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779" r:id="rId2"/>
    <p:sldId id="896" r:id="rId3"/>
    <p:sldId id="900" r:id="rId4"/>
    <p:sldId id="946" r:id="rId5"/>
    <p:sldId id="902" r:id="rId6"/>
    <p:sldId id="901" r:id="rId7"/>
    <p:sldId id="899" r:id="rId8"/>
    <p:sldId id="895" r:id="rId9"/>
    <p:sldId id="948" r:id="rId10"/>
    <p:sldId id="903" r:id="rId11"/>
    <p:sldId id="947" r:id="rId12"/>
    <p:sldId id="904" r:id="rId13"/>
    <p:sldId id="960" r:id="rId14"/>
    <p:sldId id="918" r:id="rId15"/>
    <p:sldId id="959" r:id="rId16"/>
    <p:sldId id="917" r:id="rId17"/>
    <p:sldId id="916" r:id="rId18"/>
    <p:sldId id="915" r:id="rId19"/>
    <p:sldId id="914" r:id="rId20"/>
    <p:sldId id="905" r:id="rId21"/>
    <p:sldId id="949" r:id="rId22"/>
    <p:sldId id="508" r:id="rId23"/>
    <p:sldId id="951" r:id="rId24"/>
    <p:sldId id="950" r:id="rId25"/>
    <p:sldId id="961" r:id="rId26"/>
    <p:sldId id="438" r:id="rId27"/>
    <p:sldId id="439" r:id="rId28"/>
    <p:sldId id="938" r:id="rId29"/>
    <p:sldId id="939" r:id="rId30"/>
    <p:sldId id="937" r:id="rId31"/>
    <p:sldId id="962" r:id="rId32"/>
    <p:sldId id="906" r:id="rId33"/>
    <p:sldId id="908" r:id="rId34"/>
    <p:sldId id="907" r:id="rId35"/>
    <p:sldId id="442" r:id="rId36"/>
    <p:sldId id="909" r:id="rId37"/>
    <p:sldId id="910" r:id="rId38"/>
    <p:sldId id="942" r:id="rId39"/>
    <p:sldId id="943" r:id="rId40"/>
    <p:sldId id="911" r:id="rId41"/>
    <p:sldId id="955" r:id="rId42"/>
    <p:sldId id="912" r:id="rId43"/>
    <p:sldId id="968" r:id="rId44"/>
    <p:sldId id="969" r:id="rId45"/>
    <p:sldId id="963" r:id="rId46"/>
    <p:sldId id="964" r:id="rId47"/>
    <p:sldId id="945" r:id="rId48"/>
    <p:sldId id="953" r:id="rId49"/>
    <p:sldId id="954" r:id="rId50"/>
    <p:sldId id="446" r:id="rId51"/>
    <p:sldId id="509" r:id="rId52"/>
    <p:sldId id="965" r:id="rId53"/>
    <p:sldId id="966" r:id="rId54"/>
    <p:sldId id="967" r:id="rId55"/>
  </p:sldIdLst>
  <p:sldSz cx="9144000" cy="6858000" type="screen4x3"/>
  <p:notesSz cx="9925050" cy="679608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200" i="1" kern="1200">
        <a:solidFill>
          <a:schemeClr val="bg1"/>
        </a:solidFill>
        <a:latin typeface="Myriad Web" charset="0"/>
        <a:ea typeface="+mn-ea"/>
        <a:cs typeface="+mn-cs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00"/>
    <a:srgbClr val="003300"/>
    <a:srgbClr val="0F3B00"/>
    <a:srgbClr val="FBB7B7"/>
    <a:srgbClr val="FF6666"/>
    <a:srgbClr val="FF0000"/>
    <a:srgbClr val="FF0080"/>
    <a:srgbClr val="DADD34"/>
    <a:srgbClr val="470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87669" autoAdjust="0"/>
  </p:normalViewPr>
  <p:slideViewPr>
    <p:cSldViewPr>
      <p:cViewPr>
        <p:scale>
          <a:sx n="103" d="100"/>
          <a:sy n="103" d="100"/>
        </p:scale>
        <p:origin x="-1240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972"/>
        <p:guide pos="3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109" y="0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DDF2-C6EA-E74A-AE03-E3FFBD43675E}" type="datetimeFigureOut">
              <a:rPr lang="en-US" smtClean="0"/>
              <a:t>12/09/2012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4762"/>
            <a:ext cx="4300624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109" y="6454762"/>
            <a:ext cx="4300622" cy="340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0338-6385-944D-8706-B32062A5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5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25050" cy="6796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622109" y="0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7250" cy="25479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92273" y="3228468"/>
            <a:ext cx="7940504" cy="30578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6454762"/>
            <a:ext cx="4302941" cy="34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622109" y="6454762"/>
            <a:ext cx="4300622" cy="3391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688D03-F045-B643-BD3A-F95C8B9147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Thank you</a:t>
            </a:r>
            <a:r>
              <a:rPr lang="en-US" baseline="0" dirty="0" smtClean="0"/>
              <a:t> for inviting me.  I’m visiting until Christmas to immerse myself in your work here, with the aim continuing one collaboration and perhaps starting new collaborative work.  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10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11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12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13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14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15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16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These conditions are extracted from Csibra; the rest are additions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17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18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19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20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link to problem of opaque</a:t>
            </a:r>
            <a:r>
              <a:rPr lang="en-US" baseline="0" dirty="0" smtClean="0"/>
              <a:t> means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72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illustrates problem of identifying</a:t>
            </a:r>
            <a:r>
              <a:rPr lang="en-US" baseline="0" dirty="0" smtClean="0"/>
              <a:t> particular goals of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66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0" dirty="0" smtClean="0"/>
              <a:t> of opaque means = ignorance about to which ends actions are means can be an obstacle to goal ascription</a:t>
            </a:r>
          </a:p>
          <a:p>
            <a:r>
              <a:rPr lang="en-US" baseline="0" dirty="0" smtClean="0"/>
              <a:t>Particularly serious for communicative actions ... </a:t>
            </a:r>
            <a:r>
              <a:rPr lang="en-US" baseline="0" dirty="0" err="1" smtClean="0"/>
              <a:t>Gricean</a:t>
            </a:r>
            <a:r>
              <a:rPr lang="en-US" baseline="0" dirty="0" smtClean="0"/>
              <a:t>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414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their discussion of these findings</a:t>
            </a:r>
          </a:p>
          <a:p>
            <a:r>
              <a:rPr lang="en-US" dirty="0" smtClean="0"/>
              <a:t>Moll and Tomasello suggest that</a:t>
            </a:r>
          </a:p>
          <a:p>
            <a:r>
              <a:rPr lang="en-US" dirty="0" smtClean="0"/>
              <a:t>`to understand pointing, the subject needs to understand more than the individual goal-directed </a:t>
            </a:r>
            <a:r>
              <a:rPr lang="en-US" dirty="0" err="1" smtClean="0"/>
              <a:t>behaviour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She needs to understand that by pointing towards a location, the other attempts to communicate to her where a desired object is located; that the other tries to inform her about something that is relevant for her'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citep</a:t>
            </a:r>
            <a:r>
              <a:rPr lang="en-US" dirty="0" smtClean="0"/>
              <a:t>[p.\ 6]{Moll:2007gu}.</a:t>
            </a:r>
          </a:p>
          <a:p>
            <a:r>
              <a:rPr lang="en-US" dirty="0" smtClean="0"/>
              <a:t>Assuming this is right, our suggestion is that individuals could reliably  respond  appropriately to pointing actions in the context of joint action without understanding pointing.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38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pattern of reasoning </a:t>
            </a:r>
            <a:r>
              <a:rPr lang="en-US" dirty="0" err="1" smtClean="0"/>
              <a:t>generalises</a:t>
            </a:r>
            <a:r>
              <a:rPr lang="en-US" dirty="0" smtClean="0"/>
              <a:t> to a wider range of communicative gestures including single-word utterances.</a:t>
            </a:r>
          </a:p>
          <a:p>
            <a:r>
              <a:rPr lang="en-US" dirty="0" smtClean="0"/>
              <a:t>The basic requirement is this: in a particular context, the goal </a:t>
            </a:r>
            <a:r>
              <a:rPr lang="en-US" dirty="0" err="1" smtClean="0"/>
              <a:t>ascriber</a:t>
            </a:r>
            <a:r>
              <a:rPr lang="en-US" dirty="0" smtClean="0"/>
              <a:t> must associate a communicative gesture with its referent.</a:t>
            </a:r>
          </a:p>
          <a:p>
            <a:r>
              <a:rPr lang="en-US" dirty="0" smtClean="0"/>
              <a:t>For instance, she must associate the pointing gesture with the object indicated; or, if (say) she is looking to see who has an object she must associate an utterance of `daddy' with the daddy.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As we saw, </a:t>
            </a:r>
          </a:p>
          <a:p>
            <a:r>
              <a:rPr lang="en-US" dirty="0" smtClean="0"/>
              <a:t>outside the context of joint action,</a:t>
            </a:r>
          </a:p>
          <a:p>
            <a:r>
              <a:rPr lang="en-US" dirty="0" smtClean="0"/>
              <a:t>merely associating a gesture with its referent falls short of being able to respond appropriately.</a:t>
            </a:r>
          </a:p>
          <a:p>
            <a:r>
              <a:rPr lang="en-US" dirty="0" smtClean="0"/>
              <a:t>But if a </a:t>
            </a:r>
            <a:r>
              <a:rPr lang="en-US" dirty="0" err="1" smtClean="0"/>
              <a:t>mindreader</a:t>
            </a:r>
            <a:r>
              <a:rPr lang="en-US" dirty="0" smtClean="0"/>
              <a:t> supposes that her target is willing to engage in joint action with her,</a:t>
            </a:r>
          </a:p>
          <a:p>
            <a:r>
              <a:rPr lang="en-US" dirty="0" smtClean="0"/>
              <a:t>then she may infer that the goal of her target's action is her goal</a:t>
            </a:r>
          </a:p>
          <a:p>
            <a:r>
              <a:rPr lang="en-US" dirty="0" smtClean="0"/>
              <a:t>and so be motivated to treat the thing associated with a communicative gesture as relevant to the goal of her own actions.</a:t>
            </a:r>
          </a:p>
          <a:p>
            <a:r>
              <a:rPr lang="en-US" dirty="0" smtClean="0"/>
              <a:t>This will reliably (but not always) enable her to respond appropriately to the communicative gesture even without understanding it as a communicative gesture.</a:t>
            </a:r>
          </a:p>
          <a:p>
            <a:r>
              <a:rPr lang="en-US" dirty="0" smtClean="0"/>
              <a:t>And once she has experienced how that communicative gesture works as a tool for guiding others' actions in the context of joint action,</a:t>
            </a:r>
          </a:p>
          <a:p>
            <a:r>
              <a:rPr lang="en-US" dirty="0" smtClean="0"/>
              <a:t>she may be in a position to </a:t>
            </a:r>
            <a:r>
              <a:rPr lang="en-US" dirty="0" err="1" smtClean="0"/>
              <a:t>realise</a:t>
            </a:r>
            <a:r>
              <a:rPr lang="en-US" dirty="0" smtClean="0"/>
              <a:t>, further, that the same tool can be used in other contexts.</a:t>
            </a:r>
          </a:p>
          <a:p>
            <a:endParaRPr lang="en-US" dirty="0" smtClean="0"/>
          </a:p>
          <a:p>
            <a:r>
              <a:rPr lang="en-US" dirty="0" smtClean="0"/>
              <a:t>This, in barest outline, is 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possessing abilities to engage in joint action</a:t>
            </a:r>
          </a:p>
          <a:p>
            <a:r>
              <a:rPr lang="en-US" dirty="0" smtClean="0"/>
              <a:t>means that </a:t>
            </a:r>
          </a:p>
          <a:p>
            <a:r>
              <a:rPr lang="en-US" dirty="0" smtClean="0"/>
              <a:t>an individual with an ability to ascribe simple goals only and no understanding of communicative intent</a:t>
            </a:r>
          </a:p>
          <a:p>
            <a:r>
              <a:rPr lang="en-US" dirty="0" smtClean="0"/>
              <a:t>might </a:t>
            </a:r>
          </a:p>
          <a:p>
            <a:r>
              <a:rPr lang="en-US" dirty="0" smtClean="0"/>
              <a:t>nevertheless reliably respond appropriately to some communicative gestures,</a:t>
            </a:r>
          </a:p>
          <a:p>
            <a:r>
              <a:rPr lang="en-US" dirty="0" smtClean="0"/>
              <a:t>and so come be in a position to understand how such gestures can be used to guide others'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4688D03-F045-B643-BD3A-F95C8B91471A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5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45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3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46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47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50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In conclusion I have suggested that there are forms of joint action which require only limited social cognition and which may play a role in the </a:t>
            </a:r>
            <a:r>
              <a:rPr lang="en-US" dirty="0" err="1" smtClean="0"/>
              <a:t>emer</a:t>
            </a:r>
            <a:r>
              <a:rPr lang="en-US" dirty="0" smtClean="0"/>
              <a:t>- </a:t>
            </a:r>
            <a:r>
              <a:rPr lang="en-US" dirty="0" err="1" smtClean="0"/>
              <a:t>gence</a:t>
            </a:r>
            <a:r>
              <a:rPr lang="en-US" dirty="0" smtClean="0"/>
              <a:t> of more sophisticated forms of social cognition, in development or evolution (or both).</a:t>
            </a:r>
          </a:p>
          <a:p>
            <a:r>
              <a:rPr lang="en-US" dirty="0" smtClean="0"/>
              <a:t>[See last slide with diagram] On emergence, the idea was that abilities to engage in joint action combined with minimal social cognition enable humans to break into the </a:t>
            </a:r>
            <a:r>
              <a:rPr lang="en-US" dirty="0" err="1" smtClean="0"/>
              <a:t>Gricean</a:t>
            </a:r>
            <a:r>
              <a:rPr lang="en-US" dirty="0" smtClean="0"/>
              <a:t> circle and understand communicative intention. This is turn is one of the foundations on which abilities to com- </a:t>
            </a:r>
            <a:r>
              <a:rPr lang="en-US" dirty="0" err="1" smtClean="0"/>
              <a:t>municate</a:t>
            </a:r>
            <a:r>
              <a:rPr lang="en-US" dirty="0" smtClean="0"/>
              <a:t> by language are built, and there is evidence that abilities to com- </a:t>
            </a:r>
            <a:r>
              <a:rPr lang="en-US" dirty="0" err="1" smtClean="0"/>
              <a:t>municate</a:t>
            </a:r>
            <a:r>
              <a:rPr lang="en-US" dirty="0" smtClean="0"/>
              <a:t> by language in turn play a role in the emergence of full-blown mindreading abilities (*refs). So this may be one route by which abilities to engage in joint action plus limited social cognition plays a role in the emergence of sophisticated forms of social cognition such as cognition of belief and other propositional attitudes.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51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52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70B47E-AA18-B148-A454-7D1852D64A23}" type="slidenum">
              <a:rPr lang="en-GB"/>
              <a:pPr/>
              <a:t>53</a:t>
            </a:fld>
            <a:endParaRPr lang="en-GB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54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 want to start a bit further back, with a simpler question.</a:t>
            </a:r>
          </a:p>
          <a:p>
            <a:r>
              <a:rPr lang="en-US" dirty="0" smtClean="0"/>
              <a:t>Contrast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</a:t>
            </a:r>
            <a:r>
              <a:rPr lang="en-US" dirty="0" smtClean="0"/>
              <a:t> who is, or appears to be, capable of interacting with her targets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</a:t>
            </a:r>
            <a:r>
              <a:rPr lang="en-US" dirty="0" smtClean="0"/>
              <a:t> who can manifestly only observe.</a:t>
            </a:r>
          </a:p>
          <a:p>
            <a:r>
              <a:rPr lang="en-US" dirty="0" smtClean="0"/>
              <a:t>Is it possible that the interacting </a:t>
            </a:r>
            <a:r>
              <a:rPr lang="en-US" dirty="0" err="1" smtClean="0"/>
              <a:t>mindreader</a:t>
            </a:r>
            <a:r>
              <a:rPr lang="en-US" dirty="0" smtClean="0"/>
              <a:t> is in a position to know things which she would be unable to know if she were unable to interact with her targets?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4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5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6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7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Why suppose, in advance of considering the details, that interacting </a:t>
            </a:r>
            <a:r>
              <a:rPr lang="en-US" dirty="0" err="1" smtClean="0"/>
              <a:t>mindreaders</a:t>
            </a:r>
            <a:r>
              <a:rPr lang="en-US" dirty="0" smtClean="0"/>
              <a:t> might know more?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mindreader's</a:t>
            </a:r>
            <a:r>
              <a:rPr lang="en-US" dirty="0" smtClean="0"/>
              <a:t> target is often also a </a:t>
            </a:r>
            <a:r>
              <a:rPr lang="en-US" dirty="0" err="1" smtClean="0"/>
              <a:t>mindreader</a:t>
            </a:r>
            <a:r>
              <a:rPr lang="en-US" dirty="0" smtClean="0"/>
              <a:t> and may sometimes reciprocate by taking the </a:t>
            </a:r>
            <a:r>
              <a:rPr lang="en-US" dirty="0" err="1" smtClean="0"/>
              <a:t>mindreader</a:t>
            </a:r>
            <a:r>
              <a:rPr lang="en-US" dirty="0" smtClean="0"/>
              <a:t> as a target for mindreading.</a:t>
            </a:r>
          </a:p>
          <a:p>
            <a:r>
              <a:rPr lang="en-US" dirty="0" smtClean="0"/>
              <a:t>It ought to be possible, in mindreading, to make use of this reciprocity.</a:t>
            </a:r>
          </a:p>
          <a:p>
            <a:r>
              <a:rPr lang="en-US" dirty="0" smtClean="0"/>
              <a:t>But how could such reciprocity facilitate mindreading?</a:t>
            </a:r>
          </a:p>
          <a:p>
            <a:r>
              <a:rPr lang="en-US" dirty="0" smtClean="0"/>
              <a:t>If we assume the </a:t>
            </a:r>
            <a:r>
              <a:rPr lang="en-US" dirty="0" err="1" smtClean="0"/>
              <a:t>mindreader</a:t>
            </a:r>
            <a:r>
              <a:rPr lang="en-US" dirty="0" smtClean="0"/>
              <a:t> is merely observing her target,</a:t>
            </a:r>
          </a:p>
          <a:p>
            <a:r>
              <a:rPr lang="en-US" dirty="0" smtClean="0"/>
              <a:t>that there is manifestly no potential for interaction,</a:t>
            </a:r>
          </a:p>
          <a:p>
            <a:r>
              <a:rPr lang="en-US" dirty="0" smtClean="0"/>
              <a:t>then it seems that any way of exploiting reciprocity would involve higher-order ascriptions.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mindreader</a:t>
            </a:r>
            <a:r>
              <a:rPr lang="en-US" dirty="0" smtClean="0"/>
              <a:t> would ascribe to her target beliefs (say) about the </a:t>
            </a:r>
            <a:r>
              <a:rPr lang="en-US" dirty="0" err="1" smtClean="0"/>
              <a:t>mindreader's</a:t>
            </a:r>
            <a:r>
              <a:rPr lang="en-US" dirty="0" smtClean="0"/>
              <a:t> own beliefs and other mental states.</a:t>
            </a:r>
          </a:p>
          <a:p>
            <a:r>
              <a:rPr lang="en-US" dirty="0" smtClean="0"/>
              <a:t>And if her target reciprocates, she might escalate by ascribing to the target beliefs about her own beliefs about the target's beliefs about her beliefs.</a:t>
            </a:r>
          </a:p>
          <a:p>
            <a:r>
              <a:rPr lang="en-US" dirty="0" smtClean="0"/>
              <a:t>While this might be useful in some situations, </a:t>
            </a:r>
          </a:p>
          <a:p>
            <a:r>
              <a:rPr lang="en-US" dirty="0" smtClean="0"/>
              <a:t>the nesting this approach requires quickly becomes dauntingly complex.</a:t>
            </a:r>
          </a:p>
          <a:p>
            <a:r>
              <a:rPr lang="en-US" dirty="0" smtClean="0"/>
              <a:t>And the basic intuition about reciprocal mindreading goes unsatisfied.</a:t>
            </a:r>
          </a:p>
          <a:p>
            <a:r>
              <a:rPr lang="en-US" dirty="0" smtClean="0"/>
              <a:t>Reciprocal mindreading should sometimes result in </a:t>
            </a:r>
          </a:p>
          <a:p>
            <a:r>
              <a:rPr lang="en-US" dirty="0" smtClean="0"/>
              <a:t>something like a meeting of minds</a:t>
            </a:r>
          </a:p>
          <a:p>
            <a:r>
              <a:rPr lang="en-US" dirty="0" smtClean="0"/>
              <a:t>rather than</a:t>
            </a:r>
          </a:p>
          <a:p>
            <a:r>
              <a:rPr lang="en-US" dirty="0" smtClean="0"/>
              <a:t>an escalation of higher-order ascriptions.</a:t>
            </a:r>
          </a:p>
          <a:p>
            <a:r>
              <a:rPr lang="en-US" dirty="0" smtClean="0"/>
              <a:t>Perhaps fully exploiting reciprocity in mindreading</a:t>
            </a:r>
          </a:p>
          <a:p>
            <a:r>
              <a:rPr lang="en-US" dirty="0" smtClean="0"/>
              <a:t>requires the </a:t>
            </a:r>
            <a:r>
              <a:rPr lang="en-US" dirty="0" err="1" smtClean="0"/>
              <a:t>mindreaders</a:t>
            </a:r>
            <a:r>
              <a:rPr lang="en-US" dirty="0" smtClean="0"/>
              <a:t> to be in a position to interact with each other;</a:t>
            </a:r>
          </a:p>
          <a:p>
            <a:r>
              <a:rPr lang="en-US" dirty="0" smtClean="0"/>
              <a:t>perhaps in some cases </a:t>
            </a:r>
          </a:p>
          <a:p>
            <a:r>
              <a:rPr lang="en-US" dirty="0" smtClean="0"/>
              <a:t>being or appearing poised to interact</a:t>
            </a:r>
          </a:p>
          <a:p>
            <a:r>
              <a:rPr lang="en-US" dirty="0" smtClean="0"/>
              <a:t>can somehow enable </a:t>
            </a:r>
            <a:r>
              <a:rPr lang="en-US" dirty="0" err="1" smtClean="0"/>
              <a:t>mindreaders</a:t>
            </a:r>
            <a:r>
              <a:rPr lang="en-US" dirty="0" smtClean="0"/>
              <a:t> to exploit reciprocity without first having to ascribe higher-order mental states.</a:t>
            </a:r>
          </a:p>
          <a:p>
            <a:r>
              <a:rPr lang="en-US" dirty="0" smtClean="0"/>
              <a:t>This is the hunch we develop in what follows.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8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23BE51-E56D-C34D-8751-203456E9F0D8}" type="slidenum">
              <a:rPr lang="en-GB"/>
              <a:pPr/>
              <a:t>9</a:t>
            </a:fld>
            <a:endParaRPr lang="en-GB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274" y="3228468"/>
            <a:ext cx="7942821" cy="312302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 smtClean="0"/>
              <a:t>I’m going to focus on goal ascription.  Goal ascription is the identification of an outcome to which another’s action is directed.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96DDB7-5383-CA45-AD3D-5196D0FCCB9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727F65-CFBD-7B43-9322-F698D8F3C3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5813" cy="584993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4993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C32BFB-CBF2-654C-B5C8-1CDFD35050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A26255-1DD8-884C-AD22-BA390A2AFD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EC096B-64A2-7B44-875A-6A9EE25066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2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2370D3-9E53-A24E-98F4-CB586A07843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0F75B7-7646-154B-BC7D-5F83700AF1E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E5B2F3-B621-B146-B91D-6D8C2EE9574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FA33B3-5ED0-C34D-B375-AF24041DBFE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CBCF18-5E33-6E4D-ACAC-1EEF9BC3580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9F3D21-02CA-4945-8B05-F691DF056F1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6245227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22B62-27B7-D444-97B6-2EBD5876234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4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microsoft.com/office/2007/relationships/hdphoto" Target="../media/hdphoto8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microsoft.com/office/2007/relationships/hdphoto" Target="../media/hdphoto4.wdp"/><Relationship Id="rId5" Type="http://schemas.openxmlformats.org/officeDocument/2006/relationships/image" Target="../media/image6.png"/><Relationship Id="rId6" Type="http://schemas.microsoft.com/office/2007/relationships/hdphoto" Target="../media/hdphoto5.wdp"/><Relationship Id="rId7" Type="http://schemas.openxmlformats.org/officeDocument/2006/relationships/image" Target="../media/image7.png"/><Relationship Id="rId8" Type="http://schemas.microsoft.com/office/2007/relationships/hdphoto" Target="../media/hdphoto6.wdp"/><Relationship Id="rId9" Type="http://schemas.openxmlformats.org/officeDocument/2006/relationships/image" Target="../media/image8.png"/><Relationship Id="rId10" Type="http://schemas.microsoft.com/office/2007/relationships/hdphoto" Target="../media/hdphoto7.wdp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6.wdp"/><Relationship Id="rId5" Type="http://schemas.openxmlformats.org/officeDocument/2006/relationships/image" Target="../media/image8.png"/><Relationship Id="rId6" Type="http://schemas.microsoft.com/office/2007/relationships/hdphoto" Target="../media/hdphoto7.wdp"/><Relationship Id="rId7" Type="http://schemas.openxmlformats.org/officeDocument/2006/relationships/image" Target="../media/image9.png"/><Relationship Id="rId8" Type="http://schemas.microsoft.com/office/2007/relationships/hdphoto" Target="../media/hdphoto8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microsoft.com/office/2007/relationships/hdphoto" Target="../media/hdphoto8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microsoft.com/office/2007/relationships/hdphoto" Target="../media/hdphoto4.wdp"/><Relationship Id="rId5" Type="http://schemas.openxmlformats.org/officeDocument/2006/relationships/image" Target="../media/image6.png"/><Relationship Id="rId6" Type="http://schemas.microsoft.com/office/2007/relationships/hdphoto" Target="../media/hdphoto5.wdp"/><Relationship Id="rId7" Type="http://schemas.openxmlformats.org/officeDocument/2006/relationships/image" Target="../media/image7.png"/><Relationship Id="rId8" Type="http://schemas.microsoft.com/office/2007/relationships/hdphoto" Target="../media/hdphoto6.wdp"/><Relationship Id="rId9" Type="http://schemas.openxmlformats.org/officeDocument/2006/relationships/image" Target="../media/image8.png"/><Relationship Id="rId10" Type="http://schemas.microsoft.com/office/2007/relationships/hdphoto" Target="../media/hdphoto7.wdp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788420" y="5822997"/>
            <a:ext cx="3960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i="0" dirty="0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—    </a:t>
            </a: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butterfillS@ceu.hu</a:t>
            </a:r>
            <a:endParaRPr lang="en-GB" sz="2400" i="0" dirty="0">
              <a:solidFill>
                <a:schemeClr val="tx1"/>
              </a:solidFill>
              <a:effectLst>
                <a:glow rad="1016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044004" y="5822997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s.butterfill</a:t>
            </a:r>
            <a:r>
              <a:rPr lang="en-GB" sz="2400" i="0" dirty="0" err="1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@</a:t>
            </a:r>
            <a:r>
              <a:rPr lang="en-GB" sz="2400" i="0" dirty="0" err="1" smtClean="0">
                <a:solidFill>
                  <a:schemeClr val="tx1"/>
                </a:solidFill>
                <a:effectLst>
                  <a:glow rad="101600">
                    <a:schemeClr val="bg1">
                      <a:alpha val="50000"/>
                    </a:schemeClr>
                  </a:glow>
                </a:effectLst>
              </a:rPr>
              <a:t>warwick.ac.uk</a:t>
            </a:r>
            <a:endParaRPr lang="en-GB" sz="2400" i="0" dirty="0">
              <a:solidFill>
                <a:schemeClr val="tx1"/>
              </a:solidFill>
              <a:effectLst>
                <a:glow rad="1016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68313" y="5278516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GB" sz="4800" b="1" i="0" dirty="0" smtClean="0">
                <a:effectLst>
                  <a:glow rad="101600">
                    <a:srgbClr val="000000"/>
                  </a:glow>
                </a:effectLst>
              </a:rPr>
              <a:t>Interacting </a:t>
            </a:r>
            <a:r>
              <a:rPr lang="en-GB" sz="4800" b="1" i="0" dirty="0" err="1" smtClean="0">
                <a:effectLst>
                  <a:glow rad="101600">
                    <a:srgbClr val="000000"/>
                  </a:glow>
                </a:effectLst>
              </a:rPr>
              <a:t>Mindreaders</a:t>
            </a:r>
            <a:endParaRPr lang="en-GB" sz="4800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486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74086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187624" y="1988840"/>
            <a:ext cx="1296144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9552" y="2348880"/>
            <a:ext cx="194421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9552" y="2636912"/>
            <a:ext cx="194421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998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307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</a:t>
            </a:r>
            <a:r>
              <a:rPr lang="en-GB" i="0" dirty="0" smtClean="0"/>
              <a:t>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729337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158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smtClean="0"/>
              <a:t>type;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36275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539552" y="1988840"/>
            <a:ext cx="648072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158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action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actions of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type are normally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means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of realising outcomes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smtClean="0">
                <a:effectLst>
                  <a:glow rad="101600">
                    <a:srgbClr val="000000"/>
                  </a:glow>
                </a:effectLst>
              </a:rPr>
              <a:t>type;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1625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539552" y="1988840"/>
            <a:ext cx="648072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274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action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actions of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type are normally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means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of realising outcomes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type;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3.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no available alternative action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 significantly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better* means of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realising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outcome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048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35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3. </a:t>
            </a:r>
            <a:r>
              <a:rPr lang="en-GB" i="0" dirty="0" smtClean="0"/>
              <a:t>no available alternative action </a:t>
            </a:r>
            <a:r>
              <a:rPr lang="en-GB" i="0" dirty="0"/>
              <a:t>is </a:t>
            </a:r>
            <a:r>
              <a:rPr lang="en-GB" i="0" dirty="0" smtClean="0"/>
              <a:t>a significantly </a:t>
            </a:r>
            <a:r>
              <a:rPr lang="en-GB" i="0" dirty="0"/>
              <a:t>better* means of </a:t>
            </a:r>
            <a:r>
              <a:rPr lang="en-GB" i="0" dirty="0" smtClean="0"/>
              <a:t>realising </a:t>
            </a:r>
            <a:r>
              <a:rPr lang="en-GB" i="0" dirty="0"/>
              <a:t>outcome </a:t>
            </a:r>
            <a:r>
              <a:rPr lang="en-GB" dirty="0" smtClean="0"/>
              <a:t>G</a:t>
            </a:r>
            <a:r>
              <a:rPr lang="en-GB" i="0" dirty="0" smtClean="0"/>
              <a:t>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4</a:t>
            </a:r>
            <a:r>
              <a:rPr lang="en-GB" i="0" dirty="0"/>
              <a:t>. the occurrence of outcome </a:t>
            </a:r>
            <a:r>
              <a:rPr lang="en-GB" dirty="0"/>
              <a:t>G</a:t>
            </a:r>
            <a:r>
              <a:rPr lang="en-GB" i="0" dirty="0"/>
              <a:t> is </a:t>
            </a:r>
            <a:r>
              <a:rPr lang="en-GB" i="0" smtClean="0"/>
              <a:t>desirable;</a:t>
            </a:r>
            <a:endParaRPr lang="en-GB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30777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635896" y="116632"/>
            <a:ext cx="5112568" cy="6499601"/>
            <a:chOff x="3635896" y="116632"/>
            <a:chExt cx="5112568" cy="6499601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707904" y="260648"/>
              <a:ext cx="4968552" cy="635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1. action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directed to some goal;</a:t>
              </a: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2. actions of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type are normally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means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of realising outcomes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’s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type;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3.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no available alternative action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a significantly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better* means of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realising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outcome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4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the occurrence of outcome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desirable;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5. there is no other outcome,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′, the occurrence of which would be at least comparably 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desirable and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where (2) and (3) both hold of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′ and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a</a:t>
              </a: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Therefore:</a:t>
              </a:r>
              <a:endParaRPr lang="en-GB" i="0" dirty="0">
                <a:effectLst>
                  <a:glow rad="101600">
                    <a:srgbClr val="000000"/>
                  </a:glow>
                </a:effectLst>
              </a:endParaRPr>
            </a:p>
            <a:p>
              <a:pPr>
                <a:spcAft>
                  <a:spcPts val="1100"/>
                </a:spcAft>
              </a:pP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6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. </a:t>
              </a:r>
              <a:r>
                <a:rPr lang="en-GB" dirty="0" smtClean="0">
                  <a:effectLst>
                    <a:glow rad="101600">
                      <a:srgbClr val="000000"/>
                    </a:glow>
                  </a:effectLst>
                </a:rPr>
                <a:t>G</a:t>
              </a:r>
              <a:r>
                <a:rPr lang="en-GB" i="0" dirty="0" smtClean="0">
                  <a:effectLst>
                    <a:glow rad="101600">
                      <a:srgbClr val="000000"/>
                    </a:glow>
                  </a:effectLst>
                </a:rPr>
                <a:t> 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is a goal to which action </a:t>
              </a:r>
              <a:r>
                <a:rPr lang="en-GB" dirty="0">
                  <a:effectLst>
                    <a:glow rad="101600">
                      <a:srgbClr val="000000"/>
                    </a:glow>
                  </a:effectLst>
                </a:rPr>
                <a:t>a</a:t>
              </a:r>
              <a:r>
                <a:rPr lang="en-GB" i="0" dirty="0">
                  <a:effectLst>
                    <a:glow rad="101600">
                      <a:srgbClr val="000000"/>
                    </a:glow>
                  </a:effectLst>
                </a:rPr>
                <a:t> is directed.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635896" y="116632"/>
              <a:ext cx="5112568" cy="57606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yriad Web" charset="0"/>
              </a:endParaRPr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‘an action can be explained by a goal state if, and only if, it is seen as the most justifiable action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towards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that goal state that is available within the constraints of reality.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 </a:t>
            </a:r>
          </a:p>
          <a:p>
            <a:pPr algn="r"/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(Csibra &amp; Gergely 1998)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505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action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actions of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a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type are normally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means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of realising outcomes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’s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type;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3.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no available alternative action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 significantly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better* means of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realising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outcome </a:t>
            </a:r>
            <a:r>
              <a:rPr lang="en-GB" dirty="0" smtClean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4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. the occurrence of outcome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 is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desirable;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5. there is no other outcome,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′, the occurrence of which would be at least comparably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desirable and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where (2) and (3) both hold of </a:t>
            </a:r>
            <a:r>
              <a:rPr lang="en-GB" dirty="0">
                <a:effectLst>
                  <a:glow rad="101600">
                    <a:srgbClr val="000000"/>
                  </a:glow>
                </a:effectLst>
              </a:rPr>
              <a:t>G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′ </a:t>
            </a:r>
            <a:r>
              <a:rPr lang="en-GB" i="0">
                <a:effectLst>
                  <a:glow rad="101600">
                    <a:srgbClr val="000000"/>
                  </a:glow>
                </a:effectLst>
              </a:rPr>
              <a:t>and </a:t>
            </a:r>
            <a:r>
              <a:rPr lang="en-GB" smtClean="0">
                <a:effectLst>
                  <a:glow rad="101600">
                    <a:srgbClr val="000000"/>
                  </a:glow>
                </a:effectLst>
              </a:rPr>
              <a:t>a</a:t>
            </a:r>
            <a:endParaRPr lang="en-GB" dirty="0" smtClean="0">
              <a:effectLst>
                <a:glow rad="101600">
                  <a:srgbClr val="000000"/>
                </a:glow>
              </a:effectLst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724681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/>
              <a:t>‘an action can be explained by a goal state if, and only if, it is seen as the most 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that is available within the constraints of reality.</a:t>
            </a:r>
            <a:r>
              <a:rPr lang="en-GB" i="0" dirty="0" smtClean="0"/>
              <a:t>’ </a:t>
            </a:r>
          </a:p>
          <a:p>
            <a:pPr algn="r"/>
            <a:r>
              <a:rPr lang="en-GB" i="0" dirty="0" smtClean="0"/>
              <a:t>(Csibra &amp; Gergely 1998)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635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/>
              <a:t>1. action </a:t>
            </a:r>
            <a:r>
              <a:rPr lang="en-GB" dirty="0" smtClean="0"/>
              <a:t>a </a:t>
            </a:r>
            <a:r>
              <a:rPr lang="en-GB" i="0" dirty="0" smtClean="0"/>
              <a:t>is </a:t>
            </a:r>
            <a:r>
              <a:rPr lang="en-GB" i="0" dirty="0"/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3. </a:t>
            </a:r>
            <a:r>
              <a:rPr lang="en-GB" i="0" dirty="0" smtClean="0"/>
              <a:t>no available alternative action </a:t>
            </a:r>
            <a:r>
              <a:rPr lang="en-GB" i="0" dirty="0"/>
              <a:t>is </a:t>
            </a:r>
            <a:r>
              <a:rPr lang="en-GB" i="0" dirty="0" smtClean="0"/>
              <a:t>a significantly </a:t>
            </a:r>
            <a:r>
              <a:rPr lang="en-GB" i="0" dirty="0"/>
              <a:t>better* means of </a:t>
            </a:r>
            <a:r>
              <a:rPr lang="en-GB" i="0" dirty="0" smtClean="0"/>
              <a:t>realising </a:t>
            </a:r>
            <a:r>
              <a:rPr lang="en-GB" i="0" dirty="0"/>
              <a:t>outcome </a:t>
            </a:r>
            <a:r>
              <a:rPr lang="en-GB" dirty="0" smtClean="0"/>
              <a:t>G</a:t>
            </a:r>
            <a:r>
              <a:rPr lang="en-GB" i="0" dirty="0" smtClean="0"/>
              <a:t>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4</a:t>
            </a:r>
            <a:r>
              <a:rPr lang="en-GB" i="0" dirty="0"/>
              <a:t>. the occurrence of outcome </a:t>
            </a:r>
            <a:r>
              <a:rPr lang="en-GB" dirty="0"/>
              <a:t>G</a:t>
            </a:r>
            <a:r>
              <a:rPr lang="en-GB" i="0" dirty="0"/>
              <a:t> is </a:t>
            </a:r>
            <a:r>
              <a:rPr lang="en-GB" i="0" dirty="0" smtClean="0"/>
              <a:t>desirable;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/>
              <a:t>5. there is no other outcome, </a:t>
            </a:r>
            <a:r>
              <a:rPr lang="en-GB" dirty="0"/>
              <a:t>G</a:t>
            </a:r>
            <a:r>
              <a:rPr lang="en-GB" i="0" dirty="0"/>
              <a:t>′, the occurrence of which would be at least comparably </a:t>
            </a:r>
            <a:r>
              <a:rPr lang="en-GB" i="0" dirty="0" smtClean="0"/>
              <a:t>desirable and </a:t>
            </a:r>
            <a:r>
              <a:rPr lang="en-GB" i="0" dirty="0"/>
              <a:t>where (2) and (3) both hold of </a:t>
            </a:r>
            <a:r>
              <a:rPr lang="en-GB" dirty="0"/>
              <a:t>G</a:t>
            </a:r>
            <a:r>
              <a:rPr lang="en-GB" i="0" dirty="0"/>
              <a:t>′ and </a:t>
            </a:r>
            <a:r>
              <a:rPr lang="en-GB" dirty="0" smtClean="0"/>
              <a:t>a</a:t>
            </a:r>
          </a:p>
          <a:p>
            <a:pPr>
              <a:spcAft>
                <a:spcPts val="1100"/>
              </a:spcAft>
            </a:pPr>
            <a:r>
              <a:rPr lang="en-GB" i="0" dirty="0" smtClean="0"/>
              <a:t>Therefore: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 smtClean="0"/>
              <a:t>6</a:t>
            </a:r>
            <a:r>
              <a:rPr lang="en-GB" i="0" dirty="0"/>
              <a:t>. </a:t>
            </a:r>
            <a:r>
              <a:rPr lang="en-GB" dirty="0" smtClean="0"/>
              <a:t>G</a:t>
            </a:r>
            <a:r>
              <a:rPr lang="en-GB" i="0" dirty="0" smtClean="0"/>
              <a:t> </a:t>
            </a:r>
            <a:r>
              <a:rPr lang="en-GB" i="0" dirty="0"/>
              <a:t>is a goal to which action </a:t>
            </a:r>
            <a:r>
              <a:rPr lang="en-GB" dirty="0"/>
              <a:t>a</a:t>
            </a:r>
            <a:r>
              <a:rPr lang="en-GB" i="0" dirty="0"/>
              <a:t> is directed.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57570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997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07904" y="260648"/>
            <a:ext cx="4968552" cy="635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action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directed to some goal;</a:t>
            </a:r>
          </a:p>
          <a:p>
            <a:pPr>
              <a:spcAft>
                <a:spcPts val="1100"/>
              </a:spcAft>
            </a:pPr>
            <a:r>
              <a:rPr lang="en-GB" i="0" dirty="0"/>
              <a:t>2. actions of </a:t>
            </a:r>
            <a:r>
              <a:rPr lang="en-GB" dirty="0" smtClean="0"/>
              <a:t>a</a:t>
            </a:r>
            <a:r>
              <a:rPr lang="en-GB" i="0" dirty="0" smtClean="0"/>
              <a:t>’s </a:t>
            </a:r>
            <a:r>
              <a:rPr lang="en-GB" i="0" dirty="0"/>
              <a:t>type are normally </a:t>
            </a:r>
            <a:r>
              <a:rPr lang="en-GB" i="0" dirty="0" smtClean="0"/>
              <a:t>means </a:t>
            </a:r>
            <a:r>
              <a:rPr lang="en-GB" i="0" dirty="0"/>
              <a:t>of realising outcomes of </a:t>
            </a:r>
            <a:r>
              <a:rPr lang="en-GB" dirty="0"/>
              <a:t>G</a:t>
            </a:r>
            <a:r>
              <a:rPr lang="en-GB" i="0" dirty="0"/>
              <a:t>’s </a:t>
            </a:r>
            <a:r>
              <a:rPr lang="en-GB" i="0" dirty="0" smtClean="0"/>
              <a:t>type;</a:t>
            </a:r>
            <a:endParaRPr lang="en-GB" i="0" dirty="0"/>
          </a:p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available alternative action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significantly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better* means of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realising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outcome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occurrence of outcome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desirable;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there is no other outcome,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′, the occurrence of which would be at least comparably 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desirable and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(2) and (3) both hold of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′ and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Therefore: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100"/>
              </a:spcAft>
            </a:pP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goal to which action a is directed.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05983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67545" y="260648"/>
            <a:ext cx="2088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‘an action can be explained by a goal state if, and only if, it is seen as the most </a:t>
            </a:r>
            <a:r>
              <a:rPr lang="en-GB" i="0" dirty="0"/>
              <a:t>justifiable action </a:t>
            </a:r>
            <a:r>
              <a:rPr lang="en-GB" i="0" dirty="0" smtClean="0"/>
              <a:t>towards </a:t>
            </a:r>
            <a:r>
              <a:rPr lang="en-GB" i="0" dirty="0"/>
              <a:t>that goal state </a:t>
            </a:r>
            <a:r>
              <a:rPr lang="en-GB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is available within the constraints of reality.</a:t>
            </a:r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</a:p>
          <a:p>
            <a:pPr algn="r"/>
            <a:r>
              <a:rPr lang="en-GB" i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(Csibra &amp; Gergely 1998)</a:t>
            </a:r>
            <a:endParaRPr lang="en-GB" i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324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</p:spTree>
    <p:extLst>
      <p:ext uri="{BB962C8B-B14F-4D97-AF65-F5344CB8AC3E}">
        <p14:creationId xmlns:p14="http://schemas.microsoft.com/office/powerpoint/2010/main" val="3544956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085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</p:spTree>
    <p:extLst>
      <p:ext uri="{BB962C8B-B14F-4D97-AF65-F5344CB8AC3E}">
        <p14:creationId xmlns:p14="http://schemas.microsoft.com/office/powerpoint/2010/main" val="63994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the </a:t>
            </a:r>
            <a:r>
              <a:rPr lang="en-GB" i="0" dirty="0"/>
              <a:t>problem of opaque means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5225" y="2217193"/>
            <a:ext cx="54479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Being </a:t>
            </a:r>
            <a:r>
              <a:rPr lang="en-US" i="0" dirty="0"/>
              <a:t>able to interact with another sometimes makes available a route to knowledge of the goals of her actions  which </a:t>
            </a:r>
            <a:r>
              <a:rPr lang="en-US" i="0" dirty="0" smtClean="0"/>
              <a:t>avoids</a:t>
            </a:r>
            <a:endParaRPr lang="en-US" i="0" dirty="0"/>
          </a:p>
        </p:txBody>
      </p:sp>
      <p:sp>
        <p:nvSpPr>
          <p:cNvPr id="3" name="Rectangle 2"/>
          <p:cNvSpPr/>
          <p:nvPr/>
        </p:nvSpPr>
        <p:spPr>
          <a:xfrm>
            <a:off x="6816578" y="3213557"/>
            <a:ext cx="223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8884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203848" y="2276872"/>
            <a:ext cx="1080120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3155177" y="3214690"/>
            <a:ext cx="39371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problem of opaque means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5225" y="2217193"/>
            <a:ext cx="54479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Being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able to interact with another sometimes makes available a route to knowledge of the goals of her actions  which 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avoids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16578" y="3213557"/>
            <a:ext cx="2238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296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575369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</a:t>
            </a:r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*</a:t>
            </a:r>
            <a:r>
              <a:rPr lang="en-GB" i="0" dirty="0" smtClean="0"/>
              <a:t>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589524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</a:t>
            </a:r>
            <a:r>
              <a:rPr lang="en-GB" i="0" dirty="0" smtClean="0">
                <a:solidFill>
                  <a:srgbClr val="FFFF00"/>
                </a:solidFill>
                <a:effectLst>
                  <a:glow rad="101600">
                    <a:srgbClr val="FFFFFF"/>
                  </a:glow>
                </a:effectLst>
              </a:rPr>
              <a:t>*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189634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415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</a:t>
            </a:r>
            <a:r>
              <a:rPr lang="en-GB" b="1" i="0" dirty="0"/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960906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035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23890" y="1318076"/>
            <a:ext cx="1584176" cy="43204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[*in at least the minimal sense associated with distributive goals]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>
                <a:effectLst>
                  <a:glow rad="101600">
                    <a:srgbClr val="000000"/>
                  </a:glow>
                </a:effectLst>
              </a:rPr>
              <a:t>Your</a:t>
            </a:r>
            <a:r>
              <a:rPr lang="en-GB" b="1" i="0" dirty="0">
                <a:effectLst>
                  <a:glow rad="101600">
                    <a:srgbClr val="000000"/>
                  </a:glow>
                </a:effectLst>
              </a:rPr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12796991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1.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You are willing to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engage in some joint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action* 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or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other with me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2. 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I am not about to change the single goal to which my actions will be directed.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Therefore</a:t>
            </a:r>
            <a:r>
              <a:rPr lang="en-GB" i="0" dirty="0">
                <a:effectLst>
                  <a:glow rad="101600">
                    <a:srgbClr val="000000"/>
                  </a:glow>
                </a:effectLst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>
              <a:effectLst>
                <a:glow rad="101600">
                  <a:srgbClr val="000000"/>
                </a:glow>
              </a:effectLst>
            </a:endParaRPr>
          </a:p>
          <a:p>
            <a:pPr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[*in at least the minimal sense associated with distributive goals]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>
                <a:effectLst>
                  <a:glow rad="101600">
                    <a:srgbClr val="000000"/>
                  </a:glow>
                </a:effectLst>
              </a:rPr>
              <a:t>Your</a:t>
            </a:r>
            <a:r>
              <a:rPr lang="en-GB" b="1" i="0" dirty="0">
                <a:effectLst>
                  <a:glow rad="101600">
                    <a:srgbClr val="000000"/>
                  </a:glow>
                </a:effectLst>
              </a:rPr>
              <a:t>-goal-is-my-goal</a:t>
            </a:r>
          </a:p>
        </p:txBody>
      </p:sp>
    </p:spTree>
    <p:extLst>
      <p:ext uri="{BB962C8B-B14F-4D97-AF65-F5344CB8AC3E}">
        <p14:creationId xmlns:p14="http://schemas.microsoft.com/office/powerpoint/2010/main" val="870052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</p:txBody>
      </p:sp>
    </p:spTree>
    <p:extLst>
      <p:ext uri="{BB962C8B-B14F-4D97-AF65-F5344CB8AC3E}">
        <p14:creationId xmlns:p14="http://schemas.microsoft.com/office/powerpoint/2010/main" val="160986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tools</a:t>
            </a:r>
          </a:p>
        </p:txBody>
      </p:sp>
    </p:spTree>
    <p:extLst>
      <p:ext uri="{BB962C8B-B14F-4D97-AF65-F5344CB8AC3E}">
        <p14:creationId xmlns:p14="http://schemas.microsoft.com/office/powerpoint/2010/main" val="586205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600074" y="947911"/>
            <a:ext cx="454799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/>
              <a:t>1. </a:t>
            </a:r>
            <a:r>
              <a:rPr lang="en-GB" i="0" dirty="0" smtClean="0"/>
              <a:t>You are willing to </a:t>
            </a:r>
            <a:r>
              <a:rPr lang="en-GB" i="0" dirty="0"/>
              <a:t>engage in some joint </a:t>
            </a:r>
            <a:r>
              <a:rPr lang="en-GB" i="0" dirty="0" smtClean="0"/>
              <a:t>action* </a:t>
            </a:r>
            <a:r>
              <a:rPr lang="en-GB" i="0" dirty="0"/>
              <a:t>or </a:t>
            </a:r>
            <a:r>
              <a:rPr lang="en-GB" i="0" dirty="0" smtClean="0"/>
              <a:t>other with me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/>
              <a:t>2. </a:t>
            </a:r>
            <a:r>
              <a:rPr lang="en-GB" i="0" dirty="0" smtClean="0"/>
              <a:t>I am not about to change the single goal to which my actions will be directed.</a:t>
            </a:r>
            <a:endParaRPr lang="en-GB" i="0" dirty="0"/>
          </a:p>
          <a:p>
            <a:pPr>
              <a:spcBef>
                <a:spcPct val="50000"/>
              </a:spcBef>
            </a:pPr>
            <a:r>
              <a:rPr lang="en-GB" i="0" dirty="0" smtClean="0"/>
              <a:t>Therefore</a:t>
            </a:r>
            <a:r>
              <a:rPr lang="en-GB" i="0" dirty="0"/>
              <a:t>: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3. A goal of your actions will be the goal I now envisage my actions being directed to.</a:t>
            </a:r>
          </a:p>
          <a:p>
            <a:pPr>
              <a:spcBef>
                <a:spcPct val="50000"/>
              </a:spcBef>
            </a:pPr>
            <a:endParaRPr lang="en-GB" i="0" dirty="0" smtClean="0"/>
          </a:p>
          <a:p>
            <a:pPr>
              <a:spcBef>
                <a:spcPct val="50000"/>
              </a:spcBef>
            </a:pPr>
            <a:r>
              <a:rPr lang="en-GB" i="0" dirty="0" smtClean="0"/>
              <a:t>[*in at least the minimal sense associated with distributive goals]</a:t>
            </a:r>
            <a:endParaRPr lang="en-GB" i="0" dirty="0"/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600075" y="338140"/>
            <a:ext cx="3671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i="0" dirty="0" smtClean="0"/>
              <a:t>Your-goal-is-my-goal</a:t>
            </a:r>
            <a:endParaRPr lang="en-GB" b="1" i="0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0112" y="0"/>
            <a:ext cx="0" cy="6858000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rgbClr val="FFFF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96136" y="338140"/>
            <a:ext cx="2808312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i="0" dirty="0" smtClean="0"/>
              <a:t>Applications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pram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tools</a:t>
            </a:r>
          </a:p>
          <a:p>
            <a:pPr>
              <a:spcBef>
                <a:spcPct val="50000"/>
              </a:spcBef>
            </a:pPr>
            <a:r>
              <a:rPr lang="en-GB" i="0" dirty="0" smtClean="0"/>
              <a:t>- communication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914074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800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/>
              <a:t>communicative intention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6572306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735473" y="4764305"/>
            <a:ext cx="3096344" cy="504056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>
                <a:solidFill>
                  <a:srgbClr val="000000"/>
                </a:solidFill>
              </a:rPr>
              <a:t>communicative intention</a:t>
            </a:r>
            <a:r>
              <a:rPr lang="en-US" i="0" dirty="0"/>
              <a:t>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389510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61" y="3645024"/>
            <a:ext cx="2652295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3968" y="3717032"/>
            <a:ext cx="2652295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292080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3419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err="1" smtClean="0"/>
              <a:t>Leekam</a:t>
            </a:r>
            <a:r>
              <a:rPr lang="en-US" i="0" dirty="0" smtClean="0"/>
              <a:t> et al (2010)</a:t>
            </a:r>
            <a:endParaRPr lang="en-US" i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3" y="764704"/>
            <a:ext cx="2808312" cy="2110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764704"/>
            <a:ext cx="2941489" cy="20882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44008" y="2852936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23528" y="332656"/>
            <a:ext cx="8388424" cy="3456384"/>
          </a:xfrm>
          <a:prstGeom prst="rect">
            <a:avLst/>
          </a:prstGeom>
          <a:solidFill>
            <a:srgbClr val="000000">
              <a:alpha val="7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613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561" y="3645024"/>
            <a:ext cx="2652295" cy="236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3968" y="3717032"/>
            <a:ext cx="2652295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292080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6021288"/>
            <a:ext cx="3419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err="1" smtClean="0"/>
              <a:t>Leekam</a:t>
            </a:r>
            <a:r>
              <a:rPr lang="en-US" i="0" dirty="0" smtClean="0"/>
              <a:t> et al (2010)</a:t>
            </a:r>
            <a:endParaRPr lang="en-US" i="0" dirty="0"/>
          </a:p>
        </p:txBody>
      </p:sp>
      <p:sp>
        <p:nvSpPr>
          <p:cNvPr id="2" name="Rectangle 1"/>
          <p:cNvSpPr/>
          <p:nvPr/>
        </p:nvSpPr>
        <p:spPr>
          <a:xfrm>
            <a:off x="755576" y="836712"/>
            <a:ext cx="70567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adult’s social cues conveyed her communicative intent, which in turn encouraged the child to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‘see 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through the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sign’. “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Leekam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, Solomon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Teoh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2010:118)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53063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567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1735473" y="4764305"/>
            <a:ext cx="3096344" cy="504056"/>
          </a:xfrm>
          <a:prstGeom prst="round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764706"/>
            <a:ext cx="2808312" cy="2110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5" y="764704"/>
            <a:ext cx="2941489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9" y="2852938"/>
            <a:ext cx="3982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i="0" dirty="0" smtClean="0"/>
              <a:t>Hare &amp; </a:t>
            </a:r>
            <a:r>
              <a:rPr lang="en-US" i="0" dirty="0" err="1" smtClean="0"/>
              <a:t>Tomasello</a:t>
            </a:r>
            <a:r>
              <a:rPr lang="en-US" i="0" dirty="0" smtClean="0"/>
              <a:t> (2004)</a:t>
            </a:r>
            <a:endParaRPr lang="en-US" i="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60648"/>
            <a:ext cx="1595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failed reach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60648"/>
            <a:ext cx="8389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point</a:t>
            </a:r>
            <a:endParaRPr lang="en-US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292081" y="4509120"/>
            <a:ext cx="792088" cy="5760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3732128"/>
            <a:ext cx="80648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/>
              <a:t>“to </a:t>
            </a:r>
            <a:r>
              <a:rPr lang="en-US" i="0" dirty="0"/>
              <a:t>understand pointing, the subject needs to understand more than the individual goal-directed </a:t>
            </a:r>
            <a:r>
              <a:rPr lang="en-US" i="0" dirty="0" err="1"/>
              <a:t>behaviour</a:t>
            </a:r>
            <a:r>
              <a:rPr lang="en-US" i="0" dirty="0"/>
              <a:t>. She needs to understand </a:t>
            </a:r>
            <a:r>
              <a:rPr lang="en-US" i="0" dirty="0" smtClean="0"/>
              <a:t>that ... </a:t>
            </a:r>
            <a:r>
              <a:rPr lang="en-US" i="0" dirty="0"/>
              <a:t>the other attempts to communicate to her </a:t>
            </a:r>
            <a:r>
              <a:rPr lang="en-US" i="0" dirty="0" smtClean="0"/>
              <a:t>...  </a:t>
            </a:r>
            <a:r>
              <a:rPr lang="en-US" i="0" dirty="0"/>
              <a:t>and </a:t>
            </a:r>
            <a:r>
              <a:rPr lang="en-US" i="0" dirty="0" smtClean="0"/>
              <a:t>... the </a:t>
            </a:r>
            <a:r>
              <a:rPr lang="en-US" i="0" dirty="0">
                <a:solidFill>
                  <a:srgbClr val="000000"/>
                </a:solidFill>
              </a:rPr>
              <a:t>communicative intention</a:t>
            </a:r>
            <a:r>
              <a:rPr lang="en-US" i="0" dirty="0"/>
              <a:t> behind the </a:t>
            </a:r>
            <a:r>
              <a:rPr lang="en-US" i="0" dirty="0" smtClean="0"/>
              <a:t>gesture” </a:t>
            </a:r>
          </a:p>
          <a:p>
            <a:pPr algn="r"/>
            <a:r>
              <a:rPr lang="en-US" i="0" dirty="0" smtClean="0"/>
              <a:t>(Moll &amp; </a:t>
            </a:r>
            <a:r>
              <a:rPr lang="en-US" i="0" dirty="0" err="1" smtClean="0"/>
              <a:t>Tomsello</a:t>
            </a:r>
            <a:r>
              <a:rPr lang="en-US" i="0" dirty="0" smtClean="0"/>
              <a:t> 2007)</a:t>
            </a:r>
            <a:endParaRPr lang="en-US" i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00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(</a:t>
            </a:r>
            <a:r>
              <a:rPr lang="en-GB" i="0" dirty="0" err="1" smtClean="0"/>
              <a:t>mis</a:t>
            </a:r>
            <a:r>
              <a:rPr lang="en-GB" i="0" dirty="0" smtClean="0"/>
              <a:t>)understanding communicative intent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941786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5" y="111080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err="1" smtClean="0"/>
              <a:t>Csibra’s</a:t>
            </a:r>
            <a:r>
              <a:rPr lang="en-US" i="0" dirty="0" smtClean="0"/>
              <a:t> ‘two stances’:</a:t>
            </a:r>
          </a:p>
          <a:p>
            <a:endParaRPr lang="en-US" i="0" dirty="0"/>
          </a:p>
          <a:p>
            <a:r>
              <a:rPr lang="en-US" i="0" dirty="0" smtClean="0"/>
              <a:t>Teleological </a:t>
            </a:r>
            <a:r>
              <a:rPr lang="en-US" i="0" dirty="0"/>
              <a:t>and referential action interpretation </a:t>
            </a:r>
            <a:r>
              <a:rPr lang="en-US" i="0" dirty="0" smtClean="0"/>
              <a:t>‘rely </a:t>
            </a:r>
            <a:r>
              <a:rPr lang="en-US" i="0" dirty="0"/>
              <a:t>on different kinds of action </a:t>
            </a:r>
            <a:r>
              <a:rPr lang="en-US" i="0" dirty="0" smtClean="0"/>
              <a:t>understanding’</a:t>
            </a:r>
          </a:p>
          <a:p>
            <a:endParaRPr lang="en-US" i="0" dirty="0"/>
          </a:p>
          <a:p>
            <a:r>
              <a:rPr lang="en-US" i="0" dirty="0" smtClean="0"/>
              <a:t>These </a:t>
            </a:r>
            <a:r>
              <a:rPr lang="en-US" i="0" dirty="0"/>
              <a:t>are initially two distinct </a:t>
            </a:r>
            <a:r>
              <a:rPr lang="en-US" i="0" dirty="0" smtClean="0"/>
              <a:t>‘action </a:t>
            </a:r>
            <a:r>
              <a:rPr lang="en-US" i="0" dirty="0"/>
              <a:t>interpretation </a:t>
            </a:r>
            <a:r>
              <a:rPr lang="en-US" i="0" dirty="0" smtClean="0"/>
              <a:t>systems’ and they </a:t>
            </a:r>
            <a:r>
              <a:rPr lang="en-US" i="0" dirty="0"/>
              <a:t>come together later in </a:t>
            </a:r>
            <a:r>
              <a:rPr lang="en-US" i="0" dirty="0" smtClean="0"/>
              <a:t>development</a:t>
            </a:r>
          </a:p>
          <a:p>
            <a:endParaRPr lang="en-US" i="0" dirty="0"/>
          </a:p>
          <a:p>
            <a:pPr algn="r"/>
            <a:r>
              <a:rPr lang="en-US" i="0" dirty="0" err="1" smtClean="0"/>
              <a:t>Csibra</a:t>
            </a:r>
            <a:r>
              <a:rPr lang="en-US" i="0" dirty="0" smtClean="0"/>
              <a:t> (2003, p. 456)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764759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5" name="Text Box 7"/>
          <p:cNvSpPr txBox="1">
            <a:spLocks noChangeArrowheads="1"/>
          </p:cNvSpPr>
          <p:nvPr/>
        </p:nvSpPr>
        <p:spPr bwMode="auto">
          <a:xfrm>
            <a:off x="2851016" y="3214690"/>
            <a:ext cx="34419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/>
              <a:t>The problem of </a:t>
            </a:r>
            <a:r>
              <a:rPr lang="en-GB" i="0" dirty="0" smtClean="0"/>
              <a:t>false belief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28548435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043608" y="1772816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59632" y="4221088"/>
            <a:ext cx="1368152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995936" y="909881"/>
            <a:ext cx="9269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actual</a:t>
            </a:r>
            <a:endParaRPr lang="en-GB" i="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87624" y="2204864"/>
            <a:ext cx="8992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North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75656" y="4797152"/>
            <a:ext cx="9094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solidFill>
                  <a:srgbClr val="000000"/>
                </a:solidFill>
                <a:effectLst>
                  <a:glow>
                    <a:srgbClr val="FFFFFF"/>
                  </a:glow>
                </a:effectLst>
              </a:rPr>
              <a:t>South</a:t>
            </a:r>
            <a:endParaRPr lang="en-GB" i="0" dirty="0">
              <a:solidFill>
                <a:srgbClr val="000000"/>
              </a:solidFill>
              <a:effectLst>
                <a:glow>
                  <a:srgbClr val="FFFFFF"/>
                </a:glow>
              </a:effectLst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948264" y="981889"/>
            <a:ext cx="12302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believed</a:t>
            </a:r>
            <a:endParaRPr lang="en-GB" i="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067944" y="2132856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39952" y="4653136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308304" y="1988840"/>
            <a:ext cx="553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cat</a:t>
            </a:r>
            <a:endParaRPr lang="en-GB" i="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236296" y="4725144"/>
            <a:ext cx="6253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owl</a:t>
            </a:r>
            <a:endParaRPr lang="en-GB" i="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364088" y="404664"/>
            <a:ext cx="12525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contents</a:t>
            </a:r>
            <a:endParaRPr lang="en-GB" i="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3491880" y="1412776"/>
            <a:ext cx="518457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95995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AA_7347.JPG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understanding goals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understanding distributive goals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(</a:t>
            </a:r>
            <a:r>
              <a:rPr lang="en-GB" i="0" dirty="0" err="1" smtClean="0">
                <a:effectLst>
                  <a:glow rad="101600">
                    <a:srgbClr val="000000"/>
                  </a:glow>
                </a:effectLst>
              </a:rPr>
              <a:t>mis</a:t>
            </a: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)understanding communicative intent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67944" y="2060848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 rot="60000">
            <a:off x="5298557" y="1151805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sophisticated theory of mind cognition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5165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79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5" b="94872" l="10000" r="93846">
                        <a14:foregroundMark x1="33077" y1="12821" x2="41538" y2="12821"/>
                        <a14:foregroundMark x1="39231" y1="4487" x2="43846" y2="7051"/>
                        <a14:foregroundMark x1="46154" y1="83974" x2="49231" y2="83974"/>
                        <a14:foregroundMark x1="77692" y1="83974" x2="63846" y2="86538"/>
                        <a14:foregroundMark x1="30769" y1="84615" x2="42308" y2="86538"/>
                        <a14:foregroundMark x1="18462" y1="94872" x2="40769" y2="94872"/>
                        <a14:foregroundMark x1="81538" y1="89744" x2="93846" y2="94872"/>
                        <a14:foregroundMark x1="34615" y1="59615" x2="43077" y2="59615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983"/>
          <a:stretch/>
        </p:blipFill>
        <p:spPr>
          <a:xfrm>
            <a:off x="1619674" y="3577872"/>
            <a:ext cx="1651000" cy="1902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0000" l="4225" r="89437">
                        <a14:foregroundMark x1="39437" y1="68000" x2="23239" y2="82500"/>
                        <a14:foregroundMark x1="41549" y1="78500" x2="76761" y2="78500"/>
                        <a14:foregroundMark x1="45775" y1="85000" x2="14085" y2="87500"/>
                        <a14:foregroundMark x1="12676" y1="76000" x2="12676" y2="67500"/>
                        <a14:foregroundMark x1="62676" y1="6000" x2="71127" y2="11500"/>
                        <a14:foregroundMark x1="63380" y1="2500" x2="59859" y2="2500"/>
                        <a14:foregroundMark x1="75352" y1="65000" x2="85915" y2="84000"/>
                        <a14:foregroundMark x1="52817" y1="87000" x2="43662" y2="89000"/>
                        <a14:foregroundMark x1="12676" y1="64500" x2="29577" y2="61000"/>
                        <a14:foregroundMark x1="11268" y1="81500" x2="4225" y2="86000"/>
                        <a14:foregroundMark x1="6338" y1="76500" x2="6338" y2="70000"/>
                        <a14:foregroundMark x1="57042" y1="87000" x2="57042" y2="88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1942"/>
          <a:stretch/>
        </p:blipFill>
        <p:spPr>
          <a:xfrm flipH="1">
            <a:off x="2699793" y="3501008"/>
            <a:ext cx="1800200" cy="1979148"/>
          </a:xfrm>
          <a:prstGeom prst="rect">
            <a:avLst/>
          </a:prstGeom>
        </p:spPr>
      </p:pic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545" y="5301208"/>
            <a:ext cx="45559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perception, action, and cognition are grounded in social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interaction”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Sebanz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Knoblich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073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communicative intent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30016460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323528" y="4819799"/>
            <a:ext cx="2171725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goals</a:t>
            </a:r>
            <a:endParaRPr lang="en-GB" i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75656" y="3861048"/>
            <a:ext cx="2376264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understanding distributive goals</a:t>
            </a:r>
            <a:endParaRPr lang="en-GB" i="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627784" y="2996952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/>
              <a:t>(</a:t>
            </a:r>
            <a:r>
              <a:rPr lang="en-GB" i="0" dirty="0" err="1" smtClean="0"/>
              <a:t>mis</a:t>
            </a:r>
            <a:r>
              <a:rPr lang="en-GB" i="0" dirty="0" smtClean="0"/>
              <a:t>)understanding communicative intent</a:t>
            </a:r>
            <a:endParaRPr lang="en-GB" i="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067944" y="2060848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 rot="60000">
            <a:off x="5298557" y="1151805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sophisticated theory of 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495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093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SC_AA_7347.JPG"/>
          <p:cNvPicPr>
            <a:picLocks noChangeAspect="1"/>
          </p:cNvPicPr>
          <p:nvPr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521" y="836714"/>
            <a:ext cx="2448272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 (ability to share goals)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9" y="2227513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understanding communicative intent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8108" y="3595664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 rot="60000">
            <a:off x="816100" y="4963817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sophisticated theory of 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 bwMode="auto">
          <a:xfrm>
            <a:off x="1475656" y="1606153"/>
            <a:ext cx="720080" cy="621358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483768" y="2996954"/>
            <a:ext cx="0" cy="598711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411760" y="4365106"/>
            <a:ext cx="0" cy="598711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0" name="Straight Arrow Connector 9"/>
          <p:cNvCxnSpPr>
            <a:stCxn id="14" idx="2"/>
          </p:cNvCxnSpPr>
          <p:nvPr/>
        </p:nvCxnSpPr>
        <p:spPr bwMode="auto">
          <a:xfrm flipH="1">
            <a:off x="2627785" y="2635751"/>
            <a:ext cx="2958071" cy="959912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3" name="Straight Arrow Connector 12"/>
          <p:cNvCxnSpPr>
            <a:stCxn id="16" idx="2"/>
          </p:cNvCxnSpPr>
          <p:nvPr/>
        </p:nvCxnSpPr>
        <p:spPr bwMode="auto">
          <a:xfrm flipH="1">
            <a:off x="2627785" y="4435951"/>
            <a:ext cx="2742047" cy="527864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499993" y="2204866"/>
            <a:ext cx="2171725" cy="430887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other stuff</a:t>
            </a:r>
            <a:endParaRPr lang="en-GB" i="0" dirty="0">
              <a:solidFill>
                <a:schemeClr val="bg1">
                  <a:lumMod val="7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83969" y="4005066"/>
            <a:ext cx="2171725" cy="430887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other stuff</a:t>
            </a:r>
            <a:endParaRPr lang="en-GB" i="0" dirty="0">
              <a:solidFill>
                <a:schemeClr val="bg1">
                  <a:lumMod val="7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627784" y="692698"/>
            <a:ext cx="3024336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minimal theory of 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flipH="1">
            <a:off x="2771800" y="1462139"/>
            <a:ext cx="1368152" cy="742727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7520331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SC_AA_73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6" y="-1"/>
            <a:ext cx="9165225" cy="68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958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733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05" b="94872" l="10000" r="93846">
                        <a14:foregroundMark x1="33077" y1="12821" x2="41538" y2="12821"/>
                        <a14:foregroundMark x1="39231" y1="4487" x2="43846" y2="7051"/>
                        <a14:foregroundMark x1="46154" y1="83974" x2="49231" y2="83974"/>
                        <a14:foregroundMark x1="77692" y1="83974" x2="63846" y2="86538"/>
                        <a14:foregroundMark x1="30769" y1="84615" x2="42308" y2="86538"/>
                        <a14:foregroundMark x1="18462" y1="94872" x2="40769" y2="94872"/>
                        <a14:foregroundMark x1="81538" y1="89744" x2="93846" y2="94872"/>
                        <a14:foregroundMark x1="34615" y1="59615" x2="43077" y2="59615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983"/>
          <a:stretch/>
        </p:blipFill>
        <p:spPr>
          <a:xfrm>
            <a:off x="1619674" y="3577872"/>
            <a:ext cx="1651000" cy="19022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0000" l="4225" r="89437">
                        <a14:foregroundMark x1="39437" y1="68000" x2="23239" y2="82500"/>
                        <a14:foregroundMark x1="41549" y1="78500" x2="76761" y2="78500"/>
                        <a14:foregroundMark x1="45775" y1="85000" x2="14085" y2="87500"/>
                        <a14:foregroundMark x1="12676" y1="76000" x2="12676" y2="67500"/>
                        <a14:foregroundMark x1="62676" y1="6000" x2="71127" y2="11500"/>
                        <a14:foregroundMark x1="63380" y1="2500" x2="59859" y2="2500"/>
                        <a14:foregroundMark x1="75352" y1="65000" x2="85915" y2="84000"/>
                        <a14:foregroundMark x1="52817" y1="87000" x2="43662" y2="89000"/>
                        <a14:foregroundMark x1="12676" y1="64500" x2="29577" y2="61000"/>
                        <a14:foregroundMark x1="11268" y1="81500" x2="4225" y2="86000"/>
                        <a14:foregroundMark x1="6338" y1="76500" x2="6338" y2="70000"/>
                        <a14:foregroundMark x1="57042" y1="87000" x2="57042" y2="8850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21942"/>
          <a:stretch/>
        </p:blipFill>
        <p:spPr>
          <a:xfrm flipH="1">
            <a:off x="2699793" y="3501008"/>
            <a:ext cx="1800200" cy="1979148"/>
          </a:xfrm>
          <a:prstGeom prst="rect">
            <a:avLst/>
          </a:prstGeom>
        </p:spPr>
      </p:pic>
      <p:pic>
        <p:nvPicPr>
          <p:cNvPr id="8" name="Picture 7" descr="tomasello_cutout.gif"/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5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698" y="902330"/>
            <a:ext cx="1840634" cy="208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161" b="90000" l="9778" r="89778">
                        <a14:foregroundMark x1="68889" y1="24516" x2="63111" y2="26129"/>
                        <a14:foregroundMark x1="55111" y1="7097" x2="45778" y2="7097"/>
                        <a14:foregroundMark x1="58222" y1="5161" x2="52889" y2="5806"/>
                        <a14:foregroundMark x1="63556" y1="7097" x2="62222" y2="8387"/>
                        <a14:foregroundMark x1="63556" y1="63226" x2="63556" y2="63226"/>
                        <a14:foregroundMark x1="63111" y1="70645" x2="60444" y2="71613"/>
                        <a14:foregroundMark x1="67556" y1="72581" x2="62667" y2="74516"/>
                        <a14:foregroundMark x1="28000" y1="51613" x2="25333" y2="56452"/>
                        <a14:foregroundMark x1="19556" y1="58065" x2="30667" y2="58710"/>
                        <a14:foregroundMark x1="18667" y1="61613" x2="10667" y2="62903"/>
                        <a14:foregroundMark x1="67111" y1="60645" x2="69333" y2="61935"/>
                      </a14:backgroundRemoval>
                    </a14:imgEffect>
                  </a14:imgLayer>
                </a14:imgProps>
              </a:ext>
            </a:extLst>
          </a:blip>
          <a:srcRect l="10959" b="37960"/>
          <a:stretch/>
        </p:blipFill>
        <p:spPr>
          <a:xfrm flipH="1">
            <a:off x="6084168" y="907126"/>
            <a:ext cx="1944216" cy="18664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545" y="5301208"/>
            <a:ext cx="45559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perception, action, and cognition are grounded in social 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interaction”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Sebanz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Knoblich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2008)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pic>
        <p:nvPicPr>
          <p:cNvPr id="14" name="Picture 13" descr="moll.jpg"/>
          <p:cNvPicPr>
            <a:picLocks noChangeAspect="1"/>
          </p:cNvPicPr>
          <p:nvPr/>
        </p:nvPicPr>
        <p:blipFill rotWithShape="1">
          <a:blip r:embed="rId11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000" b="99167" l="10000" r="90000">
                        <a14:foregroundMark x1="32500" y1="16667" x2="46250" y2="30833"/>
                        <a14:foregroundMark x1="43750" y1="5833" x2="43750" y2="24167"/>
                        <a14:foregroundMark x1="72500" y1="73333" x2="63125" y2="87500"/>
                        <a14:foregroundMark x1="43750" y1="82500" x2="70625" y2="82500"/>
                        <a14:foregroundMark x1="42500" y1="75833" x2="33125" y2="99167"/>
                        <a14:foregroundMark x1="12500" y1="85833" x2="10000" y2="97500"/>
                        <a14:backgroundMark x1="65000" y1="41667" x2="73125" y2="43333"/>
                        <a14:backgroundMark x1="66250" y1="52500" x2="75000" y2="52500"/>
                        <a14:backgroundMark x1="26250" y1="54167" x2="26250" y2="49167"/>
                      </a14:backgroundRemoval>
                    </a14:imgEffect>
                    <a14:imgEffect>
                      <a14:artisticGlowDiffused trans="50000" intensity="2"/>
                    </a14:imgEffect>
                    <a14:imgEffect>
                      <a14:colorTemperature colorTemp="8565"/>
                    </a14:imgEffect>
                    <a14:imgEffect>
                      <a14:brightnessContrast bright="54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771" b="19556"/>
          <a:stretch/>
        </p:blipFill>
        <p:spPr>
          <a:xfrm>
            <a:off x="3779913" y="908721"/>
            <a:ext cx="1920001" cy="1832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85172" y="2558514"/>
            <a:ext cx="4555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“the unique aspects of human cognition ... were driven by, or even constituted by, social co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-operation”</a:t>
            </a:r>
          </a:p>
          <a:p>
            <a:pPr algn="r"/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(Moll &amp; </a:t>
            </a:r>
            <a:r>
              <a:rPr lang="en-US" i="0" dirty="0" err="1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Tomasello</a:t>
            </a:r>
            <a:r>
              <a:rPr lang="en-US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2007)</a:t>
            </a:r>
            <a:endParaRPr lang="en-US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12246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708610" y="3212976"/>
            <a:ext cx="14627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a question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140133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Callout 25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4860032" y="1052736"/>
            <a:ext cx="2304256" cy="1872208"/>
          </a:xfrm>
          <a:prstGeom prst="cloudCallout">
            <a:avLst>
              <a:gd name="adj1" fmla="val 95815"/>
              <a:gd name="adj2" fmla="val 79998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1268760"/>
            <a:ext cx="1728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she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67265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Callout 25"/>
          <p:cNvSpPr/>
          <p:nvPr/>
        </p:nvSpPr>
        <p:spPr bwMode="auto">
          <a:xfrm>
            <a:off x="5436096" y="1772816"/>
            <a:ext cx="2160240" cy="1080120"/>
          </a:xfrm>
          <a:prstGeom prst="cloudCallout">
            <a:avLst>
              <a:gd name="adj1" fmla="val 97884"/>
              <a:gd name="adj2" fmla="val 100168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2134017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02792" y="5949280"/>
            <a:ext cx="2270838" cy="591791"/>
          </a:xfrm>
          <a:custGeom>
            <a:avLst/>
            <a:gdLst>
              <a:gd name="connsiteX0" fmla="*/ 0 w 2270838"/>
              <a:gd name="connsiteY0" fmla="*/ 357540 h 591791"/>
              <a:gd name="connsiteX1" fmla="*/ 221934 w 2270838"/>
              <a:gd name="connsiteY1" fmla="*/ 517817 h 591791"/>
              <a:gd name="connsiteX2" fmla="*/ 234264 w 2270838"/>
              <a:gd name="connsiteY2" fmla="*/ 443843 h 591791"/>
              <a:gd name="connsiteX3" fmla="*/ 246593 w 2270838"/>
              <a:gd name="connsiteY3" fmla="*/ 406856 h 591791"/>
              <a:gd name="connsiteX4" fmla="*/ 283583 w 2270838"/>
              <a:gd name="connsiteY4" fmla="*/ 419185 h 591791"/>
              <a:gd name="connsiteX5" fmla="*/ 295912 w 2270838"/>
              <a:gd name="connsiteY5" fmla="*/ 456172 h 591791"/>
              <a:gd name="connsiteX6" fmla="*/ 308242 w 2270838"/>
              <a:gd name="connsiteY6" fmla="*/ 554804 h 591791"/>
              <a:gd name="connsiteX7" fmla="*/ 345231 w 2270838"/>
              <a:gd name="connsiteY7" fmla="*/ 493159 h 591791"/>
              <a:gd name="connsiteX8" fmla="*/ 394550 w 2270838"/>
              <a:gd name="connsiteY8" fmla="*/ 357540 h 591791"/>
              <a:gd name="connsiteX9" fmla="*/ 419209 w 2270838"/>
              <a:gd name="connsiteY9" fmla="*/ 197263 h 591791"/>
              <a:gd name="connsiteX10" fmla="*/ 456198 w 2270838"/>
              <a:gd name="connsiteY10" fmla="*/ 110960 h 591791"/>
              <a:gd name="connsiteX11" fmla="*/ 493187 w 2270838"/>
              <a:gd name="connsiteY11" fmla="*/ 160276 h 591791"/>
              <a:gd name="connsiteX12" fmla="*/ 517846 w 2270838"/>
              <a:gd name="connsiteY12" fmla="*/ 295895 h 591791"/>
              <a:gd name="connsiteX13" fmla="*/ 542506 w 2270838"/>
              <a:gd name="connsiteY13" fmla="*/ 419185 h 591791"/>
              <a:gd name="connsiteX14" fmla="*/ 579495 w 2270838"/>
              <a:gd name="connsiteY14" fmla="*/ 394527 h 591791"/>
              <a:gd name="connsiteX15" fmla="*/ 591825 w 2270838"/>
              <a:gd name="connsiteY15" fmla="*/ 357540 h 591791"/>
              <a:gd name="connsiteX16" fmla="*/ 628814 w 2270838"/>
              <a:gd name="connsiteY16" fmla="*/ 308224 h 591791"/>
              <a:gd name="connsiteX17" fmla="*/ 653473 w 2270838"/>
              <a:gd name="connsiteY17" fmla="*/ 221921 h 591791"/>
              <a:gd name="connsiteX18" fmla="*/ 678132 w 2270838"/>
              <a:gd name="connsiteY18" fmla="*/ 184934 h 591791"/>
              <a:gd name="connsiteX19" fmla="*/ 702792 w 2270838"/>
              <a:gd name="connsiteY19" fmla="*/ 234250 h 591791"/>
              <a:gd name="connsiteX20" fmla="*/ 739781 w 2270838"/>
              <a:gd name="connsiteY20" fmla="*/ 456172 h 591791"/>
              <a:gd name="connsiteX21" fmla="*/ 752110 w 2270838"/>
              <a:gd name="connsiteY21" fmla="*/ 394527 h 591791"/>
              <a:gd name="connsiteX22" fmla="*/ 789099 w 2270838"/>
              <a:gd name="connsiteY22" fmla="*/ 332882 h 591791"/>
              <a:gd name="connsiteX23" fmla="*/ 826088 w 2270838"/>
              <a:gd name="connsiteY23" fmla="*/ 246579 h 591791"/>
              <a:gd name="connsiteX24" fmla="*/ 838418 w 2270838"/>
              <a:gd name="connsiteY24" fmla="*/ 197263 h 591791"/>
              <a:gd name="connsiteX25" fmla="*/ 875407 w 2270838"/>
              <a:gd name="connsiteY25" fmla="*/ 184934 h 591791"/>
              <a:gd name="connsiteX26" fmla="*/ 924726 w 2270838"/>
              <a:gd name="connsiteY26" fmla="*/ 172605 h 591791"/>
              <a:gd name="connsiteX27" fmla="*/ 974045 w 2270838"/>
              <a:gd name="connsiteY27" fmla="*/ 369869 h 591791"/>
              <a:gd name="connsiteX28" fmla="*/ 986374 w 2270838"/>
              <a:gd name="connsiteY28" fmla="*/ 332882 h 591791"/>
              <a:gd name="connsiteX29" fmla="*/ 1048023 w 2270838"/>
              <a:gd name="connsiteY29" fmla="*/ 209592 h 591791"/>
              <a:gd name="connsiteX30" fmla="*/ 1109671 w 2270838"/>
              <a:gd name="connsiteY30" fmla="*/ 73973 h 591791"/>
              <a:gd name="connsiteX31" fmla="*/ 1146660 w 2270838"/>
              <a:gd name="connsiteY31" fmla="*/ 24657 h 591791"/>
              <a:gd name="connsiteX32" fmla="*/ 1183649 w 2270838"/>
              <a:gd name="connsiteY32" fmla="*/ 0 h 591791"/>
              <a:gd name="connsiteX33" fmla="*/ 1220638 w 2270838"/>
              <a:gd name="connsiteY33" fmla="*/ 271237 h 591791"/>
              <a:gd name="connsiteX34" fmla="*/ 1232968 w 2270838"/>
              <a:gd name="connsiteY34" fmla="*/ 221921 h 591791"/>
              <a:gd name="connsiteX35" fmla="*/ 1257627 w 2270838"/>
              <a:gd name="connsiteY35" fmla="*/ 184934 h 591791"/>
              <a:gd name="connsiteX36" fmla="*/ 1269957 w 2270838"/>
              <a:gd name="connsiteY36" fmla="*/ 147947 h 591791"/>
              <a:gd name="connsiteX37" fmla="*/ 1306946 w 2270838"/>
              <a:gd name="connsiteY37" fmla="*/ 86302 h 591791"/>
              <a:gd name="connsiteX38" fmla="*/ 1331605 w 2270838"/>
              <a:gd name="connsiteY38" fmla="*/ 135618 h 591791"/>
              <a:gd name="connsiteX39" fmla="*/ 1319276 w 2270838"/>
              <a:gd name="connsiteY39" fmla="*/ 283566 h 591791"/>
              <a:gd name="connsiteX40" fmla="*/ 1306946 w 2270838"/>
              <a:gd name="connsiteY40" fmla="*/ 320553 h 591791"/>
              <a:gd name="connsiteX41" fmla="*/ 1294616 w 2270838"/>
              <a:gd name="connsiteY41" fmla="*/ 369869 h 591791"/>
              <a:gd name="connsiteX42" fmla="*/ 1319276 w 2270838"/>
              <a:gd name="connsiteY42" fmla="*/ 394527 h 591791"/>
              <a:gd name="connsiteX43" fmla="*/ 1393254 w 2270838"/>
              <a:gd name="connsiteY43" fmla="*/ 320553 h 591791"/>
              <a:gd name="connsiteX44" fmla="*/ 1442573 w 2270838"/>
              <a:gd name="connsiteY44" fmla="*/ 271237 h 591791"/>
              <a:gd name="connsiteX45" fmla="*/ 1491891 w 2270838"/>
              <a:gd name="connsiteY45" fmla="*/ 221921 h 591791"/>
              <a:gd name="connsiteX46" fmla="*/ 1541210 w 2270838"/>
              <a:gd name="connsiteY46" fmla="*/ 184934 h 591791"/>
              <a:gd name="connsiteX47" fmla="*/ 1627518 w 2270838"/>
              <a:gd name="connsiteY47" fmla="*/ 123289 h 591791"/>
              <a:gd name="connsiteX48" fmla="*/ 1639847 w 2270838"/>
              <a:gd name="connsiteY48" fmla="*/ 172605 h 591791"/>
              <a:gd name="connsiteX49" fmla="*/ 1701496 w 2270838"/>
              <a:gd name="connsiteY49" fmla="*/ 209592 h 591791"/>
              <a:gd name="connsiteX50" fmla="*/ 1800133 w 2270838"/>
              <a:gd name="connsiteY50" fmla="*/ 221921 h 591791"/>
              <a:gd name="connsiteX51" fmla="*/ 1787804 w 2270838"/>
              <a:gd name="connsiteY51" fmla="*/ 258908 h 591791"/>
              <a:gd name="connsiteX52" fmla="*/ 1750815 w 2270838"/>
              <a:gd name="connsiteY52" fmla="*/ 295895 h 591791"/>
              <a:gd name="connsiteX53" fmla="*/ 1713826 w 2270838"/>
              <a:gd name="connsiteY53" fmla="*/ 345211 h 591791"/>
              <a:gd name="connsiteX54" fmla="*/ 1639847 w 2270838"/>
              <a:gd name="connsiteY54" fmla="*/ 456172 h 591791"/>
              <a:gd name="connsiteX55" fmla="*/ 1590529 w 2270838"/>
              <a:gd name="connsiteY55" fmla="*/ 505488 h 591791"/>
              <a:gd name="connsiteX56" fmla="*/ 1639847 w 2270838"/>
              <a:gd name="connsiteY56" fmla="*/ 480830 h 591791"/>
              <a:gd name="connsiteX57" fmla="*/ 1750815 w 2270838"/>
              <a:gd name="connsiteY57" fmla="*/ 394527 h 591791"/>
              <a:gd name="connsiteX58" fmla="*/ 1824793 w 2270838"/>
              <a:gd name="connsiteY58" fmla="*/ 357540 h 591791"/>
              <a:gd name="connsiteX59" fmla="*/ 2009738 w 2270838"/>
              <a:gd name="connsiteY59" fmla="*/ 332882 h 591791"/>
              <a:gd name="connsiteX60" fmla="*/ 2059057 w 2270838"/>
              <a:gd name="connsiteY60" fmla="*/ 345211 h 591791"/>
              <a:gd name="connsiteX61" fmla="*/ 2009738 w 2270838"/>
              <a:gd name="connsiteY61" fmla="*/ 406856 h 591791"/>
              <a:gd name="connsiteX62" fmla="*/ 2022068 w 2270838"/>
              <a:gd name="connsiteY62" fmla="*/ 431514 h 591791"/>
              <a:gd name="connsiteX63" fmla="*/ 2096046 w 2270838"/>
              <a:gd name="connsiteY63" fmla="*/ 443843 h 591791"/>
              <a:gd name="connsiteX64" fmla="*/ 2059057 w 2270838"/>
              <a:gd name="connsiteY64" fmla="*/ 493159 h 591791"/>
              <a:gd name="connsiteX65" fmla="*/ 2034397 w 2270838"/>
              <a:gd name="connsiteY65" fmla="*/ 517817 h 591791"/>
              <a:gd name="connsiteX66" fmla="*/ 2022068 w 2270838"/>
              <a:gd name="connsiteY66" fmla="*/ 554804 h 591791"/>
              <a:gd name="connsiteX67" fmla="*/ 2182353 w 2270838"/>
              <a:gd name="connsiteY67" fmla="*/ 542475 h 591791"/>
              <a:gd name="connsiteX68" fmla="*/ 2268661 w 2270838"/>
              <a:gd name="connsiteY68" fmla="*/ 554804 h 591791"/>
              <a:gd name="connsiteX69" fmla="*/ 2231672 w 2270838"/>
              <a:gd name="connsiteY69" fmla="*/ 567133 h 591791"/>
              <a:gd name="connsiteX70" fmla="*/ 2219343 w 2270838"/>
              <a:gd name="connsiteY70" fmla="*/ 591791 h 59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270838" h="591791">
                <a:moveTo>
                  <a:pt x="0" y="357540"/>
                </a:moveTo>
                <a:cubicBezTo>
                  <a:pt x="54215" y="447893"/>
                  <a:pt x="70430" y="498880"/>
                  <a:pt x="221934" y="517817"/>
                </a:cubicBezTo>
                <a:cubicBezTo>
                  <a:pt x="246739" y="520917"/>
                  <a:pt x="228841" y="468246"/>
                  <a:pt x="234264" y="443843"/>
                </a:cubicBezTo>
                <a:cubicBezTo>
                  <a:pt x="237083" y="431157"/>
                  <a:pt x="242483" y="419185"/>
                  <a:pt x="246593" y="406856"/>
                </a:cubicBezTo>
                <a:cubicBezTo>
                  <a:pt x="258923" y="410966"/>
                  <a:pt x="274393" y="409995"/>
                  <a:pt x="283583" y="419185"/>
                </a:cubicBezTo>
                <a:cubicBezTo>
                  <a:pt x="292773" y="428374"/>
                  <a:pt x="293587" y="443386"/>
                  <a:pt x="295912" y="456172"/>
                </a:cubicBezTo>
                <a:cubicBezTo>
                  <a:pt x="301839" y="488771"/>
                  <a:pt x="304132" y="521927"/>
                  <a:pt x="308242" y="554804"/>
                </a:cubicBezTo>
                <a:cubicBezTo>
                  <a:pt x="320572" y="534256"/>
                  <a:pt x="337653" y="515893"/>
                  <a:pt x="345231" y="493159"/>
                </a:cubicBezTo>
                <a:cubicBezTo>
                  <a:pt x="397033" y="337762"/>
                  <a:pt x="314268" y="464577"/>
                  <a:pt x="394550" y="357540"/>
                </a:cubicBezTo>
                <a:cubicBezTo>
                  <a:pt x="402037" y="297645"/>
                  <a:pt x="405087" y="253747"/>
                  <a:pt x="419209" y="197263"/>
                </a:cubicBezTo>
                <a:cubicBezTo>
                  <a:pt x="428280" y="160983"/>
                  <a:pt x="438556" y="146243"/>
                  <a:pt x="456198" y="110960"/>
                </a:cubicBezTo>
                <a:cubicBezTo>
                  <a:pt x="468528" y="127399"/>
                  <a:pt x="482992" y="142435"/>
                  <a:pt x="493187" y="160276"/>
                </a:cubicBezTo>
                <a:cubicBezTo>
                  <a:pt x="511607" y="192509"/>
                  <a:pt x="515093" y="276624"/>
                  <a:pt x="517846" y="295895"/>
                </a:cubicBezTo>
                <a:cubicBezTo>
                  <a:pt x="527922" y="366426"/>
                  <a:pt x="527529" y="359280"/>
                  <a:pt x="542506" y="419185"/>
                </a:cubicBezTo>
                <a:cubicBezTo>
                  <a:pt x="554836" y="410966"/>
                  <a:pt x="570238" y="406098"/>
                  <a:pt x="579495" y="394527"/>
                </a:cubicBezTo>
                <a:cubicBezTo>
                  <a:pt x="587614" y="384379"/>
                  <a:pt x="585377" y="368824"/>
                  <a:pt x="591825" y="357540"/>
                </a:cubicBezTo>
                <a:cubicBezTo>
                  <a:pt x="602020" y="339699"/>
                  <a:pt x="616484" y="324663"/>
                  <a:pt x="628814" y="308224"/>
                </a:cubicBezTo>
                <a:cubicBezTo>
                  <a:pt x="632766" y="292418"/>
                  <a:pt x="644627" y="239612"/>
                  <a:pt x="653473" y="221921"/>
                </a:cubicBezTo>
                <a:cubicBezTo>
                  <a:pt x="660100" y="208668"/>
                  <a:pt x="669912" y="197263"/>
                  <a:pt x="678132" y="184934"/>
                </a:cubicBezTo>
                <a:cubicBezTo>
                  <a:pt x="686352" y="201373"/>
                  <a:pt x="700065" y="216074"/>
                  <a:pt x="702792" y="234250"/>
                </a:cubicBezTo>
                <a:cubicBezTo>
                  <a:pt x="737349" y="464617"/>
                  <a:pt x="664739" y="381136"/>
                  <a:pt x="739781" y="456172"/>
                </a:cubicBezTo>
                <a:cubicBezTo>
                  <a:pt x="743891" y="435624"/>
                  <a:pt x="744327" y="413983"/>
                  <a:pt x="752110" y="394527"/>
                </a:cubicBezTo>
                <a:cubicBezTo>
                  <a:pt x="761010" y="372277"/>
                  <a:pt x="778382" y="354315"/>
                  <a:pt x="789099" y="332882"/>
                </a:cubicBezTo>
                <a:cubicBezTo>
                  <a:pt x="803097" y="304888"/>
                  <a:pt x="815391" y="275993"/>
                  <a:pt x="826088" y="246579"/>
                </a:cubicBezTo>
                <a:cubicBezTo>
                  <a:pt x="831879" y="230655"/>
                  <a:pt x="827832" y="210494"/>
                  <a:pt x="838418" y="197263"/>
                </a:cubicBezTo>
                <a:cubicBezTo>
                  <a:pt x="846537" y="187115"/>
                  <a:pt x="862910" y="188504"/>
                  <a:pt x="875407" y="184934"/>
                </a:cubicBezTo>
                <a:cubicBezTo>
                  <a:pt x="891701" y="180279"/>
                  <a:pt x="908286" y="176715"/>
                  <a:pt x="924726" y="172605"/>
                </a:cubicBezTo>
                <a:cubicBezTo>
                  <a:pt x="1008033" y="311442"/>
                  <a:pt x="916049" y="137895"/>
                  <a:pt x="974045" y="369869"/>
                </a:cubicBezTo>
                <a:cubicBezTo>
                  <a:pt x="977197" y="382477"/>
                  <a:pt x="980928" y="344682"/>
                  <a:pt x="986374" y="332882"/>
                </a:cubicBezTo>
                <a:cubicBezTo>
                  <a:pt x="1005630" y="291163"/>
                  <a:pt x="1030958" y="252253"/>
                  <a:pt x="1048023" y="209592"/>
                </a:cubicBezTo>
                <a:cubicBezTo>
                  <a:pt x="1067866" y="159986"/>
                  <a:pt x="1081538" y="120859"/>
                  <a:pt x="1109671" y="73973"/>
                </a:cubicBezTo>
                <a:cubicBezTo>
                  <a:pt x="1120244" y="56353"/>
                  <a:pt x="1132129" y="39187"/>
                  <a:pt x="1146660" y="24657"/>
                </a:cubicBezTo>
                <a:cubicBezTo>
                  <a:pt x="1157138" y="14179"/>
                  <a:pt x="1171319" y="8219"/>
                  <a:pt x="1183649" y="0"/>
                </a:cubicBezTo>
                <a:cubicBezTo>
                  <a:pt x="1248730" y="130149"/>
                  <a:pt x="1177922" y="-27766"/>
                  <a:pt x="1220638" y="271237"/>
                </a:cubicBezTo>
                <a:cubicBezTo>
                  <a:pt x="1223034" y="288011"/>
                  <a:pt x="1226293" y="237495"/>
                  <a:pt x="1232968" y="221921"/>
                </a:cubicBezTo>
                <a:cubicBezTo>
                  <a:pt x="1238805" y="208301"/>
                  <a:pt x="1251000" y="198187"/>
                  <a:pt x="1257627" y="184934"/>
                </a:cubicBezTo>
                <a:cubicBezTo>
                  <a:pt x="1263439" y="173310"/>
                  <a:pt x="1264145" y="159571"/>
                  <a:pt x="1269957" y="147947"/>
                </a:cubicBezTo>
                <a:cubicBezTo>
                  <a:pt x="1280674" y="126514"/>
                  <a:pt x="1294616" y="106850"/>
                  <a:pt x="1306946" y="86302"/>
                </a:cubicBezTo>
                <a:cubicBezTo>
                  <a:pt x="1315166" y="102741"/>
                  <a:pt x="1330458" y="117275"/>
                  <a:pt x="1331605" y="135618"/>
                </a:cubicBezTo>
                <a:cubicBezTo>
                  <a:pt x="1334692" y="185009"/>
                  <a:pt x="1325817" y="234513"/>
                  <a:pt x="1319276" y="283566"/>
                </a:cubicBezTo>
                <a:cubicBezTo>
                  <a:pt x="1317558" y="296448"/>
                  <a:pt x="1310517" y="308057"/>
                  <a:pt x="1306946" y="320553"/>
                </a:cubicBezTo>
                <a:cubicBezTo>
                  <a:pt x="1302291" y="336846"/>
                  <a:pt x="1298726" y="353430"/>
                  <a:pt x="1294616" y="369869"/>
                </a:cubicBezTo>
                <a:cubicBezTo>
                  <a:pt x="1302836" y="378088"/>
                  <a:pt x="1308879" y="399725"/>
                  <a:pt x="1319276" y="394527"/>
                </a:cubicBezTo>
                <a:cubicBezTo>
                  <a:pt x="1350467" y="378932"/>
                  <a:pt x="1368595" y="345211"/>
                  <a:pt x="1393254" y="320553"/>
                </a:cubicBezTo>
                <a:lnTo>
                  <a:pt x="1442573" y="271237"/>
                </a:lnTo>
                <a:cubicBezTo>
                  <a:pt x="1459012" y="254798"/>
                  <a:pt x="1473292" y="235869"/>
                  <a:pt x="1491891" y="221921"/>
                </a:cubicBezTo>
                <a:cubicBezTo>
                  <a:pt x="1508331" y="209592"/>
                  <a:pt x="1524488" y="196877"/>
                  <a:pt x="1541210" y="184934"/>
                </a:cubicBezTo>
                <a:cubicBezTo>
                  <a:pt x="1667414" y="94794"/>
                  <a:pt x="1466336" y="244168"/>
                  <a:pt x="1627518" y="123289"/>
                </a:cubicBezTo>
                <a:cubicBezTo>
                  <a:pt x="1631628" y="139728"/>
                  <a:pt x="1639847" y="155660"/>
                  <a:pt x="1639847" y="172605"/>
                </a:cubicBezTo>
                <a:cubicBezTo>
                  <a:pt x="1639847" y="243109"/>
                  <a:pt x="1583669" y="229229"/>
                  <a:pt x="1701496" y="209592"/>
                </a:cubicBezTo>
                <a:cubicBezTo>
                  <a:pt x="1734375" y="213702"/>
                  <a:pt x="1771363" y="205482"/>
                  <a:pt x="1800133" y="221921"/>
                </a:cubicBezTo>
                <a:cubicBezTo>
                  <a:pt x="1811417" y="228368"/>
                  <a:pt x="1795013" y="248095"/>
                  <a:pt x="1787804" y="258908"/>
                </a:cubicBezTo>
                <a:cubicBezTo>
                  <a:pt x="1778132" y="273416"/>
                  <a:pt x="1762163" y="282657"/>
                  <a:pt x="1750815" y="295895"/>
                </a:cubicBezTo>
                <a:cubicBezTo>
                  <a:pt x="1737442" y="311496"/>
                  <a:pt x="1725523" y="328316"/>
                  <a:pt x="1713826" y="345211"/>
                </a:cubicBezTo>
                <a:cubicBezTo>
                  <a:pt x="1688521" y="381760"/>
                  <a:pt x="1671281" y="424739"/>
                  <a:pt x="1639847" y="456172"/>
                </a:cubicBezTo>
                <a:cubicBezTo>
                  <a:pt x="1623408" y="472611"/>
                  <a:pt x="1590529" y="482240"/>
                  <a:pt x="1590529" y="505488"/>
                </a:cubicBezTo>
                <a:cubicBezTo>
                  <a:pt x="1590529" y="523868"/>
                  <a:pt x="1625143" y="491857"/>
                  <a:pt x="1639847" y="480830"/>
                </a:cubicBezTo>
                <a:cubicBezTo>
                  <a:pt x="1765993" y="386225"/>
                  <a:pt x="1607505" y="472692"/>
                  <a:pt x="1750815" y="394527"/>
                </a:cubicBezTo>
                <a:cubicBezTo>
                  <a:pt x="1775019" y="381326"/>
                  <a:pt x="1798638" y="366258"/>
                  <a:pt x="1824793" y="357540"/>
                </a:cubicBezTo>
                <a:cubicBezTo>
                  <a:pt x="1852465" y="348316"/>
                  <a:pt x="1997510" y="334241"/>
                  <a:pt x="2009738" y="332882"/>
                </a:cubicBezTo>
                <a:cubicBezTo>
                  <a:pt x="2026178" y="336992"/>
                  <a:pt x="2050338" y="330681"/>
                  <a:pt x="2059057" y="345211"/>
                </a:cubicBezTo>
                <a:cubicBezTo>
                  <a:pt x="2087440" y="392514"/>
                  <a:pt x="2029157" y="400383"/>
                  <a:pt x="2009738" y="406856"/>
                </a:cubicBezTo>
                <a:cubicBezTo>
                  <a:pt x="1959380" y="507568"/>
                  <a:pt x="1985163" y="435614"/>
                  <a:pt x="2022068" y="431514"/>
                </a:cubicBezTo>
                <a:cubicBezTo>
                  <a:pt x="2046915" y="428753"/>
                  <a:pt x="2071387" y="439733"/>
                  <a:pt x="2096046" y="443843"/>
                </a:cubicBezTo>
                <a:cubicBezTo>
                  <a:pt x="2083716" y="460282"/>
                  <a:pt x="2072212" y="477373"/>
                  <a:pt x="2059057" y="493159"/>
                </a:cubicBezTo>
                <a:cubicBezTo>
                  <a:pt x="2051615" y="502089"/>
                  <a:pt x="2040378" y="507849"/>
                  <a:pt x="2034397" y="517817"/>
                </a:cubicBezTo>
                <a:cubicBezTo>
                  <a:pt x="2027710" y="528961"/>
                  <a:pt x="2009249" y="552668"/>
                  <a:pt x="2022068" y="554804"/>
                </a:cubicBezTo>
                <a:cubicBezTo>
                  <a:pt x="2074925" y="563613"/>
                  <a:pt x="2128925" y="546585"/>
                  <a:pt x="2182353" y="542475"/>
                </a:cubicBezTo>
                <a:cubicBezTo>
                  <a:pt x="2211122" y="546585"/>
                  <a:pt x="2242667" y="541808"/>
                  <a:pt x="2268661" y="554804"/>
                </a:cubicBezTo>
                <a:cubicBezTo>
                  <a:pt x="2280286" y="560616"/>
                  <a:pt x="2242069" y="559335"/>
                  <a:pt x="2231672" y="567133"/>
                </a:cubicBezTo>
                <a:cubicBezTo>
                  <a:pt x="2224320" y="572647"/>
                  <a:pt x="2223453" y="583572"/>
                  <a:pt x="2219343" y="59179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8164617" y="2420888"/>
            <a:ext cx="1199505" cy="3008273"/>
          </a:xfrm>
          <a:custGeom>
            <a:avLst/>
            <a:gdLst>
              <a:gd name="connsiteX0" fmla="*/ 724132 w 1199505"/>
              <a:gd name="connsiteY0" fmla="*/ 2860325 h 3008273"/>
              <a:gd name="connsiteX1" fmla="*/ 255604 w 1199505"/>
              <a:gd name="connsiteY1" fmla="*/ 2946628 h 3008273"/>
              <a:gd name="connsiteX2" fmla="*/ 45999 w 1199505"/>
              <a:gd name="connsiteY2" fmla="*/ 3008273 h 3008273"/>
              <a:gd name="connsiteX3" fmla="*/ 156966 w 1199505"/>
              <a:gd name="connsiteY3" fmla="*/ 2921970 h 3008273"/>
              <a:gd name="connsiteX4" fmla="*/ 206285 w 1199505"/>
              <a:gd name="connsiteY4" fmla="*/ 2884983 h 3008273"/>
              <a:gd name="connsiteX5" fmla="*/ 391230 w 1199505"/>
              <a:gd name="connsiteY5" fmla="*/ 2823338 h 3008273"/>
              <a:gd name="connsiteX6" fmla="*/ 539186 w 1199505"/>
              <a:gd name="connsiteY6" fmla="*/ 2774022 h 3008273"/>
              <a:gd name="connsiteX7" fmla="*/ 674813 w 1199505"/>
              <a:gd name="connsiteY7" fmla="*/ 2749364 h 3008273"/>
              <a:gd name="connsiteX8" fmla="*/ 810439 w 1199505"/>
              <a:gd name="connsiteY8" fmla="*/ 2700048 h 3008273"/>
              <a:gd name="connsiteX9" fmla="*/ 921406 w 1199505"/>
              <a:gd name="connsiteY9" fmla="*/ 2650732 h 3008273"/>
              <a:gd name="connsiteX10" fmla="*/ 1032374 w 1199505"/>
              <a:gd name="connsiteY10" fmla="*/ 2601416 h 3008273"/>
              <a:gd name="connsiteX11" fmla="*/ 1044703 w 1199505"/>
              <a:gd name="connsiteY11" fmla="*/ 2564429 h 3008273"/>
              <a:gd name="connsiteX12" fmla="*/ 699472 w 1199505"/>
              <a:gd name="connsiteY12" fmla="*/ 2552100 h 3008273"/>
              <a:gd name="connsiteX13" fmla="*/ 625494 w 1199505"/>
              <a:gd name="connsiteY13" fmla="*/ 2515113 h 3008273"/>
              <a:gd name="connsiteX14" fmla="*/ 317252 w 1199505"/>
              <a:gd name="connsiteY14" fmla="*/ 2502784 h 3008273"/>
              <a:gd name="connsiteX15" fmla="*/ 526857 w 1199505"/>
              <a:gd name="connsiteY15" fmla="*/ 2490455 h 3008273"/>
              <a:gd name="connsiteX16" fmla="*/ 798110 w 1199505"/>
              <a:gd name="connsiteY16" fmla="*/ 2478126 h 3008273"/>
              <a:gd name="connsiteX17" fmla="*/ 761121 w 1199505"/>
              <a:gd name="connsiteY17" fmla="*/ 2465797 h 3008273"/>
              <a:gd name="connsiteX18" fmla="*/ 588505 w 1199505"/>
              <a:gd name="connsiteY18" fmla="*/ 2453468 h 3008273"/>
              <a:gd name="connsiteX19" fmla="*/ 391230 w 1199505"/>
              <a:gd name="connsiteY19" fmla="*/ 2441139 h 3008273"/>
              <a:gd name="connsiteX20" fmla="*/ 317252 w 1199505"/>
              <a:gd name="connsiteY20" fmla="*/ 2428810 h 3008273"/>
              <a:gd name="connsiteX21" fmla="*/ 107647 w 1199505"/>
              <a:gd name="connsiteY21" fmla="*/ 2404152 h 3008273"/>
              <a:gd name="connsiteX22" fmla="*/ 169296 w 1199505"/>
              <a:gd name="connsiteY22" fmla="*/ 2391823 h 3008273"/>
              <a:gd name="connsiteX23" fmla="*/ 329582 w 1199505"/>
              <a:gd name="connsiteY23" fmla="*/ 2367165 h 3008273"/>
              <a:gd name="connsiteX24" fmla="*/ 243274 w 1199505"/>
              <a:gd name="connsiteY24" fmla="*/ 2317850 h 3008273"/>
              <a:gd name="connsiteX25" fmla="*/ 181626 w 1199505"/>
              <a:gd name="connsiteY25" fmla="*/ 2280863 h 3008273"/>
              <a:gd name="connsiteX26" fmla="*/ 95318 w 1199505"/>
              <a:gd name="connsiteY26" fmla="*/ 2243876 h 3008273"/>
              <a:gd name="connsiteX27" fmla="*/ 9010 w 1199505"/>
              <a:gd name="connsiteY27" fmla="*/ 2157573 h 3008273"/>
              <a:gd name="connsiteX28" fmla="*/ 181626 w 1199505"/>
              <a:gd name="connsiteY28" fmla="*/ 2120586 h 3008273"/>
              <a:gd name="connsiteX29" fmla="*/ 317252 w 1199505"/>
              <a:gd name="connsiteY29" fmla="*/ 2083599 h 3008273"/>
              <a:gd name="connsiteX30" fmla="*/ 292593 w 1199505"/>
              <a:gd name="connsiteY30" fmla="*/ 2046612 h 3008273"/>
              <a:gd name="connsiteX31" fmla="*/ 230944 w 1199505"/>
              <a:gd name="connsiteY31" fmla="*/ 2021954 h 3008273"/>
              <a:gd name="connsiteX32" fmla="*/ 280263 w 1199505"/>
              <a:gd name="connsiteY32" fmla="*/ 2009625 h 3008273"/>
              <a:gd name="connsiteX33" fmla="*/ 452879 w 1199505"/>
              <a:gd name="connsiteY33" fmla="*/ 1997296 h 3008273"/>
              <a:gd name="connsiteX34" fmla="*/ 267933 w 1199505"/>
              <a:gd name="connsiteY34" fmla="*/ 1972638 h 3008273"/>
              <a:gd name="connsiteX35" fmla="*/ 206285 w 1199505"/>
              <a:gd name="connsiteY35" fmla="*/ 1960309 h 3008273"/>
              <a:gd name="connsiteX36" fmla="*/ 243274 w 1199505"/>
              <a:gd name="connsiteY36" fmla="*/ 1935651 h 3008273"/>
              <a:gd name="connsiteX37" fmla="*/ 292593 w 1199505"/>
              <a:gd name="connsiteY37" fmla="*/ 1923322 h 3008273"/>
              <a:gd name="connsiteX38" fmla="*/ 255604 w 1199505"/>
              <a:gd name="connsiteY38" fmla="*/ 1824690 h 3008273"/>
              <a:gd name="connsiteX39" fmla="*/ 267933 w 1199505"/>
              <a:gd name="connsiteY39" fmla="*/ 1787703 h 3008273"/>
              <a:gd name="connsiteX40" fmla="*/ 354241 w 1199505"/>
              <a:gd name="connsiteY40" fmla="*/ 1676742 h 3008273"/>
              <a:gd name="connsiteX41" fmla="*/ 428219 w 1199505"/>
              <a:gd name="connsiteY41" fmla="*/ 1590439 h 3008273"/>
              <a:gd name="connsiteX42" fmla="*/ 403560 w 1199505"/>
              <a:gd name="connsiteY42" fmla="*/ 1627426 h 3008273"/>
              <a:gd name="connsiteX43" fmla="*/ 317252 w 1199505"/>
              <a:gd name="connsiteY43" fmla="*/ 1590439 h 3008273"/>
              <a:gd name="connsiteX44" fmla="*/ 255604 w 1199505"/>
              <a:gd name="connsiteY44" fmla="*/ 1553452 h 3008273"/>
              <a:gd name="connsiteX45" fmla="*/ 181626 w 1199505"/>
              <a:gd name="connsiteY45" fmla="*/ 1541123 h 3008273"/>
              <a:gd name="connsiteX46" fmla="*/ 255604 w 1199505"/>
              <a:gd name="connsiteY46" fmla="*/ 1528794 h 3008273"/>
              <a:gd name="connsiteX47" fmla="*/ 193955 w 1199505"/>
              <a:gd name="connsiteY47" fmla="*/ 1504136 h 3008273"/>
              <a:gd name="connsiteX48" fmla="*/ 70658 w 1199505"/>
              <a:gd name="connsiteY48" fmla="*/ 1442491 h 3008273"/>
              <a:gd name="connsiteX49" fmla="*/ 33669 w 1199505"/>
              <a:gd name="connsiteY49" fmla="*/ 1417833 h 3008273"/>
              <a:gd name="connsiteX50" fmla="*/ 70658 w 1199505"/>
              <a:gd name="connsiteY50" fmla="*/ 1405504 h 3008273"/>
              <a:gd name="connsiteX51" fmla="*/ 132307 w 1199505"/>
              <a:gd name="connsiteY51" fmla="*/ 1393175 h 3008273"/>
              <a:gd name="connsiteX52" fmla="*/ 354241 w 1199505"/>
              <a:gd name="connsiteY52" fmla="*/ 1368517 h 3008273"/>
              <a:gd name="connsiteX53" fmla="*/ 317252 w 1199505"/>
              <a:gd name="connsiteY53" fmla="*/ 1331530 h 3008273"/>
              <a:gd name="connsiteX54" fmla="*/ 280263 w 1199505"/>
              <a:gd name="connsiteY54" fmla="*/ 1319201 h 3008273"/>
              <a:gd name="connsiteX55" fmla="*/ 267933 w 1199505"/>
              <a:gd name="connsiteY55" fmla="*/ 1282214 h 3008273"/>
              <a:gd name="connsiteX56" fmla="*/ 415889 w 1199505"/>
              <a:gd name="connsiteY56" fmla="*/ 1220570 h 3008273"/>
              <a:gd name="connsiteX57" fmla="*/ 415889 w 1199505"/>
              <a:gd name="connsiteY57" fmla="*/ 1220570 h 3008273"/>
              <a:gd name="connsiteX58" fmla="*/ 502197 w 1199505"/>
              <a:gd name="connsiteY58" fmla="*/ 1195912 h 3008273"/>
              <a:gd name="connsiteX59" fmla="*/ 440549 w 1199505"/>
              <a:gd name="connsiteY59" fmla="*/ 1183583 h 3008273"/>
              <a:gd name="connsiteX60" fmla="*/ 366571 w 1199505"/>
              <a:gd name="connsiteY60" fmla="*/ 1171254 h 3008273"/>
              <a:gd name="connsiteX61" fmla="*/ 243274 w 1199505"/>
              <a:gd name="connsiteY61" fmla="*/ 1109609 h 3008273"/>
              <a:gd name="connsiteX62" fmla="*/ 132307 w 1199505"/>
              <a:gd name="connsiteY62" fmla="*/ 1084951 h 3008273"/>
              <a:gd name="connsiteX63" fmla="*/ 45999 w 1199505"/>
              <a:gd name="connsiteY63" fmla="*/ 1060293 h 3008273"/>
              <a:gd name="connsiteX64" fmla="*/ 391230 w 1199505"/>
              <a:gd name="connsiteY64" fmla="*/ 1097280 h 3008273"/>
              <a:gd name="connsiteX65" fmla="*/ 551516 w 1199505"/>
              <a:gd name="connsiteY65" fmla="*/ 1121938 h 3008273"/>
              <a:gd name="connsiteX66" fmla="*/ 354241 w 1199505"/>
              <a:gd name="connsiteY66" fmla="*/ 1035635 h 3008273"/>
              <a:gd name="connsiteX67" fmla="*/ 107647 w 1199505"/>
              <a:gd name="connsiteY67" fmla="*/ 949332 h 3008273"/>
              <a:gd name="connsiteX68" fmla="*/ 58329 w 1199505"/>
              <a:gd name="connsiteY68" fmla="*/ 924674 h 3008273"/>
              <a:gd name="connsiteX69" fmla="*/ 391230 w 1199505"/>
              <a:gd name="connsiteY69" fmla="*/ 900016 h 3008273"/>
              <a:gd name="connsiteX70" fmla="*/ 440549 w 1199505"/>
              <a:gd name="connsiteY70" fmla="*/ 887687 h 3008273"/>
              <a:gd name="connsiteX71" fmla="*/ 539186 w 1199505"/>
              <a:gd name="connsiteY71" fmla="*/ 826042 h 3008273"/>
              <a:gd name="connsiteX72" fmla="*/ 576175 w 1199505"/>
              <a:gd name="connsiteY72" fmla="*/ 838371 h 3008273"/>
              <a:gd name="connsiteX73" fmla="*/ 551516 w 1199505"/>
              <a:gd name="connsiteY73" fmla="*/ 813713 h 3008273"/>
              <a:gd name="connsiteX74" fmla="*/ 502197 w 1199505"/>
              <a:gd name="connsiteY74" fmla="*/ 801384 h 3008273"/>
              <a:gd name="connsiteX75" fmla="*/ 465208 w 1199505"/>
              <a:gd name="connsiteY75" fmla="*/ 776726 h 3008273"/>
              <a:gd name="connsiteX76" fmla="*/ 539186 w 1199505"/>
              <a:gd name="connsiteY76" fmla="*/ 764397 h 3008273"/>
              <a:gd name="connsiteX77" fmla="*/ 650153 w 1199505"/>
              <a:gd name="connsiteY77" fmla="*/ 752068 h 3008273"/>
              <a:gd name="connsiteX78" fmla="*/ 588505 w 1199505"/>
              <a:gd name="connsiteY78" fmla="*/ 715081 h 3008273"/>
              <a:gd name="connsiteX79" fmla="*/ 514527 w 1199505"/>
              <a:gd name="connsiteY79" fmla="*/ 665765 h 3008273"/>
              <a:gd name="connsiteX80" fmla="*/ 391230 w 1199505"/>
              <a:gd name="connsiteY80" fmla="*/ 591791 h 3008273"/>
              <a:gd name="connsiteX81" fmla="*/ 403560 w 1199505"/>
              <a:gd name="connsiteY81" fmla="*/ 382198 h 3008273"/>
              <a:gd name="connsiteX82" fmla="*/ 465208 w 1199505"/>
              <a:gd name="connsiteY82" fmla="*/ 86303 h 3008273"/>
              <a:gd name="connsiteX83" fmla="*/ 563846 w 1199505"/>
              <a:gd name="connsiteY83" fmla="*/ 0 h 3008273"/>
              <a:gd name="connsiteX84" fmla="*/ 551516 w 1199505"/>
              <a:gd name="connsiteY84" fmla="*/ 49316 h 3008273"/>
              <a:gd name="connsiteX85" fmla="*/ 477538 w 1199505"/>
              <a:gd name="connsiteY85" fmla="*/ 147948 h 3008273"/>
              <a:gd name="connsiteX86" fmla="*/ 465208 w 1199505"/>
              <a:gd name="connsiteY86" fmla="*/ 184934 h 3008273"/>
              <a:gd name="connsiteX87" fmla="*/ 526857 w 1199505"/>
              <a:gd name="connsiteY87" fmla="*/ 369869 h 3008273"/>
              <a:gd name="connsiteX88" fmla="*/ 576175 w 1199505"/>
              <a:gd name="connsiteY88" fmla="*/ 480830 h 3008273"/>
              <a:gd name="connsiteX89" fmla="*/ 699472 w 1199505"/>
              <a:gd name="connsiteY89" fmla="*/ 678094 h 3008273"/>
              <a:gd name="connsiteX90" fmla="*/ 748791 w 1199505"/>
              <a:gd name="connsiteY90" fmla="*/ 678094 h 3008273"/>
              <a:gd name="connsiteX91" fmla="*/ 798110 w 1199505"/>
              <a:gd name="connsiteY91" fmla="*/ 653436 h 3008273"/>
              <a:gd name="connsiteX92" fmla="*/ 847428 w 1199505"/>
              <a:gd name="connsiteY92" fmla="*/ 604120 h 3008273"/>
              <a:gd name="connsiteX93" fmla="*/ 896747 w 1199505"/>
              <a:gd name="connsiteY93" fmla="*/ 567133 h 3008273"/>
              <a:gd name="connsiteX94" fmla="*/ 958395 w 1199505"/>
              <a:gd name="connsiteY94" fmla="*/ 443843 h 3008273"/>
              <a:gd name="connsiteX95" fmla="*/ 983055 w 1199505"/>
              <a:gd name="connsiteY95" fmla="*/ 394527 h 3008273"/>
              <a:gd name="connsiteX96" fmla="*/ 995385 w 1199505"/>
              <a:gd name="connsiteY96" fmla="*/ 456172 h 3008273"/>
              <a:gd name="connsiteX97" fmla="*/ 1007714 w 1199505"/>
              <a:gd name="connsiteY97" fmla="*/ 493159 h 3008273"/>
              <a:gd name="connsiteX98" fmla="*/ 1044703 w 1199505"/>
              <a:gd name="connsiteY98" fmla="*/ 505488 h 3008273"/>
              <a:gd name="connsiteX99" fmla="*/ 1143341 w 1199505"/>
              <a:gd name="connsiteY99" fmla="*/ 456172 h 3008273"/>
              <a:gd name="connsiteX100" fmla="*/ 1192659 w 1199505"/>
              <a:gd name="connsiteY100" fmla="*/ 443843 h 3008273"/>
              <a:gd name="connsiteX101" fmla="*/ 1192659 w 1199505"/>
              <a:gd name="connsiteY101" fmla="*/ 517817 h 300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99505" h="3008273">
                <a:moveTo>
                  <a:pt x="724132" y="2860325"/>
                </a:moveTo>
                <a:lnTo>
                  <a:pt x="255604" y="2946628"/>
                </a:lnTo>
                <a:cubicBezTo>
                  <a:pt x="112485" y="2994332"/>
                  <a:pt x="182463" y="2974159"/>
                  <a:pt x="45999" y="3008273"/>
                </a:cubicBezTo>
                <a:lnTo>
                  <a:pt x="156966" y="2921970"/>
                </a:lnTo>
                <a:cubicBezTo>
                  <a:pt x="173254" y="2909441"/>
                  <a:pt x="186790" y="2891481"/>
                  <a:pt x="206285" y="2884983"/>
                </a:cubicBezTo>
                <a:lnTo>
                  <a:pt x="391230" y="2823338"/>
                </a:lnTo>
                <a:cubicBezTo>
                  <a:pt x="440549" y="2806899"/>
                  <a:pt x="488038" y="2783321"/>
                  <a:pt x="539186" y="2774022"/>
                </a:cubicBezTo>
                <a:lnTo>
                  <a:pt x="674813" y="2749364"/>
                </a:lnTo>
                <a:cubicBezTo>
                  <a:pt x="720022" y="2732925"/>
                  <a:pt x="765775" y="2717913"/>
                  <a:pt x="810439" y="2700048"/>
                </a:cubicBezTo>
                <a:cubicBezTo>
                  <a:pt x="848022" y="2685016"/>
                  <a:pt x="884726" y="2667848"/>
                  <a:pt x="921406" y="2650732"/>
                </a:cubicBezTo>
                <a:cubicBezTo>
                  <a:pt x="1028408" y="2600801"/>
                  <a:pt x="959142" y="2625825"/>
                  <a:pt x="1032374" y="2601416"/>
                </a:cubicBezTo>
                <a:cubicBezTo>
                  <a:pt x="1036484" y="2589087"/>
                  <a:pt x="1057559" y="2566333"/>
                  <a:pt x="1044703" y="2564429"/>
                </a:cubicBezTo>
                <a:cubicBezTo>
                  <a:pt x="930796" y="2547555"/>
                  <a:pt x="814383" y="2559513"/>
                  <a:pt x="699472" y="2552100"/>
                </a:cubicBezTo>
                <a:cubicBezTo>
                  <a:pt x="420010" y="2534071"/>
                  <a:pt x="933727" y="2548136"/>
                  <a:pt x="625494" y="2515113"/>
                </a:cubicBezTo>
                <a:cubicBezTo>
                  <a:pt x="523250" y="2504159"/>
                  <a:pt x="419999" y="2506894"/>
                  <a:pt x="317252" y="2502784"/>
                </a:cubicBezTo>
                <a:lnTo>
                  <a:pt x="526857" y="2490455"/>
                </a:lnTo>
                <a:cubicBezTo>
                  <a:pt x="617249" y="2485820"/>
                  <a:pt x="708096" y="2487601"/>
                  <a:pt x="798110" y="2478126"/>
                </a:cubicBezTo>
                <a:cubicBezTo>
                  <a:pt x="811035" y="2476766"/>
                  <a:pt x="774029" y="2467315"/>
                  <a:pt x="761121" y="2465797"/>
                </a:cubicBezTo>
                <a:cubicBezTo>
                  <a:pt x="703831" y="2459057"/>
                  <a:pt x="646062" y="2457305"/>
                  <a:pt x="588505" y="2453468"/>
                </a:cubicBezTo>
                <a:lnTo>
                  <a:pt x="391230" y="2441139"/>
                </a:lnTo>
                <a:cubicBezTo>
                  <a:pt x="366571" y="2437029"/>
                  <a:pt x="342099" y="2431571"/>
                  <a:pt x="317252" y="2428810"/>
                </a:cubicBezTo>
                <a:cubicBezTo>
                  <a:pt x="95648" y="2404189"/>
                  <a:pt x="240168" y="2430654"/>
                  <a:pt x="107647" y="2404152"/>
                </a:cubicBezTo>
                <a:cubicBezTo>
                  <a:pt x="128197" y="2400042"/>
                  <a:pt x="148550" y="2394787"/>
                  <a:pt x="169296" y="2391823"/>
                </a:cubicBezTo>
                <a:cubicBezTo>
                  <a:pt x="334974" y="2368156"/>
                  <a:pt x="226915" y="2392830"/>
                  <a:pt x="329582" y="2367165"/>
                </a:cubicBezTo>
                <a:cubicBezTo>
                  <a:pt x="256756" y="2294345"/>
                  <a:pt x="332692" y="2357589"/>
                  <a:pt x="243274" y="2317850"/>
                </a:cubicBezTo>
                <a:cubicBezTo>
                  <a:pt x="221375" y="2308118"/>
                  <a:pt x="203060" y="2291580"/>
                  <a:pt x="181626" y="2280863"/>
                </a:cubicBezTo>
                <a:cubicBezTo>
                  <a:pt x="153630" y="2266866"/>
                  <a:pt x="124087" y="2256205"/>
                  <a:pt x="95318" y="2243876"/>
                </a:cubicBezTo>
                <a:cubicBezTo>
                  <a:pt x="66549" y="2215108"/>
                  <a:pt x="-29587" y="2170438"/>
                  <a:pt x="9010" y="2157573"/>
                </a:cubicBezTo>
                <a:cubicBezTo>
                  <a:pt x="114423" y="2122437"/>
                  <a:pt x="57196" y="2136139"/>
                  <a:pt x="181626" y="2120586"/>
                </a:cubicBezTo>
                <a:cubicBezTo>
                  <a:pt x="292872" y="2092776"/>
                  <a:pt x="248111" y="2106645"/>
                  <a:pt x="317252" y="2083599"/>
                </a:cubicBezTo>
                <a:cubicBezTo>
                  <a:pt x="309032" y="2071270"/>
                  <a:pt x="304651" y="2055224"/>
                  <a:pt x="292593" y="2046612"/>
                </a:cubicBezTo>
                <a:cubicBezTo>
                  <a:pt x="274583" y="2033748"/>
                  <a:pt x="237943" y="2042951"/>
                  <a:pt x="230944" y="2021954"/>
                </a:cubicBezTo>
                <a:cubicBezTo>
                  <a:pt x="225585" y="2005878"/>
                  <a:pt x="263421" y="2011496"/>
                  <a:pt x="280263" y="2009625"/>
                </a:cubicBezTo>
                <a:cubicBezTo>
                  <a:pt x="337595" y="2003255"/>
                  <a:pt x="395340" y="2001406"/>
                  <a:pt x="452879" y="1997296"/>
                </a:cubicBezTo>
                <a:cubicBezTo>
                  <a:pt x="403008" y="1991063"/>
                  <a:pt x="318980" y="1981145"/>
                  <a:pt x="267933" y="1972638"/>
                </a:cubicBezTo>
                <a:cubicBezTo>
                  <a:pt x="247262" y="1969193"/>
                  <a:pt x="226834" y="1964419"/>
                  <a:pt x="206285" y="1960309"/>
                </a:cubicBezTo>
                <a:cubicBezTo>
                  <a:pt x="218615" y="1952090"/>
                  <a:pt x="229654" y="1941488"/>
                  <a:pt x="243274" y="1935651"/>
                </a:cubicBezTo>
                <a:cubicBezTo>
                  <a:pt x="258850" y="1928976"/>
                  <a:pt x="283874" y="1937852"/>
                  <a:pt x="292593" y="1923322"/>
                </a:cubicBezTo>
                <a:cubicBezTo>
                  <a:pt x="301749" y="1908062"/>
                  <a:pt x="259700" y="1832883"/>
                  <a:pt x="255604" y="1824690"/>
                </a:cubicBezTo>
                <a:cubicBezTo>
                  <a:pt x="259714" y="1812361"/>
                  <a:pt x="260724" y="1798516"/>
                  <a:pt x="267933" y="1787703"/>
                </a:cubicBezTo>
                <a:cubicBezTo>
                  <a:pt x="293926" y="1748715"/>
                  <a:pt x="325670" y="1713882"/>
                  <a:pt x="354241" y="1676742"/>
                </a:cubicBezTo>
                <a:cubicBezTo>
                  <a:pt x="356204" y="1674190"/>
                  <a:pt x="415297" y="1590439"/>
                  <a:pt x="428219" y="1590439"/>
                </a:cubicBezTo>
                <a:cubicBezTo>
                  <a:pt x="443037" y="1590439"/>
                  <a:pt x="411780" y="1615097"/>
                  <a:pt x="403560" y="1627426"/>
                </a:cubicBezTo>
                <a:cubicBezTo>
                  <a:pt x="374791" y="1615097"/>
                  <a:pt x="345248" y="1604436"/>
                  <a:pt x="317252" y="1590439"/>
                </a:cubicBezTo>
                <a:cubicBezTo>
                  <a:pt x="295818" y="1579722"/>
                  <a:pt x="278125" y="1561641"/>
                  <a:pt x="255604" y="1553452"/>
                </a:cubicBezTo>
                <a:cubicBezTo>
                  <a:pt x="232110" y="1544909"/>
                  <a:pt x="206285" y="1545233"/>
                  <a:pt x="181626" y="1541123"/>
                </a:cubicBezTo>
                <a:lnTo>
                  <a:pt x="255604" y="1528794"/>
                </a:lnTo>
                <a:cubicBezTo>
                  <a:pt x="262603" y="1507797"/>
                  <a:pt x="213303" y="1514884"/>
                  <a:pt x="193955" y="1504136"/>
                </a:cubicBezTo>
                <a:cubicBezTo>
                  <a:pt x="62491" y="1431104"/>
                  <a:pt x="241738" y="1499514"/>
                  <a:pt x="70658" y="1442491"/>
                </a:cubicBezTo>
                <a:cubicBezTo>
                  <a:pt x="58328" y="1434272"/>
                  <a:pt x="33669" y="1432651"/>
                  <a:pt x="33669" y="1417833"/>
                </a:cubicBezTo>
                <a:cubicBezTo>
                  <a:pt x="33669" y="1404836"/>
                  <a:pt x="58049" y="1408656"/>
                  <a:pt x="70658" y="1405504"/>
                </a:cubicBezTo>
                <a:cubicBezTo>
                  <a:pt x="90989" y="1400422"/>
                  <a:pt x="111688" y="1396924"/>
                  <a:pt x="132307" y="1393175"/>
                </a:cubicBezTo>
                <a:cubicBezTo>
                  <a:pt x="236211" y="1374285"/>
                  <a:pt x="218768" y="1379806"/>
                  <a:pt x="354241" y="1368517"/>
                </a:cubicBezTo>
                <a:cubicBezTo>
                  <a:pt x="341911" y="1356188"/>
                  <a:pt x="331760" y="1341202"/>
                  <a:pt x="317252" y="1331530"/>
                </a:cubicBezTo>
                <a:cubicBezTo>
                  <a:pt x="306438" y="1324321"/>
                  <a:pt x="289453" y="1328391"/>
                  <a:pt x="280263" y="1319201"/>
                </a:cubicBezTo>
                <a:cubicBezTo>
                  <a:pt x="271073" y="1310012"/>
                  <a:pt x="272043" y="1294543"/>
                  <a:pt x="267933" y="1282214"/>
                </a:cubicBezTo>
                <a:cubicBezTo>
                  <a:pt x="352914" y="1260970"/>
                  <a:pt x="302095" y="1277463"/>
                  <a:pt x="415889" y="1220570"/>
                </a:cubicBezTo>
                <a:lnTo>
                  <a:pt x="415889" y="1220570"/>
                </a:lnTo>
                <a:cubicBezTo>
                  <a:pt x="468955" y="1202883"/>
                  <a:pt x="440270" y="1211393"/>
                  <a:pt x="502197" y="1195912"/>
                </a:cubicBezTo>
                <a:lnTo>
                  <a:pt x="440549" y="1183583"/>
                </a:lnTo>
                <a:cubicBezTo>
                  <a:pt x="415953" y="1179111"/>
                  <a:pt x="389979" y="1180031"/>
                  <a:pt x="366571" y="1171254"/>
                </a:cubicBezTo>
                <a:cubicBezTo>
                  <a:pt x="323547" y="1155121"/>
                  <a:pt x="286391" y="1125493"/>
                  <a:pt x="243274" y="1109609"/>
                </a:cubicBezTo>
                <a:cubicBezTo>
                  <a:pt x="207719" y="1096510"/>
                  <a:pt x="169067" y="1094140"/>
                  <a:pt x="132307" y="1084951"/>
                </a:cubicBezTo>
                <a:cubicBezTo>
                  <a:pt x="103280" y="1077695"/>
                  <a:pt x="16112" y="1058870"/>
                  <a:pt x="45999" y="1060293"/>
                </a:cubicBezTo>
                <a:cubicBezTo>
                  <a:pt x="161604" y="1065798"/>
                  <a:pt x="276510" y="1081985"/>
                  <a:pt x="391230" y="1097280"/>
                </a:cubicBezTo>
                <a:cubicBezTo>
                  <a:pt x="533851" y="1116295"/>
                  <a:pt x="689649" y="1156469"/>
                  <a:pt x="551516" y="1121938"/>
                </a:cubicBezTo>
                <a:cubicBezTo>
                  <a:pt x="462676" y="1077520"/>
                  <a:pt x="463431" y="1075338"/>
                  <a:pt x="354241" y="1035635"/>
                </a:cubicBezTo>
                <a:cubicBezTo>
                  <a:pt x="240760" y="994371"/>
                  <a:pt x="209173" y="991632"/>
                  <a:pt x="107647" y="949332"/>
                </a:cubicBezTo>
                <a:cubicBezTo>
                  <a:pt x="90681" y="942263"/>
                  <a:pt x="74768" y="932893"/>
                  <a:pt x="58329" y="924674"/>
                </a:cubicBezTo>
                <a:cubicBezTo>
                  <a:pt x="208799" y="887058"/>
                  <a:pt x="38456" y="926146"/>
                  <a:pt x="391230" y="900016"/>
                </a:cubicBezTo>
                <a:cubicBezTo>
                  <a:pt x="408129" y="898764"/>
                  <a:pt x="424109" y="891797"/>
                  <a:pt x="440549" y="887687"/>
                </a:cubicBezTo>
                <a:cubicBezTo>
                  <a:pt x="473915" y="854322"/>
                  <a:pt x="485812" y="832713"/>
                  <a:pt x="539186" y="826042"/>
                </a:cubicBezTo>
                <a:cubicBezTo>
                  <a:pt x="552082" y="824430"/>
                  <a:pt x="563845" y="834261"/>
                  <a:pt x="576175" y="838371"/>
                </a:cubicBezTo>
                <a:cubicBezTo>
                  <a:pt x="603993" y="977452"/>
                  <a:pt x="582795" y="849459"/>
                  <a:pt x="551516" y="813713"/>
                </a:cubicBezTo>
                <a:cubicBezTo>
                  <a:pt x="540357" y="800960"/>
                  <a:pt x="518637" y="805494"/>
                  <a:pt x="502197" y="801384"/>
                </a:cubicBezTo>
                <a:cubicBezTo>
                  <a:pt x="489867" y="793165"/>
                  <a:pt x="454730" y="787204"/>
                  <a:pt x="465208" y="776726"/>
                </a:cubicBezTo>
                <a:cubicBezTo>
                  <a:pt x="482886" y="759049"/>
                  <a:pt x="514406" y="767701"/>
                  <a:pt x="539186" y="764397"/>
                </a:cubicBezTo>
                <a:cubicBezTo>
                  <a:pt x="576076" y="759479"/>
                  <a:pt x="613164" y="756178"/>
                  <a:pt x="650153" y="752068"/>
                </a:cubicBezTo>
                <a:cubicBezTo>
                  <a:pt x="629604" y="739739"/>
                  <a:pt x="608723" y="727946"/>
                  <a:pt x="588505" y="715081"/>
                </a:cubicBezTo>
                <a:cubicBezTo>
                  <a:pt x="563502" y="699171"/>
                  <a:pt x="540127" y="680697"/>
                  <a:pt x="514527" y="665765"/>
                </a:cubicBezTo>
                <a:cubicBezTo>
                  <a:pt x="375989" y="584955"/>
                  <a:pt x="497026" y="671133"/>
                  <a:pt x="391230" y="591791"/>
                </a:cubicBezTo>
                <a:cubicBezTo>
                  <a:pt x="395340" y="521927"/>
                  <a:pt x="397224" y="451896"/>
                  <a:pt x="403560" y="382198"/>
                </a:cubicBezTo>
                <a:cubicBezTo>
                  <a:pt x="411537" y="294453"/>
                  <a:pt x="416097" y="170488"/>
                  <a:pt x="465208" y="86303"/>
                </a:cubicBezTo>
                <a:cubicBezTo>
                  <a:pt x="481762" y="57927"/>
                  <a:pt x="537732" y="19584"/>
                  <a:pt x="563846" y="0"/>
                </a:cubicBezTo>
                <a:cubicBezTo>
                  <a:pt x="559736" y="16439"/>
                  <a:pt x="560054" y="34680"/>
                  <a:pt x="551516" y="49316"/>
                </a:cubicBezTo>
                <a:cubicBezTo>
                  <a:pt x="530807" y="84815"/>
                  <a:pt x="477538" y="147948"/>
                  <a:pt x="477538" y="147948"/>
                </a:cubicBezTo>
                <a:cubicBezTo>
                  <a:pt x="473428" y="160277"/>
                  <a:pt x="465208" y="171938"/>
                  <a:pt x="465208" y="184934"/>
                </a:cubicBezTo>
                <a:cubicBezTo>
                  <a:pt x="465208" y="276538"/>
                  <a:pt x="486714" y="284570"/>
                  <a:pt x="526857" y="369869"/>
                </a:cubicBezTo>
                <a:cubicBezTo>
                  <a:pt x="544092" y="406492"/>
                  <a:pt x="558711" y="444316"/>
                  <a:pt x="576175" y="480830"/>
                </a:cubicBezTo>
                <a:cubicBezTo>
                  <a:pt x="663177" y="662735"/>
                  <a:pt x="610325" y="618666"/>
                  <a:pt x="699472" y="678094"/>
                </a:cubicBezTo>
                <a:cubicBezTo>
                  <a:pt x="801512" y="576060"/>
                  <a:pt x="689311" y="666199"/>
                  <a:pt x="748791" y="678094"/>
                </a:cubicBezTo>
                <a:cubicBezTo>
                  <a:pt x="766814" y="681698"/>
                  <a:pt x="781670" y="661655"/>
                  <a:pt x="798110" y="653436"/>
                </a:cubicBezTo>
                <a:cubicBezTo>
                  <a:pt x="814549" y="636997"/>
                  <a:pt x="829932" y="619429"/>
                  <a:pt x="847428" y="604120"/>
                </a:cubicBezTo>
                <a:cubicBezTo>
                  <a:pt x="862893" y="590589"/>
                  <a:pt x="885050" y="584028"/>
                  <a:pt x="896747" y="567133"/>
                </a:cubicBezTo>
                <a:cubicBezTo>
                  <a:pt x="922902" y="529356"/>
                  <a:pt x="937846" y="484940"/>
                  <a:pt x="958395" y="443843"/>
                </a:cubicBezTo>
                <a:lnTo>
                  <a:pt x="983055" y="394527"/>
                </a:lnTo>
                <a:cubicBezTo>
                  <a:pt x="987165" y="415075"/>
                  <a:pt x="990302" y="435842"/>
                  <a:pt x="995385" y="456172"/>
                </a:cubicBezTo>
                <a:cubicBezTo>
                  <a:pt x="998537" y="468780"/>
                  <a:pt x="998524" y="483970"/>
                  <a:pt x="1007714" y="493159"/>
                </a:cubicBezTo>
                <a:cubicBezTo>
                  <a:pt x="1016904" y="502349"/>
                  <a:pt x="1032373" y="501378"/>
                  <a:pt x="1044703" y="505488"/>
                </a:cubicBezTo>
                <a:cubicBezTo>
                  <a:pt x="1100811" y="471825"/>
                  <a:pt x="1092666" y="470650"/>
                  <a:pt x="1143341" y="456172"/>
                </a:cubicBezTo>
                <a:cubicBezTo>
                  <a:pt x="1159634" y="451517"/>
                  <a:pt x="1182073" y="430611"/>
                  <a:pt x="1192659" y="443843"/>
                </a:cubicBezTo>
                <a:cubicBezTo>
                  <a:pt x="1208063" y="463097"/>
                  <a:pt x="1192659" y="493159"/>
                  <a:pt x="1192659" y="517817"/>
                </a:cubicBezTo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67544" y="6237312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71600" y="6445748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140276" y="647991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23528" y="6858000"/>
            <a:ext cx="4824536" cy="96348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51720" y="6457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396" y="64918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7956376" y="3476824"/>
            <a:ext cx="2592288" cy="14401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rot="16200000">
            <a:off x="8632047" y="3665249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rot="16200000">
            <a:off x="8653206" y="3777269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rot="16200000">
            <a:off x="8581198" y="4461686"/>
            <a:ext cx="412618" cy="323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 rot="16200000">
            <a:off x="8605858" y="4569357"/>
            <a:ext cx="216024" cy="1695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8" name="Cloud Callout 17"/>
          <p:cNvSpPr/>
          <p:nvPr/>
        </p:nvSpPr>
        <p:spPr bwMode="auto">
          <a:xfrm>
            <a:off x="1619672" y="4581128"/>
            <a:ext cx="2160240" cy="1080120"/>
          </a:xfrm>
          <a:prstGeom prst="cloudCallout">
            <a:avLst>
              <a:gd name="adj1" fmla="val -31677"/>
              <a:gd name="adj2" fmla="val 102451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4869160"/>
            <a:ext cx="154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0" name="Cloud Callout 19"/>
          <p:cNvSpPr/>
          <p:nvPr/>
        </p:nvSpPr>
        <p:spPr bwMode="auto">
          <a:xfrm>
            <a:off x="6660232" y="764704"/>
            <a:ext cx="2160240" cy="1080120"/>
          </a:xfrm>
          <a:prstGeom prst="cloudCallout">
            <a:avLst>
              <a:gd name="adj1" fmla="val 51653"/>
              <a:gd name="adj2" fmla="val 152675"/>
            </a:avLst>
          </a:prstGeom>
          <a:solidFill>
            <a:srgbClr val="0000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908720"/>
            <a:ext cx="147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2" name="Cloud Callout 21"/>
          <p:cNvSpPr/>
          <p:nvPr/>
        </p:nvSpPr>
        <p:spPr bwMode="auto">
          <a:xfrm>
            <a:off x="395536" y="2852936"/>
            <a:ext cx="2160240" cy="1512168"/>
          </a:xfrm>
          <a:prstGeom prst="cloudCallout">
            <a:avLst>
              <a:gd name="adj1" fmla="val -3710"/>
              <a:gd name="adj2" fmla="val 160339"/>
            </a:avLst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068960"/>
            <a:ext cx="13255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</a:t>
            </a:r>
            <a:r>
              <a:rPr lang="en-US" i="0" dirty="0">
                <a:effectLst>
                  <a:glow rad="101600">
                    <a:srgbClr val="000000"/>
                  </a:glow>
                </a:effectLst>
              </a:rPr>
              <a:t>h</a:t>
            </a: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4860032" y="1052736"/>
            <a:ext cx="2304256" cy="1872208"/>
          </a:xfrm>
          <a:prstGeom prst="cloudCallout">
            <a:avLst>
              <a:gd name="adj1" fmla="val 95815"/>
              <a:gd name="adj2" fmla="val 79998"/>
            </a:avLst>
          </a:prstGeom>
          <a:solidFill>
            <a:schemeClr val="tx1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1268760"/>
            <a:ext cx="1728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She thinks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I think she </a:t>
            </a:r>
            <a:br>
              <a:rPr lang="en-US" i="0" dirty="0" smtClean="0">
                <a:effectLst>
                  <a:glow rad="101600">
                    <a:srgbClr val="000000"/>
                  </a:glow>
                </a:effectLst>
              </a:rPr>
            </a:br>
            <a:r>
              <a:rPr lang="en-US" i="0" dirty="0" smtClean="0">
                <a:effectLst>
                  <a:glow rad="101600">
                    <a:srgbClr val="000000"/>
                  </a:glow>
                </a:effectLst>
              </a:rPr>
              <a:t>thinks I think ...</a:t>
            </a:r>
            <a:endParaRPr lang="en-US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00000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067944" y="3212976"/>
            <a:ext cx="14927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reciprocity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591452" y="3430966"/>
            <a:ext cx="25542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without escalation?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686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23928" y="3212976"/>
            <a:ext cx="198605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goal ascription</a:t>
            </a:r>
            <a:endParaRPr lang="en-GB" i="0" dirty="0"/>
          </a:p>
        </p:txBody>
      </p:sp>
    </p:spTree>
    <p:extLst>
      <p:ext uri="{BB962C8B-B14F-4D97-AF65-F5344CB8AC3E}">
        <p14:creationId xmlns:p14="http://schemas.microsoft.com/office/powerpoint/2010/main" val="4237859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23928" y="3212976"/>
            <a:ext cx="198605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/>
              <a:t>goal ascription</a:t>
            </a:r>
            <a:endParaRPr lang="en-GB" i="0" dirty="0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203848" y="3058597"/>
            <a:ext cx="16898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i="0" dirty="0" smtClean="0">
                <a:effectLst>
                  <a:glow rad="101600">
                    <a:srgbClr val="000000"/>
                  </a:glow>
                </a:effectLst>
              </a:rPr>
              <a:t>evidence for</a:t>
            </a:r>
            <a:endParaRPr lang="en-GB" i="0" dirty="0">
              <a:effectLst>
                <a:glow rad="101600">
                  <a:srgbClr val="0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5148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54645</TotalTime>
  <Words>5662</Words>
  <Application>Microsoft Macintosh PowerPoint</Application>
  <PresentationFormat>On-screen Show (4:3)</PresentationFormat>
  <Paragraphs>507</Paragraphs>
  <Slides>54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steve</dc:creator>
  <cp:keywords/>
  <dc:description/>
  <cp:lastModifiedBy>stev e</cp:lastModifiedBy>
  <cp:revision>1909</cp:revision>
  <cp:lastPrinted>2011-11-02T21:41:02Z</cp:lastPrinted>
  <dcterms:created xsi:type="dcterms:W3CDTF">2010-11-22T10:27:15Z</dcterms:created>
  <dcterms:modified xsi:type="dcterms:W3CDTF">2012-09-12T13:24:57Z</dcterms:modified>
  <cp:category/>
</cp:coreProperties>
</file>