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wdp" ContentType="image/vnd.ms-photo"/>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9"/>
  </p:notesMasterIdLst>
  <p:handoutMasterIdLst>
    <p:handoutMasterId r:id="rId50"/>
  </p:handoutMasterIdLst>
  <p:sldIdLst>
    <p:sldId id="662" r:id="rId2"/>
    <p:sldId id="957" r:id="rId3"/>
    <p:sldId id="965" r:id="rId4"/>
    <p:sldId id="958" r:id="rId5"/>
    <p:sldId id="959" r:id="rId6"/>
    <p:sldId id="960" r:id="rId7"/>
    <p:sldId id="961" r:id="rId8"/>
    <p:sldId id="968" r:id="rId9"/>
    <p:sldId id="971" r:id="rId10"/>
    <p:sldId id="970" r:id="rId11"/>
    <p:sldId id="972" r:id="rId12"/>
    <p:sldId id="969" r:id="rId13"/>
    <p:sldId id="973" r:id="rId14"/>
    <p:sldId id="976" r:id="rId15"/>
    <p:sldId id="975" r:id="rId16"/>
    <p:sldId id="1002" r:id="rId17"/>
    <p:sldId id="1003" r:id="rId18"/>
    <p:sldId id="977" r:id="rId19"/>
    <p:sldId id="962" r:id="rId20"/>
    <p:sldId id="978" r:id="rId21"/>
    <p:sldId id="979" r:id="rId22"/>
    <p:sldId id="980" r:id="rId23"/>
    <p:sldId id="981" r:id="rId24"/>
    <p:sldId id="1008" r:id="rId25"/>
    <p:sldId id="982" r:id="rId26"/>
    <p:sldId id="1005" r:id="rId27"/>
    <p:sldId id="1004" r:id="rId28"/>
    <p:sldId id="983" r:id="rId29"/>
    <p:sldId id="984" r:id="rId30"/>
    <p:sldId id="985" r:id="rId31"/>
    <p:sldId id="986" r:id="rId32"/>
    <p:sldId id="987" r:id="rId33"/>
    <p:sldId id="988" r:id="rId34"/>
    <p:sldId id="990" r:id="rId35"/>
    <p:sldId id="991" r:id="rId36"/>
    <p:sldId id="992" r:id="rId37"/>
    <p:sldId id="993" r:id="rId38"/>
    <p:sldId id="994" r:id="rId39"/>
    <p:sldId id="995" r:id="rId40"/>
    <p:sldId id="996" r:id="rId41"/>
    <p:sldId id="997" r:id="rId42"/>
    <p:sldId id="998" r:id="rId43"/>
    <p:sldId id="999" r:id="rId44"/>
    <p:sldId id="1000" r:id="rId45"/>
    <p:sldId id="1001" r:id="rId46"/>
    <p:sldId id="1006" r:id="rId47"/>
    <p:sldId id="1007" r:id="rId48"/>
  </p:sldIdLst>
  <p:sldSz cx="9144000" cy="6858000" type="screen4x3"/>
  <p:notesSz cx="9925050" cy="6796088"/>
  <p:defaultTextStyle>
    <a:defPPr>
      <a:defRPr lang="en-GB"/>
    </a:defPPr>
    <a:lvl1pPr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1pPr>
    <a:lvl2pPr marL="742950" indent="-28575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2pPr>
    <a:lvl3pPr marL="11430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3pPr>
    <a:lvl4pPr marL="16002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4pPr>
    <a:lvl5pPr marL="20574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5pPr>
    <a:lvl6pPr marL="2286000" algn="l" defTabSz="457200" rtl="0" eaLnBrk="1" latinLnBrk="0" hangingPunct="1">
      <a:defRPr sz="2200" i="1" kern="1200">
        <a:solidFill>
          <a:schemeClr val="bg1"/>
        </a:solidFill>
        <a:latin typeface="Myriad Web" charset="0"/>
        <a:ea typeface="+mn-ea"/>
        <a:cs typeface="+mn-cs"/>
      </a:defRPr>
    </a:lvl6pPr>
    <a:lvl7pPr marL="2743200" algn="l" defTabSz="457200" rtl="0" eaLnBrk="1" latinLnBrk="0" hangingPunct="1">
      <a:defRPr sz="2200" i="1" kern="1200">
        <a:solidFill>
          <a:schemeClr val="bg1"/>
        </a:solidFill>
        <a:latin typeface="Myriad Web" charset="0"/>
        <a:ea typeface="+mn-ea"/>
        <a:cs typeface="+mn-cs"/>
      </a:defRPr>
    </a:lvl7pPr>
    <a:lvl8pPr marL="3200400" algn="l" defTabSz="457200" rtl="0" eaLnBrk="1" latinLnBrk="0" hangingPunct="1">
      <a:defRPr sz="2200" i="1" kern="1200">
        <a:solidFill>
          <a:schemeClr val="bg1"/>
        </a:solidFill>
        <a:latin typeface="Myriad Web" charset="0"/>
        <a:ea typeface="+mn-ea"/>
        <a:cs typeface="+mn-cs"/>
      </a:defRPr>
    </a:lvl8pPr>
    <a:lvl9pPr marL="3657600" algn="l" defTabSz="457200" rtl="0" eaLnBrk="1" latinLnBrk="0" hangingPunct="1">
      <a:defRPr sz="2200" i="1" kern="1200">
        <a:solidFill>
          <a:schemeClr val="bg1"/>
        </a:solidFill>
        <a:latin typeface="Myriad Web"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41B"/>
    <a:srgbClr val="AAAC28"/>
    <a:srgbClr val="0F3B00"/>
    <a:srgbClr val="FBB7B7"/>
    <a:srgbClr val="FF6666"/>
    <a:srgbClr val="FF0000"/>
    <a:srgbClr val="FF0080"/>
    <a:srgbClr val="DADD34"/>
    <a:srgbClr val="470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83609" autoAdjust="0"/>
  </p:normalViewPr>
  <p:slideViewPr>
    <p:cSldViewPr>
      <p:cViewPr>
        <p:scale>
          <a:sx n="100" d="100"/>
          <a:sy n="100" d="100"/>
        </p:scale>
        <p:origin x="-568" y="-48"/>
      </p:cViewPr>
      <p:guideLst>
        <p:guide orient="horz" pos="2160"/>
        <p:guide pos="2880"/>
      </p:guideLst>
    </p:cSldViewPr>
  </p:slideViewPr>
  <p:outlineViewPr>
    <p:cViewPr varScale="1">
      <p:scale>
        <a:sx n="170" d="200"/>
        <a:sy n="170" d="200"/>
      </p:scale>
      <p:origin x="0" y="11072"/>
    </p:cViewPr>
  </p:outlineViewPr>
  <p:notesTextViewPr>
    <p:cViewPr>
      <p:scale>
        <a:sx n="100" d="100"/>
        <a:sy n="100" d="100"/>
      </p:scale>
      <p:origin x="0" y="0"/>
    </p:cViewPr>
  </p:notesTextViewPr>
  <p:sorterViewPr>
    <p:cViewPr>
      <p:scale>
        <a:sx n="66" d="100"/>
        <a:sy n="66" d="100"/>
      </p:scale>
      <p:origin x="0" y="4024"/>
    </p:cViewPr>
  </p:sorterViewPr>
  <p:notesViewPr>
    <p:cSldViewPr>
      <p:cViewPr varScale="1">
        <p:scale>
          <a:sx n="59" d="100"/>
          <a:sy n="59" d="100"/>
        </p:scale>
        <p:origin x="-1752" y="-72"/>
      </p:cViewPr>
      <p:guideLst>
        <p:guide orient="horz" pos="1972"/>
        <p:guide pos="315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handoutMaster" Target="handoutMasters/handout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0624" cy="3402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109" y="0"/>
            <a:ext cx="4300622" cy="340240"/>
          </a:xfrm>
          <a:prstGeom prst="rect">
            <a:avLst/>
          </a:prstGeom>
        </p:spPr>
        <p:txBody>
          <a:bodyPr vert="horz" lIns="91440" tIns="45720" rIns="91440" bIns="45720" rtlCol="0"/>
          <a:lstStyle>
            <a:lvl1pPr algn="r">
              <a:defRPr sz="1200"/>
            </a:lvl1pPr>
          </a:lstStyle>
          <a:p>
            <a:fld id="{4E0FDDF2-C6EA-E74A-AE03-E3FFBD43675E}" type="datetimeFigureOut">
              <a:rPr lang="en-US" smtClean="0"/>
              <a:t>19/03/2012</a:t>
            </a:fld>
            <a:endParaRPr lang="en-US"/>
          </a:p>
        </p:txBody>
      </p:sp>
      <p:sp>
        <p:nvSpPr>
          <p:cNvPr id="4" name="Footer Placeholder 3"/>
          <p:cNvSpPr>
            <a:spLocks noGrp="1"/>
          </p:cNvSpPr>
          <p:nvPr>
            <p:ph type="ftr" sz="quarter" idx="2"/>
          </p:nvPr>
        </p:nvSpPr>
        <p:spPr>
          <a:xfrm>
            <a:off x="1" y="6454762"/>
            <a:ext cx="4300624" cy="3402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109" y="6454762"/>
            <a:ext cx="4300622" cy="340240"/>
          </a:xfrm>
          <a:prstGeom prst="rect">
            <a:avLst/>
          </a:prstGeom>
        </p:spPr>
        <p:txBody>
          <a:bodyPr vert="horz" lIns="91440" tIns="45720" rIns="91440" bIns="45720" rtlCol="0" anchor="b"/>
          <a:lstStyle>
            <a:lvl1pPr algn="r">
              <a:defRPr sz="1200"/>
            </a:lvl1pPr>
          </a:lstStyle>
          <a:p>
            <a:fld id="{001C0338-6385-944D-8706-B32062A53F56}" type="slidenum">
              <a:rPr lang="en-US" smtClean="0"/>
              <a:t>‹#›</a:t>
            </a:fld>
            <a:endParaRPr lang="en-US"/>
          </a:p>
        </p:txBody>
      </p:sp>
    </p:spTree>
    <p:extLst>
      <p:ext uri="{BB962C8B-B14F-4D97-AF65-F5344CB8AC3E}">
        <p14:creationId xmlns:p14="http://schemas.microsoft.com/office/powerpoint/2010/main" val="11187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925050" cy="6796088"/>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2050" name="Text Box 2"/>
          <p:cNvSpPr txBox="1">
            <a:spLocks noChangeArrowheads="1"/>
          </p:cNvSpPr>
          <p:nvPr/>
        </p:nvSpPr>
        <p:spPr bwMode="auto">
          <a:xfrm>
            <a:off x="0"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1" name="Text Box 3"/>
          <p:cNvSpPr txBox="1">
            <a:spLocks noChangeArrowheads="1"/>
          </p:cNvSpPr>
          <p:nvPr/>
        </p:nvSpPr>
        <p:spPr bwMode="auto">
          <a:xfrm>
            <a:off x="5622109"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2" name="Rectangle 4"/>
          <p:cNvSpPr>
            <a:spLocks noGrp="1" noRot="1" noChangeAspect="1" noChangeArrowheads="1"/>
          </p:cNvSpPr>
          <p:nvPr>
            <p:ph type="sldImg"/>
          </p:nvPr>
        </p:nvSpPr>
        <p:spPr bwMode="auto">
          <a:xfrm>
            <a:off x="3263900" y="509588"/>
            <a:ext cx="3397250" cy="2547937"/>
          </a:xfrm>
          <a:prstGeom prst="rect">
            <a:avLst/>
          </a:prstGeom>
          <a:noFill/>
          <a:ln w="9360">
            <a:solidFill>
              <a:srgbClr val="000000"/>
            </a:solidFill>
            <a:miter lim="800000"/>
            <a:headEnd/>
            <a:tailEnd/>
          </a:ln>
          <a:effectLst/>
        </p:spPr>
      </p:sp>
      <p:sp>
        <p:nvSpPr>
          <p:cNvPr id="2053" name="Rectangle 5"/>
          <p:cNvSpPr>
            <a:spLocks noGrp="1" noChangeArrowheads="1"/>
          </p:cNvSpPr>
          <p:nvPr>
            <p:ph type="body"/>
          </p:nvPr>
        </p:nvSpPr>
        <p:spPr bwMode="auto">
          <a:xfrm>
            <a:off x="992273" y="3228468"/>
            <a:ext cx="7940504" cy="305780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Text Box 6"/>
          <p:cNvSpPr txBox="1">
            <a:spLocks noChangeArrowheads="1"/>
          </p:cNvSpPr>
          <p:nvPr/>
        </p:nvSpPr>
        <p:spPr bwMode="auto">
          <a:xfrm>
            <a:off x="0" y="6454762"/>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5" name="Rectangle 7"/>
          <p:cNvSpPr>
            <a:spLocks noGrp="1" noChangeArrowheads="1"/>
          </p:cNvSpPr>
          <p:nvPr>
            <p:ph type="sldNum"/>
          </p:nvPr>
        </p:nvSpPr>
        <p:spPr bwMode="auto">
          <a:xfrm>
            <a:off x="5622109" y="6454762"/>
            <a:ext cx="4300622" cy="33915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charset="0"/>
                <a:ea typeface="Arial" charset="0"/>
                <a:cs typeface="Arial" charset="0"/>
              </a:defRPr>
            </a:lvl1pPr>
          </a:lstStyle>
          <a:p>
            <a:fld id="{24688D03-F045-B643-BD3A-F95C8B91471A}" type="slidenum">
              <a:rPr lang="en-GB"/>
              <a:pPr/>
              <a:t>‹#›</a:t>
            </a:fld>
            <a:endParaRPr lang="en-GB"/>
          </a:p>
        </p:txBody>
      </p:sp>
    </p:spTree>
    <p:extLst>
      <p:ext uri="{BB962C8B-B14F-4D97-AF65-F5344CB8AC3E}">
        <p14:creationId xmlns:p14="http://schemas.microsoft.com/office/powerpoint/2010/main" val="198635358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as Elisabeth Pacherie has argued (and I’ve had a go at arguing this in</a:t>
            </a:r>
            <a:r>
              <a:rPr lang="en-US" baseline="0" dirty="0" smtClean="0"/>
              <a:t> joint work with </a:t>
            </a:r>
            <a:r>
              <a:rPr lang="en-US" baseline="0" dirty="0" err="1" smtClean="0"/>
              <a:t>Corrado</a:t>
            </a:r>
            <a:r>
              <a:rPr lang="en-US" baseline="0" dirty="0" smtClean="0"/>
              <a:t> Sinigaglia recently too),</a:t>
            </a:r>
          </a:p>
          <a:p>
            <a:r>
              <a:rPr lang="en-US" baseline="0" dirty="0" smtClean="0"/>
              <a:t>motor representations are relevantly similar to intentions.</a:t>
            </a:r>
          </a:p>
          <a:p>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Of course motor representations differ from intentions in some important ways (as Pacherie also notes).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they are similar in the respects that matter for explaining the purposiveness of action.</a:t>
            </a:r>
          </a:p>
          <a:p>
            <a:r>
              <a:rPr lang="en-US" baseline="0" dirty="0" smtClean="0"/>
              <a:t>(1) Like intentions, some motor representations represent outcomes (and not merely patters of joint displacement, say).</a:t>
            </a:r>
          </a:p>
          <a:p>
            <a:r>
              <a:rPr lang="en-US" baseline="0" dirty="0" smtClean="0"/>
              <a:t>(2) Like intentions, some motor representations play a role in coordinating multiple more component activities by virtue of their role as elements in hierarchically structured plans.</a:t>
            </a:r>
          </a:p>
          <a:p>
            <a:r>
              <a:rPr lang="en-US" baseline="0" dirty="0" smtClean="0"/>
              <a:t>(3) And, like intentions, some motor representations coordinate these activities in a way that would normally facilitate the outcome’s occurrence.</a:t>
            </a:r>
          </a:p>
          <a:p>
            <a:endParaRPr lang="en-US" baseline="0" dirty="0" smtClean="0"/>
          </a:p>
          <a:p>
            <a:r>
              <a:rPr lang="en-US" dirty="0" smtClean="0"/>
              <a:t>So in</a:t>
            </a:r>
            <a:r>
              <a:rPr lang="en-US" baseline="0" dirty="0" smtClean="0"/>
              <a:t> the individual case, it seems to me quite straightforward that there is a role for motor representation to play in explaining the purposiveness of action [*explaining the possibility of purposive action?].</a:t>
            </a:r>
          </a:p>
          <a:p>
            <a:endParaRPr lang="en-US" baseline="0" dirty="0" smtClean="0"/>
          </a:p>
          <a:p>
            <a:r>
              <a:rPr lang="en-US" baseline="0" dirty="0" smtClean="0"/>
              <a:t>The claim is not that \</a:t>
            </a:r>
            <a:r>
              <a:rPr lang="en-US" baseline="0" dirty="0" err="1" smtClean="0"/>
              <a:t>emph</a:t>
            </a:r>
            <a:r>
              <a:rPr lang="en-US" baseline="0" dirty="0" smtClean="0"/>
              <a:t>{all} purposive actions are linked to outcomes by motor representations, just that some are.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 some cases, the purposiveness of an action is grounded in a motor representation of an outcome; in other cases it is grounded in an intention.</a:t>
            </a:r>
          </a:p>
          <a:p>
            <a:r>
              <a:rPr lang="en-US" baseline="0" dirty="0" smtClean="0"/>
              <a:t>And of course in many cases it may be that both intention and motor representation are involved.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 basic question about ordinary, individual action is: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action and the outcome or outcomes to which it is directed?</a:t>
            </a:r>
          </a:p>
          <a:p>
            <a:endParaRPr lang="en-US" dirty="0" smtClean="0"/>
          </a:p>
          <a:p>
            <a:r>
              <a:rPr lang="en-US" dirty="0" smtClean="0"/>
              <a:t>Many ordinary purposive actions have many different outcomes.</a:t>
            </a:r>
          </a:p>
          <a:p>
            <a:r>
              <a:rPr lang="en-US" dirty="0" smtClean="0"/>
              <a:t>Grabbing little Isabel by</a:t>
            </a:r>
            <a:r>
              <a:rPr lang="en-US" baseline="0" dirty="0" smtClean="0"/>
              <a:t> the hands I swing her around, causing her to laugh and, simultaneously, breaking a vase.</a:t>
            </a:r>
            <a:endParaRPr lang="en-US" dirty="0" smtClean="0"/>
          </a:p>
          <a:p>
            <a:r>
              <a:rPr lang="en-US" dirty="0" smtClean="0"/>
              <a:t>In fact the outcome to which this purposive action was directed might not be among</a:t>
            </a:r>
            <a:r>
              <a:rPr lang="en-US" baseline="0" dirty="0" smtClean="0"/>
              <a:t> its actual outcomes; after all, actions can fail.</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as Elisabeth Pacherie has argued (and I’ve had a go at arguing this in</a:t>
            </a:r>
            <a:r>
              <a:rPr lang="en-US" baseline="0" dirty="0" smtClean="0"/>
              <a:t> joint work with </a:t>
            </a:r>
            <a:r>
              <a:rPr lang="en-US" baseline="0" dirty="0" err="1" smtClean="0"/>
              <a:t>Corrado</a:t>
            </a:r>
            <a:r>
              <a:rPr lang="en-US" baseline="0" dirty="0" smtClean="0"/>
              <a:t> Sinigaglia recently too),</a:t>
            </a:r>
          </a:p>
          <a:p>
            <a:r>
              <a:rPr lang="en-US" baseline="0" dirty="0" smtClean="0"/>
              <a:t>motor representations are relevantly similar to intentions.</a:t>
            </a:r>
          </a:p>
          <a:p>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Of course motor representations differ from intentions in some important ways (as Pacherie also notes).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they are similar in the respects that matter for explaining the purposiveness of action.</a:t>
            </a:r>
          </a:p>
          <a:p>
            <a:r>
              <a:rPr lang="en-US" baseline="0" dirty="0" smtClean="0"/>
              <a:t>(1) Like intentions, some motor representations represent outcomes (and not merely patters of joint displacement, say).</a:t>
            </a:r>
          </a:p>
          <a:p>
            <a:r>
              <a:rPr lang="en-US" baseline="0" dirty="0" smtClean="0"/>
              <a:t>(2) Like intentions, some motor representations play a role in coordinating multiple more component activities by virtue of their role as elements in hierarchically structured plans.</a:t>
            </a:r>
          </a:p>
          <a:p>
            <a:r>
              <a:rPr lang="en-US" baseline="0" dirty="0" smtClean="0"/>
              <a:t>(3) And, like intentions, some motor representations coordinate these activities in a way that would normally facilitate the outcome’s occurrence.</a:t>
            </a:r>
          </a:p>
          <a:p>
            <a:endParaRPr lang="en-US" baseline="0" dirty="0" smtClean="0"/>
          </a:p>
          <a:p>
            <a:r>
              <a:rPr lang="en-US" dirty="0" smtClean="0"/>
              <a:t>So in</a:t>
            </a:r>
            <a:r>
              <a:rPr lang="en-US" baseline="0" dirty="0" smtClean="0"/>
              <a:t> the individual case, it seems to me quite straightforward that there is a role for motor representation to play in explaining the purposiveness of action [*explaining the possibility of purposive action?].</a:t>
            </a:r>
          </a:p>
          <a:p>
            <a:endParaRPr lang="en-US" baseline="0" dirty="0" smtClean="0"/>
          </a:p>
          <a:p>
            <a:r>
              <a:rPr lang="en-US" baseline="0" dirty="0" smtClean="0"/>
              <a:t>The claim is not that \</a:t>
            </a:r>
            <a:r>
              <a:rPr lang="en-US" baseline="0" dirty="0" err="1" smtClean="0"/>
              <a:t>emph</a:t>
            </a:r>
            <a:r>
              <a:rPr lang="en-US" baseline="0" dirty="0" smtClean="0"/>
              <a:t>{all} purposive actions are linked to outcomes by motor representations, just that some are.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 some cases, the purposiveness of an action is grounded in a motor representation of an outcome; in other cases it is grounded in an intention.</a:t>
            </a:r>
          </a:p>
          <a:p>
            <a:r>
              <a:rPr lang="en-US" baseline="0" dirty="0" smtClean="0"/>
              <a:t>And of course in many cases it may be that both intention and motor representation are involved.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background we first need a generic distinction between content and format. Imagine you are in an unfamiliar city and are trying to get to the central station. A stranger offers you two routes. Each route could be represented by a distinct line on a paper map. The difference between the two lines is a difference in content. Each of the routes could alternatively have been represented by a distinct series of instructions written on the same piece of paper; these cartographic and propositional representations differ in format. The format of a representation constrains its possible contents. For example, a representation with a cartographic format cannot represent what is represented by sentences such as `There could not be a mountain whose summit is inaccessible.'\footnote{ Note that the distinction between content and format is orthogonal to issues about representational medium. The maps in our illustration may be paper map or electronic maps, and the instructions may be spoken, signed or written. This difference is one of medium.} The distinction between content and format is necessary because, as our illustration shows, each can be varied independently of the other.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background we first need a generic distinction between content and format. Imagine you are in an unfamiliar city and are trying to get to the central station. A stranger offers you two routes. Each route could be represented by a distinct line on a paper map. The difference between the two lines is a difference in content. Each of the routes could alternatively have been represented by a distinct series of instructions written on the same piece of paper; these cartographic and propositional representations differ in format. The format of a representation constrains its possible contents. For example, a representation with a cartographic format cannot represent what is represented by sentences such as `There could not be a mountain whose summit is inaccessible.'\footnote{ Note that the distinction between content and format is orthogonal to issues about representational medium. The maps in our illustration may be paper map or electronic maps, and the instructions may be spoken, signed or written. This difference is one of medium.} The distinction between content and format is necessary because, as our illustration shows, each can be varied independently of the other.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Format matters because only where two representations have the same format can they be straightforwardly inferentially integrated.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To illustrate, let’s stay with representations of routes.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Suppose you are given some verbal instructions describing a route. You are then shown a representation of a route on a map and asked whether this is the same route that was verbally described. You are not allowed to find out by following the routes or by imagining following them.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Special cases aside, answering the question will involve a process of translation because two distinct representational formats are involved, propositional and cartographic. It is not be enough that you could follow either representation of the route. You will also need to be able to translate from at least one representational format into at least one other format.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explain general reasoning about characteristic </a:t>
            </a:r>
            <a:r>
              <a:rPr lang="en-US" baseline="0" dirty="0" err="1" smtClean="0"/>
              <a:t>perormance</a:t>
            </a:r>
            <a:r>
              <a:rPr lang="en-US" baseline="0" dirty="0" smtClean="0"/>
              <a:t> profile</a:t>
            </a:r>
            <a:endParaRPr lang="en-US" baseline="0"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the argument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 basic question about ordinary, individual action is: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action and the outcome or outcomes to which it is directed?</a:t>
            </a:r>
          </a:p>
          <a:p>
            <a:endParaRPr lang="en-US" dirty="0" smtClean="0"/>
          </a:p>
          <a:p>
            <a:r>
              <a:rPr lang="en-US" dirty="0" smtClean="0"/>
              <a:t>Many ordinary purposive actions have many different outcomes.</a:t>
            </a:r>
          </a:p>
          <a:p>
            <a:r>
              <a:rPr lang="en-US" dirty="0" smtClean="0"/>
              <a:t>Grabbing little Isabel by</a:t>
            </a:r>
            <a:r>
              <a:rPr lang="en-US" baseline="0" dirty="0" smtClean="0"/>
              <a:t> the hands I swing her around, causing her to laugh and, simultaneously, breaking a vase.</a:t>
            </a:r>
            <a:endParaRPr lang="en-US" dirty="0" smtClean="0"/>
          </a:p>
          <a:p>
            <a:r>
              <a:rPr lang="en-US" dirty="0" smtClean="0"/>
              <a:t>In fact the outcome to which this purposive action was directed might not be among</a:t>
            </a:r>
            <a:r>
              <a:rPr lang="en-US" baseline="0" dirty="0" smtClean="0"/>
              <a:t> its actual outcomes; after all, actions can fail.</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the argument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a:t>
            </a:r>
            <a:r>
              <a:rPr lang="en-US" baseline="0" smtClean="0"/>
              <a:t>the argument ...</a:t>
            </a:r>
            <a:endParaRPr lang="en-US" baseline="0"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step is questionable.  I don’t have an argument for this and I’m not sure it isn’t terminological.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What I care about is that we distinguish attitudes according to the processes in which they feature.</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if you like we could distinguish two kinds of intention, one propositional the other motor.</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long as we distinguish representations of different formats I don’t see that it matters too much whether we call them all intentions or whether we use that term for only some of them.</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[*intention in narrow sense and intention in the broad sense (</a:t>
            </a:r>
            <a:r>
              <a:rPr lang="en-US" baseline="0" dirty="0" err="1" smtClean="0"/>
              <a:t>cf</a:t>
            </a:r>
            <a:r>
              <a:rPr lang="en-US" baseline="0" dirty="0" smtClean="0"/>
              <a:t> desire); in the broad sense, desires can be intentions and so can instructions.]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where does this leave us?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 question was whether reciprocal agent-neutral motor intentions could count as shared intentions.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So among all the actual and possible outcomes of my action, one or some are singled out as specially related to this action.</a:t>
            </a:r>
          </a:p>
          <a:p>
            <a:r>
              <a:rPr lang="en-US" baseline="0" dirty="0" smtClean="0"/>
              <a:t>One aspect of the question concerns what singles out the outcome or outcomes, actual or merely possible, to which a particular purposive is directed.</a:t>
            </a:r>
          </a:p>
          <a:p>
            <a:r>
              <a:rPr lang="en-US" baseline="0" dirty="0" smtClean="0"/>
              <a:t>But there is also a second aspect ...</a:t>
            </a: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interface problem arises in the individual case as well as the joint case, of course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There is a way to make the problem of comparison between representational formats trivial</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Suppose one representation involves a demonstrative that refers by deferring to another representation</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Then the comparison doesn’t require translation between formats after all.</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Maybe the same can be true for intentions and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Maybe intentions can involve demonstrative concepts which refer to actions by deferring to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[*cut: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Set that aside, suppose it can be solved --- essentially because MR must give rise to experience of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On this view, it is demonstrative deference to motor representation that connects intentions to bodily movements.</a:t>
            </a:r>
          </a:p>
          <a:p>
            <a:r>
              <a:rPr lang="en-US" sz="1200" kern="1200" dirty="0" smtClean="0">
                <a:solidFill>
                  <a:srgbClr val="000000"/>
                </a:solidFill>
                <a:latin typeface="Times New Roman" charset="0"/>
                <a:ea typeface="+mn-ea"/>
                <a:cs typeface="+mn-cs"/>
              </a:rPr>
              <a:t>Only by </a:t>
            </a:r>
            <a:r>
              <a:rPr lang="en-US" sz="1200" kern="1200" dirty="0" err="1" smtClean="0">
                <a:solidFill>
                  <a:srgbClr val="000000"/>
                </a:solidFill>
                <a:latin typeface="Times New Roman" charset="0"/>
                <a:ea typeface="+mn-ea"/>
                <a:cs typeface="+mn-cs"/>
              </a:rPr>
              <a:t>recognising</a:t>
            </a:r>
            <a:r>
              <a:rPr lang="en-US" sz="1200" kern="1200" dirty="0" smtClean="0">
                <a:solidFill>
                  <a:srgbClr val="000000"/>
                </a:solidFill>
                <a:latin typeface="Times New Roman" charset="0"/>
                <a:ea typeface="+mn-ea"/>
                <a:cs typeface="+mn-cs"/>
              </a:rPr>
              <a:t> how intentions interlock with motor representations can we hope to understand how our intentions ever make a difference to the world</a:t>
            </a:r>
            <a:r>
              <a:rPr lang="en-US" sz="1200" kern="1200" baseline="0" dirty="0" smtClean="0">
                <a:solidFill>
                  <a:srgbClr val="000000"/>
                </a:solidFill>
                <a:latin typeface="Times New Roman" charset="0"/>
                <a:ea typeface="+mn-ea"/>
                <a:cs typeface="+mn-cs"/>
              </a:rPr>
              <a:t> </a:t>
            </a:r>
            <a:r>
              <a:rPr lang="en-US" sz="1200" kern="1200" dirty="0" smtClean="0">
                <a:solidFill>
                  <a:srgbClr val="000000"/>
                </a:solidFill>
                <a:latin typeface="Times New Roman" charset="0"/>
                <a:ea typeface="+mn-ea"/>
                <a:cs typeface="+mn-cs"/>
              </a:rPr>
              <a:t>around us. </a:t>
            </a:r>
          </a:p>
          <a:p>
            <a:r>
              <a:rPr lang="en-US" sz="1200" kern="1200" dirty="0" smtClean="0">
                <a:solidFill>
                  <a:srgbClr val="000000"/>
                </a:solidFill>
                <a:latin typeface="Times New Roman" charset="0"/>
                <a:ea typeface="+mn-ea"/>
                <a:cs typeface="+mn-cs"/>
              </a:rPr>
              <a:t>On this view experience of action plays a novel role. </a:t>
            </a:r>
          </a:p>
          <a:p>
            <a:r>
              <a:rPr lang="en-US" sz="1200" kern="1200" dirty="0" smtClean="0">
                <a:solidFill>
                  <a:srgbClr val="000000"/>
                </a:solidFill>
                <a:latin typeface="Times New Roman" charset="0"/>
                <a:ea typeface="+mn-ea"/>
                <a:cs typeface="+mn-cs"/>
              </a:rPr>
              <a:t>Action experiences in which motor representations feature, such as those associated with motor imagery and those associated with really acting, are arguably necessary for there to be concepts which are constituents of intentions and refer to actions by deferring to motor representations. </a:t>
            </a:r>
          </a:p>
          <a:p>
            <a:r>
              <a:rPr lang="en-US" sz="1200" kern="1200" dirty="0" smtClean="0">
                <a:solidFill>
                  <a:srgbClr val="000000"/>
                </a:solidFill>
                <a:latin typeface="Times New Roman" charset="0"/>
                <a:ea typeface="+mn-ea"/>
                <a:cs typeface="+mn-cs"/>
              </a:rPr>
              <a:t>But if, as we conjecture, such deference is necessary for intentions to properly and reliably result in bodily movements, it may turn out that intentionally acting in the world de- pends on action experiences featuring motor representation. </a:t>
            </a:r>
          </a:p>
          <a:p>
            <a:r>
              <a:rPr lang="en-US" sz="1200" kern="1200" dirty="0" smtClean="0">
                <a:solidFill>
                  <a:srgbClr val="000000"/>
                </a:solidFill>
                <a:latin typeface="Times New Roman" charset="0"/>
                <a:ea typeface="+mn-ea"/>
                <a:cs typeface="+mn-cs"/>
              </a:rPr>
              <a:t>Much as on some views thought about objects depends on perceptual experience (e.g. Campbell 2002), so also intending actions may depend on motor experience.</a:t>
            </a: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But we can’t point to motor representations like we can point to maps!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What we need for reference by deference to a motor representation is experience of motor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And if you think about motor imagination it seems quite plausible that we do have such experiences.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here’s the thought: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There are no direct inferential connections between intentions and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Harmony is ensured by the fact that where an intention involves a bodily movement, either executing that intention involves forming a further intention or else the intention involves a demonstrative that refers to an action by deferring to a motor representation.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what connects intentions to motor representations---what connects the reflective to the pre-reflective---is the use of demonstratives, and this depends on experience of motor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200" kern="1200" dirty="0" smtClean="0">
              <a:solidFill>
                <a:srgbClr val="000000"/>
              </a:solidFill>
              <a:latin typeface="Times New Roman" charset="0"/>
              <a:ea typeface="+mn-ea"/>
              <a:cs typeface="+mn-cs"/>
            </a:endParaRPr>
          </a:p>
          <a:p>
            <a:r>
              <a:rPr lang="en-US" sz="1200" kern="1200" dirty="0" smtClean="0">
                <a:solidFill>
                  <a:srgbClr val="000000"/>
                </a:solidFill>
                <a:latin typeface="Times New Roman" charset="0"/>
                <a:ea typeface="+mn-ea"/>
                <a:cs typeface="+mn-cs"/>
              </a:rPr>
              <a:t>Much as on some views all thought about objects ultimately</a:t>
            </a:r>
            <a:r>
              <a:rPr lang="en-US" sz="1200" kern="1200" baseline="0" dirty="0" smtClean="0">
                <a:solidFill>
                  <a:srgbClr val="000000"/>
                </a:solidFill>
                <a:latin typeface="Times New Roman" charset="0"/>
                <a:ea typeface="+mn-ea"/>
                <a:cs typeface="+mn-cs"/>
              </a:rPr>
              <a:t> </a:t>
            </a:r>
            <a:r>
              <a:rPr lang="en-US" sz="1200" kern="1200" dirty="0" smtClean="0">
                <a:solidFill>
                  <a:srgbClr val="000000"/>
                </a:solidFill>
                <a:latin typeface="Times New Roman" charset="0"/>
                <a:ea typeface="+mn-ea"/>
                <a:cs typeface="+mn-cs"/>
              </a:rPr>
              <a:t>depends on perceptual experience (e.g. Campbell 2002), so also intending bodily actions may ultimately depend on motor experience.</a:t>
            </a:r>
          </a:p>
          <a:p>
            <a:r>
              <a:rPr lang="en-US" sz="1200" kern="1200" baseline="0" dirty="0" smtClean="0">
                <a:solidFill>
                  <a:srgbClr val="000000"/>
                </a:solidFill>
                <a:latin typeface="Times New Roman" charset="0"/>
                <a:ea typeface="+mn-ea"/>
                <a:cs typeface="+mn-cs"/>
              </a:rPr>
              <a:t>Experience anchors the reflective in the pre-reflective.</a:t>
            </a: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But we can’t point to motor representations like we can point to maps!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What we need for reference by deference to a motor representation is experience of motor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And if you think about motor imagination it seems quite plausible that we do have such experiences.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here’s the thought: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There are no direct inferential connections between intentions and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Harmony is ensured by the fact that where an intention involves a bodily movement, either executing that intention involves forming a further intention or else the intention involves a demonstrative that refers to an action by deferring to a motor representation.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what connects intentions to motor representations---what connects the reflective to the pre-reflective---is the use of demonstratives, and this depends on experience of motor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200" kern="1200" dirty="0" smtClean="0">
              <a:solidFill>
                <a:srgbClr val="000000"/>
              </a:solidFill>
              <a:latin typeface="Times New Roman" charset="0"/>
              <a:ea typeface="+mn-ea"/>
              <a:cs typeface="+mn-cs"/>
            </a:endParaRPr>
          </a:p>
          <a:p>
            <a:r>
              <a:rPr lang="en-US" sz="1200" kern="1200" dirty="0" smtClean="0">
                <a:solidFill>
                  <a:srgbClr val="000000"/>
                </a:solidFill>
                <a:latin typeface="Times New Roman" charset="0"/>
                <a:ea typeface="+mn-ea"/>
                <a:cs typeface="+mn-cs"/>
              </a:rPr>
              <a:t>Much as on some views all thought about objects ultimately</a:t>
            </a:r>
            <a:r>
              <a:rPr lang="en-US" sz="1200" kern="1200" baseline="0" dirty="0" smtClean="0">
                <a:solidFill>
                  <a:srgbClr val="000000"/>
                </a:solidFill>
                <a:latin typeface="Times New Roman" charset="0"/>
                <a:ea typeface="+mn-ea"/>
                <a:cs typeface="+mn-cs"/>
              </a:rPr>
              <a:t> </a:t>
            </a:r>
            <a:r>
              <a:rPr lang="en-US" sz="1200" kern="1200" dirty="0" smtClean="0">
                <a:solidFill>
                  <a:srgbClr val="000000"/>
                </a:solidFill>
                <a:latin typeface="Times New Roman" charset="0"/>
                <a:ea typeface="+mn-ea"/>
                <a:cs typeface="+mn-cs"/>
              </a:rPr>
              <a:t>depends on perceptual experience (e.g. Campbell 2002), so also intending bodily actions may ultimately depend on motor experience.</a:t>
            </a:r>
          </a:p>
          <a:p>
            <a:r>
              <a:rPr lang="en-US" sz="1200" kern="1200" baseline="0" dirty="0" smtClean="0">
                <a:solidFill>
                  <a:srgbClr val="000000"/>
                </a:solidFill>
                <a:latin typeface="Times New Roman" charset="0"/>
                <a:ea typeface="+mn-ea"/>
                <a:cs typeface="+mn-cs"/>
              </a:rPr>
              <a:t>Experience anchors the reflective in the pre-reflective.</a:t>
            </a: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46</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Motor representations are involved in this kind of planning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[Motor representations enable quite sophisticated planning over short periods of time and sequences of action; for example, how you grasp a pointer will depend on what you are about to do with it \</a:t>
            </a:r>
            <a:r>
              <a:rPr lang="en-US" baseline="0" dirty="0" err="1" smtClean="0"/>
              <a:t>citep</a:t>
            </a:r>
            <a:r>
              <a:rPr lang="en-US" baseline="0" dirty="0" smtClean="0"/>
              <a:t>{zhang:2007_planning}.</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sort of planning does not need intentions at all.  So what are intentions for?</a:t>
            </a:r>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47</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Intentions are involved in this kind of planning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t>
            </a:r>
            <a:r>
              <a:rPr lang="en-US" baseline="0" dirty="0" err="1" smtClean="0"/>
              <a:t>emph</a:t>
            </a:r>
            <a:r>
              <a:rPr lang="en-US" baseline="0" dirty="0" smtClean="0"/>
              <a:t>{Intentions are for planning multiple separate actions over longer periods of time; and for planning multiple separate actions whose execution is mutually constraining where the outcomes cannot be represented </a:t>
            </a:r>
            <a:r>
              <a:rPr lang="en-US" baseline="0" dirty="0" err="1" smtClean="0"/>
              <a:t>motorically</a:t>
            </a:r>
            <a:r>
              <a:rPr lang="en-US" baseline="0" dirty="0" smtClean="0"/>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is a case where intentions are really needed --- can’t act on strongest desire (for the big reward) if want to </a:t>
            </a:r>
            <a:r>
              <a:rPr lang="en-US" baseline="0" dirty="0" err="1" smtClean="0"/>
              <a:t>maximise</a:t>
            </a:r>
            <a:r>
              <a:rPr lang="en-US" baseline="0" dirty="0" smtClean="0"/>
              <a:t> rewards by collecting the small and the large reward.</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And can’t rely on motor representation because the motor system doesn’t care about things that cannot be represented in motor terms.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Not all purposive actions involve any planning of this sort.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Now you could imagine a two-person version of this task where we are rewarded for what we collectively achieve.  In this case it’s optimal if one of us goes for the small reward and the other goes for the large reward.  I think it’s this kind of planning that shared intention is really for.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Ordinary purposive actions are sometimes composed of more than one motor action.  My swinging Isabel around starts with my reaching for her wrists, grasping them and then spinning us around ... and my action doesn’t include other things which I might be doing simultaneously, like refusing a cup of tea with my eyes or  trying to determine whether that smell is coming from Isabel’s sister Hannah’s nappy.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a:p>
            <a:r>
              <a:rPr lang="en-US" baseline="0" dirty="0" smtClean="0"/>
              <a:t>So another aspect of our question is what determines which activities comprise the purposive action and which do not.</a:t>
            </a:r>
          </a:p>
          <a:p>
            <a:endParaRPr lang="en-US" baseline="0" dirty="0" smtClean="0"/>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Slide Number Placeholder 3"/>
          <p:cNvSpPr>
            <a:spLocks noGrp="1"/>
          </p:cNvSpPr>
          <p:nvPr>
            <p:ph type="sldNum" idx="10"/>
          </p:nvPr>
        </p:nvSpPr>
        <p:spPr/>
        <p:txBody>
          <a:bodyPr/>
          <a:lstStyle>
            <a:lvl1pPr>
              <a:defRPr smtClean="0"/>
            </a:lvl1pPr>
          </a:lstStyle>
          <a:p>
            <a:fld id="{9C96DDB7-5383-CA45-AD3D-5196D0FCCB9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E2727F65-CFBD-7B43-9322-F698D8F3C31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5813" cy="584993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0"/>
            <a:ext cx="6019800" cy="584993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6EC32BFB-CBF2-654C-B5C8-1CDFD35050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5AA26255-1DD8-884C-AD22-BA390A2AFD6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Slide Number Placeholder 3"/>
          <p:cNvSpPr>
            <a:spLocks noGrp="1"/>
          </p:cNvSpPr>
          <p:nvPr>
            <p:ph type="sldNum" idx="10"/>
          </p:nvPr>
        </p:nvSpPr>
        <p:spPr/>
        <p:txBody>
          <a:bodyPr/>
          <a:lstStyle>
            <a:lvl1pPr>
              <a:defRPr smtClean="0"/>
            </a:lvl1pPr>
          </a:lstStyle>
          <a:p>
            <a:fld id="{ABEC096B-64A2-7B44-875A-6A9EE250669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1" y="1600202"/>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00202"/>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Slide Number Placeholder 4"/>
          <p:cNvSpPr>
            <a:spLocks noGrp="1"/>
          </p:cNvSpPr>
          <p:nvPr>
            <p:ph type="sldNum" idx="10"/>
          </p:nvPr>
        </p:nvSpPr>
        <p:spPr/>
        <p:txBody>
          <a:bodyPr/>
          <a:lstStyle>
            <a:lvl1pPr>
              <a:defRPr smtClean="0"/>
            </a:lvl1pPr>
          </a:lstStyle>
          <a:p>
            <a:fld id="{DC2370D3-9E53-A24E-98F4-CB586A07843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Slide Number Placeholder 6"/>
          <p:cNvSpPr>
            <a:spLocks noGrp="1"/>
          </p:cNvSpPr>
          <p:nvPr>
            <p:ph type="sldNum" idx="10"/>
          </p:nvPr>
        </p:nvSpPr>
        <p:spPr/>
        <p:txBody>
          <a:bodyPr/>
          <a:lstStyle>
            <a:lvl1pPr>
              <a:defRPr smtClean="0"/>
            </a:lvl1pPr>
          </a:lstStyle>
          <a:p>
            <a:fld id="{1D0F75B7-7646-154B-BC7D-5F83700AF1E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idx="10"/>
          </p:nvPr>
        </p:nvSpPr>
        <p:spPr/>
        <p:txBody>
          <a:bodyPr/>
          <a:lstStyle>
            <a:lvl1pPr>
              <a:defRPr smtClean="0"/>
            </a:lvl1pPr>
          </a:lstStyle>
          <a:p>
            <a:fld id="{80E5B2F3-B621-B146-B91D-6D8C2EE9574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smtClean="0"/>
            </a:lvl1pPr>
          </a:lstStyle>
          <a:p>
            <a:fld id="{39FA33B3-5ED0-C34D-B375-AF24041DBFE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D6CBCF18-5E33-6E4D-ACAC-1EEF9BC3580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809F3D21-02CA-4945-8B05-F691DF056F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1" y="274638"/>
            <a:ext cx="8228013" cy="11414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57201" y="1600202"/>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8"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sldNum"/>
          </p:nvPr>
        </p:nvSpPr>
        <p:spPr bwMode="auto">
          <a:xfrm>
            <a:off x="6553201" y="6245227"/>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ea typeface="+mn-ea"/>
                <a:cs typeface="+mn-cs"/>
              </a:defRPr>
            </a:lvl1pPr>
          </a:lstStyle>
          <a:p>
            <a:fld id="{CA622B62-27B7-D444-97B6-2EBD5876234C}"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2pPr>
      <a:lvl3pPr marL="1143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3pPr>
      <a:lvl4pPr marL="1600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4pPr>
      <a:lvl5pPr marL="20574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5pPr>
      <a:lvl6pPr marL="25146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6pPr>
      <a:lvl7pPr marL="29718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7pPr>
      <a:lvl8pPr marL="3429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8pPr>
      <a:lvl9pPr marL="3886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5"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5"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3.wdp"/><Relationship Id="rId5" Type="http://schemas.openxmlformats.org/officeDocument/2006/relationships/image" Target="../media/image5.png"/><Relationship Id="rId6" Type="http://schemas.microsoft.com/office/2007/relationships/hdphoto" Target="../media/hdphoto4.wdp"/><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3.wdp"/><Relationship Id="rId5" Type="http://schemas.openxmlformats.org/officeDocument/2006/relationships/image" Target="../media/image5.png"/><Relationship Id="rId6" Type="http://schemas.microsoft.com/office/2007/relationships/hdphoto" Target="../media/hdphoto4.wdp"/><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4" Type="http://schemas.microsoft.com/office/2007/relationships/hdphoto" Target="../media/hdphoto4.wdp"/><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7.jpeg"/><Relationship Id="rId4" Type="http://schemas.microsoft.com/office/2007/relationships/hdphoto" Target="../media/hdphoto6.wdp"/><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8.jpeg"/><Relationship Id="rId4" Type="http://schemas.microsoft.com/office/2007/relationships/hdphoto" Target="../media/hdphoto7.wdp"/><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P3294422 crop-1.jpg"/>
          <p:cNvPicPr>
            <a:picLocks noChangeAspect="1"/>
          </p:cNvPicPr>
          <p:nvPr/>
        </p:nvPicPr>
        <p:blipFill>
          <a:blip r:embed="rId3">
            <a:extLst>
              <a:ext uri="{BEBA8EAE-BF5A-486C-A8C5-ECC9F3942E4B}">
                <a14:imgProps xmlns:a14="http://schemas.microsoft.com/office/drawing/2010/main">
                  <a14:imgLayer r:embed="rId4">
                    <a14:imgEffect>
                      <a14:brightnessContrast bright="15000" contrast="15000"/>
                    </a14:imgEffect>
                  </a14:imgLayer>
                </a14:imgProps>
              </a:ex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16" name="Rectangle 3"/>
          <p:cNvSpPr>
            <a:spLocks noChangeArrowheads="1"/>
          </p:cNvSpPr>
          <p:nvPr/>
        </p:nvSpPr>
        <p:spPr bwMode="auto">
          <a:xfrm rot="5400000">
            <a:off x="47526" y="128663"/>
            <a:ext cx="4728467" cy="4464496"/>
          </a:xfrm>
          <a:prstGeom prst="rect">
            <a:avLst/>
          </a:prstGeom>
          <a:gradFill rotWithShape="1">
            <a:gsLst>
              <a:gs pos="0">
                <a:srgbClr val="000000">
                  <a:alpha val="50000"/>
                </a:srgbClr>
              </a:gs>
              <a:gs pos="100000">
                <a:srgbClr val="000000">
                  <a:gamma/>
                  <a:shade val="46275"/>
                  <a:invGamma/>
                  <a:alpha val="0"/>
                </a:srgbClr>
              </a:gs>
            </a:gsLst>
            <a:lin ang="0" scaled="1"/>
          </a:gradFill>
          <a:ln>
            <a:noFill/>
          </a:ln>
          <a:effectLst/>
          <a:extLst>
            <a:ext uri="{91240B29-F687-4f45-9708-019B960494DF}">
              <a14:hiddenLine xmlns:a14="http://schemas.microsoft.com/office/drawing/2010/main" w="76200">
                <a:solidFill>
                  <a:srgbClr val="FFCCCC"/>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p>
        </p:txBody>
      </p:sp>
      <p:sp>
        <p:nvSpPr>
          <p:cNvPr id="17" name="Text Box 9"/>
          <p:cNvSpPr txBox="1">
            <a:spLocks noChangeArrowheads="1"/>
          </p:cNvSpPr>
          <p:nvPr/>
        </p:nvSpPr>
        <p:spPr bwMode="auto">
          <a:xfrm>
            <a:off x="179139" y="260648"/>
            <a:ext cx="4464869" cy="3785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spcBef>
                <a:spcPct val="50000"/>
              </a:spcBef>
            </a:pPr>
            <a:r>
              <a:rPr lang="en-GB" sz="3200" b="1" i="0" dirty="0" smtClean="0">
                <a:effectLst>
                  <a:glow rad="101600">
                    <a:srgbClr val="000000">
                      <a:alpha val="50000"/>
                    </a:srgbClr>
                  </a:glow>
                </a:effectLst>
              </a:rPr>
              <a:t>Intention </a:t>
            </a:r>
            <a:r>
              <a:rPr lang="en-GB" sz="3200" b="1" i="0" dirty="0" smtClean="0">
                <a:effectLst>
                  <a:glow rad="101600">
                    <a:srgbClr val="000000">
                      <a:alpha val="50000"/>
                    </a:srgbClr>
                  </a:glow>
                </a:effectLst>
              </a:rPr>
              <a:t/>
            </a:r>
            <a:br>
              <a:rPr lang="en-GB" sz="3200" b="1" i="0" dirty="0" smtClean="0">
                <a:effectLst>
                  <a:glow rad="101600">
                    <a:srgbClr val="000000">
                      <a:alpha val="50000"/>
                    </a:srgbClr>
                  </a:glow>
                </a:effectLst>
              </a:rPr>
            </a:br>
            <a:r>
              <a:rPr lang="en-GB" sz="3200" b="1" i="0" dirty="0" smtClean="0">
                <a:effectLst>
                  <a:glow rad="101600">
                    <a:srgbClr val="000000">
                      <a:alpha val="50000"/>
                    </a:srgbClr>
                  </a:glow>
                </a:effectLst>
              </a:rPr>
              <a:t>and</a:t>
            </a:r>
            <a:br>
              <a:rPr lang="en-GB" sz="3200" b="1" i="0" dirty="0" smtClean="0">
                <a:effectLst>
                  <a:glow rad="101600">
                    <a:srgbClr val="000000">
                      <a:alpha val="50000"/>
                    </a:srgbClr>
                  </a:glow>
                </a:effectLst>
              </a:rPr>
            </a:br>
            <a:r>
              <a:rPr lang="en-GB" sz="3200" b="1" i="0" dirty="0" smtClean="0">
                <a:effectLst>
                  <a:glow rad="101600">
                    <a:srgbClr val="000000">
                      <a:alpha val="50000"/>
                    </a:srgbClr>
                  </a:glow>
                </a:effectLst>
              </a:rPr>
              <a:t>Motor Representation</a:t>
            </a:r>
            <a:br>
              <a:rPr lang="en-GB" sz="3200" b="1" i="0" dirty="0" smtClean="0">
                <a:effectLst>
                  <a:glow rad="101600">
                    <a:srgbClr val="000000">
                      <a:alpha val="50000"/>
                    </a:srgbClr>
                  </a:glow>
                </a:effectLst>
              </a:rPr>
            </a:br>
            <a:r>
              <a:rPr lang="en-GB" sz="3200" b="1" i="0" dirty="0" smtClean="0">
                <a:effectLst>
                  <a:glow rad="101600">
                    <a:srgbClr val="000000">
                      <a:alpha val="50000"/>
                    </a:srgbClr>
                  </a:glow>
                </a:effectLst>
              </a:rPr>
              <a:t>in </a:t>
            </a:r>
            <a:br>
              <a:rPr lang="en-GB" sz="3200" b="1" i="0" dirty="0" smtClean="0">
                <a:effectLst>
                  <a:glow rad="101600">
                    <a:srgbClr val="000000">
                      <a:alpha val="50000"/>
                    </a:srgbClr>
                  </a:glow>
                </a:effectLst>
              </a:rPr>
            </a:br>
            <a:r>
              <a:rPr lang="en-GB" sz="3200" b="1" i="0" dirty="0" smtClean="0">
                <a:effectLst>
                  <a:glow rad="101600">
                    <a:srgbClr val="000000">
                      <a:alpha val="50000"/>
                    </a:srgbClr>
                  </a:glow>
                </a:effectLst>
              </a:rPr>
              <a:t>Action Explanation</a:t>
            </a:r>
            <a:r>
              <a:rPr lang="en-GB" sz="3200" b="1" i="0" dirty="0" smtClean="0">
                <a:effectLst>
                  <a:glow rad="101600">
                    <a:srgbClr val="000000">
                      <a:alpha val="50000"/>
                    </a:srgbClr>
                  </a:glow>
                </a:effectLst>
              </a:rPr>
              <a:t/>
            </a:r>
            <a:br>
              <a:rPr lang="en-GB" sz="3200" b="1" i="0" dirty="0" smtClean="0">
                <a:effectLst>
                  <a:glow rad="101600">
                    <a:srgbClr val="000000">
                      <a:alpha val="50000"/>
                    </a:srgbClr>
                  </a:glow>
                </a:effectLst>
              </a:rPr>
            </a:br>
            <a:r>
              <a:rPr lang="en-GB" sz="3200" b="1" i="0" dirty="0" smtClean="0">
                <a:effectLst>
                  <a:glow rad="101600">
                    <a:srgbClr val="000000">
                      <a:alpha val="50000"/>
                    </a:srgbClr>
                  </a:glow>
                </a:effectLst>
              </a:rPr>
              <a:t/>
            </a:r>
            <a:br>
              <a:rPr lang="en-GB" sz="3200" b="1" i="0" dirty="0" smtClean="0">
                <a:effectLst>
                  <a:glow rad="101600">
                    <a:srgbClr val="000000">
                      <a:alpha val="50000"/>
                    </a:srgbClr>
                  </a:glow>
                </a:effectLst>
              </a:rPr>
            </a:br>
            <a:r>
              <a:rPr lang="en-GB" sz="2400" i="0" dirty="0" err="1" smtClean="0">
                <a:effectLst>
                  <a:glow rad="101600">
                    <a:srgbClr val="000000">
                      <a:alpha val="50000"/>
                    </a:srgbClr>
                  </a:glow>
                </a:effectLst>
              </a:rPr>
              <a:t>s.butterfill</a:t>
            </a:r>
            <a:r>
              <a:rPr lang="en-GB" sz="2400" i="0" dirty="0" err="1">
                <a:effectLst>
                  <a:glow rad="101600">
                    <a:srgbClr val="000000">
                      <a:alpha val="50000"/>
                    </a:srgbClr>
                  </a:glow>
                </a:effectLst>
              </a:rPr>
              <a:t>@warwick.ac.uk</a:t>
            </a:r>
            <a:r>
              <a:rPr lang="en-GB" sz="2400" i="0" dirty="0">
                <a:effectLst>
                  <a:glow rad="101600">
                    <a:srgbClr val="000000">
                      <a:alpha val="50000"/>
                    </a:srgbClr>
                  </a:glow>
                </a:effectLst>
              </a:rPr>
              <a:t> </a:t>
            </a:r>
            <a:br>
              <a:rPr lang="en-GB" sz="2400" i="0" dirty="0">
                <a:effectLst>
                  <a:glow rad="101600">
                    <a:srgbClr val="000000">
                      <a:alpha val="50000"/>
                    </a:srgbClr>
                  </a:glow>
                </a:effectLst>
              </a:rPr>
            </a:br>
            <a:r>
              <a:rPr lang="en-GB" sz="2400" i="0" dirty="0" err="1">
                <a:effectLst>
                  <a:glow rad="101600">
                    <a:srgbClr val="000000">
                      <a:alpha val="50000"/>
                    </a:srgbClr>
                  </a:glow>
                </a:effectLst>
              </a:rPr>
              <a:t>corrado.sinigaglia@</a:t>
            </a:r>
            <a:r>
              <a:rPr lang="en-GB" sz="2400" i="0" dirty="0" err="1" smtClean="0">
                <a:effectLst>
                  <a:glow rad="101600">
                    <a:srgbClr val="000000">
                      <a:alpha val="50000"/>
                    </a:srgbClr>
                  </a:glow>
                </a:effectLst>
              </a:rPr>
              <a:t>unimi.it</a:t>
            </a:r>
            <a:r>
              <a:rPr lang="en-GB" sz="2400" i="0" dirty="0" smtClean="0">
                <a:effectLst>
                  <a:glow rad="101600">
                    <a:srgbClr val="000000">
                      <a:alpha val="50000"/>
                    </a:srgbClr>
                  </a:glow>
                </a:effectLst>
              </a:rPr>
              <a:t> </a:t>
            </a:r>
            <a:endParaRPr lang="en-GB" sz="2400" i="0" dirty="0">
              <a:effectLst>
                <a:glow rad="101600">
                  <a:srgbClr val="000000">
                    <a:alpha val="50000"/>
                  </a:srgbClr>
                </a:glow>
              </a:effectLst>
            </a:endParaRPr>
          </a:p>
        </p:txBody>
      </p:sp>
    </p:spTree>
    <p:extLst>
      <p:ext uri="{BB962C8B-B14F-4D97-AF65-F5344CB8AC3E}">
        <p14:creationId xmlns:p14="http://schemas.microsoft.com/office/powerpoint/2010/main" val="22646438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4592712" y="0"/>
            <a:ext cx="4546600" cy="4004586"/>
            <a:chOff x="0" y="2383514"/>
            <a:chExt cx="4546600" cy="4004586"/>
          </a:xfrm>
        </p:grpSpPr>
        <p:pic>
          <p:nvPicPr>
            <p:cNvPr id="4" name="Picture 3"/>
            <p:cNvPicPr>
              <a:picLocks noChangeAspect="1"/>
            </p:cNvPicPr>
            <p:nvPr/>
          </p:nvPicPr>
          <p:blipFill rotWithShape="1">
            <a:blip r:embed="rId3"/>
            <a:srcRect r="50278" b="10410"/>
            <a:stretch/>
          </p:blipFill>
          <p:spPr>
            <a:xfrm>
              <a:off x="0" y="2383514"/>
              <a:ext cx="4546600" cy="4004586"/>
            </a:xfrm>
            <a:prstGeom prst="rect">
              <a:avLst/>
            </a:prstGeom>
          </p:spPr>
        </p:pic>
        <p:sp>
          <p:nvSpPr>
            <p:cNvPr id="9" name="Rectangle 8"/>
            <p:cNvSpPr/>
            <p:nvPr/>
          </p:nvSpPr>
          <p:spPr>
            <a:xfrm>
              <a:off x="1064816" y="5830664"/>
              <a:ext cx="2542311" cy="523220"/>
            </a:xfrm>
            <a:prstGeom prst="rect">
              <a:avLst/>
            </a:prstGeom>
            <a:solidFill>
              <a:schemeClr val="bg1"/>
            </a:solidFill>
          </p:spPr>
          <p:txBody>
            <a:bodyPr wrap="none">
              <a:spAutoFit/>
            </a:bodyPr>
            <a:lstStyle/>
            <a:p>
              <a:r>
                <a:rPr lang="en-US" sz="2800" i="0" dirty="0" smtClean="0">
                  <a:solidFill>
                    <a:schemeClr val="tx1"/>
                  </a:solidFill>
                </a:rPr>
                <a:t>same outcome</a:t>
              </a:r>
              <a:endParaRPr lang="en-US" sz="2800" dirty="0">
                <a:solidFill>
                  <a:schemeClr val="tx1"/>
                </a:solidFill>
              </a:endParaRPr>
            </a:p>
          </p:txBody>
        </p:sp>
      </p:grpSp>
      <p:sp>
        <p:nvSpPr>
          <p:cNvPr id="29" name="Rectangle 28"/>
          <p:cNvSpPr/>
          <p:nvPr/>
        </p:nvSpPr>
        <p:spPr>
          <a:xfrm>
            <a:off x="4982840" y="3801740"/>
            <a:ext cx="4104456" cy="430887"/>
          </a:xfrm>
          <a:prstGeom prst="rect">
            <a:avLst/>
          </a:prstGeom>
        </p:spPr>
        <p:txBody>
          <a:bodyPr wrap="square">
            <a:spAutoFit/>
          </a:bodyPr>
          <a:lstStyle/>
          <a:p>
            <a:pPr algn="r"/>
            <a:r>
              <a:rPr lang="en-US" i="0" dirty="0" err="1" smtClean="0">
                <a:solidFill>
                  <a:srgbClr val="FFFFFF"/>
                </a:solidFill>
                <a:effectLst>
                  <a:glow rad="101600">
                    <a:srgbClr val="000000"/>
                  </a:glow>
                </a:effectLst>
              </a:rPr>
              <a:t>Cattaneo</a:t>
            </a:r>
            <a:r>
              <a:rPr lang="en-US" i="0" dirty="0" smtClean="0">
                <a:solidFill>
                  <a:srgbClr val="FFFFFF"/>
                </a:solidFill>
                <a:effectLst>
                  <a:glow rad="101600">
                    <a:srgbClr val="000000"/>
                  </a:glow>
                </a:effectLst>
              </a:rPr>
              <a:t> et al (2010)</a:t>
            </a:r>
            <a:endParaRPr lang="en-US" i="0" dirty="0">
              <a:solidFill>
                <a:srgbClr val="FFFFFF"/>
              </a:solidFill>
              <a:effectLst>
                <a:glow rad="101600">
                  <a:srgbClr val="000000"/>
                </a:glow>
              </a:effectLst>
            </a:endParaRPr>
          </a:p>
        </p:txBody>
      </p:sp>
      <p:pic>
        <p:nvPicPr>
          <p:cNvPr id="13" name="Picture 12"/>
          <p:cNvPicPr>
            <a:picLocks noChangeAspect="1"/>
          </p:cNvPicPr>
          <p:nvPr/>
        </p:nvPicPr>
        <p:blipFill>
          <a:blip r:embed="rId4">
            <a:extLst>
              <a:ext uri="{BEBA8EAE-BF5A-486C-A8C5-ECC9F3942E4B}">
                <a14:imgProps xmlns:a14="http://schemas.microsoft.com/office/drawing/2010/main">
                  <a14:imgLayer r:embed="rId5">
                    <a14:imgEffect>
                      <a14:brightnessContrast bright="45000" contrast="30000"/>
                    </a14:imgEffect>
                  </a14:imgLayer>
                </a14:imgProps>
              </a:ext>
            </a:extLst>
          </a:blip>
          <a:stretch>
            <a:fillRect/>
          </a:stretch>
        </p:blipFill>
        <p:spPr>
          <a:xfrm>
            <a:off x="0" y="4294591"/>
            <a:ext cx="9144000" cy="2545773"/>
          </a:xfrm>
          <a:prstGeom prst="rect">
            <a:avLst/>
          </a:prstGeom>
        </p:spPr>
      </p:pic>
      <p:sp>
        <p:nvSpPr>
          <p:cNvPr id="8" name="Rectangle 7"/>
          <p:cNvSpPr/>
          <p:nvPr/>
        </p:nvSpPr>
        <p:spPr>
          <a:xfrm>
            <a:off x="0" y="4006225"/>
            <a:ext cx="4104456" cy="430887"/>
          </a:xfrm>
          <a:prstGeom prst="rect">
            <a:avLst/>
          </a:prstGeom>
        </p:spPr>
        <p:txBody>
          <a:bodyPr wrap="square">
            <a:spAutoFit/>
          </a:bodyPr>
          <a:lstStyle/>
          <a:p>
            <a:r>
              <a:rPr lang="en-US" i="0" dirty="0" err="1" smtClean="0">
                <a:solidFill>
                  <a:srgbClr val="FFFFFF"/>
                </a:solidFill>
                <a:effectLst>
                  <a:glow rad="101600">
                    <a:srgbClr val="000000"/>
                  </a:glow>
                </a:effectLst>
              </a:rPr>
              <a:t>Villiger</a:t>
            </a:r>
            <a:r>
              <a:rPr lang="en-US" i="0" dirty="0" smtClean="0">
                <a:solidFill>
                  <a:srgbClr val="FFFFFF"/>
                </a:solidFill>
                <a:effectLst>
                  <a:glow rad="101600">
                    <a:srgbClr val="000000"/>
                  </a:glow>
                </a:effectLst>
              </a:rPr>
              <a:t> et al (2010)</a:t>
            </a:r>
            <a:endParaRPr lang="en-US" i="0" dirty="0">
              <a:solidFill>
                <a:srgbClr val="FFFFFF"/>
              </a:solidFill>
              <a:effectLst>
                <a:glow rad="101600">
                  <a:srgbClr val="000000"/>
                </a:glow>
              </a:effectLst>
            </a:endParaRPr>
          </a:p>
        </p:txBody>
      </p:sp>
      <p:sp>
        <p:nvSpPr>
          <p:cNvPr id="2" name="Rectangle 1"/>
          <p:cNvSpPr/>
          <p:nvPr/>
        </p:nvSpPr>
        <p:spPr bwMode="auto">
          <a:xfrm>
            <a:off x="4355976" y="0"/>
            <a:ext cx="4788024" cy="4221088"/>
          </a:xfrm>
          <a:prstGeom prst="rect">
            <a:avLst/>
          </a:prstGeom>
          <a:solidFill>
            <a:schemeClr val="tx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a:xfrm>
            <a:off x="323528" y="188640"/>
            <a:ext cx="4392488" cy="769441"/>
          </a:xfrm>
          <a:prstGeom prst="rect">
            <a:avLst/>
          </a:prstGeom>
        </p:spPr>
        <p:txBody>
          <a:bodyPr wrap="square">
            <a:spAutoFit/>
          </a:bodyPr>
          <a:lstStyle/>
          <a:p>
            <a:r>
              <a:rPr lang="en-US" i="0" dirty="0" smtClean="0"/>
              <a:t>Some motor representations carry information about outcomes.</a:t>
            </a:r>
          </a:p>
        </p:txBody>
      </p:sp>
    </p:spTree>
    <p:extLst>
      <p:ext uri="{BB962C8B-B14F-4D97-AF65-F5344CB8AC3E}">
        <p14:creationId xmlns:p14="http://schemas.microsoft.com/office/powerpoint/2010/main" val="16733336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4592712" y="0"/>
            <a:ext cx="4546600" cy="4004586"/>
            <a:chOff x="0" y="2383514"/>
            <a:chExt cx="4546600" cy="4004586"/>
          </a:xfrm>
        </p:grpSpPr>
        <p:pic>
          <p:nvPicPr>
            <p:cNvPr id="4" name="Picture 3"/>
            <p:cNvPicPr>
              <a:picLocks noChangeAspect="1"/>
            </p:cNvPicPr>
            <p:nvPr/>
          </p:nvPicPr>
          <p:blipFill rotWithShape="1">
            <a:blip r:embed="rId3"/>
            <a:srcRect r="50278" b="10410"/>
            <a:stretch/>
          </p:blipFill>
          <p:spPr>
            <a:xfrm>
              <a:off x="0" y="2383514"/>
              <a:ext cx="4546600" cy="4004586"/>
            </a:xfrm>
            <a:prstGeom prst="rect">
              <a:avLst/>
            </a:prstGeom>
          </p:spPr>
        </p:pic>
        <p:sp>
          <p:nvSpPr>
            <p:cNvPr id="9" name="Rectangle 8"/>
            <p:cNvSpPr/>
            <p:nvPr/>
          </p:nvSpPr>
          <p:spPr>
            <a:xfrm>
              <a:off x="1064816" y="5830664"/>
              <a:ext cx="2542311" cy="523220"/>
            </a:xfrm>
            <a:prstGeom prst="rect">
              <a:avLst/>
            </a:prstGeom>
            <a:solidFill>
              <a:schemeClr val="bg1"/>
            </a:solidFill>
          </p:spPr>
          <p:txBody>
            <a:bodyPr wrap="none">
              <a:spAutoFit/>
            </a:bodyPr>
            <a:lstStyle/>
            <a:p>
              <a:r>
                <a:rPr lang="en-US" sz="2800" i="0" dirty="0" smtClean="0">
                  <a:solidFill>
                    <a:schemeClr val="tx1"/>
                  </a:solidFill>
                </a:rPr>
                <a:t>same outcome</a:t>
              </a:r>
              <a:endParaRPr lang="en-US" sz="2800" dirty="0">
                <a:solidFill>
                  <a:schemeClr val="tx1"/>
                </a:solidFill>
              </a:endParaRPr>
            </a:p>
          </p:txBody>
        </p:sp>
      </p:grpSp>
      <p:sp>
        <p:nvSpPr>
          <p:cNvPr id="29" name="Rectangle 28"/>
          <p:cNvSpPr/>
          <p:nvPr/>
        </p:nvSpPr>
        <p:spPr>
          <a:xfrm>
            <a:off x="4982840" y="3801740"/>
            <a:ext cx="4104456" cy="430887"/>
          </a:xfrm>
          <a:prstGeom prst="rect">
            <a:avLst/>
          </a:prstGeom>
        </p:spPr>
        <p:txBody>
          <a:bodyPr wrap="square">
            <a:spAutoFit/>
          </a:bodyPr>
          <a:lstStyle/>
          <a:p>
            <a:pPr algn="r"/>
            <a:r>
              <a:rPr lang="en-US" i="0" dirty="0" err="1" smtClean="0">
                <a:solidFill>
                  <a:srgbClr val="FFFFFF"/>
                </a:solidFill>
                <a:effectLst>
                  <a:glow rad="101600">
                    <a:srgbClr val="000000"/>
                  </a:glow>
                </a:effectLst>
              </a:rPr>
              <a:t>Cattaneo</a:t>
            </a:r>
            <a:r>
              <a:rPr lang="en-US" i="0" dirty="0" smtClean="0">
                <a:solidFill>
                  <a:srgbClr val="FFFFFF"/>
                </a:solidFill>
                <a:effectLst>
                  <a:glow rad="101600">
                    <a:srgbClr val="000000"/>
                  </a:glow>
                </a:effectLst>
              </a:rPr>
              <a:t> et al (2010)</a:t>
            </a:r>
            <a:endParaRPr lang="en-US" i="0" dirty="0">
              <a:solidFill>
                <a:srgbClr val="FFFFFF"/>
              </a:solidFill>
              <a:effectLst>
                <a:glow rad="101600">
                  <a:srgbClr val="000000"/>
                </a:glow>
              </a:effectLst>
            </a:endParaRPr>
          </a:p>
        </p:txBody>
      </p:sp>
      <p:pic>
        <p:nvPicPr>
          <p:cNvPr id="13" name="Picture 12"/>
          <p:cNvPicPr>
            <a:picLocks noChangeAspect="1"/>
          </p:cNvPicPr>
          <p:nvPr/>
        </p:nvPicPr>
        <p:blipFill>
          <a:blip r:embed="rId4">
            <a:extLst>
              <a:ext uri="{BEBA8EAE-BF5A-486C-A8C5-ECC9F3942E4B}">
                <a14:imgProps xmlns:a14="http://schemas.microsoft.com/office/drawing/2010/main">
                  <a14:imgLayer r:embed="rId5">
                    <a14:imgEffect>
                      <a14:brightnessContrast bright="45000" contrast="30000"/>
                    </a14:imgEffect>
                  </a14:imgLayer>
                </a14:imgProps>
              </a:ext>
            </a:extLst>
          </a:blip>
          <a:stretch>
            <a:fillRect/>
          </a:stretch>
        </p:blipFill>
        <p:spPr>
          <a:xfrm>
            <a:off x="0" y="4294591"/>
            <a:ext cx="9144000" cy="2545773"/>
          </a:xfrm>
          <a:prstGeom prst="rect">
            <a:avLst/>
          </a:prstGeom>
        </p:spPr>
      </p:pic>
      <p:sp>
        <p:nvSpPr>
          <p:cNvPr id="8" name="Rectangle 7"/>
          <p:cNvSpPr/>
          <p:nvPr/>
        </p:nvSpPr>
        <p:spPr>
          <a:xfrm>
            <a:off x="0" y="4006225"/>
            <a:ext cx="4104456" cy="430887"/>
          </a:xfrm>
          <a:prstGeom prst="rect">
            <a:avLst/>
          </a:prstGeom>
        </p:spPr>
        <p:txBody>
          <a:bodyPr wrap="square">
            <a:spAutoFit/>
          </a:bodyPr>
          <a:lstStyle/>
          <a:p>
            <a:r>
              <a:rPr lang="en-US" i="0" dirty="0" err="1" smtClean="0">
                <a:solidFill>
                  <a:srgbClr val="FFFFFF"/>
                </a:solidFill>
                <a:effectLst>
                  <a:glow rad="101600">
                    <a:srgbClr val="000000"/>
                  </a:glow>
                </a:effectLst>
              </a:rPr>
              <a:t>Villiger</a:t>
            </a:r>
            <a:r>
              <a:rPr lang="en-US" i="0" dirty="0" smtClean="0">
                <a:solidFill>
                  <a:srgbClr val="FFFFFF"/>
                </a:solidFill>
                <a:effectLst>
                  <a:glow rad="101600">
                    <a:srgbClr val="000000"/>
                  </a:glow>
                </a:effectLst>
              </a:rPr>
              <a:t> et al (2010)</a:t>
            </a:r>
            <a:endParaRPr lang="en-US" i="0" dirty="0">
              <a:solidFill>
                <a:srgbClr val="FFFFFF"/>
              </a:solidFill>
              <a:effectLst>
                <a:glow rad="101600">
                  <a:srgbClr val="000000"/>
                </a:glow>
              </a:effectLst>
            </a:endParaRPr>
          </a:p>
        </p:txBody>
      </p:sp>
      <p:sp>
        <p:nvSpPr>
          <p:cNvPr id="2" name="Rectangle 1"/>
          <p:cNvSpPr/>
          <p:nvPr/>
        </p:nvSpPr>
        <p:spPr bwMode="auto">
          <a:xfrm>
            <a:off x="0" y="0"/>
            <a:ext cx="9144000" cy="6858000"/>
          </a:xfrm>
          <a:prstGeom prst="rect">
            <a:avLst/>
          </a:prstGeom>
          <a:solidFill>
            <a:schemeClr val="tx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a:xfrm>
            <a:off x="323528" y="188640"/>
            <a:ext cx="4392488" cy="769441"/>
          </a:xfrm>
          <a:prstGeom prst="rect">
            <a:avLst/>
          </a:prstGeom>
        </p:spPr>
        <p:txBody>
          <a:bodyPr wrap="square">
            <a:spAutoFit/>
          </a:bodyPr>
          <a:lstStyle/>
          <a:p>
            <a:r>
              <a:rPr lang="en-US" i="0" dirty="0" smtClean="0"/>
              <a:t>Some motor representations carry information about outcomes.</a:t>
            </a:r>
          </a:p>
        </p:txBody>
      </p:sp>
    </p:spTree>
    <p:extLst>
      <p:ext uri="{BB962C8B-B14F-4D97-AF65-F5344CB8AC3E}">
        <p14:creationId xmlns:p14="http://schemas.microsoft.com/office/powerpoint/2010/main" val="254692272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23528" y="188640"/>
            <a:ext cx="4392488" cy="1785104"/>
          </a:xfrm>
          <a:prstGeom prst="rect">
            <a:avLst/>
          </a:prstGeom>
        </p:spPr>
        <p:txBody>
          <a:bodyPr wrap="square">
            <a:spAutoFit/>
          </a:bodyPr>
          <a:lstStyle/>
          <a:p>
            <a:r>
              <a:rPr lang="en-US" i="0" dirty="0" smtClean="0"/>
              <a:t>Some motor representations carry information about outcomes.</a:t>
            </a:r>
          </a:p>
          <a:p>
            <a:endParaRPr lang="en-US" i="0" dirty="0"/>
          </a:p>
          <a:p>
            <a:r>
              <a:rPr lang="en-US" i="0" dirty="0" smtClean="0"/>
              <a:t>Information about outcomes guides planning.</a:t>
            </a:r>
            <a:endParaRPr lang="en-US" i="0" dirty="0"/>
          </a:p>
        </p:txBody>
      </p:sp>
    </p:spTree>
    <p:extLst>
      <p:ext uri="{BB962C8B-B14F-4D97-AF65-F5344CB8AC3E}">
        <p14:creationId xmlns:p14="http://schemas.microsoft.com/office/powerpoint/2010/main" val="243159699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004048" y="5284427"/>
            <a:ext cx="648072" cy="576064"/>
            <a:chOff x="4067944" y="4941168"/>
            <a:chExt cx="648072" cy="576064"/>
          </a:xfrm>
        </p:grpSpPr>
        <p:cxnSp>
          <p:nvCxnSpPr>
            <p:cNvPr id="72" name="Straight Connector 7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3" name="Straight Connector 7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4" name="Straight Connector 7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2" name="Group 11"/>
          <p:cNvGrpSpPr/>
          <p:nvPr/>
        </p:nvGrpSpPr>
        <p:grpSpPr>
          <a:xfrm>
            <a:off x="4046207" y="5270132"/>
            <a:ext cx="648072" cy="576064"/>
            <a:chOff x="4067944" y="4941168"/>
            <a:chExt cx="648072" cy="576064"/>
          </a:xfrm>
        </p:grpSpPr>
        <p:cxnSp>
          <p:nvCxnSpPr>
            <p:cNvPr id="69" name="Straight Connector 6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0" name="Straight Connector 6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3" name="Group 12"/>
          <p:cNvGrpSpPr/>
          <p:nvPr/>
        </p:nvGrpSpPr>
        <p:grpSpPr>
          <a:xfrm>
            <a:off x="899592" y="5284427"/>
            <a:ext cx="648072" cy="576064"/>
            <a:chOff x="4067944" y="4941168"/>
            <a:chExt cx="648072" cy="576064"/>
          </a:xfrm>
        </p:grpSpPr>
        <p:cxnSp>
          <p:nvCxnSpPr>
            <p:cNvPr id="66" name="Straight Connector 6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7" name="Straight Connector 6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8" name="Straight Connector 6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15" name="Rectangle 14"/>
          <p:cNvSpPr/>
          <p:nvPr/>
        </p:nvSpPr>
        <p:spPr>
          <a:xfrm>
            <a:off x="827584"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6" name="Rectangle 15"/>
          <p:cNvSpPr/>
          <p:nvPr/>
        </p:nvSpPr>
        <p:spPr>
          <a:xfrm>
            <a:off x="1811693"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7" name="Rectangle 16"/>
          <p:cNvSpPr/>
          <p:nvPr/>
        </p:nvSpPr>
        <p:spPr>
          <a:xfrm>
            <a:off x="2795802"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8" name="Rectangle 17"/>
          <p:cNvSpPr/>
          <p:nvPr/>
        </p:nvSpPr>
        <p:spPr>
          <a:xfrm>
            <a:off x="3635896" y="4853539"/>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9" name="Rectangle 18"/>
          <p:cNvSpPr/>
          <p:nvPr/>
        </p:nvSpPr>
        <p:spPr>
          <a:xfrm>
            <a:off x="4652391" y="5645627"/>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20" name="Rectangle 19"/>
          <p:cNvSpPr/>
          <p:nvPr/>
        </p:nvSpPr>
        <p:spPr>
          <a:xfrm>
            <a:off x="5852524" y="5645627"/>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21" name="Rectangle 20"/>
          <p:cNvSpPr/>
          <p:nvPr/>
        </p:nvSpPr>
        <p:spPr>
          <a:xfrm>
            <a:off x="6836633" y="5645627"/>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22" name="Rectangle 21"/>
          <p:cNvSpPr/>
          <p:nvPr/>
        </p:nvSpPr>
        <p:spPr>
          <a:xfrm>
            <a:off x="7820744" y="5645627"/>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3" name="Rectangle 22"/>
          <p:cNvSpPr/>
          <p:nvPr/>
        </p:nvSpPr>
        <p:spPr>
          <a:xfrm>
            <a:off x="3716288" y="5645627"/>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24" name="Rectangle 23"/>
          <p:cNvSpPr/>
          <p:nvPr/>
        </p:nvSpPr>
        <p:spPr>
          <a:xfrm>
            <a:off x="4620006" y="4852378"/>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9" name="Rectangle 28"/>
          <p:cNvSpPr/>
          <p:nvPr/>
        </p:nvSpPr>
        <p:spPr>
          <a:xfrm rot="16200000">
            <a:off x="-37092" y="485295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30" name="Rectangle 29"/>
          <p:cNvSpPr/>
          <p:nvPr/>
        </p:nvSpPr>
        <p:spPr>
          <a:xfrm rot="16200000">
            <a:off x="322948" y="5717055"/>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grpSp>
        <p:nvGrpSpPr>
          <p:cNvPr id="38" name="Group 37"/>
          <p:cNvGrpSpPr/>
          <p:nvPr/>
        </p:nvGrpSpPr>
        <p:grpSpPr>
          <a:xfrm>
            <a:off x="4067944" y="6076515"/>
            <a:ext cx="648072" cy="576064"/>
            <a:chOff x="4067944" y="4941168"/>
            <a:chExt cx="648072" cy="576064"/>
          </a:xfrm>
        </p:grpSpPr>
        <p:cxnSp>
          <p:nvCxnSpPr>
            <p:cNvPr id="63" name="Straight Connector 6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4" name="Straight Connector 6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5" name="Straight Connector 6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39" name="Group 38"/>
          <p:cNvGrpSpPr/>
          <p:nvPr/>
        </p:nvGrpSpPr>
        <p:grpSpPr>
          <a:xfrm>
            <a:off x="4932040" y="6076515"/>
            <a:ext cx="648072" cy="576064"/>
            <a:chOff x="4067944" y="4941168"/>
            <a:chExt cx="648072" cy="576064"/>
          </a:xfrm>
        </p:grpSpPr>
        <p:cxnSp>
          <p:nvCxnSpPr>
            <p:cNvPr id="60" name="Straight Connector 5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1" name="Straight Connector 6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2" name="Straight Connector 6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0" name="Group 39"/>
          <p:cNvGrpSpPr/>
          <p:nvPr/>
        </p:nvGrpSpPr>
        <p:grpSpPr>
          <a:xfrm>
            <a:off x="6012160" y="6076515"/>
            <a:ext cx="648072" cy="576064"/>
            <a:chOff x="4067944" y="4941168"/>
            <a:chExt cx="648072" cy="576064"/>
          </a:xfrm>
        </p:grpSpPr>
        <p:cxnSp>
          <p:nvCxnSpPr>
            <p:cNvPr id="57" name="Straight Connector 56"/>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8" name="Straight Connector 57"/>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9" name="Straight Connector 58"/>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1" name="Group 40"/>
          <p:cNvGrpSpPr/>
          <p:nvPr/>
        </p:nvGrpSpPr>
        <p:grpSpPr>
          <a:xfrm>
            <a:off x="6957533" y="6093296"/>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2" name="Group 41"/>
          <p:cNvGrpSpPr/>
          <p:nvPr/>
        </p:nvGrpSpPr>
        <p:grpSpPr>
          <a:xfrm>
            <a:off x="8100392" y="6076515"/>
            <a:ext cx="648072" cy="576064"/>
            <a:chOff x="4067944" y="4941168"/>
            <a:chExt cx="648072" cy="576064"/>
          </a:xfrm>
        </p:grpSpPr>
        <p:cxnSp>
          <p:nvCxnSpPr>
            <p:cNvPr id="51" name="Straight Connector 50"/>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2" name="Straight Connector 51"/>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3" name="Straight Connector 52"/>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3" name="Group 42"/>
          <p:cNvGrpSpPr/>
          <p:nvPr/>
        </p:nvGrpSpPr>
        <p:grpSpPr>
          <a:xfrm>
            <a:off x="2937553" y="5298722"/>
            <a:ext cx="648072" cy="576064"/>
            <a:chOff x="4067944" y="4941168"/>
            <a:chExt cx="648072" cy="576064"/>
          </a:xfrm>
        </p:grpSpPr>
        <p:cxnSp>
          <p:nvCxnSpPr>
            <p:cNvPr id="48" name="Straight Connector 4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9" name="Straight Connector 4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0" name="Straight Connector 4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4" name="Group 43"/>
          <p:cNvGrpSpPr/>
          <p:nvPr/>
        </p:nvGrpSpPr>
        <p:grpSpPr>
          <a:xfrm>
            <a:off x="1979712" y="5284427"/>
            <a:ext cx="648072" cy="576064"/>
            <a:chOff x="4067944" y="4941168"/>
            <a:chExt cx="648072" cy="576064"/>
          </a:xfrm>
        </p:grpSpPr>
        <p:cxnSp>
          <p:nvCxnSpPr>
            <p:cNvPr id="45" name="Straight Connector 44"/>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6" name="Straight Connector 45"/>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7" name="Straight Connector 46"/>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81" name="Rectangle 80"/>
          <p:cNvSpPr/>
          <p:nvPr/>
        </p:nvSpPr>
        <p:spPr>
          <a:xfrm>
            <a:off x="323528" y="188640"/>
            <a:ext cx="4392488" cy="1785104"/>
          </a:xfrm>
          <a:prstGeom prst="rect">
            <a:avLst/>
          </a:prstGeom>
        </p:spPr>
        <p:txBody>
          <a:bodyPr wrap="square">
            <a:spAutoFit/>
          </a:bodyPr>
          <a:lstStyle/>
          <a:p>
            <a:r>
              <a:rPr lang="en-US" i="0" dirty="0" smtClean="0"/>
              <a:t>Some motor representations carry information about outcomes.</a:t>
            </a:r>
          </a:p>
          <a:p>
            <a:endParaRPr lang="en-US" i="0" dirty="0"/>
          </a:p>
          <a:p>
            <a:r>
              <a:rPr lang="en-US" i="0" dirty="0" smtClean="0"/>
              <a:t>Information about outcomes guides planning.</a:t>
            </a:r>
            <a:endParaRPr lang="en-US" i="0" dirty="0"/>
          </a:p>
        </p:txBody>
      </p:sp>
    </p:spTree>
    <p:extLst>
      <p:ext uri="{BB962C8B-B14F-4D97-AF65-F5344CB8AC3E}">
        <p14:creationId xmlns:p14="http://schemas.microsoft.com/office/powerpoint/2010/main" val="321663359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a:endCxn id="20" idx="0"/>
          </p:cNvCxnSpPr>
          <p:nvPr/>
        </p:nvCxnSpPr>
        <p:spPr bwMode="auto">
          <a:xfrm>
            <a:off x="4427984" y="3988283"/>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5" name="Straight Connector 4"/>
          <p:cNvCxnSpPr>
            <a:stCxn id="26" idx="2"/>
            <a:endCxn id="19" idx="0"/>
          </p:cNvCxnSpPr>
          <p:nvPr/>
        </p:nvCxnSpPr>
        <p:spPr bwMode="auto">
          <a:xfrm>
            <a:off x="4391980" y="3987121"/>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6" name="Straight Connector 5"/>
          <p:cNvCxnSpPr>
            <a:endCxn id="23" idx="0"/>
          </p:cNvCxnSpPr>
          <p:nvPr/>
        </p:nvCxnSpPr>
        <p:spPr bwMode="auto">
          <a:xfrm flipH="1">
            <a:off x="4292352" y="3988283"/>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7" name="Straight Connector 6"/>
          <p:cNvCxnSpPr/>
          <p:nvPr/>
        </p:nvCxnSpPr>
        <p:spPr bwMode="auto">
          <a:xfrm flipH="1">
            <a:off x="3263854" y="3988283"/>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8" name="Straight Connector 7"/>
          <p:cNvCxnSpPr/>
          <p:nvPr/>
        </p:nvCxnSpPr>
        <p:spPr bwMode="auto">
          <a:xfrm flipH="1">
            <a:off x="4139952" y="3987121"/>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 name="Straight Connector 8"/>
          <p:cNvCxnSpPr/>
          <p:nvPr/>
        </p:nvCxnSpPr>
        <p:spPr bwMode="auto">
          <a:xfrm>
            <a:off x="4391980" y="3988283"/>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 name="Group 9"/>
          <p:cNvGrpSpPr/>
          <p:nvPr/>
        </p:nvGrpSpPr>
        <p:grpSpPr>
          <a:xfrm>
            <a:off x="3263854" y="3987121"/>
            <a:ext cx="3056722" cy="1658506"/>
            <a:chOff x="3416254" y="3004174"/>
            <a:chExt cx="3056722" cy="1658506"/>
          </a:xfrm>
        </p:grpSpPr>
        <p:cxnSp>
          <p:nvCxnSpPr>
            <p:cNvPr id="75" name="Straight Connector 74"/>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6" name="Straight Connector 7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7" name="Straight Connector 7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8" name="Straight Connector 7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9" name="Straight Connector 7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80" name="Straight Connector 7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1" name="Group 10"/>
          <p:cNvGrpSpPr/>
          <p:nvPr/>
        </p:nvGrpSpPr>
        <p:grpSpPr>
          <a:xfrm>
            <a:off x="5004048" y="5284427"/>
            <a:ext cx="648072" cy="576064"/>
            <a:chOff x="4067944" y="4941168"/>
            <a:chExt cx="648072" cy="576064"/>
          </a:xfrm>
        </p:grpSpPr>
        <p:cxnSp>
          <p:nvCxnSpPr>
            <p:cNvPr id="72" name="Straight Connector 7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3" name="Straight Connector 7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4" name="Straight Connector 7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2" name="Group 11"/>
          <p:cNvGrpSpPr/>
          <p:nvPr/>
        </p:nvGrpSpPr>
        <p:grpSpPr>
          <a:xfrm>
            <a:off x="4046207" y="5270132"/>
            <a:ext cx="648072" cy="576064"/>
            <a:chOff x="4067944" y="4941168"/>
            <a:chExt cx="648072" cy="576064"/>
          </a:xfrm>
        </p:grpSpPr>
        <p:cxnSp>
          <p:nvCxnSpPr>
            <p:cNvPr id="69" name="Straight Connector 6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0" name="Straight Connector 6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3" name="Group 12"/>
          <p:cNvGrpSpPr/>
          <p:nvPr/>
        </p:nvGrpSpPr>
        <p:grpSpPr>
          <a:xfrm>
            <a:off x="899592" y="5284427"/>
            <a:ext cx="648072" cy="576064"/>
            <a:chOff x="4067944" y="4941168"/>
            <a:chExt cx="648072" cy="576064"/>
          </a:xfrm>
        </p:grpSpPr>
        <p:cxnSp>
          <p:nvCxnSpPr>
            <p:cNvPr id="66" name="Straight Connector 6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7" name="Straight Connector 6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8" name="Straight Connector 6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15" name="Rectangle 14"/>
          <p:cNvSpPr/>
          <p:nvPr/>
        </p:nvSpPr>
        <p:spPr>
          <a:xfrm>
            <a:off x="827584"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6" name="Rectangle 15"/>
          <p:cNvSpPr/>
          <p:nvPr/>
        </p:nvSpPr>
        <p:spPr>
          <a:xfrm>
            <a:off x="1811693"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7" name="Rectangle 16"/>
          <p:cNvSpPr/>
          <p:nvPr/>
        </p:nvSpPr>
        <p:spPr>
          <a:xfrm>
            <a:off x="2795802"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8" name="Rectangle 17"/>
          <p:cNvSpPr/>
          <p:nvPr/>
        </p:nvSpPr>
        <p:spPr>
          <a:xfrm>
            <a:off x="3635896" y="4853539"/>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9" name="Rectangle 18"/>
          <p:cNvSpPr/>
          <p:nvPr/>
        </p:nvSpPr>
        <p:spPr>
          <a:xfrm>
            <a:off x="4652391" y="5645627"/>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20" name="Rectangle 19"/>
          <p:cNvSpPr/>
          <p:nvPr/>
        </p:nvSpPr>
        <p:spPr>
          <a:xfrm>
            <a:off x="5852524" y="5645627"/>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21" name="Rectangle 20"/>
          <p:cNvSpPr/>
          <p:nvPr/>
        </p:nvSpPr>
        <p:spPr>
          <a:xfrm>
            <a:off x="6836633" y="5645627"/>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22" name="Rectangle 21"/>
          <p:cNvSpPr/>
          <p:nvPr/>
        </p:nvSpPr>
        <p:spPr>
          <a:xfrm>
            <a:off x="7820744" y="5645627"/>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3" name="Rectangle 22"/>
          <p:cNvSpPr/>
          <p:nvPr/>
        </p:nvSpPr>
        <p:spPr>
          <a:xfrm>
            <a:off x="3716288" y="5645627"/>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24" name="Rectangle 23"/>
          <p:cNvSpPr/>
          <p:nvPr/>
        </p:nvSpPr>
        <p:spPr>
          <a:xfrm>
            <a:off x="4620006" y="4852378"/>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5" name="Rectangle 24"/>
          <p:cNvSpPr/>
          <p:nvPr/>
        </p:nvSpPr>
        <p:spPr>
          <a:xfrm>
            <a:off x="1763688" y="3556234"/>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6" name="Rectangle 25"/>
          <p:cNvSpPr/>
          <p:nvPr/>
        </p:nvSpPr>
        <p:spPr>
          <a:xfrm>
            <a:off x="3527884" y="3556234"/>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8" name="Rectangle 27"/>
          <p:cNvSpPr/>
          <p:nvPr/>
        </p:nvSpPr>
        <p:spPr>
          <a:xfrm>
            <a:off x="5724128" y="3556234"/>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9" name="Rectangle 28"/>
          <p:cNvSpPr/>
          <p:nvPr/>
        </p:nvSpPr>
        <p:spPr>
          <a:xfrm rot="16200000">
            <a:off x="-37092" y="485295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30" name="Rectangle 29"/>
          <p:cNvSpPr/>
          <p:nvPr/>
        </p:nvSpPr>
        <p:spPr>
          <a:xfrm rot="16200000">
            <a:off x="322948" y="5717055"/>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34" name="Straight Connector 33"/>
          <p:cNvCxnSpPr>
            <a:stCxn id="25" idx="2"/>
          </p:cNvCxnSpPr>
          <p:nvPr/>
        </p:nvCxnSpPr>
        <p:spPr bwMode="auto">
          <a:xfrm flipH="1">
            <a:off x="1331640" y="3987121"/>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3988283"/>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6" name="Straight Connector 35"/>
          <p:cNvCxnSpPr>
            <a:stCxn id="28" idx="2"/>
          </p:cNvCxnSpPr>
          <p:nvPr/>
        </p:nvCxnSpPr>
        <p:spPr bwMode="auto">
          <a:xfrm>
            <a:off x="6696236" y="3987121"/>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7" name="Straight Connector 36"/>
          <p:cNvCxnSpPr/>
          <p:nvPr/>
        </p:nvCxnSpPr>
        <p:spPr bwMode="auto">
          <a:xfrm>
            <a:off x="6684892" y="3988283"/>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38" name="Group 37"/>
          <p:cNvGrpSpPr/>
          <p:nvPr/>
        </p:nvGrpSpPr>
        <p:grpSpPr>
          <a:xfrm>
            <a:off x="4067944" y="6076515"/>
            <a:ext cx="648072" cy="576064"/>
            <a:chOff x="4067944" y="4941168"/>
            <a:chExt cx="648072" cy="576064"/>
          </a:xfrm>
        </p:grpSpPr>
        <p:cxnSp>
          <p:nvCxnSpPr>
            <p:cNvPr id="63" name="Straight Connector 6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4" name="Straight Connector 6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5" name="Straight Connector 6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39" name="Group 38"/>
          <p:cNvGrpSpPr/>
          <p:nvPr/>
        </p:nvGrpSpPr>
        <p:grpSpPr>
          <a:xfrm>
            <a:off x="4932040" y="6076515"/>
            <a:ext cx="648072" cy="576064"/>
            <a:chOff x="4067944" y="4941168"/>
            <a:chExt cx="648072" cy="576064"/>
          </a:xfrm>
        </p:grpSpPr>
        <p:cxnSp>
          <p:nvCxnSpPr>
            <p:cNvPr id="60" name="Straight Connector 5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1" name="Straight Connector 6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2" name="Straight Connector 6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0" name="Group 39"/>
          <p:cNvGrpSpPr/>
          <p:nvPr/>
        </p:nvGrpSpPr>
        <p:grpSpPr>
          <a:xfrm>
            <a:off x="6012160" y="6076515"/>
            <a:ext cx="648072" cy="576064"/>
            <a:chOff x="4067944" y="4941168"/>
            <a:chExt cx="648072" cy="576064"/>
          </a:xfrm>
        </p:grpSpPr>
        <p:cxnSp>
          <p:nvCxnSpPr>
            <p:cNvPr id="57" name="Straight Connector 56"/>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8" name="Straight Connector 57"/>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9" name="Straight Connector 58"/>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1" name="Group 40"/>
          <p:cNvGrpSpPr/>
          <p:nvPr/>
        </p:nvGrpSpPr>
        <p:grpSpPr>
          <a:xfrm>
            <a:off x="6957533" y="6093296"/>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2" name="Group 41"/>
          <p:cNvGrpSpPr/>
          <p:nvPr/>
        </p:nvGrpSpPr>
        <p:grpSpPr>
          <a:xfrm>
            <a:off x="8100392" y="6076515"/>
            <a:ext cx="648072" cy="576064"/>
            <a:chOff x="4067944" y="4941168"/>
            <a:chExt cx="648072" cy="576064"/>
          </a:xfrm>
        </p:grpSpPr>
        <p:cxnSp>
          <p:nvCxnSpPr>
            <p:cNvPr id="51" name="Straight Connector 50"/>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2" name="Straight Connector 51"/>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3" name="Straight Connector 52"/>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3" name="Group 42"/>
          <p:cNvGrpSpPr/>
          <p:nvPr/>
        </p:nvGrpSpPr>
        <p:grpSpPr>
          <a:xfrm>
            <a:off x="2937553" y="5298722"/>
            <a:ext cx="648072" cy="576064"/>
            <a:chOff x="4067944" y="4941168"/>
            <a:chExt cx="648072" cy="576064"/>
          </a:xfrm>
        </p:grpSpPr>
        <p:cxnSp>
          <p:nvCxnSpPr>
            <p:cNvPr id="48" name="Straight Connector 4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9" name="Straight Connector 4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0" name="Straight Connector 4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4" name="Group 43"/>
          <p:cNvGrpSpPr/>
          <p:nvPr/>
        </p:nvGrpSpPr>
        <p:grpSpPr>
          <a:xfrm>
            <a:off x="1979712" y="5284427"/>
            <a:ext cx="648072" cy="576064"/>
            <a:chOff x="4067944" y="4941168"/>
            <a:chExt cx="648072" cy="576064"/>
          </a:xfrm>
        </p:grpSpPr>
        <p:cxnSp>
          <p:nvCxnSpPr>
            <p:cNvPr id="45" name="Straight Connector 44"/>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6" name="Straight Connector 45"/>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7" name="Straight Connector 46"/>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81" name="Rectangle 80"/>
          <p:cNvSpPr/>
          <p:nvPr/>
        </p:nvSpPr>
        <p:spPr>
          <a:xfrm>
            <a:off x="323528" y="188640"/>
            <a:ext cx="4392488" cy="1785104"/>
          </a:xfrm>
          <a:prstGeom prst="rect">
            <a:avLst/>
          </a:prstGeom>
        </p:spPr>
        <p:txBody>
          <a:bodyPr wrap="square">
            <a:spAutoFit/>
          </a:bodyPr>
          <a:lstStyle/>
          <a:p>
            <a:r>
              <a:rPr lang="en-US" i="0" dirty="0" smtClean="0"/>
              <a:t>Some motor representations carry information about outcomes.</a:t>
            </a:r>
          </a:p>
          <a:p>
            <a:endParaRPr lang="en-US" i="0" dirty="0"/>
          </a:p>
          <a:p>
            <a:r>
              <a:rPr lang="en-US" i="0" dirty="0" smtClean="0"/>
              <a:t>Information about outcomes guides planning.</a:t>
            </a:r>
            <a:endParaRPr lang="en-US" i="0" dirty="0"/>
          </a:p>
        </p:txBody>
      </p:sp>
    </p:spTree>
    <p:extLst>
      <p:ext uri="{BB962C8B-B14F-4D97-AF65-F5344CB8AC3E}">
        <p14:creationId xmlns:p14="http://schemas.microsoft.com/office/powerpoint/2010/main" val="320561500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23528" y="1972059"/>
            <a:ext cx="8640960" cy="4697301"/>
            <a:chOff x="323528" y="836712"/>
            <a:chExt cx="8640960" cy="4697301"/>
          </a:xfrm>
        </p:grpSpPr>
        <p:cxnSp>
          <p:nvCxnSpPr>
            <p:cNvPr id="4" name="Straight Connector 3"/>
            <p:cNvCxnSpPr>
              <a:endCxn id="20"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5" name="Straight Connector 4"/>
            <p:cNvCxnSpPr>
              <a:stCxn id="26" idx="2"/>
              <a:endCxn id="19"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6" name="Straight Connector 5"/>
            <p:cNvCxnSpPr>
              <a:endCxn id="23"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7" name="Straight Connector 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8" name="Straight Connector 7"/>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 name="Straight Connector 8"/>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 name="Group 9"/>
            <p:cNvGrpSpPr/>
            <p:nvPr/>
          </p:nvGrpSpPr>
          <p:grpSpPr>
            <a:xfrm>
              <a:off x="3263854" y="2851774"/>
              <a:ext cx="3056722" cy="1658506"/>
              <a:chOff x="3416254" y="3004174"/>
              <a:chExt cx="3056722" cy="1658506"/>
            </a:xfrm>
          </p:grpSpPr>
          <p:cxnSp>
            <p:nvCxnSpPr>
              <p:cNvPr id="75" name="Straight Connector 74"/>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6" name="Straight Connector 7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7" name="Straight Connector 7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8" name="Straight Connector 7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9" name="Straight Connector 7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80" name="Straight Connector 7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1" name="Group 10"/>
            <p:cNvGrpSpPr/>
            <p:nvPr/>
          </p:nvGrpSpPr>
          <p:grpSpPr>
            <a:xfrm>
              <a:off x="5004048" y="4149080"/>
              <a:ext cx="648072" cy="576064"/>
              <a:chOff x="4067944" y="4941168"/>
              <a:chExt cx="648072" cy="576064"/>
            </a:xfrm>
          </p:grpSpPr>
          <p:cxnSp>
            <p:nvCxnSpPr>
              <p:cNvPr id="72" name="Straight Connector 7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3" name="Straight Connector 7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4" name="Straight Connector 7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2" name="Group 11"/>
            <p:cNvGrpSpPr/>
            <p:nvPr/>
          </p:nvGrpSpPr>
          <p:grpSpPr>
            <a:xfrm>
              <a:off x="4046207" y="4134785"/>
              <a:ext cx="648072" cy="576064"/>
              <a:chOff x="4067944" y="4941168"/>
              <a:chExt cx="648072" cy="576064"/>
            </a:xfrm>
          </p:grpSpPr>
          <p:cxnSp>
            <p:nvCxnSpPr>
              <p:cNvPr id="69" name="Straight Connector 6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0" name="Straight Connector 6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3" name="Group 12"/>
            <p:cNvGrpSpPr/>
            <p:nvPr/>
          </p:nvGrpSpPr>
          <p:grpSpPr>
            <a:xfrm>
              <a:off x="899592" y="4149080"/>
              <a:ext cx="648072" cy="576064"/>
              <a:chOff x="4067944" y="4941168"/>
              <a:chExt cx="648072" cy="576064"/>
            </a:xfrm>
          </p:grpSpPr>
          <p:cxnSp>
            <p:nvCxnSpPr>
              <p:cNvPr id="66" name="Straight Connector 6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7" name="Straight Connector 6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8" name="Straight Connector 6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14"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15" name="Rectangle 14"/>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6" name="Rectangle 15"/>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7" name="Rectangle 16"/>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8" name="Rectangle 17"/>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9" name="Rectangle 18"/>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20" name="Rectangle 19"/>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21" name="Rectangle 20"/>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22" name="Rectangle 21"/>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3" name="Rectangle 22"/>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24" name="Rectangle 23"/>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5" name="Rectangle 24"/>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6" name="Rectangle 25"/>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8" name="Rectangle 27"/>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9" name="Rectangle 28"/>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30" name="Rectangle 29"/>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31" name="Straight Connector 30"/>
            <p:cNvCxnSpPr>
              <a:endCxn id="26"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2" name="Straight Connector 31"/>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endCxn id="25"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4" name="Straight Connector 33"/>
            <p:cNvCxnSpPr>
              <a:stCxn id="25"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6" name="Straight Connector 35"/>
            <p:cNvCxnSpPr>
              <a:stCxn id="28"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7" name="Straight Connector 36"/>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38" name="Group 37"/>
            <p:cNvGrpSpPr/>
            <p:nvPr/>
          </p:nvGrpSpPr>
          <p:grpSpPr>
            <a:xfrm>
              <a:off x="4067944" y="4941168"/>
              <a:ext cx="648072" cy="576064"/>
              <a:chOff x="4067944" y="4941168"/>
              <a:chExt cx="648072" cy="576064"/>
            </a:xfrm>
          </p:grpSpPr>
          <p:cxnSp>
            <p:nvCxnSpPr>
              <p:cNvPr id="63" name="Straight Connector 6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4" name="Straight Connector 6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5" name="Straight Connector 6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39" name="Group 38"/>
            <p:cNvGrpSpPr/>
            <p:nvPr/>
          </p:nvGrpSpPr>
          <p:grpSpPr>
            <a:xfrm>
              <a:off x="4932040" y="4941168"/>
              <a:ext cx="648072" cy="576064"/>
              <a:chOff x="4067944" y="4941168"/>
              <a:chExt cx="648072" cy="576064"/>
            </a:xfrm>
          </p:grpSpPr>
          <p:cxnSp>
            <p:nvCxnSpPr>
              <p:cNvPr id="60" name="Straight Connector 5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1" name="Straight Connector 6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2" name="Straight Connector 6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0" name="Group 39"/>
            <p:cNvGrpSpPr/>
            <p:nvPr/>
          </p:nvGrpSpPr>
          <p:grpSpPr>
            <a:xfrm>
              <a:off x="6012160" y="4941168"/>
              <a:ext cx="648072" cy="576064"/>
              <a:chOff x="4067944" y="4941168"/>
              <a:chExt cx="648072" cy="576064"/>
            </a:xfrm>
          </p:grpSpPr>
          <p:cxnSp>
            <p:nvCxnSpPr>
              <p:cNvPr id="57" name="Straight Connector 56"/>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8" name="Straight Connector 57"/>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9" name="Straight Connector 58"/>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1" name="Group 40"/>
            <p:cNvGrpSpPr/>
            <p:nvPr/>
          </p:nvGrpSpPr>
          <p:grpSpPr>
            <a:xfrm>
              <a:off x="6957533" y="4957949"/>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2" name="Group 41"/>
            <p:cNvGrpSpPr/>
            <p:nvPr/>
          </p:nvGrpSpPr>
          <p:grpSpPr>
            <a:xfrm>
              <a:off x="8100392" y="4941168"/>
              <a:ext cx="648072" cy="576064"/>
              <a:chOff x="4067944" y="4941168"/>
              <a:chExt cx="648072" cy="576064"/>
            </a:xfrm>
          </p:grpSpPr>
          <p:cxnSp>
            <p:nvCxnSpPr>
              <p:cNvPr id="51" name="Straight Connector 50"/>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2" name="Straight Connector 51"/>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3" name="Straight Connector 52"/>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3" name="Group 42"/>
            <p:cNvGrpSpPr/>
            <p:nvPr/>
          </p:nvGrpSpPr>
          <p:grpSpPr>
            <a:xfrm>
              <a:off x="2937553" y="4163375"/>
              <a:ext cx="648072" cy="576064"/>
              <a:chOff x="4067944" y="4941168"/>
              <a:chExt cx="648072" cy="576064"/>
            </a:xfrm>
          </p:grpSpPr>
          <p:cxnSp>
            <p:nvCxnSpPr>
              <p:cNvPr id="48" name="Straight Connector 4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9" name="Straight Connector 4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0" name="Straight Connector 4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4" name="Group 43"/>
            <p:cNvGrpSpPr/>
            <p:nvPr/>
          </p:nvGrpSpPr>
          <p:grpSpPr>
            <a:xfrm>
              <a:off x="1979712" y="4149080"/>
              <a:ext cx="648072" cy="576064"/>
              <a:chOff x="4067944" y="4941168"/>
              <a:chExt cx="648072" cy="576064"/>
            </a:xfrm>
          </p:grpSpPr>
          <p:cxnSp>
            <p:nvCxnSpPr>
              <p:cNvPr id="45" name="Straight Connector 44"/>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6" name="Straight Connector 45"/>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7" name="Straight Connector 46"/>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sp>
        <p:nvSpPr>
          <p:cNvPr id="81" name="Rectangle 80"/>
          <p:cNvSpPr/>
          <p:nvPr/>
        </p:nvSpPr>
        <p:spPr>
          <a:xfrm>
            <a:off x="323528" y="188640"/>
            <a:ext cx="4392488" cy="1785104"/>
          </a:xfrm>
          <a:prstGeom prst="rect">
            <a:avLst/>
          </a:prstGeom>
        </p:spPr>
        <p:txBody>
          <a:bodyPr wrap="square">
            <a:spAutoFit/>
          </a:bodyPr>
          <a:lstStyle/>
          <a:p>
            <a:r>
              <a:rPr lang="en-US" i="0" dirty="0" smtClean="0"/>
              <a:t>Some motor representations carry information about outcomes.</a:t>
            </a:r>
          </a:p>
          <a:p>
            <a:endParaRPr lang="en-US" i="0" dirty="0"/>
          </a:p>
          <a:p>
            <a:r>
              <a:rPr lang="en-US" i="0" dirty="0" smtClean="0"/>
              <a:t>Information about outcomes guides planning.</a:t>
            </a:r>
            <a:endParaRPr lang="en-US" i="0" dirty="0"/>
          </a:p>
        </p:txBody>
      </p:sp>
    </p:spTree>
    <p:extLst>
      <p:ext uri="{BB962C8B-B14F-4D97-AF65-F5344CB8AC3E}">
        <p14:creationId xmlns:p14="http://schemas.microsoft.com/office/powerpoint/2010/main" val="102442551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23528" y="1972059"/>
            <a:ext cx="8640960" cy="4697301"/>
            <a:chOff x="323528" y="836712"/>
            <a:chExt cx="8640960" cy="4697301"/>
          </a:xfrm>
        </p:grpSpPr>
        <p:cxnSp>
          <p:nvCxnSpPr>
            <p:cNvPr id="4" name="Straight Connector 3"/>
            <p:cNvCxnSpPr>
              <a:endCxn id="20"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5" name="Straight Connector 4"/>
            <p:cNvCxnSpPr>
              <a:stCxn id="26" idx="2"/>
              <a:endCxn id="19"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6" name="Straight Connector 5"/>
            <p:cNvCxnSpPr>
              <a:endCxn id="23"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7" name="Straight Connector 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8" name="Straight Connector 7"/>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 name="Straight Connector 8"/>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 name="Group 9"/>
            <p:cNvGrpSpPr/>
            <p:nvPr/>
          </p:nvGrpSpPr>
          <p:grpSpPr>
            <a:xfrm>
              <a:off x="3263854" y="2851774"/>
              <a:ext cx="3056722" cy="1658506"/>
              <a:chOff x="3416254" y="3004174"/>
              <a:chExt cx="3056722" cy="1658506"/>
            </a:xfrm>
          </p:grpSpPr>
          <p:cxnSp>
            <p:nvCxnSpPr>
              <p:cNvPr id="75" name="Straight Connector 74"/>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6" name="Straight Connector 7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7" name="Straight Connector 7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8" name="Straight Connector 7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9" name="Straight Connector 7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80" name="Straight Connector 7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1" name="Group 10"/>
            <p:cNvGrpSpPr/>
            <p:nvPr/>
          </p:nvGrpSpPr>
          <p:grpSpPr>
            <a:xfrm>
              <a:off x="5004048" y="4149080"/>
              <a:ext cx="648072" cy="576064"/>
              <a:chOff x="4067944" y="4941168"/>
              <a:chExt cx="648072" cy="576064"/>
            </a:xfrm>
          </p:grpSpPr>
          <p:cxnSp>
            <p:nvCxnSpPr>
              <p:cNvPr id="72" name="Straight Connector 7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3" name="Straight Connector 7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4" name="Straight Connector 7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2" name="Group 11"/>
            <p:cNvGrpSpPr/>
            <p:nvPr/>
          </p:nvGrpSpPr>
          <p:grpSpPr>
            <a:xfrm>
              <a:off x="4046207" y="4134785"/>
              <a:ext cx="648072" cy="576064"/>
              <a:chOff x="4067944" y="4941168"/>
              <a:chExt cx="648072" cy="576064"/>
            </a:xfrm>
          </p:grpSpPr>
          <p:cxnSp>
            <p:nvCxnSpPr>
              <p:cNvPr id="69" name="Straight Connector 6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0" name="Straight Connector 6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3" name="Group 12"/>
            <p:cNvGrpSpPr/>
            <p:nvPr/>
          </p:nvGrpSpPr>
          <p:grpSpPr>
            <a:xfrm>
              <a:off x="899592" y="4149080"/>
              <a:ext cx="648072" cy="576064"/>
              <a:chOff x="4067944" y="4941168"/>
              <a:chExt cx="648072" cy="576064"/>
            </a:xfrm>
          </p:grpSpPr>
          <p:cxnSp>
            <p:nvCxnSpPr>
              <p:cNvPr id="66" name="Straight Connector 6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7" name="Straight Connector 6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8" name="Straight Connector 6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14"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15" name="Rectangle 14"/>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6" name="Rectangle 15"/>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7" name="Rectangle 16"/>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8" name="Rectangle 17"/>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9" name="Rectangle 18"/>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20" name="Rectangle 19"/>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21" name="Rectangle 20"/>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22" name="Rectangle 21"/>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3" name="Rectangle 22"/>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24" name="Rectangle 23"/>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5" name="Rectangle 24"/>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6" name="Rectangle 25"/>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8" name="Rectangle 27"/>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9" name="Rectangle 28"/>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30" name="Rectangle 29"/>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31" name="Straight Connector 30"/>
            <p:cNvCxnSpPr>
              <a:endCxn id="26"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2" name="Straight Connector 31"/>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endCxn id="25"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4" name="Straight Connector 33"/>
            <p:cNvCxnSpPr>
              <a:stCxn id="25"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6" name="Straight Connector 35"/>
            <p:cNvCxnSpPr>
              <a:stCxn id="28"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7" name="Straight Connector 36"/>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38" name="Group 37"/>
            <p:cNvGrpSpPr/>
            <p:nvPr/>
          </p:nvGrpSpPr>
          <p:grpSpPr>
            <a:xfrm>
              <a:off x="4067944" y="4941168"/>
              <a:ext cx="648072" cy="576064"/>
              <a:chOff x="4067944" y="4941168"/>
              <a:chExt cx="648072" cy="576064"/>
            </a:xfrm>
          </p:grpSpPr>
          <p:cxnSp>
            <p:nvCxnSpPr>
              <p:cNvPr id="63" name="Straight Connector 6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4" name="Straight Connector 6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5" name="Straight Connector 6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39" name="Group 38"/>
            <p:cNvGrpSpPr/>
            <p:nvPr/>
          </p:nvGrpSpPr>
          <p:grpSpPr>
            <a:xfrm>
              <a:off x="4932040" y="4941168"/>
              <a:ext cx="648072" cy="576064"/>
              <a:chOff x="4067944" y="4941168"/>
              <a:chExt cx="648072" cy="576064"/>
            </a:xfrm>
          </p:grpSpPr>
          <p:cxnSp>
            <p:nvCxnSpPr>
              <p:cNvPr id="60" name="Straight Connector 5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1" name="Straight Connector 6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2" name="Straight Connector 6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0" name="Group 39"/>
            <p:cNvGrpSpPr/>
            <p:nvPr/>
          </p:nvGrpSpPr>
          <p:grpSpPr>
            <a:xfrm>
              <a:off x="6012160" y="4941168"/>
              <a:ext cx="648072" cy="576064"/>
              <a:chOff x="4067944" y="4941168"/>
              <a:chExt cx="648072" cy="576064"/>
            </a:xfrm>
          </p:grpSpPr>
          <p:cxnSp>
            <p:nvCxnSpPr>
              <p:cNvPr id="57" name="Straight Connector 56"/>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8" name="Straight Connector 57"/>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9" name="Straight Connector 58"/>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1" name="Group 40"/>
            <p:cNvGrpSpPr/>
            <p:nvPr/>
          </p:nvGrpSpPr>
          <p:grpSpPr>
            <a:xfrm>
              <a:off x="6957533" y="4957949"/>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2" name="Group 41"/>
            <p:cNvGrpSpPr/>
            <p:nvPr/>
          </p:nvGrpSpPr>
          <p:grpSpPr>
            <a:xfrm>
              <a:off x="8100392" y="4941168"/>
              <a:ext cx="648072" cy="576064"/>
              <a:chOff x="4067944" y="4941168"/>
              <a:chExt cx="648072" cy="576064"/>
            </a:xfrm>
          </p:grpSpPr>
          <p:cxnSp>
            <p:nvCxnSpPr>
              <p:cNvPr id="51" name="Straight Connector 50"/>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2" name="Straight Connector 51"/>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3" name="Straight Connector 52"/>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3" name="Group 42"/>
            <p:cNvGrpSpPr/>
            <p:nvPr/>
          </p:nvGrpSpPr>
          <p:grpSpPr>
            <a:xfrm>
              <a:off x="2937553" y="4163375"/>
              <a:ext cx="648072" cy="576064"/>
              <a:chOff x="4067944" y="4941168"/>
              <a:chExt cx="648072" cy="576064"/>
            </a:xfrm>
          </p:grpSpPr>
          <p:cxnSp>
            <p:nvCxnSpPr>
              <p:cNvPr id="48" name="Straight Connector 4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9" name="Straight Connector 4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0" name="Straight Connector 4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4" name="Group 43"/>
            <p:cNvGrpSpPr/>
            <p:nvPr/>
          </p:nvGrpSpPr>
          <p:grpSpPr>
            <a:xfrm>
              <a:off x="1979712" y="4149080"/>
              <a:ext cx="648072" cy="576064"/>
              <a:chOff x="4067944" y="4941168"/>
              <a:chExt cx="648072" cy="576064"/>
            </a:xfrm>
          </p:grpSpPr>
          <p:cxnSp>
            <p:nvCxnSpPr>
              <p:cNvPr id="45" name="Straight Connector 44"/>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6" name="Straight Connector 45"/>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7" name="Straight Connector 46"/>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sp>
        <p:nvSpPr>
          <p:cNvPr id="81" name="Rectangle 80"/>
          <p:cNvSpPr/>
          <p:nvPr/>
        </p:nvSpPr>
        <p:spPr bwMode="auto">
          <a:xfrm>
            <a:off x="0" y="2060848"/>
            <a:ext cx="9144000" cy="4797152"/>
          </a:xfrm>
          <a:prstGeom prst="rect">
            <a:avLst/>
          </a:prstGeom>
          <a:solidFill>
            <a:schemeClr val="tx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2" name="Rectangle 81"/>
          <p:cNvSpPr/>
          <p:nvPr/>
        </p:nvSpPr>
        <p:spPr>
          <a:xfrm>
            <a:off x="323528" y="188640"/>
            <a:ext cx="4392488" cy="1785104"/>
          </a:xfrm>
          <a:prstGeom prst="rect">
            <a:avLst/>
          </a:prstGeom>
        </p:spPr>
        <p:txBody>
          <a:bodyPr wrap="square">
            <a:spAutoFit/>
          </a:bodyPr>
          <a:lstStyle/>
          <a:p>
            <a:r>
              <a:rPr lang="en-US" i="0" dirty="0" smtClean="0"/>
              <a:t>Some motor representations carry information about outcomes.</a:t>
            </a:r>
          </a:p>
          <a:p>
            <a:endParaRPr lang="en-US" i="0" dirty="0"/>
          </a:p>
          <a:p>
            <a:r>
              <a:rPr lang="en-US" i="0" dirty="0" smtClean="0"/>
              <a:t>Information about outcomes guides planning.</a:t>
            </a:r>
            <a:endParaRPr lang="en-US" i="0" dirty="0"/>
          </a:p>
        </p:txBody>
      </p:sp>
    </p:spTree>
    <p:extLst>
      <p:ext uri="{BB962C8B-B14F-4D97-AF65-F5344CB8AC3E}">
        <p14:creationId xmlns:p14="http://schemas.microsoft.com/office/powerpoint/2010/main" val="35739391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323528" y="188640"/>
            <a:ext cx="4392488" cy="1785104"/>
          </a:xfrm>
          <a:prstGeom prst="rect">
            <a:avLst/>
          </a:prstGeom>
        </p:spPr>
        <p:txBody>
          <a:bodyPr wrap="square">
            <a:spAutoFit/>
          </a:bodyPr>
          <a:lstStyle/>
          <a:p>
            <a:r>
              <a:rPr lang="en-US" i="0" dirty="0" smtClean="0"/>
              <a:t>Some motor representations carry information about outcomes.</a:t>
            </a:r>
          </a:p>
          <a:p>
            <a:endParaRPr lang="en-US" i="0" dirty="0"/>
          </a:p>
          <a:p>
            <a:r>
              <a:rPr lang="en-US" i="0" dirty="0" smtClean="0"/>
              <a:t>Information about outcomes guides planning.</a:t>
            </a:r>
            <a:endParaRPr lang="en-US" i="0" dirty="0"/>
          </a:p>
        </p:txBody>
      </p:sp>
      <p:grpSp>
        <p:nvGrpSpPr>
          <p:cNvPr id="3" name="Group 2"/>
          <p:cNvGrpSpPr/>
          <p:nvPr/>
        </p:nvGrpSpPr>
        <p:grpSpPr>
          <a:xfrm>
            <a:off x="323528" y="1972059"/>
            <a:ext cx="8640960" cy="4697301"/>
            <a:chOff x="323528" y="836712"/>
            <a:chExt cx="8640960" cy="4697301"/>
          </a:xfrm>
        </p:grpSpPr>
        <p:cxnSp>
          <p:nvCxnSpPr>
            <p:cNvPr id="4" name="Straight Connector 3"/>
            <p:cNvCxnSpPr>
              <a:endCxn id="20"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5" name="Straight Connector 4"/>
            <p:cNvCxnSpPr>
              <a:stCxn id="26" idx="2"/>
              <a:endCxn id="19"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6" name="Straight Connector 5"/>
            <p:cNvCxnSpPr>
              <a:endCxn id="23"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7" name="Straight Connector 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8" name="Straight Connector 7"/>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 name="Straight Connector 8"/>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 name="Group 9"/>
            <p:cNvGrpSpPr/>
            <p:nvPr/>
          </p:nvGrpSpPr>
          <p:grpSpPr>
            <a:xfrm>
              <a:off x="3263854" y="2851774"/>
              <a:ext cx="3056722" cy="1658506"/>
              <a:chOff x="3416254" y="3004174"/>
              <a:chExt cx="3056722" cy="1658506"/>
            </a:xfrm>
          </p:grpSpPr>
          <p:cxnSp>
            <p:nvCxnSpPr>
              <p:cNvPr id="75" name="Straight Connector 74"/>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6" name="Straight Connector 7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7" name="Straight Connector 7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8" name="Straight Connector 7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9" name="Straight Connector 7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80" name="Straight Connector 7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1" name="Group 10"/>
            <p:cNvGrpSpPr/>
            <p:nvPr/>
          </p:nvGrpSpPr>
          <p:grpSpPr>
            <a:xfrm>
              <a:off x="5004048" y="4149080"/>
              <a:ext cx="648072" cy="576064"/>
              <a:chOff x="4067944" y="4941168"/>
              <a:chExt cx="648072" cy="576064"/>
            </a:xfrm>
          </p:grpSpPr>
          <p:cxnSp>
            <p:nvCxnSpPr>
              <p:cNvPr id="72" name="Straight Connector 7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3" name="Straight Connector 7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4" name="Straight Connector 7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2" name="Group 11"/>
            <p:cNvGrpSpPr/>
            <p:nvPr/>
          </p:nvGrpSpPr>
          <p:grpSpPr>
            <a:xfrm>
              <a:off x="4046207" y="4134785"/>
              <a:ext cx="648072" cy="576064"/>
              <a:chOff x="4067944" y="4941168"/>
              <a:chExt cx="648072" cy="576064"/>
            </a:xfrm>
          </p:grpSpPr>
          <p:cxnSp>
            <p:nvCxnSpPr>
              <p:cNvPr id="69" name="Straight Connector 6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0" name="Straight Connector 6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3" name="Group 12"/>
            <p:cNvGrpSpPr/>
            <p:nvPr/>
          </p:nvGrpSpPr>
          <p:grpSpPr>
            <a:xfrm>
              <a:off x="899592" y="4149080"/>
              <a:ext cx="648072" cy="576064"/>
              <a:chOff x="4067944" y="4941168"/>
              <a:chExt cx="648072" cy="576064"/>
            </a:xfrm>
          </p:grpSpPr>
          <p:cxnSp>
            <p:nvCxnSpPr>
              <p:cNvPr id="66" name="Straight Connector 6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7" name="Straight Connector 6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8" name="Straight Connector 6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14"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15" name="Rectangle 14"/>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6" name="Rectangle 15"/>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7" name="Rectangle 16"/>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8" name="Rectangle 17"/>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9" name="Rectangle 18"/>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20" name="Rectangle 19"/>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21" name="Rectangle 20"/>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22" name="Rectangle 21"/>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3" name="Rectangle 22"/>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24" name="Rectangle 23"/>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5" name="Rectangle 24"/>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6" name="Rectangle 25"/>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8" name="Rectangle 27"/>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9" name="Rectangle 28"/>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30" name="Rectangle 29"/>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31" name="Straight Connector 30"/>
            <p:cNvCxnSpPr>
              <a:endCxn id="26"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2" name="Straight Connector 31"/>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endCxn id="25"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4" name="Straight Connector 33"/>
            <p:cNvCxnSpPr>
              <a:stCxn id="25"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6" name="Straight Connector 35"/>
            <p:cNvCxnSpPr>
              <a:stCxn id="28"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7" name="Straight Connector 36"/>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38" name="Group 37"/>
            <p:cNvGrpSpPr/>
            <p:nvPr/>
          </p:nvGrpSpPr>
          <p:grpSpPr>
            <a:xfrm>
              <a:off x="4067944" y="4941168"/>
              <a:ext cx="648072" cy="576064"/>
              <a:chOff x="4067944" y="4941168"/>
              <a:chExt cx="648072" cy="576064"/>
            </a:xfrm>
          </p:grpSpPr>
          <p:cxnSp>
            <p:nvCxnSpPr>
              <p:cNvPr id="63" name="Straight Connector 6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4" name="Straight Connector 6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5" name="Straight Connector 6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39" name="Group 38"/>
            <p:cNvGrpSpPr/>
            <p:nvPr/>
          </p:nvGrpSpPr>
          <p:grpSpPr>
            <a:xfrm>
              <a:off x="4932040" y="4941168"/>
              <a:ext cx="648072" cy="576064"/>
              <a:chOff x="4067944" y="4941168"/>
              <a:chExt cx="648072" cy="576064"/>
            </a:xfrm>
          </p:grpSpPr>
          <p:cxnSp>
            <p:nvCxnSpPr>
              <p:cNvPr id="60" name="Straight Connector 5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1" name="Straight Connector 6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2" name="Straight Connector 6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0" name="Group 39"/>
            <p:cNvGrpSpPr/>
            <p:nvPr/>
          </p:nvGrpSpPr>
          <p:grpSpPr>
            <a:xfrm>
              <a:off x="6012160" y="4941168"/>
              <a:ext cx="648072" cy="576064"/>
              <a:chOff x="4067944" y="4941168"/>
              <a:chExt cx="648072" cy="576064"/>
            </a:xfrm>
          </p:grpSpPr>
          <p:cxnSp>
            <p:nvCxnSpPr>
              <p:cNvPr id="57" name="Straight Connector 56"/>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8" name="Straight Connector 57"/>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9" name="Straight Connector 58"/>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1" name="Group 40"/>
            <p:cNvGrpSpPr/>
            <p:nvPr/>
          </p:nvGrpSpPr>
          <p:grpSpPr>
            <a:xfrm>
              <a:off x="6957533" y="4957949"/>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2" name="Group 41"/>
            <p:cNvGrpSpPr/>
            <p:nvPr/>
          </p:nvGrpSpPr>
          <p:grpSpPr>
            <a:xfrm>
              <a:off x="8100392" y="4941168"/>
              <a:ext cx="648072" cy="576064"/>
              <a:chOff x="4067944" y="4941168"/>
              <a:chExt cx="648072" cy="576064"/>
            </a:xfrm>
          </p:grpSpPr>
          <p:cxnSp>
            <p:nvCxnSpPr>
              <p:cNvPr id="51" name="Straight Connector 50"/>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2" name="Straight Connector 51"/>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3" name="Straight Connector 52"/>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3" name="Group 42"/>
            <p:cNvGrpSpPr/>
            <p:nvPr/>
          </p:nvGrpSpPr>
          <p:grpSpPr>
            <a:xfrm>
              <a:off x="2937553" y="4163375"/>
              <a:ext cx="648072" cy="576064"/>
              <a:chOff x="4067944" y="4941168"/>
              <a:chExt cx="648072" cy="576064"/>
            </a:xfrm>
          </p:grpSpPr>
          <p:cxnSp>
            <p:nvCxnSpPr>
              <p:cNvPr id="48" name="Straight Connector 4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9" name="Straight Connector 4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0" name="Straight Connector 4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4" name="Group 43"/>
            <p:cNvGrpSpPr/>
            <p:nvPr/>
          </p:nvGrpSpPr>
          <p:grpSpPr>
            <a:xfrm>
              <a:off x="1979712" y="4149080"/>
              <a:ext cx="648072" cy="576064"/>
              <a:chOff x="4067944" y="4941168"/>
              <a:chExt cx="648072" cy="576064"/>
            </a:xfrm>
          </p:grpSpPr>
          <p:cxnSp>
            <p:nvCxnSpPr>
              <p:cNvPr id="45" name="Straight Connector 44"/>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6" name="Straight Connector 45"/>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7" name="Straight Connector 46"/>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sp>
        <p:nvSpPr>
          <p:cNvPr id="81" name="Rectangle 80"/>
          <p:cNvSpPr/>
          <p:nvPr/>
        </p:nvSpPr>
        <p:spPr bwMode="auto">
          <a:xfrm>
            <a:off x="0" y="2060848"/>
            <a:ext cx="9144000" cy="4797152"/>
          </a:xfrm>
          <a:prstGeom prst="rect">
            <a:avLst/>
          </a:prstGeom>
          <a:solidFill>
            <a:schemeClr val="tx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2" name="Rectangle 81"/>
          <p:cNvSpPr/>
          <p:nvPr/>
        </p:nvSpPr>
        <p:spPr>
          <a:xfrm>
            <a:off x="5184576" y="715343"/>
            <a:ext cx="3635896" cy="769441"/>
          </a:xfrm>
          <a:prstGeom prst="rect">
            <a:avLst/>
          </a:prstGeom>
        </p:spPr>
        <p:txBody>
          <a:bodyPr wrap="square">
            <a:spAutoFit/>
          </a:bodyPr>
          <a:lstStyle/>
          <a:p>
            <a:r>
              <a:rPr lang="en-US" i="0" dirty="0" smtClean="0">
                <a:effectLst>
                  <a:glow rad="101600">
                    <a:srgbClr val="000000"/>
                  </a:glow>
                </a:effectLst>
              </a:rPr>
              <a:t>Some motor representations represent outcomes</a:t>
            </a:r>
            <a:endParaRPr lang="en-US" i="0" dirty="0">
              <a:effectLst>
                <a:glow rad="101600">
                  <a:srgbClr val="000000"/>
                </a:glow>
              </a:effectLst>
            </a:endParaRPr>
          </a:p>
        </p:txBody>
      </p:sp>
      <p:sp>
        <p:nvSpPr>
          <p:cNvPr id="83" name="Right Brace 82"/>
          <p:cNvSpPr/>
          <p:nvPr/>
        </p:nvSpPr>
        <p:spPr bwMode="auto">
          <a:xfrm>
            <a:off x="4716016" y="188640"/>
            <a:ext cx="360040" cy="1800200"/>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89683921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2640425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31400558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Tree>
    <p:extLst>
      <p:ext uri="{BB962C8B-B14F-4D97-AF65-F5344CB8AC3E}">
        <p14:creationId xmlns:p14="http://schemas.microsoft.com/office/powerpoint/2010/main" val="33334199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925513" y="3212466"/>
            <a:ext cx="7292975" cy="433068"/>
          </a:xfrm>
          <a:prstGeom prst="rect">
            <a:avLst/>
          </a:prstGeom>
          <a:noFill/>
          <a:ln w="9525">
            <a:noFill/>
            <a:round/>
            <a:headEnd/>
            <a:tailEnd/>
          </a:ln>
          <a:effectLst/>
        </p:spPr>
        <p:txBody>
          <a:bodyPr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motor representation = intention ?  No !</a:t>
            </a:r>
            <a:endParaRPr lang="en-US" i="0" dirty="0"/>
          </a:p>
        </p:txBody>
      </p:sp>
    </p:spTree>
    <p:extLst>
      <p:ext uri="{BB962C8B-B14F-4D97-AF65-F5344CB8AC3E}">
        <p14:creationId xmlns:p14="http://schemas.microsoft.com/office/powerpoint/2010/main" val="382766551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15" name="Picture 14"/>
          <p:cNvPicPr>
            <a:picLocks noChangeAspect="1"/>
          </p:cNvPicPr>
          <p:nvPr/>
        </p:nvPicPr>
        <p:blipFill rotWithShape="1">
          <a:blip r:embed="rId5">
            <a:extLst>
              <a:ext uri="{BEBA8EAE-BF5A-486C-A8C5-ECC9F3942E4B}">
                <a14:imgProps xmlns:a14="http://schemas.microsoft.com/office/drawing/2010/main">
                  <a14:imgLayer r:embed="rId6">
                    <a14:imgEffect>
                      <a14:sharpenSoften amount="-100000"/>
                    </a14:imgEffect>
                    <a14:imgEffect>
                      <a14:colorTemperature colorTemp="11500"/>
                    </a14:imgEffect>
                    <a14:imgEffect>
                      <a14:saturation sat="0"/>
                    </a14:imgEffect>
                    <a14:imgEffect>
                      <a14:brightnessContrast bright="-37000" contrast="57000"/>
                    </a14:imgEffect>
                  </a14:imgLayer>
                </a14:imgProps>
              </a:ext>
            </a:extLst>
          </a:blip>
          <a:srcRect l="18369"/>
          <a:stretch/>
        </p:blipFill>
        <p:spPr>
          <a:xfrm>
            <a:off x="1348372" y="3140968"/>
            <a:ext cx="3032264" cy="3208536"/>
          </a:xfrm>
          <a:prstGeom prst="rect">
            <a:avLst/>
          </a:prstGeom>
        </p:spPr>
      </p:pic>
      <p:sp>
        <p:nvSpPr>
          <p:cNvPr id="16" name="Rectangle 15"/>
          <p:cNvSpPr/>
          <p:nvPr/>
        </p:nvSpPr>
        <p:spPr bwMode="auto">
          <a:xfrm>
            <a:off x="1296622" y="3142934"/>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a:xfrm>
            <a:off x="3372524" y="260648"/>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content &gt;</a:t>
            </a:r>
            <a:endParaRPr lang="en-US" i="0" dirty="0">
              <a:solidFill>
                <a:srgbClr val="000000"/>
              </a:solidFill>
              <a:effectLst>
                <a:glow rad="101600">
                  <a:srgbClr val="FFFFFF"/>
                </a:glow>
              </a:effectLst>
            </a:endParaRPr>
          </a:p>
        </p:txBody>
      </p:sp>
    </p:spTree>
    <p:extLst>
      <p:ext uri="{BB962C8B-B14F-4D97-AF65-F5344CB8AC3E}">
        <p14:creationId xmlns:p14="http://schemas.microsoft.com/office/powerpoint/2010/main" val="30348203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64528" y="980728"/>
            <a:ext cx="2987824" cy="1785104"/>
          </a:xfrm>
          <a:prstGeom prst="rect">
            <a:avLst/>
          </a:prstGeom>
        </p:spPr>
        <p:txBody>
          <a:bodyPr wrap="square">
            <a:spAutoFit/>
          </a:bodyPr>
          <a:lstStyle/>
          <a:p>
            <a:r>
              <a:rPr lang="en-US" i="0" dirty="0" smtClean="0">
                <a:effectLst>
                  <a:glow rad="101600">
                    <a:srgbClr val="000000"/>
                  </a:glow>
                </a:effectLst>
              </a:rPr>
              <a:t>Take </a:t>
            </a:r>
            <a:r>
              <a:rPr lang="en-US" i="0" dirty="0">
                <a:effectLst>
                  <a:glow rad="101600">
                    <a:srgbClr val="000000"/>
                  </a:glow>
                </a:effectLst>
              </a:rPr>
              <a:t>RER B and get out at the Luxembourg station, from there it's less than 5 minutes walk.</a:t>
            </a: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Rectangle 13"/>
          <p:cNvSpPr/>
          <p:nvPr/>
        </p:nvSpPr>
        <p:spPr>
          <a:xfrm>
            <a:off x="1296622" y="980728"/>
            <a:ext cx="2987824" cy="1785104"/>
          </a:xfrm>
          <a:prstGeom prst="rect">
            <a:avLst/>
          </a:prstGeom>
        </p:spPr>
        <p:txBody>
          <a:bodyPr wrap="square">
            <a:spAutoFit/>
          </a:bodyPr>
          <a:lstStyle/>
          <a:p>
            <a:r>
              <a:rPr lang="en-US" i="0" dirty="0" smtClean="0">
                <a:effectLst>
                  <a:glow rad="101600">
                    <a:srgbClr val="000000"/>
                  </a:glow>
                </a:effectLst>
              </a:rPr>
              <a:t>Head </a:t>
            </a:r>
            <a:r>
              <a:rPr lang="en-US" i="0" dirty="0">
                <a:effectLst>
                  <a:glow rad="101600">
                    <a:srgbClr val="000000"/>
                  </a:glow>
                </a:effectLst>
              </a:rPr>
              <a:t>southeast on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pic>
        <p:nvPicPr>
          <p:cNvPr id="15" name="Picture 14"/>
          <p:cNvPicPr>
            <a:picLocks noChangeAspect="1"/>
          </p:cNvPicPr>
          <p:nvPr/>
        </p:nvPicPr>
        <p:blipFill rotWithShape="1">
          <a:blip r:embed="rId5">
            <a:extLst>
              <a:ext uri="{BEBA8EAE-BF5A-486C-A8C5-ECC9F3942E4B}">
                <a14:imgProps xmlns:a14="http://schemas.microsoft.com/office/drawing/2010/main">
                  <a14:imgLayer r:embed="rId6">
                    <a14:imgEffect>
                      <a14:sharpenSoften amount="-100000"/>
                    </a14:imgEffect>
                    <a14:imgEffect>
                      <a14:colorTemperature colorTemp="11500"/>
                    </a14:imgEffect>
                    <a14:imgEffect>
                      <a14:saturation sat="0"/>
                    </a14:imgEffect>
                    <a14:imgEffect>
                      <a14:brightnessContrast bright="-37000" contrast="57000"/>
                    </a14:imgEffect>
                  </a14:imgLayer>
                </a14:imgProps>
              </a:ext>
            </a:extLst>
          </a:blip>
          <a:srcRect l="18369"/>
          <a:stretch/>
        </p:blipFill>
        <p:spPr>
          <a:xfrm>
            <a:off x="1348372" y="3140968"/>
            <a:ext cx="3032264" cy="3208536"/>
          </a:xfrm>
          <a:prstGeom prst="rect">
            <a:avLst/>
          </a:prstGeom>
        </p:spPr>
      </p:pic>
      <p:sp>
        <p:nvSpPr>
          <p:cNvPr id="16" name="Rectangle 15"/>
          <p:cNvSpPr/>
          <p:nvPr/>
        </p:nvSpPr>
        <p:spPr bwMode="auto">
          <a:xfrm>
            <a:off x="1296622" y="3142934"/>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a:xfrm>
            <a:off x="3372524" y="260648"/>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content &gt;</a:t>
            </a:r>
            <a:endParaRPr lang="en-US" i="0" dirty="0">
              <a:solidFill>
                <a:srgbClr val="000000"/>
              </a:solidFill>
              <a:effectLst>
                <a:glow rad="101600">
                  <a:srgbClr val="FFFFFF"/>
                </a:glow>
              </a:effectLst>
            </a:endParaRPr>
          </a:p>
        </p:txBody>
      </p:sp>
      <p:sp>
        <p:nvSpPr>
          <p:cNvPr id="18" name="Rectangle 17"/>
          <p:cNvSpPr/>
          <p:nvPr/>
        </p:nvSpPr>
        <p:spPr>
          <a:xfrm rot="16200000">
            <a:off x="-973196" y="3213557"/>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format &gt;</a:t>
            </a:r>
            <a:endParaRPr lang="en-US" i="0" dirty="0">
              <a:solidFill>
                <a:srgbClr val="000000"/>
              </a:solidFill>
              <a:effectLst>
                <a:glow rad="101600">
                  <a:srgbClr val="FFFFFF"/>
                </a:glow>
              </a:effectLst>
            </a:endParaRPr>
          </a:p>
        </p:txBody>
      </p:sp>
    </p:spTree>
    <p:extLst>
      <p:ext uri="{BB962C8B-B14F-4D97-AF65-F5344CB8AC3E}">
        <p14:creationId xmlns:p14="http://schemas.microsoft.com/office/powerpoint/2010/main" val="21565905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1785104"/>
          </a:xfrm>
          <a:prstGeom prst="rect">
            <a:avLst/>
          </a:prstGeom>
        </p:spPr>
        <p:txBody>
          <a:bodyPr wrap="square">
            <a:spAutoFit/>
          </a:bodyPr>
          <a:lstStyle/>
          <a:p>
            <a:r>
              <a:rPr lang="en-US" i="0" dirty="0" smtClean="0">
                <a:effectLst>
                  <a:glow rad="101600">
                    <a:srgbClr val="000000"/>
                  </a:glow>
                </a:effectLst>
              </a:rPr>
              <a:t>Head </a:t>
            </a:r>
            <a:r>
              <a:rPr lang="en-US" i="0" dirty="0">
                <a:effectLst>
                  <a:glow rad="101600">
                    <a:srgbClr val="000000"/>
                  </a:glow>
                </a:effectLst>
              </a:rPr>
              <a:t>southeast on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Tree>
    <p:extLst>
      <p:ext uri="{BB962C8B-B14F-4D97-AF65-F5344CB8AC3E}">
        <p14:creationId xmlns:p14="http://schemas.microsoft.com/office/powerpoint/2010/main" val="19966107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4048" y="980728"/>
            <a:ext cx="2987824" cy="1446550"/>
          </a:xfrm>
          <a:prstGeom prst="rect">
            <a:avLst/>
          </a:prstGeom>
        </p:spPr>
        <p:txBody>
          <a:bodyPr wrap="square">
            <a:spAutoFit/>
          </a:bodyPr>
          <a:lstStyle/>
          <a:p>
            <a:r>
              <a:rPr lang="en-US" i="0" dirty="0" smtClean="0">
                <a:effectLst>
                  <a:glow rad="101600">
                    <a:srgbClr val="000000"/>
                  </a:glow>
                </a:effectLst>
              </a:rPr>
              <a:t>e.g. rapid identification of key landmarks; slow translation into compass directions</a:t>
            </a:r>
            <a:endParaRPr lang="en-US" i="0" dirty="0">
              <a:effectLst>
                <a:glow rad="101600">
                  <a:srgbClr val="000000"/>
                </a:glow>
              </a:effectLst>
            </a:endParaRPr>
          </a:p>
        </p:txBody>
      </p:sp>
      <p:sp>
        <p:nvSpPr>
          <p:cNvPr id="14" name="Rectangle 13"/>
          <p:cNvSpPr/>
          <p:nvPr/>
        </p:nvSpPr>
        <p:spPr>
          <a:xfrm>
            <a:off x="1296622" y="980728"/>
            <a:ext cx="2987824" cy="1785104"/>
          </a:xfrm>
          <a:prstGeom prst="rect">
            <a:avLst/>
          </a:prstGeom>
        </p:spPr>
        <p:txBody>
          <a:bodyPr wrap="square">
            <a:spAutoFit/>
          </a:bodyPr>
          <a:lstStyle/>
          <a:p>
            <a:r>
              <a:rPr lang="en-US" i="0" dirty="0" smtClean="0">
                <a:effectLst>
                  <a:glow rad="101600">
                    <a:srgbClr val="000000"/>
                  </a:glow>
                </a:effectLst>
              </a:rPr>
              <a:t>Head </a:t>
            </a:r>
            <a:r>
              <a:rPr lang="en-US" i="0" dirty="0">
                <a:effectLst>
                  <a:glow rad="101600">
                    <a:srgbClr val="000000"/>
                  </a:glow>
                </a:effectLst>
              </a:rPr>
              <a:t>southeast on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pic>
        <p:nvPicPr>
          <p:cNvPr id="15" name="Picture 14"/>
          <p:cNvPicPr>
            <a:picLocks noChangeAspect="1"/>
          </p:cNvPicPr>
          <p:nvPr/>
        </p:nvPicPr>
        <p:blipFill rotWithShape="1">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37000" contrast="57000"/>
                    </a14:imgEffect>
                  </a14:imgLayer>
                </a14:imgProps>
              </a:ext>
            </a:extLst>
          </a:blip>
          <a:srcRect l="18369"/>
          <a:stretch/>
        </p:blipFill>
        <p:spPr>
          <a:xfrm>
            <a:off x="1348372" y="3140968"/>
            <a:ext cx="3032264" cy="3208536"/>
          </a:xfrm>
          <a:prstGeom prst="rect">
            <a:avLst/>
          </a:prstGeom>
        </p:spPr>
      </p:pic>
      <p:sp>
        <p:nvSpPr>
          <p:cNvPr id="16" name="Rectangle 15"/>
          <p:cNvSpPr/>
          <p:nvPr/>
        </p:nvSpPr>
        <p:spPr bwMode="auto">
          <a:xfrm>
            <a:off x="1296622" y="3142934"/>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rot="16200000">
            <a:off x="-973196" y="3213557"/>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format &gt;</a:t>
            </a:r>
            <a:endParaRPr lang="en-US" i="0" dirty="0">
              <a:solidFill>
                <a:srgbClr val="000000"/>
              </a:solidFill>
              <a:effectLst>
                <a:glow rad="101600">
                  <a:srgbClr val="FFFFFF"/>
                </a:glow>
              </a:effectLst>
            </a:endParaRPr>
          </a:p>
        </p:txBody>
      </p:sp>
      <p:sp>
        <p:nvSpPr>
          <p:cNvPr id="10" name="Rectangle 9"/>
          <p:cNvSpPr/>
          <p:nvPr/>
        </p:nvSpPr>
        <p:spPr>
          <a:xfrm>
            <a:off x="5119632" y="3212976"/>
            <a:ext cx="2987824" cy="1446550"/>
          </a:xfrm>
          <a:prstGeom prst="rect">
            <a:avLst/>
          </a:prstGeom>
        </p:spPr>
        <p:txBody>
          <a:bodyPr wrap="square">
            <a:spAutoFit/>
          </a:bodyPr>
          <a:lstStyle/>
          <a:p>
            <a:r>
              <a:rPr lang="en-US" i="0" dirty="0" smtClean="0">
                <a:effectLst>
                  <a:glow rad="101600">
                    <a:srgbClr val="000000"/>
                  </a:glow>
                </a:effectLst>
              </a:rPr>
              <a:t>Rapid identification of direction of start from end (projection-dependent)</a:t>
            </a:r>
            <a:endParaRPr lang="en-US" i="0" dirty="0">
              <a:effectLst>
                <a:glow rad="101600">
                  <a:srgbClr val="000000"/>
                </a:glow>
              </a:effectLst>
            </a:endParaRPr>
          </a:p>
        </p:txBody>
      </p:sp>
      <p:sp>
        <p:nvSpPr>
          <p:cNvPr id="11" name="Rectangle 10"/>
          <p:cNvSpPr/>
          <p:nvPr/>
        </p:nvSpPr>
        <p:spPr>
          <a:xfrm rot="5400000">
            <a:off x="7019691" y="3213557"/>
            <a:ext cx="3456385"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a:t>
            </a:r>
            <a:r>
              <a:rPr lang="en-US" i="0" dirty="0" smtClean="0">
                <a:solidFill>
                  <a:srgbClr val="000000"/>
                </a:solidFill>
                <a:effectLst>
                  <a:glow rad="101600">
                    <a:srgbClr val="FFFFFF"/>
                  </a:glow>
                </a:effectLst>
                <a:ea typeface="Arial" charset="0"/>
                <a:cs typeface="Arial" charset="0"/>
              </a:rPr>
              <a:t>performance&gt;</a:t>
            </a:r>
            <a:endParaRPr lang="en-US" i="0" dirty="0">
              <a:solidFill>
                <a:srgbClr val="000000"/>
              </a:solidFill>
              <a:effectLst>
                <a:glow rad="101600">
                  <a:srgbClr val="FFFFFF"/>
                </a:glow>
              </a:effectLst>
            </a:endParaRPr>
          </a:p>
        </p:txBody>
      </p:sp>
    </p:spTree>
    <p:extLst>
      <p:ext uri="{BB962C8B-B14F-4D97-AF65-F5344CB8AC3E}">
        <p14:creationId xmlns:p14="http://schemas.microsoft.com/office/powerpoint/2010/main" val="20856506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17"/>
          <p:cNvSpPr>
            <a:spLocks noChangeArrowheads="1"/>
          </p:cNvSpPr>
          <p:nvPr/>
        </p:nvSpPr>
        <p:spPr bwMode="auto">
          <a:xfrm>
            <a:off x="3267348" y="4222750"/>
            <a:ext cx="1441450" cy="1441450"/>
          </a:xfrm>
          <a:prstGeom prst="ellipse">
            <a:avLst/>
          </a:prstGeom>
          <a:solidFill>
            <a:schemeClr val="tx1">
              <a:lumMod val="75000"/>
              <a:lumOff val="25000"/>
              <a:alpha val="50000"/>
            </a:schemeClr>
          </a:solidFill>
          <a:ln>
            <a:noFill/>
          </a:ln>
          <a:effectLst/>
        </p:spPr>
        <p:txBody>
          <a:bodyPr wrap="none" anchor="ctr"/>
          <a:lstStyle/>
          <a:p>
            <a:endParaRPr lang="en-US" dirty="0"/>
          </a:p>
        </p:txBody>
      </p:sp>
      <p:sp>
        <p:nvSpPr>
          <p:cNvPr id="31" name="Oval 18"/>
          <p:cNvSpPr>
            <a:spLocks noChangeArrowheads="1"/>
          </p:cNvSpPr>
          <p:nvPr/>
        </p:nvSpPr>
        <p:spPr bwMode="auto">
          <a:xfrm>
            <a:off x="3635648"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8" name="Oval 17"/>
          <p:cNvSpPr>
            <a:spLocks noChangeArrowheads="1"/>
          </p:cNvSpPr>
          <p:nvPr/>
        </p:nvSpPr>
        <p:spPr bwMode="auto">
          <a:xfrm>
            <a:off x="3648596" y="4222750"/>
            <a:ext cx="1441450" cy="1441450"/>
          </a:xfrm>
          <a:prstGeom prst="ellipse">
            <a:avLst/>
          </a:prstGeom>
          <a:solidFill>
            <a:schemeClr val="bg1">
              <a:lumMod val="50000"/>
              <a:alpha val="50000"/>
            </a:schemeClr>
          </a:solidFill>
          <a:ln>
            <a:noFill/>
          </a:ln>
          <a:effectLst/>
        </p:spPr>
        <p:txBody>
          <a:bodyPr wrap="none" anchor="ctr"/>
          <a:lstStyle/>
          <a:p>
            <a:endParaRPr lang="en-US" dirty="0"/>
          </a:p>
        </p:txBody>
      </p:sp>
      <p:sp>
        <p:nvSpPr>
          <p:cNvPr id="29" name="Oval 18"/>
          <p:cNvSpPr>
            <a:spLocks noChangeArrowheads="1"/>
          </p:cNvSpPr>
          <p:nvPr/>
        </p:nvSpPr>
        <p:spPr bwMode="auto">
          <a:xfrm>
            <a:off x="4016896"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14" name="Rectangle 13"/>
          <p:cNvSpPr/>
          <p:nvPr/>
        </p:nvSpPr>
        <p:spPr>
          <a:xfrm>
            <a:off x="611560" y="836712"/>
            <a:ext cx="2987824" cy="430887"/>
          </a:xfrm>
          <a:prstGeom prst="rect">
            <a:avLst/>
          </a:prstGeom>
        </p:spPr>
        <p:txBody>
          <a:bodyPr wrap="square">
            <a:spAutoFit/>
          </a:bodyPr>
          <a:lstStyle/>
          <a:p>
            <a:pPr algn="ctr"/>
            <a:r>
              <a:rPr lang="en-US" i="0" dirty="0" smtClean="0">
                <a:effectLst>
                  <a:glow rad="101600">
                    <a:srgbClr val="000000"/>
                  </a:glow>
                </a:effectLst>
              </a:rPr>
              <a:t>imagine</a:t>
            </a:r>
            <a:endParaRPr lang="en-US" i="0" dirty="0">
              <a:effectLst>
                <a:glow rad="101600">
                  <a:srgbClr val="000000"/>
                </a:glow>
              </a:effectLst>
            </a:endParaRPr>
          </a:p>
        </p:txBody>
      </p:sp>
      <p:sp>
        <p:nvSpPr>
          <p:cNvPr id="8" name="Rectangle 7"/>
          <p:cNvSpPr/>
          <p:nvPr/>
        </p:nvSpPr>
        <p:spPr>
          <a:xfrm>
            <a:off x="5364088" y="836712"/>
            <a:ext cx="2987824" cy="430887"/>
          </a:xfrm>
          <a:prstGeom prst="rect">
            <a:avLst/>
          </a:prstGeom>
        </p:spPr>
        <p:txBody>
          <a:bodyPr wrap="square">
            <a:spAutoFit/>
          </a:bodyPr>
          <a:lstStyle/>
          <a:p>
            <a:pPr algn="ctr"/>
            <a:r>
              <a:rPr lang="en-US" i="0" dirty="0" smtClean="0">
                <a:effectLst>
                  <a:glow rad="101600">
                    <a:srgbClr val="000000"/>
                  </a:glow>
                </a:effectLst>
              </a:rPr>
              <a:t>actually</a:t>
            </a:r>
            <a:endParaRPr lang="en-US" i="0" dirty="0">
              <a:effectLst>
                <a:glow rad="101600">
                  <a:srgbClr val="000000"/>
                </a:glow>
              </a:effectLst>
            </a:endParaRPr>
          </a:p>
        </p:txBody>
      </p:sp>
      <p:sp>
        <p:nvSpPr>
          <p:cNvPr id="9" name="Rectangle 8"/>
          <p:cNvSpPr/>
          <p:nvPr/>
        </p:nvSpPr>
        <p:spPr>
          <a:xfrm>
            <a:off x="68356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5" name="Rectangle 14"/>
          <p:cNvSpPr/>
          <p:nvPr/>
        </p:nvSpPr>
        <p:spPr>
          <a:xfrm>
            <a:off x="536408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7" name="Right Bracket 6"/>
          <p:cNvSpPr/>
          <p:nvPr/>
        </p:nvSpPr>
        <p:spPr bwMode="auto">
          <a:xfrm rot="5400000">
            <a:off x="3455876" y="-423428"/>
            <a:ext cx="216024"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a:xfrm>
            <a:off x="1331640" y="2060848"/>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1</a:t>
            </a:r>
            <a:endParaRPr lang="en-US" i="0" dirty="0">
              <a:solidFill>
                <a:srgbClr val="000000"/>
              </a:solidFill>
              <a:effectLst/>
            </a:endParaRPr>
          </a:p>
        </p:txBody>
      </p:sp>
      <p:sp>
        <p:nvSpPr>
          <p:cNvPr id="22" name="Oval 17"/>
          <p:cNvSpPr>
            <a:spLocks noChangeArrowheads="1"/>
          </p:cNvSpPr>
          <p:nvPr/>
        </p:nvSpPr>
        <p:spPr bwMode="auto">
          <a:xfrm>
            <a:off x="4032994" y="4222750"/>
            <a:ext cx="1441450" cy="1441450"/>
          </a:xfrm>
          <a:prstGeom prst="ellipse">
            <a:avLst/>
          </a:prstGeom>
          <a:solidFill>
            <a:schemeClr val="bg1">
              <a:lumMod val="75000"/>
              <a:alpha val="50000"/>
            </a:schemeClr>
          </a:solidFill>
          <a:ln>
            <a:noFill/>
          </a:ln>
          <a:effectLst/>
        </p:spPr>
        <p:txBody>
          <a:bodyPr wrap="none" anchor="ctr"/>
          <a:lstStyle/>
          <a:p>
            <a:endParaRPr lang="en-US" dirty="0"/>
          </a:p>
        </p:txBody>
      </p:sp>
      <p:sp>
        <p:nvSpPr>
          <p:cNvPr id="23" name="Oval 18"/>
          <p:cNvSpPr>
            <a:spLocks noChangeArrowheads="1"/>
          </p:cNvSpPr>
          <p:nvPr/>
        </p:nvSpPr>
        <p:spPr bwMode="auto">
          <a:xfrm>
            <a:off x="4401294"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4" name="Oval 19"/>
          <p:cNvSpPr>
            <a:spLocks noChangeArrowheads="1"/>
          </p:cNvSpPr>
          <p:nvPr/>
        </p:nvSpPr>
        <p:spPr bwMode="auto">
          <a:xfrm>
            <a:off x="4426694" y="4222750"/>
            <a:ext cx="1441450" cy="1441450"/>
          </a:xfrm>
          <a:prstGeom prst="ellipse">
            <a:avLst/>
          </a:prstGeom>
          <a:solidFill>
            <a:srgbClr val="FFFFFF"/>
          </a:solidFill>
          <a:ln>
            <a:noFill/>
          </a:ln>
          <a:effectLst/>
        </p:spPr>
        <p:txBody>
          <a:bodyPr wrap="none" anchor="ctr"/>
          <a:lstStyle/>
          <a:p>
            <a:endParaRPr lang="en-US" dirty="0"/>
          </a:p>
        </p:txBody>
      </p:sp>
    </p:spTree>
    <p:extLst>
      <p:ext uri="{BB962C8B-B14F-4D97-AF65-F5344CB8AC3E}">
        <p14:creationId xmlns:p14="http://schemas.microsoft.com/office/powerpoint/2010/main" val="11574099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17"/>
          <p:cNvSpPr>
            <a:spLocks noChangeArrowheads="1"/>
          </p:cNvSpPr>
          <p:nvPr/>
        </p:nvSpPr>
        <p:spPr bwMode="auto">
          <a:xfrm>
            <a:off x="3267348" y="4222750"/>
            <a:ext cx="1441450" cy="1441450"/>
          </a:xfrm>
          <a:prstGeom prst="ellipse">
            <a:avLst/>
          </a:prstGeom>
          <a:solidFill>
            <a:schemeClr val="tx1">
              <a:lumMod val="75000"/>
              <a:lumOff val="25000"/>
              <a:alpha val="50000"/>
            </a:schemeClr>
          </a:solidFill>
          <a:ln>
            <a:noFill/>
          </a:ln>
          <a:effectLst/>
        </p:spPr>
        <p:txBody>
          <a:bodyPr wrap="none" anchor="ctr"/>
          <a:lstStyle/>
          <a:p>
            <a:endParaRPr lang="en-US" dirty="0"/>
          </a:p>
        </p:txBody>
      </p:sp>
      <p:sp>
        <p:nvSpPr>
          <p:cNvPr id="31" name="Oval 18"/>
          <p:cNvSpPr>
            <a:spLocks noChangeArrowheads="1"/>
          </p:cNvSpPr>
          <p:nvPr/>
        </p:nvSpPr>
        <p:spPr bwMode="auto">
          <a:xfrm>
            <a:off x="3635648"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8" name="Oval 17"/>
          <p:cNvSpPr>
            <a:spLocks noChangeArrowheads="1"/>
          </p:cNvSpPr>
          <p:nvPr/>
        </p:nvSpPr>
        <p:spPr bwMode="auto">
          <a:xfrm>
            <a:off x="3648596" y="4222750"/>
            <a:ext cx="1441450" cy="1441450"/>
          </a:xfrm>
          <a:prstGeom prst="ellipse">
            <a:avLst/>
          </a:prstGeom>
          <a:solidFill>
            <a:schemeClr val="bg1">
              <a:lumMod val="50000"/>
              <a:alpha val="50000"/>
            </a:schemeClr>
          </a:solidFill>
          <a:ln>
            <a:noFill/>
          </a:ln>
          <a:effectLst/>
        </p:spPr>
        <p:txBody>
          <a:bodyPr wrap="none" anchor="ctr"/>
          <a:lstStyle/>
          <a:p>
            <a:endParaRPr lang="en-US" dirty="0"/>
          </a:p>
        </p:txBody>
      </p:sp>
      <p:sp>
        <p:nvSpPr>
          <p:cNvPr id="29" name="Oval 18"/>
          <p:cNvSpPr>
            <a:spLocks noChangeArrowheads="1"/>
          </p:cNvSpPr>
          <p:nvPr/>
        </p:nvSpPr>
        <p:spPr bwMode="auto">
          <a:xfrm>
            <a:off x="4016896"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14" name="Rectangle 13"/>
          <p:cNvSpPr/>
          <p:nvPr/>
        </p:nvSpPr>
        <p:spPr>
          <a:xfrm>
            <a:off x="611560" y="836712"/>
            <a:ext cx="2987824" cy="430887"/>
          </a:xfrm>
          <a:prstGeom prst="rect">
            <a:avLst/>
          </a:prstGeom>
        </p:spPr>
        <p:txBody>
          <a:bodyPr wrap="square">
            <a:spAutoFit/>
          </a:bodyPr>
          <a:lstStyle/>
          <a:p>
            <a:pPr algn="ctr"/>
            <a:r>
              <a:rPr lang="en-US" i="0" dirty="0" smtClean="0">
                <a:effectLst>
                  <a:glow rad="101600">
                    <a:srgbClr val="000000"/>
                  </a:glow>
                </a:effectLst>
              </a:rPr>
              <a:t>imagine</a:t>
            </a:r>
            <a:endParaRPr lang="en-US" i="0" dirty="0">
              <a:effectLst>
                <a:glow rad="101600">
                  <a:srgbClr val="000000"/>
                </a:glow>
              </a:effectLst>
            </a:endParaRPr>
          </a:p>
        </p:txBody>
      </p:sp>
      <p:sp>
        <p:nvSpPr>
          <p:cNvPr id="8" name="Rectangle 7"/>
          <p:cNvSpPr/>
          <p:nvPr/>
        </p:nvSpPr>
        <p:spPr>
          <a:xfrm>
            <a:off x="5364088" y="836712"/>
            <a:ext cx="2987824" cy="430887"/>
          </a:xfrm>
          <a:prstGeom prst="rect">
            <a:avLst/>
          </a:prstGeom>
        </p:spPr>
        <p:txBody>
          <a:bodyPr wrap="square">
            <a:spAutoFit/>
          </a:bodyPr>
          <a:lstStyle/>
          <a:p>
            <a:pPr algn="ctr"/>
            <a:r>
              <a:rPr lang="en-US" i="0" dirty="0" smtClean="0">
                <a:effectLst>
                  <a:glow rad="101600">
                    <a:srgbClr val="000000"/>
                  </a:glow>
                </a:effectLst>
              </a:rPr>
              <a:t>actually</a:t>
            </a:r>
            <a:endParaRPr lang="en-US" i="0" dirty="0">
              <a:effectLst>
                <a:glow rad="101600">
                  <a:srgbClr val="000000"/>
                </a:glow>
              </a:effectLst>
            </a:endParaRPr>
          </a:p>
        </p:txBody>
      </p:sp>
      <p:sp>
        <p:nvSpPr>
          <p:cNvPr id="9" name="Rectangle 8"/>
          <p:cNvSpPr/>
          <p:nvPr/>
        </p:nvSpPr>
        <p:spPr>
          <a:xfrm>
            <a:off x="68356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0" name="Rectangle 9"/>
          <p:cNvSpPr/>
          <p:nvPr/>
        </p:nvSpPr>
        <p:spPr>
          <a:xfrm>
            <a:off x="255577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15" name="Rectangle 14"/>
          <p:cNvSpPr/>
          <p:nvPr/>
        </p:nvSpPr>
        <p:spPr>
          <a:xfrm>
            <a:off x="536408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6" name="Rectangle 15"/>
          <p:cNvSpPr/>
          <p:nvPr/>
        </p:nvSpPr>
        <p:spPr>
          <a:xfrm>
            <a:off x="723629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7" name="Right Bracket 6"/>
          <p:cNvSpPr/>
          <p:nvPr/>
        </p:nvSpPr>
        <p:spPr bwMode="auto">
          <a:xfrm rot="5400000">
            <a:off x="3455876" y="-423428"/>
            <a:ext cx="216024"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ight Bracket 16"/>
          <p:cNvSpPr/>
          <p:nvPr/>
        </p:nvSpPr>
        <p:spPr bwMode="auto">
          <a:xfrm rot="5400000">
            <a:off x="5328084" y="-279412"/>
            <a:ext cx="504056"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a:xfrm>
            <a:off x="1331640" y="2060848"/>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1</a:t>
            </a:r>
            <a:endParaRPr lang="en-US" i="0" dirty="0">
              <a:solidFill>
                <a:srgbClr val="000000"/>
              </a:solidFill>
              <a:effectLst/>
            </a:endParaRPr>
          </a:p>
        </p:txBody>
      </p:sp>
      <p:sp>
        <p:nvSpPr>
          <p:cNvPr id="20" name="Rectangle 19"/>
          <p:cNvSpPr/>
          <p:nvPr/>
        </p:nvSpPr>
        <p:spPr>
          <a:xfrm>
            <a:off x="3419872" y="2348880"/>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2</a:t>
            </a:r>
            <a:endParaRPr lang="en-US" i="0" dirty="0">
              <a:solidFill>
                <a:srgbClr val="000000"/>
              </a:solidFill>
              <a:effectLst/>
            </a:endParaRPr>
          </a:p>
        </p:txBody>
      </p:sp>
      <p:sp>
        <p:nvSpPr>
          <p:cNvPr id="22" name="Oval 17"/>
          <p:cNvSpPr>
            <a:spLocks noChangeArrowheads="1"/>
          </p:cNvSpPr>
          <p:nvPr/>
        </p:nvSpPr>
        <p:spPr bwMode="auto">
          <a:xfrm>
            <a:off x="4032994" y="4222750"/>
            <a:ext cx="1441450" cy="1441450"/>
          </a:xfrm>
          <a:prstGeom prst="ellipse">
            <a:avLst/>
          </a:prstGeom>
          <a:solidFill>
            <a:schemeClr val="bg1">
              <a:lumMod val="75000"/>
              <a:alpha val="50000"/>
            </a:schemeClr>
          </a:solidFill>
          <a:ln>
            <a:noFill/>
          </a:ln>
          <a:effectLst/>
        </p:spPr>
        <p:txBody>
          <a:bodyPr wrap="none" anchor="ctr"/>
          <a:lstStyle/>
          <a:p>
            <a:endParaRPr lang="en-US" dirty="0"/>
          </a:p>
        </p:txBody>
      </p:sp>
      <p:sp>
        <p:nvSpPr>
          <p:cNvPr id="23" name="Oval 18"/>
          <p:cNvSpPr>
            <a:spLocks noChangeArrowheads="1"/>
          </p:cNvSpPr>
          <p:nvPr/>
        </p:nvSpPr>
        <p:spPr bwMode="auto">
          <a:xfrm>
            <a:off x="4401294"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4" name="Oval 19"/>
          <p:cNvSpPr>
            <a:spLocks noChangeArrowheads="1"/>
          </p:cNvSpPr>
          <p:nvPr/>
        </p:nvSpPr>
        <p:spPr bwMode="auto">
          <a:xfrm>
            <a:off x="4426694" y="4222750"/>
            <a:ext cx="1441450" cy="1441450"/>
          </a:xfrm>
          <a:prstGeom prst="ellipse">
            <a:avLst/>
          </a:prstGeom>
          <a:solidFill>
            <a:srgbClr val="FFFFFF"/>
          </a:solidFill>
          <a:ln>
            <a:noFill/>
          </a:ln>
          <a:effectLst/>
        </p:spPr>
        <p:txBody>
          <a:bodyPr wrap="none" anchor="ctr"/>
          <a:lstStyle/>
          <a:p>
            <a:endParaRPr lang="en-US" dirty="0"/>
          </a:p>
        </p:txBody>
      </p:sp>
    </p:spTree>
    <p:extLst>
      <p:ext uri="{BB962C8B-B14F-4D97-AF65-F5344CB8AC3E}">
        <p14:creationId xmlns:p14="http://schemas.microsoft.com/office/powerpoint/2010/main" val="22440990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17"/>
          <p:cNvSpPr>
            <a:spLocks noChangeArrowheads="1"/>
          </p:cNvSpPr>
          <p:nvPr/>
        </p:nvSpPr>
        <p:spPr bwMode="auto">
          <a:xfrm>
            <a:off x="3267348" y="4222750"/>
            <a:ext cx="1441450" cy="1441450"/>
          </a:xfrm>
          <a:prstGeom prst="ellipse">
            <a:avLst/>
          </a:prstGeom>
          <a:solidFill>
            <a:schemeClr val="tx1">
              <a:lumMod val="75000"/>
              <a:lumOff val="25000"/>
              <a:alpha val="50000"/>
            </a:schemeClr>
          </a:solidFill>
          <a:ln>
            <a:noFill/>
          </a:ln>
          <a:effectLst/>
        </p:spPr>
        <p:txBody>
          <a:bodyPr wrap="none" anchor="ctr"/>
          <a:lstStyle/>
          <a:p>
            <a:endParaRPr lang="en-US" dirty="0"/>
          </a:p>
        </p:txBody>
      </p:sp>
      <p:sp>
        <p:nvSpPr>
          <p:cNvPr id="31" name="Oval 18"/>
          <p:cNvSpPr>
            <a:spLocks noChangeArrowheads="1"/>
          </p:cNvSpPr>
          <p:nvPr/>
        </p:nvSpPr>
        <p:spPr bwMode="auto">
          <a:xfrm>
            <a:off x="3635648"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8" name="Oval 17"/>
          <p:cNvSpPr>
            <a:spLocks noChangeArrowheads="1"/>
          </p:cNvSpPr>
          <p:nvPr/>
        </p:nvSpPr>
        <p:spPr bwMode="auto">
          <a:xfrm>
            <a:off x="3648596" y="4222750"/>
            <a:ext cx="1441450" cy="1441450"/>
          </a:xfrm>
          <a:prstGeom prst="ellipse">
            <a:avLst/>
          </a:prstGeom>
          <a:solidFill>
            <a:schemeClr val="bg1">
              <a:lumMod val="50000"/>
              <a:alpha val="50000"/>
            </a:schemeClr>
          </a:solidFill>
          <a:ln>
            <a:noFill/>
          </a:ln>
          <a:effectLst/>
        </p:spPr>
        <p:txBody>
          <a:bodyPr wrap="none" anchor="ctr"/>
          <a:lstStyle/>
          <a:p>
            <a:endParaRPr lang="en-US" dirty="0"/>
          </a:p>
        </p:txBody>
      </p:sp>
      <p:sp>
        <p:nvSpPr>
          <p:cNvPr id="29" name="Oval 18"/>
          <p:cNvSpPr>
            <a:spLocks noChangeArrowheads="1"/>
          </p:cNvSpPr>
          <p:nvPr/>
        </p:nvSpPr>
        <p:spPr bwMode="auto">
          <a:xfrm>
            <a:off x="4016896"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14" name="Rectangle 13"/>
          <p:cNvSpPr/>
          <p:nvPr/>
        </p:nvSpPr>
        <p:spPr>
          <a:xfrm>
            <a:off x="611560" y="836712"/>
            <a:ext cx="2987824" cy="430887"/>
          </a:xfrm>
          <a:prstGeom prst="rect">
            <a:avLst/>
          </a:prstGeom>
        </p:spPr>
        <p:txBody>
          <a:bodyPr wrap="square">
            <a:spAutoFit/>
          </a:bodyPr>
          <a:lstStyle/>
          <a:p>
            <a:pPr algn="ctr"/>
            <a:r>
              <a:rPr lang="en-US" i="0" dirty="0" smtClean="0">
                <a:effectLst>
                  <a:glow rad="101600">
                    <a:srgbClr val="000000"/>
                  </a:glow>
                </a:effectLst>
              </a:rPr>
              <a:t>imagine</a:t>
            </a:r>
            <a:endParaRPr lang="en-US" i="0" dirty="0">
              <a:effectLst>
                <a:glow rad="101600">
                  <a:srgbClr val="000000"/>
                </a:glow>
              </a:effectLst>
            </a:endParaRPr>
          </a:p>
        </p:txBody>
      </p:sp>
      <p:sp>
        <p:nvSpPr>
          <p:cNvPr id="8" name="Rectangle 7"/>
          <p:cNvSpPr/>
          <p:nvPr/>
        </p:nvSpPr>
        <p:spPr>
          <a:xfrm>
            <a:off x="5364088" y="836712"/>
            <a:ext cx="2987824" cy="430887"/>
          </a:xfrm>
          <a:prstGeom prst="rect">
            <a:avLst/>
          </a:prstGeom>
        </p:spPr>
        <p:txBody>
          <a:bodyPr wrap="square">
            <a:spAutoFit/>
          </a:bodyPr>
          <a:lstStyle/>
          <a:p>
            <a:pPr algn="ctr"/>
            <a:r>
              <a:rPr lang="en-US" i="0" dirty="0" smtClean="0">
                <a:effectLst>
                  <a:glow rad="101600">
                    <a:srgbClr val="000000"/>
                  </a:glow>
                </a:effectLst>
              </a:rPr>
              <a:t>actually</a:t>
            </a:r>
            <a:endParaRPr lang="en-US" i="0" dirty="0">
              <a:effectLst>
                <a:glow rad="101600">
                  <a:srgbClr val="000000"/>
                </a:glow>
              </a:effectLst>
            </a:endParaRPr>
          </a:p>
        </p:txBody>
      </p:sp>
      <p:sp>
        <p:nvSpPr>
          <p:cNvPr id="9" name="Rectangle 8"/>
          <p:cNvSpPr/>
          <p:nvPr/>
        </p:nvSpPr>
        <p:spPr>
          <a:xfrm>
            <a:off x="68356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0" name="Rectangle 9"/>
          <p:cNvSpPr/>
          <p:nvPr/>
        </p:nvSpPr>
        <p:spPr>
          <a:xfrm>
            <a:off x="255577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15" name="Rectangle 14"/>
          <p:cNvSpPr/>
          <p:nvPr/>
        </p:nvSpPr>
        <p:spPr>
          <a:xfrm>
            <a:off x="536408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6" name="Rectangle 15"/>
          <p:cNvSpPr/>
          <p:nvPr/>
        </p:nvSpPr>
        <p:spPr>
          <a:xfrm>
            <a:off x="723629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7" name="Right Bracket 6"/>
          <p:cNvSpPr/>
          <p:nvPr/>
        </p:nvSpPr>
        <p:spPr bwMode="auto">
          <a:xfrm rot="5400000">
            <a:off x="3455876" y="-423428"/>
            <a:ext cx="216024"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ight Bracket 16"/>
          <p:cNvSpPr/>
          <p:nvPr/>
        </p:nvSpPr>
        <p:spPr bwMode="auto">
          <a:xfrm rot="5400000">
            <a:off x="5328084" y="-279412"/>
            <a:ext cx="504056"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a:xfrm>
            <a:off x="1331640" y="2060848"/>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1</a:t>
            </a:r>
            <a:endParaRPr lang="en-US" i="0" dirty="0">
              <a:solidFill>
                <a:srgbClr val="000000"/>
              </a:solidFill>
              <a:effectLst/>
            </a:endParaRPr>
          </a:p>
        </p:txBody>
      </p:sp>
      <p:sp>
        <p:nvSpPr>
          <p:cNvPr id="20" name="Rectangle 19"/>
          <p:cNvSpPr/>
          <p:nvPr/>
        </p:nvSpPr>
        <p:spPr>
          <a:xfrm>
            <a:off x="3419872" y="2348880"/>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2</a:t>
            </a:r>
            <a:endParaRPr lang="en-US" i="0" dirty="0">
              <a:solidFill>
                <a:srgbClr val="000000"/>
              </a:solidFill>
              <a:effectLst/>
            </a:endParaRPr>
          </a:p>
        </p:txBody>
      </p:sp>
      <p:sp>
        <p:nvSpPr>
          <p:cNvPr id="21" name="Rectangle 20"/>
          <p:cNvSpPr/>
          <p:nvPr/>
        </p:nvSpPr>
        <p:spPr>
          <a:xfrm>
            <a:off x="2195736" y="1196752"/>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3</a:t>
            </a:r>
            <a:endParaRPr lang="en-US" i="0" dirty="0">
              <a:solidFill>
                <a:srgbClr val="000000"/>
              </a:solidFill>
              <a:effectLst/>
            </a:endParaRPr>
          </a:p>
        </p:txBody>
      </p:sp>
      <p:sp>
        <p:nvSpPr>
          <p:cNvPr id="18" name="Lightning Bolt 17"/>
          <p:cNvSpPr/>
          <p:nvPr/>
        </p:nvSpPr>
        <p:spPr bwMode="auto">
          <a:xfrm rot="470342">
            <a:off x="1999937" y="1481693"/>
            <a:ext cx="360040" cy="402237"/>
          </a:xfrm>
          <a:prstGeom prst="lightningBolt">
            <a:avLst/>
          </a:prstGeom>
          <a:solidFill>
            <a:srgbClr val="FFFFFF"/>
          </a:solidFill>
          <a:ln w="9525" cap="flat" cmpd="sng" algn="ctr">
            <a:solidFill>
              <a:schemeClr val="tx1"/>
            </a:solidFill>
            <a:prstDash val="solid"/>
            <a:round/>
            <a:headEnd type="none" w="med" len="med"/>
            <a:tailEnd type="none" w="med" len="med"/>
          </a:ln>
          <a:effectLst>
            <a:glow rad="101600">
              <a:srgbClr val="FF008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22" name="Oval 17"/>
          <p:cNvSpPr>
            <a:spLocks noChangeArrowheads="1"/>
          </p:cNvSpPr>
          <p:nvPr/>
        </p:nvSpPr>
        <p:spPr bwMode="auto">
          <a:xfrm>
            <a:off x="4032994" y="4222750"/>
            <a:ext cx="1441450" cy="1441450"/>
          </a:xfrm>
          <a:prstGeom prst="ellipse">
            <a:avLst/>
          </a:prstGeom>
          <a:solidFill>
            <a:schemeClr val="bg1">
              <a:lumMod val="75000"/>
              <a:alpha val="50000"/>
            </a:schemeClr>
          </a:solidFill>
          <a:ln>
            <a:noFill/>
          </a:ln>
          <a:effectLst/>
        </p:spPr>
        <p:txBody>
          <a:bodyPr wrap="none" anchor="ctr"/>
          <a:lstStyle/>
          <a:p>
            <a:endParaRPr lang="en-US" dirty="0"/>
          </a:p>
        </p:txBody>
      </p:sp>
      <p:sp>
        <p:nvSpPr>
          <p:cNvPr id="23" name="Oval 18"/>
          <p:cNvSpPr>
            <a:spLocks noChangeArrowheads="1"/>
          </p:cNvSpPr>
          <p:nvPr/>
        </p:nvSpPr>
        <p:spPr bwMode="auto">
          <a:xfrm>
            <a:off x="4401294"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4" name="Oval 19"/>
          <p:cNvSpPr>
            <a:spLocks noChangeArrowheads="1"/>
          </p:cNvSpPr>
          <p:nvPr/>
        </p:nvSpPr>
        <p:spPr bwMode="auto">
          <a:xfrm>
            <a:off x="4426694" y="4222750"/>
            <a:ext cx="1441450" cy="1441450"/>
          </a:xfrm>
          <a:prstGeom prst="ellipse">
            <a:avLst/>
          </a:prstGeom>
          <a:solidFill>
            <a:srgbClr val="FFFFFF"/>
          </a:solidFill>
          <a:ln>
            <a:noFill/>
          </a:ln>
          <a:effectLst/>
        </p:spPr>
        <p:txBody>
          <a:bodyPr wrap="none" anchor="ctr"/>
          <a:lstStyle/>
          <a:p>
            <a:endParaRPr lang="en-US" dirty="0"/>
          </a:p>
        </p:txBody>
      </p:sp>
    </p:spTree>
    <p:extLst>
      <p:ext uri="{BB962C8B-B14F-4D97-AF65-F5344CB8AC3E}">
        <p14:creationId xmlns:p14="http://schemas.microsoft.com/office/powerpoint/2010/main" val="34016429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a:t>
            </a:r>
            <a:r>
              <a:rPr lang="en-US" i="0" dirty="0" smtClean="0"/>
              <a:t>Lyon on </a:t>
            </a:r>
            <a:r>
              <a:rPr lang="en-US" i="0" dirty="0" smtClean="0"/>
              <a:t>Friday is a propositional attitude.</a:t>
            </a:r>
            <a:endParaRPr lang="en-US" i="0" dirty="0"/>
          </a:p>
        </p:txBody>
      </p:sp>
    </p:spTree>
    <p:extLst>
      <p:ext uri="{BB962C8B-B14F-4D97-AF65-F5344CB8AC3E}">
        <p14:creationId xmlns:p14="http://schemas.microsoft.com/office/powerpoint/2010/main" val="23340899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a:t>
            </a:r>
            <a:r>
              <a:rPr lang="en-US" i="0" dirty="0" smtClean="0"/>
              <a:t>Lyon on </a:t>
            </a:r>
            <a:r>
              <a:rPr lang="en-US" i="0" dirty="0" smtClean="0"/>
              <a:t>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38561627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31366842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a:t>
            </a:r>
            <a:r>
              <a:rPr lang="en-US" i="0" dirty="0" smtClean="0"/>
              <a:t>Lyon on </a:t>
            </a:r>
            <a:r>
              <a:rPr lang="en-US" i="0" dirty="0" smtClean="0"/>
              <a:t>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8790677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a:t>
            </a:r>
            <a:r>
              <a:rPr lang="en-US" i="0" dirty="0" smtClean="0"/>
              <a:t>Lyon on </a:t>
            </a:r>
            <a:r>
              <a:rPr lang="en-US" i="0" dirty="0" smtClean="0"/>
              <a:t>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t>No motor </a:t>
            </a:r>
            <a:r>
              <a:rPr lang="en-US" i="0" dirty="0"/>
              <a:t>representations are </a:t>
            </a:r>
            <a:r>
              <a:rPr lang="en-US" i="0" dirty="0" smtClean="0"/>
              <a:t>intentions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6122387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0" y="1484784"/>
            <a:ext cx="4427984" cy="1368152"/>
          </a:xfrm>
          <a:prstGeom prst="rect">
            <a:avLst/>
          </a:prstGeom>
          <a:gradFill flip="none" rotWithShape="1">
            <a:gsLst>
              <a:gs pos="0">
                <a:schemeClr val="bg2">
                  <a:lumMod val="50000"/>
                </a:schemeClr>
              </a:gs>
              <a:gs pos="100000">
                <a:schemeClr val="bg2">
                  <a:lumMod val="50000"/>
                  <a:alpha val="0"/>
                </a:schemeClr>
              </a:gs>
              <a:gs pos="23000">
                <a:schemeClr val="bg2">
                  <a:lumMod val="50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Rectangle 1"/>
          <p:cNvSpPr/>
          <p:nvPr/>
        </p:nvSpPr>
        <p:spPr>
          <a:xfrm>
            <a:off x="323528" y="188640"/>
            <a:ext cx="4104456" cy="3816429"/>
          </a:xfrm>
          <a:prstGeom prst="rect">
            <a:avLst/>
          </a:prstGeom>
        </p:spPr>
        <p:txBody>
          <a:bodyPr wrap="square">
            <a:spAutoFit/>
          </a:bodyPr>
          <a:lstStyle/>
          <a:p>
            <a:r>
              <a:rPr lang="en-US" i="0" dirty="0" smtClean="0">
                <a:effectLst>
                  <a:glow rad="101600">
                    <a:srgbClr val="000000"/>
                  </a:glow>
                </a:effectLst>
              </a:rPr>
              <a:t>Only representations with a common format can be inferentially integrated.</a:t>
            </a:r>
          </a:p>
          <a:p>
            <a:endParaRPr lang="en-US" i="0" dirty="0" smtClean="0">
              <a:effectLst>
                <a:glow rad="101600">
                  <a:srgbClr val="000000"/>
                </a:glow>
              </a:effectLst>
            </a:endParaRPr>
          </a:p>
          <a:p>
            <a:r>
              <a:rPr lang="en-US" i="0" dirty="0" smtClean="0">
                <a:effectLst>
                  <a:glow rad="101600">
                    <a:srgbClr val="000000"/>
                  </a:glow>
                </a:effectLst>
              </a:rPr>
              <a:t>Any two intentions can be inferentially integrated in practical reasoning.</a:t>
            </a:r>
          </a:p>
          <a:p>
            <a:endParaRPr lang="en-US" i="0" dirty="0" smtClean="0">
              <a:effectLst>
                <a:glow rad="101600">
                  <a:srgbClr val="000000"/>
                </a:glow>
              </a:effectLst>
            </a:endParaRPr>
          </a:p>
          <a:p>
            <a:r>
              <a:rPr lang="en-US" i="0" dirty="0" smtClean="0">
                <a:effectLst>
                  <a:glow rad="101600">
                    <a:srgbClr val="000000"/>
                  </a:glow>
                </a:effectLst>
              </a:rPr>
              <a:t>My intention that I visit </a:t>
            </a:r>
            <a:r>
              <a:rPr lang="en-US" i="0" dirty="0" smtClean="0">
                <a:effectLst>
                  <a:glow rad="101600">
                    <a:srgbClr val="000000"/>
                  </a:glow>
                </a:effectLst>
              </a:rPr>
              <a:t>Lyon on </a:t>
            </a:r>
            <a:r>
              <a:rPr lang="en-US" i="0" dirty="0" smtClean="0">
                <a:effectLst>
                  <a:glow rad="101600">
                    <a:srgbClr val="000000"/>
                  </a:glow>
                </a:effectLst>
              </a:rPr>
              <a:t>Friday is a propositional attitude.</a:t>
            </a:r>
            <a:endParaRPr lang="en-US" i="0" dirty="0">
              <a:effectLst>
                <a:glow rad="101600">
                  <a:srgbClr val="000000"/>
                </a:glow>
              </a:effectLst>
            </a:endParaRPr>
          </a:p>
        </p:txBody>
      </p:sp>
      <p:sp>
        <p:nvSpPr>
          <p:cNvPr id="4" name="Rectangle 3"/>
          <p:cNvSpPr/>
          <p:nvPr/>
        </p:nvSpPr>
        <p:spPr>
          <a:xfrm>
            <a:off x="4968552" y="1479555"/>
            <a:ext cx="4572000" cy="1107996"/>
          </a:xfrm>
          <a:prstGeom prst="rect">
            <a:avLst/>
          </a:prstGeom>
        </p:spPr>
        <p:txBody>
          <a:bodyPr>
            <a:spAutoFit/>
          </a:bodyPr>
          <a:lstStyle/>
          <a:p>
            <a:endParaRPr lang="en-US" i="0" dirty="0" smtClean="0">
              <a:effectLst>
                <a:glow rad="101600">
                  <a:srgbClr val="000000"/>
                </a:glow>
              </a:effectLst>
            </a:endParaRPr>
          </a:p>
          <a:p>
            <a:r>
              <a:rPr lang="en-US" i="0" dirty="0" smtClean="0">
                <a:effectLst>
                  <a:glow rad="101600">
                    <a:srgbClr val="000000"/>
                  </a:glow>
                </a:effectLst>
              </a:rPr>
              <a:t>All intentions are propositional attitudes.</a:t>
            </a:r>
            <a:endParaRPr lang="en-US" i="0" dirty="0">
              <a:effectLst>
                <a:glow rad="101600">
                  <a:srgbClr val="000000"/>
                </a:glow>
              </a:effectLst>
            </a:endParaRPr>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effectLst>
                  <a:glow rad="101600">
                    <a:srgbClr val="000000"/>
                  </a:glow>
                </a:effectLst>
              </a:rPr>
              <a:t>No motor </a:t>
            </a:r>
            <a:r>
              <a:rPr lang="en-US" i="0" dirty="0">
                <a:effectLst>
                  <a:glow rad="101600">
                    <a:srgbClr val="000000"/>
                  </a:glow>
                </a:effectLst>
              </a:rPr>
              <a:t>representations are </a:t>
            </a:r>
            <a:r>
              <a:rPr lang="en-US" i="0" dirty="0" smtClean="0">
                <a:effectLst>
                  <a:glow rad="101600">
                    <a:srgbClr val="000000"/>
                  </a:glow>
                </a:effectLst>
              </a:rPr>
              <a:t>propositional </a:t>
            </a:r>
            <a:r>
              <a:rPr lang="en-US" i="0" dirty="0">
                <a:effectLst>
                  <a:glow rad="101600">
                    <a:srgbClr val="000000"/>
                  </a:glow>
                </a:effectLst>
              </a:rPr>
              <a:t>attitudes</a:t>
            </a:r>
            <a:r>
              <a:rPr lang="en-US" i="0" dirty="0" smtClean="0">
                <a:effectLst>
                  <a:glow rad="101600">
                    <a:srgbClr val="000000"/>
                  </a:glow>
                </a:effectLst>
              </a:rPr>
              <a:t>.</a:t>
            </a:r>
            <a:endParaRPr lang="en-US" i="0" dirty="0">
              <a:effectLst>
                <a:glow rad="101600">
                  <a:srgbClr val="000000"/>
                </a:glow>
              </a:effectLst>
            </a:endParaRPr>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effectLst>
                  <a:glow rad="101600">
                    <a:srgbClr val="000000"/>
                  </a:glow>
                </a:effectLst>
              </a:rPr>
              <a:t>No motor </a:t>
            </a:r>
            <a:r>
              <a:rPr lang="en-US" i="0" dirty="0">
                <a:effectLst>
                  <a:glow rad="101600">
                    <a:srgbClr val="000000"/>
                  </a:glow>
                </a:effectLst>
              </a:rPr>
              <a:t>representations are </a:t>
            </a:r>
            <a:r>
              <a:rPr lang="en-US" i="0" dirty="0" smtClean="0">
                <a:effectLst>
                  <a:glow rad="101600">
                    <a:srgbClr val="000000"/>
                  </a:glow>
                </a:effectLst>
              </a:rPr>
              <a:t>intentions</a:t>
            </a:r>
            <a:endParaRPr lang="en-US" i="0" dirty="0">
              <a:effectLst>
                <a:glow rad="101600">
                  <a:srgbClr val="000000"/>
                </a:glow>
              </a:effectLst>
            </a:endParaRPr>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0083789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a:t>
            </a:r>
            <a:r>
              <a:rPr lang="en-US" i="0" dirty="0" smtClean="0"/>
              <a:t>Lyon on </a:t>
            </a:r>
            <a:r>
              <a:rPr lang="en-US" i="0" dirty="0" smtClean="0"/>
              <a:t>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t>No motor </a:t>
            </a:r>
            <a:r>
              <a:rPr lang="en-US" i="0" dirty="0"/>
              <a:t>representations are </a:t>
            </a:r>
            <a:r>
              <a:rPr lang="en-US" i="0" dirty="0" smtClean="0"/>
              <a:t>intentions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3519037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chemeClr val="tx1"/>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Tree>
    <p:extLst>
      <p:ext uri="{BB962C8B-B14F-4D97-AF65-F5344CB8AC3E}">
        <p14:creationId xmlns:p14="http://schemas.microsoft.com/office/powerpoint/2010/main" val="6161957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chemeClr val="tx1"/>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4" name="Rectangle 3"/>
          <p:cNvSpPr/>
          <p:nvPr/>
        </p:nvSpPr>
        <p:spPr>
          <a:xfrm>
            <a:off x="5004048" y="4437112"/>
            <a:ext cx="3582144" cy="1107996"/>
          </a:xfrm>
          <a:prstGeom prst="rect">
            <a:avLst/>
          </a:prstGeom>
        </p:spPr>
        <p:txBody>
          <a:bodyPr wrap="square">
            <a:spAutoFit/>
          </a:bodyPr>
          <a:lstStyle/>
          <a:p>
            <a:r>
              <a:rPr lang="en-US" i="0" dirty="0" smtClean="0"/>
              <a:t>Some </a:t>
            </a:r>
            <a:r>
              <a:rPr lang="en-US" i="0" dirty="0" smtClean="0"/>
              <a:t>actions </a:t>
            </a:r>
            <a:r>
              <a:rPr lang="en-US" i="0" dirty="0" smtClean="0"/>
              <a:t>involve both </a:t>
            </a:r>
            <a:r>
              <a:rPr lang="en-US" i="0" dirty="0" smtClean="0"/>
              <a:t>intention </a:t>
            </a:r>
            <a:r>
              <a:rPr lang="en-US" i="0" dirty="0" smtClean="0"/>
              <a:t>and </a:t>
            </a:r>
            <a:r>
              <a:rPr lang="en-US" i="0" dirty="0" smtClean="0"/>
              <a:t>motor </a:t>
            </a:r>
            <a:r>
              <a:rPr lang="en-US" i="0" dirty="0" smtClean="0"/>
              <a:t>representation</a:t>
            </a:r>
          </a:p>
        </p:txBody>
      </p:sp>
    </p:spTree>
    <p:extLst>
      <p:ext uri="{BB962C8B-B14F-4D97-AF65-F5344CB8AC3E}">
        <p14:creationId xmlns:p14="http://schemas.microsoft.com/office/powerpoint/2010/main" val="22438760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rgbClr val="000000"/>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actions</a:t>
            </a: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6" name="Rectangle 5"/>
          <p:cNvSpPr/>
          <p:nvPr/>
        </p:nvSpPr>
        <p:spPr>
          <a:xfrm>
            <a:off x="5004048" y="4437112"/>
            <a:ext cx="3582144" cy="1107996"/>
          </a:xfrm>
          <a:prstGeom prst="rect">
            <a:avLst/>
          </a:prstGeom>
        </p:spPr>
        <p:txBody>
          <a:bodyPr wrap="square">
            <a:spAutoFit/>
          </a:bodyPr>
          <a:lstStyle/>
          <a:p>
            <a:r>
              <a:rPr lang="en-US" i="0" dirty="0" smtClean="0"/>
              <a:t>Some </a:t>
            </a:r>
            <a:r>
              <a:rPr lang="en-US" i="0" dirty="0" smtClean="0"/>
              <a:t>actions </a:t>
            </a:r>
            <a:r>
              <a:rPr lang="en-US" i="0" dirty="0" smtClean="0"/>
              <a:t>involve both </a:t>
            </a:r>
            <a:r>
              <a:rPr lang="en-US" i="0" dirty="0" smtClean="0"/>
              <a:t>intention </a:t>
            </a:r>
            <a:r>
              <a:rPr lang="en-US" i="0" dirty="0" smtClean="0"/>
              <a:t>and </a:t>
            </a:r>
            <a:r>
              <a:rPr lang="en-US" i="0" dirty="0" smtClean="0"/>
              <a:t>motor </a:t>
            </a:r>
            <a:r>
              <a:rPr lang="en-US" i="0" dirty="0" smtClean="0"/>
              <a:t>representation</a:t>
            </a:r>
          </a:p>
        </p:txBody>
      </p:sp>
      <p:sp>
        <p:nvSpPr>
          <p:cNvPr id="2" name="Rectangle 1"/>
          <p:cNvSpPr/>
          <p:nvPr/>
        </p:nvSpPr>
        <p:spPr bwMode="auto">
          <a:xfrm>
            <a:off x="683568" y="1556792"/>
            <a:ext cx="3240360" cy="43204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4492985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rgbClr val="000000"/>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actions</a:t>
            </a: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6" name="Rectangle 5"/>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sp>
        <p:nvSpPr>
          <p:cNvPr id="7" name="Rectangle 6"/>
          <p:cNvSpPr/>
          <p:nvPr/>
        </p:nvSpPr>
        <p:spPr>
          <a:xfrm>
            <a:off x="5004048" y="4437112"/>
            <a:ext cx="3582144" cy="1107996"/>
          </a:xfrm>
          <a:prstGeom prst="rect">
            <a:avLst/>
          </a:prstGeom>
        </p:spPr>
        <p:txBody>
          <a:bodyPr wrap="square">
            <a:spAutoFit/>
          </a:bodyPr>
          <a:lstStyle/>
          <a:p>
            <a:r>
              <a:rPr lang="en-US" i="0" dirty="0" smtClean="0"/>
              <a:t>Some </a:t>
            </a:r>
            <a:r>
              <a:rPr lang="en-US" i="0" dirty="0" smtClean="0"/>
              <a:t>actions </a:t>
            </a:r>
            <a:r>
              <a:rPr lang="en-US" i="0" dirty="0" smtClean="0"/>
              <a:t>involve both </a:t>
            </a:r>
            <a:r>
              <a:rPr lang="en-US" i="0" dirty="0" smtClean="0"/>
              <a:t>intention </a:t>
            </a:r>
            <a:r>
              <a:rPr lang="en-US" i="0" dirty="0" smtClean="0"/>
              <a:t>and </a:t>
            </a:r>
            <a:r>
              <a:rPr lang="en-US" i="0" dirty="0" smtClean="0"/>
              <a:t>motor </a:t>
            </a:r>
            <a:r>
              <a:rPr lang="en-US" i="0" dirty="0" smtClean="0"/>
              <a:t>representation</a:t>
            </a:r>
          </a:p>
        </p:txBody>
      </p:sp>
      <p:sp>
        <p:nvSpPr>
          <p:cNvPr id="8" name="Rectangle 7"/>
          <p:cNvSpPr/>
          <p:nvPr/>
        </p:nvSpPr>
        <p:spPr bwMode="auto">
          <a:xfrm>
            <a:off x="683568" y="1556792"/>
            <a:ext cx="3240360" cy="43204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57107917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rot="21540000">
            <a:off x="1691680" y="836712"/>
            <a:ext cx="5472608" cy="432048"/>
          </a:xfrm>
          <a:prstGeom prst="rect">
            <a:avLst/>
          </a:prstGeom>
          <a:solidFill>
            <a:srgbClr val="40404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How are non</a:t>
            </a:r>
            <a:r>
              <a:rPr lang="en-US" i="0" dirty="0">
                <a:effectLst>
                  <a:glow rad="101600">
                    <a:srgbClr val="000000"/>
                  </a:glow>
                </a:effectLst>
              </a:rPr>
              <a:t>-accidental matches </a:t>
            </a:r>
            <a:r>
              <a:rPr lang="en-US" i="0" dirty="0" smtClean="0">
                <a:effectLst>
                  <a:glow rad="101600">
                    <a:srgbClr val="000000"/>
                  </a:glow>
                </a:effectLst>
              </a:rPr>
              <a:t>possible?</a:t>
            </a:r>
            <a:endParaRPr lang="en-US" i="0" dirty="0">
              <a:effectLst>
                <a:glow rad="101600">
                  <a:srgbClr val="000000"/>
                </a:glow>
              </a:effectLst>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actions</a:t>
            </a: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effectLst>
                  <a:glow rad="101600">
                    <a:srgbClr val="000000"/>
                  </a:glow>
                </a:effectLst>
              </a:rPr>
              <a:t>Two  outcomes</a:t>
            </a:r>
            <a:r>
              <a:rPr lang="en-US" i="0" dirty="0">
                <a:effectLst>
                  <a:glow rad="101600">
                    <a:srgbClr val="000000"/>
                  </a:glow>
                </a:effectLst>
              </a:rPr>
              <a:t>, A and B, </a:t>
            </a:r>
            <a:r>
              <a:rPr lang="en-US" dirty="0">
                <a:effectLst>
                  <a:glow rad="101600">
                    <a:srgbClr val="000000"/>
                  </a:glow>
                </a:effectLst>
              </a:rPr>
              <a:t>match</a:t>
            </a:r>
            <a:r>
              <a:rPr lang="en-US" i="0" dirty="0">
                <a:effectLst>
                  <a:glow rad="101600">
                    <a:srgbClr val="000000"/>
                  </a:glow>
                </a:effectLst>
              </a:rPr>
              <a:t> in a particular context just if, in that context, either the occurrence of </a:t>
            </a:r>
            <a:r>
              <a:rPr lang="en-US" i="0" dirty="0" smtClean="0">
                <a:effectLst>
                  <a:glow rad="101600">
                    <a:srgbClr val="000000"/>
                  </a:glow>
                </a:effectLst>
              </a:rPr>
              <a:t>A would </a:t>
            </a:r>
            <a:r>
              <a:rPr lang="en-US" i="0" dirty="0">
                <a:effectLst>
                  <a:glow rad="101600">
                    <a:srgbClr val="000000"/>
                  </a:glow>
                </a:effectLst>
              </a:rPr>
              <a:t>normally constitute or cause, at least partially, the </a:t>
            </a:r>
            <a:r>
              <a:rPr lang="en-US" i="0" dirty="0" smtClean="0">
                <a:effectLst>
                  <a:glow rad="101600">
                    <a:srgbClr val="000000"/>
                  </a:glow>
                </a:effectLst>
              </a:rPr>
              <a:t>occurrence </a:t>
            </a:r>
            <a:r>
              <a:rPr lang="en-US" i="0" dirty="0">
                <a:effectLst>
                  <a:glow rad="101600">
                    <a:srgbClr val="000000"/>
                  </a:glow>
                </a:effectLst>
              </a:rPr>
              <a:t>of </a:t>
            </a:r>
            <a:r>
              <a:rPr lang="en-US" i="0" dirty="0" smtClean="0">
                <a:effectLst>
                  <a:glow rad="101600">
                    <a:srgbClr val="000000"/>
                  </a:glow>
                </a:effectLst>
              </a:rPr>
              <a:t>B or </a:t>
            </a:r>
            <a:r>
              <a:rPr lang="en-US" i="0" dirty="0">
                <a:effectLst>
                  <a:glow rad="101600">
                    <a:srgbClr val="000000"/>
                  </a:glow>
                </a:effectLst>
              </a:rPr>
              <a:t>vice versa. </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8" name="Rectangle 7"/>
          <p:cNvSpPr/>
          <p:nvPr/>
        </p:nvSpPr>
        <p:spPr>
          <a:xfrm>
            <a:off x="5004048" y="4437112"/>
            <a:ext cx="3582144" cy="1107996"/>
          </a:xfrm>
          <a:prstGeom prst="rect">
            <a:avLst/>
          </a:prstGeom>
        </p:spPr>
        <p:txBody>
          <a:bodyPr wrap="square">
            <a:spAutoFit/>
          </a:bodyPr>
          <a:lstStyle/>
          <a:p>
            <a:r>
              <a:rPr lang="en-US" i="0" dirty="0" smtClean="0"/>
              <a:t>Some </a:t>
            </a:r>
            <a:r>
              <a:rPr lang="en-US" i="0" dirty="0" smtClean="0"/>
              <a:t>actions </a:t>
            </a:r>
            <a:r>
              <a:rPr lang="en-US" i="0" dirty="0" smtClean="0"/>
              <a:t>involve both </a:t>
            </a:r>
            <a:r>
              <a:rPr lang="en-US" i="0" dirty="0" smtClean="0"/>
              <a:t>intention </a:t>
            </a:r>
            <a:r>
              <a:rPr lang="en-US" i="0" dirty="0" smtClean="0"/>
              <a:t>and </a:t>
            </a:r>
            <a:r>
              <a:rPr lang="en-US" i="0" dirty="0" smtClean="0"/>
              <a:t>motor </a:t>
            </a:r>
            <a:r>
              <a:rPr lang="en-US" i="0" dirty="0" smtClean="0"/>
              <a:t>representation</a:t>
            </a:r>
          </a:p>
        </p:txBody>
      </p:sp>
      <p:sp>
        <p:nvSpPr>
          <p:cNvPr id="10" name="Rectangle 9"/>
          <p:cNvSpPr/>
          <p:nvPr/>
        </p:nvSpPr>
        <p:spPr bwMode="auto">
          <a:xfrm>
            <a:off x="683568" y="1556792"/>
            <a:ext cx="3240360" cy="43204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2679793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rot="21540000">
            <a:off x="598859" y="4538138"/>
            <a:ext cx="3331970" cy="761806"/>
          </a:xfrm>
          <a:prstGeom prst="rect">
            <a:avLst/>
          </a:prstGeom>
          <a:solidFill>
            <a:srgbClr val="40404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816429"/>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actions</a:t>
            </a:r>
            <a:r>
              <a:rPr lang="en-US" i="0" dirty="0" smtClean="0">
                <a:effectLst>
                  <a:glow rad="101600">
                    <a:srgbClr val="000000"/>
                  </a:glow>
                </a:effectLst>
                <a:ea typeface="Arial" charset="0"/>
                <a:cs typeface="Arial" charset="0"/>
              </a:rPr>
              <a:t>;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iii. differ in format from </a:t>
            </a:r>
            <a:r>
              <a:rPr lang="en-US" i="0" dirty="0" smtClean="0">
                <a:effectLst>
                  <a:glow rad="101600">
                    <a:srgbClr val="000000"/>
                  </a:glow>
                </a:effectLst>
                <a:ea typeface="Arial" charset="0"/>
                <a:cs typeface="Arial" charset="0"/>
              </a:rPr>
              <a:t>intentions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8" name="Rectangle 7"/>
          <p:cNvSpPr/>
          <p:nvPr/>
        </p:nvSpPr>
        <p:spPr>
          <a:xfrm>
            <a:off x="5004048" y="4437112"/>
            <a:ext cx="3582144" cy="1107996"/>
          </a:xfrm>
          <a:prstGeom prst="rect">
            <a:avLst/>
          </a:prstGeom>
        </p:spPr>
        <p:txBody>
          <a:bodyPr wrap="square">
            <a:spAutoFit/>
          </a:bodyPr>
          <a:lstStyle/>
          <a:p>
            <a:r>
              <a:rPr lang="en-US" i="0" dirty="0" smtClean="0"/>
              <a:t>Some </a:t>
            </a:r>
            <a:r>
              <a:rPr lang="en-US" i="0" dirty="0" smtClean="0"/>
              <a:t>actions </a:t>
            </a:r>
            <a:r>
              <a:rPr lang="en-US" i="0" dirty="0" smtClean="0"/>
              <a:t>involve both </a:t>
            </a:r>
            <a:r>
              <a:rPr lang="en-US" i="0" dirty="0" smtClean="0"/>
              <a:t>intention </a:t>
            </a:r>
            <a:r>
              <a:rPr lang="en-US" i="0" dirty="0" smtClean="0"/>
              <a:t>and </a:t>
            </a:r>
            <a:r>
              <a:rPr lang="en-US" i="0" dirty="0" smtClean="0"/>
              <a:t>motor </a:t>
            </a:r>
            <a:r>
              <a:rPr lang="en-US" i="0" dirty="0" smtClean="0"/>
              <a:t>representation</a:t>
            </a:r>
          </a:p>
        </p:txBody>
      </p:sp>
      <p:sp>
        <p:nvSpPr>
          <p:cNvPr id="10" name="Rectangle 9"/>
          <p:cNvSpPr/>
          <p:nvPr/>
        </p:nvSpPr>
        <p:spPr bwMode="auto">
          <a:xfrm>
            <a:off x="683568" y="1556792"/>
            <a:ext cx="3240360" cy="43204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8461213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
        <p:nvSpPr>
          <p:cNvPr id="16" name="Oval 1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35730884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816429"/>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actions</a:t>
            </a:r>
            <a:r>
              <a:rPr lang="en-US" i="0" dirty="0" smtClean="0">
                <a:effectLst>
                  <a:glow rad="101600">
                    <a:srgbClr val="000000"/>
                  </a:glow>
                </a:effectLst>
                <a:ea typeface="Arial" charset="0"/>
                <a:cs typeface="Arial" charset="0"/>
              </a:rPr>
              <a:t>;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iii. differ in format from </a:t>
            </a:r>
            <a:r>
              <a:rPr lang="en-US" i="0" dirty="0" smtClean="0">
                <a:effectLst>
                  <a:glow rad="101600">
                    <a:srgbClr val="000000"/>
                  </a:glow>
                </a:effectLst>
                <a:ea typeface="Arial" charset="0"/>
                <a:cs typeface="Arial" charset="0"/>
              </a:rPr>
              <a:t>intentions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7" name="Rectangle 6"/>
          <p:cNvSpPr/>
          <p:nvPr/>
        </p:nvSpPr>
        <p:spPr>
          <a:xfrm>
            <a:off x="5004048" y="4437112"/>
            <a:ext cx="3582144" cy="1107996"/>
          </a:xfrm>
          <a:prstGeom prst="rect">
            <a:avLst/>
          </a:prstGeom>
        </p:spPr>
        <p:txBody>
          <a:bodyPr wrap="square">
            <a:spAutoFit/>
          </a:bodyPr>
          <a:lstStyle/>
          <a:p>
            <a:r>
              <a:rPr lang="en-US" i="0" dirty="0" smtClean="0"/>
              <a:t>Some </a:t>
            </a:r>
            <a:r>
              <a:rPr lang="en-US" i="0" dirty="0" smtClean="0"/>
              <a:t>actions </a:t>
            </a:r>
            <a:r>
              <a:rPr lang="en-US" i="0" dirty="0" smtClean="0"/>
              <a:t>involve both </a:t>
            </a:r>
            <a:r>
              <a:rPr lang="en-US" i="0" dirty="0" smtClean="0"/>
              <a:t>intention </a:t>
            </a:r>
            <a:r>
              <a:rPr lang="en-US" i="0" dirty="0" smtClean="0"/>
              <a:t>and </a:t>
            </a:r>
            <a:r>
              <a:rPr lang="en-US" i="0" dirty="0" smtClean="0"/>
              <a:t>motor </a:t>
            </a:r>
            <a:r>
              <a:rPr lang="en-US" i="0" dirty="0" smtClean="0"/>
              <a:t>representation</a:t>
            </a:r>
          </a:p>
        </p:txBody>
      </p:sp>
      <p:sp>
        <p:nvSpPr>
          <p:cNvPr id="8" name="Rectangle 7"/>
          <p:cNvSpPr/>
          <p:nvPr/>
        </p:nvSpPr>
        <p:spPr bwMode="auto">
          <a:xfrm>
            <a:off x="683568" y="1556792"/>
            <a:ext cx="3240360" cy="43204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85206311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1785104"/>
          </a:xfrm>
          <a:prstGeom prst="rect">
            <a:avLst/>
          </a:prstGeom>
        </p:spPr>
        <p:txBody>
          <a:bodyPr wrap="square">
            <a:spAutoFit/>
          </a:bodyPr>
          <a:lstStyle/>
          <a:p>
            <a:r>
              <a:rPr lang="en-US" i="0" dirty="0" smtClean="0">
                <a:effectLst>
                  <a:glow rad="101600">
                    <a:srgbClr val="000000"/>
                  </a:glow>
                </a:effectLst>
              </a:rPr>
              <a:t>Head </a:t>
            </a:r>
            <a:r>
              <a:rPr lang="en-US" i="0" dirty="0">
                <a:effectLst>
                  <a:glow rad="101600">
                    <a:srgbClr val="000000"/>
                  </a:glow>
                </a:effectLst>
              </a:rPr>
              <a:t>southeast on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Tree>
    <p:extLst>
      <p:ext uri="{BB962C8B-B14F-4D97-AF65-F5344CB8AC3E}">
        <p14:creationId xmlns:p14="http://schemas.microsoft.com/office/powerpoint/2010/main" val="98470055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430887"/>
          </a:xfrm>
          <a:prstGeom prst="rect">
            <a:avLst/>
          </a:prstGeom>
        </p:spPr>
        <p:txBody>
          <a:bodyPr wrap="square">
            <a:spAutoFit/>
          </a:bodyPr>
          <a:lstStyle/>
          <a:p>
            <a:r>
              <a:rPr lang="en-US" i="0" dirty="0" smtClean="0">
                <a:effectLst>
                  <a:glow rad="101600">
                    <a:srgbClr val="000000"/>
                  </a:glow>
                </a:effectLst>
              </a:rPr>
              <a:t>Follow </a:t>
            </a:r>
            <a:r>
              <a:rPr lang="en-US" dirty="0" smtClean="0">
                <a:effectLst>
                  <a:glow rad="101600">
                    <a:srgbClr val="000000"/>
                  </a:glow>
                </a:effectLst>
              </a:rPr>
              <a:t>that</a:t>
            </a:r>
            <a:r>
              <a:rPr lang="en-US" i="0" dirty="0" smtClean="0">
                <a:effectLst>
                  <a:glow rad="101600">
                    <a:srgbClr val="000000"/>
                  </a:glow>
                </a:effectLst>
              </a:rPr>
              <a:t> route</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Tree>
    <p:extLst>
      <p:ext uri="{BB962C8B-B14F-4D97-AF65-F5344CB8AC3E}">
        <p14:creationId xmlns:p14="http://schemas.microsoft.com/office/powerpoint/2010/main" val="31140650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430887"/>
          </a:xfrm>
          <a:prstGeom prst="rect">
            <a:avLst/>
          </a:prstGeom>
        </p:spPr>
        <p:txBody>
          <a:bodyPr wrap="square">
            <a:spAutoFit/>
          </a:bodyPr>
          <a:lstStyle/>
          <a:p>
            <a:r>
              <a:rPr lang="en-US" i="0" dirty="0" smtClean="0">
                <a:effectLst>
                  <a:glow rad="101600">
                    <a:srgbClr val="000000"/>
                  </a:glow>
                </a:effectLst>
              </a:rPr>
              <a:t>Follow </a:t>
            </a:r>
            <a:r>
              <a:rPr lang="en-US" dirty="0" smtClean="0">
                <a:effectLst>
                  <a:glow rad="101600">
                    <a:srgbClr val="000000"/>
                  </a:glow>
                </a:effectLst>
              </a:rPr>
              <a:t>that</a:t>
            </a:r>
            <a:r>
              <a:rPr lang="en-US" i="0" dirty="0" smtClean="0">
                <a:effectLst>
                  <a:glow rad="101600">
                    <a:srgbClr val="000000"/>
                  </a:glow>
                </a:effectLst>
              </a:rPr>
              <a:t> route</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4" name="Freeform 3"/>
          <p:cNvSpPr/>
          <p:nvPr/>
        </p:nvSpPr>
        <p:spPr>
          <a:xfrm>
            <a:off x="1854200" y="672623"/>
            <a:ext cx="4533900" cy="2829520"/>
          </a:xfrm>
          <a:custGeom>
            <a:avLst/>
            <a:gdLst>
              <a:gd name="connsiteX0" fmla="*/ 1091359 w 6271180"/>
              <a:gd name="connsiteY0" fmla="*/ 1937427 h 2724500"/>
              <a:gd name="connsiteX1" fmla="*/ 291259 w 6271180"/>
              <a:gd name="connsiteY1" fmla="*/ 2623227 h 2724500"/>
              <a:gd name="connsiteX2" fmla="*/ 5434759 w 6271180"/>
              <a:gd name="connsiteY2" fmla="*/ 7027 h 2724500"/>
              <a:gd name="connsiteX3" fmla="*/ 6260259 w 6271180"/>
              <a:gd name="connsiteY3" fmla="*/ 1797727 h 2724500"/>
              <a:gd name="connsiteX4" fmla="*/ 6260259 w 6271180"/>
              <a:gd name="connsiteY4" fmla="*/ 1797727 h 2724500"/>
              <a:gd name="connsiteX0" fmla="*/ 1091359 w 6261838"/>
              <a:gd name="connsiteY0" fmla="*/ 1939030 h 2726103"/>
              <a:gd name="connsiteX1" fmla="*/ 291259 w 6261838"/>
              <a:gd name="connsiteY1" fmla="*/ 2624830 h 2726103"/>
              <a:gd name="connsiteX2" fmla="*/ 5434759 w 6261838"/>
              <a:gd name="connsiteY2" fmla="*/ 8630 h 2726103"/>
              <a:gd name="connsiteX3" fmla="*/ 6260259 w 6261838"/>
              <a:gd name="connsiteY3" fmla="*/ 1799330 h 2726103"/>
              <a:gd name="connsiteX4" fmla="*/ 5625259 w 6261838"/>
              <a:gd name="connsiteY4" fmla="*/ 2294630 h 2726103"/>
              <a:gd name="connsiteX0" fmla="*/ 1091359 w 8385796"/>
              <a:gd name="connsiteY0" fmla="*/ 1938557 h 2725630"/>
              <a:gd name="connsiteX1" fmla="*/ 291259 w 8385796"/>
              <a:gd name="connsiteY1" fmla="*/ 2624357 h 2725630"/>
              <a:gd name="connsiteX2" fmla="*/ 5434759 w 8385796"/>
              <a:gd name="connsiteY2" fmla="*/ 8157 h 2725630"/>
              <a:gd name="connsiteX3" fmla="*/ 6260259 w 8385796"/>
              <a:gd name="connsiteY3" fmla="*/ 1798857 h 2725630"/>
              <a:gd name="connsiteX4" fmla="*/ 8381159 w 8385796"/>
              <a:gd name="connsiteY4" fmla="*/ 1709958 h 2725630"/>
              <a:gd name="connsiteX5" fmla="*/ 5625259 w 8385796"/>
              <a:gd name="connsiteY5" fmla="*/ 2294157 h 2725630"/>
              <a:gd name="connsiteX0" fmla="*/ 1091359 w 6261616"/>
              <a:gd name="connsiteY0" fmla="*/ 1939030 h 2726103"/>
              <a:gd name="connsiteX1" fmla="*/ 291259 w 6261616"/>
              <a:gd name="connsiteY1" fmla="*/ 2624830 h 2726103"/>
              <a:gd name="connsiteX2" fmla="*/ 5434759 w 6261616"/>
              <a:gd name="connsiteY2" fmla="*/ 8630 h 2726103"/>
              <a:gd name="connsiteX3" fmla="*/ 6260259 w 6261616"/>
              <a:gd name="connsiteY3" fmla="*/ 1799330 h 2726103"/>
              <a:gd name="connsiteX4" fmla="*/ 5625259 w 6261616"/>
              <a:gd name="connsiteY4" fmla="*/ 2294630 h 2726103"/>
              <a:gd name="connsiteX0" fmla="*/ 1091359 w 5875292"/>
              <a:gd name="connsiteY0" fmla="*/ 1931594 h 2718667"/>
              <a:gd name="connsiteX1" fmla="*/ 291259 w 5875292"/>
              <a:gd name="connsiteY1" fmla="*/ 2617394 h 2718667"/>
              <a:gd name="connsiteX2" fmla="*/ 5434759 w 5875292"/>
              <a:gd name="connsiteY2" fmla="*/ 1194 h 2718667"/>
              <a:gd name="connsiteX3" fmla="*/ 5625259 w 5875292"/>
              <a:gd name="connsiteY3" fmla="*/ 2287194 h 2718667"/>
              <a:gd name="connsiteX0" fmla="*/ 582867 w 5312211"/>
              <a:gd name="connsiteY0" fmla="*/ 1932644 h 2833081"/>
              <a:gd name="connsiteX1" fmla="*/ 532067 w 5312211"/>
              <a:gd name="connsiteY1" fmla="*/ 2745444 h 2833081"/>
              <a:gd name="connsiteX2" fmla="*/ 4926267 w 5312211"/>
              <a:gd name="connsiteY2" fmla="*/ 2244 h 2833081"/>
              <a:gd name="connsiteX3" fmla="*/ 5116767 w 5312211"/>
              <a:gd name="connsiteY3" fmla="*/ 2288244 h 2833081"/>
              <a:gd name="connsiteX0" fmla="*/ 189056 w 4793144"/>
              <a:gd name="connsiteY0" fmla="*/ 1930874 h 2318360"/>
              <a:gd name="connsiteX1" fmla="*/ 1890856 w 4793144"/>
              <a:gd name="connsiteY1" fmla="*/ 2083274 h 2318360"/>
              <a:gd name="connsiteX2" fmla="*/ 4532456 w 4793144"/>
              <a:gd name="connsiteY2" fmla="*/ 474 h 2318360"/>
              <a:gd name="connsiteX3" fmla="*/ 4722956 w 4793144"/>
              <a:gd name="connsiteY3" fmla="*/ 2286474 h 2318360"/>
              <a:gd name="connsiteX0" fmla="*/ 361258 w 5048322"/>
              <a:gd name="connsiteY0" fmla="*/ 1932525 h 2821469"/>
              <a:gd name="connsiteX1" fmla="*/ 894658 w 5048322"/>
              <a:gd name="connsiteY1" fmla="*/ 2732625 h 2821469"/>
              <a:gd name="connsiteX2" fmla="*/ 4704658 w 5048322"/>
              <a:gd name="connsiteY2" fmla="*/ 2125 h 2821469"/>
              <a:gd name="connsiteX3" fmla="*/ 4895158 w 5048322"/>
              <a:gd name="connsiteY3" fmla="*/ 2288125 h 2821469"/>
              <a:gd name="connsiteX0" fmla="*/ 163717 w 4850781"/>
              <a:gd name="connsiteY0" fmla="*/ 1932525 h 2840028"/>
              <a:gd name="connsiteX1" fmla="*/ 697117 w 4850781"/>
              <a:gd name="connsiteY1" fmla="*/ 2732625 h 2840028"/>
              <a:gd name="connsiteX2" fmla="*/ 4507117 w 4850781"/>
              <a:gd name="connsiteY2" fmla="*/ 2125 h 2840028"/>
              <a:gd name="connsiteX3" fmla="*/ 4697617 w 4850781"/>
              <a:gd name="connsiteY3" fmla="*/ 2288125 h 2840028"/>
              <a:gd name="connsiteX0" fmla="*/ 0 w 4687064"/>
              <a:gd name="connsiteY0" fmla="*/ 1932525 h 2841586"/>
              <a:gd name="connsiteX1" fmla="*/ 533400 w 4687064"/>
              <a:gd name="connsiteY1" fmla="*/ 2732625 h 2841586"/>
              <a:gd name="connsiteX2" fmla="*/ 4343400 w 4687064"/>
              <a:gd name="connsiteY2" fmla="*/ 2125 h 2841586"/>
              <a:gd name="connsiteX3" fmla="*/ 4533900 w 4687064"/>
              <a:gd name="connsiteY3" fmla="*/ 2288125 h 2841586"/>
              <a:gd name="connsiteX0" fmla="*/ 0 w 4639785"/>
              <a:gd name="connsiteY0" fmla="*/ 1930919 h 2652272"/>
              <a:gd name="connsiteX1" fmla="*/ 1193800 w 4639785"/>
              <a:gd name="connsiteY1" fmla="*/ 2502419 h 2652272"/>
              <a:gd name="connsiteX2" fmla="*/ 4343400 w 4639785"/>
              <a:gd name="connsiteY2" fmla="*/ 519 h 2652272"/>
              <a:gd name="connsiteX3" fmla="*/ 4533900 w 4639785"/>
              <a:gd name="connsiteY3" fmla="*/ 2286519 h 2652272"/>
              <a:gd name="connsiteX0" fmla="*/ 0 w 4533900"/>
              <a:gd name="connsiteY0" fmla="*/ 2095976 h 2829520"/>
              <a:gd name="connsiteX1" fmla="*/ 1193800 w 4533900"/>
              <a:gd name="connsiteY1" fmla="*/ 2667476 h 2829520"/>
              <a:gd name="connsiteX2" fmla="*/ 3568700 w 4533900"/>
              <a:gd name="connsiteY2" fmla="*/ 476 h 2829520"/>
              <a:gd name="connsiteX3" fmla="*/ 4533900 w 4533900"/>
              <a:gd name="connsiteY3" fmla="*/ 2451576 h 2829520"/>
            </a:gdLst>
            <a:ahLst/>
            <a:cxnLst>
              <a:cxn ang="0">
                <a:pos x="connsiteX0" y="connsiteY0"/>
              </a:cxn>
              <a:cxn ang="0">
                <a:pos x="connsiteX1" y="connsiteY1"/>
              </a:cxn>
              <a:cxn ang="0">
                <a:pos x="connsiteX2" y="connsiteY2"/>
              </a:cxn>
              <a:cxn ang="0">
                <a:pos x="connsiteX3" y="connsiteY3"/>
              </a:cxn>
            </a:cxnLst>
            <a:rect l="l" t="t" r="r" b="b"/>
            <a:pathLst>
              <a:path w="4533900" h="2829520">
                <a:moveTo>
                  <a:pt x="0" y="2095976"/>
                </a:moveTo>
                <a:cubicBezTo>
                  <a:pt x="190500" y="2790242"/>
                  <a:pt x="599017" y="3016726"/>
                  <a:pt x="1193800" y="2667476"/>
                </a:cubicBezTo>
                <a:cubicBezTo>
                  <a:pt x="1788583" y="2318226"/>
                  <a:pt x="3012017" y="36459"/>
                  <a:pt x="3568700" y="476"/>
                </a:cubicBezTo>
                <a:cubicBezTo>
                  <a:pt x="4125383" y="-35507"/>
                  <a:pt x="4494213" y="1975326"/>
                  <a:pt x="4533900" y="2451576"/>
                </a:cubicBezTo>
              </a:path>
            </a:pathLst>
          </a:custGeom>
          <a:ln>
            <a:solidFill>
              <a:srgbClr val="FFFF00"/>
            </a:solidFill>
            <a:headEnd type="none"/>
            <a:tailEnd type="arrow"/>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6097247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icture 167"/>
          <p:cNvPicPr>
            <a:picLocks noChangeAspect="1"/>
          </p:cNvPicPr>
          <p:nvPr/>
        </p:nvPicPr>
        <p:blipFill rotWithShape="1">
          <a:blip r:embed="rId3"/>
          <a:srcRect l="1095" r="1966" b="2224"/>
          <a:stretch/>
        </p:blipFill>
        <p:spPr>
          <a:xfrm>
            <a:off x="3985840" y="2996952"/>
            <a:ext cx="4546600" cy="2574652"/>
          </a:xfrm>
          <a:prstGeom prst="rect">
            <a:avLst/>
          </a:prstGeom>
        </p:spPr>
      </p:pic>
      <p:sp>
        <p:nvSpPr>
          <p:cNvPr id="7" name="Rectangle 6"/>
          <p:cNvSpPr/>
          <p:nvPr/>
        </p:nvSpPr>
        <p:spPr bwMode="auto">
          <a:xfrm>
            <a:off x="3923928" y="3068960"/>
            <a:ext cx="4680520" cy="2520280"/>
          </a:xfrm>
          <a:prstGeom prst="rect">
            <a:avLst/>
          </a:prstGeom>
          <a:gradFill flip="none" rotWithShape="1">
            <a:gsLst>
              <a:gs pos="0">
                <a:schemeClr val="tx1"/>
              </a:gs>
              <a:gs pos="90000">
                <a:schemeClr val="tx1">
                  <a:alpha val="0"/>
                </a:schemeClr>
              </a:gs>
            </a:gsLst>
            <a:lin ang="162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Rectangle 13"/>
          <p:cNvSpPr/>
          <p:nvPr/>
        </p:nvSpPr>
        <p:spPr>
          <a:xfrm>
            <a:off x="1080120" y="2348880"/>
            <a:ext cx="2987824" cy="430887"/>
          </a:xfrm>
          <a:prstGeom prst="rect">
            <a:avLst/>
          </a:prstGeom>
        </p:spPr>
        <p:txBody>
          <a:bodyPr wrap="square">
            <a:spAutoFit/>
          </a:bodyPr>
          <a:lstStyle/>
          <a:p>
            <a:r>
              <a:rPr lang="en-US" i="0" dirty="0" smtClean="0">
                <a:effectLst>
                  <a:glow rad="101600">
                    <a:srgbClr val="000000"/>
                  </a:glow>
                </a:effectLst>
              </a:rPr>
              <a:t>Do </a:t>
            </a:r>
            <a:r>
              <a:rPr lang="en-US" dirty="0" smtClean="0">
                <a:effectLst>
                  <a:glow rad="101600">
                    <a:srgbClr val="000000"/>
                  </a:glow>
                </a:effectLst>
              </a:rPr>
              <a:t>that</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4" name="Freeform 3"/>
          <p:cNvSpPr/>
          <p:nvPr/>
        </p:nvSpPr>
        <p:spPr>
          <a:xfrm>
            <a:off x="1854200" y="672623"/>
            <a:ext cx="4533900" cy="2829520"/>
          </a:xfrm>
          <a:custGeom>
            <a:avLst/>
            <a:gdLst>
              <a:gd name="connsiteX0" fmla="*/ 1091359 w 6271180"/>
              <a:gd name="connsiteY0" fmla="*/ 1937427 h 2724500"/>
              <a:gd name="connsiteX1" fmla="*/ 291259 w 6271180"/>
              <a:gd name="connsiteY1" fmla="*/ 2623227 h 2724500"/>
              <a:gd name="connsiteX2" fmla="*/ 5434759 w 6271180"/>
              <a:gd name="connsiteY2" fmla="*/ 7027 h 2724500"/>
              <a:gd name="connsiteX3" fmla="*/ 6260259 w 6271180"/>
              <a:gd name="connsiteY3" fmla="*/ 1797727 h 2724500"/>
              <a:gd name="connsiteX4" fmla="*/ 6260259 w 6271180"/>
              <a:gd name="connsiteY4" fmla="*/ 1797727 h 2724500"/>
              <a:gd name="connsiteX0" fmla="*/ 1091359 w 6261838"/>
              <a:gd name="connsiteY0" fmla="*/ 1939030 h 2726103"/>
              <a:gd name="connsiteX1" fmla="*/ 291259 w 6261838"/>
              <a:gd name="connsiteY1" fmla="*/ 2624830 h 2726103"/>
              <a:gd name="connsiteX2" fmla="*/ 5434759 w 6261838"/>
              <a:gd name="connsiteY2" fmla="*/ 8630 h 2726103"/>
              <a:gd name="connsiteX3" fmla="*/ 6260259 w 6261838"/>
              <a:gd name="connsiteY3" fmla="*/ 1799330 h 2726103"/>
              <a:gd name="connsiteX4" fmla="*/ 5625259 w 6261838"/>
              <a:gd name="connsiteY4" fmla="*/ 2294630 h 2726103"/>
              <a:gd name="connsiteX0" fmla="*/ 1091359 w 8385796"/>
              <a:gd name="connsiteY0" fmla="*/ 1938557 h 2725630"/>
              <a:gd name="connsiteX1" fmla="*/ 291259 w 8385796"/>
              <a:gd name="connsiteY1" fmla="*/ 2624357 h 2725630"/>
              <a:gd name="connsiteX2" fmla="*/ 5434759 w 8385796"/>
              <a:gd name="connsiteY2" fmla="*/ 8157 h 2725630"/>
              <a:gd name="connsiteX3" fmla="*/ 6260259 w 8385796"/>
              <a:gd name="connsiteY3" fmla="*/ 1798857 h 2725630"/>
              <a:gd name="connsiteX4" fmla="*/ 8381159 w 8385796"/>
              <a:gd name="connsiteY4" fmla="*/ 1709958 h 2725630"/>
              <a:gd name="connsiteX5" fmla="*/ 5625259 w 8385796"/>
              <a:gd name="connsiteY5" fmla="*/ 2294157 h 2725630"/>
              <a:gd name="connsiteX0" fmla="*/ 1091359 w 6261616"/>
              <a:gd name="connsiteY0" fmla="*/ 1939030 h 2726103"/>
              <a:gd name="connsiteX1" fmla="*/ 291259 w 6261616"/>
              <a:gd name="connsiteY1" fmla="*/ 2624830 h 2726103"/>
              <a:gd name="connsiteX2" fmla="*/ 5434759 w 6261616"/>
              <a:gd name="connsiteY2" fmla="*/ 8630 h 2726103"/>
              <a:gd name="connsiteX3" fmla="*/ 6260259 w 6261616"/>
              <a:gd name="connsiteY3" fmla="*/ 1799330 h 2726103"/>
              <a:gd name="connsiteX4" fmla="*/ 5625259 w 6261616"/>
              <a:gd name="connsiteY4" fmla="*/ 2294630 h 2726103"/>
              <a:gd name="connsiteX0" fmla="*/ 1091359 w 5875292"/>
              <a:gd name="connsiteY0" fmla="*/ 1931594 h 2718667"/>
              <a:gd name="connsiteX1" fmla="*/ 291259 w 5875292"/>
              <a:gd name="connsiteY1" fmla="*/ 2617394 h 2718667"/>
              <a:gd name="connsiteX2" fmla="*/ 5434759 w 5875292"/>
              <a:gd name="connsiteY2" fmla="*/ 1194 h 2718667"/>
              <a:gd name="connsiteX3" fmla="*/ 5625259 w 5875292"/>
              <a:gd name="connsiteY3" fmla="*/ 2287194 h 2718667"/>
              <a:gd name="connsiteX0" fmla="*/ 582867 w 5312211"/>
              <a:gd name="connsiteY0" fmla="*/ 1932644 h 2833081"/>
              <a:gd name="connsiteX1" fmla="*/ 532067 w 5312211"/>
              <a:gd name="connsiteY1" fmla="*/ 2745444 h 2833081"/>
              <a:gd name="connsiteX2" fmla="*/ 4926267 w 5312211"/>
              <a:gd name="connsiteY2" fmla="*/ 2244 h 2833081"/>
              <a:gd name="connsiteX3" fmla="*/ 5116767 w 5312211"/>
              <a:gd name="connsiteY3" fmla="*/ 2288244 h 2833081"/>
              <a:gd name="connsiteX0" fmla="*/ 189056 w 4793144"/>
              <a:gd name="connsiteY0" fmla="*/ 1930874 h 2318360"/>
              <a:gd name="connsiteX1" fmla="*/ 1890856 w 4793144"/>
              <a:gd name="connsiteY1" fmla="*/ 2083274 h 2318360"/>
              <a:gd name="connsiteX2" fmla="*/ 4532456 w 4793144"/>
              <a:gd name="connsiteY2" fmla="*/ 474 h 2318360"/>
              <a:gd name="connsiteX3" fmla="*/ 4722956 w 4793144"/>
              <a:gd name="connsiteY3" fmla="*/ 2286474 h 2318360"/>
              <a:gd name="connsiteX0" fmla="*/ 361258 w 5048322"/>
              <a:gd name="connsiteY0" fmla="*/ 1932525 h 2821469"/>
              <a:gd name="connsiteX1" fmla="*/ 894658 w 5048322"/>
              <a:gd name="connsiteY1" fmla="*/ 2732625 h 2821469"/>
              <a:gd name="connsiteX2" fmla="*/ 4704658 w 5048322"/>
              <a:gd name="connsiteY2" fmla="*/ 2125 h 2821469"/>
              <a:gd name="connsiteX3" fmla="*/ 4895158 w 5048322"/>
              <a:gd name="connsiteY3" fmla="*/ 2288125 h 2821469"/>
              <a:gd name="connsiteX0" fmla="*/ 163717 w 4850781"/>
              <a:gd name="connsiteY0" fmla="*/ 1932525 h 2840028"/>
              <a:gd name="connsiteX1" fmla="*/ 697117 w 4850781"/>
              <a:gd name="connsiteY1" fmla="*/ 2732625 h 2840028"/>
              <a:gd name="connsiteX2" fmla="*/ 4507117 w 4850781"/>
              <a:gd name="connsiteY2" fmla="*/ 2125 h 2840028"/>
              <a:gd name="connsiteX3" fmla="*/ 4697617 w 4850781"/>
              <a:gd name="connsiteY3" fmla="*/ 2288125 h 2840028"/>
              <a:gd name="connsiteX0" fmla="*/ 0 w 4687064"/>
              <a:gd name="connsiteY0" fmla="*/ 1932525 h 2841586"/>
              <a:gd name="connsiteX1" fmla="*/ 533400 w 4687064"/>
              <a:gd name="connsiteY1" fmla="*/ 2732625 h 2841586"/>
              <a:gd name="connsiteX2" fmla="*/ 4343400 w 4687064"/>
              <a:gd name="connsiteY2" fmla="*/ 2125 h 2841586"/>
              <a:gd name="connsiteX3" fmla="*/ 4533900 w 4687064"/>
              <a:gd name="connsiteY3" fmla="*/ 2288125 h 2841586"/>
              <a:gd name="connsiteX0" fmla="*/ 0 w 4639785"/>
              <a:gd name="connsiteY0" fmla="*/ 1930919 h 2652272"/>
              <a:gd name="connsiteX1" fmla="*/ 1193800 w 4639785"/>
              <a:gd name="connsiteY1" fmla="*/ 2502419 h 2652272"/>
              <a:gd name="connsiteX2" fmla="*/ 4343400 w 4639785"/>
              <a:gd name="connsiteY2" fmla="*/ 519 h 2652272"/>
              <a:gd name="connsiteX3" fmla="*/ 4533900 w 4639785"/>
              <a:gd name="connsiteY3" fmla="*/ 2286519 h 2652272"/>
              <a:gd name="connsiteX0" fmla="*/ 0 w 4533900"/>
              <a:gd name="connsiteY0" fmla="*/ 2095976 h 2829520"/>
              <a:gd name="connsiteX1" fmla="*/ 1193800 w 4533900"/>
              <a:gd name="connsiteY1" fmla="*/ 2667476 h 2829520"/>
              <a:gd name="connsiteX2" fmla="*/ 3568700 w 4533900"/>
              <a:gd name="connsiteY2" fmla="*/ 476 h 2829520"/>
              <a:gd name="connsiteX3" fmla="*/ 4533900 w 4533900"/>
              <a:gd name="connsiteY3" fmla="*/ 2451576 h 2829520"/>
            </a:gdLst>
            <a:ahLst/>
            <a:cxnLst>
              <a:cxn ang="0">
                <a:pos x="connsiteX0" y="connsiteY0"/>
              </a:cxn>
              <a:cxn ang="0">
                <a:pos x="connsiteX1" y="connsiteY1"/>
              </a:cxn>
              <a:cxn ang="0">
                <a:pos x="connsiteX2" y="connsiteY2"/>
              </a:cxn>
              <a:cxn ang="0">
                <a:pos x="connsiteX3" y="connsiteY3"/>
              </a:cxn>
            </a:cxnLst>
            <a:rect l="l" t="t" r="r" b="b"/>
            <a:pathLst>
              <a:path w="4533900" h="2829520">
                <a:moveTo>
                  <a:pt x="0" y="2095976"/>
                </a:moveTo>
                <a:cubicBezTo>
                  <a:pt x="190500" y="2790242"/>
                  <a:pt x="599017" y="3016726"/>
                  <a:pt x="1193800" y="2667476"/>
                </a:cubicBezTo>
                <a:cubicBezTo>
                  <a:pt x="1788583" y="2318226"/>
                  <a:pt x="3012017" y="36459"/>
                  <a:pt x="3568700" y="476"/>
                </a:cubicBezTo>
                <a:cubicBezTo>
                  <a:pt x="4125383" y="-35507"/>
                  <a:pt x="4494213" y="1975326"/>
                  <a:pt x="4533900" y="2451576"/>
                </a:cubicBezTo>
              </a:path>
            </a:pathLst>
          </a:custGeom>
          <a:ln>
            <a:solidFill>
              <a:srgbClr val="FFFF00"/>
            </a:solidFill>
            <a:headEnd type="none"/>
            <a:tailEnd type="arrow"/>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3064810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P3294422 crop-1.jpg"/>
          <p:cNvPicPr>
            <a:picLocks noChangeAspect="1"/>
          </p:cNvPicPr>
          <p:nvPr/>
        </p:nvPicPr>
        <p:blipFill>
          <a:blip r:embed="rId3">
            <a:extLst>
              <a:ext uri="{BEBA8EAE-BF5A-486C-A8C5-ECC9F3942E4B}">
                <a14:imgProps xmlns:a14="http://schemas.microsoft.com/office/drawing/2010/main">
                  <a14:imgLayer r:embed="rId4">
                    <a14:imgEffect>
                      <a14:brightnessContrast bright="15000" contrast="15000"/>
                    </a14:imgEffect>
                  </a14:imgLayer>
                </a14:imgProps>
              </a:ex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Tree>
    <p:extLst>
      <p:ext uri="{BB962C8B-B14F-4D97-AF65-F5344CB8AC3E}">
        <p14:creationId xmlns:p14="http://schemas.microsoft.com/office/powerpoint/2010/main" val="35500998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539552" y="548680"/>
            <a:ext cx="8008824" cy="5589240"/>
          </a:xfrm>
          <a:prstGeom prst="rect">
            <a:avLst/>
          </a:prstGeom>
        </p:spPr>
      </p:pic>
      <p:sp>
        <p:nvSpPr>
          <p:cNvPr id="17" name="Text Box 2"/>
          <p:cNvSpPr txBox="1">
            <a:spLocks noChangeArrowheads="1"/>
          </p:cNvSpPr>
          <p:nvPr/>
        </p:nvSpPr>
        <p:spPr bwMode="auto">
          <a:xfrm>
            <a:off x="2123728" y="6092276"/>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(Zhang and Rosenbaum 2007)</a:t>
            </a:r>
            <a:endParaRPr lang="en-US" i="0" dirty="0" smtClean="0">
              <a:ea typeface="Arial" charset="0"/>
              <a:cs typeface="Arial" charset="0"/>
            </a:endParaRPr>
          </a:p>
        </p:txBody>
      </p:sp>
    </p:spTree>
    <p:extLst>
      <p:ext uri="{BB962C8B-B14F-4D97-AF65-F5344CB8AC3E}">
        <p14:creationId xmlns:p14="http://schemas.microsoft.com/office/powerpoint/2010/main" val="20441638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ig3.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l="53019" t="34719" b="16919"/>
          <a:stretch/>
        </p:blipFill>
        <p:spPr>
          <a:xfrm rot="5400000">
            <a:off x="1394028" y="-795173"/>
            <a:ext cx="6216695" cy="9048418"/>
          </a:xfrm>
          <a:prstGeom prst="rect">
            <a:avLst/>
          </a:prstGeom>
        </p:spPr>
      </p:pic>
    </p:spTree>
    <p:extLst>
      <p:ext uri="{BB962C8B-B14F-4D97-AF65-F5344CB8AC3E}">
        <p14:creationId xmlns:p14="http://schemas.microsoft.com/office/powerpoint/2010/main" val="21431414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29024" y="5589240"/>
            <a:ext cx="1054744" cy="1008112"/>
            <a:chOff x="2111398" y="5589240"/>
            <a:chExt cx="1054744" cy="1008112"/>
          </a:xfrm>
        </p:grpSpPr>
        <p:sp>
          <p:nvSpPr>
            <p:cNvPr id="15" name="Oval 1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 name="Rectangle 1"/>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16" name="Oval 15"/>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12" name="Oval 11"/>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328160334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29024" y="5589240"/>
            <a:ext cx="1054744" cy="1008112"/>
            <a:chOff x="2111398" y="5589240"/>
            <a:chExt cx="1054744" cy="1008112"/>
          </a:xfrm>
        </p:grpSpPr>
        <p:sp>
          <p:nvSpPr>
            <p:cNvPr id="15" name="Oval 1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 name="Rectangle 1"/>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16" name="Oval 15"/>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17" name="Rounded Rectangle 16"/>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406400">
              <a:srgbClr val="660066">
                <a:alpha val="75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ounded Rectangle 17"/>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101600">
              <a:srgbClr val="FFFF0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Oval 11"/>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229186968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47160030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23528" y="188640"/>
            <a:ext cx="4392488" cy="769441"/>
          </a:xfrm>
          <a:prstGeom prst="rect">
            <a:avLst/>
          </a:prstGeom>
        </p:spPr>
        <p:txBody>
          <a:bodyPr wrap="square">
            <a:spAutoFit/>
          </a:bodyPr>
          <a:lstStyle/>
          <a:p>
            <a:r>
              <a:rPr lang="en-US" i="0" dirty="0" smtClean="0"/>
              <a:t>Some motor representations carry information about outcomes.</a:t>
            </a:r>
          </a:p>
        </p:txBody>
      </p:sp>
    </p:spTree>
    <p:extLst>
      <p:ext uri="{BB962C8B-B14F-4D97-AF65-F5344CB8AC3E}">
        <p14:creationId xmlns:p14="http://schemas.microsoft.com/office/powerpoint/2010/main" val="119026254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4592712" y="0"/>
            <a:ext cx="4546600" cy="4004586"/>
            <a:chOff x="0" y="2383514"/>
            <a:chExt cx="4546600" cy="4004586"/>
          </a:xfrm>
        </p:grpSpPr>
        <p:pic>
          <p:nvPicPr>
            <p:cNvPr id="4" name="Picture 3"/>
            <p:cNvPicPr>
              <a:picLocks noChangeAspect="1"/>
            </p:cNvPicPr>
            <p:nvPr/>
          </p:nvPicPr>
          <p:blipFill rotWithShape="1">
            <a:blip r:embed="rId3"/>
            <a:srcRect r="50278" b="10410"/>
            <a:stretch/>
          </p:blipFill>
          <p:spPr>
            <a:xfrm>
              <a:off x="0" y="2383514"/>
              <a:ext cx="4546600" cy="4004586"/>
            </a:xfrm>
            <a:prstGeom prst="rect">
              <a:avLst/>
            </a:prstGeom>
          </p:spPr>
        </p:pic>
        <p:sp>
          <p:nvSpPr>
            <p:cNvPr id="9" name="Rectangle 8"/>
            <p:cNvSpPr/>
            <p:nvPr/>
          </p:nvSpPr>
          <p:spPr>
            <a:xfrm>
              <a:off x="1064816" y="5830664"/>
              <a:ext cx="2542311" cy="523220"/>
            </a:xfrm>
            <a:prstGeom prst="rect">
              <a:avLst/>
            </a:prstGeom>
            <a:solidFill>
              <a:schemeClr val="bg1"/>
            </a:solidFill>
          </p:spPr>
          <p:txBody>
            <a:bodyPr wrap="none">
              <a:spAutoFit/>
            </a:bodyPr>
            <a:lstStyle/>
            <a:p>
              <a:r>
                <a:rPr lang="en-US" sz="2800" i="0" dirty="0" smtClean="0">
                  <a:solidFill>
                    <a:schemeClr val="tx1"/>
                  </a:solidFill>
                </a:rPr>
                <a:t>same outcome</a:t>
              </a:r>
              <a:endParaRPr lang="en-US" sz="2800" dirty="0">
                <a:solidFill>
                  <a:schemeClr val="tx1"/>
                </a:solidFill>
              </a:endParaRPr>
            </a:p>
          </p:txBody>
        </p:sp>
      </p:grpSp>
      <p:sp>
        <p:nvSpPr>
          <p:cNvPr id="29" name="Rectangle 28"/>
          <p:cNvSpPr/>
          <p:nvPr/>
        </p:nvSpPr>
        <p:spPr>
          <a:xfrm>
            <a:off x="4982840" y="3801740"/>
            <a:ext cx="4104456" cy="430887"/>
          </a:xfrm>
          <a:prstGeom prst="rect">
            <a:avLst/>
          </a:prstGeom>
        </p:spPr>
        <p:txBody>
          <a:bodyPr wrap="square">
            <a:spAutoFit/>
          </a:bodyPr>
          <a:lstStyle/>
          <a:p>
            <a:pPr algn="r"/>
            <a:r>
              <a:rPr lang="en-US" i="0" dirty="0" err="1" smtClean="0">
                <a:solidFill>
                  <a:srgbClr val="FFFFFF"/>
                </a:solidFill>
                <a:effectLst>
                  <a:glow rad="101600">
                    <a:srgbClr val="000000"/>
                  </a:glow>
                </a:effectLst>
              </a:rPr>
              <a:t>Cattaneo</a:t>
            </a:r>
            <a:r>
              <a:rPr lang="en-US" i="0" dirty="0" smtClean="0">
                <a:solidFill>
                  <a:srgbClr val="FFFFFF"/>
                </a:solidFill>
                <a:effectLst>
                  <a:glow rad="101600">
                    <a:srgbClr val="000000"/>
                  </a:glow>
                </a:effectLst>
              </a:rPr>
              <a:t> et al (2010)</a:t>
            </a:r>
            <a:endParaRPr lang="en-US" i="0" dirty="0">
              <a:solidFill>
                <a:srgbClr val="FFFFFF"/>
              </a:solidFill>
              <a:effectLst>
                <a:glow rad="101600">
                  <a:srgbClr val="000000"/>
                </a:glow>
              </a:effectLst>
            </a:endParaRPr>
          </a:p>
        </p:txBody>
      </p:sp>
      <p:sp>
        <p:nvSpPr>
          <p:cNvPr id="7" name="Rectangle 6"/>
          <p:cNvSpPr/>
          <p:nvPr/>
        </p:nvSpPr>
        <p:spPr>
          <a:xfrm>
            <a:off x="323528" y="188640"/>
            <a:ext cx="4392488" cy="769441"/>
          </a:xfrm>
          <a:prstGeom prst="rect">
            <a:avLst/>
          </a:prstGeom>
        </p:spPr>
        <p:txBody>
          <a:bodyPr wrap="square">
            <a:spAutoFit/>
          </a:bodyPr>
          <a:lstStyle/>
          <a:p>
            <a:r>
              <a:rPr lang="en-US" i="0" dirty="0" smtClean="0"/>
              <a:t>Some motor representations carry information about outcomes.</a:t>
            </a:r>
          </a:p>
        </p:txBody>
      </p:sp>
    </p:spTree>
    <p:extLst>
      <p:ext uri="{BB962C8B-B14F-4D97-AF65-F5344CB8AC3E}">
        <p14:creationId xmlns:p14="http://schemas.microsoft.com/office/powerpoint/2010/main" val="358427514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57283</TotalTime>
  <Words>4064</Words>
  <Application>Microsoft Macintosh PowerPoint</Application>
  <PresentationFormat>On-screen Show (4:3)</PresentationFormat>
  <Paragraphs>501</Paragraphs>
  <Slides>47</Slides>
  <Notes>47</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dc:creator>
  <cp:keywords/>
  <dc:description/>
  <cp:lastModifiedBy>stev e</cp:lastModifiedBy>
  <cp:revision>2088</cp:revision>
  <cp:lastPrinted>2011-06-06T00:11:55Z</cp:lastPrinted>
  <dcterms:created xsi:type="dcterms:W3CDTF">2010-11-22T10:27:15Z</dcterms:created>
  <dcterms:modified xsi:type="dcterms:W3CDTF">2012-03-22T17:57:34Z</dcterms:modified>
  <cp:category/>
</cp:coreProperties>
</file>