
<file path=[Content_Types].xml><?xml version="1.0" encoding="utf-8"?>
<Types xmlns="http://schemas.openxmlformats.org/package/2006/content-types">
  <Override PartName="/ppt/slides/slide18.xml" ContentType="application/vnd.openxmlformats-officedocument.presentationml.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2"/>
  </p:notesMasterIdLst>
  <p:sldIdLst>
    <p:sldId id="440" r:id="rId2"/>
    <p:sldId id="418" r:id="rId3"/>
    <p:sldId id="443" r:id="rId4"/>
    <p:sldId id="441" r:id="rId5"/>
    <p:sldId id="442" r:id="rId6"/>
    <p:sldId id="444" r:id="rId7"/>
    <p:sldId id="447" r:id="rId8"/>
    <p:sldId id="448" r:id="rId9"/>
    <p:sldId id="420" r:id="rId10"/>
    <p:sldId id="421" r:id="rId11"/>
    <p:sldId id="422" r:id="rId12"/>
    <p:sldId id="423" r:id="rId13"/>
    <p:sldId id="424" r:id="rId14"/>
    <p:sldId id="425" r:id="rId15"/>
    <p:sldId id="426" r:id="rId16"/>
    <p:sldId id="427" r:id="rId17"/>
    <p:sldId id="428" r:id="rId18"/>
    <p:sldId id="429" r:id="rId19"/>
    <p:sldId id="430" r:id="rId20"/>
    <p:sldId id="431" r:id="rId21"/>
    <p:sldId id="432" r:id="rId22"/>
    <p:sldId id="433" r:id="rId23"/>
    <p:sldId id="434" r:id="rId24"/>
    <p:sldId id="435" r:id="rId25"/>
    <p:sldId id="436" r:id="rId26"/>
    <p:sldId id="449" r:id="rId27"/>
    <p:sldId id="450" r:id="rId28"/>
    <p:sldId id="451" r:id="rId29"/>
    <p:sldId id="438" r:id="rId30"/>
    <p:sldId id="43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2" d="100"/>
          <a:sy n="112" d="100"/>
        </p:scale>
        <p:origin x="-68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ict"/></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ict"/></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ict"/></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C1538-683C-124C-B198-A76CF0DA6197}" type="datetimeFigureOut">
              <a:rPr lang="en-US" smtClean="0"/>
              <a:pPr/>
              <a:t>8/27/12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90B6D-4878-9742-AFE9-164E1EF5E8C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9698" name="Rectangle 8"/>
          <p:cNvSpPr>
            <a:spLocks noGrp="1" noChangeArrowheads="1"/>
          </p:cNvSpPr>
          <p:nvPr>
            <p:ph type="sldNum" sz="quarter"/>
          </p:nvPr>
        </p:nvSpPr>
        <p:spPr>
          <a:noFill/>
        </p:spPr>
        <p:txBody>
          <a:bodyPr/>
          <a:lstStyle/>
          <a:p>
            <a:fld id="{7131E69C-E976-5B40-B298-1885C158F7F4}" type="slidenum">
              <a:rPr lang="en-GB"/>
              <a:pPr/>
              <a:t>1</a:t>
            </a:fld>
            <a:endParaRPr lang="en-GB"/>
          </a:p>
        </p:txBody>
      </p:sp>
      <p:sp>
        <p:nvSpPr>
          <p:cNvPr id="2969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9700" name="Text Box 2"/>
          <p:cNvSpPr txBox="1">
            <a:spLocks noGrp="1" noChangeArrowheads="1"/>
          </p:cNvSpPr>
          <p:nvPr>
            <p:ph type="body"/>
          </p:nvPr>
        </p:nvSpPr>
        <p:spPr>
          <a:xfrm>
            <a:off x="1125538" y="4356100"/>
            <a:ext cx="4606925" cy="4114800"/>
          </a:xfrm>
          <a:noFill/>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5312A0-AAE1-064F-9569-6839267602D0}" type="datetimeFigureOut">
              <a:rPr lang="en-US" smtClean="0"/>
              <a:pPr/>
              <a:t>8/27/12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312A0-AAE1-064F-9569-6839267602D0}" type="datetimeFigureOut">
              <a:rPr lang="en-US" smtClean="0"/>
              <a:pPr/>
              <a:t>8/27/12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312A0-AAE1-064F-9569-6839267602D0}" type="datetimeFigureOut">
              <a:rPr lang="en-US" smtClean="0"/>
              <a:pPr/>
              <a:t>8/27/12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86025" y="1987550"/>
            <a:ext cx="6330950" cy="1870075"/>
          </a:xfrm>
        </p:spPr>
        <p:txBody>
          <a:bodyPr/>
          <a:lstStyle/>
          <a:p>
            <a:r>
              <a:rPr lang="en-GB"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312A0-AAE1-064F-9569-6839267602D0}" type="datetimeFigureOut">
              <a:rPr lang="en-US" smtClean="0"/>
              <a:pPr/>
              <a:t>8/27/12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5312A0-AAE1-064F-9569-6839267602D0}" type="datetimeFigureOut">
              <a:rPr lang="en-US" smtClean="0"/>
              <a:pPr/>
              <a:t>8/27/12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5312A0-AAE1-064F-9569-6839267602D0}" type="datetimeFigureOut">
              <a:rPr lang="en-US" smtClean="0"/>
              <a:pPr/>
              <a:t>8/27/12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5312A0-AAE1-064F-9569-6839267602D0}" type="datetimeFigureOut">
              <a:rPr lang="en-US" smtClean="0"/>
              <a:pPr/>
              <a:t>8/27/12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5312A0-AAE1-064F-9569-6839267602D0}" type="datetimeFigureOut">
              <a:rPr lang="en-US" smtClean="0"/>
              <a:pPr/>
              <a:t>8/27/12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312A0-AAE1-064F-9569-6839267602D0}" type="datetimeFigureOut">
              <a:rPr lang="en-US" smtClean="0"/>
              <a:pPr/>
              <a:t>8/27/12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312A0-AAE1-064F-9569-6839267602D0}" type="datetimeFigureOut">
              <a:rPr lang="en-US" smtClean="0"/>
              <a:pPr/>
              <a:t>8/27/12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5312A0-AAE1-064F-9569-6839267602D0}" type="datetimeFigureOut">
              <a:rPr lang="en-US" smtClean="0"/>
              <a:pPr/>
              <a:t>8/27/12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1D813-4B5E-3D4B-A992-019C9D5037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312A0-AAE1-064F-9569-6839267602D0}" type="datetimeFigureOut">
              <a:rPr lang="en-US" smtClean="0"/>
              <a:pPr/>
              <a:t>8/27/12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1D813-4B5E-3D4B-A992-019C9D5037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 Id="rId3"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 Id="rId3"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 Id="rId3"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 Id="rId3"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4.jpeg"/></Relationships>
</file>

<file path=ppt/slides/_rels/slide22.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7.xml"/><Relationship Id="rId3" Type="http://schemas.openxmlformats.org/officeDocument/2006/relationships/oleObject" Target="???" TargetMode="External"/></Relationships>
</file>

<file path=ppt/slides/_rels/slide23.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7.xml"/><Relationship Id="rId3" Type="http://schemas.openxmlformats.org/officeDocument/2006/relationships/oleObject" Target="???" TargetMode="External"/></Relationships>
</file>

<file path=ppt/slides/_rels/slide24.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oleObject" Target="???" TargetMode="External"/></Relationships>
</file>

<file path=ppt/slides/_rels/slide25.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7.xml"/><Relationship Id="rId3" Type="http://schemas.openxmlformats.org/officeDocument/2006/relationships/oleObject" Targ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1467689" y="2393950"/>
            <a:ext cx="6457951" cy="1873250"/>
          </a:xfrm>
        </p:spPr>
        <p:txBody>
          <a:bodyPr>
            <a:normAutofit fontScale="90000"/>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0" dirty="0" smtClean="0">
                <a:solidFill>
                  <a:schemeClr val="tx1"/>
                </a:solidFill>
                <a:latin typeface="Gill Sans"/>
                <a:cs typeface="Gill Sans"/>
              </a:rPr>
              <a:t>Representing Our Task</a:t>
            </a:r>
            <a:br>
              <a:rPr lang="en-US" b="0" dirty="0" smtClean="0">
                <a:solidFill>
                  <a:schemeClr val="tx1"/>
                </a:solidFill>
                <a:latin typeface="Gill Sans"/>
                <a:cs typeface="Gill Sans"/>
              </a:rPr>
            </a:br>
            <a:r>
              <a:rPr lang="en-US" b="0" dirty="0" smtClean="0">
                <a:solidFill>
                  <a:schemeClr val="tx1"/>
                </a:solidFill>
                <a:latin typeface="Gill Sans"/>
                <a:cs typeface="Gill Sans"/>
              </a:rPr>
              <a:t/>
            </a:r>
            <a:br>
              <a:rPr lang="en-US" b="0" dirty="0" smtClean="0">
                <a:solidFill>
                  <a:schemeClr val="tx1"/>
                </a:solidFill>
                <a:latin typeface="Gill Sans"/>
                <a:cs typeface="Gill Sans"/>
              </a:rPr>
            </a:br>
            <a:endParaRPr lang="en-GB" b="0" dirty="0">
              <a:solidFill>
                <a:schemeClr val="tx1"/>
              </a:solidFill>
              <a:latin typeface="Gill Sans"/>
              <a:cs typeface="Gill Sans"/>
            </a:endParaRPr>
          </a:p>
        </p:txBody>
      </p:sp>
      <p:sp>
        <p:nvSpPr>
          <p:cNvPr id="4" name="Rectangle 2"/>
          <p:cNvSpPr txBox="1">
            <a:spLocks noChangeArrowheads="1"/>
          </p:cNvSpPr>
          <p:nvPr/>
        </p:nvSpPr>
        <p:spPr bwMode="auto">
          <a:xfrm>
            <a:off x="3738383" y="4346160"/>
            <a:ext cx="1605157" cy="990600"/>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defTabSz="449263" rtl="0" eaLnBrk="1" fontAlgn="base" latinLnBrk="0" hangingPunct="1">
              <a:lnSpc>
                <a:spcPct val="100000"/>
              </a:lnSpc>
              <a:spcBef>
                <a:spcPts val="400"/>
              </a:spcBef>
              <a:spcAft>
                <a:spcPct val="0"/>
              </a:spcAft>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sz="1600" b="1" i="0" u="none" strike="noStrike" kern="0" cap="none" spc="0" normalizeH="0" baseline="0" noProof="0" dirty="0" smtClean="0">
                <a:ln>
                  <a:noFill/>
                </a:ln>
                <a:solidFill>
                  <a:srgbClr val="000000"/>
                </a:solidFill>
                <a:effectLst/>
                <a:uLnTx/>
                <a:uFillTx/>
                <a:latin typeface="Gill Sans"/>
                <a:ea typeface="+mn-ea"/>
                <a:cs typeface="Gill Sans"/>
              </a:rPr>
              <a:t>Natalie Sebanz</a:t>
            </a:r>
          </a:p>
        </p:txBody>
      </p:sp>
      <p:sp>
        <p:nvSpPr>
          <p:cNvPr id="8" name="Rectangle 2"/>
          <p:cNvSpPr txBox="1">
            <a:spLocks noChangeArrowheads="1"/>
          </p:cNvSpPr>
          <p:nvPr/>
        </p:nvSpPr>
        <p:spPr bwMode="auto">
          <a:xfrm>
            <a:off x="1448640" y="4967038"/>
            <a:ext cx="7192164" cy="287337"/>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defTabSz="449263" rtl="0" eaLnBrk="1" fontAlgn="base" latinLnBrk="0" hangingPunct="1">
              <a:lnSpc>
                <a:spcPct val="100000"/>
              </a:lnSpc>
              <a:spcBef>
                <a:spcPts val="400"/>
              </a:spcBef>
              <a:spcAft>
                <a:spcPct val="0"/>
              </a:spcAft>
              <a:buClr>
                <a:srgbClr val="000000"/>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sz="1600" i="0" u="none" strike="noStrike" kern="0" cap="none" spc="0" normalizeH="0" baseline="0" noProof="0" dirty="0" err="1" smtClean="0">
                <a:ln>
                  <a:noFill/>
                </a:ln>
                <a:solidFill>
                  <a:srgbClr val="000000"/>
                </a:solidFill>
                <a:effectLst/>
                <a:uLnTx/>
                <a:uFillTx/>
                <a:latin typeface="Gill Sans"/>
                <a:ea typeface="+mn-ea"/>
                <a:cs typeface="Gill Sans"/>
              </a:rPr>
              <a:t>Radboud</a:t>
            </a:r>
            <a:r>
              <a:rPr kumimoji="0" lang="en-GB" sz="1600" i="0" u="none" strike="noStrike" kern="0" cap="none" spc="0" normalizeH="0" baseline="0" noProof="0" dirty="0" smtClean="0">
                <a:ln>
                  <a:noFill/>
                </a:ln>
                <a:solidFill>
                  <a:srgbClr val="000000"/>
                </a:solidFill>
                <a:effectLst/>
                <a:uLnTx/>
                <a:uFillTx/>
                <a:latin typeface="Gill Sans"/>
                <a:ea typeface="+mn-ea"/>
                <a:cs typeface="Gill Sans"/>
              </a:rPr>
              <a:t> University Nijmegen</a:t>
            </a:r>
            <a:r>
              <a:rPr kumimoji="0" lang="en-GB" sz="1600" i="0" u="none" strike="noStrike" kern="0" cap="none" spc="0" normalizeH="0" noProof="0" dirty="0" smtClean="0">
                <a:ln>
                  <a:noFill/>
                </a:ln>
                <a:solidFill>
                  <a:srgbClr val="000000"/>
                </a:solidFill>
                <a:effectLst/>
                <a:uLnTx/>
                <a:uFillTx/>
                <a:latin typeface="Gill Sans"/>
                <a:ea typeface="+mn-ea"/>
                <a:cs typeface="Gill Sans"/>
              </a:rPr>
              <a:t> </a:t>
            </a:r>
            <a:r>
              <a:rPr kumimoji="0" lang="en-GB" sz="1600" i="0" u="none" strike="noStrike" kern="0" cap="none" spc="0" normalizeH="0" baseline="0" noProof="0" dirty="0" smtClean="0">
                <a:ln>
                  <a:noFill/>
                </a:ln>
                <a:solidFill>
                  <a:srgbClr val="000000"/>
                </a:solidFill>
                <a:effectLst/>
                <a:uLnTx/>
                <a:uFillTx/>
                <a:latin typeface="Gill Sans"/>
                <a:ea typeface="+mn-ea"/>
                <a:cs typeface="Gill Sans"/>
              </a:rPr>
              <a:t>&amp;</a:t>
            </a:r>
            <a:r>
              <a:rPr lang="en-GB" sz="1600" kern="0" dirty="0" smtClean="0">
                <a:solidFill>
                  <a:srgbClr val="000000"/>
                </a:solidFill>
                <a:latin typeface="Gill Sans"/>
                <a:ea typeface="+mn-ea"/>
                <a:cs typeface="Gill Sans"/>
              </a:rPr>
              <a:t> Central European University, Budapest</a:t>
            </a:r>
            <a:endParaRPr kumimoji="0" lang="en-GB" sz="1600" i="0" u="none" strike="noStrike" kern="0" cap="none" spc="0" normalizeH="0" baseline="0" noProof="0" dirty="0" smtClean="0">
              <a:ln>
                <a:noFill/>
              </a:ln>
              <a:solidFill>
                <a:srgbClr val="000000"/>
              </a:solidFill>
              <a:effectLst/>
              <a:uLnTx/>
              <a:uFillTx/>
              <a:latin typeface="Gill Sans"/>
              <a:ea typeface="+mn-ea"/>
              <a:cs typeface="Gill San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098" name="Picture 12" descr="t1up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4099" name="Picture 6" descr="n4down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4" name="TextBox 3"/>
          <p:cNvSpPr txBox="1"/>
          <p:nvPr/>
        </p:nvSpPr>
        <p:spPr>
          <a:xfrm>
            <a:off x="2667000" y="5257800"/>
            <a:ext cx="351366" cy="350865"/>
          </a:xfrm>
          <a:prstGeom prst="rect">
            <a:avLst/>
          </a:prstGeom>
          <a:noFill/>
        </p:spPr>
        <p:txBody>
          <a:bodyPr wrap="none" rtlCol="0">
            <a:spAutoFit/>
          </a:bodyPr>
          <a:lstStyle/>
          <a:p>
            <a:r>
              <a:rPr lang="en-US" dirty="0" smtClean="0">
                <a:solidFill>
                  <a:schemeClr val="tx1"/>
                </a:solidFill>
              </a:rPr>
              <a:t>C</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4" name="Picture 9" descr="t1up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3075" name="Picture 7" descr="n4up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122" name="Picture 11" descr="t1down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5123" name="Picture 3" descr="n4up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4" name="TextBox 3"/>
          <p:cNvSpPr txBox="1"/>
          <p:nvPr/>
        </p:nvSpPr>
        <p:spPr>
          <a:xfrm>
            <a:off x="6125634" y="5257800"/>
            <a:ext cx="334459" cy="350865"/>
          </a:xfrm>
          <a:prstGeom prst="rect">
            <a:avLst/>
          </a:prstGeom>
          <a:noFill/>
        </p:spPr>
        <p:txBody>
          <a:bodyPr wrap="none" rtlCol="0">
            <a:spAutoFit/>
          </a:bodyPr>
          <a:lstStyle/>
          <a:p>
            <a:r>
              <a:rPr lang="en-US" dirty="0" smtClean="0">
                <a:solidFill>
                  <a:schemeClr val="tx1"/>
                </a:solidFill>
              </a:rPr>
              <a:t>P</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4" name="Picture 9" descr="t1up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3075" name="Picture 7" descr="n4up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146" name="Picture 9" descr="t1down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6147" name="Picture 3" descr="n4down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4" name="TextBox 3"/>
          <p:cNvSpPr txBox="1"/>
          <p:nvPr/>
        </p:nvSpPr>
        <p:spPr>
          <a:xfrm>
            <a:off x="6125634" y="5257800"/>
            <a:ext cx="334459" cy="350865"/>
          </a:xfrm>
          <a:prstGeom prst="rect">
            <a:avLst/>
          </a:prstGeom>
          <a:noFill/>
        </p:spPr>
        <p:txBody>
          <a:bodyPr wrap="none" rtlCol="0">
            <a:spAutoFit/>
          </a:bodyPr>
          <a:lstStyle/>
          <a:p>
            <a:r>
              <a:rPr lang="en-US" dirty="0" smtClean="0">
                <a:solidFill>
                  <a:schemeClr val="tx1"/>
                </a:solidFill>
              </a:rPr>
              <a:t>P</a:t>
            </a:r>
            <a:endParaRPr lang="en-US" dirty="0">
              <a:solidFill>
                <a:schemeClr val="tx1"/>
              </a:solidFill>
            </a:endParaRPr>
          </a:p>
        </p:txBody>
      </p:sp>
      <p:sp>
        <p:nvSpPr>
          <p:cNvPr id="5" name="TextBox 4"/>
          <p:cNvSpPr txBox="1"/>
          <p:nvPr/>
        </p:nvSpPr>
        <p:spPr>
          <a:xfrm>
            <a:off x="2667000" y="5257800"/>
            <a:ext cx="351366" cy="350865"/>
          </a:xfrm>
          <a:prstGeom prst="rect">
            <a:avLst/>
          </a:prstGeom>
          <a:noFill/>
        </p:spPr>
        <p:txBody>
          <a:bodyPr wrap="none" rtlCol="0">
            <a:spAutoFit/>
          </a:bodyPr>
          <a:lstStyle/>
          <a:p>
            <a:r>
              <a:rPr lang="en-US" dirty="0" smtClean="0">
                <a:solidFill>
                  <a:schemeClr val="tx1"/>
                </a:solidFill>
              </a:rPr>
              <a:t>C</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4" name="Picture 9" descr="t1up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3075" name="Picture 7" descr="n4up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4" name="TextBox 3"/>
          <p:cNvSpPr txBox="1"/>
          <p:nvPr/>
        </p:nvSpPr>
        <p:spPr>
          <a:xfrm>
            <a:off x="1371600" y="838200"/>
            <a:ext cx="7242412" cy="1115382"/>
          </a:xfrm>
          <a:prstGeom prst="rect">
            <a:avLst/>
          </a:prstGeom>
          <a:noFill/>
        </p:spPr>
        <p:txBody>
          <a:bodyPr wrap="none" rtlCol="0">
            <a:spAutoFit/>
          </a:bodyPr>
          <a:lstStyle/>
          <a:p>
            <a:r>
              <a:rPr lang="en-US" dirty="0" err="1" smtClean="0">
                <a:solidFill>
                  <a:schemeClr val="tx1"/>
                </a:solidFill>
              </a:rPr>
              <a:t>Participant´s</a:t>
            </a:r>
            <a:r>
              <a:rPr lang="en-US" dirty="0" smtClean="0">
                <a:solidFill>
                  <a:schemeClr val="tx1"/>
                </a:solidFill>
              </a:rPr>
              <a:t> task is to press a key when the right hand is moving.</a:t>
            </a:r>
          </a:p>
          <a:p>
            <a:endParaRPr lang="en-US" dirty="0" smtClean="0">
              <a:solidFill>
                <a:schemeClr val="tx1"/>
              </a:solidFill>
            </a:endParaRPr>
          </a:p>
          <a:p>
            <a:r>
              <a:rPr lang="en-US" dirty="0" err="1" smtClean="0">
                <a:solidFill>
                  <a:schemeClr val="tx1"/>
                </a:solidFill>
              </a:rPr>
              <a:t>Inongruent</a:t>
            </a:r>
            <a:r>
              <a:rPr lang="en-US" dirty="0" smtClean="0">
                <a:solidFill>
                  <a:schemeClr val="tx1"/>
                </a:solidFill>
              </a:rPr>
              <a:t> condition: Confederate moves when left hand is moving </a:t>
            </a:r>
            <a:br>
              <a:rPr lang="en-US" dirty="0" smtClean="0">
                <a:solidFill>
                  <a:schemeClr val="tx1"/>
                </a:solidFill>
              </a:rPr>
            </a:br>
            <a:r>
              <a:rPr lang="en-US" dirty="0" smtClean="0">
                <a:solidFill>
                  <a:schemeClr val="tx1"/>
                </a:solidFill>
              </a:rPr>
              <a:t>and when right hand is moving, but not when both hands are moving. </a:t>
            </a:r>
            <a:endParaRPr lang="en-US" dirty="0">
              <a:solidFill>
                <a:schemeClr val="tx1"/>
              </a:solidFill>
            </a:endParaRPr>
          </a:p>
        </p:txBody>
      </p:sp>
      <p:sp>
        <p:nvSpPr>
          <p:cNvPr id="5" name="TextBox 4"/>
          <p:cNvSpPr txBox="1"/>
          <p:nvPr/>
        </p:nvSpPr>
        <p:spPr>
          <a:xfrm>
            <a:off x="2667000" y="5257800"/>
            <a:ext cx="351366" cy="350865"/>
          </a:xfrm>
          <a:prstGeom prst="rect">
            <a:avLst/>
          </a:prstGeom>
          <a:noFill/>
        </p:spPr>
        <p:txBody>
          <a:bodyPr wrap="none" rtlCol="0">
            <a:spAutoFit/>
          </a:bodyPr>
          <a:lstStyle/>
          <a:p>
            <a:r>
              <a:rPr lang="en-US" dirty="0" smtClean="0">
                <a:solidFill>
                  <a:schemeClr val="tx1"/>
                </a:solidFill>
              </a:rPr>
              <a:t>C</a:t>
            </a:r>
            <a:endParaRPr lang="en-US" dirty="0">
              <a:solidFill>
                <a:schemeClr val="tx1"/>
              </a:solidFill>
            </a:endParaRPr>
          </a:p>
        </p:txBody>
      </p:sp>
      <p:sp>
        <p:nvSpPr>
          <p:cNvPr id="6" name="TextBox 5"/>
          <p:cNvSpPr txBox="1"/>
          <p:nvPr/>
        </p:nvSpPr>
        <p:spPr>
          <a:xfrm>
            <a:off x="6125634" y="5257800"/>
            <a:ext cx="334459" cy="350865"/>
          </a:xfrm>
          <a:prstGeom prst="rect">
            <a:avLst/>
          </a:prstGeom>
          <a:noFill/>
        </p:spPr>
        <p:txBody>
          <a:bodyPr wrap="none" rtlCol="0">
            <a:spAutoFit/>
          </a:bodyPr>
          <a:lstStyle/>
          <a:p>
            <a:r>
              <a:rPr lang="en-US" dirty="0" smtClean="0">
                <a:solidFill>
                  <a:schemeClr val="tx1"/>
                </a:solidFill>
              </a:rPr>
              <a:t>P</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098" name="Picture 12" descr="t1up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4099" name="Picture 6" descr="n4down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4" name="TextBox 3"/>
          <p:cNvSpPr txBox="1"/>
          <p:nvPr/>
        </p:nvSpPr>
        <p:spPr>
          <a:xfrm>
            <a:off x="2667000" y="5257800"/>
            <a:ext cx="351366" cy="350865"/>
          </a:xfrm>
          <a:prstGeom prst="rect">
            <a:avLst/>
          </a:prstGeom>
          <a:noFill/>
        </p:spPr>
        <p:txBody>
          <a:bodyPr wrap="none" rtlCol="0">
            <a:spAutoFit/>
          </a:bodyPr>
          <a:lstStyle/>
          <a:p>
            <a:r>
              <a:rPr lang="en-US" dirty="0" smtClean="0">
                <a:solidFill>
                  <a:schemeClr val="tx1"/>
                </a:solidFill>
              </a:rPr>
              <a:t>C</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4" name="Picture 9" descr="t1up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3075" name="Picture 7" descr="n4up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122" name="Picture 11" descr="t1down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5123" name="Picture 3" descr="n4up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4" name="TextBox 3"/>
          <p:cNvSpPr txBox="1"/>
          <p:nvPr/>
        </p:nvSpPr>
        <p:spPr>
          <a:xfrm>
            <a:off x="2667000" y="5257800"/>
            <a:ext cx="351366" cy="350865"/>
          </a:xfrm>
          <a:prstGeom prst="rect">
            <a:avLst/>
          </a:prstGeom>
          <a:noFill/>
        </p:spPr>
        <p:txBody>
          <a:bodyPr wrap="none" rtlCol="0">
            <a:spAutoFit/>
          </a:bodyPr>
          <a:lstStyle/>
          <a:p>
            <a:r>
              <a:rPr lang="en-US" dirty="0" smtClean="0">
                <a:solidFill>
                  <a:schemeClr val="tx1"/>
                </a:solidFill>
              </a:rPr>
              <a:t>C</a:t>
            </a:r>
            <a:endParaRPr lang="en-US" dirty="0">
              <a:solidFill>
                <a:schemeClr val="tx1"/>
              </a:solidFill>
            </a:endParaRPr>
          </a:p>
        </p:txBody>
      </p:sp>
      <p:sp>
        <p:nvSpPr>
          <p:cNvPr id="5" name="TextBox 4"/>
          <p:cNvSpPr txBox="1"/>
          <p:nvPr/>
        </p:nvSpPr>
        <p:spPr>
          <a:xfrm>
            <a:off x="6125634" y="5257800"/>
            <a:ext cx="334459" cy="350865"/>
          </a:xfrm>
          <a:prstGeom prst="rect">
            <a:avLst/>
          </a:prstGeom>
          <a:noFill/>
        </p:spPr>
        <p:txBody>
          <a:bodyPr wrap="none" rtlCol="0">
            <a:spAutoFit/>
          </a:bodyPr>
          <a:lstStyle/>
          <a:p>
            <a:r>
              <a:rPr lang="en-US" dirty="0" smtClean="0">
                <a:solidFill>
                  <a:schemeClr val="tx1"/>
                </a:solidFill>
              </a:rPr>
              <a:t>P</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4" name="Picture 9" descr="t1up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3075" name="Picture 7" descr="n4up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a:xfrm>
            <a:off x="987419" y="1305360"/>
            <a:ext cx="7471950" cy="4000500"/>
          </a:xfrm>
        </p:spPr>
        <p:txBody>
          <a:bodyPr>
            <a:noAutofit/>
          </a:bodyPr>
          <a:lstStyle/>
          <a:p>
            <a:pPr marL="0" indent="0">
              <a:buNone/>
            </a:pPr>
            <a:endParaRPr lang="en-US" sz="2200" dirty="0" smtClean="0">
              <a:solidFill>
                <a:schemeClr val="tx1"/>
              </a:solidFill>
              <a:latin typeface="Gill Sans"/>
              <a:cs typeface="Gill Sans"/>
            </a:endParaRPr>
          </a:p>
          <a:p>
            <a:pPr marL="0" indent="0">
              <a:buNone/>
            </a:pPr>
            <a:r>
              <a:rPr lang="en-US" sz="2200" dirty="0" smtClean="0">
                <a:solidFill>
                  <a:schemeClr val="tx1"/>
                </a:solidFill>
                <a:latin typeface="Gill Sans"/>
                <a:cs typeface="Gill Sans"/>
              </a:rPr>
              <a:t>Previous</a:t>
            </a:r>
            <a:r>
              <a:rPr lang="en-US" sz="2200" dirty="0" smtClean="0">
                <a:solidFill>
                  <a:schemeClr val="tx1"/>
                </a:solidFill>
                <a:latin typeface="Gill Sans"/>
                <a:cs typeface="Gill Sans"/>
              </a:rPr>
              <a:t> findings </a:t>
            </a:r>
            <a:r>
              <a:rPr lang="en-US" sz="2200" dirty="0" smtClean="0">
                <a:solidFill>
                  <a:schemeClr val="tx1"/>
                </a:solidFill>
                <a:latin typeface="Gill Sans"/>
                <a:cs typeface="Gill Sans"/>
              </a:rPr>
              <a:t>suggest that people form representations of</a:t>
            </a:r>
            <a:r>
              <a:rPr lang="en-US" sz="2200" dirty="0" smtClean="0">
                <a:solidFill>
                  <a:schemeClr val="tx1"/>
                </a:solidFill>
                <a:latin typeface="Gill Sans"/>
                <a:cs typeface="Gill Sans"/>
              </a:rPr>
              <a:t> a co-</a:t>
            </a:r>
            <a:r>
              <a:rPr lang="en-US" sz="2200" dirty="0" err="1" smtClean="0">
                <a:solidFill>
                  <a:schemeClr val="tx1"/>
                </a:solidFill>
                <a:latin typeface="Gill Sans"/>
                <a:cs typeface="Gill Sans"/>
              </a:rPr>
              <a:t>actor´</a:t>
            </a:r>
            <a:r>
              <a:rPr lang="en-US" sz="2200" dirty="0" err="1" smtClean="0">
                <a:solidFill>
                  <a:schemeClr val="tx1"/>
                </a:solidFill>
                <a:latin typeface="Gill Sans"/>
                <a:cs typeface="Gill Sans"/>
              </a:rPr>
              <a:t>s</a:t>
            </a:r>
            <a:r>
              <a:rPr lang="en-US" sz="2200" dirty="0" smtClean="0">
                <a:solidFill>
                  <a:schemeClr val="tx1"/>
                </a:solidFill>
                <a:latin typeface="Gill Sans"/>
                <a:cs typeface="Gill Sans"/>
              </a:rPr>
              <a:t> </a:t>
            </a:r>
            <a:r>
              <a:rPr lang="en-US" sz="2200" dirty="0" smtClean="0">
                <a:solidFill>
                  <a:schemeClr val="tx1"/>
                </a:solidFill>
                <a:latin typeface="Gill Sans"/>
                <a:cs typeface="Gill Sans"/>
              </a:rPr>
              <a:t>task </a:t>
            </a:r>
            <a:r>
              <a:rPr lang="en-US" sz="1600" dirty="0" smtClean="0">
                <a:solidFill>
                  <a:schemeClr val="tx1"/>
                </a:solidFill>
                <a:latin typeface="Gill Sans"/>
                <a:cs typeface="Gill Sans"/>
              </a:rPr>
              <a:t>(</a:t>
            </a:r>
            <a:r>
              <a:rPr lang="en-US" sz="1600" dirty="0" err="1" smtClean="0">
                <a:solidFill>
                  <a:schemeClr val="tx1"/>
                </a:solidFill>
                <a:latin typeface="Gill Sans"/>
                <a:cs typeface="Gill Sans"/>
              </a:rPr>
              <a:t>Atmaca</a:t>
            </a:r>
            <a:r>
              <a:rPr lang="en-US" sz="1600" dirty="0" smtClean="0">
                <a:solidFill>
                  <a:schemeClr val="tx1"/>
                </a:solidFill>
                <a:latin typeface="Gill Sans"/>
                <a:cs typeface="Gill Sans"/>
              </a:rPr>
              <a:t> et al., 2011; </a:t>
            </a:r>
            <a:r>
              <a:rPr lang="en-US" sz="1600" dirty="0" err="1" smtClean="0">
                <a:solidFill>
                  <a:schemeClr val="tx1"/>
                </a:solidFill>
                <a:latin typeface="Gill Sans"/>
                <a:cs typeface="Gill Sans"/>
              </a:rPr>
              <a:t>Boeckler</a:t>
            </a:r>
            <a:r>
              <a:rPr lang="en-US" sz="1600" dirty="0" smtClean="0">
                <a:solidFill>
                  <a:schemeClr val="tx1"/>
                </a:solidFill>
                <a:latin typeface="Gill Sans"/>
                <a:cs typeface="Gill Sans"/>
              </a:rPr>
              <a:t> et al., </a:t>
            </a:r>
            <a:r>
              <a:rPr lang="en-US" sz="1600" dirty="0" smtClean="0">
                <a:latin typeface="Gill Sans"/>
                <a:cs typeface="Gill Sans"/>
              </a:rPr>
              <a:t>in press; Sebanz et al., </a:t>
            </a:r>
            <a:r>
              <a:rPr lang="en-US" sz="1600" dirty="0" smtClean="0">
                <a:latin typeface="Gill Sans"/>
                <a:cs typeface="Gill Sans"/>
              </a:rPr>
              <a:t>2005)</a:t>
            </a:r>
            <a:r>
              <a:rPr lang="en-US" sz="2200" dirty="0" smtClean="0">
                <a:latin typeface="Gill Sans"/>
                <a:cs typeface="Gill Sans"/>
              </a:rPr>
              <a:t>.</a:t>
            </a:r>
            <a:endParaRPr lang="en-US" sz="2200" dirty="0" smtClean="0">
              <a:solidFill>
                <a:schemeClr val="tx1"/>
              </a:solidFill>
              <a:latin typeface="Gill Sans"/>
              <a:cs typeface="Gill Sans"/>
            </a:endParaRPr>
          </a:p>
          <a:p>
            <a:pPr marL="0" indent="0">
              <a:buNone/>
            </a:pPr>
            <a:endParaRPr lang="en-US" sz="2200" dirty="0" smtClean="0">
              <a:latin typeface="Gill Sans"/>
              <a:cs typeface="Gill Sans"/>
            </a:endParaRPr>
          </a:p>
          <a:p>
            <a:pPr marL="0" indent="0">
              <a:buNone/>
            </a:pPr>
            <a:r>
              <a:rPr lang="en-US" sz="2200" dirty="0" smtClean="0">
                <a:solidFill>
                  <a:schemeClr val="tx1"/>
                </a:solidFill>
                <a:latin typeface="Gill Sans"/>
                <a:cs typeface="Gill Sans"/>
              </a:rPr>
              <a:t>These task representations specify which environmental events are task-relevant for </a:t>
            </a:r>
            <a:r>
              <a:rPr lang="en-US" sz="2200" dirty="0" err="1" smtClean="0">
                <a:latin typeface="Gill Sans"/>
                <a:cs typeface="Gill Sans"/>
              </a:rPr>
              <a:t>one</a:t>
            </a:r>
            <a:r>
              <a:rPr lang="en-US" sz="2200" dirty="0" err="1" smtClean="0">
                <a:latin typeface="Gill Sans"/>
                <a:cs typeface="Gill Sans"/>
              </a:rPr>
              <a:t>´s</a:t>
            </a:r>
            <a:r>
              <a:rPr lang="en-US" sz="2200" dirty="0" smtClean="0">
                <a:solidFill>
                  <a:schemeClr val="tx1"/>
                </a:solidFill>
                <a:latin typeface="Gill Sans"/>
                <a:cs typeface="Gill Sans"/>
              </a:rPr>
              <a:t> co-actor (</a:t>
            </a:r>
            <a:r>
              <a:rPr lang="en-US" sz="1600" dirty="0" err="1" smtClean="0">
                <a:solidFill>
                  <a:schemeClr val="tx1"/>
                </a:solidFill>
                <a:latin typeface="Gill Sans"/>
                <a:cs typeface="Gill Sans"/>
              </a:rPr>
              <a:t>Wenke</a:t>
            </a:r>
            <a:r>
              <a:rPr lang="en-US" sz="1600" dirty="0" smtClean="0">
                <a:solidFill>
                  <a:schemeClr val="tx1"/>
                </a:solidFill>
                <a:latin typeface="Gill Sans"/>
                <a:cs typeface="Gill Sans"/>
              </a:rPr>
              <a:t> et al., 2011</a:t>
            </a:r>
            <a:r>
              <a:rPr lang="en-US" sz="2200" dirty="0" smtClean="0">
                <a:solidFill>
                  <a:schemeClr val="tx1"/>
                </a:solidFill>
                <a:latin typeface="Gill Sans"/>
                <a:cs typeface="Gill Sans"/>
              </a:rPr>
              <a:t>; </a:t>
            </a:r>
            <a:r>
              <a:rPr lang="en-US" sz="2200" dirty="0" err="1" smtClean="0">
                <a:solidFill>
                  <a:schemeClr val="tx1"/>
                </a:solidFill>
                <a:latin typeface="Gill Sans"/>
                <a:cs typeface="Gill Sans"/>
              </a:rPr>
              <a:t>e.g,,”if</a:t>
            </a:r>
            <a:r>
              <a:rPr lang="en-US" sz="2200" dirty="0" smtClean="0">
                <a:solidFill>
                  <a:schemeClr val="tx1"/>
                </a:solidFill>
                <a:latin typeface="Gill Sans"/>
                <a:cs typeface="Gill Sans"/>
              </a:rPr>
              <a:t> E1, you need to do </a:t>
            </a:r>
            <a:r>
              <a:rPr lang="en-US" sz="2200" dirty="0" err="1" smtClean="0">
                <a:latin typeface="Gill Sans"/>
                <a:cs typeface="Gill Sans"/>
              </a:rPr>
              <a:t>x</a:t>
            </a:r>
            <a:r>
              <a:rPr lang="en-US" sz="2200" dirty="0" smtClean="0">
                <a:latin typeface="Gill Sans"/>
                <a:cs typeface="Gill Sans"/>
              </a:rPr>
              <a:t>, if E2, I need to do </a:t>
            </a:r>
            <a:r>
              <a:rPr lang="en-US" sz="2200" dirty="0" err="1" smtClean="0">
                <a:latin typeface="Gill Sans"/>
                <a:cs typeface="Gill Sans"/>
              </a:rPr>
              <a:t>y</a:t>
            </a:r>
            <a:r>
              <a:rPr lang="en-US" sz="2200" dirty="0" smtClean="0">
                <a:latin typeface="Gill Sans"/>
                <a:cs typeface="Gill Sans"/>
              </a:rPr>
              <a:t>”</a:t>
            </a:r>
            <a:r>
              <a:rPr lang="en-US" sz="2200" dirty="0" smtClean="0">
                <a:solidFill>
                  <a:schemeClr val="tx1"/>
                </a:solidFill>
                <a:latin typeface="Gill Sans"/>
                <a:cs typeface="Gill Sans"/>
              </a:rPr>
              <a:t>).</a:t>
            </a:r>
          </a:p>
          <a:p>
            <a:pPr marL="0" indent="0">
              <a:buNone/>
            </a:pPr>
            <a:endParaRPr lang="en-US" sz="2200" dirty="0" smtClean="0">
              <a:latin typeface="Gill Sans"/>
              <a:cs typeface="Gill Sans"/>
            </a:endParaRPr>
          </a:p>
          <a:p>
            <a:pPr marL="0" indent="0">
              <a:buNone/>
            </a:pPr>
            <a:r>
              <a:rPr lang="en-US" sz="2200" dirty="0" smtClean="0">
                <a:solidFill>
                  <a:schemeClr val="tx1"/>
                </a:solidFill>
                <a:latin typeface="Gill Sans"/>
                <a:cs typeface="Gill Sans"/>
              </a:rPr>
              <a:t>Evidence: </a:t>
            </a:r>
            <a:r>
              <a:rPr lang="en-US" sz="2200" dirty="0" smtClean="0">
                <a:latin typeface="Gill Sans"/>
                <a:cs typeface="Gill Sans"/>
              </a:rPr>
              <a:t>interference effects between own and </a:t>
            </a:r>
            <a:r>
              <a:rPr lang="en-US" sz="2200" dirty="0" err="1" smtClean="0">
                <a:latin typeface="Gill Sans"/>
                <a:cs typeface="Gill Sans"/>
              </a:rPr>
              <a:t>other</a:t>
            </a:r>
            <a:r>
              <a:rPr lang="en-US" sz="2200" dirty="0" err="1" smtClean="0">
                <a:latin typeface="Gill Sans"/>
                <a:cs typeface="Gill Sans"/>
              </a:rPr>
              <a:t>´s</a:t>
            </a:r>
            <a:r>
              <a:rPr lang="en-US" sz="2200" dirty="0" smtClean="0">
                <a:latin typeface="Gill Sans"/>
                <a:cs typeface="Gill Sans"/>
              </a:rPr>
              <a:t> task selectively when co-actor is perceived to be an intentional agent </a:t>
            </a:r>
            <a:r>
              <a:rPr lang="en-US" sz="1600" dirty="0" smtClean="0">
                <a:latin typeface="Gill Sans"/>
                <a:cs typeface="Gill Sans"/>
              </a:rPr>
              <a:t>(</a:t>
            </a:r>
            <a:r>
              <a:rPr lang="en-US" sz="1600" dirty="0" err="1" smtClean="0">
                <a:latin typeface="Gill Sans"/>
                <a:cs typeface="Gill Sans"/>
              </a:rPr>
              <a:t>Atmaca</a:t>
            </a:r>
            <a:r>
              <a:rPr lang="en-US" sz="1600" dirty="0" smtClean="0">
                <a:latin typeface="Gill Sans"/>
                <a:cs typeface="Gill Sans"/>
              </a:rPr>
              <a:t> et al., 2011; </a:t>
            </a:r>
            <a:r>
              <a:rPr lang="en-US" sz="1600" dirty="0" err="1" smtClean="0">
                <a:latin typeface="Gill Sans"/>
                <a:cs typeface="Gill Sans"/>
              </a:rPr>
              <a:t>Stenzel</a:t>
            </a:r>
            <a:r>
              <a:rPr lang="en-US" sz="1600" dirty="0" smtClean="0">
                <a:latin typeface="Gill Sans"/>
                <a:cs typeface="Gill Sans"/>
              </a:rPr>
              <a:t> et al., in press)</a:t>
            </a:r>
            <a:r>
              <a:rPr lang="en-US" sz="2200" dirty="0" smtClean="0">
                <a:latin typeface="Gill Sans"/>
                <a:cs typeface="Gill Sans"/>
              </a:rPr>
              <a:t>;</a:t>
            </a:r>
            <a:r>
              <a:rPr lang="en-US" sz="2200" dirty="0" smtClean="0">
                <a:latin typeface="Gill Sans"/>
                <a:cs typeface="Gill Sans"/>
              </a:rPr>
              <a:t> increased inhibitory control when it is the </a:t>
            </a:r>
            <a:r>
              <a:rPr lang="en-US" sz="2200" dirty="0" err="1" smtClean="0">
                <a:latin typeface="Gill Sans"/>
                <a:cs typeface="Gill Sans"/>
              </a:rPr>
              <a:t>partner</a:t>
            </a:r>
            <a:r>
              <a:rPr lang="en-US" sz="2200" dirty="0" err="1" smtClean="0">
                <a:latin typeface="Gill Sans"/>
                <a:cs typeface="Gill Sans"/>
              </a:rPr>
              <a:t>´s</a:t>
            </a:r>
            <a:r>
              <a:rPr lang="en-US" sz="2200" dirty="0" smtClean="0">
                <a:latin typeface="Gill Sans"/>
                <a:cs typeface="Gill Sans"/>
              </a:rPr>
              <a:t> turn to act </a:t>
            </a:r>
            <a:r>
              <a:rPr lang="en-US" sz="1600" dirty="0" smtClean="0">
                <a:latin typeface="Gill Sans"/>
                <a:cs typeface="Gill Sans"/>
              </a:rPr>
              <a:t>(Sebanz et al., 2006; Tsai et al., 2008)</a:t>
            </a:r>
            <a:r>
              <a:rPr lang="en-US" sz="2200" dirty="0" smtClean="0">
                <a:latin typeface="Gill Sans"/>
                <a:cs typeface="Gill Sans"/>
              </a:rPr>
              <a:t>; improved memory for information that was task-relevant for partner </a:t>
            </a:r>
            <a:r>
              <a:rPr lang="en-US" sz="1600" dirty="0" smtClean="0">
                <a:latin typeface="Gill Sans"/>
                <a:cs typeface="Gill Sans"/>
              </a:rPr>
              <a:t>(</a:t>
            </a:r>
            <a:r>
              <a:rPr lang="en-US" sz="1600" dirty="0" err="1" smtClean="0">
                <a:latin typeface="Gill Sans"/>
                <a:cs typeface="Gill Sans"/>
              </a:rPr>
              <a:t>Eskenazi</a:t>
            </a:r>
            <a:r>
              <a:rPr lang="en-US" sz="1600" dirty="0" smtClean="0">
                <a:latin typeface="Gill Sans"/>
                <a:cs typeface="Gill Sans"/>
              </a:rPr>
              <a:t> et al., in press)</a:t>
            </a:r>
            <a:r>
              <a:rPr lang="en-US" sz="2200" dirty="0" smtClean="0">
                <a:latin typeface="Gill Sans"/>
                <a:cs typeface="Gill Sans"/>
              </a:rPr>
              <a:t>.</a:t>
            </a:r>
            <a:endParaRPr lang="en-US" sz="2200" dirty="0" smtClean="0">
              <a:solidFill>
                <a:schemeClr val="tx1"/>
              </a:solidFill>
              <a:latin typeface="Gill Sans"/>
              <a:cs typeface="Gill Sans"/>
            </a:endParaRPr>
          </a:p>
          <a:p>
            <a:pPr marL="0" indent="0">
              <a:buNone/>
            </a:pPr>
            <a:endParaRPr lang="en-US" sz="2200" dirty="0" smtClean="0">
              <a:solidFill>
                <a:schemeClr val="tx1"/>
              </a:solidFill>
              <a:latin typeface="Gill Sans"/>
              <a:cs typeface="Gill Sans"/>
            </a:endParaRPr>
          </a:p>
          <a:p>
            <a:pPr marL="0" indent="0">
              <a:buNone/>
            </a:pPr>
            <a:endParaRPr lang="en-US" sz="2200" dirty="0" smtClean="0">
              <a:solidFill>
                <a:schemeClr val="tx1"/>
              </a:solidFill>
              <a:latin typeface="Gill Sans"/>
              <a:cs typeface="Gill Sans"/>
            </a:endParaRPr>
          </a:p>
          <a:p>
            <a:pPr marL="0" indent="0">
              <a:buNone/>
            </a:pPr>
            <a:endParaRPr lang="en-US" sz="2200" dirty="0" smtClean="0">
              <a:solidFill>
                <a:schemeClr val="tx1"/>
              </a:solidFill>
              <a:latin typeface="Gill Sans"/>
              <a:ea typeface="ＭＳ Ｐゴシック" pitchFamily="-106" charset="-128"/>
              <a:cs typeface="Gill Sans"/>
            </a:endParaRPr>
          </a:p>
          <a:p>
            <a:pPr>
              <a:lnSpc>
                <a:spcPct val="90000"/>
              </a:lnSpc>
              <a:buFont typeface="Wingdings" pitchFamily="-106" charset="2"/>
              <a:buNone/>
            </a:pPr>
            <a:r>
              <a:rPr lang="de-DE" sz="2200" dirty="0" smtClean="0">
                <a:latin typeface="Gill Sans"/>
                <a:ea typeface="ＭＳ Ｐゴシック" pitchFamily="-106" charset="-128"/>
                <a:cs typeface="Gill Sans"/>
              </a:rPr>
              <a:t>	</a:t>
            </a:r>
            <a:endParaRPr lang="de-DE" sz="2200" dirty="0" smtClean="0">
              <a:latin typeface="Gill Sans"/>
              <a:ea typeface="ＭＳ Ｐゴシック" pitchFamily="-106" charset="-128"/>
              <a:cs typeface="Gill Sans"/>
            </a:endParaRPr>
          </a:p>
        </p:txBody>
      </p:sp>
      <p:sp>
        <p:nvSpPr>
          <p:cNvPr id="4" name="Rectangle 1"/>
          <p:cNvSpPr txBox="1">
            <a:spLocks noChangeArrowheads="1"/>
          </p:cNvSpPr>
          <p:nvPr/>
        </p:nvSpPr>
        <p:spPr bwMode="auto">
          <a:xfrm>
            <a:off x="1066800" y="685800"/>
            <a:ext cx="6330950" cy="1870075"/>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92000"/>
              </a:lnSpc>
              <a:spcBef>
                <a:spcPct val="0"/>
              </a:spcBef>
              <a:spcAft>
                <a:spcPct val="0"/>
              </a:spcAft>
              <a:buClr>
                <a:srgbClr val="BE311A"/>
              </a:buClr>
              <a:buSzPct val="100000"/>
              <a:buFont typeface="Arial" charset="0"/>
              <a:buNone/>
              <a:tabLst/>
              <a:defRPr/>
            </a:pPr>
            <a:r>
              <a:rPr kumimoji="0" lang="en-US" sz="2800" b="0" i="0" u="none" strike="noStrike" kern="0" cap="none" spc="0" normalizeH="0" baseline="0" noProof="0" dirty="0" smtClean="0">
                <a:ln>
                  <a:noFill/>
                </a:ln>
                <a:solidFill>
                  <a:srgbClr val="000000"/>
                </a:solidFill>
                <a:effectLst/>
                <a:uLnTx/>
                <a:uFillTx/>
                <a:latin typeface="Gill Sans"/>
                <a:ea typeface="+mj-ea"/>
                <a:cs typeface="Gill Sans"/>
              </a:rPr>
              <a:t>Task Co-representation</a:t>
            </a:r>
            <a:endParaRPr kumimoji="0" lang="en-US" sz="2800" b="0" i="0" u="none" strike="noStrike" kern="0" cap="none" spc="0" normalizeH="0" baseline="0" noProof="0" dirty="0">
              <a:ln>
                <a:noFill/>
              </a:ln>
              <a:solidFill>
                <a:srgbClr val="000000"/>
              </a:solidFill>
              <a:effectLst/>
              <a:uLnTx/>
              <a:uFillTx/>
              <a:latin typeface="Gill Sans"/>
              <a:ea typeface="+mj-ea"/>
              <a:cs typeface="Gill San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146" name="Picture 9" descr="t1down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6147" name="Picture 3" descr="n4down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4" name="TextBox 3"/>
          <p:cNvSpPr txBox="1"/>
          <p:nvPr/>
        </p:nvSpPr>
        <p:spPr>
          <a:xfrm>
            <a:off x="6125634" y="5257800"/>
            <a:ext cx="334459" cy="350865"/>
          </a:xfrm>
          <a:prstGeom prst="rect">
            <a:avLst/>
          </a:prstGeom>
          <a:noFill/>
        </p:spPr>
        <p:txBody>
          <a:bodyPr wrap="none" rtlCol="0">
            <a:spAutoFit/>
          </a:bodyPr>
          <a:lstStyle/>
          <a:p>
            <a:r>
              <a:rPr lang="en-US" dirty="0" smtClean="0">
                <a:solidFill>
                  <a:schemeClr val="tx1"/>
                </a:solidFill>
              </a:rPr>
              <a:t>P</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4" name="Picture 9" descr="t1up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3075" name="Picture 7" descr="n4up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92" name="Text Box 20"/>
          <p:cNvSpPr txBox="1">
            <a:spLocks noChangeArrowheads="1"/>
          </p:cNvSpPr>
          <p:nvPr/>
        </p:nvSpPr>
        <p:spPr bwMode="auto">
          <a:xfrm>
            <a:off x="8153400" y="5159375"/>
            <a:ext cx="611187" cy="304800"/>
          </a:xfrm>
          <a:prstGeom prst="rect">
            <a:avLst/>
          </a:prstGeom>
          <a:noFill/>
          <a:ln w="9525">
            <a:noFill/>
            <a:miter lim="800000"/>
            <a:headEnd/>
            <a:tailEnd/>
          </a:ln>
          <a:effectLst/>
        </p:spPr>
        <p:txBody>
          <a:bodyPr wrap="none">
            <a:prstTxWarp prst="textNoShape">
              <a:avLst/>
            </a:prstTxWarp>
            <a:spAutoFit/>
          </a:bodyPr>
          <a:lstStyle/>
          <a:p>
            <a:r>
              <a:rPr lang="en-US" altLang="zh-TW" sz="1400">
                <a:latin typeface="Verdana" pitchFamily="-110" charset="0"/>
              </a:rPr>
              <a:t>(ms)</a:t>
            </a:r>
          </a:p>
        </p:txBody>
      </p:sp>
      <p:sp>
        <p:nvSpPr>
          <p:cNvPr id="3194" name="Text Box 122"/>
          <p:cNvSpPr txBox="1">
            <a:spLocks noChangeArrowheads="1"/>
          </p:cNvSpPr>
          <p:nvPr/>
        </p:nvSpPr>
        <p:spPr bwMode="auto">
          <a:xfrm>
            <a:off x="881063" y="1325563"/>
            <a:ext cx="488950" cy="366712"/>
          </a:xfrm>
          <a:prstGeom prst="rect">
            <a:avLst/>
          </a:prstGeom>
          <a:noFill/>
          <a:ln w="9525">
            <a:noFill/>
            <a:miter lim="800000"/>
            <a:headEnd/>
            <a:tailEnd/>
          </a:ln>
          <a:effectLst/>
        </p:spPr>
        <p:txBody>
          <a:bodyPr wrap="none">
            <a:prstTxWarp prst="textNoShape">
              <a:avLst/>
            </a:prstTxWarp>
            <a:spAutoFit/>
          </a:bodyPr>
          <a:lstStyle/>
          <a:p>
            <a:r>
              <a:rPr lang="en-US" altLang="zh-TW"/>
              <a:t>(A)</a:t>
            </a:r>
          </a:p>
        </p:txBody>
      </p:sp>
      <p:graphicFrame>
        <p:nvGraphicFramePr>
          <p:cNvPr id="414722" name="Object 2"/>
          <p:cNvGraphicFramePr>
            <a:graphicFrameLocks noChangeAspect="1"/>
          </p:cNvGraphicFramePr>
          <p:nvPr/>
        </p:nvGraphicFramePr>
        <p:xfrm>
          <a:off x="685800" y="4958"/>
          <a:ext cx="8382000" cy="6281450"/>
        </p:xfrm>
        <a:graphic>
          <a:graphicData uri="http://schemas.openxmlformats.org/presentationml/2006/ole">
            <p:oleObj spid="_x0000_s44034" name="Document" r:id="rId3" imgW="5270500" imgH="3949700" progId="Word.Document.12">
              <p:link updateAutomatic="1"/>
            </p:oleObj>
          </a:graphicData>
        </a:graphic>
      </p:graphicFrame>
      <p:sp>
        <p:nvSpPr>
          <p:cNvPr id="9" name="Rectangle 1"/>
          <p:cNvSpPr txBox="1">
            <a:spLocks noChangeArrowheads="1"/>
          </p:cNvSpPr>
          <p:nvPr/>
        </p:nvSpPr>
        <p:spPr bwMode="auto">
          <a:xfrm>
            <a:off x="990600" y="228600"/>
            <a:ext cx="7740650" cy="433387"/>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BE311A"/>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2000" b="0" i="0" u="none" strike="noStrike" kern="0" cap="none" spc="0" normalizeH="0" baseline="0" noProof="0" dirty="0" smtClean="0">
                <a:ln>
                  <a:noFill/>
                </a:ln>
                <a:solidFill>
                  <a:srgbClr val="000000"/>
                </a:solidFill>
                <a:effectLst/>
                <a:uLnTx/>
                <a:uFillTx/>
                <a:latin typeface="Gill Sans"/>
                <a:ea typeface="Trebuchet MS" pitchFamily="-106" charset="0"/>
                <a:cs typeface="Gill Sans"/>
              </a:rPr>
              <a:t>Tsai, Sebanz,</a:t>
            </a:r>
            <a:r>
              <a:rPr kumimoji="0" lang="en-US" sz="2000" b="0" i="0" u="none" strike="noStrike" kern="0" cap="none" spc="0" normalizeH="0" noProof="0" dirty="0" smtClean="0">
                <a:ln>
                  <a:noFill/>
                </a:ln>
                <a:solidFill>
                  <a:srgbClr val="000000"/>
                </a:solidFill>
                <a:effectLst/>
                <a:uLnTx/>
                <a:uFillTx/>
                <a:latin typeface="Gill Sans"/>
                <a:ea typeface="Trebuchet MS" pitchFamily="-106" charset="0"/>
                <a:cs typeface="Gill Sans"/>
              </a:rPr>
              <a:t> &amp; </a:t>
            </a:r>
            <a:r>
              <a:rPr kumimoji="0" lang="en-US" sz="2000" b="0" i="0" u="none" strike="noStrike" kern="0" cap="none" spc="0" normalizeH="0" noProof="0" dirty="0" err="1" smtClean="0">
                <a:ln>
                  <a:noFill/>
                </a:ln>
                <a:solidFill>
                  <a:srgbClr val="000000"/>
                </a:solidFill>
                <a:effectLst/>
                <a:uLnTx/>
                <a:uFillTx/>
                <a:latin typeface="Gill Sans"/>
                <a:ea typeface="Trebuchet MS" pitchFamily="-106" charset="0"/>
                <a:cs typeface="Gill Sans"/>
              </a:rPr>
              <a:t>Knoblich</a:t>
            </a:r>
            <a:r>
              <a:rPr kumimoji="0" lang="en-US" sz="2000" b="0" i="0" u="none" strike="noStrike" kern="0" cap="none" spc="0" normalizeH="0" noProof="0" dirty="0" smtClean="0">
                <a:ln>
                  <a:noFill/>
                </a:ln>
                <a:solidFill>
                  <a:srgbClr val="000000"/>
                </a:solidFill>
                <a:effectLst/>
                <a:uLnTx/>
                <a:uFillTx/>
                <a:latin typeface="Gill Sans"/>
                <a:ea typeface="Trebuchet MS" pitchFamily="-106" charset="0"/>
                <a:cs typeface="Gill Sans"/>
              </a:rPr>
              <a:t>, 2011, Cognition </a:t>
            </a:r>
            <a:endParaRPr kumimoji="0" lang="en-GB" sz="20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Rectangle 9"/>
          <p:cNvSpPr/>
          <p:nvPr/>
        </p:nvSpPr>
        <p:spPr bwMode="auto">
          <a:xfrm>
            <a:off x="4953000" y="762000"/>
            <a:ext cx="3886200" cy="5181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2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ea typeface="Arial" charset="0"/>
              <a:cs typeface="Arial" charset="0"/>
            </a:endParaRPr>
          </a:p>
        </p:txBody>
      </p:sp>
      <p:sp>
        <p:nvSpPr>
          <p:cNvPr id="11" name="TextBox 10"/>
          <p:cNvSpPr txBox="1"/>
          <p:nvPr/>
        </p:nvSpPr>
        <p:spPr>
          <a:xfrm>
            <a:off x="2618871" y="3657600"/>
            <a:ext cx="505329" cy="350865"/>
          </a:xfrm>
          <a:prstGeom prst="rect">
            <a:avLst/>
          </a:prstGeom>
          <a:noFill/>
        </p:spPr>
        <p:txBody>
          <a:bodyPr wrap="none" rtlCol="0">
            <a:spAutoFit/>
          </a:bodyPr>
          <a:lstStyle/>
          <a:p>
            <a:r>
              <a:rPr lang="en-US" dirty="0" smtClean="0">
                <a:solidFill>
                  <a:schemeClr val="tx1"/>
                </a:solidFill>
              </a:rPr>
              <a:t>me</a:t>
            </a:r>
            <a:endParaRPr lang="en-US" dirty="0">
              <a:solidFill>
                <a:schemeClr val="tx1"/>
              </a:solidFill>
            </a:endParaRPr>
          </a:p>
        </p:txBody>
      </p:sp>
      <p:sp>
        <p:nvSpPr>
          <p:cNvPr id="12" name="TextBox 11"/>
          <p:cNvSpPr txBox="1"/>
          <p:nvPr/>
        </p:nvSpPr>
        <p:spPr>
          <a:xfrm>
            <a:off x="2743200" y="2590800"/>
            <a:ext cx="505329" cy="350865"/>
          </a:xfrm>
          <a:prstGeom prst="rect">
            <a:avLst/>
          </a:prstGeom>
          <a:noFill/>
        </p:spPr>
        <p:txBody>
          <a:bodyPr wrap="square" rtlCol="0">
            <a:spAutoFit/>
          </a:bodyPr>
          <a:lstStyle/>
          <a:p>
            <a:r>
              <a:rPr lang="en-US" dirty="0" smtClean="0">
                <a:solidFill>
                  <a:schemeClr val="tx1"/>
                </a:solidFill>
              </a:rPr>
              <a:t>we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92" name="Text Box 20"/>
          <p:cNvSpPr txBox="1">
            <a:spLocks noChangeArrowheads="1"/>
          </p:cNvSpPr>
          <p:nvPr/>
        </p:nvSpPr>
        <p:spPr bwMode="auto">
          <a:xfrm>
            <a:off x="8153400" y="5159375"/>
            <a:ext cx="611187" cy="304800"/>
          </a:xfrm>
          <a:prstGeom prst="rect">
            <a:avLst/>
          </a:prstGeom>
          <a:noFill/>
          <a:ln w="9525">
            <a:noFill/>
            <a:miter lim="800000"/>
            <a:headEnd/>
            <a:tailEnd/>
          </a:ln>
          <a:effectLst/>
        </p:spPr>
        <p:txBody>
          <a:bodyPr wrap="none">
            <a:prstTxWarp prst="textNoShape">
              <a:avLst/>
            </a:prstTxWarp>
            <a:spAutoFit/>
          </a:bodyPr>
          <a:lstStyle/>
          <a:p>
            <a:r>
              <a:rPr lang="en-US" altLang="zh-TW" sz="1400">
                <a:latin typeface="Verdana" pitchFamily="-110" charset="0"/>
              </a:rPr>
              <a:t>(ms)</a:t>
            </a:r>
          </a:p>
        </p:txBody>
      </p:sp>
      <p:sp>
        <p:nvSpPr>
          <p:cNvPr id="3194" name="Text Box 122"/>
          <p:cNvSpPr txBox="1">
            <a:spLocks noChangeArrowheads="1"/>
          </p:cNvSpPr>
          <p:nvPr/>
        </p:nvSpPr>
        <p:spPr bwMode="auto">
          <a:xfrm>
            <a:off x="881063" y="1325563"/>
            <a:ext cx="488950" cy="366712"/>
          </a:xfrm>
          <a:prstGeom prst="rect">
            <a:avLst/>
          </a:prstGeom>
          <a:noFill/>
          <a:ln w="9525">
            <a:noFill/>
            <a:miter lim="800000"/>
            <a:headEnd/>
            <a:tailEnd/>
          </a:ln>
          <a:effectLst/>
        </p:spPr>
        <p:txBody>
          <a:bodyPr wrap="none">
            <a:prstTxWarp prst="textNoShape">
              <a:avLst/>
            </a:prstTxWarp>
            <a:spAutoFit/>
          </a:bodyPr>
          <a:lstStyle/>
          <a:p>
            <a:r>
              <a:rPr lang="en-US" altLang="zh-TW"/>
              <a:t>(A)</a:t>
            </a:r>
          </a:p>
        </p:txBody>
      </p:sp>
      <p:graphicFrame>
        <p:nvGraphicFramePr>
          <p:cNvPr id="414722" name="Object 2"/>
          <p:cNvGraphicFramePr>
            <a:graphicFrameLocks noChangeAspect="1"/>
          </p:cNvGraphicFramePr>
          <p:nvPr/>
        </p:nvGraphicFramePr>
        <p:xfrm>
          <a:off x="685800" y="4958"/>
          <a:ext cx="8382000" cy="6281450"/>
        </p:xfrm>
        <a:graphic>
          <a:graphicData uri="http://schemas.openxmlformats.org/presentationml/2006/ole">
            <p:oleObj spid="_x0000_s45058" name="Document" r:id="rId3" imgW="5270500" imgH="3949700" progId="Word.Document.12">
              <p:link updateAutomatic="1"/>
            </p:oleObj>
          </a:graphicData>
        </a:graphic>
      </p:graphicFrame>
      <p:sp>
        <p:nvSpPr>
          <p:cNvPr id="9" name="Rectangle 1"/>
          <p:cNvSpPr txBox="1">
            <a:spLocks noChangeArrowheads="1"/>
          </p:cNvSpPr>
          <p:nvPr/>
        </p:nvSpPr>
        <p:spPr bwMode="auto">
          <a:xfrm>
            <a:off x="990600" y="228600"/>
            <a:ext cx="7740650" cy="433387"/>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BE311A"/>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2000" b="0" i="0" u="none" strike="noStrike" kern="0" cap="none" spc="0" normalizeH="0" baseline="0" noProof="0" dirty="0" smtClean="0">
                <a:ln>
                  <a:noFill/>
                </a:ln>
                <a:solidFill>
                  <a:srgbClr val="000000"/>
                </a:solidFill>
                <a:effectLst/>
                <a:uLnTx/>
                <a:uFillTx/>
                <a:latin typeface="Gill Sans"/>
                <a:ea typeface="Trebuchet MS" pitchFamily="-106" charset="0"/>
                <a:cs typeface="Gill Sans"/>
              </a:rPr>
              <a:t>Tsai, Sebanz,</a:t>
            </a:r>
            <a:r>
              <a:rPr kumimoji="0" lang="en-US" sz="2000" b="0" i="0" u="none" strike="noStrike" kern="0" cap="none" spc="0" normalizeH="0" noProof="0" dirty="0" smtClean="0">
                <a:ln>
                  <a:noFill/>
                </a:ln>
                <a:solidFill>
                  <a:srgbClr val="000000"/>
                </a:solidFill>
                <a:effectLst/>
                <a:uLnTx/>
                <a:uFillTx/>
                <a:latin typeface="Gill Sans"/>
                <a:ea typeface="Trebuchet MS" pitchFamily="-106" charset="0"/>
                <a:cs typeface="Gill Sans"/>
              </a:rPr>
              <a:t> &amp; </a:t>
            </a:r>
            <a:r>
              <a:rPr kumimoji="0" lang="en-US" sz="2000" b="0" i="0" u="none" strike="noStrike" kern="0" cap="none" spc="0" normalizeH="0" noProof="0" dirty="0" err="1" smtClean="0">
                <a:ln>
                  <a:noFill/>
                </a:ln>
                <a:solidFill>
                  <a:srgbClr val="000000"/>
                </a:solidFill>
                <a:effectLst/>
                <a:uLnTx/>
                <a:uFillTx/>
                <a:latin typeface="Gill Sans"/>
                <a:ea typeface="Trebuchet MS" pitchFamily="-106" charset="0"/>
                <a:cs typeface="Gill Sans"/>
              </a:rPr>
              <a:t>Knoblich</a:t>
            </a:r>
            <a:r>
              <a:rPr kumimoji="0" lang="en-US" sz="2000" b="0" i="0" u="none" strike="noStrike" kern="0" cap="none" spc="0" normalizeH="0" noProof="0" dirty="0" smtClean="0">
                <a:ln>
                  <a:noFill/>
                </a:ln>
                <a:solidFill>
                  <a:srgbClr val="000000"/>
                </a:solidFill>
                <a:effectLst/>
                <a:uLnTx/>
                <a:uFillTx/>
                <a:latin typeface="Gill Sans"/>
                <a:ea typeface="Trebuchet MS" pitchFamily="-106" charset="0"/>
                <a:cs typeface="Gill Sans"/>
              </a:rPr>
              <a:t>, 2011, Cognition </a:t>
            </a:r>
            <a:endParaRPr kumimoji="0" lang="en-GB" sz="20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Rectangle 9"/>
          <p:cNvSpPr/>
          <p:nvPr/>
        </p:nvSpPr>
        <p:spPr bwMode="auto">
          <a:xfrm>
            <a:off x="4953000" y="1066800"/>
            <a:ext cx="3505200" cy="3657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2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ea typeface="Arial" charset="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92" name="Text Box 20"/>
          <p:cNvSpPr txBox="1">
            <a:spLocks noChangeArrowheads="1"/>
          </p:cNvSpPr>
          <p:nvPr/>
        </p:nvSpPr>
        <p:spPr bwMode="auto">
          <a:xfrm>
            <a:off x="8153400" y="5159375"/>
            <a:ext cx="611187" cy="304800"/>
          </a:xfrm>
          <a:prstGeom prst="rect">
            <a:avLst/>
          </a:prstGeom>
          <a:noFill/>
          <a:ln w="9525">
            <a:noFill/>
            <a:miter lim="800000"/>
            <a:headEnd/>
            <a:tailEnd/>
          </a:ln>
          <a:effectLst/>
        </p:spPr>
        <p:txBody>
          <a:bodyPr wrap="none">
            <a:prstTxWarp prst="textNoShape">
              <a:avLst/>
            </a:prstTxWarp>
            <a:spAutoFit/>
          </a:bodyPr>
          <a:lstStyle/>
          <a:p>
            <a:r>
              <a:rPr lang="en-US" altLang="zh-TW" sz="1400">
                <a:latin typeface="Verdana" pitchFamily="-110" charset="0"/>
              </a:rPr>
              <a:t>(ms)</a:t>
            </a:r>
          </a:p>
        </p:txBody>
      </p:sp>
      <p:sp>
        <p:nvSpPr>
          <p:cNvPr id="3194" name="Text Box 122"/>
          <p:cNvSpPr txBox="1">
            <a:spLocks noChangeArrowheads="1"/>
          </p:cNvSpPr>
          <p:nvPr/>
        </p:nvSpPr>
        <p:spPr bwMode="auto">
          <a:xfrm>
            <a:off x="881063" y="1325563"/>
            <a:ext cx="488950" cy="366712"/>
          </a:xfrm>
          <a:prstGeom prst="rect">
            <a:avLst/>
          </a:prstGeom>
          <a:noFill/>
          <a:ln w="9525">
            <a:noFill/>
            <a:miter lim="800000"/>
            <a:headEnd/>
            <a:tailEnd/>
          </a:ln>
          <a:effectLst/>
        </p:spPr>
        <p:txBody>
          <a:bodyPr wrap="none">
            <a:prstTxWarp prst="textNoShape">
              <a:avLst/>
            </a:prstTxWarp>
            <a:spAutoFit/>
          </a:bodyPr>
          <a:lstStyle/>
          <a:p>
            <a:r>
              <a:rPr lang="en-US" altLang="zh-TW"/>
              <a:t>(A)</a:t>
            </a:r>
          </a:p>
        </p:txBody>
      </p:sp>
      <p:graphicFrame>
        <p:nvGraphicFramePr>
          <p:cNvPr id="414722" name="Object 2"/>
          <p:cNvGraphicFramePr>
            <a:graphicFrameLocks noChangeAspect="1"/>
          </p:cNvGraphicFramePr>
          <p:nvPr/>
        </p:nvGraphicFramePr>
        <p:xfrm>
          <a:off x="685800" y="4958"/>
          <a:ext cx="8382000" cy="6281450"/>
        </p:xfrm>
        <a:graphic>
          <a:graphicData uri="http://schemas.openxmlformats.org/presentationml/2006/ole">
            <p:oleObj spid="_x0000_s46082" name="Document" r:id="rId3" imgW="5270500" imgH="3949700" progId="Word.Document.12">
              <p:link updateAutomatic="1"/>
            </p:oleObj>
          </a:graphicData>
        </a:graphic>
      </p:graphicFrame>
      <p:sp>
        <p:nvSpPr>
          <p:cNvPr id="9" name="Rectangle 1"/>
          <p:cNvSpPr txBox="1">
            <a:spLocks noChangeArrowheads="1"/>
          </p:cNvSpPr>
          <p:nvPr/>
        </p:nvSpPr>
        <p:spPr bwMode="auto">
          <a:xfrm>
            <a:off x="990600" y="228600"/>
            <a:ext cx="7740650" cy="433387"/>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BE311A"/>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2000" b="0" i="0" u="none" strike="noStrike" kern="0" cap="none" spc="0" normalizeH="0" baseline="0" noProof="0" dirty="0" smtClean="0">
                <a:ln>
                  <a:noFill/>
                </a:ln>
                <a:solidFill>
                  <a:srgbClr val="000000"/>
                </a:solidFill>
                <a:effectLst/>
                <a:uLnTx/>
                <a:uFillTx/>
                <a:latin typeface="Gill Sans"/>
                <a:ea typeface="Trebuchet MS" pitchFamily="-106" charset="0"/>
                <a:cs typeface="Gill Sans"/>
              </a:rPr>
              <a:t>Tsai, Sebanz,</a:t>
            </a:r>
            <a:r>
              <a:rPr kumimoji="0" lang="en-US" sz="2000" b="0" i="0" u="none" strike="noStrike" kern="0" cap="none" spc="0" normalizeH="0" noProof="0" dirty="0" smtClean="0">
                <a:ln>
                  <a:noFill/>
                </a:ln>
                <a:solidFill>
                  <a:srgbClr val="000000"/>
                </a:solidFill>
                <a:effectLst/>
                <a:uLnTx/>
                <a:uFillTx/>
                <a:latin typeface="Gill Sans"/>
                <a:ea typeface="Trebuchet MS" pitchFamily="-106" charset="0"/>
                <a:cs typeface="Gill Sans"/>
              </a:rPr>
              <a:t> &amp; </a:t>
            </a:r>
            <a:r>
              <a:rPr kumimoji="0" lang="en-US" sz="2000" b="0" i="0" u="none" strike="noStrike" kern="0" cap="none" spc="0" normalizeH="0" noProof="0" dirty="0" err="1" smtClean="0">
                <a:ln>
                  <a:noFill/>
                </a:ln>
                <a:solidFill>
                  <a:srgbClr val="000000"/>
                </a:solidFill>
                <a:effectLst/>
                <a:uLnTx/>
                <a:uFillTx/>
                <a:latin typeface="Gill Sans"/>
                <a:ea typeface="Trebuchet MS" pitchFamily="-106" charset="0"/>
                <a:cs typeface="Gill Sans"/>
              </a:rPr>
              <a:t>Knoblich</a:t>
            </a:r>
            <a:r>
              <a:rPr kumimoji="0" lang="en-US" sz="2000" b="0" i="0" u="none" strike="noStrike" kern="0" cap="none" spc="0" normalizeH="0" noProof="0" dirty="0" smtClean="0">
                <a:ln>
                  <a:noFill/>
                </a:ln>
                <a:solidFill>
                  <a:srgbClr val="000000"/>
                </a:solidFill>
                <a:effectLst/>
                <a:uLnTx/>
                <a:uFillTx/>
                <a:latin typeface="Gill Sans"/>
                <a:ea typeface="Trebuchet MS" pitchFamily="-106" charset="0"/>
                <a:cs typeface="Gill Sans"/>
              </a:rPr>
              <a:t>, 2011, Cognition </a:t>
            </a:r>
            <a:endParaRPr kumimoji="0" lang="en-GB" sz="2000" b="0" i="0" u="none" strike="noStrike" kern="0" cap="none" spc="0" normalizeH="0" baseline="0" noProof="0" dirty="0">
              <a:ln>
                <a:noFill/>
              </a:ln>
              <a:solidFill>
                <a:srgbClr val="000000"/>
              </a:solidFill>
              <a:effectLst/>
              <a:uLnTx/>
              <a:uFillTx/>
              <a:latin typeface="Gill Sans"/>
              <a:ea typeface="+mj-ea"/>
              <a:cs typeface="Gill San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15746" name="Object 2"/>
          <p:cNvGraphicFramePr>
            <a:graphicFrameLocks noChangeAspect="1"/>
          </p:cNvGraphicFramePr>
          <p:nvPr/>
        </p:nvGraphicFramePr>
        <p:xfrm>
          <a:off x="704665" y="0"/>
          <a:ext cx="8363135" cy="6267313"/>
        </p:xfrm>
        <a:graphic>
          <a:graphicData uri="http://schemas.openxmlformats.org/presentationml/2006/ole">
            <p:oleObj spid="_x0000_s47106" name="Document" r:id="rId3" imgW="5270500" imgH="3949700" progId="Word.Document.12">
              <p:link updateAutomatic="1"/>
            </p:oleObj>
          </a:graphicData>
        </a:graphic>
      </p:graphicFrame>
      <p:sp>
        <p:nvSpPr>
          <p:cNvPr id="6" name="Rectangle 1"/>
          <p:cNvSpPr txBox="1">
            <a:spLocks noChangeArrowheads="1"/>
          </p:cNvSpPr>
          <p:nvPr/>
        </p:nvSpPr>
        <p:spPr bwMode="auto">
          <a:xfrm>
            <a:off x="990600" y="228600"/>
            <a:ext cx="7740650" cy="433387"/>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BE311A"/>
              </a:buClr>
              <a:buSzPct val="100000"/>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US" sz="2000" b="0" i="0" u="none" strike="noStrike" kern="0" cap="none" spc="0" normalizeH="0" baseline="0" noProof="0" dirty="0" smtClean="0">
                <a:ln>
                  <a:noFill/>
                </a:ln>
                <a:solidFill>
                  <a:srgbClr val="000000"/>
                </a:solidFill>
                <a:effectLst/>
                <a:uLnTx/>
                <a:uFillTx/>
                <a:latin typeface="Gill Sans"/>
                <a:ea typeface="Trebuchet MS" pitchFamily="-106" charset="0"/>
                <a:cs typeface="Gill Sans"/>
              </a:rPr>
              <a:t>Tsai, Sebanz,</a:t>
            </a:r>
            <a:r>
              <a:rPr kumimoji="0" lang="en-US" sz="2000" b="0" i="0" u="none" strike="noStrike" kern="0" cap="none" spc="0" normalizeH="0" noProof="0" dirty="0" smtClean="0">
                <a:ln>
                  <a:noFill/>
                </a:ln>
                <a:solidFill>
                  <a:srgbClr val="000000"/>
                </a:solidFill>
                <a:effectLst/>
                <a:uLnTx/>
                <a:uFillTx/>
                <a:latin typeface="Gill Sans"/>
                <a:ea typeface="Trebuchet MS" pitchFamily="-106" charset="0"/>
                <a:cs typeface="Gill Sans"/>
              </a:rPr>
              <a:t> &amp; </a:t>
            </a:r>
            <a:r>
              <a:rPr kumimoji="0" lang="en-US" sz="2000" b="0" i="0" u="none" strike="noStrike" kern="0" cap="none" spc="0" normalizeH="0" noProof="0" dirty="0" err="1" smtClean="0">
                <a:ln>
                  <a:noFill/>
                </a:ln>
                <a:solidFill>
                  <a:srgbClr val="000000"/>
                </a:solidFill>
                <a:effectLst/>
                <a:uLnTx/>
                <a:uFillTx/>
                <a:latin typeface="Gill Sans"/>
                <a:ea typeface="Trebuchet MS" pitchFamily="-106" charset="0"/>
                <a:cs typeface="Gill Sans"/>
              </a:rPr>
              <a:t>Knoblich</a:t>
            </a:r>
            <a:r>
              <a:rPr kumimoji="0" lang="en-US" sz="2000" b="0" i="0" u="none" strike="noStrike" kern="0" cap="none" spc="0" normalizeH="0" noProof="0" dirty="0" smtClean="0">
                <a:ln>
                  <a:noFill/>
                </a:ln>
                <a:solidFill>
                  <a:srgbClr val="000000"/>
                </a:solidFill>
                <a:effectLst/>
                <a:uLnTx/>
                <a:uFillTx/>
                <a:latin typeface="Gill Sans"/>
                <a:ea typeface="Trebuchet MS" pitchFamily="-106" charset="0"/>
                <a:cs typeface="Gill Sans"/>
              </a:rPr>
              <a:t>, 2011, Cognition </a:t>
            </a:r>
            <a:endParaRPr kumimoji="0" lang="en-GB" sz="2000" b="0" i="0" u="none" strike="noStrike" kern="0" cap="none" spc="0" normalizeH="0" baseline="0" noProof="0" dirty="0">
              <a:ln>
                <a:noFill/>
              </a:ln>
              <a:solidFill>
                <a:srgbClr val="000000"/>
              </a:solidFill>
              <a:effectLst/>
              <a:uLnTx/>
              <a:uFillTx/>
              <a:latin typeface="Gill Sans"/>
              <a:ea typeface="+mj-ea"/>
              <a:cs typeface="Gill San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a:xfrm>
            <a:off x="987420" y="1611540"/>
            <a:ext cx="7199798" cy="4000500"/>
          </a:xfrm>
        </p:spPr>
        <p:txBody>
          <a:bodyPr>
            <a:noAutofit/>
          </a:bodyPr>
          <a:lstStyle/>
          <a:p>
            <a:pPr marL="0" indent="0">
              <a:buNone/>
            </a:pPr>
            <a:r>
              <a:rPr lang="en-US" sz="2200" dirty="0" smtClean="0">
                <a:solidFill>
                  <a:schemeClr val="tx1"/>
                </a:solidFill>
                <a:latin typeface="Gill Sans"/>
                <a:cs typeface="Gill Sans"/>
              </a:rPr>
              <a:t>Perception-action matching at an inter-group level.</a:t>
            </a:r>
          </a:p>
          <a:p>
            <a:pPr marL="0" indent="0">
              <a:buNone/>
            </a:pPr>
            <a:endParaRPr lang="en-US" sz="2200" dirty="0" smtClean="0">
              <a:latin typeface="Gill Sans"/>
              <a:cs typeface="Gill Sans"/>
            </a:endParaRPr>
          </a:p>
          <a:p>
            <a:pPr marL="0" indent="0">
              <a:buNone/>
            </a:pPr>
            <a:r>
              <a:rPr lang="en-US" sz="2200" dirty="0" smtClean="0">
                <a:solidFill>
                  <a:schemeClr val="tx1"/>
                </a:solidFill>
                <a:latin typeface="Gill Sans"/>
                <a:cs typeface="Gill Sans"/>
              </a:rPr>
              <a:t>Observing actions being performed simultaneously by two agents activates a corresponding action plan. This action plan </a:t>
            </a:r>
            <a:r>
              <a:rPr lang="en-US" sz="2200" dirty="0" smtClean="0">
                <a:latin typeface="Gill Sans"/>
                <a:cs typeface="Gill Sans"/>
              </a:rPr>
              <a:t>specifies </a:t>
            </a:r>
            <a:r>
              <a:rPr lang="en-US" sz="2200" dirty="0" smtClean="0">
                <a:latin typeface="Gill Sans"/>
                <a:cs typeface="Gill Sans"/>
              </a:rPr>
              <a:t>an </a:t>
            </a:r>
            <a:r>
              <a:rPr lang="en-US" sz="2200" dirty="0" err="1" smtClean="0">
                <a:latin typeface="Gill Sans"/>
                <a:cs typeface="Gill Sans"/>
              </a:rPr>
              <a:t>agent</a:t>
            </a:r>
            <a:r>
              <a:rPr lang="en-US" sz="2200" dirty="0" err="1" smtClean="0">
                <a:latin typeface="Gill Sans"/>
                <a:cs typeface="Gill Sans"/>
              </a:rPr>
              <a:t>´s</a:t>
            </a:r>
            <a:r>
              <a:rPr lang="en-US" sz="2200" dirty="0" smtClean="0">
                <a:latin typeface="Gill Sans"/>
                <a:cs typeface="Gill Sans"/>
              </a:rPr>
              <a:t> own action in relation to their co-</a:t>
            </a:r>
            <a:r>
              <a:rPr lang="en-US" sz="2200" dirty="0" err="1" smtClean="0">
                <a:latin typeface="Gill Sans"/>
                <a:cs typeface="Gill Sans"/>
              </a:rPr>
              <a:t>actor´s</a:t>
            </a:r>
            <a:r>
              <a:rPr lang="en-US" sz="2200" dirty="0" smtClean="0">
                <a:latin typeface="Gill Sans"/>
                <a:cs typeface="Gill Sans"/>
              </a:rPr>
              <a:t> action (possibly in terms of perceptual events). </a:t>
            </a:r>
            <a:r>
              <a:rPr lang="en-US" sz="2200" dirty="0" smtClean="0">
                <a:latin typeface="Gill Sans"/>
                <a:cs typeface="Gill Sans"/>
              </a:rPr>
              <a:t>P</a:t>
            </a:r>
            <a:r>
              <a:rPr lang="en-US" sz="2200" dirty="0" smtClean="0">
                <a:latin typeface="Gill Sans"/>
                <a:cs typeface="Gill Sans"/>
              </a:rPr>
              <a:t>erforming an individual action in response to an observed joint action is difficult, because the joint action plan activated through joint action observation needs to be replaced by an individual action plan.</a:t>
            </a:r>
            <a:endParaRPr lang="en-US" sz="2200" dirty="0" smtClean="0">
              <a:solidFill>
                <a:schemeClr val="tx1"/>
              </a:solidFill>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solidFill>
                <a:schemeClr val="tx1"/>
              </a:solidFill>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solidFill>
                <a:schemeClr val="tx1"/>
              </a:solidFill>
              <a:latin typeface="Gill Sans"/>
              <a:ea typeface="ＭＳ Ｐゴシック" pitchFamily="-106" charset="-128"/>
              <a:cs typeface="Gill Sans"/>
            </a:endParaRPr>
          </a:p>
          <a:p>
            <a:pPr>
              <a:lnSpc>
                <a:spcPct val="90000"/>
              </a:lnSpc>
              <a:buFont typeface="Wingdings" pitchFamily="-106" charset="2"/>
              <a:buNone/>
            </a:pPr>
            <a:r>
              <a:rPr lang="de-DE" sz="2200" dirty="0" smtClean="0">
                <a:latin typeface="Gill Sans"/>
                <a:ea typeface="ＭＳ Ｐゴシック" pitchFamily="-106" charset="-128"/>
                <a:cs typeface="Gill Sans"/>
              </a:rPr>
              <a:t>	</a:t>
            </a:r>
          </a:p>
        </p:txBody>
      </p:sp>
      <p:sp>
        <p:nvSpPr>
          <p:cNvPr id="4" name="Rectangle 1"/>
          <p:cNvSpPr txBox="1">
            <a:spLocks noChangeArrowheads="1"/>
          </p:cNvSpPr>
          <p:nvPr/>
        </p:nvSpPr>
        <p:spPr bwMode="auto">
          <a:xfrm>
            <a:off x="1066800" y="685800"/>
            <a:ext cx="6330950" cy="1870075"/>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92000"/>
              </a:lnSpc>
              <a:spcBef>
                <a:spcPct val="0"/>
              </a:spcBef>
              <a:spcAft>
                <a:spcPct val="0"/>
              </a:spcAft>
              <a:buClr>
                <a:srgbClr val="BE311A"/>
              </a:buClr>
              <a:buSzPct val="100000"/>
              <a:buFont typeface="Arial" charset="0"/>
              <a:buNone/>
              <a:tabLst/>
              <a:defRPr/>
            </a:pPr>
            <a:r>
              <a:rPr kumimoji="0" lang="en-US" sz="2800" b="0" i="0" u="none" strike="noStrike" kern="0" cap="none" spc="0" normalizeH="0" baseline="0" noProof="0" dirty="0" smtClean="0">
                <a:ln>
                  <a:noFill/>
                </a:ln>
                <a:solidFill>
                  <a:srgbClr val="000000"/>
                </a:solidFill>
                <a:effectLst/>
                <a:uLnTx/>
                <a:uFillTx/>
                <a:latin typeface="Gill Sans"/>
                <a:ea typeface="+mj-ea"/>
                <a:cs typeface="Gill Sans"/>
              </a:rPr>
              <a:t>Evidence for… </a:t>
            </a:r>
            <a:endParaRPr kumimoji="0" lang="en-US" sz="2800" b="0" i="0" u="none" strike="noStrike" kern="0" cap="none" spc="0" normalizeH="0" baseline="0" noProof="0" dirty="0">
              <a:ln>
                <a:noFill/>
              </a:ln>
              <a:solidFill>
                <a:srgbClr val="000000"/>
              </a:solidFill>
              <a:effectLst/>
              <a:uLnTx/>
              <a:uFillTx/>
              <a:latin typeface="Gill Sans"/>
              <a:ea typeface="+mj-ea"/>
              <a:cs typeface="Gill San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a:xfrm>
            <a:off x="987420" y="1611540"/>
            <a:ext cx="7199798" cy="4000500"/>
          </a:xfrm>
        </p:spPr>
        <p:txBody>
          <a:bodyPr>
            <a:noAutofit/>
          </a:bodyPr>
          <a:lstStyle/>
          <a:p>
            <a:pPr marL="0" indent="0">
              <a:buNone/>
            </a:pPr>
            <a:r>
              <a:rPr lang="en-US" sz="2200" dirty="0" smtClean="0">
                <a:latin typeface="Gill Sans"/>
                <a:cs typeface="Gill Sans"/>
              </a:rPr>
              <a:t>Representation of our task dominates over representation of my task.</a:t>
            </a:r>
          </a:p>
          <a:p>
            <a:pPr marL="0" indent="0">
              <a:buNone/>
            </a:pPr>
            <a:endParaRPr lang="en-US" sz="2200" dirty="0" smtClean="0">
              <a:latin typeface="Gill Sans"/>
              <a:cs typeface="Gill Sans"/>
            </a:endParaRPr>
          </a:p>
          <a:p>
            <a:pPr marL="0" indent="0">
              <a:buNone/>
            </a:pPr>
            <a:r>
              <a:rPr lang="en-US" sz="2200" dirty="0" smtClean="0">
                <a:solidFill>
                  <a:schemeClr val="tx1"/>
                </a:solidFill>
                <a:latin typeface="Gill Sans"/>
                <a:cs typeface="Gill Sans"/>
              </a:rPr>
              <a:t>Joint action plans without shared intentions?</a:t>
            </a:r>
          </a:p>
          <a:p>
            <a:pPr marL="0" indent="0">
              <a:buNone/>
            </a:pPr>
            <a:endParaRPr lang="en-US" sz="2200" dirty="0" smtClean="0">
              <a:latin typeface="Gill Sans"/>
              <a:cs typeface="Gill Sans"/>
            </a:endParaRPr>
          </a:p>
          <a:p>
            <a:pPr marL="0" indent="0">
              <a:buNone/>
            </a:pPr>
            <a:r>
              <a:rPr lang="en-US" sz="2200" dirty="0" smtClean="0">
                <a:latin typeface="Gill Sans"/>
                <a:cs typeface="Gill Sans"/>
              </a:rPr>
              <a:t>Distinct function of shared intentions and joint action plans?</a:t>
            </a:r>
            <a:endParaRPr lang="en-US" sz="2200" dirty="0" smtClean="0">
              <a:solidFill>
                <a:schemeClr val="tx1"/>
              </a:solidFill>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solidFill>
                <a:schemeClr val="tx1"/>
              </a:solidFill>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solidFill>
                <a:schemeClr val="tx1"/>
              </a:solidFill>
              <a:latin typeface="Gill Sans"/>
              <a:ea typeface="ＭＳ Ｐゴシック" pitchFamily="-106" charset="-128"/>
              <a:cs typeface="Gill Sans"/>
            </a:endParaRPr>
          </a:p>
          <a:p>
            <a:pPr>
              <a:lnSpc>
                <a:spcPct val="90000"/>
              </a:lnSpc>
              <a:buFont typeface="Wingdings" pitchFamily="-106" charset="2"/>
              <a:buNone/>
            </a:pPr>
            <a:r>
              <a:rPr lang="de-DE" sz="2200" dirty="0" smtClean="0">
                <a:latin typeface="Gill Sans"/>
                <a:ea typeface="ＭＳ Ｐゴシック" pitchFamily="-106" charset="-128"/>
                <a:cs typeface="Gill Sans"/>
              </a:rPr>
              <a:t>	</a:t>
            </a:r>
          </a:p>
        </p:txBody>
      </p:sp>
      <p:sp>
        <p:nvSpPr>
          <p:cNvPr id="4" name="Rectangle 1"/>
          <p:cNvSpPr txBox="1">
            <a:spLocks noChangeArrowheads="1"/>
          </p:cNvSpPr>
          <p:nvPr/>
        </p:nvSpPr>
        <p:spPr bwMode="auto">
          <a:xfrm>
            <a:off x="1066800" y="685800"/>
            <a:ext cx="6330950" cy="1870075"/>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92000"/>
              </a:lnSpc>
              <a:spcBef>
                <a:spcPct val="0"/>
              </a:spcBef>
              <a:spcAft>
                <a:spcPct val="0"/>
              </a:spcAft>
              <a:buClr>
                <a:srgbClr val="BE311A"/>
              </a:buClr>
              <a:buSzPct val="100000"/>
              <a:buFont typeface="Arial" charset="0"/>
              <a:buNone/>
              <a:tabLst/>
              <a:defRPr/>
            </a:pPr>
            <a:r>
              <a:rPr kumimoji="0" lang="en-US" sz="2800" b="0" i="0" u="none" strike="noStrike" kern="0" cap="none" spc="0" normalizeH="0" baseline="0" noProof="0" dirty="0" smtClean="0">
                <a:ln>
                  <a:noFill/>
                </a:ln>
                <a:solidFill>
                  <a:srgbClr val="000000"/>
                </a:solidFill>
                <a:effectLst/>
                <a:uLnTx/>
                <a:uFillTx/>
                <a:latin typeface="Gill Sans"/>
                <a:ea typeface="+mj-ea"/>
                <a:cs typeface="Gill Sans"/>
              </a:rPr>
              <a:t>Implications</a:t>
            </a:r>
            <a:endParaRPr kumimoji="0" lang="en-US" sz="2800" b="0" i="0" u="none" strike="noStrike" kern="0" cap="none" spc="0" normalizeH="0" baseline="0" noProof="0" dirty="0">
              <a:ln>
                <a:noFill/>
              </a:ln>
              <a:solidFill>
                <a:srgbClr val="000000"/>
              </a:solidFill>
              <a:effectLst/>
              <a:uLnTx/>
              <a:uFillTx/>
              <a:latin typeface="Gill Sans"/>
              <a:ea typeface="+mj-ea"/>
              <a:cs typeface="Gill San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a:xfrm>
            <a:off x="987420" y="1520820"/>
            <a:ext cx="4819930" cy="4000500"/>
          </a:xfrm>
        </p:spPr>
        <p:txBody>
          <a:bodyPr>
            <a:noAutofit/>
          </a:bodyPr>
          <a:lstStyle/>
          <a:p>
            <a:pPr marL="0" indent="0">
              <a:buNone/>
            </a:pPr>
            <a:endParaRPr lang="en-US" sz="2200" dirty="0" smtClean="0">
              <a:latin typeface="Gill Sans"/>
              <a:cs typeface="Gill Sans"/>
            </a:endParaRPr>
          </a:p>
          <a:p>
            <a:pPr marL="0" indent="0">
              <a:buNone/>
            </a:pPr>
            <a:r>
              <a:rPr lang="en-US" sz="2200" dirty="0" smtClean="0">
                <a:latin typeface="Gill Sans"/>
                <a:cs typeface="Gill Sans"/>
              </a:rPr>
              <a:t>By specifying the relation between </a:t>
            </a:r>
            <a:r>
              <a:rPr lang="en-US" sz="2200" dirty="0" err="1" smtClean="0">
                <a:latin typeface="Gill Sans"/>
                <a:cs typeface="Gill Sans"/>
              </a:rPr>
              <a:t>one</a:t>
            </a:r>
            <a:r>
              <a:rPr lang="en-US" sz="2200" dirty="0" err="1" smtClean="0">
                <a:latin typeface="Gill Sans"/>
                <a:cs typeface="Gill Sans"/>
              </a:rPr>
              <a:t>´s</a:t>
            </a:r>
            <a:r>
              <a:rPr lang="en-US" sz="2200" dirty="0" smtClean="0">
                <a:latin typeface="Gill Sans"/>
                <a:cs typeface="Gill Sans"/>
              </a:rPr>
              <a:t> own and others´ actions, joint action plans facilitate coordination and help to avoid </a:t>
            </a:r>
            <a:r>
              <a:rPr lang="en-US" sz="2200" dirty="0" smtClean="0">
                <a:latin typeface="Gill Sans"/>
                <a:cs typeface="Gill Sans"/>
              </a:rPr>
              <a:t>conflict between independent task representations for self and </a:t>
            </a:r>
            <a:r>
              <a:rPr lang="en-US" sz="2200" dirty="0" smtClean="0">
                <a:latin typeface="Gill Sans"/>
                <a:cs typeface="Gill Sans"/>
              </a:rPr>
              <a:t>other.</a:t>
            </a:r>
          </a:p>
          <a:p>
            <a:pPr marL="0" indent="0">
              <a:buNone/>
            </a:pPr>
            <a:endParaRPr lang="en-US" sz="2200" dirty="0" smtClean="0">
              <a:latin typeface="Gill Sans"/>
              <a:cs typeface="Gill Sans"/>
            </a:endParaRPr>
          </a:p>
          <a:p>
            <a:pPr marL="0" indent="0">
              <a:buNone/>
            </a:pPr>
            <a:r>
              <a:rPr lang="en-US" sz="2200" dirty="0" smtClean="0">
                <a:latin typeface="Gill Sans"/>
                <a:cs typeface="Gill Sans"/>
              </a:rPr>
              <a:t>Cultural </a:t>
            </a:r>
            <a:r>
              <a:rPr lang="en-US" sz="2200" dirty="0" smtClean="0">
                <a:latin typeface="Gill Sans"/>
                <a:cs typeface="Gill Sans"/>
              </a:rPr>
              <a:t>transmission: Inter-group perception-action matching</a:t>
            </a:r>
            <a:r>
              <a:rPr lang="en-US" sz="2200" dirty="0" smtClean="0">
                <a:latin typeface="Gill Sans"/>
                <a:cs typeface="Gill Sans"/>
              </a:rPr>
              <a:t> may provide </a:t>
            </a:r>
            <a:r>
              <a:rPr lang="en-US" sz="2200" dirty="0" smtClean="0">
                <a:latin typeface="Gill Sans"/>
                <a:cs typeface="Gill Sans"/>
              </a:rPr>
              <a:t>a mechanism for the learning of joint actions from</a:t>
            </a:r>
            <a:r>
              <a:rPr lang="en-US" sz="2200" dirty="0" smtClean="0">
                <a:latin typeface="Gill Sans"/>
                <a:cs typeface="Gill Sans"/>
              </a:rPr>
              <a:t> joint action observation</a:t>
            </a:r>
            <a:r>
              <a:rPr lang="en-US" sz="2200" dirty="0" smtClean="0">
                <a:latin typeface="Gill Sans"/>
                <a:cs typeface="Gill Sans"/>
              </a:rPr>
              <a:t>.</a:t>
            </a:r>
            <a:endParaRPr lang="en-US" sz="2200" dirty="0" smtClean="0">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latin typeface="Gill Sans"/>
              <a:cs typeface="Gill Sans"/>
            </a:endParaRPr>
          </a:p>
          <a:p>
            <a:pPr marL="0" indent="0">
              <a:buNone/>
            </a:pPr>
            <a:r>
              <a:rPr lang="en-US" sz="2200" dirty="0" smtClean="0">
                <a:solidFill>
                  <a:schemeClr val="tx1"/>
                </a:solidFill>
                <a:latin typeface="Gill Sans"/>
                <a:cs typeface="Gill Sans"/>
              </a:rPr>
              <a:t> </a:t>
            </a:r>
          </a:p>
          <a:p>
            <a:pPr marL="0" indent="0">
              <a:buNone/>
            </a:pPr>
            <a:endParaRPr lang="en-US" sz="2200" dirty="0" smtClean="0">
              <a:latin typeface="Gill Sans"/>
              <a:cs typeface="Gill Sans"/>
            </a:endParaRPr>
          </a:p>
          <a:p>
            <a:pPr marL="0" indent="0">
              <a:buNone/>
            </a:pPr>
            <a:endParaRPr lang="en-US" sz="2200" dirty="0" smtClean="0">
              <a:solidFill>
                <a:schemeClr val="tx1"/>
              </a:solidFill>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solidFill>
                <a:schemeClr val="tx1"/>
              </a:solidFill>
              <a:latin typeface="Gill Sans"/>
              <a:ea typeface="ＭＳ Ｐゴシック" pitchFamily="-106" charset="-128"/>
              <a:cs typeface="Gill Sans"/>
            </a:endParaRPr>
          </a:p>
          <a:p>
            <a:pPr>
              <a:lnSpc>
                <a:spcPct val="90000"/>
              </a:lnSpc>
              <a:buFont typeface="Wingdings" pitchFamily="-106" charset="2"/>
              <a:buNone/>
            </a:pPr>
            <a:r>
              <a:rPr lang="de-DE" sz="2200" dirty="0" smtClean="0">
                <a:latin typeface="Gill Sans"/>
                <a:ea typeface="ＭＳ Ｐゴシック" pitchFamily="-106" charset="-128"/>
                <a:cs typeface="Gill Sans"/>
              </a:rPr>
              <a:t>	</a:t>
            </a:r>
          </a:p>
        </p:txBody>
      </p:sp>
      <p:sp>
        <p:nvSpPr>
          <p:cNvPr id="4" name="Rectangle 1"/>
          <p:cNvSpPr txBox="1">
            <a:spLocks noChangeArrowheads="1"/>
          </p:cNvSpPr>
          <p:nvPr/>
        </p:nvSpPr>
        <p:spPr bwMode="auto">
          <a:xfrm>
            <a:off x="1066800" y="685800"/>
            <a:ext cx="6330950" cy="1870075"/>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92000"/>
              </a:lnSpc>
              <a:spcBef>
                <a:spcPct val="0"/>
              </a:spcBef>
              <a:spcAft>
                <a:spcPct val="0"/>
              </a:spcAft>
              <a:buClr>
                <a:srgbClr val="BE311A"/>
              </a:buClr>
              <a:buSzPct val="100000"/>
              <a:buFont typeface="Arial" charset="0"/>
              <a:buNone/>
              <a:tabLst/>
              <a:defRPr/>
            </a:pPr>
            <a:r>
              <a:rPr kumimoji="0" lang="en-US" sz="2800" b="0" i="0" u="none" strike="noStrike" kern="0" cap="none" spc="0" normalizeH="0" baseline="0" noProof="0" dirty="0" smtClean="0">
                <a:ln>
                  <a:noFill/>
                </a:ln>
                <a:solidFill>
                  <a:srgbClr val="000000"/>
                </a:solidFill>
                <a:effectLst/>
                <a:uLnTx/>
                <a:uFillTx/>
                <a:latin typeface="Gill Sans"/>
                <a:ea typeface="+mj-ea"/>
                <a:cs typeface="Gill Sans"/>
              </a:rPr>
              <a:t>Functions of joint action planning</a:t>
            </a:r>
            <a:endParaRPr kumimoji="0" lang="en-US" sz="2800" b="0" i="0" u="none" strike="noStrike" kern="0" cap="none" spc="0" normalizeH="0" baseline="0" noProof="0" dirty="0">
              <a:ln>
                <a:noFill/>
              </a:ln>
              <a:solidFill>
                <a:srgbClr val="000000"/>
              </a:solidFill>
              <a:effectLst/>
              <a:uLnTx/>
              <a:uFillTx/>
              <a:latin typeface="Gill Sans"/>
              <a:ea typeface="+mj-ea"/>
              <a:cs typeface="Gill Sans"/>
            </a:endParaRPr>
          </a:p>
        </p:txBody>
      </p:sp>
      <p:pic>
        <p:nvPicPr>
          <p:cNvPr id="5" name="Picture 4"/>
          <p:cNvPicPr>
            <a:picLocks noChangeAspect="1"/>
          </p:cNvPicPr>
          <p:nvPr/>
        </p:nvPicPr>
        <p:blipFill>
          <a:blip r:embed="rId2"/>
          <a:stretch>
            <a:fillRect/>
          </a:stretch>
        </p:blipFill>
        <p:spPr>
          <a:xfrm>
            <a:off x="5807350" y="3514395"/>
            <a:ext cx="2667668" cy="199805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219200" y="685800"/>
            <a:ext cx="6866156" cy="5410200"/>
          </a:xfrm>
          <a:prstGeom prst="rect">
            <a:avLst/>
          </a:prstGeom>
        </p:spPr>
      </p:pic>
      <p:sp>
        <p:nvSpPr>
          <p:cNvPr id="6" name="Rectangle 5"/>
          <p:cNvSpPr/>
          <p:nvPr/>
        </p:nvSpPr>
        <p:spPr bwMode="auto">
          <a:xfrm>
            <a:off x="5181600" y="685800"/>
            <a:ext cx="3276600" cy="2438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2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ea typeface="Arial" charset="0"/>
              <a:cs typeface="Arial" charset="0"/>
            </a:endParaRPr>
          </a:p>
        </p:txBody>
      </p:sp>
      <p:sp>
        <p:nvSpPr>
          <p:cNvPr id="8" name="Rectangle 7"/>
          <p:cNvSpPr/>
          <p:nvPr/>
        </p:nvSpPr>
        <p:spPr bwMode="auto">
          <a:xfrm>
            <a:off x="5181600" y="3733800"/>
            <a:ext cx="3276600" cy="2438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92000"/>
              </a:lnSpc>
              <a:spcBef>
                <a:spcPct val="0"/>
              </a:spcBef>
              <a:spcAft>
                <a:spcPct val="0"/>
              </a:spcAft>
              <a:buClr>
                <a:srgbClr val="000000"/>
              </a:buClr>
              <a:buSzPct val="100000"/>
              <a:buFont typeface="Arial" charset="0"/>
              <a:buNone/>
              <a:tabLst/>
            </a:pPr>
            <a:endParaRPr kumimoji="0" lang="en-US" sz="1800" b="0" i="0" u="none" strike="noStrike" cap="none" normalizeH="0" baseline="0">
              <a:ln>
                <a:noFill/>
              </a:ln>
              <a:solidFill>
                <a:schemeClr val="bg1"/>
              </a:solidFill>
              <a:effectLst/>
              <a:latin typeface="Arial" charset="0"/>
              <a:ea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a:xfrm>
            <a:off x="987419" y="1362060"/>
            <a:ext cx="7097739" cy="4000500"/>
          </a:xfrm>
        </p:spPr>
        <p:txBody>
          <a:bodyPr>
            <a:noAutofit/>
          </a:bodyPr>
          <a:lstStyle/>
          <a:p>
            <a:pPr marL="0" indent="0">
              <a:buNone/>
            </a:pPr>
            <a:endParaRPr lang="en-US" sz="2200" dirty="0" smtClean="0">
              <a:solidFill>
                <a:schemeClr val="tx1"/>
              </a:solidFill>
              <a:latin typeface="Gill Sans"/>
              <a:cs typeface="Gill Sans"/>
            </a:endParaRPr>
          </a:p>
          <a:p>
            <a:pPr marL="0" indent="0">
              <a:buNone/>
            </a:pPr>
            <a:r>
              <a:rPr lang="en-US" sz="2200" dirty="0" smtClean="0">
                <a:solidFill>
                  <a:schemeClr val="tx1"/>
                </a:solidFill>
                <a:latin typeface="Gill Sans"/>
                <a:cs typeface="Gill Sans"/>
              </a:rPr>
              <a:t>Functionality in the context of joint action: action prediction, monitoring</a:t>
            </a:r>
          </a:p>
          <a:p>
            <a:pPr marL="0" indent="0">
              <a:buNone/>
            </a:pPr>
            <a:endParaRPr lang="en-US" sz="2200" dirty="0" smtClean="0">
              <a:latin typeface="Gill Sans"/>
              <a:cs typeface="Gill Sans"/>
            </a:endParaRPr>
          </a:p>
          <a:p>
            <a:pPr marL="0" indent="0">
              <a:buNone/>
            </a:pPr>
            <a:r>
              <a:rPr lang="en-US" sz="2200" dirty="0" smtClean="0">
                <a:solidFill>
                  <a:schemeClr val="tx1"/>
                </a:solidFill>
                <a:latin typeface="Gill Sans"/>
                <a:cs typeface="Gill Sans"/>
              </a:rPr>
              <a:t>Limitation: If </a:t>
            </a:r>
            <a:r>
              <a:rPr lang="en-US" sz="2200" dirty="0" err="1" smtClean="0">
                <a:solidFill>
                  <a:schemeClr val="tx1"/>
                </a:solidFill>
                <a:latin typeface="Gill Sans"/>
                <a:cs typeface="Gill Sans"/>
              </a:rPr>
              <a:t>one</a:t>
            </a:r>
            <a:r>
              <a:rPr lang="en-US" sz="2200" dirty="0" err="1" smtClean="0">
                <a:solidFill>
                  <a:schemeClr val="tx1"/>
                </a:solidFill>
                <a:latin typeface="Gill Sans"/>
                <a:cs typeface="Gill Sans"/>
              </a:rPr>
              <a:t>´s</a:t>
            </a:r>
            <a:r>
              <a:rPr lang="en-US" sz="2200" dirty="0" smtClean="0">
                <a:solidFill>
                  <a:schemeClr val="tx1"/>
                </a:solidFill>
                <a:latin typeface="Gill Sans"/>
                <a:cs typeface="Gill Sans"/>
              </a:rPr>
              <a:t> own task and </a:t>
            </a:r>
            <a:r>
              <a:rPr lang="en-US" sz="2200" dirty="0" err="1" smtClean="0">
                <a:solidFill>
                  <a:schemeClr val="tx1"/>
                </a:solidFill>
                <a:latin typeface="Gill Sans"/>
                <a:cs typeface="Gill Sans"/>
              </a:rPr>
              <a:t>other´s</a:t>
            </a:r>
            <a:r>
              <a:rPr lang="en-US" sz="2200" dirty="0" smtClean="0">
                <a:solidFill>
                  <a:schemeClr val="tx1"/>
                </a:solidFill>
                <a:latin typeface="Gill Sans"/>
                <a:cs typeface="Gill Sans"/>
              </a:rPr>
              <a:t> task are specified independently, this creates interference/task selection conflict when both task representations are activated (e.g., because both tasks need to be performed simultaneously, Sebanz et al., 2005)</a:t>
            </a:r>
            <a:endParaRPr lang="en-US" sz="2200" dirty="0" smtClean="0">
              <a:solidFill>
                <a:schemeClr val="tx1"/>
              </a:solidFill>
              <a:latin typeface="Gill Sans"/>
              <a:cs typeface="Gill Sans"/>
            </a:endParaRPr>
          </a:p>
          <a:p>
            <a:pPr marL="0" indent="0">
              <a:buNone/>
            </a:pPr>
            <a:endParaRPr lang="en-US" sz="2200" dirty="0" smtClean="0">
              <a:latin typeface="Gill Sans"/>
              <a:cs typeface="Gill Sans"/>
            </a:endParaRPr>
          </a:p>
          <a:p>
            <a:pPr marL="0" indent="0">
              <a:buNone/>
            </a:pPr>
            <a:endParaRPr lang="en-US" sz="2200" dirty="0" smtClean="0">
              <a:solidFill>
                <a:schemeClr val="tx1"/>
              </a:solidFill>
              <a:latin typeface="Gill Sans"/>
              <a:cs typeface="Gill Sans"/>
            </a:endParaRPr>
          </a:p>
          <a:p>
            <a:pPr marL="0" indent="0">
              <a:buNone/>
            </a:pPr>
            <a:endParaRPr lang="en-US" sz="2200" dirty="0" smtClean="0">
              <a:solidFill>
                <a:schemeClr val="tx1"/>
              </a:solidFill>
              <a:latin typeface="Gill Sans"/>
              <a:cs typeface="Gill Sans"/>
            </a:endParaRPr>
          </a:p>
          <a:p>
            <a:pPr marL="0" indent="0">
              <a:buNone/>
            </a:pPr>
            <a:endParaRPr lang="en-US" sz="2200" dirty="0" smtClean="0">
              <a:solidFill>
                <a:schemeClr val="tx1"/>
              </a:solidFill>
              <a:latin typeface="Gill Sans"/>
              <a:ea typeface="ＭＳ Ｐゴシック" pitchFamily="-106" charset="-128"/>
              <a:cs typeface="Gill Sans"/>
            </a:endParaRPr>
          </a:p>
          <a:p>
            <a:pPr>
              <a:lnSpc>
                <a:spcPct val="90000"/>
              </a:lnSpc>
              <a:buFont typeface="Wingdings" pitchFamily="-106" charset="2"/>
              <a:buNone/>
            </a:pPr>
            <a:r>
              <a:rPr lang="de-DE" sz="2200" dirty="0" smtClean="0">
                <a:latin typeface="Gill Sans"/>
                <a:ea typeface="ＭＳ Ｐゴシック" pitchFamily="-106" charset="-128"/>
                <a:cs typeface="Gill Sans"/>
              </a:rPr>
              <a:t>	</a:t>
            </a:r>
          </a:p>
        </p:txBody>
      </p:sp>
      <p:sp>
        <p:nvSpPr>
          <p:cNvPr id="4" name="Rectangle 1"/>
          <p:cNvSpPr txBox="1">
            <a:spLocks noChangeArrowheads="1"/>
          </p:cNvSpPr>
          <p:nvPr/>
        </p:nvSpPr>
        <p:spPr bwMode="auto">
          <a:xfrm>
            <a:off x="1066800" y="685800"/>
            <a:ext cx="6330950" cy="1870075"/>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92000"/>
              </a:lnSpc>
              <a:spcBef>
                <a:spcPct val="0"/>
              </a:spcBef>
              <a:spcAft>
                <a:spcPct val="0"/>
              </a:spcAft>
              <a:buClr>
                <a:srgbClr val="BE311A"/>
              </a:buClr>
              <a:buSzPct val="100000"/>
              <a:buFont typeface="Arial" charset="0"/>
              <a:buNone/>
              <a:tabLst/>
              <a:defRPr/>
            </a:pPr>
            <a:r>
              <a:rPr kumimoji="0" lang="en-US" sz="2800" b="0" i="0" u="none" strike="noStrike" kern="0" cap="none" spc="0" normalizeH="0" baseline="0" noProof="0" dirty="0" smtClean="0">
                <a:ln>
                  <a:noFill/>
                </a:ln>
                <a:solidFill>
                  <a:srgbClr val="000000"/>
                </a:solidFill>
                <a:effectLst/>
                <a:uLnTx/>
                <a:uFillTx/>
                <a:latin typeface="Gill Sans"/>
                <a:ea typeface="+mj-ea"/>
                <a:cs typeface="Gill Sans"/>
              </a:rPr>
              <a:t>Task Co-representation</a:t>
            </a:r>
            <a:endParaRPr kumimoji="0" lang="en-US" sz="2800" b="0" i="0" u="none" strike="noStrike" kern="0" cap="none" spc="0" normalizeH="0" baseline="0" noProof="0" dirty="0">
              <a:ln>
                <a:noFill/>
              </a:ln>
              <a:solidFill>
                <a:srgbClr val="000000"/>
              </a:solidFill>
              <a:effectLst/>
              <a:uLnTx/>
              <a:uFillTx/>
              <a:latin typeface="Gill Sans"/>
              <a:ea typeface="+mj-ea"/>
              <a:cs typeface="Gill San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219200" y="685800"/>
            <a:ext cx="6866156" cy="5410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a:xfrm>
            <a:off x="987419" y="1362060"/>
            <a:ext cx="7109081" cy="4000500"/>
          </a:xfrm>
        </p:spPr>
        <p:txBody>
          <a:bodyPr>
            <a:noAutofit/>
          </a:bodyPr>
          <a:lstStyle/>
          <a:p>
            <a:pPr marL="0" indent="0">
              <a:buNone/>
            </a:pPr>
            <a:endParaRPr lang="en-US" sz="2200" dirty="0" smtClean="0">
              <a:solidFill>
                <a:schemeClr val="tx1"/>
              </a:solidFill>
              <a:latin typeface="Gill Sans"/>
              <a:cs typeface="Gill Sans"/>
            </a:endParaRPr>
          </a:p>
          <a:p>
            <a:pPr marL="0" indent="0">
              <a:buNone/>
            </a:pPr>
            <a:r>
              <a:rPr lang="en-US" sz="2200" dirty="0" smtClean="0">
                <a:solidFill>
                  <a:schemeClr val="tx1"/>
                </a:solidFill>
                <a:latin typeface="Gill Sans"/>
                <a:cs typeface="Gill Sans"/>
              </a:rPr>
              <a:t>Task selection conflicts can be overcome by forming </a:t>
            </a:r>
          </a:p>
          <a:p>
            <a:pPr marL="0" indent="0">
              <a:buNone/>
            </a:pPr>
            <a:r>
              <a:rPr lang="en-US" sz="2200" dirty="0" smtClean="0">
                <a:latin typeface="Gill Sans"/>
                <a:cs typeface="Gill Sans"/>
              </a:rPr>
              <a:t>joint task representations that specify the relation between </a:t>
            </a:r>
            <a:r>
              <a:rPr lang="en-US" sz="2200" dirty="0" err="1" smtClean="0">
                <a:latin typeface="Gill Sans"/>
                <a:cs typeface="Gill Sans"/>
              </a:rPr>
              <a:t>one</a:t>
            </a:r>
            <a:r>
              <a:rPr lang="en-US" sz="2200" dirty="0" err="1" smtClean="0">
                <a:latin typeface="Gill Sans"/>
                <a:cs typeface="Gill Sans"/>
              </a:rPr>
              <a:t>´s</a:t>
            </a:r>
            <a:r>
              <a:rPr lang="en-US" sz="2200" dirty="0" smtClean="0">
                <a:latin typeface="Gill Sans"/>
                <a:cs typeface="Gill Sans"/>
              </a:rPr>
              <a:t> </a:t>
            </a:r>
            <a:r>
              <a:rPr lang="en-US" sz="2200" dirty="0" smtClean="0">
                <a:latin typeface="Gill Sans"/>
                <a:cs typeface="Gill Sans"/>
              </a:rPr>
              <a:t>own actions and a co-</a:t>
            </a:r>
            <a:r>
              <a:rPr lang="en-US" sz="2200" dirty="0" err="1" smtClean="0">
                <a:latin typeface="Gill Sans"/>
                <a:cs typeface="Gill Sans"/>
              </a:rPr>
              <a:t>actor´s</a:t>
            </a:r>
            <a:r>
              <a:rPr lang="en-US" sz="2200" dirty="0" smtClean="0">
                <a:latin typeface="Gill Sans"/>
                <a:cs typeface="Gill Sans"/>
              </a:rPr>
              <a:t> actions. </a:t>
            </a:r>
          </a:p>
          <a:p>
            <a:pPr marL="0" indent="0">
              <a:buNone/>
            </a:pPr>
            <a:endParaRPr lang="en-US" sz="2200" dirty="0" smtClean="0">
              <a:solidFill>
                <a:schemeClr val="tx1"/>
              </a:solidFill>
              <a:latin typeface="Gill Sans"/>
              <a:cs typeface="Gill Sans"/>
            </a:endParaRPr>
          </a:p>
          <a:p>
            <a:pPr marL="0" indent="0">
              <a:buNone/>
            </a:pPr>
            <a:r>
              <a:rPr lang="en-US" sz="2200" dirty="0" smtClean="0">
                <a:latin typeface="Gill Sans"/>
                <a:cs typeface="Gill Sans"/>
              </a:rPr>
              <a:t>Relation could be specified with regard to timing, spatial features etc. </a:t>
            </a:r>
          </a:p>
          <a:p>
            <a:pPr marL="0" indent="0">
              <a:buNone/>
            </a:pPr>
            <a:endParaRPr lang="en-US" sz="2200" dirty="0" smtClean="0">
              <a:latin typeface="Gill Sans"/>
              <a:cs typeface="Gill Sans"/>
            </a:endParaRPr>
          </a:p>
          <a:p>
            <a:pPr marL="0" indent="0">
              <a:buNone/>
            </a:pPr>
            <a:r>
              <a:rPr lang="en-US" sz="2200" dirty="0" smtClean="0">
                <a:latin typeface="Gill Sans"/>
                <a:cs typeface="Gill Sans"/>
              </a:rPr>
              <a:t>If relation is specified, people may engage in action planning from a </a:t>
            </a:r>
            <a:r>
              <a:rPr lang="en-US" sz="2200" dirty="0" smtClean="0">
                <a:latin typeface="Gill Sans"/>
                <a:cs typeface="Gill Sans"/>
              </a:rPr>
              <a:t>“group perspective” (e.g.,” if E3, we need to </a:t>
            </a:r>
            <a:r>
              <a:rPr lang="en-US" sz="2200" dirty="0" err="1" smtClean="0">
                <a:latin typeface="Gill Sans"/>
                <a:cs typeface="Gill Sans"/>
              </a:rPr>
              <a:t>j</a:t>
            </a:r>
            <a:r>
              <a:rPr lang="en-US" sz="2200" dirty="0" smtClean="0">
                <a:latin typeface="Gill Sans"/>
                <a:cs typeface="Gill Sans"/>
              </a:rPr>
              <a:t>”)</a:t>
            </a:r>
            <a:endParaRPr lang="en-US" sz="2200" dirty="0" smtClean="0">
              <a:latin typeface="Gill Sans"/>
              <a:cs typeface="Gill Sans"/>
            </a:endParaRPr>
          </a:p>
          <a:p>
            <a:pPr marL="0" indent="0">
              <a:buNone/>
            </a:pPr>
            <a:endParaRPr lang="en-US" sz="2200" dirty="0" smtClean="0">
              <a:solidFill>
                <a:schemeClr val="tx1"/>
              </a:solidFill>
              <a:latin typeface="Gill Sans"/>
              <a:cs typeface="Gill Sans"/>
            </a:endParaRPr>
          </a:p>
          <a:p>
            <a:pPr marL="0" indent="0">
              <a:buNone/>
            </a:pPr>
            <a:endParaRPr lang="en-US" sz="2200" dirty="0" smtClean="0">
              <a:solidFill>
                <a:schemeClr val="tx1"/>
              </a:solidFill>
              <a:latin typeface="Gill Sans"/>
              <a:ea typeface="ＭＳ Ｐゴシック" pitchFamily="-106" charset="-128"/>
              <a:cs typeface="Gill Sans"/>
            </a:endParaRPr>
          </a:p>
          <a:p>
            <a:pPr>
              <a:lnSpc>
                <a:spcPct val="90000"/>
              </a:lnSpc>
              <a:buFont typeface="Wingdings" pitchFamily="-106" charset="2"/>
              <a:buNone/>
            </a:pPr>
            <a:r>
              <a:rPr lang="de-DE" sz="2200" dirty="0" smtClean="0">
                <a:latin typeface="Gill Sans"/>
                <a:ea typeface="ＭＳ Ｐゴシック" pitchFamily="-106" charset="-128"/>
                <a:cs typeface="Gill Sans"/>
              </a:rPr>
              <a:t>	</a:t>
            </a:r>
          </a:p>
        </p:txBody>
      </p:sp>
      <p:sp>
        <p:nvSpPr>
          <p:cNvPr id="4" name="Rectangle 1"/>
          <p:cNvSpPr txBox="1">
            <a:spLocks noChangeArrowheads="1"/>
          </p:cNvSpPr>
          <p:nvPr/>
        </p:nvSpPr>
        <p:spPr bwMode="auto">
          <a:xfrm>
            <a:off x="1066800" y="685800"/>
            <a:ext cx="6330950" cy="1870075"/>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92000"/>
              </a:lnSpc>
              <a:spcBef>
                <a:spcPct val="0"/>
              </a:spcBef>
              <a:spcAft>
                <a:spcPct val="0"/>
              </a:spcAft>
              <a:buClr>
                <a:srgbClr val="BE311A"/>
              </a:buClr>
              <a:buSzPct val="100000"/>
              <a:buFont typeface="Arial" charset="0"/>
              <a:buNone/>
              <a:tabLst/>
              <a:defRPr/>
            </a:pPr>
            <a:r>
              <a:rPr kumimoji="0" lang="en-US" sz="2800" b="0" i="0" u="none" strike="noStrike" kern="0" cap="none" spc="0" normalizeH="0" baseline="0" noProof="0" dirty="0" smtClean="0">
                <a:ln>
                  <a:noFill/>
                </a:ln>
                <a:solidFill>
                  <a:srgbClr val="000000"/>
                </a:solidFill>
                <a:effectLst/>
                <a:uLnTx/>
                <a:uFillTx/>
                <a:latin typeface="Gill Sans"/>
                <a:ea typeface="+mj-ea"/>
                <a:cs typeface="Gill Sans"/>
              </a:rPr>
              <a:t>Joint task representations?</a:t>
            </a:r>
            <a:endParaRPr kumimoji="0" lang="en-US" sz="2800" b="0" i="0" u="none" strike="noStrike" kern="0" cap="none" spc="0" normalizeH="0" baseline="0" noProof="0" dirty="0">
              <a:ln>
                <a:noFill/>
              </a:ln>
              <a:solidFill>
                <a:srgbClr val="000000"/>
              </a:solidFill>
              <a:effectLst/>
              <a:uLnTx/>
              <a:uFillTx/>
              <a:latin typeface="Gill Sans"/>
              <a:ea typeface="+mj-ea"/>
              <a:cs typeface="Gill San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a:xfrm>
            <a:off x="987420" y="1611540"/>
            <a:ext cx="4591682" cy="4000500"/>
          </a:xfrm>
        </p:spPr>
        <p:txBody>
          <a:bodyPr>
            <a:noAutofit/>
          </a:bodyPr>
          <a:lstStyle/>
          <a:p>
            <a:pPr marL="0" indent="0">
              <a:buNone/>
            </a:pPr>
            <a:r>
              <a:rPr lang="en-US" sz="2200" dirty="0" smtClean="0">
                <a:solidFill>
                  <a:schemeClr val="tx1"/>
                </a:solidFill>
                <a:latin typeface="Gill Sans"/>
                <a:cs typeface="Gill Sans"/>
              </a:rPr>
              <a:t>Experimental paradigm is based on the phenomenon of </a:t>
            </a:r>
            <a:r>
              <a:rPr lang="en-US" sz="2200" dirty="0" smtClean="0">
                <a:latin typeface="Gill Sans"/>
                <a:cs typeface="Gill Sans"/>
              </a:rPr>
              <a:t>‘perception-action matching’: </a:t>
            </a:r>
            <a:r>
              <a:rPr lang="en-US" sz="2200" dirty="0" smtClean="0">
                <a:solidFill>
                  <a:schemeClr val="tx1"/>
                </a:solidFill>
                <a:latin typeface="Gill Sans"/>
                <a:cs typeface="Gill Sans"/>
              </a:rPr>
              <a:t>Observing an action creates a tendency to perform this action.  That is, individual action plans are activated based on the observation of individual actions.  </a:t>
            </a:r>
          </a:p>
          <a:p>
            <a:pPr marL="0" indent="0">
              <a:buNone/>
            </a:pPr>
            <a:endParaRPr lang="en-US" sz="2200" dirty="0" smtClean="0">
              <a:latin typeface="Gill Sans"/>
              <a:cs typeface="Gill Sans"/>
            </a:endParaRPr>
          </a:p>
          <a:p>
            <a:pPr marL="0" indent="0">
              <a:buNone/>
            </a:pPr>
            <a:r>
              <a:rPr lang="en-US" sz="2200" dirty="0" smtClean="0">
                <a:solidFill>
                  <a:schemeClr val="tx1"/>
                </a:solidFill>
                <a:latin typeface="Gill Sans"/>
                <a:cs typeface="Gill Sans"/>
              </a:rPr>
              <a:t>As a consequence, performing </a:t>
            </a:r>
            <a:r>
              <a:rPr lang="en-US" sz="2200" dirty="0" smtClean="0">
                <a:latin typeface="Gill Sans"/>
                <a:cs typeface="Gill Sans"/>
              </a:rPr>
              <a:t>an action that is similar to the observed action is easy while performing an action that is opposite to the observed action is more difficult (e.g., Brass et al., 2001).</a:t>
            </a:r>
            <a:endParaRPr lang="en-US" sz="2200" dirty="0" smtClean="0">
              <a:solidFill>
                <a:schemeClr val="tx1"/>
              </a:solidFill>
              <a:latin typeface="Gill Sans"/>
              <a:cs typeface="Gill Sans"/>
            </a:endParaRPr>
          </a:p>
          <a:p>
            <a:pPr marL="0" indent="0">
              <a:buNone/>
            </a:pPr>
            <a:endParaRPr lang="en-US" sz="2200" dirty="0" smtClean="0">
              <a:solidFill>
                <a:schemeClr val="tx1"/>
              </a:solidFill>
              <a:latin typeface="Gill Sans"/>
              <a:ea typeface="ＭＳ Ｐゴシック" pitchFamily="-106" charset="-128"/>
              <a:cs typeface="Gill Sans"/>
            </a:endParaRPr>
          </a:p>
          <a:p>
            <a:pPr>
              <a:lnSpc>
                <a:spcPct val="90000"/>
              </a:lnSpc>
              <a:buFont typeface="Wingdings" pitchFamily="-106" charset="2"/>
              <a:buNone/>
            </a:pPr>
            <a:r>
              <a:rPr lang="de-DE" sz="2200" dirty="0" smtClean="0">
                <a:latin typeface="Gill Sans"/>
                <a:ea typeface="ＭＳ Ｐゴシック" pitchFamily="-106" charset="-128"/>
                <a:cs typeface="Gill Sans"/>
              </a:rPr>
              <a:t>	</a:t>
            </a:r>
          </a:p>
        </p:txBody>
      </p:sp>
      <p:sp>
        <p:nvSpPr>
          <p:cNvPr id="4" name="Rectangle 1"/>
          <p:cNvSpPr txBox="1">
            <a:spLocks noChangeArrowheads="1"/>
          </p:cNvSpPr>
          <p:nvPr/>
        </p:nvSpPr>
        <p:spPr bwMode="auto">
          <a:xfrm>
            <a:off x="1066800" y="685800"/>
            <a:ext cx="6330950" cy="1870075"/>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92000"/>
              </a:lnSpc>
              <a:spcBef>
                <a:spcPct val="0"/>
              </a:spcBef>
              <a:spcAft>
                <a:spcPct val="0"/>
              </a:spcAft>
              <a:buClr>
                <a:srgbClr val="BE311A"/>
              </a:buClr>
              <a:buSzPct val="100000"/>
              <a:buFont typeface="Arial" charset="0"/>
              <a:buNone/>
              <a:tabLst/>
              <a:defRPr/>
            </a:pPr>
            <a:r>
              <a:rPr kumimoji="0" lang="en-US" sz="2800" b="0" i="0" u="none" strike="noStrike" kern="0" cap="none" spc="0" normalizeH="0" baseline="0" noProof="0" dirty="0" smtClean="0">
                <a:ln>
                  <a:noFill/>
                </a:ln>
                <a:solidFill>
                  <a:srgbClr val="000000"/>
                </a:solidFill>
                <a:effectLst/>
                <a:uLnTx/>
                <a:uFillTx/>
                <a:latin typeface="Gill Sans"/>
                <a:ea typeface="+mj-ea"/>
                <a:cs typeface="Gill Sans"/>
              </a:rPr>
              <a:t>Group-level action planning?</a:t>
            </a:r>
            <a:endParaRPr kumimoji="0" lang="en-US" sz="2800" b="0" i="0" u="none" strike="noStrike" kern="0" cap="none" spc="0" normalizeH="0" baseline="0" noProof="0" dirty="0">
              <a:ln>
                <a:noFill/>
              </a:ln>
              <a:solidFill>
                <a:srgbClr val="000000"/>
              </a:solidFill>
              <a:effectLst/>
              <a:uLnTx/>
              <a:uFillTx/>
              <a:latin typeface="Gill Sans"/>
              <a:ea typeface="+mj-ea"/>
              <a:cs typeface="Gill Sans"/>
            </a:endParaRPr>
          </a:p>
        </p:txBody>
      </p:sp>
      <p:pic>
        <p:nvPicPr>
          <p:cNvPr id="5" name="Picture 4"/>
          <p:cNvPicPr>
            <a:picLocks noChangeAspect="1" noChangeArrowheads="1"/>
          </p:cNvPicPr>
          <p:nvPr/>
        </p:nvPicPr>
        <p:blipFill>
          <a:blip r:embed="rId3"/>
          <a:srcRect/>
          <a:stretch>
            <a:fillRect/>
          </a:stretch>
        </p:blipFill>
        <p:spPr bwMode="auto">
          <a:xfrm>
            <a:off x="5813150" y="1747620"/>
            <a:ext cx="2643856" cy="2040012"/>
          </a:xfrm>
          <a:prstGeom prst="rect">
            <a:avLst/>
          </a:prstGeom>
          <a:noFill/>
          <a:ln w="9525">
            <a:noFill/>
            <a:miter lim="800000"/>
            <a:headEnd/>
            <a:tailEnd/>
          </a:ln>
        </p:spPr>
      </p:pic>
      <p:graphicFrame>
        <p:nvGraphicFramePr>
          <p:cNvPr id="6" name="Object 2"/>
          <p:cNvGraphicFramePr>
            <a:graphicFrameLocks noChangeAspect="1"/>
          </p:cNvGraphicFramePr>
          <p:nvPr/>
        </p:nvGraphicFramePr>
        <p:xfrm>
          <a:off x="5579102" y="4137598"/>
          <a:ext cx="3352800" cy="2133462"/>
        </p:xfrm>
        <a:graphic>
          <a:graphicData uri="http://schemas.openxmlformats.org/presentationml/2006/ole">
            <p:oleObj spid="_x0000_s73730" name="Chart" r:id="rId4" imgW="7645400" imgH="4864100" progId="MSGraph.Chart.8">
              <p:embed followColorScheme="full"/>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oleChartEl type="gridLegend"/>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6" grpId="0" bld="categoryEl" animBg="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546819" name="Rectangle 3"/>
          <p:cNvSpPr>
            <a:spLocks noGrp="1" noChangeArrowheads="1"/>
          </p:cNvSpPr>
          <p:nvPr>
            <p:ph type="body" idx="1"/>
          </p:nvPr>
        </p:nvSpPr>
        <p:spPr>
          <a:xfrm>
            <a:off x="987420" y="1611540"/>
            <a:ext cx="7199798" cy="4000500"/>
          </a:xfrm>
        </p:spPr>
        <p:txBody>
          <a:bodyPr>
            <a:normAutofit/>
          </a:bodyPr>
          <a:lstStyle/>
          <a:p>
            <a:pPr marL="0" indent="0">
              <a:buNone/>
            </a:pPr>
            <a:endParaRPr lang="en-US" sz="2200" dirty="0" smtClean="0">
              <a:latin typeface="Gill Sans"/>
              <a:cs typeface="Gill Sans"/>
            </a:endParaRPr>
          </a:p>
          <a:p>
            <a:pPr marL="0" indent="0">
              <a:buNone/>
            </a:pPr>
            <a:r>
              <a:rPr lang="en-US" sz="2200" dirty="0" smtClean="0">
                <a:latin typeface="Gill Sans"/>
                <a:cs typeface="Gill Sans"/>
              </a:rPr>
              <a:t>If co-actors form group-level action </a:t>
            </a:r>
            <a:r>
              <a:rPr lang="en-US" sz="2200" dirty="0" smtClean="0">
                <a:latin typeface="Gill Sans"/>
                <a:cs typeface="Gill Sans"/>
              </a:rPr>
              <a:t>plans, </a:t>
            </a:r>
            <a:r>
              <a:rPr lang="en-US" sz="2200" dirty="0" smtClean="0">
                <a:latin typeface="Gill Sans"/>
                <a:cs typeface="Gill Sans"/>
              </a:rPr>
              <a:t>then observing joint action should create a tendency to perform joint </a:t>
            </a:r>
            <a:r>
              <a:rPr lang="en-US" sz="2200" dirty="0" smtClean="0">
                <a:latin typeface="Gill Sans"/>
                <a:cs typeface="Gill Sans"/>
              </a:rPr>
              <a:t>actions (perception-action matching at an inter</a:t>
            </a:r>
            <a:r>
              <a:rPr lang="en-US" sz="2200" dirty="0" smtClean="0">
                <a:latin typeface="Gill Sans"/>
                <a:cs typeface="Gill Sans"/>
              </a:rPr>
              <a:t>-group level)</a:t>
            </a:r>
            <a:r>
              <a:rPr lang="en-US" sz="2200" dirty="0" smtClean="0">
                <a:latin typeface="Gill Sans"/>
                <a:cs typeface="Gill Sans"/>
              </a:rPr>
              <a:t>.</a:t>
            </a:r>
            <a:endParaRPr lang="en-US" sz="2200" dirty="0" smtClean="0">
              <a:latin typeface="Gill Sans"/>
              <a:cs typeface="Gill Sans"/>
            </a:endParaRPr>
          </a:p>
          <a:p>
            <a:pPr marL="0" indent="0">
              <a:buNone/>
            </a:pPr>
            <a:r>
              <a:rPr lang="en-US" sz="2200" dirty="0" smtClean="0">
                <a:latin typeface="Gill Sans"/>
                <a:cs typeface="Gill Sans"/>
              </a:rPr>
              <a:t>It should be more difficult to perform joint actions when observing individual actions.</a:t>
            </a:r>
          </a:p>
          <a:p>
            <a:pPr marL="0" indent="0">
              <a:buNone/>
            </a:pPr>
            <a:endParaRPr lang="en-US" sz="2200" dirty="0" smtClean="0">
              <a:solidFill>
                <a:schemeClr val="tx1"/>
              </a:solidFill>
              <a:latin typeface="Gill Sans"/>
              <a:cs typeface="Gill Sans"/>
            </a:endParaRPr>
          </a:p>
          <a:p>
            <a:pPr marL="0" indent="0">
              <a:buNone/>
            </a:pPr>
            <a:endParaRPr lang="en-US" sz="2200" dirty="0" smtClean="0">
              <a:solidFill>
                <a:schemeClr val="tx1"/>
              </a:solidFill>
              <a:latin typeface="Gill Sans"/>
              <a:ea typeface="ＭＳ Ｐゴシック" pitchFamily="-106" charset="-128"/>
              <a:cs typeface="Gill Sans"/>
            </a:endParaRPr>
          </a:p>
          <a:p>
            <a:pPr>
              <a:lnSpc>
                <a:spcPct val="90000"/>
              </a:lnSpc>
              <a:buFont typeface="Wingdings" pitchFamily="-106" charset="2"/>
              <a:buNone/>
            </a:pPr>
            <a:r>
              <a:rPr lang="de-DE" sz="2200" dirty="0" smtClean="0">
                <a:latin typeface="Gill Sans"/>
                <a:ea typeface="ＭＳ Ｐゴシック" pitchFamily="-106" charset="-128"/>
                <a:cs typeface="Gill Sans"/>
              </a:rPr>
              <a:t>	</a:t>
            </a:r>
          </a:p>
        </p:txBody>
      </p:sp>
      <p:sp>
        <p:nvSpPr>
          <p:cNvPr id="4" name="Rectangle 1"/>
          <p:cNvSpPr txBox="1">
            <a:spLocks noChangeArrowheads="1"/>
          </p:cNvSpPr>
          <p:nvPr/>
        </p:nvSpPr>
        <p:spPr bwMode="auto">
          <a:xfrm>
            <a:off x="1066800" y="685800"/>
            <a:ext cx="6330950" cy="1870075"/>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0" marR="0" lvl="0" indent="0" algn="l" defTabSz="449263" rtl="0" eaLnBrk="1" fontAlgn="base" latinLnBrk="0" hangingPunct="1">
              <a:lnSpc>
                <a:spcPct val="92000"/>
              </a:lnSpc>
              <a:spcBef>
                <a:spcPct val="0"/>
              </a:spcBef>
              <a:spcAft>
                <a:spcPct val="0"/>
              </a:spcAft>
              <a:buClr>
                <a:srgbClr val="BE311A"/>
              </a:buClr>
              <a:buSzPct val="100000"/>
              <a:buFont typeface="Arial" charset="0"/>
              <a:buNone/>
              <a:tabLst/>
              <a:defRPr/>
            </a:pPr>
            <a:r>
              <a:rPr kumimoji="0" lang="en-US" sz="2800" b="0" i="0" u="none" strike="noStrike" kern="0" cap="none" spc="0" normalizeH="0" baseline="0" noProof="0" dirty="0" smtClean="0">
                <a:ln>
                  <a:noFill/>
                </a:ln>
                <a:solidFill>
                  <a:srgbClr val="000000"/>
                </a:solidFill>
                <a:effectLst/>
                <a:uLnTx/>
                <a:uFillTx/>
                <a:latin typeface="Gill Sans"/>
                <a:ea typeface="+mj-ea"/>
                <a:cs typeface="Gill Sans"/>
              </a:rPr>
              <a:t>Group-level action planning?</a:t>
            </a:r>
            <a:endParaRPr kumimoji="0" lang="en-US" sz="2800" b="0" i="0" u="none" strike="noStrike" kern="0" cap="none" spc="0" normalizeH="0" baseline="0" noProof="0" dirty="0">
              <a:ln>
                <a:noFill/>
              </a:ln>
              <a:solidFill>
                <a:srgbClr val="000000"/>
              </a:solidFill>
              <a:effectLst/>
              <a:uLnTx/>
              <a:uFillTx/>
              <a:latin typeface="Gill Sans"/>
              <a:ea typeface="+mj-ea"/>
              <a:cs typeface="Gill Sans"/>
            </a:endParaRPr>
          </a:p>
        </p:txBody>
      </p:sp>
      <p:pic>
        <p:nvPicPr>
          <p:cNvPr id="5" name="Picture 4"/>
          <p:cNvPicPr>
            <a:picLocks noChangeAspect="1"/>
          </p:cNvPicPr>
          <p:nvPr/>
        </p:nvPicPr>
        <p:blipFill>
          <a:blip r:embed="rId2"/>
          <a:stretch>
            <a:fillRect/>
          </a:stretch>
        </p:blipFill>
        <p:spPr>
          <a:xfrm>
            <a:off x="7703313" y="0"/>
            <a:ext cx="1440687" cy="181932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3366FF"/>
        </a:solidFill>
        <a:effectLst/>
      </p:bgPr>
    </p:bg>
    <p:spTree>
      <p:nvGrpSpPr>
        <p:cNvPr id="1" name=""/>
        <p:cNvGrpSpPr/>
        <p:nvPr/>
      </p:nvGrpSpPr>
      <p:grpSpPr>
        <a:xfrm>
          <a:off x="0" y="0"/>
          <a:ext cx="0" cy="0"/>
          <a:chOff x="0" y="0"/>
          <a:chExt cx="0" cy="0"/>
        </a:xfrm>
      </p:grpSpPr>
      <p:pic>
        <p:nvPicPr>
          <p:cNvPr id="19458" name="Picture 7" descr="n4up_c1.jpg"/>
          <p:cNvPicPr>
            <a:picLocks noChangeAspect="1"/>
          </p:cNvPicPr>
          <p:nvPr/>
        </p:nvPicPr>
        <p:blipFill>
          <a:blip r:embed="rId2"/>
          <a:srcRect/>
          <a:stretch>
            <a:fillRect/>
          </a:stretch>
        </p:blipFill>
        <p:spPr bwMode="auto">
          <a:xfrm>
            <a:off x="5035550" y="2425700"/>
            <a:ext cx="2679700" cy="2006600"/>
          </a:xfrm>
          <a:prstGeom prst="rect">
            <a:avLst/>
          </a:prstGeom>
          <a:noFill/>
          <a:ln w="9525">
            <a:noFill/>
            <a:miter lim="800000"/>
            <a:headEnd/>
            <a:tailEnd/>
          </a:ln>
        </p:spPr>
      </p:pic>
      <p:pic>
        <p:nvPicPr>
          <p:cNvPr id="19459" name="Picture 8" descr="m1_lefth_1"/>
          <p:cNvPicPr>
            <a:picLocks noChangeAspect="1" noChangeArrowheads="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7" name="Oval 6"/>
          <p:cNvSpPr/>
          <p:nvPr/>
        </p:nvSpPr>
        <p:spPr>
          <a:xfrm>
            <a:off x="2264312" y="4466320"/>
            <a:ext cx="914400" cy="9144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 Same Side Corner Rectangle 7"/>
          <p:cNvSpPr/>
          <p:nvPr/>
        </p:nvSpPr>
        <p:spPr>
          <a:xfrm>
            <a:off x="2241994" y="5417395"/>
            <a:ext cx="959397" cy="1250656"/>
          </a:xfrm>
          <a:prstGeom prst="round2SameRect">
            <a:avLst/>
          </a:prstGeom>
          <a:solidFill>
            <a:schemeClr val="tx1"/>
          </a:solidFill>
          <a:ln/>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5796032" y="4482640"/>
            <a:ext cx="914400" cy="9144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 Same Side Corner Rectangle 10"/>
          <p:cNvSpPr/>
          <p:nvPr/>
        </p:nvSpPr>
        <p:spPr>
          <a:xfrm>
            <a:off x="5773714" y="5433715"/>
            <a:ext cx="959397" cy="1250656"/>
          </a:xfrm>
          <a:prstGeom prst="round2SameRect">
            <a:avLst/>
          </a:prstGeom>
          <a:solidFill>
            <a:srgbClr val="FFFF00"/>
          </a:solidFill>
          <a:ln/>
        </p:spPr>
        <p:style>
          <a:lnRef idx="1">
            <a:schemeClr val="accent1"/>
          </a:lnRef>
          <a:fillRef idx="3">
            <a:schemeClr val="accent1"/>
          </a:fillRef>
          <a:effectRef idx="2">
            <a:schemeClr val="accent1"/>
          </a:effectRef>
          <a:fontRef idx="minor">
            <a:schemeClr val="lt1"/>
          </a:fontRef>
        </p:style>
      </p:sp>
      <p:sp>
        <p:nvSpPr>
          <p:cNvPr id="12" name="Rectangle 11"/>
          <p:cNvSpPr/>
          <p:nvPr/>
        </p:nvSpPr>
        <p:spPr>
          <a:xfrm>
            <a:off x="1247364" y="2120622"/>
            <a:ext cx="6592626" cy="2339338"/>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3366FF"/>
        </a:solidFill>
        <a:effectLst/>
      </p:bgPr>
    </p:bg>
    <p:spTree>
      <p:nvGrpSpPr>
        <p:cNvPr id="1" name=""/>
        <p:cNvGrpSpPr/>
        <p:nvPr/>
      </p:nvGrpSpPr>
      <p:grpSpPr>
        <a:xfrm>
          <a:off x="0" y="0"/>
          <a:ext cx="0" cy="0"/>
          <a:chOff x="0" y="0"/>
          <a:chExt cx="0" cy="0"/>
        </a:xfrm>
      </p:grpSpPr>
      <p:pic>
        <p:nvPicPr>
          <p:cNvPr id="17410" name="Picture 9" descr="t1down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17411" name="Picture 3" descr="n4down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6" name="Oval 5"/>
          <p:cNvSpPr/>
          <p:nvPr/>
        </p:nvSpPr>
        <p:spPr>
          <a:xfrm>
            <a:off x="2264312" y="4466320"/>
            <a:ext cx="914400" cy="9144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 Same Side Corner Rectangle 6"/>
          <p:cNvSpPr/>
          <p:nvPr/>
        </p:nvSpPr>
        <p:spPr>
          <a:xfrm>
            <a:off x="2241994" y="5417395"/>
            <a:ext cx="959397" cy="1250656"/>
          </a:xfrm>
          <a:prstGeom prst="round2SameRect">
            <a:avLst/>
          </a:prstGeom>
          <a:solidFill>
            <a:schemeClr val="tx1"/>
          </a:solidFill>
          <a:ln/>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5796032" y="4482640"/>
            <a:ext cx="914400" cy="9144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 Same Side Corner Rectangle 8"/>
          <p:cNvSpPr/>
          <p:nvPr/>
        </p:nvSpPr>
        <p:spPr>
          <a:xfrm>
            <a:off x="5773714" y="5433715"/>
            <a:ext cx="959397" cy="1250656"/>
          </a:xfrm>
          <a:prstGeom prst="round2SameRect">
            <a:avLst/>
          </a:prstGeom>
          <a:solidFill>
            <a:srgbClr val="FFFF00"/>
          </a:solidFill>
          <a:ln/>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247364" y="2120622"/>
            <a:ext cx="6592626" cy="2339338"/>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9" descr="t1up_c1"/>
          <p:cNvPicPr>
            <a:picLocks noChangeAspect="1" noChangeArrowheads="1"/>
          </p:cNvPicPr>
          <p:nvPr/>
        </p:nvPicPr>
        <p:blipFill>
          <a:blip r:embed="rId4"/>
          <a:srcRect/>
          <a:stretch>
            <a:fillRect/>
          </a:stretch>
        </p:blipFill>
        <p:spPr bwMode="auto">
          <a:xfrm>
            <a:off x="5039170" y="2442020"/>
            <a:ext cx="2679700" cy="2006600"/>
          </a:xfrm>
          <a:prstGeom prst="rect">
            <a:avLst/>
          </a:prstGeom>
          <a:noFill/>
          <a:ln w="9525">
            <a:noFill/>
            <a:miter lim="800000"/>
            <a:headEnd/>
            <a:tailEnd/>
          </a:ln>
        </p:spPr>
      </p:pic>
      <p:pic>
        <p:nvPicPr>
          <p:cNvPr id="12" name="Picture 7" descr="n4up_c1.jpg"/>
          <p:cNvPicPr>
            <a:picLocks noChangeAspect="1"/>
          </p:cNvPicPr>
          <p:nvPr/>
        </p:nvPicPr>
        <p:blipFill>
          <a:blip r:embed="rId5"/>
          <a:srcRect/>
          <a:stretch>
            <a:fillRect/>
          </a:stretch>
        </p:blipFill>
        <p:spPr bwMode="auto">
          <a:xfrm>
            <a:off x="1419670" y="2442020"/>
            <a:ext cx="2679700" cy="200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74" name="Picture 9" descr="t1up_c1"/>
          <p:cNvPicPr>
            <a:picLocks noChangeAspect="1" noChangeArrowheads="1"/>
          </p:cNvPicPr>
          <p:nvPr/>
        </p:nvPicPr>
        <p:blipFill>
          <a:blip r:embed="rId2"/>
          <a:srcRect/>
          <a:stretch>
            <a:fillRect/>
          </a:stretch>
        </p:blipFill>
        <p:spPr bwMode="auto">
          <a:xfrm>
            <a:off x="5022850" y="2425700"/>
            <a:ext cx="2679700" cy="2006600"/>
          </a:xfrm>
          <a:prstGeom prst="rect">
            <a:avLst/>
          </a:prstGeom>
          <a:noFill/>
          <a:ln w="9525">
            <a:noFill/>
            <a:miter lim="800000"/>
            <a:headEnd/>
            <a:tailEnd/>
          </a:ln>
        </p:spPr>
      </p:pic>
      <p:pic>
        <p:nvPicPr>
          <p:cNvPr id="3075" name="Picture 7" descr="n4up_c1.jpg"/>
          <p:cNvPicPr>
            <a:picLocks noChangeAspect="1"/>
          </p:cNvPicPr>
          <p:nvPr/>
        </p:nvPicPr>
        <p:blipFill>
          <a:blip r:embed="rId3"/>
          <a:srcRect/>
          <a:stretch>
            <a:fillRect/>
          </a:stretch>
        </p:blipFill>
        <p:spPr bwMode="auto">
          <a:xfrm>
            <a:off x="1403350" y="2425700"/>
            <a:ext cx="2679700" cy="2006600"/>
          </a:xfrm>
          <a:prstGeom prst="rect">
            <a:avLst/>
          </a:prstGeom>
          <a:noFill/>
          <a:ln w="9525">
            <a:noFill/>
            <a:miter lim="800000"/>
            <a:headEnd/>
            <a:tailEnd/>
          </a:ln>
        </p:spPr>
      </p:pic>
      <p:sp>
        <p:nvSpPr>
          <p:cNvPr id="5" name="TextBox 4"/>
          <p:cNvSpPr txBox="1"/>
          <p:nvPr/>
        </p:nvSpPr>
        <p:spPr>
          <a:xfrm>
            <a:off x="1371600" y="838200"/>
            <a:ext cx="5867400" cy="1477328"/>
          </a:xfrm>
          <a:prstGeom prst="rect">
            <a:avLst/>
          </a:prstGeom>
          <a:noFill/>
        </p:spPr>
        <p:txBody>
          <a:bodyPr wrap="square" rtlCol="0">
            <a:spAutoFit/>
          </a:bodyPr>
          <a:lstStyle/>
          <a:p>
            <a:r>
              <a:rPr lang="en-US" dirty="0" err="1" smtClean="0">
                <a:solidFill>
                  <a:schemeClr val="tx1"/>
                </a:solidFill>
              </a:rPr>
              <a:t>Participant´s</a:t>
            </a:r>
            <a:r>
              <a:rPr lang="en-US" dirty="0" smtClean="0">
                <a:solidFill>
                  <a:schemeClr val="tx1"/>
                </a:solidFill>
              </a:rPr>
              <a:t> task is to press a key when the right hand is moving.</a:t>
            </a:r>
          </a:p>
          <a:p>
            <a:endParaRPr lang="en-US" dirty="0" smtClean="0">
              <a:solidFill>
                <a:schemeClr val="tx1"/>
              </a:solidFill>
            </a:endParaRPr>
          </a:p>
          <a:p>
            <a:r>
              <a:rPr lang="en-US" dirty="0" smtClean="0">
                <a:solidFill>
                  <a:schemeClr val="tx1"/>
                </a:solidFill>
              </a:rPr>
              <a:t>Congruent condition: Confederate</a:t>
            </a:r>
            <a:r>
              <a:rPr lang="en-US" dirty="0" smtClean="0">
                <a:solidFill>
                  <a:schemeClr val="tx1"/>
                </a:solidFill>
              </a:rPr>
              <a:t> moves </a:t>
            </a:r>
            <a:r>
              <a:rPr lang="en-US" dirty="0" smtClean="0">
                <a:solidFill>
                  <a:schemeClr val="tx1"/>
                </a:solidFill>
              </a:rPr>
              <a:t>when left hand is moving and when both hands are moving. </a:t>
            </a:r>
            <a:endParaRPr lang="en-US" dirty="0">
              <a:solidFill>
                <a:schemeClr val="tx1"/>
              </a:solidFill>
            </a:endParaRPr>
          </a:p>
        </p:txBody>
      </p:sp>
      <p:sp>
        <p:nvSpPr>
          <p:cNvPr id="6" name="TextBox 5"/>
          <p:cNvSpPr txBox="1"/>
          <p:nvPr/>
        </p:nvSpPr>
        <p:spPr>
          <a:xfrm>
            <a:off x="2667000" y="5257800"/>
            <a:ext cx="351366" cy="350865"/>
          </a:xfrm>
          <a:prstGeom prst="rect">
            <a:avLst/>
          </a:prstGeom>
          <a:noFill/>
        </p:spPr>
        <p:txBody>
          <a:bodyPr wrap="none" rtlCol="0">
            <a:spAutoFit/>
          </a:bodyPr>
          <a:lstStyle/>
          <a:p>
            <a:r>
              <a:rPr lang="en-US" dirty="0" smtClean="0">
                <a:solidFill>
                  <a:schemeClr val="tx1"/>
                </a:solidFill>
              </a:rPr>
              <a:t>C</a:t>
            </a:r>
            <a:endParaRPr lang="en-US" dirty="0">
              <a:solidFill>
                <a:schemeClr val="tx1"/>
              </a:solidFill>
            </a:endParaRPr>
          </a:p>
        </p:txBody>
      </p:sp>
      <p:sp>
        <p:nvSpPr>
          <p:cNvPr id="7" name="TextBox 6"/>
          <p:cNvSpPr txBox="1"/>
          <p:nvPr/>
        </p:nvSpPr>
        <p:spPr>
          <a:xfrm>
            <a:off x="6125634" y="5257800"/>
            <a:ext cx="334459" cy="350865"/>
          </a:xfrm>
          <a:prstGeom prst="rect">
            <a:avLst/>
          </a:prstGeom>
          <a:noFill/>
        </p:spPr>
        <p:txBody>
          <a:bodyPr wrap="none" rtlCol="0">
            <a:spAutoFit/>
          </a:bodyPr>
          <a:lstStyle/>
          <a:p>
            <a:r>
              <a:rPr lang="en-US" dirty="0" smtClean="0">
                <a:solidFill>
                  <a:schemeClr val="tx1"/>
                </a:solidFill>
              </a:rPr>
              <a:t>P</a:t>
            </a:r>
            <a:endParaRPr 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4499</TotalTime>
  <Words>829</Words>
  <Application>Microsoft Macintosh PowerPoint</Application>
  <PresentationFormat>On-screen Show (4:3)</PresentationFormat>
  <Paragraphs>115</Paragraphs>
  <Slides>30</Slides>
  <Notes>1</Notes>
  <HiddenSlides>0</HiddenSlides>
  <MMClips>0</MMClips>
  <ScaleCrop>false</ScaleCrop>
  <HeadingPairs>
    <vt:vector size="8" baseType="variant">
      <vt:variant>
        <vt:lpstr>Design Template</vt:lpstr>
      </vt:variant>
      <vt:variant>
        <vt:i4>1</vt:i4>
      </vt:variant>
      <vt:variant>
        <vt:lpstr>Links</vt:lpstr>
      </vt:variant>
      <vt:variant>
        <vt:i4>4</vt:i4>
      </vt:variant>
      <vt:variant>
        <vt:lpstr>Embedded OLE Servers</vt:lpstr>
      </vt:variant>
      <vt:variant>
        <vt:i4>1</vt:i4>
      </vt:variant>
      <vt:variant>
        <vt:lpstr>Slide Titles</vt:lpstr>
      </vt:variant>
      <vt:variant>
        <vt:i4>30</vt:i4>
      </vt:variant>
    </vt:vector>
  </HeadingPairs>
  <TitlesOfParts>
    <vt:vector size="36" baseType="lpstr">
      <vt:lpstr>Office Theme</vt:lpstr>
      <vt:lpstr>???</vt:lpstr>
      <vt:lpstr>???</vt:lpstr>
      <vt:lpstr>???</vt:lpstr>
      <vt:lpstr>???</vt:lpstr>
      <vt:lpstr>Microsoft Graph Chart</vt:lpstr>
      <vt:lpstr>Representing Our Task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Birmingham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Cognitive Science (Core course)  Joint action (Lab course)  Embodiment (Elective offered in Spring semester)</dc:title>
  <dc:creator>Günther Knoblich</dc:creator>
  <cp:lastModifiedBy>Sebanz Natalie</cp:lastModifiedBy>
  <cp:revision>200</cp:revision>
  <cp:lastPrinted>2011-09-13T12:53:17Z</cp:lastPrinted>
  <dcterms:created xsi:type="dcterms:W3CDTF">2012-08-27T09:00:38Z</dcterms:created>
  <dcterms:modified xsi:type="dcterms:W3CDTF">2012-08-28T10:13:11Z</dcterms:modified>
</cp:coreProperties>
</file>