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drawings/drawing2.xml" ContentType="application/vnd.openxmlformats-officedocument.drawingml.chartshapes+xml"/>
  <Override PartName="/ppt/charts/chart3.xml" ContentType="application/vnd.openxmlformats-officedocument.drawingml.chart+xml"/>
  <Override PartName="/ppt/drawings/drawing3.xml" ContentType="application/vnd.openxmlformats-officedocument.drawingml.chartshapes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3"/>
  </p:notesMasterIdLst>
  <p:sldIdLst>
    <p:sldId id="424" r:id="rId2"/>
    <p:sldId id="372" r:id="rId3"/>
    <p:sldId id="417" r:id="rId4"/>
    <p:sldId id="405" r:id="rId5"/>
    <p:sldId id="450" r:id="rId6"/>
    <p:sldId id="429" r:id="rId7"/>
    <p:sldId id="443" r:id="rId8"/>
    <p:sldId id="407" r:id="rId9"/>
    <p:sldId id="408" r:id="rId10"/>
    <p:sldId id="444" r:id="rId11"/>
    <p:sldId id="409" r:id="rId12"/>
    <p:sldId id="410" r:id="rId13"/>
    <p:sldId id="411" r:id="rId14"/>
    <p:sldId id="381" r:id="rId15"/>
    <p:sldId id="451" r:id="rId16"/>
    <p:sldId id="397" r:id="rId17"/>
    <p:sldId id="374" r:id="rId18"/>
    <p:sldId id="376" r:id="rId19"/>
    <p:sldId id="389" r:id="rId20"/>
    <p:sldId id="379" r:id="rId21"/>
    <p:sldId id="380" r:id="rId22"/>
  </p:sldIdLst>
  <p:sldSz cx="9144000" cy="6858000" type="screen4x3"/>
  <p:notesSz cx="6797675" cy="9928225"/>
  <p:defaultTextStyle>
    <a:defPPr>
      <a:defRPr lang="en-GB"/>
    </a:defPPr>
    <a:lvl1pPr algn="l" defTabSz="449263" rtl="0" fontAlgn="base">
      <a:lnSpc>
        <a:spcPct val="92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1pPr>
    <a:lvl2pPr marL="457200" algn="l" defTabSz="449263" rtl="0" fontAlgn="base">
      <a:lnSpc>
        <a:spcPct val="92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2pPr>
    <a:lvl3pPr marL="914400" algn="l" defTabSz="449263" rtl="0" fontAlgn="base">
      <a:lnSpc>
        <a:spcPct val="92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3pPr>
    <a:lvl4pPr marL="1371600" algn="l" defTabSz="449263" rtl="0" fontAlgn="base">
      <a:lnSpc>
        <a:spcPct val="92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4pPr>
    <a:lvl5pPr marL="1828800" algn="l" defTabSz="449263" rtl="0" fontAlgn="base">
      <a:lnSpc>
        <a:spcPct val="92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A42C"/>
    <a:srgbClr val="00B8FF"/>
    <a:srgbClr val="BE311A"/>
    <a:srgbClr val="B2E3A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70" autoAdjust="0"/>
    <p:restoredTop sz="92193" autoAdjust="0"/>
  </p:normalViewPr>
  <p:slideViewPr>
    <p:cSldViewPr>
      <p:cViewPr varScale="1">
        <p:scale>
          <a:sx n="90" d="100"/>
          <a:sy n="90" d="100"/>
        </p:scale>
        <p:origin x="-1260" y="-9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120" y="189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D:\to%20Cincinnati\jjrep_analysis-26-09-11_figures_extra.xlsx" TargetMode="Externa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oleObject" Target="file:///C:\Users\Cordula%20Vesper\Documents\Experiments\JJImagery\Imagery1\JJim_Analysis\Imagery1_Analysis_2012-01-25.xlsx" TargetMode="Externa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3.xml"/><Relationship Id="rId1" Type="http://schemas.openxmlformats.org/officeDocument/2006/relationships/oleObject" Target="file:///C:\Users\Cordula%20Vesper\Documents\Experiments\JJImagery\Imagery2\Analysis\Imagery2_Analysis_2012-01-25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ordula%20Vesper\Documents\Experiments\JJImagery\Imagery2\Analysis\Imagery2_Analysis_2012-01-25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ordula%20Vesper\Documents\Experiments\JJImagery\Imagery_Paper\Figure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biganovas!$C$29</c:f>
              <c:strCache>
                <c:ptCount val="1"/>
                <c:pt idx="0">
                  <c:v>Δ 35 cm</c:v>
                </c:pt>
              </c:strCache>
            </c:strRef>
          </c:tx>
          <c:spPr>
            <a:solidFill>
              <a:schemeClr val="bg1"/>
            </a:solidFill>
            <a:ln>
              <a:solidFill>
                <a:sysClr val="windowText" lastClr="000000"/>
              </a:solidFill>
            </a:ln>
          </c:spPr>
          <c:invertIfNegative val="0"/>
          <c:errBars>
            <c:errBarType val="both"/>
            <c:errValType val="cust"/>
            <c:noEndCap val="0"/>
            <c:plus>
              <c:numRef>
                <c:f>biganovas!$G$30:$G$35</c:f>
                <c:numCache>
                  <c:formatCode>General</c:formatCode>
                  <c:ptCount val="6"/>
                  <c:pt idx="0">
                    <c:v>39.75757057674182</c:v>
                  </c:pt>
                  <c:pt idx="1">
                    <c:v>19.641024857023528</c:v>
                  </c:pt>
                  <c:pt idx="2">
                    <c:v>28.752102188363416</c:v>
                  </c:pt>
                  <c:pt idx="3">
                    <c:v>31.590363106272914</c:v>
                  </c:pt>
                  <c:pt idx="4">
                    <c:v>12.090083433918284</c:v>
                  </c:pt>
                  <c:pt idx="5">
                    <c:v>30.278589629244287</c:v>
                  </c:pt>
                </c:numCache>
              </c:numRef>
            </c:plus>
            <c:minus>
              <c:numRef>
                <c:f>biganovas!$G$30:$G$35</c:f>
                <c:numCache>
                  <c:formatCode>General</c:formatCode>
                  <c:ptCount val="6"/>
                  <c:pt idx="0">
                    <c:v>39.75757057674182</c:v>
                  </c:pt>
                  <c:pt idx="1">
                    <c:v>19.641024857023528</c:v>
                  </c:pt>
                  <c:pt idx="2">
                    <c:v>28.752102188363416</c:v>
                  </c:pt>
                  <c:pt idx="3">
                    <c:v>31.590363106272914</c:v>
                  </c:pt>
                  <c:pt idx="4">
                    <c:v>12.090083433918284</c:v>
                  </c:pt>
                  <c:pt idx="5">
                    <c:v>30.278589629244287</c:v>
                  </c:pt>
                </c:numCache>
              </c:numRef>
            </c:minus>
          </c:errBars>
          <c:cat>
            <c:multiLvlStrRef>
              <c:f>biganovas!$A$30:$B$35</c:f>
              <c:multiLvlStrCache>
                <c:ptCount val="6"/>
                <c:lvl>
                  <c:pt idx="0">
                    <c:v>I</c:v>
                  </c:pt>
                  <c:pt idx="1">
                    <c:v>J</c:v>
                  </c:pt>
                  <c:pt idx="2">
                    <c:v>B</c:v>
                  </c:pt>
                  <c:pt idx="3">
                    <c:v>I</c:v>
                  </c:pt>
                  <c:pt idx="4">
                    <c:v>J</c:v>
                  </c:pt>
                  <c:pt idx="5">
                    <c:v>B</c:v>
                  </c:pt>
                </c:lvl>
                <c:lvl>
                  <c:pt idx="0">
                    <c:v>closer</c:v>
                  </c:pt>
                  <c:pt idx="3">
                    <c:v>farther</c:v>
                  </c:pt>
                </c:lvl>
              </c:multiLvlStrCache>
            </c:multiLvlStrRef>
          </c:cat>
          <c:val>
            <c:numRef>
              <c:f>biganovas!$C$30:$C$35</c:f>
              <c:numCache>
                <c:formatCode>General</c:formatCode>
                <c:ptCount val="6"/>
                <c:pt idx="0">
                  <c:v>-11.13636363622726</c:v>
                </c:pt>
                <c:pt idx="1">
                  <c:v>89.502164502727283</c:v>
                </c:pt>
                <c:pt idx="2">
                  <c:v>56.060606059545393</c:v>
                </c:pt>
                <c:pt idx="3">
                  <c:v>-47.803030298000003</c:v>
                </c:pt>
                <c:pt idx="4">
                  <c:v>-26.414862912454602</c:v>
                </c:pt>
                <c:pt idx="5">
                  <c:v>-101.4646464646365</c:v>
                </c:pt>
              </c:numCache>
            </c:numRef>
          </c:val>
        </c:ser>
        <c:ser>
          <c:idx val="1"/>
          <c:order val="1"/>
          <c:tx>
            <c:strRef>
              <c:f>biganovas!$D$29</c:f>
              <c:strCache>
                <c:ptCount val="1"/>
                <c:pt idx="0">
                  <c:v>Δ 70 cm</c:v>
                </c:pt>
              </c:strCache>
            </c:strRef>
          </c:tx>
          <c:spPr>
            <a:solidFill>
              <a:schemeClr val="tx1">
                <a:lumMod val="50000"/>
                <a:lumOff val="50000"/>
              </a:schemeClr>
            </a:solidFill>
            <a:ln>
              <a:solidFill>
                <a:sysClr val="windowText" lastClr="000000"/>
              </a:solidFill>
            </a:ln>
          </c:spPr>
          <c:invertIfNegative val="0"/>
          <c:errBars>
            <c:errBarType val="both"/>
            <c:errValType val="cust"/>
            <c:noEndCap val="0"/>
            <c:plus>
              <c:numRef>
                <c:f>biganovas!$H$30:$H$35</c:f>
                <c:numCache>
                  <c:formatCode>General</c:formatCode>
                  <c:ptCount val="6"/>
                  <c:pt idx="0">
                    <c:v>36.272255459397194</c:v>
                  </c:pt>
                  <c:pt idx="1">
                    <c:v>23.945514795844886</c:v>
                  </c:pt>
                  <c:pt idx="2">
                    <c:v>56.604519500650376</c:v>
                  </c:pt>
                  <c:pt idx="3">
                    <c:v>25.685792515219905</c:v>
                  </c:pt>
                  <c:pt idx="4">
                    <c:v>20.717251999401231</c:v>
                  </c:pt>
                  <c:pt idx="5">
                    <c:v>19.428259577505269</c:v>
                  </c:pt>
                </c:numCache>
              </c:numRef>
            </c:plus>
            <c:minus>
              <c:numRef>
                <c:f>biganovas!$H$30:$H$35</c:f>
                <c:numCache>
                  <c:formatCode>General</c:formatCode>
                  <c:ptCount val="6"/>
                  <c:pt idx="0">
                    <c:v>36.272255459397194</c:v>
                  </c:pt>
                  <c:pt idx="1">
                    <c:v>23.945514795844886</c:v>
                  </c:pt>
                  <c:pt idx="2">
                    <c:v>56.604519500650376</c:v>
                  </c:pt>
                  <c:pt idx="3">
                    <c:v>25.685792515219905</c:v>
                  </c:pt>
                  <c:pt idx="4">
                    <c:v>20.717251999401231</c:v>
                  </c:pt>
                  <c:pt idx="5">
                    <c:v>19.428259577505269</c:v>
                  </c:pt>
                </c:numCache>
              </c:numRef>
            </c:minus>
          </c:errBars>
          <c:cat>
            <c:multiLvlStrRef>
              <c:f>biganovas!$A$30:$B$35</c:f>
              <c:multiLvlStrCache>
                <c:ptCount val="6"/>
                <c:lvl>
                  <c:pt idx="0">
                    <c:v>I</c:v>
                  </c:pt>
                  <c:pt idx="1">
                    <c:v>J</c:v>
                  </c:pt>
                  <c:pt idx="2">
                    <c:v>B</c:v>
                  </c:pt>
                  <c:pt idx="3">
                    <c:v>I</c:v>
                  </c:pt>
                  <c:pt idx="4">
                    <c:v>J</c:v>
                  </c:pt>
                  <c:pt idx="5">
                    <c:v>B</c:v>
                  </c:pt>
                </c:lvl>
                <c:lvl>
                  <c:pt idx="0">
                    <c:v>closer</c:v>
                  </c:pt>
                  <c:pt idx="3">
                    <c:v>farther</c:v>
                  </c:pt>
                </c:lvl>
              </c:multiLvlStrCache>
            </c:multiLvlStrRef>
          </c:cat>
          <c:val>
            <c:numRef>
              <c:f>biganovas!$D$30:$D$35</c:f>
              <c:numCache>
                <c:formatCode>General</c:formatCode>
                <c:ptCount val="6"/>
                <c:pt idx="0">
                  <c:v>0.98484848409090753</c:v>
                </c:pt>
                <c:pt idx="1">
                  <c:v>156.68831168695482</c:v>
                </c:pt>
                <c:pt idx="2">
                  <c:v>98.598484843818198</c:v>
                </c:pt>
                <c:pt idx="3">
                  <c:v>6.3636363656363608</c:v>
                </c:pt>
                <c:pt idx="4">
                  <c:v>-43.920454547818174</c:v>
                </c:pt>
                <c:pt idx="5">
                  <c:v>-143.06818182181792</c:v>
                </c:pt>
              </c:numCache>
            </c:numRef>
          </c:val>
        </c:ser>
        <c:ser>
          <c:idx val="2"/>
          <c:order val="2"/>
          <c:tx>
            <c:strRef>
              <c:f>biganovas!$E$29</c:f>
              <c:strCache>
                <c:ptCount val="1"/>
                <c:pt idx="0">
                  <c:v>Δ 105 cm</c:v>
                </c:pt>
              </c:strCache>
            </c:strRef>
          </c:tx>
          <c:spPr>
            <a:solidFill>
              <a:schemeClr val="tx1"/>
            </a:solidFill>
            <a:ln>
              <a:solidFill>
                <a:sysClr val="windowText" lastClr="000000"/>
              </a:solidFill>
            </a:ln>
          </c:spPr>
          <c:invertIfNegative val="0"/>
          <c:errBars>
            <c:errBarType val="both"/>
            <c:errValType val="cust"/>
            <c:noEndCap val="0"/>
            <c:plus>
              <c:numRef>
                <c:f>biganovas!$I$30:$I$35</c:f>
                <c:numCache>
                  <c:formatCode>General</c:formatCode>
                  <c:ptCount val="6"/>
                  <c:pt idx="0">
                    <c:v>52.378864291548517</c:v>
                  </c:pt>
                  <c:pt idx="1">
                    <c:v>30.538376162191977</c:v>
                  </c:pt>
                  <c:pt idx="2">
                    <c:v>86.37542513510104</c:v>
                  </c:pt>
                  <c:pt idx="3">
                    <c:v>52.235984012401182</c:v>
                  </c:pt>
                  <c:pt idx="4">
                    <c:v>16.397890941440078</c:v>
                  </c:pt>
                  <c:pt idx="5">
                    <c:v>29.206583693928362</c:v>
                  </c:pt>
                </c:numCache>
              </c:numRef>
            </c:plus>
            <c:minus>
              <c:numRef>
                <c:f>biganovas!$I$30:$I$35</c:f>
                <c:numCache>
                  <c:formatCode>General</c:formatCode>
                  <c:ptCount val="6"/>
                  <c:pt idx="0">
                    <c:v>52.378864291548517</c:v>
                  </c:pt>
                  <c:pt idx="1">
                    <c:v>30.538376162191977</c:v>
                  </c:pt>
                  <c:pt idx="2">
                    <c:v>86.37542513510104</c:v>
                  </c:pt>
                  <c:pt idx="3">
                    <c:v>52.235984012401182</c:v>
                  </c:pt>
                  <c:pt idx="4">
                    <c:v>16.397890941440078</c:v>
                  </c:pt>
                  <c:pt idx="5">
                    <c:v>29.206583693928362</c:v>
                  </c:pt>
                </c:numCache>
              </c:numRef>
            </c:minus>
          </c:errBars>
          <c:cat>
            <c:multiLvlStrRef>
              <c:f>biganovas!$A$30:$B$35</c:f>
              <c:multiLvlStrCache>
                <c:ptCount val="6"/>
                <c:lvl>
                  <c:pt idx="0">
                    <c:v>I</c:v>
                  </c:pt>
                  <c:pt idx="1">
                    <c:v>J</c:v>
                  </c:pt>
                  <c:pt idx="2">
                    <c:v>B</c:v>
                  </c:pt>
                  <c:pt idx="3">
                    <c:v>I</c:v>
                  </c:pt>
                  <c:pt idx="4">
                    <c:v>J</c:v>
                  </c:pt>
                  <c:pt idx="5">
                    <c:v>B</c:v>
                  </c:pt>
                </c:lvl>
                <c:lvl>
                  <c:pt idx="0">
                    <c:v>closer</c:v>
                  </c:pt>
                  <c:pt idx="3">
                    <c:v>farther</c:v>
                  </c:pt>
                </c:lvl>
              </c:multiLvlStrCache>
            </c:multiLvlStrRef>
          </c:cat>
          <c:val>
            <c:numRef>
              <c:f>biganovas!$E$30:$E$35</c:f>
              <c:numCache>
                <c:formatCode>General</c:formatCode>
                <c:ptCount val="6"/>
                <c:pt idx="0">
                  <c:v>50.416666664999944</c:v>
                </c:pt>
                <c:pt idx="1">
                  <c:v>245.49212908909126</c:v>
                </c:pt>
                <c:pt idx="2">
                  <c:v>330.45454544999939</c:v>
                </c:pt>
                <c:pt idx="3">
                  <c:v>57.045454550909085</c:v>
                </c:pt>
                <c:pt idx="4">
                  <c:v>-53.791437099909103</c:v>
                </c:pt>
                <c:pt idx="5">
                  <c:v>-87.999999995590926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7239936"/>
        <c:axId val="47241472"/>
      </c:barChart>
      <c:catAx>
        <c:axId val="47239936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ln>
            <a:solidFill>
              <a:sysClr val="windowText" lastClr="000000"/>
            </a:solidFill>
          </a:ln>
        </c:spPr>
        <c:txPr>
          <a:bodyPr/>
          <a:lstStyle/>
          <a:p>
            <a:pPr>
              <a:defRPr>
                <a:noFill/>
              </a:defRPr>
            </a:pPr>
            <a:endParaRPr lang="en-US"/>
          </a:p>
        </c:txPr>
        <c:crossAx val="47241472"/>
        <c:crosses val="autoZero"/>
        <c:auto val="1"/>
        <c:lblAlgn val="ctr"/>
        <c:lblOffset val="100"/>
        <c:noMultiLvlLbl val="0"/>
      </c:catAx>
      <c:valAx>
        <c:axId val="47241472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rMO (ms)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ysClr val="windowText" lastClr="000000"/>
            </a:solidFill>
          </a:ln>
        </c:spPr>
        <c:crossAx val="4723993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685750949981518"/>
          <c:y val="0.11516477107028367"/>
          <c:w val="0.15146442758283005"/>
          <c:h val="0.19559601924759412"/>
        </c:manualLayout>
      </c:layout>
      <c:overlay val="1"/>
    </c:legend>
    <c:plotVisOnly val="1"/>
    <c:dispBlanksAs val="gap"/>
    <c:showDLblsOverMax val="0"/>
  </c:chart>
  <c:txPr>
    <a:bodyPr/>
    <a:lstStyle/>
    <a:p>
      <a:pPr>
        <a:defRPr sz="1200" b="0"/>
      </a:pPr>
      <a:endParaRPr lang="en-US"/>
    </a:p>
  </c:txPr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jt!$BM$12</c:f>
              <c:strCache>
                <c:ptCount val="1"/>
                <c:pt idx="0">
                  <c:v>Δ 35 cm</c:v>
                </c:pt>
              </c:strCache>
            </c:strRef>
          </c:tx>
          <c:spPr>
            <a:solidFill>
              <a:sysClr val="window" lastClr="FFFFFF"/>
            </a:solidFill>
            <a:ln>
              <a:solidFill>
                <a:sysClr val="windowText" lastClr="000000"/>
              </a:solidFill>
            </a:ln>
          </c:spPr>
          <c:invertIfNegative val="0"/>
          <c:cat>
            <c:multiLvlStrRef>
              <c:f>jt!$BK$13:$BL$16</c:f>
              <c:multiLvlStrCache>
                <c:ptCount val="4"/>
                <c:lvl>
                  <c:pt idx="0">
                    <c:v>individual</c:v>
                  </c:pt>
                  <c:pt idx="1">
                    <c:v>joint</c:v>
                  </c:pt>
                  <c:pt idx="2">
                    <c:v>individual</c:v>
                  </c:pt>
                  <c:pt idx="3">
                    <c:v>joint</c:v>
                  </c:pt>
                </c:lvl>
                <c:lvl>
                  <c:pt idx="0">
                    <c:v>closer</c:v>
                  </c:pt>
                  <c:pt idx="2">
                    <c:v>farther</c:v>
                  </c:pt>
                </c:lvl>
              </c:multiLvlStrCache>
            </c:multiLvlStrRef>
          </c:cat>
          <c:val>
            <c:numRef>
              <c:f>jt!$BM$13:$BM$16</c:f>
              <c:numCache>
                <c:formatCode>General</c:formatCode>
                <c:ptCount val="4"/>
                <c:pt idx="0">
                  <c:v>65.672453703702999</c:v>
                </c:pt>
                <c:pt idx="1">
                  <c:v>156.28356481481347</c:v>
                </c:pt>
                <c:pt idx="2">
                  <c:v>22.057870370370363</c:v>
                </c:pt>
                <c:pt idx="3">
                  <c:v>-38.738425925926265</c:v>
                </c:pt>
              </c:numCache>
            </c:numRef>
          </c:val>
        </c:ser>
        <c:ser>
          <c:idx val="1"/>
          <c:order val="1"/>
          <c:tx>
            <c:strRef>
              <c:f>jt!$BN$12</c:f>
              <c:strCache>
                <c:ptCount val="1"/>
                <c:pt idx="0">
                  <c:v>Δ 70 cm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solidFill>
                <a:sysClr val="windowText" lastClr="000000"/>
              </a:solidFill>
            </a:ln>
          </c:spPr>
          <c:invertIfNegative val="0"/>
          <c:cat>
            <c:multiLvlStrRef>
              <c:f>jt!$BK$13:$BL$16</c:f>
              <c:multiLvlStrCache>
                <c:ptCount val="4"/>
                <c:lvl>
                  <c:pt idx="0">
                    <c:v>individual</c:v>
                  </c:pt>
                  <c:pt idx="1">
                    <c:v>joint</c:v>
                  </c:pt>
                  <c:pt idx="2">
                    <c:v>individual</c:v>
                  </c:pt>
                  <c:pt idx="3">
                    <c:v>joint</c:v>
                  </c:pt>
                </c:lvl>
                <c:lvl>
                  <c:pt idx="0">
                    <c:v>closer</c:v>
                  </c:pt>
                  <c:pt idx="2">
                    <c:v>farther</c:v>
                  </c:pt>
                </c:lvl>
              </c:multiLvlStrCache>
            </c:multiLvlStrRef>
          </c:cat>
          <c:val>
            <c:numRef>
              <c:f>jt!$BN$13:$BN$16</c:f>
              <c:numCache>
                <c:formatCode>General</c:formatCode>
                <c:ptCount val="4"/>
                <c:pt idx="0">
                  <c:v>17.522569444444439</c:v>
                </c:pt>
                <c:pt idx="1">
                  <c:v>290.12152777777669</c:v>
                </c:pt>
                <c:pt idx="2">
                  <c:v>78.671874999999858</c:v>
                </c:pt>
                <c:pt idx="3">
                  <c:v>-52.149305555555564</c:v>
                </c:pt>
              </c:numCache>
            </c:numRef>
          </c:val>
        </c:ser>
        <c:ser>
          <c:idx val="2"/>
          <c:order val="2"/>
          <c:tx>
            <c:strRef>
              <c:f>jt!$BO$12</c:f>
              <c:strCache>
                <c:ptCount val="1"/>
                <c:pt idx="0">
                  <c:v>Δ 105 cm</c:v>
                </c:pt>
              </c:strCache>
            </c:strRef>
          </c:tx>
          <c:spPr>
            <a:solidFill>
              <a:schemeClr val="tx1"/>
            </a:solidFill>
            <a:ln>
              <a:solidFill>
                <a:sysClr val="windowText" lastClr="000000"/>
              </a:solidFill>
            </a:ln>
          </c:spPr>
          <c:invertIfNegative val="0"/>
          <c:cat>
            <c:multiLvlStrRef>
              <c:f>jt!$BK$13:$BL$16</c:f>
              <c:multiLvlStrCache>
                <c:ptCount val="4"/>
                <c:lvl>
                  <c:pt idx="0">
                    <c:v>individual</c:v>
                  </c:pt>
                  <c:pt idx="1">
                    <c:v>joint</c:v>
                  </c:pt>
                  <c:pt idx="2">
                    <c:v>individual</c:v>
                  </c:pt>
                  <c:pt idx="3">
                    <c:v>joint</c:v>
                  </c:pt>
                </c:lvl>
                <c:lvl>
                  <c:pt idx="0">
                    <c:v>closer</c:v>
                  </c:pt>
                  <c:pt idx="2">
                    <c:v>farther</c:v>
                  </c:pt>
                </c:lvl>
              </c:multiLvlStrCache>
            </c:multiLvlStrRef>
          </c:cat>
          <c:val>
            <c:numRef>
              <c:f>jt!$BO$13:$BO$16</c:f>
              <c:numCache>
                <c:formatCode>General</c:formatCode>
                <c:ptCount val="4"/>
                <c:pt idx="0">
                  <c:v>65.5347222222222</c:v>
                </c:pt>
                <c:pt idx="1">
                  <c:v>437.52083333333593</c:v>
                </c:pt>
                <c:pt idx="2">
                  <c:v>83.041666666666927</c:v>
                </c:pt>
                <c:pt idx="3">
                  <c:v>-111.11458333333333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7718784"/>
        <c:axId val="47720320"/>
      </c:barChart>
      <c:catAx>
        <c:axId val="47718784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47720320"/>
        <c:crosses val="autoZero"/>
        <c:auto val="1"/>
        <c:lblAlgn val="ctr"/>
        <c:lblOffset val="100"/>
        <c:noMultiLvlLbl val="0"/>
      </c:catAx>
      <c:valAx>
        <c:axId val="47720320"/>
        <c:scaling>
          <c:orientation val="minMax"/>
          <c:max val="450"/>
          <c:min val="-15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mtClean="0"/>
                  <a:t>Relative jump duration (ms)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4771878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6500652781238976"/>
          <c:y val="0.16365319838910389"/>
          <c:w val="0.22088948828969543"/>
          <c:h val="0.23717231473837166"/>
        </c:manualLayout>
      </c:layout>
      <c:overlay val="1"/>
    </c:legend>
    <c:plotVisOnly val="1"/>
    <c:dispBlanksAs val="gap"/>
    <c:showDLblsOverMax val="0"/>
  </c:chart>
  <c:spPr>
    <a:noFill/>
  </c:spPr>
  <c:txPr>
    <a:bodyPr/>
    <a:lstStyle/>
    <a:p>
      <a:pPr>
        <a:defRPr sz="1200" b="0"/>
      </a:pPr>
      <a:endParaRPr lang="en-US"/>
    </a:p>
  </c:txPr>
  <c:externalData r:id="rId1">
    <c:autoUpdate val="0"/>
  </c:externalData>
  <c:userShapes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jt_dist!$AR$12</c:f>
              <c:strCache>
                <c:ptCount val="1"/>
                <c:pt idx="0">
                  <c:v>Δ 28 cm</c:v>
                </c:pt>
              </c:strCache>
            </c:strRef>
          </c:tx>
          <c:spPr>
            <a:solidFill>
              <a:sysClr val="window" lastClr="FFFFFF"/>
            </a:solidFill>
            <a:ln>
              <a:solidFill>
                <a:sysClr val="windowText" lastClr="000000"/>
              </a:solidFill>
            </a:ln>
          </c:spPr>
          <c:invertIfNegative val="0"/>
          <c:cat>
            <c:multiLvlStrRef>
              <c:f>jt_dist!$AP$13:$AQ$16</c:f>
              <c:multiLvlStrCache>
                <c:ptCount val="4"/>
                <c:lvl>
                  <c:pt idx="0">
                    <c:v>ind</c:v>
                  </c:pt>
                  <c:pt idx="1">
                    <c:v>joint</c:v>
                  </c:pt>
                  <c:pt idx="2">
                    <c:v>ind</c:v>
                  </c:pt>
                  <c:pt idx="3">
                    <c:v>joint</c:v>
                  </c:pt>
                </c:lvl>
                <c:lvl>
                  <c:pt idx="0">
                    <c:v>closer</c:v>
                  </c:pt>
                  <c:pt idx="2">
                    <c:v>farther</c:v>
                  </c:pt>
                </c:lvl>
              </c:multiLvlStrCache>
            </c:multiLvlStrRef>
          </c:cat>
          <c:val>
            <c:numRef>
              <c:f>jt_dist!$AR$13:$AR$16</c:f>
              <c:numCache>
                <c:formatCode>General</c:formatCode>
                <c:ptCount val="4"/>
                <c:pt idx="0">
                  <c:v>-88.130555555555489</c:v>
                </c:pt>
                <c:pt idx="1">
                  <c:v>119.08055555555555</c:v>
                </c:pt>
                <c:pt idx="2">
                  <c:v>-19.755555555555532</c:v>
                </c:pt>
                <c:pt idx="3">
                  <c:v>-17.340277777777789</c:v>
                </c:pt>
              </c:numCache>
            </c:numRef>
          </c:val>
        </c:ser>
        <c:ser>
          <c:idx val="1"/>
          <c:order val="1"/>
          <c:tx>
            <c:strRef>
              <c:f>jt_dist!$AS$12</c:f>
              <c:strCache>
                <c:ptCount val="1"/>
                <c:pt idx="0">
                  <c:v>Δ 56 cm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solidFill>
                <a:sysClr val="windowText" lastClr="000000"/>
              </a:solidFill>
            </a:ln>
          </c:spPr>
          <c:invertIfNegative val="0"/>
          <c:cat>
            <c:multiLvlStrRef>
              <c:f>jt_dist!$AP$13:$AQ$16</c:f>
              <c:multiLvlStrCache>
                <c:ptCount val="4"/>
                <c:lvl>
                  <c:pt idx="0">
                    <c:v>ind</c:v>
                  </c:pt>
                  <c:pt idx="1">
                    <c:v>joint</c:v>
                  </c:pt>
                  <c:pt idx="2">
                    <c:v>ind</c:v>
                  </c:pt>
                  <c:pt idx="3">
                    <c:v>joint</c:v>
                  </c:pt>
                </c:lvl>
                <c:lvl>
                  <c:pt idx="0">
                    <c:v>closer</c:v>
                  </c:pt>
                  <c:pt idx="2">
                    <c:v>farther</c:v>
                  </c:pt>
                </c:lvl>
              </c:multiLvlStrCache>
            </c:multiLvlStrRef>
          </c:cat>
          <c:val>
            <c:numRef>
              <c:f>jt_dist!$AS$13:$AS$16</c:f>
              <c:numCache>
                <c:formatCode>General</c:formatCode>
                <c:ptCount val="4"/>
                <c:pt idx="0">
                  <c:v>2.4513888888888764</c:v>
                </c:pt>
                <c:pt idx="1">
                  <c:v>236.22152777777774</c:v>
                </c:pt>
                <c:pt idx="2">
                  <c:v>-16.436805555555591</c:v>
                </c:pt>
                <c:pt idx="3">
                  <c:v>-20.934027777777789</c:v>
                </c:pt>
              </c:numCache>
            </c:numRef>
          </c:val>
        </c:ser>
        <c:ser>
          <c:idx val="2"/>
          <c:order val="2"/>
          <c:tx>
            <c:strRef>
              <c:f>jt_dist!$AT$12</c:f>
              <c:strCache>
                <c:ptCount val="1"/>
                <c:pt idx="0">
                  <c:v>Δ 84 cm</c:v>
                </c:pt>
              </c:strCache>
            </c:strRef>
          </c:tx>
          <c:spPr>
            <a:solidFill>
              <a:schemeClr val="tx1"/>
            </a:solidFill>
            <a:ln>
              <a:solidFill>
                <a:sysClr val="windowText" lastClr="000000"/>
              </a:solidFill>
            </a:ln>
          </c:spPr>
          <c:invertIfNegative val="0"/>
          <c:cat>
            <c:multiLvlStrRef>
              <c:f>jt_dist!$AP$13:$AQ$16</c:f>
              <c:multiLvlStrCache>
                <c:ptCount val="4"/>
                <c:lvl>
                  <c:pt idx="0">
                    <c:v>ind</c:v>
                  </c:pt>
                  <c:pt idx="1">
                    <c:v>joint</c:v>
                  </c:pt>
                  <c:pt idx="2">
                    <c:v>ind</c:v>
                  </c:pt>
                  <c:pt idx="3">
                    <c:v>joint</c:v>
                  </c:pt>
                </c:lvl>
                <c:lvl>
                  <c:pt idx="0">
                    <c:v>closer</c:v>
                  </c:pt>
                  <c:pt idx="2">
                    <c:v>farther</c:v>
                  </c:pt>
                </c:lvl>
              </c:multiLvlStrCache>
            </c:multiLvlStrRef>
          </c:cat>
          <c:val>
            <c:numRef>
              <c:f>jt_dist!$AT$13:$AT$16</c:f>
              <c:numCache>
                <c:formatCode>General</c:formatCode>
                <c:ptCount val="4"/>
                <c:pt idx="0">
                  <c:v>-47.122222222222213</c:v>
                </c:pt>
                <c:pt idx="1">
                  <c:v>413.70555555555529</c:v>
                </c:pt>
                <c:pt idx="2">
                  <c:v>-20.800694444444495</c:v>
                </c:pt>
                <c:pt idx="3">
                  <c:v>-20.165972222222226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7860352"/>
        <c:axId val="47870336"/>
      </c:barChart>
      <c:catAx>
        <c:axId val="47860352"/>
        <c:scaling>
          <c:orientation val="minMax"/>
        </c:scaling>
        <c:delete val="0"/>
        <c:axPos val="b"/>
        <c:majorTickMark val="out"/>
        <c:minorTickMark val="none"/>
        <c:tickLblPos val="nextTo"/>
        <c:crossAx val="47870336"/>
        <c:crosses val="autoZero"/>
        <c:auto val="1"/>
        <c:lblAlgn val="ctr"/>
        <c:lblOffset val="100"/>
        <c:noMultiLvlLbl val="0"/>
      </c:catAx>
      <c:valAx>
        <c:axId val="47870336"/>
        <c:scaling>
          <c:orientation val="minMax"/>
          <c:max val="450"/>
          <c:min val="-15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b="0"/>
                </a:pPr>
                <a:r>
                  <a:rPr lang="en-US" b="0" smtClean="0"/>
                  <a:t>Relative jump duration (ms)</a:t>
                </a:r>
                <a:endParaRPr lang="en-US" b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4786035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2570144356956066"/>
          <c:y val="0.16418710145291773"/>
          <c:w val="0.14652077865266838"/>
          <c:h val="0.23679583717151556"/>
        </c:manualLayout>
      </c:layout>
      <c:overlay val="1"/>
    </c:legend>
    <c:plotVisOnly val="1"/>
    <c:dispBlanksAs val="gap"/>
    <c:showDLblsOverMax val="0"/>
  </c:chart>
  <c:externalData r:id="rId1">
    <c:autoUpdate val="0"/>
  </c:externalData>
  <c:userShapes r:id="rId2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jt_id!$AR$12</c:f>
              <c:strCache>
                <c:ptCount val="1"/>
                <c:pt idx="0">
                  <c:v>Δ ID 1</c:v>
                </c:pt>
              </c:strCache>
            </c:strRef>
          </c:tx>
          <c:spPr>
            <a:noFill/>
            <a:ln>
              <a:noFill/>
            </a:ln>
          </c:spPr>
          <c:invertIfNegative val="0"/>
          <c:cat>
            <c:multiLvlStrRef>
              <c:f>jt_id!$AP$13:$AQ$16</c:f>
              <c:multiLvlStrCache>
                <c:ptCount val="4"/>
                <c:lvl>
                  <c:pt idx="0">
                    <c:v>ind</c:v>
                  </c:pt>
                  <c:pt idx="1">
                    <c:v>joint</c:v>
                  </c:pt>
                  <c:pt idx="2">
                    <c:v>ind</c:v>
                  </c:pt>
                  <c:pt idx="3">
                    <c:v>joint</c:v>
                  </c:pt>
                </c:lvl>
                <c:lvl>
                  <c:pt idx="0">
                    <c:v>closer</c:v>
                  </c:pt>
                  <c:pt idx="2">
                    <c:v>farther</c:v>
                  </c:pt>
                </c:lvl>
              </c:multiLvlStrCache>
            </c:multiLvlStrRef>
          </c:cat>
          <c:val>
            <c:numRef>
              <c:f>jt_id!$AR$13:$AR$16</c:f>
              <c:numCache>
                <c:formatCode>General</c:formatCode>
                <c:ptCount val="4"/>
                <c:pt idx="0">
                  <c:v>-14.94166666666665</c:v>
                </c:pt>
                <c:pt idx="1">
                  <c:v>59.33055555555557</c:v>
                </c:pt>
                <c:pt idx="2">
                  <c:v>-89.653472222221183</c:v>
                </c:pt>
                <c:pt idx="3">
                  <c:v>125.21388888888885</c:v>
                </c:pt>
              </c:numCache>
            </c:numRef>
          </c:val>
        </c:ser>
        <c:ser>
          <c:idx val="1"/>
          <c:order val="1"/>
          <c:tx>
            <c:strRef>
              <c:f>jt_id!$AS$12</c:f>
              <c:strCache>
                <c:ptCount val="1"/>
                <c:pt idx="0">
                  <c:v>Δ ID 2</c:v>
                </c:pt>
              </c:strCache>
            </c:strRef>
          </c:tx>
          <c:spPr>
            <a:noFill/>
            <a:ln>
              <a:noFill/>
            </a:ln>
          </c:spPr>
          <c:invertIfNegative val="0"/>
          <c:cat>
            <c:multiLvlStrRef>
              <c:f>jt_id!$AP$13:$AQ$16</c:f>
              <c:multiLvlStrCache>
                <c:ptCount val="4"/>
                <c:lvl>
                  <c:pt idx="0">
                    <c:v>ind</c:v>
                  </c:pt>
                  <c:pt idx="1">
                    <c:v>joint</c:v>
                  </c:pt>
                  <c:pt idx="2">
                    <c:v>ind</c:v>
                  </c:pt>
                  <c:pt idx="3">
                    <c:v>joint</c:v>
                  </c:pt>
                </c:lvl>
                <c:lvl>
                  <c:pt idx="0">
                    <c:v>closer</c:v>
                  </c:pt>
                  <c:pt idx="2">
                    <c:v>farther</c:v>
                  </c:pt>
                </c:lvl>
              </c:multiLvlStrCache>
            </c:multiLvlStrRef>
          </c:cat>
          <c:val>
            <c:numRef>
              <c:f>jt_id!$AS$13:$AS$16</c:f>
              <c:numCache>
                <c:formatCode>General</c:formatCode>
                <c:ptCount val="4"/>
                <c:pt idx="0">
                  <c:v>-29.663888888888891</c:v>
                </c:pt>
                <c:pt idx="1">
                  <c:v>128.47430555555556</c:v>
                </c:pt>
                <c:pt idx="2">
                  <c:v>-77.538194444444414</c:v>
                </c:pt>
                <c:pt idx="3">
                  <c:v>155.42083333333454</c:v>
                </c:pt>
              </c:numCache>
            </c:numRef>
          </c:val>
        </c:ser>
        <c:ser>
          <c:idx val="2"/>
          <c:order val="2"/>
          <c:tx>
            <c:strRef>
              <c:f>jt_id!$AT$12</c:f>
              <c:strCache>
                <c:ptCount val="1"/>
                <c:pt idx="0">
                  <c:v>Δ ID 3</c:v>
                </c:pt>
              </c:strCache>
            </c:strRef>
          </c:tx>
          <c:spPr>
            <a:noFill/>
            <a:ln>
              <a:noFill/>
            </a:ln>
          </c:spPr>
          <c:invertIfNegative val="0"/>
          <c:cat>
            <c:multiLvlStrRef>
              <c:f>jt_id!$AP$13:$AQ$16</c:f>
              <c:multiLvlStrCache>
                <c:ptCount val="4"/>
                <c:lvl>
                  <c:pt idx="0">
                    <c:v>ind</c:v>
                  </c:pt>
                  <c:pt idx="1">
                    <c:v>joint</c:v>
                  </c:pt>
                  <c:pt idx="2">
                    <c:v>ind</c:v>
                  </c:pt>
                  <c:pt idx="3">
                    <c:v>joint</c:v>
                  </c:pt>
                </c:lvl>
                <c:lvl>
                  <c:pt idx="0">
                    <c:v>closer</c:v>
                  </c:pt>
                  <c:pt idx="2">
                    <c:v>farther</c:v>
                  </c:pt>
                </c:lvl>
              </c:multiLvlStrCache>
            </c:multiLvlStrRef>
          </c:cat>
          <c:val>
            <c:numRef>
              <c:f>jt_id!$AT$13:$AT$16</c:f>
              <c:numCache>
                <c:formatCode>General</c:formatCode>
                <c:ptCount val="4"/>
                <c:pt idx="0">
                  <c:v>11.51597222222227</c:v>
                </c:pt>
                <c:pt idx="1">
                  <c:v>77.005555555555489</c:v>
                </c:pt>
                <c:pt idx="2">
                  <c:v>-16.50138888888884</c:v>
                </c:pt>
                <c:pt idx="3">
                  <c:v>160.57500000000002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7993216"/>
        <c:axId val="47994752"/>
      </c:barChart>
      <c:catAx>
        <c:axId val="47993216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ln>
            <a:noFill/>
          </a:ln>
        </c:spPr>
        <c:crossAx val="47994752"/>
        <c:crosses val="autoZero"/>
        <c:auto val="1"/>
        <c:lblAlgn val="ctr"/>
        <c:lblOffset val="100"/>
        <c:noMultiLvlLbl val="0"/>
      </c:catAx>
      <c:valAx>
        <c:axId val="47994752"/>
        <c:scaling>
          <c:orientation val="minMax"/>
          <c:max val="450"/>
          <c:min val="-15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>
                    <a:noFill/>
                  </a:defRPr>
                </a:pPr>
                <a:r>
                  <a:rPr lang="en-US">
                    <a:noFill/>
                  </a:rPr>
                  <a:t>rJT (ms)</a:t>
                </a:r>
              </a:p>
            </c:rich>
          </c:tx>
          <c:layout/>
          <c:overlay val="0"/>
          <c:spPr>
            <a:noFill/>
          </c:spPr>
        </c:title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>
                <a:noFill/>
              </a:defRPr>
            </a:pPr>
            <a:endParaRPr lang="en-US"/>
          </a:p>
        </c:txPr>
        <c:crossAx val="47993216"/>
        <c:crosses val="autoZero"/>
        <c:crossBetween val="between"/>
      </c:valAx>
      <c:spPr>
        <a:noFill/>
      </c:spPr>
    </c:plotArea>
    <c:legend>
      <c:legendPos val="r"/>
      <c:layout>
        <c:manualLayout>
          <c:xMode val="edge"/>
          <c:yMode val="edge"/>
          <c:x val="0.20308464566929141"/>
          <c:y val="7.7662568600090118E-2"/>
          <c:w val="0.11358202099737533"/>
          <c:h val="0.25094656923969966"/>
        </c:manualLayout>
      </c:layout>
      <c:overlay val="1"/>
    </c:legend>
    <c:plotVisOnly val="1"/>
    <c:dispBlanksAs val="gap"/>
    <c:showDLblsOverMax val="0"/>
  </c:chart>
  <c:spPr>
    <a:noFill/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'different distance'!$L$60</c:f>
              <c:strCache>
                <c:ptCount val="1"/>
                <c:pt idx="0">
                  <c:v>Δ 1</c:v>
                </c:pt>
              </c:strCache>
            </c:strRef>
          </c:tx>
          <c:spPr>
            <a:solidFill>
              <a:schemeClr val="bg1"/>
            </a:solidFill>
            <a:ln>
              <a:solidFill>
                <a:sysClr val="windowText" lastClr="000000"/>
              </a:solidFill>
            </a:ln>
          </c:spPr>
          <c:invertIfNegative val="0"/>
          <c:errBars>
            <c:errBarType val="both"/>
            <c:errValType val="cust"/>
            <c:noEndCap val="0"/>
            <c:plus>
              <c:numRef>
                <c:f>'different distance'!$O$61:$O$64</c:f>
                <c:numCache>
                  <c:formatCode>General</c:formatCode>
                  <c:ptCount val="4"/>
                  <c:pt idx="0">
                    <c:v>35.193327231797376</c:v>
                  </c:pt>
                  <c:pt idx="1">
                    <c:v>47.191812296689839</c:v>
                  </c:pt>
                  <c:pt idx="2">
                    <c:v>30.597466215484893</c:v>
                  </c:pt>
                  <c:pt idx="3">
                    <c:v>43.495994429684394</c:v>
                  </c:pt>
                </c:numCache>
              </c:numRef>
            </c:plus>
            <c:minus>
              <c:numRef>
                <c:f>'different distance'!$O$61:$O$64</c:f>
                <c:numCache>
                  <c:formatCode>General</c:formatCode>
                  <c:ptCount val="4"/>
                  <c:pt idx="0">
                    <c:v>35.193327231797376</c:v>
                  </c:pt>
                  <c:pt idx="1">
                    <c:v>47.191812296689839</c:v>
                  </c:pt>
                  <c:pt idx="2">
                    <c:v>30.597466215484893</c:v>
                  </c:pt>
                  <c:pt idx="3">
                    <c:v>43.495994429684394</c:v>
                  </c:pt>
                </c:numCache>
              </c:numRef>
            </c:minus>
          </c:errBars>
          <c:cat>
            <c:strRef>
              <c:f>'different distance'!$K$61:$K$64</c:f>
              <c:strCache>
                <c:ptCount val="4"/>
                <c:pt idx="0">
                  <c:v>individual</c:v>
                </c:pt>
                <c:pt idx="1">
                  <c:v>joint</c:v>
                </c:pt>
                <c:pt idx="2">
                  <c:v>individual</c:v>
                </c:pt>
                <c:pt idx="3">
                  <c:v>joint</c:v>
                </c:pt>
              </c:strCache>
            </c:strRef>
          </c:cat>
          <c:val>
            <c:numRef>
              <c:f>'different distance'!$L$61:$L$64</c:f>
              <c:numCache>
                <c:formatCode>General</c:formatCode>
                <c:ptCount val="4"/>
                <c:pt idx="0">
                  <c:v>-57.806249991958325</c:v>
                </c:pt>
                <c:pt idx="1">
                  <c:v>166.03576388595835</c:v>
                </c:pt>
                <c:pt idx="2">
                  <c:v>-7.9156249983333424</c:v>
                </c:pt>
                <c:pt idx="3">
                  <c:v>67.786458333458</c:v>
                </c:pt>
              </c:numCache>
            </c:numRef>
          </c:val>
        </c:ser>
        <c:ser>
          <c:idx val="1"/>
          <c:order val="1"/>
          <c:tx>
            <c:strRef>
              <c:f>'different distance'!$M$60</c:f>
              <c:strCache>
                <c:ptCount val="1"/>
                <c:pt idx="0">
                  <c:v>Δ 2</c:v>
                </c:pt>
              </c:strCache>
            </c:strRef>
          </c:tx>
          <c:spPr>
            <a:solidFill>
              <a:schemeClr val="tx1"/>
            </a:solidFill>
            <a:ln>
              <a:solidFill>
                <a:sysClr val="windowText" lastClr="000000"/>
              </a:solidFill>
            </a:ln>
          </c:spPr>
          <c:invertIfNegative val="0"/>
          <c:errBars>
            <c:errBarType val="both"/>
            <c:errValType val="cust"/>
            <c:noEndCap val="0"/>
            <c:plus>
              <c:numRef>
                <c:f>'different distance'!$P$61:$P$64</c:f>
                <c:numCache>
                  <c:formatCode>General</c:formatCode>
                  <c:ptCount val="4"/>
                  <c:pt idx="0">
                    <c:v>42.440272099095864</c:v>
                  </c:pt>
                  <c:pt idx="1">
                    <c:v>35.329818484346447</c:v>
                  </c:pt>
                  <c:pt idx="2">
                    <c:v>42.896551284134915</c:v>
                  </c:pt>
                  <c:pt idx="3">
                    <c:v>46.37893936731539</c:v>
                  </c:pt>
                </c:numCache>
              </c:numRef>
            </c:plus>
            <c:minus>
              <c:numRef>
                <c:f>'different distance'!$P$61:$P$64</c:f>
                <c:numCache>
                  <c:formatCode>General</c:formatCode>
                  <c:ptCount val="4"/>
                  <c:pt idx="0">
                    <c:v>42.440272099095864</c:v>
                  </c:pt>
                  <c:pt idx="1">
                    <c:v>35.329818484346447</c:v>
                  </c:pt>
                  <c:pt idx="2">
                    <c:v>42.896551284134915</c:v>
                  </c:pt>
                  <c:pt idx="3">
                    <c:v>46.37893936731539</c:v>
                  </c:pt>
                </c:numCache>
              </c:numRef>
            </c:minus>
          </c:errBars>
          <c:cat>
            <c:strRef>
              <c:f>'different distance'!$K$61:$K$64</c:f>
              <c:strCache>
                <c:ptCount val="4"/>
                <c:pt idx="0">
                  <c:v>individual</c:v>
                </c:pt>
                <c:pt idx="1">
                  <c:v>joint</c:v>
                </c:pt>
                <c:pt idx="2">
                  <c:v>individual</c:v>
                </c:pt>
                <c:pt idx="3">
                  <c:v>joint</c:v>
                </c:pt>
              </c:strCache>
            </c:strRef>
          </c:cat>
          <c:val>
            <c:numRef>
              <c:f>'different distance'!$M$61:$M$64</c:f>
              <c:numCache>
                <c:formatCode>General</c:formatCode>
                <c:ptCount val="4"/>
                <c:pt idx="0">
                  <c:v>-36.668055552916655</c:v>
                </c:pt>
                <c:pt idx="1">
                  <c:v>110.45416666666669</c:v>
                </c:pt>
                <c:pt idx="2">
                  <c:v>-26.756249994291629</c:v>
                </c:pt>
                <c:pt idx="3">
                  <c:v>116.96736110791666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8003712"/>
        <c:axId val="88006016"/>
      </c:barChart>
      <c:catAx>
        <c:axId val="88003712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ln>
            <a:solidFill>
              <a:schemeClr val="bg1">
                <a:lumMod val="50000"/>
              </a:schemeClr>
            </a:solidFill>
          </a:ln>
        </c:spPr>
        <c:txPr>
          <a:bodyPr/>
          <a:lstStyle/>
          <a:p>
            <a:pPr>
              <a:defRPr>
                <a:noFill/>
              </a:defRPr>
            </a:pPr>
            <a:endParaRPr lang="en-US"/>
          </a:p>
        </c:txPr>
        <c:crossAx val="88006016"/>
        <c:crosses val="autoZero"/>
        <c:auto val="1"/>
        <c:lblAlgn val="ctr"/>
        <c:lblOffset val="100"/>
        <c:noMultiLvlLbl val="0"/>
      </c:catAx>
      <c:valAx>
        <c:axId val="88006016"/>
        <c:scaling>
          <c:orientation val="minMax"/>
          <c:max val="450"/>
          <c:min val="-15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Relative jump duration (ms)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bg1">
                <a:lumMod val="50000"/>
              </a:schemeClr>
            </a:solidFill>
          </a:ln>
        </c:spPr>
        <c:crossAx val="8800371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3656919191919188"/>
          <c:y val="0.13387540099154269"/>
          <c:w val="9.6082323232323213E-2"/>
          <c:h val="0.1674343832021003"/>
        </c:manualLayout>
      </c:layout>
      <c:overlay val="1"/>
    </c:legend>
    <c:plotVisOnly val="1"/>
    <c:dispBlanksAs val="gap"/>
    <c:showDLblsOverMax val="0"/>
  </c:chart>
  <c:spPr>
    <a:ln>
      <a:noFill/>
    </a:ln>
  </c:spPr>
  <c:txPr>
    <a:bodyPr/>
    <a:lstStyle/>
    <a:p>
      <a:pPr>
        <a:defRPr b="0"/>
      </a:pPr>
      <a:endParaRPr lang="en-US"/>
    </a:p>
  </c:txPr>
  <c:externalData r:id="rId1">
    <c:autoUpdate val="0"/>
  </c:externalData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0.18627</cdr:x>
      <cdr:y>0.06969</cdr:y>
    </cdr:from>
    <cdr:to>
      <cdr:x>0.4571</cdr:x>
      <cdr:y>0.17385</cdr:y>
    </cdr:to>
    <cdr:sp macro="" textlink="">
      <cdr:nvSpPr>
        <cdr:cNvPr id="6" name="TextBox 5"/>
        <cdr:cNvSpPr txBox="1"/>
      </cdr:nvSpPr>
      <cdr:spPr>
        <a:xfrm xmlns:a="http://schemas.openxmlformats.org/drawingml/2006/main">
          <a:off x="1368152" y="216024"/>
          <a:ext cx="1989197" cy="322875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 cmpd="sng">
          <a:noFill/>
        </a:ln>
        <a:effectLst xmlns:a="http://schemas.openxmlformats.org/drawingml/2006/main"/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wrap="square" rtlCol="0" anchor="t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nl-NL" sz="1600"/>
            <a:t>closer</a:t>
          </a:r>
        </a:p>
      </cdr:txBody>
    </cdr:sp>
  </cdr:relSizeAnchor>
  <cdr:relSizeAnchor xmlns:cdr="http://schemas.openxmlformats.org/drawingml/2006/chartDrawing">
    <cdr:from>
      <cdr:x>0.63725</cdr:x>
      <cdr:y>0.39491</cdr:y>
    </cdr:from>
    <cdr:to>
      <cdr:x>0.9081</cdr:x>
      <cdr:y>0.49907</cdr:y>
    </cdr:to>
    <cdr:sp macro="" textlink="">
      <cdr:nvSpPr>
        <cdr:cNvPr id="7" name="TextBox 1"/>
        <cdr:cNvSpPr txBox="1"/>
      </cdr:nvSpPr>
      <cdr:spPr>
        <a:xfrm xmlns:a="http://schemas.openxmlformats.org/drawingml/2006/main">
          <a:off x="4680520" y="1224136"/>
          <a:ext cx="1989270" cy="322874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 cmpd="sng">
          <a:noFill/>
        </a:ln>
        <a:effectLst xmlns:a="http://schemas.openxmlformats.org/drawingml/2006/main"/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wrap="square" rtlCol="0" anchor="t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nl-NL" sz="1600"/>
            <a:t>farther</a:t>
          </a:r>
        </a:p>
      </cdr:txBody>
    </cdr:sp>
  </cdr:relSizeAnchor>
  <cdr:relSizeAnchor xmlns:cdr="http://schemas.openxmlformats.org/drawingml/2006/chartDrawing">
    <cdr:from>
      <cdr:x>0.40196</cdr:x>
      <cdr:y>0.2323</cdr:y>
    </cdr:from>
    <cdr:to>
      <cdr:x>0.49988</cdr:x>
      <cdr:y>0.33647</cdr:y>
    </cdr:to>
    <cdr:sp macro="" textlink="">
      <cdr:nvSpPr>
        <cdr:cNvPr id="11" name="TextBox 5"/>
        <cdr:cNvSpPr txBox="1"/>
      </cdr:nvSpPr>
      <cdr:spPr>
        <a:xfrm xmlns:a="http://schemas.openxmlformats.org/drawingml/2006/main">
          <a:off x="2952328" y="720080"/>
          <a:ext cx="719204" cy="322906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 cmpd="sng">
          <a:noFill/>
        </a:ln>
        <a:effectLst xmlns:a="http://schemas.openxmlformats.org/drawingml/2006/main"/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wrap="square" rtlCol="0" anchor="t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nl-NL" sz="2800"/>
            <a:t>*</a:t>
          </a:r>
        </a:p>
      </cdr:txBody>
    </cdr:sp>
  </cdr:relSizeAnchor>
  <cdr:relSizeAnchor xmlns:cdr="http://schemas.openxmlformats.org/drawingml/2006/chartDrawing">
    <cdr:from>
      <cdr:x>0.71183</cdr:x>
      <cdr:y>0.03738</cdr:y>
    </cdr:from>
    <cdr:to>
      <cdr:x>0.99012</cdr:x>
      <cdr:y>0.24571</cdr:y>
    </cdr:to>
    <cdr:sp macro="" textlink="">
      <cdr:nvSpPr>
        <cdr:cNvPr id="12" name="TextBox 5"/>
        <cdr:cNvSpPr txBox="1"/>
      </cdr:nvSpPr>
      <cdr:spPr>
        <a:xfrm xmlns:a="http://schemas.openxmlformats.org/drawingml/2006/main">
          <a:off x="3228977" y="102535"/>
          <a:ext cx="1262342" cy="571500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 cmpd="sng">
          <a:noFill/>
        </a:ln>
        <a:effectLst xmlns:a="http://schemas.openxmlformats.org/drawingml/2006/main"/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vert="horz" wrap="square" rtlCol="0" anchor="t"/>
        <a:lstStyle xmlns:a="http://schemas.openxmlformats.org/drawingml/2006/main">
          <a:lvl1pPr marL="0" indent="0">
            <a:defRPr sz="1100">
              <a:solidFill>
                <a:sysClr val="windowText" lastClr="000000"/>
              </a:solidFill>
              <a:latin typeface="Calibri"/>
            </a:defRPr>
          </a:lvl1pPr>
          <a:lvl2pPr marL="457200" indent="0">
            <a:defRPr sz="1100">
              <a:solidFill>
                <a:sysClr val="windowText" lastClr="000000"/>
              </a:solidFill>
              <a:latin typeface="Calibri"/>
            </a:defRPr>
          </a:lvl2pPr>
          <a:lvl3pPr marL="914400" indent="0">
            <a:defRPr sz="1100">
              <a:solidFill>
                <a:sysClr val="windowText" lastClr="000000"/>
              </a:solidFill>
              <a:latin typeface="Calibri"/>
            </a:defRPr>
          </a:lvl3pPr>
          <a:lvl4pPr marL="1371600" indent="0">
            <a:defRPr sz="1100">
              <a:solidFill>
                <a:sysClr val="windowText" lastClr="000000"/>
              </a:solidFill>
              <a:latin typeface="Calibri"/>
            </a:defRPr>
          </a:lvl4pPr>
          <a:lvl5pPr marL="1828800" indent="0">
            <a:defRPr sz="1100">
              <a:solidFill>
                <a:sysClr val="windowText" lastClr="000000"/>
              </a:solidFill>
              <a:latin typeface="Calibri"/>
            </a:defRPr>
          </a:lvl5pPr>
          <a:lvl6pPr marL="2286000" indent="0">
            <a:defRPr sz="1100">
              <a:solidFill>
                <a:sysClr val="windowText" lastClr="000000"/>
              </a:solidFill>
              <a:latin typeface="Calibri"/>
            </a:defRPr>
          </a:lvl6pPr>
          <a:lvl7pPr marL="2743200" indent="0">
            <a:defRPr sz="1100">
              <a:solidFill>
                <a:sysClr val="windowText" lastClr="000000"/>
              </a:solidFill>
              <a:latin typeface="Calibri"/>
            </a:defRPr>
          </a:lvl7pPr>
          <a:lvl8pPr marL="3200400" indent="0">
            <a:defRPr sz="1100">
              <a:solidFill>
                <a:sysClr val="windowText" lastClr="000000"/>
              </a:solidFill>
              <a:latin typeface="Calibri"/>
            </a:defRPr>
          </a:lvl8pPr>
          <a:lvl9pPr marL="3657600" indent="0">
            <a:defRPr sz="1100">
              <a:solidFill>
                <a:sysClr val="windowText" lastClr="000000"/>
              </a:solidFill>
              <a:latin typeface="Calibri"/>
            </a:defRPr>
          </a:lvl9pPr>
        </a:lstStyle>
        <a:p xmlns:a="http://schemas.openxmlformats.org/drawingml/2006/main">
          <a:pPr algn="l"/>
          <a:r>
            <a:rPr lang="nl-NL" sz="1200">
              <a:latin typeface="+mn-lt"/>
              <a:cs typeface="Times New Roman"/>
            </a:rPr>
            <a:t>D</a:t>
          </a:r>
          <a:r>
            <a:rPr lang="nl-NL" sz="1200">
              <a:latin typeface="+mn-lt"/>
            </a:rPr>
            <a:t>istance difference </a:t>
          </a:r>
        </a:p>
      </cdr:txBody>
    </cdr:sp>
  </cdr:relSizeAnchor>
  <cdr:relSizeAnchor xmlns:cdr="http://schemas.openxmlformats.org/drawingml/2006/chartDrawing">
    <cdr:from>
      <cdr:x>0.2549</cdr:x>
      <cdr:y>0.30199</cdr:y>
    </cdr:from>
    <cdr:to>
      <cdr:x>0.35282</cdr:x>
      <cdr:y>0.40616</cdr:y>
    </cdr:to>
    <cdr:sp macro="" textlink="">
      <cdr:nvSpPr>
        <cdr:cNvPr id="13" name="TextBox 5"/>
        <cdr:cNvSpPr txBox="1"/>
      </cdr:nvSpPr>
      <cdr:spPr>
        <a:xfrm xmlns:a="http://schemas.openxmlformats.org/drawingml/2006/main">
          <a:off x="1872208" y="936104"/>
          <a:ext cx="719204" cy="322906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 cmpd="sng">
          <a:noFill/>
        </a:ln>
        <a:effectLst xmlns:a="http://schemas.openxmlformats.org/drawingml/2006/main"/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wrap="square" rtlCol="0" anchor="t"/>
        <a:lstStyle xmlns:a="http://schemas.openxmlformats.org/drawingml/2006/main">
          <a:lvl1pPr marL="0" indent="0">
            <a:defRPr sz="1100">
              <a:solidFill>
                <a:sysClr val="windowText" lastClr="000000"/>
              </a:solidFill>
              <a:latin typeface="Arial"/>
              <a:ea typeface="Arial"/>
              <a:cs typeface="Arial"/>
            </a:defRPr>
          </a:lvl1pPr>
          <a:lvl2pPr marL="457200" indent="0">
            <a:defRPr sz="1100">
              <a:solidFill>
                <a:sysClr val="windowText" lastClr="000000"/>
              </a:solidFill>
              <a:latin typeface="Arial"/>
              <a:ea typeface="Arial"/>
              <a:cs typeface="Arial"/>
            </a:defRPr>
          </a:lvl2pPr>
          <a:lvl3pPr marL="914400" indent="0">
            <a:defRPr sz="1100">
              <a:solidFill>
                <a:sysClr val="windowText" lastClr="000000"/>
              </a:solidFill>
              <a:latin typeface="Arial"/>
              <a:ea typeface="Arial"/>
              <a:cs typeface="Arial"/>
            </a:defRPr>
          </a:lvl3pPr>
          <a:lvl4pPr marL="1371600" indent="0">
            <a:defRPr sz="1100">
              <a:solidFill>
                <a:sysClr val="windowText" lastClr="000000"/>
              </a:solidFill>
              <a:latin typeface="Arial"/>
              <a:ea typeface="Arial"/>
              <a:cs typeface="Arial"/>
            </a:defRPr>
          </a:lvl4pPr>
          <a:lvl5pPr marL="1828800" indent="0">
            <a:defRPr sz="1100">
              <a:solidFill>
                <a:sysClr val="windowText" lastClr="000000"/>
              </a:solidFill>
              <a:latin typeface="Arial"/>
              <a:ea typeface="Arial"/>
              <a:cs typeface="Arial"/>
            </a:defRPr>
          </a:lvl5pPr>
          <a:lvl6pPr marL="2286000" indent="0">
            <a:defRPr sz="1100">
              <a:solidFill>
                <a:sysClr val="windowText" lastClr="000000"/>
              </a:solidFill>
              <a:latin typeface="Arial"/>
              <a:ea typeface="Arial"/>
              <a:cs typeface="Arial"/>
            </a:defRPr>
          </a:lvl6pPr>
          <a:lvl7pPr marL="2743200" indent="0">
            <a:defRPr sz="1100">
              <a:solidFill>
                <a:sysClr val="windowText" lastClr="000000"/>
              </a:solidFill>
              <a:latin typeface="Arial"/>
              <a:ea typeface="Arial"/>
              <a:cs typeface="Arial"/>
            </a:defRPr>
          </a:lvl7pPr>
          <a:lvl8pPr marL="3200400" indent="0">
            <a:defRPr sz="1100">
              <a:solidFill>
                <a:sysClr val="windowText" lastClr="000000"/>
              </a:solidFill>
              <a:latin typeface="Arial"/>
              <a:ea typeface="Arial"/>
              <a:cs typeface="Arial"/>
            </a:defRPr>
          </a:lvl8pPr>
          <a:lvl9pPr marL="3657600" indent="0">
            <a:defRPr sz="1100">
              <a:solidFill>
                <a:sysClr val="windowText" lastClr="000000"/>
              </a:solidFill>
              <a:latin typeface="Arial"/>
              <a:ea typeface="Arial"/>
              <a:cs typeface="Arial"/>
            </a:defRPr>
          </a:lvl9pPr>
        </a:lstStyle>
        <a:p xmlns:a="http://schemas.openxmlformats.org/drawingml/2006/main">
          <a:pPr algn="ctr"/>
          <a:r>
            <a:rPr lang="nl-NL" sz="2800"/>
            <a:t>*</a:t>
          </a:r>
        </a:p>
      </cdr:txBody>
    </cdr:sp>
  </cdr:relSizeAnchor>
  <cdr:relSizeAnchor xmlns:cdr="http://schemas.openxmlformats.org/drawingml/2006/chartDrawing">
    <cdr:from>
      <cdr:x>0.09804</cdr:x>
      <cdr:y>0.78982</cdr:y>
    </cdr:from>
    <cdr:to>
      <cdr:x>0.29412</cdr:x>
      <cdr:y>0.88274</cdr:y>
    </cdr:to>
    <cdr:sp macro="" textlink="">
      <cdr:nvSpPr>
        <cdr:cNvPr id="14" name="TextBox 5"/>
        <cdr:cNvSpPr txBox="1"/>
      </cdr:nvSpPr>
      <cdr:spPr>
        <a:xfrm xmlns:a="http://schemas.openxmlformats.org/drawingml/2006/main">
          <a:off x="720080" y="2448272"/>
          <a:ext cx="1440160" cy="288032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 cmpd="sng">
          <a:noFill/>
        </a:ln>
        <a:effectLst xmlns:a="http://schemas.openxmlformats.org/drawingml/2006/main"/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wrap="square" rtlCol="0" anchor="t"/>
        <a:lstStyle xmlns:a="http://schemas.openxmlformats.org/drawingml/2006/main">
          <a:lvl1pPr marL="0" indent="0">
            <a:defRPr sz="1100">
              <a:solidFill>
                <a:sysClr val="windowText" lastClr="000000"/>
              </a:solidFill>
              <a:latin typeface="Arial"/>
              <a:ea typeface="Arial"/>
              <a:cs typeface="Arial"/>
            </a:defRPr>
          </a:lvl1pPr>
          <a:lvl2pPr marL="457200" indent="0">
            <a:defRPr sz="1100">
              <a:solidFill>
                <a:sysClr val="windowText" lastClr="000000"/>
              </a:solidFill>
              <a:latin typeface="Arial"/>
              <a:ea typeface="Arial"/>
              <a:cs typeface="Arial"/>
            </a:defRPr>
          </a:lvl2pPr>
          <a:lvl3pPr marL="914400" indent="0">
            <a:defRPr sz="1100">
              <a:solidFill>
                <a:sysClr val="windowText" lastClr="000000"/>
              </a:solidFill>
              <a:latin typeface="Arial"/>
              <a:ea typeface="Arial"/>
              <a:cs typeface="Arial"/>
            </a:defRPr>
          </a:lvl3pPr>
          <a:lvl4pPr marL="1371600" indent="0">
            <a:defRPr sz="1100">
              <a:solidFill>
                <a:sysClr val="windowText" lastClr="000000"/>
              </a:solidFill>
              <a:latin typeface="Arial"/>
              <a:ea typeface="Arial"/>
              <a:cs typeface="Arial"/>
            </a:defRPr>
          </a:lvl4pPr>
          <a:lvl5pPr marL="1828800" indent="0">
            <a:defRPr sz="1100">
              <a:solidFill>
                <a:sysClr val="windowText" lastClr="000000"/>
              </a:solidFill>
              <a:latin typeface="Arial"/>
              <a:ea typeface="Arial"/>
              <a:cs typeface="Arial"/>
            </a:defRPr>
          </a:lvl5pPr>
          <a:lvl6pPr marL="2286000" indent="0">
            <a:defRPr sz="1100">
              <a:solidFill>
                <a:sysClr val="windowText" lastClr="000000"/>
              </a:solidFill>
              <a:latin typeface="Arial"/>
              <a:ea typeface="Arial"/>
              <a:cs typeface="Arial"/>
            </a:defRPr>
          </a:lvl6pPr>
          <a:lvl7pPr marL="2743200" indent="0">
            <a:defRPr sz="1100">
              <a:solidFill>
                <a:sysClr val="windowText" lastClr="000000"/>
              </a:solidFill>
              <a:latin typeface="Arial"/>
              <a:ea typeface="Arial"/>
              <a:cs typeface="Arial"/>
            </a:defRPr>
          </a:lvl7pPr>
          <a:lvl8pPr marL="3200400" indent="0">
            <a:defRPr sz="1100">
              <a:solidFill>
                <a:sysClr val="windowText" lastClr="000000"/>
              </a:solidFill>
              <a:latin typeface="Arial"/>
              <a:ea typeface="Arial"/>
              <a:cs typeface="Arial"/>
            </a:defRPr>
          </a:lvl8pPr>
          <a:lvl9pPr marL="3657600" indent="0">
            <a:defRPr sz="1100">
              <a:solidFill>
                <a:sysClr val="windowText" lastClr="000000"/>
              </a:solidFill>
              <a:latin typeface="Arial"/>
              <a:ea typeface="Arial"/>
              <a:cs typeface="Arial"/>
            </a:defRPr>
          </a:lvl9pPr>
        </a:lstStyle>
        <a:p xmlns:a="http://schemas.openxmlformats.org/drawingml/2006/main">
          <a:pPr algn="ctr"/>
          <a:r>
            <a:rPr lang="nl-NL" sz="1600" smtClean="0"/>
            <a:t>Indiv</a:t>
          </a:r>
          <a:endParaRPr lang="nl-NL" sz="1600"/>
        </a:p>
      </cdr:txBody>
    </cdr:sp>
  </cdr:relSizeAnchor>
  <cdr:relSizeAnchor xmlns:cdr="http://schemas.openxmlformats.org/drawingml/2006/chartDrawing">
    <cdr:from>
      <cdr:x>0.22549</cdr:x>
      <cdr:y>0.78982</cdr:y>
    </cdr:from>
    <cdr:to>
      <cdr:x>0.42157</cdr:x>
      <cdr:y>0.88274</cdr:y>
    </cdr:to>
    <cdr:sp macro="" textlink="">
      <cdr:nvSpPr>
        <cdr:cNvPr id="15" name="TextBox 5"/>
        <cdr:cNvSpPr txBox="1"/>
      </cdr:nvSpPr>
      <cdr:spPr>
        <a:xfrm xmlns:a="http://schemas.openxmlformats.org/drawingml/2006/main">
          <a:off x="1656184" y="2448272"/>
          <a:ext cx="1440160" cy="288032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 cmpd="sng">
          <a:noFill/>
        </a:ln>
        <a:effectLst xmlns:a="http://schemas.openxmlformats.org/drawingml/2006/main"/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wrap="square" rtlCol="0" anchor="t"/>
        <a:lstStyle xmlns:a="http://schemas.openxmlformats.org/drawingml/2006/main">
          <a:lvl1pPr marL="0" indent="0">
            <a:defRPr sz="1100">
              <a:solidFill>
                <a:sysClr val="windowText" lastClr="000000"/>
              </a:solidFill>
              <a:latin typeface="Arial"/>
              <a:ea typeface="Arial"/>
              <a:cs typeface="Arial"/>
            </a:defRPr>
          </a:lvl1pPr>
          <a:lvl2pPr marL="457200" indent="0">
            <a:defRPr sz="1100">
              <a:solidFill>
                <a:sysClr val="windowText" lastClr="000000"/>
              </a:solidFill>
              <a:latin typeface="Arial"/>
              <a:ea typeface="Arial"/>
              <a:cs typeface="Arial"/>
            </a:defRPr>
          </a:lvl2pPr>
          <a:lvl3pPr marL="914400" indent="0">
            <a:defRPr sz="1100">
              <a:solidFill>
                <a:sysClr val="windowText" lastClr="000000"/>
              </a:solidFill>
              <a:latin typeface="Arial"/>
              <a:ea typeface="Arial"/>
              <a:cs typeface="Arial"/>
            </a:defRPr>
          </a:lvl3pPr>
          <a:lvl4pPr marL="1371600" indent="0">
            <a:defRPr sz="1100">
              <a:solidFill>
                <a:sysClr val="windowText" lastClr="000000"/>
              </a:solidFill>
              <a:latin typeface="Arial"/>
              <a:ea typeface="Arial"/>
              <a:cs typeface="Arial"/>
            </a:defRPr>
          </a:lvl4pPr>
          <a:lvl5pPr marL="1828800" indent="0">
            <a:defRPr sz="1100">
              <a:solidFill>
                <a:sysClr val="windowText" lastClr="000000"/>
              </a:solidFill>
              <a:latin typeface="Arial"/>
              <a:ea typeface="Arial"/>
              <a:cs typeface="Arial"/>
            </a:defRPr>
          </a:lvl5pPr>
          <a:lvl6pPr marL="2286000" indent="0">
            <a:defRPr sz="1100">
              <a:solidFill>
                <a:sysClr val="windowText" lastClr="000000"/>
              </a:solidFill>
              <a:latin typeface="Arial"/>
              <a:ea typeface="Arial"/>
              <a:cs typeface="Arial"/>
            </a:defRPr>
          </a:lvl6pPr>
          <a:lvl7pPr marL="2743200" indent="0">
            <a:defRPr sz="1100">
              <a:solidFill>
                <a:sysClr val="windowText" lastClr="000000"/>
              </a:solidFill>
              <a:latin typeface="Arial"/>
              <a:ea typeface="Arial"/>
              <a:cs typeface="Arial"/>
            </a:defRPr>
          </a:lvl7pPr>
          <a:lvl8pPr marL="3200400" indent="0">
            <a:defRPr sz="1100">
              <a:solidFill>
                <a:sysClr val="windowText" lastClr="000000"/>
              </a:solidFill>
              <a:latin typeface="Arial"/>
              <a:ea typeface="Arial"/>
              <a:cs typeface="Arial"/>
            </a:defRPr>
          </a:lvl8pPr>
          <a:lvl9pPr marL="3657600" indent="0">
            <a:defRPr sz="1100">
              <a:solidFill>
                <a:sysClr val="windowText" lastClr="000000"/>
              </a:solidFill>
              <a:latin typeface="Arial"/>
              <a:ea typeface="Arial"/>
              <a:cs typeface="Arial"/>
            </a:defRPr>
          </a:lvl9pPr>
        </a:lstStyle>
        <a:p xmlns:a="http://schemas.openxmlformats.org/drawingml/2006/main">
          <a:pPr algn="ctr"/>
          <a:r>
            <a:rPr lang="nl-NL" sz="1600" smtClean="0"/>
            <a:t>Joint</a:t>
          </a:r>
          <a:endParaRPr lang="nl-NL" sz="1600"/>
        </a:p>
      </cdr:txBody>
    </cdr:sp>
  </cdr:relSizeAnchor>
  <cdr:relSizeAnchor xmlns:cdr="http://schemas.openxmlformats.org/drawingml/2006/chartDrawing">
    <cdr:from>
      <cdr:x>0.38235</cdr:x>
      <cdr:y>0.78982</cdr:y>
    </cdr:from>
    <cdr:to>
      <cdr:x>0.57843</cdr:x>
      <cdr:y>0.88274</cdr:y>
    </cdr:to>
    <cdr:sp macro="" textlink="">
      <cdr:nvSpPr>
        <cdr:cNvPr id="16" name="TextBox 5"/>
        <cdr:cNvSpPr txBox="1"/>
      </cdr:nvSpPr>
      <cdr:spPr>
        <a:xfrm xmlns:a="http://schemas.openxmlformats.org/drawingml/2006/main">
          <a:off x="2808312" y="2448272"/>
          <a:ext cx="1440160" cy="288032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 cmpd="sng">
          <a:noFill/>
        </a:ln>
        <a:effectLst xmlns:a="http://schemas.openxmlformats.org/drawingml/2006/main"/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wrap="square" rtlCol="0" anchor="t"/>
        <a:lstStyle xmlns:a="http://schemas.openxmlformats.org/drawingml/2006/main">
          <a:lvl1pPr marL="0" indent="0">
            <a:defRPr sz="1100">
              <a:solidFill>
                <a:sysClr val="windowText" lastClr="000000"/>
              </a:solidFill>
              <a:latin typeface="Arial"/>
              <a:ea typeface="Arial"/>
              <a:cs typeface="Arial"/>
            </a:defRPr>
          </a:lvl1pPr>
          <a:lvl2pPr marL="457200" indent="0">
            <a:defRPr sz="1100">
              <a:solidFill>
                <a:sysClr val="windowText" lastClr="000000"/>
              </a:solidFill>
              <a:latin typeface="Arial"/>
              <a:ea typeface="Arial"/>
              <a:cs typeface="Arial"/>
            </a:defRPr>
          </a:lvl2pPr>
          <a:lvl3pPr marL="914400" indent="0">
            <a:defRPr sz="1100">
              <a:solidFill>
                <a:sysClr val="windowText" lastClr="000000"/>
              </a:solidFill>
              <a:latin typeface="Arial"/>
              <a:ea typeface="Arial"/>
              <a:cs typeface="Arial"/>
            </a:defRPr>
          </a:lvl3pPr>
          <a:lvl4pPr marL="1371600" indent="0">
            <a:defRPr sz="1100">
              <a:solidFill>
                <a:sysClr val="windowText" lastClr="000000"/>
              </a:solidFill>
              <a:latin typeface="Arial"/>
              <a:ea typeface="Arial"/>
              <a:cs typeface="Arial"/>
            </a:defRPr>
          </a:lvl4pPr>
          <a:lvl5pPr marL="1828800" indent="0">
            <a:defRPr sz="1100">
              <a:solidFill>
                <a:sysClr val="windowText" lastClr="000000"/>
              </a:solidFill>
              <a:latin typeface="Arial"/>
              <a:ea typeface="Arial"/>
              <a:cs typeface="Arial"/>
            </a:defRPr>
          </a:lvl5pPr>
          <a:lvl6pPr marL="2286000" indent="0">
            <a:defRPr sz="1100">
              <a:solidFill>
                <a:sysClr val="windowText" lastClr="000000"/>
              </a:solidFill>
              <a:latin typeface="Arial"/>
              <a:ea typeface="Arial"/>
              <a:cs typeface="Arial"/>
            </a:defRPr>
          </a:lvl6pPr>
          <a:lvl7pPr marL="2743200" indent="0">
            <a:defRPr sz="1100">
              <a:solidFill>
                <a:sysClr val="windowText" lastClr="000000"/>
              </a:solidFill>
              <a:latin typeface="Arial"/>
              <a:ea typeface="Arial"/>
              <a:cs typeface="Arial"/>
            </a:defRPr>
          </a:lvl7pPr>
          <a:lvl8pPr marL="3200400" indent="0">
            <a:defRPr sz="1100">
              <a:solidFill>
                <a:sysClr val="windowText" lastClr="000000"/>
              </a:solidFill>
              <a:latin typeface="Arial"/>
              <a:ea typeface="Arial"/>
              <a:cs typeface="Arial"/>
            </a:defRPr>
          </a:lvl8pPr>
          <a:lvl9pPr marL="3657600" indent="0">
            <a:defRPr sz="1100">
              <a:solidFill>
                <a:sysClr val="windowText" lastClr="000000"/>
              </a:solidFill>
              <a:latin typeface="Arial"/>
              <a:ea typeface="Arial"/>
              <a:cs typeface="Arial"/>
            </a:defRPr>
          </a:lvl9pPr>
        </a:lstStyle>
        <a:p xmlns:a="http://schemas.openxmlformats.org/drawingml/2006/main">
          <a:pPr algn="ctr"/>
          <a:r>
            <a:rPr lang="nl-NL" sz="1600" smtClean="0"/>
            <a:t>Biped</a:t>
          </a:r>
          <a:endParaRPr lang="nl-NL" sz="1600"/>
        </a:p>
      </cdr:txBody>
    </cdr:sp>
  </cdr:relSizeAnchor>
  <cdr:relSizeAnchor xmlns:cdr="http://schemas.openxmlformats.org/drawingml/2006/chartDrawing">
    <cdr:from>
      <cdr:x>0.52941</cdr:x>
      <cdr:y>0.78982</cdr:y>
    </cdr:from>
    <cdr:to>
      <cdr:x>0.72549</cdr:x>
      <cdr:y>0.88274</cdr:y>
    </cdr:to>
    <cdr:sp macro="" textlink="">
      <cdr:nvSpPr>
        <cdr:cNvPr id="17" name="TextBox 5"/>
        <cdr:cNvSpPr txBox="1"/>
      </cdr:nvSpPr>
      <cdr:spPr>
        <a:xfrm xmlns:a="http://schemas.openxmlformats.org/drawingml/2006/main">
          <a:off x="3888432" y="2448272"/>
          <a:ext cx="1440160" cy="288032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 cmpd="sng">
          <a:noFill/>
        </a:ln>
        <a:effectLst xmlns:a="http://schemas.openxmlformats.org/drawingml/2006/main"/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wrap="square" rtlCol="0" anchor="t"/>
        <a:lstStyle xmlns:a="http://schemas.openxmlformats.org/drawingml/2006/main">
          <a:lvl1pPr marL="0" indent="0">
            <a:defRPr sz="1100">
              <a:solidFill>
                <a:sysClr val="windowText" lastClr="000000"/>
              </a:solidFill>
              <a:latin typeface="Arial"/>
              <a:ea typeface="Arial"/>
              <a:cs typeface="Arial"/>
            </a:defRPr>
          </a:lvl1pPr>
          <a:lvl2pPr marL="457200" indent="0">
            <a:defRPr sz="1100">
              <a:solidFill>
                <a:sysClr val="windowText" lastClr="000000"/>
              </a:solidFill>
              <a:latin typeface="Arial"/>
              <a:ea typeface="Arial"/>
              <a:cs typeface="Arial"/>
            </a:defRPr>
          </a:lvl2pPr>
          <a:lvl3pPr marL="914400" indent="0">
            <a:defRPr sz="1100">
              <a:solidFill>
                <a:sysClr val="windowText" lastClr="000000"/>
              </a:solidFill>
              <a:latin typeface="Arial"/>
              <a:ea typeface="Arial"/>
              <a:cs typeface="Arial"/>
            </a:defRPr>
          </a:lvl3pPr>
          <a:lvl4pPr marL="1371600" indent="0">
            <a:defRPr sz="1100">
              <a:solidFill>
                <a:sysClr val="windowText" lastClr="000000"/>
              </a:solidFill>
              <a:latin typeface="Arial"/>
              <a:ea typeface="Arial"/>
              <a:cs typeface="Arial"/>
            </a:defRPr>
          </a:lvl4pPr>
          <a:lvl5pPr marL="1828800" indent="0">
            <a:defRPr sz="1100">
              <a:solidFill>
                <a:sysClr val="windowText" lastClr="000000"/>
              </a:solidFill>
              <a:latin typeface="Arial"/>
              <a:ea typeface="Arial"/>
              <a:cs typeface="Arial"/>
            </a:defRPr>
          </a:lvl5pPr>
          <a:lvl6pPr marL="2286000" indent="0">
            <a:defRPr sz="1100">
              <a:solidFill>
                <a:sysClr val="windowText" lastClr="000000"/>
              </a:solidFill>
              <a:latin typeface="Arial"/>
              <a:ea typeface="Arial"/>
              <a:cs typeface="Arial"/>
            </a:defRPr>
          </a:lvl6pPr>
          <a:lvl7pPr marL="2743200" indent="0">
            <a:defRPr sz="1100">
              <a:solidFill>
                <a:sysClr val="windowText" lastClr="000000"/>
              </a:solidFill>
              <a:latin typeface="Arial"/>
              <a:ea typeface="Arial"/>
              <a:cs typeface="Arial"/>
            </a:defRPr>
          </a:lvl7pPr>
          <a:lvl8pPr marL="3200400" indent="0">
            <a:defRPr sz="1100">
              <a:solidFill>
                <a:sysClr val="windowText" lastClr="000000"/>
              </a:solidFill>
              <a:latin typeface="Arial"/>
              <a:ea typeface="Arial"/>
              <a:cs typeface="Arial"/>
            </a:defRPr>
          </a:lvl8pPr>
          <a:lvl9pPr marL="3657600" indent="0">
            <a:defRPr sz="1100">
              <a:solidFill>
                <a:sysClr val="windowText" lastClr="000000"/>
              </a:solidFill>
              <a:latin typeface="Arial"/>
              <a:ea typeface="Arial"/>
              <a:cs typeface="Arial"/>
            </a:defRPr>
          </a:lvl9pPr>
        </a:lstStyle>
        <a:p xmlns:a="http://schemas.openxmlformats.org/drawingml/2006/main">
          <a:pPr algn="ctr"/>
          <a:r>
            <a:rPr lang="nl-NL" sz="1600" smtClean="0"/>
            <a:t>Indiv</a:t>
          </a:r>
          <a:endParaRPr lang="nl-NL" sz="1600"/>
        </a:p>
      </cdr:txBody>
    </cdr:sp>
  </cdr:relSizeAnchor>
  <cdr:relSizeAnchor xmlns:cdr="http://schemas.openxmlformats.org/drawingml/2006/chartDrawing">
    <cdr:from>
      <cdr:x>0.67647</cdr:x>
      <cdr:y>0.90597</cdr:y>
    </cdr:from>
    <cdr:to>
      <cdr:x>0.87255</cdr:x>
      <cdr:y>0.99889</cdr:y>
    </cdr:to>
    <cdr:sp macro="" textlink="">
      <cdr:nvSpPr>
        <cdr:cNvPr id="18" name="TextBox 5"/>
        <cdr:cNvSpPr txBox="1"/>
      </cdr:nvSpPr>
      <cdr:spPr>
        <a:xfrm xmlns:a="http://schemas.openxmlformats.org/drawingml/2006/main">
          <a:off x="4968552" y="2808312"/>
          <a:ext cx="1440160" cy="288032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 cmpd="sng">
          <a:noFill/>
        </a:ln>
        <a:effectLst xmlns:a="http://schemas.openxmlformats.org/drawingml/2006/main"/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wrap="square" rtlCol="0" anchor="t"/>
        <a:lstStyle xmlns:a="http://schemas.openxmlformats.org/drawingml/2006/main">
          <a:lvl1pPr marL="0" indent="0">
            <a:defRPr sz="1100">
              <a:solidFill>
                <a:sysClr val="windowText" lastClr="000000"/>
              </a:solidFill>
              <a:latin typeface="Arial"/>
              <a:ea typeface="Arial"/>
              <a:cs typeface="Arial"/>
            </a:defRPr>
          </a:lvl1pPr>
          <a:lvl2pPr marL="457200" indent="0">
            <a:defRPr sz="1100">
              <a:solidFill>
                <a:sysClr val="windowText" lastClr="000000"/>
              </a:solidFill>
              <a:latin typeface="Arial"/>
              <a:ea typeface="Arial"/>
              <a:cs typeface="Arial"/>
            </a:defRPr>
          </a:lvl2pPr>
          <a:lvl3pPr marL="914400" indent="0">
            <a:defRPr sz="1100">
              <a:solidFill>
                <a:sysClr val="windowText" lastClr="000000"/>
              </a:solidFill>
              <a:latin typeface="Arial"/>
              <a:ea typeface="Arial"/>
              <a:cs typeface="Arial"/>
            </a:defRPr>
          </a:lvl3pPr>
          <a:lvl4pPr marL="1371600" indent="0">
            <a:defRPr sz="1100">
              <a:solidFill>
                <a:sysClr val="windowText" lastClr="000000"/>
              </a:solidFill>
              <a:latin typeface="Arial"/>
              <a:ea typeface="Arial"/>
              <a:cs typeface="Arial"/>
            </a:defRPr>
          </a:lvl4pPr>
          <a:lvl5pPr marL="1828800" indent="0">
            <a:defRPr sz="1100">
              <a:solidFill>
                <a:sysClr val="windowText" lastClr="000000"/>
              </a:solidFill>
              <a:latin typeface="Arial"/>
              <a:ea typeface="Arial"/>
              <a:cs typeface="Arial"/>
            </a:defRPr>
          </a:lvl5pPr>
          <a:lvl6pPr marL="2286000" indent="0">
            <a:defRPr sz="1100">
              <a:solidFill>
                <a:sysClr val="windowText" lastClr="000000"/>
              </a:solidFill>
              <a:latin typeface="Arial"/>
              <a:ea typeface="Arial"/>
              <a:cs typeface="Arial"/>
            </a:defRPr>
          </a:lvl6pPr>
          <a:lvl7pPr marL="2743200" indent="0">
            <a:defRPr sz="1100">
              <a:solidFill>
                <a:sysClr val="windowText" lastClr="000000"/>
              </a:solidFill>
              <a:latin typeface="Arial"/>
              <a:ea typeface="Arial"/>
              <a:cs typeface="Arial"/>
            </a:defRPr>
          </a:lvl7pPr>
          <a:lvl8pPr marL="3200400" indent="0">
            <a:defRPr sz="1100">
              <a:solidFill>
                <a:sysClr val="windowText" lastClr="000000"/>
              </a:solidFill>
              <a:latin typeface="Arial"/>
              <a:ea typeface="Arial"/>
              <a:cs typeface="Arial"/>
            </a:defRPr>
          </a:lvl8pPr>
          <a:lvl9pPr marL="3657600" indent="0">
            <a:defRPr sz="1100">
              <a:solidFill>
                <a:sysClr val="windowText" lastClr="000000"/>
              </a:solidFill>
              <a:latin typeface="Arial"/>
              <a:ea typeface="Arial"/>
              <a:cs typeface="Arial"/>
            </a:defRPr>
          </a:lvl9pPr>
        </a:lstStyle>
        <a:p xmlns:a="http://schemas.openxmlformats.org/drawingml/2006/main">
          <a:pPr algn="ctr"/>
          <a:r>
            <a:rPr lang="nl-NL" sz="1600" smtClean="0"/>
            <a:t>Joint</a:t>
          </a:r>
          <a:endParaRPr lang="nl-NL" sz="1600"/>
        </a:p>
      </cdr:txBody>
    </cdr:sp>
  </cdr:relSizeAnchor>
  <cdr:relSizeAnchor xmlns:cdr="http://schemas.openxmlformats.org/drawingml/2006/chartDrawing">
    <cdr:from>
      <cdr:x>0.83333</cdr:x>
      <cdr:y>0.90597</cdr:y>
    </cdr:from>
    <cdr:to>
      <cdr:x>1</cdr:x>
      <cdr:y>0.99889</cdr:y>
    </cdr:to>
    <cdr:sp macro="" textlink="">
      <cdr:nvSpPr>
        <cdr:cNvPr id="19" name="TextBox 5"/>
        <cdr:cNvSpPr txBox="1"/>
      </cdr:nvSpPr>
      <cdr:spPr>
        <a:xfrm xmlns:a="http://schemas.openxmlformats.org/drawingml/2006/main">
          <a:off x="6120679" y="2808312"/>
          <a:ext cx="1224135" cy="288032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 cmpd="sng">
          <a:noFill/>
        </a:ln>
        <a:effectLst xmlns:a="http://schemas.openxmlformats.org/drawingml/2006/main"/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wrap="square" rtlCol="0" anchor="t"/>
        <a:lstStyle xmlns:a="http://schemas.openxmlformats.org/drawingml/2006/main">
          <a:lvl1pPr marL="0" indent="0">
            <a:defRPr sz="1100">
              <a:solidFill>
                <a:sysClr val="windowText" lastClr="000000"/>
              </a:solidFill>
              <a:latin typeface="Arial"/>
              <a:ea typeface="Arial"/>
              <a:cs typeface="Arial"/>
            </a:defRPr>
          </a:lvl1pPr>
          <a:lvl2pPr marL="457200" indent="0">
            <a:defRPr sz="1100">
              <a:solidFill>
                <a:sysClr val="windowText" lastClr="000000"/>
              </a:solidFill>
              <a:latin typeface="Arial"/>
              <a:ea typeface="Arial"/>
              <a:cs typeface="Arial"/>
            </a:defRPr>
          </a:lvl2pPr>
          <a:lvl3pPr marL="914400" indent="0">
            <a:defRPr sz="1100">
              <a:solidFill>
                <a:sysClr val="windowText" lastClr="000000"/>
              </a:solidFill>
              <a:latin typeface="Arial"/>
              <a:ea typeface="Arial"/>
              <a:cs typeface="Arial"/>
            </a:defRPr>
          </a:lvl3pPr>
          <a:lvl4pPr marL="1371600" indent="0">
            <a:defRPr sz="1100">
              <a:solidFill>
                <a:sysClr val="windowText" lastClr="000000"/>
              </a:solidFill>
              <a:latin typeface="Arial"/>
              <a:ea typeface="Arial"/>
              <a:cs typeface="Arial"/>
            </a:defRPr>
          </a:lvl4pPr>
          <a:lvl5pPr marL="1828800" indent="0">
            <a:defRPr sz="1100">
              <a:solidFill>
                <a:sysClr val="windowText" lastClr="000000"/>
              </a:solidFill>
              <a:latin typeface="Arial"/>
              <a:ea typeface="Arial"/>
              <a:cs typeface="Arial"/>
            </a:defRPr>
          </a:lvl5pPr>
          <a:lvl6pPr marL="2286000" indent="0">
            <a:defRPr sz="1100">
              <a:solidFill>
                <a:sysClr val="windowText" lastClr="000000"/>
              </a:solidFill>
              <a:latin typeface="Arial"/>
              <a:ea typeface="Arial"/>
              <a:cs typeface="Arial"/>
            </a:defRPr>
          </a:lvl6pPr>
          <a:lvl7pPr marL="2743200" indent="0">
            <a:defRPr sz="1100">
              <a:solidFill>
                <a:sysClr val="windowText" lastClr="000000"/>
              </a:solidFill>
              <a:latin typeface="Arial"/>
              <a:ea typeface="Arial"/>
              <a:cs typeface="Arial"/>
            </a:defRPr>
          </a:lvl7pPr>
          <a:lvl8pPr marL="3200400" indent="0">
            <a:defRPr sz="1100">
              <a:solidFill>
                <a:sysClr val="windowText" lastClr="000000"/>
              </a:solidFill>
              <a:latin typeface="Arial"/>
              <a:ea typeface="Arial"/>
              <a:cs typeface="Arial"/>
            </a:defRPr>
          </a:lvl8pPr>
          <a:lvl9pPr marL="3657600" indent="0">
            <a:defRPr sz="1100">
              <a:solidFill>
                <a:sysClr val="windowText" lastClr="000000"/>
              </a:solidFill>
              <a:latin typeface="Arial"/>
              <a:ea typeface="Arial"/>
              <a:cs typeface="Arial"/>
            </a:defRPr>
          </a:lvl9pPr>
        </a:lstStyle>
        <a:p xmlns:a="http://schemas.openxmlformats.org/drawingml/2006/main">
          <a:pPr algn="ctr"/>
          <a:r>
            <a:rPr lang="nl-NL" sz="1600" smtClean="0"/>
            <a:t>Biped</a:t>
          </a:r>
          <a:endParaRPr lang="nl-NL" sz="1600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0.36785</cdr:x>
      <cdr:y>0.15936</cdr:y>
    </cdr:from>
    <cdr:to>
      <cdr:x>0.47239</cdr:x>
      <cdr:y>0.31471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656184" y="436827"/>
          <a:ext cx="470667" cy="42582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pPr algn="ctr"/>
          <a:r>
            <a:rPr lang="nl-NL" sz="2800"/>
            <a:t>*</a:t>
          </a: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0.39374</cdr:x>
      <cdr:y>0.21315</cdr:y>
    </cdr:from>
    <cdr:to>
      <cdr:x>0.46727</cdr:x>
      <cdr:y>0.3805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800200" y="585201"/>
          <a:ext cx="336179" cy="45944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nl-NL" sz="2000"/>
            <a:t>*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2" y="0"/>
            <a:ext cx="6797675" cy="9928225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lIns="91729" tIns="45864" rIns="91729" bIns="45864" anchor="ctr"/>
          <a:lstStyle/>
          <a:p>
            <a:endParaRPr lang="en-US"/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2" y="0"/>
            <a:ext cx="6797675" cy="9928225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lIns="91729" tIns="45864" rIns="91729" bIns="45864" anchor="ctr"/>
          <a:lstStyle/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3" y="0"/>
            <a:ext cx="2942512" cy="49468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285" tIns="46948" rIns="90285" bIns="46948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Clr>
                <a:srgbClr val="2F636F"/>
              </a:buClr>
              <a:tabLst>
                <a:tab pos="726190" algn="l"/>
                <a:tab pos="1452380" algn="l"/>
                <a:tab pos="2178568" algn="l"/>
                <a:tab pos="290475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endParaRPr lang="nl-NL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3850443" y="0"/>
            <a:ext cx="2942512" cy="49468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285" tIns="46948" rIns="90285" bIns="46948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Clr>
                <a:srgbClr val="2F636F"/>
              </a:buClr>
              <a:tabLst>
                <a:tab pos="726190" algn="l"/>
                <a:tab pos="1452380" algn="l"/>
                <a:tab pos="2178568" algn="l"/>
                <a:tab pos="290475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endParaRPr lang="nl-NL"/>
          </a:p>
        </p:txBody>
      </p:sp>
      <p:sp>
        <p:nvSpPr>
          <p:cNvPr id="27654" name="Rectangle 5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17575" y="744538"/>
            <a:ext cx="4959350" cy="37211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8" name="Rectangle 6"/>
          <p:cNvSpPr>
            <a:spLocks noGrp="1" noChangeArrowheads="1"/>
          </p:cNvSpPr>
          <p:nvPr>
            <p:ph type="body"/>
          </p:nvPr>
        </p:nvSpPr>
        <p:spPr bwMode="auto">
          <a:xfrm>
            <a:off x="1115640" y="4729699"/>
            <a:ext cx="4564827" cy="446597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285" tIns="46948" rIns="90285" bIns="46948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ftr"/>
          </p:nvPr>
        </p:nvSpPr>
        <p:spPr bwMode="auto">
          <a:xfrm>
            <a:off x="3" y="9430092"/>
            <a:ext cx="2942512" cy="49296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285" tIns="46948" rIns="90285" bIns="46948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Clr>
                <a:srgbClr val="2F636F"/>
              </a:buClr>
              <a:tabLst>
                <a:tab pos="726190" algn="l"/>
                <a:tab pos="1452380" algn="l"/>
                <a:tab pos="2178568" algn="l"/>
                <a:tab pos="290475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endParaRPr lang="nl-NL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3850443" y="9430092"/>
            <a:ext cx="2942512" cy="49296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285" tIns="46948" rIns="90285" bIns="46948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Clr>
                <a:srgbClr val="2F636F"/>
              </a:buClr>
              <a:tabLst>
                <a:tab pos="726190" algn="l"/>
                <a:tab pos="1452380" algn="l"/>
                <a:tab pos="2178568" algn="l"/>
                <a:tab pos="290475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fld id="{A65616D7-3C10-467E-9F0E-4A73EDA13EAD}" type="slidenum">
              <a:rPr lang="en-GB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38992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1pPr>
    <a:lvl2pPr marL="37931725" indent="-37474525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A65616D7-3C10-467E-9F0E-4A73EDA13EAD}" type="slidenum">
              <a:rPr lang="en-GB" smtClean="0"/>
              <a:pPr/>
              <a:t>14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6575" y="1484313"/>
            <a:ext cx="1931988" cy="46323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0613" y="1484313"/>
            <a:ext cx="5643562" cy="46323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0613" y="1484313"/>
            <a:ext cx="7727950" cy="431800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90613" y="1979613"/>
            <a:ext cx="3787775" cy="4137025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0788" y="1979613"/>
            <a:ext cx="3787775" cy="4137025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0613" y="1979613"/>
            <a:ext cx="3787775" cy="4137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0788" y="1979613"/>
            <a:ext cx="3787775" cy="4137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092522" y="116880"/>
            <a:ext cx="7727950" cy="431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90613" y="1628801"/>
            <a:ext cx="7727950" cy="44878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xStyles>
    <p:titleStyle>
      <a:lvl1pPr algn="l" defTabSz="449263" rtl="0" eaLnBrk="0" fontAlgn="base" hangingPunct="0">
        <a:lnSpc>
          <a:spcPct val="92000"/>
        </a:lnSpc>
        <a:spcBef>
          <a:spcPct val="0"/>
        </a:spcBef>
        <a:spcAft>
          <a:spcPct val="0"/>
        </a:spcAft>
        <a:buClr>
          <a:srgbClr val="BE311A"/>
        </a:buClr>
        <a:buSzPct val="100000"/>
        <a:buFont typeface="Arial" charset="0"/>
        <a:defRPr sz="2000" b="1">
          <a:solidFill>
            <a:srgbClr val="BE311A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lnSpc>
          <a:spcPct val="92000"/>
        </a:lnSpc>
        <a:spcBef>
          <a:spcPct val="0"/>
        </a:spcBef>
        <a:spcAft>
          <a:spcPct val="0"/>
        </a:spcAft>
        <a:buClr>
          <a:srgbClr val="BE311A"/>
        </a:buClr>
        <a:buSzPct val="100000"/>
        <a:buFont typeface="Arial" charset="0"/>
        <a:defRPr sz="2600" b="1">
          <a:solidFill>
            <a:srgbClr val="BE311A"/>
          </a:solidFill>
          <a:latin typeface="Arial" charset="0"/>
          <a:ea typeface="Arial" charset="0"/>
          <a:cs typeface="Arial" charset="0"/>
        </a:defRPr>
      </a:lvl2pPr>
      <a:lvl3pPr algn="l" defTabSz="449263" rtl="0" eaLnBrk="0" fontAlgn="base" hangingPunct="0">
        <a:lnSpc>
          <a:spcPct val="92000"/>
        </a:lnSpc>
        <a:spcBef>
          <a:spcPct val="0"/>
        </a:spcBef>
        <a:spcAft>
          <a:spcPct val="0"/>
        </a:spcAft>
        <a:buClr>
          <a:srgbClr val="BE311A"/>
        </a:buClr>
        <a:buSzPct val="100000"/>
        <a:buFont typeface="Arial" charset="0"/>
        <a:defRPr sz="2600" b="1">
          <a:solidFill>
            <a:srgbClr val="BE311A"/>
          </a:solidFill>
          <a:latin typeface="Arial" charset="0"/>
          <a:ea typeface="Arial" charset="0"/>
          <a:cs typeface="Arial" charset="0"/>
        </a:defRPr>
      </a:lvl3pPr>
      <a:lvl4pPr algn="l" defTabSz="449263" rtl="0" eaLnBrk="0" fontAlgn="base" hangingPunct="0">
        <a:lnSpc>
          <a:spcPct val="92000"/>
        </a:lnSpc>
        <a:spcBef>
          <a:spcPct val="0"/>
        </a:spcBef>
        <a:spcAft>
          <a:spcPct val="0"/>
        </a:spcAft>
        <a:buClr>
          <a:srgbClr val="BE311A"/>
        </a:buClr>
        <a:buSzPct val="100000"/>
        <a:buFont typeface="Arial" charset="0"/>
        <a:defRPr sz="2600" b="1">
          <a:solidFill>
            <a:srgbClr val="BE311A"/>
          </a:solidFill>
          <a:latin typeface="Arial" charset="0"/>
          <a:ea typeface="Arial" charset="0"/>
          <a:cs typeface="Arial" charset="0"/>
        </a:defRPr>
      </a:lvl4pPr>
      <a:lvl5pPr algn="l" defTabSz="449263" rtl="0" eaLnBrk="0" fontAlgn="base" hangingPunct="0">
        <a:lnSpc>
          <a:spcPct val="92000"/>
        </a:lnSpc>
        <a:spcBef>
          <a:spcPct val="0"/>
        </a:spcBef>
        <a:spcAft>
          <a:spcPct val="0"/>
        </a:spcAft>
        <a:buClr>
          <a:srgbClr val="BE311A"/>
        </a:buClr>
        <a:buSzPct val="100000"/>
        <a:buFont typeface="Arial" charset="0"/>
        <a:defRPr sz="2600" b="1">
          <a:solidFill>
            <a:srgbClr val="BE311A"/>
          </a:solidFill>
          <a:latin typeface="Arial" charset="0"/>
          <a:ea typeface="Arial" charset="0"/>
          <a:cs typeface="Arial" charset="0"/>
        </a:defRPr>
      </a:lvl5pPr>
      <a:lvl6pPr marL="457200" algn="l" defTabSz="449263" rtl="0" fontAlgn="base">
        <a:lnSpc>
          <a:spcPct val="92000"/>
        </a:lnSpc>
        <a:spcBef>
          <a:spcPct val="0"/>
        </a:spcBef>
        <a:spcAft>
          <a:spcPct val="0"/>
        </a:spcAft>
        <a:buClr>
          <a:srgbClr val="BE311A"/>
        </a:buClr>
        <a:buSzPct val="100000"/>
        <a:buFont typeface="Arial" charset="0"/>
        <a:defRPr sz="2600" b="1">
          <a:solidFill>
            <a:srgbClr val="BE311A"/>
          </a:solidFill>
          <a:latin typeface="Arial" charset="0"/>
          <a:ea typeface="Arial" charset="0"/>
          <a:cs typeface="Arial" charset="0"/>
        </a:defRPr>
      </a:lvl6pPr>
      <a:lvl7pPr marL="914400" algn="l" defTabSz="449263" rtl="0" fontAlgn="base">
        <a:lnSpc>
          <a:spcPct val="92000"/>
        </a:lnSpc>
        <a:spcBef>
          <a:spcPct val="0"/>
        </a:spcBef>
        <a:spcAft>
          <a:spcPct val="0"/>
        </a:spcAft>
        <a:buClr>
          <a:srgbClr val="BE311A"/>
        </a:buClr>
        <a:buSzPct val="100000"/>
        <a:buFont typeface="Arial" charset="0"/>
        <a:defRPr sz="2600" b="1">
          <a:solidFill>
            <a:srgbClr val="BE311A"/>
          </a:solidFill>
          <a:latin typeface="Arial" charset="0"/>
          <a:ea typeface="Arial" charset="0"/>
          <a:cs typeface="Arial" charset="0"/>
        </a:defRPr>
      </a:lvl7pPr>
      <a:lvl8pPr marL="1371600" algn="l" defTabSz="449263" rtl="0" fontAlgn="base">
        <a:lnSpc>
          <a:spcPct val="92000"/>
        </a:lnSpc>
        <a:spcBef>
          <a:spcPct val="0"/>
        </a:spcBef>
        <a:spcAft>
          <a:spcPct val="0"/>
        </a:spcAft>
        <a:buClr>
          <a:srgbClr val="BE311A"/>
        </a:buClr>
        <a:buSzPct val="100000"/>
        <a:buFont typeface="Arial" charset="0"/>
        <a:defRPr sz="2600" b="1">
          <a:solidFill>
            <a:srgbClr val="BE311A"/>
          </a:solidFill>
          <a:latin typeface="Arial" charset="0"/>
          <a:ea typeface="Arial" charset="0"/>
          <a:cs typeface="Arial" charset="0"/>
        </a:defRPr>
      </a:lvl8pPr>
      <a:lvl9pPr marL="1828800" algn="l" defTabSz="449263" rtl="0" fontAlgn="base">
        <a:lnSpc>
          <a:spcPct val="92000"/>
        </a:lnSpc>
        <a:spcBef>
          <a:spcPct val="0"/>
        </a:spcBef>
        <a:spcAft>
          <a:spcPct val="0"/>
        </a:spcAft>
        <a:buClr>
          <a:srgbClr val="BE311A"/>
        </a:buClr>
        <a:buSzPct val="100000"/>
        <a:buFont typeface="Arial" charset="0"/>
        <a:defRPr sz="2600" b="1">
          <a:solidFill>
            <a:srgbClr val="BE311A"/>
          </a:solidFill>
          <a:latin typeface="Arial" charset="0"/>
          <a:ea typeface="Arial" charset="0"/>
          <a:cs typeface="Arial" charset="0"/>
        </a:defRPr>
      </a:lvl9pPr>
    </p:titleStyle>
    <p:bodyStyle>
      <a:lvl1pPr marL="339725" indent="-339725" algn="l" defTabSz="449263" rtl="0" eaLnBrk="0" fontAlgn="base" hangingPunct="0">
        <a:lnSpc>
          <a:spcPct val="92000"/>
        </a:lnSpc>
        <a:spcBef>
          <a:spcPts val="525"/>
        </a:spcBef>
        <a:spcAft>
          <a:spcPct val="0"/>
        </a:spcAft>
        <a:buClr>
          <a:srgbClr val="000000"/>
        </a:buClr>
        <a:buSzPct val="100000"/>
        <a:buFont typeface="Arial" charset="0"/>
        <a:buNone/>
        <a:defRPr sz="1600">
          <a:solidFill>
            <a:srgbClr val="000000"/>
          </a:solidFill>
          <a:latin typeface="+mn-lt"/>
          <a:ea typeface="+mn-ea"/>
          <a:cs typeface="+mn-cs"/>
        </a:defRPr>
      </a:lvl1pPr>
      <a:lvl2pPr marL="739775" indent="-282575" algn="l" defTabSz="449263" rtl="0" eaLnBrk="0" fontAlgn="base" hangingPunct="0">
        <a:lnSpc>
          <a:spcPct val="92000"/>
        </a:lnSpc>
        <a:spcBef>
          <a:spcPts val="450"/>
        </a:spcBef>
        <a:spcAft>
          <a:spcPct val="0"/>
        </a:spcAft>
        <a:buClr>
          <a:srgbClr val="000000"/>
        </a:buClr>
        <a:buSzPct val="100000"/>
        <a:buFont typeface="Arial" charset="0"/>
        <a:buNone/>
        <a:defRPr sz="16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92000"/>
        </a:lnSpc>
        <a:spcBef>
          <a:spcPts val="450"/>
        </a:spcBef>
        <a:spcAft>
          <a:spcPct val="0"/>
        </a:spcAft>
        <a:buClr>
          <a:srgbClr val="000000"/>
        </a:buClr>
        <a:buSzPct val="100000"/>
        <a:buFont typeface="Arial" charset="0"/>
        <a:buNone/>
        <a:defRPr sz="16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92000"/>
        </a:lnSpc>
        <a:spcBef>
          <a:spcPts val="450"/>
        </a:spcBef>
        <a:spcAft>
          <a:spcPct val="0"/>
        </a:spcAft>
        <a:buClr>
          <a:srgbClr val="000000"/>
        </a:buClr>
        <a:buSzPct val="100000"/>
        <a:buFont typeface="Arial" charset="0"/>
        <a:buNone/>
        <a:defRPr sz="16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92000"/>
        </a:lnSpc>
        <a:spcBef>
          <a:spcPts val="450"/>
        </a:spcBef>
        <a:spcAft>
          <a:spcPct val="0"/>
        </a:spcAft>
        <a:buClr>
          <a:srgbClr val="000000"/>
        </a:buClr>
        <a:buSzPct val="100000"/>
        <a:buFont typeface="Arial" charset="0"/>
        <a:buNone/>
        <a:defRPr sz="16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fontAlgn="base">
        <a:lnSpc>
          <a:spcPct val="92000"/>
        </a:lnSpc>
        <a:spcBef>
          <a:spcPts val="45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fontAlgn="base">
        <a:lnSpc>
          <a:spcPct val="92000"/>
        </a:lnSpc>
        <a:spcBef>
          <a:spcPts val="45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fontAlgn="base">
        <a:lnSpc>
          <a:spcPct val="92000"/>
        </a:lnSpc>
        <a:spcBef>
          <a:spcPts val="45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fontAlgn="base">
        <a:lnSpc>
          <a:spcPct val="92000"/>
        </a:lnSpc>
        <a:spcBef>
          <a:spcPts val="45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video" Target="file:///D:\to%20Cincinnati\Cincinnati\Talk\Cincinnati%20videos\Joint_v1.wmv" TargetMode="External"/><Relationship Id="rId7" Type="http://schemas.openxmlformats.org/officeDocument/2006/relationships/image" Target="../media/image9.png"/><Relationship Id="rId2" Type="http://schemas.openxmlformats.org/officeDocument/2006/relationships/video" Target="file:///D:\to%20Cincinnati\Cincinnati\Talk\Cincinnati%20videos\Individual%20B.wmv" TargetMode="External"/><Relationship Id="rId1" Type="http://schemas.openxmlformats.org/officeDocument/2006/relationships/video" Target="file:///D:\to%20Cincinnati\Cincinnati\Talk\Cincinnati%20videos\Bipedal%20B.wmv" TargetMode="Externa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Outline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I. Movement prediction</a:t>
            </a:r>
          </a:p>
          <a:p>
            <a:pPr lvl="0" eaLnBrk="1" hangingPunct="1">
              <a:lnSpc>
                <a:spcPct val="100000"/>
              </a:lnSpc>
              <a:buClr>
                <a:srgbClr val="BE311A"/>
              </a:buClr>
              <a:buFont typeface="Wingdings" pitchFamily="2" charset="2"/>
              <a:buChar char="§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smtClean="0"/>
              <a:t>How can co-actors predict and adapt to each others’ actions  when online perceptual feedback is unavailable? </a:t>
            </a:r>
          </a:p>
          <a:p>
            <a:pPr>
              <a:buFontTx/>
              <a:buChar char="-"/>
            </a:pPr>
            <a:endParaRPr lang="en-US" smtClean="0"/>
          </a:p>
          <a:p>
            <a:r>
              <a:rPr lang="en-US" smtClean="0">
                <a:solidFill>
                  <a:schemeClr val="bg1">
                    <a:lumMod val="50000"/>
                  </a:schemeClr>
                </a:solidFill>
              </a:rPr>
              <a:t>II. Strategic adaptation</a:t>
            </a:r>
          </a:p>
          <a:p>
            <a:pPr eaLnBrk="1" hangingPunct="1">
              <a:lnSpc>
                <a:spcPct val="100000"/>
              </a:lnSpc>
              <a:buClr>
                <a:srgbClr val="BE311A"/>
              </a:buClr>
              <a:buFont typeface="Wingdings" pitchFamily="2" charset="2"/>
              <a:buChar char="§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smtClean="0">
                <a:solidFill>
                  <a:schemeClr val="bg1">
                    <a:lumMod val="50000"/>
                  </a:schemeClr>
                </a:solidFill>
              </a:rPr>
              <a:t>Do co-actors modulate their action generally to support coordination? </a:t>
            </a:r>
          </a:p>
          <a:p>
            <a:pPr>
              <a:buFontTx/>
              <a:buChar char="-"/>
            </a:pPr>
            <a:endParaRPr lang="en-US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FontTx/>
              <a:buChar char="-"/>
            </a:pPr>
            <a:endParaRPr lang="en-US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FontTx/>
              <a:buChar char="-"/>
            </a:pPr>
            <a:endParaRPr lang="en-US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FontTx/>
              <a:buChar char="-"/>
            </a:pPr>
            <a:endParaRPr lang="en-US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FontTx/>
              <a:buChar char="-"/>
            </a:pPr>
            <a:endParaRPr lang="en-US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FontTx/>
              <a:buChar char="-"/>
            </a:pPr>
            <a:endParaRPr lang="en-US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mtClean="0">
                <a:solidFill>
                  <a:schemeClr val="bg1">
                    <a:lumMod val="50000"/>
                  </a:schemeClr>
                </a:solidFill>
              </a:rPr>
              <a:t>III. Monitoring joint actions</a:t>
            </a:r>
          </a:p>
          <a:p>
            <a:pPr eaLnBrk="1" hangingPunct="1">
              <a:lnSpc>
                <a:spcPct val="100000"/>
              </a:lnSpc>
              <a:buClr>
                <a:srgbClr val="BE311A"/>
              </a:buClr>
              <a:buFont typeface="Wingdings" pitchFamily="2" charset="2"/>
              <a:buChar char="§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smtClean="0">
                <a:solidFill>
                  <a:schemeClr val="bg1">
                    <a:lumMod val="50000"/>
                  </a:schemeClr>
                </a:solidFill>
              </a:rPr>
              <a:t>Do co-actors monitor their own, their partner’s and / or the outcome of their combined actions? </a:t>
            </a:r>
          </a:p>
          <a:p>
            <a:pPr>
              <a:buFontTx/>
              <a:buChar char="-"/>
            </a:pPr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Picture 2" descr="X:\USA_2011\DSCN9582.JPG"/>
          <p:cNvPicPr>
            <a:picLocks noChangeAspect="1" noChangeArrowheads="1"/>
          </p:cNvPicPr>
          <p:nvPr/>
        </p:nvPicPr>
        <p:blipFill>
          <a:blip r:embed="rId2"/>
          <a:srcRect l="17565" t="65225" r="57744" b="26594"/>
          <a:stretch>
            <a:fillRect/>
          </a:stretch>
        </p:blipFill>
        <p:spPr bwMode="auto">
          <a:xfrm>
            <a:off x="5004048" y="3717032"/>
            <a:ext cx="3096344" cy="136815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Movement Prediction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Do common motor laws hold for imagery of joint action?</a:t>
            </a:r>
          </a:p>
          <a:p>
            <a:endParaRPr lang="en-US" smtClean="0"/>
          </a:p>
          <a:p>
            <a:r>
              <a:rPr lang="en-US" smtClean="0"/>
              <a:t>Fitts’ law: 				</a:t>
            </a:r>
          </a:p>
          <a:p>
            <a:pPr eaLnBrk="1" hangingPunct="1">
              <a:lnSpc>
                <a:spcPct val="100000"/>
              </a:lnSpc>
              <a:buClr>
                <a:srgbClr val="BE311A"/>
              </a:buClr>
              <a:buFont typeface="Wingdings" pitchFamily="2" charset="2"/>
              <a:buChar char="§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mtClean="0"/>
          </a:p>
          <a:p>
            <a:pPr eaLnBrk="1" hangingPunct="1">
              <a:lnSpc>
                <a:spcPct val="100000"/>
              </a:lnSpc>
              <a:buClr>
                <a:srgbClr val="BE311A"/>
              </a:buClr>
              <a:buFont typeface="Wingdings" pitchFamily="2" charset="2"/>
              <a:buChar char="§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mtClean="0"/>
              <a:t>Movement times predicted by ID and not by distance or target width alone </a:t>
            </a:r>
            <a:r>
              <a:rPr lang="en-US" sz="1200" smtClean="0"/>
              <a:t>(Fitts, 1954)</a:t>
            </a:r>
            <a:endParaRPr lang="en-GB" sz="1200" smtClean="0"/>
          </a:p>
          <a:p>
            <a:pPr eaLnBrk="1" hangingPunct="1">
              <a:lnSpc>
                <a:spcPct val="100000"/>
              </a:lnSpc>
              <a:buClr>
                <a:srgbClr val="BE311A"/>
              </a:buClr>
              <a:buFont typeface="Wingdings" pitchFamily="2" charset="2"/>
              <a:buChar char="§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mtClean="0"/>
              <a:t>However, violation of Fitts’ law in ballistic movements (e.g., jumping) </a:t>
            </a:r>
            <a:r>
              <a:rPr lang="nl-NL" sz="1200" smtClean="0">
                <a:solidFill>
                  <a:schemeClr val="tx1"/>
                </a:solidFill>
              </a:rPr>
              <a:t>(Juras et al., 2009)</a:t>
            </a:r>
            <a:endParaRPr lang="en-US" sz="120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00000"/>
              </a:lnSpc>
              <a:buClr>
                <a:srgbClr val="BE311A"/>
              </a:buClr>
              <a:buFont typeface="Wingdings" pitchFamily="2" charset="2"/>
              <a:buChar char="§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mtClean="0"/>
          </a:p>
          <a:p>
            <a:pPr eaLnBrk="1" hangingPunct="1">
              <a:lnSpc>
                <a:spcPct val="100000"/>
              </a:lnSpc>
              <a:buClr>
                <a:srgbClr val="BE311A"/>
              </a:buClr>
              <a:buFont typeface="Wingdings" pitchFamily="2" charset="2"/>
              <a:buChar char="§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mtClean="0"/>
          </a:p>
          <a:p>
            <a:r>
              <a:rPr lang="en-US" smtClean="0"/>
              <a:t>Hypothesis:</a:t>
            </a:r>
          </a:p>
          <a:p>
            <a:pPr eaLnBrk="1" hangingPunct="1">
              <a:lnSpc>
                <a:spcPct val="100000"/>
              </a:lnSpc>
              <a:buClr>
                <a:srgbClr val="BE311A"/>
              </a:buClr>
              <a:buFont typeface="Wingdings" pitchFamily="2" charset="2"/>
              <a:buChar char="§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mtClean="0"/>
              <a:t>Integration of this violation in imagery of interpersonal coordination</a:t>
            </a:r>
          </a:p>
          <a:p>
            <a:pPr eaLnBrk="1" hangingPunct="1">
              <a:lnSpc>
                <a:spcPct val="10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US"/>
          </a:p>
        </p:txBody>
      </p:sp>
      <p:pic>
        <p:nvPicPr>
          <p:cNvPr id="39938" name="Picture 2" descr="ID = \log_2 \left(\frac{2D}{W}\right)."/>
          <p:cNvPicPr>
            <a:picLocks noChangeAspect="1" noChangeArrowheads="1"/>
          </p:cNvPicPr>
          <p:nvPr/>
        </p:nvPicPr>
        <p:blipFill>
          <a:blip r:embed="rId2"/>
          <a:srcRect r="5501" b="12094"/>
          <a:stretch>
            <a:fillRect/>
          </a:stretch>
        </p:blipFill>
        <p:spPr bwMode="auto">
          <a:xfrm>
            <a:off x="2123728" y="2132856"/>
            <a:ext cx="1368152" cy="3600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Movement Prediction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Imagery task manipulating both distance and index of difficulty (ID)</a:t>
            </a:r>
          </a:p>
          <a:p>
            <a:endParaRPr lang="de-DE" smtClean="0"/>
          </a:p>
          <a:p>
            <a:endParaRPr lang="de-DE" smtClean="0"/>
          </a:p>
          <a:p>
            <a:endParaRPr lang="de-DE" smtClean="0"/>
          </a:p>
          <a:p>
            <a:endParaRPr lang="de-DE" smtClean="0"/>
          </a:p>
          <a:p>
            <a:endParaRPr lang="de-DE" smtClean="0"/>
          </a:p>
          <a:p>
            <a:endParaRPr lang="de-DE" smtClean="0"/>
          </a:p>
          <a:p>
            <a:endParaRPr lang="de-DE" smtClean="0"/>
          </a:p>
          <a:p>
            <a:endParaRPr lang="de-DE" smtClean="0"/>
          </a:p>
          <a:p>
            <a:endParaRPr lang="de-DE" smtClean="0"/>
          </a:p>
          <a:p>
            <a:endParaRPr lang="de-DE" smtClean="0"/>
          </a:p>
          <a:p>
            <a:endParaRPr lang="de-DE" smtClean="0"/>
          </a:p>
          <a:p>
            <a:endParaRPr lang="de-DE" smtClean="0"/>
          </a:p>
          <a:p>
            <a:endParaRPr lang="de-DE" smtClean="0"/>
          </a:p>
          <a:p>
            <a:endParaRPr lang="en-US"/>
          </a:p>
        </p:txBody>
      </p:sp>
      <p:pic>
        <p:nvPicPr>
          <p:cNvPr id="4" name="Picture 3" descr="Conditions.jpg"/>
          <p:cNvPicPr>
            <a:picLocks noChangeAspect="1"/>
          </p:cNvPicPr>
          <p:nvPr/>
        </p:nvPicPr>
        <p:blipFill>
          <a:blip r:embed="rId2">
            <a:grayscl/>
            <a:lum bright="10000"/>
          </a:blip>
          <a:stretch>
            <a:fillRect/>
          </a:stretch>
        </p:blipFill>
        <p:spPr>
          <a:xfrm>
            <a:off x="2843808" y="2204864"/>
            <a:ext cx="5832648" cy="3386981"/>
          </a:xfrm>
          <a:prstGeom prst="rect">
            <a:avLst/>
          </a:prstGeom>
        </p:spPr>
      </p:pic>
      <p:graphicFrame>
        <p:nvGraphicFramePr>
          <p:cNvPr id="5" name="Tabelle 4"/>
          <p:cNvGraphicFramePr>
            <a:graphicFrameLocks noGrp="1"/>
          </p:cNvGraphicFramePr>
          <p:nvPr/>
        </p:nvGraphicFramePr>
        <p:xfrm>
          <a:off x="539552" y="3140968"/>
          <a:ext cx="2039888" cy="1520190"/>
        </p:xfrm>
        <a:graphic>
          <a:graphicData uri="http://schemas.openxmlformats.org/drawingml/2006/table">
            <a:tbl>
              <a:tblPr/>
              <a:tblGrid>
                <a:gridCol w="509972"/>
                <a:gridCol w="509972"/>
                <a:gridCol w="509972"/>
                <a:gridCol w="509972"/>
              </a:tblGrid>
              <a:tr h="240027">
                <a:tc>
                  <a:txBody>
                    <a:bodyPr/>
                    <a:lstStyle/>
                    <a:p>
                      <a:pPr algn="ctr" fontAlgn="b"/>
                      <a:endParaRPr lang="de-DE" sz="1600" b="0" i="0" u="none" strike="noStrike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0" i="0" u="none" strike="noStrike">
                          <a:solidFill>
                            <a:schemeClr val="tx1"/>
                          </a:solidFill>
                          <a:latin typeface="+mn-lt"/>
                        </a:rPr>
                        <a:t>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0" i="0" u="none" strike="noStrike">
                          <a:solidFill>
                            <a:schemeClr val="tx1"/>
                          </a:solidFill>
                          <a:latin typeface="+mn-lt"/>
                        </a:rPr>
                        <a:t>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0" i="0" u="none" strike="noStrike">
                          <a:solidFill>
                            <a:schemeClr val="tx1"/>
                          </a:solidFill>
                          <a:latin typeface="+mn-lt"/>
                        </a:rPr>
                        <a:t>140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027"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0" i="0" u="none" strike="noStrike" smtClean="0">
                          <a:solidFill>
                            <a:schemeClr val="tx1"/>
                          </a:solidFill>
                          <a:latin typeface="+mn-lt"/>
                        </a:rPr>
                        <a:t>3.5</a:t>
                      </a:r>
                      <a:endParaRPr lang="de-DE" sz="1600" b="0" i="0" u="none" strike="noStrike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0" i="0" u="none" strike="noStrike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600" b="0" i="0" u="none" strike="noStrike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600" b="0" i="0" u="none" strike="noStrike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40027"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0" i="0" u="none" strike="noStrike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0" i="0" u="none" strike="noStrike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0" i="0" u="none" strike="noStrike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600" b="0" i="0" u="none" strike="noStrike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0027"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0" i="0" u="none" strike="noStrike">
                          <a:solidFill>
                            <a:schemeClr val="tx1"/>
                          </a:solidFill>
                          <a:latin typeface="+mn-lt"/>
                        </a:rPr>
                        <a:t>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0" i="0" u="none" strike="noStrike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BA42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0" i="0" u="none" strike="noStrike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0" i="0" u="none" strike="noStrike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/>
                    </a:solidFill>
                  </a:tcPr>
                </a:tc>
              </a:tr>
              <a:tr h="240027"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0" i="0" u="none" strike="noStrike">
                          <a:solidFill>
                            <a:schemeClr val="tx1"/>
                          </a:solidFill>
                          <a:latin typeface="+mn-lt"/>
                        </a:rPr>
                        <a:t>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600" b="0" i="0" u="none" strike="noStrike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0" i="0" u="none" strike="noStrike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BA42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0" i="0" u="none" strike="noStrike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/>
                    </a:solidFill>
                  </a:tcPr>
                </a:tc>
              </a:tr>
              <a:tr h="240027"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0" i="0" u="none" strike="noStrike">
                          <a:solidFill>
                            <a:schemeClr val="tx1"/>
                          </a:solidFill>
                          <a:latin typeface="+mn-lt"/>
                        </a:rPr>
                        <a:t>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600" b="0" i="0" u="none" strike="noStrike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600" b="0" i="0" u="none" strike="noStrike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0" i="0" u="none" strike="noStrike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BA42C"/>
                    </a:solidFill>
                  </a:tcPr>
                </a:tc>
              </a:tr>
            </a:tbl>
          </a:graphicData>
        </a:graphic>
      </p:graphicFrame>
      <p:sp>
        <p:nvSpPr>
          <p:cNvPr id="14" name="Textfeld 13"/>
          <p:cNvSpPr txBox="1"/>
          <p:nvPr/>
        </p:nvSpPr>
        <p:spPr>
          <a:xfrm>
            <a:off x="1619672" y="2780928"/>
            <a:ext cx="360040" cy="318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chemeClr val="tx1"/>
                </a:solidFill>
              </a:rPr>
              <a:t>D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251520" y="3861048"/>
            <a:ext cx="360040" cy="318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chemeClr val="tx1"/>
                </a:solidFill>
              </a:rPr>
              <a:t>W</a:t>
            </a:r>
            <a:endParaRPr lang="en-US" sz="1600">
              <a:solidFill>
                <a:schemeClr val="tx1"/>
              </a:solidFill>
            </a:endParaRPr>
          </a:p>
        </p:txBody>
      </p:sp>
      <p:grpSp>
        <p:nvGrpSpPr>
          <p:cNvPr id="36" name="Gruppieren 35"/>
          <p:cNvGrpSpPr/>
          <p:nvPr/>
        </p:nvGrpSpPr>
        <p:grpSpPr>
          <a:xfrm>
            <a:off x="2987824" y="2420888"/>
            <a:ext cx="576064" cy="720080"/>
            <a:chOff x="2987824" y="2420888"/>
            <a:chExt cx="576064" cy="720080"/>
          </a:xfrm>
        </p:grpSpPr>
        <p:cxnSp>
          <p:nvCxnSpPr>
            <p:cNvPr id="9" name="Gerade Verbindung mit Pfeil 8"/>
            <p:cNvCxnSpPr/>
            <p:nvPr/>
          </p:nvCxnSpPr>
          <p:spPr bwMode="auto">
            <a:xfrm>
              <a:off x="2987824" y="3140968"/>
              <a:ext cx="432048" cy="0"/>
            </a:xfrm>
            <a:prstGeom prst="straightConnector1">
              <a:avLst/>
            </a:prstGeom>
            <a:solidFill>
              <a:srgbClr val="00B8FF"/>
            </a:solidFill>
            <a:ln w="57150" cap="flat" cmpd="sng" algn="ctr">
              <a:solidFill>
                <a:srgbClr val="6BA42C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2" name="Gerade Verbindung mit Pfeil 21"/>
            <p:cNvCxnSpPr/>
            <p:nvPr/>
          </p:nvCxnSpPr>
          <p:spPr bwMode="auto">
            <a:xfrm>
              <a:off x="3059832" y="2780928"/>
              <a:ext cx="432048" cy="0"/>
            </a:xfrm>
            <a:prstGeom prst="straightConnector1">
              <a:avLst/>
            </a:prstGeom>
            <a:solidFill>
              <a:srgbClr val="00B8FF"/>
            </a:solidFill>
            <a:ln w="571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8" name="Gerade Verbindung mit Pfeil 27"/>
            <p:cNvCxnSpPr/>
            <p:nvPr/>
          </p:nvCxnSpPr>
          <p:spPr bwMode="auto">
            <a:xfrm>
              <a:off x="3131840" y="2420888"/>
              <a:ext cx="432048" cy="0"/>
            </a:xfrm>
            <a:prstGeom prst="straightConnector1">
              <a:avLst/>
            </a:prstGeom>
            <a:solidFill>
              <a:srgbClr val="00B8FF"/>
            </a:solidFill>
            <a:ln w="571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37" name="Gruppieren 36"/>
          <p:cNvGrpSpPr/>
          <p:nvPr/>
        </p:nvGrpSpPr>
        <p:grpSpPr>
          <a:xfrm>
            <a:off x="4932040" y="2420888"/>
            <a:ext cx="576064" cy="720080"/>
            <a:chOff x="4932040" y="2420888"/>
            <a:chExt cx="576064" cy="720080"/>
          </a:xfrm>
        </p:grpSpPr>
        <p:cxnSp>
          <p:nvCxnSpPr>
            <p:cNvPr id="11" name="Gerade Verbindung mit Pfeil 10"/>
            <p:cNvCxnSpPr/>
            <p:nvPr/>
          </p:nvCxnSpPr>
          <p:spPr bwMode="auto">
            <a:xfrm>
              <a:off x="4932040" y="3140968"/>
              <a:ext cx="432048" cy="0"/>
            </a:xfrm>
            <a:prstGeom prst="straightConnector1">
              <a:avLst/>
            </a:prstGeom>
            <a:solidFill>
              <a:srgbClr val="00B8FF"/>
            </a:solidFill>
            <a:ln w="571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4" name="Gerade Verbindung mit Pfeil 23"/>
            <p:cNvCxnSpPr/>
            <p:nvPr/>
          </p:nvCxnSpPr>
          <p:spPr bwMode="auto">
            <a:xfrm>
              <a:off x="5004048" y="2780928"/>
              <a:ext cx="432048" cy="0"/>
            </a:xfrm>
            <a:prstGeom prst="straightConnector1">
              <a:avLst/>
            </a:prstGeom>
            <a:solidFill>
              <a:srgbClr val="00B8FF"/>
            </a:solidFill>
            <a:ln w="571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0" name="Gerade Verbindung mit Pfeil 29"/>
            <p:cNvCxnSpPr/>
            <p:nvPr/>
          </p:nvCxnSpPr>
          <p:spPr bwMode="auto">
            <a:xfrm>
              <a:off x="5076056" y="2420888"/>
              <a:ext cx="432048" cy="0"/>
            </a:xfrm>
            <a:prstGeom prst="straightConnector1">
              <a:avLst/>
            </a:prstGeom>
            <a:solidFill>
              <a:srgbClr val="00B8FF"/>
            </a:solidFill>
            <a:ln w="57150" cap="flat" cmpd="sng" algn="ctr">
              <a:solidFill>
                <a:srgbClr val="6BA42C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38" name="Gruppieren 37"/>
          <p:cNvGrpSpPr/>
          <p:nvPr/>
        </p:nvGrpSpPr>
        <p:grpSpPr>
          <a:xfrm>
            <a:off x="2915816" y="2348880"/>
            <a:ext cx="4608512" cy="2520280"/>
            <a:chOff x="2915816" y="2348880"/>
            <a:chExt cx="4608512" cy="2520280"/>
          </a:xfrm>
        </p:grpSpPr>
        <p:cxnSp>
          <p:nvCxnSpPr>
            <p:cNvPr id="7" name="Gerade Verbindung mit Pfeil 6"/>
            <p:cNvCxnSpPr/>
            <p:nvPr/>
          </p:nvCxnSpPr>
          <p:spPr bwMode="auto">
            <a:xfrm>
              <a:off x="2915816" y="4869160"/>
              <a:ext cx="432048" cy="0"/>
            </a:xfrm>
            <a:prstGeom prst="straightConnector1">
              <a:avLst/>
            </a:prstGeom>
            <a:solidFill>
              <a:srgbClr val="00B8FF"/>
            </a:solidFill>
            <a:ln w="57150" cap="flat" cmpd="sng" algn="ctr">
              <a:solidFill>
                <a:srgbClr val="6BA42C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0" name="Gerade Verbindung mit Pfeil 9"/>
            <p:cNvCxnSpPr/>
            <p:nvPr/>
          </p:nvCxnSpPr>
          <p:spPr bwMode="auto">
            <a:xfrm>
              <a:off x="4932040" y="4869160"/>
              <a:ext cx="432048" cy="0"/>
            </a:xfrm>
            <a:prstGeom prst="straightConnector1">
              <a:avLst/>
            </a:prstGeom>
            <a:solidFill>
              <a:srgbClr val="00B8FF"/>
            </a:solidFill>
            <a:ln w="571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2" name="Gerade Verbindung mit Pfeil 11"/>
            <p:cNvCxnSpPr/>
            <p:nvPr/>
          </p:nvCxnSpPr>
          <p:spPr bwMode="auto">
            <a:xfrm>
              <a:off x="6948264" y="4869160"/>
              <a:ext cx="432048" cy="0"/>
            </a:xfrm>
            <a:prstGeom prst="straightConnector1">
              <a:avLst/>
            </a:prstGeom>
            <a:solidFill>
              <a:srgbClr val="00B8FF"/>
            </a:solidFill>
            <a:ln w="571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3" name="Gerade Verbindung mit Pfeil 12"/>
            <p:cNvCxnSpPr/>
            <p:nvPr/>
          </p:nvCxnSpPr>
          <p:spPr bwMode="auto">
            <a:xfrm>
              <a:off x="6948264" y="3068960"/>
              <a:ext cx="432048" cy="0"/>
            </a:xfrm>
            <a:prstGeom prst="straightConnector1">
              <a:avLst/>
            </a:prstGeom>
            <a:solidFill>
              <a:srgbClr val="00B8FF"/>
            </a:solidFill>
            <a:ln w="571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1" name="Gerade Verbindung mit Pfeil 20"/>
            <p:cNvCxnSpPr/>
            <p:nvPr/>
          </p:nvCxnSpPr>
          <p:spPr bwMode="auto">
            <a:xfrm>
              <a:off x="2987824" y="4509120"/>
              <a:ext cx="432048" cy="0"/>
            </a:xfrm>
            <a:prstGeom prst="straightConnector1">
              <a:avLst/>
            </a:prstGeom>
            <a:solidFill>
              <a:srgbClr val="00B8FF"/>
            </a:solidFill>
            <a:ln w="571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3" name="Gerade Verbindung mit Pfeil 22"/>
            <p:cNvCxnSpPr/>
            <p:nvPr/>
          </p:nvCxnSpPr>
          <p:spPr bwMode="auto">
            <a:xfrm>
              <a:off x="5004048" y="4509120"/>
              <a:ext cx="432048" cy="0"/>
            </a:xfrm>
            <a:prstGeom prst="straightConnector1">
              <a:avLst/>
            </a:prstGeom>
            <a:solidFill>
              <a:srgbClr val="00B8FF"/>
            </a:solidFill>
            <a:ln w="57150" cap="flat" cmpd="sng" algn="ctr">
              <a:solidFill>
                <a:srgbClr val="6BA42C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5" name="Gerade Verbindung mit Pfeil 24"/>
            <p:cNvCxnSpPr/>
            <p:nvPr/>
          </p:nvCxnSpPr>
          <p:spPr bwMode="auto">
            <a:xfrm>
              <a:off x="7020272" y="4509120"/>
              <a:ext cx="432048" cy="0"/>
            </a:xfrm>
            <a:prstGeom prst="straightConnector1">
              <a:avLst/>
            </a:prstGeom>
            <a:solidFill>
              <a:srgbClr val="00B8FF"/>
            </a:solidFill>
            <a:ln w="571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6" name="Gerade Verbindung mit Pfeil 25"/>
            <p:cNvCxnSpPr/>
            <p:nvPr/>
          </p:nvCxnSpPr>
          <p:spPr bwMode="auto">
            <a:xfrm>
              <a:off x="7020272" y="2708920"/>
              <a:ext cx="432048" cy="0"/>
            </a:xfrm>
            <a:prstGeom prst="straightConnector1">
              <a:avLst/>
            </a:prstGeom>
            <a:solidFill>
              <a:srgbClr val="00B8FF"/>
            </a:solidFill>
            <a:ln w="57150" cap="flat" cmpd="sng" algn="ctr">
              <a:solidFill>
                <a:srgbClr val="6BA42C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7" name="Gerade Verbindung mit Pfeil 26"/>
            <p:cNvCxnSpPr/>
            <p:nvPr/>
          </p:nvCxnSpPr>
          <p:spPr bwMode="auto">
            <a:xfrm>
              <a:off x="3059832" y="4149080"/>
              <a:ext cx="432048" cy="0"/>
            </a:xfrm>
            <a:prstGeom prst="straightConnector1">
              <a:avLst/>
            </a:prstGeom>
            <a:solidFill>
              <a:srgbClr val="00B8FF"/>
            </a:solidFill>
            <a:ln w="571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9" name="Gerade Verbindung mit Pfeil 28"/>
            <p:cNvCxnSpPr/>
            <p:nvPr/>
          </p:nvCxnSpPr>
          <p:spPr bwMode="auto">
            <a:xfrm>
              <a:off x="5076056" y="4149080"/>
              <a:ext cx="432048" cy="0"/>
            </a:xfrm>
            <a:prstGeom prst="straightConnector1">
              <a:avLst/>
            </a:prstGeom>
            <a:solidFill>
              <a:srgbClr val="00B8FF"/>
            </a:solidFill>
            <a:ln w="571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1" name="Gerade Verbindung mit Pfeil 30"/>
            <p:cNvCxnSpPr/>
            <p:nvPr/>
          </p:nvCxnSpPr>
          <p:spPr bwMode="auto">
            <a:xfrm>
              <a:off x="7092280" y="4149080"/>
              <a:ext cx="432048" cy="0"/>
            </a:xfrm>
            <a:prstGeom prst="straightConnector1">
              <a:avLst/>
            </a:prstGeom>
            <a:solidFill>
              <a:srgbClr val="00B8FF"/>
            </a:solidFill>
            <a:ln w="57150" cap="flat" cmpd="sng" algn="ctr">
              <a:solidFill>
                <a:srgbClr val="6BA42C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2" name="Gerade Verbindung mit Pfeil 31"/>
            <p:cNvCxnSpPr/>
            <p:nvPr/>
          </p:nvCxnSpPr>
          <p:spPr bwMode="auto">
            <a:xfrm>
              <a:off x="7092280" y="2348880"/>
              <a:ext cx="432048" cy="0"/>
            </a:xfrm>
            <a:prstGeom prst="straightConnector1">
              <a:avLst/>
            </a:prstGeom>
            <a:solidFill>
              <a:srgbClr val="00B8FF"/>
            </a:solidFill>
            <a:ln w="571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Experiment 2: </a:t>
            </a:r>
            <a:r>
              <a:rPr lang="en-US" u="sng" smtClean="0"/>
              <a:t>Distance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pPr eaLnBrk="1" hangingPunct="1">
              <a:lnSpc>
                <a:spcPct val="100000"/>
              </a:lnSpc>
              <a:buClr>
                <a:srgbClr val="BE311A"/>
              </a:buClr>
              <a:buFont typeface="Wingdings" pitchFamily="2" charset="2"/>
              <a:buChar char="§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smtClean="0"/>
              <a:t>Same pattern (as expected)</a:t>
            </a:r>
          </a:p>
        </p:txBody>
      </p:sp>
      <p:graphicFrame>
        <p:nvGraphicFramePr>
          <p:cNvPr id="15" name="Chart 14"/>
          <p:cNvGraphicFramePr/>
          <p:nvPr>
            <p:extLst>
              <p:ext uri="{D42A27DB-BD31-4B8C-83A1-F6EECF244321}">
                <p14:modId xmlns:p14="http://schemas.microsoft.com/office/powerpoint/2010/main" val="2377348270"/>
              </p:ext>
            </p:extLst>
          </p:nvPr>
        </p:nvGraphicFramePr>
        <p:xfrm>
          <a:off x="1763688" y="2123719"/>
          <a:ext cx="5688632" cy="27454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Movement Prediction</a:t>
            </a:r>
            <a:endParaRPr lang="en-US"/>
          </a:p>
        </p:txBody>
      </p:sp>
      <p:sp>
        <p:nvSpPr>
          <p:cNvPr id="12" name="Oval 11"/>
          <p:cNvSpPr/>
          <p:nvPr/>
        </p:nvSpPr>
        <p:spPr bwMode="auto">
          <a:xfrm rot="-3900000">
            <a:off x="3373786" y="2770082"/>
            <a:ext cx="1831931" cy="722033"/>
          </a:xfrm>
          <a:prstGeom prst="ellipse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9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6084168" y="3933056"/>
            <a:ext cx="1224136" cy="432048"/>
          </a:xfrm>
          <a:prstGeom prst="ellipse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9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Experiment 2: </a:t>
            </a:r>
            <a:r>
              <a:rPr lang="en-US" u="sng" smtClean="0"/>
              <a:t>Index of difficulty (ID)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pPr eaLnBrk="1" hangingPunct="1">
              <a:lnSpc>
                <a:spcPct val="100000"/>
              </a:lnSpc>
              <a:buClr>
                <a:srgbClr val="BE311A"/>
              </a:buClr>
              <a:buFont typeface="Wingdings" pitchFamily="2" charset="2"/>
              <a:buChar char="§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smtClean="0"/>
              <a:t>ID not taken into account for imagery of joint action</a:t>
            </a:r>
          </a:p>
        </p:txBody>
      </p:sp>
      <p:graphicFrame>
        <p:nvGraphicFramePr>
          <p:cNvPr id="18" name="Chart 17"/>
          <p:cNvGraphicFramePr/>
          <p:nvPr>
            <p:extLst>
              <p:ext uri="{D42A27DB-BD31-4B8C-83A1-F6EECF244321}">
                <p14:modId xmlns:p14="http://schemas.microsoft.com/office/powerpoint/2010/main" val="893176648"/>
              </p:ext>
            </p:extLst>
          </p:nvPr>
        </p:nvGraphicFramePr>
        <p:xfrm>
          <a:off x="1763688" y="2121391"/>
          <a:ext cx="5688632" cy="27454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Movement Prediction</a:t>
            </a:r>
            <a:endParaRPr lang="en-US"/>
          </a:p>
        </p:txBody>
      </p:sp>
      <p:graphicFrame>
        <p:nvGraphicFramePr>
          <p:cNvPr id="23" name="Chart 4"/>
          <p:cNvGraphicFramePr/>
          <p:nvPr>
            <p:extLst>
              <p:ext uri="{D42A27DB-BD31-4B8C-83A1-F6EECF244321}">
                <p14:modId xmlns:p14="http://schemas.microsoft.com/office/powerpoint/2010/main" val="1073036893"/>
              </p:ext>
            </p:extLst>
          </p:nvPr>
        </p:nvGraphicFramePr>
        <p:xfrm>
          <a:off x="1763688" y="2125960"/>
          <a:ext cx="5688632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Oval 12"/>
          <p:cNvSpPr/>
          <p:nvPr/>
        </p:nvSpPr>
        <p:spPr bwMode="auto">
          <a:xfrm>
            <a:off x="6156176" y="3569568"/>
            <a:ext cx="1152128" cy="432048"/>
          </a:xfrm>
          <a:prstGeom prst="ellipse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9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1" name="Oval 11"/>
          <p:cNvSpPr/>
          <p:nvPr/>
        </p:nvSpPr>
        <p:spPr bwMode="auto">
          <a:xfrm>
            <a:off x="3563888" y="3356992"/>
            <a:ext cx="1296144" cy="504056"/>
          </a:xfrm>
          <a:prstGeom prst="ellipse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9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Movement Prediction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Intermediate summary: Movement prediction</a:t>
            </a:r>
          </a:p>
          <a:p>
            <a:endParaRPr lang="nl-NL" smtClean="0"/>
          </a:p>
          <a:p>
            <a:pPr eaLnBrk="1" hangingPunct="1">
              <a:lnSpc>
                <a:spcPct val="100000"/>
              </a:lnSpc>
              <a:buClr>
                <a:srgbClr val="BE311A"/>
              </a:buClr>
              <a:buFont typeface="Wingdings" pitchFamily="2" charset="2"/>
              <a:buChar char="§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mtClean="0"/>
              <a:t>Coordination of actions without online perceptual feedback possible by adapting one’s own action based on specific information about partner’s task</a:t>
            </a:r>
          </a:p>
          <a:p>
            <a:pPr lvl="1" eaLnBrk="1" hangingPunct="1">
              <a:lnSpc>
                <a:spcPct val="100000"/>
              </a:lnSpc>
              <a:buClr>
                <a:srgbClr val="BE311A"/>
              </a:buCl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mtClean="0">
                <a:sym typeface="Wingdings" pitchFamily="2" charset="2"/>
              </a:rPr>
              <a:t> </a:t>
            </a:r>
            <a:r>
              <a:rPr lang="en-GB" smtClean="0"/>
              <a:t>Integration of predictive models</a:t>
            </a:r>
          </a:p>
          <a:p>
            <a:pPr eaLnBrk="1" hangingPunct="1">
              <a:lnSpc>
                <a:spcPct val="100000"/>
              </a:lnSpc>
              <a:buClr>
                <a:srgbClr val="BE311A"/>
              </a:buClr>
              <a:buFont typeface="Wingdings" pitchFamily="2" charset="2"/>
              <a:buChar char="§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mtClean="0"/>
              <a:t>Common motor laws of action execution taken into account for (imagery of) interpersonal coordination</a:t>
            </a:r>
          </a:p>
          <a:p>
            <a:pPr eaLnBrk="1" hangingPunct="1">
              <a:lnSpc>
                <a:spcPct val="100000"/>
              </a:lnSpc>
              <a:buClr>
                <a:srgbClr val="BE311A"/>
              </a:buCl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mtClean="0"/>
          </a:p>
        </p:txBody>
      </p:sp>
      <p:grpSp>
        <p:nvGrpSpPr>
          <p:cNvPr id="4" name="Group 6"/>
          <p:cNvGrpSpPr>
            <a:grpSpLocks noChangeAspect="1"/>
          </p:cNvGrpSpPr>
          <p:nvPr/>
        </p:nvGrpSpPr>
        <p:grpSpPr>
          <a:xfrm>
            <a:off x="3203848" y="4005064"/>
            <a:ext cx="3052864" cy="1728192"/>
            <a:chOff x="1475656" y="1196752"/>
            <a:chExt cx="6696744" cy="4190312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 l="6965" t="8834" b="10381"/>
            <a:stretch>
              <a:fillRect/>
            </a:stretch>
          </p:blipFill>
          <p:spPr bwMode="auto">
            <a:xfrm>
              <a:off x="1475656" y="1196752"/>
              <a:ext cx="6408711" cy="4190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 l="13115" t="8834" r="38800" b="10381"/>
            <a:stretch>
              <a:fillRect/>
            </a:stretch>
          </p:blipFill>
          <p:spPr bwMode="auto">
            <a:xfrm>
              <a:off x="4860032" y="1196752"/>
              <a:ext cx="3312368" cy="4190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9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338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Results: Movement preparation</a:t>
            </a:r>
            <a:endParaRPr lang="en-US" smtClean="0"/>
          </a:p>
          <a:p>
            <a:endParaRPr lang="en-US"/>
          </a:p>
        </p:txBody>
      </p:sp>
      <p:pic>
        <p:nvPicPr>
          <p:cNvPr id="4" name="Picture 0" descr="figure3.tif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7544" y="2348880"/>
            <a:ext cx="8259874" cy="3240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Results: Movement execution</a:t>
            </a:r>
            <a:endParaRPr lang="en-US" smtClean="0"/>
          </a:p>
          <a:p>
            <a:endParaRPr lang="en-US"/>
          </a:p>
        </p:txBody>
      </p:sp>
      <p:pic>
        <p:nvPicPr>
          <p:cNvPr id="3074" name="Picture 1" descr="figure4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7544" y="2276872"/>
            <a:ext cx="8086612" cy="32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Results: Movement execution</a:t>
            </a:r>
            <a:endParaRPr lang="en-US"/>
          </a:p>
        </p:txBody>
      </p:sp>
      <p:pic>
        <p:nvPicPr>
          <p:cNvPr id="4" name="Picture 2" descr="figure5"/>
          <p:cNvPicPr>
            <a:picLocks noChangeAspect="1" noChangeArrowheads="1"/>
          </p:cNvPicPr>
          <p:nvPr/>
        </p:nvPicPr>
        <p:blipFill>
          <a:blip r:embed="rId2"/>
          <a:srcRect t="-1" b="64055"/>
          <a:stretch>
            <a:fillRect/>
          </a:stretch>
        </p:blipFill>
        <p:spPr bwMode="auto">
          <a:xfrm>
            <a:off x="467544" y="2276872"/>
            <a:ext cx="8186689" cy="32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figure5"/>
          <p:cNvPicPr>
            <a:picLocks noChangeAspect="1" noChangeArrowheads="1"/>
          </p:cNvPicPr>
          <p:nvPr/>
        </p:nvPicPr>
        <p:blipFill>
          <a:blip r:embed="rId2"/>
          <a:srcRect t="35808"/>
          <a:stretch>
            <a:fillRect/>
          </a:stretch>
        </p:blipFill>
        <p:spPr bwMode="auto">
          <a:xfrm>
            <a:off x="1115616" y="1196752"/>
            <a:ext cx="7096359" cy="5013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Movement Prediction</a:t>
            </a:r>
            <a:endParaRPr lang="en-US"/>
          </a:p>
        </p:txBody>
      </p:sp>
      <p:pic>
        <p:nvPicPr>
          <p:cNvPr id="34" name="Picture 2" descr="C:\Users\Cordula Vesper\Documents\Experiments\JointJumping\JJ1_Bilder\Setup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43293" y="920105"/>
            <a:ext cx="2489147" cy="5101183"/>
          </a:xfrm>
          <a:prstGeom prst="rect">
            <a:avLst/>
          </a:prstGeom>
          <a:noFill/>
        </p:spPr>
      </p:pic>
      <p:grpSp>
        <p:nvGrpSpPr>
          <p:cNvPr id="35" name="Group 4"/>
          <p:cNvGrpSpPr/>
          <p:nvPr/>
        </p:nvGrpSpPr>
        <p:grpSpPr>
          <a:xfrm>
            <a:off x="7627469" y="3512393"/>
            <a:ext cx="376042" cy="1368152"/>
            <a:chOff x="5528678" y="3645024"/>
            <a:chExt cx="483482" cy="1860805"/>
          </a:xfrm>
        </p:grpSpPr>
        <p:sp>
          <p:nvSpPr>
            <p:cNvPr id="36" name="Oval 5"/>
            <p:cNvSpPr/>
            <p:nvPr/>
          </p:nvSpPr>
          <p:spPr bwMode="auto">
            <a:xfrm>
              <a:off x="5637718" y="3645024"/>
              <a:ext cx="316836" cy="432048"/>
            </a:xfrm>
            <a:prstGeom prst="ellipse">
              <a:avLst/>
            </a:prstGeom>
            <a:solidFill>
              <a:srgbClr val="00B05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1">
                <a:lnSpc>
                  <a:spcPct val="9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37" name="Straight Connector 6"/>
            <p:cNvCxnSpPr/>
            <p:nvPr/>
          </p:nvCxnSpPr>
          <p:spPr bwMode="auto">
            <a:xfrm>
              <a:off x="5796136" y="4077072"/>
              <a:ext cx="0" cy="59675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Straight Connector 7"/>
            <p:cNvCxnSpPr/>
            <p:nvPr/>
          </p:nvCxnSpPr>
          <p:spPr bwMode="auto">
            <a:xfrm flipH="1">
              <a:off x="5528678" y="4653136"/>
              <a:ext cx="267459" cy="852693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Straight Connector 8"/>
            <p:cNvCxnSpPr/>
            <p:nvPr/>
          </p:nvCxnSpPr>
          <p:spPr bwMode="auto">
            <a:xfrm>
              <a:off x="5796133" y="4653136"/>
              <a:ext cx="195450" cy="852693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Straight Connector 9"/>
            <p:cNvCxnSpPr/>
            <p:nvPr/>
          </p:nvCxnSpPr>
          <p:spPr bwMode="auto">
            <a:xfrm>
              <a:off x="5796136" y="4221088"/>
              <a:ext cx="216024" cy="648072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Straight Connector 10"/>
            <p:cNvCxnSpPr/>
            <p:nvPr/>
          </p:nvCxnSpPr>
          <p:spPr bwMode="auto">
            <a:xfrm flipH="1">
              <a:off x="5565710" y="4221088"/>
              <a:ext cx="216023" cy="648072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2" name="Group 15"/>
          <p:cNvGrpSpPr/>
          <p:nvPr/>
        </p:nvGrpSpPr>
        <p:grpSpPr>
          <a:xfrm>
            <a:off x="6691365" y="2792313"/>
            <a:ext cx="376042" cy="1368152"/>
            <a:chOff x="5528678" y="3645024"/>
            <a:chExt cx="483482" cy="1860805"/>
          </a:xfrm>
        </p:grpSpPr>
        <p:sp>
          <p:nvSpPr>
            <p:cNvPr id="43" name="Oval 16"/>
            <p:cNvSpPr/>
            <p:nvPr/>
          </p:nvSpPr>
          <p:spPr bwMode="auto">
            <a:xfrm>
              <a:off x="5637718" y="3645024"/>
              <a:ext cx="316836" cy="432048"/>
            </a:xfrm>
            <a:prstGeom prst="ellipse">
              <a:avLst/>
            </a:prstGeom>
            <a:solidFill>
              <a:srgbClr val="C0000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1">
                <a:lnSpc>
                  <a:spcPct val="9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44" name="Straight Connector 17"/>
            <p:cNvCxnSpPr/>
            <p:nvPr/>
          </p:nvCxnSpPr>
          <p:spPr bwMode="auto">
            <a:xfrm>
              <a:off x="5796136" y="4077072"/>
              <a:ext cx="0" cy="59675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" name="Straight Connector 18"/>
            <p:cNvCxnSpPr/>
            <p:nvPr/>
          </p:nvCxnSpPr>
          <p:spPr bwMode="auto">
            <a:xfrm flipH="1">
              <a:off x="5528678" y="4653136"/>
              <a:ext cx="267459" cy="852693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Straight Connector 19"/>
            <p:cNvCxnSpPr/>
            <p:nvPr/>
          </p:nvCxnSpPr>
          <p:spPr bwMode="auto">
            <a:xfrm>
              <a:off x="5796133" y="4653136"/>
              <a:ext cx="195450" cy="852693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Straight Connector 20"/>
            <p:cNvCxnSpPr/>
            <p:nvPr/>
          </p:nvCxnSpPr>
          <p:spPr bwMode="auto">
            <a:xfrm>
              <a:off x="5796136" y="4221088"/>
              <a:ext cx="216024" cy="648072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Straight Connector 21"/>
            <p:cNvCxnSpPr/>
            <p:nvPr/>
          </p:nvCxnSpPr>
          <p:spPr bwMode="auto">
            <a:xfrm flipH="1">
              <a:off x="5565710" y="4221088"/>
              <a:ext cx="216023" cy="648072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9" name="Group 36"/>
          <p:cNvGrpSpPr/>
          <p:nvPr/>
        </p:nvGrpSpPr>
        <p:grpSpPr>
          <a:xfrm>
            <a:off x="6763373" y="3872433"/>
            <a:ext cx="376042" cy="1368152"/>
            <a:chOff x="5528678" y="3645024"/>
            <a:chExt cx="483482" cy="1860805"/>
          </a:xfrm>
        </p:grpSpPr>
        <p:sp>
          <p:nvSpPr>
            <p:cNvPr id="50" name="Oval 37"/>
            <p:cNvSpPr/>
            <p:nvPr/>
          </p:nvSpPr>
          <p:spPr bwMode="auto">
            <a:xfrm>
              <a:off x="5637718" y="3645024"/>
              <a:ext cx="316836" cy="432048"/>
            </a:xfrm>
            <a:prstGeom prst="ellipse">
              <a:avLst/>
            </a:prstGeom>
            <a:solidFill>
              <a:srgbClr val="C0000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1">
                <a:lnSpc>
                  <a:spcPct val="9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51" name="Straight Connector 38"/>
            <p:cNvCxnSpPr/>
            <p:nvPr/>
          </p:nvCxnSpPr>
          <p:spPr bwMode="auto">
            <a:xfrm>
              <a:off x="5796136" y="4077072"/>
              <a:ext cx="0" cy="59675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Straight Connector 39"/>
            <p:cNvCxnSpPr/>
            <p:nvPr/>
          </p:nvCxnSpPr>
          <p:spPr bwMode="auto">
            <a:xfrm flipH="1">
              <a:off x="5528678" y="4653136"/>
              <a:ext cx="267459" cy="852693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3" name="Straight Connector 40"/>
            <p:cNvCxnSpPr/>
            <p:nvPr/>
          </p:nvCxnSpPr>
          <p:spPr bwMode="auto">
            <a:xfrm>
              <a:off x="5796133" y="4653136"/>
              <a:ext cx="195450" cy="852693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4" name="Straight Connector 41"/>
            <p:cNvCxnSpPr/>
            <p:nvPr/>
          </p:nvCxnSpPr>
          <p:spPr bwMode="auto">
            <a:xfrm>
              <a:off x="5796136" y="4221088"/>
              <a:ext cx="216024" cy="648072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Straight Connector 42"/>
            <p:cNvCxnSpPr/>
            <p:nvPr/>
          </p:nvCxnSpPr>
          <p:spPr bwMode="auto">
            <a:xfrm flipH="1">
              <a:off x="5565710" y="4221088"/>
              <a:ext cx="216023" cy="648072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6" name="Group 43"/>
          <p:cNvGrpSpPr/>
          <p:nvPr/>
        </p:nvGrpSpPr>
        <p:grpSpPr>
          <a:xfrm>
            <a:off x="7627469" y="3872433"/>
            <a:ext cx="376042" cy="1368152"/>
            <a:chOff x="5528678" y="3645024"/>
            <a:chExt cx="483482" cy="1860805"/>
          </a:xfrm>
        </p:grpSpPr>
        <p:sp>
          <p:nvSpPr>
            <p:cNvPr id="57" name="Oval 44"/>
            <p:cNvSpPr/>
            <p:nvPr/>
          </p:nvSpPr>
          <p:spPr bwMode="auto">
            <a:xfrm>
              <a:off x="5637718" y="3645024"/>
              <a:ext cx="316836" cy="432048"/>
            </a:xfrm>
            <a:prstGeom prst="ellipse">
              <a:avLst/>
            </a:prstGeom>
            <a:solidFill>
              <a:srgbClr val="00B05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1">
                <a:lnSpc>
                  <a:spcPct val="9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58" name="Straight Connector 45"/>
            <p:cNvCxnSpPr/>
            <p:nvPr/>
          </p:nvCxnSpPr>
          <p:spPr bwMode="auto">
            <a:xfrm>
              <a:off x="5796136" y="4077072"/>
              <a:ext cx="0" cy="59675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9" name="Straight Connector 46"/>
            <p:cNvCxnSpPr/>
            <p:nvPr/>
          </p:nvCxnSpPr>
          <p:spPr bwMode="auto">
            <a:xfrm flipH="1">
              <a:off x="5528678" y="4653136"/>
              <a:ext cx="267459" cy="852693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0" name="Straight Connector 47"/>
            <p:cNvCxnSpPr/>
            <p:nvPr/>
          </p:nvCxnSpPr>
          <p:spPr bwMode="auto">
            <a:xfrm>
              <a:off x="5796133" y="4653136"/>
              <a:ext cx="195450" cy="852693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1" name="Straight Connector 48"/>
            <p:cNvCxnSpPr/>
            <p:nvPr/>
          </p:nvCxnSpPr>
          <p:spPr bwMode="auto">
            <a:xfrm>
              <a:off x="5796136" y="4221088"/>
              <a:ext cx="216024" cy="648072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2" name="Straight Connector 49"/>
            <p:cNvCxnSpPr/>
            <p:nvPr/>
          </p:nvCxnSpPr>
          <p:spPr bwMode="auto">
            <a:xfrm flipH="1">
              <a:off x="5565710" y="4221088"/>
              <a:ext cx="216023" cy="648072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0613" y="1628801"/>
            <a:ext cx="5209579" cy="4487838"/>
          </a:xfrm>
        </p:spPr>
        <p:txBody>
          <a:bodyPr/>
          <a:lstStyle/>
          <a:p>
            <a:pPr marL="0" indent="0" eaLnBrk="1" hangingPunct="1">
              <a:lnSpc>
                <a:spcPct val="10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smtClean="0">
                <a:sym typeface="Wingdings" pitchFamily="2" charset="2"/>
              </a:rPr>
              <a:t>Joint jumping</a:t>
            </a:r>
          </a:p>
          <a:p>
            <a:pPr eaLnBrk="1" hangingPunct="1">
              <a:lnSpc>
                <a:spcPct val="100000"/>
              </a:lnSpc>
              <a:buClr>
                <a:srgbClr val="BE311A"/>
              </a:buClr>
              <a:buFont typeface="Wingdings" pitchFamily="2" charset="2"/>
              <a:buChar char="§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mtClean="0"/>
              <a:t>Task: “Land at the same time!”</a:t>
            </a:r>
          </a:p>
          <a:p>
            <a:pPr eaLnBrk="1" hangingPunct="1">
              <a:lnSpc>
                <a:spcPct val="100000"/>
              </a:lnSpc>
              <a:buClr>
                <a:srgbClr val="BE311A"/>
              </a:buClr>
              <a:buFont typeface="Wingdings" pitchFamily="2" charset="2"/>
              <a:buChar char="§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mtClean="0"/>
          </a:p>
          <a:p>
            <a:pPr eaLnBrk="1" hangingPunct="1">
              <a:lnSpc>
                <a:spcPct val="100000"/>
              </a:lnSpc>
              <a:buClr>
                <a:srgbClr val="BE311A"/>
              </a:buClr>
              <a:buFont typeface="Wingdings" pitchFamily="2" charset="2"/>
              <a:buChar char="§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mtClean="0"/>
              <a:t>2-camera Optotrak system</a:t>
            </a:r>
          </a:p>
          <a:p>
            <a:pPr eaLnBrk="1" hangingPunct="1">
              <a:lnSpc>
                <a:spcPct val="100000"/>
              </a:lnSpc>
              <a:buClr>
                <a:srgbClr val="BE311A"/>
              </a:buClr>
              <a:buFont typeface="Wingdings" pitchFamily="2" charset="2"/>
              <a:buChar char="§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mtClean="0"/>
              <a:t>Pressure-sensitive contact mats</a:t>
            </a:r>
          </a:p>
          <a:p>
            <a:pPr eaLnBrk="1" hangingPunct="1">
              <a:lnSpc>
                <a:spcPct val="100000"/>
              </a:lnSpc>
              <a:buClr>
                <a:srgbClr val="BE311A"/>
              </a:buClr>
              <a:buFont typeface="Wingdings" pitchFamily="2" charset="2"/>
              <a:buChar char="§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mtClean="0"/>
          </a:p>
          <a:p>
            <a:pPr eaLnBrk="1" hangingPunct="1">
              <a:lnSpc>
                <a:spcPct val="100000"/>
              </a:lnSpc>
              <a:buClr>
                <a:srgbClr val="BE311A"/>
              </a:buClr>
              <a:buFont typeface="Wingdings" pitchFamily="2" charset="2"/>
              <a:buChar char="§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mtClean="0"/>
          </a:p>
          <a:p>
            <a:pPr eaLnBrk="1" hangingPunct="1">
              <a:lnSpc>
                <a:spcPct val="100000"/>
              </a:lnSpc>
              <a:buClr>
                <a:srgbClr val="BE311A"/>
              </a:buClr>
              <a:buFont typeface="Wingdings" pitchFamily="2" charset="2"/>
              <a:buChar char="§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mtClean="0"/>
          </a:p>
          <a:p>
            <a:pPr eaLnBrk="1" hangingPunct="1">
              <a:lnSpc>
                <a:spcPct val="100000"/>
              </a:lnSpc>
              <a:buClr>
                <a:srgbClr val="BE311A"/>
              </a:buClr>
              <a:buFont typeface="Wingdings" pitchFamily="2" charset="2"/>
              <a:buChar char="§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mtClean="0"/>
          </a:p>
          <a:p>
            <a:pPr eaLnBrk="1" hangingPunct="1">
              <a:lnSpc>
                <a:spcPct val="100000"/>
              </a:lnSpc>
              <a:buClr>
                <a:srgbClr val="BE311A"/>
              </a:buClr>
              <a:buFont typeface="Wingdings" pitchFamily="2" charset="2"/>
              <a:buChar char="§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mtClean="0"/>
          </a:p>
          <a:p>
            <a:pPr eaLnBrk="1" hangingPunct="1">
              <a:lnSpc>
                <a:spcPct val="100000"/>
              </a:lnSpc>
              <a:buClr>
                <a:srgbClr val="BE311A"/>
              </a:buClr>
              <a:buFont typeface="Wingdings" pitchFamily="2" charset="2"/>
              <a:buChar char="§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mtClean="0"/>
          </a:p>
          <a:p>
            <a:pPr eaLnBrk="1" hangingPunct="1">
              <a:lnSpc>
                <a:spcPct val="100000"/>
              </a:lnSpc>
              <a:buClr>
                <a:srgbClr val="BE311A"/>
              </a:buClr>
              <a:buFont typeface="Wingdings" pitchFamily="2" charset="2"/>
              <a:buChar char="§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mtClean="0"/>
          </a:p>
          <a:p>
            <a:pPr eaLnBrk="1" hangingPunct="1">
              <a:lnSpc>
                <a:spcPct val="100000"/>
              </a:lnSpc>
              <a:buClr>
                <a:srgbClr val="BE311A"/>
              </a:buClr>
              <a:buFont typeface="Wingdings" pitchFamily="2" charset="2"/>
              <a:buChar char="§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mtClean="0"/>
          </a:p>
          <a:p>
            <a:pPr eaLnBrk="1" hangingPunct="1">
              <a:lnSpc>
                <a:spcPct val="100000"/>
              </a:lnSpc>
              <a:buClr>
                <a:srgbClr val="BE311A"/>
              </a:buClr>
              <a:buFont typeface="Wingdings" pitchFamily="2" charset="2"/>
              <a:buChar char="§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mtClean="0"/>
          </a:p>
          <a:p>
            <a:pPr eaLnBrk="1" hangingPunct="1">
              <a:lnSpc>
                <a:spcPct val="100000"/>
              </a:lnSpc>
              <a:buClr>
                <a:srgbClr val="BE311A"/>
              </a:buClr>
              <a:buFont typeface="Wingdings" pitchFamily="2" charset="2"/>
              <a:buChar char="§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mtClean="0"/>
          </a:p>
          <a:p>
            <a:pPr eaLnBrk="1" hangingPunct="1">
              <a:lnSpc>
                <a:spcPct val="100000"/>
              </a:lnSpc>
              <a:buClr>
                <a:srgbClr val="BE311A"/>
              </a:buClr>
              <a:buFont typeface="Wingdings" pitchFamily="2" charset="2"/>
              <a:buChar char="§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mtClean="0"/>
          </a:p>
          <a:p>
            <a:pPr eaLnBrk="1" hangingPunct="1">
              <a:lnSpc>
                <a:spcPct val="10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mtClean="0"/>
          </a:p>
          <a:p>
            <a:pPr eaLnBrk="1" hangingPunct="1">
              <a:lnSpc>
                <a:spcPct val="10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mtClean="0"/>
          </a:p>
        </p:txBody>
      </p:sp>
      <p:grpSp>
        <p:nvGrpSpPr>
          <p:cNvPr id="84" name="Gruppieren 83"/>
          <p:cNvGrpSpPr/>
          <p:nvPr/>
        </p:nvGrpSpPr>
        <p:grpSpPr>
          <a:xfrm>
            <a:off x="1691680" y="3501008"/>
            <a:ext cx="3624660" cy="2522777"/>
            <a:chOff x="2339752" y="2348880"/>
            <a:chExt cx="3624660" cy="2522777"/>
          </a:xfrm>
        </p:grpSpPr>
        <p:grpSp>
          <p:nvGrpSpPr>
            <p:cNvPr id="65" name="Group 28"/>
            <p:cNvGrpSpPr/>
            <p:nvPr/>
          </p:nvGrpSpPr>
          <p:grpSpPr>
            <a:xfrm>
              <a:off x="2339752" y="2348880"/>
              <a:ext cx="3624660" cy="2306753"/>
              <a:chOff x="4361954" y="2127250"/>
              <a:chExt cx="4610733" cy="3209939"/>
            </a:xfrm>
          </p:grpSpPr>
          <p:sp>
            <p:nvSpPr>
              <p:cNvPr id="66" name="TextBox 27"/>
              <p:cNvSpPr txBox="1">
                <a:spLocks noChangeArrowheads="1"/>
              </p:cNvSpPr>
              <p:nvPr/>
            </p:nvSpPr>
            <p:spPr bwMode="auto">
              <a:xfrm>
                <a:off x="4545149" y="4932906"/>
                <a:ext cx="4427538" cy="4042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92000"/>
                  </a:lnSpc>
                  <a:buClr>
                    <a:srgbClr val="000000"/>
                  </a:buClr>
                  <a:buSzPct val="100000"/>
                  <a:buFont typeface="Arial" charset="0"/>
                  <a:buNone/>
                </a:pPr>
                <a:r>
                  <a:rPr lang="nl-NL" sz="1400" dirty="0" smtClean="0">
                    <a:solidFill>
                      <a:srgbClr val="FF0000"/>
                    </a:solidFill>
                    <a:latin typeface="+mn-lt"/>
                  </a:rPr>
                  <a:t>    Closer</a:t>
                </a:r>
                <a:r>
                  <a:rPr lang="nl-NL" sz="1400" dirty="0">
                    <a:solidFill>
                      <a:srgbClr val="FF0000"/>
                    </a:solidFill>
                    <a:latin typeface="+mn-lt"/>
                  </a:rPr>
                  <a:t>	</a:t>
                </a:r>
                <a:r>
                  <a:rPr lang="nl-NL" sz="1400" smtClean="0">
                    <a:solidFill>
                      <a:srgbClr val="FF0000"/>
                    </a:solidFill>
                    <a:latin typeface="+mn-lt"/>
                  </a:rPr>
                  <a:t>         </a:t>
                </a:r>
                <a:r>
                  <a:rPr lang="nl-NL" sz="1400" dirty="0" smtClean="0">
                    <a:solidFill>
                      <a:srgbClr val="FF0000"/>
                    </a:solidFill>
                    <a:latin typeface="+mn-lt"/>
                  </a:rPr>
                  <a:t>Same</a:t>
                </a:r>
                <a:r>
                  <a:rPr lang="nl-NL" sz="1400" dirty="0">
                    <a:solidFill>
                      <a:srgbClr val="FF0000"/>
                    </a:solidFill>
                    <a:latin typeface="+mn-lt"/>
                  </a:rPr>
                  <a:t>	 </a:t>
                </a:r>
                <a:r>
                  <a:rPr lang="nl-NL" sz="1400" dirty="0" smtClean="0">
                    <a:solidFill>
                      <a:srgbClr val="FF0000"/>
                    </a:solidFill>
                    <a:latin typeface="+mn-lt"/>
                  </a:rPr>
                  <a:t>  Farther</a:t>
                </a:r>
                <a:endParaRPr lang="en-US" sz="1400" dirty="0">
                  <a:solidFill>
                    <a:srgbClr val="FF0000"/>
                  </a:solidFill>
                  <a:latin typeface="+mn-lt"/>
                </a:endParaRPr>
              </a:p>
            </p:txBody>
          </p:sp>
          <p:grpSp>
            <p:nvGrpSpPr>
              <p:cNvPr id="67" name="Group 47"/>
              <p:cNvGrpSpPr>
                <a:grpSpLocks/>
              </p:cNvGrpSpPr>
              <p:nvPr/>
            </p:nvGrpSpPr>
            <p:grpSpPr bwMode="auto">
              <a:xfrm>
                <a:off x="4361954" y="2127250"/>
                <a:ext cx="4176712" cy="2749550"/>
                <a:chOff x="3779912" y="1949392"/>
                <a:chExt cx="4752336" cy="2991771"/>
              </a:xfrm>
            </p:grpSpPr>
            <p:grpSp>
              <p:nvGrpSpPr>
                <p:cNvPr id="68" name="Group 28"/>
                <p:cNvGrpSpPr>
                  <a:grpSpLocks/>
                </p:cNvGrpSpPr>
                <p:nvPr/>
              </p:nvGrpSpPr>
              <p:grpSpPr bwMode="auto">
                <a:xfrm>
                  <a:off x="5292080" y="1949392"/>
                  <a:ext cx="1728000" cy="2991479"/>
                  <a:chOff x="6084168" y="1877347"/>
                  <a:chExt cx="1728192" cy="2991810"/>
                </a:xfrm>
              </p:grpSpPr>
              <p:pic>
                <p:nvPicPr>
                  <p:cNvPr id="79" name="Picture 2" descr="C:\Users\Cordula Vesper\Documents\Experiments\JointJumping\JJ1_Bilder\Setup5.jpg"/>
                  <p:cNvPicPr>
                    <a:picLocks noChangeAspect="1" noChangeArrowheads="1"/>
                  </p:cNvPicPr>
                  <p:nvPr/>
                </p:nvPicPr>
                <p:blipFill>
                  <a:blip r:embed="rId3" cstate="print"/>
                  <a:srcRect t="16254" b="3847"/>
                  <a:stretch>
                    <a:fillRect/>
                  </a:stretch>
                </p:blipFill>
                <p:spPr bwMode="auto">
                  <a:xfrm>
                    <a:off x="6084168" y="1877347"/>
                    <a:ext cx="1728192" cy="299181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cxnSp>
                <p:nvCxnSpPr>
                  <p:cNvPr id="80" name="Straight Arrow Connector 22"/>
                  <p:cNvCxnSpPr/>
                  <p:nvPr/>
                </p:nvCxnSpPr>
                <p:spPr bwMode="auto">
                  <a:xfrm rot="16200000" flipV="1">
                    <a:off x="6408623" y="4041242"/>
                    <a:ext cx="575271" cy="72259"/>
                  </a:xfrm>
                  <a:prstGeom prst="straightConnector1">
                    <a:avLst/>
                  </a:prstGeom>
                  <a:solidFill>
                    <a:srgbClr val="00B8FF"/>
                  </a:solidFill>
                  <a:ln w="38100" cap="sq" cmpd="sng" algn="ctr">
                    <a:solidFill>
                      <a:srgbClr val="FF0000"/>
                    </a:solidFill>
                    <a:prstDash val="solid"/>
                    <a:miter lim="800000"/>
                    <a:headEnd type="none" w="med" len="med"/>
                    <a:tailEnd type="arrow"/>
                  </a:ln>
                  <a:effectLst/>
                </p:spPr>
              </p:cxnSp>
              <p:cxnSp>
                <p:nvCxnSpPr>
                  <p:cNvPr id="81" name="Straight Arrow Connector 24"/>
                  <p:cNvCxnSpPr/>
                  <p:nvPr/>
                </p:nvCxnSpPr>
                <p:spPr bwMode="auto">
                  <a:xfrm rot="16200000" flipV="1">
                    <a:off x="6984891" y="4041242"/>
                    <a:ext cx="575271" cy="72259"/>
                  </a:xfrm>
                  <a:prstGeom prst="straightConnector1">
                    <a:avLst/>
                  </a:prstGeom>
                  <a:solidFill>
                    <a:srgbClr val="00B8FF"/>
                  </a:solidFill>
                  <a:ln w="38100" cap="sq" cmpd="sng" algn="ctr">
                    <a:solidFill>
                      <a:srgbClr val="00B050"/>
                    </a:solidFill>
                    <a:prstDash val="solid"/>
                    <a:miter lim="800000"/>
                    <a:headEnd type="none" w="med" len="med"/>
                    <a:tailEnd type="arrow"/>
                  </a:ln>
                  <a:effectLst/>
                </p:spPr>
              </p:cxnSp>
            </p:grpSp>
            <p:grpSp>
              <p:nvGrpSpPr>
                <p:cNvPr id="69" name="Group 30"/>
                <p:cNvGrpSpPr>
                  <a:grpSpLocks/>
                </p:cNvGrpSpPr>
                <p:nvPr/>
              </p:nvGrpSpPr>
              <p:grpSpPr bwMode="auto">
                <a:xfrm>
                  <a:off x="6804248" y="1949392"/>
                  <a:ext cx="1728000" cy="2991481"/>
                  <a:chOff x="4355976" y="1877173"/>
                  <a:chExt cx="1728192" cy="2993397"/>
                </a:xfrm>
              </p:grpSpPr>
              <p:pic>
                <p:nvPicPr>
                  <p:cNvPr id="76" name="Picture 3" descr="C:\Users\Cordula Vesper\Documents\Experiments\JointJumping\JJ1_Bilder\Setup4.jpg"/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/>
                  <a:srcRect l="2077" t="15305" r="2571" b="4108"/>
                  <a:stretch>
                    <a:fillRect/>
                  </a:stretch>
                </p:blipFill>
                <p:spPr bwMode="auto">
                  <a:xfrm>
                    <a:off x="4355976" y="1877173"/>
                    <a:ext cx="1728192" cy="299339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cxnSp>
                <p:nvCxnSpPr>
                  <p:cNvPr id="77" name="Straight Arrow Connector 32"/>
                  <p:cNvCxnSpPr>
                    <a:cxnSpLocks noChangeShapeType="1"/>
                  </p:cNvCxnSpPr>
                  <p:nvPr/>
                </p:nvCxnSpPr>
                <p:spPr bwMode="auto">
                  <a:xfrm rot="16200000" flipV="1">
                    <a:off x="5436096" y="4221088"/>
                    <a:ext cx="360040" cy="72008"/>
                  </a:xfrm>
                  <a:prstGeom prst="straightConnector1">
                    <a:avLst/>
                  </a:prstGeom>
                  <a:noFill/>
                  <a:ln w="38100" cap="sq" algn="ctr">
                    <a:solidFill>
                      <a:srgbClr val="00B050"/>
                    </a:solidFill>
                    <a:miter lim="800000"/>
                    <a:headEnd/>
                    <a:tailEnd type="arrow" w="med" len="med"/>
                  </a:ln>
                </p:spPr>
              </p:cxnSp>
              <p:cxnSp>
                <p:nvCxnSpPr>
                  <p:cNvPr id="78" name="Straight Arrow Connector 33"/>
                  <p:cNvCxnSpPr>
                    <a:cxnSpLocks noChangeShapeType="1"/>
                  </p:cNvCxnSpPr>
                  <p:nvPr/>
                </p:nvCxnSpPr>
                <p:spPr bwMode="auto">
                  <a:xfrm rot="16200000" flipV="1">
                    <a:off x="4499992" y="3933056"/>
                    <a:ext cx="864096" cy="144016"/>
                  </a:xfrm>
                  <a:prstGeom prst="straightConnector1">
                    <a:avLst/>
                  </a:prstGeom>
                  <a:noFill/>
                  <a:ln w="38100" cap="sq" algn="ctr">
                    <a:solidFill>
                      <a:srgbClr val="C00000"/>
                    </a:solidFill>
                    <a:miter lim="800000"/>
                    <a:headEnd/>
                    <a:tailEnd type="arrow" w="med" len="med"/>
                  </a:ln>
                </p:spPr>
              </p:cxnSp>
            </p:grpSp>
            <p:grpSp>
              <p:nvGrpSpPr>
                <p:cNvPr id="70" name="Group 36"/>
                <p:cNvGrpSpPr>
                  <a:grpSpLocks/>
                </p:cNvGrpSpPr>
                <p:nvPr/>
              </p:nvGrpSpPr>
              <p:grpSpPr bwMode="auto">
                <a:xfrm>
                  <a:off x="3779912" y="1949392"/>
                  <a:ext cx="1728000" cy="2991771"/>
                  <a:chOff x="3419872" y="2083357"/>
                  <a:chExt cx="1462377" cy="2425761"/>
                </a:xfrm>
              </p:grpSpPr>
              <p:pic>
                <p:nvPicPr>
                  <p:cNvPr id="73" name="Picture 3" descr="C:\Users\Cordula Vesper\Documents\Experiments\JointJumping\JJ1_Bilder\Setup6.jpg"/>
                  <p:cNvPicPr>
                    <a:picLocks noChangeAspect="1" noChangeArrowheads="1"/>
                  </p:cNvPicPr>
                  <p:nvPr/>
                </p:nvPicPr>
                <p:blipFill>
                  <a:blip r:embed="rId5" cstate="print"/>
                  <a:srcRect t="15167" b="3893"/>
                  <a:stretch>
                    <a:fillRect/>
                  </a:stretch>
                </p:blipFill>
                <p:spPr bwMode="auto">
                  <a:xfrm>
                    <a:off x="3419872" y="2083357"/>
                    <a:ext cx="1462377" cy="242576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cxnSp>
                <p:nvCxnSpPr>
                  <p:cNvPr id="74" name="Straight Arrow Connector 34"/>
                  <p:cNvCxnSpPr>
                    <a:cxnSpLocks noChangeShapeType="1"/>
                  </p:cNvCxnSpPr>
                  <p:nvPr/>
                </p:nvCxnSpPr>
                <p:spPr bwMode="auto">
                  <a:xfrm rot="16200000" flipV="1">
                    <a:off x="3805046" y="3979930"/>
                    <a:ext cx="291770" cy="54006"/>
                  </a:xfrm>
                  <a:prstGeom prst="straightConnector1">
                    <a:avLst/>
                  </a:prstGeom>
                  <a:noFill/>
                  <a:ln w="38100" cap="sq" algn="ctr">
                    <a:solidFill>
                      <a:srgbClr val="FF0000"/>
                    </a:solidFill>
                    <a:miter lim="800000"/>
                    <a:headEnd/>
                    <a:tailEnd type="arrow" w="med" len="med"/>
                  </a:ln>
                </p:spPr>
              </p:cxnSp>
              <p:cxnSp>
                <p:nvCxnSpPr>
                  <p:cNvPr id="75" name="Straight Arrow Connector 35"/>
                  <p:cNvCxnSpPr>
                    <a:cxnSpLocks noChangeShapeType="1"/>
                  </p:cNvCxnSpPr>
                  <p:nvPr/>
                </p:nvCxnSpPr>
                <p:spPr bwMode="auto">
                  <a:xfrm rot="16200000" flipV="1">
                    <a:off x="4059858" y="3725118"/>
                    <a:ext cx="700248" cy="108012"/>
                  </a:xfrm>
                  <a:prstGeom prst="straightConnector1">
                    <a:avLst/>
                  </a:prstGeom>
                  <a:noFill/>
                  <a:ln w="38100" cap="sq" algn="ctr">
                    <a:solidFill>
                      <a:srgbClr val="00B050"/>
                    </a:solidFill>
                    <a:miter lim="800000"/>
                    <a:headEnd/>
                    <a:tailEnd type="arrow" w="med" len="med"/>
                  </a:ln>
                </p:spPr>
              </p:cxnSp>
            </p:grpSp>
            <p:pic>
              <p:nvPicPr>
                <p:cNvPr id="71" name="Picture 2" descr="C:\Users\Cordula Vesper\Documents\Experiments\JointJumping\JJ1_Bilder\Setup5.jpg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 t="44234" r="83331" b="32687"/>
                <a:stretch>
                  <a:fillRect/>
                </a:stretch>
              </p:blipFill>
              <p:spPr bwMode="auto">
                <a:xfrm>
                  <a:off x="5292080" y="2996952"/>
                  <a:ext cx="288032" cy="86409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72" name="Picture 2" descr="C:\Users\Cordula Vesper\Documents\Experiments\JointJumping\JJ1_Bilder\Setup5.jpg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 l="83342" t="71159" r="4156" b="3847"/>
                <a:stretch>
                  <a:fillRect/>
                </a:stretch>
              </p:blipFill>
              <p:spPr bwMode="auto">
                <a:xfrm>
                  <a:off x="6732240" y="4005064"/>
                  <a:ext cx="216024" cy="93580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</p:grpSp>
        <p:sp>
          <p:nvSpPr>
            <p:cNvPr id="83" name="TextBox 27"/>
            <p:cNvSpPr txBox="1">
              <a:spLocks noChangeArrowheads="1"/>
            </p:cNvSpPr>
            <p:nvPr/>
          </p:nvSpPr>
          <p:spPr bwMode="auto">
            <a:xfrm>
              <a:off x="2483768" y="4581128"/>
              <a:ext cx="3480644" cy="2905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lnSpc>
                  <a:spcPct val="92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r>
                <a:rPr lang="nl-NL" sz="1400" smtClean="0">
                  <a:solidFill>
                    <a:srgbClr val="00B050"/>
                  </a:solidFill>
                  <a:latin typeface="+mn-lt"/>
                </a:rPr>
                <a:t>    Farther</a:t>
              </a:r>
              <a:r>
                <a:rPr lang="nl-NL" sz="1400" dirty="0">
                  <a:solidFill>
                    <a:srgbClr val="00B050"/>
                  </a:solidFill>
                  <a:latin typeface="+mn-lt"/>
                </a:rPr>
                <a:t>	</a:t>
              </a:r>
              <a:r>
                <a:rPr lang="nl-NL" sz="1400" smtClean="0">
                  <a:solidFill>
                    <a:srgbClr val="00B050"/>
                  </a:solidFill>
                  <a:latin typeface="+mn-lt"/>
                </a:rPr>
                <a:t>         Same</a:t>
              </a:r>
              <a:r>
                <a:rPr lang="nl-NL" sz="1400" dirty="0">
                  <a:solidFill>
                    <a:srgbClr val="00B050"/>
                  </a:solidFill>
                  <a:latin typeface="+mn-lt"/>
                </a:rPr>
                <a:t>	</a:t>
              </a:r>
              <a:r>
                <a:rPr lang="nl-NL" sz="1400">
                  <a:solidFill>
                    <a:srgbClr val="00B050"/>
                  </a:solidFill>
                  <a:latin typeface="+mn-lt"/>
                </a:rPr>
                <a:t> </a:t>
              </a:r>
              <a:r>
                <a:rPr lang="nl-NL" sz="1400" smtClean="0">
                  <a:solidFill>
                    <a:srgbClr val="00B050"/>
                  </a:solidFill>
                  <a:latin typeface="+mn-lt"/>
                </a:rPr>
                <a:t>  Closer</a:t>
              </a:r>
              <a:endParaRPr lang="en-US" sz="1400" dirty="0">
                <a:solidFill>
                  <a:srgbClr val="00B050"/>
                </a:solidFill>
                <a:latin typeface="+mn-lt"/>
              </a:endParaRPr>
            </a:p>
          </p:txBody>
        </p:sp>
      </p:grpSp>
      <p:sp>
        <p:nvSpPr>
          <p:cNvPr id="87" name="Textfeld 86"/>
          <p:cNvSpPr txBox="1"/>
          <p:nvPr/>
        </p:nvSpPr>
        <p:spPr>
          <a:xfrm>
            <a:off x="5652120" y="3933056"/>
            <a:ext cx="720080" cy="262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/>
                </a:solidFill>
              </a:rPr>
              <a:t>105 cm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88" name="Textfeld 87"/>
          <p:cNvSpPr txBox="1"/>
          <p:nvPr/>
        </p:nvSpPr>
        <p:spPr>
          <a:xfrm>
            <a:off x="5868144" y="4678917"/>
            <a:ext cx="648072" cy="262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/>
                </a:solidFill>
              </a:rPr>
              <a:t>35 cm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89" name="Textfeld 88"/>
          <p:cNvSpPr txBox="1"/>
          <p:nvPr/>
        </p:nvSpPr>
        <p:spPr>
          <a:xfrm>
            <a:off x="5796136" y="4318877"/>
            <a:ext cx="648072" cy="262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/>
                </a:solidFill>
              </a:rPr>
              <a:t>70 cm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90" name="Textfeld 89"/>
          <p:cNvSpPr txBox="1"/>
          <p:nvPr/>
        </p:nvSpPr>
        <p:spPr>
          <a:xfrm>
            <a:off x="5580112" y="3573016"/>
            <a:ext cx="720080" cy="262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/>
                </a:solidFill>
              </a:rPr>
              <a:t>140 cm</a:t>
            </a:r>
            <a:endParaRPr 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1 0.05509 C 0.02083 0.0382 0.02673 0.02153 0.02413 0.01227 C 0.02152 0.00301 0.00243 0.00209 4.44444E-6 -2.22222E-6 " pathEditMode="relative" rAng="0" ptsTypes="aaA">
                                      <p:cBhvr>
                                        <p:cTn id="1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0" y="-280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771 0.16112 C 0.02795 0.12454 0.03837 0.08797 0.03334 0.06112 C 0.0283 0.03426 -0.00399 0.00834 -0.0125 -4.07407E-6 " pathEditMode="relative" rAng="0" ptsTypes="aaA">
                                      <p:cBhvr>
                                        <p:cTn id="1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0" y="-8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Results: Movement execution</a:t>
            </a:r>
            <a:endParaRPr lang="en-US" smtClean="0"/>
          </a:p>
          <a:p>
            <a:endParaRPr lang="en-US"/>
          </a:p>
        </p:txBody>
      </p:sp>
      <p:pic>
        <p:nvPicPr>
          <p:cNvPr id="5122" name="Picture 3" descr="figure6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7544" y="2276872"/>
            <a:ext cx="8327489" cy="32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Results: Coordination performance</a:t>
            </a:r>
            <a:endParaRPr lang="en-US"/>
          </a:p>
        </p:txBody>
      </p:sp>
      <p:pic>
        <p:nvPicPr>
          <p:cNvPr id="6146" name="Picture 4" descr="figure7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31640" y="2132856"/>
            <a:ext cx="6480720" cy="3388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Movement Prediction</a:t>
            </a:r>
            <a:endParaRPr lang="en-US"/>
          </a:p>
        </p:txBody>
      </p:sp>
      <p:sp>
        <p:nvSpPr>
          <p:cNvPr id="18" name="TextBox 9"/>
          <p:cNvSpPr txBox="1"/>
          <p:nvPr/>
        </p:nvSpPr>
        <p:spPr>
          <a:xfrm>
            <a:off x="3131840" y="1700808"/>
            <a:ext cx="2664296" cy="318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smtClean="0">
                <a:solidFill>
                  <a:schemeClr val="tx1"/>
                </a:solidFill>
              </a:rPr>
              <a:t>Individual unipedal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9" name="TextBox 9"/>
          <p:cNvSpPr txBox="1"/>
          <p:nvPr/>
        </p:nvSpPr>
        <p:spPr>
          <a:xfrm>
            <a:off x="5940152" y="1700808"/>
            <a:ext cx="2664296" cy="318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smtClean="0">
                <a:solidFill>
                  <a:schemeClr val="tx1"/>
                </a:solidFill>
              </a:rPr>
              <a:t>Individual bipedal</a:t>
            </a:r>
            <a:endParaRPr lang="en-US" sz="1600">
              <a:solidFill>
                <a:schemeClr val="tx1"/>
              </a:solidFill>
            </a:endParaRPr>
          </a:p>
        </p:txBody>
      </p:sp>
      <p:pic>
        <p:nvPicPr>
          <p:cNvPr id="11" name="Bipedal B.wmv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6084168" y="2204864"/>
            <a:ext cx="2286000" cy="3048000"/>
          </a:xfrm>
          <a:prstGeom prst="rect">
            <a:avLst/>
          </a:prstGeom>
        </p:spPr>
      </p:pic>
      <p:pic>
        <p:nvPicPr>
          <p:cNvPr id="12" name="Individual B.wmv">
            <a:hlinkClick r:id="" action="ppaction://media"/>
          </p:cNvPr>
          <p:cNvPicPr>
            <a:picLocks noRot="1" noChangeAspect="1"/>
          </p:cNvPicPr>
          <p:nvPr>
            <a:videoFile r:link="rId2"/>
          </p:nvPr>
        </p:nvPicPr>
        <p:blipFill>
          <a:blip r:embed="rId6"/>
          <a:stretch>
            <a:fillRect/>
          </a:stretch>
        </p:blipFill>
        <p:spPr>
          <a:xfrm>
            <a:off x="3419872" y="2204864"/>
            <a:ext cx="2286000" cy="3048000"/>
          </a:xfrm>
          <a:prstGeom prst="rect">
            <a:avLst/>
          </a:prstGeom>
        </p:spPr>
      </p:pic>
      <p:sp>
        <p:nvSpPr>
          <p:cNvPr id="10" name="TextBox 16"/>
          <p:cNvSpPr txBox="1"/>
          <p:nvPr/>
        </p:nvSpPr>
        <p:spPr>
          <a:xfrm>
            <a:off x="611560" y="1700808"/>
            <a:ext cx="2592288" cy="318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smtClean="0">
                <a:solidFill>
                  <a:schemeClr val="tx1"/>
                </a:solidFill>
              </a:rPr>
              <a:t>Joint</a:t>
            </a:r>
            <a:endParaRPr lang="en-US" sz="1600">
              <a:solidFill>
                <a:schemeClr val="tx1"/>
              </a:solidFill>
            </a:endParaRPr>
          </a:p>
        </p:txBody>
      </p:sp>
      <p:pic>
        <p:nvPicPr>
          <p:cNvPr id="13" name="Joint_v1.wmv">
            <a:hlinkClick r:id="" action="ppaction://media"/>
          </p:cNvPr>
          <p:cNvPicPr>
            <a:picLocks noRot="1" noChangeAspect="1"/>
          </p:cNvPicPr>
          <p:nvPr>
            <a:videoFile r:link="rId3"/>
          </p:nvPr>
        </p:nvPicPr>
        <p:blipFill>
          <a:blip r:embed="rId7"/>
          <a:stretch>
            <a:fillRect/>
          </a:stretch>
        </p:blipFill>
        <p:spPr>
          <a:xfrm>
            <a:off x="755576" y="2204864"/>
            <a:ext cx="2286000" cy="304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7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video>
              <p:cMediaNode>
                <p:cTn id="18" fill="remove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video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3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video>
              <p:cMediaNode>
                <p:cTn id="24" fill="remove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video>
            <p:seq concurrent="1" nextAc="seek">
              <p:cTn id="25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" fill="hold">
                      <p:stCondLst>
                        <p:cond delay="0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9" dur="1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video>
              <p:cMediaNode mute="1">
                <p:cTn id="30" fill="remove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video>
          </p:childTnLst>
        </p:cTn>
      </p:par>
    </p:tnLst>
    <p:bldLst>
      <p:bldP spid="18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Movement Prediction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Data analysis</a:t>
            </a:r>
          </a:p>
          <a:p>
            <a:endParaRPr lang="en-US" smtClean="0"/>
          </a:p>
          <a:p>
            <a:endParaRPr lang="en-US" smtClean="0"/>
          </a:p>
          <a:p>
            <a:endParaRPr lang="en-US"/>
          </a:p>
        </p:txBody>
      </p:sp>
      <p:pic>
        <p:nvPicPr>
          <p:cNvPr id="2050" name="Picture 2" descr="figure2new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1600" y="1988840"/>
            <a:ext cx="7344816" cy="3459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Chart 1"/>
          <p:cNvGraphicFramePr/>
          <p:nvPr/>
        </p:nvGraphicFramePr>
        <p:xfrm>
          <a:off x="827584" y="1556792"/>
          <a:ext cx="7344815" cy="30997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Movement Prediction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pPr eaLnBrk="1" hangingPunct="1">
              <a:lnSpc>
                <a:spcPct val="100000"/>
              </a:lnSpc>
              <a:buClr>
                <a:srgbClr val="BE311A"/>
              </a:buClr>
              <a:buFont typeface="Wingdings" pitchFamily="2" charset="2"/>
              <a:buChar char="§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smtClean="0"/>
              <a:t>Adaptation to partner’s jump distance</a:t>
            </a:r>
          </a:p>
          <a:p>
            <a:pPr eaLnBrk="1" hangingPunct="1">
              <a:lnSpc>
                <a:spcPct val="100000"/>
              </a:lnSpc>
              <a:buClr>
                <a:srgbClr val="BE311A"/>
              </a:buClr>
              <a:buFont typeface="Wingdings" pitchFamily="2" charset="2"/>
              <a:buChar char="§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smtClean="0"/>
              <a:t>However, no adaptation when own jump farther</a:t>
            </a:r>
          </a:p>
          <a:p>
            <a:pPr eaLnBrk="1" hangingPunct="1">
              <a:lnSpc>
                <a:spcPct val="100000"/>
              </a:lnSpc>
              <a:buClr>
                <a:srgbClr val="BE311A"/>
              </a:buClr>
              <a:buFont typeface="Wingdings" pitchFamily="2" charset="2"/>
              <a:buChar char="§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smtClean="0"/>
              <a:t>Same pattern in individual bipedal coordination (at least in jump preparation)</a:t>
            </a:r>
          </a:p>
          <a:p>
            <a:pPr eaLnBrk="1" hangingPunct="1">
              <a:lnSpc>
                <a:spcPct val="100000"/>
              </a:lnSpc>
              <a:buClr>
                <a:srgbClr val="BE311A"/>
              </a:buClr>
              <a:buFont typeface="Wingdings" pitchFamily="2" charset="2"/>
              <a:buChar char="§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smtClean="0"/>
              <a:t>No modulation in individual unipedal </a:t>
            </a:r>
          </a:p>
        </p:txBody>
      </p:sp>
      <p:sp>
        <p:nvSpPr>
          <p:cNvPr id="12" name="Oval 11"/>
          <p:cNvSpPr/>
          <p:nvPr/>
        </p:nvSpPr>
        <p:spPr bwMode="auto">
          <a:xfrm rot="-2400000">
            <a:off x="2524140" y="2854730"/>
            <a:ext cx="1441476" cy="557013"/>
          </a:xfrm>
          <a:prstGeom prst="ellipse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9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 rot="-5400000">
            <a:off x="7272304" y="3537011"/>
            <a:ext cx="576064" cy="936105"/>
          </a:xfrm>
          <a:prstGeom prst="ellipse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9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7" name="TextBox 38"/>
          <p:cNvSpPr txBox="1"/>
          <p:nvPr/>
        </p:nvSpPr>
        <p:spPr>
          <a:xfrm>
            <a:off x="3746308" y="6165304"/>
            <a:ext cx="4570108" cy="262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200" smtClean="0">
                <a:solidFill>
                  <a:schemeClr val="tx1"/>
                </a:solidFill>
              </a:rPr>
              <a:t>Vesper, van der Wel, Knoblich, &amp; Sebanz, in press, JEP-HPP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0" name="Oval 12"/>
          <p:cNvSpPr/>
          <p:nvPr/>
        </p:nvSpPr>
        <p:spPr bwMode="auto">
          <a:xfrm>
            <a:off x="4788024" y="3356992"/>
            <a:ext cx="1125488" cy="496776"/>
          </a:xfrm>
          <a:prstGeom prst="ellipse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9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2" name="Oval 12"/>
          <p:cNvSpPr/>
          <p:nvPr/>
        </p:nvSpPr>
        <p:spPr bwMode="auto">
          <a:xfrm>
            <a:off x="1691680" y="3356992"/>
            <a:ext cx="1008112" cy="496776"/>
          </a:xfrm>
          <a:prstGeom prst="ellipse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9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4" name="Oval 11"/>
          <p:cNvSpPr/>
          <p:nvPr/>
        </p:nvSpPr>
        <p:spPr bwMode="auto">
          <a:xfrm rot="-3120000">
            <a:off x="3467517" y="2673377"/>
            <a:ext cx="1643536" cy="557013"/>
          </a:xfrm>
          <a:prstGeom prst="ellipse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9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Oval 12"/>
          <p:cNvSpPr/>
          <p:nvPr/>
        </p:nvSpPr>
        <p:spPr bwMode="auto">
          <a:xfrm>
            <a:off x="5940152" y="3573016"/>
            <a:ext cx="1125488" cy="496776"/>
          </a:xfrm>
          <a:prstGeom prst="ellipse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9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6" grpId="0" animBg="1"/>
      <p:bldP spid="16" grpId="1" animBg="1"/>
      <p:bldP spid="20" grpId="0" animBg="1"/>
      <p:bldP spid="22" grpId="0" animBg="1"/>
      <p:bldP spid="24" grpId="0" animBg="1"/>
      <p:bldP spid="24" grpId="1" animBg="1"/>
      <p:bldP spid="14" grpId="0" animBg="1"/>
      <p:bldP spid="14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Movement Prediction</a:t>
            </a:r>
            <a:endParaRPr lang="en-US"/>
          </a:p>
        </p:txBody>
      </p:sp>
      <p:pic>
        <p:nvPicPr>
          <p:cNvPr id="4" name="Picture 2" descr="figure5"/>
          <p:cNvPicPr>
            <a:picLocks noChangeAspect="1" noChangeArrowheads="1"/>
          </p:cNvPicPr>
          <p:nvPr/>
        </p:nvPicPr>
        <p:blipFill>
          <a:blip r:embed="rId2" cstate="print"/>
          <a:srcRect t="35808"/>
          <a:stretch>
            <a:fillRect/>
          </a:stretch>
        </p:blipFill>
        <p:spPr bwMode="auto">
          <a:xfrm>
            <a:off x="1004033" y="980728"/>
            <a:ext cx="7528407" cy="501317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38"/>
          <p:cNvSpPr txBox="1"/>
          <p:nvPr/>
        </p:nvSpPr>
        <p:spPr>
          <a:xfrm>
            <a:off x="3746308" y="6165304"/>
            <a:ext cx="4570108" cy="262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200" smtClean="0">
                <a:solidFill>
                  <a:schemeClr val="tx1"/>
                </a:solidFill>
              </a:rPr>
              <a:t>Vesper, van der Wel, Knoblich, &amp; Sebanz, in press, JEP-HPP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467544" y="1700808"/>
            <a:ext cx="1656184" cy="2622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/>
                </a:solidFill>
              </a:rPr>
              <a:t>Individual unipedal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467544" y="3310765"/>
            <a:ext cx="1512168" cy="2622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/>
                </a:solidFill>
              </a:rPr>
              <a:t>Joint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467544" y="5085184"/>
            <a:ext cx="1512168" cy="2622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/>
                </a:solidFill>
              </a:rPr>
              <a:t>Individual bipedal</a:t>
            </a:r>
            <a:endParaRPr 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Movement Prediction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mtClean="0">
                <a:solidFill>
                  <a:schemeClr val="tx1"/>
                </a:solidFill>
              </a:rPr>
              <a:t>Can these findings be replicated and extended in a motor imagery task?</a:t>
            </a:r>
          </a:p>
          <a:p>
            <a:pPr eaLnBrk="1" hangingPunct="1">
              <a:lnSpc>
                <a:spcPct val="10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mtClean="0">
              <a:solidFill>
                <a:schemeClr val="tx1"/>
              </a:solidFill>
            </a:endParaRPr>
          </a:p>
          <a:p>
            <a:pPr lvl="0" eaLnBrk="1" hangingPunct="1">
              <a:lnSpc>
                <a:spcPct val="100000"/>
              </a:lnSpc>
              <a:buClr>
                <a:srgbClr val="BE311A"/>
              </a:buCl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smtClean="0">
                <a:solidFill>
                  <a:schemeClr val="tx1"/>
                </a:solidFill>
              </a:rPr>
              <a:t>Motor imagery</a:t>
            </a:r>
          </a:p>
          <a:p>
            <a:pPr marL="338400" lvl="0" indent="-338400" eaLnBrk="1" hangingPunct="1">
              <a:lnSpc>
                <a:spcPct val="100000"/>
              </a:lnSpc>
              <a:buClr>
                <a:srgbClr val="BE311A"/>
              </a:buClr>
              <a:buFont typeface="Wingdings" pitchFamily="2" charset="2"/>
              <a:buChar char="§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smtClean="0">
                <a:solidFill>
                  <a:schemeClr val="tx1"/>
                </a:solidFill>
              </a:rPr>
              <a:t>Similar brain networks in action execution, observation and imagery </a:t>
            </a:r>
            <a:r>
              <a:rPr lang="en-US" sz="1200" smtClean="0">
                <a:solidFill>
                  <a:schemeClr val="tx1"/>
                </a:solidFill>
              </a:rPr>
              <a:t>(e.g., Grèzes &amp; Decety, 2001)</a:t>
            </a:r>
          </a:p>
          <a:p>
            <a:pPr marL="338400" lvl="0" indent="-338400" eaLnBrk="1" hangingPunct="1">
              <a:lnSpc>
                <a:spcPct val="100000"/>
              </a:lnSpc>
              <a:buClr>
                <a:srgbClr val="BE311A"/>
              </a:buClr>
              <a:buFont typeface="Wingdings" pitchFamily="2" charset="2"/>
              <a:buChar char="§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smtClean="0">
                <a:solidFill>
                  <a:schemeClr val="tx1"/>
                </a:solidFill>
              </a:rPr>
              <a:t>Inolves action simulation </a:t>
            </a:r>
            <a:r>
              <a:rPr lang="en-US" sz="1200" smtClean="0">
                <a:solidFill>
                  <a:schemeClr val="tx1"/>
                </a:solidFill>
              </a:rPr>
              <a:t>(e.g., Jeannerod, 2001)</a:t>
            </a:r>
          </a:p>
          <a:p>
            <a:pPr marL="338400" lvl="0" indent="-338400" eaLnBrk="1" hangingPunct="1">
              <a:lnSpc>
                <a:spcPct val="100000"/>
              </a:lnSpc>
              <a:buClr>
                <a:srgbClr val="BE311A"/>
              </a:buClr>
              <a:buFont typeface="Wingdings" pitchFamily="2" charset="2"/>
              <a:buChar char="§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GB" smtClean="0">
                <a:solidFill>
                  <a:schemeClr val="tx1"/>
                </a:solidFill>
              </a:rPr>
              <a:t>Temporal action characteristics often preserved in imagery</a:t>
            </a:r>
            <a:r>
              <a:rPr lang="en-GB" sz="1200" smtClean="0">
                <a:solidFill>
                  <a:schemeClr val="tx1"/>
                </a:solidFill>
              </a:rPr>
              <a:t> (e.g., Shepard &amp; Metzler, 1971; Decety et al., 1989)</a:t>
            </a:r>
          </a:p>
          <a:p>
            <a:pPr eaLnBrk="1" hangingPunct="1">
              <a:lnSpc>
                <a:spcPct val="10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mtClean="0">
                <a:solidFill>
                  <a:schemeClr val="tx1"/>
                </a:solidFill>
              </a:rPr>
              <a:t> </a:t>
            </a:r>
          </a:p>
          <a:p>
            <a:pPr lvl="0" eaLnBrk="1" hangingPunct="1">
              <a:lnSpc>
                <a:spcPct val="100000"/>
              </a:lnSpc>
              <a:buClr>
                <a:srgbClr val="BE311A"/>
              </a:buClr>
              <a:buFont typeface="Wingdings" pitchFamily="2" charset="2"/>
              <a:buChar char="§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endParaRPr lang="en-US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r="-1261" b="28628"/>
          <a:stretch>
            <a:fillRect/>
          </a:stretch>
        </p:blipFill>
        <p:spPr bwMode="auto">
          <a:xfrm>
            <a:off x="1619672" y="4181599"/>
            <a:ext cx="4752528" cy="18396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hteck 8"/>
          <p:cNvSpPr/>
          <p:nvPr/>
        </p:nvSpPr>
        <p:spPr>
          <a:xfrm>
            <a:off x="6660232" y="5719548"/>
            <a:ext cx="1864421" cy="2622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smtClean="0">
                <a:solidFill>
                  <a:schemeClr val="tx1"/>
                </a:solidFill>
              </a:rPr>
              <a:t>(Grèzes &amp; Decety, 2001)</a:t>
            </a:r>
            <a:endParaRPr lang="en-US" sz="120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/>
          <a:srcRect t="80293" r="80401" b="-1110"/>
          <a:stretch>
            <a:fillRect/>
          </a:stretch>
        </p:blipFill>
        <p:spPr bwMode="auto">
          <a:xfrm>
            <a:off x="6516216" y="4325615"/>
            <a:ext cx="1975077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Movement Prediction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0613" y="1628801"/>
            <a:ext cx="3769419" cy="4487838"/>
          </a:xfrm>
        </p:spPr>
        <p:txBody>
          <a:bodyPr/>
          <a:lstStyle/>
          <a:p>
            <a:pPr marL="0" indent="0" eaLnBrk="1" hangingPunct="1">
              <a:lnSpc>
                <a:spcPct val="10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smtClean="0">
                <a:sym typeface="Wingdings" pitchFamily="2" charset="2"/>
              </a:rPr>
              <a:t>Joint jumping imagery</a:t>
            </a:r>
          </a:p>
          <a:p>
            <a:pPr eaLnBrk="1" hangingPunct="1">
              <a:lnSpc>
                <a:spcPct val="100000"/>
              </a:lnSpc>
              <a:buClr>
                <a:srgbClr val="BE311A"/>
              </a:buClr>
              <a:buFont typeface="Wingdings" pitchFamily="2" charset="2"/>
              <a:buChar char="§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mtClean="0"/>
              <a:t>Task: “Imagine to jump while landing at the same time as another person on the other side of the occluder!”</a:t>
            </a:r>
          </a:p>
          <a:p>
            <a:pPr eaLnBrk="1" hangingPunct="1">
              <a:lnSpc>
                <a:spcPct val="100000"/>
              </a:lnSpc>
              <a:buClr>
                <a:srgbClr val="BE311A"/>
              </a:buClr>
              <a:buFont typeface="Wingdings" pitchFamily="2" charset="2"/>
              <a:buChar char="§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mtClean="0"/>
          </a:p>
          <a:p>
            <a:pPr eaLnBrk="1" hangingPunct="1">
              <a:lnSpc>
                <a:spcPct val="100000"/>
              </a:lnSpc>
              <a:buClr>
                <a:srgbClr val="BE311A"/>
              </a:buClr>
              <a:buFont typeface="Wingdings" pitchFamily="2" charset="2"/>
              <a:buChar char="§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mtClean="0"/>
              <a:t>Response with button presses</a:t>
            </a:r>
          </a:p>
          <a:p>
            <a:pPr eaLnBrk="1" hangingPunct="1">
              <a:lnSpc>
                <a:spcPct val="100000"/>
              </a:lnSpc>
              <a:buClr>
                <a:srgbClr val="BE311A"/>
              </a:buClr>
              <a:buFont typeface="Wingdings" pitchFamily="2" charset="2"/>
              <a:buChar char="§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mtClean="0"/>
              <a:t>Imagine experimenter as co-actor</a:t>
            </a:r>
          </a:p>
          <a:p>
            <a:pPr eaLnBrk="1" hangingPunct="1">
              <a:lnSpc>
                <a:spcPct val="10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US"/>
          </a:p>
        </p:txBody>
      </p:sp>
      <p:pic>
        <p:nvPicPr>
          <p:cNvPr id="42" name="Picture 2" descr="C:\Users\Cordula Vesper\Documents\Experiments\JointJumping\JJ1_Bilder\Setup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88024" y="1124744"/>
            <a:ext cx="2489147" cy="5101183"/>
          </a:xfrm>
          <a:prstGeom prst="rect">
            <a:avLst/>
          </a:prstGeom>
          <a:noFill/>
        </p:spPr>
      </p:pic>
      <p:grpSp>
        <p:nvGrpSpPr>
          <p:cNvPr id="4" name="Group 27"/>
          <p:cNvGrpSpPr/>
          <p:nvPr/>
        </p:nvGrpSpPr>
        <p:grpSpPr>
          <a:xfrm>
            <a:off x="6372200" y="4077072"/>
            <a:ext cx="376042" cy="1368152"/>
            <a:chOff x="5528678" y="3645024"/>
            <a:chExt cx="483482" cy="1860805"/>
          </a:xfrm>
        </p:grpSpPr>
        <p:sp>
          <p:nvSpPr>
            <p:cNvPr id="44" name="Oval 28"/>
            <p:cNvSpPr/>
            <p:nvPr/>
          </p:nvSpPr>
          <p:spPr bwMode="auto">
            <a:xfrm>
              <a:off x="5637718" y="3645024"/>
              <a:ext cx="316836" cy="432048"/>
            </a:xfrm>
            <a:prstGeom prst="ellipse">
              <a:avLst/>
            </a:prstGeom>
            <a:solidFill>
              <a:srgbClr val="00B05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1">
                <a:lnSpc>
                  <a:spcPct val="9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45" name="Straight Connector 29"/>
            <p:cNvCxnSpPr/>
            <p:nvPr/>
          </p:nvCxnSpPr>
          <p:spPr bwMode="auto">
            <a:xfrm>
              <a:off x="5796136" y="4077072"/>
              <a:ext cx="0" cy="59675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Straight Connector 30"/>
            <p:cNvCxnSpPr/>
            <p:nvPr/>
          </p:nvCxnSpPr>
          <p:spPr bwMode="auto">
            <a:xfrm flipH="1">
              <a:off x="5528678" y="4653136"/>
              <a:ext cx="267459" cy="852693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Straight Connector 31"/>
            <p:cNvCxnSpPr/>
            <p:nvPr/>
          </p:nvCxnSpPr>
          <p:spPr bwMode="auto">
            <a:xfrm>
              <a:off x="5796133" y="4653136"/>
              <a:ext cx="195450" cy="852693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Straight Connector 32"/>
            <p:cNvCxnSpPr/>
            <p:nvPr/>
          </p:nvCxnSpPr>
          <p:spPr bwMode="auto">
            <a:xfrm>
              <a:off x="5796136" y="4221088"/>
              <a:ext cx="216024" cy="648072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Straight Connector 33"/>
            <p:cNvCxnSpPr/>
            <p:nvPr/>
          </p:nvCxnSpPr>
          <p:spPr bwMode="auto">
            <a:xfrm flipH="1">
              <a:off x="5565710" y="4221088"/>
              <a:ext cx="216023" cy="648072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50" name="Picture 2" descr="C:\Users\Cordula Vesper\Documents\Experiments\JointJumping\JJ1_Bilder\Setup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96744" y="548680"/>
            <a:ext cx="1540458" cy="3156967"/>
          </a:xfrm>
          <a:prstGeom prst="rect">
            <a:avLst/>
          </a:prstGeom>
          <a:noFill/>
        </p:spPr>
      </p:pic>
      <p:grpSp>
        <p:nvGrpSpPr>
          <p:cNvPr id="5" name="Group 70"/>
          <p:cNvGrpSpPr/>
          <p:nvPr/>
        </p:nvGrpSpPr>
        <p:grpSpPr>
          <a:xfrm>
            <a:off x="7620263" y="2132856"/>
            <a:ext cx="221256" cy="846707"/>
            <a:chOff x="5528678" y="3645024"/>
            <a:chExt cx="483482" cy="1860805"/>
          </a:xfrm>
        </p:grpSpPr>
        <p:sp>
          <p:nvSpPr>
            <p:cNvPr id="52" name="Oval 71"/>
            <p:cNvSpPr/>
            <p:nvPr/>
          </p:nvSpPr>
          <p:spPr bwMode="auto">
            <a:xfrm>
              <a:off x="5637718" y="3645024"/>
              <a:ext cx="316836" cy="432048"/>
            </a:xfrm>
            <a:prstGeom prst="ellipse">
              <a:avLst/>
            </a:prstGeom>
            <a:solidFill>
              <a:srgbClr val="00B05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1">
                <a:lnSpc>
                  <a:spcPct val="9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53" name="Straight Connector 72"/>
            <p:cNvCxnSpPr/>
            <p:nvPr/>
          </p:nvCxnSpPr>
          <p:spPr bwMode="auto">
            <a:xfrm>
              <a:off x="5796136" y="4077072"/>
              <a:ext cx="0" cy="59675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4" name="Straight Connector 73"/>
            <p:cNvCxnSpPr/>
            <p:nvPr/>
          </p:nvCxnSpPr>
          <p:spPr bwMode="auto">
            <a:xfrm flipH="1">
              <a:off x="5528678" y="4653136"/>
              <a:ext cx="267459" cy="852693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Straight Connector 74"/>
            <p:cNvCxnSpPr/>
            <p:nvPr/>
          </p:nvCxnSpPr>
          <p:spPr bwMode="auto">
            <a:xfrm>
              <a:off x="5796133" y="4653136"/>
              <a:ext cx="195450" cy="852693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Straight Connector 75"/>
            <p:cNvCxnSpPr/>
            <p:nvPr/>
          </p:nvCxnSpPr>
          <p:spPr bwMode="auto">
            <a:xfrm>
              <a:off x="5796136" y="4221088"/>
              <a:ext cx="216024" cy="648072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Straight Connector 76"/>
            <p:cNvCxnSpPr/>
            <p:nvPr/>
          </p:nvCxnSpPr>
          <p:spPr bwMode="auto">
            <a:xfrm flipH="1">
              <a:off x="5565710" y="4221088"/>
              <a:ext cx="216023" cy="648072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" name="Group 77"/>
          <p:cNvGrpSpPr/>
          <p:nvPr/>
        </p:nvGrpSpPr>
        <p:grpSpPr>
          <a:xfrm>
            <a:off x="7038967" y="1718197"/>
            <a:ext cx="221256" cy="846707"/>
            <a:chOff x="5528678" y="3645024"/>
            <a:chExt cx="483482" cy="1860805"/>
          </a:xfrm>
        </p:grpSpPr>
        <p:sp>
          <p:nvSpPr>
            <p:cNvPr id="59" name="Oval 78"/>
            <p:cNvSpPr/>
            <p:nvPr/>
          </p:nvSpPr>
          <p:spPr bwMode="auto">
            <a:xfrm>
              <a:off x="5637718" y="3645024"/>
              <a:ext cx="316836" cy="432048"/>
            </a:xfrm>
            <a:prstGeom prst="ellipse">
              <a:avLst/>
            </a:prstGeom>
            <a:solidFill>
              <a:srgbClr val="C0000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1">
                <a:lnSpc>
                  <a:spcPct val="9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60" name="Straight Connector 79"/>
            <p:cNvCxnSpPr/>
            <p:nvPr/>
          </p:nvCxnSpPr>
          <p:spPr bwMode="auto">
            <a:xfrm>
              <a:off x="5796136" y="4077072"/>
              <a:ext cx="0" cy="59675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1" name="Straight Connector 80"/>
            <p:cNvCxnSpPr/>
            <p:nvPr/>
          </p:nvCxnSpPr>
          <p:spPr bwMode="auto">
            <a:xfrm flipH="1">
              <a:off x="5528678" y="4653136"/>
              <a:ext cx="267459" cy="852693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2" name="Straight Connector 81"/>
            <p:cNvCxnSpPr/>
            <p:nvPr/>
          </p:nvCxnSpPr>
          <p:spPr bwMode="auto">
            <a:xfrm>
              <a:off x="5796133" y="4653136"/>
              <a:ext cx="195450" cy="852693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Straight Connector 82"/>
            <p:cNvCxnSpPr/>
            <p:nvPr/>
          </p:nvCxnSpPr>
          <p:spPr bwMode="auto">
            <a:xfrm>
              <a:off x="5796136" y="4221088"/>
              <a:ext cx="216024" cy="648072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Straight Connector 83"/>
            <p:cNvCxnSpPr/>
            <p:nvPr/>
          </p:nvCxnSpPr>
          <p:spPr bwMode="auto">
            <a:xfrm flipH="1">
              <a:off x="5565710" y="4221088"/>
              <a:ext cx="216023" cy="648072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7" name="Group 84"/>
          <p:cNvGrpSpPr/>
          <p:nvPr/>
        </p:nvGrpSpPr>
        <p:grpSpPr>
          <a:xfrm>
            <a:off x="7116207" y="2348880"/>
            <a:ext cx="221256" cy="846707"/>
            <a:chOff x="5528678" y="3645024"/>
            <a:chExt cx="483482" cy="1860805"/>
          </a:xfrm>
        </p:grpSpPr>
        <p:sp>
          <p:nvSpPr>
            <p:cNvPr id="66" name="Oval 85"/>
            <p:cNvSpPr/>
            <p:nvPr/>
          </p:nvSpPr>
          <p:spPr bwMode="auto">
            <a:xfrm>
              <a:off x="5637718" y="3645024"/>
              <a:ext cx="316836" cy="432048"/>
            </a:xfrm>
            <a:prstGeom prst="ellipse">
              <a:avLst/>
            </a:prstGeom>
            <a:solidFill>
              <a:srgbClr val="C0000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1">
                <a:lnSpc>
                  <a:spcPct val="9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67" name="Straight Connector 86"/>
            <p:cNvCxnSpPr/>
            <p:nvPr/>
          </p:nvCxnSpPr>
          <p:spPr bwMode="auto">
            <a:xfrm>
              <a:off x="5796136" y="4077072"/>
              <a:ext cx="0" cy="59675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8" name="Straight Connector 87"/>
            <p:cNvCxnSpPr/>
            <p:nvPr/>
          </p:nvCxnSpPr>
          <p:spPr bwMode="auto">
            <a:xfrm flipH="1">
              <a:off x="5528678" y="4653136"/>
              <a:ext cx="267459" cy="852693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9" name="Straight Connector 88"/>
            <p:cNvCxnSpPr/>
            <p:nvPr/>
          </p:nvCxnSpPr>
          <p:spPr bwMode="auto">
            <a:xfrm>
              <a:off x="5796133" y="4653136"/>
              <a:ext cx="195450" cy="852693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Straight Connector 89"/>
            <p:cNvCxnSpPr/>
            <p:nvPr/>
          </p:nvCxnSpPr>
          <p:spPr bwMode="auto">
            <a:xfrm>
              <a:off x="5796136" y="4221088"/>
              <a:ext cx="216024" cy="648072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1" name="Straight Connector 90"/>
            <p:cNvCxnSpPr/>
            <p:nvPr/>
          </p:nvCxnSpPr>
          <p:spPr bwMode="auto">
            <a:xfrm flipH="1">
              <a:off x="5565710" y="4221088"/>
              <a:ext cx="216023" cy="648072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8" name="Group 91"/>
          <p:cNvGrpSpPr/>
          <p:nvPr/>
        </p:nvGrpSpPr>
        <p:grpSpPr>
          <a:xfrm>
            <a:off x="7692271" y="2348880"/>
            <a:ext cx="221256" cy="846707"/>
            <a:chOff x="5528678" y="3645024"/>
            <a:chExt cx="483482" cy="1860805"/>
          </a:xfrm>
        </p:grpSpPr>
        <p:sp>
          <p:nvSpPr>
            <p:cNvPr id="73" name="Oval 92"/>
            <p:cNvSpPr/>
            <p:nvPr/>
          </p:nvSpPr>
          <p:spPr bwMode="auto">
            <a:xfrm>
              <a:off x="5637718" y="3645024"/>
              <a:ext cx="316836" cy="432048"/>
            </a:xfrm>
            <a:prstGeom prst="ellipse">
              <a:avLst/>
            </a:prstGeom>
            <a:solidFill>
              <a:srgbClr val="00B05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1">
                <a:lnSpc>
                  <a:spcPct val="9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74" name="Straight Connector 93"/>
            <p:cNvCxnSpPr/>
            <p:nvPr/>
          </p:nvCxnSpPr>
          <p:spPr bwMode="auto">
            <a:xfrm>
              <a:off x="5796136" y="4077072"/>
              <a:ext cx="0" cy="59675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5" name="Straight Connector 94"/>
            <p:cNvCxnSpPr/>
            <p:nvPr/>
          </p:nvCxnSpPr>
          <p:spPr bwMode="auto">
            <a:xfrm flipH="1">
              <a:off x="5528678" y="4653136"/>
              <a:ext cx="267459" cy="852693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6" name="Straight Connector 95"/>
            <p:cNvCxnSpPr/>
            <p:nvPr/>
          </p:nvCxnSpPr>
          <p:spPr bwMode="auto">
            <a:xfrm>
              <a:off x="5796133" y="4653136"/>
              <a:ext cx="195450" cy="852693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7" name="Straight Connector 96"/>
            <p:cNvCxnSpPr/>
            <p:nvPr/>
          </p:nvCxnSpPr>
          <p:spPr bwMode="auto">
            <a:xfrm>
              <a:off x="5796136" y="4221088"/>
              <a:ext cx="216024" cy="648072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8" name="Straight Connector 97"/>
            <p:cNvCxnSpPr/>
            <p:nvPr/>
          </p:nvCxnSpPr>
          <p:spPr bwMode="auto">
            <a:xfrm flipH="1">
              <a:off x="5565710" y="4221088"/>
              <a:ext cx="216023" cy="648072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9" name="Cloud Callout 68"/>
          <p:cNvSpPr/>
          <p:nvPr/>
        </p:nvSpPr>
        <p:spPr bwMode="auto">
          <a:xfrm>
            <a:off x="6228184" y="1268760"/>
            <a:ext cx="2520280" cy="2592288"/>
          </a:xfrm>
          <a:prstGeom prst="cloudCallout">
            <a:avLst>
              <a:gd name="adj1" fmla="val -28849"/>
              <a:gd name="adj2" fmla="val 55118"/>
            </a:avLst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9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1 0.03402 C 0.02083 0.02338 0.02673 0.01319 0.02413 0.0074 C 0.02153 0.00185 0.00243 0.00115 1.38889E-6 2.96296E-6 " pathEditMode="relative" rAng="0" ptsTypes="aaA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0" y="-170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857 0.0838 C 0.02482 0.06435 0.03142 0.04514 0.02812 0.03102 C 0.025 0.01713 0.00503 0.00394 4.44444E-6 -7.40741E-7 " pathEditMode="relative" rAng="0" ptsTypes="aaA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0" y="-4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Experiment 1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pPr eaLnBrk="1" hangingPunct="1">
              <a:lnSpc>
                <a:spcPct val="100000"/>
              </a:lnSpc>
              <a:buClr>
                <a:srgbClr val="BE311A"/>
              </a:buClr>
              <a:buFont typeface="Wingdings" pitchFamily="2" charset="2"/>
              <a:buChar char="§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smtClean="0"/>
              <a:t>Adaptation to imagined partner’s jump distance		</a:t>
            </a:r>
          </a:p>
          <a:p>
            <a:pPr eaLnBrk="1" hangingPunct="1">
              <a:lnSpc>
                <a:spcPct val="100000"/>
              </a:lnSpc>
              <a:buClr>
                <a:srgbClr val="BE311A"/>
              </a:buClr>
              <a:buFont typeface="Wingdings" pitchFamily="2" charset="2"/>
              <a:buChar char="§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smtClean="0"/>
              <a:t>However, no adaptation when own jump farther</a:t>
            </a:r>
          </a:p>
        </p:txBody>
      </p:sp>
      <p:graphicFrame>
        <p:nvGraphicFramePr>
          <p:cNvPr id="18" name="Chart 17"/>
          <p:cNvGraphicFramePr/>
          <p:nvPr>
            <p:extLst>
              <p:ext uri="{D42A27DB-BD31-4B8C-83A1-F6EECF244321}">
                <p14:modId xmlns:p14="http://schemas.microsoft.com/office/powerpoint/2010/main" val="834503814"/>
              </p:ext>
            </p:extLst>
          </p:nvPr>
        </p:nvGraphicFramePr>
        <p:xfrm>
          <a:off x="2123728" y="2060848"/>
          <a:ext cx="5256584" cy="27410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Movement Prediction</a:t>
            </a:r>
            <a:endParaRPr lang="en-US"/>
          </a:p>
        </p:txBody>
      </p:sp>
      <p:sp>
        <p:nvSpPr>
          <p:cNvPr id="12" name="Oval 11"/>
          <p:cNvSpPr/>
          <p:nvPr/>
        </p:nvSpPr>
        <p:spPr bwMode="auto">
          <a:xfrm rot="-3900000">
            <a:off x="3611956" y="2674639"/>
            <a:ext cx="1711933" cy="561078"/>
          </a:xfrm>
          <a:prstGeom prst="ellipse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9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6228184" y="3933056"/>
            <a:ext cx="936104" cy="432048"/>
          </a:xfrm>
          <a:prstGeom prst="ellipse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9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Geschweifte Klammer rechts 9"/>
          <p:cNvSpPr/>
          <p:nvPr/>
        </p:nvSpPr>
        <p:spPr bwMode="auto">
          <a:xfrm>
            <a:off x="6012160" y="5085184"/>
            <a:ext cx="216024" cy="576064"/>
          </a:xfrm>
          <a:prstGeom prst="rightBrace">
            <a:avLst>
              <a:gd name="adj1" fmla="val 48016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9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6372200" y="5157192"/>
            <a:ext cx="1440160" cy="318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rgbClr val="C00000"/>
                </a:solidFill>
              </a:rPr>
              <a:t>Replication!</a:t>
            </a:r>
            <a:endParaRPr lang="en-US" sz="160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0" grpId="0" animBg="1"/>
      <p:bldP spid="15" grpId="0"/>
    </p:bldLst>
  </p:timing>
</p:sld>
</file>

<file path=ppt/theme/theme1.xml><?xml version="1.0" encoding="utf-8"?>
<a:theme xmlns:a="http://schemas.openxmlformats.org/drawingml/2006/main" name="Default 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efault Desig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92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92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488</Words>
  <Application>Microsoft Office PowerPoint</Application>
  <PresentationFormat>Bildschirmpräsentation (4:3)</PresentationFormat>
  <Paragraphs>199</Paragraphs>
  <Slides>21</Slides>
  <Notes>1</Notes>
  <HiddenSlides>0</HiddenSlides>
  <MMClips>3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2" baseType="lpstr">
      <vt:lpstr>Default Design</vt:lpstr>
      <vt:lpstr>Outline</vt:lpstr>
      <vt:lpstr>Movement Prediction</vt:lpstr>
      <vt:lpstr>Movement Prediction</vt:lpstr>
      <vt:lpstr>Movement Prediction</vt:lpstr>
      <vt:lpstr>Movement Prediction</vt:lpstr>
      <vt:lpstr>Movement Prediction</vt:lpstr>
      <vt:lpstr>Movement Prediction</vt:lpstr>
      <vt:lpstr>Movement Prediction</vt:lpstr>
      <vt:lpstr>Movement Prediction</vt:lpstr>
      <vt:lpstr>Movement Prediction</vt:lpstr>
      <vt:lpstr>Movement Prediction</vt:lpstr>
      <vt:lpstr>Movement Prediction</vt:lpstr>
      <vt:lpstr>Movement Prediction</vt:lpstr>
      <vt:lpstr>Movement Prediction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van de presentatie</dc:title>
  <dc:creator>Cordula Vesper</dc:creator>
  <cp:lastModifiedBy>Cordula Vesper</cp:lastModifiedBy>
  <cp:revision>1041</cp:revision>
  <dcterms:modified xsi:type="dcterms:W3CDTF">2012-10-14T09:49:02Z</dcterms:modified>
</cp:coreProperties>
</file>