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7"/>
  </p:notesMasterIdLst>
  <p:handoutMasterIdLst>
    <p:handoutMasterId r:id="rId58"/>
  </p:handoutMasterIdLst>
  <p:sldIdLst>
    <p:sldId id="662" r:id="rId2"/>
    <p:sldId id="846" r:id="rId3"/>
    <p:sldId id="783" r:id="rId4"/>
    <p:sldId id="853" r:id="rId5"/>
    <p:sldId id="854" r:id="rId6"/>
    <p:sldId id="803" r:id="rId7"/>
    <p:sldId id="845" r:id="rId8"/>
    <p:sldId id="812" r:id="rId9"/>
    <p:sldId id="855" r:id="rId10"/>
    <p:sldId id="806" r:id="rId11"/>
    <p:sldId id="809" r:id="rId12"/>
    <p:sldId id="808" r:id="rId13"/>
    <p:sldId id="810" r:id="rId14"/>
    <p:sldId id="807" r:id="rId15"/>
    <p:sldId id="856" r:id="rId16"/>
    <p:sldId id="804" r:id="rId17"/>
    <p:sldId id="848" r:id="rId18"/>
    <p:sldId id="849" r:id="rId19"/>
    <p:sldId id="850" r:id="rId20"/>
    <p:sldId id="851" r:id="rId21"/>
    <p:sldId id="852" r:id="rId22"/>
    <p:sldId id="857" r:id="rId23"/>
    <p:sldId id="860" r:id="rId24"/>
    <p:sldId id="862" r:id="rId25"/>
    <p:sldId id="861" r:id="rId26"/>
    <p:sldId id="864" r:id="rId27"/>
    <p:sldId id="858" r:id="rId28"/>
    <p:sldId id="863" r:id="rId29"/>
    <p:sldId id="865" r:id="rId30"/>
    <p:sldId id="866" r:id="rId31"/>
    <p:sldId id="867" r:id="rId32"/>
    <p:sldId id="868" r:id="rId33"/>
    <p:sldId id="869" r:id="rId34"/>
    <p:sldId id="870" r:id="rId35"/>
    <p:sldId id="872" r:id="rId36"/>
    <p:sldId id="873" r:id="rId37"/>
    <p:sldId id="874" r:id="rId38"/>
    <p:sldId id="875" r:id="rId39"/>
    <p:sldId id="876" r:id="rId40"/>
    <p:sldId id="877" r:id="rId41"/>
    <p:sldId id="878" r:id="rId42"/>
    <p:sldId id="840" r:id="rId43"/>
    <p:sldId id="842" r:id="rId44"/>
    <p:sldId id="765" r:id="rId45"/>
    <p:sldId id="835" r:id="rId46"/>
    <p:sldId id="879" r:id="rId47"/>
    <p:sldId id="880" r:id="rId48"/>
    <p:sldId id="881" r:id="rId49"/>
    <p:sldId id="882" r:id="rId50"/>
    <p:sldId id="883" r:id="rId51"/>
    <p:sldId id="884" r:id="rId52"/>
    <p:sldId id="885" r:id="rId53"/>
    <p:sldId id="886" r:id="rId54"/>
    <p:sldId id="887" r:id="rId55"/>
    <p:sldId id="888" r:id="rId56"/>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6667" autoAdjust="0"/>
  </p:normalViewPr>
  <p:slideViewPr>
    <p:cSldViewPr>
      <p:cViewPr>
        <p:scale>
          <a:sx n="103" d="100"/>
          <a:sy n="103" d="100"/>
        </p:scale>
        <p:origin x="-480" y="-1592"/>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03/03/2012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How could this facilitate joint action?</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 don’t suppose that this attempt to depict</a:t>
            </a:r>
            <a:r>
              <a:rPr lang="en-US" baseline="0" dirty="0" smtClean="0"/>
              <a:t> the hierarchy of motor representations involved in moving a mug with two hands is accurate.</a:t>
            </a:r>
          </a:p>
          <a:p>
            <a:r>
              <a:rPr lang="en-US" baseline="0" dirty="0" smtClean="0"/>
              <a:t>I’m only trying to illustrate two familiar ideas.</a:t>
            </a:r>
          </a:p>
          <a:p>
            <a:r>
              <a:rPr lang="en-US" baseline="0" dirty="0" smtClean="0"/>
              <a:t>One is that motor planning involves starting with relatively abstract representations of outcomes and filling in details.</a:t>
            </a:r>
          </a:p>
          <a:p>
            <a:endParaRPr lang="en-US"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other is that there is a need, even for a single agent, to synchronize</a:t>
            </a:r>
            <a:r>
              <a:rPr lang="en-US" baseline="0" dirty="0" smtClean="0"/>
              <a:t> the exchange between the two hands.</a:t>
            </a:r>
          </a:p>
          <a:p>
            <a:r>
              <a:rPr lang="en-US" baseline="0" dirty="0" smtClean="0"/>
              <a:t>How is this relevant to the case of joint action?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a:t>
            </a:r>
          </a:p>
          <a:p>
            <a:r>
              <a:rPr lang="en-US" baseline="0" dirty="0" smtClean="0"/>
              <a:t>This may be what enables them to coordinate so well : each is able to plan her own actions in a way that meshes with the other agent’s actions because each agent is planning (and monitoring) both their actions almost as if she were going to execute each action.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Now so far I’ve only been considering a possible role for social motor representation in enabling joint action.  </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a:p>
            <a:endParaRPr lang="en-US" baseline="0" dirty="0" smtClean="0"/>
          </a:p>
          <a:p>
            <a:r>
              <a:rPr lang="en-US" baseline="0" dirty="0" smtClean="0"/>
              <a:t>If this is right, I think we should conclude that motor representation has a role to play in explaining what joint action is.</a:t>
            </a:r>
          </a:p>
          <a:p>
            <a:r>
              <a:rPr lang="en-US" baseline="0" dirty="0" smtClean="0"/>
              <a:t>How does this work.</a:t>
            </a:r>
          </a:p>
          <a:p>
            <a:r>
              <a:rPr lang="en-US" baseline="0" dirty="0" smtClean="0"/>
              <a:t>Let’s start with individual action again.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Ordinary</a:t>
            </a:r>
            <a:r>
              <a:rPr lang="en-US" baseline="0" dirty="0" smtClean="0"/>
              <a:t>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So the intention is what binds activities into purposive actions and links actions to the outcomes to which they are directed.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this argument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As a</a:t>
            </a:r>
            <a:r>
              <a:rPr lang="en-US" baseline="0" dirty="0" smtClean="0"/>
              <a:t> philosopher I’m going to start with an empirically controversial premise.</a:t>
            </a:r>
          </a:p>
          <a:p>
            <a:r>
              <a:rPr lang="en-US" baseline="0" dirty="0" smtClean="0"/>
              <a:t>I don’t think this premise has been established, but I do think it’s a reasonable bet.</a:t>
            </a:r>
          </a:p>
          <a:p>
            <a:r>
              <a:rPr lang="en-US" baseline="0" dirty="0" smtClean="0"/>
              <a:t>I’ll try to explain the premise in more detail in a moment.  But first let me outline where I’m going with this.</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a:t>
            </a:r>
            <a:r>
              <a:rPr lang="en-US" baseline="0" dirty="0" err="1" smtClean="0"/>
              <a:t>yeild</a:t>
            </a:r>
            <a:r>
              <a:rPr lang="en-US" baseline="0" dirty="0" smtClean="0"/>
              <a:t> a COLLECTIVE GOAL]</a:t>
            </a:r>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endParaRPr lang="en-US" baseline="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endParaRPr lang="en-US" baseline="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For motor planning is set up in such a way that execution of all component actions will mesh.</a:t>
            </a:r>
          </a:p>
          <a:p>
            <a:r>
              <a:rPr lang="en-US" baseline="0" dirty="0" smtClean="0"/>
              <a:t>So in the case where joint actions is grounded in social motor representation, what ensures (if anything ensures) meshing of </a:t>
            </a:r>
            <a:r>
              <a:rPr lang="en-US" baseline="0" dirty="0" err="1" smtClean="0"/>
              <a:t>subplans</a:t>
            </a:r>
            <a:r>
              <a:rPr lang="en-US" baseline="0" dirty="0" smtClean="0"/>
              <a:t> is not the fact that each agent represents the others’ plans but these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endParaRPr lang="en-US" baseline="0"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Need some kind of introduction</a:t>
            </a:r>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endParaRPr lang="en-US" baseline="0"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Recap: the question was:</a:t>
            </a:r>
          </a:p>
          <a:p>
            <a:r>
              <a:rPr lang="en-US" i="0" dirty="0" smtClean="0">
                <a:effectLst>
                  <a:glow rad="101600">
                    <a:srgbClr val="000000"/>
                  </a:glow>
                </a:effectLst>
                <a:ea typeface="Arial" charset="0"/>
                <a:cs typeface="Arial" charset="0"/>
              </a:rPr>
              <a:t>Does social motor representation also play a role in explaining what joint is?</a:t>
            </a:r>
          </a:p>
          <a:p>
            <a:r>
              <a:rPr lang="en-US" dirty="0" smtClean="0"/>
              <a:t>I have just been arguing for a positive answer.</a:t>
            </a:r>
          </a:p>
          <a:p>
            <a:endParaRPr lang="en-US" baseline="0" dirty="0" smtClean="0"/>
          </a:p>
          <a:p>
            <a:r>
              <a:rPr lang="en-US" baseline="0" dirty="0" smtClean="0"/>
              <a:t>A positive answer implies that \</a:t>
            </a:r>
            <a:r>
              <a:rPr lang="en-US" baseline="0" dirty="0" err="1" smtClean="0"/>
              <a:t>emph</a:t>
            </a:r>
            <a:r>
              <a:rPr lang="en-US" baseline="0" dirty="0" smtClean="0"/>
              <a:t>{there could be purposive joint actions which do not involve shared intentions},</a:t>
            </a:r>
          </a:p>
          <a:p>
            <a:r>
              <a:rPr lang="en-US" baseline="0" dirty="0" smtClean="0"/>
              <a:t>just as there can be purposive actions which do not involve intentions at all.</a:t>
            </a:r>
          </a:p>
          <a:p>
            <a:r>
              <a:rPr lang="en-US" baseline="0" dirty="0" smtClean="0"/>
              <a:t>Let me go slowly here and focus on the individual case.</a:t>
            </a:r>
          </a:p>
          <a:p>
            <a:endParaRPr lang="en-US" baseline="0"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enable quite sophisticated planning over short periods of time and sequences of action; for example, how you grasp a pointer will depend on what you are about to do with it \</a:t>
            </a:r>
            <a:r>
              <a:rPr lang="en-US" baseline="0" dirty="0" err="1" smtClean="0"/>
              <a:t>citep</a:t>
            </a:r>
            <a:r>
              <a:rPr lang="en-US" baseline="0" dirty="0" smtClean="0"/>
              <a:t>{zhang:2007_planning}.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sort of planning does not need intentions at all.  So what are intentions for?</a:t>
            </a: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Intentions are for planning multiple separate actions over longer periods of time.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Intentions are for planning [*not sure exactly how to work this in : the point is that not all actions involve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all purposive actions involve any planning of this sort.  You offer me a biscuit.  I want one, and I believe I can get one by reaching out for it.  So I do.  There’s no need to suppose that, in addition to the belief and desire, it must be the case that I also intend to take a biscuit.  Maybe I do intend this.  But it’s possible for an agent to take and eat a biscuit, and to do so purposively, without having any intentions at all.  Beliefs desires and motor representations are sufficient.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suggesting that some joint actions---like the one two people move an object in a way that involves passing it between them---don’t require this kind of planning and so don’t necessarily involve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social motor representation alone is sufficient for purposive joint action.</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goes against a widely shared view in the literature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focus on just one case, Alonso says </a:t>
            </a:r>
            <a:r>
              <a:rPr lang="en-US" i="0" dirty="0" smtClean="0"/>
              <a:t>‘the key property of joint action lies in its internal component [...] in the participants’ having a “collective” or “shared” intention.’ </a:t>
            </a: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(Alonso 2009, pp. 444-5)</a:t>
            </a:r>
            <a:endParaRPr lang="en-US" i="0" dirty="0" smtClean="0">
              <a:ea typeface="Arial" charset="0"/>
              <a:cs typeface="Arial" charset="0"/>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 want to spend a bit of time on this claim because it matters for my second theme, which is a problem concerning how motor representation and shared intention interface in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As far as I know, this claim is not explicitly argued for.  From conversation with philosophers I think the central argument is supposed to contrast cases.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Contrast cases are pairs of actions which are similar in terms of </a:t>
            </a:r>
            <a:r>
              <a:rPr lang="en-US" baseline="0" dirty="0" err="1" smtClean="0"/>
              <a:t>behaviour</a:t>
            </a:r>
            <a:r>
              <a:rPr lang="en-US" baseline="0" dirty="0" smtClean="0"/>
              <a:t> and coordination but where one is joint but the other isn’t....</a:t>
            </a:r>
            <a:endParaRPr lang="en-US" baseline="0"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46</a:t>
            </a:fld>
            <a:endParaRPr lang="en-GB"/>
          </a:p>
        </p:txBody>
      </p:sp>
    </p:spTree>
    <p:extLst>
      <p:ext uri="{BB962C8B-B14F-4D97-AF65-F5344CB8AC3E}">
        <p14:creationId xmlns:p14="http://schemas.microsoft.com/office/powerpoint/2010/main" val="3836438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example ...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47</a:t>
            </a:fld>
            <a:endParaRPr lang="en-GB"/>
          </a:p>
        </p:txBody>
      </p:sp>
    </p:spTree>
    <p:extLst>
      <p:ext uri="{BB962C8B-B14F-4D97-AF65-F5344CB8AC3E}">
        <p14:creationId xmlns:p14="http://schemas.microsoft.com/office/powerpoint/2010/main" val="15061409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sorts of contrast case invite the question, How do joint actions differ from individual actions which may occur in parallel? What is the difference between Jack &amp; Sue walking together and their walking side-by-side?  Gilbert’s example shows that the difference can’t just be a matter of coordination, because people merely walking alongside each other also need to coordinate their actions in order to avoid colliding with each other.  And Searle’s example shows that the difference between joint action and parallel individual action can’t just be that the actions have a common effect because merely parallel actions can have common effects too. </a:t>
            </a:r>
            <a:endParaRPr lang="en-US" baseline="0" dirty="0" smtClean="0"/>
          </a:p>
          <a:p>
            <a:endParaRPr lang="en-US" baseline="0" dirty="0" smtClean="0"/>
          </a:p>
          <a:p>
            <a:r>
              <a:rPr lang="en-US" baseline="0" dirty="0" smtClean="0"/>
              <a:t>How might this lead someone to think that all joint action involves shared intention?</a:t>
            </a:r>
          </a:p>
          <a:p>
            <a:r>
              <a:rPr lang="en-US" baseline="0" dirty="0" smtClean="0"/>
              <a:t>I think the idea is supposed to be this.</a:t>
            </a:r>
          </a:p>
          <a:p>
            <a:r>
              <a:rPr lang="en-US" baseline="0" dirty="0" smtClean="0"/>
              <a:t>One difference between the genuinely joint actions and their merely parallel counterparts is that the genuinely joint actions involve shared intentions.</a:t>
            </a:r>
          </a:p>
          <a:p>
            <a:r>
              <a:rPr lang="en-US" dirty="0" smtClean="0"/>
              <a:t>And there is no further difference that enables one, systematically</a:t>
            </a:r>
            <a:r>
              <a:rPr lang="en-US" baseline="0" dirty="0" smtClean="0"/>
              <a:t> to distinguish the two cases.</a:t>
            </a:r>
          </a:p>
          <a:p>
            <a:endParaRPr lang="en-US" baseline="0" dirty="0" smtClean="0"/>
          </a:p>
          <a:p>
            <a:r>
              <a:rPr lang="en-US" baseline="0" dirty="0" smtClean="0"/>
              <a:t>I think this argument is mistaken.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First</a:t>
            </a:r>
            <a:r>
              <a:rPr lang="en-US" baseline="0" dirty="0" smtClean="0"/>
              <a:t> because there are contrast cases in which the joint action does not involve shared intention (Ayesha &amp; Beatrice lifting (</a:t>
            </a:r>
            <a:r>
              <a:rPr lang="en-US" baseline="0" dirty="0" err="1" smtClean="0"/>
              <a:t>i</a:t>
            </a:r>
            <a:r>
              <a:rPr lang="en-US" baseline="0" dirty="0" smtClean="0"/>
              <a:t>) as originally described [not joint] and (ii) involving reciprocal social motor representation.</a:t>
            </a:r>
            <a:endParaRPr lang="en-US" dirty="0" smtClean="0"/>
          </a:p>
          <a:p>
            <a:r>
              <a:rPr lang="en-US" baseline="0" dirty="0" smtClean="0"/>
              <a:t>It follows that appeal to shared intention does not provide a sufficiently general way of explaining the difference illustrated by the contrast cases.</a:t>
            </a:r>
          </a:p>
          <a:p>
            <a:r>
              <a:rPr lang="en-US" baseline="0" dirty="0" smtClean="0"/>
              <a:t>Second because there is a more general notion appeal to which enables us to distinguish the contrast cases.</a:t>
            </a:r>
          </a:p>
          <a:p>
            <a:r>
              <a:rPr lang="en-US" baseline="0" dirty="0" smtClean="0"/>
              <a:t>Genuine joint action differs from merely parallel action because the former involves each agent’s representing an outcome to which all of their actions are directed where these outcome representations coordinate their actions in a way that would normally facilitate their collective success in bring about this outcome.</a:t>
            </a:r>
          </a:p>
          <a:p>
            <a:endParaRPr lang="en-US" baseline="0" dirty="0" smtClean="0"/>
          </a:p>
          <a:p>
            <a:r>
              <a:rPr lang="en-US" baseline="0" dirty="0" smtClean="0"/>
              <a:t>(Actually I don’t think this is quite general enough because I think there some joint actions involve non-representational coordinative structures only, but I don’t want to get into that here.  It’s sufficient that we have moved away from the bare shared intention account.)</a:t>
            </a:r>
          </a:p>
          <a:p>
            <a:endParaRPr lang="en-US" baseline="0" dirty="0" smtClean="0"/>
          </a:p>
          <a:p>
            <a:r>
              <a:rPr lang="en-US" baseline="0" dirty="0" smtClean="0"/>
              <a:t>To sum up so far, I reject the claim that reflection on the contrast cases provides any support for the idea that all joint action involves shared intention.</a:t>
            </a:r>
          </a:p>
        </p:txBody>
      </p:sp>
      <p:sp>
        <p:nvSpPr>
          <p:cNvPr id="4" name="Slide Number Placeholder 3"/>
          <p:cNvSpPr>
            <a:spLocks noGrp="1"/>
          </p:cNvSpPr>
          <p:nvPr>
            <p:ph type="sldNum" idx="10"/>
          </p:nvPr>
        </p:nvSpPr>
        <p:spPr/>
        <p:txBody>
          <a:bodyPr/>
          <a:lstStyle/>
          <a:p>
            <a:fld id="{24688D03-F045-B643-BD3A-F95C8B91471A}" type="slidenum">
              <a:rPr lang="en-GB" smtClean="0"/>
              <a:pPr/>
              <a:t>48</a:t>
            </a:fld>
            <a:endParaRPr lang="en-GB"/>
          </a:p>
        </p:txBody>
      </p:sp>
    </p:spTree>
    <p:extLst>
      <p:ext uri="{BB962C8B-B14F-4D97-AF65-F5344CB8AC3E}">
        <p14:creationId xmlns:p14="http://schemas.microsoft.com/office/powerpoint/2010/main" val="39632575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far I have been assuming that there is an inconsistency between two claims: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(1) my claim that social motor representation can ground purposive joint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(2) many philosophers’ claim that all joint actions involve shared intention.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maybe it is a mistake to think that these are inconsistent.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Why not suppose that some social motor representations are a variety of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 want to pursue this issue.  It might initially seem narrowly conceptual or terminological.  But it matters for understanding the interface between shared intention and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At the end of the day it doesn’t much matter if we want to call some motor representations ‘shared intentions’.  After all, on most accounts shared intentions are neither shared nor intentions so we would hardly be doing more violence to the term than is already being done.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However, there are some important differences between the states normally regarded as  shared intentions and any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First point: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It does require re-thinking notion of joint action for the three assumptions from Instrumentalism are not met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Second point: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Difference in format.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Let me start by explaining the premise.</a:t>
            </a:r>
          </a:p>
          <a:p>
            <a:endParaRPr lang="en-US" baseline="0" dirty="0" smtClean="0"/>
          </a:p>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a:p>
        </p:txBody>
      </p:sp>
      <p:sp>
        <p:nvSpPr>
          <p:cNvPr id="15361" name="Text Box 1"/>
          <p:cNvSpPr txBox="1">
            <a:spLocks noGrp="1" noRot="1" noChangeAspect="1" noChangeArrowheads="1"/>
          </p:cNvSpPr>
          <p:nvPr>
            <p:ph type="sldImg"/>
          </p:nvPr>
        </p:nvSpPr>
        <p:spPr bwMode="auto">
          <a:xfrm>
            <a:off x="1340033" y="509816"/>
            <a:ext cx="7247303" cy="2549076"/>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51</a:t>
            </a:fld>
            <a:endParaRPr lang="en-GB"/>
          </a:p>
        </p:txBody>
      </p:sp>
      <p:sp>
        <p:nvSpPr>
          <p:cNvPr id="15361" name="Text Box 1"/>
          <p:cNvSpPr txBox="1">
            <a:spLocks noGrp="1" noRot="1" noChangeAspect="1" noChangeArrowheads="1"/>
          </p:cNvSpPr>
          <p:nvPr>
            <p:ph type="sldImg"/>
          </p:nvPr>
        </p:nvSpPr>
        <p:spPr bwMode="auto">
          <a:xfrm>
            <a:off x="1340033" y="509816"/>
            <a:ext cx="7247303" cy="2549076"/>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52</a:t>
            </a:fld>
            <a:endParaRPr lang="en-GB"/>
          </a:p>
        </p:txBody>
      </p:sp>
      <p:sp>
        <p:nvSpPr>
          <p:cNvPr id="15361" name="Text Box 1"/>
          <p:cNvSpPr txBox="1">
            <a:spLocks noGrp="1" noRot="1" noChangeAspect="1" noChangeArrowheads="1"/>
          </p:cNvSpPr>
          <p:nvPr>
            <p:ph type="sldImg"/>
          </p:nvPr>
        </p:nvSpPr>
        <p:spPr bwMode="auto">
          <a:xfrm>
            <a:off x="1340033" y="509816"/>
            <a:ext cx="7247303" cy="2549076"/>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53</a:t>
            </a:fld>
            <a:endParaRPr lang="en-GB"/>
          </a:p>
        </p:txBody>
      </p:sp>
      <p:sp>
        <p:nvSpPr>
          <p:cNvPr id="15361" name="Text Box 1"/>
          <p:cNvSpPr txBox="1">
            <a:spLocks noGrp="1" noRot="1" noChangeAspect="1" noChangeArrowheads="1"/>
          </p:cNvSpPr>
          <p:nvPr>
            <p:ph type="sldImg"/>
          </p:nvPr>
        </p:nvSpPr>
        <p:spPr bwMode="auto">
          <a:xfrm>
            <a:off x="1340033" y="509816"/>
            <a:ext cx="7247303" cy="2549076"/>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54</a:t>
            </a:fld>
            <a:endParaRPr lang="en-GB"/>
          </a:p>
        </p:txBody>
      </p:sp>
      <p:sp>
        <p:nvSpPr>
          <p:cNvPr id="15361" name="Text Box 1"/>
          <p:cNvSpPr txBox="1">
            <a:spLocks noGrp="1" noRot="1" noChangeAspect="1" noChangeArrowheads="1"/>
          </p:cNvSpPr>
          <p:nvPr>
            <p:ph type="sldImg"/>
          </p:nvPr>
        </p:nvSpPr>
        <p:spPr bwMode="auto">
          <a:xfrm>
            <a:off x="1340033" y="509816"/>
            <a:ext cx="7247303" cy="2549076"/>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D2A72A8A-8A6D-C84C-8B8D-5B7A18CF2D34}" type="slidenum">
              <a:rPr lang="en-GB"/>
              <a:pPr/>
              <a:t>55</a:t>
            </a:fld>
            <a:endParaRPr lang="en-GB"/>
          </a:p>
        </p:txBody>
      </p:sp>
      <p:sp>
        <p:nvSpPr>
          <p:cNvPr id="16385" name="Text Box 1"/>
          <p:cNvSpPr txBox="1">
            <a:spLocks noGrp="1" noRot="1" noChangeAspect="1" noChangeArrowheads="1"/>
          </p:cNvSpPr>
          <p:nvPr>
            <p:ph type="sldImg"/>
          </p:nvPr>
        </p:nvSpPr>
        <p:spPr bwMode="auto">
          <a:xfrm>
            <a:off x="1340033" y="509816"/>
            <a:ext cx="7247303" cy="2549076"/>
          </a:xfrm>
          <a:prstGeom prst="rect">
            <a:avLst/>
          </a:prstGeom>
          <a:solidFill>
            <a:srgbClr val="FFFFFF"/>
          </a:solidFill>
          <a:ln>
            <a:solidFill>
              <a:srgbClr val="000000"/>
            </a:solidFill>
            <a:miter lim="800000"/>
            <a:headEnd/>
            <a:tailEnd/>
          </a:ln>
        </p:spPr>
      </p:sp>
      <p:sp>
        <p:nvSpPr>
          <p:cNvPr id="16386"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[***This</a:t>
            </a:r>
            <a:r>
              <a:rPr lang="en-US" baseline="0" dirty="0" smtClean="0"/>
              <a:t> is here because I might just use it to give a contrast case involving social motor </a:t>
            </a:r>
            <a:r>
              <a:rPr lang="en-US" baseline="0" dirty="0" err="1" smtClean="0"/>
              <a:t>repn</a:t>
            </a:r>
            <a:r>
              <a:rPr lang="en-US" baseline="0" dirty="0" smtClean="0"/>
              <a:t>: (1) parallel = as originally described; (2) joint = their motor systems perceive or imagine each other’s action through the rope and plan accordingly. Maybe this is not </a:t>
            </a:r>
            <a:r>
              <a:rPr lang="en-US" baseline="0" smtClean="0"/>
              <a:t>very convincing]</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First, what do I mean by *social*</a:t>
            </a:r>
            <a:r>
              <a:rPr lang="en-US" baseline="0" dirty="0" smtClean="0"/>
              <a:t> motor representation.</a:t>
            </a:r>
          </a:p>
          <a:p>
            <a:r>
              <a:rPr lang="en-US" baseline="0" dirty="0" smtClean="0"/>
              <a:t>A motor representation if it concerns an action which is not one’s one or, in the case of joint action, not entirely one’s own.</a:t>
            </a:r>
          </a:p>
          <a:p>
            <a:r>
              <a:rPr lang="en-US" baseline="0" dirty="0" smtClean="0"/>
              <a:t>It is uncontroversial that social motor representations exist.</a:t>
            </a:r>
          </a:p>
          <a:p>
            <a:r>
              <a:rPr lang="en-US" dirty="0" smtClean="0"/>
              <a:t>The controversial part of the premise is</a:t>
            </a:r>
            <a:r>
              <a:rPr lang="en-US" baseline="0" dirty="0" smtClean="0"/>
              <a:t> the claim that such representations can enable joint action.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 should say, by the way, that I’m not suggesting that social motor representation is involved in every joint action.</a:t>
            </a:r>
          </a:p>
          <a:p>
            <a:r>
              <a:rPr lang="en-US" baseline="0" dirty="0" smtClean="0"/>
              <a:t>Perhaps some joint actions do not involve social motor representation.</a:t>
            </a:r>
          </a:p>
          <a:p>
            <a:r>
              <a:rPr lang="en-US" baseline="0" dirty="0" smtClean="0"/>
              <a:t>The premise is just that social motor representation is among the factors which enable some joint actions.</a:t>
            </a:r>
          </a:p>
          <a:p>
            <a:r>
              <a:rPr lang="en-US" baseline="0" dirty="0" smtClean="0"/>
              <a:t>Why think this?</a:t>
            </a:r>
          </a:p>
          <a:p>
            <a:r>
              <a:rPr lang="en-US" baseline="0" dirty="0" smtClean="0"/>
              <a:t>A direct way to test the premise would be to selectively intervene on social motor representation and see how it affects agents’ performance of joint actions.</a:t>
            </a:r>
          </a:p>
          <a:p>
            <a:r>
              <a:rPr lang="en-US" baseline="0" dirty="0" smtClean="0"/>
              <a:t>As far as I know no one has done this.</a:t>
            </a:r>
          </a:p>
          <a:p>
            <a:r>
              <a:rPr lang="en-US" baseline="0" dirty="0" smtClean="0"/>
              <a:t>But there are some indirect findings.</a:t>
            </a:r>
          </a:p>
          <a:p>
            <a:r>
              <a:rPr lang="en-US" baseline="0" dirty="0" smtClean="0"/>
              <a:t>I shall mention just one, a finding by </a:t>
            </a:r>
            <a:r>
              <a:rPr lang="en-US" baseline="0" dirty="0" err="1" smtClean="0"/>
              <a:t>Dimitris</a:t>
            </a:r>
            <a:r>
              <a:rPr lang="en-US" baseline="0" dirty="0" smtClean="0"/>
              <a:t> </a:t>
            </a:r>
            <a:r>
              <a:rPr lang="en-US" baseline="0" dirty="0" err="1" smtClean="0"/>
              <a:t>Kourtis</a:t>
            </a:r>
            <a:r>
              <a:rPr lang="en-US" baseline="0" dirty="0" smtClean="0"/>
              <a:t> and colleagues.</a:t>
            </a:r>
          </a:p>
          <a:p>
            <a:endParaRPr lang="en-US"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 found that</a:t>
            </a:r>
            <a:r>
              <a:rPr lang="en-US" baseline="0" dirty="0" smtClean="0"/>
              <a:t> </a:t>
            </a:r>
            <a:r>
              <a:rPr lang="en-US" dirty="0" smtClean="0"/>
              <a:t>“</a:t>
            </a:r>
            <a:r>
              <a:rPr lang="en-US" sz="1200" kern="1200" dirty="0" smtClean="0">
                <a:solidFill>
                  <a:srgbClr val="000000"/>
                </a:solidFill>
                <a:latin typeface="Times New Roman" charset="0"/>
                <a:ea typeface="+mn-ea"/>
                <a:cs typeface="+mn-cs"/>
              </a:rPr>
              <a:t>the social relation between individuals modulates action simulation” (p.</a:t>
            </a:r>
            <a:r>
              <a:rPr lang="en-US" sz="1200" kern="1200" baseline="0" dirty="0" smtClean="0">
                <a:solidFill>
                  <a:srgbClr val="000000"/>
                </a:solidFill>
                <a:latin typeface="Times New Roman" charset="0"/>
                <a:ea typeface="+mn-ea"/>
                <a:cs typeface="+mn-cs"/>
              </a:rPr>
              <a:t> 1).  In slightly more detail:</a:t>
            </a:r>
          </a:p>
          <a:p>
            <a:endParaRPr lang="en-US" dirty="0" smtClean="0"/>
          </a:p>
          <a:p>
            <a:r>
              <a:rPr lang="en-US" i="0" dirty="0" smtClean="0">
                <a:effectLst>
                  <a:glow rad="101600">
                    <a:srgbClr val="000000"/>
                  </a:glow>
                </a:effectLst>
              </a:rPr>
              <a:t>`motor activation during action anticipation depends on the ... relation between the actor and the observer ... Simulation of another person’s action, as reﬂected in the activation of motor cortices, gets stronger the more the other is perceived as an interaction partner.’  </a:t>
            </a:r>
          </a:p>
          <a:p>
            <a:pPr algn="l">
              <a:spcBef>
                <a:spcPts val="1200"/>
              </a:spcBef>
            </a:pPr>
            <a:r>
              <a:rPr lang="en-US" i="0" dirty="0" smtClean="0">
                <a:effectLst>
                  <a:glow rad="101600">
                    <a:srgbClr val="000000"/>
                  </a:glow>
                </a:effectLst>
              </a:rPr>
              <a:t>--- </a:t>
            </a: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 p.  4)</a:t>
            </a:r>
          </a:p>
          <a:p>
            <a:pPr marL="0" marR="0" indent="0" algn="l" defTabSz="449263" rtl="0" eaLnBrk="0" fontAlgn="base" latinLnBrk="0" hangingPunct="0">
              <a:lnSpc>
                <a:spcPct val="100000"/>
              </a:lnSpc>
              <a:spcBef>
                <a:spcPts val="1200"/>
              </a:spcBef>
              <a:spcAft>
                <a:spcPct val="0"/>
              </a:spcAft>
              <a:buClr>
                <a:srgbClr val="000000"/>
              </a:buClr>
              <a:buSzPct val="100000"/>
              <a:buFont typeface="Times New Roman" charset="0"/>
              <a:buNone/>
              <a:tabLst/>
              <a:defRPr/>
            </a:pPr>
            <a:r>
              <a:rPr lang="en-US" baseline="0" dirty="0" smtClean="0"/>
              <a:t>\</a:t>
            </a:r>
            <a:r>
              <a:rPr lang="en-US" baseline="0" dirty="0" err="1" smtClean="0"/>
              <a:t>citep</a:t>
            </a:r>
            <a:r>
              <a:rPr lang="en-US" baseline="0" dirty="0" smtClean="0"/>
              <a:t>{kourtis:2010_favoritism}</a:t>
            </a:r>
            <a:endParaRPr lang="en-US" dirty="0" smtClean="0"/>
          </a:p>
          <a:p>
            <a:pPr algn="l">
              <a:spcBef>
                <a:spcPts val="1200"/>
              </a:spcBef>
            </a:pPr>
            <a:endParaRPr lang="en-US" i="0" dirty="0" smtClean="0">
              <a:effectLst>
                <a:glow rad="101600">
                  <a:srgbClr val="000000"/>
                </a:glow>
              </a:effectLst>
            </a:endParaRPr>
          </a:p>
          <a:p>
            <a:endParaRPr lang="en-US" i="0" dirty="0" smtClean="0">
              <a:effectLst>
                <a:glow rad="101600">
                  <a:srgbClr val="000000"/>
                </a:glow>
              </a:effectLst>
            </a:endParaRPr>
          </a:p>
          <a:p>
            <a:r>
              <a:rPr lang="en-US" dirty="0" smtClean="0"/>
              <a:t>I </a:t>
            </a:r>
            <a:r>
              <a:rPr lang="en-US" dirty="0" err="1" smtClean="0"/>
              <a:t>realise</a:t>
            </a:r>
            <a:r>
              <a:rPr lang="en-US" dirty="0" smtClean="0"/>
              <a:t> this doesn’t conclusively support the premise.  But I</a:t>
            </a:r>
            <a:r>
              <a:rPr lang="en-US" baseline="0" dirty="0" smtClean="0"/>
              <a:t> think it is evidence in its </a:t>
            </a:r>
            <a:r>
              <a:rPr lang="en-US" baseline="0" dirty="0" err="1" smtClean="0"/>
              <a:t>favour</a:t>
            </a:r>
            <a:r>
              <a:rPr lang="en-US" baseline="0" dirty="0" smtClean="0"/>
              <a: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 found that</a:t>
            </a:r>
            <a:r>
              <a:rPr lang="en-US" baseline="0" dirty="0" smtClean="0"/>
              <a:t> </a:t>
            </a:r>
            <a:r>
              <a:rPr lang="en-US" dirty="0" smtClean="0"/>
              <a:t>“</a:t>
            </a:r>
            <a:r>
              <a:rPr lang="en-US" sz="1200" kern="1200" dirty="0" smtClean="0">
                <a:solidFill>
                  <a:srgbClr val="000000"/>
                </a:solidFill>
                <a:latin typeface="Times New Roman" charset="0"/>
                <a:ea typeface="+mn-ea"/>
                <a:cs typeface="+mn-cs"/>
              </a:rPr>
              <a:t>the social relation between individuals modulates action simulation” (p.</a:t>
            </a:r>
            <a:r>
              <a:rPr lang="en-US" sz="1200" kern="1200" baseline="0" dirty="0" smtClean="0">
                <a:solidFill>
                  <a:srgbClr val="000000"/>
                </a:solidFill>
                <a:latin typeface="Times New Roman" charset="0"/>
                <a:ea typeface="+mn-ea"/>
                <a:cs typeface="+mn-cs"/>
              </a:rPr>
              <a:t> 1).  In slightly more detail:</a:t>
            </a:r>
          </a:p>
          <a:p>
            <a:endParaRPr lang="en-US" dirty="0" smtClean="0"/>
          </a:p>
          <a:p>
            <a:r>
              <a:rPr lang="en-US" i="0" dirty="0" smtClean="0">
                <a:effectLst>
                  <a:glow rad="101600">
                    <a:srgbClr val="000000"/>
                  </a:glow>
                </a:effectLst>
              </a:rPr>
              <a:t>`motor activation during action anticipation depends on the ... relation between the actor and the observer ... Simulation of another person’s action, as reﬂected in the activation of motor cortices, gets stronger the more the other is perceived as an interaction partner.’  </a:t>
            </a:r>
          </a:p>
          <a:p>
            <a:pPr algn="l">
              <a:spcBef>
                <a:spcPts val="1200"/>
              </a:spcBef>
            </a:pPr>
            <a:r>
              <a:rPr lang="en-US" i="0" dirty="0" smtClean="0">
                <a:effectLst>
                  <a:glow rad="101600">
                    <a:srgbClr val="000000"/>
                  </a:glow>
                </a:effectLst>
              </a:rPr>
              <a:t>--- </a:t>
            </a: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 p.  4)</a:t>
            </a:r>
          </a:p>
          <a:p>
            <a:pPr marL="0" marR="0" indent="0" algn="l" defTabSz="449263" rtl="0" eaLnBrk="0" fontAlgn="base" latinLnBrk="0" hangingPunct="0">
              <a:lnSpc>
                <a:spcPct val="100000"/>
              </a:lnSpc>
              <a:spcBef>
                <a:spcPts val="1200"/>
              </a:spcBef>
              <a:spcAft>
                <a:spcPct val="0"/>
              </a:spcAft>
              <a:buClr>
                <a:srgbClr val="000000"/>
              </a:buClr>
              <a:buSzPct val="100000"/>
              <a:buFont typeface="Times New Roman" charset="0"/>
              <a:buNone/>
              <a:tabLst/>
              <a:defRPr/>
            </a:pPr>
            <a:r>
              <a:rPr lang="en-US" baseline="0" dirty="0" smtClean="0"/>
              <a:t>\</a:t>
            </a:r>
            <a:r>
              <a:rPr lang="en-US" baseline="0" dirty="0" err="1" smtClean="0"/>
              <a:t>citep</a:t>
            </a:r>
            <a:r>
              <a:rPr lang="en-US" baseline="0" dirty="0" smtClean="0"/>
              <a:t>{kourtis:2010_favoritism}</a:t>
            </a:r>
            <a:endParaRPr lang="en-US" dirty="0" smtClean="0"/>
          </a:p>
          <a:p>
            <a:pPr algn="l">
              <a:spcBef>
                <a:spcPts val="1200"/>
              </a:spcBef>
            </a:pPr>
            <a:endParaRPr lang="en-US" i="0" dirty="0" smtClean="0">
              <a:effectLst>
                <a:glow rad="101600">
                  <a:srgbClr val="000000"/>
                </a:glow>
              </a:effectLst>
            </a:endParaRPr>
          </a:p>
          <a:p>
            <a:endParaRPr lang="en-US" i="0" dirty="0" smtClean="0">
              <a:effectLst>
                <a:glow rad="101600">
                  <a:srgbClr val="000000"/>
                </a:glow>
              </a:effectLst>
            </a:endParaRPr>
          </a:p>
          <a:p>
            <a:r>
              <a:rPr lang="en-US" dirty="0" smtClean="0"/>
              <a:t>I </a:t>
            </a:r>
            <a:r>
              <a:rPr lang="en-US" dirty="0" err="1" smtClean="0"/>
              <a:t>realise</a:t>
            </a:r>
            <a:r>
              <a:rPr lang="en-US" dirty="0" smtClean="0"/>
              <a:t> this doesn’t conclusively support the premise.  But I</a:t>
            </a:r>
            <a:r>
              <a:rPr lang="en-US" baseline="0" dirty="0" smtClean="0"/>
              <a:t> think it is evidence in its </a:t>
            </a:r>
            <a:r>
              <a:rPr lang="en-US" baseline="0" dirty="0" err="1" smtClean="0"/>
              <a:t>favour</a:t>
            </a:r>
            <a:r>
              <a:rPr lang="en-US" baseline="0" dirty="0" smtClean="0"/>
              <a:t>.</a:t>
            </a:r>
          </a:p>
          <a:p>
            <a:endParaRPr lang="en-US" baseline="0" dirty="0" smtClean="0"/>
          </a:p>
          <a:p>
            <a:r>
              <a:rPr lang="en-US" baseline="0" dirty="0" smtClean="0"/>
              <a:t>I want to spend a bit </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9144000" cy="6858000"/>
            <a:chOff x="0" y="0"/>
            <a:chExt cx="9144000" cy="6858000"/>
          </a:xfrm>
        </p:grpSpPr>
        <p:sp>
          <p:nvSpPr>
            <p:cNvPr id="23" name="Rectangle 22"/>
            <p:cNvSpPr/>
            <p:nvPr/>
          </p:nvSpPr>
          <p:spPr bwMode="auto">
            <a:xfrm>
              <a:off x="0" y="0"/>
              <a:ext cx="9144000" cy="6858000"/>
            </a:xfrm>
            <a:prstGeom prst="rect">
              <a:avLst/>
            </a:prstGeom>
            <a:gradFill flip="none" rotWithShape="1">
              <a:gsLst>
                <a:gs pos="77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4" name="Rectangle 23"/>
            <p:cNvSpPr/>
            <p:nvPr/>
          </p:nvSpPr>
          <p:spPr bwMode="auto">
            <a:xfrm>
              <a:off x="0" y="0"/>
              <a:ext cx="9144000" cy="6858000"/>
            </a:xfrm>
            <a:prstGeom prst="rect">
              <a:avLst/>
            </a:prstGeom>
            <a:gradFill flip="none" rotWithShape="1">
              <a:gsLst>
                <a:gs pos="83000">
                  <a:schemeClr val="tx1">
                    <a:alpha val="0"/>
                  </a:schemeClr>
                </a:gs>
                <a:gs pos="100000">
                  <a:schemeClr val="tx1"/>
                </a:gs>
              </a:gsLst>
              <a:path path="rect">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5" name="Rectangle 24"/>
            <p:cNvSpPr/>
            <p:nvPr/>
          </p:nvSpPr>
          <p:spPr bwMode="auto">
            <a:xfrm>
              <a:off x="0" y="0"/>
              <a:ext cx="2267744" cy="6858000"/>
            </a:xfrm>
            <a:prstGeom prst="rect">
              <a:avLst/>
            </a:prstGeom>
            <a:gradFill flip="none" rotWithShape="1">
              <a:gsLst>
                <a:gs pos="0">
                  <a:schemeClr val="tx1"/>
                </a:gs>
                <a:gs pos="29000">
                  <a:schemeClr val="tx1">
                    <a:alpha val="67000"/>
                  </a:schemeClr>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grpSp>
      <p:pic>
        <p:nvPicPr>
          <p:cNvPr id="3" name="Picture 2" descr="DSC_AB_32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DSC_AB_3210-1.JPG"/>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7" name="Text Box 5"/>
          <p:cNvSpPr txBox="1">
            <a:spLocks noChangeArrowheads="1"/>
          </p:cNvSpPr>
          <p:nvPr/>
        </p:nvSpPr>
        <p:spPr bwMode="auto">
          <a:xfrm>
            <a:off x="-36512" y="44765"/>
            <a:ext cx="4608512"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Intention and</a:t>
            </a:r>
            <a:endParaRPr lang="en-GB" sz="5000" b="1" i="0" dirty="0">
              <a:solidFill>
                <a:srgbClr val="000000"/>
              </a:solidFill>
              <a:effectLst>
                <a:glow rad="101600">
                  <a:srgbClr val="FFFFFF"/>
                </a:glow>
              </a:effectLst>
              <a:ea typeface="Arial" charset="0"/>
              <a:cs typeface="Arial" charset="0"/>
            </a:endParaRPr>
          </a:p>
        </p:txBody>
      </p:sp>
      <p:sp>
        <p:nvSpPr>
          <p:cNvPr id="9" name="Text Box 5"/>
          <p:cNvSpPr txBox="1">
            <a:spLocks noChangeArrowheads="1"/>
          </p:cNvSpPr>
          <p:nvPr/>
        </p:nvSpPr>
        <p:spPr bwMode="auto">
          <a:xfrm>
            <a:off x="-5509120" y="476813"/>
            <a:ext cx="12917959"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Motor Representation</a:t>
            </a:r>
            <a:endParaRPr lang="en-GB" sz="5000" b="1" i="0" dirty="0">
              <a:solidFill>
                <a:srgbClr val="000000"/>
              </a:solidFill>
              <a:effectLst>
                <a:glow rad="101600">
                  <a:srgbClr val="FFFFFF"/>
                </a:glow>
              </a:effectLst>
              <a:ea typeface="Arial" charset="0"/>
              <a:cs typeface="Arial" charset="0"/>
            </a:endParaRPr>
          </a:p>
        </p:txBody>
      </p:sp>
      <p:sp>
        <p:nvSpPr>
          <p:cNvPr id="8" name="Text Box 5"/>
          <p:cNvSpPr txBox="1">
            <a:spLocks noChangeArrowheads="1"/>
          </p:cNvSpPr>
          <p:nvPr/>
        </p:nvSpPr>
        <p:spPr bwMode="auto">
          <a:xfrm>
            <a:off x="1702528" y="950624"/>
            <a:ext cx="4381640" cy="863955"/>
          </a:xfrm>
          <a:prstGeom prst="rect">
            <a:avLst/>
          </a:prstGeom>
          <a:noFill/>
          <a:ln w="9525">
            <a:noFill/>
            <a:round/>
            <a:headEnd/>
            <a:tailEnd/>
          </a:ln>
          <a:effectLst>
            <a:outerShdw blurRad="50800" dist="38100" dir="2700000">
              <a:srgbClr val="000000">
                <a:alpha val="81000"/>
              </a:srgbClr>
            </a:outerShdw>
          </a:effectLst>
        </p:spPr>
        <p:txBody>
          <a:bodyPr wrap="non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 Joint Action</a:t>
            </a:r>
            <a:endParaRPr lang="en-GB" sz="5000" b="1" i="0" dirty="0">
              <a:solidFill>
                <a:srgbClr val="000000"/>
              </a:solidFill>
              <a:effectLst>
                <a:glow rad="101600">
                  <a:srgbClr val="FFFFFF"/>
                </a:glow>
              </a:effectLst>
              <a:ea typeface="Arial" charset="0"/>
              <a:cs typeface="Arial" charset="0"/>
            </a:endParaRPr>
          </a:p>
        </p:txBody>
      </p:sp>
      <p:sp>
        <p:nvSpPr>
          <p:cNvPr id="21" name="Text Box 4"/>
          <p:cNvSpPr txBox="1">
            <a:spLocks noChangeArrowheads="1"/>
          </p:cNvSpPr>
          <p:nvPr/>
        </p:nvSpPr>
        <p:spPr bwMode="auto">
          <a:xfrm>
            <a:off x="755576" y="1476072"/>
            <a:ext cx="5328592"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25000"/>
              </a:spcBef>
            </a:pPr>
            <a:r>
              <a:rPr lang="en-GB" sz="3200" i="0" dirty="0" err="1" smtClean="0">
                <a:solidFill>
                  <a:srgbClr val="FFFFFF"/>
                </a:solidFill>
                <a:effectLst>
                  <a:glow rad="101600">
                    <a:srgbClr val="000000"/>
                  </a:glow>
                </a:effectLst>
              </a:rPr>
              <a:t>s.butterfill@warwick.ac.uk</a:t>
            </a:r>
            <a:endParaRPr lang="en-GB" sz="3200" i="0" dirty="0">
              <a:solidFill>
                <a:srgbClr val="FFFFFF"/>
              </a:solidFill>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cognition enables joint action</a:t>
            </a: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Tree>
    <p:extLst>
      <p:ext uri="{BB962C8B-B14F-4D97-AF65-F5344CB8AC3E}">
        <p14:creationId xmlns:p14="http://schemas.microsoft.com/office/powerpoint/2010/main" val="30488223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cognition enables joint action</a:t>
            </a:r>
          </a:p>
        </p:txBody>
      </p:sp>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Tree>
    <p:extLst>
      <p:ext uri="{BB962C8B-B14F-4D97-AF65-F5344CB8AC3E}">
        <p14:creationId xmlns:p14="http://schemas.microsoft.com/office/powerpoint/2010/main" val="8251125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cognition enables joint action</a:t>
            </a:r>
          </a:p>
        </p:txBody>
      </p:sp>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Tree>
    <p:extLst>
      <p:ext uri="{BB962C8B-B14F-4D97-AF65-F5344CB8AC3E}">
        <p14:creationId xmlns:p14="http://schemas.microsoft.com/office/powerpoint/2010/main" val="31743027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4384" t="57033" r="36895" b="2871"/>
          <a:stretch/>
        </p:blipFill>
        <p:spPr>
          <a:xfrm>
            <a:off x="2123728" y="1253568"/>
            <a:ext cx="6264939"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cognition enables joint action</a:t>
            </a:r>
          </a:p>
        </p:txBody>
      </p:sp>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Tree>
    <p:extLst>
      <p:ext uri="{BB962C8B-B14F-4D97-AF65-F5344CB8AC3E}">
        <p14:creationId xmlns:p14="http://schemas.microsoft.com/office/powerpoint/2010/main" val="33132638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cognition enables joint action</a:t>
            </a:r>
          </a:p>
        </p:txBody>
      </p:sp>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9003545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cognition enables joint action</a:t>
            </a:r>
          </a:p>
        </p:txBody>
      </p:sp>
    </p:spTree>
    <p:extLst>
      <p:ext uri="{BB962C8B-B14F-4D97-AF65-F5344CB8AC3E}">
        <p14:creationId xmlns:p14="http://schemas.microsoft.com/office/powerpoint/2010/main" val="186875306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endParaRPr lang="en-US" i="0" dirty="0" smtClean="0">
              <a:effectLst>
                <a:glow rad="101600">
                  <a:srgbClr val="000000"/>
                </a:glow>
              </a:effectLst>
            </a:endParaRP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endParaRPr lang="en-US" i="0" dirty="0" smtClean="0">
              <a:effectLst>
                <a:glow rad="101600">
                  <a:srgbClr val="000000"/>
                </a:glow>
              </a:effectLst>
            </a:endParaRP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endParaRPr lang="en-US" i="0" dirty="0" smtClean="0">
              <a:effectLst>
                <a:glow rad="101600">
                  <a:srgbClr val="000000"/>
                </a:glow>
              </a:effectLst>
            </a:endParaRP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endParaRPr lang="en-US" i="0" dirty="0" smtClean="0">
              <a:effectLst>
                <a:glow rad="101600">
                  <a:srgbClr val="000000"/>
                </a:glow>
              </a:effectLst>
            </a:endParaRP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0" descr="DSC_AA_3213_s"/>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8064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spcAft>
                <a:spcPct val="0"/>
              </a:spcAft>
            </a:pPr>
            <a:r>
              <a:rPr lang="en-GB" sz="3200" b="1" i="0" dirty="0" smtClean="0">
                <a:effectLst>
                  <a:glow rad="101600">
                    <a:srgbClr val="000000"/>
                  </a:glow>
                </a:effectLst>
              </a:rPr>
              <a:t>Intention and Motor Representation</a:t>
            </a:r>
            <a:br>
              <a:rPr lang="en-GB" sz="3200" b="1" i="0" dirty="0" smtClean="0">
                <a:effectLst>
                  <a:glow rad="101600">
                    <a:srgbClr val="000000"/>
                  </a:glow>
                </a:effectLst>
              </a:rPr>
            </a:br>
            <a:r>
              <a:rPr lang="en-GB" sz="3200" b="1" i="0" dirty="0" smtClean="0">
                <a:effectLst>
                  <a:glow rad="101600">
                    <a:srgbClr val="000000"/>
                  </a:glow>
                </a:effectLst>
              </a:rPr>
              <a:t>in Joint Action</a:t>
            </a:r>
            <a:endParaRPr lang="en-GB" sz="3200" i="0" dirty="0">
              <a:effectLst>
                <a:glow rad="101600">
                  <a:srgbClr val="000000"/>
                </a:glow>
              </a:effectLst>
            </a:endParaRPr>
          </a:p>
          <a:p>
            <a:pPr>
              <a:spcBef>
                <a:spcPct val="50000"/>
              </a:spcBef>
              <a:spcAft>
                <a:spcPct val="0"/>
              </a:spcAft>
            </a:pPr>
            <a:r>
              <a:rPr lang="en-GB" sz="2400" i="0" dirty="0" err="1">
                <a:effectLst>
                  <a:glow rad="101600">
                    <a:srgbClr val="000000"/>
                  </a:glow>
                </a:effectLst>
              </a:rPr>
              <a:t>s.butterfill@warwick.ac.uk</a:t>
            </a:r>
            <a:endParaRPr lang="en-GB" sz="2400" i="0" dirty="0">
              <a:effectLst>
                <a:glow rad="101600">
                  <a:srgbClr val="000000"/>
                </a:glow>
              </a:effectLst>
            </a:endParaRPr>
          </a:p>
        </p:txBody>
      </p:sp>
    </p:spTree>
    <p:extLst>
      <p:ext uri="{BB962C8B-B14F-4D97-AF65-F5344CB8AC3E}">
        <p14:creationId xmlns:p14="http://schemas.microsoft.com/office/powerpoint/2010/main" val="139952880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endParaRPr lang="en-US" i="0" dirty="0" smtClean="0">
              <a:effectLst>
                <a:glow rad="101600">
                  <a:srgbClr val="000000"/>
                </a:glow>
              </a:effectLst>
            </a:endParaRP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endParaRPr lang="en-US" i="0" dirty="0" smtClean="0">
              <a:effectLst>
                <a:glow rad="101600">
                  <a:srgbClr val="000000"/>
                </a:glow>
              </a:effectLst>
            </a:endParaRP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endParaRPr lang="en-US" i="0" dirty="0" smtClean="0">
              <a:effectLst>
                <a:glow rad="101600">
                  <a:srgbClr val="000000"/>
                </a:glow>
              </a:effectLst>
            </a:endParaRP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inhibition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 purposive </a:t>
            </a:r>
            <a:r>
              <a:rPr lang="en-US" i="0" dirty="0" smtClean="0"/>
              <a:t>action and the </a:t>
            </a:r>
            <a:r>
              <a:rPr lang="en-US" i="0" dirty="0" smtClean="0"/>
              <a:t>outcome or outcomes</a:t>
            </a:r>
            <a:r>
              <a:rPr lang="en-US" i="0" dirty="0" smtClean="0"/>
              <a:t> </a:t>
            </a:r>
            <a:r>
              <a:rPr lang="en-US" i="0" dirty="0" smtClean="0"/>
              <a:t>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230514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 purposive </a:t>
            </a:r>
            <a:r>
              <a:rPr lang="en-US" i="0" dirty="0" smtClean="0"/>
              <a:t>action and the </a:t>
            </a:r>
            <a:r>
              <a:rPr lang="en-US" i="0" dirty="0" smtClean="0"/>
              <a:t>outcome or outcomes</a:t>
            </a:r>
            <a:r>
              <a:rPr lang="en-US" i="0" dirty="0" smtClean="0"/>
              <a:t> </a:t>
            </a:r>
            <a:r>
              <a:rPr lang="en-US" i="0" dirty="0" smtClean="0"/>
              <a:t>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6300109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endParaRPr lang="en-US" i="0" dirty="0"/>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 purposive </a:t>
            </a:r>
            <a:r>
              <a:rPr lang="en-US" i="0" dirty="0" smtClean="0"/>
              <a:t>action and the </a:t>
            </a:r>
            <a:r>
              <a:rPr lang="en-US" i="0" dirty="0" smtClean="0"/>
              <a:t>outcome or outcomes</a:t>
            </a:r>
            <a:r>
              <a:rPr lang="en-US" i="0" dirty="0" smtClean="0"/>
              <a:t> </a:t>
            </a:r>
            <a:r>
              <a:rPr lang="en-US" i="0" dirty="0" smtClean="0"/>
              <a:t>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4997323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endParaRPr lang="en-US" i="0" dirty="0"/>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 purposive </a:t>
            </a:r>
            <a:r>
              <a:rPr lang="en-US" i="0" dirty="0" smtClean="0"/>
              <a:t>action and the </a:t>
            </a:r>
            <a:r>
              <a:rPr lang="en-US" i="0" dirty="0" smtClean="0"/>
              <a:t>outcome or outcomes</a:t>
            </a:r>
            <a:r>
              <a:rPr lang="en-US" i="0" dirty="0" smtClean="0"/>
              <a:t> </a:t>
            </a:r>
            <a:r>
              <a:rPr lang="en-US" i="0" dirty="0" smtClean="0"/>
              <a:t>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3945293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endParaRPr lang="en-US" i="0" dirty="0"/>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 purposive </a:t>
            </a:r>
            <a:r>
              <a:rPr lang="en-US" i="0" dirty="0" smtClean="0"/>
              <a:t>action and the </a:t>
            </a:r>
            <a:r>
              <a:rPr lang="en-US" i="0" dirty="0" smtClean="0"/>
              <a:t>outcome or outcomes</a:t>
            </a:r>
            <a:r>
              <a:rPr lang="en-US" i="0" dirty="0" smtClean="0"/>
              <a:t> </a:t>
            </a:r>
            <a:r>
              <a:rPr lang="en-US" i="0" dirty="0" smtClean="0"/>
              <a:t>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9824156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endParaRPr lang="en-US" i="0" dirty="0"/>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 purposive </a:t>
            </a:r>
            <a:r>
              <a:rPr lang="en-US" i="0" dirty="0" smtClean="0"/>
              <a:t>action and the </a:t>
            </a:r>
            <a:r>
              <a:rPr lang="en-US" i="0" dirty="0" smtClean="0"/>
              <a:t>outcome or outcomes</a:t>
            </a:r>
            <a:r>
              <a:rPr lang="en-US" i="0" dirty="0" smtClean="0"/>
              <a:t> </a:t>
            </a:r>
            <a:r>
              <a:rPr lang="en-US" i="0" dirty="0" smtClean="0"/>
              <a:t>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8652606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endParaRPr lang="en-US" i="0" dirty="0"/>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 purposive </a:t>
            </a:r>
            <a:r>
              <a:rPr lang="en-US" i="0" dirty="0" smtClean="0"/>
              <a:t>action and the </a:t>
            </a:r>
            <a:r>
              <a:rPr lang="en-US" i="0" dirty="0" smtClean="0"/>
              <a:t>outcome or outcomes</a:t>
            </a:r>
            <a:r>
              <a:rPr lang="en-US" i="0" dirty="0" smtClean="0"/>
              <a:t> </a:t>
            </a:r>
            <a:r>
              <a:rPr lang="en-US" i="0" dirty="0" smtClean="0"/>
              <a:t>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76166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representation enables joint action</a:t>
            </a:r>
          </a:p>
        </p:txBody>
      </p:sp>
      <p:sp>
        <p:nvSpPr>
          <p:cNvPr id="3" name="Rectangle 2"/>
          <p:cNvSpPr/>
          <p:nvPr/>
        </p:nvSpPr>
        <p:spPr>
          <a:xfrm>
            <a:off x="971600" y="184482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social motor cognition </a:t>
            </a:r>
            <a:r>
              <a:rPr lang="en-US" i="0" dirty="0">
                <a:effectLst>
                  <a:glow rad="101600">
                    <a:srgbClr val="000000"/>
                  </a:glow>
                </a:effectLst>
                <a:ea typeface="Arial" charset="0"/>
                <a:cs typeface="Arial" charset="0"/>
              </a:rPr>
              <a:t>also 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12" name="Rectangle 11"/>
          <p:cNvSpPr/>
          <p:nvPr/>
        </p:nvSpPr>
        <p:spPr bwMode="auto">
          <a:xfrm>
            <a:off x="611560" y="1772816"/>
            <a:ext cx="7560840" cy="2520280"/>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endParaRPr lang="en-US" i="0" dirty="0"/>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 purposive </a:t>
            </a:r>
            <a:r>
              <a:rPr lang="en-US" i="0" dirty="0" smtClean="0"/>
              <a:t>action and the </a:t>
            </a:r>
            <a:r>
              <a:rPr lang="en-US" i="0" dirty="0" smtClean="0"/>
              <a:t>outcome or outcomes</a:t>
            </a:r>
            <a:r>
              <a:rPr lang="en-US" i="0" dirty="0" smtClean="0"/>
              <a:t> </a:t>
            </a:r>
            <a:r>
              <a:rPr lang="en-US" i="0" dirty="0" smtClean="0"/>
              <a:t>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48917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 purposive </a:t>
            </a:r>
            <a:r>
              <a:rPr lang="en-US" i="0" dirty="0" smtClean="0"/>
              <a:t>action and the </a:t>
            </a:r>
            <a:r>
              <a:rPr lang="en-US" i="0" dirty="0" smtClean="0"/>
              <a:t>outcome or outcomes</a:t>
            </a:r>
            <a:r>
              <a:rPr lang="en-US" i="0" dirty="0" smtClean="0"/>
              <a:t> </a:t>
            </a:r>
            <a:r>
              <a:rPr lang="en-US" i="0" dirty="0" smtClean="0"/>
              <a:t>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endParaRPr lang="en-US" i="0" dirty="0"/>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 purposive </a:t>
            </a:r>
            <a:r>
              <a:rPr lang="en-US" i="0" dirty="0" smtClean="0"/>
              <a:t>action and the </a:t>
            </a:r>
            <a:r>
              <a:rPr lang="en-US" i="0" dirty="0" smtClean="0"/>
              <a:t>outcome or outcomes</a:t>
            </a:r>
            <a:r>
              <a:rPr lang="en-US" i="0" dirty="0" smtClean="0"/>
              <a:t> </a:t>
            </a:r>
            <a:r>
              <a:rPr lang="en-US" i="0" dirty="0" smtClean="0"/>
              <a:t>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endParaRPr lang="en-US" i="0" dirty="0"/>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 purposive </a:t>
            </a:r>
            <a:r>
              <a:rPr lang="en-US" i="0" dirty="0" smtClean="0"/>
              <a:t>action and the </a:t>
            </a:r>
            <a:r>
              <a:rPr lang="en-US" i="0" dirty="0" smtClean="0"/>
              <a:t>outcome or outcomes</a:t>
            </a:r>
            <a:r>
              <a:rPr lang="en-US" i="0" dirty="0" smtClean="0"/>
              <a:t> </a:t>
            </a:r>
            <a:r>
              <a:rPr lang="en-US" i="0" dirty="0" smtClean="0"/>
              <a:t>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 </a:t>
            </a:r>
            <a:r>
              <a:rPr kumimoji="0" lang="en-US" sz="2200" b="0" i="0" u="none" strike="noStrike" cap="none" normalizeH="0" baseline="0" dirty="0" smtClean="0">
                <a:ln>
                  <a:noFill/>
                </a:ln>
                <a:solidFill>
                  <a:srgbClr val="FFFFFF"/>
                </a:solidFill>
                <a:effectLst>
                  <a:glow rad="101600">
                    <a:srgbClr val="FFFFFF"/>
                  </a:glow>
                </a:effectLst>
              </a:rPr>
              <a:t>or motor</a:t>
            </a:r>
            <a:r>
              <a:rPr lang="en-US" i="0" dirty="0">
                <a:solidFill>
                  <a:srgbClr val="FFFFFF"/>
                </a:solidFill>
                <a:effectLst>
                  <a:glow rad="101600">
                    <a:srgbClr val="FFFFFF"/>
                  </a:glow>
                </a:effectLst>
              </a:rPr>
              <a:t> </a:t>
            </a:r>
            <a:r>
              <a:rPr kumimoji="0" lang="en-US" sz="2200" b="0" i="0" u="none" strike="noStrike" cap="none" normalizeH="0" dirty="0" smtClean="0">
                <a:ln>
                  <a:noFill/>
                </a:ln>
                <a:solidFill>
                  <a:srgbClr val="FFFFFF"/>
                </a:solidFill>
                <a:effectLst>
                  <a:glow rad="101600">
                    <a:srgbClr val="FFFFFF"/>
                  </a:glow>
                </a:effectLst>
              </a:rPr>
              <a:t>representation</a:t>
            </a:r>
            <a:endParaRPr kumimoji="0" lang="en-US" sz="2200" b="0" i="0" u="none" strike="noStrike" cap="none" normalizeH="0" baseline="0" dirty="0">
              <a:ln>
                <a:noFill/>
              </a:ln>
              <a:solidFill>
                <a:srgbClr val="FFFFFF"/>
              </a:solidFill>
              <a:effectLst>
                <a:glow rad="101600">
                  <a:srgbClr val="FFFFFF"/>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endParaRPr lang="en-US" i="0" dirty="0"/>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 purposive </a:t>
            </a:r>
            <a:r>
              <a:rPr lang="en-US" i="0" dirty="0" smtClean="0"/>
              <a:t>action and the </a:t>
            </a:r>
            <a:r>
              <a:rPr lang="en-US" i="0" dirty="0" smtClean="0"/>
              <a:t>outcome or outcomes</a:t>
            </a:r>
            <a:r>
              <a:rPr lang="en-US" i="0" dirty="0" smtClean="0"/>
              <a:t> </a:t>
            </a:r>
            <a:r>
              <a:rPr lang="en-US" i="0" dirty="0" smtClean="0"/>
              <a:t>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endParaRPr lang="en-US" i="0" dirty="0"/>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t>
            </a:r>
            <a:r>
              <a:rPr lang="en-US" i="0" dirty="0" smtClean="0"/>
              <a:t>a purposive </a:t>
            </a:r>
            <a:r>
              <a:rPr lang="en-US" i="0" dirty="0" smtClean="0"/>
              <a:t>action and the </a:t>
            </a:r>
            <a:r>
              <a:rPr lang="en-US" i="0" dirty="0" smtClean="0"/>
              <a:t>outcome or outcomes</a:t>
            </a:r>
            <a:r>
              <a:rPr lang="en-US" i="0" dirty="0" smtClean="0"/>
              <a:t> </a:t>
            </a:r>
            <a:r>
              <a:rPr lang="en-US" i="0" dirty="0" smtClean="0"/>
              <a:t>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r>
              <a:rPr lang="en-GB" i="0" u="sng" dirty="0" smtClean="0">
                <a:cs typeface="Arial" charset="0"/>
              </a:rPr>
              <a:t>Sufficient conditions</a:t>
            </a: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08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82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73016"/>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27636" y="408314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8719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7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representation enables joint action</a:t>
            </a:r>
          </a:p>
        </p:txBody>
      </p:sp>
      <p:sp>
        <p:nvSpPr>
          <p:cNvPr id="3" name="Rectangle 2"/>
          <p:cNvSpPr/>
          <p:nvPr/>
        </p:nvSpPr>
        <p:spPr>
          <a:xfrm>
            <a:off x="971600" y="184482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social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21045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453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representation enables joint action</a:t>
            </a:r>
          </a:p>
        </p:txBody>
      </p:sp>
      <p:sp>
        <p:nvSpPr>
          <p:cNvPr id="3" name="Rectangle 2"/>
          <p:cNvSpPr/>
          <p:nvPr/>
        </p:nvSpPr>
        <p:spPr>
          <a:xfrm>
            <a:off x="971600" y="184482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social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1371777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539552" y="548680"/>
            <a:ext cx="8008824" cy="5589240"/>
          </a:xfrm>
          <a:prstGeom prst="rect">
            <a:avLst/>
          </a:prstGeom>
        </p:spPr>
      </p:pic>
      <p:sp>
        <p:nvSpPr>
          <p:cNvPr id="17" name="Text Box 2"/>
          <p:cNvSpPr txBox="1">
            <a:spLocks noChangeArrowheads="1"/>
          </p:cNvSpPr>
          <p:nvPr/>
        </p:nvSpPr>
        <p:spPr bwMode="auto">
          <a:xfrm>
            <a:off x="2123728" y="609227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(Zhang and Rosenbaum 2007)</a:t>
            </a:r>
            <a:endParaRPr lang="en-US" i="0" dirty="0" smtClean="0">
              <a:ea typeface="Arial" charset="0"/>
              <a:cs typeface="Arial" charset="0"/>
            </a:endParaRPr>
          </a:p>
        </p:txBody>
      </p:sp>
    </p:spTree>
    <p:extLst>
      <p:ext uri="{BB962C8B-B14F-4D97-AF65-F5344CB8AC3E}">
        <p14:creationId xmlns:p14="http://schemas.microsoft.com/office/powerpoint/2010/main" val="2581144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094635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t>‘I take a </a:t>
            </a:r>
            <a:r>
              <a:rPr lang="en-US" i="0" dirty="0" smtClean="0"/>
              <a:t>collective </a:t>
            </a:r>
            <a:r>
              <a:rPr lang="en-US" i="0" dirty="0"/>
              <a:t>action to involve a collective</a:t>
            </a:r>
            <a:r>
              <a:rPr lang="en-US" i="0" dirty="0" smtClean="0"/>
              <a:t> [shared] intention</a:t>
            </a:r>
            <a:r>
              <a:rPr lang="en-US" i="0" dirty="0"/>
              <a:t>.</a:t>
            </a:r>
            <a:r>
              <a:rPr lang="en-US" i="0" dirty="0" smtClean="0"/>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t>(Carpenter 2009, p. 381)</a:t>
            </a:r>
            <a:endParaRPr lang="en-US" i="0" dirty="0">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t>‘The sine qua non of collaborative action is a joint goal [</a:t>
            </a:r>
            <a:r>
              <a:rPr lang="en-US" i="0" dirty="0" smtClean="0"/>
              <a:t>shared intention] </a:t>
            </a:r>
            <a:r>
              <a:rPr lang="en-US" i="0" dirty="0"/>
              <a:t>and a joint </a:t>
            </a:r>
            <a:r>
              <a:rPr lang="en-US" i="0" dirty="0" smtClean="0"/>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(Tomasello 2008, </a:t>
            </a:r>
            <a:r>
              <a:rPr lang="en-US" i="0" dirty="0"/>
              <a:t>p</a:t>
            </a:r>
            <a:r>
              <a:rPr lang="en-US" i="0" dirty="0" smtClean="0"/>
              <a:t>. 181</a:t>
            </a:r>
            <a:r>
              <a:rPr lang="en-US" i="0" dirty="0"/>
              <a:t>)</a:t>
            </a:r>
            <a:endParaRPr lang="en-US" i="0" dirty="0" smtClean="0">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t>
            </a:r>
            <a:r>
              <a:rPr lang="en-US" i="0" dirty="0"/>
              <a:t>the key property of joint action lies in its internal component [...] in the participants’ having a “collective” or “shared</a:t>
            </a:r>
            <a:r>
              <a:rPr lang="en-US" i="0" dirty="0" smtClean="0"/>
              <a:t>” intention</a:t>
            </a:r>
            <a:r>
              <a:rPr lang="en-US" i="0" dirty="0"/>
              <a:t>.</a:t>
            </a:r>
            <a:r>
              <a:rPr lang="en-US" i="0" dirty="0" smtClean="0"/>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(Alonso 2009, pp. 444-5)</a:t>
            </a:r>
            <a:endParaRPr lang="en-US" i="0" dirty="0" smtClean="0">
              <a:ea typeface="Arial" charset="0"/>
              <a:cs typeface="Arial" charset="0"/>
            </a:endParaRPr>
          </a:p>
        </p:txBody>
      </p:sp>
    </p:spTree>
    <p:extLst>
      <p:ext uri="{BB962C8B-B14F-4D97-AF65-F5344CB8AC3E}">
        <p14:creationId xmlns:p14="http://schemas.microsoft.com/office/powerpoint/2010/main" val="26733413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rPr>
              <a:t>‘I take a </a:t>
            </a:r>
            <a:r>
              <a:rPr lang="en-US" i="0" dirty="0" smtClean="0">
                <a:solidFill>
                  <a:schemeClr val="bg2">
                    <a:lumMod val="50000"/>
                  </a:schemeClr>
                </a:solidFill>
              </a:rPr>
              <a:t>collective </a:t>
            </a:r>
            <a:r>
              <a:rPr lang="en-US" i="0" dirty="0">
                <a:solidFill>
                  <a:schemeClr val="bg2">
                    <a:lumMod val="50000"/>
                  </a:schemeClr>
                </a:solidFill>
              </a:rPr>
              <a:t>action to involve a collective</a:t>
            </a:r>
            <a:r>
              <a:rPr lang="en-US" i="0" dirty="0" smtClean="0">
                <a:solidFill>
                  <a:schemeClr val="bg2">
                    <a:lumMod val="50000"/>
                  </a:schemeClr>
                </a:solidFill>
              </a:rPr>
              <a:t> [shared] intention</a:t>
            </a:r>
            <a:r>
              <a:rPr lang="en-US" i="0" dirty="0">
                <a:solidFill>
                  <a:schemeClr val="bg2">
                    <a:lumMod val="50000"/>
                  </a:schemeClr>
                </a:solidFill>
              </a:rPr>
              <a:t>.</a:t>
            </a:r>
            <a:r>
              <a:rPr lang="en-US" i="0" dirty="0" smtClean="0">
                <a:solidFill>
                  <a:schemeClr val="bg2">
                    <a:lumMod val="50000"/>
                  </a:schemeClr>
                </a:solidFill>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rPr>
              <a:t>(Carpenter 2009, p. 381)</a:t>
            </a:r>
            <a:endParaRPr lang="en-US" i="0" dirty="0">
              <a:solidFill>
                <a:schemeClr val="bg2">
                  <a:lumMod val="50000"/>
                </a:schemeClr>
              </a:solidFill>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rPr>
              <a:t>‘The sine qua non of collaborative action is a joint goal [</a:t>
            </a:r>
            <a:r>
              <a:rPr lang="en-US" i="0" dirty="0" smtClean="0">
                <a:solidFill>
                  <a:schemeClr val="bg2">
                    <a:lumMod val="50000"/>
                  </a:schemeClr>
                </a:solidFill>
              </a:rPr>
              <a:t>shared intention] </a:t>
            </a:r>
            <a:r>
              <a:rPr lang="en-US" i="0" dirty="0">
                <a:solidFill>
                  <a:schemeClr val="bg2">
                    <a:lumMod val="50000"/>
                  </a:schemeClr>
                </a:solidFill>
              </a:rPr>
              <a:t>and a joint </a:t>
            </a:r>
            <a:r>
              <a:rPr lang="en-US" i="0" dirty="0" smtClean="0">
                <a:solidFill>
                  <a:schemeClr val="bg2">
                    <a:lumMod val="50000"/>
                  </a:schemeClr>
                </a:solidFill>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rPr>
              <a:t>(Tomasello 2008, </a:t>
            </a:r>
            <a:r>
              <a:rPr lang="en-US" i="0" dirty="0">
                <a:solidFill>
                  <a:schemeClr val="bg2">
                    <a:lumMod val="50000"/>
                  </a:schemeClr>
                </a:solidFill>
              </a:rPr>
              <a:t>p</a:t>
            </a:r>
            <a:r>
              <a:rPr lang="en-US" i="0" dirty="0" smtClean="0">
                <a:solidFill>
                  <a:schemeClr val="bg2">
                    <a:lumMod val="50000"/>
                  </a:schemeClr>
                </a:solidFill>
              </a:rPr>
              <a:t>. 181</a:t>
            </a:r>
            <a:r>
              <a:rPr lang="en-US" i="0" dirty="0">
                <a:solidFill>
                  <a:schemeClr val="bg2">
                    <a:lumMod val="50000"/>
                  </a:schemeClr>
                </a:solidFill>
              </a:rPr>
              <a:t>)</a:t>
            </a:r>
            <a:endParaRPr lang="en-US" i="0" dirty="0" smtClean="0">
              <a:solidFill>
                <a:schemeClr val="bg2">
                  <a:lumMod val="50000"/>
                </a:schemeClr>
              </a:solidFill>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t>
            </a:r>
            <a:r>
              <a:rPr lang="en-US" i="0" dirty="0"/>
              <a:t>the key property of joint action lies in its internal component [...] in the participants’ having a “collective” or “shared</a:t>
            </a:r>
            <a:r>
              <a:rPr lang="en-US" i="0" dirty="0" smtClean="0"/>
              <a:t>” intention</a:t>
            </a:r>
            <a:r>
              <a:rPr lang="en-US" i="0" dirty="0"/>
              <a:t>.</a:t>
            </a:r>
            <a:r>
              <a:rPr lang="en-US" i="0" dirty="0" smtClean="0"/>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(Alonso 2009, pp. 444-5)</a:t>
            </a:r>
            <a:endParaRPr lang="en-US" i="0" dirty="0" smtClean="0">
              <a:ea typeface="Arial" charset="0"/>
              <a:cs typeface="Arial" charset="0"/>
            </a:endParaRPr>
          </a:p>
        </p:txBody>
      </p:sp>
    </p:spTree>
    <p:extLst>
      <p:ext uri="{BB962C8B-B14F-4D97-AF65-F5344CB8AC3E}">
        <p14:creationId xmlns:p14="http://schemas.microsoft.com/office/powerpoint/2010/main" val="28539982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Tree>
    <p:extLst>
      <p:ext uri="{BB962C8B-B14F-4D97-AF65-F5344CB8AC3E}">
        <p14:creationId xmlns:p14="http://schemas.microsoft.com/office/powerpoint/2010/main" val="27402657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33062642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5" name="Text Box 5"/>
          <p:cNvSpPr txBox="1">
            <a:spLocks noChangeArrowheads="1"/>
          </p:cNvSpPr>
          <p:nvPr/>
        </p:nvSpPr>
        <p:spPr bwMode="auto">
          <a:xfrm>
            <a:off x="539552" y="2789631"/>
            <a:ext cx="32403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collectively perform a dance </a:t>
            </a:r>
            <a:r>
              <a:rPr lang="en-GB" i="0" dirty="0">
                <a:effectLst>
                  <a:glow rad="152400">
                    <a:schemeClr val="tx1"/>
                  </a:glow>
                </a:effectLst>
                <a:cs typeface="Arial" charset="0"/>
              </a:rPr>
              <a:t>by </a:t>
            </a:r>
            <a:r>
              <a:rPr lang="en-GB" i="0" dirty="0" smtClean="0">
                <a:effectLst>
                  <a:glow rad="152400">
                    <a:schemeClr val="tx1"/>
                  </a:glow>
                </a:effectLst>
                <a:cs typeface="Arial" charset="0"/>
              </a:rPr>
              <a:t>running to a shelter at the same time</a:t>
            </a:r>
          </a:p>
        </p:txBody>
      </p:sp>
      <p:sp>
        <p:nvSpPr>
          <p:cNvPr id="6" name="Text Box 5"/>
          <p:cNvSpPr txBox="1">
            <a:spLocks noChangeArrowheads="1"/>
          </p:cNvSpPr>
          <p:nvPr/>
        </p:nvSpPr>
        <p:spPr bwMode="auto">
          <a:xfrm>
            <a:off x="5292080" y="2797185"/>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run to a shelter at the same time (in response to a sudden shower).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5" name="Text Box 5"/>
          <p:cNvSpPr txBox="1">
            <a:spLocks noChangeArrowheads="1"/>
          </p:cNvSpPr>
          <p:nvPr/>
        </p:nvSpPr>
        <p:spPr bwMode="auto">
          <a:xfrm>
            <a:off x="6228186" y="4366265"/>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rgbClr val="000000"/>
                </a:solidFill>
                <a:effectLst>
                  <a:glow rad="76200">
                    <a:srgbClr val="FFFFFF"/>
                  </a:glow>
                </a:effectLst>
                <a:cs typeface="Arial" charset="0"/>
              </a:rPr>
              <a:t>(Searle 1990, 92)</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466640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t>
            </a:r>
            <a:r>
              <a:rPr lang="en-US" i="0" dirty="0"/>
              <a:t>the key property of joint action lies in its internal component [...] in the participants’ having a “collective” or “shared</a:t>
            </a:r>
            <a:r>
              <a:rPr lang="en-US" i="0" dirty="0" smtClean="0"/>
              <a:t>” intention</a:t>
            </a:r>
            <a:r>
              <a:rPr lang="en-US" i="0" dirty="0"/>
              <a:t>.</a:t>
            </a:r>
            <a:r>
              <a:rPr lang="en-US" i="0" dirty="0" smtClean="0"/>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(Alonso 2009, pp. 444-5)</a:t>
            </a:r>
            <a:endParaRPr lang="en-US" i="0" dirty="0" smtClean="0">
              <a:ea typeface="Arial" charset="0"/>
              <a:cs typeface="Arial" charset="0"/>
            </a:endParaRPr>
          </a:p>
        </p:txBody>
      </p:sp>
      <p:sp>
        <p:nvSpPr>
          <p:cNvPr id="6"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representation enables joint action</a:t>
            </a:r>
          </a:p>
        </p:txBody>
      </p:sp>
      <p:sp>
        <p:nvSpPr>
          <p:cNvPr id="9" name="Rectangle 8"/>
          <p:cNvSpPr/>
          <p:nvPr/>
        </p:nvSpPr>
        <p:spPr>
          <a:xfrm>
            <a:off x="971600" y="184482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social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32727330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representation enables joint action</a:t>
            </a:r>
          </a:p>
        </p:txBody>
      </p:sp>
      <p:sp>
        <p:nvSpPr>
          <p:cNvPr id="3" name="Rectangle 2"/>
          <p:cNvSpPr/>
          <p:nvPr/>
        </p:nvSpPr>
        <p:spPr>
          <a:xfrm>
            <a:off x="971600" y="184482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social motor 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Tree>
    <p:extLst>
      <p:ext uri="{BB962C8B-B14F-4D97-AF65-F5344CB8AC3E}">
        <p14:creationId xmlns:p14="http://schemas.microsoft.com/office/powerpoint/2010/main" val="42230082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0" y="1295400"/>
            <a:ext cx="7410000" cy="4580357"/>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t>awareness of joint-</a:t>
            </a:r>
            <a:r>
              <a:rPr lang="en-US" b="1" i="0" dirty="0" err="1" smtClean="0"/>
              <a:t>ness</a:t>
            </a:r>
            <a:r>
              <a:rPr lang="en-US" i="0" dirty="0" smtClean="0"/>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at least one of the agents knows that they are not acting individually; she or they have ‘a conception of themselves as contributors to a collective end.’</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t>awareness of others’ agency</a:t>
            </a:r>
            <a:r>
              <a:rPr lang="en-US" i="0" dirty="0" smtClean="0"/>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at least one of the agents is aware of one or more of the others as an intentional agent.</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t>awareness of others’ states or commitments</a:t>
            </a:r>
            <a:r>
              <a:rPr lang="en-US" i="0" dirty="0" smtClean="0"/>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at least one of the agents who are F-</a:t>
            </a:r>
            <a:r>
              <a:rPr lang="en-US" i="0" dirty="0" err="1" smtClean="0"/>
              <a:t>ing</a:t>
            </a:r>
            <a:r>
              <a:rPr lang="en-US" i="0" dirty="0" smtClean="0"/>
              <a:t> is aware of, or has individuating beliefs about, some of the others’ intentions, beliefs or commitments concerning F.</a:t>
            </a:r>
          </a:p>
          <a:p>
            <a:pPr>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p>
        </p:txBody>
      </p:sp>
    </p:spTree>
    <p:extLst>
      <p:ext uri="{BB962C8B-B14F-4D97-AF65-F5344CB8AC3E}">
        <p14:creationId xmlns:p14="http://schemas.microsoft.com/office/powerpoint/2010/main" val="23422237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295400"/>
            <a:ext cx="9144000" cy="1447800"/>
          </a:xfrm>
          <a:prstGeom prst="rect">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098" name="Text Box 2"/>
          <p:cNvSpPr txBox="1">
            <a:spLocks noChangeArrowheads="1"/>
          </p:cNvSpPr>
          <p:nvPr/>
        </p:nvSpPr>
        <p:spPr bwMode="auto">
          <a:xfrm>
            <a:off x="972000" y="1295400"/>
            <a:ext cx="7410000" cy="4580357"/>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joint-</a:t>
            </a:r>
            <a:r>
              <a:rPr lang="en-US" b="1" i="0" dirty="0" err="1" smtClean="0">
                <a:effectLst>
                  <a:outerShdw blurRad="50800" dist="38100" dir="2700000">
                    <a:srgbClr val="000000">
                      <a:alpha val="43000"/>
                    </a:srgbClr>
                  </a:outerShdw>
                </a:effectLst>
              </a:rPr>
              <a:t>ness</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knows that they are not acting individually; she or they have ‘a conception of themselves as contributors to a collective end.’</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others’ agency</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is aware of one or more of the others as an intentional agent.</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others’ states or commitments</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who are F-</a:t>
            </a:r>
            <a:r>
              <a:rPr lang="en-US" i="0" dirty="0" err="1" smtClean="0">
                <a:effectLst>
                  <a:outerShdw blurRad="50800" dist="38100" dir="2700000">
                    <a:srgbClr val="000000">
                      <a:alpha val="43000"/>
                    </a:srgbClr>
                  </a:outerShdw>
                </a:effectLst>
              </a:rPr>
              <a:t>ing</a:t>
            </a:r>
            <a:r>
              <a:rPr lang="en-US" i="0" dirty="0" smtClean="0">
                <a:effectLst>
                  <a:outerShdw blurRad="50800" dist="38100" dir="2700000">
                    <a:srgbClr val="000000">
                      <a:alpha val="43000"/>
                    </a:srgbClr>
                  </a:outerShdw>
                </a:effectLst>
              </a:rPr>
              <a:t> is aware of, or has individuating beliefs about, some of the others’ intentions, beliefs or commitments concerning F.</a:t>
            </a:r>
          </a:p>
          <a:p>
            <a:pPr>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outerShdw blurRad="50800" dist="38100" dir="2700000">
                  <a:srgbClr val="000000">
                    <a:alpha val="43000"/>
                  </a:srgbClr>
                </a:outerShdw>
              </a:effectLst>
            </a:endParaRPr>
          </a:p>
        </p:txBody>
      </p:sp>
    </p:spTree>
    <p:extLst>
      <p:ext uri="{BB962C8B-B14F-4D97-AF65-F5344CB8AC3E}">
        <p14:creationId xmlns:p14="http://schemas.microsoft.com/office/powerpoint/2010/main" val="21594192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2819400"/>
            <a:ext cx="9144000" cy="1143000"/>
          </a:xfrm>
          <a:prstGeom prst="rect">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098" name="Text Box 2"/>
          <p:cNvSpPr txBox="1">
            <a:spLocks noChangeArrowheads="1"/>
          </p:cNvSpPr>
          <p:nvPr/>
        </p:nvSpPr>
        <p:spPr bwMode="auto">
          <a:xfrm>
            <a:off x="972000" y="1295400"/>
            <a:ext cx="7410000" cy="4580357"/>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joint-</a:t>
            </a:r>
            <a:r>
              <a:rPr lang="en-US" b="1" i="0" dirty="0" err="1" smtClean="0">
                <a:effectLst>
                  <a:outerShdw blurRad="50800" dist="38100" dir="2700000">
                    <a:srgbClr val="000000">
                      <a:alpha val="43000"/>
                    </a:srgbClr>
                  </a:outerShdw>
                </a:effectLst>
              </a:rPr>
              <a:t>ness</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knows that they are not acting individually; she or they have ‘a conception of themselves as contributors to a collective end.’</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others’ agency</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is aware of one or more of the others as an intentional agent.</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others’ states or commitments</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who are F-</a:t>
            </a:r>
            <a:r>
              <a:rPr lang="en-US" i="0" dirty="0" err="1" smtClean="0">
                <a:effectLst>
                  <a:outerShdw blurRad="50800" dist="38100" dir="2700000">
                    <a:srgbClr val="000000">
                      <a:alpha val="43000"/>
                    </a:srgbClr>
                  </a:outerShdw>
                </a:effectLst>
              </a:rPr>
              <a:t>ing</a:t>
            </a:r>
            <a:r>
              <a:rPr lang="en-US" i="0" dirty="0" smtClean="0">
                <a:effectLst>
                  <a:outerShdw blurRad="50800" dist="38100" dir="2700000">
                    <a:srgbClr val="000000">
                      <a:alpha val="43000"/>
                    </a:srgbClr>
                  </a:outerShdw>
                </a:effectLst>
              </a:rPr>
              <a:t> is aware of, or has individuating beliefs about, some of the others’ intentions, beliefs or commitments concerning F.</a:t>
            </a:r>
          </a:p>
          <a:p>
            <a:pPr>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outerShdw blurRad="50800" dist="38100" dir="2700000">
                  <a:srgbClr val="000000">
                    <a:alpha val="43000"/>
                  </a:srgbClr>
                </a:outerShdw>
              </a:effectLst>
            </a:endParaRPr>
          </a:p>
        </p:txBody>
      </p:sp>
    </p:spTree>
    <p:extLst>
      <p:ext uri="{BB962C8B-B14F-4D97-AF65-F5344CB8AC3E}">
        <p14:creationId xmlns:p14="http://schemas.microsoft.com/office/powerpoint/2010/main" val="353141753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3962400"/>
            <a:ext cx="9144000" cy="1447800"/>
          </a:xfrm>
          <a:prstGeom prst="rect">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098" name="Text Box 2"/>
          <p:cNvSpPr txBox="1">
            <a:spLocks noChangeArrowheads="1"/>
          </p:cNvSpPr>
          <p:nvPr/>
        </p:nvSpPr>
        <p:spPr bwMode="auto">
          <a:xfrm>
            <a:off x="972000" y="1295400"/>
            <a:ext cx="7410000" cy="4580357"/>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joint-</a:t>
            </a:r>
            <a:r>
              <a:rPr lang="en-US" b="1" i="0" dirty="0" err="1" smtClean="0">
                <a:effectLst>
                  <a:outerShdw blurRad="50800" dist="38100" dir="2700000">
                    <a:srgbClr val="000000">
                      <a:alpha val="43000"/>
                    </a:srgbClr>
                  </a:outerShdw>
                </a:effectLst>
              </a:rPr>
              <a:t>ness</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knows that they are not acting individually; she or they have ‘a conception of themselves as contributors to a collective end.’</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others’ agency</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is aware of one or more of the others as an intentional agent.</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others’ states or commitments</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who are F-</a:t>
            </a:r>
            <a:r>
              <a:rPr lang="en-US" i="0" dirty="0" err="1" smtClean="0">
                <a:effectLst>
                  <a:outerShdw blurRad="50800" dist="38100" dir="2700000">
                    <a:srgbClr val="000000">
                      <a:alpha val="43000"/>
                    </a:srgbClr>
                  </a:outerShdw>
                </a:effectLst>
              </a:rPr>
              <a:t>ing</a:t>
            </a:r>
            <a:r>
              <a:rPr lang="en-US" i="0" dirty="0" smtClean="0">
                <a:effectLst>
                  <a:outerShdw blurRad="50800" dist="38100" dir="2700000">
                    <a:srgbClr val="000000">
                      <a:alpha val="43000"/>
                    </a:srgbClr>
                  </a:outerShdw>
                </a:effectLst>
              </a:rPr>
              <a:t> is aware of, or has individuating beliefs about, some of the others’ intentions, beliefs or commitments concerning F.</a:t>
            </a:r>
          </a:p>
          <a:p>
            <a:pPr>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outerShdw blurRad="50800" dist="38100" dir="2700000">
                  <a:srgbClr val="000000">
                    <a:alpha val="43000"/>
                  </a:srgbClr>
                </a:outerShdw>
              </a:effectLst>
            </a:endParaRPr>
          </a:p>
        </p:txBody>
      </p:sp>
    </p:spTree>
    <p:extLst>
      <p:ext uri="{BB962C8B-B14F-4D97-AF65-F5344CB8AC3E}">
        <p14:creationId xmlns:p14="http://schemas.microsoft.com/office/powerpoint/2010/main" val="4727532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0" y="1295400"/>
            <a:ext cx="7410000" cy="4580357"/>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joint-</a:t>
            </a:r>
            <a:r>
              <a:rPr lang="en-US" b="1" i="0" dirty="0" err="1" smtClean="0">
                <a:effectLst>
                  <a:outerShdw blurRad="50800" dist="38100" dir="2700000">
                    <a:srgbClr val="000000">
                      <a:alpha val="43000"/>
                    </a:srgbClr>
                  </a:outerShdw>
                </a:effectLst>
              </a:rPr>
              <a:t>ness</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knows that they are not acting individually; she or they have ‘a conception of themselves as contributors to a collective end.’</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others’ agency</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is aware of one or more of the others as an intentional agent.</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others’ states or commitments</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who are F-</a:t>
            </a:r>
            <a:r>
              <a:rPr lang="en-US" i="0" dirty="0" err="1" smtClean="0">
                <a:effectLst>
                  <a:outerShdw blurRad="50800" dist="38100" dir="2700000">
                    <a:srgbClr val="000000">
                      <a:alpha val="43000"/>
                    </a:srgbClr>
                  </a:outerShdw>
                </a:effectLst>
              </a:rPr>
              <a:t>ing</a:t>
            </a:r>
            <a:r>
              <a:rPr lang="en-US" i="0" dirty="0" smtClean="0">
                <a:effectLst>
                  <a:outerShdw blurRad="50800" dist="38100" dir="2700000">
                    <a:srgbClr val="000000">
                      <a:alpha val="43000"/>
                    </a:srgbClr>
                  </a:outerShdw>
                </a:effectLst>
              </a:rPr>
              <a:t> is aware of, or has individuating beliefs about, some of the others’ intentions, beliefs or commitments concerning F.</a:t>
            </a:r>
          </a:p>
          <a:p>
            <a:pPr>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outerShdw blurRad="50800" dist="38100" dir="2700000">
                  <a:srgbClr val="000000">
                    <a:alpha val="43000"/>
                  </a:srgbClr>
                </a:outerShdw>
              </a:effectLst>
            </a:endParaRPr>
          </a:p>
        </p:txBody>
      </p:sp>
    </p:spTree>
    <p:extLst>
      <p:ext uri="{BB962C8B-B14F-4D97-AF65-F5344CB8AC3E}">
        <p14:creationId xmlns:p14="http://schemas.microsoft.com/office/powerpoint/2010/main" val="20806618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srcRect/>
          <a:stretch>
            <a:fillRect/>
          </a:stretch>
        </p:blipFill>
        <p:spPr bwMode="auto">
          <a:xfrm>
            <a:off x="0" y="406400"/>
            <a:ext cx="9144000" cy="5918200"/>
          </a:xfrm>
          <a:prstGeom prst="rect">
            <a:avLst/>
          </a:prstGeom>
          <a:noFill/>
          <a:ln w="9525">
            <a:noFill/>
            <a:round/>
            <a:headEnd/>
            <a:tailEnd/>
          </a:ln>
          <a:effectLst/>
        </p:spPr>
      </p:pic>
      <p:sp>
        <p:nvSpPr>
          <p:cNvPr id="5122" name="Text Box 2"/>
          <p:cNvSpPr txBox="1">
            <a:spLocks noChangeArrowheads="1"/>
          </p:cNvSpPr>
          <p:nvPr/>
        </p:nvSpPr>
        <p:spPr bwMode="auto">
          <a:xfrm>
            <a:off x="5138738" y="6019800"/>
            <a:ext cx="3609975" cy="428625"/>
          </a:xfrm>
          <a:prstGeom prst="rect">
            <a:avLst/>
          </a:prstGeom>
          <a:noFill/>
          <a:ln w="9525">
            <a:noFill/>
            <a:round/>
            <a:headEnd/>
            <a:tailEnd/>
          </a:ln>
          <a:effectLst/>
        </p:spPr>
        <p:txBody>
          <a:bodyPr wrap="non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FFFFFF"/>
                </a:solidFill>
                <a:ea typeface="Arial" charset="0"/>
                <a:cs typeface="Arial" charset="0"/>
              </a:rPr>
              <a:t>cf. Vesper et al (forthcoming)</a:t>
            </a:r>
          </a:p>
        </p:txBody>
      </p:sp>
    </p:spTree>
    <p:extLst>
      <p:ext uri="{BB962C8B-B14F-4D97-AF65-F5344CB8AC3E}">
        <p14:creationId xmlns:p14="http://schemas.microsoft.com/office/powerpoint/2010/main" val="31801402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006618" y="1196752"/>
            <a:ext cx="792088"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representation enables joint action</a:t>
            </a:r>
          </a:p>
        </p:txBody>
      </p:sp>
      <p:sp>
        <p:nvSpPr>
          <p:cNvPr id="14" name="Rectangle 13"/>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15" name="Straight Connector 14"/>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16" name="Rectangle 15"/>
          <p:cNvSpPr/>
          <p:nvPr/>
        </p:nvSpPr>
        <p:spPr>
          <a:xfrm>
            <a:off x="971600" y="184482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social motor 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Tree>
    <p:extLst>
      <p:ext uri="{BB962C8B-B14F-4D97-AF65-F5344CB8AC3E}">
        <p14:creationId xmlns:p14="http://schemas.microsoft.com/office/powerpoint/2010/main" val="23042077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representation enables joint action</a:t>
            </a:r>
          </a:p>
        </p:txBody>
      </p:sp>
      <p:sp>
        <p:nvSpPr>
          <p:cNvPr id="14" name="Rectangle 13"/>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15" name="Straight Connector 14"/>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16" name="Rectangle 15"/>
          <p:cNvSpPr/>
          <p:nvPr/>
        </p:nvSpPr>
        <p:spPr>
          <a:xfrm>
            <a:off x="971600" y="184482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social motor 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Tree>
    <p:extLst>
      <p:ext uri="{BB962C8B-B14F-4D97-AF65-F5344CB8AC3E}">
        <p14:creationId xmlns:p14="http://schemas.microsoft.com/office/powerpoint/2010/main" val="25279316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representation enables joint action</a:t>
            </a:r>
          </a:p>
        </p:txBody>
      </p:sp>
      <p:sp>
        <p:nvSpPr>
          <p:cNvPr id="10" name="Rectangle 9"/>
          <p:cNvSpPr/>
          <p:nvPr/>
        </p:nvSpPr>
        <p:spPr>
          <a:xfrm>
            <a:off x="899592" y="2132856"/>
            <a:ext cx="6480720" cy="3970317"/>
          </a:xfrm>
          <a:prstGeom prst="rect">
            <a:avLst/>
          </a:prstGeom>
          <a:noFill/>
        </p:spPr>
        <p:txBody>
          <a:bodyPr wrap="square">
            <a:spAutoFit/>
          </a:bodyPr>
          <a:lstStyle/>
          <a:p>
            <a:r>
              <a:rPr lang="en-US" i="0" dirty="0">
                <a:effectLst>
                  <a:glow rad="101600">
                    <a:srgbClr val="000000"/>
                  </a:glow>
                </a:effectLst>
              </a:rPr>
              <a:t>“the social relation between individuals modulates action </a:t>
            </a:r>
            <a:r>
              <a:rPr lang="en-US" i="0" dirty="0" smtClean="0">
                <a:effectLst>
                  <a:glow rad="101600">
                    <a:srgbClr val="000000"/>
                  </a:glow>
                </a:effectLst>
              </a:rPr>
              <a:t>simulation”</a:t>
            </a:r>
          </a:p>
          <a:p>
            <a:endParaRPr lang="en-US" i="0" dirty="0">
              <a:solidFill>
                <a:schemeClr val="tx1"/>
              </a:solidFill>
              <a:effectLst>
                <a:glow rad="101600">
                  <a:srgbClr val="000000"/>
                </a:glow>
              </a:effectLst>
            </a:endParaRPr>
          </a:p>
          <a:p>
            <a:r>
              <a:rPr lang="en-US" i="0" dirty="0" smtClean="0">
                <a:solidFill>
                  <a:schemeClr val="tx1"/>
                </a:solidFill>
                <a:effectLst>
                  <a:glow rad="101600">
                    <a:srgbClr val="000000"/>
                  </a:glow>
                </a:effectLst>
              </a:rPr>
              <a:t>“motor activation during </a:t>
            </a:r>
            <a:r>
              <a:rPr lang="en-US" i="0" dirty="0">
                <a:solidFill>
                  <a:schemeClr val="tx1"/>
                </a:solidFill>
                <a:effectLst>
                  <a:glow rad="101600">
                    <a:srgbClr val="000000"/>
                  </a:glow>
                </a:effectLst>
              </a:rPr>
              <a:t>action anticipation depends on the </a:t>
            </a:r>
            <a:r>
              <a:rPr lang="en-US" i="0" dirty="0" smtClean="0">
                <a:solidFill>
                  <a:schemeClr val="tx1"/>
                </a:solidFill>
                <a:effectLst>
                  <a:glow rad="101600">
                    <a:srgbClr val="000000"/>
                  </a:glow>
                </a:effectLst>
              </a:rPr>
              <a:t>... relation </a:t>
            </a:r>
            <a:r>
              <a:rPr lang="en-US" i="0" dirty="0">
                <a:solidFill>
                  <a:schemeClr val="tx1"/>
                </a:solidFill>
                <a:effectLst>
                  <a:glow rad="101600">
                    <a:srgbClr val="000000"/>
                  </a:glow>
                </a:effectLst>
              </a:rPr>
              <a:t>between the actor and the </a:t>
            </a:r>
            <a:r>
              <a:rPr lang="en-US" i="0" dirty="0" smtClean="0">
                <a:solidFill>
                  <a:schemeClr val="tx1"/>
                </a:solidFill>
                <a:effectLst>
                  <a:glow rad="101600">
                    <a:srgbClr val="000000"/>
                  </a:glow>
                </a:effectLst>
              </a:rPr>
              <a:t>observer ... </a:t>
            </a:r>
            <a:r>
              <a:rPr lang="en-US" i="0" dirty="0">
                <a:solidFill>
                  <a:schemeClr val="tx1"/>
                </a:solidFill>
                <a:effectLst>
                  <a:glow rad="101600">
                    <a:srgbClr val="000000"/>
                  </a:glow>
                </a:effectLst>
              </a:rPr>
              <a:t>Simulation of another person’s action, as reﬂected in </a:t>
            </a:r>
            <a:r>
              <a:rPr lang="en-US" i="0" dirty="0" smtClean="0">
                <a:solidFill>
                  <a:schemeClr val="tx1"/>
                </a:solidFill>
                <a:effectLst>
                  <a:glow rad="101600">
                    <a:srgbClr val="000000"/>
                  </a:glow>
                </a:effectLst>
              </a:rPr>
              <a:t>the activation </a:t>
            </a:r>
            <a:r>
              <a:rPr lang="en-US" i="0" dirty="0">
                <a:solidFill>
                  <a:schemeClr val="tx1"/>
                </a:solidFill>
                <a:effectLst>
                  <a:glow rad="101600">
                    <a:srgbClr val="000000"/>
                  </a:glow>
                </a:effectLst>
              </a:rPr>
              <a:t>of motor cortices, gets stronger the </a:t>
            </a:r>
            <a:r>
              <a:rPr lang="en-US" i="0" dirty="0" smtClean="0">
                <a:solidFill>
                  <a:schemeClr val="tx1"/>
                </a:solidFill>
                <a:effectLst>
                  <a:glow rad="101600">
                    <a:srgbClr val="000000"/>
                  </a:glow>
                </a:effectLst>
              </a:rPr>
              <a:t>more the </a:t>
            </a:r>
            <a:r>
              <a:rPr lang="en-US" i="0" dirty="0">
                <a:solidFill>
                  <a:schemeClr val="tx1"/>
                </a:solidFill>
                <a:effectLst>
                  <a:glow rad="101600">
                    <a:srgbClr val="000000"/>
                  </a:glow>
                </a:effectLst>
              </a:rPr>
              <a:t>other is perceived as an interaction partner</a:t>
            </a:r>
            <a:r>
              <a:rPr lang="en-US" i="0" dirty="0" smtClean="0">
                <a:solidFill>
                  <a:schemeClr val="tx1"/>
                </a:solidFill>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pp. 1, 4)</a:t>
            </a:r>
            <a:endParaRPr lang="en-US" i="0" dirty="0">
              <a:effectLst>
                <a:glow rad="101600">
                  <a:srgbClr val="000000"/>
                </a:glow>
              </a:effectLst>
            </a:endParaRPr>
          </a:p>
          <a:p>
            <a:endParaRPr lang="en-US" i="0" dirty="0">
              <a:effectLst>
                <a:glow rad="101600">
                  <a:srgbClr val="000000"/>
                </a:glow>
              </a:effectLst>
            </a:endParaRPr>
          </a:p>
        </p:txBody>
      </p:sp>
    </p:spTree>
    <p:extLst>
      <p:ext uri="{BB962C8B-B14F-4D97-AF65-F5344CB8AC3E}">
        <p14:creationId xmlns:p14="http://schemas.microsoft.com/office/powerpoint/2010/main" val="6850330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7" name="Text Box 2"/>
          <p:cNvSpPr txBox="1">
            <a:spLocks noChangeArrowheads="1"/>
          </p:cNvSpPr>
          <p:nvPr/>
        </p:nvSpPr>
        <p:spPr bwMode="auto">
          <a:xfrm>
            <a:off x="971600" y="836712"/>
            <a:ext cx="6705600" cy="771623"/>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Social motor representation enables joint action</a:t>
            </a:r>
          </a:p>
        </p:txBody>
      </p:sp>
      <p:sp>
        <p:nvSpPr>
          <p:cNvPr id="10" name="Rectangle 9"/>
          <p:cNvSpPr/>
          <p:nvPr/>
        </p:nvSpPr>
        <p:spPr>
          <a:xfrm>
            <a:off x="899592" y="2132856"/>
            <a:ext cx="6480720" cy="3970317"/>
          </a:xfrm>
          <a:prstGeom prst="rect">
            <a:avLst/>
          </a:prstGeom>
          <a:noFill/>
        </p:spPr>
        <p:txBody>
          <a:bodyPr wrap="square">
            <a:spAutoFit/>
          </a:bodyPr>
          <a:lstStyle/>
          <a:p>
            <a:r>
              <a:rPr lang="en-US" i="0" dirty="0">
                <a:effectLst>
                  <a:glow rad="101600">
                    <a:srgbClr val="000000"/>
                  </a:glow>
                </a:effectLst>
              </a:rPr>
              <a:t>“the social relation between individuals modulates action </a:t>
            </a:r>
            <a:r>
              <a:rPr lang="en-US" i="0" dirty="0" smtClean="0">
                <a:effectLst>
                  <a:glow rad="101600">
                    <a:srgbClr val="000000"/>
                  </a:glow>
                </a:effectLst>
              </a:rPr>
              <a:t>simulation”</a:t>
            </a:r>
          </a:p>
          <a:p>
            <a:endParaRPr lang="en-US" i="0" dirty="0">
              <a:effectLst>
                <a:glow rad="101600">
                  <a:srgbClr val="000000"/>
                </a:glow>
              </a:effectLst>
            </a:endParaRPr>
          </a:p>
          <a:p>
            <a:r>
              <a:rPr lang="en-US" i="0" dirty="0" smtClean="0">
                <a:effectLst>
                  <a:glow rad="101600">
                    <a:srgbClr val="000000"/>
                  </a:glow>
                </a:effectLst>
              </a:rPr>
              <a:t>“motor activation during </a:t>
            </a:r>
            <a:r>
              <a:rPr lang="en-US" i="0" dirty="0">
                <a:effectLst>
                  <a:glow rad="101600">
                    <a:srgbClr val="000000"/>
                  </a:glow>
                </a:effectLst>
              </a:rPr>
              <a:t>action anticipation depends on the </a:t>
            </a:r>
            <a:r>
              <a:rPr lang="en-US" i="0" dirty="0" smtClean="0">
                <a:effectLst>
                  <a:glow rad="101600">
                    <a:srgbClr val="000000"/>
                  </a:glow>
                </a:effectLst>
              </a:rPr>
              <a:t>... relation </a:t>
            </a:r>
            <a:r>
              <a:rPr lang="en-US" i="0" dirty="0">
                <a:effectLst>
                  <a:glow rad="101600">
                    <a:srgbClr val="000000"/>
                  </a:glow>
                </a:effectLst>
              </a:rPr>
              <a:t>between the actor and the </a:t>
            </a:r>
            <a:r>
              <a:rPr lang="en-US" i="0" dirty="0" smtClean="0">
                <a:effectLst>
                  <a:glow rad="101600">
                    <a:srgbClr val="000000"/>
                  </a:glow>
                </a:effectLst>
              </a:rPr>
              <a:t>observer ... </a:t>
            </a:r>
            <a:r>
              <a:rPr lang="en-US" i="0" dirty="0">
                <a:effectLst>
                  <a:glow rad="101600">
                    <a:srgbClr val="000000"/>
                  </a:glow>
                </a:effectLst>
              </a:rPr>
              <a:t>Simulation 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pp. 1, 4)</a:t>
            </a:r>
            <a:endParaRPr lang="en-US" i="0" dirty="0">
              <a:effectLst>
                <a:glow rad="101600">
                  <a:srgbClr val="000000"/>
                </a:glow>
              </a:effectLst>
            </a:endParaRPr>
          </a:p>
          <a:p>
            <a:endParaRPr lang="en-US" i="0" dirty="0">
              <a:effectLst>
                <a:glow rad="101600">
                  <a:srgbClr val="000000"/>
                </a:glow>
              </a:effectLst>
            </a:endParaRPr>
          </a:p>
        </p:txBody>
      </p:sp>
    </p:spTree>
    <p:extLst>
      <p:ext uri="{BB962C8B-B14F-4D97-AF65-F5344CB8AC3E}">
        <p14:creationId xmlns:p14="http://schemas.microsoft.com/office/powerpoint/2010/main" val="2029563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51165</TotalTime>
  <Words>5890</Words>
  <Application>Microsoft Macintosh PowerPoint</Application>
  <PresentationFormat>On-screen Show (4:3)</PresentationFormat>
  <Paragraphs>699</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1854</cp:revision>
  <cp:lastPrinted>2011-06-06T00:11:55Z</cp:lastPrinted>
  <dcterms:created xsi:type="dcterms:W3CDTF">2010-11-22T10:27:15Z</dcterms:created>
  <dcterms:modified xsi:type="dcterms:W3CDTF">2012-03-06T01:03:48Z</dcterms:modified>
  <cp:category/>
</cp:coreProperties>
</file>