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79"/>
  </p:notesMasterIdLst>
  <p:handoutMasterIdLst>
    <p:handoutMasterId r:id="rId80"/>
  </p:handoutMasterIdLst>
  <p:sldIdLst>
    <p:sldId id="662" r:id="rId2"/>
    <p:sldId id="783" r:id="rId3"/>
    <p:sldId id="890" r:id="rId4"/>
    <p:sldId id="900" r:id="rId5"/>
    <p:sldId id="894" r:id="rId6"/>
    <p:sldId id="892" r:id="rId7"/>
    <p:sldId id="853" r:id="rId8"/>
    <p:sldId id="895" r:id="rId9"/>
    <p:sldId id="889" r:id="rId10"/>
    <p:sldId id="893" r:id="rId11"/>
    <p:sldId id="855" r:id="rId12"/>
    <p:sldId id="806" r:id="rId13"/>
    <p:sldId id="809" r:id="rId14"/>
    <p:sldId id="808" r:id="rId15"/>
    <p:sldId id="810" r:id="rId16"/>
    <p:sldId id="807" r:id="rId17"/>
    <p:sldId id="856" r:id="rId18"/>
    <p:sldId id="922" r:id="rId19"/>
    <p:sldId id="804" r:id="rId20"/>
    <p:sldId id="848" r:id="rId21"/>
    <p:sldId id="849" r:id="rId22"/>
    <p:sldId id="850" r:id="rId23"/>
    <p:sldId id="851" r:id="rId24"/>
    <p:sldId id="852" r:id="rId25"/>
    <p:sldId id="857" r:id="rId26"/>
    <p:sldId id="860" r:id="rId27"/>
    <p:sldId id="862" r:id="rId28"/>
    <p:sldId id="861" r:id="rId29"/>
    <p:sldId id="864" r:id="rId30"/>
    <p:sldId id="858" r:id="rId31"/>
    <p:sldId id="863" r:id="rId32"/>
    <p:sldId id="865" r:id="rId33"/>
    <p:sldId id="866" r:id="rId34"/>
    <p:sldId id="867" r:id="rId35"/>
    <p:sldId id="868" r:id="rId36"/>
    <p:sldId id="869" r:id="rId37"/>
    <p:sldId id="870" r:id="rId38"/>
    <p:sldId id="872" r:id="rId39"/>
    <p:sldId id="873" r:id="rId40"/>
    <p:sldId id="874" r:id="rId41"/>
    <p:sldId id="875" r:id="rId42"/>
    <p:sldId id="876" r:id="rId43"/>
    <p:sldId id="877" r:id="rId44"/>
    <p:sldId id="878" r:id="rId45"/>
    <p:sldId id="897" r:id="rId46"/>
    <p:sldId id="840" r:id="rId47"/>
    <p:sldId id="842" r:id="rId48"/>
    <p:sldId id="924" r:id="rId49"/>
    <p:sldId id="923" r:id="rId50"/>
    <p:sldId id="896" r:id="rId51"/>
    <p:sldId id="765" r:id="rId52"/>
    <p:sldId id="835" r:id="rId53"/>
    <p:sldId id="879" r:id="rId54"/>
    <p:sldId id="880" r:id="rId55"/>
    <p:sldId id="881" r:id="rId56"/>
    <p:sldId id="919" r:id="rId57"/>
    <p:sldId id="898" r:id="rId58"/>
    <p:sldId id="882" r:id="rId59"/>
    <p:sldId id="899" r:id="rId60"/>
    <p:sldId id="920" r:id="rId61"/>
    <p:sldId id="901" r:id="rId62"/>
    <p:sldId id="921" r:id="rId63"/>
    <p:sldId id="904" r:id="rId64"/>
    <p:sldId id="902" r:id="rId65"/>
    <p:sldId id="907" r:id="rId66"/>
    <p:sldId id="906" r:id="rId67"/>
    <p:sldId id="905" r:id="rId68"/>
    <p:sldId id="908" r:id="rId69"/>
    <p:sldId id="909" r:id="rId70"/>
    <p:sldId id="910" r:id="rId71"/>
    <p:sldId id="911" r:id="rId72"/>
    <p:sldId id="914" r:id="rId73"/>
    <p:sldId id="915" r:id="rId74"/>
    <p:sldId id="916" r:id="rId75"/>
    <p:sldId id="912" r:id="rId76"/>
    <p:sldId id="917" r:id="rId77"/>
    <p:sldId id="918" r:id="rId78"/>
  </p:sldIdLst>
  <p:sldSz cx="9144000" cy="6858000" type="screen4x3"/>
  <p:notesSz cx="9925050" cy="6796088"/>
  <p:defaultTextStyle>
    <a:defPPr>
      <a:defRPr lang="en-GB"/>
    </a:defPPr>
    <a:lvl1pPr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1pPr>
    <a:lvl2pPr marL="742950" indent="-28575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2pPr>
    <a:lvl3pPr marL="1143000" indent="-22860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3pPr>
    <a:lvl4pPr marL="1600200" indent="-22860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4pPr>
    <a:lvl5pPr marL="2057400" indent="-22860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5pPr>
    <a:lvl6pPr marL="2286000" algn="l" defTabSz="457200" rtl="0" eaLnBrk="1" latinLnBrk="0" hangingPunct="1">
      <a:defRPr sz="2200" i="1" kern="1200">
        <a:solidFill>
          <a:schemeClr val="bg1"/>
        </a:solidFill>
        <a:latin typeface="Myriad Web" charset="0"/>
        <a:ea typeface="+mn-ea"/>
        <a:cs typeface="+mn-cs"/>
      </a:defRPr>
    </a:lvl6pPr>
    <a:lvl7pPr marL="2743200" algn="l" defTabSz="457200" rtl="0" eaLnBrk="1" latinLnBrk="0" hangingPunct="1">
      <a:defRPr sz="2200" i="1" kern="1200">
        <a:solidFill>
          <a:schemeClr val="bg1"/>
        </a:solidFill>
        <a:latin typeface="Myriad Web" charset="0"/>
        <a:ea typeface="+mn-ea"/>
        <a:cs typeface="+mn-cs"/>
      </a:defRPr>
    </a:lvl7pPr>
    <a:lvl8pPr marL="3200400" algn="l" defTabSz="457200" rtl="0" eaLnBrk="1" latinLnBrk="0" hangingPunct="1">
      <a:defRPr sz="2200" i="1" kern="1200">
        <a:solidFill>
          <a:schemeClr val="bg1"/>
        </a:solidFill>
        <a:latin typeface="Myriad Web" charset="0"/>
        <a:ea typeface="+mn-ea"/>
        <a:cs typeface="+mn-cs"/>
      </a:defRPr>
    </a:lvl8pPr>
    <a:lvl9pPr marL="3657600" algn="l" defTabSz="457200" rtl="0" eaLnBrk="1" latinLnBrk="0" hangingPunct="1">
      <a:defRPr sz="2200" i="1" kern="1200">
        <a:solidFill>
          <a:schemeClr val="bg1"/>
        </a:solidFill>
        <a:latin typeface="Myriad Web"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741B"/>
    <a:srgbClr val="AAAC28"/>
    <a:srgbClr val="0F3B00"/>
    <a:srgbClr val="FBB7B7"/>
    <a:srgbClr val="FF6666"/>
    <a:srgbClr val="FF0000"/>
    <a:srgbClr val="FF0080"/>
    <a:srgbClr val="DADD34"/>
    <a:srgbClr val="470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84060" autoAdjust="0"/>
  </p:normalViewPr>
  <p:slideViewPr>
    <p:cSldViewPr>
      <p:cViewPr>
        <p:scale>
          <a:sx n="100" d="100"/>
          <a:sy n="100" d="100"/>
        </p:scale>
        <p:origin x="-1328" y="-72"/>
      </p:cViewPr>
      <p:guideLst>
        <p:guide orient="horz" pos="2160"/>
        <p:guide pos="2880"/>
      </p:guideLst>
    </p:cSldViewPr>
  </p:slideViewPr>
  <p:outlineViewPr>
    <p:cViewPr varScale="1">
      <p:scale>
        <a:sx n="170" d="200"/>
        <a:sy n="170" d="200"/>
      </p:scale>
      <p:origin x="0" y="11072"/>
    </p:cViewPr>
  </p:outlineViewPr>
  <p:notesTextViewPr>
    <p:cViewPr>
      <p:scale>
        <a:sx n="100" d="100"/>
        <a:sy n="100" d="100"/>
      </p:scale>
      <p:origin x="0" y="0"/>
    </p:cViewPr>
  </p:notesTextViewPr>
  <p:notesViewPr>
    <p:cSldViewPr>
      <p:cViewPr varScale="1">
        <p:scale>
          <a:sx n="59" d="100"/>
          <a:sy n="59" d="100"/>
        </p:scale>
        <p:origin x="-1752" y="-72"/>
      </p:cViewPr>
      <p:guideLst>
        <p:guide orient="horz" pos="1972"/>
        <p:guide pos="315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handoutMaster" Target="handoutMasters/handoutMaster1.xml"/><Relationship Id="rId81" Type="http://schemas.openxmlformats.org/officeDocument/2006/relationships/printerSettings" Target="printerSettings/printerSettings1.bin"/><Relationship Id="rId82" Type="http://schemas.openxmlformats.org/officeDocument/2006/relationships/presProps" Target="presProps.xml"/><Relationship Id="rId83" Type="http://schemas.openxmlformats.org/officeDocument/2006/relationships/viewProps" Target="viewProps.xml"/><Relationship Id="rId84" Type="http://schemas.openxmlformats.org/officeDocument/2006/relationships/theme" Target="theme/theme1.xml"/><Relationship Id="rId85"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notesMaster" Target="notesMasters/notesMaster1.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0624" cy="34024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622109" y="0"/>
            <a:ext cx="4300622" cy="340240"/>
          </a:xfrm>
          <a:prstGeom prst="rect">
            <a:avLst/>
          </a:prstGeom>
        </p:spPr>
        <p:txBody>
          <a:bodyPr vert="horz" lIns="91440" tIns="45720" rIns="91440" bIns="45720" rtlCol="0"/>
          <a:lstStyle>
            <a:lvl1pPr algn="r">
              <a:defRPr sz="1200"/>
            </a:lvl1pPr>
          </a:lstStyle>
          <a:p>
            <a:fld id="{4E0FDDF2-C6EA-E74A-AE03-E3FFBD43675E}" type="datetimeFigureOut">
              <a:rPr lang="en-US" smtClean="0"/>
              <a:t>11/03/2012</a:t>
            </a:fld>
            <a:endParaRPr lang="en-US"/>
          </a:p>
        </p:txBody>
      </p:sp>
      <p:sp>
        <p:nvSpPr>
          <p:cNvPr id="4" name="Footer Placeholder 3"/>
          <p:cNvSpPr>
            <a:spLocks noGrp="1"/>
          </p:cNvSpPr>
          <p:nvPr>
            <p:ph type="ftr" sz="quarter" idx="2"/>
          </p:nvPr>
        </p:nvSpPr>
        <p:spPr>
          <a:xfrm>
            <a:off x="1" y="6454762"/>
            <a:ext cx="4300624" cy="34024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622109" y="6454762"/>
            <a:ext cx="4300622" cy="340240"/>
          </a:xfrm>
          <a:prstGeom prst="rect">
            <a:avLst/>
          </a:prstGeom>
        </p:spPr>
        <p:txBody>
          <a:bodyPr vert="horz" lIns="91440" tIns="45720" rIns="91440" bIns="45720" rtlCol="0" anchor="b"/>
          <a:lstStyle>
            <a:lvl1pPr algn="r">
              <a:defRPr sz="1200"/>
            </a:lvl1pPr>
          </a:lstStyle>
          <a:p>
            <a:fld id="{001C0338-6385-944D-8706-B32062A53F56}" type="slidenum">
              <a:rPr lang="en-US" smtClean="0"/>
              <a:t>‹#›</a:t>
            </a:fld>
            <a:endParaRPr lang="en-US"/>
          </a:p>
        </p:txBody>
      </p:sp>
    </p:spTree>
    <p:extLst>
      <p:ext uri="{BB962C8B-B14F-4D97-AF65-F5344CB8AC3E}">
        <p14:creationId xmlns:p14="http://schemas.microsoft.com/office/powerpoint/2010/main" val="11187533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AutoShape 1"/>
          <p:cNvSpPr>
            <a:spLocks noChangeArrowheads="1"/>
          </p:cNvSpPr>
          <p:nvPr/>
        </p:nvSpPr>
        <p:spPr bwMode="auto">
          <a:xfrm>
            <a:off x="0" y="0"/>
            <a:ext cx="9925050" cy="6796088"/>
          </a:xfrm>
          <a:prstGeom prst="roundRect">
            <a:avLst>
              <a:gd name="adj" fmla="val 23"/>
            </a:avLst>
          </a:prstGeom>
          <a:solidFill>
            <a:srgbClr val="FFFFFF"/>
          </a:solidFill>
          <a:ln w="9525">
            <a:noFill/>
            <a:round/>
            <a:headEnd/>
            <a:tailEnd/>
          </a:ln>
          <a:effectLst/>
        </p:spPr>
        <p:txBody>
          <a:bodyPr wrap="none" anchor="ctr">
            <a:prstTxWarp prst="textNoShape">
              <a:avLst/>
            </a:prstTxWarp>
          </a:bodyPr>
          <a:lstStyle/>
          <a:p>
            <a:endParaRPr lang="en-US"/>
          </a:p>
        </p:txBody>
      </p:sp>
      <p:sp>
        <p:nvSpPr>
          <p:cNvPr id="2050" name="Text Box 2"/>
          <p:cNvSpPr txBox="1">
            <a:spLocks noChangeArrowheads="1"/>
          </p:cNvSpPr>
          <p:nvPr/>
        </p:nvSpPr>
        <p:spPr bwMode="auto">
          <a:xfrm>
            <a:off x="0" y="0"/>
            <a:ext cx="4302941" cy="340240"/>
          </a:xfrm>
          <a:prstGeom prst="rect">
            <a:avLst/>
          </a:prstGeom>
          <a:noFill/>
          <a:ln w="9525">
            <a:noFill/>
            <a:round/>
            <a:headEnd/>
            <a:tailEnd/>
          </a:ln>
          <a:effectLst/>
        </p:spPr>
        <p:txBody>
          <a:bodyPr wrap="none" anchor="ctr">
            <a:prstTxWarp prst="textNoShape">
              <a:avLst/>
            </a:prstTxWarp>
          </a:bodyPr>
          <a:lstStyle/>
          <a:p>
            <a:endParaRPr lang="en-US"/>
          </a:p>
        </p:txBody>
      </p:sp>
      <p:sp>
        <p:nvSpPr>
          <p:cNvPr id="2051" name="Text Box 3"/>
          <p:cNvSpPr txBox="1">
            <a:spLocks noChangeArrowheads="1"/>
          </p:cNvSpPr>
          <p:nvPr/>
        </p:nvSpPr>
        <p:spPr bwMode="auto">
          <a:xfrm>
            <a:off x="5622109" y="0"/>
            <a:ext cx="4302941" cy="340240"/>
          </a:xfrm>
          <a:prstGeom prst="rect">
            <a:avLst/>
          </a:prstGeom>
          <a:noFill/>
          <a:ln w="9525">
            <a:noFill/>
            <a:round/>
            <a:headEnd/>
            <a:tailEnd/>
          </a:ln>
          <a:effectLst/>
        </p:spPr>
        <p:txBody>
          <a:bodyPr wrap="none" anchor="ctr">
            <a:prstTxWarp prst="textNoShape">
              <a:avLst/>
            </a:prstTxWarp>
          </a:bodyPr>
          <a:lstStyle/>
          <a:p>
            <a:endParaRPr lang="en-US"/>
          </a:p>
        </p:txBody>
      </p:sp>
      <p:sp>
        <p:nvSpPr>
          <p:cNvPr id="2052" name="Rectangle 4"/>
          <p:cNvSpPr>
            <a:spLocks noGrp="1" noRot="1" noChangeAspect="1" noChangeArrowheads="1"/>
          </p:cNvSpPr>
          <p:nvPr>
            <p:ph type="sldImg"/>
          </p:nvPr>
        </p:nvSpPr>
        <p:spPr bwMode="auto">
          <a:xfrm>
            <a:off x="3263900" y="509588"/>
            <a:ext cx="3397250" cy="2547937"/>
          </a:xfrm>
          <a:prstGeom prst="rect">
            <a:avLst/>
          </a:prstGeom>
          <a:noFill/>
          <a:ln w="9360">
            <a:solidFill>
              <a:srgbClr val="000000"/>
            </a:solidFill>
            <a:miter lim="800000"/>
            <a:headEnd/>
            <a:tailEnd/>
          </a:ln>
          <a:effectLst/>
        </p:spPr>
      </p:sp>
      <p:sp>
        <p:nvSpPr>
          <p:cNvPr id="2053" name="Rectangle 5"/>
          <p:cNvSpPr>
            <a:spLocks noGrp="1" noChangeArrowheads="1"/>
          </p:cNvSpPr>
          <p:nvPr>
            <p:ph type="body"/>
          </p:nvPr>
        </p:nvSpPr>
        <p:spPr bwMode="auto">
          <a:xfrm>
            <a:off x="992273" y="3228468"/>
            <a:ext cx="7940504" cy="305780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endParaRPr lang="en-US"/>
          </a:p>
        </p:txBody>
      </p:sp>
      <p:sp>
        <p:nvSpPr>
          <p:cNvPr id="2054" name="Text Box 6"/>
          <p:cNvSpPr txBox="1">
            <a:spLocks noChangeArrowheads="1"/>
          </p:cNvSpPr>
          <p:nvPr/>
        </p:nvSpPr>
        <p:spPr bwMode="auto">
          <a:xfrm>
            <a:off x="0" y="6454762"/>
            <a:ext cx="4302941" cy="340240"/>
          </a:xfrm>
          <a:prstGeom prst="rect">
            <a:avLst/>
          </a:prstGeom>
          <a:noFill/>
          <a:ln w="9525">
            <a:noFill/>
            <a:round/>
            <a:headEnd/>
            <a:tailEnd/>
          </a:ln>
          <a:effectLst/>
        </p:spPr>
        <p:txBody>
          <a:bodyPr wrap="none" anchor="ctr">
            <a:prstTxWarp prst="textNoShape">
              <a:avLst/>
            </a:prstTxWarp>
          </a:bodyPr>
          <a:lstStyle/>
          <a:p>
            <a:endParaRPr lang="en-US"/>
          </a:p>
        </p:txBody>
      </p:sp>
      <p:sp>
        <p:nvSpPr>
          <p:cNvPr id="2055" name="Rectangle 7"/>
          <p:cNvSpPr>
            <a:spLocks noGrp="1" noChangeArrowheads="1"/>
          </p:cNvSpPr>
          <p:nvPr>
            <p:ph type="sldNum"/>
          </p:nvPr>
        </p:nvSpPr>
        <p:spPr bwMode="auto">
          <a:xfrm>
            <a:off x="5622109" y="6454762"/>
            <a:ext cx="4300622" cy="339152"/>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charset="0"/>
                <a:ea typeface="Arial" charset="0"/>
                <a:cs typeface="Arial" charset="0"/>
              </a:defRPr>
            </a:lvl1pPr>
          </a:lstStyle>
          <a:p>
            <a:fld id="{24688D03-F045-B643-BD3A-F95C8B91471A}" type="slidenum">
              <a:rPr lang="en-GB"/>
              <a:pPr/>
              <a:t>‹#›</a:t>
            </a:fld>
            <a:endParaRPr lang="en-GB"/>
          </a:p>
        </p:txBody>
      </p:sp>
    </p:spTree>
    <p:extLst>
      <p:ext uri="{BB962C8B-B14F-4D97-AF65-F5344CB8AC3E}">
        <p14:creationId xmlns:p14="http://schemas.microsoft.com/office/powerpoint/2010/main" val="1986353580"/>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1</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10</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Let me start by explaining the premise: </a:t>
            </a:r>
            <a:r>
              <a:rPr lang="en-US" i="0" dirty="0" smtClean="0">
                <a:effectLst>
                  <a:glow rad="101600">
                    <a:srgbClr val="000000"/>
                  </a:glow>
                </a:effectLst>
              </a:rPr>
              <a:t>Reciprocal agent-neutral motor representation enables joint action.</a:t>
            </a:r>
            <a:endParaRPr lang="en-US" baseline="0" dirty="0" smtClean="0"/>
          </a:p>
          <a:p>
            <a:r>
              <a:rPr lang="en-US" baseline="0" dirty="0" smtClean="0"/>
              <a:t>Why think this?</a:t>
            </a:r>
          </a:p>
          <a:p>
            <a:r>
              <a:rPr lang="en-US" baseline="0" dirty="0" smtClean="0"/>
              <a:t>A direct way to test the premise would be to selectively intervene on social motor representation and see how it affects agents’ performance of joint actions.</a:t>
            </a:r>
          </a:p>
          <a:p>
            <a:r>
              <a:rPr lang="en-US" baseline="0" dirty="0" smtClean="0"/>
              <a:t>As far as I know no one has done this.</a:t>
            </a:r>
          </a:p>
          <a:p>
            <a:r>
              <a:rPr lang="en-US" baseline="0" dirty="0" smtClean="0"/>
              <a:t>But there are some indirect findings.</a:t>
            </a:r>
          </a:p>
          <a:p>
            <a:r>
              <a:rPr lang="en-US" baseline="0" dirty="0" smtClean="0"/>
              <a:t>I shall mention just one, a finding by </a:t>
            </a:r>
            <a:r>
              <a:rPr lang="en-US" baseline="0" dirty="0" err="1" smtClean="0"/>
              <a:t>Dimitris</a:t>
            </a:r>
            <a:r>
              <a:rPr lang="en-US" baseline="0" dirty="0" smtClean="0"/>
              <a:t> </a:t>
            </a:r>
            <a:r>
              <a:rPr lang="en-US" baseline="0" dirty="0" err="1" smtClean="0"/>
              <a:t>Kourtis</a:t>
            </a:r>
            <a:r>
              <a:rPr lang="en-US" baseline="0" dirty="0" smtClean="0"/>
              <a:t> and colleagues.</a:t>
            </a:r>
          </a:p>
          <a:p>
            <a:endParaRPr lang="en-US" baseline="0"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11</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12</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Here’s the experiment they did.</a:t>
            </a:r>
          </a:p>
          <a:p>
            <a:r>
              <a:rPr lang="en-US" dirty="0" smtClean="0"/>
              <a:t>The</a:t>
            </a:r>
            <a:r>
              <a:rPr lang="en-US" baseline="0" dirty="0" smtClean="0"/>
              <a:t> task was simple: two people sat opposite each other.  Sometimes they acted alone, picking up and replacing an object.  And sometimes had to act together, passing an object between them.  Also present was the ‘loner’ who always acted alone.</a:t>
            </a:r>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13</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EEG measurements of motor activation were</a:t>
            </a:r>
            <a:r>
              <a:rPr lang="en-US" baseline="0" dirty="0" smtClean="0"/>
              <a:t> recorded.</a:t>
            </a:r>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14</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15</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 researchers found that patterns of activation for self &amp; joint action partner</a:t>
            </a:r>
            <a:r>
              <a:rPr lang="en-US" baseline="0" dirty="0" smtClean="0"/>
              <a:t> were similar, and different from patterns of activation for the actions of the loner which were similar to patterns in a ‘no go’ condition where no one was to act.</a:t>
            </a:r>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16</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So here’s what I take from this paper.</a:t>
            </a:r>
          </a:p>
          <a:p>
            <a:r>
              <a:rPr lang="en-US" dirty="0" smtClean="0"/>
              <a:t>If you are engaged in a joint action with someone, one which involves </a:t>
            </a:r>
            <a:r>
              <a:rPr lang="en-US" baseline="0" dirty="0" smtClean="0"/>
              <a:t>moving an object by passing it between you, then each of you has motor representations of the other’s actions and these motor representations are functionally equivalent to motor representations of your own actions in the sense that they are just the sorts of representation that might have caused you to do what the other is doing (if you were in her position).</a:t>
            </a:r>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17</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Suppose that </a:t>
            </a:r>
            <a:r>
              <a:rPr lang="en-US" dirty="0" err="1" smtClean="0"/>
              <a:t>Kourtis</a:t>
            </a:r>
            <a:r>
              <a:rPr lang="en-US" baseline="0" dirty="0" smtClean="0"/>
              <a:t> et al are right that social motor representation is more likely to occur in joint action than when one is merely observing.</a:t>
            </a:r>
          </a:p>
          <a:p>
            <a:r>
              <a:rPr lang="en-US" baseline="0" dirty="0" smtClean="0"/>
              <a:t>How could this facilitate joint action?</a:t>
            </a:r>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18</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Suppose that </a:t>
            </a:r>
            <a:r>
              <a:rPr lang="en-US" dirty="0" err="1" smtClean="0"/>
              <a:t>Kourtis</a:t>
            </a:r>
            <a:r>
              <a:rPr lang="en-US" baseline="0" dirty="0" smtClean="0"/>
              <a:t> et al are right that social motor representation is more likely to occur in joint action than when one is merely observing.</a:t>
            </a:r>
          </a:p>
          <a:p>
            <a:r>
              <a:rPr lang="en-US" baseline="0" dirty="0" smtClean="0"/>
              <a:t>How could this facilitate joint action?</a:t>
            </a:r>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19</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a:p>
            <a:r>
              <a:rPr lang="en-US" baseline="0" dirty="0" smtClean="0"/>
              <a:t>Let’s step back and consider an individual action.</a:t>
            </a:r>
          </a:p>
          <a:p>
            <a:r>
              <a:rPr lang="en-US" baseline="0" dirty="0" smtClean="0"/>
              <a:t>An agent moves a mug from one place to another, passing in from her left hand to her right hand half way [*demonstrate].</a:t>
            </a:r>
          </a:p>
          <a:p>
            <a:r>
              <a:rPr lang="en-US" baseline="0" dirty="0" smtClean="0"/>
              <a:t>It’s a familiar idea that motor representations for planning and monitoring action involve an hierarchical structure,</a:t>
            </a:r>
          </a:p>
          <a:p>
            <a:r>
              <a:rPr lang="en-US" baseline="0" dirty="0" smtClean="0"/>
              <a:t>where there is a relatively abstract representation of an outcome that is progressively filled in.</a:t>
            </a:r>
          </a:p>
          <a:p>
            <a:endParaRPr lang="en-US" baseline="0"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As a</a:t>
            </a:r>
            <a:r>
              <a:rPr lang="en-US" baseline="0" dirty="0" smtClean="0"/>
              <a:t> philosopher I’m going to start from an empirically controversial premise.</a:t>
            </a:r>
          </a:p>
          <a:p>
            <a:r>
              <a:rPr lang="en-US" baseline="0" dirty="0" smtClean="0"/>
              <a:t>I don’t think this premise has been established, but I do think it’s a reasonable bet.</a:t>
            </a:r>
          </a:p>
          <a:p>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20</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I don’t suppose that this attempt to depict</a:t>
            </a:r>
            <a:r>
              <a:rPr lang="en-US" baseline="0" dirty="0" smtClean="0"/>
              <a:t> the hierarchy of motor representations involved in moving a mug with two hands is accurate.</a:t>
            </a:r>
          </a:p>
          <a:p>
            <a:r>
              <a:rPr lang="en-US" baseline="0" dirty="0" smtClean="0"/>
              <a:t>I’m only trying to illustrate two familiar ideas.</a:t>
            </a:r>
          </a:p>
          <a:p>
            <a:r>
              <a:rPr lang="en-US" baseline="0" dirty="0" smtClean="0"/>
              <a:t>One is that motor planning involves starting with relatively abstract representations of outcomes and filling in details.</a:t>
            </a:r>
          </a:p>
          <a:p>
            <a:endParaRPr lang="en-US" baseline="0"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21</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 other is that there is a need, even for a single agent, to synchronize</a:t>
            </a:r>
            <a:r>
              <a:rPr lang="en-US" baseline="0" dirty="0" smtClean="0"/>
              <a:t> the exchange between the two hands.</a:t>
            </a:r>
          </a:p>
          <a:p>
            <a:endParaRPr lang="en-US" baseline="0" dirty="0" smtClean="0"/>
          </a:p>
          <a:p>
            <a:r>
              <a:rPr lang="en-US" baseline="0" dirty="0" smtClean="0"/>
              <a:t>How is this relevant to the case of joint action?</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22</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In joint action the</a:t>
            </a:r>
            <a:r>
              <a:rPr lang="en-US" baseline="0" dirty="0" smtClean="0"/>
              <a:t> agents have the same goal, to move the object from there to here.</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23</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They</a:t>
            </a:r>
            <a:r>
              <a:rPr lang="en-US" baseline="0" dirty="0" smtClean="0"/>
              <a:t> also face a similar coordination problem, requiring a precisely timed swap</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24</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And </a:t>
            </a:r>
            <a:r>
              <a:rPr lang="en-US" dirty="0" err="1" smtClean="0"/>
              <a:t>Koutis</a:t>
            </a:r>
            <a:r>
              <a:rPr lang="en-US" dirty="0" smtClean="0"/>
              <a:t> et </a:t>
            </a:r>
            <a:r>
              <a:rPr lang="en-US" dirty="0" err="1" smtClean="0"/>
              <a:t>al’s</a:t>
            </a:r>
            <a:r>
              <a:rPr lang="en-US" dirty="0" smtClean="0"/>
              <a:t> findings (and</a:t>
            </a:r>
            <a:r>
              <a:rPr lang="en-US" baseline="0" dirty="0" smtClean="0"/>
              <a:t> others’ findings) suggest that the same planning in involved in the joint action case, almost up to the actual muscle contractions.</a:t>
            </a:r>
          </a:p>
          <a:p>
            <a:r>
              <a:rPr lang="en-US" baseline="0" dirty="0" smtClean="0"/>
              <a:t>That is, in the joint action situation each agent plans both agents’ actions as if they were the actions of a single agent.</a:t>
            </a:r>
          </a:p>
          <a:p>
            <a:r>
              <a:rPr lang="en-US" baseline="0" dirty="0" smtClean="0"/>
              <a:t>This may be what enables them to coordinate so well : each is able to plan her own actions in a way that meshes with the other agent’s actions because each agent is planning (and monitoring) both their actions almost as if a single agent were going to execute the whole action.</a:t>
            </a:r>
          </a:p>
          <a:p>
            <a:r>
              <a:rPr lang="en-US" baseline="0" dirty="0" smtClean="0"/>
              <a:t>And of course this is exactly what we want for small-scale joint action---we want two or more agents to act as one.</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25</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So what is the difference</a:t>
            </a:r>
            <a:r>
              <a:rPr lang="en-US" baseline="0" dirty="0" smtClean="0"/>
              <a:t> between the individual and the joint case?  From the point of view of motor representation, the primary difference may be that in joint action there is a need to inhibit execution of the parts of the action which are not one’s own.</a:t>
            </a:r>
          </a:p>
          <a:p>
            <a:endParaRPr lang="en-US" baseline="0" dirty="0" smtClean="0"/>
          </a:p>
          <a:p>
            <a:r>
              <a:rPr lang="en-US" baseline="0" dirty="0" smtClean="0"/>
              <a:t>Here then is the basic idea I take to be guiding </a:t>
            </a:r>
            <a:r>
              <a:rPr lang="en-US" baseline="0" dirty="0" err="1" smtClean="0"/>
              <a:t>Kourtis</a:t>
            </a:r>
            <a:r>
              <a:rPr lang="en-US" baseline="0" dirty="0" smtClean="0"/>
              <a:t> and others.</a:t>
            </a:r>
          </a:p>
          <a:p>
            <a:r>
              <a:rPr lang="en-US" baseline="0" dirty="0" smtClean="0"/>
              <a:t>The idea is that coordination is sometimes achieved by having each agent’s motor system plan all of their actions; </a:t>
            </a:r>
          </a:p>
          <a:p>
            <a:r>
              <a:rPr lang="en-US" baseline="0" dirty="0" smtClean="0"/>
              <a:t>given some assumptions, this could be a way of making it likely that each will execute their part in the joint action in a way that meshes with the way the other agents execute their parts.</a:t>
            </a:r>
          </a:p>
          <a:p>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Now so far I’ve only been considering a possible role for social motor representation in enabling joint action.  </a:t>
            </a:r>
          </a:p>
          <a:p>
            <a:r>
              <a:rPr lang="en-US" baseline="0" dirty="0" smtClean="0"/>
              <a:t>But I think we the details already give us grounds for holding that motor representation has a role to play in explaining what joint action is.</a:t>
            </a:r>
          </a:p>
          <a:p>
            <a:r>
              <a:rPr lang="en-US" baseline="0" dirty="0" smtClean="0"/>
              <a:t>How does this work?</a:t>
            </a:r>
          </a:p>
          <a:p>
            <a:r>
              <a:rPr lang="en-US" baseline="0" dirty="0" smtClean="0"/>
              <a:t>Let’s go back to individual action for a moment again.</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26</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A basic question about ordinary, individual action is: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i="0" dirty="0" smtClean="0"/>
              <a:t>What is the relation between a purposive action and the outcome or outcomes to which it is directed?</a:t>
            </a:r>
          </a:p>
          <a:p>
            <a:endParaRPr lang="en-US" dirty="0" smtClean="0"/>
          </a:p>
          <a:p>
            <a:r>
              <a:rPr lang="en-US" dirty="0" smtClean="0"/>
              <a:t>Many ordinary purposive actions have many different outcomes.</a:t>
            </a:r>
          </a:p>
          <a:p>
            <a:r>
              <a:rPr lang="en-US" dirty="0" smtClean="0"/>
              <a:t>Grabbing little Isabel by</a:t>
            </a:r>
            <a:r>
              <a:rPr lang="en-US" baseline="0" dirty="0" smtClean="0"/>
              <a:t> the hands I swing her around, causing her to laugh and, simultaneously, breaking a vase.</a:t>
            </a:r>
            <a:endParaRPr lang="en-US" dirty="0" smtClean="0"/>
          </a:p>
          <a:p>
            <a:r>
              <a:rPr lang="en-US" dirty="0" smtClean="0"/>
              <a:t>In fact the outcome to which this purposive action was directed might not be among</a:t>
            </a:r>
            <a:r>
              <a:rPr lang="en-US" baseline="0" dirty="0" smtClean="0"/>
              <a:t> its actual outcomes; after all, actions can fail.</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27</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baseline="0" dirty="0" smtClean="0"/>
              <a:t>So among all the actual and possible outcomes of my action, one or some are singled out as specially related to this action.</a:t>
            </a:r>
          </a:p>
          <a:p>
            <a:r>
              <a:rPr lang="en-US" baseline="0" dirty="0" smtClean="0"/>
              <a:t>One aspect of the question concerns what singles out the outcome or outcomes, actual or merely possible, to which a particular purposive is directed.</a:t>
            </a:r>
          </a:p>
          <a:p>
            <a:r>
              <a:rPr lang="en-US" baseline="0" dirty="0" smtClean="0"/>
              <a:t>But there is also a second aspect ...</a:t>
            </a:r>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28</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dirty="0" smtClean="0"/>
              <a:t>Ordinary purposive actions are sometimes composed of more than one motor action.  My swinging Isabel around starts with my reaching for her wrists, grasping them and then spinning us around ... and my action doesn’t include other things which I might be doing simultaneously, like refusing a cup of tea with my eyes or  trying to determine whether that smell is coming from Isabel’s sister Hannah’s nappy.</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dirty="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29</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a:p>
            <a:r>
              <a:rPr lang="en-US" baseline="0" dirty="0" smtClean="0"/>
              <a:t>So another aspect of our question is what determines which activities comprise the purposive action and which do not.</a:t>
            </a:r>
          </a:p>
          <a:p>
            <a:endParaRPr lang="en-US" baseline="0" dirty="0" smtClean="0"/>
          </a:p>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baseline="0" dirty="0" smtClean="0"/>
              <a:t>A motor representation is \</a:t>
            </a:r>
            <a:r>
              <a:rPr lang="en-US" baseline="0" dirty="0" err="1" smtClean="0"/>
              <a:t>emph</a:t>
            </a:r>
            <a:r>
              <a:rPr lang="en-US" baseline="0" dirty="0" smtClean="0"/>
              <a:t>{agent-neutral} if it concerns an action which is not one’s one or, in the case of joint action, not entirely one’s own.</a:t>
            </a:r>
          </a:p>
          <a:p>
            <a:endParaRPr lang="en-US" baseline="0"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30</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 standard answer to this question involves intention.</a:t>
            </a:r>
          </a:p>
          <a:p>
            <a:r>
              <a:rPr lang="en-US" dirty="0" smtClean="0"/>
              <a:t>An intention (1) represents</a:t>
            </a:r>
            <a:r>
              <a:rPr lang="en-US" baseline="0" dirty="0" smtClean="0"/>
              <a:t> an outcome, (2) coordinates the one or several activities which comprise the action; and (3) coordinate these activities in a way that would normally facilitate the outcome’s occurrence.</a:t>
            </a:r>
          </a:p>
          <a:p>
            <a:endParaRPr lang="en-US" baseline="0" dirty="0" smtClean="0"/>
          </a:p>
          <a:p>
            <a:r>
              <a:rPr lang="en-US" baseline="0" dirty="0" smtClean="0"/>
              <a:t>What binds particular component actions together into larger purposive actions?  It is the fact that these actions are all parts of plans involving a single intention.</a:t>
            </a:r>
          </a:p>
          <a:p>
            <a:r>
              <a:rPr lang="en-US" baseline="0" dirty="0" smtClean="0"/>
              <a:t>What singles out an actual or possible outcome as one to which the component actions are collectively directed?  It is the fact that this outcome is represented by the intention.</a:t>
            </a:r>
          </a:p>
          <a:p>
            <a:endParaRPr lang="en-US" baseline="0" dirty="0" smtClean="0"/>
          </a:p>
          <a:p>
            <a:r>
              <a:rPr lang="en-US" baseline="0" dirty="0" smtClean="0"/>
              <a:t>So the intention is what binds component actions together into purposive actions and links the action taken as a whole to the outcomes to which they are directed.</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31</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Now as Elisabeth Pacherie has argued (and I’ve had a go at arguing this in</a:t>
            </a:r>
            <a:r>
              <a:rPr lang="en-US" baseline="0" dirty="0" smtClean="0"/>
              <a:t> joint work with </a:t>
            </a:r>
            <a:r>
              <a:rPr lang="en-US" baseline="0" dirty="0" err="1" smtClean="0"/>
              <a:t>Corrado</a:t>
            </a:r>
            <a:r>
              <a:rPr lang="en-US" baseline="0" dirty="0" smtClean="0"/>
              <a:t> Sinigaglia recently too),</a:t>
            </a:r>
          </a:p>
          <a:p>
            <a:r>
              <a:rPr lang="en-US" baseline="0" dirty="0" smtClean="0"/>
              <a:t>motor representations are relevantly similar to intentions.</a:t>
            </a:r>
          </a:p>
          <a:p>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Of course motor representations differ from intentions in some important ways (as Pacherie also notes).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But they are similar in the respects that matter for explaining the purposiveness of action.</a:t>
            </a:r>
          </a:p>
          <a:p>
            <a:r>
              <a:rPr lang="en-US" baseline="0" dirty="0" smtClean="0"/>
              <a:t>(1) Like intentions, some motor representations represent outcomes (and not merely patters of joint displacement, say).</a:t>
            </a:r>
          </a:p>
          <a:p>
            <a:r>
              <a:rPr lang="en-US" baseline="0" dirty="0" smtClean="0"/>
              <a:t>(2) Like intentions, some motor representations play a role in coordinating multiple more component activities by virtue of their role as elements in hierarchically structured plans.</a:t>
            </a:r>
          </a:p>
          <a:p>
            <a:r>
              <a:rPr lang="en-US" baseline="0" dirty="0" smtClean="0"/>
              <a:t>(3) And, like intentions, some motor representations coordinate these activities in a way that would normally facilitate the outcome’s occurrence.</a:t>
            </a:r>
          </a:p>
          <a:p>
            <a:endParaRPr lang="en-US" baseline="0" dirty="0" smtClean="0"/>
          </a:p>
          <a:p>
            <a:r>
              <a:rPr lang="en-US" dirty="0" smtClean="0"/>
              <a:t>So in</a:t>
            </a:r>
            <a:r>
              <a:rPr lang="en-US" baseline="0" dirty="0" smtClean="0"/>
              <a:t> the individual case, it seems to me quite straightforward that there is a role for motor representation to play in explaining the purposiveness of action [*explaining the possibility of purposive action?].</a:t>
            </a:r>
          </a:p>
          <a:p>
            <a:endParaRPr lang="en-US" baseline="0" dirty="0" smtClean="0"/>
          </a:p>
          <a:p>
            <a:r>
              <a:rPr lang="en-US" baseline="0" dirty="0" smtClean="0"/>
              <a:t>The claim is not that \</a:t>
            </a:r>
            <a:r>
              <a:rPr lang="en-US" baseline="0" dirty="0" err="1" smtClean="0"/>
              <a:t>emph</a:t>
            </a:r>
            <a:r>
              <a:rPr lang="en-US" baseline="0" dirty="0" smtClean="0"/>
              <a:t>{all} purposive actions are linked to outcomes by motor representations, just that some are.</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In some cases, the purposiveness of an action is grounded in a motor representation of an outcome; in other cases it is grounded in an intention.</a:t>
            </a:r>
          </a:p>
          <a:p>
            <a:r>
              <a:rPr lang="en-US" baseline="0" dirty="0" smtClean="0"/>
              <a:t>And of course in many cases it may be that both intention and motor representation are involved.</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32</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Now let’s turn to joint action.</a:t>
            </a:r>
            <a:endParaRPr lang="en-US" baseline="0" dirty="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33</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 same question</a:t>
            </a:r>
            <a:r>
              <a:rPr lang="en-US" baseline="0" dirty="0" smtClean="0"/>
              <a:t> we asked about ordinary, individual action also arises for joint action.</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i="0" dirty="0" smtClean="0"/>
              <a:t>What is the relation between a purposive joint action and the outcome or outcomes to which it is directed?</a:t>
            </a:r>
          </a:p>
          <a:p>
            <a:endParaRPr lang="en-US" baseline="0" dirty="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34</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And again the question has two aspects</a:t>
            </a:r>
            <a:r>
              <a:rPr lang="en-US" baseline="0" dirty="0" smtClean="0"/>
              <a:t>.</a:t>
            </a:r>
          </a:p>
          <a:p>
            <a:r>
              <a:rPr lang="en-US" baseline="0" dirty="0" smtClean="0"/>
              <a:t>What singles out the outcome or outcomes to which a purposive joint action is directed?</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35</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And what binds</a:t>
            </a:r>
            <a:r>
              <a:rPr lang="en-US" baseline="0" dirty="0" smtClean="0"/>
              <a:t> together the various activities that make up the joint action?</a:t>
            </a:r>
          </a:p>
          <a:p>
            <a:r>
              <a:rPr lang="en-US" baseline="0" dirty="0" smtClean="0"/>
              <a:t>The difference in the case of joint action is, of course, that these activities are not necessarily activities of a single agent.</a:t>
            </a:r>
          </a:p>
          <a:p>
            <a:endParaRPr lang="en-US" baseline="0" dirty="0"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36</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 answer</a:t>
            </a:r>
            <a:r>
              <a:rPr lang="en-US" baseline="0" dirty="0" smtClean="0"/>
              <a:t> to this question for the case of joint action is also superficially similar in the answer we gave in the case of ordinary, individual action.</a:t>
            </a:r>
          </a:p>
          <a:p>
            <a:endParaRPr lang="en-US" baseline="0" dirty="0" smtClean="0"/>
          </a:p>
          <a:p>
            <a:r>
              <a:rPr lang="en-US" baseline="0" dirty="0" smtClean="0"/>
              <a:t>A shared intention is what relates purposive joint actions to the outcomes to which they are directed.</a:t>
            </a:r>
          </a:p>
          <a:p>
            <a:r>
              <a:rPr lang="en-US" baseline="0" dirty="0" smtClean="0"/>
              <a:t>For the shared intention</a:t>
            </a:r>
          </a:p>
          <a:p>
            <a:r>
              <a:rPr lang="en-US" baseline="0" dirty="0" smtClean="0"/>
              <a:t>(1) involves a representation, on the part of each agent, of an outcome</a:t>
            </a:r>
          </a:p>
          <a:p>
            <a:r>
              <a:rPr lang="en-US" baseline="0" dirty="0" smtClean="0"/>
              <a:t>(2) coordinates the several agents’ activities</a:t>
            </a:r>
          </a:p>
          <a:p>
            <a:r>
              <a:rPr lang="en-US" baseline="0" dirty="0" smtClean="0"/>
              <a:t>and </a:t>
            </a:r>
          </a:p>
          <a:p>
            <a:r>
              <a:rPr lang="en-US" baseline="0" dirty="0" smtClean="0"/>
              <a:t>(3) coordinates the several agents’ activities in such a that would normally facilitate the occurrence of the represented outcome.</a:t>
            </a:r>
          </a:p>
          <a:p>
            <a:endParaRPr lang="en-US" baseline="0" dirty="0" smtClean="0"/>
          </a:p>
          <a:p>
            <a:r>
              <a:rPr lang="en-US" baseline="0" dirty="0" smtClean="0"/>
              <a:t>It is in this sense that a shared intention can ground the purposiveness of a joint action.</a:t>
            </a:r>
          </a:p>
          <a:p>
            <a:endParaRPr lang="en-US" baseline="0" dirty="0"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37</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But what we saw</a:t>
            </a:r>
            <a:r>
              <a:rPr lang="en-US" baseline="0" dirty="0" smtClean="0"/>
              <a:t> earlier, what the research by </a:t>
            </a:r>
            <a:r>
              <a:rPr lang="en-US" baseline="0" dirty="0" err="1" smtClean="0"/>
              <a:t>Kourtis</a:t>
            </a:r>
            <a:r>
              <a:rPr lang="en-US" baseline="0" dirty="0" smtClean="0"/>
              <a:t> et al and others indicates, is that social motor representation can play a similar role to joint action.</a:t>
            </a:r>
          </a:p>
          <a:p>
            <a:endParaRPr lang="en-US" baseline="0" dirty="0" smtClean="0"/>
          </a:p>
          <a:p>
            <a:r>
              <a:rPr lang="en-US" baseline="0" dirty="0" smtClean="0"/>
              <a:t>Return to the example of a two agents moving an object in a way that involves passing it between them.</a:t>
            </a:r>
          </a:p>
          <a:p>
            <a:r>
              <a:rPr lang="en-US" baseline="0" dirty="0" smtClean="0"/>
              <a:t>the motor representation</a:t>
            </a:r>
          </a:p>
          <a:p>
            <a:r>
              <a:rPr lang="en-US" baseline="0" dirty="0" smtClean="0"/>
              <a:t>(1) involves a representation, on the part of each agent, of an outcome</a:t>
            </a:r>
          </a:p>
          <a:p>
            <a:r>
              <a:rPr lang="en-US" baseline="0" dirty="0" smtClean="0"/>
              <a:t>In this case the outcome is the whole movement of the object</a:t>
            </a:r>
          </a:p>
          <a:p>
            <a:r>
              <a:rPr lang="en-US" baseline="0" dirty="0" smtClean="0"/>
              <a:t>(2) coordinates the several agents’ activities</a:t>
            </a:r>
          </a:p>
          <a:p>
            <a:r>
              <a:rPr lang="en-US" baseline="0" dirty="0" smtClean="0"/>
              <a:t>and </a:t>
            </a:r>
          </a:p>
          <a:p>
            <a:r>
              <a:rPr lang="en-US" baseline="0" dirty="0" smtClean="0"/>
              <a:t>(3) coordinates the several agents’ activities in such a that would normally facilitate the occurrence of the represented outcome.</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Because each agent represents the whole movement and plans all of its implementation irrespective of which parts she will actually perform, each agent plans the action in a way that should coordinate with the other agent’s plans providing they use similar planning procedures</a:t>
            </a:r>
          </a:p>
          <a:p>
            <a:endParaRPr lang="en-US" baseline="0" dirty="0" smtClean="0"/>
          </a:p>
          <a:p>
            <a:r>
              <a:rPr lang="en-US" baseline="0" dirty="0" smtClean="0"/>
              <a:t>[*What I’m saying here, in effect, is that both shared intention and social motor representation can yield a COLLECTIVE GOAL]</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38</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What I’m suggesting is very</a:t>
            </a:r>
            <a:r>
              <a:rPr lang="en-US" baseline="0" dirty="0" smtClean="0"/>
              <a:t> simple.</a:t>
            </a:r>
          </a:p>
          <a:p>
            <a:endParaRPr lang="en-US" baseline="0" dirty="0" smtClean="0"/>
          </a:p>
          <a:p>
            <a:r>
              <a:rPr lang="en-US" baseline="0" dirty="0" smtClean="0"/>
              <a:t>If you think that in ordinary, individual action, the purposiveness of actions can be grounded by motor representations</a:t>
            </a:r>
          </a:p>
          <a:p>
            <a:r>
              <a:rPr lang="en-US" baseline="0" dirty="0" smtClean="0"/>
              <a:t>(and you should think this because it’s true),</a:t>
            </a:r>
          </a:p>
          <a:p>
            <a:r>
              <a:rPr lang="en-US" baseline="0" dirty="0" smtClean="0"/>
              <a:t>then you should also think the same about actions involving two or more agents---the purposiveness of a joint action can be grounded in motor representations as well as in shared intentions.</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39</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Let me try another way of presenting the same idea.</a:t>
            </a:r>
          </a:p>
          <a:p>
            <a:r>
              <a:rPr lang="en-US" dirty="0" smtClean="0"/>
              <a:t>Here are Michael</a:t>
            </a:r>
            <a:r>
              <a:rPr lang="en-US" baseline="0" dirty="0" smtClean="0"/>
              <a:t> Bratman’s sufficient conditions for shared intention.</a:t>
            </a:r>
          </a:p>
          <a:p>
            <a:r>
              <a:rPr lang="en-US" baseline="0" dirty="0" smtClean="0"/>
              <a:t>I want to suggest that social motor representation provides a parallel</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baseline="0" dirty="0" smtClean="0"/>
              <a:t>Two or more motor representations are \</a:t>
            </a:r>
            <a:r>
              <a:rPr lang="en-US" baseline="0" dirty="0" err="1" smtClean="0"/>
              <a:t>emph</a:t>
            </a:r>
            <a:r>
              <a:rPr lang="en-US" baseline="0" dirty="0" smtClean="0"/>
              <a:t>{reciprocal} just if there is a single outcome which each motor representation represents.</a:t>
            </a:r>
          </a:p>
          <a:p>
            <a:endParaRPr lang="en-US" baseline="0" dirty="0"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40</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There is a direct parallel with the first condition: in the case of motor</a:t>
            </a:r>
            <a:r>
              <a:rPr lang="en-US" baseline="0" dirty="0" smtClean="0"/>
              <a:t> representation, each agent represents the outcome (e.g. the movement of the object).</a:t>
            </a:r>
          </a:p>
          <a:p>
            <a:r>
              <a:rPr lang="en-US" baseline="0" dirty="0" smtClean="0"/>
              <a:t>The key claim here is that some motor representations (</a:t>
            </a:r>
            <a:r>
              <a:rPr lang="en-US" baseline="0" dirty="0" err="1" smtClean="0"/>
              <a:t>i</a:t>
            </a:r>
            <a:r>
              <a:rPr lang="en-US" baseline="0" dirty="0" smtClean="0"/>
              <a:t>) represent outcomes, and (ii) represent the outcomes of actions not all of whose components will be executed by the agent whose motor representation it is.</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41</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Here there</a:t>
            </a:r>
            <a:r>
              <a:rPr lang="en-US" baseline="0" dirty="0" smtClean="0"/>
              <a:t> is clearly no \</a:t>
            </a:r>
            <a:r>
              <a:rPr lang="en-US" baseline="0" dirty="0" err="1" smtClean="0"/>
              <a:t>emph</a:t>
            </a:r>
            <a:r>
              <a:rPr lang="en-US" baseline="0" dirty="0" smtClean="0"/>
              <a:t>{direct} parallel. </a:t>
            </a:r>
          </a:p>
          <a:p>
            <a:r>
              <a:rPr lang="en-US" baseline="0" dirty="0" smtClean="0"/>
              <a:t>I don’t think motor representations can represent motor representations in the way that intentions can represent intentions.</a:t>
            </a:r>
          </a:p>
          <a:p>
            <a:r>
              <a:rPr lang="en-US" baseline="0" dirty="0" smtClean="0"/>
              <a:t>But I do think there is a parallel of sorts.</a:t>
            </a:r>
          </a:p>
          <a:p>
            <a:r>
              <a:rPr lang="en-US" baseline="0" dirty="0" smtClean="0"/>
              <a:t>Each agent’s having a motor representation of the distributed goal of their action does ensure meshing of </a:t>
            </a:r>
            <a:r>
              <a:rPr lang="en-US" baseline="0" dirty="0" err="1" smtClean="0"/>
              <a:t>subplans</a:t>
            </a:r>
            <a:r>
              <a:rPr lang="en-US" baseline="0" dirty="0" smtClean="0"/>
              <a:t>.</a:t>
            </a:r>
          </a:p>
          <a:p>
            <a:r>
              <a:rPr lang="en-US" baseline="0" dirty="0" smtClean="0"/>
              <a:t>What ensures this meshing is not the fact that each agent represents the others’ plans.</a:t>
            </a:r>
          </a:p>
          <a:p>
            <a:r>
              <a:rPr lang="en-US" baseline="0" dirty="0" smtClean="0"/>
              <a:t>Rather in the case where joint actions is grounded in social motor representation, what ensures meshing of </a:t>
            </a:r>
            <a:r>
              <a:rPr lang="en-US" baseline="0" dirty="0" err="1" smtClean="0"/>
              <a:t>subplans</a:t>
            </a:r>
            <a:r>
              <a:rPr lang="en-US" baseline="0" dirty="0" smtClean="0"/>
              <a:t> is two facts (</a:t>
            </a:r>
            <a:r>
              <a:rPr lang="en-US" baseline="0" dirty="0" err="1" smtClean="0"/>
              <a:t>i</a:t>
            </a:r>
            <a:r>
              <a:rPr lang="en-US" baseline="0" dirty="0" smtClean="0"/>
              <a:t>) each agent plans all of the agents’ actions, and (ii) the agents rely on similar planning strategies (planning strategies that are sufficiently similar to ensure meshing </a:t>
            </a:r>
            <a:r>
              <a:rPr lang="en-US" baseline="0" dirty="0" err="1" smtClean="0"/>
              <a:t>subplans</a:t>
            </a:r>
            <a:r>
              <a:rPr lang="en-US" baseline="0" dirty="0" smtClean="0"/>
              <a:t>).</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42</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baseline="0" dirty="0" smtClean="0"/>
              <a:t>I’m less sure about a parallel to the common knowledge condition.</a:t>
            </a:r>
          </a:p>
          <a:p>
            <a:r>
              <a:rPr lang="en-US" baseline="0" dirty="0" smtClean="0"/>
              <a:t>As I see things, the justification for supposing that shared intention involves common knowledge concerns a normative link between intention and reasons.</a:t>
            </a:r>
          </a:p>
          <a:p>
            <a:r>
              <a:rPr lang="en-US" baseline="0" dirty="0" smtClean="0"/>
              <a:t>In acting on intentions, one should be acting for reasons.</a:t>
            </a:r>
          </a:p>
          <a:p>
            <a:r>
              <a:rPr lang="en-US" baseline="0" dirty="0" smtClean="0"/>
              <a:t>And a consideration can only be among your reasons if you know that consideration.</a:t>
            </a:r>
          </a:p>
          <a:p>
            <a:r>
              <a:rPr lang="en-US" baseline="0" dirty="0" smtClean="0"/>
              <a:t>So I think the need for common knowledge arises from the need to explain how another person’s intentions could be among your reasons for acting.</a:t>
            </a:r>
          </a:p>
          <a:p>
            <a:r>
              <a:rPr lang="en-US" baseline="0" dirty="0" smtClean="0"/>
              <a:t>I don’t think this need arises in the case of motor representation because it seems to me that the sort of planning of which motor representation is an element does not involve acting for reasons in the same sense.  </a:t>
            </a:r>
          </a:p>
          <a:p>
            <a:r>
              <a:rPr lang="en-US" baseline="0" dirty="0" smtClean="0"/>
              <a:t>(In motor action, there are reasons why we do things (of course!) but these are not  reasons for which we act.)</a:t>
            </a:r>
          </a:p>
          <a:p>
            <a:r>
              <a:rPr lang="en-US" baseline="0" dirty="0" smtClean="0"/>
              <a:t>What motor joint action requires is not that your motor plans provide reasons for mine.</a:t>
            </a:r>
          </a:p>
          <a:p>
            <a:r>
              <a:rPr lang="en-US" baseline="0" dirty="0" smtClean="0"/>
              <a:t>There just has to be a good chance that this is true relative to the costs and benefits of joint action and the alternatives to joint action.</a:t>
            </a:r>
          </a:p>
          <a:p>
            <a:r>
              <a:rPr lang="en-US" baseline="0" dirty="0" smtClean="0"/>
              <a:t>So I think that instead of common *knowledge*, in the case of social motor representation there is a common *background* of dispositions, habits and expectations.</a:t>
            </a:r>
          </a:p>
          <a:p>
            <a:endParaRPr lang="en-US" baseline="0" dirty="0" smtClean="0"/>
          </a:p>
          <a:p>
            <a:r>
              <a:rPr lang="en-US" baseline="0" dirty="0" smtClean="0"/>
              <a:t>[***CUT but one thing that might do the work of common knowledge is a custom or habit </a:t>
            </a:r>
          </a:p>
          <a:p>
            <a:r>
              <a:rPr lang="en-US" baseline="0" dirty="0" smtClean="0"/>
              <a:t>that would allow the agents, in their particular social context, to rely on each other’s cooperation.</a:t>
            </a:r>
          </a:p>
          <a:p>
            <a:r>
              <a:rPr lang="en-US" baseline="0" dirty="0" smtClean="0"/>
              <a:t>In some countries this sort of thing works on public transport; </a:t>
            </a:r>
          </a:p>
          <a:p>
            <a:r>
              <a:rPr lang="en-US" baseline="0" dirty="0" smtClean="0"/>
              <a:t>it is reasonable to take for granted that, if you are obviously struggling with a pram or suitcase, then someone nearby will help.]</a:t>
            </a:r>
          </a:p>
          <a:p>
            <a:endParaRPr lang="en-US" baseline="0" dirty="0"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43</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baseline="0" dirty="0" smtClean="0"/>
              <a:t>If this is right, if social motor representations play a role analogous to the structure of intentions and knowledge which Bratman identifies as sufficient for shared intention, then this is another reason to think that motor representations can ground the purposiveness of joint action.</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44</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Recap: the question was: </a:t>
            </a:r>
            <a:r>
              <a:rPr lang="en-US" i="0" dirty="0" smtClean="0">
                <a:effectLst>
                  <a:glow rad="101600">
                    <a:srgbClr val="000000"/>
                  </a:glow>
                </a:effectLst>
                <a:ea typeface="Arial" charset="0"/>
                <a:cs typeface="Arial" charset="0"/>
              </a:rPr>
              <a:t>Does social motor representation also play a role in explaining what joint is?</a:t>
            </a:r>
          </a:p>
          <a:p>
            <a:r>
              <a:rPr lang="en-US" dirty="0" smtClean="0"/>
              <a:t>I have just been arguing for a positive answer.</a:t>
            </a:r>
          </a:p>
          <a:p>
            <a:r>
              <a:rPr lang="en-US" baseline="0" dirty="0" smtClean="0"/>
              <a:t>My thesis is this:</a:t>
            </a:r>
          </a:p>
          <a:p>
            <a:r>
              <a:rPr lang="en-US" baseline="0" dirty="0" smtClean="0"/>
              <a:t>\</a:t>
            </a:r>
            <a:r>
              <a:rPr lang="en-US" baseline="0" dirty="0" err="1" smtClean="0"/>
              <a:t>textbf</a:t>
            </a:r>
            <a:r>
              <a:rPr lang="en-US" baseline="0" dirty="0" smtClean="0"/>
              <a:t>{</a:t>
            </a:r>
          </a:p>
          <a:p>
            <a:r>
              <a:rPr lang="en-US" baseline="0" dirty="0" smtClean="0"/>
              <a:t>Reciprocal social motor representations coordinate multiple agents’ actions by virtue of representing an outcome to which each agent’s actions are directed.</a:t>
            </a:r>
          </a:p>
          <a:p>
            <a:r>
              <a:rPr lang="en-US" baseline="0" dirty="0" smtClean="0"/>
              <a:t>}</a:t>
            </a:r>
          </a:p>
          <a:p>
            <a:r>
              <a:rPr lang="en-US" baseline="0" dirty="0" smtClean="0"/>
              <a:t>That is, reciprocal social motor representations can ground the purposiveness of joint action.</a:t>
            </a:r>
          </a:p>
          <a:p>
            <a:r>
              <a:rPr lang="en-US" baseline="0" dirty="0" smtClean="0"/>
              <a:t>This is why I think that fully understanding what joint action is requires understanding the coordinating role of social motor representation and not only understand shared intention.</a:t>
            </a:r>
          </a:p>
          <a:p>
            <a:endParaRPr lang="en-US" baseline="0" dirty="0" smtClean="0"/>
          </a:p>
          <a:p>
            <a:r>
              <a:rPr lang="en-US" baseline="0" dirty="0" smtClean="0"/>
              <a:t>I don’t mean to suggest that all joint actions involve social motor representation.  Surely some joint actions do not.  My claim is not that all joint actions involve social motor representation.  </a:t>
            </a:r>
          </a:p>
          <a:p>
            <a:endParaRPr lang="en-US" baseline="0" dirty="0" smtClean="0"/>
          </a:p>
          <a:p>
            <a:r>
              <a:rPr lang="en-US" baseline="0" dirty="0" smtClean="0"/>
              <a:t>But, equally, \</a:t>
            </a:r>
            <a:r>
              <a:rPr lang="en-US" baseline="0" dirty="0" err="1" smtClean="0"/>
              <a:t>emph</a:t>
            </a:r>
            <a:r>
              <a:rPr lang="en-US" baseline="0" dirty="0" smtClean="0"/>
              <a:t>{there could be purposive joint actions which do not involve shared intentions},</a:t>
            </a:r>
          </a:p>
          <a:p>
            <a:r>
              <a:rPr lang="en-US" baseline="0" dirty="0" smtClean="0"/>
              <a:t>just as there can be purposive actions which do not involve intentions at all.</a:t>
            </a:r>
          </a:p>
          <a:p>
            <a:r>
              <a:rPr lang="en-US" baseline="0" dirty="0" smtClean="0"/>
              <a:t>Let me go slowly in explaining why I think there could be joint action without shared intention and start by returning to the case of ordinary, individual action.</a:t>
            </a:r>
          </a:p>
          <a:p>
            <a:endParaRPr lang="en-US" baseline="0" dirty="0"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45</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So</a:t>
            </a:r>
            <a:r>
              <a:rPr lang="en-US" baseline="0" dirty="0" smtClean="0"/>
              <a:t> what are intentions for?</a:t>
            </a:r>
          </a:p>
          <a:p>
            <a:endParaRPr lang="en-US" baseline="0" dirty="0" smtClean="0"/>
          </a:p>
          <a:p>
            <a:r>
              <a:rPr lang="en-US" baseline="0" dirty="0" smtClean="0"/>
              <a:t>I’m going to assume that intention is something over and above basic beliefs and desires; that an intention is not, for instance, merely a strongest desire.</a:t>
            </a:r>
          </a:p>
          <a:p>
            <a:endParaRPr lang="en-US" baseline="0" dirty="0" smtClean="0"/>
          </a:p>
          <a:p>
            <a:r>
              <a:rPr lang="en-US" baseline="0" dirty="0" smtClean="0"/>
              <a:t>There is a temptation to assume that intention is involved in every case of purposive action.</a:t>
            </a:r>
          </a:p>
          <a:p>
            <a:r>
              <a:rPr lang="en-US" baseline="0" dirty="0" smtClean="0"/>
              <a:t>But it’s hard to see what the argument for this could be.</a:t>
            </a:r>
          </a:p>
          <a:p>
            <a:r>
              <a:rPr lang="en-US" baseline="0" dirty="0" smtClean="0"/>
              <a:t>In many cases it seems that beliefs, desires and motor representations are all that is needed to explain purposive action.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You offer me a biscuit.  I want one, and I believe I can get one by reaching out for it.  So I do reach for it.  As far as I can see, there’s no need to suppose that, in addition to the belief and desire, it must be the case that I also intend to take a biscuit.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(At least not unless we take ‘intention’ to mean ‘strongest desire’, which it does not.)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Maybe I do intend this.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But it’s possible for an agent to take and eat a biscuit, and to do so purposively, without having any intentions at all.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Beliefs desires and motor representations are sufficient.</a:t>
            </a:r>
          </a:p>
          <a:p>
            <a:endParaRPr lang="en-US" baseline="0" dirty="0" smtClean="0"/>
          </a:p>
          <a:p>
            <a:r>
              <a:rPr lang="en-US" baseline="0" dirty="0" smtClean="0"/>
              <a:t>So (again), what are intentions for?</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46</a:t>
            </a:fld>
            <a:endParaRPr lang="en-GB" dirty="0"/>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Motor representations enable quite sophisticated planning over short periods of time and sequences of action; for example, how you grasp a pointer will depend on what you are about to do with it \</a:t>
            </a:r>
            <a:r>
              <a:rPr lang="en-US" baseline="0" dirty="0" err="1" smtClean="0"/>
              <a:t>citep</a:t>
            </a:r>
            <a:r>
              <a:rPr lang="en-US" baseline="0" dirty="0" smtClean="0"/>
              <a:t>{zhang:2007_planning}.</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This sort of planning does not need intentions at all.  So what are intentions for?</a:t>
            </a:r>
            <a:endParaRPr lang="en-US" dirty="0"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47</a:t>
            </a:fld>
            <a:endParaRPr lang="en-GB" dirty="0"/>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a:t>
            </a:r>
            <a:r>
              <a:rPr lang="en-US" baseline="0" dirty="0" err="1" smtClean="0"/>
              <a:t>emph</a:t>
            </a:r>
            <a:r>
              <a:rPr lang="en-US" baseline="0" dirty="0" smtClean="0"/>
              <a:t>{Intentions are for planning multiple separate actions over longer periods of time; and for planning multiple separate actions whose execution is mutually constraining where the outcomes cannot be represented </a:t>
            </a:r>
            <a:r>
              <a:rPr lang="en-US" baseline="0" dirty="0" err="1" smtClean="0"/>
              <a:t>motorically</a:t>
            </a:r>
            <a:r>
              <a:rPr lang="en-US" baseline="0" dirty="0" smtClean="0"/>
              <a:t>.}</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This is a case where intentions are really needed --- can’t act on strongest desire (for the big reward) if want to </a:t>
            </a:r>
            <a:r>
              <a:rPr lang="en-US" baseline="0" dirty="0" err="1" smtClean="0"/>
              <a:t>maximise</a:t>
            </a:r>
            <a:r>
              <a:rPr lang="en-US" baseline="0" dirty="0" smtClean="0"/>
              <a:t> rewards by collecting the small and the large reward.</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And can’t rely on motor representation because the motor system doesn’t care about things that cannot be represented in motor terms.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Not all purposive actions involve any planning of this sort.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Now you could imagine a two-person version of this task where we are rewarded for what we collectively achieve.  In this case it’s optimal if one of us goes for the small reward and the other goes for the large reward.  I think it’s this kind of planning that shared intention is really for.</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48</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So</a:t>
            </a:r>
            <a:r>
              <a:rPr lang="en-US" baseline="0" dirty="0" smtClean="0"/>
              <a:t> what are intentions for?</a:t>
            </a:r>
          </a:p>
          <a:p>
            <a:endParaRPr lang="en-US" baseline="0" dirty="0" smtClean="0"/>
          </a:p>
          <a:p>
            <a:r>
              <a:rPr lang="en-US" baseline="0" dirty="0" smtClean="0"/>
              <a:t>I’m going to assume that intention is something over and above basic beliefs and desires; that an intention is not, for instance, merely a strongest desire.</a:t>
            </a:r>
          </a:p>
          <a:p>
            <a:endParaRPr lang="en-US" baseline="0" dirty="0" smtClean="0"/>
          </a:p>
          <a:p>
            <a:r>
              <a:rPr lang="en-US" baseline="0" dirty="0" smtClean="0"/>
              <a:t>There is a temptation to assume that intention is involved in every case of purposive action.</a:t>
            </a:r>
          </a:p>
          <a:p>
            <a:r>
              <a:rPr lang="en-US" baseline="0" dirty="0" smtClean="0"/>
              <a:t>But it’s hard to see what the argument for this could be.</a:t>
            </a:r>
          </a:p>
          <a:p>
            <a:r>
              <a:rPr lang="en-US" baseline="0" dirty="0" smtClean="0"/>
              <a:t>In many cases it seems that beliefs, desires and motor representations are all that is needed to explain purposive action.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You offer me a biscuit.  I want one, and I believe I can get one by reaching out for it.  So I do reach for it.  As far as I can see, there’s no need to suppose that, in addition to the belief and desire, it must be the case that I also intend to take a biscuit.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(At least not unless we take ‘intention’ to mean ‘strongest desire’, which it does not.)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Maybe I do intend this.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But it’s possible for an agent to take and eat a biscuit, and to do so purposively, without having any intentions at all.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Beliefs desires and motor representations are sufficient.</a:t>
            </a:r>
          </a:p>
          <a:p>
            <a:endParaRPr lang="en-US" baseline="0" dirty="0" smtClean="0"/>
          </a:p>
          <a:p>
            <a:r>
              <a:rPr lang="en-US" baseline="0" dirty="0" smtClean="0"/>
              <a:t>So (again), what are intentions for?</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49</a:t>
            </a:fld>
            <a:endParaRPr lang="en-GB" dirty="0"/>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a:t>
            </a:r>
            <a:r>
              <a:rPr lang="en-US" baseline="0" dirty="0" err="1" smtClean="0"/>
              <a:t>emph</a:t>
            </a:r>
            <a:r>
              <a:rPr lang="en-US" baseline="0" dirty="0" smtClean="0"/>
              <a:t>{Intentions are for planning multiple separate actions over longer periods of time; and for planning multiple separate actions whose execution is mutually constraining where the outcomes cannot be represented </a:t>
            </a:r>
            <a:r>
              <a:rPr lang="en-US" baseline="0" dirty="0" err="1" smtClean="0"/>
              <a:t>motorically</a:t>
            </a:r>
            <a:r>
              <a:rPr lang="en-US" baseline="0" dirty="0" smtClean="0"/>
              <a:t>.}</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This is a case where intentions are really needed --- can’t act on strongest desire (for the big reward) if want to </a:t>
            </a:r>
            <a:r>
              <a:rPr lang="en-US" baseline="0" dirty="0" err="1" smtClean="0"/>
              <a:t>maximise</a:t>
            </a:r>
            <a:r>
              <a:rPr lang="en-US" baseline="0" dirty="0" smtClean="0"/>
              <a:t> rewards by collecting the small and the large reward.</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And can’t rely on motor representation because the motor system doesn’t care about things that cannot be represented in motor terms.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Not all purposive actions involve any planning of this sort.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Now you could imagine a two-person version of this task where we are rewarded for what we collectively achieve.  In this case it’s optimal if one of us goes for the small reward and the other goes for the large reward.  I think it’s this kind of planning that shared intention is really for.</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5</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baseline="0" dirty="0" smtClean="0"/>
              <a:t>Sometimes I’ll using the term \</a:t>
            </a:r>
            <a:r>
              <a:rPr lang="en-US" baseline="0" dirty="0" err="1" smtClean="0"/>
              <a:t>emph</a:t>
            </a:r>
            <a:r>
              <a:rPr lang="en-US" baseline="0" dirty="0" smtClean="0"/>
              <a:t>{social} motor representation for reciprocal agent-neutral motor representations.</a:t>
            </a:r>
          </a:p>
          <a:p>
            <a:r>
              <a:rPr lang="en-US" baseline="0" dirty="0" smtClean="0"/>
              <a:t>I have a slightly bad conscience about this because I’m not sure they’re actually social in any ordinary sense.</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It is almost uncontroversial that agent-neutral motor representations exist, and I see no reason to doubt that they could be reciprocal.</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dirty="0" smtClean="0"/>
              <a:t>The controversial part of the premise is</a:t>
            </a:r>
            <a:r>
              <a:rPr lang="en-US" baseline="0" dirty="0" smtClean="0"/>
              <a:t> the claim that such representations can enable joint action.</a:t>
            </a:r>
          </a:p>
          <a:p>
            <a:endParaRPr lang="en-US" baseline="0" dirty="0" smtClean="0"/>
          </a:p>
          <a:p>
            <a:r>
              <a:rPr lang="en-US" baseline="0" dirty="0" smtClean="0"/>
              <a:t>I should say, by the way, that I’m not suggesting that reciprocal agent-neutral motor representation is involved in every joint action.</a:t>
            </a:r>
          </a:p>
          <a:p>
            <a:r>
              <a:rPr lang="en-US" baseline="0" dirty="0" smtClean="0"/>
              <a:t>Perhaps some joint actions do not involve social motor representation.</a:t>
            </a:r>
          </a:p>
          <a:p>
            <a:r>
              <a:rPr lang="en-US" baseline="0" dirty="0" smtClean="0"/>
              <a:t>The premise is just that social motor representation is among the factors which enable some joint actions.</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50</a:t>
            </a:fld>
            <a:endParaRPr lang="en-GB" dirty="0"/>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By contrast, in many ordinary cases of joint action there is no need for planning of this sort and so no need for shared intention.  Actions such as these \</a:t>
            </a:r>
            <a:r>
              <a:rPr lang="en-US" baseline="0" dirty="0" err="1" smtClean="0"/>
              <a:t>emph</a:t>
            </a:r>
            <a:r>
              <a:rPr lang="en-US" baseline="0" dirty="0" smtClean="0"/>
              <a:t>{might} involve shared intention but they do not \</a:t>
            </a:r>
            <a:r>
              <a:rPr lang="en-US" baseline="0" dirty="0" err="1" smtClean="0"/>
              <a:t>emph</a:t>
            </a:r>
            <a:r>
              <a:rPr lang="en-US" baseline="0" dirty="0" smtClean="0"/>
              <a:t>{necessarily} involve shared intention.</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I’m suggesting that some joint actions---like the one two people move an object in a way that involves passing it between them---don’t require this kind of planning and so don’t necessarily involve shared intentions.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In some cases, social motor representation alone is sufficient for purposive joint action.</a:t>
            </a:r>
            <a:endParaRPr lang="en-US" dirty="0"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51</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This goes against a widely shared view in the literature</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52</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To focus on just one case, Alonso says </a:t>
            </a:r>
            <a:r>
              <a:rPr lang="en-US" i="0" dirty="0" smtClean="0"/>
              <a:t>‘the key property of joint action lies in its internal component [...] in the participants’ having a “collective” or “shared” intention.’ </a:t>
            </a:r>
          </a:p>
          <a:p>
            <a:pPr algn="l">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(Alonso 2009, pp. 444-5)</a:t>
            </a:r>
            <a:endParaRPr lang="en-US" i="0" dirty="0" smtClean="0">
              <a:ea typeface="Arial" charset="0"/>
              <a:cs typeface="Arial" charset="0"/>
            </a:endParaRP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I want to spend a bit of time on this claim because it matters for my second theme, which is a problem concerning how motor representation and shared intention interface in joint action.</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As far as I know, this claim is not explicitly argued for.  From conversation with philosophers I think the central argument is supposed to contrast cases.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Contrast cases are pairs of actions which are similar in terms of </a:t>
            </a:r>
            <a:r>
              <a:rPr lang="en-US" baseline="0" dirty="0" err="1" smtClean="0"/>
              <a:t>behaviour</a:t>
            </a:r>
            <a:r>
              <a:rPr lang="en-US" baseline="0" dirty="0" smtClean="0"/>
              <a:t> and coordination but where one is joint but the other isn’t....</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53</a:t>
            </a:fld>
            <a:endParaRPr lang="en-GB"/>
          </a:p>
        </p:txBody>
      </p:sp>
    </p:spTree>
    <p:extLst>
      <p:ext uri="{BB962C8B-B14F-4D97-AF65-F5344CB8AC3E}">
        <p14:creationId xmlns:p14="http://schemas.microsoft.com/office/powerpoint/2010/main" val="383643844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a:t>
            </a:r>
            <a:r>
              <a:rPr lang="en-US" baseline="0" dirty="0" smtClean="0"/>
              <a:t> example ... </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54</a:t>
            </a:fld>
            <a:endParaRPr lang="en-GB"/>
          </a:p>
        </p:txBody>
      </p:sp>
    </p:spTree>
    <p:extLst>
      <p:ext uri="{BB962C8B-B14F-4D97-AF65-F5344CB8AC3E}">
        <p14:creationId xmlns:p14="http://schemas.microsoft.com/office/powerpoint/2010/main" val="150614099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a:t>
            </a:r>
            <a:r>
              <a:rPr lang="en-US" baseline="0" dirty="0" smtClean="0"/>
              <a:t> sorts of contrast case invite the question, </a:t>
            </a:r>
          </a:p>
          <a:p>
            <a:r>
              <a:rPr lang="en-US" baseline="0" dirty="0" smtClean="0"/>
              <a:t>How do joint actions differ from individual actions which may occur in parallel? </a:t>
            </a:r>
          </a:p>
          <a:p>
            <a:r>
              <a:rPr lang="en-US" baseline="0" dirty="0" smtClean="0"/>
              <a:t>What is the difference between Jack &amp; Sue walking together and their walking side-by-side?  </a:t>
            </a:r>
          </a:p>
          <a:p>
            <a:r>
              <a:rPr lang="en-US" baseline="0" dirty="0" smtClean="0"/>
              <a:t>Gilbert’s example shows that the difference can’t just be a matter of coordination, because people merely walking alongside each other also need to coordinate their actions in order to avoid colliding with each other.  </a:t>
            </a:r>
          </a:p>
          <a:p>
            <a:r>
              <a:rPr lang="en-US" baseline="0" dirty="0" smtClean="0"/>
              <a:t>And Searle’s example shows that the difference between joint action and parallel individual action can’t just be that the actions have a common effect because merely parallel actions can have common effects too. </a:t>
            </a:r>
          </a:p>
          <a:p>
            <a:endParaRPr lang="en-US" baseline="0" dirty="0" smtClean="0"/>
          </a:p>
          <a:p>
            <a:r>
              <a:rPr lang="en-US" baseline="0" dirty="0" smtClean="0"/>
              <a:t>How might this lead someone to think that all joint action involves shared intention?</a:t>
            </a:r>
          </a:p>
          <a:p>
            <a:r>
              <a:rPr lang="en-US" baseline="0" dirty="0" smtClean="0"/>
              <a:t>I think the idea is supposed to be this.</a:t>
            </a:r>
          </a:p>
          <a:p>
            <a:r>
              <a:rPr lang="en-US" baseline="0" dirty="0" smtClean="0"/>
              <a:t>One difference between the genuinely joint actions and their merely parallel counterparts is that the genuinely joint actions involve shared intentions.</a:t>
            </a:r>
          </a:p>
          <a:p>
            <a:r>
              <a:rPr lang="en-US" dirty="0" smtClean="0"/>
              <a:t>And there is no further difference that enables one systematically</a:t>
            </a:r>
            <a:r>
              <a:rPr lang="en-US" baseline="0" dirty="0" smtClean="0"/>
              <a:t> to distinguish the two cases.</a:t>
            </a:r>
          </a:p>
          <a:p>
            <a:endParaRPr lang="en-US" baseline="0" dirty="0" smtClean="0"/>
          </a:p>
          <a:p>
            <a:r>
              <a:rPr lang="en-US" baseline="0" dirty="0" smtClean="0"/>
              <a:t>I think this argument is mistaken.</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dirty="0" smtClean="0"/>
              <a:t>First</a:t>
            </a:r>
            <a:r>
              <a:rPr lang="en-US" baseline="0" dirty="0" smtClean="0"/>
              <a:t> because there are contrast cases in which the joint action does not involve shared intention (***bouncing a cube on a trampoline---might be done by two people merely shaking the </a:t>
            </a:r>
            <a:r>
              <a:rPr lang="en-US" baseline="0" dirty="0" err="1" smtClean="0"/>
              <a:t>tramoline</a:t>
            </a:r>
            <a:r>
              <a:rPr lang="en-US" baseline="0" dirty="0" smtClean="0"/>
              <a:t> with no interest in, or awareness of, each other ;  ***Ayesha &amp; Beatrice lifting (</a:t>
            </a:r>
            <a:r>
              <a:rPr lang="en-US" baseline="0" dirty="0" err="1" smtClean="0"/>
              <a:t>i</a:t>
            </a:r>
            <a:r>
              <a:rPr lang="en-US" baseline="0" dirty="0" smtClean="0"/>
              <a:t>) as originally described [not joint] and (ii) involving reciprocal social motor representation.</a:t>
            </a:r>
            <a:endParaRPr lang="en-US" dirty="0" smtClean="0"/>
          </a:p>
          <a:p>
            <a:r>
              <a:rPr lang="en-US" baseline="0" dirty="0" smtClean="0"/>
              <a:t>It follows that appeal to shared intention does not provide a sufficiently general way of explaining the difference illustrated by the contrast cases.</a:t>
            </a:r>
          </a:p>
          <a:p>
            <a:r>
              <a:rPr lang="en-US" baseline="0" dirty="0" smtClean="0"/>
              <a:t>Second because there is a more general notion appeal to which enables us to distinguish the contrast cases.</a:t>
            </a:r>
          </a:p>
          <a:p>
            <a:r>
              <a:rPr lang="en-US" baseline="0" dirty="0" smtClean="0"/>
              <a:t>Genuine joint action differs from merely parallel action because the former involves each agent’s representing an outcome to which all of their actions are directed where these outcome representations coordinate their actions in a way that would normally facilitate their collective success in bring about this outcome.</a:t>
            </a:r>
          </a:p>
        </p:txBody>
      </p:sp>
      <p:sp>
        <p:nvSpPr>
          <p:cNvPr id="4" name="Slide Number Placeholder 3"/>
          <p:cNvSpPr>
            <a:spLocks noGrp="1"/>
          </p:cNvSpPr>
          <p:nvPr>
            <p:ph type="sldNum" idx="10"/>
          </p:nvPr>
        </p:nvSpPr>
        <p:spPr/>
        <p:txBody>
          <a:bodyPr/>
          <a:lstStyle/>
          <a:p>
            <a:fld id="{24688D03-F045-B643-BD3A-F95C8B91471A}" type="slidenum">
              <a:rPr lang="en-GB" smtClean="0"/>
              <a:pPr/>
              <a:t>55</a:t>
            </a:fld>
            <a:endParaRPr lang="en-GB"/>
          </a:p>
        </p:txBody>
      </p:sp>
    </p:spTree>
    <p:extLst>
      <p:ext uri="{BB962C8B-B14F-4D97-AF65-F5344CB8AC3E}">
        <p14:creationId xmlns:p14="http://schemas.microsoft.com/office/powerpoint/2010/main" val="396325757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a:t>
            </a:r>
            <a:r>
              <a:rPr lang="en-US" baseline="0" dirty="0" smtClean="0"/>
              <a:t> sorts of contrast case invite the question, </a:t>
            </a:r>
          </a:p>
          <a:p>
            <a:r>
              <a:rPr lang="en-US" baseline="0" dirty="0" smtClean="0"/>
              <a:t>How do joint actions differ from individual actions which may occur in parallel? </a:t>
            </a:r>
          </a:p>
          <a:p>
            <a:r>
              <a:rPr lang="en-US" baseline="0" dirty="0" smtClean="0"/>
              <a:t>What is the difference between Jack &amp; Sue walking together and their walking side-by-side?  </a:t>
            </a:r>
          </a:p>
          <a:p>
            <a:r>
              <a:rPr lang="en-US" baseline="0" dirty="0" smtClean="0"/>
              <a:t>Gilbert’s example shows that the difference can’t just be a matter of coordination, because people merely walking alongside each other also need to coordinate their actions in order to avoid colliding with each other.  </a:t>
            </a:r>
          </a:p>
          <a:p>
            <a:r>
              <a:rPr lang="en-US" baseline="0" dirty="0" smtClean="0"/>
              <a:t>And Searle’s example shows that the difference between joint action and parallel individual action can’t just be that the actions have a common effect because merely parallel actions can have common effects too. </a:t>
            </a:r>
          </a:p>
          <a:p>
            <a:endParaRPr lang="en-US" baseline="0" dirty="0" smtClean="0"/>
          </a:p>
          <a:p>
            <a:r>
              <a:rPr lang="en-US" baseline="0" dirty="0" smtClean="0"/>
              <a:t>How might this lead someone to think that all joint action involves shared intention?</a:t>
            </a:r>
          </a:p>
          <a:p>
            <a:r>
              <a:rPr lang="en-US" baseline="0" dirty="0" smtClean="0"/>
              <a:t>I think the idea is supposed to be this.</a:t>
            </a:r>
          </a:p>
          <a:p>
            <a:r>
              <a:rPr lang="en-US" baseline="0" dirty="0" smtClean="0"/>
              <a:t>One difference between the genuinely joint actions and their merely parallel counterparts is that the genuinely joint actions involve shared intentions.</a:t>
            </a:r>
          </a:p>
          <a:p>
            <a:r>
              <a:rPr lang="en-US" dirty="0" smtClean="0"/>
              <a:t>And there is no further difference that enables one systematically</a:t>
            </a:r>
            <a:r>
              <a:rPr lang="en-US" baseline="0" dirty="0" smtClean="0"/>
              <a:t> to distinguish the two cases.</a:t>
            </a:r>
          </a:p>
          <a:p>
            <a:endParaRPr lang="en-US" baseline="0" dirty="0" smtClean="0"/>
          </a:p>
          <a:p>
            <a:r>
              <a:rPr lang="en-US" baseline="0" dirty="0" smtClean="0"/>
              <a:t>I think this argument is mistaken.</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dirty="0" smtClean="0"/>
              <a:t>First</a:t>
            </a:r>
            <a:r>
              <a:rPr lang="en-US" baseline="0" dirty="0" smtClean="0"/>
              <a:t> because there are contrast cases in which the joint action does not involve shared intention (***bouncing a cube on a trampoline---might be done by two people merely shaking the </a:t>
            </a:r>
            <a:r>
              <a:rPr lang="en-US" baseline="0" dirty="0" err="1" smtClean="0"/>
              <a:t>tramoline</a:t>
            </a:r>
            <a:r>
              <a:rPr lang="en-US" baseline="0" dirty="0" smtClean="0"/>
              <a:t> with no interest in, or awareness of, each other ;  ***Ayesha &amp; Beatrice lifting (</a:t>
            </a:r>
            <a:r>
              <a:rPr lang="en-US" baseline="0" dirty="0" err="1" smtClean="0"/>
              <a:t>i</a:t>
            </a:r>
            <a:r>
              <a:rPr lang="en-US" baseline="0" dirty="0" smtClean="0"/>
              <a:t>) as originally described [not joint] and (ii) involving reciprocal social motor representation.</a:t>
            </a:r>
            <a:endParaRPr lang="en-US" dirty="0" smtClean="0"/>
          </a:p>
          <a:p>
            <a:r>
              <a:rPr lang="en-US" baseline="0" dirty="0" smtClean="0"/>
              <a:t>It follows that appeal to shared intention does not provide a sufficiently general way of explaining the difference illustrated by the contrast cases.</a:t>
            </a:r>
          </a:p>
          <a:p>
            <a:r>
              <a:rPr lang="en-US" baseline="0" dirty="0" smtClean="0"/>
              <a:t>Second because there is a more general notion appeal to which enables us to distinguish the contrast cases.</a:t>
            </a:r>
          </a:p>
          <a:p>
            <a:r>
              <a:rPr lang="en-US" baseline="0" dirty="0" smtClean="0"/>
              <a:t>Genuine joint action differs from merely parallel action because the former involves each agent’s representing an outcome to which all of their actions are directed where these outcome representations coordinate their actions in a way that would normally facilitate their collective success in bring about this outcome.</a:t>
            </a:r>
          </a:p>
        </p:txBody>
      </p:sp>
      <p:sp>
        <p:nvSpPr>
          <p:cNvPr id="4" name="Slide Number Placeholder 3"/>
          <p:cNvSpPr>
            <a:spLocks noGrp="1"/>
          </p:cNvSpPr>
          <p:nvPr>
            <p:ph type="sldNum" idx="10"/>
          </p:nvPr>
        </p:nvSpPr>
        <p:spPr/>
        <p:txBody>
          <a:bodyPr/>
          <a:lstStyle/>
          <a:p>
            <a:fld id="{24688D03-F045-B643-BD3A-F95C8B91471A}" type="slidenum">
              <a:rPr lang="en-GB" smtClean="0"/>
              <a:pPr/>
              <a:t>56</a:t>
            </a:fld>
            <a:endParaRPr lang="en-GB"/>
          </a:p>
        </p:txBody>
      </p:sp>
    </p:spTree>
    <p:extLst>
      <p:ext uri="{BB962C8B-B14F-4D97-AF65-F5344CB8AC3E}">
        <p14:creationId xmlns:p14="http://schemas.microsoft.com/office/powerpoint/2010/main" val="396325757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(Actually I don’t think this is quite general enough because I think some joint actions involve non-representational coordinative structures only; I am also doubtful that there is a sharp distinction between merely parallel and genuinely joint action and I think it is possible to see the difference as a matter of degree. But I don’t want to get into that here.  It’s sufficient that we have moved away from the bare shared intention account. [*WHAT WE REALLY NEED IS A COLLECTIVE OR SHARED GOAL, and the possibility of gradual construction shows that there’s no magic moment separating joint from parallel action.)</a:t>
            </a:r>
          </a:p>
          <a:p>
            <a:endParaRPr lang="en-US" baseline="0" dirty="0" smtClean="0"/>
          </a:p>
          <a:p>
            <a:r>
              <a:rPr lang="en-US" baseline="0" dirty="0" smtClean="0"/>
              <a:t>To sum up so far, I reject the claim that reflection on the contrast cases provides any support for the idea that all joint action involves shared intention.</a:t>
            </a:r>
          </a:p>
        </p:txBody>
      </p:sp>
      <p:sp>
        <p:nvSpPr>
          <p:cNvPr id="4" name="Slide Number Placeholder 3"/>
          <p:cNvSpPr>
            <a:spLocks noGrp="1"/>
          </p:cNvSpPr>
          <p:nvPr>
            <p:ph type="sldNum" idx="10"/>
          </p:nvPr>
        </p:nvSpPr>
        <p:spPr/>
        <p:txBody>
          <a:bodyPr/>
          <a:lstStyle/>
          <a:p>
            <a:fld id="{24688D03-F045-B643-BD3A-F95C8B91471A}" type="slidenum">
              <a:rPr lang="en-GB" smtClean="0"/>
              <a:pPr/>
              <a:t>57</a:t>
            </a:fld>
            <a:endParaRPr lang="en-GB"/>
          </a:p>
        </p:txBody>
      </p:sp>
    </p:spTree>
    <p:extLst>
      <p:ext uri="{BB962C8B-B14F-4D97-AF65-F5344CB8AC3E}">
        <p14:creationId xmlns:p14="http://schemas.microsoft.com/office/powerpoint/2010/main" val="396325757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58</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So far I have been assuming that there is an inconsistency between two claims: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(1) my claim that reciprocal reciprocal agent-neutral motor representation can ground purposive joint action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(2) many philosophers’ claim that all joint actions involve shared intention.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baseline="0" dirty="0" smtClean="0"/>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But maybe it is a mistake to think that these are inconsistent.</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Why not suppose that some social motor representations are a variety of shared intentions?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baseline="0" dirty="0"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59</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If some reciprocal agent-neutral motor representations are shared intentions, then there is no inconsistency.</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And what I’ve just been arguing is that agent-neutral motor representations resemble shared intentions in that both play a role in coordinating agents’ actions by virtue of representing outcomes.  Isn’t that enough to justify identifying them as shared intentions?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This issue might easily seem narrowly conceptual or terminological.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At the end of the day it doesn’t much matter if we want to call some motor representations ‘shared intentions’.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After all, on most accounts shared intentions are neither shared nor intentions so we would hardly be doing more violence to the term than is already being done.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So insofar as labeling some social motor representations shared intentions might help to avoid unnecessarily philosophical discussion, I’m all in </a:t>
            </a:r>
            <a:r>
              <a:rPr lang="en-US" baseline="0" dirty="0" err="1" smtClean="0"/>
              <a:t>favour</a:t>
            </a:r>
            <a:r>
              <a:rPr lang="en-US" baseline="0" dirty="0" smtClean="0"/>
              <a:t>.</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However, there is an important differences between the states normally regarded as  shared intentions and any motor representations.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And this difference matters for understanding the interface between shared intention and motor representation.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baseline="0" dirty="0" smtClean="0"/>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baseline="0" dirty="0" smtClean="0"/>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[*PLAN for what follows:*]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baseline="0" dirty="0" smtClean="0"/>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Difference in format.</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Leads to the interface problem.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Shared intentions can be inferentially integrated with other shared intentions; but not they cannot be inferentially integrated with social motor intentions (two disjoint planning processes).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Elisabeth </a:t>
            </a:r>
            <a:r>
              <a:rPr lang="en-US" baseline="0" dirty="0" err="1" smtClean="0"/>
              <a:t>Pacherie’s</a:t>
            </a:r>
            <a:r>
              <a:rPr lang="en-US" baseline="0" dirty="0" smtClean="0"/>
              <a:t> proposal: shared intentions set outcomes to be achieved by social motor representations.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I borrow this idea from her, but it raises a further problem.</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The problem is how the one sets outcomes for the other given the difference in representational format.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baseline="0" dirty="0" smtClean="0"/>
              <a:t>I’m not going to defend the premise, although I will try to explain the premise in more detail in a moment.  But first let me outline where I’m going with this.</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60</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In what respects do reciprocal agent-neutral motor representations differ from shared intentions?</a:t>
            </a:r>
            <a:endParaRPr lang="en-US" i="0" dirty="0" smtClean="0">
              <a:effectLst>
                <a:glow rad="101600">
                  <a:srgbClr val="000000"/>
                </a:glow>
              </a:effectLst>
              <a:ea typeface="Arial" charset="0"/>
              <a:cs typeface="Arial"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61</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As background we first need a generic distinction between content and format. Imagine you are in an unfamiliar city and are trying to get to the central station. A stranger offers you two routes. Each route could be represented by a distinct line on a paper map. The difference between the two lines is a difference in content. Each of the routes could alternatively have been represented by a distinct series of instructions written on the same piece of paper; these cartographic and propositional representations differ in format. The format of a representation constrains its possible contents. For example, a representation with a cartographic format cannot represent what is represented by sentences such as `There could not be a mountain whose summit is inaccessible.'\footnote{ Note that the distinction between content and format is orthogonal to issues about representational medium. The maps in our illustration may be paper map or electronic maps, and the instructions may be spoken, signed or written. This difference is one of medium.} The distinction between content and format is necessary because, as our illustration shows, each can be varied independently of the other.</a:t>
            </a: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62</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As background we first need a generic distinction between content and format. Imagine you are in an unfamiliar city and are trying to get to the central station. A stranger offers you two routes. Each route could be represented by a distinct line on a paper map. The difference between the two lines is a difference in content. Each of the routes could alternatively have been represented by a distinct series of instructions written on the same piece of paper; these cartographic and propositional representations differ in format. The format of a representation constrains its possible contents. For example, a representation with a cartographic format cannot represent what is represented by sentences such as `There could not be a mountain whose summit is inaccessible.'\footnote{ Note that the distinction between content and format is orthogonal to issues about representational medium. The maps in our illustration may be paper map or electronic maps, and the instructions may be spoken, signed or written. This difference is one of medium.} The distinction between content and format is necessary because, as our illustration shows, each can be varied independently of the other.</a:t>
            </a: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63</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Format matters because only where two representations have the same format can they be straightforwardly inferentially integrated.</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baseline="0" dirty="0" smtClean="0"/>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To illustrate, let’s stay with representations of routes.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Suppose you are given some verbal instructions describing a route. You are then shown a representation of a route on a map and asked whether this is the same route that was verbally described. You are not allowed to find out by following the routes or by imagining following them.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Special cases aside, answering the question will involve a process of translation because two distinct representational formats are involved, propositional and cartographic. It is not be enough that you could follow either representation of the route. You will also need to be able to translate from at least one representational format into at least one other format. </a:t>
            </a: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64</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This brings me to the argument ...</a:t>
            </a: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65</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baseline="0" dirty="0"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66</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This brings me to the argument ...</a:t>
            </a: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67</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This brings me to </a:t>
            </a:r>
            <a:r>
              <a:rPr lang="en-US" baseline="0" smtClean="0"/>
              <a:t>the argument ...</a:t>
            </a:r>
            <a:endParaRPr lang="en-US" baseline="0" dirty="0"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68</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This step is questionable.  I don’t have an argument for this and I’m not sure it isn’t terminological.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What I care about is that we distinguish attitudes according to the processes in which they feature.</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So if you like we could distinguish two kinds of intention, one propositional the other motor.</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As long as we distinguish representations of different formats I don’t see that it matters too much whether we call them all intentions or whether we use that term for only some of them.</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baseline="0" dirty="0" smtClean="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69</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So where does this leave us?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The question was whether reciprocal agent-neutral motor intentions could count as shared intentions.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baseline="0"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7</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 premise leads to</a:t>
            </a:r>
            <a:r>
              <a:rPr lang="en-US" baseline="0" dirty="0" smtClean="0"/>
              <a:t> a question and, relatedly, to a challenge.  </a:t>
            </a:r>
            <a:endParaRPr lang="en-US" i="0" baseline="0" dirty="0" smtClean="0">
              <a:effectLst>
                <a:glow rad="101600">
                  <a:srgbClr val="000000"/>
                </a:glow>
              </a:effectLst>
              <a:ea typeface="Arial" charset="0"/>
              <a:cs typeface="Arial" charset="0"/>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70</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In answer to that question, I think this: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(a)</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IF you agree motor representations are not intentions,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THEN reciprocal agent-neutral motor representations are not shared intentions.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And</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(b)</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IF motor representations are a non-propositional variety of intention,</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THEN reciprocal agent-neutral motor representations are a non-standard variety of shared intentions.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The key thing is that, either way, reciprocal agent-neutral motor representations cannot be inferentially integrated with shared intentions in practical </a:t>
            </a:r>
            <a:r>
              <a:rPr lang="en-US" baseline="0" dirty="0" err="1" smtClean="0"/>
              <a:t>reasonoing</a:t>
            </a:r>
            <a:r>
              <a:rPr lang="en-US" baseline="0" dirty="0" smtClean="0"/>
              <a:t>.</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This leads to what I’ll call ‘The Interface Problem’</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aseline="0" dirty="0" smtClean="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71</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aseline="0" dirty="0" smtClean="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72</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aseline="0" dirty="0" smtClean="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73</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aseline="0" dirty="0" smtClean="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74</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aseline="0" dirty="0" smtClean="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75</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aseline="0" dirty="0" smtClean="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76</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aseline="0" dirty="0" smtClean="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77</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in conclusion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8</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baseline="0" dirty="0" smtClean="0"/>
              <a:t>The question is whether </a:t>
            </a:r>
            <a:r>
              <a:rPr lang="en-US" i="0" dirty="0" smtClean="0">
                <a:effectLst>
                  <a:glow rad="101600">
                    <a:srgbClr val="000000"/>
                  </a:glow>
                </a:effectLst>
                <a:ea typeface="Arial" charset="0"/>
                <a:cs typeface="Arial" charset="0"/>
              </a:rPr>
              <a:t>social motor representation is not only an enabling condition for joint</a:t>
            </a:r>
            <a:r>
              <a:rPr lang="en-US" i="0" baseline="0" dirty="0" smtClean="0">
                <a:effectLst>
                  <a:glow rad="101600">
                    <a:srgbClr val="000000"/>
                  </a:glow>
                </a:effectLst>
                <a:ea typeface="Arial" charset="0"/>
                <a:cs typeface="Arial" charset="0"/>
              </a:rPr>
              <a:t> action but </a:t>
            </a:r>
            <a:r>
              <a:rPr lang="en-US" i="0" dirty="0" smtClean="0">
                <a:effectLst>
                  <a:glow rad="101600">
                    <a:srgbClr val="000000"/>
                  </a:glow>
                </a:effectLst>
                <a:ea typeface="Arial" charset="0"/>
                <a:cs typeface="Arial" charset="0"/>
              </a:rPr>
              <a:t>also plays a role in explaining what joint action is. I want to</a:t>
            </a:r>
            <a:r>
              <a:rPr lang="en-US" i="0" baseline="0" dirty="0" smtClean="0">
                <a:effectLst>
                  <a:glow rad="101600">
                    <a:srgbClr val="000000"/>
                  </a:glow>
                </a:effectLst>
                <a:ea typeface="Arial" charset="0"/>
                <a:cs typeface="Arial" charset="0"/>
              </a:rPr>
              <a:t> argue that it does.  In fact I want to argue that it plays a role similar and complementary to that of shared intention.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9</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i="0" baseline="0" dirty="0" smtClean="0">
                <a:effectLst>
                  <a:glow rad="101600">
                    <a:srgbClr val="000000"/>
                  </a:glow>
                </a:effectLst>
                <a:ea typeface="Arial" charset="0"/>
                <a:cs typeface="Arial" charset="0"/>
              </a:rPr>
              <a:t>After this, in the last part of my talk, I also want to point to a challenge raised by the existence of social motor representation.  The challenge is roughly this: planning for joint action involves representations of target outcomes in two different formats, a motor format and a propositional format.  Given that representations of these different formats cannot straightforwardly be inferentially integrated, what could ever insure that there is sometimes non-accidental harmony between motor representations and shared intentions?</a:t>
            </a:r>
            <a:endParaRPr lang="en-US" baseline="0"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GB" smtClean="0"/>
              <a:t>Click to edit Master subtitle style</a:t>
            </a:r>
            <a:endParaRPr lang="en-US"/>
          </a:p>
        </p:txBody>
      </p:sp>
      <p:sp>
        <p:nvSpPr>
          <p:cNvPr id="4" name="Slide Number Placeholder 3"/>
          <p:cNvSpPr>
            <a:spLocks noGrp="1"/>
          </p:cNvSpPr>
          <p:nvPr>
            <p:ph type="sldNum" idx="10"/>
          </p:nvPr>
        </p:nvSpPr>
        <p:spPr/>
        <p:txBody>
          <a:bodyPr/>
          <a:lstStyle>
            <a:lvl1pPr>
              <a:defRPr smtClean="0"/>
            </a:lvl1pPr>
          </a:lstStyle>
          <a:p>
            <a:fld id="{9C96DDB7-5383-CA45-AD3D-5196D0FCCB9A}" type="slidenum">
              <a:rPr lang="en-GB"/>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Slide Number Placeholder 3"/>
          <p:cNvSpPr>
            <a:spLocks noGrp="1"/>
          </p:cNvSpPr>
          <p:nvPr>
            <p:ph type="sldNum" idx="10"/>
          </p:nvPr>
        </p:nvSpPr>
        <p:spPr/>
        <p:txBody>
          <a:bodyPr/>
          <a:lstStyle>
            <a:lvl1pPr>
              <a:defRPr smtClean="0"/>
            </a:lvl1pPr>
          </a:lstStyle>
          <a:p>
            <a:fld id="{E2727F65-CFBD-7B43-9322-F698D8F3C317}" type="slidenum">
              <a:rPr lang="en-GB"/>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274640"/>
            <a:ext cx="2055813" cy="5849937"/>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40"/>
            <a:ext cx="6019800" cy="5849937"/>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Slide Number Placeholder 3"/>
          <p:cNvSpPr>
            <a:spLocks noGrp="1"/>
          </p:cNvSpPr>
          <p:nvPr>
            <p:ph type="sldNum" idx="10"/>
          </p:nvPr>
        </p:nvSpPr>
        <p:spPr/>
        <p:txBody>
          <a:bodyPr/>
          <a:lstStyle>
            <a:lvl1pPr>
              <a:defRPr smtClean="0"/>
            </a:lvl1pPr>
          </a:lstStyle>
          <a:p>
            <a:fld id="{6EC32BFB-CBF2-654C-B5C8-1CDFD3505040}" type="slidenum">
              <a:rPr lang="en-GB"/>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Slide Number Placeholder 3"/>
          <p:cNvSpPr>
            <a:spLocks noGrp="1"/>
          </p:cNvSpPr>
          <p:nvPr>
            <p:ph type="sldNum" idx="10"/>
          </p:nvPr>
        </p:nvSpPr>
        <p:spPr/>
        <p:txBody>
          <a:bodyPr/>
          <a:lstStyle>
            <a:lvl1pPr>
              <a:defRPr smtClean="0"/>
            </a:lvl1pPr>
          </a:lstStyle>
          <a:p>
            <a:fld id="{5AA26255-1DD8-884C-AD22-BA390A2AFD6C}" type="slidenum">
              <a:rPr lang="en-GB"/>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smtClean="0"/>
              <a:t>Click to edit Master text styles</a:t>
            </a:r>
          </a:p>
        </p:txBody>
      </p:sp>
      <p:sp>
        <p:nvSpPr>
          <p:cNvPr id="4" name="Slide Number Placeholder 3"/>
          <p:cNvSpPr>
            <a:spLocks noGrp="1"/>
          </p:cNvSpPr>
          <p:nvPr>
            <p:ph type="sldNum" idx="10"/>
          </p:nvPr>
        </p:nvSpPr>
        <p:spPr/>
        <p:txBody>
          <a:bodyPr/>
          <a:lstStyle>
            <a:lvl1pPr>
              <a:defRPr smtClean="0"/>
            </a:lvl1pPr>
          </a:lstStyle>
          <a:p>
            <a:fld id="{ABEC096B-64A2-7B44-875A-6A9EE250669C}" type="slidenum">
              <a:rPr lang="en-GB"/>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1" y="1600202"/>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6613" y="1600202"/>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Slide Number Placeholder 4"/>
          <p:cNvSpPr>
            <a:spLocks noGrp="1"/>
          </p:cNvSpPr>
          <p:nvPr>
            <p:ph type="sldNum" idx="10"/>
          </p:nvPr>
        </p:nvSpPr>
        <p:spPr/>
        <p:txBody>
          <a:bodyPr/>
          <a:lstStyle>
            <a:lvl1pPr>
              <a:defRPr smtClean="0"/>
            </a:lvl1pPr>
          </a:lstStyle>
          <a:p>
            <a:fld id="{DC2370D3-9E53-A24E-98F4-CB586A07843D}" type="slidenum">
              <a:rPr lang="en-GB"/>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Slide Number Placeholder 6"/>
          <p:cNvSpPr>
            <a:spLocks noGrp="1"/>
          </p:cNvSpPr>
          <p:nvPr>
            <p:ph type="sldNum" idx="10"/>
          </p:nvPr>
        </p:nvSpPr>
        <p:spPr/>
        <p:txBody>
          <a:bodyPr/>
          <a:lstStyle>
            <a:lvl1pPr>
              <a:defRPr smtClean="0"/>
            </a:lvl1pPr>
          </a:lstStyle>
          <a:p>
            <a:fld id="{1D0F75B7-7646-154B-BC7D-5F83700AF1EA}" type="slidenum">
              <a:rPr lang="en-GB"/>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Slide Number Placeholder 2"/>
          <p:cNvSpPr>
            <a:spLocks noGrp="1"/>
          </p:cNvSpPr>
          <p:nvPr>
            <p:ph type="sldNum" idx="10"/>
          </p:nvPr>
        </p:nvSpPr>
        <p:spPr/>
        <p:txBody>
          <a:bodyPr/>
          <a:lstStyle>
            <a:lvl1pPr>
              <a:defRPr smtClean="0"/>
            </a:lvl1pPr>
          </a:lstStyle>
          <a:p>
            <a:fld id="{80E5B2F3-B621-B146-B91D-6D8C2EE9574A}" type="slidenum">
              <a:rPr lang="en-GB"/>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lstStyle>
            <a:lvl1pPr>
              <a:defRPr smtClean="0"/>
            </a:lvl1pPr>
          </a:lstStyle>
          <a:p>
            <a:fld id="{39FA33B3-5ED0-C34D-B375-AF24041DBFE4}" type="slidenum">
              <a:rPr lang="en-GB"/>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1"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Slide Number Placeholder 4"/>
          <p:cNvSpPr>
            <a:spLocks noGrp="1"/>
          </p:cNvSpPr>
          <p:nvPr>
            <p:ph type="sldNum" idx="10"/>
          </p:nvPr>
        </p:nvSpPr>
        <p:spPr/>
        <p:txBody>
          <a:bodyPr/>
          <a:lstStyle>
            <a:lvl1pPr>
              <a:defRPr smtClean="0"/>
            </a:lvl1pPr>
          </a:lstStyle>
          <a:p>
            <a:fld id="{D6CBCF18-5E33-6E4D-ACAC-1EEF9BC3580E}" type="slidenum">
              <a:rPr lang="en-GB"/>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Slide Number Placeholder 4"/>
          <p:cNvSpPr>
            <a:spLocks noGrp="1"/>
          </p:cNvSpPr>
          <p:nvPr>
            <p:ph type="sldNum" idx="10"/>
          </p:nvPr>
        </p:nvSpPr>
        <p:spPr/>
        <p:txBody>
          <a:bodyPr/>
          <a:lstStyle>
            <a:lvl1pPr>
              <a:defRPr smtClean="0"/>
            </a:lvl1pPr>
          </a:lstStyle>
          <a:p>
            <a:fld id="{809F3D21-02CA-4945-8B05-F691DF056F1C}" type="slidenum">
              <a:rPr lang="en-GB"/>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457201" y="274638"/>
            <a:ext cx="8228013" cy="1141412"/>
          </a:xfrm>
          <a:prstGeom prst="rect">
            <a:avLst/>
          </a:prstGeom>
          <a:noFill/>
          <a:ln w="9525">
            <a:noFill/>
            <a:round/>
            <a:headEnd/>
            <a:tailEnd/>
          </a:ln>
          <a:effectLst/>
        </p:spPr>
        <p:txBody>
          <a:bodyPr vert="horz" wrap="square" lIns="90000" tIns="46800" rIns="90000" bIns="46800" numCol="1" anchor="ctr" anchorCtr="0" compatLnSpc="1">
            <a:prstTxWarp prst="textNoShape">
              <a:avLst/>
            </a:prstTxWarp>
          </a:bodyPr>
          <a:lstStyle/>
          <a:p>
            <a:pPr lvl="0"/>
            <a:r>
              <a:rPr lang="en-GB"/>
              <a:t>Click to edit the title text format</a:t>
            </a:r>
          </a:p>
        </p:txBody>
      </p:sp>
      <p:sp>
        <p:nvSpPr>
          <p:cNvPr id="1026" name="Rectangle 2"/>
          <p:cNvSpPr>
            <a:spLocks noGrp="1" noChangeArrowheads="1"/>
          </p:cNvSpPr>
          <p:nvPr>
            <p:ph type="body" idx="1"/>
          </p:nvPr>
        </p:nvSpPr>
        <p:spPr bwMode="auto">
          <a:xfrm>
            <a:off x="457201" y="1600202"/>
            <a:ext cx="8228013" cy="452437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1027" name="Text Box 3"/>
          <p:cNvSpPr txBox="1">
            <a:spLocks noChangeArrowheads="1"/>
          </p:cNvSpPr>
          <p:nvPr/>
        </p:nvSpPr>
        <p:spPr bwMode="auto">
          <a:xfrm>
            <a:off x="457200" y="6245225"/>
            <a:ext cx="2133600" cy="476250"/>
          </a:xfrm>
          <a:prstGeom prst="rect">
            <a:avLst/>
          </a:prstGeom>
          <a:noFill/>
          <a:ln w="9525">
            <a:noFill/>
            <a:round/>
            <a:headEnd/>
            <a:tailEnd/>
          </a:ln>
          <a:effectLst/>
        </p:spPr>
        <p:txBody>
          <a:bodyPr wrap="none" anchor="ctr">
            <a:prstTxWarp prst="textNoShape">
              <a:avLst/>
            </a:prstTxWarp>
          </a:bodyPr>
          <a:lstStyle/>
          <a:p>
            <a:endParaRPr lang="en-US"/>
          </a:p>
        </p:txBody>
      </p:sp>
      <p:sp>
        <p:nvSpPr>
          <p:cNvPr id="1028" name="Text Box 4"/>
          <p:cNvSpPr txBox="1">
            <a:spLocks noChangeArrowheads="1"/>
          </p:cNvSpPr>
          <p:nvPr/>
        </p:nvSpPr>
        <p:spPr bwMode="auto">
          <a:xfrm>
            <a:off x="3124200" y="6245225"/>
            <a:ext cx="2895600" cy="476250"/>
          </a:xfrm>
          <a:prstGeom prst="rect">
            <a:avLst/>
          </a:prstGeom>
          <a:noFill/>
          <a:ln w="9525">
            <a:noFill/>
            <a:round/>
            <a:headEnd/>
            <a:tailEnd/>
          </a:ln>
          <a:effectLst/>
        </p:spPr>
        <p:txBody>
          <a:bodyPr wrap="none" anchor="ctr">
            <a:prstTxWarp prst="textNoShape">
              <a:avLst/>
            </a:prstTxWarp>
          </a:bodyPr>
          <a:lstStyle/>
          <a:p>
            <a:endParaRPr lang="en-US"/>
          </a:p>
        </p:txBody>
      </p:sp>
      <p:sp>
        <p:nvSpPr>
          <p:cNvPr id="1029" name="Rectangle 5"/>
          <p:cNvSpPr>
            <a:spLocks noGrp="1" noChangeArrowheads="1"/>
          </p:cNvSpPr>
          <p:nvPr>
            <p:ph type="sldNum"/>
          </p:nvPr>
        </p:nvSpPr>
        <p:spPr bwMode="auto">
          <a:xfrm>
            <a:off x="6553201" y="6245227"/>
            <a:ext cx="2132013" cy="474663"/>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mn-lt"/>
                <a:ea typeface="+mn-ea"/>
                <a:cs typeface="+mn-cs"/>
              </a:defRPr>
            </a:lvl1pPr>
          </a:lstStyle>
          <a:p>
            <a:fld id="{CA622B62-27B7-D444-97B6-2EBD5876234C}" type="slidenum">
              <a:rPr lang="en-GB"/>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mj-lt"/>
          <a:ea typeface="+mj-ea"/>
          <a:cs typeface="+mj-cs"/>
        </a:defRPr>
      </a:lvl1pPr>
      <a:lvl2pPr marL="742950" indent="-28575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2pPr>
      <a:lvl3pPr marL="11430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3pPr>
      <a:lvl4pPr marL="16002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4pPr>
      <a:lvl5pPr marL="20574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5pPr>
      <a:lvl6pPr marL="25146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6pPr>
      <a:lvl7pPr marL="29718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7pPr>
      <a:lvl8pPr marL="34290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8pPr>
      <a:lvl9pPr marL="38862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charset="0"/>
        <a:defRPr sz="3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charset="0"/>
        <a:defRPr sz="28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charset="0"/>
        <a:defRPr sz="24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5pPr>
      <a:lvl6pPr marL="25146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6pPr>
      <a:lvl7pPr marL="29718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7pPr>
      <a:lvl8pPr marL="34290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8pPr>
      <a:lvl9pPr marL="38862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jpeg"/><Relationship Id="rId5" Type="http://schemas.microsoft.com/office/2007/relationships/hdphoto" Target="../media/hdphoto1.wdp"/><Relationship Id="rId6" Type="http://schemas.openxmlformats.org/officeDocument/2006/relationships/image" Target="../media/image3.jpeg"/><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4" Type="http://schemas.microsoft.com/office/2007/relationships/hdphoto" Target="../media/hdphoto2.wdp"/><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4" Type="http://schemas.microsoft.com/office/2007/relationships/hdphoto" Target="../media/hdphoto3.wdp"/><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4" Type="http://schemas.microsoft.com/office/2007/relationships/hdphoto" Target="../media/hdphoto3.wdp"/><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4" Type="http://schemas.microsoft.com/office/2007/relationships/hdphoto" Target="../media/hdphoto3.wdp"/><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4" Type="http://schemas.microsoft.com/office/2007/relationships/hdphoto" Target="../media/hdphoto3.wdp"/><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4" Type="http://schemas.microsoft.com/office/2007/relationships/hdphoto" Target="../media/hdphoto4.wdp"/><Relationship Id="rId5" Type="http://schemas.openxmlformats.org/officeDocument/2006/relationships/image" Target="../media/image6.png"/><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4" Type="http://schemas.microsoft.com/office/2007/relationships/hdphoto" Target="../media/hdphoto4.wdp"/><Relationship Id="rId5" Type="http://schemas.openxmlformats.org/officeDocument/2006/relationships/image" Target="../media/image6.png"/><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4" Type="http://schemas.microsoft.com/office/2007/relationships/hdphoto" Target="../media/hdphoto5.wdp"/><Relationship Id="rId1" Type="http://schemas.openxmlformats.org/officeDocument/2006/relationships/slideLayout" Target="../slideLayouts/slideLayout7.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image" Target="../media/image7.png"/><Relationship Id="rId4" Type="http://schemas.microsoft.com/office/2007/relationships/hdphoto" Target="../media/hdphoto5.wdp"/><Relationship Id="rId1" Type="http://schemas.openxmlformats.org/officeDocument/2006/relationships/slideLayout" Target="../slideLayouts/slideLayout7.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4" Type="http://schemas.microsoft.com/office/2007/relationships/hdphoto" Target="../media/hdphoto5.wdp"/><Relationship Id="rId1" Type="http://schemas.openxmlformats.org/officeDocument/2006/relationships/slideLayout" Target="../slideLayouts/slideLayout7.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3" Type="http://schemas.openxmlformats.org/officeDocument/2006/relationships/image" Target="../media/image7.png"/><Relationship Id="rId4" Type="http://schemas.microsoft.com/office/2007/relationships/hdphoto" Target="../media/hdphoto5.wdp"/><Relationship Id="rId1" Type="http://schemas.openxmlformats.org/officeDocument/2006/relationships/slideLayout" Target="../slideLayouts/slideLayout7.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3" Type="http://schemas.openxmlformats.org/officeDocument/2006/relationships/image" Target="../media/image7.png"/><Relationship Id="rId4" Type="http://schemas.microsoft.com/office/2007/relationships/hdphoto" Target="../media/hdphoto5.wdp"/><Relationship Id="rId1" Type="http://schemas.openxmlformats.org/officeDocument/2006/relationships/slideLayout" Target="../slideLayouts/slideLayout7.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3" Type="http://schemas.openxmlformats.org/officeDocument/2006/relationships/image" Target="../media/image8.jpeg"/><Relationship Id="rId4" Type="http://schemas.microsoft.com/office/2007/relationships/hdphoto" Target="../media/hdphoto6.wdp"/><Relationship Id="rId1" Type="http://schemas.openxmlformats.org/officeDocument/2006/relationships/slideLayout" Target="../slideLayouts/slideLayout7.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3" Type="http://schemas.openxmlformats.org/officeDocument/2006/relationships/image" Target="../media/image9.jpeg"/><Relationship Id="rId4" Type="http://schemas.microsoft.com/office/2007/relationships/hdphoto" Target="../media/hdphoto7.wdp"/><Relationship Id="rId1" Type="http://schemas.openxmlformats.org/officeDocument/2006/relationships/slideLayout" Target="../slideLayouts/slideLayout7.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3" Type="http://schemas.openxmlformats.org/officeDocument/2006/relationships/image" Target="../media/image9.jpeg"/><Relationship Id="rId4" Type="http://schemas.microsoft.com/office/2007/relationships/hdphoto" Target="../media/hdphoto7.wdp"/><Relationship Id="rId1" Type="http://schemas.openxmlformats.org/officeDocument/2006/relationships/slideLayout" Target="../slideLayouts/slideLayout7.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3" Type="http://schemas.openxmlformats.org/officeDocument/2006/relationships/image" Target="../media/image10.png"/><Relationship Id="rId4" Type="http://schemas.microsoft.com/office/2007/relationships/hdphoto" Target="../media/hdphoto7.wdp"/><Relationship Id="rId1" Type="http://schemas.openxmlformats.org/officeDocument/2006/relationships/slideLayout" Target="../slideLayouts/slideLayout7.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3" Type="http://schemas.openxmlformats.org/officeDocument/2006/relationships/image" Target="../media/image11.png"/><Relationship Id="rId4" Type="http://schemas.microsoft.com/office/2007/relationships/hdphoto" Target="../media/hdphoto8.wdp"/><Relationship Id="rId5" Type="http://schemas.openxmlformats.org/officeDocument/2006/relationships/image" Target="../media/image12.png"/><Relationship Id="rId6" Type="http://schemas.microsoft.com/office/2007/relationships/hdphoto" Target="../media/hdphoto9.wdp"/><Relationship Id="rId1" Type="http://schemas.openxmlformats.org/officeDocument/2006/relationships/slideLayout" Target="../slideLayouts/slideLayout7.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3" Type="http://schemas.openxmlformats.org/officeDocument/2006/relationships/image" Target="../media/image11.png"/><Relationship Id="rId4" Type="http://schemas.microsoft.com/office/2007/relationships/hdphoto" Target="../media/hdphoto8.wdp"/><Relationship Id="rId5" Type="http://schemas.openxmlformats.org/officeDocument/2006/relationships/image" Target="../media/image12.png"/><Relationship Id="rId6" Type="http://schemas.microsoft.com/office/2007/relationships/hdphoto" Target="../media/hdphoto9.wdp"/><Relationship Id="rId1" Type="http://schemas.openxmlformats.org/officeDocument/2006/relationships/slideLayout" Target="../slideLayouts/slideLayout7.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3" Type="http://schemas.openxmlformats.org/officeDocument/2006/relationships/image" Target="../media/image11.png"/><Relationship Id="rId4" Type="http://schemas.microsoft.com/office/2007/relationships/hdphoto" Target="../media/hdphoto8.wdp"/><Relationship Id="rId1" Type="http://schemas.openxmlformats.org/officeDocument/2006/relationships/slideLayout" Target="../slideLayouts/slideLayout7.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7.xml"/><Relationship Id="rId3" Type="http://schemas.openxmlformats.org/officeDocument/2006/relationships/image" Target="../media/image3.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p:cNvGrpSpPr/>
          <p:nvPr/>
        </p:nvGrpSpPr>
        <p:grpSpPr>
          <a:xfrm>
            <a:off x="0" y="0"/>
            <a:ext cx="9144000" cy="6858000"/>
            <a:chOff x="0" y="0"/>
            <a:chExt cx="9144000" cy="6858000"/>
          </a:xfrm>
        </p:grpSpPr>
        <p:sp>
          <p:nvSpPr>
            <p:cNvPr id="23" name="Rectangle 22"/>
            <p:cNvSpPr/>
            <p:nvPr/>
          </p:nvSpPr>
          <p:spPr bwMode="auto">
            <a:xfrm>
              <a:off x="0" y="0"/>
              <a:ext cx="9144000" cy="6858000"/>
            </a:xfrm>
            <a:prstGeom prst="rect">
              <a:avLst/>
            </a:prstGeom>
            <a:gradFill flip="none" rotWithShape="1">
              <a:gsLst>
                <a:gs pos="77000">
                  <a:schemeClr val="tx1">
                    <a:alpha val="0"/>
                  </a:schemeClr>
                </a:gs>
                <a:gs pos="100000">
                  <a:schemeClr val="tx1"/>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1" i="1" u="none" strike="noStrike" cap="none" normalizeH="0" baseline="0" dirty="0">
                <a:ln>
                  <a:noFill/>
                </a:ln>
                <a:solidFill>
                  <a:schemeClr val="bg1"/>
                </a:solidFill>
                <a:effectLst/>
                <a:latin typeface="Myriad Web" charset="0"/>
              </a:endParaRPr>
            </a:p>
          </p:txBody>
        </p:sp>
        <p:sp>
          <p:nvSpPr>
            <p:cNvPr id="24" name="Rectangle 23"/>
            <p:cNvSpPr/>
            <p:nvPr/>
          </p:nvSpPr>
          <p:spPr bwMode="auto">
            <a:xfrm>
              <a:off x="0" y="0"/>
              <a:ext cx="9144000" cy="6858000"/>
            </a:xfrm>
            <a:prstGeom prst="rect">
              <a:avLst/>
            </a:prstGeom>
            <a:gradFill flip="none" rotWithShape="1">
              <a:gsLst>
                <a:gs pos="83000">
                  <a:schemeClr val="tx1">
                    <a:alpha val="0"/>
                  </a:schemeClr>
                </a:gs>
                <a:gs pos="100000">
                  <a:schemeClr val="tx1"/>
                </a:gs>
              </a:gsLst>
              <a:path path="rect">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1" i="1" u="none" strike="noStrike" cap="none" normalizeH="0" baseline="0" dirty="0">
                <a:ln>
                  <a:noFill/>
                </a:ln>
                <a:solidFill>
                  <a:schemeClr val="bg1"/>
                </a:solidFill>
                <a:effectLst/>
                <a:latin typeface="Myriad Web" charset="0"/>
              </a:endParaRPr>
            </a:p>
          </p:txBody>
        </p:sp>
        <p:sp>
          <p:nvSpPr>
            <p:cNvPr id="25" name="Rectangle 24"/>
            <p:cNvSpPr/>
            <p:nvPr/>
          </p:nvSpPr>
          <p:spPr bwMode="auto">
            <a:xfrm>
              <a:off x="0" y="0"/>
              <a:ext cx="2267744" cy="6858000"/>
            </a:xfrm>
            <a:prstGeom prst="rect">
              <a:avLst/>
            </a:prstGeom>
            <a:gradFill flip="none" rotWithShape="1">
              <a:gsLst>
                <a:gs pos="0">
                  <a:schemeClr val="tx1"/>
                </a:gs>
                <a:gs pos="29000">
                  <a:schemeClr val="tx1">
                    <a:alpha val="67000"/>
                  </a:schemeClr>
                </a:gs>
                <a:gs pos="100000">
                  <a:schemeClr val="tx1">
                    <a:alpha val="0"/>
                  </a:schemeClr>
                </a:gs>
              </a:gsLst>
              <a:lin ang="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1" i="1" u="none" strike="noStrike" cap="none" normalizeH="0" baseline="0" dirty="0">
                <a:ln>
                  <a:noFill/>
                </a:ln>
                <a:solidFill>
                  <a:schemeClr val="bg1"/>
                </a:solidFill>
                <a:effectLst/>
                <a:latin typeface="Myriad Web" charset="0"/>
              </a:endParaRPr>
            </a:p>
          </p:txBody>
        </p:sp>
      </p:grpSp>
      <p:pic>
        <p:nvPicPr>
          <p:cNvPr id="3" name="Picture 2" descr="DSC_AB_3210.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descr="DSC_AB_3210-1.JPG"/>
          <p:cNvPicPr>
            <a:picLocks noChangeAspect="1"/>
          </p:cNvPicPr>
          <p:nvPr/>
        </p:nvPicPr>
        <p:blipFill>
          <a:blip r:embed="rId4">
            <a:extLst>
              <a:ext uri="{BEBA8EAE-BF5A-486C-A8C5-ECC9F3942E4B}">
                <a14:imgProps xmlns:a14="http://schemas.microsoft.com/office/drawing/2010/main">
                  <a14:imgLayer r:embed="rId5">
                    <a14:imgEffect>
                      <a14:brightnessContrast bright="20000"/>
                    </a14:imgEffect>
                  </a14:imgLayer>
                </a14:imgProps>
              </a:ex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077" name="Text Box 5"/>
          <p:cNvSpPr txBox="1">
            <a:spLocks noChangeArrowheads="1"/>
          </p:cNvSpPr>
          <p:nvPr/>
        </p:nvSpPr>
        <p:spPr bwMode="auto">
          <a:xfrm>
            <a:off x="-36512" y="44765"/>
            <a:ext cx="4608512" cy="863955"/>
          </a:xfrm>
          <a:prstGeom prst="rect">
            <a:avLst/>
          </a:prstGeom>
          <a:noFill/>
          <a:ln w="9525">
            <a:noFill/>
            <a:round/>
            <a:headEnd/>
            <a:tailEnd/>
          </a:ln>
          <a:effectLst>
            <a:outerShdw blurRad="50800" dist="38100" dir="2700000">
              <a:srgbClr val="000000">
                <a:alpha val="75000"/>
              </a:srgbClr>
            </a:outerShdw>
          </a:effectLst>
        </p:spPr>
        <p:txBody>
          <a:bodyPr wrap="square" lIns="90000" tIns="46800" rIns="90000" bIns="46800">
            <a:prstTxWarp prst="textNoShape">
              <a:avLst/>
            </a:prstTxWarp>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000" b="1" i="0" dirty="0" smtClean="0">
                <a:solidFill>
                  <a:srgbClr val="000000"/>
                </a:solidFill>
                <a:effectLst>
                  <a:glow rad="101600">
                    <a:srgbClr val="FFFFFF"/>
                  </a:glow>
                </a:effectLst>
                <a:ea typeface="Arial" charset="0"/>
                <a:cs typeface="Arial" charset="0"/>
              </a:rPr>
              <a:t>Intention and</a:t>
            </a:r>
            <a:endParaRPr lang="en-GB" sz="5000" b="1" i="0" dirty="0">
              <a:solidFill>
                <a:srgbClr val="000000"/>
              </a:solidFill>
              <a:effectLst>
                <a:glow rad="101600">
                  <a:srgbClr val="FFFFFF"/>
                </a:glow>
              </a:effectLst>
              <a:ea typeface="Arial" charset="0"/>
              <a:cs typeface="Arial" charset="0"/>
            </a:endParaRPr>
          </a:p>
        </p:txBody>
      </p:sp>
      <p:sp>
        <p:nvSpPr>
          <p:cNvPr id="9" name="Text Box 5"/>
          <p:cNvSpPr txBox="1">
            <a:spLocks noChangeArrowheads="1"/>
          </p:cNvSpPr>
          <p:nvPr/>
        </p:nvSpPr>
        <p:spPr bwMode="auto">
          <a:xfrm>
            <a:off x="-5509120" y="476813"/>
            <a:ext cx="12917959" cy="863955"/>
          </a:xfrm>
          <a:prstGeom prst="rect">
            <a:avLst/>
          </a:prstGeom>
          <a:noFill/>
          <a:ln w="9525">
            <a:noFill/>
            <a:round/>
            <a:headEnd/>
            <a:tailEnd/>
          </a:ln>
          <a:effectLst>
            <a:outerShdw blurRad="50800" dist="38100" dir="2700000">
              <a:srgbClr val="000000">
                <a:alpha val="75000"/>
              </a:srgbClr>
            </a:outerShdw>
          </a:effectLst>
        </p:spPr>
        <p:txBody>
          <a:bodyPr wrap="square" lIns="90000" tIns="46800" rIns="90000" bIns="46800">
            <a:prstTxWarp prst="textNoShape">
              <a:avLst/>
            </a:prstTxWarp>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000" b="1" i="0" dirty="0" smtClean="0">
                <a:solidFill>
                  <a:srgbClr val="000000"/>
                </a:solidFill>
                <a:effectLst>
                  <a:glow rad="101600">
                    <a:srgbClr val="FFFFFF"/>
                  </a:glow>
                </a:effectLst>
                <a:ea typeface="Arial" charset="0"/>
                <a:cs typeface="Arial" charset="0"/>
              </a:rPr>
              <a:t>Motor Representation</a:t>
            </a:r>
            <a:endParaRPr lang="en-GB" sz="5000" b="1" i="0" dirty="0">
              <a:solidFill>
                <a:srgbClr val="000000"/>
              </a:solidFill>
              <a:effectLst>
                <a:glow rad="101600">
                  <a:srgbClr val="FFFFFF"/>
                </a:glow>
              </a:effectLst>
              <a:ea typeface="Arial" charset="0"/>
              <a:cs typeface="Arial" charset="0"/>
            </a:endParaRPr>
          </a:p>
        </p:txBody>
      </p:sp>
      <p:sp>
        <p:nvSpPr>
          <p:cNvPr id="8" name="Text Box 5"/>
          <p:cNvSpPr txBox="1">
            <a:spLocks noChangeArrowheads="1"/>
          </p:cNvSpPr>
          <p:nvPr/>
        </p:nvSpPr>
        <p:spPr bwMode="auto">
          <a:xfrm>
            <a:off x="1702528" y="950624"/>
            <a:ext cx="4381640" cy="863955"/>
          </a:xfrm>
          <a:prstGeom prst="rect">
            <a:avLst/>
          </a:prstGeom>
          <a:noFill/>
          <a:ln w="9525">
            <a:noFill/>
            <a:round/>
            <a:headEnd/>
            <a:tailEnd/>
          </a:ln>
          <a:effectLst>
            <a:outerShdw blurRad="50800" dist="38100" dir="2700000">
              <a:srgbClr val="000000">
                <a:alpha val="81000"/>
              </a:srgbClr>
            </a:outerShdw>
          </a:effectLst>
        </p:spPr>
        <p:txBody>
          <a:bodyPr wrap="none" lIns="90000" tIns="46800" rIns="90000" bIns="46800">
            <a:prstTxWarp prst="textNoShape">
              <a:avLst/>
            </a:prstTxWarp>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000" b="1" i="0" dirty="0" smtClean="0">
                <a:solidFill>
                  <a:srgbClr val="000000"/>
                </a:solidFill>
                <a:effectLst>
                  <a:glow rad="101600">
                    <a:srgbClr val="FFFFFF"/>
                  </a:glow>
                </a:effectLst>
                <a:ea typeface="Arial" charset="0"/>
                <a:cs typeface="Arial" charset="0"/>
              </a:rPr>
              <a:t>in Joint Action</a:t>
            </a:r>
            <a:endParaRPr lang="en-GB" sz="5000" b="1" i="0" dirty="0">
              <a:solidFill>
                <a:srgbClr val="000000"/>
              </a:solidFill>
              <a:effectLst>
                <a:glow rad="101600">
                  <a:srgbClr val="FFFFFF"/>
                </a:glow>
              </a:effectLst>
              <a:ea typeface="Arial" charset="0"/>
              <a:cs typeface="Arial" charset="0"/>
            </a:endParaRPr>
          </a:p>
        </p:txBody>
      </p:sp>
      <p:sp>
        <p:nvSpPr>
          <p:cNvPr id="21" name="Text Box 4"/>
          <p:cNvSpPr txBox="1">
            <a:spLocks noChangeArrowheads="1"/>
          </p:cNvSpPr>
          <p:nvPr/>
        </p:nvSpPr>
        <p:spPr bwMode="auto">
          <a:xfrm>
            <a:off x="755576" y="1476072"/>
            <a:ext cx="5328592" cy="584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l">
              <a:spcBef>
                <a:spcPct val="25000"/>
              </a:spcBef>
            </a:pPr>
            <a:r>
              <a:rPr lang="en-GB" sz="3200" i="0" dirty="0" err="1" smtClean="0">
                <a:solidFill>
                  <a:srgbClr val="FFFFFF"/>
                </a:solidFill>
                <a:effectLst>
                  <a:glow rad="101600">
                    <a:srgbClr val="000000"/>
                  </a:glow>
                </a:effectLst>
              </a:rPr>
              <a:t>s.butterfill@warwick.ac.uk</a:t>
            </a:r>
            <a:endParaRPr lang="en-GB" sz="3200" i="0" dirty="0">
              <a:solidFill>
                <a:srgbClr val="FFFFFF"/>
              </a:solidFill>
              <a:effectLst>
                <a:glow rad="101600">
                  <a:srgbClr val="000000"/>
                </a:glow>
              </a:effectLst>
            </a:endParaRPr>
          </a:p>
        </p:txBody>
      </p:sp>
      <p:pic>
        <p:nvPicPr>
          <p:cNvPr id="12" name="Picture 10" descr="DSC_AA_3213_s"/>
          <p:cNvPicPr>
            <a:picLocks noChangeAspect="1" noChangeArrowheads="1"/>
          </p:cNvPicPr>
          <p:nvPr/>
        </p:nvPicPr>
        <p:blipFill>
          <a:blip r:embed="rId6">
            <a:lum bright="12000" contrast="30000"/>
            <a:extLst>
              <a:ext uri="{28A0092B-C50C-407E-A947-70E740481C1C}">
                <a14:useLocalDpi xmlns:a14="http://schemas.microsoft.com/office/drawing/2010/main" val="0"/>
              </a:ext>
            </a:extLst>
          </a:blip>
          <a:srcRect/>
          <a:stretch>
            <a:fillRect/>
          </a:stretch>
        </p:blipFill>
        <p:spPr bwMode="auto">
          <a:xfrm>
            <a:off x="0" y="0"/>
            <a:ext cx="9144000" cy="685006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3"/>
          <p:cNvSpPr>
            <a:spLocks noChangeArrowheads="1"/>
          </p:cNvSpPr>
          <p:nvPr/>
        </p:nvSpPr>
        <p:spPr bwMode="auto">
          <a:xfrm>
            <a:off x="0" y="4292600"/>
            <a:ext cx="5940425" cy="1873250"/>
          </a:xfrm>
          <a:prstGeom prst="rect">
            <a:avLst/>
          </a:prstGeom>
          <a:gradFill rotWithShape="1">
            <a:gsLst>
              <a:gs pos="0">
                <a:srgbClr val="000000">
                  <a:alpha val="50000"/>
                </a:srgbClr>
              </a:gs>
              <a:gs pos="100000">
                <a:srgbClr val="000000">
                  <a:gamma/>
                  <a:shade val="46275"/>
                  <a:invGamma/>
                  <a:alpha val="0"/>
                </a:srgbClr>
              </a:gs>
            </a:gsLst>
            <a:lin ang="0" scaled="1"/>
          </a:gradFill>
          <a:ln>
            <a:noFill/>
          </a:ln>
          <a:effectLst/>
          <a:extLst>
            <a:ext uri="{91240B29-F687-4f45-9708-019B960494DF}">
              <a14:hiddenLine xmlns:a14="http://schemas.microsoft.com/office/drawing/2010/main" w="76200">
                <a:solidFill>
                  <a:srgbClr val="FFCCCC"/>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i="0"/>
          </a:p>
        </p:txBody>
      </p:sp>
      <p:sp>
        <p:nvSpPr>
          <p:cNvPr id="14" name="Text Box 9"/>
          <p:cNvSpPr txBox="1">
            <a:spLocks noChangeArrowheads="1"/>
          </p:cNvSpPr>
          <p:nvPr/>
        </p:nvSpPr>
        <p:spPr bwMode="auto">
          <a:xfrm>
            <a:off x="468313" y="4437063"/>
            <a:ext cx="8064500"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spcAft>
                <a:spcPct val="0"/>
              </a:spcAft>
            </a:pPr>
            <a:r>
              <a:rPr lang="en-GB" sz="3200" b="1" i="0" dirty="0" smtClean="0">
                <a:effectLst>
                  <a:glow rad="101600">
                    <a:srgbClr val="000000"/>
                  </a:glow>
                </a:effectLst>
              </a:rPr>
              <a:t>Intention and Motor Representation</a:t>
            </a:r>
            <a:br>
              <a:rPr lang="en-GB" sz="3200" b="1" i="0" dirty="0" smtClean="0">
                <a:effectLst>
                  <a:glow rad="101600">
                    <a:srgbClr val="000000"/>
                  </a:glow>
                </a:effectLst>
              </a:rPr>
            </a:br>
            <a:r>
              <a:rPr lang="en-GB" sz="3200" b="1" i="0" dirty="0" smtClean="0">
                <a:effectLst>
                  <a:glow rad="101600">
                    <a:srgbClr val="000000"/>
                  </a:glow>
                </a:effectLst>
              </a:rPr>
              <a:t>in Joint Action</a:t>
            </a:r>
            <a:endParaRPr lang="en-GB" sz="3200" i="0" dirty="0">
              <a:effectLst>
                <a:glow rad="101600">
                  <a:srgbClr val="000000"/>
                </a:glow>
              </a:effectLst>
            </a:endParaRPr>
          </a:p>
          <a:p>
            <a:pPr>
              <a:spcBef>
                <a:spcPct val="50000"/>
              </a:spcBef>
            </a:pPr>
            <a:r>
              <a:rPr lang="en-GB" sz="2400" i="0" dirty="0" err="1">
                <a:effectLst>
                  <a:glow rad="101600">
                    <a:srgbClr val="000000"/>
                  </a:glow>
                </a:effectLst>
              </a:rPr>
              <a:t>s.butterfill@</a:t>
            </a:r>
            <a:r>
              <a:rPr lang="en-GB" sz="2400" i="0" dirty="0" err="1" smtClean="0">
                <a:effectLst>
                  <a:glow rad="101600">
                    <a:srgbClr val="000000"/>
                  </a:glow>
                </a:effectLst>
              </a:rPr>
              <a:t>warwick.ac.uk</a:t>
            </a:r>
            <a:r>
              <a:rPr lang="en-GB" sz="2400" i="0" dirty="0">
                <a:effectLst>
                  <a:glow rad="101600">
                    <a:srgbClr val="000000"/>
                  </a:glow>
                </a:effectLst>
              </a:rPr>
              <a:t>  &amp; </a:t>
            </a:r>
            <a:r>
              <a:rPr lang="en-GB" sz="2400" i="0" dirty="0" err="1" smtClean="0">
                <a:effectLst>
                  <a:glow rad="101600">
                    <a:srgbClr val="000000"/>
                  </a:glow>
                </a:effectLst>
              </a:rPr>
              <a:t>corrado.sinigaglia</a:t>
            </a:r>
            <a:r>
              <a:rPr lang="en-GB" sz="2400" i="0" dirty="0" err="1">
                <a:effectLst>
                  <a:glow rad="101600">
                    <a:srgbClr val="000000"/>
                  </a:glow>
                </a:effectLst>
              </a:rPr>
              <a:t>@unimi.it</a:t>
            </a:r>
            <a:endParaRPr lang="en-GB" sz="2400" i="0" dirty="0">
              <a:effectLst>
                <a:glow rad="101600">
                  <a:srgbClr val="000000"/>
                </a:glow>
              </a:effectLst>
            </a:endParaRPr>
          </a:p>
        </p:txBody>
      </p:sp>
    </p:spTree>
    <p:extLst>
      <p:ext uri="{BB962C8B-B14F-4D97-AF65-F5344CB8AC3E}">
        <p14:creationId xmlns:p14="http://schemas.microsoft.com/office/powerpoint/2010/main" val="226464389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4788024" y="1844824"/>
            <a:ext cx="3312368" cy="2123658"/>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404040"/>
                </a:solidFill>
                <a:effectLst>
                  <a:glow rad="101600">
                    <a:srgbClr val="000000"/>
                  </a:glow>
                </a:effectLst>
                <a:ea typeface="Arial" charset="0"/>
                <a:cs typeface="Arial" charset="0"/>
              </a:rPr>
              <a:t>challenge</a:t>
            </a:r>
            <a:r>
              <a:rPr lang="en-US" i="0" dirty="0">
                <a:solidFill>
                  <a:srgbClr val="404040"/>
                </a:solidFill>
                <a:effectLst>
                  <a:glow rad="101600">
                    <a:srgbClr val="000000"/>
                  </a:glow>
                </a:effectLst>
                <a:ea typeface="Arial" charset="0"/>
                <a:cs typeface="Arial" charset="0"/>
              </a:rPr>
              <a:t>: </a:t>
            </a:r>
            <a:endParaRPr lang="en-US" i="0" dirty="0" smtClean="0">
              <a:solidFill>
                <a:srgbClr val="404040"/>
              </a:solidFill>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404040"/>
                </a:solidFill>
                <a:effectLst>
                  <a:glow rad="101600">
                    <a:srgbClr val="000000"/>
                  </a:glow>
                </a:effectLst>
                <a:ea typeface="Arial" charset="0"/>
                <a:cs typeface="Arial" charset="0"/>
              </a:rPr>
              <a:t>How </a:t>
            </a:r>
            <a:r>
              <a:rPr lang="en-US" i="0" dirty="0">
                <a:solidFill>
                  <a:srgbClr val="404040"/>
                </a:solidFill>
                <a:effectLst>
                  <a:glow rad="101600">
                    <a:srgbClr val="000000"/>
                  </a:glow>
                </a:effectLst>
                <a:ea typeface="Arial" charset="0"/>
                <a:cs typeface="Arial" charset="0"/>
              </a:rPr>
              <a:t>could social motor representation and shared </a:t>
            </a:r>
            <a:r>
              <a:rPr lang="en-US" i="0" dirty="0" smtClean="0">
                <a:solidFill>
                  <a:srgbClr val="404040"/>
                </a:solidFill>
                <a:effectLst>
                  <a:glow rad="101600">
                    <a:srgbClr val="000000"/>
                  </a:glow>
                </a:effectLst>
                <a:ea typeface="Arial" charset="0"/>
                <a:cs typeface="Arial" charset="0"/>
              </a:rPr>
              <a:t>intention </a:t>
            </a:r>
            <a:r>
              <a:rPr lang="en-US" i="0" dirty="0">
                <a:solidFill>
                  <a:srgbClr val="404040"/>
                </a:solidFill>
                <a:effectLst>
                  <a:glow rad="101600">
                    <a:srgbClr val="000000"/>
                  </a:glow>
                </a:effectLst>
                <a:ea typeface="Arial" charset="0"/>
                <a:cs typeface="Arial" charset="0"/>
              </a:rPr>
              <a:t>harmoniously contribute to joint action?</a:t>
            </a:r>
            <a:endParaRPr lang="en-US" dirty="0">
              <a:solidFill>
                <a:srgbClr val="404040"/>
              </a:solidFill>
              <a:effectLst>
                <a:glow rad="101600">
                  <a:srgbClr val="000000"/>
                </a:glow>
              </a:effectLst>
            </a:endParaRPr>
          </a:p>
        </p:txBody>
      </p:sp>
      <p:cxnSp>
        <p:nvCxnSpPr>
          <p:cNvPr id="15" name="Straight Connector 14"/>
          <p:cNvCxnSpPr/>
          <p:nvPr/>
        </p:nvCxnSpPr>
        <p:spPr bwMode="auto">
          <a:xfrm>
            <a:off x="4499992" y="1772816"/>
            <a:ext cx="0" cy="2232248"/>
          </a:xfrm>
          <a:prstGeom prst="line">
            <a:avLst/>
          </a:prstGeom>
          <a:solidFill>
            <a:srgbClr val="00B8FF"/>
          </a:solidFill>
          <a:ln w="9525" cap="flat" cmpd="sng" algn="ctr">
            <a:solidFill>
              <a:schemeClr val="bg2">
                <a:lumMod val="50000"/>
              </a:schemeClr>
            </a:solidFill>
            <a:prstDash val="sysDash"/>
            <a:round/>
            <a:headEnd type="none" w="med" len="med"/>
            <a:tailEnd type="none" w="med" len="med"/>
          </a:ln>
          <a:effectLst/>
        </p:spPr>
      </p:cxnSp>
      <p:sp>
        <p:nvSpPr>
          <p:cNvPr id="16" name="Rectangle 15"/>
          <p:cNvSpPr/>
          <p:nvPr/>
        </p:nvSpPr>
        <p:spPr>
          <a:xfrm>
            <a:off x="971600" y="1844824"/>
            <a:ext cx="3312368" cy="2123658"/>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404040"/>
                </a:solidFill>
                <a:effectLst>
                  <a:glow rad="101600">
                    <a:srgbClr val="000000"/>
                  </a:glow>
                </a:effectLst>
                <a:ea typeface="Arial" charset="0"/>
                <a:cs typeface="Arial" charset="0"/>
              </a:rPr>
              <a:t>question: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404040"/>
                </a:solidFill>
                <a:effectLst>
                  <a:glow rad="101600">
                    <a:srgbClr val="000000"/>
                  </a:glow>
                </a:effectLst>
                <a:ea typeface="Arial" charset="0"/>
                <a:cs typeface="Arial" charset="0"/>
              </a:rPr>
              <a:t>Does </a:t>
            </a:r>
            <a:r>
              <a:rPr lang="en-US" i="0" dirty="0">
                <a:solidFill>
                  <a:srgbClr val="404040"/>
                </a:solidFill>
                <a:effectLst>
                  <a:glow rad="101600">
                    <a:srgbClr val="000000"/>
                  </a:glow>
                </a:effectLst>
                <a:ea typeface="Arial" charset="0"/>
                <a:cs typeface="Arial" charset="0"/>
              </a:rPr>
              <a:t>reciprocal agent-neutral motor </a:t>
            </a:r>
            <a:r>
              <a:rPr lang="en-US" i="0" dirty="0" smtClean="0">
                <a:solidFill>
                  <a:srgbClr val="404040"/>
                </a:solidFill>
                <a:effectLst>
                  <a:glow rad="101600">
                    <a:srgbClr val="000000"/>
                  </a:glow>
                </a:effectLst>
                <a:ea typeface="Arial" charset="0"/>
                <a:cs typeface="Arial" charset="0"/>
              </a:rPr>
              <a:t>representation also </a:t>
            </a:r>
            <a:r>
              <a:rPr lang="en-US" i="0" dirty="0">
                <a:solidFill>
                  <a:srgbClr val="404040"/>
                </a:solidFill>
                <a:effectLst>
                  <a:glow rad="101600">
                    <a:srgbClr val="000000"/>
                  </a:glow>
                </a:effectLst>
                <a:ea typeface="Arial" charset="0"/>
                <a:cs typeface="Arial" charset="0"/>
              </a:rPr>
              <a:t>play a role in explaining what joint action is?  [Yes</a:t>
            </a:r>
            <a:r>
              <a:rPr lang="en-US" i="0" dirty="0" smtClean="0">
                <a:solidFill>
                  <a:srgbClr val="404040"/>
                </a:solidFill>
                <a:effectLst>
                  <a:glow rad="101600">
                    <a:srgbClr val="000000"/>
                  </a:glow>
                </a:effectLst>
                <a:ea typeface="Arial" charset="0"/>
                <a:cs typeface="Arial" charset="0"/>
              </a:rPr>
              <a:t>]</a:t>
            </a:r>
            <a:endParaRPr lang="en-US" i="0" dirty="0">
              <a:solidFill>
                <a:srgbClr val="404040"/>
              </a:solidFill>
              <a:effectLst>
                <a:glow rad="101600">
                  <a:srgbClr val="000000"/>
                </a:glow>
              </a:effectLst>
              <a:ea typeface="Arial" charset="0"/>
              <a:cs typeface="Arial" charset="0"/>
            </a:endParaRPr>
          </a:p>
        </p:txBody>
      </p:sp>
      <p:sp>
        <p:nvSpPr>
          <p:cNvPr id="6"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representation enables joint action</a:t>
            </a:r>
          </a:p>
        </p:txBody>
      </p:sp>
    </p:spTree>
    <p:extLst>
      <p:ext uri="{BB962C8B-B14F-4D97-AF65-F5344CB8AC3E}">
        <p14:creationId xmlns:p14="http://schemas.microsoft.com/office/powerpoint/2010/main" val="390206742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grayscl/>
            <a:extLst>
              <a:ext uri="{BEBA8EAE-BF5A-486C-A8C5-ECC9F3942E4B}">
                <a14:imgProps xmlns:a14="http://schemas.microsoft.com/office/drawing/2010/main">
                  <a14:imgLayer r:embed="rId4">
                    <a14:imgEffect>
                      <a14:backgroundRemoval t="0" b="100000" l="0" r="100000">
                        <a14:backgroundMark x1="7333" y1="49282" x2="7333" y2="49282"/>
                      </a14:backgroundRemoval>
                    </a14:imgEffect>
                    <a14:imgEffect>
                      <a14:artisticPaintStrokes trans="55000"/>
                    </a14:imgEffect>
                    <a14:imgEffect>
                      <a14:brightnessContrast bright="55000" contrast="33000"/>
                    </a14:imgEffect>
                  </a14:imgLayer>
                </a14:imgProps>
              </a:ext>
            </a:extLst>
          </a:blip>
          <a:srcRect b="19645"/>
          <a:stretch/>
        </p:blipFill>
        <p:spPr>
          <a:xfrm>
            <a:off x="6948264" y="3955650"/>
            <a:ext cx="2592288" cy="2902350"/>
          </a:xfrm>
          <a:prstGeom prst="rect">
            <a:avLst/>
          </a:prstGeom>
        </p:spPr>
      </p:pic>
      <p:sp>
        <p:nvSpPr>
          <p:cNvPr id="10" name="Rectangle 9"/>
          <p:cNvSpPr/>
          <p:nvPr/>
        </p:nvSpPr>
        <p:spPr>
          <a:xfrm>
            <a:off x="899592" y="2663621"/>
            <a:ext cx="6480720" cy="2277547"/>
          </a:xfrm>
          <a:prstGeom prst="rect">
            <a:avLst/>
          </a:prstGeom>
          <a:noFill/>
        </p:spPr>
        <p:txBody>
          <a:bodyPr wrap="square">
            <a:spAutoFit/>
          </a:bodyPr>
          <a:lstStyle/>
          <a:p>
            <a:r>
              <a:rPr lang="en-US" i="0" dirty="0" smtClean="0">
                <a:effectLst>
                  <a:glow rad="101600">
                    <a:srgbClr val="000000"/>
                  </a:glow>
                </a:effectLst>
              </a:rPr>
              <a:t>“Simulation </a:t>
            </a:r>
            <a:r>
              <a:rPr lang="en-US" i="0" dirty="0">
                <a:effectLst>
                  <a:glow rad="101600">
                    <a:srgbClr val="000000"/>
                  </a:glow>
                </a:effectLst>
              </a:rPr>
              <a:t>of another person’s action, as reﬂected in </a:t>
            </a:r>
            <a:r>
              <a:rPr lang="en-US" i="0" dirty="0" smtClean="0">
                <a:effectLst>
                  <a:glow rad="101600">
                    <a:srgbClr val="000000"/>
                  </a:glow>
                </a:effectLst>
              </a:rPr>
              <a:t>the activation </a:t>
            </a:r>
            <a:r>
              <a:rPr lang="en-US" i="0" dirty="0">
                <a:effectLst>
                  <a:glow rad="101600">
                    <a:srgbClr val="000000"/>
                  </a:glow>
                </a:effectLst>
              </a:rPr>
              <a:t>of motor cortices, gets stronger the </a:t>
            </a:r>
            <a:r>
              <a:rPr lang="en-US" i="0" dirty="0" smtClean="0">
                <a:effectLst>
                  <a:glow rad="101600">
                    <a:srgbClr val="000000"/>
                  </a:glow>
                </a:effectLst>
              </a:rPr>
              <a:t>more the </a:t>
            </a:r>
            <a:r>
              <a:rPr lang="en-US" i="0" dirty="0">
                <a:effectLst>
                  <a:glow rad="101600">
                    <a:srgbClr val="000000"/>
                  </a:glow>
                </a:effectLst>
              </a:rPr>
              <a:t>other is perceived as an interaction partner</a:t>
            </a:r>
            <a:r>
              <a:rPr lang="en-US" i="0" dirty="0" smtClean="0">
                <a:effectLst>
                  <a:glow rad="101600">
                    <a:srgbClr val="000000"/>
                  </a:glow>
                </a:effectLst>
              </a:rPr>
              <a:t>.”  </a:t>
            </a:r>
          </a:p>
          <a:p>
            <a:pPr algn="r">
              <a:spcBef>
                <a:spcPts val="1200"/>
              </a:spcBef>
            </a:pPr>
            <a:r>
              <a:rPr lang="en-US" i="0" dirty="0" smtClean="0">
                <a:effectLst>
                  <a:glow rad="101600">
                    <a:srgbClr val="000000"/>
                  </a:glow>
                </a:effectLst>
              </a:rPr>
              <a:t>--- </a:t>
            </a:r>
            <a:r>
              <a:rPr lang="en-US" i="0" dirty="0" err="1">
                <a:effectLst>
                  <a:glow rad="101600">
                    <a:srgbClr val="000000"/>
                  </a:glow>
                </a:effectLst>
              </a:rPr>
              <a:t>Kourtis</a:t>
            </a:r>
            <a:r>
              <a:rPr lang="en-US" i="0" dirty="0">
                <a:effectLst>
                  <a:glow rad="101600">
                    <a:srgbClr val="000000"/>
                  </a:glow>
                </a:effectLst>
              </a:rPr>
              <a:t>, </a:t>
            </a:r>
            <a:r>
              <a:rPr lang="en-US" i="0" dirty="0" err="1">
                <a:effectLst>
                  <a:glow rad="101600">
                    <a:srgbClr val="000000"/>
                  </a:glow>
                </a:effectLst>
              </a:rPr>
              <a:t>Sebanz</a:t>
            </a:r>
            <a:r>
              <a:rPr lang="en-US" i="0" dirty="0">
                <a:effectLst>
                  <a:glow rad="101600">
                    <a:srgbClr val="000000"/>
                  </a:glow>
                </a:effectLst>
              </a:rPr>
              <a:t> &amp; Knoblich (</a:t>
            </a:r>
            <a:r>
              <a:rPr lang="en-US" i="0" dirty="0" smtClean="0">
                <a:effectLst>
                  <a:glow rad="101600">
                    <a:srgbClr val="000000"/>
                  </a:glow>
                </a:effectLst>
              </a:rPr>
              <a:t>2010, p.  4)</a:t>
            </a:r>
            <a:endParaRPr lang="en-US" i="0" dirty="0">
              <a:effectLst>
                <a:glow rad="101600">
                  <a:srgbClr val="000000"/>
                </a:glow>
              </a:effectLst>
            </a:endParaRPr>
          </a:p>
          <a:p>
            <a:endParaRPr lang="en-US" i="0" dirty="0">
              <a:effectLst>
                <a:glow rad="101600">
                  <a:srgbClr val="000000"/>
                </a:glow>
              </a:effectLst>
            </a:endParaRPr>
          </a:p>
        </p:txBody>
      </p:sp>
      <p:sp>
        <p:nvSpPr>
          <p:cNvPr id="5"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representation enables joint action</a:t>
            </a:r>
          </a:p>
        </p:txBody>
      </p:sp>
    </p:spTree>
    <p:extLst>
      <p:ext uri="{BB962C8B-B14F-4D97-AF65-F5344CB8AC3E}">
        <p14:creationId xmlns:p14="http://schemas.microsoft.com/office/powerpoint/2010/main" val="202956354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_n.png"/>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rcRect t="19198" r="75594" b="24336"/>
          <a:stretch/>
        </p:blipFill>
        <p:spPr>
          <a:xfrm>
            <a:off x="35496" y="0"/>
            <a:ext cx="4764746" cy="6858000"/>
          </a:xfrm>
          <a:prstGeom prst="rect">
            <a:avLst/>
          </a:prstGeom>
        </p:spPr>
      </p:pic>
      <p:sp>
        <p:nvSpPr>
          <p:cNvPr id="10" name="Rectangle 9"/>
          <p:cNvSpPr/>
          <p:nvPr/>
        </p:nvSpPr>
        <p:spPr bwMode="auto">
          <a:xfrm>
            <a:off x="395536" y="836712"/>
            <a:ext cx="2376264" cy="1296144"/>
          </a:xfrm>
          <a:prstGeom prst="rect">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1" name="Rectangle 10"/>
          <p:cNvSpPr/>
          <p:nvPr/>
        </p:nvSpPr>
        <p:spPr bwMode="auto">
          <a:xfrm>
            <a:off x="407866" y="5013176"/>
            <a:ext cx="2376264" cy="1296144"/>
          </a:xfrm>
          <a:prstGeom prst="rect">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2" name="Text Box 2"/>
          <p:cNvSpPr txBox="1">
            <a:spLocks noChangeArrowheads="1"/>
          </p:cNvSpPr>
          <p:nvPr/>
        </p:nvSpPr>
        <p:spPr bwMode="auto">
          <a:xfrm>
            <a:off x="4139952" y="6093296"/>
            <a:ext cx="4769768" cy="433068"/>
          </a:xfrm>
          <a:prstGeom prst="rect">
            <a:avLst/>
          </a:prstGeom>
          <a:noFill/>
          <a:ln w="9525">
            <a:noFill/>
            <a:round/>
            <a:headEnd/>
            <a:tailEnd/>
          </a:ln>
          <a:effectLst/>
        </p:spPr>
        <p:txBody>
          <a:bodyPr wrap="square" lIns="90000" tIns="46800" rIns="90000" bIns="46800">
            <a:prstTxWarp prst="textNoShape">
              <a:avLst/>
            </a:prstTxWarp>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rPr>
              <a:t>Kourtis</a:t>
            </a:r>
            <a:r>
              <a:rPr lang="en-US" i="0" dirty="0" smtClean="0">
                <a:effectLst>
                  <a:glow rad="101600">
                    <a:srgbClr val="000000"/>
                  </a:glow>
                </a:effectLst>
              </a:rPr>
              <a:t>, </a:t>
            </a:r>
            <a:r>
              <a:rPr lang="en-US" i="0" dirty="0" err="1" smtClean="0">
                <a:effectLst>
                  <a:glow rad="101600">
                    <a:srgbClr val="000000"/>
                  </a:glow>
                </a:effectLst>
              </a:rPr>
              <a:t>Sebanz</a:t>
            </a:r>
            <a:r>
              <a:rPr lang="en-US" i="0" dirty="0" smtClean="0">
                <a:effectLst>
                  <a:glow rad="101600">
                    <a:srgbClr val="000000"/>
                  </a:glow>
                </a:effectLst>
              </a:rPr>
              <a:t> &amp; Knoblich (2010)</a:t>
            </a:r>
          </a:p>
        </p:txBody>
      </p:sp>
      <p:sp>
        <p:nvSpPr>
          <p:cNvPr id="8"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representation enables joint action</a:t>
            </a:r>
          </a:p>
        </p:txBody>
      </p:sp>
    </p:spTree>
    <p:extLst>
      <p:ext uri="{BB962C8B-B14F-4D97-AF65-F5344CB8AC3E}">
        <p14:creationId xmlns:p14="http://schemas.microsoft.com/office/powerpoint/2010/main" val="304882231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_n.png"/>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rcRect t="19198" r="75594" b="24336"/>
          <a:stretch/>
        </p:blipFill>
        <p:spPr>
          <a:xfrm>
            <a:off x="35496" y="0"/>
            <a:ext cx="4764746" cy="6858000"/>
          </a:xfrm>
          <a:prstGeom prst="rect">
            <a:avLst/>
          </a:prstGeom>
        </p:spPr>
      </p:pic>
      <p:sp>
        <p:nvSpPr>
          <p:cNvPr id="4" name="Text Box 2"/>
          <p:cNvSpPr txBox="1">
            <a:spLocks noChangeArrowheads="1"/>
          </p:cNvSpPr>
          <p:nvPr/>
        </p:nvSpPr>
        <p:spPr bwMode="auto">
          <a:xfrm>
            <a:off x="4139952" y="6093296"/>
            <a:ext cx="4769768" cy="433068"/>
          </a:xfrm>
          <a:prstGeom prst="rect">
            <a:avLst/>
          </a:prstGeom>
          <a:noFill/>
          <a:ln w="9525">
            <a:noFill/>
            <a:round/>
            <a:headEnd/>
            <a:tailEnd/>
          </a:ln>
          <a:effectLst/>
        </p:spPr>
        <p:txBody>
          <a:bodyPr wrap="square" lIns="90000" tIns="46800" rIns="90000" bIns="46800">
            <a:prstTxWarp prst="textNoShape">
              <a:avLst/>
            </a:prstTxWarp>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rPr>
              <a:t>Kourtis</a:t>
            </a:r>
            <a:r>
              <a:rPr lang="en-US" i="0" dirty="0" smtClean="0">
                <a:effectLst>
                  <a:glow rad="101600">
                    <a:srgbClr val="000000"/>
                  </a:glow>
                </a:effectLst>
              </a:rPr>
              <a:t>, </a:t>
            </a:r>
            <a:r>
              <a:rPr lang="en-US" i="0" dirty="0" err="1" smtClean="0">
                <a:effectLst>
                  <a:glow rad="101600">
                    <a:srgbClr val="000000"/>
                  </a:glow>
                </a:effectLst>
              </a:rPr>
              <a:t>Sebanz</a:t>
            </a:r>
            <a:r>
              <a:rPr lang="en-US" i="0" dirty="0" smtClean="0">
                <a:effectLst>
                  <a:glow rad="101600">
                    <a:srgbClr val="000000"/>
                  </a:glow>
                </a:effectLst>
              </a:rPr>
              <a:t> &amp; Knoblich (2010)</a:t>
            </a:r>
          </a:p>
        </p:txBody>
      </p:sp>
      <p:sp>
        <p:nvSpPr>
          <p:cNvPr id="5"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representation enables joint action</a:t>
            </a:r>
          </a:p>
        </p:txBody>
      </p:sp>
    </p:spTree>
    <p:extLst>
      <p:ext uri="{BB962C8B-B14F-4D97-AF65-F5344CB8AC3E}">
        <p14:creationId xmlns:p14="http://schemas.microsoft.com/office/powerpoint/2010/main" val="82511253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_n.png"/>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rcRect r="75594"/>
          <a:stretch/>
        </p:blipFill>
        <p:spPr>
          <a:xfrm>
            <a:off x="0" y="1169469"/>
            <a:ext cx="2231672" cy="5688531"/>
          </a:xfrm>
          <a:prstGeom prst="rect">
            <a:avLst/>
          </a:prstGeom>
        </p:spPr>
      </p:pic>
      <p:sp>
        <p:nvSpPr>
          <p:cNvPr id="4" name="Text Box 2"/>
          <p:cNvSpPr txBox="1">
            <a:spLocks noChangeArrowheads="1"/>
          </p:cNvSpPr>
          <p:nvPr/>
        </p:nvSpPr>
        <p:spPr bwMode="auto">
          <a:xfrm>
            <a:off x="4139952" y="6093296"/>
            <a:ext cx="4769768" cy="433068"/>
          </a:xfrm>
          <a:prstGeom prst="rect">
            <a:avLst/>
          </a:prstGeom>
          <a:noFill/>
          <a:ln w="9525">
            <a:noFill/>
            <a:round/>
            <a:headEnd/>
            <a:tailEnd/>
          </a:ln>
          <a:effectLst/>
        </p:spPr>
        <p:txBody>
          <a:bodyPr wrap="square" lIns="90000" tIns="46800" rIns="90000" bIns="46800">
            <a:prstTxWarp prst="textNoShape">
              <a:avLst/>
            </a:prstTxWarp>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rPr>
              <a:t>Kourtis</a:t>
            </a:r>
            <a:r>
              <a:rPr lang="en-US" i="0" dirty="0" smtClean="0">
                <a:effectLst>
                  <a:glow rad="101600">
                    <a:srgbClr val="000000"/>
                  </a:glow>
                </a:effectLst>
              </a:rPr>
              <a:t>, </a:t>
            </a:r>
            <a:r>
              <a:rPr lang="en-US" i="0" dirty="0" err="1" smtClean="0">
                <a:effectLst>
                  <a:glow rad="101600">
                    <a:srgbClr val="000000"/>
                  </a:glow>
                </a:effectLst>
              </a:rPr>
              <a:t>Sebanz</a:t>
            </a:r>
            <a:r>
              <a:rPr lang="en-US" i="0" dirty="0" smtClean="0">
                <a:effectLst>
                  <a:glow rad="101600">
                    <a:srgbClr val="000000"/>
                  </a:glow>
                </a:effectLst>
              </a:rPr>
              <a:t> &amp; Knoblich (2010)</a:t>
            </a:r>
          </a:p>
        </p:txBody>
      </p:sp>
      <p:sp>
        <p:nvSpPr>
          <p:cNvPr id="5"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representation enables joint action</a:t>
            </a:r>
          </a:p>
        </p:txBody>
      </p:sp>
    </p:spTree>
    <p:extLst>
      <p:ext uri="{BB962C8B-B14F-4D97-AF65-F5344CB8AC3E}">
        <p14:creationId xmlns:p14="http://schemas.microsoft.com/office/powerpoint/2010/main" val="317430279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ig_n.png"/>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rcRect l="34384" t="57033" r="36895" b="2871"/>
          <a:stretch/>
        </p:blipFill>
        <p:spPr>
          <a:xfrm>
            <a:off x="2123728" y="1253568"/>
            <a:ext cx="6264939" cy="5441072"/>
          </a:xfrm>
          <a:prstGeom prst="rect">
            <a:avLst/>
          </a:prstGeom>
        </p:spPr>
      </p:pic>
      <p:sp>
        <p:nvSpPr>
          <p:cNvPr id="3" name="Rectangle 2"/>
          <p:cNvSpPr/>
          <p:nvPr/>
        </p:nvSpPr>
        <p:spPr bwMode="auto">
          <a:xfrm>
            <a:off x="6588224" y="3789040"/>
            <a:ext cx="1296144" cy="1872208"/>
          </a:xfrm>
          <a:prstGeom prst="rect">
            <a:avLst/>
          </a:prstGeom>
          <a:noFill/>
          <a:ln w="9525" cap="flat" cmpd="sng" algn="ctr">
            <a:solidFill>
              <a:srgbClr val="FFFFFF"/>
            </a:solidFill>
            <a:prstDash val="solid"/>
            <a:round/>
            <a:headEnd type="none" w="med" len="med"/>
            <a:tailEnd type="none" w="med" len="med"/>
          </a:ln>
          <a:effectLst>
            <a:glow rad="203200">
              <a:srgbClr val="FFFF00">
                <a:alpha val="67000"/>
              </a:srgb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pic>
        <p:nvPicPr>
          <p:cNvPr id="2" name="Picture 1" descr="fig_n.png"/>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rcRect r="75594"/>
          <a:stretch/>
        </p:blipFill>
        <p:spPr>
          <a:xfrm>
            <a:off x="0" y="1169469"/>
            <a:ext cx="2231672" cy="5688531"/>
          </a:xfrm>
          <a:prstGeom prst="rect">
            <a:avLst/>
          </a:prstGeom>
        </p:spPr>
      </p:pic>
      <p:sp>
        <p:nvSpPr>
          <p:cNvPr id="4" name="Text Box 2"/>
          <p:cNvSpPr txBox="1">
            <a:spLocks noChangeArrowheads="1"/>
          </p:cNvSpPr>
          <p:nvPr/>
        </p:nvSpPr>
        <p:spPr bwMode="auto">
          <a:xfrm>
            <a:off x="4139952" y="6093296"/>
            <a:ext cx="4769768" cy="433068"/>
          </a:xfrm>
          <a:prstGeom prst="rect">
            <a:avLst/>
          </a:prstGeom>
          <a:noFill/>
          <a:ln w="9525">
            <a:noFill/>
            <a:round/>
            <a:headEnd/>
            <a:tailEnd/>
          </a:ln>
          <a:effectLst/>
        </p:spPr>
        <p:txBody>
          <a:bodyPr wrap="square" lIns="90000" tIns="46800" rIns="90000" bIns="46800">
            <a:prstTxWarp prst="textNoShape">
              <a:avLst/>
            </a:prstTxWarp>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rPr>
              <a:t>Kourtis</a:t>
            </a:r>
            <a:r>
              <a:rPr lang="en-US" i="0" dirty="0" smtClean="0">
                <a:effectLst>
                  <a:glow rad="101600">
                    <a:srgbClr val="000000"/>
                  </a:glow>
                </a:effectLst>
              </a:rPr>
              <a:t>, </a:t>
            </a:r>
            <a:r>
              <a:rPr lang="en-US" i="0" dirty="0" err="1" smtClean="0">
                <a:effectLst>
                  <a:glow rad="101600">
                    <a:srgbClr val="000000"/>
                  </a:glow>
                </a:effectLst>
              </a:rPr>
              <a:t>Sebanz</a:t>
            </a:r>
            <a:r>
              <a:rPr lang="en-US" i="0" dirty="0" smtClean="0">
                <a:effectLst>
                  <a:glow rad="101600">
                    <a:srgbClr val="000000"/>
                  </a:glow>
                </a:effectLst>
              </a:rPr>
              <a:t> &amp; Knoblich (2010)</a:t>
            </a:r>
          </a:p>
        </p:txBody>
      </p:sp>
      <p:sp>
        <p:nvSpPr>
          <p:cNvPr id="8"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representation enables joint action</a:t>
            </a:r>
          </a:p>
        </p:txBody>
      </p:sp>
    </p:spTree>
    <p:extLst>
      <p:ext uri="{BB962C8B-B14F-4D97-AF65-F5344CB8AC3E}">
        <p14:creationId xmlns:p14="http://schemas.microsoft.com/office/powerpoint/2010/main" val="331326387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_n.png"/>
          <p:cNvPicPr>
            <a:picLocks noChangeAspect="1"/>
          </p:cNvPicPr>
          <p:nvPr/>
        </p:nvPicPr>
        <p:blipFill>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tretch>
            <a:fillRect/>
          </a:stretch>
        </p:blipFill>
        <p:spPr>
          <a:xfrm>
            <a:off x="0" y="1169469"/>
            <a:ext cx="9144000" cy="5688531"/>
          </a:xfrm>
          <a:prstGeom prst="rect">
            <a:avLst/>
          </a:prstGeom>
        </p:spPr>
      </p:pic>
      <p:pic>
        <p:nvPicPr>
          <p:cNvPr id="4" name="Picture 3" descr="fig_n.png"/>
          <p:cNvPicPr>
            <a:picLocks noChangeAspect="1"/>
          </p:cNvPicPr>
          <p:nvPr/>
        </p:nvPicPr>
        <p:blipFill rotWithShape="1">
          <a:blip r:embed="rId5">
            <a:extLst>
              <a:ext uri="{28A0092B-C50C-407E-A947-70E740481C1C}">
                <a14:useLocalDpi xmlns:a14="http://schemas.microsoft.com/office/drawing/2010/main" val="0"/>
              </a:ext>
            </a:extLst>
          </a:blip>
          <a:srcRect l="77263"/>
          <a:stretch/>
        </p:blipFill>
        <p:spPr>
          <a:xfrm>
            <a:off x="7064906" y="1169469"/>
            <a:ext cx="2079093" cy="5688531"/>
          </a:xfrm>
          <a:prstGeom prst="rect">
            <a:avLst/>
          </a:prstGeom>
        </p:spPr>
      </p:pic>
      <p:sp>
        <p:nvSpPr>
          <p:cNvPr id="5" name="Text Box 2"/>
          <p:cNvSpPr txBox="1">
            <a:spLocks noChangeArrowheads="1"/>
          </p:cNvSpPr>
          <p:nvPr/>
        </p:nvSpPr>
        <p:spPr bwMode="auto">
          <a:xfrm>
            <a:off x="4139952" y="6093296"/>
            <a:ext cx="4769768" cy="433068"/>
          </a:xfrm>
          <a:prstGeom prst="rect">
            <a:avLst/>
          </a:prstGeom>
          <a:noFill/>
          <a:ln w="9525">
            <a:noFill/>
            <a:round/>
            <a:headEnd/>
            <a:tailEnd/>
          </a:ln>
          <a:effectLst/>
        </p:spPr>
        <p:txBody>
          <a:bodyPr wrap="square" lIns="90000" tIns="46800" rIns="90000" bIns="46800">
            <a:prstTxWarp prst="textNoShape">
              <a:avLst/>
            </a:prstTxWarp>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rPr>
              <a:t>Kourtis</a:t>
            </a:r>
            <a:r>
              <a:rPr lang="en-US" i="0" dirty="0" smtClean="0">
                <a:effectLst>
                  <a:glow rad="101600">
                    <a:srgbClr val="000000"/>
                  </a:glow>
                </a:effectLst>
              </a:rPr>
              <a:t>, </a:t>
            </a:r>
            <a:r>
              <a:rPr lang="en-US" i="0" dirty="0" err="1" smtClean="0">
                <a:effectLst>
                  <a:glow rad="101600">
                    <a:srgbClr val="000000"/>
                  </a:glow>
                </a:effectLst>
              </a:rPr>
              <a:t>Sebanz</a:t>
            </a:r>
            <a:r>
              <a:rPr lang="en-US" i="0" dirty="0" smtClean="0">
                <a:effectLst>
                  <a:glow rad="101600">
                    <a:srgbClr val="000000"/>
                  </a:glow>
                </a:effectLst>
              </a:rPr>
              <a:t> &amp; Knoblich (2010)</a:t>
            </a:r>
          </a:p>
        </p:txBody>
      </p:sp>
      <p:sp>
        <p:nvSpPr>
          <p:cNvPr id="6" name="Rectangle 5"/>
          <p:cNvSpPr/>
          <p:nvPr/>
        </p:nvSpPr>
        <p:spPr bwMode="auto">
          <a:xfrm>
            <a:off x="5004048" y="5509230"/>
            <a:ext cx="504056" cy="728081"/>
          </a:xfrm>
          <a:prstGeom prst="rect">
            <a:avLst/>
          </a:prstGeom>
          <a:noFill/>
          <a:ln w="9525" cap="flat" cmpd="sng" algn="ctr">
            <a:solidFill>
              <a:srgbClr val="FFFFFF"/>
            </a:solidFill>
            <a:prstDash val="solid"/>
            <a:round/>
            <a:headEnd type="none" w="med" len="med"/>
            <a:tailEnd type="none" w="med" len="med"/>
          </a:ln>
          <a:effectLst>
            <a:glow rad="203200">
              <a:srgbClr val="FFFF00">
                <a:alpha val="67000"/>
              </a:srgb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representation enables joint action</a:t>
            </a:r>
          </a:p>
        </p:txBody>
      </p:sp>
    </p:spTree>
    <p:extLst>
      <p:ext uri="{BB962C8B-B14F-4D97-AF65-F5344CB8AC3E}">
        <p14:creationId xmlns:p14="http://schemas.microsoft.com/office/powerpoint/2010/main" val="229003545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_n.png"/>
          <p:cNvPicPr>
            <a:picLocks noChangeAspect="1"/>
          </p:cNvPicPr>
          <p:nvPr/>
        </p:nvPicPr>
        <p:blipFill>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tretch>
            <a:fillRect/>
          </a:stretch>
        </p:blipFill>
        <p:spPr>
          <a:xfrm>
            <a:off x="0" y="1169469"/>
            <a:ext cx="9144000" cy="5688531"/>
          </a:xfrm>
          <a:prstGeom prst="rect">
            <a:avLst/>
          </a:prstGeom>
        </p:spPr>
      </p:pic>
      <p:pic>
        <p:nvPicPr>
          <p:cNvPr id="4" name="Picture 3" descr="fig_n.png"/>
          <p:cNvPicPr>
            <a:picLocks noChangeAspect="1"/>
          </p:cNvPicPr>
          <p:nvPr/>
        </p:nvPicPr>
        <p:blipFill rotWithShape="1">
          <a:blip r:embed="rId5">
            <a:extLst>
              <a:ext uri="{28A0092B-C50C-407E-A947-70E740481C1C}">
                <a14:useLocalDpi xmlns:a14="http://schemas.microsoft.com/office/drawing/2010/main" val="0"/>
              </a:ext>
            </a:extLst>
          </a:blip>
          <a:srcRect l="77263"/>
          <a:stretch/>
        </p:blipFill>
        <p:spPr>
          <a:xfrm>
            <a:off x="7064906" y="1169469"/>
            <a:ext cx="2079093" cy="5688531"/>
          </a:xfrm>
          <a:prstGeom prst="rect">
            <a:avLst/>
          </a:prstGeom>
        </p:spPr>
      </p:pic>
      <p:sp>
        <p:nvSpPr>
          <p:cNvPr id="5" name="Text Box 2"/>
          <p:cNvSpPr txBox="1">
            <a:spLocks noChangeArrowheads="1"/>
          </p:cNvSpPr>
          <p:nvPr/>
        </p:nvSpPr>
        <p:spPr bwMode="auto">
          <a:xfrm>
            <a:off x="4139952" y="6093296"/>
            <a:ext cx="4769768" cy="433068"/>
          </a:xfrm>
          <a:prstGeom prst="rect">
            <a:avLst/>
          </a:prstGeom>
          <a:noFill/>
          <a:ln w="9525">
            <a:noFill/>
            <a:round/>
            <a:headEnd/>
            <a:tailEnd/>
          </a:ln>
          <a:effectLst/>
        </p:spPr>
        <p:txBody>
          <a:bodyPr wrap="square" lIns="90000" tIns="46800" rIns="90000" bIns="46800">
            <a:prstTxWarp prst="textNoShape">
              <a:avLst/>
            </a:prstTxWarp>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rPr>
              <a:t>Kourtis</a:t>
            </a:r>
            <a:r>
              <a:rPr lang="en-US" i="0" dirty="0" smtClean="0">
                <a:effectLst>
                  <a:glow rad="101600">
                    <a:srgbClr val="000000"/>
                  </a:glow>
                </a:effectLst>
              </a:rPr>
              <a:t>, </a:t>
            </a:r>
            <a:r>
              <a:rPr lang="en-US" i="0" dirty="0" err="1" smtClean="0">
                <a:effectLst>
                  <a:glow rad="101600">
                    <a:srgbClr val="000000"/>
                  </a:glow>
                </a:effectLst>
              </a:rPr>
              <a:t>Sebanz</a:t>
            </a:r>
            <a:r>
              <a:rPr lang="en-US" i="0" dirty="0" smtClean="0">
                <a:effectLst>
                  <a:glow rad="101600">
                    <a:srgbClr val="000000"/>
                  </a:glow>
                </a:effectLst>
              </a:rPr>
              <a:t> &amp; Knoblich (2010)</a:t>
            </a:r>
          </a:p>
        </p:txBody>
      </p:sp>
      <p:sp>
        <p:nvSpPr>
          <p:cNvPr id="6" name="Rectangle 5"/>
          <p:cNvSpPr/>
          <p:nvPr/>
        </p:nvSpPr>
        <p:spPr bwMode="auto">
          <a:xfrm>
            <a:off x="5004048" y="5509230"/>
            <a:ext cx="504056" cy="728081"/>
          </a:xfrm>
          <a:prstGeom prst="rect">
            <a:avLst/>
          </a:prstGeom>
          <a:noFill/>
          <a:ln w="9525" cap="flat" cmpd="sng" algn="ctr">
            <a:solidFill>
              <a:srgbClr val="FFFFFF"/>
            </a:solidFill>
            <a:prstDash val="solid"/>
            <a:round/>
            <a:headEnd type="none" w="med" len="med"/>
            <a:tailEnd type="none" w="med" len="med"/>
          </a:ln>
          <a:effectLst>
            <a:glow rad="203200">
              <a:srgbClr val="FFFF00">
                <a:alpha val="67000"/>
              </a:srgb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 name="Rectangle 7"/>
          <p:cNvSpPr/>
          <p:nvPr/>
        </p:nvSpPr>
        <p:spPr bwMode="auto">
          <a:xfrm>
            <a:off x="0" y="1484784"/>
            <a:ext cx="9144000" cy="5373216"/>
          </a:xfrm>
          <a:prstGeom prst="rect">
            <a:avLst/>
          </a:prstGeom>
          <a:solidFill>
            <a:schemeClr val="tx2">
              <a:alpha val="67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9"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representation facilitates joint action</a:t>
            </a:r>
          </a:p>
        </p:txBody>
      </p:sp>
    </p:spTree>
    <p:extLst>
      <p:ext uri="{BB962C8B-B14F-4D97-AF65-F5344CB8AC3E}">
        <p14:creationId xmlns:p14="http://schemas.microsoft.com/office/powerpoint/2010/main" val="186875306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83668" y="2875002"/>
            <a:ext cx="5976664" cy="769441"/>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How could reciprocal </a:t>
            </a:r>
            <a:r>
              <a:rPr lang="en-US" i="0" dirty="0">
                <a:effectLst>
                  <a:glow rad="101600">
                    <a:srgbClr val="000000"/>
                  </a:glow>
                </a:effectLst>
              </a:rPr>
              <a:t>agent-neutral motor representation </a:t>
            </a:r>
            <a:r>
              <a:rPr lang="en-US" i="0" dirty="0" smtClean="0">
                <a:effectLst>
                  <a:glow rad="101600">
                    <a:srgbClr val="000000"/>
                  </a:glow>
                </a:effectLst>
              </a:rPr>
              <a:t>enable joint action?</a:t>
            </a:r>
            <a:endParaRPr lang="en-US" i="0" dirty="0">
              <a:effectLst>
                <a:glow rad="101600">
                  <a:srgbClr val="000000"/>
                </a:glow>
              </a:effectLst>
            </a:endParaRPr>
          </a:p>
        </p:txBody>
      </p:sp>
    </p:spTree>
    <p:extLst>
      <p:ext uri="{BB962C8B-B14F-4D97-AF65-F5344CB8AC3E}">
        <p14:creationId xmlns:p14="http://schemas.microsoft.com/office/powerpoint/2010/main" val="235436155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2"/>
          <p:cNvSpPr txBox="1">
            <a:spLocks noChangeArrowheads="1"/>
          </p:cNvSpPr>
          <p:nvPr/>
        </p:nvSpPr>
        <p:spPr bwMode="auto">
          <a:xfrm>
            <a:off x="971600" y="836712"/>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Move it from there to here</a:t>
            </a:r>
          </a:p>
        </p:txBody>
      </p:sp>
      <p:cxnSp>
        <p:nvCxnSpPr>
          <p:cNvPr id="25" name="Straight Connector 24"/>
          <p:cNvCxnSpPr/>
          <p:nvPr/>
        </p:nvCxnSpPr>
        <p:spPr bwMode="auto">
          <a:xfrm>
            <a:off x="4283968" y="1484784"/>
            <a:ext cx="1080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7" name="Straight Connector 26"/>
          <p:cNvCxnSpPr/>
          <p:nvPr/>
        </p:nvCxnSpPr>
        <p:spPr bwMode="auto">
          <a:xfrm>
            <a:off x="4283968" y="1484784"/>
            <a:ext cx="2412268"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9" name="Straight Connector 28"/>
          <p:cNvCxnSpPr/>
          <p:nvPr/>
        </p:nvCxnSpPr>
        <p:spPr bwMode="auto">
          <a:xfrm flipH="1">
            <a:off x="2375756" y="1484784"/>
            <a:ext cx="19082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spTree>
    <p:extLst>
      <p:ext uri="{BB962C8B-B14F-4D97-AF65-F5344CB8AC3E}">
        <p14:creationId xmlns:p14="http://schemas.microsoft.com/office/powerpoint/2010/main" val="31097016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representation enables joint action</a:t>
            </a:r>
          </a:p>
        </p:txBody>
      </p:sp>
    </p:spTree>
    <p:extLst>
      <p:ext uri="{BB962C8B-B14F-4D97-AF65-F5344CB8AC3E}">
        <p14:creationId xmlns:p14="http://schemas.microsoft.com/office/powerpoint/2010/main" val="45941732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8" name="Straight Connector 47"/>
          <p:cNvCxnSpPr>
            <a:endCxn id="14" idx="0"/>
          </p:cNvCxnSpPr>
          <p:nvPr/>
        </p:nvCxnSpPr>
        <p:spPr bwMode="auto">
          <a:xfrm>
            <a:off x="4427984" y="28529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5" name="Straight Connector 44"/>
          <p:cNvCxnSpPr>
            <a:stCxn id="21" idx="2"/>
            <a:endCxn id="13" idx="0"/>
          </p:cNvCxnSpPr>
          <p:nvPr/>
        </p:nvCxnSpPr>
        <p:spPr bwMode="auto">
          <a:xfrm>
            <a:off x="4391980" y="28517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3" name="Straight Connector 42"/>
          <p:cNvCxnSpPr>
            <a:endCxn id="17" idx="0"/>
          </p:cNvCxnSpPr>
          <p:nvPr/>
        </p:nvCxnSpPr>
        <p:spPr bwMode="auto">
          <a:xfrm flipH="1">
            <a:off x="4292352" y="28529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97" name="Straight Connector 96"/>
          <p:cNvCxnSpPr/>
          <p:nvPr/>
        </p:nvCxnSpPr>
        <p:spPr bwMode="auto">
          <a:xfrm flipH="1">
            <a:off x="3263854" y="28529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98" name="Straight Connector 97"/>
          <p:cNvCxnSpPr/>
          <p:nvPr/>
        </p:nvCxnSpPr>
        <p:spPr bwMode="auto">
          <a:xfrm flipH="1">
            <a:off x="4139952" y="28517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99" name="Straight Connector 98"/>
          <p:cNvCxnSpPr/>
          <p:nvPr/>
        </p:nvCxnSpPr>
        <p:spPr bwMode="auto">
          <a:xfrm>
            <a:off x="4391980" y="28529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grpSp>
        <p:nvGrpSpPr>
          <p:cNvPr id="100" name="Group 99"/>
          <p:cNvGrpSpPr/>
          <p:nvPr/>
        </p:nvGrpSpPr>
        <p:grpSpPr>
          <a:xfrm>
            <a:off x="3263854" y="2851774"/>
            <a:ext cx="3056722" cy="1658506"/>
            <a:chOff x="3416254" y="3004174"/>
            <a:chExt cx="3056722" cy="1658506"/>
          </a:xfrm>
        </p:grpSpPr>
        <p:cxnSp>
          <p:nvCxnSpPr>
            <p:cNvPr id="101" name="Straight Connector 100"/>
            <p:cNvCxnSpPr/>
            <p:nvPr/>
          </p:nvCxnSpPr>
          <p:spPr bwMode="auto">
            <a:xfrm>
              <a:off x="4580384" y="30053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2" name="Straight Connector 101"/>
            <p:cNvCxnSpPr/>
            <p:nvPr/>
          </p:nvCxnSpPr>
          <p:spPr bwMode="auto">
            <a:xfrm>
              <a:off x="4544380" y="30041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3" name="Straight Connector 102"/>
            <p:cNvCxnSpPr/>
            <p:nvPr/>
          </p:nvCxnSpPr>
          <p:spPr bwMode="auto">
            <a:xfrm flipH="1">
              <a:off x="4444752" y="30053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4" name="Straight Connector 103"/>
            <p:cNvCxnSpPr/>
            <p:nvPr/>
          </p:nvCxnSpPr>
          <p:spPr bwMode="auto">
            <a:xfrm flipH="1">
              <a:off x="3416254" y="30053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5" name="Straight Connector 104"/>
            <p:cNvCxnSpPr/>
            <p:nvPr/>
          </p:nvCxnSpPr>
          <p:spPr bwMode="auto">
            <a:xfrm flipH="1">
              <a:off x="4292352" y="30041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6" name="Straight Connector 105"/>
            <p:cNvCxnSpPr/>
            <p:nvPr/>
          </p:nvCxnSpPr>
          <p:spPr bwMode="auto">
            <a:xfrm>
              <a:off x="4544380" y="30053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grpSp>
        <p:nvGrpSpPr>
          <p:cNvPr id="108" name="Group 107"/>
          <p:cNvGrpSpPr/>
          <p:nvPr/>
        </p:nvGrpSpPr>
        <p:grpSpPr>
          <a:xfrm>
            <a:off x="5004048" y="4149080"/>
            <a:ext cx="648072" cy="576064"/>
            <a:chOff x="4067944" y="4941168"/>
            <a:chExt cx="648072" cy="576064"/>
          </a:xfrm>
        </p:grpSpPr>
        <p:cxnSp>
          <p:nvCxnSpPr>
            <p:cNvPr id="109" name="Straight Connector 108"/>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0" name="Straight Connector 109"/>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1" name="Straight Connector 110"/>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12" name="Group 111"/>
          <p:cNvGrpSpPr/>
          <p:nvPr/>
        </p:nvGrpSpPr>
        <p:grpSpPr>
          <a:xfrm>
            <a:off x="4046207" y="4134785"/>
            <a:ext cx="648072" cy="576064"/>
            <a:chOff x="4067944" y="4941168"/>
            <a:chExt cx="648072" cy="576064"/>
          </a:xfrm>
        </p:grpSpPr>
        <p:cxnSp>
          <p:nvCxnSpPr>
            <p:cNvPr id="113" name="Straight Connector 112"/>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4" name="Straight Connector 113"/>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5" name="Straight Connector 114"/>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93" name="Group 92"/>
          <p:cNvGrpSpPr/>
          <p:nvPr/>
        </p:nvGrpSpPr>
        <p:grpSpPr>
          <a:xfrm>
            <a:off x="899592" y="4149080"/>
            <a:ext cx="648072" cy="576064"/>
            <a:chOff x="4067944" y="4941168"/>
            <a:chExt cx="648072" cy="576064"/>
          </a:xfrm>
        </p:grpSpPr>
        <p:cxnSp>
          <p:nvCxnSpPr>
            <p:cNvPr id="94" name="Straight Connector 9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5" name="Straight Connector 9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6" name="Straight Connector 9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7" name="Text Box 2"/>
          <p:cNvSpPr txBox="1">
            <a:spLocks noChangeArrowheads="1"/>
          </p:cNvSpPr>
          <p:nvPr/>
        </p:nvSpPr>
        <p:spPr bwMode="auto">
          <a:xfrm>
            <a:off x="971600" y="836712"/>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Move it from there to here</a:t>
            </a:r>
          </a:p>
        </p:txBody>
      </p:sp>
      <p:sp>
        <p:nvSpPr>
          <p:cNvPr id="3" name="Rectangle 2"/>
          <p:cNvSpPr/>
          <p:nvPr/>
        </p:nvSpPr>
        <p:spPr>
          <a:xfrm>
            <a:off x="827584"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0" name="Rectangle 9"/>
          <p:cNvSpPr/>
          <p:nvPr/>
        </p:nvSpPr>
        <p:spPr>
          <a:xfrm>
            <a:off x="1811693"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1" name="Rectangle 10"/>
          <p:cNvSpPr/>
          <p:nvPr/>
        </p:nvSpPr>
        <p:spPr>
          <a:xfrm>
            <a:off x="2795802"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2" name="Rectangle 11"/>
          <p:cNvSpPr/>
          <p:nvPr/>
        </p:nvSpPr>
        <p:spPr>
          <a:xfrm>
            <a:off x="3635896" y="3718192"/>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arrive</a:t>
            </a:r>
            <a:endParaRPr lang="en-US" i="0" dirty="0">
              <a:effectLst>
                <a:glow rad="101600">
                  <a:srgbClr val="000000"/>
                </a:glow>
              </a:effectLst>
              <a:ea typeface="Arial" charset="0"/>
              <a:cs typeface="Arial" charset="0"/>
            </a:endParaRPr>
          </a:p>
        </p:txBody>
      </p:sp>
      <p:sp>
        <p:nvSpPr>
          <p:cNvPr id="13" name="Rectangle 12"/>
          <p:cNvSpPr/>
          <p:nvPr/>
        </p:nvSpPr>
        <p:spPr>
          <a:xfrm>
            <a:off x="4652391"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4" name="Rectangle 13"/>
          <p:cNvSpPr/>
          <p:nvPr/>
        </p:nvSpPr>
        <p:spPr>
          <a:xfrm>
            <a:off x="5852524"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5" name="Rectangle 14"/>
          <p:cNvSpPr/>
          <p:nvPr/>
        </p:nvSpPr>
        <p:spPr>
          <a:xfrm>
            <a:off x="6836633"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place</a:t>
            </a:r>
            <a:endParaRPr lang="en-US" i="0" dirty="0">
              <a:effectLst>
                <a:glow rad="101600">
                  <a:srgbClr val="000000"/>
                </a:glow>
              </a:effectLst>
              <a:ea typeface="Arial" charset="0"/>
              <a:cs typeface="Arial" charset="0"/>
            </a:endParaRPr>
          </a:p>
        </p:txBody>
      </p:sp>
      <p:sp>
        <p:nvSpPr>
          <p:cNvPr id="16" name="Rectangle 15"/>
          <p:cNvSpPr/>
          <p:nvPr/>
        </p:nvSpPr>
        <p:spPr>
          <a:xfrm>
            <a:off x="7820744" y="4510280"/>
            <a:ext cx="114374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17" name="Rectangle 16"/>
          <p:cNvSpPr/>
          <p:nvPr/>
        </p:nvSpPr>
        <p:spPr>
          <a:xfrm>
            <a:off x="3716288"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9" name="Rectangle 18"/>
          <p:cNvSpPr/>
          <p:nvPr/>
        </p:nvSpPr>
        <p:spPr>
          <a:xfrm>
            <a:off x="4620006" y="3717031"/>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0" name="Rectangle 19"/>
          <p:cNvSpPr/>
          <p:nvPr/>
        </p:nvSpPr>
        <p:spPr>
          <a:xfrm>
            <a:off x="1763688" y="2420887"/>
            <a:ext cx="122413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get it</a:t>
            </a:r>
            <a:endParaRPr lang="en-US" i="0" dirty="0">
              <a:effectLst>
                <a:glow rad="101600">
                  <a:srgbClr val="000000"/>
                </a:glow>
              </a:effectLst>
              <a:ea typeface="Arial" charset="0"/>
              <a:cs typeface="Arial" charset="0"/>
            </a:endParaRPr>
          </a:p>
        </p:txBody>
      </p:sp>
      <p:sp>
        <p:nvSpPr>
          <p:cNvPr id="21" name="Rectangle 20"/>
          <p:cNvSpPr/>
          <p:nvPr/>
        </p:nvSpPr>
        <p:spPr>
          <a:xfrm>
            <a:off x="3527884" y="2420887"/>
            <a:ext cx="1728192"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 it</a:t>
            </a:r>
            <a:endParaRPr lang="en-US" i="0" dirty="0">
              <a:effectLst>
                <a:glow rad="101600">
                  <a:srgbClr val="000000"/>
                </a:glow>
              </a:effectLst>
              <a:ea typeface="Arial" charset="0"/>
              <a:cs typeface="Arial" charset="0"/>
            </a:endParaRPr>
          </a:p>
        </p:txBody>
      </p:sp>
      <p:sp>
        <p:nvSpPr>
          <p:cNvPr id="22" name="Rectangle 21"/>
          <p:cNvSpPr/>
          <p:nvPr/>
        </p:nvSpPr>
        <p:spPr>
          <a:xfrm>
            <a:off x="5724128" y="2420887"/>
            <a:ext cx="194421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position it</a:t>
            </a:r>
            <a:endParaRPr lang="en-US" i="0" dirty="0">
              <a:effectLst>
                <a:glow rad="101600">
                  <a:srgbClr val="000000"/>
                </a:glow>
              </a:effectLst>
              <a:ea typeface="Arial" charset="0"/>
              <a:cs typeface="Arial" charset="0"/>
            </a:endParaRPr>
          </a:p>
        </p:txBody>
      </p:sp>
      <p:sp>
        <p:nvSpPr>
          <p:cNvPr id="23" name="Rectangle 22"/>
          <p:cNvSpPr/>
          <p:nvPr/>
        </p:nvSpPr>
        <p:spPr>
          <a:xfrm rot="16200000">
            <a:off x="-37092" y="3717611"/>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hand-1</a:t>
            </a:r>
            <a:endParaRPr lang="en-US" i="0" dirty="0">
              <a:solidFill>
                <a:srgbClr val="000000"/>
              </a:solidFill>
              <a:effectLst>
                <a:glow rad="101600">
                  <a:srgbClr val="FFFFFF"/>
                </a:glow>
              </a:effectLst>
              <a:ea typeface="Arial" charset="0"/>
              <a:cs typeface="Arial" charset="0"/>
            </a:endParaRPr>
          </a:p>
        </p:txBody>
      </p:sp>
      <p:sp>
        <p:nvSpPr>
          <p:cNvPr id="24" name="Rectangle 23"/>
          <p:cNvSpPr/>
          <p:nvPr/>
        </p:nvSpPr>
        <p:spPr>
          <a:xfrm rot="16200000">
            <a:off x="322948" y="4581708"/>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hand-2</a:t>
            </a:r>
            <a:endParaRPr lang="en-US" i="0" dirty="0">
              <a:solidFill>
                <a:srgbClr val="000000"/>
              </a:solidFill>
              <a:effectLst>
                <a:glow rad="101600">
                  <a:srgbClr val="FFFFFF"/>
                </a:glow>
              </a:effectLst>
              <a:ea typeface="Arial" charset="0"/>
              <a:cs typeface="Arial" charset="0"/>
            </a:endParaRPr>
          </a:p>
        </p:txBody>
      </p:sp>
      <p:cxnSp>
        <p:nvCxnSpPr>
          <p:cNvPr id="25" name="Straight Connector 24"/>
          <p:cNvCxnSpPr>
            <a:endCxn id="21" idx="0"/>
          </p:cNvCxnSpPr>
          <p:nvPr/>
        </p:nvCxnSpPr>
        <p:spPr bwMode="auto">
          <a:xfrm>
            <a:off x="4283968" y="1484784"/>
            <a:ext cx="1080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7" name="Straight Connector 26"/>
          <p:cNvCxnSpPr/>
          <p:nvPr/>
        </p:nvCxnSpPr>
        <p:spPr bwMode="auto">
          <a:xfrm>
            <a:off x="4283968" y="1484784"/>
            <a:ext cx="2412268"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9" name="Straight Connector 28"/>
          <p:cNvCxnSpPr>
            <a:endCxn id="20" idx="0"/>
          </p:cNvCxnSpPr>
          <p:nvPr/>
        </p:nvCxnSpPr>
        <p:spPr bwMode="auto">
          <a:xfrm flipH="1">
            <a:off x="2375756" y="1484784"/>
            <a:ext cx="19082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3" name="Straight Connector 32"/>
          <p:cNvCxnSpPr>
            <a:stCxn id="20" idx="2"/>
          </p:cNvCxnSpPr>
          <p:nvPr/>
        </p:nvCxnSpPr>
        <p:spPr bwMode="auto">
          <a:xfrm flipH="1">
            <a:off x="1331640" y="2851774"/>
            <a:ext cx="1044116" cy="86525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5" name="Straight Connector 34"/>
          <p:cNvCxnSpPr/>
          <p:nvPr/>
        </p:nvCxnSpPr>
        <p:spPr bwMode="auto">
          <a:xfrm>
            <a:off x="2375756" y="2852936"/>
            <a:ext cx="36004" cy="86409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0" name="Straight Connector 49"/>
          <p:cNvCxnSpPr>
            <a:stCxn id="22" idx="2"/>
          </p:cNvCxnSpPr>
          <p:nvPr/>
        </p:nvCxnSpPr>
        <p:spPr bwMode="auto">
          <a:xfrm>
            <a:off x="6696236" y="2851774"/>
            <a:ext cx="1712572"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2" name="Straight Connector 51"/>
          <p:cNvCxnSpPr/>
          <p:nvPr/>
        </p:nvCxnSpPr>
        <p:spPr bwMode="auto">
          <a:xfrm>
            <a:off x="6684892" y="2852936"/>
            <a:ext cx="572445"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nvGrpSpPr>
          <p:cNvPr id="68" name="Group 67"/>
          <p:cNvGrpSpPr/>
          <p:nvPr/>
        </p:nvGrpSpPr>
        <p:grpSpPr>
          <a:xfrm>
            <a:off x="4067944" y="4941168"/>
            <a:ext cx="648072" cy="576064"/>
            <a:chOff x="4067944" y="4941168"/>
            <a:chExt cx="648072" cy="576064"/>
          </a:xfrm>
        </p:grpSpPr>
        <p:cxnSp>
          <p:nvCxnSpPr>
            <p:cNvPr id="54" name="Straight Connector 5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5" name="Straight Connector 5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6" name="Straight Connector 5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69" name="Group 68"/>
          <p:cNvGrpSpPr/>
          <p:nvPr/>
        </p:nvGrpSpPr>
        <p:grpSpPr>
          <a:xfrm>
            <a:off x="4932040" y="4941168"/>
            <a:ext cx="648072" cy="576064"/>
            <a:chOff x="4067944" y="4941168"/>
            <a:chExt cx="648072" cy="576064"/>
          </a:xfrm>
        </p:grpSpPr>
        <p:cxnSp>
          <p:nvCxnSpPr>
            <p:cNvPr id="70" name="Straight Connector 6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1" name="Straight Connector 7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2" name="Straight Connector 7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3" name="Group 72"/>
          <p:cNvGrpSpPr/>
          <p:nvPr/>
        </p:nvGrpSpPr>
        <p:grpSpPr>
          <a:xfrm>
            <a:off x="6012160" y="4941168"/>
            <a:ext cx="648072" cy="576064"/>
            <a:chOff x="4067944" y="4941168"/>
            <a:chExt cx="648072" cy="576064"/>
          </a:xfrm>
        </p:grpSpPr>
        <p:cxnSp>
          <p:nvCxnSpPr>
            <p:cNvPr id="74" name="Straight Connector 7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5" name="Straight Connector 7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6" name="Straight Connector 7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7" name="Group 76"/>
          <p:cNvGrpSpPr/>
          <p:nvPr/>
        </p:nvGrpSpPr>
        <p:grpSpPr>
          <a:xfrm>
            <a:off x="6957533" y="4957949"/>
            <a:ext cx="648072" cy="576064"/>
            <a:chOff x="4067944" y="4941168"/>
            <a:chExt cx="648072" cy="576064"/>
          </a:xfrm>
        </p:grpSpPr>
        <p:cxnSp>
          <p:nvCxnSpPr>
            <p:cNvPr id="78" name="Straight Connector 77"/>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9" name="Straight Connector 78"/>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0" name="Straight Connector 79"/>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1" name="Group 80"/>
          <p:cNvGrpSpPr/>
          <p:nvPr/>
        </p:nvGrpSpPr>
        <p:grpSpPr>
          <a:xfrm>
            <a:off x="8100392" y="4941168"/>
            <a:ext cx="648072" cy="576064"/>
            <a:chOff x="4067944" y="4941168"/>
            <a:chExt cx="648072" cy="576064"/>
          </a:xfrm>
        </p:grpSpPr>
        <p:cxnSp>
          <p:nvCxnSpPr>
            <p:cNvPr id="82" name="Straight Connector 81"/>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3" name="Straight Connector 82"/>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4" name="Straight Connector 83"/>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5" name="Group 84"/>
          <p:cNvGrpSpPr/>
          <p:nvPr/>
        </p:nvGrpSpPr>
        <p:grpSpPr>
          <a:xfrm>
            <a:off x="2937553" y="4163375"/>
            <a:ext cx="648072" cy="576064"/>
            <a:chOff x="4067944" y="4941168"/>
            <a:chExt cx="648072" cy="576064"/>
          </a:xfrm>
        </p:grpSpPr>
        <p:cxnSp>
          <p:nvCxnSpPr>
            <p:cNvPr id="86" name="Straight Connector 85"/>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7" name="Straight Connector 86"/>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8" name="Straight Connector 87"/>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9" name="Group 88"/>
          <p:cNvGrpSpPr/>
          <p:nvPr/>
        </p:nvGrpSpPr>
        <p:grpSpPr>
          <a:xfrm>
            <a:off x="1979712" y="4149080"/>
            <a:ext cx="648072" cy="576064"/>
            <a:chOff x="4067944" y="4941168"/>
            <a:chExt cx="648072" cy="576064"/>
          </a:xfrm>
        </p:grpSpPr>
        <p:cxnSp>
          <p:nvCxnSpPr>
            <p:cNvPr id="90" name="Straight Connector 8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1" name="Straight Connector 9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2" name="Straight Connector 9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Tree>
    <p:extLst>
      <p:ext uri="{BB962C8B-B14F-4D97-AF65-F5344CB8AC3E}">
        <p14:creationId xmlns:p14="http://schemas.microsoft.com/office/powerpoint/2010/main" val="22030320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3419872" y="0"/>
            <a:ext cx="2520280" cy="6858000"/>
          </a:xfrm>
          <a:prstGeom prst="rect">
            <a:avLst/>
          </a:prstGeom>
          <a:gradFill flip="none" rotWithShape="1">
            <a:gsLst>
              <a:gs pos="0">
                <a:schemeClr val="tx1">
                  <a:alpha val="0"/>
                </a:schemeClr>
              </a:gs>
              <a:gs pos="100000">
                <a:schemeClr val="bg1">
                  <a:alpha val="0"/>
                </a:schemeClr>
              </a:gs>
              <a:gs pos="48000">
                <a:srgbClr val="FFFFFF"/>
              </a:gs>
              <a:gs pos="60000">
                <a:srgbClr val="FFFFFF"/>
              </a:gs>
              <a:gs pos="37000">
                <a:schemeClr val="bg1">
                  <a:alpha val="34000"/>
                </a:schemeClr>
              </a:gs>
              <a:gs pos="71000">
                <a:schemeClr val="bg1">
                  <a:alpha val="34000"/>
                </a:schemeClr>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cxnSp>
        <p:nvCxnSpPr>
          <p:cNvPr id="48" name="Straight Connector 47"/>
          <p:cNvCxnSpPr>
            <a:endCxn id="14" idx="0"/>
          </p:cNvCxnSpPr>
          <p:nvPr/>
        </p:nvCxnSpPr>
        <p:spPr bwMode="auto">
          <a:xfrm>
            <a:off x="4427984" y="28529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5" name="Straight Connector 44"/>
          <p:cNvCxnSpPr>
            <a:stCxn id="21" idx="2"/>
            <a:endCxn id="13" idx="0"/>
          </p:cNvCxnSpPr>
          <p:nvPr/>
        </p:nvCxnSpPr>
        <p:spPr bwMode="auto">
          <a:xfrm>
            <a:off x="4391980" y="28517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3" name="Straight Connector 42"/>
          <p:cNvCxnSpPr>
            <a:endCxn id="17" idx="0"/>
          </p:cNvCxnSpPr>
          <p:nvPr/>
        </p:nvCxnSpPr>
        <p:spPr bwMode="auto">
          <a:xfrm flipH="1">
            <a:off x="4292352" y="28529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37" name="Straight Connector 36"/>
          <p:cNvCxnSpPr>
            <a:endCxn id="11" idx="0"/>
          </p:cNvCxnSpPr>
          <p:nvPr/>
        </p:nvCxnSpPr>
        <p:spPr bwMode="auto">
          <a:xfrm flipH="1">
            <a:off x="3263854" y="28529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39" name="Straight Connector 38"/>
          <p:cNvCxnSpPr>
            <a:stCxn id="21" idx="2"/>
          </p:cNvCxnSpPr>
          <p:nvPr/>
        </p:nvCxnSpPr>
        <p:spPr bwMode="auto">
          <a:xfrm flipH="1">
            <a:off x="4139952" y="28517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41" name="Straight Connector 40"/>
          <p:cNvCxnSpPr>
            <a:endCxn id="19" idx="0"/>
          </p:cNvCxnSpPr>
          <p:nvPr/>
        </p:nvCxnSpPr>
        <p:spPr bwMode="auto">
          <a:xfrm>
            <a:off x="4391980" y="28529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grpSp>
        <p:nvGrpSpPr>
          <p:cNvPr id="97" name="Group 96"/>
          <p:cNvGrpSpPr/>
          <p:nvPr/>
        </p:nvGrpSpPr>
        <p:grpSpPr>
          <a:xfrm>
            <a:off x="3263854" y="2851774"/>
            <a:ext cx="3056722" cy="1658506"/>
            <a:chOff x="3416254" y="3004174"/>
            <a:chExt cx="3056722" cy="1658506"/>
          </a:xfrm>
        </p:grpSpPr>
        <p:cxnSp>
          <p:nvCxnSpPr>
            <p:cNvPr id="98" name="Straight Connector 97"/>
            <p:cNvCxnSpPr/>
            <p:nvPr/>
          </p:nvCxnSpPr>
          <p:spPr bwMode="auto">
            <a:xfrm>
              <a:off x="4580384" y="30053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99" name="Straight Connector 98"/>
            <p:cNvCxnSpPr/>
            <p:nvPr/>
          </p:nvCxnSpPr>
          <p:spPr bwMode="auto">
            <a:xfrm>
              <a:off x="4544380" y="30041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0" name="Straight Connector 99"/>
            <p:cNvCxnSpPr/>
            <p:nvPr/>
          </p:nvCxnSpPr>
          <p:spPr bwMode="auto">
            <a:xfrm flipH="1">
              <a:off x="4444752" y="30053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1" name="Straight Connector 100"/>
            <p:cNvCxnSpPr/>
            <p:nvPr/>
          </p:nvCxnSpPr>
          <p:spPr bwMode="auto">
            <a:xfrm flipH="1">
              <a:off x="3416254" y="30053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2" name="Straight Connector 101"/>
            <p:cNvCxnSpPr/>
            <p:nvPr/>
          </p:nvCxnSpPr>
          <p:spPr bwMode="auto">
            <a:xfrm flipH="1">
              <a:off x="4292352" y="30041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3" name="Straight Connector 102"/>
            <p:cNvCxnSpPr/>
            <p:nvPr/>
          </p:nvCxnSpPr>
          <p:spPr bwMode="auto">
            <a:xfrm>
              <a:off x="4544380" y="30053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grpSp>
        <p:nvGrpSpPr>
          <p:cNvPr id="108" name="Group 107"/>
          <p:cNvGrpSpPr/>
          <p:nvPr/>
        </p:nvGrpSpPr>
        <p:grpSpPr>
          <a:xfrm>
            <a:off x="5004048" y="4149080"/>
            <a:ext cx="648072" cy="576064"/>
            <a:chOff x="4067944" y="4941168"/>
            <a:chExt cx="648072" cy="576064"/>
          </a:xfrm>
        </p:grpSpPr>
        <p:cxnSp>
          <p:nvCxnSpPr>
            <p:cNvPr id="109" name="Straight Connector 108"/>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0" name="Straight Connector 109"/>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1" name="Straight Connector 110"/>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12" name="Group 111"/>
          <p:cNvGrpSpPr/>
          <p:nvPr/>
        </p:nvGrpSpPr>
        <p:grpSpPr>
          <a:xfrm>
            <a:off x="4046207" y="4134785"/>
            <a:ext cx="648072" cy="576064"/>
            <a:chOff x="4067944" y="4941168"/>
            <a:chExt cx="648072" cy="576064"/>
          </a:xfrm>
        </p:grpSpPr>
        <p:cxnSp>
          <p:nvCxnSpPr>
            <p:cNvPr id="113" name="Straight Connector 112"/>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4" name="Straight Connector 113"/>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5" name="Straight Connector 114"/>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93" name="Group 92"/>
          <p:cNvGrpSpPr/>
          <p:nvPr/>
        </p:nvGrpSpPr>
        <p:grpSpPr>
          <a:xfrm>
            <a:off x="899592" y="4149080"/>
            <a:ext cx="648072" cy="576064"/>
            <a:chOff x="4067944" y="4941168"/>
            <a:chExt cx="648072" cy="576064"/>
          </a:xfrm>
        </p:grpSpPr>
        <p:cxnSp>
          <p:nvCxnSpPr>
            <p:cNvPr id="94" name="Straight Connector 9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5" name="Straight Connector 9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6" name="Straight Connector 9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7" name="Text Box 2"/>
          <p:cNvSpPr txBox="1">
            <a:spLocks noChangeArrowheads="1"/>
          </p:cNvSpPr>
          <p:nvPr/>
        </p:nvSpPr>
        <p:spPr bwMode="auto">
          <a:xfrm>
            <a:off x="971600" y="836712"/>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Move it from there to here</a:t>
            </a:r>
          </a:p>
        </p:txBody>
      </p:sp>
      <p:sp>
        <p:nvSpPr>
          <p:cNvPr id="3" name="Rectangle 2"/>
          <p:cNvSpPr/>
          <p:nvPr/>
        </p:nvSpPr>
        <p:spPr>
          <a:xfrm>
            <a:off x="827584"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0" name="Rectangle 9"/>
          <p:cNvSpPr/>
          <p:nvPr/>
        </p:nvSpPr>
        <p:spPr>
          <a:xfrm>
            <a:off x="1811693"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1" name="Rectangle 10"/>
          <p:cNvSpPr/>
          <p:nvPr/>
        </p:nvSpPr>
        <p:spPr>
          <a:xfrm>
            <a:off x="2795802"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2" name="Rectangle 11"/>
          <p:cNvSpPr/>
          <p:nvPr/>
        </p:nvSpPr>
        <p:spPr>
          <a:xfrm>
            <a:off x="3635896" y="3718192"/>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arrive</a:t>
            </a:r>
            <a:endParaRPr lang="en-US" i="0" dirty="0">
              <a:effectLst>
                <a:glow rad="101600">
                  <a:srgbClr val="000000"/>
                </a:glow>
              </a:effectLst>
              <a:ea typeface="Arial" charset="0"/>
              <a:cs typeface="Arial" charset="0"/>
            </a:endParaRPr>
          </a:p>
        </p:txBody>
      </p:sp>
      <p:sp>
        <p:nvSpPr>
          <p:cNvPr id="13" name="Rectangle 12"/>
          <p:cNvSpPr/>
          <p:nvPr/>
        </p:nvSpPr>
        <p:spPr>
          <a:xfrm>
            <a:off x="4652391"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4" name="Rectangle 13"/>
          <p:cNvSpPr/>
          <p:nvPr/>
        </p:nvSpPr>
        <p:spPr>
          <a:xfrm>
            <a:off x="5852524"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5" name="Rectangle 14"/>
          <p:cNvSpPr/>
          <p:nvPr/>
        </p:nvSpPr>
        <p:spPr>
          <a:xfrm>
            <a:off x="6836633"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place</a:t>
            </a:r>
            <a:endParaRPr lang="en-US" i="0" dirty="0">
              <a:effectLst>
                <a:glow rad="101600">
                  <a:srgbClr val="000000"/>
                </a:glow>
              </a:effectLst>
              <a:ea typeface="Arial" charset="0"/>
              <a:cs typeface="Arial" charset="0"/>
            </a:endParaRPr>
          </a:p>
        </p:txBody>
      </p:sp>
      <p:sp>
        <p:nvSpPr>
          <p:cNvPr id="16" name="Rectangle 15"/>
          <p:cNvSpPr/>
          <p:nvPr/>
        </p:nvSpPr>
        <p:spPr>
          <a:xfrm>
            <a:off x="7820744" y="4510280"/>
            <a:ext cx="114374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17" name="Rectangle 16"/>
          <p:cNvSpPr/>
          <p:nvPr/>
        </p:nvSpPr>
        <p:spPr>
          <a:xfrm>
            <a:off x="3716288"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9" name="Rectangle 18"/>
          <p:cNvSpPr/>
          <p:nvPr/>
        </p:nvSpPr>
        <p:spPr>
          <a:xfrm>
            <a:off x="4620006" y="3717031"/>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0" name="Rectangle 19"/>
          <p:cNvSpPr/>
          <p:nvPr/>
        </p:nvSpPr>
        <p:spPr>
          <a:xfrm>
            <a:off x="1763688" y="2420887"/>
            <a:ext cx="122413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get it</a:t>
            </a:r>
            <a:endParaRPr lang="en-US" i="0" dirty="0">
              <a:effectLst>
                <a:glow rad="101600">
                  <a:srgbClr val="000000"/>
                </a:glow>
              </a:effectLst>
              <a:ea typeface="Arial" charset="0"/>
              <a:cs typeface="Arial" charset="0"/>
            </a:endParaRPr>
          </a:p>
        </p:txBody>
      </p:sp>
      <p:sp>
        <p:nvSpPr>
          <p:cNvPr id="21" name="Rectangle 20"/>
          <p:cNvSpPr/>
          <p:nvPr/>
        </p:nvSpPr>
        <p:spPr>
          <a:xfrm>
            <a:off x="3527884" y="2420887"/>
            <a:ext cx="1728192"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 it</a:t>
            </a:r>
            <a:endParaRPr lang="en-US" i="0" dirty="0">
              <a:effectLst>
                <a:glow rad="101600">
                  <a:srgbClr val="000000"/>
                </a:glow>
              </a:effectLst>
              <a:ea typeface="Arial" charset="0"/>
              <a:cs typeface="Arial" charset="0"/>
            </a:endParaRPr>
          </a:p>
        </p:txBody>
      </p:sp>
      <p:sp>
        <p:nvSpPr>
          <p:cNvPr id="22" name="Rectangle 21"/>
          <p:cNvSpPr/>
          <p:nvPr/>
        </p:nvSpPr>
        <p:spPr>
          <a:xfrm>
            <a:off x="5724128" y="2420887"/>
            <a:ext cx="194421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position it</a:t>
            </a:r>
            <a:endParaRPr lang="en-US" i="0" dirty="0">
              <a:effectLst>
                <a:glow rad="101600">
                  <a:srgbClr val="000000"/>
                </a:glow>
              </a:effectLst>
              <a:ea typeface="Arial" charset="0"/>
              <a:cs typeface="Arial" charset="0"/>
            </a:endParaRPr>
          </a:p>
        </p:txBody>
      </p:sp>
      <p:sp>
        <p:nvSpPr>
          <p:cNvPr id="23" name="Rectangle 22"/>
          <p:cNvSpPr/>
          <p:nvPr/>
        </p:nvSpPr>
        <p:spPr>
          <a:xfrm rot="16200000">
            <a:off x="-37092" y="3717611"/>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hand-1</a:t>
            </a:r>
            <a:endParaRPr lang="en-US" i="0" dirty="0">
              <a:solidFill>
                <a:srgbClr val="000000"/>
              </a:solidFill>
              <a:effectLst>
                <a:glow rad="101600">
                  <a:srgbClr val="FFFFFF"/>
                </a:glow>
              </a:effectLst>
              <a:ea typeface="Arial" charset="0"/>
              <a:cs typeface="Arial" charset="0"/>
            </a:endParaRPr>
          </a:p>
        </p:txBody>
      </p:sp>
      <p:sp>
        <p:nvSpPr>
          <p:cNvPr id="24" name="Rectangle 23"/>
          <p:cNvSpPr/>
          <p:nvPr/>
        </p:nvSpPr>
        <p:spPr>
          <a:xfrm rot="16200000">
            <a:off x="322948" y="4581708"/>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hand-2</a:t>
            </a:r>
            <a:endParaRPr lang="en-US" i="0" dirty="0">
              <a:solidFill>
                <a:srgbClr val="000000"/>
              </a:solidFill>
              <a:effectLst>
                <a:glow rad="101600">
                  <a:srgbClr val="FFFFFF"/>
                </a:glow>
              </a:effectLst>
              <a:ea typeface="Arial" charset="0"/>
              <a:cs typeface="Arial" charset="0"/>
            </a:endParaRPr>
          </a:p>
        </p:txBody>
      </p:sp>
      <p:cxnSp>
        <p:nvCxnSpPr>
          <p:cNvPr id="25" name="Straight Connector 24"/>
          <p:cNvCxnSpPr>
            <a:endCxn id="21" idx="0"/>
          </p:cNvCxnSpPr>
          <p:nvPr/>
        </p:nvCxnSpPr>
        <p:spPr bwMode="auto">
          <a:xfrm>
            <a:off x="4283968" y="1484784"/>
            <a:ext cx="1080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7" name="Straight Connector 26"/>
          <p:cNvCxnSpPr/>
          <p:nvPr/>
        </p:nvCxnSpPr>
        <p:spPr bwMode="auto">
          <a:xfrm>
            <a:off x="4283968" y="1484784"/>
            <a:ext cx="2412268"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9" name="Straight Connector 28"/>
          <p:cNvCxnSpPr>
            <a:endCxn id="20" idx="0"/>
          </p:cNvCxnSpPr>
          <p:nvPr/>
        </p:nvCxnSpPr>
        <p:spPr bwMode="auto">
          <a:xfrm flipH="1">
            <a:off x="2375756" y="1484784"/>
            <a:ext cx="19082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3" name="Straight Connector 32"/>
          <p:cNvCxnSpPr>
            <a:stCxn id="20" idx="2"/>
          </p:cNvCxnSpPr>
          <p:nvPr/>
        </p:nvCxnSpPr>
        <p:spPr bwMode="auto">
          <a:xfrm flipH="1">
            <a:off x="1331640" y="2851774"/>
            <a:ext cx="1044116" cy="86525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5" name="Straight Connector 34"/>
          <p:cNvCxnSpPr/>
          <p:nvPr/>
        </p:nvCxnSpPr>
        <p:spPr bwMode="auto">
          <a:xfrm>
            <a:off x="2375756" y="2852936"/>
            <a:ext cx="36004" cy="86409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0" name="Straight Connector 49"/>
          <p:cNvCxnSpPr>
            <a:stCxn id="22" idx="2"/>
          </p:cNvCxnSpPr>
          <p:nvPr/>
        </p:nvCxnSpPr>
        <p:spPr bwMode="auto">
          <a:xfrm>
            <a:off x="6696236" y="2851774"/>
            <a:ext cx="1712572"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2" name="Straight Connector 51"/>
          <p:cNvCxnSpPr/>
          <p:nvPr/>
        </p:nvCxnSpPr>
        <p:spPr bwMode="auto">
          <a:xfrm>
            <a:off x="6684892" y="2852936"/>
            <a:ext cx="572445"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nvGrpSpPr>
          <p:cNvPr id="68" name="Group 67"/>
          <p:cNvGrpSpPr/>
          <p:nvPr/>
        </p:nvGrpSpPr>
        <p:grpSpPr>
          <a:xfrm>
            <a:off x="4067944" y="4941168"/>
            <a:ext cx="648072" cy="576064"/>
            <a:chOff x="4067944" y="4941168"/>
            <a:chExt cx="648072" cy="576064"/>
          </a:xfrm>
        </p:grpSpPr>
        <p:cxnSp>
          <p:nvCxnSpPr>
            <p:cNvPr id="54" name="Straight Connector 5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5" name="Straight Connector 5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6" name="Straight Connector 5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69" name="Group 68"/>
          <p:cNvGrpSpPr/>
          <p:nvPr/>
        </p:nvGrpSpPr>
        <p:grpSpPr>
          <a:xfrm>
            <a:off x="4932040" y="4941168"/>
            <a:ext cx="648072" cy="576064"/>
            <a:chOff x="4067944" y="4941168"/>
            <a:chExt cx="648072" cy="576064"/>
          </a:xfrm>
        </p:grpSpPr>
        <p:cxnSp>
          <p:nvCxnSpPr>
            <p:cNvPr id="70" name="Straight Connector 6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1" name="Straight Connector 7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2" name="Straight Connector 7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3" name="Group 72"/>
          <p:cNvGrpSpPr/>
          <p:nvPr/>
        </p:nvGrpSpPr>
        <p:grpSpPr>
          <a:xfrm>
            <a:off x="6012160" y="4941168"/>
            <a:ext cx="648072" cy="576064"/>
            <a:chOff x="4067944" y="4941168"/>
            <a:chExt cx="648072" cy="576064"/>
          </a:xfrm>
        </p:grpSpPr>
        <p:cxnSp>
          <p:nvCxnSpPr>
            <p:cNvPr id="74" name="Straight Connector 7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5" name="Straight Connector 7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6" name="Straight Connector 7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7" name="Group 76"/>
          <p:cNvGrpSpPr/>
          <p:nvPr/>
        </p:nvGrpSpPr>
        <p:grpSpPr>
          <a:xfrm>
            <a:off x="6957533" y="4957949"/>
            <a:ext cx="648072" cy="576064"/>
            <a:chOff x="4067944" y="4941168"/>
            <a:chExt cx="648072" cy="576064"/>
          </a:xfrm>
        </p:grpSpPr>
        <p:cxnSp>
          <p:nvCxnSpPr>
            <p:cNvPr id="78" name="Straight Connector 77"/>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9" name="Straight Connector 78"/>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0" name="Straight Connector 79"/>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1" name="Group 80"/>
          <p:cNvGrpSpPr/>
          <p:nvPr/>
        </p:nvGrpSpPr>
        <p:grpSpPr>
          <a:xfrm>
            <a:off x="8100392" y="4941168"/>
            <a:ext cx="648072" cy="576064"/>
            <a:chOff x="4067944" y="4941168"/>
            <a:chExt cx="648072" cy="576064"/>
          </a:xfrm>
        </p:grpSpPr>
        <p:cxnSp>
          <p:nvCxnSpPr>
            <p:cNvPr id="82" name="Straight Connector 81"/>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3" name="Straight Connector 82"/>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4" name="Straight Connector 83"/>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5" name="Group 84"/>
          <p:cNvGrpSpPr/>
          <p:nvPr/>
        </p:nvGrpSpPr>
        <p:grpSpPr>
          <a:xfrm>
            <a:off x="2937553" y="4163375"/>
            <a:ext cx="648072" cy="576064"/>
            <a:chOff x="4067944" y="4941168"/>
            <a:chExt cx="648072" cy="576064"/>
          </a:xfrm>
        </p:grpSpPr>
        <p:cxnSp>
          <p:nvCxnSpPr>
            <p:cNvPr id="86" name="Straight Connector 85"/>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7" name="Straight Connector 86"/>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8" name="Straight Connector 87"/>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9" name="Group 88"/>
          <p:cNvGrpSpPr/>
          <p:nvPr/>
        </p:nvGrpSpPr>
        <p:grpSpPr>
          <a:xfrm>
            <a:off x="1979712" y="4149080"/>
            <a:ext cx="648072" cy="576064"/>
            <a:chOff x="4067944" y="4941168"/>
            <a:chExt cx="648072" cy="576064"/>
          </a:xfrm>
        </p:grpSpPr>
        <p:cxnSp>
          <p:nvCxnSpPr>
            <p:cNvPr id="90" name="Straight Connector 8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1" name="Straight Connector 9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2" name="Straight Connector 9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Tree>
    <p:extLst>
      <p:ext uri="{BB962C8B-B14F-4D97-AF65-F5344CB8AC3E}">
        <p14:creationId xmlns:p14="http://schemas.microsoft.com/office/powerpoint/2010/main" val="8666212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3419872" y="0"/>
            <a:ext cx="2520280" cy="6858000"/>
          </a:xfrm>
          <a:prstGeom prst="rect">
            <a:avLst/>
          </a:prstGeom>
          <a:gradFill flip="none" rotWithShape="1">
            <a:gsLst>
              <a:gs pos="0">
                <a:schemeClr val="tx1">
                  <a:alpha val="0"/>
                </a:schemeClr>
              </a:gs>
              <a:gs pos="100000">
                <a:schemeClr val="bg1">
                  <a:alpha val="0"/>
                </a:schemeClr>
              </a:gs>
              <a:gs pos="48000">
                <a:srgbClr val="FFFFFF"/>
              </a:gs>
              <a:gs pos="60000">
                <a:srgbClr val="FFFFFF"/>
              </a:gs>
              <a:gs pos="37000">
                <a:schemeClr val="bg1">
                  <a:alpha val="34000"/>
                </a:schemeClr>
              </a:gs>
              <a:gs pos="71000">
                <a:schemeClr val="bg1">
                  <a:alpha val="34000"/>
                </a:schemeClr>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cxnSp>
        <p:nvCxnSpPr>
          <p:cNvPr id="48" name="Straight Connector 47"/>
          <p:cNvCxnSpPr>
            <a:endCxn id="14" idx="0"/>
          </p:cNvCxnSpPr>
          <p:nvPr/>
        </p:nvCxnSpPr>
        <p:spPr bwMode="auto">
          <a:xfrm>
            <a:off x="4427984" y="28529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5" name="Straight Connector 44"/>
          <p:cNvCxnSpPr>
            <a:stCxn id="21" idx="2"/>
            <a:endCxn id="13" idx="0"/>
          </p:cNvCxnSpPr>
          <p:nvPr/>
        </p:nvCxnSpPr>
        <p:spPr bwMode="auto">
          <a:xfrm>
            <a:off x="4391980" y="28517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3" name="Straight Connector 42"/>
          <p:cNvCxnSpPr>
            <a:endCxn id="17" idx="0"/>
          </p:cNvCxnSpPr>
          <p:nvPr/>
        </p:nvCxnSpPr>
        <p:spPr bwMode="auto">
          <a:xfrm flipH="1">
            <a:off x="4292352" y="28529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103" name="Straight Connector 102"/>
          <p:cNvCxnSpPr/>
          <p:nvPr/>
        </p:nvCxnSpPr>
        <p:spPr bwMode="auto">
          <a:xfrm flipH="1">
            <a:off x="3263854" y="28529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104" name="Straight Connector 103"/>
          <p:cNvCxnSpPr/>
          <p:nvPr/>
        </p:nvCxnSpPr>
        <p:spPr bwMode="auto">
          <a:xfrm flipH="1">
            <a:off x="4139952" y="28517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105" name="Straight Connector 104"/>
          <p:cNvCxnSpPr/>
          <p:nvPr/>
        </p:nvCxnSpPr>
        <p:spPr bwMode="auto">
          <a:xfrm>
            <a:off x="4391980" y="28529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grpSp>
        <p:nvGrpSpPr>
          <p:cNvPr id="106" name="Group 105"/>
          <p:cNvGrpSpPr/>
          <p:nvPr/>
        </p:nvGrpSpPr>
        <p:grpSpPr>
          <a:xfrm>
            <a:off x="3263854" y="2851774"/>
            <a:ext cx="3056722" cy="1658506"/>
            <a:chOff x="3416254" y="3004174"/>
            <a:chExt cx="3056722" cy="1658506"/>
          </a:xfrm>
        </p:grpSpPr>
        <p:cxnSp>
          <p:nvCxnSpPr>
            <p:cNvPr id="107" name="Straight Connector 106"/>
            <p:cNvCxnSpPr/>
            <p:nvPr/>
          </p:nvCxnSpPr>
          <p:spPr bwMode="auto">
            <a:xfrm>
              <a:off x="4580384" y="30053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16" name="Straight Connector 115"/>
            <p:cNvCxnSpPr/>
            <p:nvPr/>
          </p:nvCxnSpPr>
          <p:spPr bwMode="auto">
            <a:xfrm>
              <a:off x="4544380" y="30041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17" name="Straight Connector 116"/>
            <p:cNvCxnSpPr/>
            <p:nvPr/>
          </p:nvCxnSpPr>
          <p:spPr bwMode="auto">
            <a:xfrm flipH="1">
              <a:off x="4444752" y="30053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18" name="Straight Connector 117"/>
            <p:cNvCxnSpPr/>
            <p:nvPr/>
          </p:nvCxnSpPr>
          <p:spPr bwMode="auto">
            <a:xfrm flipH="1">
              <a:off x="3416254" y="30053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19" name="Straight Connector 118"/>
            <p:cNvCxnSpPr/>
            <p:nvPr/>
          </p:nvCxnSpPr>
          <p:spPr bwMode="auto">
            <a:xfrm flipH="1">
              <a:off x="4292352" y="30041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20" name="Straight Connector 119"/>
            <p:cNvCxnSpPr/>
            <p:nvPr/>
          </p:nvCxnSpPr>
          <p:spPr bwMode="auto">
            <a:xfrm>
              <a:off x="4544380" y="30053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grpSp>
        <p:nvGrpSpPr>
          <p:cNvPr id="108" name="Group 107"/>
          <p:cNvGrpSpPr/>
          <p:nvPr/>
        </p:nvGrpSpPr>
        <p:grpSpPr>
          <a:xfrm>
            <a:off x="5004048" y="4149080"/>
            <a:ext cx="648072" cy="576064"/>
            <a:chOff x="4067944" y="4941168"/>
            <a:chExt cx="648072" cy="576064"/>
          </a:xfrm>
        </p:grpSpPr>
        <p:cxnSp>
          <p:nvCxnSpPr>
            <p:cNvPr id="109" name="Straight Connector 108"/>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0" name="Straight Connector 109"/>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1" name="Straight Connector 110"/>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12" name="Group 111"/>
          <p:cNvGrpSpPr/>
          <p:nvPr/>
        </p:nvGrpSpPr>
        <p:grpSpPr>
          <a:xfrm>
            <a:off x="4046207" y="4134785"/>
            <a:ext cx="648072" cy="576064"/>
            <a:chOff x="4067944" y="4941168"/>
            <a:chExt cx="648072" cy="576064"/>
          </a:xfrm>
        </p:grpSpPr>
        <p:cxnSp>
          <p:nvCxnSpPr>
            <p:cNvPr id="113" name="Straight Connector 112"/>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4" name="Straight Connector 113"/>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5" name="Straight Connector 114"/>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93" name="Group 92"/>
          <p:cNvGrpSpPr/>
          <p:nvPr/>
        </p:nvGrpSpPr>
        <p:grpSpPr>
          <a:xfrm>
            <a:off x="899592" y="4149080"/>
            <a:ext cx="648072" cy="576064"/>
            <a:chOff x="4067944" y="4941168"/>
            <a:chExt cx="648072" cy="576064"/>
          </a:xfrm>
        </p:grpSpPr>
        <p:cxnSp>
          <p:nvCxnSpPr>
            <p:cNvPr id="94" name="Straight Connector 9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5" name="Straight Connector 9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6" name="Straight Connector 9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7" name="Text Box 2"/>
          <p:cNvSpPr txBox="1">
            <a:spLocks noChangeArrowheads="1"/>
          </p:cNvSpPr>
          <p:nvPr/>
        </p:nvSpPr>
        <p:spPr bwMode="auto">
          <a:xfrm>
            <a:off x="971600" y="836712"/>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Move it from there to here</a:t>
            </a:r>
          </a:p>
        </p:txBody>
      </p:sp>
      <p:sp>
        <p:nvSpPr>
          <p:cNvPr id="3" name="Rectangle 2"/>
          <p:cNvSpPr/>
          <p:nvPr/>
        </p:nvSpPr>
        <p:spPr>
          <a:xfrm>
            <a:off x="827584"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0" name="Rectangle 9"/>
          <p:cNvSpPr/>
          <p:nvPr/>
        </p:nvSpPr>
        <p:spPr>
          <a:xfrm>
            <a:off x="1811693"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1" name="Rectangle 10"/>
          <p:cNvSpPr/>
          <p:nvPr/>
        </p:nvSpPr>
        <p:spPr>
          <a:xfrm>
            <a:off x="2795802"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2" name="Rectangle 11"/>
          <p:cNvSpPr/>
          <p:nvPr/>
        </p:nvSpPr>
        <p:spPr>
          <a:xfrm>
            <a:off x="3635896" y="3718192"/>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arrive</a:t>
            </a:r>
            <a:endParaRPr lang="en-US" i="0" dirty="0">
              <a:effectLst>
                <a:glow rad="101600">
                  <a:srgbClr val="000000"/>
                </a:glow>
              </a:effectLst>
              <a:ea typeface="Arial" charset="0"/>
              <a:cs typeface="Arial" charset="0"/>
            </a:endParaRPr>
          </a:p>
        </p:txBody>
      </p:sp>
      <p:sp>
        <p:nvSpPr>
          <p:cNvPr id="13" name="Rectangle 12"/>
          <p:cNvSpPr/>
          <p:nvPr/>
        </p:nvSpPr>
        <p:spPr>
          <a:xfrm>
            <a:off x="4652391"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4" name="Rectangle 13"/>
          <p:cNvSpPr/>
          <p:nvPr/>
        </p:nvSpPr>
        <p:spPr>
          <a:xfrm>
            <a:off x="5852524"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5" name="Rectangle 14"/>
          <p:cNvSpPr/>
          <p:nvPr/>
        </p:nvSpPr>
        <p:spPr>
          <a:xfrm>
            <a:off x="6836633"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place</a:t>
            </a:r>
            <a:endParaRPr lang="en-US" i="0" dirty="0">
              <a:effectLst>
                <a:glow rad="101600">
                  <a:srgbClr val="000000"/>
                </a:glow>
              </a:effectLst>
              <a:ea typeface="Arial" charset="0"/>
              <a:cs typeface="Arial" charset="0"/>
            </a:endParaRPr>
          </a:p>
        </p:txBody>
      </p:sp>
      <p:sp>
        <p:nvSpPr>
          <p:cNvPr id="16" name="Rectangle 15"/>
          <p:cNvSpPr/>
          <p:nvPr/>
        </p:nvSpPr>
        <p:spPr>
          <a:xfrm>
            <a:off x="7820744" y="4510280"/>
            <a:ext cx="114374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17" name="Rectangle 16"/>
          <p:cNvSpPr/>
          <p:nvPr/>
        </p:nvSpPr>
        <p:spPr>
          <a:xfrm>
            <a:off x="3716288"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9" name="Rectangle 18"/>
          <p:cNvSpPr/>
          <p:nvPr/>
        </p:nvSpPr>
        <p:spPr>
          <a:xfrm>
            <a:off x="4620006" y="3717031"/>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0" name="Rectangle 19"/>
          <p:cNvSpPr/>
          <p:nvPr/>
        </p:nvSpPr>
        <p:spPr>
          <a:xfrm>
            <a:off x="1763688" y="2420887"/>
            <a:ext cx="122413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get it</a:t>
            </a:r>
            <a:endParaRPr lang="en-US" i="0" dirty="0">
              <a:effectLst>
                <a:glow rad="101600">
                  <a:srgbClr val="000000"/>
                </a:glow>
              </a:effectLst>
              <a:ea typeface="Arial" charset="0"/>
              <a:cs typeface="Arial" charset="0"/>
            </a:endParaRPr>
          </a:p>
        </p:txBody>
      </p:sp>
      <p:sp>
        <p:nvSpPr>
          <p:cNvPr id="21" name="Rectangle 20"/>
          <p:cNvSpPr/>
          <p:nvPr/>
        </p:nvSpPr>
        <p:spPr>
          <a:xfrm>
            <a:off x="3527884" y="2420887"/>
            <a:ext cx="1728192"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 it</a:t>
            </a:r>
            <a:endParaRPr lang="en-US" i="0" dirty="0">
              <a:effectLst>
                <a:glow rad="101600">
                  <a:srgbClr val="000000"/>
                </a:glow>
              </a:effectLst>
              <a:ea typeface="Arial" charset="0"/>
              <a:cs typeface="Arial" charset="0"/>
            </a:endParaRPr>
          </a:p>
        </p:txBody>
      </p:sp>
      <p:sp>
        <p:nvSpPr>
          <p:cNvPr id="22" name="Rectangle 21"/>
          <p:cNvSpPr/>
          <p:nvPr/>
        </p:nvSpPr>
        <p:spPr>
          <a:xfrm>
            <a:off x="5724128" y="2420887"/>
            <a:ext cx="194421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position it</a:t>
            </a:r>
            <a:endParaRPr lang="en-US" i="0" dirty="0">
              <a:effectLst>
                <a:glow rad="101600">
                  <a:srgbClr val="000000"/>
                </a:glow>
              </a:effectLst>
              <a:ea typeface="Arial" charset="0"/>
              <a:cs typeface="Arial" charset="0"/>
            </a:endParaRPr>
          </a:p>
        </p:txBody>
      </p:sp>
      <p:sp>
        <p:nvSpPr>
          <p:cNvPr id="23" name="Rectangle 22"/>
          <p:cNvSpPr/>
          <p:nvPr/>
        </p:nvSpPr>
        <p:spPr>
          <a:xfrm rot="16200000">
            <a:off x="-37092" y="3717611"/>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hand-1</a:t>
            </a:r>
            <a:endParaRPr lang="en-US" i="0" dirty="0">
              <a:solidFill>
                <a:srgbClr val="000000"/>
              </a:solidFill>
              <a:effectLst>
                <a:glow rad="101600">
                  <a:srgbClr val="FFFFFF"/>
                </a:glow>
              </a:effectLst>
              <a:ea typeface="Arial" charset="0"/>
              <a:cs typeface="Arial" charset="0"/>
            </a:endParaRPr>
          </a:p>
        </p:txBody>
      </p:sp>
      <p:sp>
        <p:nvSpPr>
          <p:cNvPr id="24" name="Rectangle 23"/>
          <p:cNvSpPr/>
          <p:nvPr/>
        </p:nvSpPr>
        <p:spPr>
          <a:xfrm rot="16200000">
            <a:off x="322948" y="4581708"/>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hand-2</a:t>
            </a:r>
            <a:endParaRPr lang="en-US" i="0" dirty="0">
              <a:solidFill>
                <a:srgbClr val="000000"/>
              </a:solidFill>
              <a:effectLst>
                <a:glow rad="101600">
                  <a:srgbClr val="FFFFFF"/>
                </a:glow>
              </a:effectLst>
              <a:ea typeface="Arial" charset="0"/>
              <a:cs typeface="Arial" charset="0"/>
            </a:endParaRPr>
          </a:p>
        </p:txBody>
      </p:sp>
      <p:cxnSp>
        <p:nvCxnSpPr>
          <p:cNvPr id="25" name="Straight Connector 24"/>
          <p:cNvCxnSpPr>
            <a:endCxn id="21" idx="0"/>
          </p:cNvCxnSpPr>
          <p:nvPr/>
        </p:nvCxnSpPr>
        <p:spPr bwMode="auto">
          <a:xfrm>
            <a:off x="4283968" y="1484784"/>
            <a:ext cx="1080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7" name="Straight Connector 26"/>
          <p:cNvCxnSpPr/>
          <p:nvPr/>
        </p:nvCxnSpPr>
        <p:spPr bwMode="auto">
          <a:xfrm>
            <a:off x="4283968" y="1484784"/>
            <a:ext cx="2412268"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9" name="Straight Connector 28"/>
          <p:cNvCxnSpPr>
            <a:endCxn id="20" idx="0"/>
          </p:cNvCxnSpPr>
          <p:nvPr/>
        </p:nvCxnSpPr>
        <p:spPr bwMode="auto">
          <a:xfrm flipH="1">
            <a:off x="2375756" y="1484784"/>
            <a:ext cx="19082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3" name="Straight Connector 32"/>
          <p:cNvCxnSpPr>
            <a:stCxn id="20" idx="2"/>
          </p:cNvCxnSpPr>
          <p:nvPr/>
        </p:nvCxnSpPr>
        <p:spPr bwMode="auto">
          <a:xfrm flipH="1">
            <a:off x="1331640" y="2851774"/>
            <a:ext cx="1044116" cy="86525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5" name="Straight Connector 34"/>
          <p:cNvCxnSpPr/>
          <p:nvPr/>
        </p:nvCxnSpPr>
        <p:spPr bwMode="auto">
          <a:xfrm>
            <a:off x="2375756" y="2852936"/>
            <a:ext cx="36004" cy="86409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0" name="Straight Connector 49"/>
          <p:cNvCxnSpPr>
            <a:stCxn id="22" idx="2"/>
          </p:cNvCxnSpPr>
          <p:nvPr/>
        </p:nvCxnSpPr>
        <p:spPr bwMode="auto">
          <a:xfrm>
            <a:off x="6696236" y="2851774"/>
            <a:ext cx="1712572"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2" name="Straight Connector 51"/>
          <p:cNvCxnSpPr/>
          <p:nvPr/>
        </p:nvCxnSpPr>
        <p:spPr bwMode="auto">
          <a:xfrm>
            <a:off x="6684892" y="2852936"/>
            <a:ext cx="572445"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nvGrpSpPr>
          <p:cNvPr id="68" name="Group 67"/>
          <p:cNvGrpSpPr/>
          <p:nvPr/>
        </p:nvGrpSpPr>
        <p:grpSpPr>
          <a:xfrm>
            <a:off x="4067944" y="4941168"/>
            <a:ext cx="648072" cy="576064"/>
            <a:chOff x="4067944" y="4941168"/>
            <a:chExt cx="648072" cy="576064"/>
          </a:xfrm>
        </p:grpSpPr>
        <p:cxnSp>
          <p:nvCxnSpPr>
            <p:cNvPr id="54" name="Straight Connector 5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5" name="Straight Connector 5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6" name="Straight Connector 5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69" name="Group 68"/>
          <p:cNvGrpSpPr/>
          <p:nvPr/>
        </p:nvGrpSpPr>
        <p:grpSpPr>
          <a:xfrm>
            <a:off x="4932040" y="4941168"/>
            <a:ext cx="648072" cy="576064"/>
            <a:chOff x="4067944" y="4941168"/>
            <a:chExt cx="648072" cy="576064"/>
          </a:xfrm>
        </p:grpSpPr>
        <p:cxnSp>
          <p:nvCxnSpPr>
            <p:cNvPr id="70" name="Straight Connector 6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1" name="Straight Connector 7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2" name="Straight Connector 7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3" name="Group 72"/>
          <p:cNvGrpSpPr/>
          <p:nvPr/>
        </p:nvGrpSpPr>
        <p:grpSpPr>
          <a:xfrm>
            <a:off x="6012160" y="4941168"/>
            <a:ext cx="648072" cy="576064"/>
            <a:chOff x="4067944" y="4941168"/>
            <a:chExt cx="648072" cy="576064"/>
          </a:xfrm>
        </p:grpSpPr>
        <p:cxnSp>
          <p:nvCxnSpPr>
            <p:cNvPr id="74" name="Straight Connector 7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5" name="Straight Connector 7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6" name="Straight Connector 7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7" name="Group 76"/>
          <p:cNvGrpSpPr/>
          <p:nvPr/>
        </p:nvGrpSpPr>
        <p:grpSpPr>
          <a:xfrm>
            <a:off x="6957533" y="4957949"/>
            <a:ext cx="648072" cy="576064"/>
            <a:chOff x="4067944" y="4941168"/>
            <a:chExt cx="648072" cy="576064"/>
          </a:xfrm>
        </p:grpSpPr>
        <p:cxnSp>
          <p:nvCxnSpPr>
            <p:cNvPr id="78" name="Straight Connector 77"/>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9" name="Straight Connector 78"/>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0" name="Straight Connector 79"/>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1" name="Group 80"/>
          <p:cNvGrpSpPr/>
          <p:nvPr/>
        </p:nvGrpSpPr>
        <p:grpSpPr>
          <a:xfrm>
            <a:off x="8100392" y="4941168"/>
            <a:ext cx="648072" cy="576064"/>
            <a:chOff x="4067944" y="4941168"/>
            <a:chExt cx="648072" cy="576064"/>
          </a:xfrm>
        </p:grpSpPr>
        <p:cxnSp>
          <p:nvCxnSpPr>
            <p:cNvPr id="82" name="Straight Connector 81"/>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3" name="Straight Connector 82"/>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4" name="Straight Connector 83"/>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5" name="Group 84"/>
          <p:cNvGrpSpPr/>
          <p:nvPr/>
        </p:nvGrpSpPr>
        <p:grpSpPr>
          <a:xfrm>
            <a:off x="2937553" y="4163375"/>
            <a:ext cx="648072" cy="576064"/>
            <a:chOff x="4067944" y="4941168"/>
            <a:chExt cx="648072" cy="576064"/>
          </a:xfrm>
        </p:grpSpPr>
        <p:cxnSp>
          <p:nvCxnSpPr>
            <p:cNvPr id="86" name="Straight Connector 85"/>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7" name="Straight Connector 86"/>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8" name="Straight Connector 87"/>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9" name="Group 88"/>
          <p:cNvGrpSpPr/>
          <p:nvPr/>
        </p:nvGrpSpPr>
        <p:grpSpPr>
          <a:xfrm>
            <a:off x="1979712" y="4149080"/>
            <a:ext cx="648072" cy="576064"/>
            <a:chOff x="4067944" y="4941168"/>
            <a:chExt cx="648072" cy="576064"/>
          </a:xfrm>
        </p:grpSpPr>
        <p:cxnSp>
          <p:nvCxnSpPr>
            <p:cNvPr id="90" name="Straight Connector 8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1" name="Straight Connector 9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2" name="Straight Connector 9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5" name="Rounded Rectangle 4"/>
          <p:cNvSpPr/>
          <p:nvPr/>
        </p:nvSpPr>
        <p:spPr bwMode="auto">
          <a:xfrm rot="1205104">
            <a:off x="6533460" y="712225"/>
            <a:ext cx="1944216" cy="864096"/>
          </a:xfrm>
          <a:prstGeom prst="roundRect">
            <a:avLst/>
          </a:prstGeom>
          <a:solidFill>
            <a:srgbClr val="FFFFFF"/>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a:solidFill>
                  <a:srgbClr val="000000"/>
                </a:solidFill>
                <a:effectLst>
                  <a:glow rad="101600">
                    <a:srgbClr val="FFFFFF"/>
                  </a:glow>
                </a:effectLst>
                <a:ea typeface="Arial" charset="0"/>
                <a:cs typeface="Arial" charset="0"/>
              </a:rPr>
              <a:t>joint action: same goal</a:t>
            </a:r>
          </a:p>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spTree>
    <p:extLst>
      <p:ext uri="{BB962C8B-B14F-4D97-AF65-F5344CB8AC3E}">
        <p14:creationId xmlns:p14="http://schemas.microsoft.com/office/powerpoint/2010/main" val="10103666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3419872" y="0"/>
            <a:ext cx="2520280" cy="6858000"/>
          </a:xfrm>
          <a:prstGeom prst="rect">
            <a:avLst/>
          </a:prstGeom>
          <a:gradFill flip="none" rotWithShape="1">
            <a:gsLst>
              <a:gs pos="0">
                <a:schemeClr val="tx1">
                  <a:alpha val="0"/>
                </a:schemeClr>
              </a:gs>
              <a:gs pos="100000">
                <a:schemeClr val="bg1">
                  <a:alpha val="0"/>
                </a:schemeClr>
              </a:gs>
              <a:gs pos="48000">
                <a:srgbClr val="FFFFFF"/>
              </a:gs>
              <a:gs pos="60000">
                <a:srgbClr val="FFFFFF"/>
              </a:gs>
              <a:gs pos="37000">
                <a:schemeClr val="bg1">
                  <a:alpha val="34000"/>
                </a:schemeClr>
              </a:gs>
              <a:gs pos="71000">
                <a:schemeClr val="bg1">
                  <a:alpha val="34000"/>
                </a:schemeClr>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grpSp>
        <p:nvGrpSpPr>
          <p:cNvPr id="4" name="Group 3"/>
          <p:cNvGrpSpPr/>
          <p:nvPr/>
        </p:nvGrpSpPr>
        <p:grpSpPr>
          <a:xfrm>
            <a:off x="3263854" y="2851774"/>
            <a:ext cx="3056722" cy="1658506"/>
            <a:chOff x="3263854" y="2851774"/>
            <a:chExt cx="3056722" cy="1658506"/>
          </a:xfrm>
        </p:grpSpPr>
        <p:cxnSp>
          <p:nvCxnSpPr>
            <p:cNvPr id="48" name="Straight Connector 47"/>
            <p:cNvCxnSpPr>
              <a:endCxn id="14" idx="0"/>
            </p:cNvCxnSpPr>
            <p:nvPr/>
          </p:nvCxnSpPr>
          <p:spPr bwMode="auto">
            <a:xfrm>
              <a:off x="4427984" y="28529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5" name="Straight Connector 44"/>
            <p:cNvCxnSpPr>
              <a:stCxn id="21" idx="2"/>
              <a:endCxn id="13" idx="0"/>
            </p:cNvCxnSpPr>
            <p:nvPr/>
          </p:nvCxnSpPr>
          <p:spPr bwMode="auto">
            <a:xfrm>
              <a:off x="4391980" y="28517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3" name="Straight Connector 42"/>
            <p:cNvCxnSpPr>
              <a:endCxn id="17" idx="0"/>
            </p:cNvCxnSpPr>
            <p:nvPr/>
          </p:nvCxnSpPr>
          <p:spPr bwMode="auto">
            <a:xfrm flipH="1">
              <a:off x="4292352" y="28529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97" name="Straight Connector 96"/>
            <p:cNvCxnSpPr/>
            <p:nvPr/>
          </p:nvCxnSpPr>
          <p:spPr bwMode="auto">
            <a:xfrm flipH="1">
              <a:off x="3263854" y="28529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100" name="Straight Connector 99"/>
            <p:cNvCxnSpPr/>
            <p:nvPr/>
          </p:nvCxnSpPr>
          <p:spPr bwMode="auto">
            <a:xfrm flipH="1">
              <a:off x="4139952" y="28517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101" name="Straight Connector 100"/>
            <p:cNvCxnSpPr/>
            <p:nvPr/>
          </p:nvCxnSpPr>
          <p:spPr bwMode="auto">
            <a:xfrm>
              <a:off x="4391980" y="28529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grpSp>
      <p:grpSp>
        <p:nvGrpSpPr>
          <p:cNvPr id="102" name="Group 101"/>
          <p:cNvGrpSpPr/>
          <p:nvPr/>
        </p:nvGrpSpPr>
        <p:grpSpPr>
          <a:xfrm>
            <a:off x="3263854" y="2851774"/>
            <a:ext cx="3056722" cy="1658506"/>
            <a:chOff x="3416254" y="3004174"/>
            <a:chExt cx="3056722" cy="1658506"/>
          </a:xfrm>
        </p:grpSpPr>
        <p:cxnSp>
          <p:nvCxnSpPr>
            <p:cNvPr id="103" name="Straight Connector 102"/>
            <p:cNvCxnSpPr/>
            <p:nvPr/>
          </p:nvCxnSpPr>
          <p:spPr bwMode="auto">
            <a:xfrm>
              <a:off x="4580384" y="30053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4" name="Straight Connector 103"/>
            <p:cNvCxnSpPr/>
            <p:nvPr/>
          </p:nvCxnSpPr>
          <p:spPr bwMode="auto">
            <a:xfrm>
              <a:off x="4544380" y="30041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5" name="Straight Connector 104"/>
            <p:cNvCxnSpPr/>
            <p:nvPr/>
          </p:nvCxnSpPr>
          <p:spPr bwMode="auto">
            <a:xfrm flipH="1">
              <a:off x="4444752" y="30053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6" name="Straight Connector 105"/>
            <p:cNvCxnSpPr/>
            <p:nvPr/>
          </p:nvCxnSpPr>
          <p:spPr bwMode="auto">
            <a:xfrm flipH="1">
              <a:off x="3416254" y="30053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7" name="Straight Connector 106"/>
            <p:cNvCxnSpPr/>
            <p:nvPr/>
          </p:nvCxnSpPr>
          <p:spPr bwMode="auto">
            <a:xfrm flipH="1">
              <a:off x="4292352" y="30041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16" name="Straight Connector 115"/>
            <p:cNvCxnSpPr/>
            <p:nvPr/>
          </p:nvCxnSpPr>
          <p:spPr bwMode="auto">
            <a:xfrm>
              <a:off x="4544380" y="30053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grpSp>
        <p:nvGrpSpPr>
          <p:cNvPr id="108" name="Group 107"/>
          <p:cNvGrpSpPr/>
          <p:nvPr/>
        </p:nvGrpSpPr>
        <p:grpSpPr>
          <a:xfrm>
            <a:off x="5004048" y="4149080"/>
            <a:ext cx="648072" cy="576064"/>
            <a:chOff x="4067944" y="4941168"/>
            <a:chExt cx="648072" cy="576064"/>
          </a:xfrm>
        </p:grpSpPr>
        <p:cxnSp>
          <p:nvCxnSpPr>
            <p:cNvPr id="109" name="Straight Connector 108"/>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0" name="Straight Connector 109"/>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1" name="Straight Connector 110"/>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12" name="Group 111"/>
          <p:cNvGrpSpPr/>
          <p:nvPr/>
        </p:nvGrpSpPr>
        <p:grpSpPr>
          <a:xfrm>
            <a:off x="4046207" y="4134785"/>
            <a:ext cx="648072" cy="576064"/>
            <a:chOff x="4067944" y="4941168"/>
            <a:chExt cx="648072" cy="576064"/>
          </a:xfrm>
        </p:grpSpPr>
        <p:cxnSp>
          <p:nvCxnSpPr>
            <p:cNvPr id="113" name="Straight Connector 112"/>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4" name="Straight Connector 113"/>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5" name="Straight Connector 114"/>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93" name="Group 92"/>
          <p:cNvGrpSpPr/>
          <p:nvPr/>
        </p:nvGrpSpPr>
        <p:grpSpPr>
          <a:xfrm>
            <a:off x="899592" y="4149080"/>
            <a:ext cx="648072" cy="576064"/>
            <a:chOff x="4067944" y="4941168"/>
            <a:chExt cx="648072" cy="576064"/>
          </a:xfrm>
        </p:grpSpPr>
        <p:cxnSp>
          <p:nvCxnSpPr>
            <p:cNvPr id="94" name="Straight Connector 9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5" name="Straight Connector 9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6" name="Straight Connector 9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7" name="Text Box 2"/>
          <p:cNvSpPr txBox="1">
            <a:spLocks noChangeArrowheads="1"/>
          </p:cNvSpPr>
          <p:nvPr/>
        </p:nvSpPr>
        <p:spPr bwMode="auto">
          <a:xfrm>
            <a:off x="971600" y="836712"/>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Move it from there to here</a:t>
            </a:r>
          </a:p>
        </p:txBody>
      </p:sp>
      <p:sp>
        <p:nvSpPr>
          <p:cNvPr id="3" name="Rectangle 2"/>
          <p:cNvSpPr/>
          <p:nvPr/>
        </p:nvSpPr>
        <p:spPr>
          <a:xfrm>
            <a:off x="827584"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0" name="Rectangle 9"/>
          <p:cNvSpPr/>
          <p:nvPr/>
        </p:nvSpPr>
        <p:spPr>
          <a:xfrm>
            <a:off x="1811693"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1" name="Rectangle 10"/>
          <p:cNvSpPr/>
          <p:nvPr/>
        </p:nvSpPr>
        <p:spPr>
          <a:xfrm>
            <a:off x="2795802"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2" name="Rectangle 11"/>
          <p:cNvSpPr/>
          <p:nvPr/>
        </p:nvSpPr>
        <p:spPr>
          <a:xfrm>
            <a:off x="3635896" y="3718192"/>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arrive</a:t>
            </a:r>
            <a:endParaRPr lang="en-US" i="0" dirty="0">
              <a:effectLst>
                <a:glow rad="101600">
                  <a:srgbClr val="000000"/>
                </a:glow>
              </a:effectLst>
              <a:ea typeface="Arial" charset="0"/>
              <a:cs typeface="Arial" charset="0"/>
            </a:endParaRPr>
          </a:p>
        </p:txBody>
      </p:sp>
      <p:sp>
        <p:nvSpPr>
          <p:cNvPr id="13" name="Rectangle 12"/>
          <p:cNvSpPr/>
          <p:nvPr/>
        </p:nvSpPr>
        <p:spPr>
          <a:xfrm>
            <a:off x="4652391"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4" name="Rectangle 13"/>
          <p:cNvSpPr/>
          <p:nvPr/>
        </p:nvSpPr>
        <p:spPr>
          <a:xfrm>
            <a:off x="5852524"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5" name="Rectangle 14"/>
          <p:cNvSpPr/>
          <p:nvPr/>
        </p:nvSpPr>
        <p:spPr>
          <a:xfrm>
            <a:off x="6836633"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place</a:t>
            </a:r>
            <a:endParaRPr lang="en-US" i="0" dirty="0">
              <a:effectLst>
                <a:glow rad="101600">
                  <a:srgbClr val="000000"/>
                </a:glow>
              </a:effectLst>
              <a:ea typeface="Arial" charset="0"/>
              <a:cs typeface="Arial" charset="0"/>
            </a:endParaRPr>
          </a:p>
        </p:txBody>
      </p:sp>
      <p:sp>
        <p:nvSpPr>
          <p:cNvPr id="16" name="Rectangle 15"/>
          <p:cNvSpPr/>
          <p:nvPr/>
        </p:nvSpPr>
        <p:spPr>
          <a:xfrm>
            <a:off x="7820744" y="4510280"/>
            <a:ext cx="114374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17" name="Rectangle 16"/>
          <p:cNvSpPr/>
          <p:nvPr/>
        </p:nvSpPr>
        <p:spPr>
          <a:xfrm>
            <a:off x="3716288"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9" name="Rectangle 18"/>
          <p:cNvSpPr/>
          <p:nvPr/>
        </p:nvSpPr>
        <p:spPr>
          <a:xfrm>
            <a:off x="4620006" y="3717031"/>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0" name="Rectangle 19"/>
          <p:cNvSpPr/>
          <p:nvPr/>
        </p:nvSpPr>
        <p:spPr>
          <a:xfrm>
            <a:off x="1763688" y="2420887"/>
            <a:ext cx="122413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get it</a:t>
            </a:r>
            <a:endParaRPr lang="en-US" i="0" dirty="0">
              <a:effectLst>
                <a:glow rad="101600">
                  <a:srgbClr val="000000"/>
                </a:glow>
              </a:effectLst>
              <a:ea typeface="Arial" charset="0"/>
              <a:cs typeface="Arial" charset="0"/>
            </a:endParaRPr>
          </a:p>
        </p:txBody>
      </p:sp>
      <p:sp>
        <p:nvSpPr>
          <p:cNvPr id="21" name="Rectangle 20"/>
          <p:cNvSpPr/>
          <p:nvPr/>
        </p:nvSpPr>
        <p:spPr>
          <a:xfrm>
            <a:off x="3527884" y="2420887"/>
            <a:ext cx="1728192"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 it</a:t>
            </a:r>
            <a:endParaRPr lang="en-US" i="0" dirty="0">
              <a:effectLst>
                <a:glow rad="101600">
                  <a:srgbClr val="000000"/>
                </a:glow>
              </a:effectLst>
              <a:ea typeface="Arial" charset="0"/>
              <a:cs typeface="Arial" charset="0"/>
            </a:endParaRPr>
          </a:p>
        </p:txBody>
      </p:sp>
      <p:sp>
        <p:nvSpPr>
          <p:cNvPr id="22" name="Rectangle 21"/>
          <p:cNvSpPr/>
          <p:nvPr/>
        </p:nvSpPr>
        <p:spPr>
          <a:xfrm>
            <a:off x="5724128" y="2420887"/>
            <a:ext cx="194421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position it</a:t>
            </a:r>
            <a:endParaRPr lang="en-US" i="0" dirty="0">
              <a:effectLst>
                <a:glow rad="101600">
                  <a:srgbClr val="000000"/>
                </a:glow>
              </a:effectLst>
              <a:ea typeface="Arial" charset="0"/>
              <a:cs typeface="Arial" charset="0"/>
            </a:endParaRPr>
          </a:p>
        </p:txBody>
      </p:sp>
      <p:sp>
        <p:nvSpPr>
          <p:cNvPr id="23" name="Rectangle 22"/>
          <p:cNvSpPr/>
          <p:nvPr/>
        </p:nvSpPr>
        <p:spPr>
          <a:xfrm rot="16200000">
            <a:off x="-37092" y="3717611"/>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hand-1</a:t>
            </a:r>
            <a:endParaRPr lang="en-US" i="0" dirty="0">
              <a:solidFill>
                <a:srgbClr val="000000"/>
              </a:solidFill>
              <a:effectLst>
                <a:glow rad="101600">
                  <a:srgbClr val="FFFFFF"/>
                </a:glow>
              </a:effectLst>
              <a:ea typeface="Arial" charset="0"/>
              <a:cs typeface="Arial" charset="0"/>
            </a:endParaRPr>
          </a:p>
        </p:txBody>
      </p:sp>
      <p:sp>
        <p:nvSpPr>
          <p:cNvPr id="24" name="Rectangle 23"/>
          <p:cNvSpPr/>
          <p:nvPr/>
        </p:nvSpPr>
        <p:spPr>
          <a:xfrm rot="16200000">
            <a:off x="322948" y="4581708"/>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hand-2</a:t>
            </a:r>
            <a:endParaRPr lang="en-US" i="0" dirty="0">
              <a:solidFill>
                <a:srgbClr val="000000"/>
              </a:solidFill>
              <a:effectLst>
                <a:glow rad="101600">
                  <a:srgbClr val="FFFFFF"/>
                </a:glow>
              </a:effectLst>
              <a:ea typeface="Arial" charset="0"/>
              <a:cs typeface="Arial" charset="0"/>
            </a:endParaRPr>
          </a:p>
        </p:txBody>
      </p:sp>
      <p:cxnSp>
        <p:nvCxnSpPr>
          <p:cNvPr id="25" name="Straight Connector 24"/>
          <p:cNvCxnSpPr>
            <a:endCxn id="21" idx="0"/>
          </p:cNvCxnSpPr>
          <p:nvPr/>
        </p:nvCxnSpPr>
        <p:spPr bwMode="auto">
          <a:xfrm>
            <a:off x="4283968" y="1484784"/>
            <a:ext cx="1080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7" name="Straight Connector 26"/>
          <p:cNvCxnSpPr/>
          <p:nvPr/>
        </p:nvCxnSpPr>
        <p:spPr bwMode="auto">
          <a:xfrm>
            <a:off x="4283968" y="1484784"/>
            <a:ext cx="2412268"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9" name="Straight Connector 28"/>
          <p:cNvCxnSpPr>
            <a:endCxn id="20" idx="0"/>
          </p:cNvCxnSpPr>
          <p:nvPr/>
        </p:nvCxnSpPr>
        <p:spPr bwMode="auto">
          <a:xfrm flipH="1">
            <a:off x="2375756" y="1484784"/>
            <a:ext cx="19082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3" name="Straight Connector 32"/>
          <p:cNvCxnSpPr>
            <a:stCxn id="20" idx="2"/>
          </p:cNvCxnSpPr>
          <p:nvPr/>
        </p:nvCxnSpPr>
        <p:spPr bwMode="auto">
          <a:xfrm flipH="1">
            <a:off x="1331640" y="2851774"/>
            <a:ext cx="1044116" cy="86525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5" name="Straight Connector 34"/>
          <p:cNvCxnSpPr/>
          <p:nvPr/>
        </p:nvCxnSpPr>
        <p:spPr bwMode="auto">
          <a:xfrm>
            <a:off x="2375756" y="2852936"/>
            <a:ext cx="36004" cy="86409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0" name="Straight Connector 49"/>
          <p:cNvCxnSpPr>
            <a:stCxn id="22" idx="2"/>
          </p:cNvCxnSpPr>
          <p:nvPr/>
        </p:nvCxnSpPr>
        <p:spPr bwMode="auto">
          <a:xfrm>
            <a:off x="6696236" y="2851774"/>
            <a:ext cx="1712572"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2" name="Straight Connector 51"/>
          <p:cNvCxnSpPr/>
          <p:nvPr/>
        </p:nvCxnSpPr>
        <p:spPr bwMode="auto">
          <a:xfrm>
            <a:off x="6684892" y="2852936"/>
            <a:ext cx="572445"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nvGrpSpPr>
          <p:cNvPr id="68" name="Group 67"/>
          <p:cNvGrpSpPr/>
          <p:nvPr/>
        </p:nvGrpSpPr>
        <p:grpSpPr>
          <a:xfrm>
            <a:off x="4067944" y="4941168"/>
            <a:ext cx="648072" cy="576064"/>
            <a:chOff x="4067944" y="4941168"/>
            <a:chExt cx="648072" cy="576064"/>
          </a:xfrm>
        </p:grpSpPr>
        <p:cxnSp>
          <p:nvCxnSpPr>
            <p:cNvPr id="54" name="Straight Connector 5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5" name="Straight Connector 5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6" name="Straight Connector 5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69" name="Group 68"/>
          <p:cNvGrpSpPr/>
          <p:nvPr/>
        </p:nvGrpSpPr>
        <p:grpSpPr>
          <a:xfrm>
            <a:off x="4932040" y="4941168"/>
            <a:ext cx="648072" cy="576064"/>
            <a:chOff x="4067944" y="4941168"/>
            <a:chExt cx="648072" cy="576064"/>
          </a:xfrm>
        </p:grpSpPr>
        <p:cxnSp>
          <p:nvCxnSpPr>
            <p:cNvPr id="70" name="Straight Connector 6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1" name="Straight Connector 7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2" name="Straight Connector 7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3" name="Group 72"/>
          <p:cNvGrpSpPr/>
          <p:nvPr/>
        </p:nvGrpSpPr>
        <p:grpSpPr>
          <a:xfrm>
            <a:off x="6012160" y="4941168"/>
            <a:ext cx="648072" cy="576064"/>
            <a:chOff x="4067944" y="4941168"/>
            <a:chExt cx="648072" cy="576064"/>
          </a:xfrm>
        </p:grpSpPr>
        <p:cxnSp>
          <p:nvCxnSpPr>
            <p:cNvPr id="74" name="Straight Connector 7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5" name="Straight Connector 7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6" name="Straight Connector 7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7" name="Group 76"/>
          <p:cNvGrpSpPr/>
          <p:nvPr/>
        </p:nvGrpSpPr>
        <p:grpSpPr>
          <a:xfrm>
            <a:off x="6957533" y="4957949"/>
            <a:ext cx="648072" cy="576064"/>
            <a:chOff x="4067944" y="4941168"/>
            <a:chExt cx="648072" cy="576064"/>
          </a:xfrm>
        </p:grpSpPr>
        <p:cxnSp>
          <p:nvCxnSpPr>
            <p:cNvPr id="78" name="Straight Connector 77"/>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9" name="Straight Connector 78"/>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0" name="Straight Connector 79"/>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1" name="Group 80"/>
          <p:cNvGrpSpPr/>
          <p:nvPr/>
        </p:nvGrpSpPr>
        <p:grpSpPr>
          <a:xfrm>
            <a:off x="8100392" y="4941168"/>
            <a:ext cx="648072" cy="576064"/>
            <a:chOff x="4067944" y="4941168"/>
            <a:chExt cx="648072" cy="576064"/>
          </a:xfrm>
        </p:grpSpPr>
        <p:cxnSp>
          <p:nvCxnSpPr>
            <p:cNvPr id="82" name="Straight Connector 81"/>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3" name="Straight Connector 82"/>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4" name="Straight Connector 83"/>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5" name="Group 84"/>
          <p:cNvGrpSpPr/>
          <p:nvPr/>
        </p:nvGrpSpPr>
        <p:grpSpPr>
          <a:xfrm>
            <a:off x="2937553" y="4163375"/>
            <a:ext cx="648072" cy="576064"/>
            <a:chOff x="4067944" y="4941168"/>
            <a:chExt cx="648072" cy="576064"/>
          </a:xfrm>
        </p:grpSpPr>
        <p:cxnSp>
          <p:nvCxnSpPr>
            <p:cNvPr id="86" name="Straight Connector 85"/>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7" name="Straight Connector 86"/>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8" name="Straight Connector 87"/>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9" name="Group 88"/>
          <p:cNvGrpSpPr/>
          <p:nvPr/>
        </p:nvGrpSpPr>
        <p:grpSpPr>
          <a:xfrm>
            <a:off x="1979712" y="4149080"/>
            <a:ext cx="648072" cy="576064"/>
            <a:chOff x="4067944" y="4941168"/>
            <a:chExt cx="648072" cy="576064"/>
          </a:xfrm>
        </p:grpSpPr>
        <p:cxnSp>
          <p:nvCxnSpPr>
            <p:cNvPr id="90" name="Straight Connector 8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1" name="Straight Connector 9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2" name="Straight Connector 9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5" name="Rounded Rectangle 4"/>
          <p:cNvSpPr/>
          <p:nvPr/>
        </p:nvSpPr>
        <p:spPr bwMode="auto">
          <a:xfrm rot="1205104">
            <a:off x="6533460" y="712225"/>
            <a:ext cx="1944216" cy="864096"/>
          </a:xfrm>
          <a:prstGeom prst="roundRect">
            <a:avLst/>
          </a:prstGeom>
          <a:solidFill>
            <a:srgbClr val="FFFFFF"/>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a:solidFill>
                  <a:srgbClr val="000000"/>
                </a:solidFill>
                <a:effectLst>
                  <a:glow rad="101600">
                    <a:srgbClr val="FFFFFF"/>
                  </a:glow>
                </a:effectLst>
                <a:ea typeface="Arial" charset="0"/>
                <a:cs typeface="Arial" charset="0"/>
              </a:rPr>
              <a:t>joint action: same goal</a:t>
            </a:r>
          </a:p>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sp>
        <p:nvSpPr>
          <p:cNvPr id="98" name="Rounded Rectangle 97"/>
          <p:cNvSpPr/>
          <p:nvPr/>
        </p:nvSpPr>
        <p:spPr bwMode="auto">
          <a:xfrm rot="21362563">
            <a:off x="3869164" y="5686650"/>
            <a:ext cx="1944216" cy="864096"/>
          </a:xfrm>
          <a:prstGeom prst="roundRect">
            <a:avLst/>
          </a:prstGeom>
          <a:solidFill>
            <a:srgbClr val="FFFFFF"/>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smtClean="0">
                <a:solidFill>
                  <a:srgbClr val="000000"/>
                </a:solidFill>
                <a:effectLst>
                  <a:glow rad="101600">
                    <a:srgbClr val="FFFFFF"/>
                  </a:glow>
                </a:effectLst>
                <a:ea typeface="Arial" charset="0"/>
                <a:cs typeface="Arial" charset="0"/>
              </a:rPr>
              <a:t>similar timing problem</a:t>
            </a:r>
            <a:endParaRPr kumimoji="0" lang="en-US" sz="2200" b="0" i="1" u="none" strike="noStrike" cap="none" normalizeH="0" baseline="0" dirty="0">
              <a:ln>
                <a:noFill/>
              </a:ln>
              <a:solidFill>
                <a:schemeClr val="bg1"/>
              </a:solidFill>
              <a:effectLst/>
              <a:latin typeface="Myriad Web" charset="0"/>
            </a:endParaRPr>
          </a:p>
        </p:txBody>
      </p:sp>
    </p:spTree>
    <p:extLst>
      <p:ext uri="{BB962C8B-B14F-4D97-AF65-F5344CB8AC3E}">
        <p14:creationId xmlns:p14="http://schemas.microsoft.com/office/powerpoint/2010/main" val="53678106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3419872" y="0"/>
            <a:ext cx="2520280" cy="6858000"/>
          </a:xfrm>
          <a:prstGeom prst="rect">
            <a:avLst/>
          </a:prstGeom>
          <a:gradFill flip="none" rotWithShape="1">
            <a:gsLst>
              <a:gs pos="0">
                <a:schemeClr val="tx1">
                  <a:alpha val="0"/>
                </a:schemeClr>
              </a:gs>
              <a:gs pos="100000">
                <a:schemeClr val="bg1">
                  <a:alpha val="0"/>
                </a:schemeClr>
              </a:gs>
              <a:gs pos="48000">
                <a:srgbClr val="FFFFFF"/>
              </a:gs>
              <a:gs pos="60000">
                <a:srgbClr val="FFFFFF"/>
              </a:gs>
              <a:gs pos="37000">
                <a:schemeClr val="bg1">
                  <a:alpha val="34000"/>
                </a:schemeClr>
              </a:gs>
              <a:gs pos="71000">
                <a:schemeClr val="bg1">
                  <a:alpha val="34000"/>
                </a:schemeClr>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grpSp>
        <p:nvGrpSpPr>
          <p:cNvPr id="134" name="Group 133"/>
          <p:cNvGrpSpPr/>
          <p:nvPr/>
        </p:nvGrpSpPr>
        <p:grpSpPr>
          <a:xfrm>
            <a:off x="3263854" y="2851774"/>
            <a:ext cx="3056722" cy="1658506"/>
            <a:chOff x="3263854" y="2851774"/>
            <a:chExt cx="3056722" cy="1658506"/>
          </a:xfrm>
        </p:grpSpPr>
        <p:cxnSp>
          <p:nvCxnSpPr>
            <p:cNvPr id="135" name="Straight Connector 134"/>
            <p:cNvCxnSpPr/>
            <p:nvPr/>
          </p:nvCxnSpPr>
          <p:spPr bwMode="auto">
            <a:xfrm>
              <a:off x="4427984" y="28529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136" name="Straight Connector 135"/>
            <p:cNvCxnSpPr/>
            <p:nvPr/>
          </p:nvCxnSpPr>
          <p:spPr bwMode="auto">
            <a:xfrm>
              <a:off x="4391980" y="28517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137" name="Straight Connector 136"/>
            <p:cNvCxnSpPr/>
            <p:nvPr/>
          </p:nvCxnSpPr>
          <p:spPr bwMode="auto">
            <a:xfrm flipH="1">
              <a:off x="4292352" y="28529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138" name="Straight Connector 137"/>
            <p:cNvCxnSpPr/>
            <p:nvPr/>
          </p:nvCxnSpPr>
          <p:spPr bwMode="auto">
            <a:xfrm flipH="1">
              <a:off x="3263854" y="28529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139" name="Straight Connector 138"/>
            <p:cNvCxnSpPr/>
            <p:nvPr/>
          </p:nvCxnSpPr>
          <p:spPr bwMode="auto">
            <a:xfrm flipH="1">
              <a:off x="4139952" y="28517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140" name="Straight Connector 139"/>
            <p:cNvCxnSpPr/>
            <p:nvPr/>
          </p:nvCxnSpPr>
          <p:spPr bwMode="auto">
            <a:xfrm>
              <a:off x="4391980" y="28529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grpSp>
      <p:grpSp>
        <p:nvGrpSpPr>
          <p:cNvPr id="149" name="Group 148"/>
          <p:cNvGrpSpPr/>
          <p:nvPr/>
        </p:nvGrpSpPr>
        <p:grpSpPr>
          <a:xfrm>
            <a:off x="3263854" y="2851774"/>
            <a:ext cx="3056722" cy="1658506"/>
            <a:chOff x="3416254" y="3004174"/>
            <a:chExt cx="3056722" cy="1658506"/>
          </a:xfrm>
        </p:grpSpPr>
        <p:cxnSp>
          <p:nvCxnSpPr>
            <p:cNvPr id="150" name="Straight Connector 149"/>
            <p:cNvCxnSpPr/>
            <p:nvPr/>
          </p:nvCxnSpPr>
          <p:spPr bwMode="auto">
            <a:xfrm>
              <a:off x="4580384" y="30053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51" name="Straight Connector 150"/>
            <p:cNvCxnSpPr/>
            <p:nvPr/>
          </p:nvCxnSpPr>
          <p:spPr bwMode="auto">
            <a:xfrm>
              <a:off x="4544380" y="30041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52" name="Straight Connector 151"/>
            <p:cNvCxnSpPr/>
            <p:nvPr/>
          </p:nvCxnSpPr>
          <p:spPr bwMode="auto">
            <a:xfrm flipH="1">
              <a:off x="4444752" y="30053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53" name="Straight Connector 152"/>
            <p:cNvCxnSpPr/>
            <p:nvPr/>
          </p:nvCxnSpPr>
          <p:spPr bwMode="auto">
            <a:xfrm flipH="1">
              <a:off x="3416254" y="30053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54" name="Straight Connector 153"/>
            <p:cNvCxnSpPr/>
            <p:nvPr/>
          </p:nvCxnSpPr>
          <p:spPr bwMode="auto">
            <a:xfrm flipH="1">
              <a:off x="4292352" y="30041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55" name="Straight Connector 154"/>
            <p:cNvCxnSpPr/>
            <p:nvPr/>
          </p:nvCxnSpPr>
          <p:spPr bwMode="auto">
            <a:xfrm>
              <a:off x="4544380" y="30053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sp>
        <p:nvSpPr>
          <p:cNvPr id="141" name="Rounded Rectangle 140"/>
          <p:cNvSpPr/>
          <p:nvPr/>
        </p:nvSpPr>
        <p:spPr bwMode="auto">
          <a:xfrm rot="21362563">
            <a:off x="3869164" y="5686650"/>
            <a:ext cx="1944216" cy="864096"/>
          </a:xfrm>
          <a:prstGeom prst="roundRect">
            <a:avLst/>
          </a:prstGeom>
          <a:solidFill>
            <a:srgbClr val="FFFFFF"/>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smtClean="0">
                <a:solidFill>
                  <a:srgbClr val="000000"/>
                </a:solidFill>
                <a:effectLst>
                  <a:glow rad="101600">
                    <a:srgbClr val="FFFFFF"/>
                  </a:glow>
                </a:effectLst>
                <a:ea typeface="Arial" charset="0"/>
                <a:cs typeface="Arial" charset="0"/>
              </a:rPr>
              <a:t>similar timing problem</a:t>
            </a:r>
            <a:endParaRPr kumimoji="0" lang="en-US" sz="2200" b="0" i="1" u="none" strike="noStrike" cap="none" normalizeH="0" baseline="0" dirty="0">
              <a:ln>
                <a:noFill/>
              </a:ln>
              <a:solidFill>
                <a:schemeClr val="bg1"/>
              </a:solidFill>
              <a:effectLst/>
              <a:latin typeface="Myriad Web" charset="0"/>
            </a:endParaRPr>
          </a:p>
        </p:txBody>
      </p:sp>
      <p:grpSp>
        <p:nvGrpSpPr>
          <p:cNvPr id="108" name="Group 107"/>
          <p:cNvGrpSpPr/>
          <p:nvPr/>
        </p:nvGrpSpPr>
        <p:grpSpPr>
          <a:xfrm>
            <a:off x="5004048" y="4149080"/>
            <a:ext cx="648072" cy="576064"/>
            <a:chOff x="4067944" y="4941168"/>
            <a:chExt cx="648072" cy="576064"/>
          </a:xfrm>
        </p:grpSpPr>
        <p:cxnSp>
          <p:nvCxnSpPr>
            <p:cNvPr id="109" name="Straight Connector 108"/>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0" name="Straight Connector 109"/>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1" name="Straight Connector 110"/>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12" name="Group 111"/>
          <p:cNvGrpSpPr/>
          <p:nvPr/>
        </p:nvGrpSpPr>
        <p:grpSpPr>
          <a:xfrm>
            <a:off x="4046207" y="4134785"/>
            <a:ext cx="648072" cy="576064"/>
            <a:chOff x="4067944" y="4941168"/>
            <a:chExt cx="648072" cy="576064"/>
          </a:xfrm>
        </p:grpSpPr>
        <p:cxnSp>
          <p:nvCxnSpPr>
            <p:cNvPr id="113" name="Straight Connector 112"/>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4" name="Straight Connector 113"/>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5" name="Straight Connector 114"/>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93" name="Group 92"/>
          <p:cNvGrpSpPr/>
          <p:nvPr/>
        </p:nvGrpSpPr>
        <p:grpSpPr>
          <a:xfrm>
            <a:off x="899592" y="4149080"/>
            <a:ext cx="648072" cy="576064"/>
            <a:chOff x="4067944" y="4941168"/>
            <a:chExt cx="648072" cy="576064"/>
          </a:xfrm>
        </p:grpSpPr>
        <p:cxnSp>
          <p:nvCxnSpPr>
            <p:cNvPr id="94" name="Straight Connector 9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5" name="Straight Connector 9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6" name="Straight Connector 9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7" name="Text Box 2"/>
          <p:cNvSpPr txBox="1">
            <a:spLocks noChangeArrowheads="1"/>
          </p:cNvSpPr>
          <p:nvPr/>
        </p:nvSpPr>
        <p:spPr bwMode="auto">
          <a:xfrm>
            <a:off x="971600" y="836712"/>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Move it from there to here</a:t>
            </a:r>
          </a:p>
        </p:txBody>
      </p:sp>
      <p:sp>
        <p:nvSpPr>
          <p:cNvPr id="3" name="Rectangle 2"/>
          <p:cNvSpPr/>
          <p:nvPr/>
        </p:nvSpPr>
        <p:spPr>
          <a:xfrm>
            <a:off x="827584"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0" name="Rectangle 9"/>
          <p:cNvSpPr/>
          <p:nvPr/>
        </p:nvSpPr>
        <p:spPr>
          <a:xfrm>
            <a:off x="1811693"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1" name="Rectangle 10"/>
          <p:cNvSpPr/>
          <p:nvPr/>
        </p:nvSpPr>
        <p:spPr>
          <a:xfrm>
            <a:off x="2795802"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2" name="Rectangle 11"/>
          <p:cNvSpPr/>
          <p:nvPr/>
        </p:nvSpPr>
        <p:spPr>
          <a:xfrm>
            <a:off x="3635896" y="3718192"/>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arrive</a:t>
            </a:r>
            <a:endParaRPr lang="en-US" i="0" dirty="0">
              <a:effectLst>
                <a:glow rad="101600">
                  <a:srgbClr val="000000"/>
                </a:glow>
              </a:effectLst>
              <a:ea typeface="Arial" charset="0"/>
              <a:cs typeface="Arial" charset="0"/>
            </a:endParaRPr>
          </a:p>
        </p:txBody>
      </p:sp>
      <p:sp>
        <p:nvSpPr>
          <p:cNvPr id="13" name="Rectangle 12"/>
          <p:cNvSpPr/>
          <p:nvPr/>
        </p:nvSpPr>
        <p:spPr>
          <a:xfrm>
            <a:off x="4652391"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4" name="Rectangle 13"/>
          <p:cNvSpPr/>
          <p:nvPr/>
        </p:nvSpPr>
        <p:spPr>
          <a:xfrm>
            <a:off x="5852524"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5" name="Rectangle 14"/>
          <p:cNvSpPr/>
          <p:nvPr/>
        </p:nvSpPr>
        <p:spPr>
          <a:xfrm>
            <a:off x="6836633"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place</a:t>
            </a:r>
            <a:endParaRPr lang="en-US" i="0" dirty="0">
              <a:effectLst>
                <a:glow rad="101600">
                  <a:srgbClr val="000000"/>
                </a:glow>
              </a:effectLst>
              <a:ea typeface="Arial" charset="0"/>
              <a:cs typeface="Arial" charset="0"/>
            </a:endParaRPr>
          </a:p>
        </p:txBody>
      </p:sp>
      <p:sp>
        <p:nvSpPr>
          <p:cNvPr id="16" name="Rectangle 15"/>
          <p:cNvSpPr/>
          <p:nvPr/>
        </p:nvSpPr>
        <p:spPr>
          <a:xfrm>
            <a:off x="7820744" y="4510280"/>
            <a:ext cx="114374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17" name="Rectangle 16"/>
          <p:cNvSpPr/>
          <p:nvPr/>
        </p:nvSpPr>
        <p:spPr>
          <a:xfrm>
            <a:off x="3716288"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9" name="Rectangle 18"/>
          <p:cNvSpPr/>
          <p:nvPr/>
        </p:nvSpPr>
        <p:spPr>
          <a:xfrm>
            <a:off x="4620006" y="3717031"/>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0" name="Rectangle 19"/>
          <p:cNvSpPr/>
          <p:nvPr/>
        </p:nvSpPr>
        <p:spPr>
          <a:xfrm>
            <a:off x="1763688" y="2420887"/>
            <a:ext cx="122413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get it</a:t>
            </a:r>
            <a:endParaRPr lang="en-US" i="0" dirty="0">
              <a:effectLst>
                <a:glow rad="101600">
                  <a:srgbClr val="000000"/>
                </a:glow>
              </a:effectLst>
              <a:ea typeface="Arial" charset="0"/>
              <a:cs typeface="Arial" charset="0"/>
            </a:endParaRPr>
          </a:p>
        </p:txBody>
      </p:sp>
      <p:sp>
        <p:nvSpPr>
          <p:cNvPr id="21" name="Rectangle 20"/>
          <p:cNvSpPr/>
          <p:nvPr/>
        </p:nvSpPr>
        <p:spPr>
          <a:xfrm>
            <a:off x="3527884" y="2420887"/>
            <a:ext cx="1728192"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 it</a:t>
            </a:r>
            <a:endParaRPr lang="en-US" i="0" dirty="0">
              <a:effectLst>
                <a:glow rad="101600">
                  <a:srgbClr val="000000"/>
                </a:glow>
              </a:effectLst>
              <a:ea typeface="Arial" charset="0"/>
              <a:cs typeface="Arial" charset="0"/>
            </a:endParaRPr>
          </a:p>
        </p:txBody>
      </p:sp>
      <p:sp>
        <p:nvSpPr>
          <p:cNvPr id="22" name="Rectangle 21"/>
          <p:cNvSpPr/>
          <p:nvPr/>
        </p:nvSpPr>
        <p:spPr>
          <a:xfrm>
            <a:off x="5724128" y="2420887"/>
            <a:ext cx="194421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position it</a:t>
            </a:r>
            <a:endParaRPr lang="en-US" i="0" dirty="0">
              <a:effectLst>
                <a:glow rad="101600">
                  <a:srgbClr val="000000"/>
                </a:glow>
              </a:effectLst>
              <a:ea typeface="Arial" charset="0"/>
              <a:cs typeface="Arial" charset="0"/>
            </a:endParaRPr>
          </a:p>
        </p:txBody>
      </p:sp>
      <p:sp>
        <p:nvSpPr>
          <p:cNvPr id="23" name="Rectangle 22"/>
          <p:cNvSpPr/>
          <p:nvPr/>
        </p:nvSpPr>
        <p:spPr>
          <a:xfrm rot="16200000">
            <a:off x="-37092" y="3717611"/>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hand-1</a:t>
            </a:r>
            <a:endParaRPr lang="en-US" i="0" dirty="0">
              <a:solidFill>
                <a:srgbClr val="000000"/>
              </a:solidFill>
              <a:effectLst>
                <a:glow rad="101600">
                  <a:srgbClr val="FFFFFF"/>
                </a:glow>
              </a:effectLst>
              <a:ea typeface="Arial" charset="0"/>
              <a:cs typeface="Arial" charset="0"/>
            </a:endParaRPr>
          </a:p>
        </p:txBody>
      </p:sp>
      <p:sp>
        <p:nvSpPr>
          <p:cNvPr id="24" name="Rectangle 23"/>
          <p:cNvSpPr/>
          <p:nvPr/>
        </p:nvSpPr>
        <p:spPr>
          <a:xfrm rot="16200000">
            <a:off x="322948" y="4581708"/>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hand-2</a:t>
            </a:r>
            <a:endParaRPr lang="en-US" i="0" dirty="0">
              <a:solidFill>
                <a:srgbClr val="000000"/>
              </a:solidFill>
              <a:effectLst>
                <a:glow rad="101600">
                  <a:srgbClr val="FFFFFF"/>
                </a:glow>
              </a:effectLst>
              <a:ea typeface="Arial" charset="0"/>
              <a:cs typeface="Arial" charset="0"/>
            </a:endParaRPr>
          </a:p>
        </p:txBody>
      </p:sp>
      <p:cxnSp>
        <p:nvCxnSpPr>
          <p:cNvPr id="25" name="Straight Connector 24"/>
          <p:cNvCxnSpPr>
            <a:endCxn id="21" idx="0"/>
          </p:cNvCxnSpPr>
          <p:nvPr/>
        </p:nvCxnSpPr>
        <p:spPr bwMode="auto">
          <a:xfrm>
            <a:off x="4283968" y="1484784"/>
            <a:ext cx="1080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7" name="Straight Connector 26"/>
          <p:cNvCxnSpPr/>
          <p:nvPr/>
        </p:nvCxnSpPr>
        <p:spPr bwMode="auto">
          <a:xfrm>
            <a:off x="4283968" y="1484784"/>
            <a:ext cx="2412268"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9" name="Straight Connector 28"/>
          <p:cNvCxnSpPr>
            <a:endCxn id="20" idx="0"/>
          </p:cNvCxnSpPr>
          <p:nvPr/>
        </p:nvCxnSpPr>
        <p:spPr bwMode="auto">
          <a:xfrm flipH="1">
            <a:off x="2375756" y="1484784"/>
            <a:ext cx="19082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3" name="Straight Connector 32"/>
          <p:cNvCxnSpPr>
            <a:stCxn id="20" idx="2"/>
          </p:cNvCxnSpPr>
          <p:nvPr/>
        </p:nvCxnSpPr>
        <p:spPr bwMode="auto">
          <a:xfrm flipH="1">
            <a:off x="1331640" y="2851774"/>
            <a:ext cx="1044116" cy="86525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5" name="Straight Connector 34"/>
          <p:cNvCxnSpPr/>
          <p:nvPr/>
        </p:nvCxnSpPr>
        <p:spPr bwMode="auto">
          <a:xfrm>
            <a:off x="2375756" y="2852936"/>
            <a:ext cx="36004" cy="86409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0" name="Straight Connector 49"/>
          <p:cNvCxnSpPr>
            <a:stCxn id="22" idx="2"/>
          </p:cNvCxnSpPr>
          <p:nvPr/>
        </p:nvCxnSpPr>
        <p:spPr bwMode="auto">
          <a:xfrm>
            <a:off x="6696236" y="2851774"/>
            <a:ext cx="1712572"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2" name="Straight Connector 51"/>
          <p:cNvCxnSpPr/>
          <p:nvPr/>
        </p:nvCxnSpPr>
        <p:spPr bwMode="auto">
          <a:xfrm>
            <a:off x="6684892" y="2852936"/>
            <a:ext cx="572445"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nvGrpSpPr>
          <p:cNvPr id="68" name="Group 67"/>
          <p:cNvGrpSpPr/>
          <p:nvPr/>
        </p:nvGrpSpPr>
        <p:grpSpPr>
          <a:xfrm>
            <a:off x="4067944" y="4941168"/>
            <a:ext cx="648072" cy="576064"/>
            <a:chOff x="4067944" y="4941168"/>
            <a:chExt cx="648072" cy="576064"/>
          </a:xfrm>
        </p:grpSpPr>
        <p:cxnSp>
          <p:nvCxnSpPr>
            <p:cNvPr id="54" name="Straight Connector 5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5" name="Straight Connector 5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6" name="Straight Connector 5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69" name="Group 68"/>
          <p:cNvGrpSpPr/>
          <p:nvPr/>
        </p:nvGrpSpPr>
        <p:grpSpPr>
          <a:xfrm>
            <a:off x="4932040" y="4941168"/>
            <a:ext cx="648072" cy="576064"/>
            <a:chOff x="4067944" y="4941168"/>
            <a:chExt cx="648072" cy="576064"/>
          </a:xfrm>
        </p:grpSpPr>
        <p:cxnSp>
          <p:nvCxnSpPr>
            <p:cNvPr id="70" name="Straight Connector 6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1" name="Straight Connector 7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2" name="Straight Connector 7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3" name="Group 72"/>
          <p:cNvGrpSpPr/>
          <p:nvPr/>
        </p:nvGrpSpPr>
        <p:grpSpPr>
          <a:xfrm>
            <a:off x="6012160" y="4941168"/>
            <a:ext cx="648072" cy="576064"/>
            <a:chOff x="4067944" y="4941168"/>
            <a:chExt cx="648072" cy="576064"/>
          </a:xfrm>
        </p:grpSpPr>
        <p:cxnSp>
          <p:nvCxnSpPr>
            <p:cNvPr id="74" name="Straight Connector 7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5" name="Straight Connector 7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6" name="Straight Connector 7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7" name="Group 76"/>
          <p:cNvGrpSpPr/>
          <p:nvPr/>
        </p:nvGrpSpPr>
        <p:grpSpPr>
          <a:xfrm>
            <a:off x="6957533" y="4957949"/>
            <a:ext cx="648072" cy="576064"/>
            <a:chOff x="4067944" y="4941168"/>
            <a:chExt cx="648072" cy="576064"/>
          </a:xfrm>
        </p:grpSpPr>
        <p:cxnSp>
          <p:nvCxnSpPr>
            <p:cNvPr id="78" name="Straight Connector 77"/>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9" name="Straight Connector 78"/>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0" name="Straight Connector 79"/>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1" name="Group 80"/>
          <p:cNvGrpSpPr/>
          <p:nvPr/>
        </p:nvGrpSpPr>
        <p:grpSpPr>
          <a:xfrm>
            <a:off x="8100392" y="4941168"/>
            <a:ext cx="648072" cy="576064"/>
            <a:chOff x="4067944" y="4941168"/>
            <a:chExt cx="648072" cy="576064"/>
          </a:xfrm>
        </p:grpSpPr>
        <p:cxnSp>
          <p:nvCxnSpPr>
            <p:cNvPr id="82" name="Straight Connector 81"/>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3" name="Straight Connector 82"/>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4" name="Straight Connector 83"/>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5" name="Group 84"/>
          <p:cNvGrpSpPr/>
          <p:nvPr/>
        </p:nvGrpSpPr>
        <p:grpSpPr>
          <a:xfrm>
            <a:off x="2937553" y="4163375"/>
            <a:ext cx="648072" cy="576064"/>
            <a:chOff x="4067944" y="4941168"/>
            <a:chExt cx="648072" cy="576064"/>
          </a:xfrm>
        </p:grpSpPr>
        <p:cxnSp>
          <p:nvCxnSpPr>
            <p:cNvPr id="86" name="Straight Connector 85"/>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7" name="Straight Connector 86"/>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8" name="Straight Connector 87"/>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9" name="Group 88"/>
          <p:cNvGrpSpPr/>
          <p:nvPr/>
        </p:nvGrpSpPr>
        <p:grpSpPr>
          <a:xfrm>
            <a:off x="1979712" y="4149080"/>
            <a:ext cx="648072" cy="576064"/>
            <a:chOff x="4067944" y="4941168"/>
            <a:chExt cx="648072" cy="576064"/>
          </a:xfrm>
        </p:grpSpPr>
        <p:cxnSp>
          <p:nvCxnSpPr>
            <p:cNvPr id="90" name="Straight Connector 8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1" name="Straight Connector 9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2" name="Straight Connector 9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5" name="Rounded Rectangle 4"/>
          <p:cNvSpPr/>
          <p:nvPr/>
        </p:nvSpPr>
        <p:spPr bwMode="auto">
          <a:xfrm rot="1205104">
            <a:off x="6533460" y="712225"/>
            <a:ext cx="1944216" cy="864096"/>
          </a:xfrm>
          <a:prstGeom prst="roundRect">
            <a:avLst/>
          </a:prstGeom>
          <a:solidFill>
            <a:srgbClr val="FFFFFF"/>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a:solidFill>
                  <a:srgbClr val="000000"/>
                </a:solidFill>
                <a:effectLst>
                  <a:glow rad="101600">
                    <a:srgbClr val="FFFFFF"/>
                  </a:glow>
                </a:effectLst>
                <a:ea typeface="Arial" charset="0"/>
                <a:cs typeface="Arial" charset="0"/>
              </a:rPr>
              <a:t>joint action: same goal</a:t>
            </a:r>
          </a:p>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sp>
        <p:nvSpPr>
          <p:cNvPr id="99" name="Rounded Rectangle 98"/>
          <p:cNvSpPr/>
          <p:nvPr/>
        </p:nvSpPr>
        <p:spPr bwMode="auto">
          <a:xfrm rot="856376">
            <a:off x="6975763" y="3063009"/>
            <a:ext cx="1944216" cy="864096"/>
          </a:xfrm>
          <a:prstGeom prst="roundRect">
            <a:avLst/>
          </a:prstGeom>
          <a:solidFill>
            <a:srgbClr val="FFFFFF"/>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smtClean="0">
                <a:solidFill>
                  <a:srgbClr val="000000"/>
                </a:solidFill>
                <a:effectLst>
                  <a:glow rad="101600">
                    <a:srgbClr val="FFFFFF"/>
                  </a:glow>
                </a:effectLst>
                <a:ea typeface="Arial" charset="0"/>
                <a:cs typeface="Arial" charset="0"/>
              </a:rPr>
              <a:t>same planning</a:t>
            </a:r>
            <a:endParaRPr kumimoji="0" lang="en-US" sz="2200" b="0" i="1" u="none" strike="noStrike" cap="none" normalizeH="0" baseline="0" dirty="0">
              <a:ln>
                <a:noFill/>
              </a:ln>
              <a:solidFill>
                <a:schemeClr val="bg1"/>
              </a:solidFill>
              <a:effectLst/>
              <a:latin typeface="Myriad Web" charset="0"/>
            </a:endParaRPr>
          </a:p>
        </p:txBody>
      </p:sp>
    </p:spTree>
    <p:extLst>
      <p:ext uri="{BB962C8B-B14F-4D97-AF65-F5344CB8AC3E}">
        <p14:creationId xmlns:p14="http://schemas.microsoft.com/office/powerpoint/2010/main" val="194307998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3419872" y="0"/>
            <a:ext cx="2520280" cy="6858000"/>
          </a:xfrm>
          <a:prstGeom prst="rect">
            <a:avLst/>
          </a:prstGeom>
          <a:gradFill flip="none" rotWithShape="1">
            <a:gsLst>
              <a:gs pos="0">
                <a:schemeClr val="tx1">
                  <a:alpha val="0"/>
                </a:schemeClr>
              </a:gs>
              <a:gs pos="100000">
                <a:schemeClr val="bg1">
                  <a:alpha val="0"/>
                </a:schemeClr>
              </a:gs>
              <a:gs pos="48000">
                <a:srgbClr val="FFFFFF"/>
              </a:gs>
              <a:gs pos="60000">
                <a:srgbClr val="FFFFFF"/>
              </a:gs>
              <a:gs pos="37000">
                <a:schemeClr val="bg1">
                  <a:alpha val="34000"/>
                </a:schemeClr>
              </a:gs>
              <a:gs pos="71000">
                <a:schemeClr val="bg1">
                  <a:alpha val="34000"/>
                </a:schemeClr>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grpSp>
        <p:nvGrpSpPr>
          <p:cNvPr id="26" name="Group 25"/>
          <p:cNvGrpSpPr/>
          <p:nvPr/>
        </p:nvGrpSpPr>
        <p:grpSpPr>
          <a:xfrm>
            <a:off x="3263854" y="2851774"/>
            <a:ext cx="3056722" cy="1658506"/>
            <a:chOff x="3263854" y="2851774"/>
            <a:chExt cx="3056722" cy="1658506"/>
          </a:xfrm>
        </p:grpSpPr>
        <p:cxnSp>
          <p:nvCxnSpPr>
            <p:cNvPr id="48" name="Straight Connector 47"/>
            <p:cNvCxnSpPr>
              <a:endCxn id="14" idx="0"/>
            </p:cNvCxnSpPr>
            <p:nvPr/>
          </p:nvCxnSpPr>
          <p:spPr bwMode="auto">
            <a:xfrm>
              <a:off x="4427984" y="28529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5" name="Straight Connector 44"/>
            <p:cNvCxnSpPr>
              <a:stCxn id="21" idx="2"/>
              <a:endCxn id="13" idx="0"/>
            </p:cNvCxnSpPr>
            <p:nvPr/>
          </p:nvCxnSpPr>
          <p:spPr bwMode="auto">
            <a:xfrm>
              <a:off x="4391980" y="28517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3" name="Straight Connector 42"/>
            <p:cNvCxnSpPr>
              <a:endCxn id="17" idx="0"/>
            </p:cNvCxnSpPr>
            <p:nvPr/>
          </p:nvCxnSpPr>
          <p:spPr bwMode="auto">
            <a:xfrm flipH="1">
              <a:off x="4292352" y="28529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97" name="Straight Connector 96"/>
            <p:cNvCxnSpPr/>
            <p:nvPr/>
          </p:nvCxnSpPr>
          <p:spPr bwMode="auto">
            <a:xfrm flipH="1">
              <a:off x="3263854" y="28529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100" name="Straight Connector 99"/>
            <p:cNvCxnSpPr/>
            <p:nvPr/>
          </p:nvCxnSpPr>
          <p:spPr bwMode="auto">
            <a:xfrm flipH="1">
              <a:off x="4139952" y="28517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101" name="Straight Connector 100"/>
            <p:cNvCxnSpPr/>
            <p:nvPr/>
          </p:nvCxnSpPr>
          <p:spPr bwMode="auto">
            <a:xfrm>
              <a:off x="4391980" y="28529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grpSp>
      <p:grpSp>
        <p:nvGrpSpPr>
          <p:cNvPr id="28" name="Group 27"/>
          <p:cNvGrpSpPr/>
          <p:nvPr/>
        </p:nvGrpSpPr>
        <p:grpSpPr>
          <a:xfrm>
            <a:off x="3263854" y="2851774"/>
            <a:ext cx="3056722" cy="1658506"/>
            <a:chOff x="3416254" y="3004174"/>
            <a:chExt cx="3056722" cy="1658506"/>
          </a:xfrm>
        </p:grpSpPr>
        <p:cxnSp>
          <p:nvCxnSpPr>
            <p:cNvPr id="117" name="Straight Connector 116"/>
            <p:cNvCxnSpPr/>
            <p:nvPr/>
          </p:nvCxnSpPr>
          <p:spPr bwMode="auto">
            <a:xfrm>
              <a:off x="4580384" y="30053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18" name="Straight Connector 117"/>
            <p:cNvCxnSpPr/>
            <p:nvPr/>
          </p:nvCxnSpPr>
          <p:spPr bwMode="auto">
            <a:xfrm>
              <a:off x="4544380" y="30041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19" name="Straight Connector 118"/>
            <p:cNvCxnSpPr/>
            <p:nvPr/>
          </p:nvCxnSpPr>
          <p:spPr bwMode="auto">
            <a:xfrm flipH="1">
              <a:off x="4444752" y="30053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20" name="Straight Connector 119"/>
            <p:cNvCxnSpPr/>
            <p:nvPr/>
          </p:nvCxnSpPr>
          <p:spPr bwMode="auto">
            <a:xfrm flipH="1">
              <a:off x="3416254" y="30053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21" name="Straight Connector 120"/>
            <p:cNvCxnSpPr/>
            <p:nvPr/>
          </p:nvCxnSpPr>
          <p:spPr bwMode="auto">
            <a:xfrm flipH="1">
              <a:off x="4292352" y="30041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22" name="Straight Connector 121"/>
            <p:cNvCxnSpPr/>
            <p:nvPr/>
          </p:nvCxnSpPr>
          <p:spPr bwMode="auto">
            <a:xfrm>
              <a:off x="4544380" y="30053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grpSp>
        <p:nvGrpSpPr>
          <p:cNvPr id="108" name="Group 107"/>
          <p:cNvGrpSpPr/>
          <p:nvPr/>
        </p:nvGrpSpPr>
        <p:grpSpPr>
          <a:xfrm>
            <a:off x="5004048" y="4149080"/>
            <a:ext cx="648072" cy="576064"/>
            <a:chOff x="4067944" y="4941168"/>
            <a:chExt cx="648072" cy="576064"/>
          </a:xfrm>
        </p:grpSpPr>
        <p:cxnSp>
          <p:nvCxnSpPr>
            <p:cNvPr id="109" name="Straight Connector 108"/>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0" name="Straight Connector 109"/>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1" name="Straight Connector 110"/>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12" name="Group 111"/>
          <p:cNvGrpSpPr/>
          <p:nvPr/>
        </p:nvGrpSpPr>
        <p:grpSpPr>
          <a:xfrm>
            <a:off x="4046207" y="4134785"/>
            <a:ext cx="648072" cy="576064"/>
            <a:chOff x="4067944" y="4941168"/>
            <a:chExt cx="648072" cy="576064"/>
          </a:xfrm>
        </p:grpSpPr>
        <p:cxnSp>
          <p:nvCxnSpPr>
            <p:cNvPr id="113" name="Straight Connector 112"/>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4" name="Straight Connector 113"/>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5" name="Straight Connector 114"/>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93" name="Group 92"/>
          <p:cNvGrpSpPr/>
          <p:nvPr/>
        </p:nvGrpSpPr>
        <p:grpSpPr>
          <a:xfrm>
            <a:off x="899592" y="4149080"/>
            <a:ext cx="648072" cy="576064"/>
            <a:chOff x="4067944" y="4941168"/>
            <a:chExt cx="648072" cy="576064"/>
          </a:xfrm>
        </p:grpSpPr>
        <p:cxnSp>
          <p:nvCxnSpPr>
            <p:cNvPr id="94" name="Straight Connector 9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5" name="Straight Connector 9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6" name="Straight Connector 9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7" name="Text Box 2"/>
          <p:cNvSpPr txBox="1">
            <a:spLocks noChangeArrowheads="1"/>
          </p:cNvSpPr>
          <p:nvPr/>
        </p:nvSpPr>
        <p:spPr bwMode="auto">
          <a:xfrm>
            <a:off x="971600" y="836712"/>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Move it from there to here</a:t>
            </a:r>
          </a:p>
        </p:txBody>
      </p:sp>
      <p:sp>
        <p:nvSpPr>
          <p:cNvPr id="3" name="Rectangle 2"/>
          <p:cNvSpPr/>
          <p:nvPr/>
        </p:nvSpPr>
        <p:spPr>
          <a:xfrm>
            <a:off x="827584"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0" name="Rectangle 9"/>
          <p:cNvSpPr/>
          <p:nvPr/>
        </p:nvSpPr>
        <p:spPr>
          <a:xfrm>
            <a:off x="1811693"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1" name="Rectangle 10"/>
          <p:cNvSpPr/>
          <p:nvPr/>
        </p:nvSpPr>
        <p:spPr>
          <a:xfrm>
            <a:off x="2795802"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2" name="Rectangle 11"/>
          <p:cNvSpPr/>
          <p:nvPr/>
        </p:nvSpPr>
        <p:spPr>
          <a:xfrm>
            <a:off x="3635896" y="3718192"/>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arrive</a:t>
            </a:r>
            <a:endParaRPr lang="en-US" i="0" dirty="0">
              <a:effectLst>
                <a:glow rad="101600">
                  <a:srgbClr val="000000"/>
                </a:glow>
              </a:effectLst>
              <a:ea typeface="Arial" charset="0"/>
              <a:cs typeface="Arial" charset="0"/>
            </a:endParaRPr>
          </a:p>
        </p:txBody>
      </p:sp>
      <p:sp>
        <p:nvSpPr>
          <p:cNvPr id="13" name="Rectangle 12"/>
          <p:cNvSpPr/>
          <p:nvPr/>
        </p:nvSpPr>
        <p:spPr>
          <a:xfrm>
            <a:off x="4652391"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4" name="Rectangle 13"/>
          <p:cNvSpPr/>
          <p:nvPr/>
        </p:nvSpPr>
        <p:spPr>
          <a:xfrm>
            <a:off x="5852524"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5" name="Rectangle 14"/>
          <p:cNvSpPr/>
          <p:nvPr/>
        </p:nvSpPr>
        <p:spPr>
          <a:xfrm>
            <a:off x="6836633"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place</a:t>
            </a:r>
            <a:endParaRPr lang="en-US" i="0" dirty="0">
              <a:effectLst>
                <a:glow rad="101600">
                  <a:srgbClr val="000000"/>
                </a:glow>
              </a:effectLst>
              <a:ea typeface="Arial" charset="0"/>
              <a:cs typeface="Arial" charset="0"/>
            </a:endParaRPr>
          </a:p>
        </p:txBody>
      </p:sp>
      <p:sp>
        <p:nvSpPr>
          <p:cNvPr id="16" name="Rectangle 15"/>
          <p:cNvSpPr/>
          <p:nvPr/>
        </p:nvSpPr>
        <p:spPr>
          <a:xfrm>
            <a:off x="7820744" y="4510280"/>
            <a:ext cx="114374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17" name="Rectangle 16"/>
          <p:cNvSpPr/>
          <p:nvPr/>
        </p:nvSpPr>
        <p:spPr>
          <a:xfrm>
            <a:off x="3716288"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9" name="Rectangle 18"/>
          <p:cNvSpPr/>
          <p:nvPr/>
        </p:nvSpPr>
        <p:spPr>
          <a:xfrm>
            <a:off x="4620006" y="3717031"/>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0" name="Rectangle 19"/>
          <p:cNvSpPr/>
          <p:nvPr/>
        </p:nvSpPr>
        <p:spPr>
          <a:xfrm>
            <a:off x="1763688" y="2420887"/>
            <a:ext cx="122413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get it</a:t>
            </a:r>
            <a:endParaRPr lang="en-US" i="0" dirty="0">
              <a:effectLst>
                <a:glow rad="101600">
                  <a:srgbClr val="000000"/>
                </a:glow>
              </a:effectLst>
              <a:ea typeface="Arial" charset="0"/>
              <a:cs typeface="Arial" charset="0"/>
            </a:endParaRPr>
          </a:p>
        </p:txBody>
      </p:sp>
      <p:sp>
        <p:nvSpPr>
          <p:cNvPr id="21" name="Rectangle 20"/>
          <p:cNvSpPr/>
          <p:nvPr/>
        </p:nvSpPr>
        <p:spPr>
          <a:xfrm>
            <a:off x="3527884" y="2420887"/>
            <a:ext cx="1728192"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 it</a:t>
            </a:r>
            <a:endParaRPr lang="en-US" i="0" dirty="0">
              <a:effectLst>
                <a:glow rad="101600">
                  <a:srgbClr val="000000"/>
                </a:glow>
              </a:effectLst>
              <a:ea typeface="Arial" charset="0"/>
              <a:cs typeface="Arial" charset="0"/>
            </a:endParaRPr>
          </a:p>
        </p:txBody>
      </p:sp>
      <p:sp>
        <p:nvSpPr>
          <p:cNvPr id="22" name="Rectangle 21"/>
          <p:cNvSpPr/>
          <p:nvPr/>
        </p:nvSpPr>
        <p:spPr>
          <a:xfrm>
            <a:off x="5724128" y="2420887"/>
            <a:ext cx="194421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position it</a:t>
            </a:r>
            <a:endParaRPr lang="en-US" i="0" dirty="0">
              <a:effectLst>
                <a:glow rad="101600">
                  <a:srgbClr val="000000"/>
                </a:glow>
              </a:effectLst>
              <a:ea typeface="Arial" charset="0"/>
              <a:cs typeface="Arial" charset="0"/>
            </a:endParaRPr>
          </a:p>
        </p:txBody>
      </p:sp>
      <p:sp>
        <p:nvSpPr>
          <p:cNvPr id="23" name="Rectangle 22"/>
          <p:cNvSpPr/>
          <p:nvPr/>
        </p:nvSpPr>
        <p:spPr>
          <a:xfrm rot="16200000">
            <a:off x="-37092" y="3717611"/>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hand-1</a:t>
            </a:r>
            <a:endParaRPr lang="en-US" i="0" dirty="0">
              <a:solidFill>
                <a:srgbClr val="000000"/>
              </a:solidFill>
              <a:effectLst>
                <a:glow rad="101600">
                  <a:srgbClr val="FFFFFF"/>
                </a:glow>
              </a:effectLst>
              <a:ea typeface="Arial" charset="0"/>
              <a:cs typeface="Arial" charset="0"/>
            </a:endParaRPr>
          </a:p>
        </p:txBody>
      </p:sp>
      <p:sp>
        <p:nvSpPr>
          <p:cNvPr id="24" name="Rectangle 23"/>
          <p:cNvSpPr/>
          <p:nvPr/>
        </p:nvSpPr>
        <p:spPr>
          <a:xfrm rot="16200000">
            <a:off x="322948" y="4581708"/>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hand-2</a:t>
            </a:r>
            <a:endParaRPr lang="en-US" i="0" dirty="0">
              <a:solidFill>
                <a:srgbClr val="000000"/>
              </a:solidFill>
              <a:effectLst>
                <a:glow rad="101600">
                  <a:srgbClr val="FFFFFF"/>
                </a:glow>
              </a:effectLst>
              <a:ea typeface="Arial" charset="0"/>
              <a:cs typeface="Arial" charset="0"/>
            </a:endParaRPr>
          </a:p>
        </p:txBody>
      </p:sp>
      <p:cxnSp>
        <p:nvCxnSpPr>
          <p:cNvPr id="25" name="Straight Connector 24"/>
          <p:cNvCxnSpPr>
            <a:endCxn id="21" idx="0"/>
          </p:cNvCxnSpPr>
          <p:nvPr/>
        </p:nvCxnSpPr>
        <p:spPr bwMode="auto">
          <a:xfrm>
            <a:off x="4283968" y="1484784"/>
            <a:ext cx="1080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7" name="Straight Connector 26"/>
          <p:cNvCxnSpPr/>
          <p:nvPr/>
        </p:nvCxnSpPr>
        <p:spPr bwMode="auto">
          <a:xfrm>
            <a:off x="4283968" y="1484784"/>
            <a:ext cx="2412268"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9" name="Straight Connector 28"/>
          <p:cNvCxnSpPr>
            <a:endCxn id="20" idx="0"/>
          </p:cNvCxnSpPr>
          <p:nvPr/>
        </p:nvCxnSpPr>
        <p:spPr bwMode="auto">
          <a:xfrm flipH="1">
            <a:off x="2375756" y="1484784"/>
            <a:ext cx="19082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3" name="Straight Connector 32"/>
          <p:cNvCxnSpPr>
            <a:stCxn id="20" idx="2"/>
          </p:cNvCxnSpPr>
          <p:nvPr/>
        </p:nvCxnSpPr>
        <p:spPr bwMode="auto">
          <a:xfrm flipH="1">
            <a:off x="1331640" y="2851774"/>
            <a:ext cx="1044116" cy="86525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5" name="Straight Connector 34"/>
          <p:cNvCxnSpPr/>
          <p:nvPr/>
        </p:nvCxnSpPr>
        <p:spPr bwMode="auto">
          <a:xfrm>
            <a:off x="2375756" y="2852936"/>
            <a:ext cx="36004" cy="86409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0" name="Straight Connector 49"/>
          <p:cNvCxnSpPr>
            <a:stCxn id="22" idx="2"/>
          </p:cNvCxnSpPr>
          <p:nvPr/>
        </p:nvCxnSpPr>
        <p:spPr bwMode="auto">
          <a:xfrm>
            <a:off x="6696236" y="2851774"/>
            <a:ext cx="1712572"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2" name="Straight Connector 51"/>
          <p:cNvCxnSpPr/>
          <p:nvPr/>
        </p:nvCxnSpPr>
        <p:spPr bwMode="auto">
          <a:xfrm>
            <a:off x="6684892" y="2852936"/>
            <a:ext cx="572445"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nvGrpSpPr>
          <p:cNvPr id="68" name="Group 67"/>
          <p:cNvGrpSpPr/>
          <p:nvPr/>
        </p:nvGrpSpPr>
        <p:grpSpPr>
          <a:xfrm>
            <a:off x="4067944" y="4941168"/>
            <a:ext cx="648072" cy="576064"/>
            <a:chOff x="4067944" y="4941168"/>
            <a:chExt cx="648072" cy="576064"/>
          </a:xfrm>
        </p:grpSpPr>
        <p:cxnSp>
          <p:nvCxnSpPr>
            <p:cNvPr id="54" name="Straight Connector 5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5" name="Straight Connector 5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6" name="Straight Connector 5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69" name="Group 68"/>
          <p:cNvGrpSpPr/>
          <p:nvPr/>
        </p:nvGrpSpPr>
        <p:grpSpPr>
          <a:xfrm>
            <a:off x="4932040" y="4941168"/>
            <a:ext cx="648072" cy="576064"/>
            <a:chOff x="4067944" y="4941168"/>
            <a:chExt cx="648072" cy="576064"/>
          </a:xfrm>
        </p:grpSpPr>
        <p:cxnSp>
          <p:nvCxnSpPr>
            <p:cNvPr id="70" name="Straight Connector 6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1" name="Straight Connector 7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2" name="Straight Connector 7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3" name="Group 72"/>
          <p:cNvGrpSpPr/>
          <p:nvPr/>
        </p:nvGrpSpPr>
        <p:grpSpPr>
          <a:xfrm>
            <a:off x="6012160" y="4941168"/>
            <a:ext cx="648072" cy="576064"/>
            <a:chOff x="4067944" y="4941168"/>
            <a:chExt cx="648072" cy="576064"/>
          </a:xfrm>
        </p:grpSpPr>
        <p:cxnSp>
          <p:nvCxnSpPr>
            <p:cNvPr id="74" name="Straight Connector 7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5" name="Straight Connector 7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6" name="Straight Connector 7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7" name="Group 76"/>
          <p:cNvGrpSpPr/>
          <p:nvPr/>
        </p:nvGrpSpPr>
        <p:grpSpPr>
          <a:xfrm>
            <a:off x="6957533" y="4957949"/>
            <a:ext cx="648072" cy="576064"/>
            <a:chOff x="4067944" y="4941168"/>
            <a:chExt cx="648072" cy="576064"/>
          </a:xfrm>
        </p:grpSpPr>
        <p:cxnSp>
          <p:nvCxnSpPr>
            <p:cNvPr id="78" name="Straight Connector 77"/>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9" name="Straight Connector 78"/>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0" name="Straight Connector 79"/>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1" name="Group 80"/>
          <p:cNvGrpSpPr/>
          <p:nvPr/>
        </p:nvGrpSpPr>
        <p:grpSpPr>
          <a:xfrm>
            <a:off x="8100392" y="4941168"/>
            <a:ext cx="648072" cy="576064"/>
            <a:chOff x="4067944" y="4941168"/>
            <a:chExt cx="648072" cy="576064"/>
          </a:xfrm>
        </p:grpSpPr>
        <p:cxnSp>
          <p:nvCxnSpPr>
            <p:cNvPr id="82" name="Straight Connector 81"/>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3" name="Straight Connector 82"/>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4" name="Straight Connector 83"/>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5" name="Group 84"/>
          <p:cNvGrpSpPr/>
          <p:nvPr/>
        </p:nvGrpSpPr>
        <p:grpSpPr>
          <a:xfrm>
            <a:off x="2937553" y="4163375"/>
            <a:ext cx="648072" cy="576064"/>
            <a:chOff x="4067944" y="4941168"/>
            <a:chExt cx="648072" cy="576064"/>
          </a:xfrm>
        </p:grpSpPr>
        <p:cxnSp>
          <p:nvCxnSpPr>
            <p:cNvPr id="86" name="Straight Connector 85"/>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7" name="Straight Connector 86"/>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8" name="Straight Connector 87"/>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9" name="Group 88"/>
          <p:cNvGrpSpPr/>
          <p:nvPr/>
        </p:nvGrpSpPr>
        <p:grpSpPr>
          <a:xfrm>
            <a:off x="1979712" y="4149080"/>
            <a:ext cx="648072" cy="576064"/>
            <a:chOff x="4067944" y="4941168"/>
            <a:chExt cx="648072" cy="576064"/>
          </a:xfrm>
        </p:grpSpPr>
        <p:cxnSp>
          <p:nvCxnSpPr>
            <p:cNvPr id="90" name="Straight Connector 8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1" name="Straight Connector 9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2" name="Straight Connector 9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5" name="Rounded Rectangle 4"/>
          <p:cNvSpPr/>
          <p:nvPr/>
        </p:nvSpPr>
        <p:spPr bwMode="auto">
          <a:xfrm rot="1205104">
            <a:off x="6533460" y="712225"/>
            <a:ext cx="1944216" cy="864096"/>
          </a:xfrm>
          <a:prstGeom prst="roundRect">
            <a:avLst/>
          </a:prstGeom>
          <a:solidFill>
            <a:schemeClr val="bg2">
              <a:lumMod val="50000"/>
            </a:schemeClr>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a:solidFill>
                  <a:srgbClr val="000000"/>
                </a:solidFill>
                <a:effectLst/>
                <a:ea typeface="Arial" charset="0"/>
                <a:cs typeface="Arial" charset="0"/>
              </a:rPr>
              <a:t>joint action: same goal</a:t>
            </a:r>
          </a:p>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sp>
        <p:nvSpPr>
          <p:cNvPr id="99" name="Rounded Rectangle 98"/>
          <p:cNvSpPr/>
          <p:nvPr/>
        </p:nvSpPr>
        <p:spPr bwMode="auto">
          <a:xfrm rot="856376">
            <a:off x="6975763" y="3063009"/>
            <a:ext cx="1944216" cy="864096"/>
          </a:xfrm>
          <a:prstGeom prst="roundRect">
            <a:avLst/>
          </a:prstGeom>
          <a:solidFill>
            <a:schemeClr val="bg2">
              <a:lumMod val="50000"/>
            </a:schemeClr>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smtClean="0">
                <a:solidFill>
                  <a:srgbClr val="000000"/>
                </a:solidFill>
                <a:effectLst/>
                <a:ea typeface="Arial" charset="0"/>
                <a:cs typeface="Arial" charset="0"/>
              </a:rPr>
              <a:t>same planning</a:t>
            </a:r>
            <a:endParaRPr kumimoji="0" lang="en-US" sz="2200" b="0" i="1" u="none" strike="noStrike" cap="none" normalizeH="0" baseline="0" dirty="0">
              <a:ln>
                <a:noFill/>
              </a:ln>
              <a:solidFill>
                <a:schemeClr val="bg1"/>
              </a:solidFill>
              <a:effectLst/>
            </a:endParaRPr>
          </a:p>
        </p:txBody>
      </p:sp>
      <p:cxnSp>
        <p:nvCxnSpPr>
          <p:cNvPr id="103" name="Straight Connector 102"/>
          <p:cNvCxnSpPr/>
          <p:nvPr/>
        </p:nvCxnSpPr>
        <p:spPr bwMode="auto">
          <a:xfrm flipH="1">
            <a:off x="2123728" y="4797152"/>
            <a:ext cx="252028" cy="867579"/>
          </a:xfrm>
          <a:prstGeom prst="line">
            <a:avLst/>
          </a:prstGeom>
          <a:solidFill>
            <a:srgbClr val="00B8FF"/>
          </a:solidFill>
          <a:ln w="38100" cap="flat" cmpd="sng" algn="ctr">
            <a:solidFill>
              <a:schemeClr val="bg1"/>
            </a:solidFill>
            <a:prstDash val="solid"/>
            <a:round/>
            <a:headEnd type="triangle" w="lg" len="lg"/>
            <a:tailEnd type="none" w="med" len="med"/>
          </a:ln>
          <a:effectLst>
            <a:glow rad="101600">
              <a:schemeClr val="tx1">
                <a:alpha val="75000"/>
              </a:schemeClr>
            </a:glow>
          </a:effectLst>
        </p:spPr>
      </p:cxnSp>
      <p:cxnSp>
        <p:nvCxnSpPr>
          <p:cNvPr id="104" name="Straight Connector 103"/>
          <p:cNvCxnSpPr/>
          <p:nvPr/>
        </p:nvCxnSpPr>
        <p:spPr bwMode="auto">
          <a:xfrm flipH="1">
            <a:off x="2123728" y="4869160"/>
            <a:ext cx="1008112" cy="867579"/>
          </a:xfrm>
          <a:prstGeom prst="line">
            <a:avLst/>
          </a:prstGeom>
          <a:solidFill>
            <a:srgbClr val="00B8FF"/>
          </a:solidFill>
          <a:ln w="38100" cap="flat" cmpd="sng" algn="ctr">
            <a:solidFill>
              <a:schemeClr val="bg1"/>
            </a:solidFill>
            <a:prstDash val="solid"/>
            <a:round/>
            <a:headEnd type="triangle" w="lg" len="lg"/>
            <a:tailEnd type="none" w="med" len="med"/>
          </a:ln>
          <a:effectLst>
            <a:glow rad="101600">
              <a:schemeClr val="tx1">
                <a:alpha val="75000"/>
              </a:schemeClr>
            </a:glow>
          </a:effectLst>
        </p:spPr>
      </p:cxnSp>
      <p:cxnSp>
        <p:nvCxnSpPr>
          <p:cNvPr id="105" name="Straight Connector 104"/>
          <p:cNvCxnSpPr/>
          <p:nvPr/>
        </p:nvCxnSpPr>
        <p:spPr bwMode="auto">
          <a:xfrm>
            <a:off x="1619672" y="4797152"/>
            <a:ext cx="432048" cy="936104"/>
          </a:xfrm>
          <a:prstGeom prst="line">
            <a:avLst/>
          </a:prstGeom>
          <a:solidFill>
            <a:srgbClr val="00B8FF"/>
          </a:solidFill>
          <a:ln w="38100" cap="flat" cmpd="sng" algn="ctr">
            <a:solidFill>
              <a:schemeClr val="bg1"/>
            </a:solidFill>
            <a:prstDash val="solid"/>
            <a:round/>
            <a:headEnd type="triangle" w="lg" len="lg"/>
            <a:tailEnd type="none" w="med" len="med"/>
          </a:ln>
          <a:effectLst>
            <a:glow rad="101600">
              <a:schemeClr val="tx1">
                <a:alpha val="75000"/>
              </a:schemeClr>
            </a:glow>
          </a:effectLst>
        </p:spPr>
      </p:cxnSp>
      <p:cxnSp>
        <p:nvCxnSpPr>
          <p:cNvPr id="106" name="Straight Connector 105"/>
          <p:cNvCxnSpPr/>
          <p:nvPr/>
        </p:nvCxnSpPr>
        <p:spPr bwMode="auto">
          <a:xfrm flipH="1">
            <a:off x="2123728" y="5013176"/>
            <a:ext cx="1368152" cy="720080"/>
          </a:xfrm>
          <a:prstGeom prst="line">
            <a:avLst/>
          </a:prstGeom>
          <a:solidFill>
            <a:srgbClr val="00B8FF"/>
          </a:solidFill>
          <a:ln w="38100" cap="flat" cmpd="sng" algn="ctr">
            <a:solidFill>
              <a:schemeClr val="bg1"/>
            </a:solidFill>
            <a:prstDash val="solid"/>
            <a:round/>
            <a:headEnd type="triangle" w="lg" len="lg"/>
            <a:tailEnd type="none" w="med" len="med"/>
          </a:ln>
          <a:effectLst>
            <a:glow rad="101600">
              <a:schemeClr val="tx1">
                <a:alpha val="75000"/>
              </a:schemeClr>
            </a:glow>
          </a:effectLst>
        </p:spPr>
      </p:cxnSp>
      <p:sp>
        <p:nvSpPr>
          <p:cNvPr id="102" name="Rounded Rectangle 101"/>
          <p:cNvSpPr/>
          <p:nvPr/>
        </p:nvSpPr>
        <p:spPr bwMode="auto">
          <a:xfrm>
            <a:off x="1259632" y="5445224"/>
            <a:ext cx="1944216" cy="864096"/>
          </a:xfrm>
          <a:prstGeom prst="roundRect">
            <a:avLst/>
          </a:prstGeom>
          <a:solidFill>
            <a:srgbClr val="FFFFFF"/>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smtClean="0">
                <a:solidFill>
                  <a:srgbClr val="000000"/>
                </a:solidFill>
                <a:effectLst>
                  <a:glow rad="101600">
                    <a:srgbClr val="FFFFFF"/>
                  </a:glow>
                </a:effectLst>
                <a:ea typeface="Arial" charset="0"/>
                <a:cs typeface="Arial" charset="0"/>
              </a:rPr>
              <a:t>inhibition needed</a:t>
            </a:r>
            <a:endParaRPr kumimoji="0" lang="en-US" sz="2200" b="0" i="1" u="none" strike="noStrike" cap="none" normalizeH="0" baseline="0" dirty="0">
              <a:ln>
                <a:noFill/>
              </a:ln>
              <a:solidFill>
                <a:schemeClr val="bg1"/>
              </a:solidFill>
              <a:effectLst/>
              <a:latin typeface="Myriad Web" charset="0"/>
            </a:endParaRPr>
          </a:p>
        </p:txBody>
      </p:sp>
      <p:sp>
        <p:nvSpPr>
          <p:cNvPr id="107" name="Rounded Rectangle 106"/>
          <p:cNvSpPr/>
          <p:nvPr/>
        </p:nvSpPr>
        <p:spPr bwMode="auto">
          <a:xfrm rot="21362563">
            <a:off x="3869164" y="5686650"/>
            <a:ext cx="1944216" cy="864096"/>
          </a:xfrm>
          <a:prstGeom prst="roundRect">
            <a:avLst/>
          </a:prstGeom>
          <a:solidFill>
            <a:schemeClr val="bg2">
              <a:lumMod val="50000"/>
            </a:schemeClr>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smtClean="0">
                <a:solidFill>
                  <a:srgbClr val="000000"/>
                </a:solidFill>
                <a:effectLst/>
                <a:ea typeface="Arial" charset="0"/>
                <a:cs typeface="Arial" charset="0"/>
              </a:rPr>
              <a:t>similar timing problem</a:t>
            </a:r>
            <a:endParaRPr kumimoji="0" lang="en-US" sz="2200" b="0" i="1" u="none" strike="noStrike" cap="none" normalizeH="0" baseline="0" dirty="0">
              <a:ln>
                <a:noFill/>
              </a:ln>
              <a:solidFill>
                <a:schemeClr val="bg1"/>
              </a:solidFill>
              <a:effectLst/>
            </a:endParaRPr>
          </a:p>
        </p:txBody>
      </p:sp>
    </p:spTree>
    <p:extLst>
      <p:ext uri="{BB962C8B-B14F-4D97-AF65-F5344CB8AC3E}">
        <p14:creationId xmlns:p14="http://schemas.microsoft.com/office/powerpoint/2010/main" val="428212605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val 14"/>
          <p:cNvSpPr/>
          <p:nvPr/>
        </p:nvSpPr>
        <p:spPr bwMode="auto">
          <a:xfrm>
            <a:off x="7308304" y="292494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4" name="Oval 3"/>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11" name="Rounded Rectangle 1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4" name="Oval 13"/>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action</a:t>
            </a:r>
            <a:endParaRPr kumimoji="0" lang="en-US" sz="2200" b="0" i="0" u="none" strike="noStrike" cap="none" normalizeH="0" baseline="0" dirty="0">
              <a:ln>
                <a:noFill/>
              </a:ln>
              <a:solidFill>
                <a:schemeClr val="bg1"/>
              </a:solidFill>
              <a:effectLst/>
              <a:latin typeface="Myriad Web" charset="0"/>
            </a:endParaRPr>
          </a:p>
        </p:txBody>
      </p:sp>
    </p:spTree>
    <p:extLst>
      <p:ext uri="{BB962C8B-B14F-4D97-AF65-F5344CB8AC3E}">
        <p14:creationId xmlns:p14="http://schemas.microsoft.com/office/powerpoint/2010/main" val="32305141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val 14"/>
          <p:cNvSpPr/>
          <p:nvPr/>
        </p:nvSpPr>
        <p:spPr bwMode="auto">
          <a:xfrm>
            <a:off x="7308304" y="292494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4" name="Oval 3"/>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11" name="Rounded Rectangle 1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4" name="Oval 13"/>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action</a:t>
            </a:r>
            <a:endParaRPr kumimoji="0" lang="en-US" sz="2200" b="0" i="0" u="none" strike="noStrike" cap="none" normalizeH="0" baseline="0" dirty="0">
              <a:ln>
                <a:noFill/>
              </a:ln>
              <a:solidFill>
                <a:schemeClr val="bg1"/>
              </a:solidFill>
              <a:effectLst/>
              <a:latin typeface="Myriad Web" charset="0"/>
            </a:endParaRPr>
          </a:p>
        </p:txBody>
      </p:sp>
      <p:sp>
        <p:nvSpPr>
          <p:cNvPr id="16" name="Oval 1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Tree>
    <p:extLst>
      <p:ext uri="{BB962C8B-B14F-4D97-AF65-F5344CB8AC3E}">
        <p14:creationId xmlns:p14="http://schemas.microsoft.com/office/powerpoint/2010/main" val="163001092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429024" y="5589240"/>
            <a:ext cx="1054744" cy="1008112"/>
            <a:chOff x="2111398" y="5589240"/>
            <a:chExt cx="1054744" cy="1008112"/>
          </a:xfrm>
        </p:grpSpPr>
        <p:sp>
          <p:nvSpPr>
            <p:cNvPr id="15" name="Oval 14"/>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 name="Rectangle 1"/>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16" name="Oval 15"/>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4" name="Oval 3"/>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11" name="Rounded Rectangle 1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3" name="Oval 12"/>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14" name="Oval 13"/>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12" name="Oval 11"/>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Tree>
    <p:extLst>
      <p:ext uri="{BB962C8B-B14F-4D97-AF65-F5344CB8AC3E}">
        <p14:creationId xmlns:p14="http://schemas.microsoft.com/office/powerpoint/2010/main" val="249973230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429024" y="5589240"/>
            <a:ext cx="1054744" cy="1008112"/>
            <a:chOff x="2111398" y="5589240"/>
            <a:chExt cx="1054744" cy="1008112"/>
          </a:xfrm>
        </p:grpSpPr>
        <p:sp>
          <p:nvSpPr>
            <p:cNvPr id="15" name="Oval 14"/>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 name="Rectangle 1"/>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16" name="Oval 15"/>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4" name="Oval 3"/>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11" name="Rounded Rectangle 1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3" name="Oval 12"/>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14" name="Oval 13"/>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17" name="Rounded Rectangle 16"/>
          <p:cNvSpPr/>
          <p:nvPr/>
        </p:nvSpPr>
        <p:spPr bwMode="auto">
          <a:xfrm>
            <a:off x="755576" y="2875616"/>
            <a:ext cx="1656184" cy="2736304"/>
          </a:xfrm>
          <a:prstGeom prst="roundRect">
            <a:avLst/>
          </a:prstGeom>
          <a:noFill/>
          <a:ln w="38100" cap="flat" cmpd="sng" algn="ctr">
            <a:solidFill>
              <a:srgbClr val="FFFFFF"/>
            </a:solidFill>
            <a:prstDash val="solid"/>
            <a:round/>
            <a:headEnd type="none" w="med" len="med"/>
            <a:tailEnd type="none" w="med" len="med"/>
          </a:ln>
          <a:effectLst>
            <a:glow rad="406400">
              <a:srgbClr val="660066">
                <a:alpha val="75000"/>
              </a:srgb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8" name="Rounded Rectangle 17"/>
          <p:cNvSpPr/>
          <p:nvPr/>
        </p:nvSpPr>
        <p:spPr bwMode="auto">
          <a:xfrm>
            <a:off x="755576" y="2875616"/>
            <a:ext cx="1656184" cy="2736304"/>
          </a:xfrm>
          <a:prstGeom prst="roundRect">
            <a:avLst/>
          </a:prstGeom>
          <a:noFill/>
          <a:ln w="38100" cap="flat" cmpd="sng" algn="ctr">
            <a:solidFill>
              <a:srgbClr val="FFFFFF"/>
            </a:solidFill>
            <a:prstDash val="solid"/>
            <a:round/>
            <a:headEnd type="none" w="med" len="med"/>
            <a:tailEnd type="none" w="med" len="med"/>
          </a:ln>
          <a:effectLst>
            <a:glow rad="101600">
              <a:srgbClr val="FFFF00">
                <a:alpha val="50000"/>
              </a:srgb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2" name="Oval 11"/>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Tree>
    <p:extLst>
      <p:ext uri="{BB962C8B-B14F-4D97-AF65-F5344CB8AC3E}">
        <p14:creationId xmlns:p14="http://schemas.microsoft.com/office/powerpoint/2010/main" val="339452938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2339752" y="764704"/>
            <a:ext cx="1728192" cy="432048"/>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4"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representation enables joint action</a:t>
            </a:r>
          </a:p>
        </p:txBody>
      </p:sp>
    </p:spTree>
    <p:extLst>
      <p:ext uri="{BB962C8B-B14F-4D97-AF65-F5344CB8AC3E}">
        <p14:creationId xmlns:p14="http://schemas.microsoft.com/office/powerpoint/2010/main" val="40814132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1429024" y="5589240"/>
            <a:ext cx="1054744" cy="1008112"/>
            <a:chOff x="2111398" y="5589240"/>
            <a:chExt cx="1054744" cy="1008112"/>
          </a:xfrm>
        </p:grpSpPr>
        <p:sp>
          <p:nvSpPr>
            <p:cNvPr id="19" name="Oval 18"/>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0" name="Rectangle 19"/>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21" name="Oval 20"/>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22" name="Oval 21"/>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23" name="Rounded Rectangle 22"/>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4" name="Oval 23"/>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25" name="Oval 24"/>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26" name="Oval 2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cxnSp>
        <p:nvCxnSpPr>
          <p:cNvPr id="12" name="Curved Connector 11"/>
          <p:cNvCxnSpPr>
            <a:stCxn id="2" idx="0"/>
            <a:endCxn id="6" idx="2"/>
          </p:cNvCxnSpPr>
          <p:nvPr/>
        </p:nvCxnSpPr>
        <p:spPr bwMode="auto">
          <a:xfrm rot="5400000" flipH="1" flipV="1">
            <a:off x="5202070" y="2402886"/>
            <a:ext cx="1080120" cy="3132348"/>
          </a:xfrm>
          <a:prstGeom prst="curvedConnector2">
            <a:avLst/>
          </a:prstGeom>
          <a:solidFill>
            <a:srgbClr val="00B8FF"/>
          </a:solidFill>
          <a:ln w="38100" cap="flat" cmpd="sng" algn="ctr">
            <a:solidFill>
              <a:srgbClr val="FFFFFF"/>
            </a:solidFill>
            <a:prstDash val="solid"/>
            <a:round/>
            <a:headEnd type="none" w="med" len="med"/>
            <a:tailEnd type="arrow"/>
          </a:ln>
          <a:effectLst>
            <a:glow rad="50800">
              <a:srgbClr val="0F3B00">
                <a:alpha val="75000"/>
              </a:srgbClr>
            </a:glow>
          </a:effectLst>
        </p:spPr>
      </p:cxnSp>
      <p:sp>
        <p:nvSpPr>
          <p:cNvPr id="2" name="Rounded Rectangle 1"/>
          <p:cNvSpPr/>
          <p:nvPr/>
        </p:nvSpPr>
        <p:spPr bwMode="auto">
          <a:xfrm>
            <a:off x="2915816" y="4509120"/>
            <a:ext cx="252028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intention </a:t>
            </a:r>
            <a:r>
              <a:rPr kumimoji="0" lang="en-US" sz="2200" b="0" i="0" u="none" strike="noStrike" cap="none" normalizeH="0" baseline="0" dirty="0" smtClean="0">
                <a:ln>
                  <a:noFill/>
                </a:ln>
                <a:solidFill>
                  <a:srgbClr val="FFFFFF"/>
                </a:solidFill>
                <a:effectLst/>
                <a:latin typeface="Myriad Web" charset="0"/>
              </a:rPr>
              <a:t>or motor</a:t>
            </a:r>
            <a:r>
              <a:rPr lang="en-US" i="0" dirty="0">
                <a:solidFill>
                  <a:srgbClr val="FFFFFF"/>
                </a:solidFill>
              </a:rPr>
              <a:t> </a:t>
            </a:r>
            <a:r>
              <a:rPr kumimoji="0" lang="en-US" sz="2200" b="0" i="0" u="none" strike="noStrike" cap="none" normalizeH="0" dirty="0" smtClean="0">
                <a:ln>
                  <a:noFill/>
                </a:ln>
                <a:solidFill>
                  <a:srgbClr val="FFFFFF"/>
                </a:solidFill>
                <a:effectLst/>
                <a:latin typeface="Myriad Web" charset="0"/>
              </a:rPr>
              <a:t>representation</a:t>
            </a:r>
            <a:endParaRPr kumimoji="0" lang="en-US" sz="2200" b="0" i="0" u="none" strike="noStrike" cap="none" normalizeH="0" baseline="0" dirty="0">
              <a:ln>
                <a:noFill/>
              </a:ln>
              <a:solidFill>
                <a:srgbClr val="FFFFFF"/>
              </a:solidFill>
              <a:effectLst/>
              <a:latin typeface="Myriad Web" charset="0"/>
            </a:endParaRPr>
          </a:p>
        </p:txBody>
      </p:sp>
      <p:cxnSp>
        <p:nvCxnSpPr>
          <p:cNvPr id="10" name="Curved Connector 9"/>
          <p:cNvCxnSpPr>
            <a:stCxn id="2" idx="0"/>
          </p:cNvCxnSpPr>
          <p:nvPr/>
        </p:nvCxnSpPr>
        <p:spPr bwMode="auto">
          <a:xfrm rot="16200000" flipV="1">
            <a:off x="2861810" y="3194974"/>
            <a:ext cx="864096" cy="1764196"/>
          </a:xfrm>
          <a:prstGeom prst="curvedConnector2">
            <a:avLst/>
          </a:prstGeom>
          <a:solidFill>
            <a:srgbClr val="00B8FF"/>
          </a:solidFill>
          <a:ln w="38100" cap="flat" cmpd="sng" algn="ctr">
            <a:solidFill>
              <a:srgbClr val="FFFFFF"/>
            </a:solidFill>
            <a:prstDash val="solid"/>
            <a:round/>
            <a:headEnd type="none" w="med" len="med"/>
            <a:tailEnd type="arrow"/>
          </a:ln>
          <a:effectLst/>
        </p:spPr>
      </p:cxnSp>
    </p:spTree>
    <p:extLst>
      <p:ext uri="{BB962C8B-B14F-4D97-AF65-F5344CB8AC3E}">
        <p14:creationId xmlns:p14="http://schemas.microsoft.com/office/powerpoint/2010/main" val="198241568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1429024" y="5589240"/>
            <a:ext cx="1054744" cy="1008112"/>
            <a:chOff x="2111398" y="5589240"/>
            <a:chExt cx="1054744" cy="1008112"/>
          </a:xfrm>
        </p:grpSpPr>
        <p:sp>
          <p:nvSpPr>
            <p:cNvPr id="19" name="Oval 18"/>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0" name="Rectangle 19"/>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21" name="Oval 20"/>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22" name="Oval 21"/>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23" name="Rounded Rectangle 22"/>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4" name="Oval 23"/>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25" name="Oval 24"/>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26" name="Oval 2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cxnSp>
        <p:nvCxnSpPr>
          <p:cNvPr id="12" name="Curved Connector 11"/>
          <p:cNvCxnSpPr>
            <a:stCxn id="2" idx="0"/>
            <a:endCxn id="6" idx="2"/>
          </p:cNvCxnSpPr>
          <p:nvPr/>
        </p:nvCxnSpPr>
        <p:spPr bwMode="auto">
          <a:xfrm rot="5400000" flipH="1" flipV="1">
            <a:off x="5202070" y="2402886"/>
            <a:ext cx="1080120" cy="3132348"/>
          </a:xfrm>
          <a:prstGeom prst="curvedConnector2">
            <a:avLst/>
          </a:prstGeom>
          <a:solidFill>
            <a:srgbClr val="00B8FF"/>
          </a:solidFill>
          <a:ln w="38100" cap="flat" cmpd="sng" algn="ctr">
            <a:solidFill>
              <a:srgbClr val="FFFFFF"/>
            </a:solidFill>
            <a:prstDash val="solid"/>
            <a:round/>
            <a:headEnd type="none" w="med" len="med"/>
            <a:tailEnd type="arrow"/>
          </a:ln>
          <a:effectLst>
            <a:glow rad="50800">
              <a:srgbClr val="0F3B00">
                <a:alpha val="75000"/>
              </a:srgbClr>
            </a:glow>
          </a:effectLst>
        </p:spPr>
      </p:cxnSp>
      <p:sp>
        <p:nvSpPr>
          <p:cNvPr id="2" name="Rounded Rectangle 1"/>
          <p:cNvSpPr/>
          <p:nvPr/>
        </p:nvSpPr>
        <p:spPr bwMode="auto">
          <a:xfrm>
            <a:off x="2915816" y="4509120"/>
            <a:ext cx="252028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intention </a:t>
            </a:r>
            <a:r>
              <a:rPr kumimoji="0" lang="en-US" sz="2200" b="0" i="0" u="none" strike="noStrike" cap="none" normalizeH="0" baseline="0" dirty="0" smtClean="0">
                <a:ln>
                  <a:noFill/>
                </a:ln>
                <a:solidFill>
                  <a:srgbClr val="FFFFFF"/>
                </a:solidFill>
                <a:effectLst>
                  <a:glow rad="101600">
                    <a:srgbClr val="000000"/>
                  </a:glow>
                </a:effectLst>
                <a:latin typeface="Myriad Web" charset="0"/>
              </a:rPr>
              <a:t>or </a:t>
            </a:r>
            <a:r>
              <a:rPr kumimoji="0" lang="en-US" sz="2200" b="0" i="0" u="none" strike="noStrike" cap="none" normalizeH="0" baseline="0" dirty="0" smtClean="0">
                <a:ln>
                  <a:noFill/>
                </a:ln>
                <a:solidFill>
                  <a:srgbClr val="FFFFFF"/>
                </a:solidFill>
                <a:effectLst>
                  <a:glow rad="101600">
                    <a:srgbClr val="000000"/>
                  </a:glow>
                </a:effectLst>
              </a:rPr>
              <a:t>motor</a:t>
            </a:r>
            <a:r>
              <a:rPr lang="en-US" i="0" dirty="0">
                <a:solidFill>
                  <a:srgbClr val="FFFFFF"/>
                </a:solidFill>
                <a:effectLst>
                  <a:glow rad="101600">
                    <a:srgbClr val="000000"/>
                  </a:glow>
                </a:effectLst>
              </a:rPr>
              <a:t> </a:t>
            </a:r>
            <a:r>
              <a:rPr kumimoji="0" lang="en-US" sz="2200" b="0" i="0" u="none" strike="noStrike" cap="none" normalizeH="0" dirty="0" smtClean="0">
                <a:ln>
                  <a:noFill/>
                </a:ln>
                <a:solidFill>
                  <a:srgbClr val="FFFFFF"/>
                </a:solidFill>
                <a:effectLst>
                  <a:glow rad="101600">
                    <a:srgbClr val="000000"/>
                  </a:glow>
                </a:effectLst>
              </a:rPr>
              <a:t>representation</a:t>
            </a:r>
            <a:endParaRPr kumimoji="0" lang="en-US" sz="2200" b="0" i="0" u="none" strike="noStrike" cap="none" normalizeH="0" baseline="0" dirty="0">
              <a:ln>
                <a:noFill/>
              </a:ln>
              <a:solidFill>
                <a:srgbClr val="FFFFFF"/>
              </a:solidFill>
              <a:effectLst>
                <a:glow rad="101600">
                  <a:srgbClr val="000000"/>
                </a:glow>
              </a:effectLst>
            </a:endParaRPr>
          </a:p>
        </p:txBody>
      </p:sp>
      <p:cxnSp>
        <p:nvCxnSpPr>
          <p:cNvPr id="10" name="Curved Connector 9"/>
          <p:cNvCxnSpPr>
            <a:stCxn id="2" idx="0"/>
          </p:cNvCxnSpPr>
          <p:nvPr/>
        </p:nvCxnSpPr>
        <p:spPr bwMode="auto">
          <a:xfrm rot="16200000" flipV="1">
            <a:off x="2861810" y="3194974"/>
            <a:ext cx="864096" cy="1764196"/>
          </a:xfrm>
          <a:prstGeom prst="curvedConnector2">
            <a:avLst/>
          </a:prstGeom>
          <a:solidFill>
            <a:srgbClr val="00B8FF"/>
          </a:solidFill>
          <a:ln w="38100" cap="flat" cmpd="sng" algn="ctr">
            <a:solidFill>
              <a:srgbClr val="FFFFFF"/>
            </a:solidFill>
            <a:prstDash val="solid"/>
            <a:round/>
            <a:headEnd type="none" w="med" len="med"/>
            <a:tailEnd type="arrow"/>
          </a:ln>
          <a:effectLst/>
        </p:spPr>
      </p:cxnSp>
    </p:spTree>
    <p:extLst>
      <p:ext uri="{BB962C8B-B14F-4D97-AF65-F5344CB8AC3E}">
        <p14:creationId xmlns:p14="http://schemas.microsoft.com/office/powerpoint/2010/main" val="86526066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1429024" y="5589240"/>
            <a:ext cx="1054744" cy="1008112"/>
            <a:chOff x="2111398" y="5589240"/>
            <a:chExt cx="1054744" cy="1008112"/>
          </a:xfrm>
        </p:grpSpPr>
        <p:sp>
          <p:nvSpPr>
            <p:cNvPr id="19" name="Oval 18"/>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0" name="Rectangle 19"/>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21" name="Oval 20"/>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22" name="Oval 21"/>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23" name="Rounded Rectangle 22"/>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4" name="Oval 23"/>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25" name="Oval 24"/>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26" name="Oval 2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cxnSp>
        <p:nvCxnSpPr>
          <p:cNvPr id="12" name="Curved Connector 11"/>
          <p:cNvCxnSpPr>
            <a:stCxn id="2" idx="0"/>
            <a:endCxn id="6" idx="2"/>
          </p:cNvCxnSpPr>
          <p:nvPr/>
        </p:nvCxnSpPr>
        <p:spPr bwMode="auto">
          <a:xfrm rot="5400000" flipH="1" flipV="1">
            <a:off x="5202070" y="2402886"/>
            <a:ext cx="1080120" cy="3132348"/>
          </a:xfrm>
          <a:prstGeom prst="curvedConnector2">
            <a:avLst/>
          </a:prstGeom>
          <a:solidFill>
            <a:srgbClr val="00B8FF"/>
          </a:solidFill>
          <a:ln w="38100" cap="flat" cmpd="sng" algn="ctr">
            <a:solidFill>
              <a:srgbClr val="FFFFFF"/>
            </a:solidFill>
            <a:prstDash val="solid"/>
            <a:round/>
            <a:headEnd type="none" w="med" len="med"/>
            <a:tailEnd type="arrow"/>
          </a:ln>
          <a:effectLst>
            <a:glow rad="50800">
              <a:srgbClr val="0F3B00">
                <a:alpha val="75000"/>
              </a:srgbClr>
            </a:glow>
          </a:effectLst>
        </p:spPr>
      </p:cxnSp>
      <p:sp>
        <p:nvSpPr>
          <p:cNvPr id="2" name="Rounded Rectangle 1"/>
          <p:cNvSpPr/>
          <p:nvPr/>
        </p:nvSpPr>
        <p:spPr bwMode="auto">
          <a:xfrm>
            <a:off x="2915816" y="4509120"/>
            <a:ext cx="252028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intention </a:t>
            </a:r>
            <a:r>
              <a:rPr kumimoji="0" lang="en-US" sz="2200" b="0" i="0" u="none" strike="noStrike" cap="none" normalizeH="0" baseline="0" dirty="0" smtClean="0">
                <a:ln>
                  <a:noFill/>
                </a:ln>
                <a:solidFill>
                  <a:srgbClr val="FFFFFF"/>
                </a:solidFill>
                <a:effectLst>
                  <a:glow rad="101600">
                    <a:srgbClr val="000000"/>
                  </a:glow>
                </a:effectLst>
                <a:latin typeface="Myriad Web" charset="0"/>
              </a:rPr>
              <a:t>or </a:t>
            </a:r>
            <a:r>
              <a:rPr kumimoji="0" lang="en-US" sz="2200" b="0" i="0" u="none" strike="noStrike" cap="none" normalizeH="0" baseline="0" dirty="0" smtClean="0">
                <a:ln>
                  <a:noFill/>
                </a:ln>
                <a:solidFill>
                  <a:srgbClr val="FFFFFF"/>
                </a:solidFill>
                <a:effectLst>
                  <a:glow rad="101600">
                    <a:srgbClr val="000000"/>
                  </a:glow>
                </a:effectLst>
              </a:rPr>
              <a:t>motor</a:t>
            </a:r>
            <a:r>
              <a:rPr lang="en-US" i="0" dirty="0">
                <a:solidFill>
                  <a:srgbClr val="FFFFFF"/>
                </a:solidFill>
                <a:effectLst>
                  <a:glow rad="101600">
                    <a:srgbClr val="000000"/>
                  </a:glow>
                </a:effectLst>
              </a:rPr>
              <a:t> </a:t>
            </a:r>
            <a:r>
              <a:rPr kumimoji="0" lang="en-US" sz="2200" b="0" i="0" u="none" strike="noStrike" cap="none" normalizeH="0" dirty="0" smtClean="0">
                <a:ln>
                  <a:noFill/>
                </a:ln>
                <a:solidFill>
                  <a:srgbClr val="FFFFFF"/>
                </a:solidFill>
                <a:effectLst>
                  <a:glow rad="101600">
                    <a:srgbClr val="000000"/>
                  </a:glow>
                </a:effectLst>
              </a:rPr>
              <a:t>representation</a:t>
            </a:r>
            <a:endParaRPr kumimoji="0" lang="en-US" sz="2200" b="0" i="0" u="none" strike="noStrike" cap="none" normalizeH="0" baseline="0" dirty="0">
              <a:ln>
                <a:noFill/>
              </a:ln>
              <a:solidFill>
                <a:srgbClr val="FFFFFF"/>
              </a:solidFill>
              <a:effectLst>
                <a:glow rad="101600">
                  <a:srgbClr val="000000"/>
                </a:glow>
              </a:effectLst>
            </a:endParaRPr>
          </a:p>
        </p:txBody>
      </p:sp>
      <p:cxnSp>
        <p:nvCxnSpPr>
          <p:cNvPr id="10" name="Curved Connector 9"/>
          <p:cNvCxnSpPr>
            <a:stCxn id="2" idx="0"/>
          </p:cNvCxnSpPr>
          <p:nvPr/>
        </p:nvCxnSpPr>
        <p:spPr bwMode="auto">
          <a:xfrm rot="16200000" flipV="1">
            <a:off x="2861810" y="3194974"/>
            <a:ext cx="864096" cy="1764196"/>
          </a:xfrm>
          <a:prstGeom prst="curvedConnector2">
            <a:avLst/>
          </a:prstGeom>
          <a:solidFill>
            <a:srgbClr val="00B8FF"/>
          </a:solidFill>
          <a:ln w="38100" cap="flat" cmpd="sng" algn="ctr">
            <a:solidFill>
              <a:srgbClr val="FFFFFF"/>
            </a:solidFill>
            <a:prstDash val="solid"/>
            <a:round/>
            <a:headEnd type="none" w="med" len="med"/>
            <a:tailEnd type="arrow"/>
          </a:ln>
          <a:effectLst/>
        </p:spPr>
      </p:cxnSp>
      <p:sp>
        <p:nvSpPr>
          <p:cNvPr id="27" name="Rectangle 26"/>
          <p:cNvSpPr/>
          <p:nvPr/>
        </p:nvSpPr>
        <p:spPr bwMode="auto">
          <a:xfrm>
            <a:off x="0" y="1772816"/>
            <a:ext cx="9144000" cy="5085184"/>
          </a:xfrm>
          <a:prstGeom prst="rect">
            <a:avLst/>
          </a:prstGeom>
          <a:solidFill>
            <a:schemeClr val="tx1">
              <a:alpha val="67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402761668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1429024" y="5589240"/>
            <a:ext cx="1054744" cy="1008112"/>
            <a:chOff x="2111398" y="5589240"/>
            <a:chExt cx="1054744" cy="1008112"/>
          </a:xfrm>
        </p:grpSpPr>
        <p:sp>
          <p:nvSpPr>
            <p:cNvPr id="19" name="Oval 18"/>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0" name="Rectangle 19"/>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21" name="Oval 20"/>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22" name="Oval 21"/>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23" name="Rounded Rectangle 22"/>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4" name="Oval 23"/>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25" name="Oval 24"/>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26" name="Oval 2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cxnSp>
        <p:nvCxnSpPr>
          <p:cNvPr id="12" name="Curved Connector 11"/>
          <p:cNvCxnSpPr>
            <a:stCxn id="2" idx="0"/>
            <a:endCxn id="6" idx="2"/>
          </p:cNvCxnSpPr>
          <p:nvPr/>
        </p:nvCxnSpPr>
        <p:spPr bwMode="auto">
          <a:xfrm rot="5400000" flipH="1" flipV="1">
            <a:off x="5202070" y="2402886"/>
            <a:ext cx="1080120" cy="3132348"/>
          </a:xfrm>
          <a:prstGeom prst="curvedConnector2">
            <a:avLst/>
          </a:prstGeom>
          <a:solidFill>
            <a:srgbClr val="00B8FF"/>
          </a:solidFill>
          <a:ln w="38100" cap="flat" cmpd="sng" algn="ctr">
            <a:solidFill>
              <a:srgbClr val="FFFFFF"/>
            </a:solidFill>
            <a:prstDash val="solid"/>
            <a:round/>
            <a:headEnd type="none" w="med" len="med"/>
            <a:tailEnd type="arrow"/>
          </a:ln>
          <a:effectLst>
            <a:glow rad="50800">
              <a:srgbClr val="0F3B00">
                <a:alpha val="75000"/>
              </a:srgbClr>
            </a:glow>
          </a:effectLst>
        </p:spPr>
      </p:cxnSp>
      <p:sp>
        <p:nvSpPr>
          <p:cNvPr id="2" name="Rounded Rectangle 1"/>
          <p:cNvSpPr/>
          <p:nvPr/>
        </p:nvSpPr>
        <p:spPr bwMode="auto">
          <a:xfrm>
            <a:off x="2915816" y="4509120"/>
            <a:ext cx="252028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intention </a:t>
            </a:r>
            <a:r>
              <a:rPr kumimoji="0" lang="en-US" sz="2200" b="0" i="0" u="none" strike="noStrike" cap="none" normalizeH="0" baseline="0" dirty="0" smtClean="0">
                <a:ln>
                  <a:noFill/>
                </a:ln>
                <a:solidFill>
                  <a:srgbClr val="FFFFFF"/>
                </a:solidFill>
                <a:effectLst>
                  <a:glow rad="101600">
                    <a:srgbClr val="000000"/>
                  </a:glow>
                </a:effectLst>
                <a:latin typeface="Myriad Web" charset="0"/>
              </a:rPr>
              <a:t>or </a:t>
            </a:r>
            <a:r>
              <a:rPr kumimoji="0" lang="en-US" sz="2200" b="0" i="0" u="none" strike="noStrike" cap="none" normalizeH="0" baseline="0" dirty="0" smtClean="0">
                <a:ln>
                  <a:noFill/>
                </a:ln>
                <a:solidFill>
                  <a:srgbClr val="FFFFFF"/>
                </a:solidFill>
                <a:effectLst>
                  <a:glow rad="101600">
                    <a:srgbClr val="000000"/>
                  </a:glow>
                </a:effectLst>
              </a:rPr>
              <a:t>motor</a:t>
            </a:r>
            <a:r>
              <a:rPr lang="en-US" i="0" dirty="0">
                <a:solidFill>
                  <a:srgbClr val="FFFFFF"/>
                </a:solidFill>
                <a:effectLst>
                  <a:glow rad="101600">
                    <a:srgbClr val="000000"/>
                  </a:glow>
                </a:effectLst>
              </a:rPr>
              <a:t> </a:t>
            </a:r>
            <a:r>
              <a:rPr kumimoji="0" lang="en-US" sz="2200" b="0" i="0" u="none" strike="noStrike" cap="none" normalizeH="0" dirty="0" smtClean="0">
                <a:ln>
                  <a:noFill/>
                </a:ln>
                <a:solidFill>
                  <a:srgbClr val="FFFFFF"/>
                </a:solidFill>
                <a:effectLst>
                  <a:glow rad="101600">
                    <a:srgbClr val="000000"/>
                  </a:glow>
                </a:effectLst>
              </a:rPr>
              <a:t>representation</a:t>
            </a:r>
            <a:endParaRPr kumimoji="0" lang="en-US" sz="2200" b="0" i="0" u="none" strike="noStrike" cap="none" normalizeH="0" baseline="0" dirty="0">
              <a:ln>
                <a:noFill/>
              </a:ln>
              <a:solidFill>
                <a:srgbClr val="FFFFFF"/>
              </a:solidFill>
              <a:effectLst>
                <a:glow rad="101600">
                  <a:srgbClr val="000000"/>
                </a:glow>
              </a:effectLst>
            </a:endParaRPr>
          </a:p>
        </p:txBody>
      </p:sp>
      <p:cxnSp>
        <p:nvCxnSpPr>
          <p:cNvPr id="10" name="Curved Connector 9"/>
          <p:cNvCxnSpPr>
            <a:stCxn id="2" idx="0"/>
          </p:cNvCxnSpPr>
          <p:nvPr/>
        </p:nvCxnSpPr>
        <p:spPr bwMode="auto">
          <a:xfrm rot="16200000" flipV="1">
            <a:off x="2861810" y="3194974"/>
            <a:ext cx="864096" cy="1764196"/>
          </a:xfrm>
          <a:prstGeom prst="curvedConnector2">
            <a:avLst/>
          </a:prstGeom>
          <a:solidFill>
            <a:srgbClr val="00B8FF"/>
          </a:solidFill>
          <a:ln w="38100" cap="flat" cmpd="sng" algn="ctr">
            <a:solidFill>
              <a:srgbClr val="FFFFFF"/>
            </a:solidFill>
            <a:prstDash val="solid"/>
            <a:round/>
            <a:headEnd type="none" w="med" len="med"/>
            <a:tailEnd type="arrow"/>
          </a:ln>
          <a:effectLst/>
        </p:spPr>
      </p:cxnSp>
      <p:sp>
        <p:nvSpPr>
          <p:cNvPr id="4" name="Rectangle 3"/>
          <p:cNvSpPr/>
          <p:nvPr/>
        </p:nvSpPr>
        <p:spPr>
          <a:xfrm>
            <a:off x="5364088" y="836712"/>
            <a:ext cx="805786" cy="430887"/>
          </a:xfrm>
          <a:prstGeom prst="rect">
            <a:avLst/>
          </a:prstGeom>
        </p:spPr>
        <p:txBody>
          <a:bodyPr wrap="none">
            <a:spAutoFit/>
          </a:bodyPr>
          <a:lstStyle/>
          <a:p>
            <a:r>
              <a:rPr lang="en-US" i="0" dirty="0" smtClean="0">
                <a:effectLst>
                  <a:glow rad="101600">
                    <a:srgbClr val="000000"/>
                  </a:glow>
                </a:effectLst>
              </a:rPr>
              <a:t>joint</a:t>
            </a:r>
            <a:endParaRPr lang="en-US" dirty="0">
              <a:effectLst>
                <a:glow rad="101600">
                  <a:srgbClr val="000000"/>
                </a:glow>
              </a:effectLst>
            </a:endParaRPr>
          </a:p>
        </p:txBody>
      </p:sp>
      <p:sp>
        <p:nvSpPr>
          <p:cNvPr id="27" name="Rectangle 26"/>
          <p:cNvSpPr/>
          <p:nvPr/>
        </p:nvSpPr>
        <p:spPr bwMode="auto">
          <a:xfrm>
            <a:off x="0" y="1772816"/>
            <a:ext cx="9144000" cy="5085184"/>
          </a:xfrm>
          <a:prstGeom prst="rect">
            <a:avLst/>
          </a:prstGeom>
          <a:solidFill>
            <a:schemeClr val="tx1">
              <a:alpha val="84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9" name="Freeform 8"/>
          <p:cNvSpPr/>
          <p:nvPr/>
        </p:nvSpPr>
        <p:spPr>
          <a:xfrm>
            <a:off x="5523697" y="1282185"/>
            <a:ext cx="308242" cy="234281"/>
          </a:xfrm>
          <a:custGeom>
            <a:avLst/>
            <a:gdLst>
              <a:gd name="connsiteX0" fmla="*/ 0 w 308242"/>
              <a:gd name="connsiteY0" fmla="*/ 234281 h 234281"/>
              <a:gd name="connsiteX1" fmla="*/ 110967 w 308242"/>
              <a:gd name="connsiteY1" fmla="*/ 147978 h 234281"/>
              <a:gd name="connsiteX2" fmla="*/ 110967 w 308242"/>
              <a:gd name="connsiteY2" fmla="*/ 30 h 234281"/>
              <a:gd name="connsiteX3" fmla="*/ 135627 w 308242"/>
              <a:gd name="connsiteY3" fmla="*/ 135649 h 234281"/>
              <a:gd name="connsiteX4" fmla="*/ 308242 w 308242"/>
              <a:gd name="connsiteY4" fmla="*/ 221952 h 234281"/>
              <a:gd name="connsiteX5" fmla="*/ 308242 w 308242"/>
              <a:gd name="connsiteY5" fmla="*/ 221952 h 23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42" h="234281">
                <a:moveTo>
                  <a:pt x="0" y="234281"/>
                </a:moveTo>
                <a:cubicBezTo>
                  <a:pt x="46236" y="210650"/>
                  <a:pt x="92473" y="187020"/>
                  <a:pt x="110967" y="147978"/>
                </a:cubicBezTo>
                <a:cubicBezTo>
                  <a:pt x="129461" y="108936"/>
                  <a:pt x="106857" y="2085"/>
                  <a:pt x="110967" y="30"/>
                </a:cubicBezTo>
                <a:cubicBezTo>
                  <a:pt x="115077" y="-2025"/>
                  <a:pt x="102748" y="98662"/>
                  <a:pt x="135627" y="135649"/>
                </a:cubicBezTo>
                <a:cubicBezTo>
                  <a:pt x="168506" y="172636"/>
                  <a:pt x="308242" y="221952"/>
                  <a:pt x="308242" y="221952"/>
                </a:cubicBezTo>
                <a:lnTo>
                  <a:pt x="308242" y="221952"/>
                </a:lnTo>
              </a:path>
            </a:pathLst>
          </a:custGeom>
          <a:ln w="19050" cmpd="sng">
            <a:solidFill>
              <a:srgbClr val="FFFFFF"/>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26489172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val 21"/>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23" name="Rounded Rectangle 22"/>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 name="Oval 2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4" name="Rectangle 3"/>
          <p:cNvSpPr/>
          <p:nvPr/>
        </p:nvSpPr>
        <p:spPr>
          <a:xfrm>
            <a:off x="5364088" y="836712"/>
            <a:ext cx="805786" cy="430887"/>
          </a:xfrm>
          <a:prstGeom prst="rect">
            <a:avLst/>
          </a:prstGeom>
        </p:spPr>
        <p:txBody>
          <a:bodyPr wrap="none">
            <a:spAutoFit/>
          </a:bodyPr>
          <a:lstStyle/>
          <a:p>
            <a:r>
              <a:rPr lang="en-US" i="0" dirty="0" smtClean="0">
                <a:effectLst>
                  <a:glow rad="101600">
                    <a:srgbClr val="000000"/>
                  </a:glow>
                </a:effectLst>
              </a:rPr>
              <a:t>joint</a:t>
            </a:r>
            <a:endParaRPr lang="en-US" dirty="0">
              <a:effectLst>
                <a:glow rad="101600">
                  <a:srgbClr val="000000"/>
                </a:glow>
              </a:effectLst>
            </a:endParaRPr>
          </a:p>
        </p:txBody>
      </p:sp>
      <p:sp>
        <p:nvSpPr>
          <p:cNvPr id="9" name="Freeform 8"/>
          <p:cNvSpPr/>
          <p:nvPr/>
        </p:nvSpPr>
        <p:spPr>
          <a:xfrm>
            <a:off x="5523697" y="1282185"/>
            <a:ext cx="308242" cy="234281"/>
          </a:xfrm>
          <a:custGeom>
            <a:avLst/>
            <a:gdLst>
              <a:gd name="connsiteX0" fmla="*/ 0 w 308242"/>
              <a:gd name="connsiteY0" fmla="*/ 234281 h 234281"/>
              <a:gd name="connsiteX1" fmla="*/ 110967 w 308242"/>
              <a:gd name="connsiteY1" fmla="*/ 147978 h 234281"/>
              <a:gd name="connsiteX2" fmla="*/ 110967 w 308242"/>
              <a:gd name="connsiteY2" fmla="*/ 30 h 234281"/>
              <a:gd name="connsiteX3" fmla="*/ 135627 w 308242"/>
              <a:gd name="connsiteY3" fmla="*/ 135649 h 234281"/>
              <a:gd name="connsiteX4" fmla="*/ 308242 w 308242"/>
              <a:gd name="connsiteY4" fmla="*/ 221952 h 234281"/>
              <a:gd name="connsiteX5" fmla="*/ 308242 w 308242"/>
              <a:gd name="connsiteY5" fmla="*/ 221952 h 23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42" h="234281">
                <a:moveTo>
                  <a:pt x="0" y="234281"/>
                </a:moveTo>
                <a:cubicBezTo>
                  <a:pt x="46236" y="210650"/>
                  <a:pt x="92473" y="187020"/>
                  <a:pt x="110967" y="147978"/>
                </a:cubicBezTo>
                <a:cubicBezTo>
                  <a:pt x="129461" y="108936"/>
                  <a:pt x="106857" y="2085"/>
                  <a:pt x="110967" y="30"/>
                </a:cubicBezTo>
                <a:cubicBezTo>
                  <a:pt x="115077" y="-2025"/>
                  <a:pt x="102748" y="98662"/>
                  <a:pt x="135627" y="135649"/>
                </a:cubicBezTo>
                <a:cubicBezTo>
                  <a:pt x="168506" y="172636"/>
                  <a:pt x="308242" y="221952"/>
                  <a:pt x="308242" y="221952"/>
                </a:cubicBezTo>
                <a:lnTo>
                  <a:pt x="308242" y="221952"/>
                </a:lnTo>
              </a:path>
            </a:pathLst>
          </a:custGeom>
          <a:ln w="19050" cmpd="sng">
            <a:solidFill>
              <a:srgbClr val="FFFFFF"/>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8" name="Oval 27"/>
          <p:cNvSpPr/>
          <p:nvPr/>
        </p:nvSpPr>
        <p:spPr bwMode="auto">
          <a:xfrm>
            <a:off x="539552" y="2420888"/>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joint</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Tree>
    <p:extLst>
      <p:ext uri="{BB962C8B-B14F-4D97-AF65-F5344CB8AC3E}">
        <p14:creationId xmlns:p14="http://schemas.microsoft.com/office/powerpoint/2010/main" val="417373982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p:cNvGrpSpPr/>
          <p:nvPr/>
        </p:nvGrpSpPr>
        <p:grpSpPr>
          <a:xfrm>
            <a:off x="1429024" y="5589240"/>
            <a:ext cx="1054744" cy="1008112"/>
            <a:chOff x="2111398" y="5589240"/>
            <a:chExt cx="1054744" cy="1008112"/>
          </a:xfrm>
        </p:grpSpPr>
        <p:sp>
          <p:nvSpPr>
            <p:cNvPr id="25" name="Oval 24"/>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7" name="Rectangle 26"/>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29" name="Oval 28"/>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30" name="Oval 29"/>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31" name="Rounded Rectangle 3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32" name="Oval 31"/>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33" name="Oval 32"/>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34" name="Rounded Rectangle 33"/>
          <p:cNvSpPr/>
          <p:nvPr/>
        </p:nvSpPr>
        <p:spPr bwMode="auto">
          <a:xfrm>
            <a:off x="755576" y="2875616"/>
            <a:ext cx="1656184" cy="2736304"/>
          </a:xfrm>
          <a:prstGeom prst="roundRect">
            <a:avLst/>
          </a:prstGeom>
          <a:noFill/>
          <a:ln w="38100" cap="flat" cmpd="sng" algn="ctr">
            <a:solidFill>
              <a:srgbClr val="FFFFFF"/>
            </a:solidFill>
            <a:prstDash val="solid"/>
            <a:round/>
            <a:headEnd type="none" w="med" len="med"/>
            <a:tailEnd type="none" w="med" len="med"/>
          </a:ln>
          <a:effectLst>
            <a:glow rad="406400">
              <a:srgbClr val="660066">
                <a:alpha val="75000"/>
              </a:srgb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35" name="Rounded Rectangle 34"/>
          <p:cNvSpPr/>
          <p:nvPr/>
        </p:nvSpPr>
        <p:spPr bwMode="auto">
          <a:xfrm>
            <a:off x="755576" y="2875616"/>
            <a:ext cx="1656184" cy="2736304"/>
          </a:xfrm>
          <a:prstGeom prst="roundRect">
            <a:avLst/>
          </a:prstGeom>
          <a:noFill/>
          <a:ln w="38100" cap="flat" cmpd="sng" algn="ctr">
            <a:solidFill>
              <a:srgbClr val="FFFFFF"/>
            </a:solidFill>
            <a:prstDash val="solid"/>
            <a:round/>
            <a:headEnd type="none" w="med" len="med"/>
            <a:tailEnd type="none" w="med" len="med"/>
          </a:ln>
          <a:effectLst>
            <a:glow rad="101600">
              <a:srgbClr val="FFFF00">
                <a:alpha val="50000"/>
              </a:srgb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36" name="Oval 3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4" name="Rectangle 3"/>
          <p:cNvSpPr/>
          <p:nvPr/>
        </p:nvSpPr>
        <p:spPr>
          <a:xfrm>
            <a:off x="5364088" y="836712"/>
            <a:ext cx="805786" cy="430887"/>
          </a:xfrm>
          <a:prstGeom prst="rect">
            <a:avLst/>
          </a:prstGeom>
        </p:spPr>
        <p:txBody>
          <a:bodyPr wrap="none">
            <a:spAutoFit/>
          </a:bodyPr>
          <a:lstStyle/>
          <a:p>
            <a:r>
              <a:rPr lang="en-US" i="0" dirty="0" smtClean="0">
                <a:effectLst>
                  <a:glow rad="101600">
                    <a:srgbClr val="000000"/>
                  </a:glow>
                </a:effectLst>
              </a:rPr>
              <a:t>joint</a:t>
            </a:r>
            <a:endParaRPr lang="en-US" dirty="0">
              <a:effectLst>
                <a:glow rad="101600">
                  <a:srgbClr val="000000"/>
                </a:glow>
              </a:effectLst>
            </a:endParaRPr>
          </a:p>
        </p:txBody>
      </p:sp>
      <p:sp>
        <p:nvSpPr>
          <p:cNvPr id="9" name="Freeform 8"/>
          <p:cNvSpPr/>
          <p:nvPr/>
        </p:nvSpPr>
        <p:spPr>
          <a:xfrm>
            <a:off x="5523697" y="1282185"/>
            <a:ext cx="308242" cy="234281"/>
          </a:xfrm>
          <a:custGeom>
            <a:avLst/>
            <a:gdLst>
              <a:gd name="connsiteX0" fmla="*/ 0 w 308242"/>
              <a:gd name="connsiteY0" fmla="*/ 234281 h 234281"/>
              <a:gd name="connsiteX1" fmla="*/ 110967 w 308242"/>
              <a:gd name="connsiteY1" fmla="*/ 147978 h 234281"/>
              <a:gd name="connsiteX2" fmla="*/ 110967 w 308242"/>
              <a:gd name="connsiteY2" fmla="*/ 30 h 234281"/>
              <a:gd name="connsiteX3" fmla="*/ 135627 w 308242"/>
              <a:gd name="connsiteY3" fmla="*/ 135649 h 234281"/>
              <a:gd name="connsiteX4" fmla="*/ 308242 w 308242"/>
              <a:gd name="connsiteY4" fmla="*/ 221952 h 234281"/>
              <a:gd name="connsiteX5" fmla="*/ 308242 w 308242"/>
              <a:gd name="connsiteY5" fmla="*/ 221952 h 23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42" h="234281">
                <a:moveTo>
                  <a:pt x="0" y="234281"/>
                </a:moveTo>
                <a:cubicBezTo>
                  <a:pt x="46236" y="210650"/>
                  <a:pt x="92473" y="187020"/>
                  <a:pt x="110967" y="147978"/>
                </a:cubicBezTo>
                <a:cubicBezTo>
                  <a:pt x="129461" y="108936"/>
                  <a:pt x="106857" y="2085"/>
                  <a:pt x="110967" y="30"/>
                </a:cubicBezTo>
                <a:cubicBezTo>
                  <a:pt x="115077" y="-2025"/>
                  <a:pt x="102748" y="98662"/>
                  <a:pt x="135627" y="135649"/>
                </a:cubicBezTo>
                <a:cubicBezTo>
                  <a:pt x="168506" y="172636"/>
                  <a:pt x="308242" y="221952"/>
                  <a:pt x="308242" y="221952"/>
                </a:cubicBezTo>
                <a:lnTo>
                  <a:pt x="308242" y="221952"/>
                </a:lnTo>
              </a:path>
            </a:pathLst>
          </a:custGeom>
          <a:ln w="19050" cmpd="sng">
            <a:solidFill>
              <a:srgbClr val="FFFFFF"/>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8" name="Oval 27"/>
          <p:cNvSpPr/>
          <p:nvPr/>
        </p:nvSpPr>
        <p:spPr bwMode="auto">
          <a:xfrm>
            <a:off x="539552" y="2420888"/>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joint</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Tree>
    <p:extLst>
      <p:ext uri="{BB962C8B-B14F-4D97-AF65-F5344CB8AC3E}">
        <p14:creationId xmlns:p14="http://schemas.microsoft.com/office/powerpoint/2010/main" val="96216044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p:cNvGrpSpPr/>
          <p:nvPr/>
        </p:nvGrpSpPr>
        <p:grpSpPr>
          <a:xfrm>
            <a:off x="1429024" y="5589240"/>
            <a:ext cx="1054744" cy="1008112"/>
            <a:chOff x="2111398" y="5589240"/>
            <a:chExt cx="1054744" cy="1008112"/>
          </a:xfrm>
        </p:grpSpPr>
        <p:sp>
          <p:nvSpPr>
            <p:cNvPr id="25" name="Oval 24"/>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7" name="Rectangle 26"/>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29" name="Oval 28"/>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30" name="Oval 29"/>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31" name="Rounded Rectangle 3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32" name="Oval 31"/>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33" name="Oval 32"/>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36" name="Oval 3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4" name="Rectangle 3"/>
          <p:cNvSpPr/>
          <p:nvPr/>
        </p:nvSpPr>
        <p:spPr>
          <a:xfrm>
            <a:off x="5364088" y="836712"/>
            <a:ext cx="805786" cy="430887"/>
          </a:xfrm>
          <a:prstGeom prst="rect">
            <a:avLst/>
          </a:prstGeom>
        </p:spPr>
        <p:txBody>
          <a:bodyPr wrap="none">
            <a:spAutoFit/>
          </a:bodyPr>
          <a:lstStyle/>
          <a:p>
            <a:r>
              <a:rPr lang="en-US" i="0" dirty="0" smtClean="0">
                <a:effectLst>
                  <a:glow rad="101600">
                    <a:srgbClr val="000000"/>
                  </a:glow>
                </a:effectLst>
              </a:rPr>
              <a:t>joint</a:t>
            </a:r>
            <a:endParaRPr lang="en-US" dirty="0">
              <a:effectLst>
                <a:glow rad="101600">
                  <a:srgbClr val="000000"/>
                </a:glow>
              </a:effectLst>
            </a:endParaRPr>
          </a:p>
        </p:txBody>
      </p:sp>
      <p:sp>
        <p:nvSpPr>
          <p:cNvPr id="9" name="Freeform 8"/>
          <p:cNvSpPr/>
          <p:nvPr/>
        </p:nvSpPr>
        <p:spPr>
          <a:xfrm>
            <a:off x="5523697" y="1282185"/>
            <a:ext cx="308242" cy="234281"/>
          </a:xfrm>
          <a:custGeom>
            <a:avLst/>
            <a:gdLst>
              <a:gd name="connsiteX0" fmla="*/ 0 w 308242"/>
              <a:gd name="connsiteY0" fmla="*/ 234281 h 234281"/>
              <a:gd name="connsiteX1" fmla="*/ 110967 w 308242"/>
              <a:gd name="connsiteY1" fmla="*/ 147978 h 234281"/>
              <a:gd name="connsiteX2" fmla="*/ 110967 w 308242"/>
              <a:gd name="connsiteY2" fmla="*/ 30 h 234281"/>
              <a:gd name="connsiteX3" fmla="*/ 135627 w 308242"/>
              <a:gd name="connsiteY3" fmla="*/ 135649 h 234281"/>
              <a:gd name="connsiteX4" fmla="*/ 308242 w 308242"/>
              <a:gd name="connsiteY4" fmla="*/ 221952 h 234281"/>
              <a:gd name="connsiteX5" fmla="*/ 308242 w 308242"/>
              <a:gd name="connsiteY5" fmla="*/ 221952 h 23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42" h="234281">
                <a:moveTo>
                  <a:pt x="0" y="234281"/>
                </a:moveTo>
                <a:cubicBezTo>
                  <a:pt x="46236" y="210650"/>
                  <a:pt x="92473" y="187020"/>
                  <a:pt x="110967" y="147978"/>
                </a:cubicBezTo>
                <a:cubicBezTo>
                  <a:pt x="129461" y="108936"/>
                  <a:pt x="106857" y="2085"/>
                  <a:pt x="110967" y="30"/>
                </a:cubicBezTo>
                <a:cubicBezTo>
                  <a:pt x="115077" y="-2025"/>
                  <a:pt x="102748" y="98662"/>
                  <a:pt x="135627" y="135649"/>
                </a:cubicBezTo>
                <a:cubicBezTo>
                  <a:pt x="168506" y="172636"/>
                  <a:pt x="308242" y="221952"/>
                  <a:pt x="308242" y="221952"/>
                </a:cubicBezTo>
                <a:lnTo>
                  <a:pt x="308242" y="221952"/>
                </a:lnTo>
              </a:path>
            </a:pathLst>
          </a:custGeom>
          <a:ln w="19050" cmpd="sng">
            <a:solidFill>
              <a:srgbClr val="FFFFFF"/>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8" name="Oval 27"/>
          <p:cNvSpPr/>
          <p:nvPr/>
        </p:nvSpPr>
        <p:spPr bwMode="auto">
          <a:xfrm>
            <a:off x="539552" y="2420888"/>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joint</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cxnSp>
        <p:nvCxnSpPr>
          <p:cNvPr id="34" name="Curved Connector 33"/>
          <p:cNvCxnSpPr/>
          <p:nvPr/>
        </p:nvCxnSpPr>
        <p:spPr bwMode="auto">
          <a:xfrm rot="5400000" flipH="1" flipV="1">
            <a:off x="5322765" y="2513458"/>
            <a:ext cx="1069991" cy="2901084"/>
          </a:xfrm>
          <a:prstGeom prst="curvedConnector2">
            <a:avLst/>
          </a:prstGeom>
          <a:solidFill>
            <a:srgbClr val="00B8FF"/>
          </a:solidFill>
          <a:ln w="38100" cap="flat" cmpd="sng" algn="ctr">
            <a:solidFill>
              <a:srgbClr val="FFFFFF"/>
            </a:solidFill>
            <a:prstDash val="solid"/>
            <a:round/>
            <a:headEnd type="none" w="med" len="med"/>
            <a:tailEnd type="arrow"/>
          </a:ln>
          <a:effectLst>
            <a:glow rad="50800">
              <a:srgbClr val="0F3B00">
                <a:alpha val="75000"/>
              </a:srgbClr>
            </a:glow>
          </a:effectLst>
        </p:spPr>
      </p:cxnSp>
      <p:cxnSp>
        <p:nvCxnSpPr>
          <p:cNvPr id="35" name="Curved Connector 34"/>
          <p:cNvCxnSpPr/>
          <p:nvPr/>
        </p:nvCxnSpPr>
        <p:spPr bwMode="auto">
          <a:xfrm rot="16200000" flipV="1">
            <a:off x="2982506" y="3074282"/>
            <a:ext cx="853970" cy="1995455"/>
          </a:xfrm>
          <a:prstGeom prst="curvedConnector2">
            <a:avLst/>
          </a:prstGeom>
          <a:solidFill>
            <a:srgbClr val="00B8FF"/>
          </a:solidFill>
          <a:ln w="38100" cap="flat" cmpd="sng" algn="ctr">
            <a:solidFill>
              <a:srgbClr val="FFFFFF"/>
            </a:solidFill>
            <a:prstDash val="solid"/>
            <a:round/>
            <a:headEnd type="none" w="med" len="med"/>
            <a:tailEnd type="arrow"/>
          </a:ln>
          <a:effectLst/>
        </p:spPr>
      </p:cxnSp>
      <p:sp>
        <p:nvSpPr>
          <p:cNvPr id="26" name="Rounded Rectangle 25"/>
          <p:cNvSpPr/>
          <p:nvPr/>
        </p:nvSpPr>
        <p:spPr bwMode="auto">
          <a:xfrm rot="21161029">
            <a:off x="2756317" y="4495477"/>
            <a:ext cx="341184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shared intention</a:t>
            </a:r>
            <a:r>
              <a:rPr kumimoji="0" lang="en-US" sz="2200" b="0" i="0" u="none" strike="noStrike" cap="none" normalizeH="0" baseline="0" dirty="0" smtClean="0">
                <a:ln>
                  <a:noFill/>
                </a:ln>
                <a:solidFill>
                  <a:srgbClr val="FFFFFF"/>
                </a:solidFill>
                <a:effectLst/>
              </a:rPr>
              <a:t> or social motor</a:t>
            </a:r>
            <a:r>
              <a:rPr lang="en-US" i="0" dirty="0" smtClean="0">
                <a:solidFill>
                  <a:srgbClr val="FFFFFF"/>
                </a:solidFill>
                <a:effectLst/>
              </a:rPr>
              <a:t> </a:t>
            </a:r>
            <a:r>
              <a:rPr kumimoji="0" lang="en-US" sz="2200" b="0" i="0" u="none" strike="noStrike" cap="none" normalizeH="0" dirty="0" smtClean="0">
                <a:ln>
                  <a:noFill/>
                </a:ln>
                <a:solidFill>
                  <a:srgbClr val="FFFFFF"/>
                </a:solidFill>
                <a:effectLst/>
              </a:rPr>
              <a:t>representation</a:t>
            </a:r>
            <a:endParaRPr kumimoji="0" lang="en-US" sz="2200" b="0" i="0" u="none" strike="noStrike" cap="none" normalizeH="0" baseline="0" dirty="0">
              <a:ln>
                <a:noFill/>
              </a:ln>
              <a:solidFill>
                <a:srgbClr val="FFFFFF"/>
              </a:solidFill>
              <a:effectLst/>
            </a:endParaRPr>
          </a:p>
        </p:txBody>
      </p:sp>
    </p:spTree>
    <p:extLst>
      <p:ext uri="{BB962C8B-B14F-4D97-AF65-F5344CB8AC3E}">
        <p14:creationId xmlns:p14="http://schemas.microsoft.com/office/powerpoint/2010/main" val="255224754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p:cNvGrpSpPr/>
          <p:nvPr/>
        </p:nvGrpSpPr>
        <p:grpSpPr>
          <a:xfrm>
            <a:off x="1429024" y="5589240"/>
            <a:ext cx="1054744" cy="1008112"/>
            <a:chOff x="2111398" y="5589240"/>
            <a:chExt cx="1054744" cy="1008112"/>
          </a:xfrm>
        </p:grpSpPr>
        <p:sp>
          <p:nvSpPr>
            <p:cNvPr id="25" name="Oval 24"/>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7" name="Rectangle 26"/>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29" name="Oval 28"/>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30" name="Oval 29"/>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31" name="Rounded Rectangle 3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32" name="Oval 31"/>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33" name="Oval 32"/>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36" name="Oval 3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4" name="Rectangle 3"/>
          <p:cNvSpPr/>
          <p:nvPr/>
        </p:nvSpPr>
        <p:spPr>
          <a:xfrm>
            <a:off x="5364088" y="836712"/>
            <a:ext cx="805786" cy="430887"/>
          </a:xfrm>
          <a:prstGeom prst="rect">
            <a:avLst/>
          </a:prstGeom>
        </p:spPr>
        <p:txBody>
          <a:bodyPr wrap="none">
            <a:spAutoFit/>
          </a:bodyPr>
          <a:lstStyle/>
          <a:p>
            <a:r>
              <a:rPr lang="en-US" i="0" dirty="0" smtClean="0">
                <a:effectLst>
                  <a:glow rad="101600">
                    <a:srgbClr val="000000"/>
                  </a:glow>
                </a:effectLst>
              </a:rPr>
              <a:t>joint</a:t>
            </a:r>
            <a:endParaRPr lang="en-US" dirty="0">
              <a:effectLst>
                <a:glow rad="101600">
                  <a:srgbClr val="000000"/>
                </a:glow>
              </a:effectLst>
            </a:endParaRPr>
          </a:p>
        </p:txBody>
      </p:sp>
      <p:sp>
        <p:nvSpPr>
          <p:cNvPr id="9" name="Freeform 8"/>
          <p:cNvSpPr/>
          <p:nvPr/>
        </p:nvSpPr>
        <p:spPr>
          <a:xfrm>
            <a:off x="5523697" y="1282185"/>
            <a:ext cx="308242" cy="234281"/>
          </a:xfrm>
          <a:custGeom>
            <a:avLst/>
            <a:gdLst>
              <a:gd name="connsiteX0" fmla="*/ 0 w 308242"/>
              <a:gd name="connsiteY0" fmla="*/ 234281 h 234281"/>
              <a:gd name="connsiteX1" fmla="*/ 110967 w 308242"/>
              <a:gd name="connsiteY1" fmla="*/ 147978 h 234281"/>
              <a:gd name="connsiteX2" fmla="*/ 110967 w 308242"/>
              <a:gd name="connsiteY2" fmla="*/ 30 h 234281"/>
              <a:gd name="connsiteX3" fmla="*/ 135627 w 308242"/>
              <a:gd name="connsiteY3" fmla="*/ 135649 h 234281"/>
              <a:gd name="connsiteX4" fmla="*/ 308242 w 308242"/>
              <a:gd name="connsiteY4" fmla="*/ 221952 h 234281"/>
              <a:gd name="connsiteX5" fmla="*/ 308242 w 308242"/>
              <a:gd name="connsiteY5" fmla="*/ 221952 h 23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42" h="234281">
                <a:moveTo>
                  <a:pt x="0" y="234281"/>
                </a:moveTo>
                <a:cubicBezTo>
                  <a:pt x="46236" y="210650"/>
                  <a:pt x="92473" y="187020"/>
                  <a:pt x="110967" y="147978"/>
                </a:cubicBezTo>
                <a:cubicBezTo>
                  <a:pt x="129461" y="108936"/>
                  <a:pt x="106857" y="2085"/>
                  <a:pt x="110967" y="30"/>
                </a:cubicBezTo>
                <a:cubicBezTo>
                  <a:pt x="115077" y="-2025"/>
                  <a:pt x="102748" y="98662"/>
                  <a:pt x="135627" y="135649"/>
                </a:cubicBezTo>
                <a:cubicBezTo>
                  <a:pt x="168506" y="172636"/>
                  <a:pt x="308242" y="221952"/>
                  <a:pt x="308242" y="221952"/>
                </a:cubicBezTo>
                <a:lnTo>
                  <a:pt x="308242" y="221952"/>
                </a:lnTo>
              </a:path>
            </a:pathLst>
          </a:custGeom>
          <a:ln w="19050" cmpd="sng">
            <a:solidFill>
              <a:srgbClr val="FFFFFF"/>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8" name="Oval 27"/>
          <p:cNvSpPr/>
          <p:nvPr/>
        </p:nvSpPr>
        <p:spPr bwMode="auto">
          <a:xfrm>
            <a:off x="539552" y="2420888"/>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joint</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cxnSp>
        <p:nvCxnSpPr>
          <p:cNvPr id="21" name="Curved Connector 20"/>
          <p:cNvCxnSpPr>
            <a:stCxn id="22" idx="0"/>
          </p:cNvCxnSpPr>
          <p:nvPr/>
        </p:nvCxnSpPr>
        <p:spPr bwMode="auto">
          <a:xfrm rot="5400000" flipH="1" flipV="1">
            <a:off x="5322765" y="2513458"/>
            <a:ext cx="1069991" cy="2901084"/>
          </a:xfrm>
          <a:prstGeom prst="curvedConnector2">
            <a:avLst/>
          </a:prstGeom>
          <a:solidFill>
            <a:srgbClr val="00B8FF"/>
          </a:solidFill>
          <a:ln w="38100" cap="flat" cmpd="sng" algn="ctr">
            <a:solidFill>
              <a:srgbClr val="FFFFFF"/>
            </a:solidFill>
            <a:prstDash val="solid"/>
            <a:round/>
            <a:headEnd type="none" w="med" len="med"/>
            <a:tailEnd type="arrow"/>
          </a:ln>
          <a:effectLst>
            <a:glow rad="50800">
              <a:srgbClr val="0F3B00">
                <a:alpha val="75000"/>
              </a:srgbClr>
            </a:glow>
          </a:effectLst>
        </p:spPr>
      </p:cxnSp>
      <p:sp>
        <p:nvSpPr>
          <p:cNvPr id="22" name="Rounded Rectangle 21"/>
          <p:cNvSpPr/>
          <p:nvPr/>
        </p:nvSpPr>
        <p:spPr bwMode="auto">
          <a:xfrm rot="21161029">
            <a:off x="2756317" y="4495477"/>
            <a:ext cx="341184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shared intention</a:t>
            </a:r>
            <a:r>
              <a:rPr kumimoji="0" lang="en-US" sz="2200" b="0" i="0" u="none" strike="noStrike" cap="none" normalizeH="0" baseline="0" dirty="0" smtClean="0">
                <a:ln>
                  <a:noFill/>
                </a:ln>
                <a:solidFill>
                  <a:srgbClr val="FFFFFF"/>
                </a:solidFill>
                <a:effectLst>
                  <a:glow rad="101600">
                    <a:srgbClr val="000000"/>
                  </a:glow>
                </a:effectLst>
              </a:rPr>
              <a:t> or social motor</a:t>
            </a:r>
            <a:r>
              <a:rPr lang="en-US" i="0" dirty="0" smtClean="0">
                <a:solidFill>
                  <a:srgbClr val="FFFFFF"/>
                </a:solidFill>
                <a:effectLst>
                  <a:glow rad="101600">
                    <a:srgbClr val="000000"/>
                  </a:glow>
                </a:effectLst>
              </a:rPr>
              <a:t> </a:t>
            </a:r>
            <a:r>
              <a:rPr kumimoji="0" lang="en-US" sz="2200" b="0" i="0" u="none" strike="noStrike" cap="none" normalizeH="0" dirty="0" smtClean="0">
                <a:ln>
                  <a:noFill/>
                </a:ln>
                <a:solidFill>
                  <a:srgbClr val="FFFFFF"/>
                </a:solidFill>
                <a:effectLst>
                  <a:glow rad="101600">
                    <a:srgbClr val="000000"/>
                  </a:glow>
                </a:effectLst>
              </a:rPr>
              <a:t>representation</a:t>
            </a:r>
            <a:endParaRPr kumimoji="0" lang="en-US" sz="2200" b="0" i="0" u="none" strike="noStrike" cap="none" normalizeH="0" baseline="0" dirty="0">
              <a:ln>
                <a:noFill/>
              </a:ln>
              <a:solidFill>
                <a:srgbClr val="FFFFFF"/>
              </a:solidFill>
              <a:effectLst>
                <a:glow rad="101600">
                  <a:srgbClr val="000000"/>
                </a:glow>
              </a:effectLst>
            </a:endParaRPr>
          </a:p>
        </p:txBody>
      </p:sp>
      <p:cxnSp>
        <p:nvCxnSpPr>
          <p:cNvPr id="23" name="Curved Connector 22"/>
          <p:cNvCxnSpPr>
            <a:stCxn id="22" idx="0"/>
          </p:cNvCxnSpPr>
          <p:nvPr/>
        </p:nvCxnSpPr>
        <p:spPr bwMode="auto">
          <a:xfrm rot="16200000" flipV="1">
            <a:off x="2982506" y="3074282"/>
            <a:ext cx="853970" cy="1995455"/>
          </a:xfrm>
          <a:prstGeom prst="curvedConnector2">
            <a:avLst/>
          </a:prstGeom>
          <a:solidFill>
            <a:srgbClr val="00B8FF"/>
          </a:solidFill>
          <a:ln w="38100" cap="flat" cmpd="sng" algn="ctr">
            <a:solidFill>
              <a:srgbClr val="FFFFFF"/>
            </a:solidFill>
            <a:prstDash val="solid"/>
            <a:round/>
            <a:headEnd type="none" w="med" len="med"/>
            <a:tailEnd type="arrow"/>
          </a:ln>
          <a:effectLst/>
        </p:spPr>
      </p:cxnSp>
    </p:spTree>
    <p:extLst>
      <p:ext uri="{BB962C8B-B14F-4D97-AF65-F5344CB8AC3E}">
        <p14:creationId xmlns:p14="http://schemas.microsoft.com/office/powerpoint/2010/main" val="330833653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Curved Connector 33"/>
          <p:cNvCxnSpPr/>
          <p:nvPr/>
        </p:nvCxnSpPr>
        <p:spPr bwMode="auto">
          <a:xfrm rot="5400000" flipH="1" flipV="1">
            <a:off x="5322765" y="2513458"/>
            <a:ext cx="1069991" cy="2901084"/>
          </a:xfrm>
          <a:prstGeom prst="curvedConnector2">
            <a:avLst/>
          </a:prstGeom>
          <a:solidFill>
            <a:srgbClr val="00B8FF"/>
          </a:solidFill>
          <a:ln w="38100" cap="flat" cmpd="sng" algn="ctr">
            <a:solidFill>
              <a:srgbClr val="FFFFFF"/>
            </a:solidFill>
            <a:prstDash val="solid"/>
            <a:round/>
            <a:headEnd type="none" w="med" len="med"/>
            <a:tailEnd type="arrow"/>
          </a:ln>
          <a:effectLst>
            <a:glow rad="50800">
              <a:srgbClr val="0F3B00">
                <a:alpha val="75000"/>
              </a:srgbClr>
            </a:glow>
          </a:effectLst>
        </p:spPr>
      </p:cxnSp>
      <p:cxnSp>
        <p:nvCxnSpPr>
          <p:cNvPr id="35" name="Curved Connector 34"/>
          <p:cNvCxnSpPr/>
          <p:nvPr/>
        </p:nvCxnSpPr>
        <p:spPr bwMode="auto">
          <a:xfrm rot="16200000" flipV="1">
            <a:off x="2982506" y="3074282"/>
            <a:ext cx="853970" cy="1995455"/>
          </a:xfrm>
          <a:prstGeom prst="curvedConnector2">
            <a:avLst/>
          </a:prstGeom>
          <a:solidFill>
            <a:srgbClr val="00B8FF"/>
          </a:solidFill>
          <a:ln w="38100" cap="flat" cmpd="sng" algn="ctr">
            <a:solidFill>
              <a:srgbClr val="FFFFFF"/>
            </a:solidFill>
            <a:prstDash val="solid"/>
            <a:round/>
            <a:headEnd type="none" w="med" len="med"/>
            <a:tailEnd type="arrow"/>
          </a:ln>
          <a:effectLst/>
        </p:spPr>
      </p:cxnSp>
      <p:sp>
        <p:nvSpPr>
          <p:cNvPr id="26" name="Rounded Rectangle 25"/>
          <p:cNvSpPr/>
          <p:nvPr/>
        </p:nvSpPr>
        <p:spPr bwMode="auto">
          <a:xfrm rot="21161029">
            <a:off x="2756317" y="4495477"/>
            <a:ext cx="341184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shared intention</a:t>
            </a:r>
            <a:r>
              <a:rPr kumimoji="0" lang="en-US" sz="2200" b="0" i="0" u="none" strike="noStrike" cap="none" normalizeH="0" baseline="0" dirty="0" smtClean="0">
                <a:ln>
                  <a:noFill/>
                </a:ln>
                <a:solidFill>
                  <a:srgbClr val="FFFFFF"/>
                </a:solidFill>
                <a:effectLst>
                  <a:glow rad="101600">
                    <a:srgbClr val="000000"/>
                  </a:glow>
                </a:effectLst>
              </a:rPr>
              <a:t> or social motor</a:t>
            </a:r>
            <a:r>
              <a:rPr lang="en-US" i="0" dirty="0" smtClean="0">
                <a:solidFill>
                  <a:srgbClr val="FFFFFF"/>
                </a:solidFill>
                <a:effectLst>
                  <a:glow rad="101600">
                    <a:srgbClr val="000000"/>
                  </a:glow>
                </a:effectLst>
              </a:rPr>
              <a:t> </a:t>
            </a:r>
            <a:r>
              <a:rPr kumimoji="0" lang="en-US" sz="2200" b="0" i="0" u="none" strike="noStrike" cap="none" normalizeH="0" dirty="0" smtClean="0">
                <a:ln>
                  <a:noFill/>
                </a:ln>
                <a:solidFill>
                  <a:srgbClr val="FFFFFF"/>
                </a:solidFill>
                <a:effectLst>
                  <a:glow rad="101600">
                    <a:srgbClr val="000000"/>
                  </a:glow>
                </a:effectLst>
              </a:rPr>
              <a:t>representation</a:t>
            </a:r>
            <a:endParaRPr kumimoji="0" lang="en-US" sz="2200" b="0" i="0" u="none" strike="noStrike" cap="none" normalizeH="0" baseline="0" dirty="0">
              <a:ln>
                <a:noFill/>
              </a:ln>
              <a:solidFill>
                <a:srgbClr val="FFFFFF"/>
              </a:solidFill>
              <a:effectLst>
                <a:glow rad="101600">
                  <a:srgbClr val="000000"/>
                </a:glow>
              </a:effectLst>
            </a:endParaRPr>
          </a:p>
        </p:txBody>
      </p:sp>
      <p:grpSp>
        <p:nvGrpSpPr>
          <p:cNvPr id="24" name="Group 23"/>
          <p:cNvGrpSpPr/>
          <p:nvPr/>
        </p:nvGrpSpPr>
        <p:grpSpPr>
          <a:xfrm>
            <a:off x="1429024" y="5589240"/>
            <a:ext cx="1054744" cy="1008112"/>
            <a:chOff x="2111398" y="5589240"/>
            <a:chExt cx="1054744" cy="1008112"/>
          </a:xfrm>
        </p:grpSpPr>
        <p:sp>
          <p:nvSpPr>
            <p:cNvPr id="25" name="Oval 24"/>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7" name="Rectangle 26"/>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29" name="Oval 28"/>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30" name="Oval 29"/>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31" name="Rounded Rectangle 3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32" name="Oval 31"/>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33" name="Oval 32"/>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36" name="Oval 3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4" name="Rectangle 3"/>
          <p:cNvSpPr/>
          <p:nvPr/>
        </p:nvSpPr>
        <p:spPr>
          <a:xfrm>
            <a:off x="5364088" y="836712"/>
            <a:ext cx="805786" cy="430887"/>
          </a:xfrm>
          <a:prstGeom prst="rect">
            <a:avLst/>
          </a:prstGeom>
        </p:spPr>
        <p:txBody>
          <a:bodyPr wrap="none">
            <a:spAutoFit/>
          </a:bodyPr>
          <a:lstStyle/>
          <a:p>
            <a:r>
              <a:rPr lang="en-US" i="0" dirty="0" smtClean="0">
                <a:effectLst>
                  <a:glow rad="101600">
                    <a:srgbClr val="000000"/>
                  </a:glow>
                </a:effectLst>
              </a:rPr>
              <a:t>joint</a:t>
            </a:r>
            <a:endParaRPr lang="en-US" dirty="0">
              <a:effectLst>
                <a:glow rad="101600">
                  <a:srgbClr val="000000"/>
                </a:glow>
              </a:effectLst>
            </a:endParaRPr>
          </a:p>
        </p:txBody>
      </p:sp>
      <p:sp>
        <p:nvSpPr>
          <p:cNvPr id="9" name="Freeform 8"/>
          <p:cNvSpPr/>
          <p:nvPr/>
        </p:nvSpPr>
        <p:spPr>
          <a:xfrm>
            <a:off x="5523697" y="1282185"/>
            <a:ext cx="308242" cy="234281"/>
          </a:xfrm>
          <a:custGeom>
            <a:avLst/>
            <a:gdLst>
              <a:gd name="connsiteX0" fmla="*/ 0 w 308242"/>
              <a:gd name="connsiteY0" fmla="*/ 234281 h 234281"/>
              <a:gd name="connsiteX1" fmla="*/ 110967 w 308242"/>
              <a:gd name="connsiteY1" fmla="*/ 147978 h 234281"/>
              <a:gd name="connsiteX2" fmla="*/ 110967 w 308242"/>
              <a:gd name="connsiteY2" fmla="*/ 30 h 234281"/>
              <a:gd name="connsiteX3" fmla="*/ 135627 w 308242"/>
              <a:gd name="connsiteY3" fmla="*/ 135649 h 234281"/>
              <a:gd name="connsiteX4" fmla="*/ 308242 w 308242"/>
              <a:gd name="connsiteY4" fmla="*/ 221952 h 234281"/>
              <a:gd name="connsiteX5" fmla="*/ 308242 w 308242"/>
              <a:gd name="connsiteY5" fmla="*/ 221952 h 23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42" h="234281">
                <a:moveTo>
                  <a:pt x="0" y="234281"/>
                </a:moveTo>
                <a:cubicBezTo>
                  <a:pt x="46236" y="210650"/>
                  <a:pt x="92473" y="187020"/>
                  <a:pt x="110967" y="147978"/>
                </a:cubicBezTo>
                <a:cubicBezTo>
                  <a:pt x="129461" y="108936"/>
                  <a:pt x="106857" y="2085"/>
                  <a:pt x="110967" y="30"/>
                </a:cubicBezTo>
                <a:cubicBezTo>
                  <a:pt x="115077" y="-2025"/>
                  <a:pt x="102748" y="98662"/>
                  <a:pt x="135627" y="135649"/>
                </a:cubicBezTo>
                <a:cubicBezTo>
                  <a:pt x="168506" y="172636"/>
                  <a:pt x="308242" y="221952"/>
                  <a:pt x="308242" y="221952"/>
                </a:cubicBezTo>
                <a:lnTo>
                  <a:pt x="308242" y="221952"/>
                </a:lnTo>
              </a:path>
            </a:pathLst>
          </a:custGeom>
          <a:ln w="19050" cmpd="sng">
            <a:solidFill>
              <a:srgbClr val="FFFFFF"/>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8" name="Oval 27"/>
          <p:cNvSpPr/>
          <p:nvPr/>
        </p:nvSpPr>
        <p:spPr bwMode="auto">
          <a:xfrm>
            <a:off x="539552" y="2420888"/>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joint</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2" name="Rectangle 1"/>
          <p:cNvSpPr/>
          <p:nvPr/>
        </p:nvSpPr>
        <p:spPr bwMode="auto">
          <a:xfrm>
            <a:off x="0" y="548680"/>
            <a:ext cx="9144000" cy="6192688"/>
          </a:xfrm>
          <a:prstGeom prst="rect">
            <a:avLst/>
          </a:prstGeom>
          <a:solidFill>
            <a:srgbClr val="000000">
              <a:alpha val="67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30021205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Box 4"/>
          <p:cNvSpPr txBox="1">
            <a:spLocks noChangeArrowheads="1"/>
          </p:cNvSpPr>
          <p:nvPr/>
        </p:nvSpPr>
        <p:spPr bwMode="auto">
          <a:xfrm>
            <a:off x="4868863" y="549275"/>
            <a:ext cx="3590925" cy="6101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25000"/>
              </a:spcBef>
              <a:spcAft>
                <a:spcPct val="25000"/>
              </a:spcAft>
              <a:defRPr/>
            </a:pPr>
            <a:r>
              <a:rPr lang="en-GB" i="0" u="sng" dirty="0">
                <a:cs typeface="Arial" charset="0"/>
              </a:rPr>
              <a:t/>
            </a:r>
            <a:br>
              <a:rPr lang="en-GB" i="0" u="sng" dirty="0">
                <a:cs typeface="Arial" charset="0"/>
              </a:rPr>
            </a:br>
            <a:endParaRPr lang="en-GB" i="0" u="sng" dirty="0">
              <a:cs typeface="Arial" charset="0"/>
            </a:endParaRPr>
          </a:p>
          <a:p>
            <a:pPr algn="l">
              <a:spcBef>
                <a:spcPct val="25000"/>
              </a:spcBef>
              <a:spcAft>
                <a:spcPct val="25000"/>
              </a:spcAft>
              <a:defRPr/>
            </a:pPr>
            <a:r>
              <a:rPr lang="en-GB" i="0" u="sng" dirty="0" smtClean="0">
                <a:cs typeface="Arial" charset="0"/>
              </a:rPr>
              <a:t>Sufficient conditions</a:t>
            </a:r>
            <a:endParaRPr lang="en-GB" i="0" u="sng" dirty="0">
              <a:cs typeface="Arial" charset="0"/>
            </a:endParaRPr>
          </a:p>
          <a:p>
            <a:pPr algn="l">
              <a:spcBef>
                <a:spcPct val="25000"/>
              </a:spcBef>
              <a:spcAft>
                <a:spcPct val="25000"/>
              </a:spcAft>
              <a:defRPr/>
            </a:pPr>
            <a:r>
              <a:rPr lang="en-GB" i="0" dirty="0">
                <a:cs typeface="Arial" charset="0"/>
              </a:rPr>
              <a:t>We have a shared intention that we J </a:t>
            </a:r>
            <a:r>
              <a:rPr lang="en-GB" i="0" dirty="0" smtClean="0">
                <a:cs typeface="Arial" charset="0"/>
              </a:rPr>
              <a:t>if</a:t>
            </a:r>
            <a:endParaRPr lang="en-GB" i="0" dirty="0">
              <a:cs typeface="Arial" charset="0"/>
            </a:endParaRPr>
          </a:p>
          <a:p>
            <a:pPr algn="l">
              <a:spcBef>
                <a:spcPct val="25000"/>
              </a:spcBef>
              <a:spcAft>
                <a:spcPct val="25000"/>
              </a:spcAft>
              <a:defRPr/>
            </a:pPr>
            <a:r>
              <a:rPr lang="ja-JP" altLang="en-GB" i="0" dirty="0">
                <a:latin typeface="Arial"/>
                <a:cs typeface="Arial" charset="0"/>
              </a:rPr>
              <a:t>“</a:t>
            </a:r>
            <a:r>
              <a:rPr lang="en-GB" i="0" dirty="0">
                <a:cs typeface="Arial" charset="0"/>
              </a:rPr>
              <a:t>1. (a) I intend that we J and (b) you intend that we J</a:t>
            </a:r>
          </a:p>
          <a:p>
            <a:pPr algn="l">
              <a:spcBef>
                <a:spcPct val="25000"/>
              </a:spcBef>
              <a:spcAft>
                <a:spcPct val="25000"/>
              </a:spcAft>
              <a:defRPr/>
            </a:pPr>
            <a:r>
              <a:rPr lang="ja-JP" altLang="en-GB" i="0" dirty="0">
                <a:latin typeface="Arial"/>
                <a:cs typeface="Arial" charset="0"/>
              </a:rPr>
              <a:t>“</a:t>
            </a:r>
            <a:r>
              <a:rPr lang="en-GB" i="0" dirty="0">
                <a:cs typeface="Arial" charset="0"/>
              </a:rPr>
              <a:t>2. I intend that we J in accordance with and because of la, </a:t>
            </a:r>
            <a:r>
              <a:rPr lang="en-GB" i="0" dirty="0" err="1">
                <a:cs typeface="Arial" charset="0"/>
              </a:rPr>
              <a:t>lb</a:t>
            </a:r>
            <a:r>
              <a:rPr lang="en-GB" i="0" dirty="0">
                <a:cs typeface="Arial" charset="0"/>
              </a:rPr>
              <a:t>, and meshing </a:t>
            </a:r>
            <a:r>
              <a:rPr lang="en-GB" i="0" dirty="0" err="1">
                <a:cs typeface="Arial" charset="0"/>
              </a:rPr>
              <a:t>subplans</a:t>
            </a:r>
            <a:r>
              <a:rPr lang="en-GB" i="0" dirty="0">
                <a:cs typeface="Arial" charset="0"/>
              </a:rPr>
              <a:t> of la and </a:t>
            </a:r>
            <a:r>
              <a:rPr lang="en-GB" i="0" dirty="0" err="1">
                <a:cs typeface="Arial" charset="0"/>
              </a:rPr>
              <a:t>lb</a:t>
            </a:r>
            <a:r>
              <a:rPr lang="en-GB" i="0" dirty="0">
                <a:cs typeface="Arial" charset="0"/>
              </a:rPr>
              <a:t>; you intend [likewise] …</a:t>
            </a:r>
          </a:p>
          <a:p>
            <a:pPr algn="l">
              <a:spcBef>
                <a:spcPct val="25000"/>
              </a:spcBef>
              <a:defRPr/>
            </a:pPr>
            <a:r>
              <a:rPr lang="en-GB" i="0" dirty="0">
                <a:cs typeface="Arial" charset="0"/>
              </a:rPr>
              <a:t> </a:t>
            </a:r>
            <a:r>
              <a:rPr lang="ja-JP" altLang="en-GB" i="0" dirty="0">
                <a:latin typeface="Arial"/>
                <a:cs typeface="Arial" charset="0"/>
              </a:rPr>
              <a:t>“</a:t>
            </a:r>
            <a:r>
              <a:rPr lang="en-GB" i="0" dirty="0">
                <a:cs typeface="Arial" charset="0"/>
              </a:rPr>
              <a:t>3. 1 and 2 are common knowledge between us</a:t>
            </a:r>
            <a:r>
              <a:rPr lang="ja-JP" altLang="en-GB" i="0" dirty="0">
                <a:latin typeface="Arial"/>
                <a:cs typeface="Arial" charset="0"/>
              </a:rPr>
              <a:t>”</a:t>
            </a:r>
            <a:r>
              <a:rPr lang="en-GB" i="0" dirty="0">
                <a:cs typeface="Arial" charset="0"/>
              </a:rPr>
              <a:t> </a:t>
            </a:r>
          </a:p>
          <a:p>
            <a:pPr algn="r">
              <a:spcBef>
                <a:spcPct val="25000"/>
              </a:spcBef>
              <a:defRPr/>
            </a:pPr>
            <a:r>
              <a:rPr lang="en-GB" i="0" dirty="0">
                <a:cs typeface="Arial" charset="0"/>
              </a:rPr>
              <a:t>(Bratman 1993: View 4)</a:t>
            </a:r>
          </a:p>
        </p:txBody>
      </p:sp>
      <p:pic>
        <p:nvPicPr>
          <p:cNvPr id="34" name="Picture 4" descr="Bratman 2small.jpg"/>
          <p:cNvPicPr>
            <a:picLocks noChangeAspect="1"/>
          </p:cNvPicPr>
          <p:nvPr/>
        </p:nvPicPr>
        <p:blipFill>
          <a:blip r:embed="rId3">
            <a:extLst>
              <a:ext uri="{BEBA8EAE-BF5A-486C-A8C5-ECC9F3942E4B}">
                <a14:imgProps xmlns:a14="http://schemas.microsoft.com/office/drawing/2010/main">
                  <a14:imgLayer r:embed="rId4">
                    <a14:imgEffect>
                      <a14:artisticPaintStrokes trans="55000"/>
                    </a14:imgEffect>
                  </a14:imgLayer>
                </a14:imgProps>
              </a:ext>
              <a:ext uri="{28A0092B-C50C-407E-A947-70E740481C1C}">
                <a14:useLocalDpi xmlns:a14="http://schemas.microsoft.com/office/drawing/2010/main" val="0"/>
              </a:ext>
            </a:extLst>
          </a:blip>
          <a:srcRect/>
          <a:stretch>
            <a:fillRect/>
          </a:stretch>
        </p:blipFill>
        <p:spPr bwMode="auto">
          <a:xfrm>
            <a:off x="7938" y="4318000"/>
            <a:ext cx="2540000"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8680863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996260" y="764704"/>
            <a:ext cx="1368152" cy="432048"/>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4"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representation enables joint action</a:t>
            </a:r>
          </a:p>
        </p:txBody>
      </p:sp>
    </p:spTree>
    <p:extLst>
      <p:ext uri="{BB962C8B-B14F-4D97-AF65-F5344CB8AC3E}">
        <p14:creationId xmlns:p14="http://schemas.microsoft.com/office/powerpoint/2010/main" val="41143774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0" y="2636912"/>
            <a:ext cx="9144000" cy="936104"/>
          </a:xfrm>
          <a:prstGeom prst="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 name="Text Box 4"/>
          <p:cNvSpPr txBox="1">
            <a:spLocks noChangeArrowheads="1"/>
          </p:cNvSpPr>
          <p:nvPr/>
        </p:nvSpPr>
        <p:spPr bwMode="auto">
          <a:xfrm>
            <a:off x="4868863" y="549275"/>
            <a:ext cx="3590925" cy="6101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25000"/>
              </a:spcBef>
              <a:spcAft>
                <a:spcPct val="25000"/>
              </a:spcAft>
              <a:defRPr/>
            </a:pPr>
            <a:r>
              <a:rPr lang="en-GB" i="0" u="sng" dirty="0">
                <a:effectLst>
                  <a:glow rad="101600">
                    <a:srgbClr val="000000"/>
                  </a:glow>
                </a:effectLst>
                <a:cs typeface="Arial" charset="0"/>
              </a:rPr>
              <a:t/>
            </a:r>
            <a:br>
              <a:rPr lang="en-GB" i="0" u="sng" dirty="0">
                <a:effectLst>
                  <a:glow rad="101600">
                    <a:srgbClr val="000000"/>
                  </a:glow>
                </a:effectLst>
                <a:cs typeface="Arial" charset="0"/>
              </a:rPr>
            </a:br>
            <a:endParaRPr lang="en-GB" i="0" u="sng" dirty="0">
              <a:effectLst>
                <a:glow rad="101600">
                  <a:srgbClr val="000000"/>
                </a:glow>
              </a:effectLst>
              <a:cs typeface="Arial" charset="0"/>
            </a:endParaRPr>
          </a:p>
          <a:p>
            <a:pPr algn="l">
              <a:spcBef>
                <a:spcPct val="25000"/>
              </a:spcBef>
              <a:spcAft>
                <a:spcPct val="25000"/>
              </a:spcAft>
              <a:defRPr/>
            </a:pPr>
            <a:r>
              <a:rPr lang="en-GB" i="0" u="sng" dirty="0" smtClean="0">
                <a:effectLst/>
                <a:cs typeface="Arial" charset="0"/>
              </a:rPr>
              <a:t>Sufficient conditions</a:t>
            </a:r>
            <a:endParaRPr lang="en-GB" i="0" u="sng" dirty="0">
              <a:effectLst/>
              <a:cs typeface="Arial" charset="0"/>
            </a:endParaRPr>
          </a:p>
          <a:p>
            <a:pPr algn="l">
              <a:spcBef>
                <a:spcPct val="25000"/>
              </a:spcBef>
              <a:spcAft>
                <a:spcPct val="25000"/>
              </a:spcAft>
              <a:defRPr/>
            </a:pPr>
            <a:r>
              <a:rPr lang="en-GB" i="0" dirty="0">
                <a:effectLst>
                  <a:glow rad="101600">
                    <a:srgbClr val="000000"/>
                  </a:glow>
                </a:effectLst>
                <a:cs typeface="Arial" charset="0"/>
              </a:rPr>
              <a:t>We have a shared intention that we J </a:t>
            </a:r>
            <a:r>
              <a:rPr lang="en-GB" i="0" dirty="0" smtClean="0">
                <a:effectLst>
                  <a:glow rad="101600">
                    <a:srgbClr val="000000"/>
                  </a:glow>
                </a:effectLst>
                <a:cs typeface="Arial" charset="0"/>
              </a:rPr>
              <a:t>if</a:t>
            </a:r>
            <a:endParaRPr lang="en-GB" i="0" dirty="0">
              <a:effectLst>
                <a:glow rad="101600">
                  <a:srgbClr val="000000"/>
                </a:glow>
              </a:effectLst>
              <a:cs typeface="Arial" charset="0"/>
            </a:endParaRPr>
          </a:p>
          <a:p>
            <a:pPr algn="l">
              <a:spcBef>
                <a:spcPct val="25000"/>
              </a:spcBef>
              <a:spcAft>
                <a:spcPct val="25000"/>
              </a:spcAft>
              <a:defRPr/>
            </a:pP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1. (a) I intend that we J and (b) you intend that we J</a:t>
            </a:r>
          </a:p>
          <a:p>
            <a:pPr algn="l">
              <a:spcBef>
                <a:spcPct val="25000"/>
              </a:spcBef>
              <a:spcAft>
                <a:spcPct val="25000"/>
              </a:spcAft>
              <a:defRPr/>
            </a:pP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2. I intend that we J in accordance with and because of la, </a:t>
            </a:r>
            <a:r>
              <a:rPr lang="en-GB" i="0" dirty="0" err="1">
                <a:effectLst>
                  <a:glow rad="101600">
                    <a:srgbClr val="000000"/>
                  </a:glow>
                </a:effectLst>
                <a:cs typeface="Arial" charset="0"/>
              </a:rPr>
              <a:t>lb</a:t>
            </a:r>
            <a:r>
              <a:rPr lang="en-GB" i="0" dirty="0">
                <a:effectLst>
                  <a:glow rad="101600">
                    <a:srgbClr val="000000"/>
                  </a:glow>
                </a:effectLst>
                <a:cs typeface="Arial" charset="0"/>
              </a:rPr>
              <a:t>, and meshing </a:t>
            </a:r>
            <a:r>
              <a:rPr lang="en-GB" i="0" dirty="0" err="1">
                <a:effectLst>
                  <a:glow rad="101600">
                    <a:srgbClr val="000000"/>
                  </a:glow>
                </a:effectLst>
                <a:cs typeface="Arial" charset="0"/>
              </a:rPr>
              <a:t>subplans</a:t>
            </a:r>
            <a:r>
              <a:rPr lang="en-GB" i="0" dirty="0">
                <a:effectLst>
                  <a:glow rad="101600">
                    <a:srgbClr val="000000"/>
                  </a:glow>
                </a:effectLst>
                <a:cs typeface="Arial" charset="0"/>
              </a:rPr>
              <a:t> of la and </a:t>
            </a:r>
            <a:r>
              <a:rPr lang="en-GB" i="0" dirty="0" err="1">
                <a:effectLst>
                  <a:glow rad="101600">
                    <a:srgbClr val="000000"/>
                  </a:glow>
                </a:effectLst>
                <a:cs typeface="Arial" charset="0"/>
              </a:rPr>
              <a:t>lb</a:t>
            </a:r>
            <a:r>
              <a:rPr lang="en-GB" i="0" dirty="0">
                <a:effectLst>
                  <a:glow rad="101600">
                    <a:srgbClr val="000000"/>
                  </a:glow>
                </a:effectLst>
                <a:cs typeface="Arial" charset="0"/>
              </a:rPr>
              <a:t>; you intend [likewise] …</a:t>
            </a:r>
          </a:p>
          <a:p>
            <a:pPr algn="l">
              <a:spcBef>
                <a:spcPct val="25000"/>
              </a:spcBef>
              <a:defRPr/>
            </a:pPr>
            <a:r>
              <a:rPr lang="en-GB" i="0" dirty="0">
                <a:effectLst>
                  <a:glow rad="101600">
                    <a:srgbClr val="000000"/>
                  </a:glow>
                </a:effectLst>
                <a:cs typeface="Arial" charset="0"/>
              </a:rPr>
              <a:t> </a:t>
            </a: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3. 1 and 2 are common knowledge between us</a:t>
            </a: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 </a:t>
            </a:r>
          </a:p>
          <a:p>
            <a:pPr algn="r">
              <a:spcBef>
                <a:spcPct val="25000"/>
              </a:spcBef>
              <a:defRPr/>
            </a:pPr>
            <a:r>
              <a:rPr lang="en-GB" i="0" dirty="0">
                <a:effectLst>
                  <a:glow rad="101600">
                    <a:srgbClr val="000000"/>
                  </a:glow>
                </a:effectLst>
                <a:cs typeface="Arial" charset="0"/>
              </a:rPr>
              <a:t>(Bratman 1993: View 4)</a:t>
            </a:r>
          </a:p>
        </p:txBody>
      </p:sp>
      <p:pic>
        <p:nvPicPr>
          <p:cNvPr id="34" name="Picture 4" descr="Bratman 2small.jpg"/>
          <p:cNvPicPr>
            <a:picLocks noChangeAspect="1"/>
          </p:cNvPicPr>
          <p:nvPr/>
        </p:nvPicPr>
        <p:blipFill>
          <a:blip r:embed="rId3">
            <a:extLst>
              <a:ext uri="{BEBA8EAE-BF5A-486C-A8C5-ECC9F3942E4B}">
                <a14:imgProps xmlns:a14="http://schemas.microsoft.com/office/drawing/2010/main">
                  <a14:imgLayer r:embed="rId4">
                    <a14:imgEffect>
                      <a14:artisticPaintStrokes trans="55000"/>
                    </a14:imgEffect>
                  </a14:imgLayer>
                </a14:imgProps>
              </a:ext>
              <a:ext uri="{28A0092B-C50C-407E-A947-70E740481C1C}">
                <a14:useLocalDpi xmlns:a14="http://schemas.microsoft.com/office/drawing/2010/main" val="0"/>
              </a:ext>
            </a:extLst>
          </a:blip>
          <a:srcRect/>
          <a:stretch>
            <a:fillRect/>
          </a:stretch>
        </p:blipFill>
        <p:spPr bwMode="auto">
          <a:xfrm>
            <a:off x="7938" y="4318000"/>
            <a:ext cx="2540000"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678291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7779" y="3537995"/>
            <a:ext cx="9144000" cy="1872208"/>
          </a:xfrm>
          <a:prstGeom prst="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 name="Text Box 4"/>
          <p:cNvSpPr txBox="1">
            <a:spLocks noChangeArrowheads="1"/>
          </p:cNvSpPr>
          <p:nvPr/>
        </p:nvSpPr>
        <p:spPr bwMode="auto">
          <a:xfrm>
            <a:off x="4868863" y="549275"/>
            <a:ext cx="3590925" cy="6101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25000"/>
              </a:spcBef>
              <a:spcAft>
                <a:spcPct val="25000"/>
              </a:spcAft>
              <a:defRPr/>
            </a:pPr>
            <a:r>
              <a:rPr lang="en-GB" i="0" u="sng" dirty="0">
                <a:effectLst>
                  <a:glow rad="101600">
                    <a:srgbClr val="000000"/>
                  </a:glow>
                </a:effectLst>
                <a:cs typeface="Arial" charset="0"/>
              </a:rPr>
              <a:t/>
            </a:r>
            <a:br>
              <a:rPr lang="en-GB" i="0" u="sng" dirty="0">
                <a:effectLst>
                  <a:glow rad="101600">
                    <a:srgbClr val="000000"/>
                  </a:glow>
                </a:effectLst>
                <a:cs typeface="Arial" charset="0"/>
              </a:rPr>
            </a:br>
            <a:endParaRPr lang="en-GB" i="0" u="sng" dirty="0">
              <a:effectLst>
                <a:glow rad="101600">
                  <a:srgbClr val="000000"/>
                </a:glow>
              </a:effectLst>
              <a:cs typeface="Arial" charset="0"/>
            </a:endParaRPr>
          </a:p>
          <a:p>
            <a:pPr algn="l">
              <a:spcBef>
                <a:spcPct val="25000"/>
              </a:spcBef>
              <a:spcAft>
                <a:spcPct val="25000"/>
              </a:spcAft>
              <a:defRPr/>
            </a:pPr>
            <a:r>
              <a:rPr lang="en-GB" i="0" u="sng" dirty="0" smtClean="0">
                <a:effectLst/>
                <a:cs typeface="Arial" charset="0"/>
              </a:rPr>
              <a:t>Sufficient conditions</a:t>
            </a:r>
            <a:endParaRPr lang="en-GB" i="0" u="sng" dirty="0">
              <a:effectLst/>
              <a:cs typeface="Arial" charset="0"/>
            </a:endParaRPr>
          </a:p>
          <a:p>
            <a:pPr algn="l">
              <a:spcBef>
                <a:spcPct val="25000"/>
              </a:spcBef>
              <a:spcAft>
                <a:spcPct val="25000"/>
              </a:spcAft>
              <a:defRPr/>
            </a:pPr>
            <a:r>
              <a:rPr lang="en-GB" i="0" dirty="0">
                <a:effectLst>
                  <a:glow rad="101600">
                    <a:srgbClr val="000000"/>
                  </a:glow>
                </a:effectLst>
                <a:cs typeface="Arial" charset="0"/>
              </a:rPr>
              <a:t>We have a shared intention that we J </a:t>
            </a:r>
            <a:r>
              <a:rPr lang="en-GB" i="0" dirty="0" smtClean="0">
                <a:effectLst>
                  <a:glow rad="101600">
                    <a:srgbClr val="000000"/>
                  </a:glow>
                </a:effectLst>
                <a:cs typeface="Arial" charset="0"/>
              </a:rPr>
              <a:t>if</a:t>
            </a:r>
            <a:endParaRPr lang="en-GB" i="0" dirty="0">
              <a:effectLst>
                <a:glow rad="101600">
                  <a:srgbClr val="000000"/>
                </a:glow>
              </a:effectLst>
              <a:cs typeface="Arial" charset="0"/>
            </a:endParaRPr>
          </a:p>
          <a:p>
            <a:pPr algn="l">
              <a:spcBef>
                <a:spcPct val="25000"/>
              </a:spcBef>
              <a:spcAft>
                <a:spcPct val="25000"/>
              </a:spcAft>
              <a:defRPr/>
            </a:pP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1. (a) I intend that we J and (b) you intend that we J</a:t>
            </a:r>
          </a:p>
          <a:p>
            <a:pPr algn="l">
              <a:spcBef>
                <a:spcPct val="25000"/>
              </a:spcBef>
              <a:spcAft>
                <a:spcPct val="25000"/>
              </a:spcAft>
              <a:defRPr/>
            </a:pP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2. I intend that we J in accordance with and because of la, </a:t>
            </a:r>
            <a:r>
              <a:rPr lang="en-GB" i="0" dirty="0" err="1">
                <a:effectLst>
                  <a:glow rad="101600">
                    <a:srgbClr val="000000"/>
                  </a:glow>
                </a:effectLst>
                <a:cs typeface="Arial" charset="0"/>
              </a:rPr>
              <a:t>lb</a:t>
            </a:r>
            <a:r>
              <a:rPr lang="en-GB" i="0" dirty="0">
                <a:effectLst>
                  <a:glow rad="101600">
                    <a:srgbClr val="000000"/>
                  </a:glow>
                </a:effectLst>
                <a:cs typeface="Arial" charset="0"/>
              </a:rPr>
              <a:t>, and meshing </a:t>
            </a:r>
            <a:r>
              <a:rPr lang="en-GB" i="0" dirty="0" err="1">
                <a:effectLst>
                  <a:glow rad="101600">
                    <a:srgbClr val="000000"/>
                  </a:glow>
                </a:effectLst>
                <a:cs typeface="Arial" charset="0"/>
              </a:rPr>
              <a:t>subplans</a:t>
            </a:r>
            <a:r>
              <a:rPr lang="en-GB" i="0" dirty="0">
                <a:effectLst>
                  <a:glow rad="101600">
                    <a:srgbClr val="000000"/>
                  </a:glow>
                </a:effectLst>
                <a:cs typeface="Arial" charset="0"/>
              </a:rPr>
              <a:t> of la and </a:t>
            </a:r>
            <a:r>
              <a:rPr lang="en-GB" i="0" dirty="0" err="1">
                <a:effectLst>
                  <a:glow rad="101600">
                    <a:srgbClr val="000000"/>
                  </a:glow>
                </a:effectLst>
                <a:cs typeface="Arial" charset="0"/>
              </a:rPr>
              <a:t>lb</a:t>
            </a:r>
            <a:r>
              <a:rPr lang="en-GB" i="0" dirty="0">
                <a:effectLst>
                  <a:glow rad="101600">
                    <a:srgbClr val="000000"/>
                  </a:glow>
                </a:effectLst>
                <a:cs typeface="Arial" charset="0"/>
              </a:rPr>
              <a:t>; you intend [likewise] …</a:t>
            </a:r>
          </a:p>
          <a:p>
            <a:pPr algn="l">
              <a:spcBef>
                <a:spcPct val="25000"/>
              </a:spcBef>
              <a:defRPr/>
            </a:pPr>
            <a:r>
              <a:rPr lang="en-GB" i="0" dirty="0">
                <a:effectLst>
                  <a:glow rad="101600">
                    <a:srgbClr val="000000"/>
                  </a:glow>
                </a:effectLst>
                <a:cs typeface="Arial" charset="0"/>
              </a:rPr>
              <a:t> </a:t>
            </a: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3. 1 and 2 are common knowledge between us</a:t>
            </a: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 </a:t>
            </a:r>
          </a:p>
          <a:p>
            <a:pPr algn="r">
              <a:spcBef>
                <a:spcPct val="25000"/>
              </a:spcBef>
              <a:defRPr/>
            </a:pPr>
            <a:r>
              <a:rPr lang="en-GB" i="0" dirty="0">
                <a:effectLst>
                  <a:glow rad="101600">
                    <a:srgbClr val="000000"/>
                  </a:glow>
                </a:effectLst>
                <a:cs typeface="Arial" charset="0"/>
              </a:rPr>
              <a:t>(Bratman 1993: View 4)</a:t>
            </a:r>
          </a:p>
        </p:txBody>
      </p:sp>
      <p:pic>
        <p:nvPicPr>
          <p:cNvPr id="34" name="Picture 4" descr="Bratman 2small.jpg"/>
          <p:cNvPicPr>
            <a:picLocks noChangeAspect="1"/>
          </p:cNvPicPr>
          <p:nvPr/>
        </p:nvPicPr>
        <p:blipFill>
          <a:blip r:embed="rId3">
            <a:extLst>
              <a:ext uri="{BEBA8EAE-BF5A-486C-A8C5-ECC9F3942E4B}">
                <a14:imgProps xmlns:a14="http://schemas.microsoft.com/office/drawing/2010/main">
                  <a14:imgLayer r:embed="rId4">
                    <a14:imgEffect>
                      <a14:artisticPaintStrokes trans="55000"/>
                    </a14:imgEffect>
                  </a14:imgLayer>
                </a14:imgProps>
              </a:ext>
              <a:ext uri="{28A0092B-C50C-407E-A947-70E740481C1C}">
                <a14:useLocalDpi xmlns:a14="http://schemas.microsoft.com/office/drawing/2010/main" val="0"/>
              </a:ext>
            </a:extLst>
          </a:blip>
          <a:srcRect/>
          <a:stretch>
            <a:fillRect/>
          </a:stretch>
        </p:blipFill>
        <p:spPr bwMode="auto">
          <a:xfrm>
            <a:off x="7938" y="4318000"/>
            <a:ext cx="2540000"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bwMode="auto">
          <a:xfrm rot="2995685">
            <a:off x="1344740" y="4316259"/>
            <a:ext cx="1309793" cy="351656"/>
          </a:xfrm>
          <a:prstGeom prst="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6" name="Rectangle 5"/>
          <p:cNvSpPr/>
          <p:nvPr/>
        </p:nvSpPr>
        <p:spPr bwMode="auto">
          <a:xfrm rot="19692843">
            <a:off x="-4108" y="4054893"/>
            <a:ext cx="1309793" cy="351656"/>
          </a:xfrm>
          <a:prstGeom prst="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7" name="Rectangle 6"/>
          <p:cNvSpPr/>
          <p:nvPr/>
        </p:nvSpPr>
        <p:spPr bwMode="auto">
          <a:xfrm rot="1348776">
            <a:off x="1215306" y="4095478"/>
            <a:ext cx="1309793" cy="351656"/>
          </a:xfrm>
          <a:prstGeom prst="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 name="Rectangle 7"/>
          <p:cNvSpPr/>
          <p:nvPr/>
        </p:nvSpPr>
        <p:spPr bwMode="auto">
          <a:xfrm rot="20976933">
            <a:off x="268986" y="3978732"/>
            <a:ext cx="1309793" cy="351656"/>
          </a:xfrm>
          <a:prstGeom prst="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334871909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360" y="5373216"/>
            <a:ext cx="9144000" cy="864096"/>
          </a:xfrm>
          <a:prstGeom prst="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 name="Text Box 4"/>
          <p:cNvSpPr txBox="1">
            <a:spLocks noChangeArrowheads="1"/>
          </p:cNvSpPr>
          <p:nvPr/>
        </p:nvSpPr>
        <p:spPr bwMode="auto">
          <a:xfrm>
            <a:off x="4868863" y="549275"/>
            <a:ext cx="3590925" cy="6101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25000"/>
              </a:spcBef>
              <a:spcAft>
                <a:spcPct val="25000"/>
              </a:spcAft>
              <a:defRPr/>
            </a:pPr>
            <a:r>
              <a:rPr lang="en-GB" i="0" u="sng" dirty="0">
                <a:effectLst>
                  <a:glow rad="101600">
                    <a:srgbClr val="000000"/>
                  </a:glow>
                </a:effectLst>
                <a:cs typeface="Arial" charset="0"/>
              </a:rPr>
              <a:t/>
            </a:r>
            <a:br>
              <a:rPr lang="en-GB" i="0" u="sng" dirty="0">
                <a:effectLst>
                  <a:glow rad="101600">
                    <a:srgbClr val="000000"/>
                  </a:glow>
                </a:effectLst>
                <a:cs typeface="Arial" charset="0"/>
              </a:rPr>
            </a:br>
            <a:endParaRPr lang="en-GB" i="0" u="sng" dirty="0">
              <a:effectLst>
                <a:glow rad="101600">
                  <a:srgbClr val="000000"/>
                </a:glow>
              </a:effectLst>
              <a:cs typeface="Arial" charset="0"/>
            </a:endParaRPr>
          </a:p>
          <a:p>
            <a:pPr algn="l">
              <a:spcBef>
                <a:spcPct val="25000"/>
              </a:spcBef>
              <a:spcAft>
                <a:spcPct val="25000"/>
              </a:spcAft>
              <a:defRPr/>
            </a:pPr>
            <a:r>
              <a:rPr lang="en-GB" i="0" u="sng" dirty="0" smtClean="0">
                <a:effectLst/>
                <a:cs typeface="Arial" charset="0"/>
              </a:rPr>
              <a:t>Sufficient conditions</a:t>
            </a:r>
            <a:endParaRPr lang="en-GB" i="0" u="sng" dirty="0">
              <a:effectLst/>
              <a:cs typeface="Arial" charset="0"/>
            </a:endParaRPr>
          </a:p>
          <a:p>
            <a:pPr algn="l">
              <a:spcBef>
                <a:spcPct val="25000"/>
              </a:spcBef>
              <a:spcAft>
                <a:spcPct val="25000"/>
              </a:spcAft>
              <a:defRPr/>
            </a:pPr>
            <a:r>
              <a:rPr lang="en-GB" i="0" dirty="0">
                <a:effectLst>
                  <a:glow rad="101600">
                    <a:srgbClr val="000000"/>
                  </a:glow>
                </a:effectLst>
                <a:cs typeface="Arial" charset="0"/>
              </a:rPr>
              <a:t>We have a shared intention that we J </a:t>
            </a:r>
            <a:r>
              <a:rPr lang="en-GB" i="0" dirty="0" smtClean="0">
                <a:effectLst>
                  <a:glow rad="101600">
                    <a:srgbClr val="000000"/>
                  </a:glow>
                </a:effectLst>
                <a:cs typeface="Arial" charset="0"/>
              </a:rPr>
              <a:t>if</a:t>
            </a:r>
            <a:endParaRPr lang="en-GB" i="0" dirty="0">
              <a:effectLst>
                <a:glow rad="101600">
                  <a:srgbClr val="000000"/>
                </a:glow>
              </a:effectLst>
              <a:cs typeface="Arial" charset="0"/>
            </a:endParaRPr>
          </a:p>
          <a:p>
            <a:pPr algn="l">
              <a:spcBef>
                <a:spcPct val="25000"/>
              </a:spcBef>
              <a:spcAft>
                <a:spcPct val="25000"/>
              </a:spcAft>
              <a:defRPr/>
            </a:pP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1. (a) I intend that we J and (b) you intend that we J</a:t>
            </a:r>
          </a:p>
          <a:p>
            <a:pPr algn="l">
              <a:spcBef>
                <a:spcPct val="25000"/>
              </a:spcBef>
              <a:spcAft>
                <a:spcPct val="25000"/>
              </a:spcAft>
              <a:defRPr/>
            </a:pP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2. I intend that we J in accordance with and because of la, </a:t>
            </a:r>
            <a:r>
              <a:rPr lang="en-GB" i="0" dirty="0" err="1">
                <a:effectLst>
                  <a:glow rad="101600">
                    <a:srgbClr val="000000"/>
                  </a:glow>
                </a:effectLst>
                <a:cs typeface="Arial" charset="0"/>
              </a:rPr>
              <a:t>lb</a:t>
            </a:r>
            <a:r>
              <a:rPr lang="en-GB" i="0" dirty="0">
                <a:effectLst>
                  <a:glow rad="101600">
                    <a:srgbClr val="000000"/>
                  </a:glow>
                </a:effectLst>
                <a:cs typeface="Arial" charset="0"/>
              </a:rPr>
              <a:t>, and meshing </a:t>
            </a:r>
            <a:r>
              <a:rPr lang="en-GB" i="0" dirty="0" err="1">
                <a:effectLst>
                  <a:glow rad="101600">
                    <a:srgbClr val="000000"/>
                  </a:glow>
                </a:effectLst>
                <a:cs typeface="Arial" charset="0"/>
              </a:rPr>
              <a:t>subplans</a:t>
            </a:r>
            <a:r>
              <a:rPr lang="en-GB" i="0" dirty="0">
                <a:effectLst>
                  <a:glow rad="101600">
                    <a:srgbClr val="000000"/>
                  </a:glow>
                </a:effectLst>
                <a:cs typeface="Arial" charset="0"/>
              </a:rPr>
              <a:t> of la and </a:t>
            </a:r>
            <a:r>
              <a:rPr lang="en-GB" i="0" dirty="0" err="1">
                <a:effectLst>
                  <a:glow rad="101600">
                    <a:srgbClr val="000000"/>
                  </a:glow>
                </a:effectLst>
                <a:cs typeface="Arial" charset="0"/>
              </a:rPr>
              <a:t>lb</a:t>
            </a:r>
            <a:r>
              <a:rPr lang="en-GB" i="0" dirty="0">
                <a:effectLst>
                  <a:glow rad="101600">
                    <a:srgbClr val="000000"/>
                  </a:glow>
                </a:effectLst>
                <a:cs typeface="Arial" charset="0"/>
              </a:rPr>
              <a:t>; you intend [likewise] …</a:t>
            </a:r>
          </a:p>
          <a:p>
            <a:pPr algn="l">
              <a:spcBef>
                <a:spcPct val="25000"/>
              </a:spcBef>
              <a:defRPr/>
            </a:pPr>
            <a:r>
              <a:rPr lang="en-GB" i="0" dirty="0">
                <a:effectLst>
                  <a:glow rad="101600">
                    <a:srgbClr val="000000"/>
                  </a:glow>
                </a:effectLst>
                <a:cs typeface="Arial" charset="0"/>
              </a:rPr>
              <a:t> </a:t>
            </a: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3. 1 and 2 are common knowledge between us</a:t>
            </a: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 </a:t>
            </a:r>
          </a:p>
          <a:p>
            <a:pPr algn="r">
              <a:spcBef>
                <a:spcPct val="25000"/>
              </a:spcBef>
              <a:defRPr/>
            </a:pPr>
            <a:r>
              <a:rPr lang="en-GB" i="0" dirty="0">
                <a:effectLst>
                  <a:glow rad="101600">
                    <a:srgbClr val="000000"/>
                  </a:glow>
                </a:effectLst>
                <a:cs typeface="Arial" charset="0"/>
              </a:rPr>
              <a:t>(Bratman 1993: View 4)</a:t>
            </a:r>
          </a:p>
        </p:txBody>
      </p:sp>
      <p:pic>
        <p:nvPicPr>
          <p:cNvPr id="34" name="Picture 4" descr="Bratman 2small.jpg"/>
          <p:cNvPicPr>
            <a:picLocks noChangeAspect="1"/>
          </p:cNvPicPr>
          <p:nvPr/>
        </p:nvPicPr>
        <p:blipFill>
          <a:blip r:embed="rId3">
            <a:extLst>
              <a:ext uri="{BEBA8EAE-BF5A-486C-A8C5-ECC9F3942E4B}">
                <a14:imgProps xmlns:a14="http://schemas.microsoft.com/office/drawing/2010/main">
                  <a14:imgLayer r:embed="rId4">
                    <a14:imgEffect>
                      <a14:artisticPaintStrokes trans="55000"/>
                    </a14:imgEffect>
                  </a14:imgLayer>
                </a14:imgProps>
              </a:ext>
              <a:ext uri="{28A0092B-C50C-407E-A947-70E740481C1C}">
                <a14:useLocalDpi xmlns:a14="http://schemas.microsoft.com/office/drawing/2010/main" val="0"/>
              </a:ext>
            </a:extLst>
          </a:blip>
          <a:srcRect/>
          <a:stretch>
            <a:fillRect/>
          </a:stretch>
        </p:blipFill>
        <p:spPr bwMode="auto">
          <a:xfrm>
            <a:off x="7938" y="4318000"/>
            <a:ext cx="2540000"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223770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Box 4"/>
          <p:cNvSpPr txBox="1">
            <a:spLocks noChangeArrowheads="1"/>
          </p:cNvSpPr>
          <p:nvPr/>
        </p:nvSpPr>
        <p:spPr bwMode="auto">
          <a:xfrm>
            <a:off x="4868863" y="549275"/>
            <a:ext cx="3590925" cy="6101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25000"/>
              </a:spcBef>
              <a:spcAft>
                <a:spcPct val="25000"/>
              </a:spcAft>
              <a:defRPr/>
            </a:pPr>
            <a:r>
              <a:rPr lang="en-GB" i="0" u="sng" dirty="0">
                <a:effectLst>
                  <a:glow rad="101600">
                    <a:srgbClr val="000000"/>
                  </a:glow>
                </a:effectLst>
                <a:cs typeface="Arial" charset="0"/>
              </a:rPr>
              <a:t/>
            </a:r>
            <a:br>
              <a:rPr lang="en-GB" i="0" u="sng" dirty="0">
                <a:effectLst>
                  <a:glow rad="101600">
                    <a:srgbClr val="000000"/>
                  </a:glow>
                </a:effectLst>
                <a:cs typeface="Arial" charset="0"/>
              </a:rPr>
            </a:br>
            <a:endParaRPr lang="en-GB" i="0" u="sng" dirty="0">
              <a:effectLst>
                <a:glow rad="101600">
                  <a:srgbClr val="000000"/>
                </a:glow>
              </a:effectLst>
              <a:cs typeface="Arial" charset="0"/>
            </a:endParaRPr>
          </a:p>
          <a:p>
            <a:pPr algn="l">
              <a:spcBef>
                <a:spcPct val="25000"/>
              </a:spcBef>
              <a:spcAft>
                <a:spcPct val="25000"/>
              </a:spcAft>
              <a:defRPr/>
            </a:pPr>
            <a:r>
              <a:rPr lang="en-GB" i="0" u="sng" dirty="0" smtClean="0">
                <a:effectLst/>
                <a:cs typeface="Arial" charset="0"/>
              </a:rPr>
              <a:t>Sufficient conditions</a:t>
            </a:r>
            <a:endParaRPr lang="en-GB" i="0" u="sng" dirty="0">
              <a:effectLst/>
              <a:cs typeface="Arial" charset="0"/>
            </a:endParaRPr>
          </a:p>
          <a:p>
            <a:pPr algn="l">
              <a:spcBef>
                <a:spcPct val="25000"/>
              </a:spcBef>
              <a:spcAft>
                <a:spcPct val="25000"/>
              </a:spcAft>
              <a:defRPr/>
            </a:pPr>
            <a:r>
              <a:rPr lang="en-GB" i="0" dirty="0">
                <a:effectLst>
                  <a:glow rad="101600">
                    <a:srgbClr val="000000"/>
                  </a:glow>
                </a:effectLst>
                <a:cs typeface="Arial" charset="0"/>
              </a:rPr>
              <a:t>We have a shared intention that we J </a:t>
            </a:r>
            <a:r>
              <a:rPr lang="en-GB" i="0" dirty="0" smtClean="0">
                <a:effectLst>
                  <a:glow rad="101600">
                    <a:srgbClr val="000000"/>
                  </a:glow>
                </a:effectLst>
                <a:cs typeface="Arial" charset="0"/>
              </a:rPr>
              <a:t>if</a:t>
            </a:r>
            <a:endParaRPr lang="en-GB" i="0" dirty="0">
              <a:effectLst>
                <a:glow rad="101600">
                  <a:srgbClr val="000000"/>
                </a:glow>
              </a:effectLst>
              <a:cs typeface="Arial" charset="0"/>
            </a:endParaRPr>
          </a:p>
          <a:p>
            <a:pPr algn="l">
              <a:spcBef>
                <a:spcPct val="25000"/>
              </a:spcBef>
              <a:spcAft>
                <a:spcPct val="25000"/>
              </a:spcAft>
              <a:defRPr/>
            </a:pP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1. (a) I intend that we J and (b) you intend that we J</a:t>
            </a:r>
          </a:p>
          <a:p>
            <a:pPr algn="l">
              <a:spcBef>
                <a:spcPct val="25000"/>
              </a:spcBef>
              <a:spcAft>
                <a:spcPct val="25000"/>
              </a:spcAft>
              <a:defRPr/>
            </a:pP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2. I intend that we J in accordance with and because of la, </a:t>
            </a:r>
            <a:r>
              <a:rPr lang="en-GB" i="0" dirty="0" err="1">
                <a:effectLst>
                  <a:glow rad="101600">
                    <a:srgbClr val="000000"/>
                  </a:glow>
                </a:effectLst>
                <a:cs typeface="Arial" charset="0"/>
              </a:rPr>
              <a:t>lb</a:t>
            </a:r>
            <a:r>
              <a:rPr lang="en-GB" i="0" dirty="0">
                <a:effectLst>
                  <a:glow rad="101600">
                    <a:srgbClr val="000000"/>
                  </a:glow>
                </a:effectLst>
                <a:cs typeface="Arial" charset="0"/>
              </a:rPr>
              <a:t>, and meshing </a:t>
            </a:r>
            <a:r>
              <a:rPr lang="en-GB" i="0" dirty="0" err="1">
                <a:effectLst>
                  <a:glow rad="101600">
                    <a:srgbClr val="000000"/>
                  </a:glow>
                </a:effectLst>
                <a:cs typeface="Arial" charset="0"/>
              </a:rPr>
              <a:t>subplans</a:t>
            </a:r>
            <a:r>
              <a:rPr lang="en-GB" i="0" dirty="0">
                <a:effectLst>
                  <a:glow rad="101600">
                    <a:srgbClr val="000000"/>
                  </a:glow>
                </a:effectLst>
                <a:cs typeface="Arial" charset="0"/>
              </a:rPr>
              <a:t> of la and </a:t>
            </a:r>
            <a:r>
              <a:rPr lang="en-GB" i="0" dirty="0" err="1">
                <a:effectLst>
                  <a:glow rad="101600">
                    <a:srgbClr val="000000"/>
                  </a:glow>
                </a:effectLst>
                <a:cs typeface="Arial" charset="0"/>
              </a:rPr>
              <a:t>lb</a:t>
            </a:r>
            <a:r>
              <a:rPr lang="en-GB" i="0" dirty="0">
                <a:effectLst>
                  <a:glow rad="101600">
                    <a:srgbClr val="000000"/>
                  </a:glow>
                </a:effectLst>
                <a:cs typeface="Arial" charset="0"/>
              </a:rPr>
              <a:t>; you intend [likewise] …</a:t>
            </a:r>
          </a:p>
          <a:p>
            <a:pPr algn="l">
              <a:spcBef>
                <a:spcPct val="25000"/>
              </a:spcBef>
              <a:defRPr/>
            </a:pPr>
            <a:r>
              <a:rPr lang="en-GB" i="0" dirty="0">
                <a:effectLst>
                  <a:glow rad="101600">
                    <a:srgbClr val="000000"/>
                  </a:glow>
                </a:effectLst>
                <a:cs typeface="Arial" charset="0"/>
              </a:rPr>
              <a:t> </a:t>
            </a: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3. 1 and 2 are common knowledge between us</a:t>
            </a: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 </a:t>
            </a:r>
          </a:p>
          <a:p>
            <a:pPr algn="r">
              <a:spcBef>
                <a:spcPct val="25000"/>
              </a:spcBef>
              <a:defRPr/>
            </a:pPr>
            <a:r>
              <a:rPr lang="en-GB" i="0" dirty="0">
                <a:effectLst>
                  <a:glow rad="101600">
                    <a:srgbClr val="000000"/>
                  </a:glow>
                </a:effectLst>
                <a:cs typeface="Arial" charset="0"/>
              </a:rPr>
              <a:t>(Bratman 1993: View 4)</a:t>
            </a:r>
          </a:p>
        </p:txBody>
      </p:sp>
      <p:pic>
        <p:nvPicPr>
          <p:cNvPr id="34" name="Picture 4" descr="Bratman 2small.jpg"/>
          <p:cNvPicPr>
            <a:picLocks noChangeAspect="1"/>
          </p:cNvPicPr>
          <p:nvPr/>
        </p:nvPicPr>
        <p:blipFill>
          <a:blip r:embed="rId3">
            <a:extLst>
              <a:ext uri="{BEBA8EAE-BF5A-486C-A8C5-ECC9F3942E4B}">
                <a14:imgProps xmlns:a14="http://schemas.microsoft.com/office/drawing/2010/main">
                  <a14:imgLayer r:embed="rId4">
                    <a14:imgEffect>
                      <a14:artisticPaintStrokes trans="55000"/>
                    </a14:imgEffect>
                  </a14:imgLayer>
                </a14:imgProps>
              </a:ext>
              <a:ext uri="{28A0092B-C50C-407E-A947-70E740481C1C}">
                <a14:useLocalDpi xmlns:a14="http://schemas.microsoft.com/office/drawing/2010/main" val="0"/>
              </a:ext>
            </a:extLst>
          </a:blip>
          <a:srcRect/>
          <a:stretch>
            <a:fillRect/>
          </a:stretch>
        </p:blipFill>
        <p:spPr bwMode="auto">
          <a:xfrm>
            <a:off x="7938" y="4318000"/>
            <a:ext cx="2540000"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8824532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71600" y="1844824"/>
            <a:ext cx="3312368" cy="2800766"/>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question: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Does </a:t>
            </a:r>
            <a:r>
              <a:rPr lang="en-US" i="0" dirty="0">
                <a:effectLst>
                  <a:glow rad="101600">
                    <a:srgbClr val="000000"/>
                  </a:glow>
                </a:effectLst>
                <a:ea typeface="Arial" charset="0"/>
                <a:cs typeface="Arial" charset="0"/>
              </a:rPr>
              <a:t>reciprocal agent-neutral motor </a:t>
            </a:r>
            <a:r>
              <a:rPr lang="en-US" i="0" dirty="0" smtClean="0">
                <a:effectLst>
                  <a:glow rad="101600">
                    <a:srgbClr val="000000"/>
                  </a:glow>
                </a:effectLst>
                <a:ea typeface="Arial" charset="0"/>
                <a:cs typeface="Arial" charset="0"/>
              </a:rPr>
              <a:t>representation also </a:t>
            </a:r>
            <a:r>
              <a:rPr lang="en-US" i="0" dirty="0">
                <a:effectLst>
                  <a:glow rad="101600">
                    <a:srgbClr val="000000"/>
                  </a:glow>
                </a:effectLst>
                <a:ea typeface="Arial" charset="0"/>
                <a:cs typeface="Arial" charset="0"/>
              </a:rPr>
              <a:t>play a role in explaining what joint action is?  [Yes</a:t>
            </a:r>
            <a:r>
              <a:rPr lang="en-US" i="0" dirty="0" smtClean="0">
                <a:effectLst>
                  <a:glow rad="101600">
                    <a:srgbClr val="000000"/>
                  </a:glow>
                </a:effectLst>
                <a:ea typeface="Arial" charset="0"/>
                <a:cs typeface="Arial" charset="0"/>
              </a:rPr>
              <a:t>]</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
        <p:nvSpPr>
          <p:cNvPr id="5" name="Rectangle 4"/>
          <p:cNvSpPr/>
          <p:nvPr/>
        </p:nvSpPr>
        <p:spPr>
          <a:xfrm>
            <a:off x="4788024" y="1844824"/>
            <a:ext cx="3312368" cy="2123658"/>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chemeClr val="bg2">
                    <a:lumMod val="50000"/>
                  </a:schemeClr>
                </a:solidFill>
                <a:effectLst>
                  <a:glow rad="101600">
                    <a:srgbClr val="000000"/>
                  </a:glow>
                </a:effectLst>
                <a:ea typeface="Arial" charset="0"/>
                <a:cs typeface="Arial" charset="0"/>
              </a:rPr>
              <a:t>challenge</a:t>
            </a:r>
            <a:r>
              <a:rPr lang="en-US" i="0" dirty="0">
                <a:solidFill>
                  <a:schemeClr val="bg2">
                    <a:lumMod val="50000"/>
                  </a:schemeClr>
                </a:solidFill>
                <a:effectLst>
                  <a:glow rad="101600">
                    <a:srgbClr val="000000"/>
                  </a:glow>
                </a:effectLst>
                <a:ea typeface="Arial" charset="0"/>
                <a:cs typeface="Arial" charset="0"/>
              </a:rPr>
              <a:t>: </a:t>
            </a:r>
            <a:endParaRPr lang="en-US" i="0" dirty="0" smtClean="0">
              <a:solidFill>
                <a:schemeClr val="bg2">
                  <a:lumMod val="50000"/>
                </a:schemeClr>
              </a:solidFill>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chemeClr val="bg2">
                    <a:lumMod val="50000"/>
                  </a:schemeClr>
                </a:solidFill>
                <a:effectLst>
                  <a:glow rad="101600">
                    <a:srgbClr val="000000"/>
                  </a:glow>
                </a:effectLst>
                <a:ea typeface="Arial" charset="0"/>
                <a:cs typeface="Arial" charset="0"/>
              </a:rPr>
              <a:t>How </a:t>
            </a:r>
            <a:r>
              <a:rPr lang="en-US" i="0" dirty="0">
                <a:solidFill>
                  <a:schemeClr val="bg2">
                    <a:lumMod val="50000"/>
                  </a:schemeClr>
                </a:solidFill>
                <a:effectLst>
                  <a:glow rad="101600">
                    <a:srgbClr val="000000"/>
                  </a:glow>
                </a:effectLst>
                <a:ea typeface="Arial" charset="0"/>
                <a:cs typeface="Arial" charset="0"/>
              </a:rPr>
              <a:t>could social motor representation and shared </a:t>
            </a:r>
            <a:r>
              <a:rPr lang="en-US" i="0" dirty="0" smtClean="0">
                <a:solidFill>
                  <a:schemeClr val="bg2">
                    <a:lumMod val="50000"/>
                  </a:schemeClr>
                </a:solidFill>
                <a:effectLst>
                  <a:glow rad="101600">
                    <a:srgbClr val="000000"/>
                  </a:glow>
                </a:effectLst>
                <a:ea typeface="Arial" charset="0"/>
                <a:cs typeface="Arial" charset="0"/>
              </a:rPr>
              <a:t>intention </a:t>
            </a:r>
            <a:r>
              <a:rPr lang="en-US" i="0" dirty="0">
                <a:solidFill>
                  <a:schemeClr val="bg2">
                    <a:lumMod val="50000"/>
                  </a:schemeClr>
                </a:solidFill>
                <a:effectLst>
                  <a:glow rad="101600">
                    <a:srgbClr val="000000"/>
                  </a:glow>
                </a:effectLst>
                <a:ea typeface="Arial" charset="0"/>
                <a:cs typeface="Arial" charset="0"/>
              </a:rPr>
              <a:t>harmoniously contribute to joint action?</a:t>
            </a:r>
            <a:endParaRPr lang="en-US" dirty="0">
              <a:solidFill>
                <a:schemeClr val="bg2">
                  <a:lumMod val="50000"/>
                </a:schemeClr>
              </a:solidFill>
              <a:effectLst>
                <a:glow rad="101600">
                  <a:srgbClr val="000000"/>
                </a:glow>
              </a:effectLst>
            </a:endParaRPr>
          </a:p>
        </p:txBody>
      </p:sp>
      <p:cxnSp>
        <p:nvCxnSpPr>
          <p:cNvPr id="6" name="Straight Connector 5"/>
          <p:cNvCxnSpPr/>
          <p:nvPr/>
        </p:nvCxnSpPr>
        <p:spPr bwMode="auto">
          <a:xfrm>
            <a:off x="4499992" y="1772816"/>
            <a:ext cx="0" cy="2232248"/>
          </a:xfrm>
          <a:prstGeom prst="line">
            <a:avLst/>
          </a:prstGeom>
          <a:solidFill>
            <a:srgbClr val="00B8FF"/>
          </a:solidFill>
          <a:ln w="9525" cap="flat" cmpd="sng" algn="ctr">
            <a:solidFill>
              <a:schemeClr val="bg1"/>
            </a:solidFill>
            <a:prstDash val="sysDash"/>
            <a:round/>
            <a:headEnd type="none" w="med" len="med"/>
            <a:tailEnd type="none" w="med" len="med"/>
          </a:ln>
          <a:effectLst/>
        </p:spPr>
      </p:cxnSp>
      <p:sp>
        <p:nvSpPr>
          <p:cNvPr id="8"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representation enables joint action</a:t>
            </a:r>
          </a:p>
        </p:txBody>
      </p:sp>
    </p:spTree>
    <p:extLst>
      <p:ext uri="{BB962C8B-B14F-4D97-AF65-F5344CB8AC3E}">
        <p14:creationId xmlns:p14="http://schemas.microsoft.com/office/powerpoint/2010/main" val="137177747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2"/>
          <p:cNvSpPr txBox="1">
            <a:spLocks noChangeArrowheads="1"/>
          </p:cNvSpPr>
          <p:nvPr/>
        </p:nvSpPr>
        <p:spPr bwMode="auto">
          <a:xfrm>
            <a:off x="971600" y="3139948"/>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What are intentions for?</a:t>
            </a:r>
          </a:p>
        </p:txBody>
      </p:sp>
    </p:spTree>
    <p:extLst>
      <p:ext uri="{BB962C8B-B14F-4D97-AF65-F5344CB8AC3E}">
        <p14:creationId xmlns:p14="http://schemas.microsoft.com/office/powerpoint/2010/main" val="103296310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png"/>
          <p:cNvPicPr>
            <a:picLocks noChangeAspect="1"/>
          </p:cNvPicPr>
          <p:nvPr/>
        </p:nvPicPr>
        <p:blipFill>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tretch>
            <a:fillRect/>
          </a:stretch>
        </p:blipFill>
        <p:spPr>
          <a:xfrm>
            <a:off x="539552" y="548680"/>
            <a:ext cx="8008824" cy="5589240"/>
          </a:xfrm>
          <a:prstGeom prst="rect">
            <a:avLst/>
          </a:prstGeom>
        </p:spPr>
      </p:pic>
      <p:sp>
        <p:nvSpPr>
          <p:cNvPr id="17" name="Text Box 2"/>
          <p:cNvSpPr txBox="1">
            <a:spLocks noChangeArrowheads="1"/>
          </p:cNvSpPr>
          <p:nvPr/>
        </p:nvSpPr>
        <p:spPr bwMode="auto">
          <a:xfrm>
            <a:off x="2123728" y="6092276"/>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(Zhang and Rosenbaum 2007)</a:t>
            </a:r>
            <a:endParaRPr lang="en-US" i="0" dirty="0" smtClean="0">
              <a:ea typeface="Arial" charset="0"/>
              <a:cs typeface="Arial" charset="0"/>
            </a:endParaRPr>
          </a:p>
        </p:txBody>
      </p:sp>
    </p:spTree>
    <p:extLst>
      <p:ext uri="{BB962C8B-B14F-4D97-AF65-F5344CB8AC3E}">
        <p14:creationId xmlns:p14="http://schemas.microsoft.com/office/powerpoint/2010/main" val="258114437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fig3.png"/>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rcRect l="53019" t="34719" b="16919"/>
          <a:stretch/>
        </p:blipFill>
        <p:spPr>
          <a:xfrm rot="5400000">
            <a:off x="1394028" y="-795173"/>
            <a:ext cx="6216695" cy="9048418"/>
          </a:xfrm>
          <a:prstGeom prst="rect">
            <a:avLst/>
          </a:prstGeom>
        </p:spPr>
      </p:pic>
    </p:spTree>
    <p:extLst>
      <p:ext uri="{BB962C8B-B14F-4D97-AF65-F5344CB8AC3E}">
        <p14:creationId xmlns:p14="http://schemas.microsoft.com/office/powerpoint/2010/main" val="209463538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767582" y="2961931"/>
            <a:ext cx="1058721" cy="430887"/>
          </a:xfrm>
          <a:prstGeom prst="rect">
            <a:avLst/>
          </a:prstGeom>
        </p:spPr>
        <p:txBody>
          <a:bodyPr wrap="none">
            <a:spAutoFit/>
          </a:bodyPr>
          <a:lstStyle/>
          <a:p>
            <a:r>
              <a:rPr lang="en-US" i="0" dirty="0" smtClean="0">
                <a:effectLst>
                  <a:glow rad="101600">
                    <a:srgbClr val="000000"/>
                  </a:glow>
                </a:effectLst>
              </a:rPr>
              <a:t>shared</a:t>
            </a:r>
            <a:endParaRPr lang="en-US" dirty="0">
              <a:effectLst>
                <a:glow rad="101600">
                  <a:srgbClr val="000000"/>
                </a:glow>
              </a:effectLst>
            </a:endParaRPr>
          </a:p>
        </p:txBody>
      </p:sp>
      <p:sp>
        <p:nvSpPr>
          <p:cNvPr id="4" name="Freeform 3"/>
          <p:cNvSpPr/>
          <p:nvPr/>
        </p:nvSpPr>
        <p:spPr>
          <a:xfrm>
            <a:off x="3888910" y="3442425"/>
            <a:ext cx="308242" cy="234281"/>
          </a:xfrm>
          <a:custGeom>
            <a:avLst/>
            <a:gdLst>
              <a:gd name="connsiteX0" fmla="*/ 0 w 308242"/>
              <a:gd name="connsiteY0" fmla="*/ 234281 h 234281"/>
              <a:gd name="connsiteX1" fmla="*/ 110967 w 308242"/>
              <a:gd name="connsiteY1" fmla="*/ 147978 h 234281"/>
              <a:gd name="connsiteX2" fmla="*/ 110967 w 308242"/>
              <a:gd name="connsiteY2" fmla="*/ 30 h 234281"/>
              <a:gd name="connsiteX3" fmla="*/ 135627 w 308242"/>
              <a:gd name="connsiteY3" fmla="*/ 135649 h 234281"/>
              <a:gd name="connsiteX4" fmla="*/ 308242 w 308242"/>
              <a:gd name="connsiteY4" fmla="*/ 221952 h 234281"/>
              <a:gd name="connsiteX5" fmla="*/ 308242 w 308242"/>
              <a:gd name="connsiteY5" fmla="*/ 221952 h 23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42" h="234281">
                <a:moveTo>
                  <a:pt x="0" y="234281"/>
                </a:moveTo>
                <a:cubicBezTo>
                  <a:pt x="46236" y="210650"/>
                  <a:pt x="92473" y="187020"/>
                  <a:pt x="110967" y="147978"/>
                </a:cubicBezTo>
                <a:cubicBezTo>
                  <a:pt x="129461" y="108936"/>
                  <a:pt x="106857" y="2085"/>
                  <a:pt x="110967" y="30"/>
                </a:cubicBezTo>
                <a:cubicBezTo>
                  <a:pt x="115077" y="-2025"/>
                  <a:pt x="102748" y="98662"/>
                  <a:pt x="135627" y="135649"/>
                </a:cubicBezTo>
                <a:cubicBezTo>
                  <a:pt x="168506" y="172636"/>
                  <a:pt x="308242" y="221952"/>
                  <a:pt x="308242" y="221952"/>
                </a:cubicBezTo>
                <a:lnTo>
                  <a:pt x="308242" y="221952"/>
                </a:lnTo>
              </a:path>
            </a:pathLst>
          </a:custGeom>
          <a:ln w="19050" cmpd="sng">
            <a:solidFill>
              <a:srgbClr val="FFFFFF"/>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 name="Text Box 2"/>
          <p:cNvSpPr txBox="1">
            <a:spLocks noChangeArrowheads="1"/>
          </p:cNvSpPr>
          <p:nvPr/>
        </p:nvSpPr>
        <p:spPr bwMode="auto">
          <a:xfrm>
            <a:off x="971600" y="3139948"/>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What are intentions for?</a:t>
            </a:r>
          </a:p>
        </p:txBody>
      </p:sp>
    </p:spTree>
    <p:extLst>
      <p:ext uri="{BB962C8B-B14F-4D97-AF65-F5344CB8AC3E}">
        <p14:creationId xmlns:p14="http://schemas.microsoft.com/office/powerpoint/2010/main" val="318140683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fig3.png"/>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rcRect l="53019" t="34719" b="16919"/>
          <a:stretch/>
        </p:blipFill>
        <p:spPr>
          <a:xfrm rot="5400000">
            <a:off x="1394028" y="-795173"/>
            <a:ext cx="6216695" cy="9048418"/>
          </a:xfrm>
          <a:prstGeom prst="rect">
            <a:avLst/>
          </a:prstGeom>
        </p:spPr>
      </p:pic>
    </p:spTree>
    <p:extLst>
      <p:ext uri="{BB962C8B-B14F-4D97-AF65-F5344CB8AC3E}">
        <p14:creationId xmlns:p14="http://schemas.microsoft.com/office/powerpoint/2010/main" val="271794141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representation enables joint action</a:t>
            </a:r>
          </a:p>
        </p:txBody>
      </p:sp>
    </p:spTree>
    <p:extLst>
      <p:ext uri="{BB962C8B-B14F-4D97-AF65-F5344CB8AC3E}">
        <p14:creationId xmlns:p14="http://schemas.microsoft.com/office/powerpoint/2010/main" val="428618266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fig3.png"/>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50000"/>
                    </a14:imgEffect>
                  </a14:imgLayer>
                </a14:imgProps>
              </a:ext>
              <a:ext uri="{28A0092B-C50C-407E-A947-70E740481C1C}">
                <a14:useLocalDpi xmlns:a14="http://schemas.microsoft.com/office/drawing/2010/main" val="0"/>
              </a:ext>
            </a:extLst>
          </a:blip>
          <a:srcRect l="53019" t="34719" b="16919"/>
          <a:stretch/>
        </p:blipFill>
        <p:spPr>
          <a:xfrm rot="5400000">
            <a:off x="1394028" y="-795173"/>
            <a:ext cx="6216695" cy="9048418"/>
          </a:xfrm>
          <a:prstGeom prst="rect">
            <a:avLst/>
          </a:prstGeom>
        </p:spPr>
      </p:pic>
      <p:sp>
        <p:nvSpPr>
          <p:cNvPr id="3" name="Text Box 4"/>
          <p:cNvSpPr txBox="1">
            <a:spLocks noChangeArrowheads="1"/>
          </p:cNvSpPr>
          <p:nvPr/>
        </p:nvSpPr>
        <p:spPr bwMode="auto">
          <a:xfrm>
            <a:off x="4898984" y="476672"/>
            <a:ext cx="3590925" cy="4708981"/>
          </a:xfrm>
          <a:prstGeom prst="rect">
            <a:avLst/>
          </a:prstGeom>
          <a:solidFill>
            <a:schemeClr val="tx1"/>
          </a:solidFill>
          <a:ln>
            <a:noFill/>
          </a:ln>
          <a:effectLst>
            <a:glow rad="406400">
              <a:schemeClr val="tx1">
                <a:alpha val="75000"/>
              </a:schemeClr>
            </a:glow>
          </a:effectLst>
          <a:extLst/>
        </p:spPr>
        <p:txBody>
          <a:bodyPr>
            <a:spAutoFit/>
          </a:bodyPr>
          <a:lstStyle/>
          <a:p>
            <a:pPr>
              <a:spcBef>
                <a:spcPct val="25000"/>
              </a:spcBef>
            </a:pPr>
            <a:r>
              <a:rPr lang="en-GB" i="0" dirty="0">
                <a:effectLst>
                  <a:glow rad="101600">
                    <a:srgbClr val="000000"/>
                  </a:glow>
                </a:effectLst>
              </a:rPr>
              <a:t>moving an object </a:t>
            </a:r>
            <a:r>
              <a:rPr lang="en-GB" i="0" dirty="0" smtClean="0">
                <a:effectLst>
                  <a:glow rad="101600">
                    <a:srgbClr val="000000"/>
                  </a:glow>
                </a:effectLst>
              </a:rPr>
              <a:t>together</a:t>
            </a:r>
          </a:p>
          <a:p>
            <a:pPr algn="r">
              <a:spcBef>
                <a:spcPct val="25000"/>
              </a:spcBef>
            </a:pPr>
            <a:r>
              <a:rPr lang="en-GB" sz="1600" i="0" dirty="0" smtClean="0">
                <a:effectLst>
                  <a:glow rad="101600">
                    <a:srgbClr val="000000"/>
                  </a:glow>
                </a:effectLst>
              </a:rPr>
              <a:t>(</a:t>
            </a:r>
            <a:r>
              <a:rPr lang="en-GB" sz="1600" i="0" dirty="0" err="1" smtClean="0">
                <a:effectLst>
                  <a:glow rad="101600">
                    <a:srgbClr val="000000"/>
                  </a:glow>
                </a:effectLst>
              </a:rPr>
              <a:t>Kourtis</a:t>
            </a:r>
            <a:r>
              <a:rPr lang="en-GB" sz="1600" i="0" dirty="0" smtClean="0">
                <a:effectLst>
                  <a:glow rad="101600">
                    <a:srgbClr val="000000"/>
                  </a:glow>
                </a:effectLst>
              </a:rPr>
              <a:t> et </a:t>
            </a:r>
            <a:r>
              <a:rPr lang="en-GB" sz="1600" i="0" dirty="0">
                <a:effectLst>
                  <a:glow rad="101600">
                    <a:srgbClr val="000000"/>
                  </a:glow>
                </a:effectLst>
              </a:rPr>
              <a:t>al </a:t>
            </a:r>
            <a:r>
              <a:rPr lang="en-GB" sz="1600" i="0" dirty="0" smtClean="0">
                <a:effectLst>
                  <a:glow rad="101600">
                    <a:srgbClr val="000000"/>
                  </a:glow>
                </a:effectLst>
              </a:rPr>
              <a:t>2010)</a:t>
            </a:r>
            <a:endParaRPr lang="en-GB" sz="1600" i="0" dirty="0">
              <a:effectLst>
                <a:glow rad="101600">
                  <a:srgbClr val="000000"/>
                </a:glow>
              </a:effectLst>
            </a:endParaRPr>
          </a:p>
          <a:p>
            <a:pPr algn="l">
              <a:spcBef>
                <a:spcPct val="25000"/>
              </a:spcBef>
            </a:pPr>
            <a:r>
              <a:rPr lang="en-GB" i="0" dirty="0" smtClean="0">
                <a:effectLst>
                  <a:glow rad="101600">
                    <a:srgbClr val="000000"/>
                  </a:glow>
                </a:effectLst>
              </a:rPr>
              <a:t>tidying </a:t>
            </a:r>
            <a:r>
              <a:rPr lang="en-GB" i="0" dirty="0">
                <a:effectLst>
                  <a:glow rad="101600">
                    <a:srgbClr val="000000"/>
                  </a:glow>
                </a:effectLst>
              </a:rPr>
              <a:t>up the toys together </a:t>
            </a:r>
          </a:p>
          <a:p>
            <a:pPr algn="r">
              <a:spcBef>
                <a:spcPct val="25000"/>
              </a:spcBef>
            </a:pPr>
            <a:r>
              <a:rPr lang="en-GB" sz="1600" i="0" dirty="0">
                <a:effectLst>
                  <a:glow rad="101600">
                    <a:srgbClr val="000000"/>
                  </a:glow>
                </a:effectLst>
              </a:rPr>
              <a:t>(</a:t>
            </a:r>
            <a:r>
              <a:rPr lang="en-GB" sz="1600" i="0" dirty="0" err="1">
                <a:effectLst>
                  <a:glow rad="101600">
                    <a:srgbClr val="000000"/>
                  </a:glow>
                </a:effectLst>
              </a:rPr>
              <a:t>Behne</a:t>
            </a:r>
            <a:r>
              <a:rPr lang="en-GB" sz="1600" i="0" dirty="0">
                <a:effectLst>
                  <a:glow rad="101600">
                    <a:srgbClr val="000000"/>
                  </a:glow>
                </a:effectLst>
              </a:rPr>
              <a:t> et al 2005)</a:t>
            </a:r>
          </a:p>
          <a:p>
            <a:pPr algn="l">
              <a:spcBef>
                <a:spcPct val="25000"/>
              </a:spcBef>
            </a:pPr>
            <a:r>
              <a:rPr lang="en-GB" i="0" dirty="0">
                <a:effectLst>
                  <a:glow rad="101600">
                    <a:srgbClr val="000000"/>
                  </a:glow>
                </a:effectLst>
              </a:rPr>
              <a:t>cooperatively pulling handles in sequence to make a dog-puppet sing </a:t>
            </a:r>
          </a:p>
          <a:p>
            <a:pPr algn="r">
              <a:spcBef>
                <a:spcPct val="25000"/>
              </a:spcBef>
            </a:pPr>
            <a:r>
              <a:rPr lang="en-GB" sz="1600" i="0" dirty="0">
                <a:effectLst>
                  <a:glow rad="101600">
                    <a:srgbClr val="000000"/>
                  </a:glow>
                </a:effectLst>
              </a:rPr>
              <a:t>(Brownell et al 2006)</a:t>
            </a:r>
          </a:p>
          <a:p>
            <a:pPr algn="l">
              <a:spcBef>
                <a:spcPct val="25000"/>
              </a:spcBef>
            </a:pPr>
            <a:r>
              <a:rPr lang="en-GB" i="0" dirty="0">
                <a:effectLst>
                  <a:glow rad="101600">
                    <a:srgbClr val="000000"/>
                  </a:glow>
                </a:effectLst>
              </a:rPr>
              <a:t>bouncing a </a:t>
            </a:r>
            <a:r>
              <a:rPr lang="en-GB" i="0" dirty="0" smtClean="0">
                <a:effectLst>
                  <a:glow rad="101600">
                    <a:srgbClr val="000000"/>
                  </a:glow>
                </a:effectLst>
              </a:rPr>
              <a:t>cube on </a:t>
            </a:r>
            <a:r>
              <a:rPr lang="en-GB" i="0" dirty="0">
                <a:effectLst>
                  <a:glow rad="101600">
                    <a:srgbClr val="000000"/>
                  </a:glow>
                </a:effectLst>
              </a:rPr>
              <a:t>a large trampoline together </a:t>
            </a:r>
          </a:p>
          <a:p>
            <a:pPr algn="r">
              <a:spcBef>
                <a:spcPct val="25000"/>
              </a:spcBef>
            </a:pPr>
            <a:r>
              <a:rPr lang="en-GB" sz="1600" i="0" dirty="0">
                <a:effectLst>
                  <a:glow rad="101600">
                    <a:srgbClr val="000000"/>
                  </a:glow>
                </a:effectLst>
              </a:rPr>
              <a:t>(</a:t>
            </a:r>
            <a:r>
              <a:rPr lang="en-GB" sz="1600" i="0" dirty="0" err="1">
                <a:effectLst>
                  <a:glow rad="101600">
                    <a:srgbClr val="000000"/>
                  </a:glow>
                </a:effectLst>
              </a:rPr>
              <a:t>Tomasello</a:t>
            </a:r>
            <a:r>
              <a:rPr lang="en-GB" sz="1600" i="0" dirty="0">
                <a:effectLst>
                  <a:glow rad="101600">
                    <a:srgbClr val="000000"/>
                  </a:glow>
                </a:effectLst>
              </a:rPr>
              <a:t> &amp; Carpenter 2007)</a:t>
            </a:r>
          </a:p>
          <a:p>
            <a:pPr algn="l">
              <a:spcBef>
                <a:spcPct val="25000"/>
              </a:spcBef>
            </a:pPr>
            <a:r>
              <a:rPr lang="en-GB" i="0" dirty="0" smtClean="0">
                <a:effectLst>
                  <a:glow rad="101600">
                    <a:srgbClr val="000000"/>
                  </a:glow>
                </a:effectLst>
              </a:rPr>
              <a:t>pretending to row a boat together</a:t>
            </a:r>
            <a:endParaRPr lang="en-GB" i="0" dirty="0">
              <a:effectLst>
                <a:glow rad="101600">
                  <a:srgbClr val="000000"/>
                </a:glow>
              </a:effectLst>
            </a:endParaRPr>
          </a:p>
        </p:txBody>
      </p:sp>
    </p:spTree>
    <p:extLst>
      <p:ext uri="{BB962C8B-B14F-4D97-AF65-F5344CB8AC3E}">
        <p14:creationId xmlns:p14="http://schemas.microsoft.com/office/powerpoint/2010/main" val="14708466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972001" y="610846"/>
            <a:ext cx="6264296"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a:effectLst>
                  <a:glow rad="101600">
                    <a:srgbClr val="000000"/>
                  </a:glow>
                </a:effectLst>
              </a:rPr>
              <a:t>‘I take a </a:t>
            </a:r>
            <a:r>
              <a:rPr lang="en-US" i="0" dirty="0" smtClean="0">
                <a:effectLst>
                  <a:glow rad="101600">
                    <a:srgbClr val="000000"/>
                  </a:glow>
                </a:effectLst>
              </a:rPr>
              <a:t>collective </a:t>
            </a:r>
            <a:r>
              <a:rPr lang="en-US" i="0" dirty="0">
                <a:effectLst>
                  <a:glow rad="101600">
                    <a:srgbClr val="000000"/>
                  </a:glow>
                </a:effectLst>
              </a:rPr>
              <a:t>action to involve a collective</a:t>
            </a:r>
            <a:r>
              <a:rPr lang="en-US" i="0" dirty="0" smtClean="0">
                <a:effectLst>
                  <a:glow rad="101600">
                    <a:srgbClr val="000000"/>
                  </a:glow>
                </a:effectLst>
              </a:rPr>
              <a:t> [shared] intention</a:t>
            </a:r>
            <a:r>
              <a:rPr lang="en-US" i="0" dirty="0">
                <a:effectLst>
                  <a:glow rad="101600">
                    <a:srgbClr val="000000"/>
                  </a:glow>
                </a:effectLst>
              </a:rPr>
              <a:t>.</a:t>
            </a:r>
            <a:r>
              <a:rPr lang="en-US" i="0" dirty="0" smtClean="0">
                <a:effectLst>
                  <a:glow rad="101600">
                    <a:srgbClr val="000000"/>
                  </a:glow>
                </a:effectLst>
              </a:rPr>
              <a:t>’</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(Gilbert 2006, p. 5)</a:t>
            </a:r>
          </a:p>
        </p:txBody>
      </p:sp>
      <p:sp>
        <p:nvSpPr>
          <p:cNvPr id="5" name="Text Box 2"/>
          <p:cNvSpPr txBox="1">
            <a:spLocks noChangeArrowheads="1"/>
          </p:cNvSpPr>
          <p:nvPr/>
        </p:nvSpPr>
        <p:spPr bwMode="auto">
          <a:xfrm>
            <a:off x="990600" y="5055129"/>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a:effectLst>
                  <a:glow rad="101600">
                    <a:srgbClr val="000000"/>
                  </a:glow>
                </a:effectLst>
              </a:rPr>
              <a:t>‘Shared intentionality is the foundation upon which joint action is built.’</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a:effectLst>
                  <a:glow rad="101600">
                    <a:srgbClr val="000000"/>
                  </a:glow>
                </a:effectLst>
              </a:rPr>
              <a:t>(Carpenter 2009, p. 381)</a:t>
            </a:r>
            <a:endParaRPr lang="en-US" i="0" dirty="0">
              <a:effectLst>
                <a:glow rad="101600">
                  <a:srgbClr val="000000"/>
                </a:glow>
              </a:effectLst>
              <a:ea typeface="Arial" charset="0"/>
              <a:cs typeface="Arial" charset="0"/>
            </a:endParaRPr>
          </a:p>
        </p:txBody>
      </p:sp>
      <p:sp>
        <p:nvSpPr>
          <p:cNvPr id="8" name="Text Box 2"/>
          <p:cNvSpPr txBox="1">
            <a:spLocks noChangeArrowheads="1"/>
          </p:cNvSpPr>
          <p:nvPr/>
        </p:nvSpPr>
        <p:spPr bwMode="auto">
          <a:xfrm>
            <a:off x="971600" y="2102801"/>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a:effectLst>
                  <a:glow rad="101600">
                    <a:srgbClr val="000000"/>
                  </a:glow>
                </a:effectLst>
              </a:rPr>
              <a:t>‘The sine qua non of collaborative action is a joint goal [</a:t>
            </a:r>
            <a:r>
              <a:rPr lang="en-US" i="0" dirty="0" smtClean="0">
                <a:effectLst>
                  <a:glow rad="101600">
                    <a:srgbClr val="000000"/>
                  </a:glow>
                </a:effectLst>
              </a:rPr>
              <a:t>shared intention] </a:t>
            </a:r>
            <a:r>
              <a:rPr lang="en-US" i="0" dirty="0">
                <a:effectLst>
                  <a:glow rad="101600">
                    <a:srgbClr val="000000"/>
                  </a:glow>
                </a:effectLst>
              </a:rPr>
              <a:t>and a joint </a:t>
            </a:r>
            <a:r>
              <a:rPr lang="en-US" i="0" dirty="0" smtClean="0">
                <a:effectLst>
                  <a:glow rad="101600">
                    <a:srgbClr val="000000"/>
                  </a:glow>
                </a:effectLst>
              </a:rPr>
              <a:t>commitment’ </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(Tomasello 2008, </a:t>
            </a:r>
            <a:r>
              <a:rPr lang="en-US" i="0" dirty="0">
                <a:effectLst>
                  <a:glow rad="101600">
                    <a:srgbClr val="000000"/>
                  </a:glow>
                </a:effectLst>
              </a:rPr>
              <a:t>p</a:t>
            </a:r>
            <a:r>
              <a:rPr lang="en-US" i="0" dirty="0" smtClean="0">
                <a:effectLst>
                  <a:glow rad="101600">
                    <a:srgbClr val="000000"/>
                  </a:glow>
                </a:effectLst>
              </a:rPr>
              <a:t>. 181</a:t>
            </a:r>
            <a:r>
              <a:rPr lang="en-US" i="0" dirty="0">
                <a:effectLst>
                  <a:glow rad="101600">
                    <a:srgbClr val="000000"/>
                  </a:glow>
                </a:effectLst>
              </a:rPr>
              <a:t>)</a:t>
            </a:r>
            <a:endParaRPr lang="en-US" i="0" dirty="0" smtClean="0">
              <a:effectLst>
                <a:glow rad="101600">
                  <a:srgbClr val="000000"/>
                </a:glow>
              </a:effectLst>
              <a:ea typeface="Arial" charset="0"/>
              <a:cs typeface="Arial" charset="0"/>
            </a:endParaRPr>
          </a:p>
        </p:txBody>
      </p:sp>
      <p:sp>
        <p:nvSpPr>
          <p:cNvPr id="7" name="Text Box 2"/>
          <p:cNvSpPr txBox="1">
            <a:spLocks noChangeArrowheads="1"/>
          </p:cNvSpPr>
          <p:nvPr/>
        </p:nvSpPr>
        <p:spPr bwMode="auto">
          <a:xfrm>
            <a:off x="990600" y="3395168"/>
            <a:ext cx="6705600" cy="1448731"/>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a:t>
            </a:r>
            <a:r>
              <a:rPr lang="en-US" i="0" dirty="0">
                <a:effectLst>
                  <a:glow rad="101600">
                    <a:srgbClr val="000000"/>
                  </a:glow>
                </a:effectLst>
              </a:rPr>
              <a:t>the key property of joint action lies in its internal component [...] in the participants’ having a “collective” or “shared</a:t>
            </a:r>
            <a:r>
              <a:rPr lang="en-US" i="0" dirty="0" smtClean="0">
                <a:effectLst>
                  <a:glow rad="101600">
                    <a:srgbClr val="000000"/>
                  </a:glow>
                </a:effectLst>
              </a:rPr>
              <a:t>” intention</a:t>
            </a:r>
            <a:r>
              <a:rPr lang="en-US" i="0" dirty="0">
                <a:effectLst>
                  <a:glow rad="101600">
                    <a:srgbClr val="000000"/>
                  </a:glow>
                </a:effectLst>
              </a:rPr>
              <a:t>.</a:t>
            </a:r>
            <a:r>
              <a:rPr lang="en-US" i="0" dirty="0" smtClean="0">
                <a:effectLst>
                  <a:glow rad="101600">
                    <a:srgbClr val="000000"/>
                  </a:glow>
                </a:effectLst>
              </a:rPr>
              <a:t>’ </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(Alonso 2009, pp. 444-5)</a:t>
            </a:r>
            <a:endParaRPr lang="en-US" i="0" dirty="0" smtClean="0">
              <a:effectLst>
                <a:glow rad="101600">
                  <a:srgbClr val="000000"/>
                </a:glow>
              </a:effectLst>
              <a:ea typeface="Arial" charset="0"/>
              <a:cs typeface="Arial" charset="0"/>
            </a:endParaRPr>
          </a:p>
        </p:txBody>
      </p:sp>
    </p:spTree>
    <p:extLst>
      <p:ext uri="{BB962C8B-B14F-4D97-AF65-F5344CB8AC3E}">
        <p14:creationId xmlns:p14="http://schemas.microsoft.com/office/powerpoint/2010/main" val="267334133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972001" y="610846"/>
            <a:ext cx="6264296"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a:solidFill>
                  <a:schemeClr val="bg2">
                    <a:lumMod val="50000"/>
                  </a:schemeClr>
                </a:solidFill>
                <a:effectLst>
                  <a:glow rad="101600">
                    <a:srgbClr val="000000"/>
                  </a:glow>
                </a:effectLst>
              </a:rPr>
              <a:t>‘I take a </a:t>
            </a:r>
            <a:r>
              <a:rPr lang="en-US" i="0" dirty="0" smtClean="0">
                <a:solidFill>
                  <a:schemeClr val="bg2">
                    <a:lumMod val="50000"/>
                  </a:schemeClr>
                </a:solidFill>
                <a:effectLst>
                  <a:glow rad="101600">
                    <a:srgbClr val="000000"/>
                  </a:glow>
                </a:effectLst>
              </a:rPr>
              <a:t>collective </a:t>
            </a:r>
            <a:r>
              <a:rPr lang="en-US" i="0" dirty="0">
                <a:solidFill>
                  <a:schemeClr val="bg2">
                    <a:lumMod val="50000"/>
                  </a:schemeClr>
                </a:solidFill>
                <a:effectLst>
                  <a:glow rad="101600">
                    <a:srgbClr val="000000"/>
                  </a:glow>
                </a:effectLst>
              </a:rPr>
              <a:t>action to involve a collective</a:t>
            </a:r>
            <a:r>
              <a:rPr lang="en-US" i="0" dirty="0" smtClean="0">
                <a:solidFill>
                  <a:schemeClr val="bg2">
                    <a:lumMod val="50000"/>
                  </a:schemeClr>
                </a:solidFill>
                <a:effectLst>
                  <a:glow rad="101600">
                    <a:srgbClr val="000000"/>
                  </a:glow>
                </a:effectLst>
              </a:rPr>
              <a:t> [shared] intention</a:t>
            </a:r>
            <a:r>
              <a:rPr lang="en-US" i="0" dirty="0">
                <a:solidFill>
                  <a:schemeClr val="bg2">
                    <a:lumMod val="50000"/>
                  </a:schemeClr>
                </a:solidFill>
                <a:effectLst>
                  <a:glow rad="101600">
                    <a:srgbClr val="000000"/>
                  </a:glow>
                </a:effectLst>
              </a:rPr>
              <a:t>.</a:t>
            </a:r>
            <a:r>
              <a:rPr lang="en-US" i="0" dirty="0" smtClean="0">
                <a:solidFill>
                  <a:schemeClr val="bg2">
                    <a:lumMod val="50000"/>
                  </a:schemeClr>
                </a:solidFill>
                <a:effectLst>
                  <a:glow rad="101600">
                    <a:srgbClr val="000000"/>
                  </a:glow>
                </a:effectLst>
              </a:rPr>
              <a:t>’</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chemeClr val="bg2">
                    <a:lumMod val="50000"/>
                  </a:schemeClr>
                </a:solidFill>
                <a:effectLst>
                  <a:glow rad="101600">
                    <a:srgbClr val="000000"/>
                  </a:glow>
                </a:effectLst>
              </a:rPr>
              <a:t>(Gilbert 2006, p. 5)</a:t>
            </a:r>
          </a:p>
        </p:txBody>
      </p:sp>
      <p:sp>
        <p:nvSpPr>
          <p:cNvPr id="5" name="Text Box 2"/>
          <p:cNvSpPr txBox="1">
            <a:spLocks noChangeArrowheads="1"/>
          </p:cNvSpPr>
          <p:nvPr/>
        </p:nvSpPr>
        <p:spPr bwMode="auto">
          <a:xfrm>
            <a:off x="990600" y="5055129"/>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a:solidFill>
                  <a:schemeClr val="bg2">
                    <a:lumMod val="50000"/>
                  </a:schemeClr>
                </a:solidFill>
                <a:effectLst>
                  <a:glow rad="101600">
                    <a:srgbClr val="000000"/>
                  </a:glow>
                </a:effectLst>
              </a:rPr>
              <a:t>‘Shared intentionality is the foundation upon which joint action is built.’</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a:solidFill>
                  <a:schemeClr val="bg2">
                    <a:lumMod val="50000"/>
                  </a:schemeClr>
                </a:solidFill>
                <a:effectLst>
                  <a:glow rad="101600">
                    <a:srgbClr val="000000"/>
                  </a:glow>
                </a:effectLst>
              </a:rPr>
              <a:t>(Carpenter 2009, p. 381)</a:t>
            </a:r>
            <a:endParaRPr lang="en-US" i="0" dirty="0">
              <a:solidFill>
                <a:schemeClr val="bg2">
                  <a:lumMod val="50000"/>
                </a:schemeClr>
              </a:solidFill>
              <a:effectLst>
                <a:glow rad="101600">
                  <a:srgbClr val="000000"/>
                </a:glow>
              </a:effectLst>
              <a:ea typeface="Arial" charset="0"/>
              <a:cs typeface="Arial" charset="0"/>
            </a:endParaRPr>
          </a:p>
        </p:txBody>
      </p:sp>
      <p:sp>
        <p:nvSpPr>
          <p:cNvPr id="8" name="Text Box 2"/>
          <p:cNvSpPr txBox="1">
            <a:spLocks noChangeArrowheads="1"/>
          </p:cNvSpPr>
          <p:nvPr/>
        </p:nvSpPr>
        <p:spPr bwMode="auto">
          <a:xfrm>
            <a:off x="971600" y="2102801"/>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a:solidFill>
                  <a:schemeClr val="bg2">
                    <a:lumMod val="50000"/>
                  </a:schemeClr>
                </a:solidFill>
                <a:effectLst>
                  <a:glow rad="101600">
                    <a:srgbClr val="000000"/>
                  </a:glow>
                </a:effectLst>
              </a:rPr>
              <a:t>‘The sine qua non of collaborative action is a joint goal [</a:t>
            </a:r>
            <a:r>
              <a:rPr lang="en-US" i="0" dirty="0" smtClean="0">
                <a:solidFill>
                  <a:schemeClr val="bg2">
                    <a:lumMod val="50000"/>
                  </a:schemeClr>
                </a:solidFill>
                <a:effectLst>
                  <a:glow rad="101600">
                    <a:srgbClr val="000000"/>
                  </a:glow>
                </a:effectLst>
              </a:rPr>
              <a:t>shared intention] </a:t>
            </a:r>
            <a:r>
              <a:rPr lang="en-US" i="0" dirty="0">
                <a:solidFill>
                  <a:schemeClr val="bg2">
                    <a:lumMod val="50000"/>
                  </a:schemeClr>
                </a:solidFill>
                <a:effectLst>
                  <a:glow rad="101600">
                    <a:srgbClr val="000000"/>
                  </a:glow>
                </a:effectLst>
              </a:rPr>
              <a:t>and a joint </a:t>
            </a:r>
            <a:r>
              <a:rPr lang="en-US" i="0" dirty="0" smtClean="0">
                <a:solidFill>
                  <a:schemeClr val="bg2">
                    <a:lumMod val="50000"/>
                  </a:schemeClr>
                </a:solidFill>
                <a:effectLst>
                  <a:glow rad="101600">
                    <a:srgbClr val="000000"/>
                  </a:glow>
                </a:effectLst>
              </a:rPr>
              <a:t>commitment’ </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chemeClr val="bg2">
                    <a:lumMod val="50000"/>
                  </a:schemeClr>
                </a:solidFill>
                <a:effectLst>
                  <a:glow rad="101600">
                    <a:srgbClr val="000000"/>
                  </a:glow>
                </a:effectLst>
              </a:rPr>
              <a:t>(Tomasello 2008, </a:t>
            </a:r>
            <a:r>
              <a:rPr lang="en-US" i="0" dirty="0">
                <a:solidFill>
                  <a:schemeClr val="bg2">
                    <a:lumMod val="50000"/>
                  </a:schemeClr>
                </a:solidFill>
                <a:effectLst>
                  <a:glow rad="101600">
                    <a:srgbClr val="000000"/>
                  </a:glow>
                </a:effectLst>
              </a:rPr>
              <a:t>p</a:t>
            </a:r>
            <a:r>
              <a:rPr lang="en-US" i="0" dirty="0" smtClean="0">
                <a:solidFill>
                  <a:schemeClr val="bg2">
                    <a:lumMod val="50000"/>
                  </a:schemeClr>
                </a:solidFill>
                <a:effectLst>
                  <a:glow rad="101600">
                    <a:srgbClr val="000000"/>
                  </a:glow>
                </a:effectLst>
              </a:rPr>
              <a:t>. 181</a:t>
            </a:r>
            <a:r>
              <a:rPr lang="en-US" i="0" dirty="0">
                <a:solidFill>
                  <a:schemeClr val="bg2">
                    <a:lumMod val="50000"/>
                  </a:schemeClr>
                </a:solidFill>
                <a:effectLst>
                  <a:glow rad="101600">
                    <a:srgbClr val="000000"/>
                  </a:glow>
                </a:effectLst>
              </a:rPr>
              <a:t>)</a:t>
            </a:r>
            <a:endParaRPr lang="en-US" i="0" dirty="0" smtClean="0">
              <a:solidFill>
                <a:schemeClr val="bg2">
                  <a:lumMod val="50000"/>
                </a:schemeClr>
              </a:solidFill>
              <a:effectLst>
                <a:glow rad="101600">
                  <a:srgbClr val="000000"/>
                </a:glow>
              </a:effectLst>
              <a:ea typeface="Arial" charset="0"/>
              <a:cs typeface="Arial" charset="0"/>
            </a:endParaRPr>
          </a:p>
        </p:txBody>
      </p:sp>
      <p:sp>
        <p:nvSpPr>
          <p:cNvPr id="7" name="Text Box 2"/>
          <p:cNvSpPr txBox="1">
            <a:spLocks noChangeArrowheads="1"/>
          </p:cNvSpPr>
          <p:nvPr/>
        </p:nvSpPr>
        <p:spPr bwMode="auto">
          <a:xfrm>
            <a:off x="990600" y="3395168"/>
            <a:ext cx="6705600" cy="1448731"/>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a:t>
            </a:r>
            <a:r>
              <a:rPr lang="en-US" i="0" dirty="0">
                <a:effectLst>
                  <a:glow rad="101600">
                    <a:srgbClr val="000000"/>
                  </a:glow>
                </a:effectLst>
              </a:rPr>
              <a:t>the key property of joint action lies in its internal component [...] in the participants’ having a “collective” or “shared</a:t>
            </a:r>
            <a:r>
              <a:rPr lang="en-US" i="0" dirty="0" smtClean="0">
                <a:effectLst>
                  <a:glow rad="101600">
                    <a:srgbClr val="000000"/>
                  </a:glow>
                </a:effectLst>
              </a:rPr>
              <a:t>” intention</a:t>
            </a:r>
            <a:r>
              <a:rPr lang="en-US" i="0" dirty="0">
                <a:effectLst>
                  <a:glow rad="101600">
                    <a:srgbClr val="000000"/>
                  </a:glow>
                </a:effectLst>
              </a:rPr>
              <a:t>.</a:t>
            </a:r>
            <a:r>
              <a:rPr lang="en-US" i="0" dirty="0" smtClean="0">
                <a:effectLst>
                  <a:glow rad="101600">
                    <a:srgbClr val="000000"/>
                  </a:glow>
                </a:effectLst>
              </a:rPr>
              <a:t>’ </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(Alonso 2009, pp. 444-5)</a:t>
            </a:r>
            <a:endParaRPr lang="en-US" i="0" dirty="0" smtClean="0">
              <a:effectLst>
                <a:glow rad="101600">
                  <a:srgbClr val="000000"/>
                </a:glow>
              </a:effectLst>
              <a:ea typeface="Arial" charset="0"/>
              <a:cs typeface="Arial" charset="0"/>
            </a:endParaRPr>
          </a:p>
        </p:txBody>
      </p:sp>
    </p:spTree>
    <p:extLst>
      <p:ext uri="{BB962C8B-B14F-4D97-AF65-F5344CB8AC3E}">
        <p14:creationId xmlns:p14="http://schemas.microsoft.com/office/powerpoint/2010/main" val="285399827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4572000" y="0"/>
            <a:ext cx="4572000" cy="6858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glow>
                  <a:schemeClr val="bg1"/>
                </a:glow>
              </a:effectLst>
              <a:latin typeface="Myriad Web" charset="0"/>
            </a:endParaRPr>
          </a:p>
        </p:txBody>
      </p:sp>
      <p:sp>
        <p:nvSpPr>
          <p:cNvPr id="8" name="Text Box 5"/>
          <p:cNvSpPr txBox="1">
            <a:spLocks noChangeArrowheads="1"/>
          </p:cNvSpPr>
          <p:nvPr/>
        </p:nvSpPr>
        <p:spPr bwMode="auto">
          <a:xfrm>
            <a:off x="539552" y="548680"/>
            <a:ext cx="324035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a:defRPr/>
            </a:pPr>
            <a:r>
              <a:rPr lang="en-GB" i="0" dirty="0" smtClean="0">
                <a:effectLst>
                  <a:glow rad="152400">
                    <a:schemeClr val="tx1"/>
                  </a:glow>
                </a:effectLst>
                <a:cs typeface="Arial" charset="0"/>
              </a:rPr>
              <a:t>Joint</a:t>
            </a:r>
          </a:p>
        </p:txBody>
      </p:sp>
      <p:sp>
        <p:nvSpPr>
          <p:cNvPr id="9" name="Text Box 5"/>
          <p:cNvSpPr txBox="1">
            <a:spLocks noChangeArrowheads="1"/>
          </p:cNvSpPr>
          <p:nvPr/>
        </p:nvSpPr>
        <p:spPr bwMode="auto">
          <a:xfrm>
            <a:off x="5292080" y="556234"/>
            <a:ext cx="324035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a:defRPr/>
            </a:pPr>
            <a:r>
              <a:rPr lang="en-GB" i="0" dirty="0" smtClean="0">
                <a:solidFill>
                  <a:schemeClr val="tx1"/>
                </a:solidFill>
                <a:effectLst>
                  <a:glow rad="152400">
                    <a:schemeClr val="bg1"/>
                  </a:glow>
                </a:effectLst>
                <a:cs typeface="Arial" charset="0"/>
              </a:rPr>
              <a:t>Not joint</a:t>
            </a:r>
          </a:p>
        </p:txBody>
      </p:sp>
    </p:spTree>
    <p:extLst>
      <p:ext uri="{BB962C8B-B14F-4D97-AF65-F5344CB8AC3E}">
        <p14:creationId xmlns:p14="http://schemas.microsoft.com/office/powerpoint/2010/main" val="274026578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4572000" y="0"/>
            <a:ext cx="4572000" cy="6858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glow>
                  <a:schemeClr val="bg1"/>
                </a:glow>
              </a:effectLst>
              <a:latin typeface="Myriad Web" charset="0"/>
            </a:endParaRPr>
          </a:p>
        </p:txBody>
      </p:sp>
      <p:sp>
        <p:nvSpPr>
          <p:cNvPr id="7" name="Text Box 5"/>
          <p:cNvSpPr txBox="1">
            <a:spLocks noChangeArrowheads="1"/>
          </p:cNvSpPr>
          <p:nvPr/>
        </p:nvSpPr>
        <p:spPr bwMode="auto">
          <a:xfrm>
            <a:off x="539554" y="1412776"/>
            <a:ext cx="3240358"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GB" i="0" dirty="0" smtClean="0">
                <a:effectLst>
                  <a:glow rad="152400">
                    <a:schemeClr val="tx1"/>
                  </a:glow>
                </a:effectLst>
                <a:cs typeface="Arial" charset="0"/>
              </a:rPr>
              <a:t>Jack and Sue walk together</a:t>
            </a:r>
          </a:p>
        </p:txBody>
      </p:sp>
      <p:sp>
        <p:nvSpPr>
          <p:cNvPr id="4" name="Text Box 5"/>
          <p:cNvSpPr txBox="1">
            <a:spLocks noChangeArrowheads="1"/>
          </p:cNvSpPr>
          <p:nvPr/>
        </p:nvSpPr>
        <p:spPr bwMode="auto">
          <a:xfrm>
            <a:off x="5292082" y="1420330"/>
            <a:ext cx="3240358"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GB" i="0" dirty="0" smtClean="0">
                <a:solidFill>
                  <a:schemeClr val="tx1"/>
                </a:solidFill>
                <a:effectLst>
                  <a:glow rad="152400">
                    <a:schemeClr val="bg1"/>
                  </a:glow>
                </a:effectLst>
                <a:cs typeface="Arial" charset="0"/>
              </a:rPr>
              <a:t>Jack and Sue walk alongside each other</a:t>
            </a:r>
          </a:p>
        </p:txBody>
      </p:sp>
      <p:sp>
        <p:nvSpPr>
          <p:cNvPr id="8" name="Text Box 5"/>
          <p:cNvSpPr txBox="1">
            <a:spLocks noChangeArrowheads="1"/>
          </p:cNvSpPr>
          <p:nvPr/>
        </p:nvSpPr>
        <p:spPr bwMode="auto">
          <a:xfrm>
            <a:off x="539552" y="548680"/>
            <a:ext cx="324035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a:defRPr/>
            </a:pPr>
            <a:r>
              <a:rPr lang="en-GB" i="0" dirty="0" smtClean="0">
                <a:effectLst>
                  <a:glow rad="152400">
                    <a:schemeClr val="tx1"/>
                  </a:glow>
                </a:effectLst>
                <a:cs typeface="Arial" charset="0"/>
              </a:rPr>
              <a:t>Joint</a:t>
            </a:r>
          </a:p>
        </p:txBody>
      </p:sp>
      <p:sp>
        <p:nvSpPr>
          <p:cNvPr id="9" name="Text Box 5"/>
          <p:cNvSpPr txBox="1">
            <a:spLocks noChangeArrowheads="1"/>
          </p:cNvSpPr>
          <p:nvPr/>
        </p:nvSpPr>
        <p:spPr bwMode="auto">
          <a:xfrm>
            <a:off x="5292080" y="556234"/>
            <a:ext cx="324035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a:defRPr/>
            </a:pPr>
            <a:r>
              <a:rPr lang="en-GB" i="0" dirty="0" smtClean="0">
                <a:solidFill>
                  <a:schemeClr val="tx1"/>
                </a:solidFill>
                <a:effectLst>
                  <a:glow rad="152400">
                    <a:schemeClr val="bg1"/>
                  </a:glow>
                </a:effectLst>
                <a:cs typeface="Arial" charset="0"/>
              </a:rPr>
              <a:t>Not joint</a:t>
            </a:r>
          </a:p>
        </p:txBody>
      </p:sp>
      <p:sp>
        <p:nvSpPr>
          <p:cNvPr id="16" name="Text Box 5"/>
          <p:cNvSpPr txBox="1">
            <a:spLocks noChangeArrowheads="1"/>
          </p:cNvSpPr>
          <p:nvPr/>
        </p:nvSpPr>
        <p:spPr bwMode="auto">
          <a:xfrm>
            <a:off x="6156176" y="2125314"/>
            <a:ext cx="2664296"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r">
              <a:defRPr/>
            </a:pPr>
            <a:r>
              <a:rPr lang="en-GB" i="0" dirty="0" smtClean="0">
                <a:solidFill>
                  <a:srgbClr val="000000"/>
                </a:solidFill>
                <a:effectLst>
                  <a:glow rad="76200">
                    <a:srgbClr val="FFFFFF"/>
                  </a:glow>
                </a:effectLst>
                <a:cs typeface="Arial" charset="0"/>
              </a:rPr>
              <a:t>(Gilbert 1990)</a:t>
            </a:r>
          </a:p>
        </p:txBody>
      </p:sp>
    </p:spTree>
    <p:extLst>
      <p:ext uri="{BB962C8B-B14F-4D97-AF65-F5344CB8AC3E}">
        <p14:creationId xmlns:p14="http://schemas.microsoft.com/office/powerpoint/2010/main" val="330626425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4572000" y="0"/>
            <a:ext cx="4572000" cy="6858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glow>
                  <a:schemeClr val="bg1"/>
                </a:glow>
              </a:effectLst>
              <a:latin typeface="Myriad Web" charset="0"/>
            </a:endParaRPr>
          </a:p>
        </p:txBody>
      </p:sp>
      <p:sp>
        <p:nvSpPr>
          <p:cNvPr id="7" name="Text Box 5"/>
          <p:cNvSpPr txBox="1">
            <a:spLocks noChangeArrowheads="1"/>
          </p:cNvSpPr>
          <p:nvPr/>
        </p:nvSpPr>
        <p:spPr bwMode="auto">
          <a:xfrm>
            <a:off x="539554" y="1412776"/>
            <a:ext cx="3240358"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GB" i="0" dirty="0" smtClean="0">
                <a:effectLst>
                  <a:glow rad="152400">
                    <a:schemeClr val="tx1"/>
                  </a:glow>
                </a:effectLst>
                <a:cs typeface="Arial" charset="0"/>
              </a:rPr>
              <a:t>Jack and Sue walk together</a:t>
            </a:r>
          </a:p>
        </p:txBody>
      </p:sp>
      <p:sp>
        <p:nvSpPr>
          <p:cNvPr id="4" name="Text Box 5"/>
          <p:cNvSpPr txBox="1">
            <a:spLocks noChangeArrowheads="1"/>
          </p:cNvSpPr>
          <p:nvPr/>
        </p:nvSpPr>
        <p:spPr bwMode="auto">
          <a:xfrm>
            <a:off x="5292082" y="1420330"/>
            <a:ext cx="3240358"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GB" i="0" dirty="0" smtClean="0">
                <a:solidFill>
                  <a:schemeClr val="tx1"/>
                </a:solidFill>
                <a:effectLst>
                  <a:glow rad="152400">
                    <a:schemeClr val="bg1"/>
                  </a:glow>
                </a:effectLst>
                <a:cs typeface="Arial" charset="0"/>
              </a:rPr>
              <a:t>Jack and Sue walk alongside each other</a:t>
            </a:r>
          </a:p>
        </p:txBody>
      </p:sp>
      <p:sp>
        <p:nvSpPr>
          <p:cNvPr id="5" name="Text Box 5"/>
          <p:cNvSpPr txBox="1">
            <a:spLocks noChangeArrowheads="1"/>
          </p:cNvSpPr>
          <p:nvPr/>
        </p:nvSpPr>
        <p:spPr bwMode="auto">
          <a:xfrm>
            <a:off x="539552" y="2789631"/>
            <a:ext cx="3240358"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GB" i="0" dirty="0" smtClean="0">
                <a:effectLst>
                  <a:glow rad="152400">
                    <a:schemeClr val="tx1"/>
                  </a:glow>
                </a:effectLst>
                <a:cs typeface="Arial" charset="0"/>
              </a:rPr>
              <a:t>We collectively perform a dance </a:t>
            </a:r>
            <a:r>
              <a:rPr lang="en-GB" i="0" dirty="0">
                <a:effectLst>
                  <a:glow rad="152400">
                    <a:schemeClr val="tx1"/>
                  </a:glow>
                </a:effectLst>
                <a:cs typeface="Arial" charset="0"/>
              </a:rPr>
              <a:t>by </a:t>
            </a:r>
            <a:r>
              <a:rPr lang="en-GB" i="0" dirty="0" smtClean="0">
                <a:effectLst>
                  <a:glow rad="152400">
                    <a:schemeClr val="tx1"/>
                  </a:glow>
                </a:effectLst>
                <a:cs typeface="Arial" charset="0"/>
              </a:rPr>
              <a:t>running to a shelter at the same time</a:t>
            </a:r>
          </a:p>
        </p:txBody>
      </p:sp>
      <p:sp>
        <p:nvSpPr>
          <p:cNvPr id="6" name="Text Box 5"/>
          <p:cNvSpPr txBox="1">
            <a:spLocks noChangeArrowheads="1"/>
          </p:cNvSpPr>
          <p:nvPr/>
        </p:nvSpPr>
        <p:spPr bwMode="auto">
          <a:xfrm>
            <a:off x="5292080" y="2797185"/>
            <a:ext cx="3240358"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GB" i="0" dirty="0" smtClean="0">
                <a:solidFill>
                  <a:schemeClr val="tx1"/>
                </a:solidFill>
                <a:effectLst>
                  <a:glow rad="152400">
                    <a:schemeClr val="bg1"/>
                  </a:glow>
                </a:effectLst>
                <a:cs typeface="Arial" charset="0"/>
              </a:rPr>
              <a:t>We each individually run to a shelter at the same time (in response to a sudden shower).</a:t>
            </a:r>
          </a:p>
        </p:txBody>
      </p:sp>
      <p:sp>
        <p:nvSpPr>
          <p:cNvPr id="8" name="Text Box 5"/>
          <p:cNvSpPr txBox="1">
            <a:spLocks noChangeArrowheads="1"/>
          </p:cNvSpPr>
          <p:nvPr/>
        </p:nvSpPr>
        <p:spPr bwMode="auto">
          <a:xfrm>
            <a:off x="539552" y="548680"/>
            <a:ext cx="324035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a:defRPr/>
            </a:pPr>
            <a:r>
              <a:rPr lang="en-GB" i="0" dirty="0" smtClean="0">
                <a:effectLst>
                  <a:glow rad="152400">
                    <a:schemeClr val="tx1"/>
                  </a:glow>
                </a:effectLst>
                <a:cs typeface="Arial" charset="0"/>
              </a:rPr>
              <a:t>Joint</a:t>
            </a:r>
          </a:p>
        </p:txBody>
      </p:sp>
      <p:sp>
        <p:nvSpPr>
          <p:cNvPr id="9" name="Text Box 5"/>
          <p:cNvSpPr txBox="1">
            <a:spLocks noChangeArrowheads="1"/>
          </p:cNvSpPr>
          <p:nvPr/>
        </p:nvSpPr>
        <p:spPr bwMode="auto">
          <a:xfrm>
            <a:off x="5292080" y="556234"/>
            <a:ext cx="324035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a:defRPr/>
            </a:pPr>
            <a:r>
              <a:rPr lang="en-GB" i="0" dirty="0" smtClean="0">
                <a:solidFill>
                  <a:schemeClr val="tx1"/>
                </a:solidFill>
                <a:effectLst>
                  <a:glow rad="152400">
                    <a:schemeClr val="bg1"/>
                  </a:glow>
                </a:effectLst>
                <a:cs typeface="Arial" charset="0"/>
              </a:rPr>
              <a:t>Not joint</a:t>
            </a:r>
          </a:p>
        </p:txBody>
      </p:sp>
      <p:sp>
        <p:nvSpPr>
          <p:cNvPr id="15" name="Text Box 5"/>
          <p:cNvSpPr txBox="1">
            <a:spLocks noChangeArrowheads="1"/>
          </p:cNvSpPr>
          <p:nvPr/>
        </p:nvSpPr>
        <p:spPr bwMode="auto">
          <a:xfrm>
            <a:off x="6228186" y="4366265"/>
            <a:ext cx="324035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a:defRPr/>
            </a:pPr>
            <a:r>
              <a:rPr lang="en-GB" i="0" dirty="0" smtClean="0">
                <a:solidFill>
                  <a:srgbClr val="000000"/>
                </a:solidFill>
                <a:effectLst>
                  <a:glow rad="76200">
                    <a:srgbClr val="FFFFFF"/>
                  </a:glow>
                </a:effectLst>
                <a:cs typeface="Arial" charset="0"/>
              </a:rPr>
              <a:t>(Searle 1990, 92)</a:t>
            </a:r>
          </a:p>
        </p:txBody>
      </p:sp>
      <p:sp>
        <p:nvSpPr>
          <p:cNvPr id="16" name="Text Box 5"/>
          <p:cNvSpPr txBox="1">
            <a:spLocks noChangeArrowheads="1"/>
          </p:cNvSpPr>
          <p:nvPr/>
        </p:nvSpPr>
        <p:spPr bwMode="auto">
          <a:xfrm>
            <a:off x="6156176" y="2125314"/>
            <a:ext cx="2664296"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r">
              <a:defRPr/>
            </a:pPr>
            <a:r>
              <a:rPr lang="en-GB" i="0" dirty="0" smtClean="0">
                <a:solidFill>
                  <a:srgbClr val="000000"/>
                </a:solidFill>
                <a:effectLst>
                  <a:glow rad="76200">
                    <a:srgbClr val="FFFFFF"/>
                  </a:glow>
                </a:effectLst>
                <a:cs typeface="Arial" charset="0"/>
              </a:rPr>
              <a:t>(Gilbert 1990)</a:t>
            </a:r>
          </a:p>
        </p:txBody>
      </p:sp>
    </p:spTree>
    <p:extLst>
      <p:ext uri="{BB962C8B-B14F-4D97-AF65-F5344CB8AC3E}">
        <p14:creationId xmlns:p14="http://schemas.microsoft.com/office/powerpoint/2010/main" val="46664063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4572000" y="0"/>
            <a:ext cx="4572000" cy="6858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glow>
                  <a:schemeClr val="bg1"/>
                </a:glow>
              </a:effectLst>
              <a:latin typeface="Myriad Web" charset="0"/>
            </a:endParaRPr>
          </a:p>
        </p:txBody>
      </p:sp>
      <p:sp>
        <p:nvSpPr>
          <p:cNvPr id="7" name="Text Box 5"/>
          <p:cNvSpPr txBox="1">
            <a:spLocks noChangeArrowheads="1"/>
          </p:cNvSpPr>
          <p:nvPr/>
        </p:nvSpPr>
        <p:spPr bwMode="auto">
          <a:xfrm>
            <a:off x="539554" y="1412776"/>
            <a:ext cx="3240358"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GB" i="0" dirty="0" smtClean="0">
                <a:effectLst>
                  <a:glow rad="152400">
                    <a:schemeClr val="tx1"/>
                  </a:glow>
                </a:effectLst>
                <a:cs typeface="Arial" charset="0"/>
              </a:rPr>
              <a:t>Jack and Sue walk together</a:t>
            </a:r>
          </a:p>
        </p:txBody>
      </p:sp>
      <p:sp>
        <p:nvSpPr>
          <p:cNvPr id="4" name="Text Box 5"/>
          <p:cNvSpPr txBox="1">
            <a:spLocks noChangeArrowheads="1"/>
          </p:cNvSpPr>
          <p:nvPr/>
        </p:nvSpPr>
        <p:spPr bwMode="auto">
          <a:xfrm>
            <a:off x="5292082" y="1420330"/>
            <a:ext cx="3240358"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GB" i="0" dirty="0" smtClean="0">
                <a:solidFill>
                  <a:schemeClr val="tx1"/>
                </a:solidFill>
                <a:effectLst>
                  <a:glow rad="152400">
                    <a:schemeClr val="bg1"/>
                  </a:glow>
                </a:effectLst>
                <a:cs typeface="Arial" charset="0"/>
              </a:rPr>
              <a:t>Jack and Sue walk alongside each other</a:t>
            </a:r>
          </a:p>
        </p:txBody>
      </p:sp>
      <p:sp>
        <p:nvSpPr>
          <p:cNvPr id="5" name="Text Box 5"/>
          <p:cNvSpPr txBox="1">
            <a:spLocks noChangeArrowheads="1"/>
          </p:cNvSpPr>
          <p:nvPr/>
        </p:nvSpPr>
        <p:spPr bwMode="auto">
          <a:xfrm>
            <a:off x="539552" y="2789631"/>
            <a:ext cx="3240358"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GB" i="0" dirty="0" smtClean="0">
                <a:effectLst>
                  <a:glow rad="152400">
                    <a:schemeClr val="tx1"/>
                  </a:glow>
                </a:effectLst>
                <a:cs typeface="Arial" charset="0"/>
              </a:rPr>
              <a:t>We collectively perform a dance </a:t>
            </a:r>
            <a:r>
              <a:rPr lang="en-GB" i="0" dirty="0">
                <a:effectLst>
                  <a:glow rad="152400">
                    <a:schemeClr val="tx1"/>
                  </a:glow>
                </a:effectLst>
                <a:cs typeface="Arial" charset="0"/>
              </a:rPr>
              <a:t>by </a:t>
            </a:r>
            <a:r>
              <a:rPr lang="en-GB" i="0" dirty="0" smtClean="0">
                <a:effectLst>
                  <a:glow rad="152400">
                    <a:schemeClr val="tx1"/>
                  </a:glow>
                </a:effectLst>
                <a:cs typeface="Arial" charset="0"/>
              </a:rPr>
              <a:t>running to a shelter at the same time</a:t>
            </a:r>
          </a:p>
        </p:txBody>
      </p:sp>
      <p:sp>
        <p:nvSpPr>
          <p:cNvPr id="6" name="Text Box 5"/>
          <p:cNvSpPr txBox="1">
            <a:spLocks noChangeArrowheads="1"/>
          </p:cNvSpPr>
          <p:nvPr/>
        </p:nvSpPr>
        <p:spPr bwMode="auto">
          <a:xfrm>
            <a:off x="5292080" y="2797185"/>
            <a:ext cx="3240358"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GB" i="0" dirty="0" smtClean="0">
                <a:solidFill>
                  <a:schemeClr val="tx1"/>
                </a:solidFill>
                <a:effectLst>
                  <a:glow rad="152400">
                    <a:schemeClr val="bg1"/>
                  </a:glow>
                </a:effectLst>
                <a:cs typeface="Arial" charset="0"/>
              </a:rPr>
              <a:t>We each individually run to a shelter at the same time (in response to a sudden shower).</a:t>
            </a:r>
          </a:p>
        </p:txBody>
      </p:sp>
      <p:sp>
        <p:nvSpPr>
          <p:cNvPr id="8" name="Text Box 5"/>
          <p:cNvSpPr txBox="1">
            <a:spLocks noChangeArrowheads="1"/>
          </p:cNvSpPr>
          <p:nvPr/>
        </p:nvSpPr>
        <p:spPr bwMode="auto">
          <a:xfrm>
            <a:off x="539552" y="548680"/>
            <a:ext cx="324035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a:defRPr/>
            </a:pPr>
            <a:r>
              <a:rPr lang="en-GB" i="0" dirty="0" smtClean="0">
                <a:effectLst>
                  <a:glow rad="152400">
                    <a:schemeClr val="tx1"/>
                  </a:glow>
                </a:effectLst>
                <a:cs typeface="Arial" charset="0"/>
              </a:rPr>
              <a:t>Joint</a:t>
            </a:r>
          </a:p>
        </p:txBody>
      </p:sp>
      <p:sp>
        <p:nvSpPr>
          <p:cNvPr id="9" name="Text Box 5"/>
          <p:cNvSpPr txBox="1">
            <a:spLocks noChangeArrowheads="1"/>
          </p:cNvSpPr>
          <p:nvPr/>
        </p:nvSpPr>
        <p:spPr bwMode="auto">
          <a:xfrm>
            <a:off x="5292080" y="556234"/>
            <a:ext cx="324035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a:defRPr/>
            </a:pPr>
            <a:r>
              <a:rPr lang="en-GB" i="0" dirty="0" smtClean="0">
                <a:solidFill>
                  <a:schemeClr val="tx1"/>
                </a:solidFill>
                <a:effectLst>
                  <a:glow rad="152400">
                    <a:schemeClr val="bg1"/>
                  </a:glow>
                </a:effectLst>
                <a:cs typeface="Arial" charset="0"/>
              </a:rPr>
              <a:t>Not joint</a:t>
            </a:r>
          </a:p>
        </p:txBody>
      </p:sp>
      <p:sp>
        <p:nvSpPr>
          <p:cNvPr id="15" name="Text Box 5"/>
          <p:cNvSpPr txBox="1">
            <a:spLocks noChangeArrowheads="1"/>
          </p:cNvSpPr>
          <p:nvPr/>
        </p:nvSpPr>
        <p:spPr bwMode="auto">
          <a:xfrm>
            <a:off x="6228186" y="4366265"/>
            <a:ext cx="324035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a:defRPr/>
            </a:pPr>
            <a:r>
              <a:rPr lang="en-GB" i="0" dirty="0" smtClean="0">
                <a:solidFill>
                  <a:srgbClr val="000000"/>
                </a:solidFill>
                <a:effectLst>
                  <a:glow rad="76200">
                    <a:srgbClr val="FFFFFF"/>
                  </a:glow>
                </a:effectLst>
                <a:cs typeface="Arial" charset="0"/>
              </a:rPr>
              <a:t>(Searle 1990, 92)</a:t>
            </a:r>
          </a:p>
        </p:txBody>
      </p:sp>
      <p:sp>
        <p:nvSpPr>
          <p:cNvPr id="16" name="Text Box 5"/>
          <p:cNvSpPr txBox="1">
            <a:spLocks noChangeArrowheads="1"/>
          </p:cNvSpPr>
          <p:nvPr/>
        </p:nvSpPr>
        <p:spPr bwMode="auto">
          <a:xfrm>
            <a:off x="6156176" y="2125314"/>
            <a:ext cx="2664296"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r">
              <a:defRPr/>
            </a:pPr>
            <a:r>
              <a:rPr lang="en-GB" i="0" dirty="0" smtClean="0">
                <a:solidFill>
                  <a:srgbClr val="000000"/>
                </a:solidFill>
                <a:effectLst>
                  <a:glow rad="76200">
                    <a:srgbClr val="FFFFFF"/>
                  </a:glow>
                </a:effectLst>
                <a:cs typeface="Arial" charset="0"/>
              </a:rPr>
              <a:t>(Gilbert 1990)</a:t>
            </a:r>
          </a:p>
        </p:txBody>
      </p:sp>
      <p:sp>
        <p:nvSpPr>
          <p:cNvPr id="11" name="Text Box 5"/>
          <p:cNvSpPr txBox="1">
            <a:spLocks noChangeArrowheads="1"/>
          </p:cNvSpPr>
          <p:nvPr/>
        </p:nvSpPr>
        <p:spPr bwMode="auto">
          <a:xfrm>
            <a:off x="539552" y="4999232"/>
            <a:ext cx="324035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GB" i="0" dirty="0" smtClean="0">
                <a:effectLst>
                  <a:glow rad="152400">
                    <a:schemeClr val="tx1"/>
                  </a:glow>
                </a:effectLst>
                <a:cs typeface="Arial" charset="0"/>
              </a:rPr>
              <a:t>We lift a sofa together.</a:t>
            </a:r>
          </a:p>
        </p:txBody>
      </p:sp>
      <p:sp>
        <p:nvSpPr>
          <p:cNvPr id="12" name="Text Box 5"/>
          <p:cNvSpPr txBox="1">
            <a:spLocks noChangeArrowheads="1"/>
          </p:cNvSpPr>
          <p:nvPr/>
        </p:nvSpPr>
        <p:spPr bwMode="auto">
          <a:xfrm>
            <a:off x="5292080" y="5006786"/>
            <a:ext cx="3240358"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GB" i="0" dirty="0" smtClean="0">
                <a:solidFill>
                  <a:schemeClr val="tx1"/>
                </a:solidFill>
                <a:effectLst>
                  <a:glow rad="152400">
                    <a:schemeClr val="bg1"/>
                  </a:glow>
                </a:effectLst>
                <a:cs typeface="Arial" charset="0"/>
              </a:rPr>
              <a:t>We each individually raise either end of a sofa, coincidentally at the same time.</a:t>
            </a:r>
          </a:p>
        </p:txBody>
      </p:sp>
    </p:spTree>
    <p:extLst>
      <p:ext uri="{BB962C8B-B14F-4D97-AF65-F5344CB8AC3E}">
        <p14:creationId xmlns:p14="http://schemas.microsoft.com/office/powerpoint/2010/main" val="10394721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3923928" y="0"/>
            <a:ext cx="5220072" cy="6858000"/>
          </a:xfrm>
          <a:prstGeom prst="rect">
            <a:avLst/>
          </a:prstGeom>
          <a:gradFill flip="none" rotWithShape="1">
            <a:gsLst>
              <a:gs pos="0">
                <a:schemeClr val="bg1">
                  <a:alpha val="0"/>
                </a:schemeClr>
              </a:gs>
              <a:gs pos="100000">
                <a:schemeClr val="bg1"/>
              </a:gs>
              <a:gs pos="27000">
                <a:schemeClr val="bg1"/>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glow>
                  <a:schemeClr val="bg1"/>
                </a:glow>
              </a:effectLst>
              <a:latin typeface="Myriad Web" charset="0"/>
            </a:endParaRPr>
          </a:p>
        </p:txBody>
      </p:sp>
      <p:sp>
        <p:nvSpPr>
          <p:cNvPr id="7" name="Text Box 5"/>
          <p:cNvSpPr txBox="1">
            <a:spLocks noChangeArrowheads="1"/>
          </p:cNvSpPr>
          <p:nvPr/>
        </p:nvSpPr>
        <p:spPr bwMode="auto">
          <a:xfrm>
            <a:off x="539554" y="1412776"/>
            <a:ext cx="3240358"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GB" i="0" dirty="0" smtClean="0">
                <a:effectLst>
                  <a:glow rad="152400">
                    <a:schemeClr val="tx1"/>
                  </a:glow>
                </a:effectLst>
                <a:cs typeface="Arial" charset="0"/>
              </a:rPr>
              <a:t>Jack and Sue walk together</a:t>
            </a:r>
          </a:p>
        </p:txBody>
      </p:sp>
      <p:sp>
        <p:nvSpPr>
          <p:cNvPr id="4" name="Text Box 5"/>
          <p:cNvSpPr txBox="1">
            <a:spLocks noChangeArrowheads="1"/>
          </p:cNvSpPr>
          <p:nvPr/>
        </p:nvSpPr>
        <p:spPr bwMode="auto">
          <a:xfrm>
            <a:off x="5292082" y="1420330"/>
            <a:ext cx="3240358"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GB" i="0" dirty="0" smtClean="0">
                <a:solidFill>
                  <a:schemeClr val="tx1"/>
                </a:solidFill>
                <a:effectLst>
                  <a:glow rad="152400">
                    <a:schemeClr val="bg1"/>
                  </a:glow>
                </a:effectLst>
                <a:cs typeface="Arial" charset="0"/>
              </a:rPr>
              <a:t>Jack and Sue walk alongside each other</a:t>
            </a:r>
          </a:p>
        </p:txBody>
      </p:sp>
      <p:sp>
        <p:nvSpPr>
          <p:cNvPr id="5" name="Text Box 5"/>
          <p:cNvSpPr txBox="1">
            <a:spLocks noChangeArrowheads="1"/>
          </p:cNvSpPr>
          <p:nvPr/>
        </p:nvSpPr>
        <p:spPr bwMode="auto">
          <a:xfrm>
            <a:off x="539552" y="2789631"/>
            <a:ext cx="3240358"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GB" i="0" dirty="0" smtClean="0">
                <a:effectLst>
                  <a:glow rad="152400">
                    <a:schemeClr val="tx1"/>
                  </a:glow>
                </a:effectLst>
                <a:cs typeface="Arial" charset="0"/>
              </a:rPr>
              <a:t>We collectively perform a dance </a:t>
            </a:r>
            <a:r>
              <a:rPr lang="en-GB" i="0" dirty="0">
                <a:effectLst>
                  <a:glow rad="152400">
                    <a:schemeClr val="tx1"/>
                  </a:glow>
                </a:effectLst>
                <a:cs typeface="Arial" charset="0"/>
              </a:rPr>
              <a:t>by </a:t>
            </a:r>
            <a:r>
              <a:rPr lang="en-GB" i="0" dirty="0" smtClean="0">
                <a:effectLst>
                  <a:glow rad="152400">
                    <a:schemeClr val="tx1"/>
                  </a:glow>
                </a:effectLst>
                <a:cs typeface="Arial" charset="0"/>
              </a:rPr>
              <a:t>running to a shelter at the same time</a:t>
            </a:r>
          </a:p>
        </p:txBody>
      </p:sp>
      <p:sp>
        <p:nvSpPr>
          <p:cNvPr id="6" name="Text Box 5"/>
          <p:cNvSpPr txBox="1">
            <a:spLocks noChangeArrowheads="1"/>
          </p:cNvSpPr>
          <p:nvPr/>
        </p:nvSpPr>
        <p:spPr bwMode="auto">
          <a:xfrm>
            <a:off x="5292080" y="2797185"/>
            <a:ext cx="3240358"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GB" i="0" dirty="0" smtClean="0">
                <a:solidFill>
                  <a:schemeClr val="tx1"/>
                </a:solidFill>
                <a:effectLst>
                  <a:glow rad="152400">
                    <a:schemeClr val="bg1"/>
                  </a:glow>
                </a:effectLst>
                <a:cs typeface="Arial" charset="0"/>
              </a:rPr>
              <a:t>We each individually run to a shelter at the same time (in response to a sudden shower).</a:t>
            </a:r>
          </a:p>
        </p:txBody>
      </p:sp>
      <p:sp>
        <p:nvSpPr>
          <p:cNvPr id="8" name="Text Box 5"/>
          <p:cNvSpPr txBox="1">
            <a:spLocks noChangeArrowheads="1"/>
          </p:cNvSpPr>
          <p:nvPr/>
        </p:nvSpPr>
        <p:spPr bwMode="auto">
          <a:xfrm>
            <a:off x="539552" y="548680"/>
            <a:ext cx="324035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a:defRPr/>
            </a:pPr>
            <a:r>
              <a:rPr lang="en-GB" i="0" dirty="0" smtClean="0">
                <a:effectLst>
                  <a:glow rad="152400">
                    <a:schemeClr val="tx1"/>
                  </a:glow>
                </a:effectLst>
                <a:cs typeface="Arial" charset="0"/>
              </a:rPr>
              <a:t>Joint</a:t>
            </a:r>
          </a:p>
        </p:txBody>
      </p:sp>
      <p:sp>
        <p:nvSpPr>
          <p:cNvPr id="9" name="Text Box 5"/>
          <p:cNvSpPr txBox="1">
            <a:spLocks noChangeArrowheads="1"/>
          </p:cNvSpPr>
          <p:nvPr/>
        </p:nvSpPr>
        <p:spPr bwMode="auto">
          <a:xfrm>
            <a:off x="5292080" y="556234"/>
            <a:ext cx="324035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a:defRPr/>
            </a:pPr>
            <a:r>
              <a:rPr lang="en-GB" i="0" dirty="0" smtClean="0">
                <a:solidFill>
                  <a:schemeClr val="tx1"/>
                </a:solidFill>
                <a:effectLst>
                  <a:glow rad="152400">
                    <a:schemeClr val="bg1"/>
                  </a:glow>
                </a:effectLst>
                <a:cs typeface="Arial" charset="0"/>
              </a:rPr>
              <a:t>Not joint</a:t>
            </a:r>
          </a:p>
        </p:txBody>
      </p:sp>
      <p:sp>
        <p:nvSpPr>
          <p:cNvPr id="15" name="Text Box 5"/>
          <p:cNvSpPr txBox="1">
            <a:spLocks noChangeArrowheads="1"/>
          </p:cNvSpPr>
          <p:nvPr/>
        </p:nvSpPr>
        <p:spPr bwMode="auto">
          <a:xfrm>
            <a:off x="6228186" y="4366265"/>
            <a:ext cx="324035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a:defRPr/>
            </a:pPr>
            <a:r>
              <a:rPr lang="en-GB" i="0" dirty="0" smtClean="0">
                <a:solidFill>
                  <a:srgbClr val="000000"/>
                </a:solidFill>
                <a:effectLst>
                  <a:glow rad="76200">
                    <a:srgbClr val="FFFFFF"/>
                  </a:glow>
                </a:effectLst>
                <a:cs typeface="Arial" charset="0"/>
              </a:rPr>
              <a:t>(Searle 1990, 92)</a:t>
            </a:r>
          </a:p>
        </p:txBody>
      </p:sp>
      <p:sp>
        <p:nvSpPr>
          <p:cNvPr id="16" name="Text Box 5"/>
          <p:cNvSpPr txBox="1">
            <a:spLocks noChangeArrowheads="1"/>
          </p:cNvSpPr>
          <p:nvPr/>
        </p:nvSpPr>
        <p:spPr bwMode="auto">
          <a:xfrm>
            <a:off x="6156176" y="2125314"/>
            <a:ext cx="2664296"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r">
              <a:defRPr/>
            </a:pPr>
            <a:r>
              <a:rPr lang="en-GB" i="0" dirty="0" smtClean="0">
                <a:solidFill>
                  <a:srgbClr val="000000"/>
                </a:solidFill>
                <a:effectLst>
                  <a:glow rad="76200">
                    <a:srgbClr val="FFFFFF"/>
                  </a:glow>
                </a:effectLst>
                <a:cs typeface="Arial" charset="0"/>
              </a:rPr>
              <a:t>(Gilbert 1990)</a:t>
            </a:r>
          </a:p>
        </p:txBody>
      </p:sp>
      <p:sp>
        <p:nvSpPr>
          <p:cNvPr id="11" name="Text Box 5"/>
          <p:cNvSpPr txBox="1">
            <a:spLocks noChangeArrowheads="1"/>
          </p:cNvSpPr>
          <p:nvPr/>
        </p:nvSpPr>
        <p:spPr bwMode="auto">
          <a:xfrm>
            <a:off x="539552" y="4999232"/>
            <a:ext cx="324035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GB" i="0" dirty="0" smtClean="0">
                <a:effectLst>
                  <a:glow rad="152400">
                    <a:schemeClr val="tx1"/>
                  </a:glow>
                </a:effectLst>
                <a:cs typeface="Arial" charset="0"/>
              </a:rPr>
              <a:t>We lift a sofa together.</a:t>
            </a:r>
          </a:p>
        </p:txBody>
      </p:sp>
      <p:sp>
        <p:nvSpPr>
          <p:cNvPr id="12" name="Text Box 5"/>
          <p:cNvSpPr txBox="1">
            <a:spLocks noChangeArrowheads="1"/>
          </p:cNvSpPr>
          <p:nvPr/>
        </p:nvSpPr>
        <p:spPr bwMode="auto">
          <a:xfrm>
            <a:off x="5292080" y="5006786"/>
            <a:ext cx="3240358"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GB" i="0" dirty="0" smtClean="0">
                <a:solidFill>
                  <a:schemeClr val="tx1"/>
                </a:solidFill>
                <a:effectLst>
                  <a:glow rad="152400">
                    <a:schemeClr val="bg1"/>
                  </a:glow>
                </a:effectLst>
                <a:cs typeface="Arial" charset="0"/>
              </a:rPr>
              <a:t>We each individually raise either end of a sofa, coincidentally at the same time.</a:t>
            </a:r>
          </a:p>
        </p:txBody>
      </p:sp>
    </p:spTree>
    <p:extLst>
      <p:ext uri="{BB962C8B-B14F-4D97-AF65-F5344CB8AC3E}">
        <p14:creationId xmlns:p14="http://schemas.microsoft.com/office/powerpoint/2010/main" val="139857464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2"/>
          <p:cNvSpPr txBox="1">
            <a:spLocks noChangeArrowheads="1"/>
          </p:cNvSpPr>
          <p:nvPr/>
        </p:nvSpPr>
        <p:spPr bwMode="auto">
          <a:xfrm>
            <a:off x="990600" y="4428541"/>
            <a:ext cx="6705600" cy="1448731"/>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a:t>
            </a:r>
            <a:r>
              <a:rPr lang="en-US" i="0" dirty="0">
                <a:effectLst>
                  <a:glow rad="101600">
                    <a:srgbClr val="000000"/>
                  </a:glow>
                </a:effectLst>
              </a:rPr>
              <a:t>the key property of joint action lies in its internal component [...] in the participants’ having a “collective” or “shared</a:t>
            </a:r>
            <a:r>
              <a:rPr lang="en-US" i="0" dirty="0" smtClean="0">
                <a:effectLst>
                  <a:glow rad="101600">
                    <a:srgbClr val="000000"/>
                  </a:glow>
                </a:effectLst>
              </a:rPr>
              <a:t>” intention</a:t>
            </a:r>
            <a:r>
              <a:rPr lang="en-US" i="0" dirty="0">
                <a:effectLst>
                  <a:glow rad="101600">
                    <a:srgbClr val="000000"/>
                  </a:glow>
                </a:effectLst>
              </a:rPr>
              <a:t>.</a:t>
            </a:r>
            <a:r>
              <a:rPr lang="en-US" i="0" dirty="0" smtClean="0">
                <a:effectLst>
                  <a:glow rad="101600">
                    <a:srgbClr val="000000"/>
                  </a:glow>
                </a:effectLst>
              </a:rPr>
              <a:t>’ </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(Alonso 2009, pp. 444-5)</a:t>
            </a:r>
            <a:endParaRPr lang="en-US" i="0" dirty="0" smtClean="0">
              <a:effectLst>
                <a:glow rad="101600">
                  <a:srgbClr val="000000"/>
                </a:glow>
              </a:effectLst>
              <a:ea typeface="Arial" charset="0"/>
              <a:cs typeface="Arial" charset="0"/>
            </a:endParaRPr>
          </a:p>
        </p:txBody>
      </p:sp>
      <p:sp>
        <p:nvSpPr>
          <p:cNvPr id="6"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representation enables joint action</a:t>
            </a:r>
          </a:p>
        </p:txBody>
      </p:sp>
      <p:sp>
        <p:nvSpPr>
          <p:cNvPr id="9" name="Rectangle 8"/>
          <p:cNvSpPr/>
          <p:nvPr/>
        </p:nvSpPr>
        <p:spPr>
          <a:xfrm>
            <a:off x="971600" y="1844824"/>
            <a:ext cx="3312368" cy="2123658"/>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question: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Does reciprocal agent-neutral motor representation also </a:t>
            </a:r>
            <a:r>
              <a:rPr lang="en-US" i="0" dirty="0">
                <a:effectLst>
                  <a:glow rad="101600">
                    <a:srgbClr val="000000"/>
                  </a:glow>
                </a:effectLst>
                <a:ea typeface="Arial" charset="0"/>
                <a:cs typeface="Arial" charset="0"/>
              </a:rPr>
              <a:t>play a role in explaining what joint action is?  [Yes</a:t>
            </a:r>
            <a:r>
              <a:rPr lang="en-US" i="0" dirty="0" smtClean="0">
                <a:effectLst>
                  <a:glow rad="101600">
                    <a:srgbClr val="000000"/>
                  </a:glow>
                </a:effectLst>
                <a:ea typeface="Arial" charset="0"/>
                <a:cs typeface="Arial" charset="0"/>
              </a:rPr>
              <a:t>]</a:t>
            </a:r>
            <a:endParaRPr lang="en-US" i="0" dirty="0">
              <a:effectLst>
                <a:glow rad="101600">
                  <a:srgbClr val="000000"/>
                </a:glow>
              </a:effectLst>
              <a:ea typeface="Arial" charset="0"/>
              <a:cs typeface="Arial" charset="0"/>
            </a:endParaRPr>
          </a:p>
        </p:txBody>
      </p:sp>
      <p:sp>
        <p:nvSpPr>
          <p:cNvPr id="10" name="Rectangle 9"/>
          <p:cNvSpPr/>
          <p:nvPr/>
        </p:nvSpPr>
        <p:spPr>
          <a:xfrm>
            <a:off x="4788024" y="1844824"/>
            <a:ext cx="3312368" cy="2123658"/>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chemeClr val="bg2">
                    <a:lumMod val="50000"/>
                  </a:schemeClr>
                </a:solidFill>
                <a:effectLst>
                  <a:glow rad="101600">
                    <a:srgbClr val="000000"/>
                  </a:glow>
                </a:effectLst>
                <a:ea typeface="Arial" charset="0"/>
                <a:cs typeface="Arial" charset="0"/>
              </a:rPr>
              <a:t>challenge</a:t>
            </a:r>
            <a:r>
              <a:rPr lang="en-US" i="0" dirty="0">
                <a:solidFill>
                  <a:schemeClr val="bg2">
                    <a:lumMod val="50000"/>
                  </a:schemeClr>
                </a:solidFill>
                <a:effectLst>
                  <a:glow rad="101600">
                    <a:srgbClr val="000000"/>
                  </a:glow>
                </a:effectLst>
                <a:ea typeface="Arial" charset="0"/>
                <a:cs typeface="Arial" charset="0"/>
              </a:rPr>
              <a:t>: </a:t>
            </a:r>
            <a:endParaRPr lang="en-US" i="0" dirty="0" smtClean="0">
              <a:solidFill>
                <a:schemeClr val="bg2">
                  <a:lumMod val="50000"/>
                </a:schemeClr>
              </a:solidFill>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chemeClr val="bg2">
                    <a:lumMod val="50000"/>
                  </a:schemeClr>
                </a:solidFill>
                <a:effectLst>
                  <a:glow rad="101600">
                    <a:srgbClr val="000000"/>
                  </a:glow>
                </a:effectLst>
                <a:ea typeface="Arial" charset="0"/>
                <a:cs typeface="Arial" charset="0"/>
              </a:rPr>
              <a:t>How </a:t>
            </a:r>
            <a:r>
              <a:rPr lang="en-US" i="0" dirty="0">
                <a:solidFill>
                  <a:schemeClr val="bg2">
                    <a:lumMod val="50000"/>
                  </a:schemeClr>
                </a:solidFill>
                <a:effectLst>
                  <a:glow rad="101600">
                    <a:srgbClr val="000000"/>
                  </a:glow>
                </a:effectLst>
                <a:ea typeface="Arial" charset="0"/>
                <a:cs typeface="Arial" charset="0"/>
              </a:rPr>
              <a:t>could social motor representation and shared </a:t>
            </a:r>
            <a:r>
              <a:rPr lang="en-US" i="0" dirty="0" smtClean="0">
                <a:solidFill>
                  <a:schemeClr val="bg2">
                    <a:lumMod val="50000"/>
                  </a:schemeClr>
                </a:solidFill>
                <a:effectLst>
                  <a:glow rad="101600">
                    <a:srgbClr val="000000"/>
                  </a:glow>
                </a:effectLst>
                <a:ea typeface="Arial" charset="0"/>
                <a:cs typeface="Arial" charset="0"/>
              </a:rPr>
              <a:t>intention </a:t>
            </a:r>
            <a:r>
              <a:rPr lang="en-US" i="0" dirty="0">
                <a:solidFill>
                  <a:schemeClr val="bg2">
                    <a:lumMod val="50000"/>
                  </a:schemeClr>
                </a:solidFill>
                <a:effectLst>
                  <a:glow rad="101600">
                    <a:srgbClr val="000000"/>
                  </a:glow>
                </a:effectLst>
                <a:ea typeface="Arial" charset="0"/>
                <a:cs typeface="Arial" charset="0"/>
              </a:rPr>
              <a:t>harmoniously contribute to joint action?</a:t>
            </a:r>
            <a:endParaRPr lang="en-US" dirty="0">
              <a:solidFill>
                <a:schemeClr val="bg2">
                  <a:lumMod val="50000"/>
                </a:schemeClr>
              </a:solidFill>
              <a:effectLst>
                <a:glow rad="101600">
                  <a:srgbClr val="000000"/>
                </a:glow>
              </a:effectLst>
            </a:endParaRPr>
          </a:p>
        </p:txBody>
      </p:sp>
      <p:cxnSp>
        <p:nvCxnSpPr>
          <p:cNvPr id="11" name="Straight Connector 10"/>
          <p:cNvCxnSpPr/>
          <p:nvPr/>
        </p:nvCxnSpPr>
        <p:spPr bwMode="auto">
          <a:xfrm>
            <a:off x="4499992" y="1772816"/>
            <a:ext cx="0" cy="2232248"/>
          </a:xfrm>
          <a:prstGeom prst="line">
            <a:avLst/>
          </a:prstGeom>
          <a:solidFill>
            <a:srgbClr val="00B8FF"/>
          </a:solidFill>
          <a:ln w="9525" cap="flat" cmpd="sng" algn="ctr">
            <a:solidFill>
              <a:schemeClr val="bg1"/>
            </a:solidFill>
            <a:prstDash val="sysDash"/>
            <a:round/>
            <a:headEnd type="none" w="med" len="med"/>
            <a:tailEnd type="none" w="med" len="med"/>
          </a:ln>
          <a:effectLst/>
        </p:spPr>
      </p:cxnSp>
    </p:spTree>
    <p:extLst>
      <p:ext uri="{BB962C8B-B14F-4D97-AF65-F5344CB8AC3E}">
        <p14:creationId xmlns:p14="http://schemas.microsoft.com/office/powerpoint/2010/main" val="327273300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2"/>
          <p:cNvSpPr txBox="1">
            <a:spLocks noChangeArrowheads="1"/>
          </p:cNvSpPr>
          <p:nvPr/>
        </p:nvSpPr>
        <p:spPr bwMode="auto">
          <a:xfrm>
            <a:off x="990600" y="4428541"/>
            <a:ext cx="6705600" cy="1448731"/>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a:t>
            </a:r>
            <a:r>
              <a:rPr lang="en-US" i="0" dirty="0">
                <a:effectLst>
                  <a:glow rad="101600">
                    <a:srgbClr val="000000"/>
                  </a:glow>
                </a:effectLst>
              </a:rPr>
              <a:t>the key property of joint action lies in its internal component [...] in the participants’ having a “collective” or “shared</a:t>
            </a:r>
            <a:r>
              <a:rPr lang="en-US" i="0" dirty="0" smtClean="0">
                <a:effectLst>
                  <a:glow rad="101600">
                    <a:srgbClr val="000000"/>
                  </a:glow>
                </a:effectLst>
              </a:rPr>
              <a:t>” intention</a:t>
            </a:r>
            <a:r>
              <a:rPr lang="en-US" i="0" dirty="0">
                <a:effectLst>
                  <a:glow rad="101600">
                    <a:srgbClr val="000000"/>
                  </a:glow>
                </a:effectLst>
              </a:rPr>
              <a:t>.</a:t>
            </a:r>
            <a:r>
              <a:rPr lang="en-US" i="0" dirty="0" smtClean="0">
                <a:effectLst>
                  <a:glow rad="101600">
                    <a:srgbClr val="000000"/>
                  </a:glow>
                </a:effectLst>
              </a:rPr>
              <a:t>’ </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(Alonso 2009, pp. 444-5)</a:t>
            </a:r>
            <a:endParaRPr lang="en-US" i="0" dirty="0" smtClean="0">
              <a:effectLst>
                <a:glow rad="101600">
                  <a:srgbClr val="000000"/>
                </a:glow>
              </a:effectLst>
              <a:ea typeface="Arial" charset="0"/>
              <a:cs typeface="Arial" charset="0"/>
            </a:endParaRPr>
          </a:p>
        </p:txBody>
      </p:sp>
      <p:sp>
        <p:nvSpPr>
          <p:cNvPr id="6"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representation enables joint action</a:t>
            </a:r>
          </a:p>
        </p:txBody>
      </p:sp>
      <p:sp>
        <p:nvSpPr>
          <p:cNvPr id="9" name="Rectangle 8"/>
          <p:cNvSpPr/>
          <p:nvPr/>
        </p:nvSpPr>
        <p:spPr>
          <a:xfrm>
            <a:off x="971600" y="1844824"/>
            <a:ext cx="3312368" cy="2123658"/>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question: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Does reciprocal agent-neutral motor representation also </a:t>
            </a:r>
            <a:r>
              <a:rPr lang="en-US" i="0" dirty="0">
                <a:effectLst>
                  <a:glow rad="101600">
                    <a:srgbClr val="000000"/>
                  </a:glow>
                </a:effectLst>
                <a:ea typeface="Arial" charset="0"/>
                <a:cs typeface="Arial" charset="0"/>
              </a:rPr>
              <a:t>play a role in explaining what joint action is?  [Yes</a:t>
            </a:r>
            <a:r>
              <a:rPr lang="en-US" i="0" dirty="0" smtClean="0">
                <a:effectLst>
                  <a:glow rad="101600">
                    <a:srgbClr val="000000"/>
                  </a:glow>
                </a:effectLst>
                <a:ea typeface="Arial" charset="0"/>
                <a:cs typeface="Arial" charset="0"/>
              </a:rPr>
              <a:t>]</a:t>
            </a:r>
            <a:endParaRPr lang="en-US" i="0" dirty="0">
              <a:effectLst>
                <a:glow rad="101600">
                  <a:srgbClr val="000000"/>
                </a:glow>
              </a:effectLst>
              <a:ea typeface="Arial" charset="0"/>
              <a:cs typeface="Arial" charset="0"/>
            </a:endParaRPr>
          </a:p>
        </p:txBody>
      </p:sp>
      <p:sp>
        <p:nvSpPr>
          <p:cNvPr id="10" name="Rectangle 9"/>
          <p:cNvSpPr/>
          <p:nvPr/>
        </p:nvSpPr>
        <p:spPr>
          <a:xfrm>
            <a:off x="4788024" y="1844824"/>
            <a:ext cx="3312368" cy="2123658"/>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chemeClr val="bg2">
                    <a:lumMod val="50000"/>
                  </a:schemeClr>
                </a:solidFill>
                <a:effectLst>
                  <a:glow rad="101600">
                    <a:srgbClr val="000000"/>
                  </a:glow>
                </a:effectLst>
                <a:ea typeface="Arial" charset="0"/>
                <a:cs typeface="Arial" charset="0"/>
              </a:rPr>
              <a:t>challenge</a:t>
            </a:r>
            <a:r>
              <a:rPr lang="en-US" i="0" dirty="0">
                <a:solidFill>
                  <a:schemeClr val="bg2">
                    <a:lumMod val="50000"/>
                  </a:schemeClr>
                </a:solidFill>
                <a:effectLst>
                  <a:glow rad="101600">
                    <a:srgbClr val="000000"/>
                  </a:glow>
                </a:effectLst>
                <a:ea typeface="Arial" charset="0"/>
                <a:cs typeface="Arial" charset="0"/>
              </a:rPr>
              <a:t>: </a:t>
            </a:r>
            <a:endParaRPr lang="en-US" i="0" dirty="0" smtClean="0">
              <a:solidFill>
                <a:schemeClr val="bg2">
                  <a:lumMod val="50000"/>
                </a:schemeClr>
              </a:solidFill>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chemeClr val="bg2">
                    <a:lumMod val="50000"/>
                  </a:schemeClr>
                </a:solidFill>
                <a:effectLst>
                  <a:glow rad="101600">
                    <a:srgbClr val="000000"/>
                  </a:glow>
                </a:effectLst>
                <a:ea typeface="Arial" charset="0"/>
                <a:cs typeface="Arial" charset="0"/>
              </a:rPr>
              <a:t>How </a:t>
            </a:r>
            <a:r>
              <a:rPr lang="en-US" i="0" dirty="0">
                <a:solidFill>
                  <a:schemeClr val="bg2">
                    <a:lumMod val="50000"/>
                  </a:schemeClr>
                </a:solidFill>
                <a:effectLst>
                  <a:glow rad="101600">
                    <a:srgbClr val="000000"/>
                  </a:glow>
                </a:effectLst>
                <a:ea typeface="Arial" charset="0"/>
                <a:cs typeface="Arial" charset="0"/>
              </a:rPr>
              <a:t>could social motor representation and shared </a:t>
            </a:r>
            <a:r>
              <a:rPr lang="en-US" i="0" dirty="0" smtClean="0">
                <a:solidFill>
                  <a:schemeClr val="bg2">
                    <a:lumMod val="50000"/>
                  </a:schemeClr>
                </a:solidFill>
                <a:effectLst>
                  <a:glow rad="101600">
                    <a:srgbClr val="000000"/>
                  </a:glow>
                </a:effectLst>
                <a:ea typeface="Arial" charset="0"/>
                <a:cs typeface="Arial" charset="0"/>
              </a:rPr>
              <a:t>intention </a:t>
            </a:r>
            <a:r>
              <a:rPr lang="en-US" i="0" dirty="0">
                <a:solidFill>
                  <a:schemeClr val="bg2">
                    <a:lumMod val="50000"/>
                  </a:schemeClr>
                </a:solidFill>
                <a:effectLst>
                  <a:glow rad="101600">
                    <a:srgbClr val="000000"/>
                  </a:glow>
                </a:effectLst>
                <a:ea typeface="Arial" charset="0"/>
                <a:cs typeface="Arial" charset="0"/>
              </a:rPr>
              <a:t>harmoniously contribute to joint action?</a:t>
            </a:r>
            <a:endParaRPr lang="en-US" dirty="0">
              <a:solidFill>
                <a:schemeClr val="bg2">
                  <a:lumMod val="50000"/>
                </a:schemeClr>
              </a:solidFill>
              <a:effectLst>
                <a:glow rad="101600">
                  <a:srgbClr val="000000"/>
                </a:glow>
              </a:effectLst>
            </a:endParaRPr>
          </a:p>
        </p:txBody>
      </p:sp>
      <p:cxnSp>
        <p:nvCxnSpPr>
          <p:cNvPr id="11" name="Straight Connector 10"/>
          <p:cNvCxnSpPr/>
          <p:nvPr/>
        </p:nvCxnSpPr>
        <p:spPr bwMode="auto">
          <a:xfrm>
            <a:off x="4499992" y="1772816"/>
            <a:ext cx="0" cy="2232248"/>
          </a:xfrm>
          <a:prstGeom prst="line">
            <a:avLst/>
          </a:prstGeom>
          <a:solidFill>
            <a:srgbClr val="00B8FF"/>
          </a:solidFill>
          <a:ln w="9525" cap="flat" cmpd="sng" algn="ctr">
            <a:solidFill>
              <a:schemeClr val="bg1"/>
            </a:solidFill>
            <a:prstDash val="sysDash"/>
            <a:round/>
            <a:headEnd type="none" w="med" len="med"/>
            <a:tailEnd type="none" w="med" len="med"/>
          </a:ln>
          <a:effectLst/>
        </p:spPr>
      </p:cxnSp>
      <p:sp>
        <p:nvSpPr>
          <p:cNvPr id="2" name="Rectangle 1"/>
          <p:cNvSpPr/>
          <p:nvPr/>
        </p:nvSpPr>
        <p:spPr>
          <a:xfrm rot="190951">
            <a:off x="4431199" y="3147501"/>
            <a:ext cx="3743177" cy="1107996"/>
          </a:xfrm>
          <a:prstGeom prst="rect">
            <a:avLst/>
          </a:prstGeom>
          <a:solidFill>
            <a:schemeClr val="bg1"/>
          </a:solidFill>
        </p:spPr>
        <p:txBody>
          <a:bodyPr wrap="square" rIns="468000">
            <a:spAutoFit/>
          </a:bodyPr>
          <a:lstStyle/>
          <a:p>
            <a:pPr algn="ctr"/>
            <a:r>
              <a:rPr lang="en-US" i="0" dirty="0">
                <a:solidFill>
                  <a:srgbClr val="000000"/>
                </a:solidFill>
                <a:effectLst>
                  <a:glow rad="101600">
                    <a:srgbClr val="FFFFFF"/>
                  </a:glow>
                </a:effectLst>
                <a:ea typeface="Arial" charset="0"/>
                <a:cs typeface="Arial" charset="0"/>
              </a:rPr>
              <a:t>reciprocal agent-neutral motor representation </a:t>
            </a:r>
            <a:endParaRPr lang="en-US" i="0" dirty="0" smtClean="0">
              <a:solidFill>
                <a:srgbClr val="000000"/>
              </a:solidFill>
              <a:effectLst>
                <a:glow rad="101600">
                  <a:srgbClr val="FFFFFF"/>
                </a:glow>
              </a:effectLst>
              <a:ea typeface="Arial" charset="0"/>
              <a:cs typeface="Arial" charset="0"/>
            </a:endParaRPr>
          </a:p>
          <a:p>
            <a:pPr algn="ctr"/>
            <a:r>
              <a:rPr lang="en-US" i="0" dirty="0" smtClean="0">
                <a:solidFill>
                  <a:srgbClr val="000000"/>
                </a:solidFill>
                <a:effectLst>
                  <a:glow rad="101600">
                    <a:srgbClr val="FFFFFF"/>
                  </a:glow>
                </a:effectLst>
                <a:ea typeface="Arial" charset="0"/>
                <a:cs typeface="Arial" charset="0"/>
              </a:rPr>
              <a:t>=  shared intention?</a:t>
            </a:r>
            <a:endParaRPr lang="en-US" i="0" dirty="0">
              <a:solidFill>
                <a:srgbClr val="000000"/>
              </a:solidFill>
              <a:effectLst>
                <a:glow rad="101600">
                  <a:srgbClr val="FFFFFF"/>
                </a:glow>
              </a:effectLst>
            </a:endParaRPr>
          </a:p>
        </p:txBody>
      </p:sp>
      <p:sp>
        <p:nvSpPr>
          <p:cNvPr id="8" name="Rectangle 7"/>
          <p:cNvSpPr/>
          <p:nvPr/>
        </p:nvSpPr>
        <p:spPr>
          <a:xfrm rot="190951">
            <a:off x="7419811" y="3019445"/>
            <a:ext cx="850467" cy="1446550"/>
          </a:xfrm>
          <a:prstGeom prst="rect">
            <a:avLst/>
          </a:prstGeom>
          <a:noFill/>
        </p:spPr>
        <p:txBody>
          <a:bodyPr wrap="square">
            <a:spAutoFit/>
          </a:bodyPr>
          <a:lstStyle/>
          <a:p>
            <a:pPr algn="ctr"/>
            <a:r>
              <a:rPr lang="en-US" sz="8800" i="0" dirty="0" smtClean="0">
                <a:effectLst>
                  <a:glow rad="101600">
                    <a:srgbClr val="000000"/>
                  </a:glow>
                </a:effectLst>
                <a:ea typeface="Arial" charset="0"/>
                <a:cs typeface="Arial" charset="0"/>
              </a:rPr>
              <a:t>?</a:t>
            </a:r>
            <a:endParaRPr lang="en-US" sz="8800" dirty="0"/>
          </a:p>
        </p:txBody>
      </p:sp>
    </p:spTree>
    <p:extLst>
      <p:ext uri="{BB962C8B-B14F-4D97-AF65-F5344CB8AC3E}">
        <p14:creationId xmlns:p14="http://schemas.microsoft.com/office/powerpoint/2010/main" val="10563941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4788024" y="1844824"/>
            <a:ext cx="3312368" cy="2123658"/>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404040"/>
                </a:solidFill>
                <a:effectLst>
                  <a:glow rad="101600">
                    <a:srgbClr val="000000"/>
                  </a:glow>
                </a:effectLst>
                <a:ea typeface="Arial" charset="0"/>
                <a:cs typeface="Arial" charset="0"/>
              </a:rPr>
              <a:t>challenge</a:t>
            </a:r>
            <a:r>
              <a:rPr lang="en-US" i="0" dirty="0">
                <a:solidFill>
                  <a:srgbClr val="404040"/>
                </a:solidFill>
                <a:effectLst>
                  <a:glow rad="101600">
                    <a:srgbClr val="000000"/>
                  </a:glow>
                </a:effectLst>
                <a:ea typeface="Arial" charset="0"/>
                <a:cs typeface="Arial" charset="0"/>
              </a:rPr>
              <a:t>: </a:t>
            </a:r>
            <a:endParaRPr lang="en-US" i="0" dirty="0" smtClean="0">
              <a:solidFill>
                <a:srgbClr val="404040"/>
              </a:solidFill>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404040"/>
                </a:solidFill>
                <a:effectLst>
                  <a:glow rad="101600">
                    <a:srgbClr val="000000"/>
                  </a:glow>
                </a:effectLst>
                <a:ea typeface="Arial" charset="0"/>
                <a:cs typeface="Arial" charset="0"/>
              </a:rPr>
              <a:t>How </a:t>
            </a:r>
            <a:r>
              <a:rPr lang="en-US" i="0" dirty="0">
                <a:solidFill>
                  <a:srgbClr val="404040"/>
                </a:solidFill>
                <a:effectLst>
                  <a:glow rad="101600">
                    <a:srgbClr val="000000"/>
                  </a:glow>
                </a:effectLst>
                <a:ea typeface="Arial" charset="0"/>
                <a:cs typeface="Arial" charset="0"/>
              </a:rPr>
              <a:t>could social motor representation and shared </a:t>
            </a:r>
            <a:r>
              <a:rPr lang="en-US" i="0" dirty="0" smtClean="0">
                <a:solidFill>
                  <a:srgbClr val="404040"/>
                </a:solidFill>
                <a:effectLst>
                  <a:glow rad="101600">
                    <a:srgbClr val="000000"/>
                  </a:glow>
                </a:effectLst>
                <a:ea typeface="Arial" charset="0"/>
                <a:cs typeface="Arial" charset="0"/>
              </a:rPr>
              <a:t>intention </a:t>
            </a:r>
            <a:r>
              <a:rPr lang="en-US" i="0" dirty="0">
                <a:solidFill>
                  <a:srgbClr val="404040"/>
                </a:solidFill>
                <a:effectLst>
                  <a:glow rad="101600">
                    <a:srgbClr val="000000"/>
                  </a:glow>
                </a:effectLst>
                <a:ea typeface="Arial" charset="0"/>
                <a:cs typeface="Arial" charset="0"/>
              </a:rPr>
              <a:t>harmoniously contribute to joint action?</a:t>
            </a:r>
            <a:endParaRPr lang="en-US" dirty="0">
              <a:solidFill>
                <a:srgbClr val="404040"/>
              </a:solidFill>
              <a:effectLst>
                <a:glow rad="101600">
                  <a:srgbClr val="000000"/>
                </a:glow>
              </a:effectLst>
            </a:endParaRPr>
          </a:p>
        </p:txBody>
      </p:sp>
      <p:cxnSp>
        <p:nvCxnSpPr>
          <p:cNvPr id="15" name="Straight Connector 14"/>
          <p:cNvCxnSpPr/>
          <p:nvPr/>
        </p:nvCxnSpPr>
        <p:spPr bwMode="auto">
          <a:xfrm>
            <a:off x="4499992" y="1772816"/>
            <a:ext cx="0" cy="2232248"/>
          </a:xfrm>
          <a:prstGeom prst="line">
            <a:avLst/>
          </a:prstGeom>
          <a:solidFill>
            <a:srgbClr val="00B8FF"/>
          </a:solidFill>
          <a:ln w="9525" cap="flat" cmpd="sng" algn="ctr">
            <a:solidFill>
              <a:schemeClr val="bg2">
                <a:lumMod val="50000"/>
              </a:schemeClr>
            </a:solidFill>
            <a:prstDash val="sysDash"/>
            <a:round/>
            <a:headEnd type="none" w="med" len="med"/>
            <a:tailEnd type="none" w="med" len="med"/>
          </a:ln>
          <a:effectLst/>
        </p:spPr>
      </p:cxnSp>
      <p:sp>
        <p:nvSpPr>
          <p:cNvPr id="16" name="Rectangle 15"/>
          <p:cNvSpPr/>
          <p:nvPr/>
        </p:nvSpPr>
        <p:spPr>
          <a:xfrm>
            <a:off x="971600" y="1844824"/>
            <a:ext cx="3312368" cy="2123658"/>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404040"/>
                </a:solidFill>
                <a:effectLst>
                  <a:glow rad="101600">
                    <a:srgbClr val="000000"/>
                  </a:glow>
                </a:effectLst>
                <a:ea typeface="Arial" charset="0"/>
                <a:cs typeface="Arial" charset="0"/>
              </a:rPr>
              <a:t>question: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404040"/>
                </a:solidFill>
                <a:effectLst>
                  <a:glow rad="101600">
                    <a:srgbClr val="000000"/>
                  </a:glow>
                </a:effectLst>
                <a:ea typeface="Arial" charset="0"/>
                <a:cs typeface="Arial" charset="0"/>
              </a:rPr>
              <a:t>Does reciprocal agent-neutral motor representation also </a:t>
            </a:r>
            <a:r>
              <a:rPr lang="en-US" i="0" dirty="0">
                <a:solidFill>
                  <a:srgbClr val="404040"/>
                </a:solidFill>
                <a:effectLst>
                  <a:glow rad="101600">
                    <a:srgbClr val="000000"/>
                  </a:glow>
                </a:effectLst>
                <a:ea typeface="Arial" charset="0"/>
                <a:cs typeface="Arial" charset="0"/>
              </a:rPr>
              <a:t>play a role in explaining what joint action is?  [Yes</a:t>
            </a:r>
            <a:r>
              <a:rPr lang="en-US" i="0" dirty="0" smtClean="0">
                <a:solidFill>
                  <a:srgbClr val="404040"/>
                </a:solidFill>
                <a:effectLst>
                  <a:glow rad="101600">
                    <a:srgbClr val="000000"/>
                  </a:glow>
                </a:effectLst>
                <a:ea typeface="Arial" charset="0"/>
                <a:cs typeface="Arial" charset="0"/>
              </a:rPr>
              <a:t>]</a:t>
            </a:r>
            <a:endParaRPr lang="en-US" i="0" dirty="0">
              <a:solidFill>
                <a:srgbClr val="404040"/>
              </a:solidFill>
              <a:effectLst>
                <a:glow rad="101600">
                  <a:srgbClr val="000000"/>
                </a:glow>
              </a:effectLst>
              <a:ea typeface="Arial" charset="0"/>
              <a:cs typeface="Arial" charset="0"/>
            </a:endParaRPr>
          </a:p>
        </p:txBody>
      </p:sp>
      <p:sp>
        <p:nvSpPr>
          <p:cNvPr id="6"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representation enables joint action</a:t>
            </a:r>
          </a:p>
        </p:txBody>
      </p:sp>
    </p:spTree>
    <p:extLst>
      <p:ext uri="{BB962C8B-B14F-4D97-AF65-F5344CB8AC3E}">
        <p14:creationId xmlns:p14="http://schemas.microsoft.com/office/powerpoint/2010/main" val="349424341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2"/>
          <p:cNvSpPr txBox="1">
            <a:spLocks noChangeArrowheads="1"/>
          </p:cNvSpPr>
          <p:nvPr/>
        </p:nvSpPr>
        <p:spPr bwMode="auto">
          <a:xfrm>
            <a:off x="1219200" y="2132856"/>
            <a:ext cx="6705600" cy="771623"/>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How might reciprocal agent-neutral motor representations differ from shared intentions?</a:t>
            </a:r>
            <a:endParaRPr lang="en-US" i="0" dirty="0" smtClean="0">
              <a:effectLst>
                <a:glow rad="101600">
                  <a:srgbClr val="000000"/>
                </a:glow>
              </a:effectLst>
              <a:ea typeface="Arial" charset="0"/>
              <a:cs typeface="Arial" charset="0"/>
            </a:endParaRPr>
          </a:p>
        </p:txBody>
      </p:sp>
    </p:spTree>
    <p:extLst>
      <p:ext uri="{BB962C8B-B14F-4D97-AF65-F5344CB8AC3E}">
        <p14:creationId xmlns:p14="http://schemas.microsoft.com/office/powerpoint/2010/main" val="217787900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Effect>
                      <a14:colorTemperature colorTemp="11500"/>
                    </a14:imgEffect>
                    <a14:imgEffect>
                      <a14:saturation sat="0"/>
                    </a14:imgEffect>
                    <a14:imgEffect>
                      <a14:brightnessContrast bright="-43000" contrast="48000"/>
                    </a14:imgEffect>
                  </a14:imgLayer>
                </a14:imgProps>
              </a:ext>
            </a:extLst>
          </a:blip>
          <a:stretch>
            <a:fillRect/>
          </a:stretch>
        </p:blipFill>
        <p:spPr>
          <a:xfrm>
            <a:off x="5483700" y="3140968"/>
            <a:ext cx="3073400" cy="3213100"/>
          </a:xfrm>
          <a:prstGeom prst="rect">
            <a:avLst/>
          </a:prstGeom>
        </p:spPr>
      </p:pic>
      <p:sp>
        <p:nvSpPr>
          <p:cNvPr id="13" name="Rectangle 12"/>
          <p:cNvSpPr/>
          <p:nvPr/>
        </p:nvSpPr>
        <p:spPr bwMode="auto">
          <a:xfrm>
            <a:off x="5464528" y="3128639"/>
            <a:ext cx="3139920" cy="3240360"/>
          </a:xfrm>
          <a:prstGeom prst="rect">
            <a:avLst/>
          </a:prstGeom>
          <a:gradFill flip="none" rotWithShape="1">
            <a:gsLst>
              <a:gs pos="76000">
                <a:schemeClr val="tx1">
                  <a:alpha val="0"/>
                </a:schemeClr>
              </a:gs>
              <a:gs pos="100000">
                <a:schemeClr val="tx1"/>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pic>
        <p:nvPicPr>
          <p:cNvPr id="15" name="Picture 14"/>
          <p:cNvPicPr>
            <a:picLocks noChangeAspect="1"/>
          </p:cNvPicPr>
          <p:nvPr/>
        </p:nvPicPr>
        <p:blipFill rotWithShape="1">
          <a:blip r:embed="rId5">
            <a:extLst>
              <a:ext uri="{BEBA8EAE-BF5A-486C-A8C5-ECC9F3942E4B}">
                <a14:imgProps xmlns:a14="http://schemas.microsoft.com/office/drawing/2010/main">
                  <a14:imgLayer r:embed="rId6">
                    <a14:imgEffect>
                      <a14:sharpenSoften amount="-100000"/>
                    </a14:imgEffect>
                    <a14:imgEffect>
                      <a14:colorTemperature colorTemp="11500"/>
                    </a14:imgEffect>
                    <a14:imgEffect>
                      <a14:saturation sat="0"/>
                    </a14:imgEffect>
                    <a14:imgEffect>
                      <a14:brightnessContrast bright="-37000" contrast="57000"/>
                    </a14:imgEffect>
                  </a14:imgLayer>
                </a14:imgProps>
              </a:ext>
            </a:extLst>
          </a:blip>
          <a:srcRect l="18369"/>
          <a:stretch/>
        </p:blipFill>
        <p:spPr>
          <a:xfrm>
            <a:off x="1348372" y="3140968"/>
            <a:ext cx="3032264" cy="3208536"/>
          </a:xfrm>
          <a:prstGeom prst="rect">
            <a:avLst/>
          </a:prstGeom>
        </p:spPr>
      </p:pic>
      <p:sp>
        <p:nvSpPr>
          <p:cNvPr id="16" name="Rectangle 15"/>
          <p:cNvSpPr/>
          <p:nvPr/>
        </p:nvSpPr>
        <p:spPr bwMode="auto">
          <a:xfrm>
            <a:off x="1296622" y="3142934"/>
            <a:ext cx="3139920" cy="3240360"/>
          </a:xfrm>
          <a:prstGeom prst="rect">
            <a:avLst/>
          </a:prstGeom>
          <a:gradFill flip="none" rotWithShape="1">
            <a:gsLst>
              <a:gs pos="76000">
                <a:schemeClr val="tx1">
                  <a:alpha val="0"/>
                </a:schemeClr>
              </a:gs>
              <a:gs pos="100000">
                <a:schemeClr val="tx1"/>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7" name="Rectangle 16"/>
          <p:cNvSpPr/>
          <p:nvPr/>
        </p:nvSpPr>
        <p:spPr>
          <a:xfrm>
            <a:off x="3372524" y="260648"/>
            <a:ext cx="3168352" cy="430887"/>
          </a:xfrm>
          <a:prstGeom prst="rect">
            <a:avLst/>
          </a:prstGeom>
          <a:solidFill>
            <a:schemeClr val="bg1"/>
          </a:solidFill>
        </p:spPr>
        <p:txBody>
          <a:bodyPr wrap="square" rIns="108000">
            <a:spAutoFit/>
          </a:bodyPr>
          <a:lstStyle/>
          <a:p>
            <a:pPr algn="ctr"/>
            <a:r>
              <a:rPr lang="en-US" i="0" dirty="0" smtClean="0">
                <a:solidFill>
                  <a:srgbClr val="000000"/>
                </a:solidFill>
                <a:effectLst>
                  <a:glow rad="101600">
                    <a:srgbClr val="FFFFFF"/>
                  </a:glow>
                </a:effectLst>
                <a:ea typeface="Arial" charset="0"/>
                <a:cs typeface="Arial" charset="0"/>
              </a:rPr>
              <a:t>&lt; different content &gt;</a:t>
            </a:r>
            <a:endParaRPr lang="en-US" i="0" dirty="0">
              <a:solidFill>
                <a:srgbClr val="000000"/>
              </a:solidFill>
              <a:effectLst>
                <a:glow rad="101600">
                  <a:srgbClr val="FFFFFF"/>
                </a:glow>
              </a:effectLst>
            </a:endParaRPr>
          </a:p>
        </p:txBody>
      </p:sp>
    </p:spTree>
    <p:extLst>
      <p:ext uri="{BB962C8B-B14F-4D97-AF65-F5344CB8AC3E}">
        <p14:creationId xmlns:p14="http://schemas.microsoft.com/office/powerpoint/2010/main" val="315323143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464528" y="980728"/>
            <a:ext cx="2987824" cy="1785104"/>
          </a:xfrm>
          <a:prstGeom prst="rect">
            <a:avLst/>
          </a:prstGeom>
        </p:spPr>
        <p:txBody>
          <a:bodyPr wrap="square">
            <a:spAutoFit/>
          </a:bodyPr>
          <a:lstStyle/>
          <a:p>
            <a:r>
              <a:rPr lang="en-US" i="0" dirty="0" smtClean="0">
                <a:effectLst>
                  <a:glow rad="101600">
                    <a:srgbClr val="000000"/>
                  </a:glow>
                </a:effectLst>
              </a:rPr>
              <a:t>Take </a:t>
            </a:r>
            <a:r>
              <a:rPr lang="en-US" i="0" dirty="0">
                <a:effectLst>
                  <a:glow rad="101600">
                    <a:srgbClr val="000000"/>
                  </a:glow>
                </a:effectLst>
              </a:rPr>
              <a:t>RER B and get out at the Luxembourg station, from there it's less than 5 minutes walk.</a:t>
            </a:r>
          </a:p>
        </p:txBody>
      </p:sp>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Effect>
                      <a14:colorTemperature colorTemp="11500"/>
                    </a14:imgEffect>
                    <a14:imgEffect>
                      <a14:saturation sat="0"/>
                    </a14:imgEffect>
                    <a14:imgEffect>
                      <a14:brightnessContrast bright="-43000" contrast="48000"/>
                    </a14:imgEffect>
                  </a14:imgLayer>
                </a14:imgProps>
              </a:ext>
            </a:extLst>
          </a:blip>
          <a:stretch>
            <a:fillRect/>
          </a:stretch>
        </p:blipFill>
        <p:spPr>
          <a:xfrm>
            <a:off x="5483700" y="3140968"/>
            <a:ext cx="3073400" cy="3213100"/>
          </a:xfrm>
          <a:prstGeom prst="rect">
            <a:avLst/>
          </a:prstGeom>
        </p:spPr>
      </p:pic>
      <p:sp>
        <p:nvSpPr>
          <p:cNvPr id="13" name="Rectangle 12"/>
          <p:cNvSpPr/>
          <p:nvPr/>
        </p:nvSpPr>
        <p:spPr bwMode="auto">
          <a:xfrm>
            <a:off x="5464528" y="3128639"/>
            <a:ext cx="3139920" cy="3240360"/>
          </a:xfrm>
          <a:prstGeom prst="rect">
            <a:avLst/>
          </a:prstGeom>
          <a:gradFill flip="none" rotWithShape="1">
            <a:gsLst>
              <a:gs pos="76000">
                <a:schemeClr val="tx1">
                  <a:alpha val="0"/>
                </a:schemeClr>
              </a:gs>
              <a:gs pos="100000">
                <a:schemeClr val="tx1"/>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4" name="Rectangle 13"/>
          <p:cNvSpPr/>
          <p:nvPr/>
        </p:nvSpPr>
        <p:spPr>
          <a:xfrm>
            <a:off x="1296622" y="980728"/>
            <a:ext cx="2987824" cy="1785104"/>
          </a:xfrm>
          <a:prstGeom prst="rect">
            <a:avLst/>
          </a:prstGeom>
        </p:spPr>
        <p:txBody>
          <a:bodyPr wrap="square">
            <a:spAutoFit/>
          </a:bodyPr>
          <a:lstStyle/>
          <a:p>
            <a:r>
              <a:rPr lang="en-US" i="0" dirty="0" smtClean="0">
                <a:effectLst>
                  <a:glow rad="101600">
                    <a:srgbClr val="000000"/>
                  </a:glow>
                </a:effectLst>
              </a:rPr>
              <a:t>Head </a:t>
            </a:r>
            <a:r>
              <a:rPr lang="en-US" i="0" dirty="0">
                <a:effectLst>
                  <a:glow rad="101600">
                    <a:srgbClr val="000000"/>
                  </a:glow>
                </a:effectLst>
              </a:rPr>
              <a:t>southeast on Rue </a:t>
            </a:r>
            <a:r>
              <a:rPr lang="en-US" i="0" dirty="0" err="1">
                <a:effectLst>
                  <a:glow rad="101600">
                    <a:srgbClr val="000000"/>
                  </a:glow>
                </a:effectLst>
              </a:rPr>
              <a:t>Cujas</a:t>
            </a:r>
            <a:r>
              <a:rPr lang="en-US" i="0" dirty="0">
                <a:effectLst>
                  <a:glow rad="101600">
                    <a:srgbClr val="000000"/>
                  </a:glow>
                </a:effectLst>
              </a:rPr>
              <a:t> toward Rue Victor </a:t>
            </a:r>
            <a:r>
              <a:rPr lang="en-US" i="0" dirty="0" smtClean="0">
                <a:effectLst>
                  <a:glow rad="101600">
                    <a:srgbClr val="000000"/>
                  </a:glow>
                </a:effectLst>
              </a:rPr>
              <a:t>Cousin.  Turn </a:t>
            </a:r>
            <a:r>
              <a:rPr lang="en-US" i="0" dirty="0">
                <a:effectLst>
                  <a:glow rad="101600">
                    <a:srgbClr val="000000"/>
                  </a:glow>
                </a:effectLst>
              </a:rPr>
              <a:t>right onto Rue Saint-</a:t>
            </a:r>
            <a:r>
              <a:rPr lang="en-US" i="0" dirty="0" smtClean="0">
                <a:effectLst>
                  <a:glow rad="101600">
                    <a:srgbClr val="000000"/>
                  </a:glow>
                </a:effectLst>
              </a:rPr>
              <a:t>Jacques. ...</a:t>
            </a:r>
            <a:endParaRPr lang="en-US" i="0" dirty="0">
              <a:effectLst>
                <a:glow rad="101600">
                  <a:srgbClr val="000000"/>
                </a:glow>
              </a:effectLst>
            </a:endParaRPr>
          </a:p>
        </p:txBody>
      </p:sp>
      <p:pic>
        <p:nvPicPr>
          <p:cNvPr id="15" name="Picture 14"/>
          <p:cNvPicPr>
            <a:picLocks noChangeAspect="1"/>
          </p:cNvPicPr>
          <p:nvPr/>
        </p:nvPicPr>
        <p:blipFill rotWithShape="1">
          <a:blip r:embed="rId5">
            <a:extLst>
              <a:ext uri="{BEBA8EAE-BF5A-486C-A8C5-ECC9F3942E4B}">
                <a14:imgProps xmlns:a14="http://schemas.microsoft.com/office/drawing/2010/main">
                  <a14:imgLayer r:embed="rId6">
                    <a14:imgEffect>
                      <a14:sharpenSoften amount="-100000"/>
                    </a14:imgEffect>
                    <a14:imgEffect>
                      <a14:colorTemperature colorTemp="11500"/>
                    </a14:imgEffect>
                    <a14:imgEffect>
                      <a14:saturation sat="0"/>
                    </a14:imgEffect>
                    <a14:imgEffect>
                      <a14:brightnessContrast bright="-37000" contrast="57000"/>
                    </a14:imgEffect>
                  </a14:imgLayer>
                </a14:imgProps>
              </a:ext>
            </a:extLst>
          </a:blip>
          <a:srcRect l="18369"/>
          <a:stretch/>
        </p:blipFill>
        <p:spPr>
          <a:xfrm>
            <a:off x="1348372" y="3140968"/>
            <a:ext cx="3032264" cy="3208536"/>
          </a:xfrm>
          <a:prstGeom prst="rect">
            <a:avLst/>
          </a:prstGeom>
        </p:spPr>
      </p:pic>
      <p:sp>
        <p:nvSpPr>
          <p:cNvPr id="16" name="Rectangle 15"/>
          <p:cNvSpPr/>
          <p:nvPr/>
        </p:nvSpPr>
        <p:spPr bwMode="auto">
          <a:xfrm>
            <a:off x="1296622" y="3142934"/>
            <a:ext cx="3139920" cy="3240360"/>
          </a:xfrm>
          <a:prstGeom prst="rect">
            <a:avLst/>
          </a:prstGeom>
          <a:gradFill flip="none" rotWithShape="1">
            <a:gsLst>
              <a:gs pos="76000">
                <a:schemeClr val="tx1">
                  <a:alpha val="0"/>
                </a:schemeClr>
              </a:gs>
              <a:gs pos="100000">
                <a:schemeClr val="tx1"/>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7" name="Rectangle 16"/>
          <p:cNvSpPr/>
          <p:nvPr/>
        </p:nvSpPr>
        <p:spPr>
          <a:xfrm>
            <a:off x="3372524" y="260648"/>
            <a:ext cx="3168352" cy="430887"/>
          </a:xfrm>
          <a:prstGeom prst="rect">
            <a:avLst/>
          </a:prstGeom>
          <a:solidFill>
            <a:schemeClr val="bg1"/>
          </a:solidFill>
        </p:spPr>
        <p:txBody>
          <a:bodyPr wrap="square" rIns="108000">
            <a:spAutoFit/>
          </a:bodyPr>
          <a:lstStyle/>
          <a:p>
            <a:pPr algn="ctr"/>
            <a:r>
              <a:rPr lang="en-US" i="0" dirty="0" smtClean="0">
                <a:solidFill>
                  <a:srgbClr val="000000"/>
                </a:solidFill>
                <a:effectLst>
                  <a:glow rad="101600">
                    <a:srgbClr val="FFFFFF"/>
                  </a:glow>
                </a:effectLst>
                <a:ea typeface="Arial" charset="0"/>
                <a:cs typeface="Arial" charset="0"/>
              </a:rPr>
              <a:t>&lt; different content &gt;</a:t>
            </a:r>
            <a:endParaRPr lang="en-US" i="0" dirty="0">
              <a:solidFill>
                <a:srgbClr val="000000"/>
              </a:solidFill>
              <a:effectLst>
                <a:glow rad="101600">
                  <a:srgbClr val="FFFFFF"/>
                </a:glow>
              </a:effectLst>
            </a:endParaRPr>
          </a:p>
        </p:txBody>
      </p:sp>
      <p:sp>
        <p:nvSpPr>
          <p:cNvPr id="18" name="Rectangle 17"/>
          <p:cNvSpPr/>
          <p:nvPr/>
        </p:nvSpPr>
        <p:spPr>
          <a:xfrm rot="16200000">
            <a:off x="-973196" y="3213557"/>
            <a:ext cx="3168352" cy="430887"/>
          </a:xfrm>
          <a:prstGeom prst="rect">
            <a:avLst/>
          </a:prstGeom>
          <a:solidFill>
            <a:schemeClr val="bg1"/>
          </a:solidFill>
        </p:spPr>
        <p:txBody>
          <a:bodyPr wrap="square" rIns="108000">
            <a:spAutoFit/>
          </a:bodyPr>
          <a:lstStyle/>
          <a:p>
            <a:pPr algn="ctr"/>
            <a:r>
              <a:rPr lang="en-US" i="0" dirty="0" smtClean="0">
                <a:solidFill>
                  <a:srgbClr val="000000"/>
                </a:solidFill>
                <a:effectLst>
                  <a:glow rad="101600">
                    <a:srgbClr val="FFFFFF"/>
                  </a:glow>
                </a:effectLst>
                <a:ea typeface="Arial" charset="0"/>
                <a:cs typeface="Arial" charset="0"/>
              </a:rPr>
              <a:t>&lt; different format &gt;</a:t>
            </a:r>
            <a:endParaRPr lang="en-US" i="0" dirty="0">
              <a:solidFill>
                <a:srgbClr val="000000"/>
              </a:solidFill>
              <a:effectLst>
                <a:glow rad="101600">
                  <a:srgbClr val="FFFFFF"/>
                </a:glow>
              </a:effectLst>
            </a:endParaRPr>
          </a:p>
        </p:txBody>
      </p:sp>
    </p:spTree>
    <p:extLst>
      <p:ext uri="{BB962C8B-B14F-4D97-AF65-F5344CB8AC3E}">
        <p14:creationId xmlns:p14="http://schemas.microsoft.com/office/powerpoint/2010/main" val="383555360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860032" y="1700808"/>
            <a:ext cx="3139920" cy="3240360"/>
            <a:chOff x="5464528" y="3128639"/>
            <a:chExt cx="3139920" cy="3240360"/>
          </a:xfrm>
        </p:grpSpPr>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Effect>
                        <a14:colorTemperature colorTemp="11500"/>
                      </a14:imgEffect>
                      <a14:imgEffect>
                        <a14:saturation sat="0"/>
                      </a14:imgEffect>
                      <a14:imgEffect>
                        <a14:brightnessContrast bright="-43000" contrast="48000"/>
                      </a14:imgEffect>
                    </a14:imgLayer>
                  </a14:imgProps>
                </a:ext>
              </a:extLst>
            </a:blip>
            <a:stretch>
              <a:fillRect/>
            </a:stretch>
          </p:blipFill>
          <p:spPr>
            <a:xfrm>
              <a:off x="5483700" y="3140968"/>
              <a:ext cx="3073400" cy="3213100"/>
            </a:xfrm>
            <a:prstGeom prst="rect">
              <a:avLst/>
            </a:prstGeom>
          </p:spPr>
        </p:pic>
        <p:sp>
          <p:nvSpPr>
            <p:cNvPr id="13" name="Rectangle 12"/>
            <p:cNvSpPr/>
            <p:nvPr/>
          </p:nvSpPr>
          <p:spPr bwMode="auto">
            <a:xfrm>
              <a:off x="5464528" y="3128639"/>
              <a:ext cx="3139920" cy="3240360"/>
            </a:xfrm>
            <a:prstGeom prst="rect">
              <a:avLst/>
            </a:prstGeom>
            <a:gradFill flip="none" rotWithShape="1">
              <a:gsLst>
                <a:gs pos="76000">
                  <a:schemeClr val="tx1">
                    <a:alpha val="0"/>
                  </a:schemeClr>
                </a:gs>
                <a:gs pos="100000">
                  <a:schemeClr val="tx1"/>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grpSp>
      <p:sp>
        <p:nvSpPr>
          <p:cNvPr id="14" name="Rectangle 13"/>
          <p:cNvSpPr/>
          <p:nvPr/>
        </p:nvSpPr>
        <p:spPr>
          <a:xfrm>
            <a:off x="611560" y="2348880"/>
            <a:ext cx="2987824" cy="1785104"/>
          </a:xfrm>
          <a:prstGeom prst="rect">
            <a:avLst/>
          </a:prstGeom>
        </p:spPr>
        <p:txBody>
          <a:bodyPr wrap="square">
            <a:spAutoFit/>
          </a:bodyPr>
          <a:lstStyle/>
          <a:p>
            <a:r>
              <a:rPr lang="en-US" i="0" dirty="0" smtClean="0">
                <a:effectLst>
                  <a:glow rad="101600">
                    <a:srgbClr val="000000"/>
                  </a:glow>
                </a:effectLst>
              </a:rPr>
              <a:t>Head </a:t>
            </a:r>
            <a:r>
              <a:rPr lang="en-US" i="0" dirty="0">
                <a:effectLst>
                  <a:glow rad="101600">
                    <a:srgbClr val="000000"/>
                  </a:glow>
                </a:effectLst>
              </a:rPr>
              <a:t>southeast on Rue </a:t>
            </a:r>
            <a:r>
              <a:rPr lang="en-US" i="0" dirty="0" err="1">
                <a:effectLst>
                  <a:glow rad="101600">
                    <a:srgbClr val="000000"/>
                  </a:glow>
                </a:effectLst>
              </a:rPr>
              <a:t>Cujas</a:t>
            </a:r>
            <a:r>
              <a:rPr lang="en-US" i="0" dirty="0">
                <a:effectLst>
                  <a:glow rad="101600">
                    <a:srgbClr val="000000"/>
                  </a:glow>
                </a:effectLst>
              </a:rPr>
              <a:t> toward Rue Victor </a:t>
            </a:r>
            <a:r>
              <a:rPr lang="en-US" i="0" dirty="0" smtClean="0">
                <a:effectLst>
                  <a:glow rad="101600">
                    <a:srgbClr val="000000"/>
                  </a:glow>
                </a:effectLst>
              </a:rPr>
              <a:t>Cousin.  Turn </a:t>
            </a:r>
            <a:r>
              <a:rPr lang="en-US" i="0" dirty="0">
                <a:effectLst>
                  <a:glow rad="101600">
                    <a:srgbClr val="000000"/>
                  </a:glow>
                </a:effectLst>
              </a:rPr>
              <a:t>right onto Rue Saint-</a:t>
            </a:r>
            <a:r>
              <a:rPr lang="en-US" i="0" dirty="0" smtClean="0">
                <a:effectLst>
                  <a:glow rad="101600">
                    <a:srgbClr val="000000"/>
                  </a:glow>
                </a:effectLst>
              </a:rPr>
              <a:t>Jacques. ...</a:t>
            </a:r>
            <a:endParaRPr lang="en-US" i="0" dirty="0">
              <a:effectLst>
                <a:glow rad="101600">
                  <a:srgbClr val="000000"/>
                </a:glow>
              </a:effectLst>
            </a:endParaRPr>
          </a:p>
        </p:txBody>
      </p:sp>
      <p:sp>
        <p:nvSpPr>
          <p:cNvPr id="11" name="Rectangle 10"/>
          <p:cNvSpPr/>
          <p:nvPr/>
        </p:nvSpPr>
        <p:spPr>
          <a:xfrm>
            <a:off x="3635896" y="2492896"/>
            <a:ext cx="2987824" cy="1446550"/>
          </a:xfrm>
          <a:prstGeom prst="rect">
            <a:avLst/>
          </a:prstGeom>
        </p:spPr>
        <p:txBody>
          <a:bodyPr wrap="square">
            <a:spAutoFit/>
          </a:bodyPr>
          <a:lstStyle/>
          <a:p>
            <a:r>
              <a:rPr lang="en-US" sz="8800" i="0" dirty="0" smtClean="0">
                <a:effectLst>
                  <a:glow rad="101600">
                    <a:srgbClr val="000000"/>
                  </a:glow>
                </a:effectLst>
              </a:rPr>
              <a:t>=</a:t>
            </a:r>
            <a:endParaRPr lang="en-US" sz="8800" i="0" dirty="0">
              <a:effectLst>
                <a:glow rad="101600">
                  <a:srgbClr val="000000"/>
                </a:glow>
              </a:effectLst>
            </a:endParaRPr>
          </a:p>
        </p:txBody>
      </p:sp>
      <p:sp>
        <p:nvSpPr>
          <p:cNvPr id="12" name="Rectangle 11"/>
          <p:cNvSpPr/>
          <p:nvPr/>
        </p:nvSpPr>
        <p:spPr>
          <a:xfrm>
            <a:off x="8388424" y="2636912"/>
            <a:ext cx="2987824" cy="1446550"/>
          </a:xfrm>
          <a:prstGeom prst="rect">
            <a:avLst/>
          </a:prstGeom>
        </p:spPr>
        <p:txBody>
          <a:bodyPr wrap="square">
            <a:spAutoFit/>
          </a:bodyPr>
          <a:lstStyle/>
          <a:p>
            <a:r>
              <a:rPr lang="en-US" sz="8800" i="0" dirty="0" smtClean="0">
                <a:effectLst>
                  <a:glow rad="101600">
                    <a:srgbClr val="000000"/>
                  </a:glow>
                </a:effectLst>
              </a:rPr>
              <a:t>?</a:t>
            </a:r>
            <a:endParaRPr lang="en-US" sz="8800" i="0" dirty="0">
              <a:effectLst>
                <a:glow rad="101600">
                  <a:srgbClr val="000000"/>
                </a:glow>
              </a:effectLst>
            </a:endParaRPr>
          </a:p>
        </p:txBody>
      </p:sp>
    </p:spTree>
    <p:extLst>
      <p:ext uri="{BB962C8B-B14F-4D97-AF65-F5344CB8AC3E}">
        <p14:creationId xmlns:p14="http://schemas.microsoft.com/office/powerpoint/2010/main" val="31216275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88640"/>
            <a:ext cx="4104456" cy="3816429"/>
          </a:xfrm>
          <a:prstGeom prst="rect">
            <a:avLst/>
          </a:prstGeom>
        </p:spPr>
        <p:txBody>
          <a:bodyPr wrap="square">
            <a:spAutoFit/>
          </a:bodyPr>
          <a:lstStyle/>
          <a:p>
            <a:r>
              <a:rPr lang="en-US" i="0" dirty="0" smtClean="0"/>
              <a:t>Only representations with a common format can be inferentially integrated.</a:t>
            </a:r>
          </a:p>
          <a:p>
            <a:endParaRPr lang="en-US" i="0" dirty="0" smtClean="0"/>
          </a:p>
          <a:p>
            <a:r>
              <a:rPr lang="en-US" i="0" dirty="0" smtClean="0"/>
              <a:t>Any two intentions can be inferentially integrated in practical reasoning.</a:t>
            </a:r>
          </a:p>
          <a:p>
            <a:endParaRPr lang="en-US" i="0" dirty="0" smtClean="0"/>
          </a:p>
          <a:p>
            <a:r>
              <a:rPr lang="en-US" i="0" dirty="0" smtClean="0"/>
              <a:t>My intention that I visit Paris on Friday is a propositional attitude.</a:t>
            </a:r>
            <a:endParaRPr lang="en-US" i="0" dirty="0"/>
          </a:p>
        </p:txBody>
      </p:sp>
    </p:spTree>
    <p:extLst>
      <p:ext uri="{BB962C8B-B14F-4D97-AF65-F5344CB8AC3E}">
        <p14:creationId xmlns:p14="http://schemas.microsoft.com/office/powerpoint/2010/main" val="200253743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88640"/>
            <a:ext cx="4104456" cy="3816429"/>
          </a:xfrm>
          <a:prstGeom prst="rect">
            <a:avLst/>
          </a:prstGeom>
        </p:spPr>
        <p:txBody>
          <a:bodyPr wrap="square">
            <a:spAutoFit/>
          </a:bodyPr>
          <a:lstStyle/>
          <a:p>
            <a:r>
              <a:rPr lang="en-US" i="0" dirty="0" smtClean="0"/>
              <a:t>Only representations with a common format can be inferentially integrated.</a:t>
            </a:r>
          </a:p>
          <a:p>
            <a:endParaRPr lang="en-US" i="0" dirty="0" smtClean="0"/>
          </a:p>
          <a:p>
            <a:r>
              <a:rPr lang="en-US" i="0" dirty="0" smtClean="0"/>
              <a:t>Any two intentions can be inferentially integrated in practical reasoning.</a:t>
            </a:r>
          </a:p>
          <a:p>
            <a:endParaRPr lang="en-US" i="0" dirty="0" smtClean="0"/>
          </a:p>
          <a:p>
            <a:r>
              <a:rPr lang="en-US" i="0" dirty="0" smtClean="0"/>
              <a:t>My intention that I visit Paris on Friday is a propositional attitude.</a:t>
            </a:r>
            <a:endParaRPr lang="en-US" i="0" dirty="0"/>
          </a:p>
        </p:txBody>
      </p:sp>
      <p:sp>
        <p:nvSpPr>
          <p:cNvPr id="4" name="Rectangle 3"/>
          <p:cNvSpPr/>
          <p:nvPr/>
        </p:nvSpPr>
        <p:spPr>
          <a:xfrm>
            <a:off x="4968552" y="1479555"/>
            <a:ext cx="4572000" cy="1107996"/>
          </a:xfrm>
          <a:prstGeom prst="rect">
            <a:avLst/>
          </a:prstGeom>
        </p:spPr>
        <p:txBody>
          <a:bodyPr>
            <a:spAutoFit/>
          </a:bodyPr>
          <a:lstStyle/>
          <a:p>
            <a:endParaRPr lang="en-US" i="0" dirty="0" smtClean="0"/>
          </a:p>
          <a:p>
            <a:r>
              <a:rPr lang="en-US" i="0" dirty="0" smtClean="0"/>
              <a:t>All intentions are propositional attitudes.</a:t>
            </a:r>
            <a:endParaRPr lang="en-US" i="0" dirty="0"/>
          </a:p>
        </p:txBody>
      </p:sp>
      <p:sp>
        <p:nvSpPr>
          <p:cNvPr id="7" name="Right Brace 6"/>
          <p:cNvSpPr/>
          <p:nvPr/>
        </p:nvSpPr>
        <p:spPr bwMode="auto">
          <a:xfrm>
            <a:off x="4355976" y="188640"/>
            <a:ext cx="504056" cy="3888432"/>
          </a:xfrm>
          <a:prstGeom prst="rightBrace">
            <a:avLst>
              <a:gd name="adj1" fmla="val 49914"/>
              <a:gd name="adj2" fmla="val 49683"/>
            </a:avLst>
          </a:prstGeom>
          <a:no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179734988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88640"/>
            <a:ext cx="4104456" cy="3816429"/>
          </a:xfrm>
          <a:prstGeom prst="rect">
            <a:avLst/>
          </a:prstGeom>
        </p:spPr>
        <p:txBody>
          <a:bodyPr wrap="square">
            <a:spAutoFit/>
          </a:bodyPr>
          <a:lstStyle/>
          <a:p>
            <a:r>
              <a:rPr lang="en-US" i="0" dirty="0" smtClean="0"/>
              <a:t>Only representations with a common format can be inferentially integrated.</a:t>
            </a:r>
          </a:p>
          <a:p>
            <a:endParaRPr lang="en-US" i="0" dirty="0" smtClean="0"/>
          </a:p>
          <a:p>
            <a:r>
              <a:rPr lang="en-US" i="0" dirty="0" smtClean="0"/>
              <a:t>Any two intentions can be inferentially integrated in practical reasoning.</a:t>
            </a:r>
          </a:p>
          <a:p>
            <a:endParaRPr lang="en-US" i="0" dirty="0" smtClean="0"/>
          </a:p>
          <a:p>
            <a:r>
              <a:rPr lang="en-US" i="0" dirty="0" smtClean="0"/>
              <a:t>My intention that I visit Paris on Friday is a propositional attitude.</a:t>
            </a:r>
            <a:endParaRPr lang="en-US" i="0" dirty="0"/>
          </a:p>
        </p:txBody>
      </p:sp>
      <p:sp>
        <p:nvSpPr>
          <p:cNvPr id="4" name="Rectangle 3"/>
          <p:cNvSpPr/>
          <p:nvPr/>
        </p:nvSpPr>
        <p:spPr>
          <a:xfrm>
            <a:off x="4968552" y="1479555"/>
            <a:ext cx="4572000" cy="1107996"/>
          </a:xfrm>
          <a:prstGeom prst="rect">
            <a:avLst/>
          </a:prstGeom>
        </p:spPr>
        <p:txBody>
          <a:bodyPr>
            <a:spAutoFit/>
          </a:bodyPr>
          <a:lstStyle/>
          <a:p>
            <a:endParaRPr lang="en-US" i="0" dirty="0" smtClean="0"/>
          </a:p>
          <a:p>
            <a:r>
              <a:rPr lang="en-US" i="0" dirty="0" smtClean="0"/>
              <a:t>All intentions are propositional attitudes.</a:t>
            </a:r>
            <a:endParaRPr lang="en-US" i="0" dirty="0"/>
          </a:p>
        </p:txBody>
      </p:sp>
      <p:sp>
        <p:nvSpPr>
          <p:cNvPr id="5" name="Rectangle 4"/>
          <p:cNvSpPr/>
          <p:nvPr/>
        </p:nvSpPr>
        <p:spPr>
          <a:xfrm>
            <a:off x="4968552" y="3595663"/>
            <a:ext cx="4104456" cy="769441"/>
          </a:xfrm>
          <a:prstGeom prst="rect">
            <a:avLst/>
          </a:prstGeom>
        </p:spPr>
        <p:txBody>
          <a:bodyPr wrap="square">
            <a:spAutoFit/>
          </a:bodyPr>
          <a:lstStyle/>
          <a:p>
            <a:r>
              <a:rPr lang="en-US" i="0" dirty="0" smtClean="0"/>
              <a:t>No motor </a:t>
            </a:r>
            <a:r>
              <a:rPr lang="en-US" i="0" dirty="0"/>
              <a:t>representations are </a:t>
            </a:r>
            <a:r>
              <a:rPr lang="en-US" i="0" dirty="0" smtClean="0"/>
              <a:t>propositional </a:t>
            </a:r>
            <a:r>
              <a:rPr lang="en-US" i="0" dirty="0"/>
              <a:t>attitudes</a:t>
            </a:r>
            <a:r>
              <a:rPr lang="en-US" i="0" dirty="0" smtClean="0"/>
              <a:t>.</a:t>
            </a:r>
            <a:endParaRPr lang="en-US" i="0" dirty="0"/>
          </a:p>
        </p:txBody>
      </p:sp>
      <p:sp>
        <p:nvSpPr>
          <p:cNvPr id="7" name="Right Brace 6"/>
          <p:cNvSpPr/>
          <p:nvPr/>
        </p:nvSpPr>
        <p:spPr bwMode="auto">
          <a:xfrm>
            <a:off x="4355976" y="188640"/>
            <a:ext cx="504056" cy="3888432"/>
          </a:xfrm>
          <a:prstGeom prst="rightBrace">
            <a:avLst>
              <a:gd name="adj1" fmla="val 49914"/>
              <a:gd name="adj2" fmla="val 49683"/>
            </a:avLst>
          </a:prstGeom>
          <a:no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 name="Cross 7"/>
          <p:cNvSpPr/>
          <p:nvPr/>
        </p:nvSpPr>
        <p:spPr bwMode="auto">
          <a:xfrm>
            <a:off x="6516216" y="2708920"/>
            <a:ext cx="720080" cy="720080"/>
          </a:xfrm>
          <a:prstGeom prst="plus">
            <a:avLst>
              <a:gd name="adj" fmla="val 47391"/>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368602321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88640"/>
            <a:ext cx="4104456" cy="3816429"/>
          </a:xfrm>
          <a:prstGeom prst="rect">
            <a:avLst/>
          </a:prstGeom>
        </p:spPr>
        <p:txBody>
          <a:bodyPr wrap="square">
            <a:spAutoFit/>
          </a:bodyPr>
          <a:lstStyle/>
          <a:p>
            <a:r>
              <a:rPr lang="en-US" i="0" dirty="0" smtClean="0"/>
              <a:t>Only representations with a common format can be inferentially integrated.</a:t>
            </a:r>
          </a:p>
          <a:p>
            <a:endParaRPr lang="en-US" i="0" dirty="0" smtClean="0"/>
          </a:p>
          <a:p>
            <a:r>
              <a:rPr lang="en-US" i="0" dirty="0" smtClean="0"/>
              <a:t>Any two intentions can be inferentially integrated in practical reasoning.</a:t>
            </a:r>
          </a:p>
          <a:p>
            <a:endParaRPr lang="en-US" i="0" dirty="0" smtClean="0"/>
          </a:p>
          <a:p>
            <a:r>
              <a:rPr lang="en-US" i="0" dirty="0" smtClean="0"/>
              <a:t>My intention that I visit Paris on Friday is a propositional attitude.</a:t>
            </a:r>
            <a:endParaRPr lang="en-US" i="0" dirty="0"/>
          </a:p>
        </p:txBody>
      </p:sp>
      <p:sp>
        <p:nvSpPr>
          <p:cNvPr id="4" name="Rectangle 3"/>
          <p:cNvSpPr/>
          <p:nvPr/>
        </p:nvSpPr>
        <p:spPr>
          <a:xfrm>
            <a:off x="4968552" y="1479555"/>
            <a:ext cx="4572000" cy="1107996"/>
          </a:xfrm>
          <a:prstGeom prst="rect">
            <a:avLst/>
          </a:prstGeom>
        </p:spPr>
        <p:txBody>
          <a:bodyPr>
            <a:spAutoFit/>
          </a:bodyPr>
          <a:lstStyle/>
          <a:p>
            <a:endParaRPr lang="en-US" i="0" dirty="0" smtClean="0"/>
          </a:p>
          <a:p>
            <a:r>
              <a:rPr lang="en-US" i="0" dirty="0" smtClean="0"/>
              <a:t>All intentions are propositional attitudes.</a:t>
            </a:r>
            <a:endParaRPr lang="en-US" i="0" dirty="0"/>
          </a:p>
        </p:txBody>
      </p:sp>
      <p:sp>
        <p:nvSpPr>
          <p:cNvPr id="5" name="Rectangle 4"/>
          <p:cNvSpPr/>
          <p:nvPr/>
        </p:nvSpPr>
        <p:spPr>
          <a:xfrm>
            <a:off x="4968552" y="3595663"/>
            <a:ext cx="4104456" cy="769441"/>
          </a:xfrm>
          <a:prstGeom prst="rect">
            <a:avLst/>
          </a:prstGeom>
        </p:spPr>
        <p:txBody>
          <a:bodyPr wrap="square">
            <a:spAutoFit/>
          </a:bodyPr>
          <a:lstStyle/>
          <a:p>
            <a:r>
              <a:rPr lang="en-US" i="0" dirty="0" smtClean="0"/>
              <a:t>No motor </a:t>
            </a:r>
            <a:r>
              <a:rPr lang="en-US" i="0" dirty="0"/>
              <a:t>representations are </a:t>
            </a:r>
            <a:r>
              <a:rPr lang="en-US" i="0" dirty="0" smtClean="0"/>
              <a:t>propositional </a:t>
            </a:r>
            <a:r>
              <a:rPr lang="en-US" i="0" dirty="0"/>
              <a:t>attitudes</a:t>
            </a:r>
            <a:r>
              <a:rPr lang="en-US" i="0" dirty="0" smtClean="0"/>
              <a:t>.</a:t>
            </a:r>
            <a:endParaRPr lang="en-US" i="0" dirty="0"/>
          </a:p>
        </p:txBody>
      </p:sp>
      <p:sp>
        <p:nvSpPr>
          <p:cNvPr id="6" name="Rectangle 5"/>
          <p:cNvSpPr/>
          <p:nvPr/>
        </p:nvSpPr>
        <p:spPr>
          <a:xfrm>
            <a:off x="4932040" y="5589240"/>
            <a:ext cx="3960440" cy="769441"/>
          </a:xfrm>
          <a:prstGeom prst="rect">
            <a:avLst/>
          </a:prstGeom>
        </p:spPr>
        <p:txBody>
          <a:bodyPr wrap="square">
            <a:spAutoFit/>
          </a:bodyPr>
          <a:lstStyle/>
          <a:p>
            <a:r>
              <a:rPr lang="en-US" i="0" dirty="0" smtClean="0"/>
              <a:t>No motor </a:t>
            </a:r>
            <a:r>
              <a:rPr lang="en-US" i="0" dirty="0"/>
              <a:t>representations are </a:t>
            </a:r>
            <a:r>
              <a:rPr lang="en-US" i="0" dirty="0" smtClean="0"/>
              <a:t>intentions</a:t>
            </a:r>
            <a:endParaRPr lang="en-US" i="0" dirty="0"/>
          </a:p>
        </p:txBody>
      </p:sp>
      <p:sp>
        <p:nvSpPr>
          <p:cNvPr id="7" name="Right Brace 6"/>
          <p:cNvSpPr/>
          <p:nvPr/>
        </p:nvSpPr>
        <p:spPr bwMode="auto">
          <a:xfrm>
            <a:off x="4355976" y="188640"/>
            <a:ext cx="504056" cy="3888432"/>
          </a:xfrm>
          <a:prstGeom prst="rightBrace">
            <a:avLst>
              <a:gd name="adj1" fmla="val 49914"/>
              <a:gd name="adj2" fmla="val 49683"/>
            </a:avLst>
          </a:prstGeom>
          <a:no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9" name="Right Brace 8"/>
          <p:cNvSpPr/>
          <p:nvPr/>
        </p:nvSpPr>
        <p:spPr bwMode="auto">
          <a:xfrm rot="5400000">
            <a:off x="6624228" y="3104964"/>
            <a:ext cx="504056" cy="3888432"/>
          </a:xfrm>
          <a:prstGeom prst="rightBrace">
            <a:avLst>
              <a:gd name="adj1" fmla="val 49914"/>
              <a:gd name="adj2" fmla="val 49683"/>
            </a:avLst>
          </a:prstGeom>
          <a:no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 name="Cross 7"/>
          <p:cNvSpPr/>
          <p:nvPr/>
        </p:nvSpPr>
        <p:spPr bwMode="auto">
          <a:xfrm>
            <a:off x="6516216" y="2708920"/>
            <a:ext cx="720080" cy="720080"/>
          </a:xfrm>
          <a:prstGeom prst="plus">
            <a:avLst>
              <a:gd name="adj" fmla="val 47391"/>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235955242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0" y="1484784"/>
            <a:ext cx="4427984" cy="1368152"/>
          </a:xfrm>
          <a:prstGeom prst="rect">
            <a:avLst/>
          </a:prstGeom>
          <a:gradFill flip="none" rotWithShape="1">
            <a:gsLst>
              <a:gs pos="0">
                <a:schemeClr val="bg2">
                  <a:lumMod val="50000"/>
                </a:schemeClr>
              </a:gs>
              <a:gs pos="100000">
                <a:schemeClr val="bg2">
                  <a:lumMod val="50000"/>
                  <a:alpha val="0"/>
                </a:schemeClr>
              </a:gs>
              <a:gs pos="23000">
                <a:schemeClr val="bg2">
                  <a:lumMod val="50000"/>
                </a:schemeClr>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 name="Rectangle 1"/>
          <p:cNvSpPr/>
          <p:nvPr/>
        </p:nvSpPr>
        <p:spPr>
          <a:xfrm>
            <a:off x="323528" y="188640"/>
            <a:ext cx="4104456" cy="3816429"/>
          </a:xfrm>
          <a:prstGeom prst="rect">
            <a:avLst/>
          </a:prstGeom>
        </p:spPr>
        <p:txBody>
          <a:bodyPr wrap="square">
            <a:spAutoFit/>
          </a:bodyPr>
          <a:lstStyle/>
          <a:p>
            <a:r>
              <a:rPr lang="en-US" i="0" dirty="0" smtClean="0">
                <a:effectLst>
                  <a:glow rad="101600">
                    <a:srgbClr val="000000"/>
                  </a:glow>
                </a:effectLst>
              </a:rPr>
              <a:t>Only representations with a common format can be inferentially integrated.</a:t>
            </a:r>
          </a:p>
          <a:p>
            <a:endParaRPr lang="en-US" i="0" dirty="0" smtClean="0">
              <a:effectLst>
                <a:glow rad="101600">
                  <a:srgbClr val="000000"/>
                </a:glow>
              </a:effectLst>
            </a:endParaRPr>
          </a:p>
          <a:p>
            <a:r>
              <a:rPr lang="en-US" i="0" dirty="0" smtClean="0">
                <a:effectLst>
                  <a:glow rad="101600">
                    <a:srgbClr val="000000"/>
                  </a:glow>
                </a:effectLst>
              </a:rPr>
              <a:t>Any two intentions can be inferentially integrated in practical reasoning.</a:t>
            </a:r>
          </a:p>
          <a:p>
            <a:endParaRPr lang="en-US" i="0" dirty="0" smtClean="0">
              <a:effectLst>
                <a:glow rad="101600">
                  <a:srgbClr val="000000"/>
                </a:glow>
              </a:effectLst>
            </a:endParaRPr>
          </a:p>
          <a:p>
            <a:r>
              <a:rPr lang="en-US" i="0" dirty="0" smtClean="0">
                <a:effectLst>
                  <a:glow rad="101600">
                    <a:srgbClr val="000000"/>
                  </a:glow>
                </a:effectLst>
              </a:rPr>
              <a:t>My intention that I visit Paris on Friday is a propositional attitude.</a:t>
            </a:r>
            <a:endParaRPr lang="en-US" i="0" dirty="0">
              <a:effectLst>
                <a:glow rad="101600">
                  <a:srgbClr val="000000"/>
                </a:glow>
              </a:effectLst>
            </a:endParaRPr>
          </a:p>
        </p:txBody>
      </p:sp>
      <p:sp>
        <p:nvSpPr>
          <p:cNvPr id="4" name="Rectangle 3"/>
          <p:cNvSpPr/>
          <p:nvPr/>
        </p:nvSpPr>
        <p:spPr>
          <a:xfrm>
            <a:off x="4968552" y="1479555"/>
            <a:ext cx="4572000" cy="1107996"/>
          </a:xfrm>
          <a:prstGeom prst="rect">
            <a:avLst/>
          </a:prstGeom>
        </p:spPr>
        <p:txBody>
          <a:bodyPr>
            <a:spAutoFit/>
          </a:bodyPr>
          <a:lstStyle/>
          <a:p>
            <a:endParaRPr lang="en-US" i="0" dirty="0" smtClean="0">
              <a:effectLst>
                <a:glow rad="101600">
                  <a:srgbClr val="000000"/>
                </a:glow>
              </a:effectLst>
            </a:endParaRPr>
          </a:p>
          <a:p>
            <a:r>
              <a:rPr lang="en-US" i="0" dirty="0" smtClean="0">
                <a:effectLst>
                  <a:glow rad="101600">
                    <a:srgbClr val="000000"/>
                  </a:glow>
                </a:effectLst>
              </a:rPr>
              <a:t>All intentions are propositional attitudes.</a:t>
            </a:r>
            <a:endParaRPr lang="en-US" i="0" dirty="0">
              <a:effectLst>
                <a:glow rad="101600">
                  <a:srgbClr val="000000"/>
                </a:glow>
              </a:effectLst>
            </a:endParaRPr>
          </a:p>
        </p:txBody>
      </p:sp>
      <p:sp>
        <p:nvSpPr>
          <p:cNvPr id="5" name="Rectangle 4"/>
          <p:cNvSpPr/>
          <p:nvPr/>
        </p:nvSpPr>
        <p:spPr>
          <a:xfrm>
            <a:off x="4968552" y="3595663"/>
            <a:ext cx="4104456" cy="769441"/>
          </a:xfrm>
          <a:prstGeom prst="rect">
            <a:avLst/>
          </a:prstGeom>
        </p:spPr>
        <p:txBody>
          <a:bodyPr wrap="square">
            <a:spAutoFit/>
          </a:bodyPr>
          <a:lstStyle/>
          <a:p>
            <a:r>
              <a:rPr lang="en-US" i="0" dirty="0" smtClean="0">
                <a:effectLst>
                  <a:glow rad="101600">
                    <a:srgbClr val="000000"/>
                  </a:glow>
                </a:effectLst>
              </a:rPr>
              <a:t>No motor </a:t>
            </a:r>
            <a:r>
              <a:rPr lang="en-US" i="0" dirty="0">
                <a:effectLst>
                  <a:glow rad="101600">
                    <a:srgbClr val="000000"/>
                  </a:glow>
                </a:effectLst>
              </a:rPr>
              <a:t>representations are </a:t>
            </a:r>
            <a:r>
              <a:rPr lang="en-US" i="0" dirty="0" smtClean="0">
                <a:effectLst>
                  <a:glow rad="101600">
                    <a:srgbClr val="000000"/>
                  </a:glow>
                </a:effectLst>
              </a:rPr>
              <a:t>propositional </a:t>
            </a:r>
            <a:r>
              <a:rPr lang="en-US" i="0" dirty="0">
                <a:effectLst>
                  <a:glow rad="101600">
                    <a:srgbClr val="000000"/>
                  </a:glow>
                </a:effectLst>
              </a:rPr>
              <a:t>attitudes</a:t>
            </a:r>
            <a:r>
              <a:rPr lang="en-US" i="0" dirty="0" smtClean="0">
                <a:effectLst>
                  <a:glow rad="101600">
                    <a:srgbClr val="000000"/>
                  </a:glow>
                </a:effectLst>
              </a:rPr>
              <a:t>.</a:t>
            </a:r>
            <a:endParaRPr lang="en-US" i="0" dirty="0">
              <a:effectLst>
                <a:glow rad="101600">
                  <a:srgbClr val="000000"/>
                </a:glow>
              </a:effectLst>
            </a:endParaRPr>
          </a:p>
        </p:txBody>
      </p:sp>
      <p:sp>
        <p:nvSpPr>
          <p:cNvPr id="6" name="Rectangle 5"/>
          <p:cNvSpPr/>
          <p:nvPr/>
        </p:nvSpPr>
        <p:spPr>
          <a:xfrm>
            <a:off x="4932040" y="5589240"/>
            <a:ext cx="3960440" cy="769441"/>
          </a:xfrm>
          <a:prstGeom prst="rect">
            <a:avLst/>
          </a:prstGeom>
        </p:spPr>
        <p:txBody>
          <a:bodyPr wrap="square">
            <a:spAutoFit/>
          </a:bodyPr>
          <a:lstStyle/>
          <a:p>
            <a:r>
              <a:rPr lang="en-US" i="0" dirty="0" smtClean="0">
                <a:effectLst>
                  <a:glow rad="101600">
                    <a:srgbClr val="000000"/>
                  </a:glow>
                </a:effectLst>
              </a:rPr>
              <a:t>No motor </a:t>
            </a:r>
            <a:r>
              <a:rPr lang="en-US" i="0" dirty="0">
                <a:effectLst>
                  <a:glow rad="101600">
                    <a:srgbClr val="000000"/>
                  </a:glow>
                </a:effectLst>
              </a:rPr>
              <a:t>representations are </a:t>
            </a:r>
            <a:r>
              <a:rPr lang="en-US" i="0" dirty="0" smtClean="0">
                <a:effectLst>
                  <a:glow rad="101600">
                    <a:srgbClr val="000000"/>
                  </a:glow>
                </a:effectLst>
              </a:rPr>
              <a:t>intentions</a:t>
            </a:r>
            <a:endParaRPr lang="en-US" i="0" dirty="0">
              <a:effectLst>
                <a:glow rad="101600">
                  <a:srgbClr val="000000"/>
                </a:glow>
              </a:effectLst>
            </a:endParaRPr>
          </a:p>
        </p:txBody>
      </p:sp>
      <p:sp>
        <p:nvSpPr>
          <p:cNvPr id="7" name="Right Brace 6"/>
          <p:cNvSpPr/>
          <p:nvPr/>
        </p:nvSpPr>
        <p:spPr bwMode="auto">
          <a:xfrm>
            <a:off x="4355976" y="188640"/>
            <a:ext cx="504056" cy="3888432"/>
          </a:xfrm>
          <a:prstGeom prst="rightBrace">
            <a:avLst>
              <a:gd name="adj1" fmla="val 49914"/>
              <a:gd name="adj2" fmla="val 49683"/>
            </a:avLst>
          </a:prstGeom>
          <a:no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9" name="Right Brace 8"/>
          <p:cNvSpPr/>
          <p:nvPr/>
        </p:nvSpPr>
        <p:spPr bwMode="auto">
          <a:xfrm rot="5400000">
            <a:off x="6624228" y="3104964"/>
            <a:ext cx="504056" cy="3888432"/>
          </a:xfrm>
          <a:prstGeom prst="rightBrace">
            <a:avLst>
              <a:gd name="adj1" fmla="val 49914"/>
              <a:gd name="adj2" fmla="val 49683"/>
            </a:avLst>
          </a:prstGeom>
          <a:no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 name="Cross 7"/>
          <p:cNvSpPr/>
          <p:nvPr/>
        </p:nvSpPr>
        <p:spPr bwMode="auto">
          <a:xfrm>
            <a:off x="6516216" y="2708920"/>
            <a:ext cx="720080" cy="720080"/>
          </a:xfrm>
          <a:prstGeom prst="plus">
            <a:avLst>
              <a:gd name="adj" fmla="val 47391"/>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406203403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88640"/>
            <a:ext cx="4104456" cy="3816429"/>
          </a:xfrm>
          <a:prstGeom prst="rect">
            <a:avLst/>
          </a:prstGeom>
        </p:spPr>
        <p:txBody>
          <a:bodyPr wrap="square">
            <a:spAutoFit/>
          </a:bodyPr>
          <a:lstStyle/>
          <a:p>
            <a:r>
              <a:rPr lang="en-US" i="0" dirty="0" smtClean="0"/>
              <a:t>Only representations with a common format can be inferentially integrated.</a:t>
            </a:r>
          </a:p>
          <a:p>
            <a:endParaRPr lang="en-US" i="0" dirty="0" smtClean="0"/>
          </a:p>
          <a:p>
            <a:r>
              <a:rPr lang="en-US" i="0" dirty="0" smtClean="0"/>
              <a:t>Any two intentions can be inferentially integrated in practical reasoning.</a:t>
            </a:r>
          </a:p>
          <a:p>
            <a:endParaRPr lang="en-US" i="0" dirty="0" smtClean="0"/>
          </a:p>
          <a:p>
            <a:r>
              <a:rPr lang="en-US" i="0" dirty="0" smtClean="0"/>
              <a:t>My intention that I visit Paris on Friday is a propositional attitude.</a:t>
            </a:r>
            <a:endParaRPr lang="en-US" i="0" dirty="0"/>
          </a:p>
        </p:txBody>
      </p:sp>
      <p:sp>
        <p:nvSpPr>
          <p:cNvPr id="4" name="Rectangle 3"/>
          <p:cNvSpPr/>
          <p:nvPr/>
        </p:nvSpPr>
        <p:spPr>
          <a:xfrm>
            <a:off x="4968552" y="1479555"/>
            <a:ext cx="4572000" cy="1107996"/>
          </a:xfrm>
          <a:prstGeom prst="rect">
            <a:avLst/>
          </a:prstGeom>
        </p:spPr>
        <p:txBody>
          <a:bodyPr>
            <a:spAutoFit/>
          </a:bodyPr>
          <a:lstStyle/>
          <a:p>
            <a:endParaRPr lang="en-US" i="0" dirty="0" smtClean="0"/>
          </a:p>
          <a:p>
            <a:r>
              <a:rPr lang="en-US" i="0" dirty="0" smtClean="0"/>
              <a:t>All intentions are propositional attitudes.</a:t>
            </a:r>
            <a:endParaRPr lang="en-US" i="0" dirty="0"/>
          </a:p>
        </p:txBody>
      </p:sp>
      <p:sp>
        <p:nvSpPr>
          <p:cNvPr id="5" name="Rectangle 4"/>
          <p:cNvSpPr/>
          <p:nvPr/>
        </p:nvSpPr>
        <p:spPr>
          <a:xfrm>
            <a:off x="4968552" y="3595663"/>
            <a:ext cx="4104456" cy="769441"/>
          </a:xfrm>
          <a:prstGeom prst="rect">
            <a:avLst/>
          </a:prstGeom>
        </p:spPr>
        <p:txBody>
          <a:bodyPr wrap="square">
            <a:spAutoFit/>
          </a:bodyPr>
          <a:lstStyle/>
          <a:p>
            <a:r>
              <a:rPr lang="en-US" i="0" dirty="0" smtClean="0"/>
              <a:t>No motor </a:t>
            </a:r>
            <a:r>
              <a:rPr lang="en-US" i="0" dirty="0"/>
              <a:t>representations are </a:t>
            </a:r>
            <a:r>
              <a:rPr lang="en-US" i="0" dirty="0" smtClean="0"/>
              <a:t>propositional </a:t>
            </a:r>
            <a:r>
              <a:rPr lang="en-US" i="0" dirty="0"/>
              <a:t>attitudes</a:t>
            </a:r>
            <a:r>
              <a:rPr lang="en-US" i="0" dirty="0" smtClean="0"/>
              <a:t>.</a:t>
            </a:r>
            <a:endParaRPr lang="en-US" i="0" dirty="0"/>
          </a:p>
        </p:txBody>
      </p:sp>
      <p:sp>
        <p:nvSpPr>
          <p:cNvPr id="6" name="Rectangle 5"/>
          <p:cNvSpPr/>
          <p:nvPr/>
        </p:nvSpPr>
        <p:spPr>
          <a:xfrm>
            <a:off x="4932040" y="5589240"/>
            <a:ext cx="3960440" cy="769441"/>
          </a:xfrm>
          <a:prstGeom prst="rect">
            <a:avLst/>
          </a:prstGeom>
        </p:spPr>
        <p:txBody>
          <a:bodyPr wrap="square">
            <a:spAutoFit/>
          </a:bodyPr>
          <a:lstStyle/>
          <a:p>
            <a:r>
              <a:rPr lang="en-US" i="0" dirty="0" smtClean="0"/>
              <a:t>No motor </a:t>
            </a:r>
            <a:r>
              <a:rPr lang="en-US" i="0" dirty="0"/>
              <a:t>representations are </a:t>
            </a:r>
            <a:r>
              <a:rPr lang="en-US" i="0" dirty="0" smtClean="0"/>
              <a:t>intentions</a:t>
            </a:r>
            <a:endParaRPr lang="en-US" i="0" dirty="0"/>
          </a:p>
        </p:txBody>
      </p:sp>
      <p:sp>
        <p:nvSpPr>
          <p:cNvPr id="7" name="Right Brace 6"/>
          <p:cNvSpPr/>
          <p:nvPr/>
        </p:nvSpPr>
        <p:spPr bwMode="auto">
          <a:xfrm>
            <a:off x="4355976" y="188640"/>
            <a:ext cx="504056" cy="3888432"/>
          </a:xfrm>
          <a:prstGeom prst="rightBrace">
            <a:avLst>
              <a:gd name="adj1" fmla="val 49914"/>
              <a:gd name="adj2" fmla="val 49683"/>
            </a:avLst>
          </a:prstGeom>
          <a:no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9" name="Right Brace 8"/>
          <p:cNvSpPr/>
          <p:nvPr/>
        </p:nvSpPr>
        <p:spPr bwMode="auto">
          <a:xfrm rot="5400000">
            <a:off x="6624228" y="3104964"/>
            <a:ext cx="504056" cy="3888432"/>
          </a:xfrm>
          <a:prstGeom prst="rightBrace">
            <a:avLst>
              <a:gd name="adj1" fmla="val 49914"/>
              <a:gd name="adj2" fmla="val 49683"/>
            </a:avLst>
          </a:prstGeom>
          <a:no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 name="Cross 7"/>
          <p:cNvSpPr/>
          <p:nvPr/>
        </p:nvSpPr>
        <p:spPr bwMode="auto">
          <a:xfrm>
            <a:off x="6516216" y="2708920"/>
            <a:ext cx="720080" cy="720080"/>
          </a:xfrm>
          <a:prstGeom prst="plus">
            <a:avLst>
              <a:gd name="adj" fmla="val 47391"/>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168033360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71600" y="1844824"/>
            <a:ext cx="3312368" cy="2123658"/>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question: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Does </a:t>
            </a:r>
            <a:r>
              <a:rPr lang="en-US" i="0" dirty="0">
                <a:effectLst>
                  <a:glow rad="101600">
                    <a:srgbClr val="000000"/>
                  </a:glow>
                </a:effectLst>
                <a:ea typeface="Arial" charset="0"/>
                <a:cs typeface="Arial" charset="0"/>
              </a:rPr>
              <a:t>reciprocal agent-neutral motor </a:t>
            </a:r>
            <a:r>
              <a:rPr lang="en-US" i="0" dirty="0" smtClean="0">
                <a:effectLst>
                  <a:glow rad="101600">
                    <a:srgbClr val="000000"/>
                  </a:glow>
                </a:effectLst>
                <a:ea typeface="Arial" charset="0"/>
                <a:cs typeface="Arial" charset="0"/>
              </a:rPr>
              <a:t>representation also </a:t>
            </a:r>
            <a:r>
              <a:rPr lang="en-US" i="0" dirty="0">
                <a:effectLst>
                  <a:glow rad="101600">
                    <a:srgbClr val="000000"/>
                  </a:glow>
                </a:effectLst>
                <a:ea typeface="Arial" charset="0"/>
                <a:cs typeface="Arial" charset="0"/>
              </a:rPr>
              <a:t>play a role in explaining what joint action is?  [Yes</a:t>
            </a:r>
            <a:r>
              <a:rPr lang="en-US" i="0" dirty="0" smtClean="0">
                <a:effectLst>
                  <a:glow rad="101600">
                    <a:srgbClr val="000000"/>
                  </a:glow>
                </a:effectLst>
                <a:ea typeface="Arial" charset="0"/>
                <a:cs typeface="Arial" charset="0"/>
              </a:rPr>
              <a:t>]</a:t>
            </a:r>
            <a:endParaRPr lang="en-US" i="0" dirty="0">
              <a:effectLst>
                <a:glow rad="101600">
                  <a:srgbClr val="000000"/>
                </a:glow>
              </a:effectLst>
              <a:ea typeface="Arial" charset="0"/>
              <a:cs typeface="Arial" charset="0"/>
            </a:endParaRPr>
          </a:p>
        </p:txBody>
      </p:sp>
      <p:sp>
        <p:nvSpPr>
          <p:cNvPr id="5" name="Rectangle 4"/>
          <p:cNvSpPr/>
          <p:nvPr/>
        </p:nvSpPr>
        <p:spPr>
          <a:xfrm>
            <a:off x="4788024" y="1844824"/>
            <a:ext cx="3312368" cy="2123658"/>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challenge</a:t>
            </a:r>
            <a:r>
              <a:rPr lang="en-US" i="0" dirty="0">
                <a:effectLst>
                  <a:glow rad="101600">
                    <a:srgbClr val="000000"/>
                  </a:glow>
                </a:effectLst>
                <a:ea typeface="Arial" charset="0"/>
                <a:cs typeface="Arial" charset="0"/>
              </a:rPr>
              <a:t>: </a:t>
            </a:r>
            <a:endParaRPr lang="en-US" i="0" dirty="0" smtClean="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How </a:t>
            </a:r>
            <a:r>
              <a:rPr lang="en-US" i="0" dirty="0">
                <a:effectLst>
                  <a:glow rad="101600">
                    <a:srgbClr val="000000"/>
                  </a:glow>
                </a:effectLst>
                <a:ea typeface="Arial" charset="0"/>
                <a:cs typeface="Arial" charset="0"/>
              </a:rPr>
              <a:t>could social motor representation and shared </a:t>
            </a:r>
            <a:r>
              <a:rPr lang="en-US" i="0" dirty="0" smtClean="0">
                <a:effectLst>
                  <a:glow rad="101600">
                    <a:srgbClr val="000000"/>
                  </a:glow>
                </a:effectLst>
                <a:ea typeface="Arial" charset="0"/>
                <a:cs typeface="Arial" charset="0"/>
              </a:rPr>
              <a:t>intention </a:t>
            </a:r>
            <a:r>
              <a:rPr lang="en-US" i="0" dirty="0">
                <a:effectLst>
                  <a:glow rad="101600">
                    <a:srgbClr val="000000"/>
                  </a:glow>
                </a:effectLst>
                <a:ea typeface="Arial" charset="0"/>
                <a:cs typeface="Arial" charset="0"/>
              </a:rPr>
              <a:t>harmoniously contribute to joint action?</a:t>
            </a:r>
            <a:endParaRPr lang="en-US" dirty="0">
              <a:effectLst>
                <a:glow rad="101600">
                  <a:srgbClr val="000000"/>
                </a:glow>
              </a:effectLst>
            </a:endParaRPr>
          </a:p>
        </p:txBody>
      </p:sp>
      <p:cxnSp>
        <p:nvCxnSpPr>
          <p:cNvPr id="6" name="Straight Connector 5"/>
          <p:cNvCxnSpPr/>
          <p:nvPr/>
        </p:nvCxnSpPr>
        <p:spPr bwMode="auto">
          <a:xfrm>
            <a:off x="4499992" y="1772816"/>
            <a:ext cx="0" cy="2232248"/>
          </a:xfrm>
          <a:prstGeom prst="line">
            <a:avLst/>
          </a:prstGeom>
          <a:solidFill>
            <a:srgbClr val="00B8FF"/>
          </a:solidFill>
          <a:ln w="9525" cap="flat" cmpd="sng" algn="ctr">
            <a:solidFill>
              <a:schemeClr val="bg1"/>
            </a:solidFill>
            <a:prstDash val="sysDash"/>
            <a:round/>
            <a:headEnd type="none" w="med" len="med"/>
            <a:tailEnd type="none" w="med" len="med"/>
          </a:ln>
          <a:effectLst/>
        </p:spPr>
      </p:cxnSp>
      <p:sp>
        <p:nvSpPr>
          <p:cNvPr id="8"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representation enables joint action</a:t>
            </a:r>
          </a:p>
        </p:txBody>
      </p:sp>
    </p:spTree>
    <p:extLst>
      <p:ext uri="{BB962C8B-B14F-4D97-AF65-F5344CB8AC3E}">
        <p14:creationId xmlns:p14="http://schemas.microsoft.com/office/powerpoint/2010/main" val="21045592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2"/>
          <p:cNvSpPr txBox="1">
            <a:spLocks noChangeArrowheads="1"/>
          </p:cNvSpPr>
          <p:nvPr/>
        </p:nvSpPr>
        <p:spPr bwMode="auto">
          <a:xfrm>
            <a:off x="990600" y="4428541"/>
            <a:ext cx="6705600" cy="1448731"/>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a:t>
            </a:r>
            <a:r>
              <a:rPr lang="en-US" i="0" dirty="0">
                <a:effectLst>
                  <a:glow rad="101600">
                    <a:srgbClr val="000000"/>
                  </a:glow>
                </a:effectLst>
              </a:rPr>
              <a:t>the key property of joint action lies in its internal component [...] in the participants’ having a “collective” or “shared</a:t>
            </a:r>
            <a:r>
              <a:rPr lang="en-US" i="0" dirty="0" smtClean="0">
                <a:effectLst>
                  <a:glow rad="101600">
                    <a:srgbClr val="000000"/>
                  </a:glow>
                </a:effectLst>
              </a:rPr>
              <a:t>” intention</a:t>
            </a:r>
            <a:r>
              <a:rPr lang="en-US" i="0" dirty="0">
                <a:effectLst>
                  <a:glow rad="101600">
                    <a:srgbClr val="000000"/>
                  </a:glow>
                </a:effectLst>
              </a:rPr>
              <a:t>.</a:t>
            </a:r>
            <a:r>
              <a:rPr lang="en-US" i="0" dirty="0" smtClean="0">
                <a:effectLst>
                  <a:glow rad="101600">
                    <a:srgbClr val="000000"/>
                  </a:glow>
                </a:effectLst>
              </a:rPr>
              <a:t>’ </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(Alonso 2009, pp. 444-5)</a:t>
            </a:r>
            <a:endParaRPr lang="en-US" i="0" dirty="0" smtClean="0">
              <a:effectLst>
                <a:glow rad="101600">
                  <a:srgbClr val="000000"/>
                </a:glow>
              </a:effectLst>
              <a:ea typeface="Arial" charset="0"/>
              <a:cs typeface="Arial" charset="0"/>
            </a:endParaRPr>
          </a:p>
        </p:txBody>
      </p:sp>
      <p:sp>
        <p:nvSpPr>
          <p:cNvPr id="6"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representation enables joint action</a:t>
            </a:r>
          </a:p>
        </p:txBody>
      </p:sp>
      <p:sp>
        <p:nvSpPr>
          <p:cNvPr id="9" name="Rectangle 8"/>
          <p:cNvSpPr/>
          <p:nvPr/>
        </p:nvSpPr>
        <p:spPr>
          <a:xfrm>
            <a:off x="971600" y="1844824"/>
            <a:ext cx="3312368" cy="2123658"/>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question: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Does reciprocal agent-neutral motor representation also </a:t>
            </a:r>
            <a:r>
              <a:rPr lang="en-US" i="0" dirty="0">
                <a:effectLst>
                  <a:glow rad="101600">
                    <a:srgbClr val="000000"/>
                  </a:glow>
                </a:effectLst>
                <a:ea typeface="Arial" charset="0"/>
                <a:cs typeface="Arial" charset="0"/>
              </a:rPr>
              <a:t>play a role in explaining what joint action is?  [Yes</a:t>
            </a:r>
            <a:r>
              <a:rPr lang="en-US" i="0" dirty="0" smtClean="0">
                <a:effectLst>
                  <a:glow rad="101600">
                    <a:srgbClr val="000000"/>
                  </a:glow>
                </a:effectLst>
                <a:ea typeface="Arial" charset="0"/>
                <a:cs typeface="Arial" charset="0"/>
              </a:rPr>
              <a:t>]</a:t>
            </a:r>
            <a:endParaRPr lang="en-US" i="0" dirty="0">
              <a:effectLst>
                <a:glow rad="101600">
                  <a:srgbClr val="000000"/>
                </a:glow>
              </a:effectLst>
              <a:ea typeface="Arial" charset="0"/>
              <a:cs typeface="Arial" charset="0"/>
            </a:endParaRPr>
          </a:p>
        </p:txBody>
      </p:sp>
      <p:sp>
        <p:nvSpPr>
          <p:cNvPr id="10" name="Rectangle 9"/>
          <p:cNvSpPr/>
          <p:nvPr/>
        </p:nvSpPr>
        <p:spPr>
          <a:xfrm>
            <a:off x="4788024" y="1844824"/>
            <a:ext cx="3312368" cy="2123658"/>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chemeClr val="bg2">
                    <a:lumMod val="50000"/>
                  </a:schemeClr>
                </a:solidFill>
                <a:effectLst>
                  <a:glow rad="101600">
                    <a:srgbClr val="000000"/>
                  </a:glow>
                </a:effectLst>
                <a:ea typeface="Arial" charset="0"/>
                <a:cs typeface="Arial" charset="0"/>
              </a:rPr>
              <a:t>challenge</a:t>
            </a:r>
            <a:r>
              <a:rPr lang="en-US" i="0" dirty="0">
                <a:solidFill>
                  <a:schemeClr val="bg2">
                    <a:lumMod val="50000"/>
                  </a:schemeClr>
                </a:solidFill>
                <a:effectLst>
                  <a:glow rad="101600">
                    <a:srgbClr val="000000"/>
                  </a:glow>
                </a:effectLst>
                <a:ea typeface="Arial" charset="0"/>
                <a:cs typeface="Arial" charset="0"/>
              </a:rPr>
              <a:t>: </a:t>
            </a:r>
            <a:endParaRPr lang="en-US" i="0" dirty="0" smtClean="0">
              <a:solidFill>
                <a:schemeClr val="bg2">
                  <a:lumMod val="50000"/>
                </a:schemeClr>
              </a:solidFill>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chemeClr val="bg2">
                    <a:lumMod val="50000"/>
                  </a:schemeClr>
                </a:solidFill>
                <a:effectLst>
                  <a:glow rad="101600">
                    <a:srgbClr val="000000"/>
                  </a:glow>
                </a:effectLst>
                <a:ea typeface="Arial" charset="0"/>
                <a:cs typeface="Arial" charset="0"/>
              </a:rPr>
              <a:t>How </a:t>
            </a:r>
            <a:r>
              <a:rPr lang="en-US" i="0" dirty="0">
                <a:solidFill>
                  <a:schemeClr val="bg2">
                    <a:lumMod val="50000"/>
                  </a:schemeClr>
                </a:solidFill>
                <a:effectLst>
                  <a:glow rad="101600">
                    <a:srgbClr val="000000"/>
                  </a:glow>
                </a:effectLst>
                <a:ea typeface="Arial" charset="0"/>
                <a:cs typeface="Arial" charset="0"/>
              </a:rPr>
              <a:t>could social motor representation and shared </a:t>
            </a:r>
            <a:r>
              <a:rPr lang="en-US" i="0" dirty="0" smtClean="0">
                <a:solidFill>
                  <a:schemeClr val="bg2">
                    <a:lumMod val="50000"/>
                  </a:schemeClr>
                </a:solidFill>
                <a:effectLst>
                  <a:glow rad="101600">
                    <a:srgbClr val="000000"/>
                  </a:glow>
                </a:effectLst>
                <a:ea typeface="Arial" charset="0"/>
                <a:cs typeface="Arial" charset="0"/>
              </a:rPr>
              <a:t>intention </a:t>
            </a:r>
            <a:r>
              <a:rPr lang="en-US" i="0" dirty="0">
                <a:solidFill>
                  <a:schemeClr val="bg2">
                    <a:lumMod val="50000"/>
                  </a:schemeClr>
                </a:solidFill>
                <a:effectLst>
                  <a:glow rad="101600">
                    <a:srgbClr val="000000"/>
                  </a:glow>
                </a:effectLst>
                <a:ea typeface="Arial" charset="0"/>
                <a:cs typeface="Arial" charset="0"/>
              </a:rPr>
              <a:t>harmoniously contribute to joint action?</a:t>
            </a:r>
            <a:endParaRPr lang="en-US" dirty="0">
              <a:solidFill>
                <a:schemeClr val="bg2">
                  <a:lumMod val="50000"/>
                </a:schemeClr>
              </a:solidFill>
              <a:effectLst>
                <a:glow rad="101600">
                  <a:srgbClr val="000000"/>
                </a:glow>
              </a:effectLst>
            </a:endParaRPr>
          </a:p>
        </p:txBody>
      </p:sp>
      <p:cxnSp>
        <p:nvCxnSpPr>
          <p:cNvPr id="11" name="Straight Connector 10"/>
          <p:cNvCxnSpPr/>
          <p:nvPr/>
        </p:nvCxnSpPr>
        <p:spPr bwMode="auto">
          <a:xfrm>
            <a:off x="4499992" y="1772816"/>
            <a:ext cx="0" cy="2232248"/>
          </a:xfrm>
          <a:prstGeom prst="line">
            <a:avLst/>
          </a:prstGeom>
          <a:solidFill>
            <a:srgbClr val="00B8FF"/>
          </a:solidFill>
          <a:ln w="9525" cap="flat" cmpd="sng" algn="ctr">
            <a:solidFill>
              <a:schemeClr val="bg1"/>
            </a:solidFill>
            <a:prstDash val="sysDash"/>
            <a:round/>
            <a:headEnd type="none" w="med" len="med"/>
            <a:tailEnd type="none" w="med" len="med"/>
          </a:ln>
          <a:effectLst/>
        </p:spPr>
      </p:cxnSp>
      <p:sp>
        <p:nvSpPr>
          <p:cNvPr id="2" name="Rectangle 1"/>
          <p:cNvSpPr/>
          <p:nvPr/>
        </p:nvSpPr>
        <p:spPr>
          <a:xfrm rot="190951">
            <a:off x="4431199" y="3147501"/>
            <a:ext cx="3743177" cy="1107996"/>
          </a:xfrm>
          <a:prstGeom prst="rect">
            <a:avLst/>
          </a:prstGeom>
          <a:solidFill>
            <a:schemeClr val="bg1"/>
          </a:solidFill>
        </p:spPr>
        <p:txBody>
          <a:bodyPr wrap="square" rIns="468000">
            <a:spAutoFit/>
          </a:bodyPr>
          <a:lstStyle/>
          <a:p>
            <a:pPr algn="ctr"/>
            <a:r>
              <a:rPr lang="en-US" i="0" dirty="0">
                <a:solidFill>
                  <a:srgbClr val="000000"/>
                </a:solidFill>
                <a:effectLst>
                  <a:glow rad="101600">
                    <a:srgbClr val="FFFFFF"/>
                  </a:glow>
                </a:effectLst>
                <a:ea typeface="Arial" charset="0"/>
                <a:cs typeface="Arial" charset="0"/>
              </a:rPr>
              <a:t>reciprocal agent-neutral motor representation </a:t>
            </a:r>
            <a:endParaRPr lang="en-US" i="0" dirty="0" smtClean="0">
              <a:solidFill>
                <a:srgbClr val="000000"/>
              </a:solidFill>
              <a:effectLst>
                <a:glow rad="101600">
                  <a:srgbClr val="FFFFFF"/>
                </a:glow>
              </a:effectLst>
              <a:ea typeface="Arial" charset="0"/>
              <a:cs typeface="Arial" charset="0"/>
            </a:endParaRPr>
          </a:p>
          <a:p>
            <a:pPr algn="ctr"/>
            <a:r>
              <a:rPr lang="en-US" i="0" dirty="0" smtClean="0">
                <a:solidFill>
                  <a:srgbClr val="000000"/>
                </a:solidFill>
                <a:effectLst>
                  <a:glow rad="101600">
                    <a:srgbClr val="FFFFFF"/>
                  </a:glow>
                </a:effectLst>
                <a:ea typeface="Arial" charset="0"/>
                <a:cs typeface="Arial" charset="0"/>
              </a:rPr>
              <a:t>=  shared intention?</a:t>
            </a:r>
            <a:endParaRPr lang="en-US" i="0" dirty="0">
              <a:solidFill>
                <a:srgbClr val="000000"/>
              </a:solidFill>
              <a:effectLst>
                <a:glow rad="101600">
                  <a:srgbClr val="FFFFFF"/>
                </a:glow>
              </a:effectLst>
            </a:endParaRPr>
          </a:p>
        </p:txBody>
      </p:sp>
      <p:sp>
        <p:nvSpPr>
          <p:cNvPr id="8" name="Rectangle 7"/>
          <p:cNvSpPr/>
          <p:nvPr/>
        </p:nvSpPr>
        <p:spPr>
          <a:xfrm rot="190951">
            <a:off x="7419811" y="3019445"/>
            <a:ext cx="850467" cy="1446550"/>
          </a:xfrm>
          <a:prstGeom prst="rect">
            <a:avLst/>
          </a:prstGeom>
          <a:noFill/>
        </p:spPr>
        <p:txBody>
          <a:bodyPr wrap="square">
            <a:spAutoFit/>
          </a:bodyPr>
          <a:lstStyle/>
          <a:p>
            <a:pPr algn="ctr"/>
            <a:r>
              <a:rPr lang="en-US" sz="8800" i="0" dirty="0" smtClean="0">
                <a:effectLst>
                  <a:glow rad="101600">
                    <a:srgbClr val="000000"/>
                  </a:glow>
                </a:effectLst>
                <a:ea typeface="Arial" charset="0"/>
                <a:cs typeface="Arial" charset="0"/>
              </a:rPr>
              <a:t>?</a:t>
            </a:r>
            <a:endParaRPr lang="en-US" sz="8800" dirty="0"/>
          </a:p>
        </p:txBody>
      </p:sp>
    </p:spTree>
    <p:extLst>
      <p:ext uri="{BB962C8B-B14F-4D97-AF65-F5344CB8AC3E}">
        <p14:creationId xmlns:p14="http://schemas.microsoft.com/office/powerpoint/2010/main" val="152474140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27584" y="477833"/>
            <a:ext cx="7200800" cy="769441"/>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The Interface Problem</a:t>
            </a:r>
            <a:r>
              <a:rPr lang="en-US" i="0" dirty="0" smtClean="0">
                <a:solidFill>
                  <a:schemeClr val="tx1"/>
                </a:solidFill>
                <a:effectLst>
                  <a:glow rad="101600">
                    <a:srgbClr val="000000"/>
                  </a:glow>
                </a:effectLst>
                <a:ea typeface="Arial" charset="0"/>
                <a:cs typeface="Arial" charset="0"/>
              </a:rPr>
              <a:t>: </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Tree>
    <p:extLst>
      <p:ext uri="{BB962C8B-B14F-4D97-AF65-F5344CB8AC3E}">
        <p14:creationId xmlns:p14="http://schemas.microsoft.com/office/powerpoint/2010/main" val="203276840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27584" y="477833"/>
            <a:ext cx="7200800" cy="769441"/>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The Interface Problem</a:t>
            </a:r>
            <a:r>
              <a:rPr lang="en-US" i="0" dirty="0" smtClean="0">
                <a:solidFill>
                  <a:schemeClr val="tx1"/>
                </a:solidFill>
                <a:effectLst>
                  <a:glow rad="101600">
                    <a:srgbClr val="000000"/>
                  </a:glow>
                </a:effectLst>
                <a:ea typeface="Arial" charset="0"/>
                <a:cs typeface="Arial" charset="0"/>
              </a:rPr>
              <a:t>: </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
        <p:nvSpPr>
          <p:cNvPr id="4" name="Rectangle 3"/>
          <p:cNvSpPr/>
          <p:nvPr/>
        </p:nvSpPr>
        <p:spPr>
          <a:xfrm>
            <a:off x="5004048" y="4437112"/>
            <a:ext cx="3582144" cy="1446550"/>
          </a:xfrm>
          <a:prstGeom prst="rect">
            <a:avLst/>
          </a:prstGeom>
        </p:spPr>
        <p:txBody>
          <a:bodyPr wrap="square">
            <a:spAutoFit/>
          </a:bodyPr>
          <a:lstStyle/>
          <a:p>
            <a:r>
              <a:rPr lang="en-US" i="0" dirty="0" smtClean="0"/>
              <a:t>Some joint actions involve both shared  intention and reciprocal agent-neutral motor representation</a:t>
            </a:r>
          </a:p>
        </p:txBody>
      </p:sp>
    </p:spTree>
    <p:extLst>
      <p:ext uri="{BB962C8B-B14F-4D97-AF65-F5344CB8AC3E}">
        <p14:creationId xmlns:p14="http://schemas.microsoft.com/office/powerpoint/2010/main" val="218227480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27584" y="477833"/>
            <a:ext cx="7200800" cy="769441"/>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The Interface Problem</a:t>
            </a:r>
            <a:r>
              <a:rPr lang="en-US" i="0" dirty="0" smtClean="0">
                <a:solidFill>
                  <a:srgbClr val="000000"/>
                </a:solidFill>
                <a:effectLst>
                  <a:glow rad="101600">
                    <a:srgbClr val="000000"/>
                  </a:glow>
                </a:effectLst>
                <a:ea typeface="Arial" charset="0"/>
                <a:cs typeface="Arial" charset="0"/>
              </a:rPr>
              <a:t>: </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
        <p:nvSpPr>
          <p:cNvPr id="12" name="Rectangle 11"/>
          <p:cNvSpPr/>
          <p:nvPr/>
        </p:nvSpPr>
        <p:spPr>
          <a:xfrm>
            <a:off x="683568" y="1507426"/>
            <a:ext cx="3312368" cy="3139321"/>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Reciprocal agent-neutral motor representations: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ea typeface="Arial" charset="0"/>
                <a:cs typeface="Arial" charset="0"/>
              </a:rPr>
              <a:t>i</a:t>
            </a:r>
            <a:r>
              <a:rPr lang="en-US" i="0" dirty="0" smtClean="0">
                <a:effectLst>
                  <a:glow rad="101600">
                    <a:srgbClr val="000000"/>
                  </a:glow>
                </a:effectLst>
                <a:ea typeface="Arial" charset="0"/>
                <a:cs typeface="Arial" charset="0"/>
              </a:rPr>
              <a:t>. represent outcomes;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smtClean="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ii. ground the purposiveness of some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joint actions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
        <p:nvSpPr>
          <p:cNvPr id="4" name="Rectangle 3"/>
          <p:cNvSpPr/>
          <p:nvPr/>
        </p:nvSpPr>
        <p:spPr>
          <a:xfrm>
            <a:off x="5004048" y="4437112"/>
            <a:ext cx="3582144" cy="1446550"/>
          </a:xfrm>
          <a:prstGeom prst="rect">
            <a:avLst/>
          </a:prstGeom>
        </p:spPr>
        <p:txBody>
          <a:bodyPr wrap="square">
            <a:spAutoFit/>
          </a:bodyPr>
          <a:lstStyle/>
          <a:p>
            <a:r>
              <a:rPr lang="en-US" i="0" dirty="0" smtClean="0"/>
              <a:t>Some joint actions involve both shared  intention and reciprocal agent-neutral motor representation</a:t>
            </a:r>
          </a:p>
        </p:txBody>
      </p:sp>
      <p:cxnSp>
        <p:nvCxnSpPr>
          <p:cNvPr id="13" name="Straight Connector 12"/>
          <p:cNvCxnSpPr/>
          <p:nvPr/>
        </p:nvCxnSpPr>
        <p:spPr bwMode="auto">
          <a:xfrm>
            <a:off x="4499992" y="1484784"/>
            <a:ext cx="0" cy="4536504"/>
          </a:xfrm>
          <a:prstGeom prst="line">
            <a:avLst/>
          </a:prstGeom>
          <a:solidFill>
            <a:srgbClr val="00B8FF"/>
          </a:solidFill>
          <a:ln w="9525" cap="flat" cmpd="sng" algn="ctr">
            <a:solidFill>
              <a:schemeClr val="bg1"/>
            </a:solidFill>
            <a:prstDash val="sysDash"/>
            <a:round/>
            <a:headEnd type="none" w="med" len="med"/>
            <a:tailEnd type="none" w="med" len="med"/>
          </a:ln>
          <a:effectLst/>
        </p:spPr>
      </p:cxnSp>
    </p:spTree>
    <p:extLst>
      <p:ext uri="{BB962C8B-B14F-4D97-AF65-F5344CB8AC3E}">
        <p14:creationId xmlns:p14="http://schemas.microsoft.com/office/powerpoint/2010/main" val="86626818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27584" y="477833"/>
            <a:ext cx="7200800" cy="769441"/>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The Interface Problem</a:t>
            </a:r>
            <a:r>
              <a:rPr lang="en-US" i="0" dirty="0" smtClean="0">
                <a:solidFill>
                  <a:srgbClr val="000000"/>
                </a:solidFill>
                <a:effectLst>
                  <a:glow rad="101600">
                    <a:srgbClr val="000000"/>
                  </a:glow>
                </a:effectLst>
                <a:ea typeface="Arial" charset="0"/>
                <a:cs typeface="Arial" charset="0"/>
              </a:rPr>
              <a:t>: </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
        <p:nvSpPr>
          <p:cNvPr id="12" name="Rectangle 11"/>
          <p:cNvSpPr/>
          <p:nvPr/>
        </p:nvSpPr>
        <p:spPr>
          <a:xfrm>
            <a:off x="683568" y="1507426"/>
            <a:ext cx="3312368" cy="3139321"/>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Reciprocal agent-neutral motor representations: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ea typeface="Arial" charset="0"/>
                <a:cs typeface="Arial" charset="0"/>
              </a:rPr>
              <a:t>i</a:t>
            </a:r>
            <a:r>
              <a:rPr lang="en-US" i="0" dirty="0" smtClean="0">
                <a:effectLst>
                  <a:glow rad="101600">
                    <a:srgbClr val="000000"/>
                  </a:glow>
                </a:effectLst>
                <a:ea typeface="Arial" charset="0"/>
                <a:cs typeface="Arial" charset="0"/>
              </a:rPr>
              <a:t>. represent outcomes;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smtClean="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ii. ground the purposiveness of some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joint </a:t>
            </a:r>
            <a:r>
              <a:rPr lang="en-US" i="0" dirty="0" smtClean="0">
                <a:effectLst>
                  <a:glow rad="101600">
                    <a:srgbClr val="000000"/>
                  </a:glow>
                </a:effectLst>
                <a:ea typeface="Arial" charset="0"/>
                <a:cs typeface="Arial" charset="0"/>
              </a:rPr>
              <a:t>actions</a:t>
            </a:r>
            <a:endParaRPr lang="en-US" i="0" dirty="0" smtClean="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
        <p:nvSpPr>
          <p:cNvPr id="4" name="Rectangle 3"/>
          <p:cNvSpPr/>
          <p:nvPr/>
        </p:nvSpPr>
        <p:spPr>
          <a:xfrm>
            <a:off x="5004048" y="4437112"/>
            <a:ext cx="3582144" cy="1446550"/>
          </a:xfrm>
          <a:prstGeom prst="rect">
            <a:avLst/>
          </a:prstGeom>
        </p:spPr>
        <p:txBody>
          <a:bodyPr wrap="square">
            <a:spAutoFit/>
          </a:bodyPr>
          <a:lstStyle/>
          <a:p>
            <a:r>
              <a:rPr lang="en-US" i="0" dirty="0" smtClean="0"/>
              <a:t>Some joint actions involve both shared  intention and reciprocal agent-neutral motor representation</a:t>
            </a:r>
          </a:p>
        </p:txBody>
      </p:sp>
      <p:cxnSp>
        <p:nvCxnSpPr>
          <p:cNvPr id="13" name="Straight Connector 12"/>
          <p:cNvCxnSpPr/>
          <p:nvPr/>
        </p:nvCxnSpPr>
        <p:spPr bwMode="auto">
          <a:xfrm>
            <a:off x="4499992" y="1484784"/>
            <a:ext cx="0" cy="4536504"/>
          </a:xfrm>
          <a:prstGeom prst="line">
            <a:avLst/>
          </a:prstGeom>
          <a:solidFill>
            <a:srgbClr val="00B8FF"/>
          </a:solidFill>
          <a:ln w="9525" cap="flat" cmpd="sng" algn="ctr">
            <a:solidFill>
              <a:schemeClr val="bg1"/>
            </a:solidFill>
            <a:prstDash val="sysDash"/>
            <a:round/>
            <a:headEnd type="none" w="med" len="med"/>
            <a:tailEnd type="none" w="med" len="med"/>
          </a:ln>
          <a:effectLst/>
        </p:spPr>
      </p:cxnSp>
      <p:sp>
        <p:nvSpPr>
          <p:cNvPr id="6" name="Rectangle 5"/>
          <p:cNvSpPr/>
          <p:nvPr/>
        </p:nvSpPr>
        <p:spPr>
          <a:xfrm>
            <a:off x="5004048" y="1507426"/>
            <a:ext cx="3654152" cy="2462212"/>
          </a:xfrm>
          <a:prstGeom prst="rect">
            <a:avLst/>
          </a:prstGeom>
        </p:spPr>
        <p:txBody>
          <a:bodyPr wrap="square">
            <a:spAutoFit/>
          </a:bodyPr>
          <a:lstStyle/>
          <a:p>
            <a:r>
              <a:rPr lang="en-US" i="0" dirty="0" smtClean="0"/>
              <a:t>Two  outcomes</a:t>
            </a:r>
            <a:r>
              <a:rPr lang="en-US" i="0" dirty="0"/>
              <a:t>, A and B, </a:t>
            </a:r>
            <a:r>
              <a:rPr lang="en-US" dirty="0"/>
              <a:t>match</a:t>
            </a:r>
            <a:r>
              <a:rPr lang="en-US" i="0" dirty="0"/>
              <a:t> in a particular context just if, in that context, either the occurrence of </a:t>
            </a:r>
            <a:r>
              <a:rPr lang="en-US" i="0" dirty="0" smtClean="0"/>
              <a:t>A would </a:t>
            </a:r>
            <a:r>
              <a:rPr lang="en-US" i="0" dirty="0"/>
              <a:t>normally constitute or cause, at least partially, the </a:t>
            </a:r>
            <a:r>
              <a:rPr lang="en-US" i="0" dirty="0" smtClean="0"/>
              <a:t>occurrence </a:t>
            </a:r>
            <a:r>
              <a:rPr lang="en-US" i="0" dirty="0"/>
              <a:t>of </a:t>
            </a:r>
            <a:r>
              <a:rPr lang="en-US" i="0" dirty="0" smtClean="0"/>
              <a:t>B or </a:t>
            </a:r>
            <a:r>
              <a:rPr lang="en-US" i="0" dirty="0"/>
              <a:t>vice versa. </a:t>
            </a:r>
          </a:p>
        </p:txBody>
      </p:sp>
    </p:spTree>
    <p:extLst>
      <p:ext uri="{BB962C8B-B14F-4D97-AF65-F5344CB8AC3E}">
        <p14:creationId xmlns:p14="http://schemas.microsoft.com/office/powerpoint/2010/main" val="333063670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rot="21540000">
            <a:off x="1691680" y="836712"/>
            <a:ext cx="5472608" cy="432048"/>
          </a:xfrm>
          <a:prstGeom prst="rect">
            <a:avLst/>
          </a:prstGeom>
          <a:solidFill>
            <a:srgbClr val="40404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9" name="Rectangle 8"/>
          <p:cNvSpPr/>
          <p:nvPr/>
        </p:nvSpPr>
        <p:spPr>
          <a:xfrm>
            <a:off x="827584" y="477833"/>
            <a:ext cx="7200800" cy="1107996"/>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The Interface Problem: </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How are non</a:t>
            </a:r>
            <a:r>
              <a:rPr lang="en-US" i="0" dirty="0">
                <a:effectLst>
                  <a:glow rad="101600">
                    <a:srgbClr val="000000"/>
                  </a:glow>
                </a:effectLst>
              </a:rPr>
              <a:t>-accidental matches </a:t>
            </a:r>
            <a:r>
              <a:rPr lang="en-US" i="0" dirty="0" smtClean="0">
                <a:effectLst>
                  <a:glow rad="101600">
                    <a:srgbClr val="000000"/>
                  </a:glow>
                </a:effectLst>
              </a:rPr>
              <a:t>possible?</a:t>
            </a:r>
            <a:endParaRPr lang="en-US" i="0" dirty="0">
              <a:effectLst>
                <a:glow rad="101600">
                  <a:srgbClr val="000000"/>
                </a:glow>
              </a:effectLst>
            </a:endParaRP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
        <p:nvSpPr>
          <p:cNvPr id="12" name="Rectangle 11"/>
          <p:cNvSpPr/>
          <p:nvPr/>
        </p:nvSpPr>
        <p:spPr>
          <a:xfrm>
            <a:off x="683568" y="1507426"/>
            <a:ext cx="3312368" cy="3139321"/>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Reciprocal agent-neutral motor representations: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ea typeface="Arial" charset="0"/>
                <a:cs typeface="Arial" charset="0"/>
              </a:rPr>
              <a:t>i</a:t>
            </a:r>
            <a:r>
              <a:rPr lang="en-US" i="0" dirty="0" smtClean="0">
                <a:effectLst>
                  <a:glow rad="101600">
                    <a:srgbClr val="000000"/>
                  </a:glow>
                </a:effectLst>
                <a:ea typeface="Arial" charset="0"/>
                <a:cs typeface="Arial" charset="0"/>
              </a:rPr>
              <a:t>. represent outcomes;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smtClean="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ii. ground the purposiveness of some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joint </a:t>
            </a:r>
            <a:r>
              <a:rPr lang="en-US" i="0" dirty="0" smtClean="0">
                <a:effectLst>
                  <a:glow rad="101600">
                    <a:srgbClr val="000000"/>
                  </a:glow>
                </a:effectLst>
                <a:ea typeface="Arial" charset="0"/>
                <a:cs typeface="Arial" charset="0"/>
              </a:rPr>
              <a:t>actions</a:t>
            </a:r>
            <a:endParaRPr lang="en-US" i="0" dirty="0" smtClean="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
        <p:nvSpPr>
          <p:cNvPr id="3" name="Rectangle 2"/>
          <p:cNvSpPr/>
          <p:nvPr/>
        </p:nvSpPr>
        <p:spPr>
          <a:xfrm>
            <a:off x="5004048" y="1507426"/>
            <a:ext cx="3654152" cy="2462212"/>
          </a:xfrm>
          <a:prstGeom prst="rect">
            <a:avLst/>
          </a:prstGeom>
        </p:spPr>
        <p:txBody>
          <a:bodyPr wrap="square">
            <a:spAutoFit/>
          </a:bodyPr>
          <a:lstStyle/>
          <a:p>
            <a:r>
              <a:rPr lang="en-US" i="0" dirty="0" smtClean="0">
                <a:effectLst>
                  <a:glow rad="101600">
                    <a:srgbClr val="000000"/>
                  </a:glow>
                </a:effectLst>
              </a:rPr>
              <a:t>Two  outcomes</a:t>
            </a:r>
            <a:r>
              <a:rPr lang="en-US" i="0" dirty="0">
                <a:effectLst>
                  <a:glow rad="101600">
                    <a:srgbClr val="000000"/>
                  </a:glow>
                </a:effectLst>
              </a:rPr>
              <a:t>, A and B, </a:t>
            </a:r>
            <a:r>
              <a:rPr lang="en-US" dirty="0">
                <a:effectLst>
                  <a:glow rad="101600">
                    <a:srgbClr val="000000"/>
                  </a:glow>
                </a:effectLst>
              </a:rPr>
              <a:t>match</a:t>
            </a:r>
            <a:r>
              <a:rPr lang="en-US" i="0" dirty="0">
                <a:effectLst>
                  <a:glow rad="101600">
                    <a:srgbClr val="000000"/>
                  </a:glow>
                </a:effectLst>
              </a:rPr>
              <a:t> in a particular context just if, in that context, either the occurrence of </a:t>
            </a:r>
            <a:r>
              <a:rPr lang="en-US" i="0" dirty="0" smtClean="0">
                <a:effectLst>
                  <a:glow rad="101600">
                    <a:srgbClr val="000000"/>
                  </a:glow>
                </a:effectLst>
              </a:rPr>
              <a:t>A would </a:t>
            </a:r>
            <a:r>
              <a:rPr lang="en-US" i="0" dirty="0">
                <a:effectLst>
                  <a:glow rad="101600">
                    <a:srgbClr val="000000"/>
                  </a:glow>
                </a:effectLst>
              </a:rPr>
              <a:t>normally constitute or cause, at least partially, the </a:t>
            </a:r>
            <a:r>
              <a:rPr lang="en-US" i="0" dirty="0" smtClean="0">
                <a:effectLst>
                  <a:glow rad="101600">
                    <a:srgbClr val="000000"/>
                  </a:glow>
                </a:effectLst>
              </a:rPr>
              <a:t>occurrence </a:t>
            </a:r>
            <a:r>
              <a:rPr lang="en-US" i="0" dirty="0">
                <a:effectLst>
                  <a:glow rad="101600">
                    <a:srgbClr val="000000"/>
                  </a:glow>
                </a:effectLst>
              </a:rPr>
              <a:t>of </a:t>
            </a:r>
            <a:r>
              <a:rPr lang="en-US" i="0" dirty="0" smtClean="0">
                <a:effectLst>
                  <a:glow rad="101600">
                    <a:srgbClr val="000000"/>
                  </a:glow>
                </a:effectLst>
              </a:rPr>
              <a:t>B or </a:t>
            </a:r>
            <a:r>
              <a:rPr lang="en-US" i="0" dirty="0">
                <a:effectLst>
                  <a:glow rad="101600">
                    <a:srgbClr val="000000"/>
                  </a:glow>
                </a:effectLst>
              </a:rPr>
              <a:t>vice versa. </a:t>
            </a:r>
          </a:p>
        </p:txBody>
      </p:sp>
      <p:sp>
        <p:nvSpPr>
          <p:cNvPr id="4" name="Rectangle 3"/>
          <p:cNvSpPr/>
          <p:nvPr/>
        </p:nvSpPr>
        <p:spPr>
          <a:xfrm>
            <a:off x="5004048" y="4437112"/>
            <a:ext cx="3582144" cy="1446550"/>
          </a:xfrm>
          <a:prstGeom prst="rect">
            <a:avLst/>
          </a:prstGeom>
        </p:spPr>
        <p:txBody>
          <a:bodyPr wrap="square">
            <a:spAutoFit/>
          </a:bodyPr>
          <a:lstStyle/>
          <a:p>
            <a:r>
              <a:rPr lang="en-US" i="0" dirty="0" smtClean="0">
                <a:effectLst>
                  <a:glow rad="101600">
                    <a:srgbClr val="000000"/>
                  </a:glow>
                </a:effectLst>
              </a:rPr>
              <a:t>Some joint actions involve both shared  intention and reciprocal agent-neutral motor representation</a:t>
            </a:r>
          </a:p>
        </p:txBody>
      </p:sp>
      <p:cxnSp>
        <p:nvCxnSpPr>
          <p:cNvPr id="13" name="Straight Connector 12"/>
          <p:cNvCxnSpPr/>
          <p:nvPr/>
        </p:nvCxnSpPr>
        <p:spPr bwMode="auto">
          <a:xfrm>
            <a:off x="4499992" y="1484784"/>
            <a:ext cx="0" cy="4536504"/>
          </a:xfrm>
          <a:prstGeom prst="line">
            <a:avLst/>
          </a:prstGeom>
          <a:solidFill>
            <a:srgbClr val="00B8FF"/>
          </a:solidFill>
          <a:ln w="9525" cap="flat" cmpd="sng" algn="ctr">
            <a:solidFill>
              <a:schemeClr val="bg1"/>
            </a:solidFill>
            <a:prstDash val="sysDash"/>
            <a:round/>
            <a:headEnd type="none" w="med" len="med"/>
            <a:tailEnd type="none" w="med" len="med"/>
          </a:ln>
          <a:effectLst/>
        </p:spPr>
      </p:cxnSp>
    </p:spTree>
    <p:extLst>
      <p:ext uri="{BB962C8B-B14F-4D97-AF65-F5344CB8AC3E}">
        <p14:creationId xmlns:p14="http://schemas.microsoft.com/office/powerpoint/2010/main" val="279123893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rot="21540000">
            <a:off x="601759" y="4538112"/>
            <a:ext cx="3331970" cy="1094143"/>
          </a:xfrm>
          <a:prstGeom prst="rect">
            <a:avLst/>
          </a:prstGeom>
          <a:solidFill>
            <a:srgbClr val="40404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1" i="1" u="none" strike="noStrike" cap="none" normalizeH="0" baseline="0" dirty="0">
              <a:ln>
                <a:noFill/>
              </a:ln>
              <a:solidFill>
                <a:schemeClr val="bg1"/>
              </a:solidFill>
              <a:effectLst/>
              <a:latin typeface="Myriad Web" charset="0"/>
            </a:endParaRPr>
          </a:p>
        </p:txBody>
      </p:sp>
      <p:sp>
        <p:nvSpPr>
          <p:cNvPr id="9" name="Rectangle 8"/>
          <p:cNvSpPr/>
          <p:nvPr/>
        </p:nvSpPr>
        <p:spPr>
          <a:xfrm>
            <a:off x="827584" y="477833"/>
            <a:ext cx="7200800" cy="1107996"/>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The Interface Problem: </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How are non</a:t>
            </a:r>
            <a:r>
              <a:rPr lang="en-US" i="0" dirty="0"/>
              <a:t>-accidental matches </a:t>
            </a:r>
            <a:r>
              <a:rPr lang="en-US" i="0" dirty="0" smtClean="0"/>
              <a:t>possible?</a:t>
            </a:r>
            <a:endParaRPr lang="en-US" i="0" dirty="0"/>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
        <p:nvSpPr>
          <p:cNvPr id="12" name="Rectangle 11"/>
          <p:cNvSpPr/>
          <p:nvPr/>
        </p:nvSpPr>
        <p:spPr>
          <a:xfrm>
            <a:off x="683568" y="1507426"/>
            <a:ext cx="3312368" cy="4154983"/>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Reciprocal agent-neutral motor representations: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ea typeface="Arial" charset="0"/>
                <a:cs typeface="Arial" charset="0"/>
              </a:rPr>
              <a:t>i</a:t>
            </a:r>
            <a:r>
              <a:rPr lang="en-US" i="0" dirty="0" smtClean="0">
                <a:effectLst>
                  <a:glow rad="101600">
                    <a:srgbClr val="000000"/>
                  </a:glow>
                </a:effectLst>
                <a:ea typeface="Arial" charset="0"/>
                <a:cs typeface="Arial" charset="0"/>
              </a:rPr>
              <a:t>. represent outcomes;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smtClean="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ii. ground the purposiveness of some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joint </a:t>
            </a:r>
            <a:r>
              <a:rPr lang="en-US" i="0" dirty="0" smtClean="0">
                <a:effectLst>
                  <a:glow rad="101600">
                    <a:srgbClr val="000000"/>
                  </a:glow>
                </a:effectLst>
                <a:ea typeface="Arial" charset="0"/>
                <a:cs typeface="Arial" charset="0"/>
              </a:rPr>
              <a:t>actions; and</a:t>
            </a:r>
            <a:endParaRPr lang="en-US" i="0" dirty="0" smtClean="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iii. differ in format from (the constituent attitudes of) shared intentions.</a:t>
            </a:r>
            <a:endParaRPr lang="en-US" i="0" dirty="0">
              <a:effectLst>
                <a:glow rad="101600">
                  <a:srgbClr val="000000"/>
                </a:glow>
              </a:effectLst>
              <a:ea typeface="Arial" charset="0"/>
              <a:cs typeface="Arial" charset="0"/>
            </a:endParaRPr>
          </a:p>
        </p:txBody>
      </p:sp>
      <p:sp>
        <p:nvSpPr>
          <p:cNvPr id="3" name="Rectangle 2"/>
          <p:cNvSpPr/>
          <p:nvPr/>
        </p:nvSpPr>
        <p:spPr>
          <a:xfrm>
            <a:off x="5004048" y="1507426"/>
            <a:ext cx="3654152" cy="2462212"/>
          </a:xfrm>
          <a:prstGeom prst="rect">
            <a:avLst/>
          </a:prstGeom>
        </p:spPr>
        <p:txBody>
          <a:bodyPr wrap="square">
            <a:spAutoFit/>
          </a:bodyPr>
          <a:lstStyle/>
          <a:p>
            <a:r>
              <a:rPr lang="en-US" i="0" dirty="0" smtClean="0"/>
              <a:t>Two  outcomes</a:t>
            </a:r>
            <a:r>
              <a:rPr lang="en-US" i="0" dirty="0"/>
              <a:t>, A and B, </a:t>
            </a:r>
            <a:r>
              <a:rPr lang="en-US" dirty="0"/>
              <a:t>match</a:t>
            </a:r>
            <a:r>
              <a:rPr lang="en-US" i="0" dirty="0"/>
              <a:t> in a particular context just if, in that context, either the occurrence of </a:t>
            </a:r>
            <a:r>
              <a:rPr lang="en-US" i="0" dirty="0" smtClean="0"/>
              <a:t>A would </a:t>
            </a:r>
            <a:r>
              <a:rPr lang="en-US" i="0" dirty="0"/>
              <a:t>normally constitute or cause, at least partially, the </a:t>
            </a:r>
            <a:r>
              <a:rPr lang="en-US" i="0" dirty="0" smtClean="0"/>
              <a:t>occurrence </a:t>
            </a:r>
            <a:r>
              <a:rPr lang="en-US" i="0" dirty="0"/>
              <a:t>of </a:t>
            </a:r>
            <a:r>
              <a:rPr lang="en-US" i="0" dirty="0" smtClean="0"/>
              <a:t>B or </a:t>
            </a:r>
            <a:r>
              <a:rPr lang="en-US" i="0" dirty="0"/>
              <a:t>vice versa. </a:t>
            </a:r>
          </a:p>
        </p:txBody>
      </p:sp>
      <p:sp>
        <p:nvSpPr>
          <p:cNvPr id="4" name="Rectangle 3"/>
          <p:cNvSpPr/>
          <p:nvPr/>
        </p:nvSpPr>
        <p:spPr>
          <a:xfrm>
            <a:off x="5004048" y="4437112"/>
            <a:ext cx="3582144" cy="1446550"/>
          </a:xfrm>
          <a:prstGeom prst="rect">
            <a:avLst/>
          </a:prstGeom>
        </p:spPr>
        <p:txBody>
          <a:bodyPr wrap="square">
            <a:spAutoFit/>
          </a:bodyPr>
          <a:lstStyle/>
          <a:p>
            <a:r>
              <a:rPr lang="en-US" i="0" dirty="0" smtClean="0"/>
              <a:t>Some joint actions involve both shared  intention and reciprocal agent-neutral motor representation</a:t>
            </a:r>
          </a:p>
        </p:txBody>
      </p:sp>
      <p:cxnSp>
        <p:nvCxnSpPr>
          <p:cNvPr id="13" name="Straight Connector 12"/>
          <p:cNvCxnSpPr/>
          <p:nvPr/>
        </p:nvCxnSpPr>
        <p:spPr bwMode="auto">
          <a:xfrm>
            <a:off x="4499992" y="1484784"/>
            <a:ext cx="0" cy="4536504"/>
          </a:xfrm>
          <a:prstGeom prst="line">
            <a:avLst/>
          </a:prstGeom>
          <a:solidFill>
            <a:srgbClr val="00B8FF"/>
          </a:solidFill>
          <a:ln w="9525" cap="flat" cmpd="sng" algn="ctr">
            <a:solidFill>
              <a:schemeClr val="bg1"/>
            </a:solidFill>
            <a:prstDash val="sysDash"/>
            <a:round/>
            <a:headEnd type="none" w="med" len="med"/>
            <a:tailEnd type="none" w="med" len="med"/>
          </a:ln>
          <a:effectLst/>
        </p:spPr>
      </p:cxnSp>
    </p:spTree>
    <p:extLst>
      <p:ext uri="{BB962C8B-B14F-4D97-AF65-F5344CB8AC3E}">
        <p14:creationId xmlns:p14="http://schemas.microsoft.com/office/powerpoint/2010/main" val="390366995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10" descr="DSC_AA_3213_s"/>
          <p:cNvPicPr>
            <a:picLocks noChangeAspect="1" noChangeArrowheads="1"/>
          </p:cNvPicPr>
          <p:nvPr/>
        </p:nvPicPr>
        <p:blipFill>
          <a:blip r:embed="rId3">
            <a:lum bright="12000" contrast="30000"/>
            <a:alphaModFix/>
            <a:extLst>
              <a:ext uri="{28A0092B-C50C-407E-A947-70E740481C1C}">
                <a14:useLocalDpi xmlns:a14="http://schemas.microsoft.com/office/drawing/2010/main" val="0"/>
              </a:ext>
            </a:extLst>
          </a:blip>
          <a:srcRect/>
          <a:stretch>
            <a:fillRect/>
          </a:stretch>
        </p:blipFill>
        <p:spPr bwMode="auto">
          <a:xfrm>
            <a:off x="0" y="0"/>
            <a:ext cx="9144000" cy="6850063"/>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827584" y="477833"/>
            <a:ext cx="7200800" cy="1107996"/>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The Interface Problem: </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How are non</a:t>
            </a:r>
            <a:r>
              <a:rPr lang="en-US" i="0" dirty="0"/>
              <a:t>-accidental matches </a:t>
            </a:r>
            <a:r>
              <a:rPr lang="en-US" i="0" dirty="0" smtClean="0"/>
              <a:t>possible?</a:t>
            </a:r>
            <a:endParaRPr lang="en-US" i="0" dirty="0"/>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
        <p:nvSpPr>
          <p:cNvPr id="12" name="Rectangle 11"/>
          <p:cNvSpPr/>
          <p:nvPr/>
        </p:nvSpPr>
        <p:spPr>
          <a:xfrm>
            <a:off x="683568" y="1507426"/>
            <a:ext cx="3312368" cy="4154983"/>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ea typeface="Arial" charset="0"/>
                <a:cs typeface="Arial" charset="0"/>
              </a:rPr>
              <a:t>Reciprocal agent-neutral motor representations: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ea typeface="Arial" charset="0"/>
                <a:cs typeface="Arial" charset="0"/>
              </a:rPr>
              <a:t>i</a:t>
            </a:r>
            <a:r>
              <a:rPr lang="en-US" i="0" dirty="0" smtClean="0">
                <a:effectLst/>
                <a:ea typeface="Arial" charset="0"/>
                <a:cs typeface="Arial" charset="0"/>
              </a:rPr>
              <a:t>. represent outcomes;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smtClean="0">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ea typeface="Arial" charset="0"/>
                <a:cs typeface="Arial" charset="0"/>
              </a:rPr>
              <a:t>ii. ground the purposiveness of some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ea typeface="Arial" charset="0"/>
                <a:cs typeface="Arial" charset="0"/>
              </a:rPr>
              <a:t>joint actions; and</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ea typeface="Arial" charset="0"/>
                <a:cs typeface="Arial" charset="0"/>
              </a:rPr>
              <a:t>iii. differ in format from (the constituent attitudes of) shared intentions.</a:t>
            </a:r>
            <a:endParaRPr lang="en-US" i="0" dirty="0">
              <a:effectLst/>
              <a:ea typeface="Arial" charset="0"/>
              <a:cs typeface="Arial" charset="0"/>
            </a:endParaRPr>
          </a:p>
        </p:txBody>
      </p:sp>
      <p:sp>
        <p:nvSpPr>
          <p:cNvPr id="3" name="Rectangle 2"/>
          <p:cNvSpPr/>
          <p:nvPr/>
        </p:nvSpPr>
        <p:spPr>
          <a:xfrm>
            <a:off x="5004048" y="1507426"/>
            <a:ext cx="3654152" cy="2462212"/>
          </a:xfrm>
          <a:prstGeom prst="rect">
            <a:avLst/>
          </a:prstGeom>
        </p:spPr>
        <p:txBody>
          <a:bodyPr wrap="square">
            <a:spAutoFit/>
          </a:bodyPr>
          <a:lstStyle/>
          <a:p>
            <a:r>
              <a:rPr lang="en-US" i="0" dirty="0" smtClean="0"/>
              <a:t>Two  outcomes</a:t>
            </a:r>
            <a:r>
              <a:rPr lang="en-US" i="0" dirty="0"/>
              <a:t>, A and B, </a:t>
            </a:r>
            <a:r>
              <a:rPr lang="en-US" dirty="0"/>
              <a:t>match</a:t>
            </a:r>
            <a:r>
              <a:rPr lang="en-US" i="0" dirty="0"/>
              <a:t> in a particular context just if, in that context, either the occurrence of </a:t>
            </a:r>
            <a:r>
              <a:rPr lang="en-US" i="0" dirty="0" smtClean="0"/>
              <a:t>A would </a:t>
            </a:r>
            <a:r>
              <a:rPr lang="en-US" i="0" dirty="0"/>
              <a:t>normally constitute or cause, at least partially, the </a:t>
            </a:r>
            <a:r>
              <a:rPr lang="en-US" i="0" dirty="0" smtClean="0"/>
              <a:t>occurrence </a:t>
            </a:r>
            <a:r>
              <a:rPr lang="en-US" i="0" dirty="0"/>
              <a:t>of </a:t>
            </a:r>
            <a:r>
              <a:rPr lang="en-US" i="0" dirty="0" smtClean="0"/>
              <a:t>B or </a:t>
            </a:r>
            <a:r>
              <a:rPr lang="en-US" i="0" dirty="0"/>
              <a:t>vice versa. </a:t>
            </a:r>
          </a:p>
        </p:txBody>
      </p:sp>
      <p:sp>
        <p:nvSpPr>
          <p:cNvPr id="4" name="Rectangle 3"/>
          <p:cNvSpPr/>
          <p:nvPr/>
        </p:nvSpPr>
        <p:spPr>
          <a:xfrm>
            <a:off x="5004048" y="4437112"/>
            <a:ext cx="3582144" cy="1446550"/>
          </a:xfrm>
          <a:prstGeom prst="rect">
            <a:avLst/>
          </a:prstGeom>
        </p:spPr>
        <p:txBody>
          <a:bodyPr wrap="square">
            <a:spAutoFit/>
          </a:bodyPr>
          <a:lstStyle/>
          <a:p>
            <a:r>
              <a:rPr lang="en-US" i="0" dirty="0" smtClean="0"/>
              <a:t>Some joint actions involve both shared  intention and reciprocal agent-neutral motor representation</a:t>
            </a:r>
          </a:p>
        </p:txBody>
      </p:sp>
      <p:cxnSp>
        <p:nvCxnSpPr>
          <p:cNvPr id="13" name="Straight Connector 12"/>
          <p:cNvCxnSpPr/>
          <p:nvPr/>
        </p:nvCxnSpPr>
        <p:spPr bwMode="auto">
          <a:xfrm>
            <a:off x="4499992" y="1484784"/>
            <a:ext cx="0" cy="4536504"/>
          </a:xfrm>
          <a:prstGeom prst="line">
            <a:avLst/>
          </a:prstGeom>
          <a:solidFill>
            <a:srgbClr val="00B8FF"/>
          </a:solidFill>
          <a:ln w="9525" cap="flat" cmpd="sng" algn="ctr">
            <a:solidFill>
              <a:schemeClr val="bg1"/>
            </a:solidFill>
            <a:prstDash val="sysDash"/>
            <a:round/>
            <a:headEnd type="none" w="med" len="med"/>
            <a:tailEnd type="none" w="med" len="med"/>
          </a:ln>
          <a:effectLst/>
        </p:spPr>
      </p:cxnSp>
      <p:pic>
        <p:nvPicPr>
          <p:cNvPr id="10" name="Picture 10" descr="DSC_AA_3213_s"/>
          <p:cNvPicPr>
            <a:picLocks noChangeAspect="1" noChangeArrowheads="1"/>
          </p:cNvPicPr>
          <p:nvPr/>
        </p:nvPicPr>
        <p:blipFill>
          <a:blip r:embed="rId3">
            <a:lum bright="12000" contrast="30000"/>
            <a:alphaModFix amt="50000"/>
            <a:extLst>
              <a:ext uri="{28A0092B-C50C-407E-A947-70E740481C1C}">
                <a14:useLocalDpi xmlns:a14="http://schemas.microsoft.com/office/drawing/2010/main" val="0"/>
              </a:ext>
            </a:extLst>
          </a:blip>
          <a:srcRect/>
          <a:stretch>
            <a:fillRect/>
          </a:stretch>
        </p:blipFill>
        <p:spPr bwMode="auto">
          <a:xfrm>
            <a:off x="0" y="0"/>
            <a:ext cx="9144000" cy="6850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074472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rot="21380622">
            <a:off x="827584" y="1821148"/>
            <a:ext cx="3456384" cy="2160240"/>
          </a:xfrm>
          <a:prstGeom prst="rect">
            <a:avLst/>
          </a:prstGeom>
          <a:solidFill>
            <a:schemeClr val="accent4">
              <a:lumMod val="85000"/>
              <a:lumOff val="1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3" name="Rectangle 2"/>
          <p:cNvSpPr/>
          <p:nvPr/>
        </p:nvSpPr>
        <p:spPr>
          <a:xfrm>
            <a:off x="971600" y="1844824"/>
            <a:ext cx="3312368" cy="2123658"/>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question: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Does </a:t>
            </a:r>
            <a:r>
              <a:rPr lang="en-US" i="0" dirty="0">
                <a:effectLst>
                  <a:glow rad="101600">
                    <a:srgbClr val="000000"/>
                  </a:glow>
                </a:effectLst>
                <a:ea typeface="Arial" charset="0"/>
                <a:cs typeface="Arial" charset="0"/>
              </a:rPr>
              <a:t>reciprocal agent-neutral motor </a:t>
            </a:r>
            <a:r>
              <a:rPr lang="en-US" i="0" dirty="0" smtClean="0">
                <a:effectLst>
                  <a:glow rad="101600">
                    <a:srgbClr val="000000"/>
                  </a:glow>
                </a:effectLst>
                <a:ea typeface="Arial" charset="0"/>
                <a:cs typeface="Arial" charset="0"/>
              </a:rPr>
              <a:t>representation also </a:t>
            </a:r>
            <a:r>
              <a:rPr lang="en-US" i="0" dirty="0">
                <a:effectLst>
                  <a:glow rad="101600">
                    <a:srgbClr val="000000"/>
                  </a:glow>
                </a:effectLst>
                <a:ea typeface="Arial" charset="0"/>
                <a:cs typeface="Arial" charset="0"/>
              </a:rPr>
              <a:t>play a role in explaining what joint action is?  [Yes</a:t>
            </a:r>
            <a:r>
              <a:rPr lang="en-US" i="0" dirty="0" smtClean="0">
                <a:effectLst>
                  <a:glow rad="101600">
                    <a:srgbClr val="000000"/>
                  </a:glow>
                </a:effectLst>
                <a:ea typeface="Arial" charset="0"/>
                <a:cs typeface="Arial" charset="0"/>
              </a:rPr>
              <a:t>]</a:t>
            </a:r>
            <a:endParaRPr lang="en-US" i="0" dirty="0">
              <a:effectLst>
                <a:glow rad="101600">
                  <a:srgbClr val="000000"/>
                </a:glow>
              </a:effectLst>
              <a:ea typeface="Arial" charset="0"/>
              <a:cs typeface="Arial" charset="0"/>
            </a:endParaRPr>
          </a:p>
        </p:txBody>
      </p:sp>
      <p:sp>
        <p:nvSpPr>
          <p:cNvPr id="5" name="Rectangle 4"/>
          <p:cNvSpPr/>
          <p:nvPr/>
        </p:nvSpPr>
        <p:spPr>
          <a:xfrm>
            <a:off x="4788024" y="1844824"/>
            <a:ext cx="3312368" cy="2123658"/>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challenge</a:t>
            </a:r>
            <a:r>
              <a:rPr lang="en-US" i="0" dirty="0">
                <a:effectLst>
                  <a:glow rad="101600">
                    <a:srgbClr val="000000"/>
                  </a:glow>
                </a:effectLst>
                <a:ea typeface="Arial" charset="0"/>
                <a:cs typeface="Arial" charset="0"/>
              </a:rPr>
              <a:t>: </a:t>
            </a:r>
            <a:endParaRPr lang="en-US" i="0" dirty="0" smtClean="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How </a:t>
            </a:r>
            <a:r>
              <a:rPr lang="en-US" i="0" dirty="0">
                <a:effectLst>
                  <a:glow rad="101600">
                    <a:srgbClr val="000000"/>
                  </a:glow>
                </a:effectLst>
                <a:ea typeface="Arial" charset="0"/>
                <a:cs typeface="Arial" charset="0"/>
              </a:rPr>
              <a:t>could social motor representation and shared </a:t>
            </a:r>
            <a:r>
              <a:rPr lang="en-US" i="0" dirty="0" smtClean="0">
                <a:effectLst>
                  <a:glow rad="101600">
                    <a:srgbClr val="000000"/>
                  </a:glow>
                </a:effectLst>
                <a:ea typeface="Arial" charset="0"/>
                <a:cs typeface="Arial" charset="0"/>
              </a:rPr>
              <a:t>intention </a:t>
            </a:r>
            <a:r>
              <a:rPr lang="en-US" i="0" dirty="0">
                <a:effectLst>
                  <a:glow rad="101600">
                    <a:srgbClr val="000000"/>
                  </a:glow>
                </a:effectLst>
                <a:ea typeface="Arial" charset="0"/>
                <a:cs typeface="Arial" charset="0"/>
              </a:rPr>
              <a:t>harmoniously contribute to joint action?</a:t>
            </a:r>
            <a:endParaRPr lang="en-US" dirty="0">
              <a:effectLst>
                <a:glow rad="101600">
                  <a:srgbClr val="000000"/>
                </a:glow>
              </a:effectLst>
            </a:endParaRPr>
          </a:p>
        </p:txBody>
      </p:sp>
      <p:cxnSp>
        <p:nvCxnSpPr>
          <p:cNvPr id="6" name="Straight Connector 5"/>
          <p:cNvCxnSpPr/>
          <p:nvPr/>
        </p:nvCxnSpPr>
        <p:spPr bwMode="auto">
          <a:xfrm>
            <a:off x="4499992" y="1772816"/>
            <a:ext cx="0" cy="2232248"/>
          </a:xfrm>
          <a:prstGeom prst="line">
            <a:avLst/>
          </a:prstGeom>
          <a:solidFill>
            <a:srgbClr val="00B8FF"/>
          </a:solidFill>
          <a:ln w="9525" cap="flat" cmpd="sng" algn="ctr">
            <a:solidFill>
              <a:schemeClr val="bg1"/>
            </a:solidFill>
            <a:prstDash val="sysDash"/>
            <a:round/>
            <a:headEnd type="none" w="med" len="med"/>
            <a:tailEnd type="none" w="med" len="med"/>
          </a:ln>
          <a:effectLst/>
        </p:spPr>
      </p:cxnSp>
      <p:sp>
        <p:nvSpPr>
          <p:cNvPr id="8"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representation enables joint action</a:t>
            </a:r>
          </a:p>
        </p:txBody>
      </p:sp>
    </p:spTree>
    <p:extLst>
      <p:ext uri="{BB962C8B-B14F-4D97-AF65-F5344CB8AC3E}">
        <p14:creationId xmlns:p14="http://schemas.microsoft.com/office/powerpoint/2010/main" val="106881524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rot="299808">
            <a:off x="4628505" y="1914427"/>
            <a:ext cx="3456384" cy="2160240"/>
          </a:xfrm>
          <a:prstGeom prst="rect">
            <a:avLst/>
          </a:prstGeom>
          <a:solidFill>
            <a:schemeClr val="accent4">
              <a:lumMod val="85000"/>
              <a:lumOff val="1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3" name="Rectangle 2"/>
          <p:cNvSpPr/>
          <p:nvPr/>
        </p:nvSpPr>
        <p:spPr>
          <a:xfrm>
            <a:off x="971600" y="1844824"/>
            <a:ext cx="3312368" cy="2123658"/>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question: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Does </a:t>
            </a:r>
            <a:r>
              <a:rPr lang="en-US" i="0" dirty="0">
                <a:effectLst>
                  <a:glow rad="101600">
                    <a:srgbClr val="000000"/>
                  </a:glow>
                </a:effectLst>
                <a:ea typeface="Arial" charset="0"/>
                <a:cs typeface="Arial" charset="0"/>
              </a:rPr>
              <a:t>reciprocal agent-neutral motor </a:t>
            </a:r>
            <a:r>
              <a:rPr lang="en-US" i="0" dirty="0" smtClean="0">
                <a:effectLst>
                  <a:glow rad="101600">
                    <a:srgbClr val="000000"/>
                  </a:glow>
                </a:effectLst>
                <a:ea typeface="Arial" charset="0"/>
                <a:cs typeface="Arial" charset="0"/>
              </a:rPr>
              <a:t>representation also </a:t>
            </a:r>
            <a:r>
              <a:rPr lang="en-US" i="0" dirty="0">
                <a:effectLst>
                  <a:glow rad="101600">
                    <a:srgbClr val="000000"/>
                  </a:glow>
                </a:effectLst>
                <a:ea typeface="Arial" charset="0"/>
                <a:cs typeface="Arial" charset="0"/>
              </a:rPr>
              <a:t>play a role in explaining what joint action is?  [Yes</a:t>
            </a:r>
            <a:r>
              <a:rPr lang="en-US" i="0" dirty="0" smtClean="0">
                <a:effectLst>
                  <a:glow rad="101600">
                    <a:srgbClr val="000000"/>
                  </a:glow>
                </a:effectLst>
                <a:ea typeface="Arial" charset="0"/>
                <a:cs typeface="Arial" charset="0"/>
              </a:rPr>
              <a:t>]</a:t>
            </a:r>
            <a:endParaRPr lang="en-US" i="0" dirty="0">
              <a:effectLst>
                <a:glow rad="101600">
                  <a:srgbClr val="000000"/>
                </a:glow>
              </a:effectLst>
              <a:ea typeface="Arial" charset="0"/>
              <a:cs typeface="Arial" charset="0"/>
            </a:endParaRPr>
          </a:p>
        </p:txBody>
      </p:sp>
      <p:sp>
        <p:nvSpPr>
          <p:cNvPr id="5" name="Rectangle 4"/>
          <p:cNvSpPr/>
          <p:nvPr/>
        </p:nvSpPr>
        <p:spPr>
          <a:xfrm>
            <a:off x="4788024" y="1844824"/>
            <a:ext cx="3312368" cy="2123658"/>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challenge</a:t>
            </a:r>
            <a:r>
              <a:rPr lang="en-US" i="0" dirty="0">
                <a:effectLst>
                  <a:glow rad="101600">
                    <a:srgbClr val="000000"/>
                  </a:glow>
                </a:effectLst>
                <a:ea typeface="Arial" charset="0"/>
                <a:cs typeface="Arial" charset="0"/>
              </a:rPr>
              <a:t>: </a:t>
            </a:r>
            <a:endParaRPr lang="en-US" i="0" dirty="0" smtClean="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How </a:t>
            </a:r>
            <a:r>
              <a:rPr lang="en-US" i="0" dirty="0">
                <a:effectLst>
                  <a:glow rad="101600">
                    <a:srgbClr val="000000"/>
                  </a:glow>
                </a:effectLst>
                <a:ea typeface="Arial" charset="0"/>
                <a:cs typeface="Arial" charset="0"/>
              </a:rPr>
              <a:t>could social motor representation and shared </a:t>
            </a:r>
            <a:r>
              <a:rPr lang="en-US" i="0" dirty="0" smtClean="0">
                <a:effectLst>
                  <a:glow rad="101600">
                    <a:srgbClr val="000000"/>
                  </a:glow>
                </a:effectLst>
                <a:ea typeface="Arial" charset="0"/>
                <a:cs typeface="Arial" charset="0"/>
              </a:rPr>
              <a:t>intention </a:t>
            </a:r>
            <a:r>
              <a:rPr lang="en-US" i="0" dirty="0">
                <a:effectLst>
                  <a:glow rad="101600">
                    <a:srgbClr val="000000"/>
                  </a:glow>
                </a:effectLst>
                <a:ea typeface="Arial" charset="0"/>
                <a:cs typeface="Arial" charset="0"/>
              </a:rPr>
              <a:t>harmoniously contribute to joint action?</a:t>
            </a:r>
            <a:endParaRPr lang="en-US" dirty="0">
              <a:effectLst>
                <a:glow rad="101600">
                  <a:srgbClr val="000000"/>
                </a:glow>
              </a:effectLst>
            </a:endParaRPr>
          </a:p>
        </p:txBody>
      </p:sp>
      <p:cxnSp>
        <p:nvCxnSpPr>
          <p:cNvPr id="6" name="Straight Connector 5"/>
          <p:cNvCxnSpPr/>
          <p:nvPr/>
        </p:nvCxnSpPr>
        <p:spPr bwMode="auto">
          <a:xfrm>
            <a:off x="4499992" y="1772816"/>
            <a:ext cx="0" cy="2232248"/>
          </a:xfrm>
          <a:prstGeom prst="line">
            <a:avLst/>
          </a:prstGeom>
          <a:solidFill>
            <a:srgbClr val="00B8FF"/>
          </a:solidFill>
          <a:ln w="9525" cap="flat" cmpd="sng" algn="ctr">
            <a:solidFill>
              <a:schemeClr val="bg1"/>
            </a:solidFill>
            <a:prstDash val="sysDash"/>
            <a:round/>
            <a:headEnd type="none" w="med" len="med"/>
            <a:tailEnd type="none" w="med" len="med"/>
          </a:ln>
          <a:effectLst/>
        </p:spPr>
      </p:cxnSp>
      <p:sp>
        <p:nvSpPr>
          <p:cNvPr id="9"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representation enables joint action</a:t>
            </a:r>
          </a:p>
        </p:txBody>
      </p:sp>
    </p:spTree>
    <p:extLst>
      <p:ext uri="{BB962C8B-B14F-4D97-AF65-F5344CB8AC3E}">
        <p14:creationId xmlns:p14="http://schemas.microsoft.com/office/powerpoint/2010/main" val="239546858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defRPr kumimoji="0" lang="en-GB" sz="2200" b="0" i="1" u="none" strike="noStrike" cap="none" normalizeH="0" baseline="0">
            <a:ln>
              <a:noFill/>
            </a:ln>
            <a:solidFill>
              <a:schemeClr val="bg1"/>
            </a:solidFill>
            <a:effectLst/>
            <a:latin typeface="Myriad Web"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defRPr kumimoji="0" lang="en-GB" sz="2200" b="0" i="1" u="none" strike="noStrike" cap="none" normalizeH="0" baseline="0">
            <a:ln>
              <a:noFill/>
            </a:ln>
            <a:solidFill>
              <a:schemeClr val="bg1"/>
            </a:solidFill>
            <a:effectLst/>
            <a:latin typeface="Myriad Web"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52537</TotalTime>
  <Words>9259</Words>
  <Application>Microsoft Macintosh PowerPoint</Application>
  <PresentationFormat>On-screen Show (4:3)</PresentationFormat>
  <Paragraphs>964</Paragraphs>
  <Slides>77</Slides>
  <Notes>77</Notes>
  <HiddenSlides>0</HiddenSlides>
  <MMClips>0</MMClips>
  <ScaleCrop>false</ScaleCrop>
  <HeadingPairs>
    <vt:vector size="4" baseType="variant">
      <vt:variant>
        <vt:lpstr>Theme</vt:lpstr>
      </vt:variant>
      <vt:variant>
        <vt:i4>1</vt:i4>
      </vt:variant>
      <vt:variant>
        <vt:lpstr>Slide Titles</vt:lpstr>
      </vt:variant>
      <vt:variant>
        <vt:i4>77</vt:i4>
      </vt:variant>
    </vt:vector>
  </HeadingPairs>
  <TitlesOfParts>
    <vt:vector size="7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steve</dc:creator>
  <cp:keywords/>
  <dc:description/>
  <cp:lastModifiedBy>stev e</cp:lastModifiedBy>
  <cp:revision>1968</cp:revision>
  <cp:lastPrinted>2011-06-06T00:11:55Z</cp:lastPrinted>
  <dcterms:created xsi:type="dcterms:W3CDTF">2010-11-22T10:27:15Z</dcterms:created>
  <dcterms:modified xsi:type="dcterms:W3CDTF">2012-03-11T09:50:05Z</dcterms:modified>
  <cp:category/>
</cp:coreProperties>
</file>