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1"/>
  </p:notesMasterIdLst>
  <p:handoutMasterIdLst>
    <p:handoutMasterId r:id="rId82"/>
  </p:handoutMasterIdLst>
  <p:sldIdLst>
    <p:sldId id="662" r:id="rId2"/>
    <p:sldId id="932" r:id="rId3"/>
    <p:sldId id="933" r:id="rId4"/>
    <p:sldId id="934" r:id="rId5"/>
    <p:sldId id="935" r:id="rId6"/>
    <p:sldId id="783" r:id="rId7"/>
    <p:sldId id="890" r:id="rId8"/>
    <p:sldId id="900" r:id="rId9"/>
    <p:sldId id="894" r:id="rId10"/>
    <p:sldId id="855" r:id="rId11"/>
    <p:sldId id="806" r:id="rId12"/>
    <p:sldId id="809" r:id="rId13"/>
    <p:sldId id="808" r:id="rId14"/>
    <p:sldId id="810" r:id="rId15"/>
    <p:sldId id="807" r:id="rId16"/>
    <p:sldId id="856" r:id="rId17"/>
    <p:sldId id="922" r:id="rId18"/>
    <p:sldId id="804" r:id="rId19"/>
    <p:sldId id="848" r:id="rId20"/>
    <p:sldId id="849" r:id="rId21"/>
    <p:sldId id="850" r:id="rId22"/>
    <p:sldId id="851" r:id="rId23"/>
    <p:sldId id="852" r:id="rId24"/>
    <p:sldId id="857" r:id="rId25"/>
    <p:sldId id="937" r:id="rId26"/>
    <p:sldId id="938" r:id="rId27"/>
    <p:sldId id="860" r:id="rId28"/>
    <p:sldId id="862" r:id="rId29"/>
    <p:sldId id="861" r:id="rId30"/>
    <p:sldId id="864" r:id="rId31"/>
    <p:sldId id="858" r:id="rId32"/>
    <p:sldId id="863" r:id="rId33"/>
    <p:sldId id="865" r:id="rId34"/>
    <p:sldId id="866" r:id="rId35"/>
    <p:sldId id="867" r:id="rId36"/>
    <p:sldId id="868" r:id="rId37"/>
    <p:sldId id="869" r:id="rId38"/>
    <p:sldId id="870" r:id="rId39"/>
    <p:sldId id="872" r:id="rId40"/>
    <p:sldId id="873" r:id="rId41"/>
    <p:sldId id="874" r:id="rId42"/>
    <p:sldId id="875" r:id="rId43"/>
    <p:sldId id="876" r:id="rId44"/>
    <p:sldId id="877" r:id="rId45"/>
    <p:sldId id="878" r:id="rId46"/>
    <p:sldId id="936" r:id="rId47"/>
    <p:sldId id="939" r:id="rId48"/>
    <p:sldId id="897" r:id="rId49"/>
    <p:sldId id="840" r:id="rId50"/>
    <p:sldId id="842" r:id="rId51"/>
    <p:sldId id="924" r:id="rId52"/>
    <p:sldId id="923" r:id="rId53"/>
    <p:sldId id="896" r:id="rId54"/>
    <p:sldId id="899" r:id="rId55"/>
    <p:sldId id="901" r:id="rId56"/>
    <p:sldId id="921" r:id="rId57"/>
    <p:sldId id="904" r:id="rId58"/>
    <p:sldId id="902" r:id="rId59"/>
    <p:sldId id="907" r:id="rId60"/>
    <p:sldId id="906" r:id="rId61"/>
    <p:sldId id="905" r:id="rId62"/>
    <p:sldId id="908" r:id="rId63"/>
    <p:sldId id="909" r:id="rId64"/>
    <p:sldId id="910" r:id="rId65"/>
    <p:sldId id="911" r:id="rId66"/>
    <p:sldId id="914" r:id="rId67"/>
    <p:sldId id="915" r:id="rId68"/>
    <p:sldId id="916" r:id="rId69"/>
    <p:sldId id="912" r:id="rId70"/>
    <p:sldId id="917" r:id="rId71"/>
    <p:sldId id="929" r:id="rId72"/>
    <p:sldId id="930" r:id="rId73"/>
    <p:sldId id="926" r:id="rId74"/>
    <p:sldId id="927" r:id="rId75"/>
    <p:sldId id="928" r:id="rId76"/>
    <p:sldId id="940" r:id="rId77"/>
    <p:sldId id="931" r:id="rId78"/>
    <p:sldId id="925" r:id="rId79"/>
    <p:sldId id="918" r:id="rId80"/>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3609" autoAdjust="0"/>
  </p:normalViewPr>
  <p:slideViewPr>
    <p:cSldViewPr>
      <p:cViewPr>
        <p:scale>
          <a:sx n="100" d="100"/>
          <a:sy n="100" d="100"/>
        </p:scale>
        <p:origin x="-1328" y="-48"/>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800"/>
    </p:cViewPr>
  </p:notesTextViewPr>
  <p:sorterViewPr>
    <p:cViewPr>
      <p:scale>
        <a:sx n="66" d="100"/>
        <a:sy n="66" d="100"/>
      </p:scale>
      <p:origin x="0" y="4024"/>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handoutMaster" Target="handoutMasters/handout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12/03/2012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Which events are joint actions?  Nearly all philosophers and quite a few psychologists have assumed that this question can be fully answered by appeal to a special kind of intention,</a:t>
            </a:r>
            <a:r>
              <a:rPr lang="en-US" baseline="0" dirty="0" smtClean="0"/>
              <a:t> often</a:t>
            </a:r>
            <a:r>
              <a:rPr lang="en-US" dirty="0" smtClean="0"/>
              <a:t> called</a:t>
            </a:r>
            <a:r>
              <a:rPr lang="en-US" baseline="0" dirty="0" smtClean="0"/>
              <a:t> </a:t>
            </a:r>
            <a:r>
              <a:rPr lang="en-US" dirty="0" smtClean="0"/>
              <a:t>shared intention.  According</a:t>
            </a:r>
            <a:r>
              <a:rPr lang="en-US" baseline="0" dirty="0" smtClean="0"/>
              <a:t> to them, for an event to be a joint action is for it to stand in an appropriate relation to a shared intention.  </a:t>
            </a:r>
          </a:p>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reciprocal agent-neutral motor representation ever enable any joint action?</a:t>
            </a:r>
            <a:endParaRPr lang="en-US" i="0" dirty="0">
              <a:effectLst>
                <a:glow rad="101600">
                  <a:srgbClr val="000000"/>
                </a:glow>
              </a:effectLs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a:t>
            </a:r>
            <a:r>
              <a:rPr lang="en-US" baseline="0" dirty="0" smtClean="0"/>
              <a:t>motor planning involves starting with relatively abstract representations of outcomes and filling in </a:t>
            </a:r>
            <a:r>
              <a:rPr lang="en-US" baseline="0" dirty="0" smtClean="0"/>
              <a:t>details ...</a:t>
            </a:r>
            <a:endParaRPr lang="en-US" baseline="0" dirty="0" smtClean="0"/>
          </a:p>
          <a:p>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there </a:t>
            </a:r>
            <a:r>
              <a:rPr lang="en-US" dirty="0" smtClean="0"/>
              <a:t>is a need, even for a single agent, to </a:t>
            </a:r>
            <a:r>
              <a:rPr lang="en-US" dirty="0" smtClean="0"/>
              <a:t>synchronize actions</a:t>
            </a:r>
            <a:r>
              <a:rPr lang="en-US" baseline="0" dirty="0" smtClean="0"/>
              <a:t> in time and space; in this case because there’s an exchange </a:t>
            </a:r>
            <a:r>
              <a:rPr lang="en-US" baseline="0" dirty="0" smtClean="0"/>
              <a:t>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r>
              <a:rPr lang="en-US" baseline="0" dirty="0" smtClean="0"/>
              <a:t>.</a:t>
            </a:r>
            <a:endParaRPr lang="en-US" baseline="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leads to a question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question is: </a:t>
            </a:r>
            <a:r>
              <a:rPr lang="en-US" i="0" dirty="0" smtClean="0">
                <a:effectLst>
                  <a:glow rad="101600">
                    <a:srgbClr val="000000"/>
                  </a:glow>
                </a:effectLst>
                <a:ea typeface="Arial" charset="0"/>
                <a:cs typeface="Arial" charset="0"/>
              </a:rPr>
              <a:t>Does social motor representation also play a role in explaining what joint is?</a:t>
            </a:r>
          </a:p>
          <a:p>
            <a:r>
              <a:rPr lang="en-US" baseline="0" dirty="0" smtClean="0"/>
              <a:t>I think we the details already give us grounds for a positive answer,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focus on just one case, Alonso says </a:t>
            </a:r>
            <a:r>
              <a:rPr lang="en-US" i="0" dirty="0" smtClean="0"/>
              <a:t>‘the key property of joint action lies in its internal component [...] in the participants’ having a “collective” or “shared” intention.’ </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a typeface="Arial" charset="0"/>
              <a:cs typeface="Arial" charset="0"/>
            </a:endParaRPr>
          </a:p>
          <a:p>
            <a:r>
              <a:rPr lang="en-US" dirty="0" smtClean="0"/>
              <a:t>In the terminology of this workshop, joint action is explicated entirely in terms of reflective states, in terms</a:t>
            </a:r>
            <a:r>
              <a:rPr lang="en-US" baseline="0" dirty="0" smtClean="0"/>
              <a:t> of propositional attitudes like </a:t>
            </a:r>
            <a:r>
              <a:rPr lang="en-US" dirty="0" smtClean="0"/>
              <a:t>intentions and knowledge and processes like explicit practical reasoning.  </a:t>
            </a:r>
          </a:p>
          <a:p>
            <a:r>
              <a:rPr lang="en-US" dirty="0" smtClean="0"/>
              <a:t>Philosophers and psychologists who</a:t>
            </a:r>
            <a:r>
              <a:rPr lang="en-US" baseline="0" dirty="0" smtClean="0"/>
              <a:t> hold this view </a:t>
            </a:r>
            <a:r>
              <a:rPr lang="en-US" dirty="0" smtClean="0"/>
              <a:t>may allow that pre-reflective states</a:t>
            </a:r>
            <a:r>
              <a:rPr lang="en-US" baseline="0" dirty="0" smtClean="0"/>
              <a:t> and processes sometimes play a role in enabling joint action; but they do not think that pre-reflective states or processes are needed for understand what joint action is.</a:t>
            </a:r>
            <a:endParaRPr lang="en-US" dirty="0" smtClean="0"/>
          </a:p>
          <a:p>
            <a:endParaRPr lang="en-US" baseline="0" dirty="0" smtClean="0"/>
          </a:p>
          <a:p>
            <a:endParaRPr lang="en-US" dirty="0" smtClean="0"/>
          </a:p>
          <a:p>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 want to argue that</a:t>
            </a:r>
            <a:r>
              <a:rPr lang="en-US" baseline="0" dirty="0" smtClean="0"/>
              <a:t> this is a mistake. </a:t>
            </a:r>
          </a:p>
          <a:p>
            <a:r>
              <a:rPr lang="en-US" baseline="0" dirty="0" smtClean="0"/>
              <a:t>Fully explicating joint action involves appeal to both pre-reflective and reflective structures, structures of motor representation as well as to structures of intention.</a:t>
            </a:r>
          </a:p>
          <a:p>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Recap: the question was: </a:t>
            </a:r>
            <a:r>
              <a:rPr lang="en-US" i="0" dirty="0" smtClean="0">
                <a:effectLst>
                  <a:glow rad="101600">
                    <a:srgbClr val="000000"/>
                  </a:glow>
                </a:effectLst>
                <a:ea typeface="Arial" charset="0"/>
                <a:cs typeface="Arial" charset="0"/>
              </a:rPr>
              <a:t>Does social motor representation also play a role in explaining what joint is?</a:t>
            </a:r>
          </a:p>
          <a:p>
            <a:r>
              <a:rPr lang="en-US" dirty="0" smtClean="0"/>
              <a:t>I have just been arguing for a positive answer.</a:t>
            </a:r>
          </a:p>
          <a:p>
            <a:r>
              <a:rPr lang="en-US" baseline="0" dirty="0" smtClean="0"/>
              <a:t>My thesis is this:</a:t>
            </a:r>
          </a:p>
          <a:p>
            <a:r>
              <a:rPr lang="en-US" baseline="0" dirty="0" smtClean="0"/>
              <a:t>\</a:t>
            </a:r>
            <a:r>
              <a:rPr lang="en-US" baseline="0" dirty="0" err="1" smtClean="0"/>
              <a:t>textbf</a:t>
            </a:r>
            <a:r>
              <a:rPr lang="en-US" baseline="0" dirty="0" smtClean="0"/>
              <a:t>{</a:t>
            </a:r>
          </a:p>
          <a:p>
            <a:r>
              <a:rPr lang="en-US" baseline="0" dirty="0" smtClean="0"/>
              <a:t>Reciprocal </a:t>
            </a:r>
            <a:r>
              <a:rPr lang="en-US" baseline="0" dirty="0" smtClean="0"/>
              <a:t>agent-neutral motor </a:t>
            </a:r>
            <a:r>
              <a:rPr lang="en-US" baseline="0" dirty="0" smtClean="0"/>
              <a:t>representations coordinate multiple agents’ actions by virtue of representing an outcome to which each agent’s actions are directed.</a:t>
            </a:r>
          </a:p>
          <a:p>
            <a:r>
              <a:rPr lang="en-US" baseline="0" dirty="0" smtClean="0"/>
              <a:t>}</a:t>
            </a:r>
          </a:p>
          <a:p>
            <a:r>
              <a:rPr lang="en-US" baseline="0" dirty="0" smtClean="0"/>
              <a:t>That is, reciprocal social motor representations can ground the purposiveness of joint action.</a:t>
            </a:r>
          </a:p>
          <a:p>
            <a:r>
              <a:rPr lang="en-US" baseline="0" dirty="0" smtClean="0"/>
              <a:t>This is why I think that fully understanding what joint action is requires understanding the coordinating role of social motor representation and not only understand shared intention.</a:t>
            </a:r>
          </a:p>
          <a:p>
            <a:endParaRPr lang="en-US" baseline="0" dirty="0" smtClean="0"/>
          </a:p>
          <a:p>
            <a:endParaRPr lang="en-US" baseline="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But at this point you might say that social motor representation doesn’t really add anything new to our understanding of joint action.</a:t>
            </a:r>
          </a:p>
          <a:p>
            <a:r>
              <a:rPr lang="en-US" baseline="0" dirty="0" smtClean="0"/>
              <a:t>Rather, you might object, social motor representation is just a variety of shared intention.</a:t>
            </a:r>
          </a:p>
          <a:p>
            <a:r>
              <a:rPr lang="en-US" baseline="0" dirty="0" smtClean="0"/>
              <a:t>So I’m wrong to think that there is a *distinctive* role for social motor representation to play in explaining the possibility of purposive joint action.</a:t>
            </a:r>
          </a:p>
          <a:p>
            <a:r>
              <a:rPr lang="en-US" baseline="0" dirty="0" smtClean="0"/>
              <a:t>All I’ve done is shown that what philosophers call shared intention can be </a:t>
            </a:r>
            <a:r>
              <a:rPr lang="en-US" baseline="0" dirty="0" err="1" smtClean="0"/>
              <a:t>realised</a:t>
            </a:r>
            <a:r>
              <a:rPr lang="en-US" baseline="0" dirty="0" smtClean="0"/>
              <a:t> by structures of what scientists call motor representations.</a:t>
            </a:r>
          </a:p>
          <a:p>
            <a:endParaRPr lang="en-US" baseline="0"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And this of course would mean that there is no conflict between the standard view that we can fully explain what joint action is just in terms of shared intention.</a:t>
            </a:r>
          </a:p>
          <a:p>
            <a:r>
              <a:rPr lang="en-US" baseline="0" dirty="0" smtClean="0"/>
              <a:t>But I don’t think this is right.</a:t>
            </a:r>
          </a:p>
          <a:p>
            <a:r>
              <a:rPr lang="en-US" baseline="0" dirty="0" smtClean="0"/>
              <a:t>To see why, we have to step back to intention generally and ask ....</a:t>
            </a:r>
            <a:endParaRPr lang="en-US" baseline="0"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are involved in this kind of planning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 hope it’s obvious why this might interest philosophers; but it is not immediately obvious why scientists should care.  </a:t>
            </a:r>
          </a:p>
          <a:p>
            <a:r>
              <a:rPr lang="en-US" baseline="0" dirty="0" smtClean="0"/>
              <a:t>After all, if your questions are about how joint actions is possible in practice, why do you need to care about what exactly joint action is?  </a:t>
            </a:r>
          </a:p>
          <a:p>
            <a:r>
              <a:rPr lang="en-US" baseline="0" dirty="0" smtClean="0"/>
              <a:t>I think the view I’ll offer is might just be relevant, in a small way, to scientists as well.  </a:t>
            </a:r>
          </a:p>
          <a:p>
            <a:r>
              <a:rPr lang="en-US" baseline="0" dirty="0" smtClean="0"/>
              <a:t>Scientists, both those working on both action generally and those working on joint action in particular, sometimes tend to ignore reflective states and processes.</a:t>
            </a:r>
          </a:p>
          <a:p>
            <a:r>
              <a:rPr lang="en-US" baseline="0" dirty="0" smtClean="0"/>
              <a:t>Perhaps because it’s very hard to get any handle on the reflective stuff, which seems to float free of any bodily or motor constraints. </a:t>
            </a:r>
          </a:p>
          <a:p>
            <a:r>
              <a:rPr lang="en-US" baseline="0" dirty="0" smtClean="0"/>
              <a:t>My suggestion is this: identifying a role for pre-reflective motor representations and processes in explaining what joint action </a:t>
            </a:r>
            <a:r>
              <a:rPr lang="en-US" baseline="0" dirty="0" smtClean="0"/>
              <a:t>may eventually enable </a:t>
            </a:r>
            <a:r>
              <a:rPr lang="en-US" baseline="0" dirty="0" smtClean="0"/>
              <a:t>us to understand how reflective states and processes--structures of intention and knowledge and the practical reasoning in which these feature---are anchored in the pre-reflective.</a:t>
            </a:r>
          </a:p>
          <a:p>
            <a:endParaRPr lang="en-US" baseline="0" dirty="0" smtClean="0"/>
          </a:p>
          <a:p>
            <a:r>
              <a:rPr lang="en-US" baseline="0" dirty="0" smtClean="0"/>
              <a:t>So the central claim is going to be that you can’t fully explain what joint action is by appeal to reflective states and processes only; structures of motor representation are also relevant.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Intentions are involved in this kind of planning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are for planning multiple separate actions over longer periods of time; and for planning multiple separate actions whose execution is mutually constraining where the outcomes cannot be represented </a:t>
            </a:r>
            <a:r>
              <a:rPr lang="en-US" baseline="0" dirty="0" err="1" smtClean="0"/>
              <a:t>motorically</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involve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52</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are for planning multiple separate actions over longer periods of time; and for planning multiple separate actions whose execution is mutually constraining where the outcomes cannot be represented </a:t>
            </a:r>
            <a:r>
              <a:rPr lang="en-US" baseline="0" dirty="0" err="1" smtClean="0"/>
              <a:t>motorically</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involve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53</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By contrast, in many ordinary cases of joint action there is no need for planning of this sort and so no need for shared intention.  Actions such as these \</a:t>
            </a:r>
            <a:r>
              <a:rPr lang="en-US" baseline="0" dirty="0" err="1" smtClean="0"/>
              <a:t>emph</a:t>
            </a:r>
            <a:r>
              <a:rPr lang="en-US" baseline="0" dirty="0" smtClean="0"/>
              <a:t>{might} involve shared intention but they do not \</a:t>
            </a:r>
            <a:r>
              <a:rPr lang="en-US" baseline="0" dirty="0" err="1" smtClean="0"/>
              <a:t>emph</a:t>
            </a:r>
            <a:r>
              <a:rPr lang="en-US" baseline="0" dirty="0" smtClean="0"/>
              <a:t>{necessarily} involve shared intention</a:t>
            </a:r>
            <a:r>
              <a:rPr lang="en-US" baseline="0" dirty="0" smtClean="0"/>
              <a:t>.  Coordination is taken care of by motor processes, or by the structure of the environment, or by the fact that we have physically coupled our bodies (in rowing a boat).</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suggesting that some joint actions---like the one two people move an object in a way that involves passing it between them---don’t require this kind of planning and so don’t necessarily involve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social motor representation alone is sufficient for purposive joint action.</a:t>
            </a:r>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the question was whether social motor representation is merely a variety of shared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One reason for resisting this conclusion is that the two seem to have quite different functions.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Another is that they differ in representational format.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Let me go slowly here because the notion of format is crucial for the final point I want to make.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[*intention in narrow sense and intention in the broad sense (</a:t>
            </a:r>
            <a:r>
              <a:rPr lang="en-US" baseline="0" dirty="0" err="1" smtClean="0"/>
              <a:t>cf</a:t>
            </a:r>
            <a:r>
              <a:rPr lang="en-US" baseline="0" dirty="0" smtClean="0"/>
              <a:t> desire); in the broad sense, desires can be intentions and so can instructions.]</a:t>
            </a:r>
            <a:endParaRPr lang="en-US" baseline="0"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the question was whether social motor representation is just a variety of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 answer is no because these two differ with respect to both function and representational format.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It’s only in an extremely abstract sense that they can be regarded as varieties of a single type of state</a:t>
            </a:r>
            <a:r>
              <a:rPr lang="en-US" baseline="0" dirty="0" smtClean="0"/>
              <a:t>.</a:t>
            </a:r>
          </a:p>
          <a:p>
            <a:r>
              <a:rPr lang="en-US" baseline="0" dirty="0" smtClean="0"/>
              <a:t>Social motor representations has a distinctive role in explaining the purposiveness of joint actions, one that is quite different from the role played by shared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means, I think that we have to treat the notion of joint action  as heterogeneous, just as the notion of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Recognizing the distinctive roles of shared intention and social motor representation leads </a:t>
            </a:r>
            <a:r>
              <a:rPr lang="en-US" baseline="0" dirty="0" smtClean="0"/>
              <a:t>to a problem, which I’ll call the interface problem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A motor representation is \</a:t>
            </a:r>
            <a:r>
              <a:rPr lang="en-US" baseline="0" dirty="0" err="1" smtClean="0"/>
              <a:t>emph</a:t>
            </a:r>
            <a:r>
              <a:rPr lang="en-US" baseline="0" dirty="0" smtClean="0"/>
              <a:t>{agent-neutral} if it concerns an action which is not one’s one or, in the case of joint action, not entirely one’s own.</a:t>
            </a:r>
          </a:p>
          <a:p>
            <a:endParaRPr lang="en-US" baseline="0"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interface problem arises in the individual case as well as the joint case, of course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Think first about how we might solve it in the individual case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a way to make the problem of comparison between representational formats trivial</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one representation involves a demonstrative that refers by deferring to another representation</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Then the comparison doesn’t require translation between formats after all.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the same can be true for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intentions can involve demonstrative concepts which refer to actions by deferring to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[*cut: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Set </a:t>
            </a:r>
            <a:r>
              <a:rPr lang="en-US" baseline="0" dirty="0" smtClean="0"/>
              <a:t>that aside, suppose it can be solved --- essentially because MR must give rise to experience of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On this view, it is demonstrative deference to motor representation that connects intentions to bodily movements.</a:t>
            </a:r>
          </a:p>
          <a:p>
            <a:r>
              <a:rPr lang="en-US" sz="1200" kern="1200" dirty="0" smtClean="0">
                <a:solidFill>
                  <a:srgbClr val="000000"/>
                </a:solidFill>
                <a:latin typeface="Times New Roman" charset="0"/>
                <a:ea typeface="+mn-ea"/>
                <a:cs typeface="+mn-cs"/>
              </a:rPr>
              <a:t>Only by </a:t>
            </a:r>
            <a:r>
              <a:rPr lang="en-US" sz="1200" kern="1200" dirty="0" err="1" smtClean="0">
                <a:solidFill>
                  <a:srgbClr val="000000"/>
                </a:solidFill>
                <a:latin typeface="Times New Roman" charset="0"/>
                <a:ea typeface="+mn-ea"/>
                <a:cs typeface="+mn-cs"/>
              </a:rPr>
              <a:t>recognising</a:t>
            </a:r>
            <a:r>
              <a:rPr lang="en-US" sz="1200" kern="1200" dirty="0" smtClean="0">
                <a:solidFill>
                  <a:srgbClr val="000000"/>
                </a:solidFill>
                <a:latin typeface="Times New Roman" charset="0"/>
                <a:ea typeface="+mn-ea"/>
                <a:cs typeface="+mn-cs"/>
              </a:rPr>
              <a:t> how intentions interlock with motor representations can we hope to understand how our intentions ever make a difference to the world</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around us. </a:t>
            </a:r>
          </a:p>
          <a:p>
            <a:r>
              <a:rPr lang="en-US" sz="1200" kern="1200" dirty="0" smtClean="0">
                <a:solidFill>
                  <a:srgbClr val="000000"/>
                </a:solidFill>
                <a:latin typeface="Times New Roman" charset="0"/>
                <a:ea typeface="+mn-ea"/>
                <a:cs typeface="+mn-cs"/>
              </a:rPr>
              <a:t>On this view experience of action plays a novel role. </a:t>
            </a:r>
          </a:p>
          <a:p>
            <a:r>
              <a:rPr lang="en-US" sz="1200" kern="1200" dirty="0" smtClean="0">
                <a:solidFill>
                  <a:srgbClr val="000000"/>
                </a:solidFill>
                <a:latin typeface="Times New Roman" charset="0"/>
                <a:ea typeface="+mn-ea"/>
                <a:cs typeface="+mn-cs"/>
              </a:rPr>
              <a:t>Action experiences in which motor representations feature, such as those associated with motor imagery and those associated with really acting, are arguably necessary for there to be concepts which are constituents of intentions and refer to actions by deferring to motor representations. </a:t>
            </a:r>
          </a:p>
          <a:p>
            <a:r>
              <a:rPr lang="en-US" sz="1200" kern="1200" dirty="0" smtClean="0">
                <a:solidFill>
                  <a:srgbClr val="000000"/>
                </a:solidFill>
                <a:latin typeface="Times New Roman" charset="0"/>
                <a:ea typeface="+mn-ea"/>
                <a:cs typeface="+mn-cs"/>
              </a:rPr>
              <a:t>But if, as we conjecture, such deference is necessary for intentions to properly and reliably result in bodily movements, it may turn out that intentionally acting in the world de- pends on action experiences featuring motor representation. </a:t>
            </a:r>
          </a:p>
          <a:p>
            <a:r>
              <a:rPr lang="en-US" sz="1200" kern="1200" dirty="0" smtClean="0">
                <a:solidFill>
                  <a:srgbClr val="000000"/>
                </a:solidFill>
                <a:latin typeface="Times New Roman" charset="0"/>
                <a:ea typeface="+mn-ea"/>
                <a:cs typeface="+mn-cs"/>
              </a:rPr>
              <a:t>Much as on some views thought about objects depends on perceptual experience (e.g. Campbell 2002), so also intending actions may depend on motor experience.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a:t>
            </a:r>
            <a:r>
              <a:rPr lang="en-US" sz="1200" kern="1200" dirty="0" smtClean="0">
                <a:solidFill>
                  <a:srgbClr val="000000"/>
                </a:solidFill>
                <a:latin typeface="Times New Roman" charset="0"/>
                <a:ea typeface="+mn-ea"/>
                <a:cs typeface="+mn-cs"/>
              </a:rPr>
              <a:t>views all </a:t>
            </a:r>
            <a:r>
              <a:rPr lang="en-US" sz="1200" kern="1200" dirty="0" smtClean="0">
                <a:solidFill>
                  <a:srgbClr val="000000"/>
                </a:solidFill>
                <a:latin typeface="Times New Roman" charset="0"/>
                <a:ea typeface="+mn-ea"/>
                <a:cs typeface="+mn-cs"/>
              </a:rPr>
              <a:t>thought about objects </a:t>
            </a:r>
            <a:r>
              <a:rPr lang="en-US" sz="1200" kern="1200" dirty="0" smtClean="0">
                <a:solidFill>
                  <a:srgbClr val="000000"/>
                </a:solidFill>
                <a:latin typeface="Times New Roman" charset="0"/>
                <a:ea typeface="+mn-ea"/>
                <a:cs typeface="+mn-cs"/>
              </a:rPr>
              <a:t>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a:t>
            </a:r>
            <a:r>
              <a:rPr lang="en-US" sz="1200" kern="1200" dirty="0" smtClean="0">
                <a:solidFill>
                  <a:srgbClr val="000000"/>
                </a:solidFill>
                <a:latin typeface="Times New Roman" charset="0"/>
                <a:ea typeface="+mn-ea"/>
                <a:cs typeface="+mn-cs"/>
              </a:rPr>
              <a:t>on perceptual experience (e.g. Campbell 2002), so also intending </a:t>
            </a:r>
            <a:r>
              <a:rPr lang="en-US" sz="1200" kern="1200" dirty="0" smtClean="0">
                <a:solidFill>
                  <a:srgbClr val="000000"/>
                </a:solidFill>
                <a:latin typeface="Times New Roman" charset="0"/>
                <a:ea typeface="+mn-ea"/>
                <a:cs typeface="+mn-cs"/>
              </a:rPr>
              <a:t>bodily actions </a:t>
            </a:r>
            <a:r>
              <a:rPr lang="en-US" sz="1200" kern="1200" dirty="0" smtClean="0">
                <a:solidFill>
                  <a:srgbClr val="000000"/>
                </a:solidFill>
                <a:latin typeface="Times New Roman" charset="0"/>
                <a:ea typeface="+mn-ea"/>
                <a:cs typeface="+mn-cs"/>
              </a:rPr>
              <a:t>may </a:t>
            </a:r>
            <a:r>
              <a:rPr lang="en-US" sz="1200" kern="1200" dirty="0" smtClean="0">
                <a:solidFill>
                  <a:srgbClr val="000000"/>
                </a:solidFill>
                <a:latin typeface="Times New Roman" charset="0"/>
                <a:ea typeface="+mn-ea"/>
                <a:cs typeface="+mn-cs"/>
              </a:rPr>
              <a:t>ultimately depend </a:t>
            </a:r>
            <a:r>
              <a:rPr lang="en-US" sz="1200" kern="1200" dirty="0" smtClean="0">
                <a:solidFill>
                  <a:srgbClr val="000000"/>
                </a:solidFill>
                <a:latin typeface="Times New Roman" charset="0"/>
                <a:ea typeface="+mn-ea"/>
                <a:cs typeface="+mn-cs"/>
              </a:rPr>
              <a:t>on motor experience</a:t>
            </a:r>
            <a:r>
              <a:rPr lang="en-US" sz="1200" kern="1200" dirty="0" smtClean="0">
                <a:solidFill>
                  <a:srgbClr val="000000"/>
                </a:solidFill>
                <a:latin typeface="Times New Roman" charset="0"/>
                <a:ea typeface="+mn-ea"/>
                <a:cs typeface="+mn-cs"/>
              </a:rPr>
              <a:t>.</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might work for the individual case.  But does it also work for the joint case</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Formally I think there’s no problem at all with the idea that shared intentions involve demonstrative reference to actions by deferring to component representations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But for this to work, the component representations of social motor representations and the actions they cause have to be experienced in some way.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I’m not at all sure if this is right; to be honest I’ve only just started thinking about it.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But it is an intriguing idea that there we can experience actions which are not entirely our own, and it might just be true that these experiences, by enabling demonstrative reference, are what connect shared intentions with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Here’s </a:t>
            </a:r>
            <a:r>
              <a:rPr lang="en-US" baseline="0" dirty="0" smtClean="0"/>
              <a:t>the beautiful thing.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Social motor representations are just structures of ordinary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There’s no social magic here, no mystical ingredient needed to glue joint actions together.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we suppose, similarly, that shared intentions are structures of ordinary intentions and knowledge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then it seems to me that the solving the interface problem for the individual case already provides a solution to the joint case as well.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recognizing social motor representations as grounding the purposiveness of some joint actions does create an interface problem; but as far as I can tell, it doesn’t create a problem distinct from the problem that we already have by recognizing that motor representations ground the purposiveness of actions more generally.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There is a problem here, I think, but it isn’t specifically about either joint or individual action.</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a:t>
            </a:r>
            <a:r>
              <a:rPr lang="en-US" baseline="0" dirty="0" smtClean="0"/>
              <a:t>explicating joint action involves appeal to both pre-reflective and reflective structures, structures of motor representation as well as to structures of intention</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t>
            </a:r>
            <a:r>
              <a:rPr lang="en-US" baseline="0" smtClean="0"/>
              <a:t>-accidentally </a:t>
            </a:r>
            <a:r>
              <a:rPr lang="en-US" baseline="0" dirty="0" smtClean="0"/>
              <a:t>harmoniously contribute to a single joint action rather </a:t>
            </a:r>
            <a:r>
              <a:rPr lang="en-US" baseline="0" smtClean="0"/>
              <a:t>than always pulling </a:t>
            </a:r>
            <a:r>
              <a:rPr lang="en-US" baseline="0" dirty="0" smtClean="0"/>
              <a:t>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 here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endParaRPr lang="en-US"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Two or more motor representations are \</a:t>
            </a:r>
            <a:r>
              <a:rPr lang="en-US" baseline="0" dirty="0" err="1" smtClean="0"/>
              <a:t>emph</a:t>
            </a:r>
            <a:r>
              <a:rPr lang="en-US" baseline="0" dirty="0" smtClean="0"/>
              <a:t>{reciprocal} just if there is a single outcome which each motor representation represents.</a:t>
            </a:r>
          </a:p>
          <a:p>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Sometimes I’ll using the term \</a:t>
            </a:r>
            <a:r>
              <a:rPr lang="en-US" baseline="0" dirty="0" err="1" smtClean="0"/>
              <a:t>emph</a:t>
            </a:r>
            <a:r>
              <a:rPr lang="en-US" baseline="0" dirty="0" smtClean="0"/>
              <a:t>{social} motor representation for reciprocal agent-neutral motor representations.</a:t>
            </a:r>
          </a:p>
          <a:p>
            <a:r>
              <a:rPr lang="en-US" baseline="0" dirty="0" smtClean="0"/>
              <a:t>I have a slightly bad conscience about this because I’m not sure they’re actually social in any ordinary sense.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It is almost uncontroversial that agent-neutral motor representations exist, and I see no reason to doubt that they could be reciprocal.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The controversial part of the premise is</a:t>
            </a:r>
            <a:r>
              <a:rPr lang="en-US" baseline="0" dirty="0" smtClean="0"/>
              <a:t> the claim that such representations can enable joint action</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Why think the premise is true?  I’m not going to argue for it, but I do want to mention one study that seems to be relevant to the premise.</a:t>
            </a:r>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1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pic>
        <p:nvPicPr>
          <p:cNvPr id="12" name="Picture 10" descr="DSC_AA_3213_s"/>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1" y="1"/>
            <a:ext cx="91545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8064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spcAft>
                <a:spcPct val="0"/>
              </a:spcAft>
            </a:pPr>
            <a:r>
              <a:rPr lang="en-GB" sz="3200" b="1" i="0" dirty="0" smtClean="0">
                <a:effectLst>
                  <a:glow rad="101600">
                    <a:srgbClr val="000000"/>
                  </a:glow>
                </a:effectLst>
              </a:rPr>
              <a:t>Intention and Motor Representation</a:t>
            </a:r>
            <a:br>
              <a:rPr lang="en-GB" sz="3200" b="1" i="0" dirty="0" smtClean="0">
                <a:effectLst>
                  <a:glow rad="101600">
                    <a:srgbClr val="000000"/>
                  </a:glow>
                </a:effectLst>
              </a:rPr>
            </a:br>
            <a:r>
              <a:rPr lang="en-GB" sz="3200" b="1" i="0" dirty="0" smtClean="0">
                <a:effectLst>
                  <a:glow rad="101600">
                    <a:srgbClr val="000000"/>
                  </a:glow>
                </a:effectLst>
              </a:rPr>
              <a:t>in Joint Action</a:t>
            </a:r>
            <a:endParaRPr lang="en-GB" sz="3200" i="0" dirty="0">
              <a:effectLst>
                <a:glow rad="101600">
                  <a:srgbClr val="000000"/>
                </a:glow>
              </a:effectLst>
            </a:endParaRPr>
          </a:p>
          <a:p>
            <a:pPr>
              <a:spcBef>
                <a:spcPct val="50000"/>
              </a:spcBef>
            </a:pPr>
            <a:r>
              <a:rPr lang="en-GB" sz="2400" i="0" dirty="0" err="1">
                <a:effectLst>
                  <a:glow rad="101600">
                    <a:srgbClr val="000000"/>
                  </a:glow>
                </a:effectLst>
              </a:rPr>
              <a:t>s.butterfill@</a:t>
            </a:r>
            <a:r>
              <a:rPr lang="en-GB" sz="2400" i="0" dirty="0" err="1" smtClean="0">
                <a:effectLst>
                  <a:glow rad="101600">
                    <a:srgbClr val="000000"/>
                  </a:glow>
                </a:effectLst>
              </a:rPr>
              <a:t>warwick.ac.uk</a:t>
            </a:r>
            <a:r>
              <a:rPr lang="en-GB" sz="2400" i="0" dirty="0">
                <a:effectLst>
                  <a:glow rad="101600">
                    <a:srgbClr val="000000"/>
                  </a:glow>
                </a:effectLst>
              </a:rPr>
              <a:t>  &amp; </a:t>
            </a:r>
            <a:r>
              <a:rPr lang="en-GB" sz="2400" i="0" dirty="0" err="1" smtClean="0">
                <a:effectLst>
                  <a:glow rad="101600">
                    <a:srgbClr val="000000"/>
                  </a:glow>
                </a:effectLst>
              </a:rPr>
              <a:t>corrado.sinigaglia</a:t>
            </a:r>
            <a:r>
              <a:rPr lang="en-GB" sz="2400" i="0" dirty="0" err="1">
                <a:effectLst>
                  <a:glow rad="101600">
                    <a:srgbClr val="000000"/>
                  </a:glow>
                </a:effectLst>
              </a:rPr>
              <a:t>@unimi.it</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663621"/>
            <a:ext cx="6480720" cy="2277547"/>
          </a:xfrm>
          <a:prstGeom prst="rect">
            <a:avLst/>
          </a:prstGeom>
          <a:noFill/>
        </p:spPr>
        <p:txBody>
          <a:bodyPr wrap="square">
            <a:spAutoFit/>
          </a:bodyPr>
          <a:lstStyle/>
          <a:p>
            <a:r>
              <a:rPr lang="en-US" i="0" dirty="0" smtClean="0">
                <a:effectLst>
                  <a:glow rad="101600">
                    <a:srgbClr val="000000"/>
                  </a:glow>
                </a:effectLst>
              </a:rPr>
              <a:t>“Simulation </a:t>
            </a:r>
            <a:r>
              <a:rPr lang="en-US" i="0" dirty="0">
                <a:effectLst>
                  <a:glow rad="101600">
                    <a:srgbClr val="000000"/>
                  </a:glow>
                </a:effectLst>
              </a:rPr>
              <a:t>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2029563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3048822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825112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31743027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2683" t="57033" r="36895" b="2871"/>
          <a:stretch/>
        </p:blipFill>
        <p:spPr>
          <a:xfrm>
            <a:off x="1752600" y="1253568"/>
            <a:ext cx="6636067"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pic>
        <p:nvPicPr>
          <p:cNvPr id="9" name="Picture 8"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28025" t="57033" r="68540" b="37511"/>
          <a:stretch/>
        </p:blipFill>
        <p:spPr>
          <a:xfrm>
            <a:off x="1230412" y="1268760"/>
            <a:ext cx="749300" cy="740332"/>
          </a:xfrm>
          <a:prstGeom prst="rect">
            <a:avLst/>
          </a:prstGeom>
        </p:spPr>
      </p:pic>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
        <p:nvSpPr>
          <p:cNvPr id="6" name="Rectangle 5"/>
          <p:cNvSpPr/>
          <p:nvPr/>
        </p:nvSpPr>
        <p:spPr bwMode="auto">
          <a:xfrm>
            <a:off x="8172400" y="1268760"/>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979712" y="1505992"/>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132638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22900354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18687530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3668" y="2875002"/>
            <a:ext cx="5976664"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t>
            </a:r>
            <a:r>
              <a:rPr lang="en-US" i="0" dirty="0" smtClean="0">
                <a:effectLst>
                  <a:glow rad="101600">
                    <a:srgbClr val="000000"/>
                  </a:glow>
                </a:effectLst>
              </a:rPr>
              <a:t>could reciprocal </a:t>
            </a:r>
            <a:r>
              <a:rPr lang="en-US" i="0" dirty="0">
                <a:effectLst>
                  <a:glow rad="101600">
                    <a:srgbClr val="000000"/>
                  </a:glow>
                </a:effectLst>
              </a:rPr>
              <a:t>agent-neutral motor </a:t>
            </a:r>
            <a:r>
              <a:rPr lang="en-US" i="0" dirty="0" smtClean="0">
                <a:effectLst>
                  <a:glow rad="101600">
                    <a:srgbClr val="000000"/>
                  </a:glow>
                </a:effectLst>
              </a:rPr>
              <a:t>representation ever </a:t>
            </a:r>
            <a:r>
              <a:rPr lang="en-US" i="0" dirty="0" smtClean="0">
                <a:effectLst>
                  <a:glow rad="101600">
                    <a:srgbClr val="000000"/>
                  </a:glow>
                </a:effectLst>
              </a:rPr>
              <a:t>enable any </a:t>
            </a:r>
            <a:r>
              <a:rPr lang="en-US" i="0" dirty="0" smtClean="0">
                <a:effectLst>
                  <a:glow rad="101600">
                    <a:srgbClr val="000000"/>
                  </a:glow>
                </a:effectLst>
              </a:rPr>
              <a:t>joint action?</a:t>
            </a:r>
            <a:endParaRPr lang="en-US" i="0" dirty="0">
              <a:effectLst>
                <a:glow rad="101600">
                  <a:srgbClr val="000000"/>
                </a:glow>
              </a:effectLst>
            </a:endParaRPr>
          </a:p>
        </p:txBody>
      </p:sp>
    </p:spTree>
    <p:extLst>
      <p:ext uri="{BB962C8B-B14F-4D97-AF65-F5344CB8AC3E}">
        <p14:creationId xmlns:p14="http://schemas.microsoft.com/office/powerpoint/2010/main" val="23543615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3528" y="836712"/>
            <a:ext cx="8640960" cy="4697301"/>
            <a:chOff x="323528" y="836712"/>
            <a:chExt cx="8640960" cy="4697301"/>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‘I take a </a:t>
            </a:r>
            <a:r>
              <a:rPr lang="en-US" i="0" dirty="0" smtClean="0">
                <a:effectLst>
                  <a:glow rad="101600">
                    <a:srgbClr val="000000"/>
                  </a:glow>
                </a:effectLst>
              </a:rPr>
              <a:t>collective </a:t>
            </a:r>
            <a:r>
              <a:rPr lang="en-US" i="0" dirty="0">
                <a:effectLst>
                  <a:glow rad="101600">
                    <a:srgbClr val="000000"/>
                  </a:glow>
                </a:effectLst>
              </a:rPr>
              <a:t>action to involve a collective</a:t>
            </a:r>
            <a:r>
              <a:rPr lang="en-US" i="0" dirty="0" smtClean="0">
                <a:effectLst>
                  <a:glow rad="101600">
                    <a:srgbClr val="000000"/>
                  </a:glow>
                </a:effectLst>
              </a:rPr>
              <a:t> [shared] intention</a:t>
            </a:r>
            <a:r>
              <a:rPr lang="en-US" i="0" dirty="0">
                <a:effectLst>
                  <a:glow rad="101600">
                    <a:srgbClr val="000000"/>
                  </a:glow>
                </a:effectLst>
              </a:rPr>
              <a:t>.</a:t>
            </a:r>
            <a:r>
              <a:rPr lang="en-US" i="0" dirty="0" smtClean="0">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(Carpenter 2009, p. 381)</a:t>
            </a:r>
            <a:endParaRPr lang="en-US" i="0" dirty="0">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‘The sine qua non of collaborative action is a joint goal [</a:t>
            </a:r>
            <a:r>
              <a:rPr lang="en-US" i="0" dirty="0" smtClean="0">
                <a:effectLst>
                  <a:glow rad="101600">
                    <a:srgbClr val="000000"/>
                  </a:glow>
                </a:effectLst>
              </a:rPr>
              <a:t>shared intention] </a:t>
            </a:r>
            <a:r>
              <a:rPr lang="en-US" i="0" dirty="0">
                <a:effectLst>
                  <a:glow rad="101600">
                    <a:srgbClr val="000000"/>
                  </a:glow>
                </a:effectLst>
              </a:rPr>
              <a:t>and a joint </a:t>
            </a:r>
            <a:r>
              <a:rPr lang="en-US" i="0" dirty="0" smtClean="0">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(Tomasello 2008, </a:t>
            </a:r>
            <a:r>
              <a:rPr lang="en-US" i="0" dirty="0">
                <a:effectLst>
                  <a:glow rad="101600">
                    <a:srgbClr val="000000"/>
                  </a:glow>
                </a:effectLst>
              </a:rPr>
              <a:t>p</a:t>
            </a:r>
            <a:r>
              <a:rPr lang="en-US" i="0" dirty="0" smtClean="0">
                <a:effectLst>
                  <a:glow rad="101600">
                    <a:srgbClr val="000000"/>
                  </a:glow>
                </a:effectLst>
              </a:rPr>
              <a:t>. 181</a:t>
            </a:r>
            <a:r>
              <a:rPr lang="en-US" i="0" dirty="0">
                <a:effectLst>
                  <a:glow rad="101600">
                    <a:srgbClr val="000000"/>
                  </a:glow>
                </a:effectLst>
              </a:rPr>
              <a:t>)</a:t>
            </a:r>
            <a:endParaRPr lang="en-US" i="0" dirty="0" smtClean="0">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3010156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inhibition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3079679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4857929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230514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6300109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4997323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6544270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394529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9824156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865260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grpSp>
        <p:nvGrpSpPr>
          <p:cNvPr id="12" name="Group 11"/>
          <p:cNvGrpSpPr/>
          <p:nvPr/>
        </p:nvGrpSpPr>
        <p:grpSpPr>
          <a:xfrm>
            <a:off x="539552" y="404664"/>
            <a:ext cx="7857256" cy="5841032"/>
            <a:chOff x="539552" y="404664"/>
            <a:chExt cx="7857256" cy="5841032"/>
          </a:xfrm>
        </p:grpSpPr>
        <p:grpSp>
          <p:nvGrpSpPr>
            <p:cNvPr id="6" name="Group 5"/>
            <p:cNvGrpSpPr/>
            <p:nvPr/>
          </p:nvGrpSpPr>
          <p:grpSpPr>
            <a:xfrm>
              <a:off x="539552" y="404664"/>
              <a:ext cx="7857256" cy="5841032"/>
              <a:chOff x="539552" y="404664"/>
              <a:chExt cx="7857256" cy="5841032"/>
            </a:xfrm>
            <a:effectLst>
              <a:glow rad="101600">
                <a:schemeClr val="tx1">
                  <a:alpha val="75000"/>
                </a:schemeClr>
              </a:glow>
            </a:effectLst>
          </p:grpSpPr>
          <p:cxnSp>
            <p:nvCxnSpPr>
              <p:cNvPr id="3" name="Straight Connector 2"/>
              <p:cNvCxnSpPr/>
              <p:nvPr/>
            </p:nvCxnSpPr>
            <p:spPr bwMode="auto">
              <a:xfrm>
                <a:off x="539552" y="4046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9" name="Straight Connector 8"/>
              <p:cNvCxnSpPr/>
              <p:nvPr/>
            </p:nvCxnSpPr>
            <p:spPr bwMode="auto">
              <a:xfrm flipV="1">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grpSp>
          <p:nvGrpSpPr>
            <p:cNvPr id="13" name="Group 12"/>
            <p:cNvGrpSpPr/>
            <p:nvPr/>
          </p:nvGrpSpPr>
          <p:grpSpPr>
            <a:xfrm>
              <a:off x="539552" y="404664"/>
              <a:ext cx="7857256" cy="5841032"/>
              <a:chOff x="691952" y="557064"/>
              <a:chExt cx="7857256" cy="5841032"/>
            </a:xfrm>
          </p:grpSpPr>
          <p:cxnSp>
            <p:nvCxnSpPr>
              <p:cNvPr id="14" name="Straight Connector 13"/>
              <p:cNvCxnSpPr/>
              <p:nvPr/>
            </p:nvCxnSpPr>
            <p:spPr bwMode="auto">
              <a:xfrm>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15" name="Straight Connector 14"/>
              <p:cNvCxnSpPr/>
              <p:nvPr/>
            </p:nvCxnSpPr>
            <p:spPr bwMode="auto">
              <a:xfrm flipV="1">
                <a:off x="844352" y="7094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grpSp>
    </p:spTree>
    <p:extLst>
      <p:ext uri="{BB962C8B-B14F-4D97-AF65-F5344CB8AC3E}">
        <p14:creationId xmlns:p14="http://schemas.microsoft.com/office/powerpoint/2010/main" val="4146245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1371777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9" name="Rectangle 8"/>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
        <p:nvSpPr>
          <p:cNvPr id="10"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25541266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9" name="Rectangle 8"/>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
        <p:nvSpPr>
          <p:cNvPr id="10"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
        <p:nvSpPr>
          <p:cNvPr id="11" name="Text Box 2"/>
          <p:cNvSpPr txBox="1">
            <a:spLocks noChangeArrowheads="1"/>
          </p:cNvSpPr>
          <p:nvPr/>
        </p:nvSpPr>
        <p:spPr bwMode="auto">
          <a:xfrm>
            <a:off x="990600" y="4716573"/>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40341348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p>
        </p:txBody>
      </p:sp>
    </p:spTree>
    <p:extLst>
      <p:ext uri="{BB962C8B-B14F-4D97-AF65-F5344CB8AC3E}">
        <p14:creationId xmlns:p14="http://schemas.microsoft.com/office/powerpoint/2010/main" val="10329631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581144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grpSp>
        <p:nvGrpSpPr>
          <p:cNvPr id="6" name="Group 5"/>
          <p:cNvGrpSpPr/>
          <p:nvPr/>
        </p:nvGrpSpPr>
        <p:grpSpPr>
          <a:xfrm>
            <a:off x="539552" y="404664"/>
            <a:ext cx="7857256" cy="5841032"/>
            <a:chOff x="539552" y="404664"/>
            <a:chExt cx="7857256" cy="5841032"/>
          </a:xfrm>
          <a:effectLst>
            <a:glow rad="101600">
              <a:schemeClr val="tx1">
                <a:alpha val="75000"/>
              </a:schemeClr>
            </a:glow>
          </a:effectLst>
        </p:grpSpPr>
        <p:cxnSp>
          <p:nvCxnSpPr>
            <p:cNvPr id="3" name="Straight Connector 2"/>
            <p:cNvCxnSpPr/>
            <p:nvPr/>
          </p:nvCxnSpPr>
          <p:spPr bwMode="auto">
            <a:xfrm>
              <a:off x="539552" y="4046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9" name="Straight Connector 8"/>
            <p:cNvCxnSpPr/>
            <p:nvPr/>
          </p:nvCxnSpPr>
          <p:spPr bwMode="auto">
            <a:xfrm flipV="1">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grpSp>
        <p:nvGrpSpPr>
          <p:cNvPr id="13" name="Group 12"/>
          <p:cNvGrpSpPr/>
          <p:nvPr/>
        </p:nvGrpSpPr>
        <p:grpSpPr>
          <a:xfrm>
            <a:off x="539552" y="404664"/>
            <a:ext cx="7857256" cy="5841032"/>
            <a:chOff x="691952" y="557064"/>
            <a:chExt cx="7857256" cy="5841032"/>
          </a:xfrm>
        </p:grpSpPr>
        <p:cxnSp>
          <p:nvCxnSpPr>
            <p:cNvPr id="14" name="Straight Connector 13"/>
            <p:cNvCxnSpPr/>
            <p:nvPr/>
          </p:nvCxnSpPr>
          <p:spPr bwMode="auto">
            <a:xfrm>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15" name="Straight Connector 14"/>
            <p:cNvCxnSpPr/>
            <p:nvPr/>
          </p:nvCxnSpPr>
          <p:spPr bwMode="auto">
            <a:xfrm flipV="1">
              <a:off x="844352" y="7094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sp>
        <p:nvSpPr>
          <p:cNvPr id="2" name="Rectangle 1"/>
          <p:cNvSpPr/>
          <p:nvPr/>
        </p:nvSpPr>
        <p:spPr bwMode="auto">
          <a:xfrm>
            <a:off x="323528" y="188640"/>
            <a:ext cx="8712968" cy="6120680"/>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409193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094635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7582" y="2961931"/>
            <a:ext cx="1058721" cy="430887"/>
          </a:xfrm>
          <a:prstGeom prst="rect">
            <a:avLst/>
          </a:prstGeom>
        </p:spPr>
        <p:txBody>
          <a:bodyPr wrap="none">
            <a:spAutoFit/>
          </a:bodyPr>
          <a:lstStyle/>
          <a:p>
            <a:r>
              <a:rPr lang="en-US" i="0" dirty="0" smtClean="0">
                <a:effectLst>
                  <a:glow rad="101600">
                    <a:srgbClr val="000000"/>
                  </a:glow>
                </a:effectLst>
              </a:rPr>
              <a:t>shared</a:t>
            </a:r>
            <a:endParaRPr lang="en-US" dirty="0">
              <a:effectLst>
                <a:glow rad="101600">
                  <a:srgbClr val="000000"/>
                </a:glow>
              </a:effectLst>
            </a:endParaRPr>
          </a:p>
        </p:txBody>
      </p:sp>
      <p:sp>
        <p:nvSpPr>
          <p:cNvPr id="4" name="Freeform 3"/>
          <p:cNvSpPr/>
          <p:nvPr/>
        </p:nvSpPr>
        <p:spPr>
          <a:xfrm>
            <a:off x="3888910" y="344242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p>
        </p:txBody>
      </p:sp>
    </p:spTree>
    <p:extLst>
      <p:ext uri="{BB962C8B-B14F-4D97-AF65-F5344CB8AC3E}">
        <p14:creationId xmlns:p14="http://schemas.microsoft.com/office/powerpoint/2010/main" val="31814068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7179414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
        <p:nvSpPr>
          <p:cNvPr id="3" name="Text Box 4"/>
          <p:cNvSpPr txBox="1">
            <a:spLocks noChangeArrowheads="1"/>
          </p:cNvSpPr>
          <p:nvPr/>
        </p:nvSpPr>
        <p:spPr bwMode="auto">
          <a:xfrm>
            <a:off x="4898984" y="476672"/>
            <a:ext cx="3590925" cy="4708981"/>
          </a:xfrm>
          <a:prstGeom prst="rect">
            <a:avLst/>
          </a:prstGeom>
          <a:solidFill>
            <a:schemeClr val="tx1"/>
          </a:solidFill>
          <a:ln>
            <a:noFill/>
          </a:ln>
          <a:effectLst>
            <a:glow rad="406400">
              <a:schemeClr val="tx1">
                <a:alpha val="75000"/>
              </a:schemeClr>
            </a:glow>
          </a:effectLst>
          <a:extLst/>
        </p:spPr>
        <p:txBody>
          <a:bodyPr>
            <a:spAutoFit/>
          </a:bodyPr>
          <a:lstStyle/>
          <a:p>
            <a:pPr>
              <a:spcBef>
                <a:spcPct val="25000"/>
              </a:spcBef>
            </a:pPr>
            <a:r>
              <a:rPr lang="en-GB" i="0" dirty="0">
                <a:effectLst>
                  <a:glow rad="101600">
                    <a:srgbClr val="000000"/>
                  </a:glow>
                </a:effectLst>
              </a:rPr>
              <a:t>moving an object </a:t>
            </a:r>
            <a:r>
              <a:rPr lang="en-GB" i="0" dirty="0" smtClean="0">
                <a:effectLst>
                  <a:glow rad="101600">
                    <a:srgbClr val="000000"/>
                  </a:glow>
                </a:effectLst>
              </a:rPr>
              <a:t>together</a:t>
            </a:r>
          </a:p>
          <a:p>
            <a:pPr algn="r">
              <a:spcBef>
                <a:spcPct val="25000"/>
              </a:spcBef>
            </a:pPr>
            <a:r>
              <a:rPr lang="en-GB" sz="1600" i="0" dirty="0" smtClean="0">
                <a:effectLst>
                  <a:glow rad="101600">
                    <a:srgbClr val="000000"/>
                  </a:glow>
                </a:effectLst>
              </a:rPr>
              <a:t>(</a:t>
            </a:r>
            <a:r>
              <a:rPr lang="en-GB" sz="1600" i="0" dirty="0" err="1" smtClean="0">
                <a:effectLst>
                  <a:glow rad="101600">
                    <a:srgbClr val="000000"/>
                  </a:glow>
                </a:effectLst>
              </a:rPr>
              <a:t>Kourtis</a:t>
            </a:r>
            <a:r>
              <a:rPr lang="en-GB" sz="1600" i="0" dirty="0" smtClean="0">
                <a:effectLst>
                  <a:glow rad="101600">
                    <a:srgbClr val="000000"/>
                  </a:glow>
                </a:effectLst>
              </a:rPr>
              <a:t> et </a:t>
            </a:r>
            <a:r>
              <a:rPr lang="en-GB" sz="1600" i="0" dirty="0">
                <a:effectLst>
                  <a:glow rad="101600">
                    <a:srgbClr val="000000"/>
                  </a:glow>
                </a:effectLst>
              </a:rPr>
              <a:t>al </a:t>
            </a:r>
            <a:r>
              <a:rPr lang="en-GB" sz="1600" i="0" dirty="0" smtClean="0">
                <a:effectLst>
                  <a:glow rad="101600">
                    <a:srgbClr val="000000"/>
                  </a:glow>
                </a:effectLst>
              </a:rPr>
              <a:t>2010)</a:t>
            </a:r>
            <a:endParaRPr lang="en-GB" sz="1600" i="0" dirty="0">
              <a:effectLst>
                <a:glow rad="101600">
                  <a:srgbClr val="000000"/>
                </a:glow>
              </a:effectLst>
            </a:endParaRPr>
          </a:p>
          <a:p>
            <a:pPr algn="l">
              <a:spcBef>
                <a:spcPct val="25000"/>
              </a:spcBef>
            </a:pPr>
            <a:r>
              <a:rPr lang="en-GB" i="0" dirty="0" smtClean="0">
                <a:effectLst>
                  <a:glow rad="101600">
                    <a:srgbClr val="000000"/>
                  </a:glow>
                </a:effectLst>
              </a:rPr>
              <a:t>tidying </a:t>
            </a:r>
            <a:r>
              <a:rPr lang="en-GB" i="0" dirty="0">
                <a:effectLst>
                  <a:glow rad="101600">
                    <a:srgbClr val="000000"/>
                  </a:glow>
                </a:effectLst>
              </a:rPr>
              <a:t>up the toys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Behne</a:t>
            </a:r>
            <a:r>
              <a:rPr lang="en-GB" sz="1600" i="0" dirty="0">
                <a:effectLst>
                  <a:glow rad="101600">
                    <a:srgbClr val="000000"/>
                  </a:glow>
                </a:effectLst>
              </a:rPr>
              <a:t> et al 2005)</a:t>
            </a:r>
          </a:p>
          <a:p>
            <a:pPr algn="l">
              <a:spcBef>
                <a:spcPct val="25000"/>
              </a:spcBef>
            </a:pPr>
            <a:r>
              <a:rPr lang="en-GB" i="0" dirty="0">
                <a:effectLst>
                  <a:glow rad="101600">
                    <a:srgbClr val="000000"/>
                  </a:glow>
                </a:effectLst>
              </a:rPr>
              <a:t>cooperatively pulling handles in sequence to make a dog-puppet sing </a:t>
            </a:r>
          </a:p>
          <a:p>
            <a:pPr algn="r">
              <a:spcBef>
                <a:spcPct val="25000"/>
              </a:spcBef>
            </a:pPr>
            <a:r>
              <a:rPr lang="en-GB" sz="1600" i="0" dirty="0">
                <a:effectLst>
                  <a:glow rad="101600">
                    <a:srgbClr val="000000"/>
                  </a:glow>
                </a:effectLst>
              </a:rPr>
              <a:t>(Brownell et al 2006)</a:t>
            </a:r>
          </a:p>
          <a:p>
            <a:pPr algn="l">
              <a:spcBef>
                <a:spcPct val="25000"/>
              </a:spcBef>
            </a:pPr>
            <a:r>
              <a:rPr lang="en-GB" i="0" dirty="0">
                <a:effectLst>
                  <a:glow rad="101600">
                    <a:srgbClr val="000000"/>
                  </a:glow>
                </a:effectLst>
              </a:rPr>
              <a:t>bouncing a </a:t>
            </a:r>
            <a:r>
              <a:rPr lang="en-GB" i="0" dirty="0" smtClean="0">
                <a:effectLst>
                  <a:glow rad="101600">
                    <a:srgbClr val="000000"/>
                  </a:glow>
                </a:effectLst>
              </a:rPr>
              <a:t>cube on </a:t>
            </a:r>
            <a:r>
              <a:rPr lang="en-GB" i="0" dirty="0">
                <a:effectLst>
                  <a:glow rad="101600">
                    <a:srgbClr val="000000"/>
                  </a:glow>
                </a:effectLst>
              </a:rPr>
              <a:t>a large trampoline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Tomasello</a:t>
            </a:r>
            <a:r>
              <a:rPr lang="en-GB" sz="1600" i="0" dirty="0">
                <a:effectLst>
                  <a:glow rad="101600">
                    <a:srgbClr val="000000"/>
                  </a:glow>
                </a:effectLst>
              </a:rPr>
              <a:t> &amp; Carpenter 2007)</a:t>
            </a:r>
          </a:p>
          <a:p>
            <a:pPr algn="l">
              <a:spcBef>
                <a:spcPct val="25000"/>
              </a:spcBef>
            </a:pPr>
            <a:r>
              <a:rPr lang="en-GB" i="0" dirty="0" smtClean="0">
                <a:effectLst>
                  <a:glow rad="101600">
                    <a:srgbClr val="000000"/>
                  </a:glow>
                </a:effectLst>
              </a:rPr>
              <a:t>pretending to row a boat together</a:t>
            </a:r>
            <a:endParaRPr lang="en-GB" i="0" dirty="0">
              <a:effectLst>
                <a:glow rad="101600">
                  <a:srgbClr val="000000"/>
                </a:glow>
              </a:effectLst>
            </a:endParaRPr>
          </a:p>
        </p:txBody>
      </p:sp>
    </p:spTree>
    <p:extLst>
      <p:ext uri="{BB962C8B-B14F-4D97-AF65-F5344CB8AC3E}">
        <p14:creationId xmlns:p14="http://schemas.microsoft.com/office/powerpoint/2010/main" val="1470846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reciprocal agent-neutral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
        <p:nvSpPr>
          <p:cNvPr id="13"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
        <p:nvSpPr>
          <p:cNvPr id="14" name="Text Box 2"/>
          <p:cNvSpPr txBox="1">
            <a:spLocks noChangeArrowheads="1"/>
          </p:cNvSpPr>
          <p:nvPr/>
        </p:nvSpPr>
        <p:spPr bwMode="auto">
          <a:xfrm>
            <a:off x="990600" y="4716573"/>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105639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1532314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8355536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12162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Tree>
    <p:extLst>
      <p:ext uri="{BB962C8B-B14F-4D97-AF65-F5344CB8AC3E}">
        <p14:creationId xmlns:p14="http://schemas.microsoft.com/office/powerpoint/2010/main" val="2002537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97349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860232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59552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Paris on Friday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620340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803336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reciprocal agent-neutral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grpSp>
        <p:nvGrpSpPr>
          <p:cNvPr id="15" name="Group 14"/>
          <p:cNvGrpSpPr/>
          <p:nvPr/>
        </p:nvGrpSpPr>
        <p:grpSpPr>
          <a:xfrm>
            <a:off x="4123516" y="2996952"/>
            <a:ext cx="4273291" cy="1440160"/>
            <a:chOff x="539552" y="404664"/>
            <a:chExt cx="7857256" cy="5841032"/>
          </a:xfrm>
        </p:grpSpPr>
        <p:grpSp>
          <p:nvGrpSpPr>
            <p:cNvPr id="16" name="Group 15"/>
            <p:cNvGrpSpPr/>
            <p:nvPr/>
          </p:nvGrpSpPr>
          <p:grpSpPr>
            <a:xfrm>
              <a:off x="539552" y="404664"/>
              <a:ext cx="7857256" cy="5841032"/>
              <a:chOff x="539552" y="404664"/>
              <a:chExt cx="7857256" cy="5841032"/>
            </a:xfrm>
            <a:effectLst>
              <a:glow rad="101600">
                <a:schemeClr val="tx1">
                  <a:alpha val="75000"/>
                </a:schemeClr>
              </a:glow>
            </a:effectLst>
          </p:grpSpPr>
          <p:cxnSp>
            <p:nvCxnSpPr>
              <p:cNvPr id="20" name="Straight Connector 19"/>
              <p:cNvCxnSpPr/>
              <p:nvPr/>
            </p:nvCxnSpPr>
            <p:spPr bwMode="auto">
              <a:xfrm>
                <a:off x="539552" y="4046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cxnSp>
            <p:nvCxnSpPr>
              <p:cNvPr id="21" name="Straight Connector 20"/>
              <p:cNvCxnSpPr/>
              <p:nvPr/>
            </p:nvCxnSpPr>
            <p:spPr bwMode="auto">
              <a:xfrm flipV="1">
                <a:off x="691952" y="5570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grpSp>
        <p:grpSp>
          <p:nvGrpSpPr>
            <p:cNvPr id="17" name="Group 16"/>
            <p:cNvGrpSpPr/>
            <p:nvPr/>
          </p:nvGrpSpPr>
          <p:grpSpPr>
            <a:xfrm>
              <a:off x="539552" y="404664"/>
              <a:ext cx="7857256" cy="5841032"/>
              <a:chOff x="691952" y="557064"/>
              <a:chExt cx="7857256" cy="5841032"/>
            </a:xfrm>
          </p:grpSpPr>
          <p:cxnSp>
            <p:nvCxnSpPr>
              <p:cNvPr id="18" name="Straight Connector 17"/>
              <p:cNvCxnSpPr/>
              <p:nvPr/>
            </p:nvCxnSpPr>
            <p:spPr bwMode="auto">
              <a:xfrm>
                <a:off x="691952" y="5570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cxnSp>
            <p:nvCxnSpPr>
              <p:cNvPr id="19" name="Straight Connector 18"/>
              <p:cNvCxnSpPr/>
              <p:nvPr/>
            </p:nvCxnSpPr>
            <p:spPr bwMode="auto">
              <a:xfrm flipV="1">
                <a:off x="844352" y="7094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grpSp>
      </p:grpSp>
      <p:sp>
        <p:nvSpPr>
          <p:cNvPr id="22"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15247414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20327684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spTree>
    <p:extLst>
      <p:ext uri="{BB962C8B-B14F-4D97-AF65-F5344CB8AC3E}">
        <p14:creationId xmlns:p14="http://schemas.microsoft.com/office/powerpoint/2010/main" val="21822748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8662681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Tree>
    <p:extLst>
      <p:ext uri="{BB962C8B-B14F-4D97-AF65-F5344CB8AC3E}">
        <p14:creationId xmlns:p14="http://schemas.microsoft.com/office/powerpoint/2010/main" val="33306367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effectLst>
                  <a:glow rad="101600">
                    <a:srgbClr val="000000"/>
                  </a:glow>
                </a:effectLst>
              </a:rPr>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2791238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339752" y="764704"/>
            <a:ext cx="172819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408141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601759" y="4538112"/>
            <a:ext cx="3331970" cy="1094143"/>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9036699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29475130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cxnSp>
        <p:nvCxnSpPr>
          <p:cNvPr id="5" name="Straight Connector 4"/>
          <p:cNvCxnSpPr/>
          <p:nvPr/>
        </p:nvCxnSpPr>
        <p:spPr bwMode="auto">
          <a:xfrm flipV="1">
            <a:off x="683568" y="1700808"/>
            <a:ext cx="309634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5" name="Straight Connector 14"/>
          <p:cNvCxnSpPr/>
          <p:nvPr/>
        </p:nvCxnSpPr>
        <p:spPr bwMode="auto">
          <a:xfrm>
            <a:off x="5796136" y="4653136"/>
            <a:ext cx="57606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7" name="Straight Connector 16"/>
          <p:cNvCxnSpPr/>
          <p:nvPr/>
        </p:nvCxnSpPr>
        <p:spPr bwMode="auto">
          <a:xfrm>
            <a:off x="5148064" y="5301208"/>
            <a:ext cx="2808312"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9" name="Straight Connector 18"/>
          <p:cNvCxnSpPr/>
          <p:nvPr/>
        </p:nvCxnSpPr>
        <p:spPr bwMode="auto">
          <a:xfrm flipV="1">
            <a:off x="5724128" y="4941168"/>
            <a:ext cx="864096" cy="144016"/>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spTree>
    <p:extLst>
      <p:ext uri="{BB962C8B-B14F-4D97-AF65-F5344CB8AC3E}">
        <p14:creationId xmlns:p14="http://schemas.microsoft.com/office/powerpoint/2010/main" val="21647553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082043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2629501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808630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rotWithShape="1">
          <a:blip r:embed="rId3"/>
          <a:srcRect l="1095" r="1966" b="2224"/>
          <a:stretch/>
        </p:blipFill>
        <p:spPr>
          <a:xfrm>
            <a:off x="3985840" y="2996952"/>
            <a:ext cx="4546600" cy="2574652"/>
          </a:xfrm>
          <a:prstGeom prst="rect">
            <a:avLst/>
          </a:prstGeom>
        </p:spPr>
      </p:pic>
      <p:sp>
        <p:nvSpPr>
          <p:cNvPr id="7" name="Rectangle 6"/>
          <p:cNvSpPr/>
          <p:nvPr/>
        </p:nvSpPr>
        <p:spPr bwMode="auto">
          <a:xfrm>
            <a:off x="3923928" y="3068960"/>
            <a:ext cx="4680520" cy="2520280"/>
          </a:xfrm>
          <a:prstGeom prst="rect">
            <a:avLst/>
          </a:prstGeom>
          <a:gradFill flip="none" rotWithShape="1">
            <a:gsLst>
              <a:gs pos="0">
                <a:schemeClr val="tx1"/>
              </a:gs>
              <a:gs pos="90000">
                <a:schemeClr val="tx1">
                  <a:alpha val="0"/>
                </a:schemeClr>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080120" y="2348880"/>
            <a:ext cx="2987824" cy="430887"/>
          </a:xfrm>
          <a:prstGeom prst="rect">
            <a:avLst/>
          </a:prstGeom>
        </p:spPr>
        <p:txBody>
          <a:bodyPr wrap="square">
            <a:spAutoFit/>
          </a:bodyPr>
          <a:lstStyle/>
          <a:p>
            <a:r>
              <a:rPr lang="en-US" i="0" dirty="0" smtClean="0">
                <a:effectLst>
                  <a:glow rad="101600">
                    <a:srgbClr val="000000"/>
                  </a:glow>
                </a:effectLst>
              </a:rPr>
              <a:t>Do </a:t>
            </a:r>
            <a:r>
              <a:rPr lang="en-US" dirty="0" smtClean="0">
                <a:effectLst>
                  <a:glow rad="101600">
                    <a:srgbClr val="000000"/>
                  </a:glow>
                </a:effectLst>
              </a:rPr>
              <a:t>that</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8776691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cxnSp>
        <p:nvCxnSpPr>
          <p:cNvPr id="5" name="Straight Connector 4"/>
          <p:cNvCxnSpPr/>
          <p:nvPr/>
        </p:nvCxnSpPr>
        <p:spPr bwMode="auto">
          <a:xfrm flipV="1">
            <a:off x="683568" y="1700808"/>
            <a:ext cx="309634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5" name="Straight Connector 14"/>
          <p:cNvCxnSpPr/>
          <p:nvPr/>
        </p:nvCxnSpPr>
        <p:spPr bwMode="auto">
          <a:xfrm>
            <a:off x="5796136" y="4653136"/>
            <a:ext cx="57606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7" name="Straight Connector 16"/>
          <p:cNvCxnSpPr/>
          <p:nvPr/>
        </p:nvCxnSpPr>
        <p:spPr bwMode="auto">
          <a:xfrm>
            <a:off x="5148064" y="5301208"/>
            <a:ext cx="2808312"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9" name="Straight Connector 18"/>
          <p:cNvCxnSpPr/>
          <p:nvPr/>
        </p:nvCxnSpPr>
        <p:spPr bwMode="auto">
          <a:xfrm flipV="1">
            <a:off x="5724128" y="4941168"/>
            <a:ext cx="864096" cy="144016"/>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spTree>
    <p:extLst>
      <p:ext uri="{BB962C8B-B14F-4D97-AF65-F5344CB8AC3E}">
        <p14:creationId xmlns:p14="http://schemas.microsoft.com/office/powerpoint/2010/main" val="25048702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41901793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ea typeface="Arial" charset="0"/>
                <a:cs typeface="Arial" charset="0"/>
              </a:rPr>
              <a:t>i</a:t>
            </a:r>
            <a:r>
              <a:rPr lang="en-US" i="0" dirty="0" smtClean="0">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iii. differ in format from (the constituent attitudes of) shared intentions.</a:t>
            </a:r>
            <a:endParaRPr lang="en-US" i="0" dirty="0">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pic>
        <p:nvPicPr>
          <p:cNvPr id="10" name="Picture 10" descr="DSC_AA_3213_s"/>
          <p:cNvPicPr>
            <a:picLocks noChangeAspect="1" noChangeArrowheads="1"/>
          </p:cNvPicPr>
          <p:nvPr/>
        </p:nvPicPr>
        <p:blipFill>
          <a:blip r:embed="rId3">
            <a:lum bright="12000" contrast="30000"/>
            <a:alphaModFix amt="5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96260" y="764704"/>
            <a:ext cx="136815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411437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enables some joint actions</a:t>
            </a:r>
            <a:endParaRPr lang="en-US" i="0" dirty="0" smtClean="0">
              <a:effectLst>
                <a:glow rad="101600">
                  <a:srgbClr val="000000"/>
                </a:glow>
              </a:effectLst>
            </a:endParaRPr>
          </a:p>
        </p:txBody>
      </p:sp>
    </p:spTree>
    <p:extLst>
      <p:ext uri="{BB962C8B-B14F-4D97-AF65-F5344CB8AC3E}">
        <p14:creationId xmlns:p14="http://schemas.microsoft.com/office/powerpoint/2010/main" val="42861826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52770</TotalTime>
  <Words>9569</Words>
  <Application>Microsoft Macintosh PowerPoint</Application>
  <PresentationFormat>On-screen Show (4:3)</PresentationFormat>
  <Paragraphs>983</Paragraphs>
  <Slides>79</Slides>
  <Notes>79</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2034</cp:revision>
  <cp:lastPrinted>2011-06-06T00:11:55Z</cp:lastPrinted>
  <dcterms:created xsi:type="dcterms:W3CDTF">2010-11-22T10:27:15Z</dcterms:created>
  <dcterms:modified xsi:type="dcterms:W3CDTF">2012-03-12T10:18:00Z</dcterms:modified>
  <cp:category/>
</cp:coreProperties>
</file>