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53A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53A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26" y="497205"/>
            <a:ext cx="1802053" cy="11381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70377"/>
            <a:ext cx="7772018" cy="72880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53A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6094" y="363537"/>
            <a:ext cx="4475480" cy="1663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353A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https://link.springer.com/chapter/10.1007/978-3-030-45385-5_41#CR17" TargetMode="External"/><Relationship Id="rId4" Type="http://schemas.openxmlformats.org/officeDocument/2006/relationships/hyperlink" Target="https://link.springer.com/chapter/10.1007/978-3-030-45385-5_41#CR2" TargetMode="External"/><Relationship Id="rId5" Type="http://schemas.openxmlformats.org/officeDocument/2006/relationships/hyperlink" Target="https://link.springer.com/chapter/10.1007/978-3-030-45385-5_41#CR7" TargetMode="External"/><Relationship Id="rId6" Type="http://schemas.openxmlformats.org/officeDocument/2006/relationships/hyperlink" Target="https://link.springer.com/chapter/10.1007/978-3-030-45385-5_41#CR5" TargetMode="External"/><Relationship Id="rId7" Type="http://schemas.openxmlformats.org/officeDocument/2006/relationships/hyperlink" Target="https://link.springer.com/chapter/10.1007/978-3-030-45385-5_41#CR1" TargetMode="External"/><Relationship Id="rId8" Type="http://schemas.openxmlformats.org/officeDocument/2006/relationships/hyperlink" Target="https://link.springer.com/chapter/10.1007/978-3-030-45385-5_41#CR14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hyperlink" Target="https://link.springer.com/chapter/10.1007/978-3-030-45385-5_41#CR11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algn="just" marL="12700" marR="5080">
              <a:lnSpc>
                <a:spcPct val="94200"/>
              </a:lnSpc>
              <a:spcBef>
                <a:spcPts val="295"/>
              </a:spcBef>
            </a:pPr>
            <a:r>
              <a:rPr dirty="0" spc="-320"/>
              <a:t>A</a:t>
            </a:r>
            <a:r>
              <a:rPr dirty="0" spc="-325"/>
              <a:t> </a:t>
            </a:r>
            <a:r>
              <a:rPr dirty="0" spc="-175"/>
              <a:t>n</a:t>
            </a:r>
            <a:r>
              <a:rPr dirty="0"/>
              <a:t> </a:t>
            </a:r>
            <a:r>
              <a:rPr dirty="0" spc="-135"/>
              <a:t> </a:t>
            </a:r>
            <a:r>
              <a:rPr dirty="0" spc="-215"/>
              <a:t>o</a:t>
            </a:r>
            <a:r>
              <a:rPr dirty="0" spc="-280"/>
              <a:t> </a:t>
            </a:r>
            <a:r>
              <a:rPr dirty="0" spc="-295"/>
              <a:t>v</a:t>
            </a:r>
            <a:r>
              <a:rPr dirty="0" spc="-285"/>
              <a:t> </a:t>
            </a:r>
            <a:r>
              <a:rPr dirty="0" spc="-60"/>
              <a:t>e</a:t>
            </a:r>
            <a:r>
              <a:rPr dirty="0" spc="-280"/>
              <a:t> </a:t>
            </a:r>
            <a:r>
              <a:rPr dirty="0" spc="-120"/>
              <a:t>r</a:t>
            </a:r>
            <a:r>
              <a:rPr dirty="0" spc="-395"/>
              <a:t> </a:t>
            </a:r>
            <a:r>
              <a:rPr dirty="0" spc="-295"/>
              <a:t>v</a:t>
            </a:r>
            <a:r>
              <a:rPr dirty="0" spc="-365"/>
              <a:t> </a:t>
            </a:r>
            <a:r>
              <a:rPr dirty="0" spc="-35"/>
              <a:t>i</a:t>
            </a:r>
            <a:r>
              <a:rPr dirty="0" spc="-400"/>
              <a:t> </a:t>
            </a:r>
            <a:r>
              <a:rPr dirty="0" spc="-60"/>
              <a:t>e</a:t>
            </a:r>
            <a:r>
              <a:rPr dirty="0" spc="-360"/>
              <a:t> </a:t>
            </a:r>
            <a:r>
              <a:rPr dirty="0" spc="-160"/>
              <a:t>w</a:t>
            </a:r>
            <a:r>
              <a:rPr dirty="0"/>
              <a:t> </a:t>
            </a:r>
            <a:r>
              <a:rPr dirty="0" spc="-305"/>
              <a:t> </a:t>
            </a:r>
            <a:r>
              <a:rPr dirty="0" spc="-215"/>
              <a:t>o</a:t>
            </a:r>
            <a:r>
              <a:rPr dirty="0" spc="-280"/>
              <a:t> </a:t>
            </a:r>
            <a:r>
              <a:rPr dirty="0" spc="-40"/>
              <a:t>f</a:t>
            </a:r>
            <a:r>
              <a:rPr dirty="0"/>
              <a:t> </a:t>
            </a:r>
            <a:r>
              <a:rPr dirty="0" spc="-220"/>
              <a:t> </a:t>
            </a:r>
            <a:r>
              <a:rPr dirty="0" spc="-235"/>
              <a:t>s</a:t>
            </a:r>
            <a:r>
              <a:rPr dirty="0" spc="-270"/>
              <a:t> </a:t>
            </a:r>
            <a:r>
              <a:rPr dirty="0" spc="-60"/>
              <a:t>e</a:t>
            </a:r>
            <a:r>
              <a:rPr dirty="0" spc="-280"/>
              <a:t> </a:t>
            </a:r>
            <a:r>
              <a:rPr dirty="0" spc="-40"/>
              <a:t>a</a:t>
            </a:r>
            <a:r>
              <a:rPr dirty="0" spc="-295"/>
              <a:t> </a:t>
            </a:r>
            <a:r>
              <a:rPr dirty="0" spc="-120"/>
              <a:t>r</a:t>
            </a:r>
            <a:r>
              <a:rPr dirty="0" spc="-395"/>
              <a:t> </a:t>
            </a:r>
            <a:r>
              <a:rPr dirty="0" spc="-125"/>
              <a:t>c</a:t>
            </a:r>
            <a:r>
              <a:rPr dirty="0" spc="-375"/>
              <a:t> </a:t>
            </a:r>
            <a:r>
              <a:rPr dirty="0" spc="-120"/>
              <a:t>h  </a:t>
            </a:r>
            <a:r>
              <a:rPr dirty="0" spc="-40"/>
              <a:t>a</a:t>
            </a:r>
            <a:r>
              <a:rPr dirty="0" spc="-295"/>
              <a:t> </a:t>
            </a:r>
            <a:r>
              <a:rPr dirty="0" spc="-175"/>
              <a:t>n</a:t>
            </a:r>
            <a:r>
              <a:rPr dirty="0" spc="-315"/>
              <a:t> </a:t>
            </a:r>
            <a:r>
              <a:rPr dirty="0" spc="-200"/>
              <a:t>d</a:t>
            </a:r>
            <a:r>
              <a:rPr dirty="0"/>
              <a:t> </a:t>
            </a:r>
            <a:r>
              <a:rPr dirty="0" spc="-190"/>
              <a:t> </a:t>
            </a:r>
            <a:r>
              <a:rPr dirty="0" spc="-180"/>
              <a:t>m</a:t>
            </a:r>
            <a:r>
              <a:rPr dirty="0" spc="-290"/>
              <a:t> </a:t>
            </a:r>
            <a:r>
              <a:rPr dirty="0" spc="-40"/>
              <a:t>a</a:t>
            </a:r>
            <a:r>
              <a:rPr dirty="0" spc="-295"/>
              <a:t> </a:t>
            </a:r>
            <a:r>
              <a:rPr dirty="0" spc="50"/>
              <a:t>t</a:t>
            </a:r>
            <a:r>
              <a:rPr dirty="0" spc="-325"/>
              <a:t> </a:t>
            </a:r>
            <a:r>
              <a:rPr dirty="0" spc="-125"/>
              <a:t>c</a:t>
            </a:r>
            <a:r>
              <a:rPr dirty="0" spc="-375"/>
              <a:t> </a:t>
            </a:r>
            <a:r>
              <a:rPr dirty="0" spc="-190"/>
              <a:t>h</a:t>
            </a:r>
            <a:r>
              <a:rPr dirty="0"/>
              <a:t> </a:t>
            </a:r>
            <a:r>
              <a:rPr dirty="0" spc="-285"/>
              <a:t> </a:t>
            </a:r>
            <a:r>
              <a:rPr dirty="0" spc="-40"/>
              <a:t>a</a:t>
            </a:r>
            <a:r>
              <a:rPr dirty="0" spc="-295"/>
              <a:t> </a:t>
            </a:r>
            <a:r>
              <a:rPr dirty="0" spc="-35"/>
              <a:t>l</a:t>
            </a:r>
            <a:r>
              <a:rPr dirty="0" spc="-325"/>
              <a:t> </a:t>
            </a:r>
            <a:r>
              <a:rPr dirty="0" spc="-160"/>
              <a:t>g</a:t>
            </a:r>
            <a:r>
              <a:rPr dirty="0" spc="-330"/>
              <a:t> </a:t>
            </a:r>
            <a:r>
              <a:rPr dirty="0" spc="-215"/>
              <a:t>o</a:t>
            </a:r>
            <a:r>
              <a:rPr dirty="0" spc="-360"/>
              <a:t> </a:t>
            </a:r>
            <a:r>
              <a:rPr dirty="0" spc="-120"/>
              <a:t>r</a:t>
            </a:r>
            <a:r>
              <a:rPr dirty="0" spc="-395"/>
              <a:t> </a:t>
            </a:r>
            <a:r>
              <a:rPr dirty="0" spc="-35"/>
              <a:t>i</a:t>
            </a:r>
            <a:r>
              <a:rPr dirty="0" spc="-325"/>
              <a:t> </a:t>
            </a:r>
            <a:r>
              <a:rPr dirty="0" spc="50"/>
              <a:t>t</a:t>
            </a:r>
            <a:r>
              <a:rPr dirty="0" spc="-405"/>
              <a:t> </a:t>
            </a:r>
            <a:r>
              <a:rPr dirty="0" spc="-190"/>
              <a:t>h</a:t>
            </a:r>
            <a:r>
              <a:rPr dirty="0" spc="-385"/>
              <a:t> </a:t>
            </a:r>
            <a:r>
              <a:rPr dirty="0" spc="-180"/>
              <a:t>m</a:t>
            </a:r>
            <a:r>
              <a:rPr dirty="0" spc="-370"/>
              <a:t> </a:t>
            </a:r>
            <a:r>
              <a:rPr dirty="0" spc="-155"/>
              <a:t>s  </a:t>
            </a:r>
            <a:r>
              <a:rPr dirty="0" spc="-125"/>
              <a:t>c</a:t>
            </a:r>
            <a:r>
              <a:rPr dirty="0" spc="-295"/>
              <a:t> </a:t>
            </a:r>
            <a:r>
              <a:rPr dirty="0" spc="-215"/>
              <a:t>o</a:t>
            </a:r>
            <a:r>
              <a:rPr dirty="0" spc="-280"/>
              <a:t> </a:t>
            </a:r>
            <a:r>
              <a:rPr dirty="0" spc="-180"/>
              <a:t>m</a:t>
            </a:r>
            <a:r>
              <a:rPr dirty="0" spc="-370"/>
              <a:t> </a:t>
            </a:r>
            <a:r>
              <a:rPr dirty="0" spc="-200"/>
              <a:t>p</a:t>
            </a:r>
            <a:r>
              <a:rPr dirty="0" spc="-375"/>
              <a:t> </a:t>
            </a:r>
            <a:r>
              <a:rPr dirty="0" spc="-35"/>
              <a:t>l</a:t>
            </a:r>
            <a:r>
              <a:rPr dirty="0" spc="-400"/>
              <a:t> </a:t>
            </a:r>
            <a:r>
              <a:rPr dirty="0" spc="-60"/>
              <a:t>e</a:t>
            </a:r>
            <a:r>
              <a:rPr dirty="0" spc="-360"/>
              <a:t> </a:t>
            </a:r>
            <a:r>
              <a:rPr dirty="0" spc="-175"/>
              <a:t>x</a:t>
            </a:r>
            <a:r>
              <a:rPr dirty="0" spc="-325"/>
              <a:t> </a:t>
            </a:r>
            <a:r>
              <a:rPr dirty="0" spc="-35"/>
              <a:t>i</a:t>
            </a:r>
            <a:r>
              <a:rPr dirty="0" spc="-400"/>
              <a:t> </a:t>
            </a:r>
            <a:r>
              <a:rPr dirty="0" spc="50"/>
              <a:t>t</a:t>
            </a:r>
            <a:r>
              <a:rPr dirty="0" spc="-405"/>
              <a:t> </a:t>
            </a:r>
            <a:r>
              <a:rPr dirty="0" spc="-310"/>
              <a:t>y</a:t>
            </a:r>
            <a:r>
              <a:rPr dirty="0"/>
              <a:t> </a:t>
            </a:r>
            <a:r>
              <a:rPr dirty="0" spc="-250"/>
              <a:t> </a:t>
            </a:r>
            <a:r>
              <a:rPr dirty="0" spc="-40"/>
              <a:t>a</a:t>
            </a:r>
            <a:r>
              <a:rPr dirty="0" spc="-295"/>
              <a:t> </a:t>
            </a:r>
            <a:r>
              <a:rPr dirty="0" spc="-175"/>
              <a:t>n</a:t>
            </a:r>
            <a:r>
              <a:rPr dirty="0" spc="-315"/>
              <a:t> </a:t>
            </a:r>
            <a:r>
              <a:rPr dirty="0" spc="-200"/>
              <a:t>d</a:t>
            </a:r>
          </a:p>
          <a:p>
            <a:pPr algn="just" marL="12700">
              <a:lnSpc>
                <a:spcPts val="3204"/>
              </a:lnSpc>
            </a:pPr>
            <a:r>
              <a:rPr dirty="0" spc="-200"/>
              <a:t>p</a:t>
            </a:r>
            <a:r>
              <a:rPr dirty="0" spc="-290"/>
              <a:t> </a:t>
            </a:r>
            <a:r>
              <a:rPr dirty="0" spc="-60"/>
              <a:t>e</a:t>
            </a:r>
            <a:r>
              <a:rPr dirty="0" spc="-280"/>
              <a:t> </a:t>
            </a:r>
            <a:r>
              <a:rPr dirty="0" spc="-120"/>
              <a:t>r</a:t>
            </a:r>
            <a:r>
              <a:rPr dirty="0" spc="-315"/>
              <a:t> </a:t>
            </a:r>
            <a:r>
              <a:rPr dirty="0" spc="-40"/>
              <a:t>f</a:t>
            </a:r>
            <a:r>
              <a:rPr dirty="0" spc="-395"/>
              <a:t> </a:t>
            </a:r>
            <a:r>
              <a:rPr dirty="0" spc="-215"/>
              <a:t>o</a:t>
            </a:r>
            <a:r>
              <a:rPr dirty="0" spc="-360"/>
              <a:t> </a:t>
            </a:r>
            <a:r>
              <a:rPr dirty="0" spc="-120"/>
              <a:t>r</a:t>
            </a:r>
            <a:r>
              <a:rPr dirty="0" spc="-395"/>
              <a:t> </a:t>
            </a:r>
            <a:r>
              <a:rPr dirty="0" spc="-180"/>
              <a:t>m</a:t>
            </a:r>
            <a:r>
              <a:rPr dirty="0" spc="-370"/>
              <a:t> </a:t>
            </a:r>
            <a:r>
              <a:rPr dirty="0" spc="-40"/>
              <a:t>a</a:t>
            </a:r>
            <a:r>
              <a:rPr dirty="0" spc="-380"/>
              <a:t> </a:t>
            </a:r>
            <a:r>
              <a:rPr dirty="0" spc="-175"/>
              <a:t>n</a:t>
            </a:r>
            <a:r>
              <a:rPr dirty="0" spc="-400"/>
              <a:t> </a:t>
            </a:r>
            <a:r>
              <a:rPr dirty="0" spc="-125"/>
              <a:t>c</a:t>
            </a:r>
            <a:r>
              <a:rPr dirty="0" spc="-375"/>
              <a:t> </a:t>
            </a:r>
            <a:r>
              <a:rPr dirty="0" spc="-6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6094" y="2001266"/>
            <a:ext cx="4786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3725" algn="l"/>
                <a:tab pos="2077720" algn="l"/>
              </a:tabLst>
            </a:pPr>
            <a:r>
              <a:rPr dirty="0" sz="1200" spc="-100" b="1">
                <a:solidFill>
                  <a:srgbClr val="4353A1"/>
                </a:solidFill>
                <a:latin typeface="Arial"/>
                <a:cs typeface="Arial"/>
              </a:rPr>
              <a:t>s</a:t>
            </a:r>
            <a:r>
              <a:rPr dirty="0" sz="1200" spc="-18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125" b="1">
                <a:solidFill>
                  <a:srgbClr val="4353A1"/>
                </a:solidFill>
                <a:latin typeface="Arial"/>
                <a:cs typeface="Arial"/>
              </a:rPr>
              <a:t>a</a:t>
            </a:r>
            <a:r>
              <a:rPr dirty="0" sz="1200" spc="85" b="1">
                <a:solidFill>
                  <a:srgbClr val="4353A1"/>
                </a:solidFill>
                <a:latin typeface="Arial"/>
                <a:cs typeface="Arial"/>
              </a:rPr>
              <a:t>r</a:t>
            </a:r>
            <a:r>
              <a:rPr dirty="0" sz="1200" spc="125" b="1">
                <a:solidFill>
                  <a:srgbClr val="4353A1"/>
                </a:solidFill>
                <a:latin typeface="Arial"/>
                <a:cs typeface="Arial"/>
              </a:rPr>
              <a:t>a</a:t>
            </a:r>
            <a:r>
              <a:rPr dirty="0" sz="1200" spc="-85" b="1">
                <a:solidFill>
                  <a:srgbClr val="4353A1"/>
                </a:solidFill>
                <a:latin typeface="Arial"/>
                <a:cs typeface="Arial"/>
              </a:rPr>
              <a:t>h</a:t>
            </a:r>
            <a:r>
              <a:rPr dirty="0" sz="120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4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30" b="1">
                <a:solidFill>
                  <a:srgbClr val="4353A1"/>
                </a:solidFill>
                <a:latin typeface="Arial"/>
                <a:cs typeface="Arial"/>
              </a:rPr>
              <a:t>M</a:t>
            </a:r>
            <a:r>
              <a:rPr dirty="0" sz="1200" spc="-16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95" b="1">
                <a:solidFill>
                  <a:srgbClr val="4353A1"/>
                </a:solidFill>
                <a:latin typeface="Arial"/>
                <a:cs typeface="Arial"/>
              </a:rPr>
              <a:t>o</a:t>
            </a:r>
            <a:r>
              <a:rPr dirty="0" sz="1200" spc="-18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60" b="1">
                <a:solidFill>
                  <a:srgbClr val="4353A1"/>
                </a:solidFill>
                <a:latin typeface="Arial"/>
                <a:cs typeface="Arial"/>
              </a:rPr>
              <a:t>h</a:t>
            </a:r>
            <a:r>
              <a:rPr dirty="0" sz="1200" spc="-100" b="1">
                <a:solidFill>
                  <a:srgbClr val="4353A1"/>
                </a:solidFill>
                <a:latin typeface="Arial"/>
                <a:cs typeface="Arial"/>
              </a:rPr>
              <a:t>s</a:t>
            </a:r>
            <a:r>
              <a:rPr dirty="0" sz="1200" spc="-18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30" b="1">
                <a:solidFill>
                  <a:srgbClr val="4353A1"/>
                </a:solidFill>
                <a:latin typeface="Arial"/>
                <a:cs typeface="Arial"/>
              </a:rPr>
              <a:t>e</a:t>
            </a:r>
            <a:r>
              <a:rPr dirty="0" sz="1200" spc="-18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75" b="1">
                <a:solidFill>
                  <a:srgbClr val="4353A1"/>
                </a:solidFill>
                <a:latin typeface="Arial"/>
                <a:cs typeface="Arial"/>
              </a:rPr>
              <a:t>n</a:t>
            </a:r>
            <a:r>
              <a:rPr dirty="0" sz="120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13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4353A1"/>
                </a:solidFill>
                <a:latin typeface="Arial"/>
                <a:cs typeface="Arial"/>
              </a:rPr>
              <a:t>f</a:t>
            </a:r>
            <a:r>
              <a:rPr dirty="0" sz="1200" spc="-16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125" b="1">
                <a:solidFill>
                  <a:srgbClr val="4353A1"/>
                </a:solidFill>
                <a:latin typeface="Arial"/>
                <a:cs typeface="Arial"/>
              </a:rPr>
              <a:t>a</a:t>
            </a:r>
            <a:r>
              <a:rPr dirty="0" sz="1200" spc="60" b="1">
                <a:solidFill>
                  <a:srgbClr val="4353A1"/>
                </a:solidFill>
                <a:latin typeface="Arial"/>
                <a:cs typeface="Arial"/>
              </a:rPr>
              <a:t>h</a:t>
            </a:r>
            <a:r>
              <a:rPr dirty="0" sz="1200" spc="50" b="1">
                <a:solidFill>
                  <a:srgbClr val="4353A1"/>
                </a:solidFill>
                <a:latin typeface="Arial"/>
                <a:cs typeface="Arial"/>
              </a:rPr>
              <a:t>m</a:t>
            </a:r>
            <a:r>
              <a:rPr dirty="0" sz="1200" spc="-135" b="1">
                <a:solidFill>
                  <a:srgbClr val="4353A1"/>
                </a:solidFill>
                <a:latin typeface="Arial"/>
                <a:cs typeface="Arial"/>
              </a:rPr>
              <a:t>y</a:t>
            </a:r>
            <a:r>
              <a:rPr dirty="0" sz="1200" b="1">
                <a:solidFill>
                  <a:srgbClr val="4353A1"/>
                </a:solidFill>
                <a:latin typeface="Arial"/>
                <a:cs typeface="Arial"/>
              </a:rPr>
              <a:t>	</a:t>
            </a:r>
            <a:r>
              <a:rPr dirty="0" sz="1200" spc="305" b="1">
                <a:solidFill>
                  <a:srgbClr val="4353A1"/>
                </a:solidFill>
                <a:latin typeface="Arial"/>
                <a:cs typeface="Arial"/>
              </a:rPr>
              <a:t>/</a:t>
            </a:r>
            <a:r>
              <a:rPr dirty="0" sz="1200" b="1">
                <a:solidFill>
                  <a:srgbClr val="4353A1"/>
                </a:solidFill>
                <a:latin typeface="Arial"/>
                <a:cs typeface="Arial"/>
              </a:rPr>
              <a:t>	</a:t>
            </a:r>
            <a:r>
              <a:rPr dirty="0" sz="1200" spc="-90" b="1">
                <a:solidFill>
                  <a:srgbClr val="4353A1"/>
                </a:solidFill>
                <a:latin typeface="Arial"/>
                <a:cs typeface="Arial"/>
              </a:rPr>
              <a:t>D</a:t>
            </a:r>
            <a:r>
              <a:rPr dirty="0" sz="1200" spc="-15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80" b="1">
                <a:solidFill>
                  <a:srgbClr val="4353A1"/>
                </a:solidFill>
                <a:latin typeface="Arial"/>
                <a:cs typeface="Arial"/>
              </a:rPr>
              <a:t>R</a:t>
            </a:r>
            <a:r>
              <a:rPr dirty="0" sz="1200" spc="-16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95" b="1">
                <a:solidFill>
                  <a:srgbClr val="4353A1"/>
                </a:solidFill>
                <a:latin typeface="Arial"/>
                <a:cs typeface="Arial"/>
              </a:rPr>
              <a:t>:</a:t>
            </a:r>
            <a:r>
              <a:rPr dirty="0" sz="1200" spc="-16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100" b="1">
                <a:solidFill>
                  <a:srgbClr val="4353A1"/>
                </a:solidFill>
                <a:latin typeface="Arial"/>
                <a:cs typeface="Arial"/>
              </a:rPr>
              <a:t>s</a:t>
            </a:r>
            <a:r>
              <a:rPr dirty="0" sz="1200" spc="-18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125" b="1">
                <a:solidFill>
                  <a:srgbClr val="4353A1"/>
                </a:solidFill>
                <a:latin typeface="Arial"/>
                <a:cs typeface="Arial"/>
              </a:rPr>
              <a:t>a</a:t>
            </a:r>
            <a:r>
              <a:rPr dirty="0" sz="1200" spc="85" b="1">
                <a:solidFill>
                  <a:srgbClr val="4353A1"/>
                </a:solidFill>
                <a:latin typeface="Arial"/>
                <a:cs typeface="Arial"/>
              </a:rPr>
              <a:t>r</a:t>
            </a:r>
            <a:r>
              <a:rPr dirty="0" sz="1200" spc="-20" b="1">
                <a:solidFill>
                  <a:srgbClr val="4353A1"/>
                </a:solidFill>
                <a:latin typeface="Arial"/>
                <a:cs typeface="Arial"/>
              </a:rPr>
              <a:t>a</a:t>
            </a:r>
            <a:r>
              <a:rPr dirty="0" sz="120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12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30" b="1">
                <a:solidFill>
                  <a:srgbClr val="4353A1"/>
                </a:solidFill>
                <a:latin typeface="Arial"/>
                <a:cs typeface="Arial"/>
              </a:rPr>
              <a:t>e</a:t>
            </a:r>
            <a:r>
              <a:rPr dirty="0" sz="1200" spc="-18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4353A1"/>
                </a:solidFill>
                <a:latin typeface="Arial"/>
                <a:cs typeface="Arial"/>
              </a:rPr>
              <a:t>l</a:t>
            </a:r>
            <a:r>
              <a:rPr dirty="0" sz="1200" spc="-15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95" b="1">
                <a:solidFill>
                  <a:srgbClr val="4353A1"/>
                </a:solidFill>
                <a:latin typeface="Arial"/>
                <a:cs typeface="Arial"/>
              </a:rPr>
              <a:t>-</a:t>
            </a:r>
            <a:r>
              <a:rPr dirty="0" sz="1200" spc="-16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50" b="1">
                <a:solidFill>
                  <a:srgbClr val="4353A1"/>
                </a:solidFill>
                <a:latin typeface="Arial"/>
                <a:cs typeface="Arial"/>
              </a:rPr>
              <a:t>m</a:t>
            </a:r>
            <a:r>
              <a:rPr dirty="0" sz="1200" spc="-30" b="1">
                <a:solidFill>
                  <a:srgbClr val="4353A1"/>
                </a:solidFill>
                <a:latin typeface="Arial"/>
                <a:cs typeface="Arial"/>
              </a:rPr>
              <a:t>e</a:t>
            </a:r>
            <a:r>
              <a:rPr dirty="0" sz="1200" spc="-18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155" b="1">
                <a:solidFill>
                  <a:srgbClr val="4353A1"/>
                </a:solidFill>
                <a:latin typeface="Arial"/>
                <a:cs typeface="Arial"/>
              </a:rPr>
              <a:t>t</a:t>
            </a:r>
            <a:r>
              <a:rPr dirty="0" sz="1200" spc="-70" b="1">
                <a:solidFill>
                  <a:srgbClr val="4353A1"/>
                </a:solidFill>
                <a:latin typeface="Arial"/>
                <a:cs typeface="Arial"/>
              </a:rPr>
              <a:t>w</a:t>
            </a:r>
            <a:r>
              <a:rPr dirty="0" sz="1200" spc="-16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125" b="1">
                <a:solidFill>
                  <a:srgbClr val="4353A1"/>
                </a:solidFill>
                <a:latin typeface="Arial"/>
                <a:cs typeface="Arial"/>
              </a:rPr>
              <a:t>a</a:t>
            </a:r>
            <a:r>
              <a:rPr dirty="0" sz="1200" spc="-20" b="1">
                <a:solidFill>
                  <a:srgbClr val="4353A1"/>
                </a:solidFill>
                <a:latin typeface="Arial"/>
                <a:cs typeface="Arial"/>
              </a:rPr>
              <a:t>l</a:t>
            </a:r>
            <a:r>
              <a:rPr dirty="0" sz="1200" spc="-17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4353A1"/>
                </a:solidFill>
                <a:latin typeface="Arial"/>
                <a:cs typeface="Arial"/>
              </a:rPr>
              <a:t>l</a:t>
            </a:r>
            <a:r>
              <a:rPr dirty="0" sz="1200" spc="-17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135" b="1">
                <a:solidFill>
                  <a:srgbClr val="4353A1"/>
                </a:solidFill>
                <a:latin typeface="Arial"/>
                <a:cs typeface="Arial"/>
              </a:rPr>
              <a:t>y</a:t>
            </a:r>
            <a:r>
              <a:rPr dirty="0" sz="1200" b="1">
                <a:solidFill>
                  <a:srgbClr val="4353A1"/>
                </a:solidFill>
                <a:latin typeface="Arial"/>
                <a:cs typeface="Arial"/>
              </a:rPr>
              <a:t>  </a:t>
            </a:r>
            <a:r>
              <a:rPr dirty="0" sz="1200" spc="-1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305" b="1">
                <a:solidFill>
                  <a:srgbClr val="4353A1"/>
                </a:solidFill>
                <a:latin typeface="Arial"/>
                <a:cs typeface="Arial"/>
              </a:rPr>
              <a:t>/</a:t>
            </a:r>
            <a:r>
              <a:rPr dirty="0" sz="1200" spc="-17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65" b="1">
                <a:solidFill>
                  <a:srgbClr val="4353A1"/>
                </a:solidFill>
                <a:latin typeface="Arial"/>
                <a:cs typeface="Arial"/>
              </a:rPr>
              <a:t>g</a:t>
            </a:r>
            <a:r>
              <a:rPr dirty="0" sz="1200" spc="-30" b="1">
                <a:solidFill>
                  <a:srgbClr val="4353A1"/>
                </a:solidFill>
                <a:latin typeface="Arial"/>
                <a:cs typeface="Arial"/>
              </a:rPr>
              <a:t>e</a:t>
            </a:r>
            <a:r>
              <a:rPr dirty="0" sz="1200" spc="-18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65" b="1">
                <a:solidFill>
                  <a:srgbClr val="4353A1"/>
                </a:solidFill>
                <a:latin typeface="Arial"/>
                <a:cs typeface="Arial"/>
              </a:rPr>
              <a:t>n</a:t>
            </a:r>
            <a:r>
              <a:rPr dirty="0" sz="1200" spc="-95" b="1">
                <a:solidFill>
                  <a:srgbClr val="4353A1"/>
                </a:solidFill>
                <a:latin typeface="Arial"/>
                <a:cs typeface="Arial"/>
              </a:rPr>
              <a:t>o</a:t>
            </a:r>
            <a:r>
              <a:rPr dirty="0" sz="1200" spc="-18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50" b="1">
                <a:solidFill>
                  <a:srgbClr val="4353A1"/>
                </a:solidFill>
                <a:latin typeface="Arial"/>
                <a:cs typeface="Arial"/>
              </a:rPr>
              <a:t>m</a:t>
            </a:r>
            <a:r>
              <a:rPr dirty="0" sz="1200" spc="-20" b="1">
                <a:solidFill>
                  <a:srgbClr val="4353A1"/>
                </a:solidFill>
                <a:latin typeface="Arial"/>
                <a:cs typeface="Arial"/>
              </a:rPr>
              <a:t>i</a:t>
            </a:r>
            <a:r>
              <a:rPr dirty="0" sz="1200" spc="-175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55" b="1">
                <a:solidFill>
                  <a:srgbClr val="4353A1"/>
                </a:solidFill>
                <a:latin typeface="Arial"/>
                <a:cs typeface="Arial"/>
              </a:rPr>
              <a:t>c</a:t>
            </a:r>
            <a:r>
              <a:rPr dirty="0" sz="1200" spc="-150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1200" spc="-100" b="1">
                <a:solidFill>
                  <a:srgbClr val="4353A1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89" y="14746"/>
            <a:ext cx="1789876" cy="376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5134" y="363537"/>
            <a:ext cx="6887845" cy="70999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229" b="1">
                <a:solidFill>
                  <a:srgbClr val="4353A1"/>
                </a:solidFill>
                <a:latin typeface="Arial"/>
                <a:cs typeface="Arial"/>
              </a:rPr>
              <a:t>ABSTRACT</a:t>
            </a:r>
            <a:endParaRPr sz="2250">
              <a:latin typeface="Arial"/>
              <a:cs typeface="Arial"/>
            </a:endParaRPr>
          </a:p>
          <a:p>
            <a:pPr marL="12700" marR="98425">
              <a:lnSpc>
                <a:spcPct val="140700"/>
              </a:lnSpc>
              <a:spcBef>
                <a:spcPts val="1440"/>
              </a:spcBef>
            </a:pPr>
            <a:r>
              <a:rPr dirty="0" sz="1850" spc="10">
                <a:latin typeface="Times New Roman"/>
                <a:cs typeface="Times New Roman"/>
              </a:rPr>
              <a:t>DNA </a:t>
            </a:r>
            <a:r>
              <a:rPr dirty="0" sz="1850" spc="-15">
                <a:latin typeface="Times New Roman"/>
                <a:cs typeface="Times New Roman"/>
              </a:rPr>
              <a:t>extracted </a:t>
            </a:r>
            <a:r>
              <a:rPr dirty="0" sz="1850" spc="15">
                <a:latin typeface="Times New Roman"/>
                <a:cs typeface="Times New Roman"/>
              </a:rPr>
              <a:t>from </a:t>
            </a:r>
            <a:r>
              <a:rPr dirty="0" sz="1850" spc="-25">
                <a:latin typeface="Times New Roman"/>
                <a:cs typeface="Times New Roman"/>
              </a:rPr>
              <a:t>cells </a:t>
            </a:r>
            <a:r>
              <a:rPr dirty="0" sz="1850">
                <a:latin typeface="Times New Roman"/>
                <a:cs typeface="Times New Roman"/>
              </a:rPr>
              <a:t>has </a:t>
            </a:r>
            <a:r>
              <a:rPr dirty="0" sz="1850" spc="20">
                <a:latin typeface="Times New Roman"/>
                <a:cs typeface="Times New Roman"/>
              </a:rPr>
              <a:t>huge </a:t>
            </a:r>
            <a:r>
              <a:rPr dirty="0" sz="1850" spc="10">
                <a:latin typeface="Times New Roman"/>
                <a:cs typeface="Times New Roman"/>
              </a:rPr>
              <a:t>amount of </a:t>
            </a:r>
            <a:r>
              <a:rPr dirty="0" sz="1850" spc="-10">
                <a:latin typeface="Times New Roman"/>
                <a:cs typeface="Times New Roman"/>
              </a:rPr>
              <a:t>information </a:t>
            </a:r>
            <a:r>
              <a:rPr dirty="0" sz="1850" spc="10">
                <a:latin typeface="Times New Roman"/>
                <a:cs typeface="Times New Roman"/>
              </a:rPr>
              <a:t>about </a:t>
            </a:r>
            <a:r>
              <a:rPr dirty="0" sz="1850" spc="5">
                <a:latin typeface="Times New Roman"/>
                <a:cs typeface="Times New Roman"/>
              </a:rPr>
              <a:t>us. It 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distinguishes </a:t>
            </a:r>
            <a:r>
              <a:rPr dirty="0" sz="1850" spc="-10">
                <a:latin typeface="Times New Roman"/>
                <a:cs typeface="Times New Roman"/>
              </a:rPr>
              <a:t>creatures </a:t>
            </a:r>
            <a:r>
              <a:rPr dirty="0" sz="1850">
                <a:latin typeface="Times New Roman"/>
                <a:cs typeface="Times New Roman"/>
              </a:rPr>
              <a:t>and make </a:t>
            </a:r>
            <a:r>
              <a:rPr dirty="0" sz="1850" spc="-10">
                <a:latin typeface="Times New Roman"/>
                <a:cs typeface="Times New Roman"/>
              </a:rPr>
              <a:t>them </a:t>
            </a:r>
            <a:r>
              <a:rPr dirty="0" sz="1850" spc="-5">
                <a:latin typeface="Times New Roman"/>
                <a:cs typeface="Times New Roman"/>
              </a:rPr>
              <a:t>different. </a:t>
            </a:r>
            <a:r>
              <a:rPr dirty="0" sz="1850" spc="10">
                <a:latin typeface="Times New Roman"/>
                <a:cs typeface="Times New Roman"/>
              </a:rPr>
              <a:t>So, </a:t>
            </a:r>
            <a:r>
              <a:rPr dirty="0" sz="1850" spc="-25">
                <a:latin typeface="Times New Roman"/>
                <a:cs typeface="Times New Roman"/>
              </a:rPr>
              <a:t>to </a:t>
            </a:r>
            <a:r>
              <a:rPr dirty="0" sz="1850" spc="10">
                <a:latin typeface="Times New Roman"/>
                <a:cs typeface="Times New Roman"/>
              </a:rPr>
              <a:t>do </a:t>
            </a:r>
            <a:r>
              <a:rPr dirty="0" sz="1850">
                <a:latin typeface="Times New Roman"/>
                <a:cs typeface="Times New Roman"/>
              </a:rPr>
              <a:t>sequence 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matching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that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helps</a:t>
            </a:r>
            <a:r>
              <a:rPr dirty="0" sz="1850" spc="-14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us</a:t>
            </a:r>
            <a:r>
              <a:rPr dirty="0" sz="1850" spc="-145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to</a:t>
            </a:r>
            <a:r>
              <a:rPr dirty="0" sz="1850" spc="5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understand</a:t>
            </a:r>
            <a:r>
              <a:rPr dirty="0" sz="1850" spc="-18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evaluation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genetic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relationships,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we have </a:t>
            </a:r>
            <a:r>
              <a:rPr dirty="0" sz="1850" spc="-5">
                <a:latin typeface="Times New Roman"/>
                <a:cs typeface="Times New Roman"/>
              </a:rPr>
              <a:t>a lot </a:t>
            </a:r>
            <a:r>
              <a:rPr dirty="0" sz="1850" spc="10">
                <a:latin typeface="Times New Roman"/>
                <a:cs typeface="Times New Roman"/>
              </a:rPr>
              <a:t>of </a:t>
            </a:r>
            <a:r>
              <a:rPr dirty="0" sz="1850" spc="-5">
                <a:latin typeface="Times New Roman"/>
                <a:cs typeface="Times New Roman"/>
              </a:rPr>
              <a:t>algorithms </a:t>
            </a:r>
            <a:r>
              <a:rPr dirty="0" sz="1850" spc="-20">
                <a:latin typeface="Times New Roman"/>
                <a:cs typeface="Times New Roman"/>
              </a:rPr>
              <a:t>each </a:t>
            </a:r>
            <a:r>
              <a:rPr dirty="0" sz="1850" spc="10">
                <a:latin typeface="Times New Roman"/>
                <a:cs typeface="Times New Roman"/>
              </a:rPr>
              <a:t>of </a:t>
            </a:r>
            <a:r>
              <a:rPr dirty="0" sz="1850" spc="-10">
                <a:latin typeface="Times New Roman"/>
                <a:cs typeface="Times New Roman"/>
              </a:rPr>
              <a:t>them </a:t>
            </a:r>
            <a:r>
              <a:rPr dirty="0" sz="1850">
                <a:latin typeface="Times New Roman"/>
                <a:cs typeface="Times New Roman"/>
              </a:rPr>
              <a:t>has </a:t>
            </a:r>
            <a:r>
              <a:rPr dirty="0" sz="1850" spc="-30">
                <a:latin typeface="Times New Roman"/>
                <a:cs typeface="Times New Roman"/>
              </a:rPr>
              <a:t>its </a:t>
            </a:r>
            <a:r>
              <a:rPr dirty="0" sz="1850" spc="-5">
                <a:latin typeface="Times New Roman"/>
                <a:cs typeface="Times New Roman"/>
              </a:rPr>
              <a:t>performance </a:t>
            </a:r>
            <a:r>
              <a:rPr dirty="0" sz="1850">
                <a:latin typeface="Times New Roman"/>
                <a:cs typeface="Times New Roman"/>
              </a:rPr>
              <a:t>and 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complexity.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dirty="0" sz="2250" spc="-185" b="1">
                <a:solidFill>
                  <a:srgbClr val="4353A1"/>
                </a:solidFill>
                <a:latin typeface="Arial"/>
                <a:cs typeface="Arial"/>
              </a:rPr>
              <a:t>INTRODUCTION</a:t>
            </a:r>
            <a:endParaRPr sz="2250">
              <a:latin typeface="Arial"/>
              <a:cs typeface="Arial"/>
            </a:endParaRPr>
          </a:p>
          <a:p>
            <a:pPr marL="12700" marR="942340">
              <a:lnSpc>
                <a:spcPct val="140800"/>
              </a:lnSpc>
              <a:spcBef>
                <a:spcPts val="2000"/>
              </a:spcBef>
            </a:pPr>
            <a:r>
              <a:rPr dirty="0" sz="1850">
                <a:latin typeface="Times New Roman"/>
                <a:cs typeface="Times New Roman"/>
              </a:rPr>
              <a:t>When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we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discover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pattern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in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specific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string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,we</a:t>
            </a:r>
            <a:r>
              <a:rPr dirty="0" sz="1850" spc="-8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have</a:t>
            </a:r>
            <a:r>
              <a:rPr dirty="0" sz="1850" spc="-15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two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main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30">
                <a:latin typeface="Times New Roman"/>
                <a:cs typeface="Times New Roman"/>
              </a:rPr>
              <a:t>pp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30">
                <a:latin typeface="Times New Roman"/>
                <a:cs typeface="Times New Roman"/>
              </a:rPr>
              <a:t>o</a:t>
            </a:r>
            <a:r>
              <a:rPr dirty="0" sz="1850" spc="-25">
                <a:latin typeface="Times New Roman"/>
                <a:cs typeface="Times New Roman"/>
              </a:rPr>
              <a:t>ac</a:t>
            </a:r>
            <a:r>
              <a:rPr dirty="0" sz="1850" spc="-50">
                <a:latin typeface="Times New Roman"/>
                <a:cs typeface="Times New Roman"/>
              </a:rPr>
              <a:t>h</a:t>
            </a:r>
            <a:r>
              <a:rPr dirty="0" sz="1850" spc="-25">
                <a:latin typeface="Times New Roman"/>
                <a:cs typeface="Times New Roman"/>
              </a:rPr>
              <a:t>e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o</a:t>
            </a:r>
            <a:r>
              <a:rPr dirty="0" sz="1850" spc="-5">
                <a:latin typeface="Times New Roman"/>
                <a:cs typeface="Times New Roman"/>
              </a:rPr>
              <a:t>f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m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t</a:t>
            </a:r>
            <a:r>
              <a:rPr dirty="0" sz="1850" spc="-25">
                <a:latin typeface="Times New Roman"/>
                <a:cs typeface="Times New Roman"/>
              </a:rPr>
              <a:t>c</a:t>
            </a:r>
            <a:r>
              <a:rPr dirty="0" sz="1850" spc="30">
                <a:latin typeface="Times New Roman"/>
                <a:cs typeface="Times New Roman"/>
              </a:rPr>
              <a:t>h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30">
                <a:latin typeface="Times New Roman"/>
                <a:cs typeface="Times New Roman"/>
              </a:rPr>
              <a:t>ng</a:t>
            </a:r>
            <a:r>
              <a:rPr dirty="0" sz="1850" spc="-5"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  <a:p>
            <a:pPr marL="246379">
              <a:lnSpc>
                <a:spcPct val="100000"/>
              </a:lnSpc>
              <a:spcBef>
                <a:spcPts val="819"/>
              </a:spcBef>
            </a:pP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5">
                <a:latin typeface="Times New Roman"/>
                <a:cs typeface="Times New Roman"/>
              </a:rPr>
              <a:t>.</a:t>
            </a:r>
            <a:r>
              <a:rPr dirty="0" sz="1850" spc="3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E</a:t>
            </a:r>
            <a:r>
              <a:rPr dirty="0" sz="1850" spc="25">
                <a:latin typeface="Times New Roman"/>
                <a:cs typeface="Times New Roman"/>
              </a:rPr>
              <a:t>x</a:t>
            </a:r>
            <a:r>
              <a:rPr dirty="0" sz="1850" spc="-25">
                <a:latin typeface="Times New Roman"/>
                <a:cs typeface="Times New Roman"/>
              </a:rPr>
              <a:t>ac</a:t>
            </a:r>
            <a:r>
              <a:rPr dirty="0" sz="1850" spc="-5">
                <a:latin typeface="Times New Roman"/>
                <a:cs typeface="Times New Roman"/>
              </a:rPr>
              <a:t>t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m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t</a:t>
            </a:r>
            <a:r>
              <a:rPr dirty="0" sz="1850" spc="-25">
                <a:latin typeface="Times New Roman"/>
                <a:cs typeface="Times New Roman"/>
              </a:rPr>
              <a:t>c</a:t>
            </a:r>
            <a:r>
              <a:rPr dirty="0" sz="1850" spc="30">
                <a:latin typeface="Times New Roman"/>
                <a:cs typeface="Times New Roman"/>
              </a:rPr>
              <a:t>h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30">
                <a:latin typeface="Times New Roman"/>
                <a:cs typeface="Times New Roman"/>
              </a:rPr>
              <a:t>ng</a:t>
            </a:r>
            <a:r>
              <a:rPr dirty="0" sz="1850" spc="-5"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  <a:p>
            <a:pPr marL="470534" marR="5080" indent="-224154">
              <a:lnSpc>
                <a:spcPts val="3120"/>
              </a:lnSpc>
              <a:spcBef>
                <a:spcPts val="259"/>
              </a:spcBef>
              <a:buAutoNum type="arabicPeriod"/>
              <a:tabLst>
                <a:tab pos="470534" algn="l"/>
              </a:tabLst>
            </a:pPr>
            <a:r>
              <a:rPr dirty="0" sz="1850" spc="10">
                <a:latin typeface="Times New Roman"/>
                <a:cs typeface="Times New Roman"/>
              </a:rPr>
              <a:t>For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instance:</a:t>
            </a:r>
            <a:r>
              <a:rPr dirty="0" sz="1850" spc="-14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Smith-waterman(SW),Needleman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wunsch</a:t>
            </a:r>
            <a:r>
              <a:rPr dirty="0" sz="1850" spc="-10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(NW),</a:t>
            </a:r>
            <a:r>
              <a:rPr dirty="0" sz="1850" spc="-14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Boyer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moore</a:t>
            </a:r>
            <a:r>
              <a:rPr dirty="0" sz="1850" spc="-17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horspool(BMH).</a:t>
            </a:r>
            <a:endParaRPr sz="1850">
              <a:latin typeface="Times New Roman"/>
              <a:cs typeface="Times New Roman"/>
            </a:endParaRPr>
          </a:p>
          <a:p>
            <a:pPr marL="470534" indent="-224154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70534" algn="l"/>
              </a:tabLst>
            </a:pPr>
            <a:r>
              <a:rPr dirty="0" sz="1850" spc="15">
                <a:latin typeface="Times New Roman"/>
                <a:cs typeface="Times New Roman"/>
              </a:rPr>
              <a:t>D</a:t>
            </a:r>
            <a:r>
              <a:rPr dirty="0" sz="1850" spc="30">
                <a:latin typeface="Times New Roman"/>
                <a:cs typeface="Times New Roman"/>
              </a:rPr>
              <a:t>yn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5">
                <a:latin typeface="Times New Roman"/>
                <a:cs typeface="Times New Roman"/>
              </a:rPr>
              <a:t>m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-5">
                <a:latin typeface="Times New Roman"/>
                <a:cs typeface="Times New Roman"/>
              </a:rPr>
              <a:t>c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p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30">
                <a:latin typeface="Times New Roman"/>
                <a:cs typeface="Times New Roman"/>
              </a:rPr>
              <a:t>o</a:t>
            </a:r>
            <a:r>
              <a:rPr dirty="0" sz="1850" spc="-50">
                <a:latin typeface="Times New Roman"/>
                <a:cs typeface="Times New Roman"/>
              </a:rPr>
              <a:t>g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85">
                <a:latin typeface="Times New Roman"/>
                <a:cs typeface="Times New Roman"/>
              </a:rPr>
              <a:t>m</a:t>
            </a:r>
            <a:r>
              <a:rPr dirty="0" sz="1850" spc="-5">
                <a:latin typeface="Times New Roman"/>
                <a:cs typeface="Times New Roman"/>
              </a:rPr>
              <a:t>m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-50">
                <a:latin typeface="Times New Roman"/>
                <a:cs typeface="Times New Roman"/>
              </a:rPr>
              <a:t>n</a:t>
            </a:r>
            <a:r>
              <a:rPr dirty="0" sz="1850" spc="30">
                <a:latin typeface="Times New Roman"/>
                <a:cs typeface="Times New Roman"/>
              </a:rPr>
              <a:t>g</a:t>
            </a:r>
            <a:r>
              <a:rPr dirty="0" sz="1850" spc="-5">
                <a:latin typeface="Times New Roman"/>
                <a:cs typeface="Times New Roman"/>
              </a:rPr>
              <a:t>:</a:t>
            </a:r>
            <a:r>
              <a:rPr dirty="0" sz="1850" spc="-145">
                <a:latin typeface="Times New Roman"/>
                <a:cs typeface="Times New Roman"/>
              </a:rPr>
              <a:t> </a:t>
            </a:r>
            <a:r>
              <a:rPr dirty="0" sz="1850" spc="-60">
                <a:latin typeface="Times New Roman"/>
                <a:cs typeface="Times New Roman"/>
              </a:rPr>
              <a:t>K</a:t>
            </a:r>
            <a:r>
              <a:rPr dirty="0" sz="1850" spc="30">
                <a:latin typeface="Times New Roman"/>
                <a:cs typeface="Times New Roman"/>
              </a:rPr>
              <a:t>nu</a:t>
            </a:r>
            <a:r>
              <a:rPr dirty="0" sz="1850" spc="-40">
                <a:latin typeface="Times New Roman"/>
                <a:cs typeface="Times New Roman"/>
              </a:rPr>
              <a:t>t</a:t>
            </a:r>
            <a:r>
              <a:rPr dirty="0" sz="1850" spc="-5">
                <a:latin typeface="Times New Roman"/>
                <a:cs typeface="Times New Roman"/>
              </a:rPr>
              <a:t>h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m</a:t>
            </a:r>
            <a:r>
              <a:rPr dirty="0" sz="1850" spc="30">
                <a:latin typeface="Times New Roman"/>
                <a:cs typeface="Times New Roman"/>
              </a:rPr>
              <a:t>o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-60">
                <a:latin typeface="Times New Roman"/>
                <a:cs typeface="Times New Roman"/>
              </a:rPr>
              <a:t>r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r>
              <a:rPr dirty="0" sz="1850" spc="-145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p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tt</a:t>
            </a:r>
            <a:r>
              <a:rPr dirty="0" sz="1850" spc="15">
                <a:latin typeface="Times New Roman"/>
                <a:cs typeface="Times New Roman"/>
              </a:rPr>
              <a:t>(</a:t>
            </a:r>
            <a:r>
              <a:rPr dirty="0" sz="1850" spc="-60">
                <a:latin typeface="Times New Roman"/>
                <a:cs typeface="Times New Roman"/>
              </a:rPr>
              <a:t>K</a:t>
            </a:r>
            <a:r>
              <a:rPr dirty="0" sz="1850" spc="-45">
                <a:latin typeface="Times New Roman"/>
                <a:cs typeface="Times New Roman"/>
              </a:rPr>
              <a:t>M</a:t>
            </a:r>
            <a:r>
              <a:rPr dirty="0" sz="1850" spc="10">
                <a:latin typeface="Times New Roman"/>
                <a:cs typeface="Times New Roman"/>
              </a:rPr>
              <a:t>P</a:t>
            </a:r>
            <a:r>
              <a:rPr dirty="0" sz="1850" spc="15">
                <a:latin typeface="Times New Roman"/>
                <a:cs typeface="Times New Roman"/>
              </a:rPr>
              <a:t>)</a:t>
            </a:r>
            <a:r>
              <a:rPr dirty="0" sz="1850" spc="-5">
                <a:latin typeface="Times New Roman"/>
                <a:cs typeface="Times New Roman"/>
              </a:rPr>
              <a:t>.</a:t>
            </a:r>
            <a:endParaRPr sz="1850">
              <a:latin typeface="Times New Roman"/>
              <a:cs typeface="Times New Roman"/>
            </a:endParaRPr>
          </a:p>
          <a:p>
            <a:pPr marL="470534" marR="518795" indent="-224154">
              <a:lnSpc>
                <a:spcPct val="140600"/>
              </a:lnSpc>
              <a:spcBef>
                <a:spcPts val="5"/>
              </a:spcBef>
            </a:pPr>
            <a:r>
              <a:rPr dirty="0" sz="1850" spc="30">
                <a:latin typeface="Times New Roman"/>
                <a:cs typeface="Times New Roman"/>
              </a:rPr>
              <a:t>b</a:t>
            </a:r>
            <a:r>
              <a:rPr dirty="0" sz="1850" spc="-5">
                <a:latin typeface="Times New Roman"/>
                <a:cs typeface="Times New Roman"/>
              </a:rPr>
              <a:t>.</a:t>
            </a:r>
            <a:r>
              <a:rPr dirty="0" sz="1850" spc="-12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A</a:t>
            </a:r>
            <a:r>
              <a:rPr dirty="0" sz="1850" spc="30">
                <a:latin typeface="Times New Roman"/>
                <a:cs typeface="Times New Roman"/>
              </a:rPr>
              <a:t>pp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-50">
                <a:latin typeface="Times New Roman"/>
                <a:cs typeface="Times New Roman"/>
              </a:rPr>
              <a:t>o</a:t>
            </a:r>
            <a:r>
              <a:rPr dirty="0" sz="1850" spc="30">
                <a:latin typeface="Times New Roman"/>
                <a:cs typeface="Times New Roman"/>
              </a:rPr>
              <a:t>x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-85">
                <a:latin typeface="Times New Roman"/>
                <a:cs typeface="Times New Roman"/>
              </a:rPr>
              <a:t>m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t</a:t>
            </a:r>
            <a:r>
              <a:rPr dirty="0" sz="1850" spc="-5">
                <a:latin typeface="Times New Roman"/>
                <a:cs typeface="Times New Roman"/>
              </a:rPr>
              <a:t>e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m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t</a:t>
            </a:r>
            <a:r>
              <a:rPr dirty="0" sz="1850" spc="-25">
                <a:latin typeface="Times New Roman"/>
                <a:cs typeface="Times New Roman"/>
              </a:rPr>
              <a:t>c</a:t>
            </a:r>
            <a:r>
              <a:rPr dirty="0" sz="1850" spc="30">
                <a:latin typeface="Times New Roman"/>
                <a:cs typeface="Times New Roman"/>
              </a:rPr>
              <a:t>h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30">
                <a:latin typeface="Times New Roman"/>
                <a:cs typeface="Times New Roman"/>
              </a:rPr>
              <a:t>n</a:t>
            </a:r>
            <a:r>
              <a:rPr dirty="0" sz="1850" spc="-5">
                <a:latin typeface="Times New Roman"/>
                <a:cs typeface="Times New Roman"/>
              </a:rPr>
              <a:t>g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(f</a:t>
            </a:r>
            <a:r>
              <a:rPr dirty="0" sz="1850" spc="30">
                <a:latin typeface="Times New Roman"/>
                <a:cs typeface="Times New Roman"/>
              </a:rPr>
              <a:t>u</a:t>
            </a:r>
            <a:r>
              <a:rPr dirty="0" sz="1850" spc="-25">
                <a:latin typeface="Times New Roman"/>
                <a:cs typeface="Times New Roman"/>
              </a:rPr>
              <a:t>zz</a:t>
            </a:r>
            <a:r>
              <a:rPr dirty="0" sz="1850" spc="-5">
                <a:latin typeface="Times New Roman"/>
                <a:cs typeface="Times New Roman"/>
              </a:rPr>
              <a:t>y</a:t>
            </a:r>
            <a:r>
              <a:rPr dirty="0" sz="1850" spc="-18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r>
              <a:rPr dirty="0" sz="1850" spc="-35">
                <a:latin typeface="Times New Roman"/>
                <a:cs typeface="Times New Roman"/>
              </a:rPr>
              <a:t>t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30">
                <a:latin typeface="Times New Roman"/>
                <a:cs typeface="Times New Roman"/>
              </a:rPr>
              <a:t>n</a:t>
            </a:r>
            <a:r>
              <a:rPr dirty="0" sz="1850" spc="-5">
                <a:latin typeface="Times New Roman"/>
                <a:cs typeface="Times New Roman"/>
              </a:rPr>
              <a:t>g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r>
              <a:rPr dirty="0" sz="1850" spc="-20">
                <a:latin typeface="Times New Roman"/>
                <a:cs typeface="Times New Roman"/>
              </a:rPr>
              <a:t>e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-25">
                <a:latin typeface="Times New Roman"/>
                <a:cs typeface="Times New Roman"/>
              </a:rPr>
              <a:t>c</a:t>
            </a:r>
            <a:r>
              <a:rPr dirty="0" sz="1850" spc="30">
                <a:latin typeface="Times New Roman"/>
                <a:cs typeface="Times New Roman"/>
              </a:rPr>
              <a:t>h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30">
                <a:latin typeface="Times New Roman"/>
                <a:cs typeface="Times New Roman"/>
              </a:rPr>
              <a:t>n</a:t>
            </a:r>
            <a:r>
              <a:rPr dirty="0" sz="1850" spc="-50">
                <a:latin typeface="Times New Roman"/>
                <a:cs typeface="Times New Roman"/>
              </a:rPr>
              <a:t>g</a:t>
            </a:r>
            <a:r>
              <a:rPr dirty="0" sz="1850" spc="-60">
                <a:latin typeface="Times New Roman"/>
                <a:cs typeface="Times New Roman"/>
              </a:rPr>
              <a:t>)</a:t>
            </a:r>
            <a:r>
              <a:rPr dirty="0" sz="1850" spc="-40">
                <a:latin typeface="Times New Roman"/>
                <a:cs typeface="Times New Roman"/>
              </a:rPr>
              <a:t>:</a:t>
            </a:r>
            <a:r>
              <a:rPr dirty="0" sz="1850" spc="15">
                <a:latin typeface="Times New Roman"/>
                <a:cs typeface="Times New Roman"/>
              </a:rPr>
              <a:t>f</a:t>
            </a:r>
            <a:r>
              <a:rPr dirty="0" sz="1850" spc="-50">
                <a:latin typeface="Times New Roman"/>
                <a:cs typeface="Times New Roman"/>
              </a:rPr>
              <a:t>o</a:t>
            </a:r>
            <a:r>
              <a:rPr dirty="0" sz="1850" spc="-5">
                <a:latin typeface="Times New Roman"/>
                <a:cs typeface="Times New Roman"/>
              </a:rPr>
              <a:t>r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30">
                <a:latin typeface="Times New Roman"/>
                <a:cs typeface="Times New Roman"/>
              </a:rPr>
              <a:t>n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r>
              <a:rPr dirty="0" sz="1850" spc="-35">
                <a:latin typeface="Times New Roman"/>
                <a:cs typeface="Times New Roman"/>
              </a:rPr>
              <a:t>t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30">
                <a:latin typeface="Times New Roman"/>
                <a:cs typeface="Times New Roman"/>
              </a:rPr>
              <a:t>n</a:t>
            </a:r>
            <a:r>
              <a:rPr dirty="0" sz="1850" spc="-25">
                <a:latin typeface="Times New Roman"/>
                <a:cs typeface="Times New Roman"/>
              </a:rPr>
              <a:t>c</a:t>
            </a:r>
            <a:r>
              <a:rPr dirty="0" sz="1850" spc="-5">
                <a:latin typeface="Times New Roman"/>
                <a:cs typeface="Times New Roman"/>
              </a:rPr>
              <a:t>e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li</a:t>
            </a:r>
            <a:r>
              <a:rPr dirty="0" sz="1850" spc="30">
                <a:latin typeface="Times New Roman"/>
                <a:cs typeface="Times New Roman"/>
              </a:rPr>
              <a:t>k</a:t>
            </a:r>
            <a:r>
              <a:rPr dirty="0" sz="1850" spc="-5">
                <a:latin typeface="Times New Roman"/>
                <a:cs typeface="Times New Roman"/>
              </a:rPr>
              <a:t>e  </a:t>
            </a:r>
            <a:r>
              <a:rPr dirty="0" sz="1850" spc="-35">
                <a:latin typeface="Times New Roman"/>
                <a:cs typeface="Times New Roman"/>
              </a:rPr>
              <a:t>R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30">
                <a:latin typeface="Times New Roman"/>
                <a:cs typeface="Times New Roman"/>
              </a:rPr>
              <a:t>b</a:t>
            </a:r>
            <a:r>
              <a:rPr dirty="0" sz="1850" spc="-40">
                <a:latin typeface="Times New Roman"/>
                <a:cs typeface="Times New Roman"/>
              </a:rPr>
              <a:t>i</a:t>
            </a:r>
            <a:r>
              <a:rPr dirty="0" sz="1850" spc="-5">
                <a:latin typeface="Times New Roman"/>
                <a:cs typeface="Times New Roman"/>
              </a:rPr>
              <a:t>n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k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-5">
                <a:latin typeface="Times New Roman"/>
                <a:cs typeface="Times New Roman"/>
              </a:rPr>
              <a:t>p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30">
                <a:latin typeface="Times New Roman"/>
                <a:cs typeface="Times New Roman"/>
              </a:rPr>
              <a:t>n</a:t>
            </a:r>
            <a:r>
              <a:rPr dirty="0" sz="1850" spc="-5">
                <a:latin typeface="Times New Roman"/>
                <a:cs typeface="Times New Roman"/>
              </a:rPr>
              <a:t>d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35">
                <a:latin typeface="Times New Roman"/>
                <a:cs typeface="Times New Roman"/>
              </a:rPr>
              <a:t>B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30">
                <a:latin typeface="Times New Roman"/>
                <a:cs typeface="Times New Roman"/>
              </a:rPr>
              <a:t>u</a:t>
            </a:r>
            <a:r>
              <a:rPr dirty="0" sz="1850" spc="-40">
                <a:latin typeface="Times New Roman"/>
                <a:cs typeface="Times New Roman"/>
              </a:rPr>
              <a:t>t</a:t>
            </a:r>
            <a:r>
              <a:rPr dirty="0" sz="1850" spc="-5">
                <a:latin typeface="Times New Roman"/>
                <a:cs typeface="Times New Roman"/>
              </a:rPr>
              <a:t>e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f</a:t>
            </a:r>
            <a:r>
              <a:rPr dirty="0" sz="1850" spc="30">
                <a:latin typeface="Times New Roman"/>
                <a:cs typeface="Times New Roman"/>
              </a:rPr>
              <a:t>o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-25">
                <a:latin typeface="Times New Roman"/>
                <a:cs typeface="Times New Roman"/>
              </a:rPr>
              <a:t>ce</a:t>
            </a:r>
            <a:r>
              <a:rPr dirty="0" sz="1850" spc="-5">
                <a:latin typeface="Times New Roman"/>
                <a:cs typeface="Times New Roman"/>
              </a:rPr>
              <a:t>.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850">
                <a:latin typeface="Times New Roman"/>
                <a:cs typeface="Times New Roman"/>
              </a:rPr>
              <a:t>We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will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analyze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in </a:t>
            </a:r>
            <a:r>
              <a:rPr dirty="0" sz="1850" spc="-15">
                <a:latin typeface="Times New Roman"/>
                <a:cs typeface="Times New Roman"/>
              </a:rPr>
              <a:t>this</a:t>
            </a:r>
            <a:r>
              <a:rPr dirty="0" sz="1850" spc="-6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paper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matching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in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protein,</a:t>
            </a:r>
            <a:r>
              <a:rPr dirty="0" sz="1850" spc="-12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DNA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RNA</a:t>
            </a:r>
            <a:r>
              <a:rPr dirty="0" sz="1850" spc="5">
                <a:latin typeface="Franklin Gothic Medium"/>
                <a:cs typeface="Franklin Gothic Medium"/>
              </a:rPr>
              <a:t>.</a:t>
            </a:r>
            <a:endParaRPr sz="185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82" y="7581150"/>
            <a:ext cx="5944234" cy="2005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424" y="14910"/>
            <a:ext cx="1789876" cy="3802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5134" y="208151"/>
            <a:ext cx="6737984" cy="1254760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395"/>
              </a:spcBef>
            </a:pPr>
            <a:r>
              <a:rPr dirty="0" sz="2250" spc="-190" b="1">
                <a:solidFill>
                  <a:srgbClr val="4353A1"/>
                </a:solidFill>
                <a:latin typeface="Arial"/>
                <a:cs typeface="Arial"/>
              </a:rPr>
              <a:t>R</a:t>
            </a:r>
            <a:r>
              <a:rPr dirty="0" sz="2250" spc="-260" b="1">
                <a:solidFill>
                  <a:srgbClr val="4353A1"/>
                </a:solidFill>
                <a:latin typeface="Arial"/>
                <a:cs typeface="Arial"/>
              </a:rPr>
              <a:t>ELA</a:t>
            </a:r>
            <a:r>
              <a:rPr dirty="0" sz="2250" spc="-220" b="1">
                <a:solidFill>
                  <a:srgbClr val="4353A1"/>
                </a:solidFill>
                <a:latin typeface="Arial"/>
                <a:cs typeface="Arial"/>
              </a:rPr>
              <a:t>T</a:t>
            </a:r>
            <a:r>
              <a:rPr dirty="0" sz="2250" spc="-200" b="1">
                <a:solidFill>
                  <a:srgbClr val="4353A1"/>
                </a:solidFill>
                <a:latin typeface="Arial"/>
                <a:cs typeface="Arial"/>
              </a:rPr>
              <a:t>ED</a:t>
            </a:r>
            <a:r>
              <a:rPr dirty="0" sz="2250" spc="-229" b="1">
                <a:solidFill>
                  <a:srgbClr val="4353A1"/>
                </a:solidFill>
                <a:latin typeface="Arial"/>
                <a:cs typeface="Arial"/>
              </a:rPr>
              <a:t> </a:t>
            </a:r>
            <a:r>
              <a:rPr dirty="0" sz="2250" spc="-210" b="1">
                <a:solidFill>
                  <a:srgbClr val="4353A1"/>
                </a:solidFill>
                <a:latin typeface="Arial"/>
                <a:cs typeface="Arial"/>
              </a:rPr>
              <a:t>W</a:t>
            </a:r>
            <a:r>
              <a:rPr dirty="0" sz="2250" spc="-315" b="1">
                <a:solidFill>
                  <a:srgbClr val="4353A1"/>
                </a:solidFill>
                <a:latin typeface="Arial"/>
                <a:cs typeface="Arial"/>
              </a:rPr>
              <a:t>O</a:t>
            </a:r>
            <a:r>
              <a:rPr dirty="0" sz="2250" spc="-190" b="1">
                <a:solidFill>
                  <a:srgbClr val="4353A1"/>
                </a:solidFill>
                <a:latin typeface="Arial"/>
                <a:cs typeface="Arial"/>
              </a:rPr>
              <a:t>R</a:t>
            </a:r>
            <a:r>
              <a:rPr dirty="0" sz="2250" spc="-215" b="1">
                <a:solidFill>
                  <a:srgbClr val="4353A1"/>
                </a:solidFill>
                <a:latin typeface="Arial"/>
                <a:cs typeface="Arial"/>
              </a:rPr>
              <a:t>K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8200"/>
              </a:lnSpc>
              <a:spcBef>
                <a:spcPts val="880"/>
              </a:spcBef>
            </a:pPr>
            <a:r>
              <a:rPr dirty="0" sz="1850" spc="-15">
                <a:latin typeface="Times New Roman"/>
                <a:cs typeface="Times New Roman"/>
              </a:rPr>
              <a:t>Pattern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P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can </a:t>
            </a:r>
            <a:r>
              <a:rPr dirty="0" sz="1850" spc="10">
                <a:latin typeface="Times New Roman"/>
                <a:cs typeface="Times New Roman"/>
              </a:rPr>
              <a:t>be</a:t>
            </a:r>
            <a:r>
              <a:rPr dirty="0" sz="1850" spc="-8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matched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in </a:t>
            </a:r>
            <a:r>
              <a:rPr dirty="0" sz="1850" spc="-5">
                <a:latin typeface="Times New Roman"/>
                <a:cs typeface="Times New Roman"/>
              </a:rPr>
              <a:t>String</a:t>
            </a:r>
            <a:r>
              <a:rPr dirty="0" sz="1850" spc="-10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</a:t>
            </a:r>
            <a:r>
              <a:rPr dirty="0" sz="1850" spc="-6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by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adding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four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empty</a:t>
            </a:r>
            <a:r>
              <a:rPr dirty="0" sz="1850" spc="-10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spaces</a:t>
            </a:r>
            <a:r>
              <a:rPr dirty="0" sz="1850" spc="-14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before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the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pattern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two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after.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094" y="2275522"/>
            <a:ext cx="344741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20">
                <a:latin typeface="Times New Roman"/>
                <a:cs typeface="Times New Roman"/>
              </a:rPr>
              <a:t>I</a:t>
            </a:r>
            <a:r>
              <a:rPr dirty="0" sz="1850" spc="-5">
                <a:latin typeface="Times New Roman"/>
                <a:cs typeface="Times New Roman"/>
              </a:rPr>
              <a:t>n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(</a:t>
            </a:r>
            <a:r>
              <a:rPr dirty="0" sz="1850" spc="15">
                <a:latin typeface="Times New Roman"/>
                <a:cs typeface="Times New Roman"/>
              </a:rPr>
              <a:t>Y</a:t>
            </a:r>
            <a:r>
              <a:rPr dirty="0" sz="1850" spc="-25">
                <a:latin typeface="Times New Roman"/>
                <a:cs typeface="Times New Roman"/>
              </a:rPr>
              <a:t>e</a:t>
            </a:r>
            <a:r>
              <a:rPr dirty="0" sz="1850" spc="-5">
                <a:latin typeface="Times New Roman"/>
                <a:cs typeface="Times New Roman"/>
              </a:rPr>
              <a:t>h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30">
                <a:latin typeface="Times New Roman"/>
                <a:cs typeface="Times New Roman"/>
              </a:rPr>
              <a:t>n</a:t>
            </a:r>
            <a:r>
              <a:rPr dirty="0" sz="1850" spc="-5">
                <a:latin typeface="Times New Roman"/>
                <a:cs typeface="Times New Roman"/>
              </a:rPr>
              <a:t>d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35">
                <a:latin typeface="Times New Roman"/>
                <a:cs typeface="Times New Roman"/>
              </a:rPr>
              <a:t>C</a:t>
            </a:r>
            <a:r>
              <a:rPr dirty="0" sz="1850" spc="30">
                <a:latin typeface="Times New Roman"/>
                <a:cs typeface="Times New Roman"/>
              </a:rPr>
              <a:t>h</a:t>
            </a:r>
            <a:r>
              <a:rPr dirty="0" sz="1850" spc="-25">
                <a:latin typeface="Times New Roman"/>
                <a:cs typeface="Times New Roman"/>
              </a:rPr>
              <a:t>e</a:t>
            </a:r>
            <a:r>
              <a:rPr dirty="0" sz="1850" spc="30">
                <a:latin typeface="Times New Roman"/>
                <a:cs typeface="Times New Roman"/>
              </a:rPr>
              <a:t>n</a:t>
            </a:r>
            <a:r>
              <a:rPr dirty="0" sz="1850" spc="-5">
                <a:latin typeface="Times New Roman"/>
                <a:cs typeface="Times New Roman"/>
              </a:rPr>
              <a:t>g</a:t>
            </a:r>
            <a:r>
              <a:rPr dirty="0" sz="1850" spc="-75">
                <a:latin typeface="Times New Roman"/>
                <a:cs typeface="Times New Roman"/>
              </a:rPr>
              <a:t> </a:t>
            </a:r>
            <a:r>
              <a:rPr dirty="0" u="sng" sz="1850" spc="3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3"/>
              </a:rPr>
              <a:t>200</a:t>
            </a:r>
            <a:r>
              <a:rPr dirty="0" u="sng" sz="1850" spc="-4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3"/>
              </a:rPr>
              <a:t>8</a:t>
            </a:r>
            <a:r>
              <a:rPr dirty="0" sz="1850" spc="20">
                <a:latin typeface="Times New Roman"/>
                <a:cs typeface="Times New Roman"/>
              </a:rPr>
              <a:t>)</a:t>
            </a:r>
            <a:r>
              <a:rPr dirty="0" sz="1850" spc="-5">
                <a:latin typeface="Times New Roman"/>
                <a:cs typeface="Times New Roman"/>
              </a:rPr>
              <a:t>,</a:t>
            </a:r>
            <a:r>
              <a:rPr dirty="0" sz="1850" spc="-204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</a:t>
            </a:r>
            <a:r>
              <a:rPr dirty="0" sz="1850" spc="25">
                <a:latin typeface="Times New Roman"/>
                <a:cs typeface="Times New Roman"/>
              </a:rPr>
              <a:t>h</a:t>
            </a:r>
            <a:r>
              <a:rPr dirty="0" sz="1850" spc="-25">
                <a:latin typeface="Times New Roman"/>
                <a:cs typeface="Times New Roman"/>
              </a:rPr>
              <a:t>e</a:t>
            </a:r>
            <a:r>
              <a:rPr dirty="0" sz="1850" spc="-5">
                <a:latin typeface="Times New Roman"/>
                <a:cs typeface="Times New Roman"/>
              </a:rPr>
              <a:t>y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30">
                <a:latin typeface="Times New Roman"/>
                <a:cs typeface="Times New Roman"/>
              </a:rPr>
              <a:t>u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r>
              <a:rPr dirty="0" sz="1850" spc="-20">
                <a:latin typeface="Times New Roman"/>
                <a:cs typeface="Times New Roman"/>
              </a:rPr>
              <a:t>e</a:t>
            </a:r>
            <a:r>
              <a:rPr dirty="0" sz="1850" spc="-5"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7800" y="2308542"/>
            <a:ext cx="2980690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2050"/>
              </a:lnSpc>
            </a:pP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dirty="0" sz="1850" spc="-3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45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35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pp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li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834" y="2573020"/>
            <a:ext cx="5687060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1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1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ea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ec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s.</a:t>
            </a:r>
            <a:r>
              <a:rPr dirty="0" sz="185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1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1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35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ce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134" y="3678872"/>
            <a:ext cx="574675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5">
                <a:latin typeface="Times New Roman"/>
                <a:cs typeface="Times New Roman"/>
              </a:rPr>
              <a:t>To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find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maximum</a:t>
            </a:r>
            <a:r>
              <a:rPr dirty="0" sz="1850" spc="-13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matches</a:t>
            </a:r>
            <a:r>
              <a:rPr dirty="0" sz="1850" spc="-14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we</a:t>
            </a:r>
            <a:r>
              <a:rPr dirty="0" sz="1850" spc="-16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remove</a:t>
            </a:r>
            <a:r>
              <a:rPr dirty="0" sz="1850" spc="-16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last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triangle</a:t>
            </a:r>
            <a:r>
              <a:rPr dirty="0" sz="1850" spc="-16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in </a:t>
            </a:r>
            <a:r>
              <a:rPr dirty="0" sz="1850" spc="10">
                <a:latin typeface="Times New Roman"/>
                <a:cs typeface="Times New Roman"/>
              </a:rPr>
              <a:t>input</a:t>
            </a:r>
            <a:r>
              <a:rPr dirty="0" sz="1850" spc="-17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A.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34" y="4017327"/>
            <a:ext cx="6836409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5">
                <a:latin typeface="Times New Roman"/>
                <a:cs typeface="Times New Roman"/>
              </a:rPr>
              <a:t>In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(Amir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et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al.</a:t>
            </a:r>
            <a:r>
              <a:rPr dirty="0" sz="1850" spc="75">
                <a:latin typeface="Times New Roman"/>
                <a:cs typeface="Times New Roman"/>
              </a:rPr>
              <a:t> </a:t>
            </a:r>
            <a:r>
              <a:rPr dirty="0" u="sng" sz="1850" spc="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4"/>
              </a:rPr>
              <a:t>2004</a:t>
            </a:r>
            <a:r>
              <a:rPr dirty="0" sz="1850" spc="5">
                <a:latin typeface="Times New Roman"/>
                <a:cs typeface="Times New Roman"/>
              </a:rPr>
              <a:t>),They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proposed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new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string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distance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like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Levenshtein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834" y="4322445"/>
            <a:ext cx="5717540" cy="26416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10">
                <a:latin typeface="Times New Roman"/>
                <a:cs typeface="Times New Roman"/>
              </a:rPr>
              <a:t>distance</a:t>
            </a:r>
            <a:r>
              <a:rPr dirty="0" sz="1850" spc="-7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implemented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with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Message</a:t>
            </a:r>
            <a:r>
              <a:rPr dirty="0" sz="1850" spc="-5">
                <a:latin typeface="Times New Roman"/>
                <a:cs typeface="Times New Roman"/>
              </a:rPr>
              <a:t> Passing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Interface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(MPI).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834" y="4627626"/>
            <a:ext cx="6684009" cy="29527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5">
                <a:latin typeface="Times New Roman"/>
                <a:cs typeface="Times New Roman"/>
              </a:rPr>
              <a:t>In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(Knuth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et </a:t>
            </a:r>
            <a:r>
              <a:rPr dirty="0" sz="1850" spc="-25">
                <a:latin typeface="Times New Roman"/>
                <a:cs typeface="Times New Roman"/>
              </a:rPr>
              <a:t>al.</a:t>
            </a:r>
            <a:r>
              <a:rPr dirty="0" sz="1850" spc="65">
                <a:latin typeface="Times New Roman"/>
                <a:cs typeface="Times New Roman"/>
              </a:rPr>
              <a:t> </a:t>
            </a:r>
            <a:r>
              <a:rPr dirty="0" u="sng" sz="1850" spc="2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5"/>
              </a:rPr>
              <a:t>1977</a:t>
            </a:r>
            <a:r>
              <a:rPr dirty="0" sz="1850" spc="20">
                <a:latin typeface="Times New Roman"/>
                <a:cs typeface="Times New Roman"/>
              </a:rPr>
              <a:t>),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This</a:t>
            </a:r>
            <a:r>
              <a:rPr dirty="0" sz="1850" spc="-14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traditional </a:t>
            </a:r>
            <a:r>
              <a:rPr dirty="0" sz="1850" spc="-5">
                <a:latin typeface="Times New Roman"/>
                <a:cs typeface="Times New Roman"/>
              </a:rPr>
              <a:t>algorithm</a:t>
            </a:r>
            <a:r>
              <a:rPr dirty="0" sz="1850" spc="-13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is</a:t>
            </a:r>
            <a:r>
              <a:rPr dirty="0" sz="1850" spc="15">
                <a:latin typeface="Times New Roman"/>
                <a:cs typeface="Times New Roman"/>
              </a:rPr>
              <a:t> now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20">
                <a:latin typeface="Times New Roman"/>
                <a:cs typeface="Times New Roman"/>
              </a:rPr>
              <a:t>known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as</a:t>
            </a:r>
            <a:r>
              <a:rPr dirty="0" sz="1850" spc="-140">
                <a:latin typeface="Times New Roman"/>
                <a:cs typeface="Times New Roman"/>
              </a:rPr>
              <a:t> </a:t>
            </a:r>
            <a:r>
              <a:rPr dirty="0" sz="1850" spc="-35">
                <a:latin typeface="Times New Roman"/>
                <a:cs typeface="Times New Roman"/>
              </a:rPr>
              <a:t>KMP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834" y="4922520"/>
            <a:ext cx="6459855" cy="26416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5">
                <a:latin typeface="Times New Roman"/>
                <a:cs typeface="Times New Roman"/>
              </a:rPr>
              <a:t>string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matching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algorithm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which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used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for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pattern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matching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in</a:t>
            </a:r>
            <a:r>
              <a:rPr dirty="0" sz="1850" spc="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strings.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834" y="5227701"/>
            <a:ext cx="6459855" cy="26416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5">
                <a:latin typeface="Times New Roman"/>
                <a:cs typeface="Times New Roman"/>
              </a:rPr>
              <a:t>In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(Hussain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et</a:t>
            </a:r>
            <a:r>
              <a:rPr dirty="0" sz="1850" spc="-1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al.</a:t>
            </a:r>
            <a:r>
              <a:rPr dirty="0" sz="1850" spc="70">
                <a:latin typeface="Times New Roman"/>
                <a:cs typeface="Times New Roman"/>
              </a:rPr>
              <a:t> </a:t>
            </a:r>
            <a:r>
              <a:rPr dirty="0" u="sng" sz="1850" spc="2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6"/>
              </a:rPr>
              <a:t>2013</a:t>
            </a:r>
            <a:r>
              <a:rPr dirty="0" sz="1850" spc="20">
                <a:latin typeface="Times New Roman"/>
                <a:cs typeface="Times New Roman"/>
              </a:rPr>
              <a:t>),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named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Bidirectional</a:t>
            </a:r>
            <a:r>
              <a:rPr dirty="0" sz="1850" spc="-9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Exact</a:t>
            </a:r>
            <a:r>
              <a:rPr dirty="0" sz="1850" spc="-90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Pattern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-15">
                <a:latin typeface="Times New Roman"/>
                <a:cs typeface="Times New Roman"/>
              </a:rPr>
              <a:t>Matching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834" y="5532437"/>
            <a:ext cx="4659630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50" spc="-10">
                <a:latin typeface="Times New Roman"/>
                <a:cs typeface="Times New Roman"/>
              </a:rPr>
              <a:t>(BDEPM)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which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uses</a:t>
            </a:r>
            <a:r>
              <a:rPr dirty="0" sz="1850" spc="-6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pointers</a:t>
            </a:r>
            <a:r>
              <a:rPr dirty="0" sz="1850" spc="-6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in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string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matching.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834" y="6519164"/>
            <a:ext cx="6680834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15">
                <a:latin typeface="Times New Roman"/>
                <a:cs typeface="Times New Roman"/>
              </a:rPr>
              <a:t>I</a:t>
            </a:r>
            <a:r>
              <a:rPr dirty="0" sz="1850" spc="-5">
                <a:latin typeface="Times New Roman"/>
                <a:cs typeface="Times New Roman"/>
              </a:rPr>
              <a:t>n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(</a:t>
            </a:r>
            <a:r>
              <a:rPr dirty="0" sz="1850" spc="15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l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r>
              <a:rPr dirty="0" sz="1850">
                <a:latin typeface="Times New Roman"/>
                <a:cs typeface="Times New Roman"/>
              </a:rPr>
              <a:t>m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30">
                <a:latin typeface="Times New Roman"/>
                <a:cs typeface="Times New Roman"/>
              </a:rPr>
              <a:t>d</a:t>
            </a:r>
            <a:r>
              <a:rPr dirty="0" sz="1850" spc="-5">
                <a:latin typeface="Times New Roman"/>
                <a:cs typeface="Times New Roman"/>
              </a:rPr>
              <a:t>i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30">
                <a:latin typeface="Times New Roman"/>
                <a:cs typeface="Times New Roman"/>
              </a:rPr>
              <a:t>n</a:t>
            </a:r>
            <a:r>
              <a:rPr dirty="0" sz="1850" spc="-5">
                <a:latin typeface="Times New Roman"/>
                <a:cs typeface="Times New Roman"/>
              </a:rPr>
              <a:t>d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N</a:t>
            </a:r>
            <a:r>
              <a:rPr dirty="0" sz="1850" spc="30">
                <a:latin typeface="Times New Roman"/>
                <a:cs typeface="Times New Roman"/>
              </a:rPr>
              <a:t>u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r>
              <a:rPr dirty="0" sz="1850" spc="-20">
                <a:latin typeface="Times New Roman"/>
                <a:cs typeface="Times New Roman"/>
              </a:rPr>
              <a:t>e</a:t>
            </a:r>
            <a:r>
              <a:rPr dirty="0" sz="1850" spc="-5">
                <a:latin typeface="Times New Roman"/>
                <a:cs typeface="Times New Roman"/>
              </a:rPr>
              <a:t>r</a:t>
            </a:r>
            <a:r>
              <a:rPr dirty="0" sz="1850" spc="-80">
                <a:latin typeface="Times New Roman"/>
                <a:cs typeface="Times New Roman"/>
              </a:rPr>
              <a:t> </a:t>
            </a:r>
            <a:r>
              <a:rPr dirty="0" u="sng" sz="1850" spc="3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7"/>
              </a:rPr>
              <a:t>201</a:t>
            </a:r>
            <a:r>
              <a:rPr dirty="0" u="sng" sz="1850" spc="3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7"/>
              </a:rPr>
              <a:t>2</a:t>
            </a:r>
            <a:r>
              <a:rPr dirty="0" sz="1850" spc="20">
                <a:latin typeface="Times New Roman"/>
                <a:cs typeface="Times New Roman"/>
              </a:rPr>
              <a:t>)</a:t>
            </a:r>
            <a:r>
              <a:rPr dirty="0" sz="1850" spc="-5">
                <a:latin typeface="Times New Roman"/>
                <a:cs typeface="Times New Roman"/>
              </a:rPr>
              <a:t>,</a:t>
            </a:r>
            <a:r>
              <a:rPr dirty="0" sz="1850" spc="19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</a:t>
            </a:r>
            <a:r>
              <a:rPr dirty="0" sz="1850" spc="25">
                <a:latin typeface="Times New Roman"/>
                <a:cs typeface="Times New Roman"/>
              </a:rPr>
              <a:t>h</a:t>
            </a:r>
            <a:r>
              <a:rPr dirty="0" sz="1850" spc="-25">
                <a:latin typeface="Times New Roman"/>
                <a:cs typeface="Times New Roman"/>
              </a:rPr>
              <a:t>e</a:t>
            </a:r>
            <a:r>
              <a:rPr dirty="0" sz="1850" spc="-5">
                <a:latin typeface="Times New Roman"/>
                <a:cs typeface="Times New Roman"/>
              </a:rPr>
              <a:t>y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e</a:t>
            </a:r>
            <a:r>
              <a:rPr dirty="0" sz="1850" spc="30">
                <a:latin typeface="Times New Roman"/>
                <a:cs typeface="Times New Roman"/>
              </a:rPr>
              <a:t>v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l</a:t>
            </a:r>
            <a:r>
              <a:rPr dirty="0" sz="1850" spc="30">
                <a:latin typeface="Times New Roman"/>
                <a:cs typeface="Times New Roman"/>
              </a:rPr>
              <a:t>u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t</a:t>
            </a:r>
            <a:r>
              <a:rPr dirty="0" sz="1850" spc="-25">
                <a:latin typeface="Times New Roman"/>
                <a:cs typeface="Times New Roman"/>
              </a:rPr>
              <a:t>e</a:t>
            </a:r>
            <a:r>
              <a:rPr dirty="0" sz="1850" spc="-5">
                <a:latin typeface="Times New Roman"/>
                <a:cs typeface="Times New Roman"/>
              </a:rPr>
              <a:t>d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t</a:t>
            </a:r>
            <a:r>
              <a:rPr dirty="0" sz="1850" spc="15">
                <a:latin typeface="Times New Roman"/>
                <a:cs typeface="Times New Roman"/>
              </a:rPr>
              <a:t>w</a:t>
            </a:r>
            <a:r>
              <a:rPr dirty="0" sz="1850" spc="-5">
                <a:latin typeface="Times New Roman"/>
                <a:cs typeface="Times New Roman"/>
              </a:rPr>
              <a:t>o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l</a:t>
            </a:r>
            <a:r>
              <a:rPr dirty="0" sz="1850" spc="30">
                <a:latin typeface="Times New Roman"/>
                <a:cs typeface="Times New Roman"/>
              </a:rPr>
              <a:t>go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-40">
                <a:latin typeface="Times New Roman"/>
                <a:cs typeface="Times New Roman"/>
              </a:rPr>
              <a:t>it</a:t>
            </a:r>
            <a:r>
              <a:rPr dirty="0" sz="1850" spc="30">
                <a:latin typeface="Times New Roman"/>
                <a:cs typeface="Times New Roman"/>
              </a:rPr>
              <a:t>h</a:t>
            </a:r>
            <a:r>
              <a:rPr dirty="0" sz="1850" spc="-5">
                <a:latin typeface="Times New Roman"/>
                <a:cs typeface="Times New Roman"/>
              </a:rPr>
              <a:t>m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r>
              <a:rPr dirty="0" sz="1850" spc="-14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f</a:t>
            </a:r>
            <a:r>
              <a:rPr dirty="0" sz="1850" spc="30">
                <a:latin typeface="Times New Roman"/>
                <a:cs typeface="Times New Roman"/>
              </a:rPr>
              <a:t>o</a:t>
            </a:r>
            <a:r>
              <a:rPr dirty="0" sz="1850" spc="-5">
                <a:latin typeface="Times New Roman"/>
                <a:cs typeface="Times New Roman"/>
              </a:rPr>
              <a:t>r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DN</a:t>
            </a:r>
            <a:r>
              <a:rPr dirty="0" sz="1850" spc="-10"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834" y="6783387"/>
            <a:ext cx="6866890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5">
                <a:latin typeface="Times New Roman"/>
                <a:cs typeface="Times New Roman"/>
              </a:rPr>
              <a:t>string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comparison.</a:t>
            </a:r>
            <a:r>
              <a:rPr dirty="0" sz="1850" spc="-17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Longest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Common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Substring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(LCS)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algorithm,</a:t>
            </a:r>
            <a:r>
              <a:rPr dirty="0" sz="1850" spc="-1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834" y="7047928"/>
            <a:ext cx="6562090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5">
                <a:latin typeface="Times New Roman"/>
                <a:cs typeface="Times New Roman"/>
              </a:rPr>
              <a:t>Longest</a:t>
            </a:r>
            <a:r>
              <a:rPr dirty="0" sz="1850" spc="-17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Common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Sub-Sequence</a:t>
            </a:r>
            <a:r>
              <a:rPr dirty="0" sz="1850" spc="-15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(LCSS)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algorithms.</a:t>
            </a:r>
            <a:r>
              <a:rPr dirty="0" sz="1850" spc="409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In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the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following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834" y="7312342"/>
            <a:ext cx="6693534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5"/>
              </a:lnSpc>
            </a:pPr>
            <a:r>
              <a:rPr dirty="0" sz="1850" spc="-10">
                <a:latin typeface="Times New Roman"/>
                <a:cs typeface="Times New Roman"/>
              </a:rPr>
              <a:t>example,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the</a:t>
            </a:r>
            <a:r>
              <a:rPr dirty="0" sz="1850" spc="-7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highlighted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letters,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CTCT,</a:t>
            </a:r>
            <a:r>
              <a:rPr dirty="0" sz="1850" spc="4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in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the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sequences</a:t>
            </a:r>
            <a:r>
              <a:rPr dirty="0" sz="1850" spc="-14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is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LCSS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of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834" y="7576756"/>
            <a:ext cx="1912620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15">
                <a:latin typeface="Times New Roman"/>
                <a:cs typeface="Times New Roman"/>
              </a:rPr>
              <a:t>specified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sequences.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834" y="8441372"/>
            <a:ext cx="6785609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>
                <a:latin typeface="Times New Roman"/>
                <a:cs typeface="Times New Roman"/>
              </a:rPr>
              <a:t>Different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types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of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string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matching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algorithms</a:t>
            </a:r>
            <a:r>
              <a:rPr dirty="0" sz="1850" spc="-14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are</a:t>
            </a:r>
            <a:r>
              <a:rPr dirty="0" sz="1850">
                <a:latin typeface="Times New Roman"/>
                <a:cs typeface="Times New Roman"/>
              </a:rPr>
              <a:t> explored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in </a:t>
            </a:r>
            <a:r>
              <a:rPr dirty="0" sz="1850">
                <a:latin typeface="Times New Roman"/>
                <a:cs typeface="Times New Roman"/>
              </a:rPr>
              <a:t>(Singla</a:t>
            </a:r>
            <a:r>
              <a:rPr dirty="0" sz="1850" spc="-8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834" y="8736330"/>
            <a:ext cx="6785609" cy="26416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>
                <a:latin typeface="Times New Roman"/>
                <a:cs typeface="Times New Roman"/>
              </a:rPr>
              <a:t>Garg</a:t>
            </a:r>
            <a:r>
              <a:rPr dirty="0" sz="1850" spc="-100">
                <a:latin typeface="Times New Roman"/>
                <a:cs typeface="Times New Roman"/>
              </a:rPr>
              <a:t> </a:t>
            </a:r>
            <a:r>
              <a:rPr dirty="0" u="sng" sz="1850" spc="2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  <a:hlinkClick r:id="rId8"/>
              </a:rPr>
              <a:t>2012</a:t>
            </a:r>
            <a:r>
              <a:rPr dirty="0" sz="1850" spc="20">
                <a:latin typeface="Times New Roman"/>
                <a:cs typeface="Times New Roman"/>
              </a:rPr>
              <a:t>),</a:t>
            </a:r>
            <a:r>
              <a:rPr dirty="0" sz="1850" spc="-1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concluding</a:t>
            </a:r>
            <a:r>
              <a:rPr dirty="0" sz="1850" spc="-18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that</a:t>
            </a:r>
            <a:r>
              <a:rPr dirty="0" sz="1850" spc="-95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for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string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matching,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Boyer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Moore</a:t>
            </a:r>
            <a:r>
              <a:rPr dirty="0" sz="1850" spc="-16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algorithm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834" y="9041447"/>
            <a:ext cx="6714490" cy="26416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25">
                <a:latin typeface="Times New Roman"/>
                <a:cs typeface="Times New Roman"/>
              </a:rPr>
              <a:t>is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the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best.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In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Aho-Corasick</a:t>
            </a:r>
            <a:r>
              <a:rPr dirty="0" sz="1850" spc="-10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performs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better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than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the</a:t>
            </a:r>
            <a:r>
              <a:rPr dirty="0" sz="1850" spc="-7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CommentZ-Walter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834" y="9346565"/>
            <a:ext cx="976630" cy="26416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l</a:t>
            </a:r>
            <a:r>
              <a:rPr dirty="0" sz="1850" spc="30">
                <a:latin typeface="Times New Roman"/>
                <a:cs typeface="Times New Roman"/>
              </a:rPr>
              <a:t>go</a:t>
            </a:r>
            <a:r>
              <a:rPr dirty="0" sz="1850" spc="15">
                <a:latin typeface="Times New Roman"/>
                <a:cs typeface="Times New Roman"/>
              </a:rPr>
              <a:t>r</a:t>
            </a:r>
            <a:r>
              <a:rPr dirty="0" sz="1850" spc="-40">
                <a:latin typeface="Times New Roman"/>
                <a:cs typeface="Times New Roman"/>
              </a:rPr>
              <a:t>it</a:t>
            </a:r>
            <a:r>
              <a:rPr dirty="0" sz="1850" spc="30">
                <a:latin typeface="Times New Roman"/>
                <a:cs typeface="Times New Roman"/>
              </a:rPr>
              <a:t>h</a:t>
            </a:r>
            <a:r>
              <a:rPr dirty="0" sz="1850" spc="-5">
                <a:latin typeface="Times New Roman"/>
                <a:cs typeface="Times New Roman"/>
              </a:rPr>
              <a:t>m</a:t>
            </a:r>
            <a:r>
              <a:rPr dirty="0" sz="1850" spc="-5">
                <a:latin typeface="Times New Roman"/>
                <a:cs typeface="Times New Roman"/>
              </a:rPr>
              <a:t>.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61845" y="1562988"/>
            <a:ext cx="3654171" cy="62293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90750" y="2834703"/>
            <a:ext cx="3388233" cy="84651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33575" y="5831878"/>
            <a:ext cx="3900042" cy="66074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22804" y="7833373"/>
            <a:ext cx="3526282" cy="5958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19" y="0"/>
            <a:ext cx="1789876" cy="4014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7994" y="416877"/>
            <a:ext cx="1628139" cy="3155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50"/>
              </a:lnSpc>
            </a:pPr>
            <a:r>
              <a:rPr dirty="0" sz="2250" spc="40" b="1">
                <a:solidFill>
                  <a:srgbClr val="4353A1"/>
                </a:solidFill>
                <a:latin typeface="Arial"/>
                <a:cs typeface="Arial"/>
              </a:rPr>
              <a:t>M</a:t>
            </a:r>
            <a:r>
              <a:rPr dirty="0" sz="2250" spc="-10" b="1">
                <a:solidFill>
                  <a:srgbClr val="4353A1"/>
                </a:solidFill>
                <a:latin typeface="Arial"/>
                <a:cs typeface="Arial"/>
              </a:rPr>
              <a:t>e</a:t>
            </a:r>
            <a:r>
              <a:rPr dirty="0" sz="2250" spc="5" b="1">
                <a:solidFill>
                  <a:srgbClr val="4353A1"/>
                </a:solidFill>
                <a:latin typeface="Arial"/>
                <a:cs typeface="Arial"/>
              </a:rPr>
              <a:t>t</a:t>
            </a:r>
            <a:r>
              <a:rPr dirty="0" sz="2250" spc="-170" b="1">
                <a:solidFill>
                  <a:srgbClr val="4353A1"/>
                </a:solidFill>
                <a:latin typeface="Arial"/>
                <a:cs typeface="Arial"/>
              </a:rPr>
              <a:t>h</a:t>
            </a:r>
            <a:r>
              <a:rPr dirty="0" sz="2250" spc="-165" b="1">
                <a:solidFill>
                  <a:srgbClr val="4353A1"/>
                </a:solidFill>
                <a:latin typeface="Arial"/>
                <a:cs typeface="Arial"/>
              </a:rPr>
              <a:t>odo</a:t>
            </a:r>
            <a:r>
              <a:rPr dirty="0" sz="2250" spc="-114" b="1">
                <a:solidFill>
                  <a:srgbClr val="4353A1"/>
                </a:solidFill>
                <a:latin typeface="Arial"/>
                <a:cs typeface="Arial"/>
              </a:rPr>
              <a:t>l</a:t>
            </a:r>
            <a:r>
              <a:rPr dirty="0" sz="2250" spc="-160" b="1">
                <a:solidFill>
                  <a:srgbClr val="4353A1"/>
                </a:solidFill>
                <a:latin typeface="Arial"/>
                <a:cs typeface="Arial"/>
              </a:rPr>
              <a:t>o</a:t>
            </a:r>
            <a:r>
              <a:rPr dirty="0" sz="2250" spc="-114" b="1">
                <a:solidFill>
                  <a:srgbClr val="4353A1"/>
                </a:solidFill>
                <a:latin typeface="Arial"/>
                <a:cs typeface="Arial"/>
              </a:rPr>
              <a:t>g</a:t>
            </a:r>
            <a:r>
              <a:rPr dirty="0" sz="2250" spc="-254" b="1">
                <a:solidFill>
                  <a:srgbClr val="4353A1"/>
                </a:solidFill>
                <a:latin typeface="Arial"/>
                <a:cs typeface="Arial"/>
              </a:rPr>
              <a:t>y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34" y="884872"/>
            <a:ext cx="6877050" cy="28511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0"/>
              </a:lnSpc>
            </a:pPr>
            <a:r>
              <a:rPr dirty="0" sz="2000" b="1">
                <a:solidFill>
                  <a:srgbClr val="333333"/>
                </a:solidFill>
                <a:latin typeface="Times New Roman"/>
                <a:cs typeface="Times New Roman"/>
              </a:rPr>
              <a:t>Needleman</a:t>
            </a:r>
            <a:r>
              <a:rPr dirty="0" sz="2000" spc="5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33"/>
                </a:solidFill>
                <a:latin typeface="Times New Roman"/>
                <a:cs typeface="Times New Roman"/>
              </a:rPr>
              <a:t>Wunsch</a:t>
            </a:r>
            <a:r>
              <a:rPr dirty="0" sz="2000" spc="6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333333"/>
                </a:solidFill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834" y="1210246"/>
            <a:ext cx="3886200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25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ee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5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2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dirty="0" sz="1850" spc="10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dirty="0" sz="1850" spc="-5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2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10">
                <a:solidFill>
                  <a:srgbClr val="333333"/>
                </a:solidFill>
                <a:latin typeface="Times New Roman"/>
                <a:cs typeface="Times New Roman"/>
              </a:rPr>
              <a:t>W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r>
              <a:rPr dirty="0" sz="1850" spc="-2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go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1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834" y="1515427"/>
            <a:ext cx="4242435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10">
                <a:solidFill>
                  <a:srgbClr val="333333"/>
                </a:solidFill>
                <a:latin typeface="Times New Roman"/>
                <a:cs typeface="Times New Roman"/>
              </a:rPr>
              <a:t>(Needleman</a:t>
            </a:r>
            <a:r>
              <a:rPr dirty="0" sz="18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333333"/>
                </a:solidFill>
                <a:latin typeface="Times New Roman"/>
                <a:cs typeface="Times New Roman"/>
              </a:rPr>
              <a:t>Wunsch</a:t>
            </a:r>
            <a:r>
              <a:rPr dirty="0" sz="18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u="sng" sz="1850" spc="5">
                <a:solidFill>
                  <a:srgbClr val="0049A7"/>
                </a:solidFill>
                <a:uFill>
                  <a:solidFill>
                    <a:srgbClr val="0049A7"/>
                  </a:solidFill>
                </a:uFill>
                <a:latin typeface="Times New Roman"/>
                <a:cs typeface="Times New Roman"/>
                <a:hlinkClick r:id="rId3"/>
              </a:rPr>
              <a:t>1970</a:t>
            </a:r>
            <a:r>
              <a:rPr dirty="0" sz="1850" spc="5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r>
              <a:rPr dirty="0" sz="1850" spc="-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 sz="18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>
                <a:solidFill>
                  <a:srgbClr val="333333"/>
                </a:solidFill>
                <a:latin typeface="Times New Roman"/>
                <a:cs typeface="Times New Roman"/>
              </a:rPr>
              <a:t> Dynamic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834" y="1820481"/>
            <a:ext cx="4130675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1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og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mm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dirty="0" sz="1850" spc="-1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1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r>
              <a:rPr dirty="0" sz="1850" spc="-1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go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1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1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35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34" y="2125662"/>
            <a:ext cx="4201795" cy="2647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ob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1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1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dirty="0" sz="1850" spc="-1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2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qu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li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gn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dirty="0" sz="18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Georgia"/>
                <a:cs typeface="Georgia"/>
              </a:rPr>
              <a:t>f</a:t>
            </a:r>
            <a:r>
              <a:rPr dirty="0" sz="1850" spc="-40">
                <a:solidFill>
                  <a:srgbClr val="333333"/>
                </a:solidFill>
                <a:latin typeface="Georgia"/>
                <a:cs typeface="Georgia"/>
              </a:rPr>
              <a:t>o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r</a:t>
            </a:r>
            <a:r>
              <a:rPr dirty="0" sz="1850" spc="-8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Georgia"/>
                <a:cs typeface="Georgia"/>
              </a:rPr>
              <a:t>f</a:t>
            </a:r>
            <a:r>
              <a:rPr dirty="0" sz="1850" spc="10">
                <a:solidFill>
                  <a:srgbClr val="333333"/>
                </a:solidFill>
                <a:latin typeface="Georgia"/>
                <a:cs typeface="Georgia"/>
              </a:rPr>
              <a:t>i</a:t>
            </a:r>
            <a:r>
              <a:rPr dirty="0" sz="1850" spc="25">
                <a:solidFill>
                  <a:srgbClr val="333333"/>
                </a:solidFill>
                <a:latin typeface="Georgia"/>
                <a:cs typeface="Georgia"/>
              </a:rPr>
              <a:t>n</a:t>
            </a:r>
            <a:r>
              <a:rPr dirty="0" sz="1850" spc="-25">
                <a:solidFill>
                  <a:srgbClr val="333333"/>
                </a:solidFill>
                <a:latin typeface="Georgia"/>
                <a:cs typeface="Georgia"/>
              </a:rPr>
              <a:t>d</a:t>
            </a:r>
            <a:r>
              <a:rPr dirty="0" sz="1850" spc="10">
                <a:solidFill>
                  <a:srgbClr val="333333"/>
                </a:solidFill>
                <a:latin typeface="Georgia"/>
                <a:cs typeface="Georgia"/>
              </a:rPr>
              <a:t>i</a:t>
            </a:r>
            <a:r>
              <a:rPr dirty="0" sz="1850" spc="25">
                <a:solidFill>
                  <a:srgbClr val="333333"/>
                </a:solidFill>
                <a:latin typeface="Georgia"/>
                <a:cs typeface="Georgia"/>
              </a:rPr>
              <a:t>n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g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834" y="2420556"/>
            <a:ext cx="3622040" cy="27495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r>
              <a:rPr dirty="0" sz="1850" spc="-35">
                <a:solidFill>
                  <a:srgbClr val="333333"/>
                </a:solidFill>
                <a:latin typeface="Georgia"/>
                <a:cs typeface="Georgia"/>
              </a:rPr>
              <a:t>h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dirty="0" sz="1850" spc="2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40">
                <a:solidFill>
                  <a:srgbClr val="333333"/>
                </a:solidFill>
                <a:latin typeface="Georgia"/>
                <a:cs typeface="Georgia"/>
              </a:rPr>
              <a:t>o</a:t>
            </a:r>
            <a:r>
              <a:rPr dirty="0" sz="1850" spc="-15">
                <a:solidFill>
                  <a:srgbClr val="333333"/>
                </a:solidFill>
                <a:latin typeface="Georgia"/>
                <a:cs typeface="Georgia"/>
              </a:rPr>
              <a:t>p</a:t>
            </a: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r>
              <a:rPr dirty="0" sz="1850" spc="15">
                <a:solidFill>
                  <a:srgbClr val="333333"/>
                </a:solidFill>
                <a:latin typeface="Georgia"/>
                <a:cs typeface="Georgia"/>
              </a:rPr>
              <a:t>i</a:t>
            </a:r>
            <a:r>
              <a:rPr dirty="0" sz="1850" spc="-30">
                <a:solidFill>
                  <a:srgbClr val="333333"/>
                </a:solidFill>
                <a:latin typeface="Georgia"/>
                <a:cs typeface="Georgia"/>
              </a:rPr>
              <a:t>m</a:t>
            </a:r>
            <a:r>
              <a:rPr dirty="0" sz="1850" spc="20">
                <a:solidFill>
                  <a:srgbClr val="333333"/>
                </a:solidFill>
                <a:latin typeface="Georgia"/>
                <a:cs typeface="Georgia"/>
              </a:rPr>
              <a:t>a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l</a:t>
            </a:r>
            <a:r>
              <a:rPr dirty="0" sz="1850" spc="-9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20">
                <a:solidFill>
                  <a:srgbClr val="333333"/>
                </a:solidFill>
                <a:latin typeface="Georgia"/>
                <a:cs typeface="Georgia"/>
              </a:rPr>
              <a:t>a</a:t>
            </a:r>
            <a:r>
              <a:rPr dirty="0" sz="1850" spc="25">
                <a:solidFill>
                  <a:srgbClr val="333333"/>
                </a:solidFill>
                <a:latin typeface="Georgia"/>
                <a:cs typeface="Georgia"/>
              </a:rPr>
              <a:t>l</a:t>
            </a:r>
            <a:r>
              <a:rPr dirty="0" sz="1850" spc="10">
                <a:solidFill>
                  <a:srgbClr val="333333"/>
                </a:solidFill>
                <a:latin typeface="Georgia"/>
                <a:cs typeface="Georgia"/>
              </a:rPr>
              <a:t>ig</a:t>
            </a:r>
            <a:r>
              <a:rPr dirty="0" sz="1850" spc="25">
                <a:solidFill>
                  <a:srgbClr val="333333"/>
                </a:solidFill>
                <a:latin typeface="Georgia"/>
                <a:cs typeface="Georgia"/>
              </a:rPr>
              <a:t>n</a:t>
            </a:r>
            <a:r>
              <a:rPr dirty="0" sz="1850" spc="-30">
                <a:solidFill>
                  <a:srgbClr val="333333"/>
                </a:solidFill>
                <a:latin typeface="Georgia"/>
                <a:cs typeface="Georgia"/>
              </a:rPr>
              <a:t>m</a:t>
            </a:r>
            <a:r>
              <a:rPr dirty="0" sz="1850" spc="-15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dirty="0" sz="1850" spc="25">
                <a:solidFill>
                  <a:srgbClr val="333333"/>
                </a:solidFill>
                <a:latin typeface="Georgia"/>
                <a:cs typeface="Georgia"/>
              </a:rPr>
              <a:t>n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r>
              <a:rPr dirty="0" sz="1850" spc="-12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>
                <a:solidFill>
                  <a:srgbClr val="333333"/>
                </a:solidFill>
                <a:latin typeface="Georgia"/>
                <a:cs typeface="Georgia"/>
              </a:rPr>
              <a:t>b</a:t>
            </a:r>
            <a:r>
              <a:rPr dirty="0" sz="1850" spc="-15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w</a:t>
            </a:r>
            <a:r>
              <a:rPr dirty="0" sz="1850" spc="-15">
                <a:solidFill>
                  <a:srgbClr val="333333"/>
                </a:solidFill>
                <a:latin typeface="Georgia"/>
                <a:cs typeface="Georgia"/>
              </a:rPr>
              <a:t>ee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n</a:t>
            </a:r>
            <a:r>
              <a:rPr dirty="0" sz="1850" spc="-9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w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o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834" y="2725673"/>
            <a:ext cx="6073775" cy="26416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sequences,</a:t>
            </a:r>
            <a:r>
              <a:rPr dirty="0" sz="1850" spc="-6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20">
                <a:solidFill>
                  <a:srgbClr val="333333"/>
                </a:solidFill>
                <a:latin typeface="Georgia"/>
                <a:cs typeface="Georgia"/>
              </a:rPr>
              <a:t>the</a:t>
            </a:r>
            <a:r>
              <a:rPr dirty="0" sz="1850" spc="2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maximum</a:t>
            </a:r>
            <a:r>
              <a:rPr dirty="0" sz="1850" spc="-15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30">
                <a:solidFill>
                  <a:srgbClr val="333333"/>
                </a:solidFill>
                <a:latin typeface="Georgia"/>
                <a:cs typeface="Georgia"/>
              </a:rPr>
              <a:t>score</a:t>
            </a:r>
            <a:r>
              <a:rPr dirty="0" sz="1850" spc="2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Georgia"/>
                <a:cs typeface="Georgia"/>
              </a:rPr>
              <a:t>of</a:t>
            </a:r>
            <a:r>
              <a:rPr dirty="0" sz="1850" spc="-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this</a:t>
            </a:r>
            <a:r>
              <a:rPr dirty="0" sz="1850" spc="3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function</a:t>
            </a:r>
            <a:r>
              <a:rPr dirty="0" sz="1850" spc="-9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>
                <a:solidFill>
                  <a:srgbClr val="333333"/>
                </a:solidFill>
                <a:latin typeface="Georgia"/>
                <a:cs typeface="Georgia"/>
              </a:rPr>
              <a:t>is</a:t>
            </a:r>
            <a:r>
              <a:rPr dirty="0" sz="1850" spc="-4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needed</a:t>
            </a:r>
            <a:r>
              <a:rPr dirty="0" sz="1850" spc="-6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to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834" y="3020695"/>
            <a:ext cx="4214495" cy="27432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50" spc="-25">
                <a:solidFill>
                  <a:srgbClr val="333333"/>
                </a:solidFill>
                <a:latin typeface="Georgia"/>
                <a:cs typeface="Georgia"/>
              </a:rPr>
              <a:t>compute</a:t>
            </a:r>
            <a:r>
              <a:rPr dirty="0" sz="1850" spc="2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10">
                <a:solidFill>
                  <a:srgbClr val="333333"/>
                </a:solidFill>
                <a:latin typeface="Georgia"/>
                <a:cs typeface="Georgia"/>
              </a:rPr>
              <a:t>and</a:t>
            </a:r>
            <a:r>
              <a:rPr dirty="0" sz="1850" spc="-6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20">
                <a:solidFill>
                  <a:srgbClr val="333333"/>
                </a:solidFill>
                <a:latin typeface="Georgia"/>
                <a:cs typeface="Georgia"/>
              </a:rPr>
              <a:t>the</a:t>
            </a:r>
            <a:r>
              <a:rPr dirty="0" sz="1850" spc="-5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5">
                <a:solidFill>
                  <a:srgbClr val="333333"/>
                </a:solidFill>
                <a:latin typeface="Georgia"/>
                <a:cs typeface="Georgia"/>
              </a:rPr>
              <a:t>alignment</a:t>
            </a:r>
            <a:r>
              <a:rPr dirty="0" sz="1850" spc="-12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that</a:t>
            </a:r>
            <a:r>
              <a:rPr dirty="0" sz="1850" spc="-125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-10">
                <a:solidFill>
                  <a:srgbClr val="333333"/>
                </a:solidFill>
                <a:latin typeface="Georgia"/>
                <a:cs typeface="Georgia"/>
              </a:rPr>
              <a:t>yields</a:t>
            </a:r>
            <a:r>
              <a:rPr dirty="0" sz="1850" spc="-4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50" spc="15">
                <a:solidFill>
                  <a:srgbClr val="333333"/>
                </a:solidFill>
                <a:latin typeface="Georgia"/>
                <a:cs typeface="Georgia"/>
              </a:rPr>
              <a:t>it.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675" y="3508692"/>
            <a:ext cx="6887209" cy="57975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 marL="9525">
              <a:lnSpc>
                <a:spcPts val="2245"/>
              </a:lnSpc>
            </a:pPr>
            <a:r>
              <a:rPr dirty="0" sz="2000" spc="15" b="1">
                <a:solidFill>
                  <a:srgbClr val="333333"/>
                </a:solidFill>
                <a:latin typeface="Times New Roman"/>
                <a:cs typeface="Times New Roman"/>
              </a:rPr>
              <a:t>Boyer</a:t>
            </a:r>
            <a:r>
              <a:rPr dirty="0" sz="2000" spc="-5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00" spc="20" b="1">
                <a:solidFill>
                  <a:srgbClr val="333333"/>
                </a:solidFill>
                <a:latin typeface="Times New Roman"/>
                <a:cs typeface="Times New Roman"/>
              </a:rPr>
              <a:t>Moore</a:t>
            </a:r>
            <a:r>
              <a:rPr dirty="0" sz="2000" spc="-4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333333"/>
                </a:solidFill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  <a:p>
            <a:pPr marL="9525">
              <a:lnSpc>
                <a:spcPct val="100000"/>
              </a:lnSpc>
              <a:spcBef>
                <a:spcPts val="70"/>
              </a:spcBef>
            </a:pPr>
            <a:r>
              <a:rPr dirty="0" sz="1850">
                <a:solidFill>
                  <a:srgbClr val="333333"/>
                </a:solidFill>
                <a:latin typeface="Times New Roman"/>
                <a:cs typeface="Times New Roman"/>
              </a:rPr>
              <a:t>Boyer</a:t>
            </a:r>
            <a:r>
              <a:rPr dirty="0" sz="1850" spc="-1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333333"/>
                </a:solidFill>
                <a:latin typeface="Times New Roman"/>
                <a:cs typeface="Times New Roman"/>
              </a:rPr>
              <a:t>Moore</a:t>
            </a:r>
            <a:r>
              <a:rPr dirty="0" sz="18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algorithm</a:t>
            </a:r>
            <a:r>
              <a:rPr dirty="0" sz="1850" spc="-1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0">
                <a:solidFill>
                  <a:srgbClr val="333333"/>
                </a:solidFill>
                <a:latin typeface="Times New Roman"/>
                <a:cs typeface="Times New Roman"/>
              </a:rPr>
              <a:t>(BM)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85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string</a:t>
            </a:r>
            <a:r>
              <a:rPr dirty="0" sz="18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333333"/>
                </a:solidFill>
                <a:latin typeface="Times New Roman"/>
                <a:cs typeface="Times New Roman"/>
              </a:rPr>
              <a:t>search</a:t>
            </a:r>
            <a:r>
              <a:rPr dirty="0" sz="185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85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0">
                <a:solidFill>
                  <a:srgbClr val="333333"/>
                </a:solidFill>
                <a:latin typeface="Times New Roman"/>
                <a:cs typeface="Times New Roman"/>
              </a:rPr>
              <a:t>match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 is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a standard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675" y="4088447"/>
            <a:ext cx="3622040" cy="1851660"/>
          </a:xfrm>
          <a:prstGeom prst="rect">
            <a:avLst/>
          </a:prstGeom>
          <a:solidFill>
            <a:srgbClr val="FBFBFB"/>
          </a:solidFill>
        </p:spPr>
        <p:txBody>
          <a:bodyPr wrap="square" lIns="0" tIns="1905" rIns="0" bIns="0" rtlCol="0" vert="horz">
            <a:spAutoFit/>
          </a:bodyPr>
          <a:lstStyle/>
          <a:p>
            <a:pPr marL="9525" marR="80010">
              <a:lnSpc>
                <a:spcPts val="2080"/>
              </a:lnSpc>
              <a:spcBef>
                <a:spcPts val="15"/>
              </a:spcBef>
            </a:pP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b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k</a:t>
            </a:r>
            <a:r>
              <a:rPr dirty="0" sz="18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go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dirty="0" sz="1850" spc="-1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35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e  </a:t>
            </a:r>
            <a:r>
              <a:rPr dirty="0" sz="1850" spc="1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85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8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333333"/>
                </a:solidFill>
                <a:latin typeface="Times New Roman"/>
                <a:cs typeface="Times New Roman"/>
              </a:rPr>
              <a:t>most</a:t>
            </a:r>
            <a:r>
              <a:rPr dirty="0" sz="1850" spc="-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333333"/>
                </a:solidFill>
                <a:latin typeface="Times New Roman"/>
                <a:cs typeface="Times New Roman"/>
              </a:rPr>
              <a:t>efficient</a:t>
            </a:r>
            <a:r>
              <a:rPr dirty="0" sz="185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5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dirty="0" sz="1850" spc="-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endParaRPr sz="1850">
              <a:latin typeface="Times New Roman"/>
              <a:cs typeface="Times New Roman"/>
            </a:endParaRPr>
          </a:p>
          <a:p>
            <a:pPr marL="9525" marR="66675">
              <a:lnSpc>
                <a:spcPts val="2080"/>
              </a:lnSpc>
            </a:pP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alphabet comprises a </a:t>
            </a:r>
            <a:r>
              <a:rPr dirty="0" sz="1850" spc="-15">
                <a:solidFill>
                  <a:srgbClr val="333333"/>
                </a:solidFill>
                <a:latin typeface="Times New Roman"/>
                <a:cs typeface="Times New Roman"/>
              </a:rPr>
              <a:t>small </a:t>
            </a:r>
            <a:r>
              <a:rPr dirty="0" sz="1850" spc="-20">
                <a:solidFill>
                  <a:srgbClr val="333333"/>
                </a:solidFill>
                <a:latin typeface="Times New Roman"/>
                <a:cs typeface="Times New Roman"/>
              </a:rPr>
              <a:t>size </a:t>
            </a:r>
            <a:r>
              <a:rPr dirty="0" sz="1850" spc="1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ac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s,</a:t>
            </a:r>
            <a:r>
              <a:rPr dirty="0" sz="185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2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35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nd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o 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rf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1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1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35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dirty="0" sz="18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2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1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-10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  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l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go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h</a:t>
            </a:r>
            <a:r>
              <a:rPr dirty="0" sz="1850" spc="-1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1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2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n 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b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ti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1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850" spc="-1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dirty="0" sz="1850" spc="-2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dirty="0" sz="18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dirty="0" sz="1850" spc="-25">
                <a:solidFill>
                  <a:srgbClr val="333333"/>
                </a:solidFill>
                <a:latin typeface="Times New Roman"/>
                <a:cs typeface="Times New Roman"/>
              </a:rPr>
              <a:t>ec</a:t>
            </a:r>
            <a:r>
              <a:rPr dirty="0" sz="1850" spc="-40">
                <a:solidFill>
                  <a:srgbClr val="333333"/>
                </a:solidFill>
                <a:latin typeface="Times New Roman"/>
                <a:cs typeface="Times New Roman"/>
              </a:rPr>
              <a:t>ti</a:t>
            </a:r>
            <a:r>
              <a:rPr dirty="0" sz="1850" spc="3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850" spc="-5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994" y="6091872"/>
            <a:ext cx="938530" cy="315595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55"/>
              </a:lnSpc>
            </a:pPr>
            <a:r>
              <a:rPr dirty="0" sz="2250" spc="-190" b="1">
                <a:solidFill>
                  <a:srgbClr val="4353A1"/>
                </a:solidFill>
                <a:latin typeface="Arial"/>
                <a:cs typeface="Arial"/>
              </a:rPr>
              <a:t>R</a:t>
            </a:r>
            <a:r>
              <a:rPr dirty="0" sz="2250" spc="-125" b="1">
                <a:solidFill>
                  <a:srgbClr val="4353A1"/>
                </a:solidFill>
                <a:latin typeface="Arial"/>
                <a:cs typeface="Arial"/>
              </a:rPr>
              <a:t>e</a:t>
            </a:r>
            <a:r>
              <a:rPr dirty="0" sz="2250" spc="-140" b="1">
                <a:solidFill>
                  <a:srgbClr val="4353A1"/>
                </a:solidFill>
                <a:latin typeface="Arial"/>
                <a:cs typeface="Arial"/>
              </a:rPr>
              <a:t>s</a:t>
            </a:r>
            <a:r>
              <a:rPr dirty="0" sz="2250" spc="-180" b="1">
                <a:solidFill>
                  <a:srgbClr val="4353A1"/>
                </a:solidFill>
                <a:latin typeface="Arial"/>
                <a:cs typeface="Arial"/>
              </a:rPr>
              <a:t>u</a:t>
            </a:r>
            <a:r>
              <a:rPr dirty="0" sz="2250" spc="-70" b="1">
                <a:solidFill>
                  <a:srgbClr val="4353A1"/>
                </a:solidFill>
                <a:latin typeface="Arial"/>
                <a:cs typeface="Arial"/>
              </a:rPr>
              <a:t>l</a:t>
            </a:r>
            <a:r>
              <a:rPr dirty="0" sz="2250" spc="45" b="1">
                <a:solidFill>
                  <a:srgbClr val="4353A1"/>
                </a:solidFill>
                <a:latin typeface="Arial"/>
                <a:cs typeface="Arial"/>
              </a:rPr>
              <a:t>t</a:t>
            </a:r>
            <a:r>
              <a:rPr dirty="0" sz="2250" spc="-195" b="1">
                <a:solidFill>
                  <a:srgbClr val="4353A1"/>
                </a:solidFill>
                <a:latin typeface="Arial"/>
                <a:cs typeface="Arial"/>
              </a:rPr>
              <a:t>s</a:t>
            </a:r>
            <a:endParaRPr sz="225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7834" y="6559867"/>
          <a:ext cx="6886575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4125"/>
                <a:gridCol w="2451735"/>
                <a:gridCol w="478155"/>
                <a:gridCol w="148590"/>
              </a:tblGrid>
              <a:tr h="549148">
                <a:tc gridSpan="4">
                  <a:txBody>
                    <a:bodyPr/>
                    <a:lstStyle/>
                    <a:p>
                      <a:pPr marR="377825">
                        <a:lnSpc>
                          <a:spcPts val="2080"/>
                        </a:lnSpc>
                        <a:spcBef>
                          <a:spcPts val="15"/>
                        </a:spcBef>
                      </a:pPr>
                      <a:r>
                        <a:rPr dirty="0" sz="1850" spc="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50" spc="-3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850" spc="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dirty="0" sz="1850" spc="-10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850" spc="-8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analyzed</a:t>
                      </a:r>
                      <a:r>
                        <a:rPr dirty="0" sz="1850" spc="-10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dirty="0" sz="1850" spc="-9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dirty="0" sz="1850" spc="-10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matching</a:t>
                      </a:r>
                      <a:r>
                        <a:rPr dirty="0" sz="18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algorithms</a:t>
                      </a:r>
                      <a:r>
                        <a:rPr dirty="0" sz="1850" spc="-14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50" spc="5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50" spc="-4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4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 spc="-9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50" spc="-4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og</a:t>
                      </a:r>
                      <a:r>
                        <a:rPr dirty="0" sz="18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dirty="0" sz="18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850" spc="-9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50" spc="-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dirty="0" sz="18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dirty="0" sz="18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850" spc="-1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DN</a:t>
                      </a:r>
                      <a:r>
                        <a:rPr dirty="0" sz="18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50" spc="-114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50" spc="-1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50" spc="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85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50" spc="7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62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Boyer</a:t>
                      </a:r>
                      <a:r>
                        <a:rPr dirty="0" sz="200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dirty="0" sz="2000" spc="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faster</a:t>
                      </a:r>
                      <a:r>
                        <a:rPr dirty="0" sz="2000" spc="1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dirty="0" sz="2000" spc="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2000" spc="-6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dirty="0" sz="2000" spc="1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sequences,</a:t>
                      </a:r>
                      <a:r>
                        <a:rPr dirty="0" sz="200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avoiding</a:t>
                      </a:r>
                      <a:r>
                        <a:rPr dirty="0" sz="2000" spc="-6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many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3572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comparisons.</a:t>
                      </a:r>
                      <a:r>
                        <a:rPr dirty="0" sz="200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Boyer</a:t>
                      </a:r>
                      <a:r>
                        <a:rPr dirty="0" sz="2000" spc="3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dirty="0" sz="2000" spc="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dirty="0" sz="200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2000" spc="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scenario</a:t>
                      </a:r>
                      <a:r>
                        <a:rPr dirty="0" sz="2000" spc="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complexity</a:t>
                      </a:r>
                      <a:r>
                        <a:rPr dirty="0" sz="2000" spc="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8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4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sub-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53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linear.</a:t>
                      </a:r>
                      <a:r>
                        <a:rPr dirty="0" sz="200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2000" spc="7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2000" spc="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work,</a:t>
                      </a:r>
                      <a:r>
                        <a:rPr dirty="0" sz="200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2000" spc="6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2000" spc="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dirty="0" sz="2000" spc="-5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parallel</a:t>
                      </a:r>
                      <a:r>
                        <a:rPr dirty="0" sz="2000" spc="6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dirty="0" sz="2000" spc="10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59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fuzzy</a:t>
                      </a:r>
                      <a:r>
                        <a:rPr dirty="0" sz="2000" spc="9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dirty="0" sz="2000" spc="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matching,</a:t>
                      </a:r>
                      <a:r>
                        <a:rPr dirty="0" sz="200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200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artificial</a:t>
                      </a:r>
                      <a:r>
                        <a:rPr dirty="0" sz="2000" spc="14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intelligence</a:t>
                      </a:r>
                      <a:r>
                        <a:rPr dirty="0" sz="2000" spc="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dirty="0" sz="2000" spc="6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networks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5309">
                <a:tc>
                  <a:txBody>
                    <a:bodyPr/>
                    <a:lstStyle/>
                    <a:p>
                      <a:pPr>
                        <a:lnSpc>
                          <a:spcPts val="23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3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dirty="0" sz="2000" spc="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dirty="0" sz="2000" spc="13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accuracy.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FBFBFB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39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1570" y="1226311"/>
            <a:ext cx="1969516" cy="142367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4329" y="4187063"/>
            <a:ext cx="3150870" cy="15131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2021-05-21T23:59:16Z</dcterms:created>
  <dcterms:modified xsi:type="dcterms:W3CDTF">2021-05-21T23:59:16Z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2021-05-21T00:00:00Z</vt:filetime>
  </property>
</Properties>
</file>