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handoutMasterIdLst>
    <p:handoutMasterId r:id="rId25"/>
  </p:handoutMasterIdLst>
  <p:sldIdLst>
    <p:sldId id="256" r:id="rId2"/>
    <p:sldId id="263" r:id="rId3"/>
    <p:sldId id="261" r:id="rId4"/>
    <p:sldId id="262" r:id="rId5"/>
    <p:sldId id="260" r:id="rId6"/>
    <p:sldId id="265" r:id="rId7"/>
    <p:sldId id="274" r:id="rId8"/>
    <p:sldId id="266" r:id="rId9"/>
    <p:sldId id="268" r:id="rId10"/>
    <p:sldId id="277" r:id="rId11"/>
    <p:sldId id="278" r:id="rId12"/>
    <p:sldId id="269" r:id="rId13"/>
    <p:sldId id="273" r:id="rId14"/>
    <p:sldId id="285" r:id="rId15"/>
    <p:sldId id="282" r:id="rId16"/>
    <p:sldId id="276" r:id="rId17"/>
    <p:sldId id="270" r:id="rId18"/>
    <p:sldId id="280" r:id="rId19"/>
    <p:sldId id="283" r:id="rId20"/>
    <p:sldId id="286" r:id="rId21"/>
    <p:sldId id="271" r:id="rId22"/>
    <p:sldId id="272"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notesViewPr>
    <p:cSldViewPr snapToGrid="0">
      <p:cViewPr varScale="1">
        <p:scale>
          <a:sx n="84" d="100"/>
          <a:sy n="84" d="100"/>
        </p:scale>
        <p:origin x="238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BCF582-C126-4F04-9ECD-DEF5C42883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98700C-6B04-4424-805E-150F74F40F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E70D7C-6A03-49CA-B6DC-9371B518F54E}" type="datetimeFigureOut">
              <a:rPr lang="en-US" smtClean="0"/>
              <a:t>1/29/2022</a:t>
            </a:fld>
            <a:endParaRPr lang="en-US"/>
          </a:p>
        </p:txBody>
      </p:sp>
      <p:sp>
        <p:nvSpPr>
          <p:cNvPr id="4" name="Footer Placeholder 3">
            <a:extLst>
              <a:ext uri="{FF2B5EF4-FFF2-40B4-BE49-F238E27FC236}">
                <a16:creationId xmlns:a16="http://schemas.microsoft.com/office/drawing/2014/main" id="{BDE66E59-9061-47BB-BD2F-4CA4D2E661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7AEB667-9865-4157-942C-2E35FD7B18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E60362-51AC-4898-B75D-C7083B4704E0}" type="slidenum">
              <a:rPr lang="en-US" smtClean="0"/>
              <a:t>‹#›</a:t>
            </a:fld>
            <a:endParaRPr lang="en-US"/>
          </a:p>
        </p:txBody>
      </p:sp>
    </p:spTree>
    <p:extLst>
      <p:ext uri="{BB962C8B-B14F-4D97-AF65-F5344CB8AC3E}">
        <p14:creationId xmlns:p14="http://schemas.microsoft.com/office/powerpoint/2010/main" val="21968417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207523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2286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492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4869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7326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69114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013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7692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6206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1/29/2022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938972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02928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1/29/2022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70068935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49" r:id="rId5"/>
    <p:sldLayoutId id="2147483755" r:id="rId6"/>
    <p:sldLayoutId id="2147483750" r:id="rId7"/>
    <p:sldLayoutId id="2147483751" r:id="rId8"/>
    <p:sldLayoutId id="2147483752" r:id="rId9"/>
    <p:sldLayoutId id="2147483753" r:id="rId10"/>
    <p:sldLayoutId id="2147483754"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voice-for-adoption.org/news/foster-care-and-prison-connecting-the-dots" TargetMode="External"/><Relationship Id="rId2" Type="http://schemas.openxmlformats.org/officeDocument/2006/relationships/hyperlink" Target="https://jlc.org/news/what-foster-care-prison-pipeline" TargetMode="External"/><Relationship Id="rId1" Type="http://schemas.openxmlformats.org/officeDocument/2006/relationships/slideLayout" Target="../slideLayouts/slideLayout2.xml"/><Relationship Id="rId4" Type="http://schemas.openxmlformats.org/officeDocument/2006/relationships/hyperlink" Target="https://nfyi.org/issues/juvenile-justi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jlc.org/news/what-foster-care-prison-pipeline"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itnessla.com/probation-chiefs-association-hopes-to-raise-the-age-of-juvenile-court-jurisdiction-in-ca/" TargetMode="External"/><Relationship Id="rId4" Type="http://schemas.openxmlformats.org/officeDocument/2006/relationships/hyperlink" Target="from%20https:/voice-for-adoption.org/news/foster-care-and-prison-connecting-the-do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group of people standing in front of a sunset&#10;&#10;Description automatically generated with medium confidence">
            <a:extLst>
              <a:ext uri="{FF2B5EF4-FFF2-40B4-BE49-F238E27FC236}">
                <a16:creationId xmlns:a16="http://schemas.microsoft.com/office/drawing/2014/main" id="{CB359DCF-040F-4383-BCC7-74DCB60EB014}"/>
              </a:ext>
            </a:extLst>
          </p:cNvPr>
          <p:cNvPicPr>
            <a:picLocks noChangeAspect="1"/>
          </p:cNvPicPr>
          <p:nvPr/>
        </p:nvPicPr>
        <p:blipFill rotWithShape="1">
          <a:blip r:embed="rId2">
            <a:alphaModFix amt="45000"/>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126" name="Rectangle 1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3" name="Subtitle 2">
            <a:extLst>
              <a:ext uri="{FF2B5EF4-FFF2-40B4-BE49-F238E27FC236}">
                <a16:creationId xmlns:a16="http://schemas.microsoft.com/office/drawing/2014/main" id="{C01EE390-84FB-4EA3-9DCE-15D5175BE159}"/>
              </a:ext>
            </a:extLst>
          </p:cNvPr>
          <p:cNvSpPr>
            <a:spLocks noGrp="1"/>
          </p:cNvSpPr>
          <p:nvPr>
            <p:ph type="subTitle" idx="1"/>
          </p:nvPr>
        </p:nvSpPr>
        <p:spPr>
          <a:xfrm>
            <a:off x="1768400" y="4468383"/>
            <a:ext cx="8655200" cy="457201"/>
          </a:xfrm>
        </p:spPr>
        <p:txBody>
          <a:bodyPr vert="horz" lIns="91440" tIns="45720" rIns="91440" bIns="45720" rtlCol="0">
            <a:noAutofit/>
          </a:bodyPr>
          <a:lstStyle/>
          <a:p>
            <a:pPr algn="r">
              <a:lnSpc>
                <a:spcPct val="100000"/>
              </a:lnSpc>
              <a:spcAft>
                <a:spcPts val="600"/>
              </a:spcAft>
            </a:pPr>
            <a:r>
              <a:rPr lang="en-US" sz="1000" b="1" dirty="0">
                <a:solidFill>
                  <a:schemeClr val="tx1"/>
                </a:solidFill>
              </a:rPr>
              <a:t>DEO110 – FINAL GROUP PROJECT</a:t>
            </a:r>
          </a:p>
          <a:p>
            <a:pPr algn="r">
              <a:lnSpc>
                <a:spcPct val="100000"/>
              </a:lnSpc>
              <a:spcAft>
                <a:spcPts val="600"/>
              </a:spcAft>
            </a:pPr>
            <a:r>
              <a:rPr lang="en-US" sz="1000" b="1" dirty="0">
                <a:solidFill>
                  <a:schemeClr val="tx1"/>
                </a:solidFill>
              </a:rPr>
              <a:t>RUSHELLE PHILLIPS </a:t>
            </a:r>
          </a:p>
          <a:p>
            <a:pPr algn="r">
              <a:lnSpc>
                <a:spcPct val="100000"/>
              </a:lnSpc>
              <a:spcAft>
                <a:spcPts val="600"/>
              </a:spcAft>
            </a:pPr>
            <a:r>
              <a:rPr lang="en-US" sz="1000" b="1" dirty="0">
                <a:solidFill>
                  <a:schemeClr val="tx1"/>
                </a:solidFill>
              </a:rPr>
              <a:t>DOUGLAS A. BELL</a:t>
            </a:r>
          </a:p>
          <a:p>
            <a:pPr algn="r">
              <a:lnSpc>
                <a:spcPct val="100000"/>
              </a:lnSpc>
              <a:spcAft>
                <a:spcPts val="600"/>
              </a:spcAft>
            </a:pPr>
            <a:r>
              <a:rPr lang="en-US" sz="1000" b="1" dirty="0">
                <a:solidFill>
                  <a:schemeClr val="tx1"/>
                </a:solidFill>
              </a:rPr>
              <a:t>RACHEL KORMAN</a:t>
            </a:r>
          </a:p>
          <a:p>
            <a:pPr algn="r">
              <a:lnSpc>
                <a:spcPct val="100000"/>
              </a:lnSpc>
              <a:spcAft>
                <a:spcPts val="600"/>
              </a:spcAft>
            </a:pPr>
            <a:endParaRPr lang="en-US" sz="1000" b="1" dirty="0">
              <a:solidFill>
                <a:schemeClr val="tx1"/>
              </a:solidFill>
            </a:endParaRPr>
          </a:p>
          <a:p>
            <a:pPr indent="-182880" algn="r">
              <a:lnSpc>
                <a:spcPct val="100000"/>
              </a:lnSpc>
              <a:spcAft>
                <a:spcPts val="600"/>
              </a:spcAft>
              <a:buFont typeface="Garamond" pitchFamily="18" charset="0"/>
              <a:buChar char="◦"/>
            </a:pPr>
            <a:endParaRPr lang="en-US" sz="1000" b="1" dirty="0">
              <a:solidFill>
                <a:schemeClr val="tx1"/>
              </a:solidFill>
            </a:endParaRPr>
          </a:p>
        </p:txBody>
      </p:sp>
      <p:sp>
        <p:nvSpPr>
          <p:cNvPr id="128" name="Rectangle 1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
        <p:nvSpPr>
          <p:cNvPr id="16" name="TextBox 15">
            <a:extLst>
              <a:ext uri="{FF2B5EF4-FFF2-40B4-BE49-F238E27FC236}">
                <a16:creationId xmlns:a16="http://schemas.microsoft.com/office/drawing/2014/main" id="{A4B6AEFD-E33E-49D5-9277-882DB082646B}"/>
              </a:ext>
            </a:extLst>
          </p:cNvPr>
          <p:cNvSpPr txBox="1"/>
          <p:nvPr/>
        </p:nvSpPr>
        <p:spPr>
          <a:xfrm>
            <a:off x="2449157" y="2081744"/>
            <a:ext cx="7293685" cy="1938992"/>
          </a:xfrm>
          <a:prstGeom prst="rect">
            <a:avLst/>
          </a:prstGeom>
          <a:noFill/>
        </p:spPr>
        <p:txBody>
          <a:bodyPr wrap="square" rtlCol="0">
            <a:spAutoFit/>
          </a:bodyPr>
          <a:lstStyle/>
          <a:p>
            <a:pPr algn="ctr"/>
            <a:r>
              <a:rPr lang="en-US" sz="4000" dirty="0"/>
              <a:t>Understanding the Foster Care </a:t>
            </a:r>
          </a:p>
          <a:p>
            <a:pPr algn="ctr"/>
            <a:r>
              <a:rPr lang="en-US" sz="4000" dirty="0"/>
              <a:t>To</a:t>
            </a:r>
          </a:p>
          <a:p>
            <a:pPr algn="ctr"/>
            <a:r>
              <a:rPr lang="en-US" sz="4000" dirty="0"/>
              <a:t> Prison Pipeline</a:t>
            </a:r>
          </a:p>
        </p:txBody>
      </p:sp>
    </p:spTree>
    <p:extLst>
      <p:ext uri="{BB962C8B-B14F-4D97-AF65-F5344CB8AC3E}">
        <p14:creationId xmlns:p14="http://schemas.microsoft.com/office/powerpoint/2010/main" val="36340384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D7FCB1B-F702-4F95-B4FF-2437512C562C}"/>
              </a:ext>
            </a:extLst>
          </p:cNvPr>
          <p:cNvSpPr>
            <a:spLocks noGrp="1"/>
          </p:cNvSpPr>
          <p:nvPr>
            <p:ph type="title"/>
          </p:nvPr>
        </p:nvSpPr>
        <p:spPr>
          <a:xfrm>
            <a:off x="785548" y="392088"/>
            <a:ext cx="9792208" cy="1527078"/>
          </a:xfrm>
        </p:spPr>
        <p:txBody>
          <a:bodyPr>
            <a:normAutofit/>
          </a:bodyPr>
          <a:lstStyle/>
          <a:p>
            <a:r>
              <a:rPr lang="en-US" i="0" dirty="0"/>
              <a:t>Data Manipulation and Wrangling for the Children Leaving Foster Care</a:t>
            </a:r>
          </a:p>
        </p:txBody>
      </p:sp>
      <p:sp>
        <p:nvSpPr>
          <p:cNvPr id="5" name="Content Placeholder 4">
            <a:extLst>
              <a:ext uri="{FF2B5EF4-FFF2-40B4-BE49-F238E27FC236}">
                <a16:creationId xmlns:a16="http://schemas.microsoft.com/office/drawing/2014/main" id="{402D8945-3A61-43D4-A1D0-1D9A859EDBA5}"/>
              </a:ext>
            </a:extLst>
          </p:cNvPr>
          <p:cNvSpPr>
            <a:spLocks noGrp="1"/>
          </p:cNvSpPr>
          <p:nvPr>
            <p:ph idx="1"/>
          </p:nvPr>
        </p:nvSpPr>
        <p:spPr/>
        <p:txBody>
          <a:bodyPr>
            <a:normAutofit fontScale="85000" lnSpcReduction="10000"/>
          </a:bodyPr>
          <a:lstStyle/>
          <a:p>
            <a:r>
              <a:rPr lang="en-US" dirty="0"/>
              <a:t>The “Exiting_FC” variable was created with our Children Leaving Foster Care dataset.  This variable selected the 10-year timeframe and eliminated Puerto Rico from the Location column.  The Data column was changed from a character format to a numeric format.  In the DataFormat column the “Percent” rows were dropped.  The Age group column was renamed to “AgeGroup” to avoid any conflict with coding.</a:t>
            </a:r>
          </a:p>
          <a:p>
            <a:r>
              <a:rPr lang="en-US" dirty="0"/>
              <a:t>The “Exiting_FC” was changed to both “Tableau_Exiting_Graph” and “Tableau_Exiting_Graph2” with the same four columns meant for graphing purposes.  These variables both had the “Total” rows removed from the “AgeGroup” column. Graph 1 had only kept the United States rows in the Location column.  Graph 2 only kept the 10 selected states in the Location column</a:t>
            </a:r>
          </a:p>
          <a:p>
            <a:r>
              <a:rPr lang="en-US" dirty="0"/>
              <a:t>For Evaluation Question 1, “Exiting_FC” was changed to “Exiting_FC1”, dropping it down to two columns: Location and Data.  Then changed to “Exiting_States” to only have the 10 selected states.  Finally, to “Exiting_States1” with the Data columns aggregated based on the Location column. </a:t>
            </a:r>
          </a:p>
          <a:p>
            <a:r>
              <a:rPr lang="en-US" dirty="0"/>
              <a:t>For Evaluation Question 2, “Exiting_FC was changed to “Exiting_FC2, selecting only three columns: Location, AgeGroup and Data.  Then to “Exiting_USA” to filter only United States in the Location column and Total in the AgeGroup column.  Next, to “Exiting_USA1” to aggregate the Data column based on Location.  Finally, to “Exiting_USA2” by exporting “Exiting_USA1” as a csv file to manually change the rows in the AgeGroup column to only be two options: &gt;= 15 and &lt;=16 then importing that file as “Exiting_USA2”</a:t>
            </a:r>
          </a:p>
        </p:txBody>
      </p:sp>
    </p:spTree>
    <p:extLst>
      <p:ext uri="{BB962C8B-B14F-4D97-AF65-F5344CB8AC3E}">
        <p14:creationId xmlns:p14="http://schemas.microsoft.com/office/powerpoint/2010/main" val="315446737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D7FCB1B-F702-4F95-B4FF-2437512C562C}"/>
              </a:ext>
            </a:extLst>
          </p:cNvPr>
          <p:cNvSpPr>
            <a:spLocks noGrp="1"/>
          </p:cNvSpPr>
          <p:nvPr>
            <p:ph type="title"/>
          </p:nvPr>
        </p:nvSpPr>
        <p:spPr>
          <a:xfrm>
            <a:off x="785548" y="392088"/>
            <a:ext cx="9792208" cy="1527078"/>
          </a:xfrm>
        </p:spPr>
        <p:txBody>
          <a:bodyPr>
            <a:normAutofit/>
          </a:bodyPr>
          <a:lstStyle/>
          <a:p>
            <a:r>
              <a:rPr lang="en-US" i="0" dirty="0"/>
              <a:t>Data Manipulation and Wrangling for Juvenile Incarceration</a:t>
            </a:r>
          </a:p>
        </p:txBody>
      </p:sp>
      <p:sp>
        <p:nvSpPr>
          <p:cNvPr id="5" name="Content Placeholder 4">
            <a:extLst>
              <a:ext uri="{FF2B5EF4-FFF2-40B4-BE49-F238E27FC236}">
                <a16:creationId xmlns:a16="http://schemas.microsoft.com/office/drawing/2014/main" id="{402D8945-3A61-43D4-A1D0-1D9A859EDBA5}"/>
              </a:ext>
            </a:extLst>
          </p:cNvPr>
          <p:cNvSpPr>
            <a:spLocks noGrp="1"/>
          </p:cNvSpPr>
          <p:nvPr>
            <p:ph idx="1"/>
          </p:nvPr>
        </p:nvSpPr>
        <p:spPr/>
        <p:txBody>
          <a:bodyPr>
            <a:normAutofit lnSpcReduction="10000"/>
          </a:bodyPr>
          <a:lstStyle/>
          <a:p>
            <a:r>
              <a:rPr lang="en-US" dirty="0"/>
              <a:t>The “Juveniles” variable was created with our Youth detention dataset.  This variable selected the 10-year timeframe and eliminated Puerto Rico from the Location column.  The Data column was changed from a character format to a numeric format.  In the DataFormat column the “Rate per 100,000” rows were dropped.  </a:t>
            </a:r>
          </a:p>
          <a:p>
            <a:r>
              <a:rPr lang="en-US" dirty="0"/>
              <a:t>The “Juveniles” was changed to both “Tableau_Juveniles_Graph” and “Tableau_Juveniles_Graph2” with the same four columns meant for graphing purposes.  Graph 1 kept the United States rows in the Location column.  Graph 2 only kept the 10 selected states.</a:t>
            </a:r>
          </a:p>
          <a:p>
            <a:r>
              <a:rPr lang="en-US" dirty="0"/>
              <a:t>For Evaluation Question 1, “Juveniles” was changed to “Juveniles_IN”, dropping it down to three columns: Location, TimeFrame, and Data.  Then changed to “Juveniles_States” to only have the 10 selected states.  Finally, to “Juveniles_States1” with the Data columns aggregated based on the Location column.  Dropping this variable down to just two columns: Location and Data for the 10 selected states.</a:t>
            </a:r>
          </a:p>
          <a:p>
            <a:r>
              <a:rPr lang="en-US" dirty="0"/>
              <a:t>For Evaluation Question 2, “Juveniles_2” was created from another Youth detention dataset with age ranges.  “Juveniles_USA” only kept the AgeGroup and Data columns and a Location column was added.  Any missing or n/a data was omitted.  “Juveniles_USA2” is just reorganized to match the structure of “Exiting_USA2”</a:t>
            </a:r>
          </a:p>
        </p:txBody>
      </p:sp>
    </p:spTree>
    <p:extLst>
      <p:ext uri="{BB962C8B-B14F-4D97-AF65-F5344CB8AC3E}">
        <p14:creationId xmlns:p14="http://schemas.microsoft.com/office/powerpoint/2010/main" val="77523833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D7FCB1B-F702-4F95-B4FF-2437512C562C}"/>
              </a:ext>
            </a:extLst>
          </p:cNvPr>
          <p:cNvSpPr>
            <a:spLocks noGrp="1"/>
          </p:cNvSpPr>
          <p:nvPr>
            <p:ph type="title"/>
          </p:nvPr>
        </p:nvSpPr>
        <p:spPr>
          <a:xfrm>
            <a:off x="785548" y="392088"/>
            <a:ext cx="9792208" cy="1527078"/>
          </a:xfrm>
        </p:spPr>
        <p:txBody>
          <a:bodyPr>
            <a:normAutofit/>
          </a:bodyPr>
          <a:lstStyle/>
          <a:p>
            <a:r>
              <a:rPr lang="en-US" i="0" dirty="0"/>
              <a:t>Important Variables and Summary Statistics</a:t>
            </a:r>
          </a:p>
        </p:txBody>
      </p:sp>
      <p:sp>
        <p:nvSpPr>
          <p:cNvPr id="5" name="Content Placeholder 4">
            <a:extLst>
              <a:ext uri="{FF2B5EF4-FFF2-40B4-BE49-F238E27FC236}">
                <a16:creationId xmlns:a16="http://schemas.microsoft.com/office/drawing/2014/main" id="{402D8945-3A61-43D4-A1D0-1D9A859EDBA5}"/>
              </a:ext>
            </a:extLst>
          </p:cNvPr>
          <p:cNvSpPr>
            <a:spLocks noGrp="1"/>
          </p:cNvSpPr>
          <p:nvPr>
            <p:ph idx="1"/>
          </p:nvPr>
        </p:nvSpPr>
        <p:spPr>
          <a:xfrm>
            <a:off x="785548" y="2145831"/>
            <a:ext cx="10058400" cy="3849624"/>
          </a:xfrm>
        </p:spPr>
        <p:txBody>
          <a:bodyPr/>
          <a:lstStyle/>
          <a:p>
            <a:r>
              <a:rPr lang="en-US" dirty="0"/>
              <a:t>Exiting_FC1$Data- </a:t>
            </a:r>
            <a:r>
              <a:rPr lang="en-US" b="1" u="sng" dirty="0"/>
              <a:t>Min</a:t>
            </a:r>
            <a:r>
              <a:rPr lang="en-US" dirty="0"/>
              <a:t>: 5, </a:t>
            </a:r>
            <a:r>
              <a:rPr lang="en-US" b="1" dirty="0"/>
              <a:t>1</a:t>
            </a:r>
            <a:r>
              <a:rPr lang="en-US" b="1" baseline="30000" dirty="0"/>
              <a:t>st</a:t>
            </a:r>
            <a:r>
              <a:rPr lang="en-US" dirty="0"/>
              <a:t> </a:t>
            </a:r>
            <a:r>
              <a:rPr lang="en-US" b="1" dirty="0"/>
              <a:t>Q</a:t>
            </a:r>
            <a:r>
              <a:rPr lang="en-US" dirty="0"/>
              <a:t>u: 280, </a:t>
            </a:r>
            <a:r>
              <a:rPr lang="en-US" b="1" u="sng" dirty="0"/>
              <a:t>Median</a:t>
            </a:r>
            <a:r>
              <a:rPr lang="en-US" dirty="0"/>
              <a:t>: 811, </a:t>
            </a:r>
            <a:r>
              <a:rPr lang="en-US" b="1" u="sng" dirty="0"/>
              <a:t>Mean</a:t>
            </a:r>
            <a:r>
              <a:rPr lang="en-US" dirty="0"/>
              <a:t>: 3320, </a:t>
            </a:r>
            <a:r>
              <a:rPr lang="en-US" b="1" u="sng" dirty="0"/>
              <a:t>3</a:t>
            </a:r>
            <a:r>
              <a:rPr lang="en-US" b="1" u="sng" baseline="30000" dirty="0"/>
              <a:t>rd</a:t>
            </a:r>
            <a:r>
              <a:rPr lang="en-US" u="sng" dirty="0"/>
              <a:t> </a:t>
            </a:r>
            <a:r>
              <a:rPr lang="en-US" b="1" u="sng" dirty="0"/>
              <a:t>Qu</a:t>
            </a:r>
            <a:r>
              <a:rPr lang="en-US" dirty="0"/>
              <a:t>: 1846, </a:t>
            </a:r>
            <a:r>
              <a:rPr lang="en-US" b="1" u="sng" dirty="0"/>
              <a:t>Max</a:t>
            </a:r>
            <a:r>
              <a:rPr lang="en-US" dirty="0"/>
              <a:t>: 290’559</a:t>
            </a:r>
          </a:p>
          <a:p>
            <a:r>
              <a:rPr lang="en-US" dirty="0"/>
              <a:t>Exiting_States1$Data - </a:t>
            </a:r>
            <a:r>
              <a:rPr lang="en-US" b="1" u="sng" dirty="0"/>
              <a:t>Min</a:t>
            </a:r>
            <a:r>
              <a:rPr lang="en-US" dirty="0"/>
              <a:t>: 6759, </a:t>
            </a:r>
            <a:r>
              <a:rPr lang="en-US" b="1" u="sng" dirty="0"/>
              <a:t>1st</a:t>
            </a:r>
            <a:r>
              <a:rPr lang="en-US" u="sng" dirty="0"/>
              <a:t> </a:t>
            </a:r>
            <a:r>
              <a:rPr lang="en-US" b="1" u="sng" dirty="0"/>
              <a:t>Qu</a:t>
            </a:r>
            <a:r>
              <a:rPr lang="en-US" dirty="0"/>
              <a:t>: 29’280, </a:t>
            </a:r>
            <a:r>
              <a:rPr lang="en-US" b="1" u="sng" dirty="0"/>
              <a:t>Median</a:t>
            </a:r>
            <a:r>
              <a:rPr lang="en-US" dirty="0"/>
              <a:t>: 76’808, </a:t>
            </a:r>
            <a:r>
              <a:rPr lang="en-US" b="1" u="sng" dirty="0"/>
              <a:t>Mean</a:t>
            </a:r>
            <a:r>
              <a:rPr lang="en-US" dirty="0"/>
              <a:t>: 94’717, </a:t>
            </a:r>
            <a:r>
              <a:rPr lang="en-US" b="1" u="sng" dirty="0"/>
              <a:t>3rd</a:t>
            </a:r>
            <a:r>
              <a:rPr lang="en-US" u="sng" dirty="0"/>
              <a:t> </a:t>
            </a:r>
            <a:r>
              <a:rPr lang="en-US" b="1" u="sng" dirty="0"/>
              <a:t>Qu</a:t>
            </a:r>
            <a:r>
              <a:rPr lang="en-US" dirty="0"/>
              <a:t>: 101’615, </a:t>
            </a:r>
            <a:r>
              <a:rPr lang="en-US" b="1" u="sng" dirty="0"/>
              <a:t>Max</a:t>
            </a:r>
            <a:r>
              <a:rPr lang="en-US" dirty="0"/>
              <a:t>: 350’910</a:t>
            </a:r>
          </a:p>
          <a:p>
            <a:r>
              <a:rPr lang="en-US" dirty="0"/>
              <a:t>Juveniles$Data - </a:t>
            </a:r>
            <a:r>
              <a:rPr lang="en-US" b="1" dirty="0"/>
              <a:t>Min</a:t>
            </a:r>
            <a:r>
              <a:rPr lang="en-US" dirty="0"/>
              <a:t>: 18.0, </a:t>
            </a:r>
            <a:r>
              <a:rPr lang="en-US" b="1" u="sng" dirty="0"/>
              <a:t>1st</a:t>
            </a:r>
            <a:r>
              <a:rPr lang="en-US" u="sng" dirty="0"/>
              <a:t> </a:t>
            </a:r>
            <a:r>
              <a:rPr lang="en-US" b="1" u="sng" dirty="0"/>
              <a:t>Qu</a:t>
            </a:r>
            <a:r>
              <a:rPr lang="en-US" dirty="0"/>
              <a:t>: 347.2, </a:t>
            </a:r>
            <a:r>
              <a:rPr lang="en-US" b="1" u="sng" dirty="0"/>
              <a:t>Median</a:t>
            </a:r>
            <a:r>
              <a:rPr lang="en-US" dirty="0"/>
              <a:t>: 777.0, </a:t>
            </a:r>
            <a:r>
              <a:rPr lang="en-US" b="1" u="sng" dirty="0"/>
              <a:t>Mean</a:t>
            </a:r>
            <a:r>
              <a:rPr lang="en-US" dirty="0"/>
              <a:t>: 2629.2, </a:t>
            </a:r>
            <a:r>
              <a:rPr lang="en-US" b="1" u="sng" dirty="0"/>
              <a:t>3rd</a:t>
            </a:r>
            <a:r>
              <a:rPr lang="en-US" u="sng" dirty="0"/>
              <a:t> </a:t>
            </a:r>
            <a:r>
              <a:rPr lang="en-US" b="1" u="sng" dirty="0"/>
              <a:t>Qu</a:t>
            </a:r>
            <a:r>
              <a:rPr lang="en-US" dirty="0"/>
              <a:t>: 1524.8, </a:t>
            </a:r>
            <a:r>
              <a:rPr lang="en-US" b="1" u="sng" dirty="0"/>
              <a:t>Max</a:t>
            </a:r>
            <a:r>
              <a:rPr lang="en-US" dirty="0"/>
              <a:t>: 104’219.0</a:t>
            </a:r>
          </a:p>
          <a:p>
            <a:r>
              <a:rPr lang="en-US" dirty="0"/>
              <a:t>Juveniles_States1$Data -  </a:t>
            </a:r>
            <a:r>
              <a:rPr lang="en-US" b="1" u="sng" dirty="0"/>
              <a:t>Min</a:t>
            </a:r>
            <a:r>
              <a:rPr lang="en-US" dirty="0"/>
              <a:t>: 372, </a:t>
            </a:r>
            <a:r>
              <a:rPr lang="en-US" b="1" u="sng" dirty="0"/>
              <a:t>1st</a:t>
            </a:r>
            <a:r>
              <a:rPr lang="en-US" u="sng" dirty="0"/>
              <a:t> </a:t>
            </a:r>
            <a:r>
              <a:rPr lang="en-US" b="1" u="sng" dirty="0"/>
              <a:t>Qu</a:t>
            </a:r>
            <a:r>
              <a:rPr lang="en-US" dirty="0"/>
              <a:t>: 7926, </a:t>
            </a:r>
            <a:r>
              <a:rPr lang="en-US" b="1" u="sng" dirty="0"/>
              <a:t>Median</a:t>
            </a:r>
            <a:r>
              <a:rPr lang="en-US" dirty="0"/>
              <a:t>: 16739, </a:t>
            </a:r>
            <a:r>
              <a:rPr lang="en-US" b="1" u="sng" dirty="0"/>
              <a:t>Mean</a:t>
            </a:r>
            <a:r>
              <a:rPr lang="en-US" dirty="0"/>
              <a:t>: 27539, </a:t>
            </a:r>
            <a:r>
              <a:rPr lang="en-US" b="1" u="sng" dirty="0"/>
              <a:t>3rd Qu</a:t>
            </a:r>
            <a:r>
              <a:rPr lang="en-US" dirty="0"/>
              <a:t>: 28414, </a:t>
            </a:r>
            <a:r>
              <a:rPr lang="en-US" b="1" u="sng" dirty="0"/>
              <a:t>Max</a:t>
            </a:r>
            <a:r>
              <a:rPr lang="en-US" dirty="0"/>
              <a:t>: 109’956</a:t>
            </a:r>
          </a:p>
          <a:p>
            <a:r>
              <a:rPr lang="en-US" dirty="0"/>
              <a:t>Exiting_FC2$Data -  </a:t>
            </a:r>
            <a:r>
              <a:rPr lang="en-US" b="1" u="sng" dirty="0"/>
              <a:t>Min</a:t>
            </a:r>
            <a:r>
              <a:rPr lang="en-US" dirty="0"/>
              <a:t>: 5, </a:t>
            </a:r>
            <a:r>
              <a:rPr lang="en-US" b="1" u="sng" dirty="0"/>
              <a:t>1st</a:t>
            </a:r>
            <a:r>
              <a:rPr lang="en-US" u="sng" dirty="0"/>
              <a:t> </a:t>
            </a:r>
            <a:r>
              <a:rPr lang="en-US" b="1" u="sng" dirty="0"/>
              <a:t>Qu</a:t>
            </a:r>
            <a:r>
              <a:rPr lang="en-US" dirty="0"/>
              <a:t>: 280, </a:t>
            </a:r>
            <a:r>
              <a:rPr lang="en-US" b="1" u="sng" dirty="0"/>
              <a:t>Median</a:t>
            </a:r>
            <a:r>
              <a:rPr lang="en-US" dirty="0"/>
              <a:t>: 811, </a:t>
            </a:r>
            <a:r>
              <a:rPr lang="en-US" b="1" u="sng" dirty="0"/>
              <a:t>Mean</a:t>
            </a:r>
            <a:r>
              <a:rPr lang="en-US" dirty="0"/>
              <a:t>: 3320, </a:t>
            </a:r>
            <a:r>
              <a:rPr lang="en-US" b="1" u="sng" dirty="0"/>
              <a:t>3rd Qu</a:t>
            </a:r>
            <a:r>
              <a:rPr lang="en-US" dirty="0"/>
              <a:t>: 1846, </a:t>
            </a:r>
            <a:r>
              <a:rPr lang="en-US" b="1" u="sng" dirty="0"/>
              <a:t>Max</a:t>
            </a:r>
            <a:r>
              <a:rPr lang="en-US" dirty="0"/>
              <a:t>: 290’559</a:t>
            </a:r>
          </a:p>
          <a:p>
            <a:r>
              <a:rPr lang="en-US" dirty="0"/>
              <a:t>Exiting_USA2$Data - </a:t>
            </a:r>
            <a:r>
              <a:rPr lang="en-US" b="1" u="sng" dirty="0"/>
              <a:t>Min</a:t>
            </a:r>
            <a:r>
              <a:rPr lang="en-US" dirty="0"/>
              <a:t>: 548’394 </a:t>
            </a:r>
            <a:r>
              <a:rPr lang="en-US" b="1" u="sng" dirty="0"/>
              <a:t>1st</a:t>
            </a:r>
            <a:r>
              <a:rPr lang="en-US" u="sng" dirty="0"/>
              <a:t> </a:t>
            </a:r>
            <a:r>
              <a:rPr lang="en-US" b="1" u="sng" dirty="0"/>
              <a:t>Q</a:t>
            </a:r>
            <a:r>
              <a:rPr lang="en-US" u="sng" dirty="0"/>
              <a:t>u</a:t>
            </a:r>
            <a:r>
              <a:rPr lang="en-US" dirty="0"/>
              <a:t>: 922’709, </a:t>
            </a:r>
            <a:r>
              <a:rPr lang="en-US" b="1" u="sng" dirty="0"/>
              <a:t>Median</a:t>
            </a:r>
            <a:r>
              <a:rPr lang="en-US" dirty="0"/>
              <a:t>: 1’297’023, </a:t>
            </a:r>
            <a:r>
              <a:rPr lang="en-US" b="1" u="sng" dirty="0"/>
              <a:t>Mean</a:t>
            </a:r>
            <a:r>
              <a:rPr lang="en-US" dirty="0"/>
              <a:t>: 1’297’023, </a:t>
            </a:r>
            <a:r>
              <a:rPr lang="en-US" b="1" u="sng" dirty="0"/>
              <a:t>3rd Qu</a:t>
            </a:r>
            <a:r>
              <a:rPr lang="en-US" dirty="0"/>
              <a:t>: 1’671’338, </a:t>
            </a:r>
            <a:r>
              <a:rPr lang="en-US" b="1" u="sng" dirty="0"/>
              <a:t>Max</a:t>
            </a:r>
            <a:r>
              <a:rPr lang="en-US" dirty="0"/>
              <a:t>: 2’045’652</a:t>
            </a:r>
          </a:p>
          <a:p>
            <a:r>
              <a:rPr lang="en-US" dirty="0"/>
              <a:t>Juveniles_USA$Data -  </a:t>
            </a:r>
            <a:r>
              <a:rPr lang="en-US" b="1" u="sng" dirty="0"/>
              <a:t>Min</a:t>
            </a:r>
            <a:r>
              <a:rPr lang="en-US" dirty="0"/>
              <a:t>: 225’783, </a:t>
            </a:r>
            <a:r>
              <a:rPr lang="en-US" b="1" u="sng" dirty="0"/>
              <a:t>1st Qu</a:t>
            </a:r>
            <a:r>
              <a:rPr lang="en-US" dirty="0"/>
              <a:t>: 286’579, </a:t>
            </a:r>
            <a:r>
              <a:rPr lang="en-US" b="1" u="sng" dirty="0"/>
              <a:t>Median</a:t>
            </a:r>
            <a:r>
              <a:rPr lang="en-US" dirty="0"/>
              <a:t>: 347’376, </a:t>
            </a:r>
            <a:r>
              <a:rPr lang="en-US" b="1" u="sng" dirty="0"/>
              <a:t>Mean</a:t>
            </a:r>
            <a:r>
              <a:rPr lang="en-US" dirty="0"/>
              <a:t>: 347’376, </a:t>
            </a:r>
            <a:r>
              <a:rPr lang="en-US" b="1" u="sng" dirty="0"/>
              <a:t>3rd Qu</a:t>
            </a:r>
            <a:r>
              <a:rPr lang="en-US" dirty="0"/>
              <a:t>: 408’172, </a:t>
            </a:r>
            <a:r>
              <a:rPr lang="en-US" b="1" u="sng" dirty="0"/>
              <a:t>Max</a:t>
            </a:r>
            <a:r>
              <a:rPr lang="en-US" dirty="0"/>
              <a:t>: 468’968</a:t>
            </a:r>
          </a:p>
        </p:txBody>
      </p:sp>
    </p:spTree>
    <p:extLst>
      <p:ext uri="{BB962C8B-B14F-4D97-AF65-F5344CB8AC3E}">
        <p14:creationId xmlns:p14="http://schemas.microsoft.com/office/powerpoint/2010/main" val="303374587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FCB1B-F702-4F95-B4FF-2437512C562C}"/>
              </a:ext>
            </a:extLst>
          </p:cNvPr>
          <p:cNvSpPr>
            <a:spLocks noGrp="1"/>
          </p:cNvSpPr>
          <p:nvPr>
            <p:ph type="title"/>
          </p:nvPr>
        </p:nvSpPr>
        <p:spPr/>
        <p:txBody>
          <a:bodyPr>
            <a:normAutofit/>
          </a:bodyPr>
          <a:lstStyle/>
          <a:p>
            <a:r>
              <a:rPr lang="en-US" i="0" dirty="0"/>
              <a:t>Results</a:t>
            </a:r>
          </a:p>
        </p:txBody>
      </p:sp>
      <p:sp>
        <p:nvSpPr>
          <p:cNvPr id="3" name="Text Placeholder 2">
            <a:extLst>
              <a:ext uri="{FF2B5EF4-FFF2-40B4-BE49-F238E27FC236}">
                <a16:creationId xmlns:a16="http://schemas.microsoft.com/office/drawing/2014/main" id="{7A79D8DD-C139-4AE2-B6AA-92832BB0A4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0891645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D7FCB1B-F702-4F95-B4FF-2437512C562C}"/>
              </a:ext>
            </a:extLst>
          </p:cNvPr>
          <p:cNvSpPr>
            <a:spLocks noGrp="1"/>
          </p:cNvSpPr>
          <p:nvPr>
            <p:ph type="title"/>
          </p:nvPr>
        </p:nvSpPr>
        <p:spPr>
          <a:xfrm>
            <a:off x="785548" y="392088"/>
            <a:ext cx="9792208" cy="1527078"/>
          </a:xfrm>
        </p:spPr>
        <p:txBody>
          <a:bodyPr>
            <a:normAutofit/>
          </a:bodyPr>
          <a:lstStyle/>
          <a:p>
            <a:pPr algn="ctr"/>
            <a:r>
              <a:rPr lang="en-US" i="0" dirty="0"/>
              <a:t>Evaluation Question 1:</a:t>
            </a:r>
            <a:br>
              <a:rPr lang="en-US" i="0" dirty="0"/>
            </a:br>
            <a:r>
              <a:rPr lang="en-US" sz="2000" i="0" dirty="0">
                <a:solidFill>
                  <a:schemeClr val="tx1"/>
                </a:solidFill>
                <a:effectLst/>
                <a:ea typeface="Times New Roman" panose="02020603050405020304" pitchFamily="18" charset="0"/>
                <a:cs typeface="Times New Roman" panose="02020603050405020304" pitchFamily="18" charset="0"/>
              </a:rPr>
              <a:t>Do the children leaving foster care have an influence on the juvenile incarceration numbers by state?</a:t>
            </a:r>
            <a:endParaRPr lang="en-US" sz="2000" i="0" dirty="0"/>
          </a:p>
        </p:txBody>
      </p:sp>
      <p:sp>
        <p:nvSpPr>
          <p:cNvPr id="5" name="Content Placeholder 4">
            <a:extLst>
              <a:ext uri="{FF2B5EF4-FFF2-40B4-BE49-F238E27FC236}">
                <a16:creationId xmlns:a16="http://schemas.microsoft.com/office/drawing/2014/main" id="{402D8945-3A61-43D4-A1D0-1D9A859EDBA5}"/>
              </a:ext>
            </a:extLst>
          </p:cNvPr>
          <p:cNvSpPr>
            <a:spLocks noGrp="1"/>
          </p:cNvSpPr>
          <p:nvPr>
            <p:ph idx="1"/>
          </p:nvPr>
        </p:nvSpPr>
        <p:spPr>
          <a:xfrm>
            <a:off x="785548" y="2091490"/>
            <a:ext cx="10058400" cy="3849624"/>
          </a:xfrm>
        </p:spPr>
        <p:txBody>
          <a:bodyPr/>
          <a:lstStyle/>
          <a:p>
            <a:r>
              <a:rPr lang="en-US" dirty="0"/>
              <a:t>The quick and easy answer would be no.  With the limited data we have found there is no correlation </a:t>
            </a:r>
          </a:p>
          <a:p>
            <a:pPr marL="0" indent="0">
              <a:buNone/>
            </a:pPr>
            <a:endParaRPr lang="en-US" dirty="0"/>
          </a:p>
          <a:p>
            <a:r>
              <a:rPr lang="en-US" dirty="0"/>
              <a:t>There is no significance influence from children leaving foster care to juvenile incarceration numbers by state.</a:t>
            </a:r>
          </a:p>
          <a:p>
            <a:endParaRPr lang="en-US" dirty="0"/>
          </a:p>
          <a:p>
            <a:r>
              <a:rPr lang="en-US" dirty="0"/>
              <a:t>We can see that the number of children leaving foster care is not a one-to-one comparison to juvenile incarceration.</a:t>
            </a:r>
          </a:p>
          <a:p>
            <a:endParaRPr lang="en-US" dirty="0"/>
          </a:p>
          <a:p>
            <a:r>
              <a:rPr lang="en-US" dirty="0"/>
              <a:t>Without considering age range, children leaving foster care has decreased slightly throughout these 10 years.</a:t>
            </a:r>
          </a:p>
        </p:txBody>
      </p:sp>
    </p:spTree>
    <p:extLst>
      <p:ext uri="{BB962C8B-B14F-4D97-AF65-F5344CB8AC3E}">
        <p14:creationId xmlns:p14="http://schemas.microsoft.com/office/powerpoint/2010/main" val="335959246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D7FCB1B-F702-4F95-B4FF-2437512C562C}"/>
              </a:ext>
            </a:extLst>
          </p:cNvPr>
          <p:cNvSpPr>
            <a:spLocks noGrp="1"/>
          </p:cNvSpPr>
          <p:nvPr>
            <p:ph type="title"/>
          </p:nvPr>
        </p:nvSpPr>
        <p:spPr>
          <a:xfrm>
            <a:off x="976048" y="278756"/>
            <a:ext cx="9792208" cy="1380275"/>
          </a:xfrm>
        </p:spPr>
        <p:txBody>
          <a:bodyPr>
            <a:normAutofit/>
          </a:bodyPr>
          <a:lstStyle/>
          <a:p>
            <a:pPr algn="ctr"/>
            <a:r>
              <a:rPr lang="en-US" i="0" dirty="0"/>
              <a:t>Evaluation Question 1:</a:t>
            </a:r>
            <a:br>
              <a:rPr lang="en-US" i="0" dirty="0"/>
            </a:br>
            <a:r>
              <a:rPr lang="en-US" sz="1800" i="0" dirty="0">
                <a:solidFill>
                  <a:schemeClr val="tx1"/>
                </a:solidFill>
                <a:effectLst/>
                <a:ea typeface="Times New Roman" panose="02020603050405020304" pitchFamily="18" charset="0"/>
                <a:cs typeface="Times New Roman" panose="02020603050405020304" pitchFamily="18" charset="0"/>
              </a:rPr>
              <a:t>Do the children leaving foster care have an influence on the juvenile incarceration numbers by state?</a:t>
            </a:r>
            <a:endParaRPr lang="en-US" i="0" dirty="0">
              <a:solidFill>
                <a:schemeClr val="tx1"/>
              </a:solidFill>
            </a:endParaRPr>
          </a:p>
        </p:txBody>
      </p:sp>
    </p:spTree>
    <p:extLst>
      <p:ext uri="{BB962C8B-B14F-4D97-AF65-F5344CB8AC3E}">
        <p14:creationId xmlns:p14="http://schemas.microsoft.com/office/powerpoint/2010/main" val="67982929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D7FCB1B-F702-4F95-B4FF-2437512C562C}"/>
              </a:ext>
            </a:extLst>
          </p:cNvPr>
          <p:cNvSpPr>
            <a:spLocks noGrp="1"/>
          </p:cNvSpPr>
          <p:nvPr>
            <p:ph type="title"/>
          </p:nvPr>
        </p:nvSpPr>
        <p:spPr>
          <a:xfrm>
            <a:off x="914945" y="256106"/>
            <a:ext cx="9792208" cy="1326246"/>
          </a:xfrm>
        </p:spPr>
        <p:txBody>
          <a:bodyPr>
            <a:normAutofit/>
          </a:bodyPr>
          <a:lstStyle/>
          <a:p>
            <a:pPr algn="ctr"/>
            <a:r>
              <a:rPr lang="en-US" i="0" dirty="0"/>
              <a:t>Evaluation Question 1:</a:t>
            </a:r>
            <a:br>
              <a:rPr lang="en-US" i="0" dirty="0"/>
            </a:br>
            <a:r>
              <a:rPr lang="en-US" sz="1800" i="0" dirty="0">
                <a:solidFill>
                  <a:schemeClr val="tx1"/>
                </a:solidFill>
                <a:effectLst/>
                <a:ea typeface="Times New Roman" panose="02020603050405020304" pitchFamily="18" charset="0"/>
                <a:cs typeface="Times New Roman" panose="02020603050405020304" pitchFamily="18" charset="0"/>
              </a:rPr>
              <a:t>Do the children leaving foster care have an influence on the juvenile incarceration numbers by state?</a:t>
            </a:r>
            <a:endParaRPr lang="en-US" i="0" dirty="0">
              <a:solidFill>
                <a:schemeClr val="tx1"/>
              </a:solidFill>
            </a:endParaRPr>
          </a:p>
        </p:txBody>
      </p:sp>
      <p:sp>
        <p:nvSpPr>
          <p:cNvPr id="5" name="Content Placeholder 4">
            <a:extLst>
              <a:ext uri="{FF2B5EF4-FFF2-40B4-BE49-F238E27FC236}">
                <a16:creationId xmlns:a16="http://schemas.microsoft.com/office/drawing/2014/main" id="{402D8945-3A61-43D4-A1D0-1D9A859EDBA5}"/>
              </a:ext>
            </a:extLst>
          </p:cNvPr>
          <p:cNvSpPr>
            <a:spLocks noGrp="1"/>
          </p:cNvSpPr>
          <p:nvPr>
            <p:ph idx="1"/>
          </p:nvPr>
        </p:nvSpPr>
        <p:spPr>
          <a:xfrm>
            <a:off x="7242439" y="1944556"/>
            <a:ext cx="4586023" cy="4015047"/>
          </a:xfrm>
        </p:spPr>
        <p:txBody>
          <a:bodyPr/>
          <a:lstStyle/>
          <a:p>
            <a:endParaRPr lang="en-US" dirty="0"/>
          </a:p>
        </p:txBody>
      </p:sp>
    </p:spTree>
    <p:extLst>
      <p:ext uri="{BB962C8B-B14F-4D97-AF65-F5344CB8AC3E}">
        <p14:creationId xmlns:p14="http://schemas.microsoft.com/office/powerpoint/2010/main" val="418528208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D7FCB1B-F702-4F95-B4FF-2437512C562C}"/>
              </a:ext>
            </a:extLst>
          </p:cNvPr>
          <p:cNvSpPr>
            <a:spLocks noGrp="1"/>
          </p:cNvSpPr>
          <p:nvPr>
            <p:ph type="title"/>
          </p:nvPr>
        </p:nvSpPr>
        <p:spPr>
          <a:xfrm>
            <a:off x="785548" y="392088"/>
            <a:ext cx="9792208" cy="1527078"/>
          </a:xfrm>
        </p:spPr>
        <p:txBody>
          <a:bodyPr>
            <a:normAutofit/>
          </a:bodyPr>
          <a:lstStyle/>
          <a:p>
            <a:pPr algn="ctr"/>
            <a:r>
              <a:rPr lang="en-US" i="0" dirty="0"/>
              <a:t>Evaluation Question 2:</a:t>
            </a:r>
            <a:br>
              <a:rPr lang="en-US" i="0" dirty="0"/>
            </a:br>
            <a:r>
              <a:rPr lang="en-US" sz="2000" i="0" dirty="0">
                <a:effectLst/>
                <a:ea typeface="Calibri" panose="020F0502020204030204" pitchFamily="34" charset="0"/>
                <a:cs typeface="Times New Roman" panose="02020603050405020304" pitchFamily="18" charset="0"/>
              </a:rPr>
              <a:t>Does the age group of children exiting Foster Care have an influence on juvenile incarceration?</a:t>
            </a:r>
            <a:endParaRPr lang="en-US" sz="2000" i="0" dirty="0"/>
          </a:p>
        </p:txBody>
      </p:sp>
      <p:sp>
        <p:nvSpPr>
          <p:cNvPr id="5" name="Content Placeholder 4">
            <a:extLst>
              <a:ext uri="{FF2B5EF4-FFF2-40B4-BE49-F238E27FC236}">
                <a16:creationId xmlns:a16="http://schemas.microsoft.com/office/drawing/2014/main" id="{402D8945-3A61-43D4-A1D0-1D9A859EDBA5}"/>
              </a:ext>
            </a:extLst>
          </p:cNvPr>
          <p:cNvSpPr>
            <a:spLocks noGrp="1"/>
          </p:cNvSpPr>
          <p:nvPr>
            <p:ph idx="1"/>
          </p:nvPr>
        </p:nvSpPr>
        <p:spPr/>
        <p:txBody>
          <a:bodyPr/>
          <a:lstStyle/>
          <a:p>
            <a:pPr algn="l"/>
            <a:r>
              <a:rPr lang="en-US" dirty="0"/>
              <a:t>There is also no influence from the age group of children exiting foster care on the juvenile incarceration numbers</a:t>
            </a:r>
          </a:p>
          <a:p>
            <a:pPr algn="l"/>
            <a:r>
              <a:rPr lang="en-US" dirty="0"/>
              <a:t>We can look at some graphs that will illustrate this point</a:t>
            </a:r>
          </a:p>
          <a:p>
            <a:pPr algn="l"/>
            <a:r>
              <a:rPr lang="en-US" dirty="0"/>
              <a:t>We can see that from 2001 to 2019 the number of children in detention centers has significantly decreased</a:t>
            </a:r>
          </a:p>
          <a:p>
            <a:pPr algn="l"/>
            <a:r>
              <a:rPr lang="en-US" dirty="0"/>
              <a:t>We can also see that the number of children leaving foster care has in the case for the 1 to 5 range age group has increased for the most part. While the other age groups has been steady throughout the 10 years</a:t>
            </a:r>
          </a:p>
          <a:p>
            <a:pPr algn="l"/>
            <a:r>
              <a:rPr lang="en-US" dirty="0"/>
              <a:t>The one age group that would most likely have a link to juvenile incarceration is the hardest to pin down</a:t>
            </a:r>
          </a:p>
          <a:p>
            <a:pPr algn="l"/>
            <a:r>
              <a:rPr lang="en-US" dirty="0"/>
              <a:t>Since not all states will allow children past the age of 18 to remain in foster care, there is no uniform way to track if these children are leaving foster care due to adoption or aging out of the system</a:t>
            </a:r>
          </a:p>
        </p:txBody>
      </p:sp>
    </p:spTree>
    <p:extLst>
      <p:ext uri="{BB962C8B-B14F-4D97-AF65-F5344CB8AC3E}">
        <p14:creationId xmlns:p14="http://schemas.microsoft.com/office/powerpoint/2010/main" val="298111765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D7FCB1B-F702-4F95-B4FF-2437512C562C}"/>
              </a:ext>
            </a:extLst>
          </p:cNvPr>
          <p:cNvSpPr>
            <a:spLocks noGrp="1"/>
          </p:cNvSpPr>
          <p:nvPr>
            <p:ph type="title"/>
          </p:nvPr>
        </p:nvSpPr>
        <p:spPr>
          <a:xfrm>
            <a:off x="785548" y="392088"/>
            <a:ext cx="9792208" cy="1527078"/>
          </a:xfrm>
        </p:spPr>
        <p:txBody>
          <a:bodyPr>
            <a:normAutofit/>
          </a:bodyPr>
          <a:lstStyle/>
          <a:p>
            <a:pPr algn="ctr"/>
            <a:r>
              <a:rPr lang="en-US" i="0" dirty="0"/>
              <a:t>Evaluation Question 2:</a:t>
            </a:r>
            <a:br>
              <a:rPr lang="en-US" i="0" dirty="0"/>
            </a:br>
            <a:r>
              <a:rPr lang="en-US" sz="2000" i="0" dirty="0">
                <a:effectLst/>
                <a:ea typeface="Calibri" panose="020F0502020204030204" pitchFamily="34" charset="0"/>
                <a:cs typeface="Times New Roman" panose="02020603050405020304" pitchFamily="18" charset="0"/>
              </a:rPr>
              <a:t>Does the age group of children exiting Foster Care have an influence on juvenile incarceration?</a:t>
            </a:r>
            <a:br>
              <a:rPr lang="en-US" sz="2000" i="0" dirty="0">
                <a:effectLst/>
                <a:ea typeface="Calibri" panose="020F0502020204030204" pitchFamily="34" charset="0"/>
                <a:cs typeface="Times New Roman" panose="02020603050405020304" pitchFamily="18" charset="0"/>
              </a:rPr>
            </a:br>
            <a:endParaRPr lang="en-US" sz="2000" i="0" dirty="0"/>
          </a:p>
        </p:txBody>
      </p:sp>
      <p:sp>
        <p:nvSpPr>
          <p:cNvPr id="5" name="Content Placeholder 4">
            <a:extLst>
              <a:ext uri="{FF2B5EF4-FFF2-40B4-BE49-F238E27FC236}">
                <a16:creationId xmlns:a16="http://schemas.microsoft.com/office/drawing/2014/main" id="{402D8945-3A61-43D4-A1D0-1D9A859EDBA5}"/>
              </a:ext>
            </a:extLst>
          </p:cNvPr>
          <p:cNvSpPr>
            <a:spLocks noGrp="1"/>
          </p:cNvSpPr>
          <p:nvPr>
            <p:ph idx="1"/>
          </p:nvPr>
        </p:nvSpPr>
        <p:spPr>
          <a:xfrm>
            <a:off x="7275345" y="1919166"/>
            <a:ext cx="4436541" cy="4076289"/>
          </a:xfrm>
        </p:spPr>
        <p:txBody>
          <a:bodyPr/>
          <a:lstStyle/>
          <a:p>
            <a:endParaRPr lang="en-US" dirty="0"/>
          </a:p>
        </p:txBody>
      </p:sp>
    </p:spTree>
    <p:extLst>
      <p:ext uri="{BB962C8B-B14F-4D97-AF65-F5344CB8AC3E}">
        <p14:creationId xmlns:p14="http://schemas.microsoft.com/office/powerpoint/2010/main" val="199333399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D7FCB1B-F702-4F95-B4FF-2437512C562C}"/>
              </a:ext>
            </a:extLst>
          </p:cNvPr>
          <p:cNvSpPr>
            <a:spLocks noGrp="1"/>
          </p:cNvSpPr>
          <p:nvPr>
            <p:ph type="title"/>
          </p:nvPr>
        </p:nvSpPr>
        <p:spPr>
          <a:xfrm>
            <a:off x="785548" y="392088"/>
            <a:ext cx="9792208" cy="1527078"/>
          </a:xfrm>
        </p:spPr>
        <p:txBody>
          <a:bodyPr>
            <a:normAutofit/>
          </a:bodyPr>
          <a:lstStyle/>
          <a:p>
            <a:pPr algn="ctr"/>
            <a:r>
              <a:rPr lang="en-US" i="0" dirty="0"/>
              <a:t>Evaluation Question 2:</a:t>
            </a:r>
            <a:br>
              <a:rPr lang="en-US" i="0" dirty="0"/>
            </a:br>
            <a:r>
              <a:rPr lang="en-US" sz="2000" i="0" dirty="0">
                <a:effectLst/>
                <a:ea typeface="Calibri" panose="020F0502020204030204" pitchFamily="34" charset="0"/>
                <a:cs typeface="Times New Roman" panose="02020603050405020304" pitchFamily="18" charset="0"/>
              </a:rPr>
              <a:t>Does the age group of children exiting Foster Care have an influence on juvenile incarceration?</a:t>
            </a:r>
            <a:br>
              <a:rPr lang="en-US" sz="2000" i="0" dirty="0">
                <a:effectLst/>
                <a:ea typeface="Calibri" panose="020F0502020204030204" pitchFamily="34" charset="0"/>
                <a:cs typeface="Times New Roman" panose="02020603050405020304" pitchFamily="18" charset="0"/>
              </a:rPr>
            </a:br>
            <a:endParaRPr lang="en-US" sz="2000" i="0" dirty="0"/>
          </a:p>
        </p:txBody>
      </p:sp>
      <p:sp>
        <p:nvSpPr>
          <p:cNvPr id="5" name="Content Placeholder 4">
            <a:extLst>
              <a:ext uri="{FF2B5EF4-FFF2-40B4-BE49-F238E27FC236}">
                <a16:creationId xmlns:a16="http://schemas.microsoft.com/office/drawing/2014/main" id="{402D8945-3A61-43D4-A1D0-1D9A859EDBA5}"/>
              </a:ext>
            </a:extLst>
          </p:cNvPr>
          <p:cNvSpPr>
            <a:spLocks noGrp="1"/>
          </p:cNvSpPr>
          <p:nvPr>
            <p:ph idx="1"/>
          </p:nvPr>
        </p:nvSpPr>
        <p:spPr>
          <a:xfrm>
            <a:off x="7247378" y="1919166"/>
            <a:ext cx="4512159" cy="4076289"/>
          </a:xfrm>
        </p:spPr>
        <p:txBody>
          <a:bodyPr/>
          <a:lstStyle/>
          <a:p>
            <a:endParaRPr lang="en-US" dirty="0"/>
          </a:p>
        </p:txBody>
      </p:sp>
    </p:spTree>
    <p:extLst>
      <p:ext uri="{BB962C8B-B14F-4D97-AF65-F5344CB8AC3E}">
        <p14:creationId xmlns:p14="http://schemas.microsoft.com/office/powerpoint/2010/main" val="20841450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8DE9B99-ADEF-4DA4-A716-52D0A8BE5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09" name="Rectangle 108">
            <a:extLst>
              <a:ext uri="{FF2B5EF4-FFF2-40B4-BE49-F238E27FC236}">
                <a16:creationId xmlns:a16="http://schemas.microsoft.com/office/drawing/2014/main" id="{6E20860D-8992-496E-BC22-8450E344B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11" name="Rectangle 110">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3" name="Rectangle 112">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4" name="Rectangle 3">
            <a:extLst>
              <a:ext uri="{FF2B5EF4-FFF2-40B4-BE49-F238E27FC236}">
                <a16:creationId xmlns:a16="http://schemas.microsoft.com/office/drawing/2014/main" id="{9E7EE488-5835-4C01-AB8B-DF7EABBAF4CF}"/>
              </a:ext>
            </a:extLst>
          </p:cNvPr>
          <p:cNvSpPr/>
          <p:nvPr/>
        </p:nvSpPr>
        <p:spPr>
          <a:xfrm>
            <a:off x="621319" y="726141"/>
            <a:ext cx="4219622" cy="5405717"/>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A37274D-5A06-4653-9902-A06FC3FF61AD}"/>
              </a:ext>
            </a:extLst>
          </p:cNvPr>
          <p:cNvSpPr/>
          <p:nvPr/>
        </p:nvSpPr>
        <p:spPr>
          <a:xfrm>
            <a:off x="833718" y="995082"/>
            <a:ext cx="3724835" cy="4800600"/>
          </a:xfrm>
          <a:prstGeom prst="rect">
            <a:avLst/>
          </a:prstGeom>
          <a:solidFill>
            <a:schemeClr val="accent1">
              <a:alpha val="22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7908CC-1DEE-4F05-A985-80FFB9340207}"/>
              </a:ext>
            </a:extLst>
          </p:cNvPr>
          <p:cNvSpPr txBox="1"/>
          <p:nvPr/>
        </p:nvSpPr>
        <p:spPr>
          <a:xfrm>
            <a:off x="5936250" y="1186466"/>
            <a:ext cx="5683026" cy="3811416"/>
          </a:xfrm>
          <a:prstGeom prst="rect">
            <a:avLst/>
          </a:prstGeom>
        </p:spPr>
        <p:txBody>
          <a:bodyPr vert="horz" lIns="91440" tIns="45720" rIns="91440" bIns="45720" rtlCol="0">
            <a:noAutofit/>
          </a:bodyPr>
          <a:lstStyle/>
          <a:p>
            <a:pPr marL="445770" indent="-342900">
              <a:spcAft>
                <a:spcPts val="600"/>
              </a:spcAft>
              <a:buClr>
                <a:schemeClr val="tx1">
                  <a:lumMod val="85000"/>
                  <a:lumOff val="15000"/>
                </a:schemeClr>
              </a:buClr>
              <a:buFont typeface="Wingdings" panose="05000000000000000000" pitchFamily="2" charset="2"/>
              <a:buChar char="v"/>
            </a:pPr>
            <a:r>
              <a:rPr lang="en-US" sz="2000" dirty="0"/>
              <a:t>Worked 16 years as an administrative assistant</a:t>
            </a:r>
          </a:p>
          <a:p>
            <a:pPr marL="102870">
              <a:spcAft>
                <a:spcPts val="600"/>
              </a:spcAft>
              <a:buClr>
                <a:schemeClr val="tx1">
                  <a:lumMod val="85000"/>
                  <a:lumOff val="15000"/>
                </a:schemeClr>
              </a:buClr>
            </a:pPr>
            <a:endParaRPr lang="en-US" sz="2000" dirty="0"/>
          </a:p>
          <a:p>
            <a:pPr marL="445770" indent="-342900">
              <a:spcAft>
                <a:spcPts val="600"/>
              </a:spcAft>
              <a:buClr>
                <a:schemeClr val="tx1">
                  <a:lumMod val="85000"/>
                  <a:lumOff val="15000"/>
                </a:schemeClr>
              </a:buClr>
              <a:buFont typeface="Wingdings" panose="05000000000000000000" pitchFamily="2" charset="2"/>
              <a:buChar char="v"/>
            </a:pPr>
            <a:r>
              <a:rPr lang="en-US" sz="2000" dirty="0"/>
              <a:t>Received an Associate of Applied Science in Paralegal Studies</a:t>
            </a:r>
          </a:p>
          <a:p>
            <a:pPr marL="102870">
              <a:spcAft>
                <a:spcPts val="600"/>
              </a:spcAft>
              <a:buClr>
                <a:schemeClr val="tx1">
                  <a:lumMod val="85000"/>
                  <a:lumOff val="15000"/>
                </a:schemeClr>
              </a:buClr>
            </a:pPr>
            <a:endParaRPr lang="en-US" sz="2000" dirty="0"/>
          </a:p>
          <a:p>
            <a:pPr marL="445770" indent="-342900">
              <a:spcAft>
                <a:spcPts val="600"/>
              </a:spcAft>
              <a:buClr>
                <a:schemeClr val="tx1">
                  <a:lumMod val="85000"/>
                  <a:lumOff val="15000"/>
                </a:schemeClr>
              </a:buClr>
              <a:buFont typeface="Wingdings" panose="05000000000000000000" pitchFamily="2" charset="2"/>
              <a:buChar char="v"/>
            </a:pPr>
            <a:r>
              <a:rPr lang="en-US" sz="2000" dirty="0"/>
              <a:t>Started working from home in customer service in 2014 and in 2016 transitioned in to Travel &amp; Hospitality</a:t>
            </a:r>
          </a:p>
          <a:p>
            <a:pPr marL="102870">
              <a:spcAft>
                <a:spcPts val="600"/>
              </a:spcAft>
              <a:buClr>
                <a:schemeClr val="tx1">
                  <a:lumMod val="85000"/>
                  <a:lumOff val="15000"/>
                </a:schemeClr>
              </a:buClr>
            </a:pPr>
            <a:endParaRPr lang="en-US" sz="2000" dirty="0"/>
          </a:p>
          <a:p>
            <a:pPr marL="445770" indent="-342900">
              <a:spcAft>
                <a:spcPts val="600"/>
              </a:spcAft>
              <a:buClr>
                <a:schemeClr val="tx1">
                  <a:lumMod val="85000"/>
                  <a:lumOff val="15000"/>
                </a:schemeClr>
              </a:buClr>
              <a:buFont typeface="Wingdings" panose="05000000000000000000" pitchFamily="2" charset="2"/>
              <a:buChar char="v"/>
            </a:pPr>
            <a:r>
              <a:rPr lang="en-US" sz="2000" dirty="0"/>
              <a:t>Currently working as a Travel Coordinator for a medical staffing agency. </a:t>
            </a:r>
          </a:p>
          <a:p>
            <a:pPr marL="102870">
              <a:spcAft>
                <a:spcPts val="600"/>
              </a:spcAft>
              <a:buClr>
                <a:schemeClr val="tx1">
                  <a:lumMod val="85000"/>
                  <a:lumOff val="15000"/>
                </a:schemeClr>
              </a:buClr>
            </a:pPr>
            <a:endParaRPr lang="en-US" sz="1600" dirty="0"/>
          </a:p>
          <a:p>
            <a:pPr marL="445770" indent="-342900">
              <a:spcAft>
                <a:spcPts val="600"/>
              </a:spcAft>
              <a:buClr>
                <a:schemeClr val="tx1">
                  <a:lumMod val="85000"/>
                  <a:lumOff val="15000"/>
                </a:schemeClr>
              </a:buClr>
              <a:buFont typeface="Wingdings" panose="05000000000000000000" pitchFamily="2" charset="2"/>
              <a:buChar char="v"/>
            </a:pPr>
            <a:r>
              <a:rPr lang="en-US" sz="2000" dirty="0"/>
              <a:t>On the path to receive my certificate in Data Science with Entity Academy by way of Woz-U</a:t>
            </a:r>
          </a:p>
        </p:txBody>
      </p:sp>
      <p:cxnSp>
        <p:nvCxnSpPr>
          <p:cNvPr id="7" name="Straight Connector 6">
            <a:extLst>
              <a:ext uri="{FF2B5EF4-FFF2-40B4-BE49-F238E27FC236}">
                <a16:creationId xmlns:a16="http://schemas.microsoft.com/office/drawing/2014/main" id="{E8A7CCC4-A9E3-4684-AA84-772C158C173A}"/>
              </a:ext>
            </a:extLst>
          </p:cNvPr>
          <p:cNvCxnSpPr>
            <a:cxnSpLocks/>
          </p:cNvCxnSpPr>
          <p:nvPr/>
        </p:nvCxnSpPr>
        <p:spPr>
          <a:xfrm>
            <a:off x="5701553" y="374904"/>
            <a:ext cx="0" cy="599738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D26CE64D-585D-4940-8B1B-0B36A2C705D5}"/>
              </a:ext>
            </a:extLst>
          </p:cNvPr>
          <p:cNvSpPr txBox="1"/>
          <p:nvPr/>
        </p:nvSpPr>
        <p:spPr>
          <a:xfrm>
            <a:off x="6326702" y="402975"/>
            <a:ext cx="4778368" cy="646331"/>
          </a:xfrm>
          <a:prstGeom prst="rect">
            <a:avLst/>
          </a:prstGeom>
          <a:noFill/>
        </p:spPr>
        <p:txBody>
          <a:bodyPr wrap="square" rtlCol="0">
            <a:spAutoFit/>
          </a:bodyPr>
          <a:lstStyle/>
          <a:p>
            <a:pPr algn="ctr"/>
            <a:r>
              <a:rPr lang="en-US" sz="3600" b="1" dirty="0">
                <a:solidFill>
                  <a:schemeClr val="tx1">
                    <a:lumMod val="95000"/>
                  </a:schemeClr>
                </a:solidFill>
                <a:latin typeface="Baskerville Old Face" panose="02020602080505020303" pitchFamily="18" charset="0"/>
              </a:rPr>
              <a:t>Background</a:t>
            </a:r>
          </a:p>
        </p:txBody>
      </p:sp>
      <p:sp>
        <p:nvSpPr>
          <p:cNvPr id="11" name="TextBox 10">
            <a:extLst>
              <a:ext uri="{FF2B5EF4-FFF2-40B4-BE49-F238E27FC236}">
                <a16:creationId xmlns:a16="http://schemas.microsoft.com/office/drawing/2014/main" id="{E97DFFBB-8834-4355-941A-40DFCE11CB9D}"/>
              </a:ext>
            </a:extLst>
          </p:cNvPr>
          <p:cNvSpPr txBox="1"/>
          <p:nvPr/>
        </p:nvSpPr>
        <p:spPr>
          <a:xfrm>
            <a:off x="672353" y="2654004"/>
            <a:ext cx="4047564" cy="707886"/>
          </a:xfrm>
          <a:prstGeom prst="rect">
            <a:avLst/>
          </a:prstGeom>
          <a:noFill/>
        </p:spPr>
        <p:txBody>
          <a:bodyPr wrap="square" rtlCol="0">
            <a:spAutoFit/>
          </a:bodyPr>
          <a:lstStyle/>
          <a:p>
            <a:pPr algn="ctr"/>
            <a:r>
              <a:rPr lang="en-US" sz="4000" b="1" dirty="0">
                <a:solidFill>
                  <a:schemeClr val="accent2">
                    <a:lumMod val="50000"/>
                  </a:schemeClr>
                </a:solidFill>
                <a:latin typeface="Baskerville Old Face" panose="02020602080505020303" pitchFamily="18" charset="0"/>
              </a:rPr>
              <a:t>Rushelle Phillips</a:t>
            </a:r>
          </a:p>
        </p:txBody>
      </p:sp>
    </p:spTree>
    <p:extLst>
      <p:ext uri="{BB962C8B-B14F-4D97-AF65-F5344CB8AC3E}">
        <p14:creationId xmlns:p14="http://schemas.microsoft.com/office/powerpoint/2010/main" val="39079346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D7FCB1B-F702-4F95-B4FF-2437512C562C}"/>
              </a:ext>
            </a:extLst>
          </p:cNvPr>
          <p:cNvSpPr>
            <a:spLocks noGrp="1"/>
          </p:cNvSpPr>
          <p:nvPr>
            <p:ph type="title"/>
          </p:nvPr>
        </p:nvSpPr>
        <p:spPr>
          <a:xfrm>
            <a:off x="785548" y="392088"/>
            <a:ext cx="9792208" cy="1527078"/>
          </a:xfrm>
        </p:spPr>
        <p:txBody>
          <a:bodyPr>
            <a:normAutofit/>
          </a:bodyPr>
          <a:lstStyle/>
          <a:p>
            <a:r>
              <a:rPr lang="en-US" i="0" dirty="0"/>
              <a:t>Summary</a:t>
            </a:r>
          </a:p>
        </p:txBody>
      </p:sp>
      <p:sp>
        <p:nvSpPr>
          <p:cNvPr id="5" name="Content Placeholder 4">
            <a:extLst>
              <a:ext uri="{FF2B5EF4-FFF2-40B4-BE49-F238E27FC236}">
                <a16:creationId xmlns:a16="http://schemas.microsoft.com/office/drawing/2014/main" id="{402D8945-3A61-43D4-A1D0-1D9A859EDBA5}"/>
              </a:ext>
            </a:extLst>
          </p:cNvPr>
          <p:cNvSpPr>
            <a:spLocks noGrp="1"/>
          </p:cNvSpPr>
          <p:nvPr>
            <p:ph idx="1"/>
          </p:nvPr>
        </p:nvSpPr>
        <p:spPr/>
        <p:txBody>
          <a:bodyPr/>
          <a:lstStyle/>
          <a:p>
            <a:pPr algn="l"/>
            <a:r>
              <a:rPr lang="en-US" b="0" i="0" dirty="0">
                <a:effectLst/>
                <a:latin typeface="Open Sans" panose="020B0606030504020204" pitchFamily="34" charset="0"/>
              </a:rPr>
              <a:t>The summary should be JUST ONE SLIDE, and it should contain a summary of the entirety of your results section. It should be in layman's terms, quick and dirty.</a:t>
            </a:r>
          </a:p>
          <a:p>
            <a:br>
              <a:rPr lang="en-US" dirty="0"/>
            </a:br>
            <a:endParaRPr lang="en-US" dirty="0"/>
          </a:p>
        </p:txBody>
      </p:sp>
    </p:spTree>
    <p:extLst>
      <p:ext uri="{BB962C8B-B14F-4D97-AF65-F5344CB8AC3E}">
        <p14:creationId xmlns:p14="http://schemas.microsoft.com/office/powerpoint/2010/main" val="218081974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D7FCB1B-F702-4F95-B4FF-2437512C562C}"/>
              </a:ext>
            </a:extLst>
          </p:cNvPr>
          <p:cNvSpPr>
            <a:spLocks noGrp="1"/>
          </p:cNvSpPr>
          <p:nvPr>
            <p:ph type="title"/>
          </p:nvPr>
        </p:nvSpPr>
        <p:spPr>
          <a:xfrm>
            <a:off x="785548" y="392088"/>
            <a:ext cx="9792208" cy="1527078"/>
          </a:xfrm>
        </p:spPr>
        <p:txBody>
          <a:bodyPr>
            <a:normAutofit/>
          </a:bodyPr>
          <a:lstStyle/>
          <a:p>
            <a:r>
              <a:rPr lang="en-US" i="0" dirty="0"/>
              <a:t>Conclusion</a:t>
            </a:r>
          </a:p>
        </p:txBody>
      </p:sp>
      <p:sp>
        <p:nvSpPr>
          <p:cNvPr id="5" name="Content Placeholder 4">
            <a:extLst>
              <a:ext uri="{FF2B5EF4-FFF2-40B4-BE49-F238E27FC236}">
                <a16:creationId xmlns:a16="http://schemas.microsoft.com/office/drawing/2014/main" id="{402D8945-3A61-43D4-A1D0-1D9A859EDBA5}"/>
              </a:ext>
            </a:extLst>
          </p:cNvPr>
          <p:cNvSpPr>
            <a:spLocks noGrp="1"/>
          </p:cNvSpPr>
          <p:nvPr>
            <p:ph idx="1"/>
          </p:nvPr>
        </p:nvSpPr>
        <p:spPr>
          <a:xfrm>
            <a:off x="1066800" y="1999604"/>
            <a:ext cx="10058400" cy="3849624"/>
          </a:xfrm>
        </p:spPr>
        <p:txBody>
          <a:bodyPr/>
          <a:lstStyle/>
          <a:p>
            <a:pPr algn="l">
              <a:buFont typeface="Arial" panose="020B0604020202020204" pitchFamily="34" charset="0"/>
              <a:buChar char="•"/>
            </a:pPr>
            <a:r>
              <a:rPr lang="en-US" b="0" i="0" dirty="0">
                <a:effectLst/>
                <a:latin typeface="Montserrat" panose="00000500000000000000" pitchFamily="2" charset="0"/>
              </a:rPr>
              <a:t>How do your findings impact the world at large?</a:t>
            </a:r>
          </a:p>
          <a:p>
            <a:pPr algn="l">
              <a:buFont typeface="Arial" panose="020B0604020202020204" pitchFamily="34" charset="0"/>
              <a:buChar char="•"/>
            </a:pPr>
            <a:r>
              <a:rPr lang="en-US" b="0" i="0" dirty="0">
                <a:effectLst/>
                <a:latin typeface="Montserrat" panose="00000500000000000000" pitchFamily="2" charset="0"/>
              </a:rPr>
              <a:t>What's important about this work?</a:t>
            </a:r>
          </a:p>
          <a:p>
            <a:pPr algn="l">
              <a:buFont typeface="Arial" panose="020B0604020202020204" pitchFamily="34" charset="0"/>
              <a:buChar char="•"/>
            </a:pPr>
            <a:r>
              <a:rPr lang="en-US" b="0" i="0" dirty="0">
                <a:effectLst/>
                <a:latin typeface="Montserrat" panose="00000500000000000000" pitchFamily="2" charset="0"/>
              </a:rPr>
              <a:t>Big picture information</a:t>
            </a:r>
          </a:p>
          <a:p>
            <a:endParaRPr lang="en-US" dirty="0"/>
          </a:p>
        </p:txBody>
      </p:sp>
    </p:spTree>
    <p:extLst>
      <p:ext uri="{BB962C8B-B14F-4D97-AF65-F5344CB8AC3E}">
        <p14:creationId xmlns:p14="http://schemas.microsoft.com/office/powerpoint/2010/main" val="2882293779"/>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FCB1B-F702-4F95-B4FF-2437512C562C}"/>
              </a:ext>
            </a:extLst>
          </p:cNvPr>
          <p:cNvSpPr>
            <a:spLocks noGrp="1"/>
          </p:cNvSpPr>
          <p:nvPr>
            <p:ph type="title"/>
          </p:nvPr>
        </p:nvSpPr>
        <p:spPr/>
        <p:txBody>
          <a:bodyPr>
            <a:normAutofit/>
          </a:bodyPr>
          <a:lstStyle/>
          <a:p>
            <a:r>
              <a:rPr lang="en-US" i="0" dirty="0"/>
              <a:t>Questions? </a:t>
            </a:r>
          </a:p>
        </p:txBody>
      </p:sp>
      <p:sp>
        <p:nvSpPr>
          <p:cNvPr id="5" name="Content Placeholder 4">
            <a:extLst>
              <a:ext uri="{FF2B5EF4-FFF2-40B4-BE49-F238E27FC236}">
                <a16:creationId xmlns:a16="http://schemas.microsoft.com/office/drawing/2014/main" id="{402D8945-3A61-43D4-A1D0-1D9A859EDBA5}"/>
              </a:ext>
            </a:extLst>
          </p:cNvPr>
          <p:cNvSpPr>
            <a:spLocks noGrp="1"/>
          </p:cNvSpPr>
          <p:nvPr>
            <p:ph type="body" idx="1"/>
          </p:nvPr>
        </p:nvSpPr>
        <p:spPr/>
        <p:txBody>
          <a:bodyPr/>
          <a:lstStyle/>
          <a:p>
            <a:endParaRPr lang="en-US" dirty="0"/>
          </a:p>
          <a:p>
            <a:pPr marL="0" indent="0">
              <a:buNone/>
            </a:pPr>
            <a:endParaRPr lang="en-US" dirty="0"/>
          </a:p>
        </p:txBody>
      </p:sp>
    </p:spTree>
    <p:extLst>
      <p:ext uri="{BB962C8B-B14F-4D97-AF65-F5344CB8AC3E}">
        <p14:creationId xmlns:p14="http://schemas.microsoft.com/office/powerpoint/2010/main" val="410009906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D7FCB1B-F702-4F95-B4FF-2437512C562C}"/>
              </a:ext>
            </a:extLst>
          </p:cNvPr>
          <p:cNvSpPr>
            <a:spLocks noGrp="1"/>
          </p:cNvSpPr>
          <p:nvPr>
            <p:ph type="title"/>
          </p:nvPr>
        </p:nvSpPr>
        <p:spPr>
          <a:xfrm>
            <a:off x="807719" y="248823"/>
            <a:ext cx="3428105" cy="1243801"/>
          </a:xfrm>
        </p:spPr>
        <p:txBody>
          <a:bodyPr>
            <a:normAutofit/>
          </a:bodyPr>
          <a:lstStyle/>
          <a:p>
            <a:r>
              <a:rPr lang="en-US" i="0" dirty="0"/>
              <a:t>Sources: </a:t>
            </a:r>
          </a:p>
        </p:txBody>
      </p:sp>
      <p:sp>
        <p:nvSpPr>
          <p:cNvPr id="5" name="Content Placeholder 4">
            <a:extLst>
              <a:ext uri="{FF2B5EF4-FFF2-40B4-BE49-F238E27FC236}">
                <a16:creationId xmlns:a16="http://schemas.microsoft.com/office/drawing/2014/main" id="{402D8945-3A61-43D4-A1D0-1D9A859EDBA5}"/>
              </a:ext>
            </a:extLst>
          </p:cNvPr>
          <p:cNvSpPr>
            <a:spLocks noGrp="1"/>
          </p:cNvSpPr>
          <p:nvPr>
            <p:ph idx="1"/>
          </p:nvPr>
        </p:nvSpPr>
        <p:spPr>
          <a:xfrm>
            <a:off x="952949" y="1492624"/>
            <a:ext cx="10058400" cy="4356604"/>
          </a:xfrm>
        </p:spPr>
        <p:txBody>
          <a:bodyPr>
            <a:normAutofit/>
          </a:bodyPr>
          <a:lstStyle/>
          <a:p>
            <a:pPr marL="0" marR="0">
              <a:spcAft>
                <a:spcPts val="0"/>
              </a:spcAft>
            </a:pPr>
            <a:r>
              <a:rPr lang="en-US" sz="1100" i="1" dirty="0">
                <a:effectLst/>
                <a:latin typeface="Georgia" panose="02040502050405020303" pitchFamily="18" charset="0"/>
                <a:ea typeface="Times New Roman" panose="02020603050405020304" pitchFamily="18" charset="0"/>
              </a:rPr>
              <a:t>What is the foster care-to-prison pipeline?</a:t>
            </a:r>
            <a:r>
              <a:rPr lang="en-US" sz="1100" dirty="0">
                <a:effectLst/>
                <a:latin typeface="Georgia" panose="02040502050405020303" pitchFamily="18" charset="0"/>
                <a:ea typeface="Times New Roman" panose="02020603050405020304" pitchFamily="18" charset="0"/>
              </a:rPr>
              <a:t> Juvenile Law Center. (n.d.). Retrieved December 19, 2021, from </a:t>
            </a:r>
            <a:r>
              <a:rPr lang="en-US" sz="1100" u="sng" dirty="0">
                <a:solidFill>
                  <a:srgbClr val="0563C1"/>
                </a:solidFill>
                <a:effectLst/>
                <a:latin typeface="Georgia" panose="02040502050405020303" pitchFamily="18" charset="0"/>
                <a:ea typeface="Times New Roman" panose="02020603050405020304" pitchFamily="18" charset="0"/>
                <a:hlinkClick r:id="rId2"/>
              </a:rPr>
              <a:t>https://jlc.org/news/what-foster-care-prison-pipeline</a:t>
            </a:r>
            <a:endParaRPr lang="en-US" sz="11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sz="1100" dirty="0">
                <a:effectLst/>
                <a:latin typeface="Georgia" panose="02040502050405020303" pitchFamily="18" charset="0"/>
                <a:ea typeface="Times New Roman" panose="02020603050405020304" pitchFamily="18" charset="0"/>
                <a:cs typeface="Times New Roman" panose="02020603050405020304" pitchFamily="18" charset="0"/>
              </a:rPr>
              <a:t>Voice for Adoption. (2020, October 17). </a:t>
            </a:r>
            <a:r>
              <a:rPr lang="en-US" sz="1100" i="1" dirty="0">
                <a:effectLst/>
                <a:latin typeface="Georgia" panose="02040502050405020303" pitchFamily="18" charset="0"/>
                <a:ea typeface="Times New Roman" panose="02020603050405020304" pitchFamily="18" charset="0"/>
                <a:cs typeface="Times New Roman" panose="02020603050405020304" pitchFamily="18" charset="0"/>
              </a:rPr>
              <a:t>Foster Care &amp; Prison: Connecting the right dots</a:t>
            </a:r>
            <a:r>
              <a:rPr lang="en-US" sz="1100" dirty="0">
                <a:effectLst/>
                <a:latin typeface="Georgia" panose="02040502050405020303" pitchFamily="18" charset="0"/>
                <a:ea typeface="Times New Roman" panose="02020603050405020304" pitchFamily="18" charset="0"/>
                <a:cs typeface="Times New Roman" panose="02020603050405020304" pitchFamily="18" charset="0"/>
              </a:rPr>
              <a:t>. Voice for Adoption. Retrieved December 19, 2021, from </a:t>
            </a:r>
            <a:r>
              <a:rPr lang="en-US" sz="1100" u="sng" dirty="0">
                <a:solidFill>
                  <a:srgbClr val="0563C1"/>
                </a:solidFill>
                <a:effectLst/>
                <a:latin typeface="Georgia" panose="02040502050405020303" pitchFamily="18" charset="0"/>
                <a:ea typeface="Times New Roman" panose="02020603050405020304" pitchFamily="18" charset="0"/>
                <a:cs typeface="Times New Roman" panose="02020603050405020304" pitchFamily="18" charset="0"/>
                <a:hlinkClick r:id="rId3"/>
              </a:rPr>
              <a:t>https://voice-for-adoption.org/news/foster-care-and-prison-connecting-the-dots</a:t>
            </a:r>
            <a:r>
              <a:rPr lang="en-US" sz="1100" dirty="0">
                <a:effectLst/>
                <a:latin typeface="Georgia" panose="02040502050405020303"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0005">
              <a:lnSpc>
                <a:spcPct val="107000"/>
              </a:lnSpc>
              <a:spcBef>
                <a:spcPts val="0"/>
              </a:spcBef>
              <a:spcAft>
                <a:spcPts val="800"/>
              </a:spcAft>
            </a:pPr>
            <a:r>
              <a:rPr lang="en-US" sz="1100" dirty="0">
                <a:effectLst/>
                <a:latin typeface="Georgia" panose="02040502050405020303" pitchFamily="18" charset="0"/>
                <a:ea typeface="Times New Roman" panose="02020603050405020304" pitchFamily="18" charset="0"/>
                <a:cs typeface="Times New Roman" panose="02020603050405020304" pitchFamily="18" charset="0"/>
              </a:rPr>
              <a:t>S, A. (2021, May 27). </a:t>
            </a:r>
            <a:r>
              <a:rPr lang="en-US" sz="1100" i="1" dirty="0">
                <a:effectLst/>
                <a:latin typeface="Georgia" panose="02040502050405020303" pitchFamily="18" charset="0"/>
                <a:ea typeface="Times New Roman" panose="02020603050405020304" pitchFamily="18" charset="0"/>
                <a:cs typeface="Times New Roman" panose="02020603050405020304" pitchFamily="18" charset="0"/>
              </a:rPr>
              <a:t>Juvenile justice: The National Foster Youth Institute</a:t>
            </a:r>
            <a:r>
              <a:rPr lang="en-US" sz="1100" dirty="0">
                <a:effectLst/>
                <a:latin typeface="Georgia" panose="02040502050405020303" pitchFamily="18" charset="0"/>
                <a:ea typeface="Times New Roman" panose="02020603050405020304" pitchFamily="18" charset="0"/>
                <a:cs typeface="Times New Roman" panose="02020603050405020304" pitchFamily="18" charset="0"/>
              </a:rPr>
              <a:t>. NFYI. Retrieved December 19, 2021, from </a:t>
            </a:r>
            <a:r>
              <a:rPr lang="en-US" sz="1100" u="sng" dirty="0">
                <a:solidFill>
                  <a:srgbClr val="0563C1"/>
                </a:solidFill>
                <a:effectLst/>
                <a:latin typeface="Georgia" panose="02040502050405020303" pitchFamily="18" charset="0"/>
                <a:ea typeface="Times New Roman" panose="02020603050405020304" pitchFamily="18" charset="0"/>
                <a:cs typeface="Times New Roman" panose="02020603050405020304" pitchFamily="18" charset="0"/>
                <a:hlinkClick r:id="rId4"/>
              </a:rPr>
              <a:t>https://nfyi.org/issues/juvenile-justice/</a:t>
            </a:r>
            <a:r>
              <a:rPr lang="en-US" sz="1100" dirty="0">
                <a:effectLst/>
                <a:latin typeface="Georgia" panose="02040502050405020303"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t>( don’t worry about adding to this. I will finish adding sources)  </a:t>
            </a:r>
          </a:p>
          <a:p>
            <a:pPr marL="0" indent="0">
              <a:buNone/>
            </a:pPr>
            <a:endParaRPr lang="en-US" sz="1100" dirty="0"/>
          </a:p>
        </p:txBody>
      </p:sp>
    </p:spTree>
    <p:extLst>
      <p:ext uri="{BB962C8B-B14F-4D97-AF65-F5344CB8AC3E}">
        <p14:creationId xmlns:p14="http://schemas.microsoft.com/office/powerpoint/2010/main" val="289897153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8DE9B99-ADEF-4DA4-A716-52D0A8BE5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09" name="Rectangle 108">
            <a:extLst>
              <a:ext uri="{FF2B5EF4-FFF2-40B4-BE49-F238E27FC236}">
                <a16:creationId xmlns:a16="http://schemas.microsoft.com/office/drawing/2014/main" id="{6E20860D-8992-496E-BC22-8450E344B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11" name="Rectangle 110">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3" name="Rectangle 112">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4" name="Rectangle 3">
            <a:extLst>
              <a:ext uri="{FF2B5EF4-FFF2-40B4-BE49-F238E27FC236}">
                <a16:creationId xmlns:a16="http://schemas.microsoft.com/office/drawing/2014/main" id="{9E7EE488-5835-4C01-AB8B-DF7EABBAF4CF}"/>
              </a:ext>
            </a:extLst>
          </p:cNvPr>
          <p:cNvSpPr/>
          <p:nvPr/>
        </p:nvSpPr>
        <p:spPr>
          <a:xfrm>
            <a:off x="621319" y="726141"/>
            <a:ext cx="4219622" cy="5405717"/>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A37274D-5A06-4653-9902-A06FC3FF61AD}"/>
              </a:ext>
            </a:extLst>
          </p:cNvPr>
          <p:cNvSpPr/>
          <p:nvPr/>
        </p:nvSpPr>
        <p:spPr>
          <a:xfrm>
            <a:off x="891810" y="1079529"/>
            <a:ext cx="3724835" cy="4800600"/>
          </a:xfrm>
          <a:prstGeom prst="rect">
            <a:avLst/>
          </a:prstGeom>
          <a:solidFill>
            <a:schemeClr val="accent1">
              <a:alpha val="22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7908CC-1DEE-4F05-A985-80FFB9340207}"/>
              </a:ext>
            </a:extLst>
          </p:cNvPr>
          <p:cNvSpPr txBox="1"/>
          <p:nvPr/>
        </p:nvSpPr>
        <p:spPr>
          <a:xfrm>
            <a:off x="5936250" y="1670277"/>
            <a:ext cx="5683026" cy="4549368"/>
          </a:xfrm>
          <a:prstGeom prst="rect">
            <a:avLst/>
          </a:prstGeom>
        </p:spPr>
        <p:txBody>
          <a:bodyPr vert="horz" lIns="91440" tIns="45720" rIns="91440" bIns="45720" rtlCol="0">
            <a:noAutofit/>
          </a:bodyPr>
          <a:lstStyle/>
          <a:p>
            <a:pPr lvl="0"/>
            <a:endParaRPr lang="en-US" sz="2000" dirty="0"/>
          </a:p>
          <a:p>
            <a:pPr marL="342900" lvl="0" indent="-342900">
              <a:buFont typeface="Wingdings" panose="05000000000000000000" pitchFamily="2" charset="2"/>
              <a:buChar char="v"/>
            </a:pPr>
            <a:r>
              <a:rPr lang="en-US" sz="2000" dirty="0"/>
              <a:t>Has an Associates Degree in Liberal Arts</a:t>
            </a:r>
          </a:p>
          <a:p>
            <a:pPr marL="342900" lvl="0" indent="-342900">
              <a:buFont typeface="Wingdings" panose="05000000000000000000" pitchFamily="2" charset="2"/>
              <a:buChar char="v"/>
            </a:pPr>
            <a:endParaRPr lang="en-US" sz="2000" dirty="0"/>
          </a:p>
          <a:p>
            <a:pPr marL="342900" lvl="0" indent="-342900">
              <a:buFont typeface="Wingdings" panose="05000000000000000000" pitchFamily="2" charset="2"/>
              <a:buChar char="v"/>
            </a:pPr>
            <a:r>
              <a:rPr lang="en-US" sz="2000" dirty="0"/>
              <a:t>Worked as a Subcontractor with HackBarth delivering medicine to hospitals and clinics</a:t>
            </a:r>
          </a:p>
          <a:p>
            <a:pPr marL="342900" lvl="0" indent="-342900">
              <a:buFont typeface="Wingdings" panose="05000000000000000000" pitchFamily="2" charset="2"/>
              <a:buChar char="v"/>
            </a:pPr>
            <a:endParaRPr lang="en-US" sz="2000" dirty="0"/>
          </a:p>
          <a:p>
            <a:pPr marL="342900" lvl="0" indent="-342900">
              <a:buFont typeface="Wingdings" panose="05000000000000000000" pitchFamily="2" charset="2"/>
              <a:buChar char="v"/>
            </a:pPr>
            <a:r>
              <a:rPr lang="en-US" sz="2000" dirty="0"/>
              <a:t>Currently working for CVS as a shift Supervisor</a:t>
            </a:r>
          </a:p>
          <a:p>
            <a:pPr marL="342900" lvl="0" indent="-342900">
              <a:buFont typeface="Wingdings" panose="05000000000000000000" pitchFamily="2" charset="2"/>
              <a:buChar char="v"/>
            </a:pPr>
            <a:endParaRPr lang="en-US" sz="2000" dirty="0"/>
          </a:p>
          <a:p>
            <a:pPr marL="342900" lvl="0" indent="-342900">
              <a:buFont typeface="Wingdings" panose="05000000000000000000" pitchFamily="2" charset="2"/>
              <a:buChar char="v"/>
            </a:pPr>
            <a:r>
              <a:rPr lang="en-US" sz="2000" dirty="0"/>
              <a:t>On the path to receive certificate in Data Science through Woz-U</a:t>
            </a:r>
          </a:p>
          <a:p>
            <a:pPr lvl="0"/>
            <a:endParaRPr lang="en-US" sz="2000" dirty="0"/>
          </a:p>
          <a:p>
            <a:pPr marL="342900" lvl="0" indent="-342900">
              <a:buFont typeface="Wingdings" panose="05000000000000000000" pitchFamily="2" charset="2"/>
              <a:buChar char="v"/>
            </a:pPr>
            <a:r>
              <a:rPr lang="en-US" sz="2000" dirty="0"/>
              <a:t>Loves working with numbers and finding correlations between them</a:t>
            </a:r>
          </a:p>
        </p:txBody>
      </p:sp>
      <p:cxnSp>
        <p:nvCxnSpPr>
          <p:cNvPr id="7" name="Straight Connector 6">
            <a:extLst>
              <a:ext uri="{FF2B5EF4-FFF2-40B4-BE49-F238E27FC236}">
                <a16:creationId xmlns:a16="http://schemas.microsoft.com/office/drawing/2014/main" id="{E8A7CCC4-A9E3-4684-AA84-772C158C173A}"/>
              </a:ext>
            </a:extLst>
          </p:cNvPr>
          <p:cNvCxnSpPr>
            <a:cxnSpLocks/>
          </p:cNvCxnSpPr>
          <p:nvPr/>
        </p:nvCxnSpPr>
        <p:spPr>
          <a:xfrm>
            <a:off x="5701553" y="374904"/>
            <a:ext cx="0" cy="599738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D26CE64D-585D-4940-8B1B-0B36A2C705D5}"/>
              </a:ext>
            </a:extLst>
          </p:cNvPr>
          <p:cNvSpPr txBox="1"/>
          <p:nvPr/>
        </p:nvSpPr>
        <p:spPr>
          <a:xfrm>
            <a:off x="6252883" y="756364"/>
            <a:ext cx="4778368" cy="646331"/>
          </a:xfrm>
          <a:prstGeom prst="rect">
            <a:avLst/>
          </a:prstGeom>
          <a:noFill/>
        </p:spPr>
        <p:txBody>
          <a:bodyPr wrap="square" rtlCol="0">
            <a:spAutoFit/>
          </a:bodyPr>
          <a:lstStyle/>
          <a:p>
            <a:pPr algn="ctr"/>
            <a:r>
              <a:rPr lang="en-US" sz="3600" b="1" dirty="0">
                <a:solidFill>
                  <a:schemeClr val="tx1">
                    <a:lumMod val="95000"/>
                  </a:schemeClr>
                </a:solidFill>
                <a:latin typeface="Baskerville Old Face" panose="02020602080505020303" pitchFamily="18" charset="0"/>
              </a:rPr>
              <a:t>Background</a:t>
            </a:r>
          </a:p>
        </p:txBody>
      </p:sp>
      <p:sp>
        <p:nvSpPr>
          <p:cNvPr id="13" name="Title 12">
            <a:extLst>
              <a:ext uri="{FF2B5EF4-FFF2-40B4-BE49-F238E27FC236}">
                <a16:creationId xmlns:a16="http://schemas.microsoft.com/office/drawing/2014/main" id="{655AC451-844C-4AD9-8B40-8D37EE72A86B}"/>
              </a:ext>
            </a:extLst>
          </p:cNvPr>
          <p:cNvSpPr>
            <a:spLocks noGrp="1"/>
          </p:cNvSpPr>
          <p:nvPr>
            <p:ph type="ctrTitle"/>
          </p:nvPr>
        </p:nvSpPr>
        <p:spPr>
          <a:xfrm>
            <a:off x="867426" y="2411719"/>
            <a:ext cx="3724835" cy="1466558"/>
          </a:xfrm>
        </p:spPr>
        <p:txBody>
          <a:bodyPr>
            <a:normAutofit/>
          </a:bodyPr>
          <a:lstStyle/>
          <a:p>
            <a:r>
              <a:rPr lang="en-US" sz="4000" b="1" i="0" dirty="0">
                <a:solidFill>
                  <a:schemeClr val="accent2">
                    <a:lumMod val="50000"/>
                  </a:schemeClr>
                </a:solidFill>
                <a:latin typeface="Baskerville Old Face" panose="02020602080505020303" pitchFamily="18" charset="0"/>
              </a:rPr>
              <a:t>Douglas A. Bell</a:t>
            </a:r>
          </a:p>
        </p:txBody>
      </p:sp>
    </p:spTree>
    <p:extLst>
      <p:ext uri="{BB962C8B-B14F-4D97-AF65-F5344CB8AC3E}">
        <p14:creationId xmlns:p14="http://schemas.microsoft.com/office/powerpoint/2010/main" val="14956380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8DE9B99-ADEF-4DA4-A716-52D0A8BE5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09" name="Rectangle 108">
            <a:extLst>
              <a:ext uri="{FF2B5EF4-FFF2-40B4-BE49-F238E27FC236}">
                <a16:creationId xmlns:a16="http://schemas.microsoft.com/office/drawing/2014/main" id="{6E20860D-8992-496E-BC22-8450E344B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11" name="Rectangle 110">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3" name="Rectangle 112">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4" name="Rectangle 3">
            <a:extLst>
              <a:ext uri="{FF2B5EF4-FFF2-40B4-BE49-F238E27FC236}">
                <a16:creationId xmlns:a16="http://schemas.microsoft.com/office/drawing/2014/main" id="{9E7EE488-5835-4C01-AB8B-DF7EABBAF4CF}"/>
              </a:ext>
            </a:extLst>
          </p:cNvPr>
          <p:cNvSpPr/>
          <p:nvPr/>
        </p:nvSpPr>
        <p:spPr>
          <a:xfrm>
            <a:off x="621319" y="726141"/>
            <a:ext cx="4219622" cy="5405717"/>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A37274D-5A06-4653-9902-A06FC3FF61AD}"/>
              </a:ext>
            </a:extLst>
          </p:cNvPr>
          <p:cNvSpPr/>
          <p:nvPr/>
        </p:nvSpPr>
        <p:spPr>
          <a:xfrm>
            <a:off x="833718" y="995082"/>
            <a:ext cx="3724835" cy="4800600"/>
          </a:xfrm>
          <a:prstGeom prst="rect">
            <a:avLst/>
          </a:prstGeom>
          <a:solidFill>
            <a:schemeClr val="accent1">
              <a:alpha val="22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7908CC-1DEE-4F05-A985-80FFB9340207}"/>
              </a:ext>
            </a:extLst>
          </p:cNvPr>
          <p:cNvSpPr txBox="1"/>
          <p:nvPr/>
        </p:nvSpPr>
        <p:spPr>
          <a:xfrm>
            <a:off x="5936250" y="1634643"/>
            <a:ext cx="5683026" cy="3811416"/>
          </a:xfrm>
          <a:prstGeom prst="rect">
            <a:avLst/>
          </a:prstGeom>
        </p:spPr>
        <p:txBody>
          <a:bodyPr vert="horz" lIns="91440" tIns="45720" rIns="91440" bIns="45720" rtlCol="0">
            <a:noAutofit/>
          </a:bodyPr>
          <a:lstStyle/>
          <a:p>
            <a:pPr marL="445770" indent="-342900">
              <a:spcAft>
                <a:spcPts val="600"/>
              </a:spcAft>
              <a:buClr>
                <a:schemeClr val="tx1">
                  <a:lumMod val="85000"/>
                  <a:lumOff val="15000"/>
                </a:schemeClr>
              </a:buClr>
              <a:buFont typeface="Wingdings" panose="05000000000000000000" pitchFamily="2" charset="2"/>
              <a:buChar char="v"/>
            </a:pPr>
            <a:r>
              <a:rPr lang="en-US" sz="2000" dirty="0"/>
              <a:t>Studied and Graduated from Massage Therapy School</a:t>
            </a:r>
          </a:p>
          <a:p>
            <a:pPr marL="102870">
              <a:spcAft>
                <a:spcPts val="600"/>
              </a:spcAft>
              <a:buClr>
                <a:schemeClr val="tx1">
                  <a:lumMod val="85000"/>
                  <a:lumOff val="15000"/>
                </a:schemeClr>
              </a:buClr>
            </a:pPr>
            <a:endParaRPr lang="en-US" sz="2000" dirty="0"/>
          </a:p>
          <a:p>
            <a:pPr marL="445770" indent="-342900">
              <a:spcAft>
                <a:spcPts val="600"/>
              </a:spcAft>
              <a:buClr>
                <a:schemeClr val="tx1">
                  <a:lumMod val="85000"/>
                  <a:lumOff val="15000"/>
                </a:schemeClr>
              </a:buClr>
              <a:buFont typeface="Wingdings" panose="05000000000000000000" pitchFamily="2" charset="2"/>
              <a:buChar char="v"/>
            </a:pPr>
            <a:r>
              <a:rPr lang="en-US" sz="2000" dirty="0"/>
              <a:t>Attended school for a period to gain esthetician skills </a:t>
            </a:r>
          </a:p>
          <a:p>
            <a:pPr marL="102870">
              <a:spcAft>
                <a:spcPts val="600"/>
              </a:spcAft>
              <a:buClr>
                <a:schemeClr val="tx1">
                  <a:lumMod val="85000"/>
                  <a:lumOff val="15000"/>
                </a:schemeClr>
              </a:buClr>
            </a:pPr>
            <a:endParaRPr lang="en-US" sz="2000" dirty="0"/>
          </a:p>
          <a:p>
            <a:pPr marL="445770" indent="-342900">
              <a:spcAft>
                <a:spcPts val="600"/>
              </a:spcAft>
              <a:buClr>
                <a:schemeClr val="tx1">
                  <a:lumMod val="85000"/>
                  <a:lumOff val="15000"/>
                </a:schemeClr>
              </a:buClr>
              <a:buFont typeface="Wingdings" panose="05000000000000000000" pitchFamily="2" charset="2"/>
              <a:buChar char="v"/>
            </a:pPr>
            <a:r>
              <a:rPr lang="en-US" sz="2000" dirty="0"/>
              <a:t>Currently working in the Customer Service Field</a:t>
            </a:r>
          </a:p>
          <a:p>
            <a:pPr marL="102870">
              <a:spcAft>
                <a:spcPts val="600"/>
              </a:spcAft>
              <a:buClr>
                <a:schemeClr val="tx1">
                  <a:lumMod val="85000"/>
                  <a:lumOff val="15000"/>
                </a:schemeClr>
              </a:buClr>
            </a:pPr>
            <a:endParaRPr lang="en-US" sz="2000" dirty="0"/>
          </a:p>
          <a:p>
            <a:pPr marL="445770" indent="-342900">
              <a:spcAft>
                <a:spcPts val="600"/>
              </a:spcAft>
              <a:buClr>
                <a:schemeClr val="tx1">
                  <a:lumMod val="85000"/>
                  <a:lumOff val="15000"/>
                </a:schemeClr>
              </a:buClr>
              <a:buFont typeface="Wingdings" panose="05000000000000000000" pitchFamily="2" charset="2"/>
              <a:buChar char="v"/>
            </a:pPr>
            <a:r>
              <a:rPr lang="en-US" sz="2000" dirty="0"/>
              <a:t>Studying Data Science Through Entity Academy</a:t>
            </a:r>
          </a:p>
        </p:txBody>
      </p:sp>
      <p:cxnSp>
        <p:nvCxnSpPr>
          <p:cNvPr id="7" name="Straight Connector 6">
            <a:extLst>
              <a:ext uri="{FF2B5EF4-FFF2-40B4-BE49-F238E27FC236}">
                <a16:creationId xmlns:a16="http://schemas.microsoft.com/office/drawing/2014/main" id="{E8A7CCC4-A9E3-4684-AA84-772C158C173A}"/>
              </a:ext>
            </a:extLst>
          </p:cNvPr>
          <p:cNvCxnSpPr>
            <a:cxnSpLocks/>
          </p:cNvCxnSpPr>
          <p:nvPr/>
        </p:nvCxnSpPr>
        <p:spPr>
          <a:xfrm>
            <a:off x="5701553" y="374904"/>
            <a:ext cx="0" cy="599738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D26CE64D-585D-4940-8B1B-0B36A2C705D5}"/>
              </a:ext>
            </a:extLst>
          </p:cNvPr>
          <p:cNvSpPr txBox="1"/>
          <p:nvPr/>
        </p:nvSpPr>
        <p:spPr>
          <a:xfrm>
            <a:off x="6326702" y="671916"/>
            <a:ext cx="4778368" cy="646331"/>
          </a:xfrm>
          <a:prstGeom prst="rect">
            <a:avLst/>
          </a:prstGeom>
          <a:noFill/>
        </p:spPr>
        <p:txBody>
          <a:bodyPr wrap="square" rtlCol="0">
            <a:spAutoFit/>
          </a:bodyPr>
          <a:lstStyle/>
          <a:p>
            <a:pPr algn="ctr"/>
            <a:r>
              <a:rPr lang="en-US" sz="3600" b="1" dirty="0">
                <a:solidFill>
                  <a:schemeClr val="tx1">
                    <a:lumMod val="95000"/>
                  </a:schemeClr>
                </a:solidFill>
                <a:latin typeface="Baskerville Old Face" panose="02020602080505020303" pitchFamily="18" charset="0"/>
              </a:rPr>
              <a:t>Background</a:t>
            </a:r>
          </a:p>
        </p:txBody>
      </p:sp>
      <p:sp>
        <p:nvSpPr>
          <p:cNvPr id="11" name="Title 10">
            <a:extLst>
              <a:ext uri="{FF2B5EF4-FFF2-40B4-BE49-F238E27FC236}">
                <a16:creationId xmlns:a16="http://schemas.microsoft.com/office/drawing/2014/main" id="{5C02DCE8-112D-469D-84D2-6C67B13F6D68}"/>
              </a:ext>
            </a:extLst>
          </p:cNvPr>
          <p:cNvSpPr>
            <a:spLocks noGrp="1"/>
          </p:cNvSpPr>
          <p:nvPr>
            <p:ph type="ctrTitle"/>
          </p:nvPr>
        </p:nvSpPr>
        <p:spPr>
          <a:xfrm>
            <a:off x="727145" y="2406624"/>
            <a:ext cx="3937980" cy="1546812"/>
          </a:xfrm>
        </p:spPr>
        <p:txBody>
          <a:bodyPr>
            <a:normAutofit/>
          </a:bodyPr>
          <a:lstStyle/>
          <a:p>
            <a:r>
              <a:rPr lang="en-US" sz="4400" b="1" i="0" dirty="0">
                <a:solidFill>
                  <a:schemeClr val="accent2">
                    <a:lumMod val="50000"/>
                  </a:schemeClr>
                </a:solidFill>
                <a:latin typeface="Baskerville Old Face" panose="02020602080505020303" pitchFamily="18" charset="0"/>
              </a:rPr>
              <a:t>Rachel </a:t>
            </a:r>
            <a:r>
              <a:rPr lang="en-US" sz="4400" b="1" i="0" dirty="0" err="1">
                <a:solidFill>
                  <a:schemeClr val="accent2">
                    <a:lumMod val="50000"/>
                  </a:schemeClr>
                </a:solidFill>
                <a:latin typeface="Baskerville Old Face" panose="02020602080505020303" pitchFamily="18" charset="0"/>
              </a:rPr>
              <a:t>Korman</a:t>
            </a:r>
            <a:endParaRPr lang="en-US" sz="4400" b="1" i="0" dirty="0">
              <a:solidFill>
                <a:schemeClr val="accent2">
                  <a:lumMod val="50000"/>
                </a:schemeClr>
              </a:solidFill>
              <a:latin typeface="Baskerville Old Face" panose="02020602080505020303" pitchFamily="18" charset="0"/>
            </a:endParaRPr>
          </a:p>
        </p:txBody>
      </p:sp>
    </p:spTree>
    <p:extLst>
      <p:ext uri="{BB962C8B-B14F-4D97-AF65-F5344CB8AC3E}">
        <p14:creationId xmlns:p14="http://schemas.microsoft.com/office/powerpoint/2010/main" val="150462652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BE5D9EB-5B8A-4E67-8EDA-2EADCCC28293}"/>
              </a:ext>
            </a:extLst>
          </p:cNvPr>
          <p:cNvSpPr>
            <a:spLocks noGrp="1"/>
          </p:cNvSpPr>
          <p:nvPr>
            <p:ph type="title"/>
          </p:nvPr>
        </p:nvSpPr>
        <p:spPr>
          <a:xfrm>
            <a:off x="868680" y="642593"/>
            <a:ext cx="6281928" cy="1744183"/>
          </a:xfrm>
        </p:spPr>
        <p:txBody>
          <a:bodyPr>
            <a:normAutofit/>
          </a:bodyPr>
          <a:lstStyle/>
          <a:p>
            <a:r>
              <a:rPr lang="en-US" i="0"/>
              <a:t>Project Introduction</a:t>
            </a:r>
          </a:p>
        </p:txBody>
      </p:sp>
      <p:sp>
        <p:nvSpPr>
          <p:cNvPr id="3" name="Content Placeholder 2">
            <a:extLst>
              <a:ext uri="{FF2B5EF4-FFF2-40B4-BE49-F238E27FC236}">
                <a16:creationId xmlns:a16="http://schemas.microsoft.com/office/drawing/2014/main" id="{BFAF006B-FFAD-4174-8C87-0DCDE53FE485}"/>
              </a:ext>
            </a:extLst>
          </p:cNvPr>
          <p:cNvSpPr>
            <a:spLocks noGrp="1"/>
          </p:cNvSpPr>
          <p:nvPr>
            <p:ph idx="1"/>
          </p:nvPr>
        </p:nvSpPr>
        <p:spPr>
          <a:xfrm>
            <a:off x="868680" y="2386584"/>
            <a:ext cx="6281928" cy="3648456"/>
          </a:xfrm>
        </p:spPr>
        <p:txBody>
          <a:bodyPr>
            <a:normAutofit/>
          </a:bodyPr>
          <a:lstStyle/>
          <a:p>
            <a:pPr marL="0" indent="0">
              <a:buNone/>
            </a:pPr>
            <a:r>
              <a:rPr lang="en-US" dirty="0">
                <a:effectLst/>
                <a:latin typeface="Georgia" panose="02040502050405020303" pitchFamily="18" charset="0"/>
                <a:ea typeface="Times New Roman" panose="02020603050405020304" pitchFamily="18" charset="0"/>
                <a:cs typeface="Times New Roman" panose="02020603050405020304" pitchFamily="18" charset="0"/>
              </a:rPr>
              <a:t>The purpose of this project is to analyze is the link between the number of children leaving the foster care system and children in juvenile detention based on age</a:t>
            </a:r>
            <a:r>
              <a:rPr lang="en-US" dirty="0">
                <a:latin typeface="Georgia" panose="02040502050405020303" pitchFamily="18" charset="0"/>
                <a:ea typeface="Times New Roman" panose="02020603050405020304" pitchFamily="18" charset="0"/>
                <a:cs typeface="Times New Roman" panose="02020603050405020304" pitchFamily="18" charset="0"/>
              </a:rPr>
              <a:t> and location in the United States</a:t>
            </a:r>
            <a:r>
              <a:rPr lang="en-US" dirty="0">
                <a:effectLst/>
                <a:latin typeface="Georgia" panose="02040502050405020303" pitchFamily="18" charset="0"/>
                <a:ea typeface="Times New Roman" panose="02020603050405020304" pitchFamily="18" charset="0"/>
                <a:cs typeface="Times New Roman" panose="02020603050405020304" pitchFamily="18" charset="0"/>
              </a:rPr>
              <a:t>.  The object of this discussion is to do an in-depth discovery on the American foster care system and evaluate how much of an impact it has on its children and adolescents.  In the United States there are many topics of conversation but never the conversation of its youth and especially the ones that are disenfranchised, impoverished, or orphaned.  This project aims to tackle the heart of the conversation and get to the meat of why there is a foster care to prison pipeline in our country. </a:t>
            </a:r>
            <a:endParaRPr lang="en-US" dirty="0"/>
          </a:p>
        </p:txBody>
      </p:sp>
      <p:pic>
        <p:nvPicPr>
          <p:cNvPr id="11" name="Picture 10" descr="A picture containing person, indoor, hand&#10;&#10;Description automatically generated">
            <a:extLst>
              <a:ext uri="{FF2B5EF4-FFF2-40B4-BE49-F238E27FC236}">
                <a16:creationId xmlns:a16="http://schemas.microsoft.com/office/drawing/2014/main" id="{347A650A-79BD-4543-8AD1-7AE1965C3B71}"/>
              </a:ext>
            </a:extLst>
          </p:cNvPr>
          <p:cNvPicPr>
            <a:picLocks noChangeAspect="1"/>
          </p:cNvPicPr>
          <p:nvPr/>
        </p:nvPicPr>
        <p:blipFill rotWithShape="1">
          <a:blip r:embed="rId2">
            <a:extLst>
              <a:ext uri="{28A0092B-C50C-407E-A947-70E740481C1C}">
                <a14:useLocalDpi xmlns:a14="http://schemas.microsoft.com/office/drawing/2010/main" val="0"/>
              </a:ext>
            </a:extLst>
          </a:blip>
          <a:srcRect l="29860" r="28136" b="-1"/>
          <a:stretch/>
        </p:blipFill>
        <p:spPr>
          <a:xfrm>
            <a:off x="7837371" y="237744"/>
            <a:ext cx="4124416" cy="6382512"/>
          </a:xfrm>
          <a:prstGeom prst="rect">
            <a:avLst/>
          </a:prstGeom>
        </p:spPr>
      </p:pic>
    </p:spTree>
    <p:extLst>
      <p:ext uri="{BB962C8B-B14F-4D97-AF65-F5344CB8AC3E}">
        <p14:creationId xmlns:p14="http://schemas.microsoft.com/office/powerpoint/2010/main" val="1759901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45">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14538D-3C83-4135-8958-7DA8B9DCE6A3}"/>
              </a:ext>
            </a:extLst>
          </p:cNvPr>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Baskerville Old Face" panose="02020602080505020303" pitchFamily="18" charset="0"/>
            </a:endParaRPr>
          </a:p>
        </p:txBody>
      </p:sp>
      <p:sp>
        <p:nvSpPr>
          <p:cNvPr id="54" name="Rectangle 47">
            <a:extLst>
              <a:ext uri="{FF2B5EF4-FFF2-40B4-BE49-F238E27FC236}">
                <a16:creationId xmlns:a16="http://schemas.microsoft.com/office/drawing/2014/main" id="{EE0D13DB-D099-4541-888D-DE0186F1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19" y="253548"/>
            <a:ext cx="5851795" cy="6384816"/>
          </a:xfrm>
          <a:prstGeom prst="rect">
            <a:avLst/>
          </a:prstGeom>
          <a:solidFill>
            <a:srgbClr val="FFFFFF"/>
          </a:solidFill>
          <a:ln w="6350" cap="sq" cmpd="sng" algn="ctr">
            <a:solidFill>
              <a:srgbClr val="404040"/>
            </a:solidFill>
            <a:prstDash val="solid"/>
            <a:miter lim="800000"/>
          </a:ln>
          <a:effectLst/>
        </p:spPr>
      </p:sp>
      <p:pic>
        <p:nvPicPr>
          <p:cNvPr id="8" name="Picture 7" descr="Text&#10;&#10;Description automatically generated">
            <a:extLst>
              <a:ext uri="{FF2B5EF4-FFF2-40B4-BE49-F238E27FC236}">
                <a16:creationId xmlns:a16="http://schemas.microsoft.com/office/drawing/2014/main" id="{87D8BF96-FD2A-4958-9B81-C04B8DFF04B7}"/>
              </a:ext>
            </a:extLst>
          </p:cNvPr>
          <p:cNvPicPr>
            <a:picLocks noChangeAspect="1"/>
          </p:cNvPicPr>
          <p:nvPr/>
        </p:nvPicPr>
        <p:blipFill rotWithShape="1">
          <a:blip r:embed="rId2">
            <a:extLst>
              <a:ext uri="{28A0092B-C50C-407E-A947-70E740481C1C}">
                <a14:useLocalDpi xmlns:a14="http://schemas.microsoft.com/office/drawing/2010/main" val="0"/>
              </a:ext>
            </a:extLst>
          </a:blip>
          <a:srcRect l="21574" r="28244"/>
          <a:stretch/>
        </p:blipFill>
        <p:spPr>
          <a:xfrm>
            <a:off x="424928" y="419292"/>
            <a:ext cx="5522976" cy="6053328"/>
          </a:xfrm>
          <a:prstGeom prst="rect">
            <a:avLst/>
          </a:prstGeom>
          <a:ln>
            <a:solidFill>
              <a:schemeClr val="accent2">
                <a:lumMod val="75000"/>
              </a:schemeClr>
            </a:solidFill>
          </a:ln>
        </p:spPr>
      </p:pic>
      <p:sp>
        <p:nvSpPr>
          <p:cNvPr id="55" name="Rectangle 49">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5D9EB-5B8A-4E67-8EDA-2EADCCC28293}"/>
              </a:ext>
            </a:extLst>
          </p:cNvPr>
          <p:cNvSpPr>
            <a:spLocks noGrp="1"/>
          </p:cNvSpPr>
          <p:nvPr>
            <p:ph type="title"/>
          </p:nvPr>
        </p:nvSpPr>
        <p:spPr>
          <a:xfrm>
            <a:off x="6887806" y="419292"/>
            <a:ext cx="4602152" cy="980039"/>
          </a:xfrm>
        </p:spPr>
        <p:txBody>
          <a:bodyPr>
            <a:normAutofit/>
          </a:bodyPr>
          <a:lstStyle/>
          <a:p>
            <a:r>
              <a:rPr lang="en-US" sz="4000" b="1" i="0" dirty="0">
                <a:solidFill>
                  <a:schemeClr val="accent2">
                    <a:lumMod val="50000"/>
                  </a:schemeClr>
                </a:solidFill>
                <a:latin typeface="Baskerville Old Face" panose="02020602080505020303" pitchFamily="18" charset="0"/>
              </a:rPr>
              <a:t>Project Background</a:t>
            </a:r>
          </a:p>
        </p:txBody>
      </p:sp>
      <p:sp>
        <p:nvSpPr>
          <p:cNvPr id="3" name="Content Placeholder 2">
            <a:extLst>
              <a:ext uri="{FF2B5EF4-FFF2-40B4-BE49-F238E27FC236}">
                <a16:creationId xmlns:a16="http://schemas.microsoft.com/office/drawing/2014/main" id="{BFAF006B-FFAD-4174-8C87-0DCDE53FE485}"/>
              </a:ext>
            </a:extLst>
          </p:cNvPr>
          <p:cNvSpPr>
            <a:spLocks noGrp="1"/>
          </p:cNvSpPr>
          <p:nvPr>
            <p:ph idx="1"/>
          </p:nvPr>
        </p:nvSpPr>
        <p:spPr>
          <a:xfrm>
            <a:off x="6804077" y="1236810"/>
            <a:ext cx="4602152" cy="4970352"/>
          </a:xfrm>
        </p:spPr>
        <p:txBody>
          <a:bodyPr>
            <a:normAutofit/>
          </a:bodyPr>
          <a:lstStyle/>
          <a:p>
            <a:pPr>
              <a:lnSpc>
                <a:spcPct val="100000"/>
              </a:lnSpc>
              <a:buFont typeface="Wingdings" panose="05000000000000000000" pitchFamily="2" charset="2"/>
              <a:buChar char="v"/>
            </a:pPr>
            <a:r>
              <a:rPr lang="en-US" sz="1350" dirty="0">
                <a:solidFill>
                  <a:schemeClr val="accent6">
                    <a:lumMod val="75000"/>
                  </a:schemeClr>
                </a:solidFill>
                <a:effectLst/>
                <a:latin typeface="Georgia" panose="02040502050405020303" pitchFamily="18" charset="0"/>
                <a:ea typeface="Times New Roman" panose="02020603050405020304" pitchFamily="18" charset="0"/>
                <a:cs typeface="Times New Roman" panose="02020603050405020304" pitchFamily="18" charset="0"/>
              </a:rPr>
              <a:t>In the United States the foster care system is a vital part of society in that it provides temporary long-term care for children whose biological parents are unable to care for them in various capacities.</a:t>
            </a:r>
          </a:p>
          <a:p>
            <a:pPr>
              <a:lnSpc>
                <a:spcPct val="100000"/>
              </a:lnSpc>
              <a:buFont typeface="Wingdings" panose="05000000000000000000" pitchFamily="2" charset="2"/>
              <a:buChar char="v"/>
            </a:pPr>
            <a:r>
              <a:rPr lang="en-US" sz="1350" dirty="0">
                <a:solidFill>
                  <a:schemeClr val="accent6">
                    <a:lumMod val="75000"/>
                  </a:schemeClr>
                </a:solidFill>
                <a:effectLst/>
                <a:latin typeface="Georgia" panose="02040502050405020303" pitchFamily="18" charset="0"/>
                <a:ea typeface="Times New Roman" panose="02020603050405020304" pitchFamily="18" charset="0"/>
                <a:cs typeface="Times New Roman" panose="02020603050405020304" pitchFamily="18" charset="0"/>
              </a:rPr>
              <a:t>The foster care system is governed by the United States Department of Health &amp; Human Services and even though </a:t>
            </a:r>
            <a:r>
              <a:rPr lang="en-US" sz="1350" dirty="0">
                <a:solidFill>
                  <a:schemeClr val="accent6">
                    <a:lumMod val="75000"/>
                  </a:schemeClr>
                </a:solidFill>
                <a:latin typeface="Georgia" panose="02040502050405020303" pitchFamily="18" charset="0"/>
                <a:ea typeface="Times New Roman" panose="02020603050405020304" pitchFamily="18" charset="0"/>
                <a:cs typeface="Times New Roman" panose="02020603050405020304" pitchFamily="18" charset="0"/>
              </a:rPr>
              <a:t>the system is highly important to the care of children, there are drawbacks such as the foster care to prison pipeline. </a:t>
            </a:r>
          </a:p>
          <a:p>
            <a:pPr>
              <a:lnSpc>
                <a:spcPct val="100000"/>
              </a:lnSpc>
              <a:buFont typeface="Wingdings" panose="05000000000000000000" pitchFamily="2" charset="2"/>
              <a:buChar char="v"/>
            </a:pPr>
            <a:r>
              <a:rPr lang="en-US" sz="1350" dirty="0">
                <a:solidFill>
                  <a:schemeClr val="accent6">
                    <a:lumMod val="75000"/>
                  </a:schemeClr>
                </a:solidFill>
                <a:effectLst/>
                <a:latin typeface="Georgia" panose="02040502050405020303"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According to research </a:t>
            </a:r>
            <a:r>
              <a:rPr lang="en-US" sz="1350" dirty="0">
                <a:solidFill>
                  <a:schemeClr val="accent6">
                    <a:lumMod val="75000"/>
                  </a:schemeClr>
                </a:solidFill>
                <a:effectLst/>
                <a:latin typeface="Georgia" panose="02040502050405020303" pitchFamily="18" charset="0"/>
                <a:ea typeface="Times New Roman" panose="02020603050405020304" pitchFamily="18" charset="0"/>
                <a:cs typeface="Times New Roman" panose="02020603050405020304" pitchFamily="18" charset="0"/>
              </a:rPr>
              <a:t>in 2018 there were approximately 437,000 children in America’s foster care system and each of them faced a risk of becoming apart of the criminal justice system within 2 years of leaving foster care. </a:t>
            </a:r>
          </a:p>
          <a:p>
            <a:pPr>
              <a:lnSpc>
                <a:spcPct val="100000"/>
              </a:lnSpc>
              <a:buFont typeface="Wingdings" panose="05000000000000000000" pitchFamily="2" charset="2"/>
              <a:buChar char="v"/>
            </a:pPr>
            <a:r>
              <a:rPr lang="en-US" sz="1350" dirty="0">
                <a:solidFill>
                  <a:schemeClr val="accent6">
                    <a:lumMod val="75000"/>
                  </a:schemeClr>
                </a:solidFill>
                <a:effectLst/>
                <a:latin typeface="Georgia" panose="02040502050405020303"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According </a:t>
            </a:r>
            <a:r>
              <a:rPr lang="en-US" sz="1350" dirty="0">
                <a:solidFill>
                  <a:schemeClr val="accent6">
                    <a:lumMod val="75000"/>
                  </a:schemeClr>
                </a:solidFill>
                <a:latin typeface="Georgia" panose="02040502050405020303"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to </a:t>
            </a:r>
            <a:r>
              <a:rPr lang="en-US" sz="1350" dirty="0">
                <a:solidFill>
                  <a:schemeClr val="accent6">
                    <a:lumMod val="75000"/>
                  </a:schemeClr>
                </a:solidFill>
                <a:effectLst/>
                <a:latin typeface="Georgia" panose="02040502050405020303"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the voice for adoption </a:t>
            </a:r>
            <a:r>
              <a:rPr lang="en-US" sz="1350" dirty="0">
                <a:solidFill>
                  <a:schemeClr val="accent6">
                    <a:lumMod val="75000"/>
                  </a:schemeClr>
                </a:solidFill>
                <a:effectLst/>
                <a:latin typeface="Georgia" panose="02040502050405020303" pitchFamily="18" charset="0"/>
                <a:ea typeface="Times New Roman" panose="02020603050405020304" pitchFamily="18" charset="0"/>
                <a:cs typeface="Times New Roman" panose="02020603050405020304" pitchFamily="18" charset="0"/>
              </a:rPr>
              <a:t>a study in 12 states with 6000 inmate volunteers, concluded that 1/4</a:t>
            </a:r>
            <a:r>
              <a:rPr lang="en-US" sz="1350" baseline="30000" dirty="0">
                <a:solidFill>
                  <a:schemeClr val="accent6">
                    <a:lumMod val="75000"/>
                  </a:schemeClr>
                </a:solidFill>
                <a:effectLst/>
                <a:latin typeface="Georgia" panose="02040502050405020303" pitchFamily="18" charset="0"/>
                <a:ea typeface="Times New Roman" panose="02020603050405020304" pitchFamily="18" charset="0"/>
                <a:cs typeface="Times New Roman" panose="02020603050405020304" pitchFamily="18" charset="0"/>
              </a:rPr>
              <a:t>th</a:t>
            </a:r>
            <a:r>
              <a:rPr lang="en-US" sz="1350" dirty="0">
                <a:solidFill>
                  <a:schemeClr val="accent6">
                    <a:lumMod val="75000"/>
                  </a:schemeClr>
                </a:solidFill>
                <a:effectLst/>
                <a:latin typeface="Georgia" panose="02040502050405020303" pitchFamily="18" charset="0"/>
                <a:ea typeface="Times New Roman" panose="02020603050405020304" pitchFamily="18" charset="0"/>
                <a:cs typeface="Times New Roman" panose="02020603050405020304" pitchFamily="18" charset="0"/>
              </a:rPr>
              <a:t> of the inmates incarcerated had spent some time in the foster care system . </a:t>
            </a:r>
            <a:endParaRPr lang="en-US" sz="1350" dirty="0">
              <a:solidFill>
                <a:schemeClr val="accent6">
                  <a:lumMod val="75000"/>
                </a:schemeClr>
              </a:solidFill>
            </a:endParaRPr>
          </a:p>
        </p:txBody>
      </p:sp>
      <p:sp>
        <p:nvSpPr>
          <p:cNvPr id="7" name="TextBox 6">
            <a:extLst>
              <a:ext uri="{FF2B5EF4-FFF2-40B4-BE49-F238E27FC236}">
                <a16:creationId xmlns:a16="http://schemas.microsoft.com/office/drawing/2014/main" id="{DE7D40D0-4882-4F09-B74F-69262A8BD2B0}"/>
              </a:ext>
            </a:extLst>
          </p:cNvPr>
          <p:cNvSpPr txBox="1"/>
          <p:nvPr/>
        </p:nvSpPr>
        <p:spPr>
          <a:xfrm>
            <a:off x="6674822" y="5866924"/>
            <a:ext cx="4731407" cy="646331"/>
          </a:xfrm>
          <a:prstGeom prst="rect">
            <a:avLst/>
          </a:prstGeom>
          <a:noFill/>
        </p:spPr>
        <p:txBody>
          <a:bodyPr wrap="square" rtlCol="0">
            <a:spAutoFit/>
          </a:bodyPr>
          <a:lstStyle/>
          <a:p>
            <a:r>
              <a:rPr lang="en-US" sz="1200" dirty="0">
                <a:solidFill>
                  <a:schemeClr val="bg1"/>
                </a:solidFill>
                <a:latin typeface="Baskerville Old Face" panose="02020602080505020303" pitchFamily="18" charset="0"/>
              </a:rPr>
              <a:t>Photo courtesy of: </a:t>
            </a:r>
            <a:r>
              <a:rPr lang="en-US" sz="1200" dirty="0">
                <a:solidFill>
                  <a:schemeClr val="bg1"/>
                </a:solidFill>
                <a:latin typeface="Baskerville Old Face" panose="02020602080505020303" pitchFamily="18" charset="0"/>
                <a:hlinkClick r:id="rId5">
                  <a:extLst>
                    <a:ext uri="{A12FA001-AC4F-418D-AE19-62706E023703}">
                      <ahyp:hlinkClr xmlns:ahyp="http://schemas.microsoft.com/office/drawing/2018/hyperlinkcolor" val="tx"/>
                    </a:ext>
                  </a:extLst>
                </a:hlinkClick>
              </a:rPr>
              <a:t>https://witnessla.com/probation-chiefs-association-hopes-to-raise-the-age-of-juvenile-court-jurisdiction-in-ca/</a:t>
            </a:r>
            <a:endParaRPr lang="en-US" sz="1200" dirty="0">
              <a:solidFill>
                <a:schemeClr val="bg1"/>
              </a:solidFill>
              <a:latin typeface="Baskerville Old Face" panose="02020602080505020303" pitchFamily="18" charset="0"/>
            </a:endParaRPr>
          </a:p>
          <a:p>
            <a:endParaRPr lang="en-US" sz="1200" dirty="0">
              <a:solidFill>
                <a:schemeClr val="bg1">
                  <a:lumMod val="95000"/>
                </a:schemeClr>
              </a:solidFill>
              <a:latin typeface="Baskerville Old Face" panose="02020602080505020303" pitchFamily="18" charset="0"/>
            </a:endParaRPr>
          </a:p>
        </p:txBody>
      </p:sp>
    </p:spTree>
    <p:extLst>
      <p:ext uri="{BB962C8B-B14F-4D97-AF65-F5344CB8AC3E}">
        <p14:creationId xmlns:p14="http://schemas.microsoft.com/office/powerpoint/2010/main" val="157650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D7FCB1B-F702-4F95-B4FF-2437512C562C}"/>
              </a:ext>
            </a:extLst>
          </p:cNvPr>
          <p:cNvSpPr>
            <a:spLocks noGrp="1"/>
          </p:cNvSpPr>
          <p:nvPr>
            <p:ph type="title"/>
          </p:nvPr>
        </p:nvSpPr>
        <p:spPr>
          <a:xfrm>
            <a:off x="785548" y="392088"/>
            <a:ext cx="9792208" cy="1527078"/>
          </a:xfrm>
        </p:spPr>
        <p:txBody>
          <a:bodyPr>
            <a:normAutofit/>
          </a:bodyPr>
          <a:lstStyle/>
          <a:p>
            <a:r>
              <a:rPr lang="en-US" i="0" dirty="0"/>
              <a:t>Methods</a:t>
            </a:r>
          </a:p>
        </p:txBody>
      </p:sp>
      <p:sp>
        <p:nvSpPr>
          <p:cNvPr id="3" name="Content Placeholder 2">
            <a:extLst>
              <a:ext uri="{FF2B5EF4-FFF2-40B4-BE49-F238E27FC236}">
                <a16:creationId xmlns:a16="http://schemas.microsoft.com/office/drawing/2014/main" id="{11ACB8A8-280D-48A8-9548-998E9AE5BDFA}"/>
              </a:ext>
            </a:extLst>
          </p:cNvPr>
          <p:cNvSpPr>
            <a:spLocks noGrp="1"/>
          </p:cNvSpPr>
          <p:nvPr>
            <p:ph idx="1"/>
          </p:nvPr>
        </p:nvSpPr>
        <p:spPr>
          <a:xfrm>
            <a:off x="785548" y="1870619"/>
            <a:ext cx="9792208" cy="3407862"/>
          </a:xfrm>
        </p:spPr>
        <p:txBody>
          <a:bodyPr>
            <a:normAutofit/>
          </a:bodyPr>
          <a:lstStyle/>
          <a:p>
            <a:r>
              <a:rPr lang="en-US" sz="2400" dirty="0">
                <a:latin typeface="Baskerville Old Face" panose="02020602080505020303" pitchFamily="18" charset="0"/>
              </a:rPr>
              <a:t>The following Slides will contain information on the following: </a:t>
            </a:r>
          </a:p>
          <a:p>
            <a:pPr lvl="1"/>
            <a:r>
              <a:rPr lang="en-US" sz="2400" dirty="0">
                <a:latin typeface="Baskerville Old Face" panose="02020602080505020303" pitchFamily="18" charset="0"/>
              </a:rPr>
              <a:t>How we researched and gathered all necessary information for the project</a:t>
            </a:r>
          </a:p>
          <a:p>
            <a:pPr lvl="1"/>
            <a:r>
              <a:rPr lang="en-US" sz="2400" dirty="0">
                <a:latin typeface="Baskerville Old Face" panose="02020602080505020303" pitchFamily="18" charset="0"/>
              </a:rPr>
              <a:t>How we wrangled our data and prepared it for the analyses.</a:t>
            </a:r>
          </a:p>
          <a:p>
            <a:pPr lvl="1"/>
            <a:r>
              <a:rPr lang="en-US" sz="2400" dirty="0">
                <a:latin typeface="Baskerville Old Face" panose="02020602080505020303" pitchFamily="18" charset="0"/>
              </a:rPr>
              <a:t>Overview of any new variables that were created for the project</a:t>
            </a:r>
          </a:p>
          <a:p>
            <a:pPr lvl="1"/>
            <a:r>
              <a:rPr lang="en-US" sz="2400" dirty="0">
                <a:latin typeface="Baskerville Old Face" panose="02020602080505020303" pitchFamily="18" charset="0"/>
              </a:rPr>
              <a:t>An overview of what our data is like including any sample sizes as well as important variables and summary statistics</a:t>
            </a:r>
          </a:p>
          <a:p>
            <a:pPr lvl="1"/>
            <a:endParaRPr lang="en-US" sz="2400" dirty="0">
              <a:latin typeface="Baskerville Old Face" panose="02020602080505020303" pitchFamily="18" charset="0"/>
            </a:endParaRPr>
          </a:p>
        </p:txBody>
      </p:sp>
    </p:spTree>
    <p:extLst>
      <p:ext uri="{BB962C8B-B14F-4D97-AF65-F5344CB8AC3E}">
        <p14:creationId xmlns:p14="http://schemas.microsoft.com/office/powerpoint/2010/main" val="322451263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D7FCB1B-F702-4F95-B4FF-2437512C562C}"/>
              </a:ext>
            </a:extLst>
          </p:cNvPr>
          <p:cNvSpPr>
            <a:spLocks noGrp="1"/>
          </p:cNvSpPr>
          <p:nvPr>
            <p:ph type="title"/>
          </p:nvPr>
        </p:nvSpPr>
        <p:spPr>
          <a:xfrm>
            <a:off x="785548" y="392088"/>
            <a:ext cx="9792208" cy="1527078"/>
          </a:xfrm>
        </p:spPr>
        <p:txBody>
          <a:bodyPr>
            <a:normAutofit/>
          </a:bodyPr>
          <a:lstStyle/>
          <a:p>
            <a:r>
              <a:rPr lang="en-US" i="0" dirty="0"/>
              <a:t>Data Acquisition </a:t>
            </a:r>
          </a:p>
        </p:txBody>
      </p:sp>
      <p:sp>
        <p:nvSpPr>
          <p:cNvPr id="3" name="Content Placeholder 2">
            <a:extLst>
              <a:ext uri="{FF2B5EF4-FFF2-40B4-BE49-F238E27FC236}">
                <a16:creationId xmlns:a16="http://schemas.microsoft.com/office/drawing/2014/main" id="{11ACB8A8-280D-48A8-9548-998E9AE5BDFA}"/>
              </a:ext>
            </a:extLst>
          </p:cNvPr>
          <p:cNvSpPr>
            <a:spLocks noGrp="1"/>
          </p:cNvSpPr>
          <p:nvPr>
            <p:ph idx="1"/>
          </p:nvPr>
        </p:nvSpPr>
        <p:spPr>
          <a:xfrm>
            <a:off x="785548" y="1870619"/>
            <a:ext cx="9792208" cy="3407862"/>
          </a:xfrm>
        </p:spPr>
        <p:txBody>
          <a:bodyPr>
            <a:normAutofit/>
          </a:bodyPr>
          <a:lstStyle/>
          <a:p>
            <a:r>
              <a:rPr lang="en-US" dirty="0"/>
              <a:t>In order to obtain any information for data wrangling and visualization of this project all research was done through online searches and obtaining raw data from various sources to achieve any results or answers to our questions on the connection between foster care and the prison pipeline.  </a:t>
            </a:r>
          </a:p>
          <a:p>
            <a:r>
              <a:rPr lang="en-US" dirty="0"/>
              <a:t>Much of the information provided was found with the following sources</a:t>
            </a:r>
          </a:p>
          <a:p>
            <a:pPr lvl="1"/>
            <a:endParaRPr lang="en-US" dirty="0"/>
          </a:p>
        </p:txBody>
      </p:sp>
    </p:spTree>
    <p:extLst>
      <p:ext uri="{BB962C8B-B14F-4D97-AF65-F5344CB8AC3E}">
        <p14:creationId xmlns:p14="http://schemas.microsoft.com/office/powerpoint/2010/main" val="318557015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D7FCB1B-F702-4F95-B4FF-2437512C562C}"/>
              </a:ext>
            </a:extLst>
          </p:cNvPr>
          <p:cNvSpPr>
            <a:spLocks noGrp="1"/>
          </p:cNvSpPr>
          <p:nvPr>
            <p:ph type="title"/>
          </p:nvPr>
        </p:nvSpPr>
        <p:spPr>
          <a:xfrm>
            <a:off x="785548" y="392088"/>
            <a:ext cx="9792208" cy="1527078"/>
          </a:xfrm>
        </p:spPr>
        <p:txBody>
          <a:bodyPr>
            <a:normAutofit/>
          </a:bodyPr>
          <a:lstStyle/>
          <a:p>
            <a:r>
              <a:rPr lang="en-US" i="0" dirty="0"/>
              <a:t>Gathering Data for The Foster Care System and Juvenile Incarceration</a:t>
            </a:r>
          </a:p>
        </p:txBody>
      </p:sp>
      <p:sp>
        <p:nvSpPr>
          <p:cNvPr id="5" name="Content Placeholder 4">
            <a:extLst>
              <a:ext uri="{FF2B5EF4-FFF2-40B4-BE49-F238E27FC236}">
                <a16:creationId xmlns:a16="http://schemas.microsoft.com/office/drawing/2014/main" id="{402D8945-3A61-43D4-A1D0-1D9A859EDBA5}"/>
              </a:ext>
            </a:extLst>
          </p:cNvPr>
          <p:cNvSpPr>
            <a:spLocks noGrp="1"/>
          </p:cNvSpPr>
          <p:nvPr>
            <p:ph idx="1"/>
          </p:nvPr>
        </p:nvSpPr>
        <p:spPr>
          <a:xfrm>
            <a:off x="785548" y="2091490"/>
            <a:ext cx="10058400" cy="3849624"/>
          </a:xfrm>
        </p:spPr>
        <p:txBody>
          <a:bodyPr/>
          <a:lstStyle/>
          <a:p>
            <a:endParaRPr lang="en-US" dirty="0"/>
          </a:p>
        </p:txBody>
      </p:sp>
    </p:spTree>
    <p:extLst>
      <p:ext uri="{BB962C8B-B14F-4D97-AF65-F5344CB8AC3E}">
        <p14:creationId xmlns:p14="http://schemas.microsoft.com/office/powerpoint/2010/main" val="312044997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TotalTime>
  <Words>1970</Words>
  <Application>Microsoft Office PowerPoint</Application>
  <PresentationFormat>Widescreen</PresentationFormat>
  <Paragraphs>108</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Baskerville Old Face</vt:lpstr>
      <vt:lpstr>Calibri</vt:lpstr>
      <vt:lpstr>Garamond</vt:lpstr>
      <vt:lpstr>Georgia</vt:lpstr>
      <vt:lpstr>Goudy Old Style</vt:lpstr>
      <vt:lpstr>Montserrat</vt:lpstr>
      <vt:lpstr>Open Sans</vt:lpstr>
      <vt:lpstr>Times New Roman</vt:lpstr>
      <vt:lpstr>Wingdings</vt:lpstr>
      <vt:lpstr>SavonVTI</vt:lpstr>
      <vt:lpstr>PowerPoint Presentation</vt:lpstr>
      <vt:lpstr>PowerPoint Presentation</vt:lpstr>
      <vt:lpstr>Douglas A. Bell</vt:lpstr>
      <vt:lpstr>Rachel Korman</vt:lpstr>
      <vt:lpstr>Project Introduction</vt:lpstr>
      <vt:lpstr>Project Background</vt:lpstr>
      <vt:lpstr>Methods</vt:lpstr>
      <vt:lpstr>Data Acquisition </vt:lpstr>
      <vt:lpstr>Gathering Data for The Foster Care System and Juvenile Incarceration</vt:lpstr>
      <vt:lpstr>Data Manipulation and Wrangling for the Children Leaving Foster Care</vt:lpstr>
      <vt:lpstr>Data Manipulation and Wrangling for Juvenile Incarceration</vt:lpstr>
      <vt:lpstr>Important Variables and Summary Statistics</vt:lpstr>
      <vt:lpstr>Results</vt:lpstr>
      <vt:lpstr>Evaluation Question 1: Do the children leaving foster care have an influence on the juvenile incarceration numbers by state?</vt:lpstr>
      <vt:lpstr>Evaluation Question 1: Do the children leaving foster care have an influence on the juvenile incarceration numbers by state?</vt:lpstr>
      <vt:lpstr>Evaluation Question 1: Do the children leaving foster care have an influence on the juvenile incarceration numbers by state?</vt:lpstr>
      <vt:lpstr>Evaluation Question 2: Does the age group of children exiting Foster Care have an influence on juvenile incarceration?</vt:lpstr>
      <vt:lpstr>Evaluation Question 2: Does the age group of children exiting Foster Care have an influence on juvenile incarceration? </vt:lpstr>
      <vt:lpstr>Evaluation Question 2: Does the age group of children exiting Foster Care have an influence on juvenile incarceration? </vt:lpstr>
      <vt:lpstr>Summary</vt:lpstr>
      <vt:lpstr>Conclusion</vt:lpstr>
      <vt:lpstr>Questions? </vt:lpstr>
      <vt:lpstr>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Foster Care  to  Prison Pipeline </dc:title>
  <dc:creator>Rushelle Phillips</dc:creator>
  <cp:lastModifiedBy>Douglas Bell</cp:lastModifiedBy>
  <cp:revision>28</cp:revision>
  <dcterms:created xsi:type="dcterms:W3CDTF">2022-01-25T18:15:14Z</dcterms:created>
  <dcterms:modified xsi:type="dcterms:W3CDTF">2022-01-30T01:40:19Z</dcterms:modified>
</cp:coreProperties>
</file>