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835a6d66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40835a6d66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0835a6d66_4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40835a6d66_4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0835a6d66_4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0835a6d66_4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0ead3a79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40ead3a79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0ead3a79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0ead3a79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0ead3a79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40ead3a79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0835a6d66_4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40835a6d66_4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0835a6d66_4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40835a6d66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1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-1" y="1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68097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1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1" y="1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2850" rIns="68575" bIns="2285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2850" rIns="68575" bIns="2285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2904364" y="-421768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5500689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45725" rIns="22850" bIns="457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68097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5"/>
          <p:cNvGrpSpPr/>
          <p:nvPr/>
        </p:nvGrpSpPr>
        <p:grpSpPr>
          <a:xfrm>
            <a:off x="750102" y="1783442"/>
            <a:ext cx="6858000" cy="1252537"/>
            <a:chOff x="0" y="-28575"/>
            <a:chExt cx="18288000" cy="3340099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18288000" cy="3311524"/>
            </a:xfrm>
            <a:custGeom>
              <a:avLst/>
              <a:gdLst/>
              <a:ahLst/>
              <a:cxnLst/>
              <a:rect l="l" t="t" r="r" b="b"/>
              <a:pathLst>
                <a:path w="18288000" h="3311524" extrusionOk="0">
                  <a:moveTo>
                    <a:pt x="0" y="0"/>
                  </a:moveTo>
                  <a:lnTo>
                    <a:pt x="18288000" y="0"/>
                  </a:lnTo>
                  <a:lnTo>
                    <a:pt x="18288000" y="3311524"/>
                  </a:lnTo>
                  <a:lnTo>
                    <a:pt x="0" y="3311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0" name="Google Shape;140;p25"/>
            <p:cNvSpPr txBox="1"/>
            <p:nvPr/>
          </p:nvSpPr>
          <p:spPr>
            <a:xfrm>
              <a:off x="0" y="-28575"/>
              <a:ext cx="18288000" cy="3340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Times New Roman"/>
                  <a:ea typeface="Times New Roman"/>
                  <a:cs typeface="Times New Roman"/>
                  <a:sym typeface="Times New Roman"/>
                </a:rPr>
                <a:t>“Ai Powered Self Awareness”</a:t>
              </a:r>
              <a:endParaRPr sz="700" dirty="0"/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480045" y="2694325"/>
            <a:ext cx="6682903" cy="1752674"/>
            <a:chOff x="0" y="-57150"/>
            <a:chExt cx="11832336" cy="4673798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11832336" cy="4616648"/>
            </a:xfrm>
            <a:custGeom>
              <a:avLst/>
              <a:gdLst/>
              <a:ahLst/>
              <a:cxnLst/>
              <a:rect l="l" t="t" r="r" b="b"/>
              <a:pathLst>
                <a:path w="11832336" h="4616648" extrusionOk="0">
                  <a:moveTo>
                    <a:pt x="0" y="0"/>
                  </a:moveTo>
                  <a:lnTo>
                    <a:pt x="11832336" y="0"/>
                  </a:lnTo>
                  <a:lnTo>
                    <a:pt x="11832336" y="4616648"/>
                  </a:lnTo>
                  <a:lnTo>
                    <a:pt x="0" y="461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0" y="-57150"/>
              <a:ext cx="11832336" cy="4673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details :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Name: Tears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Leader name:  Nith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Etoori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Theme Chosen: Healthcare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Members details: 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hetan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Laxminath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Rishika Gudla, Vikas Kumar Suthari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4" name="Google Shape;144;p25"/>
          <p:cNvGrpSpPr/>
          <p:nvPr/>
        </p:nvGrpSpPr>
        <p:grpSpPr>
          <a:xfrm rot="10800000" flipH="1">
            <a:off x="-8792" y="-22175"/>
            <a:ext cx="6477001" cy="1501892"/>
            <a:chOff x="0" y="-47625"/>
            <a:chExt cx="3294176" cy="439237"/>
          </a:xfrm>
        </p:grpSpPr>
        <p:sp>
          <p:nvSpPr>
            <p:cNvPr id="145" name="Google Shape;145;p25"/>
            <p:cNvSpPr/>
            <p:nvPr/>
          </p:nvSpPr>
          <p:spPr>
            <a:xfrm>
              <a:off x="1465" y="108299"/>
              <a:ext cx="2818139" cy="283313"/>
            </a:xfrm>
            <a:prstGeom prst="rtTriangle">
              <a:avLst/>
            </a:prstGeom>
            <a:gradFill>
              <a:gsLst>
                <a:gs pos="0">
                  <a:srgbClr val="000000">
                    <a:alpha val="98823"/>
                  </a:srgbClr>
                </a:gs>
                <a:gs pos="100000">
                  <a:srgbClr val="3533CD">
                    <a:alpha val="9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0" y="-47625"/>
              <a:ext cx="3294176" cy="438417"/>
            </a:xfrm>
            <a:prstGeom prst="rtTriangle">
              <a:avLst/>
            </a:prstGeom>
            <a:noFill/>
            <a:ln>
              <a:noFill/>
            </a:ln>
          </p:spPr>
          <p:txBody>
            <a:bodyPr spcFirstLastPara="1" wrap="square" lIns="35925" tIns="35925" rIns="35925" bIns="35925" anchor="ctr" anchorCtr="0">
              <a:noAutofit/>
            </a:bodyPr>
            <a:lstStyle/>
            <a:p>
              <a:pPr marL="0" marR="0" lvl="0" indent="0" algn="ctr" rtl="0">
                <a:lnSpc>
                  <a:spcPct val="193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976631" y="414992"/>
            <a:ext cx="6960781" cy="1005231"/>
            <a:chOff x="0" y="-97311"/>
            <a:chExt cx="18562083" cy="2680617"/>
          </a:xfrm>
        </p:grpSpPr>
        <p:sp>
          <p:nvSpPr>
            <p:cNvPr id="148" name="Google Shape;148;p25"/>
            <p:cNvSpPr/>
            <p:nvPr/>
          </p:nvSpPr>
          <p:spPr>
            <a:xfrm>
              <a:off x="0" y="0"/>
              <a:ext cx="18288000" cy="2583306"/>
            </a:xfrm>
            <a:custGeom>
              <a:avLst/>
              <a:gdLst/>
              <a:ahLst/>
              <a:cxnLst/>
              <a:rect l="l" t="t" r="r" b="b"/>
              <a:pathLst>
                <a:path w="18288000" h="2583306" extrusionOk="0">
                  <a:moveTo>
                    <a:pt x="0" y="0"/>
                  </a:moveTo>
                  <a:lnTo>
                    <a:pt x="18288000" y="0"/>
                  </a:lnTo>
                  <a:lnTo>
                    <a:pt x="18288000" y="2583306"/>
                  </a:lnTo>
                  <a:lnTo>
                    <a:pt x="0" y="25833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9" name="Google Shape;149;p25"/>
            <p:cNvSpPr txBox="1"/>
            <p:nvPr/>
          </p:nvSpPr>
          <p:spPr>
            <a:xfrm>
              <a:off x="274083" y="-97311"/>
              <a:ext cx="18288000" cy="2659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 dirty="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HACKFINITI 2025</a:t>
              </a:r>
              <a:endParaRPr sz="700" dirty="0"/>
            </a:p>
          </p:txBody>
        </p:sp>
      </p:grpSp>
      <p:grpSp>
        <p:nvGrpSpPr>
          <p:cNvPr id="150" name="Google Shape;150;p25"/>
          <p:cNvGrpSpPr/>
          <p:nvPr/>
        </p:nvGrpSpPr>
        <p:grpSpPr>
          <a:xfrm flipH="1">
            <a:off x="2645868" y="3785005"/>
            <a:ext cx="6515716" cy="1389404"/>
            <a:chOff x="0" y="-47625"/>
            <a:chExt cx="2969757" cy="437768"/>
          </a:xfrm>
        </p:grpSpPr>
        <p:sp>
          <p:nvSpPr>
            <p:cNvPr id="151" name="Google Shape;151;p25"/>
            <p:cNvSpPr/>
            <p:nvPr/>
          </p:nvSpPr>
          <p:spPr>
            <a:xfrm>
              <a:off x="0" y="0"/>
              <a:ext cx="2969757" cy="390143"/>
            </a:xfrm>
            <a:prstGeom prst="rtTriangle">
              <a:avLst/>
            </a:prstGeom>
            <a:gradFill>
              <a:gsLst>
                <a:gs pos="0">
                  <a:srgbClr val="000000"/>
                </a:gs>
                <a:gs pos="100000">
                  <a:srgbClr val="3533C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0" y="-47625"/>
              <a:ext cx="2969757" cy="437768"/>
            </a:xfrm>
            <a:prstGeom prst="rtTriangle">
              <a:avLst/>
            </a:prstGeom>
            <a:noFill/>
            <a:ln>
              <a:noFill/>
            </a:ln>
          </p:spPr>
          <p:txBody>
            <a:bodyPr spcFirstLastPara="1" wrap="square" lIns="35925" tIns="35925" rIns="35925" bIns="35925" anchor="ctr" anchorCtr="0">
              <a:noAutofit/>
            </a:bodyPr>
            <a:lstStyle/>
            <a:p>
              <a:pPr marL="0" marR="0" lvl="0" indent="0" algn="ctr" rtl="0">
                <a:lnSpc>
                  <a:spcPct val="193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3" name="Google Shape;153;p25"/>
          <p:cNvSpPr/>
          <p:nvPr/>
        </p:nvSpPr>
        <p:spPr>
          <a:xfrm>
            <a:off x="114300" y="216077"/>
            <a:ext cx="965112" cy="960823"/>
          </a:xfrm>
          <a:custGeom>
            <a:avLst/>
            <a:gdLst/>
            <a:ahLst/>
            <a:cxnLst/>
            <a:rect l="l" t="t" r="r" b="b"/>
            <a:pathLst>
              <a:path w="1930224" h="1921646" extrusionOk="0">
                <a:moveTo>
                  <a:pt x="0" y="0"/>
                </a:moveTo>
                <a:lnTo>
                  <a:pt x="1930224" y="0"/>
                </a:lnTo>
                <a:lnTo>
                  <a:pt x="1930224" y="1921646"/>
                </a:lnTo>
                <a:lnTo>
                  <a:pt x="0" y="1921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7734300" y="0"/>
            <a:ext cx="1409701" cy="1238250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612976" y="1351359"/>
            <a:ext cx="7886700" cy="3277791"/>
            <a:chOff x="0" y="-38100"/>
            <a:chExt cx="21031200" cy="8740776"/>
          </a:xfrm>
        </p:grpSpPr>
        <p:sp>
          <p:nvSpPr>
            <p:cNvPr id="160" name="Google Shape;160;p26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1" name="Google Shape;161;p26"/>
            <p:cNvSpPr txBox="1"/>
            <p:nvPr/>
          </p:nvSpPr>
          <p:spPr>
            <a:xfrm>
              <a:off x="0" y="-38100"/>
              <a:ext cx="21031200" cy="874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5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Medical imaging techniques such as X-ray, CT, reports and MRI are widely used for disease diagnosis and treatment planning.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These imaging methods generate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2D and 3D reconstructions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enabling better visualization of a patient's anatomy. However,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manual interpretation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these images is time-consuming and prone to errors, leading to delays in diagnosis and treatment.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Early and accurate detection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diseases like lung disorders and brain tumors is critical for improving patient outcomes.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a need for an intelligent, automated system that can efficiently segment medical images and classify abnormalities, assisting radiologists and surgeons in precise diagnosis and surgical planning.</a:t>
              </a:r>
              <a:endParaRPr sz="13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2286000" y="240563"/>
            <a:ext cx="8382330" cy="1030967"/>
            <a:chOff x="0" y="-98117"/>
            <a:chExt cx="22352880" cy="2749243"/>
          </a:xfrm>
        </p:grpSpPr>
        <p:sp>
          <p:nvSpPr>
            <p:cNvPr id="163" name="Google Shape;163;p26"/>
            <p:cNvSpPr/>
            <p:nvPr/>
          </p:nvSpPr>
          <p:spPr>
            <a:xfrm>
              <a:off x="1321680" y="-98117"/>
              <a:ext cx="21031200" cy="2651125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4" name="Google Shape;164;p26"/>
            <p:cNvSpPr txBox="1"/>
            <p:nvPr/>
          </p:nvSpPr>
          <p:spPr>
            <a:xfrm>
              <a:off x="0" y="-57150"/>
              <a:ext cx="21031200" cy="2708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PROBLEM STATEMENT</a:t>
              </a:r>
              <a:endParaRPr sz="700"/>
            </a:p>
          </p:txBody>
        </p:sp>
      </p:grpSp>
      <p:sp>
        <p:nvSpPr>
          <p:cNvPr id="165" name="Google Shape;165;p26"/>
          <p:cNvSpPr/>
          <p:nvPr/>
        </p:nvSpPr>
        <p:spPr>
          <a:xfrm>
            <a:off x="7696200" y="0"/>
            <a:ext cx="1447801" cy="1275639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26"/>
          <p:cNvSpPr/>
          <p:nvPr/>
        </p:nvSpPr>
        <p:spPr>
          <a:xfrm rot="10800000" flipH="1">
            <a:off x="-5912" y="-22175"/>
            <a:ext cx="5541018" cy="968738"/>
          </a:xfrm>
          <a:prstGeom prst="rtTriangle">
            <a:avLst/>
          </a:prstGeom>
          <a:gradFill>
            <a:gsLst>
              <a:gs pos="0">
                <a:srgbClr val="000000">
                  <a:alpha val="98823"/>
                </a:srgbClr>
              </a:gs>
              <a:gs pos="100000">
                <a:srgbClr val="3533CD">
                  <a:alpha val="9882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t="175" b="-6654"/>
          <a:stretch/>
        </p:blipFill>
        <p:spPr>
          <a:xfrm>
            <a:off x="2611571" y="3753492"/>
            <a:ext cx="6540049" cy="1485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827" y="195902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1760233" y="205227"/>
            <a:ext cx="8641067" cy="1069370"/>
            <a:chOff x="0" y="-200527"/>
            <a:chExt cx="23042844" cy="2851653"/>
          </a:xfrm>
        </p:grpSpPr>
        <p:sp>
          <p:nvSpPr>
            <p:cNvPr id="174" name="Google Shape;174;p27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5" name="Google Shape;175;p27"/>
            <p:cNvSpPr txBox="1"/>
            <p:nvPr/>
          </p:nvSpPr>
          <p:spPr>
            <a:xfrm>
              <a:off x="2011644" y="-200527"/>
              <a:ext cx="21031200" cy="2708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PROPOSED SOLUTION</a:t>
              </a:r>
              <a:endParaRPr sz="700"/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516991" y="972281"/>
            <a:ext cx="8224673" cy="3965991"/>
            <a:chOff x="-297329" y="-1007704"/>
            <a:chExt cx="21328529" cy="9710380"/>
          </a:xfrm>
        </p:grpSpPr>
        <p:sp>
          <p:nvSpPr>
            <p:cNvPr id="177" name="Google Shape;177;p27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8" name="Google Shape;178;p27"/>
            <p:cNvSpPr txBox="1"/>
            <p:nvPr/>
          </p:nvSpPr>
          <p:spPr>
            <a:xfrm>
              <a:off x="-297329" y="-1007704"/>
              <a:ext cx="21031199" cy="874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address this challenge, we propose a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MERN-based web application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powered by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GenAI and LLMs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perform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automated analysis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 app will integrate advanced deep learning models for: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indent="-317500">
                <a:lnSpc>
                  <a:spcPct val="115000"/>
                </a:lnSpc>
                <a:spcBef>
                  <a:spcPts val="1200"/>
                </a:spcBef>
                <a:buClr>
                  <a:schemeClr val="dk1"/>
                </a:buClr>
                <a:buSzPts val="1400"/>
                <a:buFont typeface="Arial"/>
                <a:buChar char="●"/>
              </a:pP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Thyroid detection</a:t>
              </a:r>
            </a:p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Lung cancer risk</a:t>
              </a:r>
              <a:endPara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MRI-based brain tumor segmentation</a:t>
              </a:r>
              <a:r>
                <a:rPr lang="en-US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enable early detection and precise localization of brain tumors.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solution will enhance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diagnosis accuracy, reduce processing time, and assist medical professionals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decision-making. By leveraging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3D medical imaging and AI-powered segmentation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system will provide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detailed visualizations, precise measurements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 for surgical planning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ultimately improving patient care.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702" y="37002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620" y="-7707"/>
            <a:ext cx="5541745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7291" y="3765009"/>
            <a:ext cx="6517189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6295" y="205227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8"/>
          <p:cNvGrpSpPr/>
          <p:nvPr/>
        </p:nvGrpSpPr>
        <p:grpSpPr>
          <a:xfrm>
            <a:off x="2286000" y="245283"/>
            <a:ext cx="8211807" cy="1021425"/>
            <a:chOff x="0" y="-72549"/>
            <a:chExt cx="21898151" cy="2723799"/>
          </a:xfrm>
        </p:grpSpPr>
        <p:sp>
          <p:nvSpPr>
            <p:cNvPr id="188" name="Google Shape;188;p28"/>
            <p:cNvSpPr/>
            <p:nvPr/>
          </p:nvSpPr>
          <p:spPr>
            <a:xfrm>
              <a:off x="866951" y="-72549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9" name="Google Shape;189;p28"/>
            <p:cNvSpPr txBox="1"/>
            <p:nvPr/>
          </p:nvSpPr>
          <p:spPr>
            <a:xfrm>
              <a:off x="0" y="-57150"/>
              <a:ext cx="21031200" cy="27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" y="6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4626" y="3753496"/>
            <a:ext cx="6517191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1889875" y="359933"/>
            <a:ext cx="788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TECHNICAL APPROACH</a:t>
            </a:r>
            <a:endParaRPr sz="700"/>
          </a:p>
        </p:txBody>
      </p:sp>
      <p:sp>
        <p:nvSpPr>
          <p:cNvPr id="195" name="Google Shape;195;p28"/>
          <p:cNvSpPr txBox="1"/>
          <p:nvPr/>
        </p:nvSpPr>
        <p:spPr>
          <a:xfrm>
            <a:off x="1017225" y="1263875"/>
            <a:ext cx="66156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 &amp; Processing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&amp; validate image files in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(normalization, resampling)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 Selection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anatomy from metadata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to specialized models (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3D, U-NetR</a:t>
            </a: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Lung CT,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</a:t>
            </a: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Brain MRI)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 &amp; Analysis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deep learning models for segmentation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volumetric &amp; radiomic features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clinical measurements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Integration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analysis to patient records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LLM-based reports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&amp; Interaction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3D models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interactive segmentation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611107" y="245283"/>
            <a:ext cx="7886700" cy="994172"/>
          </a:xfrm>
          <a:custGeom>
            <a:avLst/>
            <a:gdLst/>
            <a:ahLst/>
            <a:cxnLst/>
            <a:rect l="l" t="t" r="r" b="b"/>
            <a:pathLst>
              <a:path w="21031200" h="2651126" extrusionOk="0">
                <a:moveTo>
                  <a:pt x="0" y="0"/>
                </a:moveTo>
                <a:lnTo>
                  <a:pt x="21031200" y="0"/>
                </a:lnTo>
                <a:lnTo>
                  <a:pt x="21031200" y="2651126"/>
                </a:lnTo>
                <a:lnTo>
                  <a:pt x="0" y="26511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" y="-10894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2051" y="3764922"/>
            <a:ext cx="6517191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729450" y="504000"/>
            <a:ext cx="6223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5625" y="1266640"/>
            <a:ext cx="6223799" cy="279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2611107" y="245283"/>
            <a:ext cx="7886700" cy="994172"/>
          </a:xfrm>
          <a:custGeom>
            <a:avLst/>
            <a:gdLst/>
            <a:ahLst/>
            <a:cxnLst/>
            <a:rect l="l" t="t" r="r" b="b"/>
            <a:pathLst>
              <a:path w="21031200" h="2651126" extrusionOk="0">
                <a:moveTo>
                  <a:pt x="0" y="0"/>
                </a:moveTo>
                <a:lnTo>
                  <a:pt x="21031200" y="0"/>
                </a:lnTo>
                <a:lnTo>
                  <a:pt x="21031200" y="2651126"/>
                </a:lnTo>
                <a:lnTo>
                  <a:pt x="0" y="26511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" y="-10894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3932013" y="206600"/>
            <a:ext cx="1644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FFA97-A7AD-D68D-7F6F-C373F4C0C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614" y="811377"/>
            <a:ext cx="4593946" cy="4125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1"/>
          <p:cNvGrpSpPr/>
          <p:nvPr/>
        </p:nvGrpSpPr>
        <p:grpSpPr>
          <a:xfrm>
            <a:off x="1176510" y="365125"/>
            <a:ext cx="8473168" cy="1127468"/>
            <a:chOff x="-1171819" y="58689"/>
            <a:chExt cx="22595113" cy="3006581"/>
          </a:xfrm>
        </p:grpSpPr>
        <p:sp>
          <p:nvSpPr>
            <p:cNvPr id="222" name="Google Shape;222;p31"/>
            <p:cNvSpPr/>
            <p:nvPr/>
          </p:nvSpPr>
          <p:spPr>
            <a:xfrm>
              <a:off x="-1171819" y="414144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3" name="Google Shape;223;p31"/>
            <p:cNvSpPr txBox="1"/>
            <p:nvPr/>
          </p:nvSpPr>
          <p:spPr>
            <a:xfrm>
              <a:off x="392094" y="58689"/>
              <a:ext cx="21031200" cy="2708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FEASIBILITY AND VIABILITY</a:t>
              </a:r>
              <a:endParaRPr sz="700"/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210200" y="1203163"/>
            <a:ext cx="8363742" cy="3429573"/>
            <a:chOff x="0" y="-109175"/>
            <a:chExt cx="21179392" cy="8811851"/>
          </a:xfrm>
        </p:grpSpPr>
        <p:sp>
          <p:nvSpPr>
            <p:cNvPr id="225" name="Google Shape;225;p31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6" name="Google Shape;226;p31"/>
            <p:cNvSpPr txBox="1"/>
            <p:nvPr/>
          </p:nvSpPr>
          <p:spPr>
            <a:xfrm>
              <a:off x="148192" y="-109175"/>
              <a:ext cx="21031200" cy="8740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Advantages of Our Approach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Enhanced Accuracy &amp; Speed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AI reduces human error, detects small anomalies, and speeds up diagnosis.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Automated Segmentation &amp; Classification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Lung, liver, and brain tumor analysis with AI-powered models.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Cost-Effective &amp; Efficient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Reduces hospital workload, minimizes redundant scans, and optimizes resources.</a:t>
              </a:r>
              <a:endParaRPr sz="1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Technical Feasibility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Deep Learning Models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(U-Net, U-NetR, ResNet)</a:t>
              </a:r>
              <a:r>
                <a:rPr lang="en-I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-I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Handles </a:t>
              </a:r>
              <a:r>
                <a:rPr lang="en-I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medical images</a:t>
              </a:r>
              <a:r>
                <a:rPr lang="en-I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MERN Stack Integration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AI backend (Node.js), React-based visualization.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 Feasibility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Growing AI in Healthcare Market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High demand for AI-driven diagnostics.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Revenue Potential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SaaS-based model, API integration, enterprise licensing.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Bridges the gap between AI &amp; healthcare professionals.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7" name="Google Shape;227;p31"/>
          <p:cNvSpPr/>
          <p:nvPr/>
        </p:nvSpPr>
        <p:spPr>
          <a:xfrm>
            <a:off x="7772400" y="0"/>
            <a:ext cx="1374088" cy="1230817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620" y="-11430"/>
            <a:ext cx="5544793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2690" y="3753491"/>
            <a:ext cx="6591299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0211" y="204040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2"/>
          <p:cNvGrpSpPr/>
          <p:nvPr/>
        </p:nvGrpSpPr>
        <p:grpSpPr>
          <a:xfrm>
            <a:off x="2025667" y="236645"/>
            <a:ext cx="8325678" cy="1039618"/>
            <a:chOff x="0" y="0"/>
            <a:chExt cx="22201808" cy="2772315"/>
          </a:xfrm>
        </p:grpSpPr>
        <p:sp>
          <p:nvSpPr>
            <p:cNvPr id="236" name="Google Shape;236;p32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7" name="Google Shape;237;p32"/>
            <p:cNvSpPr txBox="1"/>
            <p:nvPr/>
          </p:nvSpPr>
          <p:spPr>
            <a:xfrm>
              <a:off x="1170608" y="63915"/>
              <a:ext cx="21031200" cy="27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 dirty="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IMPACTS AND BENEFITS</a:t>
              </a:r>
              <a:endParaRPr sz="700" dirty="0"/>
            </a:p>
          </p:txBody>
        </p:sp>
      </p:grpSp>
      <p:grpSp>
        <p:nvGrpSpPr>
          <p:cNvPr id="238" name="Google Shape;238;p32"/>
          <p:cNvGrpSpPr/>
          <p:nvPr/>
        </p:nvGrpSpPr>
        <p:grpSpPr>
          <a:xfrm>
            <a:off x="1430625" y="1142525"/>
            <a:ext cx="5349520" cy="3475903"/>
            <a:chOff x="2346328" y="-604517"/>
            <a:chExt cx="15651024" cy="9269076"/>
          </a:xfrm>
        </p:grpSpPr>
        <p:sp>
          <p:nvSpPr>
            <p:cNvPr id="239" name="Google Shape;239;p32"/>
            <p:cNvSpPr/>
            <p:nvPr/>
          </p:nvSpPr>
          <p:spPr>
            <a:xfrm>
              <a:off x="2346328" y="-38117"/>
              <a:ext cx="12250674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0" name="Google Shape;240;p32"/>
            <p:cNvSpPr txBox="1"/>
            <p:nvPr/>
          </p:nvSpPr>
          <p:spPr>
            <a:xfrm>
              <a:off x="4799152" y="-604517"/>
              <a:ext cx="13198200" cy="90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Clinical Excellence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Enhanced diagnostic accuracy with AI-detected subtle abnormalities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Reduction in analysis time through automated segmentation.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Comprehensive multi-organ analysis across imaging modalities.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Operational Efficiency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Seamless integration with hospital systems via MERN architecture.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Cloud-based scalability supporting increasing imaging volumes.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Patient-Centered Care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Earlier detection of abnormalities improves treatment outcomes.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Precise </a:t>
              </a: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measurements enable</a:t>
              </a:r>
              <a:r>
                <a:rPr lang="en-US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Interactive visualizations enhance patient education and engagement.</a:t>
              </a:r>
            </a:p>
          </p:txBody>
        </p:sp>
      </p:grpSp>
      <p:sp>
        <p:nvSpPr>
          <p:cNvPr id="241" name="Google Shape;241;p32"/>
          <p:cNvSpPr/>
          <p:nvPr/>
        </p:nvSpPr>
        <p:spPr>
          <a:xfrm>
            <a:off x="7658100" y="0"/>
            <a:ext cx="1485901" cy="1230817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3640" y="3754254"/>
            <a:ext cx="6705600" cy="139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146" y="182311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563</Words>
  <Application>Microsoft Office PowerPoint</Application>
  <PresentationFormat>On-screen Show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</vt:lpstr>
      <vt:lpstr>Times New Roman</vt:lpstr>
      <vt:lpstr>Twentieth Century</vt:lpstr>
      <vt:lpstr>Simple Light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Nithya Etoori</dc:creator>
  <cp:lastModifiedBy>Nithya Etoori</cp:lastModifiedBy>
  <cp:revision>5</cp:revision>
  <dcterms:modified xsi:type="dcterms:W3CDTF">2025-04-04T07:38:26Z</dcterms:modified>
</cp:coreProperties>
</file>