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11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576" y="5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40835a6d66_4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g340835a6d66_4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40835a6d66_4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g340835a6d66_4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40835a6d66_4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g340835a6d66_4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40ead3a795_1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g340ead3a795_1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40ead3a795_4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340ead3a795_4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40ead3a795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g340ead3a795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40835a6d66_4_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g340835a6d66_4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340835a6d66_4_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g340835a6d66_4_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>
            <a:spLocks noGrp="1"/>
          </p:cNvSpPr>
          <p:nvPr>
            <p:ph type="dt" idx="10"/>
          </p:nvPr>
        </p:nvSpPr>
        <p:spPr>
          <a:xfrm>
            <a:off x="768097" y="4853028"/>
            <a:ext cx="1615607" cy="20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ftr" idx="11"/>
          </p:nvPr>
        </p:nvSpPr>
        <p:spPr>
          <a:xfrm>
            <a:off x="3632199" y="4853028"/>
            <a:ext cx="4426095" cy="20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sldNum" idx="12"/>
          </p:nvPr>
        </p:nvSpPr>
        <p:spPr>
          <a:xfrm>
            <a:off x="8128000" y="4853028"/>
            <a:ext cx="730251" cy="20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/>
          <p:nvPr/>
        </p:nvSpPr>
        <p:spPr>
          <a:xfrm>
            <a:off x="0" y="1"/>
            <a:ext cx="9144000" cy="3429001"/>
          </a:xfrm>
          <a:prstGeom prst="rect">
            <a:avLst/>
          </a:prstGeom>
          <a:solidFill>
            <a:srgbClr val="1482AB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15"/>
          <p:cNvSpPr/>
          <p:nvPr/>
        </p:nvSpPr>
        <p:spPr>
          <a:xfrm>
            <a:off x="-1" y="1"/>
            <a:ext cx="9144000" cy="3429001"/>
          </a:xfrm>
          <a:custGeom>
            <a:avLst/>
            <a:gdLst/>
            <a:ahLst/>
            <a:cxnLst/>
            <a:rect l="l" t="t" r="r" b="b"/>
            <a:pathLst>
              <a:path w="12192000" h="4572001" extrusionOk="0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ctrTitle"/>
          </p:nvPr>
        </p:nvSpPr>
        <p:spPr>
          <a:xfrm>
            <a:off x="342900" y="3720103"/>
            <a:ext cx="5829300" cy="109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rm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3800"/>
              <a:buFont typeface="Twentieth Century"/>
              <a:buNone/>
              <a:defRPr sz="3800"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subTitle" idx="1"/>
          </p:nvPr>
        </p:nvSpPr>
        <p:spPr>
          <a:xfrm>
            <a:off x="6457950" y="3720103"/>
            <a:ext cx="2400300" cy="109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0C0C0C"/>
                </a:solidFill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dt" idx="10"/>
          </p:nvPr>
        </p:nvSpPr>
        <p:spPr>
          <a:xfrm>
            <a:off x="768097" y="4853028"/>
            <a:ext cx="1615607" cy="20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ftr" idx="11"/>
          </p:nvPr>
        </p:nvSpPr>
        <p:spPr>
          <a:xfrm>
            <a:off x="3632199" y="4853028"/>
            <a:ext cx="4426095" cy="20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sldNum" idx="12"/>
          </p:nvPr>
        </p:nvSpPr>
        <p:spPr>
          <a:xfrm>
            <a:off x="8128000" y="4853028"/>
            <a:ext cx="730251" cy="20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69" name="Google Shape;69;p15"/>
          <p:cNvCxnSpPr/>
          <p:nvPr/>
        </p:nvCxnSpPr>
        <p:spPr>
          <a:xfrm rot="10800000">
            <a:off x="6290133" y="3948080"/>
            <a:ext cx="0" cy="685800"/>
          </a:xfrm>
          <a:prstGeom prst="straightConnector1">
            <a:avLst/>
          </a:prstGeom>
          <a:noFill/>
          <a:ln w="19050" cap="flat" cmpd="sng">
            <a:solidFill>
              <a:srgbClr val="1482AB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>
            <a:spLocks noGrp="1"/>
          </p:cNvSpPr>
          <p:nvPr>
            <p:ph type="title"/>
          </p:nvPr>
        </p:nvSpPr>
        <p:spPr>
          <a:xfrm>
            <a:off x="768096" y="438912"/>
            <a:ext cx="7290054" cy="1124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body" idx="1"/>
          </p:nvPr>
        </p:nvSpPr>
        <p:spPr>
          <a:xfrm>
            <a:off x="768097" y="1714500"/>
            <a:ext cx="7290055" cy="3017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850" tIns="22850" rIns="22850" bIns="22850" anchor="t" anchorCtr="0">
            <a:normAutofit/>
          </a:bodyPr>
          <a:lstStyle>
            <a:lvl1pPr marL="457200" lvl="0" indent="-28575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900"/>
              <a:buChar char=" "/>
              <a:defRPr/>
            </a:lvl1pPr>
            <a:lvl2pPr marL="914400" lvl="1" indent="-28575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900"/>
              <a:buChar char="🢝"/>
              <a:defRPr/>
            </a:lvl2pPr>
            <a:lvl3pPr marL="1371600" lvl="2" indent="-28575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Char char="🢝"/>
              <a:defRPr/>
            </a:lvl3pPr>
            <a:lvl4pPr marL="1828800" lvl="3" indent="-28575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Char char="🢝"/>
              <a:defRPr/>
            </a:lvl4pPr>
            <a:lvl5pPr marL="2286000" lvl="4" indent="-28575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Char char="🢝"/>
              <a:defRPr/>
            </a:lvl5pPr>
            <a:lvl6pPr marL="2743200" lvl="5" indent="-28575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Char char="🢝"/>
              <a:defRPr/>
            </a:lvl6pPr>
            <a:lvl7pPr marL="3200400" lvl="6" indent="-28575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Char char="🢝"/>
              <a:defRPr/>
            </a:lvl7pPr>
            <a:lvl8pPr marL="3657600" lvl="7" indent="-28575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Char char="🢝"/>
              <a:defRPr/>
            </a:lvl8pPr>
            <a:lvl9pPr marL="4114800" lvl="8" indent="-28575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900"/>
              <a:buChar char="🢝"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dt" idx="10"/>
          </p:nvPr>
        </p:nvSpPr>
        <p:spPr>
          <a:xfrm>
            <a:off x="768097" y="4853028"/>
            <a:ext cx="1615607" cy="20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6"/>
          <p:cNvSpPr txBox="1">
            <a:spLocks noGrp="1"/>
          </p:cNvSpPr>
          <p:nvPr>
            <p:ph type="ftr" idx="11"/>
          </p:nvPr>
        </p:nvSpPr>
        <p:spPr>
          <a:xfrm>
            <a:off x="3632199" y="4853028"/>
            <a:ext cx="4426095" cy="20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6"/>
          <p:cNvSpPr txBox="1">
            <a:spLocks noGrp="1"/>
          </p:cNvSpPr>
          <p:nvPr>
            <p:ph type="sldNum" idx="12"/>
          </p:nvPr>
        </p:nvSpPr>
        <p:spPr>
          <a:xfrm>
            <a:off x="8128000" y="4853028"/>
            <a:ext cx="730251" cy="20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/>
          <p:nvPr/>
        </p:nvSpPr>
        <p:spPr>
          <a:xfrm>
            <a:off x="0" y="1"/>
            <a:ext cx="9144000" cy="3429001"/>
          </a:xfrm>
          <a:prstGeom prst="rect">
            <a:avLst/>
          </a:prstGeom>
          <a:solidFill>
            <a:srgbClr val="1D9AA1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17"/>
          <p:cNvSpPr/>
          <p:nvPr/>
        </p:nvSpPr>
        <p:spPr>
          <a:xfrm>
            <a:off x="-1" y="1"/>
            <a:ext cx="9144000" cy="3429001"/>
          </a:xfrm>
          <a:custGeom>
            <a:avLst/>
            <a:gdLst/>
            <a:ahLst/>
            <a:cxnLst/>
            <a:rect l="l" t="t" r="r" b="b"/>
            <a:pathLst>
              <a:path w="12192000" h="4572001" extrusionOk="0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title"/>
          </p:nvPr>
        </p:nvSpPr>
        <p:spPr>
          <a:xfrm>
            <a:off x="342900" y="3720103"/>
            <a:ext cx="5829300" cy="109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rm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3800"/>
              <a:buFont typeface="Twentieth Century"/>
              <a:buNone/>
              <a:defRPr sz="3800" b="0"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body" idx="1"/>
          </p:nvPr>
        </p:nvSpPr>
        <p:spPr>
          <a:xfrm>
            <a:off x="6457950" y="3720103"/>
            <a:ext cx="2400300" cy="109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0C0C0C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17"/>
          <p:cNvSpPr txBox="1">
            <a:spLocks noGrp="1"/>
          </p:cNvSpPr>
          <p:nvPr>
            <p:ph type="dt" idx="10"/>
          </p:nvPr>
        </p:nvSpPr>
        <p:spPr>
          <a:xfrm>
            <a:off x="768097" y="4853028"/>
            <a:ext cx="1615607" cy="20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7"/>
          <p:cNvSpPr txBox="1">
            <a:spLocks noGrp="1"/>
          </p:cNvSpPr>
          <p:nvPr>
            <p:ph type="ftr" idx="11"/>
          </p:nvPr>
        </p:nvSpPr>
        <p:spPr>
          <a:xfrm>
            <a:off x="3632199" y="4853028"/>
            <a:ext cx="4426095" cy="20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7"/>
          <p:cNvSpPr txBox="1">
            <a:spLocks noGrp="1"/>
          </p:cNvSpPr>
          <p:nvPr>
            <p:ph type="sldNum" idx="12"/>
          </p:nvPr>
        </p:nvSpPr>
        <p:spPr>
          <a:xfrm>
            <a:off x="8128000" y="4853028"/>
            <a:ext cx="730251" cy="20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84" name="Google Shape;84;p17"/>
          <p:cNvCxnSpPr/>
          <p:nvPr/>
        </p:nvCxnSpPr>
        <p:spPr>
          <a:xfrm rot="10800000">
            <a:off x="6290133" y="3948080"/>
            <a:ext cx="0" cy="685800"/>
          </a:xfrm>
          <a:prstGeom prst="straightConnector1">
            <a:avLst/>
          </a:prstGeom>
          <a:noFill/>
          <a:ln w="19050" cap="flat" cmpd="sng">
            <a:solidFill>
              <a:srgbClr val="1482AB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>
            <a:spLocks noGrp="1"/>
          </p:cNvSpPr>
          <p:nvPr>
            <p:ph type="title"/>
          </p:nvPr>
        </p:nvSpPr>
        <p:spPr>
          <a:xfrm>
            <a:off x="768096" y="438912"/>
            <a:ext cx="7290054" cy="1124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body" idx="1"/>
          </p:nvPr>
        </p:nvSpPr>
        <p:spPr>
          <a:xfrm>
            <a:off x="768095" y="1714500"/>
            <a:ext cx="3566160" cy="3017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850" tIns="22850" rIns="22850" bIns="22850" anchor="t" anchorCtr="0">
            <a:normAutofit/>
          </a:bodyPr>
          <a:lstStyle>
            <a:lvl1pPr marL="457200" lvl="0" indent="-28575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900"/>
              <a:buChar char=" "/>
              <a:defRPr/>
            </a:lvl1pPr>
            <a:lvl2pPr marL="914400" lvl="1" indent="-28575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900"/>
              <a:buChar char="🢝"/>
              <a:defRPr/>
            </a:lvl2pPr>
            <a:lvl3pPr marL="1371600" lvl="2" indent="-28575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Char char="🢝"/>
              <a:defRPr/>
            </a:lvl3pPr>
            <a:lvl4pPr marL="1828800" lvl="3" indent="-28575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Char char="🢝"/>
              <a:defRPr/>
            </a:lvl4pPr>
            <a:lvl5pPr marL="2286000" lvl="4" indent="-28575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Char char="🢝"/>
              <a:defRPr/>
            </a:lvl5pPr>
            <a:lvl6pPr marL="2743200" lvl="5" indent="-28575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Char char="🢝"/>
              <a:defRPr/>
            </a:lvl6pPr>
            <a:lvl7pPr marL="3200400" lvl="6" indent="-28575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Char char="🢝"/>
              <a:defRPr/>
            </a:lvl7pPr>
            <a:lvl8pPr marL="3657600" lvl="7" indent="-28575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Char char="🢝"/>
              <a:defRPr/>
            </a:lvl8pPr>
            <a:lvl9pPr marL="4114800" lvl="8" indent="-28575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900"/>
              <a:buChar char="🢝"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body" idx="2"/>
          </p:nvPr>
        </p:nvSpPr>
        <p:spPr>
          <a:xfrm>
            <a:off x="4491990" y="1714500"/>
            <a:ext cx="3566160" cy="3017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850" tIns="22850" rIns="22850" bIns="22850" anchor="t" anchorCtr="0">
            <a:normAutofit/>
          </a:bodyPr>
          <a:lstStyle>
            <a:lvl1pPr marL="457200" lvl="0" indent="-28575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900"/>
              <a:buChar char=" "/>
              <a:defRPr/>
            </a:lvl1pPr>
            <a:lvl2pPr marL="914400" lvl="1" indent="-28575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900"/>
              <a:buChar char="🢝"/>
              <a:defRPr/>
            </a:lvl2pPr>
            <a:lvl3pPr marL="1371600" lvl="2" indent="-28575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Char char="🢝"/>
              <a:defRPr/>
            </a:lvl3pPr>
            <a:lvl4pPr marL="1828800" lvl="3" indent="-28575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Char char="🢝"/>
              <a:defRPr/>
            </a:lvl4pPr>
            <a:lvl5pPr marL="2286000" lvl="4" indent="-28575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Char char="🢝"/>
              <a:defRPr/>
            </a:lvl5pPr>
            <a:lvl6pPr marL="2743200" lvl="5" indent="-28575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Char char="🢝"/>
              <a:defRPr/>
            </a:lvl6pPr>
            <a:lvl7pPr marL="3200400" lvl="6" indent="-28575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Char char="🢝"/>
              <a:defRPr/>
            </a:lvl7pPr>
            <a:lvl8pPr marL="3657600" lvl="7" indent="-28575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Char char="🢝"/>
              <a:defRPr/>
            </a:lvl8pPr>
            <a:lvl9pPr marL="4114800" lvl="8" indent="-28575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900"/>
              <a:buChar char="🢝"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dt" idx="10"/>
          </p:nvPr>
        </p:nvSpPr>
        <p:spPr>
          <a:xfrm>
            <a:off x="768097" y="4853028"/>
            <a:ext cx="1615607" cy="20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8"/>
          <p:cNvSpPr txBox="1">
            <a:spLocks noGrp="1"/>
          </p:cNvSpPr>
          <p:nvPr>
            <p:ph type="ftr" idx="11"/>
          </p:nvPr>
        </p:nvSpPr>
        <p:spPr>
          <a:xfrm>
            <a:off x="3632199" y="4853028"/>
            <a:ext cx="4426095" cy="20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8"/>
          <p:cNvSpPr txBox="1">
            <a:spLocks noGrp="1"/>
          </p:cNvSpPr>
          <p:nvPr>
            <p:ph type="sldNum" idx="12"/>
          </p:nvPr>
        </p:nvSpPr>
        <p:spPr>
          <a:xfrm>
            <a:off x="8128000" y="4853028"/>
            <a:ext cx="730251" cy="20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>
            <a:spLocks noGrp="1"/>
          </p:cNvSpPr>
          <p:nvPr>
            <p:ph type="title"/>
          </p:nvPr>
        </p:nvSpPr>
        <p:spPr>
          <a:xfrm>
            <a:off x="768096" y="438912"/>
            <a:ext cx="7290054" cy="1124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8096" y="1634727"/>
            <a:ext cx="3566160" cy="617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22850" rIns="68575" bIns="2285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 b="0" cap="none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95" name="Google Shape;95;p19"/>
          <p:cNvSpPr txBox="1">
            <a:spLocks noGrp="1"/>
          </p:cNvSpPr>
          <p:nvPr>
            <p:ph type="body" idx="2"/>
          </p:nvPr>
        </p:nvSpPr>
        <p:spPr>
          <a:xfrm>
            <a:off x="768096" y="2225841"/>
            <a:ext cx="3566160" cy="2506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850" tIns="22850" rIns="22850" bIns="22850" anchor="t" anchorCtr="0">
            <a:normAutofit/>
          </a:bodyPr>
          <a:lstStyle>
            <a:lvl1pPr marL="457200" lvl="0" indent="-28575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900"/>
              <a:buChar char=" "/>
              <a:defRPr/>
            </a:lvl1pPr>
            <a:lvl2pPr marL="914400" lvl="1" indent="-28575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900"/>
              <a:buChar char="🢝"/>
              <a:defRPr/>
            </a:lvl2pPr>
            <a:lvl3pPr marL="1371600" lvl="2" indent="-28575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Char char="🢝"/>
              <a:defRPr/>
            </a:lvl3pPr>
            <a:lvl4pPr marL="1828800" lvl="3" indent="-28575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Char char="🢝"/>
              <a:defRPr/>
            </a:lvl4pPr>
            <a:lvl5pPr marL="2286000" lvl="4" indent="-28575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Char char="🢝"/>
              <a:defRPr/>
            </a:lvl5pPr>
            <a:lvl6pPr marL="2743200" lvl="5" indent="-28575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Char char="🢝"/>
              <a:defRPr/>
            </a:lvl6pPr>
            <a:lvl7pPr marL="3200400" lvl="6" indent="-28575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Char char="🢝"/>
              <a:defRPr/>
            </a:lvl7pPr>
            <a:lvl8pPr marL="3657600" lvl="7" indent="-28575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Char char="🢝"/>
              <a:defRPr/>
            </a:lvl8pPr>
            <a:lvl9pPr marL="4114800" lvl="8" indent="-28575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900"/>
              <a:buChar char="🢝"/>
              <a:defRPr/>
            </a:lvl9pPr>
          </a:lstStyle>
          <a:p>
            <a:endParaRPr/>
          </a:p>
        </p:txBody>
      </p:sp>
      <p:sp>
        <p:nvSpPr>
          <p:cNvPr id="96" name="Google Shape;96;p19"/>
          <p:cNvSpPr txBox="1">
            <a:spLocks noGrp="1"/>
          </p:cNvSpPr>
          <p:nvPr>
            <p:ph type="body" idx="3"/>
          </p:nvPr>
        </p:nvSpPr>
        <p:spPr>
          <a:xfrm>
            <a:off x="4493166" y="1634727"/>
            <a:ext cx="3566160" cy="617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22850" rIns="68575" bIns="2285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 b="0" cap="none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97" name="Google Shape;97;p19"/>
          <p:cNvSpPr txBox="1">
            <a:spLocks noGrp="1"/>
          </p:cNvSpPr>
          <p:nvPr>
            <p:ph type="body" idx="4"/>
          </p:nvPr>
        </p:nvSpPr>
        <p:spPr>
          <a:xfrm>
            <a:off x="4493166" y="2225841"/>
            <a:ext cx="3566160" cy="2506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850" tIns="22850" rIns="22850" bIns="22850" anchor="t" anchorCtr="0">
            <a:normAutofit/>
          </a:bodyPr>
          <a:lstStyle>
            <a:lvl1pPr marL="457200" lvl="0" indent="-28575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900"/>
              <a:buChar char=" "/>
              <a:defRPr/>
            </a:lvl1pPr>
            <a:lvl2pPr marL="914400" lvl="1" indent="-28575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900"/>
              <a:buChar char="🢝"/>
              <a:defRPr/>
            </a:lvl2pPr>
            <a:lvl3pPr marL="1371600" lvl="2" indent="-28575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Char char="🢝"/>
              <a:defRPr/>
            </a:lvl3pPr>
            <a:lvl4pPr marL="1828800" lvl="3" indent="-28575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Char char="🢝"/>
              <a:defRPr/>
            </a:lvl4pPr>
            <a:lvl5pPr marL="2286000" lvl="4" indent="-28575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Char char="🢝"/>
              <a:defRPr/>
            </a:lvl5pPr>
            <a:lvl6pPr marL="2743200" lvl="5" indent="-28575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Char char="🢝"/>
              <a:defRPr/>
            </a:lvl6pPr>
            <a:lvl7pPr marL="3200400" lvl="6" indent="-28575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Char char="🢝"/>
              <a:defRPr/>
            </a:lvl7pPr>
            <a:lvl8pPr marL="3657600" lvl="7" indent="-28575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Char char="🢝"/>
              <a:defRPr/>
            </a:lvl8pPr>
            <a:lvl9pPr marL="4114800" lvl="8" indent="-28575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900"/>
              <a:buChar char="🢝"/>
              <a:defRPr/>
            </a:lvl9pPr>
          </a:lstStyle>
          <a:p>
            <a:endParaRPr/>
          </a:p>
        </p:txBody>
      </p:sp>
      <p:sp>
        <p:nvSpPr>
          <p:cNvPr id="98" name="Google Shape;98;p19"/>
          <p:cNvSpPr txBox="1">
            <a:spLocks noGrp="1"/>
          </p:cNvSpPr>
          <p:nvPr>
            <p:ph type="dt" idx="10"/>
          </p:nvPr>
        </p:nvSpPr>
        <p:spPr>
          <a:xfrm>
            <a:off x="768097" y="4853028"/>
            <a:ext cx="1615607" cy="20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9"/>
          <p:cNvSpPr txBox="1">
            <a:spLocks noGrp="1"/>
          </p:cNvSpPr>
          <p:nvPr>
            <p:ph type="ftr" idx="11"/>
          </p:nvPr>
        </p:nvSpPr>
        <p:spPr>
          <a:xfrm>
            <a:off x="3632199" y="4853028"/>
            <a:ext cx="4426095" cy="20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9"/>
          <p:cNvSpPr txBox="1">
            <a:spLocks noGrp="1"/>
          </p:cNvSpPr>
          <p:nvPr>
            <p:ph type="sldNum" idx="12"/>
          </p:nvPr>
        </p:nvSpPr>
        <p:spPr>
          <a:xfrm>
            <a:off x="8128000" y="4853028"/>
            <a:ext cx="730251" cy="20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>
            <a:spLocks noGrp="1"/>
          </p:cNvSpPr>
          <p:nvPr>
            <p:ph type="title"/>
          </p:nvPr>
        </p:nvSpPr>
        <p:spPr>
          <a:xfrm>
            <a:off x="768096" y="438912"/>
            <a:ext cx="7290054" cy="1124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0"/>
          <p:cNvSpPr txBox="1">
            <a:spLocks noGrp="1"/>
          </p:cNvSpPr>
          <p:nvPr>
            <p:ph type="dt" idx="10"/>
          </p:nvPr>
        </p:nvSpPr>
        <p:spPr>
          <a:xfrm>
            <a:off x="768097" y="4853028"/>
            <a:ext cx="1615607" cy="20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0"/>
          <p:cNvSpPr txBox="1">
            <a:spLocks noGrp="1"/>
          </p:cNvSpPr>
          <p:nvPr>
            <p:ph type="ftr" idx="11"/>
          </p:nvPr>
        </p:nvSpPr>
        <p:spPr>
          <a:xfrm>
            <a:off x="3632199" y="4853028"/>
            <a:ext cx="4426095" cy="20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0"/>
          <p:cNvSpPr txBox="1">
            <a:spLocks noGrp="1"/>
          </p:cNvSpPr>
          <p:nvPr>
            <p:ph type="sldNum" idx="12"/>
          </p:nvPr>
        </p:nvSpPr>
        <p:spPr>
          <a:xfrm>
            <a:off x="8128000" y="4853028"/>
            <a:ext cx="730251" cy="20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>
            <a:spLocks noGrp="1"/>
          </p:cNvSpPr>
          <p:nvPr>
            <p:ph type="title"/>
          </p:nvPr>
        </p:nvSpPr>
        <p:spPr>
          <a:xfrm>
            <a:off x="768096" y="353632"/>
            <a:ext cx="3291840" cy="1303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3000"/>
              <a:buFont typeface="Twentieth Century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1"/>
          <p:cNvSpPr txBox="1">
            <a:spLocks noGrp="1"/>
          </p:cNvSpPr>
          <p:nvPr>
            <p:ph type="body" idx="1"/>
          </p:nvPr>
        </p:nvSpPr>
        <p:spPr>
          <a:xfrm>
            <a:off x="4286250" y="617220"/>
            <a:ext cx="4258818" cy="3888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850" tIns="22850" rIns="22850" bIns="2285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800"/>
              <a:buChar char=" "/>
              <a:defRPr sz="1800"/>
            </a:lvl1pPr>
            <a:lvl2pPr marL="914400" lvl="1" indent="-32385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500"/>
              <a:buChar char="🢝"/>
              <a:defRPr sz="1500"/>
            </a:lvl2pPr>
            <a:lvl3pPr marL="1371600" lvl="2" indent="-304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Char char="🢝"/>
              <a:defRPr sz="1200"/>
            </a:lvl3pPr>
            <a:lvl4pPr marL="1828800" lvl="3" indent="-304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Char char="🢝"/>
              <a:defRPr sz="1200"/>
            </a:lvl4pPr>
            <a:lvl5pPr marL="2286000" lvl="4" indent="-304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Char char="🢝"/>
              <a:defRPr sz="1200"/>
            </a:lvl5pPr>
            <a:lvl6pPr marL="2743200" lvl="5" indent="-304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Char char="🢝"/>
              <a:defRPr sz="1200"/>
            </a:lvl6pPr>
            <a:lvl7pPr marL="3200400" lvl="6" indent="-304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Char char="🢝"/>
              <a:defRPr sz="1200"/>
            </a:lvl7pPr>
            <a:lvl8pPr marL="3657600" lvl="7" indent="-304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Char char="🢝"/>
              <a:defRPr sz="1200"/>
            </a:lvl8pPr>
            <a:lvl9pPr marL="4114800" lvl="8" indent="-30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200"/>
              <a:buChar char="🢝"/>
              <a:defRPr sz="1200"/>
            </a:lvl9pPr>
          </a:lstStyle>
          <a:p>
            <a:endParaRPr/>
          </a:p>
        </p:txBody>
      </p:sp>
      <p:sp>
        <p:nvSpPr>
          <p:cNvPr id="109" name="Google Shape;109;p21"/>
          <p:cNvSpPr txBox="1">
            <a:spLocks noGrp="1"/>
          </p:cNvSpPr>
          <p:nvPr>
            <p:ph type="body" idx="2"/>
          </p:nvPr>
        </p:nvSpPr>
        <p:spPr>
          <a:xfrm>
            <a:off x="768096" y="1693129"/>
            <a:ext cx="3291840" cy="28217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457200" lvl="0" indent="-228600" algn="l">
              <a:lnSpc>
                <a:spcPct val="108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900"/>
              <a:buNone/>
              <a:defRPr sz="900"/>
            </a:lvl2pPr>
            <a:lvl3pPr marL="1371600" lvl="2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800"/>
              <a:buNone/>
              <a:defRPr sz="800"/>
            </a:lvl3pPr>
            <a:lvl4pPr marL="1828800" lvl="3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4pPr>
            <a:lvl5pPr marL="2286000" lvl="4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5pPr>
            <a:lvl6pPr marL="2743200" lvl="5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6pPr>
            <a:lvl7pPr marL="3200400" lvl="6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7pPr>
            <a:lvl8pPr marL="3657600" lvl="7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8pPr>
            <a:lvl9pPr marL="4114800" lvl="8" indent="-2286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700"/>
              <a:buNone/>
              <a:defRPr sz="700"/>
            </a:lvl9pPr>
          </a:lstStyle>
          <a:p>
            <a:endParaRPr/>
          </a:p>
        </p:txBody>
      </p:sp>
      <p:sp>
        <p:nvSpPr>
          <p:cNvPr id="110" name="Google Shape;110;p21"/>
          <p:cNvSpPr txBox="1">
            <a:spLocks noGrp="1"/>
          </p:cNvSpPr>
          <p:nvPr>
            <p:ph type="dt" idx="10"/>
          </p:nvPr>
        </p:nvSpPr>
        <p:spPr>
          <a:xfrm>
            <a:off x="768097" y="4853028"/>
            <a:ext cx="1615607" cy="20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1"/>
          <p:cNvSpPr txBox="1">
            <a:spLocks noGrp="1"/>
          </p:cNvSpPr>
          <p:nvPr>
            <p:ph type="ftr" idx="11"/>
          </p:nvPr>
        </p:nvSpPr>
        <p:spPr>
          <a:xfrm>
            <a:off x="3632199" y="4853028"/>
            <a:ext cx="4426095" cy="20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1"/>
          <p:cNvSpPr txBox="1">
            <a:spLocks noGrp="1"/>
          </p:cNvSpPr>
          <p:nvPr>
            <p:ph type="sldNum" idx="12"/>
          </p:nvPr>
        </p:nvSpPr>
        <p:spPr>
          <a:xfrm>
            <a:off x="8128000" y="4853028"/>
            <a:ext cx="730251" cy="20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>
            <a:spLocks noGrp="1"/>
          </p:cNvSpPr>
          <p:nvPr>
            <p:ph type="title"/>
          </p:nvPr>
        </p:nvSpPr>
        <p:spPr>
          <a:xfrm>
            <a:off x="342900" y="3720104"/>
            <a:ext cx="5829300" cy="109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rm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3800"/>
              <a:buFont typeface="Twentieth Century"/>
              <a:buNone/>
              <a:defRPr sz="3800"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2"/>
          <p:cNvSpPr>
            <a:spLocks noGrp="1"/>
          </p:cNvSpPr>
          <p:nvPr>
            <p:ph type="pic" idx="2"/>
          </p:nvPr>
        </p:nvSpPr>
        <p:spPr>
          <a:xfrm>
            <a:off x="0" y="-1"/>
            <a:ext cx="9141714" cy="3429000"/>
          </a:xfrm>
          <a:prstGeom prst="rect">
            <a:avLst/>
          </a:prstGeom>
          <a:solidFill>
            <a:srgbClr val="76CEEF"/>
          </a:solidFill>
          <a:ln>
            <a:noFill/>
          </a:ln>
        </p:spPr>
      </p:sp>
      <p:sp>
        <p:nvSpPr>
          <p:cNvPr id="116" name="Google Shape;116;p22"/>
          <p:cNvSpPr txBox="1">
            <a:spLocks noGrp="1"/>
          </p:cNvSpPr>
          <p:nvPr>
            <p:ph type="body" idx="1"/>
          </p:nvPr>
        </p:nvSpPr>
        <p:spPr>
          <a:xfrm>
            <a:off x="6457950" y="3720104"/>
            <a:ext cx="2400300" cy="109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0C0C0C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17" name="Google Shape;117;p22"/>
          <p:cNvSpPr txBox="1">
            <a:spLocks noGrp="1"/>
          </p:cNvSpPr>
          <p:nvPr>
            <p:ph type="dt" idx="10"/>
          </p:nvPr>
        </p:nvSpPr>
        <p:spPr>
          <a:xfrm>
            <a:off x="768097" y="4853028"/>
            <a:ext cx="1615607" cy="20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2"/>
          <p:cNvSpPr txBox="1">
            <a:spLocks noGrp="1"/>
          </p:cNvSpPr>
          <p:nvPr>
            <p:ph type="ftr" idx="11"/>
          </p:nvPr>
        </p:nvSpPr>
        <p:spPr>
          <a:xfrm>
            <a:off x="3632199" y="4853028"/>
            <a:ext cx="4426095" cy="20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22"/>
          <p:cNvSpPr txBox="1">
            <a:spLocks noGrp="1"/>
          </p:cNvSpPr>
          <p:nvPr>
            <p:ph type="sldNum" idx="12"/>
          </p:nvPr>
        </p:nvSpPr>
        <p:spPr>
          <a:xfrm>
            <a:off x="8128000" y="4853028"/>
            <a:ext cx="730251" cy="20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20" name="Google Shape;120;p22"/>
          <p:cNvCxnSpPr/>
          <p:nvPr/>
        </p:nvCxnSpPr>
        <p:spPr>
          <a:xfrm rot="10800000">
            <a:off x="6290133" y="3948080"/>
            <a:ext cx="0" cy="6858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>
            <a:spLocks noGrp="1"/>
          </p:cNvSpPr>
          <p:nvPr>
            <p:ph type="title"/>
          </p:nvPr>
        </p:nvSpPr>
        <p:spPr>
          <a:xfrm>
            <a:off x="768096" y="438912"/>
            <a:ext cx="7290054" cy="1124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3"/>
          <p:cNvSpPr txBox="1">
            <a:spLocks noGrp="1"/>
          </p:cNvSpPr>
          <p:nvPr>
            <p:ph type="body" idx="1"/>
          </p:nvPr>
        </p:nvSpPr>
        <p:spPr>
          <a:xfrm rot="5400000">
            <a:off x="2904364" y="-421768"/>
            <a:ext cx="3017520" cy="729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850" tIns="22850" rIns="22850" bIns="22850" anchor="t" anchorCtr="0">
            <a:normAutofit/>
          </a:bodyPr>
          <a:lstStyle>
            <a:lvl1pPr marL="457200" lvl="0" indent="-28575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900"/>
              <a:buChar char=" "/>
              <a:defRPr/>
            </a:lvl1pPr>
            <a:lvl2pPr marL="914400" lvl="1" indent="-28575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900"/>
              <a:buChar char="🢝"/>
              <a:defRPr/>
            </a:lvl2pPr>
            <a:lvl3pPr marL="1371600" lvl="2" indent="-28575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Char char="🢝"/>
              <a:defRPr/>
            </a:lvl3pPr>
            <a:lvl4pPr marL="1828800" lvl="3" indent="-28575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Char char="🢝"/>
              <a:defRPr/>
            </a:lvl4pPr>
            <a:lvl5pPr marL="2286000" lvl="4" indent="-28575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Char char="🢝"/>
              <a:defRPr/>
            </a:lvl5pPr>
            <a:lvl6pPr marL="2743200" lvl="5" indent="-28575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Char char="🢝"/>
              <a:defRPr/>
            </a:lvl6pPr>
            <a:lvl7pPr marL="3200400" lvl="6" indent="-28575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Char char="🢝"/>
              <a:defRPr/>
            </a:lvl7pPr>
            <a:lvl8pPr marL="3657600" lvl="7" indent="-28575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Char char="🢝"/>
              <a:defRPr/>
            </a:lvl8pPr>
            <a:lvl9pPr marL="4114800" lvl="8" indent="-28575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900"/>
              <a:buChar char="🢝"/>
              <a:defRPr/>
            </a:lvl9pPr>
          </a:lstStyle>
          <a:p>
            <a:endParaRPr/>
          </a:p>
        </p:txBody>
      </p:sp>
      <p:sp>
        <p:nvSpPr>
          <p:cNvPr id="124" name="Google Shape;124;p23"/>
          <p:cNvSpPr txBox="1">
            <a:spLocks noGrp="1"/>
          </p:cNvSpPr>
          <p:nvPr>
            <p:ph type="dt" idx="10"/>
          </p:nvPr>
        </p:nvSpPr>
        <p:spPr>
          <a:xfrm>
            <a:off x="768097" y="4853028"/>
            <a:ext cx="1615607" cy="20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23"/>
          <p:cNvSpPr txBox="1">
            <a:spLocks noGrp="1"/>
          </p:cNvSpPr>
          <p:nvPr>
            <p:ph type="ftr" idx="11"/>
          </p:nvPr>
        </p:nvSpPr>
        <p:spPr>
          <a:xfrm>
            <a:off x="3632199" y="4853028"/>
            <a:ext cx="4426095" cy="20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23"/>
          <p:cNvSpPr txBox="1">
            <a:spLocks noGrp="1"/>
          </p:cNvSpPr>
          <p:nvPr>
            <p:ph type="sldNum" idx="12"/>
          </p:nvPr>
        </p:nvSpPr>
        <p:spPr>
          <a:xfrm>
            <a:off x="8128000" y="4853028"/>
            <a:ext cx="730251" cy="20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ertical Title and Text" type="vertTitleAndTx">
  <p:cSld name="VERTICAL_TITLE_AND_VERTICAL_TEXT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>
            <a:spLocks noGrp="1"/>
          </p:cNvSpPr>
          <p:nvPr>
            <p:ph type="title"/>
          </p:nvPr>
        </p:nvSpPr>
        <p:spPr>
          <a:xfrm rot="5400000">
            <a:off x="5500689" y="1614488"/>
            <a:ext cx="4057650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850" tIns="45725" rIns="22850" bIns="45725" anchor="ctr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24"/>
          <p:cNvSpPr txBox="1">
            <a:spLocks noGrp="1"/>
          </p:cNvSpPr>
          <p:nvPr>
            <p:ph type="body" idx="1"/>
          </p:nvPr>
        </p:nvSpPr>
        <p:spPr>
          <a:xfrm rot="5400000">
            <a:off x="1557338" y="-242887"/>
            <a:ext cx="4057650" cy="5686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850" tIns="22850" rIns="22850" bIns="22850" anchor="t" anchorCtr="0">
            <a:normAutofit/>
          </a:bodyPr>
          <a:lstStyle>
            <a:lvl1pPr marL="457200" lvl="0" indent="-28575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900"/>
              <a:buChar char=" "/>
              <a:defRPr/>
            </a:lvl1pPr>
            <a:lvl2pPr marL="914400" lvl="1" indent="-28575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900"/>
              <a:buChar char="🢝"/>
              <a:defRPr/>
            </a:lvl2pPr>
            <a:lvl3pPr marL="1371600" lvl="2" indent="-28575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Char char="🢝"/>
              <a:defRPr/>
            </a:lvl3pPr>
            <a:lvl4pPr marL="1828800" lvl="3" indent="-28575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Char char="🢝"/>
              <a:defRPr/>
            </a:lvl4pPr>
            <a:lvl5pPr marL="2286000" lvl="4" indent="-28575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Char char="🢝"/>
              <a:defRPr/>
            </a:lvl5pPr>
            <a:lvl6pPr marL="2743200" lvl="5" indent="-28575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Char char="🢝"/>
              <a:defRPr/>
            </a:lvl6pPr>
            <a:lvl7pPr marL="3200400" lvl="6" indent="-28575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Char char="🢝"/>
              <a:defRPr/>
            </a:lvl7pPr>
            <a:lvl8pPr marL="3657600" lvl="7" indent="-28575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Char char="🢝"/>
              <a:defRPr/>
            </a:lvl8pPr>
            <a:lvl9pPr marL="4114800" lvl="8" indent="-28575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900"/>
              <a:buChar char="🢝"/>
              <a:defRPr/>
            </a:lvl9pPr>
          </a:lstStyle>
          <a:p>
            <a:endParaRPr/>
          </a:p>
        </p:txBody>
      </p:sp>
      <p:sp>
        <p:nvSpPr>
          <p:cNvPr id="130" name="Google Shape;130;p24"/>
          <p:cNvSpPr txBox="1">
            <a:spLocks noGrp="1"/>
          </p:cNvSpPr>
          <p:nvPr>
            <p:ph type="dt" idx="10"/>
          </p:nvPr>
        </p:nvSpPr>
        <p:spPr>
          <a:xfrm>
            <a:off x="768097" y="4853028"/>
            <a:ext cx="1615607" cy="20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24"/>
          <p:cNvSpPr txBox="1">
            <a:spLocks noGrp="1"/>
          </p:cNvSpPr>
          <p:nvPr>
            <p:ph type="ftr" idx="11"/>
          </p:nvPr>
        </p:nvSpPr>
        <p:spPr>
          <a:xfrm>
            <a:off x="3632199" y="4853028"/>
            <a:ext cx="4426095" cy="20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24"/>
          <p:cNvSpPr txBox="1">
            <a:spLocks noGrp="1"/>
          </p:cNvSpPr>
          <p:nvPr>
            <p:ph type="sldNum" idx="12"/>
          </p:nvPr>
        </p:nvSpPr>
        <p:spPr>
          <a:xfrm>
            <a:off x="8128000" y="4853028"/>
            <a:ext cx="730251" cy="20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33" name="Google Shape;133;p24"/>
          <p:cNvCxnSpPr/>
          <p:nvPr/>
        </p:nvCxnSpPr>
        <p:spPr>
          <a:xfrm rot="10800000">
            <a:off x="7543800" y="44447"/>
            <a:ext cx="0" cy="6858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768096" y="438912"/>
            <a:ext cx="7290054" cy="1124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rmAutofit/>
          </a:bodyPr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3800"/>
              <a:buFont typeface="Twentieth Century"/>
              <a:buNone/>
              <a:defRPr sz="38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768097" y="1714500"/>
            <a:ext cx="7290055" cy="3017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850" tIns="22850" rIns="22850" bIns="22850" anchor="t" anchorCtr="0">
            <a:normAutofit/>
          </a:bodyPr>
          <a:lstStyle>
            <a:lvl1pPr marL="457200" marR="0" lvl="0" indent="-33655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Twentieth Century"/>
              <a:buChar char=" "/>
              <a:defRPr sz="17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914400" marR="0" lvl="1" indent="-3175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1371600" marR="0" lvl="2" indent="-2984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🢝"/>
              <a:defRPr sz="11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1828800" marR="0" lvl="3" indent="-2984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🢝"/>
              <a:defRPr sz="11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2286000" marR="0" lvl="4" indent="-2984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🢝"/>
              <a:defRPr sz="11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2743200" marR="0" lvl="5" indent="-2984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🢝"/>
              <a:defRPr sz="11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3200400" marR="0" lvl="6" indent="-2984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🢝"/>
              <a:defRPr sz="11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3657600" marR="0" lvl="7" indent="-2984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🢝"/>
              <a:defRPr sz="11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4114800" marR="0" lvl="8" indent="-29845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100"/>
              <a:buFont typeface="Noto Sans Symbols"/>
              <a:buChar char="🢝"/>
              <a:defRPr sz="11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768097" y="4853028"/>
            <a:ext cx="1615607" cy="20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8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632199" y="4853028"/>
            <a:ext cx="4426095" cy="20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700"/>
              <a:buNone/>
              <a:defRPr sz="8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8128000" y="4853028"/>
            <a:ext cx="730251" cy="20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56" name="Google Shape;56;p13"/>
          <p:cNvCxnSpPr/>
          <p:nvPr/>
        </p:nvCxnSpPr>
        <p:spPr>
          <a:xfrm rot="10800000">
            <a:off x="571500" y="619743"/>
            <a:ext cx="0" cy="6858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2.jpg"/><Relationship Id="rId5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15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" name="Google Shape;138;p25"/>
          <p:cNvGrpSpPr/>
          <p:nvPr/>
        </p:nvGrpSpPr>
        <p:grpSpPr>
          <a:xfrm>
            <a:off x="750102" y="1783442"/>
            <a:ext cx="6858000" cy="1252537"/>
            <a:chOff x="0" y="-28575"/>
            <a:chExt cx="18288000" cy="3340099"/>
          </a:xfrm>
        </p:grpSpPr>
        <p:sp>
          <p:nvSpPr>
            <p:cNvPr id="139" name="Google Shape;139;p25"/>
            <p:cNvSpPr/>
            <p:nvPr/>
          </p:nvSpPr>
          <p:spPr>
            <a:xfrm>
              <a:off x="0" y="0"/>
              <a:ext cx="18288000" cy="3311524"/>
            </a:xfrm>
            <a:custGeom>
              <a:avLst/>
              <a:gdLst/>
              <a:ahLst/>
              <a:cxnLst/>
              <a:rect l="l" t="t" r="r" b="b"/>
              <a:pathLst>
                <a:path w="18288000" h="3311524" extrusionOk="0">
                  <a:moveTo>
                    <a:pt x="0" y="0"/>
                  </a:moveTo>
                  <a:lnTo>
                    <a:pt x="18288000" y="0"/>
                  </a:lnTo>
                  <a:lnTo>
                    <a:pt x="18288000" y="3311524"/>
                  </a:lnTo>
                  <a:lnTo>
                    <a:pt x="0" y="331152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>
              <a:noFill/>
            </a:ln>
          </p:spPr>
        </p:sp>
        <p:sp>
          <p:nvSpPr>
            <p:cNvPr id="140" name="Google Shape;140;p25"/>
            <p:cNvSpPr txBox="1"/>
            <p:nvPr/>
          </p:nvSpPr>
          <p:spPr>
            <a:xfrm>
              <a:off x="0" y="-28575"/>
              <a:ext cx="18288000" cy="33400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108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Times New Roman"/>
                  <a:ea typeface="Times New Roman"/>
                  <a:cs typeface="Times New Roman"/>
                  <a:sym typeface="Times New Roman"/>
                </a:rPr>
                <a:t>“GenAI-Powered 3D Medical Image Analysis for Automated Diagnosis and Segmentation”</a:t>
              </a:r>
              <a:endParaRPr sz="700"/>
            </a:p>
          </p:txBody>
        </p:sp>
      </p:grpSp>
      <p:grpSp>
        <p:nvGrpSpPr>
          <p:cNvPr id="141" name="Google Shape;141;p25"/>
          <p:cNvGrpSpPr/>
          <p:nvPr/>
        </p:nvGrpSpPr>
        <p:grpSpPr>
          <a:xfrm>
            <a:off x="480045" y="2694325"/>
            <a:ext cx="6682903" cy="1752674"/>
            <a:chOff x="0" y="-57150"/>
            <a:chExt cx="11832336" cy="4673798"/>
          </a:xfrm>
        </p:grpSpPr>
        <p:sp>
          <p:nvSpPr>
            <p:cNvPr id="142" name="Google Shape;142;p25"/>
            <p:cNvSpPr/>
            <p:nvPr/>
          </p:nvSpPr>
          <p:spPr>
            <a:xfrm>
              <a:off x="0" y="0"/>
              <a:ext cx="11832336" cy="4616648"/>
            </a:xfrm>
            <a:custGeom>
              <a:avLst/>
              <a:gdLst/>
              <a:ahLst/>
              <a:cxnLst/>
              <a:rect l="l" t="t" r="r" b="b"/>
              <a:pathLst>
                <a:path w="11832336" h="4616648" extrusionOk="0">
                  <a:moveTo>
                    <a:pt x="0" y="0"/>
                  </a:moveTo>
                  <a:lnTo>
                    <a:pt x="11832336" y="0"/>
                  </a:lnTo>
                  <a:lnTo>
                    <a:pt x="11832336" y="4616648"/>
                  </a:lnTo>
                  <a:lnTo>
                    <a:pt x="0" y="461664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>
              <a:noFill/>
            </a:ln>
          </p:spPr>
        </p:sp>
        <p:sp>
          <p:nvSpPr>
            <p:cNvPr id="143" name="Google Shape;143;p25"/>
            <p:cNvSpPr txBox="1"/>
            <p:nvPr/>
          </p:nvSpPr>
          <p:spPr>
            <a:xfrm>
              <a:off x="0" y="-57150"/>
              <a:ext cx="11832336" cy="467379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i="0" u="none" strike="noStrike" cap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Team details :</a:t>
              </a:r>
              <a:endParaRPr sz="700"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marL="0" marR="0" lvl="0" indent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marL="0" marR="0" lvl="0" indent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i="0" u="none" strike="noStrike" cap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  Team Name: Tears</a:t>
              </a:r>
              <a:endParaRPr sz="700"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marL="0" marR="0" lvl="0" indent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i="0" u="none" strike="noStrike" cap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  Team Leader name:  Nith</a:t>
              </a:r>
              <a:r>
                <a:rPr lang="en">
                  <a:latin typeface="Times New Roman"/>
                  <a:ea typeface="Times New Roman"/>
                  <a:cs typeface="Times New Roman"/>
                  <a:sym typeface="Times New Roman"/>
                </a:rPr>
                <a:t>y</a:t>
              </a:r>
              <a:r>
                <a:rPr lang="en" sz="1400" i="0" u="none" strike="noStrike" cap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 Etoori</a:t>
              </a:r>
              <a:endParaRPr sz="700"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marL="0" marR="0" lvl="0" indent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i="0" u="none" strike="noStrike" cap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  Theme Chosen: Healthcare</a:t>
              </a:r>
              <a:endParaRPr sz="700"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marL="0" marR="0" lvl="0" indent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i="0" u="none" strike="noStrike" cap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  Team Members details: </a:t>
              </a:r>
              <a:r>
                <a:rPr lang="en">
                  <a:latin typeface="Times New Roman"/>
                  <a:ea typeface="Times New Roman"/>
                  <a:cs typeface="Times New Roman"/>
                  <a:sym typeface="Times New Roman"/>
                </a:rPr>
                <a:t>C</a:t>
              </a:r>
              <a:r>
                <a:rPr lang="en" sz="1400" i="0" u="none" strike="noStrike" cap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hetan</a:t>
              </a:r>
              <a:r>
                <a:rPr lang="en">
                  <a:latin typeface="Times New Roman"/>
                  <a:ea typeface="Times New Roman"/>
                  <a:cs typeface="Times New Roman"/>
                  <a:sym typeface="Times New Roman"/>
                </a:rPr>
                <a:t> Laxminath</a:t>
              </a:r>
              <a:r>
                <a:rPr lang="en" sz="1400" i="0" u="none" strike="noStrike" cap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,</a:t>
              </a:r>
              <a:r>
                <a:rPr lang="en">
                  <a:latin typeface="Times New Roman"/>
                  <a:ea typeface="Times New Roman"/>
                  <a:cs typeface="Times New Roman"/>
                  <a:sym typeface="Times New Roman"/>
                </a:rPr>
                <a:t> Rishika Gudla, Vikas Kumar Suthari</a:t>
              </a:r>
              <a:endParaRPr sz="700"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marL="0" marR="0" lvl="0" indent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marL="0" marR="0" lvl="0" indent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endPara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144" name="Google Shape;144;p25"/>
          <p:cNvGrpSpPr/>
          <p:nvPr/>
        </p:nvGrpSpPr>
        <p:grpSpPr>
          <a:xfrm rot="10800000" flipH="1">
            <a:off x="-8792" y="-22175"/>
            <a:ext cx="6477001" cy="1501892"/>
            <a:chOff x="0" y="-47625"/>
            <a:chExt cx="3294176" cy="439237"/>
          </a:xfrm>
        </p:grpSpPr>
        <p:sp>
          <p:nvSpPr>
            <p:cNvPr id="145" name="Google Shape;145;p25"/>
            <p:cNvSpPr/>
            <p:nvPr/>
          </p:nvSpPr>
          <p:spPr>
            <a:xfrm>
              <a:off x="1465" y="108299"/>
              <a:ext cx="2818139" cy="283313"/>
            </a:xfrm>
            <a:prstGeom prst="rtTriangle">
              <a:avLst/>
            </a:prstGeom>
            <a:gradFill>
              <a:gsLst>
                <a:gs pos="0">
                  <a:srgbClr val="000000">
                    <a:alpha val="98823"/>
                  </a:srgbClr>
                </a:gs>
                <a:gs pos="100000">
                  <a:srgbClr val="3533CD">
                    <a:alpha val="98823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45725" tIns="22850" rIns="45725" bIns="228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46" name="Google Shape;146;p25"/>
            <p:cNvSpPr/>
            <p:nvPr/>
          </p:nvSpPr>
          <p:spPr>
            <a:xfrm>
              <a:off x="0" y="-47625"/>
              <a:ext cx="3294176" cy="438417"/>
            </a:xfrm>
            <a:prstGeom prst="rtTriangle">
              <a:avLst/>
            </a:prstGeom>
            <a:noFill/>
            <a:ln>
              <a:noFill/>
            </a:ln>
          </p:spPr>
          <p:txBody>
            <a:bodyPr spcFirstLastPara="1" wrap="square" lIns="35925" tIns="35925" rIns="35925" bIns="35925" anchor="ctr" anchorCtr="0">
              <a:noAutofit/>
            </a:bodyPr>
            <a:lstStyle/>
            <a:p>
              <a:pPr marL="0" marR="0" lvl="0" indent="0" algn="ctr" rtl="0">
                <a:lnSpc>
                  <a:spcPct val="19394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</p:grpSp>
      <p:grpSp>
        <p:nvGrpSpPr>
          <p:cNvPr id="147" name="Google Shape;147;p25"/>
          <p:cNvGrpSpPr/>
          <p:nvPr/>
        </p:nvGrpSpPr>
        <p:grpSpPr>
          <a:xfrm>
            <a:off x="976631" y="414992"/>
            <a:ext cx="6960781" cy="1005231"/>
            <a:chOff x="0" y="-97311"/>
            <a:chExt cx="18562083" cy="2680617"/>
          </a:xfrm>
        </p:grpSpPr>
        <p:sp>
          <p:nvSpPr>
            <p:cNvPr id="148" name="Google Shape;148;p25"/>
            <p:cNvSpPr/>
            <p:nvPr/>
          </p:nvSpPr>
          <p:spPr>
            <a:xfrm>
              <a:off x="0" y="0"/>
              <a:ext cx="18288000" cy="2583306"/>
            </a:xfrm>
            <a:custGeom>
              <a:avLst/>
              <a:gdLst/>
              <a:ahLst/>
              <a:cxnLst/>
              <a:rect l="l" t="t" r="r" b="b"/>
              <a:pathLst>
                <a:path w="18288000" h="2583306" extrusionOk="0">
                  <a:moveTo>
                    <a:pt x="0" y="0"/>
                  </a:moveTo>
                  <a:lnTo>
                    <a:pt x="18288000" y="0"/>
                  </a:lnTo>
                  <a:lnTo>
                    <a:pt x="18288000" y="2583306"/>
                  </a:lnTo>
                  <a:lnTo>
                    <a:pt x="0" y="258330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>
              <a:noFill/>
            </a:ln>
          </p:spPr>
        </p:sp>
        <p:sp>
          <p:nvSpPr>
            <p:cNvPr id="149" name="Google Shape;149;p25"/>
            <p:cNvSpPr txBox="1"/>
            <p:nvPr/>
          </p:nvSpPr>
          <p:spPr>
            <a:xfrm>
              <a:off x="274083" y="-97311"/>
              <a:ext cx="18288000" cy="265950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b" anchorCtr="0">
              <a:noAutofit/>
            </a:bodyPr>
            <a:lstStyle/>
            <a:p>
              <a:pPr marL="0" marR="0" lvl="0" indent="0" algn="ctr" rtl="0">
                <a:lnSpc>
                  <a:spcPct val="108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4500" b="1" dirty="0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rPr>
                <a:t>HACKFINITI 2025</a:t>
              </a:r>
              <a:endParaRPr sz="700" dirty="0"/>
            </a:p>
          </p:txBody>
        </p:sp>
      </p:grpSp>
      <p:grpSp>
        <p:nvGrpSpPr>
          <p:cNvPr id="150" name="Google Shape;150;p25"/>
          <p:cNvGrpSpPr/>
          <p:nvPr/>
        </p:nvGrpSpPr>
        <p:grpSpPr>
          <a:xfrm flipH="1">
            <a:off x="2645868" y="3785005"/>
            <a:ext cx="6515716" cy="1389404"/>
            <a:chOff x="0" y="-47625"/>
            <a:chExt cx="2969757" cy="437768"/>
          </a:xfrm>
        </p:grpSpPr>
        <p:sp>
          <p:nvSpPr>
            <p:cNvPr id="151" name="Google Shape;151;p25"/>
            <p:cNvSpPr/>
            <p:nvPr/>
          </p:nvSpPr>
          <p:spPr>
            <a:xfrm>
              <a:off x="0" y="0"/>
              <a:ext cx="2969757" cy="390143"/>
            </a:xfrm>
            <a:prstGeom prst="rtTriangle">
              <a:avLst/>
            </a:prstGeom>
            <a:gradFill>
              <a:gsLst>
                <a:gs pos="0">
                  <a:srgbClr val="000000"/>
                </a:gs>
                <a:gs pos="100000">
                  <a:srgbClr val="3533CD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5"/>
            <p:cNvSpPr/>
            <p:nvPr/>
          </p:nvSpPr>
          <p:spPr>
            <a:xfrm>
              <a:off x="0" y="-47625"/>
              <a:ext cx="2969757" cy="437768"/>
            </a:xfrm>
            <a:prstGeom prst="rtTriangle">
              <a:avLst/>
            </a:prstGeom>
            <a:noFill/>
            <a:ln>
              <a:noFill/>
            </a:ln>
          </p:spPr>
          <p:txBody>
            <a:bodyPr spcFirstLastPara="1" wrap="square" lIns="35925" tIns="35925" rIns="35925" bIns="35925" anchor="ctr" anchorCtr="0">
              <a:noAutofit/>
            </a:bodyPr>
            <a:lstStyle/>
            <a:p>
              <a:pPr marL="0" marR="0" lvl="0" indent="0" algn="ctr" rtl="0">
                <a:lnSpc>
                  <a:spcPct val="19394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</p:grpSp>
      <p:sp>
        <p:nvSpPr>
          <p:cNvPr id="153" name="Google Shape;153;p25"/>
          <p:cNvSpPr/>
          <p:nvPr/>
        </p:nvSpPr>
        <p:spPr>
          <a:xfrm>
            <a:off x="114300" y="216077"/>
            <a:ext cx="965112" cy="960823"/>
          </a:xfrm>
          <a:custGeom>
            <a:avLst/>
            <a:gdLst/>
            <a:ahLst/>
            <a:cxnLst/>
            <a:rect l="l" t="t" r="r" b="b"/>
            <a:pathLst>
              <a:path w="1930224" h="1921646" extrusionOk="0">
                <a:moveTo>
                  <a:pt x="0" y="0"/>
                </a:moveTo>
                <a:lnTo>
                  <a:pt x="1930224" y="0"/>
                </a:lnTo>
                <a:lnTo>
                  <a:pt x="1930224" y="1921646"/>
                </a:lnTo>
                <a:lnTo>
                  <a:pt x="0" y="192164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45725" tIns="22850" rIns="45725" bIns="22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54" name="Google Shape;154;p25"/>
          <p:cNvSpPr/>
          <p:nvPr/>
        </p:nvSpPr>
        <p:spPr>
          <a:xfrm>
            <a:off x="7734300" y="0"/>
            <a:ext cx="1409701" cy="1238250"/>
          </a:xfrm>
          <a:custGeom>
            <a:avLst/>
            <a:gdLst/>
            <a:ahLst/>
            <a:cxnLst/>
            <a:rect l="l" t="t" r="r" b="b"/>
            <a:pathLst>
              <a:path w="3087839" h="2461634" extrusionOk="0">
                <a:moveTo>
                  <a:pt x="0" y="0"/>
                </a:moveTo>
                <a:lnTo>
                  <a:pt x="3087840" y="0"/>
                </a:lnTo>
                <a:lnTo>
                  <a:pt x="3087840" y="2461634"/>
                </a:lnTo>
                <a:lnTo>
                  <a:pt x="0" y="246163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" name="Google Shape;159;p26"/>
          <p:cNvGrpSpPr/>
          <p:nvPr/>
        </p:nvGrpSpPr>
        <p:grpSpPr>
          <a:xfrm>
            <a:off x="612976" y="1351359"/>
            <a:ext cx="7886700" cy="3277791"/>
            <a:chOff x="0" y="-38100"/>
            <a:chExt cx="21031200" cy="8740776"/>
          </a:xfrm>
        </p:grpSpPr>
        <p:sp>
          <p:nvSpPr>
            <p:cNvPr id="160" name="Google Shape;160;p26"/>
            <p:cNvSpPr/>
            <p:nvPr/>
          </p:nvSpPr>
          <p:spPr>
            <a:xfrm>
              <a:off x="0" y="0"/>
              <a:ext cx="21031200" cy="8702676"/>
            </a:xfrm>
            <a:custGeom>
              <a:avLst/>
              <a:gdLst/>
              <a:ahLst/>
              <a:cxnLst/>
              <a:rect l="l" t="t" r="r" b="b"/>
              <a:pathLst>
                <a:path w="21031200" h="8702676" extrusionOk="0">
                  <a:moveTo>
                    <a:pt x="0" y="0"/>
                  </a:moveTo>
                  <a:lnTo>
                    <a:pt x="21031200" y="0"/>
                  </a:lnTo>
                  <a:lnTo>
                    <a:pt x="21031200" y="8702676"/>
                  </a:lnTo>
                  <a:lnTo>
                    <a:pt x="0" y="87026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>
              <a:noFill/>
            </a:ln>
          </p:spPr>
        </p:sp>
        <p:sp>
          <p:nvSpPr>
            <p:cNvPr id="161" name="Google Shape;161;p26"/>
            <p:cNvSpPr txBox="1"/>
            <p:nvPr/>
          </p:nvSpPr>
          <p:spPr>
            <a:xfrm>
              <a:off x="0" y="-38100"/>
              <a:ext cx="21031200" cy="874077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252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marL="457200" marR="0" lvl="0" indent="-317500" algn="l" rtl="0">
                <a:lnSpc>
                  <a:spcPct val="108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imes New Roman"/>
                <a:buAutoNum type="arabicPeriod"/>
              </a:pPr>
              <a:r>
                <a:rPr lang="en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Medical imaging techniques such as X-ray, CT, PET-CT, and MRI are widely used for disease diagnosis and treatment planning. </a:t>
              </a:r>
              <a:endParaRPr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marL="457200" marR="0" lvl="0" indent="-317500" algn="l" rtl="0">
                <a:lnSpc>
                  <a:spcPct val="108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imes New Roman"/>
                <a:buAutoNum type="arabicPeriod"/>
              </a:pPr>
              <a:r>
                <a:rPr lang="en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These imaging methods generate </a:t>
              </a:r>
              <a:r>
                <a:rPr lang="en" b="1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2D and 3D reconstructions</a:t>
              </a:r>
              <a:r>
                <a:rPr lang="en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, enabling better visualization of a patient's anatomy. However, </a:t>
              </a:r>
              <a:r>
                <a:rPr lang="en" b="1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manual interpretation</a:t>
              </a:r>
              <a:r>
                <a:rPr lang="en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of these images is time-consuming and prone to errors, leading to delays in diagnosis and treatment. </a:t>
              </a:r>
              <a:endParaRPr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marL="457200" marR="0" lvl="0" indent="-317500" algn="l" rtl="0">
                <a:lnSpc>
                  <a:spcPct val="108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imes New Roman"/>
                <a:buAutoNum type="arabicPeriod"/>
              </a:pPr>
              <a:r>
                <a:rPr lang="en" b="1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Early and accurate detection</a:t>
              </a:r>
              <a:r>
                <a:rPr lang="en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of diseases like lung disorders, liver conditions, and brain tumors is critical for improving patient outcomes. </a:t>
              </a:r>
              <a:endParaRPr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marL="457200" marR="0" lvl="0" indent="-317500" algn="l" rtl="0">
                <a:lnSpc>
                  <a:spcPct val="108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imes New Roman"/>
                <a:buAutoNum type="arabicPeriod"/>
              </a:pPr>
              <a:r>
                <a:rPr lang="en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There is a need for an intelligent, automated system that can efficiently segment medical images and classify abnormalities, assisting radiologists and surgeons in precise diagnosis and surgical planning.</a:t>
              </a:r>
              <a:endParaRPr sz="13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162" name="Google Shape;162;p26"/>
          <p:cNvGrpSpPr/>
          <p:nvPr/>
        </p:nvGrpSpPr>
        <p:grpSpPr>
          <a:xfrm>
            <a:off x="2286000" y="240563"/>
            <a:ext cx="8382330" cy="1030967"/>
            <a:chOff x="0" y="-98117"/>
            <a:chExt cx="22352880" cy="2749243"/>
          </a:xfrm>
        </p:grpSpPr>
        <p:sp>
          <p:nvSpPr>
            <p:cNvPr id="163" name="Google Shape;163;p26"/>
            <p:cNvSpPr/>
            <p:nvPr/>
          </p:nvSpPr>
          <p:spPr>
            <a:xfrm>
              <a:off x="1321680" y="-98117"/>
              <a:ext cx="21031200" cy="2651125"/>
            </a:xfrm>
            <a:custGeom>
              <a:avLst/>
              <a:gdLst/>
              <a:ahLst/>
              <a:cxnLst/>
              <a:rect l="l" t="t" r="r" b="b"/>
              <a:pathLst>
                <a:path w="21031200" h="2651126" extrusionOk="0">
                  <a:moveTo>
                    <a:pt x="0" y="0"/>
                  </a:moveTo>
                  <a:lnTo>
                    <a:pt x="21031200" y="0"/>
                  </a:lnTo>
                  <a:lnTo>
                    <a:pt x="21031200" y="2651126"/>
                  </a:lnTo>
                  <a:lnTo>
                    <a:pt x="0" y="265112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>
              <a:noFill/>
            </a:ln>
          </p:spPr>
        </p:sp>
        <p:sp>
          <p:nvSpPr>
            <p:cNvPr id="164" name="Google Shape;164;p26"/>
            <p:cNvSpPr txBox="1"/>
            <p:nvPr/>
          </p:nvSpPr>
          <p:spPr>
            <a:xfrm>
              <a:off x="0" y="-57150"/>
              <a:ext cx="21031200" cy="270827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08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300" b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rPr>
                <a:t>PROBLEM STATEMENT</a:t>
              </a:r>
              <a:endParaRPr sz="700"/>
            </a:p>
          </p:txBody>
        </p:sp>
      </p:grpSp>
      <p:sp>
        <p:nvSpPr>
          <p:cNvPr id="165" name="Google Shape;165;p26"/>
          <p:cNvSpPr/>
          <p:nvPr/>
        </p:nvSpPr>
        <p:spPr>
          <a:xfrm>
            <a:off x="7696200" y="0"/>
            <a:ext cx="1447801" cy="1275639"/>
          </a:xfrm>
          <a:custGeom>
            <a:avLst/>
            <a:gdLst/>
            <a:ahLst/>
            <a:cxnLst/>
            <a:rect l="l" t="t" r="r" b="b"/>
            <a:pathLst>
              <a:path w="3087839" h="2461634" extrusionOk="0">
                <a:moveTo>
                  <a:pt x="0" y="0"/>
                </a:moveTo>
                <a:lnTo>
                  <a:pt x="3087840" y="0"/>
                </a:lnTo>
                <a:lnTo>
                  <a:pt x="3087840" y="2461634"/>
                </a:lnTo>
                <a:lnTo>
                  <a:pt x="0" y="246163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66" name="Google Shape;166;p26"/>
          <p:cNvSpPr/>
          <p:nvPr/>
        </p:nvSpPr>
        <p:spPr>
          <a:xfrm rot="10800000" flipH="1">
            <a:off x="-5912" y="-22175"/>
            <a:ext cx="5541018" cy="968738"/>
          </a:xfrm>
          <a:prstGeom prst="rtTriangle">
            <a:avLst/>
          </a:prstGeom>
          <a:gradFill>
            <a:gsLst>
              <a:gs pos="0">
                <a:srgbClr val="000000">
                  <a:alpha val="98823"/>
                </a:srgbClr>
              </a:gs>
              <a:gs pos="100000">
                <a:srgbClr val="3533CD">
                  <a:alpha val="98823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45725" tIns="22850" rIns="45725" bIns="22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167" name="Google Shape;167;p26"/>
          <p:cNvPicPr preferRelativeResize="0"/>
          <p:nvPr/>
        </p:nvPicPr>
        <p:blipFill rotWithShape="1">
          <a:blip r:embed="rId4">
            <a:alphaModFix/>
          </a:blip>
          <a:srcRect t="175" b="-6654"/>
          <a:stretch/>
        </p:blipFill>
        <p:spPr>
          <a:xfrm>
            <a:off x="2611571" y="3753492"/>
            <a:ext cx="6540049" cy="14852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29827" y="195902"/>
            <a:ext cx="966300" cy="9602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" name="Google Shape;173;p27"/>
          <p:cNvGrpSpPr/>
          <p:nvPr/>
        </p:nvGrpSpPr>
        <p:grpSpPr>
          <a:xfrm>
            <a:off x="1760233" y="205227"/>
            <a:ext cx="8641067" cy="1069370"/>
            <a:chOff x="0" y="-200527"/>
            <a:chExt cx="23042844" cy="2851653"/>
          </a:xfrm>
        </p:grpSpPr>
        <p:sp>
          <p:nvSpPr>
            <p:cNvPr id="174" name="Google Shape;174;p27"/>
            <p:cNvSpPr/>
            <p:nvPr/>
          </p:nvSpPr>
          <p:spPr>
            <a:xfrm>
              <a:off x="0" y="0"/>
              <a:ext cx="21031200" cy="2651126"/>
            </a:xfrm>
            <a:custGeom>
              <a:avLst/>
              <a:gdLst/>
              <a:ahLst/>
              <a:cxnLst/>
              <a:rect l="l" t="t" r="r" b="b"/>
              <a:pathLst>
                <a:path w="21031200" h="2651126" extrusionOk="0">
                  <a:moveTo>
                    <a:pt x="0" y="0"/>
                  </a:moveTo>
                  <a:lnTo>
                    <a:pt x="21031200" y="0"/>
                  </a:lnTo>
                  <a:lnTo>
                    <a:pt x="21031200" y="2651126"/>
                  </a:lnTo>
                  <a:lnTo>
                    <a:pt x="0" y="265112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>
              <a:noFill/>
            </a:ln>
          </p:spPr>
        </p:sp>
        <p:sp>
          <p:nvSpPr>
            <p:cNvPr id="175" name="Google Shape;175;p27"/>
            <p:cNvSpPr txBox="1"/>
            <p:nvPr/>
          </p:nvSpPr>
          <p:spPr>
            <a:xfrm>
              <a:off x="2011644" y="-200527"/>
              <a:ext cx="21031200" cy="27082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08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300" b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rPr>
                <a:t>PROPOSED SOLUTION</a:t>
              </a:r>
              <a:endParaRPr sz="700"/>
            </a:p>
          </p:txBody>
        </p:sp>
      </p:grpSp>
      <p:grpSp>
        <p:nvGrpSpPr>
          <p:cNvPr id="176" name="Google Shape;176;p27"/>
          <p:cNvGrpSpPr/>
          <p:nvPr/>
        </p:nvGrpSpPr>
        <p:grpSpPr>
          <a:xfrm>
            <a:off x="516991" y="972281"/>
            <a:ext cx="8224673" cy="3965991"/>
            <a:chOff x="-297329" y="-1007704"/>
            <a:chExt cx="21328529" cy="9710380"/>
          </a:xfrm>
        </p:grpSpPr>
        <p:sp>
          <p:nvSpPr>
            <p:cNvPr id="177" name="Google Shape;177;p27"/>
            <p:cNvSpPr/>
            <p:nvPr/>
          </p:nvSpPr>
          <p:spPr>
            <a:xfrm>
              <a:off x="0" y="0"/>
              <a:ext cx="21031200" cy="8702676"/>
            </a:xfrm>
            <a:custGeom>
              <a:avLst/>
              <a:gdLst/>
              <a:ahLst/>
              <a:cxnLst/>
              <a:rect l="l" t="t" r="r" b="b"/>
              <a:pathLst>
                <a:path w="21031200" h="8702676" extrusionOk="0">
                  <a:moveTo>
                    <a:pt x="0" y="0"/>
                  </a:moveTo>
                  <a:lnTo>
                    <a:pt x="21031200" y="0"/>
                  </a:lnTo>
                  <a:lnTo>
                    <a:pt x="21031200" y="8702676"/>
                  </a:lnTo>
                  <a:lnTo>
                    <a:pt x="0" y="87026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>
              <a:noFill/>
            </a:ln>
          </p:spPr>
        </p:sp>
        <p:sp>
          <p:nvSpPr>
            <p:cNvPr id="178" name="Google Shape;178;p27"/>
            <p:cNvSpPr txBox="1"/>
            <p:nvPr/>
          </p:nvSpPr>
          <p:spPr>
            <a:xfrm>
              <a:off x="-297329" y="-1007704"/>
              <a:ext cx="21031199" cy="87407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1200"/>
                </a:spcBef>
                <a:spcAft>
                  <a:spcPts val="0"/>
                </a:spcAft>
                <a:buSzPts val="1100"/>
                <a:buNone/>
              </a:pPr>
              <a:endParaRPr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12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dirty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To address this challenge, we propose a </a:t>
              </a:r>
              <a:r>
                <a:rPr lang="en" b="1" dirty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MERN-based web application</a:t>
              </a:r>
              <a:r>
                <a:rPr lang="en" dirty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powered by </a:t>
              </a:r>
              <a:r>
                <a:rPr lang="en" b="1" dirty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GenAI and LLMs</a:t>
              </a:r>
              <a:r>
                <a:rPr lang="en" dirty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to perform </a:t>
              </a:r>
              <a:r>
                <a:rPr lang="en" b="1" dirty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automated 3D medical image analysis</a:t>
              </a:r>
              <a:r>
                <a:rPr lang="en" dirty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. The app will integrate advanced deep learning models for:</a:t>
              </a:r>
              <a:endParaRPr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marL="457200" lvl="0" indent="-317500" algn="l" rtl="0">
                <a:lnSpc>
                  <a:spcPct val="115000"/>
                </a:lnSpc>
                <a:spcBef>
                  <a:spcPts val="120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Char char="●"/>
              </a:pPr>
              <a:r>
                <a:rPr lang="en" b="1" dirty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Lung caner risk</a:t>
              </a:r>
            </a:p>
            <a:p>
              <a:pPr marL="457200" lvl="0" indent="-317500" algn="l" rtl="0">
                <a:lnSpc>
                  <a:spcPct val="115000"/>
                </a:lnSpc>
                <a:spcBef>
                  <a:spcPts val="120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Char char="●"/>
              </a:pPr>
              <a:r>
                <a:rPr lang="en" b="1" dirty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MRI-based brain tumor segmentation</a:t>
              </a:r>
              <a:r>
                <a:rPr lang="en" dirty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to enable early detection and precise localization of brain tumors.</a:t>
              </a:r>
              <a:endParaRPr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12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dirty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The solution will enhance </a:t>
              </a:r>
              <a:r>
                <a:rPr lang="en" b="1" dirty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diagnosis accuracy, reduce processing time, and assist medical professionals</a:t>
              </a:r>
              <a:r>
                <a:rPr lang="en" dirty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in decision-making. By leveraging </a:t>
              </a:r>
              <a:r>
                <a:rPr lang="en" b="1" dirty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3D medical imaging and AI-powered segmentation</a:t>
              </a:r>
              <a:r>
                <a:rPr lang="en" dirty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, the system will provide </a:t>
              </a:r>
              <a:r>
                <a:rPr lang="en" b="1" dirty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detailed visualizations, precise measurements</a:t>
              </a:r>
              <a:r>
                <a:rPr lang="en" dirty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, and </a:t>
              </a:r>
              <a:r>
                <a:rPr lang="en" b="1" dirty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support for surgical planning</a:t>
              </a:r>
              <a:r>
                <a:rPr lang="en" dirty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, ultimately improving patient care.</a:t>
              </a:r>
              <a:endParaRPr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marL="0" marR="0" lvl="0" indent="0" algn="l" rtl="0">
                <a:lnSpc>
                  <a:spcPct val="108000"/>
                </a:lnSpc>
                <a:spcBef>
                  <a:spcPts val="1200"/>
                </a:spcBef>
                <a:spcAft>
                  <a:spcPts val="0"/>
                </a:spcAft>
                <a:buNone/>
              </a:pPr>
              <a:endParaRPr dirty="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pic>
        <p:nvPicPr>
          <p:cNvPr id="179" name="Google Shape;179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35702" y="37002"/>
            <a:ext cx="1408298" cy="12375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7620" y="-7707"/>
            <a:ext cx="5541745" cy="9693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657291" y="3765009"/>
            <a:ext cx="6517189" cy="13900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76295" y="205227"/>
            <a:ext cx="966300" cy="9602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7" name="Google Shape;187;p28"/>
          <p:cNvGrpSpPr/>
          <p:nvPr/>
        </p:nvGrpSpPr>
        <p:grpSpPr>
          <a:xfrm>
            <a:off x="2286000" y="245283"/>
            <a:ext cx="8211807" cy="1021425"/>
            <a:chOff x="0" y="-72549"/>
            <a:chExt cx="21898151" cy="2723799"/>
          </a:xfrm>
        </p:grpSpPr>
        <p:sp>
          <p:nvSpPr>
            <p:cNvPr id="188" name="Google Shape;188;p28"/>
            <p:cNvSpPr/>
            <p:nvPr/>
          </p:nvSpPr>
          <p:spPr>
            <a:xfrm>
              <a:off x="866951" y="-72549"/>
              <a:ext cx="21031200" cy="2651126"/>
            </a:xfrm>
            <a:custGeom>
              <a:avLst/>
              <a:gdLst/>
              <a:ahLst/>
              <a:cxnLst/>
              <a:rect l="l" t="t" r="r" b="b"/>
              <a:pathLst>
                <a:path w="21031200" h="2651126" extrusionOk="0">
                  <a:moveTo>
                    <a:pt x="0" y="0"/>
                  </a:moveTo>
                  <a:lnTo>
                    <a:pt x="21031200" y="0"/>
                  </a:lnTo>
                  <a:lnTo>
                    <a:pt x="21031200" y="2651126"/>
                  </a:lnTo>
                  <a:lnTo>
                    <a:pt x="0" y="265112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>
              <a:noFill/>
            </a:ln>
          </p:spPr>
        </p:sp>
        <p:sp>
          <p:nvSpPr>
            <p:cNvPr id="189" name="Google Shape;189;p28"/>
            <p:cNvSpPr txBox="1"/>
            <p:nvPr/>
          </p:nvSpPr>
          <p:spPr>
            <a:xfrm>
              <a:off x="0" y="-57150"/>
              <a:ext cx="21031200" cy="270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08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700"/>
            </a:p>
          </p:txBody>
        </p:sp>
      </p:grpSp>
      <p:pic>
        <p:nvPicPr>
          <p:cNvPr id="190" name="Google Shape;190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28375" y="29066"/>
            <a:ext cx="1408298" cy="12375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" y="6"/>
            <a:ext cx="5544794" cy="9693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574626" y="3753496"/>
            <a:ext cx="6517191" cy="13900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91814" y="206598"/>
            <a:ext cx="966299" cy="960203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8"/>
          <p:cNvSpPr txBox="1"/>
          <p:nvPr/>
        </p:nvSpPr>
        <p:spPr>
          <a:xfrm>
            <a:off x="1889875" y="359933"/>
            <a:ext cx="78867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 b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TECHNICAL APPROACH</a:t>
            </a:r>
            <a:endParaRPr sz="700"/>
          </a:p>
        </p:txBody>
      </p:sp>
      <p:sp>
        <p:nvSpPr>
          <p:cNvPr id="195" name="Google Shape;195;p28"/>
          <p:cNvSpPr txBox="1"/>
          <p:nvPr/>
        </p:nvSpPr>
        <p:spPr>
          <a:xfrm>
            <a:off x="1017225" y="1263875"/>
            <a:ext cx="6615600" cy="370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29845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AutoNum type="arabicPeriod"/>
            </a:pPr>
            <a:r>
              <a:rPr lang="en" sz="11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Image Acquisition &amp; Processing</a:t>
            </a:r>
            <a:br>
              <a:rPr lang="en" sz="11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1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0" indent="-29845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●"/>
            </a:pPr>
            <a:r>
              <a:rPr lang="en" sz="11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Upload &amp; validate image files in </a:t>
            </a:r>
            <a:r>
              <a:rPr lang="en" sz="11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React</a:t>
            </a:r>
            <a:endParaRPr sz="11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0" indent="-29845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●"/>
            </a:pPr>
            <a:r>
              <a:rPr lang="en" sz="11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Preprocess (normalization, resampling)</a:t>
            </a:r>
            <a:endParaRPr sz="11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29845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AutoNum type="arabicPeriod"/>
            </a:pPr>
            <a:r>
              <a:rPr lang="en" sz="11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AI Model Selection</a:t>
            </a:r>
            <a:br>
              <a:rPr lang="en" sz="11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1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0" indent="-29845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●"/>
            </a:pPr>
            <a:r>
              <a:rPr lang="en" sz="11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Identify anatomy from metadata</a:t>
            </a:r>
            <a:endParaRPr sz="11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0" indent="-29845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●"/>
            </a:pPr>
            <a:r>
              <a:rPr lang="en" sz="11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Route to specialized models ( </a:t>
            </a:r>
            <a:r>
              <a:rPr lang="en" sz="11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U-Net 3D, U-NetR</a:t>
            </a:r>
            <a:r>
              <a:rPr lang="en" sz="11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for Lung CT, </a:t>
            </a:r>
            <a:r>
              <a:rPr lang="en" sz="11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ResNet</a:t>
            </a:r>
            <a:r>
              <a:rPr lang="en" sz="11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for Brain MRI)</a:t>
            </a:r>
            <a:endParaRPr sz="11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29845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AutoNum type="arabicPeriod"/>
            </a:pPr>
            <a:r>
              <a:rPr lang="en" sz="11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Segmentation &amp; Analysis</a:t>
            </a:r>
            <a:br>
              <a:rPr lang="en" sz="11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1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0" indent="-29845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●"/>
            </a:pPr>
            <a:r>
              <a:rPr lang="en" sz="11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Apply deep learning models for segmentation</a:t>
            </a:r>
            <a:endParaRPr sz="11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0" indent="-29845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●"/>
            </a:pPr>
            <a:r>
              <a:rPr lang="en" sz="11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Extract volumetric &amp; radiomic features</a:t>
            </a:r>
            <a:endParaRPr sz="11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0" indent="-29845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●"/>
            </a:pPr>
            <a:r>
              <a:rPr lang="en" sz="11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Compute clinical measurements</a:t>
            </a:r>
            <a:endParaRPr sz="11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29845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AutoNum type="arabicPeriod"/>
            </a:pPr>
            <a:r>
              <a:rPr lang="en" sz="11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 Integration</a:t>
            </a:r>
            <a:br>
              <a:rPr lang="en" sz="11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1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0" indent="-29845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●"/>
            </a:pPr>
            <a:r>
              <a:rPr lang="en" sz="11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Link analysis to patient records</a:t>
            </a:r>
            <a:endParaRPr sz="11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0" indent="-29845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●"/>
            </a:pPr>
            <a:r>
              <a:rPr lang="en" sz="11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Generate LLM-based reports</a:t>
            </a:r>
            <a:endParaRPr sz="11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29845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AutoNum type="arabicPeriod"/>
            </a:pPr>
            <a:r>
              <a:rPr lang="en" sz="11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Visualization &amp; Interaction</a:t>
            </a:r>
            <a:br>
              <a:rPr lang="en" sz="11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1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0" indent="-29845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●"/>
            </a:pPr>
            <a:r>
              <a:rPr lang="en" sz="11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Render 3D models</a:t>
            </a:r>
            <a:endParaRPr sz="11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0" indent="-29845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●"/>
            </a:pPr>
            <a:r>
              <a:rPr lang="en" sz="11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Enable interactive segmentation</a:t>
            </a:r>
            <a:endParaRPr sz="11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9"/>
          <p:cNvSpPr/>
          <p:nvPr/>
        </p:nvSpPr>
        <p:spPr>
          <a:xfrm>
            <a:off x="2611107" y="245283"/>
            <a:ext cx="7886700" cy="994172"/>
          </a:xfrm>
          <a:custGeom>
            <a:avLst/>
            <a:gdLst/>
            <a:ahLst/>
            <a:cxnLst/>
            <a:rect l="l" t="t" r="r" b="b"/>
            <a:pathLst>
              <a:path w="21031200" h="2651126" extrusionOk="0">
                <a:moveTo>
                  <a:pt x="0" y="0"/>
                </a:moveTo>
                <a:lnTo>
                  <a:pt x="21031200" y="0"/>
                </a:lnTo>
                <a:lnTo>
                  <a:pt x="21031200" y="2651126"/>
                </a:lnTo>
                <a:lnTo>
                  <a:pt x="0" y="2651126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>
            <a:noFill/>
          </a:ln>
        </p:spPr>
      </p:sp>
      <p:pic>
        <p:nvPicPr>
          <p:cNvPr id="201" name="Google Shape;201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28375" y="29066"/>
            <a:ext cx="1408298" cy="123759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2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15240" y="-10894"/>
            <a:ext cx="5544794" cy="96934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2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642051" y="3764922"/>
            <a:ext cx="6517191" cy="139000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2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91814" y="206598"/>
            <a:ext cx="966299" cy="960203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29"/>
          <p:cNvSpPr txBox="1"/>
          <p:nvPr/>
        </p:nvSpPr>
        <p:spPr>
          <a:xfrm>
            <a:off x="1729450" y="504000"/>
            <a:ext cx="6223800" cy="3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ARCHITECTURE DIAGRAM</a:t>
            </a:r>
            <a:endParaRPr sz="33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06" name="Google Shape;206;p2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375625" y="1266640"/>
            <a:ext cx="6223799" cy="27937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0"/>
          <p:cNvSpPr/>
          <p:nvPr/>
        </p:nvSpPr>
        <p:spPr>
          <a:xfrm>
            <a:off x="2611107" y="245283"/>
            <a:ext cx="7886700" cy="994172"/>
          </a:xfrm>
          <a:custGeom>
            <a:avLst/>
            <a:gdLst/>
            <a:ahLst/>
            <a:cxnLst/>
            <a:rect l="l" t="t" r="r" b="b"/>
            <a:pathLst>
              <a:path w="21031200" h="2651126" extrusionOk="0">
                <a:moveTo>
                  <a:pt x="0" y="0"/>
                </a:moveTo>
                <a:lnTo>
                  <a:pt x="21031200" y="0"/>
                </a:lnTo>
                <a:lnTo>
                  <a:pt x="21031200" y="2651126"/>
                </a:lnTo>
                <a:lnTo>
                  <a:pt x="0" y="2651126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>
            <a:noFill/>
          </a:ln>
        </p:spPr>
      </p:sp>
      <p:pic>
        <p:nvPicPr>
          <p:cNvPr id="212" name="Google Shape;212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28375" y="29066"/>
            <a:ext cx="1408298" cy="123759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3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15240" y="-10894"/>
            <a:ext cx="5544794" cy="969348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3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91814" y="206598"/>
            <a:ext cx="966299" cy="960203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30"/>
          <p:cNvSpPr txBox="1"/>
          <p:nvPr/>
        </p:nvSpPr>
        <p:spPr>
          <a:xfrm>
            <a:off x="3932013" y="206600"/>
            <a:ext cx="1644300" cy="3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WORKFLOW</a:t>
            </a:r>
            <a:endParaRPr sz="17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5DFFA97-A7AD-D68D-7F6F-C373F4C0C8E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72614" y="811377"/>
            <a:ext cx="4593946" cy="412552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1" name="Google Shape;221;p31"/>
          <p:cNvGrpSpPr/>
          <p:nvPr/>
        </p:nvGrpSpPr>
        <p:grpSpPr>
          <a:xfrm>
            <a:off x="1176510" y="365125"/>
            <a:ext cx="8473168" cy="1127468"/>
            <a:chOff x="-1171819" y="58689"/>
            <a:chExt cx="22595113" cy="3006581"/>
          </a:xfrm>
        </p:grpSpPr>
        <p:sp>
          <p:nvSpPr>
            <p:cNvPr id="222" name="Google Shape;222;p31"/>
            <p:cNvSpPr/>
            <p:nvPr/>
          </p:nvSpPr>
          <p:spPr>
            <a:xfrm>
              <a:off x="-1171819" y="414144"/>
              <a:ext cx="21031200" cy="2651126"/>
            </a:xfrm>
            <a:custGeom>
              <a:avLst/>
              <a:gdLst/>
              <a:ahLst/>
              <a:cxnLst/>
              <a:rect l="l" t="t" r="r" b="b"/>
              <a:pathLst>
                <a:path w="21031200" h="2651126" extrusionOk="0">
                  <a:moveTo>
                    <a:pt x="0" y="0"/>
                  </a:moveTo>
                  <a:lnTo>
                    <a:pt x="21031200" y="0"/>
                  </a:lnTo>
                  <a:lnTo>
                    <a:pt x="21031200" y="2651126"/>
                  </a:lnTo>
                  <a:lnTo>
                    <a:pt x="0" y="265112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>
              <a:noFill/>
            </a:ln>
          </p:spPr>
        </p:sp>
        <p:sp>
          <p:nvSpPr>
            <p:cNvPr id="223" name="Google Shape;223;p31"/>
            <p:cNvSpPr txBox="1"/>
            <p:nvPr/>
          </p:nvSpPr>
          <p:spPr>
            <a:xfrm>
              <a:off x="392094" y="58689"/>
              <a:ext cx="21031200" cy="270827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08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300" b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rPr>
                <a:t>FEASIBILITY AND VIABILITY</a:t>
              </a:r>
              <a:endParaRPr sz="700"/>
            </a:p>
          </p:txBody>
        </p:sp>
      </p:grpSp>
      <p:grpSp>
        <p:nvGrpSpPr>
          <p:cNvPr id="224" name="Google Shape;224;p31"/>
          <p:cNvGrpSpPr/>
          <p:nvPr/>
        </p:nvGrpSpPr>
        <p:grpSpPr>
          <a:xfrm>
            <a:off x="210200" y="1203163"/>
            <a:ext cx="8363742" cy="3429573"/>
            <a:chOff x="0" y="-109175"/>
            <a:chExt cx="21179392" cy="8811851"/>
          </a:xfrm>
        </p:grpSpPr>
        <p:sp>
          <p:nvSpPr>
            <p:cNvPr id="225" name="Google Shape;225;p31"/>
            <p:cNvSpPr/>
            <p:nvPr/>
          </p:nvSpPr>
          <p:spPr>
            <a:xfrm>
              <a:off x="0" y="0"/>
              <a:ext cx="21031200" cy="8702676"/>
            </a:xfrm>
            <a:custGeom>
              <a:avLst/>
              <a:gdLst/>
              <a:ahLst/>
              <a:cxnLst/>
              <a:rect l="l" t="t" r="r" b="b"/>
              <a:pathLst>
                <a:path w="21031200" h="8702676" extrusionOk="0">
                  <a:moveTo>
                    <a:pt x="0" y="0"/>
                  </a:moveTo>
                  <a:lnTo>
                    <a:pt x="21031200" y="0"/>
                  </a:lnTo>
                  <a:lnTo>
                    <a:pt x="21031200" y="8702676"/>
                  </a:lnTo>
                  <a:lnTo>
                    <a:pt x="0" y="87026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>
              <a:noFill/>
            </a:ln>
          </p:spPr>
        </p:sp>
        <p:sp>
          <p:nvSpPr>
            <p:cNvPr id="226" name="Google Shape;226;p31"/>
            <p:cNvSpPr txBox="1"/>
            <p:nvPr/>
          </p:nvSpPr>
          <p:spPr>
            <a:xfrm>
              <a:off x="148192" y="-109175"/>
              <a:ext cx="21031200" cy="87408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12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100" b="1" dirty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Advantages of Our Approach</a:t>
              </a:r>
              <a:endParaRPr sz="11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marL="457200" lvl="0" indent="-298450" algn="l" rtl="0">
                <a:lnSpc>
                  <a:spcPct val="115000"/>
                </a:lnSpc>
                <a:spcBef>
                  <a:spcPts val="12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Char char="●"/>
              </a:pPr>
              <a:r>
                <a:rPr lang="en" sz="1100" dirty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lang="en" sz="1100" b="1" dirty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Enhanced Accuracy &amp; Speed</a:t>
              </a:r>
              <a:r>
                <a:rPr lang="en" sz="1100" dirty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– AI reduces human error, detects small anomalies, and speeds up diagnosis.</a:t>
              </a:r>
              <a:endParaRPr sz="11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marL="457200" lvl="0" indent="-29845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Char char="●"/>
              </a:pPr>
              <a:r>
                <a:rPr lang="en" sz="1100" b="1" dirty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Automated Segmentation &amp; Classification</a:t>
              </a:r>
              <a:r>
                <a:rPr lang="en" sz="1100" dirty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– Lung, liver, and brain tumor analysis with AI-powered models.</a:t>
              </a:r>
              <a:endParaRPr sz="11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marL="457200" lvl="0" indent="-29845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Char char="●"/>
              </a:pPr>
              <a:r>
                <a:rPr lang="en" sz="1100" dirty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lang="en" sz="1100" b="1" dirty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AI-Driven Insights</a:t>
              </a:r>
              <a:r>
                <a:rPr lang="en" sz="1100" dirty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– LLMs generate </a:t>
              </a:r>
              <a:r>
                <a:rPr lang="en" sz="1100" b="1" dirty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explainable reports</a:t>
              </a:r>
              <a:r>
                <a:rPr lang="en" sz="1100" dirty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&amp; assist radiologists in decision-making.</a:t>
              </a:r>
              <a:endParaRPr sz="11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marL="457200" lvl="0" indent="-29845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Char char="●"/>
              </a:pPr>
              <a:r>
                <a:rPr lang="en" sz="1100" dirty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lang="en" sz="1100" b="1" dirty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Cost-Effective &amp; Efficient</a:t>
              </a:r>
              <a:r>
                <a:rPr lang="en" sz="1100" dirty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– Reduces hospital workload, minimizes redundant scans, and optimizes resources.</a:t>
              </a:r>
              <a:endParaRPr sz="13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1200"/>
                </a:spcBef>
                <a:spcAft>
                  <a:spcPts val="0"/>
                </a:spcAft>
                <a:buSzPts val="1100"/>
                <a:buNone/>
              </a:pPr>
              <a:r>
                <a:rPr lang="en" sz="1100" b="1" dirty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Technical Feasibility</a:t>
              </a:r>
              <a:endParaRPr sz="11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marL="457200" lvl="0" indent="-298450" algn="l" rtl="0">
                <a:lnSpc>
                  <a:spcPct val="115000"/>
                </a:lnSpc>
                <a:spcBef>
                  <a:spcPts val="12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Char char="●"/>
              </a:pPr>
              <a:r>
                <a:rPr lang="en" sz="1100" dirty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Uses </a:t>
              </a:r>
              <a:r>
                <a:rPr lang="en" sz="1100" b="1" dirty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Deep Learning Models</a:t>
              </a:r>
              <a:r>
                <a:rPr lang="en" sz="1100" dirty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(U-Net, U-NetR, ResNet) for </a:t>
              </a:r>
              <a:r>
                <a:rPr lang="en" sz="1100" b="1" dirty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precise 3D segmentation</a:t>
              </a:r>
              <a:r>
                <a:rPr lang="en" sz="1100" dirty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.</a:t>
              </a:r>
              <a:endParaRPr sz="11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marL="457200" lvl="0" indent="-29845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Char char="●"/>
              </a:pPr>
              <a:r>
                <a:rPr lang="en" sz="1100" dirty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Handles </a:t>
              </a:r>
              <a:r>
                <a:rPr lang="en" sz="1100" b="1" dirty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medical images</a:t>
              </a:r>
              <a:r>
                <a:rPr lang="en" sz="1100" dirty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.</a:t>
              </a:r>
              <a:endParaRPr sz="11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marL="457200" lvl="0" indent="-29845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Char char="●"/>
              </a:pPr>
              <a:r>
                <a:rPr lang="en" sz="1100" b="1" dirty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MERN Stack Integration</a:t>
              </a:r>
              <a:r>
                <a:rPr lang="en" sz="1100" dirty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– AI backend (Node.js), React-based visualization.</a:t>
              </a:r>
              <a:endParaRPr sz="11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1200"/>
                </a:spcBef>
                <a:spcAft>
                  <a:spcPts val="0"/>
                </a:spcAft>
                <a:buSzPts val="1100"/>
                <a:buNone/>
              </a:pPr>
              <a:r>
                <a:rPr lang="en" sz="1100" b="1" dirty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Market Feasibility</a:t>
              </a:r>
              <a:endParaRPr sz="11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marL="457200" lvl="0" indent="-298450" algn="l" rtl="0">
                <a:lnSpc>
                  <a:spcPct val="115000"/>
                </a:lnSpc>
                <a:spcBef>
                  <a:spcPts val="12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Char char="●"/>
              </a:pPr>
              <a:r>
                <a:rPr lang="en" sz="1100" b="1" dirty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Growing AI in Healthcare Market</a:t>
              </a:r>
              <a:r>
                <a:rPr lang="en" sz="1100" dirty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– High demand for AI-driven diagnostics.</a:t>
              </a:r>
              <a:endParaRPr sz="11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marL="457200" lvl="0" indent="-29845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Char char="●"/>
              </a:pPr>
              <a:r>
                <a:rPr lang="en" sz="1100" b="1" dirty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Revenue Potential</a:t>
              </a:r>
              <a:r>
                <a:rPr lang="en" sz="1100" dirty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– SaaS-based model, API integration, enterprise licensing.</a:t>
              </a:r>
              <a:endParaRPr sz="11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marL="457200" lvl="0" indent="0" algn="l" rtl="0">
                <a:lnSpc>
                  <a:spcPct val="115000"/>
                </a:lnSpc>
                <a:spcBef>
                  <a:spcPts val="1200"/>
                </a:spcBef>
                <a:spcAft>
                  <a:spcPts val="1200"/>
                </a:spcAft>
                <a:buNone/>
              </a:pPr>
              <a:r>
                <a:rPr lang="en" sz="1100" b="1" dirty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Bridges the gap between AI &amp; healthcare professionals.</a:t>
              </a:r>
              <a:endParaRPr sz="11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227" name="Google Shape;227;p31"/>
          <p:cNvSpPr/>
          <p:nvPr/>
        </p:nvSpPr>
        <p:spPr>
          <a:xfrm>
            <a:off x="7772400" y="0"/>
            <a:ext cx="1374088" cy="1230817"/>
          </a:xfrm>
          <a:custGeom>
            <a:avLst/>
            <a:gdLst/>
            <a:ahLst/>
            <a:cxnLst/>
            <a:rect l="l" t="t" r="r" b="b"/>
            <a:pathLst>
              <a:path w="3087839" h="2461634" extrusionOk="0">
                <a:moveTo>
                  <a:pt x="0" y="0"/>
                </a:moveTo>
                <a:lnTo>
                  <a:pt x="3087840" y="0"/>
                </a:lnTo>
                <a:lnTo>
                  <a:pt x="3087840" y="2461634"/>
                </a:lnTo>
                <a:lnTo>
                  <a:pt x="0" y="246163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</p:sp>
      <p:pic>
        <p:nvPicPr>
          <p:cNvPr id="228" name="Google Shape;228;p3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7620" y="-11430"/>
            <a:ext cx="5544793" cy="96934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3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552690" y="3753491"/>
            <a:ext cx="6591299" cy="139000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3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10211" y="204040"/>
            <a:ext cx="966300" cy="9602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" name="Google Shape;235;p32"/>
          <p:cNvGrpSpPr/>
          <p:nvPr/>
        </p:nvGrpSpPr>
        <p:grpSpPr>
          <a:xfrm>
            <a:off x="2025667" y="236645"/>
            <a:ext cx="8325678" cy="1039618"/>
            <a:chOff x="0" y="0"/>
            <a:chExt cx="22201808" cy="2772315"/>
          </a:xfrm>
        </p:grpSpPr>
        <p:sp>
          <p:nvSpPr>
            <p:cNvPr id="236" name="Google Shape;236;p32"/>
            <p:cNvSpPr/>
            <p:nvPr/>
          </p:nvSpPr>
          <p:spPr>
            <a:xfrm>
              <a:off x="0" y="0"/>
              <a:ext cx="21031200" cy="2651126"/>
            </a:xfrm>
            <a:custGeom>
              <a:avLst/>
              <a:gdLst/>
              <a:ahLst/>
              <a:cxnLst/>
              <a:rect l="l" t="t" r="r" b="b"/>
              <a:pathLst>
                <a:path w="21031200" h="2651126" extrusionOk="0">
                  <a:moveTo>
                    <a:pt x="0" y="0"/>
                  </a:moveTo>
                  <a:lnTo>
                    <a:pt x="21031200" y="0"/>
                  </a:lnTo>
                  <a:lnTo>
                    <a:pt x="21031200" y="2651126"/>
                  </a:lnTo>
                  <a:lnTo>
                    <a:pt x="0" y="265112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>
              <a:noFill/>
            </a:ln>
          </p:spPr>
        </p:sp>
        <p:sp>
          <p:nvSpPr>
            <p:cNvPr id="237" name="Google Shape;237;p32"/>
            <p:cNvSpPr txBox="1"/>
            <p:nvPr/>
          </p:nvSpPr>
          <p:spPr>
            <a:xfrm>
              <a:off x="1170608" y="63915"/>
              <a:ext cx="21031200" cy="270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08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300" b="1" dirty="0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rPr>
                <a:t>IMPACTS AND BENEFITS</a:t>
              </a:r>
              <a:endParaRPr sz="700" dirty="0"/>
            </a:p>
          </p:txBody>
        </p:sp>
      </p:grpSp>
      <p:grpSp>
        <p:nvGrpSpPr>
          <p:cNvPr id="238" name="Google Shape;238;p32"/>
          <p:cNvGrpSpPr/>
          <p:nvPr/>
        </p:nvGrpSpPr>
        <p:grpSpPr>
          <a:xfrm>
            <a:off x="1430625" y="1142525"/>
            <a:ext cx="5349520" cy="3475903"/>
            <a:chOff x="2346328" y="-604517"/>
            <a:chExt cx="15651024" cy="9269076"/>
          </a:xfrm>
        </p:grpSpPr>
        <p:sp>
          <p:nvSpPr>
            <p:cNvPr id="239" name="Google Shape;239;p32"/>
            <p:cNvSpPr/>
            <p:nvPr/>
          </p:nvSpPr>
          <p:spPr>
            <a:xfrm>
              <a:off x="2346328" y="-38117"/>
              <a:ext cx="12250674" cy="8702676"/>
            </a:xfrm>
            <a:custGeom>
              <a:avLst/>
              <a:gdLst/>
              <a:ahLst/>
              <a:cxnLst/>
              <a:rect l="l" t="t" r="r" b="b"/>
              <a:pathLst>
                <a:path w="21031200" h="8702676" extrusionOk="0">
                  <a:moveTo>
                    <a:pt x="0" y="0"/>
                  </a:moveTo>
                  <a:lnTo>
                    <a:pt x="21031200" y="0"/>
                  </a:lnTo>
                  <a:lnTo>
                    <a:pt x="21031200" y="8702676"/>
                  </a:lnTo>
                  <a:lnTo>
                    <a:pt x="0" y="87026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>
              <a:noFill/>
            </a:ln>
          </p:spPr>
        </p:sp>
        <p:sp>
          <p:nvSpPr>
            <p:cNvPr id="240" name="Google Shape;240;p32"/>
            <p:cNvSpPr txBox="1"/>
            <p:nvPr/>
          </p:nvSpPr>
          <p:spPr>
            <a:xfrm>
              <a:off x="4799152" y="-604517"/>
              <a:ext cx="13198200" cy="902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8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1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1. Clinical Excellence</a:t>
              </a:r>
              <a:endParaRPr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marL="0" marR="0" lvl="0" indent="0" algn="l" rtl="0">
                <a:lnSpc>
                  <a:spcPct val="108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- Enhanced diagnostic accuracy with AI-detected subtle abnormalities</a:t>
              </a:r>
              <a:endParaRPr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marL="0" marR="0" lvl="0" indent="0" algn="l" rtl="0">
                <a:lnSpc>
                  <a:spcPct val="108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- Reduction in analysis time through automated segmentation.</a:t>
              </a:r>
              <a:endParaRPr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marL="0" marR="0" lvl="0" indent="0" algn="l" rtl="0">
                <a:lnSpc>
                  <a:spcPct val="108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- Comprehensive multi-organ analysis across imaging modalities.</a:t>
              </a:r>
              <a:endParaRPr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marL="0" marR="0" lvl="0" indent="0" algn="l" rtl="0">
                <a:lnSpc>
                  <a:spcPct val="108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marL="0" marR="0" lvl="0" indent="0" algn="l" rtl="0">
                <a:lnSpc>
                  <a:spcPct val="108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1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2. Operational Efficiency</a:t>
              </a:r>
              <a:endParaRPr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marL="0" marR="0" lvl="0" indent="0" algn="l" rtl="0">
                <a:lnSpc>
                  <a:spcPct val="108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- Seamless integration with hospital systems via MERN architecture.</a:t>
              </a:r>
              <a:endParaRPr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marL="0" marR="0" lvl="0" indent="0" algn="l" rtl="0">
                <a:lnSpc>
                  <a:spcPct val="108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- Cloud-based scalability supporting increasing imaging volumes.</a:t>
              </a:r>
              <a:endParaRPr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marL="0" marR="0" lvl="0" indent="0" algn="l" rtl="0">
                <a:lnSpc>
                  <a:spcPct val="108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marL="0" marR="0" lvl="0" indent="0" algn="l" rtl="0">
                <a:lnSpc>
                  <a:spcPct val="108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1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3. Patient-Centered Care</a:t>
              </a:r>
              <a:endParaRPr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marL="0" marR="0" lvl="0" indent="0" algn="l" rtl="0">
                <a:lnSpc>
                  <a:spcPct val="108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- Earlier detection of abnormalities improves treatment outcomes.</a:t>
              </a:r>
              <a:endParaRPr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marL="0" marR="0" lvl="0" indent="0" algn="l" rtl="0">
                <a:lnSpc>
                  <a:spcPct val="108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- Precise 3D measurements enable personalized treatment planning.</a:t>
              </a:r>
              <a:endParaRPr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marL="0" marR="0" lvl="0" indent="0" algn="l" rtl="0">
                <a:lnSpc>
                  <a:spcPct val="108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- Interactive visualizations enhance patient education and engagement.</a:t>
              </a:r>
              <a:endParaRPr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marL="0" marR="0" lvl="0" indent="0" algn="l" rtl="0">
                <a:lnSpc>
                  <a:spcPct val="108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marL="0" marR="0" lvl="0" indent="0" algn="l" rtl="0">
                <a:lnSpc>
                  <a:spcPct val="108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1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4. Future-Ready Platform</a:t>
              </a:r>
              <a:endParaRPr sz="11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marL="0" marR="0" lvl="0" indent="0" algn="l" rtl="0">
                <a:lnSpc>
                  <a:spcPct val="108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- Continuous learning from new cases improves model accuracy.</a:t>
              </a:r>
              <a:endParaRPr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marL="0" marR="0" lvl="0" indent="0" algn="l" rtl="0">
                <a:lnSpc>
                  <a:spcPct val="108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- Integration with clinical data enables predictive analytics.</a:t>
              </a:r>
              <a:endParaRPr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marL="0" marR="0" lvl="0" indent="0" algn="l" rtl="0">
                <a:lnSpc>
                  <a:spcPct val="108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- Supports multi-institutional collaboration and research. </a:t>
              </a:r>
              <a:endParaRPr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241" name="Google Shape;241;p32"/>
          <p:cNvSpPr/>
          <p:nvPr/>
        </p:nvSpPr>
        <p:spPr>
          <a:xfrm>
            <a:off x="7658100" y="0"/>
            <a:ext cx="1485901" cy="1230817"/>
          </a:xfrm>
          <a:custGeom>
            <a:avLst/>
            <a:gdLst/>
            <a:ahLst/>
            <a:cxnLst/>
            <a:rect l="l" t="t" r="r" b="b"/>
            <a:pathLst>
              <a:path w="3087839" h="2461634" extrusionOk="0">
                <a:moveTo>
                  <a:pt x="0" y="0"/>
                </a:moveTo>
                <a:lnTo>
                  <a:pt x="3087840" y="0"/>
                </a:lnTo>
                <a:lnTo>
                  <a:pt x="3087840" y="2461634"/>
                </a:lnTo>
                <a:lnTo>
                  <a:pt x="0" y="246163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</p:sp>
      <p:pic>
        <p:nvPicPr>
          <p:cNvPr id="242" name="Google Shape;242;p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5544794" cy="969348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3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453640" y="3754254"/>
            <a:ext cx="6705600" cy="1393057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3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60146" y="182311"/>
            <a:ext cx="966300" cy="9602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Integral">
  <a:themeElements>
    <a:clrScheme name="Integral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631</Words>
  <Application>Microsoft Office PowerPoint</Application>
  <PresentationFormat>On-screen Show (16:9)</PresentationFormat>
  <Paragraphs>78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Times</vt:lpstr>
      <vt:lpstr>Times New Roman</vt:lpstr>
      <vt:lpstr>Twentieth Century</vt:lpstr>
      <vt:lpstr>Simple Light</vt:lpstr>
      <vt:lpstr>Integral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Nithya Etoori</cp:lastModifiedBy>
  <cp:revision>3</cp:revision>
  <dcterms:modified xsi:type="dcterms:W3CDTF">2025-04-04T04:09:05Z</dcterms:modified>
</cp:coreProperties>
</file>