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1" r:id="rId3"/>
    <p:sldId id="310" r:id="rId4"/>
    <p:sldId id="297" r:id="rId5"/>
    <p:sldId id="307" r:id="rId6"/>
    <p:sldId id="293" r:id="rId7"/>
    <p:sldId id="306" r:id="rId8"/>
    <p:sldId id="290" r:id="rId9"/>
    <p:sldId id="304" r:id="rId10"/>
    <p:sldId id="288" r:id="rId11"/>
    <p:sldId id="301" r:id="rId12"/>
    <p:sldId id="299" r:id="rId13"/>
    <p:sldId id="300" r:id="rId14"/>
    <p:sldId id="292" r:id="rId15"/>
    <p:sldId id="305" r:id="rId16"/>
    <p:sldId id="289" r:id="rId17"/>
    <p:sldId id="291" r:id="rId18"/>
    <p:sldId id="294" r:id="rId19"/>
    <p:sldId id="308" r:id="rId20"/>
    <p:sldId id="312" r:id="rId21"/>
    <p:sldId id="258" r:id="rId22"/>
    <p:sldId id="285" r:id="rId23"/>
    <p:sldId id="287" r:id="rId24"/>
    <p:sldId id="264" r:id="rId25"/>
    <p:sldId id="286" r:id="rId26"/>
    <p:sldId id="28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93"/>
    <a:srgbClr val="C80000"/>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01F6C-0017-466C-A665-451E988A1B1D}" v="42" dt="2021-10-07T01:16:56.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6" autoAdjust="0"/>
    <p:restoredTop sz="94826" autoAdjust="0"/>
  </p:normalViewPr>
  <p:slideViewPr>
    <p:cSldViewPr snapToGrid="0">
      <p:cViewPr varScale="1">
        <p:scale>
          <a:sx n="151" d="100"/>
          <a:sy n="151" d="100"/>
        </p:scale>
        <p:origin x="222"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userId="9b2543a0f0bd66df" providerId="LiveId" clId="{45F01F6C-0017-466C-A665-451E988A1B1D}"/>
    <pc:docChg chg="undo custSel modSld">
      <pc:chgData name="Nicholas" userId="9b2543a0f0bd66df" providerId="LiveId" clId="{45F01F6C-0017-466C-A665-451E988A1B1D}" dt="2021-10-07T01:17:24.266" v="217" actId="1036"/>
      <pc:docMkLst>
        <pc:docMk/>
      </pc:docMkLst>
      <pc:sldChg chg="addSp delSp modSp mod">
        <pc:chgData name="Nicholas" userId="9b2543a0f0bd66df" providerId="LiveId" clId="{45F01F6C-0017-466C-A665-451E988A1B1D}" dt="2021-10-07T00:41:24.640" v="139" actId="20577"/>
        <pc:sldMkLst>
          <pc:docMk/>
          <pc:sldMk cId="2428805845" sldId="256"/>
        </pc:sldMkLst>
        <pc:spChg chg="mod">
          <ac:chgData name="Nicholas" userId="9b2543a0f0bd66df" providerId="LiveId" clId="{45F01F6C-0017-466C-A665-451E988A1B1D}" dt="2021-10-07T00:41:24.640" v="139" actId="20577"/>
          <ac:spMkLst>
            <pc:docMk/>
            <pc:sldMk cId="2428805845" sldId="256"/>
            <ac:spMk id="2" creationId="{00000000-0000-0000-0000-000000000000}"/>
          </ac:spMkLst>
        </pc:spChg>
        <pc:spChg chg="mod">
          <ac:chgData name="Nicholas" userId="9b2543a0f0bd66df" providerId="LiveId" clId="{45F01F6C-0017-466C-A665-451E988A1B1D}" dt="2021-10-07T00:40:57.870" v="133" actId="14100"/>
          <ac:spMkLst>
            <pc:docMk/>
            <pc:sldMk cId="2428805845" sldId="256"/>
            <ac:spMk id="3" creationId="{00000000-0000-0000-0000-000000000000}"/>
          </ac:spMkLst>
        </pc:spChg>
        <pc:spChg chg="add del">
          <ac:chgData name="Nicholas" userId="9b2543a0f0bd66df" providerId="LiveId" clId="{45F01F6C-0017-466C-A665-451E988A1B1D}" dt="2021-10-07T00:39:37.661" v="88"/>
          <ac:spMkLst>
            <pc:docMk/>
            <pc:sldMk cId="2428805845" sldId="256"/>
            <ac:spMk id="4" creationId="{C89DBB92-C7CE-4ADC-B976-EB187BAAD3F0}"/>
          </ac:spMkLst>
        </pc:spChg>
        <pc:spChg chg="add del">
          <ac:chgData name="Nicholas" userId="9b2543a0f0bd66df" providerId="LiveId" clId="{45F01F6C-0017-466C-A665-451E988A1B1D}" dt="2021-10-07T00:39:41.272" v="90"/>
          <ac:spMkLst>
            <pc:docMk/>
            <pc:sldMk cId="2428805845" sldId="256"/>
            <ac:spMk id="5" creationId="{52D31EC4-FBD3-4EC8-B7C2-0B8F96D5B28C}"/>
          </ac:spMkLst>
        </pc:spChg>
        <pc:spChg chg="mod">
          <ac:chgData name="Nicholas" userId="9b2543a0f0bd66df" providerId="LiveId" clId="{45F01F6C-0017-466C-A665-451E988A1B1D}" dt="2021-10-07T00:40:26.049" v="107" actId="1076"/>
          <ac:spMkLst>
            <pc:docMk/>
            <pc:sldMk cId="2428805845" sldId="256"/>
            <ac:spMk id="6" creationId="{00000000-0000-0000-0000-000000000000}"/>
          </ac:spMkLst>
        </pc:spChg>
      </pc:sldChg>
      <pc:sldChg chg="modSp">
        <pc:chgData name="Nicholas" userId="9b2543a0f0bd66df" providerId="LiveId" clId="{45F01F6C-0017-466C-A665-451E988A1B1D}" dt="2021-10-07T01:02:21.363" v="183" actId="20577"/>
        <pc:sldMkLst>
          <pc:docMk/>
          <pc:sldMk cId="2917333766" sldId="292"/>
        </pc:sldMkLst>
        <pc:spChg chg="mod">
          <ac:chgData name="Nicholas" userId="9b2543a0f0bd66df" providerId="LiveId" clId="{45F01F6C-0017-466C-A665-451E988A1B1D}" dt="2021-10-07T01:02:21.363" v="183" actId="20577"/>
          <ac:spMkLst>
            <pc:docMk/>
            <pc:sldMk cId="2917333766" sldId="292"/>
            <ac:spMk id="9" creationId="{D4E83C99-EC47-4D47-A0E3-C27D11466F72}"/>
          </ac:spMkLst>
        </pc:spChg>
      </pc:sldChg>
      <pc:sldChg chg="modSp">
        <pc:chgData name="Nicholas" userId="9b2543a0f0bd66df" providerId="LiveId" clId="{45F01F6C-0017-466C-A665-451E988A1B1D}" dt="2021-10-07T00:50:22.664" v="181" actId="20577"/>
        <pc:sldMkLst>
          <pc:docMk/>
          <pc:sldMk cId="176639667" sldId="297"/>
        </pc:sldMkLst>
        <pc:graphicFrameChg chg="mod">
          <ac:chgData name="Nicholas" userId="9b2543a0f0bd66df" providerId="LiveId" clId="{45F01F6C-0017-466C-A665-451E988A1B1D}" dt="2021-10-07T00:50:22.664" v="181" actId="20577"/>
          <ac:graphicFrameMkLst>
            <pc:docMk/>
            <pc:sldMk cId="176639667" sldId="297"/>
            <ac:graphicFrameMk id="14" creationId="{9B53C941-D2C7-48D0-BEB5-AE649B73266F}"/>
          </ac:graphicFrameMkLst>
        </pc:graphicFrameChg>
      </pc:sldChg>
      <pc:sldChg chg="modSp mod modAnim">
        <pc:chgData name="Nicholas" userId="9b2543a0f0bd66df" providerId="LiveId" clId="{45F01F6C-0017-466C-A665-451E988A1B1D}" dt="2021-10-07T01:17:24.266" v="217" actId="1036"/>
        <pc:sldMkLst>
          <pc:docMk/>
          <pc:sldMk cId="3008866137" sldId="308"/>
        </pc:sldMkLst>
        <pc:spChg chg="mod">
          <ac:chgData name="Nicholas" userId="9b2543a0f0bd66df" providerId="LiveId" clId="{45F01F6C-0017-466C-A665-451E988A1B1D}" dt="2021-10-07T01:16:54.227" v="191" actId="21"/>
          <ac:spMkLst>
            <pc:docMk/>
            <pc:sldMk cId="3008866137" sldId="308"/>
            <ac:spMk id="3" creationId="{00000000-0000-0000-0000-000000000000}"/>
          </ac:spMkLst>
        </pc:spChg>
        <pc:spChg chg="mod">
          <ac:chgData name="Nicholas" userId="9b2543a0f0bd66df" providerId="LiveId" clId="{45F01F6C-0017-466C-A665-451E988A1B1D}" dt="2021-10-07T01:17:24.266" v="217" actId="1036"/>
          <ac:spMkLst>
            <pc:docMk/>
            <pc:sldMk cId="3008866137" sldId="308"/>
            <ac:spMk id="22" creationId="{D8693631-932D-4251-BE87-EF0B19FA5F43}"/>
          </ac:spMkLst>
        </pc:spChg>
        <pc:spChg chg="mod">
          <ac:chgData name="Nicholas" userId="9b2543a0f0bd66df" providerId="LiveId" clId="{45F01F6C-0017-466C-A665-451E988A1B1D}" dt="2021-10-07T01:17:24.266" v="217" actId="1036"/>
          <ac:spMkLst>
            <pc:docMk/>
            <pc:sldMk cId="3008866137" sldId="308"/>
            <ac:spMk id="23" creationId="{8C65EFD0-450C-4FDE-88B5-13CD942F3CF0}"/>
          </ac:spMkLst>
        </pc:spChg>
        <pc:spChg chg="mod">
          <ac:chgData name="Nicholas" userId="9b2543a0f0bd66df" providerId="LiveId" clId="{45F01F6C-0017-466C-A665-451E988A1B1D}" dt="2021-10-07T01:16:56.378" v="192"/>
          <ac:spMkLst>
            <pc:docMk/>
            <pc:sldMk cId="3008866137" sldId="308"/>
            <ac:spMk id="35" creationId="{C1A2A5F8-F6F8-4460-AEC4-AF22775F8AB3}"/>
          </ac:spMkLst>
        </pc:spChg>
      </pc:sldChg>
      <pc:sldChg chg="modSp mod">
        <pc:chgData name="Nicholas" userId="9b2543a0f0bd66df" providerId="LiveId" clId="{45F01F6C-0017-466C-A665-451E988A1B1D}" dt="2021-10-07T00:47:35.316" v="152" actId="20577"/>
        <pc:sldMkLst>
          <pc:docMk/>
          <pc:sldMk cId="779068571" sldId="311"/>
        </pc:sldMkLst>
        <pc:spChg chg="mod">
          <ac:chgData name="Nicholas" userId="9b2543a0f0bd66df" providerId="LiveId" clId="{45F01F6C-0017-466C-A665-451E988A1B1D}" dt="2021-10-07T00:47:35.316" v="152" actId="20577"/>
          <ac:spMkLst>
            <pc:docMk/>
            <pc:sldMk cId="779068571" sldId="311"/>
            <ac:spMk id="31" creationId="{E48FEE5A-3F95-482F-9C2A-D3D4AE20A0B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b2543a0f0bd66df/Documents/THESIS_PE/04%20Project%20Profiles/ACTGM-ACTMM/ACTGM%20v1.2.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b2543a0f0bd66df/Documents/THESIS_PE/04%20Project%20Profiles/ACTGM-ACTMM/ACTGM%20v1.2.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b2543a0f0bd66df/Documents/THESIS_PE/04%20Project%20Profiles/ACTGM-ACTMM/ACTGM%20v1.2.xlsm"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b2543a0f0bd66df/Documents/THESIS_PE/04%20Project%20Profiles/ACTGM-ACTMM/ACTGM%20v1.2.xlsm"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9b2543a0f0bd66df/Documents/THESIS_PE/04%20Project%20Profiles/ACTGM-ACTMM/ACTGM%20v1.2.xlsm"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AU" sz="2400" dirty="0"/>
              <a:t>Direct Emissions Intensity Benchmarking</a:t>
            </a:r>
          </a:p>
        </c:rich>
      </c:tx>
      <c:layout>
        <c:manualLayout>
          <c:xMode val="edge"/>
          <c:yMode val="edge"/>
          <c:x val="0.27953026958485017"/>
          <c:y val="2.9629629629629631E-2"/>
        </c:manualLayout>
      </c:layout>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4288374757749137"/>
          <c:y val="8.9936773577158735E-2"/>
          <c:w val="0.82886666906264728"/>
          <c:h val="0.62522818089736321"/>
        </c:manualLayout>
      </c:layout>
      <c:scatterChart>
        <c:scatterStyle val="lineMarker"/>
        <c:varyColors val="0"/>
        <c:ser>
          <c:idx val="2"/>
          <c:order val="0"/>
          <c:tx>
            <c:strRef>
              <c:f>'[ACTGM v1.2.xlsm]Benchmark-Direct GHG Intensity'!$O$8</c:f>
              <c:strCache>
                <c:ptCount val="1"/>
                <c:pt idx="0">
                  <c:v>Company past performance</c:v>
                </c:pt>
              </c:strCache>
            </c:strRef>
          </c:tx>
          <c:spPr>
            <a:ln w="9525" cap="flat" cmpd="sng" algn="ctr">
              <a:solidFill>
                <a:schemeClr val="accent2">
                  <a:alpha val="70000"/>
                </a:schemeClr>
              </a:solidFill>
              <a:prstDash val="sysDot"/>
              <a:round/>
            </a:ln>
            <a:effectLst/>
          </c:spPr>
          <c:marker>
            <c:symbol val="circle"/>
            <c:size val="5"/>
            <c:spPr>
              <a:solidFill>
                <a:schemeClr val="accent2"/>
              </a:solidFill>
              <a:ln w="9525" cap="flat" cmpd="sng" algn="ctr">
                <a:solidFill>
                  <a:schemeClr val="accent2"/>
                </a:solidFill>
                <a:round/>
              </a:ln>
              <a:effectLst/>
            </c:spPr>
          </c:marker>
          <c:dLbls>
            <c:dLbl>
              <c:idx val="4"/>
              <c:layout>
                <c:manualLayout>
                  <c:x val="2.9380046917974634E-2"/>
                  <c:y val="-8.06794181086965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37F-4B87-91E3-688789B02D96}"/>
                </c:ext>
              </c:extLst>
            </c:dLbl>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'[ACTGM v1.2.xlsm]Benchmark-Direct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'[ACTGM v1.2.xlsm]Benchmark-Direct GHG Intensity'!$O$9:$O$44</c:f>
              <c:numCache>
                <c:formatCode>General</c:formatCode>
                <c:ptCount val="36"/>
                <c:pt idx="2" formatCode="0.0\ &quot;kgCO2e/t&quot;">
                  <c:v>34</c:v>
                </c:pt>
                <c:pt idx="3" formatCode="0.0\ &quot;kgCO2e/t&quot;">
                  <c:v>35</c:v>
                </c:pt>
                <c:pt idx="4" formatCode="0.0\ &quot;kgCO2e/t&quot;">
                  <c:v>34</c:v>
                </c:pt>
                <c:pt idx="5" formatCode="0.0\ &quot;kgCO2e/t&quot;">
                  <c:v>38</c:v>
                </c:pt>
              </c:numCache>
            </c:numRef>
          </c:yVal>
          <c:smooth val="0"/>
          <c:extLst>
            <c:ext xmlns:c16="http://schemas.microsoft.com/office/drawing/2014/chart" uri="{C3380CC4-5D6E-409C-BE32-E72D297353CC}">
              <c16:uniqueId val="{00000002-A37F-4B87-91E3-688789B02D96}"/>
            </c:ext>
          </c:extLst>
        </c:ser>
        <c:dLbls>
          <c:showLegendKey val="0"/>
          <c:showVal val="0"/>
          <c:showCatName val="0"/>
          <c:showSerName val="0"/>
          <c:showPercent val="0"/>
          <c:showBubbleSize val="0"/>
        </c:dLbls>
        <c:axId val="1218431983"/>
        <c:axId val="1218432399"/>
      </c:scatterChart>
      <c:valAx>
        <c:axId val="1218431983"/>
        <c:scaling>
          <c:orientation val="minMax"/>
          <c:max val="2050"/>
          <c:min val="2015"/>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a:t>Year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2399"/>
        <c:crosses val="autoZero"/>
        <c:crossBetween val="midCat"/>
      </c:valAx>
      <c:valAx>
        <c:axId val="1218432399"/>
        <c:scaling>
          <c:orientation val="minMax"/>
          <c:max val="40"/>
          <c:min val="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dirty="0"/>
                  <a:t>Emissions Intensity (kgCO2e/tonne)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19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AU" sz="2400" dirty="0"/>
              <a:t>Direct Emissions Intensity Benchmarking</a:t>
            </a:r>
          </a:p>
        </c:rich>
      </c:tx>
      <c:layout>
        <c:manualLayout>
          <c:xMode val="edge"/>
          <c:yMode val="edge"/>
          <c:x val="0.27953026958485017"/>
          <c:y val="2.9629629629629631E-2"/>
        </c:manualLayout>
      </c:layout>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4288374757749137"/>
          <c:y val="8.9936773577158735E-2"/>
          <c:w val="0.82886666906264728"/>
          <c:h val="0.62522818089736321"/>
        </c:manualLayout>
      </c:layout>
      <c:scatterChart>
        <c:scatterStyle val="lineMarker"/>
        <c:varyColors val="0"/>
        <c:ser>
          <c:idx val="1"/>
          <c:order val="0"/>
          <c:tx>
            <c:strRef>
              <c:f>'[ACTGM v1.2.xlsm]Benchmark-Direct GHG Intensity'!$N$8</c:f>
              <c:strCache>
                <c:ptCount val="1"/>
                <c:pt idx="0">
                  <c:v>Company Targets</c:v>
                </c:pt>
              </c:strCache>
            </c:strRef>
          </c:tx>
          <c:spPr>
            <a:ln w="9525" cap="flat" cmpd="sng" algn="ctr">
              <a:noFill/>
              <a:prstDash val="sysDot"/>
              <a:round/>
            </a:ln>
            <a:effectLst/>
          </c:spPr>
          <c:marker>
            <c:symbol val="x"/>
            <c:size val="7"/>
            <c:spPr>
              <a:noFill/>
              <a:ln w="19050" cap="flat" cmpd="sng" algn="ctr">
                <a:solidFill>
                  <a:srgbClr val="FF0000"/>
                </a:solidFill>
                <a:round/>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'[ACTGM v1.2.xlsm]Benchmark-Direct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'[ACTGM v1.2.xlsm]Benchmark-Direct GHG Intensity'!$N$9:$N$44</c:f>
              <c:numCache>
                <c:formatCode>General</c:formatCode>
                <c:ptCount val="36"/>
                <c:pt idx="15" formatCode="0.0\ &quot;kgCO2e/t&quot;">
                  <c:v>24.5</c:v>
                </c:pt>
                <c:pt idx="35">
                  <c:v>0</c:v>
                </c:pt>
              </c:numCache>
            </c:numRef>
          </c:yVal>
          <c:smooth val="0"/>
          <c:extLst>
            <c:ext xmlns:c16="http://schemas.microsoft.com/office/drawing/2014/chart" uri="{C3380CC4-5D6E-409C-BE32-E72D297353CC}">
              <c16:uniqueId val="{00000003-19EE-41E4-B071-9B9C838E46DD}"/>
            </c:ext>
          </c:extLst>
        </c:ser>
        <c:ser>
          <c:idx val="2"/>
          <c:order val="1"/>
          <c:tx>
            <c:strRef>
              <c:f>'[ACTGM v1.2.xlsm]Benchmark-Direct GHG Intensity'!$O$8</c:f>
              <c:strCache>
                <c:ptCount val="1"/>
                <c:pt idx="0">
                  <c:v>Company past performance</c:v>
                </c:pt>
              </c:strCache>
            </c:strRef>
          </c:tx>
          <c:spPr>
            <a:ln w="9525" cap="flat" cmpd="sng" algn="ctr">
              <a:solidFill>
                <a:schemeClr val="accent2">
                  <a:alpha val="70000"/>
                </a:schemeClr>
              </a:solidFill>
              <a:prstDash val="sysDot"/>
              <a:round/>
            </a:ln>
            <a:effectLst/>
          </c:spPr>
          <c:marker>
            <c:symbol val="circle"/>
            <c:size val="5"/>
            <c:spPr>
              <a:solidFill>
                <a:schemeClr val="accent2"/>
              </a:solidFill>
              <a:ln w="9525" cap="flat" cmpd="sng" algn="ctr">
                <a:solidFill>
                  <a:schemeClr val="accent2"/>
                </a:solidFill>
                <a:round/>
              </a:ln>
              <a:effectLst/>
            </c:spPr>
          </c:marker>
          <c:dLbls>
            <c:dLbl>
              <c:idx val="4"/>
              <c:layout>
                <c:manualLayout>
                  <c:x val="2.9380046917974634E-2"/>
                  <c:y val="-8.06794181086965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EE-41E4-B071-9B9C838E46DD}"/>
                </c:ext>
              </c:extLst>
            </c:dLbl>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'[ACTGM v1.2.xlsm]Benchmark-Direct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'[ACTGM v1.2.xlsm]Benchmark-Direct GHG Intensity'!$O$9:$O$44</c:f>
              <c:numCache>
                <c:formatCode>General</c:formatCode>
                <c:ptCount val="36"/>
                <c:pt idx="2" formatCode="0.0\ &quot;kgCO2e/t&quot;">
                  <c:v>34</c:v>
                </c:pt>
                <c:pt idx="3" formatCode="0.0\ &quot;kgCO2e/t&quot;">
                  <c:v>35</c:v>
                </c:pt>
                <c:pt idx="4" formatCode="0.0\ &quot;kgCO2e/t&quot;">
                  <c:v>34</c:v>
                </c:pt>
                <c:pt idx="5" formatCode="0.0\ &quot;kgCO2e/t&quot;">
                  <c:v>38</c:v>
                </c:pt>
              </c:numCache>
            </c:numRef>
          </c:yVal>
          <c:smooth val="0"/>
          <c:extLst>
            <c:ext xmlns:c16="http://schemas.microsoft.com/office/drawing/2014/chart" uri="{C3380CC4-5D6E-409C-BE32-E72D297353CC}">
              <c16:uniqueId val="{00000005-19EE-41E4-B071-9B9C838E46DD}"/>
            </c:ext>
          </c:extLst>
        </c:ser>
        <c:dLbls>
          <c:showLegendKey val="0"/>
          <c:showVal val="0"/>
          <c:showCatName val="0"/>
          <c:showSerName val="0"/>
          <c:showPercent val="0"/>
          <c:showBubbleSize val="0"/>
        </c:dLbls>
        <c:axId val="1218431983"/>
        <c:axId val="1218432399"/>
      </c:scatterChart>
      <c:valAx>
        <c:axId val="1218431983"/>
        <c:scaling>
          <c:orientation val="minMax"/>
          <c:max val="2050"/>
          <c:min val="2015"/>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a:t>Year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2399"/>
        <c:crosses val="autoZero"/>
        <c:crossBetween val="midCat"/>
      </c:valAx>
      <c:valAx>
        <c:axId val="1218432399"/>
        <c:scaling>
          <c:orientation val="minMax"/>
          <c:max val="40"/>
          <c:min val="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dirty="0"/>
                  <a:t>Emissions Intensity (kgCO2e/tonne)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19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AU" sz="2400" dirty="0"/>
              <a:t>Direct Emissions Intensity Benchmarking</a:t>
            </a:r>
          </a:p>
        </c:rich>
      </c:tx>
      <c:layout>
        <c:manualLayout>
          <c:xMode val="edge"/>
          <c:yMode val="edge"/>
          <c:x val="0.27953026958485017"/>
          <c:y val="2.9629629629629631E-2"/>
        </c:manualLayout>
      </c:layout>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4288374757749137"/>
          <c:y val="8.9936773577158735E-2"/>
          <c:w val="0.82886666906264728"/>
          <c:h val="0.62522818089736321"/>
        </c:manualLayout>
      </c:layout>
      <c:scatterChart>
        <c:scatterStyle val="lineMarker"/>
        <c:varyColors val="0"/>
        <c:ser>
          <c:idx val="3"/>
          <c:order val="0"/>
          <c:tx>
            <c:strRef>
              <c:f>'Benchmark-Direct GHG Intensity'!$P$8</c:f>
              <c:strCache>
                <c:ptCount val="1"/>
                <c:pt idx="0">
                  <c:v>Commonwealth Government Benchmark Pathway</c:v>
                </c:pt>
              </c:strCache>
            </c:strRef>
          </c:tx>
          <c:spPr>
            <a:ln w="9525" cap="flat" cmpd="sng" algn="ctr">
              <a:solidFill>
                <a:schemeClr val="accent1">
                  <a:tint val="77000"/>
                  <a:alpha val="70000"/>
                </a:schemeClr>
              </a:solidFill>
              <a:prstDash val="sysDot"/>
              <a:round/>
            </a:ln>
            <a:effectLst/>
          </c:spPr>
          <c:marker>
            <c:symbol val="circle"/>
            <c:size val="5"/>
            <c:spPr>
              <a:gradFill rotWithShape="1">
                <a:gsLst>
                  <a:gs pos="0">
                    <a:schemeClr val="accent1">
                      <a:tint val="77000"/>
                      <a:lumMod val="110000"/>
                      <a:satMod val="105000"/>
                      <a:tint val="67000"/>
                    </a:schemeClr>
                  </a:gs>
                  <a:gs pos="50000">
                    <a:schemeClr val="accent1">
                      <a:tint val="77000"/>
                      <a:lumMod val="105000"/>
                      <a:satMod val="103000"/>
                      <a:tint val="73000"/>
                    </a:schemeClr>
                  </a:gs>
                  <a:gs pos="100000">
                    <a:schemeClr val="accent1">
                      <a:tint val="77000"/>
                      <a:lumMod val="105000"/>
                      <a:satMod val="109000"/>
                      <a:tint val="81000"/>
                    </a:schemeClr>
                  </a:gs>
                </a:gsLst>
                <a:lin ang="5400000" scaled="0"/>
              </a:gradFill>
              <a:ln w="9525" cap="flat" cmpd="sng" algn="ctr">
                <a:solidFill>
                  <a:schemeClr val="accent1">
                    <a:tint val="77000"/>
                    <a:shade val="95000"/>
                  </a:schemeClr>
                </a:solidFill>
                <a:round/>
              </a:ln>
              <a:effectLst/>
            </c:spPr>
          </c:marker>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Intensity'!$P$9:$P$44</c:f>
              <c:numCache>
                <c:formatCode>General</c:formatCode>
                <c:ptCount val="36"/>
                <c:pt idx="4" formatCode="0.0\ &quot;kgCO2e/t&quot;">
                  <c:v>34</c:v>
                </c:pt>
                <c:pt idx="5" formatCode="0.0\ &quot;kgCO2e/t&quot;">
                  <c:v>33.556156940209647</c:v>
                </c:pt>
                <c:pt idx="6" formatCode="0.0\ &quot;kgCO2e/t&quot;">
                  <c:v>33.118107899881764</c:v>
                </c:pt>
                <c:pt idx="7" formatCode="0.0\ &quot;kgCO2e/t&quot;">
                  <c:v>32.685777242683216</c:v>
                </c:pt>
                <c:pt idx="8" formatCode="0.0\ &quot;kgCO2e/t&quot;">
                  <c:v>32.259090319653261</c:v>
                </c:pt>
                <c:pt idx="9" formatCode="0.0\ &quot;kgCO2e/t&quot;">
                  <c:v>31.837973456314195</c:v>
                </c:pt>
                <c:pt idx="10" formatCode="0.0\ &quot;kgCO2e/t&quot;">
                  <c:v>31.422353939950238</c:v>
                </c:pt>
                <c:pt idx="11" formatCode="0.0\ &quot;kgCO2e/t&quot;">
                  <c:v>31.012160007052504</c:v>
                </c:pt>
                <c:pt idx="12" formatCode="0.0\ &quot;kgCO2e/t&quot;">
                  <c:v>30.607320830927851</c:v>
                </c:pt>
                <c:pt idx="13" formatCode="0.0\ &quot;kgCO2e/t&quot;">
                  <c:v>30.207766509469497</c:v>
                </c:pt>
                <c:pt idx="14" formatCode="0.0\ &quot;kgCO2e/t&quot;">
                  <c:v>29.813428053087279</c:v>
                </c:pt>
                <c:pt idx="15" formatCode="0.0\ &quot;kgCO2e/t&quot;">
                  <c:v>29.42423737279546</c:v>
                </c:pt>
              </c:numCache>
            </c:numRef>
          </c:yVal>
          <c:smooth val="0"/>
          <c:extLst>
            <c:ext xmlns:c16="http://schemas.microsoft.com/office/drawing/2014/chart" uri="{C3380CC4-5D6E-409C-BE32-E72D297353CC}">
              <c16:uniqueId val="{00000000-19EE-41E4-B071-9B9C838E46DD}"/>
            </c:ext>
          </c:extLst>
        </c:ser>
        <c:ser>
          <c:idx val="4"/>
          <c:order val="1"/>
          <c:tx>
            <c:strRef>
              <c:f>'Benchmark-Direct GHG Intensity'!$Q$8</c:f>
              <c:strCache>
                <c:ptCount val="1"/>
                <c:pt idx="0">
                  <c:v>WA Government Benchmark Pathway</c:v>
                </c:pt>
              </c:strCache>
            </c:strRef>
          </c:tx>
          <c:spPr>
            <a:ln w="9525" cap="flat" cmpd="sng" algn="ctr">
              <a:solidFill>
                <a:schemeClr val="accent1">
                  <a:tint val="54000"/>
                  <a:alpha val="70000"/>
                </a:schemeClr>
              </a:solidFill>
              <a:prstDash val="sysDot"/>
              <a:round/>
            </a:ln>
            <a:effectLst/>
          </c:spPr>
          <c:marker>
            <c:symbol val="circle"/>
            <c:size val="5"/>
            <c:spPr>
              <a:gradFill rotWithShape="1">
                <a:gsLst>
                  <a:gs pos="0">
                    <a:schemeClr val="accent1">
                      <a:tint val="54000"/>
                      <a:lumMod val="110000"/>
                      <a:satMod val="105000"/>
                      <a:tint val="67000"/>
                    </a:schemeClr>
                  </a:gs>
                  <a:gs pos="50000">
                    <a:schemeClr val="accent1">
                      <a:tint val="54000"/>
                      <a:lumMod val="105000"/>
                      <a:satMod val="103000"/>
                      <a:tint val="73000"/>
                    </a:schemeClr>
                  </a:gs>
                  <a:gs pos="100000">
                    <a:schemeClr val="accent1">
                      <a:tint val="54000"/>
                      <a:lumMod val="105000"/>
                      <a:satMod val="109000"/>
                      <a:tint val="81000"/>
                    </a:schemeClr>
                  </a:gs>
                </a:gsLst>
                <a:lin ang="5400000" scaled="0"/>
              </a:gradFill>
              <a:ln w="9525" cap="flat" cmpd="sng" algn="ctr">
                <a:solidFill>
                  <a:schemeClr val="accent1">
                    <a:tint val="54000"/>
                    <a:shade val="95000"/>
                  </a:schemeClr>
                </a:solidFill>
                <a:round/>
              </a:ln>
              <a:effectLst/>
            </c:spPr>
          </c:marker>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Intensity'!$Q$9:$Q$44</c:f>
              <c:numCache>
                <c:formatCode>General</c:formatCode>
                <c:ptCount val="36"/>
                <c:pt idx="4" formatCode="0.0\ &quot;kgCO2e/t&quot;">
                  <c:v>34</c:v>
                </c:pt>
                <c:pt idx="5" formatCode="0.0\ &quot;kgCO2e/t&quot;">
                  <c:v>32.903225806451616</c:v>
                </c:pt>
                <c:pt idx="6" formatCode="0.0\ &quot;kgCO2e/t&quot;">
                  <c:v>31.806451612903228</c:v>
                </c:pt>
                <c:pt idx="7" formatCode="0.0\ &quot;kgCO2e/t&quot;">
                  <c:v>30.70967741935484</c:v>
                </c:pt>
                <c:pt idx="8" formatCode="0.0\ &quot;kgCO2e/t&quot;">
                  <c:v>29.612903225806452</c:v>
                </c:pt>
                <c:pt idx="9" formatCode="0.0\ &quot;kgCO2e/t&quot;">
                  <c:v>28.516129032258064</c:v>
                </c:pt>
                <c:pt idx="10" formatCode="0.0\ &quot;kgCO2e/t&quot;">
                  <c:v>27.419354838709676</c:v>
                </c:pt>
                <c:pt idx="11" formatCode="0.0\ &quot;kgCO2e/t&quot;">
                  <c:v>26.322580645161288</c:v>
                </c:pt>
                <c:pt idx="12" formatCode="0.0\ &quot;kgCO2e/t&quot;">
                  <c:v>25.2258064516129</c:v>
                </c:pt>
                <c:pt idx="13" formatCode="0.0\ &quot;kgCO2e/t&quot;">
                  <c:v>24.129032258064512</c:v>
                </c:pt>
                <c:pt idx="14" formatCode="0.0\ &quot;kgCO2e/t&quot;">
                  <c:v>23.032258064516125</c:v>
                </c:pt>
                <c:pt idx="15" formatCode="0.0\ &quot;kgCO2e/t&quot;">
                  <c:v>21.935483870967737</c:v>
                </c:pt>
                <c:pt idx="16" formatCode="0.0\ &quot;kgCO2e/t&quot;">
                  <c:v>20.838709677419349</c:v>
                </c:pt>
                <c:pt idx="17" formatCode="0.0\ &quot;kgCO2e/t&quot;">
                  <c:v>19.741935483870961</c:v>
                </c:pt>
                <c:pt idx="18" formatCode="0.0\ &quot;kgCO2e/t&quot;">
                  <c:v>18.645161290322573</c:v>
                </c:pt>
                <c:pt idx="19" formatCode="0.0\ &quot;kgCO2e/t&quot;">
                  <c:v>17.548387096774185</c:v>
                </c:pt>
                <c:pt idx="20" formatCode="0.0\ &quot;kgCO2e/t&quot;">
                  <c:v>16.451612903225797</c:v>
                </c:pt>
                <c:pt idx="21" formatCode="0.0\ &quot;kgCO2e/t&quot;">
                  <c:v>15.354838709677409</c:v>
                </c:pt>
                <c:pt idx="22" formatCode="0.0\ &quot;kgCO2e/t&quot;">
                  <c:v>14.258064516129021</c:v>
                </c:pt>
                <c:pt idx="23" formatCode="0.0\ &quot;kgCO2e/t&quot;">
                  <c:v>13.161290322580633</c:v>
                </c:pt>
                <c:pt idx="24" formatCode="0.0\ &quot;kgCO2e/t&quot;">
                  <c:v>12.064516129032246</c:v>
                </c:pt>
                <c:pt idx="25" formatCode="0.0\ &quot;kgCO2e/t&quot;">
                  <c:v>10.967741935483858</c:v>
                </c:pt>
                <c:pt idx="26" formatCode="0.0\ &quot;kgCO2e/t&quot;">
                  <c:v>9.8709677419354698</c:v>
                </c:pt>
                <c:pt idx="27" formatCode="0.0\ &quot;kgCO2e/t&quot;">
                  <c:v>8.7741935483870819</c:v>
                </c:pt>
                <c:pt idx="28" formatCode="0.0\ &quot;kgCO2e/t&quot;">
                  <c:v>7.6774193548386949</c:v>
                </c:pt>
                <c:pt idx="29" formatCode="0.0\ &quot;kgCO2e/t&quot;">
                  <c:v>6.5806451612903079</c:v>
                </c:pt>
                <c:pt idx="30" formatCode="0.0\ &quot;kgCO2e/t&quot;">
                  <c:v>5.4838709677419208</c:v>
                </c:pt>
                <c:pt idx="31" formatCode="0.0\ &quot;kgCO2e/t&quot;">
                  <c:v>4.3870967741935338</c:v>
                </c:pt>
                <c:pt idx="32" formatCode="0.0\ &quot;kgCO2e/t&quot;">
                  <c:v>3.2903225806451468</c:v>
                </c:pt>
                <c:pt idx="33" formatCode="0.0\ &quot;kgCO2e/t&quot;">
                  <c:v>2.1935483870967598</c:v>
                </c:pt>
                <c:pt idx="34" formatCode="0.0\ &quot;kgCO2e/t&quot;">
                  <c:v>1.0967741935483728</c:v>
                </c:pt>
                <c:pt idx="35" formatCode="0.0\ &quot;kgCO2e/t&quot;">
                  <c:v>0</c:v>
                </c:pt>
              </c:numCache>
            </c:numRef>
          </c:yVal>
          <c:smooth val="0"/>
          <c:extLst>
            <c:ext xmlns:c16="http://schemas.microsoft.com/office/drawing/2014/chart" uri="{C3380CC4-5D6E-409C-BE32-E72D297353CC}">
              <c16:uniqueId val="{00000001-19EE-41E4-B071-9B9C838E46DD}"/>
            </c:ext>
          </c:extLst>
        </c:ser>
        <c:ser>
          <c:idx val="1"/>
          <c:order val="2"/>
          <c:tx>
            <c:strRef>
              <c:f>'Benchmark-Direct GHG Intensity'!$N$8</c:f>
              <c:strCache>
                <c:ptCount val="1"/>
                <c:pt idx="0">
                  <c:v>Company Targets</c:v>
                </c:pt>
              </c:strCache>
            </c:strRef>
          </c:tx>
          <c:spPr>
            <a:ln w="9525" cap="flat" cmpd="sng" algn="ctr">
              <a:noFill/>
              <a:prstDash val="sysDot"/>
              <a:round/>
            </a:ln>
            <a:effectLst/>
          </c:spPr>
          <c:marker>
            <c:symbol val="x"/>
            <c:size val="7"/>
            <c:spPr>
              <a:noFill/>
              <a:ln w="19050" cap="flat" cmpd="sng" algn="ctr">
                <a:solidFill>
                  <a:srgbClr val="FF0000"/>
                </a:solidFill>
                <a:round/>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Intensity'!$N$9:$N$44</c:f>
              <c:numCache>
                <c:formatCode>General</c:formatCode>
                <c:ptCount val="36"/>
                <c:pt idx="15" formatCode="0.0\ &quot;kgCO2e/t&quot;">
                  <c:v>24.5</c:v>
                </c:pt>
                <c:pt idx="35">
                  <c:v>0</c:v>
                </c:pt>
              </c:numCache>
            </c:numRef>
          </c:yVal>
          <c:smooth val="0"/>
          <c:extLst>
            <c:ext xmlns:c16="http://schemas.microsoft.com/office/drawing/2014/chart" uri="{C3380CC4-5D6E-409C-BE32-E72D297353CC}">
              <c16:uniqueId val="{00000003-19EE-41E4-B071-9B9C838E46DD}"/>
            </c:ext>
          </c:extLst>
        </c:ser>
        <c:ser>
          <c:idx val="2"/>
          <c:order val="3"/>
          <c:tx>
            <c:strRef>
              <c:f>'Benchmark-Direct GHG Intensity'!$O$8</c:f>
              <c:strCache>
                <c:ptCount val="1"/>
                <c:pt idx="0">
                  <c:v>Company past performance</c:v>
                </c:pt>
              </c:strCache>
            </c:strRef>
          </c:tx>
          <c:spPr>
            <a:ln w="9525" cap="flat" cmpd="sng" algn="ctr">
              <a:solidFill>
                <a:schemeClr val="accent2">
                  <a:alpha val="70000"/>
                </a:schemeClr>
              </a:solidFill>
              <a:prstDash val="sysDot"/>
              <a:round/>
            </a:ln>
            <a:effectLst/>
          </c:spPr>
          <c:marker>
            <c:symbol val="circle"/>
            <c:size val="5"/>
            <c:spPr>
              <a:solidFill>
                <a:schemeClr val="accent2"/>
              </a:solidFill>
              <a:ln w="9525" cap="flat" cmpd="sng" algn="ctr">
                <a:solidFill>
                  <a:schemeClr val="accent2"/>
                </a:solidFill>
                <a:round/>
              </a:ln>
              <a:effectLst/>
            </c:spPr>
          </c:marker>
          <c:dLbls>
            <c:dLbl>
              <c:idx val="4"/>
              <c:layout>
                <c:manualLayout>
                  <c:x val="2.9380046917974634E-2"/>
                  <c:y val="-8.06794181086965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EE-41E4-B071-9B9C838E46DD}"/>
                </c:ext>
              </c:extLst>
            </c:dLbl>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Intensity'!$O$9:$O$44</c:f>
              <c:numCache>
                <c:formatCode>General</c:formatCode>
                <c:ptCount val="36"/>
                <c:pt idx="2" formatCode="0.0\ &quot;kgCO2e/t&quot;">
                  <c:v>34</c:v>
                </c:pt>
                <c:pt idx="3" formatCode="0.0\ &quot;kgCO2e/t&quot;">
                  <c:v>35</c:v>
                </c:pt>
                <c:pt idx="4" formatCode="0.0\ &quot;kgCO2e/t&quot;">
                  <c:v>34</c:v>
                </c:pt>
                <c:pt idx="5" formatCode="0.0\ &quot;kgCO2e/t&quot;">
                  <c:v>38</c:v>
                </c:pt>
              </c:numCache>
            </c:numRef>
          </c:yVal>
          <c:smooth val="0"/>
          <c:extLst>
            <c:ext xmlns:c16="http://schemas.microsoft.com/office/drawing/2014/chart" uri="{C3380CC4-5D6E-409C-BE32-E72D297353CC}">
              <c16:uniqueId val="{00000005-19EE-41E4-B071-9B9C838E46DD}"/>
            </c:ext>
          </c:extLst>
        </c:ser>
        <c:dLbls>
          <c:showLegendKey val="0"/>
          <c:showVal val="0"/>
          <c:showCatName val="0"/>
          <c:showSerName val="0"/>
          <c:showPercent val="0"/>
          <c:showBubbleSize val="0"/>
        </c:dLbls>
        <c:axId val="1218431983"/>
        <c:axId val="1218432399"/>
      </c:scatterChart>
      <c:valAx>
        <c:axId val="1218431983"/>
        <c:scaling>
          <c:orientation val="minMax"/>
          <c:max val="2050"/>
          <c:min val="2015"/>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a:t>Year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2399"/>
        <c:crosses val="autoZero"/>
        <c:crossBetween val="midCat"/>
      </c:valAx>
      <c:valAx>
        <c:axId val="1218432399"/>
        <c:scaling>
          <c:orientation val="minMax"/>
          <c:max val="4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dirty="0"/>
                  <a:t>Emissions Intensity (kgCO2e/tonne)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0.0\ &quot;kgCO2e/t&quot;"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19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r>
              <a:rPr lang="en-AU" sz="2400" dirty="0"/>
              <a:t>Direct Emissions Intensity Benchmarking</a:t>
            </a:r>
          </a:p>
        </c:rich>
      </c:tx>
      <c:layout>
        <c:manualLayout>
          <c:xMode val="edge"/>
          <c:yMode val="edge"/>
          <c:x val="0.27953026958485017"/>
          <c:y val="2.9629629629629631E-2"/>
        </c:manualLayout>
      </c:layout>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4288374757749137"/>
          <c:y val="8.9936773577158735E-2"/>
          <c:w val="0.82886666906264728"/>
          <c:h val="0.62522818089736321"/>
        </c:manualLayout>
      </c:layout>
      <c:scatterChart>
        <c:scatterStyle val="lineMarker"/>
        <c:varyColors val="0"/>
        <c:ser>
          <c:idx val="3"/>
          <c:order val="0"/>
          <c:tx>
            <c:strRef>
              <c:f>'Benchmark-Direct GHG Intensity'!$P$8</c:f>
              <c:strCache>
                <c:ptCount val="1"/>
                <c:pt idx="0">
                  <c:v>Commonwealth Government Benchmark Pathway</c:v>
                </c:pt>
              </c:strCache>
            </c:strRef>
          </c:tx>
          <c:spPr>
            <a:ln w="9525" cap="flat" cmpd="sng" algn="ctr">
              <a:solidFill>
                <a:schemeClr val="accent1">
                  <a:tint val="77000"/>
                  <a:alpha val="70000"/>
                </a:schemeClr>
              </a:solidFill>
              <a:prstDash val="sysDot"/>
              <a:round/>
            </a:ln>
            <a:effectLst/>
          </c:spPr>
          <c:marker>
            <c:symbol val="circle"/>
            <c:size val="5"/>
            <c:spPr>
              <a:gradFill rotWithShape="1">
                <a:gsLst>
                  <a:gs pos="0">
                    <a:schemeClr val="accent1">
                      <a:tint val="77000"/>
                      <a:lumMod val="110000"/>
                      <a:satMod val="105000"/>
                      <a:tint val="67000"/>
                    </a:schemeClr>
                  </a:gs>
                  <a:gs pos="50000">
                    <a:schemeClr val="accent1">
                      <a:tint val="77000"/>
                      <a:lumMod val="105000"/>
                      <a:satMod val="103000"/>
                      <a:tint val="73000"/>
                    </a:schemeClr>
                  </a:gs>
                  <a:gs pos="100000">
                    <a:schemeClr val="accent1">
                      <a:tint val="77000"/>
                      <a:lumMod val="105000"/>
                      <a:satMod val="109000"/>
                      <a:tint val="81000"/>
                    </a:schemeClr>
                  </a:gs>
                </a:gsLst>
                <a:lin ang="5400000" scaled="0"/>
              </a:gradFill>
              <a:ln w="9525" cap="flat" cmpd="sng" algn="ctr">
                <a:solidFill>
                  <a:schemeClr val="accent1">
                    <a:tint val="77000"/>
                    <a:shade val="95000"/>
                  </a:schemeClr>
                </a:solidFill>
                <a:round/>
              </a:ln>
              <a:effectLst/>
            </c:spPr>
          </c:marker>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Intensity'!$P$9:$P$44</c:f>
              <c:numCache>
                <c:formatCode>General</c:formatCode>
                <c:ptCount val="36"/>
                <c:pt idx="4" formatCode="0.0\ &quot;kgCO2e/t&quot;">
                  <c:v>34</c:v>
                </c:pt>
                <c:pt idx="5" formatCode="0.0\ &quot;kgCO2e/t&quot;">
                  <c:v>33.556156940209647</c:v>
                </c:pt>
                <c:pt idx="6" formatCode="0.0\ &quot;kgCO2e/t&quot;">
                  <c:v>33.118107899881764</c:v>
                </c:pt>
                <c:pt idx="7" formatCode="0.0\ &quot;kgCO2e/t&quot;">
                  <c:v>32.685777242683216</c:v>
                </c:pt>
                <c:pt idx="8" formatCode="0.0\ &quot;kgCO2e/t&quot;">
                  <c:v>32.259090319653261</c:v>
                </c:pt>
                <c:pt idx="9" formatCode="0.0\ &quot;kgCO2e/t&quot;">
                  <c:v>31.837973456314195</c:v>
                </c:pt>
                <c:pt idx="10" formatCode="0.0\ &quot;kgCO2e/t&quot;">
                  <c:v>31.422353939950238</c:v>
                </c:pt>
                <c:pt idx="11" formatCode="0.0\ &quot;kgCO2e/t&quot;">
                  <c:v>31.012160007052504</c:v>
                </c:pt>
                <c:pt idx="12" formatCode="0.0\ &quot;kgCO2e/t&quot;">
                  <c:v>30.607320830927851</c:v>
                </c:pt>
                <c:pt idx="13" formatCode="0.0\ &quot;kgCO2e/t&quot;">
                  <c:v>30.207766509469497</c:v>
                </c:pt>
                <c:pt idx="14" formatCode="0.0\ &quot;kgCO2e/t&quot;">
                  <c:v>29.813428053087279</c:v>
                </c:pt>
                <c:pt idx="15" formatCode="0.0\ &quot;kgCO2e/t&quot;">
                  <c:v>29.42423737279546</c:v>
                </c:pt>
              </c:numCache>
            </c:numRef>
          </c:yVal>
          <c:smooth val="0"/>
          <c:extLst>
            <c:ext xmlns:c16="http://schemas.microsoft.com/office/drawing/2014/chart" uri="{C3380CC4-5D6E-409C-BE32-E72D297353CC}">
              <c16:uniqueId val="{00000000-19EE-41E4-B071-9B9C838E46DD}"/>
            </c:ext>
          </c:extLst>
        </c:ser>
        <c:ser>
          <c:idx val="4"/>
          <c:order val="1"/>
          <c:tx>
            <c:strRef>
              <c:f>'Benchmark-Direct GHG Intensity'!$Q$8</c:f>
              <c:strCache>
                <c:ptCount val="1"/>
                <c:pt idx="0">
                  <c:v>WA Government Benchmark Pathway</c:v>
                </c:pt>
              </c:strCache>
            </c:strRef>
          </c:tx>
          <c:spPr>
            <a:ln w="9525" cap="flat" cmpd="sng" algn="ctr">
              <a:solidFill>
                <a:schemeClr val="accent1">
                  <a:tint val="54000"/>
                  <a:alpha val="70000"/>
                </a:schemeClr>
              </a:solidFill>
              <a:prstDash val="sysDot"/>
              <a:round/>
            </a:ln>
            <a:effectLst/>
          </c:spPr>
          <c:marker>
            <c:symbol val="circle"/>
            <c:size val="5"/>
            <c:spPr>
              <a:gradFill rotWithShape="1">
                <a:gsLst>
                  <a:gs pos="0">
                    <a:schemeClr val="accent1">
                      <a:tint val="54000"/>
                      <a:lumMod val="110000"/>
                      <a:satMod val="105000"/>
                      <a:tint val="67000"/>
                    </a:schemeClr>
                  </a:gs>
                  <a:gs pos="50000">
                    <a:schemeClr val="accent1">
                      <a:tint val="54000"/>
                      <a:lumMod val="105000"/>
                      <a:satMod val="103000"/>
                      <a:tint val="73000"/>
                    </a:schemeClr>
                  </a:gs>
                  <a:gs pos="100000">
                    <a:schemeClr val="accent1">
                      <a:tint val="54000"/>
                      <a:lumMod val="105000"/>
                      <a:satMod val="109000"/>
                      <a:tint val="81000"/>
                    </a:schemeClr>
                  </a:gs>
                </a:gsLst>
                <a:lin ang="5400000" scaled="0"/>
              </a:gradFill>
              <a:ln w="9525" cap="flat" cmpd="sng" algn="ctr">
                <a:solidFill>
                  <a:schemeClr val="accent1">
                    <a:tint val="54000"/>
                    <a:shade val="95000"/>
                  </a:schemeClr>
                </a:solidFill>
                <a:round/>
              </a:ln>
              <a:effectLst/>
            </c:spPr>
          </c:marker>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Intensity'!$Q$9:$Q$44</c:f>
              <c:numCache>
                <c:formatCode>General</c:formatCode>
                <c:ptCount val="36"/>
                <c:pt idx="4" formatCode="0.0\ &quot;kgCO2e/t&quot;">
                  <c:v>34</c:v>
                </c:pt>
                <c:pt idx="5" formatCode="0.0\ &quot;kgCO2e/t&quot;">
                  <c:v>32.903225806451616</c:v>
                </c:pt>
                <c:pt idx="6" formatCode="0.0\ &quot;kgCO2e/t&quot;">
                  <c:v>31.806451612903228</c:v>
                </c:pt>
                <c:pt idx="7" formatCode="0.0\ &quot;kgCO2e/t&quot;">
                  <c:v>30.70967741935484</c:v>
                </c:pt>
                <c:pt idx="8" formatCode="0.0\ &quot;kgCO2e/t&quot;">
                  <c:v>29.612903225806452</c:v>
                </c:pt>
                <c:pt idx="9" formatCode="0.0\ &quot;kgCO2e/t&quot;">
                  <c:v>28.516129032258064</c:v>
                </c:pt>
                <c:pt idx="10" formatCode="0.0\ &quot;kgCO2e/t&quot;">
                  <c:v>27.419354838709676</c:v>
                </c:pt>
                <c:pt idx="11" formatCode="0.0\ &quot;kgCO2e/t&quot;">
                  <c:v>26.322580645161288</c:v>
                </c:pt>
                <c:pt idx="12" formatCode="0.0\ &quot;kgCO2e/t&quot;">
                  <c:v>25.2258064516129</c:v>
                </c:pt>
                <c:pt idx="13" formatCode="0.0\ &quot;kgCO2e/t&quot;">
                  <c:v>24.129032258064512</c:v>
                </c:pt>
                <c:pt idx="14" formatCode="0.0\ &quot;kgCO2e/t&quot;">
                  <c:v>23.032258064516125</c:v>
                </c:pt>
                <c:pt idx="15" formatCode="0.0\ &quot;kgCO2e/t&quot;">
                  <c:v>21.935483870967737</c:v>
                </c:pt>
                <c:pt idx="16" formatCode="0.0\ &quot;kgCO2e/t&quot;">
                  <c:v>20.838709677419349</c:v>
                </c:pt>
                <c:pt idx="17" formatCode="0.0\ &quot;kgCO2e/t&quot;">
                  <c:v>19.741935483870961</c:v>
                </c:pt>
                <c:pt idx="18" formatCode="0.0\ &quot;kgCO2e/t&quot;">
                  <c:v>18.645161290322573</c:v>
                </c:pt>
                <c:pt idx="19" formatCode="0.0\ &quot;kgCO2e/t&quot;">
                  <c:v>17.548387096774185</c:v>
                </c:pt>
                <c:pt idx="20" formatCode="0.0\ &quot;kgCO2e/t&quot;">
                  <c:v>16.451612903225797</c:v>
                </c:pt>
                <c:pt idx="21" formatCode="0.0\ &quot;kgCO2e/t&quot;">
                  <c:v>15.354838709677409</c:v>
                </c:pt>
                <c:pt idx="22" formatCode="0.0\ &quot;kgCO2e/t&quot;">
                  <c:v>14.258064516129021</c:v>
                </c:pt>
                <c:pt idx="23" formatCode="0.0\ &quot;kgCO2e/t&quot;">
                  <c:v>13.161290322580633</c:v>
                </c:pt>
                <c:pt idx="24" formatCode="0.0\ &quot;kgCO2e/t&quot;">
                  <c:v>12.064516129032246</c:v>
                </c:pt>
                <c:pt idx="25" formatCode="0.0\ &quot;kgCO2e/t&quot;">
                  <c:v>10.967741935483858</c:v>
                </c:pt>
                <c:pt idx="26" formatCode="0.0\ &quot;kgCO2e/t&quot;">
                  <c:v>9.8709677419354698</c:v>
                </c:pt>
                <c:pt idx="27" formatCode="0.0\ &quot;kgCO2e/t&quot;">
                  <c:v>8.7741935483870819</c:v>
                </c:pt>
                <c:pt idx="28" formatCode="0.0\ &quot;kgCO2e/t&quot;">
                  <c:v>7.6774193548386949</c:v>
                </c:pt>
                <c:pt idx="29" formatCode="0.0\ &quot;kgCO2e/t&quot;">
                  <c:v>6.5806451612903079</c:v>
                </c:pt>
                <c:pt idx="30" formatCode="0.0\ &quot;kgCO2e/t&quot;">
                  <c:v>5.4838709677419208</c:v>
                </c:pt>
                <c:pt idx="31" formatCode="0.0\ &quot;kgCO2e/t&quot;">
                  <c:v>4.3870967741935338</c:v>
                </c:pt>
                <c:pt idx="32" formatCode="0.0\ &quot;kgCO2e/t&quot;">
                  <c:v>3.2903225806451468</c:v>
                </c:pt>
                <c:pt idx="33" formatCode="0.0\ &quot;kgCO2e/t&quot;">
                  <c:v>2.1935483870967598</c:v>
                </c:pt>
                <c:pt idx="34" formatCode="0.0\ &quot;kgCO2e/t&quot;">
                  <c:v>1.0967741935483728</c:v>
                </c:pt>
                <c:pt idx="35" formatCode="0.0\ &quot;kgCO2e/t&quot;">
                  <c:v>0</c:v>
                </c:pt>
              </c:numCache>
            </c:numRef>
          </c:yVal>
          <c:smooth val="0"/>
          <c:extLst>
            <c:ext xmlns:c16="http://schemas.microsoft.com/office/drawing/2014/chart" uri="{C3380CC4-5D6E-409C-BE32-E72D297353CC}">
              <c16:uniqueId val="{00000001-19EE-41E4-B071-9B9C838E46DD}"/>
            </c:ext>
          </c:extLst>
        </c:ser>
        <c:ser>
          <c:idx val="0"/>
          <c:order val="2"/>
          <c:tx>
            <c:strRef>
              <c:f>'Benchmark-Direct GHG Intensity'!$M$8</c:f>
              <c:strCache>
                <c:ptCount val="1"/>
                <c:pt idx="0">
                  <c:v>ACA Benchmark Pathway</c:v>
                </c:pt>
              </c:strCache>
            </c:strRef>
          </c:tx>
          <c:spPr>
            <a:ln w="9525" cap="flat" cmpd="sng" algn="ctr">
              <a:solidFill>
                <a:schemeClr val="accent1">
                  <a:shade val="53000"/>
                  <a:alpha val="70000"/>
                </a:schemeClr>
              </a:solidFill>
              <a:prstDash val="sysDot"/>
              <a:round/>
            </a:ln>
            <a:effectLst/>
          </c:spPr>
          <c:marker>
            <c:symbol val="circle"/>
            <c:size val="5"/>
            <c:spPr>
              <a:gradFill rotWithShape="1">
                <a:gsLst>
                  <a:gs pos="0">
                    <a:schemeClr val="accent1">
                      <a:shade val="53000"/>
                      <a:lumMod val="110000"/>
                      <a:satMod val="105000"/>
                      <a:tint val="67000"/>
                    </a:schemeClr>
                  </a:gs>
                  <a:gs pos="50000">
                    <a:schemeClr val="accent1">
                      <a:shade val="53000"/>
                      <a:lumMod val="105000"/>
                      <a:satMod val="103000"/>
                      <a:tint val="73000"/>
                    </a:schemeClr>
                  </a:gs>
                  <a:gs pos="100000">
                    <a:schemeClr val="accent1">
                      <a:shade val="53000"/>
                      <a:lumMod val="105000"/>
                      <a:satMod val="109000"/>
                      <a:tint val="81000"/>
                    </a:schemeClr>
                  </a:gs>
                </a:gsLst>
                <a:lin ang="5400000" scaled="0"/>
              </a:gradFill>
              <a:ln w="9525" cap="flat" cmpd="sng" algn="ctr">
                <a:solidFill>
                  <a:schemeClr val="accent1">
                    <a:shade val="53000"/>
                    <a:shade val="95000"/>
                  </a:schemeClr>
                </a:solidFill>
                <a:round/>
              </a:ln>
              <a:effectLst/>
            </c:spPr>
          </c:marker>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Intensity'!$M$9:$M$44</c:f>
              <c:numCache>
                <c:formatCode>General</c:formatCode>
                <c:ptCount val="36"/>
                <c:pt idx="4" formatCode="0.0\ &quot;kgCO2e/t&quot;">
                  <c:v>34</c:v>
                </c:pt>
                <c:pt idx="5" formatCode="0.0\ &quot;kgCO2e/t&quot;">
                  <c:v>32.571999999999996</c:v>
                </c:pt>
                <c:pt idx="6" formatCode="0.0\ &quot;kgCO2e/t&quot;">
                  <c:v>31.203975999999994</c:v>
                </c:pt>
                <c:pt idx="7" formatCode="0.0\ &quot;kgCO2e/t&quot;">
                  <c:v>29.893409007999992</c:v>
                </c:pt>
                <c:pt idx="8" formatCode="0.0\ &quot;kgCO2e/t&quot;">
                  <c:v>28.63788582966399</c:v>
                </c:pt>
                <c:pt idx="9" formatCode="0.0\ &quot;kgCO2e/t&quot;">
                  <c:v>27.435094624818102</c:v>
                </c:pt>
                <c:pt idx="10" formatCode="0.0\ &quot;kgCO2e/t&quot;">
                  <c:v>26.28282065057574</c:v>
                </c:pt>
                <c:pt idx="11" formatCode="0.0\ &quot;kgCO2e/t&quot;">
                  <c:v>25.178942183251557</c:v>
                </c:pt>
                <c:pt idx="12" formatCode="0.0\ &quot;kgCO2e/t&quot;">
                  <c:v>24.121426611554991</c:v>
                </c:pt>
                <c:pt idx="13" formatCode="0.0\ &quot;kgCO2e/t&quot;">
                  <c:v>23.108326693869682</c:v>
                </c:pt>
                <c:pt idx="14" formatCode="0.0\ &quot;kgCO2e/t&quot;">
                  <c:v>22.137776972727153</c:v>
                </c:pt>
                <c:pt idx="15" formatCode="0.0\ &quot;kgCO2e/t&quot;">
                  <c:v>21.207990339872612</c:v>
                </c:pt>
                <c:pt idx="16" formatCode="0.0\ &quot;kgCO2e/t&quot;">
                  <c:v>20.31725474559796</c:v>
                </c:pt>
                <c:pt idx="17" formatCode="0.0\ &quot;kgCO2e/t&quot;">
                  <c:v>19.463930046282844</c:v>
                </c:pt>
                <c:pt idx="18" formatCode="0.0\ &quot;kgCO2e/t&quot;">
                  <c:v>18.646444984338963</c:v>
                </c:pt>
                <c:pt idx="19" formatCode="0.0\ &quot;kgCO2e/t&quot;">
                  <c:v>17.863294294996727</c:v>
                </c:pt>
                <c:pt idx="20" formatCode="0.0\ &quot;kgCO2e/t&quot;">
                  <c:v>17.113035934606863</c:v>
                </c:pt>
                <c:pt idx="21" formatCode="0.0\ &quot;kgCO2e/t&quot;">
                  <c:v>16.394288425353373</c:v>
                </c:pt>
                <c:pt idx="22" formatCode="0.0\ &quot;kgCO2e/t&quot;">
                  <c:v>15.705728311488532</c:v>
                </c:pt>
                <c:pt idx="23" formatCode="0.0\ &quot;kgCO2e/t&quot;">
                  <c:v>15.046087722406012</c:v>
                </c:pt>
                <c:pt idx="24" formatCode="0.0\ &quot;kgCO2e/t&quot;">
                  <c:v>14.414152038064959</c:v>
                </c:pt>
                <c:pt idx="25" formatCode="0.0\ &quot;kgCO2e/t&quot;">
                  <c:v>13.80875765246623</c:v>
                </c:pt>
                <c:pt idx="26" formatCode="0.0\ &quot;kgCO2e/t&quot;">
                  <c:v>13.228789831062649</c:v>
                </c:pt>
                <c:pt idx="27" formatCode="0.0\ &quot;kgCO2e/t&quot;">
                  <c:v>12.673180658158017</c:v>
                </c:pt>
                <c:pt idx="28" formatCode="0.0\ &quot;kgCO2e/t&quot;">
                  <c:v>12.140907070515381</c:v>
                </c:pt>
                <c:pt idx="29" formatCode="0.0\ &quot;kgCO2e/t&quot;">
                  <c:v>11.630988973553734</c:v>
                </c:pt>
                <c:pt idx="30" formatCode="0.0\ &quot;kgCO2e/t&quot;">
                  <c:v>11.142487436664476</c:v>
                </c:pt>
                <c:pt idx="31" formatCode="0.0\ &quot;kgCO2e/t&quot;">
                  <c:v>10.674502964324567</c:v>
                </c:pt>
                <c:pt idx="32" formatCode="0.0\ &quot;kgCO2e/t&quot;">
                  <c:v>10.226173839822936</c:v>
                </c:pt>
                <c:pt idx="33" formatCode="0.0\ &quot;kgCO2e/t&quot;">
                  <c:v>9.7966745385503717</c:v>
                </c:pt>
                <c:pt idx="34" formatCode="0.0\ &quot;kgCO2e/t&quot;">
                  <c:v>9.3852142079312557</c:v>
                </c:pt>
                <c:pt idx="35" formatCode="0.0\ &quot;kgCO2e/t&quot;">
                  <c:v>8.9910352111981418</c:v>
                </c:pt>
              </c:numCache>
            </c:numRef>
          </c:yVal>
          <c:smooth val="0"/>
          <c:extLst>
            <c:ext xmlns:c16="http://schemas.microsoft.com/office/drawing/2014/chart" uri="{C3380CC4-5D6E-409C-BE32-E72D297353CC}">
              <c16:uniqueId val="{00000002-19EE-41E4-B071-9B9C838E46DD}"/>
            </c:ext>
          </c:extLst>
        </c:ser>
        <c:ser>
          <c:idx val="1"/>
          <c:order val="3"/>
          <c:tx>
            <c:strRef>
              <c:f>'Benchmark-Direct GHG Intensity'!$N$8</c:f>
              <c:strCache>
                <c:ptCount val="1"/>
                <c:pt idx="0">
                  <c:v>Company Targets</c:v>
                </c:pt>
              </c:strCache>
            </c:strRef>
          </c:tx>
          <c:spPr>
            <a:ln w="9525" cap="flat" cmpd="sng" algn="ctr">
              <a:noFill/>
              <a:prstDash val="sysDot"/>
              <a:round/>
            </a:ln>
            <a:effectLst/>
          </c:spPr>
          <c:marker>
            <c:symbol val="x"/>
            <c:size val="7"/>
            <c:spPr>
              <a:noFill/>
              <a:ln w="19050" cap="flat" cmpd="sng" algn="ctr">
                <a:solidFill>
                  <a:srgbClr val="FF0000"/>
                </a:solidFill>
                <a:round/>
              </a:ln>
              <a:effectLst/>
            </c:spPr>
          </c:marker>
          <c:dLbls>
            <c:dLbl>
              <c:idx val="15"/>
              <c:delete val="1"/>
              <c:extLst>
                <c:ext xmlns:c15="http://schemas.microsoft.com/office/drawing/2012/chart" uri="{CE6537A1-D6FC-4f65-9D91-7224C49458BB}"/>
                <c:ext xmlns:c16="http://schemas.microsoft.com/office/drawing/2014/chart" uri="{C3380CC4-5D6E-409C-BE32-E72D297353CC}">
                  <c16:uniqueId val="{00000000-1784-474F-97CF-9A076B185BF7}"/>
                </c:ext>
              </c:extLst>
            </c:dLbl>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Intensity'!$N$9:$N$44</c:f>
              <c:numCache>
                <c:formatCode>General</c:formatCode>
                <c:ptCount val="36"/>
                <c:pt idx="15" formatCode="0.0\ &quot;kgCO2e/t&quot;">
                  <c:v>24.5</c:v>
                </c:pt>
                <c:pt idx="35">
                  <c:v>0</c:v>
                </c:pt>
              </c:numCache>
            </c:numRef>
          </c:yVal>
          <c:smooth val="0"/>
          <c:extLst>
            <c:ext xmlns:c16="http://schemas.microsoft.com/office/drawing/2014/chart" uri="{C3380CC4-5D6E-409C-BE32-E72D297353CC}">
              <c16:uniqueId val="{00000003-19EE-41E4-B071-9B9C838E46DD}"/>
            </c:ext>
          </c:extLst>
        </c:ser>
        <c:ser>
          <c:idx val="2"/>
          <c:order val="4"/>
          <c:tx>
            <c:strRef>
              <c:f>'Benchmark-Direct GHG Intensity'!$O$8</c:f>
              <c:strCache>
                <c:ptCount val="1"/>
                <c:pt idx="0">
                  <c:v>Company past performance</c:v>
                </c:pt>
              </c:strCache>
            </c:strRef>
          </c:tx>
          <c:spPr>
            <a:ln w="9525" cap="flat" cmpd="sng" algn="ctr">
              <a:solidFill>
                <a:schemeClr val="accent2">
                  <a:alpha val="70000"/>
                </a:schemeClr>
              </a:solidFill>
              <a:prstDash val="sysDot"/>
              <a:round/>
            </a:ln>
            <a:effectLst/>
          </c:spPr>
          <c:marker>
            <c:symbol val="circle"/>
            <c:size val="5"/>
            <c:spPr>
              <a:solidFill>
                <a:schemeClr val="accent2"/>
              </a:solidFill>
              <a:ln w="9525" cap="flat" cmpd="sng" algn="ctr">
                <a:solidFill>
                  <a:schemeClr val="accent2"/>
                </a:solidFill>
                <a:round/>
              </a:ln>
              <a:effectLst/>
            </c:spPr>
          </c:marker>
          <c:dLbls>
            <c:dLbl>
              <c:idx val="4"/>
              <c:layout>
                <c:manualLayout>
                  <c:x val="2.9380046917974634E-2"/>
                  <c:y val="-8.06794181086965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EE-41E4-B071-9B9C838E46DD}"/>
                </c:ext>
              </c:extLst>
            </c:dLbl>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rnd">
                      <a:solidFill>
                        <a:schemeClr val="dk1">
                          <a:lumMod val="35000"/>
                          <a:lumOff val="65000"/>
                        </a:schemeClr>
                      </a:solidFill>
                      <a:round/>
                    </a:ln>
                    <a:effectLst/>
                  </c:spPr>
                </c15:leaderLines>
              </c:ext>
            </c:extLst>
          </c:dLbls>
          <c:xVal>
            <c:numRef>
              <c:f>'Benchmark-Direct GHG Intensity'!$L$9:$L$44</c:f>
              <c:numCache>
                <c:formatCode>General</c:formatCode>
                <c:ptCount val="36"/>
                <c:pt idx="0">
                  <c:v>2015</c:v>
                </c:pt>
                <c:pt idx="1">
                  <c:v>2016</c:v>
                </c:pt>
                <c:pt idx="2">
                  <c:v>2017</c:v>
                </c:pt>
                <c:pt idx="3">
                  <c:v>2018</c:v>
                </c:pt>
                <c:pt idx="4">
                  <c:v>2019</c:v>
                </c:pt>
                <c:pt idx="5">
                  <c:v>2020</c:v>
                </c:pt>
                <c:pt idx="6">
                  <c:v>2021</c:v>
                </c:pt>
                <c:pt idx="7">
                  <c:v>2022</c:v>
                </c:pt>
                <c:pt idx="8">
                  <c:v>2023</c:v>
                </c:pt>
                <c:pt idx="9">
                  <c:v>2024</c:v>
                </c:pt>
                <c:pt idx="10">
                  <c:v>2025</c:v>
                </c:pt>
                <c:pt idx="11">
                  <c:v>2026</c:v>
                </c:pt>
                <c:pt idx="12">
                  <c:v>2027</c:v>
                </c:pt>
                <c:pt idx="13">
                  <c:v>2028</c:v>
                </c:pt>
                <c:pt idx="14">
                  <c:v>2029</c:v>
                </c:pt>
                <c:pt idx="15">
                  <c:v>2030</c:v>
                </c:pt>
                <c:pt idx="16">
                  <c:v>2031</c:v>
                </c:pt>
                <c:pt idx="17">
                  <c:v>2032</c:v>
                </c:pt>
                <c:pt idx="18">
                  <c:v>2033</c:v>
                </c:pt>
                <c:pt idx="19">
                  <c:v>2034</c:v>
                </c:pt>
                <c:pt idx="20">
                  <c:v>2035</c:v>
                </c:pt>
                <c:pt idx="21">
                  <c:v>2036</c:v>
                </c:pt>
                <c:pt idx="22">
                  <c:v>2037</c:v>
                </c:pt>
                <c:pt idx="23">
                  <c:v>2038</c:v>
                </c:pt>
                <c:pt idx="24">
                  <c:v>2039</c:v>
                </c:pt>
                <c:pt idx="25">
                  <c:v>2040</c:v>
                </c:pt>
                <c:pt idx="26">
                  <c:v>2041</c:v>
                </c:pt>
                <c:pt idx="27">
                  <c:v>2042</c:v>
                </c:pt>
                <c:pt idx="28">
                  <c:v>2043</c:v>
                </c:pt>
                <c:pt idx="29">
                  <c:v>2044</c:v>
                </c:pt>
                <c:pt idx="30">
                  <c:v>2045</c:v>
                </c:pt>
                <c:pt idx="31">
                  <c:v>2046</c:v>
                </c:pt>
                <c:pt idx="32">
                  <c:v>2047</c:v>
                </c:pt>
                <c:pt idx="33">
                  <c:v>2048</c:v>
                </c:pt>
                <c:pt idx="34">
                  <c:v>2049</c:v>
                </c:pt>
                <c:pt idx="35">
                  <c:v>2050</c:v>
                </c:pt>
              </c:numCache>
            </c:numRef>
          </c:xVal>
          <c:yVal>
            <c:numRef>
              <c:f>'Benchmark-Direct GHG Intensity'!$O$9:$O$44</c:f>
              <c:numCache>
                <c:formatCode>General</c:formatCode>
                <c:ptCount val="36"/>
                <c:pt idx="2" formatCode="0.0\ &quot;kgCO2e/t&quot;">
                  <c:v>34</c:v>
                </c:pt>
                <c:pt idx="3" formatCode="0.0\ &quot;kgCO2e/t&quot;">
                  <c:v>35</c:v>
                </c:pt>
                <c:pt idx="4" formatCode="0.0\ &quot;kgCO2e/t&quot;">
                  <c:v>34</c:v>
                </c:pt>
                <c:pt idx="5" formatCode="0.0\ &quot;kgCO2e/t&quot;">
                  <c:v>38</c:v>
                </c:pt>
              </c:numCache>
            </c:numRef>
          </c:yVal>
          <c:smooth val="0"/>
          <c:extLst>
            <c:ext xmlns:c16="http://schemas.microsoft.com/office/drawing/2014/chart" uri="{C3380CC4-5D6E-409C-BE32-E72D297353CC}">
              <c16:uniqueId val="{00000005-19EE-41E4-B071-9B9C838E46DD}"/>
            </c:ext>
          </c:extLst>
        </c:ser>
        <c:dLbls>
          <c:showLegendKey val="0"/>
          <c:showVal val="0"/>
          <c:showCatName val="0"/>
          <c:showSerName val="0"/>
          <c:showPercent val="0"/>
          <c:showBubbleSize val="0"/>
        </c:dLbls>
        <c:axId val="1218431983"/>
        <c:axId val="1218432399"/>
      </c:scatterChart>
      <c:valAx>
        <c:axId val="1218431983"/>
        <c:scaling>
          <c:orientation val="minMax"/>
          <c:max val="2050"/>
          <c:min val="2015"/>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a:t>Year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2399"/>
        <c:crosses val="autoZero"/>
        <c:crossBetween val="midCat"/>
      </c:valAx>
      <c:valAx>
        <c:axId val="1218432399"/>
        <c:scaling>
          <c:orientation val="minMax"/>
          <c:max val="4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AU" dirty="0"/>
                  <a:t>Emissions Intensity (kgCO2e/tonne)</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0.0\ &quot;kgCO2e/t&quot;"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crossAx val="1218431983"/>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spc="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sz="14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dirty="0"/>
              <a:t>[GE 5.3] Low-Carbon Transition Plan ACTMM</a:t>
            </a:r>
            <a:r>
              <a:rPr lang="en-AU" baseline="0" dirty="0"/>
              <a:t> Score</a:t>
            </a:r>
            <a:endParaRPr lang="en-AU" dirty="0"/>
          </a:p>
        </c:rich>
      </c:tx>
      <c:layout>
        <c:manualLayout>
          <c:xMode val="edge"/>
          <c:yMode val="edge"/>
          <c:x val="0.1756456692913386"/>
          <c:y val="1.3333335333083665E-2"/>
        </c:manualLayout>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8"/>
          <c:order val="0"/>
          <c:tx>
            <c:strRef>
              <c:f>'GE 5.3'!$A$77</c:f>
              <c:strCache>
                <c:ptCount val="1"/>
                <c:pt idx="0">
                  <c:v> Carbon pricing</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5.3'!$B$77:$C$77</c:f>
              <c:numCache>
                <c:formatCode>0%</c:formatCode>
                <c:ptCount val="2"/>
                <c:pt idx="0">
                  <c:v>7.4999999999999997E-2</c:v>
                </c:pt>
                <c:pt idx="1">
                  <c:v>0.11249999999999999</c:v>
                </c:pt>
              </c:numCache>
            </c:numRef>
          </c:val>
          <c:extLst>
            <c:ext xmlns:c16="http://schemas.microsoft.com/office/drawing/2014/chart" uri="{C3380CC4-5D6E-409C-BE32-E72D297353CC}">
              <c16:uniqueId val="{00000008-E537-4FBF-AC68-77BC0E878269}"/>
            </c:ext>
          </c:extLst>
        </c:ser>
        <c:ser>
          <c:idx val="7"/>
          <c:order val="1"/>
          <c:tx>
            <c:strRef>
              <c:f>'GE 5.3'!$A$76</c:f>
              <c:strCache>
                <c:ptCount val="1"/>
                <c:pt idx="0">
                  <c:v> Climate change adaptation</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5.3'!$B$76:$C$76</c:f>
              <c:numCache>
                <c:formatCode>0%</c:formatCode>
                <c:ptCount val="2"/>
                <c:pt idx="0">
                  <c:v>3.7499999999999999E-2</c:v>
                </c:pt>
                <c:pt idx="1">
                  <c:v>2.8124999999999997E-2</c:v>
                </c:pt>
              </c:numCache>
            </c:numRef>
          </c:val>
          <c:extLst>
            <c:ext xmlns:c16="http://schemas.microsoft.com/office/drawing/2014/chart" uri="{C3380CC4-5D6E-409C-BE32-E72D297353CC}">
              <c16:uniqueId val="{00000007-E537-4FBF-AC68-77BC0E878269}"/>
            </c:ext>
          </c:extLst>
        </c:ser>
        <c:ser>
          <c:idx val="6"/>
          <c:order val="2"/>
          <c:tx>
            <c:strRef>
              <c:f>'GE 5.3'!$A$75</c:f>
              <c:strCache>
                <c:ptCount val="1"/>
                <c:pt idx="0">
                  <c:v> Transition timescale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5.3'!$B$75:$C$75</c:f>
              <c:numCache>
                <c:formatCode>0%</c:formatCode>
                <c:ptCount val="2"/>
                <c:pt idx="0">
                  <c:v>0</c:v>
                </c:pt>
                <c:pt idx="1">
                  <c:v>5.6249999999999994E-2</c:v>
                </c:pt>
              </c:numCache>
            </c:numRef>
          </c:val>
          <c:extLst>
            <c:ext xmlns:c16="http://schemas.microsoft.com/office/drawing/2014/chart" uri="{C3380CC4-5D6E-409C-BE32-E72D297353CC}">
              <c16:uniqueId val="{00000006-E537-4FBF-AC68-77BC0E878269}"/>
            </c:ext>
          </c:extLst>
        </c:ser>
        <c:ser>
          <c:idx val="5"/>
          <c:order val="3"/>
          <c:tx>
            <c:strRef>
              <c:f>'GE 5.3'!$A$74</c:f>
              <c:strCache>
                <c:ptCount val="1"/>
                <c:pt idx="0">
                  <c:v> Transition plan scope, consistency, analysis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5.3'!$B$74:$C$74</c:f>
              <c:numCache>
                <c:formatCode>0%</c:formatCode>
                <c:ptCount val="2"/>
                <c:pt idx="0">
                  <c:v>0</c:v>
                </c:pt>
                <c:pt idx="1">
                  <c:v>0.11249999999999999</c:v>
                </c:pt>
              </c:numCache>
            </c:numRef>
          </c:val>
          <c:extLst>
            <c:ext xmlns:c16="http://schemas.microsoft.com/office/drawing/2014/chart" uri="{C3380CC4-5D6E-409C-BE32-E72D297353CC}">
              <c16:uniqueId val="{00000005-E537-4FBF-AC68-77BC0E878269}"/>
            </c:ext>
          </c:extLst>
        </c:ser>
        <c:ser>
          <c:idx val="4"/>
          <c:order val="4"/>
          <c:tx>
            <c:strRef>
              <c:f>'GE 5.3'!$A$73</c:f>
              <c:strCache>
                <c:ptCount val="1"/>
                <c:pt idx="0">
                  <c:v> Current considerations and plans</c:v>
                </c:pt>
              </c:strCache>
            </c:strRef>
          </c:tx>
          <c:spPr>
            <a:solidFill>
              <a:schemeClr val="accent5"/>
            </a:solidFill>
            <a:ln>
              <a:noFill/>
            </a:ln>
            <a:effectLst/>
          </c:spPr>
          <c:invertIfNegative val="0"/>
          <c:dLbls>
            <c:delete val="1"/>
          </c:dLbls>
          <c:cat>
            <c:strRef>
              <c:f>'GE 5.3'!$B$68:$C$68</c:f>
              <c:strCache>
                <c:ptCount val="2"/>
                <c:pt idx="0">
                  <c:v>FY20 Score</c:v>
                </c:pt>
                <c:pt idx="1">
                  <c:v>Preliminary FY21 Score</c:v>
                </c:pt>
              </c:strCache>
            </c:strRef>
          </c:cat>
          <c:val>
            <c:numRef>
              <c:f>'GE 5.3'!$B$73:$C$73</c:f>
              <c:numCache>
                <c:formatCode>0%</c:formatCode>
                <c:ptCount val="2"/>
                <c:pt idx="0">
                  <c:v>0</c:v>
                </c:pt>
                <c:pt idx="1">
                  <c:v>0</c:v>
                </c:pt>
              </c:numCache>
            </c:numRef>
          </c:val>
          <c:extLst>
            <c:ext xmlns:c16="http://schemas.microsoft.com/office/drawing/2014/chart" uri="{C3380CC4-5D6E-409C-BE32-E72D297353CC}">
              <c16:uniqueId val="{00000004-E537-4FBF-AC68-77BC0E878269}"/>
            </c:ext>
          </c:extLst>
        </c:ser>
        <c:ser>
          <c:idx val="3"/>
          <c:order val="5"/>
          <c:tx>
            <c:strRef>
              <c:f>'GE 5.3'!$A$72</c:f>
              <c:strCache>
                <c:ptCount val="1"/>
                <c:pt idx="0">
                  <c:v> Future considerations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5.3'!$B$72:$C$72</c:f>
              <c:numCache>
                <c:formatCode>0%</c:formatCode>
                <c:ptCount val="2"/>
                <c:pt idx="0">
                  <c:v>0</c:v>
                </c:pt>
                <c:pt idx="1">
                  <c:v>5.6249999999999994E-2</c:v>
                </c:pt>
              </c:numCache>
            </c:numRef>
          </c:val>
          <c:extLst>
            <c:ext xmlns:c16="http://schemas.microsoft.com/office/drawing/2014/chart" uri="{C3380CC4-5D6E-409C-BE32-E72D297353CC}">
              <c16:uniqueId val="{00000003-E537-4FBF-AC68-77BC0E878269}"/>
            </c:ext>
          </c:extLst>
        </c:ser>
        <c:ser>
          <c:idx val="2"/>
          <c:order val="6"/>
          <c:tx>
            <c:strRef>
              <c:f>'GE 5.3'!$A$71</c:f>
              <c:strCache>
                <c:ptCount val="1"/>
                <c:pt idx="0">
                  <c:v> Financial content in plan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5.3'!$B$71:$C$71</c:f>
              <c:numCache>
                <c:formatCode>0%</c:formatCode>
                <c:ptCount val="2"/>
                <c:pt idx="0">
                  <c:v>0</c:v>
                </c:pt>
                <c:pt idx="1">
                  <c:v>8.4374999999999992E-2</c:v>
                </c:pt>
              </c:numCache>
            </c:numRef>
          </c:val>
          <c:extLst>
            <c:ext xmlns:c16="http://schemas.microsoft.com/office/drawing/2014/chart" uri="{C3380CC4-5D6E-409C-BE32-E72D297353CC}">
              <c16:uniqueId val="{00000002-E537-4FBF-AC68-77BC0E878269}"/>
            </c:ext>
          </c:extLst>
        </c:ser>
        <c:ser>
          <c:idx val="1"/>
          <c:order val="7"/>
          <c:tx>
            <c:strRef>
              <c:f>'GE 5.3'!$A$70</c:f>
              <c:strCache>
                <c:ptCount val="1"/>
                <c:pt idx="0">
                  <c:v> Measure of success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5.3'!$B$70:$C$70</c:f>
              <c:numCache>
                <c:formatCode>0%</c:formatCode>
                <c:ptCount val="2"/>
                <c:pt idx="0">
                  <c:v>0</c:v>
                </c:pt>
                <c:pt idx="1">
                  <c:v>8.4374999999999992E-2</c:v>
                </c:pt>
              </c:numCache>
            </c:numRef>
          </c:val>
          <c:extLst>
            <c:ext xmlns:c16="http://schemas.microsoft.com/office/drawing/2014/chart" uri="{C3380CC4-5D6E-409C-BE32-E72D297353CC}">
              <c16:uniqueId val="{00000001-E537-4FBF-AC68-77BC0E878269}"/>
            </c:ext>
          </c:extLst>
        </c:ser>
        <c:ser>
          <c:idx val="0"/>
          <c:order val="8"/>
          <c:tx>
            <c:strRef>
              <c:f>'GE 5.3'!$A$69</c:f>
              <c:strCache>
                <c:ptCount val="1"/>
                <c:pt idx="0">
                  <c:v> Level of approval within the organisation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 5.3'!$B$68:$C$68</c:f>
              <c:strCache>
                <c:ptCount val="2"/>
                <c:pt idx="0">
                  <c:v>FY20 Score</c:v>
                </c:pt>
                <c:pt idx="1">
                  <c:v>Preliminary FY21 Score</c:v>
                </c:pt>
              </c:strCache>
            </c:strRef>
          </c:cat>
          <c:val>
            <c:numRef>
              <c:f>'GE 5.3'!$B$69:$C$69</c:f>
              <c:numCache>
                <c:formatCode>0%</c:formatCode>
                <c:ptCount val="2"/>
                <c:pt idx="0">
                  <c:v>0.11249999999999999</c:v>
                </c:pt>
                <c:pt idx="1">
                  <c:v>8.4374999999999992E-2</c:v>
                </c:pt>
              </c:numCache>
            </c:numRef>
          </c:val>
          <c:extLst>
            <c:ext xmlns:c16="http://schemas.microsoft.com/office/drawing/2014/chart" uri="{C3380CC4-5D6E-409C-BE32-E72D297353CC}">
              <c16:uniqueId val="{00000000-E537-4FBF-AC68-77BC0E878269}"/>
            </c:ext>
          </c:extLst>
        </c:ser>
        <c:dLbls>
          <c:dLblPos val="ctr"/>
          <c:showLegendKey val="0"/>
          <c:showVal val="1"/>
          <c:showCatName val="0"/>
          <c:showSerName val="0"/>
          <c:showPercent val="0"/>
          <c:showBubbleSize val="0"/>
        </c:dLbls>
        <c:gapWidth val="150"/>
        <c:overlap val="100"/>
        <c:axId val="509462303"/>
        <c:axId val="509462719"/>
      </c:barChart>
      <c:catAx>
        <c:axId val="509462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462719"/>
        <c:crosses val="autoZero"/>
        <c:auto val="1"/>
        <c:lblAlgn val="ctr"/>
        <c:lblOffset val="100"/>
        <c:noMultiLvlLbl val="0"/>
      </c:catAx>
      <c:valAx>
        <c:axId val="50946271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462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E8C01-6823-459D-804E-7198C1CC6C43}"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AU"/>
        </a:p>
      </dgm:t>
    </dgm:pt>
    <dgm:pt modelId="{6D81F8F0-1BFE-4387-9F91-00FEB6B18FA4}">
      <dgm:prSet phldrT="[Text]"/>
      <dgm:spPr/>
      <dgm:t>
        <a:bodyPr/>
        <a:lstStyle/>
        <a:p>
          <a:r>
            <a:rPr lang="en-AU" b="1" dirty="0"/>
            <a:t>P1:</a:t>
          </a:r>
          <a:r>
            <a:rPr lang="en-AU" dirty="0"/>
            <a:t> Creation of Assessment Tool</a:t>
          </a:r>
        </a:p>
      </dgm:t>
    </dgm:pt>
    <dgm:pt modelId="{5BCFC33D-0227-4FC2-9343-5AA4A20F9B7D}" type="parTrans" cxnId="{111784C9-92DB-4564-AD10-838FB1A84D66}">
      <dgm:prSet/>
      <dgm:spPr/>
      <dgm:t>
        <a:bodyPr/>
        <a:lstStyle/>
        <a:p>
          <a:endParaRPr lang="en-AU"/>
        </a:p>
      </dgm:t>
    </dgm:pt>
    <dgm:pt modelId="{632B78E2-168A-42BB-A314-32C5DEA77DA2}" type="sibTrans" cxnId="{111784C9-92DB-4564-AD10-838FB1A84D66}">
      <dgm:prSet/>
      <dgm:spPr/>
      <dgm:t>
        <a:bodyPr/>
        <a:lstStyle/>
        <a:p>
          <a:endParaRPr lang="en-AU"/>
        </a:p>
      </dgm:t>
    </dgm:pt>
    <dgm:pt modelId="{459F0097-59DE-4629-8938-37B266C007FF}">
      <dgm:prSet phldrT="[Text]"/>
      <dgm:spPr/>
      <dgm:t>
        <a:bodyPr/>
        <a:lstStyle/>
        <a:p>
          <a:r>
            <a:rPr lang="en-AU" dirty="0"/>
            <a:t>ACT Initiative Generic Methodology</a:t>
          </a:r>
        </a:p>
      </dgm:t>
    </dgm:pt>
    <dgm:pt modelId="{A6005458-AC04-4376-9325-F021364E9068}" type="parTrans" cxnId="{E76DC690-C7D1-48D8-8EAB-6F7142919747}">
      <dgm:prSet/>
      <dgm:spPr/>
      <dgm:t>
        <a:bodyPr/>
        <a:lstStyle/>
        <a:p>
          <a:endParaRPr lang="en-AU"/>
        </a:p>
      </dgm:t>
    </dgm:pt>
    <dgm:pt modelId="{2ACF590D-E2EE-485E-8616-B501240EFA8F}" type="sibTrans" cxnId="{E76DC690-C7D1-48D8-8EAB-6F7142919747}">
      <dgm:prSet/>
      <dgm:spPr/>
      <dgm:t>
        <a:bodyPr/>
        <a:lstStyle/>
        <a:p>
          <a:endParaRPr lang="en-AU"/>
        </a:p>
      </dgm:t>
    </dgm:pt>
    <dgm:pt modelId="{EAE5C622-8302-4178-996A-FBCF3D36B437}">
      <dgm:prSet phldrT="[Text]"/>
      <dgm:spPr/>
      <dgm:t>
        <a:bodyPr/>
        <a:lstStyle/>
        <a:p>
          <a:r>
            <a:rPr lang="en-AU" b="1" dirty="0"/>
            <a:t>P2:</a:t>
          </a:r>
          <a:r>
            <a:rPr lang="en-AU" dirty="0"/>
            <a:t> Data Collection</a:t>
          </a:r>
        </a:p>
      </dgm:t>
    </dgm:pt>
    <dgm:pt modelId="{9F01B8E7-8E3B-48B2-A7A7-2743A3246246}" type="parTrans" cxnId="{027D391B-F36D-4E83-952E-888C9235CF73}">
      <dgm:prSet/>
      <dgm:spPr/>
      <dgm:t>
        <a:bodyPr/>
        <a:lstStyle/>
        <a:p>
          <a:endParaRPr lang="en-AU"/>
        </a:p>
      </dgm:t>
    </dgm:pt>
    <dgm:pt modelId="{C27F4732-1471-4A51-B2F4-ED784BD6CE94}" type="sibTrans" cxnId="{027D391B-F36D-4E83-952E-888C9235CF73}">
      <dgm:prSet/>
      <dgm:spPr/>
      <dgm:t>
        <a:bodyPr/>
        <a:lstStyle/>
        <a:p>
          <a:endParaRPr lang="en-AU"/>
        </a:p>
      </dgm:t>
    </dgm:pt>
    <dgm:pt modelId="{B4C046E8-FEE0-4DC8-B9D9-9F5D70EC81DF}">
      <dgm:prSet phldrT="[Text]"/>
      <dgm:spPr/>
      <dgm:t>
        <a:bodyPr/>
        <a:lstStyle/>
        <a:p>
          <a:r>
            <a:rPr lang="en-AU" dirty="0"/>
            <a:t>Public disclosures</a:t>
          </a:r>
        </a:p>
      </dgm:t>
    </dgm:pt>
    <dgm:pt modelId="{BF30189E-44B7-421A-A449-B59610612668}" type="parTrans" cxnId="{B4AD82E6-8295-4E5C-9372-CC1833881648}">
      <dgm:prSet/>
      <dgm:spPr/>
      <dgm:t>
        <a:bodyPr/>
        <a:lstStyle/>
        <a:p>
          <a:endParaRPr lang="en-AU"/>
        </a:p>
      </dgm:t>
    </dgm:pt>
    <dgm:pt modelId="{D3E2855C-AF63-43E9-8DF0-EFC6F81830C2}" type="sibTrans" cxnId="{B4AD82E6-8295-4E5C-9372-CC1833881648}">
      <dgm:prSet/>
      <dgm:spPr/>
      <dgm:t>
        <a:bodyPr/>
        <a:lstStyle/>
        <a:p>
          <a:endParaRPr lang="en-AU"/>
        </a:p>
      </dgm:t>
    </dgm:pt>
    <dgm:pt modelId="{259FF055-9770-4FA9-8CAB-A71801110BFF}">
      <dgm:prSet phldrT="[Text]"/>
      <dgm:spPr/>
      <dgm:t>
        <a:bodyPr/>
        <a:lstStyle/>
        <a:p>
          <a:r>
            <a:rPr lang="en-AU" b="1" dirty="0"/>
            <a:t>P3:</a:t>
          </a:r>
          <a:r>
            <a:rPr lang="en-AU" dirty="0"/>
            <a:t> Data Analysis</a:t>
          </a:r>
        </a:p>
      </dgm:t>
    </dgm:pt>
    <dgm:pt modelId="{CEB4F71C-5B3D-47BE-BEB4-9ABF1C01B24E}" type="parTrans" cxnId="{25EB3200-7B25-4F5B-8B98-15E67092E6AE}">
      <dgm:prSet/>
      <dgm:spPr/>
      <dgm:t>
        <a:bodyPr/>
        <a:lstStyle/>
        <a:p>
          <a:endParaRPr lang="en-AU"/>
        </a:p>
      </dgm:t>
    </dgm:pt>
    <dgm:pt modelId="{5E24543E-744A-40CB-82ED-BD900F02FFC7}" type="sibTrans" cxnId="{25EB3200-7B25-4F5B-8B98-15E67092E6AE}">
      <dgm:prSet/>
      <dgm:spPr/>
      <dgm:t>
        <a:bodyPr/>
        <a:lstStyle/>
        <a:p>
          <a:endParaRPr lang="en-AU"/>
        </a:p>
      </dgm:t>
    </dgm:pt>
    <dgm:pt modelId="{5225DE98-1224-4A7B-A427-106BC04FF10F}">
      <dgm:prSet phldrT="[Text]"/>
      <dgm:spPr/>
      <dgm:t>
        <a:bodyPr/>
        <a:lstStyle/>
        <a:p>
          <a:r>
            <a:rPr lang="en-AU" dirty="0"/>
            <a:t>Q1: </a:t>
          </a:r>
          <a:br>
            <a:rPr lang="en-AU" dirty="0"/>
          </a:br>
          <a:r>
            <a:rPr lang="en-AU" dirty="0"/>
            <a:t>Assess a mining company</a:t>
          </a:r>
        </a:p>
      </dgm:t>
    </dgm:pt>
    <dgm:pt modelId="{CF99D48B-42AB-489D-A1F0-647D4B805623}" type="parTrans" cxnId="{C702D67F-FE3A-425A-B16B-839482ECF481}">
      <dgm:prSet/>
      <dgm:spPr/>
      <dgm:t>
        <a:bodyPr/>
        <a:lstStyle/>
        <a:p>
          <a:endParaRPr lang="en-AU"/>
        </a:p>
      </dgm:t>
    </dgm:pt>
    <dgm:pt modelId="{69262C30-45CA-4ECC-8281-11F164AF0DE3}" type="sibTrans" cxnId="{C702D67F-FE3A-425A-B16B-839482ECF481}">
      <dgm:prSet/>
      <dgm:spPr/>
      <dgm:t>
        <a:bodyPr/>
        <a:lstStyle/>
        <a:p>
          <a:endParaRPr lang="en-AU"/>
        </a:p>
      </dgm:t>
    </dgm:pt>
    <dgm:pt modelId="{25F45431-2CA3-4779-882A-11ADE3D6E600}">
      <dgm:prSet phldrT="[Text]"/>
      <dgm:spPr/>
      <dgm:t>
        <a:bodyPr/>
        <a:lstStyle/>
        <a:p>
          <a:r>
            <a:rPr lang="en-AU" dirty="0"/>
            <a:t>Interview(s)</a:t>
          </a:r>
        </a:p>
      </dgm:t>
    </dgm:pt>
    <dgm:pt modelId="{59735897-7C10-47D7-B153-9B9C8C6BFFF4}" type="parTrans" cxnId="{E4BAB44C-77D8-421E-A643-EA1850FE6458}">
      <dgm:prSet/>
      <dgm:spPr/>
      <dgm:t>
        <a:bodyPr/>
        <a:lstStyle/>
        <a:p>
          <a:endParaRPr lang="en-AU"/>
        </a:p>
      </dgm:t>
    </dgm:pt>
    <dgm:pt modelId="{F1BE6D53-4072-491B-9E5E-CFC7063D44B0}" type="sibTrans" cxnId="{E4BAB44C-77D8-421E-A643-EA1850FE6458}">
      <dgm:prSet/>
      <dgm:spPr/>
      <dgm:t>
        <a:bodyPr/>
        <a:lstStyle/>
        <a:p>
          <a:endParaRPr lang="en-AU"/>
        </a:p>
      </dgm:t>
    </dgm:pt>
    <dgm:pt modelId="{4D560080-60E3-4A49-B907-D5027E9F85D7}">
      <dgm:prSet phldrT="[Text]"/>
      <dgm:spPr/>
      <dgm:t>
        <a:bodyPr/>
        <a:lstStyle/>
        <a:p>
          <a:r>
            <a:rPr lang="en-AU" dirty="0">
              <a:sym typeface="Wingdings" panose="05000000000000000000" pitchFamily="2" charset="2"/>
            </a:rPr>
            <a:t>Excel Calculation Tool</a:t>
          </a:r>
          <a:endParaRPr lang="en-AU" dirty="0"/>
        </a:p>
      </dgm:t>
    </dgm:pt>
    <dgm:pt modelId="{23F49AA5-DAE8-48AF-AFCC-04CC32C42D74}" type="parTrans" cxnId="{DD6221AD-60A3-4508-920B-A51989BEE8FB}">
      <dgm:prSet/>
      <dgm:spPr/>
      <dgm:t>
        <a:bodyPr/>
        <a:lstStyle/>
        <a:p>
          <a:endParaRPr lang="en-AU"/>
        </a:p>
      </dgm:t>
    </dgm:pt>
    <dgm:pt modelId="{400DCFFE-AD5B-4CEA-97E3-9B22C8160CAD}" type="sibTrans" cxnId="{DD6221AD-60A3-4508-920B-A51989BEE8FB}">
      <dgm:prSet/>
      <dgm:spPr/>
      <dgm:t>
        <a:bodyPr/>
        <a:lstStyle/>
        <a:p>
          <a:endParaRPr lang="en-AU"/>
        </a:p>
      </dgm:t>
    </dgm:pt>
    <dgm:pt modelId="{5771BAED-1B51-4AEB-8928-0911721DCC05}">
      <dgm:prSet phldrT="[Text]"/>
      <dgm:spPr/>
      <dgm:t>
        <a:bodyPr/>
        <a:lstStyle/>
        <a:p>
          <a:r>
            <a:rPr lang="en-AU" dirty="0"/>
            <a:t>Q2: </a:t>
          </a:r>
          <a:br>
            <a:rPr lang="en-AU" dirty="0"/>
          </a:br>
          <a:r>
            <a:rPr lang="en-AU" dirty="0"/>
            <a:t>Assess a decarbonisation project</a:t>
          </a:r>
        </a:p>
      </dgm:t>
    </dgm:pt>
    <dgm:pt modelId="{A15ADC50-7992-4BE2-9524-AAF9D16B6CEC}" type="parTrans" cxnId="{F38DAAD6-EE77-40A1-8DC8-3532E4A1C48E}">
      <dgm:prSet/>
      <dgm:spPr/>
      <dgm:t>
        <a:bodyPr/>
        <a:lstStyle/>
        <a:p>
          <a:endParaRPr lang="en-AU"/>
        </a:p>
      </dgm:t>
    </dgm:pt>
    <dgm:pt modelId="{FE14C2DE-D82E-4802-9FB7-B56C0436757E}" type="sibTrans" cxnId="{F38DAAD6-EE77-40A1-8DC8-3532E4A1C48E}">
      <dgm:prSet/>
      <dgm:spPr/>
      <dgm:t>
        <a:bodyPr/>
        <a:lstStyle/>
        <a:p>
          <a:endParaRPr lang="en-AU"/>
        </a:p>
      </dgm:t>
    </dgm:pt>
    <dgm:pt modelId="{010919AB-8396-48FE-B7F1-F1AF24FA530D}">
      <dgm:prSet phldrT="[Text]"/>
      <dgm:spPr/>
      <dgm:t>
        <a:bodyPr/>
        <a:lstStyle/>
        <a:p>
          <a:r>
            <a:rPr lang="en-AU" dirty="0"/>
            <a:t>Sustainability Reports</a:t>
          </a:r>
        </a:p>
      </dgm:t>
    </dgm:pt>
    <dgm:pt modelId="{0D9E15FE-292F-45DD-B7CC-2605EAD6A226}" type="parTrans" cxnId="{89335ED2-13A7-42EE-95DC-B6191643FDF0}">
      <dgm:prSet/>
      <dgm:spPr/>
      <dgm:t>
        <a:bodyPr/>
        <a:lstStyle/>
        <a:p>
          <a:endParaRPr lang="en-AU"/>
        </a:p>
      </dgm:t>
    </dgm:pt>
    <dgm:pt modelId="{0D830FC5-5783-4B1C-BA2B-0854F8152802}" type="sibTrans" cxnId="{89335ED2-13A7-42EE-95DC-B6191643FDF0}">
      <dgm:prSet/>
      <dgm:spPr/>
      <dgm:t>
        <a:bodyPr/>
        <a:lstStyle/>
        <a:p>
          <a:endParaRPr lang="en-AU"/>
        </a:p>
      </dgm:t>
    </dgm:pt>
    <dgm:pt modelId="{3DA08350-762A-4F48-B410-2DFF65BD3000}">
      <dgm:prSet phldrT="[Text]"/>
      <dgm:spPr/>
      <dgm:t>
        <a:bodyPr/>
        <a:lstStyle/>
        <a:p>
          <a:r>
            <a:rPr lang="en-AU" dirty="0"/>
            <a:t>Financial Results</a:t>
          </a:r>
        </a:p>
      </dgm:t>
    </dgm:pt>
    <dgm:pt modelId="{E012BE1C-EA58-45BC-9586-1FB5F9FE519E}" type="parTrans" cxnId="{A590559D-BD11-49E6-846C-DA0F957A053A}">
      <dgm:prSet/>
      <dgm:spPr/>
      <dgm:t>
        <a:bodyPr/>
        <a:lstStyle/>
        <a:p>
          <a:endParaRPr lang="en-AU"/>
        </a:p>
      </dgm:t>
    </dgm:pt>
    <dgm:pt modelId="{F0B3351F-A011-4C09-9654-1CC5835C72AF}" type="sibTrans" cxnId="{A590559D-BD11-49E6-846C-DA0F957A053A}">
      <dgm:prSet/>
      <dgm:spPr/>
      <dgm:t>
        <a:bodyPr/>
        <a:lstStyle/>
        <a:p>
          <a:endParaRPr lang="en-AU"/>
        </a:p>
      </dgm:t>
    </dgm:pt>
    <dgm:pt modelId="{2EF6830B-8572-415F-8AF2-63BD7D13AFDF}">
      <dgm:prSet phldrT="[Text]"/>
      <dgm:spPr/>
      <dgm:t>
        <a:bodyPr/>
        <a:lstStyle/>
        <a:p>
          <a:r>
            <a:rPr lang="en-AU" dirty="0"/>
            <a:t>Annual Reports</a:t>
          </a:r>
        </a:p>
      </dgm:t>
    </dgm:pt>
    <dgm:pt modelId="{3A57C62A-A55C-4653-9846-B1FB3F48072E}" type="parTrans" cxnId="{BBED0A42-16F6-472D-A593-B5D764D50F68}">
      <dgm:prSet/>
      <dgm:spPr/>
      <dgm:t>
        <a:bodyPr/>
        <a:lstStyle/>
        <a:p>
          <a:endParaRPr lang="en-AU"/>
        </a:p>
      </dgm:t>
    </dgm:pt>
    <dgm:pt modelId="{1CEA642F-87C9-40FF-A9C0-85C488FB4B71}" type="sibTrans" cxnId="{BBED0A42-16F6-472D-A593-B5D764D50F68}">
      <dgm:prSet/>
      <dgm:spPr/>
      <dgm:t>
        <a:bodyPr/>
        <a:lstStyle/>
        <a:p>
          <a:endParaRPr lang="en-AU"/>
        </a:p>
      </dgm:t>
    </dgm:pt>
    <dgm:pt modelId="{6FC016F3-6A25-4139-8801-8EE432A9ED04}">
      <dgm:prSet phldrT="[Text]"/>
      <dgm:spPr/>
      <dgm:t>
        <a:bodyPr/>
        <a:lstStyle/>
        <a:p>
          <a:r>
            <a:rPr lang="en-AU" dirty="0"/>
            <a:t>Media Releases</a:t>
          </a:r>
        </a:p>
      </dgm:t>
    </dgm:pt>
    <dgm:pt modelId="{E97CEE6B-4557-4D91-B851-657C94959A6A}" type="parTrans" cxnId="{1B462CED-54EF-439F-A7D9-1179B4990C18}">
      <dgm:prSet/>
      <dgm:spPr/>
      <dgm:t>
        <a:bodyPr/>
        <a:lstStyle/>
        <a:p>
          <a:endParaRPr lang="en-AU"/>
        </a:p>
      </dgm:t>
    </dgm:pt>
    <dgm:pt modelId="{25A5E637-DE86-44AB-BBCF-C82CA8E99AC2}" type="sibTrans" cxnId="{1B462CED-54EF-439F-A7D9-1179B4990C18}">
      <dgm:prSet/>
      <dgm:spPr/>
      <dgm:t>
        <a:bodyPr/>
        <a:lstStyle/>
        <a:p>
          <a:endParaRPr lang="en-AU"/>
        </a:p>
      </dgm:t>
    </dgm:pt>
    <dgm:pt modelId="{26975122-32A6-47F8-BAE8-8C2A6528563E}" type="pres">
      <dgm:prSet presAssocID="{D45E8C01-6823-459D-804E-7198C1CC6C43}" presName="linearFlow" presStyleCnt="0">
        <dgm:presLayoutVars>
          <dgm:dir/>
          <dgm:animLvl val="lvl"/>
          <dgm:resizeHandles val="exact"/>
        </dgm:presLayoutVars>
      </dgm:prSet>
      <dgm:spPr/>
    </dgm:pt>
    <dgm:pt modelId="{38E4B4AE-C607-4E26-9885-FE8CB75ADBC0}" type="pres">
      <dgm:prSet presAssocID="{6D81F8F0-1BFE-4387-9F91-00FEB6B18FA4}" presName="composite" presStyleCnt="0"/>
      <dgm:spPr/>
    </dgm:pt>
    <dgm:pt modelId="{1E2E2CB7-A658-4A05-8617-E0A0A1BA8ED6}" type="pres">
      <dgm:prSet presAssocID="{6D81F8F0-1BFE-4387-9F91-00FEB6B18FA4}" presName="parTx" presStyleLbl="node1" presStyleIdx="0" presStyleCnt="3">
        <dgm:presLayoutVars>
          <dgm:chMax val="0"/>
          <dgm:chPref val="0"/>
          <dgm:bulletEnabled val="1"/>
        </dgm:presLayoutVars>
      </dgm:prSet>
      <dgm:spPr/>
    </dgm:pt>
    <dgm:pt modelId="{8AE27874-0227-4C60-BAD2-E3FB2DE9951D}" type="pres">
      <dgm:prSet presAssocID="{6D81F8F0-1BFE-4387-9F91-00FEB6B18FA4}" presName="parSh" presStyleLbl="node1" presStyleIdx="0" presStyleCnt="3"/>
      <dgm:spPr/>
    </dgm:pt>
    <dgm:pt modelId="{DFED68C5-8BE2-41C1-82CC-87D18A69937A}" type="pres">
      <dgm:prSet presAssocID="{6D81F8F0-1BFE-4387-9F91-00FEB6B18FA4}" presName="desTx" presStyleLbl="fgAcc1" presStyleIdx="0" presStyleCnt="3">
        <dgm:presLayoutVars>
          <dgm:bulletEnabled val="1"/>
        </dgm:presLayoutVars>
      </dgm:prSet>
      <dgm:spPr/>
    </dgm:pt>
    <dgm:pt modelId="{AF6CB976-B9AC-472D-B8F7-DF299E70C7A5}" type="pres">
      <dgm:prSet presAssocID="{632B78E2-168A-42BB-A314-32C5DEA77DA2}" presName="sibTrans" presStyleLbl="sibTrans2D1" presStyleIdx="0" presStyleCnt="2"/>
      <dgm:spPr/>
    </dgm:pt>
    <dgm:pt modelId="{6E13DE31-0812-4A07-82AC-806FB4A05A79}" type="pres">
      <dgm:prSet presAssocID="{632B78E2-168A-42BB-A314-32C5DEA77DA2}" presName="connTx" presStyleLbl="sibTrans2D1" presStyleIdx="0" presStyleCnt="2"/>
      <dgm:spPr/>
    </dgm:pt>
    <dgm:pt modelId="{1610B3FC-6684-4C3A-9963-39E3AEC24D9D}" type="pres">
      <dgm:prSet presAssocID="{EAE5C622-8302-4178-996A-FBCF3D36B437}" presName="composite" presStyleCnt="0"/>
      <dgm:spPr/>
    </dgm:pt>
    <dgm:pt modelId="{69367EC2-CB4A-4AC2-92AD-3708F9BE1639}" type="pres">
      <dgm:prSet presAssocID="{EAE5C622-8302-4178-996A-FBCF3D36B437}" presName="parTx" presStyleLbl="node1" presStyleIdx="0" presStyleCnt="3">
        <dgm:presLayoutVars>
          <dgm:chMax val="0"/>
          <dgm:chPref val="0"/>
          <dgm:bulletEnabled val="1"/>
        </dgm:presLayoutVars>
      </dgm:prSet>
      <dgm:spPr/>
    </dgm:pt>
    <dgm:pt modelId="{C10ADCF2-DE18-4021-94FB-682054D53025}" type="pres">
      <dgm:prSet presAssocID="{EAE5C622-8302-4178-996A-FBCF3D36B437}" presName="parSh" presStyleLbl="node1" presStyleIdx="1" presStyleCnt="3"/>
      <dgm:spPr/>
    </dgm:pt>
    <dgm:pt modelId="{9BA4EB8C-2649-4669-9453-991E267513A9}" type="pres">
      <dgm:prSet presAssocID="{EAE5C622-8302-4178-996A-FBCF3D36B437}" presName="desTx" presStyleLbl="fgAcc1" presStyleIdx="1" presStyleCnt="3">
        <dgm:presLayoutVars>
          <dgm:bulletEnabled val="1"/>
        </dgm:presLayoutVars>
      </dgm:prSet>
      <dgm:spPr/>
    </dgm:pt>
    <dgm:pt modelId="{963767E8-2B2F-40DC-B4F8-911AA3EFFF74}" type="pres">
      <dgm:prSet presAssocID="{C27F4732-1471-4A51-B2F4-ED784BD6CE94}" presName="sibTrans" presStyleLbl="sibTrans2D1" presStyleIdx="1" presStyleCnt="2"/>
      <dgm:spPr/>
    </dgm:pt>
    <dgm:pt modelId="{D9ED0BBF-8A93-4DE4-A3AB-EAA7A2BC98E0}" type="pres">
      <dgm:prSet presAssocID="{C27F4732-1471-4A51-B2F4-ED784BD6CE94}" presName="connTx" presStyleLbl="sibTrans2D1" presStyleIdx="1" presStyleCnt="2"/>
      <dgm:spPr/>
    </dgm:pt>
    <dgm:pt modelId="{E86D693C-4A87-410A-98CC-8D7AB0E2A02F}" type="pres">
      <dgm:prSet presAssocID="{259FF055-9770-4FA9-8CAB-A71801110BFF}" presName="composite" presStyleCnt="0"/>
      <dgm:spPr/>
    </dgm:pt>
    <dgm:pt modelId="{AB66EBE2-4803-4FED-A413-6819B7A3BA9B}" type="pres">
      <dgm:prSet presAssocID="{259FF055-9770-4FA9-8CAB-A71801110BFF}" presName="parTx" presStyleLbl="node1" presStyleIdx="1" presStyleCnt="3">
        <dgm:presLayoutVars>
          <dgm:chMax val="0"/>
          <dgm:chPref val="0"/>
          <dgm:bulletEnabled val="1"/>
        </dgm:presLayoutVars>
      </dgm:prSet>
      <dgm:spPr/>
    </dgm:pt>
    <dgm:pt modelId="{32F7EEB2-FBC2-4AE2-AD92-AF6AEC43E359}" type="pres">
      <dgm:prSet presAssocID="{259FF055-9770-4FA9-8CAB-A71801110BFF}" presName="parSh" presStyleLbl="node1" presStyleIdx="2" presStyleCnt="3"/>
      <dgm:spPr/>
    </dgm:pt>
    <dgm:pt modelId="{3ACB86B4-4225-4784-AF72-3E00D120DFB6}" type="pres">
      <dgm:prSet presAssocID="{259FF055-9770-4FA9-8CAB-A71801110BFF}" presName="desTx" presStyleLbl="fgAcc1" presStyleIdx="2" presStyleCnt="3">
        <dgm:presLayoutVars>
          <dgm:bulletEnabled val="1"/>
        </dgm:presLayoutVars>
      </dgm:prSet>
      <dgm:spPr/>
    </dgm:pt>
  </dgm:ptLst>
  <dgm:cxnLst>
    <dgm:cxn modelId="{25EB3200-7B25-4F5B-8B98-15E67092E6AE}" srcId="{D45E8C01-6823-459D-804E-7198C1CC6C43}" destId="{259FF055-9770-4FA9-8CAB-A71801110BFF}" srcOrd="2" destOrd="0" parTransId="{CEB4F71C-5B3D-47BE-BEB4-9ABF1C01B24E}" sibTransId="{5E24543E-744A-40CB-82ED-BD900F02FFC7}"/>
    <dgm:cxn modelId="{6A5DAD04-1645-4688-865F-EE7EA8110364}" type="presOf" srcId="{632B78E2-168A-42BB-A314-32C5DEA77DA2}" destId="{6E13DE31-0812-4A07-82AC-806FB4A05A79}" srcOrd="1" destOrd="0" presId="urn:microsoft.com/office/officeart/2005/8/layout/process3"/>
    <dgm:cxn modelId="{30662A05-BE4C-4AFE-9ADE-BCAA444B1276}" type="presOf" srcId="{6D81F8F0-1BFE-4387-9F91-00FEB6B18FA4}" destId="{1E2E2CB7-A658-4A05-8617-E0A0A1BA8ED6}" srcOrd="0" destOrd="0" presId="urn:microsoft.com/office/officeart/2005/8/layout/process3"/>
    <dgm:cxn modelId="{027D391B-F36D-4E83-952E-888C9235CF73}" srcId="{D45E8C01-6823-459D-804E-7198C1CC6C43}" destId="{EAE5C622-8302-4178-996A-FBCF3D36B437}" srcOrd="1" destOrd="0" parTransId="{9F01B8E7-8E3B-48B2-A7A7-2743A3246246}" sibTransId="{C27F4732-1471-4A51-B2F4-ED784BD6CE94}"/>
    <dgm:cxn modelId="{9D0B3123-F877-4C2B-A84E-036D5295207E}" type="presOf" srcId="{EAE5C622-8302-4178-996A-FBCF3D36B437}" destId="{C10ADCF2-DE18-4021-94FB-682054D53025}" srcOrd="1" destOrd="0" presId="urn:microsoft.com/office/officeart/2005/8/layout/process3"/>
    <dgm:cxn modelId="{4811BC2D-8A09-45C5-8F93-1AE23B1FE183}" type="presOf" srcId="{010919AB-8396-48FE-B7F1-F1AF24FA530D}" destId="{9BA4EB8C-2649-4669-9453-991E267513A9}" srcOrd="0" destOrd="1" presId="urn:microsoft.com/office/officeart/2005/8/layout/process3"/>
    <dgm:cxn modelId="{A247565B-B406-439D-BE66-5D39B6B748D2}" type="presOf" srcId="{4D560080-60E3-4A49-B907-D5027E9F85D7}" destId="{DFED68C5-8BE2-41C1-82CC-87D18A69937A}" srcOrd="0" destOrd="1" presId="urn:microsoft.com/office/officeart/2005/8/layout/process3"/>
    <dgm:cxn modelId="{BBED0A42-16F6-472D-A593-B5D764D50F68}" srcId="{B4C046E8-FEE0-4DC8-B9D9-9F5D70EC81DF}" destId="{2EF6830B-8572-415F-8AF2-63BD7D13AFDF}" srcOrd="2" destOrd="0" parTransId="{3A57C62A-A55C-4653-9846-B1FB3F48072E}" sibTransId="{1CEA642F-87C9-40FF-A9C0-85C488FB4B71}"/>
    <dgm:cxn modelId="{3689AD4B-59B3-4906-BA06-20315891DFF9}" type="presOf" srcId="{259FF055-9770-4FA9-8CAB-A71801110BFF}" destId="{AB66EBE2-4803-4FED-A413-6819B7A3BA9B}" srcOrd="0" destOrd="0" presId="urn:microsoft.com/office/officeart/2005/8/layout/process3"/>
    <dgm:cxn modelId="{E4BAB44C-77D8-421E-A643-EA1850FE6458}" srcId="{EAE5C622-8302-4178-996A-FBCF3D36B437}" destId="{25F45431-2CA3-4779-882A-11ADE3D6E600}" srcOrd="1" destOrd="0" parTransId="{59735897-7C10-47D7-B153-9B9C8C6BFFF4}" sibTransId="{F1BE6D53-4072-491B-9E5E-CFC7063D44B0}"/>
    <dgm:cxn modelId="{C702D67F-FE3A-425A-B16B-839482ECF481}" srcId="{259FF055-9770-4FA9-8CAB-A71801110BFF}" destId="{5225DE98-1224-4A7B-A427-106BC04FF10F}" srcOrd="0" destOrd="0" parTransId="{CF99D48B-42AB-489D-A1F0-647D4B805623}" sibTransId="{69262C30-45CA-4ECC-8281-11F164AF0DE3}"/>
    <dgm:cxn modelId="{4BC5B485-0E5B-4C3D-B1C8-12A2B3FE2B24}" type="presOf" srcId="{2EF6830B-8572-415F-8AF2-63BD7D13AFDF}" destId="{9BA4EB8C-2649-4669-9453-991E267513A9}" srcOrd="0" destOrd="3" presId="urn:microsoft.com/office/officeart/2005/8/layout/process3"/>
    <dgm:cxn modelId="{99CA4B8D-F4E8-4750-97DB-DFF0EC6EDEDE}" type="presOf" srcId="{259FF055-9770-4FA9-8CAB-A71801110BFF}" destId="{32F7EEB2-FBC2-4AE2-AD92-AF6AEC43E359}" srcOrd="1" destOrd="0" presId="urn:microsoft.com/office/officeart/2005/8/layout/process3"/>
    <dgm:cxn modelId="{DF28B18E-AC82-4F86-84D2-9F2C7E0643F0}" type="presOf" srcId="{459F0097-59DE-4629-8938-37B266C007FF}" destId="{DFED68C5-8BE2-41C1-82CC-87D18A69937A}" srcOrd="0" destOrd="0" presId="urn:microsoft.com/office/officeart/2005/8/layout/process3"/>
    <dgm:cxn modelId="{E76DC690-C7D1-48D8-8EAB-6F7142919747}" srcId="{6D81F8F0-1BFE-4387-9F91-00FEB6B18FA4}" destId="{459F0097-59DE-4629-8938-37B266C007FF}" srcOrd="0" destOrd="0" parTransId="{A6005458-AC04-4376-9325-F021364E9068}" sibTransId="{2ACF590D-E2EE-485E-8616-B501240EFA8F}"/>
    <dgm:cxn modelId="{61CD559B-A8B7-4A0F-A34F-B6731A474281}" type="presOf" srcId="{5771BAED-1B51-4AEB-8928-0911721DCC05}" destId="{3ACB86B4-4225-4784-AF72-3E00D120DFB6}" srcOrd="0" destOrd="1" presId="urn:microsoft.com/office/officeart/2005/8/layout/process3"/>
    <dgm:cxn modelId="{A590559D-BD11-49E6-846C-DA0F957A053A}" srcId="{B4C046E8-FEE0-4DC8-B9D9-9F5D70EC81DF}" destId="{3DA08350-762A-4F48-B410-2DFF65BD3000}" srcOrd="1" destOrd="0" parTransId="{E012BE1C-EA58-45BC-9586-1FB5F9FE519E}" sibTransId="{F0B3351F-A011-4C09-9654-1CC5835C72AF}"/>
    <dgm:cxn modelId="{B24C569E-AB1B-4F39-9C5B-F776BFF6E666}" type="presOf" srcId="{6D81F8F0-1BFE-4387-9F91-00FEB6B18FA4}" destId="{8AE27874-0227-4C60-BAD2-E3FB2DE9951D}" srcOrd="1" destOrd="0" presId="urn:microsoft.com/office/officeart/2005/8/layout/process3"/>
    <dgm:cxn modelId="{8B3569A6-6656-4FB8-A625-D1C45573A627}" type="presOf" srcId="{B4C046E8-FEE0-4DC8-B9D9-9F5D70EC81DF}" destId="{9BA4EB8C-2649-4669-9453-991E267513A9}" srcOrd="0" destOrd="0" presId="urn:microsoft.com/office/officeart/2005/8/layout/process3"/>
    <dgm:cxn modelId="{0E139BAA-65A1-443D-834A-B50637427279}" type="presOf" srcId="{5225DE98-1224-4A7B-A427-106BC04FF10F}" destId="{3ACB86B4-4225-4784-AF72-3E00D120DFB6}" srcOrd="0" destOrd="0" presId="urn:microsoft.com/office/officeart/2005/8/layout/process3"/>
    <dgm:cxn modelId="{DD6221AD-60A3-4508-920B-A51989BEE8FB}" srcId="{6D81F8F0-1BFE-4387-9F91-00FEB6B18FA4}" destId="{4D560080-60E3-4A49-B907-D5027E9F85D7}" srcOrd="1" destOrd="0" parTransId="{23F49AA5-DAE8-48AF-AFCC-04CC32C42D74}" sibTransId="{400DCFFE-AD5B-4CEA-97E3-9B22C8160CAD}"/>
    <dgm:cxn modelId="{1D1D28B3-5E05-47CA-96F3-4223488D8FEA}" type="presOf" srcId="{C27F4732-1471-4A51-B2F4-ED784BD6CE94}" destId="{D9ED0BBF-8A93-4DE4-A3AB-EAA7A2BC98E0}" srcOrd="1" destOrd="0" presId="urn:microsoft.com/office/officeart/2005/8/layout/process3"/>
    <dgm:cxn modelId="{6FA999B9-45C9-4233-B64F-AD0F766EF9BC}" type="presOf" srcId="{D45E8C01-6823-459D-804E-7198C1CC6C43}" destId="{26975122-32A6-47F8-BAE8-8C2A6528563E}" srcOrd="0" destOrd="0" presId="urn:microsoft.com/office/officeart/2005/8/layout/process3"/>
    <dgm:cxn modelId="{3795F4C3-50C7-44CC-942B-4A5DC7D2CD24}" type="presOf" srcId="{632B78E2-168A-42BB-A314-32C5DEA77DA2}" destId="{AF6CB976-B9AC-472D-B8F7-DF299E70C7A5}" srcOrd="0" destOrd="0" presId="urn:microsoft.com/office/officeart/2005/8/layout/process3"/>
    <dgm:cxn modelId="{111784C9-92DB-4564-AD10-838FB1A84D66}" srcId="{D45E8C01-6823-459D-804E-7198C1CC6C43}" destId="{6D81F8F0-1BFE-4387-9F91-00FEB6B18FA4}" srcOrd="0" destOrd="0" parTransId="{5BCFC33D-0227-4FC2-9343-5AA4A20F9B7D}" sibTransId="{632B78E2-168A-42BB-A314-32C5DEA77DA2}"/>
    <dgm:cxn modelId="{89335ED2-13A7-42EE-95DC-B6191643FDF0}" srcId="{B4C046E8-FEE0-4DC8-B9D9-9F5D70EC81DF}" destId="{010919AB-8396-48FE-B7F1-F1AF24FA530D}" srcOrd="0" destOrd="0" parTransId="{0D9E15FE-292F-45DD-B7CC-2605EAD6A226}" sibTransId="{0D830FC5-5783-4B1C-BA2B-0854F8152802}"/>
    <dgm:cxn modelId="{F38DAAD6-EE77-40A1-8DC8-3532E4A1C48E}" srcId="{259FF055-9770-4FA9-8CAB-A71801110BFF}" destId="{5771BAED-1B51-4AEB-8928-0911721DCC05}" srcOrd="1" destOrd="0" parTransId="{A15ADC50-7992-4BE2-9524-AAF9D16B6CEC}" sibTransId="{FE14C2DE-D82E-4802-9FB7-B56C0436757E}"/>
    <dgm:cxn modelId="{8DCA06DC-AF76-4374-B67D-3A4373847087}" type="presOf" srcId="{6FC016F3-6A25-4139-8801-8EE432A9ED04}" destId="{9BA4EB8C-2649-4669-9453-991E267513A9}" srcOrd="0" destOrd="4" presId="urn:microsoft.com/office/officeart/2005/8/layout/process3"/>
    <dgm:cxn modelId="{B4AD82E6-8295-4E5C-9372-CC1833881648}" srcId="{EAE5C622-8302-4178-996A-FBCF3D36B437}" destId="{B4C046E8-FEE0-4DC8-B9D9-9F5D70EC81DF}" srcOrd="0" destOrd="0" parTransId="{BF30189E-44B7-421A-A449-B59610612668}" sibTransId="{D3E2855C-AF63-43E9-8DF0-EFC6F81830C2}"/>
    <dgm:cxn modelId="{64869AE6-D4CD-49D7-A59A-0C16D260974F}" type="presOf" srcId="{25F45431-2CA3-4779-882A-11ADE3D6E600}" destId="{9BA4EB8C-2649-4669-9453-991E267513A9}" srcOrd="0" destOrd="5" presId="urn:microsoft.com/office/officeart/2005/8/layout/process3"/>
    <dgm:cxn modelId="{1B462CED-54EF-439F-A7D9-1179B4990C18}" srcId="{B4C046E8-FEE0-4DC8-B9D9-9F5D70EC81DF}" destId="{6FC016F3-6A25-4139-8801-8EE432A9ED04}" srcOrd="3" destOrd="0" parTransId="{E97CEE6B-4557-4D91-B851-657C94959A6A}" sibTransId="{25A5E637-DE86-44AB-BBCF-C82CA8E99AC2}"/>
    <dgm:cxn modelId="{7CAE7AED-059B-49F8-B757-B26AB9CF7834}" type="presOf" srcId="{C27F4732-1471-4A51-B2F4-ED784BD6CE94}" destId="{963767E8-2B2F-40DC-B4F8-911AA3EFFF74}" srcOrd="0" destOrd="0" presId="urn:microsoft.com/office/officeart/2005/8/layout/process3"/>
    <dgm:cxn modelId="{C63759F2-775A-447C-83AB-CC907AF12075}" type="presOf" srcId="{EAE5C622-8302-4178-996A-FBCF3D36B437}" destId="{69367EC2-CB4A-4AC2-92AD-3708F9BE1639}" srcOrd="0" destOrd="0" presId="urn:microsoft.com/office/officeart/2005/8/layout/process3"/>
    <dgm:cxn modelId="{9E3062F5-BAD1-4422-894D-1B356106C976}" type="presOf" srcId="{3DA08350-762A-4F48-B410-2DFF65BD3000}" destId="{9BA4EB8C-2649-4669-9453-991E267513A9}" srcOrd="0" destOrd="2" presId="urn:microsoft.com/office/officeart/2005/8/layout/process3"/>
    <dgm:cxn modelId="{980B644B-7F50-4CAC-9D1C-B386C7566CC9}" type="presParOf" srcId="{26975122-32A6-47F8-BAE8-8C2A6528563E}" destId="{38E4B4AE-C607-4E26-9885-FE8CB75ADBC0}" srcOrd="0" destOrd="0" presId="urn:microsoft.com/office/officeart/2005/8/layout/process3"/>
    <dgm:cxn modelId="{94513283-4F1E-4D97-B118-BC11FA8B0430}" type="presParOf" srcId="{38E4B4AE-C607-4E26-9885-FE8CB75ADBC0}" destId="{1E2E2CB7-A658-4A05-8617-E0A0A1BA8ED6}" srcOrd="0" destOrd="0" presId="urn:microsoft.com/office/officeart/2005/8/layout/process3"/>
    <dgm:cxn modelId="{E2A8ACA3-68A2-41DE-9056-7AE90DC9C6BF}" type="presParOf" srcId="{38E4B4AE-C607-4E26-9885-FE8CB75ADBC0}" destId="{8AE27874-0227-4C60-BAD2-E3FB2DE9951D}" srcOrd="1" destOrd="0" presId="urn:microsoft.com/office/officeart/2005/8/layout/process3"/>
    <dgm:cxn modelId="{145FB6E6-CF6B-46E7-A217-7C78786ADA3D}" type="presParOf" srcId="{38E4B4AE-C607-4E26-9885-FE8CB75ADBC0}" destId="{DFED68C5-8BE2-41C1-82CC-87D18A69937A}" srcOrd="2" destOrd="0" presId="urn:microsoft.com/office/officeart/2005/8/layout/process3"/>
    <dgm:cxn modelId="{9D72ED54-E75B-42E8-8301-9760586B7D6C}" type="presParOf" srcId="{26975122-32A6-47F8-BAE8-8C2A6528563E}" destId="{AF6CB976-B9AC-472D-B8F7-DF299E70C7A5}" srcOrd="1" destOrd="0" presId="urn:microsoft.com/office/officeart/2005/8/layout/process3"/>
    <dgm:cxn modelId="{352363F3-160C-407C-A13F-DC5A60CC4BB5}" type="presParOf" srcId="{AF6CB976-B9AC-472D-B8F7-DF299E70C7A5}" destId="{6E13DE31-0812-4A07-82AC-806FB4A05A79}" srcOrd="0" destOrd="0" presId="urn:microsoft.com/office/officeart/2005/8/layout/process3"/>
    <dgm:cxn modelId="{9EEA533B-3BFD-46CE-A642-F1C81CE464B6}" type="presParOf" srcId="{26975122-32A6-47F8-BAE8-8C2A6528563E}" destId="{1610B3FC-6684-4C3A-9963-39E3AEC24D9D}" srcOrd="2" destOrd="0" presId="urn:microsoft.com/office/officeart/2005/8/layout/process3"/>
    <dgm:cxn modelId="{55855D22-B64F-480E-B046-AFF539528C29}" type="presParOf" srcId="{1610B3FC-6684-4C3A-9963-39E3AEC24D9D}" destId="{69367EC2-CB4A-4AC2-92AD-3708F9BE1639}" srcOrd="0" destOrd="0" presId="urn:microsoft.com/office/officeart/2005/8/layout/process3"/>
    <dgm:cxn modelId="{75764515-16DE-45AE-8D31-F7A3709CD5AD}" type="presParOf" srcId="{1610B3FC-6684-4C3A-9963-39E3AEC24D9D}" destId="{C10ADCF2-DE18-4021-94FB-682054D53025}" srcOrd="1" destOrd="0" presId="urn:microsoft.com/office/officeart/2005/8/layout/process3"/>
    <dgm:cxn modelId="{C8E6D7DF-76A7-4880-8D75-D7CB69ECDB23}" type="presParOf" srcId="{1610B3FC-6684-4C3A-9963-39E3AEC24D9D}" destId="{9BA4EB8C-2649-4669-9453-991E267513A9}" srcOrd="2" destOrd="0" presId="urn:microsoft.com/office/officeart/2005/8/layout/process3"/>
    <dgm:cxn modelId="{89D5F24F-37C9-44D0-9D1F-4134CC532055}" type="presParOf" srcId="{26975122-32A6-47F8-BAE8-8C2A6528563E}" destId="{963767E8-2B2F-40DC-B4F8-911AA3EFFF74}" srcOrd="3" destOrd="0" presId="urn:microsoft.com/office/officeart/2005/8/layout/process3"/>
    <dgm:cxn modelId="{631427A2-7975-4E40-9050-EDF79B0C29F7}" type="presParOf" srcId="{963767E8-2B2F-40DC-B4F8-911AA3EFFF74}" destId="{D9ED0BBF-8A93-4DE4-A3AB-EAA7A2BC98E0}" srcOrd="0" destOrd="0" presId="urn:microsoft.com/office/officeart/2005/8/layout/process3"/>
    <dgm:cxn modelId="{DEE6A311-6C0A-4D68-B06F-9E068B3A0398}" type="presParOf" srcId="{26975122-32A6-47F8-BAE8-8C2A6528563E}" destId="{E86D693C-4A87-410A-98CC-8D7AB0E2A02F}" srcOrd="4" destOrd="0" presId="urn:microsoft.com/office/officeart/2005/8/layout/process3"/>
    <dgm:cxn modelId="{769836B8-CB14-4BD6-9249-5F078DE135D0}" type="presParOf" srcId="{E86D693C-4A87-410A-98CC-8D7AB0E2A02F}" destId="{AB66EBE2-4803-4FED-A413-6819B7A3BA9B}" srcOrd="0" destOrd="0" presId="urn:microsoft.com/office/officeart/2005/8/layout/process3"/>
    <dgm:cxn modelId="{B5F39D7E-A04B-48B2-B045-AD66FFCA47C9}" type="presParOf" srcId="{E86D693C-4A87-410A-98CC-8D7AB0E2A02F}" destId="{32F7EEB2-FBC2-4AE2-AD92-AF6AEC43E359}" srcOrd="1" destOrd="0" presId="urn:microsoft.com/office/officeart/2005/8/layout/process3"/>
    <dgm:cxn modelId="{930279F3-51E7-4345-B03D-308E419F5237}" type="presParOf" srcId="{E86D693C-4A87-410A-98CC-8D7AB0E2A02F}" destId="{3ACB86B4-4225-4784-AF72-3E00D120DFB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07CE1C-AC77-4F7E-9871-9FEA52D353B9}"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AU"/>
        </a:p>
      </dgm:t>
    </dgm:pt>
    <dgm:pt modelId="{9C2513B2-17D3-46D0-AB7A-D8A6E4970F9B}">
      <dgm:prSet phldrT="[Text]"/>
      <dgm:spPr/>
      <dgm:t>
        <a:bodyPr/>
        <a:lstStyle/>
        <a:p>
          <a:r>
            <a:rPr lang="en-AU" dirty="0"/>
            <a:t>Week of</a:t>
          </a:r>
          <a:br>
            <a:rPr lang="en-AU" dirty="0"/>
          </a:br>
          <a:r>
            <a:rPr lang="en-AU" dirty="0"/>
            <a:t>20</a:t>
          </a:r>
          <a:r>
            <a:rPr lang="en-AU" baseline="30000" dirty="0"/>
            <a:t>th</a:t>
          </a:r>
          <a:r>
            <a:rPr lang="en-AU" dirty="0"/>
            <a:t> Sept</a:t>
          </a:r>
        </a:p>
      </dgm:t>
    </dgm:pt>
    <dgm:pt modelId="{64419201-864C-4C03-B78F-0B63A2F86035}" type="parTrans" cxnId="{2A003213-CB68-4F83-BD41-A043F72CA269}">
      <dgm:prSet/>
      <dgm:spPr/>
      <dgm:t>
        <a:bodyPr/>
        <a:lstStyle/>
        <a:p>
          <a:endParaRPr lang="en-AU"/>
        </a:p>
      </dgm:t>
    </dgm:pt>
    <dgm:pt modelId="{B406E93A-A990-4FA1-86ED-78BCF9027B70}" type="sibTrans" cxnId="{2A003213-CB68-4F83-BD41-A043F72CA269}">
      <dgm:prSet/>
      <dgm:spPr/>
      <dgm:t>
        <a:bodyPr/>
        <a:lstStyle/>
        <a:p>
          <a:endParaRPr lang="en-AU"/>
        </a:p>
      </dgm:t>
    </dgm:pt>
    <dgm:pt modelId="{CA60C624-4E18-40B4-AAEF-C723BD07E6F2}">
      <dgm:prSet phldrT="[Text]"/>
      <dgm:spPr/>
      <dgm:t>
        <a:bodyPr/>
        <a:lstStyle/>
        <a:p>
          <a:r>
            <a:rPr lang="en-AU" dirty="0"/>
            <a:t>Week of</a:t>
          </a:r>
          <a:br>
            <a:rPr lang="en-AU" dirty="0"/>
          </a:br>
          <a:r>
            <a:rPr lang="en-AU" dirty="0"/>
            <a:t>27</a:t>
          </a:r>
          <a:r>
            <a:rPr lang="en-AU" baseline="30000" dirty="0"/>
            <a:t>th</a:t>
          </a:r>
          <a:r>
            <a:rPr lang="en-AU" dirty="0"/>
            <a:t> Sept</a:t>
          </a:r>
        </a:p>
      </dgm:t>
    </dgm:pt>
    <dgm:pt modelId="{A2DED8C6-30F7-4084-844B-5B3AD9F17F55}" type="parTrans" cxnId="{D00BDDDE-B1BF-4FCC-ABBB-31379D1FA787}">
      <dgm:prSet/>
      <dgm:spPr/>
      <dgm:t>
        <a:bodyPr/>
        <a:lstStyle/>
        <a:p>
          <a:endParaRPr lang="en-AU"/>
        </a:p>
      </dgm:t>
    </dgm:pt>
    <dgm:pt modelId="{95EEA632-E317-457A-8DA0-35FB2999D417}" type="sibTrans" cxnId="{D00BDDDE-B1BF-4FCC-ABBB-31379D1FA787}">
      <dgm:prSet/>
      <dgm:spPr/>
      <dgm:t>
        <a:bodyPr/>
        <a:lstStyle/>
        <a:p>
          <a:endParaRPr lang="en-AU"/>
        </a:p>
      </dgm:t>
    </dgm:pt>
    <dgm:pt modelId="{7390FA2B-BD00-443E-AB74-19EDCF591890}">
      <dgm:prSet phldrT="[Text]"/>
      <dgm:spPr/>
      <dgm:t>
        <a:bodyPr/>
        <a:lstStyle/>
        <a:p>
          <a:r>
            <a:rPr lang="en-AU" dirty="0"/>
            <a:t>Week of</a:t>
          </a:r>
          <a:br>
            <a:rPr lang="en-AU" dirty="0"/>
          </a:br>
          <a:r>
            <a:rPr lang="en-AU" dirty="0"/>
            <a:t>4</a:t>
          </a:r>
          <a:r>
            <a:rPr lang="en-AU" baseline="30000" dirty="0"/>
            <a:t>th</a:t>
          </a:r>
          <a:r>
            <a:rPr lang="en-AU" dirty="0"/>
            <a:t> Oct</a:t>
          </a:r>
        </a:p>
      </dgm:t>
    </dgm:pt>
    <dgm:pt modelId="{DAD1E72B-E078-4F2C-B1D5-E11EAA9BF311}" type="parTrans" cxnId="{DBC2F14D-779E-4FED-82FB-A73189A0D1AA}">
      <dgm:prSet/>
      <dgm:spPr/>
      <dgm:t>
        <a:bodyPr/>
        <a:lstStyle/>
        <a:p>
          <a:endParaRPr lang="en-AU"/>
        </a:p>
      </dgm:t>
    </dgm:pt>
    <dgm:pt modelId="{5AFF4647-48A4-4CFC-9F5C-FD83EF1A87B4}" type="sibTrans" cxnId="{DBC2F14D-779E-4FED-82FB-A73189A0D1AA}">
      <dgm:prSet/>
      <dgm:spPr/>
      <dgm:t>
        <a:bodyPr/>
        <a:lstStyle/>
        <a:p>
          <a:endParaRPr lang="en-AU"/>
        </a:p>
      </dgm:t>
    </dgm:pt>
    <dgm:pt modelId="{EACCF280-A2FC-468C-A857-78A9195AAE1F}">
      <dgm:prSet phldrT="[Text]"/>
      <dgm:spPr/>
      <dgm:t>
        <a:bodyPr/>
        <a:lstStyle/>
        <a:p>
          <a:r>
            <a:rPr lang="en-AU" dirty="0"/>
            <a:t>Week of</a:t>
          </a:r>
          <a:br>
            <a:rPr lang="en-AU" dirty="0"/>
          </a:br>
          <a:r>
            <a:rPr lang="en-AU" dirty="0"/>
            <a:t>11</a:t>
          </a:r>
          <a:r>
            <a:rPr lang="en-AU" baseline="30000" dirty="0"/>
            <a:t>th</a:t>
          </a:r>
          <a:r>
            <a:rPr lang="en-AU" dirty="0"/>
            <a:t> Oct</a:t>
          </a:r>
        </a:p>
      </dgm:t>
    </dgm:pt>
    <dgm:pt modelId="{4C6FC77A-71D3-4DEF-83EA-41342D4BF553}" type="parTrans" cxnId="{AE679269-8686-433D-86BB-862E305CA2E0}">
      <dgm:prSet/>
      <dgm:spPr/>
      <dgm:t>
        <a:bodyPr/>
        <a:lstStyle/>
        <a:p>
          <a:endParaRPr lang="en-AU"/>
        </a:p>
      </dgm:t>
    </dgm:pt>
    <dgm:pt modelId="{0B3190E7-6CD5-44AC-9465-1CF7A29EEF1B}" type="sibTrans" cxnId="{AE679269-8686-433D-86BB-862E305CA2E0}">
      <dgm:prSet/>
      <dgm:spPr/>
      <dgm:t>
        <a:bodyPr/>
        <a:lstStyle/>
        <a:p>
          <a:endParaRPr lang="en-AU"/>
        </a:p>
      </dgm:t>
    </dgm:pt>
    <dgm:pt modelId="{A3E7EAD9-0A19-4DDE-A22B-695BD25A731E}">
      <dgm:prSet phldrT="[Text]"/>
      <dgm:spPr/>
      <dgm:t>
        <a:bodyPr/>
        <a:lstStyle/>
        <a:p>
          <a:r>
            <a:rPr lang="en-AU" dirty="0"/>
            <a:t>Week of</a:t>
          </a:r>
          <a:br>
            <a:rPr lang="en-AU" dirty="0"/>
          </a:br>
          <a:r>
            <a:rPr lang="en-AU" dirty="0"/>
            <a:t>18</a:t>
          </a:r>
          <a:r>
            <a:rPr lang="en-AU" baseline="30000" dirty="0"/>
            <a:t>th</a:t>
          </a:r>
          <a:r>
            <a:rPr lang="en-AU" dirty="0"/>
            <a:t> Oct</a:t>
          </a:r>
        </a:p>
      </dgm:t>
    </dgm:pt>
    <dgm:pt modelId="{8B04A56F-8E47-43F8-B148-50E6A0D7EA73}" type="parTrans" cxnId="{1929148A-65D1-437B-9E94-5BE3AB0014D7}">
      <dgm:prSet/>
      <dgm:spPr/>
      <dgm:t>
        <a:bodyPr/>
        <a:lstStyle/>
        <a:p>
          <a:endParaRPr lang="en-AU"/>
        </a:p>
      </dgm:t>
    </dgm:pt>
    <dgm:pt modelId="{B40BC5D2-A2C1-4732-969E-60A9D88D944B}" type="sibTrans" cxnId="{1929148A-65D1-437B-9E94-5BE3AB0014D7}">
      <dgm:prSet/>
      <dgm:spPr/>
      <dgm:t>
        <a:bodyPr/>
        <a:lstStyle/>
        <a:p>
          <a:endParaRPr lang="en-AU"/>
        </a:p>
      </dgm:t>
    </dgm:pt>
    <dgm:pt modelId="{68089EEE-A801-4F70-839F-ABF279C1E6C2}">
      <dgm:prSet phldrT="[Text]"/>
      <dgm:spPr/>
      <dgm:t>
        <a:bodyPr/>
        <a:lstStyle/>
        <a:p>
          <a:r>
            <a:rPr lang="en-AU" dirty="0"/>
            <a:t>Collect &amp; process data – Public disclosures</a:t>
          </a:r>
        </a:p>
      </dgm:t>
    </dgm:pt>
    <dgm:pt modelId="{EF68C02E-7EB5-4D91-BD85-84D397B165B9}" type="parTrans" cxnId="{154B3C97-7A24-4847-B746-6AFF706255B4}">
      <dgm:prSet/>
      <dgm:spPr/>
      <dgm:t>
        <a:bodyPr/>
        <a:lstStyle/>
        <a:p>
          <a:endParaRPr lang="en-AU"/>
        </a:p>
      </dgm:t>
    </dgm:pt>
    <dgm:pt modelId="{EC036072-A3BB-490A-BD8A-FE837466289C}" type="sibTrans" cxnId="{154B3C97-7A24-4847-B746-6AFF706255B4}">
      <dgm:prSet/>
      <dgm:spPr/>
      <dgm:t>
        <a:bodyPr/>
        <a:lstStyle/>
        <a:p>
          <a:endParaRPr lang="en-AU"/>
        </a:p>
      </dgm:t>
    </dgm:pt>
    <dgm:pt modelId="{CF89568F-AE51-442D-A80B-A010BCE3696B}">
      <dgm:prSet phldrT="[Text]"/>
      <dgm:spPr/>
      <dgm:t>
        <a:bodyPr/>
        <a:lstStyle/>
        <a:p>
          <a:r>
            <a:rPr lang="en-AU" dirty="0"/>
            <a:t>Oral progress report, Ethics application</a:t>
          </a:r>
        </a:p>
      </dgm:t>
    </dgm:pt>
    <dgm:pt modelId="{D485ABC1-D9DB-4E3D-A436-AF0F412D25B8}" type="parTrans" cxnId="{1BB7E3B2-4255-4385-9C75-11F5C538D963}">
      <dgm:prSet/>
      <dgm:spPr/>
      <dgm:t>
        <a:bodyPr/>
        <a:lstStyle/>
        <a:p>
          <a:endParaRPr lang="en-AU"/>
        </a:p>
      </dgm:t>
    </dgm:pt>
    <dgm:pt modelId="{E5B4BACF-5E38-4D81-9CBA-48AB66736FF4}" type="sibTrans" cxnId="{1BB7E3B2-4255-4385-9C75-11F5C538D963}">
      <dgm:prSet/>
      <dgm:spPr/>
      <dgm:t>
        <a:bodyPr/>
        <a:lstStyle/>
        <a:p>
          <a:endParaRPr lang="en-AU"/>
        </a:p>
      </dgm:t>
    </dgm:pt>
    <dgm:pt modelId="{0330B27E-CA24-4DEF-9700-E7C6546215D7}">
      <dgm:prSet phldrT="[Text]"/>
      <dgm:spPr/>
      <dgm:t>
        <a:bodyPr/>
        <a:lstStyle/>
        <a:p>
          <a:r>
            <a:rPr lang="en-AU" dirty="0"/>
            <a:t>Begin creating ACTMM</a:t>
          </a:r>
        </a:p>
      </dgm:t>
    </dgm:pt>
    <dgm:pt modelId="{CD4B890A-C4D5-4C77-AAE5-565364390346}" type="parTrans" cxnId="{3DF4E19C-5255-4E9B-B494-9F950DCFE04E}">
      <dgm:prSet/>
      <dgm:spPr/>
      <dgm:t>
        <a:bodyPr/>
        <a:lstStyle/>
        <a:p>
          <a:endParaRPr lang="en-AU"/>
        </a:p>
      </dgm:t>
    </dgm:pt>
    <dgm:pt modelId="{79B86F7E-045A-47EE-8846-CF39EAB2EEAA}" type="sibTrans" cxnId="{3DF4E19C-5255-4E9B-B494-9F950DCFE04E}">
      <dgm:prSet/>
      <dgm:spPr/>
      <dgm:t>
        <a:bodyPr/>
        <a:lstStyle/>
        <a:p>
          <a:endParaRPr lang="en-AU"/>
        </a:p>
      </dgm:t>
    </dgm:pt>
    <dgm:pt modelId="{F09C4ACC-DCCF-4EAF-AA45-9BA2C250392D}">
      <dgm:prSet phldrT="[Text]"/>
      <dgm:spPr/>
      <dgm:t>
        <a:bodyPr/>
        <a:lstStyle/>
        <a:p>
          <a:r>
            <a:rPr lang="en-AU" dirty="0"/>
            <a:t>ACTMM prototype</a:t>
          </a:r>
        </a:p>
      </dgm:t>
    </dgm:pt>
    <dgm:pt modelId="{E09D88DB-A716-4A15-87EA-34171AF2C566}" type="parTrans" cxnId="{CC66F92A-15B5-40FD-975C-7207F1F244D5}">
      <dgm:prSet/>
      <dgm:spPr/>
      <dgm:t>
        <a:bodyPr/>
        <a:lstStyle/>
        <a:p>
          <a:endParaRPr lang="en-AU"/>
        </a:p>
      </dgm:t>
    </dgm:pt>
    <dgm:pt modelId="{2BC25B78-7C0F-4E38-B4D2-74F0E31D1D9A}" type="sibTrans" cxnId="{CC66F92A-15B5-40FD-975C-7207F1F244D5}">
      <dgm:prSet/>
      <dgm:spPr/>
      <dgm:t>
        <a:bodyPr/>
        <a:lstStyle/>
        <a:p>
          <a:endParaRPr lang="en-AU"/>
        </a:p>
      </dgm:t>
    </dgm:pt>
    <dgm:pt modelId="{932C85B2-9A67-4936-9F9E-CA32ACEF0037}">
      <dgm:prSet phldrT="[Text]"/>
      <dgm:spPr/>
      <dgm:t>
        <a:bodyPr/>
        <a:lstStyle/>
        <a:p>
          <a:r>
            <a:rPr lang="en-AU" dirty="0"/>
            <a:t>Preliminary results</a:t>
          </a:r>
        </a:p>
      </dgm:t>
    </dgm:pt>
    <dgm:pt modelId="{60445CF8-9BA8-4BE7-80E7-ACEFEC61D880}" type="parTrans" cxnId="{DF3F63D5-1078-425B-8458-81F91A227812}">
      <dgm:prSet/>
      <dgm:spPr/>
      <dgm:t>
        <a:bodyPr/>
        <a:lstStyle/>
        <a:p>
          <a:endParaRPr lang="en-AU"/>
        </a:p>
      </dgm:t>
    </dgm:pt>
    <dgm:pt modelId="{6BB14FCD-FEDB-40CD-B74F-9CB67EECACAA}" type="sibTrans" cxnId="{DF3F63D5-1078-425B-8458-81F91A227812}">
      <dgm:prSet/>
      <dgm:spPr/>
      <dgm:t>
        <a:bodyPr/>
        <a:lstStyle/>
        <a:p>
          <a:endParaRPr lang="en-AU"/>
        </a:p>
      </dgm:t>
    </dgm:pt>
    <dgm:pt modelId="{63181637-D9C5-4142-B41C-FBA656861EB0}">
      <dgm:prSet phldrT="[Text]"/>
      <dgm:spPr/>
      <dgm:t>
        <a:bodyPr/>
        <a:lstStyle/>
        <a:p>
          <a:r>
            <a:rPr lang="en-AU" dirty="0"/>
            <a:t>Ethics approval (Approx. 5</a:t>
          </a:r>
          <a:r>
            <a:rPr lang="en-AU" baseline="30000" dirty="0"/>
            <a:t>th</a:t>
          </a:r>
          <a:r>
            <a:rPr lang="en-AU" dirty="0"/>
            <a:t>–7</a:t>
          </a:r>
          <a:r>
            <a:rPr lang="en-AU" baseline="30000" dirty="0"/>
            <a:t>th</a:t>
          </a:r>
          <a:r>
            <a:rPr lang="en-AU" dirty="0"/>
            <a:t> October)</a:t>
          </a:r>
        </a:p>
      </dgm:t>
    </dgm:pt>
    <dgm:pt modelId="{6ED770EB-12BC-4FE3-B412-740C6B4F7F68}" type="parTrans" cxnId="{B03DB901-03E1-43FE-91AE-9722CFCC83E6}">
      <dgm:prSet/>
      <dgm:spPr/>
      <dgm:t>
        <a:bodyPr/>
        <a:lstStyle/>
        <a:p>
          <a:endParaRPr lang="en-AU"/>
        </a:p>
      </dgm:t>
    </dgm:pt>
    <dgm:pt modelId="{E4B742C5-2A49-4B04-BDBF-03B5C78C2EF2}" type="sibTrans" cxnId="{B03DB901-03E1-43FE-91AE-9722CFCC83E6}">
      <dgm:prSet/>
      <dgm:spPr/>
      <dgm:t>
        <a:bodyPr/>
        <a:lstStyle/>
        <a:p>
          <a:endParaRPr lang="en-AU"/>
        </a:p>
      </dgm:t>
    </dgm:pt>
    <dgm:pt modelId="{C0ABCE2D-433A-4CF1-8044-7759D2212D07}">
      <dgm:prSet phldrT="[Text]"/>
      <dgm:spPr/>
      <dgm:t>
        <a:bodyPr/>
        <a:lstStyle/>
        <a:p>
          <a:r>
            <a:rPr lang="en-AU" dirty="0"/>
            <a:t>Seminar (Due 8</a:t>
          </a:r>
          <a:r>
            <a:rPr lang="en-AU" baseline="30000" dirty="0"/>
            <a:t>th</a:t>
          </a:r>
          <a:r>
            <a:rPr lang="en-AU" dirty="0"/>
            <a:t> October)</a:t>
          </a:r>
        </a:p>
      </dgm:t>
    </dgm:pt>
    <dgm:pt modelId="{C204ADE7-814E-479B-9F06-1F54B15FF9A9}" type="parTrans" cxnId="{E56B00F1-8848-48FC-AE81-50909BC5B326}">
      <dgm:prSet/>
      <dgm:spPr/>
      <dgm:t>
        <a:bodyPr/>
        <a:lstStyle/>
        <a:p>
          <a:endParaRPr lang="en-AU"/>
        </a:p>
      </dgm:t>
    </dgm:pt>
    <dgm:pt modelId="{F8C56899-5E54-4506-8A9C-C5F9B0B4D310}" type="sibTrans" cxnId="{E56B00F1-8848-48FC-AE81-50909BC5B326}">
      <dgm:prSet/>
      <dgm:spPr/>
      <dgm:t>
        <a:bodyPr/>
        <a:lstStyle/>
        <a:p>
          <a:endParaRPr lang="en-AU"/>
        </a:p>
      </dgm:t>
    </dgm:pt>
    <dgm:pt modelId="{E2D86226-D564-4F78-BDC2-8EB52DD5EF2B}">
      <dgm:prSet phldrT="[Text]"/>
      <dgm:spPr/>
      <dgm:t>
        <a:bodyPr/>
        <a:lstStyle/>
        <a:p>
          <a:r>
            <a:rPr lang="en-AU" dirty="0"/>
            <a:t>Interviews ACT, Advisian</a:t>
          </a:r>
        </a:p>
      </dgm:t>
    </dgm:pt>
    <dgm:pt modelId="{8591B45F-981F-4D2D-A5D8-4D1CD2C9ECE1}" type="parTrans" cxnId="{D1245F9C-8DE4-4200-8D4F-4C619D4BB4CA}">
      <dgm:prSet/>
      <dgm:spPr/>
      <dgm:t>
        <a:bodyPr/>
        <a:lstStyle/>
        <a:p>
          <a:endParaRPr lang="en-AU"/>
        </a:p>
      </dgm:t>
    </dgm:pt>
    <dgm:pt modelId="{01134E40-25BC-469C-9751-D797C2309ADA}" type="sibTrans" cxnId="{D1245F9C-8DE4-4200-8D4F-4C619D4BB4CA}">
      <dgm:prSet/>
      <dgm:spPr/>
      <dgm:t>
        <a:bodyPr/>
        <a:lstStyle/>
        <a:p>
          <a:endParaRPr lang="en-AU"/>
        </a:p>
      </dgm:t>
    </dgm:pt>
    <dgm:pt modelId="{562583B1-DC9C-4DD4-82C1-7FE200F60FCD}">
      <dgm:prSet phldrT="[Text]"/>
      <dgm:spPr/>
      <dgm:t>
        <a:bodyPr/>
        <a:lstStyle/>
        <a:p>
          <a:r>
            <a:rPr lang="en-AU" dirty="0"/>
            <a:t>Writing final report</a:t>
          </a:r>
        </a:p>
      </dgm:t>
    </dgm:pt>
    <dgm:pt modelId="{76D5DEA9-EADB-42DB-B212-58B06D252883}" type="parTrans" cxnId="{FCADE3B3-5D5E-4B74-B51E-9C3DD4092A31}">
      <dgm:prSet/>
      <dgm:spPr/>
      <dgm:t>
        <a:bodyPr/>
        <a:lstStyle/>
        <a:p>
          <a:endParaRPr lang="en-AU"/>
        </a:p>
      </dgm:t>
    </dgm:pt>
    <dgm:pt modelId="{73F2EC35-A00A-4D2B-B28A-9551CA9E22B9}" type="sibTrans" cxnId="{FCADE3B3-5D5E-4B74-B51E-9C3DD4092A31}">
      <dgm:prSet/>
      <dgm:spPr/>
      <dgm:t>
        <a:bodyPr/>
        <a:lstStyle/>
        <a:p>
          <a:endParaRPr lang="en-AU"/>
        </a:p>
      </dgm:t>
    </dgm:pt>
    <dgm:pt modelId="{5FBA624B-5704-4DB5-B3FE-E127078528FA}">
      <dgm:prSet phldrT="[Text]"/>
      <dgm:spPr/>
      <dgm:t>
        <a:bodyPr/>
        <a:lstStyle/>
        <a:p>
          <a:r>
            <a:rPr lang="en-AU" dirty="0"/>
            <a:t>Submit final report (Due 25</a:t>
          </a:r>
          <a:r>
            <a:rPr lang="en-AU" baseline="30000" dirty="0"/>
            <a:t>th</a:t>
          </a:r>
          <a:r>
            <a:rPr lang="en-AU" dirty="0"/>
            <a:t> October)</a:t>
          </a:r>
        </a:p>
      </dgm:t>
    </dgm:pt>
    <dgm:pt modelId="{4A7285B2-6724-4A80-BA6C-68BD39921C38}" type="parTrans" cxnId="{6A8F86AB-4C1A-4E02-B101-0A6C78EC5C19}">
      <dgm:prSet/>
      <dgm:spPr/>
      <dgm:t>
        <a:bodyPr/>
        <a:lstStyle/>
        <a:p>
          <a:endParaRPr lang="en-AU"/>
        </a:p>
      </dgm:t>
    </dgm:pt>
    <dgm:pt modelId="{855E7F19-1352-4442-A297-45CA488F3355}" type="sibTrans" cxnId="{6A8F86AB-4C1A-4E02-B101-0A6C78EC5C19}">
      <dgm:prSet/>
      <dgm:spPr/>
      <dgm:t>
        <a:bodyPr/>
        <a:lstStyle/>
        <a:p>
          <a:endParaRPr lang="en-AU"/>
        </a:p>
      </dgm:t>
    </dgm:pt>
    <dgm:pt modelId="{E68B2CBA-0AA0-4DB1-B769-C61926418180}">
      <dgm:prSet phldrT="[Text]"/>
      <dgm:spPr/>
      <dgm:t>
        <a:bodyPr/>
        <a:lstStyle/>
        <a:p>
          <a:r>
            <a:rPr lang="en-AU" dirty="0"/>
            <a:t>Final results</a:t>
          </a:r>
        </a:p>
      </dgm:t>
    </dgm:pt>
    <dgm:pt modelId="{560272E8-00DF-4703-9D76-9B93979AD8CA}" type="parTrans" cxnId="{E9414436-B0FF-494E-9CE4-DAFAE4948F75}">
      <dgm:prSet/>
      <dgm:spPr/>
      <dgm:t>
        <a:bodyPr/>
        <a:lstStyle/>
        <a:p>
          <a:endParaRPr lang="en-AU"/>
        </a:p>
      </dgm:t>
    </dgm:pt>
    <dgm:pt modelId="{199F4DD3-CF38-4471-89AC-53246D445D60}" type="sibTrans" cxnId="{E9414436-B0FF-494E-9CE4-DAFAE4948F75}">
      <dgm:prSet/>
      <dgm:spPr/>
      <dgm:t>
        <a:bodyPr/>
        <a:lstStyle/>
        <a:p>
          <a:endParaRPr lang="en-AU"/>
        </a:p>
      </dgm:t>
    </dgm:pt>
    <dgm:pt modelId="{C6681281-6772-47A3-958E-FDBCC24E7923}">
      <dgm:prSet phldrT="[Text]"/>
      <dgm:spPr/>
      <dgm:t>
        <a:bodyPr/>
        <a:lstStyle/>
        <a:p>
          <a:r>
            <a:rPr lang="en-AU" dirty="0"/>
            <a:t>ACTMM finalised</a:t>
          </a:r>
        </a:p>
      </dgm:t>
    </dgm:pt>
    <dgm:pt modelId="{2ACE09C7-00C2-44CA-B337-00D20848C5B2}" type="parTrans" cxnId="{E56CA9AC-7AF0-4E7F-A43A-34AA5EDFA8FC}">
      <dgm:prSet/>
      <dgm:spPr/>
      <dgm:t>
        <a:bodyPr/>
        <a:lstStyle/>
        <a:p>
          <a:endParaRPr lang="en-AU"/>
        </a:p>
      </dgm:t>
    </dgm:pt>
    <dgm:pt modelId="{B6E21DF6-58BB-41F8-9AAC-F7A23B535332}" type="sibTrans" cxnId="{E56CA9AC-7AF0-4E7F-A43A-34AA5EDFA8FC}">
      <dgm:prSet/>
      <dgm:spPr/>
      <dgm:t>
        <a:bodyPr/>
        <a:lstStyle/>
        <a:p>
          <a:endParaRPr lang="en-AU"/>
        </a:p>
      </dgm:t>
    </dgm:pt>
    <dgm:pt modelId="{8074FD6B-AEA3-4899-B562-8B4B3CA3F24B}">
      <dgm:prSet phldrT="[Text]"/>
      <dgm:spPr/>
      <dgm:t>
        <a:bodyPr/>
        <a:lstStyle/>
        <a:p>
          <a:r>
            <a:rPr lang="en-AU" dirty="0"/>
            <a:t>Abstract (Due 1</a:t>
          </a:r>
          <a:r>
            <a:rPr lang="en-AU" baseline="30000" dirty="0"/>
            <a:t>st</a:t>
          </a:r>
          <a:r>
            <a:rPr lang="en-AU" dirty="0"/>
            <a:t> October)</a:t>
          </a:r>
        </a:p>
      </dgm:t>
    </dgm:pt>
    <dgm:pt modelId="{6A43BF67-4DE5-40FC-9C50-C20345C494B0}" type="parTrans" cxnId="{A536AA4B-F08A-4207-9C80-CF2CCB5489AC}">
      <dgm:prSet/>
      <dgm:spPr/>
      <dgm:t>
        <a:bodyPr/>
        <a:lstStyle/>
        <a:p>
          <a:endParaRPr lang="en-AU"/>
        </a:p>
      </dgm:t>
    </dgm:pt>
    <dgm:pt modelId="{6AE754C6-0859-48F0-B13C-5A1181542BA6}" type="sibTrans" cxnId="{A536AA4B-F08A-4207-9C80-CF2CCB5489AC}">
      <dgm:prSet/>
      <dgm:spPr/>
      <dgm:t>
        <a:bodyPr/>
        <a:lstStyle/>
        <a:p>
          <a:endParaRPr lang="en-AU"/>
        </a:p>
      </dgm:t>
    </dgm:pt>
    <dgm:pt modelId="{F7E98D29-4F8D-4F0C-877E-50A4991F5131}" type="pres">
      <dgm:prSet presAssocID="{3D07CE1C-AC77-4F7E-9871-9FEA52D353B9}" presName="linearFlow" presStyleCnt="0">
        <dgm:presLayoutVars>
          <dgm:dir/>
          <dgm:animLvl val="lvl"/>
          <dgm:resizeHandles val="exact"/>
        </dgm:presLayoutVars>
      </dgm:prSet>
      <dgm:spPr/>
    </dgm:pt>
    <dgm:pt modelId="{80424C7C-1BE8-43F1-853C-208816F3551F}" type="pres">
      <dgm:prSet presAssocID="{9C2513B2-17D3-46D0-AB7A-D8A6E4970F9B}" presName="composite" presStyleCnt="0"/>
      <dgm:spPr/>
    </dgm:pt>
    <dgm:pt modelId="{0CB598C8-EEBA-48F3-9471-D7088B2F23B5}" type="pres">
      <dgm:prSet presAssocID="{9C2513B2-17D3-46D0-AB7A-D8A6E4970F9B}" presName="parentText" presStyleLbl="alignNode1" presStyleIdx="0" presStyleCnt="5">
        <dgm:presLayoutVars>
          <dgm:chMax val="1"/>
          <dgm:bulletEnabled val="1"/>
        </dgm:presLayoutVars>
      </dgm:prSet>
      <dgm:spPr/>
    </dgm:pt>
    <dgm:pt modelId="{245DFF56-5832-423D-A230-8D52D17E6EBC}" type="pres">
      <dgm:prSet presAssocID="{9C2513B2-17D3-46D0-AB7A-D8A6E4970F9B}" presName="descendantText" presStyleLbl="alignAcc1" presStyleIdx="0" presStyleCnt="5">
        <dgm:presLayoutVars>
          <dgm:bulletEnabled val="1"/>
        </dgm:presLayoutVars>
      </dgm:prSet>
      <dgm:spPr/>
    </dgm:pt>
    <dgm:pt modelId="{2D50CC02-BAE9-46D2-B746-5B1A5BFA4881}" type="pres">
      <dgm:prSet presAssocID="{B406E93A-A990-4FA1-86ED-78BCF9027B70}" presName="sp" presStyleCnt="0"/>
      <dgm:spPr/>
    </dgm:pt>
    <dgm:pt modelId="{BE4DB14B-0BD5-4F72-B208-F8A569AC29C8}" type="pres">
      <dgm:prSet presAssocID="{CA60C624-4E18-40B4-AAEF-C723BD07E6F2}" presName="composite" presStyleCnt="0"/>
      <dgm:spPr/>
    </dgm:pt>
    <dgm:pt modelId="{E76287BF-FBD7-41DC-B32D-B4DB813ED442}" type="pres">
      <dgm:prSet presAssocID="{CA60C624-4E18-40B4-AAEF-C723BD07E6F2}" presName="parentText" presStyleLbl="alignNode1" presStyleIdx="1" presStyleCnt="5">
        <dgm:presLayoutVars>
          <dgm:chMax val="1"/>
          <dgm:bulletEnabled val="1"/>
        </dgm:presLayoutVars>
      </dgm:prSet>
      <dgm:spPr/>
    </dgm:pt>
    <dgm:pt modelId="{DC8AB4A4-25DC-4C23-A7E4-EBF309F350C7}" type="pres">
      <dgm:prSet presAssocID="{CA60C624-4E18-40B4-AAEF-C723BD07E6F2}" presName="descendantText" presStyleLbl="alignAcc1" presStyleIdx="1" presStyleCnt="5">
        <dgm:presLayoutVars>
          <dgm:bulletEnabled val="1"/>
        </dgm:presLayoutVars>
      </dgm:prSet>
      <dgm:spPr/>
    </dgm:pt>
    <dgm:pt modelId="{485565C1-B3D5-4EC0-8AD0-DB971864216F}" type="pres">
      <dgm:prSet presAssocID="{95EEA632-E317-457A-8DA0-35FB2999D417}" presName="sp" presStyleCnt="0"/>
      <dgm:spPr/>
    </dgm:pt>
    <dgm:pt modelId="{E96D2869-FB39-4376-8C8A-07B79FB1035E}" type="pres">
      <dgm:prSet presAssocID="{7390FA2B-BD00-443E-AB74-19EDCF591890}" presName="composite" presStyleCnt="0"/>
      <dgm:spPr/>
    </dgm:pt>
    <dgm:pt modelId="{79546A7D-C3BB-43CC-B890-16962D47AC10}" type="pres">
      <dgm:prSet presAssocID="{7390FA2B-BD00-443E-AB74-19EDCF591890}" presName="parentText" presStyleLbl="alignNode1" presStyleIdx="2" presStyleCnt="5">
        <dgm:presLayoutVars>
          <dgm:chMax val="1"/>
          <dgm:bulletEnabled val="1"/>
        </dgm:presLayoutVars>
      </dgm:prSet>
      <dgm:spPr/>
    </dgm:pt>
    <dgm:pt modelId="{189F1213-A207-47A6-B838-323904365C01}" type="pres">
      <dgm:prSet presAssocID="{7390FA2B-BD00-443E-AB74-19EDCF591890}" presName="descendantText" presStyleLbl="alignAcc1" presStyleIdx="2" presStyleCnt="5">
        <dgm:presLayoutVars>
          <dgm:bulletEnabled val="1"/>
        </dgm:presLayoutVars>
      </dgm:prSet>
      <dgm:spPr/>
    </dgm:pt>
    <dgm:pt modelId="{B6E160CE-898E-4DBF-BD31-EC562DEF902C}" type="pres">
      <dgm:prSet presAssocID="{5AFF4647-48A4-4CFC-9F5C-FD83EF1A87B4}" presName="sp" presStyleCnt="0"/>
      <dgm:spPr/>
    </dgm:pt>
    <dgm:pt modelId="{2AB9E291-141A-4E0A-8EEE-EEC3223646DE}" type="pres">
      <dgm:prSet presAssocID="{EACCF280-A2FC-468C-A857-78A9195AAE1F}" presName="composite" presStyleCnt="0"/>
      <dgm:spPr/>
    </dgm:pt>
    <dgm:pt modelId="{1FCD557C-999A-47DE-AA13-55665930955D}" type="pres">
      <dgm:prSet presAssocID="{EACCF280-A2FC-468C-A857-78A9195AAE1F}" presName="parentText" presStyleLbl="alignNode1" presStyleIdx="3" presStyleCnt="5">
        <dgm:presLayoutVars>
          <dgm:chMax val="1"/>
          <dgm:bulletEnabled val="1"/>
        </dgm:presLayoutVars>
      </dgm:prSet>
      <dgm:spPr/>
    </dgm:pt>
    <dgm:pt modelId="{BC2E37CF-4136-4EBA-942D-CD9CE10221AE}" type="pres">
      <dgm:prSet presAssocID="{EACCF280-A2FC-468C-A857-78A9195AAE1F}" presName="descendantText" presStyleLbl="alignAcc1" presStyleIdx="3" presStyleCnt="5">
        <dgm:presLayoutVars>
          <dgm:bulletEnabled val="1"/>
        </dgm:presLayoutVars>
      </dgm:prSet>
      <dgm:spPr/>
    </dgm:pt>
    <dgm:pt modelId="{4F168C2E-EB22-499A-945A-EE952CD2DDFA}" type="pres">
      <dgm:prSet presAssocID="{0B3190E7-6CD5-44AC-9465-1CF7A29EEF1B}" presName="sp" presStyleCnt="0"/>
      <dgm:spPr/>
    </dgm:pt>
    <dgm:pt modelId="{82B31247-0F6E-4995-BF01-F394D59D0D9A}" type="pres">
      <dgm:prSet presAssocID="{A3E7EAD9-0A19-4DDE-A22B-695BD25A731E}" presName="composite" presStyleCnt="0"/>
      <dgm:spPr/>
    </dgm:pt>
    <dgm:pt modelId="{57FA7018-671E-4358-8389-B6243F67615C}" type="pres">
      <dgm:prSet presAssocID="{A3E7EAD9-0A19-4DDE-A22B-695BD25A731E}" presName="parentText" presStyleLbl="alignNode1" presStyleIdx="4" presStyleCnt="5">
        <dgm:presLayoutVars>
          <dgm:chMax val="1"/>
          <dgm:bulletEnabled val="1"/>
        </dgm:presLayoutVars>
      </dgm:prSet>
      <dgm:spPr/>
    </dgm:pt>
    <dgm:pt modelId="{4437BBA9-702E-47B5-BCA4-778EAFDAE229}" type="pres">
      <dgm:prSet presAssocID="{A3E7EAD9-0A19-4DDE-A22B-695BD25A731E}" presName="descendantText" presStyleLbl="alignAcc1" presStyleIdx="4" presStyleCnt="5">
        <dgm:presLayoutVars>
          <dgm:bulletEnabled val="1"/>
        </dgm:presLayoutVars>
      </dgm:prSet>
      <dgm:spPr/>
    </dgm:pt>
  </dgm:ptLst>
  <dgm:cxnLst>
    <dgm:cxn modelId="{B03DB901-03E1-43FE-91AE-9722CFCC83E6}" srcId="{7390FA2B-BD00-443E-AB74-19EDCF591890}" destId="{63181637-D9C5-4142-B41C-FBA656861EB0}" srcOrd="0" destOrd="0" parTransId="{6ED770EB-12BC-4FE3-B412-740C6B4F7F68}" sibTransId="{E4B742C5-2A49-4B04-BDBF-03B5C78C2EF2}"/>
    <dgm:cxn modelId="{ABB3230A-6016-4D78-93CE-20DC5C964203}" type="presOf" srcId="{CA60C624-4E18-40B4-AAEF-C723BD07E6F2}" destId="{E76287BF-FBD7-41DC-B32D-B4DB813ED442}" srcOrd="0" destOrd="0" presId="urn:microsoft.com/office/officeart/2005/8/layout/chevron2"/>
    <dgm:cxn modelId="{2A003213-CB68-4F83-BD41-A043F72CA269}" srcId="{3D07CE1C-AC77-4F7E-9871-9FEA52D353B9}" destId="{9C2513B2-17D3-46D0-AB7A-D8A6E4970F9B}" srcOrd="0" destOrd="0" parTransId="{64419201-864C-4C03-B78F-0B63A2F86035}" sibTransId="{B406E93A-A990-4FA1-86ED-78BCF9027B70}"/>
    <dgm:cxn modelId="{46BFD61D-12BA-4253-90E5-3D7954DBF462}" type="presOf" srcId="{A3E7EAD9-0A19-4DDE-A22B-695BD25A731E}" destId="{57FA7018-671E-4358-8389-B6243F67615C}" srcOrd="0" destOrd="0" presId="urn:microsoft.com/office/officeart/2005/8/layout/chevron2"/>
    <dgm:cxn modelId="{CC66F92A-15B5-40FD-975C-7207F1F244D5}" srcId="{CA60C624-4E18-40B4-AAEF-C723BD07E6F2}" destId="{F09C4ACC-DCCF-4EAF-AA45-9BA2C250392D}" srcOrd="0" destOrd="0" parTransId="{E09D88DB-A716-4A15-87EA-34171AF2C566}" sibTransId="{2BC25B78-7C0F-4E38-B4D2-74F0E31D1D9A}"/>
    <dgm:cxn modelId="{9345DF2D-F877-4921-B69D-99481C6AEB87}" type="presOf" srcId="{68089EEE-A801-4F70-839F-ABF279C1E6C2}" destId="{245DFF56-5832-423D-A230-8D52D17E6EBC}" srcOrd="0" destOrd="1" presId="urn:microsoft.com/office/officeart/2005/8/layout/chevron2"/>
    <dgm:cxn modelId="{E9414436-B0FF-494E-9CE4-DAFAE4948F75}" srcId="{EACCF280-A2FC-468C-A857-78A9195AAE1F}" destId="{E68B2CBA-0AA0-4DB1-B769-C61926418180}" srcOrd="1" destOrd="0" parTransId="{560272E8-00DF-4703-9D76-9B93979AD8CA}" sibTransId="{199F4DD3-CF38-4471-89AC-53246D445D60}"/>
    <dgm:cxn modelId="{DADD2038-DF15-45BE-AA9E-C3A45184413C}" type="presOf" srcId="{7390FA2B-BD00-443E-AB74-19EDCF591890}" destId="{79546A7D-C3BB-43CC-B890-16962D47AC10}" srcOrd="0" destOrd="0" presId="urn:microsoft.com/office/officeart/2005/8/layout/chevron2"/>
    <dgm:cxn modelId="{5AAD3139-E095-4DC6-97F2-697D1164E89A}" type="presOf" srcId="{C0ABCE2D-433A-4CF1-8044-7759D2212D07}" destId="{189F1213-A207-47A6-B838-323904365C01}" srcOrd="0" destOrd="2" presId="urn:microsoft.com/office/officeart/2005/8/layout/chevron2"/>
    <dgm:cxn modelId="{7DA67767-AAD7-4795-9A5C-23C9901D55CD}" type="presOf" srcId="{5FBA624B-5704-4DB5-B3FE-E127078528FA}" destId="{4437BBA9-702E-47B5-BCA4-778EAFDAE229}" srcOrd="0" destOrd="0" presId="urn:microsoft.com/office/officeart/2005/8/layout/chevron2"/>
    <dgm:cxn modelId="{5501E368-1A1C-43AA-867E-3143B7E3AF30}" type="presOf" srcId="{562583B1-DC9C-4DD4-82C1-7FE200F60FCD}" destId="{BC2E37CF-4136-4EBA-942D-CD9CE10221AE}" srcOrd="0" destOrd="2" presId="urn:microsoft.com/office/officeart/2005/8/layout/chevron2"/>
    <dgm:cxn modelId="{AE679269-8686-433D-86BB-862E305CA2E0}" srcId="{3D07CE1C-AC77-4F7E-9871-9FEA52D353B9}" destId="{EACCF280-A2FC-468C-A857-78A9195AAE1F}" srcOrd="3" destOrd="0" parTransId="{4C6FC77A-71D3-4DEF-83EA-41342D4BF553}" sibTransId="{0B3190E7-6CD5-44AC-9465-1CF7A29EEF1B}"/>
    <dgm:cxn modelId="{A536AA4B-F08A-4207-9C80-CF2CCB5489AC}" srcId="{CA60C624-4E18-40B4-AAEF-C723BD07E6F2}" destId="{8074FD6B-AEA3-4899-B562-8B4B3CA3F24B}" srcOrd="2" destOrd="0" parTransId="{6A43BF67-4DE5-40FC-9C50-C20345C494B0}" sibTransId="{6AE754C6-0859-48F0-B13C-5A1181542BA6}"/>
    <dgm:cxn modelId="{92F2A44C-9010-49AD-BB22-D2CBB3E0B1FB}" type="presOf" srcId="{E2D86226-D564-4F78-BDC2-8EB52DD5EF2B}" destId="{189F1213-A207-47A6-B838-323904365C01}" srcOrd="0" destOrd="1" presId="urn:microsoft.com/office/officeart/2005/8/layout/chevron2"/>
    <dgm:cxn modelId="{DBC2F14D-779E-4FED-82FB-A73189A0D1AA}" srcId="{3D07CE1C-AC77-4F7E-9871-9FEA52D353B9}" destId="{7390FA2B-BD00-443E-AB74-19EDCF591890}" srcOrd="2" destOrd="0" parTransId="{DAD1E72B-E078-4F2C-B1D5-E11EAA9BF311}" sibTransId="{5AFF4647-48A4-4CFC-9F5C-FD83EF1A87B4}"/>
    <dgm:cxn modelId="{F720F575-C71C-4241-9D06-ED4CD7F437B3}" type="presOf" srcId="{CF89568F-AE51-442D-A80B-A010BCE3696B}" destId="{245DFF56-5832-423D-A230-8D52D17E6EBC}" srcOrd="0" destOrd="0" presId="urn:microsoft.com/office/officeart/2005/8/layout/chevron2"/>
    <dgm:cxn modelId="{6A11C057-E099-4235-9ECB-C860EF9A9124}" type="presOf" srcId="{0330B27E-CA24-4DEF-9700-E7C6546215D7}" destId="{245DFF56-5832-423D-A230-8D52D17E6EBC}" srcOrd="0" destOrd="2" presId="urn:microsoft.com/office/officeart/2005/8/layout/chevron2"/>
    <dgm:cxn modelId="{262E1083-1476-4E4B-9183-7021646A4AD4}" type="presOf" srcId="{EACCF280-A2FC-468C-A857-78A9195AAE1F}" destId="{1FCD557C-999A-47DE-AA13-55665930955D}" srcOrd="0" destOrd="0" presId="urn:microsoft.com/office/officeart/2005/8/layout/chevron2"/>
    <dgm:cxn modelId="{1929148A-65D1-437B-9E94-5BE3AB0014D7}" srcId="{3D07CE1C-AC77-4F7E-9871-9FEA52D353B9}" destId="{A3E7EAD9-0A19-4DDE-A22B-695BD25A731E}" srcOrd="4" destOrd="0" parTransId="{8B04A56F-8E47-43F8-B148-50E6A0D7EA73}" sibTransId="{B40BC5D2-A2C1-4732-969E-60A9D88D944B}"/>
    <dgm:cxn modelId="{8F22A196-4D4F-40AC-B222-DD314943A67C}" type="presOf" srcId="{932C85B2-9A67-4936-9F9E-CA32ACEF0037}" destId="{DC8AB4A4-25DC-4C23-A7E4-EBF309F350C7}" srcOrd="0" destOrd="1" presId="urn:microsoft.com/office/officeart/2005/8/layout/chevron2"/>
    <dgm:cxn modelId="{154B3C97-7A24-4847-B746-6AFF706255B4}" srcId="{9C2513B2-17D3-46D0-AB7A-D8A6E4970F9B}" destId="{68089EEE-A801-4F70-839F-ABF279C1E6C2}" srcOrd="1" destOrd="0" parTransId="{EF68C02E-7EB5-4D91-BD85-84D397B165B9}" sibTransId="{EC036072-A3BB-490A-BD8A-FE837466289C}"/>
    <dgm:cxn modelId="{D1245F9C-8DE4-4200-8D4F-4C619D4BB4CA}" srcId="{7390FA2B-BD00-443E-AB74-19EDCF591890}" destId="{E2D86226-D564-4F78-BDC2-8EB52DD5EF2B}" srcOrd="1" destOrd="0" parTransId="{8591B45F-981F-4D2D-A5D8-4D1CD2C9ECE1}" sibTransId="{01134E40-25BC-469C-9751-D797C2309ADA}"/>
    <dgm:cxn modelId="{3DF4E19C-5255-4E9B-B494-9F950DCFE04E}" srcId="{9C2513B2-17D3-46D0-AB7A-D8A6E4970F9B}" destId="{0330B27E-CA24-4DEF-9700-E7C6546215D7}" srcOrd="2" destOrd="0" parTransId="{CD4B890A-C4D5-4C77-AAE5-565364390346}" sibTransId="{79B86F7E-045A-47EE-8846-CF39EAB2EEAA}"/>
    <dgm:cxn modelId="{6A8F86AB-4C1A-4E02-B101-0A6C78EC5C19}" srcId="{A3E7EAD9-0A19-4DDE-A22B-695BD25A731E}" destId="{5FBA624B-5704-4DB5-B3FE-E127078528FA}" srcOrd="0" destOrd="0" parTransId="{4A7285B2-6724-4A80-BA6C-68BD39921C38}" sibTransId="{855E7F19-1352-4442-A297-45CA488F3355}"/>
    <dgm:cxn modelId="{E56CA9AC-7AF0-4E7F-A43A-34AA5EDFA8FC}" srcId="{EACCF280-A2FC-468C-A857-78A9195AAE1F}" destId="{C6681281-6772-47A3-958E-FDBCC24E7923}" srcOrd="0" destOrd="0" parTransId="{2ACE09C7-00C2-44CA-B337-00D20848C5B2}" sibTransId="{B6E21DF6-58BB-41F8-9AAC-F7A23B535332}"/>
    <dgm:cxn modelId="{1BB7E3B2-4255-4385-9C75-11F5C538D963}" srcId="{9C2513B2-17D3-46D0-AB7A-D8A6E4970F9B}" destId="{CF89568F-AE51-442D-A80B-A010BCE3696B}" srcOrd="0" destOrd="0" parTransId="{D485ABC1-D9DB-4E3D-A436-AF0F412D25B8}" sibTransId="{E5B4BACF-5E38-4D81-9CBA-48AB66736FF4}"/>
    <dgm:cxn modelId="{FCADE3B3-5D5E-4B74-B51E-9C3DD4092A31}" srcId="{EACCF280-A2FC-468C-A857-78A9195AAE1F}" destId="{562583B1-DC9C-4DD4-82C1-7FE200F60FCD}" srcOrd="2" destOrd="0" parTransId="{76D5DEA9-EADB-42DB-B212-58B06D252883}" sibTransId="{73F2EC35-A00A-4D2B-B28A-9551CA9E22B9}"/>
    <dgm:cxn modelId="{40000FB4-BE91-47EC-9C8A-4713FDEAC6D7}" type="presOf" srcId="{3D07CE1C-AC77-4F7E-9871-9FEA52D353B9}" destId="{F7E98D29-4F8D-4F0C-877E-50A4991F5131}" srcOrd="0" destOrd="0" presId="urn:microsoft.com/office/officeart/2005/8/layout/chevron2"/>
    <dgm:cxn modelId="{A353F3BD-FFC2-4A83-82E8-99615E7E758B}" type="presOf" srcId="{F09C4ACC-DCCF-4EAF-AA45-9BA2C250392D}" destId="{DC8AB4A4-25DC-4C23-A7E4-EBF309F350C7}" srcOrd="0" destOrd="0" presId="urn:microsoft.com/office/officeart/2005/8/layout/chevron2"/>
    <dgm:cxn modelId="{DF3F63D5-1078-425B-8458-81F91A227812}" srcId="{CA60C624-4E18-40B4-AAEF-C723BD07E6F2}" destId="{932C85B2-9A67-4936-9F9E-CA32ACEF0037}" srcOrd="1" destOrd="0" parTransId="{60445CF8-9BA8-4BE7-80E7-ACEFEC61D880}" sibTransId="{6BB14FCD-FEDB-40CD-B74F-9CB67EECACAA}"/>
    <dgm:cxn modelId="{830770D7-D703-47FF-ACC3-193F8AFA0899}" type="presOf" srcId="{E68B2CBA-0AA0-4DB1-B769-C61926418180}" destId="{BC2E37CF-4136-4EBA-942D-CD9CE10221AE}" srcOrd="0" destOrd="1" presId="urn:microsoft.com/office/officeart/2005/8/layout/chevron2"/>
    <dgm:cxn modelId="{24D5C4D8-07AA-446B-A3E0-250E3D03EFAD}" type="presOf" srcId="{9C2513B2-17D3-46D0-AB7A-D8A6E4970F9B}" destId="{0CB598C8-EEBA-48F3-9471-D7088B2F23B5}" srcOrd="0" destOrd="0" presId="urn:microsoft.com/office/officeart/2005/8/layout/chevron2"/>
    <dgm:cxn modelId="{D00BDDDE-B1BF-4FCC-ABBB-31379D1FA787}" srcId="{3D07CE1C-AC77-4F7E-9871-9FEA52D353B9}" destId="{CA60C624-4E18-40B4-AAEF-C723BD07E6F2}" srcOrd="1" destOrd="0" parTransId="{A2DED8C6-30F7-4084-844B-5B3AD9F17F55}" sibTransId="{95EEA632-E317-457A-8DA0-35FB2999D417}"/>
    <dgm:cxn modelId="{E56B00F1-8848-48FC-AE81-50909BC5B326}" srcId="{7390FA2B-BD00-443E-AB74-19EDCF591890}" destId="{C0ABCE2D-433A-4CF1-8044-7759D2212D07}" srcOrd="2" destOrd="0" parTransId="{C204ADE7-814E-479B-9F06-1F54B15FF9A9}" sibTransId="{F8C56899-5E54-4506-8A9C-C5F9B0B4D310}"/>
    <dgm:cxn modelId="{6A8154F2-A34C-4EA9-AB24-826D484257CE}" type="presOf" srcId="{C6681281-6772-47A3-958E-FDBCC24E7923}" destId="{BC2E37CF-4136-4EBA-942D-CD9CE10221AE}" srcOrd="0" destOrd="0" presId="urn:microsoft.com/office/officeart/2005/8/layout/chevron2"/>
    <dgm:cxn modelId="{467BCAFB-7E37-4E46-9B1F-724A2D719F9B}" type="presOf" srcId="{63181637-D9C5-4142-B41C-FBA656861EB0}" destId="{189F1213-A207-47A6-B838-323904365C01}" srcOrd="0" destOrd="0" presId="urn:microsoft.com/office/officeart/2005/8/layout/chevron2"/>
    <dgm:cxn modelId="{C560ABFD-0DC9-47DE-944D-B213C4B54B2F}" type="presOf" srcId="{8074FD6B-AEA3-4899-B562-8B4B3CA3F24B}" destId="{DC8AB4A4-25DC-4C23-A7E4-EBF309F350C7}" srcOrd="0" destOrd="2" presId="urn:microsoft.com/office/officeart/2005/8/layout/chevron2"/>
    <dgm:cxn modelId="{59DC20AB-9CDE-4058-94EB-1A9CBD9B939E}" type="presParOf" srcId="{F7E98D29-4F8D-4F0C-877E-50A4991F5131}" destId="{80424C7C-1BE8-43F1-853C-208816F3551F}" srcOrd="0" destOrd="0" presId="urn:microsoft.com/office/officeart/2005/8/layout/chevron2"/>
    <dgm:cxn modelId="{D62D4863-48CA-4BBA-BD35-0D4C79D27B28}" type="presParOf" srcId="{80424C7C-1BE8-43F1-853C-208816F3551F}" destId="{0CB598C8-EEBA-48F3-9471-D7088B2F23B5}" srcOrd="0" destOrd="0" presId="urn:microsoft.com/office/officeart/2005/8/layout/chevron2"/>
    <dgm:cxn modelId="{3477AFDF-7F06-4CC7-99EB-4F2ED0CDD533}" type="presParOf" srcId="{80424C7C-1BE8-43F1-853C-208816F3551F}" destId="{245DFF56-5832-423D-A230-8D52D17E6EBC}" srcOrd="1" destOrd="0" presId="urn:microsoft.com/office/officeart/2005/8/layout/chevron2"/>
    <dgm:cxn modelId="{AFDD3426-65E4-4393-8B61-EBFB66FB31E8}" type="presParOf" srcId="{F7E98D29-4F8D-4F0C-877E-50A4991F5131}" destId="{2D50CC02-BAE9-46D2-B746-5B1A5BFA4881}" srcOrd="1" destOrd="0" presId="urn:microsoft.com/office/officeart/2005/8/layout/chevron2"/>
    <dgm:cxn modelId="{98BFCF45-A09D-4D8F-ADA6-ABC078976892}" type="presParOf" srcId="{F7E98D29-4F8D-4F0C-877E-50A4991F5131}" destId="{BE4DB14B-0BD5-4F72-B208-F8A569AC29C8}" srcOrd="2" destOrd="0" presId="urn:microsoft.com/office/officeart/2005/8/layout/chevron2"/>
    <dgm:cxn modelId="{AA178BF3-54DC-43F3-8067-B49392578E5A}" type="presParOf" srcId="{BE4DB14B-0BD5-4F72-B208-F8A569AC29C8}" destId="{E76287BF-FBD7-41DC-B32D-B4DB813ED442}" srcOrd="0" destOrd="0" presId="urn:microsoft.com/office/officeart/2005/8/layout/chevron2"/>
    <dgm:cxn modelId="{0271CABF-46FC-442E-A92A-3EEE186E964F}" type="presParOf" srcId="{BE4DB14B-0BD5-4F72-B208-F8A569AC29C8}" destId="{DC8AB4A4-25DC-4C23-A7E4-EBF309F350C7}" srcOrd="1" destOrd="0" presId="urn:microsoft.com/office/officeart/2005/8/layout/chevron2"/>
    <dgm:cxn modelId="{7032D057-A9D6-4594-B51A-D37F649A08B9}" type="presParOf" srcId="{F7E98D29-4F8D-4F0C-877E-50A4991F5131}" destId="{485565C1-B3D5-4EC0-8AD0-DB971864216F}" srcOrd="3" destOrd="0" presId="urn:microsoft.com/office/officeart/2005/8/layout/chevron2"/>
    <dgm:cxn modelId="{D322888F-614D-428E-AB20-54F5433C11FD}" type="presParOf" srcId="{F7E98D29-4F8D-4F0C-877E-50A4991F5131}" destId="{E96D2869-FB39-4376-8C8A-07B79FB1035E}" srcOrd="4" destOrd="0" presId="urn:microsoft.com/office/officeart/2005/8/layout/chevron2"/>
    <dgm:cxn modelId="{327991A4-3B9B-46B3-B3A6-C6172CEE1F60}" type="presParOf" srcId="{E96D2869-FB39-4376-8C8A-07B79FB1035E}" destId="{79546A7D-C3BB-43CC-B890-16962D47AC10}" srcOrd="0" destOrd="0" presId="urn:microsoft.com/office/officeart/2005/8/layout/chevron2"/>
    <dgm:cxn modelId="{060C3334-E5D8-4271-9F54-CC31D4C27E8E}" type="presParOf" srcId="{E96D2869-FB39-4376-8C8A-07B79FB1035E}" destId="{189F1213-A207-47A6-B838-323904365C01}" srcOrd="1" destOrd="0" presId="urn:microsoft.com/office/officeart/2005/8/layout/chevron2"/>
    <dgm:cxn modelId="{19CBB317-4C0B-45C0-89C0-5F78AC38AE5E}" type="presParOf" srcId="{F7E98D29-4F8D-4F0C-877E-50A4991F5131}" destId="{B6E160CE-898E-4DBF-BD31-EC562DEF902C}" srcOrd="5" destOrd="0" presId="urn:microsoft.com/office/officeart/2005/8/layout/chevron2"/>
    <dgm:cxn modelId="{5A6937AA-BAC1-48FF-BC1F-BE79556BE119}" type="presParOf" srcId="{F7E98D29-4F8D-4F0C-877E-50A4991F5131}" destId="{2AB9E291-141A-4E0A-8EEE-EEC3223646DE}" srcOrd="6" destOrd="0" presId="urn:microsoft.com/office/officeart/2005/8/layout/chevron2"/>
    <dgm:cxn modelId="{CE466552-A4DF-4F9C-818D-94F67489D9E4}" type="presParOf" srcId="{2AB9E291-141A-4E0A-8EEE-EEC3223646DE}" destId="{1FCD557C-999A-47DE-AA13-55665930955D}" srcOrd="0" destOrd="0" presId="urn:microsoft.com/office/officeart/2005/8/layout/chevron2"/>
    <dgm:cxn modelId="{4870F624-F293-4D2B-916F-C05D6876D552}" type="presParOf" srcId="{2AB9E291-141A-4E0A-8EEE-EEC3223646DE}" destId="{BC2E37CF-4136-4EBA-942D-CD9CE10221AE}" srcOrd="1" destOrd="0" presId="urn:microsoft.com/office/officeart/2005/8/layout/chevron2"/>
    <dgm:cxn modelId="{5B6DDB11-3EF4-457A-B6A0-8CB3AE01916A}" type="presParOf" srcId="{F7E98D29-4F8D-4F0C-877E-50A4991F5131}" destId="{4F168C2E-EB22-499A-945A-EE952CD2DDFA}" srcOrd="7" destOrd="0" presId="urn:microsoft.com/office/officeart/2005/8/layout/chevron2"/>
    <dgm:cxn modelId="{2D8195FF-C5BA-4565-946C-99C4FEE64649}" type="presParOf" srcId="{F7E98D29-4F8D-4F0C-877E-50A4991F5131}" destId="{82B31247-0F6E-4995-BF01-F394D59D0D9A}" srcOrd="8" destOrd="0" presId="urn:microsoft.com/office/officeart/2005/8/layout/chevron2"/>
    <dgm:cxn modelId="{639633B0-D444-4E8A-9348-BD87B144F1D1}" type="presParOf" srcId="{82B31247-0F6E-4995-BF01-F394D59D0D9A}" destId="{57FA7018-671E-4358-8389-B6243F67615C}" srcOrd="0" destOrd="0" presId="urn:microsoft.com/office/officeart/2005/8/layout/chevron2"/>
    <dgm:cxn modelId="{9B60FA56-4E68-4F93-A1D4-528D04C94870}" type="presParOf" srcId="{82B31247-0F6E-4995-BF01-F394D59D0D9A}" destId="{4437BBA9-702E-47B5-BCA4-778EAFDAE22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27874-0227-4C60-BAD2-E3FB2DE9951D}">
      <dsp:nvSpPr>
        <dsp:cNvPr id="0" name=""/>
        <dsp:cNvSpPr/>
      </dsp:nvSpPr>
      <dsp:spPr>
        <a:xfrm>
          <a:off x="5722" y="9385"/>
          <a:ext cx="2602041" cy="1234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AU" sz="2100" b="1" kern="1200" dirty="0"/>
            <a:t>P1:</a:t>
          </a:r>
          <a:r>
            <a:rPr lang="en-AU" sz="2100" kern="1200" dirty="0"/>
            <a:t> Creation of Assessment Tool</a:t>
          </a:r>
        </a:p>
      </dsp:txBody>
      <dsp:txXfrm>
        <a:off x="5722" y="9385"/>
        <a:ext cx="2602041" cy="822808"/>
      </dsp:txXfrm>
    </dsp:sp>
    <dsp:sp modelId="{DFED68C5-8BE2-41C1-82CC-87D18A69937A}">
      <dsp:nvSpPr>
        <dsp:cNvPr id="0" name=""/>
        <dsp:cNvSpPr/>
      </dsp:nvSpPr>
      <dsp:spPr>
        <a:xfrm>
          <a:off x="538671" y="832193"/>
          <a:ext cx="2602041" cy="30594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a:t>ACT Initiative Generic Methodology</a:t>
          </a:r>
        </a:p>
        <a:p>
          <a:pPr marL="228600" lvl="1" indent="-228600" algn="l" defTabSz="933450">
            <a:lnSpc>
              <a:spcPct val="90000"/>
            </a:lnSpc>
            <a:spcBef>
              <a:spcPct val="0"/>
            </a:spcBef>
            <a:spcAft>
              <a:spcPct val="15000"/>
            </a:spcAft>
            <a:buChar char="•"/>
          </a:pPr>
          <a:r>
            <a:rPr lang="en-AU" sz="2100" kern="1200" dirty="0">
              <a:sym typeface="Wingdings" panose="05000000000000000000" pitchFamily="2" charset="2"/>
            </a:rPr>
            <a:t>Excel Calculation Tool</a:t>
          </a:r>
          <a:endParaRPr lang="en-AU" sz="2100" kern="1200" dirty="0"/>
        </a:p>
      </dsp:txBody>
      <dsp:txXfrm>
        <a:off x="614882" y="908404"/>
        <a:ext cx="2449619" cy="2907015"/>
      </dsp:txXfrm>
    </dsp:sp>
    <dsp:sp modelId="{AF6CB976-B9AC-472D-B8F7-DF299E70C7A5}">
      <dsp:nvSpPr>
        <dsp:cNvPr id="0" name=""/>
        <dsp:cNvSpPr/>
      </dsp:nvSpPr>
      <dsp:spPr>
        <a:xfrm>
          <a:off x="3002224" y="96873"/>
          <a:ext cx="836255" cy="6478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AU" sz="1700" kern="1200"/>
        </a:p>
      </dsp:txBody>
      <dsp:txXfrm>
        <a:off x="3002224" y="226440"/>
        <a:ext cx="641905" cy="388699"/>
      </dsp:txXfrm>
    </dsp:sp>
    <dsp:sp modelId="{C10ADCF2-DE18-4021-94FB-682054D53025}">
      <dsp:nvSpPr>
        <dsp:cNvPr id="0" name=""/>
        <dsp:cNvSpPr/>
      </dsp:nvSpPr>
      <dsp:spPr>
        <a:xfrm>
          <a:off x="4185604" y="9385"/>
          <a:ext cx="2602041" cy="1234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AU" sz="2100" b="1" kern="1200" dirty="0"/>
            <a:t>P2:</a:t>
          </a:r>
          <a:r>
            <a:rPr lang="en-AU" sz="2100" kern="1200" dirty="0"/>
            <a:t> Data Collection</a:t>
          </a:r>
        </a:p>
      </dsp:txBody>
      <dsp:txXfrm>
        <a:off x="4185604" y="9385"/>
        <a:ext cx="2602041" cy="822808"/>
      </dsp:txXfrm>
    </dsp:sp>
    <dsp:sp modelId="{9BA4EB8C-2649-4669-9453-991E267513A9}">
      <dsp:nvSpPr>
        <dsp:cNvPr id="0" name=""/>
        <dsp:cNvSpPr/>
      </dsp:nvSpPr>
      <dsp:spPr>
        <a:xfrm>
          <a:off x="4718552" y="832193"/>
          <a:ext cx="2602041" cy="30594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a:t>Public disclosures</a:t>
          </a:r>
        </a:p>
        <a:p>
          <a:pPr marL="457200" lvl="2" indent="-228600" algn="l" defTabSz="933450">
            <a:lnSpc>
              <a:spcPct val="90000"/>
            </a:lnSpc>
            <a:spcBef>
              <a:spcPct val="0"/>
            </a:spcBef>
            <a:spcAft>
              <a:spcPct val="15000"/>
            </a:spcAft>
            <a:buChar char="•"/>
          </a:pPr>
          <a:r>
            <a:rPr lang="en-AU" sz="2100" kern="1200" dirty="0"/>
            <a:t>Sustainability Reports</a:t>
          </a:r>
        </a:p>
        <a:p>
          <a:pPr marL="457200" lvl="2" indent="-228600" algn="l" defTabSz="933450">
            <a:lnSpc>
              <a:spcPct val="90000"/>
            </a:lnSpc>
            <a:spcBef>
              <a:spcPct val="0"/>
            </a:spcBef>
            <a:spcAft>
              <a:spcPct val="15000"/>
            </a:spcAft>
            <a:buChar char="•"/>
          </a:pPr>
          <a:r>
            <a:rPr lang="en-AU" sz="2100" kern="1200" dirty="0"/>
            <a:t>Financial Results</a:t>
          </a:r>
        </a:p>
        <a:p>
          <a:pPr marL="457200" lvl="2" indent="-228600" algn="l" defTabSz="933450">
            <a:lnSpc>
              <a:spcPct val="90000"/>
            </a:lnSpc>
            <a:spcBef>
              <a:spcPct val="0"/>
            </a:spcBef>
            <a:spcAft>
              <a:spcPct val="15000"/>
            </a:spcAft>
            <a:buChar char="•"/>
          </a:pPr>
          <a:r>
            <a:rPr lang="en-AU" sz="2100" kern="1200" dirty="0"/>
            <a:t>Annual Reports</a:t>
          </a:r>
        </a:p>
        <a:p>
          <a:pPr marL="457200" lvl="2" indent="-228600" algn="l" defTabSz="933450">
            <a:lnSpc>
              <a:spcPct val="90000"/>
            </a:lnSpc>
            <a:spcBef>
              <a:spcPct val="0"/>
            </a:spcBef>
            <a:spcAft>
              <a:spcPct val="15000"/>
            </a:spcAft>
            <a:buChar char="•"/>
          </a:pPr>
          <a:r>
            <a:rPr lang="en-AU" sz="2100" kern="1200" dirty="0"/>
            <a:t>Media Releases</a:t>
          </a:r>
        </a:p>
        <a:p>
          <a:pPr marL="228600" lvl="1" indent="-228600" algn="l" defTabSz="933450">
            <a:lnSpc>
              <a:spcPct val="90000"/>
            </a:lnSpc>
            <a:spcBef>
              <a:spcPct val="0"/>
            </a:spcBef>
            <a:spcAft>
              <a:spcPct val="15000"/>
            </a:spcAft>
            <a:buChar char="•"/>
          </a:pPr>
          <a:r>
            <a:rPr lang="en-AU" sz="2100" kern="1200" dirty="0"/>
            <a:t>Interview(s)</a:t>
          </a:r>
        </a:p>
      </dsp:txBody>
      <dsp:txXfrm>
        <a:off x="4794763" y="908404"/>
        <a:ext cx="2449619" cy="2907015"/>
      </dsp:txXfrm>
    </dsp:sp>
    <dsp:sp modelId="{963767E8-2B2F-40DC-B4F8-911AA3EFFF74}">
      <dsp:nvSpPr>
        <dsp:cNvPr id="0" name=""/>
        <dsp:cNvSpPr/>
      </dsp:nvSpPr>
      <dsp:spPr>
        <a:xfrm>
          <a:off x="7182106" y="96873"/>
          <a:ext cx="836255" cy="6478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AU" sz="1700" kern="1200"/>
        </a:p>
      </dsp:txBody>
      <dsp:txXfrm>
        <a:off x="7182106" y="226440"/>
        <a:ext cx="641905" cy="388699"/>
      </dsp:txXfrm>
    </dsp:sp>
    <dsp:sp modelId="{32F7EEB2-FBC2-4AE2-AD92-AF6AEC43E359}">
      <dsp:nvSpPr>
        <dsp:cNvPr id="0" name=""/>
        <dsp:cNvSpPr/>
      </dsp:nvSpPr>
      <dsp:spPr>
        <a:xfrm>
          <a:off x="8365486" y="9385"/>
          <a:ext cx="2602041" cy="1234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marL="0" lvl="0" indent="0" algn="l" defTabSz="933450">
            <a:lnSpc>
              <a:spcPct val="90000"/>
            </a:lnSpc>
            <a:spcBef>
              <a:spcPct val="0"/>
            </a:spcBef>
            <a:spcAft>
              <a:spcPct val="35000"/>
            </a:spcAft>
            <a:buNone/>
          </a:pPr>
          <a:r>
            <a:rPr lang="en-AU" sz="2100" b="1" kern="1200" dirty="0"/>
            <a:t>P3:</a:t>
          </a:r>
          <a:r>
            <a:rPr lang="en-AU" sz="2100" kern="1200" dirty="0"/>
            <a:t> Data Analysis</a:t>
          </a:r>
        </a:p>
      </dsp:txBody>
      <dsp:txXfrm>
        <a:off x="8365486" y="9385"/>
        <a:ext cx="2602041" cy="822808"/>
      </dsp:txXfrm>
    </dsp:sp>
    <dsp:sp modelId="{3ACB86B4-4225-4784-AF72-3E00D120DFB6}">
      <dsp:nvSpPr>
        <dsp:cNvPr id="0" name=""/>
        <dsp:cNvSpPr/>
      </dsp:nvSpPr>
      <dsp:spPr>
        <a:xfrm>
          <a:off x="8898434" y="832193"/>
          <a:ext cx="2602041" cy="30594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a:t>Q1: </a:t>
          </a:r>
          <a:br>
            <a:rPr lang="en-AU" sz="2100" kern="1200" dirty="0"/>
          </a:br>
          <a:r>
            <a:rPr lang="en-AU" sz="2100" kern="1200" dirty="0"/>
            <a:t>Assess a mining company</a:t>
          </a:r>
        </a:p>
        <a:p>
          <a:pPr marL="228600" lvl="1" indent="-228600" algn="l" defTabSz="933450">
            <a:lnSpc>
              <a:spcPct val="90000"/>
            </a:lnSpc>
            <a:spcBef>
              <a:spcPct val="0"/>
            </a:spcBef>
            <a:spcAft>
              <a:spcPct val="15000"/>
            </a:spcAft>
            <a:buChar char="•"/>
          </a:pPr>
          <a:r>
            <a:rPr lang="en-AU" sz="2100" kern="1200" dirty="0"/>
            <a:t>Q2: </a:t>
          </a:r>
          <a:br>
            <a:rPr lang="en-AU" sz="2100" kern="1200" dirty="0"/>
          </a:br>
          <a:r>
            <a:rPr lang="en-AU" sz="2100" kern="1200" dirty="0"/>
            <a:t>Assess a decarbonisation project</a:t>
          </a:r>
        </a:p>
      </dsp:txBody>
      <dsp:txXfrm>
        <a:off x="8974645" y="908404"/>
        <a:ext cx="2449619" cy="2907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598C8-EEBA-48F3-9471-D7088B2F23B5}">
      <dsp:nvSpPr>
        <dsp:cNvPr id="0" name=""/>
        <dsp:cNvSpPr/>
      </dsp:nvSpPr>
      <dsp:spPr>
        <a:xfrm rot="5400000">
          <a:off x="-177632" y="180524"/>
          <a:ext cx="1184217" cy="828952"/>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AU" sz="1200" kern="1200" dirty="0"/>
            <a:t>Week of</a:t>
          </a:r>
          <a:br>
            <a:rPr lang="en-AU" sz="1200" kern="1200" dirty="0"/>
          </a:br>
          <a:r>
            <a:rPr lang="en-AU" sz="1200" kern="1200" dirty="0"/>
            <a:t>20</a:t>
          </a:r>
          <a:r>
            <a:rPr lang="en-AU" sz="1200" kern="1200" baseline="30000" dirty="0"/>
            <a:t>th</a:t>
          </a:r>
          <a:r>
            <a:rPr lang="en-AU" sz="1200" kern="1200" dirty="0"/>
            <a:t> Sept</a:t>
          </a:r>
        </a:p>
      </dsp:txBody>
      <dsp:txXfrm rot="-5400000">
        <a:off x="1" y="417367"/>
        <a:ext cx="828952" cy="355265"/>
      </dsp:txXfrm>
    </dsp:sp>
    <dsp:sp modelId="{245DFF56-5832-423D-A230-8D52D17E6EBC}">
      <dsp:nvSpPr>
        <dsp:cNvPr id="0" name=""/>
        <dsp:cNvSpPr/>
      </dsp:nvSpPr>
      <dsp:spPr>
        <a:xfrm rot="5400000">
          <a:off x="5844219" y="-5012375"/>
          <a:ext cx="769741" cy="1080027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AU" sz="1400" kern="1200" dirty="0"/>
            <a:t>Oral progress report, Ethics application</a:t>
          </a:r>
        </a:p>
        <a:p>
          <a:pPr marL="114300" lvl="1" indent="-114300" algn="l" defTabSz="622300">
            <a:lnSpc>
              <a:spcPct val="90000"/>
            </a:lnSpc>
            <a:spcBef>
              <a:spcPct val="0"/>
            </a:spcBef>
            <a:spcAft>
              <a:spcPct val="15000"/>
            </a:spcAft>
            <a:buChar char="•"/>
          </a:pPr>
          <a:r>
            <a:rPr lang="en-AU" sz="1400" kern="1200" dirty="0"/>
            <a:t>Collect &amp; process data – Public disclosures</a:t>
          </a:r>
        </a:p>
        <a:p>
          <a:pPr marL="114300" lvl="1" indent="-114300" algn="l" defTabSz="622300">
            <a:lnSpc>
              <a:spcPct val="90000"/>
            </a:lnSpc>
            <a:spcBef>
              <a:spcPct val="0"/>
            </a:spcBef>
            <a:spcAft>
              <a:spcPct val="15000"/>
            </a:spcAft>
            <a:buChar char="•"/>
          </a:pPr>
          <a:r>
            <a:rPr lang="en-AU" sz="1400" kern="1200" dirty="0"/>
            <a:t>Begin creating ACTMM</a:t>
          </a:r>
        </a:p>
      </dsp:txBody>
      <dsp:txXfrm rot="-5400000">
        <a:off x="828952" y="40468"/>
        <a:ext cx="10762700" cy="694589"/>
      </dsp:txXfrm>
    </dsp:sp>
    <dsp:sp modelId="{E76287BF-FBD7-41DC-B32D-B4DB813ED442}">
      <dsp:nvSpPr>
        <dsp:cNvPr id="0" name=""/>
        <dsp:cNvSpPr/>
      </dsp:nvSpPr>
      <dsp:spPr>
        <a:xfrm rot="5400000">
          <a:off x="-177632" y="1248608"/>
          <a:ext cx="1184217" cy="828952"/>
        </a:xfrm>
        <a:prstGeom prst="chevron">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AU" sz="1200" kern="1200" dirty="0"/>
            <a:t>Week of</a:t>
          </a:r>
          <a:br>
            <a:rPr lang="en-AU" sz="1200" kern="1200" dirty="0"/>
          </a:br>
          <a:r>
            <a:rPr lang="en-AU" sz="1200" kern="1200" dirty="0"/>
            <a:t>27</a:t>
          </a:r>
          <a:r>
            <a:rPr lang="en-AU" sz="1200" kern="1200" baseline="30000" dirty="0"/>
            <a:t>th</a:t>
          </a:r>
          <a:r>
            <a:rPr lang="en-AU" sz="1200" kern="1200" dirty="0"/>
            <a:t> Sept</a:t>
          </a:r>
        </a:p>
      </dsp:txBody>
      <dsp:txXfrm rot="-5400000">
        <a:off x="1" y="1485451"/>
        <a:ext cx="828952" cy="355265"/>
      </dsp:txXfrm>
    </dsp:sp>
    <dsp:sp modelId="{DC8AB4A4-25DC-4C23-A7E4-EBF309F350C7}">
      <dsp:nvSpPr>
        <dsp:cNvPr id="0" name=""/>
        <dsp:cNvSpPr/>
      </dsp:nvSpPr>
      <dsp:spPr>
        <a:xfrm rot="5400000">
          <a:off x="5844219" y="-3944291"/>
          <a:ext cx="769741" cy="10800276"/>
        </a:xfrm>
        <a:prstGeom prst="round2Same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AU" sz="1400" kern="1200" dirty="0"/>
            <a:t>ACTMM prototype</a:t>
          </a:r>
        </a:p>
        <a:p>
          <a:pPr marL="114300" lvl="1" indent="-114300" algn="l" defTabSz="622300">
            <a:lnSpc>
              <a:spcPct val="90000"/>
            </a:lnSpc>
            <a:spcBef>
              <a:spcPct val="0"/>
            </a:spcBef>
            <a:spcAft>
              <a:spcPct val="15000"/>
            </a:spcAft>
            <a:buChar char="•"/>
          </a:pPr>
          <a:r>
            <a:rPr lang="en-AU" sz="1400" kern="1200" dirty="0"/>
            <a:t>Preliminary results</a:t>
          </a:r>
        </a:p>
        <a:p>
          <a:pPr marL="114300" lvl="1" indent="-114300" algn="l" defTabSz="622300">
            <a:lnSpc>
              <a:spcPct val="90000"/>
            </a:lnSpc>
            <a:spcBef>
              <a:spcPct val="0"/>
            </a:spcBef>
            <a:spcAft>
              <a:spcPct val="15000"/>
            </a:spcAft>
            <a:buChar char="•"/>
          </a:pPr>
          <a:r>
            <a:rPr lang="en-AU" sz="1400" kern="1200" dirty="0"/>
            <a:t>Abstract (Due 1</a:t>
          </a:r>
          <a:r>
            <a:rPr lang="en-AU" sz="1400" kern="1200" baseline="30000" dirty="0"/>
            <a:t>st</a:t>
          </a:r>
          <a:r>
            <a:rPr lang="en-AU" sz="1400" kern="1200" dirty="0"/>
            <a:t> October)</a:t>
          </a:r>
        </a:p>
      </dsp:txBody>
      <dsp:txXfrm rot="-5400000">
        <a:off x="828952" y="1108552"/>
        <a:ext cx="10762700" cy="694589"/>
      </dsp:txXfrm>
    </dsp:sp>
    <dsp:sp modelId="{79546A7D-C3BB-43CC-B890-16962D47AC10}">
      <dsp:nvSpPr>
        <dsp:cNvPr id="0" name=""/>
        <dsp:cNvSpPr/>
      </dsp:nvSpPr>
      <dsp:spPr>
        <a:xfrm rot="5400000">
          <a:off x="-177632" y="2316692"/>
          <a:ext cx="1184217" cy="828952"/>
        </a:xfrm>
        <a:prstGeom prst="chevron">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AU" sz="1200" kern="1200" dirty="0"/>
            <a:t>Week of</a:t>
          </a:r>
          <a:br>
            <a:rPr lang="en-AU" sz="1200" kern="1200" dirty="0"/>
          </a:br>
          <a:r>
            <a:rPr lang="en-AU" sz="1200" kern="1200" dirty="0"/>
            <a:t>4</a:t>
          </a:r>
          <a:r>
            <a:rPr lang="en-AU" sz="1200" kern="1200" baseline="30000" dirty="0"/>
            <a:t>th</a:t>
          </a:r>
          <a:r>
            <a:rPr lang="en-AU" sz="1200" kern="1200" dirty="0"/>
            <a:t> Oct</a:t>
          </a:r>
        </a:p>
      </dsp:txBody>
      <dsp:txXfrm rot="-5400000">
        <a:off x="1" y="2553535"/>
        <a:ext cx="828952" cy="355265"/>
      </dsp:txXfrm>
    </dsp:sp>
    <dsp:sp modelId="{189F1213-A207-47A6-B838-323904365C01}">
      <dsp:nvSpPr>
        <dsp:cNvPr id="0" name=""/>
        <dsp:cNvSpPr/>
      </dsp:nvSpPr>
      <dsp:spPr>
        <a:xfrm rot="5400000">
          <a:off x="5844219" y="-2876207"/>
          <a:ext cx="769741" cy="10800276"/>
        </a:xfrm>
        <a:prstGeom prst="round2Same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AU" sz="1400" kern="1200" dirty="0"/>
            <a:t>Ethics approval (Approx. 5</a:t>
          </a:r>
          <a:r>
            <a:rPr lang="en-AU" sz="1400" kern="1200" baseline="30000" dirty="0"/>
            <a:t>th</a:t>
          </a:r>
          <a:r>
            <a:rPr lang="en-AU" sz="1400" kern="1200" dirty="0"/>
            <a:t>–7</a:t>
          </a:r>
          <a:r>
            <a:rPr lang="en-AU" sz="1400" kern="1200" baseline="30000" dirty="0"/>
            <a:t>th</a:t>
          </a:r>
          <a:r>
            <a:rPr lang="en-AU" sz="1400" kern="1200" dirty="0"/>
            <a:t> October)</a:t>
          </a:r>
        </a:p>
        <a:p>
          <a:pPr marL="114300" lvl="1" indent="-114300" algn="l" defTabSz="622300">
            <a:lnSpc>
              <a:spcPct val="90000"/>
            </a:lnSpc>
            <a:spcBef>
              <a:spcPct val="0"/>
            </a:spcBef>
            <a:spcAft>
              <a:spcPct val="15000"/>
            </a:spcAft>
            <a:buChar char="•"/>
          </a:pPr>
          <a:r>
            <a:rPr lang="en-AU" sz="1400" kern="1200" dirty="0"/>
            <a:t>Interviews ACT, Advisian</a:t>
          </a:r>
        </a:p>
        <a:p>
          <a:pPr marL="114300" lvl="1" indent="-114300" algn="l" defTabSz="622300">
            <a:lnSpc>
              <a:spcPct val="90000"/>
            </a:lnSpc>
            <a:spcBef>
              <a:spcPct val="0"/>
            </a:spcBef>
            <a:spcAft>
              <a:spcPct val="15000"/>
            </a:spcAft>
            <a:buChar char="•"/>
          </a:pPr>
          <a:r>
            <a:rPr lang="en-AU" sz="1400" kern="1200" dirty="0"/>
            <a:t>Seminar (Due 8</a:t>
          </a:r>
          <a:r>
            <a:rPr lang="en-AU" sz="1400" kern="1200" baseline="30000" dirty="0"/>
            <a:t>th</a:t>
          </a:r>
          <a:r>
            <a:rPr lang="en-AU" sz="1400" kern="1200" dirty="0"/>
            <a:t> October)</a:t>
          </a:r>
        </a:p>
      </dsp:txBody>
      <dsp:txXfrm rot="-5400000">
        <a:off x="828952" y="2176636"/>
        <a:ext cx="10762700" cy="694589"/>
      </dsp:txXfrm>
    </dsp:sp>
    <dsp:sp modelId="{1FCD557C-999A-47DE-AA13-55665930955D}">
      <dsp:nvSpPr>
        <dsp:cNvPr id="0" name=""/>
        <dsp:cNvSpPr/>
      </dsp:nvSpPr>
      <dsp:spPr>
        <a:xfrm rot="5400000">
          <a:off x="-177632" y="3384776"/>
          <a:ext cx="1184217" cy="828952"/>
        </a:xfrm>
        <a:prstGeom prst="chevron">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AU" sz="1200" kern="1200" dirty="0"/>
            <a:t>Week of</a:t>
          </a:r>
          <a:br>
            <a:rPr lang="en-AU" sz="1200" kern="1200" dirty="0"/>
          </a:br>
          <a:r>
            <a:rPr lang="en-AU" sz="1200" kern="1200" dirty="0"/>
            <a:t>11</a:t>
          </a:r>
          <a:r>
            <a:rPr lang="en-AU" sz="1200" kern="1200" baseline="30000" dirty="0"/>
            <a:t>th</a:t>
          </a:r>
          <a:r>
            <a:rPr lang="en-AU" sz="1200" kern="1200" dirty="0"/>
            <a:t> Oct</a:t>
          </a:r>
        </a:p>
      </dsp:txBody>
      <dsp:txXfrm rot="-5400000">
        <a:off x="1" y="3621619"/>
        <a:ext cx="828952" cy="355265"/>
      </dsp:txXfrm>
    </dsp:sp>
    <dsp:sp modelId="{BC2E37CF-4136-4EBA-942D-CD9CE10221AE}">
      <dsp:nvSpPr>
        <dsp:cNvPr id="0" name=""/>
        <dsp:cNvSpPr/>
      </dsp:nvSpPr>
      <dsp:spPr>
        <a:xfrm rot="5400000">
          <a:off x="5844219" y="-1808124"/>
          <a:ext cx="769741" cy="10800276"/>
        </a:xfrm>
        <a:prstGeom prst="round2Same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AU" sz="1400" kern="1200" dirty="0"/>
            <a:t>ACTMM finalised</a:t>
          </a:r>
        </a:p>
        <a:p>
          <a:pPr marL="114300" lvl="1" indent="-114300" algn="l" defTabSz="622300">
            <a:lnSpc>
              <a:spcPct val="90000"/>
            </a:lnSpc>
            <a:spcBef>
              <a:spcPct val="0"/>
            </a:spcBef>
            <a:spcAft>
              <a:spcPct val="15000"/>
            </a:spcAft>
            <a:buChar char="•"/>
          </a:pPr>
          <a:r>
            <a:rPr lang="en-AU" sz="1400" kern="1200" dirty="0"/>
            <a:t>Final results</a:t>
          </a:r>
        </a:p>
        <a:p>
          <a:pPr marL="114300" lvl="1" indent="-114300" algn="l" defTabSz="622300">
            <a:lnSpc>
              <a:spcPct val="90000"/>
            </a:lnSpc>
            <a:spcBef>
              <a:spcPct val="0"/>
            </a:spcBef>
            <a:spcAft>
              <a:spcPct val="15000"/>
            </a:spcAft>
            <a:buChar char="•"/>
          </a:pPr>
          <a:r>
            <a:rPr lang="en-AU" sz="1400" kern="1200" dirty="0"/>
            <a:t>Writing final report</a:t>
          </a:r>
        </a:p>
      </dsp:txBody>
      <dsp:txXfrm rot="-5400000">
        <a:off x="828952" y="3244719"/>
        <a:ext cx="10762700" cy="694589"/>
      </dsp:txXfrm>
    </dsp:sp>
    <dsp:sp modelId="{57FA7018-671E-4358-8389-B6243F67615C}">
      <dsp:nvSpPr>
        <dsp:cNvPr id="0" name=""/>
        <dsp:cNvSpPr/>
      </dsp:nvSpPr>
      <dsp:spPr>
        <a:xfrm rot="5400000">
          <a:off x="-177632" y="4452860"/>
          <a:ext cx="1184217" cy="828952"/>
        </a:xfrm>
        <a:prstGeom prst="chevron">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AU" sz="1200" kern="1200" dirty="0"/>
            <a:t>Week of</a:t>
          </a:r>
          <a:br>
            <a:rPr lang="en-AU" sz="1200" kern="1200" dirty="0"/>
          </a:br>
          <a:r>
            <a:rPr lang="en-AU" sz="1200" kern="1200" dirty="0"/>
            <a:t>18</a:t>
          </a:r>
          <a:r>
            <a:rPr lang="en-AU" sz="1200" kern="1200" baseline="30000" dirty="0"/>
            <a:t>th</a:t>
          </a:r>
          <a:r>
            <a:rPr lang="en-AU" sz="1200" kern="1200" dirty="0"/>
            <a:t> Oct</a:t>
          </a:r>
        </a:p>
      </dsp:txBody>
      <dsp:txXfrm rot="-5400000">
        <a:off x="1" y="4689703"/>
        <a:ext cx="828952" cy="355265"/>
      </dsp:txXfrm>
    </dsp:sp>
    <dsp:sp modelId="{4437BBA9-702E-47B5-BCA4-778EAFDAE229}">
      <dsp:nvSpPr>
        <dsp:cNvPr id="0" name=""/>
        <dsp:cNvSpPr/>
      </dsp:nvSpPr>
      <dsp:spPr>
        <a:xfrm rot="5400000">
          <a:off x="5844219" y="-740040"/>
          <a:ext cx="769741" cy="10800276"/>
        </a:xfrm>
        <a:prstGeom prst="round2Same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AU" sz="1400" kern="1200" dirty="0"/>
            <a:t>Submit final report (Due 25</a:t>
          </a:r>
          <a:r>
            <a:rPr lang="en-AU" sz="1400" kern="1200" baseline="30000" dirty="0"/>
            <a:t>th</a:t>
          </a:r>
          <a:r>
            <a:rPr lang="en-AU" sz="1400" kern="1200" dirty="0"/>
            <a:t> October)</a:t>
          </a:r>
        </a:p>
      </dsp:txBody>
      <dsp:txXfrm rot="-5400000">
        <a:off x="828952" y="4312803"/>
        <a:ext cx="10762700" cy="6945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8A8BD-F148-4C1D-B3BA-9A70EB81FB29}" type="datetimeFigureOut">
              <a:rPr lang="en-AU" smtClean="0"/>
              <a:t>7/10/2021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361FF-FDAB-4C46-96DF-74E49B7EEC54}" type="slidenum">
              <a:rPr lang="en-AU" smtClean="0"/>
              <a:t>‹#›</a:t>
            </a:fld>
            <a:endParaRPr lang="en-AU"/>
          </a:p>
        </p:txBody>
      </p:sp>
    </p:spTree>
    <p:extLst>
      <p:ext uri="{BB962C8B-B14F-4D97-AF65-F5344CB8AC3E}">
        <p14:creationId xmlns:p14="http://schemas.microsoft.com/office/powerpoint/2010/main" val="65974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76361FF-FDAB-4C46-96DF-74E49B7EEC54}" type="slidenum">
              <a:rPr lang="en-AU" smtClean="0"/>
              <a:t>6</a:t>
            </a:fld>
            <a:endParaRPr lang="en-AU"/>
          </a:p>
        </p:txBody>
      </p:sp>
    </p:spTree>
    <p:extLst>
      <p:ext uri="{BB962C8B-B14F-4D97-AF65-F5344CB8AC3E}">
        <p14:creationId xmlns:p14="http://schemas.microsoft.com/office/powerpoint/2010/main" val="2647400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BAEF6F70-C232-48D4-A132-9C93E5F3DA35}"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272869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AEF6F70-C232-48D4-A132-9C93E5F3DA35}"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240464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AEF6F70-C232-48D4-A132-9C93E5F3DA35}"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374638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BAEF6F70-C232-48D4-A132-9C93E5F3DA35}"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372656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EF6F70-C232-48D4-A132-9C93E5F3DA35}"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4490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AEF6F70-C232-48D4-A132-9C93E5F3DA35}" type="datetimeFigureOut">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383687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AEF6F70-C232-48D4-A132-9C93E5F3DA35}" type="datetimeFigureOut">
              <a:rPr lang="en-AU" smtClean="0"/>
              <a:t>7/10/2021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383403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BAEF6F70-C232-48D4-A132-9C93E5F3DA35}" type="datetimeFigureOut">
              <a:rPr lang="en-AU" smtClean="0"/>
              <a:t>7/10/2021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141043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F6F70-C232-48D4-A132-9C93E5F3DA35}" type="datetimeFigureOut">
              <a:rPr lang="en-AU" smtClean="0"/>
              <a:t>7/10/2021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245215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EF6F70-C232-48D4-A132-9C93E5F3DA35}" type="datetimeFigureOut">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200326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EF6F70-C232-48D4-A132-9C93E5F3DA35}" type="datetimeFigureOut">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72F726-F0B5-46C7-8CE6-F645D3856EA4}" type="slidenum">
              <a:rPr lang="en-AU" smtClean="0"/>
              <a:t>‹#›</a:t>
            </a:fld>
            <a:endParaRPr lang="en-AU"/>
          </a:p>
        </p:txBody>
      </p:sp>
    </p:spTree>
    <p:extLst>
      <p:ext uri="{BB962C8B-B14F-4D97-AF65-F5344CB8AC3E}">
        <p14:creationId xmlns:p14="http://schemas.microsoft.com/office/powerpoint/2010/main" val="408881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F6F70-C232-48D4-A132-9C93E5F3DA35}" type="datetimeFigureOut">
              <a:rPr lang="en-AU" smtClean="0"/>
              <a:t>7/10/2021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2F726-F0B5-46C7-8CE6-F645D3856EA4}" type="slidenum">
              <a:rPr lang="en-AU" smtClean="0"/>
              <a:t>‹#›</a:t>
            </a:fld>
            <a:endParaRPr lang="en-AU"/>
          </a:p>
        </p:txBody>
      </p:sp>
    </p:spTree>
    <p:extLst>
      <p:ext uri="{BB962C8B-B14F-4D97-AF65-F5344CB8AC3E}">
        <p14:creationId xmlns:p14="http://schemas.microsoft.com/office/powerpoint/2010/main" val="341104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sv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picture containing pylon, outdoor, sky, tree&#10;&#10;Description automatically generated">
            <a:extLst>
              <a:ext uri="{FF2B5EF4-FFF2-40B4-BE49-F238E27FC236}">
                <a16:creationId xmlns:a16="http://schemas.microsoft.com/office/drawing/2014/main" id="{D8B1D06D-02C4-49B0-8E69-CFB550137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 y="-2369"/>
            <a:ext cx="12192000" cy="6858000"/>
          </a:xfrm>
          <a:prstGeom prst="rect">
            <a:avLst/>
          </a:prstGeom>
        </p:spPr>
      </p:pic>
      <p:sp>
        <p:nvSpPr>
          <p:cNvPr id="34" name="Rectangle 33">
            <a:extLst>
              <a:ext uri="{FF2B5EF4-FFF2-40B4-BE49-F238E27FC236}">
                <a16:creationId xmlns:a16="http://schemas.microsoft.com/office/drawing/2014/main" id="{1FCE9D0F-8441-466A-B011-548C0307FA55}"/>
              </a:ext>
            </a:extLst>
          </p:cNvPr>
          <p:cNvSpPr/>
          <p:nvPr/>
        </p:nvSpPr>
        <p:spPr>
          <a:xfrm rot="18888199">
            <a:off x="9213532" y="5195995"/>
            <a:ext cx="3240000" cy="3240000"/>
          </a:xfrm>
          <a:prstGeom prst="rect">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50784F73-C3C5-41C3-B272-0FF5DF9B44D1}"/>
              </a:ext>
            </a:extLst>
          </p:cNvPr>
          <p:cNvSpPr/>
          <p:nvPr/>
        </p:nvSpPr>
        <p:spPr>
          <a:xfrm rot="18888199">
            <a:off x="11555000" y="2951574"/>
            <a:ext cx="3240000" cy="3240000"/>
          </a:xfrm>
          <a:prstGeom prst="rect">
            <a:avLst/>
          </a:prstGeom>
          <a:solidFill>
            <a:schemeClr val="accent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F065F294-4B84-49BF-B7D5-EDE185827F79}"/>
              </a:ext>
            </a:extLst>
          </p:cNvPr>
          <p:cNvSpPr/>
          <p:nvPr/>
        </p:nvSpPr>
        <p:spPr>
          <a:xfrm rot="18888199">
            <a:off x="11555001" y="2951575"/>
            <a:ext cx="3240000" cy="3240000"/>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1F7842A1-5534-43B6-A844-B749185B8F39}"/>
              </a:ext>
            </a:extLst>
          </p:cNvPr>
          <p:cNvSpPr/>
          <p:nvPr/>
        </p:nvSpPr>
        <p:spPr>
          <a:xfrm rot="18888199">
            <a:off x="9213532" y="5195995"/>
            <a:ext cx="3240000" cy="3240000"/>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C127A04A-263E-46AC-B253-5A0D8A8339B6}"/>
              </a:ext>
            </a:extLst>
          </p:cNvPr>
          <p:cNvSpPr/>
          <p:nvPr/>
        </p:nvSpPr>
        <p:spPr>
          <a:xfrm rot="18888199">
            <a:off x="9291353" y="516794"/>
            <a:ext cx="3240000" cy="3382308"/>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2D872F51-94A3-4827-BA65-586C707DE599}"/>
              </a:ext>
            </a:extLst>
          </p:cNvPr>
          <p:cNvSpPr/>
          <p:nvPr/>
        </p:nvSpPr>
        <p:spPr>
          <a:xfrm rot="18888199">
            <a:off x="6984359" y="-1749759"/>
            <a:ext cx="3240000" cy="3240000"/>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888199">
            <a:off x="2286123" y="-1762919"/>
            <a:ext cx="3240000" cy="3240000"/>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rot="18888199">
            <a:off x="3840896" y="5389762"/>
            <a:ext cx="4078157" cy="3319821"/>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rot="8140240">
            <a:off x="11802829" y="-4290426"/>
            <a:ext cx="110192" cy="10224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rot="18937217">
            <a:off x="11239564" y="-2161309"/>
            <a:ext cx="3240000" cy="3240000"/>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rot="18927517">
            <a:off x="-2850403" y="110997"/>
            <a:ext cx="7200000" cy="8003322"/>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245354" y="3499380"/>
            <a:ext cx="5648325" cy="682364"/>
          </a:xfrm>
        </p:spPr>
        <p:txBody>
          <a:bodyPr>
            <a:noAutofit/>
          </a:bodyPr>
          <a:lstStyle/>
          <a:p>
            <a:pPr algn="l"/>
            <a:r>
              <a:rPr lang="en-US" sz="2800" b="1" dirty="0">
                <a:solidFill>
                  <a:schemeClr val="bg1"/>
                </a:solidFill>
                <a:latin typeface="Arial" panose="020B0604020202020204" pitchFamily="34" charset="0"/>
                <a:cs typeface="Arial" panose="020B0604020202020204" pitchFamily="34" charset="0"/>
              </a:rPr>
              <a:t>Navigating the </a:t>
            </a:r>
            <a:br>
              <a:rPr lang="en-US" sz="2800" b="1" dirty="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Low-Carbon Transition: </a:t>
            </a:r>
            <a:br>
              <a:rPr lang="en-US" sz="2800" b="1" dirty="0">
                <a:solidFill>
                  <a:schemeClr val="bg1"/>
                </a:solidFill>
                <a:latin typeface="Arial" panose="020B0604020202020204" pitchFamily="34" charset="0"/>
                <a:cs typeface="Arial" panose="020B0604020202020204" pitchFamily="34" charset="0"/>
              </a:rPr>
            </a:br>
            <a:r>
              <a:rPr lang="en-US" sz="2400" b="1" dirty="0">
                <a:solidFill>
                  <a:schemeClr val="bg1"/>
                </a:solidFill>
                <a:latin typeface="Arial" panose="020B0604020202020204" pitchFamily="34" charset="0"/>
                <a:cs typeface="Arial" panose="020B0604020202020204" pitchFamily="34" charset="0"/>
              </a:rPr>
              <a:t>The Role of </a:t>
            </a:r>
            <a:r>
              <a:rPr lang="en-US" sz="2400" b="1" dirty="0" err="1">
                <a:solidFill>
                  <a:schemeClr val="bg1"/>
                </a:solidFill>
                <a:latin typeface="Arial" panose="020B0604020202020204" pitchFamily="34" charset="0"/>
                <a:cs typeface="Arial" panose="020B0604020202020204" pitchFamily="34" charset="0"/>
              </a:rPr>
              <a:t>Decarbonisation</a:t>
            </a:r>
            <a:r>
              <a:rPr lang="en-US" sz="2400" b="1" dirty="0">
                <a:solidFill>
                  <a:schemeClr val="bg1"/>
                </a:solidFill>
                <a:latin typeface="Arial" panose="020B0604020202020204" pitchFamily="34" charset="0"/>
                <a:cs typeface="Arial" panose="020B0604020202020204" pitchFamily="34" charset="0"/>
              </a:rPr>
              <a:t> Assessment Tools in the Mining Industry</a:t>
            </a:r>
            <a:endParaRPr lang="en-AU" sz="16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85081" y="4431447"/>
            <a:ext cx="9144000" cy="1660373"/>
          </a:xfrm>
        </p:spPr>
        <p:txBody>
          <a:bodyPr vert="horz" lIns="91440" tIns="45720" rIns="91440" bIns="45720" rtlCol="0" anchor="t">
            <a:noAutofit/>
          </a:bodyPr>
          <a:lstStyle/>
          <a:p>
            <a:pPr algn="l"/>
            <a:r>
              <a:rPr lang="en-AU" sz="1500" b="1" dirty="0">
                <a:solidFill>
                  <a:schemeClr val="bg1"/>
                </a:solidFill>
                <a:latin typeface="Arial"/>
                <a:cs typeface="Arial"/>
              </a:rPr>
              <a:t>GENG5512</a:t>
            </a:r>
          </a:p>
          <a:p>
            <a:pPr algn="l"/>
            <a:r>
              <a:rPr lang="en-AU" sz="1500" b="1" dirty="0">
                <a:solidFill>
                  <a:schemeClr val="bg1"/>
                </a:solidFill>
                <a:latin typeface="Arial"/>
                <a:cs typeface="Arial"/>
              </a:rPr>
              <a:t>Researcher: Nicholas Butterly</a:t>
            </a:r>
          </a:p>
          <a:p>
            <a:pPr algn="l"/>
            <a:r>
              <a:rPr lang="en-AU" sz="1500" b="1" dirty="0">
                <a:solidFill>
                  <a:schemeClr val="bg1"/>
                </a:solidFill>
                <a:latin typeface="Arial"/>
                <a:cs typeface="Arial"/>
              </a:rPr>
              <a:t>Supervisor: Assoc. Prof. </a:t>
            </a:r>
            <a:r>
              <a:rPr lang="en-AU" sz="1500" b="1" dirty="0" err="1">
                <a:solidFill>
                  <a:schemeClr val="bg1"/>
                </a:solidFill>
                <a:latin typeface="Arial"/>
                <a:cs typeface="Arial"/>
              </a:rPr>
              <a:t>Cosimo</a:t>
            </a:r>
            <a:r>
              <a:rPr lang="en-AU" sz="1500" b="1" dirty="0">
                <a:solidFill>
                  <a:schemeClr val="bg1"/>
                </a:solidFill>
                <a:latin typeface="Arial"/>
                <a:cs typeface="Arial"/>
              </a:rPr>
              <a:t> </a:t>
            </a:r>
            <a:r>
              <a:rPr lang="en-AU" sz="1500" b="1" dirty="0" err="1">
                <a:solidFill>
                  <a:schemeClr val="bg1"/>
                </a:solidFill>
                <a:latin typeface="Arial"/>
                <a:cs typeface="Arial"/>
              </a:rPr>
              <a:t>Faiello</a:t>
            </a:r>
            <a:endParaRPr lang="en-AU" sz="1500" b="1" dirty="0">
              <a:solidFill>
                <a:schemeClr val="bg1"/>
              </a:solidFill>
              <a:latin typeface="Arial"/>
              <a:cs typeface="Arial"/>
            </a:endParaRPr>
          </a:p>
          <a:p>
            <a:pPr algn="l"/>
            <a:r>
              <a:rPr lang="en-AU" sz="1500" b="1" dirty="0">
                <a:solidFill>
                  <a:schemeClr val="bg1"/>
                </a:solidFill>
                <a:latin typeface="Arial"/>
                <a:cs typeface="Arial"/>
              </a:rPr>
              <a:t>21714914</a:t>
            </a:r>
          </a:p>
          <a:p>
            <a:pPr algn="l"/>
            <a:r>
              <a:rPr lang="en-AU" sz="1500" b="1" dirty="0">
                <a:solidFill>
                  <a:schemeClr val="bg1"/>
                </a:solidFill>
                <a:latin typeface="Arial"/>
                <a:cs typeface="Arial"/>
              </a:rPr>
              <a:t>07/10/21</a:t>
            </a:r>
          </a:p>
        </p:txBody>
      </p:sp>
      <p:sp>
        <p:nvSpPr>
          <p:cNvPr id="15" name="Rectangle 14"/>
          <p:cNvSpPr/>
          <p:nvPr/>
        </p:nvSpPr>
        <p:spPr>
          <a:xfrm rot="18940240">
            <a:off x="5257049" y="-1562009"/>
            <a:ext cx="110192" cy="10224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rot="13540240">
            <a:off x="7025718" y="-1815640"/>
            <a:ext cx="111600" cy="10770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rot="13540240">
            <a:off x="9876395" y="341771"/>
            <a:ext cx="110192" cy="10224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rot="8140240">
            <a:off x="9161031" y="-2252438"/>
            <a:ext cx="110192" cy="10224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p:cNvSpPr/>
          <p:nvPr/>
        </p:nvSpPr>
        <p:spPr>
          <a:xfrm rot="13540240">
            <a:off x="6444959" y="-3912349"/>
            <a:ext cx="111600" cy="7086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288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93091D74-9F3E-4404-AB6C-3FFA2FE2F2E5}"/>
              </a:ext>
            </a:extLst>
          </p:cNvPr>
          <p:cNvGraphicFramePr>
            <a:graphicFrameLocks/>
          </p:cNvGraphicFramePr>
          <p:nvPr/>
        </p:nvGraphicFramePr>
        <p:xfrm>
          <a:off x="433740" y="389448"/>
          <a:ext cx="11324521" cy="6468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758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91603F7-3426-4027-B0C6-A3B5528A4649}"/>
              </a:ext>
            </a:extLst>
          </p:cNvPr>
          <p:cNvGraphicFramePr>
            <a:graphicFrameLocks/>
          </p:cNvGraphicFramePr>
          <p:nvPr/>
        </p:nvGraphicFramePr>
        <p:xfrm>
          <a:off x="433740" y="389448"/>
          <a:ext cx="11324521" cy="6468552"/>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98D422-6DB7-4C06-A9BA-0FEA73B905D9}"/>
              </a:ext>
            </a:extLst>
          </p:cNvPr>
          <p:cNvSpPr txBox="1"/>
          <p:nvPr/>
        </p:nvSpPr>
        <p:spPr>
          <a:xfrm>
            <a:off x="5160935" y="1162373"/>
            <a:ext cx="381258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“30% reduction in GHG emissions intensity per </a:t>
            </a:r>
            <a:r>
              <a:rPr lang="en-US" dirty="0" err="1"/>
              <a:t>tonne</a:t>
            </a:r>
            <a:r>
              <a:rPr lang="en-US" dirty="0"/>
              <a:t> of ore treated by 2030” – Sustainability Report, 2019</a:t>
            </a:r>
          </a:p>
        </p:txBody>
      </p:sp>
      <p:cxnSp>
        <p:nvCxnSpPr>
          <p:cNvPr id="7" name="Straight Arrow Connector 6">
            <a:extLst>
              <a:ext uri="{FF2B5EF4-FFF2-40B4-BE49-F238E27FC236}">
                <a16:creationId xmlns:a16="http://schemas.microsoft.com/office/drawing/2014/main" id="{48553CB0-452B-4F3A-8F83-CA2652BAF3AE}"/>
              </a:ext>
            </a:extLst>
          </p:cNvPr>
          <p:cNvCxnSpPr>
            <a:cxnSpLocks/>
            <a:stCxn id="2" idx="2"/>
          </p:cNvCxnSpPr>
          <p:nvPr/>
        </p:nvCxnSpPr>
        <p:spPr>
          <a:xfrm flipH="1">
            <a:off x="6096001" y="2085703"/>
            <a:ext cx="971226" cy="363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4FAE04F1-5A38-4D58-8AB5-EF7A47F5C33F}"/>
              </a:ext>
            </a:extLst>
          </p:cNvPr>
          <p:cNvSpPr txBox="1"/>
          <p:nvPr/>
        </p:nvSpPr>
        <p:spPr>
          <a:xfrm>
            <a:off x="8302137" y="2967335"/>
            <a:ext cx="345612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“…goal of net zero carbon emissions by 2050” – Market Release, May 2021</a:t>
            </a:r>
          </a:p>
        </p:txBody>
      </p:sp>
      <p:cxnSp>
        <p:nvCxnSpPr>
          <p:cNvPr id="11" name="Straight Arrow Connector 10">
            <a:extLst>
              <a:ext uri="{FF2B5EF4-FFF2-40B4-BE49-F238E27FC236}">
                <a16:creationId xmlns:a16="http://schemas.microsoft.com/office/drawing/2014/main" id="{EA17DAF9-A373-4B1C-B8F1-77E4D0BA0708}"/>
              </a:ext>
            </a:extLst>
          </p:cNvPr>
          <p:cNvCxnSpPr>
            <a:cxnSpLocks/>
            <a:stCxn id="8" idx="2"/>
          </p:cNvCxnSpPr>
          <p:nvPr/>
        </p:nvCxnSpPr>
        <p:spPr>
          <a:xfrm>
            <a:off x="10030199" y="3890665"/>
            <a:ext cx="1283564" cy="968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627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91603F7-3426-4027-B0C6-A3B5528A4649}"/>
              </a:ext>
            </a:extLst>
          </p:cNvPr>
          <p:cNvGraphicFramePr>
            <a:graphicFrameLocks/>
          </p:cNvGraphicFramePr>
          <p:nvPr>
            <p:extLst>
              <p:ext uri="{D42A27DB-BD31-4B8C-83A1-F6EECF244321}">
                <p14:modId xmlns:p14="http://schemas.microsoft.com/office/powerpoint/2010/main" val="3252941035"/>
              </p:ext>
            </p:extLst>
          </p:nvPr>
        </p:nvGraphicFramePr>
        <p:xfrm>
          <a:off x="426120" y="389448"/>
          <a:ext cx="11324521" cy="646855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CAEE9FC-801D-408C-80E0-231742977379}"/>
              </a:ext>
            </a:extLst>
          </p:cNvPr>
          <p:cNvSpPr txBox="1"/>
          <p:nvPr/>
        </p:nvSpPr>
        <p:spPr>
          <a:xfrm>
            <a:off x="6448151" y="1216749"/>
            <a:ext cx="425149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Commonwealth Government target:</a:t>
            </a:r>
          </a:p>
          <a:p>
            <a:r>
              <a:rPr lang="en-US" dirty="0"/>
              <a:t>28% emissions reduction, 2005-2030</a:t>
            </a:r>
          </a:p>
          <a:p>
            <a:r>
              <a:rPr lang="en-US" dirty="0"/>
              <a:t>-1.305% p.a.</a:t>
            </a:r>
          </a:p>
        </p:txBody>
      </p:sp>
      <p:sp>
        <p:nvSpPr>
          <p:cNvPr id="5" name="TextBox 4">
            <a:extLst>
              <a:ext uri="{FF2B5EF4-FFF2-40B4-BE49-F238E27FC236}">
                <a16:creationId xmlns:a16="http://schemas.microsoft.com/office/drawing/2014/main" id="{38BCEE1A-A580-4C21-A12B-C48418D73118}"/>
              </a:ext>
            </a:extLst>
          </p:cNvPr>
          <p:cNvSpPr txBox="1"/>
          <p:nvPr/>
        </p:nvSpPr>
        <p:spPr>
          <a:xfrm>
            <a:off x="3808485" y="3467745"/>
            <a:ext cx="26396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WA Government target:</a:t>
            </a:r>
          </a:p>
          <a:p>
            <a:r>
              <a:rPr lang="en-US" dirty="0"/>
              <a:t>Net-zero emissions 2050</a:t>
            </a:r>
          </a:p>
        </p:txBody>
      </p:sp>
      <p:cxnSp>
        <p:nvCxnSpPr>
          <p:cNvPr id="6" name="Straight Arrow Connector 5">
            <a:extLst>
              <a:ext uri="{FF2B5EF4-FFF2-40B4-BE49-F238E27FC236}">
                <a16:creationId xmlns:a16="http://schemas.microsoft.com/office/drawing/2014/main" id="{52E65011-2451-4D2B-B602-C6EE3376BB20}"/>
              </a:ext>
            </a:extLst>
          </p:cNvPr>
          <p:cNvCxnSpPr>
            <a:cxnSpLocks/>
            <a:stCxn id="3" idx="1"/>
          </p:cNvCxnSpPr>
          <p:nvPr/>
        </p:nvCxnSpPr>
        <p:spPr>
          <a:xfrm flipH="1">
            <a:off x="5476714" y="1678414"/>
            <a:ext cx="971437" cy="125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E98D2E1-5E6C-43B6-B545-9B5ECF965B0A}"/>
              </a:ext>
            </a:extLst>
          </p:cNvPr>
          <p:cNvCxnSpPr>
            <a:cxnSpLocks/>
            <a:stCxn id="5" idx="3"/>
          </p:cNvCxnSpPr>
          <p:nvPr/>
        </p:nvCxnSpPr>
        <p:spPr>
          <a:xfrm flipV="1">
            <a:off x="6448151" y="3467745"/>
            <a:ext cx="996847" cy="323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ight Bracket 26">
            <a:extLst>
              <a:ext uri="{FF2B5EF4-FFF2-40B4-BE49-F238E27FC236}">
                <a16:creationId xmlns:a16="http://schemas.microsoft.com/office/drawing/2014/main" id="{0147808F-2AFA-4497-A794-B1EBC747AE02}"/>
              </a:ext>
            </a:extLst>
          </p:cNvPr>
          <p:cNvSpPr/>
          <p:nvPr/>
        </p:nvSpPr>
        <p:spPr>
          <a:xfrm rot="10800000">
            <a:off x="5951700" y="2025291"/>
            <a:ext cx="46496" cy="481394"/>
          </a:xfrm>
          <a:prstGeom prst="rightBracket">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AU"/>
          </a:p>
        </p:txBody>
      </p:sp>
      <p:sp>
        <p:nvSpPr>
          <p:cNvPr id="28" name="Right Bracket 27">
            <a:extLst>
              <a:ext uri="{FF2B5EF4-FFF2-40B4-BE49-F238E27FC236}">
                <a16:creationId xmlns:a16="http://schemas.microsoft.com/office/drawing/2014/main" id="{15D1A2CF-8965-4998-B6BD-FB9B0AA0A9FB}"/>
              </a:ext>
            </a:extLst>
          </p:cNvPr>
          <p:cNvSpPr/>
          <p:nvPr/>
        </p:nvSpPr>
        <p:spPr>
          <a:xfrm rot="10800000">
            <a:off x="5957149" y="2550847"/>
            <a:ext cx="46495" cy="266473"/>
          </a:xfrm>
          <a:prstGeom prst="rightBracket">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AU"/>
          </a:p>
        </p:txBody>
      </p:sp>
      <p:sp>
        <p:nvSpPr>
          <p:cNvPr id="29" name="TextBox 28">
            <a:extLst>
              <a:ext uri="{FF2B5EF4-FFF2-40B4-BE49-F238E27FC236}">
                <a16:creationId xmlns:a16="http://schemas.microsoft.com/office/drawing/2014/main" id="{96C4453E-81BB-4A2B-B7B4-5BCF991EDD25}"/>
              </a:ext>
            </a:extLst>
          </p:cNvPr>
          <p:cNvSpPr txBox="1"/>
          <p:nvPr/>
        </p:nvSpPr>
        <p:spPr>
          <a:xfrm>
            <a:off x="4790955" y="2530194"/>
            <a:ext cx="1272540" cy="307777"/>
          </a:xfrm>
          <a:prstGeom prst="rect">
            <a:avLst/>
          </a:prstGeom>
          <a:noFill/>
        </p:spPr>
        <p:txBody>
          <a:bodyPr wrap="square" rtlCol="0">
            <a:spAutoFit/>
          </a:bodyPr>
          <a:lstStyle/>
          <a:p>
            <a:r>
              <a:rPr lang="en-AU" sz="1400" dirty="0">
                <a:solidFill>
                  <a:srgbClr val="FF0000"/>
                </a:solidFill>
              </a:rPr>
              <a:t>+2.6 kgCO2e/t</a:t>
            </a:r>
          </a:p>
        </p:txBody>
      </p:sp>
      <p:sp>
        <p:nvSpPr>
          <p:cNvPr id="30" name="TextBox 29">
            <a:extLst>
              <a:ext uri="{FF2B5EF4-FFF2-40B4-BE49-F238E27FC236}">
                <a16:creationId xmlns:a16="http://schemas.microsoft.com/office/drawing/2014/main" id="{BCCA1E9F-56E4-4F1D-8334-0546D6DEEF35}"/>
              </a:ext>
            </a:extLst>
          </p:cNvPr>
          <p:cNvSpPr txBox="1"/>
          <p:nvPr/>
        </p:nvSpPr>
        <p:spPr>
          <a:xfrm>
            <a:off x="4801375" y="2118199"/>
            <a:ext cx="1272540" cy="307777"/>
          </a:xfrm>
          <a:prstGeom prst="rect">
            <a:avLst/>
          </a:prstGeom>
          <a:noFill/>
        </p:spPr>
        <p:txBody>
          <a:bodyPr wrap="square" rtlCol="0">
            <a:spAutoFit/>
          </a:bodyPr>
          <a:lstStyle/>
          <a:p>
            <a:r>
              <a:rPr lang="en-AU" sz="1400" dirty="0">
                <a:solidFill>
                  <a:srgbClr val="FF0000"/>
                </a:solidFill>
              </a:rPr>
              <a:t>-4.9 kgCO2e/t</a:t>
            </a:r>
          </a:p>
        </p:txBody>
      </p:sp>
    </p:spTree>
    <p:extLst>
      <p:ext uri="{BB962C8B-B14F-4D97-AF65-F5344CB8AC3E}">
        <p14:creationId xmlns:p14="http://schemas.microsoft.com/office/powerpoint/2010/main" val="309355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91603F7-3426-4027-B0C6-A3B5528A4649}"/>
              </a:ext>
            </a:extLst>
          </p:cNvPr>
          <p:cNvGraphicFramePr>
            <a:graphicFrameLocks/>
          </p:cNvGraphicFramePr>
          <p:nvPr>
            <p:extLst>
              <p:ext uri="{D42A27DB-BD31-4B8C-83A1-F6EECF244321}">
                <p14:modId xmlns:p14="http://schemas.microsoft.com/office/powerpoint/2010/main" val="1224852764"/>
              </p:ext>
            </p:extLst>
          </p:nvPr>
        </p:nvGraphicFramePr>
        <p:xfrm>
          <a:off x="433740" y="389448"/>
          <a:ext cx="11324521" cy="646855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AD14F4D-7CBB-4F66-A684-9B500BB4D633}"/>
              </a:ext>
            </a:extLst>
          </p:cNvPr>
          <p:cNvSpPr txBox="1"/>
          <p:nvPr/>
        </p:nvSpPr>
        <p:spPr>
          <a:xfrm>
            <a:off x="7708246" y="1810423"/>
            <a:ext cx="352802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SBTi ACA:</a:t>
            </a:r>
          </a:p>
          <a:p>
            <a:r>
              <a:rPr lang="en-US" dirty="0"/>
              <a:t>IPCC 1.5°C, SR15 Scenario</a:t>
            </a:r>
          </a:p>
          <a:p>
            <a:r>
              <a:rPr lang="en-US" dirty="0"/>
              <a:t>-4.2% p.a. GHG emissions reduction</a:t>
            </a:r>
          </a:p>
        </p:txBody>
      </p:sp>
      <p:cxnSp>
        <p:nvCxnSpPr>
          <p:cNvPr id="7" name="Straight Arrow Connector 6">
            <a:extLst>
              <a:ext uri="{FF2B5EF4-FFF2-40B4-BE49-F238E27FC236}">
                <a16:creationId xmlns:a16="http://schemas.microsoft.com/office/drawing/2014/main" id="{BC310652-80EA-4D27-BDFE-58D3D8F744A7}"/>
              </a:ext>
            </a:extLst>
          </p:cNvPr>
          <p:cNvCxnSpPr>
            <a:stCxn id="3" idx="2"/>
          </p:cNvCxnSpPr>
          <p:nvPr/>
        </p:nvCxnSpPr>
        <p:spPr>
          <a:xfrm flipH="1">
            <a:off x="9283485" y="2733753"/>
            <a:ext cx="188774" cy="889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ight Bracket 7">
            <a:extLst>
              <a:ext uri="{FF2B5EF4-FFF2-40B4-BE49-F238E27FC236}">
                <a16:creationId xmlns:a16="http://schemas.microsoft.com/office/drawing/2014/main" id="{3097A624-ADE4-483D-A40E-DA35C16D5C95}"/>
              </a:ext>
            </a:extLst>
          </p:cNvPr>
          <p:cNvSpPr/>
          <p:nvPr/>
        </p:nvSpPr>
        <p:spPr>
          <a:xfrm>
            <a:off x="6149570" y="1617787"/>
            <a:ext cx="45720" cy="932950"/>
          </a:xfrm>
          <a:prstGeom prst="rightBracket">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AU"/>
          </a:p>
        </p:txBody>
      </p:sp>
      <p:sp>
        <p:nvSpPr>
          <p:cNvPr id="9" name="TextBox 8">
            <a:extLst>
              <a:ext uri="{FF2B5EF4-FFF2-40B4-BE49-F238E27FC236}">
                <a16:creationId xmlns:a16="http://schemas.microsoft.com/office/drawing/2014/main" id="{BA64F467-0EE1-4B39-AA84-B456AFADBFEA}"/>
              </a:ext>
            </a:extLst>
          </p:cNvPr>
          <p:cNvSpPr txBox="1"/>
          <p:nvPr/>
        </p:nvSpPr>
        <p:spPr>
          <a:xfrm>
            <a:off x="6198758" y="1979634"/>
            <a:ext cx="1272540" cy="307777"/>
          </a:xfrm>
          <a:prstGeom prst="rect">
            <a:avLst/>
          </a:prstGeom>
          <a:noFill/>
        </p:spPr>
        <p:txBody>
          <a:bodyPr wrap="square" rtlCol="0">
            <a:spAutoFit/>
          </a:bodyPr>
          <a:lstStyle/>
          <a:p>
            <a:r>
              <a:rPr lang="en-AU" sz="1400" dirty="0">
                <a:solidFill>
                  <a:srgbClr val="FF0000"/>
                </a:solidFill>
              </a:rPr>
              <a:t>-9.5 kgCO2e/t</a:t>
            </a:r>
          </a:p>
        </p:txBody>
      </p:sp>
      <p:sp>
        <p:nvSpPr>
          <p:cNvPr id="10" name="Right Bracket 9">
            <a:extLst>
              <a:ext uri="{FF2B5EF4-FFF2-40B4-BE49-F238E27FC236}">
                <a16:creationId xmlns:a16="http://schemas.microsoft.com/office/drawing/2014/main" id="{AE34F6C9-9260-4EDB-8E88-008BA0D3652D}"/>
              </a:ext>
            </a:extLst>
          </p:cNvPr>
          <p:cNvSpPr/>
          <p:nvPr/>
        </p:nvSpPr>
        <p:spPr>
          <a:xfrm flipH="1">
            <a:off x="5865715" y="1617786"/>
            <a:ext cx="45720" cy="1264350"/>
          </a:xfrm>
          <a:prstGeom prst="rightBracket">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AU"/>
          </a:p>
        </p:txBody>
      </p:sp>
      <p:sp>
        <p:nvSpPr>
          <p:cNvPr id="12" name="TextBox 11">
            <a:extLst>
              <a:ext uri="{FF2B5EF4-FFF2-40B4-BE49-F238E27FC236}">
                <a16:creationId xmlns:a16="http://schemas.microsoft.com/office/drawing/2014/main" id="{EB2682A6-B4DE-4A79-A907-7D6B6C5875E2}"/>
              </a:ext>
            </a:extLst>
          </p:cNvPr>
          <p:cNvSpPr txBox="1"/>
          <p:nvPr/>
        </p:nvSpPr>
        <p:spPr>
          <a:xfrm>
            <a:off x="4654719" y="2011203"/>
            <a:ext cx="1436748" cy="307777"/>
          </a:xfrm>
          <a:prstGeom prst="rect">
            <a:avLst/>
          </a:prstGeom>
          <a:noFill/>
        </p:spPr>
        <p:txBody>
          <a:bodyPr wrap="square" rtlCol="0">
            <a:spAutoFit/>
          </a:bodyPr>
          <a:lstStyle/>
          <a:p>
            <a:r>
              <a:rPr lang="en-AU" sz="1400" dirty="0">
                <a:solidFill>
                  <a:srgbClr val="FF0000"/>
                </a:solidFill>
              </a:rPr>
              <a:t>-12.8 kgCO2e/t</a:t>
            </a:r>
          </a:p>
        </p:txBody>
      </p:sp>
      <p:cxnSp>
        <p:nvCxnSpPr>
          <p:cNvPr id="14" name="Straight Connector 13">
            <a:extLst>
              <a:ext uri="{FF2B5EF4-FFF2-40B4-BE49-F238E27FC236}">
                <a16:creationId xmlns:a16="http://schemas.microsoft.com/office/drawing/2014/main" id="{670FF871-D442-48B7-B738-D71C6D26C425}"/>
              </a:ext>
            </a:extLst>
          </p:cNvPr>
          <p:cNvCxnSpPr>
            <a:cxnSpLocks/>
          </p:cNvCxnSpPr>
          <p:nvPr/>
        </p:nvCxnSpPr>
        <p:spPr>
          <a:xfrm>
            <a:off x="3083169" y="1582617"/>
            <a:ext cx="8392551" cy="0"/>
          </a:xfrm>
          <a:prstGeom prst="line">
            <a:avLst/>
          </a:prstGeom>
          <a:ln>
            <a:prstDash val="lgDashDot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145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5A2E10B-1911-4B25-A2E8-4B6AF01BE5DE}"/>
                  </a:ext>
                </a:extLst>
              </p:cNvPr>
              <p:cNvSpPr txBox="1"/>
              <p:nvPr/>
            </p:nvSpPr>
            <p:spPr>
              <a:xfrm>
                <a:off x="-392717" y="1762796"/>
                <a:ext cx="11687908" cy="6773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2030</m:t>
                      </m:r>
                      <m:r>
                        <a:rPr lang="en-AU" b="0" i="1" smtClean="0">
                          <a:latin typeface="Cambria Math" panose="02040503050406030204" pitchFamily="18" charset="0"/>
                        </a:rPr>
                        <m:t> </m:t>
                      </m:r>
                      <m:r>
                        <a:rPr lang="en-AU" b="0" i="1" smtClean="0">
                          <a:latin typeface="Cambria Math" panose="02040503050406030204" pitchFamily="18" charset="0"/>
                        </a:rPr>
                        <m:t>𝐶𝑜</m:t>
                      </m:r>
                      <m:r>
                        <a:rPr lang="en-AU" i="1">
                          <a:latin typeface="Cambria Math" panose="02040503050406030204" pitchFamily="18" charset="0"/>
                        </a:rPr>
                        <m:t>𝑚𝑚𝑖𝑡𝑚𝑒𝑛𝑡</m:t>
                      </m:r>
                      <m:r>
                        <a:rPr lang="en-AU" b="0" i="1" smtClean="0">
                          <a:latin typeface="Cambria Math" panose="02040503050406030204" pitchFamily="18" charset="0"/>
                        </a:rPr>
                        <m:t> </m:t>
                      </m:r>
                      <m:r>
                        <a:rPr lang="en-AU" b="0" i="1" smtClean="0">
                          <a:latin typeface="Cambria Math" panose="02040503050406030204" pitchFamily="18" charset="0"/>
                        </a:rPr>
                        <m:t>𝐺𝑎𝑝</m:t>
                      </m:r>
                      <m:r>
                        <a:rPr lang="en-AU" b="0" i="1" smtClean="0">
                          <a:latin typeface="Cambria Math" panose="02040503050406030204" pitchFamily="18" charset="0"/>
                        </a:rPr>
                        <m:t> </m:t>
                      </m:r>
                      <m:r>
                        <a:rPr lang="en-AU" i="1">
                          <a:latin typeface="Cambria Math" panose="02040503050406030204" pitchFamily="18" charset="0"/>
                        </a:rPr>
                        <m:t>𝑆𝑐𝑜𝑟𝑒</m:t>
                      </m:r>
                      <m:r>
                        <a:rPr lang="en-AU" i="1">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𝐶𝑜𝑚𝑝𝑎𝑛</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𝑦</m:t>
                              </m:r>
                            </m:e>
                            <m:sup>
                              <m:r>
                                <a:rPr lang="en-AU" b="0" i="1" smtClean="0">
                                  <a:latin typeface="Cambria Math" panose="02040503050406030204" pitchFamily="18" charset="0"/>
                                </a:rPr>
                                <m:t>′</m:t>
                              </m:r>
                            </m:sup>
                          </m:sSup>
                          <m:r>
                            <a:rPr lang="en-AU" b="0" i="1" smtClean="0">
                              <a:latin typeface="Cambria Math" panose="02040503050406030204" pitchFamily="18" charset="0"/>
                            </a:rPr>
                            <m:t>𝑠</m:t>
                          </m:r>
                          <m:r>
                            <a:rPr lang="en-AU" b="0" i="1" smtClean="0">
                              <a:latin typeface="Cambria Math" panose="02040503050406030204" pitchFamily="18" charset="0"/>
                            </a:rPr>
                            <m:t> </m:t>
                          </m:r>
                          <m:r>
                            <a:rPr lang="en-AU" b="0" i="1" smtClean="0">
                              <a:latin typeface="Cambria Math" panose="02040503050406030204" pitchFamily="18" charset="0"/>
                            </a:rPr>
                            <m:t>𝑡𝑎𝑟𝑔𝑒𝑡</m:t>
                          </m:r>
                          <m:r>
                            <a:rPr lang="en-AU" b="0" i="1" smtClean="0">
                              <a:latin typeface="Cambria Math" panose="02040503050406030204" pitchFamily="18" charset="0"/>
                            </a:rPr>
                            <m:t> </m:t>
                          </m:r>
                          <m:r>
                            <a:rPr lang="en-AU" b="0" i="1" smtClean="0">
                              <a:latin typeface="Cambria Math" panose="02040503050406030204" pitchFamily="18" charset="0"/>
                            </a:rPr>
                            <m:t>𝑟𝑒𝑑𝑢𝑐𝑡𝑖𝑜𝑛</m:t>
                          </m:r>
                        </m:num>
                        <m:den>
                          <m:r>
                            <a:rPr lang="en-AU" b="0" i="1" smtClean="0">
                              <a:latin typeface="Cambria Math" panose="02040503050406030204" pitchFamily="18" charset="0"/>
                            </a:rPr>
                            <m:t>𝐵𝑒𝑛𝑐h𝑚𝑎𝑟𝑘</m:t>
                          </m:r>
                          <m:r>
                            <a:rPr lang="en-AU" b="0" i="1" smtClean="0">
                              <a:latin typeface="Cambria Math" panose="02040503050406030204" pitchFamily="18" charset="0"/>
                            </a:rPr>
                            <m:t> </m:t>
                          </m:r>
                          <m:r>
                            <a:rPr lang="en-AU" b="0" i="1" smtClean="0">
                              <a:latin typeface="Cambria Math" panose="02040503050406030204" pitchFamily="18" charset="0"/>
                            </a:rPr>
                            <m:t>𝑟𝑒𝑑𝑢𝑐𝑡𝑖𝑜𝑛</m:t>
                          </m:r>
                        </m:den>
                      </m:f>
                      <m:r>
                        <a:rPr lang="en-AU" b="0" i="1" smtClean="0">
                          <a:latin typeface="Cambria Math" panose="02040503050406030204" pitchFamily="18" charset="0"/>
                        </a:rPr>
                        <m:t>=</m:t>
                      </m:r>
                      <m:f>
                        <m:fPr>
                          <m:ctrlPr>
                            <a:rPr lang="en-AU" b="0" i="1" smtClean="0">
                              <a:solidFill>
                                <a:schemeClr val="tx1">
                                  <a:alpha val="0"/>
                                </a:schemeClr>
                              </a:solidFill>
                              <a:latin typeface="Cambria Math" panose="02040503050406030204" pitchFamily="18" charset="0"/>
                            </a:rPr>
                          </m:ctrlPr>
                        </m:fPr>
                        <m:num>
                          <m:r>
                            <a:rPr lang="en-AU" b="0" i="1" smtClean="0">
                              <a:solidFill>
                                <a:schemeClr val="tx1">
                                  <a:alpha val="0"/>
                                </a:schemeClr>
                              </a:solidFill>
                              <a:latin typeface="Cambria Math" panose="02040503050406030204" pitchFamily="18" charset="0"/>
                            </a:rPr>
                            <m:t>−</m:t>
                          </m:r>
                          <m:r>
                            <a:rPr lang="en-AU" i="1">
                              <a:solidFill>
                                <a:schemeClr val="tx1">
                                  <a:alpha val="0"/>
                                </a:schemeClr>
                              </a:solidFill>
                              <a:latin typeface="Cambria Math" panose="02040503050406030204" pitchFamily="18" charset="0"/>
                            </a:rPr>
                            <m:t>9.8</m:t>
                          </m:r>
                          <m:r>
                            <a:rPr lang="en-AU" b="0" i="1" smtClean="0">
                              <a:solidFill>
                                <a:schemeClr val="tx1">
                                  <a:alpha val="0"/>
                                </a:schemeClr>
                              </a:solidFill>
                              <a:latin typeface="Cambria Math" panose="02040503050406030204" pitchFamily="18" charset="0"/>
                            </a:rPr>
                            <m:t> </m:t>
                          </m:r>
                          <m:r>
                            <a:rPr lang="en-AU" i="1">
                              <a:solidFill>
                                <a:schemeClr val="tx1">
                                  <a:alpha val="0"/>
                                </a:schemeClr>
                              </a:solidFill>
                              <a:latin typeface="Cambria Math" panose="02040503050406030204" pitchFamily="18" charset="0"/>
                            </a:rPr>
                            <m:t>𝑘𝑔𝐶</m:t>
                          </m:r>
                          <m:sSub>
                            <m:sSubPr>
                              <m:ctrlPr>
                                <a:rPr lang="en-AU" i="1">
                                  <a:solidFill>
                                    <a:schemeClr val="tx1">
                                      <a:alpha val="0"/>
                                    </a:schemeClr>
                                  </a:solidFill>
                                  <a:latin typeface="Cambria Math" panose="02040503050406030204" pitchFamily="18" charset="0"/>
                                </a:rPr>
                              </m:ctrlPr>
                            </m:sSubPr>
                            <m:e>
                              <m:r>
                                <a:rPr lang="en-AU" i="1">
                                  <a:solidFill>
                                    <a:schemeClr val="tx1">
                                      <a:alpha val="0"/>
                                    </a:schemeClr>
                                  </a:solidFill>
                                  <a:latin typeface="Cambria Math" panose="02040503050406030204" pitchFamily="18" charset="0"/>
                                </a:rPr>
                                <m:t>𝑂</m:t>
                              </m:r>
                            </m:e>
                            <m:sub>
                              <m:r>
                                <a:rPr lang="en-AU" i="1">
                                  <a:solidFill>
                                    <a:schemeClr val="tx1">
                                      <a:alpha val="0"/>
                                    </a:schemeClr>
                                  </a:solidFill>
                                  <a:latin typeface="Cambria Math" panose="02040503050406030204" pitchFamily="18" charset="0"/>
                                </a:rPr>
                                <m:t>2</m:t>
                              </m:r>
                            </m:sub>
                          </m:sSub>
                          <m:r>
                            <a:rPr lang="en-AU" i="1">
                              <a:solidFill>
                                <a:schemeClr val="tx1">
                                  <a:alpha val="0"/>
                                </a:schemeClr>
                              </a:solidFill>
                              <a:latin typeface="Cambria Math" panose="02040503050406030204" pitchFamily="18" charset="0"/>
                            </a:rPr>
                            <m:t>/</m:t>
                          </m:r>
                          <m:r>
                            <a:rPr lang="en-AU" i="1">
                              <a:solidFill>
                                <a:schemeClr val="tx1">
                                  <a:alpha val="0"/>
                                </a:schemeClr>
                              </a:solidFill>
                              <a:latin typeface="Cambria Math" panose="02040503050406030204" pitchFamily="18" charset="0"/>
                            </a:rPr>
                            <m:t>𝑡𝑜𝑛𝑛𝑒</m:t>
                          </m:r>
                        </m:num>
                        <m:den>
                          <m:r>
                            <a:rPr lang="en-AU" b="0" i="1" smtClean="0">
                              <a:solidFill>
                                <a:schemeClr val="tx1">
                                  <a:alpha val="0"/>
                                </a:schemeClr>
                              </a:solidFill>
                              <a:latin typeface="Cambria Math" panose="02040503050406030204" pitchFamily="18" charset="0"/>
                            </a:rPr>
                            <m:t>−12.8 </m:t>
                          </m:r>
                          <m:r>
                            <a:rPr lang="en-AU" b="0" i="1" smtClean="0">
                              <a:solidFill>
                                <a:schemeClr val="tx1">
                                  <a:alpha val="0"/>
                                </a:schemeClr>
                              </a:solidFill>
                              <a:latin typeface="Cambria Math" panose="02040503050406030204" pitchFamily="18" charset="0"/>
                            </a:rPr>
                            <m:t>𝑘𝑔𝐶</m:t>
                          </m:r>
                          <m:sSub>
                            <m:sSubPr>
                              <m:ctrlPr>
                                <a:rPr lang="en-AU" b="0" i="1" smtClean="0">
                                  <a:solidFill>
                                    <a:schemeClr val="tx1">
                                      <a:alpha val="0"/>
                                    </a:schemeClr>
                                  </a:solidFill>
                                  <a:latin typeface="Cambria Math" panose="02040503050406030204" pitchFamily="18" charset="0"/>
                                </a:rPr>
                              </m:ctrlPr>
                            </m:sSubPr>
                            <m:e>
                              <m:r>
                                <a:rPr lang="en-AU" b="0" i="1" smtClean="0">
                                  <a:solidFill>
                                    <a:schemeClr val="tx1">
                                      <a:alpha val="0"/>
                                    </a:schemeClr>
                                  </a:solidFill>
                                  <a:latin typeface="Cambria Math" panose="02040503050406030204" pitchFamily="18" charset="0"/>
                                </a:rPr>
                                <m:t>𝑂</m:t>
                              </m:r>
                            </m:e>
                            <m:sub>
                              <m:r>
                                <a:rPr lang="en-AU" b="0" i="1" smtClean="0">
                                  <a:solidFill>
                                    <a:schemeClr val="tx1">
                                      <a:alpha val="0"/>
                                    </a:schemeClr>
                                  </a:solidFill>
                                  <a:latin typeface="Cambria Math" panose="02040503050406030204" pitchFamily="18" charset="0"/>
                                </a:rPr>
                                <m:t>2</m:t>
                              </m:r>
                            </m:sub>
                          </m:sSub>
                          <m:r>
                            <a:rPr lang="en-AU" b="0" i="1" smtClean="0">
                              <a:solidFill>
                                <a:schemeClr val="tx1">
                                  <a:alpha val="0"/>
                                </a:schemeClr>
                              </a:solidFill>
                              <a:latin typeface="Cambria Math" panose="02040503050406030204" pitchFamily="18" charset="0"/>
                            </a:rPr>
                            <m:t>/</m:t>
                          </m:r>
                          <m:r>
                            <a:rPr lang="en-AU" b="0" i="1" smtClean="0">
                              <a:solidFill>
                                <a:schemeClr val="tx1">
                                  <a:alpha val="0"/>
                                </a:schemeClr>
                              </a:solidFill>
                              <a:latin typeface="Cambria Math" panose="02040503050406030204" pitchFamily="18" charset="0"/>
                            </a:rPr>
                            <m:t>𝑡𝑜𝑛𝑛𝑒</m:t>
                          </m:r>
                        </m:den>
                      </m:f>
                      <m:r>
                        <a:rPr lang="en-AU" b="0" i="1" smtClean="0">
                          <a:solidFill>
                            <a:schemeClr val="tx1">
                              <a:alpha val="0"/>
                            </a:schemeClr>
                          </a:solidFill>
                          <a:latin typeface="Cambria Math" panose="02040503050406030204" pitchFamily="18" charset="0"/>
                        </a:rPr>
                        <m:t>×100%=74.3%</m:t>
                      </m:r>
                    </m:oMath>
                  </m:oMathPara>
                </a14:m>
                <a:endParaRPr lang="en-AU" b="0" dirty="0"/>
              </a:p>
            </p:txBody>
          </p:sp>
        </mc:Choice>
        <mc:Fallback>
          <p:sp>
            <p:nvSpPr>
              <p:cNvPr id="7" name="TextBox 6">
                <a:extLst>
                  <a:ext uri="{FF2B5EF4-FFF2-40B4-BE49-F238E27FC236}">
                    <a16:creationId xmlns:a16="http://schemas.microsoft.com/office/drawing/2014/main" id="{D5A2E10B-1911-4B25-A2E8-4B6AF01BE5DE}"/>
                  </a:ext>
                </a:extLst>
              </p:cNvPr>
              <p:cNvSpPr txBox="1">
                <a:spLocks noRot="1" noChangeAspect="1" noMove="1" noResize="1" noEditPoints="1" noAdjustHandles="1" noChangeArrowheads="1" noChangeShapeType="1" noTextEdit="1"/>
              </p:cNvSpPr>
              <p:nvPr/>
            </p:nvSpPr>
            <p:spPr>
              <a:xfrm>
                <a:off x="-392717" y="1762796"/>
                <a:ext cx="11687908" cy="677365"/>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C79D1AA-49E8-48EF-85FF-C40731472B3C}"/>
                  </a:ext>
                </a:extLst>
              </p:cNvPr>
              <p:cNvSpPr txBox="1"/>
              <p:nvPr/>
            </p:nvSpPr>
            <p:spPr>
              <a:xfrm>
                <a:off x="140682" y="2691847"/>
                <a:ext cx="11687908" cy="6773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20</m:t>
                      </m:r>
                      <m:r>
                        <a:rPr lang="en-AU" b="0" i="1" smtClean="0">
                          <a:latin typeface="Cambria Math" panose="02040503050406030204" pitchFamily="18" charset="0"/>
                        </a:rPr>
                        <m:t>5</m:t>
                      </m:r>
                      <m:r>
                        <a:rPr lang="en-AU" i="1" smtClean="0">
                          <a:latin typeface="Cambria Math" panose="02040503050406030204" pitchFamily="18" charset="0"/>
                        </a:rPr>
                        <m:t>0</m:t>
                      </m:r>
                      <m:r>
                        <a:rPr lang="en-AU" b="0" i="1" smtClean="0">
                          <a:latin typeface="Cambria Math" panose="02040503050406030204" pitchFamily="18" charset="0"/>
                        </a:rPr>
                        <m:t> </m:t>
                      </m:r>
                      <m:r>
                        <a:rPr lang="en-AU" b="0" i="1" smtClean="0">
                          <a:latin typeface="Cambria Math" panose="02040503050406030204" pitchFamily="18" charset="0"/>
                        </a:rPr>
                        <m:t>𝐶𝑜</m:t>
                      </m:r>
                      <m:r>
                        <a:rPr lang="en-AU" i="1">
                          <a:latin typeface="Cambria Math" panose="02040503050406030204" pitchFamily="18" charset="0"/>
                        </a:rPr>
                        <m:t>𝑚𝑚𝑖𝑡𝑚𝑒𝑛𝑡</m:t>
                      </m:r>
                      <m:r>
                        <a:rPr lang="en-AU" b="0" i="1" smtClean="0">
                          <a:latin typeface="Cambria Math" panose="02040503050406030204" pitchFamily="18" charset="0"/>
                        </a:rPr>
                        <m:t> </m:t>
                      </m:r>
                      <m:r>
                        <a:rPr lang="en-AU" b="0" i="1" smtClean="0">
                          <a:latin typeface="Cambria Math" panose="02040503050406030204" pitchFamily="18" charset="0"/>
                        </a:rPr>
                        <m:t>𝐺𝑎𝑝</m:t>
                      </m:r>
                      <m:r>
                        <a:rPr lang="en-AU" b="0" i="1" smtClean="0">
                          <a:latin typeface="Cambria Math" panose="02040503050406030204" pitchFamily="18" charset="0"/>
                        </a:rPr>
                        <m:t> </m:t>
                      </m:r>
                      <m:r>
                        <a:rPr lang="en-AU" i="1">
                          <a:latin typeface="Cambria Math" panose="02040503050406030204" pitchFamily="18" charset="0"/>
                        </a:rPr>
                        <m:t>𝑆𝑐𝑜𝑟𝑒</m:t>
                      </m:r>
                      <m:r>
                        <a:rPr lang="en-AU" i="1">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𝐶𝑜𝑚𝑝𝑎𝑛</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𝑦</m:t>
                              </m:r>
                            </m:e>
                            <m:sup>
                              <m:r>
                                <a:rPr lang="en-AU" b="0" i="1" smtClean="0">
                                  <a:latin typeface="Cambria Math" panose="02040503050406030204" pitchFamily="18" charset="0"/>
                                </a:rPr>
                                <m:t>′</m:t>
                              </m:r>
                            </m:sup>
                          </m:sSup>
                          <m:r>
                            <a:rPr lang="en-AU" b="0" i="1" smtClean="0">
                              <a:latin typeface="Cambria Math" panose="02040503050406030204" pitchFamily="18" charset="0"/>
                            </a:rPr>
                            <m:t>𝑠</m:t>
                          </m:r>
                          <m:r>
                            <a:rPr lang="en-AU" b="0" i="1" smtClean="0">
                              <a:latin typeface="Cambria Math" panose="02040503050406030204" pitchFamily="18" charset="0"/>
                            </a:rPr>
                            <m:t> </m:t>
                          </m:r>
                          <m:r>
                            <a:rPr lang="en-AU" b="0" i="1" smtClean="0">
                              <a:latin typeface="Cambria Math" panose="02040503050406030204" pitchFamily="18" charset="0"/>
                            </a:rPr>
                            <m:t>𝑡𝑎𝑟𝑔𝑒𝑡</m:t>
                          </m:r>
                          <m:r>
                            <a:rPr lang="en-AU" b="0" i="1" smtClean="0">
                              <a:latin typeface="Cambria Math" panose="02040503050406030204" pitchFamily="18" charset="0"/>
                            </a:rPr>
                            <m:t> </m:t>
                          </m:r>
                          <m:r>
                            <a:rPr lang="en-AU" b="0" i="1" smtClean="0">
                              <a:latin typeface="Cambria Math" panose="02040503050406030204" pitchFamily="18" charset="0"/>
                            </a:rPr>
                            <m:t>𝑟𝑒𝑑𝑢𝑐𝑡𝑖𝑜𝑛</m:t>
                          </m:r>
                        </m:num>
                        <m:den>
                          <m:r>
                            <a:rPr lang="en-AU" b="0" i="1" smtClean="0">
                              <a:latin typeface="Cambria Math" panose="02040503050406030204" pitchFamily="18" charset="0"/>
                            </a:rPr>
                            <m:t>𝐵𝑒𝑛𝑐h𝑚𝑎𝑟𝑘</m:t>
                          </m:r>
                          <m:r>
                            <a:rPr lang="en-AU" b="0" i="1" smtClean="0">
                              <a:latin typeface="Cambria Math" panose="02040503050406030204" pitchFamily="18" charset="0"/>
                            </a:rPr>
                            <m:t> </m:t>
                          </m:r>
                          <m:r>
                            <a:rPr lang="en-AU" b="0" i="1" smtClean="0">
                              <a:latin typeface="Cambria Math" panose="02040503050406030204" pitchFamily="18" charset="0"/>
                            </a:rPr>
                            <m:t>𝑟𝑒𝑑𝑢𝑐𝑡𝑖𝑜𝑛</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−25.0</m:t>
                          </m:r>
                          <m:r>
                            <a:rPr lang="en-AU" b="0" i="1" smtClean="0">
                              <a:latin typeface="Cambria Math" panose="02040503050406030204" pitchFamily="18" charset="0"/>
                            </a:rPr>
                            <m:t> </m:t>
                          </m:r>
                          <m:r>
                            <a:rPr lang="en-AU" i="1">
                              <a:latin typeface="Cambria Math" panose="02040503050406030204" pitchFamily="18" charset="0"/>
                            </a:rPr>
                            <m:t>𝑘𝑔𝐶</m:t>
                          </m:r>
                          <m:sSub>
                            <m:sSubPr>
                              <m:ctrlPr>
                                <a:rPr lang="en-AU" i="1">
                                  <a:latin typeface="Cambria Math" panose="02040503050406030204" pitchFamily="18" charset="0"/>
                                </a:rPr>
                              </m:ctrlPr>
                            </m:sSubPr>
                            <m:e>
                              <m:r>
                                <a:rPr lang="en-AU" i="1">
                                  <a:latin typeface="Cambria Math" panose="02040503050406030204" pitchFamily="18" charset="0"/>
                                </a:rPr>
                                <m:t>𝑂</m:t>
                              </m:r>
                            </m:e>
                            <m:sub>
                              <m:r>
                                <a:rPr lang="en-AU" i="1">
                                  <a:latin typeface="Cambria Math" panose="02040503050406030204" pitchFamily="18" charset="0"/>
                                </a:rPr>
                                <m:t>2</m:t>
                              </m:r>
                            </m:sub>
                          </m:sSub>
                          <m:r>
                            <a:rPr lang="en-AU" i="1">
                              <a:latin typeface="Cambria Math" panose="02040503050406030204" pitchFamily="18" charset="0"/>
                            </a:rPr>
                            <m:t>/</m:t>
                          </m:r>
                          <m:r>
                            <a:rPr lang="en-AU" i="1">
                              <a:latin typeface="Cambria Math" panose="02040503050406030204" pitchFamily="18" charset="0"/>
                            </a:rPr>
                            <m:t>𝑡𝑜𝑛𝑛𝑒</m:t>
                          </m:r>
                        </m:num>
                        <m:den>
                          <m:r>
                            <a:rPr lang="en-AU" b="0" i="1" smtClean="0">
                              <a:latin typeface="Cambria Math" panose="02040503050406030204" pitchFamily="18" charset="0"/>
                            </a:rPr>
                            <m:t>− 34 </m:t>
                          </m:r>
                          <m:r>
                            <a:rPr lang="en-AU" b="0" i="1" smtClean="0">
                              <a:latin typeface="Cambria Math" panose="02040503050406030204" pitchFamily="18" charset="0"/>
                            </a:rPr>
                            <m:t>𝑘𝑔𝐶</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𝑂</m:t>
                              </m:r>
                            </m:e>
                            <m:sub>
                              <m:r>
                                <a:rPr lang="en-AU" b="0" i="1" smtClean="0">
                                  <a:latin typeface="Cambria Math" panose="02040503050406030204" pitchFamily="18" charset="0"/>
                                </a:rPr>
                                <m:t>2</m:t>
                              </m:r>
                            </m:sub>
                          </m:sSub>
                          <m:r>
                            <a:rPr lang="en-AU" b="0" i="1" smtClean="0">
                              <a:latin typeface="Cambria Math" panose="02040503050406030204" pitchFamily="18" charset="0"/>
                            </a:rPr>
                            <m:t>/</m:t>
                          </m:r>
                          <m:r>
                            <a:rPr lang="en-AU" b="0" i="1" smtClean="0">
                              <a:latin typeface="Cambria Math" panose="02040503050406030204" pitchFamily="18" charset="0"/>
                            </a:rPr>
                            <m:t>𝑡𝑜𝑛𝑛𝑒</m:t>
                          </m:r>
                        </m:den>
                      </m:f>
                      <m:r>
                        <a:rPr lang="en-AU" b="0" i="1" smtClean="0">
                          <a:latin typeface="Cambria Math" panose="02040503050406030204" pitchFamily="18" charset="0"/>
                        </a:rPr>
                        <m:t>×100%=136.0%⇒</m:t>
                      </m:r>
                      <m:r>
                        <a:rPr lang="en-AU" b="1" i="1" smtClean="0">
                          <a:latin typeface="Cambria Math" panose="02040503050406030204" pitchFamily="18" charset="0"/>
                        </a:rPr>
                        <m:t>𝟏𝟎𝟎</m:t>
                      </m:r>
                      <m:r>
                        <a:rPr lang="en-AU" b="1" i="1" smtClean="0">
                          <a:latin typeface="Cambria Math" panose="02040503050406030204" pitchFamily="18" charset="0"/>
                        </a:rPr>
                        <m:t>%</m:t>
                      </m:r>
                    </m:oMath>
                  </m:oMathPara>
                </a14:m>
                <a:endParaRPr lang="en-AU" b="1" dirty="0"/>
              </a:p>
            </p:txBody>
          </p:sp>
        </mc:Choice>
        <mc:Fallback>
          <p:sp>
            <p:nvSpPr>
              <p:cNvPr id="4" name="TextBox 3">
                <a:extLst>
                  <a:ext uri="{FF2B5EF4-FFF2-40B4-BE49-F238E27FC236}">
                    <a16:creationId xmlns:a16="http://schemas.microsoft.com/office/drawing/2014/main" id="{1C79D1AA-49E8-48EF-85FF-C40731472B3C}"/>
                  </a:ext>
                </a:extLst>
              </p:cNvPr>
              <p:cNvSpPr txBox="1">
                <a:spLocks noRot="1" noChangeAspect="1" noMove="1" noResize="1" noEditPoints="1" noAdjustHandles="1" noChangeArrowheads="1" noChangeShapeType="1" noTextEdit="1"/>
              </p:cNvSpPr>
              <p:nvPr/>
            </p:nvSpPr>
            <p:spPr>
              <a:xfrm>
                <a:off x="140682" y="2691847"/>
                <a:ext cx="11687908" cy="67736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58CCAFF-8B36-42F6-9BF1-EE2B11A6E0EB}"/>
                  </a:ext>
                </a:extLst>
              </p:cNvPr>
              <p:cNvSpPr txBox="1"/>
              <p:nvPr/>
            </p:nvSpPr>
            <p:spPr>
              <a:xfrm>
                <a:off x="504092" y="4601977"/>
                <a:ext cx="11687908"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𝐹</m:t>
                      </m:r>
                      <m:r>
                        <a:rPr lang="en-AU" b="0" i="1" smtClean="0">
                          <a:latin typeface="Cambria Math" panose="02040503050406030204" pitchFamily="18" charset="0"/>
                        </a:rPr>
                        <m:t>𝑖𝑛𝑎𝑙</m:t>
                      </m:r>
                      <m:r>
                        <a:rPr lang="en-AU" b="0" i="1" smtClean="0">
                          <a:latin typeface="Cambria Math" panose="02040503050406030204" pitchFamily="18" charset="0"/>
                        </a:rPr>
                        <m:t> </m:t>
                      </m:r>
                      <m:r>
                        <a:rPr lang="en-AU" b="0" i="1" smtClean="0">
                          <a:latin typeface="Cambria Math" panose="02040503050406030204" pitchFamily="18" charset="0"/>
                        </a:rPr>
                        <m:t>𝐶𝑜𝑚𝑝𝑎𝑛𝑦</m:t>
                      </m:r>
                      <m:r>
                        <a:rPr lang="en-AU" b="0" i="1" smtClean="0">
                          <a:latin typeface="Cambria Math" panose="02040503050406030204" pitchFamily="18" charset="0"/>
                        </a:rPr>
                        <m:t> </m:t>
                      </m:r>
                      <m:r>
                        <a:rPr lang="en-AU" i="1">
                          <a:latin typeface="Cambria Math" panose="02040503050406030204" pitchFamily="18" charset="0"/>
                        </a:rPr>
                        <m:t>𝑆𝑐𝑜𝑟𝑒</m:t>
                      </m:r>
                      <m:r>
                        <a:rPr lang="en-AU" i="1">
                          <a:latin typeface="Cambria Math" panose="02040503050406030204" pitchFamily="18" charset="0"/>
                        </a:rPr>
                        <m:t>=0.7×74.3%+0.3×100%=</m:t>
                      </m:r>
                      <m:r>
                        <a:rPr lang="en-AU" b="1" i="1" smtClean="0">
                          <a:latin typeface="Cambria Math" panose="02040503050406030204" pitchFamily="18" charset="0"/>
                        </a:rPr>
                        <m:t>𝟗𝟐</m:t>
                      </m:r>
                      <m:r>
                        <a:rPr lang="en-AU" b="1" i="1" smtClean="0">
                          <a:latin typeface="Cambria Math" panose="02040503050406030204" pitchFamily="18" charset="0"/>
                        </a:rPr>
                        <m:t>.</m:t>
                      </m:r>
                      <m:r>
                        <a:rPr lang="en-AU" b="1" i="1" smtClean="0">
                          <a:latin typeface="Cambria Math" panose="02040503050406030204" pitchFamily="18" charset="0"/>
                        </a:rPr>
                        <m:t>𝟑</m:t>
                      </m:r>
                      <m:r>
                        <a:rPr lang="en-AU" b="1" i="1" smtClean="0">
                          <a:latin typeface="Cambria Math" panose="02040503050406030204" pitchFamily="18" charset="0"/>
                        </a:rPr>
                        <m:t>%</m:t>
                      </m:r>
                    </m:oMath>
                  </m:oMathPara>
                </a14:m>
                <a:endParaRPr lang="en-AU" b="1" dirty="0"/>
              </a:p>
            </p:txBody>
          </p:sp>
        </mc:Choice>
        <mc:Fallback>
          <p:sp>
            <p:nvSpPr>
              <p:cNvPr id="5" name="TextBox 4">
                <a:extLst>
                  <a:ext uri="{FF2B5EF4-FFF2-40B4-BE49-F238E27FC236}">
                    <a16:creationId xmlns:a16="http://schemas.microsoft.com/office/drawing/2014/main" id="{158CCAFF-8B36-42F6-9BF1-EE2B11A6E0EB}"/>
                  </a:ext>
                </a:extLst>
              </p:cNvPr>
              <p:cNvSpPr txBox="1">
                <a:spLocks noRot="1" noChangeAspect="1" noMove="1" noResize="1" noEditPoints="1" noAdjustHandles="1" noChangeArrowheads="1" noChangeShapeType="1" noTextEdit="1"/>
              </p:cNvSpPr>
              <p:nvPr/>
            </p:nvSpPr>
            <p:spPr>
              <a:xfrm>
                <a:off x="504092" y="4601977"/>
                <a:ext cx="11687908" cy="369332"/>
              </a:xfrm>
              <a:prstGeom prst="rect">
                <a:avLst/>
              </a:prstGeom>
              <a:blipFill>
                <a:blip r:embed="rId4"/>
                <a:stretch>
                  <a:fillRect b="-11475"/>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4E83C99-EC47-4D47-A0E3-C27D11466F72}"/>
                  </a:ext>
                </a:extLst>
              </p:cNvPr>
              <p:cNvSpPr txBox="1"/>
              <p:nvPr/>
            </p:nvSpPr>
            <p:spPr>
              <a:xfrm>
                <a:off x="-392717" y="1762795"/>
                <a:ext cx="11687908" cy="6773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AU" i="1" smtClean="0">
                          <a:solidFill>
                            <a:schemeClr val="tx1">
                              <a:alpha val="0"/>
                            </a:schemeClr>
                          </a:solidFill>
                          <a:latin typeface="Cambria Math" panose="02040503050406030204" pitchFamily="18" charset="0"/>
                        </a:rPr>
                        <m:t>2030</m:t>
                      </m:r>
                      <m:r>
                        <a:rPr lang="en-AU" b="0" i="1" smtClean="0">
                          <a:solidFill>
                            <a:schemeClr val="tx1">
                              <a:alpha val="0"/>
                            </a:schemeClr>
                          </a:solidFill>
                          <a:latin typeface="Cambria Math" panose="02040503050406030204" pitchFamily="18" charset="0"/>
                        </a:rPr>
                        <m:t> </m:t>
                      </m:r>
                      <m:r>
                        <a:rPr lang="en-AU" b="0" i="1" smtClean="0">
                          <a:solidFill>
                            <a:schemeClr val="tx1">
                              <a:alpha val="0"/>
                            </a:schemeClr>
                          </a:solidFill>
                          <a:latin typeface="Cambria Math" panose="02040503050406030204" pitchFamily="18" charset="0"/>
                        </a:rPr>
                        <m:t>𝐶𝑜</m:t>
                      </m:r>
                      <m:r>
                        <a:rPr lang="en-AU" i="1">
                          <a:solidFill>
                            <a:schemeClr val="tx1">
                              <a:alpha val="0"/>
                            </a:schemeClr>
                          </a:solidFill>
                          <a:latin typeface="Cambria Math" panose="02040503050406030204" pitchFamily="18" charset="0"/>
                        </a:rPr>
                        <m:t>𝑚𝑚𝑖𝑡𝑚𝑒𝑛𝑡</m:t>
                      </m:r>
                      <m:r>
                        <a:rPr lang="en-AU" b="0" i="1" smtClean="0">
                          <a:solidFill>
                            <a:schemeClr val="tx1">
                              <a:alpha val="0"/>
                            </a:schemeClr>
                          </a:solidFill>
                          <a:latin typeface="Cambria Math" panose="02040503050406030204" pitchFamily="18" charset="0"/>
                        </a:rPr>
                        <m:t> </m:t>
                      </m:r>
                      <m:r>
                        <a:rPr lang="en-AU" b="0" i="1" smtClean="0">
                          <a:solidFill>
                            <a:schemeClr val="tx1">
                              <a:alpha val="0"/>
                            </a:schemeClr>
                          </a:solidFill>
                          <a:latin typeface="Cambria Math" panose="02040503050406030204" pitchFamily="18" charset="0"/>
                        </a:rPr>
                        <m:t>𝐺𝑎𝑝</m:t>
                      </m:r>
                      <m:r>
                        <a:rPr lang="en-AU" b="0" i="1" smtClean="0">
                          <a:solidFill>
                            <a:schemeClr val="tx1">
                              <a:alpha val="0"/>
                            </a:schemeClr>
                          </a:solidFill>
                          <a:latin typeface="Cambria Math" panose="02040503050406030204" pitchFamily="18" charset="0"/>
                        </a:rPr>
                        <m:t> </m:t>
                      </m:r>
                      <m:r>
                        <a:rPr lang="en-AU" i="1">
                          <a:solidFill>
                            <a:schemeClr val="tx1">
                              <a:alpha val="0"/>
                            </a:schemeClr>
                          </a:solidFill>
                          <a:latin typeface="Cambria Math" panose="02040503050406030204" pitchFamily="18" charset="0"/>
                        </a:rPr>
                        <m:t>𝑆𝑐𝑜𝑟𝑒</m:t>
                      </m:r>
                      <m:r>
                        <a:rPr lang="en-AU" i="1">
                          <a:solidFill>
                            <a:schemeClr val="tx1">
                              <a:alpha val="0"/>
                            </a:schemeClr>
                          </a:solidFill>
                          <a:latin typeface="Cambria Math" panose="02040503050406030204" pitchFamily="18" charset="0"/>
                        </a:rPr>
                        <m:t>=</m:t>
                      </m:r>
                      <m:f>
                        <m:fPr>
                          <m:ctrlPr>
                            <a:rPr lang="en-AU" b="0" i="1" smtClean="0">
                              <a:solidFill>
                                <a:schemeClr val="tx1">
                                  <a:alpha val="0"/>
                                </a:schemeClr>
                              </a:solidFill>
                              <a:latin typeface="Cambria Math" panose="02040503050406030204" pitchFamily="18" charset="0"/>
                            </a:rPr>
                          </m:ctrlPr>
                        </m:fPr>
                        <m:num>
                          <m:r>
                            <a:rPr lang="en-AU" b="0" i="1" smtClean="0">
                              <a:solidFill>
                                <a:schemeClr val="tx1">
                                  <a:alpha val="0"/>
                                </a:schemeClr>
                              </a:solidFill>
                              <a:latin typeface="Cambria Math" panose="02040503050406030204" pitchFamily="18" charset="0"/>
                            </a:rPr>
                            <m:t>𝐶𝑜𝑚𝑝𝑎𝑛</m:t>
                          </m:r>
                          <m:sSup>
                            <m:sSupPr>
                              <m:ctrlPr>
                                <a:rPr lang="en-AU" b="0" i="1" smtClean="0">
                                  <a:solidFill>
                                    <a:schemeClr val="tx1">
                                      <a:alpha val="0"/>
                                    </a:schemeClr>
                                  </a:solidFill>
                                  <a:latin typeface="Cambria Math" panose="02040503050406030204" pitchFamily="18" charset="0"/>
                                </a:rPr>
                              </m:ctrlPr>
                            </m:sSupPr>
                            <m:e>
                              <m:r>
                                <a:rPr lang="en-AU" b="0" i="1" smtClean="0">
                                  <a:solidFill>
                                    <a:schemeClr val="tx1">
                                      <a:alpha val="0"/>
                                    </a:schemeClr>
                                  </a:solidFill>
                                  <a:latin typeface="Cambria Math" panose="02040503050406030204" pitchFamily="18" charset="0"/>
                                </a:rPr>
                                <m:t>𝑦</m:t>
                              </m:r>
                            </m:e>
                            <m:sup>
                              <m:r>
                                <a:rPr lang="en-AU" b="0" i="1" smtClean="0">
                                  <a:solidFill>
                                    <a:schemeClr val="tx1">
                                      <a:alpha val="0"/>
                                    </a:schemeClr>
                                  </a:solidFill>
                                  <a:latin typeface="Cambria Math" panose="02040503050406030204" pitchFamily="18" charset="0"/>
                                </a:rPr>
                                <m:t>′</m:t>
                              </m:r>
                            </m:sup>
                          </m:sSup>
                          <m:r>
                            <a:rPr lang="en-AU" b="0" i="1" smtClean="0">
                              <a:solidFill>
                                <a:schemeClr val="tx1">
                                  <a:alpha val="0"/>
                                </a:schemeClr>
                              </a:solidFill>
                              <a:latin typeface="Cambria Math" panose="02040503050406030204" pitchFamily="18" charset="0"/>
                            </a:rPr>
                            <m:t>𝑠</m:t>
                          </m:r>
                          <m:r>
                            <a:rPr lang="en-AU" b="0" i="1" smtClean="0">
                              <a:solidFill>
                                <a:schemeClr val="tx1">
                                  <a:alpha val="0"/>
                                </a:schemeClr>
                              </a:solidFill>
                              <a:latin typeface="Cambria Math" panose="02040503050406030204" pitchFamily="18" charset="0"/>
                            </a:rPr>
                            <m:t> </m:t>
                          </m:r>
                          <m:r>
                            <a:rPr lang="en-AU" b="0" i="1" smtClean="0">
                              <a:solidFill>
                                <a:schemeClr val="tx1">
                                  <a:alpha val="0"/>
                                </a:schemeClr>
                              </a:solidFill>
                              <a:latin typeface="Cambria Math" panose="02040503050406030204" pitchFamily="18" charset="0"/>
                            </a:rPr>
                            <m:t>𝑡𝑎𝑟𝑔𝑒𝑡</m:t>
                          </m:r>
                          <m:r>
                            <a:rPr lang="en-AU" b="0" i="1" smtClean="0">
                              <a:solidFill>
                                <a:schemeClr val="tx1">
                                  <a:alpha val="0"/>
                                </a:schemeClr>
                              </a:solidFill>
                              <a:latin typeface="Cambria Math" panose="02040503050406030204" pitchFamily="18" charset="0"/>
                            </a:rPr>
                            <m:t> </m:t>
                          </m:r>
                          <m:r>
                            <a:rPr lang="en-AU" b="0" i="1" smtClean="0">
                              <a:solidFill>
                                <a:schemeClr val="tx1">
                                  <a:alpha val="0"/>
                                </a:schemeClr>
                              </a:solidFill>
                              <a:latin typeface="Cambria Math" panose="02040503050406030204" pitchFamily="18" charset="0"/>
                            </a:rPr>
                            <m:t>𝑟𝑒𝑑𝑢𝑐𝑡𝑖𝑜𝑛</m:t>
                          </m:r>
                        </m:num>
                        <m:den>
                          <m:r>
                            <a:rPr lang="en-AU" b="0" i="1" smtClean="0">
                              <a:solidFill>
                                <a:schemeClr val="tx1">
                                  <a:alpha val="0"/>
                                </a:schemeClr>
                              </a:solidFill>
                              <a:latin typeface="Cambria Math" panose="02040503050406030204" pitchFamily="18" charset="0"/>
                            </a:rPr>
                            <m:t>𝐵𝑒𝑛𝑐h𝑚𝑎𝑟𝑘</m:t>
                          </m:r>
                          <m:r>
                            <a:rPr lang="en-AU" b="0" i="1" smtClean="0">
                              <a:solidFill>
                                <a:schemeClr val="tx1">
                                  <a:alpha val="0"/>
                                </a:schemeClr>
                              </a:solidFill>
                              <a:latin typeface="Cambria Math" panose="02040503050406030204" pitchFamily="18" charset="0"/>
                            </a:rPr>
                            <m:t> </m:t>
                          </m:r>
                          <m:r>
                            <a:rPr lang="en-AU" b="0" i="1" smtClean="0">
                              <a:solidFill>
                                <a:schemeClr val="tx1">
                                  <a:alpha val="0"/>
                                </a:schemeClr>
                              </a:solidFill>
                              <a:latin typeface="Cambria Math" panose="02040503050406030204" pitchFamily="18" charset="0"/>
                            </a:rPr>
                            <m:t>𝑟𝑒𝑑𝑢𝑐𝑡𝑖𝑜𝑛</m:t>
                          </m:r>
                        </m:den>
                      </m:f>
                      <m:r>
                        <a:rPr lang="en-AU" b="0" i="1" smtClean="0">
                          <a:solidFill>
                            <a:schemeClr val="tx1">
                              <a:alpha val="0"/>
                            </a:schemeClr>
                          </a:solidFill>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m:t>
                          </m:r>
                          <m:r>
                            <a:rPr lang="en-AU" i="1">
                              <a:latin typeface="Cambria Math" panose="02040503050406030204" pitchFamily="18" charset="0"/>
                            </a:rPr>
                            <m:t>9.</m:t>
                          </m:r>
                          <m:r>
                            <a:rPr lang="en-AU" b="0" i="1" smtClean="0">
                              <a:latin typeface="Cambria Math" panose="02040503050406030204" pitchFamily="18" charset="0"/>
                            </a:rPr>
                            <m:t>5 </m:t>
                          </m:r>
                          <m:r>
                            <a:rPr lang="en-AU" i="1">
                              <a:latin typeface="Cambria Math" panose="02040503050406030204" pitchFamily="18" charset="0"/>
                            </a:rPr>
                            <m:t>𝑘𝑔𝐶</m:t>
                          </m:r>
                          <m:sSub>
                            <m:sSubPr>
                              <m:ctrlPr>
                                <a:rPr lang="en-AU" i="1">
                                  <a:latin typeface="Cambria Math" panose="02040503050406030204" pitchFamily="18" charset="0"/>
                                </a:rPr>
                              </m:ctrlPr>
                            </m:sSubPr>
                            <m:e>
                              <m:r>
                                <a:rPr lang="en-AU" i="1">
                                  <a:latin typeface="Cambria Math" panose="02040503050406030204" pitchFamily="18" charset="0"/>
                                </a:rPr>
                                <m:t>𝑂</m:t>
                              </m:r>
                            </m:e>
                            <m:sub>
                              <m:r>
                                <a:rPr lang="en-AU" i="1">
                                  <a:latin typeface="Cambria Math" panose="02040503050406030204" pitchFamily="18" charset="0"/>
                                </a:rPr>
                                <m:t>2</m:t>
                              </m:r>
                            </m:sub>
                          </m:sSub>
                          <m:r>
                            <a:rPr lang="en-AU" i="1">
                              <a:latin typeface="Cambria Math" panose="02040503050406030204" pitchFamily="18" charset="0"/>
                            </a:rPr>
                            <m:t>/</m:t>
                          </m:r>
                          <m:r>
                            <a:rPr lang="en-AU" i="1">
                              <a:latin typeface="Cambria Math" panose="02040503050406030204" pitchFamily="18" charset="0"/>
                            </a:rPr>
                            <m:t>𝑡𝑜𝑛𝑛𝑒</m:t>
                          </m:r>
                        </m:num>
                        <m:den>
                          <m:r>
                            <a:rPr lang="en-AU" b="0" i="1" smtClean="0">
                              <a:latin typeface="Cambria Math" panose="02040503050406030204" pitchFamily="18" charset="0"/>
                            </a:rPr>
                            <m:t>−12.8 </m:t>
                          </m:r>
                          <m:r>
                            <a:rPr lang="en-AU" b="0" i="1" smtClean="0">
                              <a:latin typeface="Cambria Math" panose="02040503050406030204" pitchFamily="18" charset="0"/>
                            </a:rPr>
                            <m:t>𝑘𝑔𝐶</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𝑂</m:t>
                              </m:r>
                            </m:e>
                            <m:sub>
                              <m:r>
                                <a:rPr lang="en-AU" b="0" i="1" smtClean="0">
                                  <a:latin typeface="Cambria Math" panose="02040503050406030204" pitchFamily="18" charset="0"/>
                                </a:rPr>
                                <m:t>2</m:t>
                              </m:r>
                            </m:sub>
                          </m:sSub>
                          <m:r>
                            <a:rPr lang="en-AU" b="0" i="1" smtClean="0">
                              <a:latin typeface="Cambria Math" panose="02040503050406030204" pitchFamily="18" charset="0"/>
                            </a:rPr>
                            <m:t>/</m:t>
                          </m:r>
                          <m:r>
                            <a:rPr lang="en-AU" b="0" i="1" smtClean="0">
                              <a:latin typeface="Cambria Math" panose="02040503050406030204" pitchFamily="18" charset="0"/>
                            </a:rPr>
                            <m:t>𝑡𝑜𝑛𝑛𝑒</m:t>
                          </m:r>
                        </m:den>
                      </m:f>
                      <m:r>
                        <a:rPr lang="en-AU" b="0" i="1" smtClean="0">
                          <a:latin typeface="Cambria Math" panose="02040503050406030204" pitchFamily="18" charset="0"/>
                        </a:rPr>
                        <m:t>×100%=</m:t>
                      </m:r>
                      <m:r>
                        <a:rPr lang="en-AU" b="1" i="1" smtClean="0">
                          <a:latin typeface="Cambria Math" panose="02040503050406030204" pitchFamily="18" charset="0"/>
                        </a:rPr>
                        <m:t>𝟕𝟒</m:t>
                      </m:r>
                      <m:r>
                        <a:rPr lang="en-AU" b="1" i="1" smtClean="0">
                          <a:latin typeface="Cambria Math" panose="02040503050406030204" pitchFamily="18" charset="0"/>
                        </a:rPr>
                        <m:t>.</m:t>
                      </m:r>
                      <m:r>
                        <a:rPr lang="en-AU" b="1" i="1" smtClean="0">
                          <a:latin typeface="Cambria Math" panose="02040503050406030204" pitchFamily="18" charset="0"/>
                        </a:rPr>
                        <m:t>𝟑</m:t>
                      </m:r>
                      <m:r>
                        <a:rPr lang="en-AU" b="1" i="1" smtClean="0">
                          <a:latin typeface="Cambria Math" panose="02040503050406030204" pitchFamily="18" charset="0"/>
                        </a:rPr>
                        <m:t>%</m:t>
                      </m:r>
                    </m:oMath>
                  </m:oMathPara>
                </a14:m>
                <a:endParaRPr lang="en-AU" b="1" dirty="0"/>
              </a:p>
            </p:txBody>
          </p:sp>
        </mc:Choice>
        <mc:Fallback>
          <p:sp>
            <p:nvSpPr>
              <p:cNvPr id="9" name="TextBox 8">
                <a:extLst>
                  <a:ext uri="{FF2B5EF4-FFF2-40B4-BE49-F238E27FC236}">
                    <a16:creationId xmlns:a16="http://schemas.microsoft.com/office/drawing/2014/main" id="{D4E83C99-EC47-4D47-A0E3-C27D11466F72}"/>
                  </a:ext>
                </a:extLst>
              </p:cNvPr>
              <p:cNvSpPr txBox="1">
                <a:spLocks noRot="1" noChangeAspect="1" noMove="1" noResize="1" noEditPoints="1" noAdjustHandles="1" noChangeArrowheads="1" noChangeShapeType="1" noTextEdit="1"/>
              </p:cNvSpPr>
              <p:nvPr/>
            </p:nvSpPr>
            <p:spPr>
              <a:xfrm>
                <a:off x="-392717" y="1762795"/>
                <a:ext cx="11687908" cy="677365"/>
              </a:xfrm>
              <a:prstGeom prst="rect">
                <a:avLst/>
              </a:prstGeom>
              <a:blipFill>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1733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182165" y="304441"/>
            <a:ext cx="7200000" cy="7200000"/>
          </a:xfrm>
          <a:prstGeom prst="rect">
            <a:avLst/>
          </a:prstGeom>
          <a:solidFill>
            <a:schemeClr val="bg2">
              <a:lumMod val="1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838200" y="2766219"/>
            <a:ext cx="10515600" cy="1325563"/>
          </a:xfrm>
        </p:spPr>
        <p:txBody>
          <a:bodyPr>
            <a:normAutofit/>
          </a:bodyPr>
          <a:lstStyle/>
          <a:p>
            <a:r>
              <a:rPr lang="en-AU" sz="4000" b="1" dirty="0">
                <a:solidFill>
                  <a:schemeClr val="bg1"/>
                </a:solidFill>
                <a:latin typeface="Arial" panose="020B0604020202020204" pitchFamily="34" charset="0"/>
                <a:cs typeface="Arial" panose="020B0604020202020204" pitchFamily="34" charset="0"/>
              </a:rPr>
              <a:t>P3: Q2</a:t>
            </a:r>
          </a:p>
        </p:txBody>
      </p:sp>
      <p:sp>
        <p:nvSpPr>
          <p:cNvPr id="7" name="Rectangle 6"/>
          <p:cNvSpPr/>
          <p:nvPr/>
        </p:nvSpPr>
        <p:spPr>
          <a:xfrm rot="13500000">
            <a:off x="1651590" y="-4885243"/>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rot="2700000">
            <a:off x="8051119" y="-2415203"/>
            <a:ext cx="111600" cy="13519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8624040" y="-2280497"/>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29" y="214619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536C924-3ECE-4CF4-89E2-20B57A6AB8CF}"/>
              </a:ext>
            </a:extLst>
          </p:cNvPr>
          <p:cNvSpPr/>
          <p:nvPr/>
        </p:nvSpPr>
        <p:spPr>
          <a:xfrm rot="18888199">
            <a:off x="5210858" y="5309948"/>
            <a:ext cx="6605653"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5417855" y="-353148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Content Placeholder 2">
            <a:extLst>
              <a:ext uri="{FF2B5EF4-FFF2-40B4-BE49-F238E27FC236}">
                <a16:creationId xmlns:a16="http://schemas.microsoft.com/office/drawing/2014/main" id="{421B4907-D8FA-4877-95F2-ED8C921828E7}"/>
              </a:ext>
            </a:extLst>
          </p:cNvPr>
          <p:cNvSpPr txBox="1">
            <a:spLocks/>
          </p:cNvSpPr>
          <p:nvPr/>
        </p:nvSpPr>
        <p:spPr>
          <a:xfrm>
            <a:off x="832516" y="3708362"/>
            <a:ext cx="6273261" cy="24828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rial" panose="020B0604020202020204" pitchFamily="34" charset="0"/>
                <a:cs typeface="Arial" panose="020B0604020202020204" pitchFamily="34" charset="0"/>
              </a:rPr>
              <a:t>Data Analysis</a:t>
            </a:r>
          </a:p>
          <a:p>
            <a:pPr marL="0" indent="0">
              <a:buNone/>
            </a:pPr>
            <a:r>
              <a:rPr lang="en-US" sz="2400" i="1" dirty="0">
                <a:solidFill>
                  <a:schemeClr val="bg1"/>
                </a:solidFill>
              </a:rPr>
              <a:t>To what extent might the NZE Roadmap Project improve or alter the Client's </a:t>
            </a:r>
            <a:r>
              <a:rPr lang="en-US" sz="2400" i="1" dirty="0" err="1">
                <a:solidFill>
                  <a:schemeClr val="bg1"/>
                </a:solidFill>
              </a:rPr>
              <a:t>decarbonisation</a:t>
            </a:r>
            <a:r>
              <a:rPr lang="en-US" sz="2400" i="1" dirty="0">
                <a:solidFill>
                  <a:schemeClr val="bg1"/>
                </a:solidFill>
              </a:rPr>
              <a:t> score?</a:t>
            </a:r>
          </a:p>
        </p:txBody>
      </p:sp>
    </p:spTree>
    <p:extLst>
      <p:ext uri="{BB962C8B-B14F-4D97-AF65-F5344CB8AC3E}">
        <p14:creationId xmlns:p14="http://schemas.microsoft.com/office/powerpoint/2010/main" val="336642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80CDF4B-B8E4-44B7-8746-98C4B76CFB06}"/>
              </a:ext>
            </a:extLst>
          </p:cNvPr>
          <p:cNvGraphicFramePr>
            <a:graphicFrameLocks noGrp="1"/>
          </p:cNvGraphicFramePr>
          <p:nvPr>
            <p:extLst>
              <p:ext uri="{D42A27DB-BD31-4B8C-83A1-F6EECF244321}">
                <p14:modId xmlns:p14="http://schemas.microsoft.com/office/powerpoint/2010/main" val="3917378552"/>
              </p:ext>
            </p:extLst>
          </p:nvPr>
        </p:nvGraphicFramePr>
        <p:xfrm>
          <a:off x="0" y="0"/>
          <a:ext cx="12192000" cy="6858000"/>
        </p:xfrm>
        <a:graphic>
          <a:graphicData uri="http://schemas.openxmlformats.org/drawingml/2006/table">
            <a:tbl>
              <a:tblPr firstRow="1" bandRow="1">
                <a:tableStyleId>{5C22544A-7EE6-4342-B048-85BDC9FD1C3A}</a:tableStyleId>
              </a:tblPr>
              <a:tblGrid>
                <a:gridCol w="1607708">
                  <a:extLst>
                    <a:ext uri="{9D8B030D-6E8A-4147-A177-3AD203B41FA5}">
                      <a16:colId xmlns:a16="http://schemas.microsoft.com/office/drawing/2014/main" val="1436030998"/>
                    </a:ext>
                  </a:extLst>
                </a:gridCol>
                <a:gridCol w="1618774">
                  <a:extLst>
                    <a:ext uri="{9D8B030D-6E8A-4147-A177-3AD203B41FA5}">
                      <a16:colId xmlns:a16="http://schemas.microsoft.com/office/drawing/2014/main" val="2832994431"/>
                    </a:ext>
                  </a:extLst>
                </a:gridCol>
                <a:gridCol w="1743296">
                  <a:extLst>
                    <a:ext uri="{9D8B030D-6E8A-4147-A177-3AD203B41FA5}">
                      <a16:colId xmlns:a16="http://schemas.microsoft.com/office/drawing/2014/main" val="40440101"/>
                    </a:ext>
                  </a:extLst>
                </a:gridCol>
                <a:gridCol w="1979886">
                  <a:extLst>
                    <a:ext uri="{9D8B030D-6E8A-4147-A177-3AD203B41FA5}">
                      <a16:colId xmlns:a16="http://schemas.microsoft.com/office/drawing/2014/main" val="290101575"/>
                    </a:ext>
                  </a:extLst>
                </a:gridCol>
                <a:gridCol w="2004791">
                  <a:extLst>
                    <a:ext uri="{9D8B030D-6E8A-4147-A177-3AD203B41FA5}">
                      <a16:colId xmlns:a16="http://schemas.microsoft.com/office/drawing/2014/main" val="1043806954"/>
                    </a:ext>
                  </a:extLst>
                </a:gridCol>
                <a:gridCol w="2126629">
                  <a:extLst>
                    <a:ext uri="{9D8B030D-6E8A-4147-A177-3AD203B41FA5}">
                      <a16:colId xmlns:a16="http://schemas.microsoft.com/office/drawing/2014/main" val="2040106081"/>
                    </a:ext>
                  </a:extLst>
                </a:gridCol>
                <a:gridCol w="1110916">
                  <a:extLst>
                    <a:ext uri="{9D8B030D-6E8A-4147-A177-3AD203B41FA5}">
                      <a16:colId xmlns:a16="http://schemas.microsoft.com/office/drawing/2014/main" val="3740987416"/>
                    </a:ext>
                  </a:extLst>
                </a:gridCol>
              </a:tblGrid>
              <a:tr h="423437">
                <a:tc>
                  <a:txBody>
                    <a:bodyPr/>
                    <a:lstStyle/>
                    <a:p>
                      <a:pPr algn="l"/>
                      <a:r>
                        <a:rPr lang="en-AU" sz="1600" b="1" i="0" u="none" strike="noStrike" kern="1200" dirty="0">
                          <a:solidFill>
                            <a:srgbClr val="FFFFFF"/>
                          </a:solidFill>
                          <a:effectLst/>
                          <a:latin typeface="Calibri" panose="020F0502020204030204" pitchFamily="34" charset="0"/>
                          <a:ea typeface="+mn-ea"/>
                          <a:cs typeface="+mn-cs"/>
                        </a:rPr>
                        <a:t>Subdimension</a:t>
                      </a:r>
                    </a:p>
                  </a:txBody>
                  <a:tcPr anchor="b"/>
                </a:tc>
                <a:tc>
                  <a:txBody>
                    <a:bodyPr/>
                    <a:lstStyle/>
                    <a:p>
                      <a:pPr algn="ctr" fontAlgn="b"/>
                      <a:r>
                        <a:rPr lang="en-AU" sz="1600" b="1" i="0" u="none" strike="noStrike" dirty="0">
                          <a:solidFill>
                            <a:srgbClr val="FFFFFF"/>
                          </a:solidFill>
                          <a:effectLst/>
                          <a:latin typeface="Calibri" panose="020F0502020204030204" pitchFamily="34" charset="0"/>
                        </a:rPr>
                        <a:t>Basic 0%</a:t>
                      </a:r>
                    </a:p>
                  </a:txBody>
                  <a:tcPr marL="0" marR="0" marT="0" marB="0" anchor="b"/>
                </a:tc>
                <a:tc>
                  <a:txBody>
                    <a:bodyPr/>
                    <a:lstStyle/>
                    <a:p>
                      <a:pPr algn="ctr" fontAlgn="b"/>
                      <a:r>
                        <a:rPr lang="en-AU" sz="1600" b="1" i="0" u="none" strike="noStrike" dirty="0">
                          <a:solidFill>
                            <a:srgbClr val="FFFFFF"/>
                          </a:solidFill>
                          <a:effectLst/>
                          <a:latin typeface="Calibri" panose="020F0502020204030204" pitchFamily="34" charset="0"/>
                        </a:rPr>
                        <a:t>Standard 25%</a:t>
                      </a:r>
                    </a:p>
                  </a:txBody>
                  <a:tcPr marL="0" marR="0" marT="0" marB="0" anchor="b"/>
                </a:tc>
                <a:tc>
                  <a:txBody>
                    <a:bodyPr/>
                    <a:lstStyle/>
                    <a:p>
                      <a:pPr algn="ctr" fontAlgn="b"/>
                      <a:r>
                        <a:rPr lang="en-AU" sz="1600" b="1" i="0" u="none" strike="noStrike" dirty="0">
                          <a:solidFill>
                            <a:srgbClr val="FFFFFF"/>
                          </a:solidFill>
                          <a:effectLst/>
                          <a:latin typeface="Calibri" panose="020F0502020204030204" pitchFamily="34" charset="0"/>
                        </a:rPr>
                        <a:t>Advanced 50%</a:t>
                      </a:r>
                    </a:p>
                  </a:txBody>
                  <a:tcPr marL="0" marR="0" marT="0" marB="0" anchor="b"/>
                </a:tc>
                <a:tc>
                  <a:txBody>
                    <a:bodyPr/>
                    <a:lstStyle/>
                    <a:p>
                      <a:pPr algn="ctr" fontAlgn="b"/>
                      <a:r>
                        <a:rPr lang="en-AU" sz="1600" b="1" i="0" u="none" strike="noStrike" dirty="0" err="1">
                          <a:solidFill>
                            <a:srgbClr val="FFFFFF"/>
                          </a:solidFill>
                          <a:effectLst/>
                          <a:latin typeface="Calibri" panose="020F0502020204030204" pitchFamily="34" charset="0"/>
                        </a:rPr>
                        <a:t>NextPractice</a:t>
                      </a:r>
                      <a:r>
                        <a:rPr lang="en-AU" sz="1600" b="1" i="0" u="none" strike="noStrike" dirty="0">
                          <a:solidFill>
                            <a:srgbClr val="FFFFFF"/>
                          </a:solidFill>
                          <a:effectLst/>
                          <a:latin typeface="Calibri" panose="020F0502020204030204" pitchFamily="34" charset="0"/>
                        </a:rPr>
                        <a:t> 75%</a:t>
                      </a:r>
                    </a:p>
                  </a:txBody>
                  <a:tcPr marL="0" marR="0" marT="0" marB="0" anchor="b"/>
                </a:tc>
                <a:tc>
                  <a:txBody>
                    <a:bodyPr/>
                    <a:lstStyle/>
                    <a:p>
                      <a:pPr algn="ctr" fontAlgn="b"/>
                      <a:r>
                        <a:rPr lang="en-AU" sz="1600" b="1" i="0" u="none" strike="noStrike" dirty="0" err="1">
                          <a:solidFill>
                            <a:srgbClr val="FFFFFF"/>
                          </a:solidFill>
                          <a:effectLst/>
                          <a:latin typeface="Calibri" panose="020F0502020204030204" pitchFamily="34" charset="0"/>
                        </a:rPr>
                        <a:t>LowCarbonAligned</a:t>
                      </a:r>
                      <a:r>
                        <a:rPr lang="en-AU" sz="1600" b="1" i="0" u="none" strike="noStrike" dirty="0">
                          <a:solidFill>
                            <a:srgbClr val="FFFFFF"/>
                          </a:solidFill>
                          <a:effectLst/>
                          <a:latin typeface="Calibri" panose="020F0502020204030204" pitchFamily="34" charset="0"/>
                        </a:rPr>
                        <a:t> 100%</a:t>
                      </a:r>
                    </a:p>
                  </a:txBody>
                  <a:tcPr marL="0" marR="0" marT="0" marB="0" anchor="b"/>
                </a:tc>
                <a:tc>
                  <a:txBody>
                    <a:bodyPr/>
                    <a:lstStyle/>
                    <a:p>
                      <a:pPr algn="ctr"/>
                      <a:r>
                        <a:rPr lang="en-AU" sz="1600" dirty="0"/>
                        <a:t>Weighting</a:t>
                      </a:r>
                    </a:p>
                  </a:txBody>
                  <a:tcPr anchor="b"/>
                </a:tc>
                <a:extLst>
                  <a:ext uri="{0D108BD9-81ED-4DB2-BD59-A6C34878D82A}">
                    <a16:rowId xmlns:a16="http://schemas.microsoft.com/office/drawing/2014/main" val="3231500198"/>
                  </a:ext>
                </a:extLst>
              </a:tr>
              <a:tr h="776028">
                <a:tc>
                  <a:txBody>
                    <a:bodyPr/>
                    <a:lstStyle/>
                    <a:p>
                      <a:pPr algn="l" fontAlgn="b"/>
                      <a:r>
                        <a:rPr lang="en-US" sz="1600" b="1" kern="1200" dirty="0">
                          <a:solidFill>
                            <a:schemeClr val="dk1"/>
                          </a:solidFill>
                          <a:latin typeface="+mn-lt"/>
                          <a:ea typeface="+mn-ea"/>
                          <a:cs typeface="+mn-cs"/>
                        </a:rPr>
                        <a:t>Level of approval within the organisation</a:t>
                      </a:r>
                    </a:p>
                  </a:txBody>
                  <a:tcPr marL="0" marR="0" marT="0" marB="0" anchor="ctr"/>
                </a:tc>
                <a:tc>
                  <a:txBody>
                    <a:bodyPr/>
                    <a:lstStyle/>
                    <a:p>
                      <a:pPr algn="ctr" fontAlgn="b"/>
                      <a:r>
                        <a:rPr lang="en-AU" sz="1400" b="0" i="0" u="none" strike="noStrike" dirty="0">
                          <a:solidFill>
                            <a:srgbClr val="000000"/>
                          </a:solidFill>
                          <a:effectLst/>
                          <a:latin typeface="Calibri" panose="020F0502020204030204" pitchFamily="34" charset="0"/>
                        </a:rPr>
                        <a:t>Not known</a:t>
                      </a:r>
                    </a:p>
                  </a:txBody>
                  <a:tcPr marL="0" marR="0" marT="0" marB="0" anchor="ctr"/>
                </a:tc>
                <a:tc>
                  <a:txBody>
                    <a:bodyPr/>
                    <a:lstStyle/>
                    <a:p>
                      <a:pPr algn="ctr" fontAlgn="b"/>
                      <a:r>
                        <a:rPr lang="en-AU" sz="1400" b="0" i="0" u="none" strike="noStrike" dirty="0">
                          <a:solidFill>
                            <a:srgbClr val="000000"/>
                          </a:solidFill>
                          <a:effectLst/>
                          <a:latin typeface="Calibri" panose="020F0502020204030204" pitchFamily="34" charset="0"/>
                        </a:rPr>
                        <a:t>Operational level (CSR level)</a:t>
                      </a:r>
                    </a:p>
                  </a:txBody>
                  <a:tcPr marL="0" marR="0" marT="0" marB="0" anchor="ctr"/>
                </a:tc>
                <a:tc>
                  <a:txBody>
                    <a:bodyPr/>
                    <a:lstStyle/>
                    <a:p>
                      <a:pPr algn="ctr" fontAlgn="b"/>
                      <a:r>
                        <a:rPr lang="en-AU" sz="1400" b="0" i="0" u="none" strike="noStrike" dirty="0">
                          <a:solidFill>
                            <a:srgbClr val="000000"/>
                          </a:solidFill>
                          <a:effectLst/>
                          <a:latin typeface="Calibri" panose="020F0502020204030204" pitchFamily="34" charset="0"/>
                        </a:rPr>
                        <a:t>Upper management level</a:t>
                      </a:r>
                    </a:p>
                  </a:txBody>
                  <a:tcPr marL="0" marR="0" marT="0" marB="0" anchor="ctr"/>
                </a:tc>
                <a:tc>
                  <a:txBody>
                    <a:bodyPr/>
                    <a:lstStyle/>
                    <a:p>
                      <a:pPr algn="ctr" fontAlgn="b"/>
                      <a:r>
                        <a:rPr lang="en-AU" sz="1400" b="0" i="0" u="none" strike="noStrike" dirty="0">
                          <a:solidFill>
                            <a:srgbClr val="000000"/>
                          </a:solidFill>
                          <a:effectLst/>
                          <a:latin typeface="Calibri" panose="020F0502020204030204" pitchFamily="34" charset="0"/>
                        </a:rPr>
                        <a:t>Board / Strategic level</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Matches highest level of responsibility as previously reported</a:t>
                      </a:r>
                    </a:p>
                  </a:txBody>
                  <a:tcPr marL="0" marR="0" marT="0" marB="0" anchor="ctr"/>
                </a:tc>
                <a:tc>
                  <a:txBody>
                    <a:bodyPr/>
                    <a:lstStyle/>
                    <a:p>
                      <a:pPr algn="ctr"/>
                      <a:r>
                        <a:rPr lang="en-AU" sz="1400" dirty="0"/>
                        <a:t>15%</a:t>
                      </a:r>
                    </a:p>
                  </a:txBody>
                  <a:tcPr anchor="ctr"/>
                </a:tc>
                <a:extLst>
                  <a:ext uri="{0D108BD9-81ED-4DB2-BD59-A6C34878D82A}">
                    <a16:rowId xmlns:a16="http://schemas.microsoft.com/office/drawing/2014/main" val="1073458538"/>
                  </a:ext>
                </a:extLst>
              </a:tr>
              <a:tr h="905366">
                <a:tc>
                  <a:txBody>
                    <a:bodyPr/>
                    <a:lstStyle/>
                    <a:p>
                      <a:pPr algn="l" fontAlgn="b"/>
                      <a:r>
                        <a:rPr lang="en-AU" sz="1600" b="1" kern="1200" dirty="0">
                          <a:solidFill>
                            <a:schemeClr val="dk1"/>
                          </a:solidFill>
                          <a:latin typeface="+mn-lt"/>
                          <a:ea typeface="+mn-ea"/>
                          <a:cs typeface="+mn-cs"/>
                        </a:rPr>
                        <a:t>Measure of success</a:t>
                      </a:r>
                    </a:p>
                  </a:txBody>
                  <a:tcPr marL="0" marR="0" marT="0" marB="0" anchor="ctr"/>
                </a:tc>
                <a:tc>
                  <a:txBody>
                    <a:bodyPr/>
                    <a:lstStyle/>
                    <a:p>
                      <a:pPr algn="ctr" fontAlgn="b"/>
                      <a:r>
                        <a:rPr lang="en-AU" sz="1400" b="0" i="0" u="none" strike="noStrike" dirty="0">
                          <a:solidFill>
                            <a:srgbClr val="000000"/>
                          </a:solidFill>
                          <a:effectLst/>
                          <a:latin typeface="Calibri" panose="020F0502020204030204" pitchFamily="34" charset="0"/>
                        </a:rPr>
                        <a:t>No measure of success</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Measure of success is mainly qualitative</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SMART KPI: specific, measurable, acceptable, realistic, time bound.</a:t>
                      </a:r>
                    </a:p>
                  </a:txBody>
                  <a:tcPr marL="0" marR="0" marT="0" marB="0" anchor="ctr"/>
                </a:tc>
                <a:tc>
                  <a:txBody>
                    <a:bodyPr/>
                    <a:lstStyle/>
                    <a:p>
                      <a:pPr algn="ctr" fontAlgn="b"/>
                      <a:r>
                        <a:rPr lang="en-US" sz="1400" b="0" i="0" u="none" strike="noStrike">
                          <a:solidFill>
                            <a:srgbClr val="000000"/>
                          </a:solidFill>
                          <a:effectLst/>
                          <a:latin typeface="Calibri" panose="020F0502020204030204" pitchFamily="34" charset="0"/>
                        </a:rPr>
                        <a:t>Measure of success is SMART. Measure of success contains both qualitative and quantitative targets.</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Measure of success is quantitative</a:t>
                      </a:r>
                    </a:p>
                  </a:txBody>
                  <a:tcPr marL="0" marR="0" marT="0" marB="0" anchor="ctr"/>
                </a:tc>
                <a:tc>
                  <a:txBody>
                    <a:bodyPr/>
                    <a:lstStyle/>
                    <a:p>
                      <a:pPr algn="ctr"/>
                      <a:r>
                        <a:rPr lang="en-AU" sz="1400" dirty="0"/>
                        <a:t>20%</a:t>
                      </a:r>
                    </a:p>
                  </a:txBody>
                  <a:tcPr anchor="ctr"/>
                </a:tc>
                <a:extLst>
                  <a:ext uri="{0D108BD9-81ED-4DB2-BD59-A6C34878D82A}">
                    <a16:rowId xmlns:a16="http://schemas.microsoft.com/office/drawing/2014/main" val="143129989"/>
                  </a:ext>
                </a:extLst>
              </a:tr>
              <a:tr h="2037073">
                <a:tc>
                  <a:txBody>
                    <a:bodyPr/>
                    <a:lstStyle/>
                    <a:p>
                      <a:pPr algn="l" fontAlgn="b"/>
                      <a:r>
                        <a:rPr lang="en-AU" sz="1600" b="1" kern="1200" dirty="0">
                          <a:solidFill>
                            <a:schemeClr val="dk1"/>
                          </a:solidFill>
                          <a:latin typeface="+mn-lt"/>
                          <a:ea typeface="+mn-ea"/>
                          <a:cs typeface="+mn-cs"/>
                        </a:rPr>
                        <a:t>Financial content in plan</a:t>
                      </a:r>
                    </a:p>
                  </a:txBody>
                  <a:tcPr marL="0" marR="0" marT="0" marB="0" anchor="ctr"/>
                </a:tc>
                <a:tc>
                  <a:txBody>
                    <a:bodyPr/>
                    <a:lstStyle/>
                    <a:p>
                      <a:pPr algn="ctr" fontAlgn="b"/>
                      <a:r>
                        <a:rPr lang="en-AU" sz="1400" b="0" i="0" u="none" strike="noStrike" dirty="0">
                          <a:solidFill>
                            <a:srgbClr val="000000"/>
                          </a:solidFill>
                          <a:effectLst/>
                          <a:latin typeface="Calibri" panose="020F0502020204030204" pitchFamily="34" charset="0"/>
                        </a:rPr>
                        <a:t>No financial content</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Financial projections, cost estimates or other estimates of financial viability are described but not quantified</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Financial projections, cost estimates or other estimates of financial viability are laid out OR short-term actions to start implementing plan are quantified in more detail</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Quantitative estimations of how the business will change in the future are included Costs associated with the plan (e.g., write-downs, site remediation, contract penalties, regulatory costs) are included</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Description of the major changes to the business is comprehensive, consistent, aligned with other indicators</a:t>
                      </a:r>
                    </a:p>
                  </a:txBody>
                  <a:tcPr marL="0" marR="0" marT="0" marB="0" anchor="ctr"/>
                </a:tc>
                <a:tc>
                  <a:txBody>
                    <a:bodyPr/>
                    <a:lstStyle/>
                    <a:p>
                      <a:pPr algn="ctr"/>
                      <a:r>
                        <a:rPr lang="en-AU" sz="1400" dirty="0"/>
                        <a:t>5%</a:t>
                      </a:r>
                    </a:p>
                  </a:txBody>
                  <a:tcPr anchor="ctr"/>
                </a:tc>
                <a:extLst>
                  <a:ext uri="{0D108BD9-81ED-4DB2-BD59-A6C34878D82A}">
                    <a16:rowId xmlns:a16="http://schemas.microsoft.com/office/drawing/2014/main" val="2747449642"/>
                  </a:ext>
                </a:extLst>
              </a:tr>
              <a:tr h="1131707">
                <a:tc>
                  <a:txBody>
                    <a:bodyPr/>
                    <a:lstStyle/>
                    <a:p>
                      <a:pPr algn="l" fontAlgn="b"/>
                      <a:r>
                        <a:rPr lang="en-AU" sz="1600" b="1" kern="1200" dirty="0">
                          <a:solidFill>
                            <a:schemeClr val="dk1"/>
                          </a:solidFill>
                          <a:latin typeface="+mn-lt"/>
                          <a:ea typeface="+mn-ea"/>
                          <a:cs typeface="+mn-cs"/>
                        </a:rPr>
                        <a:t>Future considerations</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Implications to future business noted but not discussed properly</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Contains actions the company expects to implement to make the transition a reality without any details</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Contains discussion certain current company elements that need to be changed to make the transition a reality</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Contains discussion of the potential portfolio of a future, low carbon ready company</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Contains one or more elaborate outlines of how the far-future company could look like in terms of physical assets and business model</a:t>
                      </a:r>
                    </a:p>
                  </a:txBody>
                  <a:tcPr marL="0" marR="0" marT="0" marB="0" anchor="ctr"/>
                </a:tc>
                <a:tc>
                  <a:txBody>
                    <a:bodyPr/>
                    <a:lstStyle/>
                    <a:p>
                      <a:pPr algn="ctr"/>
                      <a:r>
                        <a:rPr lang="en-AU" sz="1400" dirty="0"/>
                        <a:t>5%</a:t>
                      </a:r>
                    </a:p>
                  </a:txBody>
                  <a:tcPr anchor="ctr"/>
                </a:tc>
                <a:extLst>
                  <a:ext uri="{0D108BD9-81ED-4DB2-BD59-A6C34878D82A}">
                    <a16:rowId xmlns:a16="http://schemas.microsoft.com/office/drawing/2014/main" val="1556374251"/>
                  </a:ext>
                </a:extLst>
              </a:tr>
              <a:tr h="1584389">
                <a:tc>
                  <a:txBody>
                    <a:bodyPr/>
                    <a:lstStyle/>
                    <a:p>
                      <a:pPr algn="l" fontAlgn="b"/>
                      <a:r>
                        <a:rPr lang="en-AU" sz="1600" b="1" kern="1200" dirty="0">
                          <a:solidFill>
                            <a:schemeClr val="dk1"/>
                          </a:solidFill>
                          <a:latin typeface="+mn-lt"/>
                          <a:ea typeface="+mn-ea"/>
                          <a:cs typeface="+mn-cs"/>
                        </a:rPr>
                        <a:t>Current considerations and plans</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Short-term considerations and remedial actions can be discussed but are not integrated in the plan</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List of short-term considerations and remedial actions integrated in the plan</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Contains discussion of the potential impacts of a low-carbon transition on the current business Relevant region-specific considerations are included</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Contains details of actions the company realistically expects to implement (and these actions are relevant and realistic)</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Consideration of potential short-term “shocks” or stressors (sudden adverse changes) has been made</a:t>
                      </a:r>
                    </a:p>
                  </a:txBody>
                  <a:tcPr marL="0" marR="0" marT="0" marB="0" anchor="ctr"/>
                </a:tc>
                <a:tc>
                  <a:txBody>
                    <a:bodyPr/>
                    <a:lstStyle/>
                    <a:p>
                      <a:pPr algn="ctr"/>
                      <a:r>
                        <a:rPr lang="en-AU" sz="1400" dirty="0"/>
                        <a:t>15%</a:t>
                      </a:r>
                    </a:p>
                  </a:txBody>
                  <a:tcPr anchor="ctr"/>
                </a:tc>
                <a:extLst>
                  <a:ext uri="{0D108BD9-81ED-4DB2-BD59-A6C34878D82A}">
                    <a16:rowId xmlns:a16="http://schemas.microsoft.com/office/drawing/2014/main" val="982892743"/>
                  </a:ext>
                </a:extLst>
              </a:tr>
            </a:tbl>
          </a:graphicData>
        </a:graphic>
      </p:graphicFrame>
      <p:sp>
        <p:nvSpPr>
          <p:cNvPr id="3" name="Rectangle 2">
            <a:extLst>
              <a:ext uri="{FF2B5EF4-FFF2-40B4-BE49-F238E27FC236}">
                <a16:creationId xmlns:a16="http://schemas.microsoft.com/office/drawing/2014/main" id="{B855F395-86E4-4BE1-9E74-A166B948F990}"/>
              </a:ext>
            </a:extLst>
          </p:cNvPr>
          <p:cNvSpPr/>
          <p:nvPr/>
        </p:nvSpPr>
        <p:spPr>
          <a:xfrm>
            <a:off x="6955631" y="442913"/>
            <a:ext cx="1991519" cy="747712"/>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9D8FD503-572A-43E7-A89A-52B19EA22226}"/>
              </a:ext>
            </a:extLst>
          </p:cNvPr>
          <p:cNvSpPr/>
          <p:nvPr/>
        </p:nvSpPr>
        <p:spPr>
          <a:xfrm>
            <a:off x="1616870" y="1208882"/>
            <a:ext cx="1602580" cy="886618"/>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CEA6E6-ADED-4537-AACA-C36C1D5FDB03}"/>
              </a:ext>
            </a:extLst>
          </p:cNvPr>
          <p:cNvSpPr/>
          <p:nvPr/>
        </p:nvSpPr>
        <p:spPr>
          <a:xfrm>
            <a:off x="1612900" y="2109787"/>
            <a:ext cx="1606550" cy="202644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E6BE34BD-B09A-426B-8315-B25C3086AE7E}"/>
              </a:ext>
            </a:extLst>
          </p:cNvPr>
          <p:cNvSpPr/>
          <p:nvPr/>
        </p:nvSpPr>
        <p:spPr>
          <a:xfrm>
            <a:off x="1612900" y="4150519"/>
            <a:ext cx="1606550" cy="111918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74AF8803-D55E-49FD-B772-2864845CB57E}"/>
              </a:ext>
            </a:extLst>
          </p:cNvPr>
          <p:cNvSpPr/>
          <p:nvPr/>
        </p:nvSpPr>
        <p:spPr>
          <a:xfrm>
            <a:off x="1612900" y="5283993"/>
            <a:ext cx="1606550" cy="157400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87FD97F6-2988-4A8C-93D8-E08144DCE855}"/>
              </a:ext>
            </a:extLst>
          </p:cNvPr>
          <p:cNvSpPr/>
          <p:nvPr/>
        </p:nvSpPr>
        <p:spPr>
          <a:xfrm>
            <a:off x="6955631" y="1208882"/>
            <a:ext cx="1991519" cy="886618"/>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F066AB59-90EF-4A29-A052-1849FA5D1C78}"/>
              </a:ext>
            </a:extLst>
          </p:cNvPr>
          <p:cNvSpPr/>
          <p:nvPr/>
        </p:nvSpPr>
        <p:spPr>
          <a:xfrm>
            <a:off x="6955630" y="2109786"/>
            <a:ext cx="1991519" cy="2026445"/>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2E410A1-EDF7-4775-ACE8-BB38CAC85DE3}"/>
              </a:ext>
            </a:extLst>
          </p:cNvPr>
          <p:cNvSpPr/>
          <p:nvPr/>
        </p:nvSpPr>
        <p:spPr>
          <a:xfrm>
            <a:off x="4985319" y="4150519"/>
            <a:ext cx="1951262" cy="1119187"/>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67038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80CDF4B-B8E4-44B7-8746-98C4B76CFB06}"/>
              </a:ext>
            </a:extLst>
          </p:cNvPr>
          <p:cNvGraphicFramePr>
            <a:graphicFrameLocks noGrp="1"/>
          </p:cNvGraphicFramePr>
          <p:nvPr>
            <p:extLst>
              <p:ext uri="{D42A27DB-BD31-4B8C-83A1-F6EECF244321}">
                <p14:modId xmlns:p14="http://schemas.microsoft.com/office/powerpoint/2010/main" val="1361376867"/>
              </p:ext>
            </p:extLst>
          </p:nvPr>
        </p:nvGraphicFramePr>
        <p:xfrm>
          <a:off x="0" y="0"/>
          <a:ext cx="12191999" cy="6858001"/>
        </p:xfrm>
        <a:graphic>
          <a:graphicData uri="http://schemas.openxmlformats.org/drawingml/2006/table">
            <a:tbl>
              <a:tblPr firstRow="1" bandRow="1">
                <a:tableStyleId>{5C22544A-7EE6-4342-B048-85BDC9FD1C3A}</a:tableStyleId>
              </a:tblPr>
              <a:tblGrid>
                <a:gridCol w="1395663">
                  <a:extLst>
                    <a:ext uri="{9D8B030D-6E8A-4147-A177-3AD203B41FA5}">
                      <a16:colId xmlns:a16="http://schemas.microsoft.com/office/drawing/2014/main" val="1436030998"/>
                    </a:ext>
                  </a:extLst>
                </a:gridCol>
                <a:gridCol w="1167063">
                  <a:extLst>
                    <a:ext uri="{9D8B030D-6E8A-4147-A177-3AD203B41FA5}">
                      <a16:colId xmlns:a16="http://schemas.microsoft.com/office/drawing/2014/main" val="2832994431"/>
                    </a:ext>
                  </a:extLst>
                </a:gridCol>
                <a:gridCol w="2009274">
                  <a:extLst>
                    <a:ext uri="{9D8B030D-6E8A-4147-A177-3AD203B41FA5}">
                      <a16:colId xmlns:a16="http://schemas.microsoft.com/office/drawing/2014/main" val="40440101"/>
                    </a:ext>
                  </a:extLst>
                </a:gridCol>
                <a:gridCol w="1949116">
                  <a:extLst>
                    <a:ext uri="{9D8B030D-6E8A-4147-A177-3AD203B41FA5}">
                      <a16:colId xmlns:a16="http://schemas.microsoft.com/office/drawing/2014/main" val="290101575"/>
                    </a:ext>
                  </a:extLst>
                </a:gridCol>
                <a:gridCol w="2370221">
                  <a:extLst>
                    <a:ext uri="{9D8B030D-6E8A-4147-A177-3AD203B41FA5}">
                      <a16:colId xmlns:a16="http://schemas.microsoft.com/office/drawing/2014/main" val="1043806954"/>
                    </a:ext>
                  </a:extLst>
                </a:gridCol>
                <a:gridCol w="2177716">
                  <a:extLst>
                    <a:ext uri="{9D8B030D-6E8A-4147-A177-3AD203B41FA5}">
                      <a16:colId xmlns:a16="http://schemas.microsoft.com/office/drawing/2014/main" val="2040106081"/>
                    </a:ext>
                  </a:extLst>
                </a:gridCol>
                <a:gridCol w="1122946">
                  <a:extLst>
                    <a:ext uri="{9D8B030D-6E8A-4147-A177-3AD203B41FA5}">
                      <a16:colId xmlns:a16="http://schemas.microsoft.com/office/drawing/2014/main" val="3740987416"/>
                    </a:ext>
                  </a:extLst>
                </a:gridCol>
              </a:tblGrid>
              <a:tr h="339810">
                <a:tc>
                  <a:txBody>
                    <a:bodyPr/>
                    <a:lstStyle/>
                    <a:p>
                      <a:pPr algn="ctr"/>
                      <a:r>
                        <a:rPr lang="en-AU" sz="1600" b="1" i="0" u="none" strike="noStrike" kern="1200" dirty="0">
                          <a:solidFill>
                            <a:srgbClr val="FFFFFF"/>
                          </a:solidFill>
                          <a:effectLst/>
                          <a:latin typeface="Calibri" panose="020F0502020204030204" pitchFamily="34" charset="0"/>
                          <a:ea typeface="+mn-ea"/>
                          <a:cs typeface="+mn-cs"/>
                        </a:rPr>
                        <a:t>Subdimension</a:t>
                      </a:r>
                    </a:p>
                  </a:txBody>
                  <a:tcPr anchor="b"/>
                </a:tc>
                <a:tc>
                  <a:txBody>
                    <a:bodyPr/>
                    <a:lstStyle/>
                    <a:p>
                      <a:pPr algn="ctr" fontAlgn="b"/>
                      <a:r>
                        <a:rPr lang="en-AU" sz="1600" b="1" i="0" u="none" strike="noStrike" dirty="0">
                          <a:solidFill>
                            <a:srgbClr val="FFFFFF"/>
                          </a:solidFill>
                          <a:effectLst/>
                          <a:latin typeface="Calibri" panose="020F0502020204030204" pitchFamily="34" charset="0"/>
                        </a:rPr>
                        <a:t>Basic-0%</a:t>
                      </a:r>
                    </a:p>
                  </a:txBody>
                  <a:tcPr marL="0" marR="0" marT="0" marB="0" anchor="b"/>
                </a:tc>
                <a:tc>
                  <a:txBody>
                    <a:bodyPr/>
                    <a:lstStyle/>
                    <a:p>
                      <a:pPr algn="ctr" fontAlgn="b"/>
                      <a:r>
                        <a:rPr lang="en-AU" sz="1600" b="1" i="0" u="none" strike="noStrike" dirty="0">
                          <a:solidFill>
                            <a:srgbClr val="FFFFFF"/>
                          </a:solidFill>
                          <a:effectLst/>
                          <a:latin typeface="Calibri" panose="020F0502020204030204" pitchFamily="34" charset="0"/>
                        </a:rPr>
                        <a:t>Standard-25%</a:t>
                      </a:r>
                    </a:p>
                  </a:txBody>
                  <a:tcPr marL="0" marR="0" marT="0" marB="0" anchor="b"/>
                </a:tc>
                <a:tc>
                  <a:txBody>
                    <a:bodyPr/>
                    <a:lstStyle/>
                    <a:p>
                      <a:pPr algn="ctr" fontAlgn="b"/>
                      <a:r>
                        <a:rPr lang="en-AU" sz="1600" b="1" i="0" u="none" strike="noStrike" dirty="0">
                          <a:solidFill>
                            <a:srgbClr val="FFFFFF"/>
                          </a:solidFill>
                          <a:effectLst/>
                          <a:latin typeface="Calibri" panose="020F0502020204030204" pitchFamily="34" charset="0"/>
                        </a:rPr>
                        <a:t>Advanced-50%</a:t>
                      </a:r>
                    </a:p>
                  </a:txBody>
                  <a:tcPr marL="0" marR="0" marT="0" marB="0" anchor="b"/>
                </a:tc>
                <a:tc>
                  <a:txBody>
                    <a:bodyPr/>
                    <a:lstStyle/>
                    <a:p>
                      <a:pPr algn="ctr" fontAlgn="b"/>
                      <a:r>
                        <a:rPr lang="en-AU" sz="1600" b="1" i="0" u="none" strike="noStrike" dirty="0">
                          <a:solidFill>
                            <a:srgbClr val="FFFFFF"/>
                          </a:solidFill>
                          <a:effectLst/>
                          <a:latin typeface="Calibri" panose="020F0502020204030204" pitchFamily="34" charset="0"/>
                        </a:rPr>
                        <a:t>NextPractice-75%</a:t>
                      </a:r>
                    </a:p>
                  </a:txBody>
                  <a:tcPr marL="0" marR="0" marT="0" marB="0" anchor="b"/>
                </a:tc>
                <a:tc>
                  <a:txBody>
                    <a:bodyPr/>
                    <a:lstStyle/>
                    <a:p>
                      <a:pPr algn="ctr" fontAlgn="b"/>
                      <a:r>
                        <a:rPr lang="en-AU" sz="1600" b="1" i="0" u="none" strike="noStrike" dirty="0">
                          <a:solidFill>
                            <a:srgbClr val="FFFFFF"/>
                          </a:solidFill>
                          <a:effectLst/>
                          <a:latin typeface="Calibri" panose="020F0502020204030204" pitchFamily="34" charset="0"/>
                        </a:rPr>
                        <a:t>LowCarbonAligned-100%</a:t>
                      </a:r>
                    </a:p>
                  </a:txBody>
                  <a:tcPr marL="0" marR="0" marT="0" marB="0" anchor="b"/>
                </a:tc>
                <a:tc>
                  <a:txBody>
                    <a:bodyPr/>
                    <a:lstStyle/>
                    <a:p>
                      <a:pPr algn="ctr"/>
                      <a:r>
                        <a:rPr lang="en-AU" sz="1600" dirty="0"/>
                        <a:t>Weighting</a:t>
                      </a:r>
                    </a:p>
                  </a:txBody>
                  <a:tcPr anchor="b"/>
                </a:tc>
                <a:extLst>
                  <a:ext uri="{0D108BD9-81ED-4DB2-BD59-A6C34878D82A}">
                    <a16:rowId xmlns:a16="http://schemas.microsoft.com/office/drawing/2014/main" val="3231500198"/>
                  </a:ext>
                </a:extLst>
              </a:tr>
              <a:tr h="1297455">
                <a:tc>
                  <a:txBody>
                    <a:bodyPr/>
                    <a:lstStyle/>
                    <a:p>
                      <a:pPr algn="l" fontAlgn="b"/>
                      <a:r>
                        <a:rPr lang="en-AU" sz="1600" b="1" kern="1200" dirty="0">
                          <a:solidFill>
                            <a:schemeClr val="dk1"/>
                          </a:solidFill>
                          <a:latin typeface="+mn-lt"/>
                          <a:ea typeface="+mn-ea"/>
                          <a:cs typeface="+mn-cs"/>
                        </a:rPr>
                        <a:t>Transition plan scope, consistency, analysis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No clear scope to the plan, no consistency among sections and no analysis presented</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scope covers the entire business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Plan is consistent with reporting against other ACT indicators Contains a description of relevant testing/analysis</a:t>
                      </a:r>
                    </a:p>
                  </a:txBody>
                  <a:tcPr marL="0" marR="0" marT="0" marB="0" anchor="ctr"/>
                </a:tc>
                <a:tc>
                  <a:txBody>
                    <a:bodyPr/>
                    <a:lstStyle/>
                    <a:p>
                      <a:pPr algn="ctr" fontAlgn="b"/>
                      <a:r>
                        <a:rPr lang="en-AU" sz="1400" b="0" i="0" u="none" strike="noStrike" kern="1200" dirty="0">
                          <a:solidFill>
                            <a:srgbClr val="000000"/>
                          </a:solidFill>
                          <a:effectLst/>
                          <a:latin typeface="Calibri" panose="020F0502020204030204" pitchFamily="34" charset="0"/>
                          <a:ea typeface="+mn-ea"/>
                          <a:cs typeface="+mn-cs"/>
                        </a:rPr>
                        <a:t>-</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Transition covers entire business and is specific to it, with proper scoping, consistency and proper analysis</a:t>
                      </a:r>
                    </a:p>
                  </a:txBody>
                  <a:tcPr marL="0" marR="0" marT="0" marB="0" anchor="ctr"/>
                </a:tc>
                <a:tc>
                  <a:txBody>
                    <a:bodyPr/>
                    <a:lstStyle/>
                    <a:p>
                      <a:pPr algn="ctr"/>
                      <a:r>
                        <a:rPr lang="en-AU" sz="1400" kern="1200" dirty="0">
                          <a:solidFill>
                            <a:schemeClr val="dk1"/>
                          </a:solidFill>
                          <a:latin typeface="+mn-lt"/>
                          <a:ea typeface="+mn-ea"/>
                          <a:cs typeface="+mn-cs"/>
                        </a:rPr>
                        <a:t>15%</a:t>
                      </a:r>
                    </a:p>
                  </a:txBody>
                  <a:tcPr anchor="ctr"/>
                </a:tc>
                <a:extLst>
                  <a:ext uri="{0D108BD9-81ED-4DB2-BD59-A6C34878D82A}">
                    <a16:rowId xmlns:a16="http://schemas.microsoft.com/office/drawing/2014/main" val="3611346430"/>
                  </a:ext>
                </a:extLst>
              </a:tr>
              <a:tr h="679642">
                <a:tc>
                  <a:txBody>
                    <a:bodyPr/>
                    <a:lstStyle/>
                    <a:p>
                      <a:pPr algn="l" fontAlgn="b"/>
                      <a:r>
                        <a:rPr lang="en-AU" sz="1600" b="1" kern="1200" dirty="0">
                          <a:solidFill>
                            <a:schemeClr val="dk1"/>
                          </a:solidFill>
                          <a:latin typeface="+mn-lt"/>
                          <a:ea typeface="+mn-ea"/>
                          <a:cs typeface="+mn-cs"/>
                        </a:rPr>
                        <a:t>Transition timescale</a:t>
                      </a:r>
                    </a:p>
                  </a:txBody>
                  <a:tcPr marL="0" marR="0" marT="0" marB="0" anchor="ctr"/>
                </a:tc>
                <a:tc>
                  <a:txBody>
                    <a:bodyPr/>
                    <a:lstStyle/>
                    <a:p>
                      <a:pPr algn="ctr" fontAlgn="b"/>
                      <a:r>
                        <a:rPr lang="en-US" sz="1400" b="0" i="0" u="none" strike="noStrike" kern="1200">
                          <a:solidFill>
                            <a:srgbClr val="000000"/>
                          </a:solidFill>
                          <a:effectLst/>
                          <a:latin typeface="Calibri" panose="020F0502020204030204" pitchFamily="34" charset="0"/>
                          <a:ea typeface="+mn-ea"/>
                          <a:cs typeface="+mn-cs"/>
                        </a:rPr>
                        <a:t>Covers only short-term (&lt; 3 years)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Covers only medium term (&lt; 5 years)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Should cover the short, medium and long term. From now or near future</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Covers the short, medium and long term. From now until at least 20 years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Covers the short, medium and long term. From now and beyond (2050)</a:t>
                      </a:r>
                    </a:p>
                  </a:txBody>
                  <a:tcPr marL="0" marR="0" marT="0" marB="0" anchor="ctr"/>
                </a:tc>
                <a:tc>
                  <a:txBody>
                    <a:bodyPr/>
                    <a:lstStyle/>
                    <a:p>
                      <a:pPr algn="ctr"/>
                      <a:r>
                        <a:rPr lang="en-AU" sz="1400" kern="1200" dirty="0">
                          <a:solidFill>
                            <a:schemeClr val="dk1"/>
                          </a:solidFill>
                          <a:latin typeface="+mn-lt"/>
                          <a:ea typeface="+mn-ea"/>
                          <a:cs typeface="+mn-cs"/>
                        </a:rPr>
                        <a:t>7%</a:t>
                      </a:r>
                    </a:p>
                  </a:txBody>
                  <a:tcPr anchor="ctr"/>
                </a:tc>
                <a:extLst>
                  <a:ext uri="{0D108BD9-81ED-4DB2-BD59-A6C34878D82A}">
                    <a16:rowId xmlns:a16="http://schemas.microsoft.com/office/drawing/2014/main" val="1846003035"/>
                  </a:ext>
                </a:extLst>
              </a:tr>
              <a:tr h="3027396">
                <a:tc>
                  <a:txBody>
                    <a:bodyPr/>
                    <a:lstStyle/>
                    <a:p>
                      <a:pPr algn="l" fontAlgn="b"/>
                      <a:r>
                        <a:rPr lang="en-AU" sz="1600" b="1" kern="1200" dirty="0">
                          <a:solidFill>
                            <a:schemeClr val="dk1"/>
                          </a:solidFill>
                          <a:latin typeface="+mn-lt"/>
                          <a:ea typeface="+mn-ea"/>
                          <a:cs typeface="+mn-cs"/>
                        </a:rPr>
                        <a:t>Climate change adaptation</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company does not consider climate issues related to its activities and remains passive in the face of climate risks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company has been carrying out a diagnosis of climate change impacts on: - The physical integrity and operation of assets - Supply of goods or services which depends on climate conditions - Demand of products or services submitted to climate conditions - Assessment of its adaptive capacity (HR, technical, financial, organizational)</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company has been carrying out a diagnosis of climate change impacts and identified related physical risks. It has set up indicators for decision making and impact thresholds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company has been carrying out a diagnosis of climate change impacts and identified related physical risks. It has set up indicators for decision making and impact thresholds. It has planned actions to reduce its physical risk, taking also into account other environmental issues (impact on climate change mitigation, biodiversity, health and pollution It has defined updating knowledge and learning processes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company conducts a routine strategy, from diagnosis to action and assessment, including updating knowledge and learning processes. It checks that the adaptation actions do not harm, or even have a positive impact on climate change mitigation, biodiversity, health and pollution.</a:t>
                      </a:r>
                    </a:p>
                  </a:txBody>
                  <a:tcPr marL="0" marR="0" marT="0" marB="0" anchor="ctr"/>
                </a:tc>
                <a:tc>
                  <a:txBody>
                    <a:bodyPr/>
                    <a:lstStyle/>
                    <a:p>
                      <a:pPr algn="ctr"/>
                      <a:r>
                        <a:rPr lang="en-AU" sz="1400" kern="1200" dirty="0">
                          <a:solidFill>
                            <a:schemeClr val="dk1"/>
                          </a:solidFill>
                          <a:latin typeface="+mn-lt"/>
                          <a:ea typeface="+mn-ea"/>
                          <a:cs typeface="+mn-cs"/>
                        </a:rPr>
                        <a:t>10%</a:t>
                      </a:r>
                    </a:p>
                  </a:txBody>
                  <a:tcPr anchor="ctr"/>
                </a:tc>
                <a:extLst>
                  <a:ext uri="{0D108BD9-81ED-4DB2-BD59-A6C34878D82A}">
                    <a16:rowId xmlns:a16="http://schemas.microsoft.com/office/drawing/2014/main" val="3487203955"/>
                  </a:ext>
                </a:extLst>
              </a:tr>
              <a:tr h="1513698">
                <a:tc>
                  <a:txBody>
                    <a:bodyPr/>
                    <a:lstStyle/>
                    <a:p>
                      <a:pPr algn="l" fontAlgn="b"/>
                      <a:r>
                        <a:rPr lang="en-AU" sz="1600" b="1" kern="1200" dirty="0">
                          <a:solidFill>
                            <a:schemeClr val="dk1"/>
                          </a:solidFill>
                          <a:latin typeface="+mn-lt"/>
                          <a:ea typeface="+mn-ea"/>
                          <a:cs typeface="+mn-cs"/>
                        </a:rPr>
                        <a:t>Carbon pricing</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No carbon price is considered</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A carbon price has been considered to elaborate the plan but is not actually considered for the decisions</a:t>
                      </a:r>
                    </a:p>
                  </a:txBody>
                  <a:tcPr marL="0" marR="0" marT="0" marB="0" anchor="ctr"/>
                </a:tc>
                <a:tc>
                  <a:txBody>
                    <a:bodyPr/>
                    <a:lstStyle/>
                    <a:p>
                      <a:pPr algn="ctr" fontAlgn="b"/>
                      <a:r>
                        <a:rPr lang="en-US" sz="1400" b="0" i="0" u="none" strike="noStrike" kern="1200">
                          <a:solidFill>
                            <a:srgbClr val="000000"/>
                          </a:solidFill>
                          <a:effectLst/>
                          <a:latin typeface="Calibri" panose="020F0502020204030204" pitchFamily="34" charset="0"/>
                          <a:ea typeface="+mn-ea"/>
                          <a:cs typeface="+mn-cs"/>
                        </a:rPr>
                        <a:t>A carbon price is integrated in the financial scenario proposed for key decisions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carbon price is integrated in financial scenario proposed regarding all strategic decisions</a:t>
                      </a:r>
                    </a:p>
                  </a:txBody>
                  <a:tcPr marL="0" marR="0" marT="0" marB="0" anchor="ctr"/>
                </a:tc>
                <a:tc>
                  <a:txBody>
                    <a:bodyPr/>
                    <a:lstStyle/>
                    <a:p>
                      <a:pPr algn="ctr" fontAlgn="b"/>
                      <a:r>
                        <a:rPr lang="en-US" sz="1400" b="0" i="0" u="none" strike="noStrike" kern="1200" dirty="0">
                          <a:solidFill>
                            <a:srgbClr val="000000"/>
                          </a:solidFill>
                          <a:effectLst/>
                          <a:latin typeface="Calibri" panose="020F0502020204030204" pitchFamily="34" charset="0"/>
                          <a:ea typeface="+mn-ea"/>
                          <a:cs typeface="+mn-cs"/>
                        </a:rPr>
                        <a:t>The carbon price value is aligned with a low carbon scenario used in the methodology and is integrated in financial scenario proposed regarding all strategic decisions</a:t>
                      </a:r>
                    </a:p>
                  </a:txBody>
                  <a:tcPr marL="0" marR="0" marT="0" marB="0" anchor="ctr"/>
                </a:tc>
                <a:tc>
                  <a:txBody>
                    <a:bodyPr/>
                    <a:lstStyle/>
                    <a:p>
                      <a:pPr algn="ctr"/>
                      <a:r>
                        <a:rPr lang="en-AU" sz="1400" kern="1200" dirty="0">
                          <a:solidFill>
                            <a:schemeClr val="dk1"/>
                          </a:solidFill>
                          <a:latin typeface="+mn-lt"/>
                          <a:ea typeface="+mn-ea"/>
                          <a:cs typeface="+mn-cs"/>
                        </a:rPr>
                        <a:t>8%</a:t>
                      </a:r>
                    </a:p>
                  </a:txBody>
                  <a:tcPr anchor="ctr"/>
                </a:tc>
                <a:extLst>
                  <a:ext uri="{0D108BD9-81ED-4DB2-BD59-A6C34878D82A}">
                    <a16:rowId xmlns:a16="http://schemas.microsoft.com/office/drawing/2014/main" val="1705210448"/>
                  </a:ext>
                </a:extLst>
              </a:tr>
            </a:tbl>
          </a:graphicData>
        </a:graphic>
      </p:graphicFrame>
      <p:sp>
        <p:nvSpPr>
          <p:cNvPr id="3" name="Rectangle 2">
            <a:extLst>
              <a:ext uri="{FF2B5EF4-FFF2-40B4-BE49-F238E27FC236}">
                <a16:creationId xmlns:a16="http://schemas.microsoft.com/office/drawing/2014/main" id="{E1F1C6B4-554F-4F55-BB54-4D72EE43632B}"/>
              </a:ext>
            </a:extLst>
          </p:cNvPr>
          <p:cNvSpPr/>
          <p:nvPr/>
        </p:nvSpPr>
        <p:spPr>
          <a:xfrm>
            <a:off x="4584699" y="5355907"/>
            <a:ext cx="1940197" cy="150209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366467EF-1FE1-4F48-9A91-1D8187FF17A1}"/>
              </a:ext>
            </a:extLst>
          </p:cNvPr>
          <p:cNvSpPr/>
          <p:nvPr/>
        </p:nvSpPr>
        <p:spPr>
          <a:xfrm>
            <a:off x="1399539" y="359229"/>
            <a:ext cx="1160781" cy="1273628"/>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AD5A470D-0466-42B8-A719-5E0E6637CD7E}"/>
              </a:ext>
            </a:extLst>
          </p:cNvPr>
          <p:cNvSpPr/>
          <p:nvPr/>
        </p:nvSpPr>
        <p:spPr>
          <a:xfrm>
            <a:off x="8886733" y="359229"/>
            <a:ext cx="2170975" cy="1273628"/>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C1BA36A4-1996-49AC-90DC-2D6DEC284C10}"/>
              </a:ext>
            </a:extLst>
          </p:cNvPr>
          <p:cNvSpPr/>
          <p:nvPr/>
        </p:nvSpPr>
        <p:spPr>
          <a:xfrm>
            <a:off x="1399539" y="1652450"/>
            <a:ext cx="1160781" cy="65967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70746943-7AFD-427D-BF7D-B1D58B70E926}"/>
              </a:ext>
            </a:extLst>
          </p:cNvPr>
          <p:cNvSpPr/>
          <p:nvPr/>
        </p:nvSpPr>
        <p:spPr>
          <a:xfrm>
            <a:off x="2569845" y="2326481"/>
            <a:ext cx="1992630" cy="3012281"/>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6BBEFE06-1A99-45D6-ABE5-99A1DD0427B2}"/>
              </a:ext>
            </a:extLst>
          </p:cNvPr>
          <p:cNvSpPr/>
          <p:nvPr/>
        </p:nvSpPr>
        <p:spPr>
          <a:xfrm>
            <a:off x="4578168" y="1652450"/>
            <a:ext cx="1940197" cy="659676"/>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a:extLst>
              <a:ext uri="{FF2B5EF4-FFF2-40B4-BE49-F238E27FC236}">
                <a16:creationId xmlns:a16="http://schemas.microsoft.com/office/drawing/2014/main" id="{8FC41F9A-1BA7-425E-AE77-F97273EBCF70}"/>
              </a:ext>
            </a:extLst>
          </p:cNvPr>
          <p:cNvSpPr/>
          <p:nvPr/>
        </p:nvSpPr>
        <p:spPr>
          <a:xfrm>
            <a:off x="8911047" y="5351823"/>
            <a:ext cx="2146661" cy="150209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5586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2151A1C-935A-44BC-91D8-4D74A547D0EF}"/>
              </a:ext>
            </a:extLst>
          </p:cNvPr>
          <p:cNvGraphicFramePr>
            <a:graphicFrameLocks noGrp="1"/>
          </p:cNvGraphicFramePr>
          <p:nvPr>
            <p:extLst>
              <p:ext uri="{D42A27DB-BD31-4B8C-83A1-F6EECF244321}">
                <p14:modId xmlns:p14="http://schemas.microsoft.com/office/powerpoint/2010/main" val="2635651040"/>
              </p:ext>
            </p:extLst>
          </p:nvPr>
        </p:nvGraphicFramePr>
        <p:xfrm>
          <a:off x="266700" y="1146810"/>
          <a:ext cx="6496050" cy="4907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76749684"/>
                    </a:ext>
                  </a:extLst>
                </a:gridCol>
                <a:gridCol w="1181100">
                  <a:extLst>
                    <a:ext uri="{9D8B030D-6E8A-4147-A177-3AD203B41FA5}">
                      <a16:colId xmlns:a16="http://schemas.microsoft.com/office/drawing/2014/main" val="86679221"/>
                    </a:ext>
                  </a:extLst>
                </a:gridCol>
                <a:gridCol w="1343025">
                  <a:extLst>
                    <a:ext uri="{9D8B030D-6E8A-4147-A177-3AD203B41FA5}">
                      <a16:colId xmlns:a16="http://schemas.microsoft.com/office/drawing/2014/main" val="2038627472"/>
                    </a:ext>
                  </a:extLst>
                </a:gridCol>
                <a:gridCol w="1343025">
                  <a:extLst>
                    <a:ext uri="{9D8B030D-6E8A-4147-A177-3AD203B41FA5}">
                      <a16:colId xmlns:a16="http://schemas.microsoft.com/office/drawing/2014/main" val="3236857496"/>
                    </a:ext>
                  </a:extLst>
                </a:gridCol>
              </a:tblGrid>
              <a:tr h="385141">
                <a:tc>
                  <a:txBody>
                    <a:bodyPr/>
                    <a:lstStyle/>
                    <a:p>
                      <a:pPr algn="ctr" fontAlgn="b"/>
                      <a:r>
                        <a:rPr lang="en-US" sz="1800" b="1" kern="1200" dirty="0">
                          <a:solidFill>
                            <a:schemeClr val="lt1"/>
                          </a:solidFill>
                          <a:latin typeface="+mn-lt"/>
                          <a:ea typeface="+mn-ea"/>
                          <a:cs typeface="+mn-cs"/>
                        </a:rPr>
                        <a:t> Maturity Matrix Subdimensions</a:t>
                      </a:r>
                    </a:p>
                  </a:txBody>
                  <a:tcPr marL="0" marR="0" marT="0" marB="0" anchor="b"/>
                </a:tc>
                <a:tc>
                  <a:txBody>
                    <a:bodyPr/>
                    <a:lstStyle/>
                    <a:p>
                      <a:pPr algn="ctr"/>
                      <a:r>
                        <a:rPr lang="en-AU" dirty="0"/>
                        <a:t>Weighting</a:t>
                      </a:r>
                    </a:p>
                  </a:txBody>
                  <a:tcPr anchor="b"/>
                </a:tc>
                <a:tc>
                  <a:txBody>
                    <a:bodyPr/>
                    <a:lstStyle/>
                    <a:p>
                      <a:pPr algn="ctr"/>
                      <a:r>
                        <a:rPr lang="en-AU" dirty="0">
                          <a:solidFill>
                            <a:srgbClr val="FF9393"/>
                          </a:solidFill>
                        </a:rPr>
                        <a:t>FY20 Score</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solidFill>
                            <a:schemeClr val="accent6">
                              <a:lumMod val="40000"/>
                              <a:lumOff val="60000"/>
                            </a:schemeClr>
                          </a:solidFill>
                        </a:rPr>
                        <a:t>Preliminary FY21 Score</a:t>
                      </a:r>
                    </a:p>
                  </a:txBody>
                  <a:tcPr anchor="b"/>
                </a:tc>
                <a:extLst>
                  <a:ext uri="{0D108BD9-81ED-4DB2-BD59-A6C34878D82A}">
                    <a16:rowId xmlns:a16="http://schemas.microsoft.com/office/drawing/2014/main" val="3615932294"/>
                  </a:ext>
                </a:extLst>
              </a:tr>
              <a:tr h="366801">
                <a:tc>
                  <a:txBody>
                    <a:bodyPr/>
                    <a:lstStyle/>
                    <a:p>
                      <a:pPr algn="l" fontAlgn="b"/>
                      <a:r>
                        <a:rPr lang="en-US" sz="2000" b="0" i="1" u="none" strike="noStrike" dirty="0">
                          <a:solidFill>
                            <a:srgbClr val="000000"/>
                          </a:solidFill>
                          <a:effectLst/>
                          <a:latin typeface="Calibri" panose="020F0502020204030204" pitchFamily="34" charset="0"/>
                        </a:rPr>
                        <a:t> Level of approval within the organisation</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15%</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0.75</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0.75</a:t>
                      </a:r>
                    </a:p>
                  </a:txBody>
                  <a:tcPr marL="0" marR="0" marT="0" marB="0" anchor="ctr"/>
                </a:tc>
                <a:extLst>
                  <a:ext uri="{0D108BD9-81ED-4DB2-BD59-A6C34878D82A}">
                    <a16:rowId xmlns:a16="http://schemas.microsoft.com/office/drawing/2014/main" val="3933203868"/>
                  </a:ext>
                </a:extLst>
              </a:tr>
              <a:tr h="183401">
                <a:tc>
                  <a:txBody>
                    <a:bodyPr/>
                    <a:lstStyle/>
                    <a:p>
                      <a:pPr algn="l" fontAlgn="b"/>
                      <a:r>
                        <a:rPr lang="en-AU" sz="2000" b="0" i="1" u="none" strike="noStrike" dirty="0">
                          <a:solidFill>
                            <a:srgbClr val="000000"/>
                          </a:solidFill>
                          <a:effectLst/>
                          <a:latin typeface="Calibri" panose="020F0502020204030204" pitchFamily="34" charset="0"/>
                        </a:rPr>
                        <a:t> Measure of success</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20%</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0.75</a:t>
                      </a:r>
                    </a:p>
                  </a:txBody>
                  <a:tcPr marL="0" marR="0" marT="0" marB="0" anchor="ctr"/>
                </a:tc>
                <a:extLst>
                  <a:ext uri="{0D108BD9-81ED-4DB2-BD59-A6C34878D82A}">
                    <a16:rowId xmlns:a16="http://schemas.microsoft.com/office/drawing/2014/main" val="3824336065"/>
                  </a:ext>
                </a:extLst>
              </a:tr>
              <a:tr h="183401">
                <a:tc>
                  <a:txBody>
                    <a:bodyPr/>
                    <a:lstStyle/>
                    <a:p>
                      <a:pPr algn="l" fontAlgn="b"/>
                      <a:r>
                        <a:rPr lang="en-AU" sz="2000" b="0" i="1" u="none" strike="noStrike" dirty="0">
                          <a:solidFill>
                            <a:srgbClr val="000000"/>
                          </a:solidFill>
                          <a:effectLst/>
                          <a:latin typeface="Calibri" panose="020F0502020204030204" pitchFamily="34" charset="0"/>
                        </a:rPr>
                        <a:t> Financial content in plan</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5%</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0.75</a:t>
                      </a:r>
                    </a:p>
                  </a:txBody>
                  <a:tcPr marL="0" marR="0" marT="0" marB="0" anchor="ctr"/>
                </a:tc>
                <a:extLst>
                  <a:ext uri="{0D108BD9-81ED-4DB2-BD59-A6C34878D82A}">
                    <a16:rowId xmlns:a16="http://schemas.microsoft.com/office/drawing/2014/main" val="1692247215"/>
                  </a:ext>
                </a:extLst>
              </a:tr>
              <a:tr h="183401">
                <a:tc>
                  <a:txBody>
                    <a:bodyPr/>
                    <a:lstStyle/>
                    <a:p>
                      <a:pPr algn="l" fontAlgn="b"/>
                      <a:r>
                        <a:rPr lang="en-AU" sz="2000" b="0" i="1" u="none" strike="noStrike" dirty="0">
                          <a:solidFill>
                            <a:srgbClr val="000000"/>
                          </a:solidFill>
                          <a:effectLst/>
                          <a:latin typeface="Calibri" panose="020F0502020204030204" pitchFamily="34" charset="0"/>
                        </a:rPr>
                        <a:t> Future considerations</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5%</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0.5</a:t>
                      </a:r>
                    </a:p>
                  </a:txBody>
                  <a:tcPr marL="0" marR="0" marT="0" marB="0" anchor="ctr"/>
                </a:tc>
                <a:extLst>
                  <a:ext uri="{0D108BD9-81ED-4DB2-BD59-A6C34878D82A}">
                    <a16:rowId xmlns:a16="http://schemas.microsoft.com/office/drawing/2014/main" val="1243632546"/>
                  </a:ext>
                </a:extLst>
              </a:tr>
              <a:tr h="366801">
                <a:tc>
                  <a:txBody>
                    <a:bodyPr/>
                    <a:lstStyle/>
                    <a:p>
                      <a:pPr algn="l" fontAlgn="b"/>
                      <a:r>
                        <a:rPr lang="en-AU" sz="2000" b="0" i="1" u="none" strike="noStrike" dirty="0">
                          <a:solidFill>
                            <a:srgbClr val="000000"/>
                          </a:solidFill>
                          <a:effectLst/>
                          <a:latin typeface="Calibri" panose="020F0502020204030204" pitchFamily="34" charset="0"/>
                        </a:rPr>
                        <a:t> Current considerations and plans</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15%</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0</a:t>
                      </a:r>
                    </a:p>
                  </a:txBody>
                  <a:tcPr marL="0" marR="0" marT="0" marB="0" anchor="ctr"/>
                </a:tc>
                <a:extLst>
                  <a:ext uri="{0D108BD9-81ED-4DB2-BD59-A6C34878D82A}">
                    <a16:rowId xmlns:a16="http://schemas.microsoft.com/office/drawing/2014/main" val="2230683565"/>
                  </a:ext>
                </a:extLst>
              </a:tr>
              <a:tr h="366801">
                <a:tc>
                  <a:txBody>
                    <a:bodyPr/>
                    <a:lstStyle/>
                    <a:p>
                      <a:pPr algn="l" fontAlgn="b"/>
                      <a:r>
                        <a:rPr lang="en-AU" sz="2000" b="0" i="1" u="none" strike="noStrike" dirty="0">
                          <a:solidFill>
                            <a:srgbClr val="000000"/>
                          </a:solidFill>
                          <a:effectLst/>
                          <a:latin typeface="Calibri" panose="020F0502020204030204" pitchFamily="34" charset="0"/>
                        </a:rPr>
                        <a:t> Transition plan scope, consistency, analysis</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15%</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1</a:t>
                      </a:r>
                    </a:p>
                  </a:txBody>
                  <a:tcPr marL="0" marR="0" marT="0" marB="0" anchor="ctr"/>
                </a:tc>
                <a:extLst>
                  <a:ext uri="{0D108BD9-81ED-4DB2-BD59-A6C34878D82A}">
                    <a16:rowId xmlns:a16="http://schemas.microsoft.com/office/drawing/2014/main" val="1172071305"/>
                  </a:ext>
                </a:extLst>
              </a:tr>
              <a:tr h="244361">
                <a:tc>
                  <a:txBody>
                    <a:bodyPr/>
                    <a:lstStyle/>
                    <a:p>
                      <a:pPr algn="l" fontAlgn="b"/>
                      <a:r>
                        <a:rPr lang="en-AU" sz="2000" b="0" i="1" u="none" strike="noStrike" dirty="0">
                          <a:solidFill>
                            <a:srgbClr val="000000"/>
                          </a:solidFill>
                          <a:effectLst/>
                          <a:latin typeface="Calibri" panose="020F0502020204030204" pitchFamily="34" charset="0"/>
                        </a:rPr>
                        <a:t> Transition timescale</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7%</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0.5</a:t>
                      </a:r>
                    </a:p>
                  </a:txBody>
                  <a:tcPr marL="0" marR="0" marT="0" marB="0" anchor="ctr"/>
                </a:tc>
                <a:extLst>
                  <a:ext uri="{0D108BD9-81ED-4DB2-BD59-A6C34878D82A}">
                    <a16:rowId xmlns:a16="http://schemas.microsoft.com/office/drawing/2014/main" val="1863261502"/>
                  </a:ext>
                </a:extLst>
              </a:tr>
              <a:tr h="366801">
                <a:tc>
                  <a:txBody>
                    <a:bodyPr/>
                    <a:lstStyle/>
                    <a:p>
                      <a:pPr algn="l" fontAlgn="b"/>
                      <a:r>
                        <a:rPr lang="en-AU" sz="2000" b="0" i="1" u="none" strike="noStrike" dirty="0">
                          <a:solidFill>
                            <a:srgbClr val="000000"/>
                          </a:solidFill>
                          <a:effectLst/>
                          <a:latin typeface="Calibri" panose="020F0502020204030204" pitchFamily="34" charset="0"/>
                        </a:rPr>
                        <a:t> Climate change adaptation</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10%</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0.25</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0.25</a:t>
                      </a:r>
                    </a:p>
                  </a:txBody>
                  <a:tcPr marL="0" marR="0" marT="0" marB="0" anchor="ctr"/>
                </a:tc>
                <a:extLst>
                  <a:ext uri="{0D108BD9-81ED-4DB2-BD59-A6C34878D82A}">
                    <a16:rowId xmlns:a16="http://schemas.microsoft.com/office/drawing/2014/main" val="1780023445"/>
                  </a:ext>
                </a:extLst>
              </a:tr>
              <a:tr h="183401">
                <a:tc>
                  <a:txBody>
                    <a:bodyPr/>
                    <a:lstStyle/>
                    <a:p>
                      <a:pPr algn="l" fontAlgn="b"/>
                      <a:r>
                        <a:rPr lang="en-AU" sz="2000" b="0" i="1" u="none" strike="noStrike" dirty="0">
                          <a:solidFill>
                            <a:srgbClr val="000000"/>
                          </a:solidFill>
                          <a:effectLst/>
                          <a:latin typeface="Calibri" panose="020F0502020204030204" pitchFamily="34" charset="0"/>
                        </a:rPr>
                        <a:t> Carbon pricing</a:t>
                      </a:r>
                    </a:p>
                  </a:txBody>
                  <a:tcPr marL="0" marR="0" marT="0" marB="0" anchor="ctr"/>
                </a:tc>
                <a:tc>
                  <a:txBody>
                    <a:bodyPr/>
                    <a:lstStyle/>
                    <a:p>
                      <a:pPr algn="ctr" fontAlgn="b"/>
                      <a:r>
                        <a:rPr lang="en-US" sz="2000" b="0" i="0" u="none" strike="noStrike" dirty="0">
                          <a:solidFill>
                            <a:srgbClr val="000000"/>
                          </a:solidFill>
                          <a:effectLst/>
                          <a:latin typeface="Calibri" panose="020F0502020204030204" pitchFamily="34" charset="0"/>
                        </a:rPr>
                        <a:t>8%</a:t>
                      </a:r>
                    </a:p>
                  </a:txBody>
                  <a:tcPr marL="0" marR="0" marT="0" marB="0" anchor="ctr"/>
                </a:tc>
                <a:tc>
                  <a:txBody>
                    <a:bodyPr/>
                    <a:lstStyle/>
                    <a:p>
                      <a:pPr algn="ctr" fontAlgn="b"/>
                      <a:r>
                        <a:rPr lang="en-US" sz="2000" b="0" i="0" u="none" strike="noStrike" dirty="0">
                          <a:solidFill>
                            <a:srgbClr val="C80000"/>
                          </a:solidFill>
                          <a:effectLst/>
                          <a:latin typeface="Calibri" panose="020F0502020204030204" pitchFamily="34" charset="0"/>
                        </a:rPr>
                        <a:t>0.50</a:t>
                      </a:r>
                    </a:p>
                  </a:txBody>
                  <a:tcPr marL="0" marR="0" marT="0" marB="0" anchor="ctr"/>
                </a:tc>
                <a:tc>
                  <a:txBody>
                    <a:bodyPr/>
                    <a:lstStyle/>
                    <a:p>
                      <a:pPr algn="ctr" fontAlgn="b"/>
                      <a:r>
                        <a:rPr lang="en-US" sz="2000" b="0" i="0" u="none" strike="noStrike" dirty="0">
                          <a:solidFill>
                            <a:schemeClr val="accent6">
                              <a:lumMod val="75000"/>
                            </a:schemeClr>
                          </a:solidFill>
                          <a:effectLst/>
                          <a:latin typeface="Calibri" panose="020F0502020204030204" pitchFamily="34" charset="0"/>
                        </a:rPr>
                        <a:t>1</a:t>
                      </a:r>
                    </a:p>
                  </a:txBody>
                  <a:tcPr marL="0" marR="0" marT="0" marB="0" anchor="ctr"/>
                </a:tc>
                <a:extLst>
                  <a:ext uri="{0D108BD9-81ED-4DB2-BD59-A6C34878D82A}">
                    <a16:rowId xmlns:a16="http://schemas.microsoft.com/office/drawing/2014/main" val="3382470852"/>
                  </a:ext>
                </a:extLst>
              </a:tr>
              <a:tr h="183401">
                <a:tc>
                  <a:txBody>
                    <a:bodyPr/>
                    <a:lstStyle/>
                    <a:p>
                      <a:pPr algn="l" fontAlgn="b"/>
                      <a:r>
                        <a:rPr lang="en-AU" sz="2000" b="1" i="0" u="none" strike="noStrike" dirty="0">
                          <a:solidFill>
                            <a:srgbClr val="000000"/>
                          </a:solidFill>
                          <a:effectLst/>
                          <a:latin typeface="Calibri" panose="020F0502020204030204" pitchFamily="34" charset="0"/>
                        </a:rPr>
                        <a:t>WEIGHTED SCORE</a:t>
                      </a:r>
                    </a:p>
                  </a:txBody>
                  <a:tcPr marL="0" marR="0" marT="0" marB="0" anchor="ct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2000" b="1" i="0" u="none" strike="noStrike" dirty="0">
                          <a:solidFill>
                            <a:srgbClr val="C80000"/>
                          </a:solidFill>
                          <a:effectLst/>
                          <a:latin typeface="Calibri" panose="020F0502020204030204" pitchFamily="34" charset="0"/>
                        </a:rPr>
                        <a:t>23%</a:t>
                      </a:r>
                      <a:endParaRPr lang="en-US" sz="2000" b="0" i="0" u="none" strike="noStrike" dirty="0">
                        <a:solidFill>
                          <a:srgbClr val="C80000"/>
                        </a:solidFill>
                        <a:effectLst/>
                        <a:latin typeface="Calibri" panose="020F0502020204030204" pitchFamily="34" charset="0"/>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i="0" u="none" strike="noStrike" dirty="0">
                          <a:solidFill>
                            <a:schemeClr val="accent6">
                              <a:lumMod val="75000"/>
                            </a:schemeClr>
                          </a:solidFill>
                          <a:effectLst/>
                          <a:latin typeface="Calibri" panose="020F0502020204030204" pitchFamily="34" charset="0"/>
                        </a:rPr>
                        <a:t>62%</a:t>
                      </a:r>
                      <a:endParaRPr lang="en-US" sz="2000" b="0" i="0" u="none" strike="noStrike" dirty="0">
                        <a:solidFill>
                          <a:schemeClr val="accent6">
                            <a:lumMod val="75000"/>
                          </a:schemeClr>
                        </a:solidFill>
                        <a:effectLst/>
                        <a:latin typeface="Calibri" panose="020F0502020204030204" pitchFamily="34" charset="0"/>
                      </a:endParaRPr>
                    </a:p>
                  </a:txBody>
                  <a:tcPr marL="0" marR="0" marT="0" marB="0" anchor="ctr"/>
                </a:tc>
                <a:extLst>
                  <a:ext uri="{0D108BD9-81ED-4DB2-BD59-A6C34878D82A}">
                    <a16:rowId xmlns:a16="http://schemas.microsoft.com/office/drawing/2014/main" val="3473535365"/>
                  </a:ext>
                </a:extLst>
              </a:tr>
            </a:tbl>
          </a:graphicData>
        </a:graphic>
      </p:graphicFrame>
      <p:sp>
        <p:nvSpPr>
          <p:cNvPr id="3" name="Title 2">
            <a:extLst>
              <a:ext uri="{FF2B5EF4-FFF2-40B4-BE49-F238E27FC236}">
                <a16:creationId xmlns:a16="http://schemas.microsoft.com/office/drawing/2014/main" id="{8783EFE1-3E68-439D-BD46-0593B1562BC4}"/>
              </a:ext>
            </a:extLst>
          </p:cNvPr>
          <p:cNvSpPr>
            <a:spLocks noGrp="1"/>
          </p:cNvSpPr>
          <p:nvPr>
            <p:ph type="title"/>
          </p:nvPr>
        </p:nvSpPr>
        <p:spPr>
          <a:xfrm>
            <a:off x="266700" y="161926"/>
            <a:ext cx="7562850" cy="784860"/>
          </a:xfrm>
        </p:spPr>
        <p:txBody>
          <a:bodyPr>
            <a:noAutofit/>
          </a:bodyPr>
          <a:lstStyle/>
          <a:p>
            <a:r>
              <a:rPr lang="en-AU" sz="3600" dirty="0"/>
              <a:t>Q2:</a:t>
            </a:r>
            <a:br>
              <a:rPr lang="en-AU" sz="3600" dirty="0"/>
            </a:br>
            <a:r>
              <a:rPr lang="en-AU" sz="3600" dirty="0"/>
              <a:t>Low-Carbon Transition Plan Score</a:t>
            </a:r>
          </a:p>
        </p:txBody>
      </p:sp>
      <p:graphicFrame>
        <p:nvGraphicFramePr>
          <p:cNvPr id="7" name="Chart 6">
            <a:extLst>
              <a:ext uri="{FF2B5EF4-FFF2-40B4-BE49-F238E27FC236}">
                <a16:creationId xmlns:a16="http://schemas.microsoft.com/office/drawing/2014/main" id="{818C43D3-B69F-4230-8BBE-F97048C64DAC}"/>
              </a:ext>
            </a:extLst>
          </p:cNvPr>
          <p:cNvGraphicFramePr>
            <a:graphicFrameLocks/>
          </p:cNvGraphicFramePr>
          <p:nvPr>
            <p:extLst>
              <p:ext uri="{D42A27DB-BD31-4B8C-83A1-F6EECF244321}">
                <p14:modId xmlns:p14="http://schemas.microsoft.com/office/powerpoint/2010/main" val="1234293227"/>
              </p:ext>
            </p:extLst>
          </p:nvPr>
        </p:nvGraphicFramePr>
        <p:xfrm>
          <a:off x="7162800" y="190501"/>
          <a:ext cx="4572000" cy="66674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2836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53A235F-A383-46AA-A836-88C79150A5B7}"/>
              </a:ext>
            </a:extLst>
          </p:cNvPr>
          <p:cNvSpPr/>
          <p:nvPr/>
        </p:nvSpPr>
        <p:spPr>
          <a:xfrm rot="2700000">
            <a:off x="5089815"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20130" y="1029423"/>
            <a:ext cx="5512022" cy="1325563"/>
          </a:xfrm>
        </p:spPr>
        <p:txBody>
          <a:bodyPr>
            <a:normAutofit/>
          </a:bodyPr>
          <a:lstStyle/>
          <a:p>
            <a:r>
              <a:rPr lang="en-AU" sz="4000" b="1" dirty="0">
                <a:solidFill>
                  <a:schemeClr val="bg1"/>
                </a:solidFill>
                <a:latin typeface="Arial" panose="020B0604020202020204" pitchFamily="34" charset="0"/>
                <a:cs typeface="Arial" panose="020B0604020202020204" pitchFamily="34" charset="0"/>
              </a:rPr>
              <a:t>Q1</a:t>
            </a:r>
          </a:p>
        </p:txBody>
      </p:sp>
      <p:sp>
        <p:nvSpPr>
          <p:cNvPr id="3" name="Content Placeholder 2"/>
          <p:cNvSpPr>
            <a:spLocks noGrp="1"/>
          </p:cNvSpPr>
          <p:nvPr>
            <p:ph idx="1"/>
          </p:nvPr>
        </p:nvSpPr>
        <p:spPr>
          <a:xfrm>
            <a:off x="528018" y="2179236"/>
            <a:ext cx="5270047" cy="4351338"/>
          </a:xfrm>
        </p:spPr>
        <p:txBody>
          <a:bodyPr vert="horz" lIns="91440" tIns="45720" rIns="91440" bIns="45720" rtlCol="0" anchor="t">
            <a:normAutofit/>
          </a:bodyPr>
          <a:lstStyle/>
          <a:p>
            <a:pPr marL="0" indent="0">
              <a:buNone/>
            </a:pPr>
            <a:r>
              <a:rPr lang="en-US" i="1" dirty="0">
                <a:solidFill>
                  <a:schemeClr val="bg1"/>
                </a:solidFill>
              </a:rPr>
              <a:t>To what extent might the current </a:t>
            </a:r>
            <a:r>
              <a:rPr lang="en-US" i="1" dirty="0" err="1">
                <a:solidFill>
                  <a:schemeClr val="bg1"/>
                </a:solidFill>
              </a:rPr>
              <a:t>decarbonisation</a:t>
            </a:r>
            <a:r>
              <a:rPr lang="en-US" i="1" dirty="0">
                <a:solidFill>
                  <a:schemeClr val="bg1"/>
                </a:solidFill>
              </a:rPr>
              <a:t> performance of the Client be quantified using the ACTMM </a:t>
            </a:r>
            <a:r>
              <a:rPr lang="en-US" i="1" dirty="0" err="1">
                <a:solidFill>
                  <a:schemeClr val="bg1"/>
                </a:solidFill>
              </a:rPr>
              <a:t>decarbonisation</a:t>
            </a:r>
            <a:r>
              <a:rPr lang="en-US" i="1" dirty="0">
                <a:solidFill>
                  <a:schemeClr val="bg1"/>
                </a:solidFill>
              </a:rPr>
              <a:t> assessment tool?</a:t>
            </a:r>
          </a:p>
          <a:p>
            <a:pPr marL="0" indent="0">
              <a:buNone/>
            </a:pPr>
            <a:endParaRPr lang="en-US" i="1" dirty="0">
              <a:solidFill>
                <a:schemeClr val="bg1"/>
              </a:solidFill>
            </a:endParaRPr>
          </a:p>
        </p:txBody>
      </p:sp>
      <p:sp>
        <p:nvSpPr>
          <p:cNvPr id="7" name="Rectangle 6"/>
          <p:cNvSpPr/>
          <p:nvPr/>
        </p:nvSpPr>
        <p:spPr>
          <a:xfrm rot="13500000">
            <a:off x="1364511" y="-4970309"/>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1564008" y="-9744570"/>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30" y="1752790"/>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2982982" y="-648734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693E3D1D-79A3-4913-84F5-E5E638752F2D}"/>
              </a:ext>
            </a:extLst>
          </p:cNvPr>
          <p:cNvSpPr/>
          <p:nvPr/>
        </p:nvSpPr>
        <p:spPr>
          <a:xfrm rot="2721417">
            <a:off x="10417833" y="-9716975"/>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a:extLst>
              <a:ext uri="{FF2B5EF4-FFF2-40B4-BE49-F238E27FC236}">
                <a16:creationId xmlns:a16="http://schemas.microsoft.com/office/drawing/2014/main" id="{8FD66A50-1ED9-43B4-AA5B-28D4397D2A65}"/>
              </a:ext>
            </a:extLst>
          </p:cNvPr>
          <p:cNvGrpSpPr/>
          <p:nvPr/>
        </p:nvGrpSpPr>
        <p:grpSpPr>
          <a:xfrm flipV="1">
            <a:off x="1567115" y="4029698"/>
            <a:ext cx="15209625" cy="12600000"/>
            <a:chOff x="1226868" y="-4359419"/>
            <a:chExt cx="15209625" cy="12600000"/>
          </a:xfrm>
        </p:grpSpPr>
        <p:sp>
          <p:nvSpPr>
            <p:cNvPr id="27" name="Rectangle 26">
              <a:extLst>
                <a:ext uri="{FF2B5EF4-FFF2-40B4-BE49-F238E27FC236}">
                  <a16:creationId xmlns:a16="http://schemas.microsoft.com/office/drawing/2014/main" id="{978A4642-A001-42F5-ACE6-FBAEBBE4390C}"/>
                </a:ext>
              </a:extLst>
            </p:cNvPr>
            <p:cNvSpPr/>
            <p:nvPr/>
          </p:nvSpPr>
          <p:spPr>
            <a:xfrm rot="18900000">
              <a:off x="1226868" y="-4359419"/>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EF209866-D1BA-48AA-8356-F0A2F64AEC17}"/>
                </a:ext>
              </a:extLst>
            </p:cNvPr>
            <p:cNvSpPr/>
            <p:nvPr/>
          </p:nvSpPr>
          <p:spPr>
            <a:xfrm rot="18888199">
              <a:off x="2645842" y="-1102196"/>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DEA24E13-1967-46D3-AE60-3E65105C15D8}"/>
                </a:ext>
              </a:extLst>
            </p:cNvPr>
            <p:cNvSpPr/>
            <p:nvPr/>
          </p:nvSpPr>
          <p:spPr>
            <a:xfrm rot="2721417">
              <a:off x="10080693" y="-4331824"/>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1" name="Title 1">
            <a:extLst>
              <a:ext uri="{FF2B5EF4-FFF2-40B4-BE49-F238E27FC236}">
                <a16:creationId xmlns:a16="http://schemas.microsoft.com/office/drawing/2014/main" id="{E48FEE5A-3F95-482F-9C2A-D3D4AE20A0B8}"/>
              </a:ext>
            </a:extLst>
          </p:cNvPr>
          <p:cNvSpPr txBox="1">
            <a:spLocks/>
          </p:cNvSpPr>
          <p:nvPr/>
        </p:nvSpPr>
        <p:spPr>
          <a:xfrm>
            <a:off x="6391309" y="1029423"/>
            <a:ext cx="5512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Q2</a:t>
            </a:r>
          </a:p>
        </p:txBody>
      </p:sp>
      <p:sp>
        <p:nvSpPr>
          <p:cNvPr id="32" name="Rectangle 31">
            <a:extLst>
              <a:ext uri="{FF2B5EF4-FFF2-40B4-BE49-F238E27FC236}">
                <a16:creationId xmlns:a16="http://schemas.microsoft.com/office/drawing/2014/main" id="{4E7033BF-763E-4E67-9418-1510CBB0BCCA}"/>
              </a:ext>
            </a:extLst>
          </p:cNvPr>
          <p:cNvSpPr/>
          <p:nvPr/>
        </p:nvSpPr>
        <p:spPr>
          <a:xfrm rot="-2700000">
            <a:off x="9663058" y="-60101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C9F8F2B4-FBA8-4AE2-9AA1-6F84AF3CFE1B}"/>
              </a:ext>
            </a:extLst>
          </p:cNvPr>
          <p:cNvSpPr/>
          <p:nvPr/>
        </p:nvSpPr>
        <p:spPr>
          <a:xfrm rot="-2700000">
            <a:off x="9815458" y="-58577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177279E1-4728-405A-BE7F-F18DD429B133}"/>
              </a:ext>
            </a:extLst>
          </p:cNvPr>
          <p:cNvSpPr/>
          <p:nvPr/>
        </p:nvSpPr>
        <p:spPr>
          <a:xfrm rot="2700000">
            <a:off x="10736659" y="10735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Content Placeholder 2">
            <a:extLst>
              <a:ext uri="{FF2B5EF4-FFF2-40B4-BE49-F238E27FC236}">
                <a16:creationId xmlns:a16="http://schemas.microsoft.com/office/drawing/2014/main" id="{C1A2A5F8-F6F8-4460-AEC4-AF22775F8AB3}"/>
              </a:ext>
            </a:extLst>
          </p:cNvPr>
          <p:cNvSpPr txBox="1">
            <a:spLocks/>
          </p:cNvSpPr>
          <p:nvPr/>
        </p:nvSpPr>
        <p:spPr>
          <a:xfrm>
            <a:off x="6393936" y="2130972"/>
            <a:ext cx="575806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solidFill>
                  <a:schemeClr val="bg1"/>
                </a:solidFill>
              </a:rPr>
              <a:t>To what extent might the NZE Roadmap Project improve or alter the Client's </a:t>
            </a:r>
            <a:r>
              <a:rPr lang="en-US" i="1" dirty="0" err="1">
                <a:solidFill>
                  <a:schemeClr val="bg1"/>
                </a:solidFill>
              </a:rPr>
              <a:t>decarbonisation</a:t>
            </a:r>
            <a:r>
              <a:rPr lang="en-US" i="1" dirty="0">
                <a:solidFill>
                  <a:schemeClr val="bg1"/>
                </a:solidFill>
              </a:rPr>
              <a:t> score?</a:t>
            </a:r>
          </a:p>
        </p:txBody>
      </p:sp>
      <p:sp>
        <p:nvSpPr>
          <p:cNvPr id="22" name="TextBox 21">
            <a:extLst>
              <a:ext uri="{FF2B5EF4-FFF2-40B4-BE49-F238E27FC236}">
                <a16:creationId xmlns:a16="http://schemas.microsoft.com/office/drawing/2014/main" id="{D8693631-932D-4251-BE87-EF0B19FA5F43}"/>
              </a:ext>
            </a:extLst>
          </p:cNvPr>
          <p:cNvSpPr txBox="1"/>
          <p:nvPr/>
        </p:nvSpPr>
        <p:spPr>
          <a:xfrm>
            <a:off x="520130" y="4270528"/>
            <a:ext cx="5391806" cy="1384995"/>
          </a:xfrm>
          <a:prstGeom prst="rect">
            <a:avLst/>
          </a:prstGeom>
          <a:noFill/>
        </p:spPr>
        <p:txBody>
          <a:bodyPr wrap="square">
            <a:spAutoFit/>
          </a:bodyPr>
          <a:lstStyle/>
          <a:p>
            <a:pPr marL="0" indent="0">
              <a:buNone/>
            </a:pPr>
            <a:r>
              <a:rPr lang="en-US" sz="2800" i="1" dirty="0">
                <a:solidFill>
                  <a:schemeClr val="bg1"/>
                </a:solidFill>
              </a:rPr>
              <a:t>GHG Emissions Reduction Target </a:t>
            </a:r>
            <a:br>
              <a:rPr lang="en-US" sz="2800" i="1" dirty="0">
                <a:solidFill>
                  <a:schemeClr val="bg1"/>
                </a:solidFill>
              </a:rPr>
            </a:br>
            <a:r>
              <a:rPr lang="en-US" sz="2800" i="1" dirty="0">
                <a:solidFill>
                  <a:schemeClr val="bg1"/>
                </a:solidFill>
              </a:rPr>
              <a:t>Commitment Score:</a:t>
            </a:r>
          </a:p>
          <a:p>
            <a:pPr marL="0" indent="0">
              <a:buNone/>
            </a:pPr>
            <a:r>
              <a:rPr lang="en-US" sz="2800" b="1" i="1" dirty="0">
                <a:solidFill>
                  <a:schemeClr val="bg1"/>
                </a:solidFill>
              </a:rPr>
              <a:t>92.3%</a:t>
            </a:r>
          </a:p>
        </p:txBody>
      </p:sp>
      <p:sp>
        <p:nvSpPr>
          <p:cNvPr id="23" name="TextBox 22">
            <a:extLst>
              <a:ext uri="{FF2B5EF4-FFF2-40B4-BE49-F238E27FC236}">
                <a16:creationId xmlns:a16="http://schemas.microsoft.com/office/drawing/2014/main" id="{8C65EFD0-450C-4FDE-88B5-13CD942F3CF0}"/>
              </a:ext>
            </a:extLst>
          </p:cNvPr>
          <p:cNvSpPr txBox="1"/>
          <p:nvPr/>
        </p:nvSpPr>
        <p:spPr>
          <a:xfrm>
            <a:off x="6416440" y="4246998"/>
            <a:ext cx="5391806" cy="1815882"/>
          </a:xfrm>
          <a:prstGeom prst="rect">
            <a:avLst/>
          </a:prstGeom>
          <a:noFill/>
        </p:spPr>
        <p:txBody>
          <a:bodyPr wrap="square">
            <a:spAutoFit/>
          </a:bodyPr>
          <a:lstStyle/>
          <a:p>
            <a:pPr marL="0" indent="0">
              <a:buNone/>
            </a:pPr>
            <a:r>
              <a:rPr lang="en-US" sz="2800" i="1" dirty="0">
                <a:solidFill>
                  <a:schemeClr val="bg1"/>
                </a:solidFill>
              </a:rPr>
              <a:t>Low-carbon Transition Plan </a:t>
            </a:r>
          </a:p>
          <a:p>
            <a:pPr marL="0" indent="0">
              <a:buNone/>
            </a:pPr>
            <a:r>
              <a:rPr lang="en-US" sz="2800" i="1" dirty="0">
                <a:solidFill>
                  <a:schemeClr val="bg1"/>
                </a:solidFill>
              </a:rPr>
              <a:t>Score Improvement:</a:t>
            </a:r>
          </a:p>
          <a:p>
            <a:pPr marL="0" indent="0">
              <a:buNone/>
            </a:pPr>
            <a:r>
              <a:rPr lang="en-US" sz="2800" b="1" i="1" dirty="0">
                <a:solidFill>
                  <a:schemeClr val="bg1"/>
                </a:solidFill>
              </a:rPr>
              <a:t>23%</a:t>
            </a:r>
            <a:r>
              <a:rPr lang="en-US" sz="2800" b="1" i="1" dirty="0">
                <a:solidFill>
                  <a:schemeClr val="bg1"/>
                </a:solidFill>
                <a:sym typeface="Wingdings" panose="05000000000000000000" pitchFamily="2" charset="2"/>
              </a:rPr>
              <a:t> 62%</a:t>
            </a:r>
            <a:br>
              <a:rPr lang="en-US" sz="2800" b="1" i="1" dirty="0">
                <a:solidFill>
                  <a:schemeClr val="bg1"/>
                </a:solidFill>
                <a:sym typeface="Wingdings" panose="05000000000000000000" pitchFamily="2" charset="2"/>
              </a:rPr>
            </a:br>
            <a:r>
              <a:rPr lang="en-US" sz="2800" b="1" i="1" dirty="0">
                <a:solidFill>
                  <a:schemeClr val="bg1"/>
                </a:solidFill>
                <a:sym typeface="Wingdings" panose="05000000000000000000" pitchFamily="2" charset="2"/>
              </a:rPr>
              <a:t>+39% ppt. increase</a:t>
            </a:r>
            <a:endParaRPr lang="en-US" sz="2800" b="1" i="1" dirty="0">
              <a:solidFill>
                <a:schemeClr val="bg1"/>
              </a:solidFill>
            </a:endParaRPr>
          </a:p>
        </p:txBody>
      </p:sp>
    </p:spTree>
    <p:extLst>
      <p:ext uri="{BB962C8B-B14F-4D97-AF65-F5344CB8AC3E}">
        <p14:creationId xmlns:p14="http://schemas.microsoft.com/office/powerpoint/2010/main" val="300886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53A235F-A383-46AA-A836-88C79150A5B7}"/>
              </a:ext>
            </a:extLst>
          </p:cNvPr>
          <p:cNvSpPr/>
          <p:nvPr/>
        </p:nvSpPr>
        <p:spPr>
          <a:xfrm rot="2700000">
            <a:off x="5089815"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20130" y="1029423"/>
            <a:ext cx="5512022" cy="1325563"/>
          </a:xfrm>
        </p:spPr>
        <p:txBody>
          <a:bodyPr>
            <a:normAutofit/>
          </a:bodyPr>
          <a:lstStyle/>
          <a:p>
            <a:r>
              <a:rPr lang="en-AU" sz="4000" b="1" dirty="0">
                <a:solidFill>
                  <a:schemeClr val="bg1"/>
                </a:solidFill>
                <a:latin typeface="Arial" panose="020B0604020202020204" pitchFamily="34" charset="0"/>
                <a:cs typeface="Arial" panose="020B0604020202020204" pitchFamily="34" charset="0"/>
              </a:rPr>
              <a:t>Background</a:t>
            </a:r>
          </a:p>
        </p:txBody>
      </p:sp>
      <p:sp>
        <p:nvSpPr>
          <p:cNvPr id="7" name="Rectangle 6"/>
          <p:cNvSpPr/>
          <p:nvPr/>
        </p:nvSpPr>
        <p:spPr>
          <a:xfrm rot="13500000">
            <a:off x="1364511" y="-4970309"/>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1564008" y="-9744570"/>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30" y="1752790"/>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2982982" y="-648734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693E3D1D-79A3-4913-84F5-E5E638752F2D}"/>
              </a:ext>
            </a:extLst>
          </p:cNvPr>
          <p:cNvSpPr/>
          <p:nvPr/>
        </p:nvSpPr>
        <p:spPr>
          <a:xfrm rot="2721417">
            <a:off x="10417833" y="-9716975"/>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a:extLst>
              <a:ext uri="{FF2B5EF4-FFF2-40B4-BE49-F238E27FC236}">
                <a16:creationId xmlns:a16="http://schemas.microsoft.com/office/drawing/2014/main" id="{8FD66A50-1ED9-43B4-AA5B-28D4397D2A65}"/>
              </a:ext>
            </a:extLst>
          </p:cNvPr>
          <p:cNvGrpSpPr/>
          <p:nvPr/>
        </p:nvGrpSpPr>
        <p:grpSpPr>
          <a:xfrm flipV="1">
            <a:off x="1567115" y="4029698"/>
            <a:ext cx="15209625" cy="12600000"/>
            <a:chOff x="1226868" y="-4359419"/>
            <a:chExt cx="15209625" cy="12600000"/>
          </a:xfrm>
        </p:grpSpPr>
        <p:sp>
          <p:nvSpPr>
            <p:cNvPr id="27" name="Rectangle 26">
              <a:extLst>
                <a:ext uri="{FF2B5EF4-FFF2-40B4-BE49-F238E27FC236}">
                  <a16:creationId xmlns:a16="http://schemas.microsoft.com/office/drawing/2014/main" id="{978A4642-A001-42F5-ACE6-FBAEBBE4390C}"/>
                </a:ext>
              </a:extLst>
            </p:cNvPr>
            <p:cNvSpPr/>
            <p:nvPr/>
          </p:nvSpPr>
          <p:spPr>
            <a:xfrm rot="18900000">
              <a:off x="1226868" y="-4359419"/>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EF209866-D1BA-48AA-8356-F0A2F64AEC17}"/>
                </a:ext>
              </a:extLst>
            </p:cNvPr>
            <p:cNvSpPr/>
            <p:nvPr/>
          </p:nvSpPr>
          <p:spPr>
            <a:xfrm rot="18888199">
              <a:off x="2645842" y="-1102196"/>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DEA24E13-1967-46D3-AE60-3E65105C15D8}"/>
                </a:ext>
              </a:extLst>
            </p:cNvPr>
            <p:cNvSpPr/>
            <p:nvPr/>
          </p:nvSpPr>
          <p:spPr>
            <a:xfrm rot="2721417">
              <a:off x="10080693" y="-4331824"/>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1" name="Title 1">
            <a:extLst>
              <a:ext uri="{FF2B5EF4-FFF2-40B4-BE49-F238E27FC236}">
                <a16:creationId xmlns:a16="http://schemas.microsoft.com/office/drawing/2014/main" id="{E48FEE5A-3F95-482F-9C2A-D3D4AE20A0B8}"/>
              </a:ext>
            </a:extLst>
          </p:cNvPr>
          <p:cNvSpPr txBox="1">
            <a:spLocks/>
          </p:cNvSpPr>
          <p:nvPr/>
        </p:nvSpPr>
        <p:spPr>
          <a:xfrm>
            <a:off x="6391309" y="1029423"/>
            <a:ext cx="5512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Challenge</a:t>
            </a:r>
          </a:p>
        </p:txBody>
      </p:sp>
      <p:sp>
        <p:nvSpPr>
          <p:cNvPr id="32" name="Rectangle 31">
            <a:extLst>
              <a:ext uri="{FF2B5EF4-FFF2-40B4-BE49-F238E27FC236}">
                <a16:creationId xmlns:a16="http://schemas.microsoft.com/office/drawing/2014/main" id="{4E7033BF-763E-4E67-9418-1510CBB0BCCA}"/>
              </a:ext>
            </a:extLst>
          </p:cNvPr>
          <p:cNvSpPr/>
          <p:nvPr/>
        </p:nvSpPr>
        <p:spPr>
          <a:xfrm rot="-2700000">
            <a:off x="9663058" y="-60101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C9F8F2B4-FBA8-4AE2-9AA1-6F84AF3CFE1B}"/>
              </a:ext>
            </a:extLst>
          </p:cNvPr>
          <p:cNvSpPr/>
          <p:nvPr/>
        </p:nvSpPr>
        <p:spPr>
          <a:xfrm rot="-2700000">
            <a:off x="9815458" y="-58577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177279E1-4728-405A-BE7F-F18DD429B133}"/>
              </a:ext>
            </a:extLst>
          </p:cNvPr>
          <p:cNvSpPr/>
          <p:nvPr/>
        </p:nvSpPr>
        <p:spPr>
          <a:xfrm rot="2700000">
            <a:off x="10736659" y="10735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Content Placeholder 2">
            <a:extLst>
              <a:ext uri="{FF2B5EF4-FFF2-40B4-BE49-F238E27FC236}">
                <a16:creationId xmlns:a16="http://schemas.microsoft.com/office/drawing/2014/main" id="{C1A2A5F8-F6F8-4460-AEC4-AF22775F8AB3}"/>
              </a:ext>
            </a:extLst>
          </p:cNvPr>
          <p:cNvSpPr txBox="1">
            <a:spLocks/>
          </p:cNvSpPr>
          <p:nvPr/>
        </p:nvSpPr>
        <p:spPr>
          <a:xfrm>
            <a:off x="6393936" y="2296852"/>
            <a:ext cx="575806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Arial" panose="020B0604020202020204" pitchFamily="34" charset="0"/>
                <a:cs typeface="Arial" panose="020B0604020202020204" pitchFamily="34" charset="0"/>
              </a:rPr>
              <a:t>ASX100 companies NZE targets:</a:t>
            </a:r>
          </a:p>
          <a:p>
            <a:pPr lvl="1"/>
            <a:r>
              <a:rPr lang="en-US" dirty="0">
                <a:solidFill>
                  <a:schemeClr val="bg1"/>
                </a:solidFill>
                <a:latin typeface="Arial" panose="020B0604020202020204" pitchFamily="34" charset="0"/>
                <a:cs typeface="Arial" panose="020B0604020202020204" pitchFamily="34" charset="0"/>
              </a:rPr>
              <a:t>42% have NZE targets, but…</a:t>
            </a:r>
          </a:p>
          <a:p>
            <a:pPr lvl="1"/>
            <a:r>
              <a:rPr lang="en-US" dirty="0">
                <a:solidFill>
                  <a:schemeClr val="bg1"/>
                </a:solidFill>
                <a:latin typeface="Arial" panose="020B0604020202020204" pitchFamily="34" charset="0"/>
                <a:cs typeface="Arial" panose="020B0604020202020204" pitchFamily="34" charset="0"/>
              </a:rPr>
              <a:t>Only 16% provided emissions reductions plans</a:t>
            </a:r>
          </a:p>
          <a:p>
            <a:pPr lvl="1"/>
            <a:r>
              <a:rPr lang="en-US" dirty="0">
                <a:solidFill>
                  <a:schemeClr val="bg1"/>
                </a:solidFill>
                <a:latin typeface="Arial" panose="020B0604020202020204" pitchFamily="34" charset="0"/>
                <a:cs typeface="Arial" panose="020B0604020202020204" pitchFamily="34" charset="0"/>
              </a:rPr>
              <a:t>Need for new tools to help </a:t>
            </a:r>
            <a:r>
              <a:rPr lang="en-US" dirty="0" err="1">
                <a:solidFill>
                  <a:schemeClr val="bg1"/>
                </a:solidFill>
                <a:latin typeface="Arial" panose="020B0604020202020204" pitchFamily="34" charset="0"/>
                <a:cs typeface="Arial" panose="020B0604020202020204" pitchFamily="34" charset="0"/>
              </a:rPr>
              <a:t>decarbonisation</a:t>
            </a:r>
            <a:r>
              <a:rPr lang="en-US" dirty="0">
                <a:solidFill>
                  <a:schemeClr val="bg1"/>
                </a:solidFill>
                <a:latin typeface="Arial" panose="020B0604020202020204" pitchFamily="34" charset="0"/>
                <a:cs typeface="Arial" panose="020B0604020202020204" pitchFamily="34" charset="0"/>
              </a:rPr>
              <a:t> projects</a:t>
            </a:r>
          </a:p>
          <a:p>
            <a:r>
              <a:rPr lang="en-US" dirty="0">
                <a:solidFill>
                  <a:schemeClr val="bg1"/>
                </a:solidFill>
                <a:latin typeface="Arial" panose="020B0604020202020204" pitchFamily="34" charset="0"/>
                <a:cs typeface="Arial" panose="020B0604020202020204" pitchFamily="34" charset="0"/>
              </a:rPr>
              <a:t>Developing </a:t>
            </a:r>
            <a:r>
              <a:rPr lang="en-US" dirty="0" err="1">
                <a:solidFill>
                  <a:schemeClr val="bg1"/>
                </a:solidFill>
                <a:latin typeface="Arial" panose="020B0604020202020204" pitchFamily="34" charset="0"/>
                <a:cs typeface="Arial" panose="020B0604020202020204" pitchFamily="34" charset="0"/>
              </a:rPr>
              <a:t>decarbonisation</a:t>
            </a:r>
            <a:r>
              <a:rPr lang="en-US" dirty="0">
                <a:solidFill>
                  <a:schemeClr val="bg1"/>
                </a:solidFill>
                <a:latin typeface="Arial" panose="020B0604020202020204" pitchFamily="34" charset="0"/>
                <a:cs typeface="Arial" panose="020B0604020202020204" pitchFamily="34" charset="0"/>
              </a:rPr>
              <a:t> tools for PM’s &amp; companies</a:t>
            </a:r>
          </a:p>
        </p:txBody>
      </p:sp>
      <p:pic>
        <p:nvPicPr>
          <p:cNvPr id="22" name="Content Placeholder 21" descr="Chart, line chart&#10;&#10;Description automatically generated">
            <a:extLst>
              <a:ext uri="{FF2B5EF4-FFF2-40B4-BE49-F238E27FC236}">
                <a16:creationId xmlns:a16="http://schemas.microsoft.com/office/drawing/2014/main" id="{4BAC6597-9776-4D92-A546-3887763C53BE}"/>
              </a:ext>
            </a:extLst>
          </p:cNvPr>
          <p:cNvPicPr>
            <a:picLocks noGrp="1" noChangeAspect="1"/>
          </p:cNvPicPr>
          <p:nvPr>
            <p:ph idx="1"/>
          </p:nvPr>
        </p:nvPicPr>
        <p:blipFill>
          <a:blip r:embed="rId3"/>
          <a:stretch>
            <a:fillRect/>
          </a:stretch>
        </p:blipFill>
        <p:spPr>
          <a:xfrm>
            <a:off x="528638" y="2337837"/>
            <a:ext cx="5268912" cy="3158638"/>
          </a:xfrm>
          <a:prstGeom prst="rect">
            <a:avLst/>
          </a:prstGeom>
        </p:spPr>
      </p:pic>
    </p:spTree>
    <p:extLst>
      <p:ext uri="{BB962C8B-B14F-4D97-AF65-F5344CB8AC3E}">
        <p14:creationId xmlns:p14="http://schemas.microsoft.com/office/powerpoint/2010/main" val="779068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293748"/>
            <a:ext cx="7200000" cy="7200000"/>
          </a:xfrm>
          <a:prstGeom prst="rect">
            <a:avLst/>
          </a:prstGeom>
          <a:solidFill>
            <a:schemeClr val="bg2">
              <a:lumMod val="1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rot="13500000">
            <a:off x="1651590" y="-4885243"/>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rot="2700000">
            <a:off x="8051119" y="-2415203"/>
            <a:ext cx="111600" cy="13519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8624040" y="-2280497"/>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29" y="214619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536C924-3ECE-4CF4-89E2-20B57A6AB8CF}"/>
              </a:ext>
            </a:extLst>
          </p:cNvPr>
          <p:cNvSpPr/>
          <p:nvPr/>
        </p:nvSpPr>
        <p:spPr>
          <a:xfrm rot="18888199">
            <a:off x="5210858" y="5309948"/>
            <a:ext cx="6605653"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5417855" y="-353148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477641BC-D4E7-4D67-B85E-3FEB1F34CA1D}"/>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113175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293748"/>
            <a:ext cx="7200000" cy="7200000"/>
          </a:xfrm>
          <a:prstGeom prst="rect">
            <a:avLst/>
          </a:prstGeom>
          <a:solidFill>
            <a:schemeClr val="bg2">
              <a:lumMod val="1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789011" y="1150220"/>
            <a:ext cx="10515600" cy="1325563"/>
          </a:xfrm>
        </p:spPr>
        <p:txBody>
          <a:bodyPr>
            <a:normAutofit/>
          </a:bodyPr>
          <a:lstStyle/>
          <a:p>
            <a:r>
              <a:rPr lang="en-AU" sz="4000" b="1" dirty="0">
                <a:solidFill>
                  <a:schemeClr val="bg1"/>
                </a:solidFill>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794289" y="2260172"/>
            <a:ext cx="6951835" cy="4351338"/>
          </a:xfrm>
        </p:spPr>
        <p:txBody>
          <a:bodyPr vert="horz" lIns="91440" tIns="45720" rIns="91440" bIns="45720" rtlCol="0" anchor="t">
            <a:normAutofit/>
          </a:bodyPr>
          <a:lstStyle/>
          <a:p>
            <a:pPr marL="514350" indent="-514350">
              <a:buFont typeface="+mj-lt"/>
              <a:buAutoNum type="arabicPeriod"/>
            </a:pPr>
            <a:r>
              <a:rPr lang="en-AU" dirty="0">
                <a:solidFill>
                  <a:schemeClr val="bg1"/>
                </a:solidFill>
                <a:latin typeface="Arial" panose="020B0604020202020204" pitchFamily="34" charset="0"/>
                <a:cs typeface="Arial" panose="020B0604020202020204" pitchFamily="34" charset="0"/>
              </a:rPr>
              <a:t>Key Details &amp; Background</a:t>
            </a:r>
          </a:p>
          <a:p>
            <a:pPr marL="514350" indent="-514350">
              <a:buFont typeface="+mj-lt"/>
              <a:buAutoNum type="arabicPeriod"/>
            </a:pPr>
            <a:r>
              <a:rPr lang="en-AU" dirty="0">
                <a:solidFill>
                  <a:schemeClr val="bg1"/>
                </a:solidFill>
                <a:latin typeface="Arial" panose="020B0604020202020204" pitchFamily="34" charset="0"/>
                <a:cs typeface="Arial" panose="020B0604020202020204" pitchFamily="34" charset="0"/>
              </a:rPr>
              <a:t>Problem statement &amp; research questions</a:t>
            </a:r>
          </a:p>
          <a:p>
            <a:pPr marL="514350" indent="-514350">
              <a:buFont typeface="+mj-lt"/>
              <a:buAutoNum type="arabicPeriod"/>
            </a:pPr>
            <a:r>
              <a:rPr lang="en-AU" dirty="0">
                <a:solidFill>
                  <a:schemeClr val="bg1"/>
                </a:solidFill>
                <a:latin typeface="Arial" panose="020B0604020202020204" pitchFamily="34" charset="0"/>
                <a:cs typeface="Arial" panose="020B0604020202020204" pitchFamily="34" charset="0"/>
              </a:rPr>
              <a:t>Methodology</a:t>
            </a:r>
          </a:p>
          <a:p>
            <a:pPr marL="514350" indent="-514350">
              <a:buFont typeface="+mj-lt"/>
              <a:buAutoNum type="arabicPeriod"/>
            </a:pPr>
            <a:r>
              <a:rPr lang="en-AU" dirty="0">
                <a:solidFill>
                  <a:schemeClr val="bg1"/>
                </a:solidFill>
                <a:latin typeface="Arial" panose="020B0604020202020204" pitchFamily="34" charset="0"/>
                <a:cs typeface="Arial" panose="020B0604020202020204" pitchFamily="34" charset="0"/>
              </a:rPr>
              <a:t>Timeline – Weekly Milestones</a:t>
            </a:r>
          </a:p>
          <a:p>
            <a:pPr marL="514350" indent="-514350">
              <a:buFont typeface="+mj-lt"/>
              <a:buAutoNum type="arabicPeriod"/>
            </a:pPr>
            <a:r>
              <a:rPr lang="en-AU" dirty="0">
                <a:solidFill>
                  <a:schemeClr val="bg1"/>
                </a:solidFill>
                <a:latin typeface="Arial" panose="020B0604020202020204" pitchFamily="34" charset="0"/>
                <a:cs typeface="Arial" panose="020B0604020202020204" pitchFamily="34" charset="0"/>
              </a:rPr>
              <a:t>Current Progress &amp; Upcoming Work</a:t>
            </a:r>
          </a:p>
          <a:p>
            <a:pPr marL="514350" indent="-514350">
              <a:buFont typeface="+mj-lt"/>
              <a:buAutoNum type="arabicPeriod"/>
            </a:pPr>
            <a:r>
              <a:rPr lang="en-AU" dirty="0">
                <a:solidFill>
                  <a:schemeClr val="bg1"/>
                </a:solidFill>
                <a:latin typeface="Arial" panose="020B0604020202020204" pitchFamily="34" charset="0"/>
                <a:cs typeface="Arial" panose="020B0604020202020204" pitchFamily="34" charset="0"/>
              </a:rPr>
              <a:t>Challenges</a:t>
            </a:r>
          </a:p>
        </p:txBody>
      </p:sp>
      <p:sp>
        <p:nvSpPr>
          <p:cNvPr id="7" name="Rectangle 6"/>
          <p:cNvSpPr/>
          <p:nvPr/>
        </p:nvSpPr>
        <p:spPr>
          <a:xfrm rot="13500000">
            <a:off x="1651590" y="-4885243"/>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rot="2700000">
            <a:off x="8051119" y="-2415203"/>
            <a:ext cx="111600" cy="13519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8624040" y="-2280497"/>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29" y="214619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536C924-3ECE-4CF4-89E2-20B57A6AB8CF}"/>
              </a:ext>
            </a:extLst>
          </p:cNvPr>
          <p:cNvSpPr/>
          <p:nvPr/>
        </p:nvSpPr>
        <p:spPr>
          <a:xfrm rot="18888199">
            <a:off x="5210858" y="5309948"/>
            <a:ext cx="6605653"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5417855" y="-353148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8024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53A235F-A383-46AA-A836-88C79150A5B7}"/>
              </a:ext>
            </a:extLst>
          </p:cNvPr>
          <p:cNvSpPr/>
          <p:nvPr/>
        </p:nvSpPr>
        <p:spPr>
          <a:xfrm rot="2700000">
            <a:off x="5089815"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20130" y="1029423"/>
            <a:ext cx="5512022" cy="1325563"/>
          </a:xfrm>
        </p:spPr>
        <p:txBody>
          <a:bodyPr>
            <a:normAutofit/>
          </a:bodyPr>
          <a:lstStyle/>
          <a:p>
            <a:r>
              <a:rPr lang="en-AU" sz="4000" b="1" dirty="0">
                <a:solidFill>
                  <a:schemeClr val="bg1"/>
                </a:solidFill>
                <a:latin typeface="Arial" panose="020B0604020202020204" pitchFamily="34" charset="0"/>
                <a:cs typeface="Arial" panose="020B0604020202020204" pitchFamily="34" charset="0"/>
              </a:rPr>
              <a:t>Key Details</a:t>
            </a:r>
          </a:p>
        </p:txBody>
      </p:sp>
      <p:sp>
        <p:nvSpPr>
          <p:cNvPr id="3" name="Content Placeholder 2"/>
          <p:cNvSpPr>
            <a:spLocks noGrp="1"/>
          </p:cNvSpPr>
          <p:nvPr>
            <p:ph idx="1"/>
          </p:nvPr>
        </p:nvSpPr>
        <p:spPr>
          <a:xfrm>
            <a:off x="528018" y="2179236"/>
            <a:ext cx="5270047" cy="4351338"/>
          </a:xfrm>
        </p:spPr>
        <p:txBody>
          <a:bodyPr vert="horz" lIns="91440" tIns="45720" rIns="91440" bIns="45720" rtlCol="0" anchor="t">
            <a:normAutofit/>
          </a:bodyPr>
          <a:lstStyle/>
          <a:p>
            <a:r>
              <a:rPr lang="en-US" sz="2800" u="sng" dirty="0">
                <a:solidFill>
                  <a:schemeClr val="bg1"/>
                </a:solidFill>
                <a:latin typeface="Arial" panose="020B0604020202020204" pitchFamily="34" charset="0"/>
                <a:cs typeface="Arial" panose="020B0604020202020204" pitchFamily="34" charset="0"/>
              </a:rPr>
              <a:t>Project</a:t>
            </a:r>
            <a:r>
              <a:rPr lang="en-US" sz="2800" dirty="0">
                <a:solidFill>
                  <a:schemeClr val="bg1"/>
                </a:solidFill>
                <a:latin typeface="Arial" panose="020B0604020202020204" pitchFamily="34" charset="0"/>
                <a:cs typeface="Arial" panose="020B0604020202020204" pitchFamily="34" charset="0"/>
              </a:rPr>
              <a:t>:</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Advisian ‘</a:t>
            </a:r>
            <a:r>
              <a:rPr lang="en-US" sz="2800" i="1" dirty="0">
                <a:solidFill>
                  <a:schemeClr val="bg1"/>
                </a:solidFill>
                <a:latin typeface="Arial" panose="020B0604020202020204" pitchFamily="34" charset="0"/>
                <a:cs typeface="Arial" panose="020B0604020202020204" pitchFamily="34" charset="0"/>
              </a:rPr>
              <a:t>NZE Roadmap’</a:t>
            </a:r>
            <a:r>
              <a:rPr lang="en-US" sz="2800" dirty="0">
                <a:solidFill>
                  <a:schemeClr val="bg1"/>
                </a:solidFill>
                <a:latin typeface="Arial" panose="020B0604020202020204" pitchFamily="34" charset="0"/>
                <a:cs typeface="Arial" panose="020B0604020202020204" pitchFamily="34" charset="0"/>
              </a:rPr>
              <a:t> Project</a:t>
            </a:r>
          </a:p>
          <a:p>
            <a:r>
              <a:rPr lang="en-US" sz="2800" u="sng" dirty="0">
                <a:solidFill>
                  <a:schemeClr val="bg1"/>
                </a:solidFill>
                <a:latin typeface="Arial" panose="020B0604020202020204" pitchFamily="34" charset="0"/>
                <a:cs typeface="Arial" panose="020B0604020202020204" pitchFamily="34" charset="0"/>
              </a:rPr>
              <a:t>Framework</a:t>
            </a:r>
            <a:r>
              <a:rPr lang="en-US" sz="2800" dirty="0">
                <a:solidFill>
                  <a:schemeClr val="bg1"/>
                </a:solidFill>
                <a:latin typeface="Arial" panose="020B0604020202020204" pitchFamily="34" charset="0"/>
                <a:cs typeface="Arial" panose="020B0604020202020204" pitchFamily="34" charset="0"/>
              </a:rPr>
              <a:t>:</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Adapted ACT Generic Methodology</a:t>
            </a:r>
          </a:p>
        </p:txBody>
      </p:sp>
      <p:sp>
        <p:nvSpPr>
          <p:cNvPr id="7" name="Rectangle 6"/>
          <p:cNvSpPr/>
          <p:nvPr/>
        </p:nvSpPr>
        <p:spPr>
          <a:xfrm rot="13500000">
            <a:off x="1364511" y="-4970309"/>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1564008" y="-9744570"/>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30" y="1752790"/>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2982982" y="-648734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693E3D1D-79A3-4913-84F5-E5E638752F2D}"/>
              </a:ext>
            </a:extLst>
          </p:cNvPr>
          <p:cNvSpPr/>
          <p:nvPr/>
        </p:nvSpPr>
        <p:spPr>
          <a:xfrm rot="2721417">
            <a:off x="10417833" y="-9716975"/>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a:extLst>
              <a:ext uri="{FF2B5EF4-FFF2-40B4-BE49-F238E27FC236}">
                <a16:creationId xmlns:a16="http://schemas.microsoft.com/office/drawing/2014/main" id="{8FD66A50-1ED9-43B4-AA5B-28D4397D2A65}"/>
              </a:ext>
            </a:extLst>
          </p:cNvPr>
          <p:cNvGrpSpPr/>
          <p:nvPr/>
        </p:nvGrpSpPr>
        <p:grpSpPr>
          <a:xfrm flipV="1">
            <a:off x="1567115" y="4029698"/>
            <a:ext cx="15209625" cy="12600000"/>
            <a:chOff x="1226868" y="-4359419"/>
            <a:chExt cx="15209625" cy="12600000"/>
          </a:xfrm>
        </p:grpSpPr>
        <p:sp>
          <p:nvSpPr>
            <p:cNvPr id="27" name="Rectangle 26">
              <a:extLst>
                <a:ext uri="{FF2B5EF4-FFF2-40B4-BE49-F238E27FC236}">
                  <a16:creationId xmlns:a16="http://schemas.microsoft.com/office/drawing/2014/main" id="{978A4642-A001-42F5-ACE6-FBAEBBE4390C}"/>
                </a:ext>
              </a:extLst>
            </p:cNvPr>
            <p:cNvSpPr/>
            <p:nvPr/>
          </p:nvSpPr>
          <p:spPr>
            <a:xfrm rot="18900000">
              <a:off x="1226868" y="-4359419"/>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EF209866-D1BA-48AA-8356-F0A2F64AEC17}"/>
                </a:ext>
              </a:extLst>
            </p:cNvPr>
            <p:cNvSpPr/>
            <p:nvPr/>
          </p:nvSpPr>
          <p:spPr>
            <a:xfrm rot="18888199">
              <a:off x="2645842" y="-1102196"/>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DEA24E13-1967-46D3-AE60-3E65105C15D8}"/>
                </a:ext>
              </a:extLst>
            </p:cNvPr>
            <p:cNvSpPr/>
            <p:nvPr/>
          </p:nvSpPr>
          <p:spPr>
            <a:xfrm rot="2721417">
              <a:off x="10080693" y="-4331824"/>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1" name="Title 1">
            <a:extLst>
              <a:ext uri="{FF2B5EF4-FFF2-40B4-BE49-F238E27FC236}">
                <a16:creationId xmlns:a16="http://schemas.microsoft.com/office/drawing/2014/main" id="{E48FEE5A-3F95-482F-9C2A-D3D4AE20A0B8}"/>
              </a:ext>
            </a:extLst>
          </p:cNvPr>
          <p:cNvSpPr txBox="1">
            <a:spLocks/>
          </p:cNvSpPr>
          <p:nvPr/>
        </p:nvSpPr>
        <p:spPr>
          <a:xfrm>
            <a:off x="6391309" y="1029423"/>
            <a:ext cx="5512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Purpose</a:t>
            </a:r>
          </a:p>
        </p:txBody>
      </p:sp>
      <p:sp>
        <p:nvSpPr>
          <p:cNvPr id="32" name="Rectangle 31">
            <a:extLst>
              <a:ext uri="{FF2B5EF4-FFF2-40B4-BE49-F238E27FC236}">
                <a16:creationId xmlns:a16="http://schemas.microsoft.com/office/drawing/2014/main" id="{4E7033BF-763E-4E67-9418-1510CBB0BCCA}"/>
              </a:ext>
            </a:extLst>
          </p:cNvPr>
          <p:cNvSpPr/>
          <p:nvPr/>
        </p:nvSpPr>
        <p:spPr>
          <a:xfrm rot="-2700000">
            <a:off x="9663058" y="-60101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C9F8F2B4-FBA8-4AE2-9AA1-6F84AF3CFE1B}"/>
              </a:ext>
            </a:extLst>
          </p:cNvPr>
          <p:cNvSpPr/>
          <p:nvPr/>
        </p:nvSpPr>
        <p:spPr>
          <a:xfrm rot="-2700000">
            <a:off x="9815458" y="-58577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177279E1-4728-405A-BE7F-F18DD429B133}"/>
              </a:ext>
            </a:extLst>
          </p:cNvPr>
          <p:cNvSpPr/>
          <p:nvPr/>
        </p:nvSpPr>
        <p:spPr>
          <a:xfrm rot="2700000">
            <a:off x="10736659" y="10735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Content Placeholder 2">
            <a:extLst>
              <a:ext uri="{FF2B5EF4-FFF2-40B4-BE49-F238E27FC236}">
                <a16:creationId xmlns:a16="http://schemas.microsoft.com/office/drawing/2014/main" id="{C1A2A5F8-F6F8-4460-AEC4-AF22775F8AB3}"/>
              </a:ext>
            </a:extLst>
          </p:cNvPr>
          <p:cNvSpPr txBox="1">
            <a:spLocks/>
          </p:cNvSpPr>
          <p:nvPr/>
        </p:nvSpPr>
        <p:spPr>
          <a:xfrm>
            <a:off x="6393936" y="2296852"/>
            <a:ext cx="575806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latin typeface="Arial" panose="020B0604020202020204" pitchFamily="34" charset="0"/>
                <a:cs typeface="Arial" panose="020B0604020202020204" pitchFamily="34" charset="0"/>
              </a:rPr>
              <a:t>ASX100 companies NZE targets:</a:t>
            </a:r>
          </a:p>
          <a:p>
            <a:pPr lvl="1"/>
            <a:r>
              <a:rPr lang="en-US" dirty="0">
                <a:solidFill>
                  <a:schemeClr val="bg1"/>
                </a:solidFill>
                <a:latin typeface="Arial" panose="020B0604020202020204" pitchFamily="34" charset="0"/>
                <a:cs typeface="Arial" panose="020B0604020202020204" pitchFamily="34" charset="0"/>
              </a:rPr>
              <a:t>42% have NZE targets, but…</a:t>
            </a:r>
          </a:p>
          <a:p>
            <a:pPr lvl="1"/>
            <a:r>
              <a:rPr lang="en-US" dirty="0">
                <a:solidFill>
                  <a:schemeClr val="bg1"/>
                </a:solidFill>
                <a:latin typeface="Arial" panose="020B0604020202020204" pitchFamily="34" charset="0"/>
                <a:cs typeface="Arial" panose="020B0604020202020204" pitchFamily="34" charset="0"/>
              </a:rPr>
              <a:t>Only 16% provided emissions reductions plans</a:t>
            </a:r>
          </a:p>
          <a:p>
            <a:pPr lvl="1"/>
            <a:r>
              <a:rPr lang="en-US" dirty="0">
                <a:solidFill>
                  <a:schemeClr val="bg1"/>
                </a:solidFill>
                <a:latin typeface="Arial" panose="020B0604020202020204" pitchFamily="34" charset="0"/>
                <a:cs typeface="Arial" panose="020B0604020202020204" pitchFamily="34" charset="0"/>
              </a:rPr>
              <a:t>Need for new tools to help </a:t>
            </a:r>
            <a:r>
              <a:rPr lang="en-US" dirty="0" err="1">
                <a:solidFill>
                  <a:schemeClr val="bg1"/>
                </a:solidFill>
                <a:latin typeface="Arial" panose="020B0604020202020204" pitchFamily="34" charset="0"/>
                <a:cs typeface="Arial" panose="020B0604020202020204" pitchFamily="34" charset="0"/>
              </a:rPr>
              <a:t>decarbonisation</a:t>
            </a:r>
            <a:r>
              <a:rPr lang="en-US" dirty="0">
                <a:solidFill>
                  <a:schemeClr val="bg1"/>
                </a:solidFill>
                <a:latin typeface="Arial" panose="020B0604020202020204" pitchFamily="34" charset="0"/>
                <a:cs typeface="Arial" panose="020B0604020202020204" pitchFamily="34" charset="0"/>
              </a:rPr>
              <a:t> projects</a:t>
            </a:r>
          </a:p>
          <a:p>
            <a:r>
              <a:rPr lang="en-US" dirty="0">
                <a:solidFill>
                  <a:schemeClr val="bg1"/>
                </a:solidFill>
                <a:latin typeface="Arial" panose="020B0604020202020204" pitchFamily="34" charset="0"/>
                <a:cs typeface="Arial" panose="020B0604020202020204" pitchFamily="34" charset="0"/>
              </a:rPr>
              <a:t>Developing </a:t>
            </a:r>
            <a:r>
              <a:rPr lang="en-US" dirty="0" err="1">
                <a:solidFill>
                  <a:schemeClr val="bg1"/>
                </a:solidFill>
                <a:latin typeface="Arial" panose="020B0604020202020204" pitchFamily="34" charset="0"/>
                <a:cs typeface="Arial" panose="020B0604020202020204" pitchFamily="34" charset="0"/>
              </a:rPr>
              <a:t>decarbonisation</a:t>
            </a:r>
            <a:r>
              <a:rPr lang="en-US" dirty="0">
                <a:solidFill>
                  <a:schemeClr val="bg1"/>
                </a:solidFill>
                <a:latin typeface="Arial" panose="020B0604020202020204" pitchFamily="34" charset="0"/>
                <a:cs typeface="Arial" panose="020B0604020202020204" pitchFamily="34" charset="0"/>
              </a:rPr>
              <a:t> tools for PM’s &amp; companies</a:t>
            </a:r>
          </a:p>
        </p:txBody>
      </p:sp>
    </p:spTree>
    <p:extLst>
      <p:ext uri="{BB962C8B-B14F-4D97-AF65-F5344CB8AC3E}">
        <p14:creationId xmlns:p14="http://schemas.microsoft.com/office/powerpoint/2010/main" val="140209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34FA-CDC3-EF4C-8964-CC514EEEE3D5}"/>
              </a:ext>
            </a:extLst>
          </p:cNvPr>
          <p:cNvSpPr>
            <a:spLocks noGrp="1"/>
          </p:cNvSpPr>
          <p:nvPr>
            <p:ph type="title"/>
          </p:nvPr>
        </p:nvSpPr>
        <p:spPr/>
        <p:txBody>
          <a:bodyPr/>
          <a:lstStyle/>
          <a:p>
            <a:endParaRPr lang="en-US"/>
          </a:p>
        </p:txBody>
      </p:sp>
      <p:pic>
        <p:nvPicPr>
          <p:cNvPr id="9" name="Content Placeholder 8" descr="A picture containing outdoor object&#10;&#10;Description automatically generated">
            <a:extLst>
              <a:ext uri="{FF2B5EF4-FFF2-40B4-BE49-F238E27FC236}">
                <a16:creationId xmlns:a16="http://schemas.microsoft.com/office/drawing/2014/main" id="{5CCC1C1E-9CC4-4807-A1AB-4527F283B9F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0"/>
          </a:xfrm>
        </p:spPr>
      </p:pic>
      <p:sp>
        <p:nvSpPr>
          <p:cNvPr id="5" name="Rectangle 4">
            <a:extLst>
              <a:ext uri="{FF2B5EF4-FFF2-40B4-BE49-F238E27FC236}">
                <a16:creationId xmlns:a16="http://schemas.microsoft.com/office/drawing/2014/main" id="{7EFF4084-3FDE-F64E-A52A-805C8C168EFC}"/>
              </a:ext>
            </a:extLst>
          </p:cNvPr>
          <p:cNvSpPr/>
          <p:nvPr/>
        </p:nvSpPr>
        <p:spPr>
          <a:xfrm rot="2413410">
            <a:off x="-1082289" y="-5238286"/>
            <a:ext cx="14955296" cy="15656435"/>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Content Placeholder 2">
            <a:extLst>
              <a:ext uri="{FF2B5EF4-FFF2-40B4-BE49-F238E27FC236}">
                <a16:creationId xmlns:a16="http://schemas.microsoft.com/office/drawing/2014/main" id="{2ACC7840-C479-5B40-8199-E0BC390C30F4}"/>
              </a:ext>
            </a:extLst>
          </p:cNvPr>
          <p:cNvSpPr txBox="1">
            <a:spLocks/>
          </p:cNvSpPr>
          <p:nvPr/>
        </p:nvSpPr>
        <p:spPr>
          <a:xfrm>
            <a:off x="405117" y="1664214"/>
            <a:ext cx="10674008" cy="5193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latin typeface="Arial" panose="020B0604020202020204" pitchFamily="34" charset="0"/>
                <a:cs typeface="Arial" panose="020B0604020202020204" pitchFamily="34" charset="0"/>
              </a:rPr>
              <a:t>What is the potential role of sector-based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assessment tools’ in helping companies navigate the impending low-carbon energy transition?</a:t>
            </a:r>
          </a:p>
          <a:p>
            <a:pPr marL="0" indent="0">
              <a:buNone/>
            </a:pPr>
            <a:r>
              <a:rPr lang="en-US" b="1" dirty="0">
                <a:solidFill>
                  <a:schemeClr val="bg1"/>
                </a:solidFill>
                <a:latin typeface="Arial" panose="020B0604020202020204" pitchFamily="34" charset="0"/>
                <a:cs typeface="Arial" panose="020B0604020202020204" pitchFamily="34" charset="0"/>
              </a:rPr>
              <a:t>Q1:</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To what extent might the current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performance of the Client be quantified using the ACTMM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assessment tool?</a:t>
            </a:r>
          </a:p>
          <a:p>
            <a:pPr marL="0" indent="0">
              <a:buNone/>
            </a:pPr>
            <a:endParaRPr lang="en-US" b="1" dirty="0">
              <a:solidFill>
                <a:schemeClr val="bg1"/>
              </a:solidFill>
              <a:latin typeface="Arial" panose="020B0604020202020204" pitchFamily="34" charset="0"/>
              <a:cs typeface="Arial" panose="020B0604020202020204" pitchFamily="34" charset="0"/>
            </a:endParaRPr>
          </a:p>
          <a:p>
            <a:pPr marL="0" indent="0">
              <a:buNone/>
            </a:pPr>
            <a:r>
              <a:rPr lang="en-US" b="1" dirty="0">
                <a:solidFill>
                  <a:schemeClr val="bg1"/>
                </a:solidFill>
                <a:latin typeface="Arial" panose="020B0604020202020204" pitchFamily="34" charset="0"/>
                <a:cs typeface="Arial" panose="020B0604020202020204" pitchFamily="34" charset="0"/>
              </a:rPr>
              <a:t>Q2:</a:t>
            </a:r>
          </a:p>
          <a:p>
            <a:pPr marL="0" indent="0">
              <a:buNone/>
            </a:pPr>
            <a:r>
              <a:rPr lang="en-US" b="1" dirty="0">
                <a:solidFill>
                  <a:schemeClr val="bg1"/>
                </a:solidFill>
                <a:latin typeface="Arial" panose="020B0604020202020204" pitchFamily="34" charset="0"/>
                <a:cs typeface="Arial" panose="020B0604020202020204" pitchFamily="34" charset="0"/>
              </a:rPr>
              <a:t>To what extent might the NZE Roadmap Project improve or alter the Client's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score?</a:t>
            </a:r>
          </a:p>
          <a:p>
            <a:pPr marL="0" indent="0">
              <a:buNone/>
            </a:pPr>
            <a:endParaRPr lang="en-US" b="1" dirty="0">
              <a:solidFill>
                <a:schemeClr val="bg1"/>
              </a:solidFill>
              <a:latin typeface="Arial" panose="020B0604020202020204" pitchFamily="34" charset="0"/>
              <a:cs typeface="Arial" panose="020B0604020202020204" pitchFamily="34" charset="0"/>
            </a:endParaRPr>
          </a:p>
          <a:p>
            <a:pPr marL="0" indent="0">
              <a:buNone/>
            </a:pPr>
            <a:endParaRPr lang="en-US" b="1" dirty="0">
              <a:solidFill>
                <a:schemeClr val="bg1"/>
              </a:solidFill>
              <a:latin typeface="Arial" panose="020B0604020202020204" pitchFamily="34" charset="0"/>
              <a:cs typeface="Arial" panose="020B0604020202020204" pitchFamily="34" charset="0"/>
            </a:endParaRPr>
          </a:p>
          <a:p>
            <a:pPr lvl="1"/>
            <a:endParaRPr lang="en-US" b="1" dirty="0">
              <a:solidFill>
                <a:schemeClr val="bg1"/>
              </a:solidFill>
              <a:latin typeface="Arial" panose="020B0604020202020204" pitchFamily="34" charset="0"/>
              <a:cs typeface="Arial" panose="020B0604020202020204" pitchFamily="34" charset="0"/>
            </a:endParaRPr>
          </a:p>
          <a:p>
            <a:pPr lvl="1"/>
            <a:endParaRPr lang="en-US" b="1"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16C406D-18F1-491F-A1C2-02354CF84ADC}"/>
              </a:ext>
            </a:extLst>
          </p:cNvPr>
          <p:cNvSpPr/>
          <p:nvPr/>
        </p:nvSpPr>
        <p:spPr>
          <a:xfrm>
            <a:off x="405116" y="319330"/>
            <a:ext cx="10674009" cy="707886"/>
          </a:xfrm>
          <a:prstGeom prst="rect">
            <a:avLst/>
          </a:prstGeom>
        </p:spPr>
        <p:txBody>
          <a:bodyPr wrap="square">
            <a:spAutoFit/>
          </a:bodyPr>
          <a:lstStyle/>
          <a:p>
            <a:r>
              <a:rPr lang="en-AU" sz="4000" b="1" dirty="0">
                <a:solidFill>
                  <a:schemeClr val="bg1"/>
                </a:solidFill>
                <a:latin typeface="Arial" panose="020B0604020202020204" pitchFamily="34" charset="0"/>
                <a:cs typeface="Arial" panose="020B0604020202020204" pitchFamily="34" charset="0"/>
              </a:rPr>
              <a:t>Problem Statement &amp; Research Questions</a:t>
            </a:r>
            <a:endParaRPr lang="en-AU" sz="4000" dirty="0"/>
          </a:p>
        </p:txBody>
      </p:sp>
    </p:spTree>
    <p:extLst>
      <p:ext uri="{BB962C8B-B14F-4D97-AF65-F5344CB8AC3E}">
        <p14:creationId xmlns:p14="http://schemas.microsoft.com/office/powerpoint/2010/main" val="1360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34FA-CDC3-EF4C-8964-CC514EEEE3D5}"/>
              </a:ext>
            </a:extLst>
          </p:cNvPr>
          <p:cNvSpPr>
            <a:spLocks noGrp="1"/>
          </p:cNvSpPr>
          <p:nvPr>
            <p:ph type="title"/>
          </p:nvPr>
        </p:nvSpPr>
        <p:spPr/>
        <p:txBody>
          <a:bodyPr/>
          <a:lstStyle/>
          <a:p>
            <a:endParaRPr lang="en-US"/>
          </a:p>
        </p:txBody>
      </p:sp>
      <p:pic>
        <p:nvPicPr>
          <p:cNvPr id="9" name="Content Placeholder 8" descr="A picture containing outdoor object&#10;&#10;Description automatically generated">
            <a:extLst>
              <a:ext uri="{FF2B5EF4-FFF2-40B4-BE49-F238E27FC236}">
                <a16:creationId xmlns:a16="http://schemas.microsoft.com/office/drawing/2014/main" id="{5CCC1C1E-9CC4-4807-A1AB-4527F283B9F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0"/>
          </a:xfrm>
        </p:spPr>
      </p:pic>
      <p:sp>
        <p:nvSpPr>
          <p:cNvPr id="5" name="Rectangle 4">
            <a:extLst>
              <a:ext uri="{FF2B5EF4-FFF2-40B4-BE49-F238E27FC236}">
                <a16:creationId xmlns:a16="http://schemas.microsoft.com/office/drawing/2014/main" id="{7EFF4084-3FDE-F64E-A52A-805C8C168EFC}"/>
              </a:ext>
            </a:extLst>
          </p:cNvPr>
          <p:cNvSpPr/>
          <p:nvPr/>
        </p:nvSpPr>
        <p:spPr>
          <a:xfrm rot="2413410">
            <a:off x="-594580" y="-6570170"/>
            <a:ext cx="10830351" cy="15656435"/>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a:extLst>
              <a:ext uri="{FF2B5EF4-FFF2-40B4-BE49-F238E27FC236}">
                <a16:creationId xmlns:a16="http://schemas.microsoft.com/office/drawing/2014/main" id="{83258ADE-72EF-274E-A603-FB4A7CC9286B}"/>
              </a:ext>
            </a:extLst>
          </p:cNvPr>
          <p:cNvSpPr/>
          <p:nvPr/>
        </p:nvSpPr>
        <p:spPr>
          <a:xfrm rot="18615203">
            <a:off x="6733436" y="2776908"/>
            <a:ext cx="11278254" cy="7235276"/>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E2795B44-52DE-AF4C-9C68-5A235ECCEC8C}"/>
              </a:ext>
            </a:extLst>
          </p:cNvPr>
          <p:cNvSpPr/>
          <p:nvPr/>
        </p:nvSpPr>
        <p:spPr>
          <a:xfrm rot="13193707">
            <a:off x="9847609" y="-1636049"/>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Content Placeholder 2">
            <a:extLst>
              <a:ext uri="{FF2B5EF4-FFF2-40B4-BE49-F238E27FC236}">
                <a16:creationId xmlns:a16="http://schemas.microsoft.com/office/drawing/2014/main" id="{2ACC7840-C479-5B40-8199-E0BC390C30F4}"/>
              </a:ext>
            </a:extLst>
          </p:cNvPr>
          <p:cNvSpPr txBox="1">
            <a:spLocks/>
          </p:cNvSpPr>
          <p:nvPr/>
        </p:nvSpPr>
        <p:spPr>
          <a:xfrm>
            <a:off x="405117" y="1664214"/>
            <a:ext cx="10674008" cy="5193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latin typeface="Arial" panose="020B0604020202020204" pitchFamily="34" charset="0"/>
                <a:cs typeface="Arial" panose="020B0604020202020204" pitchFamily="34" charset="0"/>
              </a:rPr>
              <a:t>P1: Creation of Assessment Tool “ACTMM”</a:t>
            </a:r>
          </a:p>
          <a:p>
            <a:pPr lvl="1"/>
            <a:r>
              <a:rPr lang="en-US" sz="2000" dirty="0">
                <a:solidFill>
                  <a:schemeClr val="bg1"/>
                </a:solidFill>
                <a:latin typeface="Arial" panose="020B0604020202020204" pitchFamily="34" charset="0"/>
                <a:cs typeface="Arial" panose="020B0604020202020204" pitchFamily="34" charset="0"/>
              </a:rPr>
              <a:t>Adapting existing framework from ‘Assessing low-Carbon Transition Institute’ (ACTi)</a:t>
            </a:r>
          </a:p>
          <a:p>
            <a:pPr lvl="1"/>
            <a:r>
              <a:rPr lang="en-US" sz="2000" dirty="0">
                <a:solidFill>
                  <a:schemeClr val="bg1"/>
                </a:solidFill>
                <a:latin typeface="Arial" panose="020B0604020202020204" pitchFamily="34" charset="0"/>
                <a:cs typeface="Arial" panose="020B0604020202020204" pitchFamily="34" charset="0"/>
              </a:rPr>
              <a:t>Interviewing ACTi Founder and Lead Developer for feedback</a:t>
            </a:r>
          </a:p>
          <a:p>
            <a:r>
              <a:rPr lang="en-US" b="1" dirty="0">
                <a:solidFill>
                  <a:schemeClr val="bg1"/>
                </a:solidFill>
                <a:latin typeface="Arial" panose="020B0604020202020204" pitchFamily="34" charset="0"/>
                <a:cs typeface="Arial" panose="020B0604020202020204" pitchFamily="34" charset="0"/>
              </a:rPr>
              <a:t>P2: Data Collection</a:t>
            </a:r>
          </a:p>
          <a:p>
            <a:pPr lvl="1"/>
            <a:r>
              <a:rPr lang="en-US" sz="2000" dirty="0">
                <a:solidFill>
                  <a:schemeClr val="bg1"/>
                </a:solidFill>
                <a:latin typeface="Arial" panose="020B0604020202020204" pitchFamily="34" charset="0"/>
                <a:cs typeface="Arial" panose="020B0604020202020204" pitchFamily="34" charset="0"/>
              </a:rPr>
              <a:t>Company public disclosures</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(Sustainability report, GRI300, etc.)</a:t>
            </a:r>
          </a:p>
          <a:p>
            <a:pPr lvl="1"/>
            <a:r>
              <a:rPr lang="en-US" sz="2000" dirty="0">
                <a:solidFill>
                  <a:schemeClr val="bg1"/>
                </a:solidFill>
                <a:latin typeface="Arial" panose="020B0604020202020204" pitchFamily="34" charset="0"/>
                <a:cs typeface="Arial" panose="020B0604020202020204" pitchFamily="34" charset="0"/>
              </a:rPr>
              <a:t>Interview with Project Manager</a:t>
            </a:r>
            <a:endParaRPr lang="en-US" sz="1600" dirty="0">
              <a:solidFill>
                <a:schemeClr val="bg1"/>
              </a:solidFill>
              <a:latin typeface="Arial" panose="020B0604020202020204" pitchFamily="34" charset="0"/>
              <a:cs typeface="Arial" panose="020B0604020202020204" pitchFamily="34" charset="0"/>
            </a:endParaRPr>
          </a:p>
          <a:p>
            <a:r>
              <a:rPr lang="en-US" b="1" dirty="0">
                <a:solidFill>
                  <a:schemeClr val="bg1"/>
                </a:solidFill>
                <a:latin typeface="Arial" panose="020B0604020202020204" pitchFamily="34" charset="0"/>
                <a:cs typeface="Arial" panose="020B0604020202020204" pitchFamily="34" charset="0"/>
              </a:rPr>
              <a:t>P3: Data Analysis</a:t>
            </a:r>
          </a:p>
          <a:p>
            <a:pPr lvl="1"/>
            <a:r>
              <a:rPr lang="en-US" sz="2000" dirty="0">
                <a:solidFill>
                  <a:schemeClr val="bg1"/>
                </a:solidFill>
                <a:latin typeface="Arial" panose="020B0604020202020204" pitchFamily="34" charset="0"/>
                <a:cs typeface="Arial" panose="020B0604020202020204" pitchFamily="34" charset="0"/>
              </a:rPr>
              <a:t>Company &amp; project </a:t>
            </a:r>
            <a:r>
              <a:rPr lang="en-US" sz="2000" dirty="0" err="1">
                <a:solidFill>
                  <a:schemeClr val="bg1"/>
                </a:solidFill>
                <a:latin typeface="Arial" panose="020B0604020202020204" pitchFamily="34" charset="0"/>
                <a:cs typeface="Arial" panose="020B0604020202020204" pitchFamily="34" charset="0"/>
              </a:rPr>
              <a:t>decarbonisation</a:t>
            </a:r>
            <a:r>
              <a:rPr lang="en-US" sz="2000" dirty="0">
                <a:solidFill>
                  <a:schemeClr val="bg1"/>
                </a:solidFill>
                <a:latin typeface="Arial" panose="020B0604020202020204" pitchFamily="34" charset="0"/>
                <a:cs typeface="Arial" panose="020B0604020202020204" pitchFamily="34" charset="0"/>
              </a:rPr>
              <a:t> score using ACTMM tool</a:t>
            </a:r>
          </a:p>
          <a:p>
            <a:r>
              <a:rPr lang="en-US" b="1" dirty="0">
                <a:solidFill>
                  <a:schemeClr val="bg1"/>
                </a:solidFill>
                <a:latin typeface="Arial" panose="020B0604020202020204" pitchFamily="34" charset="0"/>
                <a:cs typeface="Arial" panose="020B0604020202020204" pitchFamily="34" charset="0"/>
              </a:rPr>
              <a:t>P4: Finalisation</a:t>
            </a:r>
            <a:endParaRPr lang="en-US" b="1" dirty="0">
              <a:solidFill>
                <a:srgbClr val="FF0000"/>
              </a:solidFill>
              <a:latin typeface="Arial" panose="020B0604020202020204" pitchFamily="34" charset="0"/>
              <a:cs typeface="Arial" panose="020B0604020202020204" pitchFamily="34" charset="0"/>
            </a:endParaRPr>
          </a:p>
          <a:p>
            <a:pPr lvl="1"/>
            <a:r>
              <a:rPr lang="en-US" sz="2000" dirty="0">
                <a:solidFill>
                  <a:schemeClr val="bg1"/>
                </a:solidFill>
                <a:latin typeface="Arial" panose="020B0604020202020204" pitchFamily="34" charset="0"/>
                <a:cs typeface="Arial" panose="020B0604020202020204" pitchFamily="34" charset="0"/>
              </a:rPr>
              <a:t>Seminar</a:t>
            </a:r>
          </a:p>
          <a:p>
            <a:pPr lvl="1"/>
            <a:r>
              <a:rPr lang="en-US" sz="2000" dirty="0">
                <a:solidFill>
                  <a:schemeClr val="bg1"/>
                </a:solidFill>
                <a:latin typeface="Arial" panose="020B0604020202020204" pitchFamily="34" charset="0"/>
                <a:cs typeface="Arial" panose="020B0604020202020204" pitchFamily="34" charset="0"/>
              </a:rPr>
              <a:t>Final Report</a:t>
            </a:r>
          </a:p>
          <a:p>
            <a:pPr lvl="1"/>
            <a:endParaRPr lang="en-US" b="1" dirty="0">
              <a:solidFill>
                <a:schemeClr val="bg1"/>
              </a:solidFill>
              <a:latin typeface="Arial" panose="020B0604020202020204" pitchFamily="34" charset="0"/>
              <a:cs typeface="Arial" panose="020B0604020202020204" pitchFamily="34" charset="0"/>
            </a:endParaRPr>
          </a:p>
          <a:p>
            <a:pPr lvl="1"/>
            <a:endParaRPr lang="en-US" b="1" dirty="0">
              <a:solidFill>
                <a:schemeClr val="bg1"/>
              </a:solidFill>
              <a:latin typeface="Arial" panose="020B0604020202020204" pitchFamily="34" charset="0"/>
              <a:cs typeface="Arial" panose="020B0604020202020204" pitchFamily="34" charset="0"/>
            </a:endParaRPr>
          </a:p>
          <a:p>
            <a:pPr lvl="1"/>
            <a:endParaRPr lang="en-US" b="1"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16C406D-18F1-491F-A1C2-02354CF84ADC}"/>
              </a:ext>
            </a:extLst>
          </p:cNvPr>
          <p:cNvSpPr/>
          <p:nvPr/>
        </p:nvSpPr>
        <p:spPr>
          <a:xfrm>
            <a:off x="405116" y="319330"/>
            <a:ext cx="10674009" cy="707886"/>
          </a:xfrm>
          <a:prstGeom prst="rect">
            <a:avLst/>
          </a:prstGeom>
        </p:spPr>
        <p:txBody>
          <a:bodyPr wrap="square">
            <a:spAutoFit/>
          </a:bodyPr>
          <a:lstStyle/>
          <a:p>
            <a:r>
              <a:rPr lang="en-AU" sz="4000" b="1" dirty="0">
                <a:solidFill>
                  <a:schemeClr val="bg1"/>
                </a:solidFill>
                <a:latin typeface="Arial" panose="020B0604020202020204" pitchFamily="34" charset="0"/>
                <a:cs typeface="Arial" panose="020B0604020202020204" pitchFamily="34" charset="0"/>
              </a:rPr>
              <a:t>Methodology</a:t>
            </a:r>
            <a:endParaRPr lang="en-AU" sz="4000" dirty="0"/>
          </a:p>
        </p:txBody>
      </p:sp>
    </p:spTree>
    <p:extLst>
      <p:ext uri="{BB962C8B-B14F-4D97-AF65-F5344CB8AC3E}">
        <p14:creationId xmlns:p14="http://schemas.microsoft.com/office/powerpoint/2010/main" val="239340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animEffect transition="in" filter="fade">
                                      <p:cBhvr>
                                        <p:cTn id="28" dur="500"/>
                                        <p:tgtEl>
                                          <p:spTgt spid="10">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Effect transition="in" filter="fade">
                                      <p:cBhvr>
                                        <p:cTn id="31" dur="500"/>
                                        <p:tgtEl>
                                          <p:spTgt spid="10">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xEl>
                                              <p:pRg st="9" end="9"/>
                                            </p:txEl>
                                          </p:spTgt>
                                        </p:tgtEl>
                                        <p:attrNameLst>
                                          <p:attrName>style.visibility</p:attrName>
                                        </p:attrNameLst>
                                      </p:cBhvr>
                                      <p:to>
                                        <p:strVal val="visible"/>
                                      </p:to>
                                    </p:set>
                                    <p:animEffect transition="in" filter="fade">
                                      <p:cBhvr>
                                        <p:cTn id="34" dur="500"/>
                                        <p:tgtEl>
                                          <p:spTgt spid="10">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xEl>
                                              <p:pRg st="10" end="10"/>
                                            </p:txEl>
                                          </p:spTgt>
                                        </p:tgtEl>
                                        <p:attrNameLst>
                                          <p:attrName>style.visibility</p:attrName>
                                        </p:attrNameLst>
                                      </p:cBhvr>
                                      <p:to>
                                        <p:strVal val="visible"/>
                                      </p:to>
                                    </p:set>
                                    <p:animEffect transition="in" filter="fade">
                                      <p:cBhvr>
                                        <p:cTn id="37"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13" descr="A picture containing sky, outdoor, grass, building&#10;&#10;Description automatically generated">
            <a:extLst>
              <a:ext uri="{FF2B5EF4-FFF2-40B4-BE49-F238E27FC236}">
                <a16:creationId xmlns:a16="http://schemas.microsoft.com/office/drawing/2014/main" id="{9A44FE61-10A6-4E4A-A6F4-A99ED4D4FB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237424" y="-1"/>
            <a:ext cx="15429424" cy="8679051"/>
          </a:xfrm>
          <a:prstGeom prst="rect">
            <a:avLst/>
          </a:prstGeom>
        </p:spPr>
      </p:pic>
      <p:sp>
        <p:nvSpPr>
          <p:cNvPr id="5" name="Rectangle 4">
            <a:extLst>
              <a:ext uri="{FF2B5EF4-FFF2-40B4-BE49-F238E27FC236}">
                <a16:creationId xmlns:a16="http://schemas.microsoft.com/office/drawing/2014/main" id="{7EFF4084-3FDE-F64E-A52A-805C8C168EFC}"/>
              </a:ext>
            </a:extLst>
          </p:cNvPr>
          <p:cNvSpPr/>
          <p:nvPr/>
        </p:nvSpPr>
        <p:spPr>
          <a:xfrm rot="2697570">
            <a:off x="-2416425" y="-5058909"/>
            <a:ext cx="17956041" cy="18286465"/>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6" name="Diagram 5">
            <a:extLst>
              <a:ext uri="{FF2B5EF4-FFF2-40B4-BE49-F238E27FC236}">
                <a16:creationId xmlns:a16="http://schemas.microsoft.com/office/drawing/2014/main" id="{9865091C-50DE-474C-B827-16C8184910F6}"/>
              </a:ext>
            </a:extLst>
          </p:cNvPr>
          <p:cNvGraphicFramePr/>
          <p:nvPr>
            <p:extLst>
              <p:ext uri="{D42A27DB-BD31-4B8C-83A1-F6EECF244321}">
                <p14:modId xmlns:p14="http://schemas.microsoft.com/office/powerpoint/2010/main" val="3903449417"/>
              </p:ext>
            </p:extLst>
          </p:nvPr>
        </p:nvGraphicFramePr>
        <p:xfrm>
          <a:off x="405115" y="1191125"/>
          <a:ext cx="11629229" cy="5462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EF534FA-CDC3-EF4C-8964-CC514EEEE3D5}"/>
              </a:ext>
            </a:extLst>
          </p:cNvPr>
          <p:cNvSpPr>
            <a:spLocks noGrp="1"/>
          </p:cNvSpPr>
          <p:nvPr>
            <p:ph type="title"/>
          </p:nvPr>
        </p:nvSpPr>
        <p:spPr/>
        <p:txBody>
          <a:bodyPr/>
          <a:lstStyle/>
          <a:p>
            <a:endParaRPr lang="en-US"/>
          </a:p>
        </p:txBody>
      </p:sp>
      <p:sp>
        <p:nvSpPr>
          <p:cNvPr id="13" name="Rectangle 12">
            <a:extLst>
              <a:ext uri="{FF2B5EF4-FFF2-40B4-BE49-F238E27FC236}">
                <a16:creationId xmlns:a16="http://schemas.microsoft.com/office/drawing/2014/main" id="{016C406D-18F1-491F-A1C2-02354CF84ADC}"/>
              </a:ext>
            </a:extLst>
          </p:cNvPr>
          <p:cNvSpPr/>
          <p:nvPr/>
        </p:nvSpPr>
        <p:spPr>
          <a:xfrm>
            <a:off x="405116" y="319330"/>
            <a:ext cx="10674009" cy="707886"/>
          </a:xfrm>
          <a:prstGeom prst="rect">
            <a:avLst/>
          </a:prstGeom>
        </p:spPr>
        <p:txBody>
          <a:bodyPr wrap="square">
            <a:spAutoFit/>
          </a:bodyPr>
          <a:lstStyle/>
          <a:p>
            <a:r>
              <a:rPr lang="en-AU" sz="4000" b="1" dirty="0">
                <a:solidFill>
                  <a:schemeClr val="bg1"/>
                </a:solidFill>
                <a:latin typeface="Arial" panose="020B0604020202020204" pitchFamily="34" charset="0"/>
                <a:cs typeface="Arial" panose="020B0604020202020204" pitchFamily="34" charset="0"/>
              </a:rPr>
              <a:t>Timeline – Weekly Milestones</a:t>
            </a:r>
            <a:endParaRPr lang="en-AU" sz="4000" dirty="0"/>
          </a:p>
        </p:txBody>
      </p:sp>
    </p:spTree>
    <p:extLst>
      <p:ext uri="{BB962C8B-B14F-4D97-AF65-F5344CB8AC3E}">
        <p14:creationId xmlns:p14="http://schemas.microsoft.com/office/powerpoint/2010/main" val="2489756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53A235F-A383-46AA-A836-88C79150A5B7}"/>
              </a:ext>
            </a:extLst>
          </p:cNvPr>
          <p:cNvSpPr/>
          <p:nvPr/>
        </p:nvSpPr>
        <p:spPr>
          <a:xfrm rot="2700000">
            <a:off x="5089815" y="-171000"/>
            <a:ext cx="7200000" cy="7200000"/>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520130" y="1029423"/>
            <a:ext cx="5512022" cy="1325563"/>
          </a:xfrm>
        </p:spPr>
        <p:txBody>
          <a:bodyPr>
            <a:normAutofit/>
          </a:bodyPr>
          <a:lstStyle/>
          <a:p>
            <a:r>
              <a:rPr lang="en-AU" sz="4000" b="1" dirty="0">
                <a:solidFill>
                  <a:schemeClr val="bg1"/>
                </a:solidFill>
                <a:latin typeface="Arial" panose="020B0604020202020204" pitchFamily="34" charset="0"/>
                <a:cs typeface="Arial" panose="020B0604020202020204" pitchFamily="34" charset="0"/>
              </a:rPr>
              <a:t>Current Progress</a:t>
            </a:r>
          </a:p>
        </p:txBody>
      </p:sp>
      <p:sp>
        <p:nvSpPr>
          <p:cNvPr id="3" name="Content Placeholder 2"/>
          <p:cNvSpPr>
            <a:spLocks noGrp="1"/>
          </p:cNvSpPr>
          <p:nvPr>
            <p:ph idx="1"/>
          </p:nvPr>
        </p:nvSpPr>
        <p:spPr>
          <a:xfrm>
            <a:off x="528018" y="2179236"/>
            <a:ext cx="5270047" cy="4351338"/>
          </a:xfrm>
        </p:spPr>
        <p:txBody>
          <a:bodyPr vert="horz" lIns="91440" tIns="45720" rIns="91440" bIns="45720" rtlCol="0" anchor="t">
            <a:normAutofit/>
          </a:bodyPr>
          <a:lstStyle/>
          <a:p>
            <a:r>
              <a:rPr lang="en-AU" dirty="0">
                <a:solidFill>
                  <a:schemeClr val="bg1"/>
                </a:solidFill>
                <a:latin typeface="Arial"/>
                <a:cs typeface="Arial"/>
              </a:rPr>
              <a:t>Data collection – Public disclosures</a:t>
            </a:r>
          </a:p>
          <a:p>
            <a:r>
              <a:rPr lang="en-AU" dirty="0">
                <a:solidFill>
                  <a:schemeClr val="bg1"/>
                </a:solidFill>
                <a:latin typeface="Arial"/>
                <a:cs typeface="Arial"/>
              </a:rPr>
              <a:t>Begun adapting ACTGM decarbonisation assessment tool</a:t>
            </a:r>
          </a:p>
          <a:p>
            <a:r>
              <a:rPr lang="en-AU" dirty="0">
                <a:solidFill>
                  <a:schemeClr val="bg1"/>
                </a:solidFill>
                <a:latin typeface="Arial"/>
                <a:cs typeface="Arial"/>
              </a:rPr>
              <a:t>Advisian &amp; ACTi have agreed to a future interview</a:t>
            </a:r>
          </a:p>
        </p:txBody>
      </p:sp>
      <p:sp>
        <p:nvSpPr>
          <p:cNvPr id="7" name="Rectangle 6"/>
          <p:cNvSpPr/>
          <p:nvPr/>
        </p:nvSpPr>
        <p:spPr>
          <a:xfrm rot="13500000">
            <a:off x="1364511" y="-4970309"/>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1564008" y="-9744570"/>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30" y="1752790"/>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2982982" y="-648734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693E3D1D-79A3-4913-84F5-E5E638752F2D}"/>
              </a:ext>
            </a:extLst>
          </p:cNvPr>
          <p:cNvSpPr/>
          <p:nvPr/>
        </p:nvSpPr>
        <p:spPr>
          <a:xfrm rot="2721417">
            <a:off x="10417833" y="-9716975"/>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0" name="Group 29">
            <a:extLst>
              <a:ext uri="{FF2B5EF4-FFF2-40B4-BE49-F238E27FC236}">
                <a16:creationId xmlns:a16="http://schemas.microsoft.com/office/drawing/2014/main" id="{8FD66A50-1ED9-43B4-AA5B-28D4397D2A65}"/>
              </a:ext>
            </a:extLst>
          </p:cNvPr>
          <p:cNvGrpSpPr/>
          <p:nvPr/>
        </p:nvGrpSpPr>
        <p:grpSpPr>
          <a:xfrm flipV="1">
            <a:off x="1567115" y="4029698"/>
            <a:ext cx="15209625" cy="12600000"/>
            <a:chOff x="1226868" y="-4359419"/>
            <a:chExt cx="15209625" cy="12600000"/>
          </a:xfrm>
        </p:grpSpPr>
        <p:sp>
          <p:nvSpPr>
            <p:cNvPr id="27" name="Rectangle 26">
              <a:extLst>
                <a:ext uri="{FF2B5EF4-FFF2-40B4-BE49-F238E27FC236}">
                  <a16:creationId xmlns:a16="http://schemas.microsoft.com/office/drawing/2014/main" id="{978A4642-A001-42F5-ACE6-FBAEBBE4390C}"/>
                </a:ext>
              </a:extLst>
            </p:cNvPr>
            <p:cNvSpPr/>
            <p:nvPr/>
          </p:nvSpPr>
          <p:spPr>
            <a:xfrm rot="18900000">
              <a:off x="1226868" y="-4359419"/>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EF209866-D1BA-48AA-8356-F0A2F64AEC17}"/>
                </a:ext>
              </a:extLst>
            </p:cNvPr>
            <p:cNvSpPr/>
            <p:nvPr/>
          </p:nvSpPr>
          <p:spPr>
            <a:xfrm rot="18888199">
              <a:off x="2645842" y="-1102196"/>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DEA24E13-1967-46D3-AE60-3E65105C15D8}"/>
                </a:ext>
              </a:extLst>
            </p:cNvPr>
            <p:cNvSpPr/>
            <p:nvPr/>
          </p:nvSpPr>
          <p:spPr>
            <a:xfrm rot="2721417">
              <a:off x="10080693" y="-4331824"/>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31" name="Title 1">
            <a:extLst>
              <a:ext uri="{FF2B5EF4-FFF2-40B4-BE49-F238E27FC236}">
                <a16:creationId xmlns:a16="http://schemas.microsoft.com/office/drawing/2014/main" id="{E48FEE5A-3F95-482F-9C2A-D3D4AE20A0B8}"/>
              </a:ext>
            </a:extLst>
          </p:cNvPr>
          <p:cNvSpPr txBox="1">
            <a:spLocks/>
          </p:cNvSpPr>
          <p:nvPr/>
        </p:nvSpPr>
        <p:spPr>
          <a:xfrm>
            <a:off x="6391309" y="1029423"/>
            <a:ext cx="5512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Upcoming Work</a:t>
            </a:r>
          </a:p>
        </p:txBody>
      </p:sp>
      <p:sp>
        <p:nvSpPr>
          <p:cNvPr id="32" name="Rectangle 31">
            <a:extLst>
              <a:ext uri="{FF2B5EF4-FFF2-40B4-BE49-F238E27FC236}">
                <a16:creationId xmlns:a16="http://schemas.microsoft.com/office/drawing/2014/main" id="{4E7033BF-763E-4E67-9418-1510CBB0BCCA}"/>
              </a:ext>
            </a:extLst>
          </p:cNvPr>
          <p:cNvSpPr/>
          <p:nvPr/>
        </p:nvSpPr>
        <p:spPr>
          <a:xfrm rot="-2700000">
            <a:off x="9663058" y="-60101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a:extLst>
              <a:ext uri="{FF2B5EF4-FFF2-40B4-BE49-F238E27FC236}">
                <a16:creationId xmlns:a16="http://schemas.microsoft.com/office/drawing/2014/main" id="{C9F8F2B4-FBA8-4AE2-9AA1-6F84AF3CFE1B}"/>
              </a:ext>
            </a:extLst>
          </p:cNvPr>
          <p:cNvSpPr/>
          <p:nvPr/>
        </p:nvSpPr>
        <p:spPr>
          <a:xfrm rot="-2700000">
            <a:off x="9815458" y="-58577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177279E1-4728-405A-BE7F-F18DD429B133}"/>
              </a:ext>
            </a:extLst>
          </p:cNvPr>
          <p:cNvSpPr/>
          <p:nvPr/>
        </p:nvSpPr>
        <p:spPr>
          <a:xfrm rot="2700000">
            <a:off x="10736659" y="107350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Content Placeholder 2">
            <a:extLst>
              <a:ext uri="{FF2B5EF4-FFF2-40B4-BE49-F238E27FC236}">
                <a16:creationId xmlns:a16="http://schemas.microsoft.com/office/drawing/2014/main" id="{C1A2A5F8-F6F8-4460-AEC4-AF22775F8AB3}"/>
              </a:ext>
            </a:extLst>
          </p:cNvPr>
          <p:cNvSpPr txBox="1">
            <a:spLocks/>
          </p:cNvSpPr>
          <p:nvPr/>
        </p:nvSpPr>
        <p:spPr>
          <a:xfrm>
            <a:off x="6393936" y="2296852"/>
            <a:ext cx="5270047"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solidFill>
                  <a:schemeClr val="bg1"/>
                </a:solidFill>
                <a:latin typeface="Arial"/>
                <a:cs typeface="Arial"/>
              </a:rPr>
              <a:t>Whilst waiting for ethics approval…</a:t>
            </a:r>
          </a:p>
          <a:p>
            <a:r>
              <a:rPr lang="en-AU" dirty="0">
                <a:solidFill>
                  <a:schemeClr val="bg1"/>
                </a:solidFill>
                <a:latin typeface="Arial"/>
                <a:cs typeface="Arial"/>
              </a:rPr>
              <a:t>Complete ACTMM prototype</a:t>
            </a:r>
          </a:p>
          <a:p>
            <a:r>
              <a:rPr lang="en-AU" dirty="0">
                <a:solidFill>
                  <a:schemeClr val="bg1"/>
                </a:solidFill>
                <a:latin typeface="Arial"/>
                <a:cs typeface="Arial"/>
              </a:rPr>
              <a:t>Preliminary results using data from public disclosures</a:t>
            </a:r>
            <a:endParaRPr lang="en-A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7272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13" descr="A picture containing pylon, outdoor, sky, tree&#10;&#10;Description automatically generated">
            <a:extLst>
              <a:ext uri="{FF2B5EF4-FFF2-40B4-BE49-F238E27FC236}">
                <a16:creationId xmlns:a16="http://schemas.microsoft.com/office/drawing/2014/main" id="{443224DD-49C2-4232-8383-DC62D80FC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 y="-2369"/>
            <a:ext cx="12192000" cy="6858000"/>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293748"/>
            <a:ext cx="7200000" cy="7200000"/>
          </a:xfrm>
          <a:prstGeom prst="rect">
            <a:avLst/>
          </a:prstGeom>
          <a:solidFill>
            <a:schemeClr val="bg2">
              <a:lumMod val="1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789011" y="1150220"/>
            <a:ext cx="10515600" cy="1325563"/>
          </a:xfrm>
        </p:spPr>
        <p:txBody>
          <a:bodyPr>
            <a:normAutofit/>
          </a:bodyPr>
          <a:lstStyle/>
          <a:p>
            <a:r>
              <a:rPr lang="en-AU" sz="4000" b="1" dirty="0">
                <a:solidFill>
                  <a:schemeClr val="bg1"/>
                </a:solidFill>
                <a:latin typeface="Arial" panose="020B0604020202020204" pitchFamily="34" charset="0"/>
                <a:cs typeface="Arial" panose="020B0604020202020204" pitchFamily="34" charset="0"/>
              </a:rPr>
              <a:t>Challenges</a:t>
            </a:r>
          </a:p>
        </p:txBody>
      </p:sp>
      <p:sp>
        <p:nvSpPr>
          <p:cNvPr id="3" name="Content Placeholder 2"/>
          <p:cNvSpPr>
            <a:spLocks noGrp="1"/>
          </p:cNvSpPr>
          <p:nvPr>
            <p:ph idx="1"/>
          </p:nvPr>
        </p:nvSpPr>
        <p:spPr>
          <a:xfrm>
            <a:off x="794289" y="2260172"/>
            <a:ext cx="6689077" cy="4351338"/>
          </a:xfrm>
        </p:spPr>
        <p:txBody>
          <a:bodyPr vert="horz" lIns="91440" tIns="45720" rIns="91440" bIns="45720" rtlCol="0" anchor="t">
            <a:normAutofit/>
          </a:bodyPr>
          <a:lstStyle/>
          <a:p>
            <a:r>
              <a:rPr lang="en-AU" dirty="0">
                <a:solidFill>
                  <a:schemeClr val="bg1"/>
                </a:solidFill>
                <a:latin typeface="Arial" panose="020B0604020202020204" pitchFamily="34" charset="0"/>
                <a:cs typeface="Arial" panose="020B0604020202020204" pitchFamily="34" charset="0"/>
              </a:rPr>
              <a:t>Ethics approval time uncertainty </a:t>
            </a:r>
            <a:r>
              <a:rPr lang="en-AU" sz="2400" dirty="0">
                <a:solidFill>
                  <a:schemeClr val="bg1"/>
                </a:solidFill>
                <a:latin typeface="Arial" panose="020B0604020202020204" pitchFamily="34" charset="0"/>
                <a:cs typeface="Arial" panose="020B0604020202020204" pitchFamily="34" charset="0"/>
              </a:rPr>
              <a:t>Response:</a:t>
            </a:r>
          </a:p>
          <a:p>
            <a:pPr lvl="1"/>
            <a:r>
              <a:rPr lang="en-AU" dirty="0">
                <a:solidFill>
                  <a:schemeClr val="bg1"/>
                </a:solidFill>
                <a:latin typeface="Arial" panose="020B0604020202020204" pitchFamily="34" charset="0"/>
                <a:cs typeface="Arial" panose="020B0604020202020204" pitchFamily="34" charset="0"/>
              </a:rPr>
              <a:t>Preliminary results using publicly available data</a:t>
            </a:r>
          </a:p>
          <a:p>
            <a:r>
              <a:rPr lang="en-AU" dirty="0">
                <a:solidFill>
                  <a:schemeClr val="bg1"/>
                </a:solidFill>
                <a:latin typeface="Arial" panose="020B0604020202020204" pitchFamily="34" charset="0"/>
                <a:cs typeface="Arial" panose="020B0604020202020204" pitchFamily="34" charset="0"/>
              </a:rPr>
              <a:t>Disclosing Client name</a:t>
            </a:r>
            <a:br>
              <a:rPr lang="en-AU" dirty="0">
                <a:solidFill>
                  <a:schemeClr val="bg1"/>
                </a:solidFill>
                <a:latin typeface="Arial" panose="020B0604020202020204" pitchFamily="34" charset="0"/>
                <a:cs typeface="Arial" panose="020B0604020202020204" pitchFamily="34" charset="0"/>
              </a:rPr>
            </a:br>
            <a:r>
              <a:rPr lang="en-AU" sz="2400" dirty="0">
                <a:solidFill>
                  <a:schemeClr val="bg1"/>
                </a:solidFill>
                <a:latin typeface="Arial" panose="020B0604020202020204" pitchFamily="34" charset="0"/>
                <a:cs typeface="Arial" panose="020B0604020202020204" pitchFamily="34" charset="0"/>
              </a:rPr>
              <a:t>Response:</a:t>
            </a:r>
          </a:p>
          <a:p>
            <a:pPr lvl="1"/>
            <a:r>
              <a:rPr lang="en-AU">
                <a:solidFill>
                  <a:schemeClr val="bg1"/>
                </a:solidFill>
                <a:latin typeface="Arial" panose="020B0604020202020204" pitchFamily="34" charset="0"/>
                <a:cs typeface="Arial" panose="020B0604020202020204" pitchFamily="34" charset="0"/>
              </a:rPr>
              <a:t>Alternatively, </a:t>
            </a:r>
            <a:r>
              <a:rPr lang="en-AU" dirty="0">
                <a:solidFill>
                  <a:schemeClr val="bg1"/>
                </a:solidFill>
                <a:latin typeface="Arial" panose="020B0604020202020204" pitchFamily="34" charset="0"/>
                <a:cs typeface="Arial" panose="020B0604020202020204" pitchFamily="34" charset="0"/>
              </a:rPr>
              <a:t>focus on Consultant’s “NZE Roadmap Project” and keep the</a:t>
            </a:r>
            <a:br>
              <a:rPr lang="en-AU" dirty="0">
                <a:solidFill>
                  <a:schemeClr val="bg1"/>
                </a:solidFill>
                <a:latin typeface="Arial" panose="020B0604020202020204" pitchFamily="34" charset="0"/>
                <a:cs typeface="Arial" panose="020B0604020202020204" pitchFamily="34" charset="0"/>
              </a:rPr>
            </a:br>
            <a:r>
              <a:rPr lang="en-AU" dirty="0">
                <a:solidFill>
                  <a:schemeClr val="bg1"/>
                </a:solidFill>
                <a:latin typeface="Arial" panose="020B0604020202020204" pitchFamily="34" charset="0"/>
                <a:cs typeface="Arial" panose="020B0604020202020204" pitchFamily="34" charset="0"/>
              </a:rPr>
              <a:t>Client name redacted</a:t>
            </a:r>
          </a:p>
          <a:p>
            <a:endParaRPr lang="en-AU" dirty="0">
              <a:solidFill>
                <a:schemeClr val="bg1"/>
              </a:solidFill>
              <a:latin typeface="Arial" panose="020B0604020202020204" pitchFamily="34" charset="0"/>
              <a:cs typeface="Arial" panose="020B0604020202020204" pitchFamily="34" charset="0"/>
            </a:endParaRPr>
          </a:p>
          <a:p>
            <a:endParaRPr lang="en-AU" dirty="0">
              <a:solidFill>
                <a:schemeClr val="bg1"/>
              </a:solidFill>
              <a:latin typeface="Arial" panose="020B0604020202020204" pitchFamily="34" charset="0"/>
              <a:cs typeface="Arial" panose="020B0604020202020204" pitchFamily="34" charset="0"/>
            </a:endParaRPr>
          </a:p>
          <a:p>
            <a:endParaRPr lang="en-AU"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rot="13500000">
            <a:off x="1651590" y="-4885243"/>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rot="2700000">
            <a:off x="8051119" y="-2415203"/>
            <a:ext cx="111600" cy="13519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8624040" y="-2280497"/>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29" y="214619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536C924-3ECE-4CF4-89E2-20B57A6AB8CF}"/>
              </a:ext>
            </a:extLst>
          </p:cNvPr>
          <p:cNvSpPr/>
          <p:nvPr/>
        </p:nvSpPr>
        <p:spPr>
          <a:xfrm rot="18888199">
            <a:off x="5210858" y="5309948"/>
            <a:ext cx="6605653"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5417855" y="-353148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0912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34FA-CDC3-EF4C-8964-CC514EEEE3D5}"/>
              </a:ext>
            </a:extLst>
          </p:cNvPr>
          <p:cNvSpPr>
            <a:spLocks noGrp="1"/>
          </p:cNvSpPr>
          <p:nvPr>
            <p:ph type="title"/>
          </p:nvPr>
        </p:nvSpPr>
        <p:spPr/>
        <p:txBody>
          <a:bodyPr/>
          <a:lstStyle/>
          <a:p>
            <a:endParaRPr lang="en-US"/>
          </a:p>
        </p:txBody>
      </p:sp>
      <p:pic>
        <p:nvPicPr>
          <p:cNvPr id="9" name="Content Placeholder 8" descr="A picture containing outdoor object&#10;&#10;Description automatically generated">
            <a:extLst>
              <a:ext uri="{FF2B5EF4-FFF2-40B4-BE49-F238E27FC236}">
                <a16:creationId xmlns:a16="http://schemas.microsoft.com/office/drawing/2014/main" id="{5CCC1C1E-9CC4-4807-A1AB-4527F283B9F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0"/>
          </a:xfrm>
        </p:spPr>
      </p:pic>
      <p:sp>
        <p:nvSpPr>
          <p:cNvPr id="5" name="Rectangle 4">
            <a:extLst>
              <a:ext uri="{FF2B5EF4-FFF2-40B4-BE49-F238E27FC236}">
                <a16:creationId xmlns:a16="http://schemas.microsoft.com/office/drawing/2014/main" id="{7EFF4084-3FDE-F64E-A52A-805C8C168EFC}"/>
              </a:ext>
            </a:extLst>
          </p:cNvPr>
          <p:cNvSpPr/>
          <p:nvPr/>
        </p:nvSpPr>
        <p:spPr>
          <a:xfrm rot="2413410">
            <a:off x="-1082289" y="-5238286"/>
            <a:ext cx="14955296" cy="15656435"/>
          </a:xfrm>
          <a:prstGeom prst="rect">
            <a:avLst/>
          </a:prstGeom>
          <a:solidFill>
            <a:schemeClr val="bg2">
              <a:lumMod val="1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Content Placeholder 2">
            <a:extLst>
              <a:ext uri="{FF2B5EF4-FFF2-40B4-BE49-F238E27FC236}">
                <a16:creationId xmlns:a16="http://schemas.microsoft.com/office/drawing/2014/main" id="{2ACC7840-C479-5B40-8199-E0BC390C30F4}"/>
              </a:ext>
            </a:extLst>
          </p:cNvPr>
          <p:cNvSpPr txBox="1">
            <a:spLocks/>
          </p:cNvSpPr>
          <p:nvPr/>
        </p:nvSpPr>
        <p:spPr>
          <a:xfrm>
            <a:off x="405117" y="1664214"/>
            <a:ext cx="10674008" cy="5193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latin typeface="Arial" panose="020B0604020202020204" pitchFamily="34" charset="0"/>
                <a:cs typeface="Arial" panose="020B0604020202020204" pitchFamily="34" charset="0"/>
              </a:rPr>
              <a:t>What is the potential role of sector-based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assessment tools’ in helping companies navigate the impending low-carbon energy transition?</a:t>
            </a:r>
          </a:p>
          <a:p>
            <a:pPr marL="0" indent="0">
              <a:buNone/>
            </a:pPr>
            <a:r>
              <a:rPr lang="en-US" b="1" dirty="0">
                <a:solidFill>
                  <a:schemeClr val="bg1"/>
                </a:solidFill>
                <a:latin typeface="Arial" panose="020B0604020202020204" pitchFamily="34" charset="0"/>
                <a:cs typeface="Arial" panose="020B0604020202020204" pitchFamily="34" charset="0"/>
              </a:rPr>
              <a:t>Q1:</a:t>
            </a:r>
            <a:br>
              <a:rPr lang="en-US" b="1" dirty="0">
                <a:solidFill>
                  <a:schemeClr val="bg1"/>
                </a:solidFill>
                <a:latin typeface="Arial" panose="020B0604020202020204" pitchFamily="34" charset="0"/>
                <a:cs typeface="Arial" panose="020B0604020202020204" pitchFamily="34" charset="0"/>
              </a:rPr>
            </a:br>
            <a:r>
              <a:rPr lang="en-US" b="1" dirty="0">
                <a:solidFill>
                  <a:schemeClr val="bg1"/>
                </a:solidFill>
                <a:latin typeface="Arial" panose="020B0604020202020204" pitchFamily="34" charset="0"/>
                <a:cs typeface="Arial" panose="020B0604020202020204" pitchFamily="34" charset="0"/>
              </a:rPr>
              <a:t>To what extent might the current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performance of the Client be quantified using the ACTMM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assessment tool?</a:t>
            </a:r>
          </a:p>
          <a:p>
            <a:pPr marL="0" indent="0">
              <a:buNone/>
            </a:pPr>
            <a:endParaRPr lang="en-US" b="1" dirty="0">
              <a:solidFill>
                <a:schemeClr val="bg1"/>
              </a:solidFill>
              <a:latin typeface="Arial" panose="020B0604020202020204" pitchFamily="34" charset="0"/>
              <a:cs typeface="Arial" panose="020B0604020202020204" pitchFamily="34" charset="0"/>
            </a:endParaRPr>
          </a:p>
          <a:p>
            <a:pPr marL="0" indent="0">
              <a:buNone/>
            </a:pPr>
            <a:r>
              <a:rPr lang="en-US" b="1" dirty="0">
                <a:solidFill>
                  <a:schemeClr val="bg1"/>
                </a:solidFill>
                <a:latin typeface="Arial" panose="020B0604020202020204" pitchFamily="34" charset="0"/>
                <a:cs typeface="Arial" panose="020B0604020202020204" pitchFamily="34" charset="0"/>
              </a:rPr>
              <a:t>Q2:</a:t>
            </a:r>
          </a:p>
          <a:p>
            <a:pPr marL="0" indent="0">
              <a:buNone/>
            </a:pPr>
            <a:r>
              <a:rPr lang="en-US" b="1" dirty="0">
                <a:solidFill>
                  <a:schemeClr val="bg1"/>
                </a:solidFill>
                <a:latin typeface="Arial" panose="020B0604020202020204" pitchFamily="34" charset="0"/>
                <a:cs typeface="Arial" panose="020B0604020202020204" pitchFamily="34" charset="0"/>
              </a:rPr>
              <a:t>To what extent might the NZE Roadmap Project improve or alter the Client's </a:t>
            </a:r>
            <a:r>
              <a:rPr lang="en-US" b="1" dirty="0" err="1">
                <a:solidFill>
                  <a:schemeClr val="bg1"/>
                </a:solidFill>
                <a:latin typeface="Arial" panose="020B0604020202020204" pitchFamily="34" charset="0"/>
                <a:cs typeface="Arial" panose="020B0604020202020204" pitchFamily="34" charset="0"/>
              </a:rPr>
              <a:t>decarbonisation</a:t>
            </a:r>
            <a:r>
              <a:rPr lang="en-US" b="1" dirty="0">
                <a:solidFill>
                  <a:schemeClr val="bg1"/>
                </a:solidFill>
                <a:latin typeface="Arial" panose="020B0604020202020204" pitchFamily="34" charset="0"/>
                <a:cs typeface="Arial" panose="020B0604020202020204" pitchFamily="34" charset="0"/>
              </a:rPr>
              <a:t> score?</a:t>
            </a:r>
          </a:p>
          <a:p>
            <a:pPr marL="0" indent="0">
              <a:buNone/>
            </a:pPr>
            <a:endParaRPr lang="en-US" b="1" dirty="0">
              <a:solidFill>
                <a:schemeClr val="bg1"/>
              </a:solidFill>
              <a:latin typeface="Arial" panose="020B0604020202020204" pitchFamily="34" charset="0"/>
              <a:cs typeface="Arial" panose="020B0604020202020204" pitchFamily="34" charset="0"/>
            </a:endParaRPr>
          </a:p>
          <a:p>
            <a:pPr marL="0" indent="0">
              <a:buNone/>
            </a:pPr>
            <a:endParaRPr lang="en-US" b="1" dirty="0">
              <a:solidFill>
                <a:schemeClr val="bg1"/>
              </a:solidFill>
              <a:latin typeface="Arial" panose="020B0604020202020204" pitchFamily="34" charset="0"/>
              <a:cs typeface="Arial" panose="020B0604020202020204" pitchFamily="34" charset="0"/>
            </a:endParaRPr>
          </a:p>
          <a:p>
            <a:pPr lvl="1"/>
            <a:endParaRPr lang="en-US" b="1" dirty="0">
              <a:solidFill>
                <a:schemeClr val="bg1"/>
              </a:solidFill>
              <a:latin typeface="Arial" panose="020B0604020202020204" pitchFamily="34" charset="0"/>
              <a:cs typeface="Arial" panose="020B0604020202020204" pitchFamily="34" charset="0"/>
            </a:endParaRPr>
          </a:p>
          <a:p>
            <a:pPr lvl="1"/>
            <a:endParaRPr lang="en-US" b="1"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16C406D-18F1-491F-A1C2-02354CF84ADC}"/>
              </a:ext>
            </a:extLst>
          </p:cNvPr>
          <p:cNvSpPr/>
          <p:nvPr/>
        </p:nvSpPr>
        <p:spPr>
          <a:xfrm>
            <a:off x="405116" y="319330"/>
            <a:ext cx="10674009" cy="707886"/>
          </a:xfrm>
          <a:prstGeom prst="rect">
            <a:avLst/>
          </a:prstGeom>
        </p:spPr>
        <p:txBody>
          <a:bodyPr wrap="square">
            <a:spAutoFit/>
          </a:bodyPr>
          <a:lstStyle/>
          <a:p>
            <a:r>
              <a:rPr lang="en-AU" sz="4000" b="1" dirty="0">
                <a:solidFill>
                  <a:schemeClr val="bg1"/>
                </a:solidFill>
                <a:latin typeface="Arial" panose="020B0604020202020204" pitchFamily="34" charset="0"/>
                <a:cs typeface="Arial" panose="020B0604020202020204" pitchFamily="34" charset="0"/>
              </a:rPr>
              <a:t>Problem Statement &amp; Research Questions</a:t>
            </a:r>
            <a:endParaRPr lang="en-AU" sz="4000" dirty="0"/>
          </a:p>
        </p:txBody>
      </p:sp>
    </p:spTree>
    <p:extLst>
      <p:ext uri="{BB962C8B-B14F-4D97-AF65-F5344CB8AC3E}">
        <p14:creationId xmlns:p14="http://schemas.microsoft.com/office/powerpoint/2010/main" val="374312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9B53C941-D2C7-48D0-BEB5-AE649B73266F}"/>
              </a:ext>
            </a:extLst>
          </p:cNvPr>
          <p:cNvGraphicFramePr/>
          <p:nvPr>
            <p:extLst>
              <p:ext uri="{D42A27DB-BD31-4B8C-83A1-F6EECF244321}">
                <p14:modId xmlns:p14="http://schemas.microsoft.com/office/powerpoint/2010/main" val="1256491836"/>
              </p:ext>
            </p:extLst>
          </p:nvPr>
        </p:nvGraphicFramePr>
        <p:xfrm>
          <a:off x="476251" y="2547407"/>
          <a:ext cx="11506199" cy="3901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Checklist with solid fill">
            <a:extLst>
              <a:ext uri="{FF2B5EF4-FFF2-40B4-BE49-F238E27FC236}">
                <a16:creationId xmlns:a16="http://schemas.microsoft.com/office/drawing/2014/main" id="{A3F489DC-3840-4C60-92C2-FF1070B04E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43025" y="1633008"/>
            <a:ext cx="914400" cy="914400"/>
          </a:xfrm>
          <a:prstGeom prst="rect">
            <a:avLst/>
          </a:prstGeom>
        </p:spPr>
      </p:pic>
      <p:pic>
        <p:nvPicPr>
          <p:cNvPr id="12" name="Graphic 11" descr="Folder Search with solid fill">
            <a:extLst>
              <a:ext uri="{FF2B5EF4-FFF2-40B4-BE49-F238E27FC236}">
                <a16:creationId xmlns:a16="http://schemas.microsoft.com/office/drawing/2014/main" id="{3EEE52D1-B7B0-4C36-B485-DB8DB26E4E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4500" y="1633008"/>
            <a:ext cx="914400" cy="914400"/>
          </a:xfrm>
          <a:prstGeom prst="rect">
            <a:avLst/>
          </a:prstGeom>
        </p:spPr>
      </p:pic>
      <p:pic>
        <p:nvPicPr>
          <p:cNvPr id="16" name="Graphic 15" descr="Statistics with solid fill">
            <a:extLst>
              <a:ext uri="{FF2B5EF4-FFF2-40B4-BE49-F238E27FC236}">
                <a16:creationId xmlns:a16="http://schemas.microsoft.com/office/drawing/2014/main" id="{176C7CC0-4457-49DE-AC4D-5E5F4755BA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705975" y="1633008"/>
            <a:ext cx="914400" cy="914400"/>
          </a:xfrm>
          <a:prstGeom prst="rect">
            <a:avLst/>
          </a:prstGeom>
        </p:spPr>
      </p:pic>
      <p:sp>
        <p:nvSpPr>
          <p:cNvPr id="22" name="Rectangle 21">
            <a:extLst>
              <a:ext uri="{FF2B5EF4-FFF2-40B4-BE49-F238E27FC236}">
                <a16:creationId xmlns:a16="http://schemas.microsoft.com/office/drawing/2014/main" id="{4EE1999C-484A-4EE7-A1F2-3A6767598747}"/>
              </a:ext>
            </a:extLst>
          </p:cNvPr>
          <p:cNvSpPr/>
          <p:nvPr/>
        </p:nvSpPr>
        <p:spPr>
          <a:xfrm>
            <a:off x="405116" y="319330"/>
            <a:ext cx="10674009" cy="707886"/>
          </a:xfrm>
          <a:prstGeom prst="rect">
            <a:avLst/>
          </a:prstGeom>
        </p:spPr>
        <p:txBody>
          <a:bodyPr wrap="square">
            <a:spAutoFit/>
          </a:bodyPr>
          <a:lstStyle/>
          <a:p>
            <a:r>
              <a:rPr lang="en-AU" sz="4000" b="1" dirty="0">
                <a:latin typeface="Arial" panose="020B0604020202020204" pitchFamily="34" charset="0"/>
                <a:cs typeface="Arial" panose="020B0604020202020204" pitchFamily="34" charset="0"/>
              </a:rPr>
              <a:t>Approach</a:t>
            </a:r>
          </a:p>
        </p:txBody>
      </p:sp>
    </p:spTree>
    <p:extLst>
      <p:ext uri="{BB962C8B-B14F-4D97-AF65-F5344CB8AC3E}">
        <p14:creationId xmlns:p14="http://schemas.microsoft.com/office/powerpoint/2010/main" val="17663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293748"/>
            <a:ext cx="7200000" cy="7200000"/>
          </a:xfrm>
          <a:prstGeom prst="rect">
            <a:avLst/>
          </a:prstGeom>
          <a:solidFill>
            <a:schemeClr val="bg2">
              <a:lumMod val="1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rot="13500000">
            <a:off x="1651590" y="-4885243"/>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rot="2700000">
            <a:off x="8051119" y="-2415203"/>
            <a:ext cx="111600" cy="13519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8624040" y="-2280497"/>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29" y="214619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536C924-3ECE-4CF4-89E2-20B57A6AB8CF}"/>
              </a:ext>
            </a:extLst>
          </p:cNvPr>
          <p:cNvSpPr/>
          <p:nvPr/>
        </p:nvSpPr>
        <p:spPr>
          <a:xfrm rot="18888199">
            <a:off x="5210858" y="5309948"/>
            <a:ext cx="6605653"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5417855" y="-353148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477641BC-D4E7-4D67-B85E-3FEB1F34CA1D}"/>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P1</a:t>
            </a:r>
          </a:p>
        </p:txBody>
      </p:sp>
      <p:sp>
        <p:nvSpPr>
          <p:cNvPr id="14" name="Content Placeholder 2">
            <a:extLst>
              <a:ext uri="{FF2B5EF4-FFF2-40B4-BE49-F238E27FC236}">
                <a16:creationId xmlns:a16="http://schemas.microsoft.com/office/drawing/2014/main" id="{BFADE890-4013-49E5-B291-FAD53DD64227}"/>
              </a:ext>
            </a:extLst>
          </p:cNvPr>
          <p:cNvSpPr txBox="1">
            <a:spLocks/>
          </p:cNvSpPr>
          <p:nvPr/>
        </p:nvSpPr>
        <p:spPr>
          <a:xfrm>
            <a:off x="832516" y="3708363"/>
            <a:ext cx="6273261" cy="16853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rial" panose="020B0604020202020204" pitchFamily="34" charset="0"/>
                <a:cs typeface="Arial" panose="020B0604020202020204" pitchFamily="34" charset="0"/>
              </a:rPr>
              <a:t>Creation of Assessment Tool (ACTMM)</a:t>
            </a:r>
            <a:endParaRPr lang="en-A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7E08A413-2C47-4502-8730-EEA08AE49F67}"/>
              </a:ext>
            </a:extLst>
          </p:cNvPr>
          <p:cNvSpPr>
            <a:spLocks noGrp="1"/>
          </p:cNvSpPr>
          <p:nvPr>
            <p:ph type="body" idx="1"/>
          </p:nvPr>
        </p:nvSpPr>
        <p:spPr>
          <a:xfrm>
            <a:off x="458786" y="738188"/>
            <a:ext cx="5157787" cy="400300"/>
          </a:xfrm>
        </p:spPr>
        <p:txBody>
          <a:bodyPr>
            <a:normAutofit lnSpcReduction="10000"/>
          </a:bodyPr>
          <a:lstStyle/>
          <a:p>
            <a:pPr algn="ctr"/>
            <a:r>
              <a:rPr lang="en-AU" dirty="0"/>
              <a:t>ACT Generic Methodology</a:t>
            </a:r>
          </a:p>
        </p:txBody>
      </p:sp>
      <p:sp>
        <p:nvSpPr>
          <p:cNvPr id="32" name="Text Placeholder 31">
            <a:extLst>
              <a:ext uri="{FF2B5EF4-FFF2-40B4-BE49-F238E27FC236}">
                <a16:creationId xmlns:a16="http://schemas.microsoft.com/office/drawing/2014/main" id="{B93B9AA6-1759-4316-9CA0-01347EF52C9D}"/>
              </a:ext>
            </a:extLst>
          </p:cNvPr>
          <p:cNvSpPr>
            <a:spLocks noGrp="1"/>
          </p:cNvSpPr>
          <p:nvPr>
            <p:ph type="body" sz="quarter" idx="3"/>
          </p:nvPr>
        </p:nvSpPr>
        <p:spPr>
          <a:xfrm>
            <a:off x="6677025" y="738188"/>
            <a:ext cx="5183188" cy="400300"/>
          </a:xfrm>
        </p:spPr>
        <p:txBody>
          <a:bodyPr>
            <a:normAutofit lnSpcReduction="10000"/>
          </a:bodyPr>
          <a:lstStyle/>
          <a:p>
            <a:pPr algn="ctr"/>
            <a:r>
              <a:rPr lang="en-AU" dirty="0"/>
              <a:t>Q1, Q2 Excel Calculation Tools</a:t>
            </a:r>
          </a:p>
        </p:txBody>
      </p:sp>
      <p:grpSp>
        <p:nvGrpSpPr>
          <p:cNvPr id="41" name="Group 40">
            <a:extLst>
              <a:ext uri="{FF2B5EF4-FFF2-40B4-BE49-F238E27FC236}">
                <a16:creationId xmlns:a16="http://schemas.microsoft.com/office/drawing/2014/main" id="{6C0C9BE0-BB73-48FD-9CFB-F6A3D60E7D6E}"/>
              </a:ext>
            </a:extLst>
          </p:cNvPr>
          <p:cNvGrpSpPr/>
          <p:nvPr/>
        </p:nvGrpSpPr>
        <p:grpSpPr>
          <a:xfrm>
            <a:off x="6887927" y="2011361"/>
            <a:ext cx="5198073" cy="4137633"/>
            <a:chOff x="6768687" y="5384728"/>
            <a:chExt cx="3443971" cy="2741378"/>
          </a:xfrm>
        </p:grpSpPr>
        <p:pic>
          <p:nvPicPr>
            <p:cNvPr id="42" name="Picture 41">
              <a:extLst>
                <a:ext uri="{FF2B5EF4-FFF2-40B4-BE49-F238E27FC236}">
                  <a16:creationId xmlns:a16="http://schemas.microsoft.com/office/drawing/2014/main" id="{9B6155A3-E116-4416-B651-0ACF337566E4}"/>
                </a:ext>
              </a:extLst>
            </p:cNvPr>
            <p:cNvPicPr>
              <a:picLocks noChangeAspect="1"/>
            </p:cNvPicPr>
            <p:nvPr/>
          </p:nvPicPr>
          <p:blipFill rotWithShape="1">
            <a:blip r:embed="rId3"/>
            <a:srcRect r="11743"/>
            <a:stretch/>
          </p:blipFill>
          <p:spPr>
            <a:xfrm>
              <a:off x="6768687" y="5384730"/>
              <a:ext cx="1596841" cy="2741376"/>
            </a:xfrm>
            <a:prstGeom prst="rect">
              <a:avLst/>
            </a:prstGeom>
          </p:spPr>
        </p:pic>
        <p:pic>
          <p:nvPicPr>
            <p:cNvPr id="43" name="Picture 42">
              <a:extLst>
                <a:ext uri="{FF2B5EF4-FFF2-40B4-BE49-F238E27FC236}">
                  <a16:creationId xmlns:a16="http://schemas.microsoft.com/office/drawing/2014/main" id="{424620F2-126A-46C6-B1B7-3B42194DF60B}"/>
                </a:ext>
              </a:extLst>
            </p:cNvPr>
            <p:cNvPicPr>
              <a:picLocks noChangeAspect="1"/>
            </p:cNvPicPr>
            <p:nvPr/>
          </p:nvPicPr>
          <p:blipFill rotWithShape="1">
            <a:blip r:embed="rId4"/>
            <a:srcRect r="12294"/>
            <a:stretch/>
          </p:blipFill>
          <p:spPr>
            <a:xfrm>
              <a:off x="8379340" y="5384728"/>
              <a:ext cx="1833318" cy="2741375"/>
            </a:xfrm>
            <a:prstGeom prst="rect">
              <a:avLst/>
            </a:prstGeom>
          </p:spPr>
        </p:pic>
      </p:grpSp>
      <p:pic>
        <p:nvPicPr>
          <p:cNvPr id="9" name="Picture 8" descr="Graphical user interface, application&#10;&#10;Description automatically generated">
            <a:extLst>
              <a:ext uri="{FF2B5EF4-FFF2-40B4-BE49-F238E27FC236}">
                <a16:creationId xmlns:a16="http://schemas.microsoft.com/office/drawing/2014/main" id="{D78AA1E3-8C8D-4EF1-83A0-80DB1C9592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062" y="2011361"/>
            <a:ext cx="5157787" cy="3384233"/>
          </a:xfrm>
          <a:prstGeom prst="rect">
            <a:avLst/>
          </a:prstGeom>
        </p:spPr>
      </p:pic>
      <p:sp>
        <p:nvSpPr>
          <p:cNvPr id="8" name="Content Placeholder 7">
            <a:extLst>
              <a:ext uri="{FF2B5EF4-FFF2-40B4-BE49-F238E27FC236}">
                <a16:creationId xmlns:a16="http://schemas.microsoft.com/office/drawing/2014/main" id="{5077A12E-8B03-4541-B572-594B748EF68F}"/>
              </a:ext>
            </a:extLst>
          </p:cNvPr>
          <p:cNvSpPr>
            <a:spLocks noGrp="1"/>
          </p:cNvSpPr>
          <p:nvPr>
            <p:ph sz="half" idx="2"/>
          </p:nvPr>
        </p:nvSpPr>
        <p:spPr>
          <a:xfrm>
            <a:off x="582613" y="2505075"/>
            <a:ext cx="5157787" cy="3684588"/>
          </a:xfrm>
        </p:spPr>
        <p:txBody>
          <a:bodyPr/>
          <a:lstStyle/>
          <a:p>
            <a:endParaRPr lang="en-AU" dirty="0"/>
          </a:p>
        </p:txBody>
      </p:sp>
      <p:pic>
        <p:nvPicPr>
          <p:cNvPr id="11" name="Picture 10">
            <a:extLst>
              <a:ext uri="{FF2B5EF4-FFF2-40B4-BE49-F238E27FC236}">
                <a16:creationId xmlns:a16="http://schemas.microsoft.com/office/drawing/2014/main" id="{B094AEE5-04BE-4F19-82C0-A8720969D688}"/>
              </a:ext>
            </a:extLst>
          </p:cNvPr>
          <p:cNvPicPr>
            <a:picLocks noChangeAspect="1"/>
          </p:cNvPicPr>
          <p:nvPr/>
        </p:nvPicPr>
        <p:blipFill>
          <a:blip r:embed="rId6"/>
          <a:stretch>
            <a:fillRect/>
          </a:stretch>
        </p:blipFill>
        <p:spPr>
          <a:xfrm>
            <a:off x="790341" y="5244075"/>
            <a:ext cx="4494679" cy="875737"/>
          </a:xfrm>
          <a:prstGeom prst="rect">
            <a:avLst/>
          </a:prstGeom>
        </p:spPr>
      </p:pic>
      <p:sp>
        <p:nvSpPr>
          <p:cNvPr id="14" name="Arrow: Right 13">
            <a:extLst>
              <a:ext uri="{FF2B5EF4-FFF2-40B4-BE49-F238E27FC236}">
                <a16:creationId xmlns:a16="http://schemas.microsoft.com/office/drawing/2014/main" id="{785105A2-59F3-439C-811E-1FCECB424434}"/>
              </a:ext>
            </a:extLst>
          </p:cNvPr>
          <p:cNvSpPr/>
          <p:nvPr/>
        </p:nvSpPr>
        <p:spPr>
          <a:xfrm>
            <a:off x="5285020" y="3334865"/>
            <a:ext cx="2171700" cy="817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7513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293748"/>
            <a:ext cx="7200000" cy="7200000"/>
          </a:xfrm>
          <a:prstGeom prst="rect">
            <a:avLst/>
          </a:prstGeom>
          <a:solidFill>
            <a:schemeClr val="bg2">
              <a:lumMod val="1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rot="13500000">
            <a:off x="1651590" y="-4885243"/>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rot="2700000">
            <a:off x="8051119" y="-2415203"/>
            <a:ext cx="111600" cy="13519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8624040" y="-2280497"/>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29" y="214619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536C924-3ECE-4CF4-89E2-20B57A6AB8CF}"/>
              </a:ext>
            </a:extLst>
          </p:cNvPr>
          <p:cNvSpPr/>
          <p:nvPr/>
        </p:nvSpPr>
        <p:spPr>
          <a:xfrm rot="18888199">
            <a:off x="5210858" y="5309948"/>
            <a:ext cx="6605653"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5417855" y="-353148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477641BC-D4E7-4D67-B85E-3FEB1F34CA1D}"/>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P2</a:t>
            </a:r>
          </a:p>
        </p:txBody>
      </p:sp>
      <p:sp>
        <p:nvSpPr>
          <p:cNvPr id="14" name="Content Placeholder 2">
            <a:extLst>
              <a:ext uri="{FF2B5EF4-FFF2-40B4-BE49-F238E27FC236}">
                <a16:creationId xmlns:a16="http://schemas.microsoft.com/office/drawing/2014/main" id="{BFADE890-4013-49E5-B291-FAD53DD64227}"/>
              </a:ext>
            </a:extLst>
          </p:cNvPr>
          <p:cNvSpPr txBox="1">
            <a:spLocks/>
          </p:cNvSpPr>
          <p:nvPr/>
        </p:nvSpPr>
        <p:spPr>
          <a:xfrm>
            <a:off x="832516" y="3708363"/>
            <a:ext cx="6273261" cy="16853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rial" panose="020B0604020202020204" pitchFamily="34" charset="0"/>
                <a:cs typeface="Arial" panose="020B0604020202020204" pitchFamily="34" charset="0"/>
              </a:rPr>
              <a:t>Data Collection</a:t>
            </a:r>
            <a:endParaRPr lang="en-A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53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BD29-0A7F-40EC-A779-A9124C3B61E8}"/>
              </a:ext>
            </a:extLst>
          </p:cNvPr>
          <p:cNvSpPr>
            <a:spLocks noGrp="1"/>
          </p:cNvSpPr>
          <p:nvPr>
            <p:ph type="title"/>
          </p:nvPr>
        </p:nvSpPr>
        <p:spPr/>
        <p:txBody>
          <a:bodyPr/>
          <a:lstStyle/>
          <a:p>
            <a:r>
              <a:rPr lang="en-AU" dirty="0"/>
              <a:t>Interview Questions from ACTMM</a:t>
            </a:r>
          </a:p>
        </p:txBody>
      </p:sp>
      <p:graphicFrame>
        <p:nvGraphicFramePr>
          <p:cNvPr id="5" name="Table 4">
            <a:extLst>
              <a:ext uri="{FF2B5EF4-FFF2-40B4-BE49-F238E27FC236}">
                <a16:creationId xmlns:a16="http://schemas.microsoft.com/office/drawing/2014/main" id="{4FBE1261-CA85-4526-AB53-C02335F92FB0}"/>
              </a:ext>
            </a:extLst>
          </p:cNvPr>
          <p:cNvGraphicFramePr>
            <a:graphicFrameLocks noGrp="1"/>
          </p:cNvGraphicFramePr>
          <p:nvPr>
            <p:extLst>
              <p:ext uri="{D42A27DB-BD31-4B8C-83A1-F6EECF244321}">
                <p14:modId xmlns:p14="http://schemas.microsoft.com/office/powerpoint/2010/main" val="3891096894"/>
              </p:ext>
            </p:extLst>
          </p:nvPr>
        </p:nvGraphicFramePr>
        <p:xfrm>
          <a:off x="838200" y="1430254"/>
          <a:ext cx="10515600" cy="4902200"/>
        </p:xfrm>
        <a:graphic>
          <a:graphicData uri="http://schemas.openxmlformats.org/drawingml/2006/table">
            <a:tbl>
              <a:tblPr firstRow="1" bandRow="1">
                <a:tableStyleId>{5C22544A-7EE6-4342-B048-85BDC9FD1C3A}</a:tableStyleId>
              </a:tblPr>
              <a:tblGrid>
                <a:gridCol w="4600074">
                  <a:extLst>
                    <a:ext uri="{9D8B030D-6E8A-4147-A177-3AD203B41FA5}">
                      <a16:colId xmlns:a16="http://schemas.microsoft.com/office/drawing/2014/main" val="2076749684"/>
                    </a:ext>
                  </a:extLst>
                </a:gridCol>
                <a:gridCol w="5915526">
                  <a:extLst>
                    <a:ext uri="{9D8B030D-6E8A-4147-A177-3AD203B41FA5}">
                      <a16:colId xmlns:a16="http://schemas.microsoft.com/office/drawing/2014/main" val="2038627472"/>
                    </a:ext>
                  </a:extLst>
                </a:gridCol>
              </a:tblGrid>
              <a:tr h="370840">
                <a:tc>
                  <a:txBody>
                    <a:bodyPr/>
                    <a:lstStyle/>
                    <a:p>
                      <a:pPr algn="l" fontAlgn="b"/>
                      <a:r>
                        <a:rPr lang="en-US" sz="1800" b="1" kern="1200" dirty="0">
                          <a:solidFill>
                            <a:schemeClr val="lt1"/>
                          </a:solidFill>
                          <a:latin typeface="+mn-lt"/>
                          <a:ea typeface="+mn-ea"/>
                          <a:cs typeface="+mn-cs"/>
                        </a:rPr>
                        <a:t> Maturity Matrix Subdimensions</a:t>
                      </a:r>
                    </a:p>
                  </a:txBody>
                  <a:tcPr marL="0" marR="0" marT="0" marB="0" anchor="b"/>
                </a:tc>
                <a:tc>
                  <a:txBody>
                    <a:bodyPr/>
                    <a:lstStyle/>
                    <a:p>
                      <a:r>
                        <a:rPr lang="en-AU" dirty="0"/>
                        <a:t>Interview Questions</a:t>
                      </a:r>
                    </a:p>
                  </a:txBody>
                  <a:tcPr/>
                </a:tc>
                <a:extLst>
                  <a:ext uri="{0D108BD9-81ED-4DB2-BD59-A6C34878D82A}">
                    <a16:rowId xmlns:a16="http://schemas.microsoft.com/office/drawing/2014/main" val="3615932294"/>
                  </a:ext>
                </a:extLst>
              </a:tr>
              <a:tr h="370840">
                <a:tc>
                  <a:txBody>
                    <a:bodyPr/>
                    <a:lstStyle/>
                    <a:p>
                      <a:pPr algn="l" fontAlgn="b"/>
                      <a:r>
                        <a:rPr lang="en-US" sz="2000" b="1" i="0" u="none" strike="noStrike" dirty="0">
                          <a:solidFill>
                            <a:srgbClr val="000000"/>
                          </a:solidFill>
                          <a:effectLst/>
                          <a:latin typeface="Calibri" panose="020F0502020204030204" pitchFamily="34" charset="0"/>
                        </a:rPr>
                        <a:t> Level of approval within the organisation</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What is the highest-level approval of low carbon transition plan?</a:t>
                      </a:r>
                    </a:p>
                  </a:txBody>
                  <a:tcPr marL="0" marR="0" marT="0" marB="0" anchor="b"/>
                </a:tc>
                <a:extLst>
                  <a:ext uri="{0D108BD9-81ED-4DB2-BD59-A6C34878D82A}">
                    <a16:rowId xmlns:a16="http://schemas.microsoft.com/office/drawing/2014/main" val="3933203868"/>
                  </a:ext>
                </a:extLst>
              </a:tr>
              <a:tr h="370840">
                <a:tc>
                  <a:txBody>
                    <a:bodyPr/>
                    <a:lstStyle/>
                    <a:p>
                      <a:pPr algn="l" fontAlgn="b"/>
                      <a:r>
                        <a:rPr lang="en-AU" sz="2000" b="1" i="0" u="none" strike="noStrike" dirty="0">
                          <a:solidFill>
                            <a:srgbClr val="000000"/>
                          </a:solidFill>
                          <a:effectLst/>
                          <a:latin typeface="Calibri" panose="020F0502020204030204" pitchFamily="34" charset="0"/>
                        </a:rPr>
                        <a:t> Measure of success</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How the success of the plan measured?</a:t>
                      </a:r>
                    </a:p>
                  </a:txBody>
                  <a:tcPr marL="0" marR="0" marT="0" marB="0" anchor="b"/>
                </a:tc>
                <a:extLst>
                  <a:ext uri="{0D108BD9-81ED-4DB2-BD59-A6C34878D82A}">
                    <a16:rowId xmlns:a16="http://schemas.microsoft.com/office/drawing/2014/main" val="3824336065"/>
                  </a:ext>
                </a:extLst>
              </a:tr>
              <a:tr h="370840">
                <a:tc>
                  <a:txBody>
                    <a:bodyPr/>
                    <a:lstStyle/>
                    <a:p>
                      <a:pPr algn="l" fontAlgn="b"/>
                      <a:r>
                        <a:rPr lang="en-AU" sz="2000" b="1" i="0" u="none" strike="noStrike" dirty="0">
                          <a:solidFill>
                            <a:srgbClr val="000000"/>
                          </a:solidFill>
                          <a:effectLst/>
                          <a:latin typeface="Calibri" panose="020F0502020204030204" pitchFamily="34" charset="0"/>
                        </a:rPr>
                        <a:t> Financial content in plan</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Does the plan comprise financial content? If it does, what type of content?</a:t>
                      </a:r>
                    </a:p>
                  </a:txBody>
                  <a:tcPr marL="0" marR="0" marT="0" marB="0" anchor="b"/>
                </a:tc>
                <a:extLst>
                  <a:ext uri="{0D108BD9-81ED-4DB2-BD59-A6C34878D82A}">
                    <a16:rowId xmlns:a16="http://schemas.microsoft.com/office/drawing/2014/main" val="1692247215"/>
                  </a:ext>
                </a:extLst>
              </a:tr>
              <a:tr h="370840">
                <a:tc>
                  <a:txBody>
                    <a:bodyPr/>
                    <a:lstStyle/>
                    <a:p>
                      <a:pPr algn="l" fontAlgn="b"/>
                      <a:r>
                        <a:rPr lang="en-AU" sz="2000" b="1" i="0" u="none" strike="noStrike" dirty="0">
                          <a:solidFill>
                            <a:srgbClr val="000000"/>
                          </a:solidFill>
                          <a:effectLst/>
                          <a:latin typeface="Calibri" panose="020F0502020204030204" pitchFamily="34" charset="0"/>
                        </a:rPr>
                        <a:t> Future considerations</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To what extent are business future considerations integrated in the plan?</a:t>
                      </a:r>
                    </a:p>
                  </a:txBody>
                  <a:tcPr marL="0" marR="0" marT="0" marB="0" anchor="b"/>
                </a:tc>
                <a:extLst>
                  <a:ext uri="{0D108BD9-81ED-4DB2-BD59-A6C34878D82A}">
                    <a16:rowId xmlns:a16="http://schemas.microsoft.com/office/drawing/2014/main" val="1243632546"/>
                  </a:ext>
                </a:extLst>
              </a:tr>
              <a:tr h="370840">
                <a:tc>
                  <a:txBody>
                    <a:bodyPr/>
                    <a:lstStyle/>
                    <a:p>
                      <a:pPr algn="l" fontAlgn="b"/>
                      <a:r>
                        <a:rPr lang="en-AU" sz="2000" b="1" i="0" u="none" strike="noStrike" dirty="0">
                          <a:solidFill>
                            <a:srgbClr val="000000"/>
                          </a:solidFill>
                          <a:effectLst/>
                          <a:latin typeface="Calibri" panose="020F0502020204030204" pitchFamily="34" charset="0"/>
                        </a:rPr>
                        <a:t> Current considerations and plans</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To what extent short term considerations and remedial actions are integrated in the plan?</a:t>
                      </a:r>
                    </a:p>
                  </a:txBody>
                  <a:tcPr marL="0" marR="0" marT="0" marB="0" anchor="b"/>
                </a:tc>
                <a:extLst>
                  <a:ext uri="{0D108BD9-81ED-4DB2-BD59-A6C34878D82A}">
                    <a16:rowId xmlns:a16="http://schemas.microsoft.com/office/drawing/2014/main" val="2230683565"/>
                  </a:ext>
                </a:extLst>
              </a:tr>
              <a:tr h="370840">
                <a:tc>
                  <a:txBody>
                    <a:bodyPr/>
                    <a:lstStyle/>
                    <a:p>
                      <a:pPr algn="l" fontAlgn="b"/>
                      <a:r>
                        <a:rPr lang="en-AU" sz="2000" b="1" i="0" u="none" strike="noStrike" dirty="0">
                          <a:solidFill>
                            <a:srgbClr val="000000"/>
                          </a:solidFill>
                          <a:effectLst/>
                          <a:latin typeface="Calibri" panose="020F0502020204030204" pitchFamily="34" charset="0"/>
                        </a:rPr>
                        <a:t> Transition plan scope, consistency, analysis</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What is the scope of the plan?</a:t>
                      </a:r>
                    </a:p>
                  </a:txBody>
                  <a:tcPr marL="0" marR="0" marT="0" marB="0" anchor="b"/>
                </a:tc>
                <a:extLst>
                  <a:ext uri="{0D108BD9-81ED-4DB2-BD59-A6C34878D82A}">
                    <a16:rowId xmlns:a16="http://schemas.microsoft.com/office/drawing/2014/main" val="1172071305"/>
                  </a:ext>
                </a:extLst>
              </a:tr>
              <a:tr h="370840">
                <a:tc>
                  <a:txBody>
                    <a:bodyPr/>
                    <a:lstStyle/>
                    <a:p>
                      <a:pPr algn="l" fontAlgn="b"/>
                      <a:r>
                        <a:rPr lang="en-AU" sz="2000" b="1" i="0" u="none" strike="noStrike" dirty="0">
                          <a:solidFill>
                            <a:srgbClr val="000000"/>
                          </a:solidFill>
                          <a:effectLst/>
                          <a:latin typeface="Calibri" panose="020F0502020204030204" pitchFamily="34" charset="0"/>
                        </a:rPr>
                        <a:t> Transition timescale</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What is the time horizon of the plan?</a:t>
                      </a:r>
                    </a:p>
                  </a:txBody>
                  <a:tcPr marL="0" marR="0" marT="0" marB="0" anchor="b"/>
                </a:tc>
                <a:extLst>
                  <a:ext uri="{0D108BD9-81ED-4DB2-BD59-A6C34878D82A}">
                    <a16:rowId xmlns:a16="http://schemas.microsoft.com/office/drawing/2014/main" val="1863261502"/>
                  </a:ext>
                </a:extLst>
              </a:tr>
              <a:tr h="370840">
                <a:tc>
                  <a:txBody>
                    <a:bodyPr/>
                    <a:lstStyle/>
                    <a:p>
                      <a:pPr algn="l" fontAlgn="b"/>
                      <a:r>
                        <a:rPr lang="en-AU" sz="2000" b="1" i="0" u="none" strike="noStrike" dirty="0">
                          <a:solidFill>
                            <a:srgbClr val="000000"/>
                          </a:solidFill>
                          <a:effectLst/>
                          <a:latin typeface="Calibri" panose="020F0502020204030204" pitchFamily="34" charset="0"/>
                        </a:rPr>
                        <a:t> Climate change adaptation</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Does the company consider the climate change impacts of activities in the decision-making process?</a:t>
                      </a:r>
                    </a:p>
                  </a:txBody>
                  <a:tcPr marL="0" marR="0" marT="0" marB="0" anchor="b"/>
                </a:tc>
                <a:extLst>
                  <a:ext uri="{0D108BD9-81ED-4DB2-BD59-A6C34878D82A}">
                    <a16:rowId xmlns:a16="http://schemas.microsoft.com/office/drawing/2014/main" val="1780023445"/>
                  </a:ext>
                </a:extLst>
              </a:tr>
              <a:tr h="370840">
                <a:tc>
                  <a:txBody>
                    <a:bodyPr/>
                    <a:lstStyle/>
                    <a:p>
                      <a:pPr algn="l" fontAlgn="b"/>
                      <a:r>
                        <a:rPr lang="en-AU" sz="2000" b="1" i="0" u="none" strike="noStrike" dirty="0">
                          <a:solidFill>
                            <a:srgbClr val="000000"/>
                          </a:solidFill>
                          <a:effectLst/>
                          <a:latin typeface="Calibri" panose="020F0502020204030204" pitchFamily="34" charset="0"/>
                        </a:rPr>
                        <a:t> Carbon pricing</a:t>
                      </a:r>
                    </a:p>
                  </a:txBody>
                  <a:tcPr marL="0" marR="0" marT="0" marB="0" anchor="ctr"/>
                </a:tc>
                <a:tc>
                  <a:txBody>
                    <a:bodyPr/>
                    <a:lstStyle/>
                    <a:p>
                      <a:pPr algn="l" fontAlgn="b"/>
                      <a:r>
                        <a:rPr lang="en-US" sz="2000" b="0" i="0" u="none" strike="noStrike" dirty="0">
                          <a:solidFill>
                            <a:srgbClr val="000000"/>
                          </a:solidFill>
                          <a:effectLst/>
                          <a:latin typeface="Calibri" panose="020F0502020204030204" pitchFamily="34" charset="0"/>
                        </a:rPr>
                        <a:t>What is the role of the carbon price in the plan?</a:t>
                      </a:r>
                    </a:p>
                  </a:txBody>
                  <a:tcPr marL="0" marR="0" marT="0" marB="0" anchor="b"/>
                </a:tc>
                <a:extLst>
                  <a:ext uri="{0D108BD9-81ED-4DB2-BD59-A6C34878D82A}">
                    <a16:rowId xmlns:a16="http://schemas.microsoft.com/office/drawing/2014/main" val="3382470852"/>
                  </a:ext>
                </a:extLst>
              </a:tr>
            </a:tbl>
          </a:graphicData>
        </a:graphic>
      </p:graphicFrame>
    </p:spTree>
    <p:extLst>
      <p:ext uri="{BB962C8B-B14F-4D97-AF65-F5344CB8AC3E}">
        <p14:creationId xmlns:p14="http://schemas.microsoft.com/office/powerpoint/2010/main" val="52087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windmill on a cloudy day&#10;&#10;Description automatically generated">
            <a:extLst>
              <a:ext uri="{FF2B5EF4-FFF2-40B4-BE49-F238E27FC236}">
                <a16:creationId xmlns:a16="http://schemas.microsoft.com/office/drawing/2014/main" id="{08816BE6-9406-4314-8E6F-77B94D872C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0" y="0"/>
            <a:ext cx="12192000" cy="6858001"/>
          </a:xfrm>
          <a:prstGeom prst="rect">
            <a:avLst/>
          </a:prstGeom>
        </p:spPr>
      </p:pic>
      <p:sp>
        <p:nvSpPr>
          <p:cNvPr id="13" name="Rectangle 12">
            <a:extLst>
              <a:ext uri="{FF2B5EF4-FFF2-40B4-BE49-F238E27FC236}">
                <a16:creationId xmlns:a16="http://schemas.microsoft.com/office/drawing/2014/main" id="{CA07C73D-2B69-42FB-8B8A-61AD408A0230}"/>
              </a:ext>
            </a:extLst>
          </p:cNvPr>
          <p:cNvSpPr/>
          <p:nvPr/>
        </p:nvSpPr>
        <p:spPr>
          <a:xfrm rot="2700000">
            <a:off x="-210739" y="293748"/>
            <a:ext cx="7200000" cy="7200000"/>
          </a:xfrm>
          <a:prstGeom prst="rect">
            <a:avLst/>
          </a:prstGeom>
          <a:solidFill>
            <a:schemeClr val="bg2">
              <a:lumMod val="10000"/>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rot="13500000">
            <a:off x="1651590" y="-4885243"/>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rot="2700000">
            <a:off x="8051119" y="-2415203"/>
            <a:ext cx="111600" cy="13519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rot="18900000">
            <a:off x="8624040" y="-2280497"/>
            <a:ext cx="111600" cy="126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rot="18900000">
            <a:off x="1839829" y="2146194"/>
            <a:ext cx="111600" cy="1065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E536C924-3ECE-4CF4-89E2-20B57A6AB8CF}"/>
              </a:ext>
            </a:extLst>
          </p:cNvPr>
          <p:cNvSpPr/>
          <p:nvPr/>
        </p:nvSpPr>
        <p:spPr>
          <a:xfrm rot="18888199">
            <a:off x="5210858" y="5309948"/>
            <a:ext cx="6605653"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401CA2E9-F060-40E9-B967-FE059E057292}"/>
              </a:ext>
            </a:extLst>
          </p:cNvPr>
          <p:cNvSpPr/>
          <p:nvPr/>
        </p:nvSpPr>
        <p:spPr>
          <a:xfrm rot="18888199">
            <a:off x="5417855" y="-3531487"/>
            <a:ext cx="5742280" cy="6351973"/>
          </a:xfrm>
          <a:prstGeom prst="rect">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itle 1">
            <a:extLst>
              <a:ext uri="{FF2B5EF4-FFF2-40B4-BE49-F238E27FC236}">
                <a16:creationId xmlns:a16="http://schemas.microsoft.com/office/drawing/2014/main" id="{477641BC-D4E7-4D67-B85E-3FEB1F34CA1D}"/>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4000" b="1" dirty="0">
                <a:solidFill>
                  <a:schemeClr val="bg1"/>
                </a:solidFill>
                <a:latin typeface="Arial" panose="020B0604020202020204" pitchFamily="34" charset="0"/>
                <a:cs typeface="Arial" panose="020B0604020202020204" pitchFamily="34" charset="0"/>
              </a:rPr>
              <a:t>P3: Q1</a:t>
            </a:r>
          </a:p>
        </p:txBody>
      </p:sp>
      <p:sp>
        <p:nvSpPr>
          <p:cNvPr id="14" name="Content Placeholder 2">
            <a:extLst>
              <a:ext uri="{FF2B5EF4-FFF2-40B4-BE49-F238E27FC236}">
                <a16:creationId xmlns:a16="http://schemas.microsoft.com/office/drawing/2014/main" id="{BFADE890-4013-49E5-B291-FAD53DD64227}"/>
              </a:ext>
            </a:extLst>
          </p:cNvPr>
          <p:cNvSpPr txBox="1">
            <a:spLocks/>
          </p:cNvSpPr>
          <p:nvPr/>
        </p:nvSpPr>
        <p:spPr>
          <a:xfrm>
            <a:off x="832516" y="3708362"/>
            <a:ext cx="6273261" cy="24828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Arial" panose="020B0604020202020204" pitchFamily="34" charset="0"/>
                <a:cs typeface="Arial" panose="020B0604020202020204" pitchFamily="34" charset="0"/>
              </a:rPr>
              <a:t>Data Analysis</a:t>
            </a:r>
          </a:p>
          <a:p>
            <a:pPr marL="0" indent="0">
              <a:buNone/>
            </a:pPr>
            <a:r>
              <a:rPr lang="en-US" sz="2400" i="1" dirty="0">
                <a:solidFill>
                  <a:schemeClr val="bg1"/>
                </a:solidFill>
              </a:rPr>
              <a:t>To what extent might the current </a:t>
            </a:r>
            <a:r>
              <a:rPr lang="en-US" sz="2400" i="1" dirty="0" err="1">
                <a:solidFill>
                  <a:schemeClr val="bg1"/>
                </a:solidFill>
              </a:rPr>
              <a:t>decarbonisation</a:t>
            </a:r>
            <a:r>
              <a:rPr lang="en-US" sz="2400" i="1" dirty="0">
                <a:solidFill>
                  <a:schemeClr val="bg1"/>
                </a:solidFill>
              </a:rPr>
              <a:t> performance of the Client be quantified using the ACTMM </a:t>
            </a:r>
            <a:r>
              <a:rPr lang="en-US" sz="2400" i="1" dirty="0" err="1">
                <a:solidFill>
                  <a:schemeClr val="bg1"/>
                </a:solidFill>
              </a:rPr>
              <a:t>decarbonisation</a:t>
            </a:r>
            <a:r>
              <a:rPr lang="en-US" sz="2400" i="1" dirty="0">
                <a:solidFill>
                  <a:schemeClr val="bg1"/>
                </a:solidFill>
              </a:rPr>
              <a:t> assessment tool? </a:t>
            </a:r>
            <a:endParaRPr lang="en-AU" sz="24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99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1997</Words>
  <Application>Microsoft Office PowerPoint</Application>
  <PresentationFormat>Widescreen</PresentationFormat>
  <Paragraphs>305</Paragraphs>
  <Slides>27</Slides>
  <Notes>1</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Wingdings</vt:lpstr>
      <vt:lpstr>Office Theme</vt:lpstr>
      <vt:lpstr>Navigating the  Low-Carbon Transition:  The Role of Decarbonisation Assessment Tools in the Mining Industry</vt:lpstr>
      <vt:lpstr>Background</vt:lpstr>
      <vt:lpstr>PowerPoint Presentation</vt:lpstr>
      <vt:lpstr>PowerPoint Presentation</vt:lpstr>
      <vt:lpstr>PowerPoint Presentation</vt:lpstr>
      <vt:lpstr>PowerPoint Presentation</vt:lpstr>
      <vt:lpstr>PowerPoint Presentation</vt:lpstr>
      <vt:lpstr>Interview Questions from ACTMM</vt:lpstr>
      <vt:lpstr>PowerPoint Presentation</vt:lpstr>
      <vt:lpstr>PowerPoint Presentation</vt:lpstr>
      <vt:lpstr>PowerPoint Presentation</vt:lpstr>
      <vt:lpstr>PowerPoint Presentation</vt:lpstr>
      <vt:lpstr>PowerPoint Presentation</vt:lpstr>
      <vt:lpstr>PowerPoint Presentation</vt:lpstr>
      <vt:lpstr>P3: Q2</vt:lpstr>
      <vt:lpstr>PowerPoint Presentation</vt:lpstr>
      <vt:lpstr>PowerPoint Presentation</vt:lpstr>
      <vt:lpstr>Q2: Low-Carbon Transition Plan Score</vt:lpstr>
      <vt:lpstr>Q1</vt:lpstr>
      <vt:lpstr>PowerPoint Presentation</vt:lpstr>
      <vt:lpstr>Agenda</vt:lpstr>
      <vt:lpstr>Key Details</vt:lpstr>
      <vt:lpstr>PowerPoint Presentation</vt:lpstr>
      <vt:lpstr>PowerPoint Presentation</vt:lpstr>
      <vt:lpstr>PowerPoint Presentation</vt:lpstr>
      <vt:lpstr>Current Progress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Pre-Review Presentation</dc:title>
  <dc:creator>Kyle Newman</dc:creator>
  <cp:lastModifiedBy>Nicholas</cp:lastModifiedBy>
  <cp:revision>16</cp:revision>
  <dcterms:created xsi:type="dcterms:W3CDTF">2019-04-02T06:03:54Z</dcterms:created>
  <dcterms:modified xsi:type="dcterms:W3CDTF">2021-10-07T01:17:47Z</dcterms:modified>
</cp:coreProperties>
</file>