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9" r:id="rId5"/>
    <p:sldId id="286" r:id="rId6"/>
    <p:sldId id="294" r:id="rId7"/>
    <p:sldId id="308" r:id="rId8"/>
    <p:sldId id="296" r:id="rId9"/>
    <p:sldId id="292" r:id="rId10"/>
    <p:sldId id="297" r:id="rId11"/>
    <p:sldId id="298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268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93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85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05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75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66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62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6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91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4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90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1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9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36.png"/><Relationship Id="rId5" Type="http://schemas.openxmlformats.org/officeDocument/2006/relationships/image" Target="../media/image18.png"/><Relationship Id="rId10" Type="http://schemas.openxmlformats.org/officeDocument/2006/relationships/image" Target="../media/image35.png"/><Relationship Id="rId4" Type="http://schemas.openxmlformats.org/officeDocument/2006/relationships/image" Target="../media/image17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app.diagrams.net/?splash=0&amp;libs=aws4" TargetMode="External"/><Relationship Id="rId7" Type="http://schemas.openxmlformats.org/officeDocument/2006/relationships/hyperlink" Target="https://github.com/buttonbuilds/cloudops/blob/main/README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1343025" y="2039514"/>
            <a:ext cx="9324975" cy="2128049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</a:rPr>
              <a:t>CLOUD OPERATIONS 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>
                <a:solidFill>
                  <a:schemeClr val="bg1"/>
                </a:solidFill>
              </a:rPr>
              <a:t>ASSESSMENT WALKTHROUGH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 flipV="1">
            <a:off x="2852737" y="3235584"/>
            <a:ext cx="6305550" cy="4572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FCA7C5A-57A5-46CD-A447-8EE2069D2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with Khairi</a:t>
            </a: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-7468" y="0"/>
            <a:ext cx="5966138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89807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AWS Services – Compute</a:t>
            </a:r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299214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D25ECE-AC98-4D9E-B3E4-8718F6299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07" y="141317"/>
            <a:ext cx="5542492" cy="6575366"/>
          </a:xfrm>
          <a:prstGeom prst="rect">
            <a:avLst/>
          </a:prstGeom>
        </p:spPr>
      </p:pic>
      <p:pic>
        <p:nvPicPr>
          <p:cNvPr id="44" name="Picture 4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D4F758-6CC7-486B-8807-8A3FD2A6F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48" y="856263"/>
            <a:ext cx="4867275" cy="5544538"/>
          </a:xfrm>
          <a:prstGeom prst="rect">
            <a:avLst/>
          </a:prstGeom>
        </p:spPr>
      </p:pic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0FC63133-C81A-4FD7-BB79-2550C65F3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84" y="1573241"/>
            <a:ext cx="3343275" cy="3447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67BDE-82C0-469C-9652-82464B30D8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8" y="1030200"/>
            <a:ext cx="371475" cy="37147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8BF3C64-17AB-41C1-A406-BFD5922C88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86" y="1364249"/>
            <a:ext cx="4686300" cy="4807951"/>
          </a:xfrm>
          <a:prstGeom prst="rect">
            <a:avLst/>
          </a:prstGeom>
        </p:spPr>
      </p:pic>
      <p:graphicFrame>
        <p:nvGraphicFramePr>
          <p:cNvPr id="16" name="Content Placeholder 12" descr="Table">
            <a:extLst>
              <a:ext uri="{FF2B5EF4-FFF2-40B4-BE49-F238E27FC236}">
                <a16:creationId xmlns:a16="http://schemas.microsoft.com/office/drawing/2014/main" id="{6D641566-A5B3-4864-80C9-75B04030A9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906935"/>
              </p:ext>
            </p:extLst>
          </p:nvPr>
        </p:nvGraphicFramePr>
        <p:xfrm>
          <a:off x="2196414" y="1903615"/>
          <a:ext cx="1482728" cy="362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72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</a:tblGrid>
              <a:tr h="1314914">
                <a:tc>
                  <a:txBody>
                    <a:bodyPr/>
                    <a:lstStyle/>
                    <a:p>
                      <a:pPr algn="ctr"/>
                      <a:endParaRPr lang="en-US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68557"/>
                  </a:ext>
                </a:extLst>
              </a:tr>
              <a:tr h="6225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Amazon EC2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6923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Your computing power</a:t>
                      </a:r>
                      <a:endParaRPr kumimoji="0" lang="en-US" sz="1800" b="1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97BDBA2-5EE4-445C-9480-196EBFF053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8" y="1604440"/>
            <a:ext cx="371475" cy="1874227"/>
          </a:xfrm>
          <a:prstGeom prst="rect">
            <a:avLst/>
          </a:prstGeom>
        </p:spPr>
      </p:pic>
      <p:pic>
        <p:nvPicPr>
          <p:cNvPr id="17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77" y="219520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E20DEBB-6FCD-4221-B82A-52672352CE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51" y="2099771"/>
            <a:ext cx="29146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-7468" y="0"/>
            <a:ext cx="5966138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89807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AWS Services – Compute</a:t>
            </a:r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299214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D25ECE-AC98-4D9E-B3E4-8718F6299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07" y="141317"/>
            <a:ext cx="5542492" cy="6575366"/>
          </a:xfrm>
          <a:prstGeom prst="rect">
            <a:avLst/>
          </a:prstGeom>
        </p:spPr>
      </p:pic>
      <p:pic>
        <p:nvPicPr>
          <p:cNvPr id="44" name="Picture 4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D4F758-6CC7-486B-8807-8A3FD2A6F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48" y="856263"/>
            <a:ext cx="4867275" cy="5544538"/>
          </a:xfrm>
          <a:prstGeom prst="rect">
            <a:avLst/>
          </a:prstGeom>
        </p:spPr>
      </p:pic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0FC63133-C81A-4FD7-BB79-2550C65F3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84" y="1573241"/>
            <a:ext cx="3343275" cy="3447646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8BF3C64-17AB-41C1-A406-BFD5922C88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86" y="1364249"/>
            <a:ext cx="4686300" cy="4807951"/>
          </a:xfrm>
          <a:prstGeom prst="rect">
            <a:avLst/>
          </a:prstGeom>
        </p:spPr>
      </p:pic>
      <p:graphicFrame>
        <p:nvGraphicFramePr>
          <p:cNvPr id="16" name="Content Placeholder 12" descr="Table">
            <a:extLst>
              <a:ext uri="{FF2B5EF4-FFF2-40B4-BE49-F238E27FC236}">
                <a16:creationId xmlns:a16="http://schemas.microsoft.com/office/drawing/2014/main" id="{6D641566-A5B3-4864-80C9-75B04030A9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149182"/>
              </p:ext>
            </p:extLst>
          </p:nvPr>
        </p:nvGraphicFramePr>
        <p:xfrm>
          <a:off x="2196414" y="1903615"/>
          <a:ext cx="1482728" cy="362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72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</a:tblGrid>
              <a:tr h="1314914">
                <a:tc>
                  <a:txBody>
                    <a:bodyPr/>
                    <a:lstStyle/>
                    <a:p>
                      <a:pPr algn="ctr"/>
                      <a:endParaRPr lang="en-US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68557"/>
                  </a:ext>
                </a:extLst>
              </a:tr>
              <a:tr h="6225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Amazon EC2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6923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Your computing power</a:t>
                      </a:r>
                      <a:endParaRPr kumimoji="0" lang="en-US" sz="1800" b="1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pic>
        <p:nvPicPr>
          <p:cNvPr id="17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78" y="219520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Diagram, timeline&#10;&#10;Description automatically generated">
            <a:extLst>
              <a:ext uri="{FF2B5EF4-FFF2-40B4-BE49-F238E27FC236}">
                <a16:creationId xmlns:a16="http://schemas.microsoft.com/office/drawing/2014/main" id="{FA5896A1-E05F-4CF3-AA6B-3541D706B6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07" y="1048367"/>
            <a:ext cx="2914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6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-7468" y="0"/>
            <a:ext cx="5966138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89807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AWS Services – Database</a:t>
            </a:r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299214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D25ECE-AC98-4D9E-B3E4-8718F6299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07" y="141317"/>
            <a:ext cx="5542492" cy="6575366"/>
          </a:xfrm>
          <a:prstGeom prst="rect">
            <a:avLst/>
          </a:prstGeom>
        </p:spPr>
      </p:pic>
      <p:pic>
        <p:nvPicPr>
          <p:cNvPr id="44" name="Picture 4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D4F758-6CC7-486B-8807-8A3FD2A6F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48" y="856263"/>
            <a:ext cx="4867275" cy="5544538"/>
          </a:xfrm>
          <a:prstGeom prst="rect">
            <a:avLst/>
          </a:prstGeom>
        </p:spPr>
      </p:pic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0FC63133-C81A-4FD7-BB79-2550C65F3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84" y="1573241"/>
            <a:ext cx="3343275" cy="3447646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8BF3C64-17AB-41C1-A406-BFD5922C88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86" y="1364249"/>
            <a:ext cx="4686300" cy="4807951"/>
          </a:xfrm>
          <a:prstGeom prst="rect">
            <a:avLst/>
          </a:prstGeom>
        </p:spPr>
      </p:pic>
      <p:graphicFrame>
        <p:nvGraphicFramePr>
          <p:cNvPr id="16" name="Content Placeholder 12" descr="Table">
            <a:extLst>
              <a:ext uri="{FF2B5EF4-FFF2-40B4-BE49-F238E27FC236}">
                <a16:creationId xmlns:a16="http://schemas.microsoft.com/office/drawing/2014/main" id="{6D641566-A5B3-4864-80C9-75B04030A9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250924"/>
              </p:ext>
            </p:extLst>
          </p:nvPr>
        </p:nvGraphicFramePr>
        <p:xfrm>
          <a:off x="2196414" y="1903615"/>
          <a:ext cx="1482728" cy="362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72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</a:tblGrid>
              <a:tr h="1314914">
                <a:tc>
                  <a:txBody>
                    <a:bodyPr/>
                    <a:lstStyle/>
                    <a:p>
                      <a:pPr algn="ctr"/>
                      <a:endParaRPr lang="en-US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68557"/>
                  </a:ext>
                </a:extLst>
              </a:tr>
              <a:tr h="6225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Amazon RDS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6923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The go-to relational database</a:t>
                      </a:r>
                      <a:endParaRPr kumimoji="0" lang="en-US" sz="1800" b="1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pic>
        <p:nvPicPr>
          <p:cNvPr id="9" name="Picture 8" descr="Diagram, timeline&#10;&#10;Description automatically generated">
            <a:extLst>
              <a:ext uri="{FF2B5EF4-FFF2-40B4-BE49-F238E27FC236}">
                <a16:creationId xmlns:a16="http://schemas.microsoft.com/office/drawing/2014/main" id="{FA5896A1-E05F-4CF3-AA6B-3541D706B6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07" y="1048367"/>
            <a:ext cx="2914650" cy="3219450"/>
          </a:xfrm>
          <a:prstGeom prst="rect">
            <a:avLst/>
          </a:prstGeom>
        </p:spPr>
      </p:pic>
      <p:pic>
        <p:nvPicPr>
          <p:cNvPr id="12" name="Graphic 6">
            <a:extLst>
              <a:ext uri="{FF2B5EF4-FFF2-40B4-BE49-F238E27FC236}">
                <a16:creationId xmlns:a16="http://schemas.microsoft.com/office/drawing/2014/main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78" y="219520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75A3E8-2B71-4EA6-8CFA-8DEC9FA0F0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07" y="5476402"/>
            <a:ext cx="3714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5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-7468" y="0"/>
            <a:ext cx="5966138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89807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AWS Services – Database</a:t>
            </a:r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299214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D25ECE-AC98-4D9E-B3E4-8718F6299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07" y="141317"/>
            <a:ext cx="5542492" cy="6575366"/>
          </a:xfrm>
          <a:prstGeom prst="rect">
            <a:avLst/>
          </a:prstGeom>
        </p:spPr>
      </p:pic>
      <p:pic>
        <p:nvPicPr>
          <p:cNvPr id="44" name="Picture 4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D4F758-6CC7-486B-8807-8A3FD2A6F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48" y="856263"/>
            <a:ext cx="4867275" cy="5544538"/>
          </a:xfrm>
          <a:prstGeom prst="rect">
            <a:avLst/>
          </a:prstGeom>
        </p:spPr>
      </p:pic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0FC63133-C81A-4FD7-BB79-2550C65F3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84" y="1573241"/>
            <a:ext cx="3343275" cy="3447646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8BF3C64-17AB-41C1-A406-BFD5922C88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86" y="1364249"/>
            <a:ext cx="4686300" cy="4807951"/>
          </a:xfrm>
          <a:prstGeom prst="rect">
            <a:avLst/>
          </a:prstGeom>
        </p:spPr>
      </p:pic>
      <p:graphicFrame>
        <p:nvGraphicFramePr>
          <p:cNvPr id="16" name="Content Placeholder 12" descr="Table">
            <a:extLst>
              <a:ext uri="{FF2B5EF4-FFF2-40B4-BE49-F238E27FC236}">
                <a16:creationId xmlns:a16="http://schemas.microsoft.com/office/drawing/2014/main" id="{6D641566-A5B3-4864-80C9-75B04030A9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468683"/>
              </p:ext>
            </p:extLst>
          </p:nvPr>
        </p:nvGraphicFramePr>
        <p:xfrm>
          <a:off x="2196414" y="1903615"/>
          <a:ext cx="1482728" cy="362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72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</a:tblGrid>
              <a:tr h="1314914">
                <a:tc>
                  <a:txBody>
                    <a:bodyPr/>
                    <a:lstStyle/>
                    <a:p>
                      <a:pPr algn="ctr"/>
                      <a:endParaRPr lang="en-US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68557"/>
                  </a:ext>
                </a:extLst>
              </a:tr>
              <a:tr h="6225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Amazon RDS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6923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The go-to relational database</a:t>
                      </a:r>
                      <a:endParaRPr kumimoji="0" lang="en-US" sz="1800" b="1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pic>
        <p:nvPicPr>
          <p:cNvPr id="12" name="Graphic 6">
            <a:extLst>
              <a:ext uri="{FF2B5EF4-FFF2-40B4-BE49-F238E27FC236}">
                <a16:creationId xmlns:a16="http://schemas.microsoft.com/office/drawing/2014/main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78" y="219520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AD204A5-2881-45B4-A5DC-27483F9D32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03" y="1048367"/>
            <a:ext cx="29146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6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0" y="0"/>
            <a:ext cx="5966138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78815" y="73531"/>
            <a:ext cx="10515600" cy="15142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Security in Depth –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Security Groups</a:t>
            </a:r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299214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D25ECE-AC98-4D9E-B3E4-8718F6299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07" y="141317"/>
            <a:ext cx="5542492" cy="6575366"/>
          </a:xfrm>
          <a:prstGeom prst="rect">
            <a:avLst/>
          </a:prstGeom>
        </p:spPr>
      </p:pic>
      <p:pic>
        <p:nvPicPr>
          <p:cNvPr id="44" name="Picture 4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D4F758-6CC7-486B-8807-8A3FD2A6F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48" y="856263"/>
            <a:ext cx="4867275" cy="5544538"/>
          </a:xfrm>
          <a:prstGeom prst="rect">
            <a:avLst/>
          </a:prstGeom>
        </p:spPr>
      </p:pic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0FC63133-C81A-4FD7-BB79-2550C65F3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84" y="1573241"/>
            <a:ext cx="3343275" cy="3447646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8BF3C64-17AB-41C1-A406-BFD5922C88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86" y="1364249"/>
            <a:ext cx="4686300" cy="4807951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AD204A5-2881-45B4-A5DC-27483F9D32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03" y="1048367"/>
            <a:ext cx="2914650" cy="483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9CB2B4-D5C8-4F54-A5AA-5351BEEFB1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122" y="1573896"/>
            <a:ext cx="466725" cy="447675"/>
          </a:xfrm>
          <a:prstGeom prst="rect">
            <a:avLst/>
          </a:prstGeom>
        </p:spPr>
      </p:pic>
      <p:pic>
        <p:nvPicPr>
          <p:cNvPr id="9" name="Picture 8" descr="A picture containing object, clock, meter, sitting&#10;&#10;Description automatically generated">
            <a:extLst>
              <a:ext uri="{FF2B5EF4-FFF2-40B4-BE49-F238E27FC236}">
                <a16:creationId xmlns:a16="http://schemas.microsoft.com/office/drawing/2014/main" id="{0D3CBCA2-919B-4739-B329-AD5810CCFCC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8534" y="2057410"/>
            <a:ext cx="2981325" cy="490537"/>
          </a:xfrm>
          <a:prstGeom prst="rect">
            <a:avLst/>
          </a:prstGeom>
        </p:spPr>
      </p:pic>
      <p:pic>
        <p:nvPicPr>
          <p:cNvPr id="15" name="Picture 14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12AC88C3-EA77-4ECF-8E6B-63900AD1831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014"/>
          <a:stretch/>
        </p:blipFill>
        <p:spPr>
          <a:xfrm>
            <a:off x="8768251" y="2974598"/>
            <a:ext cx="642985" cy="659423"/>
          </a:xfrm>
          <a:prstGeom prst="rect">
            <a:avLst/>
          </a:prstGeom>
        </p:spPr>
      </p:pic>
      <p:pic>
        <p:nvPicPr>
          <p:cNvPr id="18" name="Picture 17" descr="A close up of a clock&#10;&#10;Description automatically generated">
            <a:extLst>
              <a:ext uri="{FF2B5EF4-FFF2-40B4-BE49-F238E27FC236}">
                <a16:creationId xmlns:a16="http://schemas.microsoft.com/office/drawing/2014/main" id="{C7BBF3F4-41D2-4E2D-A3F5-A706D464A37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3072" y="3768224"/>
            <a:ext cx="2981325" cy="537063"/>
          </a:xfrm>
          <a:prstGeom prst="rect">
            <a:avLst/>
          </a:prstGeom>
        </p:spPr>
      </p:pic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19CC798D-90F7-4CA4-896E-1DD5C62A4B6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66" y="5328806"/>
            <a:ext cx="640373" cy="594100"/>
          </a:xfrm>
          <a:prstGeom prst="rect">
            <a:avLst/>
          </a:prstGeom>
        </p:spPr>
      </p:pic>
      <p:graphicFrame>
        <p:nvGraphicFramePr>
          <p:cNvPr id="24" name="Content Placeholder 12" descr="Table">
            <a:extLst>
              <a:ext uri="{FF2B5EF4-FFF2-40B4-BE49-F238E27FC236}">
                <a16:creationId xmlns:a16="http://schemas.microsoft.com/office/drawing/2014/main" id="{55CBD438-EBBB-4357-840A-38934CE81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874269"/>
              </p:ext>
            </p:extLst>
          </p:nvPr>
        </p:nvGraphicFramePr>
        <p:xfrm>
          <a:off x="189675" y="1879404"/>
          <a:ext cx="5503087" cy="421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33">
                  <a:extLst>
                    <a:ext uri="{9D8B030D-6E8A-4147-A177-3AD203B41FA5}">
                      <a16:colId xmlns:a16="http://schemas.microsoft.com/office/drawing/2014/main" val="1804630044"/>
                    </a:ext>
                  </a:extLst>
                </a:gridCol>
                <a:gridCol w="1846584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1252935">
                  <a:extLst>
                    <a:ext uri="{9D8B030D-6E8A-4147-A177-3AD203B41FA5}">
                      <a16:colId xmlns:a16="http://schemas.microsoft.com/office/drawing/2014/main" val="1816494481"/>
                    </a:ext>
                  </a:extLst>
                </a:gridCol>
                <a:gridCol w="1252935">
                  <a:extLst>
                    <a:ext uri="{9D8B030D-6E8A-4147-A177-3AD203B41FA5}">
                      <a16:colId xmlns:a16="http://schemas.microsoft.com/office/drawing/2014/main" val="3805080711"/>
                    </a:ext>
                  </a:extLst>
                </a:gridCol>
              </a:tblGrid>
              <a:tr h="39779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SG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Inbound rules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233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noProof="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Port range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042307"/>
                  </a:ext>
                </a:extLst>
              </a:tr>
              <a:tr h="526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sg-</a:t>
                      </a:r>
                      <a:r>
                        <a:rPr kumimoji="0" lang="en-US" sz="1300" b="0" i="0" u="none" strike="noStrike" kern="1200" cap="none" spc="-25" normalizeH="0" baseline="0" noProof="0" dirty="0" err="1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ext</a:t>
                      </a: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-</a:t>
                      </a:r>
                      <a:r>
                        <a:rPr kumimoji="0" lang="en-US" sz="1300" b="0" i="0" u="none" strike="noStrike" kern="1200" cap="none" spc="-25" normalizeH="0" baseline="0" noProof="0" dirty="0" err="1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lb</a:t>
                      </a:r>
                      <a:endParaRPr kumimoji="0" lang="en-US" sz="13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HTTPS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HTTP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443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0.0.0.0/0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  <a:tr h="5615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sg-web-tier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HTTPS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HTTP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SSH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443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sg-</a:t>
                      </a:r>
                      <a:r>
                        <a:rPr kumimoji="0" lang="en-US" sz="1300" b="0" i="0" u="none" strike="noStrike" kern="1200" cap="none" spc="-25" normalizeH="0" baseline="0" noProof="0" dirty="0" err="1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ext</a:t>
                      </a: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-</a:t>
                      </a:r>
                      <a:r>
                        <a:rPr kumimoji="0" lang="en-US" sz="1300" b="0" i="0" u="none" strike="noStrike" kern="1200" cap="none" spc="-25" normalizeH="0" baseline="0" noProof="0" dirty="0" err="1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lb</a:t>
                      </a:r>
                      <a:endParaRPr kumimoji="0" lang="en-US" sz="13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My IP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406185"/>
                  </a:ext>
                </a:extLst>
              </a:tr>
              <a:tr h="7253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sg-int-</a:t>
                      </a:r>
                      <a:r>
                        <a:rPr kumimoji="0" lang="en-US" sz="1300" b="0" i="0" u="none" strike="noStrike" kern="1200" cap="none" spc="-25" normalizeH="0" baseline="0" noProof="0" dirty="0" err="1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lb</a:t>
                      </a:r>
                      <a:endParaRPr kumimoji="0" lang="en-US" sz="13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HTTPS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HTTP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ICMP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443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sg-web-tier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188992"/>
                  </a:ext>
                </a:extLst>
              </a:tr>
              <a:tr h="7253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sg-app-tier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HTTPS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HTTP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ICMP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443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sg-int-</a:t>
                      </a:r>
                      <a:r>
                        <a:rPr kumimoji="0" lang="en-US" sz="1300" b="0" i="0" u="none" strike="noStrike" kern="1200" cap="none" spc="-25" normalizeH="0" baseline="0" noProof="0" dirty="0" err="1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lb</a:t>
                      </a:r>
                      <a:endParaRPr kumimoji="0" lang="en-US" sz="13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367130"/>
                  </a:ext>
                </a:extLst>
              </a:tr>
              <a:tr h="7253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sg-</a:t>
                      </a:r>
                      <a:r>
                        <a:rPr kumimoji="0" lang="en-US" sz="1300" b="0" i="0" u="none" strike="noStrike" kern="1200" cap="none" spc="-25" normalizeH="0" baseline="0" noProof="0" dirty="0" err="1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rds</a:t>
                      </a: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-tier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Custom TCP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3306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sg-app-tier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956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88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0" y="0"/>
            <a:ext cx="5966138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78815" y="2561754"/>
            <a:ext cx="10515600" cy="15142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Improving Architecture -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Auto Scaling Groups &amp;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RDS Multi-AZ</a:t>
            </a:r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281629" y="3997425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D59C8F7-27D3-4D32-83EB-A036A568A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60" y="33337"/>
            <a:ext cx="572452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8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3600" y="0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359782" y="2615956"/>
            <a:ext cx="3470031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 bwMode="ltGray">
          <a:xfrm>
            <a:off x="5032798" y="3686542"/>
            <a:ext cx="2124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 descr="Blue rectangle">
            <a:extLst>
              <a:ext uri="{FF2B5EF4-FFF2-40B4-BE49-F238E27FC236}">
                <a16:creationId xmlns:a16="http://schemas.microsoft.com/office/drawing/2014/main" id="{BF52FEC4-37BA-44C0-BB3E-671C26C90C58}"/>
              </a:ext>
            </a:extLst>
          </p:cNvPr>
          <p:cNvSpPr/>
          <p:nvPr/>
        </p:nvSpPr>
        <p:spPr>
          <a:xfrm>
            <a:off x="3600" y="0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39617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931203" y="2900361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3" descr="People with documents">
            <a:extLst>
              <a:ext uri="{FF2B5EF4-FFF2-40B4-BE49-F238E27FC236}">
                <a16:creationId xmlns:a16="http://schemas.microsoft.com/office/drawing/2014/main" id="{36395C64-9F80-41B7-AF58-66689D8FF895}"/>
              </a:ext>
            </a:extLst>
          </p:cNvPr>
          <p:cNvSpPr/>
          <p:nvPr/>
        </p:nvSpPr>
        <p:spPr bwMode="ltGray">
          <a:xfrm>
            <a:off x="6689724" y="0"/>
            <a:ext cx="5502275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0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445700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Customer Overview</a:t>
            </a:r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561525" y="3042424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435835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SPRZ Pte Ltd</a:t>
            </a:r>
          </a:p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Building its infrastructure in Singapore Data Center using Cloud solutions to build its Web, Application and Database Servers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A434879-1F3F-4B9C-8F85-0935E7F8FCE2}"/>
              </a:ext>
            </a:extLst>
          </p:cNvPr>
          <p:cNvSpPr txBox="1">
            <a:spLocks/>
          </p:cNvSpPr>
          <p:nvPr/>
        </p:nvSpPr>
        <p:spPr bwMode="white">
          <a:xfrm>
            <a:off x="7499116" y="1071003"/>
            <a:ext cx="3148965" cy="4863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900" b="1" dirty="0">
                <a:solidFill>
                  <a:schemeClr val="bg1"/>
                </a:solidFill>
              </a:rPr>
              <a:t>Architecture Design</a:t>
            </a:r>
          </a:p>
          <a:p>
            <a:pPr marL="0" marR="508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i="1" spc="-15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2" name="Picture Placeholder 35" descr="Check icon">
            <a:extLst>
              <a:ext uri="{FF2B5EF4-FFF2-40B4-BE49-F238E27FC236}">
                <a16:creationId xmlns:a16="http://schemas.microsoft.com/office/drawing/2014/main" id="{C7627FEC-D4C1-47FC-913B-665D436D4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6923116" y="981306"/>
            <a:ext cx="576000" cy="576000"/>
          </a:xfrm>
          <a:prstGeom prst="rect">
            <a:avLst/>
          </a:prstGeom>
        </p:spPr>
      </p:pic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EC51ABE5-0356-40DF-A596-D37F4F9B869B}"/>
              </a:ext>
            </a:extLst>
          </p:cNvPr>
          <p:cNvSpPr txBox="1">
            <a:spLocks/>
          </p:cNvSpPr>
          <p:nvPr/>
        </p:nvSpPr>
        <p:spPr bwMode="white">
          <a:xfrm>
            <a:off x="7499116" y="1465297"/>
            <a:ext cx="3148965" cy="35280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Designing Network layer in AWS</a:t>
            </a:r>
          </a:p>
          <a:p>
            <a:pPr marR="5080" lvl="1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VPC</a:t>
            </a:r>
          </a:p>
          <a:p>
            <a:pPr marR="5080" lvl="1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Subnets</a:t>
            </a:r>
          </a:p>
          <a:p>
            <a:pPr marR="5080" lvl="1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Internet Gateway</a:t>
            </a:r>
          </a:p>
          <a:p>
            <a:pPr marR="5080" lvl="1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Route Tables</a:t>
            </a:r>
          </a:p>
          <a:p>
            <a:pPr marR="5080" lvl="1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Load Balancers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Architecting Compute layer</a:t>
            </a:r>
          </a:p>
          <a:p>
            <a:pPr marR="5080" lvl="1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EC2 Instances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Creating Database layer</a:t>
            </a:r>
          </a:p>
          <a:p>
            <a:pPr marR="5080" lvl="1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RDS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Security</a:t>
            </a:r>
          </a:p>
          <a:p>
            <a:pPr marR="5080" lvl="1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Security Groups</a:t>
            </a:r>
          </a:p>
          <a:p>
            <a:pPr marR="5080" lvl="1">
              <a:lnSpc>
                <a:spcPct val="100000"/>
              </a:lnSpc>
              <a:spcBef>
                <a:spcPts val="600"/>
              </a:spcBef>
            </a:pP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16E5343E-1D41-490F-9C02-FA03E1C097EB}"/>
              </a:ext>
            </a:extLst>
          </p:cNvPr>
          <p:cNvSpPr txBox="1">
            <a:spLocks/>
          </p:cNvSpPr>
          <p:nvPr/>
        </p:nvSpPr>
        <p:spPr bwMode="white">
          <a:xfrm>
            <a:off x="7499116" y="5066771"/>
            <a:ext cx="3148965" cy="4863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900" b="1" dirty="0">
                <a:solidFill>
                  <a:schemeClr val="bg1"/>
                </a:solidFill>
              </a:rPr>
              <a:t>Implementation</a:t>
            </a:r>
          </a:p>
          <a:p>
            <a:pPr marL="0" marR="508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i="1" spc="-15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8" name="Picture Placeholder 35" descr="Check icon">
            <a:extLst>
              <a:ext uri="{FF2B5EF4-FFF2-40B4-BE49-F238E27FC236}">
                <a16:creationId xmlns:a16="http://schemas.microsoft.com/office/drawing/2014/main" id="{0A733583-8B50-423F-A54F-828F7D5A4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6923116" y="4977074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  <p:bldP spid="7" grpId="0" animBg="1"/>
      <p:bldP spid="9" grpId="0"/>
      <p:bldP spid="11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89807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Resources</a:t>
            </a:r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299214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4" name="Picture 3" descr="Qr cod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768BEC39-7ACC-42AC-A462-EFF29C540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714" y="2000250"/>
            <a:ext cx="2857500" cy="28575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7D8CFE-74BB-46F0-A314-66BCD054A5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6081"/>
          <a:stretch/>
        </p:blipFill>
        <p:spPr>
          <a:xfrm>
            <a:off x="2509687" y="4970779"/>
            <a:ext cx="496768" cy="49408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B095AEE-94C4-4669-930E-AF9E5111ED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6872"/>
          <a:stretch/>
        </p:blipFill>
        <p:spPr>
          <a:xfrm>
            <a:off x="3087340" y="4972048"/>
            <a:ext cx="1176374" cy="3660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A23040-28C3-4E11-866A-2A12088D953B}"/>
              </a:ext>
            </a:extLst>
          </p:cNvPr>
          <p:cNvSpPr txBox="1"/>
          <p:nvPr/>
        </p:nvSpPr>
        <p:spPr>
          <a:xfrm>
            <a:off x="1206189" y="5795250"/>
            <a:ext cx="44005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accent1"/>
                </a:solidFill>
                <a:latin typeface="+mj-lt"/>
              </a:rPr>
              <a:t>https://aws.amazon.com/architecture/icons/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ACF6B7-1639-4DF1-8AA1-ABD1B7C28074}"/>
              </a:ext>
            </a:extLst>
          </p:cNvPr>
          <p:cNvSpPr txBox="1"/>
          <p:nvPr/>
        </p:nvSpPr>
        <p:spPr>
          <a:xfrm>
            <a:off x="2399893" y="4547945"/>
            <a:ext cx="2013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/>
              <a:t>http://bit.ly/aws-drawio</a:t>
            </a:r>
          </a:p>
        </p:txBody>
      </p:sp>
      <p:pic>
        <p:nvPicPr>
          <p:cNvPr id="22" name="Picture 21" descr="Qr code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C1F9A18B-9B6A-4E21-8EAE-EB0D17329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788" y="2001600"/>
            <a:ext cx="2857500" cy="2857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2355B47-C628-4F12-961C-5E74DB62EE51}"/>
              </a:ext>
            </a:extLst>
          </p:cNvPr>
          <p:cNvSpPr txBox="1"/>
          <p:nvPr/>
        </p:nvSpPr>
        <p:spPr>
          <a:xfrm>
            <a:off x="7493400" y="4547945"/>
            <a:ext cx="2584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/>
              <a:t>http://bit.ly/lab-readme</a:t>
            </a:r>
          </a:p>
        </p:txBody>
      </p:sp>
    </p:spTree>
    <p:extLst>
      <p:ext uri="{BB962C8B-B14F-4D97-AF65-F5344CB8AC3E}">
        <p14:creationId xmlns:p14="http://schemas.microsoft.com/office/powerpoint/2010/main" val="224538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599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89807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AWS Services – Networking</a:t>
            </a:r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62050505"/>
              </p:ext>
            </p:extLst>
          </p:nvPr>
        </p:nvGraphicFramePr>
        <p:xfrm>
          <a:off x="5426872" y="1903615"/>
          <a:ext cx="1713068" cy="362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06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</a:tblGrid>
              <a:tr h="1314914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68557"/>
                  </a:ext>
                </a:extLst>
              </a:tr>
              <a:tr h="6225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Amazon VPC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6923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A slice of the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Cloud pie for yourself</a:t>
                      </a: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299214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5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406" y="22026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D25ECE-AC98-4D9E-B3E4-8718F6299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07" y="141317"/>
            <a:ext cx="5542492" cy="6575366"/>
          </a:xfrm>
          <a:prstGeom prst="rect">
            <a:avLst/>
          </a:prstGeom>
        </p:spPr>
      </p:pic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56AA58A5-3C8F-4D80-8D0B-38B623A3F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0" y="915871"/>
            <a:ext cx="4772025" cy="5484929"/>
          </a:xfrm>
          <a:prstGeom prst="rect">
            <a:avLst/>
          </a:prstGeom>
        </p:spPr>
      </p:pic>
      <p:pic>
        <p:nvPicPr>
          <p:cNvPr id="35" name="Picture 34" descr="Shape&#10;&#10;Description automatically generated">
            <a:extLst>
              <a:ext uri="{FF2B5EF4-FFF2-40B4-BE49-F238E27FC236}">
                <a16:creationId xmlns:a16="http://schemas.microsoft.com/office/drawing/2014/main" id="{4D41985E-B1DC-46D2-83A6-EFFE860CE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265" y="1655519"/>
            <a:ext cx="4581525" cy="1247775"/>
          </a:xfrm>
          <a:prstGeom prst="rect">
            <a:avLst/>
          </a:prstGeom>
        </p:spPr>
      </p:pic>
      <p:pic>
        <p:nvPicPr>
          <p:cNvPr id="39" name="Picture 3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EBC52BB-BC47-480A-9C68-4D52829CB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888" y="4533755"/>
            <a:ext cx="4581525" cy="1247775"/>
          </a:xfrm>
          <a:prstGeom prst="rect">
            <a:avLst/>
          </a:prstGeom>
        </p:spPr>
      </p:pic>
      <p:pic>
        <p:nvPicPr>
          <p:cNvPr id="41" name="Picture 40" descr="Shape, rectangle&#10;&#10;Description automatically generated">
            <a:extLst>
              <a:ext uri="{FF2B5EF4-FFF2-40B4-BE49-F238E27FC236}">
                <a16:creationId xmlns:a16="http://schemas.microsoft.com/office/drawing/2014/main" id="{B07B300B-FF64-4571-AAFF-FD13D4EFA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889" y="3094637"/>
            <a:ext cx="4581525" cy="1247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216FDD-1F17-4303-9DAE-056FB74FA2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664" y="2096118"/>
            <a:ext cx="466725" cy="466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1F4DF7-EF23-4606-AE0B-90E86F0E4C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35" y="3585560"/>
            <a:ext cx="466725" cy="466725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11936D6-34AF-4C6D-B4AA-650722669C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513" y="4953608"/>
            <a:ext cx="581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9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0.28217 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76" y="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51055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34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-0.28216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D25ECE-AC98-4D9E-B3E4-8718F6299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07" y="141317"/>
            <a:ext cx="5542492" cy="6575366"/>
          </a:xfrm>
          <a:prstGeom prst="rect">
            <a:avLst/>
          </a:prstGeom>
        </p:spPr>
      </p:pic>
      <p:pic>
        <p:nvPicPr>
          <p:cNvPr id="6" name="Picture 5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AD46199C-45E7-4648-894E-4C46FE4BE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47" y="857361"/>
            <a:ext cx="4867275" cy="5724525"/>
          </a:xfrm>
          <a:prstGeom prst="rect">
            <a:avLst/>
          </a:prstGeo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1" y="0"/>
            <a:ext cx="5966138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56B52-0818-431A-968B-70784B85CC62}"/>
              </a:ext>
            </a:extLst>
          </p:cNvPr>
          <p:cNvSpPr txBox="1"/>
          <p:nvPr/>
        </p:nvSpPr>
        <p:spPr>
          <a:xfrm>
            <a:off x="5006769" y="2742676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accent1"/>
                </a:solidFill>
                <a:latin typeface="+mj-lt"/>
              </a:rPr>
              <a:t>host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89807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AWS Services – Networking</a:t>
            </a:r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299214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45" name="Content Placeholder 12" descr="Table">
            <a:extLst>
              <a:ext uri="{FF2B5EF4-FFF2-40B4-BE49-F238E27FC236}">
                <a16:creationId xmlns:a16="http://schemas.microsoft.com/office/drawing/2014/main" id="{BE38DD39-B3CA-42B7-8783-17DF88949B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380584"/>
              </p:ext>
            </p:extLst>
          </p:nvPr>
        </p:nvGraphicFramePr>
        <p:xfrm>
          <a:off x="2019993" y="1903614"/>
          <a:ext cx="3724102" cy="2212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05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1695797">
                  <a:extLst>
                    <a:ext uri="{9D8B030D-6E8A-4147-A177-3AD203B41FA5}">
                      <a16:colId xmlns:a16="http://schemas.microsoft.com/office/drawing/2014/main" val="2533229840"/>
                    </a:ext>
                  </a:extLst>
                </a:gridCol>
              </a:tblGrid>
              <a:tr h="331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Subnet Name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Subnet CIDR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042307"/>
                  </a:ext>
                </a:extLst>
              </a:tr>
              <a:tr h="517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Public subnet web-tier-1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1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192.168.0. </a:t>
                      </a:r>
                      <a:r>
                        <a:rPr kumimoji="0" lang="en-SG" sz="14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0 /24</a:t>
                      </a:r>
                      <a:endParaRPr kumimoji="0" lang="en-US" sz="14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  <a:tr h="5298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1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1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192.168.0. </a:t>
                      </a:r>
                      <a:r>
                        <a:rPr kumimoji="0" lang="en-SG" sz="14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0 /24</a:t>
                      </a:r>
                      <a:endParaRPr kumimoji="0" lang="en-US" sz="14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406185"/>
                  </a:ext>
                </a:extLst>
              </a:tr>
              <a:tr h="5298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1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1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192.168.0. </a:t>
                      </a:r>
                      <a:r>
                        <a:rPr kumimoji="0" lang="en-SG" sz="14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255 /24</a:t>
                      </a:r>
                      <a:endParaRPr kumimoji="0" lang="en-US" sz="14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188992"/>
                  </a:ext>
                </a:extLst>
              </a:tr>
            </a:tbl>
          </a:graphicData>
        </a:graphic>
      </p:graphicFrame>
      <p:sp>
        <p:nvSpPr>
          <p:cNvPr id="4" name="Left Bracket 3">
            <a:extLst>
              <a:ext uri="{FF2B5EF4-FFF2-40B4-BE49-F238E27FC236}">
                <a16:creationId xmlns:a16="http://schemas.microsoft.com/office/drawing/2014/main" id="{B103A6AE-F773-4CCD-9B38-EF8D398B46BA}"/>
              </a:ext>
            </a:extLst>
          </p:cNvPr>
          <p:cNvSpPr/>
          <p:nvPr/>
        </p:nvSpPr>
        <p:spPr>
          <a:xfrm rot="5400000">
            <a:off x="4677775" y="2176409"/>
            <a:ext cx="45719" cy="739680"/>
          </a:xfrm>
          <a:prstGeom prst="leftBracket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0B6F8-C3DE-4D52-8744-8AF74F58D453}"/>
              </a:ext>
            </a:extLst>
          </p:cNvPr>
          <p:cNvSpPr txBox="1"/>
          <p:nvPr/>
        </p:nvSpPr>
        <p:spPr>
          <a:xfrm>
            <a:off x="4322451" y="2246201"/>
            <a:ext cx="803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accent1"/>
                </a:solidFill>
                <a:latin typeface="+mj-lt"/>
              </a:rPr>
              <a:t>network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D313EB41-CA6D-481A-B8F4-3E8A050409BD}"/>
              </a:ext>
            </a:extLst>
          </p:cNvPr>
          <p:cNvSpPr/>
          <p:nvPr/>
        </p:nvSpPr>
        <p:spPr>
          <a:xfrm rot="16200000">
            <a:off x="5178012" y="2755485"/>
            <a:ext cx="54802" cy="104775"/>
          </a:xfrm>
          <a:prstGeom prst="leftBracket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8" name="Content Placeholder 12" descr="Table">
            <a:extLst>
              <a:ext uri="{FF2B5EF4-FFF2-40B4-BE49-F238E27FC236}">
                <a16:creationId xmlns:a16="http://schemas.microsoft.com/office/drawing/2014/main" id="{7096EACA-F63F-411D-BFCB-30C8CC690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734764"/>
              </p:ext>
            </p:extLst>
          </p:nvPr>
        </p:nvGraphicFramePr>
        <p:xfrm>
          <a:off x="2019993" y="4116253"/>
          <a:ext cx="3724102" cy="81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102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</a:tblGrid>
              <a:tr h="331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Only 251 IP Addresses are available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The first four IP addresses and the last IP address are reserved</a:t>
                      </a:r>
                      <a:endParaRPr kumimoji="0" lang="en-US" sz="13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042307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2" descr="Table">
            <a:extLst>
              <a:ext uri="{FF2B5EF4-FFF2-40B4-BE49-F238E27FC236}">
                <a16:creationId xmlns:a16="http://schemas.microsoft.com/office/drawing/2014/main" id="{0F4BA9CC-AD94-4ADE-A9DC-04C88C263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123134"/>
              </p:ext>
            </p:extLst>
          </p:nvPr>
        </p:nvGraphicFramePr>
        <p:xfrm>
          <a:off x="1983240" y="1914239"/>
          <a:ext cx="1719758" cy="362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75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</a:tblGrid>
              <a:tr h="1314914">
                <a:tc>
                  <a:txBody>
                    <a:bodyPr/>
                    <a:lstStyle/>
                    <a:p>
                      <a:pPr algn="ctr"/>
                      <a:endParaRPr lang="en-US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68557"/>
                  </a:ext>
                </a:extLst>
              </a:tr>
              <a:tr h="6225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Amazon VPC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6923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A slice of the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Cloud pie for yourself</a:t>
                      </a: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AA46DB2-193A-476B-8977-5307462EF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71" y="1420631"/>
            <a:ext cx="4581525" cy="4696035"/>
          </a:xfrm>
          <a:prstGeom prst="rect">
            <a:avLst/>
          </a:prstGeom>
        </p:spPr>
      </p:pic>
      <p:pic>
        <p:nvPicPr>
          <p:cNvPr id="22" name="Graphic 6">
            <a:extLst>
              <a:ext uri="{FF2B5EF4-FFF2-40B4-BE49-F238E27FC236}">
                <a16:creationId xmlns:a16="http://schemas.microsoft.com/office/drawing/2014/main" id="{F2662BF4-913D-4E4A-BED6-1F4EB93EA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19" y="22132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0FC63133-C81A-4FD7-BB79-2550C65F3E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1461" y="1587459"/>
            <a:ext cx="1273583" cy="2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9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-0.14466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0.14492 -0.0018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 animBg="1"/>
      <p:bldP spid="5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1" y="0"/>
            <a:ext cx="5966138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89807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AWS Services – Networking</a:t>
            </a:r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30533027"/>
              </p:ext>
            </p:extLst>
          </p:nvPr>
        </p:nvGraphicFramePr>
        <p:xfrm>
          <a:off x="220988" y="1903615"/>
          <a:ext cx="1719758" cy="362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75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</a:tblGrid>
              <a:tr h="1314914">
                <a:tc>
                  <a:txBody>
                    <a:bodyPr/>
                    <a:lstStyle/>
                    <a:p>
                      <a:pPr algn="ctr"/>
                      <a:endParaRPr lang="en-US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68557"/>
                  </a:ext>
                </a:extLst>
              </a:tr>
              <a:tr h="6225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Amazon VPC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6923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A slice of the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Cloud pie for yourself</a:t>
                      </a: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299214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5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67" y="22026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D25ECE-AC98-4D9E-B3E4-8718F6299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07" y="141317"/>
            <a:ext cx="5542492" cy="6575366"/>
          </a:xfrm>
          <a:prstGeom prst="rect">
            <a:avLst/>
          </a:prstGeom>
        </p:spPr>
      </p:pic>
      <p:pic>
        <p:nvPicPr>
          <p:cNvPr id="44" name="Picture 4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D4F758-6CC7-486B-8807-8A3FD2A6F5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48" y="856263"/>
            <a:ext cx="4867275" cy="5544538"/>
          </a:xfrm>
          <a:prstGeom prst="rect">
            <a:avLst/>
          </a:prstGeom>
        </p:spPr>
      </p:pic>
      <p:graphicFrame>
        <p:nvGraphicFramePr>
          <p:cNvPr id="45" name="Content Placeholder 12" descr="Table">
            <a:extLst>
              <a:ext uri="{FF2B5EF4-FFF2-40B4-BE49-F238E27FC236}">
                <a16:creationId xmlns:a16="http://schemas.microsoft.com/office/drawing/2014/main" id="{BE38DD39-B3CA-42B7-8783-17DF88949B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6171"/>
              </p:ext>
            </p:extLst>
          </p:nvPr>
        </p:nvGraphicFramePr>
        <p:xfrm>
          <a:off x="2019993" y="1903614"/>
          <a:ext cx="3724102" cy="3629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05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1695797">
                  <a:extLst>
                    <a:ext uri="{9D8B030D-6E8A-4147-A177-3AD203B41FA5}">
                      <a16:colId xmlns:a16="http://schemas.microsoft.com/office/drawing/2014/main" val="2533229840"/>
                    </a:ext>
                  </a:extLst>
                </a:gridCol>
              </a:tblGrid>
              <a:tr h="331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Subnet Name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Subnet CIDR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517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Public subnet web-tier-1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192.168.0.0 /24</a:t>
                      </a:r>
                      <a:endParaRPr kumimoji="0" lang="en-US" sz="14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  <a:tr h="5298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Private subnet app-tier-1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1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192.168.2.0 /24</a:t>
                      </a:r>
                      <a:endParaRPr kumimoji="0" lang="en-US" sz="14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406185"/>
                  </a:ext>
                </a:extLst>
              </a:tr>
              <a:tr h="562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Private subnet db-tier-1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1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192.168.4.0 /24</a:t>
                      </a:r>
                      <a:endParaRPr kumimoji="0" lang="en-US" sz="14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371917"/>
                  </a:ext>
                </a:extLst>
              </a:tr>
              <a:tr h="562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Public subnet web-tier-2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1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192.168.1.0 /24</a:t>
                      </a:r>
                      <a:endParaRPr kumimoji="0" lang="en-US" sz="14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28870"/>
                  </a:ext>
                </a:extLst>
              </a:tr>
              <a:tr h="562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Private subnet app-tier-2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1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192.168.3.0 /24</a:t>
                      </a:r>
                      <a:endParaRPr kumimoji="0" lang="en-US" sz="14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374106"/>
                  </a:ext>
                </a:extLst>
              </a:tr>
              <a:tr h="562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Private subnet db-tier-2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1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192.168.5.0 /24</a:t>
                      </a:r>
                      <a:endParaRPr kumimoji="0" lang="en-US" sz="14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109398"/>
                  </a:ext>
                </a:extLst>
              </a:tr>
            </a:tbl>
          </a:graphicData>
        </a:graphic>
      </p:graphicFrame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0FC63133-C81A-4FD7-BB79-2550C65F3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84" y="1573241"/>
            <a:ext cx="3343275" cy="34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-6507" y="0"/>
            <a:ext cx="5966138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89807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AWS Services – Networking</a:t>
            </a:r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62924342"/>
              </p:ext>
            </p:extLst>
          </p:nvPr>
        </p:nvGraphicFramePr>
        <p:xfrm>
          <a:off x="2059313" y="1903615"/>
          <a:ext cx="1719758" cy="362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75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</a:tblGrid>
              <a:tr h="1314914">
                <a:tc>
                  <a:txBody>
                    <a:bodyPr/>
                    <a:lstStyle/>
                    <a:p>
                      <a:pPr algn="ctr"/>
                      <a:endParaRPr lang="en-US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68557"/>
                  </a:ext>
                </a:extLst>
              </a:tr>
              <a:tr h="6225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Internet Gateway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6923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Allows access from your VPC to the Internet</a:t>
                      </a:r>
                      <a:endParaRPr kumimoji="0" lang="en-US" sz="1800" b="1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299214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D25ECE-AC98-4D9E-B3E4-8718F6299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07" y="141317"/>
            <a:ext cx="5542492" cy="6575366"/>
          </a:xfrm>
          <a:prstGeom prst="rect">
            <a:avLst/>
          </a:prstGeom>
        </p:spPr>
      </p:pic>
      <p:pic>
        <p:nvPicPr>
          <p:cNvPr id="44" name="Picture 4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D4F758-6CC7-486B-8807-8A3FD2A6F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48" y="856263"/>
            <a:ext cx="4867275" cy="5544538"/>
          </a:xfrm>
          <a:prstGeom prst="rect">
            <a:avLst/>
          </a:prstGeom>
        </p:spPr>
      </p:pic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0FC63133-C81A-4FD7-BB79-2550C65F3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84" y="1573241"/>
            <a:ext cx="3343275" cy="3447646"/>
          </a:xfrm>
          <a:prstGeom prst="rect">
            <a:avLst/>
          </a:prstGeom>
        </p:spPr>
      </p:pic>
      <p:pic>
        <p:nvPicPr>
          <p:cNvPr id="12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798" y="2319173"/>
            <a:ext cx="763200" cy="763200"/>
          </a:xfrm>
          <a:prstGeom prst="roundRect">
            <a:avLst>
              <a:gd name="adj" fmla="val 4686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67BDE-82C0-469C-9652-82464B30D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7" y="1029015"/>
            <a:ext cx="3714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3018" y="-4982"/>
            <a:ext cx="5966138" cy="693332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89807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AWS Services – Networking</a:t>
            </a:r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299214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D25ECE-AC98-4D9E-B3E4-8718F6299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07" y="141317"/>
            <a:ext cx="5542492" cy="6575366"/>
          </a:xfrm>
          <a:prstGeom prst="rect">
            <a:avLst/>
          </a:prstGeom>
        </p:spPr>
      </p:pic>
      <p:pic>
        <p:nvPicPr>
          <p:cNvPr id="44" name="Picture 4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D4F758-6CC7-486B-8807-8A3FD2A6F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48" y="856263"/>
            <a:ext cx="4867275" cy="5544538"/>
          </a:xfrm>
          <a:prstGeom prst="rect">
            <a:avLst/>
          </a:prstGeom>
        </p:spPr>
      </p:pic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0FC63133-C81A-4FD7-BB79-2550C65F3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84" y="1573241"/>
            <a:ext cx="3343275" cy="3447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67BDE-82C0-469C-9652-82464B30D8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23" y="1027942"/>
            <a:ext cx="371475" cy="37147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8BF3C64-17AB-41C1-A406-BFD5922C88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86" y="1364249"/>
            <a:ext cx="4686300" cy="4807951"/>
          </a:xfrm>
          <a:prstGeom prst="rect">
            <a:avLst/>
          </a:prstGeom>
        </p:spPr>
      </p:pic>
      <p:graphicFrame>
        <p:nvGraphicFramePr>
          <p:cNvPr id="17" name="Content Placeholder 12" descr="Table">
            <a:extLst>
              <a:ext uri="{FF2B5EF4-FFF2-40B4-BE49-F238E27FC236}">
                <a16:creationId xmlns:a16="http://schemas.microsoft.com/office/drawing/2014/main" id="{00B0616F-85A8-43F6-9908-9E11790F2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073412"/>
              </p:ext>
            </p:extLst>
          </p:nvPr>
        </p:nvGraphicFramePr>
        <p:xfrm>
          <a:off x="2096193" y="1903614"/>
          <a:ext cx="3724102" cy="1709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05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1695797">
                  <a:extLst>
                    <a:ext uri="{9D8B030D-6E8A-4147-A177-3AD203B41FA5}">
                      <a16:colId xmlns:a16="http://schemas.microsoft.com/office/drawing/2014/main" val="2533229840"/>
                    </a:ext>
                  </a:extLst>
                </a:gridCol>
              </a:tblGrid>
              <a:tr h="3311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Public Route Table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46355"/>
                  </a:ext>
                </a:extLst>
              </a:tr>
              <a:tr h="331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Destination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517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192.168.0.0/16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local</a:t>
                      </a:r>
                      <a:endParaRPr kumimoji="0" lang="en-US" sz="14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  <a:tr h="5298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0.0.0.0/0</a:t>
                      </a:r>
                      <a:endParaRPr kumimoji="0" lang="en-US" sz="1300" b="1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spc="-25" normalizeH="0" baseline="0" noProof="0" dirty="0" err="1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igw</a:t>
                      </a:r>
                      <a:endParaRPr kumimoji="0" lang="en-US" sz="14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406185"/>
                  </a:ext>
                </a:extLst>
              </a:tr>
            </a:tbl>
          </a:graphicData>
        </a:graphic>
      </p:graphicFrame>
      <p:graphicFrame>
        <p:nvGraphicFramePr>
          <p:cNvPr id="18" name="Content Placeholder 12" descr="Table">
            <a:extLst>
              <a:ext uri="{FF2B5EF4-FFF2-40B4-BE49-F238E27FC236}">
                <a16:creationId xmlns:a16="http://schemas.microsoft.com/office/drawing/2014/main" id="{0EA39642-EF33-41C9-9444-D14C670908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092011"/>
              </p:ext>
            </p:extLst>
          </p:nvPr>
        </p:nvGraphicFramePr>
        <p:xfrm>
          <a:off x="2096193" y="4354129"/>
          <a:ext cx="3724102" cy="1179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05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1695797">
                  <a:extLst>
                    <a:ext uri="{9D8B030D-6E8A-4147-A177-3AD203B41FA5}">
                      <a16:colId xmlns:a16="http://schemas.microsoft.com/office/drawing/2014/main" val="2533229840"/>
                    </a:ext>
                  </a:extLst>
                </a:gridCol>
              </a:tblGrid>
              <a:tr h="3311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Private Route Table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46355"/>
                  </a:ext>
                </a:extLst>
              </a:tr>
              <a:tr h="331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Destination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517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192.168.0.0/16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local</a:t>
                      </a:r>
                      <a:endParaRPr kumimoji="0" lang="en-US" sz="14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2" descr="Table">
            <a:extLst>
              <a:ext uri="{FF2B5EF4-FFF2-40B4-BE49-F238E27FC236}">
                <a16:creationId xmlns:a16="http://schemas.microsoft.com/office/drawing/2014/main" id="{6E0112AF-7A7C-4694-B033-D31CCB12C2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594380"/>
              </p:ext>
            </p:extLst>
          </p:nvPr>
        </p:nvGraphicFramePr>
        <p:xfrm>
          <a:off x="2059200" y="1903615"/>
          <a:ext cx="1719758" cy="362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75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</a:tblGrid>
              <a:tr h="1314914">
                <a:tc>
                  <a:txBody>
                    <a:bodyPr/>
                    <a:lstStyle/>
                    <a:p>
                      <a:pPr algn="ctr"/>
                      <a:endParaRPr lang="en-US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68557"/>
                  </a:ext>
                </a:extLst>
              </a:tr>
              <a:tr h="6225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Route Tables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6923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Routes traffic within the VPC</a:t>
                      </a:r>
                      <a:endParaRPr kumimoji="0" lang="en-US" sz="1800" b="1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pic>
        <p:nvPicPr>
          <p:cNvPr id="21" name="Graphic 31">
            <a:extLst>
              <a:ext uri="{FF2B5EF4-FFF2-40B4-BE49-F238E27FC236}">
                <a16:creationId xmlns:a16="http://schemas.microsoft.com/office/drawing/2014/main" id="{4EEE902F-D2D6-46F1-86B4-8EF4F5980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000" y="2319173"/>
            <a:ext cx="763200" cy="763200"/>
          </a:xfrm>
          <a:prstGeom prst="roundRect">
            <a:avLst>
              <a:gd name="adj" fmla="val 686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25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5.55112E-17 L -0.14388 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14427 3.7037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-7468" y="0"/>
            <a:ext cx="5966138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89807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AWS Services – Networking</a:t>
            </a:r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299214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D25ECE-AC98-4D9E-B3E4-8718F6299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07" y="141317"/>
            <a:ext cx="5542492" cy="6575366"/>
          </a:xfrm>
          <a:prstGeom prst="rect">
            <a:avLst/>
          </a:prstGeom>
        </p:spPr>
      </p:pic>
      <p:pic>
        <p:nvPicPr>
          <p:cNvPr id="44" name="Picture 4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D4F758-6CC7-486B-8807-8A3FD2A6F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48" y="856263"/>
            <a:ext cx="4867275" cy="5544538"/>
          </a:xfrm>
          <a:prstGeom prst="rect">
            <a:avLst/>
          </a:prstGeom>
        </p:spPr>
      </p:pic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0FC63133-C81A-4FD7-BB79-2550C65F3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84" y="1573241"/>
            <a:ext cx="3343275" cy="3447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67BDE-82C0-469C-9652-82464B30D8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8" y="1030200"/>
            <a:ext cx="371475" cy="37147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8BF3C64-17AB-41C1-A406-BFD5922C88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86" y="1364249"/>
            <a:ext cx="4686300" cy="4807951"/>
          </a:xfrm>
          <a:prstGeom prst="rect">
            <a:avLst/>
          </a:prstGeom>
        </p:spPr>
      </p:pic>
      <p:graphicFrame>
        <p:nvGraphicFramePr>
          <p:cNvPr id="16" name="Content Placeholder 12" descr="Table">
            <a:extLst>
              <a:ext uri="{FF2B5EF4-FFF2-40B4-BE49-F238E27FC236}">
                <a16:creationId xmlns:a16="http://schemas.microsoft.com/office/drawing/2014/main" id="{6D641566-A5B3-4864-80C9-75B04030A9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482113"/>
              </p:ext>
            </p:extLst>
          </p:nvPr>
        </p:nvGraphicFramePr>
        <p:xfrm>
          <a:off x="206143" y="1903615"/>
          <a:ext cx="1482728" cy="362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72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</a:tblGrid>
              <a:tr h="1314914">
                <a:tc>
                  <a:txBody>
                    <a:bodyPr/>
                    <a:lstStyle/>
                    <a:p>
                      <a:pPr algn="ctr"/>
                      <a:endParaRPr lang="en-US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68557"/>
                  </a:ext>
                </a:extLst>
              </a:tr>
              <a:tr h="6225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Load Balancers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6923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Splits the traffic loads among the instances</a:t>
                      </a:r>
                      <a:endParaRPr kumimoji="0" lang="en-US" sz="1800" b="1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pic>
        <p:nvPicPr>
          <p:cNvPr id="19" name="Graphic 17">
            <a:extLst>
              <a:ext uri="{FF2B5EF4-FFF2-40B4-BE49-F238E27FC236}">
                <a16:creationId xmlns:a16="http://schemas.microsoft.com/office/drawing/2014/main" id="{1A1B2573-100F-4903-9012-32BE2F91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0" y="219520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Content Placeholder 12" descr="Table">
            <a:extLst>
              <a:ext uri="{FF2B5EF4-FFF2-40B4-BE49-F238E27FC236}">
                <a16:creationId xmlns:a16="http://schemas.microsoft.com/office/drawing/2014/main" id="{3735A803-CFEC-4468-93F7-CAC0017FA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480523"/>
              </p:ext>
            </p:extLst>
          </p:nvPr>
        </p:nvGraphicFramePr>
        <p:xfrm>
          <a:off x="1833983" y="1903615"/>
          <a:ext cx="3979574" cy="362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11">
                  <a:extLst>
                    <a:ext uri="{9D8B030D-6E8A-4147-A177-3AD203B41FA5}">
                      <a16:colId xmlns:a16="http://schemas.microsoft.com/office/drawing/2014/main" val="3486927372"/>
                    </a:ext>
                  </a:extLst>
                </a:gridCol>
                <a:gridCol w="1406770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1494693">
                  <a:extLst>
                    <a:ext uri="{9D8B030D-6E8A-4147-A177-3AD203B41FA5}">
                      <a16:colId xmlns:a16="http://schemas.microsoft.com/office/drawing/2014/main" val="2533229840"/>
                    </a:ext>
                  </a:extLst>
                </a:gridCol>
              </a:tblGrid>
              <a:tr h="870322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335790"/>
                  </a:ext>
                </a:extLst>
              </a:tr>
              <a:tr h="56943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Application Load Balancer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Network Load Balancer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5694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Operates at OSI Layer 7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Operates at Layer 4</a:t>
                      </a:r>
                      <a:endParaRPr kumimoji="0" lang="en-US" sz="14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  <a:tr h="10383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Flexible application management</a:t>
                      </a:r>
                      <a:endParaRPr kumimoji="0" lang="en-US" sz="1300" b="1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Extreme performance and static IP is needed</a:t>
                      </a:r>
                      <a:endParaRPr kumimoji="0" lang="en-US" sz="14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406185"/>
                  </a:ext>
                </a:extLst>
              </a:tr>
              <a:tr h="582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Supported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Protocols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HTTP and HTTPS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TCP, UDP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568860"/>
                  </a:ext>
                </a:extLst>
              </a:tr>
            </a:tbl>
          </a:graphicData>
        </a:graphic>
      </p:graphicFrame>
      <p:pic>
        <p:nvPicPr>
          <p:cNvPr id="22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40" y="2090573"/>
            <a:ext cx="457200" cy="457200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64" y="2090573"/>
            <a:ext cx="457200" cy="457200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7BDBA2-5EE4-445C-9480-196EBFF053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7" y="1610659"/>
            <a:ext cx="371475" cy="187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1537</TotalTime>
  <Words>421</Words>
  <Application>Microsoft Office PowerPoint</Application>
  <PresentationFormat>Widescreen</PresentationFormat>
  <Paragraphs>166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</vt:lpstr>
      <vt:lpstr>Calibri</vt:lpstr>
      <vt:lpstr>Gill Sans MT</vt:lpstr>
      <vt:lpstr>Office Theme</vt:lpstr>
      <vt:lpstr>CLOUD OPERATIONS  ASSESSMENT WALKTHROUGH</vt:lpstr>
      <vt:lpstr>Customer Overview</vt:lpstr>
      <vt:lpstr>Resources</vt:lpstr>
      <vt:lpstr>AWS Services – Networking</vt:lpstr>
      <vt:lpstr>AWS Services – Networking</vt:lpstr>
      <vt:lpstr>AWS Services – Networking</vt:lpstr>
      <vt:lpstr>AWS Services – Networking</vt:lpstr>
      <vt:lpstr>AWS Services – Networking</vt:lpstr>
      <vt:lpstr>AWS Services – Networking</vt:lpstr>
      <vt:lpstr>AWS Services – Compute</vt:lpstr>
      <vt:lpstr>AWS Services – Compute</vt:lpstr>
      <vt:lpstr>AWS Services – Database</vt:lpstr>
      <vt:lpstr>AWS Services – Database</vt:lpstr>
      <vt:lpstr>Security in Depth –  Security Groups</vt:lpstr>
      <vt:lpstr>Improving Architecture -  Auto Scaling Groups &amp;  RDS Multi-AZ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SERVICES PITCH DECK</dc:title>
  <dc:creator>Khairi</dc:creator>
  <cp:lastModifiedBy>Khairi</cp:lastModifiedBy>
  <cp:revision>56</cp:revision>
  <dcterms:created xsi:type="dcterms:W3CDTF">2021-01-09T06:31:14Z</dcterms:created>
  <dcterms:modified xsi:type="dcterms:W3CDTF">2021-01-12T12:31:16Z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