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Roboto-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7ac87d4f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7ac87d4f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cc401e3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cc401e3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cc401e3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cc401e3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7addc1b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7addc1b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7addc1b8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7addc1b8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7ac87d4f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7ac87d4f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11" Type="http://schemas.openxmlformats.org/officeDocument/2006/relationships/image" Target="../media/image1.png"/><Relationship Id="rId10" Type="http://schemas.openxmlformats.org/officeDocument/2006/relationships/image" Target="../media/image8.png"/><Relationship Id="rId9" Type="http://schemas.openxmlformats.org/officeDocument/2006/relationships/image" Target="../media/image25.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12.png"/><Relationship Id="rId11" Type="http://schemas.openxmlformats.org/officeDocument/2006/relationships/image" Target="../media/image21.png"/><Relationship Id="rId10" Type="http://schemas.openxmlformats.org/officeDocument/2006/relationships/image" Target="../media/image24.png"/><Relationship Id="rId9"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latin typeface="Roboto"/>
                <a:ea typeface="Roboto"/>
                <a:cs typeface="Roboto"/>
                <a:sym typeface="Roboto"/>
              </a:rPr>
              <a:t>Big Mountain Resort Pricing Model</a:t>
            </a:r>
            <a:endParaRPr sz="68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Jiyoon Jung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Problem Identification</a:t>
            </a:r>
            <a:endParaRPr b="1">
              <a:latin typeface="Roboto"/>
              <a:ea typeface="Roboto"/>
              <a:cs typeface="Roboto"/>
              <a:sym typeface="Roboto"/>
            </a:endParaRPr>
          </a:p>
        </p:txBody>
      </p:sp>
      <p:sp>
        <p:nvSpPr>
          <p:cNvPr id="66" name="Google Shape;66;p14"/>
          <p:cNvSpPr txBox="1"/>
          <p:nvPr>
            <p:ph idx="1" type="body"/>
          </p:nvPr>
        </p:nvSpPr>
        <p:spPr>
          <a:xfrm>
            <a:off x="311700" y="1152475"/>
            <a:ext cx="8520600" cy="3687900"/>
          </a:xfrm>
          <a:prstGeom prst="rect">
            <a:avLst/>
          </a:prstGeom>
        </p:spPr>
        <p:txBody>
          <a:bodyPr anchorCtr="0" anchor="t" bIns="91425" lIns="91425" spcFirstLastPara="1" rIns="91425" wrap="square" tIns="91425">
            <a:noAutofit/>
          </a:bodyPr>
          <a:lstStyle/>
          <a:p>
            <a:pPr indent="-295275" lvl="0" marL="457200" rtl="0" algn="l">
              <a:lnSpc>
                <a:spcPct val="100000"/>
              </a:lnSpc>
              <a:spcBef>
                <a:spcPts val="0"/>
              </a:spcBef>
              <a:spcAft>
                <a:spcPts val="0"/>
              </a:spcAft>
              <a:buClr>
                <a:srgbClr val="333333"/>
              </a:buClr>
              <a:buSzPts val="1050"/>
              <a:buFont typeface="Arial"/>
              <a:buChar char="●"/>
            </a:pPr>
            <a:r>
              <a:rPr b="1" lang="en" sz="1050">
                <a:solidFill>
                  <a:srgbClr val="333333"/>
                </a:solidFill>
                <a:highlight>
                  <a:srgbClr val="FFFFFF"/>
                </a:highlight>
                <a:latin typeface="Arial"/>
                <a:ea typeface="Arial"/>
                <a:cs typeface="Arial"/>
                <a:sym typeface="Arial"/>
              </a:rPr>
              <a:t>The objective of this project is to create a pricing model for our ski resort tickets within our target market. </a:t>
            </a:r>
            <a:endParaRPr b="1" sz="1050">
              <a:solidFill>
                <a:srgbClr val="333333"/>
              </a:solidFill>
              <a:highlight>
                <a:srgbClr val="FFFFFF"/>
              </a:highlight>
              <a:latin typeface="Arial"/>
              <a:ea typeface="Arial"/>
              <a:cs typeface="Arial"/>
              <a:sym typeface="Arial"/>
            </a:endParaRPr>
          </a:p>
          <a:p>
            <a:pPr indent="-295275" lvl="1" marL="914400" rtl="0" algn="l">
              <a:lnSpc>
                <a:spcPct val="100000"/>
              </a:lnSpc>
              <a:spcBef>
                <a:spcPts val="0"/>
              </a:spcBef>
              <a:spcAft>
                <a:spcPts val="0"/>
              </a:spcAft>
              <a:buClr>
                <a:srgbClr val="333333"/>
              </a:buClr>
              <a:buSzPts val="1050"/>
              <a:buFont typeface="Roboto"/>
              <a:buAutoNum type="alphaLcPeriod"/>
            </a:pPr>
            <a:r>
              <a:rPr lang="en" sz="1050">
                <a:solidFill>
                  <a:srgbClr val="333333"/>
                </a:solidFill>
                <a:highlight>
                  <a:schemeClr val="lt1"/>
                </a:highlight>
                <a:latin typeface="Arial"/>
                <a:ea typeface="Arial"/>
                <a:cs typeface="Arial"/>
                <a:sym typeface="Arial"/>
              </a:rPr>
              <a:t>The project aims to develop a </a:t>
            </a:r>
            <a:r>
              <a:rPr b="1" i="1" lang="en" sz="1050" u="sng">
                <a:solidFill>
                  <a:srgbClr val="333333"/>
                </a:solidFill>
                <a:highlight>
                  <a:schemeClr val="lt1"/>
                </a:highlight>
                <a:latin typeface="Arial"/>
                <a:ea typeface="Arial"/>
                <a:cs typeface="Arial"/>
                <a:sym typeface="Arial"/>
              </a:rPr>
              <a:t>predictive model for ticket prices</a:t>
            </a:r>
            <a:r>
              <a:rPr lang="en" sz="1050">
                <a:solidFill>
                  <a:srgbClr val="333333"/>
                </a:solidFill>
                <a:highlight>
                  <a:schemeClr val="lt1"/>
                </a:highlight>
                <a:latin typeface="Arial"/>
                <a:ea typeface="Arial"/>
                <a:cs typeface="Arial"/>
                <a:sym typeface="Arial"/>
              </a:rPr>
              <a:t> based on various resort facilities and amenities. </a:t>
            </a:r>
            <a:r>
              <a:rPr lang="en" sz="1050">
                <a:solidFill>
                  <a:srgbClr val="333333"/>
                </a:solidFill>
                <a:highlight>
                  <a:srgbClr val="FFFFFF"/>
                </a:highlight>
                <a:latin typeface="Arial"/>
                <a:ea typeface="Arial"/>
                <a:cs typeface="Arial"/>
                <a:sym typeface="Arial"/>
              </a:rPr>
              <a:t>We will assess the most appealing facility types, where customers are willing to pay more, by comparing ticket prices with other ski resorts that offer similar facilities. </a:t>
            </a:r>
            <a:endParaRPr sz="1050">
              <a:solidFill>
                <a:srgbClr val="333333"/>
              </a:solidFill>
              <a:highlight>
                <a:srgbClr val="FFFFFF"/>
              </a:highlight>
              <a:latin typeface="Arial"/>
              <a:ea typeface="Arial"/>
              <a:cs typeface="Arial"/>
              <a:sym typeface="Arial"/>
            </a:endParaRPr>
          </a:p>
          <a:p>
            <a:pPr indent="-295275" lvl="1" marL="914400" rtl="0" algn="l">
              <a:lnSpc>
                <a:spcPct val="100000"/>
              </a:lnSpc>
              <a:spcBef>
                <a:spcPts val="0"/>
              </a:spcBef>
              <a:spcAft>
                <a:spcPts val="0"/>
              </a:spcAft>
              <a:buClr>
                <a:srgbClr val="333333"/>
              </a:buClr>
              <a:buSzPts val="1050"/>
              <a:buFont typeface="Roboto"/>
              <a:buAutoNum type="alphaLcPeriod"/>
            </a:pPr>
            <a:r>
              <a:rPr lang="en" sz="1050">
                <a:solidFill>
                  <a:srgbClr val="333333"/>
                </a:solidFill>
                <a:highlight>
                  <a:srgbClr val="FFFFFF"/>
                </a:highlight>
                <a:latin typeface="Arial"/>
                <a:ea typeface="Arial"/>
                <a:cs typeface="Arial"/>
                <a:sym typeface="Arial"/>
              </a:rPr>
              <a:t>This model will also provide insights for </a:t>
            </a:r>
            <a:r>
              <a:rPr b="1" i="1" lang="en" sz="1050" u="sng">
                <a:solidFill>
                  <a:srgbClr val="333333"/>
                </a:solidFill>
                <a:highlight>
                  <a:srgbClr val="FFFFFF"/>
                </a:highlight>
                <a:latin typeface="Arial"/>
                <a:ea typeface="Arial"/>
                <a:cs typeface="Arial"/>
                <a:sym typeface="Arial"/>
              </a:rPr>
              <a:t>future investment plans</a:t>
            </a:r>
            <a:r>
              <a:rPr lang="en" sz="1050">
                <a:solidFill>
                  <a:srgbClr val="333333"/>
                </a:solidFill>
                <a:highlight>
                  <a:srgbClr val="FFFFFF"/>
                </a:highlight>
                <a:latin typeface="Arial"/>
                <a:ea typeface="Arial"/>
                <a:cs typeface="Arial"/>
                <a:sym typeface="Arial"/>
              </a:rPr>
              <a:t> in resort facilities</a:t>
            </a:r>
            <a:r>
              <a:rPr lang="en" sz="1050">
                <a:solidFill>
                  <a:srgbClr val="1C1C1C"/>
                </a:solidFill>
                <a:highlight>
                  <a:srgbClr val="FFFFFF"/>
                </a:highlight>
                <a:latin typeface="Arial"/>
                <a:ea typeface="Arial"/>
                <a:cs typeface="Arial"/>
                <a:sym typeface="Arial"/>
              </a:rPr>
              <a:t>.</a:t>
            </a:r>
            <a:endParaRPr sz="1050">
              <a:solidFill>
                <a:srgbClr val="1C1C1C"/>
              </a:solidFill>
              <a:highlight>
                <a:srgbClr val="FFFFFF"/>
              </a:highlight>
              <a:latin typeface="Arial"/>
              <a:ea typeface="Arial"/>
              <a:cs typeface="Arial"/>
              <a:sym typeface="Arial"/>
            </a:endParaRPr>
          </a:p>
          <a:p>
            <a:pPr indent="0" lvl="0" marL="914400" rtl="0" algn="l">
              <a:lnSpc>
                <a:spcPct val="100000"/>
              </a:lnSpc>
              <a:spcBef>
                <a:spcPts val="800"/>
              </a:spcBef>
              <a:spcAft>
                <a:spcPts val="0"/>
              </a:spcAft>
              <a:buNone/>
            </a:pPr>
            <a:r>
              <a:t/>
            </a:r>
            <a:endParaRPr sz="1050">
              <a:solidFill>
                <a:srgbClr val="1C1C1C"/>
              </a:solidFill>
              <a:highlight>
                <a:srgbClr val="FFFFFF"/>
              </a:highlight>
              <a:latin typeface="Arial"/>
              <a:ea typeface="Arial"/>
              <a:cs typeface="Arial"/>
              <a:sym typeface="Arial"/>
            </a:endParaRPr>
          </a:p>
          <a:p>
            <a:pPr indent="-295275" lvl="0" marL="457200" rtl="0" algn="l">
              <a:lnSpc>
                <a:spcPct val="100000"/>
              </a:lnSpc>
              <a:spcBef>
                <a:spcPts val="800"/>
              </a:spcBef>
              <a:spcAft>
                <a:spcPts val="0"/>
              </a:spcAft>
              <a:buClr>
                <a:srgbClr val="1C1C1C"/>
              </a:buClr>
              <a:buSzPts val="1050"/>
              <a:buFont typeface="Arial"/>
              <a:buChar char="●"/>
            </a:pPr>
            <a:r>
              <a:rPr b="1" lang="en" sz="1050">
                <a:solidFill>
                  <a:srgbClr val="1C1C1C"/>
                </a:solidFill>
                <a:highlight>
                  <a:srgbClr val="FFFFFF"/>
                </a:highlight>
                <a:latin typeface="Arial"/>
                <a:ea typeface="Arial"/>
                <a:cs typeface="Arial"/>
                <a:sym typeface="Arial"/>
              </a:rPr>
              <a:t>Big Mountain Resort Statistics (Features) </a:t>
            </a:r>
            <a:endParaRPr b="1" sz="1050">
              <a:solidFill>
                <a:srgbClr val="1C1C1C"/>
              </a:solidFill>
              <a:highlight>
                <a:srgbClr val="FFFFFF"/>
              </a:highlight>
              <a:latin typeface="Arial"/>
              <a:ea typeface="Arial"/>
              <a:cs typeface="Arial"/>
              <a:sym typeface="Arial"/>
            </a:endParaRPr>
          </a:p>
          <a:p>
            <a:pPr indent="0" lvl="0" marL="457200" rtl="0" algn="l">
              <a:lnSpc>
                <a:spcPct val="100000"/>
              </a:lnSpc>
              <a:spcBef>
                <a:spcPts val="800"/>
              </a:spcBef>
              <a:spcAft>
                <a:spcPts val="0"/>
              </a:spcAft>
              <a:buNone/>
            </a:pPr>
            <a:r>
              <a:t/>
            </a:r>
            <a:endParaRPr sz="900">
              <a:solidFill>
                <a:srgbClr val="1C1C1C"/>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t/>
            </a:r>
            <a:endParaRPr sz="1050">
              <a:solidFill>
                <a:srgbClr val="333333"/>
              </a:solidFill>
              <a:highlight>
                <a:srgbClr val="FFFFFF"/>
              </a:highlight>
              <a:latin typeface="Roboto"/>
              <a:ea typeface="Roboto"/>
              <a:cs typeface="Roboto"/>
              <a:sym typeface="Roboto"/>
            </a:endParaRPr>
          </a:p>
          <a:p>
            <a:pPr indent="0" lvl="0" marL="457200" rtl="0" algn="l">
              <a:lnSpc>
                <a:spcPct val="100000"/>
              </a:lnSpc>
              <a:spcBef>
                <a:spcPts val="800"/>
              </a:spcBef>
              <a:spcAft>
                <a:spcPts val="800"/>
              </a:spcAft>
              <a:buNone/>
            </a:pPr>
            <a:r>
              <a:t/>
            </a:r>
            <a:endParaRPr i="1" sz="1050">
              <a:solidFill>
                <a:srgbClr val="000000"/>
              </a:solidFill>
              <a:highlight>
                <a:srgbClr val="FFFFFF"/>
              </a:highlight>
              <a:latin typeface="Roboto"/>
              <a:ea typeface="Roboto"/>
              <a:cs typeface="Roboto"/>
              <a:sym typeface="Roboto"/>
            </a:endParaRPr>
          </a:p>
        </p:txBody>
      </p:sp>
      <p:pic>
        <p:nvPicPr>
          <p:cNvPr id="67" name="Google Shape;67;p14"/>
          <p:cNvPicPr preferRelativeResize="0"/>
          <p:nvPr/>
        </p:nvPicPr>
        <p:blipFill>
          <a:blip r:embed="rId3">
            <a:alphaModFix/>
          </a:blip>
          <a:stretch>
            <a:fillRect/>
          </a:stretch>
        </p:blipFill>
        <p:spPr>
          <a:xfrm>
            <a:off x="936721" y="2682925"/>
            <a:ext cx="1630475" cy="2157450"/>
          </a:xfrm>
          <a:prstGeom prst="rect">
            <a:avLst/>
          </a:prstGeom>
          <a:noFill/>
          <a:ln>
            <a:noFill/>
          </a:ln>
        </p:spPr>
      </p:pic>
      <p:pic>
        <p:nvPicPr>
          <p:cNvPr id="68" name="Google Shape;68;p14"/>
          <p:cNvPicPr preferRelativeResize="0"/>
          <p:nvPr/>
        </p:nvPicPr>
        <p:blipFill>
          <a:blip r:embed="rId4">
            <a:alphaModFix/>
          </a:blip>
          <a:stretch>
            <a:fillRect/>
          </a:stretch>
        </p:blipFill>
        <p:spPr>
          <a:xfrm>
            <a:off x="2633625" y="2682925"/>
            <a:ext cx="1487678" cy="215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83100" y="1000075"/>
            <a:ext cx="3945300" cy="3687900"/>
          </a:xfrm>
          <a:prstGeom prst="rect">
            <a:avLst/>
          </a:prstGeom>
        </p:spPr>
        <p:txBody>
          <a:bodyPr anchorCtr="0" anchor="t" bIns="91425" lIns="91425" spcFirstLastPara="1" rIns="91425" wrap="square" tIns="91425">
            <a:noAutofit/>
          </a:bodyPr>
          <a:lstStyle/>
          <a:p>
            <a:pPr indent="-295275" lvl="0" marL="457200" rtl="0" algn="l">
              <a:lnSpc>
                <a:spcPct val="107000"/>
              </a:lnSpc>
              <a:spcBef>
                <a:spcPts val="0"/>
              </a:spcBef>
              <a:spcAft>
                <a:spcPts val="0"/>
              </a:spcAft>
              <a:buClr>
                <a:srgbClr val="1C1C1C"/>
              </a:buClr>
              <a:buSzPts val="1050"/>
              <a:buFont typeface="Arial"/>
              <a:buAutoNum type="arabicPeriod"/>
            </a:pPr>
            <a:r>
              <a:rPr b="1" lang="en" sz="950">
                <a:solidFill>
                  <a:srgbClr val="000000"/>
                </a:solidFill>
                <a:latin typeface="Arial"/>
                <a:ea typeface="Arial"/>
                <a:cs typeface="Arial"/>
                <a:sym typeface="Arial"/>
              </a:rPr>
              <a:t>Increase ticket price: </a:t>
            </a:r>
            <a:r>
              <a:rPr lang="en" sz="850">
                <a:solidFill>
                  <a:srgbClr val="1C1C1C"/>
                </a:solidFill>
                <a:highlight>
                  <a:srgbClr val="FFFFFF"/>
                </a:highlight>
                <a:latin typeface="Arial"/>
                <a:ea typeface="Arial"/>
                <a:cs typeface="Arial"/>
                <a:sym typeface="Arial"/>
              </a:rPr>
              <a:t>The Adult Weekend ticket price for Big Mountain Resort is currently $81.00. Based on our analysis, even with the expected mean absolute error of $10.37, we recommend that Big Mountain Ski Resort increase its ticket price to </a:t>
            </a:r>
            <a:r>
              <a:rPr b="1" lang="en" sz="850">
                <a:solidFill>
                  <a:srgbClr val="1C1C1C"/>
                </a:solidFill>
                <a:highlight>
                  <a:srgbClr val="FFFFFF"/>
                </a:highlight>
                <a:latin typeface="Arial"/>
                <a:ea typeface="Arial"/>
                <a:cs typeface="Arial"/>
                <a:sym typeface="Arial"/>
              </a:rPr>
              <a:t>$95.74</a:t>
            </a:r>
            <a:r>
              <a:rPr lang="en" sz="850">
                <a:solidFill>
                  <a:srgbClr val="1C1C1C"/>
                </a:solidFill>
                <a:highlight>
                  <a:srgbClr val="FFFFFF"/>
                </a:highlight>
                <a:latin typeface="Arial"/>
                <a:ea typeface="Arial"/>
                <a:cs typeface="Arial"/>
                <a:sym typeface="Arial"/>
              </a:rPr>
              <a:t>. Our market context analysis considered the following features: vertical drop, snow-making acres, total chairs, fast quads, runs, longest run in miles, trams, and skiable terrain acres.</a:t>
            </a:r>
            <a:br>
              <a:rPr lang="en" sz="1050">
                <a:solidFill>
                  <a:srgbClr val="1C1C1C"/>
                </a:solidFill>
                <a:highlight>
                  <a:srgbClr val="FFFFFF"/>
                </a:highlight>
                <a:latin typeface="Arial"/>
                <a:ea typeface="Arial"/>
                <a:cs typeface="Arial"/>
                <a:sym typeface="Arial"/>
              </a:rPr>
            </a:br>
            <a:endParaRPr b="1" sz="1050">
              <a:solidFill>
                <a:srgbClr val="000000"/>
              </a:solidFill>
              <a:latin typeface="Arial"/>
              <a:ea typeface="Arial"/>
              <a:cs typeface="Arial"/>
              <a:sym typeface="Arial"/>
            </a:endParaRPr>
          </a:p>
        </p:txBody>
      </p:sp>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Recommendation</a:t>
            </a:r>
            <a:r>
              <a:rPr b="1" lang="en">
                <a:latin typeface="Roboto"/>
                <a:ea typeface="Roboto"/>
                <a:cs typeface="Roboto"/>
                <a:sym typeface="Roboto"/>
              </a:rPr>
              <a:t> and key findings</a:t>
            </a:r>
            <a:endParaRPr b="1">
              <a:latin typeface="Roboto"/>
              <a:ea typeface="Roboto"/>
              <a:cs typeface="Roboto"/>
              <a:sym typeface="Roboto"/>
            </a:endParaRPr>
          </a:p>
        </p:txBody>
      </p:sp>
      <p:pic>
        <p:nvPicPr>
          <p:cNvPr id="75" name="Google Shape;75;p15"/>
          <p:cNvPicPr preferRelativeResize="0"/>
          <p:nvPr/>
        </p:nvPicPr>
        <p:blipFill>
          <a:blip r:embed="rId3">
            <a:alphaModFix/>
          </a:blip>
          <a:stretch>
            <a:fillRect/>
          </a:stretch>
        </p:blipFill>
        <p:spPr>
          <a:xfrm>
            <a:off x="556825" y="2114550"/>
            <a:ext cx="3296825" cy="1706600"/>
          </a:xfrm>
          <a:prstGeom prst="rect">
            <a:avLst/>
          </a:prstGeom>
          <a:noFill/>
          <a:ln>
            <a:noFill/>
          </a:ln>
        </p:spPr>
      </p:pic>
      <p:cxnSp>
        <p:nvCxnSpPr>
          <p:cNvPr id="76" name="Google Shape;76;p15"/>
          <p:cNvCxnSpPr/>
          <p:nvPr/>
        </p:nvCxnSpPr>
        <p:spPr>
          <a:xfrm>
            <a:off x="2244825" y="2223900"/>
            <a:ext cx="0" cy="1401600"/>
          </a:xfrm>
          <a:prstGeom prst="straightConnector1">
            <a:avLst/>
          </a:prstGeom>
          <a:noFill/>
          <a:ln cap="flat" cmpd="sng" w="28575">
            <a:solidFill>
              <a:srgbClr val="FF0000"/>
            </a:solidFill>
            <a:prstDash val="solid"/>
            <a:round/>
            <a:headEnd len="med" w="med" type="none"/>
            <a:tailEnd len="med" w="med" type="none"/>
          </a:ln>
        </p:spPr>
      </p:cxnSp>
      <p:sp>
        <p:nvSpPr>
          <p:cNvPr id="77" name="Google Shape;77;p15"/>
          <p:cNvSpPr txBox="1"/>
          <p:nvPr/>
        </p:nvSpPr>
        <p:spPr>
          <a:xfrm>
            <a:off x="4015725" y="993325"/>
            <a:ext cx="5013900" cy="1687500"/>
          </a:xfrm>
          <a:prstGeom prst="rect">
            <a:avLst/>
          </a:prstGeom>
          <a:noFill/>
          <a:ln>
            <a:noFill/>
          </a:ln>
        </p:spPr>
        <p:txBody>
          <a:bodyPr anchorCtr="0" anchor="t" bIns="91425" lIns="91425" spcFirstLastPara="1" rIns="91425" wrap="square" tIns="91425">
            <a:spAutoFit/>
          </a:bodyPr>
          <a:lstStyle/>
          <a:p>
            <a:pPr indent="-288925" lvl="0" marL="457200" rtl="0" algn="l">
              <a:lnSpc>
                <a:spcPct val="115000"/>
              </a:lnSpc>
              <a:spcBef>
                <a:spcPts val="0"/>
              </a:spcBef>
              <a:spcAft>
                <a:spcPts val="0"/>
              </a:spcAft>
              <a:buSzPts val="950"/>
              <a:buAutoNum type="arabicPeriod" startAt="2"/>
            </a:pPr>
            <a:r>
              <a:rPr b="1" lang="en" sz="950">
                <a:highlight>
                  <a:srgbClr val="FFFFFF"/>
                </a:highlight>
              </a:rPr>
              <a:t>Facility Investments strategy</a:t>
            </a:r>
            <a:r>
              <a:rPr b="1" lang="en" sz="850">
                <a:highlight>
                  <a:srgbClr val="FFFFFF"/>
                </a:highlight>
              </a:rPr>
              <a:t>: </a:t>
            </a:r>
            <a:r>
              <a:rPr lang="en" sz="850">
                <a:highlight>
                  <a:srgbClr val="FFFFFF"/>
                </a:highlight>
              </a:rPr>
              <a:t>Increase the vertical drop by adding a run to a point 150 feet lower down but requiring the installation of an additional chair lift to bring skiers back up, without additional snow making coverage. </a:t>
            </a:r>
            <a:r>
              <a:rPr lang="en" sz="850">
                <a:solidFill>
                  <a:srgbClr val="1C1C1C"/>
                </a:solidFill>
                <a:highlight>
                  <a:srgbClr val="FFFFFF"/>
                </a:highlight>
              </a:rPr>
              <a:t>By implementing Option B, the Big Mountain resort can increase its ticket price by </a:t>
            </a:r>
            <a:r>
              <a:rPr b="1" lang="en" sz="850">
                <a:solidFill>
                  <a:srgbClr val="1C1C1C"/>
                </a:solidFill>
                <a:highlight>
                  <a:srgbClr val="FFFFFF"/>
                </a:highlight>
              </a:rPr>
              <a:t>$1.99</a:t>
            </a:r>
            <a:r>
              <a:rPr lang="en" sz="850">
                <a:solidFill>
                  <a:srgbClr val="1C1C1C"/>
                </a:solidFill>
                <a:highlight>
                  <a:srgbClr val="FFFFFF"/>
                </a:highlight>
              </a:rPr>
              <a:t>, resulting in an expected increase in revenue of </a:t>
            </a:r>
            <a:r>
              <a:rPr b="1" lang="en" sz="850">
                <a:solidFill>
                  <a:srgbClr val="1C1C1C"/>
                </a:solidFill>
                <a:highlight>
                  <a:srgbClr val="FFFFFF"/>
                </a:highlight>
              </a:rPr>
              <a:t>$3,474,638</a:t>
            </a:r>
            <a:r>
              <a:rPr lang="en" sz="850">
                <a:solidFill>
                  <a:srgbClr val="1C1C1C"/>
                </a:solidFill>
                <a:highlight>
                  <a:srgbClr val="FFFFFF"/>
                </a:highlight>
              </a:rPr>
              <a:t> over the season.</a:t>
            </a:r>
            <a:r>
              <a:rPr lang="en" sz="850">
                <a:highlight>
                  <a:srgbClr val="FFFFFF"/>
                </a:highlight>
                <a:latin typeface="Times New Roman"/>
                <a:ea typeface="Times New Roman"/>
                <a:cs typeface="Times New Roman"/>
                <a:sym typeface="Times New Roman"/>
              </a:rPr>
              <a:t> </a:t>
            </a:r>
            <a:r>
              <a:rPr lang="en" sz="850">
                <a:solidFill>
                  <a:srgbClr val="1C1C1C"/>
                </a:solidFill>
                <a:highlight>
                  <a:srgbClr val="FFFFFF"/>
                </a:highlight>
              </a:rPr>
              <a:t>However, in unfavorable market conditions, the business could also consider Option A. This is because the Big Mountain Resort currently has 105 runs and even if 5 runs are closed, the resort will still be in the top 10% of runs in the market. While closing runs could save on operating costs, it would also lead to a $1 million drop in total revenue, as ticket prices would need to be reduced by $0.75.</a:t>
            </a:r>
            <a:endParaRPr sz="850">
              <a:solidFill>
                <a:srgbClr val="1C1C1C"/>
              </a:solidFill>
              <a:highlight>
                <a:srgbClr val="FFFFFF"/>
              </a:highlight>
            </a:endParaRPr>
          </a:p>
          <a:p>
            <a:pPr indent="0" lvl="0" marL="457200" rtl="0" algn="l">
              <a:lnSpc>
                <a:spcPct val="115000"/>
              </a:lnSpc>
              <a:spcBef>
                <a:spcPts val="0"/>
              </a:spcBef>
              <a:spcAft>
                <a:spcPts val="0"/>
              </a:spcAft>
              <a:buNone/>
            </a:pPr>
            <a:r>
              <a:t/>
            </a:r>
            <a:endParaRPr sz="850">
              <a:solidFill>
                <a:srgbClr val="1C1C1C"/>
              </a:solidFill>
              <a:highlight>
                <a:srgbClr val="FFFFFF"/>
              </a:highlight>
            </a:endParaRPr>
          </a:p>
        </p:txBody>
      </p:sp>
      <p:pic>
        <p:nvPicPr>
          <p:cNvPr id="78" name="Google Shape;78;p15"/>
          <p:cNvPicPr preferRelativeResize="0"/>
          <p:nvPr/>
        </p:nvPicPr>
        <p:blipFill>
          <a:blip r:embed="rId4">
            <a:alphaModFix/>
          </a:blip>
          <a:stretch>
            <a:fillRect/>
          </a:stretch>
        </p:blipFill>
        <p:spPr>
          <a:xfrm>
            <a:off x="4541520" y="2469933"/>
            <a:ext cx="4157650" cy="356025"/>
          </a:xfrm>
          <a:prstGeom prst="rect">
            <a:avLst/>
          </a:prstGeom>
          <a:noFill/>
          <a:ln>
            <a:noFill/>
          </a:ln>
        </p:spPr>
      </p:pic>
      <p:pic>
        <p:nvPicPr>
          <p:cNvPr id="79" name="Google Shape;79;p15"/>
          <p:cNvPicPr preferRelativeResize="0"/>
          <p:nvPr/>
        </p:nvPicPr>
        <p:blipFill>
          <a:blip r:embed="rId5">
            <a:alphaModFix/>
          </a:blip>
          <a:stretch>
            <a:fillRect/>
          </a:stretch>
        </p:blipFill>
        <p:spPr>
          <a:xfrm>
            <a:off x="4541525" y="2917408"/>
            <a:ext cx="3758311" cy="2088943"/>
          </a:xfrm>
          <a:prstGeom prst="rect">
            <a:avLst/>
          </a:prstGeom>
          <a:noFill/>
          <a:ln>
            <a:noFill/>
          </a:ln>
        </p:spPr>
      </p:pic>
      <p:cxnSp>
        <p:nvCxnSpPr>
          <p:cNvPr id="80" name="Google Shape;80;p15"/>
          <p:cNvCxnSpPr/>
          <p:nvPr/>
        </p:nvCxnSpPr>
        <p:spPr>
          <a:xfrm>
            <a:off x="6694900" y="3046850"/>
            <a:ext cx="1800" cy="1723500"/>
          </a:xfrm>
          <a:prstGeom prst="straightConnector1">
            <a:avLst/>
          </a:prstGeom>
          <a:noFill/>
          <a:ln cap="flat" cmpd="sng" w="28575">
            <a:solidFill>
              <a:srgbClr val="FF0000"/>
            </a:solidFill>
            <a:prstDash val="solid"/>
            <a:round/>
            <a:headEnd len="med" w="med" type="none"/>
            <a:tailEnd len="med" w="med" type="none"/>
          </a:ln>
        </p:spPr>
      </p:cxnSp>
      <p:sp>
        <p:nvSpPr>
          <p:cNvPr id="81" name="Google Shape;81;p15"/>
          <p:cNvSpPr/>
          <p:nvPr/>
        </p:nvSpPr>
        <p:spPr>
          <a:xfrm>
            <a:off x="2170125" y="3680450"/>
            <a:ext cx="149400" cy="228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2" name="Google Shape;82;p15"/>
          <p:cNvSpPr txBox="1"/>
          <p:nvPr/>
        </p:nvSpPr>
        <p:spPr>
          <a:xfrm>
            <a:off x="1873775" y="3863300"/>
            <a:ext cx="80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latin typeface="Proxima Nova"/>
                <a:ea typeface="Proxima Nova"/>
                <a:cs typeface="Proxima Nova"/>
                <a:sym typeface="Proxima Nova"/>
              </a:rPr>
              <a:t>New Pricing</a:t>
            </a:r>
            <a:endParaRPr b="1" i="1" sz="800">
              <a:solidFill>
                <a:schemeClr val="dk1"/>
              </a:solidFill>
              <a:latin typeface="Proxima Nova"/>
              <a:ea typeface="Proxima Nova"/>
              <a:cs typeface="Proxima Nova"/>
              <a:sym typeface="Proxima Nova"/>
            </a:endParaRPr>
          </a:p>
        </p:txBody>
      </p:sp>
      <p:pic>
        <p:nvPicPr>
          <p:cNvPr id="83" name="Google Shape;83;p15"/>
          <p:cNvPicPr preferRelativeResize="0"/>
          <p:nvPr/>
        </p:nvPicPr>
        <p:blipFill>
          <a:blip r:embed="rId6">
            <a:alphaModFix/>
          </a:blip>
          <a:stretch>
            <a:fillRect/>
          </a:stretch>
        </p:blipFill>
        <p:spPr>
          <a:xfrm>
            <a:off x="6861378" y="3301101"/>
            <a:ext cx="2168321" cy="1171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Modeling results and analysis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
        <p:nvSpPr>
          <p:cNvPr id="89" name="Google Shape;89;p16"/>
          <p:cNvSpPr txBox="1"/>
          <p:nvPr/>
        </p:nvSpPr>
        <p:spPr>
          <a:xfrm>
            <a:off x="311700" y="1097275"/>
            <a:ext cx="3437400" cy="643800"/>
          </a:xfrm>
          <a:prstGeom prst="rect">
            <a:avLst/>
          </a:prstGeom>
          <a:noFill/>
          <a:ln>
            <a:noFill/>
          </a:ln>
        </p:spPr>
        <p:txBody>
          <a:bodyPr anchorCtr="0" anchor="t" bIns="91425" lIns="91425" spcFirstLastPara="1" rIns="91425" wrap="square" tIns="91425">
            <a:spAutoFit/>
          </a:bodyPr>
          <a:lstStyle/>
          <a:p>
            <a:pPr indent="-295275" lvl="0" marL="457200" rtl="0" algn="l">
              <a:lnSpc>
                <a:spcPct val="107000"/>
              </a:lnSpc>
              <a:spcBef>
                <a:spcPts val="0"/>
              </a:spcBef>
              <a:spcAft>
                <a:spcPts val="0"/>
              </a:spcAft>
              <a:buClr>
                <a:srgbClr val="1C1C1C"/>
              </a:buClr>
              <a:buSzPts val="1050"/>
              <a:buFont typeface="Arial"/>
              <a:buAutoNum type="arabicPeriod"/>
            </a:pPr>
            <a:r>
              <a:rPr b="1" lang="en" sz="950"/>
              <a:t>Select the best model metrics &amp; model</a:t>
            </a:r>
            <a:br>
              <a:rPr b="1" lang="en" sz="950"/>
            </a:br>
            <a:endParaRPr sz="850">
              <a:highlight>
                <a:srgbClr val="FFFFFF"/>
              </a:highlight>
            </a:endParaRPr>
          </a:p>
          <a:p>
            <a:pPr indent="0" lvl="0" marL="457200" rtl="0" algn="l">
              <a:lnSpc>
                <a:spcPct val="107000"/>
              </a:lnSpc>
              <a:spcBef>
                <a:spcPts val="0"/>
              </a:spcBef>
              <a:spcAft>
                <a:spcPts val="0"/>
              </a:spcAft>
              <a:buNone/>
            </a:pPr>
            <a:r>
              <a:t/>
            </a:r>
            <a:endParaRPr b="1" sz="950"/>
          </a:p>
        </p:txBody>
      </p:sp>
      <p:pic>
        <p:nvPicPr>
          <p:cNvPr id="90" name="Google Shape;90;p16"/>
          <p:cNvPicPr preferRelativeResize="0"/>
          <p:nvPr/>
        </p:nvPicPr>
        <p:blipFill>
          <a:blip r:embed="rId3">
            <a:alphaModFix/>
          </a:blip>
          <a:stretch>
            <a:fillRect/>
          </a:stretch>
        </p:blipFill>
        <p:spPr>
          <a:xfrm>
            <a:off x="891513" y="1741075"/>
            <a:ext cx="906775" cy="389575"/>
          </a:xfrm>
          <a:prstGeom prst="rect">
            <a:avLst/>
          </a:prstGeom>
          <a:noFill/>
          <a:ln>
            <a:noFill/>
          </a:ln>
        </p:spPr>
      </p:pic>
      <p:sp>
        <p:nvSpPr>
          <p:cNvPr id="91" name="Google Shape;91;p16"/>
          <p:cNvSpPr txBox="1"/>
          <p:nvPr/>
        </p:nvSpPr>
        <p:spPr>
          <a:xfrm>
            <a:off x="838238" y="1447125"/>
            <a:ext cx="9219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R-squared</a:t>
            </a:r>
            <a:endParaRPr b="1" i="1"/>
          </a:p>
        </p:txBody>
      </p:sp>
      <p:pic>
        <p:nvPicPr>
          <p:cNvPr id="92" name="Google Shape;92;p16"/>
          <p:cNvPicPr preferRelativeResize="0"/>
          <p:nvPr/>
        </p:nvPicPr>
        <p:blipFill>
          <a:blip r:embed="rId4">
            <a:alphaModFix/>
          </a:blip>
          <a:stretch>
            <a:fillRect/>
          </a:stretch>
        </p:blipFill>
        <p:spPr>
          <a:xfrm>
            <a:off x="891525" y="2555114"/>
            <a:ext cx="1069850" cy="396261"/>
          </a:xfrm>
          <a:prstGeom prst="rect">
            <a:avLst/>
          </a:prstGeom>
          <a:noFill/>
          <a:ln>
            <a:noFill/>
          </a:ln>
        </p:spPr>
      </p:pic>
      <p:pic>
        <p:nvPicPr>
          <p:cNvPr id="93" name="Google Shape;93;p16"/>
          <p:cNvPicPr preferRelativeResize="0"/>
          <p:nvPr/>
        </p:nvPicPr>
        <p:blipFill>
          <a:blip r:embed="rId5">
            <a:alphaModFix/>
          </a:blip>
          <a:stretch>
            <a:fillRect/>
          </a:stretch>
        </p:blipFill>
        <p:spPr>
          <a:xfrm>
            <a:off x="891525" y="2192125"/>
            <a:ext cx="1069828" cy="315626"/>
          </a:xfrm>
          <a:prstGeom prst="rect">
            <a:avLst/>
          </a:prstGeom>
          <a:noFill/>
          <a:ln>
            <a:noFill/>
          </a:ln>
        </p:spPr>
      </p:pic>
      <p:pic>
        <p:nvPicPr>
          <p:cNvPr id="94" name="Google Shape;94;p16"/>
          <p:cNvPicPr preferRelativeResize="0"/>
          <p:nvPr/>
        </p:nvPicPr>
        <p:blipFill>
          <a:blip r:embed="rId6">
            <a:alphaModFix/>
          </a:blip>
          <a:stretch>
            <a:fillRect/>
          </a:stretch>
        </p:blipFill>
        <p:spPr>
          <a:xfrm>
            <a:off x="2017087" y="1702975"/>
            <a:ext cx="1155030" cy="389575"/>
          </a:xfrm>
          <a:prstGeom prst="rect">
            <a:avLst/>
          </a:prstGeom>
          <a:noFill/>
          <a:ln>
            <a:noFill/>
          </a:ln>
        </p:spPr>
      </p:pic>
      <p:sp>
        <p:nvSpPr>
          <p:cNvPr id="95" name="Google Shape;95;p16"/>
          <p:cNvSpPr txBox="1"/>
          <p:nvPr/>
        </p:nvSpPr>
        <p:spPr>
          <a:xfrm>
            <a:off x="1927850" y="1425475"/>
            <a:ext cx="13335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Mean absolute error</a:t>
            </a:r>
            <a:endParaRPr b="1" i="1"/>
          </a:p>
        </p:txBody>
      </p:sp>
      <p:pic>
        <p:nvPicPr>
          <p:cNvPr id="96" name="Google Shape;96;p16"/>
          <p:cNvPicPr preferRelativeResize="0"/>
          <p:nvPr/>
        </p:nvPicPr>
        <p:blipFill>
          <a:blip r:embed="rId7">
            <a:alphaModFix/>
          </a:blip>
          <a:stretch>
            <a:fillRect/>
          </a:stretch>
        </p:blipFill>
        <p:spPr>
          <a:xfrm>
            <a:off x="2011675" y="2130650"/>
            <a:ext cx="1069846" cy="759250"/>
          </a:xfrm>
          <a:prstGeom prst="rect">
            <a:avLst/>
          </a:prstGeom>
          <a:noFill/>
          <a:ln>
            <a:noFill/>
          </a:ln>
        </p:spPr>
      </p:pic>
      <p:pic>
        <p:nvPicPr>
          <p:cNvPr id="97" name="Google Shape;97;p16"/>
          <p:cNvPicPr preferRelativeResize="0"/>
          <p:nvPr/>
        </p:nvPicPr>
        <p:blipFill>
          <a:blip r:embed="rId8">
            <a:alphaModFix/>
          </a:blip>
          <a:stretch>
            <a:fillRect/>
          </a:stretch>
        </p:blipFill>
        <p:spPr>
          <a:xfrm>
            <a:off x="3206988" y="1669500"/>
            <a:ext cx="1206025" cy="456522"/>
          </a:xfrm>
          <a:prstGeom prst="rect">
            <a:avLst/>
          </a:prstGeom>
          <a:noFill/>
          <a:ln>
            <a:noFill/>
          </a:ln>
        </p:spPr>
      </p:pic>
      <p:sp>
        <p:nvSpPr>
          <p:cNvPr id="98" name="Google Shape;98;p16"/>
          <p:cNvSpPr txBox="1"/>
          <p:nvPr/>
        </p:nvSpPr>
        <p:spPr>
          <a:xfrm>
            <a:off x="3130800" y="1425475"/>
            <a:ext cx="1249800" cy="315600"/>
          </a:xfrm>
          <a:prstGeom prst="rect">
            <a:avLst/>
          </a:prstGeom>
          <a:noFill/>
          <a:ln>
            <a:noFill/>
          </a:ln>
        </p:spPr>
        <p:txBody>
          <a:bodyPr anchorCtr="0" anchor="t" bIns="91425" lIns="91425" spcFirstLastPara="1" rIns="91425" wrap="square" tIns="91425">
            <a:spAutoFit/>
          </a:bodyPr>
          <a:lstStyle/>
          <a:p>
            <a:pPr indent="0" lvl="0" marL="0" marR="0" rtl="0" algn="l">
              <a:lnSpc>
                <a:spcPct val="107000"/>
              </a:lnSpc>
              <a:spcBef>
                <a:spcPts val="0"/>
              </a:spcBef>
              <a:spcAft>
                <a:spcPts val="0"/>
              </a:spcAft>
              <a:buNone/>
            </a:pPr>
            <a:r>
              <a:rPr b="1" i="1" lang="en" sz="850">
                <a:highlight>
                  <a:srgbClr val="FFFFFF"/>
                </a:highlight>
              </a:rPr>
              <a:t>Mean Squared Error</a:t>
            </a:r>
            <a:endParaRPr b="1" i="1" sz="850">
              <a:highlight>
                <a:srgbClr val="FFFFFF"/>
              </a:highlight>
            </a:endParaRPr>
          </a:p>
        </p:txBody>
      </p:sp>
      <p:pic>
        <p:nvPicPr>
          <p:cNvPr id="99" name="Google Shape;99;p16"/>
          <p:cNvPicPr preferRelativeResize="0"/>
          <p:nvPr/>
        </p:nvPicPr>
        <p:blipFill>
          <a:blip r:embed="rId9">
            <a:alphaModFix/>
          </a:blip>
          <a:stretch>
            <a:fillRect/>
          </a:stretch>
        </p:blipFill>
        <p:spPr>
          <a:xfrm>
            <a:off x="3207000" y="2110303"/>
            <a:ext cx="1069850" cy="834854"/>
          </a:xfrm>
          <a:prstGeom prst="rect">
            <a:avLst/>
          </a:prstGeom>
          <a:noFill/>
          <a:ln>
            <a:noFill/>
          </a:ln>
        </p:spPr>
      </p:pic>
      <p:sp>
        <p:nvSpPr>
          <p:cNvPr id="100" name="Google Shape;100;p16"/>
          <p:cNvSpPr txBox="1"/>
          <p:nvPr/>
        </p:nvSpPr>
        <p:spPr>
          <a:xfrm>
            <a:off x="508250" y="2998750"/>
            <a:ext cx="3964800" cy="762000"/>
          </a:xfrm>
          <a:prstGeom prst="rect">
            <a:avLst/>
          </a:prstGeom>
          <a:noFill/>
          <a:ln>
            <a:noFill/>
          </a:ln>
        </p:spPr>
        <p:txBody>
          <a:bodyPr anchorCtr="0" anchor="t" bIns="91425" lIns="91425" spcFirstLastPara="1" rIns="91425" wrap="square" tIns="91425">
            <a:spAutoFit/>
          </a:bodyPr>
          <a:lstStyle/>
          <a:p>
            <a:pPr indent="-276225" lvl="0" marL="457200" rtl="0" algn="l">
              <a:spcBef>
                <a:spcPts val="0"/>
              </a:spcBef>
              <a:spcAft>
                <a:spcPts val="0"/>
              </a:spcAft>
              <a:buSzPts val="750"/>
              <a:buChar char="●"/>
            </a:pPr>
            <a:r>
              <a:rPr lang="en" sz="750">
                <a:highlight>
                  <a:srgbClr val="FFFFFF"/>
                </a:highlight>
              </a:rPr>
              <a:t>Cross-validation check CV_Result on 'test score' </a:t>
            </a:r>
            <a:endParaRPr sz="750">
              <a:highlight>
                <a:srgbClr val="FFFFFF"/>
              </a:highlight>
            </a:endParaRPr>
          </a:p>
          <a:p>
            <a:pPr indent="-276225" lvl="1" marL="914400" rtl="0" algn="l">
              <a:spcBef>
                <a:spcPts val="0"/>
              </a:spcBef>
              <a:spcAft>
                <a:spcPts val="0"/>
              </a:spcAft>
              <a:buSzPts val="750"/>
              <a:buChar char="○"/>
            </a:pPr>
            <a:r>
              <a:rPr lang="en" sz="750">
                <a:highlight>
                  <a:srgbClr val="FFFFFF"/>
                </a:highlight>
              </a:rPr>
              <a:t>np.mean(cv_scores), np.std(cv_scores): (0.6327128053007867, 0.09502487849877693)</a:t>
            </a:r>
            <a:endParaRPr sz="750">
              <a:highlight>
                <a:srgbClr val="FFFFFF"/>
              </a:highlight>
            </a:endParaRPr>
          </a:p>
          <a:p>
            <a:pPr indent="-276225" lvl="1" marL="914400" rtl="0" algn="l">
              <a:spcBef>
                <a:spcPts val="0"/>
              </a:spcBef>
              <a:spcAft>
                <a:spcPts val="0"/>
              </a:spcAft>
              <a:buSzPts val="750"/>
              <a:buChar char="○"/>
            </a:pPr>
            <a:r>
              <a:rPr lang="en" sz="750">
                <a:highlight>
                  <a:srgbClr val="FFFFFF"/>
                </a:highlight>
              </a:rPr>
              <a:t>Test score(split): array([0.63760862, 0.72831381, 0.74443537, 0.5487915 , 0.50441472])</a:t>
            </a:r>
            <a:endParaRPr sz="750">
              <a:highlight>
                <a:srgbClr val="FFFFFF"/>
              </a:highlight>
            </a:endParaRPr>
          </a:p>
        </p:txBody>
      </p:sp>
      <p:sp>
        <p:nvSpPr>
          <p:cNvPr id="101" name="Google Shape;101;p16"/>
          <p:cNvSpPr txBox="1"/>
          <p:nvPr/>
        </p:nvSpPr>
        <p:spPr>
          <a:xfrm>
            <a:off x="4610200" y="1135850"/>
            <a:ext cx="2049600" cy="3309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950">
                <a:highlight>
                  <a:srgbClr val="FFFFFF"/>
                </a:highlight>
              </a:rPr>
              <a:t>Linear Model</a:t>
            </a:r>
            <a:endParaRPr b="1" i="1" sz="150">
              <a:highlight>
                <a:srgbClr val="FFFFFF"/>
              </a:highlight>
            </a:endParaRPr>
          </a:p>
        </p:txBody>
      </p:sp>
      <p:sp>
        <p:nvSpPr>
          <p:cNvPr id="102" name="Google Shape;102;p16"/>
          <p:cNvSpPr/>
          <p:nvPr/>
        </p:nvSpPr>
        <p:spPr>
          <a:xfrm>
            <a:off x="1981200" y="1508750"/>
            <a:ext cx="1165800" cy="14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3" name="Google Shape;103;p16"/>
          <p:cNvSpPr txBox="1"/>
          <p:nvPr/>
        </p:nvSpPr>
        <p:spPr>
          <a:xfrm>
            <a:off x="4610200" y="3138100"/>
            <a:ext cx="2049600" cy="3309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950">
                <a:highlight>
                  <a:srgbClr val="FFFFFF"/>
                </a:highlight>
              </a:rPr>
              <a:t>Random Forest Model</a:t>
            </a:r>
            <a:endParaRPr b="1" i="1" sz="150">
              <a:highlight>
                <a:srgbClr val="FFFFFF"/>
              </a:highlight>
            </a:endParaRPr>
          </a:p>
        </p:txBody>
      </p:sp>
      <p:pic>
        <p:nvPicPr>
          <p:cNvPr id="104" name="Google Shape;104;p16"/>
          <p:cNvPicPr preferRelativeResize="0"/>
          <p:nvPr/>
        </p:nvPicPr>
        <p:blipFill>
          <a:blip r:embed="rId10">
            <a:alphaModFix/>
          </a:blip>
          <a:stretch>
            <a:fillRect/>
          </a:stretch>
        </p:blipFill>
        <p:spPr>
          <a:xfrm>
            <a:off x="4655926" y="1490350"/>
            <a:ext cx="3703907" cy="1577475"/>
          </a:xfrm>
          <a:prstGeom prst="rect">
            <a:avLst/>
          </a:prstGeom>
          <a:noFill/>
          <a:ln>
            <a:noFill/>
          </a:ln>
        </p:spPr>
      </p:pic>
      <p:pic>
        <p:nvPicPr>
          <p:cNvPr id="105" name="Google Shape;105;p16"/>
          <p:cNvPicPr preferRelativeResize="0"/>
          <p:nvPr/>
        </p:nvPicPr>
        <p:blipFill>
          <a:blip r:embed="rId11">
            <a:alphaModFix/>
          </a:blip>
          <a:stretch>
            <a:fillRect/>
          </a:stretch>
        </p:blipFill>
        <p:spPr>
          <a:xfrm>
            <a:off x="4655925" y="3433750"/>
            <a:ext cx="3653699" cy="1451300"/>
          </a:xfrm>
          <a:prstGeom prst="rect">
            <a:avLst/>
          </a:prstGeom>
          <a:noFill/>
          <a:ln>
            <a:noFill/>
          </a:ln>
        </p:spPr>
      </p:pic>
      <p:sp>
        <p:nvSpPr>
          <p:cNvPr id="106" name="Google Shape;106;p16"/>
          <p:cNvSpPr/>
          <p:nvPr/>
        </p:nvSpPr>
        <p:spPr>
          <a:xfrm>
            <a:off x="4655950" y="4709150"/>
            <a:ext cx="838200" cy="17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7" name="Google Shape;107;p16"/>
          <p:cNvSpPr/>
          <p:nvPr/>
        </p:nvSpPr>
        <p:spPr>
          <a:xfrm>
            <a:off x="4686450" y="3215350"/>
            <a:ext cx="1333500" cy="17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Modeling results and analysis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pic>
        <p:nvPicPr>
          <p:cNvPr id="113" name="Google Shape;113;p17"/>
          <p:cNvPicPr preferRelativeResize="0"/>
          <p:nvPr/>
        </p:nvPicPr>
        <p:blipFill>
          <a:blip r:embed="rId3">
            <a:alphaModFix/>
          </a:blip>
          <a:stretch>
            <a:fillRect/>
          </a:stretch>
        </p:blipFill>
        <p:spPr>
          <a:xfrm>
            <a:off x="669925" y="1888800"/>
            <a:ext cx="3109800" cy="2781575"/>
          </a:xfrm>
          <a:prstGeom prst="rect">
            <a:avLst/>
          </a:prstGeom>
          <a:noFill/>
          <a:ln>
            <a:noFill/>
          </a:ln>
        </p:spPr>
      </p:pic>
      <p:sp>
        <p:nvSpPr>
          <p:cNvPr id="114" name="Google Shape;114;p17"/>
          <p:cNvSpPr txBox="1"/>
          <p:nvPr/>
        </p:nvSpPr>
        <p:spPr>
          <a:xfrm>
            <a:off x="311700" y="1097275"/>
            <a:ext cx="3437400" cy="923700"/>
          </a:xfrm>
          <a:prstGeom prst="rect">
            <a:avLst/>
          </a:prstGeom>
          <a:noFill/>
          <a:ln>
            <a:noFill/>
          </a:ln>
        </p:spPr>
        <p:txBody>
          <a:bodyPr anchorCtr="0" anchor="t" bIns="91425" lIns="91425" spcFirstLastPara="1" rIns="91425" wrap="square" tIns="91425">
            <a:spAutoFit/>
          </a:bodyPr>
          <a:lstStyle/>
          <a:p>
            <a:pPr indent="-295275" lvl="0" marL="457200" rtl="0" algn="l">
              <a:lnSpc>
                <a:spcPct val="107000"/>
              </a:lnSpc>
              <a:spcBef>
                <a:spcPts val="0"/>
              </a:spcBef>
              <a:spcAft>
                <a:spcPts val="0"/>
              </a:spcAft>
              <a:buClr>
                <a:srgbClr val="1C1C1C"/>
              </a:buClr>
              <a:buSzPts val="1050"/>
              <a:buFont typeface="Arial"/>
              <a:buAutoNum type="arabicPeriod" startAt="2"/>
            </a:pPr>
            <a:r>
              <a:rPr b="1" lang="en" sz="950"/>
              <a:t>Find the best random regressor features </a:t>
            </a:r>
            <a:br>
              <a:rPr b="1" lang="en" sz="950"/>
            </a:br>
            <a:r>
              <a:rPr lang="en" sz="850"/>
              <a:t>By assigning the feature_importances’ attribute</a:t>
            </a:r>
            <a:br>
              <a:rPr b="1" lang="en" sz="950"/>
            </a:br>
            <a:r>
              <a:rPr lang="en" sz="850">
                <a:highlight>
                  <a:srgbClr val="FFFFFF"/>
                </a:highlight>
              </a:rPr>
              <a:t>imps = rf_grid_cv.best_estimator_.named_steps. randomforestregressor.feature_importances_</a:t>
            </a:r>
            <a:endParaRPr sz="850">
              <a:highlight>
                <a:srgbClr val="FFFFFF"/>
              </a:highlight>
            </a:endParaRPr>
          </a:p>
          <a:p>
            <a:pPr indent="0" lvl="0" marL="457200" rtl="0" algn="l">
              <a:lnSpc>
                <a:spcPct val="107000"/>
              </a:lnSpc>
              <a:spcBef>
                <a:spcPts val="0"/>
              </a:spcBef>
              <a:spcAft>
                <a:spcPts val="0"/>
              </a:spcAft>
              <a:buNone/>
            </a:pPr>
            <a:r>
              <a:t/>
            </a:r>
            <a:endParaRPr b="1" sz="950"/>
          </a:p>
        </p:txBody>
      </p:sp>
      <p:pic>
        <p:nvPicPr>
          <p:cNvPr id="115" name="Google Shape;115;p17"/>
          <p:cNvPicPr preferRelativeResize="0"/>
          <p:nvPr/>
        </p:nvPicPr>
        <p:blipFill>
          <a:blip r:embed="rId4">
            <a:alphaModFix/>
          </a:blip>
          <a:stretch>
            <a:fillRect/>
          </a:stretch>
        </p:blipFill>
        <p:spPr>
          <a:xfrm>
            <a:off x="3909150" y="1172525"/>
            <a:ext cx="2057425" cy="1211375"/>
          </a:xfrm>
          <a:prstGeom prst="rect">
            <a:avLst/>
          </a:prstGeom>
          <a:noFill/>
          <a:ln>
            <a:noFill/>
          </a:ln>
        </p:spPr>
      </p:pic>
      <p:pic>
        <p:nvPicPr>
          <p:cNvPr id="116" name="Google Shape;116;p17"/>
          <p:cNvPicPr preferRelativeResize="0"/>
          <p:nvPr/>
        </p:nvPicPr>
        <p:blipFill>
          <a:blip r:embed="rId5">
            <a:alphaModFix/>
          </a:blip>
          <a:stretch>
            <a:fillRect/>
          </a:stretch>
        </p:blipFill>
        <p:spPr>
          <a:xfrm>
            <a:off x="3909150" y="2538712"/>
            <a:ext cx="2057425" cy="1143550"/>
          </a:xfrm>
          <a:prstGeom prst="rect">
            <a:avLst/>
          </a:prstGeom>
          <a:noFill/>
          <a:ln>
            <a:noFill/>
          </a:ln>
        </p:spPr>
      </p:pic>
      <p:sp>
        <p:nvSpPr>
          <p:cNvPr id="117" name="Google Shape;117;p17"/>
          <p:cNvSpPr txBox="1"/>
          <p:nvPr/>
        </p:nvSpPr>
        <p:spPr>
          <a:xfrm>
            <a:off x="3977650" y="941525"/>
            <a:ext cx="9219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vertical_drop</a:t>
            </a:r>
            <a:endParaRPr b="1" i="1"/>
          </a:p>
        </p:txBody>
      </p:sp>
      <p:sp>
        <p:nvSpPr>
          <p:cNvPr id="118" name="Google Shape;118;p17"/>
          <p:cNvSpPr txBox="1"/>
          <p:nvPr/>
        </p:nvSpPr>
        <p:spPr>
          <a:xfrm>
            <a:off x="3970025" y="2337750"/>
            <a:ext cx="11964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Snow Making area</a:t>
            </a:r>
            <a:endParaRPr b="1" i="1"/>
          </a:p>
        </p:txBody>
      </p:sp>
      <p:pic>
        <p:nvPicPr>
          <p:cNvPr id="119" name="Google Shape;119;p17"/>
          <p:cNvPicPr preferRelativeResize="0"/>
          <p:nvPr/>
        </p:nvPicPr>
        <p:blipFill>
          <a:blip r:embed="rId6">
            <a:alphaModFix/>
          </a:blip>
          <a:stretch>
            <a:fillRect/>
          </a:stretch>
        </p:blipFill>
        <p:spPr>
          <a:xfrm>
            <a:off x="3977650" y="3886375"/>
            <a:ext cx="2057406" cy="1143550"/>
          </a:xfrm>
          <a:prstGeom prst="rect">
            <a:avLst/>
          </a:prstGeom>
          <a:noFill/>
          <a:ln>
            <a:noFill/>
          </a:ln>
        </p:spPr>
      </p:pic>
      <p:sp>
        <p:nvSpPr>
          <p:cNvPr id="120" name="Google Shape;120;p17"/>
          <p:cNvSpPr txBox="1"/>
          <p:nvPr/>
        </p:nvSpPr>
        <p:spPr>
          <a:xfrm>
            <a:off x="3977650" y="3682250"/>
            <a:ext cx="14706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Total number of chairs</a:t>
            </a:r>
            <a:endParaRPr b="1" i="1"/>
          </a:p>
        </p:txBody>
      </p:sp>
      <p:pic>
        <p:nvPicPr>
          <p:cNvPr id="121" name="Google Shape;121;p17"/>
          <p:cNvPicPr preferRelativeResize="0"/>
          <p:nvPr/>
        </p:nvPicPr>
        <p:blipFill>
          <a:blip r:embed="rId7">
            <a:alphaModFix/>
          </a:blip>
          <a:stretch>
            <a:fillRect/>
          </a:stretch>
        </p:blipFill>
        <p:spPr>
          <a:xfrm>
            <a:off x="6033125" y="1180925"/>
            <a:ext cx="1962661" cy="1080625"/>
          </a:xfrm>
          <a:prstGeom prst="rect">
            <a:avLst/>
          </a:prstGeom>
          <a:noFill/>
          <a:ln>
            <a:noFill/>
          </a:ln>
        </p:spPr>
      </p:pic>
      <p:sp>
        <p:nvSpPr>
          <p:cNvPr id="122" name="Google Shape;122;p17"/>
          <p:cNvSpPr txBox="1"/>
          <p:nvPr/>
        </p:nvSpPr>
        <p:spPr>
          <a:xfrm>
            <a:off x="6096000" y="941525"/>
            <a:ext cx="9219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Fast Quads</a:t>
            </a:r>
            <a:endParaRPr b="1" i="1"/>
          </a:p>
        </p:txBody>
      </p:sp>
      <p:sp>
        <p:nvSpPr>
          <p:cNvPr id="123" name="Google Shape;123;p17"/>
          <p:cNvSpPr txBox="1"/>
          <p:nvPr/>
        </p:nvSpPr>
        <p:spPr>
          <a:xfrm>
            <a:off x="6096000" y="2337750"/>
            <a:ext cx="11964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Runs</a:t>
            </a:r>
            <a:endParaRPr b="1" i="1"/>
          </a:p>
        </p:txBody>
      </p:sp>
      <p:sp>
        <p:nvSpPr>
          <p:cNvPr id="124" name="Google Shape;124;p17"/>
          <p:cNvSpPr txBox="1"/>
          <p:nvPr/>
        </p:nvSpPr>
        <p:spPr>
          <a:xfrm>
            <a:off x="8353800" y="2594725"/>
            <a:ext cx="7902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Long Runs</a:t>
            </a:r>
            <a:endParaRPr b="1" i="1"/>
          </a:p>
        </p:txBody>
      </p:sp>
      <p:pic>
        <p:nvPicPr>
          <p:cNvPr id="125" name="Google Shape;125;p17"/>
          <p:cNvPicPr preferRelativeResize="0"/>
          <p:nvPr/>
        </p:nvPicPr>
        <p:blipFill>
          <a:blip r:embed="rId8">
            <a:alphaModFix/>
          </a:blip>
          <a:stretch>
            <a:fillRect/>
          </a:stretch>
        </p:blipFill>
        <p:spPr>
          <a:xfrm>
            <a:off x="6096004" y="2594730"/>
            <a:ext cx="1899775" cy="1047237"/>
          </a:xfrm>
          <a:prstGeom prst="rect">
            <a:avLst/>
          </a:prstGeom>
          <a:noFill/>
          <a:ln>
            <a:noFill/>
          </a:ln>
        </p:spPr>
      </p:pic>
      <p:pic>
        <p:nvPicPr>
          <p:cNvPr id="126" name="Google Shape;126;p17"/>
          <p:cNvPicPr preferRelativeResize="0"/>
          <p:nvPr/>
        </p:nvPicPr>
        <p:blipFill>
          <a:blip r:embed="rId9">
            <a:alphaModFix/>
          </a:blip>
          <a:stretch>
            <a:fillRect/>
          </a:stretch>
        </p:blipFill>
        <p:spPr>
          <a:xfrm>
            <a:off x="7292400" y="2880212"/>
            <a:ext cx="1810249" cy="1006167"/>
          </a:xfrm>
          <a:prstGeom prst="rect">
            <a:avLst/>
          </a:prstGeom>
          <a:noFill/>
          <a:ln>
            <a:noFill/>
          </a:ln>
        </p:spPr>
      </p:pic>
      <p:pic>
        <p:nvPicPr>
          <p:cNvPr id="127" name="Google Shape;127;p17"/>
          <p:cNvPicPr preferRelativeResize="0"/>
          <p:nvPr/>
        </p:nvPicPr>
        <p:blipFill>
          <a:blip r:embed="rId10">
            <a:alphaModFix/>
          </a:blip>
          <a:stretch>
            <a:fillRect/>
          </a:stretch>
        </p:blipFill>
        <p:spPr>
          <a:xfrm>
            <a:off x="7247625" y="1409688"/>
            <a:ext cx="1899776" cy="1045982"/>
          </a:xfrm>
          <a:prstGeom prst="rect">
            <a:avLst/>
          </a:prstGeom>
          <a:noFill/>
          <a:ln>
            <a:noFill/>
          </a:ln>
        </p:spPr>
      </p:pic>
      <p:sp>
        <p:nvSpPr>
          <p:cNvPr id="128" name="Google Shape;128;p17"/>
          <p:cNvSpPr txBox="1"/>
          <p:nvPr/>
        </p:nvSpPr>
        <p:spPr>
          <a:xfrm>
            <a:off x="8497250" y="1055913"/>
            <a:ext cx="6054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Trams</a:t>
            </a:r>
            <a:endParaRPr b="1" i="1"/>
          </a:p>
        </p:txBody>
      </p:sp>
      <p:pic>
        <p:nvPicPr>
          <p:cNvPr id="129" name="Google Shape;129;p17"/>
          <p:cNvPicPr preferRelativeResize="0"/>
          <p:nvPr/>
        </p:nvPicPr>
        <p:blipFill>
          <a:blip r:embed="rId11">
            <a:alphaModFix/>
          </a:blip>
          <a:stretch>
            <a:fillRect/>
          </a:stretch>
        </p:blipFill>
        <p:spPr>
          <a:xfrm>
            <a:off x="6140763" y="3924473"/>
            <a:ext cx="1810249" cy="996702"/>
          </a:xfrm>
          <a:prstGeom prst="rect">
            <a:avLst/>
          </a:prstGeom>
          <a:noFill/>
          <a:ln>
            <a:noFill/>
          </a:ln>
        </p:spPr>
      </p:pic>
      <p:sp>
        <p:nvSpPr>
          <p:cNvPr id="130" name="Google Shape;130;p17"/>
          <p:cNvSpPr txBox="1"/>
          <p:nvPr/>
        </p:nvSpPr>
        <p:spPr>
          <a:xfrm>
            <a:off x="6195075" y="3685075"/>
            <a:ext cx="1196400" cy="3156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b="1" i="1" lang="en" sz="850">
                <a:highlight>
                  <a:srgbClr val="FFFFFF"/>
                </a:highlight>
              </a:rPr>
              <a:t>Skiable Area</a:t>
            </a:r>
            <a:endParaRPr b="1"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Modeling results and analysis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
        <p:nvSpPr>
          <p:cNvPr id="136" name="Google Shape;136;p18"/>
          <p:cNvSpPr txBox="1"/>
          <p:nvPr/>
        </p:nvSpPr>
        <p:spPr>
          <a:xfrm>
            <a:off x="311700" y="1097275"/>
            <a:ext cx="4092600" cy="783900"/>
          </a:xfrm>
          <a:prstGeom prst="rect">
            <a:avLst/>
          </a:prstGeom>
          <a:noFill/>
          <a:ln>
            <a:noFill/>
          </a:ln>
        </p:spPr>
        <p:txBody>
          <a:bodyPr anchorCtr="0" anchor="t" bIns="91425" lIns="91425" spcFirstLastPara="1" rIns="91425" wrap="square" tIns="91425">
            <a:spAutoFit/>
          </a:bodyPr>
          <a:lstStyle/>
          <a:p>
            <a:pPr indent="-295275" lvl="0" marL="457200" rtl="0" algn="l">
              <a:lnSpc>
                <a:spcPct val="107000"/>
              </a:lnSpc>
              <a:spcBef>
                <a:spcPts val="0"/>
              </a:spcBef>
              <a:spcAft>
                <a:spcPts val="0"/>
              </a:spcAft>
              <a:buClr>
                <a:srgbClr val="1C1C1C"/>
              </a:buClr>
              <a:buSzPts val="1050"/>
              <a:buFont typeface="Arial"/>
              <a:buAutoNum type="arabicPeriod" startAt="3"/>
            </a:pPr>
            <a:r>
              <a:rPr lang="en" sz="1050">
                <a:highlight>
                  <a:srgbClr val="FFFFFF"/>
                </a:highlight>
              </a:rPr>
              <a:t>Fit the PCA transformation</a:t>
            </a:r>
            <a:endParaRPr sz="1050">
              <a:highlight>
                <a:srgbClr val="FFFFFF"/>
              </a:highlight>
            </a:endParaRPr>
          </a:p>
          <a:p>
            <a:pPr indent="0" lvl="0" marL="457200" rtl="0" algn="l">
              <a:lnSpc>
                <a:spcPct val="107000"/>
              </a:lnSpc>
              <a:spcBef>
                <a:spcPts val="0"/>
              </a:spcBef>
              <a:spcAft>
                <a:spcPts val="0"/>
              </a:spcAft>
              <a:buNone/>
            </a:pPr>
            <a:r>
              <a:rPr lang="en" sz="850">
                <a:highlight>
                  <a:srgbClr val="FFFFFF"/>
                </a:highlight>
              </a:rPr>
              <a:t>The first two components seem to account for over 75% of the variance, and the first four for over 95%.</a:t>
            </a:r>
            <a:endParaRPr sz="650">
              <a:highlight>
                <a:srgbClr val="FFFFFF"/>
              </a:highlight>
            </a:endParaRPr>
          </a:p>
          <a:p>
            <a:pPr indent="0" lvl="0" marL="457200" rtl="0" algn="l">
              <a:lnSpc>
                <a:spcPct val="107000"/>
              </a:lnSpc>
              <a:spcBef>
                <a:spcPts val="0"/>
              </a:spcBef>
              <a:spcAft>
                <a:spcPts val="0"/>
              </a:spcAft>
              <a:buNone/>
            </a:pPr>
            <a:r>
              <a:t/>
            </a:r>
            <a:endParaRPr b="1" sz="950"/>
          </a:p>
        </p:txBody>
      </p:sp>
      <p:pic>
        <p:nvPicPr>
          <p:cNvPr id="137" name="Google Shape;137;p18"/>
          <p:cNvPicPr preferRelativeResize="0"/>
          <p:nvPr/>
        </p:nvPicPr>
        <p:blipFill>
          <a:blip r:embed="rId3">
            <a:alphaModFix/>
          </a:blip>
          <a:stretch>
            <a:fillRect/>
          </a:stretch>
        </p:blipFill>
        <p:spPr>
          <a:xfrm>
            <a:off x="840575" y="1638200"/>
            <a:ext cx="3595175" cy="1798425"/>
          </a:xfrm>
          <a:prstGeom prst="rect">
            <a:avLst/>
          </a:prstGeom>
          <a:noFill/>
          <a:ln>
            <a:noFill/>
          </a:ln>
        </p:spPr>
      </p:pic>
      <p:pic>
        <p:nvPicPr>
          <p:cNvPr id="138" name="Google Shape;138;p18"/>
          <p:cNvPicPr preferRelativeResize="0"/>
          <p:nvPr/>
        </p:nvPicPr>
        <p:blipFill>
          <a:blip r:embed="rId4">
            <a:alphaModFix/>
          </a:blip>
          <a:stretch>
            <a:fillRect/>
          </a:stretch>
        </p:blipFill>
        <p:spPr>
          <a:xfrm>
            <a:off x="4404300" y="1097275"/>
            <a:ext cx="4651599" cy="3886200"/>
          </a:xfrm>
          <a:prstGeom prst="rect">
            <a:avLst/>
          </a:prstGeom>
          <a:noFill/>
          <a:ln>
            <a:noFill/>
          </a:ln>
        </p:spPr>
      </p:pic>
      <p:sp>
        <p:nvSpPr>
          <p:cNvPr id="139" name="Google Shape;139;p18"/>
          <p:cNvSpPr/>
          <p:nvPr/>
        </p:nvSpPr>
        <p:spPr>
          <a:xfrm>
            <a:off x="6644650" y="3535650"/>
            <a:ext cx="381000" cy="19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latin typeface="Roboto"/>
                <a:ea typeface="Roboto"/>
                <a:cs typeface="Roboto"/>
                <a:sym typeface="Roboto"/>
              </a:rPr>
              <a:t>Summary and Conclusions</a:t>
            </a:r>
            <a:endParaRPr sz="1200">
              <a:solidFill>
                <a:srgbClr val="33333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a:latin typeface="Roboto"/>
              <a:ea typeface="Roboto"/>
              <a:cs typeface="Roboto"/>
              <a:sym typeface="Roboto"/>
            </a:endParaRPr>
          </a:p>
        </p:txBody>
      </p:sp>
      <p:sp>
        <p:nvSpPr>
          <p:cNvPr id="145" name="Google Shape;145;p19"/>
          <p:cNvSpPr txBox="1"/>
          <p:nvPr/>
        </p:nvSpPr>
        <p:spPr>
          <a:xfrm>
            <a:off x="411450" y="1066825"/>
            <a:ext cx="8252400" cy="3177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0D0D0D"/>
                </a:solidFill>
                <a:highlight>
                  <a:srgbClr val="FFFFFF"/>
                </a:highlight>
                <a:latin typeface="Roboto"/>
                <a:ea typeface="Roboto"/>
                <a:cs typeface="Roboto"/>
                <a:sym typeface="Roboto"/>
              </a:rPr>
              <a:t>Ticket Pricing Strategy:</a:t>
            </a:r>
            <a:endParaRPr b="1" sz="9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 sz="900">
                <a:solidFill>
                  <a:srgbClr val="0D0D0D"/>
                </a:solidFill>
                <a:highlight>
                  <a:srgbClr val="FFFFFF"/>
                </a:highlight>
                <a:latin typeface="Roboto"/>
                <a:ea typeface="Roboto"/>
                <a:cs typeface="Roboto"/>
                <a:sym typeface="Roboto"/>
              </a:rPr>
              <a:t>Big Mountain Resort currently charges $81 for a ticket, while the model suggests a market-supported ticket price of $95.74, considering features such as vertical drop, snow making acreage, total chairs, fast quads, runs, the longest run in miles, trams, and skiable terrain acreage. This analysis indicates that Big Mountain's facilities and offerings could justify an increase in ticket price by approximately $14.74 to align with market value.</a:t>
            </a:r>
            <a:endParaRPr sz="9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None/>
            </a:pPr>
            <a:r>
              <a:rPr b="1" lang="en" sz="900">
                <a:solidFill>
                  <a:srgbClr val="0D0D0D"/>
                </a:solidFill>
                <a:highlight>
                  <a:srgbClr val="FFFFFF"/>
                </a:highlight>
                <a:latin typeface="Roboto"/>
                <a:ea typeface="Roboto"/>
                <a:cs typeface="Roboto"/>
                <a:sym typeface="Roboto"/>
              </a:rPr>
              <a:t>Future Improvements Recommendation:</a:t>
            </a:r>
            <a:endParaRPr b="1" sz="900">
              <a:solidFill>
                <a:srgbClr val="0D0D0D"/>
              </a:solidFill>
              <a:highlight>
                <a:srgbClr val="FFFFFF"/>
              </a:highlight>
              <a:latin typeface="Roboto"/>
              <a:ea typeface="Roboto"/>
              <a:cs typeface="Roboto"/>
              <a:sym typeface="Roboto"/>
            </a:endParaRPr>
          </a:p>
          <a:p>
            <a:pPr indent="0" lvl="0" marL="0" rtl="0" algn="l">
              <a:lnSpc>
                <a:spcPct val="115000"/>
              </a:lnSpc>
              <a:spcBef>
                <a:spcPts val="400"/>
              </a:spcBef>
              <a:spcAft>
                <a:spcPts val="0"/>
              </a:spcAft>
              <a:buNone/>
            </a:pPr>
            <a:r>
              <a:rPr lang="en" sz="900">
                <a:solidFill>
                  <a:srgbClr val="0D0D0D"/>
                </a:solidFill>
                <a:highlight>
                  <a:srgbClr val="FFFFFF"/>
                </a:highlight>
                <a:latin typeface="Roboto"/>
                <a:ea typeface="Roboto"/>
                <a:cs typeface="Roboto"/>
                <a:sym typeface="Roboto"/>
              </a:rPr>
              <a:t>Among the options considered for future investments, Option B emerges as the most favorable, promising an additional revenue of $3,474,638 over the season for a $1.99 increase in the ticket price. This option leverages Big Mountain's current strengths without significantly altering its operational dynamics. While Options 3 and 4 didn't show a notable difference from Option 2, Option A presents a conservative alternative that could be considered under less favorable market conditions. </a:t>
            </a:r>
            <a:endParaRPr sz="9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None/>
            </a:pPr>
            <a:r>
              <a:rPr b="1" lang="en" sz="900">
                <a:solidFill>
                  <a:srgbClr val="0D0D0D"/>
                </a:solidFill>
                <a:highlight>
                  <a:srgbClr val="FFFFFF"/>
                </a:highlight>
                <a:latin typeface="Roboto"/>
                <a:ea typeface="Roboto"/>
                <a:cs typeface="Roboto"/>
                <a:sym typeface="Roboto"/>
              </a:rPr>
              <a:t>Testing and Progressing with Run Closures:</a:t>
            </a:r>
            <a:endParaRPr b="1" sz="900">
              <a:solidFill>
                <a:srgbClr val="0D0D0D"/>
              </a:solidFill>
              <a:highlight>
                <a:srgbClr val="FFFFFF"/>
              </a:highlight>
              <a:latin typeface="Roboto"/>
              <a:ea typeface="Roboto"/>
              <a:cs typeface="Roboto"/>
              <a:sym typeface="Roboto"/>
            </a:endParaRPr>
          </a:p>
          <a:p>
            <a:pPr indent="0" lvl="0" marL="0" rtl="0" algn="l">
              <a:lnSpc>
                <a:spcPct val="115000"/>
              </a:lnSpc>
              <a:spcBef>
                <a:spcPts val="400"/>
              </a:spcBef>
              <a:spcAft>
                <a:spcPts val="1500"/>
              </a:spcAft>
              <a:buNone/>
            </a:pPr>
            <a:r>
              <a:rPr lang="en" sz="900">
                <a:solidFill>
                  <a:srgbClr val="0D0D0D"/>
                </a:solidFill>
                <a:highlight>
                  <a:srgbClr val="FFFFFF"/>
                </a:highlight>
                <a:latin typeface="Roboto"/>
                <a:ea typeface="Roboto"/>
                <a:cs typeface="Roboto"/>
                <a:sym typeface="Roboto"/>
              </a:rPr>
              <a:t>If considering run closures as part of a cost-saving measure, the business could test the impact by selectively closing runs during non-peak times to assess visitor reactions and operational savings. Gathering customer feedback during this period could inform whether a permanent closure of certain runs would be acceptable to visitors and financially advantageous. Moreover, leveraging social media and customer surveys could provide insights into customer preferences, guiding future improvement decisions.</a:t>
            </a:r>
            <a:endParaRPr sz="900">
              <a:solidFill>
                <a:srgbClr val="0D0D0D"/>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