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147" autoAdjust="0"/>
    <p:restoredTop sz="94660"/>
  </p:normalViewPr>
  <p:slideViewPr>
    <p:cSldViewPr snapToGrid="0">
      <p:cViewPr>
        <p:scale>
          <a:sx n="66" d="100"/>
          <a:sy n="66" d="100"/>
        </p:scale>
        <p:origin x="2760" y="504"/>
      </p:cViewPr>
      <p:guideLst>
        <p:guide orient="horz" pos="476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9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9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6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4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7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0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8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0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292A-2EF5-4352-838D-47291BEA04AE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D956-70DA-4F22-A0FA-DD86BF4C0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F1D0BE43-1687-21D3-62CB-BA8906361EB1}"/>
              </a:ext>
            </a:extLst>
          </p:cNvPr>
          <p:cNvSpPr txBox="1"/>
          <p:nvPr/>
        </p:nvSpPr>
        <p:spPr>
          <a:xfrm>
            <a:off x="5413608" y="390632"/>
            <a:ext cx="51706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</a:t>
            </a:r>
            <a:r>
              <a:rPr lang="de-DE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: Pascal Niemann, Tim Cares</a:t>
            </a:r>
          </a:p>
          <a:p>
            <a:r>
              <a:rPr lang="de-DE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Develop an idea for an interactive visualization application</a:t>
            </a:r>
            <a:endParaRPr lang="de-DE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de-DE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2.3 Million US Wildfires (1992-2020) 6th Edition (Spatial wildfire occurrence data for the United States, 1992-2020)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Some Meta-Data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Time Range: 1992-2020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Records: 2,3 Million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Burned Acres: 180 Million</a:t>
            </a:r>
          </a:p>
          <a:p>
            <a:b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e-DE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Titel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America in flames over the course of time</a:t>
            </a:r>
            <a:endParaRPr lang="de-DE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de-DE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11.05.2023</a:t>
            </a:r>
          </a:p>
          <a:p>
            <a:r>
              <a:rPr lang="de-DE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: Project VHCI -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Develop an idea for an interactive visualization application,</a:t>
            </a:r>
            <a:endParaRPr lang="de-DE" sz="1400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813FD9F-BB77-7509-04B4-BA98DAF15CA2}"/>
              </a:ext>
            </a:extLst>
          </p:cNvPr>
          <p:cNvCxnSpPr>
            <a:cxnSpLocks/>
          </p:cNvCxnSpPr>
          <p:nvPr/>
        </p:nvCxnSpPr>
        <p:spPr>
          <a:xfrm flipH="1">
            <a:off x="5345113" y="0"/>
            <a:ext cx="793" cy="1511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14A6D54-B09B-E956-7ED0-8DEA3C4BAEC0}"/>
              </a:ext>
            </a:extLst>
          </p:cNvPr>
          <p:cNvCxnSpPr>
            <a:cxnSpLocks/>
          </p:cNvCxnSpPr>
          <p:nvPr/>
        </p:nvCxnSpPr>
        <p:spPr>
          <a:xfrm>
            <a:off x="0" y="7559675"/>
            <a:ext cx="5345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B383DCE-D010-BD2A-F573-C10059C6A807}"/>
              </a:ext>
            </a:extLst>
          </p:cNvPr>
          <p:cNvCxnSpPr>
            <a:cxnSpLocks/>
          </p:cNvCxnSpPr>
          <p:nvPr/>
        </p:nvCxnSpPr>
        <p:spPr>
          <a:xfrm>
            <a:off x="5394805" y="3947689"/>
            <a:ext cx="5345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17A058-7620-F2CD-B5AD-78CB7BC09382}"/>
              </a:ext>
            </a:extLst>
          </p:cNvPr>
          <p:cNvCxnSpPr>
            <a:cxnSpLocks/>
          </p:cNvCxnSpPr>
          <p:nvPr/>
        </p:nvCxnSpPr>
        <p:spPr>
          <a:xfrm>
            <a:off x="5346700" y="11742793"/>
            <a:ext cx="5345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3470A89-8F16-A16A-A0F9-1D5182A9A8FA}"/>
              </a:ext>
            </a:extLst>
          </p:cNvPr>
          <p:cNvSpPr txBox="1"/>
          <p:nvPr/>
        </p:nvSpPr>
        <p:spPr>
          <a:xfrm>
            <a:off x="7284936" y="0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02E9E7-3DF0-7720-206B-5B43EB86BE19}"/>
              </a:ext>
            </a:extLst>
          </p:cNvPr>
          <p:cNvSpPr txBox="1"/>
          <p:nvPr/>
        </p:nvSpPr>
        <p:spPr>
          <a:xfrm>
            <a:off x="7298561" y="4053827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230EB92-7637-CF1E-0D3A-25C1B4FF332B}"/>
              </a:ext>
            </a:extLst>
          </p:cNvPr>
          <p:cNvSpPr txBox="1"/>
          <p:nvPr/>
        </p:nvSpPr>
        <p:spPr>
          <a:xfrm>
            <a:off x="7124855" y="11848930"/>
            <a:ext cx="191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08CB741-D923-5E4C-C3D4-F10489BB3F90}"/>
              </a:ext>
            </a:extLst>
          </p:cNvPr>
          <p:cNvSpPr txBox="1"/>
          <p:nvPr/>
        </p:nvSpPr>
        <p:spPr>
          <a:xfrm>
            <a:off x="1861277" y="7559675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Focus /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Parti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F0D512-6CA4-1844-6CD8-EB93ACA3B7D5}"/>
              </a:ext>
            </a:extLst>
          </p:cNvPr>
          <p:cNvSpPr txBox="1"/>
          <p:nvPr/>
        </p:nvSpPr>
        <p:spPr>
          <a:xfrm>
            <a:off x="2195503" y="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F1458F-627D-E486-84FF-21C40B83FD82}"/>
              </a:ext>
            </a:extLst>
          </p:cNvPr>
          <p:cNvSpPr txBox="1"/>
          <p:nvPr/>
        </p:nvSpPr>
        <p:spPr>
          <a:xfrm>
            <a:off x="5482030" y="4782721"/>
            <a:ext cx="517066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Left Sidebar: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on “Task” button: Changes Window – Display information about this Project and the Task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on “Overview”: Changes Window – Display information about the used Dataset and the application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on ”Map”: Changes Window – Display Main-Application with a Map of the US and the wildfires.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on “Statistics”: Changes Window – Display additional Graphs about the wildfires (optional)</a:t>
            </a:r>
          </a:p>
          <a:p>
            <a:pPr marL="171450" indent="-1714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Main-Application Map: Top Bar (Filter)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Enable categorical filters in the map section header to selectively display wildfires based on chosen characteristics:</a:t>
            </a:r>
          </a:p>
          <a:p>
            <a:pPr marL="628650" lvl="1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 – 1992-2020</a:t>
            </a:r>
          </a:p>
          <a:p>
            <a:pPr marL="628650" lvl="1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Cause –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spcific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Size – A-G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Main-Application Map: Lower Bar (Time slider)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on “Play”/Dragging the time slider: The wildfires will be dynamically animated for the current chosen filter.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on “Pause/Stop” button: pauses/stops the animation with the current given filter.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on “1x” button: Display speed options of the wildfire animation. The animation speed adapts to the selection.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Hovering over a wildfire: Reveal additional information such as the affected area, location, and dates of discovery and control.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Main-Application Map: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Holding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Strg+Scroll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Zooming in and out of the map.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43B8FD-6D96-D225-484A-0CF08B224142}"/>
              </a:ext>
            </a:extLst>
          </p:cNvPr>
          <p:cNvSpPr txBox="1"/>
          <p:nvPr/>
        </p:nvSpPr>
        <p:spPr>
          <a:xfrm>
            <a:off x="5482030" y="12355179"/>
            <a:ext cx="517066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The dataset contains an extensive record of over 2 million wildfires spanning 30 years, making it a challenging task to process all of them. This task might be computationally expensive.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A possible solution would be to work with a smaller subset of the data or utilize the filtering capabilities of the application (as described above).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Due to their small size or short duration, some wildfires might not be visible on the map.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 most challenging aspect will be accurately aligning the wildfires' locations on the map and animating them to reflect their actual size depending on the current Zoom-level.</a:t>
            </a:r>
          </a:p>
          <a:p>
            <a:r>
              <a:rPr lang="en-US" sz="1200" dirty="0"/>
              <a:t>	</a:t>
            </a:r>
          </a:p>
          <a:p>
            <a:endParaRPr lang="de-DE" sz="1200" dirty="0"/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5F145C59-D751-80BF-DE5C-DE635E66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" y="2160347"/>
            <a:ext cx="5182803" cy="328376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514E388-2B6A-694E-7C87-B154920D59E8}"/>
              </a:ext>
            </a:extLst>
          </p:cNvPr>
          <p:cNvSpPr txBox="1"/>
          <p:nvPr/>
        </p:nvSpPr>
        <p:spPr>
          <a:xfrm>
            <a:off x="136918" y="7959785"/>
            <a:ext cx="51706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Concept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Visualization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wildfires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US in an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interactive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playable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timeline</a:t>
            </a:r>
            <a:endParaRPr lang="de-DE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Information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filtering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based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 on:</a:t>
            </a:r>
          </a:p>
          <a:p>
            <a:pPr marL="628650" lvl="1" indent="-1714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Width of a specific year or all years compressed</a:t>
            </a:r>
          </a:p>
          <a:p>
            <a:pPr marL="628650" lvl="1" indent="-1714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Selection of the reason for the fire</a:t>
            </a:r>
          </a:p>
          <a:p>
            <a:pPr marL="628650" lvl="1" indent="-1714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Selection of the fire-size</a:t>
            </a:r>
          </a:p>
          <a:p>
            <a:pPr marL="628650" lvl="1" indent="-171450">
              <a:buFontTx/>
              <a:buChar char="-"/>
            </a:pPr>
            <a:endParaRPr lang="de-DE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28650" lvl="1" indent="-171450">
              <a:buFontTx/>
              <a:buChar char="-"/>
            </a:pPr>
            <a:endParaRPr lang="de-DE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B6FFFC-2F77-AA41-F758-BF5774FD4B62}"/>
              </a:ext>
            </a:extLst>
          </p:cNvPr>
          <p:cNvSpPr txBox="1"/>
          <p:nvPr/>
        </p:nvSpPr>
        <p:spPr>
          <a:xfrm>
            <a:off x="293967" y="10206553"/>
            <a:ext cx="9404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Year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B18367-3819-BB0B-09AE-D2868A21DF3A}"/>
              </a:ext>
            </a:extLst>
          </p:cNvPr>
          <p:cNvSpPr txBox="1"/>
          <p:nvPr/>
        </p:nvSpPr>
        <p:spPr>
          <a:xfrm>
            <a:off x="1719756" y="10206553"/>
            <a:ext cx="941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Cause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367DBD-6BCE-E098-FDBA-B80BB14FBFB9}"/>
              </a:ext>
            </a:extLst>
          </p:cNvPr>
          <p:cNvSpPr txBox="1"/>
          <p:nvPr/>
        </p:nvSpPr>
        <p:spPr>
          <a:xfrm>
            <a:off x="3392458" y="10206553"/>
            <a:ext cx="941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Size</a:t>
            </a:r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08B0F708-965D-A9E9-0601-D271DD3EEB7B}"/>
              </a:ext>
            </a:extLst>
          </p:cNvPr>
          <p:cNvSpPr/>
          <p:nvPr/>
        </p:nvSpPr>
        <p:spPr>
          <a:xfrm flipV="1">
            <a:off x="420594" y="10315019"/>
            <a:ext cx="20574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333E3A6-F917-1784-6CE7-BF4CB6415712}"/>
              </a:ext>
            </a:extLst>
          </p:cNvPr>
          <p:cNvSpPr/>
          <p:nvPr/>
        </p:nvSpPr>
        <p:spPr>
          <a:xfrm flipV="1">
            <a:off x="1760135" y="10315019"/>
            <a:ext cx="20574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FDE929F2-B307-0BE3-F8F1-71813168FE07}"/>
              </a:ext>
            </a:extLst>
          </p:cNvPr>
          <p:cNvSpPr/>
          <p:nvPr/>
        </p:nvSpPr>
        <p:spPr>
          <a:xfrm flipV="1">
            <a:off x="3527668" y="10315019"/>
            <a:ext cx="20574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300670A-D11C-B3F3-E08D-8B4ECDC636A2}"/>
              </a:ext>
            </a:extLst>
          </p:cNvPr>
          <p:cNvSpPr txBox="1"/>
          <p:nvPr/>
        </p:nvSpPr>
        <p:spPr>
          <a:xfrm>
            <a:off x="3484695" y="10650679"/>
            <a:ext cx="9412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All</a:t>
            </a:r>
          </a:p>
          <a:p>
            <a:pPr algn="r"/>
            <a:r>
              <a:rPr lang="de-DE" dirty="0"/>
              <a:t>A</a:t>
            </a:r>
          </a:p>
          <a:p>
            <a:pPr algn="r"/>
            <a:r>
              <a:rPr lang="de-DE" dirty="0"/>
              <a:t>B</a:t>
            </a:r>
          </a:p>
          <a:p>
            <a:pPr algn="r"/>
            <a:r>
              <a:rPr lang="de-DE" dirty="0"/>
              <a:t>C</a:t>
            </a:r>
            <a:br>
              <a:rPr lang="de-DE" dirty="0"/>
            </a:br>
            <a:r>
              <a:rPr lang="de-DE" dirty="0"/>
              <a:t>D</a:t>
            </a:r>
          </a:p>
          <a:p>
            <a:pPr algn="r"/>
            <a:r>
              <a:rPr lang="de-DE" dirty="0"/>
              <a:t>E</a:t>
            </a:r>
          </a:p>
          <a:p>
            <a:pPr algn="r"/>
            <a:r>
              <a:rPr lang="de-DE" dirty="0"/>
              <a:t>F</a:t>
            </a:r>
            <a:br>
              <a:rPr lang="de-DE" dirty="0"/>
            </a:br>
            <a:r>
              <a:rPr lang="de-DE" dirty="0"/>
              <a:t>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A8513F-82D1-BC4D-832A-42B626A1ACB0}"/>
              </a:ext>
            </a:extLst>
          </p:cNvPr>
          <p:cNvSpPr txBox="1"/>
          <p:nvPr/>
        </p:nvSpPr>
        <p:spPr>
          <a:xfrm>
            <a:off x="1815460" y="10655954"/>
            <a:ext cx="1262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All</a:t>
            </a:r>
          </a:p>
          <a:p>
            <a:pPr algn="r"/>
            <a:r>
              <a:rPr lang="de-DE" dirty="0" err="1"/>
              <a:t>Cigarettes</a:t>
            </a:r>
            <a:endParaRPr lang="de-DE" dirty="0"/>
          </a:p>
          <a:p>
            <a:pPr algn="r"/>
            <a:r>
              <a:rPr lang="de-DE" dirty="0"/>
              <a:t>Lightning</a:t>
            </a:r>
          </a:p>
          <a:p>
            <a:pPr algn="r"/>
            <a:r>
              <a:rPr lang="de-DE" dirty="0" err="1"/>
              <a:t>etc</a:t>
            </a:r>
            <a:br>
              <a:rPr lang="de-DE" dirty="0"/>
            </a:b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12A211-F3F6-3342-84A8-7D22BDC57E7A}"/>
              </a:ext>
            </a:extLst>
          </p:cNvPr>
          <p:cNvSpPr txBox="1"/>
          <p:nvPr/>
        </p:nvSpPr>
        <p:spPr>
          <a:xfrm>
            <a:off x="349818" y="10600849"/>
            <a:ext cx="118063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All</a:t>
            </a:r>
          </a:p>
          <a:p>
            <a:pPr algn="r"/>
            <a:r>
              <a:rPr lang="de-DE" dirty="0"/>
              <a:t>1992</a:t>
            </a:r>
          </a:p>
          <a:p>
            <a:pPr algn="r"/>
            <a:r>
              <a:rPr lang="de-DE" dirty="0"/>
              <a:t>1993</a:t>
            </a:r>
          </a:p>
          <a:p>
            <a:pPr algn="r"/>
            <a:r>
              <a:rPr lang="de-DE" dirty="0"/>
              <a:t>1994</a:t>
            </a:r>
          </a:p>
          <a:p>
            <a:pPr algn="r"/>
            <a:r>
              <a:rPr lang="de-DE" dirty="0"/>
              <a:t>1995</a:t>
            </a:r>
          </a:p>
          <a:p>
            <a:pPr algn="r"/>
            <a:r>
              <a:rPr lang="de-DE" dirty="0"/>
              <a:t>1996</a:t>
            </a:r>
          </a:p>
          <a:p>
            <a:pPr algn="r"/>
            <a:r>
              <a:rPr lang="de-DE" dirty="0"/>
              <a:t>1997</a:t>
            </a:r>
          </a:p>
          <a:p>
            <a:pPr algn="r"/>
            <a:r>
              <a:rPr lang="de-DE" dirty="0"/>
              <a:t>1998</a:t>
            </a:r>
          </a:p>
          <a:p>
            <a:pPr algn="r"/>
            <a:r>
              <a:rPr lang="de-DE" dirty="0"/>
              <a:t>1999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C71E369-7DD7-39E4-AACB-6B44E07A35E6}"/>
              </a:ext>
            </a:extLst>
          </p:cNvPr>
          <p:cNvSpPr/>
          <p:nvPr/>
        </p:nvSpPr>
        <p:spPr>
          <a:xfrm>
            <a:off x="531831" y="10702895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8F0C15C-56FD-68DC-D56B-8450A0D34A20}"/>
              </a:ext>
            </a:extLst>
          </p:cNvPr>
          <p:cNvSpPr/>
          <p:nvPr/>
        </p:nvSpPr>
        <p:spPr>
          <a:xfrm>
            <a:off x="537091" y="10967450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8BBF059-515C-31A6-0BC8-736DC854C6B2}"/>
              </a:ext>
            </a:extLst>
          </p:cNvPr>
          <p:cNvSpPr/>
          <p:nvPr/>
        </p:nvSpPr>
        <p:spPr>
          <a:xfrm>
            <a:off x="537091" y="11232005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6E8E94B-CB7C-CB0B-6708-BFCAD34F036A}"/>
              </a:ext>
            </a:extLst>
          </p:cNvPr>
          <p:cNvSpPr/>
          <p:nvPr/>
        </p:nvSpPr>
        <p:spPr>
          <a:xfrm>
            <a:off x="535775" y="11515739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96715A8-41C2-C67D-794D-8C45A1054008}"/>
              </a:ext>
            </a:extLst>
          </p:cNvPr>
          <p:cNvSpPr/>
          <p:nvPr/>
        </p:nvSpPr>
        <p:spPr>
          <a:xfrm>
            <a:off x="541035" y="11780294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7616345-EDAD-3504-6E76-886F8BD40122}"/>
              </a:ext>
            </a:extLst>
          </p:cNvPr>
          <p:cNvSpPr/>
          <p:nvPr/>
        </p:nvSpPr>
        <p:spPr>
          <a:xfrm>
            <a:off x="541035" y="12044849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7E996A9-97CB-7676-F42E-1B130AC9D566}"/>
              </a:ext>
            </a:extLst>
          </p:cNvPr>
          <p:cNvSpPr/>
          <p:nvPr/>
        </p:nvSpPr>
        <p:spPr>
          <a:xfrm>
            <a:off x="535775" y="12357509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F53215A-1317-9984-75AA-BA2E0D2AD088}"/>
              </a:ext>
            </a:extLst>
          </p:cNvPr>
          <p:cNvSpPr/>
          <p:nvPr/>
        </p:nvSpPr>
        <p:spPr>
          <a:xfrm>
            <a:off x="541035" y="12622064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BE909A0-DB66-718B-159C-4BE24D5B25FE}"/>
              </a:ext>
            </a:extLst>
          </p:cNvPr>
          <p:cNvSpPr/>
          <p:nvPr/>
        </p:nvSpPr>
        <p:spPr>
          <a:xfrm>
            <a:off x="541035" y="12886619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98C7916-8B64-35FB-B8B9-AF56EF85C169}"/>
              </a:ext>
            </a:extLst>
          </p:cNvPr>
          <p:cNvSpPr/>
          <p:nvPr/>
        </p:nvSpPr>
        <p:spPr>
          <a:xfrm>
            <a:off x="1837876" y="11036818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7702DFC-B499-64DE-54C5-A4C4A85E708B}"/>
              </a:ext>
            </a:extLst>
          </p:cNvPr>
          <p:cNvSpPr/>
          <p:nvPr/>
        </p:nvSpPr>
        <p:spPr>
          <a:xfrm>
            <a:off x="1843136" y="11301373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4B37FDD-DB3D-217D-119F-F74C13D0E6EF}"/>
              </a:ext>
            </a:extLst>
          </p:cNvPr>
          <p:cNvSpPr/>
          <p:nvPr/>
        </p:nvSpPr>
        <p:spPr>
          <a:xfrm>
            <a:off x="1843136" y="11565928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1072094-8A34-F82B-E75F-798AC8B8F234}"/>
              </a:ext>
            </a:extLst>
          </p:cNvPr>
          <p:cNvSpPr/>
          <p:nvPr/>
        </p:nvSpPr>
        <p:spPr>
          <a:xfrm>
            <a:off x="1846637" y="10770387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E62C468-E32B-C2BA-CCF7-5BB2E316BD86}"/>
              </a:ext>
            </a:extLst>
          </p:cNvPr>
          <p:cNvSpPr/>
          <p:nvPr/>
        </p:nvSpPr>
        <p:spPr>
          <a:xfrm>
            <a:off x="3638905" y="10758198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773FD2D-3E52-A566-1D63-8D0BB348FE9E}"/>
              </a:ext>
            </a:extLst>
          </p:cNvPr>
          <p:cNvSpPr/>
          <p:nvPr/>
        </p:nvSpPr>
        <p:spPr>
          <a:xfrm>
            <a:off x="3638905" y="11022753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12D663-DB99-5BF5-CBE9-E8706ECEA35E}"/>
              </a:ext>
            </a:extLst>
          </p:cNvPr>
          <p:cNvSpPr/>
          <p:nvPr/>
        </p:nvSpPr>
        <p:spPr>
          <a:xfrm>
            <a:off x="3637589" y="11306487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0452FE3-C4A9-4616-F1F7-691BB8784294}"/>
              </a:ext>
            </a:extLst>
          </p:cNvPr>
          <p:cNvSpPr/>
          <p:nvPr/>
        </p:nvSpPr>
        <p:spPr>
          <a:xfrm>
            <a:off x="3642849" y="11571042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A64632D-2232-552C-2F6B-551FBB25D4BA}"/>
              </a:ext>
            </a:extLst>
          </p:cNvPr>
          <p:cNvSpPr/>
          <p:nvPr/>
        </p:nvSpPr>
        <p:spPr>
          <a:xfrm>
            <a:off x="3642849" y="11835597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ECAFAC2-F925-3DAA-F28F-3F0E05626A4B}"/>
              </a:ext>
            </a:extLst>
          </p:cNvPr>
          <p:cNvSpPr/>
          <p:nvPr/>
        </p:nvSpPr>
        <p:spPr>
          <a:xfrm>
            <a:off x="3643995" y="12100152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F39C43C-26E2-D1F1-5D23-A24F108E5E58}"/>
              </a:ext>
            </a:extLst>
          </p:cNvPr>
          <p:cNvSpPr/>
          <p:nvPr/>
        </p:nvSpPr>
        <p:spPr>
          <a:xfrm>
            <a:off x="3647310" y="12403715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69027C9-8D8D-F7E7-7A82-E735FAFAACCD}"/>
              </a:ext>
            </a:extLst>
          </p:cNvPr>
          <p:cNvSpPr/>
          <p:nvPr/>
        </p:nvSpPr>
        <p:spPr>
          <a:xfrm>
            <a:off x="3647254" y="12668270"/>
            <a:ext cx="189006" cy="17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Multiplikationszeichen 49">
            <a:extLst>
              <a:ext uri="{FF2B5EF4-FFF2-40B4-BE49-F238E27FC236}">
                <a16:creationId xmlns:a16="http://schemas.microsoft.com/office/drawing/2014/main" id="{EDBA6FAB-B9A8-446A-1AFF-E2DA2964E29F}"/>
              </a:ext>
            </a:extLst>
          </p:cNvPr>
          <p:cNvSpPr/>
          <p:nvPr/>
        </p:nvSpPr>
        <p:spPr>
          <a:xfrm>
            <a:off x="3637589" y="12072871"/>
            <a:ext cx="189006" cy="23142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Multiplikationszeichen 50">
            <a:extLst>
              <a:ext uri="{FF2B5EF4-FFF2-40B4-BE49-F238E27FC236}">
                <a16:creationId xmlns:a16="http://schemas.microsoft.com/office/drawing/2014/main" id="{4A668303-9724-75DC-DAD0-9E80B394575D}"/>
              </a:ext>
            </a:extLst>
          </p:cNvPr>
          <p:cNvSpPr/>
          <p:nvPr/>
        </p:nvSpPr>
        <p:spPr>
          <a:xfrm>
            <a:off x="539222" y="11746091"/>
            <a:ext cx="189006" cy="23142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Multiplikationszeichen 51">
            <a:extLst>
              <a:ext uri="{FF2B5EF4-FFF2-40B4-BE49-F238E27FC236}">
                <a16:creationId xmlns:a16="http://schemas.microsoft.com/office/drawing/2014/main" id="{78BBC5F3-0ABB-A3A7-80B0-774718BC823D}"/>
              </a:ext>
            </a:extLst>
          </p:cNvPr>
          <p:cNvSpPr/>
          <p:nvPr/>
        </p:nvSpPr>
        <p:spPr>
          <a:xfrm>
            <a:off x="1846637" y="10744103"/>
            <a:ext cx="189006" cy="23142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Multiplikationszeichen 52">
            <a:extLst>
              <a:ext uri="{FF2B5EF4-FFF2-40B4-BE49-F238E27FC236}">
                <a16:creationId xmlns:a16="http://schemas.microsoft.com/office/drawing/2014/main" id="{2E42FF09-6E0C-F812-F7B3-3A0F792756E3}"/>
              </a:ext>
            </a:extLst>
          </p:cNvPr>
          <p:cNvSpPr/>
          <p:nvPr/>
        </p:nvSpPr>
        <p:spPr>
          <a:xfrm>
            <a:off x="3643995" y="12370555"/>
            <a:ext cx="189006" cy="23142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Multiplikationszeichen 53">
            <a:extLst>
              <a:ext uri="{FF2B5EF4-FFF2-40B4-BE49-F238E27FC236}">
                <a16:creationId xmlns:a16="http://schemas.microsoft.com/office/drawing/2014/main" id="{012381F6-2848-2746-4C49-3599E6EE0C51}"/>
              </a:ext>
            </a:extLst>
          </p:cNvPr>
          <p:cNvSpPr/>
          <p:nvPr/>
        </p:nvSpPr>
        <p:spPr>
          <a:xfrm>
            <a:off x="3647880" y="12640989"/>
            <a:ext cx="189006" cy="23142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489</Words>
  <Application>Microsoft Office PowerPoint</Application>
  <PresentationFormat>Benutzerdefiniert</PresentationFormat>
  <Paragraphs>69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Niemann</dc:creator>
  <cp:lastModifiedBy>Pascal Niemann</cp:lastModifiedBy>
  <cp:revision>2</cp:revision>
  <dcterms:created xsi:type="dcterms:W3CDTF">2023-05-04T09:06:36Z</dcterms:created>
  <dcterms:modified xsi:type="dcterms:W3CDTF">2023-05-05T16:01:19Z</dcterms:modified>
</cp:coreProperties>
</file>