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B00E-5A85-4874-B645-615D35D0B8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C819C18-A765-44C8-BAC9-B78E01E7120A}">
      <dgm:prSet/>
      <dgm:spPr/>
      <dgm:t>
        <a:bodyPr/>
        <a:lstStyle/>
        <a:p>
          <a:r>
            <a:rPr lang="en-US"/>
            <a:t>The data was handled by the instructors.</a:t>
          </a:r>
        </a:p>
      </dgm:t>
    </dgm:pt>
    <dgm:pt modelId="{859177AE-BE0E-4E16-9824-AFA59D287714}" type="parTrans" cxnId="{814C5746-3B82-4167-B746-C8327616AD56}">
      <dgm:prSet/>
      <dgm:spPr/>
      <dgm:t>
        <a:bodyPr/>
        <a:lstStyle/>
        <a:p>
          <a:endParaRPr lang="en-US"/>
        </a:p>
      </dgm:t>
    </dgm:pt>
    <dgm:pt modelId="{67A9D4DF-368F-4AC8-9FA9-66A172AD5323}" type="sibTrans" cxnId="{814C5746-3B82-4167-B746-C8327616AD56}">
      <dgm:prSet/>
      <dgm:spPr/>
      <dgm:t>
        <a:bodyPr/>
        <a:lstStyle/>
        <a:p>
          <a:endParaRPr lang="en-US"/>
        </a:p>
      </dgm:t>
    </dgm:pt>
    <dgm:pt modelId="{85580852-C385-456D-8771-616AD75BDE5F}">
      <dgm:prSet/>
      <dgm:spPr/>
      <dgm:t>
        <a:bodyPr/>
        <a:lstStyle/>
        <a:p>
          <a:r>
            <a:rPr lang="en-US" dirty="0"/>
            <a:t>Python and its libraries such as </a:t>
          </a:r>
          <a:r>
            <a:rPr lang="en-US" b="1" dirty="0" err="1"/>
            <a:t>nltk</a:t>
          </a:r>
          <a:r>
            <a:rPr lang="en-US" b="1" dirty="0"/>
            <a:t>, </a:t>
          </a:r>
          <a:r>
            <a:rPr lang="en-US" b="1" dirty="0" err="1"/>
            <a:t>sklearn</a:t>
          </a:r>
          <a:r>
            <a:rPr lang="en-US" b="1" dirty="0"/>
            <a:t>, and spacy-stanza</a:t>
          </a:r>
          <a:r>
            <a:rPr lang="en-US" dirty="0"/>
            <a:t> was used.</a:t>
          </a:r>
        </a:p>
      </dgm:t>
    </dgm:pt>
    <dgm:pt modelId="{87B08F05-4FCB-400B-8E5A-2B57AF20A370}" type="parTrans" cxnId="{2065607C-1DF4-4D98-96BF-4A11851B1B19}">
      <dgm:prSet/>
      <dgm:spPr/>
      <dgm:t>
        <a:bodyPr/>
        <a:lstStyle/>
        <a:p>
          <a:endParaRPr lang="en-US"/>
        </a:p>
      </dgm:t>
    </dgm:pt>
    <dgm:pt modelId="{8EFB5170-BA4A-478C-838F-2268770C7765}" type="sibTrans" cxnId="{2065607C-1DF4-4D98-96BF-4A11851B1B19}">
      <dgm:prSet/>
      <dgm:spPr/>
      <dgm:t>
        <a:bodyPr/>
        <a:lstStyle/>
        <a:p>
          <a:endParaRPr lang="en-US"/>
        </a:p>
      </dgm:t>
    </dgm:pt>
    <dgm:pt modelId="{E573F226-9876-4D7E-8A38-D86384D7153C}" type="pres">
      <dgm:prSet presAssocID="{54A1B00E-5A85-4874-B645-615D35D0B822}" presName="root" presStyleCnt="0">
        <dgm:presLayoutVars>
          <dgm:dir/>
          <dgm:resizeHandles val="exact"/>
        </dgm:presLayoutVars>
      </dgm:prSet>
      <dgm:spPr/>
    </dgm:pt>
    <dgm:pt modelId="{A254E466-8642-4C1F-93A7-0F2C266D5B40}" type="pres">
      <dgm:prSet presAssocID="{2C819C18-A765-44C8-BAC9-B78E01E7120A}" presName="compNode" presStyleCnt="0"/>
      <dgm:spPr/>
    </dgm:pt>
    <dgm:pt modelId="{D6B60658-41C5-4ABF-9DEC-253BD0ED761A}" type="pres">
      <dgm:prSet presAssocID="{2C819C18-A765-44C8-BAC9-B78E01E7120A}" presName="bgRect" presStyleLbl="bgShp" presStyleIdx="0" presStyleCnt="2"/>
      <dgm:spPr/>
    </dgm:pt>
    <dgm:pt modelId="{E3CC6B67-978E-4DA1-AE2B-73DD1715BDD0}" type="pres">
      <dgm:prSet presAssocID="{2C819C18-A765-44C8-BAC9-B78E01E712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4C07060-8C11-4FD8-9426-3197E7D3E388}" type="pres">
      <dgm:prSet presAssocID="{2C819C18-A765-44C8-BAC9-B78E01E7120A}" presName="spaceRect" presStyleCnt="0"/>
      <dgm:spPr/>
    </dgm:pt>
    <dgm:pt modelId="{ECE11202-FF5A-4BA5-AA5E-F35467A56359}" type="pres">
      <dgm:prSet presAssocID="{2C819C18-A765-44C8-BAC9-B78E01E7120A}" presName="parTx" presStyleLbl="revTx" presStyleIdx="0" presStyleCnt="2">
        <dgm:presLayoutVars>
          <dgm:chMax val="0"/>
          <dgm:chPref val="0"/>
        </dgm:presLayoutVars>
      </dgm:prSet>
      <dgm:spPr/>
    </dgm:pt>
    <dgm:pt modelId="{01B2FA06-0222-403A-8CCD-88E6C4C2CD10}" type="pres">
      <dgm:prSet presAssocID="{67A9D4DF-368F-4AC8-9FA9-66A172AD5323}" presName="sibTrans" presStyleCnt="0"/>
      <dgm:spPr/>
    </dgm:pt>
    <dgm:pt modelId="{6DBBA98B-FB89-43CD-8A6E-554328130823}" type="pres">
      <dgm:prSet presAssocID="{85580852-C385-456D-8771-616AD75BDE5F}" presName="compNode" presStyleCnt="0"/>
      <dgm:spPr/>
    </dgm:pt>
    <dgm:pt modelId="{E6B75FA5-9C9B-4E7A-B3CF-BA9D7F63F85A}" type="pres">
      <dgm:prSet presAssocID="{85580852-C385-456D-8771-616AD75BDE5F}" presName="bgRect" presStyleLbl="bgShp" presStyleIdx="1" presStyleCnt="2"/>
      <dgm:spPr/>
    </dgm:pt>
    <dgm:pt modelId="{62E432B2-744F-47E3-82E5-B704CE41E2EB}" type="pres">
      <dgm:prSet presAssocID="{85580852-C385-456D-8771-616AD75BDE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5271BC7-B4EE-45EF-BCC8-BB381A7C2E0E}" type="pres">
      <dgm:prSet presAssocID="{85580852-C385-456D-8771-616AD75BDE5F}" presName="spaceRect" presStyleCnt="0"/>
      <dgm:spPr/>
    </dgm:pt>
    <dgm:pt modelId="{ADF807CF-E9EE-4C00-BDE5-189975555452}" type="pres">
      <dgm:prSet presAssocID="{85580852-C385-456D-8771-616AD75BDE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A0C1905-E8E6-4EF4-9065-50C710F15616}" type="presOf" srcId="{2C819C18-A765-44C8-BAC9-B78E01E7120A}" destId="{ECE11202-FF5A-4BA5-AA5E-F35467A56359}" srcOrd="0" destOrd="0" presId="urn:microsoft.com/office/officeart/2018/2/layout/IconVerticalSolidList"/>
    <dgm:cxn modelId="{B8DFF60F-D1DC-4AB3-ACC2-D9040235668A}" type="presOf" srcId="{54A1B00E-5A85-4874-B645-615D35D0B822}" destId="{E573F226-9876-4D7E-8A38-D86384D7153C}" srcOrd="0" destOrd="0" presId="urn:microsoft.com/office/officeart/2018/2/layout/IconVerticalSolidList"/>
    <dgm:cxn modelId="{814C5746-3B82-4167-B746-C8327616AD56}" srcId="{54A1B00E-5A85-4874-B645-615D35D0B822}" destId="{2C819C18-A765-44C8-BAC9-B78E01E7120A}" srcOrd="0" destOrd="0" parTransId="{859177AE-BE0E-4E16-9824-AFA59D287714}" sibTransId="{67A9D4DF-368F-4AC8-9FA9-66A172AD5323}"/>
    <dgm:cxn modelId="{578B0B47-8E87-4583-B794-F9BD0341F5AF}" type="presOf" srcId="{85580852-C385-456D-8771-616AD75BDE5F}" destId="{ADF807CF-E9EE-4C00-BDE5-189975555452}" srcOrd="0" destOrd="0" presId="urn:microsoft.com/office/officeart/2018/2/layout/IconVerticalSolidList"/>
    <dgm:cxn modelId="{2065607C-1DF4-4D98-96BF-4A11851B1B19}" srcId="{54A1B00E-5A85-4874-B645-615D35D0B822}" destId="{85580852-C385-456D-8771-616AD75BDE5F}" srcOrd="1" destOrd="0" parTransId="{87B08F05-4FCB-400B-8E5A-2B57AF20A370}" sibTransId="{8EFB5170-BA4A-478C-838F-2268770C7765}"/>
    <dgm:cxn modelId="{52A7A36D-07A3-41FA-9918-3D285A31097B}" type="presParOf" srcId="{E573F226-9876-4D7E-8A38-D86384D7153C}" destId="{A254E466-8642-4C1F-93A7-0F2C266D5B40}" srcOrd="0" destOrd="0" presId="urn:microsoft.com/office/officeart/2018/2/layout/IconVerticalSolidList"/>
    <dgm:cxn modelId="{294B0E97-EE77-4305-BE58-CA6A76D869A4}" type="presParOf" srcId="{A254E466-8642-4C1F-93A7-0F2C266D5B40}" destId="{D6B60658-41C5-4ABF-9DEC-253BD0ED761A}" srcOrd="0" destOrd="0" presId="urn:microsoft.com/office/officeart/2018/2/layout/IconVerticalSolidList"/>
    <dgm:cxn modelId="{D158289A-FFB6-46FB-93DA-AE9BCFC4E87E}" type="presParOf" srcId="{A254E466-8642-4C1F-93A7-0F2C266D5B40}" destId="{E3CC6B67-978E-4DA1-AE2B-73DD1715BDD0}" srcOrd="1" destOrd="0" presId="urn:microsoft.com/office/officeart/2018/2/layout/IconVerticalSolidList"/>
    <dgm:cxn modelId="{13D5454C-D6B3-47E3-86F8-182CA56010D7}" type="presParOf" srcId="{A254E466-8642-4C1F-93A7-0F2C266D5B40}" destId="{24C07060-8C11-4FD8-9426-3197E7D3E388}" srcOrd="2" destOrd="0" presId="urn:microsoft.com/office/officeart/2018/2/layout/IconVerticalSolidList"/>
    <dgm:cxn modelId="{4CE63E33-1FC4-47B2-A646-97605F71E5A0}" type="presParOf" srcId="{A254E466-8642-4C1F-93A7-0F2C266D5B40}" destId="{ECE11202-FF5A-4BA5-AA5E-F35467A56359}" srcOrd="3" destOrd="0" presId="urn:microsoft.com/office/officeart/2018/2/layout/IconVerticalSolidList"/>
    <dgm:cxn modelId="{B91603AE-AEC5-4A4B-A47E-BD93EA341933}" type="presParOf" srcId="{E573F226-9876-4D7E-8A38-D86384D7153C}" destId="{01B2FA06-0222-403A-8CCD-88E6C4C2CD10}" srcOrd="1" destOrd="0" presId="urn:microsoft.com/office/officeart/2018/2/layout/IconVerticalSolidList"/>
    <dgm:cxn modelId="{7729B3B9-E7E0-4D2E-98A1-22D4CAF6942E}" type="presParOf" srcId="{E573F226-9876-4D7E-8A38-D86384D7153C}" destId="{6DBBA98B-FB89-43CD-8A6E-554328130823}" srcOrd="2" destOrd="0" presId="urn:microsoft.com/office/officeart/2018/2/layout/IconVerticalSolidList"/>
    <dgm:cxn modelId="{635516A2-7652-4519-A147-3F213D9FBAFA}" type="presParOf" srcId="{6DBBA98B-FB89-43CD-8A6E-554328130823}" destId="{E6B75FA5-9C9B-4E7A-B3CF-BA9D7F63F85A}" srcOrd="0" destOrd="0" presId="urn:microsoft.com/office/officeart/2018/2/layout/IconVerticalSolidList"/>
    <dgm:cxn modelId="{CC9E36FD-3510-495B-ACFB-963BDDD2ADF0}" type="presParOf" srcId="{6DBBA98B-FB89-43CD-8A6E-554328130823}" destId="{62E432B2-744F-47E3-82E5-B704CE41E2EB}" srcOrd="1" destOrd="0" presId="urn:microsoft.com/office/officeart/2018/2/layout/IconVerticalSolidList"/>
    <dgm:cxn modelId="{BA21D0CA-9F45-461D-8D9A-3C9D4F356119}" type="presParOf" srcId="{6DBBA98B-FB89-43CD-8A6E-554328130823}" destId="{C5271BC7-B4EE-45EF-BCC8-BB381A7C2E0E}" srcOrd="2" destOrd="0" presId="urn:microsoft.com/office/officeart/2018/2/layout/IconVerticalSolidList"/>
    <dgm:cxn modelId="{5D0AAB05-A1CA-4EB5-A063-61B0615F3541}" type="presParOf" srcId="{6DBBA98B-FB89-43CD-8A6E-554328130823}" destId="{ADF807CF-E9EE-4C00-BDE5-1899755554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0658-41C5-4ABF-9DEC-253BD0ED761A}">
      <dsp:nvSpPr>
        <dsp:cNvPr id="0" name=""/>
        <dsp:cNvSpPr/>
      </dsp:nvSpPr>
      <dsp:spPr>
        <a:xfrm>
          <a:off x="0" y="653692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6B67-978E-4DA1-AE2B-73DD1715BDD0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11202-FF5A-4BA5-AA5E-F35467A56359}">
      <dsp:nvSpPr>
        <dsp:cNvPr id="0" name=""/>
        <dsp:cNvSpPr/>
      </dsp:nvSpPr>
      <dsp:spPr>
        <a:xfrm>
          <a:off x="1393874" y="653692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 was handled by the instructors.</a:t>
          </a:r>
        </a:p>
      </dsp:txBody>
      <dsp:txXfrm>
        <a:off x="1393874" y="653692"/>
        <a:ext cx="8326387" cy="1206817"/>
      </dsp:txXfrm>
    </dsp:sp>
    <dsp:sp modelId="{E6B75FA5-9C9B-4E7A-B3CF-BA9D7F63F85A}">
      <dsp:nvSpPr>
        <dsp:cNvPr id="0" name=""/>
        <dsp:cNvSpPr/>
      </dsp:nvSpPr>
      <dsp:spPr>
        <a:xfrm>
          <a:off x="0" y="2162214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432B2-744F-47E3-82E5-B704CE41E2EB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807CF-E9EE-4C00-BDE5-189975555452}">
      <dsp:nvSpPr>
        <dsp:cNvPr id="0" name=""/>
        <dsp:cNvSpPr/>
      </dsp:nvSpPr>
      <dsp:spPr>
        <a:xfrm>
          <a:off x="1393874" y="2162214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and its libraries such as </a:t>
          </a:r>
          <a:r>
            <a:rPr lang="en-US" sz="2500" b="1" kern="1200" dirty="0" err="1"/>
            <a:t>nltk</a:t>
          </a:r>
          <a:r>
            <a:rPr lang="en-US" sz="2500" b="1" kern="1200" dirty="0"/>
            <a:t>, </a:t>
          </a:r>
          <a:r>
            <a:rPr lang="en-US" sz="2500" b="1" kern="1200" dirty="0" err="1"/>
            <a:t>sklearn</a:t>
          </a:r>
          <a:r>
            <a:rPr lang="en-US" sz="2500" b="1" kern="1200" dirty="0"/>
            <a:t>, and spacy-stanza</a:t>
          </a:r>
          <a:r>
            <a:rPr lang="en-US" sz="2500" kern="1200" dirty="0"/>
            <a:t> was used.</a:t>
          </a:r>
        </a:p>
      </dsp:txBody>
      <dsp:txXfrm>
        <a:off x="1393874" y="2162214"/>
        <a:ext cx="8326387" cy="1206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CEE2-D82A-6B4A-BB9F-4C25E29FD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</a:t>
            </a:r>
            <a:br>
              <a:rPr lang="en-US" dirty="0"/>
            </a:br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93557-7D37-7D44-A1EC-D0A495443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Buu</a:t>
            </a:r>
            <a:r>
              <a:rPr lang="en-US" dirty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16177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8141-738B-784D-801E-43E23559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0948-7230-2F48-808A-3443606E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this study, we analyzed the data of 50 doctoral dissertations and 7000 phrases of English.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goal was to successfully apply the basics of text mining and natural language processing techniques such as Bag-of-Words and Part-of-Speech Tagging.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6FEE845-1DEE-4D2E-B30B-A396852B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8141-738B-784D-801E-43E23559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8FDD4-CE31-4D5B-A36A-51CDA6D44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931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5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8141-738B-784D-801E-43E23559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B4001-50A0-7444-8675-DCF1E66A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text data from 50 doctoral dissertations were read as pre-processing. Then the cosine similarity between dissertations was calculated and plotted into a graph.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7000 English phrases were extracted from the dataset. The POS-Tagging technique was used to detect the verbs inside each phrase. Then, a multi-choice question database was created for further studies.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823BE9B-0836-1647-BE6F-C4E05ECB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Results</a:t>
            </a:r>
          </a:p>
        </p:txBody>
      </p:sp>
      <p:pic>
        <p:nvPicPr>
          <p:cNvPr id="9" name="Content Placeholder 8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16C1E43F-E67F-0646-B555-178D6730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7" y="2286000"/>
            <a:ext cx="5822022" cy="3886200"/>
          </a:xfrm>
          <a:prstGeom prst="rect">
            <a:avLst/>
          </a:prstGeom>
        </p:spPr>
      </p:pic>
      <p:sp>
        <p:nvSpPr>
          <p:cNvPr id="30" name="Rectangle 27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4436144-471D-4FA4-AB23-70B3A237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Each nodes is a doctoral dissertation.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Distances between nodes are the cosine similarities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2798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0502A-589C-D147-BD88-B58DCC1D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4F102740-BA8F-0645-A373-58278BA6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818276"/>
            <a:ext cx="10917644" cy="35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7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EDB6B33-FF96-9747-BF27-E39D2D96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26" y="804333"/>
            <a:ext cx="9332145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EDB6B33-FF96-9747-BF27-E39D2D96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429926" y="804333"/>
            <a:ext cx="9332144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4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155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Text Mining &amp;  Natural Language Processing</vt:lpstr>
      <vt:lpstr>Introduction</vt:lpstr>
      <vt:lpstr>Methods</vt:lpstr>
      <vt:lpstr>Methods</vt:lpstr>
      <vt:lpstr>Results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&amp;  Natural Language Processing</dc:title>
  <dc:creator>Phan Quang Buu NGUYEN</dc:creator>
  <cp:lastModifiedBy>Phan Quang Buu NGUYEN</cp:lastModifiedBy>
  <cp:revision>1</cp:revision>
  <dcterms:created xsi:type="dcterms:W3CDTF">2021-12-10T00:21:25Z</dcterms:created>
  <dcterms:modified xsi:type="dcterms:W3CDTF">2021-12-10T01:24:27Z</dcterms:modified>
</cp:coreProperties>
</file>