
<file path=[Content_Types].xml><?xml version="1.0" encoding="utf-8"?>
<Types xmlns="http://schemas.openxmlformats.org/package/2006/content-types">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61" r:id="rId6"/>
    <p:sldId id="262" r:id="rId7"/>
    <p:sldId id="263" r:id="rId8"/>
    <p:sldId id="264" r:id="rId9"/>
    <p:sldId id="272" r:id="rId10"/>
    <p:sldId id="273" r:id="rId11"/>
    <p:sldId id="274" r:id="rId12"/>
    <p:sldId id="275" r:id="rId13"/>
    <p:sldId id="301" r:id="rId14"/>
    <p:sldId id="279" r:id="rId15"/>
    <p:sldId id="286" r:id="rId16"/>
    <p:sldId id="271" r:id="rId17"/>
    <p:sldId id="276" r:id="rId18"/>
    <p:sldId id="277" r:id="rId19"/>
    <p:sldId id="302" r:id="rId20"/>
    <p:sldId id="278" r:id="rId21"/>
    <p:sldId id="280" r:id="rId22"/>
    <p:sldId id="281" r:id="rId23"/>
    <p:sldId id="282" r:id="rId24"/>
    <p:sldId id="300" r:id="rId25"/>
    <p:sldId id="283" r:id="rId26"/>
    <p:sldId id="284" r:id="rId27"/>
    <p:sldId id="285" r:id="rId28"/>
    <p:sldId id="287" r:id="rId29"/>
    <p:sldId id="288" r:id="rId30"/>
    <p:sldId id="290" r:id="rId31"/>
    <p:sldId id="289" r:id="rId32"/>
    <p:sldId id="291" r:id="rId33"/>
    <p:sldId id="292" r:id="rId34"/>
    <p:sldId id="293" r:id="rId35"/>
    <p:sldId id="294" r:id="rId36"/>
    <p:sldId id="295" r:id="rId37"/>
    <p:sldId id="296" r:id="rId38"/>
    <p:sldId id="297" r:id="rId39"/>
    <p:sldId id="298" r:id="rId40"/>
    <p:sldId id="299"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33" d="100"/>
          <a:sy n="133" d="100"/>
        </p:scale>
        <p:origin x="138"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94CAF-576C-474B-990C-4997200FB3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1EAF7E5-2A38-49B8-8C51-7C40C0CF6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42FF994-BF33-425B-BE68-542379CC5162}"/>
              </a:ext>
            </a:extLst>
          </p:cNvPr>
          <p:cNvSpPr>
            <a:spLocks noGrp="1"/>
          </p:cNvSpPr>
          <p:nvPr>
            <p:ph type="dt" sz="half" idx="10"/>
          </p:nvPr>
        </p:nvSpPr>
        <p:spPr/>
        <p:txBody>
          <a:bodyPr/>
          <a:lstStyle/>
          <a:p>
            <a:fld id="{4624ACFC-2093-44A1-AAFF-E4B69C46DEC5}"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751F7A29-3319-4ACE-9645-ACDD0690C0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3B24BA-B05C-4AF3-A18E-4A1C1C91EB6E}"/>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336215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55753-CD0D-439F-845E-94EF4FA9758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7A045C-D24D-4994-BCAF-377CDA9C03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CF28D9-DA6B-4E91-AB94-489636425A4E}"/>
              </a:ext>
            </a:extLst>
          </p:cNvPr>
          <p:cNvSpPr>
            <a:spLocks noGrp="1"/>
          </p:cNvSpPr>
          <p:nvPr>
            <p:ph type="dt" sz="half" idx="10"/>
          </p:nvPr>
        </p:nvSpPr>
        <p:spPr/>
        <p:txBody>
          <a:bodyPr/>
          <a:lstStyle/>
          <a:p>
            <a:fld id="{4624ACFC-2093-44A1-AAFF-E4B69C46DEC5}"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5E2C9241-BDD5-4E24-BFA9-4C8B132FD0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07A0D1-6554-49A4-9CCE-623608AFA702}"/>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387776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E707B0-5755-48B3-A687-6769069367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821122D-002E-44EB-8FD7-5A94DF5C7A3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5135FF-584B-4C7E-A5DF-BD4128E3C2B6}"/>
              </a:ext>
            </a:extLst>
          </p:cNvPr>
          <p:cNvSpPr>
            <a:spLocks noGrp="1"/>
          </p:cNvSpPr>
          <p:nvPr>
            <p:ph type="dt" sz="half" idx="10"/>
          </p:nvPr>
        </p:nvSpPr>
        <p:spPr/>
        <p:txBody>
          <a:bodyPr/>
          <a:lstStyle/>
          <a:p>
            <a:fld id="{4624ACFC-2093-44A1-AAFF-E4B69C46DEC5}"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4F559150-A16F-4C77-8499-431C7AA788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9DA5A8-0822-47BA-B697-81E37ED17D81}"/>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1069652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FEBD1-A392-431F-B971-627CB2D683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CC1B05-B57E-4342-8E8D-7BC327256CF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B1E305-34CA-4F9E-8B1B-285D1AE2F134}"/>
              </a:ext>
            </a:extLst>
          </p:cNvPr>
          <p:cNvSpPr>
            <a:spLocks noGrp="1"/>
          </p:cNvSpPr>
          <p:nvPr>
            <p:ph type="dt" sz="half" idx="10"/>
          </p:nvPr>
        </p:nvSpPr>
        <p:spPr/>
        <p:txBody>
          <a:bodyPr/>
          <a:lstStyle/>
          <a:p>
            <a:fld id="{4624ACFC-2093-44A1-AAFF-E4B69C46DEC5}"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AFD37469-9696-4A3B-BDD0-EDBF20E213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41AD50-3823-4B92-9A43-027EED5DB042}"/>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142288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C4636-C085-4AC2-97C0-517827E652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7D140F1-FD4F-4FBD-A21F-9BE19FF816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CD0012D-2348-4A10-B7D7-D1541266038F}"/>
              </a:ext>
            </a:extLst>
          </p:cNvPr>
          <p:cNvSpPr>
            <a:spLocks noGrp="1"/>
          </p:cNvSpPr>
          <p:nvPr>
            <p:ph type="dt" sz="half" idx="10"/>
          </p:nvPr>
        </p:nvSpPr>
        <p:spPr/>
        <p:txBody>
          <a:bodyPr/>
          <a:lstStyle/>
          <a:p>
            <a:fld id="{4624ACFC-2093-44A1-AAFF-E4B69C46DEC5}"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7B91226B-3D66-4F08-B071-3A406E8200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490E1E-C285-4ECC-87C7-3AFA46B29123}"/>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393399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1C024-3069-43C5-A2ED-B11559D4C8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36C358-17F6-43B0-95E0-DEB687B6CD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C91BA5C-6925-485D-A5A9-0855F4AB1F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A4EFFE9-183E-40E5-801D-0F66843B2967}"/>
              </a:ext>
            </a:extLst>
          </p:cNvPr>
          <p:cNvSpPr>
            <a:spLocks noGrp="1"/>
          </p:cNvSpPr>
          <p:nvPr>
            <p:ph type="dt" sz="half" idx="10"/>
          </p:nvPr>
        </p:nvSpPr>
        <p:spPr/>
        <p:txBody>
          <a:bodyPr/>
          <a:lstStyle/>
          <a:p>
            <a:fld id="{4624ACFC-2093-44A1-AAFF-E4B69C46DEC5}" type="datetimeFigureOut">
              <a:rPr lang="zh-CN" altLang="en-US" smtClean="0"/>
              <a:t>2023/12/17</a:t>
            </a:fld>
            <a:endParaRPr lang="zh-CN" altLang="en-US"/>
          </a:p>
        </p:txBody>
      </p:sp>
      <p:sp>
        <p:nvSpPr>
          <p:cNvPr id="6" name="页脚占位符 5">
            <a:extLst>
              <a:ext uri="{FF2B5EF4-FFF2-40B4-BE49-F238E27FC236}">
                <a16:creationId xmlns:a16="http://schemas.microsoft.com/office/drawing/2014/main" id="{3CB6FE0A-F746-4280-BB73-9DBEAB0A56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ED3D8A-F57E-4F26-BF0D-562208CA66FA}"/>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7846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81198-2C36-4993-B095-A92D20BA3AF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000130-E4C9-4723-859D-76AA2F158C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ABBC923-5CD4-4E9C-852B-69E213F1DB9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50546C5-C924-4B6E-90B3-4C2F053FC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36C30E-1A11-45EF-9CA0-46C6A140220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38B783C-9C9F-4866-B6D4-9CF00E485095}"/>
              </a:ext>
            </a:extLst>
          </p:cNvPr>
          <p:cNvSpPr>
            <a:spLocks noGrp="1"/>
          </p:cNvSpPr>
          <p:nvPr>
            <p:ph type="dt" sz="half" idx="10"/>
          </p:nvPr>
        </p:nvSpPr>
        <p:spPr/>
        <p:txBody>
          <a:bodyPr/>
          <a:lstStyle/>
          <a:p>
            <a:fld id="{4624ACFC-2093-44A1-AAFF-E4B69C46DEC5}" type="datetimeFigureOut">
              <a:rPr lang="zh-CN" altLang="en-US" smtClean="0"/>
              <a:t>2023/12/17</a:t>
            </a:fld>
            <a:endParaRPr lang="zh-CN" altLang="en-US"/>
          </a:p>
        </p:txBody>
      </p:sp>
      <p:sp>
        <p:nvSpPr>
          <p:cNvPr id="8" name="页脚占位符 7">
            <a:extLst>
              <a:ext uri="{FF2B5EF4-FFF2-40B4-BE49-F238E27FC236}">
                <a16:creationId xmlns:a16="http://schemas.microsoft.com/office/drawing/2014/main" id="{BCA2BED0-F38A-4BC0-AAC9-EF59D62D9B8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E9F5F06-0034-4BF1-A77D-E4E67D13C683}"/>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310518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DD7FD-0A9D-4C95-B466-9CE20A0420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CDBCB61-44B3-4E8C-B2A3-D9D315B805DA}"/>
              </a:ext>
            </a:extLst>
          </p:cNvPr>
          <p:cNvSpPr>
            <a:spLocks noGrp="1"/>
          </p:cNvSpPr>
          <p:nvPr>
            <p:ph type="dt" sz="half" idx="10"/>
          </p:nvPr>
        </p:nvSpPr>
        <p:spPr/>
        <p:txBody>
          <a:bodyPr/>
          <a:lstStyle/>
          <a:p>
            <a:fld id="{4624ACFC-2093-44A1-AAFF-E4B69C46DEC5}" type="datetimeFigureOut">
              <a:rPr lang="zh-CN" altLang="en-US" smtClean="0"/>
              <a:t>2023/12/17</a:t>
            </a:fld>
            <a:endParaRPr lang="zh-CN" altLang="en-US"/>
          </a:p>
        </p:txBody>
      </p:sp>
      <p:sp>
        <p:nvSpPr>
          <p:cNvPr id="4" name="页脚占位符 3">
            <a:extLst>
              <a:ext uri="{FF2B5EF4-FFF2-40B4-BE49-F238E27FC236}">
                <a16:creationId xmlns:a16="http://schemas.microsoft.com/office/drawing/2014/main" id="{2EBA8D36-9A19-4A90-B6FD-90475BD56B0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49365BF-08AA-4C89-A1BB-CC7C813F85EC}"/>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4099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2EA91F-AEE2-48E3-9634-F9D20BB08E7F}"/>
              </a:ext>
            </a:extLst>
          </p:cNvPr>
          <p:cNvSpPr>
            <a:spLocks noGrp="1"/>
          </p:cNvSpPr>
          <p:nvPr>
            <p:ph type="dt" sz="half" idx="10"/>
          </p:nvPr>
        </p:nvSpPr>
        <p:spPr/>
        <p:txBody>
          <a:bodyPr/>
          <a:lstStyle/>
          <a:p>
            <a:fld id="{4624ACFC-2093-44A1-AAFF-E4B69C46DEC5}" type="datetimeFigureOut">
              <a:rPr lang="zh-CN" altLang="en-US" smtClean="0"/>
              <a:t>2023/12/17</a:t>
            </a:fld>
            <a:endParaRPr lang="zh-CN" altLang="en-US"/>
          </a:p>
        </p:txBody>
      </p:sp>
      <p:sp>
        <p:nvSpPr>
          <p:cNvPr id="3" name="页脚占位符 2">
            <a:extLst>
              <a:ext uri="{FF2B5EF4-FFF2-40B4-BE49-F238E27FC236}">
                <a16:creationId xmlns:a16="http://schemas.microsoft.com/office/drawing/2014/main" id="{8C4EAFB0-EE52-4F74-B91E-C808354CCC0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34618F1-297A-40CA-88CB-E0C1FEE29C83}"/>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356276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DB640-7D18-4704-8B7D-331074929B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A7D901A-6BE1-48B3-827C-137DA489BE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65F3520-14DB-4A04-8348-60BCF2180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2100FF-4B52-4FEA-894E-BD9D1238B0D2}"/>
              </a:ext>
            </a:extLst>
          </p:cNvPr>
          <p:cNvSpPr>
            <a:spLocks noGrp="1"/>
          </p:cNvSpPr>
          <p:nvPr>
            <p:ph type="dt" sz="half" idx="10"/>
          </p:nvPr>
        </p:nvSpPr>
        <p:spPr/>
        <p:txBody>
          <a:bodyPr/>
          <a:lstStyle/>
          <a:p>
            <a:fld id="{4624ACFC-2093-44A1-AAFF-E4B69C46DEC5}" type="datetimeFigureOut">
              <a:rPr lang="zh-CN" altLang="en-US" smtClean="0"/>
              <a:t>2023/12/17</a:t>
            </a:fld>
            <a:endParaRPr lang="zh-CN" altLang="en-US"/>
          </a:p>
        </p:txBody>
      </p:sp>
      <p:sp>
        <p:nvSpPr>
          <p:cNvPr id="6" name="页脚占位符 5">
            <a:extLst>
              <a:ext uri="{FF2B5EF4-FFF2-40B4-BE49-F238E27FC236}">
                <a16:creationId xmlns:a16="http://schemas.microsoft.com/office/drawing/2014/main" id="{4193DA7D-8684-4F4A-A5B5-0EC85635B7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798CA7-8D48-4D81-B115-02595AB6E6DD}"/>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43618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22311-6477-4DC2-B7C2-4245742093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4BB45CB-C01B-47A5-BA5C-1ABB2ED226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BA06FC5-FC52-436F-966E-286D3E1BA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06B205-B7C6-4223-B7A1-E708228D893A}"/>
              </a:ext>
            </a:extLst>
          </p:cNvPr>
          <p:cNvSpPr>
            <a:spLocks noGrp="1"/>
          </p:cNvSpPr>
          <p:nvPr>
            <p:ph type="dt" sz="half" idx="10"/>
          </p:nvPr>
        </p:nvSpPr>
        <p:spPr/>
        <p:txBody>
          <a:bodyPr/>
          <a:lstStyle/>
          <a:p>
            <a:fld id="{4624ACFC-2093-44A1-AAFF-E4B69C46DEC5}" type="datetimeFigureOut">
              <a:rPr lang="zh-CN" altLang="en-US" smtClean="0"/>
              <a:t>2023/12/17</a:t>
            </a:fld>
            <a:endParaRPr lang="zh-CN" altLang="en-US"/>
          </a:p>
        </p:txBody>
      </p:sp>
      <p:sp>
        <p:nvSpPr>
          <p:cNvPr id="6" name="页脚占位符 5">
            <a:extLst>
              <a:ext uri="{FF2B5EF4-FFF2-40B4-BE49-F238E27FC236}">
                <a16:creationId xmlns:a16="http://schemas.microsoft.com/office/drawing/2014/main" id="{CB00A2BE-65FD-41ED-AE71-ECF9822BED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C56517-6544-47D0-A036-DE4BA24CE46F}"/>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215437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328C4D-6AF8-4270-A4A6-E0114EBDE3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3CA5159-5D7E-469B-AC70-95B5D1ED78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A3C569-E9CF-4E69-B831-34DDD326CB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4ACFC-2093-44A1-AAFF-E4B69C46DEC5}"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00976F59-F01B-4B90-A0E9-1A3F22395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FE2B76-417E-497E-BC23-D4D8A67EC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3886399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FB2D9-EC02-45C4-B4AD-E9EB16FD0F54}"/>
              </a:ext>
            </a:extLst>
          </p:cNvPr>
          <p:cNvSpPr>
            <a:spLocks noGrp="1"/>
          </p:cNvSpPr>
          <p:nvPr>
            <p:ph type="ctrTitle"/>
          </p:nvPr>
        </p:nvSpPr>
        <p:spPr/>
        <p:txBody>
          <a:bodyPr/>
          <a:lstStyle/>
          <a:p>
            <a:r>
              <a:rPr lang="zh-CN" altLang="en-US" dirty="0"/>
              <a:t>搜索</a:t>
            </a:r>
          </a:p>
        </p:txBody>
      </p:sp>
      <p:sp>
        <p:nvSpPr>
          <p:cNvPr id="3" name="副标题 2">
            <a:extLst>
              <a:ext uri="{FF2B5EF4-FFF2-40B4-BE49-F238E27FC236}">
                <a16:creationId xmlns:a16="http://schemas.microsoft.com/office/drawing/2014/main" id="{5C801AE9-A06C-4D99-9B55-751356B9F22B}"/>
              </a:ext>
            </a:extLst>
          </p:cNvPr>
          <p:cNvSpPr>
            <a:spLocks noGrp="1"/>
          </p:cNvSpPr>
          <p:nvPr>
            <p:ph type="subTitle" idx="1"/>
          </p:nvPr>
        </p:nvSpPr>
        <p:spPr/>
        <p:txBody>
          <a:bodyPr/>
          <a:lstStyle/>
          <a:p>
            <a:r>
              <a:rPr lang="en-US" altLang="zh-CN" dirty="0"/>
              <a:t>2023-12-17</a:t>
            </a:r>
            <a:endParaRPr lang="zh-CN" altLang="en-US" dirty="0"/>
          </a:p>
        </p:txBody>
      </p:sp>
    </p:spTree>
    <p:extLst>
      <p:ext uri="{BB962C8B-B14F-4D97-AF65-F5344CB8AC3E}">
        <p14:creationId xmlns:p14="http://schemas.microsoft.com/office/powerpoint/2010/main" val="3049521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94C73-FB10-4550-8AEE-72AD96DF0FE1}"/>
              </a:ext>
            </a:extLst>
          </p:cNvPr>
          <p:cNvSpPr>
            <a:spLocks noGrp="1"/>
          </p:cNvSpPr>
          <p:nvPr>
            <p:ph type="title"/>
          </p:nvPr>
        </p:nvSpPr>
        <p:spPr/>
        <p:txBody>
          <a:bodyPr/>
          <a:lstStyle/>
          <a:p>
            <a:r>
              <a:rPr lang="zh-CN" altLang="en-US" dirty="0"/>
              <a:t>图论中的</a:t>
            </a:r>
            <a:r>
              <a:rPr lang="en-US" altLang="zh-CN" dirty="0"/>
              <a:t>BFS</a:t>
            </a:r>
            <a:endParaRPr lang="zh-CN" altLang="en-US" dirty="0"/>
          </a:p>
        </p:txBody>
      </p:sp>
      <p:sp>
        <p:nvSpPr>
          <p:cNvPr id="3" name="内容占位符 2">
            <a:extLst>
              <a:ext uri="{FF2B5EF4-FFF2-40B4-BE49-F238E27FC236}">
                <a16:creationId xmlns:a16="http://schemas.microsoft.com/office/drawing/2014/main" id="{E255DD9B-F697-4E34-8413-F4F6883DC1D5}"/>
              </a:ext>
            </a:extLst>
          </p:cNvPr>
          <p:cNvSpPr>
            <a:spLocks noGrp="1"/>
          </p:cNvSpPr>
          <p:nvPr>
            <p:ph idx="1"/>
          </p:nvPr>
        </p:nvSpPr>
        <p:spPr>
          <a:xfrm>
            <a:off x="838200" y="1367406"/>
            <a:ext cx="4589478" cy="4907559"/>
          </a:xfrm>
        </p:spPr>
        <p:txBody>
          <a:bodyPr>
            <a:normAutofit/>
          </a:bodyPr>
          <a:lstStyle/>
          <a:p>
            <a:pPr marL="0" indent="0">
              <a:buNone/>
            </a:pPr>
            <a:r>
              <a:rPr lang="zh-CN" altLang="en-US" dirty="0"/>
              <a:t>所谓宽度优先。就是每次都尝试访问同一层的节点。 如果同一层都访问完了，再访问下一层。</a:t>
            </a:r>
          </a:p>
          <a:p>
            <a:pPr marL="0" indent="0">
              <a:buNone/>
            </a:pPr>
            <a:endParaRPr lang="zh-CN" altLang="en-US" dirty="0"/>
          </a:p>
        </p:txBody>
      </p:sp>
      <p:pic>
        <p:nvPicPr>
          <p:cNvPr id="4" name="bfs">
            <a:hlinkClick r:id="" action="ppaction://media"/>
            <a:extLst>
              <a:ext uri="{FF2B5EF4-FFF2-40B4-BE49-F238E27FC236}">
                <a16:creationId xmlns:a16="http://schemas.microsoft.com/office/drawing/2014/main" id="{AAA37F37-1508-4D70-8F0F-FE67B93330C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563211" y="677935"/>
            <a:ext cx="6267450" cy="3143250"/>
          </a:xfrm>
          <a:prstGeom prst="rect">
            <a:avLst/>
          </a:prstGeom>
        </p:spPr>
      </p:pic>
      <p:sp>
        <p:nvSpPr>
          <p:cNvPr id="5" name="文本框 4">
            <a:extLst>
              <a:ext uri="{FF2B5EF4-FFF2-40B4-BE49-F238E27FC236}">
                <a16:creationId xmlns:a16="http://schemas.microsoft.com/office/drawing/2014/main" id="{8E3184CA-4953-412D-8AB4-B698E1483AE3}"/>
              </a:ext>
            </a:extLst>
          </p:cNvPr>
          <p:cNvSpPr txBox="1"/>
          <p:nvPr/>
        </p:nvSpPr>
        <p:spPr>
          <a:xfrm>
            <a:off x="838200" y="4121411"/>
            <a:ext cx="10914077" cy="1477328"/>
          </a:xfrm>
          <a:prstGeom prst="rect">
            <a:avLst/>
          </a:prstGeom>
          <a:noFill/>
        </p:spPr>
        <p:txBody>
          <a:bodyPr wrap="square" rtlCol="0">
            <a:spAutoFit/>
          </a:bodyPr>
          <a:lstStyle/>
          <a:p>
            <a:pPr marL="0" indent="0">
              <a:buNone/>
            </a:pPr>
            <a:r>
              <a:rPr lang="zh-CN" altLang="en-US" dirty="0"/>
              <a:t>这样做的结果是，</a:t>
            </a:r>
            <a:r>
              <a:rPr lang="en-US" altLang="zh-CN" dirty="0"/>
              <a:t>BFS </a:t>
            </a:r>
            <a:r>
              <a:rPr lang="zh-CN" altLang="en-US" dirty="0"/>
              <a:t>算法找到的路径是从起点开始的最短合法路径。换言之，这条路径所包含的边数最小。</a:t>
            </a:r>
          </a:p>
          <a:p>
            <a:pPr marL="0" indent="0">
              <a:buNone/>
            </a:pPr>
            <a:r>
              <a:rPr lang="zh-CN" altLang="en-US" dirty="0"/>
              <a:t>在 </a:t>
            </a:r>
            <a:r>
              <a:rPr lang="en-US" altLang="zh-CN" dirty="0"/>
              <a:t>BFS </a:t>
            </a:r>
            <a:r>
              <a:rPr lang="zh-CN" altLang="en-US" dirty="0"/>
              <a:t>结束时，每个节点都是通过从起点到该点的最短路径访问的。</a:t>
            </a:r>
            <a:endParaRPr lang="en-US" altLang="zh-CN" dirty="0"/>
          </a:p>
          <a:p>
            <a:pPr marL="0" indent="0">
              <a:buNone/>
            </a:pPr>
            <a:endParaRPr lang="en-US" altLang="zh-CN" dirty="0"/>
          </a:p>
          <a:p>
            <a:pPr marL="0" indent="0">
              <a:buNone/>
            </a:pPr>
            <a:r>
              <a:rPr lang="en-US" altLang="zh-CN" dirty="0"/>
              <a:t>GIF</a:t>
            </a:r>
            <a:r>
              <a:rPr lang="zh-CN" altLang="en-US" dirty="0"/>
              <a:t>来自</a:t>
            </a:r>
            <a:r>
              <a:rPr lang="en-US" altLang="zh-CN" dirty="0"/>
              <a:t>Wikipedia</a:t>
            </a:r>
          </a:p>
          <a:p>
            <a:endParaRPr lang="zh-CN" altLang="en-US" dirty="0"/>
          </a:p>
        </p:txBody>
      </p:sp>
    </p:spTree>
    <p:extLst>
      <p:ext uri="{BB962C8B-B14F-4D97-AF65-F5344CB8AC3E}">
        <p14:creationId xmlns:p14="http://schemas.microsoft.com/office/powerpoint/2010/main" val="321177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A3E53-C5EC-49A9-83B1-620DE2BE31B4}"/>
              </a:ext>
            </a:extLst>
          </p:cNvPr>
          <p:cNvSpPr>
            <a:spLocks noGrp="1"/>
          </p:cNvSpPr>
          <p:nvPr>
            <p:ph type="title"/>
          </p:nvPr>
        </p:nvSpPr>
        <p:spPr/>
        <p:txBody>
          <a:bodyPr/>
          <a:lstStyle/>
          <a:p>
            <a:r>
              <a:rPr lang="zh-CN" altLang="en-US" dirty="0"/>
              <a:t>问题引入</a:t>
            </a:r>
          </a:p>
        </p:txBody>
      </p:sp>
      <p:sp>
        <p:nvSpPr>
          <p:cNvPr id="3" name="内容占位符 2">
            <a:extLst>
              <a:ext uri="{FF2B5EF4-FFF2-40B4-BE49-F238E27FC236}">
                <a16:creationId xmlns:a16="http://schemas.microsoft.com/office/drawing/2014/main" id="{BC55DA8A-9CB1-4AC1-A4C4-4FAC2CD4DC86}"/>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38C174F0-7DB5-49CA-9776-593436FCD7CC}"/>
              </a:ext>
            </a:extLst>
          </p:cNvPr>
          <p:cNvPicPr>
            <a:picLocks noChangeAspect="1"/>
          </p:cNvPicPr>
          <p:nvPr/>
        </p:nvPicPr>
        <p:blipFill>
          <a:blip r:embed="rId2"/>
          <a:stretch>
            <a:fillRect/>
          </a:stretch>
        </p:blipFill>
        <p:spPr>
          <a:xfrm>
            <a:off x="838200" y="1825625"/>
            <a:ext cx="10527842" cy="3375549"/>
          </a:xfrm>
          <a:prstGeom prst="rect">
            <a:avLst/>
          </a:prstGeom>
        </p:spPr>
      </p:pic>
      <p:sp>
        <p:nvSpPr>
          <p:cNvPr id="6" name="文本框 5">
            <a:extLst>
              <a:ext uri="{FF2B5EF4-FFF2-40B4-BE49-F238E27FC236}">
                <a16:creationId xmlns:a16="http://schemas.microsoft.com/office/drawing/2014/main" id="{99E01598-464B-4CB6-A269-CFE7CA3D28D4}"/>
              </a:ext>
            </a:extLst>
          </p:cNvPr>
          <p:cNvSpPr txBox="1"/>
          <p:nvPr/>
        </p:nvSpPr>
        <p:spPr>
          <a:xfrm>
            <a:off x="4370664" y="3909270"/>
            <a:ext cx="3548543" cy="923330"/>
          </a:xfrm>
          <a:prstGeom prst="rect">
            <a:avLst/>
          </a:prstGeom>
          <a:noFill/>
        </p:spPr>
        <p:txBody>
          <a:bodyPr wrap="square" rtlCol="0">
            <a:spAutoFit/>
          </a:bodyPr>
          <a:lstStyle/>
          <a:p>
            <a:r>
              <a:rPr lang="zh-CN" altLang="en-US" dirty="0"/>
              <a:t>输出最小移动次数。</a:t>
            </a:r>
            <a:endParaRPr lang="en-US" altLang="zh-CN" dirty="0"/>
          </a:p>
          <a:p>
            <a:r>
              <a:rPr lang="zh-CN" altLang="en-US" dirty="0"/>
              <a:t>布局以一行</a:t>
            </a:r>
            <a:r>
              <a:rPr lang="en-US" altLang="zh-CN" dirty="0"/>
              <a:t>9</a:t>
            </a:r>
            <a:r>
              <a:rPr lang="zh-CN" altLang="en-US" dirty="0"/>
              <a:t>个数字表示，</a:t>
            </a:r>
            <a:endParaRPr lang="en-US" altLang="zh-CN" dirty="0"/>
          </a:p>
          <a:p>
            <a:r>
              <a:rPr lang="zh-CN" altLang="en-US" dirty="0"/>
              <a:t>如目标状态表示为</a:t>
            </a:r>
            <a:r>
              <a:rPr lang="en-US" altLang="zh-CN" b="0" i="0" dirty="0">
                <a:effectLst/>
                <a:latin typeface="-apple-system"/>
              </a:rPr>
              <a:t>123804765</a:t>
            </a:r>
            <a:endParaRPr lang="zh-CN" altLang="en-US" dirty="0"/>
          </a:p>
        </p:txBody>
      </p:sp>
      <p:pic>
        <p:nvPicPr>
          <p:cNvPr id="7" name="图片 6">
            <a:extLst>
              <a:ext uri="{FF2B5EF4-FFF2-40B4-BE49-F238E27FC236}">
                <a16:creationId xmlns:a16="http://schemas.microsoft.com/office/drawing/2014/main" id="{2E2E0FCB-C9DE-9F24-BA19-A3B16DCB1493}"/>
              </a:ext>
            </a:extLst>
          </p:cNvPr>
          <p:cNvPicPr>
            <a:picLocks noChangeAspect="1"/>
          </p:cNvPicPr>
          <p:nvPr/>
        </p:nvPicPr>
        <p:blipFill>
          <a:blip r:embed="rId3"/>
          <a:stretch>
            <a:fillRect/>
          </a:stretch>
        </p:blipFill>
        <p:spPr>
          <a:xfrm>
            <a:off x="8159673" y="126375"/>
            <a:ext cx="2728906" cy="1699250"/>
          </a:xfrm>
          <a:prstGeom prst="rect">
            <a:avLst/>
          </a:prstGeom>
        </p:spPr>
      </p:pic>
    </p:spTree>
    <p:extLst>
      <p:ext uri="{BB962C8B-B14F-4D97-AF65-F5344CB8AC3E}">
        <p14:creationId xmlns:p14="http://schemas.microsoft.com/office/powerpoint/2010/main" val="1273445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8DCA5-28EC-4CD3-A0B4-78CB7003B84D}"/>
              </a:ext>
            </a:extLst>
          </p:cNvPr>
          <p:cNvSpPr>
            <a:spLocks noGrp="1"/>
          </p:cNvSpPr>
          <p:nvPr>
            <p:ph type="title"/>
          </p:nvPr>
        </p:nvSpPr>
        <p:spPr/>
        <p:txBody>
          <a:bodyPr/>
          <a:lstStyle/>
          <a:p>
            <a:r>
              <a:rPr lang="zh-CN" altLang="en-US" dirty="0"/>
              <a:t>解法</a:t>
            </a:r>
          </a:p>
        </p:txBody>
      </p:sp>
      <p:sp>
        <p:nvSpPr>
          <p:cNvPr id="3" name="内容占位符 2">
            <a:extLst>
              <a:ext uri="{FF2B5EF4-FFF2-40B4-BE49-F238E27FC236}">
                <a16:creationId xmlns:a16="http://schemas.microsoft.com/office/drawing/2014/main" id="{9FA3F7FD-7D32-48A8-B023-9276B0CB94FB}"/>
              </a:ext>
            </a:extLst>
          </p:cNvPr>
          <p:cNvSpPr>
            <a:spLocks noGrp="1"/>
          </p:cNvSpPr>
          <p:nvPr>
            <p:ph idx="1"/>
          </p:nvPr>
        </p:nvSpPr>
        <p:spPr>
          <a:xfrm>
            <a:off x="838200" y="1451295"/>
            <a:ext cx="10515600" cy="4725668"/>
          </a:xfrm>
        </p:spPr>
        <p:txBody>
          <a:bodyPr>
            <a:normAutofit/>
          </a:bodyPr>
          <a:lstStyle/>
          <a:p>
            <a:pPr algn="l"/>
            <a:r>
              <a:rPr lang="zh-CN" altLang="en-US" b="0" i="0" dirty="0">
                <a:effectLst/>
                <a:latin typeface="Fira Sans" panose="020B0503050000020004" pitchFamily="34" charset="0"/>
              </a:rPr>
              <a:t>因为题目要求输出最小的移动次数，所以我们可以利用</a:t>
            </a:r>
            <a:r>
              <a:rPr lang="en-US" altLang="zh-CN" b="0" i="0" dirty="0">
                <a:effectLst/>
                <a:latin typeface="Fira Sans" panose="020B0503050000020004" pitchFamily="34" charset="0"/>
              </a:rPr>
              <a:t>BFS</a:t>
            </a:r>
            <a:r>
              <a:rPr lang="zh-CN" altLang="en-US" b="0" i="0" dirty="0">
                <a:effectLst/>
                <a:latin typeface="Fira Sans" panose="020B0503050000020004" pitchFamily="34" charset="0"/>
              </a:rPr>
              <a:t>的特性去解题。</a:t>
            </a:r>
            <a:endParaRPr lang="en-US" altLang="zh-CN" b="0" i="0" dirty="0">
              <a:effectLst/>
              <a:latin typeface="Fira Sans" panose="020B0503050000020004" pitchFamily="34" charset="0"/>
            </a:endParaRPr>
          </a:p>
          <a:p>
            <a:r>
              <a:rPr lang="zh-CN" altLang="en-US" dirty="0"/>
              <a:t>我们需要维护一个队列，每次取出队头的状态（即一串数字），若其为目标状态，则跳出循环输出答案；否则模拟出所有可能的移动情况，并存入队尾；</a:t>
            </a:r>
            <a:endParaRPr lang="en-US" altLang="zh-CN" dirty="0"/>
          </a:p>
          <a:p>
            <a:r>
              <a:rPr lang="zh-CN" altLang="en-US" dirty="0"/>
              <a:t>一个比较核心的操作是判重操作，我们不能让一个已经出现过的状态再次出现，否则会引发错误。对于这个操作，我们可以使用</a:t>
            </a:r>
            <a:r>
              <a:rPr lang="en-US" altLang="zh-CN" dirty="0"/>
              <a:t>map</a:t>
            </a:r>
            <a:r>
              <a:rPr lang="zh-CN" altLang="en-US" dirty="0"/>
              <a:t>维护键值对</a:t>
            </a:r>
            <a:r>
              <a:rPr lang="en-US" altLang="zh-CN" dirty="0"/>
              <a:t>&lt;</a:t>
            </a:r>
            <a:r>
              <a:rPr lang="en-US" altLang="zh-CN" dirty="0" err="1"/>
              <a:t>key,value</a:t>
            </a:r>
            <a:r>
              <a:rPr lang="en-US" altLang="zh-CN" dirty="0"/>
              <a:t>&gt;</a:t>
            </a:r>
            <a:r>
              <a:rPr lang="zh-CN" altLang="en-US" dirty="0"/>
              <a:t>，</a:t>
            </a:r>
            <a:r>
              <a:rPr lang="en-US" altLang="zh-CN" dirty="0"/>
              <a:t>key</a:t>
            </a:r>
            <a:r>
              <a:rPr lang="zh-CN" altLang="en-US" dirty="0"/>
              <a:t>对应状态，</a:t>
            </a:r>
            <a:r>
              <a:rPr lang="en-US" altLang="zh-CN" dirty="0"/>
              <a:t>value</a:t>
            </a:r>
            <a:r>
              <a:rPr lang="zh-CN" altLang="en-US" dirty="0"/>
              <a:t>对应达到该状态的最小移动次数。</a:t>
            </a:r>
          </a:p>
        </p:txBody>
      </p:sp>
    </p:spTree>
    <p:extLst>
      <p:ext uri="{BB962C8B-B14F-4D97-AF65-F5344CB8AC3E}">
        <p14:creationId xmlns:p14="http://schemas.microsoft.com/office/powerpoint/2010/main" val="218958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6555F0D-ABE9-3464-81C0-E736DD2F7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653177" y="-57600"/>
            <a:ext cx="4885646" cy="6858000"/>
          </a:xfrm>
          <a:prstGeom prst="rect">
            <a:avLst/>
          </a:prstGeom>
        </p:spPr>
      </p:pic>
    </p:spTree>
    <p:extLst>
      <p:ext uri="{BB962C8B-B14F-4D97-AF65-F5344CB8AC3E}">
        <p14:creationId xmlns:p14="http://schemas.microsoft.com/office/powerpoint/2010/main" val="472150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9FD48-0EDD-4082-8B7C-D25DB882AD96}"/>
              </a:ext>
            </a:extLst>
          </p:cNvPr>
          <p:cNvSpPr>
            <a:spLocks noGrp="1"/>
          </p:cNvSpPr>
          <p:nvPr>
            <p:ph type="title"/>
          </p:nvPr>
        </p:nvSpPr>
        <p:spPr/>
        <p:txBody>
          <a:bodyPr/>
          <a:lstStyle/>
          <a:p>
            <a:r>
              <a:rPr lang="zh-CN" altLang="en-US" dirty="0"/>
              <a:t>解法（洛谷题解）</a:t>
            </a:r>
          </a:p>
        </p:txBody>
      </p:sp>
      <p:sp>
        <p:nvSpPr>
          <p:cNvPr id="3" name="内容占位符 2">
            <a:extLst>
              <a:ext uri="{FF2B5EF4-FFF2-40B4-BE49-F238E27FC236}">
                <a16:creationId xmlns:a16="http://schemas.microsoft.com/office/drawing/2014/main" id="{E91DA3DC-6DEF-493C-9213-89130AB1B1B1}"/>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C9765D47-D10F-48B9-8CF5-51B7E70608AA}"/>
              </a:ext>
            </a:extLst>
          </p:cNvPr>
          <p:cNvPicPr>
            <a:picLocks noChangeAspect="1"/>
          </p:cNvPicPr>
          <p:nvPr/>
        </p:nvPicPr>
        <p:blipFill>
          <a:blip r:embed="rId2"/>
          <a:stretch>
            <a:fillRect/>
          </a:stretch>
        </p:blipFill>
        <p:spPr>
          <a:xfrm>
            <a:off x="6613234" y="0"/>
            <a:ext cx="4972049" cy="6858000"/>
          </a:xfrm>
          <a:prstGeom prst="rect">
            <a:avLst/>
          </a:prstGeom>
        </p:spPr>
      </p:pic>
      <p:pic>
        <p:nvPicPr>
          <p:cNvPr id="7" name="图片 6">
            <a:extLst>
              <a:ext uri="{FF2B5EF4-FFF2-40B4-BE49-F238E27FC236}">
                <a16:creationId xmlns:a16="http://schemas.microsoft.com/office/drawing/2014/main" id="{03B27B87-0F35-4EA5-A4D3-C1586DFFE302}"/>
              </a:ext>
            </a:extLst>
          </p:cNvPr>
          <p:cNvPicPr>
            <a:picLocks noChangeAspect="1"/>
          </p:cNvPicPr>
          <p:nvPr/>
        </p:nvPicPr>
        <p:blipFill>
          <a:blip r:embed="rId3"/>
          <a:stretch>
            <a:fillRect/>
          </a:stretch>
        </p:blipFill>
        <p:spPr>
          <a:xfrm>
            <a:off x="8070021" y="681037"/>
            <a:ext cx="3923809" cy="485714"/>
          </a:xfrm>
          <a:prstGeom prst="rect">
            <a:avLst/>
          </a:prstGeom>
        </p:spPr>
      </p:pic>
    </p:spTree>
    <p:extLst>
      <p:ext uri="{BB962C8B-B14F-4D97-AF65-F5344CB8AC3E}">
        <p14:creationId xmlns:p14="http://schemas.microsoft.com/office/powerpoint/2010/main" val="38233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9731E-F020-4D69-B038-61AE8A47D5D0}"/>
              </a:ext>
            </a:extLst>
          </p:cNvPr>
          <p:cNvSpPr>
            <a:spLocks noGrp="1"/>
          </p:cNvSpPr>
          <p:nvPr>
            <p:ph type="title"/>
          </p:nvPr>
        </p:nvSpPr>
        <p:spPr/>
        <p:txBody>
          <a:bodyPr/>
          <a:lstStyle/>
          <a:p>
            <a:r>
              <a:rPr lang="en-US" altLang="zh-CN" dirty="0"/>
              <a:t>BFS</a:t>
            </a:r>
            <a:r>
              <a:rPr lang="zh-CN" altLang="en-US" dirty="0"/>
              <a:t>模板</a:t>
            </a:r>
          </a:p>
        </p:txBody>
      </p:sp>
      <p:sp>
        <p:nvSpPr>
          <p:cNvPr id="3" name="内容占位符 2">
            <a:extLst>
              <a:ext uri="{FF2B5EF4-FFF2-40B4-BE49-F238E27FC236}">
                <a16:creationId xmlns:a16="http://schemas.microsoft.com/office/drawing/2014/main" id="{771B242A-17EC-4E4B-BD33-F2AE0A3FD898}"/>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77003FC0-A102-4FAF-A44A-D7A441D3C828}"/>
              </a:ext>
            </a:extLst>
          </p:cNvPr>
          <p:cNvPicPr>
            <a:picLocks noChangeAspect="1"/>
          </p:cNvPicPr>
          <p:nvPr/>
        </p:nvPicPr>
        <p:blipFill>
          <a:blip r:embed="rId2"/>
          <a:stretch>
            <a:fillRect/>
          </a:stretch>
        </p:blipFill>
        <p:spPr>
          <a:xfrm>
            <a:off x="5204573" y="0"/>
            <a:ext cx="4589929" cy="6858000"/>
          </a:xfrm>
          <a:prstGeom prst="rect">
            <a:avLst/>
          </a:prstGeom>
        </p:spPr>
      </p:pic>
    </p:spTree>
    <p:extLst>
      <p:ext uri="{BB962C8B-B14F-4D97-AF65-F5344CB8AC3E}">
        <p14:creationId xmlns:p14="http://schemas.microsoft.com/office/powerpoint/2010/main" val="3051668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A0D44-0A11-4FED-A6D2-FAE4182292C5}"/>
              </a:ext>
            </a:extLst>
          </p:cNvPr>
          <p:cNvSpPr>
            <a:spLocks noGrp="1"/>
          </p:cNvSpPr>
          <p:nvPr>
            <p:ph type="title"/>
          </p:nvPr>
        </p:nvSpPr>
        <p:spPr/>
        <p:txBody>
          <a:bodyPr/>
          <a:lstStyle/>
          <a:p>
            <a:r>
              <a:rPr lang="zh-CN" altLang="en-US" dirty="0"/>
              <a:t>回溯法</a:t>
            </a:r>
          </a:p>
        </p:txBody>
      </p:sp>
      <p:sp>
        <p:nvSpPr>
          <p:cNvPr id="3" name="内容占位符 2">
            <a:extLst>
              <a:ext uri="{FF2B5EF4-FFF2-40B4-BE49-F238E27FC236}">
                <a16:creationId xmlns:a16="http://schemas.microsoft.com/office/drawing/2014/main" id="{E7FC97A2-902C-4EC1-A7F7-8DB3061C136F}"/>
              </a:ext>
            </a:extLst>
          </p:cNvPr>
          <p:cNvSpPr>
            <a:spLocks noGrp="1"/>
          </p:cNvSpPr>
          <p:nvPr>
            <p:ph idx="1"/>
          </p:nvPr>
        </p:nvSpPr>
        <p:spPr/>
        <p:txBody>
          <a:bodyPr/>
          <a:lstStyle/>
          <a:p>
            <a:r>
              <a:rPr lang="zh-CN" altLang="en-US" dirty="0"/>
              <a:t>回溯法是一种经常被用在 深度优先搜索（</a:t>
            </a:r>
            <a:r>
              <a:rPr lang="en-US" altLang="zh-CN" dirty="0"/>
              <a:t>DFS</a:t>
            </a:r>
            <a:r>
              <a:rPr lang="zh-CN" altLang="en-US" dirty="0"/>
              <a:t>） 和 广度优先搜索（</a:t>
            </a:r>
            <a:r>
              <a:rPr lang="en-US" altLang="zh-CN" dirty="0"/>
              <a:t>BFS</a:t>
            </a:r>
            <a:r>
              <a:rPr lang="zh-CN" altLang="en-US" dirty="0"/>
              <a:t>） 的技巧。</a:t>
            </a:r>
          </a:p>
          <a:p>
            <a:endParaRPr lang="zh-CN" altLang="en-US" dirty="0"/>
          </a:p>
          <a:p>
            <a:r>
              <a:rPr lang="zh-CN" altLang="en-US" dirty="0"/>
              <a:t>其本质是：走不通就回头。</a:t>
            </a:r>
          </a:p>
        </p:txBody>
      </p:sp>
      <p:pic>
        <p:nvPicPr>
          <p:cNvPr id="5" name="图片 4">
            <a:extLst>
              <a:ext uri="{FF2B5EF4-FFF2-40B4-BE49-F238E27FC236}">
                <a16:creationId xmlns:a16="http://schemas.microsoft.com/office/drawing/2014/main" id="{C39B7660-275C-4178-A5D2-61D24E418418}"/>
              </a:ext>
            </a:extLst>
          </p:cNvPr>
          <p:cNvPicPr>
            <a:picLocks noChangeAspect="1"/>
          </p:cNvPicPr>
          <p:nvPr/>
        </p:nvPicPr>
        <p:blipFill>
          <a:blip r:embed="rId2"/>
          <a:stretch>
            <a:fillRect/>
          </a:stretch>
        </p:blipFill>
        <p:spPr>
          <a:xfrm>
            <a:off x="838200" y="4060781"/>
            <a:ext cx="4771429" cy="1857143"/>
          </a:xfrm>
          <a:prstGeom prst="rect">
            <a:avLst/>
          </a:prstGeom>
        </p:spPr>
      </p:pic>
    </p:spTree>
    <p:extLst>
      <p:ext uri="{BB962C8B-B14F-4D97-AF65-F5344CB8AC3E}">
        <p14:creationId xmlns:p14="http://schemas.microsoft.com/office/powerpoint/2010/main" val="48482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749B-8413-4F31-BFBC-2D1D3472C782}"/>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722235AA-B367-4B32-8939-3FE010E9A055}"/>
              </a:ext>
            </a:extLst>
          </p:cNvPr>
          <p:cNvSpPr>
            <a:spLocks noGrp="1"/>
          </p:cNvSpPr>
          <p:nvPr>
            <p:ph idx="1"/>
          </p:nvPr>
        </p:nvSpPr>
        <p:spPr/>
        <p:txBody>
          <a:bodyPr/>
          <a:lstStyle/>
          <a:p>
            <a:r>
              <a:rPr lang="en-US" altLang="zh-CN" dirty="0"/>
              <a:t>BFS+</a:t>
            </a:r>
            <a:r>
              <a:rPr lang="zh-CN" altLang="en-US" dirty="0"/>
              <a:t>回溯法的题目不多，不讲。学会这个思想，需要用的时候能试着应用即可。</a:t>
            </a:r>
            <a:endParaRPr lang="en-US" altLang="zh-CN" dirty="0"/>
          </a:p>
          <a:p>
            <a:r>
              <a:rPr lang="zh-CN" altLang="en-US" dirty="0"/>
              <a:t>需要用到</a:t>
            </a:r>
            <a:r>
              <a:rPr lang="en-US" altLang="zh-CN" dirty="0"/>
              <a:t>DFS+</a:t>
            </a:r>
            <a:r>
              <a:rPr lang="zh-CN" altLang="en-US" dirty="0"/>
              <a:t>回溯的情况非常多，必须要学会。</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18579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749B-8413-4F31-BFBC-2D1D3472C782}"/>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722235AA-B367-4B32-8939-3FE010E9A055}"/>
              </a:ext>
            </a:extLst>
          </p:cNvPr>
          <p:cNvSpPr>
            <a:spLocks noGrp="1"/>
          </p:cNvSpPr>
          <p:nvPr>
            <p:ph idx="1"/>
          </p:nvPr>
        </p:nvSpPr>
        <p:spPr/>
        <p:txBody>
          <a:bodyPr/>
          <a:lstStyle/>
          <a:p>
            <a:pPr marL="0" indent="0">
              <a:buNone/>
            </a:pP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30CD4844-349E-4044-B792-7DD956D18BFB}"/>
              </a:ext>
            </a:extLst>
          </p:cNvPr>
          <p:cNvPicPr>
            <a:picLocks noChangeAspect="1"/>
          </p:cNvPicPr>
          <p:nvPr/>
        </p:nvPicPr>
        <p:blipFill>
          <a:blip r:embed="rId2"/>
          <a:stretch>
            <a:fillRect/>
          </a:stretch>
        </p:blipFill>
        <p:spPr>
          <a:xfrm>
            <a:off x="5674066" y="0"/>
            <a:ext cx="6517934" cy="6858000"/>
          </a:xfrm>
          <a:prstGeom prst="rect">
            <a:avLst/>
          </a:prstGeom>
        </p:spPr>
      </p:pic>
      <p:sp>
        <p:nvSpPr>
          <p:cNvPr id="6" name="文本框 5">
            <a:extLst>
              <a:ext uri="{FF2B5EF4-FFF2-40B4-BE49-F238E27FC236}">
                <a16:creationId xmlns:a16="http://schemas.microsoft.com/office/drawing/2014/main" id="{4E3EC969-C831-4813-84BF-DB7C466F3862}"/>
              </a:ext>
            </a:extLst>
          </p:cNvPr>
          <p:cNvSpPr txBox="1"/>
          <p:nvPr/>
        </p:nvSpPr>
        <p:spPr>
          <a:xfrm>
            <a:off x="838200" y="1825625"/>
            <a:ext cx="4589477" cy="369332"/>
          </a:xfrm>
          <a:prstGeom prst="rect">
            <a:avLst/>
          </a:prstGeom>
          <a:noFill/>
        </p:spPr>
        <p:txBody>
          <a:bodyPr wrap="square" rtlCol="0">
            <a:spAutoFit/>
          </a:bodyPr>
          <a:lstStyle/>
          <a:p>
            <a:r>
              <a:rPr lang="zh-CN" altLang="en-US" dirty="0"/>
              <a:t>显然符合</a:t>
            </a:r>
            <a:r>
              <a:rPr lang="en-US" altLang="zh-CN" dirty="0"/>
              <a:t>DFS</a:t>
            </a:r>
            <a:r>
              <a:rPr lang="zh-CN" altLang="en-US" dirty="0"/>
              <a:t>的特点，尝试使用</a:t>
            </a:r>
            <a:r>
              <a:rPr lang="en-US" altLang="zh-CN" dirty="0"/>
              <a:t>DFS</a:t>
            </a:r>
            <a:r>
              <a:rPr lang="zh-CN" altLang="en-US" dirty="0"/>
              <a:t>解题。</a:t>
            </a:r>
          </a:p>
        </p:txBody>
      </p:sp>
    </p:spTree>
    <p:extLst>
      <p:ext uri="{BB962C8B-B14F-4D97-AF65-F5344CB8AC3E}">
        <p14:creationId xmlns:p14="http://schemas.microsoft.com/office/powerpoint/2010/main" val="415979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6EFAB-F831-3529-001D-40FB5D167AB7}"/>
              </a:ext>
            </a:extLst>
          </p:cNvPr>
          <p:cNvSpPr>
            <a:spLocks noGrp="1"/>
          </p:cNvSpPr>
          <p:nvPr>
            <p:ph type="title"/>
          </p:nvPr>
        </p:nvSpPr>
        <p:spPr/>
        <p:txBody>
          <a:bodyPr/>
          <a:lstStyle/>
          <a:p>
            <a:r>
              <a:rPr lang="zh-CN" altLang="en-US" dirty="0"/>
              <a:t>作弊法</a:t>
            </a:r>
          </a:p>
        </p:txBody>
      </p:sp>
      <p:sp>
        <p:nvSpPr>
          <p:cNvPr id="3" name="内容占位符 2">
            <a:extLst>
              <a:ext uri="{FF2B5EF4-FFF2-40B4-BE49-F238E27FC236}">
                <a16:creationId xmlns:a16="http://schemas.microsoft.com/office/drawing/2014/main" id="{A1AA973D-F3DF-0D68-838A-4072F685218F}"/>
              </a:ext>
            </a:extLst>
          </p:cNvPr>
          <p:cNvSpPr>
            <a:spLocks noGrp="1"/>
          </p:cNvSpPr>
          <p:nvPr>
            <p:ph idx="1"/>
          </p:nvPr>
        </p:nvSpPr>
        <p:spPr/>
        <p:txBody>
          <a:bodyPr/>
          <a:lstStyle/>
          <a:p>
            <a:pPr marL="0" indent="0">
              <a:buNone/>
            </a:pPr>
            <a:r>
              <a:rPr lang="en-US" altLang="zh-CN" dirty="0"/>
              <a:t> </a:t>
            </a:r>
            <a:endParaRPr lang="zh-CN" altLang="en-US" dirty="0"/>
          </a:p>
        </p:txBody>
      </p:sp>
      <p:pic>
        <p:nvPicPr>
          <p:cNvPr id="5" name="图片 4">
            <a:extLst>
              <a:ext uri="{FF2B5EF4-FFF2-40B4-BE49-F238E27FC236}">
                <a16:creationId xmlns:a16="http://schemas.microsoft.com/office/drawing/2014/main" id="{6BF8DB69-8D46-F5B9-F2B9-844ED39989B7}"/>
              </a:ext>
            </a:extLst>
          </p:cNvPr>
          <p:cNvPicPr>
            <a:picLocks noChangeAspect="1"/>
          </p:cNvPicPr>
          <p:nvPr/>
        </p:nvPicPr>
        <p:blipFill>
          <a:blip r:embed="rId2"/>
          <a:stretch>
            <a:fillRect/>
          </a:stretch>
        </p:blipFill>
        <p:spPr>
          <a:xfrm>
            <a:off x="4243327" y="0"/>
            <a:ext cx="7708545" cy="6858000"/>
          </a:xfrm>
          <a:prstGeom prst="rect">
            <a:avLst/>
          </a:prstGeom>
        </p:spPr>
      </p:pic>
    </p:spTree>
    <p:extLst>
      <p:ext uri="{BB962C8B-B14F-4D97-AF65-F5344CB8AC3E}">
        <p14:creationId xmlns:p14="http://schemas.microsoft.com/office/powerpoint/2010/main" val="21836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ADB57-AC38-4D45-B432-EF63D17F9E3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39C0D78-228C-4613-8DB3-E0D4648CD093}"/>
              </a:ext>
            </a:extLst>
          </p:cNvPr>
          <p:cNvSpPr>
            <a:spLocks noGrp="1"/>
          </p:cNvSpPr>
          <p:nvPr>
            <p:ph idx="1"/>
          </p:nvPr>
        </p:nvSpPr>
        <p:spPr/>
        <p:txBody>
          <a:bodyPr/>
          <a:lstStyle/>
          <a:p>
            <a:r>
              <a:rPr lang="zh-CN" altLang="en-US" dirty="0"/>
              <a:t>搜索，也就是对状态空间进行枚举，通过穷尽所有的可能来找到最优解，或者统计合法解的个数。</a:t>
            </a:r>
          </a:p>
          <a:p>
            <a:endParaRPr lang="zh-CN" altLang="en-US" dirty="0"/>
          </a:p>
          <a:p>
            <a:r>
              <a:rPr lang="zh-CN" altLang="en-US" dirty="0"/>
              <a:t>搜索有很多优化方式，如减小状态空间，更改搜索顺序，剪枝等。</a:t>
            </a:r>
          </a:p>
          <a:p>
            <a:endParaRPr lang="zh-CN" altLang="en-US" dirty="0"/>
          </a:p>
          <a:p>
            <a:r>
              <a:rPr lang="zh-CN" altLang="en-US" dirty="0"/>
              <a:t>搜索是一些高级算法的基础。</a:t>
            </a:r>
          </a:p>
        </p:txBody>
      </p:sp>
    </p:spTree>
    <p:extLst>
      <p:ext uri="{BB962C8B-B14F-4D97-AF65-F5344CB8AC3E}">
        <p14:creationId xmlns:p14="http://schemas.microsoft.com/office/powerpoint/2010/main" val="195466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749B-8413-4F31-BFBC-2D1D3472C782}"/>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722235AA-B367-4B32-8939-3FE010E9A055}"/>
              </a:ext>
            </a:extLst>
          </p:cNvPr>
          <p:cNvSpPr>
            <a:spLocks noGrp="1"/>
          </p:cNvSpPr>
          <p:nvPr>
            <p:ph idx="1"/>
          </p:nvPr>
        </p:nvSpPr>
        <p:spPr/>
        <p:txBody>
          <a:bodyPr/>
          <a:lstStyle/>
          <a:p>
            <a:pPr marL="0" indent="0">
              <a:buNone/>
            </a:pPr>
            <a:endParaRPr lang="en-US" altLang="zh-CN" dirty="0"/>
          </a:p>
          <a:p>
            <a:endParaRPr lang="en-US" altLang="zh-CN" dirty="0"/>
          </a:p>
          <a:p>
            <a:endParaRPr lang="zh-CN" altLang="en-US" dirty="0"/>
          </a:p>
        </p:txBody>
      </p:sp>
      <p:pic>
        <p:nvPicPr>
          <p:cNvPr id="7" name="图片 6">
            <a:extLst>
              <a:ext uri="{FF2B5EF4-FFF2-40B4-BE49-F238E27FC236}">
                <a16:creationId xmlns:a16="http://schemas.microsoft.com/office/drawing/2014/main" id="{D5E913A7-9545-4A91-88FA-6AFAD85B7ADF}"/>
              </a:ext>
            </a:extLst>
          </p:cNvPr>
          <p:cNvPicPr>
            <a:picLocks noChangeAspect="1"/>
          </p:cNvPicPr>
          <p:nvPr/>
        </p:nvPicPr>
        <p:blipFill>
          <a:blip r:embed="rId2"/>
          <a:stretch>
            <a:fillRect/>
          </a:stretch>
        </p:blipFill>
        <p:spPr>
          <a:xfrm>
            <a:off x="4868191" y="0"/>
            <a:ext cx="7323809" cy="6733333"/>
          </a:xfrm>
          <a:prstGeom prst="rect">
            <a:avLst/>
          </a:prstGeom>
        </p:spPr>
      </p:pic>
      <p:sp>
        <p:nvSpPr>
          <p:cNvPr id="8" name="文本框 7">
            <a:extLst>
              <a:ext uri="{FF2B5EF4-FFF2-40B4-BE49-F238E27FC236}">
                <a16:creationId xmlns:a16="http://schemas.microsoft.com/office/drawing/2014/main" id="{F1639952-E1F8-4562-9EAD-BD18BAD65A36}"/>
              </a:ext>
            </a:extLst>
          </p:cNvPr>
          <p:cNvSpPr txBox="1"/>
          <p:nvPr/>
        </p:nvSpPr>
        <p:spPr>
          <a:xfrm>
            <a:off x="7038362" y="3926049"/>
            <a:ext cx="3632433" cy="377504"/>
          </a:xfrm>
          <a:prstGeom prst="rect">
            <a:avLst/>
          </a:prstGeom>
          <a:noFill/>
        </p:spPr>
        <p:txBody>
          <a:bodyPr wrap="square" rtlCol="0">
            <a:spAutoFit/>
          </a:bodyPr>
          <a:lstStyle/>
          <a:p>
            <a:r>
              <a:rPr lang="zh-CN" altLang="en-US" dirty="0"/>
              <a:t>这两行代码对答案数组进行操作</a:t>
            </a:r>
          </a:p>
        </p:txBody>
      </p:sp>
      <p:sp>
        <p:nvSpPr>
          <p:cNvPr id="9" name="文本框 8">
            <a:extLst>
              <a:ext uri="{FF2B5EF4-FFF2-40B4-BE49-F238E27FC236}">
                <a16:creationId xmlns:a16="http://schemas.microsoft.com/office/drawing/2014/main" id="{6C55E015-2D06-4156-A58B-F0CEFFAB878B}"/>
              </a:ext>
            </a:extLst>
          </p:cNvPr>
          <p:cNvSpPr txBox="1"/>
          <p:nvPr/>
        </p:nvSpPr>
        <p:spPr>
          <a:xfrm>
            <a:off x="7273255" y="4723002"/>
            <a:ext cx="3397540" cy="377504"/>
          </a:xfrm>
          <a:prstGeom prst="rect">
            <a:avLst/>
          </a:prstGeom>
          <a:noFill/>
        </p:spPr>
        <p:txBody>
          <a:bodyPr wrap="square" rtlCol="0">
            <a:spAutoFit/>
          </a:bodyPr>
          <a:lstStyle/>
          <a:p>
            <a:r>
              <a:rPr lang="zh-CN" altLang="en-US" dirty="0"/>
              <a:t>撤回操作</a:t>
            </a:r>
          </a:p>
        </p:txBody>
      </p:sp>
      <p:sp>
        <p:nvSpPr>
          <p:cNvPr id="10" name="文本框 9">
            <a:extLst>
              <a:ext uri="{FF2B5EF4-FFF2-40B4-BE49-F238E27FC236}">
                <a16:creationId xmlns:a16="http://schemas.microsoft.com/office/drawing/2014/main" id="{F4869D4C-CC83-4B66-B8B6-09D34C290106}"/>
              </a:ext>
            </a:extLst>
          </p:cNvPr>
          <p:cNvSpPr txBox="1"/>
          <p:nvPr/>
        </p:nvSpPr>
        <p:spPr>
          <a:xfrm>
            <a:off x="9538283" y="2046914"/>
            <a:ext cx="2072080" cy="923330"/>
          </a:xfrm>
          <a:prstGeom prst="rect">
            <a:avLst/>
          </a:prstGeom>
          <a:noFill/>
        </p:spPr>
        <p:txBody>
          <a:bodyPr wrap="square" rtlCol="0">
            <a:spAutoFit/>
          </a:bodyPr>
          <a:lstStyle/>
          <a:p>
            <a:r>
              <a:rPr lang="zh-CN" altLang="en-US" dirty="0"/>
              <a:t>达到边界条件，</a:t>
            </a:r>
            <a:endParaRPr lang="en-US" altLang="zh-CN" dirty="0"/>
          </a:p>
          <a:p>
            <a:r>
              <a:rPr lang="zh-CN" altLang="en-US" dirty="0"/>
              <a:t>直接返回，</a:t>
            </a:r>
            <a:endParaRPr lang="en-US" altLang="zh-CN" dirty="0"/>
          </a:p>
          <a:p>
            <a:r>
              <a:rPr lang="zh-CN" altLang="en-US" dirty="0"/>
              <a:t>不再继续搜索</a:t>
            </a:r>
          </a:p>
        </p:txBody>
      </p:sp>
    </p:spTree>
    <p:extLst>
      <p:ext uri="{BB962C8B-B14F-4D97-AF65-F5344CB8AC3E}">
        <p14:creationId xmlns:p14="http://schemas.microsoft.com/office/powerpoint/2010/main" val="3194452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195D4-20C2-4703-B033-F80D8E6EFF1A}"/>
              </a:ext>
            </a:extLst>
          </p:cNvPr>
          <p:cNvSpPr>
            <a:spLocks noGrp="1"/>
          </p:cNvSpPr>
          <p:nvPr>
            <p:ph type="title"/>
          </p:nvPr>
        </p:nvSpPr>
        <p:spPr/>
        <p:txBody>
          <a:bodyPr/>
          <a:lstStyle/>
          <a:p>
            <a:r>
              <a:rPr lang="zh-CN" altLang="en-US" dirty="0"/>
              <a:t>优化（剪枝）</a:t>
            </a:r>
          </a:p>
        </p:txBody>
      </p:sp>
      <p:sp>
        <p:nvSpPr>
          <p:cNvPr id="3" name="内容占位符 2">
            <a:extLst>
              <a:ext uri="{FF2B5EF4-FFF2-40B4-BE49-F238E27FC236}">
                <a16:creationId xmlns:a16="http://schemas.microsoft.com/office/drawing/2014/main" id="{06A3D201-6C41-4C79-978C-ED402AE90206}"/>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zh-CN" altLang="en-US" dirty="0"/>
              <a:t>剪枝是非常形象的一种说法，具体可以理解为在搜索树上某点处依靠已知数据判断是否需要直接停止搜索</a:t>
            </a:r>
            <a:r>
              <a:rPr lang="en-US" altLang="zh-CN" dirty="0"/>
              <a:t>/</a:t>
            </a:r>
            <a:r>
              <a:rPr lang="zh-CN" altLang="en-US" dirty="0"/>
              <a:t>回头，不再访问那些必定无效</a:t>
            </a:r>
            <a:r>
              <a:rPr lang="en-US" altLang="zh-CN" dirty="0"/>
              <a:t>/</a:t>
            </a:r>
            <a:r>
              <a:rPr lang="zh-CN" altLang="en-US" dirty="0"/>
              <a:t>不更优的情况。</a:t>
            </a:r>
            <a:endParaRPr lang="en-US" altLang="zh-CN" dirty="0"/>
          </a:p>
          <a:p>
            <a:endParaRPr lang="en-US" altLang="zh-CN" dirty="0"/>
          </a:p>
          <a:p>
            <a:r>
              <a:rPr lang="zh-CN" altLang="en-US" b="0" i="0" dirty="0">
                <a:effectLst/>
                <a:latin typeface="Fira Sans" panose="020B0503050000020004" pitchFamily="34" charset="0"/>
              </a:rPr>
              <a:t>最常用的剪枝有三种，记忆化搜索、最优性剪枝、可行性剪枝。</a:t>
            </a:r>
            <a:endParaRPr lang="zh-CN" altLang="en-US" dirty="0"/>
          </a:p>
        </p:txBody>
      </p:sp>
      <p:pic>
        <p:nvPicPr>
          <p:cNvPr id="5" name="图片 4">
            <a:extLst>
              <a:ext uri="{FF2B5EF4-FFF2-40B4-BE49-F238E27FC236}">
                <a16:creationId xmlns:a16="http://schemas.microsoft.com/office/drawing/2014/main" id="{25E4FAD2-E980-4850-95AE-7958A9C96712}"/>
              </a:ext>
            </a:extLst>
          </p:cNvPr>
          <p:cNvPicPr>
            <a:picLocks noChangeAspect="1"/>
          </p:cNvPicPr>
          <p:nvPr/>
        </p:nvPicPr>
        <p:blipFill>
          <a:blip r:embed="rId2"/>
          <a:stretch>
            <a:fillRect/>
          </a:stretch>
        </p:blipFill>
        <p:spPr>
          <a:xfrm>
            <a:off x="6619477" y="129438"/>
            <a:ext cx="3909511" cy="3549519"/>
          </a:xfrm>
          <a:prstGeom prst="rect">
            <a:avLst/>
          </a:prstGeom>
        </p:spPr>
      </p:pic>
    </p:spTree>
    <p:extLst>
      <p:ext uri="{BB962C8B-B14F-4D97-AF65-F5344CB8AC3E}">
        <p14:creationId xmlns:p14="http://schemas.microsoft.com/office/powerpoint/2010/main" val="3531651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AE64C-8603-42C3-B42E-3DD0CC41010D}"/>
              </a:ext>
            </a:extLst>
          </p:cNvPr>
          <p:cNvSpPr>
            <a:spLocks noGrp="1"/>
          </p:cNvSpPr>
          <p:nvPr>
            <p:ph type="title"/>
          </p:nvPr>
        </p:nvSpPr>
        <p:spPr/>
        <p:txBody>
          <a:bodyPr/>
          <a:lstStyle/>
          <a:p>
            <a:r>
              <a:rPr lang="zh-CN" altLang="en-US" dirty="0"/>
              <a:t>记忆化搜索</a:t>
            </a:r>
          </a:p>
        </p:txBody>
      </p:sp>
      <p:sp>
        <p:nvSpPr>
          <p:cNvPr id="3" name="内容占位符 2">
            <a:extLst>
              <a:ext uri="{FF2B5EF4-FFF2-40B4-BE49-F238E27FC236}">
                <a16:creationId xmlns:a16="http://schemas.microsoft.com/office/drawing/2014/main" id="{87580D95-9D7F-43B2-9B6B-B954E1040D49}"/>
              </a:ext>
            </a:extLst>
          </p:cNvPr>
          <p:cNvSpPr>
            <a:spLocks noGrp="1"/>
          </p:cNvSpPr>
          <p:nvPr>
            <p:ph idx="1"/>
          </p:nvPr>
        </p:nvSpPr>
        <p:spPr>
          <a:xfrm>
            <a:off x="780600" y="2381742"/>
            <a:ext cx="10515600" cy="1325563"/>
          </a:xfrm>
        </p:spPr>
        <p:txBody>
          <a:bodyPr/>
          <a:lstStyle/>
          <a:p>
            <a:r>
              <a:rPr lang="zh-CN" altLang="en-US" b="0" i="0" dirty="0">
                <a:effectLst/>
                <a:latin typeface="Fira Sans" panose="020B0503050000020004" pitchFamily="34" charset="0"/>
              </a:rPr>
              <a:t>因为在搜索中，相同的传入值往往会带来相同的解，那我们就</a:t>
            </a:r>
            <a:endParaRPr lang="en-US" altLang="zh-CN" b="0" i="0" dirty="0">
              <a:effectLst/>
              <a:latin typeface="Fira Sans" panose="020B0503050000020004" pitchFamily="34" charset="0"/>
            </a:endParaRPr>
          </a:p>
          <a:p>
            <a:pPr marL="0" indent="0">
              <a:buNone/>
            </a:pPr>
            <a:r>
              <a:rPr lang="en-US" altLang="zh-CN" dirty="0">
                <a:latin typeface="Fira Sans" panose="020B0503050000020004" pitchFamily="34" charset="0"/>
              </a:rPr>
              <a:t>   </a:t>
            </a:r>
            <a:r>
              <a:rPr lang="zh-CN" altLang="en-US" b="0" i="0" dirty="0">
                <a:effectLst/>
                <a:latin typeface="Fira Sans" panose="020B0503050000020004" pitchFamily="34" charset="0"/>
              </a:rPr>
              <a:t>可以用数组来记忆。</a:t>
            </a:r>
            <a:endParaRPr lang="en-US" altLang="zh-CN" b="0" i="0" dirty="0">
              <a:effectLst/>
              <a:latin typeface="Fira Sans" panose="020B0503050000020004" pitchFamily="34" charset="0"/>
            </a:endParaRPr>
          </a:p>
          <a:p>
            <a:pPr marL="0" indent="0">
              <a:buNone/>
            </a:pPr>
            <a:endParaRPr lang="zh-CN" altLang="en-US" dirty="0"/>
          </a:p>
        </p:txBody>
      </p:sp>
    </p:spTree>
    <p:extLst>
      <p:ext uri="{BB962C8B-B14F-4D97-AF65-F5344CB8AC3E}">
        <p14:creationId xmlns:p14="http://schemas.microsoft.com/office/powerpoint/2010/main" val="1278492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5BDA8-67EF-4206-8DFD-B7B11A637D20}"/>
              </a:ext>
            </a:extLst>
          </p:cNvPr>
          <p:cNvSpPr>
            <a:spLocks noGrp="1"/>
          </p:cNvSpPr>
          <p:nvPr>
            <p:ph type="title"/>
          </p:nvPr>
        </p:nvSpPr>
        <p:spPr/>
        <p:txBody>
          <a:bodyPr/>
          <a:lstStyle/>
          <a:p>
            <a:r>
              <a:rPr lang="zh-CN" altLang="en-US" dirty="0"/>
              <a:t>记忆化搜索</a:t>
            </a:r>
          </a:p>
        </p:txBody>
      </p:sp>
      <p:sp>
        <p:nvSpPr>
          <p:cNvPr id="3" name="内容占位符 2">
            <a:extLst>
              <a:ext uri="{FF2B5EF4-FFF2-40B4-BE49-F238E27FC236}">
                <a16:creationId xmlns:a16="http://schemas.microsoft.com/office/drawing/2014/main" id="{E03E9728-AEB0-46EA-B212-F2420567BE54}"/>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B5635D23-2CDB-4DA5-8FCD-1CA82851220B}"/>
              </a:ext>
            </a:extLst>
          </p:cNvPr>
          <p:cNvPicPr>
            <a:picLocks noChangeAspect="1"/>
          </p:cNvPicPr>
          <p:nvPr/>
        </p:nvPicPr>
        <p:blipFill>
          <a:blip r:embed="rId2"/>
          <a:stretch>
            <a:fillRect/>
          </a:stretch>
        </p:blipFill>
        <p:spPr>
          <a:xfrm>
            <a:off x="838200" y="1442949"/>
            <a:ext cx="3257143" cy="2076190"/>
          </a:xfrm>
          <a:prstGeom prst="rect">
            <a:avLst/>
          </a:prstGeom>
        </p:spPr>
      </p:pic>
      <p:pic>
        <p:nvPicPr>
          <p:cNvPr id="7" name="图片 6">
            <a:extLst>
              <a:ext uri="{FF2B5EF4-FFF2-40B4-BE49-F238E27FC236}">
                <a16:creationId xmlns:a16="http://schemas.microsoft.com/office/drawing/2014/main" id="{EADF6208-F882-4B55-9C0A-51BB7B3D823F}"/>
              </a:ext>
            </a:extLst>
          </p:cNvPr>
          <p:cNvPicPr>
            <a:picLocks noChangeAspect="1"/>
          </p:cNvPicPr>
          <p:nvPr/>
        </p:nvPicPr>
        <p:blipFill>
          <a:blip r:embed="rId3"/>
          <a:stretch>
            <a:fillRect/>
          </a:stretch>
        </p:blipFill>
        <p:spPr>
          <a:xfrm>
            <a:off x="732439" y="3443681"/>
            <a:ext cx="4485714" cy="1495238"/>
          </a:xfrm>
          <a:prstGeom prst="rect">
            <a:avLst/>
          </a:prstGeom>
        </p:spPr>
      </p:pic>
      <p:pic>
        <p:nvPicPr>
          <p:cNvPr id="9" name="图片 8">
            <a:extLst>
              <a:ext uri="{FF2B5EF4-FFF2-40B4-BE49-F238E27FC236}">
                <a16:creationId xmlns:a16="http://schemas.microsoft.com/office/drawing/2014/main" id="{6A85DB63-CA15-43E5-A6DA-4631C3AA8945}"/>
              </a:ext>
            </a:extLst>
          </p:cNvPr>
          <p:cNvPicPr>
            <a:picLocks noChangeAspect="1"/>
          </p:cNvPicPr>
          <p:nvPr/>
        </p:nvPicPr>
        <p:blipFill>
          <a:blip r:embed="rId4"/>
          <a:stretch>
            <a:fillRect/>
          </a:stretch>
        </p:blipFill>
        <p:spPr>
          <a:xfrm>
            <a:off x="4147675" y="1442949"/>
            <a:ext cx="5180952" cy="3600000"/>
          </a:xfrm>
          <a:prstGeom prst="rect">
            <a:avLst/>
          </a:prstGeom>
        </p:spPr>
      </p:pic>
      <p:sp>
        <p:nvSpPr>
          <p:cNvPr id="10" name="文本框 9">
            <a:extLst>
              <a:ext uri="{FF2B5EF4-FFF2-40B4-BE49-F238E27FC236}">
                <a16:creationId xmlns:a16="http://schemas.microsoft.com/office/drawing/2014/main" id="{5DA45DEE-CE7B-48D4-8C6E-1FDC8DE03747}"/>
              </a:ext>
            </a:extLst>
          </p:cNvPr>
          <p:cNvSpPr txBox="1"/>
          <p:nvPr/>
        </p:nvSpPr>
        <p:spPr>
          <a:xfrm>
            <a:off x="838200" y="5177886"/>
            <a:ext cx="10515600" cy="523220"/>
          </a:xfrm>
          <a:prstGeom prst="rect">
            <a:avLst/>
          </a:prstGeom>
          <a:noFill/>
        </p:spPr>
        <p:txBody>
          <a:bodyPr wrap="square" rtlCol="0">
            <a:spAutoFit/>
          </a:bodyPr>
          <a:lstStyle/>
          <a:p>
            <a:r>
              <a:rPr lang="zh-CN" altLang="en-US" sz="2800" b="1" dirty="0"/>
              <a:t>最关键的要求：对于同一组参数，返回值</a:t>
            </a:r>
            <a:r>
              <a:rPr lang="en-US" altLang="zh-CN" sz="2800" b="1" dirty="0"/>
              <a:t>/</a:t>
            </a:r>
            <a:r>
              <a:rPr lang="zh-CN" altLang="en-US" sz="2800" b="1" dirty="0"/>
              <a:t>答案应该保证完全相同。</a:t>
            </a:r>
          </a:p>
        </p:txBody>
      </p:sp>
      <p:sp>
        <p:nvSpPr>
          <p:cNvPr id="4" name="文本框 3">
            <a:extLst>
              <a:ext uri="{FF2B5EF4-FFF2-40B4-BE49-F238E27FC236}">
                <a16:creationId xmlns:a16="http://schemas.microsoft.com/office/drawing/2014/main" id="{90EDECE1-F587-4D95-8E8F-2B15883073E0}"/>
              </a:ext>
            </a:extLst>
          </p:cNvPr>
          <p:cNvSpPr txBox="1"/>
          <p:nvPr/>
        </p:nvSpPr>
        <p:spPr>
          <a:xfrm>
            <a:off x="4147675" y="379389"/>
            <a:ext cx="6082019" cy="923330"/>
          </a:xfrm>
          <a:prstGeom prst="rect">
            <a:avLst/>
          </a:prstGeom>
          <a:noFill/>
        </p:spPr>
        <p:txBody>
          <a:bodyPr wrap="square" rtlCol="0">
            <a:spAutoFit/>
          </a:bodyPr>
          <a:lstStyle/>
          <a:p>
            <a:r>
              <a:rPr lang="zh-CN" altLang="en-US" dirty="0"/>
              <a:t>不会动态规划？自学！</a:t>
            </a:r>
            <a:endParaRPr lang="en-US" altLang="zh-CN" dirty="0"/>
          </a:p>
          <a:p>
            <a:r>
              <a:rPr lang="zh-CN" altLang="en-US" dirty="0"/>
              <a:t>与其说记忆化搜索是搜索的优化技巧，不如说记忆化搜索是相对节省脑力的动态规划。</a:t>
            </a:r>
          </a:p>
        </p:txBody>
      </p:sp>
    </p:spTree>
    <p:extLst>
      <p:ext uri="{BB962C8B-B14F-4D97-AF65-F5344CB8AC3E}">
        <p14:creationId xmlns:p14="http://schemas.microsoft.com/office/powerpoint/2010/main" val="3923835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35AAF-2AC9-4E86-BF99-50BAF861586D}"/>
              </a:ext>
            </a:extLst>
          </p:cNvPr>
          <p:cNvSpPr>
            <a:spLocks noGrp="1"/>
          </p:cNvSpPr>
          <p:nvPr>
            <p:ph type="title"/>
          </p:nvPr>
        </p:nvSpPr>
        <p:spPr/>
        <p:txBody>
          <a:bodyPr/>
          <a:lstStyle/>
          <a:p>
            <a:r>
              <a:rPr lang="zh-CN" altLang="en-US" dirty="0"/>
              <a:t>记忆化搜索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74F6C72-D0DE-4945-A618-CD8629061F81}"/>
                  </a:ext>
                </a:extLst>
              </p:cNvPr>
              <p:cNvSpPr>
                <a:spLocks noGrp="1"/>
              </p:cNvSpPr>
              <p:nvPr>
                <p:ph idx="1"/>
              </p:nvPr>
            </p:nvSpPr>
            <p:spPr/>
            <p:txBody>
              <a:bodyPr/>
              <a:lstStyle/>
              <a:p>
                <a:r>
                  <a:rPr lang="zh-CN" altLang="en-US" dirty="0"/>
                  <a:t>简单例子：递推定义斐波那契数列</a:t>
                </a:r>
                <a:r>
                  <a:rPr lang="en-US" altLang="zh-CN" dirty="0"/>
                  <a:t>:</a:t>
                </a:r>
              </a:p>
              <a:p>
                <a14:m>
                  <m:oMath xmlns:m="http://schemas.openxmlformats.org/officeDocument/2006/math">
                    <m:r>
                      <a:rPr lang="en-US" altLang="zh-CN" i="1" dirty="0" smtClean="0">
                        <a:latin typeface="Cambria Math" panose="02040503050406030204" pitchFamily="18" charset="0"/>
                      </a:rPr>
                      <m:t>𝐹</m:t>
                    </m:r>
                    <m:r>
                      <a:rPr lang="en-US" altLang="zh-CN" i="1" dirty="0" smtClean="0">
                        <a:latin typeface="Cambria Math" panose="02040503050406030204" pitchFamily="18" charset="0"/>
                      </a:rPr>
                      <m:t>(0)=0,</m:t>
                    </m:r>
                    <m:r>
                      <a:rPr lang="en-US" altLang="zh-CN" i="1" dirty="0" smtClean="0">
                        <a:latin typeface="Cambria Math" panose="02040503050406030204" pitchFamily="18" charset="0"/>
                      </a:rPr>
                      <m:t>𝐹</m:t>
                    </m:r>
                    <m:r>
                      <a:rPr lang="en-US" altLang="zh-CN" i="1" dirty="0" smtClean="0">
                        <a:latin typeface="Cambria Math" panose="02040503050406030204" pitchFamily="18" charset="0"/>
                      </a:rPr>
                      <m:t>(1)=1,</m:t>
                    </m:r>
                  </m:oMath>
                </a14:m>
                <a:endParaRPr lang="en-US" altLang="zh-CN" dirty="0"/>
              </a:p>
              <a:p>
                <a14:m>
                  <m:oMath xmlns:m="http://schemas.openxmlformats.org/officeDocument/2006/math">
                    <m:r>
                      <a:rPr lang="en-US" altLang="zh-CN" i="1" dirty="0" smtClean="0">
                        <a:latin typeface="Cambria Math" panose="02040503050406030204" pitchFamily="18" charset="0"/>
                      </a:rPr>
                      <m:t>𝐹</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𝑛</m:t>
                        </m:r>
                      </m:e>
                    </m:d>
                    <m:r>
                      <a:rPr lang="en-US" altLang="zh-CN" i="1" dirty="0" smtClean="0">
                        <a:latin typeface="Cambria Math" panose="02040503050406030204" pitchFamily="18" charset="0"/>
                      </a:rPr>
                      <m:t>=</m:t>
                    </m:r>
                    <m:r>
                      <a:rPr lang="en-US" altLang="zh-CN" i="1" dirty="0" smtClean="0">
                        <a:latin typeface="Cambria Math" panose="02040503050406030204" pitchFamily="18" charset="0"/>
                      </a:rPr>
                      <m:t>𝐹</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e>
                    </m:d>
                    <m:r>
                      <a:rPr lang="en-US" altLang="zh-CN" i="1" dirty="0" smtClean="0">
                        <a:latin typeface="Cambria Math" panose="02040503050406030204" pitchFamily="18" charset="0"/>
                      </a:rPr>
                      <m:t>+</m:t>
                    </m:r>
                    <m:r>
                      <a:rPr lang="en-US" altLang="zh-CN" i="1" dirty="0" smtClean="0">
                        <a:latin typeface="Cambria Math" panose="02040503050406030204" pitchFamily="18" charset="0"/>
                      </a:rPr>
                      <m:t>𝐹</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𝑛</m:t>
                        </m:r>
                        <m:r>
                          <a:rPr lang="en-US" altLang="zh-CN" i="1" dirty="0" smtClean="0">
                            <a:latin typeface="Cambria Math" panose="02040503050406030204" pitchFamily="18" charset="0"/>
                          </a:rPr>
                          <m:t>−2</m:t>
                        </m:r>
                      </m:e>
                    </m:d>
                    <m:r>
                      <a:rPr lang="en-US" altLang="zh-CN" i="1" dirty="0" smtClean="0">
                        <a:latin typeface="Cambria Math" panose="02040503050406030204" pitchFamily="18" charset="0"/>
                      </a:rPr>
                      <m:t>,</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≥2</m:t>
                    </m:r>
                  </m:oMath>
                </a14:m>
                <a:endParaRPr lang="en-US" altLang="zh-CN" dirty="0"/>
              </a:p>
              <a:p>
                <a:r>
                  <a:rPr lang="zh-CN" altLang="en-US" dirty="0"/>
                  <a:t>求斐波那契数列第</a:t>
                </a:r>
                <a:r>
                  <a:rPr lang="en-US" altLang="zh-CN" dirty="0"/>
                  <a:t>k</a:t>
                </a:r>
                <a:r>
                  <a:rPr lang="zh-CN" altLang="en-US" dirty="0"/>
                  <a:t>项对</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9+7</m:t>
                    </m:r>
                  </m:oMath>
                </a14:m>
                <a:r>
                  <a:rPr lang="zh-CN" altLang="en-US" dirty="0"/>
                  <a:t>取模的值，</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rPr>
                      <m:t>𝑒</m:t>
                    </m:r>
                    <m:r>
                      <a:rPr lang="en-US" altLang="zh-CN" b="0" i="1" smtClean="0">
                        <a:latin typeface="Cambria Math" panose="02040503050406030204" pitchFamily="18" charset="0"/>
                      </a:rPr>
                      <m:t>5</m:t>
                    </m:r>
                  </m:oMath>
                </a14:m>
                <a:endParaRPr lang="zh-CN" altLang="en-US" dirty="0"/>
              </a:p>
            </p:txBody>
          </p:sp>
        </mc:Choice>
        <mc:Fallback xmlns="">
          <p:sp>
            <p:nvSpPr>
              <p:cNvPr id="3" name="内容占位符 2">
                <a:extLst>
                  <a:ext uri="{FF2B5EF4-FFF2-40B4-BE49-F238E27FC236}">
                    <a16:creationId xmlns:a16="http://schemas.microsoft.com/office/drawing/2014/main" id="{574F6C72-D0DE-4945-A618-CD8629061F81}"/>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DCBFBD6-4066-42F8-8FC1-8C52F9AEFF23}"/>
              </a:ext>
            </a:extLst>
          </p:cNvPr>
          <p:cNvPicPr>
            <a:picLocks noChangeAspect="1"/>
          </p:cNvPicPr>
          <p:nvPr/>
        </p:nvPicPr>
        <p:blipFill>
          <a:blip r:embed="rId3"/>
          <a:stretch>
            <a:fillRect/>
          </a:stretch>
        </p:blipFill>
        <p:spPr>
          <a:xfrm>
            <a:off x="978722" y="4405908"/>
            <a:ext cx="3590476" cy="1133333"/>
          </a:xfrm>
          <a:prstGeom prst="rect">
            <a:avLst/>
          </a:prstGeom>
        </p:spPr>
      </p:pic>
      <p:sp>
        <p:nvSpPr>
          <p:cNvPr id="6" name="文本框 5">
            <a:extLst>
              <a:ext uri="{FF2B5EF4-FFF2-40B4-BE49-F238E27FC236}">
                <a16:creationId xmlns:a16="http://schemas.microsoft.com/office/drawing/2014/main" id="{46C7558E-9B12-4E38-8BA6-D95E2F92877C}"/>
              </a:ext>
            </a:extLst>
          </p:cNvPr>
          <p:cNvSpPr txBox="1"/>
          <p:nvPr/>
        </p:nvSpPr>
        <p:spPr>
          <a:xfrm>
            <a:off x="1996580" y="5609786"/>
            <a:ext cx="3179428" cy="369332"/>
          </a:xfrm>
          <a:prstGeom prst="rect">
            <a:avLst/>
          </a:prstGeom>
          <a:noFill/>
        </p:spPr>
        <p:txBody>
          <a:bodyPr wrap="square" rtlCol="0">
            <a:spAutoFit/>
          </a:bodyPr>
          <a:lstStyle/>
          <a:p>
            <a:r>
              <a:rPr lang="zh-CN" altLang="en-US" dirty="0"/>
              <a:t>阶乘复杂度</a:t>
            </a:r>
          </a:p>
        </p:txBody>
      </p:sp>
      <p:pic>
        <p:nvPicPr>
          <p:cNvPr id="8" name="图片 7">
            <a:extLst>
              <a:ext uri="{FF2B5EF4-FFF2-40B4-BE49-F238E27FC236}">
                <a16:creationId xmlns:a16="http://schemas.microsoft.com/office/drawing/2014/main" id="{CECB2387-2718-411B-8BB3-EC2EABE384BB}"/>
              </a:ext>
            </a:extLst>
          </p:cNvPr>
          <p:cNvPicPr>
            <a:picLocks noChangeAspect="1"/>
          </p:cNvPicPr>
          <p:nvPr/>
        </p:nvPicPr>
        <p:blipFill>
          <a:blip r:embed="rId4"/>
          <a:stretch>
            <a:fillRect/>
          </a:stretch>
        </p:blipFill>
        <p:spPr>
          <a:xfrm>
            <a:off x="5746101" y="3846250"/>
            <a:ext cx="6000000" cy="2571429"/>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A5C35AA-3B92-4A70-929B-D3DDAC68B20E}"/>
                  </a:ext>
                </a:extLst>
              </p:cNvPr>
              <p:cNvSpPr txBox="1"/>
              <p:nvPr/>
            </p:nvSpPr>
            <p:spPr>
              <a:xfrm>
                <a:off x="9588617" y="3137483"/>
                <a:ext cx="2248249" cy="646331"/>
              </a:xfrm>
              <a:prstGeom prst="rect">
                <a:avLst/>
              </a:prstGeom>
              <a:noFill/>
            </p:spPr>
            <p:txBody>
              <a:bodyPr wrap="square" rtlCol="0">
                <a:spAutoFit/>
              </a:bodyPr>
              <a:lstStyle/>
              <a:p>
                <a:r>
                  <a:rPr lang="zh-CN" altLang="en-US" dirty="0"/>
                  <a:t>每个状态只被处理一次，</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endParaRPr lang="zh-CN" altLang="en-US" dirty="0"/>
              </a:p>
            </p:txBody>
          </p:sp>
        </mc:Choice>
        <mc:Fallback xmlns="">
          <p:sp>
            <p:nvSpPr>
              <p:cNvPr id="9" name="文本框 8">
                <a:extLst>
                  <a:ext uri="{FF2B5EF4-FFF2-40B4-BE49-F238E27FC236}">
                    <a16:creationId xmlns:a16="http://schemas.microsoft.com/office/drawing/2014/main" id="{AA5C35AA-3B92-4A70-929B-D3DDAC68B20E}"/>
                  </a:ext>
                </a:extLst>
              </p:cNvPr>
              <p:cNvSpPr txBox="1">
                <a:spLocks noRot="1" noChangeAspect="1" noMove="1" noResize="1" noEditPoints="1" noAdjustHandles="1" noChangeArrowheads="1" noChangeShapeType="1" noTextEdit="1"/>
              </p:cNvSpPr>
              <p:nvPr/>
            </p:nvSpPr>
            <p:spPr>
              <a:xfrm>
                <a:off x="9588617" y="3137483"/>
                <a:ext cx="2248249" cy="646331"/>
              </a:xfrm>
              <a:prstGeom prst="rect">
                <a:avLst/>
              </a:prstGeom>
              <a:blipFill>
                <a:blip r:embed="rId5"/>
                <a:stretch>
                  <a:fillRect l="-2439" t="-5660" r="-2168"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4643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99752-F499-4081-90F4-BE4FEDB462CA}"/>
              </a:ext>
            </a:extLst>
          </p:cNvPr>
          <p:cNvSpPr>
            <a:spLocks noGrp="1"/>
          </p:cNvSpPr>
          <p:nvPr>
            <p:ph type="title"/>
          </p:nvPr>
        </p:nvSpPr>
        <p:spPr/>
        <p:txBody>
          <a:bodyPr/>
          <a:lstStyle/>
          <a:p>
            <a:r>
              <a:rPr lang="zh-CN" altLang="en-US" dirty="0"/>
              <a:t>最优性剪枝和可行性剪枝</a:t>
            </a:r>
          </a:p>
        </p:txBody>
      </p:sp>
      <p:sp>
        <p:nvSpPr>
          <p:cNvPr id="3" name="内容占位符 2">
            <a:extLst>
              <a:ext uri="{FF2B5EF4-FFF2-40B4-BE49-F238E27FC236}">
                <a16:creationId xmlns:a16="http://schemas.microsoft.com/office/drawing/2014/main" id="{32E3DD1D-0C66-4E53-AA13-1294B95B7505}"/>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0AA9CC42-EFF6-4AC5-83DC-88A61DF16AB0}"/>
              </a:ext>
            </a:extLst>
          </p:cNvPr>
          <p:cNvPicPr>
            <a:picLocks noChangeAspect="1"/>
          </p:cNvPicPr>
          <p:nvPr/>
        </p:nvPicPr>
        <p:blipFill>
          <a:blip r:embed="rId2"/>
          <a:stretch>
            <a:fillRect/>
          </a:stretch>
        </p:blipFill>
        <p:spPr>
          <a:xfrm>
            <a:off x="103758" y="1690688"/>
            <a:ext cx="7504762" cy="4371429"/>
          </a:xfrm>
          <a:prstGeom prst="rect">
            <a:avLst/>
          </a:prstGeom>
        </p:spPr>
      </p:pic>
      <p:pic>
        <p:nvPicPr>
          <p:cNvPr id="7" name="图片 6">
            <a:extLst>
              <a:ext uri="{FF2B5EF4-FFF2-40B4-BE49-F238E27FC236}">
                <a16:creationId xmlns:a16="http://schemas.microsoft.com/office/drawing/2014/main" id="{8AA3F915-82FC-44CB-BC3B-87718BF35DC8}"/>
              </a:ext>
            </a:extLst>
          </p:cNvPr>
          <p:cNvPicPr>
            <a:picLocks noChangeAspect="1"/>
          </p:cNvPicPr>
          <p:nvPr/>
        </p:nvPicPr>
        <p:blipFill>
          <a:blip r:embed="rId3"/>
          <a:stretch>
            <a:fillRect/>
          </a:stretch>
        </p:blipFill>
        <p:spPr>
          <a:xfrm>
            <a:off x="6515261" y="2730970"/>
            <a:ext cx="7133333" cy="3761905"/>
          </a:xfrm>
          <a:prstGeom prst="rect">
            <a:avLst/>
          </a:prstGeom>
        </p:spPr>
      </p:pic>
    </p:spTree>
    <p:extLst>
      <p:ext uri="{BB962C8B-B14F-4D97-AF65-F5344CB8AC3E}">
        <p14:creationId xmlns:p14="http://schemas.microsoft.com/office/powerpoint/2010/main" val="1454747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65B3E-C6CE-4A90-A7F4-D733334E58C1}"/>
              </a:ext>
            </a:extLst>
          </p:cNvPr>
          <p:cNvSpPr>
            <a:spLocks noGrp="1"/>
          </p:cNvSpPr>
          <p:nvPr>
            <p:ph type="title"/>
          </p:nvPr>
        </p:nvSpPr>
        <p:spPr/>
        <p:txBody>
          <a:bodyPr/>
          <a:lstStyle/>
          <a:p>
            <a:r>
              <a:rPr lang="zh-CN" altLang="en-US" dirty="0"/>
              <a:t>双向搜索</a:t>
            </a:r>
          </a:p>
        </p:txBody>
      </p:sp>
      <p:sp>
        <p:nvSpPr>
          <p:cNvPr id="3" name="内容占位符 2">
            <a:extLst>
              <a:ext uri="{FF2B5EF4-FFF2-40B4-BE49-F238E27FC236}">
                <a16:creationId xmlns:a16="http://schemas.microsoft.com/office/drawing/2014/main" id="{2C28194D-5510-4DA3-9096-74EA688EF7E9}"/>
              </a:ext>
            </a:extLst>
          </p:cNvPr>
          <p:cNvSpPr>
            <a:spLocks noGrp="1"/>
          </p:cNvSpPr>
          <p:nvPr>
            <p:ph idx="1"/>
          </p:nvPr>
        </p:nvSpPr>
        <p:spPr/>
        <p:txBody>
          <a:bodyPr/>
          <a:lstStyle/>
          <a:p>
            <a:pPr marL="0" indent="0">
              <a:buNone/>
            </a:pPr>
            <a:r>
              <a:rPr lang="en-US" altLang="zh-CN" dirty="0"/>
              <a:t> </a:t>
            </a:r>
            <a:endParaRPr lang="zh-CN" altLang="en-US" dirty="0"/>
          </a:p>
        </p:txBody>
      </p:sp>
      <p:pic>
        <p:nvPicPr>
          <p:cNvPr id="5" name="图片 4">
            <a:extLst>
              <a:ext uri="{FF2B5EF4-FFF2-40B4-BE49-F238E27FC236}">
                <a16:creationId xmlns:a16="http://schemas.microsoft.com/office/drawing/2014/main" id="{B671ACF9-3006-4115-A661-ABC020A30B99}"/>
              </a:ext>
            </a:extLst>
          </p:cNvPr>
          <p:cNvPicPr>
            <a:picLocks noChangeAspect="1"/>
          </p:cNvPicPr>
          <p:nvPr/>
        </p:nvPicPr>
        <p:blipFill>
          <a:blip r:embed="rId2"/>
          <a:stretch>
            <a:fillRect/>
          </a:stretch>
        </p:blipFill>
        <p:spPr>
          <a:xfrm>
            <a:off x="4218705" y="814714"/>
            <a:ext cx="7323809" cy="5228571"/>
          </a:xfrm>
          <a:prstGeom prst="rect">
            <a:avLst/>
          </a:prstGeom>
        </p:spPr>
      </p:pic>
    </p:spTree>
    <p:extLst>
      <p:ext uri="{BB962C8B-B14F-4D97-AF65-F5344CB8AC3E}">
        <p14:creationId xmlns:p14="http://schemas.microsoft.com/office/powerpoint/2010/main" val="206074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BB92E-4BAD-496A-AECD-C6EE74844829}"/>
              </a:ext>
            </a:extLst>
          </p:cNvPr>
          <p:cNvSpPr>
            <a:spLocks noGrp="1"/>
          </p:cNvSpPr>
          <p:nvPr>
            <p:ph type="title"/>
          </p:nvPr>
        </p:nvSpPr>
        <p:spPr/>
        <p:txBody>
          <a:bodyPr/>
          <a:lstStyle/>
          <a:p>
            <a:r>
              <a:rPr lang="zh-CN" altLang="en-US" dirty="0"/>
              <a:t>双向搜索</a:t>
            </a:r>
          </a:p>
        </p:txBody>
      </p:sp>
      <p:sp>
        <p:nvSpPr>
          <p:cNvPr id="3" name="内容占位符 2">
            <a:extLst>
              <a:ext uri="{FF2B5EF4-FFF2-40B4-BE49-F238E27FC236}">
                <a16:creationId xmlns:a16="http://schemas.microsoft.com/office/drawing/2014/main" id="{85BB40B6-D745-44FD-A299-DE5B8B0F7292}"/>
              </a:ext>
            </a:extLst>
          </p:cNvPr>
          <p:cNvSpPr>
            <a:spLocks noGrp="1"/>
          </p:cNvSpPr>
          <p:nvPr>
            <p:ph idx="1"/>
          </p:nvPr>
        </p:nvSpPr>
        <p:spPr/>
        <p:txBody>
          <a:bodyPr/>
          <a:lstStyle/>
          <a:p>
            <a:r>
              <a:rPr lang="zh-CN" altLang="en-US" dirty="0"/>
              <a:t>回到之前的八数码问题。</a:t>
            </a:r>
            <a:endParaRPr lang="en-US" altLang="zh-CN" dirty="0"/>
          </a:p>
          <a:p>
            <a:r>
              <a:rPr lang="zh-CN" altLang="en-US" dirty="0"/>
              <a:t>问题给出了起点和终点，正好是可以利用的形式。并且起点和终点的扩展操作是完全一致的，只需要解决两节点相遇时的合并问题即可。</a:t>
            </a:r>
            <a:endParaRPr lang="en-US" altLang="zh-CN" dirty="0"/>
          </a:p>
          <a:p>
            <a:endParaRPr lang="zh-CN" altLang="en-US" dirty="0"/>
          </a:p>
        </p:txBody>
      </p:sp>
    </p:spTree>
    <p:extLst>
      <p:ext uri="{BB962C8B-B14F-4D97-AF65-F5344CB8AC3E}">
        <p14:creationId xmlns:p14="http://schemas.microsoft.com/office/powerpoint/2010/main" val="909981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1B84B-2058-4A37-A685-DDC4E61ABD7C}"/>
              </a:ext>
            </a:extLst>
          </p:cNvPr>
          <p:cNvSpPr>
            <a:spLocks noGrp="1"/>
          </p:cNvSpPr>
          <p:nvPr>
            <p:ph type="title"/>
          </p:nvPr>
        </p:nvSpPr>
        <p:spPr/>
        <p:txBody>
          <a:bodyPr/>
          <a:lstStyle/>
          <a:p>
            <a:r>
              <a:rPr lang="zh-CN" altLang="en-US" dirty="0"/>
              <a:t>双向同时搜索</a:t>
            </a:r>
          </a:p>
        </p:txBody>
      </p:sp>
      <p:sp>
        <p:nvSpPr>
          <p:cNvPr id="3" name="内容占位符 2">
            <a:extLst>
              <a:ext uri="{FF2B5EF4-FFF2-40B4-BE49-F238E27FC236}">
                <a16:creationId xmlns:a16="http://schemas.microsoft.com/office/drawing/2014/main" id="{9EE2BA86-7AD6-497D-9F45-6734514121D7}"/>
              </a:ext>
            </a:extLst>
          </p:cNvPr>
          <p:cNvSpPr>
            <a:spLocks noGrp="1"/>
          </p:cNvSpPr>
          <p:nvPr>
            <p:ph idx="1"/>
          </p:nvPr>
        </p:nvSpPr>
        <p:spPr/>
        <p:txBody>
          <a:bodyPr/>
          <a:lstStyle/>
          <a:p>
            <a:pPr marL="0" indent="0">
              <a:buNone/>
            </a:pPr>
            <a:r>
              <a:rPr lang="en-US" altLang="zh-CN" dirty="0"/>
              <a:t> </a:t>
            </a:r>
            <a:endParaRPr lang="zh-CN" altLang="en-US" dirty="0"/>
          </a:p>
        </p:txBody>
      </p:sp>
      <p:pic>
        <p:nvPicPr>
          <p:cNvPr id="7" name="图片 6">
            <a:extLst>
              <a:ext uri="{FF2B5EF4-FFF2-40B4-BE49-F238E27FC236}">
                <a16:creationId xmlns:a16="http://schemas.microsoft.com/office/drawing/2014/main" id="{AE07447A-0826-4F39-BA94-272006D01E97}"/>
              </a:ext>
            </a:extLst>
          </p:cNvPr>
          <p:cNvPicPr>
            <a:picLocks noChangeAspect="1"/>
          </p:cNvPicPr>
          <p:nvPr/>
        </p:nvPicPr>
        <p:blipFill>
          <a:blip r:embed="rId2"/>
          <a:stretch>
            <a:fillRect/>
          </a:stretch>
        </p:blipFill>
        <p:spPr>
          <a:xfrm>
            <a:off x="6034685" y="0"/>
            <a:ext cx="3914454" cy="6858000"/>
          </a:xfrm>
          <a:prstGeom prst="rect">
            <a:avLst/>
          </a:prstGeom>
        </p:spPr>
      </p:pic>
      <p:pic>
        <p:nvPicPr>
          <p:cNvPr id="9" name="图片 8">
            <a:extLst>
              <a:ext uri="{FF2B5EF4-FFF2-40B4-BE49-F238E27FC236}">
                <a16:creationId xmlns:a16="http://schemas.microsoft.com/office/drawing/2014/main" id="{185DD3E9-5B5E-4749-A6AA-333D2728A066}"/>
              </a:ext>
            </a:extLst>
          </p:cNvPr>
          <p:cNvPicPr>
            <a:picLocks noChangeAspect="1"/>
          </p:cNvPicPr>
          <p:nvPr/>
        </p:nvPicPr>
        <p:blipFill>
          <a:blip r:embed="rId3"/>
          <a:stretch>
            <a:fillRect/>
          </a:stretch>
        </p:blipFill>
        <p:spPr>
          <a:xfrm>
            <a:off x="8231572" y="548150"/>
            <a:ext cx="3580952" cy="409524"/>
          </a:xfrm>
          <a:prstGeom prst="rect">
            <a:avLst/>
          </a:prstGeom>
        </p:spPr>
      </p:pic>
    </p:spTree>
    <p:extLst>
      <p:ext uri="{BB962C8B-B14F-4D97-AF65-F5344CB8AC3E}">
        <p14:creationId xmlns:p14="http://schemas.microsoft.com/office/powerpoint/2010/main" val="276193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65B3E-C6CE-4A90-A7F4-D733334E58C1}"/>
              </a:ext>
            </a:extLst>
          </p:cNvPr>
          <p:cNvSpPr>
            <a:spLocks noGrp="1"/>
          </p:cNvSpPr>
          <p:nvPr>
            <p:ph type="title"/>
          </p:nvPr>
        </p:nvSpPr>
        <p:spPr/>
        <p:txBody>
          <a:bodyPr/>
          <a:lstStyle/>
          <a:p>
            <a:r>
              <a:rPr lang="zh-CN" altLang="en-US" dirty="0"/>
              <a:t>双向搜索</a:t>
            </a:r>
          </a:p>
        </p:txBody>
      </p:sp>
      <p:sp>
        <p:nvSpPr>
          <p:cNvPr id="3" name="内容占位符 2">
            <a:extLst>
              <a:ext uri="{FF2B5EF4-FFF2-40B4-BE49-F238E27FC236}">
                <a16:creationId xmlns:a16="http://schemas.microsoft.com/office/drawing/2014/main" id="{2C28194D-5510-4DA3-9096-74EA688EF7E9}"/>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2E844D2B-69F8-43FB-AE7E-951689DD7354}"/>
              </a:ext>
            </a:extLst>
          </p:cNvPr>
          <p:cNvPicPr>
            <a:picLocks noChangeAspect="1"/>
          </p:cNvPicPr>
          <p:nvPr/>
        </p:nvPicPr>
        <p:blipFill>
          <a:blip r:embed="rId2"/>
          <a:stretch>
            <a:fillRect/>
          </a:stretch>
        </p:blipFill>
        <p:spPr>
          <a:xfrm>
            <a:off x="1243489" y="1384789"/>
            <a:ext cx="8950011" cy="4088421"/>
          </a:xfrm>
          <a:prstGeom prst="rect">
            <a:avLst/>
          </a:prstGeom>
        </p:spPr>
      </p:pic>
      <p:sp>
        <p:nvSpPr>
          <p:cNvPr id="7" name="文本框 6">
            <a:extLst>
              <a:ext uri="{FF2B5EF4-FFF2-40B4-BE49-F238E27FC236}">
                <a16:creationId xmlns:a16="http://schemas.microsoft.com/office/drawing/2014/main" id="{6D9DDB6E-2F85-4556-972A-438CF3396517}"/>
              </a:ext>
            </a:extLst>
          </p:cNvPr>
          <p:cNvSpPr txBox="1"/>
          <p:nvPr/>
        </p:nvSpPr>
        <p:spPr>
          <a:xfrm>
            <a:off x="1090569" y="5595458"/>
            <a:ext cx="9899009" cy="369332"/>
          </a:xfrm>
          <a:prstGeom prst="rect">
            <a:avLst/>
          </a:prstGeom>
          <a:noFill/>
        </p:spPr>
        <p:txBody>
          <a:bodyPr wrap="square" rtlCol="0">
            <a:spAutoFit/>
          </a:bodyPr>
          <a:lstStyle/>
          <a:p>
            <a:r>
              <a:rPr lang="zh-CN" altLang="en-US" dirty="0"/>
              <a:t>此处略过。详细自己去</a:t>
            </a:r>
            <a:r>
              <a:rPr lang="en-US" altLang="zh-CN" dirty="0" err="1"/>
              <a:t>oiwiki</a:t>
            </a:r>
            <a:r>
              <a:rPr lang="zh-CN" altLang="en-US" dirty="0"/>
              <a:t>看</a:t>
            </a:r>
            <a:r>
              <a:rPr lang="en-US" altLang="zh-CN" dirty="0"/>
              <a:t>/</a:t>
            </a:r>
            <a:r>
              <a:rPr lang="zh-CN" altLang="en-US" dirty="0"/>
              <a:t>百度。</a:t>
            </a:r>
          </a:p>
        </p:txBody>
      </p:sp>
    </p:spTree>
    <p:extLst>
      <p:ext uri="{BB962C8B-B14F-4D97-AF65-F5344CB8AC3E}">
        <p14:creationId xmlns:p14="http://schemas.microsoft.com/office/powerpoint/2010/main" val="372277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ABF4D-6404-414D-A969-325E6600133E}"/>
              </a:ext>
            </a:extLst>
          </p:cNvPr>
          <p:cNvSpPr>
            <a:spLocks noGrp="1"/>
          </p:cNvSpPr>
          <p:nvPr>
            <p:ph type="title"/>
          </p:nvPr>
        </p:nvSpPr>
        <p:spPr/>
        <p:txBody>
          <a:bodyPr/>
          <a:lstStyle/>
          <a:p>
            <a:r>
              <a:rPr lang="zh-CN" altLang="en-US" dirty="0"/>
              <a:t>深度优先搜索</a:t>
            </a:r>
            <a:r>
              <a:rPr lang="en-US" altLang="zh-CN" dirty="0"/>
              <a:t> (DFS)</a:t>
            </a:r>
            <a:endParaRPr lang="zh-CN" altLang="en-US" dirty="0"/>
          </a:p>
        </p:txBody>
      </p:sp>
      <p:sp>
        <p:nvSpPr>
          <p:cNvPr id="3" name="内容占位符 2">
            <a:extLst>
              <a:ext uri="{FF2B5EF4-FFF2-40B4-BE49-F238E27FC236}">
                <a16:creationId xmlns:a16="http://schemas.microsoft.com/office/drawing/2014/main" id="{919B4041-39CC-4477-A592-01C431212589}"/>
              </a:ext>
            </a:extLst>
          </p:cNvPr>
          <p:cNvSpPr>
            <a:spLocks noGrp="1"/>
          </p:cNvSpPr>
          <p:nvPr>
            <p:ph idx="1"/>
          </p:nvPr>
        </p:nvSpPr>
        <p:spPr/>
        <p:txBody>
          <a:bodyPr/>
          <a:lstStyle/>
          <a:p>
            <a:r>
              <a:rPr lang="en-US" altLang="zh-CN" dirty="0"/>
              <a:t>DFS </a:t>
            </a:r>
            <a:r>
              <a:rPr lang="zh-CN" altLang="en-US" dirty="0"/>
              <a:t>为图论中的概念，在搜索算法中，该词常常指利用递归函数方便地实现暴力枚举的算法，与图论中的 </a:t>
            </a:r>
            <a:r>
              <a:rPr lang="en-US" altLang="zh-CN" dirty="0"/>
              <a:t>DFS </a:t>
            </a:r>
            <a:r>
              <a:rPr lang="zh-CN" altLang="en-US" dirty="0"/>
              <a:t>算法有一定相似之处，但并不完全相同。</a:t>
            </a:r>
          </a:p>
        </p:txBody>
      </p:sp>
    </p:spTree>
    <p:extLst>
      <p:ext uri="{BB962C8B-B14F-4D97-AF65-F5344CB8AC3E}">
        <p14:creationId xmlns:p14="http://schemas.microsoft.com/office/powerpoint/2010/main" val="3551945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BEB30-688A-4D96-B999-9E0B04693843}"/>
              </a:ext>
            </a:extLst>
          </p:cNvPr>
          <p:cNvSpPr>
            <a:spLocks noGrp="1"/>
          </p:cNvSpPr>
          <p:nvPr>
            <p:ph type="title"/>
          </p:nvPr>
        </p:nvSpPr>
        <p:spPr/>
        <p:txBody>
          <a:bodyPr/>
          <a:lstStyle/>
          <a:p>
            <a:r>
              <a:rPr lang="zh-CN" altLang="en-US" dirty="0"/>
              <a:t>双向搜索</a:t>
            </a:r>
          </a:p>
        </p:txBody>
      </p:sp>
      <p:sp>
        <p:nvSpPr>
          <p:cNvPr id="3" name="内容占位符 2">
            <a:extLst>
              <a:ext uri="{FF2B5EF4-FFF2-40B4-BE49-F238E27FC236}">
                <a16:creationId xmlns:a16="http://schemas.microsoft.com/office/drawing/2014/main" id="{11E6A1FA-D7D9-46B9-B55B-D3487B4FC18C}"/>
              </a:ext>
            </a:extLst>
          </p:cNvPr>
          <p:cNvSpPr>
            <a:spLocks noGrp="1"/>
          </p:cNvSpPr>
          <p:nvPr>
            <p:ph idx="1"/>
          </p:nvPr>
        </p:nvSpPr>
        <p:spPr/>
        <p:txBody>
          <a:bodyPr/>
          <a:lstStyle/>
          <a:p>
            <a:r>
              <a:rPr lang="zh-CN" altLang="en-US" dirty="0"/>
              <a:t>实际上这两种算法核心思想是完全一致的，只是具体实现不同。</a:t>
            </a:r>
            <a:endParaRPr lang="en-US" altLang="zh-CN" dirty="0"/>
          </a:p>
          <a:p>
            <a:endParaRPr lang="en-US" altLang="zh-CN" dirty="0"/>
          </a:p>
          <a:p>
            <a:r>
              <a:rPr lang="zh-CN" altLang="en-US" dirty="0"/>
              <a:t>总之就是：当题目条件允许拆分成两半进行计算，且合并的复杂度可以接受，且总体复杂度符合题目条件时即可应用。</a:t>
            </a:r>
          </a:p>
        </p:txBody>
      </p:sp>
    </p:spTree>
    <p:extLst>
      <p:ext uri="{BB962C8B-B14F-4D97-AF65-F5344CB8AC3E}">
        <p14:creationId xmlns:p14="http://schemas.microsoft.com/office/powerpoint/2010/main" val="1544907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476A0-13F7-4CDA-B00B-34E246A45C2A}"/>
              </a:ext>
            </a:extLst>
          </p:cNvPr>
          <p:cNvSpPr>
            <a:spLocks noGrp="1"/>
          </p:cNvSpPr>
          <p:nvPr>
            <p:ph type="title"/>
          </p:nvPr>
        </p:nvSpPr>
        <p:spPr/>
        <p:txBody>
          <a:bodyPr/>
          <a:lstStyle/>
          <a:p>
            <a:r>
              <a:rPr lang="zh-CN" altLang="en-US" dirty="0"/>
              <a:t>为什么需要双向搜索？</a:t>
            </a:r>
          </a:p>
        </p:txBody>
      </p:sp>
      <p:sp>
        <p:nvSpPr>
          <p:cNvPr id="3" name="内容占位符 2">
            <a:extLst>
              <a:ext uri="{FF2B5EF4-FFF2-40B4-BE49-F238E27FC236}">
                <a16:creationId xmlns:a16="http://schemas.microsoft.com/office/drawing/2014/main" id="{496D0465-64E4-472B-807D-A41C074331C8}"/>
              </a:ext>
            </a:extLst>
          </p:cNvPr>
          <p:cNvSpPr>
            <a:spLocks noGrp="1"/>
          </p:cNvSpPr>
          <p:nvPr>
            <p:ph idx="1"/>
          </p:nvPr>
        </p:nvSpPr>
        <p:spPr/>
        <p:txBody>
          <a:bodyPr/>
          <a:lstStyle/>
          <a:p>
            <a:pPr marL="0" indent="0">
              <a:buNone/>
            </a:pPr>
            <a:r>
              <a:rPr lang="en-US" altLang="zh-CN" dirty="0"/>
              <a:t> </a:t>
            </a:r>
            <a:endParaRPr lang="zh-CN" altLang="en-US" dirty="0"/>
          </a:p>
        </p:txBody>
      </p:sp>
      <p:pic>
        <p:nvPicPr>
          <p:cNvPr id="5" name="图片 4">
            <a:extLst>
              <a:ext uri="{FF2B5EF4-FFF2-40B4-BE49-F238E27FC236}">
                <a16:creationId xmlns:a16="http://schemas.microsoft.com/office/drawing/2014/main" id="{42A5FB2C-84E6-487B-8981-3073229EEFD4}"/>
              </a:ext>
            </a:extLst>
          </p:cNvPr>
          <p:cNvPicPr>
            <a:picLocks noChangeAspect="1"/>
          </p:cNvPicPr>
          <p:nvPr/>
        </p:nvPicPr>
        <p:blipFill>
          <a:blip r:embed="rId2"/>
          <a:stretch>
            <a:fillRect/>
          </a:stretch>
        </p:blipFill>
        <p:spPr>
          <a:xfrm>
            <a:off x="2367250" y="1654780"/>
            <a:ext cx="6685714" cy="4838095"/>
          </a:xfrm>
          <a:prstGeom prst="rect">
            <a:avLst/>
          </a:prstGeom>
        </p:spPr>
      </p:pic>
    </p:spTree>
    <p:extLst>
      <p:ext uri="{BB962C8B-B14F-4D97-AF65-F5344CB8AC3E}">
        <p14:creationId xmlns:p14="http://schemas.microsoft.com/office/powerpoint/2010/main" val="357620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476A0-13F7-4CDA-B00B-34E246A45C2A}"/>
              </a:ext>
            </a:extLst>
          </p:cNvPr>
          <p:cNvSpPr>
            <a:spLocks noGrp="1"/>
          </p:cNvSpPr>
          <p:nvPr>
            <p:ph type="title"/>
          </p:nvPr>
        </p:nvSpPr>
        <p:spPr/>
        <p:txBody>
          <a:bodyPr/>
          <a:lstStyle/>
          <a:p>
            <a:r>
              <a:rPr lang="zh-CN" altLang="en-US" dirty="0"/>
              <a:t>为什么需要双向搜索？</a:t>
            </a:r>
          </a:p>
        </p:txBody>
      </p:sp>
      <p:sp>
        <p:nvSpPr>
          <p:cNvPr id="3" name="内容占位符 2">
            <a:extLst>
              <a:ext uri="{FF2B5EF4-FFF2-40B4-BE49-F238E27FC236}">
                <a16:creationId xmlns:a16="http://schemas.microsoft.com/office/drawing/2014/main" id="{496D0465-64E4-472B-807D-A41C074331C8}"/>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B9D4B348-3D8C-4FE1-A6E7-44073DEE692D}"/>
              </a:ext>
            </a:extLst>
          </p:cNvPr>
          <p:cNvPicPr>
            <a:picLocks noChangeAspect="1"/>
          </p:cNvPicPr>
          <p:nvPr/>
        </p:nvPicPr>
        <p:blipFill>
          <a:blip r:embed="rId2"/>
          <a:stretch>
            <a:fillRect/>
          </a:stretch>
        </p:blipFill>
        <p:spPr>
          <a:xfrm>
            <a:off x="472682" y="1435820"/>
            <a:ext cx="5402395" cy="5050896"/>
          </a:xfrm>
          <a:prstGeom prst="rect">
            <a:avLst/>
          </a:prstGeom>
        </p:spPr>
      </p:pic>
      <p:pic>
        <p:nvPicPr>
          <p:cNvPr id="8" name="图片 7">
            <a:extLst>
              <a:ext uri="{FF2B5EF4-FFF2-40B4-BE49-F238E27FC236}">
                <a16:creationId xmlns:a16="http://schemas.microsoft.com/office/drawing/2014/main" id="{D61B904D-B8AA-4635-9144-5B91DD97A4A3}"/>
              </a:ext>
            </a:extLst>
          </p:cNvPr>
          <p:cNvPicPr>
            <a:picLocks noChangeAspect="1"/>
          </p:cNvPicPr>
          <p:nvPr/>
        </p:nvPicPr>
        <p:blipFill>
          <a:blip r:embed="rId3"/>
          <a:stretch>
            <a:fillRect/>
          </a:stretch>
        </p:blipFill>
        <p:spPr>
          <a:xfrm>
            <a:off x="5875077" y="1435820"/>
            <a:ext cx="6362325" cy="3298440"/>
          </a:xfrm>
          <a:prstGeom prst="rect">
            <a:avLst/>
          </a:prstGeom>
        </p:spPr>
      </p:pic>
      <p:sp>
        <p:nvSpPr>
          <p:cNvPr id="9" name="文本框 8">
            <a:extLst>
              <a:ext uri="{FF2B5EF4-FFF2-40B4-BE49-F238E27FC236}">
                <a16:creationId xmlns:a16="http://schemas.microsoft.com/office/drawing/2014/main" id="{7604C002-82E8-4035-A08B-BD4FB784AF03}"/>
              </a:ext>
            </a:extLst>
          </p:cNvPr>
          <p:cNvSpPr txBox="1"/>
          <p:nvPr/>
        </p:nvSpPr>
        <p:spPr>
          <a:xfrm>
            <a:off x="7059303" y="5111571"/>
            <a:ext cx="4110605" cy="1200329"/>
          </a:xfrm>
          <a:prstGeom prst="rect">
            <a:avLst/>
          </a:prstGeom>
          <a:noFill/>
        </p:spPr>
        <p:txBody>
          <a:bodyPr wrap="square" rtlCol="0">
            <a:spAutoFit/>
          </a:bodyPr>
          <a:lstStyle/>
          <a:p>
            <a:r>
              <a:rPr lang="zh-CN" altLang="en-US" dirty="0"/>
              <a:t>整个大三角形理解为普通搜索的搜索树，</a:t>
            </a:r>
            <a:endParaRPr lang="en-US" altLang="zh-CN" dirty="0"/>
          </a:p>
          <a:p>
            <a:r>
              <a:rPr lang="zh-CN" altLang="en-US" dirty="0"/>
              <a:t>绿色部分表示双向搜索的搜索树，</a:t>
            </a:r>
            <a:endParaRPr lang="en-US" altLang="zh-CN" dirty="0"/>
          </a:p>
          <a:p>
            <a:r>
              <a:rPr lang="zh-CN" altLang="en-US" dirty="0"/>
              <a:t>黑色部分指合并。</a:t>
            </a:r>
            <a:endParaRPr lang="en-US" altLang="zh-CN" dirty="0"/>
          </a:p>
          <a:p>
            <a:r>
              <a:rPr lang="zh-CN" altLang="en-US" dirty="0"/>
              <a:t>显然双向搜索的搜索树小了很多。</a:t>
            </a:r>
          </a:p>
        </p:txBody>
      </p:sp>
    </p:spTree>
    <p:extLst>
      <p:ext uri="{BB962C8B-B14F-4D97-AF65-F5344CB8AC3E}">
        <p14:creationId xmlns:p14="http://schemas.microsoft.com/office/powerpoint/2010/main" val="3181952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FF3BE-97E7-4460-B2F6-3EDE93602B75}"/>
              </a:ext>
            </a:extLst>
          </p:cNvPr>
          <p:cNvSpPr>
            <a:spLocks noGrp="1"/>
          </p:cNvSpPr>
          <p:nvPr>
            <p:ph type="title"/>
          </p:nvPr>
        </p:nvSpPr>
        <p:spPr/>
        <p:txBody>
          <a:bodyPr/>
          <a:lstStyle/>
          <a:p>
            <a:r>
              <a:rPr lang="zh-CN" altLang="en-US" b="0" i="0" dirty="0">
                <a:effectLst/>
                <a:latin typeface="Fira Sans" panose="020B0503050000020004" pitchFamily="34" charset="0"/>
              </a:rPr>
              <a:t>启发式搜索</a:t>
            </a:r>
            <a:endParaRPr lang="zh-CN" altLang="en-US" dirty="0"/>
          </a:p>
        </p:txBody>
      </p:sp>
      <p:sp>
        <p:nvSpPr>
          <p:cNvPr id="3" name="内容占位符 2">
            <a:extLst>
              <a:ext uri="{FF2B5EF4-FFF2-40B4-BE49-F238E27FC236}">
                <a16:creationId xmlns:a16="http://schemas.microsoft.com/office/drawing/2014/main" id="{13D45E11-DB30-43D9-81DC-B50C16170759}"/>
              </a:ext>
            </a:extLst>
          </p:cNvPr>
          <p:cNvSpPr>
            <a:spLocks noGrp="1"/>
          </p:cNvSpPr>
          <p:nvPr>
            <p:ph idx="1"/>
          </p:nvPr>
        </p:nvSpPr>
        <p:spPr/>
        <p:txBody>
          <a:bodyPr/>
          <a:lstStyle/>
          <a:p>
            <a:r>
              <a:rPr lang="zh-CN" altLang="en-US" b="0" i="0" dirty="0">
                <a:effectLst/>
                <a:latin typeface="Fira Sans" panose="020B0503050000020004" pitchFamily="34" charset="0"/>
              </a:rPr>
              <a:t>启发式搜索（英文：</a:t>
            </a:r>
            <a:r>
              <a:rPr lang="en-US" altLang="zh-CN" b="0" i="0" dirty="0">
                <a:effectLst/>
                <a:latin typeface="Fira Sans" panose="020B0503050000020004" pitchFamily="34" charset="0"/>
              </a:rPr>
              <a:t>heuristic search</a:t>
            </a:r>
            <a:r>
              <a:rPr lang="zh-CN" altLang="en-US" b="0" i="0" dirty="0">
                <a:effectLst/>
                <a:latin typeface="Fira Sans" panose="020B0503050000020004" pitchFamily="34" charset="0"/>
              </a:rPr>
              <a:t>）是一种改进的搜索算法。它在普通搜索算法的基础上引入了启发式函数，该函数的作用是基于已有的信息对搜索的每一个分支选择都做估价，进而选择分支。简单来说，启发式搜索就是对取和不取都做分析，从中选取更优解或删去无效解。</a:t>
            </a:r>
            <a:endParaRPr lang="zh-CN" altLang="en-US" dirty="0"/>
          </a:p>
        </p:txBody>
      </p:sp>
    </p:spTree>
    <p:extLst>
      <p:ext uri="{BB962C8B-B14F-4D97-AF65-F5344CB8AC3E}">
        <p14:creationId xmlns:p14="http://schemas.microsoft.com/office/powerpoint/2010/main" val="2887739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FF3BE-97E7-4460-B2F6-3EDE93602B75}"/>
              </a:ext>
            </a:extLst>
          </p:cNvPr>
          <p:cNvSpPr>
            <a:spLocks noGrp="1"/>
          </p:cNvSpPr>
          <p:nvPr>
            <p:ph type="title"/>
          </p:nvPr>
        </p:nvSpPr>
        <p:spPr/>
        <p:txBody>
          <a:bodyPr/>
          <a:lstStyle/>
          <a:p>
            <a:r>
              <a:rPr lang="zh-CN" altLang="en-US" b="0" i="0" dirty="0">
                <a:effectLst/>
                <a:latin typeface="Fira Sans" panose="020B0503050000020004" pitchFamily="34" charset="0"/>
              </a:rPr>
              <a:t>启发式搜索</a:t>
            </a:r>
            <a:endParaRPr lang="zh-CN" altLang="en-US" dirty="0"/>
          </a:p>
        </p:txBody>
      </p:sp>
      <p:sp>
        <p:nvSpPr>
          <p:cNvPr id="3" name="内容占位符 2">
            <a:extLst>
              <a:ext uri="{FF2B5EF4-FFF2-40B4-BE49-F238E27FC236}">
                <a16:creationId xmlns:a16="http://schemas.microsoft.com/office/drawing/2014/main" id="{13D45E11-DB30-43D9-81DC-B50C16170759}"/>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CB8708FF-C801-4CEC-960C-9411064E71B7}"/>
              </a:ext>
            </a:extLst>
          </p:cNvPr>
          <p:cNvPicPr>
            <a:picLocks noChangeAspect="1"/>
          </p:cNvPicPr>
          <p:nvPr/>
        </p:nvPicPr>
        <p:blipFill>
          <a:blip r:embed="rId2"/>
          <a:stretch>
            <a:fillRect/>
          </a:stretch>
        </p:blipFill>
        <p:spPr>
          <a:xfrm>
            <a:off x="1" y="2345860"/>
            <a:ext cx="12072648" cy="1840246"/>
          </a:xfrm>
          <a:prstGeom prst="rect">
            <a:avLst/>
          </a:prstGeom>
        </p:spPr>
      </p:pic>
      <p:sp>
        <p:nvSpPr>
          <p:cNvPr id="6" name="文本框 5">
            <a:extLst>
              <a:ext uri="{FF2B5EF4-FFF2-40B4-BE49-F238E27FC236}">
                <a16:creationId xmlns:a16="http://schemas.microsoft.com/office/drawing/2014/main" id="{AEE30D06-E34A-4907-A3B1-D574BA0EFE2A}"/>
              </a:ext>
            </a:extLst>
          </p:cNvPr>
          <p:cNvSpPr txBox="1"/>
          <p:nvPr/>
        </p:nvSpPr>
        <p:spPr>
          <a:xfrm>
            <a:off x="1107347" y="4647501"/>
            <a:ext cx="8917497" cy="923330"/>
          </a:xfrm>
          <a:prstGeom prst="rect">
            <a:avLst/>
          </a:prstGeom>
          <a:noFill/>
        </p:spPr>
        <p:txBody>
          <a:bodyPr wrap="square" rtlCol="0">
            <a:spAutoFit/>
          </a:bodyPr>
          <a:lstStyle/>
          <a:p>
            <a:r>
              <a:rPr lang="zh-CN" altLang="en-US" dirty="0"/>
              <a:t>非常标准的一个背包</a:t>
            </a:r>
            <a:r>
              <a:rPr lang="en-US" altLang="zh-CN" dirty="0"/>
              <a:t>DP</a:t>
            </a:r>
            <a:r>
              <a:rPr lang="zh-CN" altLang="en-US" dirty="0"/>
              <a:t>问题，学的快的同学看到这题应该已经一眼秒了。</a:t>
            </a:r>
            <a:endParaRPr lang="en-US" altLang="zh-CN" dirty="0"/>
          </a:p>
          <a:p>
            <a:r>
              <a:rPr lang="zh-CN" altLang="en-US" dirty="0"/>
              <a:t>但是假设我不会</a:t>
            </a:r>
            <a:r>
              <a:rPr lang="en-US" altLang="zh-CN" dirty="0"/>
              <a:t>DP</a:t>
            </a:r>
            <a:r>
              <a:rPr lang="zh-CN" altLang="en-US" dirty="0"/>
              <a:t>怎么办？</a:t>
            </a:r>
            <a:endParaRPr lang="en-US" altLang="zh-CN" dirty="0"/>
          </a:p>
          <a:p>
            <a:r>
              <a:rPr lang="zh-CN" altLang="en-US" dirty="0"/>
              <a:t>搜索也能做！</a:t>
            </a:r>
          </a:p>
        </p:txBody>
      </p:sp>
    </p:spTree>
    <p:extLst>
      <p:ext uri="{BB962C8B-B14F-4D97-AF65-F5344CB8AC3E}">
        <p14:creationId xmlns:p14="http://schemas.microsoft.com/office/powerpoint/2010/main" val="4291785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FF3BE-97E7-4460-B2F6-3EDE93602B75}"/>
              </a:ext>
            </a:extLst>
          </p:cNvPr>
          <p:cNvSpPr>
            <a:spLocks noGrp="1"/>
          </p:cNvSpPr>
          <p:nvPr>
            <p:ph type="title"/>
          </p:nvPr>
        </p:nvSpPr>
        <p:spPr/>
        <p:txBody>
          <a:bodyPr/>
          <a:lstStyle/>
          <a:p>
            <a:r>
              <a:rPr lang="zh-CN" altLang="en-US" b="0" i="0" dirty="0">
                <a:effectLst/>
                <a:latin typeface="Fira Sans" panose="020B0503050000020004" pitchFamily="34" charset="0"/>
              </a:rPr>
              <a:t>启发式搜索</a:t>
            </a:r>
            <a:endParaRPr lang="zh-CN" altLang="en-US" dirty="0"/>
          </a:p>
        </p:txBody>
      </p:sp>
      <p:sp>
        <p:nvSpPr>
          <p:cNvPr id="3" name="内容占位符 2">
            <a:extLst>
              <a:ext uri="{FF2B5EF4-FFF2-40B4-BE49-F238E27FC236}">
                <a16:creationId xmlns:a16="http://schemas.microsoft.com/office/drawing/2014/main" id="{13D45E11-DB30-43D9-81DC-B50C16170759}"/>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BCE09F13-2849-41F1-A2FB-4D99498ED34F}"/>
              </a:ext>
            </a:extLst>
          </p:cNvPr>
          <p:cNvPicPr>
            <a:picLocks noChangeAspect="1"/>
          </p:cNvPicPr>
          <p:nvPr/>
        </p:nvPicPr>
        <p:blipFill>
          <a:blip r:embed="rId2"/>
          <a:stretch>
            <a:fillRect/>
          </a:stretch>
        </p:blipFill>
        <p:spPr>
          <a:xfrm>
            <a:off x="239583" y="1690688"/>
            <a:ext cx="6082876" cy="1530684"/>
          </a:xfrm>
          <a:prstGeom prst="rect">
            <a:avLst/>
          </a:prstGeom>
        </p:spPr>
      </p:pic>
      <p:pic>
        <p:nvPicPr>
          <p:cNvPr id="7" name="图片 6">
            <a:extLst>
              <a:ext uri="{FF2B5EF4-FFF2-40B4-BE49-F238E27FC236}">
                <a16:creationId xmlns:a16="http://schemas.microsoft.com/office/drawing/2014/main" id="{34811A4A-9600-46D1-BE2A-4A1E5C94853F}"/>
              </a:ext>
            </a:extLst>
          </p:cNvPr>
          <p:cNvPicPr>
            <a:picLocks noChangeAspect="1"/>
          </p:cNvPicPr>
          <p:nvPr/>
        </p:nvPicPr>
        <p:blipFill>
          <a:blip r:embed="rId3"/>
          <a:stretch>
            <a:fillRect/>
          </a:stretch>
        </p:blipFill>
        <p:spPr>
          <a:xfrm>
            <a:off x="6650093" y="0"/>
            <a:ext cx="5419770" cy="6858000"/>
          </a:xfrm>
          <a:prstGeom prst="rect">
            <a:avLst/>
          </a:prstGeom>
        </p:spPr>
      </p:pic>
    </p:spTree>
    <p:extLst>
      <p:ext uri="{BB962C8B-B14F-4D97-AF65-F5344CB8AC3E}">
        <p14:creationId xmlns:p14="http://schemas.microsoft.com/office/powerpoint/2010/main" val="540244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5CC8B-2971-4AB1-A5CA-DB8AAE5C092E}"/>
              </a:ext>
            </a:extLst>
          </p:cNvPr>
          <p:cNvSpPr>
            <a:spLocks noGrp="1"/>
          </p:cNvSpPr>
          <p:nvPr>
            <p:ph type="title"/>
          </p:nvPr>
        </p:nvSpPr>
        <p:spPr/>
        <p:txBody>
          <a:bodyPr/>
          <a:lstStyle/>
          <a:p>
            <a:r>
              <a:rPr lang="en-US" altLang="zh-CN" dirty="0"/>
              <a:t>A*</a:t>
            </a:r>
            <a:r>
              <a:rPr lang="zh-CN" altLang="en-US" dirty="0"/>
              <a:t>搜索 （对</a:t>
            </a:r>
            <a:r>
              <a:rPr lang="en-US" altLang="zh-CN" dirty="0"/>
              <a:t>BFS</a:t>
            </a:r>
            <a:r>
              <a:rPr lang="zh-CN" altLang="en-US" dirty="0"/>
              <a:t>的一种改进算法）</a:t>
            </a:r>
          </a:p>
        </p:txBody>
      </p:sp>
      <p:sp>
        <p:nvSpPr>
          <p:cNvPr id="3" name="内容占位符 2">
            <a:extLst>
              <a:ext uri="{FF2B5EF4-FFF2-40B4-BE49-F238E27FC236}">
                <a16:creationId xmlns:a16="http://schemas.microsoft.com/office/drawing/2014/main" id="{ADAD88C7-5225-41C8-ABB3-9590FF9CBE0E}"/>
              </a:ext>
            </a:extLst>
          </p:cNvPr>
          <p:cNvSpPr>
            <a:spLocks noGrp="1"/>
          </p:cNvSpPr>
          <p:nvPr>
            <p:ph idx="1"/>
          </p:nvPr>
        </p:nvSpPr>
        <p:spPr/>
        <p:txBody>
          <a:bodyPr/>
          <a:lstStyle/>
          <a:p>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1B7829F-B7E1-490F-975B-43488466BAE1}"/>
                  </a:ext>
                </a:extLst>
              </p:cNvPr>
              <p:cNvSpPr txBox="1"/>
              <p:nvPr/>
            </p:nvSpPr>
            <p:spPr>
              <a:xfrm>
                <a:off x="838200" y="4613945"/>
                <a:ext cx="9664817" cy="2031325"/>
              </a:xfrm>
              <a:prstGeom prst="rect">
                <a:avLst/>
              </a:prstGeom>
              <a:noFill/>
            </p:spPr>
            <p:txBody>
              <a:bodyPr wrap="square" rtlCol="0">
                <a:spAutoFit/>
              </a:bodyPr>
              <a:lstStyle/>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oMath>
                </a14:m>
                <a:r>
                  <a:rPr lang="zh-CN" altLang="en-US" dirty="0"/>
                  <a:t>代表</a:t>
                </a:r>
                <a:r>
                  <a:rPr lang="en-US" altLang="zh-CN" dirty="0"/>
                  <a:t>x</a:t>
                </a:r>
                <a:r>
                  <a:rPr lang="zh-CN" altLang="en-US" dirty="0"/>
                  <a:t>点到终点的实际代价，</a:t>
                </a:r>
                <a:r>
                  <a:rPr lang="en-US" altLang="zh-CN" dirty="0"/>
                  <a:t>h(x)</a:t>
                </a:r>
                <a:r>
                  <a:rPr lang="zh-CN" altLang="en-US" dirty="0"/>
                  <a:t>代表启发式函数估算的结果。</a:t>
                </a:r>
                <a:endParaRPr lang="en-US" altLang="zh-CN" dirty="0"/>
              </a:p>
              <a:p>
                <a:r>
                  <a:rPr lang="en-US" altLang="zh-CN" dirty="0"/>
                  <a:t>A*</a:t>
                </a:r>
                <a:r>
                  <a:rPr lang="zh-CN" altLang="en-US" dirty="0"/>
                  <a:t>算法要求对</a:t>
                </a:r>
                <a14:m>
                  <m:oMath xmlns:m="http://schemas.openxmlformats.org/officeDocument/2006/math">
                    <m:r>
                      <a:rPr lang="zh-CN" altLang="en-US" b="0" i="1" dirty="0">
                        <a:latin typeface="Cambria Math" panose="02040503050406030204" pitchFamily="18" charset="0"/>
                      </a:rPr>
                      <m:t>所有</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&gt;0</m:t>
                    </m:r>
                    <m:r>
                      <a:rPr lang="zh-CN" altLang="en-US" i="1">
                        <a:latin typeface="Cambria Math" panose="02040503050406030204" pitchFamily="18" charset="0"/>
                      </a:rPr>
                      <m:t>恒成立，</m:t>
                    </m:r>
                  </m:oMath>
                </a14:m>
                <a:r>
                  <a:rPr lang="zh-CN" altLang="en-US" dirty="0"/>
                  <a:t>这两个要求的存在能保证</a:t>
                </a:r>
                <a:r>
                  <a:rPr lang="en-US" altLang="zh-CN" dirty="0"/>
                  <a:t>A*</a:t>
                </a:r>
                <a:r>
                  <a:rPr lang="zh-CN" altLang="en-US" dirty="0"/>
                  <a:t>算法一定能找到最优解。</a:t>
                </a:r>
                <a:endParaRPr lang="en-US" altLang="zh-CN" dirty="0"/>
              </a:p>
              <a:p>
                <a:r>
                  <a:rPr lang="zh-CN" altLang="en-US" dirty="0"/>
                  <a:t>对于不完全满足这两个条件的情况，在搜索时可能会陷入局部最优解中，无法找到全局最优解，此时这个算法也叫</a:t>
                </a:r>
                <a:r>
                  <a:rPr lang="en-US" altLang="zh-CN" dirty="0"/>
                  <a:t>A</a:t>
                </a:r>
                <a:r>
                  <a:rPr lang="zh-CN" altLang="en-US" dirty="0"/>
                  <a:t>算法。</a:t>
                </a:r>
                <a:r>
                  <a:rPr lang="en-US" altLang="zh-CN" dirty="0"/>
                  <a:t>A*</a:t>
                </a:r>
                <a:r>
                  <a:rPr lang="zh-CN" altLang="en-US" dirty="0"/>
                  <a:t>算法是在</a:t>
                </a:r>
                <a:r>
                  <a:rPr lang="en-US" altLang="zh-CN" dirty="0"/>
                  <a:t>A</a:t>
                </a:r>
                <a:r>
                  <a:rPr lang="zh-CN" altLang="en-US" dirty="0"/>
                  <a:t>算法上添加限制后产生的。</a:t>
                </a:r>
                <a:endParaRPr lang="en-US" altLang="zh-CN" dirty="0"/>
              </a:p>
              <a:p>
                <a:endParaRPr lang="en-US" altLang="zh-CN" dirty="0"/>
              </a:p>
              <a:p>
                <a:endParaRPr lang="zh-CN" altLang="en-US" dirty="0"/>
              </a:p>
            </p:txBody>
          </p:sp>
        </mc:Choice>
        <mc:Fallback xmlns="">
          <p:sp>
            <p:nvSpPr>
              <p:cNvPr id="6" name="文本框 5">
                <a:extLst>
                  <a:ext uri="{FF2B5EF4-FFF2-40B4-BE49-F238E27FC236}">
                    <a16:creationId xmlns:a16="http://schemas.microsoft.com/office/drawing/2014/main" id="{C1B7829F-B7E1-490F-975B-43488466BAE1}"/>
                  </a:ext>
                </a:extLst>
              </p:cNvPr>
              <p:cNvSpPr txBox="1">
                <a:spLocks noRot="1" noChangeAspect="1" noMove="1" noResize="1" noEditPoints="1" noAdjustHandles="1" noChangeArrowheads="1" noChangeShapeType="1" noTextEdit="1"/>
              </p:cNvSpPr>
              <p:nvPr/>
            </p:nvSpPr>
            <p:spPr>
              <a:xfrm>
                <a:off x="838200" y="4613945"/>
                <a:ext cx="9664817" cy="2031325"/>
              </a:xfrm>
              <a:prstGeom prst="rect">
                <a:avLst/>
              </a:prstGeom>
              <a:blipFill>
                <a:blip r:embed="rId2"/>
                <a:stretch>
                  <a:fillRect l="-568" t="-1802" r="-170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8143CB29-A6F5-45B3-B618-E465D048DF53}"/>
              </a:ext>
            </a:extLst>
          </p:cNvPr>
          <p:cNvPicPr>
            <a:picLocks noChangeAspect="1"/>
          </p:cNvPicPr>
          <p:nvPr/>
        </p:nvPicPr>
        <p:blipFill>
          <a:blip r:embed="rId3"/>
          <a:stretch>
            <a:fillRect/>
          </a:stretch>
        </p:blipFill>
        <p:spPr>
          <a:xfrm>
            <a:off x="838199" y="1817905"/>
            <a:ext cx="9491685" cy="2426924"/>
          </a:xfrm>
          <a:prstGeom prst="rect">
            <a:avLst/>
          </a:prstGeom>
        </p:spPr>
      </p:pic>
      <p:pic>
        <p:nvPicPr>
          <p:cNvPr id="10" name="图片 9">
            <a:extLst>
              <a:ext uri="{FF2B5EF4-FFF2-40B4-BE49-F238E27FC236}">
                <a16:creationId xmlns:a16="http://schemas.microsoft.com/office/drawing/2014/main" id="{6076E358-A8AA-4F2C-9EEF-CB18FFD9B8D0}"/>
              </a:ext>
            </a:extLst>
          </p:cNvPr>
          <p:cNvPicPr>
            <a:picLocks noChangeAspect="1"/>
          </p:cNvPicPr>
          <p:nvPr/>
        </p:nvPicPr>
        <p:blipFill>
          <a:blip r:embed="rId4"/>
          <a:stretch>
            <a:fillRect/>
          </a:stretch>
        </p:blipFill>
        <p:spPr>
          <a:xfrm>
            <a:off x="838199" y="4239965"/>
            <a:ext cx="6856853" cy="315257"/>
          </a:xfrm>
          <a:prstGeom prst="rect">
            <a:avLst/>
          </a:prstGeom>
        </p:spPr>
      </p:pic>
    </p:spTree>
    <p:extLst>
      <p:ext uri="{BB962C8B-B14F-4D97-AF65-F5344CB8AC3E}">
        <p14:creationId xmlns:p14="http://schemas.microsoft.com/office/powerpoint/2010/main" val="716536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267CE-635C-4988-82C4-35D583E28A5F}"/>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FBF0A01A-4E21-4387-913B-C4AE2037A77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A676EC72-24F3-4510-AD13-3B50B3D99CDF}"/>
              </a:ext>
            </a:extLst>
          </p:cNvPr>
          <p:cNvPicPr>
            <a:picLocks noChangeAspect="1"/>
          </p:cNvPicPr>
          <p:nvPr/>
        </p:nvPicPr>
        <p:blipFill>
          <a:blip r:embed="rId2"/>
          <a:stretch>
            <a:fillRect/>
          </a:stretch>
        </p:blipFill>
        <p:spPr>
          <a:xfrm>
            <a:off x="838200" y="1576619"/>
            <a:ext cx="7114286" cy="3704762"/>
          </a:xfrm>
          <a:prstGeom prst="rect">
            <a:avLst/>
          </a:prstGeom>
        </p:spPr>
      </p:pic>
      <p:pic>
        <p:nvPicPr>
          <p:cNvPr id="7" name="图片 6">
            <a:extLst>
              <a:ext uri="{FF2B5EF4-FFF2-40B4-BE49-F238E27FC236}">
                <a16:creationId xmlns:a16="http://schemas.microsoft.com/office/drawing/2014/main" id="{281C0E0E-7665-4E3A-BF32-71AD6355A740}"/>
              </a:ext>
            </a:extLst>
          </p:cNvPr>
          <p:cNvPicPr>
            <a:picLocks noChangeAspect="1"/>
          </p:cNvPicPr>
          <p:nvPr/>
        </p:nvPicPr>
        <p:blipFill>
          <a:blip r:embed="rId3"/>
          <a:stretch>
            <a:fillRect/>
          </a:stretch>
        </p:blipFill>
        <p:spPr>
          <a:xfrm>
            <a:off x="7952486" y="54835"/>
            <a:ext cx="4292135" cy="6858000"/>
          </a:xfrm>
          <a:prstGeom prst="rect">
            <a:avLst/>
          </a:prstGeom>
        </p:spPr>
      </p:pic>
    </p:spTree>
    <p:extLst>
      <p:ext uri="{BB962C8B-B14F-4D97-AF65-F5344CB8AC3E}">
        <p14:creationId xmlns:p14="http://schemas.microsoft.com/office/powerpoint/2010/main" val="2652062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5F0DF-FF3B-4BC0-8A4D-1AA759039C7B}"/>
              </a:ext>
            </a:extLst>
          </p:cNvPr>
          <p:cNvSpPr>
            <a:spLocks noGrp="1"/>
          </p:cNvSpPr>
          <p:nvPr>
            <p:ph type="title"/>
          </p:nvPr>
        </p:nvSpPr>
        <p:spPr/>
        <p:txBody>
          <a:bodyPr/>
          <a:lstStyle/>
          <a:p>
            <a:r>
              <a:rPr lang="zh-CN" altLang="en-US" dirty="0"/>
              <a:t>迭代加深搜索</a:t>
            </a:r>
            <a:r>
              <a:rPr lang="en-US" altLang="zh-CN" dirty="0"/>
              <a:t>(Iterative Deepening Search)</a:t>
            </a:r>
            <a:endParaRPr lang="zh-CN" altLang="en-US" dirty="0"/>
          </a:p>
        </p:txBody>
      </p:sp>
      <p:sp>
        <p:nvSpPr>
          <p:cNvPr id="3" name="内容占位符 2">
            <a:extLst>
              <a:ext uri="{FF2B5EF4-FFF2-40B4-BE49-F238E27FC236}">
                <a16:creationId xmlns:a16="http://schemas.microsoft.com/office/drawing/2014/main" id="{2B82DFF8-0CB5-4106-B52C-EA23466E5881}"/>
              </a:ext>
            </a:extLst>
          </p:cNvPr>
          <p:cNvSpPr>
            <a:spLocks noGrp="1"/>
          </p:cNvSpPr>
          <p:nvPr>
            <p:ph idx="1"/>
          </p:nvPr>
        </p:nvSpPr>
        <p:spPr/>
        <p:txBody>
          <a:bodyPr/>
          <a:lstStyle/>
          <a:p>
            <a:pPr algn="l"/>
            <a:r>
              <a:rPr lang="zh-CN" altLang="en-US" b="0" i="0" dirty="0">
                <a:effectLst/>
                <a:latin typeface="Fira Sans" panose="020B0503050000020004" pitchFamily="34" charset="0"/>
              </a:rPr>
              <a:t>它的本质还是深度优先搜索，只不过在搜索的同时带上了一个深度 ，当  达到设定的深度时就返回，一般用于找最优解。如果一次搜索没有找到合法的解，就让设定的深度加一，重新从根开始。</a:t>
            </a:r>
          </a:p>
          <a:p>
            <a:pPr algn="l"/>
            <a:r>
              <a:rPr lang="zh-CN" altLang="en-US" b="0" i="0" dirty="0">
                <a:effectLst/>
                <a:latin typeface="Fira Sans" panose="020B0503050000020004" pitchFamily="34" charset="0"/>
              </a:rPr>
              <a:t>既然是为了找最优解，为什么不用 </a:t>
            </a:r>
            <a:r>
              <a:rPr lang="en-US" altLang="zh-CN" b="0" i="0" dirty="0">
                <a:effectLst/>
                <a:latin typeface="Fira Sans" panose="020B0503050000020004" pitchFamily="34" charset="0"/>
              </a:rPr>
              <a:t>BFS </a:t>
            </a:r>
            <a:r>
              <a:rPr lang="zh-CN" altLang="en-US" b="0" i="0" dirty="0">
                <a:effectLst/>
                <a:latin typeface="Fira Sans" panose="020B0503050000020004" pitchFamily="34" charset="0"/>
              </a:rPr>
              <a:t>呢？我们知道 </a:t>
            </a:r>
            <a:r>
              <a:rPr lang="en-US" altLang="zh-CN" b="0" i="0" dirty="0">
                <a:effectLst/>
                <a:latin typeface="Fira Sans" panose="020B0503050000020004" pitchFamily="34" charset="0"/>
              </a:rPr>
              <a:t>BFS </a:t>
            </a:r>
            <a:r>
              <a:rPr lang="zh-CN" altLang="en-US" b="0" i="0" dirty="0">
                <a:effectLst/>
                <a:latin typeface="Fira Sans" panose="020B0503050000020004" pitchFamily="34" charset="0"/>
              </a:rPr>
              <a:t>的基础是一个队列，队列的空间复杂度很大，当状态比较多或者单个状态比较大时，使用队列的 </a:t>
            </a:r>
            <a:r>
              <a:rPr lang="en-US" altLang="zh-CN" b="0" i="0" dirty="0">
                <a:effectLst/>
                <a:latin typeface="Fira Sans" panose="020B0503050000020004" pitchFamily="34" charset="0"/>
              </a:rPr>
              <a:t>BFS </a:t>
            </a:r>
            <a:r>
              <a:rPr lang="zh-CN" altLang="en-US" b="0" i="0" dirty="0">
                <a:effectLst/>
                <a:latin typeface="Fira Sans" panose="020B0503050000020004" pitchFamily="34" charset="0"/>
              </a:rPr>
              <a:t>就显出了劣势。事实上，迭代加深就类似于用 </a:t>
            </a:r>
            <a:r>
              <a:rPr lang="en-US" altLang="zh-CN" b="0" i="0" dirty="0">
                <a:effectLst/>
                <a:latin typeface="Fira Sans" panose="020B0503050000020004" pitchFamily="34" charset="0"/>
              </a:rPr>
              <a:t>DFS </a:t>
            </a:r>
            <a:r>
              <a:rPr lang="zh-CN" altLang="en-US" b="0" i="0" dirty="0">
                <a:effectLst/>
                <a:latin typeface="Fira Sans" panose="020B0503050000020004" pitchFamily="34" charset="0"/>
              </a:rPr>
              <a:t>方式实现的 </a:t>
            </a:r>
            <a:r>
              <a:rPr lang="en-US" altLang="zh-CN" b="0" i="0" dirty="0">
                <a:effectLst/>
                <a:latin typeface="Fira Sans" panose="020B0503050000020004" pitchFamily="34" charset="0"/>
              </a:rPr>
              <a:t>BFS</a:t>
            </a:r>
            <a:r>
              <a:rPr lang="zh-CN" altLang="en-US" b="0" i="0" dirty="0">
                <a:effectLst/>
                <a:latin typeface="Fira Sans" panose="020B0503050000020004" pitchFamily="34" charset="0"/>
              </a:rPr>
              <a:t>，它的空间复杂度相对较小。</a:t>
            </a:r>
          </a:p>
          <a:p>
            <a:pPr algn="l"/>
            <a:r>
              <a:rPr lang="zh-CN" altLang="en-US" b="0" i="0" dirty="0">
                <a:effectLst/>
                <a:latin typeface="Fira Sans" panose="020B0503050000020004" pitchFamily="34" charset="0"/>
              </a:rPr>
              <a:t>当搜索树的分支比较多时，每增加一层的搜索复杂度会出现指数级爆炸式增长，这时前面重复进行的部分所带来的复杂度几乎可以忽略，这也就是为什么迭代加深是可以近似看成 </a:t>
            </a:r>
            <a:r>
              <a:rPr lang="en-US" altLang="zh-CN" b="0" i="0" dirty="0">
                <a:effectLst/>
                <a:latin typeface="Fira Sans" panose="020B0503050000020004" pitchFamily="34" charset="0"/>
              </a:rPr>
              <a:t>BFS </a:t>
            </a:r>
            <a:r>
              <a:rPr lang="zh-CN" altLang="en-US" b="0" i="0" dirty="0">
                <a:effectLst/>
                <a:latin typeface="Fira Sans" panose="020B0503050000020004" pitchFamily="34" charset="0"/>
              </a:rPr>
              <a:t>的。</a:t>
            </a:r>
          </a:p>
          <a:p>
            <a:endParaRPr lang="zh-CN" altLang="en-US" dirty="0"/>
          </a:p>
        </p:txBody>
      </p:sp>
    </p:spTree>
    <p:extLst>
      <p:ext uri="{BB962C8B-B14F-4D97-AF65-F5344CB8AC3E}">
        <p14:creationId xmlns:p14="http://schemas.microsoft.com/office/powerpoint/2010/main" val="2147341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85707-7D57-4526-A533-A2C28249289B}"/>
              </a:ext>
            </a:extLst>
          </p:cNvPr>
          <p:cNvSpPr>
            <a:spLocks noGrp="1"/>
          </p:cNvSpPr>
          <p:nvPr>
            <p:ph type="title"/>
          </p:nvPr>
        </p:nvSpPr>
        <p:spPr/>
        <p:txBody>
          <a:bodyPr/>
          <a:lstStyle/>
          <a:p>
            <a:r>
              <a:rPr lang="zh-CN" altLang="en-US" dirty="0"/>
              <a:t>迭代加深搜索</a:t>
            </a:r>
            <a:r>
              <a:rPr lang="en-US" altLang="zh-CN" dirty="0"/>
              <a:t>(Iterative Deepening Search)</a:t>
            </a:r>
            <a:endParaRPr lang="zh-CN" altLang="en-US" dirty="0"/>
          </a:p>
        </p:txBody>
      </p:sp>
      <p:sp>
        <p:nvSpPr>
          <p:cNvPr id="3" name="内容占位符 2">
            <a:extLst>
              <a:ext uri="{FF2B5EF4-FFF2-40B4-BE49-F238E27FC236}">
                <a16:creationId xmlns:a16="http://schemas.microsoft.com/office/drawing/2014/main" id="{4918C1E8-F0F7-43A7-A185-EBD22F6C253F}"/>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103A453E-DCEE-4867-979C-625FAD816989}"/>
              </a:ext>
            </a:extLst>
          </p:cNvPr>
          <p:cNvPicPr>
            <a:picLocks noChangeAspect="1"/>
          </p:cNvPicPr>
          <p:nvPr/>
        </p:nvPicPr>
        <p:blipFill>
          <a:blip r:embed="rId2"/>
          <a:stretch>
            <a:fillRect/>
          </a:stretch>
        </p:blipFill>
        <p:spPr>
          <a:xfrm>
            <a:off x="838200" y="1825625"/>
            <a:ext cx="7361905" cy="3866667"/>
          </a:xfrm>
          <a:prstGeom prst="rect">
            <a:avLst/>
          </a:prstGeom>
        </p:spPr>
      </p:pic>
      <p:sp>
        <p:nvSpPr>
          <p:cNvPr id="6" name="文本框 5">
            <a:extLst>
              <a:ext uri="{FF2B5EF4-FFF2-40B4-BE49-F238E27FC236}">
                <a16:creationId xmlns:a16="http://schemas.microsoft.com/office/drawing/2014/main" id="{C25791BB-F488-4A51-A5C0-A4F045833E24}"/>
              </a:ext>
            </a:extLst>
          </p:cNvPr>
          <p:cNvSpPr txBox="1"/>
          <p:nvPr/>
        </p:nvSpPr>
        <p:spPr>
          <a:xfrm>
            <a:off x="8623883" y="2013358"/>
            <a:ext cx="2499919" cy="2031325"/>
          </a:xfrm>
          <a:prstGeom prst="rect">
            <a:avLst/>
          </a:prstGeom>
          <a:noFill/>
        </p:spPr>
        <p:txBody>
          <a:bodyPr wrap="square" rtlCol="0">
            <a:spAutoFit/>
          </a:bodyPr>
          <a:lstStyle/>
          <a:p>
            <a:r>
              <a:rPr lang="zh-CN" altLang="en-US" dirty="0"/>
              <a:t>优点：</a:t>
            </a:r>
            <a:endParaRPr lang="en-US" altLang="zh-CN" dirty="0"/>
          </a:p>
          <a:p>
            <a:r>
              <a:rPr lang="zh-CN" altLang="en-US" dirty="0"/>
              <a:t>通过</a:t>
            </a:r>
            <a:r>
              <a:rPr lang="en-US" altLang="zh-CN" dirty="0"/>
              <a:t>DFS</a:t>
            </a:r>
            <a:r>
              <a:rPr lang="zh-CN" altLang="en-US" dirty="0"/>
              <a:t>实现，剪枝方式更多</a:t>
            </a:r>
            <a:endParaRPr lang="en-US" altLang="zh-CN" dirty="0"/>
          </a:p>
          <a:p>
            <a:endParaRPr lang="en-US" altLang="zh-CN" dirty="0"/>
          </a:p>
          <a:p>
            <a:r>
              <a:rPr lang="zh-CN" altLang="en-US" dirty="0"/>
              <a:t>缺点：</a:t>
            </a:r>
            <a:endParaRPr lang="en-US" altLang="zh-CN" dirty="0"/>
          </a:p>
          <a:p>
            <a:r>
              <a:rPr lang="zh-CN" altLang="en-US" dirty="0"/>
              <a:t>会重复访问节点（但并不代表性能一定会更差）</a:t>
            </a:r>
          </a:p>
        </p:txBody>
      </p:sp>
      <p:pic>
        <p:nvPicPr>
          <p:cNvPr id="8" name="图片 7">
            <a:extLst>
              <a:ext uri="{FF2B5EF4-FFF2-40B4-BE49-F238E27FC236}">
                <a16:creationId xmlns:a16="http://schemas.microsoft.com/office/drawing/2014/main" id="{CA72E6F2-9F70-4D3D-B664-1D99E04013C4}"/>
              </a:ext>
            </a:extLst>
          </p:cNvPr>
          <p:cNvPicPr>
            <a:picLocks noChangeAspect="1"/>
          </p:cNvPicPr>
          <p:nvPr/>
        </p:nvPicPr>
        <p:blipFill>
          <a:blip r:embed="rId3"/>
          <a:stretch>
            <a:fillRect/>
          </a:stretch>
        </p:blipFill>
        <p:spPr>
          <a:xfrm>
            <a:off x="4458333" y="4435836"/>
            <a:ext cx="7352381" cy="1123810"/>
          </a:xfrm>
          <a:prstGeom prst="rect">
            <a:avLst/>
          </a:prstGeom>
        </p:spPr>
      </p:pic>
    </p:spTree>
    <p:extLst>
      <p:ext uri="{BB962C8B-B14F-4D97-AF65-F5344CB8AC3E}">
        <p14:creationId xmlns:p14="http://schemas.microsoft.com/office/powerpoint/2010/main" val="308087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94C73-FB10-4550-8AEE-72AD96DF0FE1}"/>
              </a:ext>
            </a:extLst>
          </p:cNvPr>
          <p:cNvSpPr>
            <a:spLocks noGrp="1"/>
          </p:cNvSpPr>
          <p:nvPr>
            <p:ph type="title"/>
          </p:nvPr>
        </p:nvSpPr>
        <p:spPr/>
        <p:txBody>
          <a:bodyPr/>
          <a:lstStyle/>
          <a:p>
            <a:r>
              <a:rPr lang="zh-CN" altLang="en-US" dirty="0"/>
              <a:t>图论中的</a:t>
            </a:r>
            <a:r>
              <a:rPr lang="en-US" altLang="zh-CN" dirty="0"/>
              <a:t>DFS</a:t>
            </a:r>
            <a:endParaRPr lang="zh-CN" altLang="en-US" dirty="0"/>
          </a:p>
        </p:txBody>
      </p:sp>
      <p:sp>
        <p:nvSpPr>
          <p:cNvPr id="3" name="内容占位符 2">
            <a:extLst>
              <a:ext uri="{FF2B5EF4-FFF2-40B4-BE49-F238E27FC236}">
                <a16:creationId xmlns:a16="http://schemas.microsoft.com/office/drawing/2014/main" id="{E255DD9B-F697-4E34-8413-F4F6883DC1D5}"/>
              </a:ext>
            </a:extLst>
          </p:cNvPr>
          <p:cNvSpPr>
            <a:spLocks noGrp="1"/>
          </p:cNvSpPr>
          <p:nvPr>
            <p:ph idx="1"/>
          </p:nvPr>
        </p:nvSpPr>
        <p:spPr>
          <a:xfrm>
            <a:off x="838199" y="1825625"/>
            <a:ext cx="5419987" cy="4516452"/>
          </a:xfrm>
        </p:spPr>
        <p:txBody>
          <a:bodyPr>
            <a:normAutofit fontScale="92500" lnSpcReduction="10000"/>
          </a:bodyPr>
          <a:lstStyle/>
          <a:p>
            <a:pPr marL="0" indent="0">
              <a:buNone/>
            </a:pPr>
            <a:r>
              <a:rPr lang="zh-CN" altLang="en-US" dirty="0"/>
              <a:t>如右图所示，对于右图的树，假设从最顶上的节点开始搜索，并且优先搜索左子树（即优先搜索最靠左的子节点），实际效果即为图中情况。</a:t>
            </a:r>
            <a:endParaRPr lang="en-US" altLang="zh-CN" dirty="0"/>
          </a:p>
          <a:p>
            <a:pPr marL="0" indent="0">
              <a:buNone/>
            </a:pPr>
            <a:endParaRPr lang="en-US" altLang="zh-CN" dirty="0"/>
          </a:p>
          <a:p>
            <a:pPr marL="0" indent="0">
              <a:buNone/>
            </a:pPr>
            <a:r>
              <a:rPr lang="zh-CN" altLang="en-US" dirty="0"/>
              <a:t>可以比较直观地理解为“沿着一条路走到底，尽可能地到达最深的地方，若走不通则返回上一个节点，再次尝试到达最深的地方”。</a:t>
            </a:r>
            <a:endParaRPr lang="en-US" altLang="zh-CN" dirty="0"/>
          </a:p>
          <a:p>
            <a:pPr marL="0" indent="0">
              <a:buNone/>
            </a:pPr>
            <a:endParaRPr lang="en-US" altLang="zh-CN" dirty="0"/>
          </a:p>
          <a:p>
            <a:pPr marL="0" indent="0">
              <a:buNone/>
            </a:pPr>
            <a:r>
              <a:rPr lang="en-US" altLang="zh-CN" dirty="0"/>
              <a:t>GIF</a:t>
            </a:r>
            <a:r>
              <a:rPr lang="zh-CN" altLang="en-US" dirty="0"/>
              <a:t>来自</a:t>
            </a:r>
            <a:r>
              <a:rPr lang="en-US" altLang="zh-CN" dirty="0"/>
              <a:t>Wikipedia</a:t>
            </a:r>
          </a:p>
        </p:txBody>
      </p:sp>
      <p:pic>
        <p:nvPicPr>
          <p:cNvPr id="8" name="图片 7">
            <a:extLst>
              <a:ext uri="{FF2B5EF4-FFF2-40B4-BE49-F238E27FC236}">
                <a16:creationId xmlns:a16="http://schemas.microsoft.com/office/drawing/2014/main" id="{25AF1F63-20AD-4082-A73B-CDF7D9B7E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542" y="985706"/>
            <a:ext cx="4762500" cy="4762500"/>
          </a:xfrm>
          <a:prstGeom prst="rect">
            <a:avLst/>
          </a:prstGeom>
        </p:spPr>
      </p:pic>
    </p:spTree>
    <p:extLst>
      <p:ext uri="{BB962C8B-B14F-4D97-AF65-F5344CB8AC3E}">
        <p14:creationId xmlns:p14="http://schemas.microsoft.com/office/powerpoint/2010/main" val="3192295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33DFB-C26D-4A11-813C-EA5C350987D9}"/>
              </a:ext>
            </a:extLst>
          </p:cNvPr>
          <p:cNvSpPr>
            <a:spLocks noGrp="1"/>
          </p:cNvSpPr>
          <p:nvPr>
            <p:ph type="title"/>
          </p:nvPr>
        </p:nvSpPr>
        <p:spPr/>
        <p:txBody>
          <a:bodyPr/>
          <a:lstStyle/>
          <a:p>
            <a:r>
              <a:rPr lang="en-US" altLang="zh-CN" dirty="0"/>
              <a:t>IDA*</a:t>
            </a:r>
            <a:endParaRPr lang="zh-CN" altLang="en-US" dirty="0"/>
          </a:p>
        </p:txBody>
      </p:sp>
      <p:sp>
        <p:nvSpPr>
          <p:cNvPr id="3" name="内容占位符 2">
            <a:extLst>
              <a:ext uri="{FF2B5EF4-FFF2-40B4-BE49-F238E27FC236}">
                <a16:creationId xmlns:a16="http://schemas.microsoft.com/office/drawing/2014/main" id="{DFDB9113-B631-473C-A835-18552E16F442}"/>
              </a:ext>
            </a:extLst>
          </p:cNvPr>
          <p:cNvSpPr>
            <a:spLocks noGrp="1"/>
          </p:cNvSpPr>
          <p:nvPr>
            <p:ph idx="1"/>
          </p:nvPr>
        </p:nvSpPr>
        <p:spPr/>
        <p:txBody>
          <a:bodyPr/>
          <a:lstStyle/>
          <a:p>
            <a:r>
              <a:rPr lang="zh-CN" altLang="en-US" dirty="0"/>
              <a:t>把</a:t>
            </a:r>
            <a:r>
              <a:rPr lang="en-US" altLang="zh-CN" dirty="0"/>
              <a:t>A*</a:t>
            </a:r>
            <a:r>
              <a:rPr lang="zh-CN" altLang="en-US" dirty="0"/>
              <a:t>和迭代加深</a:t>
            </a:r>
            <a:r>
              <a:rPr lang="en-US" altLang="zh-CN" dirty="0"/>
              <a:t>(ID)</a:t>
            </a:r>
            <a:r>
              <a:rPr lang="zh-CN" altLang="en-US" dirty="0"/>
              <a:t>搜索缝合一下就是</a:t>
            </a:r>
            <a:r>
              <a:rPr lang="en-US" altLang="zh-CN" dirty="0"/>
              <a:t>IDA*,</a:t>
            </a:r>
            <a:r>
              <a:rPr lang="zh-CN" altLang="en-US" dirty="0"/>
              <a:t>简单了解即可。</a:t>
            </a:r>
          </a:p>
        </p:txBody>
      </p:sp>
      <p:pic>
        <p:nvPicPr>
          <p:cNvPr id="5" name="图片 4">
            <a:extLst>
              <a:ext uri="{FF2B5EF4-FFF2-40B4-BE49-F238E27FC236}">
                <a16:creationId xmlns:a16="http://schemas.microsoft.com/office/drawing/2014/main" id="{691C8CB4-8945-4229-ADC6-425C22162989}"/>
              </a:ext>
            </a:extLst>
          </p:cNvPr>
          <p:cNvPicPr>
            <a:picLocks noChangeAspect="1"/>
          </p:cNvPicPr>
          <p:nvPr/>
        </p:nvPicPr>
        <p:blipFill>
          <a:blip r:embed="rId2"/>
          <a:stretch>
            <a:fillRect/>
          </a:stretch>
        </p:blipFill>
        <p:spPr>
          <a:xfrm>
            <a:off x="945616" y="2349873"/>
            <a:ext cx="7314286" cy="1990476"/>
          </a:xfrm>
          <a:prstGeom prst="rect">
            <a:avLst/>
          </a:prstGeom>
        </p:spPr>
      </p:pic>
      <p:pic>
        <p:nvPicPr>
          <p:cNvPr id="7" name="图片 6">
            <a:extLst>
              <a:ext uri="{FF2B5EF4-FFF2-40B4-BE49-F238E27FC236}">
                <a16:creationId xmlns:a16="http://schemas.microsoft.com/office/drawing/2014/main" id="{BDBAB42C-CAA8-4BCB-91D0-4723D578FEB5}"/>
              </a:ext>
            </a:extLst>
          </p:cNvPr>
          <p:cNvPicPr>
            <a:picLocks noChangeAspect="1"/>
          </p:cNvPicPr>
          <p:nvPr/>
        </p:nvPicPr>
        <p:blipFill>
          <a:blip r:embed="rId3"/>
          <a:stretch>
            <a:fillRect/>
          </a:stretch>
        </p:blipFill>
        <p:spPr>
          <a:xfrm>
            <a:off x="4023121" y="3462677"/>
            <a:ext cx="7438095" cy="2714286"/>
          </a:xfrm>
          <a:prstGeom prst="rect">
            <a:avLst/>
          </a:prstGeom>
        </p:spPr>
      </p:pic>
    </p:spTree>
    <p:extLst>
      <p:ext uri="{BB962C8B-B14F-4D97-AF65-F5344CB8AC3E}">
        <p14:creationId xmlns:p14="http://schemas.microsoft.com/office/powerpoint/2010/main" val="24844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A3E53-C5EC-49A9-83B1-620DE2BE31B4}"/>
              </a:ext>
            </a:extLst>
          </p:cNvPr>
          <p:cNvSpPr>
            <a:spLocks noGrp="1"/>
          </p:cNvSpPr>
          <p:nvPr>
            <p:ph type="title"/>
          </p:nvPr>
        </p:nvSpPr>
        <p:spPr/>
        <p:txBody>
          <a:bodyPr/>
          <a:lstStyle/>
          <a:p>
            <a:r>
              <a:rPr lang="zh-CN" altLang="en-US" dirty="0"/>
              <a:t>问题引入</a:t>
            </a:r>
          </a:p>
        </p:txBody>
      </p:sp>
      <p:sp>
        <p:nvSpPr>
          <p:cNvPr id="3" name="内容占位符 2">
            <a:extLst>
              <a:ext uri="{FF2B5EF4-FFF2-40B4-BE49-F238E27FC236}">
                <a16:creationId xmlns:a16="http://schemas.microsoft.com/office/drawing/2014/main" id="{BC55DA8A-9CB1-4AC1-A4C4-4FAC2CD4DC86}"/>
              </a:ext>
            </a:extLst>
          </p:cNvPr>
          <p:cNvSpPr>
            <a:spLocks noGrp="1"/>
          </p:cNvSpPr>
          <p:nvPr>
            <p:ph idx="1"/>
          </p:nvPr>
        </p:nvSpPr>
        <p:spPr/>
        <p:txBody>
          <a:bodyPr/>
          <a:lstStyle/>
          <a:p>
            <a:r>
              <a:rPr lang="zh-CN" altLang="en-US" b="0" i="0" dirty="0">
                <a:effectLst/>
                <a:latin typeface="Fira Sans" panose="020B0503050000020004" pitchFamily="34" charset="0"/>
              </a:rPr>
              <a:t>把正整数 </a:t>
            </a:r>
            <a:r>
              <a:rPr lang="en-US" altLang="zh-CN" b="0" i="0" dirty="0">
                <a:effectLst/>
                <a:latin typeface="Fira Sans" panose="020B0503050000020004" pitchFamily="34" charset="0"/>
              </a:rPr>
              <a:t>n</a:t>
            </a:r>
            <a:r>
              <a:rPr lang="zh-CN" altLang="en-US" b="0" i="0" dirty="0">
                <a:effectLst/>
                <a:latin typeface="Fira Sans" panose="020B0503050000020004" pitchFamily="34" charset="0"/>
              </a:rPr>
              <a:t> 分解为 </a:t>
            </a:r>
            <a:r>
              <a:rPr lang="en-US" altLang="zh-CN" b="0" i="0" dirty="0">
                <a:effectLst/>
                <a:latin typeface="Fira Sans" panose="020B0503050000020004" pitchFamily="34" charset="0"/>
              </a:rPr>
              <a:t>3</a:t>
            </a:r>
            <a:r>
              <a:rPr lang="zh-CN" altLang="en-US" b="0" i="0" dirty="0">
                <a:effectLst/>
                <a:latin typeface="Fira Sans" panose="020B0503050000020004" pitchFamily="34" charset="0"/>
              </a:rPr>
              <a:t> 个不同的正整数，如 </a:t>
            </a:r>
            <a:r>
              <a:rPr lang="en-US" altLang="zh-CN" b="0" i="0" dirty="0">
                <a:effectLst/>
                <a:latin typeface="Fira Sans" panose="020B0503050000020004" pitchFamily="34" charset="0"/>
              </a:rPr>
              <a:t>6=1+2+3</a:t>
            </a:r>
            <a:r>
              <a:rPr lang="zh-CN" altLang="en-US" b="0" i="0" dirty="0">
                <a:effectLst/>
                <a:latin typeface="Fira Sans" panose="020B0503050000020004" pitchFamily="34" charset="0"/>
              </a:rPr>
              <a:t>，排在后面</a:t>
            </a:r>
            <a:endParaRPr lang="en-US" altLang="zh-CN" b="0" i="0" dirty="0">
              <a:effectLst/>
              <a:latin typeface="Fira Sans" panose="020B0503050000020004" pitchFamily="34" charset="0"/>
            </a:endParaRPr>
          </a:p>
          <a:p>
            <a:pPr marL="0" indent="0">
              <a:buNone/>
            </a:pPr>
            <a:r>
              <a:rPr lang="en-US" altLang="zh-CN" dirty="0">
                <a:latin typeface="Fira Sans" panose="020B0503050000020004" pitchFamily="34" charset="0"/>
              </a:rPr>
              <a:t>  </a:t>
            </a:r>
            <a:r>
              <a:rPr lang="zh-CN" altLang="en-US" b="0" i="0" dirty="0">
                <a:effectLst/>
                <a:latin typeface="Fira Sans" panose="020B0503050000020004" pitchFamily="34" charset="0"/>
              </a:rPr>
              <a:t>的数必须大于等于前面的数，输出所有方案。</a:t>
            </a:r>
            <a:endParaRPr lang="en-US" altLang="zh-CN" b="0" i="0" dirty="0">
              <a:effectLst/>
              <a:latin typeface="Fira Sans" panose="020B0503050000020004" pitchFamily="34" charset="0"/>
            </a:endParaRPr>
          </a:p>
          <a:p>
            <a:endParaRPr lang="en-US" altLang="zh-CN" dirty="0">
              <a:latin typeface="Fira Sans" panose="020B0503050000020004" pitchFamily="34" charset="0"/>
            </a:endParaRPr>
          </a:p>
          <a:p>
            <a:r>
              <a:rPr lang="zh-CN" altLang="en-US" dirty="0"/>
              <a:t>易得一个解法是使用三重循环。</a:t>
            </a:r>
            <a:endParaRPr lang="en-US" altLang="zh-CN" dirty="0"/>
          </a:p>
          <a:p>
            <a:r>
              <a:rPr lang="zh-CN" altLang="en-US" dirty="0"/>
              <a:t>假设要将</a:t>
            </a:r>
            <a:r>
              <a:rPr lang="en-US" altLang="zh-CN" dirty="0"/>
              <a:t>n</a:t>
            </a:r>
            <a:r>
              <a:rPr lang="zh-CN" altLang="en-US" dirty="0"/>
              <a:t>分解为</a:t>
            </a:r>
            <a:r>
              <a:rPr lang="en-US" altLang="zh-CN" dirty="0"/>
              <a:t>k</a:t>
            </a:r>
            <a:r>
              <a:rPr lang="zh-CN" altLang="en-US" dirty="0"/>
              <a:t>个整数要怎么办？要分解成小于等于</a:t>
            </a:r>
            <a:r>
              <a:rPr lang="en-US" altLang="zh-CN" dirty="0"/>
              <a:t>m</a:t>
            </a:r>
            <a:r>
              <a:rPr lang="zh-CN" altLang="en-US" dirty="0"/>
              <a:t>个整数又要怎么办？</a:t>
            </a:r>
          </a:p>
        </p:txBody>
      </p:sp>
    </p:spTree>
    <p:extLst>
      <p:ext uri="{BB962C8B-B14F-4D97-AF65-F5344CB8AC3E}">
        <p14:creationId xmlns:p14="http://schemas.microsoft.com/office/powerpoint/2010/main" val="121318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8DCA5-28EC-4CD3-A0B4-78CB7003B84D}"/>
              </a:ext>
            </a:extLst>
          </p:cNvPr>
          <p:cNvSpPr>
            <a:spLocks noGrp="1"/>
          </p:cNvSpPr>
          <p:nvPr>
            <p:ph type="title"/>
          </p:nvPr>
        </p:nvSpPr>
        <p:spPr>
          <a:xfrm>
            <a:off x="489284" y="18255"/>
            <a:ext cx="10515600" cy="1325563"/>
          </a:xfrm>
        </p:spPr>
        <p:txBody>
          <a:bodyPr/>
          <a:lstStyle/>
          <a:p>
            <a:r>
              <a:rPr lang="zh-CN" altLang="en-US" dirty="0"/>
              <a:t>解法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FA3F7FD-7D32-48A8-B023-9276B0CB94FB}"/>
                  </a:ext>
                </a:extLst>
              </p:cNvPr>
              <p:cNvSpPr>
                <a:spLocks noGrp="1"/>
              </p:cNvSpPr>
              <p:nvPr>
                <p:ph idx="1"/>
              </p:nvPr>
            </p:nvSpPr>
            <p:spPr>
              <a:xfrm>
                <a:off x="423111" y="1343818"/>
                <a:ext cx="10515600" cy="4725668"/>
              </a:xfrm>
            </p:spPr>
            <p:txBody>
              <a:bodyPr>
                <a:normAutofit fontScale="55000" lnSpcReduction="20000"/>
              </a:bodyPr>
              <a:lstStyle/>
              <a:p>
                <a:pPr algn="l"/>
                <a:r>
                  <a:rPr lang="zh-CN" altLang="en-US" b="0" i="0" dirty="0">
                    <a:effectLst/>
                    <a:latin typeface="Fira Sans" panose="020B0503050000020004" pitchFamily="34" charset="0"/>
                  </a:rPr>
                  <a:t>递归地去搜索答案</a:t>
                </a:r>
                <a:endParaRPr lang="en-US" altLang="zh-CN" b="0" i="0" dirty="0">
                  <a:effectLst/>
                  <a:latin typeface="Fira Sans" panose="020B0503050000020004" pitchFamily="34" charset="0"/>
                </a:endParaRPr>
              </a:p>
              <a:p>
                <a:pPr marL="0" indent="0" algn="l">
                  <a:buNone/>
                </a:pPr>
                <a:endParaRPr lang="en-US" altLang="zh-CN" b="0" i="0" dirty="0">
                  <a:effectLst/>
                  <a:latin typeface="Fira Sans" panose="020B0503050000020004" pitchFamily="34" charset="0"/>
                </a:endParaRPr>
              </a:p>
              <a:p>
                <a:pPr algn="l"/>
                <a:r>
                  <a:rPr lang="zh-CN" altLang="en-US" b="0" i="0" dirty="0">
                    <a:effectLst/>
                    <a:latin typeface="Fira Sans" panose="020B0503050000020004" pitchFamily="34" charset="0"/>
                  </a:rPr>
                  <a:t>该类搜索算法的特点在于，将要搜索的目标分成若干“层”，每层基于前几</a:t>
                </a:r>
                <a:endParaRPr lang="en-US" altLang="zh-CN" b="0" i="0" dirty="0">
                  <a:effectLst/>
                  <a:latin typeface="Fira Sans" panose="020B0503050000020004" pitchFamily="34" charset="0"/>
                </a:endParaRPr>
              </a:p>
              <a:p>
                <a:pPr marL="0" indent="0" algn="l">
                  <a:buNone/>
                </a:pPr>
                <a:r>
                  <a:rPr lang="en-US" altLang="zh-CN" dirty="0">
                    <a:latin typeface="Fira Sans" panose="020B0503050000020004" pitchFamily="34" charset="0"/>
                  </a:rPr>
                  <a:t>    </a:t>
                </a:r>
                <a:r>
                  <a:rPr lang="zh-CN" altLang="en-US" b="0" i="0" dirty="0">
                    <a:effectLst/>
                    <a:latin typeface="Fira Sans" panose="020B0503050000020004" pitchFamily="34" charset="0"/>
                  </a:rPr>
                  <a:t>层的状态进行决策，直到达到目标状态。</a:t>
                </a:r>
                <a:endParaRPr lang="en-US" altLang="zh-CN" b="0" i="0" dirty="0">
                  <a:effectLst/>
                  <a:latin typeface="Fira Sans" panose="020B0503050000020004" pitchFamily="34" charset="0"/>
                </a:endParaRPr>
              </a:p>
              <a:p>
                <a:pPr marL="0" indent="0" algn="l">
                  <a:buNone/>
                </a:pPr>
                <a:endParaRPr lang="zh-CN" altLang="en-US" b="0" i="0" dirty="0">
                  <a:effectLst/>
                  <a:latin typeface="Fira Sans" panose="020B0503050000020004" pitchFamily="34" charset="0"/>
                </a:endParaRPr>
              </a:p>
              <a:p>
                <a:pPr algn="l"/>
                <a:r>
                  <a:rPr lang="zh-CN" altLang="en-US" b="0" i="0" dirty="0">
                    <a:effectLst/>
                    <a:latin typeface="Fira Sans" panose="020B0503050000020004" pitchFamily="34" charset="0"/>
                  </a:rPr>
                  <a:t>考虑上述问题，即将正整数 </a:t>
                </a:r>
                <a:r>
                  <a:rPr lang="en-US" altLang="zh-CN" b="0" i="0" dirty="0">
                    <a:effectLst/>
                    <a:latin typeface="Fira Sans" panose="020B0503050000020004" pitchFamily="34" charset="0"/>
                  </a:rPr>
                  <a:t>n</a:t>
                </a:r>
                <a:r>
                  <a:rPr lang="zh-CN" altLang="en-US" b="0" i="0" dirty="0">
                    <a:effectLst/>
                    <a:latin typeface="Fira Sans" panose="020B0503050000020004" pitchFamily="34" charset="0"/>
                  </a:rPr>
                  <a:t>分解成小于等于 </a:t>
                </a:r>
                <a:r>
                  <a:rPr lang="en-US" altLang="zh-CN" b="0" i="0" dirty="0">
                    <a:effectLst/>
                    <a:latin typeface="Fira Sans" panose="020B0503050000020004" pitchFamily="34" charset="0"/>
                  </a:rPr>
                  <a:t>m </a:t>
                </a:r>
                <a:r>
                  <a:rPr lang="zh-CN" altLang="en-US" b="0" i="0" dirty="0">
                    <a:effectLst/>
                    <a:latin typeface="Fira Sans" panose="020B0503050000020004" pitchFamily="34" charset="0"/>
                  </a:rPr>
                  <a:t>个正整数之和，且</a:t>
                </a:r>
                <a:endParaRPr lang="en-US" altLang="zh-CN" b="0" i="0" dirty="0">
                  <a:effectLst/>
                  <a:latin typeface="Fira Sans" panose="020B0503050000020004" pitchFamily="34" charset="0"/>
                </a:endParaRPr>
              </a:p>
              <a:p>
                <a:pPr marL="0" indent="0" algn="l">
                  <a:buNone/>
                </a:pPr>
                <a:r>
                  <a:rPr lang="en-US" altLang="zh-CN" dirty="0">
                    <a:latin typeface="Fira Sans" panose="020B0503050000020004" pitchFamily="34" charset="0"/>
                  </a:rPr>
                  <a:t>     </a:t>
                </a:r>
                <a:r>
                  <a:rPr lang="zh-CN" altLang="en-US" b="0" i="0" dirty="0">
                    <a:effectLst/>
                    <a:latin typeface="Fira Sans" panose="020B0503050000020004" pitchFamily="34" charset="0"/>
                  </a:rPr>
                  <a:t>排在后面的数必须大于等于前面的数，并输出所有方案。</a:t>
                </a:r>
                <a:endParaRPr lang="en-US" altLang="zh-CN" b="0" i="0" dirty="0">
                  <a:effectLst/>
                  <a:latin typeface="Fira Sans" panose="020B0503050000020004" pitchFamily="34" charset="0"/>
                </a:endParaRPr>
              </a:p>
              <a:p>
                <a:pPr marL="0" indent="0" algn="l">
                  <a:buNone/>
                </a:pPr>
                <a:endParaRPr lang="zh-CN" altLang="en-US" b="0" i="0" dirty="0">
                  <a:effectLst/>
                  <a:latin typeface="Fira Sans" panose="020B0503050000020004" pitchFamily="34" charset="0"/>
                </a:endParaRPr>
              </a:p>
              <a:p>
                <a:pPr algn="l"/>
                <a:r>
                  <a:rPr lang="zh-CN" altLang="en-US" b="0" i="0" dirty="0">
                    <a:effectLst/>
                    <a:latin typeface="Fira Sans" panose="020B0503050000020004" pitchFamily="34" charset="0"/>
                  </a:rPr>
                  <a:t>设一组方案将正整数</a:t>
                </a:r>
                <a:r>
                  <a:rPr lang="en-US" altLang="zh-CN" b="0" i="0" dirty="0">
                    <a:effectLst/>
                    <a:latin typeface="Fira Sans" panose="020B0503050000020004" pitchFamily="34" charset="0"/>
                  </a:rPr>
                  <a:t>n</a:t>
                </a:r>
                <a:r>
                  <a:rPr lang="zh-CN" altLang="en-US" b="0" i="0" dirty="0">
                    <a:effectLst/>
                    <a:latin typeface="Fira Sans" panose="020B0503050000020004" pitchFamily="34" charset="0"/>
                  </a:rPr>
                  <a:t>分解成</a:t>
                </a:r>
                <a:r>
                  <a:rPr lang="en-US" altLang="zh-CN" b="0" i="0" dirty="0">
                    <a:effectLst/>
                    <a:latin typeface="Fira Sans" panose="020B0503050000020004" pitchFamily="34" charset="0"/>
                  </a:rPr>
                  <a:t>k</a:t>
                </a:r>
                <a:r>
                  <a:rPr lang="zh-CN" altLang="en-US" b="0" i="0" dirty="0">
                    <a:effectLst/>
                    <a:latin typeface="Fira Sans" panose="020B0503050000020004" pitchFamily="34" charset="0"/>
                  </a:rPr>
                  <a:t>个正整数</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1</m:t>
                        </m:r>
                      </m:sub>
                    </m:sSub>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2</m:t>
                        </m:r>
                      </m:sub>
                    </m:sSub>
                    <m:r>
                      <a:rPr lang="en-US" altLang="zh-CN" b="0" i="1" smtClean="0">
                        <a:effectLst/>
                        <a:latin typeface="Cambria Math" panose="02040503050406030204" pitchFamily="18" charset="0"/>
                      </a:rPr>
                      <m:t>,…, </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𝑘</m:t>
                        </m:r>
                      </m:sub>
                    </m:sSub>
                  </m:oMath>
                </a14:m>
                <a:r>
                  <a:rPr lang="zh-CN" altLang="en-US" b="0" i="0" dirty="0">
                    <a:effectLst/>
                    <a:latin typeface="Fira Sans" panose="020B0503050000020004" pitchFamily="34" charset="0"/>
                  </a:rPr>
                  <a:t>的和。</a:t>
                </a:r>
                <a:endParaRPr lang="en-US" altLang="zh-CN" b="0" i="0" dirty="0">
                  <a:effectLst/>
                  <a:latin typeface="Fira Sans" panose="020B0503050000020004" pitchFamily="34" charset="0"/>
                </a:endParaRPr>
              </a:p>
              <a:p>
                <a:pPr algn="l"/>
                <a:endParaRPr lang="zh-CN" altLang="en-US" b="0" i="0" dirty="0">
                  <a:effectLst/>
                  <a:latin typeface="Fira Sans" panose="020B0503050000020004" pitchFamily="34" charset="0"/>
                </a:endParaRPr>
              </a:p>
              <a:p>
                <a:pPr algn="l"/>
                <a:r>
                  <a:rPr lang="zh-CN" altLang="en-US" b="0" i="0" dirty="0">
                    <a:effectLst/>
                    <a:latin typeface="Fira Sans" panose="020B0503050000020004" pitchFamily="34" charset="0"/>
                  </a:rPr>
                  <a:t>我们将问题分层，第 </a:t>
                </a:r>
                <a:r>
                  <a:rPr lang="en-US" altLang="zh-CN" dirty="0" err="1">
                    <a:latin typeface="Fira Sans" panose="020B0503050000020004" pitchFamily="34" charset="0"/>
                  </a:rPr>
                  <a:t>i</a:t>
                </a:r>
                <a:r>
                  <a:rPr lang="en-US" altLang="zh-CN" b="0" i="0" dirty="0">
                    <a:effectLst/>
                    <a:latin typeface="Fira Sans" panose="020B0503050000020004" pitchFamily="34" charset="0"/>
                  </a:rPr>
                  <a:t> </a:t>
                </a:r>
                <a:r>
                  <a:rPr lang="zh-CN" altLang="en-US" b="0" i="0" dirty="0">
                    <a:effectLst/>
                    <a:latin typeface="Fira Sans" panose="020B0503050000020004" pitchFamily="34" charset="0"/>
                  </a:rPr>
                  <a:t>层决定 </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𝑖</m:t>
                        </m:r>
                      </m:sub>
                    </m:sSub>
                  </m:oMath>
                </a14:m>
                <a:r>
                  <a:rPr lang="zh-CN" altLang="en-US" b="0" i="0" dirty="0">
                    <a:effectLst/>
                    <a:latin typeface="Fira Sans" panose="020B0503050000020004" pitchFamily="34" charset="0"/>
                  </a:rPr>
                  <a:t>。则为了进行第 </a:t>
                </a:r>
                <a:r>
                  <a:rPr lang="en-US" altLang="zh-CN" b="0" i="0" dirty="0" err="1">
                    <a:effectLst/>
                    <a:latin typeface="Fira Sans" panose="020B0503050000020004" pitchFamily="34" charset="0"/>
                  </a:rPr>
                  <a:t>i</a:t>
                </a:r>
                <a:r>
                  <a:rPr lang="zh-CN" altLang="en-US" b="0" i="0" dirty="0">
                    <a:effectLst/>
                    <a:latin typeface="Fira Sans" panose="020B0503050000020004" pitchFamily="34" charset="0"/>
                  </a:rPr>
                  <a:t> 层决策，我们需要记录三个状态变量：</a:t>
                </a:r>
                <a14:m>
                  <m:oMath xmlns:m="http://schemas.openxmlformats.org/officeDocument/2006/math">
                    <m:r>
                      <a:rPr lang="en-US" altLang="zh-CN" b="0" i="1" smtClean="0">
                        <a:effectLst/>
                        <a:latin typeface="Cambria Math" panose="02040503050406030204" pitchFamily="18" charset="0"/>
                      </a:rPr>
                      <m:t>𝑛</m:t>
                    </m:r>
                    <m:r>
                      <a:rPr lang="en-US" altLang="zh-CN" b="0" i="1" smtClean="0">
                        <a:effectLst/>
                        <a:latin typeface="Cambria Math" panose="02040503050406030204" pitchFamily="18" charset="0"/>
                      </a:rPr>
                      <m:t>−</m:t>
                    </m:r>
                    <m:nary>
                      <m:naryPr>
                        <m:chr m:val="∑"/>
                        <m:supHide m:val="on"/>
                        <m:ctrlPr>
                          <a:rPr lang="en-US" altLang="zh-CN" b="0" i="1" smtClean="0">
                            <a:effectLst/>
                            <a:latin typeface="Cambria Math" panose="02040503050406030204" pitchFamily="18" charset="0"/>
                          </a:rPr>
                        </m:ctrlPr>
                      </m:naryPr>
                      <m:sub>
                        <m:r>
                          <a:rPr lang="en-US" altLang="zh-CN" b="0" i="1" smtClean="0">
                            <a:effectLst/>
                            <a:latin typeface="Cambria Math" panose="02040503050406030204" pitchFamily="18" charset="0"/>
                          </a:rPr>
                          <m:t>𝑗</m:t>
                        </m:r>
                        <m:r>
                          <a:rPr lang="en-US" altLang="zh-CN" b="0" i="1" smtClean="0">
                            <a:effectLst/>
                            <a:latin typeface="Cambria Math" panose="02040503050406030204" pitchFamily="18" charset="0"/>
                          </a:rPr>
                          <m:t>=1</m:t>
                        </m:r>
                      </m:sub>
                      <m:sup/>
                      <m:e>
                        <m:r>
                          <a:rPr lang="en-US" altLang="zh-CN" b="0" i="1" smtClean="0">
                            <a:effectLst/>
                            <a:latin typeface="Cambria Math" panose="02040503050406030204" pitchFamily="18" charset="0"/>
                          </a:rPr>
                          <m:t>𝑖</m:t>
                        </m:r>
                      </m:e>
                    </m:nary>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𝑗</m:t>
                        </m:r>
                      </m:sub>
                    </m:sSub>
                  </m:oMath>
                </a14:m>
                <a:r>
                  <a:rPr lang="zh-CN" altLang="en-US" b="0" i="0" dirty="0">
                    <a:effectLst/>
                    <a:latin typeface="Fira Sans" panose="020B0503050000020004" pitchFamily="34" charset="0"/>
                  </a:rPr>
                  <a:t>，表示后面所有</a:t>
                </a:r>
                <a:endParaRPr lang="en-US" altLang="zh-CN" b="0" i="0" dirty="0">
                  <a:effectLst/>
                  <a:latin typeface="Fira Sans" panose="020B0503050000020004" pitchFamily="34" charset="0"/>
                </a:endParaRPr>
              </a:p>
              <a:p>
                <a:pPr marL="0" indent="0" algn="l">
                  <a:buNone/>
                </a:pPr>
                <a:r>
                  <a:rPr lang="en-US" altLang="zh-CN" dirty="0">
                    <a:latin typeface="Fira Sans" panose="020B0503050000020004" pitchFamily="34" charset="0"/>
                  </a:rPr>
                  <a:t>    </a:t>
                </a:r>
                <a:r>
                  <a:rPr lang="zh-CN" altLang="en-US" b="0" i="0" dirty="0">
                    <a:effectLst/>
                    <a:latin typeface="Fira Sans" panose="020B0503050000020004" pitchFamily="34" charset="0"/>
                  </a:rPr>
                  <a:t>正整数的和</a:t>
                </a:r>
                <a:r>
                  <a:rPr lang="en-US" altLang="zh-CN" b="0" i="0" dirty="0">
                    <a:effectLst/>
                    <a:latin typeface="Fira Sans" panose="020B0503050000020004" pitchFamily="34" charset="0"/>
                  </a:rPr>
                  <a:t>(</a:t>
                </a:r>
                <a:r>
                  <a:rPr lang="zh-CN" altLang="en-US" dirty="0">
                    <a:latin typeface="Fira Sans" panose="020B0503050000020004" pitchFamily="34" charset="0"/>
                  </a:rPr>
                  <a:t>或者说到达第</a:t>
                </a:r>
                <a:r>
                  <a:rPr lang="en-US" altLang="zh-CN" dirty="0" err="1">
                    <a:latin typeface="Fira Sans" panose="020B0503050000020004" pitchFamily="34" charset="0"/>
                  </a:rPr>
                  <a:t>i</a:t>
                </a:r>
                <a:r>
                  <a:rPr lang="zh-CN" altLang="en-US" dirty="0">
                    <a:latin typeface="Fira Sans" panose="020B0503050000020004" pitchFamily="34" charset="0"/>
                  </a:rPr>
                  <a:t>层后，最初的</a:t>
                </a:r>
                <a:r>
                  <a:rPr lang="en-US" altLang="zh-CN" dirty="0">
                    <a:latin typeface="Fira Sans" panose="020B0503050000020004" pitchFamily="34" charset="0"/>
                  </a:rPr>
                  <a:t>n</a:t>
                </a:r>
                <a:r>
                  <a:rPr lang="zh-CN" altLang="en-US" dirty="0">
                    <a:latin typeface="Fira Sans" panose="020B0503050000020004" pitchFamily="34" charset="0"/>
                  </a:rPr>
                  <a:t>还剩多少可以分配</a:t>
                </a:r>
                <a:r>
                  <a:rPr lang="en-US" altLang="zh-CN" b="0" i="0" dirty="0">
                    <a:effectLst/>
                    <a:latin typeface="Fira Sans" panose="020B0503050000020004" pitchFamily="34" charset="0"/>
                  </a:rPr>
                  <a:t>)</a:t>
                </a:r>
                <a:r>
                  <a:rPr lang="zh-CN" altLang="en-US" b="0" i="0" dirty="0">
                    <a:effectLst/>
                    <a:latin typeface="Fira Sans" panose="020B0503050000020004" pitchFamily="34" charset="0"/>
                  </a:rPr>
                  <a:t>；以及</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𝑖</m:t>
                        </m:r>
                        <m:r>
                          <a:rPr lang="en-US" altLang="zh-CN" b="0" i="1" smtClean="0">
                            <a:effectLst/>
                            <a:latin typeface="Cambria Math" panose="02040503050406030204" pitchFamily="18" charset="0"/>
                          </a:rPr>
                          <m:t>−1</m:t>
                        </m:r>
                      </m:sub>
                    </m:sSub>
                  </m:oMath>
                </a14:m>
                <a:r>
                  <a:rPr lang="zh-CN" altLang="en-US" b="0" i="0" dirty="0">
                    <a:effectLst/>
                    <a:latin typeface="Fira Sans" panose="020B0503050000020004" pitchFamily="34" charset="0"/>
                  </a:rPr>
                  <a:t> 表示前一层的正整数，以确保正整数递增；</a:t>
                </a:r>
                <a:endParaRPr lang="en-US" altLang="zh-CN" b="0" i="0" dirty="0">
                  <a:effectLst/>
                  <a:latin typeface="Fira Sans" panose="020B0503050000020004" pitchFamily="34" charset="0"/>
                </a:endParaRPr>
              </a:p>
              <a:p>
                <a:pPr marL="0" indent="0" algn="l">
                  <a:buNone/>
                </a:pPr>
                <a:r>
                  <a:rPr lang="en-US" altLang="zh-CN" dirty="0">
                    <a:latin typeface="Fira Sans" panose="020B0503050000020004" pitchFamily="34" charset="0"/>
                  </a:rPr>
                  <a:t>    </a:t>
                </a:r>
                <a:r>
                  <a:rPr lang="zh-CN" altLang="en-US" b="0" i="0" dirty="0">
                    <a:effectLst/>
                    <a:latin typeface="Fira Sans" panose="020B0503050000020004" pitchFamily="34" charset="0"/>
                  </a:rPr>
                  <a:t>以及 </a:t>
                </a:r>
                <a:r>
                  <a:rPr lang="en-US" altLang="zh-CN" dirty="0" err="1">
                    <a:latin typeface="Fira Sans" panose="020B0503050000020004" pitchFamily="34" charset="0"/>
                  </a:rPr>
                  <a:t>i</a:t>
                </a:r>
                <a:r>
                  <a:rPr lang="en-US" altLang="zh-CN" b="0" i="0" dirty="0">
                    <a:effectLst/>
                    <a:latin typeface="Fira Sans" panose="020B0503050000020004" pitchFamily="34" charset="0"/>
                  </a:rPr>
                  <a:t>,</a:t>
                </a:r>
                <a:r>
                  <a:rPr lang="zh-CN" altLang="en-US" b="0" i="0" dirty="0">
                    <a:effectLst/>
                    <a:latin typeface="Fira Sans" panose="020B0503050000020004" pitchFamily="34" charset="0"/>
                  </a:rPr>
                  <a:t>确保我们最多输出 </a:t>
                </a:r>
                <a:r>
                  <a:rPr lang="en-US" altLang="zh-CN" b="0" i="0" dirty="0">
                    <a:effectLst/>
                    <a:latin typeface="Fira Sans" panose="020B0503050000020004" pitchFamily="34" charset="0"/>
                  </a:rPr>
                  <a:t>m</a:t>
                </a:r>
                <a:r>
                  <a:rPr lang="zh-CN" altLang="en-US" b="0" i="0" dirty="0">
                    <a:effectLst/>
                    <a:latin typeface="Fira Sans" panose="020B0503050000020004" pitchFamily="34" charset="0"/>
                  </a:rPr>
                  <a:t>个正整数。</a:t>
                </a:r>
                <a:endParaRPr lang="en-US" altLang="zh-CN" b="0" i="0" dirty="0">
                  <a:effectLst/>
                  <a:latin typeface="Fira Sans" panose="020B0503050000020004" pitchFamily="34" charset="0"/>
                </a:endParaRPr>
              </a:p>
              <a:p>
                <a:pPr marL="0" indent="0" algn="l">
                  <a:buNone/>
                </a:pPr>
                <a:endParaRPr lang="zh-CN" altLang="en-US" b="0" i="0" dirty="0">
                  <a:effectLst/>
                  <a:latin typeface="Fira Sans" panose="020B0503050000020004" pitchFamily="34" charset="0"/>
                </a:endParaRPr>
              </a:p>
              <a:p>
                <a:pPr algn="l"/>
                <a:r>
                  <a:rPr lang="zh-CN" altLang="en-US" b="0" i="0" dirty="0">
                    <a:effectLst/>
                    <a:latin typeface="Fira Sans" panose="020B0503050000020004" pitchFamily="34" charset="0"/>
                  </a:rPr>
                  <a:t>为了记录方案，我们用 </a:t>
                </a:r>
                <a:r>
                  <a:rPr lang="en-US" altLang="zh-CN" b="0" i="0" dirty="0" err="1">
                    <a:effectLst/>
                    <a:latin typeface="Fira Sans" panose="020B0503050000020004" pitchFamily="34" charset="0"/>
                  </a:rPr>
                  <a:t>arr</a:t>
                </a:r>
                <a:r>
                  <a:rPr lang="en-US" altLang="zh-CN" b="0" i="0" dirty="0">
                    <a:effectLst/>
                    <a:latin typeface="Fira Sans" panose="020B0503050000020004" pitchFamily="34" charset="0"/>
                  </a:rPr>
                  <a:t> </a:t>
                </a:r>
                <a:r>
                  <a:rPr lang="zh-CN" altLang="en-US" b="0" i="0" dirty="0">
                    <a:effectLst/>
                    <a:latin typeface="Fira Sans" panose="020B0503050000020004" pitchFamily="34" charset="0"/>
                  </a:rPr>
                  <a:t>数组，第 </a:t>
                </a:r>
                <a:r>
                  <a:rPr lang="en-US" altLang="zh-CN" b="0" i="0" dirty="0" err="1">
                    <a:effectLst/>
                    <a:latin typeface="Fira Sans" panose="020B0503050000020004" pitchFamily="34" charset="0"/>
                  </a:rPr>
                  <a:t>i</a:t>
                </a:r>
                <a:r>
                  <a:rPr lang="en-US" altLang="zh-CN" b="0" i="0" dirty="0">
                    <a:effectLst/>
                    <a:latin typeface="Fira Sans" panose="020B0503050000020004" pitchFamily="34" charset="0"/>
                  </a:rPr>
                  <a:t> </a:t>
                </a:r>
                <a:r>
                  <a:rPr lang="zh-CN" altLang="en-US" b="0" i="0" dirty="0">
                    <a:effectLst/>
                    <a:latin typeface="Fira Sans" panose="020B0503050000020004" pitchFamily="34" charset="0"/>
                  </a:rPr>
                  <a:t>项表示 </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𝑖</m:t>
                        </m:r>
                      </m:sub>
                    </m:sSub>
                  </m:oMath>
                </a14:m>
                <a:r>
                  <a:rPr lang="en-US" altLang="zh-CN" b="0" i="0" dirty="0">
                    <a:effectLst/>
                    <a:latin typeface="Fira Sans" panose="020B0503050000020004" pitchFamily="34" charset="0"/>
                  </a:rPr>
                  <a:t>. </a:t>
                </a:r>
                <a:r>
                  <a:rPr lang="zh-CN" altLang="en-US" b="0" i="0" dirty="0">
                    <a:effectLst/>
                    <a:latin typeface="Fira Sans" panose="020B0503050000020004" pitchFamily="34" charset="0"/>
                  </a:rPr>
                  <a:t>注意到 </a:t>
                </a:r>
                <a:r>
                  <a:rPr lang="en-US" altLang="zh-CN" b="0" i="0" dirty="0" err="1">
                    <a:effectLst/>
                    <a:latin typeface="Fira Sans" panose="020B0503050000020004" pitchFamily="34" charset="0"/>
                  </a:rPr>
                  <a:t>arr</a:t>
                </a:r>
                <a:r>
                  <a:rPr lang="en-US" altLang="zh-CN" b="0" i="0" dirty="0">
                    <a:effectLst/>
                    <a:latin typeface="Fira Sans" panose="020B0503050000020004" pitchFamily="34" charset="0"/>
                  </a:rPr>
                  <a:t> </a:t>
                </a:r>
                <a:r>
                  <a:rPr lang="zh-CN" altLang="en-US" b="0" i="0" dirty="0">
                    <a:effectLst/>
                    <a:latin typeface="Fira Sans" panose="020B0503050000020004" pitchFamily="34" charset="0"/>
                  </a:rPr>
                  <a:t>实际上是一个长度为 </a:t>
                </a:r>
                <a:r>
                  <a:rPr lang="en-US" altLang="zh-CN" b="0" i="0" dirty="0" err="1">
                    <a:effectLst/>
                    <a:latin typeface="Fira Sans" panose="020B0503050000020004" pitchFamily="34" charset="0"/>
                  </a:rPr>
                  <a:t>i</a:t>
                </a:r>
                <a:r>
                  <a:rPr lang="zh-CN" altLang="en-US" b="0" i="0" dirty="0">
                    <a:effectLst/>
                    <a:latin typeface="Fira Sans" panose="020B0503050000020004" pitchFamily="34" charset="0"/>
                  </a:rPr>
                  <a:t> 的栈。</a:t>
                </a:r>
              </a:p>
              <a:p>
                <a:endParaRPr lang="zh-CN" altLang="en-US" dirty="0"/>
              </a:p>
            </p:txBody>
          </p:sp>
        </mc:Choice>
        <mc:Fallback>
          <p:sp>
            <p:nvSpPr>
              <p:cNvPr id="3" name="内容占位符 2">
                <a:extLst>
                  <a:ext uri="{FF2B5EF4-FFF2-40B4-BE49-F238E27FC236}">
                    <a16:creationId xmlns:a16="http://schemas.microsoft.com/office/drawing/2014/main" id="{9FA3F7FD-7D32-48A8-B023-9276B0CB94FB}"/>
                  </a:ext>
                </a:extLst>
              </p:cNvPr>
              <p:cNvSpPr>
                <a:spLocks noGrp="1" noRot="1" noChangeAspect="1" noMove="1" noResize="1" noEditPoints="1" noAdjustHandles="1" noChangeArrowheads="1" noChangeShapeType="1" noTextEdit="1"/>
              </p:cNvSpPr>
              <p:nvPr>
                <p:ph idx="1"/>
              </p:nvPr>
            </p:nvSpPr>
            <p:spPr>
              <a:xfrm>
                <a:off x="423111" y="1343818"/>
                <a:ext cx="10515600" cy="4725668"/>
              </a:xfrm>
              <a:blipFill>
                <a:blip r:embed="rId2"/>
                <a:stretch>
                  <a:fillRect l="-174" t="-14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0024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A86E-36DE-4F6C-A558-42969F02E624}"/>
              </a:ext>
            </a:extLst>
          </p:cNvPr>
          <p:cNvSpPr>
            <a:spLocks noGrp="1"/>
          </p:cNvSpPr>
          <p:nvPr>
            <p:ph type="title"/>
          </p:nvPr>
        </p:nvSpPr>
        <p:spPr/>
        <p:txBody>
          <a:bodyPr/>
          <a:lstStyle/>
          <a:p>
            <a:r>
              <a:rPr lang="zh-CN" altLang="en-US" dirty="0"/>
              <a:t>代码</a:t>
            </a:r>
          </a:p>
        </p:txBody>
      </p:sp>
      <p:pic>
        <p:nvPicPr>
          <p:cNvPr id="5" name="内容占位符 4">
            <a:extLst>
              <a:ext uri="{FF2B5EF4-FFF2-40B4-BE49-F238E27FC236}">
                <a16:creationId xmlns:a16="http://schemas.microsoft.com/office/drawing/2014/main" id="{4ECC0902-ADC0-4C9B-9535-FC1467BB6DAB}"/>
              </a:ext>
            </a:extLst>
          </p:cNvPr>
          <p:cNvPicPr>
            <a:picLocks noGrp="1" noChangeAspect="1"/>
          </p:cNvPicPr>
          <p:nvPr>
            <p:ph idx="1"/>
          </p:nvPr>
        </p:nvPicPr>
        <p:blipFill>
          <a:blip r:embed="rId2"/>
          <a:stretch>
            <a:fillRect/>
          </a:stretch>
        </p:blipFill>
        <p:spPr>
          <a:xfrm>
            <a:off x="1657926" y="1523745"/>
            <a:ext cx="8876148" cy="4438075"/>
          </a:xfrm>
        </p:spPr>
      </p:pic>
    </p:spTree>
    <p:extLst>
      <p:ext uri="{BB962C8B-B14F-4D97-AF65-F5344CB8AC3E}">
        <p14:creationId xmlns:p14="http://schemas.microsoft.com/office/powerpoint/2010/main" val="92120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A49EC-A77D-4AC1-9434-CF08C437CA3E}"/>
              </a:ext>
            </a:extLst>
          </p:cNvPr>
          <p:cNvSpPr>
            <a:spLocks noGrp="1"/>
          </p:cNvSpPr>
          <p:nvPr>
            <p:ph type="title"/>
          </p:nvPr>
        </p:nvSpPr>
        <p:spPr/>
        <p:txBody>
          <a:bodyPr/>
          <a:lstStyle/>
          <a:p>
            <a:r>
              <a:rPr lang="zh-CN" altLang="en-US" dirty="0"/>
              <a:t>特点</a:t>
            </a:r>
          </a:p>
        </p:txBody>
      </p:sp>
      <p:sp>
        <p:nvSpPr>
          <p:cNvPr id="3" name="内容占位符 2">
            <a:extLst>
              <a:ext uri="{FF2B5EF4-FFF2-40B4-BE49-F238E27FC236}">
                <a16:creationId xmlns:a16="http://schemas.microsoft.com/office/drawing/2014/main" id="{80C5B810-6A8F-44A0-A628-2225D8A2C6FD}"/>
              </a:ext>
            </a:extLst>
          </p:cNvPr>
          <p:cNvSpPr>
            <a:spLocks noGrp="1"/>
          </p:cNvSpPr>
          <p:nvPr>
            <p:ph idx="1"/>
          </p:nvPr>
        </p:nvSpPr>
        <p:spPr/>
        <p:txBody>
          <a:bodyPr/>
          <a:lstStyle/>
          <a:p>
            <a:r>
              <a:rPr lang="zh-CN" altLang="en-US" dirty="0"/>
              <a:t>一般来说，暴力搜索问题的规模相对较小（爆搜不超时），且时间复杂度很大（指数复杂度</a:t>
            </a:r>
            <a:r>
              <a:rPr lang="en-US" altLang="zh-CN" dirty="0"/>
              <a:t>/</a:t>
            </a:r>
            <a:r>
              <a:rPr lang="zh-CN" altLang="en-US" dirty="0"/>
              <a:t>阶乘复杂度）。</a:t>
            </a:r>
            <a:endParaRPr lang="en-US" altLang="zh-CN" dirty="0"/>
          </a:p>
          <a:p>
            <a:r>
              <a:rPr lang="zh-CN" altLang="en-US" dirty="0"/>
              <a:t>部分重要数据不为常数，也就是没法提前写好一堆</a:t>
            </a:r>
            <a:r>
              <a:rPr lang="en-US" altLang="zh-CN" dirty="0"/>
              <a:t>for</a:t>
            </a:r>
            <a:r>
              <a:rPr lang="zh-CN" altLang="en-US" dirty="0"/>
              <a:t>循环，需要使用递归算法。</a:t>
            </a:r>
            <a:endParaRPr lang="en-US" altLang="zh-CN" dirty="0"/>
          </a:p>
          <a:p>
            <a:endParaRPr lang="zh-CN" altLang="en-US" dirty="0"/>
          </a:p>
        </p:txBody>
      </p:sp>
    </p:spTree>
    <p:extLst>
      <p:ext uri="{BB962C8B-B14F-4D97-AF65-F5344CB8AC3E}">
        <p14:creationId xmlns:p14="http://schemas.microsoft.com/office/powerpoint/2010/main" val="325460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34249-8F3B-440C-9159-33B9D676823D}"/>
              </a:ext>
            </a:extLst>
          </p:cNvPr>
          <p:cNvSpPr>
            <a:spLocks noGrp="1"/>
          </p:cNvSpPr>
          <p:nvPr>
            <p:ph type="title"/>
          </p:nvPr>
        </p:nvSpPr>
        <p:spPr/>
        <p:txBody>
          <a:bodyPr/>
          <a:lstStyle/>
          <a:p>
            <a:r>
              <a:rPr lang="zh-CN" altLang="en-US" dirty="0"/>
              <a:t>广度优先搜索（</a:t>
            </a:r>
            <a:r>
              <a:rPr lang="en-US" altLang="zh-CN" dirty="0"/>
              <a:t>BFS)</a:t>
            </a:r>
            <a:endParaRPr lang="zh-CN" altLang="en-US" dirty="0"/>
          </a:p>
        </p:txBody>
      </p:sp>
      <p:sp>
        <p:nvSpPr>
          <p:cNvPr id="3" name="内容占位符 2">
            <a:extLst>
              <a:ext uri="{FF2B5EF4-FFF2-40B4-BE49-F238E27FC236}">
                <a16:creationId xmlns:a16="http://schemas.microsoft.com/office/drawing/2014/main" id="{A7397D26-51E2-410C-B7F3-931B0824DB4C}"/>
              </a:ext>
            </a:extLst>
          </p:cNvPr>
          <p:cNvSpPr>
            <a:spLocks noGrp="1"/>
          </p:cNvSpPr>
          <p:nvPr>
            <p:ph idx="1"/>
          </p:nvPr>
        </p:nvSpPr>
        <p:spPr/>
        <p:txBody>
          <a:bodyPr/>
          <a:lstStyle/>
          <a:p>
            <a:r>
              <a:rPr lang="en-US" altLang="zh-CN" dirty="0"/>
              <a:t>BFS </a:t>
            </a:r>
            <a:r>
              <a:rPr lang="zh-CN" altLang="en-US" dirty="0"/>
              <a:t>是图论中的一种遍历算法。</a:t>
            </a:r>
            <a:endParaRPr lang="en-US" altLang="zh-CN" dirty="0"/>
          </a:p>
          <a:p>
            <a:r>
              <a:rPr lang="en-US" altLang="zh-CN" dirty="0"/>
              <a:t>BFS </a:t>
            </a:r>
            <a:r>
              <a:rPr lang="zh-CN" altLang="en-US" dirty="0"/>
              <a:t>在搜索中也很常用，将每个状态对应为图中的一个点即可。</a:t>
            </a:r>
            <a:endParaRPr lang="en-US" altLang="zh-CN" dirty="0"/>
          </a:p>
          <a:p>
            <a:r>
              <a:rPr lang="en-US" altLang="zh-CN" dirty="0"/>
              <a:t>BFS</a:t>
            </a:r>
            <a:r>
              <a:rPr lang="zh-CN" altLang="en-US" dirty="0"/>
              <a:t>的特性依靠队列实现。</a:t>
            </a:r>
          </a:p>
        </p:txBody>
      </p:sp>
    </p:spTree>
    <p:extLst>
      <p:ext uri="{BB962C8B-B14F-4D97-AF65-F5344CB8AC3E}">
        <p14:creationId xmlns:p14="http://schemas.microsoft.com/office/powerpoint/2010/main" val="24057427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TotalTime>
  <Words>1762</Words>
  <Application>Microsoft Office PowerPoint</Application>
  <PresentationFormat>宽屏</PresentationFormat>
  <Paragraphs>147</Paragraphs>
  <Slides>40</Slides>
  <Notes>0</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-apple-system</vt:lpstr>
      <vt:lpstr>等线</vt:lpstr>
      <vt:lpstr>等线 Light</vt:lpstr>
      <vt:lpstr>Arial</vt:lpstr>
      <vt:lpstr>Cambria Math</vt:lpstr>
      <vt:lpstr>Fira Sans</vt:lpstr>
      <vt:lpstr>Office 主题​​</vt:lpstr>
      <vt:lpstr>搜索</vt:lpstr>
      <vt:lpstr>PowerPoint 演示文稿</vt:lpstr>
      <vt:lpstr>深度优先搜索 (DFS)</vt:lpstr>
      <vt:lpstr>图论中的DFS</vt:lpstr>
      <vt:lpstr>问题引入</vt:lpstr>
      <vt:lpstr>解法</vt:lpstr>
      <vt:lpstr>代码</vt:lpstr>
      <vt:lpstr>特点</vt:lpstr>
      <vt:lpstr>广度优先搜索（BFS)</vt:lpstr>
      <vt:lpstr>图论中的BFS</vt:lpstr>
      <vt:lpstr>问题引入</vt:lpstr>
      <vt:lpstr>解法</vt:lpstr>
      <vt:lpstr>PowerPoint 演示文稿</vt:lpstr>
      <vt:lpstr>解法（洛谷题解）</vt:lpstr>
      <vt:lpstr>BFS模板</vt:lpstr>
      <vt:lpstr>回溯法</vt:lpstr>
      <vt:lpstr>例题</vt:lpstr>
      <vt:lpstr>例题</vt:lpstr>
      <vt:lpstr>作弊法</vt:lpstr>
      <vt:lpstr>例题</vt:lpstr>
      <vt:lpstr>优化（剪枝）</vt:lpstr>
      <vt:lpstr>记忆化搜索</vt:lpstr>
      <vt:lpstr>记忆化搜索</vt:lpstr>
      <vt:lpstr>记忆化搜索</vt:lpstr>
      <vt:lpstr>最优性剪枝和可行性剪枝</vt:lpstr>
      <vt:lpstr>双向搜索</vt:lpstr>
      <vt:lpstr>双向搜索</vt:lpstr>
      <vt:lpstr>双向同时搜索</vt:lpstr>
      <vt:lpstr>双向搜索</vt:lpstr>
      <vt:lpstr>双向搜索</vt:lpstr>
      <vt:lpstr>为什么需要双向搜索？</vt:lpstr>
      <vt:lpstr>为什么需要双向搜索？</vt:lpstr>
      <vt:lpstr>启发式搜索</vt:lpstr>
      <vt:lpstr>启发式搜索</vt:lpstr>
      <vt:lpstr>启发式搜索</vt:lpstr>
      <vt:lpstr>A*搜索 （对BFS的一种改进算法）</vt:lpstr>
      <vt:lpstr>例题</vt:lpstr>
      <vt:lpstr>迭代加深搜索(Iterative Deepening Search)</vt:lpstr>
      <vt:lpstr>迭代加深搜索(Iterative Deepening Search)</vt:lpstr>
      <vt:lpstr>IDA*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 .</dc:creator>
  <cp:lastModifiedBy>铭洋 阴</cp:lastModifiedBy>
  <cp:revision>61</cp:revision>
  <dcterms:created xsi:type="dcterms:W3CDTF">2021-12-09T13:17:41Z</dcterms:created>
  <dcterms:modified xsi:type="dcterms:W3CDTF">2023-12-17T06:43:50Z</dcterms:modified>
</cp:coreProperties>
</file>