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sldIdLst>
    <p:sldId id="256" r:id="rId2"/>
    <p:sldId id="257" r:id="rId3"/>
    <p:sldId id="258" r:id="rId4"/>
    <p:sldId id="260" r:id="rId5"/>
    <p:sldId id="262" r:id="rId6"/>
    <p:sldId id="259" r:id="rId7"/>
    <p:sldId id="263" r:id="rId8"/>
    <p:sldId id="264" r:id="rId9"/>
    <p:sldId id="265" r:id="rId10"/>
    <p:sldId id="266" r:id="rId11"/>
    <p:sldId id="267" r:id="rId12"/>
    <p:sldId id="268" r:id="rId13"/>
    <p:sldId id="269" r:id="rId14"/>
    <p:sldId id="270" r:id="rId15"/>
    <p:sldId id="271" r:id="rId16"/>
    <p:sldId id="272" r:id="rId17"/>
    <p:sldId id="273" r:id="rId18"/>
    <p:sldId id="276" r:id="rId19"/>
    <p:sldId id="274" r:id="rId20"/>
    <p:sldId id="275" r:id="rId21"/>
    <p:sldId id="277" r:id="rId22"/>
    <p:sldId id="279" r:id="rId23"/>
    <p:sldId id="280" r:id="rId24"/>
    <p:sldId id="281" r:id="rId25"/>
    <p:sldId id="282" r:id="rId26"/>
    <p:sldId id="284" r:id="rId27"/>
    <p:sldId id="285" r:id="rId28"/>
    <p:sldId id="286" r:id="rId29"/>
    <p:sldId id="287" r:id="rId30"/>
    <p:sldId id="290" r:id="rId31"/>
    <p:sldId id="288" r:id="rId32"/>
    <p:sldId id="289" r:id="rId33"/>
    <p:sldId id="278" r:id="rId34"/>
    <p:sldId id="291" r:id="rId35"/>
    <p:sldId id="292" r:id="rId36"/>
    <p:sldId id="293" r:id="rId37"/>
    <p:sldId id="298" r:id="rId38"/>
    <p:sldId id="296" r:id="rId39"/>
    <p:sldId id="295" r:id="rId40"/>
    <p:sldId id="297" r:id="rId41"/>
  </p:sldIdLst>
  <p:sldSz cx="9144000" cy="6858000" type="screen4x3"/>
  <p:notesSz cx="6858000" cy="9144000"/>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13722"/>
    <a:srgbClr val="3F683C"/>
    <a:srgbClr val="EF1D1D"/>
    <a:srgbClr val="E68626"/>
    <a:srgbClr val="9E78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049" autoAdjust="0"/>
    <p:restoredTop sz="95252" autoAdjust="0"/>
  </p:normalViewPr>
  <p:slideViewPr>
    <p:cSldViewPr>
      <p:cViewPr varScale="1">
        <p:scale>
          <a:sx n="84" d="100"/>
          <a:sy n="84" d="100"/>
        </p:scale>
        <p:origin x="-1596" y="-7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pt-PT"/>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dirty="0" smtClean="0"/>
              <a:t>Number of Homebrew released per year</a:t>
            </a:r>
            <a:endParaRPr lang="en-US" dirty="0"/>
          </a:p>
        </c:rich>
      </c:tx>
      <c:layout/>
      <c:overlay val="0"/>
    </c:title>
    <c:autoTitleDeleted val="0"/>
    <c:plotArea>
      <c:layout/>
      <c:lineChart>
        <c:grouping val="standard"/>
        <c:varyColors val="0"/>
        <c:ser>
          <c:idx val="0"/>
          <c:order val="0"/>
          <c:tx>
            <c:strRef>
              <c:f>Plan1!$B$1</c:f>
              <c:strCache>
                <c:ptCount val="1"/>
                <c:pt idx="0">
                  <c:v># Homebrew</c:v>
                </c:pt>
              </c:strCache>
            </c:strRef>
          </c:tx>
          <c:cat>
            <c:numRef>
              <c:f>Plan1!$A$2:$A$25</c:f>
              <c:numCache>
                <c:formatCode>General</c:formatCode>
                <c:ptCount val="24"/>
                <c:pt idx="0">
                  <c:v>1997</c:v>
                </c:pt>
                <c:pt idx="1">
                  <c:v>1998</c:v>
                </c:pt>
                <c:pt idx="2">
                  <c:v>1999</c:v>
                </c:pt>
                <c:pt idx="3">
                  <c:v>2000</c:v>
                </c:pt>
                <c:pt idx="4">
                  <c:v>2001</c:v>
                </c:pt>
                <c:pt idx="5">
                  <c:v>2002</c:v>
                </c:pt>
                <c:pt idx="6">
                  <c:v>2003</c:v>
                </c:pt>
                <c:pt idx="7">
                  <c:v>2004</c:v>
                </c:pt>
                <c:pt idx="8">
                  <c:v>2005</c:v>
                </c:pt>
                <c:pt idx="9">
                  <c:v>2006</c:v>
                </c:pt>
                <c:pt idx="10">
                  <c:v>2007</c:v>
                </c:pt>
                <c:pt idx="11">
                  <c:v>2008</c:v>
                </c:pt>
                <c:pt idx="12">
                  <c:v>2009</c:v>
                </c:pt>
                <c:pt idx="13">
                  <c:v>2010</c:v>
                </c:pt>
                <c:pt idx="14">
                  <c:v>2011</c:v>
                </c:pt>
                <c:pt idx="15">
                  <c:v>2012</c:v>
                </c:pt>
                <c:pt idx="16">
                  <c:v>2013</c:v>
                </c:pt>
                <c:pt idx="17">
                  <c:v>2014</c:v>
                </c:pt>
                <c:pt idx="18">
                  <c:v>2015</c:v>
                </c:pt>
                <c:pt idx="19">
                  <c:v>2016</c:v>
                </c:pt>
                <c:pt idx="20">
                  <c:v>2017</c:v>
                </c:pt>
                <c:pt idx="21">
                  <c:v>2018</c:v>
                </c:pt>
                <c:pt idx="22">
                  <c:v>2019</c:v>
                </c:pt>
                <c:pt idx="23">
                  <c:v>2020</c:v>
                </c:pt>
              </c:numCache>
            </c:numRef>
          </c:cat>
          <c:val>
            <c:numRef>
              <c:f>Plan1!$B$2:$B$25</c:f>
              <c:numCache>
                <c:formatCode>General</c:formatCode>
                <c:ptCount val="24"/>
                <c:pt idx="0">
                  <c:v>29</c:v>
                </c:pt>
                <c:pt idx="1">
                  <c:v>21</c:v>
                </c:pt>
                <c:pt idx="2">
                  <c:v>38</c:v>
                </c:pt>
                <c:pt idx="3">
                  <c:v>8</c:v>
                </c:pt>
                <c:pt idx="4">
                  <c:v>2</c:v>
                </c:pt>
                <c:pt idx="5">
                  <c:v>1</c:v>
                </c:pt>
                <c:pt idx="6">
                  <c:v>0</c:v>
                </c:pt>
                <c:pt idx="7">
                  <c:v>1</c:v>
                </c:pt>
                <c:pt idx="8">
                  <c:v>0</c:v>
                </c:pt>
                <c:pt idx="9">
                  <c:v>1</c:v>
                </c:pt>
                <c:pt idx="10">
                  <c:v>1</c:v>
                </c:pt>
                <c:pt idx="11">
                  <c:v>1</c:v>
                </c:pt>
                <c:pt idx="12">
                  <c:v>0</c:v>
                </c:pt>
                <c:pt idx="13">
                  <c:v>1</c:v>
                </c:pt>
                <c:pt idx="14">
                  <c:v>1</c:v>
                </c:pt>
                <c:pt idx="15">
                  <c:v>1</c:v>
                </c:pt>
                <c:pt idx="16">
                  <c:v>0</c:v>
                </c:pt>
                <c:pt idx="17">
                  <c:v>0</c:v>
                </c:pt>
                <c:pt idx="18">
                  <c:v>0</c:v>
                </c:pt>
                <c:pt idx="19">
                  <c:v>0</c:v>
                </c:pt>
                <c:pt idx="20">
                  <c:v>5</c:v>
                </c:pt>
                <c:pt idx="21">
                  <c:v>4</c:v>
                </c:pt>
                <c:pt idx="22">
                  <c:v>3</c:v>
                </c:pt>
                <c:pt idx="23">
                  <c:v>21</c:v>
                </c:pt>
              </c:numCache>
            </c:numRef>
          </c:val>
          <c:smooth val="0"/>
        </c:ser>
        <c:dLbls>
          <c:showLegendKey val="0"/>
          <c:showVal val="0"/>
          <c:showCatName val="0"/>
          <c:showSerName val="0"/>
          <c:showPercent val="0"/>
          <c:showBubbleSize val="0"/>
        </c:dLbls>
        <c:marker val="1"/>
        <c:smooth val="0"/>
        <c:axId val="105147904"/>
        <c:axId val="88996032"/>
      </c:lineChart>
      <c:catAx>
        <c:axId val="105147904"/>
        <c:scaling>
          <c:orientation val="minMax"/>
        </c:scaling>
        <c:delete val="0"/>
        <c:axPos val="b"/>
        <c:numFmt formatCode="General" sourceLinked="1"/>
        <c:majorTickMark val="out"/>
        <c:minorTickMark val="none"/>
        <c:tickLblPos val="nextTo"/>
        <c:txPr>
          <a:bodyPr rot="-3780000"/>
          <a:lstStyle/>
          <a:p>
            <a:pPr>
              <a:defRPr/>
            </a:pPr>
            <a:endParaRPr lang="pt-PT"/>
          </a:p>
        </c:txPr>
        <c:crossAx val="88996032"/>
        <c:crosses val="autoZero"/>
        <c:auto val="1"/>
        <c:lblAlgn val="ctr"/>
        <c:lblOffset val="100"/>
        <c:noMultiLvlLbl val="0"/>
      </c:catAx>
      <c:valAx>
        <c:axId val="88996032"/>
        <c:scaling>
          <c:orientation val="minMax"/>
        </c:scaling>
        <c:delete val="0"/>
        <c:axPos val="l"/>
        <c:majorGridlines>
          <c:spPr>
            <a:ln>
              <a:solidFill>
                <a:schemeClr val="accent1"/>
              </a:solidFill>
            </a:ln>
          </c:spPr>
        </c:majorGridlines>
        <c:numFmt formatCode="General" sourceLinked="1"/>
        <c:majorTickMark val="out"/>
        <c:minorTickMark val="none"/>
        <c:tickLblPos val="nextTo"/>
        <c:crossAx val="105147904"/>
        <c:crosses val="autoZero"/>
        <c:crossBetween val="between"/>
      </c:valAx>
    </c:plotArea>
    <c:plotVisOnly val="1"/>
    <c:dispBlanksAs val="gap"/>
    <c:showDLblsOverMax val="0"/>
  </c:chart>
  <c:txPr>
    <a:bodyPr/>
    <a:lstStyle/>
    <a:p>
      <a:pPr>
        <a:defRPr sz="1800"/>
      </a:pPr>
      <a:endParaRPr lang="pt-PT"/>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Espaço Reservado para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1EC9149-67E8-448A-8434-24835FD538DE}" type="datetimeFigureOut">
              <a:rPr lang="en-US" smtClean="0"/>
              <a:t>10/29/2021</a:t>
            </a:fld>
            <a:endParaRPr lang="en-US"/>
          </a:p>
        </p:txBody>
      </p:sp>
      <p:sp>
        <p:nvSpPr>
          <p:cNvPr id="4" name="Espaço Reservado para Imagem de Slide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Espaço Reservado para Anotaçõ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a:p>
        </p:txBody>
      </p:sp>
      <p:sp>
        <p:nvSpPr>
          <p:cNvPr id="6" name="Espaço Reservado para Rodapé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Espaço Reservado para Número de Slid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B4FF351-A8B7-4810-A296-F88AA930FD83}" type="slidenum">
              <a:rPr lang="en-US" smtClean="0"/>
              <a:t>‹nº›</a:t>
            </a:fld>
            <a:endParaRPr lang="en-US"/>
          </a:p>
        </p:txBody>
      </p:sp>
    </p:spTree>
    <p:extLst>
      <p:ext uri="{BB962C8B-B14F-4D97-AF65-F5344CB8AC3E}">
        <p14:creationId xmlns:p14="http://schemas.microsoft.com/office/powerpoint/2010/main" val="27318037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en-US" dirty="0"/>
          </a:p>
        </p:txBody>
      </p:sp>
      <p:sp>
        <p:nvSpPr>
          <p:cNvPr id="4" name="Espaço Reservado para Número de Slide 3"/>
          <p:cNvSpPr>
            <a:spLocks noGrp="1"/>
          </p:cNvSpPr>
          <p:nvPr>
            <p:ph type="sldNum" sz="quarter" idx="10"/>
          </p:nvPr>
        </p:nvSpPr>
        <p:spPr/>
        <p:txBody>
          <a:bodyPr/>
          <a:lstStyle/>
          <a:p>
            <a:fld id="{FB4FF351-A8B7-4810-A296-F88AA930FD83}" type="slidenum">
              <a:rPr lang="en-US" smtClean="0"/>
              <a:t>1</a:t>
            </a:fld>
            <a:endParaRPr lang="en-US" dirty="0"/>
          </a:p>
        </p:txBody>
      </p:sp>
    </p:spTree>
    <p:extLst>
      <p:ext uri="{BB962C8B-B14F-4D97-AF65-F5344CB8AC3E}">
        <p14:creationId xmlns:p14="http://schemas.microsoft.com/office/powerpoint/2010/main" val="12876046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en-US" dirty="0"/>
          </a:p>
        </p:txBody>
      </p:sp>
      <p:sp>
        <p:nvSpPr>
          <p:cNvPr id="4" name="Espaço Reservado para Número de Slide 3"/>
          <p:cNvSpPr>
            <a:spLocks noGrp="1"/>
          </p:cNvSpPr>
          <p:nvPr>
            <p:ph type="sldNum" sz="quarter" idx="10"/>
          </p:nvPr>
        </p:nvSpPr>
        <p:spPr/>
        <p:txBody>
          <a:bodyPr/>
          <a:lstStyle/>
          <a:p>
            <a:fld id="{FB4FF351-A8B7-4810-A296-F88AA930FD83}" type="slidenum">
              <a:rPr lang="en-US" smtClean="0"/>
              <a:t>4</a:t>
            </a:fld>
            <a:endParaRPr lang="en-US" dirty="0"/>
          </a:p>
        </p:txBody>
      </p:sp>
    </p:spTree>
    <p:extLst>
      <p:ext uri="{BB962C8B-B14F-4D97-AF65-F5344CB8AC3E}">
        <p14:creationId xmlns:p14="http://schemas.microsoft.com/office/powerpoint/2010/main" val="12876046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130425"/>
            <a:ext cx="7772400" cy="1470025"/>
          </a:xfrm>
        </p:spPr>
        <p:txBody>
          <a:bodyPr/>
          <a:lstStyle/>
          <a:p>
            <a:r>
              <a:rPr lang="pt-BR" smtClean="0"/>
              <a:t>Clique para editar o título mestre</a:t>
            </a:r>
            <a:endParaRPr lang="en-US"/>
          </a:p>
        </p:txBody>
      </p:sp>
      <p:sp>
        <p:nvSpPr>
          <p:cNvPr id="3" name="Subtítu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smtClean="0"/>
              <a:t>Clique para editar o estilo do subtítulo mestre</a:t>
            </a:r>
            <a:endParaRPr lang="en-US"/>
          </a:p>
        </p:txBody>
      </p:sp>
      <p:sp>
        <p:nvSpPr>
          <p:cNvPr id="4" name="Espaço Reservado para Data 3"/>
          <p:cNvSpPr>
            <a:spLocks noGrp="1"/>
          </p:cNvSpPr>
          <p:nvPr>
            <p:ph type="dt" sz="half" idx="10"/>
          </p:nvPr>
        </p:nvSpPr>
        <p:spPr/>
        <p:txBody>
          <a:bodyPr/>
          <a:lstStyle/>
          <a:p>
            <a:fld id="{6EE8D08E-F3AD-425B-B504-BB05E08BC299}" type="datetimeFigureOut">
              <a:rPr lang="en-US" smtClean="0"/>
              <a:t>10/29/2021</a:t>
            </a:fld>
            <a:endParaRPr lang="en-US"/>
          </a:p>
        </p:txBody>
      </p:sp>
      <p:sp>
        <p:nvSpPr>
          <p:cNvPr id="5" name="Espaço Reservado para Rodapé 4"/>
          <p:cNvSpPr>
            <a:spLocks noGrp="1"/>
          </p:cNvSpPr>
          <p:nvPr>
            <p:ph type="ftr" sz="quarter" idx="11"/>
          </p:nvPr>
        </p:nvSpPr>
        <p:spPr/>
        <p:txBody>
          <a:bodyPr/>
          <a:lstStyle/>
          <a:p>
            <a:endParaRPr lang="en-US"/>
          </a:p>
        </p:txBody>
      </p:sp>
      <p:sp>
        <p:nvSpPr>
          <p:cNvPr id="6" name="Espaço Reservado para Número de Slide 5"/>
          <p:cNvSpPr>
            <a:spLocks noGrp="1"/>
          </p:cNvSpPr>
          <p:nvPr>
            <p:ph type="sldNum" sz="quarter" idx="12"/>
          </p:nvPr>
        </p:nvSpPr>
        <p:spPr/>
        <p:txBody>
          <a:bodyPr/>
          <a:lstStyle/>
          <a:p>
            <a:fld id="{8D3A28EA-6B36-46DF-90C8-DFC4652B0C70}" type="slidenum">
              <a:rPr lang="en-US" smtClean="0"/>
              <a:t>‹nº›</a:t>
            </a:fld>
            <a:endParaRPr lang="en-US"/>
          </a:p>
        </p:txBody>
      </p:sp>
    </p:spTree>
    <p:extLst>
      <p:ext uri="{BB962C8B-B14F-4D97-AF65-F5344CB8AC3E}">
        <p14:creationId xmlns:p14="http://schemas.microsoft.com/office/powerpoint/2010/main" val="10127573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en-US"/>
          </a:p>
        </p:txBody>
      </p:sp>
      <p:sp>
        <p:nvSpPr>
          <p:cNvPr id="3" name="Espaço Reservado para Texto Vertical 2"/>
          <p:cNvSpPr>
            <a:spLocks noGrp="1"/>
          </p:cNvSpPr>
          <p:nvPr>
            <p:ph type="body" orient="vert" idx="1"/>
          </p:nvPr>
        </p:nvSpPr>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a:p>
        </p:txBody>
      </p:sp>
      <p:sp>
        <p:nvSpPr>
          <p:cNvPr id="4" name="Espaço Reservado para Data 3"/>
          <p:cNvSpPr>
            <a:spLocks noGrp="1"/>
          </p:cNvSpPr>
          <p:nvPr>
            <p:ph type="dt" sz="half" idx="10"/>
          </p:nvPr>
        </p:nvSpPr>
        <p:spPr/>
        <p:txBody>
          <a:bodyPr/>
          <a:lstStyle/>
          <a:p>
            <a:fld id="{6EE8D08E-F3AD-425B-B504-BB05E08BC299}" type="datetimeFigureOut">
              <a:rPr lang="en-US" smtClean="0"/>
              <a:t>10/29/2021</a:t>
            </a:fld>
            <a:endParaRPr lang="en-US"/>
          </a:p>
        </p:txBody>
      </p:sp>
      <p:sp>
        <p:nvSpPr>
          <p:cNvPr id="5" name="Espaço Reservado para Rodapé 4"/>
          <p:cNvSpPr>
            <a:spLocks noGrp="1"/>
          </p:cNvSpPr>
          <p:nvPr>
            <p:ph type="ftr" sz="quarter" idx="11"/>
          </p:nvPr>
        </p:nvSpPr>
        <p:spPr/>
        <p:txBody>
          <a:bodyPr/>
          <a:lstStyle/>
          <a:p>
            <a:endParaRPr lang="en-US"/>
          </a:p>
        </p:txBody>
      </p:sp>
      <p:sp>
        <p:nvSpPr>
          <p:cNvPr id="6" name="Espaço Reservado para Número de Slide 5"/>
          <p:cNvSpPr>
            <a:spLocks noGrp="1"/>
          </p:cNvSpPr>
          <p:nvPr>
            <p:ph type="sldNum" sz="quarter" idx="12"/>
          </p:nvPr>
        </p:nvSpPr>
        <p:spPr/>
        <p:txBody>
          <a:bodyPr/>
          <a:lstStyle/>
          <a:p>
            <a:fld id="{8D3A28EA-6B36-46DF-90C8-DFC4652B0C70}" type="slidenum">
              <a:rPr lang="en-US" smtClean="0"/>
              <a:t>‹nº›</a:t>
            </a:fld>
            <a:endParaRPr lang="en-US"/>
          </a:p>
        </p:txBody>
      </p:sp>
    </p:spTree>
    <p:extLst>
      <p:ext uri="{BB962C8B-B14F-4D97-AF65-F5344CB8AC3E}">
        <p14:creationId xmlns:p14="http://schemas.microsoft.com/office/powerpoint/2010/main" val="14565837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38"/>
            <a:ext cx="2057400" cy="5851525"/>
          </a:xfrm>
        </p:spPr>
        <p:txBody>
          <a:bodyPr vert="eaVert"/>
          <a:lstStyle/>
          <a:p>
            <a:r>
              <a:rPr lang="pt-BR" smtClean="0"/>
              <a:t>Clique para editar o título mestre</a:t>
            </a:r>
            <a:endParaRPr lang="en-US"/>
          </a:p>
        </p:txBody>
      </p:sp>
      <p:sp>
        <p:nvSpPr>
          <p:cNvPr id="3" name="Espaço Reservado para Texto Vertical 2"/>
          <p:cNvSpPr>
            <a:spLocks noGrp="1"/>
          </p:cNvSpPr>
          <p:nvPr>
            <p:ph type="body" orient="vert" idx="1"/>
          </p:nvPr>
        </p:nvSpPr>
        <p:spPr>
          <a:xfrm>
            <a:off x="457200" y="274638"/>
            <a:ext cx="6019800" cy="5851525"/>
          </a:xfrm>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a:p>
        </p:txBody>
      </p:sp>
      <p:sp>
        <p:nvSpPr>
          <p:cNvPr id="4" name="Espaço Reservado para Data 3"/>
          <p:cNvSpPr>
            <a:spLocks noGrp="1"/>
          </p:cNvSpPr>
          <p:nvPr>
            <p:ph type="dt" sz="half" idx="10"/>
          </p:nvPr>
        </p:nvSpPr>
        <p:spPr/>
        <p:txBody>
          <a:bodyPr/>
          <a:lstStyle/>
          <a:p>
            <a:fld id="{6EE8D08E-F3AD-425B-B504-BB05E08BC299}" type="datetimeFigureOut">
              <a:rPr lang="en-US" smtClean="0"/>
              <a:t>10/29/2021</a:t>
            </a:fld>
            <a:endParaRPr lang="en-US"/>
          </a:p>
        </p:txBody>
      </p:sp>
      <p:sp>
        <p:nvSpPr>
          <p:cNvPr id="5" name="Espaço Reservado para Rodapé 4"/>
          <p:cNvSpPr>
            <a:spLocks noGrp="1"/>
          </p:cNvSpPr>
          <p:nvPr>
            <p:ph type="ftr" sz="quarter" idx="11"/>
          </p:nvPr>
        </p:nvSpPr>
        <p:spPr/>
        <p:txBody>
          <a:bodyPr/>
          <a:lstStyle/>
          <a:p>
            <a:endParaRPr lang="en-US"/>
          </a:p>
        </p:txBody>
      </p:sp>
      <p:sp>
        <p:nvSpPr>
          <p:cNvPr id="6" name="Espaço Reservado para Número de Slide 5"/>
          <p:cNvSpPr>
            <a:spLocks noGrp="1"/>
          </p:cNvSpPr>
          <p:nvPr>
            <p:ph type="sldNum" sz="quarter" idx="12"/>
          </p:nvPr>
        </p:nvSpPr>
        <p:spPr/>
        <p:txBody>
          <a:bodyPr/>
          <a:lstStyle/>
          <a:p>
            <a:fld id="{8D3A28EA-6B36-46DF-90C8-DFC4652B0C70}" type="slidenum">
              <a:rPr lang="en-US" smtClean="0"/>
              <a:t>‹nº›</a:t>
            </a:fld>
            <a:endParaRPr lang="en-US"/>
          </a:p>
        </p:txBody>
      </p:sp>
    </p:spTree>
    <p:extLst>
      <p:ext uri="{BB962C8B-B14F-4D97-AF65-F5344CB8AC3E}">
        <p14:creationId xmlns:p14="http://schemas.microsoft.com/office/powerpoint/2010/main" val="14417747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en-US"/>
          </a:p>
        </p:txBody>
      </p:sp>
      <p:sp>
        <p:nvSpPr>
          <p:cNvPr id="3" name="Espaço Reservado para Conteúdo 2"/>
          <p:cNvSpPr>
            <a:spLocks noGrp="1"/>
          </p:cNvSpPr>
          <p:nvPr>
            <p:ph idx="1"/>
          </p:nvPr>
        </p:nvSpPr>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a:p>
        </p:txBody>
      </p:sp>
      <p:sp>
        <p:nvSpPr>
          <p:cNvPr id="4" name="Espaço Reservado para Data 3"/>
          <p:cNvSpPr>
            <a:spLocks noGrp="1"/>
          </p:cNvSpPr>
          <p:nvPr>
            <p:ph type="dt" sz="half" idx="10"/>
          </p:nvPr>
        </p:nvSpPr>
        <p:spPr/>
        <p:txBody>
          <a:bodyPr/>
          <a:lstStyle/>
          <a:p>
            <a:fld id="{6EE8D08E-F3AD-425B-B504-BB05E08BC299}" type="datetimeFigureOut">
              <a:rPr lang="en-US" smtClean="0"/>
              <a:t>10/29/2021</a:t>
            </a:fld>
            <a:endParaRPr lang="en-US"/>
          </a:p>
        </p:txBody>
      </p:sp>
      <p:sp>
        <p:nvSpPr>
          <p:cNvPr id="5" name="Espaço Reservado para Rodapé 4"/>
          <p:cNvSpPr>
            <a:spLocks noGrp="1"/>
          </p:cNvSpPr>
          <p:nvPr>
            <p:ph type="ftr" sz="quarter" idx="11"/>
          </p:nvPr>
        </p:nvSpPr>
        <p:spPr/>
        <p:txBody>
          <a:bodyPr/>
          <a:lstStyle/>
          <a:p>
            <a:endParaRPr lang="en-US"/>
          </a:p>
        </p:txBody>
      </p:sp>
      <p:sp>
        <p:nvSpPr>
          <p:cNvPr id="6" name="Espaço Reservado para Número de Slide 5"/>
          <p:cNvSpPr>
            <a:spLocks noGrp="1"/>
          </p:cNvSpPr>
          <p:nvPr>
            <p:ph type="sldNum" sz="quarter" idx="12"/>
          </p:nvPr>
        </p:nvSpPr>
        <p:spPr/>
        <p:txBody>
          <a:bodyPr/>
          <a:lstStyle/>
          <a:p>
            <a:fld id="{8D3A28EA-6B36-46DF-90C8-DFC4652B0C70}" type="slidenum">
              <a:rPr lang="en-US" smtClean="0"/>
              <a:t>‹nº›</a:t>
            </a:fld>
            <a:endParaRPr lang="en-US"/>
          </a:p>
        </p:txBody>
      </p:sp>
    </p:spTree>
    <p:extLst>
      <p:ext uri="{BB962C8B-B14F-4D97-AF65-F5344CB8AC3E}">
        <p14:creationId xmlns:p14="http://schemas.microsoft.com/office/powerpoint/2010/main" val="34598673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722313" y="4406900"/>
            <a:ext cx="7772400" cy="1362075"/>
          </a:xfrm>
        </p:spPr>
        <p:txBody>
          <a:bodyPr anchor="t"/>
          <a:lstStyle>
            <a:lvl1pPr algn="l">
              <a:defRPr sz="4000" b="1" cap="all"/>
            </a:lvl1pPr>
          </a:lstStyle>
          <a:p>
            <a:r>
              <a:rPr lang="pt-BR" smtClean="0"/>
              <a:t>Clique para editar o título mestre</a:t>
            </a:r>
            <a:endParaRPr lang="en-US"/>
          </a:p>
        </p:txBody>
      </p:sp>
      <p:sp>
        <p:nvSpPr>
          <p:cNvPr id="3" name="Espaço Reservado para Texto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Clique para editar o texto mestre</a:t>
            </a:r>
          </a:p>
        </p:txBody>
      </p:sp>
      <p:sp>
        <p:nvSpPr>
          <p:cNvPr id="4" name="Espaço Reservado para Data 3"/>
          <p:cNvSpPr>
            <a:spLocks noGrp="1"/>
          </p:cNvSpPr>
          <p:nvPr>
            <p:ph type="dt" sz="half" idx="10"/>
          </p:nvPr>
        </p:nvSpPr>
        <p:spPr/>
        <p:txBody>
          <a:bodyPr/>
          <a:lstStyle/>
          <a:p>
            <a:fld id="{6EE8D08E-F3AD-425B-B504-BB05E08BC299}" type="datetimeFigureOut">
              <a:rPr lang="en-US" smtClean="0"/>
              <a:t>10/29/2021</a:t>
            </a:fld>
            <a:endParaRPr lang="en-US"/>
          </a:p>
        </p:txBody>
      </p:sp>
      <p:sp>
        <p:nvSpPr>
          <p:cNvPr id="5" name="Espaço Reservado para Rodapé 4"/>
          <p:cNvSpPr>
            <a:spLocks noGrp="1"/>
          </p:cNvSpPr>
          <p:nvPr>
            <p:ph type="ftr" sz="quarter" idx="11"/>
          </p:nvPr>
        </p:nvSpPr>
        <p:spPr/>
        <p:txBody>
          <a:bodyPr/>
          <a:lstStyle/>
          <a:p>
            <a:endParaRPr lang="en-US"/>
          </a:p>
        </p:txBody>
      </p:sp>
      <p:sp>
        <p:nvSpPr>
          <p:cNvPr id="6" name="Espaço Reservado para Número de Slide 5"/>
          <p:cNvSpPr>
            <a:spLocks noGrp="1"/>
          </p:cNvSpPr>
          <p:nvPr>
            <p:ph type="sldNum" sz="quarter" idx="12"/>
          </p:nvPr>
        </p:nvSpPr>
        <p:spPr/>
        <p:txBody>
          <a:bodyPr/>
          <a:lstStyle/>
          <a:p>
            <a:fld id="{8D3A28EA-6B36-46DF-90C8-DFC4652B0C70}" type="slidenum">
              <a:rPr lang="en-US" smtClean="0"/>
              <a:t>‹nº›</a:t>
            </a:fld>
            <a:endParaRPr lang="en-US"/>
          </a:p>
        </p:txBody>
      </p:sp>
    </p:spTree>
    <p:extLst>
      <p:ext uri="{BB962C8B-B14F-4D97-AF65-F5344CB8AC3E}">
        <p14:creationId xmlns:p14="http://schemas.microsoft.com/office/powerpoint/2010/main" val="8507068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en-US"/>
          </a:p>
        </p:txBody>
      </p:sp>
      <p:sp>
        <p:nvSpPr>
          <p:cNvPr id="3" name="Espaço Reservado para Conteúd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a:p>
        </p:txBody>
      </p:sp>
      <p:sp>
        <p:nvSpPr>
          <p:cNvPr id="4" name="Espaço Reservado para Conteúd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a:p>
        </p:txBody>
      </p:sp>
      <p:sp>
        <p:nvSpPr>
          <p:cNvPr id="5" name="Espaço Reservado para Data 4"/>
          <p:cNvSpPr>
            <a:spLocks noGrp="1"/>
          </p:cNvSpPr>
          <p:nvPr>
            <p:ph type="dt" sz="half" idx="10"/>
          </p:nvPr>
        </p:nvSpPr>
        <p:spPr/>
        <p:txBody>
          <a:bodyPr/>
          <a:lstStyle/>
          <a:p>
            <a:fld id="{6EE8D08E-F3AD-425B-B504-BB05E08BC299}" type="datetimeFigureOut">
              <a:rPr lang="en-US" smtClean="0"/>
              <a:t>10/29/2021</a:t>
            </a:fld>
            <a:endParaRPr lang="en-US"/>
          </a:p>
        </p:txBody>
      </p:sp>
      <p:sp>
        <p:nvSpPr>
          <p:cNvPr id="6" name="Espaço Reservado para Rodapé 5"/>
          <p:cNvSpPr>
            <a:spLocks noGrp="1"/>
          </p:cNvSpPr>
          <p:nvPr>
            <p:ph type="ftr" sz="quarter" idx="11"/>
          </p:nvPr>
        </p:nvSpPr>
        <p:spPr/>
        <p:txBody>
          <a:bodyPr/>
          <a:lstStyle/>
          <a:p>
            <a:endParaRPr lang="en-US"/>
          </a:p>
        </p:txBody>
      </p:sp>
      <p:sp>
        <p:nvSpPr>
          <p:cNvPr id="7" name="Espaço Reservado para Número de Slide 6"/>
          <p:cNvSpPr>
            <a:spLocks noGrp="1"/>
          </p:cNvSpPr>
          <p:nvPr>
            <p:ph type="sldNum" sz="quarter" idx="12"/>
          </p:nvPr>
        </p:nvSpPr>
        <p:spPr/>
        <p:txBody>
          <a:bodyPr/>
          <a:lstStyle/>
          <a:p>
            <a:fld id="{8D3A28EA-6B36-46DF-90C8-DFC4652B0C70}" type="slidenum">
              <a:rPr lang="en-US" smtClean="0"/>
              <a:t>‹nº›</a:t>
            </a:fld>
            <a:endParaRPr lang="en-US"/>
          </a:p>
        </p:txBody>
      </p:sp>
    </p:spTree>
    <p:extLst>
      <p:ext uri="{BB962C8B-B14F-4D97-AF65-F5344CB8AC3E}">
        <p14:creationId xmlns:p14="http://schemas.microsoft.com/office/powerpoint/2010/main" val="9682024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lvl1pPr>
          </a:lstStyle>
          <a:p>
            <a:r>
              <a:rPr lang="pt-BR" smtClean="0"/>
              <a:t>Clique para editar o título mestre</a:t>
            </a:r>
            <a:endParaRPr lang="en-US"/>
          </a:p>
        </p:txBody>
      </p:sp>
      <p:sp>
        <p:nvSpPr>
          <p:cNvPr id="3" name="Espaço Reservado para Tex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4" name="Espaço Reservado para Conteúd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a:p>
        </p:txBody>
      </p:sp>
      <p:sp>
        <p:nvSpPr>
          <p:cNvPr id="5" name="Espaço Reservado para Tex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6" name="Espaço Reservado para Conteúd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a:p>
        </p:txBody>
      </p:sp>
      <p:sp>
        <p:nvSpPr>
          <p:cNvPr id="7" name="Espaço Reservado para Data 6"/>
          <p:cNvSpPr>
            <a:spLocks noGrp="1"/>
          </p:cNvSpPr>
          <p:nvPr>
            <p:ph type="dt" sz="half" idx="10"/>
          </p:nvPr>
        </p:nvSpPr>
        <p:spPr/>
        <p:txBody>
          <a:bodyPr/>
          <a:lstStyle/>
          <a:p>
            <a:fld id="{6EE8D08E-F3AD-425B-B504-BB05E08BC299}" type="datetimeFigureOut">
              <a:rPr lang="en-US" smtClean="0"/>
              <a:t>10/29/2021</a:t>
            </a:fld>
            <a:endParaRPr lang="en-US"/>
          </a:p>
        </p:txBody>
      </p:sp>
      <p:sp>
        <p:nvSpPr>
          <p:cNvPr id="8" name="Espaço Reservado para Rodapé 7"/>
          <p:cNvSpPr>
            <a:spLocks noGrp="1"/>
          </p:cNvSpPr>
          <p:nvPr>
            <p:ph type="ftr" sz="quarter" idx="11"/>
          </p:nvPr>
        </p:nvSpPr>
        <p:spPr/>
        <p:txBody>
          <a:bodyPr/>
          <a:lstStyle/>
          <a:p>
            <a:endParaRPr lang="en-US"/>
          </a:p>
        </p:txBody>
      </p:sp>
      <p:sp>
        <p:nvSpPr>
          <p:cNvPr id="9" name="Espaço Reservado para Número de Slide 8"/>
          <p:cNvSpPr>
            <a:spLocks noGrp="1"/>
          </p:cNvSpPr>
          <p:nvPr>
            <p:ph type="sldNum" sz="quarter" idx="12"/>
          </p:nvPr>
        </p:nvSpPr>
        <p:spPr/>
        <p:txBody>
          <a:bodyPr/>
          <a:lstStyle/>
          <a:p>
            <a:fld id="{8D3A28EA-6B36-46DF-90C8-DFC4652B0C70}" type="slidenum">
              <a:rPr lang="en-US" smtClean="0"/>
              <a:t>‹nº›</a:t>
            </a:fld>
            <a:endParaRPr lang="en-US"/>
          </a:p>
        </p:txBody>
      </p:sp>
    </p:spTree>
    <p:extLst>
      <p:ext uri="{BB962C8B-B14F-4D97-AF65-F5344CB8AC3E}">
        <p14:creationId xmlns:p14="http://schemas.microsoft.com/office/powerpoint/2010/main" val="24065030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en-US"/>
          </a:p>
        </p:txBody>
      </p:sp>
      <p:sp>
        <p:nvSpPr>
          <p:cNvPr id="3" name="Espaço Reservado para Data 2"/>
          <p:cNvSpPr>
            <a:spLocks noGrp="1"/>
          </p:cNvSpPr>
          <p:nvPr>
            <p:ph type="dt" sz="half" idx="10"/>
          </p:nvPr>
        </p:nvSpPr>
        <p:spPr/>
        <p:txBody>
          <a:bodyPr/>
          <a:lstStyle/>
          <a:p>
            <a:fld id="{6EE8D08E-F3AD-425B-B504-BB05E08BC299}" type="datetimeFigureOut">
              <a:rPr lang="en-US" smtClean="0"/>
              <a:t>10/29/2021</a:t>
            </a:fld>
            <a:endParaRPr lang="en-US"/>
          </a:p>
        </p:txBody>
      </p:sp>
      <p:sp>
        <p:nvSpPr>
          <p:cNvPr id="4" name="Espaço Reservado para Rodapé 3"/>
          <p:cNvSpPr>
            <a:spLocks noGrp="1"/>
          </p:cNvSpPr>
          <p:nvPr>
            <p:ph type="ftr" sz="quarter" idx="11"/>
          </p:nvPr>
        </p:nvSpPr>
        <p:spPr/>
        <p:txBody>
          <a:bodyPr/>
          <a:lstStyle/>
          <a:p>
            <a:endParaRPr lang="en-US"/>
          </a:p>
        </p:txBody>
      </p:sp>
      <p:sp>
        <p:nvSpPr>
          <p:cNvPr id="5" name="Espaço Reservado para Número de Slide 4"/>
          <p:cNvSpPr>
            <a:spLocks noGrp="1"/>
          </p:cNvSpPr>
          <p:nvPr>
            <p:ph type="sldNum" sz="quarter" idx="12"/>
          </p:nvPr>
        </p:nvSpPr>
        <p:spPr/>
        <p:txBody>
          <a:bodyPr/>
          <a:lstStyle/>
          <a:p>
            <a:fld id="{8D3A28EA-6B36-46DF-90C8-DFC4652B0C70}" type="slidenum">
              <a:rPr lang="en-US" smtClean="0"/>
              <a:t>‹nº›</a:t>
            </a:fld>
            <a:endParaRPr lang="en-US"/>
          </a:p>
        </p:txBody>
      </p:sp>
    </p:spTree>
    <p:extLst>
      <p:ext uri="{BB962C8B-B14F-4D97-AF65-F5344CB8AC3E}">
        <p14:creationId xmlns:p14="http://schemas.microsoft.com/office/powerpoint/2010/main" val="4093140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6EE8D08E-F3AD-425B-B504-BB05E08BC299}" type="datetimeFigureOut">
              <a:rPr lang="en-US" smtClean="0"/>
              <a:t>10/29/2021</a:t>
            </a:fld>
            <a:endParaRPr lang="en-US"/>
          </a:p>
        </p:txBody>
      </p:sp>
      <p:sp>
        <p:nvSpPr>
          <p:cNvPr id="3" name="Espaço Reservado para Rodapé 2"/>
          <p:cNvSpPr>
            <a:spLocks noGrp="1"/>
          </p:cNvSpPr>
          <p:nvPr>
            <p:ph type="ftr" sz="quarter" idx="11"/>
          </p:nvPr>
        </p:nvSpPr>
        <p:spPr/>
        <p:txBody>
          <a:bodyPr/>
          <a:lstStyle/>
          <a:p>
            <a:endParaRPr lang="en-US"/>
          </a:p>
        </p:txBody>
      </p:sp>
      <p:sp>
        <p:nvSpPr>
          <p:cNvPr id="4" name="Espaço Reservado para Número de Slide 3"/>
          <p:cNvSpPr>
            <a:spLocks noGrp="1"/>
          </p:cNvSpPr>
          <p:nvPr>
            <p:ph type="sldNum" sz="quarter" idx="12"/>
          </p:nvPr>
        </p:nvSpPr>
        <p:spPr/>
        <p:txBody>
          <a:bodyPr/>
          <a:lstStyle/>
          <a:p>
            <a:fld id="{8D3A28EA-6B36-46DF-90C8-DFC4652B0C70}" type="slidenum">
              <a:rPr lang="en-US" smtClean="0"/>
              <a:t>‹nº›</a:t>
            </a:fld>
            <a:endParaRPr lang="en-US"/>
          </a:p>
        </p:txBody>
      </p:sp>
    </p:spTree>
    <p:extLst>
      <p:ext uri="{BB962C8B-B14F-4D97-AF65-F5344CB8AC3E}">
        <p14:creationId xmlns:p14="http://schemas.microsoft.com/office/powerpoint/2010/main" val="28863018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162050"/>
          </a:xfrm>
        </p:spPr>
        <p:txBody>
          <a:bodyPr anchor="b"/>
          <a:lstStyle>
            <a:lvl1pPr algn="l">
              <a:defRPr sz="2000" b="1"/>
            </a:lvl1pPr>
          </a:lstStyle>
          <a:p>
            <a:r>
              <a:rPr lang="pt-BR" smtClean="0"/>
              <a:t>Clique para editar o título mestre</a:t>
            </a:r>
            <a:endParaRPr lang="en-US"/>
          </a:p>
        </p:txBody>
      </p:sp>
      <p:sp>
        <p:nvSpPr>
          <p:cNvPr id="3" name="Espaço Reservado para Conteúd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a:p>
        </p:txBody>
      </p:sp>
      <p:sp>
        <p:nvSpPr>
          <p:cNvPr id="4" name="Espaço Reservado para Tex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5" name="Espaço Reservado para Data 4"/>
          <p:cNvSpPr>
            <a:spLocks noGrp="1"/>
          </p:cNvSpPr>
          <p:nvPr>
            <p:ph type="dt" sz="half" idx="10"/>
          </p:nvPr>
        </p:nvSpPr>
        <p:spPr/>
        <p:txBody>
          <a:bodyPr/>
          <a:lstStyle/>
          <a:p>
            <a:fld id="{6EE8D08E-F3AD-425B-B504-BB05E08BC299}" type="datetimeFigureOut">
              <a:rPr lang="en-US" smtClean="0"/>
              <a:t>10/29/2021</a:t>
            </a:fld>
            <a:endParaRPr lang="en-US"/>
          </a:p>
        </p:txBody>
      </p:sp>
      <p:sp>
        <p:nvSpPr>
          <p:cNvPr id="6" name="Espaço Reservado para Rodapé 5"/>
          <p:cNvSpPr>
            <a:spLocks noGrp="1"/>
          </p:cNvSpPr>
          <p:nvPr>
            <p:ph type="ftr" sz="quarter" idx="11"/>
          </p:nvPr>
        </p:nvSpPr>
        <p:spPr/>
        <p:txBody>
          <a:bodyPr/>
          <a:lstStyle/>
          <a:p>
            <a:endParaRPr lang="en-US"/>
          </a:p>
        </p:txBody>
      </p:sp>
      <p:sp>
        <p:nvSpPr>
          <p:cNvPr id="7" name="Espaço Reservado para Número de Slide 6"/>
          <p:cNvSpPr>
            <a:spLocks noGrp="1"/>
          </p:cNvSpPr>
          <p:nvPr>
            <p:ph type="sldNum" sz="quarter" idx="12"/>
          </p:nvPr>
        </p:nvSpPr>
        <p:spPr/>
        <p:txBody>
          <a:bodyPr/>
          <a:lstStyle/>
          <a:p>
            <a:fld id="{8D3A28EA-6B36-46DF-90C8-DFC4652B0C70}" type="slidenum">
              <a:rPr lang="en-US" smtClean="0"/>
              <a:t>‹nº›</a:t>
            </a:fld>
            <a:endParaRPr lang="en-US"/>
          </a:p>
        </p:txBody>
      </p:sp>
    </p:spTree>
    <p:extLst>
      <p:ext uri="{BB962C8B-B14F-4D97-AF65-F5344CB8AC3E}">
        <p14:creationId xmlns:p14="http://schemas.microsoft.com/office/powerpoint/2010/main" val="26971393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p:spPr>
        <p:txBody>
          <a:bodyPr anchor="b"/>
          <a:lstStyle>
            <a:lvl1pPr algn="l">
              <a:defRPr sz="2000" b="1"/>
            </a:lvl1pPr>
          </a:lstStyle>
          <a:p>
            <a:r>
              <a:rPr lang="pt-BR" smtClean="0"/>
              <a:t>Clique para editar o título mestre</a:t>
            </a:r>
            <a:endParaRPr lang="en-US"/>
          </a:p>
        </p:txBody>
      </p:sp>
      <p:sp>
        <p:nvSpPr>
          <p:cNvPr id="3" name="Espaço Reservado para Imagem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Espaço Reservado para Tex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5" name="Espaço Reservado para Data 4"/>
          <p:cNvSpPr>
            <a:spLocks noGrp="1"/>
          </p:cNvSpPr>
          <p:nvPr>
            <p:ph type="dt" sz="half" idx="10"/>
          </p:nvPr>
        </p:nvSpPr>
        <p:spPr/>
        <p:txBody>
          <a:bodyPr/>
          <a:lstStyle/>
          <a:p>
            <a:fld id="{6EE8D08E-F3AD-425B-B504-BB05E08BC299}" type="datetimeFigureOut">
              <a:rPr lang="en-US" smtClean="0"/>
              <a:t>10/29/2021</a:t>
            </a:fld>
            <a:endParaRPr lang="en-US"/>
          </a:p>
        </p:txBody>
      </p:sp>
      <p:sp>
        <p:nvSpPr>
          <p:cNvPr id="6" name="Espaço Reservado para Rodapé 5"/>
          <p:cNvSpPr>
            <a:spLocks noGrp="1"/>
          </p:cNvSpPr>
          <p:nvPr>
            <p:ph type="ftr" sz="quarter" idx="11"/>
          </p:nvPr>
        </p:nvSpPr>
        <p:spPr/>
        <p:txBody>
          <a:bodyPr/>
          <a:lstStyle/>
          <a:p>
            <a:endParaRPr lang="en-US"/>
          </a:p>
        </p:txBody>
      </p:sp>
      <p:sp>
        <p:nvSpPr>
          <p:cNvPr id="7" name="Espaço Reservado para Número de Slide 6"/>
          <p:cNvSpPr>
            <a:spLocks noGrp="1"/>
          </p:cNvSpPr>
          <p:nvPr>
            <p:ph type="sldNum" sz="quarter" idx="12"/>
          </p:nvPr>
        </p:nvSpPr>
        <p:spPr/>
        <p:txBody>
          <a:bodyPr/>
          <a:lstStyle/>
          <a:p>
            <a:fld id="{8D3A28EA-6B36-46DF-90C8-DFC4652B0C70}" type="slidenum">
              <a:rPr lang="en-US" smtClean="0"/>
              <a:t>‹nº›</a:t>
            </a:fld>
            <a:endParaRPr lang="en-US"/>
          </a:p>
        </p:txBody>
      </p:sp>
    </p:spTree>
    <p:extLst>
      <p:ext uri="{BB962C8B-B14F-4D97-AF65-F5344CB8AC3E}">
        <p14:creationId xmlns:p14="http://schemas.microsoft.com/office/powerpoint/2010/main" val="35242311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pt-BR" smtClean="0"/>
              <a:t>Clique para editar o título mestre</a:t>
            </a:r>
            <a:endParaRPr lang="en-US"/>
          </a:p>
        </p:txBody>
      </p:sp>
      <p:sp>
        <p:nvSpPr>
          <p:cNvPr id="3" name="Espaço Reservado para Texto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a:p>
        </p:txBody>
      </p:sp>
      <p:sp>
        <p:nvSpPr>
          <p:cNvPr id="4" name="Espaço Reservado para Dat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E8D08E-F3AD-425B-B504-BB05E08BC299}" type="datetimeFigureOut">
              <a:rPr lang="en-US" smtClean="0"/>
              <a:t>10/29/2021</a:t>
            </a:fld>
            <a:endParaRPr lang="en-US"/>
          </a:p>
        </p:txBody>
      </p:sp>
      <p:sp>
        <p:nvSpPr>
          <p:cNvPr id="5" name="Espaço Reservado para Rodapé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Espaço Reservado para Número de Slid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D3A28EA-6B36-46DF-90C8-DFC4652B0C70}" type="slidenum">
              <a:rPr lang="en-US" smtClean="0"/>
              <a:t>‹nº›</a:t>
            </a:fld>
            <a:endParaRPr lang="en-US"/>
          </a:p>
        </p:txBody>
      </p:sp>
    </p:spTree>
    <p:extLst>
      <p:ext uri="{BB962C8B-B14F-4D97-AF65-F5344CB8AC3E}">
        <p14:creationId xmlns:p14="http://schemas.microsoft.com/office/powerpoint/2010/main" val="18918273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gif"/><Relationship Id="rId1" Type="http://schemas.openxmlformats.org/officeDocument/2006/relationships/slideLayout" Target="../slideLayouts/slideLayout2.xml"/><Relationship Id="rId6" Type="http://schemas.openxmlformats.org/officeDocument/2006/relationships/image" Target="../media/image6.gif"/><Relationship Id="rId5" Type="http://schemas.openxmlformats.org/officeDocument/2006/relationships/image" Target="../media/image5.png"/><Relationship Id="rId4" Type="http://schemas.openxmlformats.org/officeDocument/2006/relationships/image" Target="../media/image4.gif"/></Relationships>
</file>

<file path=ppt/slides/_rels/slide20.xml.rels><?xml version="1.0" encoding="UTF-8" standalone="yes"?>
<Relationships xmlns="http://schemas.openxmlformats.org/package/2006/relationships"><Relationship Id="rId2" Type="http://schemas.openxmlformats.org/officeDocument/2006/relationships/hyperlink" Target="https://n64.dev/"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nintendowire.com/news/2017/04/27/genyo-takeda-announces-retirement-nintendo/" TargetMode="External"/><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hyperlink" Target="https://n64brew.dev/"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https://github.com/buu342" TargetMode="External"/><Relationship Id="rId2" Type="http://schemas.openxmlformats.org/officeDocument/2006/relationships/hyperlink" Target="mailto:buu342@hotmail.com" TargetMode="External"/><Relationship Id="rId1" Type="http://schemas.openxmlformats.org/officeDocument/2006/relationships/slideLayout" Target="../slideLayouts/slideLayout2.xml"/><Relationship Id="rId4" Type="http://schemas.openxmlformats.org/officeDocument/2006/relationships/hyperlink" Target="http://www.youtube.com/c/Buuu342/"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hyperlink" Target="https://www.istockphoto.com/photo/crazy-woman-wearing-a-straight-jacket-in-an-asylum-gm117144609-16633602" TargetMode="External"/></Relationships>
</file>

<file path=ppt/slides/_rels/slide40.xml.rels><?xml version="1.0" encoding="UTF-8" standalone="yes"?>
<Relationships xmlns="http://schemas.openxmlformats.org/package/2006/relationships"><Relationship Id="rId8" Type="http://schemas.openxmlformats.org/officeDocument/2006/relationships/hyperlink" Target="https://en.wikipedia.org/wiki/Nintendo_64_programming_characteristics" TargetMode="External"/><Relationship Id="rId3" Type="http://schemas.openxmlformats.org/officeDocument/2006/relationships/hyperlink" Target="http://en64.shoutwiki.com/wiki/N64_Memory" TargetMode="External"/><Relationship Id="rId7" Type="http://schemas.openxmlformats.org/officeDocument/2006/relationships/hyperlink" Target="https://web.archive.org/web/20021017102203/http:/www.dextrose.com/dx_index.htm" TargetMode="External"/><Relationship Id="rId2" Type="http://schemas.openxmlformats.org/officeDocument/2006/relationships/hyperlink" Target="https://n64brew.dev/" TargetMode="External"/><Relationship Id="rId1" Type="http://schemas.openxmlformats.org/officeDocument/2006/relationships/slideLayout" Target="../slideLayouts/slideLayout2.xml"/><Relationship Id="rId6" Type="http://schemas.openxmlformats.org/officeDocument/2006/relationships/hyperlink" Target="https://www.moria.us/tags/nintendo-64" TargetMode="External"/><Relationship Id="rId5" Type="http://schemas.openxmlformats.org/officeDocument/2006/relationships/hyperlink" Target="https://www.retroreversing.com/n64/" TargetMode="External"/><Relationship Id="rId4" Type="http://schemas.openxmlformats.org/officeDocument/2006/relationships/hyperlink" Target="https://www.copetti.org/writings/consoles/nintendo-64/" TargetMode="External"/><Relationship Id="rId9" Type="http://schemas.openxmlformats.org/officeDocument/2006/relationships/hyperlink" Target="https://en.wikipedia.org/wiki/Nintendo_64_technical_specifications"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commons.wikimedia.org/wiki/File:CPU-NUS_01.jpg" TargetMode="External"/><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commons.wikimedia.org/wiki/File:CPU-NUS_01.jpg" TargetMode="External"/><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2.jpeg"/><Relationship Id="rId4" Type="http://schemas.openxmlformats.org/officeDocument/2006/relationships/hyperlink" Target="https://commons.wikimedia.org/wiki/File:CPU-NUS_01.jp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620688"/>
            <a:ext cx="7772400" cy="1470025"/>
          </a:xfrm>
        </p:spPr>
        <p:txBody>
          <a:bodyPr>
            <a:normAutofit fontScale="90000"/>
          </a:bodyPr>
          <a:lstStyle/>
          <a:p>
            <a:r>
              <a:rPr lang="en-US" dirty="0" smtClean="0"/>
              <a:t>Reflective Regret</a:t>
            </a:r>
            <a:br>
              <a:rPr lang="en-US" dirty="0" smtClean="0"/>
            </a:br>
            <a:r>
              <a:rPr lang="en-US" sz="3100" dirty="0" smtClean="0"/>
              <a:t>Adventures in Nintendo 64 Homebrew development</a:t>
            </a:r>
            <a:endParaRPr lang="en-US" dirty="0"/>
          </a:p>
        </p:txBody>
      </p:sp>
      <p:pic>
        <p:nvPicPr>
          <p:cNvPr id="2052" name="Picture 4" descr="C:\Users\Lourenço\Desktop\ezgif-2-7326cd634cde.gif"/>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2621136" y="2492896"/>
            <a:ext cx="3901727" cy="39017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39677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Reality Display Processor</a:t>
            </a:r>
            <a:endParaRPr lang="en-US" dirty="0"/>
          </a:p>
        </p:txBody>
      </p:sp>
      <p:sp>
        <p:nvSpPr>
          <p:cNvPr id="4" name="Espaço Reservado para Conteúdo 2"/>
          <p:cNvSpPr>
            <a:spLocks noGrp="1"/>
          </p:cNvSpPr>
          <p:nvPr>
            <p:ph idx="1"/>
          </p:nvPr>
        </p:nvSpPr>
        <p:spPr>
          <a:xfrm>
            <a:off x="457200" y="1600200"/>
            <a:ext cx="8579296" cy="4525963"/>
          </a:xfrm>
        </p:spPr>
        <p:txBody>
          <a:bodyPr>
            <a:normAutofit/>
          </a:bodyPr>
          <a:lstStyle/>
          <a:p>
            <a:endParaRPr lang="en-US" dirty="0" smtClean="0"/>
          </a:p>
          <a:p>
            <a:pPr lvl="1">
              <a:buFont typeface="Courier New" panose="02070309020205020404" pitchFamily="49" charset="0"/>
              <a:buChar char="o"/>
            </a:pPr>
            <a:endParaRPr lang="en-US" dirty="0" smtClean="0"/>
          </a:p>
          <a:p>
            <a:pPr lvl="1">
              <a:buFont typeface="Courier New" panose="02070309020205020404" pitchFamily="49" charset="0"/>
              <a:buChar char="o"/>
            </a:pPr>
            <a:endParaRPr lang="en-US" dirty="0"/>
          </a:p>
        </p:txBody>
      </p:sp>
      <p:sp>
        <p:nvSpPr>
          <p:cNvPr id="8" name="Espaço Reservado para Conteúdo 2"/>
          <p:cNvSpPr txBox="1">
            <a:spLocks/>
          </p:cNvSpPr>
          <p:nvPr/>
        </p:nvSpPr>
        <p:spPr>
          <a:xfrm>
            <a:off x="457200" y="1600200"/>
            <a:ext cx="8147248" cy="4525963"/>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dirty="0" smtClean="0"/>
              <a:t>Fixed-pipeline </a:t>
            </a:r>
            <a:r>
              <a:rPr lang="en-US" dirty="0"/>
              <a:t>rasterizer </a:t>
            </a:r>
            <a:r>
              <a:rPr lang="en-US" dirty="0" smtClean="0"/>
              <a:t>+ </a:t>
            </a:r>
            <a:r>
              <a:rPr lang="en-US" dirty="0" err="1" smtClean="0"/>
              <a:t>shader</a:t>
            </a:r>
            <a:endParaRPr lang="en-US" dirty="0" smtClean="0"/>
          </a:p>
          <a:p>
            <a:pPr lvl="1">
              <a:buFont typeface="Courier New" panose="02070309020205020404" pitchFamily="49" charset="0"/>
              <a:buChar char="o"/>
            </a:pPr>
            <a:r>
              <a:rPr lang="en-US" dirty="0" smtClean="0"/>
              <a:t>Supports Z-buffering, </a:t>
            </a:r>
            <a:r>
              <a:rPr lang="en-US" dirty="0" err="1" smtClean="0"/>
              <a:t>mip</a:t>
            </a:r>
            <a:r>
              <a:rPr lang="en-US" dirty="0" smtClean="0"/>
              <a:t>-mapping, anti-aliasing, lots of other futuristic stuff</a:t>
            </a:r>
          </a:p>
          <a:p>
            <a:pPr lvl="1">
              <a:buFont typeface="Courier New" panose="02070309020205020404" pitchFamily="49" charset="0"/>
              <a:buChar char="o"/>
            </a:pPr>
            <a:r>
              <a:rPr lang="en-US" dirty="0" smtClean="0"/>
              <a:t>Tiny texture cache (4KB!?)</a:t>
            </a:r>
            <a:endParaRPr lang="en-US" dirty="0"/>
          </a:p>
          <a:p>
            <a:pPr lvl="1">
              <a:buFont typeface="Courier New" panose="02070309020205020404" pitchFamily="49" charset="0"/>
              <a:buChar char="o"/>
            </a:pPr>
            <a:r>
              <a:rPr lang="en-US" dirty="0" smtClean="0"/>
              <a:t>HD 640x480 experience (though usually 320x240)</a:t>
            </a:r>
          </a:p>
          <a:p>
            <a:pPr lvl="1">
              <a:buFont typeface="Courier New" panose="02070309020205020404" pitchFamily="49" charset="0"/>
              <a:buChar char="o"/>
            </a:pPr>
            <a:r>
              <a:rPr lang="en-US" dirty="0" smtClean="0"/>
              <a:t>90% chance your game is fill rate limited, not geometry limited</a:t>
            </a:r>
          </a:p>
          <a:p>
            <a:pPr lvl="1">
              <a:buFont typeface="Courier New" panose="02070309020205020404" pitchFamily="49" charset="0"/>
              <a:buChar char="o"/>
            </a:pPr>
            <a:r>
              <a:rPr lang="en-US" dirty="0" smtClean="0"/>
              <a:t>No vertex/fragment </a:t>
            </a:r>
            <a:r>
              <a:rPr lang="en-US" dirty="0" err="1" smtClean="0"/>
              <a:t>shaders</a:t>
            </a:r>
            <a:r>
              <a:rPr lang="en-US" dirty="0" smtClean="0"/>
              <a:t>, but you </a:t>
            </a:r>
            <a:r>
              <a:rPr lang="en-US" b="1" dirty="0" smtClean="0"/>
              <a:t>can</a:t>
            </a:r>
            <a:r>
              <a:rPr lang="en-US" dirty="0" smtClean="0"/>
              <a:t> do some cool effects with the Color Combiner and the Blender</a:t>
            </a:r>
          </a:p>
        </p:txBody>
      </p:sp>
    </p:spTree>
    <p:extLst>
      <p:ext uri="{BB962C8B-B14F-4D97-AF65-F5344CB8AC3E}">
        <p14:creationId xmlns:p14="http://schemas.microsoft.com/office/powerpoint/2010/main" val="426761741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Reality Signal Processor</a:t>
            </a:r>
            <a:endParaRPr lang="en-US" dirty="0"/>
          </a:p>
        </p:txBody>
      </p:sp>
      <p:sp>
        <p:nvSpPr>
          <p:cNvPr id="4" name="Espaço Reservado para Conteúdo 2"/>
          <p:cNvSpPr>
            <a:spLocks noGrp="1"/>
          </p:cNvSpPr>
          <p:nvPr>
            <p:ph idx="1"/>
          </p:nvPr>
        </p:nvSpPr>
        <p:spPr>
          <a:xfrm>
            <a:off x="457200" y="1600200"/>
            <a:ext cx="8579296" cy="4525963"/>
          </a:xfrm>
        </p:spPr>
        <p:txBody>
          <a:bodyPr>
            <a:normAutofit/>
          </a:bodyPr>
          <a:lstStyle/>
          <a:p>
            <a:endParaRPr lang="en-US" dirty="0" smtClean="0"/>
          </a:p>
          <a:p>
            <a:pPr lvl="1">
              <a:buFont typeface="Courier New" panose="02070309020205020404" pitchFamily="49" charset="0"/>
              <a:buChar char="o"/>
            </a:pPr>
            <a:endParaRPr lang="en-US" dirty="0" smtClean="0"/>
          </a:p>
          <a:p>
            <a:pPr lvl="1">
              <a:buFont typeface="Courier New" panose="02070309020205020404" pitchFamily="49" charset="0"/>
              <a:buChar char="o"/>
            </a:pPr>
            <a:endParaRPr lang="en-US" dirty="0"/>
          </a:p>
        </p:txBody>
      </p:sp>
      <p:sp>
        <p:nvSpPr>
          <p:cNvPr id="8" name="Espaço Reservado para Conteúdo 2"/>
          <p:cNvSpPr txBox="1">
            <a:spLocks/>
          </p:cNvSpPr>
          <p:nvPr/>
        </p:nvSpPr>
        <p:spPr>
          <a:xfrm>
            <a:off x="457200" y="1600200"/>
            <a:ext cx="8147248" cy="4525963"/>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dirty="0" smtClean="0"/>
              <a:t>Vector processor that controls the RDP and many other things</a:t>
            </a:r>
          </a:p>
          <a:p>
            <a:pPr lvl="1">
              <a:buFont typeface="Courier New" panose="02070309020205020404" pitchFamily="49" charset="0"/>
              <a:buChar char="o"/>
            </a:pPr>
            <a:r>
              <a:rPr lang="en-US" dirty="0" smtClean="0"/>
              <a:t>Programmable to do whatever you want via microcode</a:t>
            </a:r>
          </a:p>
          <a:p>
            <a:pPr lvl="2">
              <a:buFont typeface="Wingdings" panose="05000000000000000000" pitchFamily="2" charset="2"/>
              <a:buChar char="§"/>
            </a:pPr>
            <a:r>
              <a:rPr lang="en-US" dirty="0" smtClean="0"/>
              <a:t>Be it graphics, audio, video, decompressing assets, or crash your console (requiring a full power cycle)</a:t>
            </a:r>
          </a:p>
          <a:p>
            <a:pPr lvl="1">
              <a:buFont typeface="Courier New" panose="02070309020205020404" pitchFamily="49" charset="0"/>
              <a:buChar char="o"/>
            </a:pPr>
            <a:r>
              <a:rPr lang="en-US" dirty="0" smtClean="0"/>
              <a:t>Audio isn’t great (16-Bit), but can do up to 48,000hz stereo.</a:t>
            </a:r>
          </a:p>
          <a:p>
            <a:pPr lvl="1">
              <a:buFont typeface="Courier New" panose="02070309020205020404" pitchFamily="49" charset="0"/>
              <a:buChar char="o"/>
            </a:pPr>
            <a:r>
              <a:rPr lang="en-US" dirty="0" smtClean="0"/>
              <a:t>Use fixed-point numbers over floats for best performance</a:t>
            </a:r>
          </a:p>
          <a:p>
            <a:pPr lvl="1">
              <a:buFont typeface="Courier New" panose="02070309020205020404" pitchFamily="49" charset="0"/>
              <a:buChar char="o"/>
            </a:pPr>
            <a:endParaRPr lang="en-US" dirty="0" smtClean="0"/>
          </a:p>
          <a:p>
            <a:endParaRPr lang="en-US" dirty="0" smtClean="0"/>
          </a:p>
          <a:p>
            <a:pPr lvl="1">
              <a:buFont typeface="Courier New" panose="02070309020205020404" pitchFamily="49" charset="0"/>
              <a:buChar char="o"/>
            </a:pPr>
            <a:endParaRPr lang="en-US" dirty="0" smtClean="0"/>
          </a:p>
          <a:p>
            <a:pPr lvl="1">
              <a:buFont typeface="Courier New" panose="02070309020205020404" pitchFamily="49" charset="0"/>
              <a:buChar char="o"/>
            </a:pPr>
            <a:endParaRPr lang="en-US" dirty="0"/>
          </a:p>
        </p:txBody>
      </p:sp>
    </p:spTree>
    <p:extLst>
      <p:ext uri="{BB962C8B-B14F-4D97-AF65-F5344CB8AC3E}">
        <p14:creationId xmlns:p14="http://schemas.microsoft.com/office/powerpoint/2010/main" val="286082571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tângulo 5"/>
          <p:cNvSpPr/>
          <p:nvPr/>
        </p:nvSpPr>
        <p:spPr>
          <a:xfrm>
            <a:off x="1079612" y="3717032"/>
            <a:ext cx="1368152" cy="1368152"/>
          </a:xfrm>
          <a:prstGeom prst="rect">
            <a:avLst/>
          </a:prstGeom>
          <a:solidFill>
            <a:schemeClr val="tx1">
              <a:lumMod val="65000"/>
              <a:lumOff val="3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t>CPU</a:t>
            </a:r>
            <a:endParaRPr lang="en-US" sz="3600" b="1" dirty="0"/>
          </a:p>
        </p:txBody>
      </p:sp>
      <p:sp>
        <p:nvSpPr>
          <p:cNvPr id="9" name="Retângulo 8"/>
          <p:cNvSpPr/>
          <p:nvPr/>
        </p:nvSpPr>
        <p:spPr>
          <a:xfrm>
            <a:off x="3887924" y="3717032"/>
            <a:ext cx="1368152" cy="1368152"/>
          </a:xfrm>
          <a:prstGeom prst="rect">
            <a:avLst/>
          </a:prstGeom>
          <a:solidFill>
            <a:schemeClr val="tx1">
              <a:lumMod val="65000"/>
              <a:lumOff val="3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t>RCP</a:t>
            </a:r>
            <a:endParaRPr lang="en-US" sz="3600" b="1" dirty="0"/>
          </a:p>
        </p:txBody>
      </p:sp>
      <p:sp>
        <p:nvSpPr>
          <p:cNvPr id="10" name="Retângulo 9"/>
          <p:cNvSpPr/>
          <p:nvPr/>
        </p:nvSpPr>
        <p:spPr>
          <a:xfrm>
            <a:off x="6768244" y="3717032"/>
            <a:ext cx="1368152" cy="576064"/>
          </a:xfrm>
          <a:prstGeom prst="rect">
            <a:avLst/>
          </a:prstGeom>
          <a:solidFill>
            <a:schemeClr val="tx1">
              <a:lumMod val="65000"/>
              <a:lumOff val="3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t>RAM</a:t>
            </a:r>
            <a:endParaRPr lang="en-US" sz="3600" b="1" dirty="0"/>
          </a:p>
        </p:txBody>
      </p:sp>
      <p:sp>
        <p:nvSpPr>
          <p:cNvPr id="11" name="Retângulo 10"/>
          <p:cNvSpPr/>
          <p:nvPr/>
        </p:nvSpPr>
        <p:spPr>
          <a:xfrm>
            <a:off x="6768244" y="4509120"/>
            <a:ext cx="1368152" cy="576064"/>
          </a:xfrm>
          <a:prstGeom prst="rect">
            <a:avLst/>
          </a:prstGeom>
          <a:solidFill>
            <a:schemeClr val="tx1">
              <a:lumMod val="65000"/>
              <a:lumOff val="3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t>RAM</a:t>
            </a:r>
            <a:endParaRPr lang="en-US" sz="3600" b="1" dirty="0"/>
          </a:p>
        </p:txBody>
      </p:sp>
      <p:cxnSp>
        <p:nvCxnSpPr>
          <p:cNvPr id="12" name="Conector angulado 11"/>
          <p:cNvCxnSpPr>
            <a:stCxn id="10" idx="1"/>
            <a:endCxn id="9" idx="3"/>
          </p:cNvCxnSpPr>
          <p:nvPr/>
        </p:nvCxnSpPr>
        <p:spPr>
          <a:xfrm rot="10800000" flipV="1">
            <a:off x="5256076" y="4005064"/>
            <a:ext cx="1512168" cy="396044"/>
          </a:xfrm>
          <a:prstGeom prst="bentConnector3">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Conector angulado 13"/>
          <p:cNvCxnSpPr>
            <a:stCxn id="9" idx="3"/>
            <a:endCxn id="11" idx="1"/>
          </p:cNvCxnSpPr>
          <p:nvPr/>
        </p:nvCxnSpPr>
        <p:spPr>
          <a:xfrm>
            <a:off x="5256076" y="4401108"/>
            <a:ext cx="1512168" cy="396044"/>
          </a:xfrm>
          <a:prstGeom prst="bentConnector3">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Conector reto 15"/>
          <p:cNvCxnSpPr>
            <a:stCxn id="6" idx="3"/>
            <a:endCxn id="9" idx="1"/>
          </p:cNvCxnSpPr>
          <p:nvPr/>
        </p:nvCxnSpPr>
        <p:spPr>
          <a:xfrm>
            <a:off x="2447764" y="4401108"/>
            <a:ext cx="144016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Título 1"/>
          <p:cNvSpPr>
            <a:spLocks noGrp="1"/>
          </p:cNvSpPr>
          <p:nvPr>
            <p:ph type="title"/>
          </p:nvPr>
        </p:nvSpPr>
        <p:spPr>
          <a:xfrm>
            <a:off x="457200" y="274638"/>
            <a:ext cx="8229600" cy="1143000"/>
          </a:xfrm>
        </p:spPr>
        <p:txBody>
          <a:bodyPr>
            <a:normAutofit fontScale="90000"/>
          </a:bodyPr>
          <a:lstStyle/>
          <a:p>
            <a:r>
              <a:rPr lang="en-US" dirty="0" smtClean="0"/>
              <a:t>How it’s organized, and why you should care</a:t>
            </a:r>
            <a:endParaRPr lang="en-US" dirty="0"/>
          </a:p>
        </p:txBody>
      </p:sp>
      <p:grpSp>
        <p:nvGrpSpPr>
          <p:cNvPr id="56" name="Grupo 55"/>
          <p:cNvGrpSpPr/>
          <p:nvPr/>
        </p:nvGrpSpPr>
        <p:grpSpPr>
          <a:xfrm>
            <a:off x="3887924" y="1844824"/>
            <a:ext cx="1368152" cy="936104"/>
            <a:chOff x="3707904" y="1844824"/>
            <a:chExt cx="1368152" cy="1080120"/>
          </a:xfrm>
        </p:grpSpPr>
        <p:sp>
          <p:nvSpPr>
            <p:cNvPr id="27" name="Retângulo 26"/>
            <p:cNvSpPr/>
            <p:nvPr/>
          </p:nvSpPr>
          <p:spPr>
            <a:xfrm>
              <a:off x="3707904" y="2060848"/>
              <a:ext cx="1368152" cy="864096"/>
            </a:xfrm>
            <a:prstGeom prst="rect">
              <a:avLst/>
            </a:prstGeom>
            <a:solidFill>
              <a:schemeClr val="bg1">
                <a:lumMod val="7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luxograma: Atraso 23"/>
            <p:cNvSpPr/>
            <p:nvPr/>
          </p:nvSpPr>
          <p:spPr>
            <a:xfrm rot="16200000">
              <a:off x="4211960" y="1340768"/>
              <a:ext cx="360040" cy="1368152"/>
            </a:xfrm>
            <a:prstGeom prst="flowChartDelay">
              <a:avLst/>
            </a:prstGeom>
            <a:solidFill>
              <a:schemeClr val="bg1">
                <a:lumMod val="7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4" name="Conector reto 33"/>
            <p:cNvCxnSpPr/>
            <p:nvPr/>
          </p:nvCxnSpPr>
          <p:spPr>
            <a:xfrm>
              <a:off x="3707904" y="2204864"/>
              <a:ext cx="1368152" cy="0"/>
            </a:xfrm>
            <a:prstGeom prst="line">
              <a:avLst/>
            </a:prstGeom>
            <a:ln w="1270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6" name="Retângulo de cantos arredondados 25"/>
            <p:cNvSpPr/>
            <p:nvPr/>
          </p:nvSpPr>
          <p:spPr>
            <a:xfrm>
              <a:off x="3995936" y="2060848"/>
              <a:ext cx="792088" cy="720080"/>
            </a:xfrm>
            <a:prstGeom prst="roundRect">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CART</a:t>
              </a:r>
              <a:endParaRPr lang="en-US" sz="1600" b="1" dirty="0"/>
            </a:p>
          </p:txBody>
        </p:sp>
        <p:cxnSp>
          <p:nvCxnSpPr>
            <p:cNvPr id="31" name="Conector reto 30"/>
            <p:cNvCxnSpPr/>
            <p:nvPr/>
          </p:nvCxnSpPr>
          <p:spPr>
            <a:xfrm>
              <a:off x="3923928" y="1893094"/>
              <a:ext cx="0" cy="103185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2" name="Conector reto 31"/>
            <p:cNvCxnSpPr/>
            <p:nvPr/>
          </p:nvCxnSpPr>
          <p:spPr>
            <a:xfrm>
              <a:off x="4860032" y="1902619"/>
              <a:ext cx="0" cy="1022325"/>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6" name="Conector reto 35"/>
            <p:cNvCxnSpPr>
              <a:stCxn id="24" idx="0"/>
            </p:cNvCxnSpPr>
            <p:nvPr/>
          </p:nvCxnSpPr>
          <p:spPr>
            <a:xfrm>
              <a:off x="3707904" y="2024844"/>
              <a:ext cx="0" cy="90010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7" name="Conector reto 36"/>
            <p:cNvCxnSpPr>
              <a:stCxn id="24" idx="2"/>
            </p:cNvCxnSpPr>
            <p:nvPr/>
          </p:nvCxnSpPr>
          <p:spPr>
            <a:xfrm>
              <a:off x="5076056" y="2024844"/>
              <a:ext cx="0" cy="828092"/>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cxnSp>
        <p:nvCxnSpPr>
          <p:cNvPr id="46" name="Conector reto 45"/>
          <p:cNvCxnSpPr>
            <a:stCxn id="9" idx="0"/>
            <a:endCxn id="27" idx="2"/>
          </p:cNvCxnSpPr>
          <p:nvPr/>
        </p:nvCxnSpPr>
        <p:spPr>
          <a:xfrm flipV="1">
            <a:off x="4572000" y="2780928"/>
            <a:ext cx="0" cy="936104"/>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sp>
        <p:nvSpPr>
          <p:cNvPr id="57" name="CaixaDeTexto 56"/>
          <p:cNvSpPr txBox="1"/>
          <p:nvPr/>
        </p:nvSpPr>
        <p:spPr>
          <a:xfrm>
            <a:off x="3887924" y="6021288"/>
            <a:ext cx="1368152" cy="523220"/>
          </a:xfrm>
          <a:prstGeom prst="rect">
            <a:avLst/>
          </a:prstGeom>
          <a:noFill/>
        </p:spPr>
        <p:txBody>
          <a:bodyPr wrap="square" rtlCol="0">
            <a:spAutoFit/>
          </a:bodyPr>
          <a:lstStyle/>
          <a:p>
            <a:pPr algn="ctr"/>
            <a:r>
              <a:rPr lang="en-US" sz="2800" b="1" dirty="0" smtClean="0"/>
              <a:t>Your TV</a:t>
            </a:r>
            <a:endParaRPr lang="en-US" sz="2800" b="1" dirty="0"/>
          </a:p>
        </p:txBody>
      </p:sp>
      <p:cxnSp>
        <p:nvCxnSpPr>
          <p:cNvPr id="58" name="Conector reto 57"/>
          <p:cNvCxnSpPr>
            <a:stCxn id="9" idx="2"/>
            <a:endCxn id="57" idx="0"/>
          </p:cNvCxnSpPr>
          <p:nvPr/>
        </p:nvCxnSpPr>
        <p:spPr>
          <a:xfrm>
            <a:off x="4572000" y="5085184"/>
            <a:ext cx="0" cy="936104"/>
          </a:xfrm>
          <a:prstGeom prst="line">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6834847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ítulo 1"/>
          <p:cNvSpPr>
            <a:spLocks noGrp="1"/>
          </p:cNvSpPr>
          <p:nvPr>
            <p:ph type="title"/>
          </p:nvPr>
        </p:nvSpPr>
        <p:spPr>
          <a:xfrm>
            <a:off x="457200" y="274638"/>
            <a:ext cx="8229600" cy="1143000"/>
          </a:xfrm>
        </p:spPr>
        <p:txBody>
          <a:bodyPr>
            <a:normAutofit/>
          </a:bodyPr>
          <a:lstStyle/>
          <a:p>
            <a:r>
              <a:rPr lang="en-US" dirty="0" smtClean="0"/>
              <a:t>Cartridges</a:t>
            </a:r>
            <a:endParaRPr lang="en-US" dirty="0"/>
          </a:p>
        </p:txBody>
      </p:sp>
      <p:sp>
        <p:nvSpPr>
          <p:cNvPr id="25" name="Espaço Reservado para Conteúdo 2"/>
          <p:cNvSpPr>
            <a:spLocks noGrp="1"/>
          </p:cNvSpPr>
          <p:nvPr>
            <p:ph idx="1"/>
          </p:nvPr>
        </p:nvSpPr>
        <p:spPr>
          <a:xfrm>
            <a:off x="457200" y="1600200"/>
            <a:ext cx="8229600" cy="4525963"/>
          </a:xfrm>
        </p:spPr>
        <p:txBody>
          <a:bodyPr>
            <a:normAutofit fontScale="92500" lnSpcReduction="20000"/>
          </a:bodyPr>
          <a:lstStyle/>
          <a:p>
            <a:r>
              <a:rPr lang="en-US" dirty="0" smtClean="0"/>
              <a:t>The N64 uses cartridges over disks. Cartridges were a great idea because:</a:t>
            </a:r>
          </a:p>
          <a:p>
            <a:pPr lvl="1">
              <a:buFont typeface="Courier New" panose="02070309020205020404" pitchFamily="49" charset="0"/>
              <a:buChar char="o"/>
            </a:pPr>
            <a:r>
              <a:rPr lang="en-US" dirty="0" smtClean="0"/>
              <a:t>Cartridges are fast! No loading screens because you can </a:t>
            </a:r>
            <a:r>
              <a:rPr lang="en-US" b="1" dirty="0" smtClean="0"/>
              <a:t>almost</a:t>
            </a:r>
            <a:r>
              <a:rPr lang="en-US" dirty="0" smtClean="0"/>
              <a:t> stream data from it.</a:t>
            </a:r>
          </a:p>
          <a:p>
            <a:pPr lvl="1">
              <a:buFont typeface="Courier New" panose="02070309020205020404" pitchFamily="49" charset="0"/>
              <a:buChar char="o"/>
            </a:pPr>
            <a:r>
              <a:rPr lang="en-US" dirty="0"/>
              <a:t>You can fit extra hardware in the cartridges</a:t>
            </a:r>
            <a:r>
              <a:rPr lang="en-US" dirty="0" smtClean="0"/>
              <a:t>. Built in game saves! Real Time Clock!? MODEM!!!</a:t>
            </a:r>
          </a:p>
          <a:p>
            <a:pPr lvl="1">
              <a:buFont typeface="Courier New" panose="02070309020205020404" pitchFamily="49" charset="0"/>
              <a:buChar char="o"/>
            </a:pPr>
            <a:r>
              <a:rPr lang="en-US" dirty="0" smtClean="0"/>
              <a:t>Can probably survive a nuclear blast.</a:t>
            </a:r>
          </a:p>
          <a:p>
            <a:r>
              <a:rPr lang="en-US" dirty="0" smtClean="0"/>
              <a:t>Cartridges were a terrible idea because:</a:t>
            </a:r>
          </a:p>
          <a:p>
            <a:pPr lvl="1">
              <a:buFont typeface="Courier New" panose="02070309020205020404" pitchFamily="49" charset="0"/>
              <a:buChar char="o"/>
            </a:pPr>
            <a:r>
              <a:rPr lang="en-US" dirty="0" smtClean="0"/>
              <a:t>Expensive to make.</a:t>
            </a:r>
          </a:p>
          <a:p>
            <a:pPr lvl="1">
              <a:buFont typeface="Courier New" panose="02070309020205020404" pitchFamily="49" charset="0"/>
              <a:buChar char="o"/>
            </a:pPr>
            <a:r>
              <a:rPr lang="en-US" dirty="0" smtClean="0"/>
              <a:t>Game size can balloon the cartridge cost.</a:t>
            </a:r>
          </a:p>
          <a:p>
            <a:pPr lvl="1">
              <a:buFont typeface="Courier New" panose="02070309020205020404" pitchFamily="49" charset="0"/>
              <a:buChar char="o"/>
            </a:pPr>
            <a:r>
              <a:rPr lang="en-US" dirty="0" smtClean="0"/>
              <a:t>Blow into it to make it work... After the 2</a:t>
            </a:r>
            <a:r>
              <a:rPr lang="en-US" baseline="30000" dirty="0" smtClean="0"/>
              <a:t>nd</a:t>
            </a:r>
            <a:r>
              <a:rPr lang="en-US" dirty="0" smtClean="0"/>
              <a:t> try.</a:t>
            </a:r>
            <a:endParaRPr lang="en-US" dirty="0"/>
          </a:p>
        </p:txBody>
      </p:sp>
    </p:spTree>
    <p:extLst>
      <p:ext uri="{BB962C8B-B14F-4D97-AF65-F5344CB8AC3E}">
        <p14:creationId xmlns:p14="http://schemas.microsoft.com/office/powerpoint/2010/main" val="305762731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ítulo 1"/>
          <p:cNvSpPr>
            <a:spLocks noGrp="1"/>
          </p:cNvSpPr>
          <p:nvPr>
            <p:ph type="title"/>
          </p:nvPr>
        </p:nvSpPr>
        <p:spPr>
          <a:xfrm>
            <a:off x="457200" y="274638"/>
            <a:ext cx="8229600" cy="1143000"/>
          </a:xfrm>
        </p:spPr>
        <p:txBody>
          <a:bodyPr>
            <a:normAutofit/>
          </a:bodyPr>
          <a:lstStyle/>
          <a:p>
            <a:r>
              <a:rPr lang="en-US" dirty="0" smtClean="0"/>
              <a:t>Official Development Kits</a:t>
            </a:r>
            <a:endParaRPr lang="en-US" dirty="0"/>
          </a:p>
        </p:txBody>
      </p:sp>
      <p:sp>
        <p:nvSpPr>
          <p:cNvPr id="25" name="Espaço Reservado para Conteúdo 2"/>
          <p:cNvSpPr>
            <a:spLocks noGrp="1"/>
          </p:cNvSpPr>
          <p:nvPr>
            <p:ph idx="1"/>
          </p:nvPr>
        </p:nvSpPr>
        <p:spPr>
          <a:xfrm>
            <a:off x="457200" y="1600200"/>
            <a:ext cx="8229600" cy="4525963"/>
          </a:xfrm>
        </p:spPr>
        <p:txBody>
          <a:bodyPr>
            <a:normAutofit/>
          </a:bodyPr>
          <a:lstStyle/>
          <a:p>
            <a:r>
              <a:rPr lang="en-US" dirty="0" smtClean="0"/>
              <a:t>Direct support line to Nintendo.</a:t>
            </a:r>
          </a:p>
          <a:p>
            <a:r>
              <a:rPr lang="en-US" dirty="0" smtClean="0"/>
              <a:t>All compatible with that Silicon Graphics Indy or Onyx you have lying around.</a:t>
            </a:r>
          </a:p>
          <a:p>
            <a:r>
              <a:rPr lang="en-US" dirty="0" smtClean="0"/>
              <a:t>Lots of cool hardware.</a:t>
            </a:r>
          </a:p>
          <a:p>
            <a:r>
              <a:rPr lang="en-US" dirty="0" smtClean="0"/>
              <a:t>Very cheap, lets go over it!</a:t>
            </a:r>
          </a:p>
        </p:txBody>
      </p:sp>
    </p:spTree>
    <p:extLst>
      <p:ext uri="{BB962C8B-B14F-4D97-AF65-F5344CB8AC3E}">
        <p14:creationId xmlns:p14="http://schemas.microsoft.com/office/powerpoint/2010/main" val="220786926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Espaço Reservado para Conteúdo 3"/>
          <p:cNvGraphicFramePr>
            <a:graphicFrameLocks noGrp="1"/>
          </p:cNvGraphicFramePr>
          <p:nvPr>
            <p:ph idx="1"/>
            <p:extLst>
              <p:ext uri="{D42A27DB-BD31-4B8C-83A1-F6EECF244321}">
                <p14:modId xmlns:p14="http://schemas.microsoft.com/office/powerpoint/2010/main" val="3699504147"/>
              </p:ext>
            </p:extLst>
          </p:nvPr>
        </p:nvGraphicFramePr>
        <p:xfrm>
          <a:off x="457200" y="782712"/>
          <a:ext cx="8229600" cy="1854200"/>
        </p:xfrm>
        <a:graphic>
          <a:graphicData uri="http://schemas.openxmlformats.org/drawingml/2006/table">
            <a:tbl>
              <a:tblPr firstRow="1" bandRow="1">
                <a:tableStyleId>{5C22544A-7EE6-4342-B048-85BDC9FD1C3A}</a:tableStyleId>
              </a:tblPr>
              <a:tblGrid>
                <a:gridCol w="4114800"/>
                <a:gridCol w="4114800"/>
              </a:tblGrid>
              <a:tr h="370840">
                <a:tc>
                  <a:txBody>
                    <a:bodyPr/>
                    <a:lstStyle/>
                    <a:p>
                      <a:r>
                        <a:rPr lang="en-US" dirty="0" smtClean="0"/>
                        <a:t>Part</a:t>
                      </a:r>
                      <a:endParaRPr lang="en-US" dirty="0"/>
                    </a:p>
                  </a:txBody>
                  <a:tcPr/>
                </a:tc>
                <a:tc>
                  <a:txBody>
                    <a:bodyPr/>
                    <a:lstStyle/>
                    <a:p>
                      <a:r>
                        <a:rPr lang="en-US" dirty="0" smtClean="0"/>
                        <a:t>Price (USD)</a:t>
                      </a:r>
                      <a:endParaRPr lang="en-US" dirty="0"/>
                    </a:p>
                  </a:txBody>
                  <a:tcPr/>
                </a:tc>
              </a:tr>
              <a:tr h="370840">
                <a:tc>
                  <a:txBody>
                    <a:bodyPr/>
                    <a:lstStyle/>
                    <a:p>
                      <a:r>
                        <a:rPr lang="en-US" dirty="0" smtClean="0"/>
                        <a:t>SGI </a:t>
                      </a:r>
                      <a:r>
                        <a:rPr lang="en-US" baseline="0" dirty="0" smtClean="0"/>
                        <a:t>Indy</a:t>
                      </a:r>
                      <a:endParaRPr lang="en-US" dirty="0"/>
                    </a:p>
                  </a:txBody>
                  <a:tcPr/>
                </a:tc>
                <a:tc>
                  <a:txBody>
                    <a:bodyPr/>
                    <a:lstStyle/>
                    <a:p>
                      <a:r>
                        <a:rPr lang="en-US" dirty="0" smtClean="0"/>
                        <a:t>$5,000</a:t>
                      </a:r>
                      <a:endParaRPr lang="en-US" dirty="0"/>
                    </a:p>
                  </a:txBody>
                  <a:tcPr/>
                </a:tc>
              </a:tr>
              <a:tr h="370840">
                <a:tc>
                  <a:txBody>
                    <a:bodyPr/>
                    <a:lstStyle/>
                    <a:p>
                      <a:r>
                        <a:rPr lang="en-US" dirty="0" smtClean="0"/>
                        <a:t>ROM Emulator and Debugger</a:t>
                      </a:r>
                      <a:endParaRPr lang="en-US" dirty="0"/>
                    </a:p>
                  </a:txBody>
                  <a:tcPr/>
                </a:tc>
                <a:tc>
                  <a:txBody>
                    <a:bodyPr/>
                    <a:lstStyle/>
                    <a:p>
                      <a:r>
                        <a:rPr lang="en-US" dirty="0" smtClean="0"/>
                        <a:t>$3,600</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Multigen</a:t>
                      </a:r>
                      <a:r>
                        <a:rPr lang="en-US" dirty="0" smtClean="0"/>
                        <a:t> 3D</a:t>
                      </a:r>
                      <a:r>
                        <a:rPr lang="en-US" baseline="0" dirty="0" smtClean="0"/>
                        <a:t> Modeler License</a:t>
                      </a:r>
                      <a:endParaRPr 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$9,000</a:t>
                      </a: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Total</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$17,600</a:t>
                      </a:r>
                    </a:p>
                  </a:txBody>
                  <a:tcPr/>
                </a:tc>
              </a:tr>
            </a:tbl>
          </a:graphicData>
        </a:graphic>
      </p:graphicFrame>
      <p:graphicFrame>
        <p:nvGraphicFramePr>
          <p:cNvPr id="7" name="Espaço Reservado para Conteúdo 3"/>
          <p:cNvGraphicFramePr>
            <a:graphicFrameLocks/>
          </p:cNvGraphicFramePr>
          <p:nvPr>
            <p:extLst>
              <p:ext uri="{D42A27DB-BD31-4B8C-83A1-F6EECF244321}">
                <p14:modId xmlns:p14="http://schemas.microsoft.com/office/powerpoint/2010/main" val="2671607895"/>
              </p:ext>
            </p:extLst>
          </p:nvPr>
        </p:nvGraphicFramePr>
        <p:xfrm>
          <a:off x="467544" y="3868256"/>
          <a:ext cx="8229600" cy="2225040"/>
        </p:xfrm>
        <a:graphic>
          <a:graphicData uri="http://schemas.openxmlformats.org/drawingml/2006/table">
            <a:tbl>
              <a:tblPr firstRow="1" bandRow="1">
                <a:tableStyleId>{5C22544A-7EE6-4342-B048-85BDC9FD1C3A}</a:tableStyleId>
              </a:tblPr>
              <a:tblGrid>
                <a:gridCol w="4114800"/>
                <a:gridCol w="4114800"/>
              </a:tblGrid>
              <a:tr h="370840">
                <a:tc>
                  <a:txBody>
                    <a:bodyPr/>
                    <a:lstStyle/>
                    <a:p>
                      <a:r>
                        <a:rPr lang="en-US" dirty="0" smtClean="0"/>
                        <a:t>Part</a:t>
                      </a:r>
                      <a:endParaRPr lang="en-US" dirty="0"/>
                    </a:p>
                  </a:txBody>
                  <a:tcPr/>
                </a:tc>
                <a:tc>
                  <a:txBody>
                    <a:bodyPr/>
                    <a:lstStyle/>
                    <a:p>
                      <a:r>
                        <a:rPr lang="en-US" dirty="0" smtClean="0"/>
                        <a:t>Price (USD)</a:t>
                      </a:r>
                      <a:endParaRPr lang="en-US" dirty="0"/>
                    </a:p>
                  </a:txBody>
                  <a:tcPr/>
                </a:tc>
              </a:tr>
              <a:tr h="370840">
                <a:tc>
                  <a:txBody>
                    <a:bodyPr/>
                    <a:lstStyle/>
                    <a:p>
                      <a:r>
                        <a:rPr lang="en-US" dirty="0" smtClean="0"/>
                        <a:t>Personal Computer (Win95 to XP)</a:t>
                      </a:r>
                      <a:endParaRPr lang="en-US" dirty="0"/>
                    </a:p>
                  </a:txBody>
                  <a:tcPr/>
                </a:tc>
                <a:tc>
                  <a:txBody>
                    <a:bodyPr/>
                    <a:lstStyle/>
                    <a:p>
                      <a:r>
                        <a:rPr lang="en-US" dirty="0" smtClean="0"/>
                        <a:t>You might have one lying around</a:t>
                      </a:r>
                      <a:endParaRPr lang="en-US" dirty="0"/>
                    </a:p>
                  </a:txBody>
                  <a:tcPr/>
                </a:tc>
              </a:tr>
              <a:tr h="370840">
                <a:tc>
                  <a:txBody>
                    <a:bodyPr/>
                    <a:lstStyle/>
                    <a:p>
                      <a:r>
                        <a:rPr lang="en-US" dirty="0" smtClean="0"/>
                        <a:t>ROM Emulator and Debugger</a:t>
                      </a:r>
                      <a:endParaRPr lang="en-US" dirty="0"/>
                    </a:p>
                  </a:txBody>
                  <a:tcPr/>
                </a:tc>
                <a:tc>
                  <a:txBody>
                    <a:bodyPr/>
                    <a:lstStyle/>
                    <a:p>
                      <a:r>
                        <a:rPr lang="en-US" dirty="0" smtClean="0"/>
                        <a:t>$1,600</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Sound Tools</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$1,500</a:t>
                      </a: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3DS Max License</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$4,000</a:t>
                      </a: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Total</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$7,100</a:t>
                      </a:r>
                    </a:p>
                  </a:txBody>
                  <a:tcPr/>
                </a:tc>
              </a:tr>
            </a:tbl>
          </a:graphicData>
        </a:graphic>
      </p:graphicFrame>
      <p:sp>
        <p:nvSpPr>
          <p:cNvPr id="5" name="CaixaDeTexto 4"/>
          <p:cNvSpPr txBox="1"/>
          <p:nvPr/>
        </p:nvSpPr>
        <p:spPr>
          <a:xfrm>
            <a:off x="467544" y="404664"/>
            <a:ext cx="8208912" cy="369332"/>
          </a:xfrm>
          <a:prstGeom prst="rect">
            <a:avLst/>
          </a:prstGeom>
          <a:noFill/>
        </p:spPr>
        <p:txBody>
          <a:bodyPr wrap="square" rtlCol="0">
            <a:spAutoFit/>
          </a:bodyPr>
          <a:lstStyle/>
          <a:p>
            <a:pPr algn="ctr"/>
            <a:r>
              <a:rPr lang="en-US" b="1" dirty="0"/>
              <a:t>Official Silicon Graphics Setup</a:t>
            </a:r>
          </a:p>
        </p:txBody>
      </p:sp>
      <p:sp>
        <p:nvSpPr>
          <p:cNvPr id="9" name="CaixaDeTexto 8"/>
          <p:cNvSpPr txBox="1"/>
          <p:nvPr/>
        </p:nvSpPr>
        <p:spPr>
          <a:xfrm>
            <a:off x="467544" y="3526224"/>
            <a:ext cx="8208912" cy="369332"/>
          </a:xfrm>
          <a:prstGeom prst="rect">
            <a:avLst/>
          </a:prstGeom>
          <a:noFill/>
        </p:spPr>
        <p:txBody>
          <a:bodyPr wrap="square" rtlCol="0">
            <a:spAutoFit/>
          </a:bodyPr>
          <a:lstStyle/>
          <a:p>
            <a:pPr algn="ctr"/>
            <a:r>
              <a:rPr lang="en-US" b="1" dirty="0"/>
              <a:t>Official </a:t>
            </a:r>
            <a:r>
              <a:rPr lang="en-US" b="1" dirty="0" smtClean="0"/>
              <a:t>PC </a:t>
            </a:r>
            <a:r>
              <a:rPr lang="en-US" b="1" dirty="0"/>
              <a:t>Setup</a:t>
            </a:r>
          </a:p>
        </p:txBody>
      </p:sp>
    </p:spTree>
    <p:extLst>
      <p:ext uri="{BB962C8B-B14F-4D97-AF65-F5344CB8AC3E}">
        <p14:creationId xmlns:p14="http://schemas.microsoft.com/office/powerpoint/2010/main" val="274534347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Espaço Reservado para Conteúdo 3"/>
          <p:cNvGraphicFramePr>
            <a:graphicFrameLocks noGrp="1"/>
          </p:cNvGraphicFramePr>
          <p:nvPr>
            <p:ph idx="1"/>
            <p:extLst>
              <p:ext uri="{D42A27DB-BD31-4B8C-83A1-F6EECF244321}">
                <p14:modId xmlns:p14="http://schemas.microsoft.com/office/powerpoint/2010/main" val="1418831746"/>
              </p:ext>
            </p:extLst>
          </p:nvPr>
        </p:nvGraphicFramePr>
        <p:xfrm>
          <a:off x="457200" y="782712"/>
          <a:ext cx="8229600" cy="2494280"/>
        </p:xfrm>
        <a:graphic>
          <a:graphicData uri="http://schemas.openxmlformats.org/drawingml/2006/table">
            <a:tbl>
              <a:tblPr firstRow="1" bandRow="1">
                <a:tableStyleId>{5C22544A-7EE6-4342-B048-85BDC9FD1C3A}</a:tableStyleId>
              </a:tblPr>
              <a:tblGrid>
                <a:gridCol w="4114800"/>
                <a:gridCol w="4114800"/>
              </a:tblGrid>
              <a:tr h="370840">
                <a:tc>
                  <a:txBody>
                    <a:bodyPr/>
                    <a:lstStyle/>
                    <a:p>
                      <a:r>
                        <a:rPr lang="en-US" dirty="0" smtClean="0"/>
                        <a:t>Part</a:t>
                      </a:r>
                      <a:endParaRPr lang="en-US" dirty="0"/>
                    </a:p>
                  </a:txBody>
                  <a:tcPr/>
                </a:tc>
                <a:tc>
                  <a:txBody>
                    <a:bodyPr/>
                    <a:lstStyle/>
                    <a:p>
                      <a:r>
                        <a:rPr lang="en-US" dirty="0" smtClean="0"/>
                        <a:t>Price (USD)</a:t>
                      </a:r>
                      <a:endParaRPr lang="en-US" dirty="0"/>
                    </a:p>
                  </a:txBody>
                  <a:tcPr/>
                </a:tc>
              </a:tr>
              <a:tr h="370840">
                <a:tc>
                  <a:txBody>
                    <a:bodyPr/>
                    <a:lstStyle/>
                    <a:p>
                      <a:r>
                        <a:rPr lang="en-US" dirty="0" smtClean="0"/>
                        <a:t>Personal Computer (Win95 to XP)</a:t>
                      </a:r>
                      <a:endParaRPr lang="en-US" dirty="0"/>
                    </a:p>
                  </a:txBody>
                  <a:tcPr/>
                </a:tc>
                <a:tc>
                  <a:txBody>
                    <a:bodyPr/>
                    <a:lstStyle/>
                    <a:p>
                      <a:r>
                        <a:rPr lang="en-US" dirty="0" smtClean="0"/>
                        <a:t>You might have one lying around</a:t>
                      </a:r>
                      <a:endParaRPr lang="en-US" dirty="0"/>
                    </a:p>
                  </a:txBody>
                  <a:tcPr/>
                </a:tc>
              </a:tr>
              <a:tr h="370840">
                <a:tc>
                  <a:txBody>
                    <a:bodyPr/>
                    <a:lstStyle/>
                    <a:p>
                      <a:r>
                        <a:rPr lang="pt-PT" sz="1800" b="0" i="0" kern="1200" dirty="0" err="1" smtClean="0">
                          <a:solidFill>
                            <a:schemeClr val="dk1"/>
                          </a:solidFill>
                          <a:effectLst/>
                          <a:latin typeface="+mn-lt"/>
                          <a:ea typeface="+mn-ea"/>
                          <a:cs typeface="+mn-cs"/>
                        </a:rPr>
                        <a:t>Doctor</a:t>
                      </a:r>
                      <a:r>
                        <a:rPr lang="pt-PT" sz="1800" b="0" i="0" kern="1200" dirty="0" smtClean="0">
                          <a:solidFill>
                            <a:schemeClr val="dk1"/>
                          </a:solidFill>
                          <a:effectLst/>
                          <a:latin typeface="+mn-lt"/>
                          <a:ea typeface="+mn-ea"/>
                          <a:cs typeface="+mn-cs"/>
                        </a:rPr>
                        <a:t> V64</a:t>
                      </a:r>
                      <a:endParaRPr lang="pt-PT" sz="1800" b="0" i="0" kern="1200" dirty="0">
                        <a:solidFill>
                          <a:schemeClr val="dk1"/>
                        </a:solidFill>
                        <a:effectLst/>
                        <a:latin typeface="+mn-lt"/>
                        <a:ea typeface="+mn-ea"/>
                        <a:cs typeface="+mn-cs"/>
                      </a:endParaRPr>
                    </a:p>
                  </a:txBody>
                  <a:tcPr/>
                </a:tc>
                <a:tc>
                  <a:txBody>
                    <a:bodyPr/>
                    <a:lstStyle/>
                    <a:p>
                      <a:r>
                        <a:rPr lang="pt-PT" sz="1800" b="0" i="0" kern="1200" dirty="0" smtClean="0">
                          <a:solidFill>
                            <a:schemeClr val="dk1"/>
                          </a:solidFill>
                          <a:effectLst/>
                          <a:latin typeface="+mn-lt"/>
                          <a:ea typeface="+mn-ea"/>
                          <a:cs typeface="+mn-cs"/>
                        </a:rPr>
                        <a:t>$450</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 copy</a:t>
                      </a:r>
                      <a:r>
                        <a:rPr lang="en-US" baseline="0" dirty="0" smtClean="0"/>
                        <a:t> of any N64 game to bypass the lockout chip</a:t>
                      </a:r>
                      <a:endParaRPr 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$20</a:t>
                      </a: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t-PT" dirty="0" smtClean="0"/>
                        <a:t>Anim8or</a:t>
                      </a:r>
                      <a:endParaRPr 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t-PT" dirty="0" smtClean="0"/>
                        <a:t>Free</a:t>
                      </a:r>
                      <a:endParaRPr lang="en-US" dirty="0" smtClean="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Total</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$470</a:t>
                      </a:r>
                    </a:p>
                  </a:txBody>
                  <a:tcPr/>
                </a:tc>
              </a:tr>
            </a:tbl>
          </a:graphicData>
        </a:graphic>
      </p:graphicFrame>
      <p:graphicFrame>
        <p:nvGraphicFramePr>
          <p:cNvPr id="7" name="Espaço Reservado para Conteúdo 3"/>
          <p:cNvGraphicFramePr>
            <a:graphicFrameLocks/>
          </p:cNvGraphicFramePr>
          <p:nvPr>
            <p:extLst>
              <p:ext uri="{D42A27DB-BD31-4B8C-83A1-F6EECF244321}">
                <p14:modId xmlns:p14="http://schemas.microsoft.com/office/powerpoint/2010/main" val="4217802206"/>
              </p:ext>
            </p:extLst>
          </p:nvPr>
        </p:nvGraphicFramePr>
        <p:xfrm>
          <a:off x="467544" y="3868256"/>
          <a:ext cx="8229600" cy="2225040"/>
        </p:xfrm>
        <a:graphic>
          <a:graphicData uri="http://schemas.openxmlformats.org/drawingml/2006/table">
            <a:tbl>
              <a:tblPr firstRow="1" bandRow="1">
                <a:tableStyleId>{5C22544A-7EE6-4342-B048-85BDC9FD1C3A}</a:tableStyleId>
              </a:tblPr>
              <a:tblGrid>
                <a:gridCol w="4114800"/>
                <a:gridCol w="4114800"/>
              </a:tblGrid>
              <a:tr h="370840">
                <a:tc>
                  <a:txBody>
                    <a:bodyPr/>
                    <a:lstStyle/>
                    <a:p>
                      <a:r>
                        <a:rPr lang="en-US" dirty="0" smtClean="0"/>
                        <a:t>Part</a:t>
                      </a:r>
                      <a:endParaRPr lang="en-US" dirty="0"/>
                    </a:p>
                  </a:txBody>
                  <a:tcPr/>
                </a:tc>
                <a:tc>
                  <a:txBody>
                    <a:bodyPr/>
                    <a:lstStyle/>
                    <a:p>
                      <a:r>
                        <a:rPr lang="en-US" dirty="0" smtClean="0"/>
                        <a:t>Price (USD)</a:t>
                      </a:r>
                      <a:endParaRPr lang="en-US" dirty="0"/>
                    </a:p>
                  </a:txBody>
                  <a:tcPr/>
                </a:tc>
              </a:tr>
              <a:tr h="370840">
                <a:tc>
                  <a:txBody>
                    <a:bodyPr/>
                    <a:lstStyle/>
                    <a:p>
                      <a:r>
                        <a:rPr lang="en-US" dirty="0" smtClean="0"/>
                        <a:t>Personal</a:t>
                      </a:r>
                      <a:r>
                        <a:rPr lang="en-US" baseline="0" dirty="0" smtClean="0"/>
                        <a:t> Computer (A modern OS)</a:t>
                      </a:r>
                      <a:endParaRPr lang="en-US" dirty="0"/>
                    </a:p>
                  </a:txBody>
                  <a:tcPr/>
                </a:tc>
                <a:tc>
                  <a:txBody>
                    <a:bodyPr/>
                    <a:lstStyle/>
                    <a:p>
                      <a:r>
                        <a:rPr lang="en-US" dirty="0" smtClean="0"/>
                        <a:t>You already owned one.</a:t>
                      </a:r>
                      <a:endParaRPr lang="en-US" dirty="0"/>
                    </a:p>
                  </a:txBody>
                  <a:tcPr/>
                </a:tc>
              </a:tr>
              <a:tr h="370840">
                <a:tc>
                  <a:txBody>
                    <a:bodyPr/>
                    <a:lstStyle/>
                    <a:p>
                      <a:r>
                        <a:rPr lang="en-US" dirty="0" smtClean="0"/>
                        <a:t>A </a:t>
                      </a:r>
                      <a:r>
                        <a:rPr lang="en-US" dirty="0" err="1" smtClean="0"/>
                        <a:t>flashcart</a:t>
                      </a:r>
                      <a:r>
                        <a:rPr lang="en-US" dirty="0" smtClean="0"/>
                        <a:t> (with USB)</a:t>
                      </a:r>
                      <a:endParaRPr lang="en-US" dirty="0"/>
                    </a:p>
                  </a:txBody>
                  <a:tcPr/>
                </a:tc>
                <a:tc>
                  <a:txBody>
                    <a:bodyPr/>
                    <a:lstStyle/>
                    <a:p>
                      <a:r>
                        <a:rPr lang="en-US" dirty="0" smtClean="0"/>
                        <a:t>$200</a:t>
                      </a:r>
                      <a:endParaRPr lang="en-US" dirty="0"/>
                    </a:p>
                  </a:txBody>
                  <a:tcPr/>
                </a:tc>
              </a:tr>
              <a:tr h="370840">
                <a:tc>
                  <a:txBody>
                    <a:bodyPr/>
                    <a:lstStyle/>
                    <a:p>
                      <a:r>
                        <a:rPr lang="pt-PT" dirty="0" err="1" smtClean="0"/>
                        <a:t>Blender</a:t>
                      </a:r>
                      <a:endParaRPr lang="en-US" dirty="0"/>
                    </a:p>
                  </a:txBody>
                  <a:tcPr/>
                </a:tc>
                <a:tc>
                  <a:txBody>
                    <a:bodyPr/>
                    <a:lstStyle/>
                    <a:p>
                      <a:r>
                        <a:rPr lang="pt-PT" dirty="0" smtClean="0"/>
                        <a:t>Free</a:t>
                      </a:r>
                      <a:endParaRPr lang="en-US" dirty="0"/>
                    </a:p>
                  </a:txBody>
                  <a:tcPr/>
                </a:tc>
              </a:tr>
              <a:tr h="370840">
                <a:tc>
                  <a:txBody>
                    <a:bodyPr/>
                    <a:lstStyle/>
                    <a:p>
                      <a:r>
                        <a:rPr lang="en-US" dirty="0" err="1" smtClean="0"/>
                        <a:t>OpenMPT</a:t>
                      </a:r>
                      <a:r>
                        <a:rPr lang="en-US" dirty="0" smtClean="0"/>
                        <a:t> or Anvil Studio</a:t>
                      </a:r>
                      <a:endParaRPr lang="en-US" dirty="0"/>
                    </a:p>
                  </a:txBody>
                  <a:tcPr/>
                </a:tc>
                <a:tc>
                  <a:txBody>
                    <a:bodyPr/>
                    <a:lstStyle/>
                    <a:p>
                      <a:r>
                        <a:rPr lang="en-US" dirty="0" smtClean="0"/>
                        <a:t>Free</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Total</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$200</a:t>
                      </a:r>
                    </a:p>
                  </a:txBody>
                  <a:tcPr/>
                </a:tc>
              </a:tr>
            </a:tbl>
          </a:graphicData>
        </a:graphic>
      </p:graphicFrame>
      <p:sp>
        <p:nvSpPr>
          <p:cNvPr id="5" name="CaixaDeTexto 4"/>
          <p:cNvSpPr txBox="1"/>
          <p:nvPr/>
        </p:nvSpPr>
        <p:spPr>
          <a:xfrm>
            <a:off x="467544" y="404664"/>
            <a:ext cx="8208912" cy="369332"/>
          </a:xfrm>
          <a:prstGeom prst="rect">
            <a:avLst/>
          </a:prstGeom>
          <a:noFill/>
        </p:spPr>
        <p:txBody>
          <a:bodyPr wrap="square" rtlCol="0">
            <a:spAutoFit/>
          </a:bodyPr>
          <a:lstStyle/>
          <a:p>
            <a:pPr algn="ctr"/>
            <a:r>
              <a:rPr lang="en-US" b="1" dirty="0" err="1" smtClean="0"/>
              <a:t>Jank</a:t>
            </a:r>
            <a:r>
              <a:rPr lang="en-US" b="1" dirty="0" smtClean="0"/>
              <a:t> Back Alleyway Deal Setup</a:t>
            </a:r>
            <a:endParaRPr lang="en-US" b="1" dirty="0"/>
          </a:p>
        </p:txBody>
      </p:sp>
      <p:sp>
        <p:nvSpPr>
          <p:cNvPr id="9" name="CaixaDeTexto 8"/>
          <p:cNvSpPr txBox="1"/>
          <p:nvPr/>
        </p:nvSpPr>
        <p:spPr>
          <a:xfrm>
            <a:off x="467544" y="3501008"/>
            <a:ext cx="8208912" cy="369332"/>
          </a:xfrm>
          <a:prstGeom prst="rect">
            <a:avLst/>
          </a:prstGeom>
          <a:noFill/>
        </p:spPr>
        <p:txBody>
          <a:bodyPr wrap="square" rtlCol="0">
            <a:spAutoFit/>
          </a:bodyPr>
          <a:lstStyle/>
          <a:p>
            <a:pPr algn="ctr"/>
            <a:r>
              <a:rPr lang="en-US" b="1" dirty="0" smtClean="0"/>
              <a:t>Modern Setup</a:t>
            </a:r>
            <a:endParaRPr lang="en-US" b="1" dirty="0"/>
          </a:p>
        </p:txBody>
      </p:sp>
    </p:spTree>
    <p:extLst>
      <p:ext uri="{BB962C8B-B14F-4D97-AF65-F5344CB8AC3E}">
        <p14:creationId xmlns:p14="http://schemas.microsoft.com/office/powerpoint/2010/main" val="309812518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Software Development Kit</a:t>
            </a:r>
            <a:endParaRPr lang="en-US" dirty="0"/>
          </a:p>
        </p:txBody>
      </p:sp>
      <p:sp>
        <p:nvSpPr>
          <p:cNvPr id="3" name="Espaço Reservado para Conteúdo 2"/>
          <p:cNvSpPr>
            <a:spLocks noGrp="1"/>
          </p:cNvSpPr>
          <p:nvPr>
            <p:ph idx="1"/>
          </p:nvPr>
        </p:nvSpPr>
        <p:spPr/>
        <p:txBody>
          <a:bodyPr>
            <a:normAutofit fontScale="92500" lnSpcReduction="20000"/>
          </a:bodyPr>
          <a:lstStyle/>
          <a:p>
            <a:r>
              <a:rPr lang="en-US" dirty="0" smtClean="0"/>
              <a:t>As of making this presentation, you currently have two reliable options for SDK’s:</a:t>
            </a:r>
          </a:p>
          <a:p>
            <a:pPr lvl="1">
              <a:buFont typeface="Courier New" panose="02070309020205020404" pitchFamily="49" charset="0"/>
              <a:buChar char="o"/>
            </a:pPr>
            <a:r>
              <a:rPr lang="en-US" dirty="0" err="1" smtClean="0"/>
              <a:t>Libultra</a:t>
            </a:r>
            <a:r>
              <a:rPr lang="en-US" dirty="0" smtClean="0"/>
              <a:t> - The official SDK</a:t>
            </a:r>
          </a:p>
          <a:p>
            <a:pPr lvl="2">
              <a:buFont typeface="Wingdings" panose="05000000000000000000" pitchFamily="2" charset="2"/>
              <a:buChar char="§"/>
            </a:pPr>
            <a:r>
              <a:rPr lang="en-US" dirty="0" smtClean="0"/>
              <a:t>Obtainable from </a:t>
            </a:r>
            <a:r>
              <a:rPr lang="en-US" dirty="0"/>
              <a:t>your local company liquidation </a:t>
            </a:r>
            <a:r>
              <a:rPr lang="en-US" dirty="0" smtClean="0"/>
              <a:t>auction or shady trench coat guy. Proprietary.</a:t>
            </a:r>
          </a:p>
          <a:p>
            <a:pPr lvl="2">
              <a:buFont typeface="Wingdings" panose="05000000000000000000" pitchFamily="2" charset="2"/>
              <a:buChar char="§"/>
            </a:pPr>
            <a:r>
              <a:rPr lang="en-US" dirty="0" smtClean="0"/>
              <a:t>Works on Windows 95 to XP out of the box, but we have modern alternatives that run off </a:t>
            </a:r>
            <a:r>
              <a:rPr lang="en-US" dirty="0" err="1" smtClean="0"/>
              <a:t>DOSBox</a:t>
            </a:r>
            <a:r>
              <a:rPr lang="en-US" dirty="0" smtClean="0"/>
              <a:t>, Wine, Windows 10 via WSL, or Linux/</a:t>
            </a:r>
            <a:r>
              <a:rPr lang="en-US" dirty="0" err="1" smtClean="0"/>
              <a:t>macOS</a:t>
            </a:r>
            <a:r>
              <a:rPr lang="en-US" dirty="0" smtClean="0"/>
              <a:t>.</a:t>
            </a:r>
          </a:p>
          <a:p>
            <a:pPr lvl="1">
              <a:buFont typeface="Courier New" panose="02070309020205020404" pitchFamily="49" charset="0"/>
              <a:buChar char="o"/>
            </a:pPr>
            <a:r>
              <a:rPr lang="en-US" dirty="0" err="1" smtClean="0"/>
              <a:t>Libdragon</a:t>
            </a:r>
            <a:r>
              <a:rPr lang="en-US" dirty="0" smtClean="0"/>
              <a:t> – A free and open source SDK</a:t>
            </a:r>
          </a:p>
          <a:p>
            <a:pPr lvl="2">
              <a:buFont typeface="Wingdings" panose="05000000000000000000" pitchFamily="2" charset="2"/>
              <a:buChar char="§"/>
            </a:pPr>
            <a:r>
              <a:rPr lang="en-US" dirty="0" smtClean="0"/>
              <a:t>Currently only supports 2D but this is changing very soon!!!</a:t>
            </a:r>
          </a:p>
          <a:p>
            <a:pPr lvl="2">
              <a:buFont typeface="Wingdings" panose="05000000000000000000" pitchFamily="2" charset="2"/>
              <a:buChar char="§"/>
            </a:pPr>
            <a:r>
              <a:rPr lang="en-US" dirty="0" smtClean="0"/>
              <a:t>Will work on any modern system. You can even get it for Docker!</a:t>
            </a:r>
          </a:p>
          <a:p>
            <a:pPr lvl="2">
              <a:buFont typeface="Wingdings" panose="05000000000000000000" pitchFamily="2" charset="2"/>
              <a:buChar char="§"/>
            </a:pPr>
            <a:r>
              <a:rPr lang="en-US" dirty="0" smtClean="0"/>
              <a:t>Easier to use as it doesn’t expose much of the OS.</a:t>
            </a:r>
            <a:endParaRPr lang="en-US" dirty="0"/>
          </a:p>
        </p:txBody>
      </p:sp>
    </p:spTree>
    <p:extLst>
      <p:ext uri="{BB962C8B-B14F-4D97-AF65-F5344CB8AC3E}">
        <p14:creationId xmlns:p14="http://schemas.microsoft.com/office/powerpoint/2010/main" val="424358811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err="1" smtClean="0"/>
              <a:t>Flashcarts</a:t>
            </a:r>
            <a:endParaRPr lang="en-US" dirty="0"/>
          </a:p>
        </p:txBody>
      </p:sp>
      <p:sp>
        <p:nvSpPr>
          <p:cNvPr id="3" name="Espaço Reservado para Conteúdo 2"/>
          <p:cNvSpPr>
            <a:spLocks noGrp="1"/>
          </p:cNvSpPr>
          <p:nvPr>
            <p:ph idx="1"/>
          </p:nvPr>
        </p:nvSpPr>
        <p:spPr>
          <a:xfrm>
            <a:off x="457200" y="1373902"/>
            <a:ext cx="8229600" cy="4978559"/>
          </a:xfrm>
        </p:spPr>
        <p:txBody>
          <a:bodyPr>
            <a:normAutofit fontScale="92500" lnSpcReduction="20000"/>
          </a:bodyPr>
          <a:lstStyle/>
          <a:p>
            <a:r>
              <a:rPr lang="en-US" dirty="0" smtClean="0"/>
              <a:t>In case I haven’t said it enough, get a </a:t>
            </a:r>
            <a:r>
              <a:rPr lang="en-US" dirty="0" err="1" smtClean="0"/>
              <a:t>Flashcart</a:t>
            </a:r>
            <a:r>
              <a:rPr lang="en-US" dirty="0" smtClean="0"/>
              <a:t> with USB!</a:t>
            </a:r>
          </a:p>
          <a:p>
            <a:pPr lvl="1">
              <a:buFont typeface="Courier New" panose="02070309020205020404" pitchFamily="49" charset="0"/>
              <a:buChar char="o"/>
            </a:pPr>
            <a:r>
              <a:rPr lang="en-US" dirty="0" smtClean="0"/>
              <a:t>64Drive</a:t>
            </a:r>
          </a:p>
          <a:p>
            <a:pPr lvl="1">
              <a:buFont typeface="Courier New" panose="02070309020205020404" pitchFamily="49" charset="0"/>
              <a:buChar char="o"/>
            </a:pPr>
            <a:r>
              <a:rPr lang="en-US" dirty="0" err="1" smtClean="0"/>
              <a:t>EverDrive</a:t>
            </a:r>
            <a:r>
              <a:rPr lang="en-US" dirty="0" smtClean="0"/>
              <a:t> X7</a:t>
            </a:r>
          </a:p>
          <a:p>
            <a:pPr lvl="1">
              <a:buFont typeface="Courier New" panose="02070309020205020404" pitchFamily="49" charset="0"/>
              <a:buChar char="o"/>
            </a:pPr>
            <a:r>
              <a:rPr lang="en-US" dirty="0" smtClean="0"/>
              <a:t>DIY options: SummerCart64</a:t>
            </a:r>
          </a:p>
          <a:p>
            <a:r>
              <a:rPr lang="en-US" dirty="0" smtClean="0"/>
              <a:t>With USB, not only do you get debugging, but you get a faster workflow (no fiddling with SD cards). </a:t>
            </a:r>
          </a:p>
          <a:p>
            <a:r>
              <a:rPr lang="en-US" dirty="0" err="1" smtClean="0"/>
              <a:t>UNFLoader</a:t>
            </a:r>
            <a:r>
              <a:rPr lang="en-US" dirty="0" smtClean="0"/>
              <a:t> </a:t>
            </a:r>
            <a:r>
              <a:rPr lang="en-US" dirty="0" smtClean="0">
                <a:sym typeface="Wingdings" panose="05000000000000000000" pitchFamily="2" charset="2"/>
              </a:rPr>
              <a:t></a:t>
            </a:r>
            <a:endParaRPr lang="en-US" dirty="0" smtClean="0"/>
          </a:p>
          <a:p>
            <a:r>
              <a:rPr lang="en-US" dirty="0" smtClean="0"/>
              <a:t>Don’t trust emulators</a:t>
            </a:r>
          </a:p>
          <a:p>
            <a:pPr lvl="1">
              <a:buFont typeface="Courier New" panose="02070309020205020404" pitchFamily="49" charset="0"/>
              <a:buChar char="o"/>
            </a:pPr>
            <a:r>
              <a:rPr lang="en-US" dirty="0" smtClean="0"/>
              <a:t>No, really</a:t>
            </a:r>
          </a:p>
          <a:p>
            <a:pPr lvl="1">
              <a:buFont typeface="Courier New" panose="02070309020205020404" pitchFamily="49" charset="0"/>
              <a:buChar char="o"/>
            </a:pPr>
            <a:r>
              <a:rPr lang="en-US" dirty="0" smtClean="0"/>
              <a:t>Not even CEN64</a:t>
            </a:r>
          </a:p>
        </p:txBody>
      </p:sp>
    </p:spTree>
    <p:extLst>
      <p:ext uri="{BB962C8B-B14F-4D97-AF65-F5344CB8AC3E}">
        <p14:creationId xmlns:p14="http://schemas.microsoft.com/office/powerpoint/2010/main" val="215906832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Programming Languages</a:t>
            </a:r>
            <a:endParaRPr lang="en-US" dirty="0"/>
          </a:p>
        </p:txBody>
      </p:sp>
      <p:sp>
        <p:nvSpPr>
          <p:cNvPr id="3" name="Espaço Reservado para Conteúdo 2"/>
          <p:cNvSpPr>
            <a:spLocks noGrp="1"/>
          </p:cNvSpPr>
          <p:nvPr>
            <p:ph idx="1"/>
          </p:nvPr>
        </p:nvSpPr>
        <p:spPr/>
        <p:txBody>
          <a:bodyPr>
            <a:normAutofit fontScale="92500"/>
          </a:bodyPr>
          <a:lstStyle/>
          <a:p>
            <a:r>
              <a:rPr lang="en-US" dirty="0" smtClean="0"/>
              <a:t>C</a:t>
            </a:r>
          </a:p>
          <a:p>
            <a:pPr lvl="1">
              <a:buFont typeface="Courier New" panose="02070309020205020404" pitchFamily="49" charset="0"/>
              <a:buChar char="o"/>
            </a:pPr>
            <a:r>
              <a:rPr lang="en-US" dirty="0" smtClean="0"/>
              <a:t>C++</a:t>
            </a:r>
          </a:p>
          <a:p>
            <a:r>
              <a:rPr lang="en-US" dirty="0" smtClean="0"/>
              <a:t>MIPS Assembly</a:t>
            </a:r>
          </a:p>
          <a:p>
            <a:pPr lvl="1">
              <a:buFont typeface="Courier New" panose="02070309020205020404" pitchFamily="49" charset="0"/>
              <a:buChar char="o"/>
            </a:pPr>
            <a:r>
              <a:rPr lang="en-US" dirty="0" smtClean="0"/>
              <a:t>BASS, </a:t>
            </a:r>
            <a:r>
              <a:rPr lang="en-US" dirty="0" err="1" smtClean="0"/>
              <a:t>armips</a:t>
            </a:r>
            <a:r>
              <a:rPr lang="en-US" dirty="0" smtClean="0"/>
              <a:t>, or </a:t>
            </a:r>
            <a:r>
              <a:rPr lang="pt-PT" dirty="0"/>
              <a:t>GAS</a:t>
            </a:r>
            <a:r>
              <a:rPr lang="en-US" dirty="0" smtClean="0"/>
              <a:t>.</a:t>
            </a:r>
          </a:p>
          <a:p>
            <a:pPr lvl="1">
              <a:buFont typeface="Courier New" panose="02070309020205020404" pitchFamily="49" charset="0"/>
              <a:buChar char="o"/>
            </a:pPr>
            <a:r>
              <a:rPr lang="en-US" dirty="0" smtClean="0"/>
              <a:t>Unlikely you ever need it. Welcome to the future of Game development.</a:t>
            </a:r>
          </a:p>
          <a:p>
            <a:r>
              <a:rPr lang="en-US" dirty="0" smtClean="0"/>
              <a:t>If you’re so inclined (Don’t expect any support!):</a:t>
            </a:r>
          </a:p>
          <a:p>
            <a:pPr lvl="1">
              <a:buFont typeface="Courier New" panose="02070309020205020404" pitchFamily="49" charset="0"/>
              <a:buChar char="o"/>
            </a:pPr>
            <a:r>
              <a:rPr lang="en-US" dirty="0" smtClean="0"/>
              <a:t>Rust</a:t>
            </a:r>
          </a:p>
          <a:p>
            <a:pPr lvl="1">
              <a:buFont typeface="Courier New" panose="02070309020205020404" pitchFamily="49" charset="0"/>
              <a:buChar char="o"/>
            </a:pPr>
            <a:r>
              <a:rPr lang="en-US" dirty="0" smtClean="0"/>
              <a:t>Zig</a:t>
            </a:r>
          </a:p>
          <a:p>
            <a:endParaRPr lang="en-US" dirty="0"/>
          </a:p>
        </p:txBody>
      </p:sp>
    </p:spTree>
    <p:extLst>
      <p:ext uri="{BB962C8B-B14F-4D97-AF65-F5344CB8AC3E}">
        <p14:creationId xmlns:p14="http://schemas.microsoft.com/office/powerpoint/2010/main" val="244088383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n-US" dirty="0" smtClean="0"/>
              <a:t>Who are you, and why should I care?</a:t>
            </a:r>
            <a:endParaRPr lang="en-US" dirty="0"/>
          </a:p>
        </p:txBody>
      </p:sp>
      <p:pic>
        <p:nvPicPr>
          <p:cNvPr id="1027" name="Picture 3" descr="C:\Users\Lourenço\Desktop\68747470733a2f2f692e696d6775722e636f6d2f6d627a6d67426e2e676966.gif"/>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395536" y="1340768"/>
            <a:ext cx="2927574" cy="219568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4" y="3645024"/>
            <a:ext cx="2736304" cy="28738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descr="C:\Users\Lourenço\Desktop\Catherine.gif"/>
          <p:cNvPicPr>
            <a:picLocks noChangeAspect="1" noChangeArrowheads="1" noCrop="1"/>
          </p:cNvPicPr>
          <p:nvPr/>
        </p:nvPicPr>
        <p:blipFill>
          <a:blip r:embed="rId4">
            <a:extLst>
              <a:ext uri="{28A0092B-C50C-407E-A947-70E740481C1C}">
                <a14:useLocalDpi xmlns:a14="http://schemas.microsoft.com/office/drawing/2010/main" val="0"/>
              </a:ext>
            </a:extLst>
          </a:blip>
          <a:srcRect/>
          <a:stretch>
            <a:fillRect/>
          </a:stretch>
        </p:blipFill>
        <p:spPr bwMode="auto">
          <a:xfrm>
            <a:off x="6948264" y="3284984"/>
            <a:ext cx="1979712" cy="3107816"/>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C:\Users\Lourenço\Desktop\Game Development\Game Projects\N64 Texture Converter\Help File Source\images\progstart.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19872" y="3501008"/>
            <a:ext cx="3397627" cy="2664296"/>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7" descr="C:\Users\Lourenço\Desktop\npp.gif"/>
          <p:cNvPicPr>
            <a:picLocks noChangeAspect="1" noChangeArrowheads="1" noCrop="1"/>
          </p:cNvPicPr>
          <p:nvPr/>
        </p:nvPicPr>
        <p:blipFill>
          <a:blip r:embed="rId6">
            <a:extLst>
              <a:ext uri="{28A0092B-C50C-407E-A947-70E740481C1C}">
                <a14:useLocalDpi xmlns:a14="http://schemas.microsoft.com/office/drawing/2010/main" val="0"/>
              </a:ext>
            </a:extLst>
          </a:blip>
          <a:srcRect/>
          <a:stretch>
            <a:fillRect/>
          </a:stretch>
        </p:blipFill>
        <p:spPr bwMode="auto">
          <a:xfrm>
            <a:off x="3707904" y="1340768"/>
            <a:ext cx="4538245" cy="15841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257350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Other Development Tools</a:t>
            </a:r>
            <a:endParaRPr lang="en-US" dirty="0"/>
          </a:p>
        </p:txBody>
      </p:sp>
      <p:sp>
        <p:nvSpPr>
          <p:cNvPr id="3" name="Espaço Reservado para Conteúdo 2"/>
          <p:cNvSpPr>
            <a:spLocks noGrp="1"/>
          </p:cNvSpPr>
          <p:nvPr>
            <p:ph idx="1"/>
          </p:nvPr>
        </p:nvSpPr>
        <p:spPr>
          <a:xfrm>
            <a:off x="457200" y="1556792"/>
            <a:ext cx="8229600" cy="4525963"/>
          </a:xfrm>
        </p:spPr>
        <p:txBody>
          <a:bodyPr>
            <a:normAutofit fontScale="85000" lnSpcReduction="20000"/>
          </a:bodyPr>
          <a:lstStyle/>
          <a:p>
            <a:r>
              <a:rPr lang="en-US" smtClean="0"/>
              <a:t>It’s </a:t>
            </a:r>
            <a:r>
              <a:rPr lang="en-US" dirty="0" smtClean="0"/>
              <a:t>unlikely you’ll have access to official hardware or software (not that it helps, a lot of it is finicky or annoying to use).</a:t>
            </a:r>
          </a:p>
          <a:p>
            <a:r>
              <a:rPr lang="en-US" dirty="0"/>
              <a:t>Y</a:t>
            </a:r>
            <a:r>
              <a:rPr lang="en-US" dirty="0" smtClean="0"/>
              <a:t>ou’ll pretty much DIY everything, but you have community tools for:</a:t>
            </a:r>
          </a:p>
          <a:p>
            <a:pPr lvl="1">
              <a:buFont typeface="Courier New" panose="02070309020205020404" pitchFamily="49" charset="0"/>
              <a:buChar char="o"/>
            </a:pPr>
            <a:r>
              <a:rPr lang="en-US" dirty="0" smtClean="0"/>
              <a:t>Textures conversion</a:t>
            </a:r>
          </a:p>
          <a:p>
            <a:pPr lvl="1">
              <a:buFont typeface="Courier New" panose="02070309020205020404" pitchFamily="49" charset="0"/>
              <a:buChar char="o"/>
            </a:pPr>
            <a:r>
              <a:rPr lang="en-US" dirty="0" smtClean="0"/>
              <a:t>Modeling and Animating</a:t>
            </a:r>
          </a:p>
          <a:p>
            <a:pPr lvl="1">
              <a:buFont typeface="Courier New" panose="02070309020205020404" pitchFamily="49" charset="0"/>
              <a:buChar char="o"/>
            </a:pPr>
            <a:r>
              <a:rPr lang="en-US" dirty="0" smtClean="0"/>
              <a:t>Sound and Music</a:t>
            </a:r>
          </a:p>
          <a:p>
            <a:r>
              <a:rPr lang="en-US" dirty="0" smtClean="0">
                <a:hlinkClick r:id="rId2"/>
              </a:rPr>
              <a:t>https://n64.dev</a:t>
            </a:r>
            <a:r>
              <a:rPr lang="en-US" dirty="0" smtClean="0"/>
              <a:t> </a:t>
            </a:r>
          </a:p>
          <a:p>
            <a:r>
              <a:rPr lang="en-US" dirty="0" smtClean="0"/>
              <a:t>There is no generic game engine for N64 (IE Unity).</a:t>
            </a:r>
          </a:p>
          <a:p>
            <a:r>
              <a:rPr lang="en-US" dirty="0" smtClean="0"/>
              <a:t>If you want to hack or mod games, you’re asking the wrong person, but they have their own tools.</a:t>
            </a:r>
          </a:p>
          <a:p>
            <a:endParaRPr lang="en-US" dirty="0" smtClean="0"/>
          </a:p>
          <a:p>
            <a:endParaRPr lang="en-US" dirty="0"/>
          </a:p>
        </p:txBody>
      </p:sp>
    </p:spTree>
    <p:extLst>
      <p:ext uri="{BB962C8B-B14F-4D97-AF65-F5344CB8AC3E}">
        <p14:creationId xmlns:p14="http://schemas.microsoft.com/office/powerpoint/2010/main" val="210500961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1354758"/>
            <a:ext cx="8229600" cy="1143000"/>
          </a:xfrm>
        </p:spPr>
        <p:txBody>
          <a:bodyPr/>
          <a:lstStyle/>
          <a:p>
            <a:r>
              <a:rPr lang="en-US" dirty="0" smtClean="0"/>
              <a:t>Development Process</a:t>
            </a:r>
            <a:endParaRPr lang="en-US" dirty="0"/>
          </a:p>
        </p:txBody>
      </p:sp>
      <p:sp>
        <p:nvSpPr>
          <p:cNvPr id="53" name="CaixaDeTexto 52"/>
          <p:cNvSpPr txBox="1"/>
          <p:nvPr/>
        </p:nvSpPr>
        <p:spPr>
          <a:xfrm>
            <a:off x="0" y="2195572"/>
            <a:ext cx="9144000" cy="369332"/>
          </a:xfrm>
          <a:prstGeom prst="rect">
            <a:avLst/>
          </a:prstGeom>
          <a:noFill/>
        </p:spPr>
        <p:txBody>
          <a:bodyPr wrap="square" rtlCol="0">
            <a:spAutoFit/>
          </a:bodyPr>
          <a:lstStyle/>
          <a:p>
            <a:pPr algn="ctr"/>
            <a:r>
              <a:rPr lang="en-US" dirty="0" smtClean="0"/>
              <a:t>The boring stuff is out of the way, let’s get to the fun part!</a:t>
            </a:r>
            <a:endParaRPr lang="en-US" dirty="0"/>
          </a:p>
        </p:txBody>
      </p:sp>
      <p:grpSp>
        <p:nvGrpSpPr>
          <p:cNvPr id="3" name="Grupo 2"/>
          <p:cNvGrpSpPr/>
          <p:nvPr/>
        </p:nvGrpSpPr>
        <p:grpSpPr>
          <a:xfrm>
            <a:off x="1583668" y="2924944"/>
            <a:ext cx="5976664" cy="2088232"/>
            <a:chOff x="1583668" y="2924944"/>
            <a:chExt cx="5976664" cy="2088232"/>
          </a:xfrm>
        </p:grpSpPr>
        <p:sp>
          <p:nvSpPr>
            <p:cNvPr id="51" name="Forma livre 50"/>
            <p:cNvSpPr/>
            <p:nvPr/>
          </p:nvSpPr>
          <p:spPr>
            <a:xfrm>
              <a:off x="3743511" y="3646022"/>
              <a:ext cx="2155031" cy="840626"/>
            </a:xfrm>
            <a:custGeom>
              <a:avLst/>
              <a:gdLst>
                <a:gd name="connsiteX0" fmla="*/ 0 w 2155031"/>
                <a:gd name="connsiteY0" fmla="*/ 833437 h 850106"/>
                <a:gd name="connsiteX1" fmla="*/ 28575 w 2155031"/>
                <a:gd name="connsiteY1" fmla="*/ 840581 h 850106"/>
                <a:gd name="connsiteX2" fmla="*/ 40481 w 2155031"/>
                <a:gd name="connsiteY2" fmla="*/ 842962 h 850106"/>
                <a:gd name="connsiteX3" fmla="*/ 47625 w 2155031"/>
                <a:gd name="connsiteY3" fmla="*/ 845344 h 850106"/>
                <a:gd name="connsiteX4" fmla="*/ 102394 w 2155031"/>
                <a:gd name="connsiteY4" fmla="*/ 850106 h 850106"/>
                <a:gd name="connsiteX5" fmla="*/ 361950 w 2155031"/>
                <a:gd name="connsiteY5" fmla="*/ 847725 h 850106"/>
                <a:gd name="connsiteX6" fmla="*/ 371475 w 2155031"/>
                <a:gd name="connsiteY6" fmla="*/ 845344 h 850106"/>
                <a:gd name="connsiteX7" fmla="*/ 411956 w 2155031"/>
                <a:gd name="connsiteY7" fmla="*/ 835819 h 850106"/>
                <a:gd name="connsiteX8" fmla="*/ 438150 w 2155031"/>
                <a:gd name="connsiteY8" fmla="*/ 823912 h 850106"/>
                <a:gd name="connsiteX9" fmla="*/ 445294 w 2155031"/>
                <a:gd name="connsiteY9" fmla="*/ 821531 h 850106"/>
                <a:gd name="connsiteX10" fmla="*/ 457200 w 2155031"/>
                <a:gd name="connsiteY10" fmla="*/ 816769 h 850106"/>
                <a:gd name="connsiteX11" fmla="*/ 478631 w 2155031"/>
                <a:gd name="connsiteY11" fmla="*/ 809625 h 850106"/>
                <a:gd name="connsiteX12" fmla="*/ 485775 w 2155031"/>
                <a:gd name="connsiteY12" fmla="*/ 804862 h 850106"/>
                <a:gd name="connsiteX13" fmla="*/ 495300 w 2155031"/>
                <a:gd name="connsiteY13" fmla="*/ 797719 h 850106"/>
                <a:gd name="connsiteX14" fmla="*/ 509588 w 2155031"/>
                <a:gd name="connsiteY14" fmla="*/ 792956 h 850106"/>
                <a:gd name="connsiteX15" fmla="*/ 528638 w 2155031"/>
                <a:gd name="connsiteY15" fmla="*/ 781050 h 850106"/>
                <a:gd name="connsiteX16" fmla="*/ 538163 w 2155031"/>
                <a:gd name="connsiteY16" fmla="*/ 778669 h 850106"/>
                <a:gd name="connsiteX17" fmla="*/ 559594 w 2155031"/>
                <a:gd name="connsiteY17" fmla="*/ 769144 h 850106"/>
                <a:gd name="connsiteX18" fmla="*/ 581025 w 2155031"/>
                <a:gd name="connsiteY18" fmla="*/ 757237 h 850106"/>
                <a:gd name="connsiteX19" fmla="*/ 588169 w 2155031"/>
                <a:gd name="connsiteY19" fmla="*/ 750094 h 850106"/>
                <a:gd name="connsiteX20" fmla="*/ 604838 w 2155031"/>
                <a:gd name="connsiteY20" fmla="*/ 738187 h 850106"/>
                <a:gd name="connsiteX21" fmla="*/ 628650 w 2155031"/>
                <a:gd name="connsiteY21" fmla="*/ 719137 h 850106"/>
                <a:gd name="connsiteX22" fmla="*/ 645319 w 2155031"/>
                <a:gd name="connsiteY22" fmla="*/ 704850 h 850106"/>
                <a:gd name="connsiteX23" fmla="*/ 652463 w 2155031"/>
                <a:gd name="connsiteY23" fmla="*/ 702469 h 850106"/>
                <a:gd name="connsiteX24" fmla="*/ 669131 w 2155031"/>
                <a:gd name="connsiteY24" fmla="*/ 685800 h 850106"/>
                <a:gd name="connsiteX25" fmla="*/ 681038 w 2155031"/>
                <a:gd name="connsiteY25" fmla="*/ 673894 h 850106"/>
                <a:gd name="connsiteX26" fmla="*/ 697706 w 2155031"/>
                <a:gd name="connsiteY26" fmla="*/ 657225 h 850106"/>
                <a:gd name="connsiteX27" fmla="*/ 702469 w 2155031"/>
                <a:gd name="connsiteY27" fmla="*/ 650081 h 850106"/>
                <a:gd name="connsiteX28" fmla="*/ 714375 w 2155031"/>
                <a:gd name="connsiteY28" fmla="*/ 640556 h 850106"/>
                <a:gd name="connsiteX29" fmla="*/ 726281 w 2155031"/>
                <a:gd name="connsiteY29" fmla="*/ 628650 h 850106"/>
                <a:gd name="connsiteX30" fmla="*/ 742950 w 2155031"/>
                <a:gd name="connsiteY30" fmla="*/ 611981 h 850106"/>
                <a:gd name="connsiteX31" fmla="*/ 747713 w 2155031"/>
                <a:gd name="connsiteY31" fmla="*/ 604837 h 850106"/>
                <a:gd name="connsiteX32" fmla="*/ 759619 w 2155031"/>
                <a:gd name="connsiteY32" fmla="*/ 595312 h 850106"/>
                <a:gd name="connsiteX33" fmla="*/ 771525 w 2155031"/>
                <a:gd name="connsiteY33" fmla="*/ 583406 h 850106"/>
                <a:gd name="connsiteX34" fmla="*/ 785813 w 2155031"/>
                <a:gd name="connsiteY34" fmla="*/ 569119 h 850106"/>
                <a:gd name="connsiteX35" fmla="*/ 797719 w 2155031"/>
                <a:gd name="connsiteY35" fmla="*/ 554831 h 850106"/>
                <a:gd name="connsiteX36" fmla="*/ 809625 w 2155031"/>
                <a:gd name="connsiteY36" fmla="*/ 542925 h 850106"/>
                <a:gd name="connsiteX37" fmla="*/ 826294 w 2155031"/>
                <a:gd name="connsiteY37" fmla="*/ 528637 h 850106"/>
                <a:gd name="connsiteX38" fmla="*/ 852488 w 2155031"/>
                <a:gd name="connsiteY38" fmla="*/ 504825 h 850106"/>
                <a:gd name="connsiteX39" fmla="*/ 866775 w 2155031"/>
                <a:gd name="connsiteY39" fmla="*/ 492919 h 850106"/>
                <a:gd name="connsiteX40" fmla="*/ 873919 w 2155031"/>
                <a:gd name="connsiteY40" fmla="*/ 485775 h 850106"/>
                <a:gd name="connsiteX41" fmla="*/ 881063 w 2155031"/>
                <a:gd name="connsiteY41" fmla="*/ 481012 h 850106"/>
                <a:gd name="connsiteX42" fmla="*/ 890588 w 2155031"/>
                <a:gd name="connsiteY42" fmla="*/ 473869 h 850106"/>
                <a:gd name="connsiteX43" fmla="*/ 895350 w 2155031"/>
                <a:gd name="connsiteY43" fmla="*/ 466725 h 850106"/>
                <a:gd name="connsiteX44" fmla="*/ 923925 w 2155031"/>
                <a:gd name="connsiteY44" fmla="*/ 447675 h 850106"/>
                <a:gd name="connsiteX45" fmla="*/ 940594 w 2155031"/>
                <a:gd name="connsiteY45" fmla="*/ 431006 h 850106"/>
                <a:gd name="connsiteX46" fmla="*/ 954881 w 2155031"/>
                <a:gd name="connsiteY46" fmla="*/ 421481 h 850106"/>
                <a:gd name="connsiteX47" fmla="*/ 964406 w 2155031"/>
                <a:gd name="connsiteY47" fmla="*/ 411956 h 850106"/>
                <a:gd name="connsiteX48" fmla="*/ 976313 w 2155031"/>
                <a:gd name="connsiteY48" fmla="*/ 402431 h 850106"/>
                <a:gd name="connsiteX49" fmla="*/ 997744 w 2155031"/>
                <a:gd name="connsiteY49" fmla="*/ 381000 h 850106"/>
                <a:gd name="connsiteX50" fmla="*/ 1014413 w 2155031"/>
                <a:gd name="connsiteY50" fmla="*/ 369094 h 850106"/>
                <a:gd name="connsiteX51" fmla="*/ 1021556 w 2155031"/>
                <a:gd name="connsiteY51" fmla="*/ 364331 h 850106"/>
                <a:gd name="connsiteX52" fmla="*/ 1028700 w 2155031"/>
                <a:gd name="connsiteY52" fmla="*/ 357187 h 850106"/>
                <a:gd name="connsiteX53" fmla="*/ 1042988 w 2155031"/>
                <a:gd name="connsiteY53" fmla="*/ 340519 h 850106"/>
                <a:gd name="connsiteX54" fmla="*/ 1050131 w 2155031"/>
                <a:gd name="connsiteY54" fmla="*/ 338137 h 850106"/>
                <a:gd name="connsiteX55" fmla="*/ 1059656 w 2155031"/>
                <a:gd name="connsiteY55" fmla="*/ 328612 h 850106"/>
                <a:gd name="connsiteX56" fmla="*/ 1066800 w 2155031"/>
                <a:gd name="connsiteY56" fmla="*/ 319087 h 850106"/>
                <a:gd name="connsiteX57" fmla="*/ 1073944 w 2155031"/>
                <a:gd name="connsiteY57" fmla="*/ 316706 h 850106"/>
                <a:gd name="connsiteX58" fmla="*/ 1104900 w 2155031"/>
                <a:gd name="connsiteY58" fmla="*/ 295275 h 850106"/>
                <a:gd name="connsiteX59" fmla="*/ 1114425 w 2155031"/>
                <a:gd name="connsiteY59" fmla="*/ 288131 h 850106"/>
                <a:gd name="connsiteX60" fmla="*/ 1123950 w 2155031"/>
                <a:gd name="connsiteY60" fmla="*/ 283369 h 850106"/>
                <a:gd name="connsiteX61" fmla="*/ 1145381 w 2155031"/>
                <a:gd name="connsiteY61" fmla="*/ 266700 h 850106"/>
                <a:gd name="connsiteX62" fmla="*/ 1152525 w 2155031"/>
                <a:gd name="connsiteY62" fmla="*/ 259556 h 850106"/>
                <a:gd name="connsiteX63" fmla="*/ 1164431 w 2155031"/>
                <a:gd name="connsiteY63" fmla="*/ 254794 h 850106"/>
                <a:gd name="connsiteX64" fmla="*/ 1173956 w 2155031"/>
                <a:gd name="connsiteY64" fmla="*/ 247650 h 850106"/>
                <a:gd name="connsiteX65" fmla="*/ 1181100 w 2155031"/>
                <a:gd name="connsiteY65" fmla="*/ 242887 h 850106"/>
                <a:gd name="connsiteX66" fmla="*/ 1195388 w 2155031"/>
                <a:gd name="connsiteY66" fmla="*/ 235744 h 850106"/>
                <a:gd name="connsiteX67" fmla="*/ 1204913 w 2155031"/>
                <a:gd name="connsiteY67" fmla="*/ 228600 h 850106"/>
                <a:gd name="connsiteX68" fmla="*/ 1219200 w 2155031"/>
                <a:gd name="connsiteY68" fmla="*/ 226219 h 850106"/>
                <a:gd name="connsiteX69" fmla="*/ 1240631 w 2155031"/>
                <a:gd name="connsiteY69" fmla="*/ 216694 h 850106"/>
                <a:gd name="connsiteX70" fmla="*/ 1250156 w 2155031"/>
                <a:gd name="connsiteY70" fmla="*/ 211931 h 850106"/>
                <a:gd name="connsiteX71" fmla="*/ 1262063 w 2155031"/>
                <a:gd name="connsiteY71" fmla="*/ 204787 h 850106"/>
                <a:gd name="connsiteX72" fmla="*/ 1273969 w 2155031"/>
                <a:gd name="connsiteY72" fmla="*/ 202406 h 850106"/>
                <a:gd name="connsiteX73" fmla="*/ 1288256 w 2155031"/>
                <a:gd name="connsiteY73" fmla="*/ 195262 h 850106"/>
                <a:gd name="connsiteX74" fmla="*/ 1300163 w 2155031"/>
                <a:gd name="connsiteY74" fmla="*/ 188119 h 850106"/>
                <a:gd name="connsiteX75" fmla="*/ 1323975 w 2155031"/>
                <a:gd name="connsiteY75" fmla="*/ 176212 h 850106"/>
                <a:gd name="connsiteX76" fmla="*/ 1335881 w 2155031"/>
                <a:gd name="connsiteY76" fmla="*/ 173831 h 850106"/>
                <a:gd name="connsiteX77" fmla="*/ 1345406 w 2155031"/>
                <a:gd name="connsiteY77" fmla="*/ 169069 h 850106"/>
                <a:gd name="connsiteX78" fmla="*/ 1369219 w 2155031"/>
                <a:gd name="connsiteY78" fmla="*/ 159544 h 850106"/>
                <a:gd name="connsiteX79" fmla="*/ 1390650 w 2155031"/>
                <a:gd name="connsiteY79" fmla="*/ 150019 h 850106"/>
                <a:gd name="connsiteX80" fmla="*/ 1404938 w 2155031"/>
                <a:gd name="connsiteY80" fmla="*/ 145256 h 850106"/>
                <a:gd name="connsiteX81" fmla="*/ 1414463 w 2155031"/>
                <a:gd name="connsiteY81" fmla="*/ 140494 h 850106"/>
                <a:gd name="connsiteX82" fmla="*/ 1428750 w 2155031"/>
                <a:gd name="connsiteY82" fmla="*/ 135731 h 850106"/>
                <a:gd name="connsiteX83" fmla="*/ 1438275 w 2155031"/>
                <a:gd name="connsiteY83" fmla="*/ 128587 h 850106"/>
                <a:gd name="connsiteX84" fmla="*/ 1471613 w 2155031"/>
                <a:gd name="connsiteY84" fmla="*/ 119062 h 850106"/>
                <a:gd name="connsiteX85" fmla="*/ 1478756 w 2155031"/>
                <a:gd name="connsiteY85" fmla="*/ 116681 h 850106"/>
                <a:gd name="connsiteX86" fmla="*/ 1500188 w 2155031"/>
                <a:gd name="connsiteY86" fmla="*/ 111919 h 850106"/>
                <a:gd name="connsiteX87" fmla="*/ 1507331 w 2155031"/>
                <a:gd name="connsiteY87" fmla="*/ 109537 h 850106"/>
                <a:gd name="connsiteX88" fmla="*/ 1526381 w 2155031"/>
                <a:gd name="connsiteY88" fmla="*/ 107156 h 850106"/>
                <a:gd name="connsiteX89" fmla="*/ 1538288 w 2155031"/>
                <a:gd name="connsiteY89" fmla="*/ 102394 h 850106"/>
                <a:gd name="connsiteX90" fmla="*/ 1547813 w 2155031"/>
                <a:gd name="connsiteY90" fmla="*/ 100012 h 850106"/>
                <a:gd name="connsiteX91" fmla="*/ 1576388 w 2155031"/>
                <a:gd name="connsiteY91" fmla="*/ 90487 h 850106"/>
                <a:gd name="connsiteX92" fmla="*/ 1614488 w 2155031"/>
                <a:gd name="connsiteY92" fmla="*/ 80962 h 850106"/>
                <a:gd name="connsiteX93" fmla="*/ 1614488 w 2155031"/>
                <a:gd name="connsiteY93" fmla="*/ 80962 h 850106"/>
                <a:gd name="connsiteX94" fmla="*/ 1628775 w 2155031"/>
                <a:gd name="connsiteY94" fmla="*/ 76200 h 850106"/>
                <a:gd name="connsiteX95" fmla="*/ 1643063 w 2155031"/>
                <a:gd name="connsiteY95" fmla="*/ 73819 h 850106"/>
                <a:gd name="connsiteX96" fmla="*/ 1676400 w 2155031"/>
                <a:gd name="connsiteY96" fmla="*/ 69056 h 850106"/>
                <a:gd name="connsiteX97" fmla="*/ 1685925 w 2155031"/>
                <a:gd name="connsiteY97" fmla="*/ 64294 h 850106"/>
                <a:gd name="connsiteX98" fmla="*/ 1716881 w 2155031"/>
                <a:gd name="connsiteY98" fmla="*/ 57150 h 850106"/>
                <a:gd name="connsiteX99" fmla="*/ 1743075 w 2155031"/>
                <a:gd name="connsiteY99" fmla="*/ 52387 h 850106"/>
                <a:gd name="connsiteX100" fmla="*/ 1759744 w 2155031"/>
                <a:gd name="connsiteY100" fmla="*/ 47625 h 850106"/>
                <a:gd name="connsiteX101" fmla="*/ 1766888 w 2155031"/>
                <a:gd name="connsiteY101" fmla="*/ 45244 h 850106"/>
                <a:gd name="connsiteX102" fmla="*/ 1785938 w 2155031"/>
                <a:gd name="connsiteY102" fmla="*/ 42862 h 850106"/>
                <a:gd name="connsiteX103" fmla="*/ 1800225 w 2155031"/>
                <a:gd name="connsiteY103" fmla="*/ 38100 h 850106"/>
                <a:gd name="connsiteX104" fmla="*/ 1809750 w 2155031"/>
                <a:gd name="connsiteY104" fmla="*/ 35719 h 850106"/>
                <a:gd name="connsiteX105" fmla="*/ 1831181 w 2155031"/>
                <a:gd name="connsiteY105" fmla="*/ 28575 h 850106"/>
                <a:gd name="connsiteX106" fmla="*/ 1847850 w 2155031"/>
                <a:gd name="connsiteY106" fmla="*/ 23812 h 850106"/>
                <a:gd name="connsiteX107" fmla="*/ 1878806 w 2155031"/>
                <a:gd name="connsiteY107" fmla="*/ 19050 h 850106"/>
                <a:gd name="connsiteX108" fmla="*/ 1888331 w 2155031"/>
                <a:gd name="connsiteY108" fmla="*/ 16669 h 850106"/>
                <a:gd name="connsiteX109" fmla="*/ 1907381 w 2155031"/>
                <a:gd name="connsiteY109" fmla="*/ 14287 h 850106"/>
                <a:gd name="connsiteX110" fmla="*/ 1924050 w 2155031"/>
                <a:gd name="connsiteY110" fmla="*/ 9525 h 850106"/>
                <a:gd name="connsiteX111" fmla="*/ 1950244 w 2155031"/>
                <a:gd name="connsiteY111" fmla="*/ 4762 h 850106"/>
                <a:gd name="connsiteX112" fmla="*/ 1964531 w 2155031"/>
                <a:gd name="connsiteY112" fmla="*/ 0 h 850106"/>
                <a:gd name="connsiteX113" fmla="*/ 2050256 w 2155031"/>
                <a:gd name="connsiteY113" fmla="*/ 7144 h 850106"/>
                <a:gd name="connsiteX114" fmla="*/ 2059781 w 2155031"/>
                <a:gd name="connsiteY114" fmla="*/ 9525 h 850106"/>
                <a:gd name="connsiteX115" fmla="*/ 2081213 w 2155031"/>
                <a:gd name="connsiteY115" fmla="*/ 16669 h 850106"/>
                <a:gd name="connsiteX116" fmla="*/ 2088356 w 2155031"/>
                <a:gd name="connsiteY116" fmla="*/ 19050 h 850106"/>
                <a:gd name="connsiteX117" fmla="*/ 2095500 w 2155031"/>
                <a:gd name="connsiteY117" fmla="*/ 21431 h 850106"/>
                <a:gd name="connsiteX118" fmla="*/ 2109788 w 2155031"/>
                <a:gd name="connsiteY118" fmla="*/ 30956 h 850106"/>
                <a:gd name="connsiteX119" fmla="*/ 2124075 w 2155031"/>
                <a:gd name="connsiteY119" fmla="*/ 40481 h 850106"/>
                <a:gd name="connsiteX120" fmla="*/ 2155031 w 2155031"/>
                <a:gd name="connsiteY120" fmla="*/ 45244 h 850106"/>
                <a:gd name="connsiteX0" fmla="*/ 0 w 2155031"/>
                <a:gd name="connsiteY0" fmla="*/ 834153 h 850822"/>
                <a:gd name="connsiteX1" fmla="*/ 28575 w 2155031"/>
                <a:gd name="connsiteY1" fmla="*/ 841297 h 850822"/>
                <a:gd name="connsiteX2" fmla="*/ 40481 w 2155031"/>
                <a:gd name="connsiteY2" fmla="*/ 843678 h 850822"/>
                <a:gd name="connsiteX3" fmla="*/ 47625 w 2155031"/>
                <a:gd name="connsiteY3" fmla="*/ 846060 h 850822"/>
                <a:gd name="connsiteX4" fmla="*/ 102394 w 2155031"/>
                <a:gd name="connsiteY4" fmla="*/ 850822 h 850822"/>
                <a:gd name="connsiteX5" fmla="*/ 361950 w 2155031"/>
                <a:gd name="connsiteY5" fmla="*/ 848441 h 850822"/>
                <a:gd name="connsiteX6" fmla="*/ 371475 w 2155031"/>
                <a:gd name="connsiteY6" fmla="*/ 846060 h 850822"/>
                <a:gd name="connsiteX7" fmla="*/ 411956 w 2155031"/>
                <a:gd name="connsiteY7" fmla="*/ 836535 h 850822"/>
                <a:gd name="connsiteX8" fmla="*/ 438150 w 2155031"/>
                <a:gd name="connsiteY8" fmla="*/ 824628 h 850822"/>
                <a:gd name="connsiteX9" fmla="*/ 445294 w 2155031"/>
                <a:gd name="connsiteY9" fmla="*/ 822247 h 850822"/>
                <a:gd name="connsiteX10" fmla="*/ 457200 w 2155031"/>
                <a:gd name="connsiteY10" fmla="*/ 817485 h 850822"/>
                <a:gd name="connsiteX11" fmla="*/ 478631 w 2155031"/>
                <a:gd name="connsiteY11" fmla="*/ 810341 h 850822"/>
                <a:gd name="connsiteX12" fmla="*/ 485775 w 2155031"/>
                <a:gd name="connsiteY12" fmla="*/ 805578 h 850822"/>
                <a:gd name="connsiteX13" fmla="*/ 495300 w 2155031"/>
                <a:gd name="connsiteY13" fmla="*/ 798435 h 850822"/>
                <a:gd name="connsiteX14" fmla="*/ 509588 w 2155031"/>
                <a:gd name="connsiteY14" fmla="*/ 793672 h 850822"/>
                <a:gd name="connsiteX15" fmla="*/ 528638 w 2155031"/>
                <a:gd name="connsiteY15" fmla="*/ 781766 h 850822"/>
                <a:gd name="connsiteX16" fmla="*/ 538163 w 2155031"/>
                <a:gd name="connsiteY16" fmla="*/ 779385 h 850822"/>
                <a:gd name="connsiteX17" fmla="*/ 559594 w 2155031"/>
                <a:gd name="connsiteY17" fmla="*/ 769860 h 850822"/>
                <a:gd name="connsiteX18" fmla="*/ 581025 w 2155031"/>
                <a:gd name="connsiteY18" fmla="*/ 757953 h 850822"/>
                <a:gd name="connsiteX19" fmla="*/ 588169 w 2155031"/>
                <a:gd name="connsiteY19" fmla="*/ 750810 h 850822"/>
                <a:gd name="connsiteX20" fmla="*/ 604838 w 2155031"/>
                <a:gd name="connsiteY20" fmla="*/ 738903 h 850822"/>
                <a:gd name="connsiteX21" fmla="*/ 628650 w 2155031"/>
                <a:gd name="connsiteY21" fmla="*/ 719853 h 850822"/>
                <a:gd name="connsiteX22" fmla="*/ 645319 w 2155031"/>
                <a:gd name="connsiteY22" fmla="*/ 705566 h 850822"/>
                <a:gd name="connsiteX23" fmla="*/ 652463 w 2155031"/>
                <a:gd name="connsiteY23" fmla="*/ 703185 h 850822"/>
                <a:gd name="connsiteX24" fmla="*/ 669131 w 2155031"/>
                <a:gd name="connsiteY24" fmla="*/ 686516 h 850822"/>
                <a:gd name="connsiteX25" fmla="*/ 681038 w 2155031"/>
                <a:gd name="connsiteY25" fmla="*/ 674610 h 850822"/>
                <a:gd name="connsiteX26" fmla="*/ 697706 w 2155031"/>
                <a:gd name="connsiteY26" fmla="*/ 657941 h 850822"/>
                <a:gd name="connsiteX27" fmla="*/ 702469 w 2155031"/>
                <a:gd name="connsiteY27" fmla="*/ 650797 h 850822"/>
                <a:gd name="connsiteX28" fmla="*/ 714375 w 2155031"/>
                <a:gd name="connsiteY28" fmla="*/ 641272 h 850822"/>
                <a:gd name="connsiteX29" fmla="*/ 726281 w 2155031"/>
                <a:gd name="connsiteY29" fmla="*/ 629366 h 850822"/>
                <a:gd name="connsiteX30" fmla="*/ 742950 w 2155031"/>
                <a:gd name="connsiteY30" fmla="*/ 612697 h 850822"/>
                <a:gd name="connsiteX31" fmla="*/ 747713 w 2155031"/>
                <a:gd name="connsiteY31" fmla="*/ 605553 h 850822"/>
                <a:gd name="connsiteX32" fmla="*/ 759619 w 2155031"/>
                <a:gd name="connsiteY32" fmla="*/ 596028 h 850822"/>
                <a:gd name="connsiteX33" fmla="*/ 771525 w 2155031"/>
                <a:gd name="connsiteY33" fmla="*/ 584122 h 850822"/>
                <a:gd name="connsiteX34" fmla="*/ 785813 w 2155031"/>
                <a:gd name="connsiteY34" fmla="*/ 569835 h 850822"/>
                <a:gd name="connsiteX35" fmla="*/ 797719 w 2155031"/>
                <a:gd name="connsiteY35" fmla="*/ 555547 h 850822"/>
                <a:gd name="connsiteX36" fmla="*/ 809625 w 2155031"/>
                <a:gd name="connsiteY36" fmla="*/ 543641 h 850822"/>
                <a:gd name="connsiteX37" fmla="*/ 826294 w 2155031"/>
                <a:gd name="connsiteY37" fmla="*/ 529353 h 850822"/>
                <a:gd name="connsiteX38" fmla="*/ 852488 w 2155031"/>
                <a:gd name="connsiteY38" fmla="*/ 505541 h 850822"/>
                <a:gd name="connsiteX39" fmla="*/ 866775 w 2155031"/>
                <a:gd name="connsiteY39" fmla="*/ 493635 h 850822"/>
                <a:gd name="connsiteX40" fmla="*/ 873919 w 2155031"/>
                <a:gd name="connsiteY40" fmla="*/ 486491 h 850822"/>
                <a:gd name="connsiteX41" fmla="*/ 881063 w 2155031"/>
                <a:gd name="connsiteY41" fmla="*/ 481728 h 850822"/>
                <a:gd name="connsiteX42" fmla="*/ 890588 w 2155031"/>
                <a:gd name="connsiteY42" fmla="*/ 474585 h 850822"/>
                <a:gd name="connsiteX43" fmla="*/ 895350 w 2155031"/>
                <a:gd name="connsiteY43" fmla="*/ 467441 h 850822"/>
                <a:gd name="connsiteX44" fmla="*/ 923925 w 2155031"/>
                <a:gd name="connsiteY44" fmla="*/ 448391 h 850822"/>
                <a:gd name="connsiteX45" fmla="*/ 940594 w 2155031"/>
                <a:gd name="connsiteY45" fmla="*/ 431722 h 850822"/>
                <a:gd name="connsiteX46" fmla="*/ 954881 w 2155031"/>
                <a:gd name="connsiteY46" fmla="*/ 422197 h 850822"/>
                <a:gd name="connsiteX47" fmla="*/ 964406 w 2155031"/>
                <a:gd name="connsiteY47" fmla="*/ 412672 h 850822"/>
                <a:gd name="connsiteX48" fmla="*/ 976313 w 2155031"/>
                <a:gd name="connsiteY48" fmla="*/ 403147 h 850822"/>
                <a:gd name="connsiteX49" fmla="*/ 997744 w 2155031"/>
                <a:gd name="connsiteY49" fmla="*/ 381716 h 850822"/>
                <a:gd name="connsiteX50" fmla="*/ 1014413 w 2155031"/>
                <a:gd name="connsiteY50" fmla="*/ 369810 h 850822"/>
                <a:gd name="connsiteX51" fmla="*/ 1021556 w 2155031"/>
                <a:gd name="connsiteY51" fmla="*/ 365047 h 850822"/>
                <a:gd name="connsiteX52" fmla="*/ 1028700 w 2155031"/>
                <a:gd name="connsiteY52" fmla="*/ 357903 h 850822"/>
                <a:gd name="connsiteX53" fmla="*/ 1042988 w 2155031"/>
                <a:gd name="connsiteY53" fmla="*/ 341235 h 850822"/>
                <a:gd name="connsiteX54" fmla="*/ 1050131 w 2155031"/>
                <a:gd name="connsiteY54" fmla="*/ 338853 h 850822"/>
                <a:gd name="connsiteX55" fmla="*/ 1059656 w 2155031"/>
                <a:gd name="connsiteY55" fmla="*/ 329328 h 850822"/>
                <a:gd name="connsiteX56" fmla="*/ 1066800 w 2155031"/>
                <a:gd name="connsiteY56" fmla="*/ 319803 h 850822"/>
                <a:gd name="connsiteX57" fmla="*/ 1073944 w 2155031"/>
                <a:gd name="connsiteY57" fmla="*/ 317422 h 850822"/>
                <a:gd name="connsiteX58" fmla="*/ 1104900 w 2155031"/>
                <a:gd name="connsiteY58" fmla="*/ 295991 h 850822"/>
                <a:gd name="connsiteX59" fmla="*/ 1114425 w 2155031"/>
                <a:gd name="connsiteY59" fmla="*/ 288847 h 850822"/>
                <a:gd name="connsiteX60" fmla="*/ 1123950 w 2155031"/>
                <a:gd name="connsiteY60" fmla="*/ 284085 h 850822"/>
                <a:gd name="connsiteX61" fmla="*/ 1145381 w 2155031"/>
                <a:gd name="connsiteY61" fmla="*/ 267416 h 850822"/>
                <a:gd name="connsiteX62" fmla="*/ 1152525 w 2155031"/>
                <a:gd name="connsiteY62" fmla="*/ 260272 h 850822"/>
                <a:gd name="connsiteX63" fmla="*/ 1164431 w 2155031"/>
                <a:gd name="connsiteY63" fmla="*/ 255510 h 850822"/>
                <a:gd name="connsiteX64" fmla="*/ 1173956 w 2155031"/>
                <a:gd name="connsiteY64" fmla="*/ 248366 h 850822"/>
                <a:gd name="connsiteX65" fmla="*/ 1181100 w 2155031"/>
                <a:gd name="connsiteY65" fmla="*/ 243603 h 850822"/>
                <a:gd name="connsiteX66" fmla="*/ 1195388 w 2155031"/>
                <a:gd name="connsiteY66" fmla="*/ 236460 h 850822"/>
                <a:gd name="connsiteX67" fmla="*/ 1204913 w 2155031"/>
                <a:gd name="connsiteY67" fmla="*/ 229316 h 850822"/>
                <a:gd name="connsiteX68" fmla="*/ 1219200 w 2155031"/>
                <a:gd name="connsiteY68" fmla="*/ 226935 h 850822"/>
                <a:gd name="connsiteX69" fmla="*/ 1240631 w 2155031"/>
                <a:gd name="connsiteY69" fmla="*/ 217410 h 850822"/>
                <a:gd name="connsiteX70" fmla="*/ 1250156 w 2155031"/>
                <a:gd name="connsiteY70" fmla="*/ 212647 h 850822"/>
                <a:gd name="connsiteX71" fmla="*/ 1262063 w 2155031"/>
                <a:gd name="connsiteY71" fmla="*/ 205503 h 850822"/>
                <a:gd name="connsiteX72" fmla="*/ 1273969 w 2155031"/>
                <a:gd name="connsiteY72" fmla="*/ 203122 h 850822"/>
                <a:gd name="connsiteX73" fmla="*/ 1288256 w 2155031"/>
                <a:gd name="connsiteY73" fmla="*/ 195978 h 850822"/>
                <a:gd name="connsiteX74" fmla="*/ 1300163 w 2155031"/>
                <a:gd name="connsiteY74" fmla="*/ 188835 h 850822"/>
                <a:gd name="connsiteX75" fmla="*/ 1323975 w 2155031"/>
                <a:gd name="connsiteY75" fmla="*/ 176928 h 850822"/>
                <a:gd name="connsiteX76" fmla="*/ 1335881 w 2155031"/>
                <a:gd name="connsiteY76" fmla="*/ 174547 h 850822"/>
                <a:gd name="connsiteX77" fmla="*/ 1345406 w 2155031"/>
                <a:gd name="connsiteY77" fmla="*/ 169785 h 850822"/>
                <a:gd name="connsiteX78" fmla="*/ 1369219 w 2155031"/>
                <a:gd name="connsiteY78" fmla="*/ 160260 h 850822"/>
                <a:gd name="connsiteX79" fmla="*/ 1390650 w 2155031"/>
                <a:gd name="connsiteY79" fmla="*/ 150735 h 850822"/>
                <a:gd name="connsiteX80" fmla="*/ 1404938 w 2155031"/>
                <a:gd name="connsiteY80" fmla="*/ 145972 h 850822"/>
                <a:gd name="connsiteX81" fmla="*/ 1414463 w 2155031"/>
                <a:gd name="connsiteY81" fmla="*/ 141210 h 850822"/>
                <a:gd name="connsiteX82" fmla="*/ 1428750 w 2155031"/>
                <a:gd name="connsiteY82" fmla="*/ 136447 h 850822"/>
                <a:gd name="connsiteX83" fmla="*/ 1438275 w 2155031"/>
                <a:gd name="connsiteY83" fmla="*/ 129303 h 850822"/>
                <a:gd name="connsiteX84" fmla="*/ 1471613 w 2155031"/>
                <a:gd name="connsiteY84" fmla="*/ 119778 h 850822"/>
                <a:gd name="connsiteX85" fmla="*/ 1478756 w 2155031"/>
                <a:gd name="connsiteY85" fmla="*/ 117397 h 850822"/>
                <a:gd name="connsiteX86" fmla="*/ 1500188 w 2155031"/>
                <a:gd name="connsiteY86" fmla="*/ 112635 h 850822"/>
                <a:gd name="connsiteX87" fmla="*/ 1507331 w 2155031"/>
                <a:gd name="connsiteY87" fmla="*/ 110253 h 850822"/>
                <a:gd name="connsiteX88" fmla="*/ 1526381 w 2155031"/>
                <a:gd name="connsiteY88" fmla="*/ 107872 h 850822"/>
                <a:gd name="connsiteX89" fmla="*/ 1538288 w 2155031"/>
                <a:gd name="connsiteY89" fmla="*/ 103110 h 850822"/>
                <a:gd name="connsiteX90" fmla="*/ 1547813 w 2155031"/>
                <a:gd name="connsiteY90" fmla="*/ 100728 h 850822"/>
                <a:gd name="connsiteX91" fmla="*/ 1576388 w 2155031"/>
                <a:gd name="connsiteY91" fmla="*/ 91203 h 850822"/>
                <a:gd name="connsiteX92" fmla="*/ 1614488 w 2155031"/>
                <a:gd name="connsiteY92" fmla="*/ 81678 h 850822"/>
                <a:gd name="connsiteX93" fmla="*/ 1614488 w 2155031"/>
                <a:gd name="connsiteY93" fmla="*/ 81678 h 850822"/>
                <a:gd name="connsiteX94" fmla="*/ 1628775 w 2155031"/>
                <a:gd name="connsiteY94" fmla="*/ 76916 h 850822"/>
                <a:gd name="connsiteX95" fmla="*/ 1643063 w 2155031"/>
                <a:gd name="connsiteY95" fmla="*/ 74535 h 850822"/>
                <a:gd name="connsiteX96" fmla="*/ 1676400 w 2155031"/>
                <a:gd name="connsiteY96" fmla="*/ 69772 h 850822"/>
                <a:gd name="connsiteX97" fmla="*/ 1685925 w 2155031"/>
                <a:gd name="connsiteY97" fmla="*/ 65010 h 850822"/>
                <a:gd name="connsiteX98" fmla="*/ 1716881 w 2155031"/>
                <a:gd name="connsiteY98" fmla="*/ 57866 h 850822"/>
                <a:gd name="connsiteX99" fmla="*/ 1743075 w 2155031"/>
                <a:gd name="connsiteY99" fmla="*/ 53103 h 850822"/>
                <a:gd name="connsiteX100" fmla="*/ 1759744 w 2155031"/>
                <a:gd name="connsiteY100" fmla="*/ 48341 h 850822"/>
                <a:gd name="connsiteX101" fmla="*/ 1766888 w 2155031"/>
                <a:gd name="connsiteY101" fmla="*/ 45960 h 850822"/>
                <a:gd name="connsiteX102" fmla="*/ 1785938 w 2155031"/>
                <a:gd name="connsiteY102" fmla="*/ 43578 h 850822"/>
                <a:gd name="connsiteX103" fmla="*/ 1800225 w 2155031"/>
                <a:gd name="connsiteY103" fmla="*/ 38816 h 850822"/>
                <a:gd name="connsiteX104" fmla="*/ 1809750 w 2155031"/>
                <a:gd name="connsiteY104" fmla="*/ 36435 h 850822"/>
                <a:gd name="connsiteX105" fmla="*/ 1831181 w 2155031"/>
                <a:gd name="connsiteY105" fmla="*/ 29291 h 850822"/>
                <a:gd name="connsiteX106" fmla="*/ 1847850 w 2155031"/>
                <a:gd name="connsiteY106" fmla="*/ 24528 h 850822"/>
                <a:gd name="connsiteX107" fmla="*/ 1878806 w 2155031"/>
                <a:gd name="connsiteY107" fmla="*/ 19766 h 850822"/>
                <a:gd name="connsiteX108" fmla="*/ 1888331 w 2155031"/>
                <a:gd name="connsiteY108" fmla="*/ 17385 h 850822"/>
                <a:gd name="connsiteX109" fmla="*/ 1907381 w 2155031"/>
                <a:gd name="connsiteY109" fmla="*/ 15003 h 850822"/>
                <a:gd name="connsiteX110" fmla="*/ 1924050 w 2155031"/>
                <a:gd name="connsiteY110" fmla="*/ 10241 h 850822"/>
                <a:gd name="connsiteX111" fmla="*/ 1950244 w 2155031"/>
                <a:gd name="connsiteY111" fmla="*/ 5478 h 850822"/>
                <a:gd name="connsiteX112" fmla="*/ 1964531 w 2155031"/>
                <a:gd name="connsiteY112" fmla="*/ 716 h 850822"/>
                <a:gd name="connsiteX113" fmla="*/ 2050256 w 2155031"/>
                <a:gd name="connsiteY113" fmla="*/ 22148 h 850822"/>
                <a:gd name="connsiteX114" fmla="*/ 2059781 w 2155031"/>
                <a:gd name="connsiteY114" fmla="*/ 10241 h 850822"/>
                <a:gd name="connsiteX115" fmla="*/ 2081213 w 2155031"/>
                <a:gd name="connsiteY115" fmla="*/ 17385 h 850822"/>
                <a:gd name="connsiteX116" fmla="*/ 2088356 w 2155031"/>
                <a:gd name="connsiteY116" fmla="*/ 19766 h 850822"/>
                <a:gd name="connsiteX117" fmla="*/ 2095500 w 2155031"/>
                <a:gd name="connsiteY117" fmla="*/ 22147 h 850822"/>
                <a:gd name="connsiteX118" fmla="*/ 2109788 w 2155031"/>
                <a:gd name="connsiteY118" fmla="*/ 31672 h 850822"/>
                <a:gd name="connsiteX119" fmla="*/ 2124075 w 2155031"/>
                <a:gd name="connsiteY119" fmla="*/ 41197 h 850822"/>
                <a:gd name="connsiteX120" fmla="*/ 2155031 w 2155031"/>
                <a:gd name="connsiteY120" fmla="*/ 45960 h 850822"/>
                <a:gd name="connsiteX0" fmla="*/ 0 w 2155031"/>
                <a:gd name="connsiteY0" fmla="*/ 828738 h 845407"/>
                <a:gd name="connsiteX1" fmla="*/ 28575 w 2155031"/>
                <a:gd name="connsiteY1" fmla="*/ 835882 h 845407"/>
                <a:gd name="connsiteX2" fmla="*/ 40481 w 2155031"/>
                <a:gd name="connsiteY2" fmla="*/ 838263 h 845407"/>
                <a:gd name="connsiteX3" fmla="*/ 47625 w 2155031"/>
                <a:gd name="connsiteY3" fmla="*/ 840645 h 845407"/>
                <a:gd name="connsiteX4" fmla="*/ 102394 w 2155031"/>
                <a:gd name="connsiteY4" fmla="*/ 845407 h 845407"/>
                <a:gd name="connsiteX5" fmla="*/ 361950 w 2155031"/>
                <a:gd name="connsiteY5" fmla="*/ 843026 h 845407"/>
                <a:gd name="connsiteX6" fmla="*/ 371475 w 2155031"/>
                <a:gd name="connsiteY6" fmla="*/ 840645 h 845407"/>
                <a:gd name="connsiteX7" fmla="*/ 411956 w 2155031"/>
                <a:gd name="connsiteY7" fmla="*/ 831120 h 845407"/>
                <a:gd name="connsiteX8" fmla="*/ 438150 w 2155031"/>
                <a:gd name="connsiteY8" fmla="*/ 819213 h 845407"/>
                <a:gd name="connsiteX9" fmla="*/ 445294 w 2155031"/>
                <a:gd name="connsiteY9" fmla="*/ 816832 h 845407"/>
                <a:gd name="connsiteX10" fmla="*/ 457200 w 2155031"/>
                <a:gd name="connsiteY10" fmla="*/ 812070 h 845407"/>
                <a:gd name="connsiteX11" fmla="*/ 478631 w 2155031"/>
                <a:gd name="connsiteY11" fmla="*/ 804926 h 845407"/>
                <a:gd name="connsiteX12" fmla="*/ 485775 w 2155031"/>
                <a:gd name="connsiteY12" fmla="*/ 800163 h 845407"/>
                <a:gd name="connsiteX13" fmla="*/ 495300 w 2155031"/>
                <a:gd name="connsiteY13" fmla="*/ 793020 h 845407"/>
                <a:gd name="connsiteX14" fmla="*/ 509588 w 2155031"/>
                <a:gd name="connsiteY14" fmla="*/ 788257 h 845407"/>
                <a:gd name="connsiteX15" fmla="*/ 528638 w 2155031"/>
                <a:gd name="connsiteY15" fmla="*/ 776351 h 845407"/>
                <a:gd name="connsiteX16" fmla="*/ 538163 w 2155031"/>
                <a:gd name="connsiteY16" fmla="*/ 773970 h 845407"/>
                <a:gd name="connsiteX17" fmla="*/ 559594 w 2155031"/>
                <a:gd name="connsiteY17" fmla="*/ 764445 h 845407"/>
                <a:gd name="connsiteX18" fmla="*/ 581025 w 2155031"/>
                <a:gd name="connsiteY18" fmla="*/ 752538 h 845407"/>
                <a:gd name="connsiteX19" fmla="*/ 588169 w 2155031"/>
                <a:gd name="connsiteY19" fmla="*/ 745395 h 845407"/>
                <a:gd name="connsiteX20" fmla="*/ 604838 w 2155031"/>
                <a:gd name="connsiteY20" fmla="*/ 733488 h 845407"/>
                <a:gd name="connsiteX21" fmla="*/ 628650 w 2155031"/>
                <a:gd name="connsiteY21" fmla="*/ 714438 h 845407"/>
                <a:gd name="connsiteX22" fmla="*/ 645319 w 2155031"/>
                <a:gd name="connsiteY22" fmla="*/ 700151 h 845407"/>
                <a:gd name="connsiteX23" fmla="*/ 652463 w 2155031"/>
                <a:gd name="connsiteY23" fmla="*/ 697770 h 845407"/>
                <a:gd name="connsiteX24" fmla="*/ 669131 w 2155031"/>
                <a:gd name="connsiteY24" fmla="*/ 681101 h 845407"/>
                <a:gd name="connsiteX25" fmla="*/ 681038 w 2155031"/>
                <a:gd name="connsiteY25" fmla="*/ 669195 h 845407"/>
                <a:gd name="connsiteX26" fmla="*/ 697706 w 2155031"/>
                <a:gd name="connsiteY26" fmla="*/ 652526 h 845407"/>
                <a:gd name="connsiteX27" fmla="*/ 702469 w 2155031"/>
                <a:gd name="connsiteY27" fmla="*/ 645382 h 845407"/>
                <a:gd name="connsiteX28" fmla="*/ 714375 w 2155031"/>
                <a:gd name="connsiteY28" fmla="*/ 635857 h 845407"/>
                <a:gd name="connsiteX29" fmla="*/ 726281 w 2155031"/>
                <a:gd name="connsiteY29" fmla="*/ 623951 h 845407"/>
                <a:gd name="connsiteX30" fmla="*/ 742950 w 2155031"/>
                <a:gd name="connsiteY30" fmla="*/ 607282 h 845407"/>
                <a:gd name="connsiteX31" fmla="*/ 747713 w 2155031"/>
                <a:gd name="connsiteY31" fmla="*/ 600138 h 845407"/>
                <a:gd name="connsiteX32" fmla="*/ 759619 w 2155031"/>
                <a:gd name="connsiteY32" fmla="*/ 590613 h 845407"/>
                <a:gd name="connsiteX33" fmla="*/ 771525 w 2155031"/>
                <a:gd name="connsiteY33" fmla="*/ 578707 h 845407"/>
                <a:gd name="connsiteX34" fmla="*/ 785813 w 2155031"/>
                <a:gd name="connsiteY34" fmla="*/ 564420 h 845407"/>
                <a:gd name="connsiteX35" fmla="*/ 797719 w 2155031"/>
                <a:gd name="connsiteY35" fmla="*/ 550132 h 845407"/>
                <a:gd name="connsiteX36" fmla="*/ 809625 w 2155031"/>
                <a:gd name="connsiteY36" fmla="*/ 538226 h 845407"/>
                <a:gd name="connsiteX37" fmla="*/ 826294 w 2155031"/>
                <a:gd name="connsiteY37" fmla="*/ 523938 h 845407"/>
                <a:gd name="connsiteX38" fmla="*/ 852488 w 2155031"/>
                <a:gd name="connsiteY38" fmla="*/ 500126 h 845407"/>
                <a:gd name="connsiteX39" fmla="*/ 866775 w 2155031"/>
                <a:gd name="connsiteY39" fmla="*/ 488220 h 845407"/>
                <a:gd name="connsiteX40" fmla="*/ 873919 w 2155031"/>
                <a:gd name="connsiteY40" fmla="*/ 481076 h 845407"/>
                <a:gd name="connsiteX41" fmla="*/ 881063 w 2155031"/>
                <a:gd name="connsiteY41" fmla="*/ 476313 h 845407"/>
                <a:gd name="connsiteX42" fmla="*/ 890588 w 2155031"/>
                <a:gd name="connsiteY42" fmla="*/ 469170 h 845407"/>
                <a:gd name="connsiteX43" fmla="*/ 895350 w 2155031"/>
                <a:gd name="connsiteY43" fmla="*/ 462026 h 845407"/>
                <a:gd name="connsiteX44" fmla="*/ 923925 w 2155031"/>
                <a:gd name="connsiteY44" fmla="*/ 442976 h 845407"/>
                <a:gd name="connsiteX45" fmla="*/ 940594 w 2155031"/>
                <a:gd name="connsiteY45" fmla="*/ 426307 h 845407"/>
                <a:gd name="connsiteX46" fmla="*/ 954881 w 2155031"/>
                <a:gd name="connsiteY46" fmla="*/ 416782 h 845407"/>
                <a:gd name="connsiteX47" fmla="*/ 964406 w 2155031"/>
                <a:gd name="connsiteY47" fmla="*/ 407257 h 845407"/>
                <a:gd name="connsiteX48" fmla="*/ 976313 w 2155031"/>
                <a:gd name="connsiteY48" fmla="*/ 397732 h 845407"/>
                <a:gd name="connsiteX49" fmla="*/ 997744 w 2155031"/>
                <a:gd name="connsiteY49" fmla="*/ 376301 h 845407"/>
                <a:gd name="connsiteX50" fmla="*/ 1014413 w 2155031"/>
                <a:gd name="connsiteY50" fmla="*/ 364395 h 845407"/>
                <a:gd name="connsiteX51" fmla="*/ 1021556 w 2155031"/>
                <a:gd name="connsiteY51" fmla="*/ 359632 h 845407"/>
                <a:gd name="connsiteX52" fmla="*/ 1028700 w 2155031"/>
                <a:gd name="connsiteY52" fmla="*/ 352488 h 845407"/>
                <a:gd name="connsiteX53" fmla="*/ 1042988 w 2155031"/>
                <a:gd name="connsiteY53" fmla="*/ 335820 h 845407"/>
                <a:gd name="connsiteX54" fmla="*/ 1050131 w 2155031"/>
                <a:gd name="connsiteY54" fmla="*/ 333438 h 845407"/>
                <a:gd name="connsiteX55" fmla="*/ 1059656 w 2155031"/>
                <a:gd name="connsiteY55" fmla="*/ 323913 h 845407"/>
                <a:gd name="connsiteX56" fmla="*/ 1066800 w 2155031"/>
                <a:gd name="connsiteY56" fmla="*/ 314388 h 845407"/>
                <a:gd name="connsiteX57" fmla="*/ 1073944 w 2155031"/>
                <a:gd name="connsiteY57" fmla="*/ 312007 h 845407"/>
                <a:gd name="connsiteX58" fmla="*/ 1104900 w 2155031"/>
                <a:gd name="connsiteY58" fmla="*/ 290576 h 845407"/>
                <a:gd name="connsiteX59" fmla="*/ 1114425 w 2155031"/>
                <a:gd name="connsiteY59" fmla="*/ 283432 h 845407"/>
                <a:gd name="connsiteX60" fmla="*/ 1123950 w 2155031"/>
                <a:gd name="connsiteY60" fmla="*/ 278670 h 845407"/>
                <a:gd name="connsiteX61" fmla="*/ 1145381 w 2155031"/>
                <a:gd name="connsiteY61" fmla="*/ 262001 h 845407"/>
                <a:gd name="connsiteX62" fmla="*/ 1152525 w 2155031"/>
                <a:gd name="connsiteY62" fmla="*/ 254857 h 845407"/>
                <a:gd name="connsiteX63" fmla="*/ 1164431 w 2155031"/>
                <a:gd name="connsiteY63" fmla="*/ 250095 h 845407"/>
                <a:gd name="connsiteX64" fmla="*/ 1173956 w 2155031"/>
                <a:gd name="connsiteY64" fmla="*/ 242951 h 845407"/>
                <a:gd name="connsiteX65" fmla="*/ 1181100 w 2155031"/>
                <a:gd name="connsiteY65" fmla="*/ 238188 h 845407"/>
                <a:gd name="connsiteX66" fmla="*/ 1195388 w 2155031"/>
                <a:gd name="connsiteY66" fmla="*/ 231045 h 845407"/>
                <a:gd name="connsiteX67" fmla="*/ 1204913 w 2155031"/>
                <a:gd name="connsiteY67" fmla="*/ 223901 h 845407"/>
                <a:gd name="connsiteX68" fmla="*/ 1219200 w 2155031"/>
                <a:gd name="connsiteY68" fmla="*/ 221520 h 845407"/>
                <a:gd name="connsiteX69" fmla="*/ 1240631 w 2155031"/>
                <a:gd name="connsiteY69" fmla="*/ 211995 h 845407"/>
                <a:gd name="connsiteX70" fmla="*/ 1250156 w 2155031"/>
                <a:gd name="connsiteY70" fmla="*/ 207232 h 845407"/>
                <a:gd name="connsiteX71" fmla="*/ 1262063 w 2155031"/>
                <a:gd name="connsiteY71" fmla="*/ 200088 h 845407"/>
                <a:gd name="connsiteX72" fmla="*/ 1273969 w 2155031"/>
                <a:gd name="connsiteY72" fmla="*/ 197707 h 845407"/>
                <a:gd name="connsiteX73" fmla="*/ 1288256 w 2155031"/>
                <a:gd name="connsiteY73" fmla="*/ 190563 h 845407"/>
                <a:gd name="connsiteX74" fmla="*/ 1300163 w 2155031"/>
                <a:gd name="connsiteY74" fmla="*/ 183420 h 845407"/>
                <a:gd name="connsiteX75" fmla="*/ 1323975 w 2155031"/>
                <a:gd name="connsiteY75" fmla="*/ 171513 h 845407"/>
                <a:gd name="connsiteX76" fmla="*/ 1335881 w 2155031"/>
                <a:gd name="connsiteY76" fmla="*/ 169132 h 845407"/>
                <a:gd name="connsiteX77" fmla="*/ 1345406 w 2155031"/>
                <a:gd name="connsiteY77" fmla="*/ 164370 h 845407"/>
                <a:gd name="connsiteX78" fmla="*/ 1369219 w 2155031"/>
                <a:gd name="connsiteY78" fmla="*/ 154845 h 845407"/>
                <a:gd name="connsiteX79" fmla="*/ 1390650 w 2155031"/>
                <a:gd name="connsiteY79" fmla="*/ 145320 h 845407"/>
                <a:gd name="connsiteX80" fmla="*/ 1404938 w 2155031"/>
                <a:gd name="connsiteY80" fmla="*/ 140557 h 845407"/>
                <a:gd name="connsiteX81" fmla="*/ 1414463 w 2155031"/>
                <a:gd name="connsiteY81" fmla="*/ 135795 h 845407"/>
                <a:gd name="connsiteX82" fmla="*/ 1428750 w 2155031"/>
                <a:gd name="connsiteY82" fmla="*/ 131032 h 845407"/>
                <a:gd name="connsiteX83" fmla="*/ 1438275 w 2155031"/>
                <a:gd name="connsiteY83" fmla="*/ 123888 h 845407"/>
                <a:gd name="connsiteX84" fmla="*/ 1471613 w 2155031"/>
                <a:gd name="connsiteY84" fmla="*/ 114363 h 845407"/>
                <a:gd name="connsiteX85" fmla="*/ 1478756 w 2155031"/>
                <a:gd name="connsiteY85" fmla="*/ 111982 h 845407"/>
                <a:gd name="connsiteX86" fmla="*/ 1500188 w 2155031"/>
                <a:gd name="connsiteY86" fmla="*/ 107220 h 845407"/>
                <a:gd name="connsiteX87" fmla="*/ 1507331 w 2155031"/>
                <a:gd name="connsiteY87" fmla="*/ 104838 h 845407"/>
                <a:gd name="connsiteX88" fmla="*/ 1526381 w 2155031"/>
                <a:gd name="connsiteY88" fmla="*/ 102457 h 845407"/>
                <a:gd name="connsiteX89" fmla="*/ 1538288 w 2155031"/>
                <a:gd name="connsiteY89" fmla="*/ 97695 h 845407"/>
                <a:gd name="connsiteX90" fmla="*/ 1547813 w 2155031"/>
                <a:gd name="connsiteY90" fmla="*/ 95313 h 845407"/>
                <a:gd name="connsiteX91" fmla="*/ 1576388 w 2155031"/>
                <a:gd name="connsiteY91" fmla="*/ 85788 h 845407"/>
                <a:gd name="connsiteX92" fmla="*/ 1614488 w 2155031"/>
                <a:gd name="connsiteY92" fmla="*/ 76263 h 845407"/>
                <a:gd name="connsiteX93" fmla="*/ 1614488 w 2155031"/>
                <a:gd name="connsiteY93" fmla="*/ 76263 h 845407"/>
                <a:gd name="connsiteX94" fmla="*/ 1628775 w 2155031"/>
                <a:gd name="connsiteY94" fmla="*/ 71501 h 845407"/>
                <a:gd name="connsiteX95" fmla="*/ 1643063 w 2155031"/>
                <a:gd name="connsiteY95" fmla="*/ 69120 h 845407"/>
                <a:gd name="connsiteX96" fmla="*/ 1676400 w 2155031"/>
                <a:gd name="connsiteY96" fmla="*/ 64357 h 845407"/>
                <a:gd name="connsiteX97" fmla="*/ 1685925 w 2155031"/>
                <a:gd name="connsiteY97" fmla="*/ 59595 h 845407"/>
                <a:gd name="connsiteX98" fmla="*/ 1716881 w 2155031"/>
                <a:gd name="connsiteY98" fmla="*/ 52451 h 845407"/>
                <a:gd name="connsiteX99" fmla="*/ 1743075 w 2155031"/>
                <a:gd name="connsiteY99" fmla="*/ 47688 h 845407"/>
                <a:gd name="connsiteX100" fmla="*/ 1759744 w 2155031"/>
                <a:gd name="connsiteY100" fmla="*/ 42926 h 845407"/>
                <a:gd name="connsiteX101" fmla="*/ 1766888 w 2155031"/>
                <a:gd name="connsiteY101" fmla="*/ 40545 h 845407"/>
                <a:gd name="connsiteX102" fmla="*/ 1785938 w 2155031"/>
                <a:gd name="connsiteY102" fmla="*/ 38163 h 845407"/>
                <a:gd name="connsiteX103" fmla="*/ 1800225 w 2155031"/>
                <a:gd name="connsiteY103" fmla="*/ 33401 h 845407"/>
                <a:gd name="connsiteX104" fmla="*/ 1809750 w 2155031"/>
                <a:gd name="connsiteY104" fmla="*/ 31020 h 845407"/>
                <a:gd name="connsiteX105" fmla="*/ 1831181 w 2155031"/>
                <a:gd name="connsiteY105" fmla="*/ 23876 h 845407"/>
                <a:gd name="connsiteX106" fmla="*/ 1847850 w 2155031"/>
                <a:gd name="connsiteY106" fmla="*/ 19113 h 845407"/>
                <a:gd name="connsiteX107" fmla="*/ 1878806 w 2155031"/>
                <a:gd name="connsiteY107" fmla="*/ 14351 h 845407"/>
                <a:gd name="connsiteX108" fmla="*/ 1888331 w 2155031"/>
                <a:gd name="connsiteY108" fmla="*/ 11970 h 845407"/>
                <a:gd name="connsiteX109" fmla="*/ 1907381 w 2155031"/>
                <a:gd name="connsiteY109" fmla="*/ 9588 h 845407"/>
                <a:gd name="connsiteX110" fmla="*/ 1924050 w 2155031"/>
                <a:gd name="connsiteY110" fmla="*/ 4826 h 845407"/>
                <a:gd name="connsiteX111" fmla="*/ 1950244 w 2155031"/>
                <a:gd name="connsiteY111" fmla="*/ 63 h 845407"/>
                <a:gd name="connsiteX112" fmla="*/ 1978818 w 2155031"/>
                <a:gd name="connsiteY112" fmla="*/ 7207 h 845407"/>
                <a:gd name="connsiteX113" fmla="*/ 2050256 w 2155031"/>
                <a:gd name="connsiteY113" fmla="*/ 16733 h 845407"/>
                <a:gd name="connsiteX114" fmla="*/ 2059781 w 2155031"/>
                <a:gd name="connsiteY114" fmla="*/ 4826 h 845407"/>
                <a:gd name="connsiteX115" fmla="*/ 2081213 w 2155031"/>
                <a:gd name="connsiteY115" fmla="*/ 11970 h 845407"/>
                <a:gd name="connsiteX116" fmla="*/ 2088356 w 2155031"/>
                <a:gd name="connsiteY116" fmla="*/ 14351 h 845407"/>
                <a:gd name="connsiteX117" fmla="*/ 2095500 w 2155031"/>
                <a:gd name="connsiteY117" fmla="*/ 16732 h 845407"/>
                <a:gd name="connsiteX118" fmla="*/ 2109788 w 2155031"/>
                <a:gd name="connsiteY118" fmla="*/ 26257 h 845407"/>
                <a:gd name="connsiteX119" fmla="*/ 2124075 w 2155031"/>
                <a:gd name="connsiteY119" fmla="*/ 35782 h 845407"/>
                <a:gd name="connsiteX120" fmla="*/ 2155031 w 2155031"/>
                <a:gd name="connsiteY120" fmla="*/ 40545 h 845407"/>
                <a:gd name="connsiteX0" fmla="*/ 0 w 2155031"/>
                <a:gd name="connsiteY0" fmla="*/ 828738 h 845407"/>
                <a:gd name="connsiteX1" fmla="*/ 28575 w 2155031"/>
                <a:gd name="connsiteY1" fmla="*/ 835882 h 845407"/>
                <a:gd name="connsiteX2" fmla="*/ 40481 w 2155031"/>
                <a:gd name="connsiteY2" fmla="*/ 838263 h 845407"/>
                <a:gd name="connsiteX3" fmla="*/ 47625 w 2155031"/>
                <a:gd name="connsiteY3" fmla="*/ 840645 h 845407"/>
                <a:gd name="connsiteX4" fmla="*/ 102394 w 2155031"/>
                <a:gd name="connsiteY4" fmla="*/ 845407 h 845407"/>
                <a:gd name="connsiteX5" fmla="*/ 361950 w 2155031"/>
                <a:gd name="connsiteY5" fmla="*/ 843026 h 845407"/>
                <a:gd name="connsiteX6" fmla="*/ 371475 w 2155031"/>
                <a:gd name="connsiteY6" fmla="*/ 840645 h 845407"/>
                <a:gd name="connsiteX7" fmla="*/ 411956 w 2155031"/>
                <a:gd name="connsiteY7" fmla="*/ 831120 h 845407"/>
                <a:gd name="connsiteX8" fmla="*/ 438150 w 2155031"/>
                <a:gd name="connsiteY8" fmla="*/ 819213 h 845407"/>
                <a:gd name="connsiteX9" fmla="*/ 445294 w 2155031"/>
                <a:gd name="connsiteY9" fmla="*/ 816832 h 845407"/>
                <a:gd name="connsiteX10" fmla="*/ 457200 w 2155031"/>
                <a:gd name="connsiteY10" fmla="*/ 812070 h 845407"/>
                <a:gd name="connsiteX11" fmla="*/ 478631 w 2155031"/>
                <a:gd name="connsiteY11" fmla="*/ 804926 h 845407"/>
                <a:gd name="connsiteX12" fmla="*/ 485775 w 2155031"/>
                <a:gd name="connsiteY12" fmla="*/ 800163 h 845407"/>
                <a:gd name="connsiteX13" fmla="*/ 495300 w 2155031"/>
                <a:gd name="connsiteY13" fmla="*/ 793020 h 845407"/>
                <a:gd name="connsiteX14" fmla="*/ 509588 w 2155031"/>
                <a:gd name="connsiteY14" fmla="*/ 788257 h 845407"/>
                <a:gd name="connsiteX15" fmla="*/ 528638 w 2155031"/>
                <a:gd name="connsiteY15" fmla="*/ 776351 h 845407"/>
                <a:gd name="connsiteX16" fmla="*/ 538163 w 2155031"/>
                <a:gd name="connsiteY16" fmla="*/ 773970 h 845407"/>
                <a:gd name="connsiteX17" fmla="*/ 559594 w 2155031"/>
                <a:gd name="connsiteY17" fmla="*/ 764445 h 845407"/>
                <a:gd name="connsiteX18" fmla="*/ 581025 w 2155031"/>
                <a:gd name="connsiteY18" fmla="*/ 752538 h 845407"/>
                <a:gd name="connsiteX19" fmla="*/ 588169 w 2155031"/>
                <a:gd name="connsiteY19" fmla="*/ 745395 h 845407"/>
                <a:gd name="connsiteX20" fmla="*/ 604838 w 2155031"/>
                <a:gd name="connsiteY20" fmla="*/ 733488 h 845407"/>
                <a:gd name="connsiteX21" fmla="*/ 628650 w 2155031"/>
                <a:gd name="connsiteY21" fmla="*/ 714438 h 845407"/>
                <a:gd name="connsiteX22" fmla="*/ 645319 w 2155031"/>
                <a:gd name="connsiteY22" fmla="*/ 700151 h 845407"/>
                <a:gd name="connsiteX23" fmla="*/ 652463 w 2155031"/>
                <a:gd name="connsiteY23" fmla="*/ 697770 h 845407"/>
                <a:gd name="connsiteX24" fmla="*/ 669131 w 2155031"/>
                <a:gd name="connsiteY24" fmla="*/ 681101 h 845407"/>
                <a:gd name="connsiteX25" fmla="*/ 681038 w 2155031"/>
                <a:gd name="connsiteY25" fmla="*/ 669195 h 845407"/>
                <a:gd name="connsiteX26" fmla="*/ 697706 w 2155031"/>
                <a:gd name="connsiteY26" fmla="*/ 652526 h 845407"/>
                <a:gd name="connsiteX27" fmla="*/ 702469 w 2155031"/>
                <a:gd name="connsiteY27" fmla="*/ 645382 h 845407"/>
                <a:gd name="connsiteX28" fmla="*/ 714375 w 2155031"/>
                <a:gd name="connsiteY28" fmla="*/ 635857 h 845407"/>
                <a:gd name="connsiteX29" fmla="*/ 726281 w 2155031"/>
                <a:gd name="connsiteY29" fmla="*/ 623951 h 845407"/>
                <a:gd name="connsiteX30" fmla="*/ 742950 w 2155031"/>
                <a:gd name="connsiteY30" fmla="*/ 607282 h 845407"/>
                <a:gd name="connsiteX31" fmla="*/ 747713 w 2155031"/>
                <a:gd name="connsiteY31" fmla="*/ 600138 h 845407"/>
                <a:gd name="connsiteX32" fmla="*/ 759619 w 2155031"/>
                <a:gd name="connsiteY32" fmla="*/ 590613 h 845407"/>
                <a:gd name="connsiteX33" fmla="*/ 771525 w 2155031"/>
                <a:gd name="connsiteY33" fmla="*/ 578707 h 845407"/>
                <a:gd name="connsiteX34" fmla="*/ 785813 w 2155031"/>
                <a:gd name="connsiteY34" fmla="*/ 564420 h 845407"/>
                <a:gd name="connsiteX35" fmla="*/ 797719 w 2155031"/>
                <a:gd name="connsiteY35" fmla="*/ 550132 h 845407"/>
                <a:gd name="connsiteX36" fmla="*/ 809625 w 2155031"/>
                <a:gd name="connsiteY36" fmla="*/ 538226 h 845407"/>
                <a:gd name="connsiteX37" fmla="*/ 826294 w 2155031"/>
                <a:gd name="connsiteY37" fmla="*/ 523938 h 845407"/>
                <a:gd name="connsiteX38" fmla="*/ 852488 w 2155031"/>
                <a:gd name="connsiteY38" fmla="*/ 500126 h 845407"/>
                <a:gd name="connsiteX39" fmla="*/ 866775 w 2155031"/>
                <a:gd name="connsiteY39" fmla="*/ 488220 h 845407"/>
                <a:gd name="connsiteX40" fmla="*/ 873919 w 2155031"/>
                <a:gd name="connsiteY40" fmla="*/ 481076 h 845407"/>
                <a:gd name="connsiteX41" fmla="*/ 881063 w 2155031"/>
                <a:gd name="connsiteY41" fmla="*/ 476313 h 845407"/>
                <a:gd name="connsiteX42" fmla="*/ 890588 w 2155031"/>
                <a:gd name="connsiteY42" fmla="*/ 469170 h 845407"/>
                <a:gd name="connsiteX43" fmla="*/ 895350 w 2155031"/>
                <a:gd name="connsiteY43" fmla="*/ 462026 h 845407"/>
                <a:gd name="connsiteX44" fmla="*/ 923925 w 2155031"/>
                <a:gd name="connsiteY44" fmla="*/ 442976 h 845407"/>
                <a:gd name="connsiteX45" fmla="*/ 940594 w 2155031"/>
                <a:gd name="connsiteY45" fmla="*/ 426307 h 845407"/>
                <a:gd name="connsiteX46" fmla="*/ 954881 w 2155031"/>
                <a:gd name="connsiteY46" fmla="*/ 416782 h 845407"/>
                <a:gd name="connsiteX47" fmla="*/ 964406 w 2155031"/>
                <a:gd name="connsiteY47" fmla="*/ 407257 h 845407"/>
                <a:gd name="connsiteX48" fmla="*/ 976313 w 2155031"/>
                <a:gd name="connsiteY48" fmla="*/ 397732 h 845407"/>
                <a:gd name="connsiteX49" fmla="*/ 997744 w 2155031"/>
                <a:gd name="connsiteY49" fmla="*/ 376301 h 845407"/>
                <a:gd name="connsiteX50" fmla="*/ 1014413 w 2155031"/>
                <a:gd name="connsiteY50" fmla="*/ 364395 h 845407"/>
                <a:gd name="connsiteX51" fmla="*/ 1021556 w 2155031"/>
                <a:gd name="connsiteY51" fmla="*/ 359632 h 845407"/>
                <a:gd name="connsiteX52" fmla="*/ 1028700 w 2155031"/>
                <a:gd name="connsiteY52" fmla="*/ 352488 h 845407"/>
                <a:gd name="connsiteX53" fmla="*/ 1042988 w 2155031"/>
                <a:gd name="connsiteY53" fmla="*/ 335820 h 845407"/>
                <a:gd name="connsiteX54" fmla="*/ 1050131 w 2155031"/>
                <a:gd name="connsiteY54" fmla="*/ 333438 h 845407"/>
                <a:gd name="connsiteX55" fmla="*/ 1059656 w 2155031"/>
                <a:gd name="connsiteY55" fmla="*/ 323913 h 845407"/>
                <a:gd name="connsiteX56" fmla="*/ 1066800 w 2155031"/>
                <a:gd name="connsiteY56" fmla="*/ 314388 h 845407"/>
                <a:gd name="connsiteX57" fmla="*/ 1073944 w 2155031"/>
                <a:gd name="connsiteY57" fmla="*/ 312007 h 845407"/>
                <a:gd name="connsiteX58" fmla="*/ 1104900 w 2155031"/>
                <a:gd name="connsiteY58" fmla="*/ 290576 h 845407"/>
                <a:gd name="connsiteX59" fmla="*/ 1114425 w 2155031"/>
                <a:gd name="connsiteY59" fmla="*/ 283432 h 845407"/>
                <a:gd name="connsiteX60" fmla="*/ 1123950 w 2155031"/>
                <a:gd name="connsiteY60" fmla="*/ 278670 h 845407"/>
                <a:gd name="connsiteX61" fmla="*/ 1145381 w 2155031"/>
                <a:gd name="connsiteY61" fmla="*/ 262001 h 845407"/>
                <a:gd name="connsiteX62" fmla="*/ 1152525 w 2155031"/>
                <a:gd name="connsiteY62" fmla="*/ 254857 h 845407"/>
                <a:gd name="connsiteX63" fmla="*/ 1164431 w 2155031"/>
                <a:gd name="connsiteY63" fmla="*/ 250095 h 845407"/>
                <a:gd name="connsiteX64" fmla="*/ 1173956 w 2155031"/>
                <a:gd name="connsiteY64" fmla="*/ 242951 h 845407"/>
                <a:gd name="connsiteX65" fmla="*/ 1181100 w 2155031"/>
                <a:gd name="connsiteY65" fmla="*/ 238188 h 845407"/>
                <a:gd name="connsiteX66" fmla="*/ 1195388 w 2155031"/>
                <a:gd name="connsiteY66" fmla="*/ 231045 h 845407"/>
                <a:gd name="connsiteX67" fmla="*/ 1204913 w 2155031"/>
                <a:gd name="connsiteY67" fmla="*/ 223901 h 845407"/>
                <a:gd name="connsiteX68" fmla="*/ 1219200 w 2155031"/>
                <a:gd name="connsiteY68" fmla="*/ 221520 h 845407"/>
                <a:gd name="connsiteX69" fmla="*/ 1240631 w 2155031"/>
                <a:gd name="connsiteY69" fmla="*/ 211995 h 845407"/>
                <a:gd name="connsiteX70" fmla="*/ 1250156 w 2155031"/>
                <a:gd name="connsiteY70" fmla="*/ 207232 h 845407"/>
                <a:gd name="connsiteX71" fmla="*/ 1262063 w 2155031"/>
                <a:gd name="connsiteY71" fmla="*/ 200088 h 845407"/>
                <a:gd name="connsiteX72" fmla="*/ 1273969 w 2155031"/>
                <a:gd name="connsiteY72" fmla="*/ 197707 h 845407"/>
                <a:gd name="connsiteX73" fmla="*/ 1288256 w 2155031"/>
                <a:gd name="connsiteY73" fmla="*/ 190563 h 845407"/>
                <a:gd name="connsiteX74" fmla="*/ 1300163 w 2155031"/>
                <a:gd name="connsiteY74" fmla="*/ 183420 h 845407"/>
                <a:gd name="connsiteX75" fmla="*/ 1323975 w 2155031"/>
                <a:gd name="connsiteY75" fmla="*/ 171513 h 845407"/>
                <a:gd name="connsiteX76" fmla="*/ 1335881 w 2155031"/>
                <a:gd name="connsiteY76" fmla="*/ 169132 h 845407"/>
                <a:gd name="connsiteX77" fmla="*/ 1345406 w 2155031"/>
                <a:gd name="connsiteY77" fmla="*/ 164370 h 845407"/>
                <a:gd name="connsiteX78" fmla="*/ 1369219 w 2155031"/>
                <a:gd name="connsiteY78" fmla="*/ 154845 h 845407"/>
                <a:gd name="connsiteX79" fmla="*/ 1390650 w 2155031"/>
                <a:gd name="connsiteY79" fmla="*/ 145320 h 845407"/>
                <a:gd name="connsiteX80" fmla="*/ 1404938 w 2155031"/>
                <a:gd name="connsiteY80" fmla="*/ 140557 h 845407"/>
                <a:gd name="connsiteX81" fmla="*/ 1414463 w 2155031"/>
                <a:gd name="connsiteY81" fmla="*/ 135795 h 845407"/>
                <a:gd name="connsiteX82" fmla="*/ 1428750 w 2155031"/>
                <a:gd name="connsiteY82" fmla="*/ 131032 h 845407"/>
                <a:gd name="connsiteX83" fmla="*/ 1438275 w 2155031"/>
                <a:gd name="connsiteY83" fmla="*/ 123888 h 845407"/>
                <a:gd name="connsiteX84" fmla="*/ 1471613 w 2155031"/>
                <a:gd name="connsiteY84" fmla="*/ 114363 h 845407"/>
                <a:gd name="connsiteX85" fmla="*/ 1478756 w 2155031"/>
                <a:gd name="connsiteY85" fmla="*/ 111982 h 845407"/>
                <a:gd name="connsiteX86" fmla="*/ 1500188 w 2155031"/>
                <a:gd name="connsiteY86" fmla="*/ 107220 h 845407"/>
                <a:gd name="connsiteX87" fmla="*/ 1507331 w 2155031"/>
                <a:gd name="connsiteY87" fmla="*/ 104838 h 845407"/>
                <a:gd name="connsiteX88" fmla="*/ 1526381 w 2155031"/>
                <a:gd name="connsiteY88" fmla="*/ 102457 h 845407"/>
                <a:gd name="connsiteX89" fmla="*/ 1538288 w 2155031"/>
                <a:gd name="connsiteY89" fmla="*/ 97695 h 845407"/>
                <a:gd name="connsiteX90" fmla="*/ 1547813 w 2155031"/>
                <a:gd name="connsiteY90" fmla="*/ 95313 h 845407"/>
                <a:gd name="connsiteX91" fmla="*/ 1576388 w 2155031"/>
                <a:gd name="connsiteY91" fmla="*/ 85788 h 845407"/>
                <a:gd name="connsiteX92" fmla="*/ 1614488 w 2155031"/>
                <a:gd name="connsiteY92" fmla="*/ 76263 h 845407"/>
                <a:gd name="connsiteX93" fmla="*/ 1614488 w 2155031"/>
                <a:gd name="connsiteY93" fmla="*/ 76263 h 845407"/>
                <a:gd name="connsiteX94" fmla="*/ 1628775 w 2155031"/>
                <a:gd name="connsiteY94" fmla="*/ 71501 h 845407"/>
                <a:gd name="connsiteX95" fmla="*/ 1643063 w 2155031"/>
                <a:gd name="connsiteY95" fmla="*/ 69120 h 845407"/>
                <a:gd name="connsiteX96" fmla="*/ 1676400 w 2155031"/>
                <a:gd name="connsiteY96" fmla="*/ 64357 h 845407"/>
                <a:gd name="connsiteX97" fmla="*/ 1685925 w 2155031"/>
                <a:gd name="connsiteY97" fmla="*/ 59595 h 845407"/>
                <a:gd name="connsiteX98" fmla="*/ 1716881 w 2155031"/>
                <a:gd name="connsiteY98" fmla="*/ 52451 h 845407"/>
                <a:gd name="connsiteX99" fmla="*/ 1743075 w 2155031"/>
                <a:gd name="connsiteY99" fmla="*/ 47688 h 845407"/>
                <a:gd name="connsiteX100" fmla="*/ 1759744 w 2155031"/>
                <a:gd name="connsiteY100" fmla="*/ 42926 h 845407"/>
                <a:gd name="connsiteX101" fmla="*/ 1766888 w 2155031"/>
                <a:gd name="connsiteY101" fmla="*/ 40545 h 845407"/>
                <a:gd name="connsiteX102" fmla="*/ 1785938 w 2155031"/>
                <a:gd name="connsiteY102" fmla="*/ 38163 h 845407"/>
                <a:gd name="connsiteX103" fmla="*/ 1800225 w 2155031"/>
                <a:gd name="connsiteY103" fmla="*/ 33401 h 845407"/>
                <a:gd name="connsiteX104" fmla="*/ 1809750 w 2155031"/>
                <a:gd name="connsiteY104" fmla="*/ 31020 h 845407"/>
                <a:gd name="connsiteX105" fmla="*/ 1831181 w 2155031"/>
                <a:gd name="connsiteY105" fmla="*/ 23876 h 845407"/>
                <a:gd name="connsiteX106" fmla="*/ 1847850 w 2155031"/>
                <a:gd name="connsiteY106" fmla="*/ 19113 h 845407"/>
                <a:gd name="connsiteX107" fmla="*/ 1878806 w 2155031"/>
                <a:gd name="connsiteY107" fmla="*/ 14351 h 845407"/>
                <a:gd name="connsiteX108" fmla="*/ 1888331 w 2155031"/>
                <a:gd name="connsiteY108" fmla="*/ 11970 h 845407"/>
                <a:gd name="connsiteX109" fmla="*/ 1907381 w 2155031"/>
                <a:gd name="connsiteY109" fmla="*/ 9588 h 845407"/>
                <a:gd name="connsiteX110" fmla="*/ 1924050 w 2155031"/>
                <a:gd name="connsiteY110" fmla="*/ 4826 h 845407"/>
                <a:gd name="connsiteX111" fmla="*/ 1950244 w 2155031"/>
                <a:gd name="connsiteY111" fmla="*/ 63 h 845407"/>
                <a:gd name="connsiteX112" fmla="*/ 1978818 w 2155031"/>
                <a:gd name="connsiteY112" fmla="*/ 7207 h 845407"/>
                <a:gd name="connsiteX113" fmla="*/ 2050256 w 2155031"/>
                <a:gd name="connsiteY113" fmla="*/ 16733 h 845407"/>
                <a:gd name="connsiteX114" fmla="*/ 2069306 w 2155031"/>
                <a:gd name="connsiteY114" fmla="*/ 14351 h 845407"/>
                <a:gd name="connsiteX115" fmla="*/ 2081213 w 2155031"/>
                <a:gd name="connsiteY115" fmla="*/ 11970 h 845407"/>
                <a:gd name="connsiteX116" fmla="*/ 2088356 w 2155031"/>
                <a:gd name="connsiteY116" fmla="*/ 14351 h 845407"/>
                <a:gd name="connsiteX117" fmla="*/ 2095500 w 2155031"/>
                <a:gd name="connsiteY117" fmla="*/ 16732 h 845407"/>
                <a:gd name="connsiteX118" fmla="*/ 2109788 w 2155031"/>
                <a:gd name="connsiteY118" fmla="*/ 26257 h 845407"/>
                <a:gd name="connsiteX119" fmla="*/ 2124075 w 2155031"/>
                <a:gd name="connsiteY119" fmla="*/ 35782 h 845407"/>
                <a:gd name="connsiteX120" fmla="*/ 2155031 w 2155031"/>
                <a:gd name="connsiteY120" fmla="*/ 40545 h 845407"/>
                <a:gd name="connsiteX0" fmla="*/ 0 w 2155031"/>
                <a:gd name="connsiteY0" fmla="*/ 823957 h 840626"/>
                <a:gd name="connsiteX1" fmla="*/ 28575 w 2155031"/>
                <a:gd name="connsiteY1" fmla="*/ 831101 h 840626"/>
                <a:gd name="connsiteX2" fmla="*/ 40481 w 2155031"/>
                <a:gd name="connsiteY2" fmla="*/ 833482 h 840626"/>
                <a:gd name="connsiteX3" fmla="*/ 47625 w 2155031"/>
                <a:gd name="connsiteY3" fmla="*/ 835864 h 840626"/>
                <a:gd name="connsiteX4" fmla="*/ 102394 w 2155031"/>
                <a:gd name="connsiteY4" fmla="*/ 840626 h 840626"/>
                <a:gd name="connsiteX5" fmla="*/ 361950 w 2155031"/>
                <a:gd name="connsiteY5" fmla="*/ 838245 h 840626"/>
                <a:gd name="connsiteX6" fmla="*/ 371475 w 2155031"/>
                <a:gd name="connsiteY6" fmla="*/ 835864 h 840626"/>
                <a:gd name="connsiteX7" fmla="*/ 411956 w 2155031"/>
                <a:gd name="connsiteY7" fmla="*/ 826339 h 840626"/>
                <a:gd name="connsiteX8" fmla="*/ 438150 w 2155031"/>
                <a:gd name="connsiteY8" fmla="*/ 814432 h 840626"/>
                <a:gd name="connsiteX9" fmla="*/ 445294 w 2155031"/>
                <a:gd name="connsiteY9" fmla="*/ 812051 h 840626"/>
                <a:gd name="connsiteX10" fmla="*/ 457200 w 2155031"/>
                <a:gd name="connsiteY10" fmla="*/ 807289 h 840626"/>
                <a:gd name="connsiteX11" fmla="*/ 478631 w 2155031"/>
                <a:gd name="connsiteY11" fmla="*/ 800145 h 840626"/>
                <a:gd name="connsiteX12" fmla="*/ 485775 w 2155031"/>
                <a:gd name="connsiteY12" fmla="*/ 795382 h 840626"/>
                <a:gd name="connsiteX13" fmla="*/ 495300 w 2155031"/>
                <a:gd name="connsiteY13" fmla="*/ 788239 h 840626"/>
                <a:gd name="connsiteX14" fmla="*/ 509588 w 2155031"/>
                <a:gd name="connsiteY14" fmla="*/ 783476 h 840626"/>
                <a:gd name="connsiteX15" fmla="*/ 528638 w 2155031"/>
                <a:gd name="connsiteY15" fmla="*/ 771570 h 840626"/>
                <a:gd name="connsiteX16" fmla="*/ 538163 w 2155031"/>
                <a:gd name="connsiteY16" fmla="*/ 769189 h 840626"/>
                <a:gd name="connsiteX17" fmla="*/ 559594 w 2155031"/>
                <a:gd name="connsiteY17" fmla="*/ 759664 h 840626"/>
                <a:gd name="connsiteX18" fmla="*/ 581025 w 2155031"/>
                <a:gd name="connsiteY18" fmla="*/ 747757 h 840626"/>
                <a:gd name="connsiteX19" fmla="*/ 588169 w 2155031"/>
                <a:gd name="connsiteY19" fmla="*/ 740614 h 840626"/>
                <a:gd name="connsiteX20" fmla="*/ 604838 w 2155031"/>
                <a:gd name="connsiteY20" fmla="*/ 728707 h 840626"/>
                <a:gd name="connsiteX21" fmla="*/ 628650 w 2155031"/>
                <a:gd name="connsiteY21" fmla="*/ 709657 h 840626"/>
                <a:gd name="connsiteX22" fmla="*/ 645319 w 2155031"/>
                <a:gd name="connsiteY22" fmla="*/ 695370 h 840626"/>
                <a:gd name="connsiteX23" fmla="*/ 652463 w 2155031"/>
                <a:gd name="connsiteY23" fmla="*/ 692989 h 840626"/>
                <a:gd name="connsiteX24" fmla="*/ 669131 w 2155031"/>
                <a:gd name="connsiteY24" fmla="*/ 676320 h 840626"/>
                <a:gd name="connsiteX25" fmla="*/ 681038 w 2155031"/>
                <a:gd name="connsiteY25" fmla="*/ 664414 h 840626"/>
                <a:gd name="connsiteX26" fmla="*/ 697706 w 2155031"/>
                <a:gd name="connsiteY26" fmla="*/ 647745 h 840626"/>
                <a:gd name="connsiteX27" fmla="*/ 702469 w 2155031"/>
                <a:gd name="connsiteY27" fmla="*/ 640601 h 840626"/>
                <a:gd name="connsiteX28" fmla="*/ 714375 w 2155031"/>
                <a:gd name="connsiteY28" fmla="*/ 631076 h 840626"/>
                <a:gd name="connsiteX29" fmla="*/ 726281 w 2155031"/>
                <a:gd name="connsiteY29" fmla="*/ 619170 h 840626"/>
                <a:gd name="connsiteX30" fmla="*/ 742950 w 2155031"/>
                <a:gd name="connsiteY30" fmla="*/ 602501 h 840626"/>
                <a:gd name="connsiteX31" fmla="*/ 747713 w 2155031"/>
                <a:gd name="connsiteY31" fmla="*/ 595357 h 840626"/>
                <a:gd name="connsiteX32" fmla="*/ 759619 w 2155031"/>
                <a:gd name="connsiteY32" fmla="*/ 585832 h 840626"/>
                <a:gd name="connsiteX33" fmla="*/ 771525 w 2155031"/>
                <a:gd name="connsiteY33" fmla="*/ 573926 h 840626"/>
                <a:gd name="connsiteX34" fmla="*/ 785813 w 2155031"/>
                <a:gd name="connsiteY34" fmla="*/ 559639 h 840626"/>
                <a:gd name="connsiteX35" fmla="*/ 797719 w 2155031"/>
                <a:gd name="connsiteY35" fmla="*/ 545351 h 840626"/>
                <a:gd name="connsiteX36" fmla="*/ 809625 w 2155031"/>
                <a:gd name="connsiteY36" fmla="*/ 533445 h 840626"/>
                <a:gd name="connsiteX37" fmla="*/ 826294 w 2155031"/>
                <a:gd name="connsiteY37" fmla="*/ 519157 h 840626"/>
                <a:gd name="connsiteX38" fmla="*/ 852488 w 2155031"/>
                <a:gd name="connsiteY38" fmla="*/ 495345 h 840626"/>
                <a:gd name="connsiteX39" fmla="*/ 866775 w 2155031"/>
                <a:gd name="connsiteY39" fmla="*/ 483439 h 840626"/>
                <a:gd name="connsiteX40" fmla="*/ 873919 w 2155031"/>
                <a:gd name="connsiteY40" fmla="*/ 476295 h 840626"/>
                <a:gd name="connsiteX41" fmla="*/ 881063 w 2155031"/>
                <a:gd name="connsiteY41" fmla="*/ 471532 h 840626"/>
                <a:gd name="connsiteX42" fmla="*/ 890588 w 2155031"/>
                <a:gd name="connsiteY42" fmla="*/ 464389 h 840626"/>
                <a:gd name="connsiteX43" fmla="*/ 895350 w 2155031"/>
                <a:gd name="connsiteY43" fmla="*/ 457245 h 840626"/>
                <a:gd name="connsiteX44" fmla="*/ 923925 w 2155031"/>
                <a:gd name="connsiteY44" fmla="*/ 438195 h 840626"/>
                <a:gd name="connsiteX45" fmla="*/ 940594 w 2155031"/>
                <a:gd name="connsiteY45" fmla="*/ 421526 h 840626"/>
                <a:gd name="connsiteX46" fmla="*/ 954881 w 2155031"/>
                <a:gd name="connsiteY46" fmla="*/ 412001 h 840626"/>
                <a:gd name="connsiteX47" fmla="*/ 964406 w 2155031"/>
                <a:gd name="connsiteY47" fmla="*/ 402476 h 840626"/>
                <a:gd name="connsiteX48" fmla="*/ 976313 w 2155031"/>
                <a:gd name="connsiteY48" fmla="*/ 392951 h 840626"/>
                <a:gd name="connsiteX49" fmla="*/ 997744 w 2155031"/>
                <a:gd name="connsiteY49" fmla="*/ 371520 h 840626"/>
                <a:gd name="connsiteX50" fmla="*/ 1014413 w 2155031"/>
                <a:gd name="connsiteY50" fmla="*/ 359614 h 840626"/>
                <a:gd name="connsiteX51" fmla="*/ 1021556 w 2155031"/>
                <a:gd name="connsiteY51" fmla="*/ 354851 h 840626"/>
                <a:gd name="connsiteX52" fmla="*/ 1028700 w 2155031"/>
                <a:gd name="connsiteY52" fmla="*/ 347707 h 840626"/>
                <a:gd name="connsiteX53" fmla="*/ 1042988 w 2155031"/>
                <a:gd name="connsiteY53" fmla="*/ 331039 h 840626"/>
                <a:gd name="connsiteX54" fmla="*/ 1050131 w 2155031"/>
                <a:gd name="connsiteY54" fmla="*/ 328657 h 840626"/>
                <a:gd name="connsiteX55" fmla="*/ 1059656 w 2155031"/>
                <a:gd name="connsiteY55" fmla="*/ 319132 h 840626"/>
                <a:gd name="connsiteX56" fmla="*/ 1066800 w 2155031"/>
                <a:gd name="connsiteY56" fmla="*/ 309607 h 840626"/>
                <a:gd name="connsiteX57" fmla="*/ 1073944 w 2155031"/>
                <a:gd name="connsiteY57" fmla="*/ 307226 h 840626"/>
                <a:gd name="connsiteX58" fmla="*/ 1104900 w 2155031"/>
                <a:gd name="connsiteY58" fmla="*/ 285795 h 840626"/>
                <a:gd name="connsiteX59" fmla="*/ 1114425 w 2155031"/>
                <a:gd name="connsiteY59" fmla="*/ 278651 h 840626"/>
                <a:gd name="connsiteX60" fmla="*/ 1123950 w 2155031"/>
                <a:gd name="connsiteY60" fmla="*/ 273889 h 840626"/>
                <a:gd name="connsiteX61" fmla="*/ 1145381 w 2155031"/>
                <a:gd name="connsiteY61" fmla="*/ 257220 h 840626"/>
                <a:gd name="connsiteX62" fmla="*/ 1152525 w 2155031"/>
                <a:gd name="connsiteY62" fmla="*/ 250076 h 840626"/>
                <a:gd name="connsiteX63" fmla="*/ 1164431 w 2155031"/>
                <a:gd name="connsiteY63" fmla="*/ 245314 h 840626"/>
                <a:gd name="connsiteX64" fmla="*/ 1173956 w 2155031"/>
                <a:gd name="connsiteY64" fmla="*/ 238170 h 840626"/>
                <a:gd name="connsiteX65" fmla="*/ 1181100 w 2155031"/>
                <a:gd name="connsiteY65" fmla="*/ 233407 h 840626"/>
                <a:gd name="connsiteX66" fmla="*/ 1195388 w 2155031"/>
                <a:gd name="connsiteY66" fmla="*/ 226264 h 840626"/>
                <a:gd name="connsiteX67" fmla="*/ 1204913 w 2155031"/>
                <a:gd name="connsiteY67" fmla="*/ 219120 h 840626"/>
                <a:gd name="connsiteX68" fmla="*/ 1219200 w 2155031"/>
                <a:gd name="connsiteY68" fmla="*/ 216739 h 840626"/>
                <a:gd name="connsiteX69" fmla="*/ 1240631 w 2155031"/>
                <a:gd name="connsiteY69" fmla="*/ 207214 h 840626"/>
                <a:gd name="connsiteX70" fmla="*/ 1250156 w 2155031"/>
                <a:gd name="connsiteY70" fmla="*/ 202451 h 840626"/>
                <a:gd name="connsiteX71" fmla="*/ 1262063 w 2155031"/>
                <a:gd name="connsiteY71" fmla="*/ 195307 h 840626"/>
                <a:gd name="connsiteX72" fmla="*/ 1273969 w 2155031"/>
                <a:gd name="connsiteY72" fmla="*/ 192926 h 840626"/>
                <a:gd name="connsiteX73" fmla="*/ 1288256 w 2155031"/>
                <a:gd name="connsiteY73" fmla="*/ 185782 h 840626"/>
                <a:gd name="connsiteX74" fmla="*/ 1300163 w 2155031"/>
                <a:gd name="connsiteY74" fmla="*/ 178639 h 840626"/>
                <a:gd name="connsiteX75" fmla="*/ 1323975 w 2155031"/>
                <a:gd name="connsiteY75" fmla="*/ 166732 h 840626"/>
                <a:gd name="connsiteX76" fmla="*/ 1335881 w 2155031"/>
                <a:gd name="connsiteY76" fmla="*/ 164351 h 840626"/>
                <a:gd name="connsiteX77" fmla="*/ 1345406 w 2155031"/>
                <a:gd name="connsiteY77" fmla="*/ 159589 h 840626"/>
                <a:gd name="connsiteX78" fmla="*/ 1369219 w 2155031"/>
                <a:gd name="connsiteY78" fmla="*/ 150064 h 840626"/>
                <a:gd name="connsiteX79" fmla="*/ 1390650 w 2155031"/>
                <a:gd name="connsiteY79" fmla="*/ 140539 h 840626"/>
                <a:gd name="connsiteX80" fmla="*/ 1404938 w 2155031"/>
                <a:gd name="connsiteY80" fmla="*/ 135776 h 840626"/>
                <a:gd name="connsiteX81" fmla="*/ 1414463 w 2155031"/>
                <a:gd name="connsiteY81" fmla="*/ 131014 h 840626"/>
                <a:gd name="connsiteX82" fmla="*/ 1428750 w 2155031"/>
                <a:gd name="connsiteY82" fmla="*/ 126251 h 840626"/>
                <a:gd name="connsiteX83" fmla="*/ 1438275 w 2155031"/>
                <a:gd name="connsiteY83" fmla="*/ 119107 h 840626"/>
                <a:gd name="connsiteX84" fmla="*/ 1471613 w 2155031"/>
                <a:gd name="connsiteY84" fmla="*/ 109582 h 840626"/>
                <a:gd name="connsiteX85" fmla="*/ 1478756 w 2155031"/>
                <a:gd name="connsiteY85" fmla="*/ 107201 h 840626"/>
                <a:gd name="connsiteX86" fmla="*/ 1500188 w 2155031"/>
                <a:gd name="connsiteY86" fmla="*/ 102439 h 840626"/>
                <a:gd name="connsiteX87" fmla="*/ 1507331 w 2155031"/>
                <a:gd name="connsiteY87" fmla="*/ 100057 h 840626"/>
                <a:gd name="connsiteX88" fmla="*/ 1526381 w 2155031"/>
                <a:gd name="connsiteY88" fmla="*/ 97676 h 840626"/>
                <a:gd name="connsiteX89" fmla="*/ 1538288 w 2155031"/>
                <a:gd name="connsiteY89" fmla="*/ 92914 h 840626"/>
                <a:gd name="connsiteX90" fmla="*/ 1547813 w 2155031"/>
                <a:gd name="connsiteY90" fmla="*/ 90532 h 840626"/>
                <a:gd name="connsiteX91" fmla="*/ 1576388 w 2155031"/>
                <a:gd name="connsiteY91" fmla="*/ 81007 h 840626"/>
                <a:gd name="connsiteX92" fmla="*/ 1614488 w 2155031"/>
                <a:gd name="connsiteY92" fmla="*/ 71482 h 840626"/>
                <a:gd name="connsiteX93" fmla="*/ 1614488 w 2155031"/>
                <a:gd name="connsiteY93" fmla="*/ 71482 h 840626"/>
                <a:gd name="connsiteX94" fmla="*/ 1628775 w 2155031"/>
                <a:gd name="connsiteY94" fmla="*/ 66720 h 840626"/>
                <a:gd name="connsiteX95" fmla="*/ 1643063 w 2155031"/>
                <a:gd name="connsiteY95" fmla="*/ 64339 h 840626"/>
                <a:gd name="connsiteX96" fmla="*/ 1676400 w 2155031"/>
                <a:gd name="connsiteY96" fmla="*/ 59576 h 840626"/>
                <a:gd name="connsiteX97" fmla="*/ 1685925 w 2155031"/>
                <a:gd name="connsiteY97" fmla="*/ 54814 h 840626"/>
                <a:gd name="connsiteX98" fmla="*/ 1716881 w 2155031"/>
                <a:gd name="connsiteY98" fmla="*/ 47670 h 840626"/>
                <a:gd name="connsiteX99" fmla="*/ 1743075 w 2155031"/>
                <a:gd name="connsiteY99" fmla="*/ 42907 h 840626"/>
                <a:gd name="connsiteX100" fmla="*/ 1759744 w 2155031"/>
                <a:gd name="connsiteY100" fmla="*/ 38145 h 840626"/>
                <a:gd name="connsiteX101" fmla="*/ 1766888 w 2155031"/>
                <a:gd name="connsiteY101" fmla="*/ 35764 h 840626"/>
                <a:gd name="connsiteX102" fmla="*/ 1785938 w 2155031"/>
                <a:gd name="connsiteY102" fmla="*/ 33382 h 840626"/>
                <a:gd name="connsiteX103" fmla="*/ 1800225 w 2155031"/>
                <a:gd name="connsiteY103" fmla="*/ 28620 h 840626"/>
                <a:gd name="connsiteX104" fmla="*/ 1809750 w 2155031"/>
                <a:gd name="connsiteY104" fmla="*/ 26239 h 840626"/>
                <a:gd name="connsiteX105" fmla="*/ 1831181 w 2155031"/>
                <a:gd name="connsiteY105" fmla="*/ 19095 h 840626"/>
                <a:gd name="connsiteX106" fmla="*/ 1847850 w 2155031"/>
                <a:gd name="connsiteY106" fmla="*/ 14332 h 840626"/>
                <a:gd name="connsiteX107" fmla="*/ 1878806 w 2155031"/>
                <a:gd name="connsiteY107" fmla="*/ 9570 h 840626"/>
                <a:gd name="connsiteX108" fmla="*/ 1888331 w 2155031"/>
                <a:gd name="connsiteY108" fmla="*/ 7189 h 840626"/>
                <a:gd name="connsiteX109" fmla="*/ 1907381 w 2155031"/>
                <a:gd name="connsiteY109" fmla="*/ 4807 h 840626"/>
                <a:gd name="connsiteX110" fmla="*/ 1924050 w 2155031"/>
                <a:gd name="connsiteY110" fmla="*/ 45 h 840626"/>
                <a:gd name="connsiteX111" fmla="*/ 1950244 w 2155031"/>
                <a:gd name="connsiteY111" fmla="*/ 2426 h 840626"/>
                <a:gd name="connsiteX112" fmla="*/ 1978818 w 2155031"/>
                <a:gd name="connsiteY112" fmla="*/ 2426 h 840626"/>
                <a:gd name="connsiteX113" fmla="*/ 2050256 w 2155031"/>
                <a:gd name="connsiteY113" fmla="*/ 11952 h 840626"/>
                <a:gd name="connsiteX114" fmla="*/ 2069306 w 2155031"/>
                <a:gd name="connsiteY114" fmla="*/ 9570 h 840626"/>
                <a:gd name="connsiteX115" fmla="*/ 2081213 w 2155031"/>
                <a:gd name="connsiteY115" fmla="*/ 7189 h 840626"/>
                <a:gd name="connsiteX116" fmla="*/ 2088356 w 2155031"/>
                <a:gd name="connsiteY116" fmla="*/ 9570 h 840626"/>
                <a:gd name="connsiteX117" fmla="*/ 2095500 w 2155031"/>
                <a:gd name="connsiteY117" fmla="*/ 11951 h 840626"/>
                <a:gd name="connsiteX118" fmla="*/ 2109788 w 2155031"/>
                <a:gd name="connsiteY118" fmla="*/ 21476 h 840626"/>
                <a:gd name="connsiteX119" fmla="*/ 2124075 w 2155031"/>
                <a:gd name="connsiteY119" fmla="*/ 31001 h 840626"/>
                <a:gd name="connsiteX120" fmla="*/ 2155031 w 2155031"/>
                <a:gd name="connsiteY120" fmla="*/ 35764 h 840626"/>
                <a:gd name="connsiteX0" fmla="*/ 0 w 2155031"/>
                <a:gd name="connsiteY0" fmla="*/ 823957 h 840626"/>
                <a:gd name="connsiteX1" fmla="*/ 28575 w 2155031"/>
                <a:gd name="connsiteY1" fmla="*/ 831101 h 840626"/>
                <a:gd name="connsiteX2" fmla="*/ 40481 w 2155031"/>
                <a:gd name="connsiteY2" fmla="*/ 833482 h 840626"/>
                <a:gd name="connsiteX3" fmla="*/ 47625 w 2155031"/>
                <a:gd name="connsiteY3" fmla="*/ 835864 h 840626"/>
                <a:gd name="connsiteX4" fmla="*/ 102394 w 2155031"/>
                <a:gd name="connsiteY4" fmla="*/ 840626 h 840626"/>
                <a:gd name="connsiteX5" fmla="*/ 361950 w 2155031"/>
                <a:gd name="connsiteY5" fmla="*/ 838245 h 840626"/>
                <a:gd name="connsiteX6" fmla="*/ 371475 w 2155031"/>
                <a:gd name="connsiteY6" fmla="*/ 835864 h 840626"/>
                <a:gd name="connsiteX7" fmla="*/ 411956 w 2155031"/>
                <a:gd name="connsiteY7" fmla="*/ 826339 h 840626"/>
                <a:gd name="connsiteX8" fmla="*/ 438150 w 2155031"/>
                <a:gd name="connsiteY8" fmla="*/ 814432 h 840626"/>
                <a:gd name="connsiteX9" fmla="*/ 445294 w 2155031"/>
                <a:gd name="connsiteY9" fmla="*/ 812051 h 840626"/>
                <a:gd name="connsiteX10" fmla="*/ 457200 w 2155031"/>
                <a:gd name="connsiteY10" fmla="*/ 807289 h 840626"/>
                <a:gd name="connsiteX11" fmla="*/ 478631 w 2155031"/>
                <a:gd name="connsiteY11" fmla="*/ 800145 h 840626"/>
                <a:gd name="connsiteX12" fmla="*/ 485775 w 2155031"/>
                <a:gd name="connsiteY12" fmla="*/ 795382 h 840626"/>
                <a:gd name="connsiteX13" fmla="*/ 495300 w 2155031"/>
                <a:gd name="connsiteY13" fmla="*/ 788239 h 840626"/>
                <a:gd name="connsiteX14" fmla="*/ 509588 w 2155031"/>
                <a:gd name="connsiteY14" fmla="*/ 783476 h 840626"/>
                <a:gd name="connsiteX15" fmla="*/ 528638 w 2155031"/>
                <a:gd name="connsiteY15" fmla="*/ 771570 h 840626"/>
                <a:gd name="connsiteX16" fmla="*/ 538163 w 2155031"/>
                <a:gd name="connsiteY16" fmla="*/ 769189 h 840626"/>
                <a:gd name="connsiteX17" fmla="*/ 559594 w 2155031"/>
                <a:gd name="connsiteY17" fmla="*/ 759664 h 840626"/>
                <a:gd name="connsiteX18" fmla="*/ 581025 w 2155031"/>
                <a:gd name="connsiteY18" fmla="*/ 747757 h 840626"/>
                <a:gd name="connsiteX19" fmla="*/ 588169 w 2155031"/>
                <a:gd name="connsiteY19" fmla="*/ 740614 h 840626"/>
                <a:gd name="connsiteX20" fmla="*/ 604838 w 2155031"/>
                <a:gd name="connsiteY20" fmla="*/ 728707 h 840626"/>
                <a:gd name="connsiteX21" fmla="*/ 628650 w 2155031"/>
                <a:gd name="connsiteY21" fmla="*/ 709657 h 840626"/>
                <a:gd name="connsiteX22" fmla="*/ 645319 w 2155031"/>
                <a:gd name="connsiteY22" fmla="*/ 695370 h 840626"/>
                <a:gd name="connsiteX23" fmla="*/ 652463 w 2155031"/>
                <a:gd name="connsiteY23" fmla="*/ 692989 h 840626"/>
                <a:gd name="connsiteX24" fmla="*/ 669131 w 2155031"/>
                <a:gd name="connsiteY24" fmla="*/ 676320 h 840626"/>
                <a:gd name="connsiteX25" fmla="*/ 681038 w 2155031"/>
                <a:gd name="connsiteY25" fmla="*/ 664414 h 840626"/>
                <a:gd name="connsiteX26" fmla="*/ 697706 w 2155031"/>
                <a:gd name="connsiteY26" fmla="*/ 647745 h 840626"/>
                <a:gd name="connsiteX27" fmla="*/ 702469 w 2155031"/>
                <a:gd name="connsiteY27" fmla="*/ 640601 h 840626"/>
                <a:gd name="connsiteX28" fmla="*/ 714375 w 2155031"/>
                <a:gd name="connsiteY28" fmla="*/ 631076 h 840626"/>
                <a:gd name="connsiteX29" fmla="*/ 726281 w 2155031"/>
                <a:gd name="connsiteY29" fmla="*/ 619170 h 840626"/>
                <a:gd name="connsiteX30" fmla="*/ 742950 w 2155031"/>
                <a:gd name="connsiteY30" fmla="*/ 602501 h 840626"/>
                <a:gd name="connsiteX31" fmla="*/ 747713 w 2155031"/>
                <a:gd name="connsiteY31" fmla="*/ 595357 h 840626"/>
                <a:gd name="connsiteX32" fmla="*/ 759619 w 2155031"/>
                <a:gd name="connsiteY32" fmla="*/ 585832 h 840626"/>
                <a:gd name="connsiteX33" fmla="*/ 771525 w 2155031"/>
                <a:gd name="connsiteY33" fmla="*/ 573926 h 840626"/>
                <a:gd name="connsiteX34" fmla="*/ 785813 w 2155031"/>
                <a:gd name="connsiteY34" fmla="*/ 559639 h 840626"/>
                <a:gd name="connsiteX35" fmla="*/ 797719 w 2155031"/>
                <a:gd name="connsiteY35" fmla="*/ 545351 h 840626"/>
                <a:gd name="connsiteX36" fmla="*/ 809625 w 2155031"/>
                <a:gd name="connsiteY36" fmla="*/ 533445 h 840626"/>
                <a:gd name="connsiteX37" fmla="*/ 826294 w 2155031"/>
                <a:gd name="connsiteY37" fmla="*/ 519157 h 840626"/>
                <a:gd name="connsiteX38" fmla="*/ 852488 w 2155031"/>
                <a:gd name="connsiteY38" fmla="*/ 495345 h 840626"/>
                <a:gd name="connsiteX39" fmla="*/ 866775 w 2155031"/>
                <a:gd name="connsiteY39" fmla="*/ 483439 h 840626"/>
                <a:gd name="connsiteX40" fmla="*/ 873919 w 2155031"/>
                <a:gd name="connsiteY40" fmla="*/ 476295 h 840626"/>
                <a:gd name="connsiteX41" fmla="*/ 881063 w 2155031"/>
                <a:gd name="connsiteY41" fmla="*/ 471532 h 840626"/>
                <a:gd name="connsiteX42" fmla="*/ 890588 w 2155031"/>
                <a:gd name="connsiteY42" fmla="*/ 464389 h 840626"/>
                <a:gd name="connsiteX43" fmla="*/ 895350 w 2155031"/>
                <a:gd name="connsiteY43" fmla="*/ 457245 h 840626"/>
                <a:gd name="connsiteX44" fmla="*/ 923925 w 2155031"/>
                <a:gd name="connsiteY44" fmla="*/ 438195 h 840626"/>
                <a:gd name="connsiteX45" fmla="*/ 940594 w 2155031"/>
                <a:gd name="connsiteY45" fmla="*/ 421526 h 840626"/>
                <a:gd name="connsiteX46" fmla="*/ 954881 w 2155031"/>
                <a:gd name="connsiteY46" fmla="*/ 412001 h 840626"/>
                <a:gd name="connsiteX47" fmla="*/ 964406 w 2155031"/>
                <a:gd name="connsiteY47" fmla="*/ 402476 h 840626"/>
                <a:gd name="connsiteX48" fmla="*/ 976313 w 2155031"/>
                <a:gd name="connsiteY48" fmla="*/ 392951 h 840626"/>
                <a:gd name="connsiteX49" fmla="*/ 997744 w 2155031"/>
                <a:gd name="connsiteY49" fmla="*/ 371520 h 840626"/>
                <a:gd name="connsiteX50" fmla="*/ 1014413 w 2155031"/>
                <a:gd name="connsiteY50" fmla="*/ 359614 h 840626"/>
                <a:gd name="connsiteX51" fmla="*/ 1021556 w 2155031"/>
                <a:gd name="connsiteY51" fmla="*/ 354851 h 840626"/>
                <a:gd name="connsiteX52" fmla="*/ 1028700 w 2155031"/>
                <a:gd name="connsiteY52" fmla="*/ 347707 h 840626"/>
                <a:gd name="connsiteX53" fmla="*/ 1042988 w 2155031"/>
                <a:gd name="connsiteY53" fmla="*/ 331039 h 840626"/>
                <a:gd name="connsiteX54" fmla="*/ 1050131 w 2155031"/>
                <a:gd name="connsiteY54" fmla="*/ 328657 h 840626"/>
                <a:gd name="connsiteX55" fmla="*/ 1059656 w 2155031"/>
                <a:gd name="connsiteY55" fmla="*/ 319132 h 840626"/>
                <a:gd name="connsiteX56" fmla="*/ 1066800 w 2155031"/>
                <a:gd name="connsiteY56" fmla="*/ 309607 h 840626"/>
                <a:gd name="connsiteX57" fmla="*/ 1073944 w 2155031"/>
                <a:gd name="connsiteY57" fmla="*/ 307226 h 840626"/>
                <a:gd name="connsiteX58" fmla="*/ 1104900 w 2155031"/>
                <a:gd name="connsiteY58" fmla="*/ 285795 h 840626"/>
                <a:gd name="connsiteX59" fmla="*/ 1114425 w 2155031"/>
                <a:gd name="connsiteY59" fmla="*/ 278651 h 840626"/>
                <a:gd name="connsiteX60" fmla="*/ 1123950 w 2155031"/>
                <a:gd name="connsiteY60" fmla="*/ 273889 h 840626"/>
                <a:gd name="connsiteX61" fmla="*/ 1145381 w 2155031"/>
                <a:gd name="connsiteY61" fmla="*/ 257220 h 840626"/>
                <a:gd name="connsiteX62" fmla="*/ 1152525 w 2155031"/>
                <a:gd name="connsiteY62" fmla="*/ 250076 h 840626"/>
                <a:gd name="connsiteX63" fmla="*/ 1164431 w 2155031"/>
                <a:gd name="connsiteY63" fmla="*/ 245314 h 840626"/>
                <a:gd name="connsiteX64" fmla="*/ 1173956 w 2155031"/>
                <a:gd name="connsiteY64" fmla="*/ 238170 h 840626"/>
                <a:gd name="connsiteX65" fmla="*/ 1181100 w 2155031"/>
                <a:gd name="connsiteY65" fmla="*/ 233407 h 840626"/>
                <a:gd name="connsiteX66" fmla="*/ 1195388 w 2155031"/>
                <a:gd name="connsiteY66" fmla="*/ 226264 h 840626"/>
                <a:gd name="connsiteX67" fmla="*/ 1204913 w 2155031"/>
                <a:gd name="connsiteY67" fmla="*/ 219120 h 840626"/>
                <a:gd name="connsiteX68" fmla="*/ 1219200 w 2155031"/>
                <a:gd name="connsiteY68" fmla="*/ 216739 h 840626"/>
                <a:gd name="connsiteX69" fmla="*/ 1240631 w 2155031"/>
                <a:gd name="connsiteY69" fmla="*/ 207214 h 840626"/>
                <a:gd name="connsiteX70" fmla="*/ 1250156 w 2155031"/>
                <a:gd name="connsiteY70" fmla="*/ 202451 h 840626"/>
                <a:gd name="connsiteX71" fmla="*/ 1262063 w 2155031"/>
                <a:gd name="connsiteY71" fmla="*/ 195307 h 840626"/>
                <a:gd name="connsiteX72" fmla="*/ 1273969 w 2155031"/>
                <a:gd name="connsiteY72" fmla="*/ 192926 h 840626"/>
                <a:gd name="connsiteX73" fmla="*/ 1288256 w 2155031"/>
                <a:gd name="connsiteY73" fmla="*/ 185782 h 840626"/>
                <a:gd name="connsiteX74" fmla="*/ 1300163 w 2155031"/>
                <a:gd name="connsiteY74" fmla="*/ 178639 h 840626"/>
                <a:gd name="connsiteX75" fmla="*/ 1323975 w 2155031"/>
                <a:gd name="connsiteY75" fmla="*/ 166732 h 840626"/>
                <a:gd name="connsiteX76" fmla="*/ 1335881 w 2155031"/>
                <a:gd name="connsiteY76" fmla="*/ 164351 h 840626"/>
                <a:gd name="connsiteX77" fmla="*/ 1345406 w 2155031"/>
                <a:gd name="connsiteY77" fmla="*/ 159589 h 840626"/>
                <a:gd name="connsiteX78" fmla="*/ 1369219 w 2155031"/>
                <a:gd name="connsiteY78" fmla="*/ 150064 h 840626"/>
                <a:gd name="connsiteX79" fmla="*/ 1390650 w 2155031"/>
                <a:gd name="connsiteY79" fmla="*/ 140539 h 840626"/>
                <a:gd name="connsiteX80" fmla="*/ 1404938 w 2155031"/>
                <a:gd name="connsiteY80" fmla="*/ 135776 h 840626"/>
                <a:gd name="connsiteX81" fmla="*/ 1414463 w 2155031"/>
                <a:gd name="connsiteY81" fmla="*/ 131014 h 840626"/>
                <a:gd name="connsiteX82" fmla="*/ 1428750 w 2155031"/>
                <a:gd name="connsiteY82" fmla="*/ 126251 h 840626"/>
                <a:gd name="connsiteX83" fmla="*/ 1438275 w 2155031"/>
                <a:gd name="connsiteY83" fmla="*/ 119107 h 840626"/>
                <a:gd name="connsiteX84" fmla="*/ 1471613 w 2155031"/>
                <a:gd name="connsiteY84" fmla="*/ 109582 h 840626"/>
                <a:gd name="connsiteX85" fmla="*/ 1478756 w 2155031"/>
                <a:gd name="connsiteY85" fmla="*/ 107201 h 840626"/>
                <a:gd name="connsiteX86" fmla="*/ 1500188 w 2155031"/>
                <a:gd name="connsiteY86" fmla="*/ 102439 h 840626"/>
                <a:gd name="connsiteX87" fmla="*/ 1507331 w 2155031"/>
                <a:gd name="connsiteY87" fmla="*/ 100057 h 840626"/>
                <a:gd name="connsiteX88" fmla="*/ 1526381 w 2155031"/>
                <a:gd name="connsiteY88" fmla="*/ 97676 h 840626"/>
                <a:gd name="connsiteX89" fmla="*/ 1538288 w 2155031"/>
                <a:gd name="connsiteY89" fmla="*/ 92914 h 840626"/>
                <a:gd name="connsiteX90" fmla="*/ 1547813 w 2155031"/>
                <a:gd name="connsiteY90" fmla="*/ 90532 h 840626"/>
                <a:gd name="connsiteX91" fmla="*/ 1576388 w 2155031"/>
                <a:gd name="connsiteY91" fmla="*/ 81007 h 840626"/>
                <a:gd name="connsiteX92" fmla="*/ 1614488 w 2155031"/>
                <a:gd name="connsiteY92" fmla="*/ 71482 h 840626"/>
                <a:gd name="connsiteX93" fmla="*/ 1614488 w 2155031"/>
                <a:gd name="connsiteY93" fmla="*/ 71482 h 840626"/>
                <a:gd name="connsiteX94" fmla="*/ 1628775 w 2155031"/>
                <a:gd name="connsiteY94" fmla="*/ 66720 h 840626"/>
                <a:gd name="connsiteX95" fmla="*/ 1643063 w 2155031"/>
                <a:gd name="connsiteY95" fmla="*/ 64339 h 840626"/>
                <a:gd name="connsiteX96" fmla="*/ 1676400 w 2155031"/>
                <a:gd name="connsiteY96" fmla="*/ 59576 h 840626"/>
                <a:gd name="connsiteX97" fmla="*/ 1685925 w 2155031"/>
                <a:gd name="connsiteY97" fmla="*/ 54814 h 840626"/>
                <a:gd name="connsiteX98" fmla="*/ 1716881 w 2155031"/>
                <a:gd name="connsiteY98" fmla="*/ 47670 h 840626"/>
                <a:gd name="connsiteX99" fmla="*/ 1743075 w 2155031"/>
                <a:gd name="connsiteY99" fmla="*/ 42907 h 840626"/>
                <a:gd name="connsiteX100" fmla="*/ 1759744 w 2155031"/>
                <a:gd name="connsiteY100" fmla="*/ 38145 h 840626"/>
                <a:gd name="connsiteX101" fmla="*/ 1766888 w 2155031"/>
                <a:gd name="connsiteY101" fmla="*/ 35764 h 840626"/>
                <a:gd name="connsiteX102" fmla="*/ 1785938 w 2155031"/>
                <a:gd name="connsiteY102" fmla="*/ 33382 h 840626"/>
                <a:gd name="connsiteX103" fmla="*/ 1800225 w 2155031"/>
                <a:gd name="connsiteY103" fmla="*/ 28620 h 840626"/>
                <a:gd name="connsiteX104" fmla="*/ 1809750 w 2155031"/>
                <a:gd name="connsiteY104" fmla="*/ 26239 h 840626"/>
                <a:gd name="connsiteX105" fmla="*/ 1831181 w 2155031"/>
                <a:gd name="connsiteY105" fmla="*/ 19095 h 840626"/>
                <a:gd name="connsiteX106" fmla="*/ 1847850 w 2155031"/>
                <a:gd name="connsiteY106" fmla="*/ 14332 h 840626"/>
                <a:gd name="connsiteX107" fmla="*/ 1878806 w 2155031"/>
                <a:gd name="connsiteY107" fmla="*/ 9570 h 840626"/>
                <a:gd name="connsiteX108" fmla="*/ 1888331 w 2155031"/>
                <a:gd name="connsiteY108" fmla="*/ 7189 h 840626"/>
                <a:gd name="connsiteX109" fmla="*/ 1907381 w 2155031"/>
                <a:gd name="connsiteY109" fmla="*/ 4807 h 840626"/>
                <a:gd name="connsiteX110" fmla="*/ 1924050 w 2155031"/>
                <a:gd name="connsiteY110" fmla="*/ 45 h 840626"/>
                <a:gd name="connsiteX111" fmla="*/ 1950244 w 2155031"/>
                <a:gd name="connsiteY111" fmla="*/ 2426 h 840626"/>
                <a:gd name="connsiteX112" fmla="*/ 1978818 w 2155031"/>
                <a:gd name="connsiteY112" fmla="*/ 2426 h 840626"/>
                <a:gd name="connsiteX113" fmla="*/ 2050256 w 2155031"/>
                <a:gd name="connsiteY113" fmla="*/ 11952 h 840626"/>
                <a:gd name="connsiteX114" fmla="*/ 2069306 w 2155031"/>
                <a:gd name="connsiteY114" fmla="*/ 9570 h 840626"/>
                <a:gd name="connsiteX115" fmla="*/ 2088356 w 2155031"/>
                <a:gd name="connsiteY115" fmla="*/ 9570 h 840626"/>
                <a:gd name="connsiteX116" fmla="*/ 2095500 w 2155031"/>
                <a:gd name="connsiteY116" fmla="*/ 11951 h 840626"/>
                <a:gd name="connsiteX117" fmla="*/ 2109788 w 2155031"/>
                <a:gd name="connsiteY117" fmla="*/ 21476 h 840626"/>
                <a:gd name="connsiteX118" fmla="*/ 2124075 w 2155031"/>
                <a:gd name="connsiteY118" fmla="*/ 31001 h 840626"/>
                <a:gd name="connsiteX119" fmla="*/ 2155031 w 2155031"/>
                <a:gd name="connsiteY119" fmla="*/ 35764 h 840626"/>
                <a:gd name="connsiteX0" fmla="*/ 0 w 2155031"/>
                <a:gd name="connsiteY0" fmla="*/ 823957 h 840626"/>
                <a:gd name="connsiteX1" fmla="*/ 28575 w 2155031"/>
                <a:gd name="connsiteY1" fmla="*/ 831101 h 840626"/>
                <a:gd name="connsiteX2" fmla="*/ 40481 w 2155031"/>
                <a:gd name="connsiteY2" fmla="*/ 833482 h 840626"/>
                <a:gd name="connsiteX3" fmla="*/ 47625 w 2155031"/>
                <a:gd name="connsiteY3" fmla="*/ 835864 h 840626"/>
                <a:gd name="connsiteX4" fmla="*/ 102394 w 2155031"/>
                <a:gd name="connsiteY4" fmla="*/ 840626 h 840626"/>
                <a:gd name="connsiteX5" fmla="*/ 361950 w 2155031"/>
                <a:gd name="connsiteY5" fmla="*/ 838245 h 840626"/>
                <a:gd name="connsiteX6" fmla="*/ 371475 w 2155031"/>
                <a:gd name="connsiteY6" fmla="*/ 835864 h 840626"/>
                <a:gd name="connsiteX7" fmla="*/ 411956 w 2155031"/>
                <a:gd name="connsiteY7" fmla="*/ 826339 h 840626"/>
                <a:gd name="connsiteX8" fmla="*/ 438150 w 2155031"/>
                <a:gd name="connsiteY8" fmla="*/ 814432 h 840626"/>
                <a:gd name="connsiteX9" fmla="*/ 445294 w 2155031"/>
                <a:gd name="connsiteY9" fmla="*/ 812051 h 840626"/>
                <a:gd name="connsiteX10" fmla="*/ 457200 w 2155031"/>
                <a:gd name="connsiteY10" fmla="*/ 807289 h 840626"/>
                <a:gd name="connsiteX11" fmla="*/ 478631 w 2155031"/>
                <a:gd name="connsiteY11" fmla="*/ 800145 h 840626"/>
                <a:gd name="connsiteX12" fmla="*/ 485775 w 2155031"/>
                <a:gd name="connsiteY12" fmla="*/ 795382 h 840626"/>
                <a:gd name="connsiteX13" fmla="*/ 495300 w 2155031"/>
                <a:gd name="connsiteY13" fmla="*/ 788239 h 840626"/>
                <a:gd name="connsiteX14" fmla="*/ 509588 w 2155031"/>
                <a:gd name="connsiteY14" fmla="*/ 783476 h 840626"/>
                <a:gd name="connsiteX15" fmla="*/ 528638 w 2155031"/>
                <a:gd name="connsiteY15" fmla="*/ 771570 h 840626"/>
                <a:gd name="connsiteX16" fmla="*/ 538163 w 2155031"/>
                <a:gd name="connsiteY16" fmla="*/ 769189 h 840626"/>
                <a:gd name="connsiteX17" fmla="*/ 559594 w 2155031"/>
                <a:gd name="connsiteY17" fmla="*/ 759664 h 840626"/>
                <a:gd name="connsiteX18" fmla="*/ 581025 w 2155031"/>
                <a:gd name="connsiteY18" fmla="*/ 747757 h 840626"/>
                <a:gd name="connsiteX19" fmla="*/ 588169 w 2155031"/>
                <a:gd name="connsiteY19" fmla="*/ 740614 h 840626"/>
                <a:gd name="connsiteX20" fmla="*/ 604838 w 2155031"/>
                <a:gd name="connsiteY20" fmla="*/ 728707 h 840626"/>
                <a:gd name="connsiteX21" fmla="*/ 628650 w 2155031"/>
                <a:gd name="connsiteY21" fmla="*/ 709657 h 840626"/>
                <a:gd name="connsiteX22" fmla="*/ 645319 w 2155031"/>
                <a:gd name="connsiteY22" fmla="*/ 695370 h 840626"/>
                <a:gd name="connsiteX23" fmla="*/ 652463 w 2155031"/>
                <a:gd name="connsiteY23" fmla="*/ 692989 h 840626"/>
                <a:gd name="connsiteX24" fmla="*/ 669131 w 2155031"/>
                <a:gd name="connsiteY24" fmla="*/ 676320 h 840626"/>
                <a:gd name="connsiteX25" fmla="*/ 681038 w 2155031"/>
                <a:gd name="connsiteY25" fmla="*/ 664414 h 840626"/>
                <a:gd name="connsiteX26" fmla="*/ 697706 w 2155031"/>
                <a:gd name="connsiteY26" fmla="*/ 647745 h 840626"/>
                <a:gd name="connsiteX27" fmla="*/ 702469 w 2155031"/>
                <a:gd name="connsiteY27" fmla="*/ 640601 h 840626"/>
                <a:gd name="connsiteX28" fmla="*/ 714375 w 2155031"/>
                <a:gd name="connsiteY28" fmla="*/ 631076 h 840626"/>
                <a:gd name="connsiteX29" fmla="*/ 726281 w 2155031"/>
                <a:gd name="connsiteY29" fmla="*/ 619170 h 840626"/>
                <a:gd name="connsiteX30" fmla="*/ 742950 w 2155031"/>
                <a:gd name="connsiteY30" fmla="*/ 602501 h 840626"/>
                <a:gd name="connsiteX31" fmla="*/ 747713 w 2155031"/>
                <a:gd name="connsiteY31" fmla="*/ 595357 h 840626"/>
                <a:gd name="connsiteX32" fmla="*/ 759619 w 2155031"/>
                <a:gd name="connsiteY32" fmla="*/ 585832 h 840626"/>
                <a:gd name="connsiteX33" fmla="*/ 771525 w 2155031"/>
                <a:gd name="connsiteY33" fmla="*/ 573926 h 840626"/>
                <a:gd name="connsiteX34" fmla="*/ 785813 w 2155031"/>
                <a:gd name="connsiteY34" fmla="*/ 559639 h 840626"/>
                <a:gd name="connsiteX35" fmla="*/ 797719 w 2155031"/>
                <a:gd name="connsiteY35" fmla="*/ 545351 h 840626"/>
                <a:gd name="connsiteX36" fmla="*/ 809625 w 2155031"/>
                <a:gd name="connsiteY36" fmla="*/ 533445 h 840626"/>
                <a:gd name="connsiteX37" fmla="*/ 826294 w 2155031"/>
                <a:gd name="connsiteY37" fmla="*/ 519157 h 840626"/>
                <a:gd name="connsiteX38" fmla="*/ 852488 w 2155031"/>
                <a:gd name="connsiteY38" fmla="*/ 495345 h 840626"/>
                <a:gd name="connsiteX39" fmla="*/ 866775 w 2155031"/>
                <a:gd name="connsiteY39" fmla="*/ 483439 h 840626"/>
                <a:gd name="connsiteX40" fmla="*/ 873919 w 2155031"/>
                <a:gd name="connsiteY40" fmla="*/ 476295 h 840626"/>
                <a:gd name="connsiteX41" fmla="*/ 881063 w 2155031"/>
                <a:gd name="connsiteY41" fmla="*/ 471532 h 840626"/>
                <a:gd name="connsiteX42" fmla="*/ 890588 w 2155031"/>
                <a:gd name="connsiteY42" fmla="*/ 464389 h 840626"/>
                <a:gd name="connsiteX43" fmla="*/ 895350 w 2155031"/>
                <a:gd name="connsiteY43" fmla="*/ 457245 h 840626"/>
                <a:gd name="connsiteX44" fmla="*/ 923925 w 2155031"/>
                <a:gd name="connsiteY44" fmla="*/ 438195 h 840626"/>
                <a:gd name="connsiteX45" fmla="*/ 940594 w 2155031"/>
                <a:gd name="connsiteY45" fmla="*/ 421526 h 840626"/>
                <a:gd name="connsiteX46" fmla="*/ 954881 w 2155031"/>
                <a:gd name="connsiteY46" fmla="*/ 412001 h 840626"/>
                <a:gd name="connsiteX47" fmla="*/ 964406 w 2155031"/>
                <a:gd name="connsiteY47" fmla="*/ 402476 h 840626"/>
                <a:gd name="connsiteX48" fmla="*/ 976313 w 2155031"/>
                <a:gd name="connsiteY48" fmla="*/ 392951 h 840626"/>
                <a:gd name="connsiteX49" fmla="*/ 997744 w 2155031"/>
                <a:gd name="connsiteY49" fmla="*/ 371520 h 840626"/>
                <a:gd name="connsiteX50" fmla="*/ 1014413 w 2155031"/>
                <a:gd name="connsiteY50" fmla="*/ 359614 h 840626"/>
                <a:gd name="connsiteX51" fmla="*/ 1021556 w 2155031"/>
                <a:gd name="connsiteY51" fmla="*/ 354851 h 840626"/>
                <a:gd name="connsiteX52" fmla="*/ 1028700 w 2155031"/>
                <a:gd name="connsiteY52" fmla="*/ 347707 h 840626"/>
                <a:gd name="connsiteX53" fmla="*/ 1042988 w 2155031"/>
                <a:gd name="connsiteY53" fmla="*/ 331039 h 840626"/>
                <a:gd name="connsiteX54" fmla="*/ 1050131 w 2155031"/>
                <a:gd name="connsiteY54" fmla="*/ 328657 h 840626"/>
                <a:gd name="connsiteX55" fmla="*/ 1059656 w 2155031"/>
                <a:gd name="connsiteY55" fmla="*/ 319132 h 840626"/>
                <a:gd name="connsiteX56" fmla="*/ 1066800 w 2155031"/>
                <a:gd name="connsiteY56" fmla="*/ 309607 h 840626"/>
                <a:gd name="connsiteX57" fmla="*/ 1073944 w 2155031"/>
                <a:gd name="connsiteY57" fmla="*/ 307226 h 840626"/>
                <a:gd name="connsiteX58" fmla="*/ 1104900 w 2155031"/>
                <a:gd name="connsiteY58" fmla="*/ 285795 h 840626"/>
                <a:gd name="connsiteX59" fmla="*/ 1114425 w 2155031"/>
                <a:gd name="connsiteY59" fmla="*/ 278651 h 840626"/>
                <a:gd name="connsiteX60" fmla="*/ 1123950 w 2155031"/>
                <a:gd name="connsiteY60" fmla="*/ 273889 h 840626"/>
                <a:gd name="connsiteX61" fmla="*/ 1145381 w 2155031"/>
                <a:gd name="connsiteY61" fmla="*/ 257220 h 840626"/>
                <a:gd name="connsiteX62" fmla="*/ 1152525 w 2155031"/>
                <a:gd name="connsiteY62" fmla="*/ 250076 h 840626"/>
                <a:gd name="connsiteX63" fmla="*/ 1164431 w 2155031"/>
                <a:gd name="connsiteY63" fmla="*/ 245314 h 840626"/>
                <a:gd name="connsiteX64" fmla="*/ 1173956 w 2155031"/>
                <a:gd name="connsiteY64" fmla="*/ 238170 h 840626"/>
                <a:gd name="connsiteX65" fmla="*/ 1181100 w 2155031"/>
                <a:gd name="connsiteY65" fmla="*/ 233407 h 840626"/>
                <a:gd name="connsiteX66" fmla="*/ 1195388 w 2155031"/>
                <a:gd name="connsiteY66" fmla="*/ 226264 h 840626"/>
                <a:gd name="connsiteX67" fmla="*/ 1204913 w 2155031"/>
                <a:gd name="connsiteY67" fmla="*/ 219120 h 840626"/>
                <a:gd name="connsiteX68" fmla="*/ 1219200 w 2155031"/>
                <a:gd name="connsiteY68" fmla="*/ 216739 h 840626"/>
                <a:gd name="connsiteX69" fmla="*/ 1240631 w 2155031"/>
                <a:gd name="connsiteY69" fmla="*/ 207214 h 840626"/>
                <a:gd name="connsiteX70" fmla="*/ 1250156 w 2155031"/>
                <a:gd name="connsiteY70" fmla="*/ 202451 h 840626"/>
                <a:gd name="connsiteX71" fmla="*/ 1262063 w 2155031"/>
                <a:gd name="connsiteY71" fmla="*/ 195307 h 840626"/>
                <a:gd name="connsiteX72" fmla="*/ 1273969 w 2155031"/>
                <a:gd name="connsiteY72" fmla="*/ 192926 h 840626"/>
                <a:gd name="connsiteX73" fmla="*/ 1288256 w 2155031"/>
                <a:gd name="connsiteY73" fmla="*/ 185782 h 840626"/>
                <a:gd name="connsiteX74" fmla="*/ 1300163 w 2155031"/>
                <a:gd name="connsiteY74" fmla="*/ 178639 h 840626"/>
                <a:gd name="connsiteX75" fmla="*/ 1323975 w 2155031"/>
                <a:gd name="connsiteY75" fmla="*/ 166732 h 840626"/>
                <a:gd name="connsiteX76" fmla="*/ 1335881 w 2155031"/>
                <a:gd name="connsiteY76" fmla="*/ 164351 h 840626"/>
                <a:gd name="connsiteX77" fmla="*/ 1345406 w 2155031"/>
                <a:gd name="connsiteY77" fmla="*/ 159589 h 840626"/>
                <a:gd name="connsiteX78" fmla="*/ 1369219 w 2155031"/>
                <a:gd name="connsiteY78" fmla="*/ 150064 h 840626"/>
                <a:gd name="connsiteX79" fmla="*/ 1390650 w 2155031"/>
                <a:gd name="connsiteY79" fmla="*/ 140539 h 840626"/>
                <a:gd name="connsiteX80" fmla="*/ 1404938 w 2155031"/>
                <a:gd name="connsiteY80" fmla="*/ 135776 h 840626"/>
                <a:gd name="connsiteX81" fmla="*/ 1414463 w 2155031"/>
                <a:gd name="connsiteY81" fmla="*/ 131014 h 840626"/>
                <a:gd name="connsiteX82" fmla="*/ 1428750 w 2155031"/>
                <a:gd name="connsiteY82" fmla="*/ 126251 h 840626"/>
                <a:gd name="connsiteX83" fmla="*/ 1438275 w 2155031"/>
                <a:gd name="connsiteY83" fmla="*/ 119107 h 840626"/>
                <a:gd name="connsiteX84" fmla="*/ 1471613 w 2155031"/>
                <a:gd name="connsiteY84" fmla="*/ 109582 h 840626"/>
                <a:gd name="connsiteX85" fmla="*/ 1478756 w 2155031"/>
                <a:gd name="connsiteY85" fmla="*/ 107201 h 840626"/>
                <a:gd name="connsiteX86" fmla="*/ 1500188 w 2155031"/>
                <a:gd name="connsiteY86" fmla="*/ 102439 h 840626"/>
                <a:gd name="connsiteX87" fmla="*/ 1507331 w 2155031"/>
                <a:gd name="connsiteY87" fmla="*/ 100057 h 840626"/>
                <a:gd name="connsiteX88" fmla="*/ 1526381 w 2155031"/>
                <a:gd name="connsiteY88" fmla="*/ 97676 h 840626"/>
                <a:gd name="connsiteX89" fmla="*/ 1538288 w 2155031"/>
                <a:gd name="connsiteY89" fmla="*/ 92914 h 840626"/>
                <a:gd name="connsiteX90" fmla="*/ 1547813 w 2155031"/>
                <a:gd name="connsiteY90" fmla="*/ 90532 h 840626"/>
                <a:gd name="connsiteX91" fmla="*/ 1576388 w 2155031"/>
                <a:gd name="connsiteY91" fmla="*/ 81007 h 840626"/>
                <a:gd name="connsiteX92" fmla="*/ 1614488 w 2155031"/>
                <a:gd name="connsiteY92" fmla="*/ 71482 h 840626"/>
                <a:gd name="connsiteX93" fmla="*/ 1614488 w 2155031"/>
                <a:gd name="connsiteY93" fmla="*/ 71482 h 840626"/>
                <a:gd name="connsiteX94" fmla="*/ 1628775 w 2155031"/>
                <a:gd name="connsiteY94" fmla="*/ 66720 h 840626"/>
                <a:gd name="connsiteX95" fmla="*/ 1643063 w 2155031"/>
                <a:gd name="connsiteY95" fmla="*/ 64339 h 840626"/>
                <a:gd name="connsiteX96" fmla="*/ 1676400 w 2155031"/>
                <a:gd name="connsiteY96" fmla="*/ 59576 h 840626"/>
                <a:gd name="connsiteX97" fmla="*/ 1685925 w 2155031"/>
                <a:gd name="connsiteY97" fmla="*/ 54814 h 840626"/>
                <a:gd name="connsiteX98" fmla="*/ 1716881 w 2155031"/>
                <a:gd name="connsiteY98" fmla="*/ 47670 h 840626"/>
                <a:gd name="connsiteX99" fmla="*/ 1743075 w 2155031"/>
                <a:gd name="connsiteY99" fmla="*/ 42907 h 840626"/>
                <a:gd name="connsiteX100" fmla="*/ 1759744 w 2155031"/>
                <a:gd name="connsiteY100" fmla="*/ 38145 h 840626"/>
                <a:gd name="connsiteX101" fmla="*/ 1766888 w 2155031"/>
                <a:gd name="connsiteY101" fmla="*/ 35764 h 840626"/>
                <a:gd name="connsiteX102" fmla="*/ 1785938 w 2155031"/>
                <a:gd name="connsiteY102" fmla="*/ 33382 h 840626"/>
                <a:gd name="connsiteX103" fmla="*/ 1800225 w 2155031"/>
                <a:gd name="connsiteY103" fmla="*/ 28620 h 840626"/>
                <a:gd name="connsiteX104" fmla="*/ 1809750 w 2155031"/>
                <a:gd name="connsiteY104" fmla="*/ 26239 h 840626"/>
                <a:gd name="connsiteX105" fmla="*/ 1831181 w 2155031"/>
                <a:gd name="connsiteY105" fmla="*/ 19095 h 840626"/>
                <a:gd name="connsiteX106" fmla="*/ 1847850 w 2155031"/>
                <a:gd name="connsiteY106" fmla="*/ 14332 h 840626"/>
                <a:gd name="connsiteX107" fmla="*/ 1878806 w 2155031"/>
                <a:gd name="connsiteY107" fmla="*/ 9570 h 840626"/>
                <a:gd name="connsiteX108" fmla="*/ 1888331 w 2155031"/>
                <a:gd name="connsiteY108" fmla="*/ 7189 h 840626"/>
                <a:gd name="connsiteX109" fmla="*/ 1907381 w 2155031"/>
                <a:gd name="connsiteY109" fmla="*/ 4807 h 840626"/>
                <a:gd name="connsiteX110" fmla="*/ 1924050 w 2155031"/>
                <a:gd name="connsiteY110" fmla="*/ 45 h 840626"/>
                <a:gd name="connsiteX111" fmla="*/ 1950244 w 2155031"/>
                <a:gd name="connsiteY111" fmla="*/ 2426 h 840626"/>
                <a:gd name="connsiteX112" fmla="*/ 1978818 w 2155031"/>
                <a:gd name="connsiteY112" fmla="*/ 2426 h 840626"/>
                <a:gd name="connsiteX113" fmla="*/ 2050256 w 2155031"/>
                <a:gd name="connsiteY113" fmla="*/ 11952 h 840626"/>
                <a:gd name="connsiteX114" fmla="*/ 2069306 w 2155031"/>
                <a:gd name="connsiteY114" fmla="*/ 9570 h 840626"/>
                <a:gd name="connsiteX115" fmla="*/ 2088356 w 2155031"/>
                <a:gd name="connsiteY115" fmla="*/ 9570 h 840626"/>
                <a:gd name="connsiteX116" fmla="*/ 2109788 w 2155031"/>
                <a:gd name="connsiteY116" fmla="*/ 21476 h 840626"/>
                <a:gd name="connsiteX117" fmla="*/ 2124075 w 2155031"/>
                <a:gd name="connsiteY117" fmla="*/ 31001 h 840626"/>
                <a:gd name="connsiteX118" fmla="*/ 2155031 w 2155031"/>
                <a:gd name="connsiteY118" fmla="*/ 35764 h 840626"/>
                <a:gd name="connsiteX0" fmla="*/ 0 w 2155031"/>
                <a:gd name="connsiteY0" fmla="*/ 823957 h 840626"/>
                <a:gd name="connsiteX1" fmla="*/ 28575 w 2155031"/>
                <a:gd name="connsiteY1" fmla="*/ 831101 h 840626"/>
                <a:gd name="connsiteX2" fmla="*/ 40481 w 2155031"/>
                <a:gd name="connsiteY2" fmla="*/ 833482 h 840626"/>
                <a:gd name="connsiteX3" fmla="*/ 47625 w 2155031"/>
                <a:gd name="connsiteY3" fmla="*/ 835864 h 840626"/>
                <a:gd name="connsiteX4" fmla="*/ 102394 w 2155031"/>
                <a:gd name="connsiteY4" fmla="*/ 840626 h 840626"/>
                <a:gd name="connsiteX5" fmla="*/ 361950 w 2155031"/>
                <a:gd name="connsiteY5" fmla="*/ 838245 h 840626"/>
                <a:gd name="connsiteX6" fmla="*/ 371475 w 2155031"/>
                <a:gd name="connsiteY6" fmla="*/ 835864 h 840626"/>
                <a:gd name="connsiteX7" fmla="*/ 411956 w 2155031"/>
                <a:gd name="connsiteY7" fmla="*/ 826339 h 840626"/>
                <a:gd name="connsiteX8" fmla="*/ 438150 w 2155031"/>
                <a:gd name="connsiteY8" fmla="*/ 814432 h 840626"/>
                <a:gd name="connsiteX9" fmla="*/ 445294 w 2155031"/>
                <a:gd name="connsiteY9" fmla="*/ 812051 h 840626"/>
                <a:gd name="connsiteX10" fmla="*/ 457200 w 2155031"/>
                <a:gd name="connsiteY10" fmla="*/ 807289 h 840626"/>
                <a:gd name="connsiteX11" fmla="*/ 478631 w 2155031"/>
                <a:gd name="connsiteY11" fmla="*/ 800145 h 840626"/>
                <a:gd name="connsiteX12" fmla="*/ 485775 w 2155031"/>
                <a:gd name="connsiteY12" fmla="*/ 795382 h 840626"/>
                <a:gd name="connsiteX13" fmla="*/ 495300 w 2155031"/>
                <a:gd name="connsiteY13" fmla="*/ 788239 h 840626"/>
                <a:gd name="connsiteX14" fmla="*/ 509588 w 2155031"/>
                <a:gd name="connsiteY14" fmla="*/ 783476 h 840626"/>
                <a:gd name="connsiteX15" fmla="*/ 528638 w 2155031"/>
                <a:gd name="connsiteY15" fmla="*/ 771570 h 840626"/>
                <a:gd name="connsiteX16" fmla="*/ 538163 w 2155031"/>
                <a:gd name="connsiteY16" fmla="*/ 769189 h 840626"/>
                <a:gd name="connsiteX17" fmla="*/ 559594 w 2155031"/>
                <a:gd name="connsiteY17" fmla="*/ 759664 h 840626"/>
                <a:gd name="connsiteX18" fmla="*/ 581025 w 2155031"/>
                <a:gd name="connsiteY18" fmla="*/ 747757 h 840626"/>
                <a:gd name="connsiteX19" fmla="*/ 588169 w 2155031"/>
                <a:gd name="connsiteY19" fmla="*/ 740614 h 840626"/>
                <a:gd name="connsiteX20" fmla="*/ 604838 w 2155031"/>
                <a:gd name="connsiteY20" fmla="*/ 728707 h 840626"/>
                <a:gd name="connsiteX21" fmla="*/ 628650 w 2155031"/>
                <a:gd name="connsiteY21" fmla="*/ 709657 h 840626"/>
                <a:gd name="connsiteX22" fmla="*/ 645319 w 2155031"/>
                <a:gd name="connsiteY22" fmla="*/ 695370 h 840626"/>
                <a:gd name="connsiteX23" fmla="*/ 652463 w 2155031"/>
                <a:gd name="connsiteY23" fmla="*/ 692989 h 840626"/>
                <a:gd name="connsiteX24" fmla="*/ 669131 w 2155031"/>
                <a:gd name="connsiteY24" fmla="*/ 676320 h 840626"/>
                <a:gd name="connsiteX25" fmla="*/ 681038 w 2155031"/>
                <a:gd name="connsiteY25" fmla="*/ 664414 h 840626"/>
                <a:gd name="connsiteX26" fmla="*/ 697706 w 2155031"/>
                <a:gd name="connsiteY26" fmla="*/ 647745 h 840626"/>
                <a:gd name="connsiteX27" fmla="*/ 702469 w 2155031"/>
                <a:gd name="connsiteY27" fmla="*/ 640601 h 840626"/>
                <a:gd name="connsiteX28" fmla="*/ 714375 w 2155031"/>
                <a:gd name="connsiteY28" fmla="*/ 631076 h 840626"/>
                <a:gd name="connsiteX29" fmla="*/ 726281 w 2155031"/>
                <a:gd name="connsiteY29" fmla="*/ 619170 h 840626"/>
                <a:gd name="connsiteX30" fmla="*/ 742950 w 2155031"/>
                <a:gd name="connsiteY30" fmla="*/ 602501 h 840626"/>
                <a:gd name="connsiteX31" fmla="*/ 747713 w 2155031"/>
                <a:gd name="connsiteY31" fmla="*/ 595357 h 840626"/>
                <a:gd name="connsiteX32" fmla="*/ 759619 w 2155031"/>
                <a:gd name="connsiteY32" fmla="*/ 585832 h 840626"/>
                <a:gd name="connsiteX33" fmla="*/ 771525 w 2155031"/>
                <a:gd name="connsiteY33" fmla="*/ 573926 h 840626"/>
                <a:gd name="connsiteX34" fmla="*/ 785813 w 2155031"/>
                <a:gd name="connsiteY34" fmla="*/ 559639 h 840626"/>
                <a:gd name="connsiteX35" fmla="*/ 797719 w 2155031"/>
                <a:gd name="connsiteY35" fmla="*/ 545351 h 840626"/>
                <a:gd name="connsiteX36" fmla="*/ 809625 w 2155031"/>
                <a:gd name="connsiteY36" fmla="*/ 533445 h 840626"/>
                <a:gd name="connsiteX37" fmla="*/ 826294 w 2155031"/>
                <a:gd name="connsiteY37" fmla="*/ 519157 h 840626"/>
                <a:gd name="connsiteX38" fmla="*/ 852488 w 2155031"/>
                <a:gd name="connsiteY38" fmla="*/ 495345 h 840626"/>
                <a:gd name="connsiteX39" fmla="*/ 866775 w 2155031"/>
                <a:gd name="connsiteY39" fmla="*/ 483439 h 840626"/>
                <a:gd name="connsiteX40" fmla="*/ 873919 w 2155031"/>
                <a:gd name="connsiteY40" fmla="*/ 476295 h 840626"/>
                <a:gd name="connsiteX41" fmla="*/ 881063 w 2155031"/>
                <a:gd name="connsiteY41" fmla="*/ 471532 h 840626"/>
                <a:gd name="connsiteX42" fmla="*/ 890588 w 2155031"/>
                <a:gd name="connsiteY42" fmla="*/ 464389 h 840626"/>
                <a:gd name="connsiteX43" fmla="*/ 895350 w 2155031"/>
                <a:gd name="connsiteY43" fmla="*/ 457245 h 840626"/>
                <a:gd name="connsiteX44" fmla="*/ 923925 w 2155031"/>
                <a:gd name="connsiteY44" fmla="*/ 438195 h 840626"/>
                <a:gd name="connsiteX45" fmla="*/ 940594 w 2155031"/>
                <a:gd name="connsiteY45" fmla="*/ 421526 h 840626"/>
                <a:gd name="connsiteX46" fmla="*/ 954881 w 2155031"/>
                <a:gd name="connsiteY46" fmla="*/ 412001 h 840626"/>
                <a:gd name="connsiteX47" fmla="*/ 964406 w 2155031"/>
                <a:gd name="connsiteY47" fmla="*/ 402476 h 840626"/>
                <a:gd name="connsiteX48" fmla="*/ 976313 w 2155031"/>
                <a:gd name="connsiteY48" fmla="*/ 392951 h 840626"/>
                <a:gd name="connsiteX49" fmla="*/ 997744 w 2155031"/>
                <a:gd name="connsiteY49" fmla="*/ 371520 h 840626"/>
                <a:gd name="connsiteX50" fmla="*/ 1014413 w 2155031"/>
                <a:gd name="connsiteY50" fmla="*/ 359614 h 840626"/>
                <a:gd name="connsiteX51" fmla="*/ 1021556 w 2155031"/>
                <a:gd name="connsiteY51" fmla="*/ 354851 h 840626"/>
                <a:gd name="connsiteX52" fmla="*/ 1028700 w 2155031"/>
                <a:gd name="connsiteY52" fmla="*/ 347707 h 840626"/>
                <a:gd name="connsiteX53" fmla="*/ 1042988 w 2155031"/>
                <a:gd name="connsiteY53" fmla="*/ 331039 h 840626"/>
                <a:gd name="connsiteX54" fmla="*/ 1050131 w 2155031"/>
                <a:gd name="connsiteY54" fmla="*/ 328657 h 840626"/>
                <a:gd name="connsiteX55" fmla="*/ 1059656 w 2155031"/>
                <a:gd name="connsiteY55" fmla="*/ 319132 h 840626"/>
                <a:gd name="connsiteX56" fmla="*/ 1066800 w 2155031"/>
                <a:gd name="connsiteY56" fmla="*/ 309607 h 840626"/>
                <a:gd name="connsiteX57" fmla="*/ 1073944 w 2155031"/>
                <a:gd name="connsiteY57" fmla="*/ 307226 h 840626"/>
                <a:gd name="connsiteX58" fmla="*/ 1104900 w 2155031"/>
                <a:gd name="connsiteY58" fmla="*/ 285795 h 840626"/>
                <a:gd name="connsiteX59" fmla="*/ 1114425 w 2155031"/>
                <a:gd name="connsiteY59" fmla="*/ 278651 h 840626"/>
                <a:gd name="connsiteX60" fmla="*/ 1123950 w 2155031"/>
                <a:gd name="connsiteY60" fmla="*/ 273889 h 840626"/>
                <a:gd name="connsiteX61" fmla="*/ 1145381 w 2155031"/>
                <a:gd name="connsiteY61" fmla="*/ 257220 h 840626"/>
                <a:gd name="connsiteX62" fmla="*/ 1152525 w 2155031"/>
                <a:gd name="connsiteY62" fmla="*/ 250076 h 840626"/>
                <a:gd name="connsiteX63" fmla="*/ 1164431 w 2155031"/>
                <a:gd name="connsiteY63" fmla="*/ 245314 h 840626"/>
                <a:gd name="connsiteX64" fmla="*/ 1173956 w 2155031"/>
                <a:gd name="connsiteY64" fmla="*/ 238170 h 840626"/>
                <a:gd name="connsiteX65" fmla="*/ 1181100 w 2155031"/>
                <a:gd name="connsiteY65" fmla="*/ 233407 h 840626"/>
                <a:gd name="connsiteX66" fmla="*/ 1195388 w 2155031"/>
                <a:gd name="connsiteY66" fmla="*/ 226264 h 840626"/>
                <a:gd name="connsiteX67" fmla="*/ 1204913 w 2155031"/>
                <a:gd name="connsiteY67" fmla="*/ 219120 h 840626"/>
                <a:gd name="connsiteX68" fmla="*/ 1219200 w 2155031"/>
                <a:gd name="connsiteY68" fmla="*/ 216739 h 840626"/>
                <a:gd name="connsiteX69" fmla="*/ 1240631 w 2155031"/>
                <a:gd name="connsiteY69" fmla="*/ 207214 h 840626"/>
                <a:gd name="connsiteX70" fmla="*/ 1250156 w 2155031"/>
                <a:gd name="connsiteY70" fmla="*/ 202451 h 840626"/>
                <a:gd name="connsiteX71" fmla="*/ 1262063 w 2155031"/>
                <a:gd name="connsiteY71" fmla="*/ 195307 h 840626"/>
                <a:gd name="connsiteX72" fmla="*/ 1273969 w 2155031"/>
                <a:gd name="connsiteY72" fmla="*/ 192926 h 840626"/>
                <a:gd name="connsiteX73" fmla="*/ 1288256 w 2155031"/>
                <a:gd name="connsiteY73" fmla="*/ 185782 h 840626"/>
                <a:gd name="connsiteX74" fmla="*/ 1300163 w 2155031"/>
                <a:gd name="connsiteY74" fmla="*/ 178639 h 840626"/>
                <a:gd name="connsiteX75" fmla="*/ 1323975 w 2155031"/>
                <a:gd name="connsiteY75" fmla="*/ 166732 h 840626"/>
                <a:gd name="connsiteX76" fmla="*/ 1335881 w 2155031"/>
                <a:gd name="connsiteY76" fmla="*/ 164351 h 840626"/>
                <a:gd name="connsiteX77" fmla="*/ 1345406 w 2155031"/>
                <a:gd name="connsiteY77" fmla="*/ 159589 h 840626"/>
                <a:gd name="connsiteX78" fmla="*/ 1369219 w 2155031"/>
                <a:gd name="connsiteY78" fmla="*/ 150064 h 840626"/>
                <a:gd name="connsiteX79" fmla="*/ 1390650 w 2155031"/>
                <a:gd name="connsiteY79" fmla="*/ 140539 h 840626"/>
                <a:gd name="connsiteX80" fmla="*/ 1404938 w 2155031"/>
                <a:gd name="connsiteY80" fmla="*/ 135776 h 840626"/>
                <a:gd name="connsiteX81" fmla="*/ 1414463 w 2155031"/>
                <a:gd name="connsiteY81" fmla="*/ 131014 h 840626"/>
                <a:gd name="connsiteX82" fmla="*/ 1428750 w 2155031"/>
                <a:gd name="connsiteY82" fmla="*/ 126251 h 840626"/>
                <a:gd name="connsiteX83" fmla="*/ 1438275 w 2155031"/>
                <a:gd name="connsiteY83" fmla="*/ 119107 h 840626"/>
                <a:gd name="connsiteX84" fmla="*/ 1471613 w 2155031"/>
                <a:gd name="connsiteY84" fmla="*/ 109582 h 840626"/>
                <a:gd name="connsiteX85" fmla="*/ 1478756 w 2155031"/>
                <a:gd name="connsiteY85" fmla="*/ 107201 h 840626"/>
                <a:gd name="connsiteX86" fmla="*/ 1500188 w 2155031"/>
                <a:gd name="connsiteY86" fmla="*/ 102439 h 840626"/>
                <a:gd name="connsiteX87" fmla="*/ 1507331 w 2155031"/>
                <a:gd name="connsiteY87" fmla="*/ 100057 h 840626"/>
                <a:gd name="connsiteX88" fmla="*/ 1526381 w 2155031"/>
                <a:gd name="connsiteY88" fmla="*/ 97676 h 840626"/>
                <a:gd name="connsiteX89" fmla="*/ 1538288 w 2155031"/>
                <a:gd name="connsiteY89" fmla="*/ 92914 h 840626"/>
                <a:gd name="connsiteX90" fmla="*/ 1547813 w 2155031"/>
                <a:gd name="connsiteY90" fmla="*/ 90532 h 840626"/>
                <a:gd name="connsiteX91" fmla="*/ 1576388 w 2155031"/>
                <a:gd name="connsiteY91" fmla="*/ 81007 h 840626"/>
                <a:gd name="connsiteX92" fmla="*/ 1614488 w 2155031"/>
                <a:gd name="connsiteY92" fmla="*/ 71482 h 840626"/>
                <a:gd name="connsiteX93" fmla="*/ 1614488 w 2155031"/>
                <a:gd name="connsiteY93" fmla="*/ 71482 h 840626"/>
                <a:gd name="connsiteX94" fmla="*/ 1628775 w 2155031"/>
                <a:gd name="connsiteY94" fmla="*/ 66720 h 840626"/>
                <a:gd name="connsiteX95" fmla="*/ 1643063 w 2155031"/>
                <a:gd name="connsiteY95" fmla="*/ 64339 h 840626"/>
                <a:gd name="connsiteX96" fmla="*/ 1676400 w 2155031"/>
                <a:gd name="connsiteY96" fmla="*/ 59576 h 840626"/>
                <a:gd name="connsiteX97" fmla="*/ 1685925 w 2155031"/>
                <a:gd name="connsiteY97" fmla="*/ 54814 h 840626"/>
                <a:gd name="connsiteX98" fmla="*/ 1716881 w 2155031"/>
                <a:gd name="connsiteY98" fmla="*/ 47670 h 840626"/>
                <a:gd name="connsiteX99" fmla="*/ 1743075 w 2155031"/>
                <a:gd name="connsiteY99" fmla="*/ 42907 h 840626"/>
                <a:gd name="connsiteX100" fmla="*/ 1759744 w 2155031"/>
                <a:gd name="connsiteY100" fmla="*/ 38145 h 840626"/>
                <a:gd name="connsiteX101" fmla="*/ 1766888 w 2155031"/>
                <a:gd name="connsiteY101" fmla="*/ 35764 h 840626"/>
                <a:gd name="connsiteX102" fmla="*/ 1785938 w 2155031"/>
                <a:gd name="connsiteY102" fmla="*/ 33382 h 840626"/>
                <a:gd name="connsiteX103" fmla="*/ 1800225 w 2155031"/>
                <a:gd name="connsiteY103" fmla="*/ 28620 h 840626"/>
                <a:gd name="connsiteX104" fmla="*/ 1809750 w 2155031"/>
                <a:gd name="connsiteY104" fmla="*/ 26239 h 840626"/>
                <a:gd name="connsiteX105" fmla="*/ 1831181 w 2155031"/>
                <a:gd name="connsiteY105" fmla="*/ 19095 h 840626"/>
                <a:gd name="connsiteX106" fmla="*/ 1847850 w 2155031"/>
                <a:gd name="connsiteY106" fmla="*/ 14332 h 840626"/>
                <a:gd name="connsiteX107" fmla="*/ 1878806 w 2155031"/>
                <a:gd name="connsiteY107" fmla="*/ 9570 h 840626"/>
                <a:gd name="connsiteX108" fmla="*/ 1888331 w 2155031"/>
                <a:gd name="connsiteY108" fmla="*/ 7189 h 840626"/>
                <a:gd name="connsiteX109" fmla="*/ 1907381 w 2155031"/>
                <a:gd name="connsiteY109" fmla="*/ 4807 h 840626"/>
                <a:gd name="connsiteX110" fmla="*/ 1924050 w 2155031"/>
                <a:gd name="connsiteY110" fmla="*/ 45 h 840626"/>
                <a:gd name="connsiteX111" fmla="*/ 1950244 w 2155031"/>
                <a:gd name="connsiteY111" fmla="*/ 2426 h 840626"/>
                <a:gd name="connsiteX112" fmla="*/ 1978818 w 2155031"/>
                <a:gd name="connsiteY112" fmla="*/ 2426 h 840626"/>
                <a:gd name="connsiteX113" fmla="*/ 2050256 w 2155031"/>
                <a:gd name="connsiteY113" fmla="*/ 11952 h 840626"/>
                <a:gd name="connsiteX114" fmla="*/ 2069306 w 2155031"/>
                <a:gd name="connsiteY114" fmla="*/ 9570 h 840626"/>
                <a:gd name="connsiteX115" fmla="*/ 2109788 w 2155031"/>
                <a:gd name="connsiteY115" fmla="*/ 21476 h 840626"/>
                <a:gd name="connsiteX116" fmla="*/ 2124075 w 2155031"/>
                <a:gd name="connsiteY116" fmla="*/ 31001 h 840626"/>
                <a:gd name="connsiteX117" fmla="*/ 2155031 w 2155031"/>
                <a:gd name="connsiteY117" fmla="*/ 35764 h 840626"/>
                <a:gd name="connsiteX0" fmla="*/ 0 w 2155031"/>
                <a:gd name="connsiteY0" fmla="*/ 823957 h 840626"/>
                <a:gd name="connsiteX1" fmla="*/ 28575 w 2155031"/>
                <a:gd name="connsiteY1" fmla="*/ 831101 h 840626"/>
                <a:gd name="connsiteX2" fmla="*/ 40481 w 2155031"/>
                <a:gd name="connsiteY2" fmla="*/ 833482 h 840626"/>
                <a:gd name="connsiteX3" fmla="*/ 47625 w 2155031"/>
                <a:gd name="connsiteY3" fmla="*/ 835864 h 840626"/>
                <a:gd name="connsiteX4" fmla="*/ 102394 w 2155031"/>
                <a:gd name="connsiteY4" fmla="*/ 840626 h 840626"/>
                <a:gd name="connsiteX5" fmla="*/ 361950 w 2155031"/>
                <a:gd name="connsiteY5" fmla="*/ 838245 h 840626"/>
                <a:gd name="connsiteX6" fmla="*/ 371475 w 2155031"/>
                <a:gd name="connsiteY6" fmla="*/ 835864 h 840626"/>
                <a:gd name="connsiteX7" fmla="*/ 411956 w 2155031"/>
                <a:gd name="connsiteY7" fmla="*/ 826339 h 840626"/>
                <a:gd name="connsiteX8" fmla="*/ 438150 w 2155031"/>
                <a:gd name="connsiteY8" fmla="*/ 814432 h 840626"/>
                <a:gd name="connsiteX9" fmla="*/ 445294 w 2155031"/>
                <a:gd name="connsiteY9" fmla="*/ 812051 h 840626"/>
                <a:gd name="connsiteX10" fmla="*/ 457200 w 2155031"/>
                <a:gd name="connsiteY10" fmla="*/ 807289 h 840626"/>
                <a:gd name="connsiteX11" fmla="*/ 478631 w 2155031"/>
                <a:gd name="connsiteY11" fmla="*/ 800145 h 840626"/>
                <a:gd name="connsiteX12" fmla="*/ 485775 w 2155031"/>
                <a:gd name="connsiteY12" fmla="*/ 795382 h 840626"/>
                <a:gd name="connsiteX13" fmla="*/ 495300 w 2155031"/>
                <a:gd name="connsiteY13" fmla="*/ 788239 h 840626"/>
                <a:gd name="connsiteX14" fmla="*/ 509588 w 2155031"/>
                <a:gd name="connsiteY14" fmla="*/ 783476 h 840626"/>
                <a:gd name="connsiteX15" fmla="*/ 528638 w 2155031"/>
                <a:gd name="connsiteY15" fmla="*/ 771570 h 840626"/>
                <a:gd name="connsiteX16" fmla="*/ 538163 w 2155031"/>
                <a:gd name="connsiteY16" fmla="*/ 769189 h 840626"/>
                <a:gd name="connsiteX17" fmla="*/ 559594 w 2155031"/>
                <a:gd name="connsiteY17" fmla="*/ 759664 h 840626"/>
                <a:gd name="connsiteX18" fmla="*/ 581025 w 2155031"/>
                <a:gd name="connsiteY18" fmla="*/ 747757 h 840626"/>
                <a:gd name="connsiteX19" fmla="*/ 588169 w 2155031"/>
                <a:gd name="connsiteY19" fmla="*/ 740614 h 840626"/>
                <a:gd name="connsiteX20" fmla="*/ 604838 w 2155031"/>
                <a:gd name="connsiteY20" fmla="*/ 728707 h 840626"/>
                <a:gd name="connsiteX21" fmla="*/ 628650 w 2155031"/>
                <a:gd name="connsiteY21" fmla="*/ 709657 h 840626"/>
                <a:gd name="connsiteX22" fmla="*/ 645319 w 2155031"/>
                <a:gd name="connsiteY22" fmla="*/ 695370 h 840626"/>
                <a:gd name="connsiteX23" fmla="*/ 652463 w 2155031"/>
                <a:gd name="connsiteY23" fmla="*/ 692989 h 840626"/>
                <a:gd name="connsiteX24" fmla="*/ 669131 w 2155031"/>
                <a:gd name="connsiteY24" fmla="*/ 676320 h 840626"/>
                <a:gd name="connsiteX25" fmla="*/ 681038 w 2155031"/>
                <a:gd name="connsiteY25" fmla="*/ 664414 h 840626"/>
                <a:gd name="connsiteX26" fmla="*/ 697706 w 2155031"/>
                <a:gd name="connsiteY26" fmla="*/ 647745 h 840626"/>
                <a:gd name="connsiteX27" fmla="*/ 702469 w 2155031"/>
                <a:gd name="connsiteY27" fmla="*/ 640601 h 840626"/>
                <a:gd name="connsiteX28" fmla="*/ 714375 w 2155031"/>
                <a:gd name="connsiteY28" fmla="*/ 631076 h 840626"/>
                <a:gd name="connsiteX29" fmla="*/ 726281 w 2155031"/>
                <a:gd name="connsiteY29" fmla="*/ 619170 h 840626"/>
                <a:gd name="connsiteX30" fmla="*/ 742950 w 2155031"/>
                <a:gd name="connsiteY30" fmla="*/ 602501 h 840626"/>
                <a:gd name="connsiteX31" fmla="*/ 747713 w 2155031"/>
                <a:gd name="connsiteY31" fmla="*/ 595357 h 840626"/>
                <a:gd name="connsiteX32" fmla="*/ 759619 w 2155031"/>
                <a:gd name="connsiteY32" fmla="*/ 585832 h 840626"/>
                <a:gd name="connsiteX33" fmla="*/ 771525 w 2155031"/>
                <a:gd name="connsiteY33" fmla="*/ 573926 h 840626"/>
                <a:gd name="connsiteX34" fmla="*/ 785813 w 2155031"/>
                <a:gd name="connsiteY34" fmla="*/ 559639 h 840626"/>
                <a:gd name="connsiteX35" fmla="*/ 797719 w 2155031"/>
                <a:gd name="connsiteY35" fmla="*/ 545351 h 840626"/>
                <a:gd name="connsiteX36" fmla="*/ 809625 w 2155031"/>
                <a:gd name="connsiteY36" fmla="*/ 533445 h 840626"/>
                <a:gd name="connsiteX37" fmla="*/ 826294 w 2155031"/>
                <a:gd name="connsiteY37" fmla="*/ 519157 h 840626"/>
                <a:gd name="connsiteX38" fmla="*/ 852488 w 2155031"/>
                <a:gd name="connsiteY38" fmla="*/ 495345 h 840626"/>
                <a:gd name="connsiteX39" fmla="*/ 866775 w 2155031"/>
                <a:gd name="connsiteY39" fmla="*/ 483439 h 840626"/>
                <a:gd name="connsiteX40" fmla="*/ 873919 w 2155031"/>
                <a:gd name="connsiteY40" fmla="*/ 476295 h 840626"/>
                <a:gd name="connsiteX41" fmla="*/ 881063 w 2155031"/>
                <a:gd name="connsiteY41" fmla="*/ 471532 h 840626"/>
                <a:gd name="connsiteX42" fmla="*/ 890588 w 2155031"/>
                <a:gd name="connsiteY42" fmla="*/ 464389 h 840626"/>
                <a:gd name="connsiteX43" fmla="*/ 895350 w 2155031"/>
                <a:gd name="connsiteY43" fmla="*/ 457245 h 840626"/>
                <a:gd name="connsiteX44" fmla="*/ 923925 w 2155031"/>
                <a:gd name="connsiteY44" fmla="*/ 438195 h 840626"/>
                <a:gd name="connsiteX45" fmla="*/ 940594 w 2155031"/>
                <a:gd name="connsiteY45" fmla="*/ 421526 h 840626"/>
                <a:gd name="connsiteX46" fmla="*/ 954881 w 2155031"/>
                <a:gd name="connsiteY46" fmla="*/ 412001 h 840626"/>
                <a:gd name="connsiteX47" fmla="*/ 964406 w 2155031"/>
                <a:gd name="connsiteY47" fmla="*/ 402476 h 840626"/>
                <a:gd name="connsiteX48" fmla="*/ 976313 w 2155031"/>
                <a:gd name="connsiteY48" fmla="*/ 392951 h 840626"/>
                <a:gd name="connsiteX49" fmla="*/ 997744 w 2155031"/>
                <a:gd name="connsiteY49" fmla="*/ 371520 h 840626"/>
                <a:gd name="connsiteX50" fmla="*/ 1014413 w 2155031"/>
                <a:gd name="connsiteY50" fmla="*/ 359614 h 840626"/>
                <a:gd name="connsiteX51" fmla="*/ 1021556 w 2155031"/>
                <a:gd name="connsiteY51" fmla="*/ 354851 h 840626"/>
                <a:gd name="connsiteX52" fmla="*/ 1028700 w 2155031"/>
                <a:gd name="connsiteY52" fmla="*/ 347707 h 840626"/>
                <a:gd name="connsiteX53" fmla="*/ 1042988 w 2155031"/>
                <a:gd name="connsiteY53" fmla="*/ 331039 h 840626"/>
                <a:gd name="connsiteX54" fmla="*/ 1050131 w 2155031"/>
                <a:gd name="connsiteY54" fmla="*/ 328657 h 840626"/>
                <a:gd name="connsiteX55" fmla="*/ 1059656 w 2155031"/>
                <a:gd name="connsiteY55" fmla="*/ 319132 h 840626"/>
                <a:gd name="connsiteX56" fmla="*/ 1066800 w 2155031"/>
                <a:gd name="connsiteY56" fmla="*/ 309607 h 840626"/>
                <a:gd name="connsiteX57" fmla="*/ 1073944 w 2155031"/>
                <a:gd name="connsiteY57" fmla="*/ 307226 h 840626"/>
                <a:gd name="connsiteX58" fmla="*/ 1104900 w 2155031"/>
                <a:gd name="connsiteY58" fmla="*/ 285795 h 840626"/>
                <a:gd name="connsiteX59" fmla="*/ 1114425 w 2155031"/>
                <a:gd name="connsiteY59" fmla="*/ 278651 h 840626"/>
                <a:gd name="connsiteX60" fmla="*/ 1123950 w 2155031"/>
                <a:gd name="connsiteY60" fmla="*/ 273889 h 840626"/>
                <a:gd name="connsiteX61" fmla="*/ 1145381 w 2155031"/>
                <a:gd name="connsiteY61" fmla="*/ 257220 h 840626"/>
                <a:gd name="connsiteX62" fmla="*/ 1152525 w 2155031"/>
                <a:gd name="connsiteY62" fmla="*/ 250076 h 840626"/>
                <a:gd name="connsiteX63" fmla="*/ 1164431 w 2155031"/>
                <a:gd name="connsiteY63" fmla="*/ 245314 h 840626"/>
                <a:gd name="connsiteX64" fmla="*/ 1173956 w 2155031"/>
                <a:gd name="connsiteY64" fmla="*/ 238170 h 840626"/>
                <a:gd name="connsiteX65" fmla="*/ 1181100 w 2155031"/>
                <a:gd name="connsiteY65" fmla="*/ 233407 h 840626"/>
                <a:gd name="connsiteX66" fmla="*/ 1195388 w 2155031"/>
                <a:gd name="connsiteY66" fmla="*/ 226264 h 840626"/>
                <a:gd name="connsiteX67" fmla="*/ 1204913 w 2155031"/>
                <a:gd name="connsiteY67" fmla="*/ 219120 h 840626"/>
                <a:gd name="connsiteX68" fmla="*/ 1219200 w 2155031"/>
                <a:gd name="connsiteY68" fmla="*/ 216739 h 840626"/>
                <a:gd name="connsiteX69" fmla="*/ 1240631 w 2155031"/>
                <a:gd name="connsiteY69" fmla="*/ 207214 h 840626"/>
                <a:gd name="connsiteX70" fmla="*/ 1250156 w 2155031"/>
                <a:gd name="connsiteY70" fmla="*/ 202451 h 840626"/>
                <a:gd name="connsiteX71" fmla="*/ 1262063 w 2155031"/>
                <a:gd name="connsiteY71" fmla="*/ 195307 h 840626"/>
                <a:gd name="connsiteX72" fmla="*/ 1273969 w 2155031"/>
                <a:gd name="connsiteY72" fmla="*/ 192926 h 840626"/>
                <a:gd name="connsiteX73" fmla="*/ 1288256 w 2155031"/>
                <a:gd name="connsiteY73" fmla="*/ 185782 h 840626"/>
                <a:gd name="connsiteX74" fmla="*/ 1300163 w 2155031"/>
                <a:gd name="connsiteY74" fmla="*/ 178639 h 840626"/>
                <a:gd name="connsiteX75" fmla="*/ 1323975 w 2155031"/>
                <a:gd name="connsiteY75" fmla="*/ 166732 h 840626"/>
                <a:gd name="connsiteX76" fmla="*/ 1335881 w 2155031"/>
                <a:gd name="connsiteY76" fmla="*/ 164351 h 840626"/>
                <a:gd name="connsiteX77" fmla="*/ 1345406 w 2155031"/>
                <a:gd name="connsiteY77" fmla="*/ 159589 h 840626"/>
                <a:gd name="connsiteX78" fmla="*/ 1369219 w 2155031"/>
                <a:gd name="connsiteY78" fmla="*/ 150064 h 840626"/>
                <a:gd name="connsiteX79" fmla="*/ 1390650 w 2155031"/>
                <a:gd name="connsiteY79" fmla="*/ 140539 h 840626"/>
                <a:gd name="connsiteX80" fmla="*/ 1404938 w 2155031"/>
                <a:gd name="connsiteY80" fmla="*/ 135776 h 840626"/>
                <a:gd name="connsiteX81" fmla="*/ 1414463 w 2155031"/>
                <a:gd name="connsiteY81" fmla="*/ 131014 h 840626"/>
                <a:gd name="connsiteX82" fmla="*/ 1428750 w 2155031"/>
                <a:gd name="connsiteY82" fmla="*/ 126251 h 840626"/>
                <a:gd name="connsiteX83" fmla="*/ 1438275 w 2155031"/>
                <a:gd name="connsiteY83" fmla="*/ 119107 h 840626"/>
                <a:gd name="connsiteX84" fmla="*/ 1471613 w 2155031"/>
                <a:gd name="connsiteY84" fmla="*/ 109582 h 840626"/>
                <a:gd name="connsiteX85" fmla="*/ 1478756 w 2155031"/>
                <a:gd name="connsiteY85" fmla="*/ 107201 h 840626"/>
                <a:gd name="connsiteX86" fmla="*/ 1500188 w 2155031"/>
                <a:gd name="connsiteY86" fmla="*/ 102439 h 840626"/>
                <a:gd name="connsiteX87" fmla="*/ 1507331 w 2155031"/>
                <a:gd name="connsiteY87" fmla="*/ 100057 h 840626"/>
                <a:gd name="connsiteX88" fmla="*/ 1526381 w 2155031"/>
                <a:gd name="connsiteY88" fmla="*/ 97676 h 840626"/>
                <a:gd name="connsiteX89" fmla="*/ 1538288 w 2155031"/>
                <a:gd name="connsiteY89" fmla="*/ 92914 h 840626"/>
                <a:gd name="connsiteX90" fmla="*/ 1547813 w 2155031"/>
                <a:gd name="connsiteY90" fmla="*/ 90532 h 840626"/>
                <a:gd name="connsiteX91" fmla="*/ 1576388 w 2155031"/>
                <a:gd name="connsiteY91" fmla="*/ 81007 h 840626"/>
                <a:gd name="connsiteX92" fmla="*/ 1614488 w 2155031"/>
                <a:gd name="connsiteY92" fmla="*/ 71482 h 840626"/>
                <a:gd name="connsiteX93" fmla="*/ 1614488 w 2155031"/>
                <a:gd name="connsiteY93" fmla="*/ 71482 h 840626"/>
                <a:gd name="connsiteX94" fmla="*/ 1628775 w 2155031"/>
                <a:gd name="connsiteY94" fmla="*/ 66720 h 840626"/>
                <a:gd name="connsiteX95" fmla="*/ 1643063 w 2155031"/>
                <a:gd name="connsiteY95" fmla="*/ 64339 h 840626"/>
                <a:gd name="connsiteX96" fmla="*/ 1676400 w 2155031"/>
                <a:gd name="connsiteY96" fmla="*/ 59576 h 840626"/>
                <a:gd name="connsiteX97" fmla="*/ 1685925 w 2155031"/>
                <a:gd name="connsiteY97" fmla="*/ 54814 h 840626"/>
                <a:gd name="connsiteX98" fmla="*/ 1716881 w 2155031"/>
                <a:gd name="connsiteY98" fmla="*/ 47670 h 840626"/>
                <a:gd name="connsiteX99" fmla="*/ 1743075 w 2155031"/>
                <a:gd name="connsiteY99" fmla="*/ 42907 h 840626"/>
                <a:gd name="connsiteX100" fmla="*/ 1759744 w 2155031"/>
                <a:gd name="connsiteY100" fmla="*/ 38145 h 840626"/>
                <a:gd name="connsiteX101" fmla="*/ 1766888 w 2155031"/>
                <a:gd name="connsiteY101" fmla="*/ 35764 h 840626"/>
                <a:gd name="connsiteX102" fmla="*/ 1785938 w 2155031"/>
                <a:gd name="connsiteY102" fmla="*/ 33382 h 840626"/>
                <a:gd name="connsiteX103" fmla="*/ 1800225 w 2155031"/>
                <a:gd name="connsiteY103" fmla="*/ 28620 h 840626"/>
                <a:gd name="connsiteX104" fmla="*/ 1809750 w 2155031"/>
                <a:gd name="connsiteY104" fmla="*/ 26239 h 840626"/>
                <a:gd name="connsiteX105" fmla="*/ 1831181 w 2155031"/>
                <a:gd name="connsiteY105" fmla="*/ 19095 h 840626"/>
                <a:gd name="connsiteX106" fmla="*/ 1847850 w 2155031"/>
                <a:gd name="connsiteY106" fmla="*/ 14332 h 840626"/>
                <a:gd name="connsiteX107" fmla="*/ 1878806 w 2155031"/>
                <a:gd name="connsiteY107" fmla="*/ 9570 h 840626"/>
                <a:gd name="connsiteX108" fmla="*/ 1888331 w 2155031"/>
                <a:gd name="connsiteY108" fmla="*/ 7189 h 840626"/>
                <a:gd name="connsiteX109" fmla="*/ 1907381 w 2155031"/>
                <a:gd name="connsiteY109" fmla="*/ 4807 h 840626"/>
                <a:gd name="connsiteX110" fmla="*/ 1924050 w 2155031"/>
                <a:gd name="connsiteY110" fmla="*/ 45 h 840626"/>
                <a:gd name="connsiteX111" fmla="*/ 1950244 w 2155031"/>
                <a:gd name="connsiteY111" fmla="*/ 2426 h 840626"/>
                <a:gd name="connsiteX112" fmla="*/ 1978818 w 2155031"/>
                <a:gd name="connsiteY112" fmla="*/ 2426 h 840626"/>
                <a:gd name="connsiteX113" fmla="*/ 2050256 w 2155031"/>
                <a:gd name="connsiteY113" fmla="*/ 11952 h 840626"/>
                <a:gd name="connsiteX114" fmla="*/ 2109788 w 2155031"/>
                <a:gd name="connsiteY114" fmla="*/ 21476 h 840626"/>
                <a:gd name="connsiteX115" fmla="*/ 2124075 w 2155031"/>
                <a:gd name="connsiteY115" fmla="*/ 31001 h 840626"/>
                <a:gd name="connsiteX116" fmla="*/ 2155031 w 2155031"/>
                <a:gd name="connsiteY116" fmla="*/ 35764 h 840626"/>
                <a:gd name="connsiteX0" fmla="*/ 0 w 2155031"/>
                <a:gd name="connsiteY0" fmla="*/ 823957 h 840626"/>
                <a:gd name="connsiteX1" fmla="*/ 28575 w 2155031"/>
                <a:gd name="connsiteY1" fmla="*/ 831101 h 840626"/>
                <a:gd name="connsiteX2" fmla="*/ 40481 w 2155031"/>
                <a:gd name="connsiteY2" fmla="*/ 833482 h 840626"/>
                <a:gd name="connsiteX3" fmla="*/ 47625 w 2155031"/>
                <a:gd name="connsiteY3" fmla="*/ 835864 h 840626"/>
                <a:gd name="connsiteX4" fmla="*/ 102394 w 2155031"/>
                <a:gd name="connsiteY4" fmla="*/ 840626 h 840626"/>
                <a:gd name="connsiteX5" fmla="*/ 361950 w 2155031"/>
                <a:gd name="connsiteY5" fmla="*/ 838245 h 840626"/>
                <a:gd name="connsiteX6" fmla="*/ 371475 w 2155031"/>
                <a:gd name="connsiteY6" fmla="*/ 835864 h 840626"/>
                <a:gd name="connsiteX7" fmla="*/ 411956 w 2155031"/>
                <a:gd name="connsiteY7" fmla="*/ 826339 h 840626"/>
                <a:gd name="connsiteX8" fmla="*/ 438150 w 2155031"/>
                <a:gd name="connsiteY8" fmla="*/ 814432 h 840626"/>
                <a:gd name="connsiteX9" fmla="*/ 445294 w 2155031"/>
                <a:gd name="connsiteY9" fmla="*/ 812051 h 840626"/>
                <a:gd name="connsiteX10" fmla="*/ 457200 w 2155031"/>
                <a:gd name="connsiteY10" fmla="*/ 807289 h 840626"/>
                <a:gd name="connsiteX11" fmla="*/ 478631 w 2155031"/>
                <a:gd name="connsiteY11" fmla="*/ 800145 h 840626"/>
                <a:gd name="connsiteX12" fmla="*/ 485775 w 2155031"/>
                <a:gd name="connsiteY12" fmla="*/ 795382 h 840626"/>
                <a:gd name="connsiteX13" fmla="*/ 495300 w 2155031"/>
                <a:gd name="connsiteY13" fmla="*/ 788239 h 840626"/>
                <a:gd name="connsiteX14" fmla="*/ 509588 w 2155031"/>
                <a:gd name="connsiteY14" fmla="*/ 783476 h 840626"/>
                <a:gd name="connsiteX15" fmla="*/ 528638 w 2155031"/>
                <a:gd name="connsiteY15" fmla="*/ 771570 h 840626"/>
                <a:gd name="connsiteX16" fmla="*/ 538163 w 2155031"/>
                <a:gd name="connsiteY16" fmla="*/ 769189 h 840626"/>
                <a:gd name="connsiteX17" fmla="*/ 559594 w 2155031"/>
                <a:gd name="connsiteY17" fmla="*/ 759664 h 840626"/>
                <a:gd name="connsiteX18" fmla="*/ 581025 w 2155031"/>
                <a:gd name="connsiteY18" fmla="*/ 747757 h 840626"/>
                <a:gd name="connsiteX19" fmla="*/ 588169 w 2155031"/>
                <a:gd name="connsiteY19" fmla="*/ 740614 h 840626"/>
                <a:gd name="connsiteX20" fmla="*/ 604838 w 2155031"/>
                <a:gd name="connsiteY20" fmla="*/ 728707 h 840626"/>
                <a:gd name="connsiteX21" fmla="*/ 628650 w 2155031"/>
                <a:gd name="connsiteY21" fmla="*/ 709657 h 840626"/>
                <a:gd name="connsiteX22" fmla="*/ 645319 w 2155031"/>
                <a:gd name="connsiteY22" fmla="*/ 695370 h 840626"/>
                <a:gd name="connsiteX23" fmla="*/ 652463 w 2155031"/>
                <a:gd name="connsiteY23" fmla="*/ 692989 h 840626"/>
                <a:gd name="connsiteX24" fmla="*/ 669131 w 2155031"/>
                <a:gd name="connsiteY24" fmla="*/ 676320 h 840626"/>
                <a:gd name="connsiteX25" fmla="*/ 681038 w 2155031"/>
                <a:gd name="connsiteY25" fmla="*/ 664414 h 840626"/>
                <a:gd name="connsiteX26" fmla="*/ 697706 w 2155031"/>
                <a:gd name="connsiteY26" fmla="*/ 647745 h 840626"/>
                <a:gd name="connsiteX27" fmla="*/ 702469 w 2155031"/>
                <a:gd name="connsiteY27" fmla="*/ 640601 h 840626"/>
                <a:gd name="connsiteX28" fmla="*/ 714375 w 2155031"/>
                <a:gd name="connsiteY28" fmla="*/ 631076 h 840626"/>
                <a:gd name="connsiteX29" fmla="*/ 726281 w 2155031"/>
                <a:gd name="connsiteY29" fmla="*/ 619170 h 840626"/>
                <a:gd name="connsiteX30" fmla="*/ 742950 w 2155031"/>
                <a:gd name="connsiteY30" fmla="*/ 602501 h 840626"/>
                <a:gd name="connsiteX31" fmla="*/ 747713 w 2155031"/>
                <a:gd name="connsiteY31" fmla="*/ 595357 h 840626"/>
                <a:gd name="connsiteX32" fmla="*/ 759619 w 2155031"/>
                <a:gd name="connsiteY32" fmla="*/ 585832 h 840626"/>
                <a:gd name="connsiteX33" fmla="*/ 771525 w 2155031"/>
                <a:gd name="connsiteY33" fmla="*/ 573926 h 840626"/>
                <a:gd name="connsiteX34" fmla="*/ 785813 w 2155031"/>
                <a:gd name="connsiteY34" fmla="*/ 559639 h 840626"/>
                <a:gd name="connsiteX35" fmla="*/ 797719 w 2155031"/>
                <a:gd name="connsiteY35" fmla="*/ 545351 h 840626"/>
                <a:gd name="connsiteX36" fmla="*/ 809625 w 2155031"/>
                <a:gd name="connsiteY36" fmla="*/ 533445 h 840626"/>
                <a:gd name="connsiteX37" fmla="*/ 826294 w 2155031"/>
                <a:gd name="connsiteY37" fmla="*/ 519157 h 840626"/>
                <a:gd name="connsiteX38" fmla="*/ 852488 w 2155031"/>
                <a:gd name="connsiteY38" fmla="*/ 495345 h 840626"/>
                <a:gd name="connsiteX39" fmla="*/ 866775 w 2155031"/>
                <a:gd name="connsiteY39" fmla="*/ 483439 h 840626"/>
                <a:gd name="connsiteX40" fmla="*/ 873919 w 2155031"/>
                <a:gd name="connsiteY40" fmla="*/ 476295 h 840626"/>
                <a:gd name="connsiteX41" fmla="*/ 881063 w 2155031"/>
                <a:gd name="connsiteY41" fmla="*/ 471532 h 840626"/>
                <a:gd name="connsiteX42" fmla="*/ 890588 w 2155031"/>
                <a:gd name="connsiteY42" fmla="*/ 464389 h 840626"/>
                <a:gd name="connsiteX43" fmla="*/ 895350 w 2155031"/>
                <a:gd name="connsiteY43" fmla="*/ 457245 h 840626"/>
                <a:gd name="connsiteX44" fmla="*/ 923925 w 2155031"/>
                <a:gd name="connsiteY44" fmla="*/ 438195 h 840626"/>
                <a:gd name="connsiteX45" fmla="*/ 940594 w 2155031"/>
                <a:gd name="connsiteY45" fmla="*/ 421526 h 840626"/>
                <a:gd name="connsiteX46" fmla="*/ 954881 w 2155031"/>
                <a:gd name="connsiteY46" fmla="*/ 412001 h 840626"/>
                <a:gd name="connsiteX47" fmla="*/ 964406 w 2155031"/>
                <a:gd name="connsiteY47" fmla="*/ 402476 h 840626"/>
                <a:gd name="connsiteX48" fmla="*/ 976313 w 2155031"/>
                <a:gd name="connsiteY48" fmla="*/ 392951 h 840626"/>
                <a:gd name="connsiteX49" fmla="*/ 997744 w 2155031"/>
                <a:gd name="connsiteY49" fmla="*/ 371520 h 840626"/>
                <a:gd name="connsiteX50" fmla="*/ 1014413 w 2155031"/>
                <a:gd name="connsiteY50" fmla="*/ 359614 h 840626"/>
                <a:gd name="connsiteX51" fmla="*/ 1021556 w 2155031"/>
                <a:gd name="connsiteY51" fmla="*/ 354851 h 840626"/>
                <a:gd name="connsiteX52" fmla="*/ 1028700 w 2155031"/>
                <a:gd name="connsiteY52" fmla="*/ 347707 h 840626"/>
                <a:gd name="connsiteX53" fmla="*/ 1042988 w 2155031"/>
                <a:gd name="connsiteY53" fmla="*/ 331039 h 840626"/>
                <a:gd name="connsiteX54" fmla="*/ 1050131 w 2155031"/>
                <a:gd name="connsiteY54" fmla="*/ 328657 h 840626"/>
                <a:gd name="connsiteX55" fmla="*/ 1059656 w 2155031"/>
                <a:gd name="connsiteY55" fmla="*/ 319132 h 840626"/>
                <a:gd name="connsiteX56" fmla="*/ 1066800 w 2155031"/>
                <a:gd name="connsiteY56" fmla="*/ 309607 h 840626"/>
                <a:gd name="connsiteX57" fmla="*/ 1073944 w 2155031"/>
                <a:gd name="connsiteY57" fmla="*/ 307226 h 840626"/>
                <a:gd name="connsiteX58" fmla="*/ 1104900 w 2155031"/>
                <a:gd name="connsiteY58" fmla="*/ 285795 h 840626"/>
                <a:gd name="connsiteX59" fmla="*/ 1114425 w 2155031"/>
                <a:gd name="connsiteY59" fmla="*/ 278651 h 840626"/>
                <a:gd name="connsiteX60" fmla="*/ 1123950 w 2155031"/>
                <a:gd name="connsiteY60" fmla="*/ 273889 h 840626"/>
                <a:gd name="connsiteX61" fmla="*/ 1145381 w 2155031"/>
                <a:gd name="connsiteY61" fmla="*/ 257220 h 840626"/>
                <a:gd name="connsiteX62" fmla="*/ 1152525 w 2155031"/>
                <a:gd name="connsiteY62" fmla="*/ 250076 h 840626"/>
                <a:gd name="connsiteX63" fmla="*/ 1164431 w 2155031"/>
                <a:gd name="connsiteY63" fmla="*/ 245314 h 840626"/>
                <a:gd name="connsiteX64" fmla="*/ 1173956 w 2155031"/>
                <a:gd name="connsiteY64" fmla="*/ 238170 h 840626"/>
                <a:gd name="connsiteX65" fmla="*/ 1181100 w 2155031"/>
                <a:gd name="connsiteY65" fmla="*/ 233407 h 840626"/>
                <a:gd name="connsiteX66" fmla="*/ 1195388 w 2155031"/>
                <a:gd name="connsiteY66" fmla="*/ 226264 h 840626"/>
                <a:gd name="connsiteX67" fmla="*/ 1204913 w 2155031"/>
                <a:gd name="connsiteY67" fmla="*/ 219120 h 840626"/>
                <a:gd name="connsiteX68" fmla="*/ 1219200 w 2155031"/>
                <a:gd name="connsiteY68" fmla="*/ 216739 h 840626"/>
                <a:gd name="connsiteX69" fmla="*/ 1240631 w 2155031"/>
                <a:gd name="connsiteY69" fmla="*/ 207214 h 840626"/>
                <a:gd name="connsiteX70" fmla="*/ 1250156 w 2155031"/>
                <a:gd name="connsiteY70" fmla="*/ 202451 h 840626"/>
                <a:gd name="connsiteX71" fmla="*/ 1262063 w 2155031"/>
                <a:gd name="connsiteY71" fmla="*/ 195307 h 840626"/>
                <a:gd name="connsiteX72" fmla="*/ 1273969 w 2155031"/>
                <a:gd name="connsiteY72" fmla="*/ 192926 h 840626"/>
                <a:gd name="connsiteX73" fmla="*/ 1288256 w 2155031"/>
                <a:gd name="connsiteY73" fmla="*/ 185782 h 840626"/>
                <a:gd name="connsiteX74" fmla="*/ 1300163 w 2155031"/>
                <a:gd name="connsiteY74" fmla="*/ 178639 h 840626"/>
                <a:gd name="connsiteX75" fmla="*/ 1323975 w 2155031"/>
                <a:gd name="connsiteY75" fmla="*/ 166732 h 840626"/>
                <a:gd name="connsiteX76" fmla="*/ 1335881 w 2155031"/>
                <a:gd name="connsiteY76" fmla="*/ 164351 h 840626"/>
                <a:gd name="connsiteX77" fmla="*/ 1345406 w 2155031"/>
                <a:gd name="connsiteY77" fmla="*/ 159589 h 840626"/>
                <a:gd name="connsiteX78" fmla="*/ 1369219 w 2155031"/>
                <a:gd name="connsiteY78" fmla="*/ 150064 h 840626"/>
                <a:gd name="connsiteX79" fmla="*/ 1390650 w 2155031"/>
                <a:gd name="connsiteY79" fmla="*/ 140539 h 840626"/>
                <a:gd name="connsiteX80" fmla="*/ 1404938 w 2155031"/>
                <a:gd name="connsiteY80" fmla="*/ 135776 h 840626"/>
                <a:gd name="connsiteX81" fmla="*/ 1414463 w 2155031"/>
                <a:gd name="connsiteY81" fmla="*/ 131014 h 840626"/>
                <a:gd name="connsiteX82" fmla="*/ 1428750 w 2155031"/>
                <a:gd name="connsiteY82" fmla="*/ 126251 h 840626"/>
                <a:gd name="connsiteX83" fmla="*/ 1438275 w 2155031"/>
                <a:gd name="connsiteY83" fmla="*/ 119107 h 840626"/>
                <a:gd name="connsiteX84" fmla="*/ 1471613 w 2155031"/>
                <a:gd name="connsiteY84" fmla="*/ 109582 h 840626"/>
                <a:gd name="connsiteX85" fmla="*/ 1478756 w 2155031"/>
                <a:gd name="connsiteY85" fmla="*/ 107201 h 840626"/>
                <a:gd name="connsiteX86" fmla="*/ 1500188 w 2155031"/>
                <a:gd name="connsiteY86" fmla="*/ 102439 h 840626"/>
                <a:gd name="connsiteX87" fmla="*/ 1507331 w 2155031"/>
                <a:gd name="connsiteY87" fmla="*/ 100057 h 840626"/>
                <a:gd name="connsiteX88" fmla="*/ 1526381 w 2155031"/>
                <a:gd name="connsiteY88" fmla="*/ 97676 h 840626"/>
                <a:gd name="connsiteX89" fmla="*/ 1538288 w 2155031"/>
                <a:gd name="connsiteY89" fmla="*/ 92914 h 840626"/>
                <a:gd name="connsiteX90" fmla="*/ 1547813 w 2155031"/>
                <a:gd name="connsiteY90" fmla="*/ 90532 h 840626"/>
                <a:gd name="connsiteX91" fmla="*/ 1576388 w 2155031"/>
                <a:gd name="connsiteY91" fmla="*/ 81007 h 840626"/>
                <a:gd name="connsiteX92" fmla="*/ 1614488 w 2155031"/>
                <a:gd name="connsiteY92" fmla="*/ 71482 h 840626"/>
                <a:gd name="connsiteX93" fmla="*/ 1614488 w 2155031"/>
                <a:gd name="connsiteY93" fmla="*/ 71482 h 840626"/>
                <a:gd name="connsiteX94" fmla="*/ 1628775 w 2155031"/>
                <a:gd name="connsiteY94" fmla="*/ 66720 h 840626"/>
                <a:gd name="connsiteX95" fmla="*/ 1643063 w 2155031"/>
                <a:gd name="connsiteY95" fmla="*/ 64339 h 840626"/>
                <a:gd name="connsiteX96" fmla="*/ 1676400 w 2155031"/>
                <a:gd name="connsiteY96" fmla="*/ 59576 h 840626"/>
                <a:gd name="connsiteX97" fmla="*/ 1685925 w 2155031"/>
                <a:gd name="connsiteY97" fmla="*/ 54814 h 840626"/>
                <a:gd name="connsiteX98" fmla="*/ 1716881 w 2155031"/>
                <a:gd name="connsiteY98" fmla="*/ 47670 h 840626"/>
                <a:gd name="connsiteX99" fmla="*/ 1743075 w 2155031"/>
                <a:gd name="connsiteY99" fmla="*/ 42907 h 840626"/>
                <a:gd name="connsiteX100" fmla="*/ 1759744 w 2155031"/>
                <a:gd name="connsiteY100" fmla="*/ 38145 h 840626"/>
                <a:gd name="connsiteX101" fmla="*/ 1766888 w 2155031"/>
                <a:gd name="connsiteY101" fmla="*/ 35764 h 840626"/>
                <a:gd name="connsiteX102" fmla="*/ 1785938 w 2155031"/>
                <a:gd name="connsiteY102" fmla="*/ 33382 h 840626"/>
                <a:gd name="connsiteX103" fmla="*/ 1800225 w 2155031"/>
                <a:gd name="connsiteY103" fmla="*/ 28620 h 840626"/>
                <a:gd name="connsiteX104" fmla="*/ 1809750 w 2155031"/>
                <a:gd name="connsiteY104" fmla="*/ 26239 h 840626"/>
                <a:gd name="connsiteX105" fmla="*/ 1831181 w 2155031"/>
                <a:gd name="connsiteY105" fmla="*/ 19095 h 840626"/>
                <a:gd name="connsiteX106" fmla="*/ 1847850 w 2155031"/>
                <a:gd name="connsiteY106" fmla="*/ 14332 h 840626"/>
                <a:gd name="connsiteX107" fmla="*/ 1878806 w 2155031"/>
                <a:gd name="connsiteY107" fmla="*/ 9570 h 840626"/>
                <a:gd name="connsiteX108" fmla="*/ 1888331 w 2155031"/>
                <a:gd name="connsiteY108" fmla="*/ 7189 h 840626"/>
                <a:gd name="connsiteX109" fmla="*/ 1907381 w 2155031"/>
                <a:gd name="connsiteY109" fmla="*/ 4807 h 840626"/>
                <a:gd name="connsiteX110" fmla="*/ 1924050 w 2155031"/>
                <a:gd name="connsiteY110" fmla="*/ 45 h 840626"/>
                <a:gd name="connsiteX111" fmla="*/ 1950244 w 2155031"/>
                <a:gd name="connsiteY111" fmla="*/ 2426 h 840626"/>
                <a:gd name="connsiteX112" fmla="*/ 1978818 w 2155031"/>
                <a:gd name="connsiteY112" fmla="*/ 2426 h 840626"/>
                <a:gd name="connsiteX113" fmla="*/ 2050256 w 2155031"/>
                <a:gd name="connsiteY113" fmla="*/ 11952 h 840626"/>
                <a:gd name="connsiteX114" fmla="*/ 2090738 w 2155031"/>
                <a:gd name="connsiteY114" fmla="*/ 19095 h 840626"/>
                <a:gd name="connsiteX115" fmla="*/ 2124075 w 2155031"/>
                <a:gd name="connsiteY115" fmla="*/ 31001 h 840626"/>
                <a:gd name="connsiteX116" fmla="*/ 2155031 w 2155031"/>
                <a:gd name="connsiteY116" fmla="*/ 35764 h 840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Lst>
              <a:rect l="l" t="t" r="r" b="b"/>
              <a:pathLst>
                <a:path w="2155031" h="840626">
                  <a:moveTo>
                    <a:pt x="0" y="823957"/>
                  </a:moveTo>
                  <a:cubicBezTo>
                    <a:pt x="27875" y="829534"/>
                    <a:pt x="-6696" y="822284"/>
                    <a:pt x="28575" y="831101"/>
                  </a:cubicBezTo>
                  <a:cubicBezTo>
                    <a:pt x="32501" y="832083"/>
                    <a:pt x="36555" y="832500"/>
                    <a:pt x="40481" y="833482"/>
                  </a:cubicBezTo>
                  <a:cubicBezTo>
                    <a:pt x="42916" y="834091"/>
                    <a:pt x="45175" y="835319"/>
                    <a:pt x="47625" y="835864"/>
                  </a:cubicBezTo>
                  <a:cubicBezTo>
                    <a:pt x="65850" y="839914"/>
                    <a:pt x="83399" y="839509"/>
                    <a:pt x="102394" y="840626"/>
                  </a:cubicBezTo>
                  <a:lnTo>
                    <a:pt x="361950" y="838245"/>
                  </a:lnTo>
                  <a:cubicBezTo>
                    <a:pt x="365222" y="838187"/>
                    <a:pt x="368275" y="836550"/>
                    <a:pt x="371475" y="835864"/>
                  </a:cubicBezTo>
                  <a:cubicBezTo>
                    <a:pt x="384934" y="832980"/>
                    <a:pt x="398964" y="831211"/>
                    <a:pt x="411956" y="826339"/>
                  </a:cubicBezTo>
                  <a:cubicBezTo>
                    <a:pt x="434378" y="817930"/>
                    <a:pt x="413100" y="825566"/>
                    <a:pt x="438150" y="814432"/>
                  </a:cubicBezTo>
                  <a:cubicBezTo>
                    <a:pt x="440444" y="813413"/>
                    <a:pt x="442944" y="812932"/>
                    <a:pt x="445294" y="812051"/>
                  </a:cubicBezTo>
                  <a:cubicBezTo>
                    <a:pt x="449296" y="810550"/>
                    <a:pt x="453175" y="808727"/>
                    <a:pt x="457200" y="807289"/>
                  </a:cubicBezTo>
                  <a:cubicBezTo>
                    <a:pt x="464291" y="804756"/>
                    <a:pt x="478631" y="800145"/>
                    <a:pt x="478631" y="800145"/>
                  </a:cubicBezTo>
                  <a:cubicBezTo>
                    <a:pt x="481012" y="798557"/>
                    <a:pt x="483446" y="797046"/>
                    <a:pt x="485775" y="795382"/>
                  </a:cubicBezTo>
                  <a:cubicBezTo>
                    <a:pt x="489004" y="793075"/>
                    <a:pt x="491750" y="790014"/>
                    <a:pt x="495300" y="788239"/>
                  </a:cubicBezTo>
                  <a:cubicBezTo>
                    <a:pt x="499790" y="785994"/>
                    <a:pt x="509588" y="783476"/>
                    <a:pt x="509588" y="783476"/>
                  </a:cubicBezTo>
                  <a:cubicBezTo>
                    <a:pt x="514368" y="780290"/>
                    <a:pt x="524329" y="773485"/>
                    <a:pt x="528638" y="771570"/>
                  </a:cubicBezTo>
                  <a:cubicBezTo>
                    <a:pt x="531629" y="770241"/>
                    <a:pt x="535016" y="770088"/>
                    <a:pt x="538163" y="769189"/>
                  </a:cubicBezTo>
                  <a:cubicBezTo>
                    <a:pt x="549416" y="765973"/>
                    <a:pt x="545058" y="766124"/>
                    <a:pt x="559594" y="759664"/>
                  </a:cubicBezTo>
                  <a:cubicBezTo>
                    <a:pt x="570373" y="754874"/>
                    <a:pt x="568742" y="760038"/>
                    <a:pt x="581025" y="747757"/>
                  </a:cubicBezTo>
                  <a:cubicBezTo>
                    <a:pt x="583406" y="745376"/>
                    <a:pt x="585582" y="742770"/>
                    <a:pt x="588169" y="740614"/>
                  </a:cubicBezTo>
                  <a:cubicBezTo>
                    <a:pt x="603690" y="727680"/>
                    <a:pt x="585986" y="745846"/>
                    <a:pt x="604838" y="728707"/>
                  </a:cubicBezTo>
                  <a:cubicBezTo>
                    <a:pt x="626193" y="709293"/>
                    <a:pt x="613122" y="714835"/>
                    <a:pt x="628650" y="709657"/>
                  </a:cubicBezTo>
                  <a:cubicBezTo>
                    <a:pt x="634279" y="704029"/>
                    <a:pt x="638194" y="699441"/>
                    <a:pt x="645319" y="695370"/>
                  </a:cubicBezTo>
                  <a:cubicBezTo>
                    <a:pt x="647498" y="694125"/>
                    <a:pt x="650082" y="693783"/>
                    <a:pt x="652463" y="692989"/>
                  </a:cubicBezTo>
                  <a:cubicBezTo>
                    <a:pt x="663227" y="676840"/>
                    <a:pt x="649337" y="696114"/>
                    <a:pt x="669131" y="676320"/>
                  </a:cubicBezTo>
                  <a:cubicBezTo>
                    <a:pt x="685003" y="660448"/>
                    <a:pt x="661992" y="677110"/>
                    <a:pt x="681038" y="664414"/>
                  </a:cubicBezTo>
                  <a:cubicBezTo>
                    <a:pt x="691802" y="648265"/>
                    <a:pt x="677912" y="667539"/>
                    <a:pt x="697706" y="647745"/>
                  </a:cubicBezTo>
                  <a:cubicBezTo>
                    <a:pt x="699730" y="645721"/>
                    <a:pt x="700445" y="642625"/>
                    <a:pt x="702469" y="640601"/>
                  </a:cubicBezTo>
                  <a:cubicBezTo>
                    <a:pt x="706063" y="637007"/>
                    <a:pt x="710781" y="634670"/>
                    <a:pt x="714375" y="631076"/>
                  </a:cubicBezTo>
                  <a:cubicBezTo>
                    <a:pt x="730249" y="615202"/>
                    <a:pt x="707235" y="631868"/>
                    <a:pt x="726281" y="619170"/>
                  </a:cubicBezTo>
                  <a:cubicBezTo>
                    <a:pt x="737049" y="603019"/>
                    <a:pt x="723152" y="622299"/>
                    <a:pt x="742950" y="602501"/>
                  </a:cubicBezTo>
                  <a:cubicBezTo>
                    <a:pt x="744974" y="600477"/>
                    <a:pt x="745689" y="597381"/>
                    <a:pt x="747713" y="595357"/>
                  </a:cubicBezTo>
                  <a:cubicBezTo>
                    <a:pt x="751307" y="591763"/>
                    <a:pt x="756025" y="589426"/>
                    <a:pt x="759619" y="585832"/>
                  </a:cubicBezTo>
                  <a:cubicBezTo>
                    <a:pt x="775494" y="569957"/>
                    <a:pt x="752473" y="586628"/>
                    <a:pt x="771525" y="573926"/>
                  </a:cubicBezTo>
                  <a:cubicBezTo>
                    <a:pt x="784228" y="548523"/>
                    <a:pt x="766761" y="578691"/>
                    <a:pt x="785813" y="559639"/>
                  </a:cubicBezTo>
                  <a:cubicBezTo>
                    <a:pt x="809987" y="535465"/>
                    <a:pt x="773002" y="561830"/>
                    <a:pt x="797719" y="545351"/>
                  </a:cubicBezTo>
                  <a:cubicBezTo>
                    <a:pt x="806890" y="531592"/>
                    <a:pt x="797278" y="544028"/>
                    <a:pt x="809625" y="533445"/>
                  </a:cubicBezTo>
                  <a:cubicBezTo>
                    <a:pt x="829842" y="516117"/>
                    <a:pt x="809889" y="530095"/>
                    <a:pt x="826294" y="519157"/>
                  </a:cubicBezTo>
                  <a:cubicBezTo>
                    <a:pt x="839409" y="499485"/>
                    <a:pt x="818258" y="529580"/>
                    <a:pt x="852488" y="495345"/>
                  </a:cubicBezTo>
                  <a:cubicBezTo>
                    <a:pt x="873348" y="474482"/>
                    <a:pt x="846891" y="500008"/>
                    <a:pt x="866775" y="483439"/>
                  </a:cubicBezTo>
                  <a:cubicBezTo>
                    <a:pt x="869362" y="481283"/>
                    <a:pt x="871332" y="478451"/>
                    <a:pt x="873919" y="476295"/>
                  </a:cubicBezTo>
                  <a:cubicBezTo>
                    <a:pt x="876118" y="474463"/>
                    <a:pt x="878734" y="473196"/>
                    <a:pt x="881063" y="471532"/>
                  </a:cubicBezTo>
                  <a:cubicBezTo>
                    <a:pt x="884292" y="469225"/>
                    <a:pt x="887413" y="466770"/>
                    <a:pt x="890588" y="464389"/>
                  </a:cubicBezTo>
                  <a:cubicBezTo>
                    <a:pt x="892175" y="462008"/>
                    <a:pt x="893152" y="459077"/>
                    <a:pt x="895350" y="457245"/>
                  </a:cubicBezTo>
                  <a:cubicBezTo>
                    <a:pt x="913528" y="442096"/>
                    <a:pt x="898562" y="469898"/>
                    <a:pt x="923925" y="438195"/>
                  </a:cubicBezTo>
                  <a:cubicBezTo>
                    <a:pt x="943316" y="413957"/>
                    <a:pt x="924672" y="434794"/>
                    <a:pt x="940594" y="421526"/>
                  </a:cubicBezTo>
                  <a:cubicBezTo>
                    <a:pt x="952485" y="411617"/>
                    <a:pt x="942328" y="416185"/>
                    <a:pt x="954881" y="412001"/>
                  </a:cubicBezTo>
                  <a:cubicBezTo>
                    <a:pt x="958056" y="408826"/>
                    <a:pt x="961050" y="405459"/>
                    <a:pt x="964406" y="402476"/>
                  </a:cubicBezTo>
                  <a:cubicBezTo>
                    <a:pt x="968205" y="399099"/>
                    <a:pt x="972588" y="396409"/>
                    <a:pt x="976313" y="392951"/>
                  </a:cubicBezTo>
                  <a:cubicBezTo>
                    <a:pt x="983716" y="386077"/>
                    <a:pt x="989338" y="377124"/>
                    <a:pt x="997744" y="371520"/>
                  </a:cubicBezTo>
                  <a:cubicBezTo>
                    <a:pt x="1014567" y="360304"/>
                    <a:pt x="993756" y="374370"/>
                    <a:pt x="1014413" y="359614"/>
                  </a:cubicBezTo>
                  <a:cubicBezTo>
                    <a:pt x="1016742" y="357951"/>
                    <a:pt x="1019358" y="356683"/>
                    <a:pt x="1021556" y="354851"/>
                  </a:cubicBezTo>
                  <a:cubicBezTo>
                    <a:pt x="1024143" y="352695"/>
                    <a:pt x="1026544" y="350294"/>
                    <a:pt x="1028700" y="347707"/>
                  </a:cubicBezTo>
                  <a:cubicBezTo>
                    <a:pt x="1036103" y="338824"/>
                    <a:pt x="1031206" y="339456"/>
                    <a:pt x="1042988" y="331039"/>
                  </a:cubicBezTo>
                  <a:cubicBezTo>
                    <a:pt x="1045030" y="329580"/>
                    <a:pt x="1047750" y="329451"/>
                    <a:pt x="1050131" y="328657"/>
                  </a:cubicBezTo>
                  <a:cubicBezTo>
                    <a:pt x="1053306" y="325482"/>
                    <a:pt x="1056699" y="322511"/>
                    <a:pt x="1059656" y="319132"/>
                  </a:cubicBezTo>
                  <a:cubicBezTo>
                    <a:pt x="1062269" y="316145"/>
                    <a:pt x="1063751" y="312148"/>
                    <a:pt x="1066800" y="309607"/>
                  </a:cubicBezTo>
                  <a:cubicBezTo>
                    <a:pt x="1068728" y="308000"/>
                    <a:pt x="1071563" y="308020"/>
                    <a:pt x="1073944" y="307226"/>
                  </a:cubicBezTo>
                  <a:cubicBezTo>
                    <a:pt x="1122386" y="270896"/>
                    <a:pt x="1071208" y="308257"/>
                    <a:pt x="1104900" y="285795"/>
                  </a:cubicBezTo>
                  <a:cubicBezTo>
                    <a:pt x="1108202" y="283593"/>
                    <a:pt x="1111059" y="280754"/>
                    <a:pt x="1114425" y="278651"/>
                  </a:cubicBezTo>
                  <a:cubicBezTo>
                    <a:pt x="1117435" y="276770"/>
                    <a:pt x="1121031" y="275910"/>
                    <a:pt x="1123950" y="273889"/>
                  </a:cubicBezTo>
                  <a:cubicBezTo>
                    <a:pt x="1131391" y="268738"/>
                    <a:pt x="1138982" y="263619"/>
                    <a:pt x="1145381" y="257220"/>
                  </a:cubicBezTo>
                  <a:cubicBezTo>
                    <a:pt x="1147762" y="254839"/>
                    <a:pt x="1149669" y="251861"/>
                    <a:pt x="1152525" y="250076"/>
                  </a:cubicBezTo>
                  <a:cubicBezTo>
                    <a:pt x="1156150" y="247811"/>
                    <a:pt x="1160695" y="247390"/>
                    <a:pt x="1164431" y="245314"/>
                  </a:cubicBezTo>
                  <a:cubicBezTo>
                    <a:pt x="1167900" y="243387"/>
                    <a:pt x="1170727" y="240477"/>
                    <a:pt x="1173956" y="238170"/>
                  </a:cubicBezTo>
                  <a:cubicBezTo>
                    <a:pt x="1176285" y="236506"/>
                    <a:pt x="1178598" y="234797"/>
                    <a:pt x="1181100" y="233407"/>
                  </a:cubicBezTo>
                  <a:cubicBezTo>
                    <a:pt x="1185755" y="230821"/>
                    <a:pt x="1190822" y="229003"/>
                    <a:pt x="1195388" y="226264"/>
                  </a:cubicBezTo>
                  <a:cubicBezTo>
                    <a:pt x="1198791" y="224222"/>
                    <a:pt x="1201228" y="220594"/>
                    <a:pt x="1204913" y="219120"/>
                  </a:cubicBezTo>
                  <a:cubicBezTo>
                    <a:pt x="1209396" y="217327"/>
                    <a:pt x="1214438" y="217533"/>
                    <a:pt x="1219200" y="216739"/>
                  </a:cubicBezTo>
                  <a:cubicBezTo>
                    <a:pt x="1242648" y="205014"/>
                    <a:pt x="1213267" y="219376"/>
                    <a:pt x="1240631" y="207214"/>
                  </a:cubicBezTo>
                  <a:cubicBezTo>
                    <a:pt x="1243875" y="205772"/>
                    <a:pt x="1247053" y="204175"/>
                    <a:pt x="1250156" y="202451"/>
                  </a:cubicBezTo>
                  <a:cubicBezTo>
                    <a:pt x="1254202" y="200203"/>
                    <a:pt x="1257765" y="197026"/>
                    <a:pt x="1262063" y="195307"/>
                  </a:cubicBezTo>
                  <a:cubicBezTo>
                    <a:pt x="1265821" y="193804"/>
                    <a:pt x="1270000" y="193720"/>
                    <a:pt x="1273969" y="192926"/>
                  </a:cubicBezTo>
                  <a:cubicBezTo>
                    <a:pt x="1278731" y="190545"/>
                    <a:pt x="1283582" y="188332"/>
                    <a:pt x="1288256" y="185782"/>
                  </a:cubicBezTo>
                  <a:cubicBezTo>
                    <a:pt x="1292319" y="183566"/>
                    <a:pt x="1296079" y="180817"/>
                    <a:pt x="1300163" y="178639"/>
                  </a:cubicBezTo>
                  <a:cubicBezTo>
                    <a:pt x="1307993" y="174463"/>
                    <a:pt x="1315273" y="168472"/>
                    <a:pt x="1323975" y="166732"/>
                  </a:cubicBezTo>
                  <a:lnTo>
                    <a:pt x="1335881" y="164351"/>
                  </a:lnTo>
                  <a:cubicBezTo>
                    <a:pt x="1339056" y="162764"/>
                    <a:pt x="1342143" y="160987"/>
                    <a:pt x="1345406" y="159589"/>
                  </a:cubicBezTo>
                  <a:cubicBezTo>
                    <a:pt x="1353264" y="156221"/>
                    <a:pt x="1361573" y="153888"/>
                    <a:pt x="1369219" y="150064"/>
                  </a:cubicBezTo>
                  <a:cubicBezTo>
                    <a:pt x="1379204" y="145071"/>
                    <a:pt x="1379497" y="144595"/>
                    <a:pt x="1390650" y="140539"/>
                  </a:cubicBezTo>
                  <a:cubicBezTo>
                    <a:pt x="1395368" y="138823"/>
                    <a:pt x="1400277" y="137640"/>
                    <a:pt x="1404938" y="135776"/>
                  </a:cubicBezTo>
                  <a:cubicBezTo>
                    <a:pt x="1408234" y="134458"/>
                    <a:pt x="1411167" y="132332"/>
                    <a:pt x="1414463" y="131014"/>
                  </a:cubicBezTo>
                  <a:cubicBezTo>
                    <a:pt x="1419124" y="129150"/>
                    <a:pt x="1428750" y="126251"/>
                    <a:pt x="1428750" y="126251"/>
                  </a:cubicBezTo>
                  <a:cubicBezTo>
                    <a:pt x="1431925" y="123870"/>
                    <a:pt x="1434725" y="120882"/>
                    <a:pt x="1438275" y="119107"/>
                  </a:cubicBezTo>
                  <a:cubicBezTo>
                    <a:pt x="1445570" y="115459"/>
                    <a:pt x="1464906" y="111411"/>
                    <a:pt x="1471613" y="109582"/>
                  </a:cubicBezTo>
                  <a:cubicBezTo>
                    <a:pt x="1474034" y="108922"/>
                    <a:pt x="1476321" y="107810"/>
                    <a:pt x="1478756" y="107201"/>
                  </a:cubicBezTo>
                  <a:cubicBezTo>
                    <a:pt x="1498360" y="102300"/>
                    <a:pt x="1483107" y="107320"/>
                    <a:pt x="1500188" y="102439"/>
                  </a:cubicBezTo>
                  <a:cubicBezTo>
                    <a:pt x="1502601" y="101749"/>
                    <a:pt x="1504862" y="100506"/>
                    <a:pt x="1507331" y="100057"/>
                  </a:cubicBezTo>
                  <a:cubicBezTo>
                    <a:pt x="1513627" y="98912"/>
                    <a:pt x="1520031" y="98470"/>
                    <a:pt x="1526381" y="97676"/>
                  </a:cubicBezTo>
                  <a:cubicBezTo>
                    <a:pt x="1530350" y="96089"/>
                    <a:pt x="1534233" y="94266"/>
                    <a:pt x="1538288" y="92914"/>
                  </a:cubicBezTo>
                  <a:cubicBezTo>
                    <a:pt x="1541393" y="91879"/>
                    <a:pt x="1544774" y="91748"/>
                    <a:pt x="1547813" y="90532"/>
                  </a:cubicBezTo>
                  <a:cubicBezTo>
                    <a:pt x="1574390" y="79901"/>
                    <a:pt x="1549619" y="85470"/>
                    <a:pt x="1576388" y="81007"/>
                  </a:cubicBezTo>
                  <a:cubicBezTo>
                    <a:pt x="1594550" y="71927"/>
                    <a:pt x="1582412" y="76829"/>
                    <a:pt x="1614488" y="71482"/>
                  </a:cubicBezTo>
                  <a:lnTo>
                    <a:pt x="1614488" y="71482"/>
                  </a:lnTo>
                  <a:cubicBezTo>
                    <a:pt x="1619250" y="69895"/>
                    <a:pt x="1623905" y="67937"/>
                    <a:pt x="1628775" y="66720"/>
                  </a:cubicBezTo>
                  <a:cubicBezTo>
                    <a:pt x="1633459" y="65549"/>
                    <a:pt x="1638328" y="65286"/>
                    <a:pt x="1643063" y="64339"/>
                  </a:cubicBezTo>
                  <a:cubicBezTo>
                    <a:pt x="1668967" y="59158"/>
                    <a:pt x="1628272" y="64388"/>
                    <a:pt x="1676400" y="59576"/>
                  </a:cubicBezTo>
                  <a:cubicBezTo>
                    <a:pt x="1679575" y="57989"/>
                    <a:pt x="1682557" y="55937"/>
                    <a:pt x="1685925" y="54814"/>
                  </a:cubicBezTo>
                  <a:cubicBezTo>
                    <a:pt x="1703712" y="48885"/>
                    <a:pt x="1701766" y="51448"/>
                    <a:pt x="1716881" y="47670"/>
                  </a:cubicBezTo>
                  <a:cubicBezTo>
                    <a:pt x="1738909" y="42164"/>
                    <a:pt x="1699067" y="48410"/>
                    <a:pt x="1743075" y="42907"/>
                  </a:cubicBezTo>
                  <a:cubicBezTo>
                    <a:pt x="1760204" y="37198"/>
                    <a:pt x="1738813" y="44124"/>
                    <a:pt x="1759744" y="38145"/>
                  </a:cubicBezTo>
                  <a:cubicBezTo>
                    <a:pt x="1762158" y="37455"/>
                    <a:pt x="1764418" y="36213"/>
                    <a:pt x="1766888" y="35764"/>
                  </a:cubicBezTo>
                  <a:cubicBezTo>
                    <a:pt x="1773184" y="34619"/>
                    <a:pt x="1779588" y="34176"/>
                    <a:pt x="1785938" y="33382"/>
                  </a:cubicBezTo>
                  <a:cubicBezTo>
                    <a:pt x="1790700" y="31795"/>
                    <a:pt x="1795355" y="29837"/>
                    <a:pt x="1800225" y="28620"/>
                  </a:cubicBezTo>
                  <a:cubicBezTo>
                    <a:pt x="1803400" y="27826"/>
                    <a:pt x="1806615" y="27179"/>
                    <a:pt x="1809750" y="26239"/>
                  </a:cubicBezTo>
                  <a:cubicBezTo>
                    <a:pt x="1816963" y="24075"/>
                    <a:pt x="1824037" y="21476"/>
                    <a:pt x="1831181" y="19095"/>
                  </a:cubicBezTo>
                  <a:cubicBezTo>
                    <a:pt x="1837983" y="16828"/>
                    <a:pt x="1840384" y="15825"/>
                    <a:pt x="1847850" y="14332"/>
                  </a:cubicBezTo>
                  <a:cubicBezTo>
                    <a:pt x="1870815" y="9739"/>
                    <a:pt x="1853708" y="14133"/>
                    <a:pt x="1878806" y="9570"/>
                  </a:cubicBezTo>
                  <a:cubicBezTo>
                    <a:pt x="1882026" y="8985"/>
                    <a:pt x="1885103" y="7727"/>
                    <a:pt x="1888331" y="7189"/>
                  </a:cubicBezTo>
                  <a:cubicBezTo>
                    <a:pt x="1894643" y="6137"/>
                    <a:pt x="1901069" y="5859"/>
                    <a:pt x="1907381" y="4807"/>
                  </a:cubicBezTo>
                  <a:cubicBezTo>
                    <a:pt x="1942928" y="-1118"/>
                    <a:pt x="1916906" y="442"/>
                    <a:pt x="1924050" y="45"/>
                  </a:cubicBezTo>
                  <a:cubicBezTo>
                    <a:pt x="1931194" y="-352"/>
                    <a:pt x="1941116" y="2029"/>
                    <a:pt x="1950244" y="2426"/>
                  </a:cubicBezTo>
                  <a:cubicBezTo>
                    <a:pt x="1959372" y="2823"/>
                    <a:pt x="1962149" y="838"/>
                    <a:pt x="1978818" y="2426"/>
                  </a:cubicBezTo>
                  <a:cubicBezTo>
                    <a:pt x="1995487" y="4014"/>
                    <a:pt x="2031603" y="9174"/>
                    <a:pt x="2050256" y="11952"/>
                  </a:cubicBezTo>
                  <a:cubicBezTo>
                    <a:pt x="2068909" y="14730"/>
                    <a:pt x="2078435" y="15920"/>
                    <a:pt x="2090738" y="19095"/>
                  </a:cubicBezTo>
                  <a:cubicBezTo>
                    <a:pt x="2103041" y="22270"/>
                    <a:pt x="2113360" y="28223"/>
                    <a:pt x="2124075" y="31001"/>
                  </a:cubicBezTo>
                  <a:cubicBezTo>
                    <a:pt x="2134790" y="33779"/>
                    <a:pt x="2133343" y="35764"/>
                    <a:pt x="2155031" y="35764"/>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tângulo 49"/>
            <p:cNvSpPr/>
            <p:nvPr/>
          </p:nvSpPr>
          <p:spPr>
            <a:xfrm>
              <a:off x="3599892" y="4437112"/>
              <a:ext cx="144016" cy="72008"/>
            </a:xfrm>
            <a:prstGeom prst="rect">
              <a:avLst/>
            </a:prstGeom>
            <a:solidFill>
              <a:schemeClr val="bg1">
                <a:lumMod val="5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tângulo 48"/>
            <p:cNvSpPr/>
            <p:nvPr/>
          </p:nvSpPr>
          <p:spPr>
            <a:xfrm>
              <a:off x="5904148" y="3645024"/>
              <a:ext cx="144016" cy="72008"/>
            </a:xfrm>
            <a:prstGeom prst="rect">
              <a:avLst/>
            </a:prstGeom>
            <a:solidFill>
              <a:schemeClr val="bg1">
                <a:lumMod val="5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8" name="Grupo 37"/>
            <p:cNvGrpSpPr/>
            <p:nvPr/>
          </p:nvGrpSpPr>
          <p:grpSpPr>
            <a:xfrm>
              <a:off x="6030131" y="3501008"/>
              <a:ext cx="841940" cy="576064"/>
              <a:chOff x="3707904" y="1844824"/>
              <a:chExt cx="1368152" cy="1080120"/>
            </a:xfrm>
          </p:grpSpPr>
          <p:sp>
            <p:nvSpPr>
              <p:cNvPr id="39" name="Retângulo 38"/>
              <p:cNvSpPr/>
              <p:nvPr/>
            </p:nvSpPr>
            <p:spPr>
              <a:xfrm>
                <a:off x="3707904" y="2060848"/>
                <a:ext cx="1368152" cy="864096"/>
              </a:xfrm>
              <a:prstGeom prst="rect">
                <a:avLst/>
              </a:prstGeom>
              <a:solidFill>
                <a:schemeClr val="bg1">
                  <a:lumMod val="7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luxograma: Atraso 39"/>
              <p:cNvSpPr/>
              <p:nvPr/>
            </p:nvSpPr>
            <p:spPr>
              <a:xfrm rot="16200000">
                <a:off x="4211960" y="1340768"/>
                <a:ext cx="360040" cy="1368152"/>
              </a:xfrm>
              <a:prstGeom prst="flowChartDelay">
                <a:avLst/>
              </a:prstGeom>
              <a:solidFill>
                <a:schemeClr val="bg1">
                  <a:lumMod val="7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1" name="Conector reto 40"/>
              <p:cNvCxnSpPr/>
              <p:nvPr/>
            </p:nvCxnSpPr>
            <p:spPr>
              <a:xfrm>
                <a:off x="3707904" y="2204864"/>
                <a:ext cx="1368152" cy="0"/>
              </a:xfrm>
              <a:prstGeom prst="line">
                <a:avLst/>
              </a:prstGeom>
              <a:ln w="1270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2" name="Retângulo de cantos arredondados 41"/>
              <p:cNvSpPr/>
              <p:nvPr/>
            </p:nvSpPr>
            <p:spPr>
              <a:xfrm>
                <a:off x="3995936" y="2060848"/>
                <a:ext cx="792088" cy="720080"/>
              </a:xfrm>
              <a:prstGeom prst="roundRect">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dirty="0"/>
              </a:p>
            </p:txBody>
          </p:sp>
          <p:cxnSp>
            <p:nvCxnSpPr>
              <p:cNvPr id="43" name="Conector reto 42"/>
              <p:cNvCxnSpPr/>
              <p:nvPr/>
            </p:nvCxnSpPr>
            <p:spPr>
              <a:xfrm>
                <a:off x="3923928" y="1893094"/>
                <a:ext cx="0" cy="103185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44" name="Conector reto 43"/>
              <p:cNvCxnSpPr/>
              <p:nvPr/>
            </p:nvCxnSpPr>
            <p:spPr>
              <a:xfrm>
                <a:off x="4860032" y="1902619"/>
                <a:ext cx="0" cy="1022325"/>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45" name="Conector reto 44"/>
              <p:cNvCxnSpPr>
                <a:stCxn id="40" idx="0"/>
              </p:cNvCxnSpPr>
              <p:nvPr/>
            </p:nvCxnSpPr>
            <p:spPr>
              <a:xfrm>
                <a:off x="3707904" y="2024844"/>
                <a:ext cx="0" cy="90010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46" name="Conector reto 45"/>
              <p:cNvCxnSpPr>
                <a:stCxn id="40" idx="2"/>
              </p:cNvCxnSpPr>
              <p:nvPr/>
            </p:nvCxnSpPr>
            <p:spPr>
              <a:xfrm>
                <a:off x="5076056" y="2024844"/>
                <a:ext cx="0" cy="828092"/>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sp>
          <p:nvSpPr>
            <p:cNvPr id="11" name="Arredondar Retângulo no Mesmo Canto Lateral 10"/>
            <p:cNvSpPr/>
            <p:nvPr/>
          </p:nvSpPr>
          <p:spPr>
            <a:xfrm>
              <a:off x="5472100" y="3861049"/>
              <a:ext cx="1944216" cy="432048"/>
            </a:xfrm>
            <a:prstGeom prst="round2SameRect">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rapezoide 4"/>
            <p:cNvSpPr/>
            <p:nvPr/>
          </p:nvSpPr>
          <p:spPr>
            <a:xfrm>
              <a:off x="1583668" y="4221088"/>
              <a:ext cx="2088232" cy="648072"/>
            </a:xfrm>
            <a:prstGeom prst="trapezoid">
              <a:avLst>
                <a:gd name="adj" fmla="val 10748"/>
              </a:avLst>
            </a:prstGeom>
            <a:solidFill>
              <a:schemeClr val="tx1">
                <a:lumMod val="50000"/>
                <a:lumOff val="5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Arredondar Retângulo no Mesmo Canto Lateral 5"/>
            <p:cNvSpPr/>
            <p:nvPr/>
          </p:nvSpPr>
          <p:spPr>
            <a:xfrm>
              <a:off x="1655676" y="2924944"/>
              <a:ext cx="1944216" cy="1296144"/>
            </a:xfrm>
            <a:prstGeom prst="round2SameRect">
              <a:avLst/>
            </a:prstGeom>
            <a:solidFill>
              <a:schemeClr val="tx1">
                <a:lumMod val="50000"/>
                <a:lumOff val="5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tângulo 6"/>
            <p:cNvSpPr/>
            <p:nvPr/>
          </p:nvSpPr>
          <p:spPr>
            <a:xfrm>
              <a:off x="1799692" y="3126566"/>
              <a:ext cx="1656184" cy="950506"/>
            </a:xfrm>
            <a:prstGeom prst="rect">
              <a:avLst/>
            </a:prstGeom>
            <a:solidFill>
              <a:schemeClr val="tx1">
                <a:lumMod val="85000"/>
                <a:lumOff val="1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rapezoide 7"/>
            <p:cNvSpPr/>
            <p:nvPr/>
          </p:nvSpPr>
          <p:spPr>
            <a:xfrm>
              <a:off x="1727684" y="4293096"/>
              <a:ext cx="1800200" cy="288032"/>
            </a:xfrm>
            <a:prstGeom prst="trapezoid">
              <a:avLst>
                <a:gd name="adj" fmla="val 10748"/>
              </a:avLst>
            </a:prstGeom>
            <a:pattFill prst="smGrid">
              <a:fgClr>
                <a:schemeClr val="tx1">
                  <a:lumMod val="85000"/>
                  <a:lumOff val="15000"/>
                </a:schemeClr>
              </a:fgClr>
              <a:bgClr>
                <a:schemeClr val="tx1">
                  <a:lumMod val="75000"/>
                  <a:lumOff val="25000"/>
                </a:schemeClr>
              </a:bgClr>
            </a:patt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rapezoide 8"/>
            <p:cNvSpPr/>
            <p:nvPr/>
          </p:nvSpPr>
          <p:spPr>
            <a:xfrm>
              <a:off x="2416307" y="4653135"/>
              <a:ext cx="360040" cy="144017"/>
            </a:xfrm>
            <a:prstGeom prst="trapezoid">
              <a:avLst>
                <a:gd name="adj" fmla="val 10748"/>
              </a:avLst>
            </a:prstGeom>
            <a:solidFill>
              <a:schemeClr val="tx1">
                <a:lumMod val="75000"/>
                <a:lumOff val="2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tângulo 9"/>
            <p:cNvSpPr/>
            <p:nvPr/>
          </p:nvSpPr>
          <p:spPr>
            <a:xfrm>
              <a:off x="1583668" y="4869160"/>
              <a:ext cx="2088232" cy="144016"/>
            </a:xfrm>
            <a:prstGeom prst="rect">
              <a:avLst/>
            </a:prstGeom>
            <a:solidFill>
              <a:schemeClr val="tx1">
                <a:lumMod val="50000"/>
                <a:lumOff val="5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luxograma: Atraso 14"/>
            <p:cNvSpPr/>
            <p:nvPr/>
          </p:nvSpPr>
          <p:spPr>
            <a:xfrm rot="16200000">
              <a:off x="6264188" y="3284985"/>
              <a:ext cx="360040" cy="1224136"/>
            </a:xfrm>
            <a:prstGeom prst="flowChartDelay">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tângulo 20"/>
            <p:cNvSpPr/>
            <p:nvPr/>
          </p:nvSpPr>
          <p:spPr>
            <a:xfrm>
              <a:off x="5616116" y="3861049"/>
              <a:ext cx="1656184" cy="216024"/>
            </a:xfrm>
            <a:prstGeom prst="rect">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luxograma: Processo alternativo 12"/>
            <p:cNvSpPr/>
            <p:nvPr/>
          </p:nvSpPr>
          <p:spPr>
            <a:xfrm>
              <a:off x="5328084" y="4005065"/>
              <a:ext cx="360040" cy="360040"/>
            </a:xfrm>
            <a:prstGeom prst="flowChartAlternateProcess">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luxograma: Processo alternativo 13"/>
            <p:cNvSpPr/>
            <p:nvPr/>
          </p:nvSpPr>
          <p:spPr>
            <a:xfrm>
              <a:off x="7200292" y="4005065"/>
              <a:ext cx="360040" cy="360040"/>
            </a:xfrm>
            <a:prstGeom prst="flowChartAlternateProcess">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Elipse 15"/>
            <p:cNvSpPr/>
            <p:nvPr/>
          </p:nvSpPr>
          <p:spPr>
            <a:xfrm>
              <a:off x="5760132" y="3976015"/>
              <a:ext cx="216024" cy="216024"/>
            </a:xfrm>
            <a:prstGeom prst="ellipse">
              <a:avLst/>
            </a:prstGeom>
            <a:solidFill>
              <a:schemeClr val="bg1">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Elipse 16"/>
            <p:cNvSpPr/>
            <p:nvPr/>
          </p:nvSpPr>
          <p:spPr>
            <a:xfrm>
              <a:off x="6048164" y="3976015"/>
              <a:ext cx="216024" cy="216024"/>
            </a:xfrm>
            <a:prstGeom prst="ellipse">
              <a:avLst/>
            </a:prstGeom>
            <a:solidFill>
              <a:schemeClr val="bg1">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Conector reto 22"/>
            <p:cNvCxnSpPr/>
            <p:nvPr/>
          </p:nvCxnSpPr>
          <p:spPr>
            <a:xfrm>
              <a:off x="5544108" y="3861049"/>
              <a:ext cx="318716"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Conector reto 23"/>
            <p:cNvCxnSpPr/>
            <p:nvPr/>
          </p:nvCxnSpPr>
          <p:spPr>
            <a:xfrm>
              <a:off x="7027255" y="3861049"/>
              <a:ext cx="317053"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Fluxograma: Processo alternativo 24"/>
            <p:cNvSpPr/>
            <p:nvPr/>
          </p:nvSpPr>
          <p:spPr>
            <a:xfrm>
              <a:off x="5328084" y="4293097"/>
              <a:ext cx="360040" cy="72008"/>
            </a:xfrm>
            <a:prstGeom prst="flowChartAlternateProcess">
              <a:avLst/>
            </a:prstGeom>
            <a:solidFill>
              <a:schemeClr val="tx1">
                <a:lumMod val="85000"/>
                <a:lumOff val="1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luxograma: Processo alternativo 25"/>
            <p:cNvSpPr/>
            <p:nvPr/>
          </p:nvSpPr>
          <p:spPr>
            <a:xfrm>
              <a:off x="7200292" y="4293097"/>
              <a:ext cx="360040" cy="72008"/>
            </a:xfrm>
            <a:prstGeom prst="flowChartAlternateProcess">
              <a:avLst/>
            </a:prstGeom>
            <a:solidFill>
              <a:schemeClr val="tx1">
                <a:lumMod val="85000"/>
                <a:lumOff val="1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Arredondar Retângulo no Mesmo Canto Lateral 26"/>
            <p:cNvSpPr/>
            <p:nvPr/>
          </p:nvSpPr>
          <p:spPr>
            <a:xfrm rot="10800000">
              <a:off x="6264188" y="3789041"/>
              <a:ext cx="360040" cy="288032"/>
            </a:xfrm>
            <a:prstGeom prst="round2SameRect">
              <a:avLst>
                <a:gd name="adj1" fmla="val 50000"/>
                <a:gd name="adj2" fmla="val 25084"/>
              </a:avLst>
            </a:prstGeom>
            <a:solidFill>
              <a:schemeClr val="tx1">
                <a:lumMod val="85000"/>
                <a:lumOff val="1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luxograma: Atraso 31"/>
            <p:cNvSpPr/>
            <p:nvPr/>
          </p:nvSpPr>
          <p:spPr>
            <a:xfrm rot="16200000">
              <a:off x="5824725" y="4016715"/>
              <a:ext cx="85725" cy="107953"/>
            </a:xfrm>
            <a:prstGeom prst="flowChartDelay">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luxograma: Atraso 32"/>
            <p:cNvSpPr/>
            <p:nvPr/>
          </p:nvSpPr>
          <p:spPr>
            <a:xfrm rot="16200000">
              <a:off x="6113650" y="4013540"/>
              <a:ext cx="85725" cy="107953"/>
            </a:xfrm>
            <a:prstGeom prst="flowChartDelay">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Elipse 33"/>
            <p:cNvSpPr/>
            <p:nvPr/>
          </p:nvSpPr>
          <p:spPr>
            <a:xfrm>
              <a:off x="6624228" y="3976015"/>
              <a:ext cx="216024" cy="216024"/>
            </a:xfrm>
            <a:prstGeom prst="ellipse">
              <a:avLst/>
            </a:prstGeom>
            <a:solidFill>
              <a:schemeClr val="bg1">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Elipse 34"/>
            <p:cNvSpPr/>
            <p:nvPr/>
          </p:nvSpPr>
          <p:spPr>
            <a:xfrm>
              <a:off x="6912260" y="3976015"/>
              <a:ext cx="216024" cy="216024"/>
            </a:xfrm>
            <a:prstGeom prst="ellipse">
              <a:avLst/>
            </a:prstGeom>
            <a:solidFill>
              <a:schemeClr val="bg1">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luxograma: Atraso 35"/>
            <p:cNvSpPr/>
            <p:nvPr/>
          </p:nvSpPr>
          <p:spPr>
            <a:xfrm rot="16200000">
              <a:off x="6688821" y="4016715"/>
              <a:ext cx="85725" cy="107953"/>
            </a:xfrm>
            <a:prstGeom prst="flowChartDelay">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luxograma: Atraso 36"/>
            <p:cNvSpPr/>
            <p:nvPr/>
          </p:nvSpPr>
          <p:spPr>
            <a:xfrm rot="16200000">
              <a:off x="6977746" y="4013540"/>
              <a:ext cx="85725" cy="107953"/>
            </a:xfrm>
            <a:prstGeom prst="flowChartDelay">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Elipse 47"/>
            <p:cNvSpPr/>
            <p:nvPr/>
          </p:nvSpPr>
          <p:spPr>
            <a:xfrm>
              <a:off x="6345721" y="4203945"/>
              <a:ext cx="216024" cy="45719"/>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tângulo 53"/>
            <p:cNvSpPr/>
            <p:nvPr/>
          </p:nvSpPr>
          <p:spPr>
            <a:xfrm rot="21225856">
              <a:off x="2483768" y="2969418"/>
              <a:ext cx="288032" cy="99541"/>
            </a:xfrm>
            <a:prstGeom prst="rect">
              <a:avLst/>
            </a:prstGeom>
            <a:solidFill>
              <a:schemeClr val="bg2">
                <a:lumMod val="9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 dirty="0">
                <a:solidFill>
                  <a:schemeClr val="tx1"/>
                </a:solidFill>
                <a:latin typeface="Comic Sans MS" panose="030F0702030302020204" pitchFamily="66" charset="0"/>
              </a:endParaRPr>
            </a:p>
          </p:txBody>
        </p:sp>
      </p:grpSp>
    </p:spTree>
    <p:extLst>
      <p:ext uri="{BB962C8B-B14F-4D97-AF65-F5344CB8AC3E}">
        <p14:creationId xmlns:p14="http://schemas.microsoft.com/office/powerpoint/2010/main" val="2639808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Threads and Tasks</a:t>
            </a:r>
            <a:endParaRPr lang="en-US" dirty="0"/>
          </a:p>
        </p:txBody>
      </p:sp>
      <p:sp>
        <p:nvSpPr>
          <p:cNvPr id="3" name="Espaço Reservado para Conteúdo 2"/>
          <p:cNvSpPr>
            <a:spLocks noGrp="1"/>
          </p:cNvSpPr>
          <p:nvPr>
            <p:ph idx="1"/>
          </p:nvPr>
        </p:nvSpPr>
        <p:spPr>
          <a:xfrm>
            <a:off x="457200" y="1556792"/>
            <a:ext cx="8229600" cy="4525963"/>
          </a:xfrm>
        </p:spPr>
        <p:txBody>
          <a:bodyPr>
            <a:normAutofit lnSpcReduction="10000"/>
          </a:bodyPr>
          <a:lstStyle/>
          <a:p>
            <a:r>
              <a:rPr lang="en-US" dirty="0" smtClean="0"/>
              <a:t>Preemptive scheduler</a:t>
            </a:r>
          </a:p>
          <a:p>
            <a:pPr lvl="1">
              <a:buFont typeface="Courier New" panose="02070309020205020404" pitchFamily="49" charset="0"/>
              <a:buChar char="o"/>
            </a:pPr>
            <a:r>
              <a:rPr lang="en-US" dirty="0" smtClean="0"/>
              <a:t>Threads only yield when they want to, you don’t have something like a round-robin scheduler.</a:t>
            </a:r>
          </a:p>
          <a:p>
            <a:pPr lvl="1">
              <a:buFont typeface="Courier New" panose="02070309020205020404" pitchFamily="49" charset="0"/>
              <a:buChar char="o"/>
            </a:pPr>
            <a:r>
              <a:rPr lang="en-US" dirty="0" smtClean="0"/>
              <a:t>The CPU generates tasks for the RCP to perform.</a:t>
            </a:r>
          </a:p>
          <a:p>
            <a:pPr lvl="1">
              <a:buFont typeface="Courier New" panose="02070309020205020404" pitchFamily="49" charset="0"/>
              <a:buChar char="o"/>
            </a:pPr>
            <a:r>
              <a:rPr lang="en-US" dirty="0" smtClean="0"/>
              <a:t>The RCP will interrupt the CPU when it’s done with a task.</a:t>
            </a:r>
          </a:p>
          <a:p>
            <a:r>
              <a:rPr lang="en-US" dirty="0" smtClean="0"/>
              <a:t>Threads communicate with each other via messages.</a:t>
            </a:r>
          </a:p>
          <a:p>
            <a:r>
              <a:rPr lang="en-US" dirty="0" err="1" smtClean="0"/>
              <a:t>Libdragon</a:t>
            </a:r>
            <a:r>
              <a:rPr lang="en-US" dirty="0" smtClean="0"/>
              <a:t> doesn’t have threads (yet).</a:t>
            </a:r>
            <a:endParaRPr lang="en-US" dirty="0"/>
          </a:p>
        </p:txBody>
      </p:sp>
    </p:spTree>
    <p:extLst>
      <p:ext uri="{BB962C8B-B14F-4D97-AF65-F5344CB8AC3E}">
        <p14:creationId xmlns:p14="http://schemas.microsoft.com/office/powerpoint/2010/main" val="225365661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Microcode</a:t>
            </a:r>
            <a:endParaRPr lang="en-US" dirty="0"/>
          </a:p>
        </p:txBody>
      </p:sp>
      <p:sp>
        <p:nvSpPr>
          <p:cNvPr id="3" name="Espaço Reservado para Conteúdo 2"/>
          <p:cNvSpPr>
            <a:spLocks noGrp="1"/>
          </p:cNvSpPr>
          <p:nvPr>
            <p:ph idx="1"/>
          </p:nvPr>
        </p:nvSpPr>
        <p:spPr>
          <a:xfrm>
            <a:off x="457200" y="1556792"/>
            <a:ext cx="8229600" cy="4525963"/>
          </a:xfrm>
        </p:spPr>
        <p:txBody>
          <a:bodyPr>
            <a:normAutofit fontScale="85000" lnSpcReduction="20000"/>
          </a:bodyPr>
          <a:lstStyle/>
          <a:p>
            <a:r>
              <a:rPr lang="en-US" dirty="0" smtClean="0"/>
              <a:t>When generating tasks for the RCP, the CPU chooses which microcode (µcode) will execute on the RSP to perform the task.</a:t>
            </a:r>
          </a:p>
          <a:p>
            <a:r>
              <a:rPr lang="en-US" dirty="0" smtClean="0"/>
              <a:t>Non comprehensive list of µcode (bold is proprietary):</a:t>
            </a:r>
          </a:p>
          <a:p>
            <a:pPr lvl="1">
              <a:buFont typeface="Courier New" panose="02070309020205020404" pitchFamily="49" charset="0"/>
              <a:buChar char="o"/>
            </a:pPr>
            <a:r>
              <a:rPr lang="en-US" dirty="0" smtClean="0"/>
              <a:t>3D: </a:t>
            </a:r>
            <a:r>
              <a:rPr lang="en-US" b="1" dirty="0" smtClean="0"/>
              <a:t>F3DEX2</a:t>
            </a:r>
            <a:r>
              <a:rPr lang="en-US" dirty="0" smtClean="0"/>
              <a:t>, </a:t>
            </a:r>
            <a:r>
              <a:rPr lang="en-US" b="1" dirty="0"/>
              <a:t>Fast3D</a:t>
            </a:r>
            <a:r>
              <a:rPr lang="en-US" dirty="0" smtClean="0"/>
              <a:t> </a:t>
            </a:r>
            <a:r>
              <a:rPr lang="en-US" dirty="0" err="1" smtClean="0"/>
              <a:t>ugfx</a:t>
            </a:r>
            <a:r>
              <a:rPr lang="en-US" dirty="0"/>
              <a:t>, </a:t>
            </a:r>
            <a:r>
              <a:rPr lang="en-US" dirty="0" err="1"/>
              <a:t>libhfx</a:t>
            </a:r>
            <a:endParaRPr lang="en-US" dirty="0"/>
          </a:p>
          <a:p>
            <a:pPr lvl="1">
              <a:buFont typeface="Courier New" panose="02070309020205020404" pitchFamily="49" charset="0"/>
              <a:buChar char="o"/>
            </a:pPr>
            <a:r>
              <a:rPr lang="en-US" dirty="0" smtClean="0"/>
              <a:t>2D: </a:t>
            </a:r>
            <a:r>
              <a:rPr lang="en-US" b="1" dirty="0" smtClean="0"/>
              <a:t>S2DEX</a:t>
            </a:r>
            <a:endParaRPr lang="en-US" dirty="0" smtClean="0"/>
          </a:p>
          <a:p>
            <a:pPr lvl="1">
              <a:buFont typeface="Courier New" panose="02070309020205020404" pitchFamily="49" charset="0"/>
              <a:buChar char="o"/>
            </a:pPr>
            <a:r>
              <a:rPr lang="en-US" dirty="0" smtClean="0"/>
              <a:t>Audio: </a:t>
            </a:r>
            <a:r>
              <a:rPr lang="en-US" b="1" dirty="0" err="1" smtClean="0"/>
              <a:t>naudio</a:t>
            </a:r>
            <a:r>
              <a:rPr lang="en-US" dirty="0" smtClean="0"/>
              <a:t>, RSP Mixer</a:t>
            </a:r>
          </a:p>
          <a:p>
            <a:pPr lvl="1">
              <a:buFont typeface="Courier New" panose="02070309020205020404" pitchFamily="49" charset="0"/>
              <a:buChar char="o"/>
            </a:pPr>
            <a:r>
              <a:rPr lang="en-US" dirty="0"/>
              <a:t>Video: </a:t>
            </a:r>
            <a:r>
              <a:rPr lang="en-US" b="1" dirty="0" smtClean="0"/>
              <a:t>HVQM2</a:t>
            </a:r>
            <a:r>
              <a:rPr lang="en-US" dirty="0" smtClean="0"/>
              <a:t>, H264</a:t>
            </a:r>
          </a:p>
          <a:p>
            <a:r>
              <a:rPr lang="en-US" dirty="0" smtClean="0"/>
              <a:t>The Cool Kids Club™ was given access to the source code for the original </a:t>
            </a:r>
            <a:r>
              <a:rPr lang="en-US" dirty="0"/>
              <a:t>µ</a:t>
            </a:r>
            <a:r>
              <a:rPr lang="en-US" dirty="0" smtClean="0"/>
              <a:t>codes and documentation scribbled on a used paper napkin.</a:t>
            </a:r>
          </a:p>
          <a:p>
            <a:pPr lvl="1">
              <a:buFont typeface="Courier New" panose="02070309020205020404" pitchFamily="49" charset="0"/>
              <a:buChar char="o"/>
            </a:pPr>
            <a:r>
              <a:rPr lang="en-US" dirty="0"/>
              <a:t>r64emu</a:t>
            </a:r>
          </a:p>
        </p:txBody>
      </p:sp>
    </p:spTree>
    <p:extLst>
      <p:ext uri="{BB962C8B-B14F-4D97-AF65-F5344CB8AC3E}">
        <p14:creationId xmlns:p14="http://schemas.microsoft.com/office/powerpoint/2010/main" val="178178190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Framebuffer</a:t>
            </a:r>
            <a:endParaRPr lang="en-US" dirty="0"/>
          </a:p>
        </p:txBody>
      </p:sp>
      <p:sp>
        <p:nvSpPr>
          <p:cNvPr id="3" name="Espaço Reservado para Conteúdo 2"/>
          <p:cNvSpPr>
            <a:spLocks noGrp="1"/>
          </p:cNvSpPr>
          <p:nvPr>
            <p:ph idx="1"/>
          </p:nvPr>
        </p:nvSpPr>
        <p:spPr>
          <a:xfrm>
            <a:off x="457200" y="1556792"/>
            <a:ext cx="8229600" cy="4525963"/>
          </a:xfrm>
        </p:spPr>
        <p:txBody>
          <a:bodyPr>
            <a:normAutofit fontScale="92500" lnSpcReduction="10000"/>
          </a:bodyPr>
          <a:lstStyle/>
          <a:p>
            <a:r>
              <a:rPr lang="en-US" dirty="0" smtClean="0"/>
              <a:t>No VRAM, Framebuffer and whatnot must be stored in RAM.</a:t>
            </a:r>
          </a:p>
          <a:p>
            <a:r>
              <a:rPr lang="en-US" dirty="0" smtClean="0"/>
              <a:t>Different sizes and framerates based on region (PAL vs NTSC)</a:t>
            </a:r>
          </a:p>
          <a:p>
            <a:pPr lvl="1">
              <a:buFont typeface="Courier New" panose="02070309020205020404" pitchFamily="49" charset="0"/>
              <a:buChar char="o"/>
            </a:pPr>
            <a:r>
              <a:rPr lang="en-US" dirty="0"/>
              <a:t>320x240 vs </a:t>
            </a:r>
            <a:r>
              <a:rPr lang="en-US" dirty="0" smtClean="0"/>
              <a:t>320x288</a:t>
            </a:r>
          </a:p>
          <a:p>
            <a:pPr lvl="1">
              <a:buFont typeface="Courier New" panose="02070309020205020404" pitchFamily="49" charset="0"/>
              <a:buChar char="o"/>
            </a:pPr>
            <a:r>
              <a:rPr lang="en-US" dirty="0"/>
              <a:t>640x480 vs </a:t>
            </a:r>
            <a:r>
              <a:rPr lang="en-US" dirty="0" smtClean="0"/>
              <a:t>640x576</a:t>
            </a:r>
          </a:p>
          <a:p>
            <a:r>
              <a:rPr lang="en-US" dirty="0" smtClean="0"/>
              <a:t>16-Bit or 32-Bit</a:t>
            </a:r>
          </a:p>
          <a:p>
            <a:pPr lvl="1">
              <a:buFont typeface="Courier New" panose="02070309020205020404" pitchFamily="49" charset="0"/>
              <a:buChar char="o"/>
            </a:pPr>
            <a:r>
              <a:rPr lang="en-US" dirty="0" smtClean="0"/>
              <a:t>Gets outputted as 24-Bit color, so probably not worth the memory penalty going 32-Bit</a:t>
            </a:r>
          </a:p>
          <a:p>
            <a:r>
              <a:rPr lang="en-US" dirty="0" smtClean="0"/>
              <a:t>Position in RAM is important!!!</a:t>
            </a:r>
            <a:endParaRPr lang="en-US" dirty="0"/>
          </a:p>
        </p:txBody>
      </p:sp>
    </p:spTree>
    <p:extLst>
      <p:ext uri="{BB962C8B-B14F-4D97-AF65-F5344CB8AC3E}">
        <p14:creationId xmlns:p14="http://schemas.microsoft.com/office/powerpoint/2010/main" val="104711046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1MB limit on code</a:t>
            </a:r>
            <a:endParaRPr lang="en-US" dirty="0"/>
          </a:p>
        </p:txBody>
      </p:sp>
      <p:sp>
        <p:nvSpPr>
          <p:cNvPr id="3" name="Espaço Reservado para Conteúdo 2"/>
          <p:cNvSpPr>
            <a:spLocks noGrp="1"/>
          </p:cNvSpPr>
          <p:nvPr>
            <p:ph idx="1"/>
          </p:nvPr>
        </p:nvSpPr>
        <p:spPr>
          <a:xfrm>
            <a:off x="457200" y="1556792"/>
            <a:ext cx="8229600" cy="4525963"/>
          </a:xfrm>
        </p:spPr>
        <p:txBody>
          <a:bodyPr>
            <a:normAutofit lnSpcReduction="10000"/>
          </a:bodyPr>
          <a:lstStyle/>
          <a:p>
            <a:r>
              <a:rPr lang="en-US" dirty="0" smtClean="0"/>
              <a:t>The </a:t>
            </a:r>
            <a:r>
              <a:rPr lang="en-US" dirty="0" err="1" smtClean="0"/>
              <a:t>bootcode</a:t>
            </a:r>
            <a:r>
              <a:rPr lang="en-US" dirty="0" smtClean="0"/>
              <a:t> only loads the first MB of code into RAM and executes it.</a:t>
            </a:r>
          </a:p>
          <a:p>
            <a:pPr lvl="1">
              <a:buFont typeface="Courier New" panose="02070309020205020404" pitchFamily="49" charset="0"/>
              <a:buChar char="o"/>
            </a:pPr>
            <a:r>
              <a:rPr lang="en-US" dirty="0" smtClean="0"/>
              <a:t>Don’t link your assets to the </a:t>
            </a:r>
            <a:r>
              <a:rPr lang="en-US" dirty="0" err="1" smtClean="0"/>
              <a:t>codesegment</a:t>
            </a:r>
            <a:r>
              <a:rPr lang="en-US" dirty="0" smtClean="0"/>
              <a:t>. Load them as you need them from the cartridge. </a:t>
            </a:r>
          </a:p>
          <a:p>
            <a:pPr lvl="1">
              <a:buFont typeface="Courier New" panose="02070309020205020404" pitchFamily="49" charset="0"/>
              <a:buChar char="o"/>
            </a:pPr>
            <a:r>
              <a:rPr lang="en-US" dirty="0" smtClean="0"/>
              <a:t>1MB of code is a lot, you probably won’t hit it</a:t>
            </a:r>
          </a:p>
          <a:p>
            <a:r>
              <a:rPr lang="en-US" dirty="0" smtClean="0"/>
              <a:t>If you do hit it, there’s ways around it</a:t>
            </a:r>
          </a:p>
          <a:p>
            <a:pPr lvl="1">
              <a:buFont typeface="Courier New" panose="02070309020205020404" pitchFamily="49" charset="0"/>
              <a:buChar char="o"/>
            </a:pPr>
            <a:r>
              <a:rPr lang="en-US" dirty="0" smtClean="0"/>
              <a:t>Overlays</a:t>
            </a:r>
          </a:p>
          <a:p>
            <a:pPr lvl="1">
              <a:buFont typeface="Courier New" panose="02070309020205020404" pitchFamily="49" charset="0"/>
              <a:buChar char="o"/>
            </a:pPr>
            <a:r>
              <a:rPr lang="en-US" dirty="0" smtClean="0"/>
              <a:t>Relocatable Modules</a:t>
            </a:r>
          </a:p>
          <a:p>
            <a:r>
              <a:rPr lang="en-US" dirty="0" err="1" smtClean="0"/>
              <a:t>Libdragon</a:t>
            </a:r>
            <a:r>
              <a:rPr lang="en-US" dirty="0" smtClean="0"/>
              <a:t> has a built in filesystem.</a:t>
            </a:r>
            <a:endParaRPr lang="en-US" dirty="0"/>
          </a:p>
        </p:txBody>
      </p:sp>
    </p:spTree>
    <p:extLst>
      <p:ext uri="{BB962C8B-B14F-4D97-AF65-F5344CB8AC3E}">
        <p14:creationId xmlns:p14="http://schemas.microsoft.com/office/powerpoint/2010/main" val="264453012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CPU Cache and Addresses</a:t>
            </a:r>
            <a:endParaRPr lang="en-US" dirty="0"/>
          </a:p>
        </p:txBody>
      </p:sp>
      <p:sp>
        <p:nvSpPr>
          <p:cNvPr id="3" name="Espaço Reservado para Conteúdo 2"/>
          <p:cNvSpPr>
            <a:spLocks noGrp="1"/>
          </p:cNvSpPr>
          <p:nvPr>
            <p:ph idx="1"/>
          </p:nvPr>
        </p:nvSpPr>
        <p:spPr>
          <a:xfrm>
            <a:off x="457200" y="1556792"/>
            <a:ext cx="8229600" cy="4525963"/>
          </a:xfrm>
        </p:spPr>
        <p:txBody>
          <a:bodyPr>
            <a:normAutofit/>
          </a:bodyPr>
          <a:lstStyle/>
          <a:p>
            <a:r>
              <a:rPr lang="en-US" dirty="0" smtClean="0"/>
              <a:t>Applications run in Kernel mode.</a:t>
            </a:r>
          </a:p>
          <a:p>
            <a:r>
              <a:rPr lang="en-US" dirty="0" smtClean="0"/>
              <a:t>CPU uses virtual addresses, RCP wants physical addresses.</a:t>
            </a:r>
          </a:p>
          <a:p>
            <a:r>
              <a:rPr lang="en-US" dirty="0"/>
              <a:t>CPU virtual address translation </a:t>
            </a:r>
            <a:r>
              <a:rPr lang="en-US" dirty="0" smtClean="0"/>
              <a:t>by either:</a:t>
            </a:r>
          </a:p>
          <a:p>
            <a:pPr lvl="1">
              <a:buFont typeface="Courier New" panose="02070309020205020404" pitchFamily="49" charset="0"/>
              <a:buChar char="o"/>
            </a:pPr>
            <a:r>
              <a:rPr lang="en-US" dirty="0" smtClean="0"/>
              <a:t>Direct </a:t>
            </a:r>
            <a:r>
              <a:rPr lang="en-US" dirty="0"/>
              <a:t>mapping </a:t>
            </a:r>
            <a:endParaRPr lang="en-US" dirty="0" smtClean="0"/>
          </a:p>
          <a:p>
            <a:pPr lvl="1">
              <a:buFont typeface="Courier New" panose="02070309020205020404" pitchFamily="49" charset="0"/>
              <a:buChar char="o"/>
            </a:pPr>
            <a:r>
              <a:rPr lang="en-US" dirty="0" smtClean="0"/>
              <a:t>Translation </a:t>
            </a:r>
            <a:r>
              <a:rPr lang="en-US" dirty="0"/>
              <a:t>lookaside buffer</a:t>
            </a:r>
          </a:p>
          <a:p>
            <a:r>
              <a:rPr lang="en-US" dirty="0" err="1" smtClean="0"/>
              <a:t>Writeback</a:t>
            </a:r>
            <a:r>
              <a:rPr lang="en-US" dirty="0" smtClean="0"/>
              <a:t> and Invalidate when using DMA</a:t>
            </a:r>
            <a:endParaRPr lang="en-US" dirty="0"/>
          </a:p>
        </p:txBody>
      </p:sp>
    </p:spTree>
    <p:extLst>
      <p:ext uri="{BB962C8B-B14F-4D97-AF65-F5344CB8AC3E}">
        <p14:creationId xmlns:p14="http://schemas.microsoft.com/office/powerpoint/2010/main" val="352088305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Basic Graphics Programming</a:t>
            </a:r>
            <a:endParaRPr lang="en-US" dirty="0"/>
          </a:p>
        </p:txBody>
      </p:sp>
      <p:sp>
        <p:nvSpPr>
          <p:cNvPr id="3" name="Espaço Reservado para Conteúdo 2"/>
          <p:cNvSpPr>
            <a:spLocks noGrp="1"/>
          </p:cNvSpPr>
          <p:nvPr>
            <p:ph idx="1"/>
          </p:nvPr>
        </p:nvSpPr>
        <p:spPr>
          <a:xfrm>
            <a:off x="457200" y="1556792"/>
            <a:ext cx="8229600" cy="4525963"/>
          </a:xfrm>
        </p:spPr>
        <p:txBody>
          <a:bodyPr>
            <a:normAutofit fontScale="92500" lnSpcReduction="10000"/>
          </a:bodyPr>
          <a:lstStyle/>
          <a:p>
            <a:r>
              <a:rPr lang="en-US" dirty="0" smtClean="0"/>
              <a:t>Does N64 use OpenGL?</a:t>
            </a:r>
          </a:p>
          <a:p>
            <a:r>
              <a:rPr lang="en-US" dirty="0" smtClean="0"/>
              <a:t>Display Lists</a:t>
            </a:r>
          </a:p>
          <a:p>
            <a:r>
              <a:rPr lang="en-US" dirty="0" smtClean="0"/>
              <a:t>Vertex Cache</a:t>
            </a:r>
          </a:p>
          <a:p>
            <a:pPr lvl="1">
              <a:buFont typeface="Courier New" panose="02070309020205020404" pitchFamily="49" charset="0"/>
              <a:buChar char="o"/>
            </a:pPr>
            <a:r>
              <a:rPr lang="en-US" dirty="0" smtClean="0"/>
              <a:t>Explicitly managed. Size depends on microcode.</a:t>
            </a:r>
          </a:p>
          <a:p>
            <a:r>
              <a:rPr lang="en-US" dirty="0" smtClean="0"/>
              <a:t>Matrix Stack</a:t>
            </a:r>
          </a:p>
          <a:p>
            <a:r>
              <a:rPr lang="en-US" dirty="0" smtClean="0"/>
              <a:t>Vertex colors</a:t>
            </a:r>
          </a:p>
          <a:p>
            <a:r>
              <a:rPr lang="en-US" dirty="0" smtClean="0"/>
              <a:t>Texture Memory </a:t>
            </a:r>
          </a:p>
          <a:p>
            <a:pPr lvl="1">
              <a:buFont typeface="Courier New" panose="02070309020205020404" pitchFamily="49" charset="0"/>
              <a:buChar char="o"/>
            </a:pPr>
            <a:r>
              <a:rPr lang="en-US" dirty="0" smtClean="0"/>
              <a:t>4 Kilobytes!?</a:t>
            </a:r>
          </a:p>
          <a:p>
            <a:pPr lvl="2">
              <a:buFont typeface="Wingdings" panose="05000000000000000000" pitchFamily="2" charset="2"/>
              <a:buChar char="§"/>
            </a:pPr>
            <a:r>
              <a:rPr lang="en-US" dirty="0" smtClean="0"/>
              <a:t>Half if using </a:t>
            </a:r>
            <a:r>
              <a:rPr lang="en-US" dirty="0" err="1" smtClean="0"/>
              <a:t>Mip</a:t>
            </a:r>
            <a:r>
              <a:rPr lang="en-US" dirty="0" smtClean="0"/>
              <a:t>-Mapping</a:t>
            </a:r>
            <a:endParaRPr lang="en-US" dirty="0"/>
          </a:p>
        </p:txBody>
      </p:sp>
    </p:spTree>
    <p:extLst>
      <p:ext uri="{BB962C8B-B14F-4D97-AF65-F5344CB8AC3E}">
        <p14:creationId xmlns:p14="http://schemas.microsoft.com/office/powerpoint/2010/main" val="312223567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Color + Alpha Combiner</a:t>
            </a:r>
            <a:endParaRPr lang="en-US" dirty="0"/>
          </a:p>
        </p:txBody>
      </p:sp>
      <p:sp>
        <p:nvSpPr>
          <p:cNvPr id="3" name="Espaço Reservado para Conteúdo 2"/>
          <p:cNvSpPr>
            <a:spLocks noGrp="1"/>
          </p:cNvSpPr>
          <p:nvPr>
            <p:ph idx="1"/>
          </p:nvPr>
        </p:nvSpPr>
        <p:spPr>
          <a:xfrm>
            <a:off x="457200" y="1556792"/>
            <a:ext cx="8229600" cy="4525963"/>
          </a:xfrm>
        </p:spPr>
        <p:txBody>
          <a:bodyPr>
            <a:normAutofit/>
          </a:bodyPr>
          <a:lstStyle/>
          <a:p>
            <a:r>
              <a:rPr lang="en-US" dirty="0" smtClean="0"/>
              <a:t>Closest thing to a fragment </a:t>
            </a:r>
            <a:r>
              <a:rPr lang="en-US" dirty="0" err="1" smtClean="0"/>
              <a:t>shader</a:t>
            </a:r>
            <a:r>
              <a:rPr lang="en-US" dirty="0" smtClean="0"/>
              <a:t> available</a:t>
            </a:r>
          </a:p>
          <a:p>
            <a:r>
              <a:rPr lang="en-US" dirty="0" smtClean="0"/>
              <a:t>Very simple equation:</a:t>
            </a:r>
          </a:p>
          <a:p>
            <a:endParaRPr lang="en-US" dirty="0"/>
          </a:p>
          <a:p>
            <a:r>
              <a:rPr lang="en-US" dirty="0" smtClean="0"/>
              <a:t>Can be done in two passes</a:t>
            </a:r>
          </a:p>
          <a:p>
            <a:endParaRPr lang="en-US" dirty="0"/>
          </a:p>
        </p:txBody>
      </p:sp>
      <mc:AlternateContent xmlns:mc="http://schemas.openxmlformats.org/markup-compatibility/2006" xmlns:a14="http://schemas.microsoft.com/office/drawing/2010/main">
        <mc:Choice Requires="a14">
          <p:sp>
            <p:nvSpPr>
              <p:cNvPr id="4" name="CaixaDeTexto 3"/>
              <p:cNvSpPr txBox="1"/>
              <p:nvPr/>
            </p:nvSpPr>
            <p:spPr>
              <a:xfrm>
                <a:off x="0" y="2708920"/>
                <a:ext cx="914400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d>
                        <m:dPr>
                          <m:ctrlPr>
                            <a:rPr lang="pt-PT" sz="3200" b="0" i="1" smtClean="0">
                              <a:latin typeface="Cambria Math"/>
                            </a:rPr>
                          </m:ctrlPr>
                        </m:dPr>
                        <m:e>
                          <m:r>
                            <a:rPr lang="pt-PT" sz="3200" b="0" i="1" smtClean="0">
                              <a:latin typeface="Cambria Math"/>
                            </a:rPr>
                            <m:t>𝑎</m:t>
                          </m:r>
                          <m:r>
                            <a:rPr lang="pt-PT" sz="3200" b="0" i="1" smtClean="0">
                              <a:latin typeface="Cambria Math"/>
                            </a:rPr>
                            <m:t> −</m:t>
                          </m:r>
                          <m:r>
                            <a:rPr lang="pt-PT" sz="3200" b="0" i="1" smtClean="0">
                              <a:latin typeface="Cambria Math"/>
                            </a:rPr>
                            <m:t>𝑏</m:t>
                          </m:r>
                        </m:e>
                      </m:d>
                      <m:r>
                        <a:rPr lang="pt-PT" sz="3200" b="0" i="1" smtClean="0">
                          <a:latin typeface="Cambria Math"/>
                        </a:rPr>
                        <m:t>×</m:t>
                      </m:r>
                      <m:r>
                        <a:rPr lang="pt-PT" sz="3200" b="0" i="1" smtClean="0">
                          <a:latin typeface="Cambria Math"/>
                        </a:rPr>
                        <m:t>𝑐</m:t>
                      </m:r>
                      <m:r>
                        <a:rPr lang="pt-PT" sz="3200" b="0" i="1" smtClean="0">
                          <a:latin typeface="Cambria Math"/>
                        </a:rPr>
                        <m:t>+</m:t>
                      </m:r>
                      <m:r>
                        <a:rPr lang="pt-PT" sz="3200" b="0" i="1" smtClean="0">
                          <a:latin typeface="Cambria Math"/>
                        </a:rPr>
                        <m:t>𝑑</m:t>
                      </m:r>
                    </m:oMath>
                  </m:oMathPara>
                </a14:m>
                <a:endParaRPr lang="en-US" dirty="0"/>
              </a:p>
            </p:txBody>
          </p:sp>
        </mc:Choice>
        <mc:Fallback xmlns="">
          <p:sp>
            <p:nvSpPr>
              <p:cNvPr id="4" name="CaixaDeTexto 3"/>
              <p:cNvSpPr txBox="1">
                <a:spLocks noRot="1" noChangeAspect="1" noMove="1" noResize="1" noEditPoints="1" noAdjustHandles="1" noChangeArrowheads="1" noChangeShapeType="1" noTextEdit="1"/>
              </p:cNvSpPr>
              <p:nvPr/>
            </p:nvSpPr>
            <p:spPr>
              <a:xfrm>
                <a:off x="0" y="2708920"/>
                <a:ext cx="9144000" cy="584775"/>
              </a:xfrm>
              <a:prstGeom prst="rect">
                <a:avLst/>
              </a:prstGeom>
              <a:blipFill rotWithShape="1">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18128338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Blender</a:t>
            </a:r>
            <a:endParaRPr lang="en-US" dirty="0"/>
          </a:p>
        </p:txBody>
      </p:sp>
      <p:sp>
        <p:nvSpPr>
          <p:cNvPr id="3" name="Espaço Reservado para Conteúdo 2"/>
          <p:cNvSpPr>
            <a:spLocks noGrp="1"/>
          </p:cNvSpPr>
          <p:nvPr>
            <p:ph idx="1"/>
          </p:nvPr>
        </p:nvSpPr>
        <p:spPr>
          <a:xfrm>
            <a:off x="457200" y="1556792"/>
            <a:ext cx="8229600" cy="4525963"/>
          </a:xfrm>
        </p:spPr>
        <p:txBody>
          <a:bodyPr>
            <a:normAutofit/>
          </a:bodyPr>
          <a:lstStyle/>
          <a:p>
            <a:r>
              <a:rPr lang="en-US" dirty="0" smtClean="0"/>
              <a:t>Blends colors set from CC to the ones in the framebuffer. Also does Anti-Aliasing and Z-Buffering.</a:t>
            </a:r>
          </a:p>
          <a:p>
            <a:r>
              <a:rPr lang="en-US" dirty="0" smtClean="0"/>
              <a:t>Many equations, but the main one is:</a:t>
            </a:r>
          </a:p>
          <a:p>
            <a:endParaRPr lang="en-US" dirty="0"/>
          </a:p>
          <a:p>
            <a:endParaRPr lang="en-US" dirty="0" smtClean="0"/>
          </a:p>
          <a:p>
            <a:r>
              <a:rPr lang="en-US" dirty="0" smtClean="0"/>
              <a:t>Also supports two passes.</a:t>
            </a:r>
          </a:p>
          <a:p>
            <a:r>
              <a:rPr lang="en-US" dirty="0" smtClean="0"/>
              <a:t>Way too much to talk about, read the manual.</a:t>
            </a:r>
            <a:endParaRPr lang="en-US" dirty="0"/>
          </a:p>
        </p:txBody>
      </p:sp>
      <mc:AlternateContent xmlns:mc="http://schemas.openxmlformats.org/markup-compatibility/2006" xmlns:a14="http://schemas.microsoft.com/office/drawing/2010/main">
        <mc:Choice Requires="a14">
          <p:sp>
            <p:nvSpPr>
              <p:cNvPr id="4" name="CaixaDeTexto 3"/>
              <p:cNvSpPr txBox="1"/>
              <p:nvPr/>
            </p:nvSpPr>
            <p:spPr>
              <a:xfrm>
                <a:off x="0" y="3761612"/>
                <a:ext cx="9144000" cy="103554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pt-PT" sz="3200" b="0" i="1" smtClean="0">
                              <a:latin typeface="Cambria Math"/>
                            </a:rPr>
                          </m:ctrlPr>
                        </m:fPr>
                        <m:num>
                          <m:r>
                            <a:rPr lang="pt-PT" sz="3200" i="1">
                              <a:latin typeface="Cambria Math"/>
                            </a:rPr>
                            <m:t>𝑎</m:t>
                          </m:r>
                          <m:r>
                            <a:rPr lang="pt-PT" sz="3200" i="1">
                              <a:latin typeface="Cambria Math"/>
                            </a:rPr>
                            <m:t>×</m:t>
                          </m:r>
                          <m:r>
                            <a:rPr lang="pt-PT" sz="3200" i="1">
                              <a:latin typeface="Cambria Math"/>
                            </a:rPr>
                            <m:t>𝑝</m:t>
                          </m:r>
                          <m:r>
                            <a:rPr lang="pt-PT" sz="3200" i="1">
                              <a:latin typeface="Cambria Math"/>
                            </a:rPr>
                            <m:t> +</m:t>
                          </m:r>
                          <m:r>
                            <a:rPr lang="pt-PT" sz="3200" b="0" i="1" smtClean="0">
                              <a:latin typeface="Cambria Math"/>
                            </a:rPr>
                            <m:t>𝑏</m:t>
                          </m:r>
                          <m:r>
                            <a:rPr lang="pt-PT" sz="3200" b="0" i="1" smtClean="0">
                              <a:latin typeface="Cambria Math"/>
                            </a:rPr>
                            <m:t>×</m:t>
                          </m:r>
                          <m:r>
                            <a:rPr lang="pt-PT" sz="3200" b="0" i="1" smtClean="0">
                              <a:latin typeface="Cambria Math"/>
                            </a:rPr>
                            <m:t>𝑚</m:t>
                          </m:r>
                        </m:num>
                        <m:den>
                          <m:r>
                            <a:rPr lang="pt-PT" sz="3200" b="0" i="1" smtClean="0">
                              <a:latin typeface="Cambria Math"/>
                            </a:rPr>
                            <m:t>𝑎</m:t>
                          </m:r>
                          <m:r>
                            <a:rPr lang="pt-PT" sz="3200" b="0" i="1" smtClean="0">
                              <a:latin typeface="Cambria Math"/>
                            </a:rPr>
                            <m:t>+</m:t>
                          </m:r>
                          <m:r>
                            <a:rPr lang="pt-PT" sz="3200" b="0" i="1" smtClean="0">
                              <a:latin typeface="Cambria Math"/>
                            </a:rPr>
                            <m:t>𝑏</m:t>
                          </m:r>
                        </m:den>
                      </m:f>
                    </m:oMath>
                  </m:oMathPara>
                </a14:m>
                <a:endParaRPr lang="en-US" dirty="0"/>
              </a:p>
            </p:txBody>
          </p:sp>
        </mc:Choice>
        <mc:Fallback xmlns="">
          <p:sp>
            <p:nvSpPr>
              <p:cNvPr id="4" name="CaixaDeTexto 3"/>
              <p:cNvSpPr txBox="1">
                <a:spLocks noRot="1" noChangeAspect="1" noMove="1" noResize="1" noEditPoints="1" noAdjustHandles="1" noChangeArrowheads="1" noChangeShapeType="1" noTextEdit="1"/>
              </p:cNvSpPr>
              <p:nvPr/>
            </p:nvSpPr>
            <p:spPr>
              <a:xfrm>
                <a:off x="0" y="3761612"/>
                <a:ext cx="9144000" cy="1035540"/>
              </a:xfrm>
              <a:prstGeom prst="rect">
                <a:avLst/>
              </a:prstGeom>
              <a:blipFill rotWithShape="1">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8084755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1365791"/>
            <a:ext cx="8229600" cy="1143000"/>
          </a:xfrm>
        </p:spPr>
        <p:txBody>
          <a:bodyPr>
            <a:normAutofit/>
          </a:bodyPr>
          <a:lstStyle/>
          <a:p>
            <a:r>
              <a:rPr lang="ja-JP" altLang="pt-PT" sz="6600" dirty="0"/>
              <a:t>反省</a:t>
            </a:r>
            <a:endParaRPr lang="en-US" sz="6600" dirty="0"/>
          </a:p>
        </p:txBody>
      </p:sp>
      <p:pic>
        <p:nvPicPr>
          <p:cNvPr id="3081"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18929" y="2719953"/>
            <a:ext cx="3706142" cy="30065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CaixaDeTexto 6"/>
          <p:cNvSpPr txBox="1"/>
          <p:nvPr/>
        </p:nvSpPr>
        <p:spPr>
          <a:xfrm>
            <a:off x="0" y="5744289"/>
            <a:ext cx="9144000" cy="276999"/>
          </a:xfrm>
          <a:prstGeom prst="rect">
            <a:avLst/>
          </a:prstGeom>
          <a:noFill/>
        </p:spPr>
        <p:txBody>
          <a:bodyPr wrap="square" rtlCol="0">
            <a:spAutoFit/>
          </a:bodyPr>
          <a:lstStyle/>
          <a:p>
            <a:pPr algn="ctr"/>
            <a:r>
              <a:rPr lang="en-US" sz="1200" dirty="0" smtClean="0">
                <a:hlinkClick r:id="rId3"/>
              </a:rPr>
              <a:t>https://nintendowire.com/news/2017/04/27/genyo-takeda-announces-retirement-nintendo/</a:t>
            </a:r>
            <a:r>
              <a:rPr lang="en-US" sz="1200" dirty="0" smtClean="0"/>
              <a:t> </a:t>
            </a:r>
            <a:endParaRPr lang="en-US" sz="1200" dirty="0"/>
          </a:p>
        </p:txBody>
      </p:sp>
    </p:spTree>
    <p:extLst>
      <p:ext uri="{BB962C8B-B14F-4D97-AF65-F5344CB8AC3E}">
        <p14:creationId xmlns:p14="http://schemas.microsoft.com/office/powerpoint/2010/main" val="427246265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Model Animation</a:t>
            </a:r>
            <a:endParaRPr lang="en-US" dirty="0"/>
          </a:p>
        </p:txBody>
      </p:sp>
      <p:sp>
        <p:nvSpPr>
          <p:cNvPr id="3" name="Espaço Reservado para Conteúdo 2"/>
          <p:cNvSpPr>
            <a:spLocks noGrp="1"/>
          </p:cNvSpPr>
          <p:nvPr>
            <p:ph idx="1"/>
          </p:nvPr>
        </p:nvSpPr>
        <p:spPr>
          <a:xfrm>
            <a:off x="457200" y="1556792"/>
            <a:ext cx="8229600" cy="4525963"/>
          </a:xfrm>
        </p:spPr>
        <p:txBody>
          <a:bodyPr>
            <a:normAutofit/>
          </a:bodyPr>
          <a:lstStyle/>
          <a:p>
            <a:r>
              <a:rPr lang="en-US" dirty="0" smtClean="0"/>
              <a:t>Sausage links</a:t>
            </a:r>
          </a:p>
          <a:p>
            <a:r>
              <a:rPr lang="en-US" dirty="0"/>
              <a:t>Entire </a:t>
            </a:r>
            <a:r>
              <a:rPr lang="en-US" dirty="0" smtClean="0"/>
              <a:t>models </a:t>
            </a:r>
            <a:r>
              <a:rPr lang="en-US" dirty="0"/>
              <a:t>of </a:t>
            </a:r>
            <a:r>
              <a:rPr lang="en-US" dirty="0" smtClean="0"/>
              <a:t>animation frames</a:t>
            </a:r>
          </a:p>
          <a:p>
            <a:pPr lvl="1">
              <a:buFont typeface="Courier New" panose="02070309020205020404" pitchFamily="49" charset="0"/>
              <a:buChar char="o"/>
            </a:pPr>
            <a:r>
              <a:rPr lang="en-US" dirty="0" smtClean="0"/>
              <a:t>Hybrid </a:t>
            </a:r>
          </a:p>
          <a:p>
            <a:pPr lvl="1">
              <a:buFont typeface="Courier New" panose="02070309020205020404" pitchFamily="49" charset="0"/>
              <a:buChar char="o"/>
            </a:pPr>
            <a:r>
              <a:rPr lang="en-US" dirty="0" smtClean="0"/>
              <a:t>Skeleton system</a:t>
            </a:r>
          </a:p>
          <a:p>
            <a:r>
              <a:rPr lang="en-US" dirty="0" smtClean="0"/>
              <a:t>Vertex cache hack</a:t>
            </a:r>
            <a:endParaRPr lang="en-US" dirty="0"/>
          </a:p>
        </p:txBody>
      </p:sp>
    </p:spTree>
    <p:extLst>
      <p:ext uri="{BB962C8B-B14F-4D97-AF65-F5344CB8AC3E}">
        <p14:creationId xmlns:p14="http://schemas.microsoft.com/office/powerpoint/2010/main" val="358745923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Sound and Music</a:t>
            </a:r>
            <a:endParaRPr lang="en-US" dirty="0"/>
          </a:p>
        </p:txBody>
      </p:sp>
      <p:sp>
        <p:nvSpPr>
          <p:cNvPr id="3" name="Espaço Reservado para Conteúdo 2"/>
          <p:cNvSpPr>
            <a:spLocks noGrp="1"/>
          </p:cNvSpPr>
          <p:nvPr>
            <p:ph idx="1"/>
          </p:nvPr>
        </p:nvSpPr>
        <p:spPr>
          <a:xfrm>
            <a:off x="457200" y="1556792"/>
            <a:ext cx="8229600" cy="4525963"/>
          </a:xfrm>
        </p:spPr>
        <p:txBody>
          <a:bodyPr>
            <a:normAutofit fontScale="77500" lnSpcReduction="20000"/>
          </a:bodyPr>
          <a:lstStyle/>
          <a:p>
            <a:r>
              <a:rPr lang="en-US" dirty="0" smtClean="0"/>
              <a:t>Affected by region!</a:t>
            </a:r>
          </a:p>
          <a:p>
            <a:r>
              <a:rPr lang="en-US" dirty="0" smtClean="0"/>
              <a:t>You can just put whatever you want in an audio buffer</a:t>
            </a:r>
          </a:p>
          <a:p>
            <a:r>
              <a:rPr lang="en-US" dirty="0" smtClean="0"/>
              <a:t>Prepare data to avoid popping, use a queue. Helps to write a scheduler to interleave audio and graphic tasks.</a:t>
            </a:r>
          </a:p>
          <a:p>
            <a:r>
              <a:rPr lang="en-US" dirty="0" err="1" smtClean="0"/>
              <a:t>naudio</a:t>
            </a:r>
            <a:endParaRPr lang="en-US" dirty="0" smtClean="0"/>
          </a:p>
          <a:p>
            <a:pPr lvl="1">
              <a:buFont typeface="Courier New" panose="02070309020205020404" pitchFamily="49" charset="0"/>
              <a:buChar char="o"/>
            </a:pPr>
            <a:r>
              <a:rPr lang="en-US" dirty="0" smtClean="0"/>
              <a:t>ADPCM</a:t>
            </a:r>
          </a:p>
          <a:p>
            <a:pPr lvl="1">
              <a:buFont typeface="Courier New" panose="02070309020205020404" pitchFamily="49" charset="0"/>
              <a:buChar char="o"/>
            </a:pPr>
            <a:r>
              <a:rPr lang="en-US" dirty="0" smtClean="0"/>
              <a:t>MIDI</a:t>
            </a:r>
          </a:p>
          <a:p>
            <a:pPr lvl="2">
              <a:buFont typeface="Wingdings" panose="05000000000000000000" pitchFamily="2" charset="2"/>
              <a:buChar char="§"/>
            </a:pPr>
            <a:r>
              <a:rPr lang="en-US" dirty="0" smtClean="0"/>
              <a:t>No limit on channels</a:t>
            </a:r>
          </a:p>
          <a:p>
            <a:r>
              <a:rPr lang="en-US" dirty="0" smtClean="0"/>
              <a:t>RSP Mixer</a:t>
            </a:r>
          </a:p>
          <a:p>
            <a:pPr lvl="1">
              <a:buFont typeface="Courier New" panose="02070309020205020404" pitchFamily="49" charset="0"/>
              <a:buChar char="o"/>
            </a:pPr>
            <a:r>
              <a:rPr lang="en-US" dirty="0" smtClean="0"/>
              <a:t>Tracker Music (XM)</a:t>
            </a:r>
          </a:p>
          <a:p>
            <a:r>
              <a:rPr lang="en-US" dirty="0" smtClean="0"/>
              <a:t>MP3?</a:t>
            </a:r>
          </a:p>
          <a:p>
            <a:r>
              <a:rPr lang="en-US" dirty="0" smtClean="0"/>
              <a:t>Probably will eat up your ROM size</a:t>
            </a:r>
            <a:endParaRPr lang="en-US" dirty="0"/>
          </a:p>
        </p:txBody>
      </p:sp>
    </p:spTree>
    <p:extLst>
      <p:ext uri="{BB962C8B-B14F-4D97-AF65-F5344CB8AC3E}">
        <p14:creationId xmlns:p14="http://schemas.microsoft.com/office/powerpoint/2010/main" val="172307200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My Game Runs Like Crap!</a:t>
            </a:r>
            <a:endParaRPr lang="en-US" dirty="0"/>
          </a:p>
        </p:txBody>
      </p:sp>
      <p:sp>
        <p:nvSpPr>
          <p:cNvPr id="3" name="Espaço Reservado para Conteúdo 2"/>
          <p:cNvSpPr>
            <a:spLocks noGrp="1"/>
          </p:cNvSpPr>
          <p:nvPr>
            <p:ph idx="1"/>
          </p:nvPr>
        </p:nvSpPr>
        <p:spPr>
          <a:xfrm>
            <a:off x="457200" y="1556792"/>
            <a:ext cx="8229600" cy="4525963"/>
          </a:xfrm>
        </p:spPr>
        <p:txBody>
          <a:bodyPr>
            <a:normAutofit fontScale="77500" lnSpcReduction="20000"/>
          </a:bodyPr>
          <a:lstStyle/>
          <a:p>
            <a:r>
              <a:rPr lang="en-US" dirty="0" smtClean="0"/>
              <a:t>Yes it does. Get used to it.</a:t>
            </a:r>
          </a:p>
          <a:p>
            <a:pPr lvl="1">
              <a:buFont typeface="Courier New" panose="02070309020205020404" pitchFamily="49" charset="0"/>
              <a:buChar char="o"/>
            </a:pPr>
            <a:r>
              <a:rPr lang="en-US" dirty="0" smtClean="0"/>
              <a:t>Only one commercial game runs at a near stable 60FPS (50FPS on PAL), everything else pretty much runs at 30 or lower.</a:t>
            </a:r>
          </a:p>
          <a:p>
            <a:pPr lvl="1">
              <a:buFont typeface="Courier New" panose="02070309020205020404" pitchFamily="49" charset="0"/>
              <a:buChar char="o"/>
            </a:pPr>
            <a:r>
              <a:rPr lang="en-US" dirty="0" smtClean="0"/>
              <a:t>Most games are </a:t>
            </a:r>
            <a:r>
              <a:rPr lang="en-US" dirty="0" err="1" smtClean="0"/>
              <a:t>fillrate</a:t>
            </a:r>
            <a:r>
              <a:rPr lang="en-US" dirty="0" smtClean="0"/>
              <a:t> limited.</a:t>
            </a:r>
          </a:p>
          <a:p>
            <a:r>
              <a:rPr lang="en-US" dirty="0" smtClean="0"/>
              <a:t>Optimize your texture calls.</a:t>
            </a:r>
          </a:p>
          <a:p>
            <a:r>
              <a:rPr lang="en-US" dirty="0" smtClean="0"/>
              <a:t>Optimize your drawing order.</a:t>
            </a:r>
          </a:p>
          <a:p>
            <a:pPr lvl="1">
              <a:buFont typeface="Courier New" panose="02070309020205020404" pitchFamily="49" charset="0"/>
              <a:buChar char="o"/>
            </a:pPr>
            <a:r>
              <a:rPr lang="en-US" dirty="0" smtClean="0"/>
              <a:t>Selectively disable the Z-Buffer.</a:t>
            </a:r>
          </a:p>
          <a:p>
            <a:pPr lvl="1">
              <a:buFont typeface="Courier New" panose="02070309020205020404" pitchFamily="49" charset="0"/>
              <a:buChar char="o"/>
            </a:pPr>
            <a:r>
              <a:rPr lang="en-US" dirty="0" smtClean="0"/>
              <a:t>Cull. LODs.</a:t>
            </a:r>
          </a:p>
          <a:p>
            <a:r>
              <a:rPr lang="en-US" dirty="0" smtClean="0"/>
              <a:t>Align data as much as possible.</a:t>
            </a:r>
          </a:p>
          <a:p>
            <a:r>
              <a:rPr lang="en-US" dirty="0" smtClean="0"/>
              <a:t>Use compiler optimizations. Duh.</a:t>
            </a:r>
          </a:p>
          <a:p>
            <a:r>
              <a:rPr lang="en-US" dirty="0" smtClean="0"/>
              <a:t>RTFM </a:t>
            </a:r>
            <a:r>
              <a:rPr lang="en-US" dirty="0" smtClean="0">
                <a:sym typeface="Wingdings" panose="05000000000000000000" pitchFamily="2" charset="2"/>
              </a:rPr>
              <a:t></a:t>
            </a:r>
            <a:endParaRPr lang="en-US" dirty="0"/>
          </a:p>
        </p:txBody>
      </p:sp>
    </p:spTree>
    <p:extLst>
      <p:ext uri="{BB962C8B-B14F-4D97-AF65-F5344CB8AC3E}">
        <p14:creationId xmlns:p14="http://schemas.microsoft.com/office/powerpoint/2010/main" val="274391808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1124744"/>
            <a:ext cx="8229600" cy="1143000"/>
          </a:xfrm>
        </p:spPr>
        <p:txBody>
          <a:bodyPr>
            <a:normAutofit fontScale="90000"/>
          </a:bodyPr>
          <a:lstStyle/>
          <a:p>
            <a:r>
              <a:rPr lang="en-US" dirty="0" smtClean="0"/>
              <a:t>Homebrew, Demos, and the future of N64 Development</a:t>
            </a:r>
            <a:endParaRPr lang="en-US" dirty="0"/>
          </a:p>
        </p:txBody>
      </p:sp>
      <p:sp>
        <p:nvSpPr>
          <p:cNvPr id="53" name="CaixaDeTexto 52"/>
          <p:cNvSpPr txBox="1"/>
          <p:nvPr/>
        </p:nvSpPr>
        <p:spPr>
          <a:xfrm>
            <a:off x="0" y="2253590"/>
            <a:ext cx="9144000" cy="369332"/>
          </a:xfrm>
          <a:prstGeom prst="rect">
            <a:avLst/>
          </a:prstGeom>
          <a:noFill/>
        </p:spPr>
        <p:txBody>
          <a:bodyPr wrap="square" rtlCol="0">
            <a:spAutoFit/>
          </a:bodyPr>
          <a:lstStyle/>
          <a:p>
            <a:pPr algn="ctr"/>
            <a:r>
              <a:rPr lang="pt-PT" dirty="0" err="1" smtClean="0"/>
              <a:t>History</a:t>
            </a:r>
            <a:r>
              <a:rPr lang="pt-PT" dirty="0" smtClean="0"/>
              <a:t> </a:t>
            </a:r>
            <a:r>
              <a:rPr lang="pt-PT" dirty="0" err="1" smtClean="0"/>
              <a:t>lesson</a:t>
            </a:r>
            <a:r>
              <a:rPr lang="pt-PT" dirty="0" smtClean="0"/>
              <a:t> time!</a:t>
            </a:r>
            <a:endParaRPr lang="en-US" dirty="0"/>
          </a:p>
        </p:txBody>
      </p:sp>
      <p:grpSp>
        <p:nvGrpSpPr>
          <p:cNvPr id="18" name="Grupo 17"/>
          <p:cNvGrpSpPr/>
          <p:nvPr/>
        </p:nvGrpSpPr>
        <p:grpSpPr>
          <a:xfrm>
            <a:off x="1619672" y="2972991"/>
            <a:ext cx="7272808" cy="2664296"/>
            <a:chOff x="1619672" y="2564904"/>
            <a:chExt cx="7272808" cy="2664296"/>
          </a:xfrm>
        </p:grpSpPr>
        <p:sp>
          <p:nvSpPr>
            <p:cNvPr id="47" name="Cubo 46"/>
            <p:cNvSpPr/>
            <p:nvPr/>
          </p:nvSpPr>
          <p:spPr>
            <a:xfrm>
              <a:off x="1691680" y="2852936"/>
              <a:ext cx="5688632" cy="2376264"/>
            </a:xfrm>
            <a:prstGeom prst="cube">
              <a:avLst>
                <a:gd name="adj" fmla="val 57780"/>
              </a:avLst>
            </a:prstGeom>
            <a:solidFill>
              <a:schemeClr val="tx1">
                <a:lumMod val="75000"/>
                <a:lumOff val="2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ubo 2"/>
            <p:cNvSpPr/>
            <p:nvPr/>
          </p:nvSpPr>
          <p:spPr>
            <a:xfrm>
              <a:off x="1619672" y="2708920"/>
              <a:ext cx="5832648" cy="2376264"/>
            </a:xfrm>
            <a:prstGeom prst="cube">
              <a:avLst>
                <a:gd name="adj" fmla="val 57780"/>
              </a:avLst>
            </a:prstGeom>
            <a:solidFill>
              <a:schemeClr val="tx1">
                <a:lumMod val="75000"/>
                <a:lumOff val="2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rupo 6"/>
            <p:cNvGrpSpPr/>
            <p:nvPr/>
          </p:nvGrpSpPr>
          <p:grpSpPr>
            <a:xfrm>
              <a:off x="1691680" y="4238798"/>
              <a:ext cx="4320480" cy="846386"/>
              <a:chOff x="1691680" y="5102894"/>
              <a:chExt cx="4320480" cy="846386"/>
            </a:xfrm>
          </p:grpSpPr>
          <p:sp>
            <p:nvSpPr>
              <p:cNvPr id="4" name="CaixaDeTexto 3"/>
              <p:cNvSpPr txBox="1"/>
              <p:nvPr/>
            </p:nvSpPr>
            <p:spPr>
              <a:xfrm>
                <a:off x="1691680" y="5102894"/>
                <a:ext cx="2160240" cy="846386"/>
              </a:xfrm>
              <a:prstGeom prst="rect">
                <a:avLst/>
              </a:prstGeom>
              <a:noFill/>
            </p:spPr>
            <p:txBody>
              <a:bodyPr wrap="square" rtlCol="0">
                <a:spAutoFit/>
              </a:bodyPr>
              <a:lstStyle/>
              <a:p>
                <a:r>
                  <a:rPr lang="en-US" sz="2400" dirty="0" smtClean="0">
                    <a:solidFill>
                      <a:srgbClr val="FF0000"/>
                    </a:solidFill>
                    <a:latin typeface="Pretendo" panose="02000000000000000000" pitchFamily="2" charset="0"/>
                  </a:rPr>
                  <a:t>  Nintendo</a:t>
                </a:r>
              </a:p>
              <a:p>
                <a:endParaRPr lang="en-US" sz="600" dirty="0" smtClean="0">
                  <a:solidFill>
                    <a:srgbClr val="FF0000"/>
                  </a:solidFill>
                  <a:latin typeface="Pretendo" panose="02000000000000000000" pitchFamily="2" charset="0"/>
                </a:endParaRPr>
              </a:p>
              <a:p>
                <a:r>
                  <a:rPr lang="en-US" dirty="0" smtClean="0">
                    <a:solidFill>
                      <a:srgbClr val="FF0000"/>
                    </a:solidFill>
                    <a:latin typeface="Pretendo" panose="02000000000000000000" pitchFamily="2" charset="0"/>
                  </a:rPr>
                  <a:t>Cease </a:t>
                </a:r>
                <a:r>
                  <a:rPr lang="en-US" dirty="0" smtClean="0">
                    <a:solidFill>
                      <a:srgbClr val="FF0000"/>
                    </a:solidFill>
                    <a:latin typeface="Arial Black" panose="020B0A04020102020204" pitchFamily="34" charset="0"/>
                  </a:rPr>
                  <a:t>&amp;</a:t>
                </a:r>
                <a:r>
                  <a:rPr lang="en-US" dirty="0" smtClean="0">
                    <a:solidFill>
                      <a:srgbClr val="FF0000"/>
                    </a:solidFill>
                    <a:latin typeface="Pretendo" panose="02000000000000000000" pitchFamily="2" charset="0"/>
                  </a:rPr>
                  <a:t>&amp; Desist</a:t>
                </a:r>
                <a:endParaRPr lang="en-US" dirty="0">
                  <a:solidFill>
                    <a:srgbClr val="FF0000"/>
                  </a:solidFill>
                  <a:latin typeface="Pretendo" panose="02000000000000000000" pitchFamily="2" charset="0"/>
                </a:endParaRPr>
              </a:p>
            </p:txBody>
          </p:sp>
          <p:sp>
            <p:nvSpPr>
              <p:cNvPr id="6" name="Retângulo de cantos arredondados 5"/>
              <p:cNvSpPr/>
              <p:nvPr/>
            </p:nvSpPr>
            <p:spPr>
              <a:xfrm>
                <a:off x="1763688" y="5102894"/>
                <a:ext cx="1872208" cy="432048"/>
              </a:xfrm>
              <a:prstGeom prst="roundRect">
                <a:avLst>
                  <a:gd name="adj" fmla="val 50000"/>
                </a:avLst>
              </a:prstGeom>
              <a:no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aixaDeTexto 8"/>
              <p:cNvSpPr txBox="1"/>
              <p:nvPr/>
            </p:nvSpPr>
            <p:spPr>
              <a:xfrm>
                <a:off x="3707904" y="5229200"/>
                <a:ext cx="2304256" cy="584775"/>
              </a:xfrm>
              <a:prstGeom prst="rect">
                <a:avLst/>
              </a:prstGeom>
              <a:noFill/>
            </p:spPr>
            <p:txBody>
              <a:bodyPr wrap="square" rtlCol="0">
                <a:spAutoFit/>
              </a:bodyPr>
              <a:lstStyle/>
              <a:p>
                <a:r>
                  <a:rPr lang="en-US" sz="3200" dirty="0" smtClean="0">
                    <a:solidFill>
                      <a:srgbClr val="FF0000"/>
                    </a:solidFill>
                    <a:latin typeface="Pretendo" panose="02000000000000000000" pitchFamily="2" charset="0"/>
                  </a:rPr>
                  <a:t>CLASSIC</a:t>
                </a:r>
                <a:endParaRPr lang="en-US" sz="2400" dirty="0">
                  <a:solidFill>
                    <a:srgbClr val="FF0000"/>
                  </a:solidFill>
                  <a:latin typeface="Pretendo" panose="02000000000000000000" pitchFamily="2" charset="0"/>
                </a:endParaRPr>
              </a:p>
            </p:txBody>
          </p:sp>
        </p:grpSp>
        <p:grpSp>
          <p:nvGrpSpPr>
            <p:cNvPr id="11" name="Grupo 10"/>
            <p:cNvGrpSpPr/>
            <p:nvPr/>
          </p:nvGrpSpPr>
          <p:grpSpPr>
            <a:xfrm>
              <a:off x="4716016" y="3518718"/>
              <a:ext cx="4176464" cy="774378"/>
              <a:chOff x="1691680" y="5102894"/>
              <a:chExt cx="4320480" cy="846386"/>
            </a:xfrm>
            <a:scene3d>
              <a:camera prst="isometricOffAxis1Right">
                <a:rot lat="1200000" lon="17400000" rev="120000"/>
              </a:camera>
              <a:lightRig rig="threePt" dir="t"/>
            </a:scene3d>
          </p:grpSpPr>
          <p:sp>
            <p:nvSpPr>
              <p:cNvPr id="12" name="CaixaDeTexto 11"/>
              <p:cNvSpPr txBox="1"/>
              <p:nvPr/>
            </p:nvSpPr>
            <p:spPr>
              <a:xfrm>
                <a:off x="1691680" y="5102894"/>
                <a:ext cx="2160240" cy="846386"/>
              </a:xfrm>
              <a:prstGeom prst="rect">
                <a:avLst/>
              </a:prstGeom>
              <a:noFill/>
              <a:sp3d/>
            </p:spPr>
            <p:txBody>
              <a:bodyPr wrap="square" rtlCol="0">
                <a:spAutoFit/>
              </a:bodyPr>
              <a:lstStyle/>
              <a:p>
                <a:r>
                  <a:rPr lang="en-US" sz="2400" dirty="0" smtClean="0">
                    <a:solidFill>
                      <a:srgbClr val="FF0000"/>
                    </a:solidFill>
                    <a:latin typeface="Pretendo" panose="02000000000000000000" pitchFamily="2" charset="0"/>
                  </a:rPr>
                  <a:t>  Nintendo</a:t>
                </a:r>
              </a:p>
              <a:p>
                <a:endParaRPr lang="en-US" sz="600" dirty="0" smtClean="0">
                  <a:solidFill>
                    <a:srgbClr val="FF0000"/>
                  </a:solidFill>
                  <a:latin typeface="Pretendo" panose="02000000000000000000" pitchFamily="2" charset="0"/>
                </a:endParaRPr>
              </a:p>
              <a:p>
                <a:r>
                  <a:rPr lang="en-US" dirty="0" smtClean="0">
                    <a:solidFill>
                      <a:srgbClr val="FF0000"/>
                    </a:solidFill>
                    <a:latin typeface="Pretendo" panose="02000000000000000000" pitchFamily="2" charset="0"/>
                  </a:rPr>
                  <a:t>Cease </a:t>
                </a:r>
                <a:r>
                  <a:rPr lang="en-US" dirty="0" smtClean="0">
                    <a:solidFill>
                      <a:srgbClr val="FF0000"/>
                    </a:solidFill>
                    <a:latin typeface="Arial Black" panose="020B0A04020102020204" pitchFamily="34" charset="0"/>
                  </a:rPr>
                  <a:t>&amp;</a:t>
                </a:r>
                <a:r>
                  <a:rPr lang="en-US" dirty="0" smtClean="0">
                    <a:solidFill>
                      <a:srgbClr val="FF0000"/>
                    </a:solidFill>
                    <a:latin typeface="Pretendo" panose="02000000000000000000" pitchFamily="2" charset="0"/>
                  </a:rPr>
                  <a:t>&amp; Desist</a:t>
                </a:r>
                <a:endParaRPr lang="en-US" dirty="0">
                  <a:solidFill>
                    <a:srgbClr val="FF0000"/>
                  </a:solidFill>
                  <a:latin typeface="Pretendo" panose="02000000000000000000" pitchFamily="2" charset="0"/>
                </a:endParaRPr>
              </a:p>
            </p:txBody>
          </p:sp>
          <p:sp>
            <p:nvSpPr>
              <p:cNvPr id="13" name="Retângulo de cantos arredondados 12"/>
              <p:cNvSpPr/>
              <p:nvPr/>
            </p:nvSpPr>
            <p:spPr>
              <a:xfrm>
                <a:off x="1763688" y="5102894"/>
                <a:ext cx="1872208" cy="432048"/>
              </a:xfrm>
              <a:prstGeom prst="roundRect">
                <a:avLst>
                  <a:gd name="adj" fmla="val 50000"/>
                </a:avLst>
              </a:prstGeom>
              <a:noFill/>
              <a:ln w="63500">
                <a:solidFill>
                  <a:srgbClr val="FF0000"/>
                </a:solidFill>
              </a:ln>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aixaDeTexto 13"/>
              <p:cNvSpPr txBox="1"/>
              <p:nvPr/>
            </p:nvSpPr>
            <p:spPr>
              <a:xfrm>
                <a:off x="3707904" y="5229200"/>
                <a:ext cx="2304256" cy="584775"/>
              </a:xfrm>
              <a:prstGeom prst="rect">
                <a:avLst/>
              </a:prstGeom>
              <a:noFill/>
              <a:sp3d/>
            </p:spPr>
            <p:txBody>
              <a:bodyPr wrap="square" rtlCol="0">
                <a:spAutoFit/>
              </a:bodyPr>
              <a:lstStyle/>
              <a:p>
                <a:r>
                  <a:rPr lang="en-US" sz="2800" dirty="0" smtClean="0">
                    <a:solidFill>
                      <a:srgbClr val="FF0000"/>
                    </a:solidFill>
                    <a:latin typeface="Pretendo" panose="02000000000000000000" pitchFamily="2" charset="0"/>
                  </a:rPr>
                  <a:t>CLASSIC</a:t>
                </a:r>
                <a:endParaRPr lang="en-US" sz="2000" dirty="0">
                  <a:solidFill>
                    <a:srgbClr val="FF0000"/>
                  </a:solidFill>
                  <a:latin typeface="Pretendo" panose="02000000000000000000" pitchFamily="2" charset="0"/>
                </a:endParaRPr>
              </a:p>
            </p:txBody>
          </p:sp>
        </p:grpSp>
        <p:sp>
          <p:nvSpPr>
            <p:cNvPr id="16" name="Retângulo 15"/>
            <p:cNvSpPr/>
            <p:nvPr/>
          </p:nvSpPr>
          <p:spPr>
            <a:xfrm>
              <a:off x="3491880" y="2564904"/>
              <a:ext cx="2088232" cy="1584176"/>
            </a:xfrm>
            <a:prstGeom prst="rect">
              <a:avLst/>
            </a:prstGeom>
            <a:solidFill>
              <a:schemeClr val="bg1"/>
            </a:solidFill>
            <a:ln>
              <a:solidFill>
                <a:schemeClr val="bg1">
                  <a:lumMod val="75000"/>
                </a:schemeClr>
              </a:solidFill>
            </a:ln>
            <a:scene3d>
              <a:camera prst="isometricTopUp">
                <a:rot lat="1627347" lon="17935236" rev="19240256"/>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r>
                <a:rPr lang="en-US" sz="300" b="1" dirty="0">
                  <a:solidFill>
                    <a:schemeClr val="tx1"/>
                  </a:solidFill>
                </a:rPr>
                <a:t>Terms of Use</a:t>
              </a:r>
            </a:p>
            <a:p>
              <a:pPr fontAlgn="base"/>
              <a:r>
                <a:rPr lang="en-US" sz="300" b="1" dirty="0">
                  <a:solidFill>
                    <a:schemeClr val="tx1"/>
                  </a:solidFill>
                </a:rPr>
                <a:t>Last Updated: May 24, 2016</a:t>
              </a:r>
            </a:p>
            <a:p>
              <a:pPr fontAlgn="base"/>
              <a:r>
                <a:rPr lang="en-US" sz="300" dirty="0">
                  <a:solidFill>
                    <a:schemeClr val="tx1"/>
                  </a:solidFill>
                </a:rPr>
                <a:t/>
              </a:r>
              <a:br>
                <a:rPr lang="en-US" sz="300" dirty="0">
                  <a:solidFill>
                    <a:schemeClr val="tx1"/>
                  </a:solidFill>
                </a:rPr>
              </a:br>
              <a:r>
                <a:rPr lang="en-US" sz="300" dirty="0">
                  <a:solidFill>
                    <a:schemeClr val="tx1"/>
                  </a:solidFill>
                </a:rPr>
                <a:t>Welcome to Nintendo.com! These Terms of Use (the "</a:t>
              </a:r>
              <a:r>
                <a:rPr lang="en-US" sz="300" b="1" dirty="0">
                  <a:solidFill>
                    <a:schemeClr val="tx1"/>
                  </a:solidFill>
                </a:rPr>
                <a:t>Terms</a:t>
              </a:r>
              <a:r>
                <a:rPr lang="en-US" sz="300" dirty="0">
                  <a:solidFill>
                    <a:schemeClr val="tx1"/>
                  </a:solidFill>
                </a:rPr>
                <a:t>") apply to your access to, and use of, www.Nintendo.com, and any other website or service that links to these Terms (collectively, the "</a:t>
              </a:r>
              <a:r>
                <a:rPr lang="en-US" sz="300" b="1" dirty="0">
                  <a:solidFill>
                    <a:schemeClr val="tx1"/>
                  </a:solidFill>
                </a:rPr>
                <a:t>Services</a:t>
              </a:r>
              <a:r>
                <a:rPr lang="en-US" sz="300" dirty="0">
                  <a:solidFill>
                    <a:schemeClr val="tx1"/>
                  </a:solidFill>
                </a:rPr>
                <a:t>"). The Services are provided by Nintendo of America Inc. ("</a:t>
              </a:r>
              <a:r>
                <a:rPr lang="en-US" sz="300" b="1" dirty="0">
                  <a:solidFill>
                    <a:schemeClr val="tx1"/>
                  </a:solidFill>
                </a:rPr>
                <a:t>Nintendo</a:t>
              </a:r>
              <a:r>
                <a:rPr lang="en-US" sz="300" dirty="0">
                  <a:solidFill>
                    <a:schemeClr val="tx1"/>
                  </a:solidFill>
                </a:rPr>
                <a:t>" or "</a:t>
              </a:r>
              <a:r>
                <a:rPr lang="en-US" sz="300" b="1" dirty="0">
                  <a:solidFill>
                    <a:schemeClr val="tx1"/>
                  </a:solidFill>
                </a:rPr>
                <a:t>we</a:t>
              </a:r>
              <a:r>
                <a:rPr lang="en-US" sz="300" dirty="0">
                  <a:solidFill>
                    <a:schemeClr val="tx1"/>
                  </a:solidFill>
                </a:rPr>
                <a:t>") and your use of the Services is subject to these Terms. These Terms do not alter, in any way, the terms or conditions of any other agreement you may have with Nintendo for products, services or otherwise.</a:t>
              </a:r>
            </a:p>
            <a:p>
              <a:pPr fontAlgn="base"/>
              <a:r>
                <a:rPr lang="en-US" sz="300" dirty="0">
                  <a:solidFill>
                    <a:schemeClr val="tx1"/>
                  </a:solidFill>
                </a:rPr>
                <a:t>PLEASE READ THESE TERMS OF USE CAREFULLY. BY ACCESSING OR USING OUR SERVICES, YOU AGREE TO BE BOUND BY THE TERMS AND CONDITIONS DESCRIBED HEREIN AND ALL TERMS INCORPORATED BY REFERENCE. IF YOU DO NOT AGREE TO ALL OF THESE TERMS, DO NOT USE OUR SERVICES.</a:t>
              </a:r>
            </a:p>
            <a:p>
              <a:pPr fontAlgn="base"/>
              <a:r>
                <a:rPr lang="en-US" sz="300" b="1" dirty="0">
                  <a:solidFill>
                    <a:schemeClr val="tx1"/>
                  </a:solidFill>
                </a:rPr>
                <a:t>Eligibility.</a:t>
              </a:r>
            </a:p>
            <a:p>
              <a:pPr fontAlgn="base"/>
              <a:r>
                <a:rPr lang="en-US" sz="300" dirty="0">
                  <a:solidFill>
                    <a:schemeClr val="tx1"/>
                  </a:solidFill>
                </a:rPr>
                <a:t>The Services may not be used by anyone under the age of 18 without the supervision of a parent or legal guardian who agrees to be bound by these Terms. You represent and warrant that you are at least 18 years of age (or the age of legal majority under applicable law), or, if not, that you have reviewed these Terms with your parent or legal guardian and that he or she has agreed to be bound by these Terms.</a:t>
              </a:r>
            </a:p>
            <a:p>
              <a:pPr fontAlgn="base"/>
              <a:r>
                <a:rPr lang="en-US" sz="300" b="1" dirty="0">
                  <a:solidFill>
                    <a:schemeClr val="tx1"/>
                  </a:solidFill>
                </a:rPr>
                <a:t>Privacy.</a:t>
              </a:r>
            </a:p>
            <a:p>
              <a:pPr fontAlgn="base"/>
              <a:r>
                <a:rPr lang="en-US" sz="300" dirty="0">
                  <a:solidFill>
                    <a:schemeClr val="tx1"/>
                  </a:solidFill>
                </a:rPr>
                <a:t>Please refer to our Privacy Notice for information about how we collect, use and share information about users of our Services.</a:t>
              </a:r>
            </a:p>
            <a:p>
              <a:pPr fontAlgn="base"/>
              <a:r>
                <a:rPr lang="en-US" sz="300" b="1" dirty="0" err="1" smtClean="0">
                  <a:solidFill>
                    <a:schemeClr val="tx1"/>
                  </a:solidFill>
                </a:rPr>
                <a:t>Ownership.</a:t>
              </a:r>
              <a:r>
                <a:rPr lang="en-US" sz="300" dirty="0" err="1" smtClean="0">
                  <a:solidFill>
                    <a:schemeClr val="tx1"/>
                  </a:solidFill>
                </a:rPr>
                <a:t>Nintendo</a:t>
              </a:r>
              <a:r>
                <a:rPr lang="en-US" sz="300" dirty="0" smtClean="0">
                  <a:solidFill>
                    <a:schemeClr val="tx1"/>
                  </a:solidFill>
                </a:rPr>
                <a:t> </a:t>
              </a:r>
              <a:r>
                <a:rPr lang="en-US" sz="300" dirty="0">
                  <a:solidFill>
                    <a:schemeClr val="tx1"/>
                  </a:solidFill>
                </a:rPr>
                <a:t>Materials. The Services contain content including, without limitation, Nintendo’s logos, and </a:t>
              </a:r>
              <a:r>
                <a:rPr lang="en-US" sz="300" dirty="0" smtClean="0">
                  <a:solidFill>
                    <a:schemeClr val="tx1"/>
                  </a:solidFill>
                </a:rPr>
                <a:t>all designs</a:t>
              </a:r>
              <a:r>
                <a:rPr lang="en-US" sz="300" dirty="0">
                  <a:solidFill>
                    <a:schemeClr val="tx1"/>
                  </a:solidFill>
                </a:rPr>
                <a:t>, text, graphics, pictures, information, data, software, sound files, other files and the selection and arrangement thereof (collectively, the "</a:t>
              </a:r>
              <a:r>
                <a:rPr lang="en-US" sz="300" b="1" dirty="0">
                  <a:solidFill>
                    <a:schemeClr val="tx1"/>
                  </a:solidFill>
                </a:rPr>
                <a:t>Materials</a:t>
              </a:r>
              <a:r>
                <a:rPr lang="en-US" sz="300" dirty="0">
                  <a:solidFill>
                    <a:schemeClr val="tx1"/>
                  </a:solidFill>
                </a:rPr>
                <a:t>") that are the proprietary property of Nintendo or Nintendo’s licensors and are protected by U.S. and international copyright </a:t>
              </a:r>
              <a:r>
                <a:rPr lang="en-US" sz="300" dirty="0" smtClean="0">
                  <a:solidFill>
                    <a:schemeClr val="tx1"/>
                  </a:solidFill>
                </a:rPr>
                <a:t>laws.</a:t>
              </a:r>
            </a:p>
            <a:p>
              <a:pPr fontAlgn="base"/>
              <a:r>
                <a:rPr lang="en-US" sz="300" dirty="0" smtClean="0">
                  <a:solidFill>
                    <a:schemeClr val="tx1"/>
                  </a:solidFill>
                </a:rPr>
                <a:t>User </a:t>
              </a:r>
              <a:r>
                <a:rPr lang="en-US" sz="300" dirty="0">
                  <a:solidFill>
                    <a:schemeClr val="tx1"/>
                  </a:solidFill>
                </a:rPr>
                <a:t>Content. The Services may permit you or other users to create, post, send or store messages, photos, text and other materials ("</a:t>
              </a:r>
              <a:r>
                <a:rPr lang="en-US" sz="300" b="1" dirty="0">
                  <a:solidFill>
                    <a:schemeClr val="tx1"/>
                  </a:solidFill>
                </a:rPr>
                <a:t>User Content</a:t>
              </a:r>
              <a:r>
                <a:rPr lang="en-US" sz="300" dirty="0">
                  <a:solidFill>
                    <a:schemeClr val="tx1"/>
                  </a:solidFill>
                </a:rPr>
                <a:t>"). </a:t>
              </a:r>
              <a:r>
                <a:rPr lang="en-US" sz="300" dirty="0" err="1" smtClean="0">
                  <a:solidFill>
                    <a:schemeClr val="tx1"/>
                  </a:solidFill>
                </a:rPr>
                <a:t>Nintend</a:t>
              </a:r>
              <a:endParaRPr lang="en-US" sz="300" dirty="0">
                <a:solidFill>
                  <a:schemeClr val="tx1"/>
                </a:solidFill>
              </a:endParaRPr>
            </a:p>
          </p:txBody>
        </p:sp>
        <p:sp>
          <p:nvSpPr>
            <p:cNvPr id="17" name="Rosto feliz 16"/>
            <p:cNvSpPr/>
            <p:nvPr/>
          </p:nvSpPr>
          <p:spPr>
            <a:xfrm>
              <a:off x="6516216" y="2780928"/>
              <a:ext cx="432048" cy="360040"/>
            </a:xfrm>
            <a:prstGeom prst="smileyFace">
              <a:avLst>
                <a:gd name="adj" fmla="val -4653"/>
              </a:avLst>
            </a:prstGeom>
            <a:solidFill>
              <a:srgbClr val="FFFF00"/>
            </a:solidFill>
            <a:ln>
              <a:solidFill>
                <a:srgbClr val="9E7800"/>
              </a:solidFill>
            </a:ln>
            <a:scene3d>
              <a:camera prst="isometricBottomDown"/>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17112451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The Humble Beginnings</a:t>
            </a:r>
            <a:r>
              <a:rPr lang="en-US" dirty="0" smtClean="0"/>
              <a:t>: </a:t>
            </a:r>
            <a:r>
              <a:rPr lang="en-US" dirty="0"/>
              <a:t>Dextrose </a:t>
            </a:r>
          </a:p>
        </p:txBody>
      </p:sp>
      <p:sp>
        <p:nvSpPr>
          <p:cNvPr id="3" name="Espaço Reservado para Conteúdo 2"/>
          <p:cNvSpPr>
            <a:spLocks noGrp="1"/>
          </p:cNvSpPr>
          <p:nvPr>
            <p:ph idx="1"/>
          </p:nvPr>
        </p:nvSpPr>
        <p:spPr>
          <a:xfrm>
            <a:off x="457200" y="1556792"/>
            <a:ext cx="8229600" cy="4525963"/>
          </a:xfrm>
        </p:spPr>
        <p:txBody>
          <a:bodyPr>
            <a:normAutofit/>
          </a:bodyPr>
          <a:lstStyle/>
          <a:p>
            <a:r>
              <a:rPr lang="en-US" dirty="0" smtClean="0"/>
              <a:t>1997 – Dextrose is created.</a:t>
            </a:r>
          </a:p>
          <a:p>
            <a:r>
              <a:rPr lang="en-US" dirty="0" smtClean="0"/>
              <a:t>1998 –</a:t>
            </a:r>
            <a:r>
              <a:rPr lang="en-US" dirty="0"/>
              <a:t> </a:t>
            </a:r>
            <a:r>
              <a:rPr lang="en-US" dirty="0" smtClean="0"/>
              <a:t>Presence of Mind, the first N64 Development competition.</a:t>
            </a:r>
          </a:p>
          <a:p>
            <a:r>
              <a:rPr lang="en-US" dirty="0" smtClean="0"/>
              <a:t>1999 – </a:t>
            </a:r>
            <a:r>
              <a:rPr lang="en-US" dirty="0" err="1" smtClean="0"/>
              <a:t>PoM</a:t>
            </a:r>
            <a:r>
              <a:rPr lang="en-US" dirty="0" smtClean="0"/>
              <a:t> #2</a:t>
            </a:r>
          </a:p>
          <a:p>
            <a:r>
              <a:rPr lang="en-US" dirty="0" smtClean="0"/>
              <a:t>Lots of demos and intros are released during this timeframe.</a:t>
            </a:r>
          </a:p>
          <a:p>
            <a:endParaRPr lang="en-US" dirty="0" smtClean="0"/>
          </a:p>
        </p:txBody>
      </p:sp>
    </p:spTree>
    <p:extLst>
      <p:ext uri="{BB962C8B-B14F-4D97-AF65-F5344CB8AC3E}">
        <p14:creationId xmlns:p14="http://schemas.microsoft.com/office/powerpoint/2010/main" val="84279284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The Great Depression</a:t>
            </a:r>
          </a:p>
        </p:txBody>
      </p:sp>
      <p:sp>
        <p:nvSpPr>
          <p:cNvPr id="3" name="Espaço Reservado para Conteúdo 2"/>
          <p:cNvSpPr>
            <a:spLocks noGrp="1"/>
          </p:cNvSpPr>
          <p:nvPr>
            <p:ph idx="1"/>
          </p:nvPr>
        </p:nvSpPr>
        <p:spPr>
          <a:xfrm>
            <a:off x="457200" y="1556792"/>
            <a:ext cx="8229600" cy="4525963"/>
          </a:xfrm>
        </p:spPr>
        <p:txBody>
          <a:bodyPr>
            <a:normAutofit/>
          </a:bodyPr>
          <a:lstStyle/>
          <a:p>
            <a:r>
              <a:rPr lang="en-US" dirty="0" smtClean="0"/>
              <a:t>1999 – </a:t>
            </a:r>
            <a:r>
              <a:rPr lang="vi-VN" dirty="0"/>
              <a:t>T̴͈̍̚͝h̶̻͓̽ę̷̓ ̴͙͌͑O̸̹̘͑͗̈m̶̬͆̇̋a̶͍̋̕n̵̫̙͈̐ ̶͚̹̭̏Ǎ̵̺̰͜ŕ̴̖̬̗̐c̸̡̳̍̀͜͝h̴̰͖̆ͅi̶̹̱̅v̵̫͚̈́ė̶̖̹̮̓̀s</a:t>
            </a:r>
            <a:r>
              <a:rPr lang="vi-VN" dirty="0" smtClean="0"/>
              <a:t>̴̧͔̳̈́͝</a:t>
            </a:r>
            <a:endParaRPr lang="en-US" dirty="0" smtClean="0"/>
          </a:p>
          <a:p>
            <a:r>
              <a:rPr lang="en-US" dirty="0" smtClean="0"/>
              <a:t>2001 – Project64 is released.</a:t>
            </a:r>
          </a:p>
          <a:p>
            <a:r>
              <a:rPr lang="en-US" dirty="0" smtClean="0"/>
              <a:t>2002 – N64 is discontinued</a:t>
            </a:r>
          </a:p>
          <a:p>
            <a:r>
              <a:rPr lang="en-US" dirty="0" smtClean="0"/>
              <a:t>Interest in making new stuff for the system was very small, pretty much kept alive by a handful of users.</a:t>
            </a:r>
          </a:p>
          <a:p>
            <a:r>
              <a:rPr lang="en-US" dirty="0" smtClean="0"/>
              <a:t>Infighting in the emulation scene.</a:t>
            </a:r>
          </a:p>
          <a:p>
            <a:r>
              <a:rPr lang="en-US" dirty="0" smtClean="0"/>
              <a:t>Preservation of games, hacks and translations.</a:t>
            </a:r>
          </a:p>
          <a:p>
            <a:pPr marL="0" indent="0">
              <a:buNone/>
            </a:pPr>
            <a:endParaRPr lang="en-US" dirty="0"/>
          </a:p>
        </p:txBody>
      </p:sp>
    </p:spTree>
    <p:extLst>
      <p:ext uri="{BB962C8B-B14F-4D97-AF65-F5344CB8AC3E}">
        <p14:creationId xmlns:p14="http://schemas.microsoft.com/office/powerpoint/2010/main" val="373870083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The Renaissance</a:t>
            </a:r>
          </a:p>
        </p:txBody>
      </p:sp>
      <p:sp>
        <p:nvSpPr>
          <p:cNvPr id="3" name="Espaço Reservado para Conteúdo 2"/>
          <p:cNvSpPr>
            <a:spLocks noGrp="1"/>
          </p:cNvSpPr>
          <p:nvPr>
            <p:ph idx="1"/>
          </p:nvPr>
        </p:nvSpPr>
        <p:spPr>
          <a:xfrm>
            <a:off x="457200" y="1556792"/>
            <a:ext cx="8229600" cy="4525963"/>
          </a:xfrm>
        </p:spPr>
        <p:txBody>
          <a:bodyPr>
            <a:normAutofit fontScale="92500" lnSpcReduction="20000"/>
          </a:bodyPr>
          <a:lstStyle/>
          <a:p>
            <a:r>
              <a:rPr lang="en-US" dirty="0" smtClean="0"/>
              <a:t>Collectors get ahold of the original disks and hardware</a:t>
            </a:r>
          </a:p>
          <a:p>
            <a:r>
              <a:rPr lang="en-US" dirty="0" smtClean="0"/>
              <a:t>2008 – Alt_libn64 is released</a:t>
            </a:r>
          </a:p>
          <a:p>
            <a:r>
              <a:rPr lang="en-US" dirty="0" smtClean="0"/>
              <a:t>2010 – </a:t>
            </a:r>
            <a:r>
              <a:rPr lang="en-US" dirty="0" err="1" smtClean="0"/>
              <a:t>Libdragon</a:t>
            </a:r>
            <a:r>
              <a:rPr lang="en-US" dirty="0" smtClean="0"/>
              <a:t> merges with alt_libn64</a:t>
            </a:r>
          </a:p>
          <a:p>
            <a:r>
              <a:rPr lang="en-US" dirty="0" smtClean="0"/>
              <a:t>2016 – N64Brew is created</a:t>
            </a:r>
          </a:p>
          <a:p>
            <a:r>
              <a:rPr lang="en-US" dirty="0" smtClean="0"/>
              <a:t>2018 – Pyoro64</a:t>
            </a:r>
          </a:p>
          <a:p>
            <a:r>
              <a:rPr lang="en-US" dirty="0" smtClean="0"/>
              <a:t>2019 –</a:t>
            </a:r>
            <a:r>
              <a:rPr lang="en-US" dirty="0"/>
              <a:t> </a:t>
            </a:r>
            <a:r>
              <a:rPr lang="en-US" dirty="0" smtClean="0"/>
              <a:t>SM64 RE project goes public</a:t>
            </a:r>
          </a:p>
          <a:p>
            <a:r>
              <a:rPr lang="en-US" dirty="0" smtClean="0"/>
              <a:t>2020 –</a:t>
            </a:r>
            <a:r>
              <a:rPr lang="en-US" dirty="0"/>
              <a:t> </a:t>
            </a:r>
            <a:r>
              <a:rPr lang="en-US" dirty="0" smtClean="0"/>
              <a:t>The first N64 Homebrew game Jam happens, 20 years after the last </a:t>
            </a:r>
            <a:r>
              <a:rPr lang="en-US" dirty="0" err="1" smtClean="0"/>
              <a:t>PoM</a:t>
            </a:r>
            <a:r>
              <a:rPr lang="en-US" dirty="0" smtClean="0"/>
              <a:t>.</a:t>
            </a:r>
          </a:p>
          <a:p>
            <a:pPr lvl="1"/>
            <a:r>
              <a:rPr lang="en-US" dirty="0"/>
              <a:t>Creation of the </a:t>
            </a:r>
            <a:r>
              <a:rPr lang="en-US" dirty="0" smtClean="0"/>
              <a:t>wiki at </a:t>
            </a:r>
            <a:r>
              <a:rPr lang="en-US" dirty="0" smtClean="0">
                <a:hlinkClick r:id="rId2"/>
              </a:rPr>
              <a:t>https://n64brew.dev</a:t>
            </a:r>
            <a:r>
              <a:rPr lang="en-US" dirty="0" smtClean="0"/>
              <a:t> </a:t>
            </a:r>
          </a:p>
        </p:txBody>
      </p:sp>
    </p:spTree>
    <p:extLst>
      <p:ext uri="{BB962C8B-B14F-4D97-AF65-F5344CB8AC3E}">
        <p14:creationId xmlns:p14="http://schemas.microsoft.com/office/powerpoint/2010/main" val="215844699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Espaço Reservado para Conteúdo 3"/>
          <p:cNvGraphicFramePr>
            <a:graphicFrameLocks noGrp="1"/>
          </p:cNvGraphicFramePr>
          <p:nvPr>
            <p:ph idx="1"/>
            <p:extLst>
              <p:ext uri="{D42A27DB-BD31-4B8C-83A1-F6EECF244321}">
                <p14:modId xmlns:p14="http://schemas.microsoft.com/office/powerpoint/2010/main" val="2436509145"/>
              </p:ext>
            </p:extLst>
          </p:nvPr>
        </p:nvGraphicFramePr>
        <p:xfrm>
          <a:off x="467544" y="1268760"/>
          <a:ext cx="8229600" cy="452596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86071158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Communities</a:t>
            </a:r>
            <a:endParaRPr lang="en-US" dirty="0"/>
          </a:p>
        </p:txBody>
      </p:sp>
      <p:sp>
        <p:nvSpPr>
          <p:cNvPr id="3" name="Espaço Reservado para Conteúdo 2"/>
          <p:cNvSpPr>
            <a:spLocks noGrp="1"/>
          </p:cNvSpPr>
          <p:nvPr>
            <p:ph idx="1"/>
          </p:nvPr>
        </p:nvSpPr>
        <p:spPr>
          <a:xfrm>
            <a:off x="457200" y="1556792"/>
            <a:ext cx="8229600" cy="4525963"/>
          </a:xfrm>
        </p:spPr>
        <p:txBody>
          <a:bodyPr>
            <a:normAutofit/>
          </a:bodyPr>
          <a:lstStyle/>
          <a:p>
            <a:r>
              <a:rPr lang="en-US" dirty="0" smtClean="0"/>
              <a:t>#n64dev @ </a:t>
            </a:r>
            <a:r>
              <a:rPr lang="en-US" dirty="0" err="1" smtClean="0"/>
              <a:t>EFnet</a:t>
            </a:r>
            <a:r>
              <a:rPr lang="en-US" dirty="0" smtClean="0"/>
              <a:t> IRC</a:t>
            </a:r>
          </a:p>
          <a:p>
            <a:pPr lvl="1">
              <a:buFont typeface="Courier New" panose="02070309020205020404" pitchFamily="49" charset="0"/>
              <a:buChar char="o"/>
            </a:pPr>
            <a:r>
              <a:rPr lang="en-US" dirty="0" smtClean="0"/>
              <a:t>Oldest active community</a:t>
            </a:r>
          </a:p>
          <a:p>
            <a:r>
              <a:rPr lang="en-US" dirty="0" smtClean="0"/>
              <a:t>N64brew @ Discord</a:t>
            </a:r>
          </a:p>
          <a:p>
            <a:r>
              <a:rPr lang="en-US" dirty="0" smtClean="0"/>
              <a:t>Discord64, </a:t>
            </a:r>
            <a:r>
              <a:rPr lang="en-US" dirty="0" err="1" smtClean="0"/>
              <a:t>iQueBrew</a:t>
            </a:r>
            <a:r>
              <a:rPr lang="en-US" dirty="0" smtClean="0"/>
              <a:t>, Hack64</a:t>
            </a:r>
          </a:p>
          <a:p>
            <a:pPr lvl="1">
              <a:buFont typeface="Courier New" panose="02070309020205020404" pitchFamily="49" charset="0"/>
              <a:buChar char="o"/>
            </a:pPr>
            <a:r>
              <a:rPr lang="en-US" dirty="0" smtClean="0"/>
              <a:t>Lots of dedicated hacking and </a:t>
            </a:r>
            <a:r>
              <a:rPr lang="en-US" dirty="0" err="1" smtClean="0"/>
              <a:t>decompilation</a:t>
            </a:r>
            <a:r>
              <a:rPr lang="en-US" dirty="0" smtClean="0"/>
              <a:t> servers</a:t>
            </a:r>
          </a:p>
          <a:p>
            <a:r>
              <a:rPr lang="en-US" dirty="0" smtClean="0"/>
              <a:t>/r/N64Homebrew</a:t>
            </a:r>
          </a:p>
        </p:txBody>
      </p:sp>
    </p:spTree>
    <p:extLst>
      <p:ext uri="{BB962C8B-B14F-4D97-AF65-F5344CB8AC3E}">
        <p14:creationId xmlns:p14="http://schemas.microsoft.com/office/powerpoint/2010/main" val="326195722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44624"/>
            <a:ext cx="8229600" cy="1143000"/>
          </a:xfrm>
        </p:spPr>
        <p:txBody>
          <a:bodyPr/>
          <a:lstStyle/>
          <a:p>
            <a:r>
              <a:rPr lang="en-US" dirty="0"/>
              <a:t>Thanks for putting up with me!</a:t>
            </a:r>
            <a:endParaRPr lang="pt-PT" dirty="0"/>
          </a:p>
        </p:txBody>
      </p:sp>
      <p:sp>
        <p:nvSpPr>
          <p:cNvPr id="3" name="Espaço Reservado para Conteúdo 2"/>
          <p:cNvSpPr>
            <a:spLocks noGrp="1"/>
          </p:cNvSpPr>
          <p:nvPr>
            <p:ph idx="1"/>
          </p:nvPr>
        </p:nvSpPr>
        <p:spPr>
          <a:xfrm>
            <a:off x="457200" y="1326778"/>
            <a:ext cx="8229600" cy="5054550"/>
          </a:xfrm>
        </p:spPr>
        <p:txBody>
          <a:bodyPr>
            <a:normAutofit fontScale="85000" lnSpcReduction="10000"/>
          </a:bodyPr>
          <a:lstStyle/>
          <a:p>
            <a:r>
              <a:rPr lang="en-US" dirty="0" smtClean="0"/>
              <a:t>Lots of ways of getting in touch:</a:t>
            </a:r>
          </a:p>
          <a:p>
            <a:pPr lvl="1">
              <a:buFont typeface="Courier New" panose="02070309020205020404" pitchFamily="49" charset="0"/>
              <a:buChar char="o"/>
            </a:pPr>
            <a:r>
              <a:rPr lang="en-US" dirty="0" smtClean="0">
                <a:hlinkClick r:id="rId2"/>
              </a:rPr>
              <a:t>buu342@hotmail.com</a:t>
            </a:r>
            <a:endParaRPr lang="en-US" dirty="0" smtClean="0"/>
          </a:p>
          <a:p>
            <a:pPr lvl="1">
              <a:buFont typeface="Courier New" panose="02070309020205020404" pitchFamily="49" charset="0"/>
              <a:buChar char="o"/>
            </a:pPr>
            <a:r>
              <a:rPr lang="en-US" dirty="0">
                <a:hlinkClick r:id="rId3"/>
              </a:rPr>
              <a:t>https://</a:t>
            </a:r>
            <a:r>
              <a:rPr lang="en-US" dirty="0" smtClean="0">
                <a:hlinkClick r:id="rId3"/>
              </a:rPr>
              <a:t>github.com/buu342</a:t>
            </a:r>
            <a:r>
              <a:rPr lang="en-US" dirty="0" smtClean="0"/>
              <a:t> ← Presentation source</a:t>
            </a:r>
          </a:p>
          <a:p>
            <a:pPr lvl="1">
              <a:buFont typeface="Courier New" panose="02070309020205020404" pitchFamily="49" charset="0"/>
              <a:buChar char="o"/>
            </a:pPr>
            <a:r>
              <a:rPr lang="en-US" dirty="0">
                <a:hlinkClick r:id="rId4"/>
              </a:rPr>
              <a:t>www.youtube.com/c/Buuu342</a:t>
            </a:r>
            <a:r>
              <a:rPr lang="en-US" dirty="0" smtClean="0">
                <a:hlinkClick r:id="rId4"/>
              </a:rPr>
              <a:t>/</a:t>
            </a:r>
            <a:r>
              <a:rPr lang="en-US" dirty="0" smtClean="0"/>
              <a:t> </a:t>
            </a:r>
          </a:p>
          <a:p>
            <a:pPr lvl="1">
              <a:buFont typeface="Courier New" panose="02070309020205020404" pitchFamily="49" charset="0"/>
              <a:buChar char="o"/>
            </a:pPr>
            <a:r>
              <a:rPr lang="en-US" dirty="0" smtClean="0"/>
              <a:t>Buu342#1427</a:t>
            </a:r>
          </a:p>
          <a:p>
            <a:r>
              <a:rPr lang="en-US" dirty="0" smtClean="0"/>
              <a:t>Special thanks to:</a:t>
            </a:r>
          </a:p>
          <a:p>
            <a:pPr lvl="1">
              <a:buFont typeface="Courier New" panose="02070309020205020404" pitchFamily="49" charset="0"/>
              <a:buChar char="o"/>
            </a:pPr>
            <a:r>
              <a:rPr lang="en-US" dirty="0" err="1" smtClean="0"/>
              <a:t>Rasky</a:t>
            </a:r>
            <a:r>
              <a:rPr lang="en-US" dirty="0" smtClean="0"/>
              <a:t>, </a:t>
            </a:r>
            <a:r>
              <a:rPr lang="en-US" dirty="0" err="1" smtClean="0"/>
              <a:t>Bigbass</a:t>
            </a:r>
            <a:r>
              <a:rPr lang="en-US" dirty="0" smtClean="0"/>
              <a:t>, </a:t>
            </a:r>
            <a:r>
              <a:rPr lang="en-US" dirty="0" err="1" smtClean="0"/>
              <a:t>Hazematman</a:t>
            </a:r>
            <a:r>
              <a:rPr lang="en-US" dirty="0" smtClean="0"/>
              <a:t>, </a:t>
            </a:r>
            <a:r>
              <a:rPr lang="en-US" dirty="0" err="1" smtClean="0"/>
              <a:t>Meeq</a:t>
            </a:r>
            <a:r>
              <a:rPr lang="en-US" dirty="0" smtClean="0"/>
              <a:t> for proofreading, correcting me, and answering questions.</a:t>
            </a:r>
          </a:p>
          <a:p>
            <a:pPr lvl="1">
              <a:buFont typeface="Courier New" panose="02070309020205020404" pitchFamily="49" charset="0"/>
              <a:buChar char="o"/>
            </a:pPr>
            <a:r>
              <a:rPr lang="en-US" dirty="0" err="1" smtClean="0"/>
              <a:t>marshallh</a:t>
            </a:r>
            <a:r>
              <a:rPr lang="en-US" dirty="0" smtClean="0"/>
              <a:t>, </a:t>
            </a:r>
            <a:r>
              <a:rPr lang="en-US" dirty="0" err="1" smtClean="0"/>
              <a:t>krom</a:t>
            </a:r>
            <a:r>
              <a:rPr lang="en-US" dirty="0" smtClean="0"/>
              <a:t>, </a:t>
            </a:r>
            <a:r>
              <a:rPr lang="en-US" dirty="0" err="1" smtClean="0"/>
              <a:t>MikeRyan</a:t>
            </a:r>
            <a:r>
              <a:rPr lang="en-US" dirty="0" smtClean="0"/>
              <a:t>, </a:t>
            </a:r>
            <a:r>
              <a:rPr lang="en-US" dirty="0" err="1" smtClean="0"/>
              <a:t>hcs</a:t>
            </a:r>
            <a:r>
              <a:rPr lang="en-US" dirty="0" smtClean="0"/>
              <a:t>, </a:t>
            </a:r>
            <a:r>
              <a:rPr lang="en-US" dirty="0" err="1" smtClean="0"/>
              <a:t>Dragonminded</a:t>
            </a:r>
            <a:r>
              <a:rPr lang="en-US" dirty="0" smtClean="0"/>
              <a:t>, </a:t>
            </a:r>
            <a:r>
              <a:rPr lang="en-US" dirty="0" err="1" smtClean="0"/>
              <a:t>Zoinkitty</a:t>
            </a:r>
            <a:r>
              <a:rPr lang="en-US" dirty="0" smtClean="0"/>
              <a:t>, </a:t>
            </a:r>
            <a:r>
              <a:rPr lang="en-US" dirty="0" err="1" smtClean="0"/>
              <a:t>Zilmar</a:t>
            </a:r>
            <a:r>
              <a:rPr lang="en-US" dirty="0" smtClean="0"/>
              <a:t> + </a:t>
            </a:r>
            <a:r>
              <a:rPr lang="en-US" dirty="0" err="1" smtClean="0"/>
              <a:t>angrylion</a:t>
            </a:r>
            <a:r>
              <a:rPr lang="en-US" dirty="0" smtClean="0"/>
              <a:t> for keeping the N64 community alive.</a:t>
            </a:r>
          </a:p>
          <a:p>
            <a:pPr lvl="1">
              <a:buFont typeface="Courier New" panose="02070309020205020404" pitchFamily="49" charset="0"/>
              <a:buChar char="o"/>
            </a:pPr>
            <a:r>
              <a:rPr lang="en-US" dirty="0" smtClean="0"/>
              <a:t>N64brew for being an awesome community &lt;3</a:t>
            </a:r>
          </a:p>
          <a:p>
            <a:pPr lvl="1">
              <a:buFont typeface="Courier New" panose="02070309020205020404" pitchFamily="49" charset="0"/>
              <a:buChar char="o"/>
            </a:pPr>
            <a:r>
              <a:rPr lang="en-US" dirty="0" err="1" smtClean="0"/>
              <a:t>Inércia</a:t>
            </a:r>
            <a:r>
              <a:rPr lang="en-US" dirty="0" smtClean="0"/>
              <a:t> for inviting me and hosting such a wonderful event!</a:t>
            </a:r>
          </a:p>
        </p:txBody>
      </p:sp>
    </p:spTree>
    <p:extLst>
      <p:ext uri="{BB962C8B-B14F-4D97-AF65-F5344CB8AC3E}">
        <p14:creationId xmlns:p14="http://schemas.microsoft.com/office/powerpoint/2010/main" val="325089157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539552" y="620688"/>
            <a:ext cx="8064896" cy="1470025"/>
          </a:xfrm>
        </p:spPr>
        <p:txBody>
          <a:bodyPr>
            <a:normAutofit fontScale="90000"/>
          </a:bodyPr>
          <a:lstStyle/>
          <a:p>
            <a:r>
              <a:rPr lang="en-US" dirty="0" smtClean="0"/>
              <a:t>A Case Study of Stockholm Syndrome</a:t>
            </a:r>
            <a:br>
              <a:rPr lang="en-US" dirty="0" smtClean="0"/>
            </a:br>
            <a:r>
              <a:rPr lang="en-US" sz="3100" dirty="0" smtClean="0"/>
              <a:t>The Nintendo 64 Development Community</a:t>
            </a:r>
            <a:endParaRPr lang="en-US" dirty="0"/>
          </a:p>
        </p:txBody>
      </p:sp>
      <p:pic>
        <p:nvPicPr>
          <p:cNvPr id="5122" name="Picture 2" descr="198 Woman In Straight Jacket Stock Photos, Pictures &amp;amp; Royalty-Free Images -  iStoc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1680" y="2420888"/>
            <a:ext cx="5829300" cy="3886201"/>
          </a:xfrm>
          <a:prstGeom prst="rect">
            <a:avLst/>
          </a:prstGeom>
          <a:noFill/>
          <a:extLst>
            <a:ext uri="{909E8E84-426E-40DD-AFC4-6F175D3DCCD1}">
              <a14:hiddenFill xmlns:a14="http://schemas.microsoft.com/office/drawing/2010/main">
                <a:solidFill>
                  <a:srgbClr val="FFFFFF"/>
                </a:solidFill>
              </a14:hiddenFill>
            </a:ext>
          </a:extLst>
        </p:spPr>
      </p:pic>
      <p:sp>
        <p:nvSpPr>
          <p:cNvPr id="5" name="CaixaDeTexto 4"/>
          <p:cNvSpPr txBox="1"/>
          <p:nvPr/>
        </p:nvSpPr>
        <p:spPr>
          <a:xfrm>
            <a:off x="0" y="6320353"/>
            <a:ext cx="9144000" cy="276999"/>
          </a:xfrm>
          <a:prstGeom prst="rect">
            <a:avLst/>
          </a:prstGeom>
          <a:noFill/>
        </p:spPr>
        <p:txBody>
          <a:bodyPr wrap="square" rtlCol="0">
            <a:spAutoFit/>
          </a:bodyPr>
          <a:lstStyle/>
          <a:p>
            <a:pPr algn="ctr"/>
            <a:r>
              <a:rPr lang="en-US" sz="1200" dirty="0">
                <a:hlinkClick r:id="rId4"/>
              </a:rPr>
              <a:t>https://</a:t>
            </a:r>
            <a:r>
              <a:rPr lang="en-US" sz="1200" dirty="0" smtClean="0">
                <a:hlinkClick r:id="rId4"/>
              </a:rPr>
              <a:t>www.istockphoto.com/photo/crazy-woman-wearing-a-straight-jacket-in-an-asylum-gm117144609-16633602</a:t>
            </a:r>
            <a:r>
              <a:rPr lang="en-US" sz="1200" dirty="0" smtClean="0"/>
              <a:t> </a:t>
            </a:r>
            <a:endParaRPr lang="en-US" sz="1200" dirty="0"/>
          </a:p>
        </p:txBody>
      </p:sp>
    </p:spTree>
    <p:extLst>
      <p:ext uri="{BB962C8B-B14F-4D97-AF65-F5344CB8AC3E}">
        <p14:creationId xmlns:p14="http://schemas.microsoft.com/office/powerpoint/2010/main" val="349374013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141163"/>
            <a:ext cx="8229600" cy="1143000"/>
          </a:xfrm>
        </p:spPr>
        <p:txBody>
          <a:bodyPr/>
          <a:lstStyle/>
          <a:p>
            <a:r>
              <a:rPr lang="en-US" dirty="0" smtClean="0"/>
              <a:t>Sources</a:t>
            </a:r>
            <a:endParaRPr lang="pt-PT" dirty="0"/>
          </a:p>
        </p:txBody>
      </p:sp>
      <p:sp>
        <p:nvSpPr>
          <p:cNvPr id="3" name="Espaço Reservado para Conteúdo 2"/>
          <p:cNvSpPr>
            <a:spLocks noGrp="1"/>
          </p:cNvSpPr>
          <p:nvPr>
            <p:ph idx="1"/>
          </p:nvPr>
        </p:nvSpPr>
        <p:spPr>
          <a:xfrm>
            <a:off x="457200" y="1423317"/>
            <a:ext cx="8229600" cy="5174035"/>
          </a:xfrm>
        </p:spPr>
        <p:txBody>
          <a:bodyPr>
            <a:normAutofit fontScale="85000" lnSpcReduction="20000"/>
          </a:bodyPr>
          <a:lstStyle/>
          <a:p>
            <a:r>
              <a:rPr lang="en-US" dirty="0" smtClean="0"/>
              <a:t>N64 Programming Manual</a:t>
            </a:r>
          </a:p>
          <a:p>
            <a:r>
              <a:rPr lang="en-US" dirty="0" smtClean="0">
                <a:hlinkClick r:id="rId2"/>
              </a:rPr>
              <a:t>https://n64brew.dev</a:t>
            </a:r>
            <a:r>
              <a:rPr lang="en-US" dirty="0" smtClean="0"/>
              <a:t> </a:t>
            </a:r>
          </a:p>
          <a:p>
            <a:r>
              <a:rPr lang="en-US" dirty="0">
                <a:hlinkClick r:id="rId3"/>
              </a:rPr>
              <a:t>http://</a:t>
            </a:r>
            <a:r>
              <a:rPr lang="en-US" dirty="0" smtClean="0">
                <a:hlinkClick r:id="rId3"/>
              </a:rPr>
              <a:t>en64.shoutwiki.com/wiki/N64_Memory</a:t>
            </a:r>
            <a:r>
              <a:rPr lang="en-US" dirty="0" smtClean="0"/>
              <a:t> </a:t>
            </a:r>
          </a:p>
          <a:p>
            <a:r>
              <a:rPr lang="en-US" dirty="0" smtClean="0">
                <a:hlinkClick r:id="rId4"/>
              </a:rPr>
              <a:t>https</a:t>
            </a:r>
            <a:r>
              <a:rPr lang="en-US" dirty="0">
                <a:hlinkClick r:id="rId4"/>
              </a:rPr>
              <a:t>://www.copetti.org/writings/consoles/nintendo-64</a:t>
            </a:r>
            <a:r>
              <a:rPr lang="en-US" dirty="0" smtClean="0">
                <a:hlinkClick r:id="rId4"/>
              </a:rPr>
              <a:t>/</a:t>
            </a:r>
            <a:r>
              <a:rPr lang="en-US" dirty="0" smtClean="0"/>
              <a:t> </a:t>
            </a:r>
          </a:p>
          <a:p>
            <a:r>
              <a:rPr lang="en-US" dirty="0">
                <a:hlinkClick r:id="rId5"/>
              </a:rPr>
              <a:t>https://www.retroreversing.com/n64</a:t>
            </a:r>
            <a:r>
              <a:rPr lang="en-US" dirty="0" smtClean="0">
                <a:hlinkClick r:id="rId5"/>
              </a:rPr>
              <a:t>/</a:t>
            </a:r>
            <a:r>
              <a:rPr lang="en-US" dirty="0" smtClean="0"/>
              <a:t> </a:t>
            </a:r>
          </a:p>
          <a:p>
            <a:r>
              <a:rPr lang="en-US" dirty="0">
                <a:hlinkClick r:id="rId6"/>
              </a:rPr>
              <a:t>https://</a:t>
            </a:r>
            <a:r>
              <a:rPr lang="en-US" dirty="0" smtClean="0">
                <a:hlinkClick r:id="rId6"/>
              </a:rPr>
              <a:t>www.moria.us/tags/nintendo-64</a:t>
            </a:r>
            <a:r>
              <a:rPr lang="en-US" dirty="0" smtClean="0"/>
              <a:t> </a:t>
            </a:r>
          </a:p>
          <a:p>
            <a:r>
              <a:rPr lang="en-US" dirty="0">
                <a:hlinkClick r:id="rId7"/>
              </a:rPr>
              <a:t>https://web.archive.org/web/20021017102203/http://</a:t>
            </a:r>
            <a:r>
              <a:rPr lang="en-US" dirty="0" smtClean="0">
                <a:hlinkClick r:id="rId7"/>
              </a:rPr>
              <a:t>www.dextrose.com/dx_index.htm</a:t>
            </a:r>
            <a:r>
              <a:rPr lang="en-US" dirty="0" smtClean="0"/>
              <a:t> </a:t>
            </a:r>
            <a:r>
              <a:rPr lang="en-US" dirty="0" smtClean="0">
                <a:hlinkClick r:id="rId8"/>
              </a:rPr>
              <a:t>https</a:t>
            </a:r>
            <a:r>
              <a:rPr lang="en-US" dirty="0">
                <a:hlinkClick r:id="rId8"/>
              </a:rPr>
              <a:t>://en.wikipedia.org/wiki/Nintendo_64_programming_characteristics</a:t>
            </a:r>
            <a:r>
              <a:rPr lang="en-US" dirty="0"/>
              <a:t> </a:t>
            </a:r>
          </a:p>
          <a:p>
            <a:r>
              <a:rPr lang="en-US" dirty="0">
                <a:hlinkClick r:id="rId9"/>
              </a:rPr>
              <a:t>https://en.wikipedia.org/wiki/Nintendo_64_technical_specifications</a:t>
            </a:r>
            <a:r>
              <a:rPr lang="en-US" dirty="0"/>
              <a:t> </a:t>
            </a:r>
          </a:p>
        </p:txBody>
      </p:sp>
    </p:spTree>
    <p:extLst>
      <p:ext uri="{BB962C8B-B14F-4D97-AF65-F5344CB8AC3E}">
        <p14:creationId xmlns:p14="http://schemas.microsoft.com/office/powerpoint/2010/main" val="99671174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Why do this to yourself?</a:t>
            </a:r>
            <a:endParaRPr lang="en-US" dirty="0"/>
          </a:p>
        </p:txBody>
      </p:sp>
      <p:sp>
        <p:nvSpPr>
          <p:cNvPr id="3" name="Espaço Reservado para Conteúdo 2"/>
          <p:cNvSpPr>
            <a:spLocks noGrp="1"/>
          </p:cNvSpPr>
          <p:nvPr>
            <p:ph idx="1"/>
          </p:nvPr>
        </p:nvSpPr>
        <p:spPr/>
        <p:txBody>
          <a:bodyPr>
            <a:normAutofit fontScale="92500"/>
          </a:bodyPr>
          <a:lstStyle/>
          <a:p>
            <a:pPr marL="514350" indent="-514350">
              <a:buFont typeface="+mj-lt"/>
              <a:buAutoNum type="arabicPeriod"/>
            </a:pPr>
            <a:r>
              <a:rPr lang="en-US" dirty="0" smtClean="0"/>
              <a:t>The N64 is in that era where an entire game could still be made in a reasonable time frame by a single person and not look out of place.</a:t>
            </a:r>
          </a:p>
          <a:p>
            <a:pPr marL="514350" indent="-514350">
              <a:buFont typeface="+mj-lt"/>
              <a:buAutoNum type="arabicPeriod"/>
            </a:pPr>
            <a:r>
              <a:rPr lang="en-US" dirty="0" smtClean="0"/>
              <a:t>No assembly experience required (but it helps)!</a:t>
            </a:r>
          </a:p>
          <a:p>
            <a:pPr marL="514350" indent="-514350">
              <a:buFont typeface="+mj-lt"/>
              <a:buAutoNum type="arabicPeriod"/>
            </a:pPr>
            <a:r>
              <a:rPr lang="en-US" dirty="0" smtClean="0"/>
              <a:t>No need for specialized hardware, just get a 200$ </a:t>
            </a:r>
            <a:r>
              <a:rPr lang="en-US" dirty="0" err="1" smtClean="0"/>
              <a:t>flashcart</a:t>
            </a:r>
            <a:r>
              <a:rPr lang="en-US" dirty="0" smtClean="0"/>
              <a:t> and you’re all set (or don’t, but I wouldn’t recommend it).</a:t>
            </a:r>
          </a:p>
          <a:p>
            <a:pPr marL="514350" indent="-514350">
              <a:buFont typeface="+mj-lt"/>
              <a:buAutoNum type="arabicPeriod"/>
            </a:pPr>
            <a:r>
              <a:rPr lang="en-US" dirty="0" smtClean="0"/>
              <a:t>It feels awesome to see your custom code running off the system.</a:t>
            </a:r>
            <a:endParaRPr lang="en-US" dirty="0"/>
          </a:p>
        </p:txBody>
      </p:sp>
    </p:spTree>
    <p:extLst>
      <p:ext uri="{BB962C8B-B14F-4D97-AF65-F5344CB8AC3E}">
        <p14:creationId xmlns:p14="http://schemas.microsoft.com/office/powerpoint/2010/main" val="215742293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476672"/>
            <a:ext cx="8229600" cy="1143000"/>
          </a:xfrm>
        </p:spPr>
        <p:txBody>
          <a:bodyPr/>
          <a:lstStyle/>
          <a:p>
            <a:r>
              <a:rPr lang="en-US" dirty="0" smtClean="0"/>
              <a:t>The Hardware</a:t>
            </a:r>
            <a:endParaRPr lang="en-US" dirty="0"/>
          </a:p>
        </p:txBody>
      </p:sp>
      <p:sp>
        <p:nvSpPr>
          <p:cNvPr id="3" name="CaixaDeTexto 2"/>
          <p:cNvSpPr txBox="1"/>
          <p:nvPr/>
        </p:nvSpPr>
        <p:spPr>
          <a:xfrm>
            <a:off x="0" y="1398786"/>
            <a:ext cx="9144000" cy="369332"/>
          </a:xfrm>
          <a:prstGeom prst="rect">
            <a:avLst/>
          </a:prstGeom>
          <a:noFill/>
        </p:spPr>
        <p:txBody>
          <a:bodyPr wrap="square" rtlCol="0">
            <a:spAutoFit/>
          </a:bodyPr>
          <a:lstStyle/>
          <a:p>
            <a:pPr algn="ctr"/>
            <a:r>
              <a:rPr lang="en-US" dirty="0" smtClean="0"/>
              <a:t>The boring, but necessary evil</a:t>
            </a:r>
            <a:endParaRPr lang="en-US" dirty="0"/>
          </a:p>
        </p:txBody>
      </p:sp>
      <p:grpSp>
        <p:nvGrpSpPr>
          <p:cNvPr id="113" name="Grupo 112"/>
          <p:cNvGrpSpPr/>
          <p:nvPr/>
        </p:nvGrpSpPr>
        <p:grpSpPr>
          <a:xfrm>
            <a:off x="2314540" y="1772816"/>
            <a:ext cx="4514920" cy="4464496"/>
            <a:chOff x="2314540" y="1772816"/>
            <a:chExt cx="4514920" cy="4464496"/>
          </a:xfrm>
        </p:grpSpPr>
        <p:sp>
          <p:nvSpPr>
            <p:cNvPr id="6" name="Retângulo 5"/>
            <p:cNvSpPr/>
            <p:nvPr/>
          </p:nvSpPr>
          <p:spPr>
            <a:xfrm>
              <a:off x="2580988" y="2420888"/>
              <a:ext cx="4032448" cy="3240360"/>
            </a:xfrm>
            <a:prstGeom prst="rect">
              <a:avLst/>
            </a:prstGeom>
            <a:pattFill prst="dkDnDiag">
              <a:fgClr>
                <a:srgbClr val="213722"/>
              </a:fgClr>
              <a:bgClr>
                <a:srgbClr val="3F683C"/>
              </a:bgClr>
            </a:pattFill>
            <a:ln>
              <a:solidFill>
                <a:srgbClr val="213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Retângulo 91"/>
            <p:cNvSpPr/>
            <p:nvPr/>
          </p:nvSpPr>
          <p:spPr>
            <a:xfrm>
              <a:off x="2580988" y="2708920"/>
              <a:ext cx="216024" cy="2592288"/>
            </a:xfrm>
            <a:prstGeom prst="rect">
              <a:avLst/>
            </a:prstGeom>
            <a:solidFill>
              <a:schemeClr val="bg1">
                <a:lumMod val="5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Retângulo 98"/>
            <p:cNvSpPr/>
            <p:nvPr/>
          </p:nvSpPr>
          <p:spPr>
            <a:xfrm>
              <a:off x="6397412" y="2708920"/>
              <a:ext cx="216024" cy="2592288"/>
            </a:xfrm>
            <a:prstGeom prst="rect">
              <a:avLst/>
            </a:prstGeom>
            <a:solidFill>
              <a:schemeClr val="bg1">
                <a:lumMod val="5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tângulo 25"/>
            <p:cNvSpPr/>
            <p:nvPr/>
          </p:nvSpPr>
          <p:spPr>
            <a:xfrm>
              <a:off x="4152464" y="5100042"/>
              <a:ext cx="882700" cy="191790"/>
            </a:xfrm>
            <a:prstGeom prst="rect">
              <a:avLst/>
            </a:prstGeom>
            <a:solidFill>
              <a:schemeClr val="bg1">
                <a:lumMod val="6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tângulo 12"/>
            <p:cNvSpPr/>
            <p:nvPr/>
          </p:nvSpPr>
          <p:spPr>
            <a:xfrm>
              <a:off x="3768612" y="2564904"/>
              <a:ext cx="1620688" cy="432048"/>
            </a:xfrm>
            <a:prstGeom prst="rect">
              <a:avLst/>
            </a:prstGeom>
            <a:solidFill>
              <a:schemeClr val="bg1">
                <a:lumMod val="6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tângulo 7"/>
            <p:cNvSpPr/>
            <p:nvPr/>
          </p:nvSpPr>
          <p:spPr>
            <a:xfrm>
              <a:off x="3229060" y="2636912"/>
              <a:ext cx="2736304" cy="288032"/>
            </a:xfrm>
            <a:prstGeom prst="rect">
              <a:avLst/>
            </a:prstGeom>
            <a:solidFill>
              <a:schemeClr val="bg1">
                <a:lumMod val="6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tângulo 13"/>
            <p:cNvSpPr/>
            <p:nvPr/>
          </p:nvSpPr>
          <p:spPr>
            <a:xfrm>
              <a:off x="3733116" y="2708920"/>
              <a:ext cx="1728192" cy="144016"/>
            </a:xfrm>
            <a:prstGeom prst="rect">
              <a:avLst/>
            </a:prstGeom>
            <a:solidFill>
              <a:schemeClr val="tx1">
                <a:lumMod val="85000"/>
                <a:lumOff val="1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tângulo 15"/>
            <p:cNvSpPr/>
            <p:nvPr/>
          </p:nvSpPr>
          <p:spPr>
            <a:xfrm>
              <a:off x="5245284" y="3645025"/>
              <a:ext cx="144016" cy="360040"/>
            </a:xfrm>
            <a:prstGeom prst="rect">
              <a:avLst/>
            </a:prstGeom>
            <a:solidFill>
              <a:schemeClr val="tx1">
                <a:lumMod val="75000"/>
                <a:lumOff val="2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chemeClr val="bg1">
                    <a:lumMod val="50000"/>
                  </a:schemeClr>
                </a:solidFill>
              </a:endParaRPr>
            </a:p>
          </p:txBody>
        </p:sp>
        <p:sp>
          <p:nvSpPr>
            <p:cNvPr id="17" name="Retângulo 16"/>
            <p:cNvSpPr/>
            <p:nvPr/>
          </p:nvSpPr>
          <p:spPr>
            <a:xfrm>
              <a:off x="5816784" y="4540374"/>
              <a:ext cx="196280" cy="440307"/>
            </a:xfrm>
            <a:prstGeom prst="rect">
              <a:avLst/>
            </a:prstGeom>
            <a:solidFill>
              <a:schemeClr val="tx1">
                <a:lumMod val="75000"/>
                <a:lumOff val="2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chemeClr val="bg1">
                    <a:lumMod val="50000"/>
                  </a:schemeClr>
                </a:solidFill>
              </a:endParaRPr>
            </a:p>
          </p:txBody>
        </p:sp>
        <p:sp>
          <p:nvSpPr>
            <p:cNvPr id="18" name="Retângulo 17"/>
            <p:cNvSpPr/>
            <p:nvPr/>
          </p:nvSpPr>
          <p:spPr>
            <a:xfrm>
              <a:off x="5317292" y="4797152"/>
              <a:ext cx="140196" cy="119905"/>
            </a:xfrm>
            <a:prstGeom prst="rect">
              <a:avLst/>
            </a:prstGeom>
            <a:solidFill>
              <a:schemeClr val="tx1">
                <a:lumMod val="75000"/>
                <a:lumOff val="2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chemeClr val="bg1">
                    <a:lumMod val="50000"/>
                  </a:schemeClr>
                </a:solidFill>
              </a:endParaRPr>
            </a:p>
          </p:txBody>
        </p:sp>
        <p:sp>
          <p:nvSpPr>
            <p:cNvPr id="19" name="Retângulo 18"/>
            <p:cNvSpPr/>
            <p:nvPr/>
          </p:nvSpPr>
          <p:spPr>
            <a:xfrm>
              <a:off x="3589100" y="5013176"/>
              <a:ext cx="140196" cy="119905"/>
            </a:xfrm>
            <a:prstGeom prst="rect">
              <a:avLst/>
            </a:prstGeom>
            <a:solidFill>
              <a:schemeClr val="tx1">
                <a:lumMod val="75000"/>
                <a:lumOff val="2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chemeClr val="bg1">
                    <a:lumMod val="50000"/>
                  </a:schemeClr>
                </a:solidFill>
              </a:endParaRPr>
            </a:p>
          </p:txBody>
        </p:sp>
        <p:sp>
          <p:nvSpPr>
            <p:cNvPr id="20" name="Retângulo 19"/>
            <p:cNvSpPr/>
            <p:nvPr/>
          </p:nvSpPr>
          <p:spPr>
            <a:xfrm>
              <a:off x="6181388" y="3933056"/>
              <a:ext cx="140196" cy="216024"/>
            </a:xfrm>
            <a:prstGeom prst="rect">
              <a:avLst/>
            </a:prstGeom>
            <a:solidFill>
              <a:schemeClr val="tx1">
                <a:lumMod val="75000"/>
                <a:lumOff val="2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chemeClr val="bg1">
                    <a:lumMod val="50000"/>
                  </a:schemeClr>
                </a:solidFill>
              </a:endParaRPr>
            </a:p>
          </p:txBody>
        </p:sp>
        <p:sp>
          <p:nvSpPr>
            <p:cNvPr id="21" name="Retângulo 20"/>
            <p:cNvSpPr/>
            <p:nvPr/>
          </p:nvSpPr>
          <p:spPr>
            <a:xfrm>
              <a:off x="5136764" y="4221088"/>
              <a:ext cx="108520" cy="144016"/>
            </a:xfrm>
            <a:prstGeom prst="rect">
              <a:avLst/>
            </a:prstGeom>
            <a:solidFill>
              <a:schemeClr val="tx1">
                <a:lumMod val="75000"/>
                <a:lumOff val="2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chemeClr val="bg1">
                    <a:lumMod val="50000"/>
                  </a:schemeClr>
                </a:solidFill>
              </a:endParaRPr>
            </a:p>
          </p:txBody>
        </p:sp>
        <p:sp>
          <p:nvSpPr>
            <p:cNvPr id="22" name="Retângulo 21"/>
            <p:cNvSpPr/>
            <p:nvPr/>
          </p:nvSpPr>
          <p:spPr>
            <a:xfrm>
              <a:off x="5605324" y="3933056"/>
              <a:ext cx="108520" cy="144016"/>
            </a:xfrm>
            <a:prstGeom prst="rect">
              <a:avLst/>
            </a:prstGeom>
            <a:solidFill>
              <a:schemeClr val="tx1">
                <a:lumMod val="75000"/>
                <a:lumOff val="2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chemeClr val="bg1">
                    <a:lumMod val="50000"/>
                  </a:schemeClr>
                </a:solidFill>
              </a:endParaRPr>
            </a:p>
          </p:txBody>
        </p:sp>
        <p:sp>
          <p:nvSpPr>
            <p:cNvPr id="23" name="Retângulo 22"/>
            <p:cNvSpPr/>
            <p:nvPr/>
          </p:nvSpPr>
          <p:spPr>
            <a:xfrm>
              <a:off x="5605324" y="3573016"/>
              <a:ext cx="144016" cy="216024"/>
            </a:xfrm>
            <a:prstGeom prst="rect">
              <a:avLst/>
            </a:prstGeom>
            <a:solidFill>
              <a:schemeClr val="tx1">
                <a:lumMod val="75000"/>
                <a:lumOff val="2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chemeClr val="bg1">
                    <a:lumMod val="50000"/>
                  </a:schemeClr>
                </a:solidFill>
              </a:endParaRPr>
            </a:p>
          </p:txBody>
        </p:sp>
        <p:sp>
          <p:nvSpPr>
            <p:cNvPr id="24" name="Retângulo 23"/>
            <p:cNvSpPr/>
            <p:nvPr/>
          </p:nvSpPr>
          <p:spPr>
            <a:xfrm>
              <a:off x="5677332" y="3284984"/>
              <a:ext cx="144016" cy="144016"/>
            </a:xfrm>
            <a:prstGeom prst="rect">
              <a:avLst/>
            </a:prstGeom>
            <a:solidFill>
              <a:schemeClr val="tx1">
                <a:lumMod val="75000"/>
                <a:lumOff val="2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chemeClr val="bg1">
                    <a:lumMod val="50000"/>
                  </a:schemeClr>
                </a:solidFill>
              </a:endParaRPr>
            </a:p>
          </p:txBody>
        </p:sp>
        <p:sp>
          <p:nvSpPr>
            <p:cNvPr id="25" name="Retângulo 24"/>
            <p:cNvSpPr/>
            <p:nvPr/>
          </p:nvSpPr>
          <p:spPr>
            <a:xfrm>
              <a:off x="4246970" y="5146774"/>
              <a:ext cx="697582" cy="97284"/>
            </a:xfrm>
            <a:prstGeom prst="rect">
              <a:avLst/>
            </a:prstGeom>
            <a:solidFill>
              <a:schemeClr val="tx1">
                <a:lumMod val="85000"/>
                <a:lumOff val="1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8" name="Grupo 27"/>
            <p:cNvGrpSpPr/>
            <p:nvPr/>
          </p:nvGrpSpPr>
          <p:grpSpPr>
            <a:xfrm rot="5400000">
              <a:off x="2952877" y="3311236"/>
              <a:ext cx="165439" cy="165348"/>
              <a:chOff x="6960964" y="3022352"/>
              <a:chExt cx="165439" cy="165348"/>
            </a:xfrm>
          </p:grpSpPr>
          <p:sp>
            <p:nvSpPr>
              <p:cNvPr id="12" name="Elipse 11"/>
              <p:cNvSpPr/>
              <p:nvPr/>
            </p:nvSpPr>
            <p:spPr>
              <a:xfrm>
                <a:off x="6960964" y="3022352"/>
                <a:ext cx="163736" cy="165348"/>
              </a:xfrm>
              <a:prstGeom prst="ellipse">
                <a:avLst/>
              </a:prstGeom>
              <a:solidFill>
                <a:schemeClr val="bg1">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luxograma: Atraso 26"/>
              <p:cNvSpPr/>
              <p:nvPr/>
            </p:nvSpPr>
            <p:spPr>
              <a:xfrm>
                <a:off x="7072632" y="3030860"/>
                <a:ext cx="53771" cy="144140"/>
              </a:xfrm>
              <a:prstGeom prst="flowChartDelay">
                <a:avLst/>
              </a:prstGeom>
              <a:solidFill>
                <a:schemeClr val="tx1">
                  <a:lumMod val="85000"/>
                  <a:lumOff val="1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0" name="Grupo 29"/>
            <p:cNvGrpSpPr/>
            <p:nvPr/>
          </p:nvGrpSpPr>
          <p:grpSpPr>
            <a:xfrm rot="10800000">
              <a:off x="3829050" y="3367534"/>
              <a:ext cx="164714" cy="165348"/>
              <a:chOff x="6960964" y="3022352"/>
              <a:chExt cx="164714" cy="165348"/>
            </a:xfrm>
          </p:grpSpPr>
          <p:sp>
            <p:nvSpPr>
              <p:cNvPr id="31" name="Elipse 30"/>
              <p:cNvSpPr/>
              <p:nvPr/>
            </p:nvSpPr>
            <p:spPr>
              <a:xfrm>
                <a:off x="6960964" y="3022352"/>
                <a:ext cx="163736" cy="165348"/>
              </a:xfrm>
              <a:prstGeom prst="ellipse">
                <a:avLst/>
              </a:prstGeom>
              <a:solidFill>
                <a:schemeClr val="bg1">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luxograma: Atraso 31"/>
              <p:cNvSpPr/>
              <p:nvPr/>
            </p:nvSpPr>
            <p:spPr>
              <a:xfrm>
                <a:off x="7072630" y="3030860"/>
                <a:ext cx="53048" cy="144140"/>
              </a:xfrm>
              <a:prstGeom prst="flowChartDelay">
                <a:avLst/>
              </a:prstGeom>
              <a:solidFill>
                <a:schemeClr val="tx1">
                  <a:lumMod val="85000"/>
                  <a:lumOff val="1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3" name="Grupo 32"/>
            <p:cNvGrpSpPr/>
            <p:nvPr/>
          </p:nvGrpSpPr>
          <p:grpSpPr>
            <a:xfrm rot="10800000">
              <a:off x="3431380" y="4758184"/>
              <a:ext cx="168684" cy="165348"/>
              <a:chOff x="6960964" y="3022352"/>
              <a:chExt cx="168684" cy="165348"/>
            </a:xfrm>
          </p:grpSpPr>
          <p:sp>
            <p:nvSpPr>
              <p:cNvPr id="34" name="Elipse 33"/>
              <p:cNvSpPr/>
              <p:nvPr/>
            </p:nvSpPr>
            <p:spPr>
              <a:xfrm>
                <a:off x="6960964" y="3022352"/>
                <a:ext cx="163736" cy="165348"/>
              </a:xfrm>
              <a:prstGeom prst="ellipse">
                <a:avLst/>
              </a:prstGeom>
              <a:solidFill>
                <a:schemeClr val="bg1">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luxograma: Atraso 34"/>
              <p:cNvSpPr/>
              <p:nvPr/>
            </p:nvSpPr>
            <p:spPr>
              <a:xfrm>
                <a:off x="7072631" y="3030860"/>
                <a:ext cx="57017" cy="144140"/>
              </a:xfrm>
              <a:prstGeom prst="flowChartDelay">
                <a:avLst/>
              </a:prstGeom>
              <a:solidFill>
                <a:schemeClr val="tx1">
                  <a:lumMod val="85000"/>
                  <a:lumOff val="1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6" name="Grupo 35"/>
            <p:cNvGrpSpPr/>
            <p:nvPr/>
          </p:nvGrpSpPr>
          <p:grpSpPr>
            <a:xfrm rot="16200000">
              <a:off x="3282508" y="5010764"/>
              <a:ext cx="166576" cy="165348"/>
              <a:chOff x="6960964" y="3022352"/>
              <a:chExt cx="166576" cy="165348"/>
            </a:xfrm>
          </p:grpSpPr>
          <p:sp>
            <p:nvSpPr>
              <p:cNvPr id="37" name="Elipse 36"/>
              <p:cNvSpPr/>
              <p:nvPr/>
            </p:nvSpPr>
            <p:spPr>
              <a:xfrm>
                <a:off x="6960964" y="3022352"/>
                <a:ext cx="163736" cy="165348"/>
              </a:xfrm>
              <a:prstGeom prst="ellipse">
                <a:avLst/>
              </a:prstGeom>
              <a:solidFill>
                <a:schemeClr val="bg1">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luxograma: Atraso 37"/>
              <p:cNvSpPr/>
              <p:nvPr/>
            </p:nvSpPr>
            <p:spPr>
              <a:xfrm>
                <a:off x="7072630" y="3030861"/>
                <a:ext cx="54910" cy="144140"/>
              </a:xfrm>
              <a:prstGeom prst="flowChartDelay">
                <a:avLst/>
              </a:prstGeom>
              <a:solidFill>
                <a:schemeClr val="tx1">
                  <a:lumMod val="85000"/>
                  <a:lumOff val="1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9" name="Grupo 38"/>
            <p:cNvGrpSpPr/>
            <p:nvPr/>
          </p:nvGrpSpPr>
          <p:grpSpPr>
            <a:xfrm rot="5400000">
              <a:off x="5602812" y="5119001"/>
              <a:ext cx="174169" cy="165348"/>
              <a:chOff x="6960964" y="3022352"/>
              <a:chExt cx="174169" cy="165348"/>
            </a:xfrm>
          </p:grpSpPr>
          <p:sp>
            <p:nvSpPr>
              <p:cNvPr id="40" name="Elipse 39"/>
              <p:cNvSpPr/>
              <p:nvPr/>
            </p:nvSpPr>
            <p:spPr>
              <a:xfrm>
                <a:off x="6960964" y="3022352"/>
                <a:ext cx="163736" cy="165348"/>
              </a:xfrm>
              <a:prstGeom prst="ellipse">
                <a:avLst/>
              </a:prstGeom>
              <a:solidFill>
                <a:schemeClr val="bg1">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luxograma: Atraso 40"/>
              <p:cNvSpPr/>
              <p:nvPr/>
            </p:nvSpPr>
            <p:spPr>
              <a:xfrm>
                <a:off x="7072631" y="3030859"/>
                <a:ext cx="62502" cy="144140"/>
              </a:xfrm>
              <a:prstGeom prst="flowChartDelay">
                <a:avLst/>
              </a:prstGeom>
              <a:solidFill>
                <a:schemeClr val="tx1">
                  <a:lumMod val="85000"/>
                  <a:lumOff val="1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2" name="Grupo 41"/>
            <p:cNvGrpSpPr/>
            <p:nvPr/>
          </p:nvGrpSpPr>
          <p:grpSpPr>
            <a:xfrm rot="5400000">
              <a:off x="6192568" y="4789596"/>
              <a:ext cx="175757" cy="165348"/>
              <a:chOff x="6960965" y="3041402"/>
              <a:chExt cx="175757" cy="165348"/>
            </a:xfrm>
          </p:grpSpPr>
          <p:sp>
            <p:nvSpPr>
              <p:cNvPr id="43" name="Elipse 42"/>
              <p:cNvSpPr/>
              <p:nvPr/>
            </p:nvSpPr>
            <p:spPr>
              <a:xfrm>
                <a:off x="6960965" y="3041402"/>
                <a:ext cx="163736" cy="165348"/>
              </a:xfrm>
              <a:prstGeom prst="ellipse">
                <a:avLst/>
              </a:prstGeom>
              <a:solidFill>
                <a:schemeClr val="bg1">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Fluxograma: Atraso 43"/>
              <p:cNvSpPr/>
              <p:nvPr/>
            </p:nvSpPr>
            <p:spPr>
              <a:xfrm>
                <a:off x="7072632" y="3049909"/>
                <a:ext cx="64090" cy="144140"/>
              </a:xfrm>
              <a:prstGeom prst="flowChartDelay">
                <a:avLst/>
              </a:prstGeom>
              <a:solidFill>
                <a:schemeClr val="tx1">
                  <a:lumMod val="85000"/>
                  <a:lumOff val="1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5" name="Grupo 44"/>
            <p:cNvGrpSpPr/>
            <p:nvPr/>
          </p:nvGrpSpPr>
          <p:grpSpPr>
            <a:xfrm rot="5400000">
              <a:off x="6201300" y="4293504"/>
              <a:ext cx="167818" cy="165348"/>
              <a:chOff x="6970492" y="3055690"/>
              <a:chExt cx="167818" cy="165348"/>
            </a:xfrm>
          </p:grpSpPr>
          <p:sp>
            <p:nvSpPr>
              <p:cNvPr id="46" name="Elipse 45"/>
              <p:cNvSpPr/>
              <p:nvPr/>
            </p:nvSpPr>
            <p:spPr>
              <a:xfrm>
                <a:off x="6970492" y="3055690"/>
                <a:ext cx="163736" cy="165348"/>
              </a:xfrm>
              <a:prstGeom prst="ellipse">
                <a:avLst/>
              </a:prstGeom>
              <a:solidFill>
                <a:schemeClr val="bg1">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luxograma: Atraso 46"/>
              <p:cNvSpPr/>
              <p:nvPr/>
            </p:nvSpPr>
            <p:spPr>
              <a:xfrm>
                <a:off x="7082158" y="3064197"/>
                <a:ext cx="56152" cy="144140"/>
              </a:xfrm>
              <a:prstGeom prst="flowChartDelay">
                <a:avLst/>
              </a:prstGeom>
              <a:solidFill>
                <a:schemeClr val="tx1">
                  <a:lumMod val="85000"/>
                  <a:lumOff val="1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8" name="Grupo 47"/>
            <p:cNvGrpSpPr/>
            <p:nvPr/>
          </p:nvGrpSpPr>
          <p:grpSpPr>
            <a:xfrm rot="5400000">
              <a:off x="5996908" y="4293105"/>
              <a:ext cx="173377" cy="165348"/>
              <a:chOff x="6960964" y="3022352"/>
              <a:chExt cx="173377" cy="165348"/>
            </a:xfrm>
          </p:grpSpPr>
          <p:sp>
            <p:nvSpPr>
              <p:cNvPr id="49" name="Elipse 48"/>
              <p:cNvSpPr/>
              <p:nvPr/>
            </p:nvSpPr>
            <p:spPr>
              <a:xfrm>
                <a:off x="6960964" y="3022352"/>
                <a:ext cx="163736" cy="165348"/>
              </a:xfrm>
              <a:prstGeom prst="ellipse">
                <a:avLst/>
              </a:prstGeom>
              <a:solidFill>
                <a:schemeClr val="bg1">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luxograma: Atraso 49"/>
              <p:cNvSpPr/>
              <p:nvPr/>
            </p:nvSpPr>
            <p:spPr>
              <a:xfrm>
                <a:off x="7072632" y="3030860"/>
                <a:ext cx="61709" cy="144140"/>
              </a:xfrm>
              <a:prstGeom prst="flowChartDelay">
                <a:avLst/>
              </a:prstGeom>
              <a:solidFill>
                <a:schemeClr val="tx1">
                  <a:lumMod val="85000"/>
                  <a:lumOff val="1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1" name="Grupo 50"/>
            <p:cNvGrpSpPr/>
            <p:nvPr/>
          </p:nvGrpSpPr>
          <p:grpSpPr>
            <a:xfrm rot="16200000">
              <a:off x="5145440" y="3304996"/>
              <a:ext cx="174512" cy="165348"/>
              <a:chOff x="6960964" y="3022352"/>
              <a:chExt cx="174512" cy="165348"/>
            </a:xfrm>
          </p:grpSpPr>
          <p:sp>
            <p:nvSpPr>
              <p:cNvPr id="52" name="Elipse 51"/>
              <p:cNvSpPr/>
              <p:nvPr/>
            </p:nvSpPr>
            <p:spPr>
              <a:xfrm>
                <a:off x="6960964" y="3022352"/>
                <a:ext cx="163736" cy="165348"/>
              </a:xfrm>
              <a:prstGeom prst="ellipse">
                <a:avLst/>
              </a:prstGeom>
              <a:solidFill>
                <a:schemeClr val="bg1">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Fluxograma: Atraso 52"/>
              <p:cNvSpPr/>
              <p:nvPr/>
            </p:nvSpPr>
            <p:spPr>
              <a:xfrm>
                <a:off x="7072629" y="3030860"/>
                <a:ext cx="62847" cy="144140"/>
              </a:xfrm>
              <a:prstGeom prst="flowChartDelay">
                <a:avLst/>
              </a:prstGeom>
              <a:solidFill>
                <a:schemeClr val="tx1">
                  <a:lumMod val="85000"/>
                  <a:lumOff val="1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4" name="Grupo 53"/>
            <p:cNvGrpSpPr/>
            <p:nvPr/>
          </p:nvGrpSpPr>
          <p:grpSpPr>
            <a:xfrm rot="16200000">
              <a:off x="5375230" y="3287136"/>
              <a:ext cx="172132" cy="165348"/>
              <a:chOff x="6960964" y="3022352"/>
              <a:chExt cx="172132" cy="165348"/>
            </a:xfrm>
          </p:grpSpPr>
          <p:sp>
            <p:nvSpPr>
              <p:cNvPr id="55" name="Elipse 54"/>
              <p:cNvSpPr/>
              <p:nvPr/>
            </p:nvSpPr>
            <p:spPr>
              <a:xfrm>
                <a:off x="6960964" y="3022352"/>
                <a:ext cx="163736" cy="165348"/>
              </a:xfrm>
              <a:prstGeom prst="ellipse">
                <a:avLst/>
              </a:prstGeom>
              <a:solidFill>
                <a:schemeClr val="bg1">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Fluxograma: Atraso 55"/>
              <p:cNvSpPr/>
              <p:nvPr/>
            </p:nvSpPr>
            <p:spPr>
              <a:xfrm>
                <a:off x="7072630" y="3030861"/>
                <a:ext cx="60466" cy="144140"/>
              </a:xfrm>
              <a:prstGeom prst="flowChartDelay">
                <a:avLst/>
              </a:prstGeom>
              <a:solidFill>
                <a:schemeClr val="tx1">
                  <a:lumMod val="85000"/>
                  <a:lumOff val="1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7" name="Grupo 56"/>
            <p:cNvGrpSpPr/>
            <p:nvPr/>
          </p:nvGrpSpPr>
          <p:grpSpPr>
            <a:xfrm rot="16200000">
              <a:off x="5897121" y="3955077"/>
              <a:ext cx="169751" cy="165348"/>
              <a:chOff x="6960964" y="3022352"/>
              <a:chExt cx="169751" cy="165348"/>
            </a:xfrm>
          </p:grpSpPr>
          <p:sp>
            <p:nvSpPr>
              <p:cNvPr id="58" name="Elipse 57"/>
              <p:cNvSpPr/>
              <p:nvPr/>
            </p:nvSpPr>
            <p:spPr>
              <a:xfrm>
                <a:off x="6960964" y="3022352"/>
                <a:ext cx="163736" cy="165348"/>
              </a:xfrm>
              <a:prstGeom prst="ellipse">
                <a:avLst/>
              </a:prstGeom>
              <a:solidFill>
                <a:schemeClr val="bg1">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luxograma: Atraso 58"/>
              <p:cNvSpPr/>
              <p:nvPr/>
            </p:nvSpPr>
            <p:spPr>
              <a:xfrm>
                <a:off x="7072630" y="3030860"/>
                <a:ext cx="58085" cy="144140"/>
              </a:xfrm>
              <a:prstGeom prst="flowChartDelay">
                <a:avLst/>
              </a:prstGeom>
              <a:solidFill>
                <a:schemeClr val="tx1">
                  <a:lumMod val="85000"/>
                  <a:lumOff val="1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0" name="Grupo 59"/>
            <p:cNvGrpSpPr/>
            <p:nvPr/>
          </p:nvGrpSpPr>
          <p:grpSpPr>
            <a:xfrm rot="16200000">
              <a:off x="6193587" y="3654643"/>
              <a:ext cx="173720" cy="165348"/>
              <a:chOff x="6960964" y="3003302"/>
              <a:chExt cx="173720" cy="165348"/>
            </a:xfrm>
          </p:grpSpPr>
          <p:sp>
            <p:nvSpPr>
              <p:cNvPr id="61" name="Elipse 60"/>
              <p:cNvSpPr/>
              <p:nvPr/>
            </p:nvSpPr>
            <p:spPr>
              <a:xfrm>
                <a:off x="6960964" y="3003302"/>
                <a:ext cx="163736" cy="165348"/>
              </a:xfrm>
              <a:prstGeom prst="ellipse">
                <a:avLst/>
              </a:prstGeom>
              <a:solidFill>
                <a:schemeClr val="bg1">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luxograma: Atraso 61"/>
              <p:cNvSpPr/>
              <p:nvPr/>
            </p:nvSpPr>
            <p:spPr>
              <a:xfrm>
                <a:off x="7072630" y="3011811"/>
                <a:ext cx="62054" cy="144140"/>
              </a:xfrm>
              <a:prstGeom prst="flowChartDelay">
                <a:avLst/>
              </a:prstGeom>
              <a:solidFill>
                <a:schemeClr val="tx1">
                  <a:lumMod val="85000"/>
                  <a:lumOff val="1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3" name="Grupo 62"/>
            <p:cNvGrpSpPr/>
            <p:nvPr/>
          </p:nvGrpSpPr>
          <p:grpSpPr>
            <a:xfrm rot="16200000">
              <a:off x="6223258" y="3488085"/>
              <a:ext cx="114761" cy="102232"/>
              <a:chOff x="6960964" y="3022352"/>
              <a:chExt cx="185613" cy="165348"/>
            </a:xfrm>
          </p:grpSpPr>
          <p:sp>
            <p:nvSpPr>
              <p:cNvPr id="64" name="Elipse 63"/>
              <p:cNvSpPr/>
              <p:nvPr/>
            </p:nvSpPr>
            <p:spPr>
              <a:xfrm>
                <a:off x="6960964" y="3022352"/>
                <a:ext cx="163736" cy="165348"/>
              </a:xfrm>
              <a:prstGeom prst="ellipse">
                <a:avLst/>
              </a:prstGeom>
              <a:solidFill>
                <a:schemeClr val="bg1">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Fluxograma: Atraso 64"/>
              <p:cNvSpPr/>
              <p:nvPr/>
            </p:nvSpPr>
            <p:spPr>
              <a:xfrm>
                <a:off x="7072632" y="3030860"/>
                <a:ext cx="73945" cy="144139"/>
              </a:xfrm>
              <a:prstGeom prst="flowChartDelay">
                <a:avLst/>
              </a:prstGeom>
              <a:solidFill>
                <a:schemeClr val="tx1">
                  <a:lumMod val="85000"/>
                  <a:lumOff val="1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6" name="Grupo 65"/>
            <p:cNvGrpSpPr/>
            <p:nvPr/>
          </p:nvGrpSpPr>
          <p:grpSpPr>
            <a:xfrm rot="16200000">
              <a:off x="6203599" y="3290628"/>
              <a:ext cx="115982" cy="102232"/>
              <a:chOff x="6960964" y="3022352"/>
              <a:chExt cx="187588" cy="165348"/>
            </a:xfrm>
          </p:grpSpPr>
          <p:sp>
            <p:nvSpPr>
              <p:cNvPr id="67" name="Elipse 66"/>
              <p:cNvSpPr/>
              <p:nvPr/>
            </p:nvSpPr>
            <p:spPr>
              <a:xfrm>
                <a:off x="6960964" y="3022352"/>
                <a:ext cx="163736" cy="165348"/>
              </a:xfrm>
              <a:prstGeom prst="ellipse">
                <a:avLst/>
              </a:prstGeom>
              <a:solidFill>
                <a:schemeClr val="bg1">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luxograma: Atraso 67"/>
              <p:cNvSpPr/>
              <p:nvPr/>
            </p:nvSpPr>
            <p:spPr>
              <a:xfrm>
                <a:off x="7072632" y="3030861"/>
                <a:ext cx="75920" cy="144139"/>
              </a:xfrm>
              <a:prstGeom prst="flowChartDelay">
                <a:avLst/>
              </a:prstGeom>
              <a:solidFill>
                <a:schemeClr val="tx1">
                  <a:lumMod val="85000"/>
                  <a:lumOff val="1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9" name="Grupo 68"/>
            <p:cNvGrpSpPr/>
            <p:nvPr/>
          </p:nvGrpSpPr>
          <p:grpSpPr>
            <a:xfrm rot="16200000">
              <a:off x="5942994" y="3622649"/>
              <a:ext cx="226476" cy="224916"/>
              <a:chOff x="6960957" y="3022352"/>
              <a:chExt cx="168818" cy="165348"/>
            </a:xfrm>
          </p:grpSpPr>
          <p:sp>
            <p:nvSpPr>
              <p:cNvPr id="70" name="Elipse 69"/>
              <p:cNvSpPr/>
              <p:nvPr/>
            </p:nvSpPr>
            <p:spPr>
              <a:xfrm>
                <a:off x="6960957" y="3022352"/>
                <a:ext cx="163736" cy="165348"/>
              </a:xfrm>
              <a:prstGeom prst="ellipse">
                <a:avLst/>
              </a:prstGeom>
              <a:solidFill>
                <a:schemeClr val="bg1">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luxograma: Atraso 70"/>
              <p:cNvSpPr/>
              <p:nvPr/>
            </p:nvSpPr>
            <p:spPr>
              <a:xfrm>
                <a:off x="7072629" y="3030860"/>
                <a:ext cx="57146" cy="144140"/>
              </a:xfrm>
              <a:prstGeom prst="flowChartDelay">
                <a:avLst/>
              </a:prstGeom>
              <a:solidFill>
                <a:schemeClr val="tx1">
                  <a:lumMod val="85000"/>
                  <a:lumOff val="1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2" name="Grupo 71"/>
            <p:cNvGrpSpPr/>
            <p:nvPr/>
          </p:nvGrpSpPr>
          <p:grpSpPr>
            <a:xfrm rot="16200000">
              <a:off x="5962046" y="3317841"/>
              <a:ext cx="226468" cy="224916"/>
              <a:chOff x="6960964" y="3022352"/>
              <a:chExt cx="168812" cy="165348"/>
            </a:xfrm>
          </p:grpSpPr>
          <p:sp>
            <p:nvSpPr>
              <p:cNvPr id="73" name="Elipse 72"/>
              <p:cNvSpPr/>
              <p:nvPr/>
            </p:nvSpPr>
            <p:spPr>
              <a:xfrm>
                <a:off x="6960964" y="3022352"/>
                <a:ext cx="163736" cy="165348"/>
              </a:xfrm>
              <a:prstGeom prst="ellipse">
                <a:avLst/>
              </a:prstGeom>
              <a:solidFill>
                <a:schemeClr val="bg1">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luxograma: Atraso 73"/>
              <p:cNvSpPr/>
              <p:nvPr/>
            </p:nvSpPr>
            <p:spPr>
              <a:xfrm>
                <a:off x="7072630" y="3030860"/>
                <a:ext cx="57146" cy="144140"/>
              </a:xfrm>
              <a:prstGeom prst="flowChartDelay">
                <a:avLst/>
              </a:prstGeom>
              <a:solidFill>
                <a:schemeClr val="tx1">
                  <a:lumMod val="85000"/>
                  <a:lumOff val="1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5" name="Grupo 74"/>
            <p:cNvGrpSpPr/>
            <p:nvPr/>
          </p:nvGrpSpPr>
          <p:grpSpPr>
            <a:xfrm rot="5400000" flipV="1">
              <a:off x="6248660" y="4587443"/>
              <a:ext cx="114759" cy="102232"/>
              <a:chOff x="6960964" y="3022352"/>
              <a:chExt cx="185610" cy="165348"/>
            </a:xfrm>
          </p:grpSpPr>
          <p:sp>
            <p:nvSpPr>
              <p:cNvPr id="76" name="Elipse 75"/>
              <p:cNvSpPr/>
              <p:nvPr/>
            </p:nvSpPr>
            <p:spPr>
              <a:xfrm>
                <a:off x="6960964" y="3022352"/>
                <a:ext cx="163736" cy="165348"/>
              </a:xfrm>
              <a:prstGeom prst="ellipse">
                <a:avLst/>
              </a:prstGeom>
              <a:solidFill>
                <a:schemeClr val="bg1">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Fluxograma: Atraso 76"/>
              <p:cNvSpPr/>
              <p:nvPr/>
            </p:nvSpPr>
            <p:spPr>
              <a:xfrm>
                <a:off x="7072629" y="3030860"/>
                <a:ext cx="73945" cy="144139"/>
              </a:xfrm>
              <a:prstGeom prst="flowChartDelay">
                <a:avLst/>
              </a:prstGeom>
              <a:solidFill>
                <a:schemeClr val="tx1">
                  <a:lumMod val="85000"/>
                  <a:lumOff val="1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etângulo 77"/>
            <p:cNvSpPr/>
            <p:nvPr/>
          </p:nvSpPr>
          <p:spPr>
            <a:xfrm>
              <a:off x="5821224" y="5184006"/>
              <a:ext cx="141040" cy="145926"/>
            </a:xfrm>
            <a:prstGeom prst="rect">
              <a:avLst/>
            </a:prstGeom>
            <a:solidFill>
              <a:schemeClr val="tx1">
                <a:lumMod val="75000"/>
                <a:lumOff val="2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chemeClr val="bg1">
                    <a:lumMod val="50000"/>
                  </a:schemeClr>
                </a:solidFill>
              </a:endParaRPr>
            </a:p>
          </p:txBody>
        </p:sp>
        <p:sp>
          <p:nvSpPr>
            <p:cNvPr id="29" name="Retângulo de cantos arredondados 28"/>
            <p:cNvSpPr/>
            <p:nvPr/>
          </p:nvSpPr>
          <p:spPr>
            <a:xfrm rot="5400000">
              <a:off x="5317292" y="4365104"/>
              <a:ext cx="288032" cy="144016"/>
            </a:xfrm>
            <a:prstGeom prst="roundRect">
              <a:avLst>
                <a:gd name="adj" fmla="val 50000"/>
              </a:avLst>
            </a:prstGeom>
            <a:solidFill>
              <a:schemeClr val="tx1">
                <a:lumMod val="50000"/>
                <a:lumOff val="5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tângulo de cantos arredondados 79"/>
            <p:cNvSpPr/>
            <p:nvPr/>
          </p:nvSpPr>
          <p:spPr>
            <a:xfrm rot="5400000">
              <a:off x="5469692" y="4784204"/>
              <a:ext cx="288032" cy="144016"/>
            </a:xfrm>
            <a:prstGeom prst="roundRect">
              <a:avLst>
                <a:gd name="adj" fmla="val 50000"/>
              </a:avLst>
            </a:prstGeom>
            <a:solidFill>
              <a:schemeClr val="tx1">
                <a:lumMod val="50000"/>
                <a:lumOff val="5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tângulo de cantos arredondados 81"/>
            <p:cNvSpPr/>
            <p:nvPr/>
          </p:nvSpPr>
          <p:spPr>
            <a:xfrm>
              <a:off x="2652996" y="5805264"/>
              <a:ext cx="576064" cy="432048"/>
            </a:xfrm>
            <a:prstGeom prst="roundRect">
              <a:avLst/>
            </a:prstGeom>
            <a:solidFill>
              <a:schemeClr val="bg1">
                <a:lumMod val="6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tângulo de cantos arredondados 82"/>
            <p:cNvSpPr/>
            <p:nvPr/>
          </p:nvSpPr>
          <p:spPr>
            <a:xfrm>
              <a:off x="3373076" y="5805264"/>
              <a:ext cx="576064" cy="432048"/>
            </a:xfrm>
            <a:prstGeom prst="roundRect">
              <a:avLst/>
            </a:prstGeom>
            <a:solidFill>
              <a:schemeClr val="bg1">
                <a:lumMod val="6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tângulo de cantos arredondados 78"/>
            <p:cNvSpPr/>
            <p:nvPr/>
          </p:nvSpPr>
          <p:spPr>
            <a:xfrm>
              <a:off x="2652996" y="5517232"/>
              <a:ext cx="1296144" cy="504056"/>
            </a:xfrm>
            <a:prstGeom prst="roundRect">
              <a:avLst/>
            </a:prstGeom>
            <a:solidFill>
              <a:schemeClr val="bg1">
                <a:lumMod val="6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tângulo de cantos arredondados 83"/>
            <p:cNvSpPr/>
            <p:nvPr/>
          </p:nvSpPr>
          <p:spPr>
            <a:xfrm>
              <a:off x="5317292" y="5805264"/>
              <a:ext cx="576064" cy="432048"/>
            </a:xfrm>
            <a:prstGeom prst="roundRect">
              <a:avLst/>
            </a:prstGeom>
            <a:solidFill>
              <a:schemeClr val="bg1">
                <a:lumMod val="6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tângulo de cantos arredondados 84"/>
            <p:cNvSpPr/>
            <p:nvPr/>
          </p:nvSpPr>
          <p:spPr>
            <a:xfrm>
              <a:off x="6037372" y="5805264"/>
              <a:ext cx="576064" cy="432048"/>
            </a:xfrm>
            <a:prstGeom prst="roundRect">
              <a:avLst/>
            </a:prstGeom>
            <a:solidFill>
              <a:schemeClr val="bg1">
                <a:lumMod val="6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tângulo de cantos arredondados 85"/>
            <p:cNvSpPr/>
            <p:nvPr/>
          </p:nvSpPr>
          <p:spPr>
            <a:xfrm>
              <a:off x="5317292" y="5517232"/>
              <a:ext cx="1296144" cy="504056"/>
            </a:xfrm>
            <a:prstGeom prst="roundRect">
              <a:avLst/>
            </a:prstGeom>
            <a:solidFill>
              <a:schemeClr val="bg1">
                <a:lumMod val="6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Fluxograma: Atraso 89"/>
            <p:cNvSpPr/>
            <p:nvPr/>
          </p:nvSpPr>
          <p:spPr>
            <a:xfrm rot="10800000">
              <a:off x="2314540" y="2399054"/>
              <a:ext cx="248356" cy="251131"/>
            </a:xfrm>
            <a:prstGeom prst="flowChartDelay">
              <a:avLst/>
            </a:prstGeom>
            <a:solidFill>
              <a:schemeClr val="tx1">
                <a:lumMod val="85000"/>
                <a:lumOff val="1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Fluxograma: Atraso 90"/>
            <p:cNvSpPr/>
            <p:nvPr/>
          </p:nvSpPr>
          <p:spPr>
            <a:xfrm rot="10800000" flipH="1">
              <a:off x="2907206" y="2382121"/>
              <a:ext cx="248356" cy="251131"/>
            </a:xfrm>
            <a:prstGeom prst="flowChartDelay">
              <a:avLst/>
            </a:prstGeom>
            <a:solidFill>
              <a:schemeClr val="tx1">
                <a:lumMod val="85000"/>
                <a:lumOff val="1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Fluxograma: Atraso 93"/>
            <p:cNvSpPr/>
            <p:nvPr/>
          </p:nvSpPr>
          <p:spPr>
            <a:xfrm rot="10800000">
              <a:off x="5970126" y="1945407"/>
              <a:ext cx="144016" cy="144016"/>
            </a:xfrm>
            <a:prstGeom prst="flowChartDelay">
              <a:avLst/>
            </a:prstGeom>
            <a:solidFill>
              <a:schemeClr val="tx1">
                <a:lumMod val="85000"/>
                <a:lumOff val="1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Fluxograma: Atraso 94"/>
            <p:cNvSpPr/>
            <p:nvPr/>
          </p:nvSpPr>
          <p:spPr>
            <a:xfrm rot="10800000">
              <a:off x="5967745" y="2100188"/>
              <a:ext cx="144016" cy="144016"/>
            </a:xfrm>
            <a:prstGeom prst="flowChartDelay">
              <a:avLst/>
            </a:prstGeom>
            <a:solidFill>
              <a:schemeClr val="tx1">
                <a:lumMod val="85000"/>
                <a:lumOff val="1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Fluxograma: Atraso 95"/>
            <p:cNvSpPr/>
            <p:nvPr/>
          </p:nvSpPr>
          <p:spPr>
            <a:xfrm rot="10800000" flipH="1">
              <a:off x="6548771" y="1950169"/>
              <a:ext cx="144016" cy="144016"/>
            </a:xfrm>
            <a:prstGeom prst="flowChartDelay">
              <a:avLst/>
            </a:prstGeom>
            <a:solidFill>
              <a:schemeClr val="tx1">
                <a:lumMod val="85000"/>
                <a:lumOff val="1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Fluxograma: Atraso 96"/>
            <p:cNvSpPr/>
            <p:nvPr/>
          </p:nvSpPr>
          <p:spPr>
            <a:xfrm rot="10800000" flipH="1">
              <a:off x="6546390" y="2104950"/>
              <a:ext cx="144016" cy="144016"/>
            </a:xfrm>
            <a:prstGeom prst="flowChartDelay">
              <a:avLst/>
            </a:prstGeom>
            <a:solidFill>
              <a:schemeClr val="tx1">
                <a:lumMod val="85000"/>
                <a:lumOff val="1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tângulo 87"/>
            <p:cNvSpPr/>
            <p:nvPr/>
          </p:nvSpPr>
          <p:spPr>
            <a:xfrm>
              <a:off x="5821348" y="1988840"/>
              <a:ext cx="1008112" cy="72008"/>
            </a:xfrm>
            <a:prstGeom prst="rect">
              <a:avLst/>
            </a:prstGeom>
            <a:solidFill>
              <a:schemeClr val="tx1">
                <a:lumMod val="85000"/>
                <a:lumOff val="1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etângulo 92"/>
            <p:cNvSpPr/>
            <p:nvPr/>
          </p:nvSpPr>
          <p:spPr>
            <a:xfrm>
              <a:off x="5821348" y="2132856"/>
              <a:ext cx="1008112" cy="72008"/>
            </a:xfrm>
            <a:prstGeom prst="rect">
              <a:avLst/>
            </a:prstGeom>
            <a:solidFill>
              <a:schemeClr val="tx1">
                <a:lumMod val="85000"/>
                <a:lumOff val="1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tângulo 86"/>
            <p:cNvSpPr/>
            <p:nvPr/>
          </p:nvSpPr>
          <p:spPr>
            <a:xfrm>
              <a:off x="6037372" y="1772816"/>
              <a:ext cx="576064" cy="864096"/>
            </a:xfrm>
            <a:prstGeom prst="rect">
              <a:avLst/>
            </a:prstGeom>
            <a:solidFill>
              <a:schemeClr val="tx1">
                <a:lumMod val="85000"/>
                <a:lumOff val="1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Retângulo 99"/>
            <p:cNvSpPr/>
            <p:nvPr/>
          </p:nvSpPr>
          <p:spPr>
            <a:xfrm>
              <a:off x="4021148" y="5445224"/>
              <a:ext cx="1224136" cy="216024"/>
            </a:xfrm>
            <a:prstGeom prst="rect">
              <a:avLst/>
            </a:prstGeom>
            <a:solidFill>
              <a:schemeClr val="bg1">
                <a:lumMod val="5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Fluxograma: Atraso 80"/>
            <p:cNvSpPr/>
            <p:nvPr/>
          </p:nvSpPr>
          <p:spPr>
            <a:xfrm rot="5400000">
              <a:off x="4453196" y="5661248"/>
              <a:ext cx="324036" cy="180020"/>
            </a:xfrm>
            <a:prstGeom prst="flowChartDelay">
              <a:avLst/>
            </a:prstGeom>
            <a:solidFill>
              <a:srgbClr val="EF1D1D"/>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tângulo 14"/>
            <p:cNvSpPr/>
            <p:nvPr/>
          </p:nvSpPr>
          <p:spPr>
            <a:xfrm>
              <a:off x="2869020" y="4725144"/>
              <a:ext cx="216024" cy="648072"/>
            </a:xfrm>
            <a:prstGeom prst="rect">
              <a:avLst/>
            </a:prstGeom>
            <a:solidFill>
              <a:schemeClr val="bg1">
                <a:lumMod val="6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tângulo 88"/>
            <p:cNvSpPr/>
            <p:nvPr/>
          </p:nvSpPr>
          <p:spPr>
            <a:xfrm>
              <a:off x="2508980" y="1988840"/>
              <a:ext cx="432048" cy="792088"/>
            </a:xfrm>
            <a:prstGeom prst="rect">
              <a:avLst/>
            </a:prstGeom>
            <a:solidFill>
              <a:schemeClr val="tx1">
                <a:lumMod val="85000"/>
                <a:lumOff val="1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tângulo 100"/>
            <p:cNvSpPr/>
            <p:nvPr/>
          </p:nvSpPr>
          <p:spPr>
            <a:xfrm>
              <a:off x="6325404" y="2204864"/>
              <a:ext cx="63624" cy="440432"/>
            </a:xfrm>
            <a:prstGeom prst="rect">
              <a:avLst/>
            </a:prstGeom>
            <a:solidFill>
              <a:schemeClr val="tx1">
                <a:lumMod val="50000"/>
                <a:lumOff val="5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tângulo 101"/>
            <p:cNvSpPr/>
            <p:nvPr/>
          </p:nvSpPr>
          <p:spPr>
            <a:xfrm>
              <a:off x="6397412" y="2204864"/>
              <a:ext cx="63624" cy="440432"/>
            </a:xfrm>
            <a:prstGeom prst="rect">
              <a:avLst/>
            </a:prstGeom>
            <a:solidFill>
              <a:schemeClr val="tx1">
                <a:lumMod val="50000"/>
                <a:lumOff val="5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tângulo 102"/>
            <p:cNvSpPr/>
            <p:nvPr/>
          </p:nvSpPr>
          <p:spPr>
            <a:xfrm>
              <a:off x="6469420" y="2204864"/>
              <a:ext cx="63624" cy="440432"/>
            </a:xfrm>
            <a:prstGeom prst="rect">
              <a:avLst/>
            </a:prstGeom>
            <a:solidFill>
              <a:schemeClr val="tx1">
                <a:lumMod val="50000"/>
                <a:lumOff val="5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tângulo 103"/>
            <p:cNvSpPr/>
            <p:nvPr/>
          </p:nvSpPr>
          <p:spPr>
            <a:xfrm>
              <a:off x="6253396" y="2204864"/>
              <a:ext cx="63624" cy="440432"/>
            </a:xfrm>
            <a:prstGeom prst="rect">
              <a:avLst/>
            </a:prstGeom>
            <a:solidFill>
              <a:schemeClr val="tx1">
                <a:lumMod val="50000"/>
                <a:lumOff val="5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tângulo 104"/>
            <p:cNvSpPr/>
            <p:nvPr/>
          </p:nvSpPr>
          <p:spPr>
            <a:xfrm>
              <a:off x="6181388" y="2204864"/>
              <a:ext cx="63624" cy="440432"/>
            </a:xfrm>
            <a:prstGeom prst="rect">
              <a:avLst/>
            </a:prstGeom>
            <a:solidFill>
              <a:schemeClr val="tx1">
                <a:lumMod val="50000"/>
                <a:lumOff val="5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tângulo 105"/>
            <p:cNvSpPr/>
            <p:nvPr/>
          </p:nvSpPr>
          <p:spPr>
            <a:xfrm>
              <a:off x="6109380" y="2204864"/>
              <a:ext cx="63624" cy="440432"/>
            </a:xfrm>
            <a:prstGeom prst="rect">
              <a:avLst/>
            </a:prstGeom>
            <a:solidFill>
              <a:schemeClr val="tx1">
                <a:lumMod val="50000"/>
                <a:lumOff val="5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tângulo 107"/>
            <p:cNvSpPr/>
            <p:nvPr/>
          </p:nvSpPr>
          <p:spPr>
            <a:xfrm>
              <a:off x="6084168" y="5085184"/>
              <a:ext cx="224160" cy="322559"/>
            </a:xfrm>
            <a:prstGeom prst="rect">
              <a:avLst/>
            </a:prstGeom>
            <a:solidFill>
              <a:schemeClr val="tx1">
                <a:lumMod val="75000"/>
                <a:lumOff val="2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chemeClr val="bg1">
                    <a:lumMod val="50000"/>
                  </a:schemeClr>
                </a:solidFill>
              </a:endParaRPr>
            </a:p>
          </p:txBody>
        </p:sp>
        <p:sp>
          <p:nvSpPr>
            <p:cNvPr id="112" name="Retângulo 111"/>
            <p:cNvSpPr/>
            <p:nvPr/>
          </p:nvSpPr>
          <p:spPr>
            <a:xfrm flipH="1">
              <a:off x="4182244" y="3470528"/>
              <a:ext cx="45719" cy="712852"/>
            </a:xfrm>
            <a:prstGeom prst="rect">
              <a:avLst/>
            </a:prstGeom>
            <a:pattFill prst="dkHorz">
              <a:fgClr>
                <a:schemeClr val="bg1">
                  <a:lumMod val="50000"/>
                </a:schemeClr>
              </a:fgClr>
              <a:bgClr>
                <a:srgbClr val="21372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tângulo 113"/>
            <p:cNvSpPr/>
            <p:nvPr/>
          </p:nvSpPr>
          <p:spPr>
            <a:xfrm flipH="1">
              <a:off x="4970531" y="3462908"/>
              <a:ext cx="45719" cy="712852"/>
            </a:xfrm>
            <a:prstGeom prst="rect">
              <a:avLst/>
            </a:prstGeom>
            <a:pattFill prst="dkHorz">
              <a:fgClr>
                <a:schemeClr val="bg1">
                  <a:lumMod val="50000"/>
                </a:schemeClr>
              </a:fgClr>
              <a:bgClr>
                <a:srgbClr val="21372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tângulo 114"/>
            <p:cNvSpPr/>
            <p:nvPr/>
          </p:nvSpPr>
          <p:spPr>
            <a:xfrm flipH="1">
              <a:off x="3059832" y="3691508"/>
              <a:ext cx="47992" cy="712852"/>
            </a:xfrm>
            <a:prstGeom prst="rect">
              <a:avLst/>
            </a:prstGeom>
            <a:pattFill prst="dkHorz">
              <a:fgClr>
                <a:schemeClr val="bg1">
                  <a:lumMod val="50000"/>
                </a:schemeClr>
              </a:fgClr>
              <a:bgClr>
                <a:srgbClr val="21372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tângulo 115"/>
            <p:cNvSpPr/>
            <p:nvPr/>
          </p:nvSpPr>
          <p:spPr>
            <a:xfrm flipH="1">
              <a:off x="3828008" y="3683888"/>
              <a:ext cx="45719" cy="712852"/>
            </a:xfrm>
            <a:prstGeom prst="rect">
              <a:avLst/>
            </a:prstGeom>
            <a:pattFill prst="dkHorz">
              <a:fgClr>
                <a:schemeClr val="bg1">
                  <a:lumMod val="50000"/>
                </a:schemeClr>
              </a:fgClr>
              <a:bgClr>
                <a:srgbClr val="21372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tângulo 116"/>
            <p:cNvSpPr/>
            <p:nvPr/>
          </p:nvSpPr>
          <p:spPr>
            <a:xfrm rot="16200000" flipH="1">
              <a:off x="3444818" y="4074222"/>
              <a:ext cx="45719" cy="712852"/>
            </a:xfrm>
            <a:prstGeom prst="rect">
              <a:avLst/>
            </a:prstGeom>
            <a:pattFill prst="dkVert">
              <a:fgClr>
                <a:schemeClr val="bg1">
                  <a:lumMod val="50000"/>
                </a:schemeClr>
              </a:fgClr>
              <a:bgClr>
                <a:srgbClr val="21372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tângulo 117"/>
            <p:cNvSpPr/>
            <p:nvPr/>
          </p:nvSpPr>
          <p:spPr>
            <a:xfrm rot="16200000" flipH="1">
              <a:off x="3452439" y="3296412"/>
              <a:ext cx="45719" cy="712852"/>
            </a:xfrm>
            <a:prstGeom prst="rect">
              <a:avLst/>
            </a:prstGeom>
            <a:pattFill prst="dkVert">
              <a:fgClr>
                <a:schemeClr val="bg1">
                  <a:lumMod val="50000"/>
                </a:schemeClr>
              </a:fgClr>
              <a:bgClr>
                <a:srgbClr val="21372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Retângulo 118"/>
            <p:cNvSpPr/>
            <p:nvPr/>
          </p:nvSpPr>
          <p:spPr>
            <a:xfrm rot="16200000" flipH="1">
              <a:off x="4580199" y="3865150"/>
              <a:ext cx="45719" cy="712852"/>
            </a:xfrm>
            <a:prstGeom prst="rect">
              <a:avLst/>
            </a:prstGeom>
            <a:pattFill prst="dkVert">
              <a:fgClr>
                <a:schemeClr val="bg1">
                  <a:lumMod val="50000"/>
                </a:schemeClr>
              </a:fgClr>
              <a:bgClr>
                <a:srgbClr val="21372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Retângulo 119"/>
            <p:cNvSpPr/>
            <p:nvPr/>
          </p:nvSpPr>
          <p:spPr>
            <a:xfrm rot="16200000" flipH="1">
              <a:off x="4578296" y="3073053"/>
              <a:ext cx="45719" cy="712852"/>
            </a:xfrm>
            <a:prstGeom prst="rect">
              <a:avLst/>
            </a:prstGeom>
            <a:pattFill prst="dkVert">
              <a:fgClr>
                <a:schemeClr val="bg1">
                  <a:lumMod val="50000"/>
                </a:schemeClr>
              </a:fgClr>
              <a:bgClr>
                <a:srgbClr val="21372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tângulo 6"/>
            <p:cNvSpPr/>
            <p:nvPr/>
          </p:nvSpPr>
          <p:spPr>
            <a:xfrm>
              <a:off x="4237172" y="3460209"/>
              <a:ext cx="720080" cy="722489"/>
            </a:xfrm>
            <a:prstGeom prst="rect">
              <a:avLst/>
            </a:prstGeom>
            <a:solidFill>
              <a:schemeClr val="tx1">
                <a:lumMod val="75000"/>
                <a:lumOff val="2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bg1">
                      <a:lumMod val="50000"/>
                    </a:schemeClr>
                  </a:solidFill>
                </a:rPr>
                <a:t>RCP</a:t>
              </a:r>
              <a:endParaRPr lang="en-US" sz="2000" b="1" dirty="0">
                <a:solidFill>
                  <a:schemeClr val="bg1">
                    <a:lumMod val="50000"/>
                  </a:schemeClr>
                </a:solidFill>
              </a:endParaRPr>
            </a:p>
          </p:txBody>
        </p:sp>
        <p:sp>
          <p:nvSpPr>
            <p:cNvPr id="9" name="Retângulo 8"/>
            <p:cNvSpPr/>
            <p:nvPr/>
          </p:nvSpPr>
          <p:spPr>
            <a:xfrm>
              <a:off x="3119336" y="3683164"/>
              <a:ext cx="696628" cy="714023"/>
            </a:xfrm>
            <a:prstGeom prst="rect">
              <a:avLst/>
            </a:prstGeom>
            <a:solidFill>
              <a:schemeClr val="tx1">
                <a:lumMod val="75000"/>
                <a:lumOff val="2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bg1">
                      <a:lumMod val="50000"/>
                    </a:schemeClr>
                  </a:solidFill>
                </a:rPr>
                <a:t>CPU</a:t>
              </a:r>
              <a:endParaRPr lang="en-US" sz="2000" b="1" dirty="0">
                <a:solidFill>
                  <a:schemeClr val="bg1">
                    <a:lumMod val="50000"/>
                  </a:schemeClr>
                </a:solidFill>
              </a:endParaRPr>
            </a:p>
          </p:txBody>
        </p:sp>
        <p:sp>
          <p:nvSpPr>
            <p:cNvPr id="121" name="Retângulo 120"/>
            <p:cNvSpPr/>
            <p:nvPr/>
          </p:nvSpPr>
          <p:spPr>
            <a:xfrm rot="16200000" flipH="1">
              <a:off x="4567436" y="4410744"/>
              <a:ext cx="52861" cy="608739"/>
            </a:xfrm>
            <a:prstGeom prst="rect">
              <a:avLst/>
            </a:prstGeom>
            <a:pattFill prst="dkVert">
              <a:fgClr>
                <a:schemeClr val="bg1">
                  <a:lumMod val="50000"/>
                </a:schemeClr>
              </a:fgClr>
              <a:bgClr>
                <a:srgbClr val="21372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Retângulo 121"/>
            <p:cNvSpPr/>
            <p:nvPr/>
          </p:nvSpPr>
          <p:spPr>
            <a:xfrm rot="16200000" flipH="1">
              <a:off x="4569817" y="4013075"/>
              <a:ext cx="52861" cy="608739"/>
            </a:xfrm>
            <a:prstGeom prst="rect">
              <a:avLst/>
            </a:prstGeom>
            <a:pattFill prst="dkVert">
              <a:fgClr>
                <a:schemeClr val="bg1">
                  <a:lumMod val="50000"/>
                </a:schemeClr>
              </a:fgClr>
              <a:bgClr>
                <a:srgbClr val="21372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Retângulo 122"/>
            <p:cNvSpPr/>
            <p:nvPr/>
          </p:nvSpPr>
          <p:spPr>
            <a:xfrm rot="16200000" flipH="1">
              <a:off x="4567436" y="4729831"/>
              <a:ext cx="52861" cy="608739"/>
            </a:xfrm>
            <a:prstGeom prst="rect">
              <a:avLst/>
            </a:prstGeom>
            <a:pattFill prst="dkVert">
              <a:fgClr>
                <a:schemeClr val="bg1">
                  <a:lumMod val="50000"/>
                </a:schemeClr>
              </a:fgClr>
              <a:bgClr>
                <a:srgbClr val="21372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Retângulo 123"/>
            <p:cNvSpPr/>
            <p:nvPr/>
          </p:nvSpPr>
          <p:spPr>
            <a:xfrm rot="16200000" flipH="1">
              <a:off x="4569817" y="4332162"/>
              <a:ext cx="52861" cy="608739"/>
            </a:xfrm>
            <a:prstGeom prst="rect">
              <a:avLst/>
            </a:prstGeom>
            <a:pattFill prst="dkVert">
              <a:fgClr>
                <a:schemeClr val="bg1">
                  <a:lumMod val="50000"/>
                </a:schemeClr>
              </a:fgClr>
              <a:bgClr>
                <a:srgbClr val="21372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tângulo 9"/>
            <p:cNvSpPr/>
            <p:nvPr/>
          </p:nvSpPr>
          <p:spPr>
            <a:xfrm>
              <a:off x="4264025" y="4331237"/>
              <a:ext cx="648072" cy="288033"/>
            </a:xfrm>
            <a:prstGeom prst="rect">
              <a:avLst/>
            </a:prstGeom>
            <a:solidFill>
              <a:schemeClr val="tx1">
                <a:lumMod val="75000"/>
                <a:lumOff val="2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lumMod val="50000"/>
                    </a:schemeClr>
                  </a:solidFill>
                </a:rPr>
                <a:t>RAM</a:t>
              </a:r>
              <a:endParaRPr lang="en-US" sz="1400" b="1" dirty="0">
                <a:solidFill>
                  <a:schemeClr val="bg1">
                    <a:lumMod val="50000"/>
                  </a:schemeClr>
                </a:solidFill>
              </a:endParaRPr>
            </a:p>
          </p:txBody>
        </p:sp>
        <p:sp>
          <p:nvSpPr>
            <p:cNvPr id="11" name="Retângulo 10"/>
            <p:cNvSpPr/>
            <p:nvPr/>
          </p:nvSpPr>
          <p:spPr>
            <a:xfrm>
              <a:off x="4269670" y="4731993"/>
              <a:ext cx="648072" cy="288033"/>
            </a:xfrm>
            <a:prstGeom prst="rect">
              <a:avLst/>
            </a:prstGeom>
            <a:solidFill>
              <a:schemeClr val="tx1">
                <a:lumMod val="75000"/>
                <a:lumOff val="2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lumMod val="50000"/>
                    </a:schemeClr>
                  </a:solidFill>
                </a:rPr>
                <a:t>RAM</a:t>
              </a:r>
              <a:endParaRPr lang="en-US" sz="1400" b="1" dirty="0">
                <a:solidFill>
                  <a:schemeClr val="bg1">
                    <a:lumMod val="50000"/>
                  </a:schemeClr>
                </a:solidFill>
              </a:endParaRPr>
            </a:p>
          </p:txBody>
        </p:sp>
      </p:grpSp>
    </p:spTree>
    <p:extLst>
      <p:ext uri="{BB962C8B-B14F-4D97-AF65-F5344CB8AC3E}">
        <p14:creationId xmlns:p14="http://schemas.microsoft.com/office/powerpoint/2010/main" val="44977322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The CPU</a:t>
            </a:r>
            <a:endParaRPr lang="en-US" dirty="0"/>
          </a:p>
        </p:txBody>
      </p:sp>
      <p:sp>
        <p:nvSpPr>
          <p:cNvPr id="4" name="Espaço Reservado para Conteúdo 2"/>
          <p:cNvSpPr>
            <a:spLocks noGrp="1"/>
          </p:cNvSpPr>
          <p:nvPr>
            <p:ph idx="1"/>
          </p:nvPr>
        </p:nvSpPr>
        <p:spPr>
          <a:xfrm>
            <a:off x="457200" y="1600200"/>
            <a:ext cx="8229600" cy="4525963"/>
          </a:xfrm>
        </p:spPr>
        <p:txBody>
          <a:bodyPr>
            <a:normAutofit lnSpcReduction="10000"/>
          </a:bodyPr>
          <a:lstStyle/>
          <a:p>
            <a:r>
              <a:rPr lang="en-US" dirty="0"/>
              <a:t>NEC </a:t>
            </a:r>
            <a:r>
              <a:rPr lang="en-US" dirty="0" smtClean="0"/>
              <a:t>VR4300 (MIPS R4300i)</a:t>
            </a:r>
          </a:p>
          <a:p>
            <a:pPr lvl="1">
              <a:buFont typeface="Courier New" panose="02070309020205020404" pitchFamily="49" charset="0"/>
              <a:buChar char="o"/>
            </a:pPr>
            <a:r>
              <a:rPr lang="en-US" dirty="0" smtClean="0"/>
              <a:t>Runs at 93.75 </a:t>
            </a:r>
            <a:r>
              <a:rPr lang="en-US" dirty="0" err="1" smtClean="0"/>
              <a:t>MHz.</a:t>
            </a:r>
            <a:endParaRPr lang="en-US" dirty="0" smtClean="0"/>
          </a:p>
          <a:p>
            <a:pPr lvl="1">
              <a:buFont typeface="Courier New" panose="02070309020205020404" pitchFamily="49" charset="0"/>
              <a:buChar char="o"/>
            </a:pPr>
            <a:r>
              <a:rPr lang="en-US" dirty="0" smtClean="0"/>
              <a:t>16 KB instruction cache</a:t>
            </a:r>
          </a:p>
          <a:p>
            <a:pPr lvl="1">
              <a:buFont typeface="Courier New" panose="02070309020205020404" pitchFamily="49" charset="0"/>
              <a:buChar char="o"/>
            </a:pPr>
            <a:r>
              <a:rPr lang="en-US" dirty="0"/>
              <a:t>8 KB </a:t>
            </a:r>
            <a:r>
              <a:rPr lang="en-US" dirty="0" err="1"/>
              <a:t>writeback</a:t>
            </a:r>
            <a:r>
              <a:rPr lang="en-US" dirty="0"/>
              <a:t> data </a:t>
            </a:r>
            <a:r>
              <a:rPr lang="en-US" dirty="0" smtClean="0"/>
              <a:t>cache</a:t>
            </a:r>
          </a:p>
          <a:p>
            <a:pPr lvl="1">
              <a:buFont typeface="Courier New" panose="02070309020205020404" pitchFamily="49" charset="0"/>
              <a:buChar char="o"/>
            </a:pPr>
            <a:r>
              <a:rPr lang="en-US" dirty="0" smtClean="0"/>
              <a:t>Pretty good at floating point arithmetic. Actually faster than fixed point!</a:t>
            </a:r>
          </a:p>
          <a:p>
            <a:pPr lvl="1">
              <a:buFont typeface="Courier New" panose="02070309020205020404" pitchFamily="49" charset="0"/>
              <a:buChar char="o"/>
            </a:pPr>
            <a:r>
              <a:rPr lang="en-US" dirty="0" smtClean="0"/>
              <a:t>Can do 64-Bit operations, but the system bus is 32-Bits wide so games are designed with 32-Bit calling conventions to maximize performance.</a:t>
            </a:r>
          </a:p>
          <a:p>
            <a:pPr lvl="1">
              <a:buFont typeface="Courier New" panose="02070309020205020404" pitchFamily="49" charset="0"/>
              <a:buChar char="o"/>
            </a:pPr>
            <a:r>
              <a:rPr lang="en-US" dirty="0" smtClean="0"/>
              <a:t>No blast processing. Sorry!</a:t>
            </a:r>
            <a:endParaRPr lang="en-US" dirty="0"/>
          </a:p>
        </p:txBody>
      </p:sp>
      <p:pic>
        <p:nvPicPr>
          <p:cNvPr id="1026" name="Picture 2" descr="https://upload.wikimedia.org/wikipedia/commons/thumb/d/d0/CPU-NUS_01.jpg/220px-CPU-NUS_0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28184" y="1484784"/>
            <a:ext cx="2095500" cy="1724025"/>
          </a:xfrm>
          <a:prstGeom prst="rect">
            <a:avLst/>
          </a:prstGeom>
          <a:noFill/>
          <a:extLst>
            <a:ext uri="{909E8E84-426E-40DD-AFC4-6F175D3DCCD1}">
              <a14:hiddenFill xmlns:a14="http://schemas.microsoft.com/office/drawing/2010/main">
                <a:solidFill>
                  <a:srgbClr val="FFFFFF"/>
                </a:solidFill>
              </a14:hiddenFill>
            </a:ext>
          </a:extLst>
        </p:spPr>
      </p:pic>
      <p:sp>
        <p:nvSpPr>
          <p:cNvPr id="3" name="CaixaDeTexto 2"/>
          <p:cNvSpPr txBox="1"/>
          <p:nvPr/>
        </p:nvSpPr>
        <p:spPr>
          <a:xfrm>
            <a:off x="6228184" y="3212976"/>
            <a:ext cx="2088232" cy="276999"/>
          </a:xfrm>
          <a:prstGeom prst="rect">
            <a:avLst/>
          </a:prstGeom>
          <a:noFill/>
        </p:spPr>
        <p:txBody>
          <a:bodyPr wrap="square" rtlCol="0">
            <a:spAutoFit/>
          </a:bodyPr>
          <a:lstStyle/>
          <a:p>
            <a:pPr algn="ctr"/>
            <a:r>
              <a:rPr lang="pt-PT" sz="1200" dirty="0" err="1" smtClean="0"/>
              <a:t>Photo</a:t>
            </a:r>
            <a:r>
              <a:rPr lang="pt-PT" sz="1200" dirty="0" smtClean="0"/>
              <a:t> </a:t>
            </a:r>
            <a:r>
              <a:rPr lang="pt-PT" sz="1200" dirty="0" err="1" smtClean="0"/>
              <a:t>by</a:t>
            </a:r>
            <a:r>
              <a:rPr lang="pt-PT" sz="1200" dirty="0" smtClean="0"/>
              <a:t> </a:t>
            </a:r>
            <a:r>
              <a:rPr lang="pt-PT" sz="1200" dirty="0" smtClean="0">
                <a:hlinkClick r:id="rId3"/>
              </a:rPr>
              <a:t>Yaca2671</a:t>
            </a:r>
            <a:endParaRPr lang="en-US" sz="1200" dirty="0"/>
          </a:p>
        </p:txBody>
      </p:sp>
    </p:spTree>
    <p:extLst>
      <p:ext uri="{BB962C8B-B14F-4D97-AF65-F5344CB8AC3E}">
        <p14:creationId xmlns:p14="http://schemas.microsoft.com/office/powerpoint/2010/main" val="394298217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The RAM</a:t>
            </a:r>
            <a:endParaRPr lang="en-US" dirty="0"/>
          </a:p>
        </p:txBody>
      </p:sp>
      <p:sp>
        <p:nvSpPr>
          <p:cNvPr id="4" name="Espaço Reservado para Conteúdo 2"/>
          <p:cNvSpPr>
            <a:spLocks noGrp="1"/>
          </p:cNvSpPr>
          <p:nvPr>
            <p:ph idx="1"/>
          </p:nvPr>
        </p:nvSpPr>
        <p:spPr>
          <a:xfrm>
            <a:off x="457200" y="1600200"/>
            <a:ext cx="6491064" cy="4525963"/>
          </a:xfrm>
        </p:spPr>
        <p:txBody>
          <a:bodyPr>
            <a:normAutofit fontScale="92500" lnSpcReduction="20000"/>
          </a:bodyPr>
          <a:lstStyle/>
          <a:p>
            <a:r>
              <a:rPr lang="en-US" dirty="0" smtClean="0"/>
              <a:t>250 MHz Rambus DRAM</a:t>
            </a:r>
          </a:p>
          <a:p>
            <a:pPr lvl="1">
              <a:buFont typeface="Courier New" panose="02070309020205020404" pitchFamily="49" charset="0"/>
              <a:buChar char="o"/>
            </a:pPr>
            <a:r>
              <a:rPr lang="en-US" dirty="0"/>
              <a:t>4 (4.5) </a:t>
            </a:r>
            <a:r>
              <a:rPr lang="en-US" dirty="0" smtClean="0"/>
              <a:t>MB split as 1 MB banks</a:t>
            </a:r>
          </a:p>
          <a:p>
            <a:pPr lvl="2">
              <a:buFont typeface="Wingdings" panose="05000000000000000000" pitchFamily="2" charset="2"/>
              <a:buChar char="§"/>
            </a:pPr>
            <a:r>
              <a:rPr lang="en-US" dirty="0" smtClean="0"/>
              <a:t>9</a:t>
            </a:r>
            <a:r>
              <a:rPr lang="en-US" baseline="30000" dirty="0" smtClean="0"/>
              <a:t>th</a:t>
            </a:r>
            <a:r>
              <a:rPr lang="en-US" dirty="0" smtClean="0"/>
              <a:t> bit is not exposed to the CPU, it’s</a:t>
            </a:r>
          </a:p>
          <a:p>
            <a:pPr marL="914400" lvl="2" indent="0">
              <a:buNone/>
            </a:pPr>
            <a:r>
              <a:rPr lang="en-US" dirty="0"/>
              <a:t> </a:t>
            </a:r>
            <a:r>
              <a:rPr lang="en-US" dirty="0" smtClean="0"/>
              <a:t>  used by the RCP for Z-Buffering and </a:t>
            </a:r>
          </a:p>
          <a:p>
            <a:pPr marL="914400" lvl="2" indent="0">
              <a:buNone/>
            </a:pPr>
            <a:r>
              <a:rPr lang="en-US" dirty="0" smtClean="0"/>
              <a:t>   Anti-Aliasing</a:t>
            </a:r>
          </a:p>
          <a:p>
            <a:pPr lvl="1">
              <a:buFont typeface="Courier New" panose="02070309020205020404" pitchFamily="49" charset="0"/>
              <a:buChar char="o"/>
            </a:pPr>
            <a:r>
              <a:rPr lang="en-US" dirty="0" smtClean="0"/>
              <a:t>8-Bit (9-Bit) data bus</a:t>
            </a:r>
          </a:p>
          <a:p>
            <a:pPr lvl="1">
              <a:buFont typeface="Courier New" panose="02070309020205020404" pitchFamily="49" charset="0"/>
              <a:buChar char="o"/>
            </a:pPr>
            <a:r>
              <a:rPr lang="en-US" dirty="0" smtClean="0"/>
              <a:t>High access latency</a:t>
            </a:r>
          </a:p>
          <a:p>
            <a:pPr lvl="1">
              <a:buFont typeface="Courier New" panose="02070309020205020404" pitchFamily="49" charset="0"/>
              <a:buChar char="o"/>
            </a:pPr>
            <a:r>
              <a:rPr lang="en-US" dirty="0"/>
              <a:t>Peaks at 562.5 </a:t>
            </a:r>
            <a:r>
              <a:rPr lang="en-US" dirty="0" smtClean="0"/>
              <a:t>MB/s</a:t>
            </a:r>
          </a:p>
          <a:p>
            <a:pPr lvl="1">
              <a:buFont typeface="Courier New" panose="02070309020205020404" pitchFamily="49" charset="0"/>
              <a:buChar char="o"/>
            </a:pPr>
            <a:r>
              <a:rPr lang="en-US" dirty="0" smtClean="0"/>
              <a:t>Stores literally everything</a:t>
            </a:r>
          </a:p>
          <a:p>
            <a:pPr lvl="2">
              <a:buFont typeface="Wingdings" panose="05000000000000000000" pitchFamily="2" charset="2"/>
              <a:buChar char="§"/>
            </a:pPr>
            <a:r>
              <a:rPr lang="en-US" dirty="0" smtClean="0"/>
              <a:t>Unified Memory Architecture</a:t>
            </a:r>
          </a:p>
          <a:p>
            <a:pPr lvl="1">
              <a:buFont typeface="Courier New" panose="02070309020205020404" pitchFamily="49" charset="0"/>
              <a:buChar char="o"/>
            </a:pPr>
            <a:r>
              <a:rPr lang="en-US" dirty="0" smtClean="0"/>
              <a:t>Can be expanded to 8MB with an Expansion Pak</a:t>
            </a:r>
          </a:p>
          <a:p>
            <a:pPr lvl="2">
              <a:buFont typeface="Courier New" panose="02070309020205020404" pitchFamily="49" charset="0"/>
              <a:buChar char="o"/>
            </a:pPr>
            <a:endParaRPr lang="en-US" dirty="0" smtClean="0"/>
          </a:p>
          <a:p>
            <a:pPr lvl="1">
              <a:buFont typeface="Courier New" panose="02070309020205020404" pitchFamily="49" charset="0"/>
              <a:buChar char="o"/>
            </a:pPr>
            <a:endParaRPr lang="en-US" dirty="0" smtClean="0"/>
          </a:p>
          <a:p>
            <a:pPr lvl="1">
              <a:buFont typeface="Courier New" panose="02070309020205020404" pitchFamily="49" charset="0"/>
              <a:buChar char="o"/>
            </a:pPr>
            <a:endParaRPr lang="en-US" dirty="0"/>
          </a:p>
        </p:txBody>
      </p:sp>
      <p:pic>
        <p:nvPicPr>
          <p:cNvPr id="2050" name="Picture 2" descr="Nintendo 64 technical specifications - Wikipedi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28184" y="1412776"/>
            <a:ext cx="2095500" cy="1771651"/>
          </a:xfrm>
          <a:prstGeom prst="rect">
            <a:avLst/>
          </a:prstGeom>
          <a:noFill/>
          <a:extLst>
            <a:ext uri="{909E8E84-426E-40DD-AFC4-6F175D3DCCD1}">
              <a14:hiddenFill xmlns:a14="http://schemas.microsoft.com/office/drawing/2010/main">
                <a:solidFill>
                  <a:srgbClr val="FFFFFF"/>
                </a:solidFill>
              </a14:hiddenFill>
            </a:ext>
          </a:extLst>
        </p:spPr>
      </p:pic>
      <p:sp>
        <p:nvSpPr>
          <p:cNvPr id="6" name="CaixaDeTexto 5"/>
          <p:cNvSpPr txBox="1"/>
          <p:nvPr/>
        </p:nvSpPr>
        <p:spPr>
          <a:xfrm>
            <a:off x="6228184" y="3212976"/>
            <a:ext cx="2088232" cy="276999"/>
          </a:xfrm>
          <a:prstGeom prst="rect">
            <a:avLst/>
          </a:prstGeom>
          <a:noFill/>
        </p:spPr>
        <p:txBody>
          <a:bodyPr wrap="square" rtlCol="0">
            <a:spAutoFit/>
          </a:bodyPr>
          <a:lstStyle/>
          <a:p>
            <a:pPr algn="ctr"/>
            <a:r>
              <a:rPr lang="pt-PT" sz="1200" dirty="0" err="1" smtClean="0"/>
              <a:t>Photo</a:t>
            </a:r>
            <a:r>
              <a:rPr lang="pt-PT" sz="1200" dirty="0" smtClean="0"/>
              <a:t> </a:t>
            </a:r>
            <a:r>
              <a:rPr lang="pt-PT" sz="1200" dirty="0" err="1" smtClean="0"/>
              <a:t>by</a:t>
            </a:r>
            <a:r>
              <a:rPr lang="pt-PT" sz="1200" dirty="0" smtClean="0"/>
              <a:t> </a:t>
            </a:r>
            <a:r>
              <a:rPr lang="pt-PT" sz="1200" dirty="0" smtClean="0">
                <a:hlinkClick r:id="rId3"/>
              </a:rPr>
              <a:t>Yaca2671</a:t>
            </a:r>
            <a:endParaRPr lang="en-US" sz="1200" dirty="0"/>
          </a:p>
        </p:txBody>
      </p:sp>
    </p:spTree>
    <p:extLst>
      <p:ext uri="{BB962C8B-B14F-4D97-AF65-F5344CB8AC3E}">
        <p14:creationId xmlns:p14="http://schemas.microsoft.com/office/powerpoint/2010/main" val="28139957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3099" b="94215" l="2217" r="96798"/>
                    </a14:imgEffect>
                  </a14:imgLayer>
                </a14:imgProps>
              </a:ext>
              <a:ext uri="{28A0092B-C50C-407E-A947-70E740481C1C}">
                <a14:useLocalDpi xmlns:a14="http://schemas.microsoft.com/office/drawing/2010/main" val="0"/>
              </a:ext>
            </a:extLst>
          </a:blip>
          <a:srcRect/>
          <a:stretch>
            <a:fillRect/>
          </a:stretch>
        </p:blipFill>
        <p:spPr bwMode="auto">
          <a:xfrm>
            <a:off x="6304120" y="3384376"/>
            <a:ext cx="2876392" cy="3429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ítulo 1"/>
          <p:cNvSpPr>
            <a:spLocks noGrp="1"/>
          </p:cNvSpPr>
          <p:nvPr>
            <p:ph type="title"/>
          </p:nvPr>
        </p:nvSpPr>
        <p:spPr/>
        <p:txBody>
          <a:bodyPr/>
          <a:lstStyle/>
          <a:p>
            <a:r>
              <a:rPr lang="en-US" dirty="0" smtClean="0"/>
              <a:t>The RCP</a:t>
            </a:r>
            <a:endParaRPr lang="en-US" dirty="0"/>
          </a:p>
        </p:txBody>
      </p:sp>
      <p:sp>
        <p:nvSpPr>
          <p:cNvPr id="4" name="Espaço Reservado para Conteúdo 2"/>
          <p:cNvSpPr>
            <a:spLocks noGrp="1"/>
          </p:cNvSpPr>
          <p:nvPr>
            <p:ph idx="1"/>
          </p:nvPr>
        </p:nvSpPr>
        <p:spPr>
          <a:xfrm>
            <a:off x="457200" y="1556792"/>
            <a:ext cx="8147248" cy="5040560"/>
          </a:xfrm>
        </p:spPr>
        <p:txBody>
          <a:bodyPr>
            <a:normAutofit fontScale="92500" lnSpcReduction="10000"/>
          </a:bodyPr>
          <a:lstStyle/>
          <a:p>
            <a:r>
              <a:rPr lang="en-US" dirty="0" smtClean="0"/>
              <a:t>Reality Co-Processor</a:t>
            </a:r>
          </a:p>
          <a:p>
            <a:pPr lvl="1">
              <a:buFont typeface="Courier New" panose="02070309020205020404" pitchFamily="49" charset="0"/>
              <a:buChar char="o"/>
            </a:pPr>
            <a:r>
              <a:rPr lang="en-US" dirty="0" smtClean="0"/>
              <a:t>???</a:t>
            </a:r>
          </a:p>
          <a:p>
            <a:pPr lvl="1">
              <a:buFont typeface="Courier New" panose="02070309020205020404" pitchFamily="49" charset="0"/>
              <a:buChar char="o"/>
            </a:pPr>
            <a:r>
              <a:rPr lang="en-US" dirty="0" smtClean="0"/>
              <a:t>Created by Silicon Graphics</a:t>
            </a:r>
          </a:p>
          <a:p>
            <a:pPr lvl="1">
              <a:buFont typeface="Courier New" panose="02070309020205020404" pitchFamily="49" charset="0"/>
              <a:buChar char="o"/>
            </a:pPr>
            <a:r>
              <a:rPr lang="en-US" dirty="0" smtClean="0"/>
              <a:t>Does everything that comes out of your TV, and then some (audio, graphics, I/O, </a:t>
            </a:r>
            <a:r>
              <a:rPr lang="en-US" dirty="0" err="1" smtClean="0"/>
              <a:t>etc</a:t>
            </a:r>
            <a:r>
              <a:rPr lang="en-US" dirty="0" smtClean="0"/>
              <a:t>…)</a:t>
            </a:r>
          </a:p>
          <a:p>
            <a:pPr lvl="1">
              <a:buFont typeface="Courier New" panose="02070309020205020404" pitchFamily="49" charset="0"/>
              <a:buChar char="o"/>
            </a:pPr>
            <a:r>
              <a:rPr lang="en-US" dirty="0" smtClean="0"/>
              <a:t>Runs parallel </a:t>
            </a:r>
            <a:r>
              <a:rPr lang="en-US" dirty="0"/>
              <a:t>to the CPU, at 62.5 MHz</a:t>
            </a:r>
            <a:endParaRPr lang="en-US" dirty="0" smtClean="0"/>
          </a:p>
          <a:p>
            <a:pPr lvl="1">
              <a:buFont typeface="Courier New" panose="02070309020205020404" pitchFamily="49" charset="0"/>
              <a:buChar char="o"/>
            </a:pPr>
            <a:r>
              <a:rPr lang="en-US" dirty="0" smtClean="0"/>
              <a:t>Acts like a whiny brat</a:t>
            </a:r>
            <a:endParaRPr lang="en-US" dirty="0"/>
          </a:p>
          <a:p>
            <a:pPr lvl="1">
              <a:buFont typeface="Courier New" panose="02070309020205020404" pitchFamily="49" charset="0"/>
              <a:buChar char="o"/>
            </a:pPr>
            <a:r>
              <a:rPr lang="en-US" dirty="0" smtClean="0"/>
              <a:t>Literally magic. GLHF debugging it.</a:t>
            </a:r>
          </a:p>
          <a:p>
            <a:pPr lvl="1">
              <a:buFont typeface="Courier New" panose="02070309020205020404" pitchFamily="49" charset="0"/>
              <a:buChar char="o"/>
            </a:pPr>
            <a:r>
              <a:rPr lang="en-US" dirty="0" smtClean="0"/>
              <a:t>Split into three parts:</a:t>
            </a:r>
            <a:endParaRPr lang="en-US" dirty="0"/>
          </a:p>
          <a:p>
            <a:pPr lvl="2">
              <a:buFont typeface="Wingdings" panose="05000000000000000000" pitchFamily="2" charset="2"/>
              <a:buChar char="§"/>
            </a:pPr>
            <a:r>
              <a:rPr lang="en-US" dirty="0"/>
              <a:t>Reality Display </a:t>
            </a:r>
            <a:r>
              <a:rPr lang="en-US" dirty="0" smtClean="0"/>
              <a:t>Processor</a:t>
            </a:r>
          </a:p>
          <a:p>
            <a:pPr lvl="2">
              <a:buFont typeface="Wingdings" panose="05000000000000000000" pitchFamily="2" charset="2"/>
              <a:buChar char="§"/>
            </a:pPr>
            <a:r>
              <a:rPr lang="en-US" dirty="0" smtClean="0"/>
              <a:t>Reality Signal Processor</a:t>
            </a:r>
          </a:p>
          <a:p>
            <a:pPr lvl="2">
              <a:buFont typeface="Wingdings" panose="05000000000000000000" pitchFamily="2" charset="2"/>
              <a:buChar char="§"/>
            </a:pPr>
            <a:r>
              <a:rPr lang="en-US" dirty="0" smtClean="0"/>
              <a:t>IO Interfaces</a:t>
            </a:r>
          </a:p>
        </p:txBody>
      </p:sp>
      <p:sp>
        <p:nvSpPr>
          <p:cNvPr id="6" name="CaixaDeTexto 5"/>
          <p:cNvSpPr txBox="1"/>
          <p:nvPr/>
        </p:nvSpPr>
        <p:spPr>
          <a:xfrm>
            <a:off x="6376128" y="6525344"/>
            <a:ext cx="2736304" cy="288032"/>
          </a:xfrm>
          <a:prstGeom prst="rect">
            <a:avLst/>
          </a:prstGeom>
          <a:noFill/>
        </p:spPr>
        <p:txBody>
          <a:bodyPr wrap="square" rtlCol="0">
            <a:spAutoFit/>
          </a:bodyPr>
          <a:lstStyle/>
          <a:p>
            <a:pPr algn="ctr"/>
            <a:r>
              <a:rPr lang="pt-PT" sz="1200" dirty="0" smtClean="0"/>
              <a:t>RCP </a:t>
            </a:r>
            <a:r>
              <a:rPr lang="pt-PT" sz="1200" dirty="0" err="1" smtClean="0"/>
              <a:t>photo</a:t>
            </a:r>
            <a:r>
              <a:rPr lang="pt-PT" sz="1200" dirty="0" smtClean="0"/>
              <a:t> </a:t>
            </a:r>
            <a:r>
              <a:rPr lang="pt-PT" sz="1200" dirty="0" err="1" smtClean="0"/>
              <a:t>by</a:t>
            </a:r>
            <a:r>
              <a:rPr lang="pt-PT" sz="1200" dirty="0" smtClean="0"/>
              <a:t> </a:t>
            </a:r>
            <a:r>
              <a:rPr lang="pt-PT" sz="1200" dirty="0" smtClean="0">
                <a:hlinkClick r:id="rId4"/>
              </a:rPr>
              <a:t>Yaca2671</a:t>
            </a:r>
            <a:endParaRPr lang="en-US" sz="1200" dirty="0"/>
          </a:p>
        </p:txBody>
      </p:sp>
      <p:pic>
        <p:nvPicPr>
          <p:cNvPr id="3076" name="Picture 4" descr="https://upload.wikimedia.org/wikipedia/commons/7/7d/RCP-NUS_01.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240224" y="4509120"/>
            <a:ext cx="1231648" cy="1080120"/>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2802952"/>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Opulent</Template>
  <TotalTime>5923</TotalTime>
  <Words>2022</Words>
  <Application>Microsoft Office PowerPoint</Application>
  <PresentationFormat>Apresentação na tela (4:3)</PresentationFormat>
  <Paragraphs>343</Paragraphs>
  <Slides>40</Slides>
  <Notes>2</Notes>
  <HiddenSlides>0</HiddenSlides>
  <MMClips>0</MMClips>
  <ScaleCrop>false</ScaleCrop>
  <HeadingPairs>
    <vt:vector size="4" baseType="variant">
      <vt:variant>
        <vt:lpstr>Tema</vt:lpstr>
      </vt:variant>
      <vt:variant>
        <vt:i4>1</vt:i4>
      </vt:variant>
      <vt:variant>
        <vt:lpstr>Títulos de slides</vt:lpstr>
      </vt:variant>
      <vt:variant>
        <vt:i4>40</vt:i4>
      </vt:variant>
    </vt:vector>
  </HeadingPairs>
  <TitlesOfParts>
    <vt:vector size="41" baseType="lpstr">
      <vt:lpstr>Tema do Office</vt:lpstr>
      <vt:lpstr>Reflective Regret Adventures in Nintendo 64 Homebrew development</vt:lpstr>
      <vt:lpstr>Who are you, and why should I care?</vt:lpstr>
      <vt:lpstr>反省</vt:lpstr>
      <vt:lpstr>A Case Study of Stockholm Syndrome The Nintendo 64 Development Community</vt:lpstr>
      <vt:lpstr>Why do this to yourself?</vt:lpstr>
      <vt:lpstr>The Hardware</vt:lpstr>
      <vt:lpstr>The CPU</vt:lpstr>
      <vt:lpstr>The RAM</vt:lpstr>
      <vt:lpstr>The RCP</vt:lpstr>
      <vt:lpstr>Reality Display Processor</vt:lpstr>
      <vt:lpstr>Reality Signal Processor</vt:lpstr>
      <vt:lpstr>How it’s organized, and why you should care</vt:lpstr>
      <vt:lpstr>Cartridges</vt:lpstr>
      <vt:lpstr>Official Development Kits</vt:lpstr>
      <vt:lpstr>Apresentação do PowerPoint</vt:lpstr>
      <vt:lpstr>Apresentação do PowerPoint</vt:lpstr>
      <vt:lpstr>Software Development Kit</vt:lpstr>
      <vt:lpstr>Flashcarts</vt:lpstr>
      <vt:lpstr>Programming Languages</vt:lpstr>
      <vt:lpstr>Other Development Tools</vt:lpstr>
      <vt:lpstr>Development Process</vt:lpstr>
      <vt:lpstr>Threads and Tasks</vt:lpstr>
      <vt:lpstr>Microcode</vt:lpstr>
      <vt:lpstr>Framebuffer</vt:lpstr>
      <vt:lpstr>1MB limit on code</vt:lpstr>
      <vt:lpstr>CPU Cache and Addresses</vt:lpstr>
      <vt:lpstr>Basic Graphics Programming</vt:lpstr>
      <vt:lpstr>Color + Alpha Combiner</vt:lpstr>
      <vt:lpstr>Blender</vt:lpstr>
      <vt:lpstr>Model Animation</vt:lpstr>
      <vt:lpstr>Sound and Music</vt:lpstr>
      <vt:lpstr>My Game Runs Like Crap!</vt:lpstr>
      <vt:lpstr>Homebrew, Demos, and the future of N64 Development</vt:lpstr>
      <vt:lpstr>The Humble Beginnings: Dextrose </vt:lpstr>
      <vt:lpstr>The Great Depression</vt:lpstr>
      <vt:lpstr>The Renaissance</vt:lpstr>
      <vt:lpstr>Apresentação do PowerPoint</vt:lpstr>
      <vt:lpstr>Communities</vt:lpstr>
      <vt:lpstr>Thanks for putting up with me!</vt:lpstr>
      <vt:lpstr>Sources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Reflective Regret Adventures in Nintendo 64 Homebrew development</dc:title>
  <dc:creator>Lourenço</dc:creator>
  <cp:lastModifiedBy>Lourenço</cp:lastModifiedBy>
  <cp:revision>108</cp:revision>
  <dcterms:created xsi:type="dcterms:W3CDTF">2021-10-24T12:39:27Z</dcterms:created>
  <dcterms:modified xsi:type="dcterms:W3CDTF">2021-10-30T02:23:39Z</dcterms:modified>
</cp:coreProperties>
</file>