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0"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 id="277" r:id="rId22"/>
    <p:sldId id="279" r:id="rId23"/>
    <p:sldId id="280" r:id="rId24"/>
    <p:sldId id="281" r:id="rId25"/>
    <p:sldId id="282" r:id="rId26"/>
    <p:sldId id="284" r:id="rId27"/>
    <p:sldId id="285" r:id="rId28"/>
    <p:sldId id="286" r:id="rId29"/>
    <p:sldId id="287" r:id="rId30"/>
    <p:sldId id="290" r:id="rId31"/>
    <p:sldId id="288" r:id="rId32"/>
    <p:sldId id="289" r:id="rId33"/>
    <p:sldId id="278" r:id="rId34"/>
    <p:sldId id="291" r:id="rId35"/>
    <p:sldId id="292" r:id="rId36"/>
    <p:sldId id="293" r:id="rId37"/>
    <p:sldId id="298" r:id="rId38"/>
    <p:sldId id="296" r:id="rId39"/>
    <p:sldId id="295" r:id="rId40"/>
    <p:sldId id="297" r:id="rId4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722"/>
    <a:srgbClr val="3F683C"/>
    <a:srgbClr val="EF1D1D"/>
    <a:srgbClr val="E68626"/>
    <a:srgbClr val="9E7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5252" autoAdjust="0"/>
  </p:normalViewPr>
  <p:slideViewPr>
    <p:cSldViewPr>
      <p:cViewPr varScale="1">
        <p:scale>
          <a:sx n="84" d="100"/>
          <a:sy n="84" d="100"/>
        </p:scale>
        <p:origin x="-158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Number of Homebrew released per year</a:t>
            </a:r>
            <a:endParaRPr lang="en-US" dirty="0"/>
          </a:p>
        </c:rich>
      </c:tx>
      <c:layout/>
      <c:overlay val="0"/>
    </c:title>
    <c:autoTitleDeleted val="0"/>
    <c:plotArea>
      <c:layout/>
      <c:lineChart>
        <c:grouping val="standard"/>
        <c:varyColors val="0"/>
        <c:ser>
          <c:idx val="0"/>
          <c:order val="0"/>
          <c:tx>
            <c:strRef>
              <c:f>Plan1!$B$1</c:f>
              <c:strCache>
                <c:ptCount val="1"/>
                <c:pt idx="0">
                  <c:v># Homebrew</c:v>
                </c:pt>
              </c:strCache>
            </c:strRef>
          </c:tx>
          <c:cat>
            <c:numRef>
              <c:f>Plan1!$A$2:$A$25</c:f>
              <c:numCache>
                <c:formatCode>General</c:formatCode>
                <c:ptCount val="24"/>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numCache>
            </c:numRef>
          </c:cat>
          <c:val>
            <c:numRef>
              <c:f>Plan1!$B$2:$B$25</c:f>
              <c:numCache>
                <c:formatCode>General</c:formatCode>
                <c:ptCount val="24"/>
                <c:pt idx="0">
                  <c:v>29</c:v>
                </c:pt>
                <c:pt idx="1">
                  <c:v>21</c:v>
                </c:pt>
                <c:pt idx="2">
                  <c:v>38</c:v>
                </c:pt>
                <c:pt idx="3">
                  <c:v>8</c:v>
                </c:pt>
                <c:pt idx="4">
                  <c:v>2</c:v>
                </c:pt>
                <c:pt idx="5">
                  <c:v>1</c:v>
                </c:pt>
                <c:pt idx="6">
                  <c:v>0</c:v>
                </c:pt>
                <c:pt idx="7">
                  <c:v>1</c:v>
                </c:pt>
                <c:pt idx="8">
                  <c:v>0</c:v>
                </c:pt>
                <c:pt idx="9">
                  <c:v>1</c:v>
                </c:pt>
                <c:pt idx="10">
                  <c:v>1</c:v>
                </c:pt>
                <c:pt idx="11">
                  <c:v>1</c:v>
                </c:pt>
                <c:pt idx="12">
                  <c:v>0</c:v>
                </c:pt>
                <c:pt idx="13">
                  <c:v>1</c:v>
                </c:pt>
                <c:pt idx="14">
                  <c:v>1</c:v>
                </c:pt>
                <c:pt idx="15">
                  <c:v>1</c:v>
                </c:pt>
                <c:pt idx="16">
                  <c:v>0</c:v>
                </c:pt>
                <c:pt idx="17">
                  <c:v>0</c:v>
                </c:pt>
                <c:pt idx="18">
                  <c:v>0</c:v>
                </c:pt>
                <c:pt idx="19">
                  <c:v>0</c:v>
                </c:pt>
                <c:pt idx="20">
                  <c:v>5</c:v>
                </c:pt>
                <c:pt idx="21">
                  <c:v>4</c:v>
                </c:pt>
                <c:pt idx="22">
                  <c:v>3</c:v>
                </c:pt>
                <c:pt idx="23">
                  <c:v>21</c:v>
                </c:pt>
              </c:numCache>
            </c:numRef>
          </c:val>
          <c:smooth val="0"/>
        </c:ser>
        <c:dLbls>
          <c:showLegendKey val="0"/>
          <c:showVal val="0"/>
          <c:showCatName val="0"/>
          <c:showSerName val="0"/>
          <c:showPercent val="0"/>
          <c:showBubbleSize val="0"/>
        </c:dLbls>
        <c:marker val="1"/>
        <c:smooth val="0"/>
        <c:axId val="111356416"/>
        <c:axId val="44337984"/>
      </c:lineChart>
      <c:catAx>
        <c:axId val="111356416"/>
        <c:scaling>
          <c:orientation val="minMax"/>
        </c:scaling>
        <c:delete val="0"/>
        <c:axPos val="b"/>
        <c:numFmt formatCode="General" sourceLinked="1"/>
        <c:majorTickMark val="out"/>
        <c:minorTickMark val="none"/>
        <c:tickLblPos val="nextTo"/>
        <c:txPr>
          <a:bodyPr rot="-3780000"/>
          <a:lstStyle/>
          <a:p>
            <a:pPr>
              <a:defRPr/>
            </a:pPr>
            <a:endParaRPr lang="pt-PT"/>
          </a:p>
        </c:txPr>
        <c:crossAx val="44337984"/>
        <c:crosses val="autoZero"/>
        <c:auto val="1"/>
        <c:lblAlgn val="ctr"/>
        <c:lblOffset val="100"/>
        <c:noMultiLvlLbl val="0"/>
      </c:catAx>
      <c:valAx>
        <c:axId val="44337984"/>
        <c:scaling>
          <c:orientation val="minMax"/>
        </c:scaling>
        <c:delete val="0"/>
        <c:axPos val="l"/>
        <c:majorGridlines>
          <c:spPr>
            <a:ln>
              <a:solidFill>
                <a:schemeClr val="accent1"/>
              </a:solidFill>
            </a:ln>
          </c:spPr>
        </c:majorGridlines>
        <c:numFmt formatCode="General" sourceLinked="1"/>
        <c:majorTickMark val="out"/>
        <c:minorTickMark val="none"/>
        <c:tickLblPos val="nextTo"/>
        <c:crossAx val="111356416"/>
        <c:crosses val="autoZero"/>
        <c:crossBetween val="between"/>
      </c:valAx>
    </c:plotArea>
    <c:plotVisOnly val="1"/>
    <c:dispBlanksAs val="gap"/>
    <c:showDLblsOverMax val="0"/>
  </c:chart>
  <c:txPr>
    <a:bodyPr/>
    <a:lstStyle/>
    <a:p>
      <a:pPr>
        <a:defRPr sz="1800"/>
      </a:pPr>
      <a:endParaRPr lang="pt-PT"/>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C9149-67E8-448A-8434-24835FD538DE}" type="datetimeFigureOut">
              <a:rPr lang="en-US" smtClean="0"/>
              <a:t>10/27/2021</a:t>
            </a:fld>
            <a:endParaRPr lang="en-U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FF351-A8B7-4810-A296-F88AA930FD83}" type="slidenum">
              <a:rPr lang="en-US" smtClean="0"/>
              <a:t>‹nº›</a:t>
            </a:fld>
            <a:endParaRPr lang="en-US"/>
          </a:p>
        </p:txBody>
      </p:sp>
    </p:spTree>
    <p:extLst>
      <p:ext uri="{BB962C8B-B14F-4D97-AF65-F5344CB8AC3E}">
        <p14:creationId xmlns:p14="http://schemas.microsoft.com/office/powerpoint/2010/main" val="273180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1</a:t>
            </a:fld>
            <a:endParaRPr lang="en-US" dirty="0"/>
          </a:p>
        </p:txBody>
      </p:sp>
    </p:spTree>
    <p:extLst>
      <p:ext uri="{BB962C8B-B14F-4D97-AF65-F5344CB8AC3E}">
        <p14:creationId xmlns:p14="http://schemas.microsoft.com/office/powerpoint/2010/main" val="128760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4</a:t>
            </a:fld>
            <a:endParaRPr lang="en-US" dirty="0"/>
          </a:p>
        </p:txBody>
      </p:sp>
    </p:spTree>
    <p:extLst>
      <p:ext uri="{BB962C8B-B14F-4D97-AF65-F5344CB8AC3E}">
        <p14:creationId xmlns:p14="http://schemas.microsoft.com/office/powerpoint/2010/main" val="128760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01275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565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4177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4598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en-US"/>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85070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6EE8D08E-F3AD-425B-B504-BB05E08BC299}" type="datetimeFigureOut">
              <a:rPr lang="en-US" smtClean="0"/>
              <a:t>10/27/2021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96820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en-US"/>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6EE8D08E-F3AD-425B-B504-BB05E08BC299}" type="datetimeFigureOut">
              <a:rPr lang="en-US" smtClean="0"/>
              <a:t>10/27/2021</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40650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6EE8D08E-F3AD-425B-B504-BB05E08BC299}" type="datetimeFigureOut">
              <a:rPr lang="en-US" smtClean="0"/>
              <a:t>10/27/2021</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40931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EE8D08E-F3AD-425B-B504-BB05E08BC299}" type="datetimeFigureOut">
              <a:rPr lang="en-US" smtClean="0"/>
              <a:t>10/27/2021</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88630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en-US"/>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10/27/2021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69713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en-US"/>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10/27/2021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52423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A28EA-6B36-46DF-90C8-DFC4652B0C70}" type="slidenum">
              <a:rPr lang="en-US" smtClean="0"/>
              <a:t>‹nº›</a:t>
            </a:fld>
            <a:endParaRPr lang="en-US"/>
          </a:p>
        </p:txBody>
      </p:sp>
    </p:spTree>
    <p:extLst>
      <p:ext uri="{BB962C8B-B14F-4D97-AF65-F5344CB8AC3E}">
        <p14:creationId xmlns:p14="http://schemas.microsoft.com/office/powerpoint/2010/main" val="189182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hyperlink" Target="https://n64.dev/"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intendowire.com/news/2017/04/27/genyo-takeda-announces-retirement-nintendo/"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n64brew.dev/"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buu342" TargetMode="External"/><Relationship Id="rId2" Type="http://schemas.openxmlformats.org/officeDocument/2006/relationships/hyperlink" Target="mailto:buu342@hotmail.com" TargetMode="External"/><Relationship Id="rId1" Type="http://schemas.openxmlformats.org/officeDocument/2006/relationships/slideLayout" Target="../slideLayouts/slideLayout2.xml"/><Relationship Id="rId4" Type="http://schemas.openxmlformats.org/officeDocument/2006/relationships/hyperlink" Target="http://www.youtube.com/c/Buuu34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istockphoto.com/pt/foto/crazy-mulher-vestindo-um-casaco-de-um-direito-de-asilo-gm117144609-16633602"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en.wikipedia.org/wiki/Nintendo_64_programming_characteristics" TargetMode="External"/><Relationship Id="rId3" Type="http://schemas.openxmlformats.org/officeDocument/2006/relationships/hyperlink" Target="http://en64.shoutwiki.com/wiki/N64_Memory" TargetMode="External"/><Relationship Id="rId7" Type="http://schemas.openxmlformats.org/officeDocument/2006/relationships/hyperlink" Target="https://web.archive.org/web/20021017102203/http:/www.dextrose.com/dx_index.htm" TargetMode="External"/><Relationship Id="rId2" Type="http://schemas.openxmlformats.org/officeDocument/2006/relationships/hyperlink" Target="https://n64brew.dev/" TargetMode="External"/><Relationship Id="rId1" Type="http://schemas.openxmlformats.org/officeDocument/2006/relationships/slideLayout" Target="../slideLayouts/slideLayout2.xml"/><Relationship Id="rId6" Type="http://schemas.openxmlformats.org/officeDocument/2006/relationships/hyperlink" Target="https://www.moria.us/tags/nintendo-64" TargetMode="External"/><Relationship Id="rId5" Type="http://schemas.openxmlformats.org/officeDocument/2006/relationships/hyperlink" Target="https://www.retroreversing.com/n64/" TargetMode="External"/><Relationship Id="rId4" Type="http://schemas.openxmlformats.org/officeDocument/2006/relationships/hyperlink" Target="https://www.copetti.org/writings/consoles/nintendo-64/" TargetMode="External"/><Relationship Id="rId9" Type="http://schemas.openxmlformats.org/officeDocument/2006/relationships/hyperlink" Target="https://en.wikipedia.org/wiki/Nintendo_64_technical_specific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commons.wikimedia.org/wiki/File:CPU-NUS_01.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620688"/>
            <a:ext cx="7772400" cy="1470025"/>
          </a:xfrm>
        </p:spPr>
        <p:txBody>
          <a:bodyPr>
            <a:normAutofit fontScale="90000"/>
          </a:bodyPr>
          <a:lstStyle/>
          <a:p>
            <a:r>
              <a:rPr lang="en-US" dirty="0" smtClean="0"/>
              <a:t>Reflective Regret</a:t>
            </a:r>
            <a:br>
              <a:rPr lang="en-US" dirty="0" smtClean="0"/>
            </a:br>
            <a:r>
              <a:rPr lang="en-US" sz="3100" dirty="0" smtClean="0"/>
              <a:t>Adventures in Nintendo 64 Homebrew development</a:t>
            </a:r>
            <a:endParaRPr lang="en-US" dirty="0"/>
          </a:p>
        </p:txBody>
      </p:sp>
      <p:pic>
        <p:nvPicPr>
          <p:cNvPr id="2052" name="Picture 4" descr="C:\Users\Lourenço\Desktop\ezgif-2-7326cd634cd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1136" y="2492896"/>
            <a:ext cx="3901727" cy="390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96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Display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Fixed-pipeline </a:t>
            </a:r>
            <a:r>
              <a:rPr lang="en-US" dirty="0"/>
              <a:t>rasterizer </a:t>
            </a:r>
            <a:r>
              <a:rPr lang="en-US" dirty="0" smtClean="0"/>
              <a:t>+ </a:t>
            </a:r>
            <a:r>
              <a:rPr lang="en-US" dirty="0" err="1" smtClean="0"/>
              <a:t>shader</a:t>
            </a:r>
            <a:endParaRPr lang="en-US" dirty="0" smtClean="0"/>
          </a:p>
          <a:p>
            <a:pPr lvl="1">
              <a:buFont typeface="Courier New" panose="02070309020205020404" pitchFamily="49" charset="0"/>
              <a:buChar char="o"/>
            </a:pPr>
            <a:r>
              <a:rPr lang="en-US" dirty="0" smtClean="0"/>
              <a:t>Supports Z-buffering, </a:t>
            </a:r>
            <a:r>
              <a:rPr lang="en-US" dirty="0" err="1" smtClean="0"/>
              <a:t>mip</a:t>
            </a:r>
            <a:r>
              <a:rPr lang="en-US" dirty="0" smtClean="0"/>
              <a:t>-mapping, anti-aliasing, lots of other futuristic stuff</a:t>
            </a:r>
          </a:p>
          <a:p>
            <a:pPr lvl="1">
              <a:buFont typeface="Courier New" panose="02070309020205020404" pitchFamily="49" charset="0"/>
              <a:buChar char="o"/>
            </a:pPr>
            <a:r>
              <a:rPr lang="en-US" dirty="0" smtClean="0"/>
              <a:t>Tiny texture cache (4KB!?)</a:t>
            </a:r>
            <a:endParaRPr lang="en-US" dirty="0"/>
          </a:p>
          <a:p>
            <a:pPr lvl="1">
              <a:buFont typeface="Courier New" panose="02070309020205020404" pitchFamily="49" charset="0"/>
              <a:buChar char="o"/>
            </a:pPr>
            <a:r>
              <a:rPr lang="en-US" dirty="0" smtClean="0"/>
              <a:t>HD 640x480 experience (though usually 320x240)</a:t>
            </a:r>
          </a:p>
          <a:p>
            <a:pPr lvl="1">
              <a:buFont typeface="Courier New" panose="02070309020205020404" pitchFamily="49" charset="0"/>
              <a:buChar char="o"/>
            </a:pPr>
            <a:r>
              <a:rPr lang="en-US" dirty="0" smtClean="0"/>
              <a:t>90% chance your game is fill rate limited, not geometry limited</a:t>
            </a:r>
          </a:p>
          <a:p>
            <a:pPr lvl="1">
              <a:buFont typeface="Courier New" panose="02070309020205020404" pitchFamily="49" charset="0"/>
              <a:buChar char="o"/>
            </a:pPr>
            <a:r>
              <a:rPr lang="en-US" dirty="0" smtClean="0"/>
              <a:t>No vertex/fragment </a:t>
            </a:r>
            <a:r>
              <a:rPr lang="en-US" dirty="0" err="1" smtClean="0"/>
              <a:t>shaders</a:t>
            </a:r>
            <a:r>
              <a:rPr lang="en-US" dirty="0" smtClean="0"/>
              <a:t>, but you </a:t>
            </a:r>
            <a:r>
              <a:rPr lang="en-US" b="1" dirty="0" smtClean="0"/>
              <a:t>can</a:t>
            </a:r>
            <a:r>
              <a:rPr lang="en-US" dirty="0" smtClean="0"/>
              <a:t> do some cool effects with the Color Combiner and the Blender</a:t>
            </a:r>
          </a:p>
        </p:txBody>
      </p:sp>
    </p:spTree>
    <p:extLst>
      <p:ext uri="{BB962C8B-B14F-4D97-AF65-F5344CB8AC3E}">
        <p14:creationId xmlns:p14="http://schemas.microsoft.com/office/powerpoint/2010/main" val="4267617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Signal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Vector processor that controls the RDP and many other things</a:t>
            </a:r>
          </a:p>
          <a:p>
            <a:pPr lvl="1">
              <a:buFont typeface="Courier New" panose="02070309020205020404" pitchFamily="49" charset="0"/>
              <a:buChar char="o"/>
            </a:pPr>
            <a:r>
              <a:rPr lang="en-US" dirty="0" smtClean="0"/>
              <a:t>Programmable to do whatever you want via microcode</a:t>
            </a:r>
          </a:p>
          <a:p>
            <a:pPr lvl="2">
              <a:buFont typeface="Wingdings" panose="05000000000000000000" pitchFamily="2" charset="2"/>
              <a:buChar char="§"/>
            </a:pPr>
            <a:r>
              <a:rPr lang="en-US" dirty="0" smtClean="0"/>
              <a:t>Be it graphics, audio, video, decompressing assets, or crash your console (requiring a full power cycle)</a:t>
            </a:r>
          </a:p>
          <a:p>
            <a:pPr lvl="1">
              <a:buFont typeface="Courier New" panose="02070309020205020404" pitchFamily="49" charset="0"/>
              <a:buChar char="o"/>
            </a:pPr>
            <a:r>
              <a:rPr lang="en-US" dirty="0" smtClean="0"/>
              <a:t>Audio isn’t great (16-Bit), but can do up to 48,000hz stereo.</a:t>
            </a:r>
          </a:p>
          <a:p>
            <a:pPr lvl="1">
              <a:buFont typeface="Courier New" panose="02070309020205020404" pitchFamily="49" charset="0"/>
              <a:buChar char="o"/>
            </a:pPr>
            <a:r>
              <a:rPr lang="en-US" dirty="0" smtClean="0"/>
              <a:t>Use fixed-point numbers over floats for best performance</a:t>
            </a:r>
          </a:p>
          <a:p>
            <a:pPr lvl="1">
              <a:buFont typeface="Courier New" panose="02070309020205020404" pitchFamily="49" charset="0"/>
              <a:buChar char="o"/>
            </a:pPr>
            <a:endParaRPr lang="en-US" dirty="0" smtClean="0"/>
          </a:p>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860825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1079612"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CPU</a:t>
            </a:r>
            <a:endParaRPr lang="en-US" sz="3600" b="1" dirty="0"/>
          </a:p>
        </p:txBody>
      </p:sp>
      <p:sp>
        <p:nvSpPr>
          <p:cNvPr id="9" name="Retângulo 8"/>
          <p:cNvSpPr/>
          <p:nvPr/>
        </p:nvSpPr>
        <p:spPr>
          <a:xfrm>
            <a:off x="3887924"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RCP</a:t>
            </a:r>
            <a:endParaRPr lang="en-US" sz="3600" b="1" dirty="0"/>
          </a:p>
        </p:txBody>
      </p:sp>
      <p:sp>
        <p:nvSpPr>
          <p:cNvPr id="10" name="Retângulo 9"/>
          <p:cNvSpPr/>
          <p:nvPr/>
        </p:nvSpPr>
        <p:spPr>
          <a:xfrm>
            <a:off x="6768244" y="3717032"/>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sp>
        <p:nvSpPr>
          <p:cNvPr id="11" name="Retângulo 10"/>
          <p:cNvSpPr/>
          <p:nvPr/>
        </p:nvSpPr>
        <p:spPr>
          <a:xfrm>
            <a:off x="6768244" y="4509120"/>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cxnSp>
        <p:nvCxnSpPr>
          <p:cNvPr id="12" name="Conector angulado 11"/>
          <p:cNvCxnSpPr>
            <a:stCxn id="10" idx="1"/>
            <a:endCxn id="9" idx="3"/>
          </p:cNvCxnSpPr>
          <p:nvPr/>
        </p:nvCxnSpPr>
        <p:spPr>
          <a:xfrm rot="10800000" flipV="1">
            <a:off x="5256076" y="4005064"/>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angulado 13"/>
          <p:cNvCxnSpPr>
            <a:stCxn id="9" idx="3"/>
            <a:endCxn id="11" idx="1"/>
          </p:cNvCxnSpPr>
          <p:nvPr/>
        </p:nvCxnSpPr>
        <p:spPr>
          <a:xfrm>
            <a:off x="5256076" y="4401108"/>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6" idx="3"/>
            <a:endCxn id="9" idx="1"/>
          </p:cNvCxnSpPr>
          <p:nvPr/>
        </p:nvCxnSpPr>
        <p:spPr>
          <a:xfrm>
            <a:off x="2447764" y="4401108"/>
            <a:ext cx="144016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ítulo 1"/>
          <p:cNvSpPr>
            <a:spLocks noGrp="1"/>
          </p:cNvSpPr>
          <p:nvPr>
            <p:ph type="title"/>
          </p:nvPr>
        </p:nvSpPr>
        <p:spPr>
          <a:xfrm>
            <a:off x="457200" y="274638"/>
            <a:ext cx="8229600" cy="1143000"/>
          </a:xfrm>
        </p:spPr>
        <p:txBody>
          <a:bodyPr>
            <a:normAutofit fontScale="90000"/>
          </a:bodyPr>
          <a:lstStyle/>
          <a:p>
            <a:r>
              <a:rPr lang="en-US" dirty="0" smtClean="0"/>
              <a:t>How it’s organized, and why you should care</a:t>
            </a:r>
            <a:endParaRPr lang="en-US" dirty="0"/>
          </a:p>
        </p:txBody>
      </p:sp>
      <p:grpSp>
        <p:nvGrpSpPr>
          <p:cNvPr id="56" name="Grupo 55"/>
          <p:cNvGrpSpPr/>
          <p:nvPr/>
        </p:nvGrpSpPr>
        <p:grpSpPr>
          <a:xfrm>
            <a:off x="3887924" y="1844824"/>
            <a:ext cx="1368152" cy="936104"/>
            <a:chOff x="3707904" y="1844824"/>
            <a:chExt cx="1368152" cy="1080120"/>
          </a:xfrm>
        </p:grpSpPr>
        <p:sp>
          <p:nvSpPr>
            <p:cNvPr id="27" name="Retângulo 26"/>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uxograma: Atraso 23"/>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Conector reto 33"/>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tângulo de cantos arredondados 25"/>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CART</a:t>
              </a:r>
              <a:endParaRPr lang="en-US" sz="1600" b="1" dirty="0"/>
            </a:p>
          </p:txBody>
        </p:sp>
        <p:cxnSp>
          <p:nvCxnSpPr>
            <p:cNvPr id="31" name="Conector reto 30"/>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24"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24"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ector reto 45"/>
          <p:cNvCxnSpPr>
            <a:stCxn id="9" idx="0"/>
            <a:endCxn id="27" idx="2"/>
          </p:cNvCxnSpPr>
          <p:nvPr/>
        </p:nvCxnSpPr>
        <p:spPr>
          <a:xfrm flipV="1">
            <a:off x="4572000" y="2780928"/>
            <a:ext cx="0" cy="9361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CaixaDeTexto 56"/>
          <p:cNvSpPr txBox="1"/>
          <p:nvPr/>
        </p:nvSpPr>
        <p:spPr>
          <a:xfrm>
            <a:off x="3887924" y="6021288"/>
            <a:ext cx="1368152" cy="523220"/>
          </a:xfrm>
          <a:prstGeom prst="rect">
            <a:avLst/>
          </a:prstGeom>
          <a:noFill/>
        </p:spPr>
        <p:txBody>
          <a:bodyPr wrap="square" rtlCol="0">
            <a:spAutoFit/>
          </a:bodyPr>
          <a:lstStyle/>
          <a:p>
            <a:pPr algn="ctr"/>
            <a:r>
              <a:rPr lang="en-US" sz="2800" b="1" dirty="0" smtClean="0"/>
              <a:t>Your TV</a:t>
            </a:r>
            <a:endParaRPr lang="en-US" sz="2800" b="1" dirty="0"/>
          </a:p>
        </p:txBody>
      </p:sp>
      <p:cxnSp>
        <p:nvCxnSpPr>
          <p:cNvPr id="58" name="Conector reto 57"/>
          <p:cNvCxnSpPr>
            <a:stCxn id="9" idx="2"/>
            <a:endCxn id="57" idx="0"/>
          </p:cNvCxnSpPr>
          <p:nvPr/>
        </p:nvCxnSpPr>
        <p:spPr>
          <a:xfrm>
            <a:off x="4572000" y="5085184"/>
            <a:ext cx="0" cy="936104"/>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34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Cartridges</a:t>
            </a:r>
            <a:endParaRPr lang="en-US" dirty="0"/>
          </a:p>
        </p:txBody>
      </p:sp>
      <p:sp>
        <p:nvSpPr>
          <p:cNvPr id="25" name="Espaço Reservado para Conteúdo 2"/>
          <p:cNvSpPr>
            <a:spLocks noGrp="1"/>
          </p:cNvSpPr>
          <p:nvPr>
            <p:ph idx="1"/>
          </p:nvPr>
        </p:nvSpPr>
        <p:spPr>
          <a:xfrm>
            <a:off x="457200" y="1600200"/>
            <a:ext cx="8229600" cy="4525963"/>
          </a:xfrm>
        </p:spPr>
        <p:txBody>
          <a:bodyPr>
            <a:normAutofit fontScale="92500" lnSpcReduction="20000"/>
          </a:bodyPr>
          <a:lstStyle/>
          <a:p>
            <a:r>
              <a:rPr lang="en-US" dirty="0" smtClean="0"/>
              <a:t>The N64 uses cartridges over disks. Cartridges were a great idea because:</a:t>
            </a:r>
          </a:p>
          <a:p>
            <a:pPr lvl="1">
              <a:buFont typeface="Courier New" panose="02070309020205020404" pitchFamily="49" charset="0"/>
              <a:buChar char="o"/>
            </a:pPr>
            <a:r>
              <a:rPr lang="en-US" dirty="0" smtClean="0"/>
              <a:t>Cartridges are fast! No loading screens because you can </a:t>
            </a:r>
            <a:r>
              <a:rPr lang="en-US" b="1" dirty="0" smtClean="0"/>
              <a:t>almost</a:t>
            </a:r>
            <a:r>
              <a:rPr lang="en-US" dirty="0" smtClean="0"/>
              <a:t> stream data from it.</a:t>
            </a:r>
          </a:p>
          <a:p>
            <a:pPr lvl="1">
              <a:buFont typeface="Courier New" panose="02070309020205020404" pitchFamily="49" charset="0"/>
              <a:buChar char="o"/>
            </a:pPr>
            <a:r>
              <a:rPr lang="en-US" dirty="0"/>
              <a:t>You can fit extra hardware in the cartridges</a:t>
            </a:r>
            <a:r>
              <a:rPr lang="en-US" dirty="0" smtClean="0"/>
              <a:t>. Built in game saves! Real Time Clock!? MODEM!!!</a:t>
            </a:r>
          </a:p>
          <a:p>
            <a:pPr lvl="1">
              <a:buFont typeface="Courier New" panose="02070309020205020404" pitchFamily="49" charset="0"/>
              <a:buChar char="o"/>
            </a:pPr>
            <a:r>
              <a:rPr lang="en-US" dirty="0" smtClean="0"/>
              <a:t>Can probably survive a nuclear blast.</a:t>
            </a:r>
          </a:p>
          <a:p>
            <a:r>
              <a:rPr lang="en-US" dirty="0" smtClean="0"/>
              <a:t>Cartridges were a terrible idea because:</a:t>
            </a:r>
          </a:p>
          <a:p>
            <a:pPr lvl="1">
              <a:buFont typeface="Courier New" panose="02070309020205020404" pitchFamily="49" charset="0"/>
              <a:buChar char="o"/>
            </a:pPr>
            <a:r>
              <a:rPr lang="en-US" dirty="0" smtClean="0"/>
              <a:t>Expensive to make.</a:t>
            </a:r>
          </a:p>
          <a:p>
            <a:pPr lvl="1">
              <a:buFont typeface="Courier New" panose="02070309020205020404" pitchFamily="49" charset="0"/>
              <a:buChar char="o"/>
            </a:pPr>
            <a:r>
              <a:rPr lang="en-US" dirty="0" smtClean="0"/>
              <a:t>Game size can balloon the cartridge cost.</a:t>
            </a:r>
          </a:p>
          <a:p>
            <a:pPr lvl="1">
              <a:buFont typeface="Courier New" panose="02070309020205020404" pitchFamily="49" charset="0"/>
              <a:buChar char="o"/>
            </a:pPr>
            <a:r>
              <a:rPr lang="en-US" dirty="0" smtClean="0"/>
              <a:t>Blow into it to make it work... After the 2</a:t>
            </a:r>
            <a:r>
              <a:rPr lang="en-US" baseline="30000" dirty="0" smtClean="0"/>
              <a:t>nd</a:t>
            </a:r>
            <a:r>
              <a:rPr lang="en-US" dirty="0" smtClean="0"/>
              <a:t> try.</a:t>
            </a:r>
            <a:endParaRPr lang="en-US" dirty="0"/>
          </a:p>
        </p:txBody>
      </p:sp>
    </p:spTree>
    <p:extLst>
      <p:ext uri="{BB962C8B-B14F-4D97-AF65-F5344CB8AC3E}">
        <p14:creationId xmlns:p14="http://schemas.microsoft.com/office/powerpoint/2010/main" val="3057627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Official Development Kits</a:t>
            </a:r>
            <a:endParaRPr lang="en-US" dirty="0"/>
          </a:p>
        </p:txBody>
      </p:sp>
      <p:sp>
        <p:nvSpPr>
          <p:cNvPr id="25" name="Espaço Reservado para Conteúdo 2"/>
          <p:cNvSpPr>
            <a:spLocks noGrp="1"/>
          </p:cNvSpPr>
          <p:nvPr>
            <p:ph idx="1"/>
          </p:nvPr>
        </p:nvSpPr>
        <p:spPr>
          <a:xfrm>
            <a:off x="457200" y="1600200"/>
            <a:ext cx="8229600" cy="4525963"/>
          </a:xfrm>
        </p:spPr>
        <p:txBody>
          <a:bodyPr>
            <a:normAutofit/>
          </a:bodyPr>
          <a:lstStyle/>
          <a:p>
            <a:r>
              <a:rPr lang="en-US" dirty="0" smtClean="0"/>
              <a:t>Direct support line to Nintendo.</a:t>
            </a:r>
          </a:p>
          <a:p>
            <a:r>
              <a:rPr lang="en-US" dirty="0" smtClean="0"/>
              <a:t>All compatible with that Silicon Graphics Indy or Onyx you have lying around.</a:t>
            </a:r>
          </a:p>
          <a:p>
            <a:r>
              <a:rPr lang="en-US" dirty="0" smtClean="0"/>
              <a:t>Lots of cool hardware.</a:t>
            </a:r>
          </a:p>
          <a:p>
            <a:r>
              <a:rPr lang="en-US" dirty="0" smtClean="0"/>
              <a:t>Very cheap, lets go over it!</a:t>
            </a:r>
          </a:p>
        </p:txBody>
      </p:sp>
    </p:spTree>
    <p:extLst>
      <p:ext uri="{BB962C8B-B14F-4D97-AF65-F5344CB8AC3E}">
        <p14:creationId xmlns:p14="http://schemas.microsoft.com/office/powerpoint/2010/main" val="2207869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699504147"/>
              </p:ext>
            </p:extLst>
          </p:nvPr>
        </p:nvGraphicFramePr>
        <p:xfrm>
          <a:off x="457200" y="782712"/>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SGI </a:t>
                      </a:r>
                      <a:r>
                        <a:rPr lang="en-US" baseline="0" dirty="0" smtClean="0"/>
                        <a:t>Indy</a:t>
                      </a:r>
                      <a:endParaRPr lang="en-US" dirty="0"/>
                    </a:p>
                  </a:txBody>
                  <a:tcPr/>
                </a:tc>
                <a:tc>
                  <a:txBody>
                    <a:bodyPr/>
                    <a:lstStyle/>
                    <a:p>
                      <a:r>
                        <a:rPr lang="en-US" dirty="0" smtClean="0"/>
                        <a:t>$5,000</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$3,600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Multigen</a:t>
                      </a:r>
                      <a:r>
                        <a:rPr lang="en-US" dirty="0" smtClean="0"/>
                        <a:t> 3D</a:t>
                      </a:r>
                      <a:r>
                        <a:rPr lang="en-US" baseline="0" dirty="0" smtClean="0"/>
                        <a:t> Modeler License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$17,600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2671607895"/>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$1,600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Sound Tools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3DS Max License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$7,100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a:t>Official Silicon Graphics Setup</a:t>
            </a:r>
          </a:p>
        </p:txBody>
      </p:sp>
      <p:sp>
        <p:nvSpPr>
          <p:cNvPr id="9" name="CaixaDeTexto 8"/>
          <p:cNvSpPr txBox="1"/>
          <p:nvPr/>
        </p:nvSpPr>
        <p:spPr>
          <a:xfrm>
            <a:off x="467544" y="3526224"/>
            <a:ext cx="8208912" cy="369332"/>
          </a:xfrm>
          <a:prstGeom prst="rect">
            <a:avLst/>
          </a:prstGeom>
          <a:noFill/>
        </p:spPr>
        <p:txBody>
          <a:bodyPr wrap="square" rtlCol="0">
            <a:spAutoFit/>
          </a:bodyPr>
          <a:lstStyle/>
          <a:p>
            <a:pPr algn="ctr"/>
            <a:r>
              <a:rPr lang="en-US" b="1" dirty="0"/>
              <a:t>Official </a:t>
            </a:r>
            <a:r>
              <a:rPr lang="en-US" b="1" dirty="0" smtClean="0"/>
              <a:t>PC </a:t>
            </a:r>
            <a:r>
              <a:rPr lang="en-US" b="1" dirty="0"/>
              <a:t>Setup</a:t>
            </a:r>
          </a:p>
        </p:txBody>
      </p:sp>
    </p:spTree>
    <p:extLst>
      <p:ext uri="{BB962C8B-B14F-4D97-AF65-F5344CB8AC3E}">
        <p14:creationId xmlns:p14="http://schemas.microsoft.com/office/powerpoint/2010/main" val="274534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418831746"/>
              </p:ext>
            </p:extLst>
          </p:nvPr>
        </p:nvGraphicFramePr>
        <p:xfrm>
          <a:off x="457200" y="782712"/>
          <a:ext cx="8229600" cy="2494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pt-PT" sz="1800" b="0" i="0" kern="1200" dirty="0" err="1" smtClean="0">
                          <a:solidFill>
                            <a:schemeClr val="dk1"/>
                          </a:solidFill>
                          <a:effectLst/>
                          <a:latin typeface="+mn-lt"/>
                          <a:ea typeface="+mn-ea"/>
                          <a:cs typeface="+mn-cs"/>
                        </a:rPr>
                        <a:t>Doctor</a:t>
                      </a:r>
                      <a:r>
                        <a:rPr lang="pt-PT" sz="1800" b="0" i="0" kern="1200" dirty="0" smtClean="0">
                          <a:solidFill>
                            <a:schemeClr val="dk1"/>
                          </a:solidFill>
                          <a:effectLst/>
                          <a:latin typeface="+mn-lt"/>
                          <a:ea typeface="+mn-ea"/>
                          <a:cs typeface="+mn-cs"/>
                        </a:rPr>
                        <a:t> V64</a:t>
                      </a:r>
                      <a:endParaRPr lang="pt-PT" sz="1800" b="0" i="0" kern="1200" dirty="0">
                        <a:solidFill>
                          <a:schemeClr val="dk1"/>
                        </a:solidFill>
                        <a:effectLst/>
                        <a:latin typeface="+mn-lt"/>
                        <a:ea typeface="+mn-ea"/>
                        <a:cs typeface="+mn-cs"/>
                      </a:endParaRPr>
                    </a:p>
                  </a:txBody>
                  <a:tcPr/>
                </a:tc>
                <a:tc>
                  <a:txBody>
                    <a:bodyPr/>
                    <a:lstStyle/>
                    <a:p>
                      <a:r>
                        <a:rPr lang="pt-PT" sz="1800" b="0" i="0" kern="1200" dirty="0" smtClean="0">
                          <a:solidFill>
                            <a:schemeClr val="dk1"/>
                          </a:solidFill>
                          <a:effectLst/>
                          <a:latin typeface="+mn-lt"/>
                          <a:ea typeface="+mn-ea"/>
                          <a:cs typeface="+mn-cs"/>
                        </a:rPr>
                        <a:t>$450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copy</a:t>
                      </a:r>
                      <a:r>
                        <a:rPr lang="en-US" baseline="0" dirty="0" smtClean="0"/>
                        <a:t> of any N64 game to bypass the lockout chip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Anim8or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Free</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$470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4217802206"/>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a:t>
                      </a:r>
                      <a:r>
                        <a:rPr lang="en-US" baseline="0" dirty="0" smtClean="0"/>
                        <a:t> Computer (A modern OS)</a:t>
                      </a:r>
                      <a:endParaRPr lang="en-US" dirty="0"/>
                    </a:p>
                  </a:txBody>
                  <a:tcPr/>
                </a:tc>
                <a:tc>
                  <a:txBody>
                    <a:bodyPr/>
                    <a:lstStyle/>
                    <a:p>
                      <a:r>
                        <a:rPr lang="en-US" dirty="0" smtClean="0"/>
                        <a:t>You already owned one.</a:t>
                      </a:r>
                      <a:endParaRPr lang="en-US" dirty="0"/>
                    </a:p>
                  </a:txBody>
                  <a:tcPr/>
                </a:tc>
              </a:tr>
              <a:tr h="370840">
                <a:tc>
                  <a:txBody>
                    <a:bodyPr/>
                    <a:lstStyle/>
                    <a:p>
                      <a:r>
                        <a:rPr lang="en-US" dirty="0" smtClean="0"/>
                        <a:t>A </a:t>
                      </a:r>
                      <a:r>
                        <a:rPr lang="en-US" dirty="0" err="1" smtClean="0"/>
                        <a:t>flashcart</a:t>
                      </a:r>
                      <a:r>
                        <a:rPr lang="en-US" dirty="0" smtClean="0"/>
                        <a:t> (with USB)</a:t>
                      </a:r>
                      <a:endParaRPr lang="en-US" dirty="0"/>
                    </a:p>
                  </a:txBody>
                  <a:tcPr/>
                </a:tc>
                <a:tc>
                  <a:txBody>
                    <a:bodyPr/>
                    <a:lstStyle/>
                    <a:p>
                      <a:r>
                        <a:rPr lang="en-US" dirty="0" smtClean="0"/>
                        <a:t>$200</a:t>
                      </a:r>
                      <a:endParaRPr lang="en-US" dirty="0"/>
                    </a:p>
                  </a:txBody>
                  <a:tcPr/>
                </a:tc>
              </a:tr>
              <a:tr h="370840">
                <a:tc>
                  <a:txBody>
                    <a:bodyPr/>
                    <a:lstStyle/>
                    <a:p>
                      <a:r>
                        <a:rPr lang="pt-PT" dirty="0" err="1" smtClean="0"/>
                        <a:t>Blender</a:t>
                      </a:r>
                      <a:endParaRPr lang="en-US" dirty="0"/>
                    </a:p>
                  </a:txBody>
                  <a:tcPr/>
                </a:tc>
                <a:tc>
                  <a:txBody>
                    <a:bodyPr/>
                    <a:lstStyle/>
                    <a:p>
                      <a:r>
                        <a:rPr lang="pt-PT" dirty="0" smtClean="0"/>
                        <a:t>Free</a:t>
                      </a:r>
                      <a:endParaRPr lang="en-US" dirty="0"/>
                    </a:p>
                  </a:txBody>
                  <a:tcPr/>
                </a:tc>
              </a:tr>
              <a:tr h="370840">
                <a:tc>
                  <a:txBody>
                    <a:bodyPr/>
                    <a:lstStyle/>
                    <a:p>
                      <a:r>
                        <a:rPr lang="en-US" dirty="0" err="1" smtClean="0"/>
                        <a:t>OpenMPT</a:t>
                      </a:r>
                      <a:r>
                        <a:rPr lang="en-US" dirty="0" smtClean="0"/>
                        <a:t> or Anvil Studio</a:t>
                      </a:r>
                      <a:endParaRPr lang="en-US" dirty="0"/>
                    </a:p>
                  </a:txBody>
                  <a:tcPr/>
                </a:tc>
                <a:tc>
                  <a:txBody>
                    <a:bodyPr/>
                    <a:lstStyle/>
                    <a:p>
                      <a:r>
                        <a:rPr lang="en-US" dirty="0" smtClean="0"/>
                        <a:t>Free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err="1" smtClean="0"/>
              <a:t>Jank</a:t>
            </a:r>
            <a:r>
              <a:rPr lang="en-US" b="1" dirty="0" smtClean="0"/>
              <a:t> Back Alleyway Deal Setup</a:t>
            </a:r>
            <a:endParaRPr lang="en-US" b="1" dirty="0"/>
          </a:p>
        </p:txBody>
      </p:sp>
      <p:sp>
        <p:nvSpPr>
          <p:cNvPr id="9" name="CaixaDeTexto 8"/>
          <p:cNvSpPr txBox="1"/>
          <p:nvPr/>
        </p:nvSpPr>
        <p:spPr>
          <a:xfrm>
            <a:off x="467544" y="3501008"/>
            <a:ext cx="8208912" cy="369332"/>
          </a:xfrm>
          <a:prstGeom prst="rect">
            <a:avLst/>
          </a:prstGeom>
          <a:noFill/>
        </p:spPr>
        <p:txBody>
          <a:bodyPr wrap="square" rtlCol="0">
            <a:spAutoFit/>
          </a:bodyPr>
          <a:lstStyle/>
          <a:p>
            <a:pPr algn="ctr"/>
            <a:r>
              <a:rPr lang="en-US" b="1" dirty="0" smtClean="0"/>
              <a:t>Modern Setup</a:t>
            </a:r>
            <a:endParaRPr lang="en-US" b="1" dirty="0"/>
          </a:p>
        </p:txBody>
      </p:sp>
    </p:spTree>
    <p:extLst>
      <p:ext uri="{BB962C8B-B14F-4D97-AF65-F5344CB8AC3E}">
        <p14:creationId xmlns:p14="http://schemas.microsoft.com/office/powerpoint/2010/main" val="309812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Software Development Kit</a:t>
            </a:r>
            <a:endParaRPr lang="en-US" dirty="0"/>
          </a:p>
        </p:txBody>
      </p:sp>
      <p:sp>
        <p:nvSpPr>
          <p:cNvPr id="3" name="Espaço Reservado para Conteúdo 2"/>
          <p:cNvSpPr>
            <a:spLocks noGrp="1"/>
          </p:cNvSpPr>
          <p:nvPr>
            <p:ph idx="1"/>
          </p:nvPr>
        </p:nvSpPr>
        <p:spPr/>
        <p:txBody>
          <a:bodyPr>
            <a:normAutofit fontScale="92500" lnSpcReduction="20000"/>
          </a:bodyPr>
          <a:lstStyle/>
          <a:p>
            <a:r>
              <a:rPr lang="en-US" dirty="0" smtClean="0"/>
              <a:t>As of making this presentation, you currently have two reliable options for SDK’s:</a:t>
            </a:r>
          </a:p>
          <a:p>
            <a:pPr lvl="1">
              <a:buFont typeface="Courier New" panose="02070309020205020404" pitchFamily="49" charset="0"/>
              <a:buChar char="o"/>
            </a:pPr>
            <a:r>
              <a:rPr lang="en-US" dirty="0" err="1" smtClean="0"/>
              <a:t>Libultra</a:t>
            </a:r>
            <a:r>
              <a:rPr lang="en-US" dirty="0" smtClean="0"/>
              <a:t> - The official SDK</a:t>
            </a:r>
          </a:p>
          <a:p>
            <a:pPr lvl="2">
              <a:buFont typeface="Wingdings" panose="05000000000000000000" pitchFamily="2" charset="2"/>
              <a:buChar char="§"/>
            </a:pPr>
            <a:r>
              <a:rPr lang="en-US" dirty="0" smtClean="0"/>
              <a:t>Obtainable from </a:t>
            </a:r>
            <a:r>
              <a:rPr lang="en-US" dirty="0"/>
              <a:t>your local company liquidation </a:t>
            </a:r>
            <a:r>
              <a:rPr lang="en-US" dirty="0" smtClean="0"/>
              <a:t>auction or shady trench coat guy. Proprietary.</a:t>
            </a:r>
          </a:p>
          <a:p>
            <a:pPr lvl="2">
              <a:buFont typeface="Wingdings" panose="05000000000000000000" pitchFamily="2" charset="2"/>
              <a:buChar char="§"/>
            </a:pPr>
            <a:r>
              <a:rPr lang="en-US" dirty="0" smtClean="0"/>
              <a:t>Works on Windows 95 to XP out of the box, but we have modern alternatives that run off </a:t>
            </a:r>
            <a:r>
              <a:rPr lang="en-US" dirty="0" err="1" smtClean="0"/>
              <a:t>DOSBox</a:t>
            </a:r>
            <a:r>
              <a:rPr lang="en-US" dirty="0" smtClean="0"/>
              <a:t>, Wine, Windows 10 via WSL, or Linux/</a:t>
            </a:r>
            <a:r>
              <a:rPr lang="en-US" dirty="0" err="1" smtClean="0"/>
              <a:t>macOS</a:t>
            </a:r>
            <a:r>
              <a:rPr lang="en-US" dirty="0" smtClean="0"/>
              <a:t>.</a:t>
            </a:r>
          </a:p>
          <a:p>
            <a:pPr lvl="1">
              <a:buFont typeface="Courier New" panose="02070309020205020404" pitchFamily="49" charset="0"/>
              <a:buChar char="o"/>
            </a:pPr>
            <a:r>
              <a:rPr lang="en-US" dirty="0" err="1" smtClean="0"/>
              <a:t>Libdragon</a:t>
            </a:r>
            <a:r>
              <a:rPr lang="en-US" dirty="0" smtClean="0"/>
              <a:t> – A free and open source SDK</a:t>
            </a:r>
          </a:p>
          <a:p>
            <a:pPr lvl="2">
              <a:buFont typeface="Wingdings" panose="05000000000000000000" pitchFamily="2" charset="2"/>
              <a:buChar char="§"/>
            </a:pPr>
            <a:r>
              <a:rPr lang="en-US" dirty="0" smtClean="0"/>
              <a:t>Currently only supports 2D but this is changing very soon!!!</a:t>
            </a:r>
          </a:p>
          <a:p>
            <a:pPr lvl="2">
              <a:buFont typeface="Wingdings" panose="05000000000000000000" pitchFamily="2" charset="2"/>
              <a:buChar char="§"/>
            </a:pPr>
            <a:r>
              <a:rPr lang="en-US" dirty="0" smtClean="0"/>
              <a:t>Will work on any modern system. You can even get it for Docker!</a:t>
            </a:r>
          </a:p>
          <a:p>
            <a:pPr lvl="2">
              <a:buFont typeface="Wingdings" panose="05000000000000000000" pitchFamily="2" charset="2"/>
              <a:buChar char="§"/>
            </a:pPr>
            <a:r>
              <a:rPr lang="en-US" dirty="0" smtClean="0"/>
              <a:t>Easier to use as it doesn’t expose much of the OS.</a:t>
            </a:r>
            <a:endParaRPr lang="en-US" dirty="0"/>
          </a:p>
        </p:txBody>
      </p:sp>
    </p:spTree>
    <p:extLst>
      <p:ext uri="{BB962C8B-B14F-4D97-AF65-F5344CB8AC3E}">
        <p14:creationId xmlns:p14="http://schemas.microsoft.com/office/powerpoint/2010/main" val="4243588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Flashcarts</a:t>
            </a:r>
            <a:endParaRPr lang="en-US" dirty="0"/>
          </a:p>
        </p:txBody>
      </p:sp>
      <p:sp>
        <p:nvSpPr>
          <p:cNvPr id="3" name="Espaço Reservado para Conteúdo 2"/>
          <p:cNvSpPr>
            <a:spLocks noGrp="1"/>
          </p:cNvSpPr>
          <p:nvPr>
            <p:ph idx="1"/>
          </p:nvPr>
        </p:nvSpPr>
        <p:spPr>
          <a:xfrm>
            <a:off x="457200" y="1373902"/>
            <a:ext cx="8229600" cy="4978559"/>
          </a:xfrm>
        </p:spPr>
        <p:txBody>
          <a:bodyPr>
            <a:normAutofit fontScale="92500" lnSpcReduction="20000"/>
          </a:bodyPr>
          <a:lstStyle/>
          <a:p>
            <a:r>
              <a:rPr lang="en-US" dirty="0" smtClean="0"/>
              <a:t>In case I haven’t said it enough, get a </a:t>
            </a:r>
            <a:r>
              <a:rPr lang="en-US" dirty="0" err="1" smtClean="0"/>
              <a:t>Flashcart</a:t>
            </a:r>
            <a:r>
              <a:rPr lang="en-US" dirty="0" smtClean="0"/>
              <a:t> with USB!</a:t>
            </a:r>
          </a:p>
          <a:p>
            <a:pPr lvl="1">
              <a:buFont typeface="Courier New" panose="02070309020205020404" pitchFamily="49" charset="0"/>
              <a:buChar char="o"/>
            </a:pPr>
            <a:r>
              <a:rPr lang="en-US" dirty="0" smtClean="0"/>
              <a:t>64Drive</a:t>
            </a:r>
          </a:p>
          <a:p>
            <a:pPr lvl="1">
              <a:buFont typeface="Courier New" panose="02070309020205020404" pitchFamily="49" charset="0"/>
              <a:buChar char="o"/>
            </a:pPr>
            <a:r>
              <a:rPr lang="en-US" dirty="0" err="1" smtClean="0"/>
              <a:t>EverDrive</a:t>
            </a:r>
            <a:r>
              <a:rPr lang="en-US" dirty="0" smtClean="0"/>
              <a:t> X7</a:t>
            </a:r>
          </a:p>
          <a:p>
            <a:pPr lvl="1">
              <a:buFont typeface="Courier New" panose="02070309020205020404" pitchFamily="49" charset="0"/>
              <a:buChar char="o"/>
            </a:pPr>
            <a:r>
              <a:rPr lang="en-US" dirty="0" smtClean="0"/>
              <a:t>DIY options: SummerCart64</a:t>
            </a:r>
          </a:p>
          <a:p>
            <a:r>
              <a:rPr lang="en-US" dirty="0" smtClean="0"/>
              <a:t>With USB, not only do you get debugging, but you get a faster workflow (no fiddling with SD cards). </a:t>
            </a:r>
          </a:p>
          <a:p>
            <a:r>
              <a:rPr lang="en-US" dirty="0" err="1" smtClean="0"/>
              <a:t>UNFLoader</a:t>
            </a:r>
            <a:r>
              <a:rPr lang="en-US" dirty="0" smtClean="0"/>
              <a:t> </a:t>
            </a:r>
            <a:r>
              <a:rPr lang="en-US" dirty="0" smtClean="0">
                <a:sym typeface="Wingdings" panose="05000000000000000000" pitchFamily="2" charset="2"/>
              </a:rPr>
              <a:t></a:t>
            </a:r>
            <a:endParaRPr lang="en-US" dirty="0" smtClean="0"/>
          </a:p>
          <a:p>
            <a:r>
              <a:rPr lang="en-US" dirty="0" smtClean="0"/>
              <a:t>Don’t trust emulators</a:t>
            </a:r>
          </a:p>
          <a:p>
            <a:pPr lvl="1">
              <a:buFont typeface="Courier New" panose="02070309020205020404" pitchFamily="49" charset="0"/>
              <a:buChar char="o"/>
            </a:pPr>
            <a:r>
              <a:rPr lang="en-US" dirty="0" smtClean="0"/>
              <a:t>No, really</a:t>
            </a:r>
          </a:p>
          <a:p>
            <a:pPr lvl="1">
              <a:buFont typeface="Courier New" panose="02070309020205020404" pitchFamily="49" charset="0"/>
              <a:buChar char="o"/>
            </a:pPr>
            <a:r>
              <a:rPr lang="en-US" dirty="0" smtClean="0"/>
              <a:t>Not even CEN64</a:t>
            </a:r>
          </a:p>
        </p:txBody>
      </p:sp>
    </p:spTree>
    <p:extLst>
      <p:ext uri="{BB962C8B-B14F-4D97-AF65-F5344CB8AC3E}">
        <p14:creationId xmlns:p14="http://schemas.microsoft.com/office/powerpoint/2010/main" val="2159068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Programming Languages</a:t>
            </a:r>
            <a:endParaRPr lang="en-US" dirty="0"/>
          </a:p>
        </p:txBody>
      </p:sp>
      <p:sp>
        <p:nvSpPr>
          <p:cNvPr id="3" name="Espaço Reservado para Conteúdo 2"/>
          <p:cNvSpPr>
            <a:spLocks noGrp="1"/>
          </p:cNvSpPr>
          <p:nvPr>
            <p:ph idx="1"/>
          </p:nvPr>
        </p:nvSpPr>
        <p:spPr/>
        <p:txBody>
          <a:bodyPr>
            <a:normAutofit fontScale="92500"/>
          </a:bodyPr>
          <a:lstStyle/>
          <a:p>
            <a:r>
              <a:rPr lang="en-US" dirty="0" smtClean="0"/>
              <a:t>C</a:t>
            </a:r>
          </a:p>
          <a:p>
            <a:pPr lvl="1">
              <a:buFont typeface="Courier New" panose="02070309020205020404" pitchFamily="49" charset="0"/>
              <a:buChar char="o"/>
            </a:pPr>
            <a:r>
              <a:rPr lang="en-US" dirty="0" smtClean="0"/>
              <a:t>C++</a:t>
            </a:r>
          </a:p>
          <a:p>
            <a:r>
              <a:rPr lang="en-US" dirty="0" smtClean="0"/>
              <a:t>MIPS Assembly</a:t>
            </a:r>
          </a:p>
          <a:p>
            <a:pPr lvl="1">
              <a:buFont typeface="Courier New" panose="02070309020205020404" pitchFamily="49" charset="0"/>
              <a:buChar char="o"/>
            </a:pPr>
            <a:r>
              <a:rPr lang="en-US" dirty="0" smtClean="0"/>
              <a:t>BASS, </a:t>
            </a:r>
            <a:r>
              <a:rPr lang="en-US" dirty="0" err="1" smtClean="0"/>
              <a:t>armips</a:t>
            </a:r>
            <a:r>
              <a:rPr lang="en-US" dirty="0" smtClean="0"/>
              <a:t>, or </a:t>
            </a:r>
            <a:r>
              <a:rPr lang="pt-PT" dirty="0"/>
              <a:t>GAS</a:t>
            </a:r>
            <a:r>
              <a:rPr lang="en-US" dirty="0" smtClean="0"/>
              <a:t>.</a:t>
            </a:r>
          </a:p>
          <a:p>
            <a:pPr lvl="1">
              <a:buFont typeface="Courier New" panose="02070309020205020404" pitchFamily="49" charset="0"/>
              <a:buChar char="o"/>
            </a:pPr>
            <a:r>
              <a:rPr lang="en-US" dirty="0" smtClean="0"/>
              <a:t>Unlikely you ever need it. Welcome to the future of Game development.</a:t>
            </a:r>
          </a:p>
          <a:p>
            <a:r>
              <a:rPr lang="en-US" dirty="0" smtClean="0"/>
              <a:t>If you’re so inclined (Don’t expect any support!):</a:t>
            </a:r>
          </a:p>
          <a:p>
            <a:pPr lvl="1">
              <a:buFont typeface="Courier New" panose="02070309020205020404" pitchFamily="49" charset="0"/>
              <a:buChar char="o"/>
            </a:pPr>
            <a:r>
              <a:rPr lang="en-US" dirty="0" smtClean="0"/>
              <a:t>Rust</a:t>
            </a:r>
          </a:p>
          <a:p>
            <a:pPr lvl="1">
              <a:buFont typeface="Courier New" panose="02070309020205020404" pitchFamily="49" charset="0"/>
              <a:buChar char="o"/>
            </a:pPr>
            <a:r>
              <a:rPr lang="en-US" dirty="0" smtClean="0"/>
              <a:t>Zig</a:t>
            </a:r>
          </a:p>
          <a:p>
            <a:endParaRPr lang="en-US" dirty="0"/>
          </a:p>
        </p:txBody>
      </p:sp>
    </p:spTree>
    <p:extLst>
      <p:ext uri="{BB962C8B-B14F-4D97-AF65-F5344CB8AC3E}">
        <p14:creationId xmlns:p14="http://schemas.microsoft.com/office/powerpoint/2010/main" val="244088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Brief Introduction</a:t>
            </a:r>
            <a:endParaRPr lang="en-US" dirty="0"/>
          </a:p>
        </p:txBody>
      </p:sp>
      <p:pic>
        <p:nvPicPr>
          <p:cNvPr id="1027" name="Picture 3" descr="C:\Users\Lourenço\Desktop\68747470733a2f2f692e696d6775722e636f6d2f6d627a6d67426e2e676966.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2927574" cy="2195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645024"/>
            <a:ext cx="2736304" cy="2873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Lourenço\Desktop\Catherin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3284984"/>
            <a:ext cx="1979712" cy="3107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Lourenço\Desktop\Game Development\Game Projects\N64 Texture Converter\Help File Source\images\progsta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501008"/>
            <a:ext cx="3397627"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Lourenço\Desktop\npp.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1340768"/>
            <a:ext cx="4538245"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73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Other Development Tools</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20000"/>
          </a:bodyPr>
          <a:lstStyle/>
          <a:p>
            <a:r>
              <a:rPr lang="en-US" dirty="0" smtClean="0"/>
              <a:t>Its unlikely you’ll have access to official hardware or software (not that it helps, a lot of it is finicky or annoying to use).</a:t>
            </a:r>
          </a:p>
          <a:p>
            <a:r>
              <a:rPr lang="en-US" dirty="0"/>
              <a:t>Y</a:t>
            </a:r>
            <a:r>
              <a:rPr lang="en-US" dirty="0" smtClean="0"/>
              <a:t>ou’ll pretty much DIY everything, but you have community tools for:</a:t>
            </a:r>
          </a:p>
          <a:p>
            <a:pPr lvl="1">
              <a:buFont typeface="Courier New" panose="02070309020205020404" pitchFamily="49" charset="0"/>
              <a:buChar char="o"/>
            </a:pPr>
            <a:r>
              <a:rPr lang="en-US" dirty="0" smtClean="0"/>
              <a:t>Textures conversion</a:t>
            </a:r>
          </a:p>
          <a:p>
            <a:pPr lvl="1">
              <a:buFont typeface="Courier New" panose="02070309020205020404" pitchFamily="49" charset="0"/>
              <a:buChar char="o"/>
            </a:pPr>
            <a:r>
              <a:rPr lang="en-US" dirty="0" smtClean="0"/>
              <a:t>Modeling and Animating</a:t>
            </a:r>
          </a:p>
          <a:p>
            <a:pPr lvl="1">
              <a:buFont typeface="Courier New" panose="02070309020205020404" pitchFamily="49" charset="0"/>
              <a:buChar char="o"/>
            </a:pPr>
            <a:r>
              <a:rPr lang="en-US" dirty="0" smtClean="0"/>
              <a:t>Sound and Music</a:t>
            </a:r>
          </a:p>
          <a:p>
            <a:r>
              <a:rPr lang="en-US" dirty="0" smtClean="0">
                <a:hlinkClick r:id="rId2"/>
              </a:rPr>
              <a:t>https://n64.dev</a:t>
            </a:r>
            <a:r>
              <a:rPr lang="en-US" dirty="0" smtClean="0"/>
              <a:t> </a:t>
            </a:r>
          </a:p>
          <a:p>
            <a:r>
              <a:rPr lang="en-US" dirty="0" smtClean="0"/>
              <a:t>There is no generic game engine for N64 (IE Unity).</a:t>
            </a:r>
          </a:p>
          <a:p>
            <a:r>
              <a:rPr lang="en-US" dirty="0" smtClean="0"/>
              <a:t>If you want to hack or mod games, you’re asking the wrong person, but they have their own tools.</a:t>
            </a:r>
          </a:p>
          <a:p>
            <a:endParaRPr lang="en-US" dirty="0" smtClean="0"/>
          </a:p>
          <a:p>
            <a:endParaRPr lang="en-US" dirty="0"/>
          </a:p>
        </p:txBody>
      </p:sp>
    </p:spTree>
    <p:extLst>
      <p:ext uri="{BB962C8B-B14F-4D97-AF65-F5344CB8AC3E}">
        <p14:creationId xmlns:p14="http://schemas.microsoft.com/office/powerpoint/2010/main" val="210500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54758"/>
            <a:ext cx="8229600" cy="1143000"/>
          </a:xfrm>
        </p:spPr>
        <p:txBody>
          <a:bodyPr/>
          <a:lstStyle/>
          <a:p>
            <a:r>
              <a:rPr lang="en-US" dirty="0" smtClean="0"/>
              <a:t>Development Process</a:t>
            </a:r>
            <a:endParaRPr lang="en-US" dirty="0"/>
          </a:p>
        </p:txBody>
      </p:sp>
      <p:sp>
        <p:nvSpPr>
          <p:cNvPr id="53" name="CaixaDeTexto 52"/>
          <p:cNvSpPr txBox="1"/>
          <p:nvPr/>
        </p:nvSpPr>
        <p:spPr>
          <a:xfrm>
            <a:off x="0" y="2195572"/>
            <a:ext cx="9144000" cy="369332"/>
          </a:xfrm>
          <a:prstGeom prst="rect">
            <a:avLst/>
          </a:prstGeom>
          <a:noFill/>
        </p:spPr>
        <p:txBody>
          <a:bodyPr wrap="square" rtlCol="0">
            <a:spAutoFit/>
          </a:bodyPr>
          <a:lstStyle/>
          <a:p>
            <a:pPr algn="ctr"/>
            <a:r>
              <a:rPr lang="en-US" dirty="0" smtClean="0"/>
              <a:t>The boring stuff is out of the way, let’s get to the fun part!</a:t>
            </a:r>
            <a:endParaRPr lang="en-US" dirty="0"/>
          </a:p>
        </p:txBody>
      </p:sp>
      <p:grpSp>
        <p:nvGrpSpPr>
          <p:cNvPr id="3" name="Grupo 2"/>
          <p:cNvGrpSpPr/>
          <p:nvPr/>
        </p:nvGrpSpPr>
        <p:grpSpPr>
          <a:xfrm>
            <a:off x="1583668" y="2924944"/>
            <a:ext cx="5976664" cy="2088232"/>
            <a:chOff x="1583668" y="2924944"/>
            <a:chExt cx="5976664" cy="2088232"/>
          </a:xfrm>
        </p:grpSpPr>
        <p:sp>
          <p:nvSpPr>
            <p:cNvPr id="51" name="Forma livre 50"/>
            <p:cNvSpPr/>
            <p:nvPr/>
          </p:nvSpPr>
          <p:spPr>
            <a:xfrm>
              <a:off x="3743511" y="3646022"/>
              <a:ext cx="2155031" cy="840626"/>
            </a:xfrm>
            <a:custGeom>
              <a:avLst/>
              <a:gdLst>
                <a:gd name="connsiteX0" fmla="*/ 0 w 2155031"/>
                <a:gd name="connsiteY0" fmla="*/ 833437 h 850106"/>
                <a:gd name="connsiteX1" fmla="*/ 28575 w 2155031"/>
                <a:gd name="connsiteY1" fmla="*/ 840581 h 850106"/>
                <a:gd name="connsiteX2" fmla="*/ 40481 w 2155031"/>
                <a:gd name="connsiteY2" fmla="*/ 842962 h 850106"/>
                <a:gd name="connsiteX3" fmla="*/ 47625 w 2155031"/>
                <a:gd name="connsiteY3" fmla="*/ 845344 h 850106"/>
                <a:gd name="connsiteX4" fmla="*/ 102394 w 2155031"/>
                <a:gd name="connsiteY4" fmla="*/ 850106 h 850106"/>
                <a:gd name="connsiteX5" fmla="*/ 361950 w 2155031"/>
                <a:gd name="connsiteY5" fmla="*/ 847725 h 850106"/>
                <a:gd name="connsiteX6" fmla="*/ 371475 w 2155031"/>
                <a:gd name="connsiteY6" fmla="*/ 845344 h 850106"/>
                <a:gd name="connsiteX7" fmla="*/ 411956 w 2155031"/>
                <a:gd name="connsiteY7" fmla="*/ 835819 h 850106"/>
                <a:gd name="connsiteX8" fmla="*/ 438150 w 2155031"/>
                <a:gd name="connsiteY8" fmla="*/ 823912 h 850106"/>
                <a:gd name="connsiteX9" fmla="*/ 445294 w 2155031"/>
                <a:gd name="connsiteY9" fmla="*/ 821531 h 850106"/>
                <a:gd name="connsiteX10" fmla="*/ 457200 w 2155031"/>
                <a:gd name="connsiteY10" fmla="*/ 816769 h 850106"/>
                <a:gd name="connsiteX11" fmla="*/ 478631 w 2155031"/>
                <a:gd name="connsiteY11" fmla="*/ 809625 h 850106"/>
                <a:gd name="connsiteX12" fmla="*/ 485775 w 2155031"/>
                <a:gd name="connsiteY12" fmla="*/ 804862 h 850106"/>
                <a:gd name="connsiteX13" fmla="*/ 495300 w 2155031"/>
                <a:gd name="connsiteY13" fmla="*/ 797719 h 850106"/>
                <a:gd name="connsiteX14" fmla="*/ 509588 w 2155031"/>
                <a:gd name="connsiteY14" fmla="*/ 792956 h 850106"/>
                <a:gd name="connsiteX15" fmla="*/ 528638 w 2155031"/>
                <a:gd name="connsiteY15" fmla="*/ 781050 h 850106"/>
                <a:gd name="connsiteX16" fmla="*/ 538163 w 2155031"/>
                <a:gd name="connsiteY16" fmla="*/ 778669 h 850106"/>
                <a:gd name="connsiteX17" fmla="*/ 559594 w 2155031"/>
                <a:gd name="connsiteY17" fmla="*/ 769144 h 850106"/>
                <a:gd name="connsiteX18" fmla="*/ 581025 w 2155031"/>
                <a:gd name="connsiteY18" fmla="*/ 757237 h 850106"/>
                <a:gd name="connsiteX19" fmla="*/ 588169 w 2155031"/>
                <a:gd name="connsiteY19" fmla="*/ 750094 h 850106"/>
                <a:gd name="connsiteX20" fmla="*/ 604838 w 2155031"/>
                <a:gd name="connsiteY20" fmla="*/ 738187 h 850106"/>
                <a:gd name="connsiteX21" fmla="*/ 628650 w 2155031"/>
                <a:gd name="connsiteY21" fmla="*/ 719137 h 850106"/>
                <a:gd name="connsiteX22" fmla="*/ 645319 w 2155031"/>
                <a:gd name="connsiteY22" fmla="*/ 704850 h 850106"/>
                <a:gd name="connsiteX23" fmla="*/ 652463 w 2155031"/>
                <a:gd name="connsiteY23" fmla="*/ 702469 h 850106"/>
                <a:gd name="connsiteX24" fmla="*/ 669131 w 2155031"/>
                <a:gd name="connsiteY24" fmla="*/ 685800 h 850106"/>
                <a:gd name="connsiteX25" fmla="*/ 681038 w 2155031"/>
                <a:gd name="connsiteY25" fmla="*/ 673894 h 850106"/>
                <a:gd name="connsiteX26" fmla="*/ 697706 w 2155031"/>
                <a:gd name="connsiteY26" fmla="*/ 657225 h 850106"/>
                <a:gd name="connsiteX27" fmla="*/ 702469 w 2155031"/>
                <a:gd name="connsiteY27" fmla="*/ 650081 h 850106"/>
                <a:gd name="connsiteX28" fmla="*/ 714375 w 2155031"/>
                <a:gd name="connsiteY28" fmla="*/ 640556 h 850106"/>
                <a:gd name="connsiteX29" fmla="*/ 726281 w 2155031"/>
                <a:gd name="connsiteY29" fmla="*/ 628650 h 850106"/>
                <a:gd name="connsiteX30" fmla="*/ 742950 w 2155031"/>
                <a:gd name="connsiteY30" fmla="*/ 611981 h 850106"/>
                <a:gd name="connsiteX31" fmla="*/ 747713 w 2155031"/>
                <a:gd name="connsiteY31" fmla="*/ 604837 h 850106"/>
                <a:gd name="connsiteX32" fmla="*/ 759619 w 2155031"/>
                <a:gd name="connsiteY32" fmla="*/ 595312 h 850106"/>
                <a:gd name="connsiteX33" fmla="*/ 771525 w 2155031"/>
                <a:gd name="connsiteY33" fmla="*/ 583406 h 850106"/>
                <a:gd name="connsiteX34" fmla="*/ 785813 w 2155031"/>
                <a:gd name="connsiteY34" fmla="*/ 569119 h 850106"/>
                <a:gd name="connsiteX35" fmla="*/ 797719 w 2155031"/>
                <a:gd name="connsiteY35" fmla="*/ 554831 h 850106"/>
                <a:gd name="connsiteX36" fmla="*/ 809625 w 2155031"/>
                <a:gd name="connsiteY36" fmla="*/ 542925 h 850106"/>
                <a:gd name="connsiteX37" fmla="*/ 826294 w 2155031"/>
                <a:gd name="connsiteY37" fmla="*/ 528637 h 850106"/>
                <a:gd name="connsiteX38" fmla="*/ 852488 w 2155031"/>
                <a:gd name="connsiteY38" fmla="*/ 504825 h 850106"/>
                <a:gd name="connsiteX39" fmla="*/ 866775 w 2155031"/>
                <a:gd name="connsiteY39" fmla="*/ 492919 h 850106"/>
                <a:gd name="connsiteX40" fmla="*/ 873919 w 2155031"/>
                <a:gd name="connsiteY40" fmla="*/ 485775 h 850106"/>
                <a:gd name="connsiteX41" fmla="*/ 881063 w 2155031"/>
                <a:gd name="connsiteY41" fmla="*/ 481012 h 850106"/>
                <a:gd name="connsiteX42" fmla="*/ 890588 w 2155031"/>
                <a:gd name="connsiteY42" fmla="*/ 473869 h 850106"/>
                <a:gd name="connsiteX43" fmla="*/ 895350 w 2155031"/>
                <a:gd name="connsiteY43" fmla="*/ 466725 h 850106"/>
                <a:gd name="connsiteX44" fmla="*/ 923925 w 2155031"/>
                <a:gd name="connsiteY44" fmla="*/ 447675 h 850106"/>
                <a:gd name="connsiteX45" fmla="*/ 940594 w 2155031"/>
                <a:gd name="connsiteY45" fmla="*/ 431006 h 850106"/>
                <a:gd name="connsiteX46" fmla="*/ 954881 w 2155031"/>
                <a:gd name="connsiteY46" fmla="*/ 421481 h 850106"/>
                <a:gd name="connsiteX47" fmla="*/ 964406 w 2155031"/>
                <a:gd name="connsiteY47" fmla="*/ 411956 h 850106"/>
                <a:gd name="connsiteX48" fmla="*/ 976313 w 2155031"/>
                <a:gd name="connsiteY48" fmla="*/ 402431 h 850106"/>
                <a:gd name="connsiteX49" fmla="*/ 997744 w 2155031"/>
                <a:gd name="connsiteY49" fmla="*/ 381000 h 850106"/>
                <a:gd name="connsiteX50" fmla="*/ 1014413 w 2155031"/>
                <a:gd name="connsiteY50" fmla="*/ 369094 h 850106"/>
                <a:gd name="connsiteX51" fmla="*/ 1021556 w 2155031"/>
                <a:gd name="connsiteY51" fmla="*/ 364331 h 850106"/>
                <a:gd name="connsiteX52" fmla="*/ 1028700 w 2155031"/>
                <a:gd name="connsiteY52" fmla="*/ 357187 h 850106"/>
                <a:gd name="connsiteX53" fmla="*/ 1042988 w 2155031"/>
                <a:gd name="connsiteY53" fmla="*/ 340519 h 850106"/>
                <a:gd name="connsiteX54" fmla="*/ 1050131 w 2155031"/>
                <a:gd name="connsiteY54" fmla="*/ 338137 h 850106"/>
                <a:gd name="connsiteX55" fmla="*/ 1059656 w 2155031"/>
                <a:gd name="connsiteY55" fmla="*/ 328612 h 850106"/>
                <a:gd name="connsiteX56" fmla="*/ 1066800 w 2155031"/>
                <a:gd name="connsiteY56" fmla="*/ 319087 h 850106"/>
                <a:gd name="connsiteX57" fmla="*/ 1073944 w 2155031"/>
                <a:gd name="connsiteY57" fmla="*/ 316706 h 850106"/>
                <a:gd name="connsiteX58" fmla="*/ 1104900 w 2155031"/>
                <a:gd name="connsiteY58" fmla="*/ 295275 h 850106"/>
                <a:gd name="connsiteX59" fmla="*/ 1114425 w 2155031"/>
                <a:gd name="connsiteY59" fmla="*/ 288131 h 850106"/>
                <a:gd name="connsiteX60" fmla="*/ 1123950 w 2155031"/>
                <a:gd name="connsiteY60" fmla="*/ 283369 h 850106"/>
                <a:gd name="connsiteX61" fmla="*/ 1145381 w 2155031"/>
                <a:gd name="connsiteY61" fmla="*/ 266700 h 850106"/>
                <a:gd name="connsiteX62" fmla="*/ 1152525 w 2155031"/>
                <a:gd name="connsiteY62" fmla="*/ 259556 h 850106"/>
                <a:gd name="connsiteX63" fmla="*/ 1164431 w 2155031"/>
                <a:gd name="connsiteY63" fmla="*/ 254794 h 850106"/>
                <a:gd name="connsiteX64" fmla="*/ 1173956 w 2155031"/>
                <a:gd name="connsiteY64" fmla="*/ 247650 h 850106"/>
                <a:gd name="connsiteX65" fmla="*/ 1181100 w 2155031"/>
                <a:gd name="connsiteY65" fmla="*/ 242887 h 850106"/>
                <a:gd name="connsiteX66" fmla="*/ 1195388 w 2155031"/>
                <a:gd name="connsiteY66" fmla="*/ 235744 h 850106"/>
                <a:gd name="connsiteX67" fmla="*/ 1204913 w 2155031"/>
                <a:gd name="connsiteY67" fmla="*/ 228600 h 850106"/>
                <a:gd name="connsiteX68" fmla="*/ 1219200 w 2155031"/>
                <a:gd name="connsiteY68" fmla="*/ 226219 h 850106"/>
                <a:gd name="connsiteX69" fmla="*/ 1240631 w 2155031"/>
                <a:gd name="connsiteY69" fmla="*/ 216694 h 850106"/>
                <a:gd name="connsiteX70" fmla="*/ 1250156 w 2155031"/>
                <a:gd name="connsiteY70" fmla="*/ 211931 h 850106"/>
                <a:gd name="connsiteX71" fmla="*/ 1262063 w 2155031"/>
                <a:gd name="connsiteY71" fmla="*/ 204787 h 850106"/>
                <a:gd name="connsiteX72" fmla="*/ 1273969 w 2155031"/>
                <a:gd name="connsiteY72" fmla="*/ 202406 h 850106"/>
                <a:gd name="connsiteX73" fmla="*/ 1288256 w 2155031"/>
                <a:gd name="connsiteY73" fmla="*/ 195262 h 850106"/>
                <a:gd name="connsiteX74" fmla="*/ 1300163 w 2155031"/>
                <a:gd name="connsiteY74" fmla="*/ 188119 h 850106"/>
                <a:gd name="connsiteX75" fmla="*/ 1323975 w 2155031"/>
                <a:gd name="connsiteY75" fmla="*/ 176212 h 850106"/>
                <a:gd name="connsiteX76" fmla="*/ 1335881 w 2155031"/>
                <a:gd name="connsiteY76" fmla="*/ 173831 h 850106"/>
                <a:gd name="connsiteX77" fmla="*/ 1345406 w 2155031"/>
                <a:gd name="connsiteY77" fmla="*/ 169069 h 850106"/>
                <a:gd name="connsiteX78" fmla="*/ 1369219 w 2155031"/>
                <a:gd name="connsiteY78" fmla="*/ 159544 h 850106"/>
                <a:gd name="connsiteX79" fmla="*/ 1390650 w 2155031"/>
                <a:gd name="connsiteY79" fmla="*/ 150019 h 850106"/>
                <a:gd name="connsiteX80" fmla="*/ 1404938 w 2155031"/>
                <a:gd name="connsiteY80" fmla="*/ 145256 h 850106"/>
                <a:gd name="connsiteX81" fmla="*/ 1414463 w 2155031"/>
                <a:gd name="connsiteY81" fmla="*/ 140494 h 850106"/>
                <a:gd name="connsiteX82" fmla="*/ 1428750 w 2155031"/>
                <a:gd name="connsiteY82" fmla="*/ 135731 h 850106"/>
                <a:gd name="connsiteX83" fmla="*/ 1438275 w 2155031"/>
                <a:gd name="connsiteY83" fmla="*/ 128587 h 850106"/>
                <a:gd name="connsiteX84" fmla="*/ 1471613 w 2155031"/>
                <a:gd name="connsiteY84" fmla="*/ 119062 h 850106"/>
                <a:gd name="connsiteX85" fmla="*/ 1478756 w 2155031"/>
                <a:gd name="connsiteY85" fmla="*/ 116681 h 850106"/>
                <a:gd name="connsiteX86" fmla="*/ 1500188 w 2155031"/>
                <a:gd name="connsiteY86" fmla="*/ 111919 h 850106"/>
                <a:gd name="connsiteX87" fmla="*/ 1507331 w 2155031"/>
                <a:gd name="connsiteY87" fmla="*/ 109537 h 850106"/>
                <a:gd name="connsiteX88" fmla="*/ 1526381 w 2155031"/>
                <a:gd name="connsiteY88" fmla="*/ 107156 h 850106"/>
                <a:gd name="connsiteX89" fmla="*/ 1538288 w 2155031"/>
                <a:gd name="connsiteY89" fmla="*/ 102394 h 850106"/>
                <a:gd name="connsiteX90" fmla="*/ 1547813 w 2155031"/>
                <a:gd name="connsiteY90" fmla="*/ 100012 h 850106"/>
                <a:gd name="connsiteX91" fmla="*/ 1576388 w 2155031"/>
                <a:gd name="connsiteY91" fmla="*/ 90487 h 850106"/>
                <a:gd name="connsiteX92" fmla="*/ 1614488 w 2155031"/>
                <a:gd name="connsiteY92" fmla="*/ 80962 h 850106"/>
                <a:gd name="connsiteX93" fmla="*/ 1614488 w 2155031"/>
                <a:gd name="connsiteY93" fmla="*/ 80962 h 850106"/>
                <a:gd name="connsiteX94" fmla="*/ 1628775 w 2155031"/>
                <a:gd name="connsiteY94" fmla="*/ 76200 h 850106"/>
                <a:gd name="connsiteX95" fmla="*/ 1643063 w 2155031"/>
                <a:gd name="connsiteY95" fmla="*/ 73819 h 850106"/>
                <a:gd name="connsiteX96" fmla="*/ 1676400 w 2155031"/>
                <a:gd name="connsiteY96" fmla="*/ 69056 h 850106"/>
                <a:gd name="connsiteX97" fmla="*/ 1685925 w 2155031"/>
                <a:gd name="connsiteY97" fmla="*/ 64294 h 850106"/>
                <a:gd name="connsiteX98" fmla="*/ 1716881 w 2155031"/>
                <a:gd name="connsiteY98" fmla="*/ 57150 h 850106"/>
                <a:gd name="connsiteX99" fmla="*/ 1743075 w 2155031"/>
                <a:gd name="connsiteY99" fmla="*/ 52387 h 850106"/>
                <a:gd name="connsiteX100" fmla="*/ 1759744 w 2155031"/>
                <a:gd name="connsiteY100" fmla="*/ 47625 h 850106"/>
                <a:gd name="connsiteX101" fmla="*/ 1766888 w 2155031"/>
                <a:gd name="connsiteY101" fmla="*/ 45244 h 850106"/>
                <a:gd name="connsiteX102" fmla="*/ 1785938 w 2155031"/>
                <a:gd name="connsiteY102" fmla="*/ 42862 h 850106"/>
                <a:gd name="connsiteX103" fmla="*/ 1800225 w 2155031"/>
                <a:gd name="connsiteY103" fmla="*/ 38100 h 850106"/>
                <a:gd name="connsiteX104" fmla="*/ 1809750 w 2155031"/>
                <a:gd name="connsiteY104" fmla="*/ 35719 h 850106"/>
                <a:gd name="connsiteX105" fmla="*/ 1831181 w 2155031"/>
                <a:gd name="connsiteY105" fmla="*/ 28575 h 850106"/>
                <a:gd name="connsiteX106" fmla="*/ 1847850 w 2155031"/>
                <a:gd name="connsiteY106" fmla="*/ 23812 h 850106"/>
                <a:gd name="connsiteX107" fmla="*/ 1878806 w 2155031"/>
                <a:gd name="connsiteY107" fmla="*/ 19050 h 850106"/>
                <a:gd name="connsiteX108" fmla="*/ 1888331 w 2155031"/>
                <a:gd name="connsiteY108" fmla="*/ 16669 h 850106"/>
                <a:gd name="connsiteX109" fmla="*/ 1907381 w 2155031"/>
                <a:gd name="connsiteY109" fmla="*/ 14287 h 850106"/>
                <a:gd name="connsiteX110" fmla="*/ 1924050 w 2155031"/>
                <a:gd name="connsiteY110" fmla="*/ 9525 h 850106"/>
                <a:gd name="connsiteX111" fmla="*/ 1950244 w 2155031"/>
                <a:gd name="connsiteY111" fmla="*/ 4762 h 850106"/>
                <a:gd name="connsiteX112" fmla="*/ 1964531 w 2155031"/>
                <a:gd name="connsiteY112" fmla="*/ 0 h 850106"/>
                <a:gd name="connsiteX113" fmla="*/ 2050256 w 2155031"/>
                <a:gd name="connsiteY113" fmla="*/ 7144 h 850106"/>
                <a:gd name="connsiteX114" fmla="*/ 2059781 w 2155031"/>
                <a:gd name="connsiteY114" fmla="*/ 9525 h 850106"/>
                <a:gd name="connsiteX115" fmla="*/ 2081213 w 2155031"/>
                <a:gd name="connsiteY115" fmla="*/ 16669 h 850106"/>
                <a:gd name="connsiteX116" fmla="*/ 2088356 w 2155031"/>
                <a:gd name="connsiteY116" fmla="*/ 19050 h 850106"/>
                <a:gd name="connsiteX117" fmla="*/ 2095500 w 2155031"/>
                <a:gd name="connsiteY117" fmla="*/ 21431 h 850106"/>
                <a:gd name="connsiteX118" fmla="*/ 2109788 w 2155031"/>
                <a:gd name="connsiteY118" fmla="*/ 30956 h 850106"/>
                <a:gd name="connsiteX119" fmla="*/ 2124075 w 2155031"/>
                <a:gd name="connsiteY119" fmla="*/ 40481 h 850106"/>
                <a:gd name="connsiteX120" fmla="*/ 2155031 w 2155031"/>
                <a:gd name="connsiteY120" fmla="*/ 45244 h 850106"/>
                <a:gd name="connsiteX0" fmla="*/ 0 w 2155031"/>
                <a:gd name="connsiteY0" fmla="*/ 834153 h 850822"/>
                <a:gd name="connsiteX1" fmla="*/ 28575 w 2155031"/>
                <a:gd name="connsiteY1" fmla="*/ 841297 h 850822"/>
                <a:gd name="connsiteX2" fmla="*/ 40481 w 2155031"/>
                <a:gd name="connsiteY2" fmla="*/ 843678 h 850822"/>
                <a:gd name="connsiteX3" fmla="*/ 47625 w 2155031"/>
                <a:gd name="connsiteY3" fmla="*/ 846060 h 850822"/>
                <a:gd name="connsiteX4" fmla="*/ 102394 w 2155031"/>
                <a:gd name="connsiteY4" fmla="*/ 850822 h 850822"/>
                <a:gd name="connsiteX5" fmla="*/ 361950 w 2155031"/>
                <a:gd name="connsiteY5" fmla="*/ 848441 h 850822"/>
                <a:gd name="connsiteX6" fmla="*/ 371475 w 2155031"/>
                <a:gd name="connsiteY6" fmla="*/ 846060 h 850822"/>
                <a:gd name="connsiteX7" fmla="*/ 411956 w 2155031"/>
                <a:gd name="connsiteY7" fmla="*/ 836535 h 850822"/>
                <a:gd name="connsiteX8" fmla="*/ 438150 w 2155031"/>
                <a:gd name="connsiteY8" fmla="*/ 824628 h 850822"/>
                <a:gd name="connsiteX9" fmla="*/ 445294 w 2155031"/>
                <a:gd name="connsiteY9" fmla="*/ 822247 h 850822"/>
                <a:gd name="connsiteX10" fmla="*/ 457200 w 2155031"/>
                <a:gd name="connsiteY10" fmla="*/ 817485 h 850822"/>
                <a:gd name="connsiteX11" fmla="*/ 478631 w 2155031"/>
                <a:gd name="connsiteY11" fmla="*/ 810341 h 850822"/>
                <a:gd name="connsiteX12" fmla="*/ 485775 w 2155031"/>
                <a:gd name="connsiteY12" fmla="*/ 805578 h 850822"/>
                <a:gd name="connsiteX13" fmla="*/ 495300 w 2155031"/>
                <a:gd name="connsiteY13" fmla="*/ 798435 h 850822"/>
                <a:gd name="connsiteX14" fmla="*/ 509588 w 2155031"/>
                <a:gd name="connsiteY14" fmla="*/ 793672 h 850822"/>
                <a:gd name="connsiteX15" fmla="*/ 528638 w 2155031"/>
                <a:gd name="connsiteY15" fmla="*/ 781766 h 850822"/>
                <a:gd name="connsiteX16" fmla="*/ 538163 w 2155031"/>
                <a:gd name="connsiteY16" fmla="*/ 779385 h 850822"/>
                <a:gd name="connsiteX17" fmla="*/ 559594 w 2155031"/>
                <a:gd name="connsiteY17" fmla="*/ 769860 h 850822"/>
                <a:gd name="connsiteX18" fmla="*/ 581025 w 2155031"/>
                <a:gd name="connsiteY18" fmla="*/ 757953 h 850822"/>
                <a:gd name="connsiteX19" fmla="*/ 588169 w 2155031"/>
                <a:gd name="connsiteY19" fmla="*/ 750810 h 850822"/>
                <a:gd name="connsiteX20" fmla="*/ 604838 w 2155031"/>
                <a:gd name="connsiteY20" fmla="*/ 738903 h 850822"/>
                <a:gd name="connsiteX21" fmla="*/ 628650 w 2155031"/>
                <a:gd name="connsiteY21" fmla="*/ 719853 h 850822"/>
                <a:gd name="connsiteX22" fmla="*/ 645319 w 2155031"/>
                <a:gd name="connsiteY22" fmla="*/ 705566 h 850822"/>
                <a:gd name="connsiteX23" fmla="*/ 652463 w 2155031"/>
                <a:gd name="connsiteY23" fmla="*/ 703185 h 850822"/>
                <a:gd name="connsiteX24" fmla="*/ 669131 w 2155031"/>
                <a:gd name="connsiteY24" fmla="*/ 686516 h 850822"/>
                <a:gd name="connsiteX25" fmla="*/ 681038 w 2155031"/>
                <a:gd name="connsiteY25" fmla="*/ 674610 h 850822"/>
                <a:gd name="connsiteX26" fmla="*/ 697706 w 2155031"/>
                <a:gd name="connsiteY26" fmla="*/ 657941 h 850822"/>
                <a:gd name="connsiteX27" fmla="*/ 702469 w 2155031"/>
                <a:gd name="connsiteY27" fmla="*/ 650797 h 850822"/>
                <a:gd name="connsiteX28" fmla="*/ 714375 w 2155031"/>
                <a:gd name="connsiteY28" fmla="*/ 641272 h 850822"/>
                <a:gd name="connsiteX29" fmla="*/ 726281 w 2155031"/>
                <a:gd name="connsiteY29" fmla="*/ 629366 h 850822"/>
                <a:gd name="connsiteX30" fmla="*/ 742950 w 2155031"/>
                <a:gd name="connsiteY30" fmla="*/ 612697 h 850822"/>
                <a:gd name="connsiteX31" fmla="*/ 747713 w 2155031"/>
                <a:gd name="connsiteY31" fmla="*/ 605553 h 850822"/>
                <a:gd name="connsiteX32" fmla="*/ 759619 w 2155031"/>
                <a:gd name="connsiteY32" fmla="*/ 596028 h 850822"/>
                <a:gd name="connsiteX33" fmla="*/ 771525 w 2155031"/>
                <a:gd name="connsiteY33" fmla="*/ 584122 h 850822"/>
                <a:gd name="connsiteX34" fmla="*/ 785813 w 2155031"/>
                <a:gd name="connsiteY34" fmla="*/ 569835 h 850822"/>
                <a:gd name="connsiteX35" fmla="*/ 797719 w 2155031"/>
                <a:gd name="connsiteY35" fmla="*/ 555547 h 850822"/>
                <a:gd name="connsiteX36" fmla="*/ 809625 w 2155031"/>
                <a:gd name="connsiteY36" fmla="*/ 543641 h 850822"/>
                <a:gd name="connsiteX37" fmla="*/ 826294 w 2155031"/>
                <a:gd name="connsiteY37" fmla="*/ 529353 h 850822"/>
                <a:gd name="connsiteX38" fmla="*/ 852488 w 2155031"/>
                <a:gd name="connsiteY38" fmla="*/ 505541 h 850822"/>
                <a:gd name="connsiteX39" fmla="*/ 866775 w 2155031"/>
                <a:gd name="connsiteY39" fmla="*/ 493635 h 850822"/>
                <a:gd name="connsiteX40" fmla="*/ 873919 w 2155031"/>
                <a:gd name="connsiteY40" fmla="*/ 486491 h 850822"/>
                <a:gd name="connsiteX41" fmla="*/ 881063 w 2155031"/>
                <a:gd name="connsiteY41" fmla="*/ 481728 h 850822"/>
                <a:gd name="connsiteX42" fmla="*/ 890588 w 2155031"/>
                <a:gd name="connsiteY42" fmla="*/ 474585 h 850822"/>
                <a:gd name="connsiteX43" fmla="*/ 895350 w 2155031"/>
                <a:gd name="connsiteY43" fmla="*/ 467441 h 850822"/>
                <a:gd name="connsiteX44" fmla="*/ 923925 w 2155031"/>
                <a:gd name="connsiteY44" fmla="*/ 448391 h 850822"/>
                <a:gd name="connsiteX45" fmla="*/ 940594 w 2155031"/>
                <a:gd name="connsiteY45" fmla="*/ 431722 h 850822"/>
                <a:gd name="connsiteX46" fmla="*/ 954881 w 2155031"/>
                <a:gd name="connsiteY46" fmla="*/ 422197 h 850822"/>
                <a:gd name="connsiteX47" fmla="*/ 964406 w 2155031"/>
                <a:gd name="connsiteY47" fmla="*/ 412672 h 850822"/>
                <a:gd name="connsiteX48" fmla="*/ 976313 w 2155031"/>
                <a:gd name="connsiteY48" fmla="*/ 403147 h 850822"/>
                <a:gd name="connsiteX49" fmla="*/ 997744 w 2155031"/>
                <a:gd name="connsiteY49" fmla="*/ 381716 h 850822"/>
                <a:gd name="connsiteX50" fmla="*/ 1014413 w 2155031"/>
                <a:gd name="connsiteY50" fmla="*/ 369810 h 850822"/>
                <a:gd name="connsiteX51" fmla="*/ 1021556 w 2155031"/>
                <a:gd name="connsiteY51" fmla="*/ 365047 h 850822"/>
                <a:gd name="connsiteX52" fmla="*/ 1028700 w 2155031"/>
                <a:gd name="connsiteY52" fmla="*/ 357903 h 850822"/>
                <a:gd name="connsiteX53" fmla="*/ 1042988 w 2155031"/>
                <a:gd name="connsiteY53" fmla="*/ 341235 h 850822"/>
                <a:gd name="connsiteX54" fmla="*/ 1050131 w 2155031"/>
                <a:gd name="connsiteY54" fmla="*/ 338853 h 850822"/>
                <a:gd name="connsiteX55" fmla="*/ 1059656 w 2155031"/>
                <a:gd name="connsiteY55" fmla="*/ 329328 h 850822"/>
                <a:gd name="connsiteX56" fmla="*/ 1066800 w 2155031"/>
                <a:gd name="connsiteY56" fmla="*/ 319803 h 850822"/>
                <a:gd name="connsiteX57" fmla="*/ 1073944 w 2155031"/>
                <a:gd name="connsiteY57" fmla="*/ 317422 h 850822"/>
                <a:gd name="connsiteX58" fmla="*/ 1104900 w 2155031"/>
                <a:gd name="connsiteY58" fmla="*/ 295991 h 850822"/>
                <a:gd name="connsiteX59" fmla="*/ 1114425 w 2155031"/>
                <a:gd name="connsiteY59" fmla="*/ 288847 h 850822"/>
                <a:gd name="connsiteX60" fmla="*/ 1123950 w 2155031"/>
                <a:gd name="connsiteY60" fmla="*/ 284085 h 850822"/>
                <a:gd name="connsiteX61" fmla="*/ 1145381 w 2155031"/>
                <a:gd name="connsiteY61" fmla="*/ 267416 h 850822"/>
                <a:gd name="connsiteX62" fmla="*/ 1152525 w 2155031"/>
                <a:gd name="connsiteY62" fmla="*/ 260272 h 850822"/>
                <a:gd name="connsiteX63" fmla="*/ 1164431 w 2155031"/>
                <a:gd name="connsiteY63" fmla="*/ 255510 h 850822"/>
                <a:gd name="connsiteX64" fmla="*/ 1173956 w 2155031"/>
                <a:gd name="connsiteY64" fmla="*/ 248366 h 850822"/>
                <a:gd name="connsiteX65" fmla="*/ 1181100 w 2155031"/>
                <a:gd name="connsiteY65" fmla="*/ 243603 h 850822"/>
                <a:gd name="connsiteX66" fmla="*/ 1195388 w 2155031"/>
                <a:gd name="connsiteY66" fmla="*/ 236460 h 850822"/>
                <a:gd name="connsiteX67" fmla="*/ 1204913 w 2155031"/>
                <a:gd name="connsiteY67" fmla="*/ 229316 h 850822"/>
                <a:gd name="connsiteX68" fmla="*/ 1219200 w 2155031"/>
                <a:gd name="connsiteY68" fmla="*/ 226935 h 850822"/>
                <a:gd name="connsiteX69" fmla="*/ 1240631 w 2155031"/>
                <a:gd name="connsiteY69" fmla="*/ 217410 h 850822"/>
                <a:gd name="connsiteX70" fmla="*/ 1250156 w 2155031"/>
                <a:gd name="connsiteY70" fmla="*/ 212647 h 850822"/>
                <a:gd name="connsiteX71" fmla="*/ 1262063 w 2155031"/>
                <a:gd name="connsiteY71" fmla="*/ 205503 h 850822"/>
                <a:gd name="connsiteX72" fmla="*/ 1273969 w 2155031"/>
                <a:gd name="connsiteY72" fmla="*/ 203122 h 850822"/>
                <a:gd name="connsiteX73" fmla="*/ 1288256 w 2155031"/>
                <a:gd name="connsiteY73" fmla="*/ 195978 h 850822"/>
                <a:gd name="connsiteX74" fmla="*/ 1300163 w 2155031"/>
                <a:gd name="connsiteY74" fmla="*/ 188835 h 850822"/>
                <a:gd name="connsiteX75" fmla="*/ 1323975 w 2155031"/>
                <a:gd name="connsiteY75" fmla="*/ 176928 h 850822"/>
                <a:gd name="connsiteX76" fmla="*/ 1335881 w 2155031"/>
                <a:gd name="connsiteY76" fmla="*/ 174547 h 850822"/>
                <a:gd name="connsiteX77" fmla="*/ 1345406 w 2155031"/>
                <a:gd name="connsiteY77" fmla="*/ 169785 h 850822"/>
                <a:gd name="connsiteX78" fmla="*/ 1369219 w 2155031"/>
                <a:gd name="connsiteY78" fmla="*/ 160260 h 850822"/>
                <a:gd name="connsiteX79" fmla="*/ 1390650 w 2155031"/>
                <a:gd name="connsiteY79" fmla="*/ 150735 h 850822"/>
                <a:gd name="connsiteX80" fmla="*/ 1404938 w 2155031"/>
                <a:gd name="connsiteY80" fmla="*/ 145972 h 850822"/>
                <a:gd name="connsiteX81" fmla="*/ 1414463 w 2155031"/>
                <a:gd name="connsiteY81" fmla="*/ 141210 h 850822"/>
                <a:gd name="connsiteX82" fmla="*/ 1428750 w 2155031"/>
                <a:gd name="connsiteY82" fmla="*/ 136447 h 850822"/>
                <a:gd name="connsiteX83" fmla="*/ 1438275 w 2155031"/>
                <a:gd name="connsiteY83" fmla="*/ 129303 h 850822"/>
                <a:gd name="connsiteX84" fmla="*/ 1471613 w 2155031"/>
                <a:gd name="connsiteY84" fmla="*/ 119778 h 850822"/>
                <a:gd name="connsiteX85" fmla="*/ 1478756 w 2155031"/>
                <a:gd name="connsiteY85" fmla="*/ 117397 h 850822"/>
                <a:gd name="connsiteX86" fmla="*/ 1500188 w 2155031"/>
                <a:gd name="connsiteY86" fmla="*/ 112635 h 850822"/>
                <a:gd name="connsiteX87" fmla="*/ 1507331 w 2155031"/>
                <a:gd name="connsiteY87" fmla="*/ 110253 h 850822"/>
                <a:gd name="connsiteX88" fmla="*/ 1526381 w 2155031"/>
                <a:gd name="connsiteY88" fmla="*/ 107872 h 850822"/>
                <a:gd name="connsiteX89" fmla="*/ 1538288 w 2155031"/>
                <a:gd name="connsiteY89" fmla="*/ 103110 h 850822"/>
                <a:gd name="connsiteX90" fmla="*/ 1547813 w 2155031"/>
                <a:gd name="connsiteY90" fmla="*/ 100728 h 850822"/>
                <a:gd name="connsiteX91" fmla="*/ 1576388 w 2155031"/>
                <a:gd name="connsiteY91" fmla="*/ 91203 h 850822"/>
                <a:gd name="connsiteX92" fmla="*/ 1614488 w 2155031"/>
                <a:gd name="connsiteY92" fmla="*/ 81678 h 850822"/>
                <a:gd name="connsiteX93" fmla="*/ 1614488 w 2155031"/>
                <a:gd name="connsiteY93" fmla="*/ 81678 h 850822"/>
                <a:gd name="connsiteX94" fmla="*/ 1628775 w 2155031"/>
                <a:gd name="connsiteY94" fmla="*/ 76916 h 850822"/>
                <a:gd name="connsiteX95" fmla="*/ 1643063 w 2155031"/>
                <a:gd name="connsiteY95" fmla="*/ 74535 h 850822"/>
                <a:gd name="connsiteX96" fmla="*/ 1676400 w 2155031"/>
                <a:gd name="connsiteY96" fmla="*/ 69772 h 850822"/>
                <a:gd name="connsiteX97" fmla="*/ 1685925 w 2155031"/>
                <a:gd name="connsiteY97" fmla="*/ 65010 h 850822"/>
                <a:gd name="connsiteX98" fmla="*/ 1716881 w 2155031"/>
                <a:gd name="connsiteY98" fmla="*/ 57866 h 850822"/>
                <a:gd name="connsiteX99" fmla="*/ 1743075 w 2155031"/>
                <a:gd name="connsiteY99" fmla="*/ 53103 h 850822"/>
                <a:gd name="connsiteX100" fmla="*/ 1759744 w 2155031"/>
                <a:gd name="connsiteY100" fmla="*/ 48341 h 850822"/>
                <a:gd name="connsiteX101" fmla="*/ 1766888 w 2155031"/>
                <a:gd name="connsiteY101" fmla="*/ 45960 h 850822"/>
                <a:gd name="connsiteX102" fmla="*/ 1785938 w 2155031"/>
                <a:gd name="connsiteY102" fmla="*/ 43578 h 850822"/>
                <a:gd name="connsiteX103" fmla="*/ 1800225 w 2155031"/>
                <a:gd name="connsiteY103" fmla="*/ 38816 h 850822"/>
                <a:gd name="connsiteX104" fmla="*/ 1809750 w 2155031"/>
                <a:gd name="connsiteY104" fmla="*/ 36435 h 850822"/>
                <a:gd name="connsiteX105" fmla="*/ 1831181 w 2155031"/>
                <a:gd name="connsiteY105" fmla="*/ 29291 h 850822"/>
                <a:gd name="connsiteX106" fmla="*/ 1847850 w 2155031"/>
                <a:gd name="connsiteY106" fmla="*/ 24528 h 850822"/>
                <a:gd name="connsiteX107" fmla="*/ 1878806 w 2155031"/>
                <a:gd name="connsiteY107" fmla="*/ 19766 h 850822"/>
                <a:gd name="connsiteX108" fmla="*/ 1888331 w 2155031"/>
                <a:gd name="connsiteY108" fmla="*/ 17385 h 850822"/>
                <a:gd name="connsiteX109" fmla="*/ 1907381 w 2155031"/>
                <a:gd name="connsiteY109" fmla="*/ 15003 h 850822"/>
                <a:gd name="connsiteX110" fmla="*/ 1924050 w 2155031"/>
                <a:gd name="connsiteY110" fmla="*/ 10241 h 850822"/>
                <a:gd name="connsiteX111" fmla="*/ 1950244 w 2155031"/>
                <a:gd name="connsiteY111" fmla="*/ 5478 h 850822"/>
                <a:gd name="connsiteX112" fmla="*/ 1964531 w 2155031"/>
                <a:gd name="connsiteY112" fmla="*/ 716 h 850822"/>
                <a:gd name="connsiteX113" fmla="*/ 2050256 w 2155031"/>
                <a:gd name="connsiteY113" fmla="*/ 22148 h 850822"/>
                <a:gd name="connsiteX114" fmla="*/ 2059781 w 2155031"/>
                <a:gd name="connsiteY114" fmla="*/ 10241 h 850822"/>
                <a:gd name="connsiteX115" fmla="*/ 2081213 w 2155031"/>
                <a:gd name="connsiteY115" fmla="*/ 17385 h 850822"/>
                <a:gd name="connsiteX116" fmla="*/ 2088356 w 2155031"/>
                <a:gd name="connsiteY116" fmla="*/ 19766 h 850822"/>
                <a:gd name="connsiteX117" fmla="*/ 2095500 w 2155031"/>
                <a:gd name="connsiteY117" fmla="*/ 22147 h 850822"/>
                <a:gd name="connsiteX118" fmla="*/ 2109788 w 2155031"/>
                <a:gd name="connsiteY118" fmla="*/ 31672 h 850822"/>
                <a:gd name="connsiteX119" fmla="*/ 2124075 w 2155031"/>
                <a:gd name="connsiteY119" fmla="*/ 41197 h 850822"/>
                <a:gd name="connsiteX120" fmla="*/ 2155031 w 2155031"/>
                <a:gd name="connsiteY120" fmla="*/ 45960 h 850822"/>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59781 w 2155031"/>
                <a:gd name="connsiteY114" fmla="*/ 4826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69306 w 2155031"/>
                <a:gd name="connsiteY114" fmla="*/ 14351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1213 w 2155031"/>
                <a:gd name="connsiteY115" fmla="*/ 7189 h 840626"/>
                <a:gd name="connsiteX116" fmla="*/ 2088356 w 2155031"/>
                <a:gd name="connsiteY116" fmla="*/ 9570 h 840626"/>
                <a:gd name="connsiteX117" fmla="*/ 2095500 w 2155031"/>
                <a:gd name="connsiteY117" fmla="*/ 11951 h 840626"/>
                <a:gd name="connsiteX118" fmla="*/ 2109788 w 2155031"/>
                <a:gd name="connsiteY118" fmla="*/ 21476 h 840626"/>
                <a:gd name="connsiteX119" fmla="*/ 2124075 w 2155031"/>
                <a:gd name="connsiteY119" fmla="*/ 31001 h 840626"/>
                <a:gd name="connsiteX120" fmla="*/ 2155031 w 2155031"/>
                <a:gd name="connsiteY120"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095500 w 2155031"/>
                <a:gd name="connsiteY116" fmla="*/ 11951 h 840626"/>
                <a:gd name="connsiteX117" fmla="*/ 2109788 w 2155031"/>
                <a:gd name="connsiteY117" fmla="*/ 21476 h 840626"/>
                <a:gd name="connsiteX118" fmla="*/ 2124075 w 2155031"/>
                <a:gd name="connsiteY118" fmla="*/ 31001 h 840626"/>
                <a:gd name="connsiteX119" fmla="*/ 2155031 w 2155031"/>
                <a:gd name="connsiteY119"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109788 w 2155031"/>
                <a:gd name="connsiteY116" fmla="*/ 21476 h 840626"/>
                <a:gd name="connsiteX117" fmla="*/ 2124075 w 2155031"/>
                <a:gd name="connsiteY117" fmla="*/ 31001 h 840626"/>
                <a:gd name="connsiteX118" fmla="*/ 2155031 w 2155031"/>
                <a:gd name="connsiteY118"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109788 w 2155031"/>
                <a:gd name="connsiteY115" fmla="*/ 21476 h 840626"/>
                <a:gd name="connsiteX116" fmla="*/ 2124075 w 2155031"/>
                <a:gd name="connsiteY116" fmla="*/ 31001 h 840626"/>
                <a:gd name="connsiteX117" fmla="*/ 2155031 w 2155031"/>
                <a:gd name="connsiteY117"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109788 w 2155031"/>
                <a:gd name="connsiteY114" fmla="*/ 21476 h 840626"/>
                <a:gd name="connsiteX115" fmla="*/ 2124075 w 2155031"/>
                <a:gd name="connsiteY115" fmla="*/ 31001 h 840626"/>
                <a:gd name="connsiteX116" fmla="*/ 2155031 w 2155031"/>
                <a:gd name="connsiteY116"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90738 w 2155031"/>
                <a:gd name="connsiteY114" fmla="*/ 19095 h 840626"/>
                <a:gd name="connsiteX115" fmla="*/ 2124075 w 2155031"/>
                <a:gd name="connsiteY115" fmla="*/ 31001 h 840626"/>
                <a:gd name="connsiteX116" fmla="*/ 2155031 w 2155031"/>
                <a:gd name="connsiteY116" fmla="*/ 35764 h 84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155031" h="840626">
                  <a:moveTo>
                    <a:pt x="0" y="823957"/>
                  </a:moveTo>
                  <a:cubicBezTo>
                    <a:pt x="27875" y="829534"/>
                    <a:pt x="-6696" y="822284"/>
                    <a:pt x="28575" y="831101"/>
                  </a:cubicBezTo>
                  <a:cubicBezTo>
                    <a:pt x="32501" y="832083"/>
                    <a:pt x="36555" y="832500"/>
                    <a:pt x="40481" y="833482"/>
                  </a:cubicBezTo>
                  <a:cubicBezTo>
                    <a:pt x="42916" y="834091"/>
                    <a:pt x="45175" y="835319"/>
                    <a:pt x="47625" y="835864"/>
                  </a:cubicBezTo>
                  <a:cubicBezTo>
                    <a:pt x="65850" y="839914"/>
                    <a:pt x="83399" y="839509"/>
                    <a:pt x="102394" y="840626"/>
                  </a:cubicBezTo>
                  <a:lnTo>
                    <a:pt x="361950" y="838245"/>
                  </a:lnTo>
                  <a:cubicBezTo>
                    <a:pt x="365222" y="838187"/>
                    <a:pt x="368275" y="836550"/>
                    <a:pt x="371475" y="835864"/>
                  </a:cubicBezTo>
                  <a:cubicBezTo>
                    <a:pt x="384934" y="832980"/>
                    <a:pt x="398964" y="831211"/>
                    <a:pt x="411956" y="826339"/>
                  </a:cubicBezTo>
                  <a:cubicBezTo>
                    <a:pt x="434378" y="817930"/>
                    <a:pt x="413100" y="825566"/>
                    <a:pt x="438150" y="814432"/>
                  </a:cubicBezTo>
                  <a:cubicBezTo>
                    <a:pt x="440444" y="813413"/>
                    <a:pt x="442944" y="812932"/>
                    <a:pt x="445294" y="812051"/>
                  </a:cubicBezTo>
                  <a:cubicBezTo>
                    <a:pt x="449296" y="810550"/>
                    <a:pt x="453175" y="808727"/>
                    <a:pt x="457200" y="807289"/>
                  </a:cubicBezTo>
                  <a:cubicBezTo>
                    <a:pt x="464291" y="804756"/>
                    <a:pt x="478631" y="800145"/>
                    <a:pt x="478631" y="800145"/>
                  </a:cubicBezTo>
                  <a:cubicBezTo>
                    <a:pt x="481012" y="798557"/>
                    <a:pt x="483446" y="797046"/>
                    <a:pt x="485775" y="795382"/>
                  </a:cubicBezTo>
                  <a:cubicBezTo>
                    <a:pt x="489004" y="793075"/>
                    <a:pt x="491750" y="790014"/>
                    <a:pt x="495300" y="788239"/>
                  </a:cubicBezTo>
                  <a:cubicBezTo>
                    <a:pt x="499790" y="785994"/>
                    <a:pt x="509588" y="783476"/>
                    <a:pt x="509588" y="783476"/>
                  </a:cubicBezTo>
                  <a:cubicBezTo>
                    <a:pt x="514368" y="780290"/>
                    <a:pt x="524329" y="773485"/>
                    <a:pt x="528638" y="771570"/>
                  </a:cubicBezTo>
                  <a:cubicBezTo>
                    <a:pt x="531629" y="770241"/>
                    <a:pt x="535016" y="770088"/>
                    <a:pt x="538163" y="769189"/>
                  </a:cubicBezTo>
                  <a:cubicBezTo>
                    <a:pt x="549416" y="765973"/>
                    <a:pt x="545058" y="766124"/>
                    <a:pt x="559594" y="759664"/>
                  </a:cubicBezTo>
                  <a:cubicBezTo>
                    <a:pt x="570373" y="754874"/>
                    <a:pt x="568742" y="760038"/>
                    <a:pt x="581025" y="747757"/>
                  </a:cubicBezTo>
                  <a:cubicBezTo>
                    <a:pt x="583406" y="745376"/>
                    <a:pt x="585582" y="742770"/>
                    <a:pt x="588169" y="740614"/>
                  </a:cubicBezTo>
                  <a:cubicBezTo>
                    <a:pt x="603690" y="727680"/>
                    <a:pt x="585986" y="745846"/>
                    <a:pt x="604838" y="728707"/>
                  </a:cubicBezTo>
                  <a:cubicBezTo>
                    <a:pt x="626193" y="709293"/>
                    <a:pt x="613122" y="714835"/>
                    <a:pt x="628650" y="709657"/>
                  </a:cubicBezTo>
                  <a:cubicBezTo>
                    <a:pt x="634279" y="704029"/>
                    <a:pt x="638194" y="699441"/>
                    <a:pt x="645319" y="695370"/>
                  </a:cubicBezTo>
                  <a:cubicBezTo>
                    <a:pt x="647498" y="694125"/>
                    <a:pt x="650082" y="693783"/>
                    <a:pt x="652463" y="692989"/>
                  </a:cubicBezTo>
                  <a:cubicBezTo>
                    <a:pt x="663227" y="676840"/>
                    <a:pt x="649337" y="696114"/>
                    <a:pt x="669131" y="676320"/>
                  </a:cubicBezTo>
                  <a:cubicBezTo>
                    <a:pt x="685003" y="660448"/>
                    <a:pt x="661992" y="677110"/>
                    <a:pt x="681038" y="664414"/>
                  </a:cubicBezTo>
                  <a:cubicBezTo>
                    <a:pt x="691802" y="648265"/>
                    <a:pt x="677912" y="667539"/>
                    <a:pt x="697706" y="647745"/>
                  </a:cubicBezTo>
                  <a:cubicBezTo>
                    <a:pt x="699730" y="645721"/>
                    <a:pt x="700445" y="642625"/>
                    <a:pt x="702469" y="640601"/>
                  </a:cubicBezTo>
                  <a:cubicBezTo>
                    <a:pt x="706063" y="637007"/>
                    <a:pt x="710781" y="634670"/>
                    <a:pt x="714375" y="631076"/>
                  </a:cubicBezTo>
                  <a:cubicBezTo>
                    <a:pt x="730249" y="615202"/>
                    <a:pt x="707235" y="631868"/>
                    <a:pt x="726281" y="619170"/>
                  </a:cubicBezTo>
                  <a:cubicBezTo>
                    <a:pt x="737049" y="603019"/>
                    <a:pt x="723152" y="622299"/>
                    <a:pt x="742950" y="602501"/>
                  </a:cubicBezTo>
                  <a:cubicBezTo>
                    <a:pt x="744974" y="600477"/>
                    <a:pt x="745689" y="597381"/>
                    <a:pt x="747713" y="595357"/>
                  </a:cubicBezTo>
                  <a:cubicBezTo>
                    <a:pt x="751307" y="591763"/>
                    <a:pt x="756025" y="589426"/>
                    <a:pt x="759619" y="585832"/>
                  </a:cubicBezTo>
                  <a:cubicBezTo>
                    <a:pt x="775494" y="569957"/>
                    <a:pt x="752473" y="586628"/>
                    <a:pt x="771525" y="573926"/>
                  </a:cubicBezTo>
                  <a:cubicBezTo>
                    <a:pt x="784228" y="548523"/>
                    <a:pt x="766761" y="578691"/>
                    <a:pt x="785813" y="559639"/>
                  </a:cubicBezTo>
                  <a:cubicBezTo>
                    <a:pt x="809987" y="535465"/>
                    <a:pt x="773002" y="561830"/>
                    <a:pt x="797719" y="545351"/>
                  </a:cubicBezTo>
                  <a:cubicBezTo>
                    <a:pt x="806890" y="531592"/>
                    <a:pt x="797278" y="544028"/>
                    <a:pt x="809625" y="533445"/>
                  </a:cubicBezTo>
                  <a:cubicBezTo>
                    <a:pt x="829842" y="516117"/>
                    <a:pt x="809889" y="530095"/>
                    <a:pt x="826294" y="519157"/>
                  </a:cubicBezTo>
                  <a:cubicBezTo>
                    <a:pt x="839409" y="499485"/>
                    <a:pt x="818258" y="529580"/>
                    <a:pt x="852488" y="495345"/>
                  </a:cubicBezTo>
                  <a:cubicBezTo>
                    <a:pt x="873348" y="474482"/>
                    <a:pt x="846891" y="500008"/>
                    <a:pt x="866775" y="483439"/>
                  </a:cubicBezTo>
                  <a:cubicBezTo>
                    <a:pt x="869362" y="481283"/>
                    <a:pt x="871332" y="478451"/>
                    <a:pt x="873919" y="476295"/>
                  </a:cubicBezTo>
                  <a:cubicBezTo>
                    <a:pt x="876118" y="474463"/>
                    <a:pt x="878734" y="473196"/>
                    <a:pt x="881063" y="471532"/>
                  </a:cubicBezTo>
                  <a:cubicBezTo>
                    <a:pt x="884292" y="469225"/>
                    <a:pt x="887413" y="466770"/>
                    <a:pt x="890588" y="464389"/>
                  </a:cubicBezTo>
                  <a:cubicBezTo>
                    <a:pt x="892175" y="462008"/>
                    <a:pt x="893152" y="459077"/>
                    <a:pt x="895350" y="457245"/>
                  </a:cubicBezTo>
                  <a:cubicBezTo>
                    <a:pt x="913528" y="442096"/>
                    <a:pt x="898562" y="469898"/>
                    <a:pt x="923925" y="438195"/>
                  </a:cubicBezTo>
                  <a:cubicBezTo>
                    <a:pt x="943316" y="413957"/>
                    <a:pt x="924672" y="434794"/>
                    <a:pt x="940594" y="421526"/>
                  </a:cubicBezTo>
                  <a:cubicBezTo>
                    <a:pt x="952485" y="411617"/>
                    <a:pt x="942328" y="416185"/>
                    <a:pt x="954881" y="412001"/>
                  </a:cubicBezTo>
                  <a:cubicBezTo>
                    <a:pt x="958056" y="408826"/>
                    <a:pt x="961050" y="405459"/>
                    <a:pt x="964406" y="402476"/>
                  </a:cubicBezTo>
                  <a:cubicBezTo>
                    <a:pt x="968205" y="399099"/>
                    <a:pt x="972588" y="396409"/>
                    <a:pt x="976313" y="392951"/>
                  </a:cubicBezTo>
                  <a:cubicBezTo>
                    <a:pt x="983716" y="386077"/>
                    <a:pt x="989338" y="377124"/>
                    <a:pt x="997744" y="371520"/>
                  </a:cubicBezTo>
                  <a:cubicBezTo>
                    <a:pt x="1014567" y="360304"/>
                    <a:pt x="993756" y="374370"/>
                    <a:pt x="1014413" y="359614"/>
                  </a:cubicBezTo>
                  <a:cubicBezTo>
                    <a:pt x="1016742" y="357951"/>
                    <a:pt x="1019358" y="356683"/>
                    <a:pt x="1021556" y="354851"/>
                  </a:cubicBezTo>
                  <a:cubicBezTo>
                    <a:pt x="1024143" y="352695"/>
                    <a:pt x="1026544" y="350294"/>
                    <a:pt x="1028700" y="347707"/>
                  </a:cubicBezTo>
                  <a:cubicBezTo>
                    <a:pt x="1036103" y="338824"/>
                    <a:pt x="1031206" y="339456"/>
                    <a:pt x="1042988" y="331039"/>
                  </a:cubicBezTo>
                  <a:cubicBezTo>
                    <a:pt x="1045030" y="329580"/>
                    <a:pt x="1047750" y="329451"/>
                    <a:pt x="1050131" y="328657"/>
                  </a:cubicBezTo>
                  <a:cubicBezTo>
                    <a:pt x="1053306" y="325482"/>
                    <a:pt x="1056699" y="322511"/>
                    <a:pt x="1059656" y="319132"/>
                  </a:cubicBezTo>
                  <a:cubicBezTo>
                    <a:pt x="1062269" y="316145"/>
                    <a:pt x="1063751" y="312148"/>
                    <a:pt x="1066800" y="309607"/>
                  </a:cubicBezTo>
                  <a:cubicBezTo>
                    <a:pt x="1068728" y="308000"/>
                    <a:pt x="1071563" y="308020"/>
                    <a:pt x="1073944" y="307226"/>
                  </a:cubicBezTo>
                  <a:cubicBezTo>
                    <a:pt x="1122386" y="270896"/>
                    <a:pt x="1071208" y="308257"/>
                    <a:pt x="1104900" y="285795"/>
                  </a:cubicBezTo>
                  <a:cubicBezTo>
                    <a:pt x="1108202" y="283593"/>
                    <a:pt x="1111059" y="280754"/>
                    <a:pt x="1114425" y="278651"/>
                  </a:cubicBezTo>
                  <a:cubicBezTo>
                    <a:pt x="1117435" y="276770"/>
                    <a:pt x="1121031" y="275910"/>
                    <a:pt x="1123950" y="273889"/>
                  </a:cubicBezTo>
                  <a:cubicBezTo>
                    <a:pt x="1131391" y="268738"/>
                    <a:pt x="1138982" y="263619"/>
                    <a:pt x="1145381" y="257220"/>
                  </a:cubicBezTo>
                  <a:cubicBezTo>
                    <a:pt x="1147762" y="254839"/>
                    <a:pt x="1149669" y="251861"/>
                    <a:pt x="1152525" y="250076"/>
                  </a:cubicBezTo>
                  <a:cubicBezTo>
                    <a:pt x="1156150" y="247811"/>
                    <a:pt x="1160695" y="247390"/>
                    <a:pt x="1164431" y="245314"/>
                  </a:cubicBezTo>
                  <a:cubicBezTo>
                    <a:pt x="1167900" y="243387"/>
                    <a:pt x="1170727" y="240477"/>
                    <a:pt x="1173956" y="238170"/>
                  </a:cubicBezTo>
                  <a:cubicBezTo>
                    <a:pt x="1176285" y="236506"/>
                    <a:pt x="1178598" y="234797"/>
                    <a:pt x="1181100" y="233407"/>
                  </a:cubicBezTo>
                  <a:cubicBezTo>
                    <a:pt x="1185755" y="230821"/>
                    <a:pt x="1190822" y="229003"/>
                    <a:pt x="1195388" y="226264"/>
                  </a:cubicBezTo>
                  <a:cubicBezTo>
                    <a:pt x="1198791" y="224222"/>
                    <a:pt x="1201228" y="220594"/>
                    <a:pt x="1204913" y="219120"/>
                  </a:cubicBezTo>
                  <a:cubicBezTo>
                    <a:pt x="1209396" y="217327"/>
                    <a:pt x="1214438" y="217533"/>
                    <a:pt x="1219200" y="216739"/>
                  </a:cubicBezTo>
                  <a:cubicBezTo>
                    <a:pt x="1242648" y="205014"/>
                    <a:pt x="1213267" y="219376"/>
                    <a:pt x="1240631" y="207214"/>
                  </a:cubicBezTo>
                  <a:cubicBezTo>
                    <a:pt x="1243875" y="205772"/>
                    <a:pt x="1247053" y="204175"/>
                    <a:pt x="1250156" y="202451"/>
                  </a:cubicBezTo>
                  <a:cubicBezTo>
                    <a:pt x="1254202" y="200203"/>
                    <a:pt x="1257765" y="197026"/>
                    <a:pt x="1262063" y="195307"/>
                  </a:cubicBezTo>
                  <a:cubicBezTo>
                    <a:pt x="1265821" y="193804"/>
                    <a:pt x="1270000" y="193720"/>
                    <a:pt x="1273969" y="192926"/>
                  </a:cubicBezTo>
                  <a:cubicBezTo>
                    <a:pt x="1278731" y="190545"/>
                    <a:pt x="1283582" y="188332"/>
                    <a:pt x="1288256" y="185782"/>
                  </a:cubicBezTo>
                  <a:cubicBezTo>
                    <a:pt x="1292319" y="183566"/>
                    <a:pt x="1296079" y="180817"/>
                    <a:pt x="1300163" y="178639"/>
                  </a:cubicBezTo>
                  <a:cubicBezTo>
                    <a:pt x="1307993" y="174463"/>
                    <a:pt x="1315273" y="168472"/>
                    <a:pt x="1323975" y="166732"/>
                  </a:cubicBezTo>
                  <a:lnTo>
                    <a:pt x="1335881" y="164351"/>
                  </a:lnTo>
                  <a:cubicBezTo>
                    <a:pt x="1339056" y="162764"/>
                    <a:pt x="1342143" y="160987"/>
                    <a:pt x="1345406" y="159589"/>
                  </a:cubicBezTo>
                  <a:cubicBezTo>
                    <a:pt x="1353264" y="156221"/>
                    <a:pt x="1361573" y="153888"/>
                    <a:pt x="1369219" y="150064"/>
                  </a:cubicBezTo>
                  <a:cubicBezTo>
                    <a:pt x="1379204" y="145071"/>
                    <a:pt x="1379497" y="144595"/>
                    <a:pt x="1390650" y="140539"/>
                  </a:cubicBezTo>
                  <a:cubicBezTo>
                    <a:pt x="1395368" y="138823"/>
                    <a:pt x="1400277" y="137640"/>
                    <a:pt x="1404938" y="135776"/>
                  </a:cubicBezTo>
                  <a:cubicBezTo>
                    <a:pt x="1408234" y="134458"/>
                    <a:pt x="1411167" y="132332"/>
                    <a:pt x="1414463" y="131014"/>
                  </a:cubicBezTo>
                  <a:cubicBezTo>
                    <a:pt x="1419124" y="129150"/>
                    <a:pt x="1428750" y="126251"/>
                    <a:pt x="1428750" y="126251"/>
                  </a:cubicBezTo>
                  <a:cubicBezTo>
                    <a:pt x="1431925" y="123870"/>
                    <a:pt x="1434725" y="120882"/>
                    <a:pt x="1438275" y="119107"/>
                  </a:cubicBezTo>
                  <a:cubicBezTo>
                    <a:pt x="1445570" y="115459"/>
                    <a:pt x="1464906" y="111411"/>
                    <a:pt x="1471613" y="109582"/>
                  </a:cubicBezTo>
                  <a:cubicBezTo>
                    <a:pt x="1474034" y="108922"/>
                    <a:pt x="1476321" y="107810"/>
                    <a:pt x="1478756" y="107201"/>
                  </a:cubicBezTo>
                  <a:cubicBezTo>
                    <a:pt x="1498360" y="102300"/>
                    <a:pt x="1483107" y="107320"/>
                    <a:pt x="1500188" y="102439"/>
                  </a:cubicBezTo>
                  <a:cubicBezTo>
                    <a:pt x="1502601" y="101749"/>
                    <a:pt x="1504862" y="100506"/>
                    <a:pt x="1507331" y="100057"/>
                  </a:cubicBezTo>
                  <a:cubicBezTo>
                    <a:pt x="1513627" y="98912"/>
                    <a:pt x="1520031" y="98470"/>
                    <a:pt x="1526381" y="97676"/>
                  </a:cubicBezTo>
                  <a:cubicBezTo>
                    <a:pt x="1530350" y="96089"/>
                    <a:pt x="1534233" y="94266"/>
                    <a:pt x="1538288" y="92914"/>
                  </a:cubicBezTo>
                  <a:cubicBezTo>
                    <a:pt x="1541393" y="91879"/>
                    <a:pt x="1544774" y="91748"/>
                    <a:pt x="1547813" y="90532"/>
                  </a:cubicBezTo>
                  <a:cubicBezTo>
                    <a:pt x="1574390" y="79901"/>
                    <a:pt x="1549619" y="85470"/>
                    <a:pt x="1576388" y="81007"/>
                  </a:cubicBezTo>
                  <a:cubicBezTo>
                    <a:pt x="1594550" y="71927"/>
                    <a:pt x="1582412" y="76829"/>
                    <a:pt x="1614488" y="71482"/>
                  </a:cubicBezTo>
                  <a:lnTo>
                    <a:pt x="1614488" y="71482"/>
                  </a:lnTo>
                  <a:cubicBezTo>
                    <a:pt x="1619250" y="69895"/>
                    <a:pt x="1623905" y="67937"/>
                    <a:pt x="1628775" y="66720"/>
                  </a:cubicBezTo>
                  <a:cubicBezTo>
                    <a:pt x="1633459" y="65549"/>
                    <a:pt x="1638328" y="65286"/>
                    <a:pt x="1643063" y="64339"/>
                  </a:cubicBezTo>
                  <a:cubicBezTo>
                    <a:pt x="1668967" y="59158"/>
                    <a:pt x="1628272" y="64388"/>
                    <a:pt x="1676400" y="59576"/>
                  </a:cubicBezTo>
                  <a:cubicBezTo>
                    <a:pt x="1679575" y="57989"/>
                    <a:pt x="1682557" y="55937"/>
                    <a:pt x="1685925" y="54814"/>
                  </a:cubicBezTo>
                  <a:cubicBezTo>
                    <a:pt x="1703712" y="48885"/>
                    <a:pt x="1701766" y="51448"/>
                    <a:pt x="1716881" y="47670"/>
                  </a:cubicBezTo>
                  <a:cubicBezTo>
                    <a:pt x="1738909" y="42164"/>
                    <a:pt x="1699067" y="48410"/>
                    <a:pt x="1743075" y="42907"/>
                  </a:cubicBezTo>
                  <a:cubicBezTo>
                    <a:pt x="1760204" y="37198"/>
                    <a:pt x="1738813" y="44124"/>
                    <a:pt x="1759744" y="38145"/>
                  </a:cubicBezTo>
                  <a:cubicBezTo>
                    <a:pt x="1762158" y="37455"/>
                    <a:pt x="1764418" y="36213"/>
                    <a:pt x="1766888" y="35764"/>
                  </a:cubicBezTo>
                  <a:cubicBezTo>
                    <a:pt x="1773184" y="34619"/>
                    <a:pt x="1779588" y="34176"/>
                    <a:pt x="1785938" y="33382"/>
                  </a:cubicBezTo>
                  <a:cubicBezTo>
                    <a:pt x="1790700" y="31795"/>
                    <a:pt x="1795355" y="29837"/>
                    <a:pt x="1800225" y="28620"/>
                  </a:cubicBezTo>
                  <a:cubicBezTo>
                    <a:pt x="1803400" y="27826"/>
                    <a:pt x="1806615" y="27179"/>
                    <a:pt x="1809750" y="26239"/>
                  </a:cubicBezTo>
                  <a:cubicBezTo>
                    <a:pt x="1816963" y="24075"/>
                    <a:pt x="1824037" y="21476"/>
                    <a:pt x="1831181" y="19095"/>
                  </a:cubicBezTo>
                  <a:cubicBezTo>
                    <a:pt x="1837983" y="16828"/>
                    <a:pt x="1840384" y="15825"/>
                    <a:pt x="1847850" y="14332"/>
                  </a:cubicBezTo>
                  <a:cubicBezTo>
                    <a:pt x="1870815" y="9739"/>
                    <a:pt x="1853708" y="14133"/>
                    <a:pt x="1878806" y="9570"/>
                  </a:cubicBezTo>
                  <a:cubicBezTo>
                    <a:pt x="1882026" y="8985"/>
                    <a:pt x="1885103" y="7727"/>
                    <a:pt x="1888331" y="7189"/>
                  </a:cubicBezTo>
                  <a:cubicBezTo>
                    <a:pt x="1894643" y="6137"/>
                    <a:pt x="1901069" y="5859"/>
                    <a:pt x="1907381" y="4807"/>
                  </a:cubicBezTo>
                  <a:cubicBezTo>
                    <a:pt x="1942928" y="-1118"/>
                    <a:pt x="1916906" y="442"/>
                    <a:pt x="1924050" y="45"/>
                  </a:cubicBezTo>
                  <a:cubicBezTo>
                    <a:pt x="1931194" y="-352"/>
                    <a:pt x="1941116" y="2029"/>
                    <a:pt x="1950244" y="2426"/>
                  </a:cubicBezTo>
                  <a:cubicBezTo>
                    <a:pt x="1959372" y="2823"/>
                    <a:pt x="1962149" y="838"/>
                    <a:pt x="1978818" y="2426"/>
                  </a:cubicBezTo>
                  <a:cubicBezTo>
                    <a:pt x="1995487" y="4014"/>
                    <a:pt x="2031603" y="9174"/>
                    <a:pt x="2050256" y="11952"/>
                  </a:cubicBezTo>
                  <a:cubicBezTo>
                    <a:pt x="2068909" y="14730"/>
                    <a:pt x="2078435" y="15920"/>
                    <a:pt x="2090738" y="19095"/>
                  </a:cubicBezTo>
                  <a:cubicBezTo>
                    <a:pt x="2103041" y="22270"/>
                    <a:pt x="2113360" y="28223"/>
                    <a:pt x="2124075" y="31001"/>
                  </a:cubicBezTo>
                  <a:cubicBezTo>
                    <a:pt x="2134790" y="33779"/>
                    <a:pt x="2133343" y="35764"/>
                    <a:pt x="2155031" y="3576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tângulo 49"/>
            <p:cNvSpPr/>
            <p:nvPr/>
          </p:nvSpPr>
          <p:spPr>
            <a:xfrm>
              <a:off x="3599892" y="4437112"/>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tângulo 48"/>
            <p:cNvSpPr/>
            <p:nvPr/>
          </p:nvSpPr>
          <p:spPr>
            <a:xfrm>
              <a:off x="5904148" y="3645024"/>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upo 37"/>
            <p:cNvGrpSpPr/>
            <p:nvPr/>
          </p:nvGrpSpPr>
          <p:grpSpPr>
            <a:xfrm>
              <a:off x="6030131" y="3501008"/>
              <a:ext cx="841940" cy="576064"/>
              <a:chOff x="3707904" y="1844824"/>
              <a:chExt cx="1368152" cy="1080120"/>
            </a:xfrm>
          </p:grpSpPr>
          <p:sp>
            <p:nvSpPr>
              <p:cNvPr id="39" name="Retângulo 38"/>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uxograma: Atraso 39"/>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Conector reto 40"/>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tângulo de cantos arredondados 41"/>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cxnSp>
            <p:nvCxnSpPr>
              <p:cNvPr id="43" name="Conector reto 42"/>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a:stCxn id="40"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a:stCxn id="40"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1" name="Arredondar Retângulo no Mesmo Canto Lateral 10"/>
            <p:cNvSpPr/>
            <p:nvPr/>
          </p:nvSpPr>
          <p:spPr>
            <a:xfrm>
              <a:off x="5472100" y="3861049"/>
              <a:ext cx="1944216" cy="432048"/>
            </a:xfrm>
            <a:prstGeom prst="round2Same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e 4"/>
            <p:cNvSpPr/>
            <p:nvPr/>
          </p:nvSpPr>
          <p:spPr>
            <a:xfrm>
              <a:off x="1583668" y="4221088"/>
              <a:ext cx="2088232" cy="648072"/>
            </a:xfrm>
            <a:prstGeom prst="trapezoid">
              <a:avLst>
                <a:gd name="adj" fmla="val 10748"/>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edondar Retângulo no Mesmo Canto Lateral 5"/>
            <p:cNvSpPr/>
            <p:nvPr/>
          </p:nvSpPr>
          <p:spPr>
            <a:xfrm>
              <a:off x="1655676" y="2924944"/>
              <a:ext cx="1944216" cy="1296144"/>
            </a:xfrm>
            <a:prstGeom prst="round2Same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1799692" y="3126566"/>
              <a:ext cx="1656184" cy="950506"/>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e 7"/>
            <p:cNvSpPr/>
            <p:nvPr/>
          </p:nvSpPr>
          <p:spPr>
            <a:xfrm>
              <a:off x="1727684" y="4293096"/>
              <a:ext cx="1800200" cy="288032"/>
            </a:xfrm>
            <a:prstGeom prst="trapezoid">
              <a:avLst>
                <a:gd name="adj" fmla="val 10748"/>
              </a:avLst>
            </a:prstGeom>
            <a:pattFill prst="smGrid">
              <a:fgClr>
                <a:schemeClr val="tx1">
                  <a:lumMod val="85000"/>
                  <a:lumOff val="15000"/>
                </a:schemeClr>
              </a:fgClr>
              <a:bgClr>
                <a:schemeClr val="tx1">
                  <a:lumMod val="75000"/>
                  <a:lumOff val="25000"/>
                </a:schemeClr>
              </a:bgClr>
            </a:patt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e 8"/>
            <p:cNvSpPr/>
            <p:nvPr/>
          </p:nvSpPr>
          <p:spPr>
            <a:xfrm>
              <a:off x="2416307" y="4653135"/>
              <a:ext cx="360040" cy="144017"/>
            </a:xfrm>
            <a:prstGeom prst="trapezoid">
              <a:avLst>
                <a:gd name="adj" fmla="val 10748"/>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1583668" y="4869160"/>
              <a:ext cx="2088232" cy="144016"/>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uxograma: Atraso 14"/>
            <p:cNvSpPr/>
            <p:nvPr/>
          </p:nvSpPr>
          <p:spPr>
            <a:xfrm rot="16200000">
              <a:off x="6264188" y="3284985"/>
              <a:ext cx="360040" cy="1224136"/>
            </a:xfrm>
            <a:prstGeom prst="flowChartDelay">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ângulo 20"/>
            <p:cNvSpPr/>
            <p:nvPr/>
          </p:nvSpPr>
          <p:spPr>
            <a:xfrm>
              <a:off x="5616116" y="3861049"/>
              <a:ext cx="1656184" cy="21602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uxograma: Processo alternativo 12"/>
            <p:cNvSpPr/>
            <p:nvPr/>
          </p:nvSpPr>
          <p:spPr>
            <a:xfrm>
              <a:off x="5328084"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uxograma: Processo alternativo 13"/>
            <p:cNvSpPr/>
            <p:nvPr/>
          </p:nvSpPr>
          <p:spPr>
            <a:xfrm>
              <a:off x="7200292"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5760132"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6048164"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ector reto 22"/>
            <p:cNvCxnSpPr/>
            <p:nvPr/>
          </p:nvCxnSpPr>
          <p:spPr>
            <a:xfrm>
              <a:off x="5544108" y="3861049"/>
              <a:ext cx="3187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7027255" y="3861049"/>
              <a:ext cx="3170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Fluxograma: Processo alternativo 24"/>
            <p:cNvSpPr/>
            <p:nvPr/>
          </p:nvSpPr>
          <p:spPr>
            <a:xfrm>
              <a:off x="5328084"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uxograma: Processo alternativo 25"/>
            <p:cNvSpPr/>
            <p:nvPr/>
          </p:nvSpPr>
          <p:spPr>
            <a:xfrm>
              <a:off x="7200292"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edondar Retângulo no Mesmo Canto Lateral 26"/>
            <p:cNvSpPr/>
            <p:nvPr/>
          </p:nvSpPr>
          <p:spPr>
            <a:xfrm rot="10800000">
              <a:off x="6264188" y="3789041"/>
              <a:ext cx="360040" cy="288032"/>
            </a:xfrm>
            <a:prstGeom prst="round2SameRect">
              <a:avLst>
                <a:gd name="adj1" fmla="val 50000"/>
                <a:gd name="adj2" fmla="val 25084"/>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rot="16200000">
              <a:off x="5824725"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uxograma: Atraso 32"/>
            <p:cNvSpPr/>
            <p:nvPr/>
          </p:nvSpPr>
          <p:spPr>
            <a:xfrm rot="16200000">
              <a:off x="6113650"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ipse 33"/>
            <p:cNvSpPr/>
            <p:nvPr/>
          </p:nvSpPr>
          <p:spPr>
            <a:xfrm>
              <a:off x="6624228"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Elipse 34"/>
            <p:cNvSpPr/>
            <p:nvPr/>
          </p:nvSpPr>
          <p:spPr>
            <a:xfrm>
              <a:off x="6912260"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uxograma: Atraso 35"/>
            <p:cNvSpPr/>
            <p:nvPr/>
          </p:nvSpPr>
          <p:spPr>
            <a:xfrm rot="16200000">
              <a:off x="6688821"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uxograma: Atraso 36"/>
            <p:cNvSpPr/>
            <p:nvPr/>
          </p:nvSpPr>
          <p:spPr>
            <a:xfrm rot="16200000">
              <a:off x="6977746"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Elipse 47"/>
            <p:cNvSpPr/>
            <p:nvPr/>
          </p:nvSpPr>
          <p:spPr>
            <a:xfrm>
              <a:off x="6345721" y="4203945"/>
              <a:ext cx="216024" cy="45719"/>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tângulo 53"/>
            <p:cNvSpPr/>
            <p:nvPr/>
          </p:nvSpPr>
          <p:spPr>
            <a:xfrm rot="21225856">
              <a:off x="2483768" y="2969418"/>
              <a:ext cx="288032" cy="9954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solidFill>
                  <a:schemeClr val="tx1"/>
                </a:solidFill>
                <a:latin typeface="Comic Sans MS" panose="030F0702030302020204" pitchFamily="66" charset="0"/>
              </a:endParaRPr>
            </a:p>
          </p:txBody>
        </p:sp>
      </p:grpSp>
    </p:spTree>
    <p:extLst>
      <p:ext uri="{BB962C8B-B14F-4D97-AF65-F5344CB8AC3E}">
        <p14:creationId xmlns:p14="http://schemas.microsoft.com/office/powerpoint/2010/main" val="26398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Threads and Tasks</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Preemptive scheduler</a:t>
            </a:r>
          </a:p>
          <a:p>
            <a:pPr lvl="1">
              <a:buFont typeface="Courier New" panose="02070309020205020404" pitchFamily="49" charset="0"/>
              <a:buChar char="o"/>
            </a:pPr>
            <a:r>
              <a:rPr lang="en-US" dirty="0" smtClean="0"/>
              <a:t>Threads only yield when they want to, you don’t have something like a round-robin scheduler.</a:t>
            </a:r>
          </a:p>
          <a:p>
            <a:pPr lvl="1">
              <a:buFont typeface="Courier New" panose="02070309020205020404" pitchFamily="49" charset="0"/>
              <a:buChar char="o"/>
            </a:pPr>
            <a:r>
              <a:rPr lang="en-US" dirty="0" smtClean="0"/>
              <a:t>The CPU generates tasks for the RCP to perform.</a:t>
            </a:r>
          </a:p>
          <a:p>
            <a:pPr lvl="1">
              <a:buFont typeface="Courier New" panose="02070309020205020404" pitchFamily="49" charset="0"/>
              <a:buChar char="o"/>
            </a:pPr>
            <a:r>
              <a:rPr lang="en-US" dirty="0" smtClean="0"/>
              <a:t>The RCP will interrupt the CPU when it’s done with a task.</a:t>
            </a:r>
          </a:p>
          <a:p>
            <a:r>
              <a:rPr lang="en-US" dirty="0" smtClean="0"/>
              <a:t>Threads communicate with each other via messages.</a:t>
            </a:r>
          </a:p>
          <a:p>
            <a:r>
              <a:rPr lang="en-US" dirty="0" err="1" smtClean="0"/>
              <a:t>Libdragon</a:t>
            </a:r>
            <a:r>
              <a:rPr lang="en-US" dirty="0" smtClean="0"/>
              <a:t> doesn’t have threads (yet).</a:t>
            </a:r>
            <a:endParaRPr lang="en-US" dirty="0"/>
          </a:p>
        </p:txBody>
      </p:sp>
    </p:spTree>
    <p:extLst>
      <p:ext uri="{BB962C8B-B14F-4D97-AF65-F5344CB8AC3E}">
        <p14:creationId xmlns:p14="http://schemas.microsoft.com/office/powerpoint/2010/main" val="22536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Microcode</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10000"/>
          </a:bodyPr>
          <a:lstStyle/>
          <a:p>
            <a:r>
              <a:rPr lang="en-US" dirty="0" smtClean="0"/>
              <a:t>When generating tasks for the RCP, the CPU chooses which microcode (µcode) will execute on the RSP to perform the task.</a:t>
            </a:r>
          </a:p>
          <a:p>
            <a:r>
              <a:rPr lang="en-US" dirty="0" smtClean="0"/>
              <a:t>Non comprehensive list of µcode (bold is proprietary):</a:t>
            </a:r>
          </a:p>
          <a:p>
            <a:pPr lvl="1">
              <a:buFont typeface="Courier New" panose="02070309020205020404" pitchFamily="49" charset="0"/>
              <a:buChar char="o"/>
            </a:pPr>
            <a:r>
              <a:rPr lang="en-US" dirty="0" smtClean="0"/>
              <a:t>3D: </a:t>
            </a:r>
            <a:r>
              <a:rPr lang="en-US" b="1" dirty="0" smtClean="0"/>
              <a:t>F3DEX2</a:t>
            </a:r>
            <a:r>
              <a:rPr lang="en-US" dirty="0" smtClean="0"/>
              <a:t>, </a:t>
            </a:r>
            <a:r>
              <a:rPr lang="en-US" b="1" dirty="0"/>
              <a:t>Fast3D</a:t>
            </a:r>
            <a:r>
              <a:rPr lang="en-US" dirty="0" smtClean="0"/>
              <a:t> </a:t>
            </a:r>
            <a:r>
              <a:rPr lang="en-US" dirty="0" err="1" smtClean="0"/>
              <a:t>ugfx</a:t>
            </a:r>
            <a:r>
              <a:rPr lang="en-US" dirty="0"/>
              <a:t>, </a:t>
            </a:r>
            <a:r>
              <a:rPr lang="en-US" dirty="0" err="1"/>
              <a:t>libhfx</a:t>
            </a:r>
            <a:endParaRPr lang="en-US" dirty="0"/>
          </a:p>
          <a:p>
            <a:pPr lvl="1">
              <a:buFont typeface="Courier New" panose="02070309020205020404" pitchFamily="49" charset="0"/>
              <a:buChar char="o"/>
            </a:pPr>
            <a:r>
              <a:rPr lang="en-US" dirty="0" smtClean="0"/>
              <a:t>2D: </a:t>
            </a:r>
            <a:r>
              <a:rPr lang="en-US" b="1" dirty="0" smtClean="0"/>
              <a:t>S2DEX</a:t>
            </a:r>
            <a:endParaRPr lang="en-US" dirty="0" smtClean="0"/>
          </a:p>
          <a:p>
            <a:pPr lvl="1">
              <a:buFont typeface="Courier New" panose="02070309020205020404" pitchFamily="49" charset="0"/>
              <a:buChar char="o"/>
            </a:pPr>
            <a:r>
              <a:rPr lang="en-US" dirty="0" smtClean="0"/>
              <a:t>Audio: </a:t>
            </a:r>
            <a:r>
              <a:rPr lang="en-US" b="1" dirty="0" err="1" smtClean="0"/>
              <a:t>naudio</a:t>
            </a:r>
            <a:r>
              <a:rPr lang="en-US" dirty="0" smtClean="0"/>
              <a:t>, RSP Mixer</a:t>
            </a:r>
          </a:p>
          <a:p>
            <a:pPr lvl="1">
              <a:buFont typeface="Courier New" panose="02070309020205020404" pitchFamily="49" charset="0"/>
              <a:buChar char="o"/>
            </a:pPr>
            <a:r>
              <a:rPr lang="en-US" dirty="0"/>
              <a:t>Video: </a:t>
            </a:r>
            <a:r>
              <a:rPr lang="en-US" b="1" dirty="0" smtClean="0"/>
              <a:t>HVQM2</a:t>
            </a:r>
            <a:r>
              <a:rPr lang="en-US" dirty="0" smtClean="0"/>
              <a:t>, H264</a:t>
            </a:r>
          </a:p>
          <a:p>
            <a:r>
              <a:rPr lang="en-US" dirty="0" smtClean="0"/>
              <a:t>The Cool Kids Club™ was given access to the source code for the original </a:t>
            </a:r>
            <a:r>
              <a:rPr lang="en-US" dirty="0"/>
              <a:t>µ</a:t>
            </a:r>
            <a:r>
              <a:rPr lang="en-US" dirty="0" smtClean="0"/>
              <a:t>codes and documentation scribbled on a used paper napkin.</a:t>
            </a:r>
            <a:endParaRPr lang="en-US" dirty="0"/>
          </a:p>
        </p:txBody>
      </p:sp>
    </p:spTree>
    <p:extLst>
      <p:ext uri="{BB962C8B-B14F-4D97-AF65-F5344CB8AC3E}">
        <p14:creationId xmlns:p14="http://schemas.microsoft.com/office/powerpoint/2010/main" val="1781781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Framebuffer</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No VRAM, Framebuffer and whatnot must be stored in RAM.</a:t>
            </a:r>
          </a:p>
          <a:p>
            <a:r>
              <a:rPr lang="en-US" dirty="0" smtClean="0"/>
              <a:t>Different sizes and framerates based on region (PAL vs NTSC)</a:t>
            </a:r>
          </a:p>
          <a:p>
            <a:pPr lvl="1">
              <a:buFont typeface="Courier New" panose="02070309020205020404" pitchFamily="49" charset="0"/>
              <a:buChar char="o"/>
            </a:pPr>
            <a:r>
              <a:rPr lang="en-US" dirty="0"/>
              <a:t>320x240 vs </a:t>
            </a:r>
            <a:r>
              <a:rPr lang="en-US" dirty="0" smtClean="0"/>
              <a:t>320x288</a:t>
            </a:r>
          </a:p>
          <a:p>
            <a:pPr lvl="1">
              <a:buFont typeface="Courier New" panose="02070309020205020404" pitchFamily="49" charset="0"/>
              <a:buChar char="o"/>
            </a:pPr>
            <a:r>
              <a:rPr lang="en-US" dirty="0"/>
              <a:t>640x480 vs </a:t>
            </a:r>
            <a:r>
              <a:rPr lang="en-US" dirty="0" smtClean="0"/>
              <a:t>640x576</a:t>
            </a:r>
          </a:p>
          <a:p>
            <a:r>
              <a:rPr lang="en-US" dirty="0" smtClean="0"/>
              <a:t>16-Bit or 32-Bit</a:t>
            </a:r>
          </a:p>
          <a:p>
            <a:pPr lvl="1">
              <a:buFont typeface="Courier New" panose="02070309020205020404" pitchFamily="49" charset="0"/>
              <a:buChar char="o"/>
            </a:pPr>
            <a:r>
              <a:rPr lang="en-US" dirty="0" smtClean="0"/>
              <a:t>Gets outputted as 24-Bit color, so probably not worth the memory penalty going 32-Bit</a:t>
            </a:r>
          </a:p>
          <a:p>
            <a:r>
              <a:rPr lang="en-US" dirty="0" smtClean="0"/>
              <a:t>Position in RAM is important!!!</a:t>
            </a:r>
            <a:endParaRPr lang="en-US" dirty="0"/>
          </a:p>
        </p:txBody>
      </p:sp>
    </p:spTree>
    <p:extLst>
      <p:ext uri="{BB962C8B-B14F-4D97-AF65-F5344CB8AC3E}">
        <p14:creationId xmlns:p14="http://schemas.microsoft.com/office/powerpoint/2010/main" val="1047110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1MB limit on code</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The </a:t>
            </a:r>
            <a:r>
              <a:rPr lang="en-US" dirty="0" err="1" smtClean="0"/>
              <a:t>bootcode</a:t>
            </a:r>
            <a:r>
              <a:rPr lang="en-US" dirty="0" smtClean="0"/>
              <a:t> only loads the first MB of code into RAM and executes it.</a:t>
            </a:r>
          </a:p>
          <a:p>
            <a:pPr lvl="1">
              <a:buFont typeface="Courier New" panose="02070309020205020404" pitchFamily="49" charset="0"/>
              <a:buChar char="o"/>
            </a:pPr>
            <a:r>
              <a:rPr lang="en-US" dirty="0" smtClean="0"/>
              <a:t>Don’t link your assets to the </a:t>
            </a:r>
            <a:r>
              <a:rPr lang="en-US" dirty="0" err="1" smtClean="0"/>
              <a:t>codesegment</a:t>
            </a:r>
            <a:r>
              <a:rPr lang="en-US" dirty="0" smtClean="0"/>
              <a:t>. Load them as you need them from the cartridge. </a:t>
            </a:r>
          </a:p>
          <a:p>
            <a:pPr lvl="1">
              <a:buFont typeface="Courier New" panose="02070309020205020404" pitchFamily="49" charset="0"/>
              <a:buChar char="o"/>
            </a:pPr>
            <a:r>
              <a:rPr lang="en-US" dirty="0" smtClean="0"/>
              <a:t>1MB of code is a lot, you probably won’t hit it</a:t>
            </a:r>
          </a:p>
          <a:p>
            <a:r>
              <a:rPr lang="en-US" dirty="0" smtClean="0"/>
              <a:t>If you do hit it, there’s ways around it</a:t>
            </a:r>
          </a:p>
          <a:p>
            <a:pPr lvl="1">
              <a:buFont typeface="Courier New" panose="02070309020205020404" pitchFamily="49" charset="0"/>
              <a:buChar char="o"/>
            </a:pPr>
            <a:r>
              <a:rPr lang="en-US" dirty="0" smtClean="0"/>
              <a:t>Overlays</a:t>
            </a:r>
          </a:p>
          <a:p>
            <a:pPr lvl="1">
              <a:buFont typeface="Courier New" panose="02070309020205020404" pitchFamily="49" charset="0"/>
              <a:buChar char="o"/>
            </a:pPr>
            <a:r>
              <a:rPr lang="en-US" dirty="0" smtClean="0"/>
              <a:t>Relocatable Modules</a:t>
            </a:r>
          </a:p>
          <a:p>
            <a:r>
              <a:rPr lang="en-US" dirty="0" err="1" smtClean="0"/>
              <a:t>Libdragon</a:t>
            </a:r>
            <a:r>
              <a:rPr lang="en-US" dirty="0" smtClean="0"/>
              <a:t> has a built in filesystem.</a:t>
            </a:r>
            <a:endParaRPr lang="en-US" dirty="0"/>
          </a:p>
        </p:txBody>
      </p:sp>
    </p:spTree>
    <p:extLst>
      <p:ext uri="{BB962C8B-B14F-4D97-AF65-F5344CB8AC3E}">
        <p14:creationId xmlns:p14="http://schemas.microsoft.com/office/powerpoint/2010/main" val="2644530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CPU Cache and Addresses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Applications run in Kernel mode.</a:t>
            </a:r>
          </a:p>
          <a:p>
            <a:r>
              <a:rPr lang="en-US" dirty="0" smtClean="0"/>
              <a:t>CPU uses virtual addresses, RCP wants physical addresses.</a:t>
            </a:r>
          </a:p>
          <a:p>
            <a:r>
              <a:rPr lang="en-US" dirty="0"/>
              <a:t>CPU virtual address translation </a:t>
            </a:r>
            <a:r>
              <a:rPr lang="en-US" dirty="0" smtClean="0"/>
              <a:t>by either:</a:t>
            </a:r>
          </a:p>
          <a:p>
            <a:pPr lvl="1">
              <a:buFont typeface="Courier New" panose="02070309020205020404" pitchFamily="49" charset="0"/>
              <a:buChar char="o"/>
            </a:pPr>
            <a:r>
              <a:rPr lang="en-US" dirty="0" smtClean="0"/>
              <a:t>Direct </a:t>
            </a:r>
            <a:r>
              <a:rPr lang="en-US" dirty="0"/>
              <a:t>mapping </a:t>
            </a:r>
            <a:endParaRPr lang="en-US" dirty="0" smtClean="0"/>
          </a:p>
          <a:p>
            <a:pPr lvl="1">
              <a:buFont typeface="Courier New" panose="02070309020205020404" pitchFamily="49" charset="0"/>
              <a:buChar char="o"/>
            </a:pPr>
            <a:r>
              <a:rPr lang="en-US" dirty="0" smtClean="0"/>
              <a:t>Translation </a:t>
            </a:r>
            <a:r>
              <a:rPr lang="en-US" dirty="0"/>
              <a:t>lookaside buffer</a:t>
            </a:r>
          </a:p>
          <a:p>
            <a:r>
              <a:rPr lang="en-US" dirty="0" err="1" smtClean="0"/>
              <a:t>Writeback</a:t>
            </a:r>
            <a:r>
              <a:rPr lang="en-US" dirty="0" smtClean="0"/>
              <a:t> and Invalidate when using DMA</a:t>
            </a:r>
            <a:endParaRPr lang="en-US" dirty="0"/>
          </a:p>
        </p:txBody>
      </p:sp>
    </p:spTree>
    <p:extLst>
      <p:ext uri="{BB962C8B-B14F-4D97-AF65-F5344CB8AC3E}">
        <p14:creationId xmlns:p14="http://schemas.microsoft.com/office/powerpoint/2010/main" val="3520883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Basic Graphics Programming</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Does N64 use OpenGL?</a:t>
            </a:r>
          </a:p>
          <a:p>
            <a:r>
              <a:rPr lang="en-US" dirty="0" smtClean="0"/>
              <a:t>Display Lists</a:t>
            </a:r>
          </a:p>
          <a:p>
            <a:r>
              <a:rPr lang="en-US" dirty="0" smtClean="0"/>
              <a:t>Vertex Cache</a:t>
            </a:r>
          </a:p>
          <a:p>
            <a:pPr lvl="1">
              <a:buFont typeface="Courier New" panose="02070309020205020404" pitchFamily="49" charset="0"/>
              <a:buChar char="o"/>
            </a:pPr>
            <a:r>
              <a:rPr lang="en-US" dirty="0" smtClean="0"/>
              <a:t>Explicitly managed. Size depends on microcode.</a:t>
            </a:r>
          </a:p>
          <a:p>
            <a:r>
              <a:rPr lang="en-US" dirty="0" smtClean="0"/>
              <a:t>Matrix Stack</a:t>
            </a:r>
          </a:p>
          <a:p>
            <a:r>
              <a:rPr lang="en-US" dirty="0" smtClean="0"/>
              <a:t>Vertex colors</a:t>
            </a:r>
          </a:p>
          <a:p>
            <a:r>
              <a:rPr lang="en-US" dirty="0" smtClean="0"/>
              <a:t>Texture Memory </a:t>
            </a:r>
          </a:p>
          <a:p>
            <a:pPr lvl="1">
              <a:buFont typeface="Courier New" panose="02070309020205020404" pitchFamily="49" charset="0"/>
              <a:buChar char="o"/>
            </a:pPr>
            <a:r>
              <a:rPr lang="en-US" dirty="0" smtClean="0"/>
              <a:t>4 Kilobytes!?</a:t>
            </a:r>
          </a:p>
          <a:p>
            <a:pPr lvl="2">
              <a:buFont typeface="Wingdings" panose="05000000000000000000" pitchFamily="2" charset="2"/>
              <a:buChar char="§"/>
            </a:pPr>
            <a:r>
              <a:rPr lang="en-US" dirty="0" smtClean="0"/>
              <a:t>Half if using </a:t>
            </a:r>
            <a:r>
              <a:rPr lang="en-US" dirty="0" err="1" smtClean="0"/>
              <a:t>Mip</a:t>
            </a:r>
            <a:r>
              <a:rPr lang="en-US" dirty="0" smtClean="0"/>
              <a:t>-Mapping</a:t>
            </a:r>
            <a:endParaRPr lang="en-US" dirty="0"/>
          </a:p>
        </p:txBody>
      </p:sp>
    </p:spTree>
    <p:extLst>
      <p:ext uri="{BB962C8B-B14F-4D97-AF65-F5344CB8AC3E}">
        <p14:creationId xmlns:p14="http://schemas.microsoft.com/office/powerpoint/2010/main" val="3122235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Color + Alpha Combiner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Closest thing to a fragment </a:t>
            </a:r>
            <a:r>
              <a:rPr lang="en-US" dirty="0" err="1" smtClean="0"/>
              <a:t>shader</a:t>
            </a:r>
            <a:r>
              <a:rPr lang="en-US" dirty="0" smtClean="0"/>
              <a:t> available</a:t>
            </a:r>
          </a:p>
          <a:p>
            <a:r>
              <a:rPr lang="en-US" dirty="0" smtClean="0"/>
              <a:t>Very simple equation:</a:t>
            </a:r>
          </a:p>
          <a:p>
            <a:endParaRPr lang="en-US" dirty="0"/>
          </a:p>
          <a:p>
            <a:r>
              <a:rPr lang="en-US" dirty="0" smtClean="0"/>
              <a:t>Can be done in two passes</a:t>
            </a:r>
          </a:p>
          <a:p>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2708920"/>
                <a:ext cx="91440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pt-PT" sz="3200" b="0" i="1" smtClean="0">
                              <a:latin typeface="Cambria Math"/>
                            </a:rPr>
                          </m:ctrlPr>
                        </m:dPr>
                        <m:e>
                          <m:r>
                            <a:rPr lang="pt-PT" sz="3200" b="0" i="1" smtClean="0">
                              <a:latin typeface="Cambria Math"/>
                            </a:rPr>
                            <m:t>𝑎</m:t>
                          </m:r>
                          <m:r>
                            <a:rPr lang="pt-PT" sz="3200" b="0" i="1" smtClean="0">
                              <a:latin typeface="Cambria Math"/>
                            </a:rPr>
                            <m:t> −</m:t>
                          </m:r>
                          <m:r>
                            <a:rPr lang="pt-PT" sz="3200" b="0" i="1" smtClean="0">
                              <a:latin typeface="Cambria Math"/>
                            </a:rPr>
                            <m:t>𝑏</m:t>
                          </m:r>
                        </m:e>
                      </m:d>
                      <m:r>
                        <a:rPr lang="pt-PT" sz="3200" b="0" i="1" smtClean="0">
                          <a:latin typeface="Cambria Math"/>
                        </a:rPr>
                        <m:t>×</m:t>
                      </m:r>
                      <m:r>
                        <a:rPr lang="pt-PT" sz="3200" b="0" i="1" smtClean="0">
                          <a:latin typeface="Cambria Math"/>
                        </a:rPr>
                        <m:t>𝑐</m:t>
                      </m:r>
                      <m:r>
                        <a:rPr lang="pt-PT" sz="3200" b="0" i="1" smtClean="0">
                          <a:latin typeface="Cambria Math"/>
                        </a:rPr>
                        <m:t>+</m:t>
                      </m:r>
                      <m:r>
                        <a:rPr lang="pt-PT" sz="3200" b="0" i="1" smtClean="0">
                          <a:latin typeface="Cambria Math"/>
                        </a:rPr>
                        <m:t>𝑑</m:t>
                      </m:r>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2708920"/>
                <a:ext cx="9144000" cy="58477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1283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Blender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Blends colors set from CC to the ones in the framebuffer. Also does Anti-Aliasing and Z-Buffering.</a:t>
            </a:r>
          </a:p>
          <a:p>
            <a:r>
              <a:rPr lang="en-US" dirty="0" smtClean="0"/>
              <a:t>Many equations, but the main one is:</a:t>
            </a:r>
          </a:p>
          <a:p>
            <a:endParaRPr lang="en-US" dirty="0"/>
          </a:p>
          <a:p>
            <a:endParaRPr lang="en-US" dirty="0" smtClean="0"/>
          </a:p>
          <a:p>
            <a:r>
              <a:rPr lang="en-US" dirty="0" smtClean="0"/>
              <a:t>Also supports two passes.</a:t>
            </a:r>
          </a:p>
          <a:p>
            <a:r>
              <a:rPr lang="en-US" dirty="0" smtClean="0"/>
              <a:t>Way too much to talk about, read the manual.</a:t>
            </a:r>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3761612"/>
                <a:ext cx="9144000" cy="1035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PT" sz="3200" b="0" i="1" smtClean="0">
                              <a:latin typeface="Cambria Math"/>
                            </a:rPr>
                          </m:ctrlPr>
                        </m:fPr>
                        <m:num>
                          <m:r>
                            <a:rPr lang="pt-PT" sz="3200" i="1">
                              <a:latin typeface="Cambria Math"/>
                            </a:rPr>
                            <m:t>𝑎</m:t>
                          </m:r>
                          <m:r>
                            <a:rPr lang="pt-PT" sz="3200" i="1">
                              <a:latin typeface="Cambria Math"/>
                            </a:rPr>
                            <m:t>×</m:t>
                          </m:r>
                          <m:r>
                            <a:rPr lang="pt-PT" sz="3200" i="1">
                              <a:latin typeface="Cambria Math"/>
                            </a:rPr>
                            <m:t>𝑝</m:t>
                          </m:r>
                          <m:r>
                            <a:rPr lang="pt-PT" sz="3200" i="1">
                              <a:latin typeface="Cambria Math"/>
                            </a:rPr>
                            <m:t> +</m:t>
                          </m:r>
                          <m:r>
                            <a:rPr lang="pt-PT" sz="3200" b="0" i="1" smtClean="0">
                              <a:latin typeface="Cambria Math"/>
                            </a:rPr>
                            <m:t>𝑏</m:t>
                          </m:r>
                          <m:r>
                            <a:rPr lang="pt-PT" sz="3200" b="0" i="1" smtClean="0">
                              <a:latin typeface="Cambria Math"/>
                            </a:rPr>
                            <m:t>×</m:t>
                          </m:r>
                          <m:r>
                            <a:rPr lang="pt-PT" sz="3200" b="0" i="1" smtClean="0">
                              <a:latin typeface="Cambria Math"/>
                            </a:rPr>
                            <m:t>𝑚</m:t>
                          </m:r>
                        </m:num>
                        <m:den>
                          <m:r>
                            <a:rPr lang="pt-PT" sz="3200" b="0" i="1" smtClean="0">
                              <a:latin typeface="Cambria Math"/>
                            </a:rPr>
                            <m:t>𝑎</m:t>
                          </m:r>
                          <m:r>
                            <a:rPr lang="pt-PT" sz="3200" b="0" i="1" smtClean="0">
                              <a:latin typeface="Cambria Math"/>
                            </a:rPr>
                            <m:t>+</m:t>
                          </m:r>
                          <m:r>
                            <a:rPr lang="pt-PT" sz="3200" b="0" i="1" smtClean="0">
                              <a:latin typeface="Cambria Math"/>
                            </a:rPr>
                            <m:t>𝑏</m:t>
                          </m:r>
                        </m:den>
                      </m:f>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3761612"/>
                <a:ext cx="9144000" cy="1035540"/>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847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65791"/>
            <a:ext cx="8229600" cy="1143000"/>
          </a:xfrm>
        </p:spPr>
        <p:txBody>
          <a:bodyPr>
            <a:normAutofit/>
          </a:bodyPr>
          <a:lstStyle/>
          <a:p>
            <a:r>
              <a:rPr lang="ja-JP" altLang="pt-PT" sz="6600" dirty="0"/>
              <a:t>反省</a:t>
            </a:r>
            <a:endParaRPr lang="en-US" sz="6600" dirty="0"/>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29" y="2719953"/>
            <a:ext cx="3706142" cy="3006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0" y="5744289"/>
            <a:ext cx="9144000" cy="276999"/>
          </a:xfrm>
          <a:prstGeom prst="rect">
            <a:avLst/>
          </a:prstGeom>
          <a:noFill/>
        </p:spPr>
        <p:txBody>
          <a:bodyPr wrap="square" rtlCol="0">
            <a:spAutoFit/>
          </a:bodyPr>
          <a:lstStyle/>
          <a:p>
            <a:pPr algn="ctr"/>
            <a:r>
              <a:rPr lang="en-US" sz="1200" dirty="0" smtClean="0">
                <a:hlinkClick r:id="rId3"/>
              </a:rPr>
              <a:t>https://nintendowire.com/news/2017/04/27/genyo-takeda-announces-retirement-nintendo/</a:t>
            </a:r>
            <a:r>
              <a:rPr lang="en-US" sz="1200" dirty="0" smtClean="0"/>
              <a:t> </a:t>
            </a:r>
            <a:endParaRPr lang="en-US" sz="1200" dirty="0"/>
          </a:p>
        </p:txBody>
      </p:sp>
    </p:spTree>
    <p:extLst>
      <p:ext uri="{BB962C8B-B14F-4D97-AF65-F5344CB8AC3E}">
        <p14:creationId xmlns:p14="http://schemas.microsoft.com/office/powerpoint/2010/main" val="4272462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Model Animation</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Sausage links</a:t>
            </a:r>
          </a:p>
          <a:p>
            <a:r>
              <a:rPr lang="en-US" dirty="0"/>
              <a:t>Entire </a:t>
            </a:r>
            <a:r>
              <a:rPr lang="en-US" dirty="0" smtClean="0"/>
              <a:t>models </a:t>
            </a:r>
            <a:r>
              <a:rPr lang="en-US" dirty="0"/>
              <a:t>of </a:t>
            </a:r>
            <a:r>
              <a:rPr lang="en-US" dirty="0" smtClean="0"/>
              <a:t>animation frames</a:t>
            </a:r>
          </a:p>
          <a:p>
            <a:pPr lvl="1">
              <a:buFont typeface="Courier New" panose="02070309020205020404" pitchFamily="49" charset="0"/>
              <a:buChar char="o"/>
            </a:pPr>
            <a:r>
              <a:rPr lang="en-US" dirty="0" smtClean="0"/>
              <a:t>Hybrid </a:t>
            </a:r>
          </a:p>
          <a:p>
            <a:pPr lvl="1">
              <a:buFont typeface="Courier New" panose="02070309020205020404" pitchFamily="49" charset="0"/>
              <a:buChar char="o"/>
            </a:pPr>
            <a:r>
              <a:rPr lang="en-US" dirty="0" smtClean="0"/>
              <a:t>Skeleton system</a:t>
            </a:r>
          </a:p>
          <a:p>
            <a:r>
              <a:rPr lang="en-US" dirty="0" smtClean="0"/>
              <a:t>Vertex cache hack</a:t>
            </a:r>
            <a:endParaRPr lang="en-US" dirty="0"/>
          </a:p>
        </p:txBody>
      </p:sp>
    </p:spTree>
    <p:extLst>
      <p:ext uri="{BB962C8B-B14F-4D97-AF65-F5344CB8AC3E}">
        <p14:creationId xmlns:p14="http://schemas.microsoft.com/office/powerpoint/2010/main" val="3587459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Sound and Music</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Affected by region!</a:t>
            </a:r>
          </a:p>
          <a:p>
            <a:r>
              <a:rPr lang="en-US" dirty="0" smtClean="0"/>
              <a:t>You can just put whatever you want in an audio buffer</a:t>
            </a:r>
          </a:p>
          <a:p>
            <a:r>
              <a:rPr lang="en-US" dirty="0" smtClean="0"/>
              <a:t>Prepare data to avoid popping, use a queue. Helps to write a scheduler to interleave audio and graphic tasks.</a:t>
            </a:r>
          </a:p>
          <a:p>
            <a:r>
              <a:rPr lang="en-US" dirty="0" err="1" smtClean="0"/>
              <a:t>naudio</a:t>
            </a:r>
            <a:endParaRPr lang="en-US" dirty="0" smtClean="0"/>
          </a:p>
          <a:p>
            <a:pPr lvl="1">
              <a:buFont typeface="Courier New" panose="02070309020205020404" pitchFamily="49" charset="0"/>
              <a:buChar char="o"/>
            </a:pPr>
            <a:r>
              <a:rPr lang="en-US" dirty="0" smtClean="0"/>
              <a:t>ADPCM</a:t>
            </a:r>
          </a:p>
          <a:p>
            <a:pPr lvl="1">
              <a:buFont typeface="Courier New" panose="02070309020205020404" pitchFamily="49" charset="0"/>
              <a:buChar char="o"/>
            </a:pPr>
            <a:r>
              <a:rPr lang="en-US" dirty="0" smtClean="0"/>
              <a:t>MIDI</a:t>
            </a:r>
          </a:p>
          <a:p>
            <a:pPr lvl="2">
              <a:buFont typeface="Wingdings" panose="05000000000000000000" pitchFamily="2" charset="2"/>
              <a:buChar char="§"/>
            </a:pPr>
            <a:r>
              <a:rPr lang="en-US" dirty="0" smtClean="0"/>
              <a:t>No limit on channels</a:t>
            </a:r>
          </a:p>
          <a:p>
            <a:r>
              <a:rPr lang="en-US" dirty="0" smtClean="0"/>
              <a:t>RSP Mixer</a:t>
            </a:r>
          </a:p>
          <a:p>
            <a:pPr lvl="1">
              <a:buFont typeface="Courier New" panose="02070309020205020404" pitchFamily="49" charset="0"/>
              <a:buChar char="o"/>
            </a:pPr>
            <a:r>
              <a:rPr lang="en-US" dirty="0" smtClean="0"/>
              <a:t>Tracker Music (XM)</a:t>
            </a:r>
          </a:p>
          <a:p>
            <a:r>
              <a:rPr lang="en-US" dirty="0" smtClean="0"/>
              <a:t>MP3?</a:t>
            </a:r>
          </a:p>
          <a:p>
            <a:r>
              <a:rPr lang="en-US" dirty="0" smtClean="0"/>
              <a:t>Probably will eat up your ROM size</a:t>
            </a:r>
            <a:endParaRPr lang="en-US" dirty="0"/>
          </a:p>
        </p:txBody>
      </p:sp>
    </p:spTree>
    <p:extLst>
      <p:ext uri="{BB962C8B-B14F-4D97-AF65-F5344CB8AC3E}">
        <p14:creationId xmlns:p14="http://schemas.microsoft.com/office/powerpoint/2010/main" val="1723072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My Game Runs Like Crap!</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Yes it does. Get used to it.</a:t>
            </a:r>
          </a:p>
          <a:p>
            <a:pPr lvl="1">
              <a:buFont typeface="Courier New" panose="02070309020205020404" pitchFamily="49" charset="0"/>
              <a:buChar char="o"/>
            </a:pPr>
            <a:r>
              <a:rPr lang="en-US" dirty="0" smtClean="0"/>
              <a:t>Only one commercial game runs at a near stable 60FPS (50FPS on PAL), everything else pretty much runs at 30 or lower.</a:t>
            </a:r>
          </a:p>
          <a:p>
            <a:pPr lvl="1">
              <a:buFont typeface="Courier New" panose="02070309020205020404" pitchFamily="49" charset="0"/>
              <a:buChar char="o"/>
            </a:pPr>
            <a:r>
              <a:rPr lang="en-US" dirty="0" smtClean="0"/>
              <a:t>Most games are </a:t>
            </a:r>
            <a:r>
              <a:rPr lang="en-US" dirty="0" err="1" smtClean="0"/>
              <a:t>fillrate</a:t>
            </a:r>
            <a:r>
              <a:rPr lang="en-US" dirty="0" smtClean="0"/>
              <a:t> limited.</a:t>
            </a:r>
          </a:p>
          <a:p>
            <a:r>
              <a:rPr lang="en-US" dirty="0" smtClean="0"/>
              <a:t>Optimize your texture calls.</a:t>
            </a:r>
          </a:p>
          <a:p>
            <a:r>
              <a:rPr lang="en-US" dirty="0" smtClean="0"/>
              <a:t>Optimize your drawing order.</a:t>
            </a:r>
          </a:p>
          <a:p>
            <a:pPr lvl="1">
              <a:buFont typeface="Courier New" panose="02070309020205020404" pitchFamily="49" charset="0"/>
              <a:buChar char="o"/>
            </a:pPr>
            <a:r>
              <a:rPr lang="en-US" dirty="0" smtClean="0"/>
              <a:t>Selectively disable the Z-Buffer.</a:t>
            </a:r>
          </a:p>
          <a:p>
            <a:pPr lvl="1">
              <a:buFont typeface="Courier New" panose="02070309020205020404" pitchFamily="49" charset="0"/>
              <a:buChar char="o"/>
            </a:pPr>
            <a:r>
              <a:rPr lang="en-US" dirty="0" smtClean="0"/>
              <a:t>Cull. LODs.</a:t>
            </a:r>
          </a:p>
          <a:p>
            <a:r>
              <a:rPr lang="en-US" dirty="0" smtClean="0"/>
              <a:t>Align data as much as possible.</a:t>
            </a:r>
          </a:p>
          <a:p>
            <a:r>
              <a:rPr lang="en-US" dirty="0" smtClean="0"/>
              <a:t>Use compiler optimizations. Duh.</a:t>
            </a:r>
          </a:p>
          <a:p>
            <a:r>
              <a:rPr lang="en-US" dirty="0" smtClean="0"/>
              <a:t>RTFM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743918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24744"/>
            <a:ext cx="8229600" cy="1143000"/>
          </a:xfrm>
        </p:spPr>
        <p:txBody>
          <a:bodyPr>
            <a:normAutofit fontScale="90000"/>
          </a:bodyPr>
          <a:lstStyle/>
          <a:p>
            <a:r>
              <a:rPr lang="en-US" dirty="0" smtClean="0"/>
              <a:t>Homebrew, Demos, and the future of N64 Development</a:t>
            </a:r>
            <a:endParaRPr lang="en-US" dirty="0"/>
          </a:p>
        </p:txBody>
      </p:sp>
      <p:sp>
        <p:nvSpPr>
          <p:cNvPr id="53" name="CaixaDeTexto 52"/>
          <p:cNvSpPr txBox="1"/>
          <p:nvPr/>
        </p:nvSpPr>
        <p:spPr>
          <a:xfrm>
            <a:off x="0" y="2253590"/>
            <a:ext cx="9144000" cy="369332"/>
          </a:xfrm>
          <a:prstGeom prst="rect">
            <a:avLst/>
          </a:prstGeom>
          <a:noFill/>
        </p:spPr>
        <p:txBody>
          <a:bodyPr wrap="square" rtlCol="0">
            <a:spAutoFit/>
          </a:bodyPr>
          <a:lstStyle/>
          <a:p>
            <a:pPr algn="ctr"/>
            <a:r>
              <a:rPr lang="pt-PT" dirty="0" err="1" smtClean="0"/>
              <a:t>History</a:t>
            </a:r>
            <a:r>
              <a:rPr lang="pt-PT" dirty="0" smtClean="0"/>
              <a:t> </a:t>
            </a:r>
            <a:r>
              <a:rPr lang="pt-PT" dirty="0" err="1" smtClean="0"/>
              <a:t>lesson</a:t>
            </a:r>
            <a:r>
              <a:rPr lang="pt-PT" dirty="0" smtClean="0"/>
              <a:t> time!</a:t>
            </a:r>
            <a:endParaRPr lang="en-US" dirty="0"/>
          </a:p>
        </p:txBody>
      </p:sp>
      <p:grpSp>
        <p:nvGrpSpPr>
          <p:cNvPr id="18" name="Grupo 17"/>
          <p:cNvGrpSpPr/>
          <p:nvPr/>
        </p:nvGrpSpPr>
        <p:grpSpPr>
          <a:xfrm>
            <a:off x="1619672" y="2972991"/>
            <a:ext cx="7272808" cy="2664296"/>
            <a:chOff x="1619672" y="2564904"/>
            <a:chExt cx="7272808" cy="2664296"/>
          </a:xfrm>
        </p:grpSpPr>
        <p:sp>
          <p:nvSpPr>
            <p:cNvPr id="47" name="Cubo 46"/>
            <p:cNvSpPr/>
            <p:nvPr/>
          </p:nvSpPr>
          <p:spPr>
            <a:xfrm>
              <a:off x="1691680" y="2852936"/>
              <a:ext cx="5688632"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bo 2"/>
            <p:cNvSpPr/>
            <p:nvPr/>
          </p:nvSpPr>
          <p:spPr>
            <a:xfrm>
              <a:off x="1619672" y="2708920"/>
              <a:ext cx="5832648"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upo 6"/>
            <p:cNvGrpSpPr/>
            <p:nvPr/>
          </p:nvGrpSpPr>
          <p:grpSpPr>
            <a:xfrm>
              <a:off x="1691680" y="4238798"/>
              <a:ext cx="4320480" cy="846386"/>
              <a:chOff x="1691680" y="5102894"/>
              <a:chExt cx="4320480" cy="846386"/>
            </a:xfrm>
          </p:grpSpPr>
          <p:sp>
            <p:nvSpPr>
              <p:cNvPr id="4" name="CaixaDeTexto 3"/>
              <p:cNvSpPr txBox="1"/>
              <p:nvPr/>
            </p:nvSpPr>
            <p:spPr>
              <a:xfrm>
                <a:off x="1691680" y="5102894"/>
                <a:ext cx="2160240" cy="846386"/>
              </a:xfrm>
              <a:prstGeom prst="rect">
                <a:avLst/>
              </a:prstGeom>
              <a:noFill/>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6" name="Retângulo de cantos arredondados 5"/>
              <p:cNvSpPr/>
              <p:nvPr/>
            </p:nvSpPr>
            <p:spPr>
              <a:xfrm>
                <a:off x="1763688" y="5102894"/>
                <a:ext cx="1872208" cy="432048"/>
              </a:xfrm>
              <a:prstGeom prst="roundRect">
                <a:avLst>
                  <a:gd name="adj" fmla="val 50000"/>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ixaDeTexto 8"/>
              <p:cNvSpPr txBox="1"/>
              <p:nvPr/>
            </p:nvSpPr>
            <p:spPr>
              <a:xfrm>
                <a:off x="3707904" y="5229200"/>
                <a:ext cx="2304256" cy="584775"/>
              </a:xfrm>
              <a:prstGeom prst="rect">
                <a:avLst/>
              </a:prstGeom>
              <a:noFill/>
            </p:spPr>
            <p:txBody>
              <a:bodyPr wrap="square" rtlCol="0">
                <a:spAutoFit/>
              </a:bodyPr>
              <a:lstStyle/>
              <a:p>
                <a:r>
                  <a:rPr lang="en-US" sz="3200" dirty="0" smtClean="0">
                    <a:solidFill>
                      <a:srgbClr val="FF0000"/>
                    </a:solidFill>
                    <a:latin typeface="Pretendo" panose="02000000000000000000" pitchFamily="2" charset="0"/>
                  </a:rPr>
                  <a:t>CLASSIC</a:t>
                </a:r>
                <a:endParaRPr lang="en-US" sz="2400" dirty="0">
                  <a:solidFill>
                    <a:srgbClr val="FF0000"/>
                  </a:solidFill>
                  <a:latin typeface="Pretendo" panose="02000000000000000000" pitchFamily="2" charset="0"/>
                </a:endParaRPr>
              </a:p>
            </p:txBody>
          </p:sp>
        </p:grpSp>
        <p:grpSp>
          <p:nvGrpSpPr>
            <p:cNvPr id="11" name="Grupo 10"/>
            <p:cNvGrpSpPr/>
            <p:nvPr/>
          </p:nvGrpSpPr>
          <p:grpSpPr>
            <a:xfrm>
              <a:off x="4716016" y="3518718"/>
              <a:ext cx="4176464" cy="774378"/>
              <a:chOff x="1691680" y="5102894"/>
              <a:chExt cx="4320480" cy="846386"/>
            </a:xfrm>
            <a:scene3d>
              <a:camera prst="isometricOffAxis1Right">
                <a:rot lat="1200000" lon="17400000" rev="120000"/>
              </a:camera>
              <a:lightRig rig="threePt" dir="t"/>
            </a:scene3d>
          </p:grpSpPr>
          <p:sp>
            <p:nvSpPr>
              <p:cNvPr id="12" name="CaixaDeTexto 11"/>
              <p:cNvSpPr txBox="1"/>
              <p:nvPr/>
            </p:nvSpPr>
            <p:spPr>
              <a:xfrm>
                <a:off x="1691680" y="5102894"/>
                <a:ext cx="2160240" cy="846386"/>
              </a:xfrm>
              <a:prstGeom prst="rect">
                <a:avLst/>
              </a:prstGeom>
              <a:noFill/>
              <a:sp3d/>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13" name="Retângulo de cantos arredondados 12"/>
              <p:cNvSpPr/>
              <p:nvPr/>
            </p:nvSpPr>
            <p:spPr>
              <a:xfrm>
                <a:off x="1763688" y="5102894"/>
                <a:ext cx="1872208" cy="432048"/>
              </a:xfrm>
              <a:prstGeom prst="roundRect">
                <a:avLst>
                  <a:gd name="adj" fmla="val 50000"/>
                </a:avLst>
              </a:prstGeom>
              <a:noFill/>
              <a:ln w="63500">
                <a:solidFill>
                  <a:srgbClr val="FF0000"/>
                </a:solid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p:cNvSpPr txBox="1"/>
              <p:nvPr/>
            </p:nvSpPr>
            <p:spPr>
              <a:xfrm>
                <a:off x="3707904" y="5229200"/>
                <a:ext cx="2304256" cy="584775"/>
              </a:xfrm>
              <a:prstGeom prst="rect">
                <a:avLst/>
              </a:prstGeom>
              <a:noFill/>
              <a:sp3d/>
            </p:spPr>
            <p:txBody>
              <a:bodyPr wrap="square" rtlCol="0">
                <a:spAutoFit/>
              </a:bodyPr>
              <a:lstStyle/>
              <a:p>
                <a:r>
                  <a:rPr lang="en-US" sz="2800" dirty="0" smtClean="0">
                    <a:solidFill>
                      <a:srgbClr val="FF0000"/>
                    </a:solidFill>
                    <a:latin typeface="Pretendo" panose="02000000000000000000" pitchFamily="2" charset="0"/>
                  </a:rPr>
                  <a:t>CLASSIC</a:t>
                </a:r>
                <a:endParaRPr lang="en-US" sz="2000" dirty="0">
                  <a:solidFill>
                    <a:srgbClr val="FF0000"/>
                  </a:solidFill>
                  <a:latin typeface="Pretendo" panose="02000000000000000000" pitchFamily="2" charset="0"/>
                </a:endParaRPr>
              </a:p>
            </p:txBody>
          </p:sp>
        </p:grpSp>
        <p:sp>
          <p:nvSpPr>
            <p:cNvPr id="16" name="Retângulo 15"/>
            <p:cNvSpPr/>
            <p:nvPr/>
          </p:nvSpPr>
          <p:spPr>
            <a:xfrm>
              <a:off x="3491880" y="2564904"/>
              <a:ext cx="2088232" cy="1584176"/>
            </a:xfrm>
            <a:prstGeom prst="rect">
              <a:avLst/>
            </a:prstGeom>
            <a:solidFill>
              <a:schemeClr val="bg1"/>
            </a:solidFill>
            <a:ln>
              <a:solidFill>
                <a:schemeClr val="bg1">
                  <a:lumMod val="75000"/>
                </a:schemeClr>
              </a:solidFill>
            </a:ln>
            <a:scene3d>
              <a:camera prst="isometricTopUp">
                <a:rot lat="1627347" lon="17935236" rev="192402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300" b="1" dirty="0">
                  <a:solidFill>
                    <a:schemeClr val="tx1"/>
                  </a:solidFill>
                </a:rPr>
                <a:t>Terms of Use</a:t>
              </a:r>
            </a:p>
            <a:p>
              <a:pPr fontAlgn="base"/>
              <a:r>
                <a:rPr lang="en-US" sz="300" b="1" dirty="0">
                  <a:solidFill>
                    <a:schemeClr val="tx1"/>
                  </a:solidFill>
                </a:rPr>
                <a:t>Last Updated: May 24, 2016</a:t>
              </a:r>
            </a:p>
            <a:p>
              <a:pPr fontAlgn="base"/>
              <a:r>
                <a:rPr lang="en-US" sz="300" dirty="0">
                  <a:solidFill>
                    <a:schemeClr val="tx1"/>
                  </a:solidFill>
                </a:rPr>
                <a:t/>
              </a:r>
              <a:br>
                <a:rPr lang="en-US" sz="300" dirty="0">
                  <a:solidFill>
                    <a:schemeClr val="tx1"/>
                  </a:solidFill>
                </a:rPr>
              </a:br>
              <a:r>
                <a:rPr lang="en-US" sz="300" dirty="0">
                  <a:solidFill>
                    <a:schemeClr val="tx1"/>
                  </a:solidFill>
                </a:rPr>
                <a:t>Welcome to Nintendo.com! These Terms of Use (the "</a:t>
              </a:r>
              <a:r>
                <a:rPr lang="en-US" sz="300" b="1" dirty="0">
                  <a:solidFill>
                    <a:schemeClr val="tx1"/>
                  </a:solidFill>
                </a:rPr>
                <a:t>Terms</a:t>
              </a:r>
              <a:r>
                <a:rPr lang="en-US" sz="300" dirty="0">
                  <a:solidFill>
                    <a:schemeClr val="tx1"/>
                  </a:solidFill>
                </a:rPr>
                <a:t>") apply to your access to, and use of, www.Nintendo.com, and any other website or service that links to these Terms (collectively, the "</a:t>
              </a:r>
              <a:r>
                <a:rPr lang="en-US" sz="300" b="1" dirty="0">
                  <a:solidFill>
                    <a:schemeClr val="tx1"/>
                  </a:solidFill>
                </a:rPr>
                <a:t>Services</a:t>
              </a:r>
              <a:r>
                <a:rPr lang="en-US" sz="300" dirty="0">
                  <a:solidFill>
                    <a:schemeClr val="tx1"/>
                  </a:solidFill>
                </a:rPr>
                <a:t>"). The Services are provided by Nintendo of America Inc. ("</a:t>
              </a:r>
              <a:r>
                <a:rPr lang="en-US" sz="300" b="1" dirty="0">
                  <a:solidFill>
                    <a:schemeClr val="tx1"/>
                  </a:solidFill>
                </a:rPr>
                <a:t>Nintendo</a:t>
              </a:r>
              <a:r>
                <a:rPr lang="en-US" sz="300" dirty="0">
                  <a:solidFill>
                    <a:schemeClr val="tx1"/>
                  </a:solidFill>
                </a:rPr>
                <a:t>" or "</a:t>
              </a:r>
              <a:r>
                <a:rPr lang="en-US" sz="300" b="1" dirty="0">
                  <a:solidFill>
                    <a:schemeClr val="tx1"/>
                  </a:solidFill>
                </a:rPr>
                <a:t>we</a:t>
              </a:r>
              <a:r>
                <a:rPr lang="en-US" sz="300" dirty="0">
                  <a:solidFill>
                    <a:schemeClr val="tx1"/>
                  </a:solidFill>
                </a:rPr>
                <a:t>") and your use of the Services is subject to these Terms. These Terms do not alter, in any way, the terms or conditions of any other agreement you may have with Nintendo for products, services or otherwise.</a:t>
              </a:r>
            </a:p>
            <a:p>
              <a:pPr fontAlgn="base"/>
              <a:r>
                <a:rPr lang="en-US" sz="300" dirty="0">
                  <a:solidFill>
                    <a:schemeClr val="tx1"/>
                  </a:solidFill>
                </a:rPr>
                <a:t>PLEASE READ THESE TERMS OF USE CAREFULLY. BY ACCESSING OR USING OUR SERVICES, YOU AGREE TO BE BOUND BY THE TERMS AND CONDITIONS DESCRIBED HEREIN AND ALL TERMS INCORPORATED BY REFERENCE. IF YOU DO NOT AGREE TO ALL OF THESE TERMS, DO NOT USE OUR SERVICES.</a:t>
              </a:r>
            </a:p>
            <a:p>
              <a:pPr fontAlgn="base"/>
              <a:r>
                <a:rPr lang="en-US" sz="300" b="1" dirty="0">
                  <a:solidFill>
                    <a:schemeClr val="tx1"/>
                  </a:solidFill>
                </a:rPr>
                <a:t>Eligibility.</a:t>
              </a:r>
            </a:p>
            <a:p>
              <a:pPr fontAlgn="base"/>
              <a:r>
                <a:rPr lang="en-US" sz="300" dirty="0">
                  <a:solidFill>
                    <a:schemeClr val="tx1"/>
                  </a:solidFill>
                </a:rPr>
                <a:t>The Services may not be used by anyone under the age of 18 without the supervision of a parent or legal guardian who agrees to be bound by these Terms. You represent and warrant that you are at least 18 years of age (or the age of legal majority under applicable law), or, if not, that you have reviewed these Terms with your parent or legal guardian and that he or she has agreed to be bound by these Terms.</a:t>
              </a:r>
            </a:p>
            <a:p>
              <a:pPr fontAlgn="base"/>
              <a:r>
                <a:rPr lang="en-US" sz="300" b="1" dirty="0">
                  <a:solidFill>
                    <a:schemeClr val="tx1"/>
                  </a:solidFill>
                </a:rPr>
                <a:t>Privacy.</a:t>
              </a:r>
            </a:p>
            <a:p>
              <a:pPr fontAlgn="base"/>
              <a:r>
                <a:rPr lang="en-US" sz="300" dirty="0">
                  <a:solidFill>
                    <a:schemeClr val="tx1"/>
                  </a:solidFill>
                </a:rPr>
                <a:t>Please refer to our Privacy Notice for information about how we collect, use and share information about users of our Services.</a:t>
              </a:r>
            </a:p>
            <a:p>
              <a:pPr fontAlgn="base"/>
              <a:r>
                <a:rPr lang="en-US" sz="300" b="1" dirty="0" err="1" smtClean="0">
                  <a:solidFill>
                    <a:schemeClr val="tx1"/>
                  </a:solidFill>
                </a:rPr>
                <a:t>Ownership.</a:t>
              </a:r>
              <a:r>
                <a:rPr lang="en-US" sz="300" dirty="0" err="1" smtClean="0">
                  <a:solidFill>
                    <a:schemeClr val="tx1"/>
                  </a:solidFill>
                </a:rPr>
                <a:t>Nintendo</a:t>
              </a:r>
              <a:r>
                <a:rPr lang="en-US" sz="300" dirty="0" smtClean="0">
                  <a:solidFill>
                    <a:schemeClr val="tx1"/>
                  </a:solidFill>
                </a:rPr>
                <a:t> </a:t>
              </a:r>
              <a:r>
                <a:rPr lang="en-US" sz="300" dirty="0">
                  <a:solidFill>
                    <a:schemeClr val="tx1"/>
                  </a:solidFill>
                </a:rPr>
                <a:t>Materials. The Services contain content including, without limitation, Nintendo’s logos, and </a:t>
              </a:r>
              <a:r>
                <a:rPr lang="en-US" sz="300" dirty="0" smtClean="0">
                  <a:solidFill>
                    <a:schemeClr val="tx1"/>
                  </a:solidFill>
                </a:rPr>
                <a:t>all designs</a:t>
              </a:r>
              <a:r>
                <a:rPr lang="en-US" sz="300" dirty="0">
                  <a:solidFill>
                    <a:schemeClr val="tx1"/>
                  </a:solidFill>
                </a:rPr>
                <a:t>, text, graphics, pictures, information, data, software, sound files, other files and the selection and arrangement thereof (collectively, the "</a:t>
              </a:r>
              <a:r>
                <a:rPr lang="en-US" sz="300" b="1" dirty="0">
                  <a:solidFill>
                    <a:schemeClr val="tx1"/>
                  </a:solidFill>
                </a:rPr>
                <a:t>Materials</a:t>
              </a:r>
              <a:r>
                <a:rPr lang="en-US" sz="300" dirty="0">
                  <a:solidFill>
                    <a:schemeClr val="tx1"/>
                  </a:solidFill>
                </a:rPr>
                <a:t>") that are the proprietary property of Nintendo or Nintendo’s licensors and are protected by U.S. and international copyright </a:t>
              </a:r>
              <a:r>
                <a:rPr lang="en-US" sz="300" dirty="0" smtClean="0">
                  <a:solidFill>
                    <a:schemeClr val="tx1"/>
                  </a:solidFill>
                </a:rPr>
                <a:t>laws.</a:t>
              </a:r>
            </a:p>
            <a:p>
              <a:pPr fontAlgn="base"/>
              <a:r>
                <a:rPr lang="en-US" sz="300" dirty="0" smtClean="0">
                  <a:solidFill>
                    <a:schemeClr val="tx1"/>
                  </a:solidFill>
                </a:rPr>
                <a:t>User </a:t>
              </a:r>
              <a:r>
                <a:rPr lang="en-US" sz="300" dirty="0">
                  <a:solidFill>
                    <a:schemeClr val="tx1"/>
                  </a:solidFill>
                </a:rPr>
                <a:t>Content. The Services may permit you or other users to create, post, send or store messages, photos, text and other materials ("</a:t>
              </a:r>
              <a:r>
                <a:rPr lang="en-US" sz="300" b="1" dirty="0">
                  <a:solidFill>
                    <a:schemeClr val="tx1"/>
                  </a:solidFill>
                </a:rPr>
                <a:t>User Content</a:t>
              </a:r>
              <a:r>
                <a:rPr lang="en-US" sz="300" dirty="0">
                  <a:solidFill>
                    <a:schemeClr val="tx1"/>
                  </a:solidFill>
                </a:rPr>
                <a:t>"). </a:t>
              </a:r>
              <a:r>
                <a:rPr lang="en-US" sz="300" dirty="0" err="1" smtClean="0">
                  <a:solidFill>
                    <a:schemeClr val="tx1"/>
                  </a:solidFill>
                </a:rPr>
                <a:t>Nintend</a:t>
              </a:r>
              <a:endParaRPr lang="en-US" sz="300" dirty="0">
                <a:solidFill>
                  <a:schemeClr val="tx1"/>
                </a:solidFill>
              </a:endParaRPr>
            </a:p>
          </p:txBody>
        </p:sp>
        <p:sp>
          <p:nvSpPr>
            <p:cNvPr id="17" name="Rosto feliz 16"/>
            <p:cNvSpPr/>
            <p:nvPr/>
          </p:nvSpPr>
          <p:spPr>
            <a:xfrm>
              <a:off x="6516216" y="2780928"/>
              <a:ext cx="432048" cy="360040"/>
            </a:xfrm>
            <a:prstGeom prst="smileyFace">
              <a:avLst>
                <a:gd name="adj" fmla="val -4653"/>
              </a:avLst>
            </a:prstGeom>
            <a:solidFill>
              <a:srgbClr val="FFFF00"/>
            </a:solidFill>
            <a:ln>
              <a:solidFill>
                <a:srgbClr val="9E7800"/>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1124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Humble Beginnings: Dextrose </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1997 – Dextrose is created.</a:t>
            </a:r>
          </a:p>
          <a:p>
            <a:r>
              <a:rPr lang="en-US" dirty="0" smtClean="0"/>
              <a:t>1998 –</a:t>
            </a:r>
            <a:r>
              <a:rPr lang="en-US" dirty="0"/>
              <a:t> </a:t>
            </a:r>
            <a:r>
              <a:rPr lang="en-US" dirty="0" smtClean="0"/>
              <a:t>Presence of Mind, the first N64 Development competition.</a:t>
            </a:r>
          </a:p>
          <a:p>
            <a:r>
              <a:rPr lang="en-US" dirty="0" smtClean="0"/>
              <a:t>1999 – </a:t>
            </a:r>
            <a:r>
              <a:rPr lang="en-US" dirty="0" err="1" smtClean="0"/>
              <a:t>PoM</a:t>
            </a:r>
            <a:r>
              <a:rPr lang="en-US" dirty="0" smtClean="0"/>
              <a:t> #2</a:t>
            </a:r>
          </a:p>
          <a:p>
            <a:r>
              <a:rPr lang="en-US" dirty="0" smtClean="0"/>
              <a:t>Lots of demos and intros are released during this timeframe.</a:t>
            </a:r>
          </a:p>
          <a:p>
            <a:endParaRPr lang="en-US" dirty="0" smtClean="0"/>
          </a:p>
        </p:txBody>
      </p:sp>
    </p:spTree>
    <p:extLst>
      <p:ext uri="{BB962C8B-B14F-4D97-AF65-F5344CB8AC3E}">
        <p14:creationId xmlns:p14="http://schemas.microsoft.com/office/powerpoint/2010/main" val="842792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Great Depression</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1999 – </a:t>
            </a:r>
            <a:r>
              <a:rPr lang="vi-VN" dirty="0"/>
              <a:t>T̴͈̍̚͝h̶̻͓̽ę̷̓ ̴͙͌͑O̸̹̘͑͗̈m̶̬͆̇̋a̶͍̋̕n̵̫̙͈̐ ̶͚̹̭̏Ǎ̵̺̰͜ŕ̴̖̬̗̐c̸̡̳̍̀͜͝h̴̰͖̆ͅi̶̹̱̅v̵̫͚̈́ė̶̖̹̮̓̀s</a:t>
            </a:r>
            <a:r>
              <a:rPr lang="vi-VN" dirty="0" smtClean="0"/>
              <a:t>̴̧͔̳̈́͝</a:t>
            </a:r>
            <a:endParaRPr lang="en-US" dirty="0" smtClean="0"/>
          </a:p>
          <a:p>
            <a:r>
              <a:rPr lang="en-US" dirty="0" smtClean="0"/>
              <a:t>2001 – Project64 is released.</a:t>
            </a:r>
          </a:p>
          <a:p>
            <a:r>
              <a:rPr lang="en-US" dirty="0" smtClean="0"/>
              <a:t>2002 – N64 is discontinued</a:t>
            </a:r>
          </a:p>
          <a:p>
            <a:r>
              <a:rPr lang="en-US" dirty="0" smtClean="0"/>
              <a:t>Interest in making new stuff for the system was very small, pretty much kept alive by a handful of users.</a:t>
            </a:r>
          </a:p>
          <a:p>
            <a:r>
              <a:rPr lang="en-US" dirty="0" smtClean="0"/>
              <a:t>Infighting in the emulation scene.</a:t>
            </a:r>
          </a:p>
          <a:p>
            <a:r>
              <a:rPr lang="en-US" dirty="0" smtClean="0"/>
              <a:t>Preservation of games, hacks and translations.</a:t>
            </a:r>
          </a:p>
          <a:p>
            <a:pPr marL="0" indent="0">
              <a:buNone/>
            </a:pPr>
            <a:endParaRPr lang="en-US" dirty="0"/>
          </a:p>
        </p:txBody>
      </p:sp>
    </p:spTree>
    <p:extLst>
      <p:ext uri="{BB962C8B-B14F-4D97-AF65-F5344CB8AC3E}">
        <p14:creationId xmlns:p14="http://schemas.microsoft.com/office/powerpoint/2010/main" val="3738700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Renaissance</a:t>
            </a:r>
          </a:p>
        </p:txBody>
      </p:sp>
      <p:sp>
        <p:nvSpPr>
          <p:cNvPr id="3" name="Espaço Reservado para Conteúdo 2"/>
          <p:cNvSpPr>
            <a:spLocks noGrp="1"/>
          </p:cNvSpPr>
          <p:nvPr>
            <p:ph idx="1"/>
          </p:nvPr>
        </p:nvSpPr>
        <p:spPr>
          <a:xfrm>
            <a:off x="457200" y="1556792"/>
            <a:ext cx="8229600" cy="4525963"/>
          </a:xfrm>
        </p:spPr>
        <p:txBody>
          <a:bodyPr>
            <a:normAutofit fontScale="92500" lnSpcReduction="20000"/>
          </a:bodyPr>
          <a:lstStyle/>
          <a:p>
            <a:r>
              <a:rPr lang="en-US" dirty="0" smtClean="0"/>
              <a:t>Collectors get ahold of the original disks and hardware</a:t>
            </a:r>
          </a:p>
          <a:p>
            <a:r>
              <a:rPr lang="en-US" dirty="0" smtClean="0"/>
              <a:t>2008 – Alt_libn64 is released</a:t>
            </a:r>
          </a:p>
          <a:p>
            <a:r>
              <a:rPr lang="en-US" dirty="0" smtClean="0"/>
              <a:t>2010 – </a:t>
            </a:r>
            <a:r>
              <a:rPr lang="en-US" dirty="0" err="1" smtClean="0"/>
              <a:t>Libdragon</a:t>
            </a:r>
            <a:r>
              <a:rPr lang="en-US" dirty="0" smtClean="0"/>
              <a:t> merges with alt_libn64</a:t>
            </a:r>
          </a:p>
          <a:p>
            <a:r>
              <a:rPr lang="en-US" dirty="0" smtClean="0"/>
              <a:t>2016 – N64Brew is created</a:t>
            </a:r>
          </a:p>
          <a:p>
            <a:r>
              <a:rPr lang="en-US" dirty="0" smtClean="0"/>
              <a:t>2018 – Pyoro64</a:t>
            </a:r>
          </a:p>
          <a:p>
            <a:r>
              <a:rPr lang="en-US" dirty="0" smtClean="0"/>
              <a:t>2019 –</a:t>
            </a:r>
            <a:r>
              <a:rPr lang="en-US" dirty="0"/>
              <a:t> </a:t>
            </a:r>
            <a:r>
              <a:rPr lang="en-US" dirty="0" smtClean="0"/>
              <a:t>SM64 RE project goes public</a:t>
            </a:r>
          </a:p>
          <a:p>
            <a:r>
              <a:rPr lang="en-US" dirty="0" smtClean="0"/>
              <a:t>2020 –</a:t>
            </a:r>
            <a:r>
              <a:rPr lang="en-US" dirty="0"/>
              <a:t> </a:t>
            </a:r>
            <a:r>
              <a:rPr lang="en-US" dirty="0" smtClean="0"/>
              <a:t>The first N64 Homebrew game Jam happens, 20 years after the last </a:t>
            </a:r>
            <a:r>
              <a:rPr lang="en-US" dirty="0" err="1" smtClean="0"/>
              <a:t>PoM</a:t>
            </a:r>
            <a:r>
              <a:rPr lang="en-US" dirty="0" smtClean="0"/>
              <a:t>.</a:t>
            </a:r>
          </a:p>
          <a:p>
            <a:pPr lvl="1"/>
            <a:r>
              <a:rPr lang="en-US" dirty="0"/>
              <a:t>Creation of the </a:t>
            </a:r>
            <a:r>
              <a:rPr lang="en-US" dirty="0" smtClean="0"/>
              <a:t>wiki at </a:t>
            </a:r>
            <a:r>
              <a:rPr lang="en-US" dirty="0" smtClean="0">
                <a:hlinkClick r:id="rId2"/>
              </a:rPr>
              <a:t>https://n64brew.dev</a:t>
            </a:r>
            <a:r>
              <a:rPr lang="en-US" dirty="0" smtClean="0"/>
              <a:t> </a:t>
            </a:r>
          </a:p>
        </p:txBody>
      </p:sp>
    </p:spTree>
    <p:extLst>
      <p:ext uri="{BB962C8B-B14F-4D97-AF65-F5344CB8AC3E}">
        <p14:creationId xmlns:p14="http://schemas.microsoft.com/office/powerpoint/2010/main" val="2158446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436509145"/>
              </p:ext>
            </p:extLst>
          </p:nvPr>
        </p:nvGraphicFramePr>
        <p:xfrm>
          <a:off x="467544" y="1268760"/>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0711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Communities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#n64dev @ </a:t>
            </a:r>
            <a:r>
              <a:rPr lang="en-US" dirty="0" err="1" smtClean="0"/>
              <a:t>EFnet</a:t>
            </a:r>
            <a:r>
              <a:rPr lang="en-US" dirty="0" smtClean="0"/>
              <a:t> IRC</a:t>
            </a:r>
          </a:p>
          <a:p>
            <a:pPr lvl="1">
              <a:buFont typeface="Courier New" panose="02070309020205020404" pitchFamily="49" charset="0"/>
              <a:buChar char="o"/>
            </a:pPr>
            <a:r>
              <a:rPr lang="en-US" dirty="0" smtClean="0"/>
              <a:t>Oldest active community</a:t>
            </a:r>
          </a:p>
          <a:p>
            <a:r>
              <a:rPr lang="en-US" dirty="0" smtClean="0"/>
              <a:t>N64brew @ Discord</a:t>
            </a:r>
          </a:p>
          <a:p>
            <a:r>
              <a:rPr lang="en-US" dirty="0" smtClean="0"/>
              <a:t>Discord64, </a:t>
            </a:r>
            <a:r>
              <a:rPr lang="en-US" dirty="0" err="1" smtClean="0"/>
              <a:t>iQueBrew</a:t>
            </a:r>
            <a:r>
              <a:rPr lang="en-US" dirty="0" smtClean="0"/>
              <a:t>, Hack64</a:t>
            </a:r>
          </a:p>
          <a:p>
            <a:pPr lvl="1">
              <a:buFont typeface="Courier New" panose="02070309020205020404" pitchFamily="49" charset="0"/>
              <a:buChar char="o"/>
            </a:pPr>
            <a:r>
              <a:rPr lang="en-US" dirty="0" smtClean="0"/>
              <a:t>Lots of dedicated hacking and </a:t>
            </a:r>
            <a:r>
              <a:rPr lang="en-US" dirty="0" err="1" smtClean="0"/>
              <a:t>decompilation</a:t>
            </a:r>
            <a:r>
              <a:rPr lang="en-US" dirty="0" smtClean="0"/>
              <a:t> servers</a:t>
            </a:r>
          </a:p>
          <a:p>
            <a:r>
              <a:rPr lang="en-US" dirty="0" smtClean="0"/>
              <a:t>/r/N64Homebrew</a:t>
            </a:r>
          </a:p>
        </p:txBody>
      </p:sp>
    </p:spTree>
    <p:extLst>
      <p:ext uri="{BB962C8B-B14F-4D97-AF65-F5344CB8AC3E}">
        <p14:creationId xmlns:p14="http://schemas.microsoft.com/office/powerpoint/2010/main" val="3261957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143000"/>
          </a:xfrm>
        </p:spPr>
        <p:txBody>
          <a:bodyPr/>
          <a:lstStyle/>
          <a:p>
            <a:r>
              <a:rPr lang="en-US" dirty="0"/>
              <a:t>Thanks for putting up with me!</a:t>
            </a:r>
            <a:endParaRPr lang="pt-PT" dirty="0"/>
          </a:p>
        </p:txBody>
      </p:sp>
      <p:sp>
        <p:nvSpPr>
          <p:cNvPr id="3" name="Espaço Reservado para Conteúdo 2"/>
          <p:cNvSpPr>
            <a:spLocks noGrp="1"/>
          </p:cNvSpPr>
          <p:nvPr>
            <p:ph idx="1"/>
          </p:nvPr>
        </p:nvSpPr>
        <p:spPr>
          <a:xfrm>
            <a:off x="457200" y="1326778"/>
            <a:ext cx="8229600" cy="5054550"/>
          </a:xfrm>
        </p:spPr>
        <p:txBody>
          <a:bodyPr>
            <a:normAutofit fontScale="85000" lnSpcReduction="10000"/>
          </a:bodyPr>
          <a:lstStyle/>
          <a:p>
            <a:r>
              <a:rPr lang="en-US" dirty="0" smtClean="0"/>
              <a:t>Lots of ways of getting in touch:</a:t>
            </a:r>
          </a:p>
          <a:p>
            <a:pPr lvl="1">
              <a:buFont typeface="Courier New" panose="02070309020205020404" pitchFamily="49" charset="0"/>
              <a:buChar char="o"/>
            </a:pPr>
            <a:r>
              <a:rPr lang="en-US" dirty="0" smtClean="0">
                <a:hlinkClick r:id="rId2"/>
              </a:rPr>
              <a:t>buu342@hotmail.com</a:t>
            </a:r>
            <a:endParaRPr lang="en-US" dirty="0" smtClean="0"/>
          </a:p>
          <a:p>
            <a:pPr lvl="1">
              <a:buFont typeface="Courier New" panose="02070309020205020404" pitchFamily="49" charset="0"/>
              <a:buChar char="o"/>
            </a:pPr>
            <a:r>
              <a:rPr lang="en-US" dirty="0">
                <a:hlinkClick r:id="rId3"/>
              </a:rPr>
              <a:t>https://</a:t>
            </a:r>
            <a:r>
              <a:rPr lang="en-US" dirty="0" smtClean="0">
                <a:hlinkClick r:id="rId3"/>
              </a:rPr>
              <a:t>github.com/buu342</a:t>
            </a:r>
            <a:r>
              <a:rPr lang="en-US" dirty="0" smtClean="0"/>
              <a:t> ← Presentation source</a:t>
            </a:r>
          </a:p>
          <a:p>
            <a:pPr lvl="1">
              <a:buFont typeface="Courier New" panose="02070309020205020404" pitchFamily="49" charset="0"/>
              <a:buChar char="o"/>
            </a:pPr>
            <a:r>
              <a:rPr lang="en-US" dirty="0">
                <a:hlinkClick r:id="rId4"/>
              </a:rPr>
              <a:t>www.youtube.com/c/Buuu342</a:t>
            </a:r>
            <a:r>
              <a:rPr lang="en-US" dirty="0" smtClean="0">
                <a:hlinkClick r:id="rId4"/>
              </a:rPr>
              <a:t>/</a:t>
            </a:r>
            <a:r>
              <a:rPr lang="en-US" dirty="0" smtClean="0"/>
              <a:t> </a:t>
            </a:r>
          </a:p>
          <a:p>
            <a:pPr lvl="1">
              <a:buFont typeface="Courier New" panose="02070309020205020404" pitchFamily="49" charset="0"/>
              <a:buChar char="o"/>
            </a:pPr>
            <a:r>
              <a:rPr lang="en-US" dirty="0" smtClean="0"/>
              <a:t>Buu342#1427</a:t>
            </a:r>
          </a:p>
          <a:p>
            <a:r>
              <a:rPr lang="en-US" dirty="0" smtClean="0"/>
              <a:t>Special thanks to:</a:t>
            </a:r>
          </a:p>
          <a:p>
            <a:pPr lvl="1">
              <a:buFont typeface="Courier New" panose="02070309020205020404" pitchFamily="49" charset="0"/>
              <a:buChar char="o"/>
            </a:pPr>
            <a:r>
              <a:rPr lang="en-US" dirty="0" err="1" smtClean="0"/>
              <a:t>Rasky</a:t>
            </a:r>
            <a:r>
              <a:rPr lang="en-US" dirty="0" smtClean="0"/>
              <a:t>, </a:t>
            </a:r>
            <a:r>
              <a:rPr lang="en-US" dirty="0" err="1" smtClean="0"/>
              <a:t>Bigbass</a:t>
            </a:r>
            <a:r>
              <a:rPr lang="en-US" dirty="0" smtClean="0"/>
              <a:t>, </a:t>
            </a:r>
            <a:r>
              <a:rPr lang="en-US" dirty="0" err="1" smtClean="0"/>
              <a:t>Hazematman</a:t>
            </a:r>
            <a:r>
              <a:rPr lang="en-US" dirty="0" smtClean="0"/>
              <a:t>, </a:t>
            </a:r>
            <a:r>
              <a:rPr lang="en-US" dirty="0" err="1" smtClean="0"/>
              <a:t>Meeq</a:t>
            </a:r>
            <a:r>
              <a:rPr lang="en-US" dirty="0" smtClean="0"/>
              <a:t> for proofreading, correcting me, and answering questions.</a:t>
            </a:r>
          </a:p>
          <a:p>
            <a:pPr lvl="1">
              <a:buFont typeface="Courier New" panose="02070309020205020404" pitchFamily="49" charset="0"/>
              <a:buChar char="o"/>
            </a:pPr>
            <a:r>
              <a:rPr lang="en-US" dirty="0" err="1" smtClean="0"/>
              <a:t>marshallh</a:t>
            </a:r>
            <a:r>
              <a:rPr lang="en-US" dirty="0" smtClean="0"/>
              <a:t>, </a:t>
            </a:r>
            <a:r>
              <a:rPr lang="en-US" dirty="0" err="1" smtClean="0"/>
              <a:t>krom</a:t>
            </a:r>
            <a:r>
              <a:rPr lang="en-US" dirty="0" smtClean="0"/>
              <a:t>, </a:t>
            </a:r>
            <a:r>
              <a:rPr lang="en-US" dirty="0" err="1" smtClean="0"/>
              <a:t>MikeRyan</a:t>
            </a:r>
            <a:r>
              <a:rPr lang="en-US" dirty="0" smtClean="0"/>
              <a:t>, </a:t>
            </a:r>
            <a:r>
              <a:rPr lang="en-US" dirty="0" err="1" smtClean="0"/>
              <a:t>hcs</a:t>
            </a:r>
            <a:r>
              <a:rPr lang="en-US" dirty="0" smtClean="0"/>
              <a:t>, </a:t>
            </a:r>
            <a:r>
              <a:rPr lang="en-US" dirty="0" err="1" smtClean="0"/>
              <a:t>Dragonminded</a:t>
            </a:r>
            <a:r>
              <a:rPr lang="en-US" dirty="0" smtClean="0"/>
              <a:t>, </a:t>
            </a:r>
            <a:r>
              <a:rPr lang="en-US" dirty="0" err="1" smtClean="0"/>
              <a:t>Zoinkitty</a:t>
            </a:r>
            <a:r>
              <a:rPr lang="en-US" dirty="0" smtClean="0"/>
              <a:t>, </a:t>
            </a:r>
            <a:r>
              <a:rPr lang="en-US" dirty="0" err="1" smtClean="0"/>
              <a:t>Zilmar</a:t>
            </a:r>
            <a:r>
              <a:rPr lang="en-US" dirty="0" smtClean="0"/>
              <a:t> + </a:t>
            </a:r>
            <a:r>
              <a:rPr lang="en-US" dirty="0" err="1" smtClean="0"/>
              <a:t>angrylion</a:t>
            </a:r>
            <a:r>
              <a:rPr lang="en-US" dirty="0" smtClean="0"/>
              <a:t> for keeping the N64 community alive.</a:t>
            </a:r>
          </a:p>
          <a:p>
            <a:pPr lvl="1">
              <a:buFont typeface="Courier New" panose="02070309020205020404" pitchFamily="49" charset="0"/>
              <a:buChar char="o"/>
            </a:pPr>
            <a:r>
              <a:rPr lang="en-US" dirty="0" smtClean="0"/>
              <a:t>N64brew for being an awesome community &lt;3</a:t>
            </a:r>
          </a:p>
          <a:p>
            <a:pPr lvl="1">
              <a:buFont typeface="Courier New" panose="02070309020205020404" pitchFamily="49" charset="0"/>
              <a:buChar char="o"/>
            </a:pPr>
            <a:r>
              <a:rPr lang="en-US" dirty="0" err="1" smtClean="0"/>
              <a:t>Inércia</a:t>
            </a:r>
            <a:r>
              <a:rPr lang="en-US" dirty="0" smtClean="0"/>
              <a:t> for inviting me and hosting such a wonderful event!</a:t>
            </a:r>
          </a:p>
        </p:txBody>
      </p:sp>
    </p:spTree>
    <p:extLst>
      <p:ext uri="{BB962C8B-B14F-4D97-AF65-F5344CB8AC3E}">
        <p14:creationId xmlns:p14="http://schemas.microsoft.com/office/powerpoint/2010/main" val="3250891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9552" y="620688"/>
            <a:ext cx="8064896" cy="1470025"/>
          </a:xfrm>
        </p:spPr>
        <p:txBody>
          <a:bodyPr>
            <a:normAutofit fontScale="90000"/>
          </a:bodyPr>
          <a:lstStyle/>
          <a:p>
            <a:r>
              <a:rPr lang="en-US" dirty="0" smtClean="0"/>
              <a:t>A Case Study of Stockholm Syndrome</a:t>
            </a:r>
            <a:br>
              <a:rPr lang="en-US" dirty="0" smtClean="0"/>
            </a:br>
            <a:r>
              <a:rPr lang="en-US" sz="3100" dirty="0" smtClean="0"/>
              <a:t>The Nintendo 64 Development Community</a:t>
            </a:r>
            <a:endParaRPr lang="en-US" dirty="0"/>
          </a:p>
        </p:txBody>
      </p:sp>
      <p:pic>
        <p:nvPicPr>
          <p:cNvPr id="5122" name="Picture 2" descr="198 Woman In Straight Jacket Stock Photos, Pictures &amp;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420888"/>
            <a:ext cx="5829300" cy="3886201"/>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827584" y="6381328"/>
            <a:ext cx="7810856" cy="276999"/>
          </a:xfrm>
          <a:prstGeom prst="rect">
            <a:avLst/>
          </a:prstGeom>
          <a:noFill/>
        </p:spPr>
        <p:txBody>
          <a:bodyPr wrap="none" rtlCol="0">
            <a:spAutoFit/>
          </a:bodyPr>
          <a:lstStyle/>
          <a:p>
            <a:r>
              <a:rPr lang="en-US" sz="1200" dirty="0" smtClean="0">
                <a:hlinkClick r:id="rId4"/>
              </a:rPr>
              <a:t>https://www.istockphoto.com/pt/foto/crazy-mulher-vestindo-um-casaco-de-um-direito-de-asilo-gm117144609-16633602</a:t>
            </a:r>
            <a:r>
              <a:rPr lang="en-US" sz="1200" dirty="0" smtClean="0"/>
              <a:t> </a:t>
            </a:r>
            <a:endParaRPr lang="en-US" sz="1200" dirty="0"/>
          </a:p>
        </p:txBody>
      </p:sp>
    </p:spTree>
    <p:extLst>
      <p:ext uri="{BB962C8B-B14F-4D97-AF65-F5344CB8AC3E}">
        <p14:creationId xmlns:p14="http://schemas.microsoft.com/office/powerpoint/2010/main" val="3493740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1163"/>
            <a:ext cx="8229600" cy="1143000"/>
          </a:xfrm>
        </p:spPr>
        <p:txBody>
          <a:bodyPr/>
          <a:lstStyle/>
          <a:p>
            <a:r>
              <a:rPr lang="en-US" dirty="0" smtClean="0"/>
              <a:t>Sources</a:t>
            </a:r>
            <a:endParaRPr lang="pt-PT" dirty="0"/>
          </a:p>
        </p:txBody>
      </p:sp>
      <p:sp>
        <p:nvSpPr>
          <p:cNvPr id="3" name="Espaço Reservado para Conteúdo 2"/>
          <p:cNvSpPr>
            <a:spLocks noGrp="1"/>
          </p:cNvSpPr>
          <p:nvPr>
            <p:ph idx="1"/>
          </p:nvPr>
        </p:nvSpPr>
        <p:spPr>
          <a:xfrm>
            <a:off x="457200" y="1423317"/>
            <a:ext cx="8229600" cy="5174035"/>
          </a:xfrm>
        </p:spPr>
        <p:txBody>
          <a:bodyPr>
            <a:normAutofit fontScale="85000" lnSpcReduction="20000"/>
          </a:bodyPr>
          <a:lstStyle/>
          <a:p>
            <a:r>
              <a:rPr lang="en-US" dirty="0" smtClean="0"/>
              <a:t>N64 Programming Manual</a:t>
            </a:r>
          </a:p>
          <a:p>
            <a:r>
              <a:rPr lang="en-US" dirty="0" smtClean="0">
                <a:hlinkClick r:id="rId2"/>
              </a:rPr>
              <a:t>https://n64brew.dev</a:t>
            </a:r>
            <a:r>
              <a:rPr lang="en-US" dirty="0" smtClean="0"/>
              <a:t> </a:t>
            </a:r>
          </a:p>
          <a:p>
            <a:r>
              <a:rPr lang="en-US" dirty="0">
                <a:hlinkClick r:id="rId3"/>
              </a:rPr>
              <a:t>http://</a:t>
            </a:r>
            <a:r>
              <a:rPr lang="en-US" dirty="0" smtClean="0">
                <a:hlinkClick r:id="rId3"/>
              </a:rPr>
              <a:t>en64.shoutwiki.com/wiki/N64_Memory</a:t>
            </a:r>
            <a:r>
              <a:rPr lang="en-US" dirty="0" smtClean="0"/>
              <a:t> </a:t>
            </a:r>
          </a:p>
          <a:p>
            <a:r>
              <a:rPr lang="en-US" dirty="0" smtClean="0">
                <a:hlinkClick r:id="rId4"/>
              </a:rPr>
              <a:t>https</a:t>
            </a:r>
            <a:r>
              <a:rPr lang="en-US" dirty="0">
                <a:hlinkClick r:id="rId4"/>
              </a:rPr>
              <a:t>://www.copetti.org/writings/consoles/nintendo-64</a:t>
            </a:r>
            <a:r>
              <a:rPr lang="en-US" dirty="0" smtClean="0">
                <a:hlinkClick r:id="rId4"/>
              </a:rPr>
              <a:t>/</a:t>
            </a:r>
            <a:r>
              <a:rPr lang="en-US" dirty="0" smtClean="0"/>
              <a:t> </a:t>
            </a:r>
          </a:p>
          <a:p>
            <a:r>
              <a:rPr lang="en-US" dirty="0">
                <a:hlinkClick r:id="rId5"/>
              </a:rPr>
              <a:t>https://www.retroreversing.com/n64</a:t>
            </a:r>
            <a:r>
              <a:rPr lang="en-US" dirty="0" smtClean="0">
                <a:hlinkClick r:id="rId5"/>
              </a:rPr>
              <a:t>/</a:t>
            </a:r>
            <a:r>
              <a:rPr lang="en-US" dirty="0" smtClean="0"/>
              <a:t> </a:t>
            </a:r>
          </a:p>
          <a:p>
            <a:r>
              <a:rPr lang="en-US" dirty="0">
                <a:hlinkClick r:id="rId6"/>
              </a:rPr>
              <a:t>https://</a:t>
            </a:r>
            <a:r>
              <a:rPr lang="en-US" dirty="0" smtClean="0">
                <a:hlinkClick r:id="rId6"/>
              </a:rPr>
              <a:t>www.moria.us/tags/nintendo-64</a:t>
            </a:r>
            <a:r>
              <a:rPr lang="en-US" dirty="0" smtClean="0"/>
              <a:t> </a:t>
            </a:r>
          </a:p>
          <a:p>
            <a:r>
              <a:rPr lang="en-US" dirty="0">
                <a:hlinkClick r:id="rId7"/>
              </a:rPr>
              <a:t>https://web.archive.org/web/20021017102203/http://</a:t>
            </a:r>
            <a:r>
              <a:rPr lang="en-US" dirty="0" smtClean="0">
                <a:hlinkClick r:id="rId7"/>
              </a:rPr>
              <a:t>www.dextrose.com/dx_index.htm</a:t>
            </a:r>
            <a:r>
              <a:rPr lang="en-US" dirty="0" smtClean="0"/>
              <a:t> </a:t>
            </a:r>
            <a:r>
              <a:rPr lang="en-US" dirty="0" smtClean="0">
                <a:hlinkClick r:id="rId8"/>
              </a:rPr>
              <a:t>https</a:t>
            </a:r>
            <a:r>
              <a:rPr lang="en-US" dirty="0">
                <a:hlinkClick r:id="rId8"/>
              </a:rPr>
              <a:t>://en.wikipedia.org/wiki/Nintendo_64_programming_characteristics</a:t>
            </a:r>
            <a:r>
              <a:rPr lang="en-US" dirty="0"/>
              <a:t> </a:t>
            </a:r>
          </a:p>
          <a:p>
            <a:r>
              <a:rPr lang="en-US" dirty="0">
                <a:hlinkClick r:id="rId9"/>
              </a:rPr>
              <a:t>https://en.wikipedia.org/wiki/Nintendo_64_technical_specifications</a:t>
            </a:r>
            <a:r>
              <a:rPr lang="en-US" dirty="0"/>
              <a:t> </a:t>
            </a:r>
          </a:p>
        </p:txBody>
      </p:sp>
    </p:spTree>
    <p:extLst>
      <p:ext uri="{BB962C8B-B14F-4D97-AF65-F5344CB8AC3E}">
        <p14:creationId xmlns:p14="http://schemas.microsoft.com/office/powerpoint/2010/main" val="996711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do this to yourself?</a:t>
            </a:r>
            <a:endParaRPr lang="en-US" dirty="0"/>
          </a:p>
        </p:txBody>
      </p:sp>
      <p:sp>
        <p:nvSpPr>
          <p:cNvPr id="3" name="Espaço Reservado para Conteúdo 2"/>
          <p:cNvSpPr>
            <a:spLocks noGrp="1"/>
          </p:cNvSpPr>
          <p:nvPr>
            <p:ph idx="1"/>
          </p:nvPr>
        </p:nvSpPr>
        <p:spPr/>
        <p:txBody>
          <a:bodyPr>
            <a:normAutofit fontScale="92500"/>
          </a:bodyPr>
          <a:lstStyle/>
          <a:p>
            <a:pPr marL="514350" indent="-514350">
              <a:buFont typeface="+mj-lt"/>
              <a:buAutoNum type="arabicPeriod"/>
            </a:pPr>
            <a:r>
              <a:rPr lang="en-US" dirty="0" smtClean="0"/>
              <a:t>The N64 is in that era where an entire game could still be made in a reasonable time frame by a single person and not look out of place.</a:t>
            </a:r>
          </a:p>
          <a:p>
            <a:pPr marL="514350" indent="-514350">
              <a:buFont typeface="+mj-lt"/>
              <a:buAutoNum type="arabicPeriod"/>
            </a:pPr>
            <a:r>
              <a:rPr lang="en-US" dirty="0" smtClean="0"/>
              <a:t>No assembly experience required (but it helps)!</a:t>
            </a:r>
          </a:p>
          <a:p>
            <a:pPr marL="514350" indent="-514350">
              <a:buFont typeface="+mj-lt"/>
              <a:buAutoNum type="arabicPeriod"/>
            </a:pPr>
            <a:r>
              <a:rPr lang="en-US" dirty="0" smtClean="0"/>
              <a:t>No need for specialized hardware, just get a 200$ </a:t>
            </a:r>
            <a:r>
              <a:rPr lang="en-US" dirty="0" err="1" smtClean="0"/>
              <a:t>flashcart</a:t>
            </a:r>
            <a:r>
              <a:rPr lang="en-US" dirty="0" smtClean="0"/>
              <a:t> and you’re all set (or don’t, but I wouldn’t recommend it).</a:t>
            </a:r>
          </a:p>
          <a:p>
            <a:pPr marL="514350" indent="-514350">
              <a:buFont typeface="+mj-lt"/>
              <a:buAutoNum type="arabicPeriod"/>
            </a:pPr>
            <a:r>
              <a:rPr lang="en-US" dirty="0" smtClean="0"/>
              <a:t>It feels awesome to see your custom code running off the system.</a:t>
            </a:r>
            <a:endParaRPr lang="en-US" dirty="0"/>
          </a:p>
        </p:txBody>
      </p:sp>
    </p:spTree>
    <p:extLst>
      <p:ext uri="{BB962C8B-B14F-4D97-AF65-F5344CB8AC3E}">
        <p14:creationId xmlns:p14="http://schemas.microsoft.com/office/powerpoint/2010/main" val="215742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76672"/>
            <a:ext cx="8229600" cy="1143000"/>
          </a:xfrm>
        </p:spPr>
        <p:txBody>
          <a:bodyPr/>
          <a:lstStyle/>
          <a:p>
            <a:r>
              <a:rPr lang="en-US" dirty="0" smtClean="0"/>
              <a:t>The Hardware</a:t>
            </a:r>
            <a:endParaRPr lang="en-US" dirty="0"/>
          </a:p>
        </p:txBody>
      </p:sp>
      <p:sp>
        <p:nvSpPr>
          <p:cNvPr id="3" name="CaixaDeTexto 2"/>
          <p:cNvSpPr txBox="1"/>
          <p:nvPr/>
        </p:nvSpPr>
        <p:spPr>
          <a:xfrm>
            <a:off x="0" y="1398786"/>
            <a:ext cx="9144000" cy="369332"/>
          </a:xfrm>
          <a:prstGeom prst="rect">
            <a:avLst/>
          </a:prstGeom>
          <a:noFill/>
        </p:spPr>
        <p:txBody>
          <a:bodyPr wrap="square" rtlCol="0">
            <a:spAutoFit/>
          </a:bodyPr>
          <a:lstStyle/>
          <a:p>
            <a:pPr algn="ctr"/>
            <a:r>
              <a:rPr lang="en-US" dirty="0" smtClean="0"/>
              <a:t>The boring, but necessary evil</a:t>
            </a:r>
            <a:endParaRPr lang="en-US" dirty="0"/>
          </a:p>
        </p:txBody>
      </p:sp>
      <p:grpSp>
        <p:nvGrpSpPr>
          <p:cNvPr id="113" name="Grupo 112"/>
          <p:cNvGrpSpPr/>
          <p:nvPr/>
        </p:nvGrpSpPr>
        <p:grpSpPr>
          <a:xfrm>
            <a:off x="2314540" y="1772816"/>
            <a:ext cx="4514920" cy="4464496"/>
            <a:chOff x="2314540" y="1772816"/>
            <a:chExt cx="4514920" cy="4464496"/>
          </a:xfrm>
        </p:grpSpPr>
        <p:sp>
          <p:nvSpPr>
            <p:cNvPr id="6" name="Retângulo 5"/>
            <p:cNvSpPr/>
            <p:nvPr/>
          </p:nvSpPr>
          <p:spPr>
            <a:xfrm>
              <a:off x="2580988" y="2420888"/>
              <a:ext cx="4032448" cy="3240360"/>
            </a:xfrm>
            <a:prstGeom prst="rect">
              <a:avLst/>
            </a:prstGeom>
            <a:pattFill prst="dkDnDiag">
              <a:fgClr>
                <a:srgbClr val="213722"/>
              </a:fgClr>
              <a:bgClr>
                <a:srgbClr val="3F683C"/>
              </a:bgClr>
            </a:pattFill>
            <a:ln>
              <a:solidFill>
                <a:srgbClr val="213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tângulo 91"/>
            <p:cNvSpPr/>
            <p:nvPr/>
          </p:nvSpPr>
          <p:spPr>
            <a:xfrm>
              <a:off x="2580988"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tângulo 98"/>
            <p:cNvSpPr/>
            <p:nvPr/>
          </p:nvSpPr>
          <p:spPr>
            <a:xfrm>
              <a:off x="6397412"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tângulo 25"/>
            <p:cNvSpPr/>
            <p:nvPr/>
          </p:nvSpPr>
          <p:spPr>
            <a:xfrm>
              <a:off x="4152464" y="5100042"/>
              <a:ext cx="882700" cy="191790"/>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p:cNvSpPr/>
            <p:nvPr/>
          </p:nvSpPr>
          <p:spPr>
            <a:xfrm>
              <a:off x="3768612" y="2564904"/>
              <a:ext cx="1620688" cy="432048"/>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p:cNvSpPr/>
            <p:nvPr/>
          </p:nvSpPr>
          <p:spPr>
            <a:xfrm>
              <a:off x="3229060" y="2636912"/>
              <a:ext cx="2736304" cy="28803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tângulo 13"/>
            <p:cNvSpPr/>
            <p:nvPr/>
          </p:nvSpPr>
          <p:spPr>
            <a:xfrm>
              <a:off x="3733116" y="2708920"/>
              <a:ext cx="1728192" cy="14401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15"/>
            <p:cNvSpPr/>
            <p:nvPr/>
          </p:nvSpPr>
          <p:spPr>
            <a:xfrm>
              <a:off x="5245284" y="3645025"/>
              <a:ext cx="144016" cy="360040"/>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7" name="Retângulo 16"/>
            <p:cNvSpPr/>
            <p:nvPr/>
          </p:nvSpPr>
          <p:spPr>
            <a:xfrm>
              <a:off x="5816784" y="4540374"/>
              <a:ext cx="196280" cy="440307"/>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8" name="Retângulo 17"/>
            <p:cNvSpPr/>
            <p:nvPr/>
          </p:nvSpPr>
          <p:spPr>
            <a:xfrm>
              <a:off x="5317292" y="4797152"/>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9" name="Retângulo 18"/>
            <p:cNvSpPr/>
            <p:nvPr/>
          </p:nvSpPr>
          <p:spPr>
            <a:xfrm>
              <a:off x="3589100" y="5013176"/>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0" name="Retângulo 19"/>
            <p:cNvSpPr/>
            <p:nvPr/>
          </p:nvSpPr>
          <p:spPr>
            <a:xfrm>
              <a:off x="6181388" y="3933056"/>
              <a:ext cx="14019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1" name="Retângulo 20"/>
            <p:cNvSpPr/>
            <p:nvPr/>
          </p:nvSpPr>
          <p:spPr>
            <a:xfrm>
              <a:off x="5136764" y="4221088"/>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2" name="Retângulo 21"/>
            <p:cNvSpPr/>
            <p:nvPr/>
          </p:nvSpPr>
          <p:spPr>
            <a:xfrm>
              <a:off x="5605324" y="3933056"/>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3" name="Retângulo 22"/>
            <p:cNvSpPr/>
            <p:nvPr/>
          </p:nvSpPr>
          <p:spPr>
            <a:xfrm>
              <a:off x="5605324" y="3573016"/>
              <a:ext cx="14401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4" name="Retângulo 23"/>
            <p:cNvSpPr/>
            <p:nvPr/>
          </p:nvSpPr>
          <p:spPr>
            <a:xfrm>
              <a:off x="5677332" y="3284984"/>
              <a:ext cx="144016"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5" name="Retângulo 24"/>
            <p:cNvSpPr/>
            <p:nvPr/>
          </p:nvSpPr>
          <p:spPr>
            <a:xfrm>
              <a:off x="4246970" y="5146774"/>
              <a:ext cx="697582" cy="97284"/>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upo 27"/>
            <p:cNvGrpSpPr/>
            <p:nvPr/>
          </p:nvGrpSpPr>
          <p:grpSpPr>
            <a:xfrm rot="5400000">
              <a:off x="2952877" y="3311236"/>
              <a:ext cx="165439" cy="165348"/>
              <a:chOff x="6960964" y="3022352"/>
              <a:chExt cx="165439" cy="165348"/>
            </a:xfrm>
          </p:grpSpPr>
          <p:sp>
            <p:nvSpPr>
              <p:cNvPr id="12" name="Elipse 1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uxograma: Atraso 26"/>
              <p:cNvSpPr/>
              <p:nvPr/>
            </p:nvSpPr>
            <p:spPr>
              <a:xfrm>
                <a:off x="7072632" y="3030860"/>
                <a:ext cx="53771"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upo 29"/>
            <p:cNvGrpSpPr/>
            <p:nvPr/>
          </p:nvGrpSpPr>
          <p:grpSpPr>
            <a:xfrm rot="10800000">
              <a:off x="3829050" y="3367534"/>
              <a:ext cx="164714" cy="165348"/>
              <a:chOff x="6960964" y="3022352"/>
              <a:chExt cx="164714" cy="165348"/>
            </a:xfrm>
          </p:grpSpPr>
          <p:sp>
            <p:nvSpPr>
              <p:cNvPr id="31" name="Elipse 30"/>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a:off x="7072630" y="3030860"/>
                <a:ext cx="53048"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upo 32"/>
            <p:cNvGrpSpPr/>
            <p:nvPr/>
          </p:nvGrpSpPr>
          <p:grpSpPr>
            <a:xfrm rot="10800000">
              <a:off x="3431380" y="4758184"/>
              <a:ext cx="168684" cy="165348"/>
              <a:chOff x="6960964" y="3022352"/>
              <a:chExt cx="168684" cy="165348"/>
            </a:xfrm>
          </p:grpSpPr>
          <p:sp>
            <p:nvSpPr>
              <p:cNvPr id="34" name="Elipse 3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uxograma: Atraso 34"/>
              <p:cNvSpPr/>
              <p:nvPr/>
            </p:nvSpPr>
            <p:spPr>
              <a:xfrm>
                <a:off x="7072631" y="3030860"/>
                <a:ext cx="5701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upo 35"/>
            <p:cNvGrpSpPr/>
            <p:nvPr/>
          </p:nvGrpSpPr>
          <p:grpSpPr>
            <a:xfrm rot="16200000">
              <a:off x="3282508" y="5010764"/>
              <a:ext cx="166576" cy="165348"/>
              <a:chOff x="6960964" y="3022352"/>
              <a:chExt cx="166576" cy="165348"/>
            </a:xfrm>
          </p:grpSpPr>
          <p:sp>
            <p:nvSpPr>
              <p:cNvPr id="37" name="Elipse 3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uxograma: Atraso 37"/>
              <p:cNvSpPr/>
              <p:nvPr/>
            </p:nvSpPr>
            <p:spPr>
              <a:xfrm>
                <a:off x="7072630" y="3030861"/>
                <a:ext cx="5491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upo 38"/>
            <p:cNvGrpSpPr/>
            <p:nvPr/>
          </p:nvGrpSpPr>
          <p:grpSpPr>
            <a:xfrm rot="5400000">
              <a:off x="5602812" y="5119001"/>
              <a:ext cx="174169" cy="165348"/>
              <a:chOff x="6960964" y="3022352"/>
              <a:chExt cx="174169" cy="165348"/>
            </a:xfrm>
          </p:grpSpPr>
          <p:sp>
            <p:nvSpPr>
              <p:cNvPr id="40" name="Elipse 39"/>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uxograma: Atraso 40"/>
              <p:cNvSpPr/>
              <p:nvPr/>
            </p:nvSpPr>
            <p:spPr>
              <a:xfrm>
                <a:off x="7072631" y="3030859"/>
                <a:ext cx="6250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o 41"/>
            <p:cNvGrpSpPr/>
            <p:nvPr/>
          </p:nvGrpSpPr>
          <p:grpSpPr>
            <a:xfrm rot="5400000">
              <a:off x="6192568" y="4789596"/>
              <a:ext cx="175757" cy="165348"/>
              <a:chOff x="6960965" y="3041402"/>
              <a:chExt cx="175757" cy="165348"/>
            </a:xfrm>
          </p:grpSpPr>
          <p:sp>
            <p:nvSpPr>
              <p:cNvPr id="43" name="Elipse 42"/>
              <p:cNvSpPr/>
              <p:nvPr/>
            </p:nvSpPr>
            <p:spPr>
              <a:xfrm>
                <a:off x="6960965" y="30414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uxograma: Atraso 43"/>
              <p:cNvSpPr/>
              <p:nvPr/>
            </p:nvSpPr>
            <p:spPr>
              <a:xfrm>
                <a:off x="7072632" y="3049909"/>
                <a:ext cx="6409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upo 44"/>
            <p:cNvGrpSpPr/>
            <p:nvPr/>
          </p:nvGrpSpPr>
          <p:grpSpPr>
            <a:xfrm rot="5400000">
              <a:off x="6201300" y="4293504"/>
              <a:ext cx="167818" cy="165348"/>
              <a:chOff x="6970492" y="3055690"/>
              <a:chExt cx="167818" cy="165348"/>
            </a:xfrm>
          </p:grpSpPr>
          <p:sp>
            <p:nvSpPr>
              <p:cNvPr id="46" name="Elipse 45"/>
              <p:cNvSpPr/>
              <p:nvPr/>
            </p:nvSpPr>
            <p:spPr>
              <a:xfrm>
                <a:off x="6970492" y="3055690"/>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uxograma: Atraso 46"/>
              <p:cNvSpPr/>
              <p:nvPr/>
            </p:nvSpPr>
            <p:spPr>
              <a:xfrm>
                <a:off x="7082158" y="3064197"/>
                <a:ext cx="5615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upo 47"/>
            <p:cNvGrpSpPr/>
            <p:nvPr/>
          </p:nvGrpSpPr>
          <p:grpSpPr>
            <a:xfrm rot="5400000">
              <a:off x="5996908" y="4293105"/>
              <a:ext cx="173377" cy="165348"/>
              <a:chOff x="6960964" y="3022352"/>
              <a:chExt cx="173377" cy="165348"/>
            </a:xfrm>
          </p:grpSpPr>
          <p:sp>
            <p:nvSpPr>
              <p:cNvPr id="49" name="Elipse 48"/>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uxograma: Atraso 49"/>
              <p:cNvSpPr/>
              <p:nvPr/>
            </p:nvSpPr>
            <p:spPr>
              <a:xfrm>
                <a:off x="7072632" y="3030860"/>
                <a:ext cx="61709"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upo 50"/>
            <p:cNvGrpSpPr/>
            <p:nvPr/>
          </p:nvGrpSpPr>
          <p:grpSpPr>
            <a:xfrm rot="16200000">
              <a:off x="5145440" y="3304996"/>
              <a:ext cx="174512" cy="165348"/>
              <a:chOff x="6960964" y="3022352"/>
              <a:chExt cx="174512" cy="165348"/>
            </a:xfrm>
          </p:grpSpPr>
          <p:sp>
            <p:nvSpPr>
              <p:cNvPr id="52" name="Elipse 5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uxograma: Atraso 52"/>
              <p:cNvSpPr/>
              <p:nvPr/>
            </p:nvSpPr>
            <p:spPr>
              <a:xfrm>
                <a:off x="7072629" y="3030860"/>
                <a:ext cx="6284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upo 53"/>
            <p:cNvGrpSpPr/>
            <p:nvPr/>
          </p:nvGrpSpPr>
          <p:grpSpPr>
            <a:xfrm rot="16200000">
              <a:off x="5375230" y="3287136"/>
              <a:ext cx="172132" cy="165348"/>
              <a:chOff x="6960964" y="3022352"/>
              <a:chExt cx="172132" cy="165348"/>
            </a:xfrm>
          </p:grpSpPr>
          <p:sp>
            <p:nvSpPr>
              <p:cNvPr id="55" name="Elipse 54"/>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uxograma: Atraso 55"/>
              <p:cNvSpPr/>
              <p:nvPr/>
            </p:nvSpPr>
            <p:spPr>
              <a:xfrm>
                <a:off x="7072630" y="3030861"/>
                <a:ext cx="6046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upo 56"/>
            <p:cNvGrpSpPr/>
            <p:nvPr/>
          </p:nvGrpSpPr>
          <p:grpSpPr>
            <a:xfrm rot="16200000">
              <a:off x="5897121" y="3955077"/>
              <a:ext cx="169751" cy="165348"/>
              <a:chOff x="6960964" y="3022352"/>
              <a:chExt cx="169751" cy="165348"/>
            </a:xfrm>
          </p:grpSpPr>
          <p:sp>
            <p:nvSpPr>
              <p:cNvPr id="58" name="Elipse 57"/>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uxograma: Atraso 58"/>
              <p:cNvSpPr/>
              <p:nvPr/>
            </p:nvSpPr>
            <p:spPr>
              <a:xfrm>
                <a:off x="7072630" y="3030860"/>
                <a:ext cx="58085"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upo 59"/>
            <p:cNvGrpSpPr/>
            <p:nvPr/>
          </p:nvGrpSpPr>
          <p:grpSpPr>
            <a:xfrm rot="16200000">
              <a:off x="6193587" y="3654643"/>
              <a:ext cx="173720" cy="165348"/>
              <a:chOff x="6960964" y="3003302"/>
              <a:chExt cx="173720" cy="165348"/>
            </a:xfrm>
          </p:grpSpPr>
          <p:sp>
            <p:nvSpPr>
              <p:cNvPr id="61" name="Elipse 60"/>
              <p:cNvSpPr/>
              <p:nvPr/>
            </p:nvSpPr>
            <p:spPr>
              <a:xfrm>
                <a:off x="6960964" y="30033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uxograma: Atraso 61"/>
              <p:cNvSpPr/>
              <p:nvPr/>
            </p:nvSpPr>
            <p:spPr>
              <a:xfrm>
                <a:off x="7072630" y="3011811"/>
                <a:ext cx="62054"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upo 62"/>
            <p:cNvGrpSpPr/>
            <p:nvPr/>
          </p:nvGrpSpPr>
          <p:grpSpPr>
            <a:xfrm rot="16200000">
              <a:off x="6223258" y="3488085"/>
              <a:ext cx="114761" cy="102232"/>
              <a:chOff x="6960964" y="3022352"/>
              <a:chExt cx="185613" cy="165348"/>
            </a:xfrm>
          </p:grpSpPr>
          <p:sp>
            <p:nvSpPr>
              <p:cNvPr id="64" name="Elipse 6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uxograma: Atraso 64"/>
              <p:cNvSpPr/>
              <p:nvPr/>
            </p:nvSpPr>
            <p:spPr>
              <a:xfrm>
                <a:off x="7072632"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upo 65"/>
            <p:cNvGrpSpPr/>
            <p:nvPr/>
          </p:nvGrpSpPr>
          <p:grpSpPr>
            <a:xfrm rot="16200000">
              <a:off x="6203599" y="3290628"/>
              <a:ext cx="115982" cy="102232"/>
              <a:chOff x="6960964" y="3022352"/>
              <a:chExt cx="187588" cy="165348"/>
            </a:xfrm>
          </p:grpSpPr>
          <p:sp>
            <p:nvSpPr>
              <p:cNvPr id="67" name="Elipse 6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uxograma: Atraso 67"/>
              <p:cNvSpPr/>
              <p:nvPr/>
            </p:nvSpPr>
            <p:spPr>
              <a:xfrm>
                <a:off x="7072632" y="3030861"/>
                <a:ext cx="75920"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upo 68"/>
            <p:cNvGrpSpPr/>
            <p:nvPr/>
          </p:nvGrpSpPr>
          <p:grpSpPr>
            <a:xfrm rot="16200000">
              <a:off x="5942994" y="3622649"/>
              <a:ext cx="226476" cy="224916"/>
              <a:chOff x="6960957" y="3022352"/>
              <a:chExt cx="168818" cy="165348"/>
            </a:xfrm>
          </p:grpSpPr>
          <p:sp>
            <p:nvSpPr>
              <p:cNvPr id="70" name="Elipse 69"/>
              <p:cNvSpPr/>
              <p:nvPr/>
            </p:nvSpPr>
            <p:spPr>
              <a:xfrm>
                <a:off x="6960957"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uxograma: Atraso 70"/>
              <p:cNvSpPr/>
              <p:nvPr/>
            </p:nvSpPr>
            <p:spPr>
              <a:xfrm>
                <a:off x="7072629"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upo 71"/>
            <p:cNvGrpSpPr/>
            <p:nvPr/>
          </p:nvGrpSpPr>
          <p:grpSpPr>
            <a:xfrm rot="16200000">
              <a:off x="5962046" y="3317841"/>
              <a:ext cx="226468" cy="224916"/>
              <a:chOff x="6960964" y="3022352"/>
              <a:chExt cx="168812" cy="165348"/>
            </a:xfrm>
          </p:grpSpPr>
          <p:sp>
            <p:nvSpPr>
              <p:cNvPr id="73" name="Elipse 72"/>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uxograma: Atraso 73"/>
              <p:cNvSpPr/>
              <p:nvPr/>
            </p:nvSpPr>
            <p:spPr>
              <a:xfrm>
                <a:off x="7072630"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upo 74"/>
            <p:cNvGrpSpPr/>
            <p:nvPr/>
          </p:nvGrpSpPr>
          <p:grpSpPr>
            <a:xfrm rot="5400000" flipV="1">
              <a:off x="6248660" y="4587443"/>
              <a:ext cx="114759" cy="102232"/>
              <a:chOff x="6960964" y="3022352"/>
              <a:chExt cx="185610" cy="165348"/>
            </a:xfrm>
          </p:grpSpPr>
          <p:sp>
            <p:nvSpPr>
              <p:cNvPr id="76" name="Elipse 75"/>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uxograma: Atraso 76"/>
              <p:cNvSpPr/>
              <p:nvPr/>
            </p:nvSpPr>
            <p:spPr>
              <a:xfrm>
                <a:off x="7072629"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tângulo 77"/>
            <p:cNvSpPr/>
            <p:nvPr/>
          </p:nvSpPr>
          <p:spPr>
            <a:xfrm>
              <a:off x="5821224" y="5184006"/>
              <a:ext cx="141040" cy="14592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9" name="Retângulo de cantos arredondados 28"/>
            <p:cNvSpPr/>
            <p:nvPr/>
          </p:nvSpPr>
          <p:spPr>
            <a:xfrm rot="5400000">
              <a:off x="5317292" y="43651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tângulo de cantos arredondados 79"/>
            <p:cNvSpPr/>
            <p:nvPr/>
          </p:nvSpPr>
          <p:spPr>
            <a:xfrm rot="5400000">
              <a:off x="5469692" y="47842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tângulo de cantos arredondados 81"/>
            <p:cNvSpPr/>
            <p:nvPr/>
          </p:nvSpPr>
          <p:spPr>
            <a:xfrm>
              <a:off x="265299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tângulo de cantos arredondados 82"/>
            <p:cNvSpPr/>
            <p:nvPr/>
          </p:nvSpPr>
          <p:spPr>
            <a:xfrm>
              <a:off x="337307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tângulo de cantos arredondados 78"/>
            <p:cNvSpPr/>
            <p:nvPr/>
          </p:nvSpPr>
          <p:spPr>
            <a:xfrm>
              <a:off x="2652996"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tângulo de cantos arredondados 83"/>
            <p:cNvSpPr/>
            <p:nvPr/>
          </p:nvSpPr>
          <p:spPr>
            <a:xfrm>
              <a:off x="531729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tângulo de cantos arredondados 84"/>
            <p:cNvSpPr/>
            <p:nvPr/>
          </p:nvSpPr>
          <p:spPr>
            <a:xfrm>
              <a:off x="603737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tângulo de cantos arredondados 85"/>
            <p:cNvSpPr/>
            <p:nvPr/>
          </p:nvSpPr>
          <p:spPr>
            <a:xfrm>
              <a:off x="5317292"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uxograma: Atraso 89"/>
            <p:cNvSpPr/>
            <p:nvPr/>
          </p:nvSpPr>
          <p:spPr>
            <a:xfrm rot="10800000">
              <a:off x="2314540" y="2399054"/>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uxograma: Atraso 90"/>
            <p:cNvSpPr/>
            <p:nvPr/>
          </p:nvSpPr>
          <p:spPr>
            <a:xfrm rot="10800000" flipH="1">
              <a:off x="2907206" y="2382121"/>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uxograma: Atraso 93"/>
            <p:cNvSpPr/>
            <p:nvPr/>
          </p:nvSpPr>
          <p:spPr>
            <a:xfrm rot="10800000">
              <a:off x="5970126" y="1945407"/>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uxograma: Atraso 94"/>
            <p:cNvSpPr/>
            <p:nvPr/>
          </p:nvSpPr>
          <p:spPr>
            <a:xfrm rot="10800000">
              <a:off x="5967745" y="2100188"/>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uxograma: Atraso 95"/>
            <p:cNvSpPr/>
            <p:nvPr/>
          </p:nvSpPr>
          <p:spPr>
            <a:xfrm rot="10800000" flipH="1">
              <a:off x="6548771" y="1950169"/>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uxograma: Atraso 96"/>
            <p:cNvSpPr/>
            <p:nvPr/>
          </p:nvSpPr>
          <p:spPr>
            <a:xfrm rot="10800000" flipH="1">
              <a:off x="6546390" y="2104950"/>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tângulo 87"/>
            <p:cNvSpPr/>
            <p:nvPr/>
          </p:nvSpPr>
          <p:spPr>
            <a:xfrm>
              <a:off x="5821348" y="1988840"/>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tângulo 92"/>
            <p:cNvSpPr/>
            <p:nvPr/>
          </p:nvSpPr>
          <p:spPr>
            <a:xfrm>
              <a:off x="5821348" y="2132856"/>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tângulo 86"/>
            <p:cNvSpPr/>
            <p:nvPr/>
          </p:nvSpPr>
          <p:spPr>
            <a:xfrm>
              <a:off x="6037372" y="1772816"/>
              <a:ext cx="576064" cy="86409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tângulo 99"/>
            <p:cNvSpPr/>
            <p:nvPr/>
          </p:nvSpPr>
          <p:spPr>
            <a:xfrm>
              <a:off x="4021148" y="5445224"/>
              <a:ext cx="1224136" cy="21602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uxograma: Atraso 80"/>
            <p:cNvSpPr/>
            <p:nvPr/>
          </p:nvSpPr>
          <p:spPr>
            <a:xfrm rot="5400000">
              <a:off x="4453196" y="5661248"/>
              <a:ext cx="324036" cy="180020"/>
            </a:xfrm>
            <a:prstGeom prst="flowChartDelay">
              <a:avLst/>
            </a:prstGeom>
            <a:solidFill>
              <a:srgbClr val="EF1D1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tângulo 14"/>
            <p:cNvSpPr/>
            <p:nvPr/>
          </p:nvSpPr>
          <p:spPr>
            <a:xfrm>
              <a:off x="2869020" y="4725144"/>
              <a:ext cx="216024" cy="64807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tângulo 88"/>
            <p:cNvSpPr/>
            <p:nvPr/>
          </p:nvSpPr>
          <p:spPr>
            <a:xfrm>
              <a:off x="2508980" y="1988840"/>
              <a:ext cx="432048" cy="79208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tângulo 100"/>
            <p:cNvSpPr/>
            <p:nvPr/>
          </p:nvSpPr>
          <p:spPr>
            <a:xfrm>
              <a:off x="6325404"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tângulo 101"/>
            <p:cNvSpPr/>
            <p:nvPr/>
          </p:nvSpPr>
          <p:spPr>
            <a:xfrm>
              <a:off x="6397412"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tângulo 102"/>
            <p:cNvSpPr/>
            <p:nvPr/>
          </p:nvSpPr>
          <p:spPr>
            <a:xfrm>
              <a:off x="646942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tângulo 103"/>
            <p:cNvSpPr/>
            <p:nvPr/>
          </p:nvSpPr>
          <p:spPr>
            <a:xfrm>
              <a:off x="6253396"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tângulo 104"/>
            <p:cNvSpPr/>
            <p:nvPr/>
          </p:nvSpPr>
          <p:spPr>
            <a:xfrm>
              <a:off x="6181388"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tângulo 105"/>
            <p:cNvSpPr/>
            <p:nvPr/>
          </p:nvSpPr>
          <p:spPr>
            <a:xfrm>
              <a:off x="610938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tângulo 107"/>
            <p:cNvSpPr/>
            <p:nvPr/>
          </p:nvSpPr>
          <p:spPr>
            <a:xfrm>
              <a:off x="6084168" y="5085184"/>
              <a:ext cx="224160" cy="32255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12" name="Retângulo 111"/>
            <p:cNvSpPr/>
            <p:nvPr/>
          </p:nvSpPr>
          <p:spPr>
            <a:xfrm flipH="1">
              <a:off x="4182244" y="347052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tângulo 113"/>
            <p:cNvSpPr/>
            <p:nvPr/>
          </p:nvSpPr>
          <p:spPr>
            <a:xfrm flipH="1">
              <a:off x="4970531" y="346290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tângulo 114"/>
            <p:cNvSpPr/>
            <p:nvPr/>
          </p:nvSpPr>
          <p:spPr>
            <a:xfrm flipH="1">
              <a:off x="3059832" y="3691508"/>
              <a:ext cx="47992"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tângulo 115"/>
            <p:cNvSpPr/>
            <p:nvPr/>
          </p:nvSpPr>
          <p:spPr>
            <a:xfrm flipH="1">
              <a:off x="3828008" y="368388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tângulo 116"/>
            <p:cNvSpPr/>
            <p:nvPr/>
          </p:nvSpPr>
          <p:spPr>
            <a:xfrm rot="16200000" flipH="1">
              <a:off x="3444818" y="407422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tângulo 117"/>
            <p:cNvSpPr/>
            <p:nvPr/>
          </p:nvSpPr>
          <p:spPr>
            <a:xfrm rot="16200000" flipH="1">
              <a:off x="3452439" y="329641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tângulo 118"/>
            <p:cNvSpPr/>
            <p:nvPr/>
          </p:nvSpPr>
          <p:spPr>
            <a:xfrm rot="16200000" flipH="1">
              <a:off x="4580199" y="3865150"/>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tângulo 119"/>
            <p:cNvSpPr/>
            <p:nvPr/>
          </p:nvSpPr>
          <p:spPr>
            <a:xfrm rot="16200000" flipH="1">
              <a:off x="4578296" y="3073053"/>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4237172" y="3460209"/>
              <a:ext cx="720080" cy="72248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RCP</a:t>
              </a:r>
              <a:endParaRPr lang="en-US" sz="2000" b="1" dirty="0">
                <a:solidFill>
                  <a:schemeClr val="bg1">
                    <a:lumMod val="50000"/>
                  </a:schemeClr>
                </a:solidFill>
              </a:endParaRPr>
            </a:p>
          </p:txBody>
        </p:sp>
        <p:sp>
          <p:nvSpPr>
            <p:cNvPr id="9" name="Retângulo 8"/>
            <p:cNvSpPr/>
            <p:nvPr/>
          </p:nvSpPr>
          <p:spPr>
            <a:xfrm>
              <a:off x="3119336" y="3683164"/>
              <a:ext cx="696628" cy="71402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CPU</a:t>
              </a:r>
              <a:endParaRPr lang="en-US" sz="2000" b="1" dirty="0">
                <a:solidFill>
                  <a:schemeClr val="bg1">
                    <a:lumMod val="50000"/>
                  </a:schemeClr>
                </a:solidFill>
              </a:endParaRPr>
            </a:p>
          </p:txBody>
        </p:sp>
        <p:sp>
          <p:nvSpPr>
            <p:cNvPr id="121" name="Retângulo 120"/>
            <p:cNvSpPr/>
            <p:nvPr/>
          </p:nvSpPr>
          <p:spPr>
            <a:xfrm rot="16200000" flipH="1">
              <a:off x="4567436" y="4410744"/>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tângulo 121"/>
            <p:cNvSpPr/>
            <p:nvPr/>
          </p:nvSpPr>
          <p:spPr>
            <a:xfrm rot="16200000" flipH="1">
              <a:off x="4569817" y="4013075"/>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tângulo 122"/>
            <p:cNvSpPr/>
            <p:nvPr/>
          </p:nvSpPr>
          <p:spPr>
            <a:xfrm rot="16200000" flipH="1">
              <a:off x="4567436" y="4729831"/>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tângulo 123"/>
            <p:cNvSpPr/>
            <p:nvPr/>
          </p:nvSpPr>
          <p:spPr>
            <a:xfrm rot="16200000" flipH="1">
              <a:off x="4569817" y="4332162"/>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4264025" y="4331237"/>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sp>
          <p:nvSpPr>
            <p:cNvPr id="11" name="Retângulo 10"/>
            <p:cNvSpPr/>
            <p:nvPr/>
          </p:nvSpPr>
          <p:spPr>
            <a:xfrm>
              <a:off x="4269670" y="4731993"/>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grpSp>
    </p:spTree>
    <p:extLst>
      <p:ext uri="{BB962C8B-B14F-4D97-AF65-F5344CB8AC3E}">
        <p14:creationId xmlns:p14="http://schemas.microsoft.com/office/powerpoint/2010/main" val="44977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CPU</a:t>
            </a:r>
            <a:endParaRPr lang="en-US" dirty="0"/>
          </a:p>
        </p:txBody>
      </p:sp>
      <p:sp>
        <p:nvSpPr>
          <p:cNvPr id="4" name="Espaço Reservado para Conteúdo 2"/>
          <p:cNvSpPr>
            <a:spLocks noGrp="1"/>
          </p:cNvSpPr>
          <p:nvPr>
            <p:ph idx="1"/>
          </p:nvPr>
        </p:nvSpPr>
        <p:spPr>
          <a:xfrm>
            <a:off x="457200" y="1600200"/>
            <a:ext cx="8229600" cy="4525963"/>
          </a:xfrm>
        </p:spPr>
        <p:txBody>
          <a:bodyPr>
            <a:normAutofit lnSpcReduction="10000"/>
          </a:bodyPr>
          <a:lstStyle/>
          <a:p>
            <a:r>
              <a:rPr lang="en-US" dirty="0"/>
              <a:t>NEC </a:t>
            </a:r>
            <a:r>
              <a:rPr lang="en-US" dirty="0" smtClean="0"/>
              <a:t>VR4300 (MIPS R4300i)</a:t>
            </a:r>
          </a:p>
          <a:p>
            <a:pPr lvl="1">
              <a:buFont typeface="Courier New" panose="02070309020205020404" pitchFamily="49" charset="0"/>
              <a:buChar char="o"/>
            </a:pPr>
            <a:r>
              <a:rPr lang="en-US" dirty="0" smtClean="0"/>
              <a:t>Runs at 93.75 </a:t>
            </a:r>
            <a:r>
              <a:rPr lang="en-US" dirty="0" err="1" smtClean="0"/>
              <a:t>MHz.</a:t>
            </a:r>
            <a:endParaRPr lang="en-US" dirty="0" smtClean="0"/>
          </a:p>
          <a:p>
            <a:pPr lvl="1">
              <a:buFont typeface="Courier New" panose="02070309020205020404" pitchFamily="49" charset="0"/>
              <a:buChar char="o"/>
            </a:pPr>
            <a:r>
              <a:rPr lang="en-US" dirty="0" smtClean="0"/>
              <a:t>16 KB instruction cache</a:t>
            </a:r>
          </a:p>
          <a:p>
            <a:pPr lvl="1">
              <a:buFont typeface="Courier New" panose="02070309020205020404" pitchFamily="49" charset="0"/>
              <a:buChar char="o"/>
            </a:pPr>
            <a:r>
              <a:rPr lang="en-US" dirty="0"/>
              <a:t>8 KB </a:t>
            </a:r>
            <a:r>
              <a:rPr lang="en-US" dirty="0" err="1"/>
              <a:t>writeback</a:t>
            </a:r>
            <a:r>
              <a:rPr lang="en-US" dirty="0"/>
              <a:t> data </a:t>
            </a:r>
            <a:r>
              <a:rPr lang="en-US" dirty="0" smtClean="0"/>
              <a:t>cache</a:t>
            </a:r>
          </a:p>
          <a:p>
            <a:pPr lvl="1">
              <a:buFont typeface="Courier New" panose="02070309020205020404" pitchFamily="49" charset="0"/>
              <a:buChar char="o"/>
            </a:pPr>
            <a:r>
              <a:rPr lang="en-US" dirty="0" smtClean="0"/>
              <a:t>Pretty good at floating point arithmetic. Actually faster than fixed point!</a:t>
            </a:r>
          </a:p>
          <a:p>
            <a:pPr lvl="1">
              <a:buFont typeface="Courier New" panose="02070309020205020404" pitchFamily="49" charset="0"/>
              <a:buChar char="o"/>
            </a:pPr>
            <a:r>
              <a:rPr lang="en-US" dirty="0" smtClean="0"/>
              <a:t>Can do 64-Bit operations, but the system bus is 32-Bits wide so games are designed with 32-Bit calling conventions to maximize performance.</a:t>
            </a:r>
          </a:p>
          <a:p>
            <a:pPr lvl="1">
              <a:buFont typeface="Courier New" panose="02070309020205020404" pitchFamily="49" charset="0"/>
              <a:buChar char="o"/>
            </a:pPr>
            <a:r>
              <a:rPr lang="en-US" dirty="0" smtClean="0"/>
              <a:t>No blast processing. Sorry!</a:t>
            </a:r>
            <a:endParaRPr lang="en-US" dirty="0"/>
          </a:p>
        </p:txBody>
      </p:sp>
      <p:pic>
        <p:nvPicPr>
          <p:cNvPr id="1026" name="Picture 2" descr="https://upload.wikimedia.org/wikipedia/commons/thumb/d/d0/CPU-NUS_01.jpg/220px-CPU-NU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84784"/>
            <a:ext cx="209550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394298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RAM</a:t>
            </a:r>
            <a:endParaRPr lang="en-US" dirty="0"/>
          </a:p>
        </p:txBody>
      </p:sp>
      <p:sp>
        <p:nvSpPr>
          <p:cNvPr id="4" name="Espaço Reservado para Conteúdo 2"/>
          <p:cNvSpPr>
            <a:spLocks noGrp="1"/>
          </p:cNvSpPr>
          <p:nvPr>
            <p:ph idx="1"/>
          </p:nvPr>
        </p:nvSpPr>
        <p:spPr>
          <a:xfrm>
            <a:off x="457200" y="1600200"/>
            <a:ext cx="6491064" cy="4525963"/>
          </a:xfrm>
        </p:spPr>
        <p:txBody>
          <a:bodyPr>
            <a:normAutofit fontScale="92500" lnSpcReduction="20000"/>
          </a:bodyPr>
          <a:lstStyle/>
          <a:p>
            <a:r>
              <a:rPr lang="en-US" dirty="0" smtClean="0"/>
              <a:t>250 MHz Rambus DRAM</a:t>
            </a:r>
          </a:p>
          <a:p>
            <a:pPr lvl="1">
              <a:buFont typeface="Courier New" panose="02070309020205020404" pitchFamily="49" charset="0"/>
              <a:buChar char="o"/>
            </a:pPr>
            <a:r>
              <a:rPr lang="en-US" dirty="0"/>
              <a:t>4 (4.5) </a:t>
            </a:r>
            <a:r>
              <a:rPr lang="en-US" dirty="0" smtClean="0"/>
              <a:t>MB split as 1 MB banks</a:t>
            </a:r>
          </a:p>
          <a:p>
            <a:pPr lvl="2">
              <a:buFont typeface="Wingdings" panose="05000000000000000000" pitchFamily="2" charset="2"/>
              <a:buChar char="§"/>
            </a:pPr>
            <a:r>
              <a:rPr lang="en-US" dirty="0" smtClean="0"/>
              <a:t>9</a:t>
            </a:r>
            <a:r>
              <a:rPr lang="en-US" baseline="30000" dirty="0" smtClean="0"/>
              <a:t>th</a:t>
            </a:r>
            <a:r>
              <a:rPr lang="en-US" dirty="0" smtClean="0"/>
              <a:t> bit is not exposed to the CPU, it’s</a:t>
            </a:r>
          </a:p>
          <a:p>
            <a:pPr marL="914400" lvl="2" indent="0">
              <a:buNone/>
            </a:pPr>
            <a:r>
              <a:rPr lang="en-US" dirty="0"/>
              <a:t> </a:t>
            </a:r>
            <a:r>
              <a:rPr lang="en-US" dirty="0" smtClean="0"/>
              <a:t>  used by the RCP for Z-Buffering and </a:t>
            </a:r>
          </a:p>
          <a:p>
            <a:pPr marL="914400" lvl="2" indent="0">
              <a:buNone/>
            </a:pPr>
            <a:r>
              <a:rPr lang="en-US" dirty="0" smtClean="0"/>
              <a:t>   Anti-Aliasing</a:t>
            </a:r>
          </a:p>
          <a:p>
            <a:pPr lvl="1">
              <a:buFont typeface="Courier New" panose="02070309020205020404" pitchFamily="49" charset="0"/>
              <a:buChar char="o"/>
            </a:pPr>
            <a:r>
              <a:rPr lang="en-US" dirty="0" smtClean="0"/>
              <a:t>8-Bit (9-Bit) data bus</a:t>
            </a:r>
          </a:p>
          <a:p>
            <a:pPr lvl="1">
              <a:buFont typeface="Courier New" panose="02070309020205020404" pitchFamily="49" charset="0"/>
              <a:buChar char="o"/>
            </a:pPr>
            <a:r>
              <a:rPr lang="en-US" dirty="0" smtClean="0"/>
              <a:t>High access latency</a:t>
            </a:r>
          </a:p>
          <a:p>
            <a:pPr lvl="1">
              <a:buFont typeface="Courier New" panose="02070309020205020404" pitchFamily="49" charset="0"/>
              <a:buChar char="o"/>
            </a:pPr>
            <a:r>
              <a:rPr lang="en-US" dirty="0"/>
              <a:t>Peaks at 562.5 </a:t>
            </a:r>
            <a:r>
              <a:rPr lang="en-US" dirty="0" smtClean="0"/>
              <a:t>MB/s</a:t>
            </a:r>
          </a:p>
          <a:p>
            <a:pPr lvl="1">
              <a:buFont typeface="Courier New" panose="02070309020205020404" pitchFamily="49" charset="0"/>
              <a:buChar char="o"/>
            </a:pPr>
            <a:r>
              <a:rPr lang="en-US" dirty="0" smtClean="0"/>
              <a:t>Stores literally everything</a:t>
            </a:r>
          </a:p>
          <a:p>
            <a:pPr lvl="2">
              <a:buFont typeface="Wingdings" panose="05000000000000000000" pitchFamily="2" charset="2"/>
              <a:buChar char="§"/>
            </a:pPr>
            <a:r>
              <a:rPr lang="en-US" dirty="0" smtClean="0"/>
              <a:t>Unified Memory Architecture</a:t>
            </a:r>
          </a:p>
          <a:p>
            <a:pPr lvl="1">
              <a:buFont typeface="Courier New" panose="02070309020205020404" pitchFamily="49" charset="0"/>
              <a:buChar char="o"/>
            </a:pPr>
            <a:r>
              <a:rPr lang="en-US" dirty="0" smtClean="0"/>
              <a:t>Can be expanded to 8MB with an Expansion Pak</a:t>
            </a:r>
          </a:p>
          <a:p>
            <a:pPr lvl="2">
              <a:buFont typeface="Courier New" panose="02070309020205020404" pitchFamily="49" charset="0"/>
              <a:buChar char="o"/>
            </a:pPr>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pic>
        <p:nvPicPr>
          <p:cNvPr id="2050" name="Picture 2" descr="Nintendo 64 technical specification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12776"/>
            <a:ext cx="2095500" cy="1771651"/>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281399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099" b="94215" l="2217" r="96798"/>
                    </a14:imgEffect>
                  </a14:imgLayer>
                </a14:imgProps>
              </a:ext>
              <a:ext uri="{28A0092B-C50C-407E-A947-70E740481C1C}">
                <a14:useLocalDpi xmlns:a14="http://schemas.microsoft.com/office/drawing/2010/main" val="0"/>
              </a:ext>
            </a:extLst>
          </a:blip>
          <a:srcRect/>
          <a:stretch>
            <a:fillRect/>
          </a:stretch>
        </p:blipFill>
        <p:spPr bwMode="auto">
          <a:xfrm>
            <a:off x="6304120" y="3384376"/>
            <a:ext cx="2876392"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en-US" dirty="0" smtClean="0"/>
              <a:t>The RCP</a:t>
            </a:r>
            <a:endParaRPr lang="en-US" dirty="0"/>
          </a:p>
        </p:txBody>
      </p:sp>
      <p:sp>
        <p:nvSpPr>
          <p:cNvPr id="4" name="Espaço Reservado para Conteúdo 2"/>
          <p:cNvSpPr>
            <a:spLocks noGrp="1"/>
          </p:cNvSpPr>
          <p:nvPr>
            <p:ph idx="1"/>
          </p:nvPr>
        </p:nvSpPr>
        <p:spPr>
          <a:xfrm>
            <a:off x="457200" y="1556792"/>
            <a:ext cx="8147248" cy="5040560"/>
          </a:xfrm>
        </p:spPr>
        <p:txBody>
          <a:bodyPr>
            <a:normAutofit fontScale="92500" lnSpcReduction="10000"/>
          </a:bodyPr>
          <a:lstStyle/>
          <a:p>
            <a:r>
              <a:rPr lang="en-US" dirty="0" smtClean="0"/>
              <a:t>Reality Co-Processor</a:t>
            </a:r>
          </a:p>
          <a:p>
            <a:pPr lvl="1">
              <a:buFont typeface="Courier New" panose="02070309020205020404" pitchFamily="49" charset="0"/>
              <a:buChar char="o"/>
            </a:pPr>
            <a:r>
              <a:rPr lang="en-US" dirty="0" smtClean="0"/>
              <a:t>???</a:t>
            </a:r>
          </a:p>
          <a:p>
            <a:pPr lvl="1">
              <a:buFont typeface="Courier New" panose="02070309020205020404" pitchFamily="49" charset="0"/>
              <a:buChar char="o"/>
            </a:pPr>
            <a:r>
              <a:rPr lang="en-US" dirty="0" smtClean="0"/>
              <a:t>Created by Silicon Graphics</a:t>
            </a:r>
          </a:p>
          <a:p>
            <a:pPr lvl="1">
              <a:buFont typeface="Courier New" panose="02070309020205020404" pitchFamily="49" charset="0"/>
              <a:buChar char="o"/>
            </a:pPr>
            <a:r>
              <a:rPr lang="en-US" dirty="0" smtClean="0"/>
              <a:t>Does everything that comes out of your TV, and then some (audio, graphics, I/O, </a:t>
            </a:r>
            <a:r>
              <a:rPr lang="en-US" dirty="0" err="1" smtClean="0"/>
              <a:t>etc</a:t>
            </a:r>
            <a:r>
              <a:rPr lang="en-US" dirty="0" smtClean="0"/>
              <a:t>…)</a:t>
            </a:r>
          </a:p>
          <a:p>
            <a:pPr lvl="1">
              <a:buFont typeface="Courier New" panose="02070309020205020404" pitchFamily="49" charset="0"/>
              <a:buChar char="o"/>
            </a:pPr>
            <a:r>
              <a:rPr lang="en-US" dirty="0" smtClean="0"/>
              <a:t>Runs parallel </a:t>
            </a:r>
            <a:r>
              <a:rPr lang="en-US" dirty="0"/>
              <a:t>to the CPU, at 62.5 MHz</a:t>
            </a:r>
            <a:endParaRPr lang="en-US" dirty="0" smtClean="0"/>
          </a:p>
          <a:p>
            <a:pPr lvl="1">
              <a:buFont typeface="Courier New" panose="02070309020205020404" pitchFamily="49" charset="0"/>
              <a:buChar char="o"/>
            </a:pPr>
            <a:r>
              <a:rPr lang="en-US" dirty="0" smtClean="0"/>
              <a:t>Acts like a whiny brat</a:t>
            </a:r>
            <a:endParaRPr lang="en-US" dirty="0"/>
          </a:p>
          <a:p>
            <a:pPr lvl="1">
              <a:buFont typeface="Courier New" panose="02070309020205020404" pitchFamily="49" charset="0"/>
              <a:buChar char="o"/>
            </a:pPr>
            <a:r>
              <a:rPr lang="en-US" dirty="0" smtClean="0"/>
              <a:t>Literally magic. GLHF debugging it.</a:t>
            </a:r>
          </a:p>
          <a:p>
            <a:pPr lvl="1">
              <a:buFont typeface="Courier New" panose="02070309020205020404" pitchFamily="49" charset="0"/>
              <a:buChar char="o"/>
            </a:pPr>
            <a:r>
              <a:rPr lang="en-US" dirty="0" smtClean="0"/>
              <a:t>Split into three parts:</a:t>
            </a:r>
            <a:endParaRPr lang="en-US" dirty="0"/>
          </a:p>
          <a:p>
            <a:pPr lvl="2">
              <a:buFont typeface="Wingdings" panose="05000000000000000000" pitchFamily="2" charset="2"/>
              <a:buChar char="§"/>
            </a:pPr>
            <a:r>
              <a:rPr lang="en-US" dirty="0"/>
              <a:t>Reality Display </a:t>
            </a:r>
            <a:r>
              <a:rPr lang="en-US" dirty="0" smtClean="0"/>
              <a:t>Processor</a:t>
            </a:r>
          </a:p>
          <a:p>
            <a:pPr lvl="2">
              <a:buFont typeface="Wingdings" panose="05000000000000000000" pitchFamily="2" charset="2"/>
              <a:buChar char="§"/>
            </a:pPr>
            <a:r>
              <a:rPr lang="en-US" dirty="0" smtClean="0"/>
              <a:t>Reality Signal Processor</a:t>
            </a:r>
          </a:p>
          <a:p>
            <a:pPr lvl="2">
              <a:buFont typeface="Wingdings" panose="05000000000000000000" pitchFamily="2" charset="2"/>
              <a:buChar char="§"/>
            </a:pPr>
            <a:r>
              <a:rPr lang="en-US" dirty="0" smtClean="0"/>
              <a:t>IO Interfaces</a:t>
            </a:r>
          </a:p>
        </p:txBody>
      </p:sp>
      <p:sp>
        <p:nvSpPr>
          <p:cNvPr id="6" name="CaixaDeTexto 5"/>
          <p:cNvSpPr txBox="1"/>
          <p:nvPr/>
        </p:nvSpPr>
        <p:spPr>
          <a:xfrm>
            <a:off x="6376128" y="6525344"/>
            <a:ext cx="2736304" cy="288032"/>
          </a:xfrm>
          <a:prstGeom prst="rect">
            <a:avLst/>
          </a:prstGeom>
          <a:noFill/>
        </p:spPr>
        <p:txBody>
          <a:bodyPr wrap="square" rtlCol="0">
            <a:spAutoFit/>
          </a:bodyPr>
          <a:lstStyle/>
          <a:p>
            <a:pPr algn="ctr"/>
            <a:r>
              <a:rPr lang="pt-PT" sz="1200" dirty="0" smtClean="0"/>
              <a:t>RCP </a:t>
            </a:r>
            <a:r>
              <a:rPr lang="pt-PT" sz="1200" dirty="0" err="1" smtClean="0"/>
              <a:t>photo</a:t>
            </a:r>
            <a:r>
              <a:rPr lang="pt-PT" sz="1200" dirty="0" smtClean="0"/>
              <a:t> </a:t>
            </a:r>
            <a:r>
              <a:rPr lang="pt-PT" sz="1200" dirty="0" err="1" smtClean="0"/>
              <a:t>by</a:t>
            </a:r>
            <a:r>
              <a:rPr lang="pt-PT" sz="1200" dirty="0" smtClean="0"/>
              <a:t> </a:t>
            </a:r>
            <a:r>
              <a:rPr lang="pt-PT" sz="1200" dirty="0" smtClean="0">
                <a:hlinkClick r:id="rId4"/>
              </a:rPr>
              <a:t>Yaca2671</a:t>
            </a:r>
            <a:endParaRPr lang="en-US" sz="1200" dirty="0"/>
          </a:p>
        </p:txBody>
      </p:sp>
      <p:pic>
        <p:nvPicPr>
          <p:cNvPr id="3076" name="Picture 4" descr="https://upload.wikimedia.org/wikipedia/commons/7/7d/RCP-NUS_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0224" y="4509120"/>
            <a:ext cx="1231648" cy="10801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02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2600</TotalTime>
  <Words>2013</Words>
  <Application>Microsoft Office PowerPoint</Application>
  <PresentationFormat>Apresentação na tela (4:3)</PresentationFormat>
  <Paragraphs>342</Paragraphs>
  <Slides>40</Slides>
  <Notes>2</Notes>
  <HiddenSlides>0</HiddenSlides>
  <MMClips>0</MMClips>
  <ScaleCrop>false</ScaleCrop>
  <HeadingPairs>
    <vt:vector size="4" baseType="variant">
      <vt:variant>
        <vt:lpstr>Tema</vt:lpstr>
      </vt:variant>
      <vt:variant>
        <vt:i4>1</vt:i4>
      </vt:variant>
      <vt:variant>
        <vt:lpstr>Títulos de slides</vt:lpstr>
      </vt:variant>
      <vt:variant>
        <vt:i4>40</vt:i4>
      </vt:variant>
    </vt:vector>
  </HeadingPairs>
  <TitlesOfParts>
    <vt:vector size="41" baseType="lpstr">
      <vt:lpstr>Tema do Office</vt:lpstr>
      <vt:lpstr>Reflective Regret Adventures in Nintendo 64 Homebrew development</vt:lpstr>
      <vt:lpstr>Brief Introduction</vt:lpstr>
      <vt:lpstr>反省</vt:lpstr>
      <vt:lpstr>A Case Study of Stockholm Syndrome The Nintendo 64 Development Community</vt:lpstr>
      <vt:lpstr>Why do this to yourself?</vt:lpstr>
      <vt:lpstr>The Hardware</vt:lpstr>
      <vt:lpstr>The CPU</vt:lpstr>
      <vt:lpstr>The RAM</vt:lpstr>
      <vt:lpstr>The RCP</vt:lpstr>
      <vt:lpstr>Reality Display Processor</vt:lpstr>
      <vt:lpstr>Reality Signal Processor</vt:lpstr>
      <vt:lpstr>How it’s organized, and why you should care</vt:lpstr>
      <vt:lpstr>Cartridges</vt:lpstr>
      <vt:lpstr>Official Development Kits</vt:lpstr>
      <vt:lpstr>Apresentação do PowerPoint</vt:lpstr>
      <vt:lpstr>Apresentação do PowerPoint</vt:lpstr>
      <vt:lpstr>Software Development Kit</vt:lpstr>
      <vt:lpstr>Flashcarts</vt:lpstr>
      <vt:lpstr>Programming Languages</vt:lpstr>
      <vt:lpstr>Other Development Tools</vt:lpstr>
      <vt:lpstr>Development Process</vt:lpstr>
      <vt:lpstr>Threads and Tasks</vt:lpstr>
      <vt:lpstr>Microcode</vt:lpstr>
      <vt:lpstr>Framebuffer</vt:lpstr>
      <vt:lpstr>1MB limit on code</vt:lpstr>
      <vt:lpstr>CPU Cache and Addresses</vt:lpstr>
      <vt:lpstr>Basic Graphics Programming</vt:lpstr>
      <vt:lpstr>Color + Alpha Combiner</vt:lpstr>
      <vt:lpstr>Blender</vt:lpstr>
      <vt:lpstr>Model Animation</vt:lpstr>
      <vt:lpstr>Sound and Music</vt:lpstr>
      <vt:lpstr>My Game Runs Like Crap!</vt:lpstr>
      <vt:lpstr>Homebrew, Demos, and the future of N64 Development</vt:lpstr>
      <vt:lpstr>The Humble Beginnings: Dextrose </vt:lpstr>
      <vt:lpstr>The Great Depression</vt:lpstr>
      <vt:lpstr>The Renaissance</vt:lpstr>
      <vt:lpstr>Apresentação do PowerPoint</vt:lpstr>
      <vt:lpstr>Communities</vt:lpstr>
      <vt:lpstr>Thanks for putting up with me!</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Reflective Regret Adventures in Nintendo 64 Homebrew development</dc:title>
  <dc:creator>Lourenço</dc:creator>
  <cp:lastModifiedBy>Lourenço</cp:lastModifiedBy>
  <cp:revision>100</cp:revision>
  <dcterms:created xsi:type="dcterms:W3CDTF">2021-10-24T12:39:27Z</dcterms:created>
  <dcterms:modified xsi:type="dcterms:W3CDTF">2021-10-27T08:07:39Z</dcterms:modified>
</cp:coreProperties>
</file>