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68242-06C0-45E0-A2F6-61B7C8A66243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35E39-9A53-4384-AFE8-B1F6847F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5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92005-6B42-4760-9B1B-9AAF1726F794}" type="slidenum">
              <a:rPr lang="en-US"/>
              <a:pPr/>
              <a:t>16</a:t>
            </a:fld>
            <a:endParaRPr lang="en-US"/>
          </a:p>
        </p:txBody>
      </p:sp>
      <p:sp>
        <p:nvSpPr>
          <p:cNvPr id="145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388239-5A07-472A-968F-2C5E7A08360E}" type="slidenum">
              <a:rPr lang="en-US"/>
              <a:pPr/>
              <a:t>17</a:t>
            </a:fld>
            <a:endParaRPr lang="en-US"/>
          </a:p>
        </p:txBody>
      </p:sp>
      <p:sp>
        <p:nvSpPr>
          <p:cNvPr id="145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E94269-7D7E-454A-BEEC-EA7B0577EDB1}" type="slidenum">
              <a:rPr lang="en-US"/>
              <a:pPr/>
              <a:t>18</a:t>
            </a:fld>
            <a:endParaRPr lang="en-US"/>
          </a:p>
        </p:txBody>
      </p:sp>
      <p:sp>
        <p:nvSpPr>
          <p:cNvPr id="146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07E13-6A77-4620-8AE8-D565ADBD6DA4}" type="slidenum">
              <a:rPr lang="en-US"/>
              <a:pPr/>
              <a:t>19</a:t>
            </a:fld>
            <a:endParaRPr lang="en-US"/>
          </a:p>
        </p:txBody>
      </p:sp>
      <p:sp>
        <p:nvSpPr>
          <p:cNvPr id="146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AFB97-5B3C-467D-943B-73CD7D64B3EF}" type="slidenum">
              <a:rPr lang="en-US"/>
              <a:pPr/>
              <a:t>20</a:t>
            </a:fld>
            <a:endParaRPr lang="en-US"/>
          </a:p>
        </p:txBody>
      </p:sp>
      <p:sp>
        <p:nvSpPr>
          <p:cNvPr id="14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8B68B-74A0-4352-9DB8-6D706A338356}" type="slidenum">
              <a:rPr lang="en-US"/>
              <a:pPr/>
              <a:t>21</a:t>
            </a:fld>
            <a:endParaRPr lang="en-US"/>
          </a:p>
        </p:txBody>
      </p:sp>
      <p:sp>
        <p:nvSpPr>
          <p:cNvPr id="146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3EBD5-B1E7-43AF-BACF-684BEBEEB1EF}" type="slidenum">
              <a:rPr lang="en-US"/>
              <a:pPr/>
              <a:t>22</a:t>
            </a:fld>
            <a:endParaRPr lang="en-US"/>
          </a:p>
        </p:txBody>
      </p:sp>
      <p:sp>
        <p:nvSpPr>
          <p:cNvPr id="146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1B0AF-0668-46FE-AB92-75939E0FA236}" type="slidenum">
              <a:rPr lang="en-US"/>
              <a:pPr/>
              <a:t>23</a:t>
            </a:fld>
            <a:endParaRPr lang="en-US"/>
          </a:p>
        </p:txBody>
      </p:sp>
      <p:sp>
        <p:nvSpPr>
          <p:cNvPr id="156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pedestrians in static image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Đặng</a:t>
            </a:r>
            <a:r>
              <a:rPr lang="en-US" dirty="0"/>
              <a:t> </a:t>
            </a:r>
            <a:r>
              <a:rPr lang="en-US" dirty="0" err="1" smtClean="0"/>
              <a:t>Tr</a:t>
            </a:r>
            <a:r>
              <a:rPr lang="vi-VN" dirty="0" smtClean="0"/>
              <a:t>ươn</a:t>
            </a:r>
            <a:r>
              <a:rPr lang="en-US" dirty="0"/>
              <a:t>g </a:t>
            </a:r>
            <a:r>
              <a:rPr lang="en-US" dirty="0" err="1" smtClean="0"/>
              <a:t>Khánh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endParaRPr lang="en-US" dirty="0" smtClean="0"/>
          </a:p>
          <a:p>
            <a:r>
              <a:rPr lang="en-US" dirty="0" smtClean="0"/>
              <a:t>0612743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HOG: feature extraction algorithm</a:t>
            </a:r>
            <a:endParaRPr lang="en-US" dirty="0"/>
          </a:p>
        </p:txBody>
      </p:sp>
      <p:pic>
        <p:nvPicPr>
          <p:cNvPr id="4" name=" 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28" y="1600200"/>
            <a:ext cx="700794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6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&amp; oriented histogram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50" y="1600200"/>
            <a:ext cx="7170699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38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133600"/>
            <a:ext cx="3733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Prepare the training set of positive and negative windows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3484418"/>
            <a:ext cx="3733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the feature vector of training set windows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4724400"/>
            <a:ext cx="3733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the positive and negative feature vector of training set into SVM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2209800"/>
            <a:ext cx="3048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Densely scan through negative image to find false positive windows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1708" y="3532909"/>
            <a:ext cx="30202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Assemble all FP windows into original negative training set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0" y="4745182"/>
            <a:ext cx="3048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SVM to learn in second time.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2781300" y="3200400"/>
            <a:ext cx="0" cy="284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2781300" y="4398818"/>
            <a:ext cx="0" cy="325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75908" y="2667000"/>
            <a:ext cx="6858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6858000" y="3124200"/>
            <a:ext cx="13854" cy="408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 flipH="1">
            <a:off x="6858000" y="4447309"/>
            <a:ext cx="13854" cy="297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38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experiment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72178"/>
            <a:ext cx="6172199" cy="4300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966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Non-maximum suppression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non-maximum suppression such as mean shift to find the modes.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350520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71800"/>
            <a:ext cx="3429000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280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Mean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1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2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3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4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5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6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7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8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9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0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1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2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3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4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5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6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7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8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9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0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1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2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3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4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5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6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7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8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9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0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1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2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3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4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5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6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7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8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9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0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1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2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3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4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5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6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7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8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9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0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1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2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3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4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5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6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7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8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9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0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1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2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3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4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5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6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7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8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9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0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1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2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3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4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5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6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7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8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9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0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1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2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3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4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5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6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7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8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9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20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21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22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56224" name="Group 96"/>
          <p:cNvGrpSpPr>
            <a:grpSpLocks/>
          </p:cNvGrpSpPr>
          <p:nvPr/>
        </p:nvGrpSpPr>
        <p:grpSpPr bwMode="auto">
          <a:xfrm>
            <a:off x="2590800" y="1524000"/>
            <a:ext cx="2819400" cy="2895600"/>
            <a:chOff x="3744" y="4464"/>
            <a:chExt cx="1776" cy="1824"/>
          </a:xfrm>
        </p:grpSpPr>
        <p:sp>
          <p:nvSpPr>
            <p:cNvPr id="1456225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6226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56227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6228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6229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6230" name="Group 102"/>
          <p:cNvGrpSpPr>
            <a:grpSpLocks/>
          </p:cNvGrpSpPr>
          <p:nvPr/>
        </p:nvGrpSpPr>
        <p:grpSpPr bwMode="auto">
          <a:xfrm>
            <a:off x="4343400" y="2895600"/>
            <a:ext cx="457200" cy="457200"/>
            <a:chOff x="4486" y="3484"/>
            <a:chExt cx="288" cy="288"/>
          </a:xfrm>
        </p:grpSpPr>
        <p:sp>
          <p:nvSpPr>
            <p:cNvPr id="1456231" name="Oval 103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232" name="Line 104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233" name="Line 105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6234" name="AutoShape 106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56235" name="Freeform 107"/>
          <p:cNvSpPr>
            <a:spLocks/>
          </p:cNvSpPr>
          <p:nvPr/>
        </p:nvSpPr>
        <p:spPr bwMode="auto">
          <a:xfrm>
            <a:off x="5310188" y="1443038"/>
            <a:ext cx="2170112" cy="1014412"/>
          </a:xfrm>
          <a:custGeom>
            <a:avLst/>
            <a:gdLst>
              <a:gd name="T0" fmla="*/ 1367 w 1367"/>
              <a:gd name="T1" fmla="*/ 21 h 639"/>
              <a:gd name="T2" fmla="*/ 1263 w 1367"/>
              <a:gd name="T3" fmla="*/ 14 h 639"/>
              <a:gd name="T4" fmla="*/ 1201 w 1367"/>
              <a:gd name="T5" fmla="*/ 42 h 639"/>
              <a:gd name="T6" fmla="*/ 874 w 1367"/>
              <a:gd name="T7" fmla="*/ 139 h 639"/>
              <a:gd name="T8" fmla="*/ 798 w 1367"/>
              <a:gd name="T9" fmla="*/ 160 h 639"/>
              <a:gd name="T10" fmla="*/ 756 w 1367"/>
              <a:gd name="T11" fmla="*/ 174 h 639"/>
              <a:gd name="T12" fmla="*/ 743 w 1367"/>
              <a:gd name="T13" fmla="*/ 194 h 639"/>
              <a:gd name="T14" fmla="*/ 722 w 1367"/>
              <a:gd name="T15" fmla="*/ 201 h 639"/>
              <a:gd name="T16" fmla="*/ 715 w 1367"/>
              <a:gd name="T17" fmla="*/ 222 h 639"/>
              <a:gd name="T18" fmla="*/ 687 w 1367"/>
              <a:gd name="T19" fmla="*/ 264 h 639"/>
              <a:gd name="T20" fmla="*/ 631 w 1367"/>
              <a:gd name="T21" fmla="*/ 333 h 639"/>
              <a:gd name="T22" fmla="*/ 437 w 1367"/>
              <a:gd name="T23" fmla="*/ 375 h 639"/>
              <a:gd name="T24" fmla="*/ 402 w 1367"/>
              <a:gd name="T25" fmla="*/ 382 h 639"/>
              <a:gd name="T26" fmla="*/ 361 w 1367"/>
              <a:gd name="T27" fmla="*/ 396 h 639"/>
              <a:gd name="T28" fmla="*/ 347 w 1367"/>
              <a:gd name="T29" fmla="*/ 416 h 639"/>
              <a:gd name="T30" fmla="*/ 326 w 1367"/>
              <a:gd name="T31" fmla="*/ 430 h 639"/>
              <a:gd name="T32" fmla="*/ 250 w 1367"/>
              <a:gd name="T33" fmla="*/ 528 h 639"/>
              <a:gd name="T34" fmla="*/ 180 w 1367"/>
              <a:gd name="T35" fmla="*/ 597 h 639"/>
              <a:gd name="T36" fmla="*/ 139 w 1367"/>
              <a:gd name="T37" fmla="*/ 625 h 639"/>
              <a:gd name="T38" fmla="*/ 118 w 1367"/>
              <a:gd name="T39" fmla="*/ 639 h 639"/>
              <a:gd name="T40" fmla="*/ 0 w 1367"/>
              <a:gd name="T41" fmla="*/ 625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67" h="639">
                <a:moveTo>
                  <a:pt x="1367" y="21"/>
                </a:moveTo>
                <a:cubicBezTo>
                  <a:pt x="1305" y="0"/>
                  <a:pt x="1340" y="5"/>
                  <a:pt x="1263" y="14"/>
                </a:cubicBezTo>
                <a:cubicBezTo>
                  <a:pt x="1213" y="31"/>
                  <a:pt x="1233" y="20"/>
                  <a:pt x="1201" y="42"/>
                </a:cubicBezTo>
                <a:cubicBezTo>
                  <a:pt x="1119" y="162"/>
                  <a:pt x="1014" y="134"/>
                  <a:pt x="874" y="139"/>
                </a:cubicBezTo>
                <a:cubicBezTo>
                  <a:pt x="826" y="149"/>
                  <a:pt x="851" y="142"/>
                  <a:pt x="798" y="160"/>
                </a:cubicBezTo>
                <a:cubicBezTo>
                  <a:pt x="784" y="165"/>
                  <a:pt x="756" y="174"/>
                  <a:pt x="756" y="174"/>
                </a:cubicBezTo>
                <a:cubicBezTo>
                  <a:pt x="752" y="181"/>
                  <a:pt x="749" y="189"/>
                  <a:pt x="743" y="194"/>
                </a:cubicBezTo>
                <a:cubicBezTo>
                  <a:pt x="737" y="199"/>
                  <a:pt x="727" y="196"/>
                  <a:pt x="722" y="201"/>
                </a:cubicBezTo>
                <a:cubicBezTo>
                  <a:pt x="717" y="206"/>
                  <a:pt x="719" y="216"/>
                  <a:pt x="715" y="222"/>
                </a:cubicBezTo>
                <a:cubicBezTo>
                  <a:pt x="707" y="237"/>
                  <a:pt x="696" y="250"/>
                  <a:pt x="687" y="264"/>
                </a:cubicBezTo>
                <a:cubicBezTo>
                  <a:pt x="667" y="293"/>
                  <a:pt x="667" y="321"/>
                  <a:pt x="631" y="333"/>
                </a:cubicBezTo>
                <a:cubicBezTo>
                  <a:pt x="570" y="375"/>
                  <a:pt x="510" y="370"/>
                  <a:pt x="437" y="375"/>
                </a:cubicBezTo>
                <a:cubicBezTo>
                  <a:pt x="425" y="377"/>
                  <a:pt x="413" y="379"/>
                  <a:pt x="402" y="382"/>
                </a:cubicBezTo>
                <a:cubicBezTo>
                  <a:pt x="388" y="386"/>
                  <a:pt x="361" y="396"/>
                  <a:pt x="361" y="396"/>
                </a:cubicBezTo>
                <a:cubicBezTo>
                  <a:pt x="356" y="403"/>
                  <a:pt x="353" y="410"/>
                  <a:pt x="347" y="416"/>
                </a:cubicBezTo>
                <a:cubicBezTo>
                  <a:pt x="341" y="422"/>
                  <a:pt x="332" y="424"/>
                  <a:pt x="326" y="430"/>
                </a:cubicBezTo>
                <a:cubicBezTo>
                  <a:pt x="297" y="464"/>
                  <a:pt x="287" y="503"/>
                  <a:pt x="250" y="528"/>
                </a:cubicBezTo>
                <a:cubicBezTo>
                  <a:pt x="231" y="555"/>
                  <a:pt x="210" y="587"/>
                  <a:pt x="180" y="597"/>
                </a:cubicBezTo>
                <a:cubicBezTo>
                  <a:pt x="166" y="606"/>
                  <a:pt x="153" y="616"/>
                  <a:pt x="139" y="625"/>
                </a:cubicBezTo>
                <a:cubicBezTo>
                  <a:pt x="132" y="630"/>
                  <a:pt x="118" y="639"/>
                  <a:pt x="118" y="639"/>
                </a:cubicBezTo>
                <a:cubicBezTo>
                  <a:pt x="106" y="638"/>
                  <a:pt x="30" y="625"/>
                  <a:pt x="0" y="625"/>
                </a:cubicBezTo>
              </a:path>
            </a:pathLst>
          </a:custGeom>
          <a:noFill/>
          <a:ln w="9525" cap="flat">
            <a:solidFill>
              <a:srgbClr val="00CCFF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6236" name="AutoShape 108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56237" name="Freeform 109"/>
          <p:cNvSpPr>
            <a:spLocks/>
          </p:cNvSpPr>
          <p:nvPr/>
        </p:nvSpPr>
        <p:spPr bwMode="auto">
          <a:xfrm>
            <a:off x="4645025" y="2103438"/>
            <a:ext cx="2824163" cy="930275"/>
          </a:xfrm>
          <a:custGeom>
            <a:avLst/>
            <a:gdLst>
              <a:gd name="T0" fmla="*/ 1779 w 1779"/>
              <a:gd name="T1" fmla="*/ 42 h 586"/>
              <a:gd name="T2" fmla="*/ 1717 w 1779"/>
              <a:gd name="T3" fmla="*/ 7 h 586"/>
              <a:gd name="T4" fmla="*/ 1696 w 1779"/>
              <a:gd name="T5" fmla="*/ 0 h 586"/>
              <a:gd name="T6" fmla="*/ 1418 w 1779"/>
              <a:gd name="T7" fmla="*/ 42 h 586"/>
              <a:gd name="T8" fmla="*/ 1335 w 1779"/>
              <a:gd name="T9" fmla="*/ 98 h 586"/>
              <a:gd name="T10" fmla="*/ 1286 w 1779"/>
              <a:gd name="T11" fmla="*/ 132 h 586"/>
              <a:gd name="T12" fmla="*/ 1002 w 1779"/>
              <a:gd name="T13" fmla="*/ 250 h 586"/>
              <a:gd name="T14" fmla="*/ 801 w 1779"/>
              <a:gd name="T15" fmla="*/ 313 h 586"/>
              <a:gd name="T16" fmla="*/ 738 w 1779"/>
              <a:gd name="T17" fmla="*/ 361 h 586"/>
              <a:gd name="T18" fmla="*/ 648 w 1779"/>
              <a:gd name="T19" fmla="*/ 417 h 586"/>
              <a:gd name="T20" fmla="*/ 586 w 1779"/>
              <a:gd name="T21" fmla="*/ 472 h 586"/>
              <a:gd name="T22" fmla="*/ 558 w 1779"/>
              <a:gd name="T23" fmla="*/ 514 h 586"/>
              <a:gd name="T24" fmla="*/ 551 w 1779"/>
              <a:gd name="T25" fmla="*/ 535 h 586"/>
              <a:gd name="T26" fmla="*/ 509 w 1779"/>
              <a:gd name="T27" fmla="*/ 563 h 586"/>
              <a:gd name="T28" fmla="*/ 488 w 1779"/>
              <a:gd name="T29" fmla="*/ 576 h 586"/>
              <a:gd name="T30" fmla="*/ 176 w 1779"/>
              <a:gd name="T31" fmla="*/ 549 h 586"/>
              <a:gd name="T32" fmla="*/ 3 w 1779"/>
              <a:gd name="T33" fmla="*/ 583 h 586"/>
              <a:gd name="T34" fmla="*/ 16 w 1779"/>
              <a:gd name="T35" fmla="*/ 58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79" h="586">
                <a:moveTo>
                  <a:pt x="1779" y="42"/>
                </a:moveTo>
                <a:cubicBezTo>
                  <a:pt x="1748" y="11"/>
                  <a:pt x="1767" y="24"/>
                  <a:pt x="1717" y="7"/>
                </a:cubicBezTo>
                <a:cubicBezTo>
                  <a:pt x="1710" y="5"/>
                  <a:pt x="1696" y="0"/>
                  <a:pt x="1696" y="0"/>
                </a:cubicBezTo>
                <a:cubicBezTo>
                  <a:pt x="1633" y="3"/>
                  <a:pt x="1487" y="3"/>
                  <a:pt x="1418" y="42"/>
                </a:cubicBezTo>
                <a:cubicBezTo>
                  <a:pt x="1390" y="58"/>
                  <a:pt x="1362" y="80"/>
                  <a:pt x="1335" y="98"/>
                </a:cubicBezTo>
                <a:cubicBezTo>
                  <a:pt x="1318" y="109"/>
                  <a:pt x="1286" y="132"/>
                  <a:pt x="1286" y="132"/>
                </a:cubicBezTo>
                <a:cubicBezTo>
                  <a:pt x="1222" y="235"/>
                  <a:pt x="1110" y="243"/>
                  <a:pt x="1002" y="250"/>
                </a:cubicBezTo>
                <a:cubicBezTo>
                  <a:pt x="931" y="260"/>
                  <a:pt x="864" y="281"/>
                  <a:pt x="801" y="313"/>
                </a:cubicBezTo>
                <a:cubicBezTo>
                  <a:pt x="777" y="325"/>
                  <a:pt x="762" y="348"/>
                  <a:pt x="738" y="361"/>
                </a:cubicBezTo>
                <a:cubicBezTo>
                  <a:pt x="708" y="378"/>
                  <a:pt x="672" y="393"/>
                  <a:pt x="648" y="417"/>
                </a:cubicBezTo>
                <a:cubicBezTo>
                  <a:pt x="600" y="465"/>
                  <a:pt x="623" y="448"/>
                  <a:pt x="586" y="472"/>
                </a:cubicBezTo>
                <a:cubicBezTo>
                  <a:pt x="569" y="522"/>
                  <a:pt x="593" y="462"/>
                  <a:pt x="558" y="514"/>
                </a:cubicBezTo>
                <a:cubicBezTo>
                  <a:pt x="554" y="520"/>
                  <a:pt x="556" y="530"/>
                  <a:pt x="551" y="535"/>
                </a:cubicBezTo>
                <a:cubicBezTo>
                  <a:pt x="539" y="547"/>
                  <a:pt x="523" y="554"/>
                  <a:pt x="509" y="563"/>
                </a:cubicBezTo>
                <a:cubicBezTo>
                  <a:pt x="502" y="567"/>
                  <a:pt x="488" y="576"/>
                  <a:pt x="488" y="576"/>
                </a:cubicBezTo>
                <a:cubicBezTo>
                  <a:pt x="379" y="572"/>
                  <a:pt x="283" y="560"/>
                  <a:pt x="176" y="549"/>
                </a:cubicBezTo>
                <a:cubicBezTo>
                  <a:pt x="168" y="550"/>
                  <a:pt x="26" y="560"/>
                  <a:pt x="3" y="583"/>
                </a:cubicBezTo>
                <a:cubicBezTo>
                  <a:pt x="0" y="586"/>
                  <a:pt x="12" y="583"/>
                  <a:pt x="16" y="583"/>
                </a:cubicBezTo>
              </a:path>
            </a:pathLst>
          </a:custGeom>
          <a:noFill/>
          <a:ln w="9525" cap="flat">
            <a:solidFill>
              <a:srgbClr val="FF9900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6238" name="AutoShape 110"/>
          <p:cNvSpPr>
            <a:spLocks noChangeArrowheads="1"/>
          </p:cNvSpPr>
          <p:nvPr/>
        </p:nvSpPr>
        <p:spPr bwMode="auto">
          <a:xfrm rot="880212">
            <a:off x="3997325" y="2968625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39" name="AutoShape 111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  <p:sp>
        <p:nvSpPr>
          <p:cNvPr id="1456240" name="Freeform 112"/>
          <p:cNvSpPr>
            <a:spLocks/>
          </p:cNvSpPr>
          <p:nvPr/>
        </p:nvSpPr>
        <p:spPr bwMode="auto">
          <a:xfrm>
            <a:off x="4043363" y="3140075"/>
            <a:ext cx="3403600" cy="2632075"/>
          </a:xfrm>
          <a:custGeom>
            <a:avLst/>
            <a:gdLst>
              <a:gd name="T0" fmla="*/ 2144 w 2144"/>
              <a:gd name="T1" fmla="*/ 1658 h 1658"/>
              <a:gd name="T2" fmla="*/ 2033 w 2144"/>
              <a:gd name="T3" fmla="*/ 1610 h 1658"/>
              <a:gd name="T4" fmla="*/ 1978 w 2144"/>
              <a:gd name="T5" fmla="*/ 1582 h 1658"/>
              <a:gd name="T6" fmla="*/ 1915 w 2144"/>
              <a:gd name="T7" fmla="*/ 1534 h 1658"/>
              <a:gd name="T8" fmla="*/ 1881 w 2144"/>
              <a:gd name="T9" fmla="*/ 1492 h 1658"/>
              <a:gd name="T10" fmla="*/ 1853 w 2144"/>
              <a:gd name="T11" fmla="*/ 1450 h 1658"/>
              <a:gd name="T12" fmla="*/ 1811 w 2144"/>
              <a:gd name="T13" fmla="*/ 1395 h 1658"/>
              <a:gd name="T14" fmla="*/ 1485 w 2144"/>
              <a:gd name="T15" fmla="*/ 1291 h 1658"/>
              <a:gd name="T16" fmla="*/ 1402 w 2144"/>
              <a:gd name="T17" fmla="*/ 1256 h 1658"/>
              <a:gd name="T18" fmla="*/ 1381 w 2144"/>
              <a:gd name="T19" fmla="*/ 1249 h 1658"/>
              <a:gd name="T20" fmla="*/ 1318 w 2144"/>
              <a:gd name="T21" fmla="*/ 1193 h 1658"/>
              <a:gd name="T22" fmla="*/ 1284 w 2144"/>
              <a:gd name="T23" fmla="*/ 1159 h 1658"/>
              <a:gd name="T24" fmla="*/ 1249 w 2144"/>
              <a:gd name="T25" fmla="*/ 1096 h 1658"/>
              <a:gd name="T26" fmla="*/ 1166 w 2144"/>
              <a:gd name="T27" fmla="*/ 1034 h 1658"/>
              <a:gd name="T28" fmla="*/ 1131 w 2144"/>
              <a:gd name="T29" fmla="*/ 1027 h 1658"/>
              <a:gd name="T30" fmla="*/ 978 w 2144"/>
              <a:gd name="T31" fmla="*/ 1020 h 1658"/>
              <a:gd name="T32" fmla="*/ 749 w 2144"/>
              <a:gd name="T33" fmla="*/ 874 h 1658"/>
              <a:gd name="T34" fmla="*/ 701 w 2144"/>
              <a:gd name="T35" fmla="*/ 812 h 1658"/>
              <a:gd name="T36" fmla="*/ 666 w 2144"/>
              <a:gd name="T37" fmla="*/ 722 h 1658"/>
              <a:gd name="T38" fmla="*/ 624 w 2144"/>
              <a:gd name="T39" fmla="*/ 617 h 1658"/>
              <a:gd name="T40" fmla="*/ 562 w 2144"/>
              <a:gd name="T41" fmla="*/ 548 h 1658"/>
              <a:gd name="T42" fmla="*/ 541 w 2144"/>
              <a:gd name="T43" fmla="*/ 527 h 1658"/>
              <a:gd name="T44" fmla="*/ 312 w 2144"/>
              <a:gd name="T45" fmla="*/ 472 h 1658"/>
              <a:gd name="T46" fmla="*/ 48 w 2144"/>
              <a:gd name="T47" fmla="*/ 382 h 1658"/>
              <a:gd name="T48" fmla="*/ 0 w 2144"/>
              <a:gd name="T49" fmla="*/ 298 h 1658"/>
              <a:gd name="T50" fmla="*/ 69 w 2144"/>
              <a:gd name="T51" fmla="*/ 125 h 1658"/>
              <a:gd name="T52" fmla="*/ 146 w 2144"/>
              <a:gd name="T53" fmla="*/ 69 h 1658"/>
              <a:gd name="T54" fmla="*/ 187 w 2144"/>
              <a:gd name="T55" fmla="*/ 0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144" h="1658">
                <a:moveTo>
                  <a:pt x="2144" y="1658"/>
                </a:moveTo>
                <a:cubicBezTo>
                  <a:pt x="2101" y="1644"/>
                  <a:pt x="2079" y="1621"/>
                  <a:pt x="2033" y="1610"/>
                </a:cubicBezTo>
                <a:cubicBezTo>
                  <a:pt x="1970" y="1563"/>
                  <a:pt x="2038" y="1608"/>
                  <a:pt x="1978" y="1582"/>
                </a:cubicBezTo>
                <a:cubicBezTo>
                  <a:pt x="1954" y="1571"/>
                  <a:pt x="1937" y="1548"/>
                  <a:pt x="1915" y="1534"/>
                </a:cubicBezTo>
                <a:cubicBezTo>
                  <a:pt x="1905" y="1519"/>
                  <a:pt x="1891" y="1507"/>
                  <a:pt x="1881" y="1492"/>
                </a:cubicBezTo>
                <a:cubicBezTo>
                  <a:pt x="1845" y="1435"/>
                  <a:pt x="1915" y="1512"/>
                  <a:pt x="1853" y="1450"/>
                </a:cubicBezTo>
                <a:cubicBezTo>
                  <a:pt x="1844" y="1422"/>
                  <a:pt x="1835" y="1411"/>
                  <a:pt x="1811" y="1395"/>
                </a:cubicBezTo>
                <a:cubicBezTo>
                  <a:pt x="1769" y="1269"/>
                  <a:pt x="1577" y="1294"/>
                  <a:pt x="1485" y="1291"/>
                </a:cubicBezTo>
                <a:cubicBezTo>
                  <a:pt x="1455" y="1281"/>
                  <a:pt x="1432" y="1266"/>
                  <a:pt x="1402" y="1256"/>
                </a:cubicBezTo>
                <a:cubicBezTo>
                  <a:pt x="1395" y="1254"/>
                  <a:pt x="1381" y="1249"/>
                  <a:pt x="1381" y="1249"/>
                </a:cubicBezTo>
                <a:cubicBezTo>
                  <a:pt x="1333" y="1201"/>
                  <a:pt x="1355" y="1218"/>
                  <a:pt x="1318" y="1193"/>
                </a:cubicBezTo>
                <a:cubicBezTo>
                  <a:pt x="1284" y="1141"/>
                  <a:pt x="1329" y="1204"/>
                  <a:pt x="1284" y="1159"/>
                </a:cubicBezTo>
                <a:cubicBezTo>
                  <a:pt x="1266" y="1141"/>
                  <a:pt x="1265" y="1116"/>
                  <a:pt x="1249" y="1096"/>
                </a:cubicBezTo>
                <a:cubicBezTo>
                  <a:pt x="1227" y="1070"/>
                  <a:pt x="1193" y="1053"/>
                  <a:pt x="1166" y="1034"/>
                </a:cubicBezTo>
                <a:cubicBezTo>
                  <a:pt x="1156" y="1027"/>
                  <a:pt x="1143" y="1028"/>
                  <a:pt x="1131" y="1027"/>
                </a:cubicBezTo>
                <a:cubicBezTo>
                  <a:pt x="1080" y="1023"/>
                  <a:pt x="1029" y="1022"/>
                  <a:pt x="978" y="1020"/>
                </a:cubicBezTo>
                <a:cubicBezTo>
                  <a:pt x="881" y="1003"/>
                  <a:pt x="810" y="950"/>
                  <a:pt x="749" y="874"/>
                </a:cubicBezTo>
                <a:cubicBezTo>
                  <a:pt x="731" y="852"/>
                  <a:pt x="711" y="842"/>
                  <a:pt x="701" y="812"/>
                </a:cubicBezTo>
                <a:cubicBezTo>
                  <a:pt x="690" y="779"/>
                  <a:pt x="679" y="753"/>
                  <a:pt x="666" y="722"/>
                </a:cubicBezTo>
                <a:cubicBezTo>
                  <a:pt x="651" y="685"/>
                  <a:pt x="646" y="650"/>
                  <a:pt x="624" y="617"/>
                </a:cubicBezTo>
                <a:cubicBezTo>
                  <a:pt x="612" y="578"/>
                  <a:pt x="598" y="572"/>
                  <a:pt x="562" y="548"/>
                </a:cubicBezTo>
                <a:cubicBezTo>
                  <a:pt x="554" y="543"/>
                  <a:pt x="550" y="532"/>
                  <a:pt x="541" y="527"/>
                </a:cubicBezTo>
                <a:cubicBezTo>
                  <a:pt x="478" y="491"/>
                  <a:pt x="381" y="480"/>
                  <a:pt x="312" y="472"/>
                </a:cubicBezTo>
                <a:cubicBezTo>
                  <a:pt x="227" y="444"/>
                  <a:pt x="125" y="430"/>
                  <a:pt x="48" y="382"/>
                </a:cubicBezTo>
                <a:cubicBezTo>
                  <a:pt x="30" y="353"/>
                  <a:pt x="18" y="325"/>
                  <a:pt x="0" y="298"/>
                </a:cubicBezTo>
                <a:cubicBezTo>
                  <a:pt x="7" y="224"/>
                  <a:pt x="6" y="167"/>
                  <a:pt x="69" y="125"/>
                </a:cubicBezTo>
                <a:cubicBezTo>
                  <a:pt x="83" y="103"/>
                  <a:pt x="121" y="77"/>
                  <a:pt x="146" y="69"/>
                </a:cubicBezTo>
                <a:cubicBezTo>
                  <a:pt x="164" y="42"/>
                  <a:pt x="187" y="36"/>
                  <a:pt x="187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6243" name="Rectangle 1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shift</a:t>
            </a:r>
          </a:p>
        </p:txBody>
      </p:sp>
      <p:sp>
        <p:nvSpPr>
          <p:cNvPr id="1456244" name="Rectangle 116"/>
          <p:cNvSpPr>
            <a:spLocks noChangeArrowheads="1"/>
          </p:cNvSpPr>
          <p:nvPr/>
        </p:nvSpPr>
        <p:spPr bwMode="auto">
          <a:xfrm>
            <a:off x="120650" y="6524625"/>
            <a:ext cx="2622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Slide by Y. Ukrainitz &amp; B. Sarel</a:t>
            </a:r>
          </a:p>
        </p:txBody>
      </p:sp>
    </p:spTree>
    <p:extLst>
      <p:ext uri="{BB962C8B-B14F-4D97-AF65-F5344CB8AC3E}">
        <p14:creationId xmlns:p14="http://schemas.microsoft.com/office/powerpoint/2010/main" val="223432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6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6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5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56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56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5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5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6234" grpId="0" animBg="1"/>
      <p:bldP spid="1456235" grpId="0" animBg="1"/>
      <p:bldP spid="1456235" grpId="1" animBg="1"/>
      <p:bldP spid="1456236" grpId="0" animBg="1"/>
      <p:bldP spid="1456237" grpId="0" animBg="1"/>
      <p:bldP spid="1456237" grpId="1" animBg="1"/>
      <p:bldP spid="1456238" grpId="0" animBg="1"/>
      <p:bldP spid="1456239" grpId="0" animBg="1"/>
      <p:bldP spid="1456239" grpId="1" animBg="1"/>
      <p:bldP spid="1456240" grpId="0" animBg="1"/>
      <p:bldP spid="145624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9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0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1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2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3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4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5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6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7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8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9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0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1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2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3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4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5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6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7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8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9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0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1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2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3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4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5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6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7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8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9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0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1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2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3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4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5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6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7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8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9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0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1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2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3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4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5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6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7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8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9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0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1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2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3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4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5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6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7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8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9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0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1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2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3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4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5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6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7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8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9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0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1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2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3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4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5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6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7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8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9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0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1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2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3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4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5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6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7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8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9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70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58272" name="Group 96"/>
          <p:cNvGrpSpPr>
            <a:grpSpLocks/>
          </p:cNvGrpSpPr>
          <p:nvPr/>
        </p:nvGrpSpPr>
        <p:grpSpPr bwMode="auto">
          <a:xfrm>
            <a:off x="2590800" y="1524000"/>
            <a:ext cx="2819400" cy="2895600"/>
            <a:chOff x="3744" y="4464"/>
            <a:chExt cx="1776" cy="1824"/>
          </a:xfrm>
        </p:grpSpPr>
        <p:sp>
          <p:nvSpPr>
            <p:cNvPr id="1458273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8274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58275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8276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8277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8278" name="Group 102"/>
          <p:cNvGrpSpPr>
            <a:grpSpLocks/>
          </p:cNvGrpSpPr>
          <p:nvPr/>
        </p:nvGrpSpPr>
        <p:grpSpPr bwMode="auto">
          <a:xfrm>
            <a:off x="4343400" y="2895600"/>
            <a:ext cx="457200" cy="457200"/>
            <a:chOff x="4486" y="3484"/>
            <a:chExt cx="288" cy="288"/>
          </a:xfrm>
        </p:grpSpPr>
        <p:sp>
          <p:nvSpPr>
            <p:cNvPr id="1458279" name="Oval 103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8280" name="Line 104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8281" name="Line 105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8282" name="AutoShape 106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58283" name="AutoShape 107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58284" name="AutoShape 108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  <p:sp>
        <p:nvSpPr>
          <p:cNvPr id="1458287" name="Rectangle 1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shift</a:t>
            </a:r>
          </a:p>
        </p:txBody>
      </p:sp>
      <p:sp>
        <p:nvSpPr>
          <p:cNvPr id="1458288" name="Rectangle 112"/>
          <p:cNvSpPr>
            <a:spLocks noChangeArrowheads="1"/>
          </p:cNvSpPr>
          <p:nvPr/>
        </p:nvSpPr>
        <p:spPr bwMode="auto">
          <a:xfrm>
            <a:off x="120650" y="6524625"/>
            <a:ext cx="2622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Slide by Y. Ukrainitz &amp; B. Sarel</a:t>
            </a:r>
          </a:p>
        </p:txBody>
      </p:sp>
    </p:spTree>
    <p:extLst>
      <p:ext uri="{BB962C8B-B14F-4D97-AF65-F5344CB8AC3E}">
        <p14:creationId xmlns:p14="http://schemas.microsoft.com/office/powerpoint/2010/main" val="609932282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2.61624E-6 L 0.0625 0.022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58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227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28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29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0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1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2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3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4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5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6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7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8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9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0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1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2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3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4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5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6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7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8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9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0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1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2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3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4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5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6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7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8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9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0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1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2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3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4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5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6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7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8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9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0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1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2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3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4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5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6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7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8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9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0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1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2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3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4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5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6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7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8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9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0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1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2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3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4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5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6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7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8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9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0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1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2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3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4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5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6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7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8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9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0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1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2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3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4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5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6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7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8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0320" name="Group 96"/>
          <p:cNvGrpSpPr>
            <a:grpSpLocks/>
          </p:cNvGrpSpPr>
          <p:nvPr/>
        </p:nvGrpSpPr>
        <p:grpSpPr bwMode="auto">
          <a:xfrm>
            <a:off x="3167063" y="1676400"/>
            <a:ext cx="2819400" cy="2895600"/>
            <a:chOff x="3744" y="4464"/>
            <a:chExt cx="1776" cy="1824"/>
          </a:xfrm>
        </p:grpSpPr>
        <p:sp>
          <p:nvSpPr>
            <p:cNvPr id="1460321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0322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60323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0324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325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60326" name="AutoShape 102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60327" name="AutoShape 103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60328" name="AutoShape 104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  <p:grpSp>
        <p:nvGrpSpPr>
          <p:cNvPr id="1460329" name="Group 105"/>
          <p:cNvGrpSpPr>
            <a:grpSpLocks/>
          </p:cNvGrpSpPr>
          <p:nvPr/>
        </p:nvGrpSpPr>
        <p:grpSpPr bwMode="auto">
          <a:xfrm>
            <a:off x="5029200" y="3200400"/>
            <a:ext cx="457200" cy="457200"/>
            <a:chOff x="4486" y="3484"/>
            <a:chExt cx="288" cy="288"/>
          </a:xfrm>
        </p:grpSpPr>
        <p:sp>
          <p:nvSpPr>
            <p:cNvPr id="1460330" name="Oval 106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0331" name="Line 107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0332" name="Line 108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0333" name="AutoShape 109"/>
          <p:cNvSpPr>
            <a:spLocks noChangeArrowheads="1"/>
          </p:cNvSpPr>
          <p:nvPr/>
        </p:nvSpPr>
        <p:spPr bwMode="auto">
          <a:xfrm rot="1324470">
            <a:off x="4565650" y="32004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 eaLnBrk="1" hangingPunct="1"/>
            <a:endParaRPr lang="en-US" sz="1800" b="0"/>
          </a:p>
        </p:txBody>
      </p:sp>
      <p:sp>
        <p:nvSpPr>
          <p:cNvPr id="1460336" name="Rectangle 1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shift</a:t>
            </a:r>
          </a:p>
        </p:txBody>
      </p:sp>
      <p:sp>
        <p:nvSpPr>
          <p:cNvPr id="1460337" name="Rectangle 113"/>
          <p:cNvSpPr>
            <a:spLocks noChangeArrowheads="1"/>
          </p:cNvSpPr>
          <p:nvPr/>
        </p:nvSpPr>
        <p:spPr bwMode="auto">
          <a:xfrm>
            <a:off x="120650" y="6524625"/>
            <a:ext cx="2622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Slide by Y. Ukrainitz &amp; B. Sarel</a:t>
            </a:r>
          </a:p>
        </p:txBody>
      </p:sp>
    </p:spTree>
    <p:extLst>
      <p:ext uri="{BB962C8B-B14F-4D97-AF65-F5344CB8AC3E}">
        <p14:creationId xmlns:p14="http://schemas.microsoft.com/office/powerpoint/2010/main" val="2806335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0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0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3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275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76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77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78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79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0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1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2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3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4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5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6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7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8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9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0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1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2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3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4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5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6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7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8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9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0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1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2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3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4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5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6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7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8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9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0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1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2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3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4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5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6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7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8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9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0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1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2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3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4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5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6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7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8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9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0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1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2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3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4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5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6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7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8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9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0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1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2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3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4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5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6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7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8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9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0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1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2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3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4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5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6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7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8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9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0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1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2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3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4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5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6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2368" name="Group 96"/>
          <p:cNvGrpSpPr>
            <a:grpSpLocks/>
          </p:cNvGrpSpPr>
          <p:nvPr/>
        </p:nvGrpSpPr>
        <p:grpSpPr bwMode="auto">
          <a:xfrm>
            <a:off x="3167063" y="1676400"/>
            <a:ext cx="2819400" cy="2895600"/>
            <a:chOff x="3744" y="4464"/>
            <a:chExt cx="1776" cy="1824"/>
          </a:xfrm>
        </p:grpSpPr>
        <p:sp>
          <p:nvSpPr>
            <p:cNvPr id="1462369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2370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62371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2372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373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62374" name="AutoShape 102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62375" name="AutoShape 103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62376" name="AutoShape 104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  <p:grpSp>
        <p:nvGrpSpPr>
          <p:cNvPr id="1462377" name="Group 105"/>
          <p:cNvGrpSpPr>
            <a:grpSpLocks/>
          </p:cNvGrpSpPr>
          <p:nvPr/>
        </p:nvGrpSpPr>
        <p:grpSpPr bwMode="auto">
          <a:xfrm>
            <a:off x="5029200" y="3200400"/>
            <a:ext cx="457200" cy="457200"/>
            <a:chOff x="4486" y="3484"/>
            <a:chExt cx="288" cy="288"/>
          </a:xfrm>
        </p:grpSpPr>
        <p:sp>
          <p:nvSpPr>
            <p:cNvPr id="1462378" name="Oval 106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2379" name="Line 107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2380" name="Line 108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2383" name="Rectangle 1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shift</a:t>
            </a:r>
          </a:p>
        </p:txBody>
      </p:sp>
      <p:sp>
        <p:nvSpPr>
          <p:cNvPr id="1462385" name="Rectangle 113"/>
          <p:cNvSpPr>
            <a:spLocks noChangeArrowheads="1"/>
          </p:cNvSpPr>
          <p:nvPr/>
        </p:nvSpPr>
        <p:spPr bwMode="auto">
          <a:xfrm>
            <a:off x="120650" y="6524625"/>
            <a:ext cx="2622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Slide by Y. Ukrainitz &amp; B. Sarel</a:t>
            </a:r>
          </a:p>
        </p:txBody>
      </p:sp>
    </p:spTree>
    <p:extLst>
      <p:ext uri="{BB962C8B-B14F-4D97-AF65-F5344CB8AC3E}">
        <p14:creationId xmlns:p14="http://schemas.microsoft.com/office/powerpoint/2010/main" val="354674842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5.82929E-7 L 0.075 0.044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62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2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up a system which automatically detects </a:t>
            </a:r>
            <a:r>
              <a:rPr lang="en-US" dirty="0"/>
              <a:t>and </a:t>
            </a:r>
            <a:r>
              <a:rPr lang="en-US" dirty="0" smtClean="0"/>
              <a:t>localizes </a:t>
            </a:r>
            <a:r>
              <a:rPr lang="en-US" dirty="0"/>
              <a:t>pedestrians in static </a:t>
            </a:r>
            <a:r>
              <a:rPr lang="en-US" dirty="0" smtClean="0"/>
              <a:t>image.</a:t>
            </a:r>
          </a:p>
          <a:p>
            <a:r>
              <a:rPr lang="en-US" dirty="0" smtClean="0"/>
              <a:t>Constraints: </a:t>
            </a:r>
          </a:p>
          <a:p>
            <a:pPr lvl="1"/>
            <a:r>
              <a:rPr lang="en-US" dirty="0" smtClean="0"/>
              <a:t>Pedestrians stand up and fully visible people.</a:t>
            </a:r>
          </a:p>
          <a:p>
            <a:pPr lvl="1"/>
            <a:r>
              <a:rPr lang="en-US" dirty="0" smtClean="0"/>
              <a:t>Size </a:t>
            </a:r>
            <a:r>
              <a:rPr lang="en-US" dirty="0"/>
              <a:t>of </a:t>
            </a:r>
            <a:r>
              <a:rPr lang="en-US" dirty="0" smtClean="0"/>
              <a:t>pedestrian is not less than 64x128 pixels.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3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4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5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6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7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8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9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0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1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2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3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4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5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6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7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8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9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0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1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2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3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4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5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6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7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8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9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0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1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2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3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4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5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6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7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8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9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0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1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2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3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4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5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6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7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8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9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0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1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2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3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4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5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6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7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8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9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0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1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2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3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4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5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6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7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8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9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0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1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2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3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4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5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6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7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8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9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0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1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2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3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4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5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6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7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8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9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0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1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2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3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4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4416" name="Group 96"/>
          <p:cNvGrpSpPr>
            <a:grpSpLocks/>
          </p:cNvGrpSpPr>
          <p:nvPr/>
        </p:nvGrpSpPr>
        <p:grpSpPr bwMode="auto">
          <a:xfrm>
            <a:off x="3841750" y="1981200"/>
            <a:ext cx="2819400" cy="2895600"/>
            <a:chOff x="3744" y="4464"/>
            <a:chExt cx="1776" cy="1824"/>
          </a:xfrm>
        </p:grpSpPr>
        <p:sp>
          <p:nvSpPr>
            <p:cNvPr id="1464417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4418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64419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20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421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64422" name="AutoShape 102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64423" name="AutoShape 103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64424" name="AutoShape 104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  <p:grpSp>
        <p:nvGrpSpPr>
          <p:cNvPr id="1464425" name="Group 105"/>
          <p:cNvGrpSpPr>
            <a:grpSpLocks/>
          </p:cNvGrpSpPr>
          <p:nvPr/>
        </p:nvGrpSpPr>
        <p:grpSpPr bwMode="auto">
          <a:xfrm>
            <a:off x="5389563" y="3265488"/>
            <a:ext cx="457200" cy="457200"/>
            <a:chOff x="4486" y="3484"/>
            <a:chExt cx="288" cy="288"/>
          </a:xfrm>
        </p:grpSpPr>
        <p:sp>
          <p:nvSpPr>
            <p:cNvPr id="1464426" name="Oval 106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27" name="Line 107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428" name="Line 108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4429" name="AutoShape 109"/>
          <p:cNvSpPr>
            <a:spLocks noChangeArrowheads="1"/>
          </p:cNvSpPr>
          <p:nvPr/>
        </p:nvSpPr>
        <p:spPr bwMode="auto">
          <a:xfrm rot="618372">
            <a:off x="5280025" y="3375025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32" name="Rectangle 1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shift</a:t>
            </a:r>
          </a:p>
        </p:txBody>
      </p:sp>
      <p:sp>
        <p:nvSpPr>
          <p:cNvPr id="1464433" name="Rectangle 113"/>
          <p:cNvSpPr>
            <a:spLocks noChangeArrowheads="1"/>
          </p:cNvSpPr>
          <p:nvPr/>
        </p:nvSpPr>
        <p:spPr bwMode="auto">
          <a:xfrm>
            <a:off x="120650" y="6524625"/>
            <a:ext cx="2622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Slide by Y. Ukrainitz &amp; B. Sarel</a:t>
            </a:r>
          </a:p>
        </p:txBody>
      </p:sp>
    </p:spTree>
    <p:extLst>
      <p:ext uri="{BB962C8B-B14F-4D97-AF65-F5344CB8AC3E}">
        <p14:creationId xmlns:p14="http://schemas.microsoft.com/office/powerpoint/2010/main" val="3253226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4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4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1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2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3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4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5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6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7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8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9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0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1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2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3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4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5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6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7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8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9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0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1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2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3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4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5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6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7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8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9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0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1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2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3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4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5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6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7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8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9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0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1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2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3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4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5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6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7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8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9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0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1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2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3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4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5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6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7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8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9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0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1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2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3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4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5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6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7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8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9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0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1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2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3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4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5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6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7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8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9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0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1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2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3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4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5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6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7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8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9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60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61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62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6464" name="Group 96"/>
          <p:cNvGrpSpPr>
            <a:grpSpLocks/>
          </p:cNvGrpSpPr>
          <p:nvPr/>
        </p:nvGrpSpPr>
        <p:grpSpPr bwMode="auto">
          <a:xfrm>
            <a:off x="3841750" y="1981200"/>
            <a:ext cx="2819400" cy="2895600"/>
            <a:chOff x="3744" y="4464"/>
            <a:chExt cx="1776" cy="1824"/>
          </a:xfrm>
        </p:grpSpPr>
        <p:sp>
          <p:nvSpPr>
            <p:cNvPr id="1466465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466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66467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6468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6469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66470" name="AutoShape 102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66471" name="AutoShape 103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66472" name="AutoShape 104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  <p:grpSp>
        <p:nvGrpSpPr>
          <p:cNvPr id="1466473" name="Group 105"/>
          <p:cNvGrpSpPr>
            <a:grpSpLocks/>
          </p:cNvGrpSpPr>
          <p:nvPr/>
        </p:nvGrpSpPr>
        <p:grpSpPr bwMode="auto">
          <a:xfrm>
            <a:off x="5389563" y="3265488"/>
            <a:ext cx="457200" cy="457200"/>
            <a:chOff x="4486" y="3484"/>
            <a:chExt cx="288" cy="288"/>
          </a:xfrm>
        </p:grpSpPr>
        <p:sp>
          <p:nvSpPr>
            <p:cNvPr id="1466474" name="Oval 106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6475" name="Line 107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6476" name="Line 108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6479" name="Rectangle 1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shift</a:t>
            </a:r>
          </a:p>
        </p:txBody>
      </p:sp>
      <p:sp>
        <p:nvSpPr>
          <p:cNvPr id="1466480" name="Rectangle 112"/>
          <p:cNvSpPr>
            <a:spLocks noChangeArrowheads="1"/>
          </p:cNvSpPr>
          <p:nvPr/>
        </p:nvSpPr>
        <p:spPr bwMode="auto">
          <a:xfrm>
            <a:off x="120650" y="6524625"/>
            <a:ext cx="2622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Slide by Y. Ukrainitz &amp; B. Sarel</a:t>
            </a:r>
          </a:p>
        </p:txBody>
      </p:sp>
    </p:spTree>
    <p:extLst>
      <p:ext uri="{BB962C8B-B14F-4D97-AF65-F5344CB8AC3E}">
        <p14:creationId xmlns:p14="http://schemas.microsoft.com/office/powerpoint/2010/main" val="1630516649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01874E-6 L 0.03993 0.0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66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5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9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0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1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2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3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4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5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6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7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8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9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0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1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2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3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4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5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6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7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8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9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0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1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2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3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4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5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6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7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8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9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0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1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2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3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4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5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6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7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8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9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0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1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2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3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4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5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6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7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8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9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0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1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2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3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4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5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6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7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8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9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0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1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2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3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4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5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6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7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8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9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0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1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2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3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4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5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6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7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8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9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0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1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2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3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4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5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6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7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8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9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10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8512" name="Group 96"/>
          <p:cNvGrpSpPr>
            <a:grpSpLocks/>
          </p:cNvGrpSpPr>
          <p:nvPr/>
        </p:nvGrpSpPr>
        <p:grpSpPr bwMode="auto">
          <a:xfrm>
            <a:off x="4211638" y="2047875"/>
            <a:ext cx="2819400" cy="2895600"/>
            <a:chOff x="3744" y="4464"/>
            <a:chExt cx="1776" cy="1824"/>
          </a:xfrm>
        </p:grpSpPr>
        <p:sp>
          <p:nvSpPr>
            <p:cNvPr id="1468513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8514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68515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8516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8517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68518" name="AutoShape 102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68519" name="AutoShape 103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grpSp>
        <p:nvGrpSpPr>
          <p:cNvPr id="1468520" name="Group 104"/>
          <p:cNvGrpSpPr>
            <a:grpSpLocks/>
          </p:cNvGrpSpPr>
          <p:nvPr/>
        </p:nvGrpSpPr>
        <p:grpSpPr bwMode="auto">
          <a:xfrm>
            <a:off x="5389563" y="3265488"/>
            <a:ext cx="457200" cy="457200"/>
            <a:chOff x="4486" y="3484"/>
            <a:chExt cx="288" cy="288"/>
          </a:xfrm>
        </p:grpSpPr>
        <p:sp>
          <p:nvSpPr>
            <p:cNvPr id="1468521" name="Oval 105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8522" name="Line 106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8523" name="Line 107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8526" name="Rectangle 1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shift</a:t>
            </a:r>
          </a:p>
        </p:txBody>
      </p:sp>
      <p:sp>
        <p:nvSpPr>
          <p:cNvPr id="1468527" name="Rectangle 111"/>
          <p:cNvSpPr>
            <a:spLocks noChangeArrowheads="1"/>
          </p:cNvSpPr>
          <p:nvPr/>
        </p:nvSpPr>
        <p:spPr bwMode="auto">
          <a:xfrm>
            <a:off x="120650" y="6524625"/>
            <a:ext cx="2622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Slide by Y. Ukrainitz &amp; B. Sarel</a:t>
            </a:r>
          </a:p>
        </p:txBody>
      </p:sp>
    </p:spTree>
    <p:extLst>
      <p:ext uri="{BB962C8B-B14F-4D97-AF65-F5344CB8AC3E}">
        <p14:creationId xmlns:p14="http://schemas.microsoft.com/office/powerpoint/2010/main" val="2024887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8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8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607" name="Rectangle 3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Cluster: all data points in the attraction basin of a mode</a:t>
            </a:r>
          </a:p>
          <a:p>
            <a:pPr>
              <a:buFontTx/>
              <a:buChar char="•"/>
            </a:pPr>
            <a:r>
              <a:rPr lang="en-US"/>
              <a:t>Attraction basin: the region for which all trajectories lead to the same mode</a:t>
            </a:r>
          </a:p>
        </p:txBody>
      </p:sp>
      <p:grpSp>
        <p:nvGrpSpPr>
          <p:cNvPr id="1560608" name="Group 32"/>
          <p:cNvGrpSpPr>
            <a:grpSpLocks/>
          </p:cNvGrpSpPr>
          <p:nvPr/>
        </p:nvGrpSpPr>
        <p:grpSpPr bwMode="auto">
          <a:xfrm>
            <a:off x="1981200" y="3048000"/>
            <a:ext cx="5257800" cy="3057525"/>
            <a:chOff x="1776" y="1965"/>
            <a:chExt cx="2064" cy="1200"/>
          </a:xfrm>
        </p:grpSpPr>
        <p:grpSp>
          <p:nvGrpSpPr>
            <p:cNvPr id="1560580" name="Group 4"/>
            <p:cNvGrpSpPr>
              <a:grpSpLocks/>
            </p:cNvGrpSpPr>
            <p:nvPr/>
          </p:nvGrpSpPr>
          <p:grpSpPr bwMode="auto">
            <a:xfrm>
              <a:off x="1776" y="1965"/>
              <a:ext cx="1152" cy="1200"/>
              <a:chOff x="432" y="2256"/>
              <a:chExt cx="672" cy="672"/>
            </a:xfrm>
          </p:grpSpPr>
          <p:sp>
            <p:nvSpPr>
              <p:cNvPr id="1560581" name="Rectangle 5"/>
              <p:cNvSpPr>
                <a:spLocks noChangeArrowheads="1"/>
              </p:cNvSpPr>
              <p:nvPr/>
            </p:nvSpPr>
            <p:spPr bwMode="auto">
              <a:xfrm>
                <a:off x="432" y="2256"/>
                <a:ext cx="672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560582" name="Picture 6" descr="Random Distributi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2312"/>
                <a:ext cx="576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60583" name="Group 7"/>
            <p:cNvGrpSpPr>
              <a:grpSpLocks/>
            </p:cNvGrpSpPr>
            <p:nvPr/>
          </p:nvGrpSpPr>
          <p:grpSpPr bwMode="auto">
            <a:xfrm>
              <a:off x="2688" y="1965"/>
              <a:ext cx="1152" cy="1200"/>
              <a:chOff x="432" y="2256"/>
              <a:chExt cx="672" cy="672"/>
            </a:xfrm>
          </p:grpSpPr>
          <p:sp>
            <p:nvSpPr>
              <p:cNvPr id="1560584" name="Rectangle 8"/>
              <p:cNvSpPr>
                <a:spLocks noChangeArrowheads="1"/>
              </p:cNvSpPr>
              <p:nvPr/>
            </p:nvSpPr>
            <p:spPr bwMode="auto">
              <a:xfrm>
                <a:off x="432" y="2256"/>
                <a:ext cx="672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560585" name="Picture 9" descr="Random Distributi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2312"/>
                <a:ext cx="576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60586" name="Freeform 10"/>
            <p:cNvSpPr>
              <a:spLocks/>
            </p:cNvSpPr>
            <p:nvPr/>
          </p:nvSpPr>
          <p:spPr bwMode="auto">
            <a:xfrm>
              <a:off x="1796" y="2043"/>
              <a:ext cx="1036" cy="1091"/>
            </a:xfrm>
            <a:custGeom>
              <a:avLst/>
              <a:gdLst>
                <a:gd name="T0" fmla="*/ 564 w 1036"/>
                <a:gd name="T1" fmla="*/ 66 h 1091"/>
                <a:gd name="T2" fmla="*/ 220 w 1036"/>
                <a:gd name="T3" fmla="*/ 2 h 1091"/>
                <a:gd name="T4" fmla="*/ 60 w 1036"/>
                <a:gd name="T5" fmla="*/ 34 h 1091"/>
                <a:gd name="T6" fmla="*/ 60 w 1036"/>
                <a:gd name="T7" fmla="*/ 354 h 1091"/>
                <a:gd name="T8" fmla="*/ 36 w 1036"/>
                <a:gd name="T9" fmla="*/ 626 h 1091"/>
                <a:gd name="T10" fmla="*/ 52 w 1036"/>
                <a:gd name="T11" fmla="*/ 858 h 1091"/>
                <a:gd name="T12" fmla="*/ 76 w 1036"/>
                <a:gd name="T13" fmla="*/ 970 h 1091"/>
                <a:gd name="T14" fmla="*/ 140 w 1036"/>
                <a:gd name="T15" fmla="*/ 1042 h 1091"/>
                <a:gd name="T16" fmla="*/ 228 w 1036"/>
                <a:gd name="T17" fmla="*/ 1082 h 1091"/>
                <a:gd name="T18" fmla="*/ 348 w 1036"/>
                <a:gd name="T19" fmla="*/ 1074 h 1091"/>
                <a:gd name="T20" fmla="*/ 396 w 1036"/>
                <a:gd name="T21" fmla="*/ 1058 h 1091"/>
                <a:gd name="T22" fmla="*/ 420 w 1036"/>
                <a:gd name="T23" fmla="*/ 1050 h 1091"/>
                <a:gd name="T24" fmla="*/ 516 w 1036"/>
                <a:gd name="T25" fmla="*/ 994 h 1091"/>
                <a:gd name="T26" fmla="*/ 692 w 1036"/>
                <a:gd name="T27" fmla="*/ 1034 h 1091"/>
                <a:gd name="T28" fmla="*/ 860 w 1036"/>
                <a:gd name="T29" fmla="*/ 1090 h 1091"/>
                <a:gd name="T30" fmla="*/ 972 w 1036"/>
                <a:gd name="T31" fmla="*/ 1082 h 1091"/>
                <a:gd name="T32" fmla="*/ 1036 w 1036"/>
                <a:gd name="T33" fmla="*/ 954 h 1091"/>
                <a:gd name="T34" fmla="*/ 1028 w 1036"/>
                <a:gd name="T35" fmla="*/ 858 h 1091"/>
                <a:gd name="T36" fmla="*/ 1012 w 1036"/>
                <a:gd name="T37" fmla="*/ 714 h 1091"/>
                <a:gd name="T38" fmla="*/ 884 w 1036"/>
                <a:gd name="T39" fmla="*/ 114 h 1091"/>
                <a:gd name="T40" fmla="*/ 700 w 1036"/>
                <a:gd name="T41" fmla="*/ 42 h 1091"/>
                <a:gd name="T42" fmla="*/ 564 w 1036"/>
                <a:gd name="T43" fmla="*/ 66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36" h="1091">
                  <a:moveTo>
                    <a:pt x="564" y="66"/>
                  </a:moveTo>
                  <a:cubicBezTo>
                    <a:pt x="470" y="4"/>
                    <a:pt x="330" y="18"/>
                    <a:pt x="220" y="2"/>
                  </a:cubicBezTo>
                  <a:cubicBezTo>
                    <a:pt x="155" y="7"/>
                    <a:pt x="111" y="0"/>
                    <a:pt x="60" y="34"/>
                  </a:cubicBezTo>
                  <a:cubicBezTo>
                    <a:pt x="0" y="124"/>
                    <a:pt x="40" y="253"/>
                    <a:pt x="60" y="354"/>
                  </a:cubicBezTo>
                  <a:cubicBezTo>
                    <a:pt x="55" y="446"/>
                    <a:pt x="47" y="535"/>
                    <a:pt x="36" y="626"/>
                  </a:cubicBezTo>
                  <a:cubicBezTo>
                    <a:pt x="44" y="783"/>
                    <a:pt x="39" y="745"/>
                    <a:pt x="52" y="858"/>
                  </a:cubicBezTo>
                  <a:cubicBezTo>
                    <a:pt x="55" y="885"/>
                    <a:pt x="59" y="944"/>
                    <a:pt x="76" y="970"/>
                  </a:cubicBezTo>
                  <a:cubicBezTo>
                    <a:pt x="105" y="1013"/>
                    <a:pt x="85" y="987"/>
                    <a:pt x="140" y="1042"/>
                  </a:cubicBezTo>
                  <a:cubicBezTo>
                    <a:pt x="157" y="1059"/>
                    <a:pt x="206" y="1071"/>
                    <a:pt x="228" y="1082"/>
                  </a:cubicBezTo>
                  <a:cubicBezTo>
                    <a:pt x="268" y="1079"/>
                    <a:pt x="308" y="1080"/>
                    <a:pt x="348" y="1074"/>
                  </a:cubicBezTo>
                  <a:cubicBezTo>
                    <a:pt x="365" y="1072"/>
                    <a:pt x="380" y="1063"/>
                    <a:pt x="396" y="1058"/>
                  </a:cubicBezTo>
                  <a:cubicBezTo>
                    <a:pt x="404" y="1055"/>
                    <a:pt x="420" y="1050"/>
                    <a:pt x="420" y="1050"/>
                  </a:cubicBezTo>
                  <a:cubicBezTo>
                    <a:pt x="446" y="1024"/>
                    <a:pt x="480" y="1006"/>
                    <a:pt x="516" y="994"/>
                  </a:cubicBezTo>
                  <a:cubicBezTo>
                    <a:pt x="575" y="1001"/>
                    <a:pt x="638" y="1007"/>
                    <a:pt x="692" y="1034"/>
                  </a:cubicBezTo>
                  <a:cubicBezTo>
                    <a:pt x="751" y="1063"/>
                    <a:pt x="795" y="1079"/>
                    <a:pt x="860" y="1090"/>
                  </a:cubicBezTo>
                  <a:cubicBezTo>
                    <a:pt x="897" y="1087"/>
                    <a:pt x="936" y="1091"/>
                    <a:pt x="972" y="1082"/>
                  </a:cubicBezTo>
                  <a:cubicBezTo>
                    <a:pt x="1008" y="1074"/>
                    <a:pt x="1028" y="986"/>
                    <a:pt x="1036" y="954"/>
                  </a:cubicBezTo>
                  <a:cubicBezTo>
                    <a:pt x="1033" y="922"/>
                    <a:pt x="1031" y="890"/>
                    <a:pt x="1028" y="858"/>
                  </a:cubicBezTo>
                  <a:cubicBezTo>
                    <a:pt x="1023" y="810"/>
                    <a:pt x="1012" y="714"/>
                    <a:pt x="1012" y="714"/>
                  </a:cubicBezTo>
                  <a:cubicBezTo>
                    <a:pt x="1003" y="515"/>
                    <a:pt x="999" y="286"/>
                    <a:pt x="884" y="114"/>
                  </a:cubicBezTo>
                  <a:cubicBezTo>
                    <a:pt x="851" y="65"/>
                    <a:pt x="750" y="49"/>
                    <a:pt x="700" y="42"/>
                  </a:cubicBezTo>
                  <a:cubicBezTo>
                    <a:pt x="640" y="47"/>
                    <a:pt x="611" y="43"/>
                    <a:pt x="564" y="66"/>
                  </a:cubicBezTo>
                  <a:close/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587" name="Freeform 11"/>
            <p:cNvSpPr>
              <a:spLocks/>
            </p:cNvSpPr>
            <p:nvPr/>
          </p:nvSpPr>
          <p:spPr bwMode="auto">
            <a:xfrm>
              <a:off x="2752" y="2060"/>
              <a:ext cx="1040" cy="1065"/>
            </a:xfrm>
            <a:custGeom>
              <a:avLst/>
              <a:gdLst>
                <a:gd name="T0" fmla="*/ 80 w 1040"/>
                <a:gd name="T1" fmla="*/ 33 h 1065"/>
                <a:gd name="T2" fmla="*/ 56 w 1040"/>
                <a:gd name="T3" fmla="*/ 41 h 1065"/>
                <a:gd name="T4" fmla="*/ 40 w 1040"/>
                <a:gd name="T5" fmla="*/ 89 h 1065"/>
                <a:gd name="T6" fmla="*/ 24 w 1040"/>
                <a:gd name="T7" fmla="*/ 113 h 1065"/>
                <a:gd name="T8" fmla="*/ 0 w 1040"/>
                <a:gd name="T9" fmla="*/ 201 h 1065"/>
                <a:gd name="T10" fmla="*/ 32 w 1040"/>
                <a:gd name="T11" fmla="*/ 305 h 1065"/>
                <a:gd name="T12" fmla="*/ 64 w 1040"/>
                <a:gd name="T13" fmla="*/ 617 h 1065"/>
                <a:gd name="T14" fmla="*/ 64 w 1040"/>
                <a:gd name="T15" fmla="*/ 865 h 1065"/>
                <a:gd name="T16" fmla="*/ 80 w 1040"/>
                <a:gd name="T17" fmla="*/ 913 h 1065"/>
                <a:gd name="T18" fmla="*/ 88 w 1040"/>
                <a:gd name="T19" fmla="*/ 937 h 1065"/>
                <a:gd name="T20" fmla="*/ 88 w 1040"/>
                <a:gd name="T21" fmla="*/ 1049 h 1065"/>
                <a:gd name="T22" fmla="*/ 136 w 1040"/>
                <a:gd name="T23" fmla="*/ 1065 h 1065"/>
                <a:gd name="T24" fmla="*/ 216 w 1040"/>
                <a:gd name="T25" fmla="*/ 1041 h 1065"/>
                <a:gd name="T26" fmla="*/ 240 w 1040"/>
                <a:gd name="T27" fmla="*/ 1033 h 1065"/>
                <a:gd name="T28" fmla="*/ 448 w 1040"/>
                <a:gd name="T29" fmla="*/ 1033 h 1065"/>
                <a:gd name="T30" fmla="*/ 512 w 1040"/>
                <a:gd name="T31" fmla="*/ 977 h 1065"/>
                <a:gd name="T32" fmla="*/ 608 w 1040"/>
                <a:gd name="T33" fmla="*/ 985 h 1065"/>
                <a:gd name="T34" fmla="*/ 784 w 1040"/>
                <a:gd name="T35" fmla="*/ 1033 h 1065"/>
                <a:gd name="T36" fmla="*/ 904 w 1040"/>
                <a:gd name="T37" fmla="*/ 1025 h 1065"/>
                <a:gd name="T38" fmla="*/ 944 w 1040"/>
                <a:gd name="T39" fmla="*/ 985 h 1065"/>
                <a:gd name="T40" fmla="*/ 1008 w 1040"/>
                <a:gd name="T41" fmla="*/ 833 h 1065"/>
                <a:gd name="T42" fmla="*/ 1040 w 1040"/>
                <a:gd name="T43" fmla="*/ 585 h 1065"/>
                <a:gd name="T44" fmla="*/ 1024 w 1040"/>
                <a:gd name="T45" fmla="*/ 473 h 1065"/>
                <a:gd name="T46" fmla="*/ 1008 w 1040"/>
                <a:gd name="T47" fmla="*/ 441 h 1065"/>
                <a:gd name="T48" fmla="*/ 992 w 1040"/>
                <a:gd name="T49" fmla="*/ 393 h 1065"/>
                <a:gd name="T50" fmla="*/ 904 w 1040"/>
                <a:gd name="T51" fmla="*/ 161 h 1065"/>
                <a:gd name="T52" fmla="*/ 880 w 1040"/>
                <a:gd name="T53" fmla="*/ 137 h 1065"/>
                <a:gd name="T54" fmla="*/ 832 w 1040"/>
                <a:gd name="T55" fmla="*/ 105 h 1065"/>
                <a:gd name="T56" fmla="*/ 736 w 1040"/>
                <a:gd name="T57" fmla="*/ 57 h 1065"/>
                <a:gd name="T58" fmla="*/ 488 w 1040"/>
                <a:gd name="T59" fmla="*/ 65 h 1065"/>
                <a:gd name="T60" fmla="*/ 328 w 1040"/>
                <a:gd name="T61" fmla="*/ 25 h 1065"/>
                <a:gd name="T62" fmla="*/ 160 w 1040"/>
                <a:gd name="T63" fmla="*/ 1 h 1065"/>
                <a:gd name="T64" fmla="*/ 72 w 1040"/>
                <a:gd name="T65" fmla="*/ 9 h 1065"/>
                <a:gd name="T66" fmla="*/ 64 w 1040"/>
                <a:gd name="T67" fmla="*/ 33 h 1065"/>
                <a:gd name="T68" fmla="*/ 80 w 1040"/>
                <a:gd name="T69" fmla="*/ 33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0" h="1065">
                  <a:moveTo>
                    <a:pt x="80" y="33"/>
                  </a:moveTo>
                  <a:cubicBezTo>
                    <a:pt x="72" y="36"/>
                    <a:pt x="61" y="34"/>
                    <a:pt x="56" y="41"/>
                  </a:cubicBezTo>
                  <a:cubicBezTo>
                    <a:pt x="46" y="55"/>
                    <a:pt x="45" y="73"/>
                    <a:pt x="40" y="89"/>
                  </a:cubicBezTo>
                  <a:cubicBezTo>
                    <a:pt x="37" y="98"/>
                    <a:pt x="28" y="104"/>
                    <a:pt x="24" y="113"/>
                  </a:cubicBezTo>
                  <a:cubicBezTo>
                    <a:pt x="9" y="146"/>
                    <a:pt x="7" y="167"/>
                    <a:pt x="0" y="201"/>
                  </a:cubicBezTo>
                  <a:cubicBezTo>
                    <a:pt x="7" y="247"/>
                    <a:pt x="7" y="268"/>
                    <a:pt x="32" y="305"/>
                  </a:cubicBezTo>
                  <a:cubicBezTo>
                    <a:pt x="56" y="402"/>
                    <a:pt x="54" y="516"/>
                    <a:pt x="64" y="617"/>
                  </a:cubicBezTo>
                  <a:cubicBezTo>
                    <a:pt x="59" y="713"/>
                    <a:pt x="49" y="774"/>
                    <a:pt x="64" y="865"/>
                  </a:cubicBezTo>
                  <a:cubicBezTo>
                    <a:pt x="67" y="882"/>
                    <a:pt x="75" y="897"/>
                    <a:pt x="80" y="913"/>
                  </a:cubicBezTo>
                  <a:cubicBezTo>
                    <a:pt x="83" y="921"/>
                    <a:pt x="88" y="937"/>
                    <a:pt x="88" y="937"/>
                  </a:cubicBezTo>
                  <a:cubicBezTo>
                    <a:pt x="86" y="952"/>
                    <a:pt x="70" y="1029"/>
                    <a:pt x="88" y="1049"/>
                  </a:cubicBezTo>
                  <a:cubicBezTo>
                    <a:pt x="99" y="1062"/>
                    <a:pt x="136" y="1065"/>
                    <a:pt x="136" y="1065"/>
                  </a:cubicBezTo>
                  <a:cubicBezTo>
                    <a:pt x="184" y="1053"/>
                    <a:pt x="158" y="1060"/>
                    <a:pt x="216" y="1041"/>
                  </a:cubicBezTo>
                  <a:cubicBezTo>
                    <a:pt x="224" y="1038"/>
                    <a:pt x="240" y="1033"/>
                    <a:pt x="240" y="1033"/>
                  </a:cubicBezTo>
                  <a:cubicBezTo>
                    <a:pt x="313" y="1040"/>
                    <a:pt x="373" y="1050"/>
                    <a:pt x="448" y="1033"/>
                  </a:cubicBezTo>
                  <a:cubicBezTo>
                    <a:pt x="471" y="1028"/>
                    <a:pt x="478" y="988"/>
                    <a:pt x="512" y="977"/>
                  </a:cubicBezTo>
                  <a:cubicBezTo>
                    <a:pt x="544" y="980"/>
                    <a:pt x="576" y="980"/>
                    <a:pt x="608" y="985"/>
                  </a:cubicBezTo>
                  <a:cubicBezTo>
                    <a:pt x="668" y="994"/>
                    <a:pt x="724" y="1021"/>
                    <a:pt x="784" y="1033"/>
                  </a:cubicBezTo>
                  <a:cubicBezTo>
                    <a:pt x="824" y="1030"/>
                    <a:pt x="864" y="1032"/>
                    <a:pt x="904" y="1025"/>
                  </a:cubicBezTo>
                  <a:cubicBezTo>
                    <a:pt x="921" y="1022"/>
                    <a:pt x="938" y="998"/>
                    <a:pt x="944" y="985"/>
                  </a:cubicBezTo>
                  <a:cubicBezTo>
                    <a:pt x="966" y="934"/>
                    <a:pt x="983" y="883"/>
                    <a:pt x="1008" y="833"/>
                  </a:cubicBezTo>
                  <a:cubicBezTo>
                    <a:pt x="1022" y="750"/>
                    <a:pt x="1032" y="669"/>
                    <a:pt x="1040" y="585"/>
                  </a:cubicBezTo>
                  <a:cubicBezTo>
                    <a:pt x="1036" y="540"/>
                    <a:pt x="1040" y="510"/>
                    <a:pt x="1024" y="473"/>
                  </a:cubicBezTo>
                  <a:cubicBezTo>
                    <a:pt x="1019" y="462"/>
                    <a:pt x="1012" y="452"/>
                    <a:pt x="1008" y="441"/>
                  </a:cubicBezTo>
                  <a:cubicBezTo>
                    <a:pt x="1002" y="425"/>
                    <a:pt x="992" y="393"/>
                    <a:pt x="992" y="393"/>
                  </a:cubicBezTo>
                  <a:cubicBezTo>
                    <a:pt x="1001" y="296"/>
                    <a:pt x="1012" y="197"/>
                    <a:pt x="904" y="161"/>
                  </a:cubicBezTo>
                  <a:cubicBezTo>
                    <a:pt x="896" y="153"/>
                    <a:pt x="889" y="144"/>
                    <a:pt x="880" y="137"/>
                  </a:cubicBezTo>
                  <a:cubicBezTo>
                    <a:pt x="865" y="125"/>
                    <a:pt x="832" y="105"/>
                    <a:pt x="832" y="105"/>
                  </a:cubicBezTo>
                  <a:cubicBezTo>
                    <a:pt x="806" y="66"/>
                    <a:pt x="778" y="71"/>
                    <a:pt x="736" y="57"/>
                  </a:cubicBezTo>
                  <a:cubicBezTo>
                    <a:pt x="630" y="78"/>
                    <a:pt x="654" y="72"/>
                    <a:pt x="488" y="65"/>
                  </a:cubicBezTo>
                  <a:cubicBezTo>
                    <a:pt x="412" y="57"/>
                    <a:pt x="391" y="46"/>
                    <a:pt x="328" y="25"/>
                  </a:cubicBezTo>
                  <a:cubicBezTo>
                    <a:pt x="277" y="8"/>
                    <a:pt x="213" y="6"/>
                    <a:pt x="160" y="1"/>
                  </a:cubicBezTo>
                  <a:cubicBezTo>
                    <a:pt x="131" y="4"/>
                    <a:pt x="100" y="0"/>
                    <a:pt x="72" y="9"/>
                  </a:cubicBezTo>
                  <a:cubicBezTo>
                    <a:pt x="64" y="12"/>
                    <a:pt x="61" y="25"/>
                    <a:pt x="64" y="33"/>
                  </a:cubicBezTo>
                  <a:cubicBezTo>
                    <a:pt x="66" y="38"/>
                    <a:pt x="75" y="33"/>
                    <a:pt x="80" y="33"/>
                  </a:cubicBezTo>
                  <a:close/>
                </a:path>
              </a:pathLst>
            </a:custGeom>
            <a:noFill/>
            <a:ln w="28575" cmpd="sng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588" name="Freeform 12"/>
            <p:cNvSpPr>
              <a:spLocks/>
            </p:cNvSpPr>
            <p:nvPr/>
          </p:nvSpPr>
          <p:spPr bwMode="auto">
            <a:xfrm>
              <a:off x="2000" y="2605"/>
              <a:ext cx="264" cy="416"/>
            </a:xfrm>
            <a:custGeom>
              <a:avLst/>
              <a:gdLst>
                <a:gd name="T0" fmla="*/ 0 w 264"/>
                <a:gd name="T1" fmla="*/ 416 h 416"/>
                <a:gd name="T2" fmla="*/ 120 w 264"/>
                <a:gd name="T3" fmla="*/ 336 h 416"/>
                <a:gd name="T4" fmla="*/ 152 w 264"/>
                <a:gd name="T5" fmla="*/ 232 h 416"/>
                <a:gd name="T6" fmla="*/ 232 w 264"/>
                <a:gd name="T7" fmla="*/ 40 h 416"/>
                <a:gd name="T8" fmla="*/ 264 w 264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416">
                  <a:moveTo>
                    <a:pt x="0" y="416"/>
                  </a:moveTo>
                  <a:cubicBezTo>
                    <a:pt x="46" y="401"/>
                    <a:pt x="86" y="370"/>
                    <a:pt x="120" y="336"/>
                  </a:cubicBezTo>
                  <a:cubicBezTo>
                    <a:pt x="134" y="294"/>
                    <a:pt x="147" y="282"/>
                    <a:pt x="152" y="232"/>
                  </a:cubicBezTo>
                  <a:cubicBezTo>
                    <a:pt x="159" y="157"/>
                    <a:pt x="146" y="69"/>
                    <a:pt x="232" y="40"/>
                  </a:cubicBezTo>
                  <a:cubicBezTo>
                    <a:pt x="260" y="12"/>
                    <a:pt x="251" y="26"/>
                    <a:pt x="264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589" name="Freeform 13"/>
            <p:cNvSpPr>
              <a:spLocks/>
            </p:cNvSpPr>
            <p:nvPr/>
          </p:nvSpPr>
          <p:spPr bwMode="auto">
            <a:xfrm>
              <a:off x="1920" y="2581"/>
              <a:ext cx="336" cy="96"/>
            </a:xfrm>
            <a:custGeom>
              <a:avLst/>
              <a:gdLst>
                <a:gd name="T0" fmla="*/ 0 w 336"/>
                <a:gd name="T1" fmla="*/ 96 h 96"/>
                <a:gd name="T2" fmla="*/ 144 w 336"/>
                <a:gd name="T3" fmla="*/ 72 h 96"/>
                <a:gd name="T4" fmla="*/ 312 w 336"/>
                <a:gd name="T5" fmla="*/ 24 h 96"/>
                <a:gd name="T6" fmla="*/ 336 w 336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cubicBezTo>
                    <a:pt x="48" y="84"/>
                    <a:pt x="97" y="85"/>
                    <a:pt x="144" y="72"/>
                  </a:cubicBezTo>
                  <a:cubicBezTo>
                    <a:pt x="201" y="56"/>
                    <a:pt x="253" y="36"/>
                    <a:pt x="312" y="24"/>
                  </a:cubicBezTo>
                  <a:cubicBezTo>
                    <a:pt x="320" y="16"/>
                    <a:pt x="336" y="0"/>
                    <a:pt x="336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590" name="Freeform 14"/>
            <p:cNvSpPr>
              <a:spLocks/>
            </p:cNvSpPr>
            <p:nvPr/>
          </p:nvSpPr>
          <p:spPr bwMode="auto">
            <a:xfrm>
              <a:off x="1912" y="2177"/>
              <a:ext cx="344" cy="388"/>
            </a:xfrm>
            <a:custGeom>
              <a:avLst/>
              <a:gdLst>
                <a:gd name="T0" fmla="*/ 32 w 344"/>
                <a:gd name="T1" fmla="*/ 44 h 388"/>
                <a:gd name="T2" fmla="*/ 16 w 344"/>
                <a:gd name="T3" fmla="*/ 100 h 388"/>
                <a:gd name="T4" fmla="*/ 0 w 344"/>
                <a:gd name="T5" fmla="*/ 148 h 388"/>
                <a:gd name="T6" fmla="*/ 8 w 344"/>
                <a:gd name="T7" fmla="*/ 244 h 388"/>
                <a:gd name="T8" fmla="*/ 232 w 344"/>
                <a:gd name="T9" fmla="*/ 308 h 388"/>
                <a:gd name="T10" fmla="*/ 344 w 344"/>
                <a:gd name="T11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88">
                  <a:moveTo>
                    <a:pt x="32" y="44"/>
                  </a:moveTo>
                  <a:cubicBezTo>
                    <a:pt x="5" y="125"/>
                    <a:pt x="46" y="0"/>
                    <a:pt x="16" y="100"/>
                  </a:cubicBezTo>
                  <a:cubicBezTo>
                    <a:pt x="11" y="116"/>
                    <a:pt x="0" y="148"/>
                    <a:pt x="0" y="148"/>
                  </a:cubicBezTo>
                  <a:cubicBezTo>
                    <a:pt x="3" y="180"/>
                    <a:pt x="2" y="213"/>
                    <a:pt x="8" y="244"/>
                  </a:cubicBezTo>
                  <a:cubicBezTo>
                    <a:pt x="25" y="331"/>
                    <a:pt x="203" y="307"/>
                    <a:pt x="232" y="308"/>
                  </a:cubicBezTo>
                  <a:cubicBezTo>
                    <a:pt x="280" y="324"/>
                    <a:pt x="310" y="354"/>
                    <a:pt x="344" y="38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591" name="Freeform 15"/>
            <p:cNvSpPr>
              <a:spLocks/>
            </p:cNvSpPr>
            <p:nvPr/>
          </p:nvSpPr>
          <p:spPr bwMode="auto">
            <a:xfrm>
              <a:off x="2146" y="2181"/>
              <a:ext cx="158" cy="376"/>
            </a:xfrm>
            <a:custGeom>
              <a:avLst/>
              <a:gdLst>
                <a:gd name="T0" fmla="*/ 22 w 158"/>
                <a:gd name="T1" fmla="*/ 0 h 376"/>
                <a:gd name="T2" fmla="*/ 30 w 158"/>
                <a:gd name="T3" fmla="*/ 168 h 376"/>
                <a:gd name="T4" fmla="*/ 102 w 158"/>
                <a:gd name="T5" fmla="*/ 224 h 376"/>
                <a:gd name="T6" fmla="*/ 126 w 158"/>
                <a:gd name="T7" fmla="*/ 240 h 376"/>
                <a:gd name="T8" fmla="*/ 142 w 158"/>
                <a:gd name="T9" fmla="*/ 264 h 376"/>
                <a:gd name="T10" fmla="*/ 158 w 158"/>
                <a:gd name="T11" fmla="*/ 312 h 376"/>
                <a:gd name="T12" fmla="*/ 150 w 158"/>
                <a:gd name="T13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376">
                  <a:moveTo>
                    <a:pt x="22" y="0"/>
                  </a:moveTo>
                  <a:cubicBezTo>
                    <a:pt x="16" y="49"/>
                    <a:pt x="0" y="123"/>
                    <a:pt x="30" y="168"/>
                  </a:cubicBezTo>
                  <a:cubicBezTo>
                    <a:pt x="45" y="191"/>
                    <a:pt x="83" y="211"/>
                    <a:pt x="102" y="224"/>
                  </a:cubicBezTo>
                  <a:cubicBezTo>
                    <a:pt x="110" y="229"/>
                    <a:pt x="126" y="240"/>
                    <a:pt x="126" y="240"/>
                  </a:cubicBezTo>
                  <a:cubicBezTo>
                    <a:pt x="131" y="248"/>
                    <a:pt x="138" y="255"/>
                    <a:pt x="142" y="264"/>
                  </a:cubicBezTo>
                  <a:cubicBezTo>
                    <a:pt x="149" y="279"/>
                    <a:pt x="158" y="312"/>
                    <a:pt x="158" y="312"/>
                  </a:cubicBezTo>
                  <a:cubicBezTo>
                    <a:pt x="155" y="333"/>
                    <a:pt x="150" y="376"/>
                    <a:pt x="150" y="37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592" name="Freeform 16"/>
            <p:cNvSpPr>
              <a:spLocks/>
            </p:cNvSpPr>
            <p:nvPr/>
          </p:nvSpPr>
          <p:spPr bwMode="auto">
            <a:xfrm>
              <a:off x="2336" y="2197"/>
              <a:ext cx="296" cy="352"/>
            </a:xfrm>
            <a:custGeom>
              <a:avLst/>
              <a:gdLst>
                <a:gd name="T0" fmla="*/ 296 w 296"/>
                <a:gd name="T1" fmla="*/ 0 h 352"/>
                <a:gd name="T2" fmla="*/ 200 w 296"/>
                <a:gd name="T3" fmla="*/ 56 h 352"/>
                <a:gd name="T4" fmla="*/ 8 w 296"/>
                <a:gd name="T5" fmla="*/ 104 h 352"/>
                <a:gd name="T6" fmla="*/ 32 w 296"/>
                <a:gd name="T7" fmla="*/ 200 h 352"/>
                <a:gd name="T8" fmla="*/ 40 w 296"/>
                <a:gd name="T9" fmla="*/ 224 h 352"/>
                <a:gd name="T10" fmla="*/ 0 w 296"/>
                <a:gd name="T11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6" h="352">
                  <a:moveTo>
                    <a:pt x="296" y="0"/>
                  </a:moveTo>
                  <a:cubicBezTo>
                    <a:pt x="237" y="59"/>
                    <a:pt x="270" y="44"/>
                    <a:pt x="200" y="56"/>
                  </a:cubicBezTo>
                  <a:cubicBezTo>
                    <a:pt x="121" y="50"/>
                    <a:pt x="38" y="15"/>
                    <a:pt x="8" y="104"/>
                  </a:cubicBezTo>
                  <a:cubicBezTo>
                    <a:pt x="19" y="169"/>
                    <a:pt x="11" y="137"/>
                    <a:pt x="32" y="200"/>
                  </a:cubicBezTo>
                  <a:cubicBezTo>
                    <a:pt x="35" y="208"/>
                    <a:pt x="40" y="224"/>
                    <a:pt x="40" y="224"/>
                  </a:cubicBezTo>
                  <a:cubicBezTo>
                    <a:pt x="32" y="323"/>
                    <a:pt x="49" y="303"/>
                    <a:pt x="0" y="35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593" name="Freeform 17"/>
            <p:cNvSpPr>
              <a:spLocks/>
            </p:cNvSpPr>
            <p:nvPr/>
          </p:nvSpPr>
          <p:spPr bwMode="auto">
            <a:xfrm>
              <a:off x="2328" y="2349"/>
              <a:ext cx="392" cy="242"/>
            </a:xfrm>
            <a:custGeom>
              <a:avLst/>
              <a:gdLst>
                <a:gd name="T0" fmla="*/ 392 w 392"/>
                <a:gd name="T1" fmla="*/ 0 h 242"/>
                <a:gd name="T2" fmla="*/ 272 w 392"/>
                <a:gd name="T3" fmla="*/ 24 h 242"/>
                <a:gd name="T4" fmla="*/ 208 w 392"/>
                <a:gd name="T5" fmla="*/ 88 h 242"/>
                <a:gd name="T6" fmla="*/ 104 w 392"/>
                <a:gd name="T7" fmla="*/ 240 h 242"/>
                <a:gd name="T8" fmla="*/ 0 w 392"/>
                <a:gd name="T9" fmla="*/ 24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242">
                  <a:moveTo>
                    <a:pt x="392" y="0"/>
                  </a:moveTo>
                  <a:cubicBezTo>
                    <a:pt x="353" y="13"/>
                    <a:pt x="313" y="18"/>
                    <a:pt x="272" y="24"/>
                  </a:cubicBezTo>
                  <a:cubicBezTo>
                    <a:pt x="247" y="41"/>
                    <a:pt x="221" y="59"/>
                    <a:pt x="208" y="88"/>
                  </a:cubicBezTo>
                  <a:cubicBezTo>
                    <a:pt x="188" y="134"/>
                    <a:pt x="171" y="236"/>
                    <a:pt x="104" y="240"/>
                  </a:cubicBezTo>
                  <a:cubicBezTo>
                    <a:pt x="69" y="242"/>
                    <a:pt x="35" y="240"/>
                    <a:pt x="0" y="24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594" name="Freeform 18"/>
            <p:cNvSpPr>
              <a:spLocks/>
            </p:cNvSpPr>
            <p:nvPr/>
          </p:nvSpPr>
          <p:spPr bwMode="auto">
            <a:xfrm>
              <a:off x="2328" y="2629"/>
              <a:ext cx="416" cy="248"/>
            </a:xfrm>
            <a:custGeom>
              <a:avLst/>
              <a:gdLst>
                <a:gd name="T0" fmla="*/ 416 w 416"/>
                <a:gd name="T1" fmla="*/ 248 h 248"/>
                <a:gd name="T2" fmla="*/ 376 w 416"/>
                <a:gd name="T3" fmla="*/ 136 h 248"/>
                <a:gd name="T4" fmla="*/ 336 w 416"/>
                <a:gd name="T5" fmla="*/ 40 h 248"/>
                <a:gd name="T6" fmla="*/ 312 w 416"/>
                <a:gd name="T7" fmla="*/ 16 h 248"/>
                <a:gd name="T8" fmla="*/ 264 w 416"/>
                <a:gd name="T9" fmla="*/ 0 h 248"/>
                <a:gd name="T10" fmla="*/ 184 w 416"/>
                <a:gd name="T11" fmla="*/ 16 h 248"/>
                <a:gd name="T12" fmla="*/ 136 w 416"/>
                <a:gd name="T13" fmla="*/ 32 h 248"/>
                <a:gd name="T14" fmla="*/ 112 w 416"/>
                <a:gd name="T15" fmla="*/ 40 h 248"/>
                <a:gd name="T16" fmla="*/ 0 w 416"/>
                <a:gd name="T17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248">
                  <a:moveTo>
                    <a:pt x="416" y="248"/>
                  </a:moveTo>
                  <a:cubicBezTo>
                    <a:pt x="407" y="205"/>
                    <a:pt x="393" y="174"/>
                    <a:pt x="376" y="136"/>
                  </a:cubicBezTo>
                  <a:cubicBezTo>
                    <a:pt x="361" y="102"/>
                    <a:pt x="360" y="69"/>
                    <a:pt x="336" y="40"/>
                  </a:cubicBezTo>
                  <a:cubicBezTo>
                    <a:pt x="329" y="31"/>
                    <a:pt x="322" y="21"/>
                    <a:pt x="312" y="16"/>
                  </a:cubicBezTo>
                  <a:cubicBezTo>
                    <a:pt x="297" y="8"/>
                    <a:pt x="264" y="0"/>
                    <a:pt x="264" y="0"/>
                  </a:cubicBezTo>
                  <a:cubicBezTo>
                    <a:pt x="232" y="5"/>
                    <a:pt x="214" y="7"/>
                    <a:pt x="184" y="16"/>
                  </a:cubicBezTo>
                  <a:cubicBezTo>
                    <a:pt x="168" y="21"/>
                    <a:pt x="152" y="27"/>
                    <a:pt x="136" y="32"/>
                  </a:cubicBezTo>
                  <a:cubicBezTo>
                    <a:pt x="128" y="35"/>
                    <a:pt x="112" y="40"/>
                    <a:pt x="112" y="40"/>
                  </a:cubicBezTo>
                  <a:cubicBezTo>
                    <a:pt x="96" y="39"/>
                    <a:pt x="0" y="50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595" name="Freeform 19"/>
            <p:cNvSpPr>
              <a:spLocks/>
            </p:cNvSpPr>
            <p:nvPr/>
          </p:nvSpPr>
          <p:spPr bwMode="auto">
            <a:xfrm>
              <a:off x="2296" y="2637"/>
              <a:ext cx="368" cy="328"/>
            </a:xfrm>
            <a:custGeom>
              <a:avLst/>
              <a:gdLst>
                <a:gd name="T0" fmla="*/ 368 w 368"/>
                <a:gd name="T1" fmla="*/ 328 h 328"/>
                <a:gd name="T2" fmla="*/ 0 w 368"/>
                <a:gd name="T3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8" h="328">
                  <a:moveTo>
                    <a:pt x="368" y="328"/>
                  </a:moveTo>
                  <a:cubicBezTo>
                    <a:pt x="198" y="300"/>
                    <a:pt x="0" y="194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596" name="Freeform 20"/>
            <p:cNvSpPr>
              <a:spLocks/>
            </p:cNvSpPr>
            <p:nvPr/>
          </p:nvSpPr>
          <p:spPr bwMode="auto">
            <a:xfrm>
              <a:off x="2880" y="2216"/>
              <a:ext cx="344" cy="333"/>
            </a:xfrm>
            <a:custGeom>
              <a:avLst/>
              <a:gdLst>
                <a:gd name="T0" fmla="*/ 0 w 344"/>
                <a:gd name="T1" fmla="*/ 13 h 333"/>
                <a:gd name="T2" fmla="*/ 104 w 344"/>
                <a:gd name="T3" fmla="*/ 29 h 333"/>
                <a:gd name="T4" fmla="*/ 296 w 344"/>
                <a:gd name="T5" fmla="*/ 189 h 333"/>
                <a:gd name="T6" fmla="*/ 336 w 344"/>
                <a:gd name="T7" fmla="*/ 285 h 333"/>
                <a:gd name="T8" fmla="*/ 344 w 344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33">
                  <a:moveTo>
                    <a:pt x="0" y="13"/>
                  </a:moveTo>
                  <a:cubicBezTo>
                    <a:pt x="39" y="0"/>
                    <a:pt x="65" y="16"/>
                    <a:pt x="104" y="29"/>
                  </a:cubicBezTo>
                  <a:cubicBezTo>
                    <a:pt x="184" y="56"/>
                    <a:pt x="238" y="131"/>
                    <a:pt x="296" y="189"/>
                  </a:cubicBezTo>
                  <a:cubicBezTo>
                    <a:pt x="321" y="214"/>
                    <a:pt x="325" y="253"/>
                    <a:pt x="336" y="285"/>
                  </a:cubicBezTo>
                  <a:cubicBezTo>
                    <a:pt x="341" y="300"/>
                    <a:pt x="344" y="333"/>
                    <a:pt x="344" y="333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597" name="Freeform 21"/>
            <p:cNvSpPr>
              <a:spLocks/>
            </p:cNvSpPr>
            <p:nvPr/>
          </p:nvSpPr>
          <p:spPr bwMode="auto">
            <a:xfrm>
              <a:off x="2992" y="2157"/>
              <a:ext cx="358" cy="400"/>
            </a:xfrm>
            <a:custGeom>
              <a:avLst/>
              <a:gdLst>
                <a:gd name="T0" fmla="*/ 0 w 358"/>
                <a:gd name="T1" fmla="*/ 0 h 400"/>
                <a:gd name="T2" fmla="*/ 168 w 358"/>
                <a:gd name="T3" fmla="*/ 88 h 400"/>
                <a:gd name="T4" fmla="*/ 216 w 358"/>
                <a:gd name="T5" fmla="*/ 112 h 400"/>
                <a:gd name="T6" fmla="*/ 264 w 358"/>
                <a:gd name="T7" fmla="*/ 152 h 400"/>
                <a:gd name="T8" fmla="*/ 336 w 358"/>
                <a:gd name="T9" fmla="*/ 272 h 400"/>
                <a:gd name="T10" fmla="*/ 272 w 358"/>
                <a:gd name="T11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400">
                  <a:moveTo>
                    <a:pt x="0" y="0"/>
                  </a:moveTo>
                  <a:cubicBezTo>
                    <a:pt x="54" y="40"/>
                    <a:pt x="109" y="58"/>
                    <a:pt x="168" y="88"/>
                  </a:cubicBezTo>
                  <a:cubicBezTo>
                    <a:pt x="230" y="119"/>
                    <a:pt x="156" y="92"/>
                    <a:pt x="216" y="112"/>
                  </a:cubicBezTo>
                  <a:cubicBezTo>
                    <a:pt x="231" y="127"/>
                    <a:pt x="250" y="136"/>
                    <a:pt x="264" y="152"/>
                  </a:cubicBezTo>
                  <a:cubicBezTo>
                    <a:pt x="297" y="190"/>
                    <a:pt x="309" y="232"/>
                    <a:pt x="336" y="272"/>
                  </a:cubicBezTo>
                  <a:cubicBezTo>
                    <a:pt x="358" y="358"/>
                    <a:pt x="337" y="367"/>
                    <a:pt x="272" y="4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598" name="Freeform 22"/>
            <p:cNvSpPr>
              <a:spLocks/>
            </p:cNvSpPr>
            <p:nvPr/>
          </p:nvSpPr>
          <p:spPr bwMode="auto">
            <a:xfrm>
              <a:off x="3232" y="2205"/>
              <a:ext cx="312" cy="368"/>
            </a:xfrm>
            <a:custGeom>
              <a:avLst/>
              <a:gdLst>
                <a:gd name="T0" fmla="*/ 312 w 312"/>
                <a:gd name="T1" fmla="*/ 0 h 368"/>
                <a:gd name="T2" fmla="*/ 216 w 312"/>
                <a:gd name="T3" fmla="*/ 208 h 368"/>
                <a:gd name="T4" fmla="*/ 168 w 312"/>
                <a:gd name="T5" fmla="*/ 304 h 368"/>
                <a:gd name="T6" fmla="*/ 0 w 312"/>
                <a:gd name="T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368">
                  <a:moveTo>
                    <a:pt x="312" y="0"/>
                  </a:moveTo>
                  <a:cubicBezTo>
                    <a:pt x="298" y="82"/>
                    <a:pt x="269" y="145"/>
                    <a:pt x="216" y="208"/>
                  </a:cubicBezTo>
                  <a:cubicBezTo>
                    <a:pt x="192" y="236"/>
                    <a:pt x="196" y="279"/>
                    <a:pt x="168" y="304"/>
                  </a:cubicBezTo>
                  <a:cubicBezTo>
                    <a:pt x="130" y="337"/>
                    <a:pt x="49" y="368"/>
                    <a:pt x="0" y="36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599" name="Freeform 23"/>
            <p:cNvSpPr>
              <a:spLocks/>
            </p:cNvSpPr>
            <p:nvPr/>
          </p:nvSpPr>
          <p:spPr bwMode="auto">
            <a:xfrm>
              <a:off x="3224" y="2592"/>
              <a:ext cx="512" cy="181"/>
            </a:xfrm>
            <a:custGeom>
              <a:avLst/>
              <a:gdLst>
                <a:gd name="T0" fmla="*/ 512 w 512"/>
                <a:gd name="T1" fmla="*/ 181 h 181"/>
                <a:gd name="T2" fmla="*/ 408 w 512"/>
                <a:gd name="T3" fmla="*/ 69 h 181"/>
                <a:gd name="T4" fmla="*/ 312 w 512"/>
                <a:gd name="T5" fmla="*/ 29 h 181"/>
                <a:gd name="T6" fmla="*/ 0 w 512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181">
                  <a:moveTo>
                    <a:pt x="512" y="181"/>
                  </a:moveTo>
                  <a:cubicBezTo>
                    <a:pt x="475" y="156"/>
                    <a:pt x="452" y="84"/>
                    <a:pt x="408" y="69"/>
                  </a:cubicBezTo>
                  <a:cubicBezTo>
                    <a:pt x="374" y="58"/>
                    <a:pt x="347" y="41"/>
                    <a:pt x="312" y="29"/>
                  </a:cubicBezTo>
                  <a:cubicBezTo>
                    <a:pt x="224" y="0"/>
                    <a:pt x="92" y="5"/>
                    <a:pt x="0" y="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600" name="Freeform 24"/>
            <p:cNvSpPr>
              <a:spLocks/>
            </p:cNvSpPr>
            <p:nvPr/>
          </p:nvSpPr>
          <p:spPr bwMode="auto">
            <a:xfrm>
              <a:off x="3184" y="2612"/>
              <a:ext cx="480" cy="449"/>
            </a:xfrm>
            <a:custGeom>
              <a:avLst/>
              <a:gdLst>
                <a:gd name="T0" fmla="*/ 464 w 480"/>
                <a:gd name="T1" fmla="*/ 449 h 449"/>
                <a:gd name="T2" fmla="*/ 400 w 480"/>
                <a:gd name="T3" fmla="*/ 353 h 449"/>
                <a:gd name="T4" fmla="*/ 160 w 480"/>
                <a:gd name="T5" fmla="*/ 169 h 449"/>
                <a:gd name="T6" fmla="*/ 144 w 480"/>
                <a:gd name="T7" fmla="*/ 105 h 449"/>
                <a:gd name="T8" fmla="*/ 0 w 480"/>
                <a:gd name="T9" fmla="*/ 17 h 449"/>
                <a:gd name="T10" fmla="*/ 32 w 480"/>
                <a:gd name="T11" fmla="*/ 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" h="449">
                  <a:moveTo>
                    <a:pt x="464" y="449"/>
                  </a:moveTo>
                  <a:cubicBezTo>
                    <a:pt x="480" y="402"/>
                    <a:pt x="436" y="378"/>
                    <a:pt x="400" y="353"/>
                  </a:cubicBezTo>
                  <a:cubicBezTo>
                    <a:pt x="316" y="294"/>
                    <a:pt x="220" y="259"/>
                    <a:pt x="160" y="169"/>
                  </a:cubicBezTo>
                  <a:cubicBezTo>
                    <a:pt x="159" y="163"/>
                    <a:pt x="151" y="116"/>
                    <a:pt x="144" y="105"/>
                  </a:cubicBezTo>
                  <a:cubicBezTo>
                    <a:pt x="113" y="58"/>
                    <a:pt x="44" y="47"/>
                    <a:pt x="0" y="17"/>
                  </a:cubicBezTo>
                  <a:cubicBezTo>
                    <a:pt x="26" y="0"/>
                    <a:pt x="14" y="1"/>
                    <a:pt x="32" y="1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601" name="Freeform 25"/>
            <p:cNvSpPr>
              <a:spLocks/>
            </p:cNvSpPr>
            <p:nvPr/>
          </p:nvSpPr>
          <p:spPr bwMode="auto">
            <a:xfrm>
              <a:off x="2896" y="2597"/>
              <a:ext cx="280" cy="488"/>
            </a:xfrm>
            <a:custGeom>
              <a:avLst/>
              <a:gdLst>
                <a:gd name="T0" fmla="*/ 0 w 280"/>
                <a:gd name="T1" fmla="*/ 488 h 488"/>
                <a:gd name="T2" fmla="*/ 112 w 280"/>
                <a:gd name="T3" fmla="*/ 256 h 488"/>
                <a:gd name="T4" fmla="*/ 112 w 280"/>
                <a:gd name="T5" fmla="*/ 168 h 488"/>
                <a:gd name="T6" fmla="*/ 256 w 280"/>
                <a:gd name="T7" fmla="*/ 40 h 488"/>
                <a:gd name="T8" fmla="*/ 280 w 280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488">
                  <a:moveTo>
                    <a:pt x="0" y="488"/>
                  </a:moveTo>
                  <a:cubicBezTo>
                    <a:pt x="74" y="414"/>
                    <a:pt x="99" y="362"/>
                    <a:pt x="112" y="256"/>
                  </a:cubicBezTo>
                  <a:cubicBezTo>
                    <a:pt x="105" y="216"/>
                    <a:pt x="98" y="206"/>
                    <a:pt x="112" y="168"/>
                  </a:cubicBezTo>
                  <a:cubicBezTo>
                    <a:pt x="127" y="127"/>
                    <a:pt x="219" y="65"/>
                    <a:pt x="256" y="40"/>
                  </a:cubicBezTo>
                  <a:cubicBezTo>
                    <a:pt x="275" y="11"/>
                    <a:pt x="268" y="25"/>
                    <a:pt x="28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602" name="Freeform 26"/>
            <p:cNvSpPr>
              <a:spLocks/>
            </p:cNvSpPr>
            <p:nvPr/>
          </p:nvSpPr>
          <p:spPr bwMode="auto">
            <a:xfrm>
              <a:off x="2835" y="2581"/>
              <a:ext cx="341" cy="19"/>
            </a:xfrm>
            <a:custGeom>
              <a:avLst/>
              <a:gdLst>
                <a:gd name="T0" fmla="*/ 37 w 341"/>
                <a:gd name="T1" fmla="*/ 0 h 19"/>
                <a:gd name="T2" fmla="*/ 189 w 341"/>
                <a:gd name="T3" fmla="*/ 0 h 19"/>
                <a:gd name="T4" fmla="*/ 341 w 341"/>
                <a:gd name="T5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1" h="19">
                  <a:moveTo>
                    <a:pt x="37" y="0"/>
                  </a:moveTo>
                  <a:cubicBezTo>
                    <a:pt x="188" y="19"/>
                    <a:pt x="0" y="0"/>
                    <a:pt x="189" y="0"/>
                  </a:cubicBezTo>
                  <a:cubicBezTo>
                    <a:pt x="240" y="0"/>
                    <a:pt x="290" y="8"/>
                    <a:pt x="341" y="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6060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shift clustering</a:t>
            </a:r>
          </a:p>
        </p:txBody>
      </p:sp>
      <p:sp>
        <p:nvSpPr>
          <p:cNvPr id="1560609" name="Rectangle 33"/>
          <p:cNvSpPr>
            <a:spLocks noChangeArrowheads="1"/>
          </p:cNvSpPr>
          <p:nvPr/>
        </p:nvSpPr>
        <p:spPr bwMode="auto">
          <a:xfrm>
            <a:off x="120650" y="6524625"/>
            <a:ext cx="2622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Slide by Y. Ukrainitz &amp; B. Sarel</a:t>
            </a:r>
          </a:p>
        </p:txBody>
      </p:sp>
    </p:spTree>
    <p:extLst>
      <p:ext uri="{BB962C8B-B14F-4D97-AF65-F5344CB8AC3E}">
        <p14:creationId xmlns:p14="http://schemas.microsoft.com/office/powerpoint/2010/main" val="158180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2815568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47800"/>
            <a:ext cx="47244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7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slight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Four regions based approach</a:t>
            </a:r>
          </a:p>
          <a:p>
            <a:pPr lvl="0"/>
            <a:r>
              <a:rPr lang="en-US" dirty="0"/>
              <a:t>Non-uniform based approach</a:t>
            </a:r>
          </a:p>
          <a:p>
            <a:pPr lvl="0"/>
            <a:r>
              <a:rPr lang="en-US" dirty="0"/>
              <a:t>Multi-level based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Four regions based </a:t>
            </a:r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5562600" cy="474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59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61722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64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Non-uniform based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7" y="228600"/>
            <a:ext cx="2968043" cy="625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27" y="235527"/>
            <a:ext cx="3041073" cy="625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73731" y="152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60822" y="151014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in smart car system, or smart camera in general.</a:t>
            </a:r>
          </a:p>
          <a:p>
            <a:r>
              <a:rPr lang="en-US" dirty="0" smtClean="0"/>
              <a:t>Build a software to </a:t>
            </a:r>
            <a:r>
              <a:rPr lang="en-US" dirty="0"/>
              <a:t>categorize </a:t>
            </a:r>
            <a:r>
              <a:rPr lang="en-US" dirty="0" smtClean="0"/>
              <a:t>personal </a:t>
            </a:r>
            <a:r>
              <a:rPr lang="en-US" dirty="0"/>
              <a:t>album images to proper </a:t>
            </a:r>
            <a:r>
              <a:rPr lang="en-US" dirty="0" smtClean="0"/>
              <a:t>catalogue.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Multi-level based </a:t>
            </a:r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67000"/>
            <a:ext cx="7467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5715000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85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075" y="1877467"/>
            <a:ext cx="5191850" cy="3971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36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295400" y="2209800"/>
            <a:ext cx="4080165" cy="2667000"/>
            <a:chOff x="1295400" y="2209800"/>
            <a:chExt cx="4080165" cy="2667000"/>
          </a:xfrm>
        </p:grpSpPr>
        <p:sp>
          <p:nvSpPr>
            <p:cNvPr id="4" name="Rectangle 3"/>
            <p:cNvSpPr/>
            <p:nvPr/>
          </p:nvSpPr>
          <p:spPr>
            <a:xfrm>
              <a:off x="1295400" y="2209800"/>
              <a:ext cx="762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Positive</a:t>
              </a:r>
              <a:r>
                <a:rPr lang="en-US" dirty="0" smtClean="0"/>
                <a:t> </a:t>
              </a:r>
              <a:r>
                <a:rPr lang="en-US" sz="1200" dirty="0" smtClean="0"/>
                <a:t>samples</a:t>
              </a:r>
              <a:endParaRPr lang="en-US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86000" y="2209800"/>
              <a:ext cx="762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Negative</a:t>
              </a:r>
              <a:r>
                <a:rPr lang="en-US" dirty="0" smtClean="0"/>
                <a:t> </a:t>
              </a:r>
              <a:r>
                <a:rPr lang="en-US" sz="1200" dirty="0" smtClean="0"/>
                <a:t>samples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3373582"/>
              <a:ext cx="762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Training samples</a:t>
              </a:r>
              <a:endParaRPr lang="en-US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4267200"/>
              <a:ext cx="762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Classifier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84965" y="4267200"/>
              <a:ext cx="990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Training negative image set</a:t>
              </a:r>
              <a:endParaRPr lang="en-US" sz="12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8091" y="2209800"/>
              <a:ext cx="762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False positive windows</a:t>
              </a:r>
              <a:endParaRPr lang="en-US" sz="1200" dirty="0"/>
            </a:p>
          </p:txBody>
        </p:sp>
        <p:cxnSp>
          <p:nvCxnSpPr>
            <p:cNvPr id="23" name="Straight Arrow Connector 22"/>
            <p:cNvCxnSpPr>
              <a:stCxn id="19" idx="1"/>
              <a:endCxn id="5" idx="3"/>
            </p:cNvCxnSpPr>
            <p:nvPr/>
          </p:nvCxnSpPr>
          <p:spPr>
            <a:xfrm flipH="1">
              <a:off x="3048000" y="2514600"/>
              <a:ext cx="14200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4" idx="2"/>
              <a:endCxn id="7" idx="0"/>
            </p:cNvCxnSpPr>
            <p:nvPr/>
          </p:nvCxnSpPr>
          <p:spPr>
            <a:xfrm>
              <a:off x="1676400" y="2819400"/>
              <a:ext cx="609600" cy="5541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5" idx="2"/>
              <a:endCxn id="7" idx="0"/>
            </p:cNvCxnSpPr>
            <p:nvPr/>
          </p:nvCxnSpPr>
          <p:spPr>
            <a:xfrm flipH="1">
              <a:off x="2286000" y="2819400"/>
              <a:ext cx="381000" cy="5541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7" idx="2"/>
              <a:endCxn id="12" idx="0"/>
            </p:cNvCxnSpPr>
            <p:nvPr/>
          </p:nvCxnSpPr>
          <p:spPr>
            <a:xfrm>
              <a:off x="2286000" y="3983182"/>
              <a:ext cx="0" cy="2840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2" idx="3"/>
              <a:endCxn id="15" idx="1"/>
            </p:cNvCxnSpPr>
            <p:nvPr/>
          </p:nvCxnSpPr>
          <p:spPr>
            <a:xfrm>
              <a:off x="2667000" y="4572000"/>
              <a:ext cx="17179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5" idx="0"/>
              <a:endCxn id="19" idx="2"/>
            </p:cNvCxnSpPr>
            <p:nvPr/>
          </p:nvCxnSpPr>
          <p:spPr>
            <a:xfrm flipH="1" flipV="1">
              <a:off x="4849091" y="2819400"/>
              <a:ext cx="31174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7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6732"/>
            <a:ext cx="8097838" cy="486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2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Literature review.</a:t>
            </a:r>
          </a:p>
          <a:p>
            <a:r>
              <a:rPr lang="en-US" dirty="0" smtClean="0"/>
              <a:t>Motivation.</a:t>
            </a:r>
          </a:p>
          <a:p>
            <a:r>
              <a:rPr lang="en-US" dirty="0" smtClean="0"/>
              <a:t>Overview of methodology.</a:t>
            </a:r>
          </a:p>
          <a:p>
            <a:pPr lvl="1"/>
            <a:r>
              <a:rPr lang="en-US" dirty="0" smtClean="0"/>
              <a:t>HOG</a:t>
            </a:r>
            <a:endParaRPr lang="en-US" dirty="0"/>
          </a:p>
          <a:p>
            <a:pPr lvl="1"/>
            <a:r>
              <a:rPr lang="en-US" dirty="0" smtClean="0"/>
              <a:t>Spatial &amp; oriented histogram</a:t>
            </a:r>
          </a:p>
          <a:p>
            <a:r>
              <a:rPr lang="en-US" dirty="0" smtClean="0"/>
              <a:t>Learning phase</a:t>
            </a:r>
          </a:p>
          <a:p>
            <a:r>
              <a:rPr lang="en-US" dirty="0" smtClean="0"/>
              <a:t>Detection phase</a:t>
            </a:r>
          </a:p>
          <a:p>
            <a:r>
              <a:rPr lang="en-US" dirty="0" smtClean="0"/>
              <a:t>Non-maximum suppression</a:t>
            </a:r>
          </a:p>
          <a:p>
            <a:r>
              <a:rPr lang="en-US" dirty="0" smtClean="0"/>
              <a:t>Some contributions:</a:t>
            </a:r>
          </a:p>
          <a:p>
            <a:pPr lvl="1"/>
            <a:r>
              <a:rPr lang="en-US" dirty="0"/>
              <a:t>Four regions based approach</a:t>
            </a:r>
          </a:p>
          <a:p>
            <a:pPr lvl="1"/>
            <a:r>
              <a:rPr lang="en-US" dirty="0"/>
              <a:t>Non-uniform based approach</a:t>
            </a:r>
          </a:p>
          <a:p>
            <a:pPr lvl="1"/>
            <a:r>
              <a:rPr lang="en-US" dirty="0"/>
              <a:t>Multi-level based approach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wavelets + </a:t>
            </a:r>
            <a:r>
              <a:rPr lang="en-US" dirty="0" smtClean="0"/>
              <a:t>SVM: </a:t>
            </a:r>
            <a:r>
              <a:rPr lang="en-US" dirty="0" err="1" smtClean="0"/>
              <a:t>Papageorgiou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/>
              <a:t>Poggio</a:t>
            </a:r>
            <a:r>
              <a:rPr lang="en-US" dirty="0"/>
              <a:t>, 2000; Mohan et al </a:t>
            </a:r>
            <a:r>
              <a:rPr lang="en-US" dirty="0" smtClean="0"/>
              <a:t>2000</a:t>
            </a:r>
          </a:p>
          <a:p>
            <a:r>
              <a:rPr lang="en-US" dirty="0"/>
              <a:t>Rectangular differential features + </a:t>
            </a:r>
            <a:r>
              <a:rPr lang="en-US" dirty="0" err="1" smtClean="0"/>
              <a:t>adaBoost</a:t>
            </a:r>
            <a:r>
              <a:rPr lang="en-US" dirty="0" smtClean="0"/>
              <a:t>: Viola </a:t>
            </a:r>
            <a:r>
              <a:rPr lang="en-US" dirty="0"/>
              <a:t>&amp; Jones, </a:t>
            </a:r>
            <a:r>
              <a:rPr lang="en-US" dirty="0" smtClean="0"/>
              <a:t>2001</a:t>
            </a:r>
          </a:p>
          <a:p>
            <a:r>
              <a:rPr lang="en-US" dirty="0"/>
              <a:t>Model based </a:t>
            </a:r>
            <a:r>
              <a:rPr lang="en-US" dirty="0" smtClean="0"/>
              <a:t>methods: </a:t>
            </a:r>
            <a:r>
              <a:rPr lang="en-US" dirty="0" err="1" smtClean="0"/>
              <a:t>Felzenszwalb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/>
              <a:t>Huttenlocher</a:t>
            </a:r>
            <a:r>
              <a:rPr lang="en-US" dirty="0"/>
              <a:t>, 2000;  </a:t>
            </a:r>
            <a:r>
              <a:rPr lang="en-US" dirty="0" err="1" smtClean="0"/>
              <a:t>Loffe</a:t>
            </a:r>
            <a:r>
              <a:rPr lang="en-US" dirty="0" smtClean="0"/>
              <a:t> </a:t>
            </a:r>
            <a:r>
              <a:rPr lang="en-US" dirty="0"/>
              <a:t>&amp; Forsyth, </a:t>
            </a:r>
            <a:r>
              <a:rPr lang="en-US" dirty="0" smtClean="0"/>
              <a:t>1999</a:t>
            </a:r>
          </a:p>
          <a:p>
            <a:r>
              <a:rPr lang="en-US" dirty="0"/>
              <a:t> Lowe, 1999 (SIFT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LBP, HOG,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9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of choosing HOG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advantage of rigid shape of object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Low complexity and fast running time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Has a good </a:t>
            </a:r>
            <a:r>
              <a:rPr lang="en-US" smtClean="0"/>
              <a:t>performance</a:t>
            </a:r>
            <a:r>
              <a:rPr lang="en-US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methodology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974" y="1600200"/>
            <a:ext cx="661005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32" y="2281810"/>
            <a:ext cx="7240758" cy="350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7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6596</TotalTime>
  <Words>508</Words>
  <Application>Microsoft Office PowerPoint</Application>
  <PresentationFormat>On-screen Show (4:3)</PresentationFormat>
  <Paragraphs>139</Paragraphs>
  <Slides>33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Finding pedestrians in static image</vt:lpstr>
      <vt:lpstr>Problem statement</vt:lpstr>
      <vt:lpstr>Applications</vt:lpstr>
      <vt:lpstr>Challenges</vt:lpstr>
      <vt:lpstr>Outline</vt:lpstr>
      <vt:lpstr>Existing approaches</vt:lpstr>
      <vt:lpstr>Motivation of choosing HOG</vt:lpstr>
      <vt:lpstr>Overview of methodology</vt:lpstr>
      <vt:lpstr>Example</vt:lpstr>
      <vt:lpstr>HOG: feature extraction algorithm</vt:lpstr>
      <vt:lpstr>Spatial &amp; oriented histogram</vt:lpstr>
      <vt:lpstr>Learning phase</vt:lpstr>
      <vt:lpstr>Result of experiment</vt:lpstr>
      <vt:lpstr>Non-maximum suppression</vt:lpstr>
      <vt:lpstr>Demo of Mean shift</vt:lpstr>
      <vt:lpstr>Mean shift</vt:lpstr>
      <vt:lpstr>Mean shift</vt:lpstr>
      <vt:lpstr>Mean shift</vt:lpstr>
      <vt:lpstr>Mean shift</vt:lpstr>
      <vt:lpstr>Mean shift</vt:lpstr>
      <vt:lpstr>Mean shift</vt:lpstr>
      <vt:lpstr>Mean shift</vt:lpstr>
      <vt:lpstr>Mean shift clustering</vt:lpstr>
      <vt:lpstr>Some examples</vt:lpstr>
      <vt:lpstr>Some slight contributions</vt:lpstr>
      <vt:lpstr>Four regions based approach</vt:lpstr>
      <vt:lpstr>Result</vt:lpstr>
      <vt:lpstr>Non-uniform based approach</vt:lpstr>
      <vt:lpstr>PowerPoint Presentation</vt:lpstr>
      <vt:lpstr>Multi-level based approach</vt:lpstr>
      <vt:lpstr>Result</vt:lpstr>
      <vt:lpstr>Result(cont…)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pedestrians in static image</dc:title>
  <dc:creator>Linh Dang</dc:creator>
  <cp:lastModifiedBy>Linh Dang</cp:lastModifiedBy>
  <cp:revision>25</cp:revision>
  <dcterms:created xsi:type="dcterms:W3CDTF">2006-08-16T00:00:00Z</dcterms:created>
  <dcterms:modified xsi:type="dcterms:W3CDTF">2011-04-06T11:39:10Z</dcterms:modified>
</cp:coreProperties>
</file>