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62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72641"/>
            <a:ext cx="6815669" cy="1314024"/>
          </a:xfrm>
        </p:spPr>
        <p:txBody>
          <a:bodyPr/>
          <a:lstStyle/>
          <a:p>
            <a:r>
              <a:rPr lang="en-US" sz="3900" b="1" dirty="0" smtClean="0"/>
              <a:t>Factors affecting customers' acceptance of personal loans</a:t>
            </a:r>
            <a:endParaRPr lang="en-US" sz="3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 Nguyen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Buu</a:t>
            </a:r>
            <a:endParaRPr lang="en-US" dirty="0" smtClean="0"/>
          </a:p>
          <a:p>
            <a:r>
              <a:rPr lang="en-US" dirty="0" smtClean="0"/>
              <a:t>Jun 7</a:t>
            </a:r>
            <a:r>
              <a:rPr lang="en-US" baseline="30000" dirty="0" smtClean="0"/>
              <a:t>th</a:t>
            </a:r>
            <a:r>
              <a:rPr lang="en-US" dirty="0" smtClean="0"/>
              <a:t>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70" y="644687"/>
            <a:ext cx="9511935" cy="5581940"/>
          </a:xfrm>
          <a:prstGeom prst="rect">
            <a:avLst/>
          </a:prstGeom>
        </p:spPr>
      </p:pic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1366421" y="662105"/>
            <a:ext cx="9510584" cy="553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smtClean="0"/>
              <a:t>Exploratory Data Analysis (EDA)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6179735" y="4619560"/>
            <a:ext cx="5164853" cy="15696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1600" dirty="0"/>
              <a:t>- Age and Experience have normal </a:t>
            </a:r>
            <a:r>
              <a:rPr lang="en-US" sz="1600" dirty="0" smtClean="0"/>
              <a:t>distributions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smtClean="0"/>
              <a:t>Customers </a:t>
            </a:r>
            <a:r>
              <a:rPr lang="en-US" sz="1600" dirty="0"/>
              <a:t>with High Income have more chances of having Personal Loan.</a:t>
            </a:r>
          </a:p>
          <a:p>
            <a:r>
              <a:rPr lang="en-US" sz="1600" dirty="0"/>
              <a:t>- The customer who took the personal loan has a low </a:t>
            </a:r>
            <a:r>
              <a:rPr lang="en-US" sz="1600" dirty="0" err="1"/>
              <a:t>CCAvg</a:t>
            </a:r>
            <a:r>
              <a:rPr lang="en-US" sz="1600" dirty="0"/>
              <a:t>.</a:t>
            </a:r>
          </a:p>
          <a:p>
            <a:r>
              <a:rPr lang="en-US" sz="1600" dirty="0"/>
              <a:t>- The Mortgage have more chances of customer having Personal Loan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Visualize the distribution of Age, Experience, Income, </a:t>
            </a:r>
            <a:r>
              <a:rPr lang="en-US" sz="2800" dirty="0" smtClean="0"/>
              <a:t>Family, Mortgage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114699"/>
            <a:ext cx="9736182" cy="505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661847"/>
            <a:ext cx="9736182" cy="3657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Categorical Analysis: Education, Securities Account, CD Account, Online, </a:t>
            </a:r>
            <a:r>
              <a:rPr lang="en-US" b="1" dirty="0" smtClean="0"/>
              <a:t>Credit Card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8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Visualize the distribution of Age, Experience, Income, </a:t>
            </a:r>
            <a:r>
              <a:rPr lang="en-US" sz="2800" dirty="0" smtClean="0"/>
              <a:t>Family, Mortgage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982132"/>
            <a:ext cx="9686363" cy="5222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4159" y="612800"/>
            <a:ext cx="696685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Exploratory Data Analysis (EDA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Visualize the distribution of Age, Experience, Income, </a:t>
            </a:r>
            <a:r>
              <a:rPr lang="en-US" sz="2800" dirty="0" smtClean="0"/>
              <a:t>Family, Mortgage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155791"/>
            <a:ext cx="10502538" cy="447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711" y="717047"/>
            <a:ext cx="684193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en-US" b="1" dirty="0" smtClean="0"/>
              <a:t>EDA level </a:t>
            </a:r>
            <a:r>
              <a:rPr lang="en-US" b="1" dirty="0"/>
              <a:t>of income and age group affect personal loan acceptance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2125" y="5721979"/>
            <a:ext cx="5477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Income_Level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[Low &lt;=40.000, 40.000&lt; Medium &lt;=80.000,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      80.000&lt; High &lt;=120.000 , Very High &gt;120.000]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6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1853" y="1143497"/>
            <a:ext cx="9601196" cy="11156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4800" dirty="0"/>
              <a:t>Exploratory Data Analysis (EDA</a:t>
            </a:r>
            <a:r>
              <a:rPr lang="en-US" sz="4800" dirty="0" smtClean="0"/>
              <a:t>)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Correlation </a:t>
            </a:r>
            <a:r>
              <a:rPr lang="en-US" sz="2500" dirty="0"/>
              <a:t>Analysis: Income and </a:t>
            </a:r>
            <a:r>
              <a:rPr lang="en-US" sz="2500" dirty="0" err="1"/>
              <a:t>CCAvg</a:t>
            </a:r>
            <a:r>
              <a:rPr lang="en-US" sz="2500" dirty="0"/>
              <a:t> to Personal Loan </a:t>
            </a:r>
            <a:r>
              <a:rPr lang="en-US" sz="2500" dirty="0" smtClean="0"/>
              <a:t>acceptance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3" y="2468879"/>
            <a:ext cx="9601196" cy="36445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99765" y="5495365"/>
            <a:ext cx="2142564" cy="73510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408894" y="3200400"/>
            <a:ext cx="2178424" cy="2528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1170391"/>
            <a:ext cx="9601196" cy="111560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4800" dirty="0"/>
              <a:t>Exploratory Data Analysis (EDA</a:t>
            </a:r>
            <a:r>
              <a:rPr lang="en-US" sz="4800" dirty="0" smtClean="0"/>
              <a:t>)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800" dirty="0"/>
              <a:t>Personal Loans by </a:t>
            </a:r>
            <a:r>
              <a:rPr lang="en-US" sz="2800" dirty="0" smtClean="0"/>
              <a:t>County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50" y="2481942"/>
            <a:ext cx="9521148" cy="36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277" y="1295898"/>
            <a:ext cx="9396548" cy="9363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/>
              <a:t>Feature Importance</a:t>
            </a:r>
            <a:br>
              <a:rPr lang="en-US" dirty="0"/>
            </a:br>
            <a:r>
              <a:rPr lang="en-US" sz="2200" dirty="0" smtClean="0"/>
              <a:t>Determine the importance of each feature in predicting the personal loan outcome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2869" y="2455124"/>
            <a:ext cx="6016413" cy="37192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08894" y="5805045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using the Random Forest model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684" y="1539735"/>
            <a:ext cx="9601196" cy="6386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/>
              <a:t>Build model to predict personal loan accept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94" y="2438399"/>
            <a:ext cx="3423957" cy="366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12" y="2453129"/>
            <a:ext cx="3451411" cy="366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823" y="2453129"/>
            <a:ext cx="3684495" cy="36591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59130" y="2285999"/>
            <a:ext cx="1480457" cy="96229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47407" y="2285999"/>
            <a:ext cx="1480457" cy="96229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79005" y="2257696"/>
            <a:ext cx="1480457" cy="96229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627592"/>
            <a:ext cx="9601196" cy="61358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/>
              <a:t>Find the model with the highest </a:t>
            </a:r>
            <a:r>
              <a:rPr lang="en-US" dirty="0" smtClean="0"/>
              <a:t>accuracy/</a:t>
            </a:r>
            <a:r>
              <a:rPr lang="en-US" dirty="0" err="1" smtClean="0"/>
              <a:t>auc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474259"/>
            <a:ext cx="9601196" cy="37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376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>
              <a:noFill/>
            </a:endParaRPr>
          </a:p>
        </p:txBody>
      </p:sp>
      <p:sp useBgFill="1"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2" y="1822733"/>
            <a:ext cx="9601196" cy="423843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/>
              <a:t>1/ </a:t>
            </a:r>
            <a:r>
              <a:rPr lang="en-US" sz="1900" dirty="0"/>
              <a:t>Customers accepting personal loans have double the income, double the </a:t>
            </a:r>
            <a:r>
              <a:rPr lang="en-US" sz="1900" dirty="0" smtClean="0"/>
              <a:t>mortgage value</a:t>
            </a:r>
            <a:r>
              <a:rPr lang="en-US" sz="1900" dirty="0"/>
              <a:t>, and double the average spending on credit cards per </a:t>
            </a:r>
            <a:r>
              <a:rPr lang="en-US" sz="1900" dirty="0" smtClean="0"/>
              <a:t>month.</a:t>
            </a:r>
          </a:p>
          <a:p>
            <a:pPr marL="0" indent="0">
              <a:buNone/>
            </a:pPr>
            <a:r>
              <a:rPr lang="en-US" sz="1900" dirty="0" smtClean="0"/>
              <a:t>2/ </a:t>
            </a:r>
            <a:r>
              <a:rPr lang="en-US" sz="1900" dirty="0"/>
              <a:t>Customers with High Income and </a:t>
            </a:r>
            <a:r>
              <a:rPr lang="en-US" sz="1900" dirty="0" smtClean="0"/>
              <a:t>Mortgage value </a:t>
            </a:r>
            <a:r>
              <a:rPr lang="en-US" sz="1900" dirty="0"/>
              <a:t>have more chances of having Personal Loan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r>
              <a:rPr lang="en-US" sz="1900" dirty="0"/>
              <a:t>3/ Customers with higher education tend to borrow personal loan.</a:t>
            </a:r>
          </a:p>
          <a:p>
            <a:pPr marL="0" indent="0">
              <a:buNone/>
            </a:pPr>
            <a:r>
              <a:rPr lang="en-US" sz="1900" dirty="0"/>
              <a:t>4/Older are more likely to accept personal loans.</a:t>
            </a:r>
          </a:p>
          <a:p>
            <a:pPr marL="0" indent="0">
              <a:buNone/>
            </a:pPr>
            <a:r>
              <a:rPr lang="en-US" sz="1900" dirty="0" smtClean="0"/>
              <a:t>5</a:t>
            </a:r>
            <a:r>
              <a:rPr lang="en-US" sz="1900" dirty="0"/>
              <a:t>/ The largest number of personal loans are in Los Angeles, San Diego, and Santa Clara.</a:t>
            </a:r>
          </a:p>
          <a:p>
            <a:pPr marL="0" indent="0">
              <a:buNone/>
            </a:pPr>
            <a:r>
              <a:rPr lang="en-US" sz="1900" dirty="0" smtClean="0"/>
              <a:t>6/ </a:t>
            </a:r>
            <a:r>
              <a:rPr lang="en-US" sz="1900" dirty="0"/>
              <a:t>Acceptance of personal loans has maximum correlation with </a:t>
            </a:r>
            <a:r>
              <a:rPr lang="en-US" sz="1900" dirty="0" smtClean="0"/>
              <a:t>feature: </a:t>
            </a:r>
            <a:r>
              <a:rPr lang="en-US" sz="1900" dirty="0"/>
              <a:t>Income, </a:t>
            </a:r>
            <a:r>
              <a:rPr lang="en-US" sz="1900" dirty="0" err="1" smtClean="0"/>
              <a:t>CCAvg</a:t>
            </a:r>
            <a:r>
              <a:rPr lang="en-US" sz="1900" dirty="0" smtClean="0"/>
              <a:t>, CD Account, mortgage value and Education level.</a:t>
            </a:r>
          </a:p>
          <a:p>
            <a:pPr marL="0" indent="0">
              <a:buNone/>
            </a:pPr>
            <a:r>
              <a:rPr lang="en-US" sz="1900" dirty="0" smtClean="0"/>
              <a:t>7</a:t>
            </a:r>
            <a:r>
              <a:rPr lang="en-US" sz="1900" dirty="0"/>
              <a:t>/ Feature Importance (using Random Forest</a:t>
            </a:r>
            <a:r>
              <a:rPr lang="en-US" sz="1900" dirty="0" smtClean="0"/>
              <a:t>): Income, Education level, </a:t>
            </a:r>
            <a:r>
              <a:rPr lang="en-US" sz="1900" dirty="0" err="1" smtClean="0"/>
              <a:t>CCAvg</a:t>
            </a:r>
            <a:r>
              <a:rPr lang="en-US" sz="1900" dirty="0" smtClean="0"/>
              <a:t>, Family, CD Account</a:t>
            </a:r>
          </a:p>
          <a:p>
            <a:pPr marL="0" indent="0">
              <a:buNone/>
            </a:pPr>
            <a:r>
              <a:rPr lang="en-US" sz="1900" dirty="0" smtClean="0"/>
              <a:t>8/The </a:t>
            </a:r>
            <a:r>
              <a:rPr lang="en-US" sz="1900" dirty="0"/>
              <a:t>best model is: Random Forest with accuracy </a:t>
            </a:r>
            <a:r>
              <a:rPr lang="en-US" sz="1900" dirty="0" smtClean="0"/>
              <a:t>0.98 and AUC 0.95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747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21403"/>
            <a:ext cx="9601196" cy="81977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2722401"/>
            <a:ext cx="9601196" cy="3077514"/>
          </a:xfrm>
          <a:blipFill>
            <a:blip r:embed="rId4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1/ Overview </a:t>
            </a:r>
            <a:r>
              <a:rPr lang="en-US" dirty="0"/>
              <a:t>of </a:t>
            </a:r>
            <a:r>
              <a:rPr lang="en-US" dirty="0" smtClean="0"/>
              <a:t>Dataset and Question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2/ Descriptive </a:t>
            </a:r>
            <a:r>
              <a:rPr lang="en-US" dirty="0"/>
              <a:t>Statistics and Correlation Analysis Data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3/ EDA Personal Loan acceptance</a:t>
            </a:r>
          </a:p>
          <a:p>
            <a:pPr marL="0" indent="0">
              <a:buNone/>
            </a:pPr>
            <a:r>
              <a:rPr lang="en-US" dirty="0" smtClean="0"/>
              <a:t>4/ Feature Importance</a:t>
            </a:r>
          </a:p>
          <a:p>
            <a:pPr marL="0" indent="0">
              <a:buNone/>
            </a:pPr>
            <a:r>
              <a:rPr lang="en-US" dirty="0" smtClean="0"/>
              <a:t>5/ Build </a:t>
            </a:r>
            <a:r>
              <a:rPr lang="en-US" dirty="0"/>
              <a:t>model to predict personal loan accept</a:t>
            </a:r>
          </a:p>
          <a:p>
            <a:pPr marL="0" indent="0">
              <a:buNone/>
            </a:pPr>
            <a:r>
              <a:rPr lang="en-US" dirty="0" smtClean="0"/>
              <a:t>6/ Conclusion/ Discussion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445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3897" y="2987040"/>
            <a:ext cx="735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22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1" y="1448298"/>
            <a:ext cx="9601196" cy="73909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/>
              <a:t>Overview of Dataset and Question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1" y="2519082"/>
            <a:ext cx="9601196" cy="3530026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dataset </a:t>
            </a:r>
            <a:r>
              <a:rPr lang="en-US" dirty="0" smtClean="0"/>
              <a:t>has </a:t>
            </a:r>
            <a:r>
              <a:rPr lang="en-US" dirty="0"/>
              <a:t>5000 </a:t>
            </a:r>
            <a:r>
              <a:rPr lang="en-US" dirty="0" smtClean="0"/>
              <a:t>entries </a:t>
            </a:r>
            <a:r>
              <a:rPr lang="en-US" dirty="0"/>
              <a:t>and 14 columns and </a:t>
            </a:r>
            <a:r>
              <a:rPr lang="en-US" dirty="0" smtClean="0"/>
              <a:t>Personal </a:t>
            </a:r>
            <a:r>
              <a:rPr lang="en-US" dirty="0"/>
              <a:t>Loan is target</a:t>
            </a:r>
            <a:r>
              <a:rPr lang="en-US" dirty="0" smtClean="0"/>
              <a:t>.</a:t>
            </a:r>
          </a:p>
          <a:p>
            <a:r>
              <a:rPr lang="en-US" dirty="0"/>
              <a:t>The data include customer demographic information (age, income, etc.), the customer's transaction with the bank (mortgage, securities account, etc.), and the customer's acceptance of the personal loan last year.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factors that influence customers to accept personal loans</a:t>
            </a:r>
            <a:r>
              <a:rPr lang="en-US" dirty="0" smtClean="0"/>
              <a:t>?</a:t>
            </a:r>
          </a:p>
          <a:p>
            <a:r>
              <a:rPr lang="en-US" dirty="0"/>
              <a:t>Help the bank manager and retail marketing increase personal </a:t>
            </a:r>
            <a:r>
              <a:rPr lang="en-US" dirty="0" smtClean="0"/>
              <a:t>loans acceptance.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1295401" y="4284095"/>
            <a:ext cx="96011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1576336"/>
            <a:ext cx="9601196" cy="69599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altLang="en-US" dirty="0">
                <a:ln>
                  <a:noFill/>
                </a:ln>
                <a:solidFill>
                  <a:srgbClr val="212121"/>
                </a:solidFill>
                <a:latin typeface="Arial Unicode MS"/>
              </a:rPr>
              <a:t>Descriptive </a:t>
            </a:r>
            <a:r>
              <a:rPr lang="en-US" altLang="en-US" dirty="0" smtClean="0">
                <a:ln>
                  <a:noFill/>
                </a:ln>
                <a:solidFill>
                  <a:srgbClr val="212121"/>
                </a:solidFill>
                <a:latin typeface="Arial Unicode MS"/>
              </a:rPr>
              <a:t>Statistics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85983" y="2389943"/>
            <a:ext cx="4498175" cy="482152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 smtClean="0"/>
              <a:t>describes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502927" y="2920601"/>
            <a:ext cx="4837426" cy="3130575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1800" dirty="0"/>
              <a:t>Age, Experience, Income, </a:t>
            </a:r>
            <a:r>
              <a:rPr lang="en-US" sz="1800" dirty="0" err="1"/>
              <a:t>CCAvg</a:t>
            </a:r>
            <a:r>
              <a:rPr lang="en-US" sz="1800" dirty="0"/>
              <a:t>, Mortgage are numerical variables.</a:t>
            </a:r>
          </a:p>
          <a:p>
            <a:r>
              <a:rPr lang="en-US" sz="1800" dirty="0"/>
              <a:t>Personal loan, Securities Account, CD Account, Online, Credit Card are categorical variables.</a:t>
            </a:r>
          </a:p>
          <a:p>
            <a:r>
              <a:rPr lang="en-US" sz="1800" dirty="0"/>
              <a:t>Customer age ranges from 23 to 67; average age is 45; maximum customer experience is 43 years.</a:t>
            </a:r>
          </a:p>
          <a:p>
            <a:r>
              <a:rPr lang="en-US" sz="1800" dirty="0" smtClean="0"/>
              <a:t>Customer </a:t>
            </a:r>
            <a:r>
              <a:rPr lang="en-US" sz="1800" dirty="0"/>
              <a:t>income from 8000 to 98000 per year, family size from 1 </a:t>
            </a:r>
            <a:r>
              <a:rPr lang="en-US" sz="1800" dirty="0" smtClean="0"/>
              <a:t>to </a:t>
            </a:r>
            <a:r>
              <a:rPr lang="en-US" sz="1800" dirty="0"/>
              <a:t>4 </a:t>
            </a:r>
            <a:r>
              <a:rPr lang="en-US" sz="1800" dirty="0" smtClean="0"/>
              <a:t>members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Education level and family size</a:t>
            </a:r>
            <a:endParaRPr lang="en-US" sz="18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74062"/>
            <a:ext cx="5105400" cy="3721261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1295399" y="3039037"/>
            <a:ext cx="228601" cy="12998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1295399" y="4867835"/>
            <a:ext cx="138954" cy="1183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80745" y="2872095"/>
            <a:ext cx="1891553" cy="3924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61497" y="3369544"/>
            <a:ext cx="1891553" cy="3924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/>
              <a:t>Explore the correlation </a:t>
            </a:r>
            <a:r>
              <a:rPr lang="en-US" dirty="0" smtClean="0"/>
              <a:t>Personal Loan </a:t>
            </a:r>
            <a:r>
              <a:rPr lang="en-US" dirty="0"/>
              <a:t>and other features in 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377696" y="2658533"/>
            <a:ext cx="4097800" cy="2884912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Income' and '</a:t>
            </a:r>
            <a:r>
              <a:rPr lang="en-US" dirty="0" err="1"/>
              <a:t>CCAvg</a:t>
            </a:r>
            <a:r>
              <a:rPr lang="en-US" dirty="0"/>
              <a:t>' is moderately correlated</a:t>
            </a:r>
            <a:endParaRPr lang="en-US" dirty="0" smtClean="0"/>
          </a:p>
          <a:p>
            <a:r>
              <a:rPr lang="en-US" dirty="0"/>
              <a:t>Acceptance of personal loans </a:t>
            </a:r>
            <a:r>
              <a:rPr lang="en-US" dirty="0" smtClean="0"/>
              <a:t>has maximum correlation </a:t>
            </a:r>
            <a:r>
              <a:rPr lang="en-US" dirty="0"/>
              <a:t>with feature </a:t>
            </a:r>
            <a:r>
              <a:rPr lang="en-US" dirty="0" smtClean="0"/>
              <a:t>Income, </a:t>
            </a:r>
            <a:r>
              <a:rPr lang="en-US" dirty="0"/>
              <a:t>average spending on credit cards per </a:t>
            </a:r>
            <a:r>
              <a:rPr lang="en-US" dirty="0" smtClean="0"/>
              <a:t>month, mortgage, education.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75496" y="2449527"/>
            <a:ext cx="5964494" cy="36900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769273" y="4270417"/>
            <a:ext cx="2049863" cy="24227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5730240" y="4306277"/>
            <a:ext cx="748937" cy="15251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the factors that influence customers to accept personal loans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377696" y="2658533"/>
            <a:ext cx="4621170" cy="3217334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Distribution </a:t>
            </a:r>
            <a:r>
              <a:rPr lang="en-US" dirty="0"/>
              <a:t>of Personal </a:t>
            </a:r>
            <a:r>
              <a:rPr lang="en-US" dirty="0" smtClean="0"/>
              <a:t>Loan</a:t>
            </a:r>
          </a:p>
          <a:p>
            <a:pPr marL="0" indent="0">
              <a:buNone/>
            </a:pPr>
            <a:r>
              <a:rPr lang="en-US" dirty="0" smtClean="0"/>
              <a:t>2.Visualize </a:t>
            </a:r>
            <a:r>
              <a:rPr lang="en-US" dirty="0"/>
              <a:t>the distribution of Age, Experience, Income, Family size, </a:t>
            </a:r>
            <a:r>
              <a:rPr lang="en-US" dirty="0" err="1" smtClean="0"/>
              <a:t>CCAvg</a:t>
            </a:r>
            <a:r>
              <a:rPr lang="en-US" dirty="0" smtClean="0"/>
              <a:t>-average </a:t>
            </a:r>
            <a:r>
              <a:rPr lang="en-US" dirty="0"/>
              <a:t>spending on credit cards per month and </a:t>
            </a:r>
            <a:r>
              <a:rPr lang="en-US" dirty="0" smtClean="0"/>
              <a:t>Mortgage</a:t>
            </a:r>
          </a:p>
          <a:p>
            <a:pPr marL="0" indent="0">
              <a:buNone/>
            </a:pPr>
            <a:r>
              <a:rPr lang="en-US" dirty="0" smtClean="0"/>
              <a:t>3. Categorical Analysis: Education, Securities Account, CD Account, Online, Credit Card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90268" y="2658533"/>
            <a:ext cx="4606330" cy="321733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Analysis </a:t>
            </a:r>
            <a:r>
              <a:rPr lang="en-US" dirty="0"/>
              <a:t>education and family size affect personal loan acceptance</a:t>
            </a:r>
          </a:p>
          <a:p>
            <a:pPr marL="0" indent="0">
              <a:buNone/>
            </a:pPr>
            <a:r>
              <a:rPr lang="en-US" dirty="0" smtClean="0"/>
              <a:t>5. Income </a:t>
            </a:r>
            <a:r>
              <a:rPr lang="en-US" dirty="0"/>
              <a:t>and Age group affect personal loan </a:t>
            </a:r>
            <a:r>
              <a:rPr lang="en-US" dirty="0" smtClean="0"/>
              <a:t>acceptance</a:t>
            </a:r>
          </a:p>
          <a:p>
            <a:pPr marL="0" indent="0">
              <a:buNone/>
            </a:pPr>
            <a:r>
              <a:rPr lang="en-US" dirty="0" smtClean="0"/>
              <a:t>6. Correlation Analysis: Income and </a:t>
            </a:r>
            <a:r>
              <a:rPr lang="en-US" dirty="0" err="1" smtClean="0"/>
              <a:t>CCAvg</a:t>
            </a:r>
            <a:r>
              <a:rPr lang="en-US" dirty="0" smtClean="0"/>
              <a:t> to Personal Loan acceptance</a:t>
            </a:r>
          </a:p>
          <a:p>
            <a:pPr marL="0" indent="0">
              <a:buNone/>
            </a:pPr>
            <a:r>
              <a:rPr lang="en-US" dirty="0" smtClean="0"/>
              <a:t>7. Personal </a:t>
            </a:r>
            <a:r>
              <a:rPr lang="en-US" dirty="0"/>
              <a:t>Loans by </a:t>
            </a:r>
            <a:r>
              <a:rPr lang="en-US" dirty="0" smtClean="0"/>
              <a:t>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52462"/>
            <a:ext cx="9601196" cy="11156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Distribution of Personal </a:t>
            </a:r>
            <a:r>
              <a:rPr lang="en-US" sz="2800" dirty="0" smtClean="0"/>
              <a:t>Loan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2165" y="2453594"/>
            <a:ext cx="4334432" cy="372949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857" y="2453594"/>
            <a:ext cx="5691308" cy="37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81554"/>
            <a:ext cx="9601196" cy="10934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5300" dirty="0"/>
              <a:t>Exploratory Data Analysis (EDA</a:t>
            </a:r>
            <a:r>
              <a:rPr lang="en-US" sz="5300" dirty="0" smtClean="0"/>
              <a:t>)</a:t>
            </a:r>
            <a:br>
              <a:rPr lang="en-US" sz="5300" dirty="0" smtClean="0"/>
            </a:br>
            <a:r>
              <a:rPr lang="en-US" sz="2800" dirty="0"/>
              <a:t>Distribution of Personal </a:t>
            </a:r>
            <a:r>
              <a:rPr lang="en-US" sz="2800" dirty="0" smtClean="0"/>
              <a:t>Loan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61300"/>
              </p:ext>
            </p:extLst>
          </p:nvPr>
        </p:nvGraphicFramePr>
        <p:xfrm>
          <a:off x="1295402" y="2561770"/>
          <a:ext cx="4412061" cy="3516812"/>
        </p:xfrm>
        <a:graphic>
          <a:graphicData uri="http://schemas.openxmlformats.org/drawingml/2006/table">
            <a:tbl>
              <a:tblPr/>
              <a:tblGrid>
                <a:gridCol w="1470687">
                  <a:extLst>
                    <a:ext uri="{9D8B030D-6E8A-4147-A177-3AD203B41FA5}">
                      <a16:colId xmlns:a16="http://schemas.microsoft.com/office/drawing/2014/main" val="1405315090"/>
                    </a:ext>
                  </a:extLst>
                </a:gridCol>
                <a:gridCol w="1470687">
                  <a:extLst>
                    <a:ext uri="{9D8B030D-6E8A-4147-A177-3AD203B41FA5}">
                      <a16:colId xmlns:a16="http://schemas.microsoft.com/office/drawing/2014/main" val="3854489358"/>
                    </a:ext>
                  </a:extLst>
                </a:gridCol>
                <a:gridCol w="1470687">
                  <a:extLst>
                    <a:ext uri="{9D8B030D-6E8A-4147-A177-3AD203B41FA5}">
                      <a16:colId xmlns:a16="http://schemas.microsoft.com/office/drawing/2014/main" val="3489535112"/>
                    </a:ext>
                  </a:extLst>
                </a:gridCol>
              </a:tblGrid>
              <a:tr h="270524"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Personal Loan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1836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Age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45.367257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45.066667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02326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Experience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20.132301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19.843750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886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Income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66.237389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144.745833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375802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ZIP Code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93152.428761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93153.202083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89521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Family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2.373451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2.612500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55313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CCAvg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1.729009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3.905354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16721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Education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1.843584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2.233333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644826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Mortgage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51.789381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100.845833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5626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Securities Account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0.102212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0.125000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07850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CD Account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0.035841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0.291667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99808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Online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0.595796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0.606250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78323"/>
                  </a:ext>
                </a:extLst>
              </a:tr>
              <a:tr h="270524">
                <a:tc>
                  <a:txBody>
                    <a:bodyPr/>
                    <a:lstStyle/>
                    <a:p>
                      <a:pPr fontAlgn="ctr"/>
                      <a:r>
                        <a:rPr lang="en-US" sz="900" b="1">
                          <a:effectLst/>
                        </a:rPr>
                        <a:t>CreditCard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0.293584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0.297917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20649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39543" y="2561770"/>
            <a:ext cx="4757055" cy="3408724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US" dirty="0"/>
              <a:t>People with personal loans earn more than twice as much as those without personal loans.</a:t>
            </a:r>
          </a:p>
          <a:p>
            <a:r>
              <a:rPr lang="en-US" dirty="0"/>
              <a:t>Average spending on credit card bills is higher for personal loan </a:t>
            </a:r>
            <a:r>
              <a:rPr lang="en-US" dirty="0" smtClean="0"/>
              <a:t>takers.</a:t>
            </a:r>
            <a:endParaRPr lang="en-US" dirty="0"/>
          </a:p>
          <a:p>
            <a:r>
              <a:rPr lang="en-US" dirty="0"/>
              <a:t>The mortgage value is also double that of people who took personal </a:t>
            </a:r>
            <a:r>
              <a:rPr lang="en-US" dirty="0" smtClean="0"/>
              <a:t>loans.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53685" y="3344094"/>
            <a:ext cx="2217755" cy="3135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53685" y="4695935"/>
            <a:ext cx="2217755" cy="3135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97896" y="4143839"/>
            <a:ext cx="2217755" cy="3135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1469573" y="653138"/>
            <a:ext cx="9407432" cy="8516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smtClean="0"/>
              <a:t>Exploratory Data Analysis (EDA)</a:t>
            </a:r>
            <a:br>
              <a:rPr lang="en-US" sz="2500" dirty="0" smtClean="0"/>
            </a:br>
            <a:r>
              <a:rPr lang="en-US" sz="2000" dirty="0"/>
              <a:t>Visualize the </a:t>
            </a:r>
            <a:r>
              <a:rPr lang="en-US" sz="2000" dirty="0" smtClean="0"/>
              <a:t>distribution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36" y="1524887"/>
            <a:ext cx="9493569" cy="468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7553" y="4707315"/>
            <a:ext cx="4319451" cy="147732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-Age distribution from 35-55 years</a:t>
            </a:r>
          </a:p>
          <a:p>
            <a:r>
              <a:rPr lang="en-US" dirty="0" smtClean="0"/>
              <a:t>-Experience </a:t>
            </a:r>
            <a:r>
              <a:rPr lang="en-US" dirty="0"/>
              <a:t>distribution from </a:t>
            </a:r>
            <a:r>
              <a:rPr lang="en-US" dirty="0" smtClean="0"/>
              <a:t>10 -30 years</a:t>
            </a:r>
            <a:endParaRPr lang="en-US" dirty="0"/>
          </a:p>
          <a:p>
            <a:r>
              <a:rPr lang="en-US" dirty="0" smtClean="0"/>
              <a:t>-Income </a:t>
            </a:r>
            <a:r>
              <a:rPr lang="en-US" dirty="0"/>
              <a:t>distribution from  </a:t>
            </a:r>
            <a:r>
              <a:rPr lang="en-US" dirty="0" smtClean="0"/>
              <a:t>39-98.00USD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CCAvg</a:t>
            </a:r>
            <a:r>
              <a:rPr lang="en-US" dirty="0" smtClean="0"/>
              <a:t> </a:t>
            </a:r>
            <a:r>
              <a:rPr lang="en-US" dirty="0"/>
              <a:t>distribution from  </a:t>
            </a:r>
            <a:r>
              <a:rPr lang="en-US" dirty="0" smtClean="0"/>
              <a:t>700 -2.500USD</a:t>
            </a:r>
            <a:endParaRPr lang="en-US" dirty="0"/>
          </a:p>
          <a:p>
            <a:r>
              <a:rPr lang="en-US" dirty="0" smtClean="0"/>
              <a:t>-Mortgage </a:t>
            </a:r>
            <a:r>
              <a:rPr lang="en-US" dirty="0"/>
              <a:t>distribution from  </a:t>
            </a:r>
            <a:r>
              <a:rPr lang="en-US" dirty="0" smtClean="0"/>
              <a:t>0 -101.000USD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8629</TotalTime>
  <Words>891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Unicode MS</vt:lpstr>
      <vt:lpstr>Garamond</vt:lpstr>
      <vt:lpstr>Organic</vt:lpstr>
      <vt:lpstr>Factors affecting customers' acceptance of personal loans</vt:lpstr>
      <vt:lpstr>Presentation Outline</vt:lpstr>
      <vt:lpstr>Overview of Dataset and Question</vt:lpstr>
      <vt:lpstr>Descriptive Statistics</vt:lpstr>
      <vt:lpstr>Explore the correlation Personal Loan and other features in the dataset</vt:lpstr>
      <vt:lpstr>Exploratory Data Analysis (EDA) the factors that influence customers to accept personal loans</vt:lpstr>
      <vt:lpstr>Exploratory Data Analysis (EDA) Distribution of Personal Loan</vt:lpstr>
      <vt:lpstr>Exploratory Data Analysis (EDA) Distribution of Personal Loan</vt:lpstr>
      <vt:lpstr>Exploratory Data Analysis (EDA) Visualize the distribution</vt:lpstr>
      <vt:lpstr>Exploratory Data Analysis (EDA)</vt:lpstr>
      <vt:lpstr>Exploratory Data Analysis (EDA) Visualize the distribution of Age, Experience, Income, Family, Mortgage</vt:lpstr>
      <vt:lpstr>Exploratory Data Analysis (EDA) Visualize the distribution of Age, Experience, Income, Family, Mortgage</vt:lpstr>
      <vt:lpstr>Exploratory Data Analysis (EDA) Visualize the distribution of Age, Experience, Income, Family, Mortgage</vt:lpstr>
      <vt:lpstr>Exploratory Data Analysis (EDA) Correlation Analysis: Income and CCAvg to Personal Loan acceptance</vt:lpstr>
      <vt:lpstr>Exploratory Data Analysis (EDA) Personal Loans by County</vt:lpstr>
      <vt:lpstr>Feature Importance Determine the importance of each feature in predicting the personal loan outcome</vt:lpstr>
      <vt:lpstr>Build model to predict personal loan accept</vt:lpstr>
      <vt:lpstr>Find the model with the highest accuracy/auc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</cp:revision>
  <dcterms:created xsi:type="dcterms:W3CDTF">2023-05-30T15:37:06Z</dcterms:created>
  <dcterms:modified xsi:type="dcterms:W3CDTF">2023-06-08T15:26:36Z</dcterms:modified>
</cp:coreProperties>
</file>