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sldIdLst>
    <p:sldId id="260" r:id="rId2"/>
    <p:sldId id="302" r:id="rId3"/>
    <p:sldId id="277" r:id="rId4"/>
    <p:sldId id="280" r:id="rId5"/>
    <p:sldId id="281" r:id="rId6"/>
    <p:sldId id="299" r:id="rId7"/>
    <p:sldId id="300" r:id="rId8"/>
    <p:sldId id="325" r:id="rId9"/>
    <p:sldId id="341" r:id="rId10"/>
    <p:sldId id="342" r:id="rId11"/>
    <p:sldId id="361" r:id="rId12"/>
    <p:sldId id="304" r:id="rId13"/>
    <p:sldId id="309" r:id="rId14"/>
    <p:sldId id="311" r:id="rId15"/>
    <p:sldId id="333" r:id="rId16"/>
    <p:sldId id="313" r:id="rId17"/>
    <p:sldId id="315" r:id="rId18"/>
    <p:sldId id="344" r:id="rId19"/>
    <p:sldId id="347" r:id="rId20"/>
    <p:sldId id="348" r:id="rId21"/>
    <p:sldId id="317" r:id="rId22"/>
    <p:sldId id="319" r:id="rId23"/>
    <p:sldId id="321" r:id="rId24"/>
    <p:sldId id="352" r:id="rId25"/>
    <p:sldId id="353" r:id="rId26"/>
    <p:sldId id="354" r:id="rId27"/>
    <p:sldId id="355" r:id="rId28"/>
    <p:sldId id="356" r:id="rId29"/>
    <p:sldId id="357" r:id="rId30"/>
    <p:sldId id="358" r:id="rId31"/>
    <p:sldId id="359" r:id="rId32"/>
    <p:sldId id="362" r:id="rId33"/>
    <p:sldId id="291" r:id="rId34"/>
    <p:sldId id="329"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5" d="100"/>
          <a:sy n="75" d="100"/>
        </p:scale>
        <p:origin x="-54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B6CEC-9D90-4E03-B8DD-8FC3FC01AF5C}" type="datetimeFigureOut">
              <a:rPr lang="en-US" smtClean="0"/>
              <a:pPr/>
              <a:t>6/20/2022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EFD76-A77C-4CCF-8255-8E2577207EFB}" type="slidenum">
              <a:rPr lang="en-US" smtClean="0"/>
              <a:pPr/>
              <a:t>‹#›</a:t>
            </a:fld>
            <a:endParaRPr lang="en-US" dirty="0"/>
          </a:p>
        </p:txBody>
      </p:sp>
    </p:spTree>
    <p:extLst>
      <p:ext uri="{BB962C8B-B14F-4D97-AF65-F5344CB8AC3E}">
        <p14:creationId xmlns:p14="http://schemas.microsoft.com/office/powerpoint/2010/main" xmlns="" val="332940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ED1DDC-B71B-4187-88C5-2E1276CA6B61}" type="datetime1">
              <a:rPr lang="en-IN" smtClean="0"/>
              <a:pPr/>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8FF89-40C7-47AB-A767-0AF5EA448300}" type="datetime1">
              <a:rPr lang="en-IN" smtClean="0"/>
              <a:pPr/>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33958-7B77-43DA-B40E-AD19D445C60C}" type="datetime1">
              <a:rPr lang="en-IN" smtClean="0"/>
              <a:pPr/>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FC005-3BE7-4D4F-A320-F730104695B9}" type="datetime1">
              <a:rPr lang="en-IN" smtClean="0"/>
              <a:pPr/>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F5BD8-0FC7-4868-A600-439CD6B2D55E}" type="datetime1">
              <a:rPr lang="en-IN" smtClean="0"/>
              <a:pPr/>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C3ECA9-FF69-4A2D-ABD6-11CAAAE0B421}" type="datetime1">
              <a:rPr lang="en-IN" smtClean="0"/>
              <a:pPr/>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34D635-CCDF-4648-A43C-27D2F7ECF146}" type="datetime1">
              <a:rPr lang="en-IN" smtClean="0"/>
              <a:pPr/>
              <a:t>20-06-2022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A1FF3A-0DA2-4062-A2DE-66B2AB3DF5AE}" type="datetime1">
              <a:rPr lang="en-IN" smtClean="0"/>
              <a:pPr/>
              <a:t>20-06-2022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55BAF-B8BB-48BD-A46E-56B5979CAE5E}" type="datetime1">
              <a:rPr lang="en-IN" smtClean="0"/>
              <a:pPr/>
              <a:t>20-06-2022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D7E17-04EC-41B0-83B8-CB38D9EC2F98}" type="datetime1">
              <a:rPr lang="en-IN" smtClean="0"/>
              <a:pPr/>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A2EA4-E322-4B78-9378-8796FCCD08A7}" type="datetime1">
              <a:rPr lang="en-IN" smtClean="0"/>
              <a:pPr/>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645D5-3C14-4B93-9B8D-66F88EE0E771}"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8B46E-BEE6-4929-BABA-A60BB5EBC739}" type="datetime1">
              <a:rPr lang="en-IN" smtClean="0"/>
              <a:pPr/>
              <a:t>20-06-2022</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645D5-3C14-4B93-9B8D-66F88EE0E77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6179429B-EC57-436D-B659-5BDA89083954}"/>
              </a:ext>
            </a:extLst>
          </p:cNvPr>
          <p:cNvSpPr>
            <a:spLocks noGrp="1"/>
          </p:cNvSpPr>
          <p:nvPr>
            <p:ph idx="1"/>
          </p:nvPr>
        </p:nvSpPr>
        <p:spPr>
          <a:xfrm>
            <a:off x="968985" y="2488736"/>
            <a:ext cx="10394707" cy="3311189"/>
          </a:xfrm>
        </p:spPr>
        <p:txBody>
          <a:bodyPr>
            <a:noAutofit/>
          </a:bodyPr>
          <a:lstStyle/>
          <a:p>
            <a:pPr marL="0" indent="0" algn="r">
              <a:buNone/>
            </a:pPr>
            <a:r>
              <a:rPr lang="en-US" sz="2700" b="1" dirty="0">
                <a:solidFill>
                  <a:schemeClr val="accent5">
                    <a:lumMod val="75000"/>
                  </a:schemeClr>
                </a:solidFill>
              </a:rPr>
              <a:t>                                                  </a:t>
            </a:r>
          </a:p>
          <a:p>
            <a:pPr marL="0" indent="0" algn="r">
              <a:buNone/>
            </a:pPr>
            <a:r>
              <a:rPr lang="en-US" sz="2700" b="1" dirty="0">
                <a:latin typeface="Times New Roman" pitchFamily="18" charset="0"/>
                <a:cs typeface="Times New Roman" pitchFamily="18" charset="0"/>
              </a:rPr>
              <a:t>PRESENTED BY</a:t>
            </a:r>
          </a:p>
          <a:p>
            <a:pPr marL="0" indent="0" algn="r">
              <a:buNone/>
            </a:pPr>
            <a:r>
              <a:rPr lang="en-US" sz="2700" b="1" dirty="0">
                <a:latin typeface="Times New Roman" pitchFamily="18" charset="0"/>
                <a:cs typeface="Times New Roman" pitchFamily="18" charset="0"/>
              </a:rPr>
              <a:t>K.BUVANESHVARAN           -       811318104003</a:t>
            </a:r>
          </a:p>
          <a:p>
            <a:pPr marL="0" indent="0" algn="r">
              <a:buNone/>
            </a:pPr>
            <a:r>
              <a:rPr lang="en-US" sz="2700" b="1" dirty="0">
                <a:latin typeface="Times New Roman" pitchFamily="18" charset="0"/>
                <a:cs typeface="Times New Roman" pitchFamily="18" charset="0"/>
              </a:rPr>
              <a:t>A.JHEYARAGHAVAN            -       811318104006</a:t>
            </a:r>
          </a:p>
          <a:p>
            <a:pPr marL="0" indent="0" algn="r">
              <a:buNone/>
            </a:pPr>
            <a:r>
              <a:rPr lang="en-US" sz="2700" b="1" dirty="0">
                <a:latin typeface="Times New Roman" pitchFamily="18" charset="0"/>
                <a:cs typeface="Times New Roman" pitchFamily="18" charset="0"/>
              </a:rPr>
              <a:t>J.KEVIN ROLAND                 -       </a:t>
            </a:r>
            <a:r>
              <a:rPr lang="en-US" sz="2700" b="1" dirty="0" smtClean="0">
                <a:latin typeface="Times New Roman" panose="02020603050405020304" pitchFamily="18" charset="0"/>
                <a:cs typeface="Times New Roman" panose="02020603050405020304" pitchFamily="18" charset="0"/>
              </a:rPr>
              <a:t>811318104007</a:t>
            </a:r>
            <a:endParaRPr lang="en-US" sz="27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A3E9AD27-9B96-435C-AD53-6B3BDC7AA000}"/>
              </a:ext>
            </a:extLst>
          </p:cNvPr>
          <p:cNvSpPr>
            <a:spLocks noGrp="1"/>
          </p:cNvSpPr>
          <p:nvPr>
            <p:ph type="sldNum" sz="quarter" idx="12"/>
          </p:nvPr>
        </p:nvSpPr>
        <p:spPr/>
        <p:txBody>
          <a:bodyPr/>
          <a:lstStyle/>
          <a:p>
            <a:fld id="{6D22F896-40B5-4ADD-8801-0D06FADFA095}" type="slidenum">
              <a:rPr lang="en-US" smtClean="0"/>
              <a:pPr/>
              <a:t>1</a:t>
            </a:fld>
            <a:endParaRPr lang="en-US" dirty="0"/>
          </a:p>
        </p:txBody>
      </p:sp>
      <p:sp>
        <p:nvSpPr>
          <p:cNvPr id="5" name="Title 1"/>
          <p:cNvSpPr txBox="1">
            <a:spLocks/>
          </p:cNvSpPr>
          <p:nvPr/>
        </p:nvSpPr>
        <p:spPr>
          <a:xfrm>
            <a:off x="774959" y="766026"/>
            <a:ext cx="10662076" cy="1667684"/>
          </a:xfrm>
          <a:prstGeom prst="rect">
            <a:avLst/>
          </a:prstGeom>
          <a:effectLst/>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effectLst/>
                <a:uLnTx/>
                <a:uFillTx/>
                <a:latin typeface="Times New Roman" pitchFamily="18" charset="0"/>
                <a:ea typeface="+mj-ea"/>
                <a:cs typeface="Times New Roman" pitchFamily="18" charset="0"/>
              </a:rPr>
              <a:t>ATTENTION</a:t>
            </a:r>
            <a:r>
              <a:rPr kumimoji="0" lang="en-IN" sz="3600" b="1" i="0" u="none" strike="noStrike" kern="1200" cap="none" spc="0" normalizeH="0" noProof="0" dirty="0">
                <a:ln w="3175" cmpd="sng">
                  <a:noFill/>
                </a:ln>
                <a:effectLst/>
                <a:uLnTx/>
                <a:uFillTx/>
                <a:latin typeface="Times New Roman" pitchFamily="18" charset="0"/>
                <a:ea typeface="+mj-ea"/>
                <a:cs typeface="Times New Roman" pitchFamily="18" charset="0"/>
              </a:rPr>
              <a:t> SPAN PREDICTION USING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w="3175" cmpd="sng">
                  <a:noFill/>
                </a:ln>
                <a:effectLst/>
                <a:uLnTx/>
                <a:uFillTx/>
                <a:latin typeface="Times New Roman" pitchFamily="18" charset="0"/>
                <a:ea typeface="+mj-ea"/>
                <a:cs typeface="Times New Roman" pitchFamily="18" charset="0"/>
              </a:rPr>
              <a:t>HEAD-POSE ESTIMATION WITH DEEP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w="3175" cmpd="sng">
                  <a:noFill/>
                </a:ln>
                <a:effectLst/>
                <a:uLnTx/>
                <a:uFillTx/>
                <a:latin typeface="Times New Roman" pitchFamily="18" charset="0"/>
                <a:ea typeface="+mj-ea"/>
                <a:cs typeface="Times New Roman" pitchFamily="18" charset="0"/>
              </a:rPr>
              <a:t>NEURAL NETWORKS</a:t>
            </a:r>
          </a:p>
        </p:txBody>
      </p:sp>
    </p:spTree>
    <p:extLst>
      <p:ext uri="{BB962C8B-B14F-4D97-AF65-F5344CB8AC3E}">
        <p14:creationId xmlns:p14="http://schemas.microsoft.com/office/powerpoint/2010/main" xmlns="" val="29938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10</a:t>
            </a:fld>
            <a:endParaRPr lang="en-IN" dirty="0"/>
          </a:p>
        </p:txBody>
      </p:sp>
      <p:sp>
        <p:nvSpPr>
          <p:cNvPr id="3" name="Content Placeholder 2"/>
          <p:cNvSpPr txBox="1">
            <a:spLocks/>
          </p:cNvSpPr>
          <p:nvPr/>
        </p:nvSpPr>
        <p:spPr>
          <a:xfrm>
            <a:off x="688863" y="1787304"/>
            <a:ext cx="10931051" cy="4150434"/>
          </a:xfrm>
          <a:prstGeom prst="rect">
            <a:avLst/>
          </a:prstGeom>
        </p:spPr>
        <p:txBody>
          <a:bodyPr>
            <a:noAutofit/>
          </a:bodyPr>
          <a:lstStyle/>
          <a:p>
            <a:pPr marL="285750" indent="-285750" algn="just">
              <a:lnSpc>
                <a:spcPct val="150000"/>
              </a:lnSpc>
              <a:spcBef>
                <a:spcPct val="20000"/>
              </a:spcBef>
              <a:spcAft>
                <a:spcPts val="600"/>
              </a:spcAft>
              <a:buClr>
                <a:schemeClr val="tx1"/>
              </a:buClr>
              <a:buSzPct val="115000"/>
              <a:buFont typeface="Arial"/>
              <a:buChar char="•"/>
              <a:defRPr/>
            </a:pPr>
            <a:r>
              <a:rPr lang="en-US" sz="2700" dirty="0">
                <a:solidFill>
                  <a:schemeClr val="tx1">
                    <a:lumMod val="85000"/>
                    <a:lumOff val="15000"/>
                  </a:schemeClr>
                </a:solidFill>
                <a:latin typeface="Times New Roman" pitchFamily="18" charset="0"/>
                <a:cs typeface="Times New Roman" pitchFamily="18" charset="0"/>
              </a:rPr>
              <a:t> When we use a laptop for prolonged periods it cause impact as the distance between the screen of the laptop and the keyboard is very little, the constant staring at the flashing screen will spell sorry-sore to the eye.</a:t>
            </a:r>
            <a:endPar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cs typeface="Times New Roman" pitchFamily="18" charset="0"/>
            </a:endParaRPr>
          </a:p>
          <a:p>
            <a:pPr marL="285750" marR="0" lvl="0"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cs typeface="Times New Roman" pitchFamily="18" charset="0"/>
              </a:rPr>
              <a:t> To overcome the disadvantage we implement the framework to analyze the human faces and measure distances from monitors using deep learning</a:t>
            </a:r>
            <a:r>
              <a:rPr lang="en-IN" sz="2700" dirty="0">
                <a:solidFill>
                  <a:schemeClr val="tx1">
                    <a:lumMod val="85000"/>
                    <a:lumOff val="15000"/>
                  </a:schemeClr>
                </a:solidFill>
                <a:latin typeface="Times New Roman" pitchFamily="18" charset="0"/>
                <a:cs typeface="Times New Roman" pitchFamily="18" charset="0"/>
              </a:rPr>
              <a:t>.</a:t>
            </a:r>
            <a:endPar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cs typeface="Times New Roman" pitchFamily="18" charset="0"/>
            </a:endParaRPr>
          </a:p>
        </p:txBody>
      </p:sp>
      <p:sp>
        <p:nvSpPr>
          <p:cNvPr id="4" name="Title 1"/>
          <p:cNvSpPr txBox="1">
            <a:spLocks/>
          </p:cNvSpPr>
          <p:nvPr/>
        </p:nvSpPr>
        <p:spPr>
          <a:xfrm>
            <a:off x="825500" y="923925"/>
            <a:ext cx="10515600" cy="762339"/>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rPr>
              <a:t>PROBLEM DEFINITION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11</a:t>
            </a:fld>
            <a:endParaRPr lang="en-IN" dirty="0"/>
          </a:p>
        </p:txBody>
      </p:sp>
      <p:sp>
        <p:nvSpPr>
          <p:cNvPr id="3" name="Title 1">
            <a:extLst>
              <a:ext uri="{FF2B5EF4-FFF2-40B4-BE49-F238E27FC236}">
                <a16:creationId xmlns:a16="http://schemas.microsoft.com/office/drawing/2014/main" xmlns="" id="{956166ED-E4DC-4599-8CB4-241B84D4C4D0}"/>
              </a:ext>
            </a:extLst>
          </p:cNvPr>
          <p:cNvSpPr txBox="1">
            <a:spLocks/>
          </p:cNvSpPr>
          <p:nvPr/>
        </p:nvSpPr>
        <p:spPr>
          <a:xfrm>
            <a:off x="1295402" y="982133"/>
            <a:ext cx="9601196" cy="9101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latin typeface="Times New Roman" pitchFamily="18" charset="0"/>
                <a:cs typeface="Times New Roman" pitchFamily="18" charset="0"/>
              </a:rPr>
              <a:t>PROPOSED SYSTEM</a:t>
            </a:r>
          </a:p>
        </p:txBody>
      </p:sp>
      <p:sp>
        <p:nvSpPr>
          <p:cNvPr id="7" name="Content Placeholder 2">
            <a:extLst>
              <a:ext uri="{FF2B5EF4-FFF2-40B4-BE49-F238E27FC236}">
                <a16:creationId xmlns:a16="http://schemas.microsoft.com/office/drawing/2014/main" xmlns="" id="{15228624-4FA4-4E1B-9C39-E2AC9A59F789}"/>
              </a:ext>
            </a:extLst>
          </p:cNvPr>
          <p:cNvSpPr txBox="1">
            <a:spLocks/>
          </p:cNvSpPr>
          <p:nvPr/>
        </p:nvSpPr>
        <p:spPr>
          <a:xfrm>
            <a:off x="842889" y="1917880"/>
            <a:ext cx="10495668" cy="3807657"/>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buClr>
                <a:schemeClr val="tx1"/>
              </a:buClr>
            </a:pPr>
            <a:r>
              <a:rPr lang="en-US" sz="2700" dirty="0">
                <a:latin typeface="Times New Roman" pitchFamily="18" charset="0"/>
                <a:cs typeface="Times New Roman" pitchFamily="18" charset="0"/>
              </a:rPr>
              <a:t> Assessing vision system for measuring distances based on their inbuilt web camera. </a:t>
            </a:r>
          </a:p>
          <a:p>
            <a:pPr algn="just">
              <a:lnSpc>
                <a:spcPct val="150000"/>
              </a:lnSpc>
              <a:buClr>
                <a:schemeClr val="tx1"/>
              </a:buClr>
            </a:pPr>
            <a:r>
              <a:rPr lang="en-US" sz="2700" dirty="0">
                <a:latin typeface="Times New Roman" pitchFamily="18" charset="0"/>
                <a:cs typeface="Times New Roman" pitchFamily="18" charset="0"/>
              </a:rPr>
              <a:t> Capture facial images and separate foreground from background. </a:t>
            </a:r>
          </a:p>
          <a:p>
            <a:pPr algn="just">
              <a:lnSpc>
                <a:spcPct val="150000"/>
              </a:lnSpc>
              <a:buClr>
                <a:schemeClr val="tx1"/>
              </a:buClr>
            </a:pPr>
            <a:r>
              <a:rPr lang="en-US" sz="2700" dirty="0">
                <a:latin typeface="Times New Roman" pitchFamily="18" charset="0"/>
                <a:cs typeface="Times New Roman" pitchFamily="18" charset="0"/>
              </a:rPr>
              <a:t> Draw the bounding box and also to calculate the distance measurement from web camera.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12</a:t>
            </a:fld>
            <a:endParaRPr lang="en-IN" dirty="0"/>
          </a:p>
        </p:txBody>
      </p:sp>
      <p:sp>
        <p:nvSpPr>
          <p:cNvPr id="6" name="Title 1"/>
          <p:cNvSpPr txBox="1">
            <a:spLocks/>
          </p:cNvSpPr>
          <p:nvPr/>
        </p:nvSpPr>
        <p:spPr>
          <a:xfrm>
            <a:off x="825500" y="559525"/>
            <a:ext cx="10515600" cy="720635"/>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rPr>
              <a:t>SYSTEM REQUIREMENTS</a:t>
            </a:r>
          </a:p>
        </p:txBody>
      </p:sp>
      <p:sp>
        <p:nvSpPr>
          <p:cNvPr id="7" name="Content Placeholder 2"/>
          <p:cNvSpPr txBox="1">
            <a:spLocks/>
          </p:cNvSpPr>
          <p:nvPr/>
        </p:nvSpPr>
        <p:spPr>
          <a:xfrm>
            <a:off x="838200" y="1572400"/>
            <a:ext cx="10515600" cy="5285599"/>
          </a:xfrm>
          <a:prstGeom prst="rect">
            <a:avLst/>
          </a:prstGeom>
        </p:spPr>
        <p:txBody>
          <a:bodyPr/>
          <a:lstStyle/>
          <a:p>
            <a:pPr marL="285750" marR="0" lvl="0" indent="-285750" algn="l" defTabSz="457200" rtl="0" eaLnBrk="1" fontAlgn="auto" latinLnBrk="0" hangingPunct="1">
              <a:lnSpc>
                <a:spcPct val="150000"/>
              </a:lnSpc>
              <a:spcBef>
                <a:spcPct val="20000"/>
              </a:spcBef>
              <a:spcAft>
                <a:spcPts val="600"/>
              </a:spcAft>
              <a:buClr>
                <a:schemeClr val="tx1"/>
              </a:buClr>
              <a:buSzPct val="115000"/>
              <a:tabLst/>
              <a:defRPr/>
            </a:pPr>
            <a:r>
              <a:rPr kumimoji="0" lang="en-US" sz="27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Hardware Specification</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Processor        		: Intel processor</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RAM  	            	      : 04 GB</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Hard disk        		: </a:t>
            </a:r>
            <a:r>
              <a:rPr lang="en-US" sz="2700" dirty="0">
                <a:solidFill>
                  <a:schemeClr val="tx1">
                    <a:lumMod val="85000"/>
                    <a:lumOff val="15000"/>
                  </a:schemeClr>
                </a:solidFill>
                <a:latin typeface="Times New Roman" pitchFamily="18" charset="0"/>
                <a:cs typeface="Times New Roman" pitchFamily="18" charset="0"/>
              </a:rPr>
              <a:t>930</a:t>
            </a: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 GB</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Compact Disk 		: 650 Mb</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Keyboard        		: Standard keyboard</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Monitor           		: 15 inch color monitor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13</a:t>
            </a:fld>
            <a:endParaRPr lang="en-IN" dirty="0"/>
          </a:p>
        </p:txBody>
      </p:sp>
      <p:sp>
        <p:nvSpPr>
          <p:cNvPr id="3" name="Content Placeholder 2"/>
          <p:cNvSpPr txBox="1">
            <a:spLocks/>
          </p:cNvSpPr>
          <p:nvPr/>
        </p:nvSpPr>
        <p:spPr>
          <a:xfrm>
            <a:off x="838200" y="1825625"/>
            <a:ext cx="10515600" cy="4351338"/>
          </a:xfrm>
          <a:prstGeom prst="rect">
            <a:avLst/>
          </a:prstGeom>
        </p:spPr>
        <p:txBody>
          <a:bodyPr/>
          <a:lstStyle/>
          <a:p>
            <a:pPr marL="285750" marR="0" lvl="0" indent="-285750" algn="l" defTabSz="457200" rtl="0" eaLnBrk="1" fontAlgn="auto" latinLnBrk="0" hangingPunct="1">
              <a:lnSpc>
                <a:spcPct val="150000"/>
              </a:lnSpc>
              <a:spcBef>
                <a:spcPct val="20000"/>
              </a:spcBef>
              <a:spcAft>
                <a:spcPts val="600"/>
              </a:spcAft>
              <a:buClr>
                <a:schemeClr val="tx1"/>
              </a:buClr>
              <a:buSzPct val="115000"/>
              <a:tabLst/>
              <a:defRPr/>
            </a:pPr>
            <a:r>
              <a:rPr kumimoji="0" lang="en-US" sz="27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Software Specification</a:t>
            </a:r>
          </a:p>
          <a:p>
            <a:pPr marL="742950" marR="0" lvl="1" indent="-285750" algn="l"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Operating system	      : Windows OS </a:t>
            </a:r>
          </a:p>
          <a:p>
            <a:pPr marL="742950" marR="0" lvl="1" indent="-285750" algn="l"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Front End          		:.NET (C#)</a:t>
            </a:r>
          </a:p>
          <a:p>
            <a:pPr marL="742950" marR="0" lvl="1" indent="-285750" algn="l"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Back End           		: SQL SERVER</a:t>
            </a:r>
          </a:p>
          <a:p>
            <a:pPr marL="285750" marR="0" lvl="0" indent="-285750" algn="l" defTabSz="457200" rtl="0" eaLnBrk="1" fontAlgn="auto" latinLnBrk="0" hangingPunct="1">
              <a:lnSpc>
                <a:spcPct val="150000"/>
              </a:lnSpc>
              <a:spcBef>
                <a:spcPct val="20000"/>
              </a:spcBef>
              <a:spcAft>
                <a:spcPts val="600"/>
              </a:spcAft>
              <a:buClr>
                <a:schemeClr val="tx1"/>
              </a:buClr>
              <a:buSzPct val="115000"/>
              <a:buFont typeface="Arial"/>
              <a:buChar char="•"/>
              <a:tabLst/>
              <a:defRPr/>
            </a:pPr>
            <a:endParaRPr kumimoji="0" lang="en-IN" sz="27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14</a:t>
            </a:fld>
            <a:endParaRPr lang="en-IN" dirty="0"/>
          </a:p>
        </p:txBody>
      </p:sp>
      <p:sp>
        <p:nvSpPr>
          <p:cNvPr id="3" name="Title 1"/>
          <p:cNvSpPr txBox="1">
            <a:spLocks/>
          </p:cNvSpPr>
          <p:nvPr/>
        </p:nvSpPr>
        <p:spPr>
          <a:xfrm>
            <a:off x="825500" y="936625"/>
            <a:ext cx="10515600" cy="1325563"/>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rPr>
              <a:t>ARCHITECTURE DIAGRAM</a:t>
            </a:r>
          </a:p>
        </p:txBody>
      </p:sp>
      <p:pic>
        <p:nvPicPr>
          <p:cNvPr id="4" name="Content Placeholder 4"/>
          <p:cNvPicPr>
            <a:picLocks/>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730325"/>
            <a:ext cx="12192000" cy="4628272"/>
          </a:xfrm>
          <a:prstGeom prst="rect">
            <a:avLst/>
          </a:prstGeom>
          <a:noFill/>
          <a:ln>
            <a:noFill/>
          </a:ln>
          <a:effectLs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1" y="567720"/>
            <a:ext cx="6172200" cy="511200"/>
          </a:xfrm>
        </p:spPr>
        <p:txBody>
          <a:bodyPr>
            <a:noAutofit/>
          </a:bodyPr>
          <a:lstStyle/>
          <a:p>
            <a:pPr algn="ctr"/>
            <a:r>
              <a:rPr lang="en-US" sz="3600" b="1" dirty="0" smtClean="0">
                <a:latin typeface="Times New Roman" pitchFamily="18" charset="0"/>
                <a:cs typeface="Times New Roman" pitchFamily="18" charset="0"/>
              </a:rPr>
              <a:t>MODULES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964874" y="1694519"/>
            <a:ext cx="8258991" cy="3898368"/>
          </a:xfrm>
        </p:spPr>
        <p:txBody>
          <a:bodyPr>
            <a:normAutofit/>
          </a:bodyPr>
          <a:lstStyle/>
          <a:p>
            <a:pPr algn="just">
              <a:lnSpc>
                <a:spcPct val="150000"/>
              </a:lnSpc>
              <a:buClr>
                <a:schemeClr val="tx1"/>
              </a:buClr>
            </a:pPr>
            <a:r>
              <a:rPr lang="en-US" sz="2700" dirty="0">
                <a:latin typeface="Times New Roman" pitchFamily="18" charset="0"/>
                <a:cs typeface="Times New Roman" pitchFamily="18" charset="0"/>
              </a:rPr>
              <a:t>Image </a:t>
            </a:r>
            <a:r>
              <a:rPr lang="en-US" sz="2700" dirty="0" smtClean="0">
                <a:latin typeface="Times New Roman" pitchFamily="18" charset="0"/>
                <a:cs typeface="Times New Roman" pitchFamily="18" charset="0"/>
              </a:rPr>
              <a:t>Acquisition</a:t>
            </a:r>
            <a:endParaRPr lang="en-US" sz="2700" dirty="0">
              <a:latin typeface="Times New Roman" pitchFamily="18" charset="0"/>
              <a:cs typeface="Times New Roman" pitchFamily="18" charset="0"/>
            </a:endParaRPr>
          </a:p>
          <a:p>
            <a:pPr algn="just">
              <a:lnSpc>
                <a:spcPct val="150000"/>
              </a:lnSpc>
              <a:buClr>
                <a:schemeClr val="tx1"/>
              </a:buClr>
            </a:pPr>
            <a:r>
              <a:rPr lang="en-US" sz="2700" dirty="0">
                <a:latin typeface="Times New Roman" pitchFamily="18" charset="0"/>
                <a:cs typeface="Times New Roman" pitchFamily="18" charset="0"/>
              </a:rPr>
              <a:t>Face </a:t>
            </a:r>
            <a:r>
              <a:rPr lang="en-US" sz="2700" dirty="0" smtClean="0">
                <a:latin typeface="Times New Roman" pitchFamily="18" charset="0"/>
                <a:cs typeface="Times New Roman" pitchFamily="18" charset="0"/>
              </a:rPr>
              <a:t>Detection </a:t>
            </a:r>
            <a:r>
              <a:rPr lang="en-US" sz="2700" dirty="0">
                <a:latin typeface="Times New Roman" pitchFamily="18" charset="0"/>
                <a:cs typeface="Times New Roman" pitchFamily="18" charset="0"/>
              </a:rPr>
              <a:t>A</a:t>
            </a:r>
            <a:r>
              <a:rPr lang="en-US" sz="2700" dirty="0" smtClean="0">
                <a:latin typeface="Times New Roman" pitchFamily="18" charset="0"/>
                <a:cs typeface="Times New Roman" pitchFamily="18" charset="0"/>
              </a:rPr>
              <a:t>lgorithm</a:t>
            </a:r>
            <a:endParaRPr lang="en-US" sz="2700" dirty="0">
              <a:latin typeface="Times New Roman" pitchFamily="18" charset="0"/>
              <a:cs typeface="Times New Roman" pitchFamily="18" charset="0"/>
            </a:endParaRPr>
          </a:p>
          <a:p>
            <a:pPr algn="just">
              <a:lnSpc>
                <a:spcPct val="150000"/>
              </a:lnSpc>
              <a:buClr>
                <a:schemeClr val="tx1"/>
              </a:buClr>
            </a:pPr>
            <a:r>
              <a:rPr lang="en-US" sz="2700" dirty="0">
                <a:latin typeface="Times New Roman" pitchFamily="18" charset="0"/>
                <a:cs typeface="Times New Roman" pitchFamily="18" charset="0"/>
              </a:rPr>
              <a:t>Distance </a:t>
            </a:r>
            <a:r>
              <a:rPr lang="en-US" sz="2700" dirty="0" smtClean="0">
                <a:latin typeface="Times New Roman" pitchFamily="18" charset="0"/>
                <a:cs typeface="Times New Roman" pitchFamily="18" charset="0"/>
              </a:rPr>
              <a:t>Measurement</a:t>
            </a:r>
            <a:endParaRPr lang="en-US" sz="2700" dirty="0">
              <a:latin typeface="Times New Roman" pitchFamily="18" charset="0"/>
              <a:cs typeface="Times New Roman" pitchFamily="18" charset="0"/>
            </a:endParaRPr>
          </a:p>
          <a:p>
            <a:pPr algn="just">
              <a:lnSpc>
                <a:spcPct val="150000"/>
              </a:lnSpc>
              <a:buClr>
                <a:schemeClr val="tx1"/>
              </a:buClr>
            </a:pPr>
            <a:r>
              <a:rPr lang="en-US" sz="2700" dirty="0">
                <a:latin typeface="Times New Roman" pitchFamily="18" charset="0"/>
                <a:cs typeface="Times New Roman" pitchFamily="18" charset="0"/>
              </a:rPr>
              <a:t>Alert </a:t>
            </a:r>
            <a:r>
              <a:rPr lang="en-US" sz="2700" dirty="0" smtClean="0">
                <a:latin typeface="Times New Roman" pitchFamily="18" charset="0"/>
                <a:cs typeface="Times New Roman" pitchFamily="18" charset="0"/>
              </a:rPr>
              <a:t>System</a:t>
            </a:r>
            <a:endParaRPr lang="en-US" sz="2700" dirty="0">
              <a:latin typeface="Times New Roman" pitchFamily="18" charset="0"/>
              <a:cs typeface="Times New Roman" pitchFamily="18" charset="0"/>
            </a:endParaRPr>
          </a:p>
          <a:p>
            <a:pPr algn="just">
              <a:lnSpc>
                <a:spcPct val="150000"/>
              </a:lnSpc>
              <a:buClr>
                <a:schemeClr val="tx1"/>
              </a:buClr>
            </a:pPr>
            <a:r>
              <a:rPr lang="en-US" sz="2700" dirty="0">
                <a:latin typeface="Times New Roman" pitchFamily="18" charset="0"/>
                <a:cs typeface="Times New Roman" pitchFamily="18" charset="0"/>
              </a:rPr>
              <a:t>Parental Control</a:t>
            </a:r>
          </a:p>
          <a:p>
            <a:pPr algn="just">
              <a:lnSpc>
                <a:spcPct val="150000"/>
              </a:lnSpc>
              <a:buClr>
                <a:schemeClr val="tx1"/>
              </a:buClr>
              <a:buNone/>
            </a:pP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60BE038-4420-45A4-80FA-A678E9055794}" type="slidenum">
              <a:rPr lang="en-IN" smtClean="0"/>
              <a:pPr/>
              <a:t>15</a:t>
            </a:fld>
            <a:endParaRPr lang="en-IN" dirty="0"/>
          </a:p>
        </p:txBody>
      </p:sp>
    </p:spTree>
    <p:extLst>
      <p:ext uri="{BB962C8B-B14F-4D97-AF65-F5344CB8AC3E}">
        <p14:creationId xmlns:p14="http://schemas.microsoft.com/office/powerpoint/2010/main" xmlns="" val="180059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16</a:t>
            </a:fld>
            <a:endParaRPr lang="en-IN" dirty="0"/>
          </a:p>
        </p:txBody>
      </p:sp>
      <p:sp>
        <p:nvSpPr>
          <p:cNvPr id="3" name="Title 1"/>
          <p:cNvSpPr txBox="1">
            <a:spLocks/>
          </p:cNvSpPr>
          <p:nvPr/>
        </p:nvSpPr>
        <p:spPr>
          <a:xfrm>
            <a:off x="838200" y="566762"/>
            <a:ext cx="10515600" cy="815975"/>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rPr>
              <a:t>MODULE DESCRIPTION</a:t>
            </a:r>
          </a:p>
        </p:txBody>
      </p:sp>
      <p:sp>
        <p:nvSpPr>
          <p:cNvPr id="4" name="Content Placeholder 2"/>
          <p:cNvSpPr txBox="1">
            <a:spLocks/>
          </p:cNvSpPr>
          <p:nvPr/>
        </p:nvSpPr>
        <p:spPr>
          <a:xfrm>
            <a:off x="838200" y="1825625"/>
            <a:ext cx="10515600" cy="4351338"/>
          </a:xfrm>
          <a:prstGeom prst="rect">
            <a:avLst/>
          </a:prstGeom>
        </p:spPr>
        <p:txBody>
          <a:bodyPr/>
          <a:lstStyle/>
          <a:p>
            <a:pPr marL="285750" marR="0" lvl="0" indent="-285750" algn="just" defTabSz="457200" rtl="0" eaLnBrk="1" fontAlgn="auto" latinLnBrk="0" hangingPunct="1">
              <a:lnSpc>
                <a:spcPct val="150000"/>
              </a:lnSpc>
              <a:spcBef>
                <a:spcPct val="20000"/>
              </a:spcBef>
              <a:spcAft>
                <a:spcPts val="600"/>
              </a:spcAft>
              <a:buClr>
                <a:schemeClr val="accent1"/>
              </a:buClr>
              <a:buSzPct val="115000"/>
              <a:buFont typeface="Arial"/>
              <a:buChar char="•"/>
              <a:tabLst/>
              <a:defRPr/>
            </a:pPr>
            <a:endParaRPr kumimoji="0" lang="en-US" sz="17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endParaRPr>
          </a:p>
        </p:txBody>
      </p:sp>
      <p:sp>
        <p:nvSpPr>
          <p:cNvPr id="7" name="Content Placeholder 2"/>
          <p:cNvSpPr txBox="1">
            <a:spLocks/>
          </p:cNvSpPr>
          <p:nvPr/>
        </p:nvSpPr>
        <p:spPr>
          <a:xfrm>
            <a:off x="225083" y="1527857"/>
            <a:ext cx="11662117" cy="4879975"/>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
                <a:schemeClr val="tx1"/>
              </a:buClr>
              <a:buSzTx/>
              <a:tabLst/>
              <a:defRPr/>
            </a:pPr>
            <a:r>
              <a:rPr kumimoji="0" lang="en-US" sz="27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Image Acquisition:</a:t>
            </a:r>
          </a:p>
          <a:p>
            <a:pPr marL="742950" lvl="1" indent="-285750" algn="just">
              <a:lnSpc>
                <a:spcPct val="150000"/>
              </a:lnSpc>
              <a:spcBef>
                <a:spcPct val="20000"/>
              </a:spcBef>
              <a:spcAft>
                <a:spcPts val="600"/>
              </a:spcAft>
              <a:buClr>
                <a:schemeClr val="tx1"/>
              </a:buClr>
              <a:buSzPct val="115000"/>
              <a:buFont typeface="Arial"/>
              <a:buChar char="•"/>
              <a:defRPr/>
            </a:pPr>
            <a:r>
              <a:rPr lang="en-US" sz="2800" dirty="0">
                <a:solidFill>
                  <a:schemeClr val="tx1">
                    <a:lumMod val="85000"/>
                    <a:lumOff val="15000"/>
                  </a:schemeClr>
                </a:solidFill>
                <a:latin typeface="Times New Roman" pitchFamily="18" charset="0"/>
                <a:cs typeface="Times New Roman" pitchFamily="18" charset="0"/>
              </a:rPr>
              <a:t>Implementation of real time capturing of images using web camera.</a:t>
            </a:r>
          </a:p>
          <a:p>
            <a:pPr marL="742950" lvl="1" indent="-285750" algn="just">
              <a:lnSpc>
                <a:spcPct val="150000"/>
              </a:lnSpc>
              <a:spcBef>
                <a:spcPct val="20000"/>
              </a:spcBef>
              <a:spcAft>
                <a:spcPts val="600"/>
              </a:spcAft>
              <a:buClr>
                <a:schemeClr val="tx1"/>
              </a:buClr>
              <a:buSzPct val="115000"/>
              <a:buFont typeface="Arial"/>
              <a:buChar char="•"/>
              <a:defRPr/>
            </a:pPr>
            <a:r>
              <a:rPr lang="en-US" sz="2800" dirty="0">
                <a:solidFill>
                  <a:schemeClr val="tx1">
                    <a:lumMod val="85000"/>
                    <a:lumOff val="15000"/>
                  </a:schemeClr>
                </a:solidFill>
                <a:latin typeface="Times New Roman" pitchFamily="18" charset="0"/>
                <a:cs typeface="Times New Roman" pitchFamily="18" charset="0"/>
              </a:rPr>
              <a:t>Using inbuilt or additional web camera for capturing the images.</a:t>
            </a:r>
          </a:p>
          <a:p>
            <a:pPr marL="742950" marR="0" lvl="1" indent="-285750" algn="just" defTabSz="914400" rtl="0" eaLnBrk="1" fontAlgn="auto" latinLnBrk="0" hangingPunct="1">
              <a:lnSpc>
                <a:spcPct val="150000"/>
              </a:lnSpc>
              <a:spcBef>
                <a:spcPct val="20000"/>
              </a:spcBef>
              <a:spcAft>
                <a:spcPts val="0"/>
              </a:spcAft>
              <a:buClr>
                <a:schemeClr val="tx1"/>
              </a:buClr>
              <a:buSzTx/>
              <a:buFont typeface="Arial" pitchFamily="34" charset="0"/>
              <a:buChar char="•"/>
              <a:tabLst/>
              <a:defRPr/>
            </a:pPr>
            <a:r>
              <a:rPr kumimoji="0" lang="en-US" sz="27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Web camera additionally run in historical past application and additionally use finalization method to pixel values for each historical past and foreground.</a:t>
            </a:r>
          </a:p>
          <a:p>
            <a:pPr marL="742950" marR="0" lvl="1" indent="-285750" algn="just" defTabSz="914400" rtl="0" eaLnBrk="1" fontAlgn="auto" latinLnBrk="0" hangingPunct="1">
              <a:lnSpc>
                <a:spcPct val="150000"/>
              </a:lnSpc>
              <a:spcBef>
                <a:spcPct val="20000"/>
              </a:spcBef>
              <a:spcAft>
                <a:spcPts val="0"/>
              </a:spcAft>
              <a:buClr>
                <a:schemeClr val="tx1"/>
              </a:buClr>
              <a:buSzTx/>
              <a:buFont typeface="Arial" pitchFamily="34" charset="0"/>
              <a:buChar char="•"/>
              <a:tabLst/>
              <a:defRPr/>
            </a:pPr>
            <a:r>
              <a:rPr kumimoji="0" lang="en-US" sz="27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0’s values assigned for </a:t>
            </a:r>
            <a:r>
              <a:rPr kumimoji="0" lang="en-US" sz="27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returned background</a:t>
            </a:r>
            <a:r>
              <a:rPr kumimoji="0" lang="en-US" sz="27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1’s values assigned for foreground.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17</a:t>
            </a:fld>
            <a:endParaRPr lang="en-IN" dirty="0"/>
          </a:p>
        </p:txBody>
      </p:sp>
      <p:sp>
        <p:nvSpPr>
          <p:cNvPr id="3" name="Title 1"/>
          <p:cNvSpPr txBox="1">
            <a:spLocks/>
          </p:cNvSpPr>
          <p:nvPr/>
        </p:nvSpPr>
        <p:spPr>
          <a:xfrm>
            <a:off x="838200" y="847725"/>
            <a:ext cx="10515600" cy="1325563"/>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3175" cmpd="sng">
                  <a:noFill/>
                </a:ln>
                <a:solidFill>
                  <a:schemeClr val="tx1">
                    <a:lumMod val="85000"/>
                    <a:lumOff val="15000"/>
                  </a:schemeClr>
                </a:solidFill>
                <a:effectLst/>
                <a:uLnTx/>
                <a:uFillTx/>
                <a:latin typeface="Times New Roman" pitchFamily="18" charset="0"/>
                <a:ea typeface="+mj-ea"/>
                <a:cs typeface="Times New Roman" pitchFamily="18" charset="0"/>
              </a:rPr>
              <a:t>MODULE DESCRIPTION</a:t>
            </a:r>
            <a:endParaRPr kumimoji="0" lang="en-US"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5" name="Content Placeholder 2"/>
          <p:cNvSpPr txBox="1">
            <a:spLocks/>
          </p:cNvSpPr>
          <p:nvPr/>
        </p:nvSpPr>
        <p:spPr>
          <a:xfrm>
            <a:off x="295421" y="1838325"/>
            <a:ext cx="11535507" cy="3845023"/>
          </a:xfrm>
          <a:prstGeom prst="rect">
            <a:avLst/>
          </a:prstGeom>
        </p:spPr>
        <p:txBody>
          <a:bodyPr/>
          <a:lstStyle/>
          <a:p>
            <a:pPr marL="285750" indent="-285750" algn="just">
              <a:lnSpc>
                <a:spcPct val="150000"/>
              </a:lnSpc>
              <a:spcBef>
                <a:spcPct val="20000"/>
              </a:spcBef>
              <a:spcAft>
                <a:spcPts val="600"/>
              </a:spcAft>
              <a:buClr>
                <a:schemeClr val="tx1"/>
              </a:buClr>
              <a:buSzPct val="115000"/>
              <a:defRPr/>
            </a:pPr>
            <a:r>
              <a:rPr lang="en-US" sz="2700" b="1" dirty="0">
                <a:latin typeface="Times New Roman" pitchFamily="18" charset="0"/>
                <a:cs typeface="Times New Roman" pitchFamily="18" charset="0"/>
              </a:rPr>
              <a:t>Face </a:t>
            </a:r>
            <a:r>
              <a:rPr lang="en-US" sz="2700" b="1" dirty="0" smtClean="0">
                <a:latin typeface="Times New Roman" pitchFamily="18" charset="0"/>
                <a:cs typeface="Times New Roman" pitchFamily="18" charset="0"/>
              </a:rPr>
              <a:t>Detection </a:t>
            </a:r>
            <a:r>
              <a:rPr lang="en-US" sz="2700" b="1" dirty="0">
                <a:latin typeface="Times New Roman" pitchFamily="18" charset="0"/>
                <a:cs typeface="Times New Roman" pitchFamily="18" charset="0"/>
              </a:rPr>
              <a:t>A</a:t>
            </a:r>
            <a:r>
              <a:rPr lang="en-US" sz="2700" b="1" dirty="0" smtClean="0">
                <a:latin typeface="Times New Roman" pitchFamily="18" charset="0"/>
                <a:cs typeface="Times New Roman" pitchFamily="18" charset="0"/>
              </a:rPr>
              <a:t>lgorithm</a:t>
            </a:r>
            <a:r>
              <a:rPr lang="en-US" sz="2700" b="1" dirty="0">
                <a:latin typeface="Times New Roman" pitchFamily="18" charset="0"/>
                <a:cs typeface="Times New Roman" pitchFamily="18" charset="0"/>
              </a:rPr>
              <a:t>:</a:t>
            </a:r>
          </a:p>
          <a:p>
            <a:pPr marL="742950" lvl="1" indent="-285750" algn="just">
              <a:lnSpc>
                <a:spcPct val="150000"/>
              </a:lnSpc>
              <a:spcBef>
                <a:spcPct val="20000"/>
              </a:spcBef>
              <a:spcAft>
                <a:spcPts val="600"/>
              </a:spcAft>
              <a:buClr>
                <a:schemeClr val="tx1"/>
              </a:buClr>
              <a:buSzPct val="115000"/>
              <a:buFont typeface="Arial"/>
              <a:buChar char="•"/>
            </a:pPr>
            <a:r>
              <a:rPr lang="en-US" sz="2700" dirty="0">
                <a:latin typeface="Times New Roman" pitchFamily="18" charset="0"/>
                <a:cs typeface="Times New Roman" pitchFamily="18" charset="0"/>
              </a:rPr>
              <a:t>HAAR cascade algorithm is implemented.</a:t>
            </a:r>
          </a:p>
          <a:p>
            <a:pPr marL="742950" lvl="1" indent="-285750" algn="just">
              <a:lnSpc>
                <a:spcPct val="150000"/>
              </a:lnSpc>
              <a:spcBef>
                <a:spcPct val="20000"/>
              </a:spcBef>
              <a:spcAft>
                <a:spcPts val="600"/>
              </a:spcAft>
              <a:buClr>
                <a:schemeClr val="tx1"/>
              </a:buClr>
              <a:buSzPct val="115000"/>
              <a:buFont typeface="Arial"/>
              <a:buChar char="•"/>
            </a:pPr>
            <a:r>
              <a:rPr lang="en-US" sz="2700" dirty="0">
                <a:latin typeface="Times New Roman" pitchFamily="18" charset="0"/>
                <a:cs typeface="Times New Roman" pitchFamily="18" charset="0"/>
              </a:rPr>
              <a:t>Using skin color to predict face color find the Movements of facial parts such as eyes, noses and lips measure the corner points of face images.</a:t>
            </a:r>
            <a:endParaRPr lang="en-US" sz="27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162"/>
            <a:ext cx="10972800" cy="822642"/>
          </a:xfrm>
        </p:spPr>
        <p:txBody>
          <a:bodyPr>
            <a:normAutofit/>
          </a:bodyPr>
          <a:lstStyle/>
          <a:p>
            <a:r>
              <a:rPr lang="en-US" sz="3600" b="1" dirty="0">
                <a:latin typeface="Times New Roman" pitchFamily="18" charset="0"/>
                <a:cs typeface="Times New Roman" pitchFamily="18" charset="0"/>
              </a:rPr>
              <a:t>ALGORITHM AND TECHNIQUES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676" y="939015"/>
            <a:ext cx="12187324" cy="5736101"/>
          </a:xfrm>
        </p:spPr>
        <p:txBody>
          <a:bodyPr>
            <a:noAutofit/>
          </a:bodyPr>
          <a:lstStyle/>
          <a:p>
            <a:pPr marL="402336" lvl="1" indent="0" algn="just">
              <a:lnSpc>
                <a:spcPct val="150000"/>
              </a:lnSpc>
              <a:buClr>
                <a:schemeClr val="tx1"/>
              </a:buClr>
              <a:buNone/>
            </a:pPr>
            <a:r>
              <a:rPr lang="en-US" sz="2700" b="1" dirty="0">
                <a:latin typeface="Times New Roman" pitchFamily="18" charset="0"/>
                <a:cs typeface="Times New Roman" pitchFamily="18" charset="0"/>
              </a:rPr>
              <a:t>STEPS OF HAAR CASCADE ALGORITHM</a:t>
            </a:r>
          </a:p>
          <a:p>
            <a:pPr lvl="1" algn="just">
              <a:lnSpc>
                <a:spcPct val="150000"/>
              </a:lnSpc>
              <a:buClr>
                <a:schemeClr val="tx1"/>
              </a:buClr>
              <a:buFont typeface="Arial" pitchFamily="34" charset="0"/>
              <a:buChar char="•"/>
            </a:pPr>
            <a:r>
              <a:rPr lang="en-US" sz="2700" dirty="0">
                <a:latin typeface="Times New Roman" pitchFamily="18" charset="0"/>
                <a:cs typeface="Times New Roman" pitchFamily="18" charset="0"/>
              </a:rPr>
              <a:t>Pick a pixel location from the image.</a:t>
            </a:r>
          </a:p>
          <a:p>
            <a:pPr lvl="1" algn="just">
              <a:lnSpc>
                <a:spcPct val="150000"/>
              </a:lnSpc>
              <a:buClr>
                <a:schemeClr val="tx1"/>
              </a:buClr>
              <a:buFont typeface="Arial" pitchFamily="34" charset="0"/>
              <a:buChar char="•"/>
            </a:pPr>
            <a:r>
              <a:rPr lang="en-US" sz="2700" dirty="0">
                <a:latin typeface="Times New Roman" pitchFamily="18" charset="0"/>
                <a:cs typeface="Times New Roman" pitchFamily="18" charset="0"/>
              </a:rPr>
              <a:t>Now crop a sub-image with the selected pixel as the center from the source image with the same size as the convolution kernel.</a:t>
            </a:r>
          </a:p>
          <a:p>
            <a:pPr lvl="1" algn="just">
              <a:lnSpc>
                <a:spcPct val="150000"/>
              </a:lnSpc>
              <a:buClr>
                <a:schemeClr val="tx1"/>
              </a:buClr>
              <a:buFont typeface="Arial" pitchFamily="34" charset="0"/>
              <a:buChar char="•"/>
            </a:pPr>
            <a:r>
              <a:rPr lang="en-US" sz="2700" dirty="0">
                <a:latin typeface="Times New Roman" pitchFamily="18" charset="0"/>
                <a:cs typeface="Times New Roman" pitchFamily="18" charset="0"/>
              </a:rPr>
              <a:t>Calculate an element-wise product between the values of the kernel and sub- image and add the result of the image.</a:t>
            </a:r>
          </a:p>
          <a:p>
            <a:pPr lvl="1" algn="just">
              <a:lnSpc>
                <a:spcPct val="150000"/>
              </a:lnSpc>
              <a:buClr>
                <a:schemeClr val="tx1"/>
              </a:buClr>
              <a:buFont typeface="Arial" pitchFamily="34" charset="0"/>
              <a:buChar char="•"/>
            </a:pPr>
            <a:r>
              <a:rPr lang="en-US" sz="2700" dirty="0">
                <a:latin typeface="Times New Roman" pitchFamily="18" charset="0"/>
                <a:cs typeface="Times New Roman" pitchFamily="18" charset="0"/>
              </a:rPr>
              <a:t>Put the resultant value into the new image at the same place where you picked up the pixel location.</a:t>
            </a:r>
          </a:p>
          <a:p>
            <a:pPr>
              <a:buClr>
                <a:schemeClr val="tx1"/>
              </a:buClr>
            </a:pPr>
            <a:endParaRPr lang="en-IN" sz="2700" dirty="0"/>
          </a:p>
        </p:txBody>
      </p:sp>
    </p:spTree>
    <p:extLst>
      <p:ext uri="{BB962C8B-B14F-4D97-AF65-F5344CB8AC3E}">
        <p14:creationId xmlns:p14="http://schemas.microsoft.com/office/powerpoint/2010/main" xmlns="" val="14295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6818"/>
            <a:ext cx="10515600" cy="584786"/>
          </a:xfrm>
        </p:spPr>
        <p:txBody>
          <a:bodyPr>
            <a:noAutofit/>
          </a:bodyPr>
          <a:lstStyle/>
          <a:p>
            <a:pPr algn="ctr"/>
            <a:r>
              <a:rPr lang="en-US" sz="3600" b="1" dirty="0">
                <a:latin typeface="Times New Roman" pitchFamily="18" charset="0"/>
                <a:cs typeface="Times New Roman" pitchFamily="18" charset="0"/>
              </a:rPr>
              <a:t>CONVOLUTIONAL NEURAL NETWORK</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0599" y="1709584"/>
            <a:ext cx="11958221" cy="4606810"/>
          </a:xfrm>
        </p:spPr>
        <p:txBody>
          <a:bodyPr>
            <a:noAutofit/>
          </a:bodyPr>
          <a:lstStyle/>
          <a:p>
            <a:pPr algn="just">
              <a:lnSpc>
                <a:spcPct val="170000"/>
              </a:lnSpc>
              <a:buClr>
                <a:schemeClr val="tx1"/>
              </a:buClr>
            </a:pPr>
            <a:r>
              <a:rPr lang="en-US" sz="2700" dirty="0">
                <a:latin typeface="Times New Roman" pitchFamily="18" charset="0"/>
                <a:cs typeface="Times New Roman" pitchFamily="18" charset="0"/>
              </a:rPr>
              <a:t>It is a method used in artificial neural networks to calculate a gradient that is needed in the calculation of the weights to be used in the network. </a:t>
            </a:r>
          </a:p>
          <a:p>
            <a:pPr lvl="1" algn="just">
              <a:lnSpc>
                <a:spcPct val="170000"/>
              </a:lnSpc>
              <a:buClr>
                <a:schemeClr val="tx1"/>
              </a:buClr>
              <a:buFont typeface="Wingdings" pitchFamily="2" charset="2"/>
              <a:buChar char="§"/>
            </a:pPr>
            <a:r>
              <a:rPr lang="en-US" sz="2700" dirty="0">
                <a:latin typeface="Times New Roman" pitchFamily="18" charset="0"/>
                <a:cs typeface="Times New Roman" pitchFamily="18" charset="0"/>
              </a:rPr>
              <a:t>Randomly initialize the weights and biases. </a:t>
            </a:r>
          </a:p>
          <a:p>
            <a:pPr lvl="1" algn="just">
              <a:lnSpc>
                <a:spcPct val="170000"/>
              </a:lnSpc>
              <a:buClr>
                <a:schemeClr val="tx1"/>
              </a:buClr>
              <a:buFont typeface="Wingdings" pitchFamily="2" charset="2"/>
              <a:buChar char="§"/>
            </a:pPr>
            <a:r>
              <a:rPr lang="en-US" sz="2700" dirty="0">
                <a:latin typeface="Times New Roman" pitchFamily="18" charset="0"/>
                <a:cs typeface="Times New Roman" pitchFamily="18" charset="0"/>
              </a:rPr>
              <a:t>Feed the training sample. </a:t>
            </a:r>
          </a:p>
          <a:p>
            <a:pPr lvl="1" algn="just">
              <a:lnSpc>
                <a:spcPct val="170000"/>
              </a:lnSpc>
              <a:buClr>
                <a:schemeClr val="tx1"/>
              </a:buClr>
              <a:buFont typeface="Wingdings" pitchFamily="2" charset="2"/>
              <a:buChar char="§"/>
            </a:pPr>
            <a:r>
              <a:rPr lang="en-US" sz="2700" dirty="0">
                <a:latin typeface="Times New Roman" pitchFamily="18" charset="0"/>
                <a:cs typeface="Times New Roman" pitchFamily="18" charset="0"/>
              </a:rPr>
              <a:t>Propagate the inputs forward compute the net input and output of each unit in the hidden and output layers.</a:t>
            </a:r>
          </a:p>
        </p:txBody>
      </p:sp>
    </p:spTree>
    <p:extLst>
      <p:ext uri="{BB962C8B-B14F-4D97-AF65-F5344CB8AC3E}">
        <p14:creationId xmlns:p14="http://schemas.microsoft.com/office/powerpoint/2010/main" xmlns="" val="343310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16BC934-718E-4005-8252-FA49496E8289}"/>
              </a:ext>
            </a:extLst>
          </p:cNvPr>
          <p:cNvSpPr txBox="1">
            <a:spLocks/>
          </p:cNvSpPr>
          <p:nvPr/>
        </p:nvSpPr>
        <p:spPr>
          <a:xfrm>
            <a:off x="1715293" y="947911"/>
            <a:ext cx="8761413" cy="706964"/>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itchFamily="18" charset="0"/>
                <a:cs typeface="Times New Roman" pitchFamily="18" charset="0"/>
              </a:rPr>
              <a:t>BASE PAPER DETAILS</a:t>
            </a:r>
            <a:endParaRPr lang="en-US" sz="36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xmlns="" id="{C3AD5576-51FD-446F-8EF6-4EA88210368B}"/>
              </a:ext>
            </a:extLst>
          </p:cNvPr>
          <p:cNvSpPr txBox="1"/>
          <p:nvPr/>
        </p:nvSpPr>
        <p:spPr>
          <a:xfrm>
            <a:off x="281354" y="2158782"/>
            <a:ext cx="11648049" cy="4039567"/>
          </a:xfrm>
          <a:prstGeom prst="rect">
            <a:avLst/>
          </a:prstGeom>
          <a:noFill/>
        </p:spPr>
        <p:txBody>
          <a:bodyPr wrap="square" rtlCol="0">
            <a:spAutoFit/>
          </a:bodyPr>
          <a:lstStyle/>
          <a:p>
            <a:pPr lvl="0" algn="ctr">
              <a:spcBef>
                <a:spcPct val="0"/>
              </a:spcBef>
              <a:defRPr/>
            </a:pPr>
            <a:r>
              <a:rPr lang="en-IN" sz="2700" b="1" dirty="0">
                <a:ln w="3175" cmpd="sng">
                  <a:noFill/>
                </a:ln>
                <a:latin typeface="Times New Roman" pitchFamily="18" charset="0"/>
                <a:cs typeface="Times New Roman" pitchFamily="18" charset="0"/>
              </a:rPr>
              <a:t>ATTENTION SPAN PREDICTION USING HEAD-POSE </a:t>
            </a:r>
          </a:p>
          <a:p>
            <a:pPr lvl="0" algn="ctr">
              <a:spcBef>
                <a:spcPct val="0"/>
              </a:spcBef>
              <a:defRPr/>
            </a:pPr>
            <a:r>
              <a:rPr lang="en-IN" sz="2700" b="1" dirty="0">
                <a:ln w="3175" cmpd="sng">
                  <a:noFill/>
                </a:ln>
                <a:latin typeface="Times New Roman" pitchFamily="18" charset="0"/>
                <a:cs typeface="Times New Roman" pitchFamily="18" charset="0"/>
              </a:rPr>
              <a:t>ESTIMATION WITH DEEP NEURAL NETWORKS</a:t>
            </a:r>
            <a:endParaRPr lang="en-US" sz="2700" b="1" dirty="0">
              <a:latin typeface="Times New Roman" panose="02020603050405020304" pitchFamily="18" charset="0"/>
              <a:cs typeface="Times New Roman" panose="02020603050405020304" pitchFamily="18" charset="0"/>
            </a:endParaRPr>
          </a:p>
          <a:p>
            <a:pPr algn="ctr">
              <a:lnSpc>
                <a:spcPct val="150000"/>
              </a:lnSpc>
            </a:pPr>
            <a:r>
              <a:rPr lang="en-US" sz="2700" b="1" dirty="0">
                <a:latin typeface="Times New Roman" panose="02020603050405020304" pitchFamily="18" charset="0"/>
                <a:cs typeface="Times New Roman" panose="02020603050405020304" pitchFamily="18" charset="0"/>
              </a:rPr>
              <a:t>BY</a:t>
            </a:r>
          </a:p>
          <a:p>
            <a:pPr algn="ctr">
              <a:lnSpc>
                <a:spcPct val="150000"/>
              </a:lnSpc>
            </a:pPr>
            <a:r>
              <a:rPr lang="en-US" sz="2700" b="1" dirty="0">
                <a:latin typeface="Times New Roman" panose="02020603050405020304" pitchFamily="18" charset="0"/>
                <a:cs typeface="Times New Roman" panose="02020603050405020304" pitchFamily="18" charset="0"/>
              </a:rPr>
              <a:t>Tripti Singh, Mohan Mohadikar, Shilpa Gite, Shruti Patil, Biswajeet Pradhan, And Abdullah Alamri</a:t>
            </a:r>
          </a:p>
          <a:p>
            <a:pPr>
              <a:lnSpc>
                <a:spcPct val="150000"/>
              </a:lnSpc>
            </a:pPr>
            <a:r>
              <a:rPr lang="en-US" sz="2700" dirty="0">
                <a:latin typeface="Times New Roman" panose="02020603050405020304" pitchFamily="18" charset="0"/>
                <a:cs typeface="Times New Roman" panose="02020603050405020304" pitchFamily="18" charset="0"/>
              </a:rPr>
              <a:t>date of publication October 14, 2021, date of current version October 26, 2021.</a:t>
            </a:r>
          </a:p>
          <a:p>
            <a:pPr>
              <a:lnSpc>
                <a:spcPct val="150000"/>
              </a:lnSpc>
            </a:pPr>
            <a:r>
              <a:rPr lang="en-US" sz="2700" dirty="0">
                <a:latin typeface="Times New Roman" panose="02020603050405020304" pitchFamily="18" charset="0"/>
                <a:cs typeface="Times New Roman" panose="02020603050405020304" pitchFamily="18" charset="0"/>
              </a:rPr>
              <a:t>DOI : 10.1109/ACCESS.2021.3120098</a:t>
            </a:r>
          </a:p>
        </p:txBody>
      </p:sp>
      <p:sp>
        <p:nvSpPr>
          <p:cNvPr id="3" name="Slide Number Placeholder 2">
            <a:extLst>
              <a:ext uri="{FF2B5EF4-FFF2-40B4-BE49-F238E27FC236}">
                <a16:creationId xmlns:a16="http://schemas.microsoft.com/office/drawing/2014/main" xmlns="" id="{35C9862F-817B-4E74-9DAB-6F197F0253AB}"/>
              </a:ext>
            </a:extLst>
          </p:cNvPr>
          <p:cNvSpPr>
            <a:spLocks noGrp="1"/>
          </p:cNvSpPr>
          <p:nvPr>
            <p:ph type="sldNum" sz="quarter" idx="12"/>
          </p:nvPr>
        </p:nvSpPr>
        <p:spPr/>
        <p:txBody>
          <a:bodyPr/>
          <a:lstStyle/>
          <a:p>
            <a:fld id="{0FF645D5-3C14-4B93-9B8D-66F88EE0E771}" type="slidenum">
              <a:rPr lang="en-IN" smtClean="0"/>
              <a:pPr/>
              <a:t>2</a:t>
            </a:fld>
            <a:endParaRPr lang="en-IN" dirty="0"/>
          </a:p>
        </p:txBody>
      </p:sp>
    </p:spTree>
    <p:extLst>
      <p:ext uri="{BB962C8B-B14F-4D97-AF65-F5344CB8AC3E}">
        <p14:creationId xmlns:p14="http://schemas.microsoft.com/office/powerpoint/2010/main" xmlns="" val="179093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645D5-3C14-4B93-9B8D-66F88EE0E771}" type="slidenum">
              <a:rPr lang="en-IN" smtClean="0"/>
              <a:pPr/>
              <a:t>20</a:t>
            </a:fld>
            <a:endParaRPr lang="en-IN" dirty="0"/>
          </a:p>
        </p:txBody>
      </p:sp>
      <p:sp>
        <p:nvSpPr>
          <p:cNvPr id="7" name="Title 1"/>
          <p:cNvSpPr>
            <a:spLocks noGrp="1"/>
          </p:cNvSpPr>
          <p:nvPr>
            <p:ph type="title"/>
          </p:nvPr>
        </p:nvSpPr>
        <p:spPr>
          <a:xfrm>
            <a:off x="838200" y="365126"/>
            <a:ext cx="10515600" cy="584786"/>
          </a:xfrm>
        </p:spPr>
        <p:txBody>
          <a:bodyPr>
            <a:noAutofit/>
          </a:bodyPr>
          <a:lstStyle/>
          <a:p>
            <a:pPr algn="ctr"/>
            <a:r>
              <a:rPr lang="en-US" sz="3600" b="1" dirty="0">
                <a:latin typeface="Times New Roman" pitchFamily="18" charset="0"/>
                <a:cs typeface="Times New Roman" pitchFamily="18" charset="0"/>
              </a:rPr>
              <a:t>CONVOLUTIONAL NEURAL NETWORK</a:t>
            </a:r>
            <a:endParaRPr lang="en-IN" sz="3600" b="1" dirty="0">
              <a:latin typeface="Times New Roman" pitchFamily="18" charset="0"/>
              <a:cs typeface="Times New Roman" pitchFamily="18" charset="0"/>
            </a:endParaRPr>
          </a:p>
        </p:txBody>
      </p:sp>
      <p:sp>
        <p:nvSpPr>
          <p:cNvPr id="6" name="Content Placeholder 2"/>
          <p:cNvSpPr>
            <a:spLocks noGrp="1"/>
          </p:cNvSpPr>
          <p:nvPr>
            <p:ph idx="1"/>
          </p:nvPr>
        </p:nvSpPr>
        <p:spPr>
          <a:xfrm>
            <a:off x="0" y="1442247"/>
            <a:ext cx="10362612" cy="4522455"/>
          </a:xfrm>
        </p:spPr>
        <p:txBody>
          <a:bodyPr>
            <a:noAutofit/>
          </a:bodyPr>
          <a:lstStyle/>
          <a:p>
            <a:pPr lvl="1" algn="just">
              <a:lnSpc>
                <a:spcPct val="170000"/>
              </a:lnSpc>
              <a:buClr>
                <a:schemeClr val="tx1"/>
              </a:buClr>
              <a:buFont typeface="Arial" pitchFamily="34" charset="0"/>
              <a:buChar char="•"/>
            </a:pPr>
            <a:r>
              <a:rPr lang="en-US" sz="2700" dirty="0">
                <a:latin typeface="Times New Roman" pitchFamily="18" charset="0"/>
                <a:cs typeface="Times New Roman" pitchFamily="18" charset="0"/>
              </a:rPr>
              <a:t>Convolution of  the error to the hidden layer. </a:t>
            </a:r>
          </a:p>
          <a:p>
            <a:pPr lvl="1" algn="just">
              <a:lnSpc>
                <a:spcPct val="170000"/>
              </a:lnSpc>
              <a:buClr>
                <a:schemeClr val="tx1"/>
              </a:buClr>
              <a:buFont typeface="Arial" pitchFamily="34" charset="0"/>
              <a:buChar char="•"/>
            </a:pPr>
            <a:r>
              <a:rPr lang="en-US" sz="2700" dirty="0">
                <a:latin typeface="Times New Roman" pitchFamily="18" charset="0"/>
                <a:cs typeface="Times New Roman" pitchFamily="18" charset="0"/>
              </a:rPr>
              <a:t>Update weights and biases to reflect the propagated errors. </a:t>
            </a:r>
          </a:p>
          <a:p>
            <a:pPr lvl="2" algn="just">
              <a:lnSpc>
                <a:spcPct val="170000"/>
              </a:lnSpc>
              <a:buClr>
                <a:schemeClr val="tx1"/>
              </a:buClr>
              <a:buFont typeface="Wingdings" pitchFamily="2" charset="2"/>
              <a:buChar char="§"/>
            </a:pPr>
            <a:r>
              <a:rPr lang="en-US" sz="2700" dirty="0">
                <a:latin typeface="Times New Roman" pitchFamily="18" charset="0"/>
                <a:cs typeface="Times New Roman" pitchFamily="18" charset="0"/>
              </a:rPr>
              <a:t>Training and learning functions are mathematical procedures used to automatically adjust the network's weights and biases.</a:t>
            </a:r>
          </a:p>
          <a:p>
            <a:pPr lvl="1" algn="just">
              <a:lnSpc>
                <a:spcPct val="170000"/>
              </a:lnSpc>
              <a:buClr>
                <a:schemeClr val="tx1"/>
              </a:buClr>
              <a:buFont typeface="Arial" pitchFamily="34" charset="0"/>
              <a:buChar char="•"/>
            </a:pPr>
            <a:r>
              <a:rPr lang="en-US" sz="2700" dirty="0">
                <a:latin typeface="Times New Roman" pitchFamily="18" charset="0"/>
                <a:cs typeface="Times New Roman" pitchFamily="18" charset="0"/>
              </a:rPr>
              <a:t>Terminating condition.</a:t>
            </a:r>
            <a:endParaRPr lang="en-US" sz="2700" dirty="0"/>
          </a:p>
          <a:p>
            <a:pPr lvl="1" algn="just">
              <a:lnSpc>
                <a:spcPct val="170000"/>
              </a:lnSpc>
              <a:buClr>
                <a:schemeClr val="tx1"/>
              </a:buClr>
              <a:buFont typeface="Arial" pitchFamily="34" charset="0"/>
              <a:buChar char="•"/>
            </a:pPr>
            <a:endParaRPr lang="en-US" sz="27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21</a:t>
            </a:fld>
            <a:endParaRPr lang="en-IN" dirty="0"/>
          </a:p>
        </p:txBody>
      </p:sp>
      <p:sp>
        <p:nvSpPr>
          <p:cNvPr id="3" name="Title 1"/>
          <p:cNvSpPr txBox="1">
            <a:spLocks/>
          </p:cNvSpPr>
          <p:nvPr/>
        </p:nvSpPr>
        <p:spPr>
          <a:xfrm>
            <a:off x="825500" y="873126"/>
            <a:ext cx="10515600" cy="810504"/>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3175" cmpd="sng">
                  <a:noFill/>
                </a:ln>
                <a:solidFill>
                  <a:schemeClr val="tx1">
                    <a:lumMod val="85000"/>
                    <a:lumOff val="15000"/>
                  </a:schemeClr>
                </a:solidFill>
                <a:effectLst/>
                <a:uLnTx/>
                <a:uFillTx/>
                <a:latin typeface="Times New Roman" pitchFamily="18" charset="0"/>
                <a:ea typeface="+mj-ea"/>
                <a:cs typeface="Times New Roman" pitchFamily="18" charset="0"/>
              </a:rPr>
              <a:t>MODULE DESCRIPTION</a:t>
            </a:r>
            <a:endParaRPr kumimoji="0" lang="en-US"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4" name="Content Placeholder 2"/>
          <p:cNvSpPr txBox="1">
            <a:spLocks/>
          </p:cNvSpPr>
          <p:nvPr/>
        </p:nvSpPr>
        <p:spPr>
          <a:xfrm>
            <a:off x="422031" y="2120851"/>
            <a:ext cx="11394831" cy="3717241"/>
          </a:xfrm>
          <a:prstGeom prst="rect">
            <a:avLst/>
          </a:prstGeom>
        </p:spPr>
        <p:txBody>
          <a:bodyPr/>
          <a:lstStyle/>
          <a:p>
            <a:pPr marL="285750" indent="-285750" algn="just">
              <a:lnSpc>
                <a:spcPct val="150000"/>
              </a:lnSpc>
              <a:spcBef>
                <a:spcPct val="20000"/>
              </a:spcBef>
              <a:spcAft>
                <a:spcPts val="600"/>
              </a:spcAft>
              <a:buClr>
                <a:schemeClr val="tx1"/>
              </a:buClr>
              <a:buSzPct val="115000"/>
              <a:defRPr/>
            </a:pPr>
            <a:r>
              <a:rPr lang="en-US" sz="2700" b="1" dirty="0">
                <a:latin typeface="Times New Roman" pitchFamily="18" charset="0"/>
                <a:cs typeface="Times New Roman" pitchFamily="18" charset="0"/>
              </a:rPr>
              <a:t>Distance </a:t>
            </a:r>
            <a:r>
              <a:rPr lang="en-US" sz="2700" b="1" dirty="0" smtClean="0">
                <a:latin typeface="Times New Roman" pitchFamily="18" charset="0"/>
                <a:cs typeface="Times New Roman" pitchFamily="18" charset="0"/>
              </a:rPr>
              <a:t>Measurements</a:t>
            </a:r>
            <a:r>
              <a:rPr lang="en-US" sz="2700" b="1" dirty="0">
                <a:latin typeface="Times New Roman" pitchFamily="18" charset="0"/>
                <a:cs typeface="Times New Roman" pitchFamily="18" charset="0"/>
              </a:rPr>
              <a:t>:</a:t>
            </a:r>
            <a:endParaRPr kumimoji="0" lang="en-US" sz="27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endParaRPr>
          </a:p>
          <a:p>
            <a:pPr marL="742950" lvl="1" indent="-285750" algn="just">
              <a:lnSpc>
                <a:spcPct val="150000"/>
              </a:lnSpc>
              <a:spcBef>
                <a:spcPct val="20000"/>
              </a:spcBef>
              <a:spcAft>
                <a:spcPts val="600"/>
              </a:spcAft>
              <a:buClr>
                <a:schemeClr val="tx1"/>
              </a:buClr>
              <a:buSzPct val="115000"/>
              <a:buFont typeface="Arial"/>
              <a:buChar char="•"/>
            </a:pPr>
            <a:r>
              <a:rPr lang="en-US" sz="2700" dirty="0">
                <a:latin typeface="Times New Roman" pitchFamily="18" charset="0"/>
                <a:cs typeface="Times New Roman" pitchFamily="18" charset="0"/>
              </a:rPr>
              <a:t>Calculate line measurements from web camera through bounding box.</a:t>
            </a:r>
          </a:p>
          <a:p>
            <a:pPr marL="742950" lvl="1" indent="-285750" algn="just">
              <a:lnSpc>
                <a:spcPct val="150000"/>
              </a:lnSpc>
              <a:spcBef>
                <a:spcPct val="20000"/>
              </a:spcBef>
              <a:spcAft>
                <a:spcPts val="600"/>
              </a:spcAft>
              <a:buClr>
                <a:schemeClr val="tx1"/>
              </a:buClr>
              <a:buSzPct val="115000"/>
              <a:buFont typeface="Arial"/>
              <a:buChar char="•"/>
            </a:pPr>
            <a:r>
              <a:rPr lang="en-US" sz="2700" dirty="0">
                <a:latin typeface="Times New Roman" pitchFamily="18" charset="0"/>
                <a:cs typeface="Times New Roman" pitchFamily="18" charset="0"/>
              </a:rPr>
              <a:t>Real time implementation can be used for every face images.</a:t>
            </a:r>
          </a:p>
          <a:p>
            <a:pPr marL="742950" lvl="1" indent="-285750" algn="just">
              <a:lnSpc>
                <a:spcPct val="150000"/>
              </a:lnSpc>
              <a:spcBef>
                <a:spcPct val="20000"/>
              </a:spcBef>
              <a:spcAft>
                <a:spcPts val="600"/>
              </a:spcAft>
              <a:buClr>
                <a:schemeClr val="tx1"/>
              </a:buClr>
              <a:buSzPct val="115000"/>
              <a:buFont typeface="Arial"/>
              <a:buChar char="•"/>
            </a:pPr>
            <a:r>
              <a:rPr lang="en-US" sz="2700" dirty="0">
                <a:latin typeface="Times New Roman" pitchFamily="18" charset="0"/>
                <a:cs typeface="Times New Roman" pitchFamily="18" charset="0"/>
              </a:rPr>
              <a:t>Bounding box values may be vary for every person.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22</a:t>
            </a:fld>
            <a:endParaRPr lang="en-IN" dirty="0"/>
          </a:p>
        </p:txBody>
      </p:sp>
      <p:sp>
        <p:nvSpPr>
          <p:cNvPr id="3" name="Title 1"/>
          <p:cNvSpPr txBox="1">
            <a:spLocks/>
          </p:cNvSpPr>
          <p:nvPr/>
        </p:nvSpPr>
        <p:spPr>
          <a:xfrm>
            <a:off x="838200" y="623026"/>
            <a:ext cx="10515600" cy="558656"/>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3175" cmpd="sng">
                  <a:noFill/>
                </a:ln>
                <a:solidFill>
                  <a:schemeClr val="tx1">
                    <a:lumMod val="85000"/>
                    <a:lumOff val="15000"/>
                  </a:schemeClr>
                </a:solidFill>
                <a:effectLst/>
                <a:uLnTx/>
                <a:uFillTx/>
                <a:latin typeface="Times New Roman" pitchFamily="18" charset="0"/>
                <a:ea typeface="+mj-ea"/>
                <a:cs typeface="Times New Roman" pitchFamily="18" charset="0"/>
              </a:rPr>
              <a:t>MODULE DESCRIPTION</a:t>
            </a:r>
            <a:endParaRPr kumimoji="0" lang="en-US"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4" name="Content Placeholder 2"/>
          <p:cNvSpPr txBox="1">
            <a:spLocks/>
          </p:cNvSpPr>
          <p:nvPr/>
        </p:nvSpPr>
        <p:spPr>
          <a:xfrm>
            <a:off x="267286" y="1023755"/>
            <a:ext cx="11605846" cy="5524756"/>
          </a:xfrm>
          <a:prstGeom prst="rect">
            <a:avLst/>
          </a:prstGeom>
        </p:spPr>
        <p:txBody>
          <a:bodyPr>
            <a:noAutofit/>
          </a:bodyPr>
          <a:lstStyle/>
          <a:p>
            <a:pPr marL="285750" marR="0" lvl="0" indent="-285750" algn="just" defTabSz="457200" rtl="0" eaLnBrk="1" fontAlgn="auto" latinLnBrk="0" hangingPunct="1">
              <a:lnSpc>
                <a:spcPct val="150000"/>
              </a:lnSpc>
              <a:spcBef>
                <a:spcPct val="20000"/>
              </a:spcBef>
              <a:spcAft>
                <a:spcPts val="600"/>
              </a:spcAft>
              <a:buClr>
                <a:schemeClr val="tx1"/>
              </a:buClr>
              <a:buSzPct val="115000"/>
              <a:tabLst/>
              <a:defRPr/>
            </a:pPr>
            <a:r>
              <a:rPr kumimoji="0" lang="en-US" sz="27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Alert </a:t>
            </a:r>
            <a:r>
              <a:rPr kumimoji="0" lang="en-US" sz="27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n-ea"/>
                <a:cs typeface="Times New Roman" pitchFamily="18" charset="0"/>
              </a:rPr>
              <a:t>System</a:t>
            </a:r>
            <a:r>
              <a:rPr kumimoji="0" lang="en-US" sz="27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a:t>
            </a:r>
          </a:p>
          <a:p>
            <a:pPr marL="742950" lvl="1" indent="-285750" algn="just">
              <a:lnSpc>
                <a:spcPct val="150000"/>
              </a:lnSpc>
              <a:spcBef>
                <a:spcPct val="20000"/>
              </a:spcBef>
              <a:spcAft>
                <a:spcPts val="600"/>
              </a:spcAft>
              <a:buClr>
                <a:schemeClr val="tx1"/>
              </a:buClr>
              <a:buSzPct val="115000"/>
              <a:buFont typeface="Arial"/>
              <a:buChar char="•"/>
              <a:defRPr/>
            </a:pPr>
            <a:r>
              <a:rPr lang="en-US" sz="2700" dirty="0">
                <a:latin typeface="Times New Roman" pitchFamily="18" charset="0"/>
                <a:cs typeface="Times New Roman" pitchFamily="18" charset="0"/>
              </a:rPr>
              <a:t>In this module </a:t>
            </a:r>
            <a:r>
              <a:rPr lang="en-US" sz="2700" dirty="0">
                <a:solidFill>
                  <a:schemeClr val="tx1">
                    <a:lumMod val="85000"/>
                    <a:lumOff val="15000"/>
                  </a:schemeClr>
                </a:solidFill>
                <a:latin typeface="Times New Roman" pitchFamily="18" charset="0"/>
                <a:cs typeface="Times New Roman" pitchFamily="18" charset="0"/>
              </a:rPr>
              <a:t>implementation of voice </a:t>
            </a:r>
            <a:r>
              <a:rPr lang="en-US" sz="2700" dirty="0">
                <a:latin typeface="Times New Roman" pitchFamily="18" charset="0"/>
                <a:cs typeface="Times New Roman" pitchFamily="18" charset="0"/>
              </a:rPr>
              <a:t>based alert system.</a:t>
            </a:r>
          </a:p>
          <a:p>
            <a:pPr marL="742950" lvl="1" indent="-285750" algn="just">
              <a:lnSpc>
                <a:spcPct val="150000"/>
              </a:lnSpc>
              <a:spcBef>
                <a:spcPct val="20000"/>
              </a:spcBef>
              <a:spcAft>
                <a:spcPts val="600"/>
              </a:spcAft>
              <a:buClr>
                <a:schemeClr val="tx1"/>
              </a:buClr>
              <a:buSzPct val="115000"/>
              <a:buFont typeface="Arial"/>
              <a:buChar char="•"/>
              <a:defRPr/>
            </a:pPr>
            <a:r>
              <a:rPr lang="en-US" sz="2700" dirty="0">
                <a:latin typeface="Times New Roman" pitchFamily="18" charset="0"/>
                <a:cs typeface="Times New Roman" pitchFamily="18" charset="0"/>
              </a:rPr>
              <a:t>Set the edge values for distances.</a:t>
            </a:r>
          </a:p>
          <a:p>
            <a:pPr marL="742950" lvl="1" indent="-285750" algn="just">
              <a:lnSpc>
                <a:spcPct val="150000"/>
              </a:lnSpc>
              <a:spcBef>
                <a:spcPct val="20000"/>
              </a:spcBef>
              <a:spcAft>
                <a:spcPts val="600"/>
              </a:spcAft>
              <a:buClr>
                <a:schemeClr val="tx1"/>
              </a:buClr>
              <a:buSzPct val="115000"/>
              <a:buFont typeface="Arial"/>
              <a:buChar char="•"/>
              <a:defRPr/>
            </a:pPr>
            <a:r>
              <a:rPr lang="en-US" sz="2700" dirty="0">
                <a:latin typeface="Times New Roman" pitchFamily="18" charset="0"/>
                <a:cs typeface="Times New Roman" pitchFamily="18" charset="0"/>
              </a:rPr>
              <a:t>If the distance is less than 1.2 feet means, set voice alert is“ Near to the system” If the distance is greater than 3.3 feet means, set voice alert is “Far from the system”.</a:t>
            </a:r>
          </a:p>
          <a:p>
            <a:pPr marL="742950" lvl="1" indent="-285750" algn="just">
              <a:lnSpc>
                <a:spcPct val="150000"/>
              </a:lnSpc>
              <a:spcBef>
                <a:spcPct val="20000"/>
              </a:spcBef>
              <a:spcAft>
                <a:spcPts val="600"/>
              </a:spcAft>
              <a:buClr>
                <a:schemeClr val="tx1"/>
              </a:buClr>
              <a:buSzPct val="115000"/>
              <a:buFont typeface="Arial"/>
              <a:buChar char="•"/>
              <a:defRPr/>
            </a:pPr>
            <a:r>
              <a:rPr lang="en-US" sz="2700" dirty="0">
                <a:latin typeface="Times New Roman" pitchFamily="18" charset="0"/>
                <a:cs typeface="Times New Roman" pitchFamily="18" charset="0"/>
              </a:rPr>
              <a:t>Alert the system about constant seeing and also send SMS alert to parents about to see unwanted websites.</a:t>
            </a:r>
            <a:endParaRPr kumimoji="0" lang="en-US" sz="2700" b="1" i="0" u="none" strike="noStrike" kern="1200" cap="none" spc="0" normalizeH="0" baseline="0" noProof="0" dirty="0">
              <a:ln>
                <a:noFill/>
              </a:ln>
              <a:solidFill>
                <a:schemeClr val="tx1">
                  <a:lumMod val="85000"/>
                  <a:lumOff val="15000"/>
                </a:schemeClr>
              </a:solidFill>
              <a:effectLst/>
              <a:uLnTx/>
              <a:uFillTx/>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23</a:t>
            </a:fld>
            <a:endParaRPr lang="en-IN" dirty="0"/>
          </a:p>
        </p:txBody>
      </p:sp>
      <p:sp>
        <p:nvSpPr>
          <p:cNvPr id="3" name="Title 1"/>
          <p:cNvSpPr txBox="1">
            <a:spLocks/>
          </p:cNvSpPr>
          <p:nvPr/>
        </p:nvSpPr>
        <p:spPr>
          <a:xfrm>
            <a:off x="825500" y="771525"/>
            <a:ext cx="10515600" cy="1325563"/>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3175" cmpd="sng">
                  <a:noFill/>
                </a:ln>
                <a:solidFill>
                  <a:schemeClr val="tx1">
                    <a:lumMod val="85000"/>
                    <a:lumOff val="15000"/>
                  </a:schemeClr>
                </a:solidFill>
                <a:effectLst/>
                <a:uLnTx/>
                <a:uFillTx/>
                <a:latin typeface="Times New Roman" pitchFamily="18" charset="0"/>
                <a:ea typeface="+mj-ea"/>
                <a:cs typeface="Times New Roman" pitchFamily="18" charset="0"/>
              </a:rPr>
              <a:t>MODULE DESCRIPTION</a:t>
            </a:r>
            <a:endParaRPr kumimoji="0" lang="en-US"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4" name="Content Placeholder 2"/>
          <p:cNvSpPr txBox="1">
            <a:spLocks/>
          </p:cNvSpPr>
          <p:nvPr/>
        </p:nvSpPr>
        <p:spPr>
          <a:xfrm>
            <a:off x="838200" y="1825625"/>
            <a:ext cx="10515600" cy="4351338"/>
          </a:xfrm>
          <a:prstGeom prst="rect">
            <a:avLst/>
          </a:prstGeom>
        </p:spPr>
        <p:txBody>
          <a:bodyPr>
            <a:normAutofit/>
          </a:bodyPr>
          <a:lstStyle/>
          <a:p>
            <a:pPr marL="285750" marR="0" lvl="0" indent="-285750" algn="just" defTabSz="457200" rtl="0" eaLnBrk="1" fontAlgn="auto" latinLnBrk="0" hangingPunct="1">
              <a:lnSpc>
                <a:spcPct val="150000"/>
              </a:lnSpc>
              <a:spcBef>
                <a:spcPct val="20000"/>
              </a:spcBef>
              <a:spcAft>
                <a:spcPts val="600"/>
              </a:spcAft>
              <a:buClr>
                <a:schemeClr val="tx1"/>
              </a:buClr>
              <a:buSzPct val="115000"/>
              <a:tabLst/>
              <a:defRPr/>
            </a:pPr>
            <a:r>
              <a:rPr kumimoji="0" lang="en-US" sz="27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Parental Control:</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In this module, we can implement the system to send alert to parent number.</a:t>
            </a:r>
          </a:p>
          <a:p>
            <a:pPr marL="742950" marR="0" lvl="1"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Alert system can be provide the message about Constant seeing, Unwanted website access</a:t>
            </a:r>
            <a:r>
              <a:rPr lang="en-US" sz="2700" dirty="0">
                <a:solidFill>
                  <a:schemeClr val="tx1">
                    <a:lumMod val="85000"/>
                    <a:lumOff val="15000"/>
                  </a:schemeClr>
                </a:solidFill>
                <a:latin typeface="Times New Roman" pitchFamily="18" charset="0"/>
                <a:cs typeface="Times New Roman" pitchFamily="18" charset="0"/>
              </a:rPr>
              <a:t>.</a:t>
            </a:r>
            <a:endParaRPr kumimoji="0" lang="en-US" sz="2700"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24</a:t>
            </a:fld>
            <a:endParaRPr lang="en-IN" dirty="0"/>
          </a:p>
        </p:txBody>
      </p:sp>
      <p:sp>
        <p:nvSpPr>
          <p:cNvPr id="3" name="TextBox 2"/>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1</a:t>
            </a:r>
            <a:endParaRPr lang="en-US" sz="36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908300" y="1643062"/>
            <a:ext cx="6819899" cy="50498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25</a:t>
            </a:fld>
            <a:endParaRPr lang="en-IN" dirty="0"/>
          </a:p>
        </p:txBody>
      </p:sp>
      <p:sp>
        <p:nvSpPr>
          <p:cNvPr id="4" name="TextBox 3"/>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2</a:t>
            </a:r>
            <a:endParaRPr lang="en-US" sz="3600" b="1"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908300" y="1963737"/>
            <a:ext cx="6388100" cy="45640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26</a:t>
            </a:fld>
            <a:endParaRPr lang="en-IN" dirty="0"/>
          </a:p>
        </p:txBody>
      </p:sp>
      <p:pic>
        <p:nvPicPr>
          <p:cNvPr id="3" name="Picture 2"/>
          <p:cNvPicPr/>
          <p:nvPr/>
        </p:nvPicPr>
        <p:blipFill>
          <a:blip r:embed="rId2"/>
          <a:srcRect/>
          <a:stretch>
            <a:fillRect/>
          </a:stretch>
        </p:blipFill>
        <p:spPr bwMode="auto">
          <a:xfrm>
            <a:off x="2984500" y="2095500"/>
            <a:ext cx="5842000" cy="4140200"/>
          </a:xfrm>
          <a:prstGeom prst="rect">
            <a:avLst/>
          </a:prstGeom>
          <a:noFill/>
          <a:ln w="9525">
            <a:noFill/>
            <a:miter lim="800000"/>
            <a:headEnd/>
            <a:tailEnd/>
          </a:ln>
        </p:spPr>
      </p:pic>
      <p:sp>
        <p:nvSpPr>
          <p:cNvPr id="4" name="TextBox 3"/>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3</a:t>
            </a:r>
            <a:endParaRPr lang="en-US" sz="36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27</a:t>
            </a:fld>
            <a:endParaRPr lang="en-IN" dirty="0"/>
          </a:p>
        </p:txBody>
      </p:sp>
      <p:sp>
        <p:nvSpPr>
          <p:cNvPr id="3" name="TextBox 2"/>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4</a:t>
            </a:r>
            <a:endParaRPr lang="en-US" sz="3600" b="1" dirty="0">
              <a:latin typeface="Times New Roman" pitchFamily="18" charset="0"/>
              <a:cs typeface="Times New Roman" pitchFamily="18" charset="0"/>
            </a:endParaRPr>
          </a:p>
        </p:txBody>
      </p:sp>
      <p:pic>
        <p:nvPicPr>
          <p:cNvPr id="4" name="Picture 3" descr="C:\Users\lenovo\Downloads\Screenshot 2022-06-14 115802.jpg"/>
          <p:cNvPicPr/>
          <p:nvPr/>
        </p:nvPicPr>
        <p:blipFill>
          <a:blip r:embed="rId2"/>
          <a:srcRect/>
          <a:stretch>
            <a:fillRect/>
          </a:stretch>
        </p:blipFill>
        <p:spPr bwMode="auto">
          <a:xfrm>
            <a:off x="3019484" y="1574800"/>
            <a:ext cx="6022916" cy="4495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28</a:t>
            </a:fld>
            <a:endParaRPr lang="en-IN" dirty="0"/>
          </a:p>
        </p:txBody>
      </p:sp>
      <p:pic>
        <p:nvPicPr>
          <p:cNvPr id="3" name="Picture 2" descr="Eye1.jpg"/>
          <p:cNvPicPr/>
          <p:nvPr/>
        </p:nvPicPr>
        <p:blipFill>
          <a:blip r:embed="rId2"/>
          <a:stretch>
            <a:fillRect/>
          </a:stretch>
        </p:blipFill>
        <p:spPr>
          <a:xfrm>
            <a:off x="3416300" y="1435289"/>
            <a:ext cx="5321300" cy="4940111"/>
          </a:xfrm>
          <a:prstGeom prst="rect">
            <a:avLst/>
          </a:prstGeom>
        </p:spPr>
      </p:pic>
      <p:sp>
        <p:nvSpPr>
          <p:cNvPr id="4" name="TextBox 3"/>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5</a:t>
            </a:r>
            <a:endParaRPr lang="en-US" sz="3600" b="1"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29</a:t>
            </a:fld>
            <a:endParaRPr lang="en-IN" dirty="0"/>
          </a:p>
        </p:txBody>
      </p:sp>
      <p:pic>
        <p:nvPicPr>
          <p:cNvPr id="4" name="Picture 3" descr="your long time use1.jpg"/>
          <p:cNvPicPr/>
          <p:nvPr/>
        </p:nvPicPr>
        <p:blipFill>
          <a:blip r:embed="rId2"/>
          <a:stretch>
            <a:fillRect/>
          </a:stretch>
        </p:blipFill>
        <p:spPr>
          <a:xfrm>
            <a:off x="2971800" y="1027112"/>
            <a:ext cx="5943600" cy="4803775"/>
          </a:xfrm>
          <a:prstGeom prst="rect">
            <a:avLst/>
          </a:prstGeom>
        </p:spPr>
      </p:pic>
      <p:sp>
        <p:nvSpPr>
          <p:cNvPr id="5" name="TextBox 4"/>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6</a:t>
            </a:r>
            <a:endParaRPr lang="en-US" sz="36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6DA6F-247D-4706-AC3C-0ACD86FC28E1}"/>
              </a:ext>
            </a:extLst>
          </p:cNvPr>
          <p:cNvSpPr txBox="1">
            <a:spLocks/>
          </p:cNvSpPr>
          <p:nvPr/>
        </p:nvSpPr>
        <p:spPr>
          <a:xfrm>
            <a:off x="1295402" y="53195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latin typeface="Times New Roman" pitchFamily="18" charset="0"/>
                <a:cs typeface="Times New Roman" pitchFamily="18" charset="0"/>
              </a:rPr>
              <a:t>OBJECTIVE</a:t>
            </a:r>
          </a:p>
        </p:txBody>
      </p:sp>
      <p:sp>
        <p:nvSpPr>
          <p:cNvPr id="3" name="Content Placeholder 2">
            <a:extLst>
              <a:ext uri="{FF2B5EF4-FFF2-40B4-BE49-F238E27FC236}">
                <a16:creationId xmlns:a16="http://schemas.microsoft.com/office/drawing/2014/main" xmlns="" id="{327FCFB9-D2D2-41EF-9BED-C04F61628C6F}"/>
              </a:ext>
            </a:extLst>
          </p:cNvPr>
          <p:cNvSpPr txBox="1">
            <a:spLocks/>
          </p:cNvSpPr>
          <p:nvPr/>
        </p:nvSpPr>
        <p:spPr>
          <a:xfrm>
            <a:off x="422032" y="1375254"/>
            <a:ext cx="11197883" cy="54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70000"/>
              </a:lnSpc>
              <a:buClr>
                <a:schemeClr val="tx1"/>
              </a:buClr>
            </a:pPr>
            <a:r>
              <a:rPr lang="en-US" sz="2700" dirty="0">
                <a:latin typeface="Times New Roman" pitchFamily="18" charset="0"/>
                <a:cs typeface="Times New Roman" pitchFamily="18" charset="0"/>
              </a:rPr>
              <a:t>The objective is design and implementation of automatic alert based system on distance.</a:t>
            </a:r>
          </a:p>
          <a:p>
            <a:pPr algn="just">
              <a:lnSpc>
                <a:spcPct val="170000"/>
              </a:lnSpc>
              <a:buClr>
                <a:schemeClr val="tx1"/>
              </a:buClr>
            </a:pPr>
            <a:r>
              <a:rPr lang="en-US" sz="2700" dirty="0">
                <a:latin typeface="Times New Roman" pitchFamily="18" charset="0"/>
                <a:cs typeface="Times New Roman" pitchFamily="18" charset="0"/>
              </a:rPr>
              <a:t>The minimum distance  from  computer to human is 0.38 m (1.2 ft.) and maximum distance  from computer to human is1.02 m (3.3 ft.).</a:t>
            </a:r>
          </a:p>
          <a:p>
            <a:pPr algn="just">
              <a:lnSpc>
                <a:spcPct val="170000"/>
              </a:lnSpc>
              <a:buClr>
                <a:schemeClr val="tx1"/>
              </a:buClr>
            </a:pPr>
            <a:r>
              <a:rPr lang="en-US" sz="2700" dirty="0">
                <a:latin typeface="Times New Roman" pitchFamily="18" charset="0"/>
                <a:cs typeface="Times New Roman" pitchFamily="18" charset="0"/>
              </a:rPr>
              <a:t>It can be achieved by using deep learning technology.</a:t>
            </a:r>
          </a:p>
          <a:p>
            <a:pPr algn="just">
              <a:lnSpc>
                <a:spcPct val="170000"/>
              </a:lnSpc>
              <a:buClr>
                <a:schemeClr val="tx1"/>
              </a:buClr>
            </a:pPr>
            <a:r>
              <a:rPr lang="en-US" sz="2700" dirty="0">
                <a:latin typeface="Times New Roman" pitchFamily="18" charset="0"/>
                <a:cs typeface="Times New Roman" pitchFamily="18" charset="0"/>
              </a:rPr>
              <a:t>The additional objective is designing a parent children alert system to alert the unwanted website.</a:t>
            </a:r>
            <a:endParaRPr lang="en-IN" sz="27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8B60661A-9273-4E33-A262-5DA3DA235D7A}"/>
              </a:ext>
            </a:extLst>
          </p:cNvPr>
          <p:cNvSpPr>
            <a:spLocks noGrp="1"/>
          </p:cNvSpPr>
          <p:nvPr>
            <p:ph type="sldNum" sz="quarter" idx="12"/>
          </p:nvPr>
        </p:nvSpPr>
        <p:spPr/>
        <p:txBody>
          <a:bodyPr/>
          <a:lstStyle/>
          <a:p>
            <a:fld id="{0FF645D5-3C14-4B93-9B8D-66F88EE0E771}" type="slidenum">
              <a:rPr lang="en-IN" smtClean="0"/>
              <a:pPr/>
              <a:t>3</a:t>
            </a:fld>
            <a:endParaRPr lang="en-IN" dirty="0"/>
          </a:p>
        </p:txBody>
      </p:sp>
    </p:spTree>
    <p:extLst>
      <p:ext uri="{BB962C8B-B14F-4D97-AF65-F5344CB8AC3E}">
        <p14:creationId xmlns:p14="http://schemas.microsoft.com/office/powerpoint/2010/main" xmlns="" val="2386759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30</a:t>
            </a:fld>
            <a:endParaRPr lang="en-IN" dirty="0"/>
          </a:p>
        </p:txBody>
      </p:sp>
      <p:pic>
        <p:nvPicPr>
          <p:cNvPr id="3" name="Picture 2" descr="Screenshot 2022-06-14 121053.jpg"/>
          <p:cNvPicPr/>
          <p:nvPr/>
        </p:nvPicPr>
        <p:blipFill>
          <a:blip r:embed="rId2"/>
          <a:stretch>
            <a:fillRect/>
          </a:stretch>
        </p:blipFill>
        <p:spPr>
          <a:xfrm>
            <a:off x="3327400" y="1137285"/>
            <a:ext cx="4826000" cy="3955415"/>
          </a:xfrm>
          <a:prstGeom prst="rect">
            <a:avLst/>
          </a:prstGeom>
        </p:spPr>
      </p:pic>
      <p:pic>
        <p:nvPicPr>
          <p:cNvPr id="4" name="Picture 3" descr="normal message.jpg"/>
          <p:cNvPicPr/>
          <p:nvPr/>
        </p:nvPicPr>
        <p:blipFill>
          <a:blip r:embed="rId3"/>
          <a:stretch>
            <a:fillRect/>
          </a:stretch>
        </p:blipFill>
        <p:spPr>
          <a:xfrm>
            <a:off x="3292475" y="5170487"/>
            <a:ext cx="1695450" cy="1190625"/>
          </a:xfrm>
          <a:prstGeom prst="rect">
            <a:avLst/>
          </a:prstGeom>
        </p:spPr>
      </p:pic>
      <p:pic>
        <p:nvPicPr>
          <p:cNvPr id="5" name="Picture 4"/>
          <p:cNvPicPr/>
          <p:nvPr/>
        </p:nvPicPr>
        <p:blipFill>
          <a:blip r:embed="rId4"/>
          <a:srcRect/>
          <a:stretch>
            <a:fillRect/>
          </a:stretch>
        </p:blipFill>
        <p:spPr bwMode="auto">
          <a:xfrm>
            <a:off x="5287962" y="5219700"/>
            <a:ext cx="1362075" cy="1219200"/>
          </a:xfrm>
          <a:prstGeom prst="rect">
            <a:avLst/>
          </a:prstGeom>
          <a:noFill/>
          <a:ln w="9525">
            <a:noFill/>
            <a:miter lim="800000"/>
            <a:headEnd/>
            <a:tailEnd/>
          </a:ln>
        </p:spPr>
      </p:pic>
      <p:pic>
        <p:nvPicPr>
          <p:cNvPr id="6" name="Picture 5" descr="Screenshot 2022-06-12 134308.jpg"/>
          <p:cNvPicPr/>
          <p:nvPr/>
        </p:nvPicPr>
        <p:blipFill>
          <a:blip r:embed="rId5"/>
          <a:stretch>
            <a:fillRect/>
          </a:stretch>
        </p:blipFill>
        <p:spPr>
          <a:xfrm>
            <a:off x="6926262" y="5207000"/>
            <a:ext cx="1133475" cy="1219200"/>
          </a:xfrm>
          <a:prstGeom prst="rect">
            <a:avLst/>
          </a:prstGeom>
        </p:spPr>
      </p:pic>
      <p:sp>
        <p:nvSpPr>
          <p:cNvPr id="7" name="TextBox 6"/>
          <p:cNvSpPr txBox="1"/>
          <p:nvPr/>
        </p:nvSpPr>
        <p:spPr>
          <a:xfrm>
            <a:off x="2971800" y="5207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7</a:t>
            </a:r>
            <a:endParaRPr lang="en-US" sz="3600"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31</a:t>
            </a:fld>
            <a:endParaRPr lang="en-IN" dirty="0"/>
          </a:p>
        </p:txBody>
      </p:sp>
      <p:pic>
        <p:nvPicPr>
          <p:cNvPr id="4" name="Picture 3" descr="Annotation 2022-06-15 044015.jpg"/>
          <p:cNvPicPr/>
          <p:nvPr/>
        </p:nvPicPr>
        <p:blipFill>
          <a:blip r:embed="rId2"/>
          <a:stretch>
            <a:fillRect/>
          </a:stretch>
        </p:blipFill>
        <p:spPr>
          <a:xfrm>
            <a:off x="3022600" y="1823402"/>
            <a:ext cx="6413500" cy="4132898"/>
          </a:xfrm>
          <a:prstGeom prst="rect">
            <a:avLst/>
          </a:prstGeom>
        </p:spPr>
      </p:pic>
      <p:sp>
        <p:nvSpPr>
          <p:cNvPr id="5" name="TextBox 4"/>
          <p:cNvSpPr txBox="1"/>
          <p:nvPr/>
        </p:nvSpPr>
        <p:spPr>
          <a:xfrm>
            <a:off x="2997200" y="609600"/>
            <a:ext cx="59436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SCREENSHOTS 8</a:t>
            </a:r>
            <a:endParaRPr lang="en-US" sz="36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32</a:t>
            </a:fld>
            <a:endParaRPr lang="en-IN" dirty="0"/>
          </a:p>
        </p:txBody>
      </p:sp>
      <p:sp>
        <p:nvSpPr>
          <p:cNvPr id="3" name="TextBox 2"/>
          <p:cNvSpPr txBox="1"/>
          <p:nvPr/>
        </p:nvSpPr>
        <p:spPr>
          <a:xfrm>
            <a:off x="698500" y="254000"/>
            <a:ext cx="3860800" cy="646331"/>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xmlns="" id="{E4907D40-1E36-4578-B45A-760341CE04AA}"/>
              </a:ext>
            </a:extLst>
          </p:cNvPr>
          <p:cNvSpPr txBox="1">
            <a:spLocks/>
          </p:cNvSpPr>
          <p:nvPr/>
        </p:nvSpPr>
        <p:spPr>
          <a:xfrm>
            <a:off x="431409" y="984802"/>
            <a:ext cx="11760591" cy="563189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buClr>
                <a:schemeClr val="tx1"/>
              </a:buClr>
              <a:buFont typeface="Arial" pitchFamily="34" charset="0"/>
              <a:buChar char="•"/>
            </a:pPr>
            <a:endParaRPr lang="en-IN" sz="2700" dirty="0" smtClean="0">
              <a:latin typeface="Times New Roman" pitchFamily="18" charset="0"/>
              <a:cs typeface="Times New Roman" pitchFamily="18" charset="0"/>
            </a:endParaRPr>
          </a:p>
          <a:p>
            <a:pPr>
              <a:buClr>
                <a:schemeClr val="tx1"/>
              </a:buClr>
              <a:buFont typeface="Arial" pitchFamily="34" charset="0"/>
              <a:buChar char="•"/>
            </a:pPr>
            <a:r>
              <a:rPr lang="en-IN" sz="2700" dirty="0" smtClean="0">
                <a:latin typeface="Times New Roman" pitchFamily="18" charset="0"/>
                <a:cs typeface="Times New Roman" pitchFamily="18" charset="0"/>
              </a:rPr>
              <a:t>It is difficult to set a specific limit for a minimum viewing distance. </a:t>
            </a:r>
          </a:p>
          <a:p>
            <a:pPr>
              <a:buClr>
                <a:schemeClr val="tx1"/>
              </a:buClr>
              <a:buFont typeface="Arial" pitchFamily="34" charset="0"/>
              <a:buChar char="•"/>
            </a:pPr>
            <a:r>
              <a:rPr lang="en-IN" sz="2700" dirty="0" smtClean="0">
                <a:latin typeface="Times New Roman" pitchFamily="18" charset="0"/>
                <a:cs typeface="Times New Roman" pitchFamily="18" charset="0"/>
              </a:rPr>
              <a:t>If sustained viewing closer than the resting point of </a:t>
            </a:r>
            <a:r>
              <a:rPr lang="en-IN" sz="2700" dirty="0" err="1" smtClean="0">
                <a:latin typeface="Times New Roman" pitchFamily="18" charset="0"/>
                <a:cs typeface="Times New Roman" pitchFamily="18" charset="0"/>
              </a:rPr>
              <a:t>vergence</a:t>
            </a:r>
            <a:r>
              <a:rPr lang="en-IN" sz="2700" dirty="0" smtClean="0">
                <a:latin typeface="Times New Roman" pitchFamily="18" charset="0"/>
                <a:cs typeface="Times New Roman" pitchFamily="18" charset="0"/>
              </a:rPr>
              <a:t> contributes to eyestrain, perhaps we must say that eye-display distance should now not be closer than the resting factor of </a:t>
            </a:r>
            <a:r>
              <a:rPr lang="en-IN" sz="2700" dirty="0" err="1" smtClean="0">
                <a:latin typeface="Times New Roman" pitchFamily="18" charset="0"/>
                <a:cs typeface="Times New Roman" pitchFamily="18" charset="0"/>
              </a:rPr>
              <a:t>vergence</a:t>
            </a:r>
            <a:r>
              <a:rPr lang="en-IN" sz="2700" dirty="0" smtClean="0">
                <a:latin typeface="Times New Roman" pitchFamily="18" charset="0"/>
                <a:cs typeface="Times New Roman" pitchFamily="18" charset="0"/>
              </a:rPr>
              <a:t>. </a:t>
            </a:r>
          </a:p>
          <a:p>
            <a:pPr>
              <a:buClr>
                <a:schemeClr val="tx1"/>
              </a:buClr>
              <a:buFont typeface="Arial" pitchFamily="34" charset="0"/>
              <a:buChar char="•"/>
            </a:pPr>
            <a:r>
              <a:rPr lang="en-IN" sz="2700" dirty="0" smtClean="0">
                <a:latin typeface="Times New Roman" pitchFamily="18" charset="0"/>
                <a:cs typeface="Times New Roman" pitchFamily="18" charset="0"/>
              </a:rPr>
              <a:t>In this assignment we may be implemented the gadget to using photo processing techniques to detect the faces from digital camera capturing.  </a:t>
            </a:r>
          </a:p>
          <a:p>
            <a:pPr>
              <a:buClr>
                <a:schemeClr val="tx1"/>
              </a:buClr>
              <a:buFont typeface="Arial" pitchFamily="34" charset="0"/>
              <a:buChar char="•"/>
            </a:pPr>
            <a:r>
              <a:rPr lang="en-IN" sz="2700" dirty="0" smtClean="0">
                <a:latin typeface="Times New Roman" pitchFamily="18" charset="0"/>
                <a:cs typeface="Times New Roman" pitchFamily="18" charset="0"/>
              </a:rPr>
              <a:t>Then successfully music the faces and to provide bounding boxes on face pictures. Finally set the gap limits to discover whether or not the individual is close to the device or not. </a:t>
            </a:r>
            <a:endParaRPr lang="en-US" sz="2700" dirty="0" smtClean="0">
              <a:latin typeface="Times New Roman" pitchFamily="18" charset="0"/>
              <a:cs typeface="Times New Roman" pitchFamily="18" charset="0"/>
            </a:endParaRPr>
          </a:p>
          <a:p>
            <a:pPr algn="just">
              <a:lnSpc>
                <a:spcPct val="150000"/>
              </a:lnSpc>
              <a:buClr>
                <a:schemeClr val="tx1"/>
              </a:buClr>
            </a:pPr>
            <a:endParaRPr lang="en-IN" sz="2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166ED-E4DC-4599-8CB4-241B84D4C4D0}"/>
              </a:ext>
            </a:extLst>
          </p:cNvPr>
          <p:cNvSpPr txBox="1">
            <a:spLocks/>
          </p:cNvSpPr>
          <p:nvPr/>
        </p:nvSpPr>
        <p:spPr>
          <a:xfrm>
            <a:off x="1295402" y="180257"/>
            <a:ext cx="9601196" cy="7831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xmlns="" id="{E4907D40-1E36-4578-B45A-760341CE04AA}"/>
              </a:ext>
            </a:extLst>
          </p:cNvPr>
          <p:cNvSpPr txBox="1">
            <a:spLocks/>
          </p:cNvSpPr>
          <p:nvPr/>
        </p:nvSpPr>
        <p:spPr>
          <a:xfrm>
            <a:off x="225083" y="984802"/>
            <a:ext cx="11760591" cy="587319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buClr>
                <a:schemeClr val="tx1"/>
              </a:buClr>
            </a:pPr>
            <a:r>
              <a:rPr lang="en-US" sz="2700" dirty="0">
                <a:latin typeface="Times New Roman" panose="02020603050405020304" pitchFamily="18" charset="0"/>
                <a:cs typeface="Times New Roman" panose="02020603050405020304" pitchFamily="18" charset="0"/>
              </a:rPr>
              <a:t>[1] Ruiz, Nataniel, Eunji Chong, and James M. Rehg. "Fine-grained head pose estimation without keypoints." Proceedings of the IEEE conference on computer vision and pattern recognition workshops. 2018.</a:t>
            </a:r>
            <a:endParaRPr lang="en-IN" sz="2700" dirty="0">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700" dirty="0">
                <a:latin typeface="Times New Roman" panose="02020603050405020304" pitchFamily="18" charset="0"/>
                <a:cs typeface="Times New Roman" panose="02020603050405020304" pitchFamily="18" charset="0"/>
              </a:rPr>
              <a:t>[2] Meyer, Gregory P., et al. "Robust model-based 3d head pose estimation." Proceedings of the IEEE international conference on computer vision. 2015.</a:t>
            </a:r>
          </a:p>
          <a:p>
            <a:pPr algn="just">
              <a:lnSpc>
                <a:spcPct val="150000"/>
              </a:lnSpc>
              <a:buClr>
                <a:schemeClr val="tx1"/>
              </a:buClr>
            </a:pPr>
            <a:r>
              <a:rPr lang="en-US" sz="2700" dirty="0">
                <a:latin typeface="Times New Roman" panose="02020603050405020304" pitchFamily="18" charset="0"/>
                <a:cs typeface="Times New Roman" panose="02020603050405020304" pitchFamily="18" charset="0"/>
              </a:rPr>
              <a:t>[3] Cao, Zhiwen, et al. "A vector-based representation to enhance head pose estimation." Proceedings of the IEEE/CVF Winter Conference on Applications of Computer Vision. 2021.</a:t>
            </a:r>
          </a:p>
          <a:p>
            <a:pPr algn="just">
              <a:lnSpc>
                <a:spcPct val="150000"/>
              </a:lnSpc>
              <a:buClr>
                <a:schemeClr val="tx1"/>
              </a:buClr>
            </a:pPr>
            <a:endParaRPr lang="en-IN" sz="2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A93447E-21BA-457F-996D-0E0F7558918B}"/>
              </a:ext>
            </a:extLst>
          </p:cNvPr>
          <p:cNvSpPr>
            <a:spLocks noGrp="1"/>
          </p:cNvSpPr>
          <p:nvPr>
            <p:ph type="sldNum" sz="quarter" idx="12"/>
          </p:nvPr>
        </p:nvSpPr>
        <p:spPr/>
        <p:txBody>
          <a:bodyPr/>
          <a:lstStyle/>
          <a:p>
            <a:fld id="{0FF645D5-3C14-4B93-9B8D-66F88EE0E771}" type="slidenum">
              <a:rPr lang="en-IN" smtClean="0"/>
              <a:pPr/>
              <a:t>33</a:t>
            </a:fld>
            <a:endParaRPr lang="en-IN" dirty="0"/>
          </a:p>
        </p:txBody>
      </p:sp>
    </p:spTree>
    <p:extLst>
      <p:ext uri="{BB962C8B-B14F-4D97-AF65-F5344CB8AC3E}">
        <p14:creationId xmlns:p14="http://schemas.microsoft.com/office/powerpoint/2010/main" xmlns="" val="366398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34</a:t>
            </a:fld>
            <a:endParaRPr lang="en-IN" dirty="0"/>
          </a:p>
        </p:txBody>
      </p:sp>
      <p:sp>
        <p:nvSpPr>
          <p:cNvPr id="5" name="Content Placeholder 2">
            <a:extLst>
              <a:ext uri="{FF2B5EF4-FFF2-40B4-BE49-F238E27FC236}">
                <a16:creationId xmlns:a16="http://schemas.microsoft.com/office/drawing/2014/main" xmlns="" id="{E4907D40-1E36-4578-B45A-760341CE04AA}"/>
              </a:ext>
            </a:extLst>
          </p:cNvPr>
          <p:cNvSpPr txBox="1">
            <a:spLocks/>
          </p:cNvSpPr>
          <p:nvPr/>
        </p:nvSpPr>
        <p:spPr>
          <a:xfrm>
            <a:off x="281354" y="1821822"/>
            <a:ext cx="11535507" cy="401628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buClr>
                <a:schemeClr val="tx1"/>
              </a:buClr>
            </a:pPr>
            <a:r>
              <a:rPr lang="en-US" sz="2700" dirty="0">
                <a:latin typeface="Times New Roman" panose="02020603050405020304" pitchFamily="18" charset="0"/>
                <a:cs typeface="Times New Roman" panose="02020603050405020304" pitchFamily="18" charset="0"/>
              </a:rPr>
              <a:t>[4] Yang, Tsun-Yi, et al. "Fsa-net: Learning fine-grained structure aggregation for head pose estimation from a single image." Proceedings of the IEEE/CVF Conference on Computer Vision and Pattern Recognition. 2019.</a:t>
            </a:r>
          </a:p>
          <a:p>
            <a:pPr algn="just">
              <a:lnSpc>
                <a:spcPct val="150000"/>
              </a:lnSpc>
              <a:buClr>
                <a:schemeClr val="tx1"/>
              </a:buClr>
            </a:pPr>
            <a:r>
              <a:rPr lang="en-US" sz="2700" dirty="0">
                <a:latin typeface="Times New Roman" panose="02020603050405020304" pitchFamily="18" charset="0"/>
                <a:cs typeface="Times New Roman" panose="02020603050405020304" pitchFamily="18" charset="0"/>
              </a:rPr>
              <a:t>[5] Borghi, Guido, et al. "Face-from-depth for head pose estimation on depth images." IEEE transactions on pattern analysis and machine intelligence 42.3 (2018): 596-609.</a:t>
            </a:r>
            <a:endParaRPr lang="en-IN" sz="2700" dirty="0">
              <a:latin typeface="Times New Roman" panose="02020603050405020304" pitchFamily="18" charset="0"/>
              <a:cs typeface="Times New Roman" panose="02020603050405020304" pitchFamily="18" charset="0"/>
            </a:endParaRPr>
          </a:p>
          <a:p>
            <a:pPr algn="just">
              <a:lnSpc>
                <a:spcPct val="150000"/>
              </a:lnSpc>
              <a:buClr>
                <a:schemeClr val="tx1"/>
              </a:buClr>
            </a:pPr>
            <a:endParaRPr lang="en-US" sz="27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956166ED-E4DC-4599-8CB4-241B84D4C4D0}"/>
              </a:ext>
            </a:extLst>
          </p:cNvPr>
          <p:cNvSpPr txBox="1">
            <a:spLocks/>
          </p:cNvSpPr>
          <p:nvPr/>
        </p:nvSpPr>
        <p:spPr>
          <a:xfrm>
            <a:off x="1295402" y="658569"/>
            <a:ext cx="9601196" cy="7831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latin typeface="Times New Roman" pitchFamily="18" charset="0"/>
                <a:cs typeface="Times New Roman" pitchFamily="18" charset="0"/>
              </a:rPr>
              <a:t>REFERENCES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631F575-69DD-441E-A3B9-27EB36A5C96A}"/>
              </a:ext>
            </a:extLst>
          </p:cNvPr>
          <p:cNvSpPr txBox="1"/>
          <p:nvPr/>
        </p:nvSpPr>
        <p:spPr>
          <a:xfrm>
            <a:off x="4363792" y="3075057"/>
            <a:ext cx="346441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52CF8058-FBAB-498E-93CA-DBA94E0C9BF3}"/>
              </a:ext>
            </a:extLst>
          </p:cNvPr>
          <p:cNvSpPr>
            <a:spLocks noGrp="1"/>
          </p:cNvSpPr>
          <p:nvPr>
            <p:ph type="sldNum" sz="quarter" idx="12"/>
          </p:nvPr>
        </p:nvSpPr>
        <p:spPr/>
        <p:txBody>
          <a:bodyPr/>
          <a:lstStyle/>
          <a:p>
            <a:fld id="{0FF645D5-3C14-4B93-9B8D-66F88EE0E771}" type="slidenum">
              <a:rPr lang="en-IN" smtClean="0"/>
              <a:pPr/>
              <a:t>35</a:t>
            </a:fld>
            <a:endParaRPr lang="en-IN" dirty="0"/>
          </a:p>
        </p:txBody>
      </p:sp>
    </p:spTree>
    <p:extLst>
      <p:ext uri="{BB962C8B-B14F-4D97-AF65-F5344CB8AC3E}">
        <p14:creationId xmlns:p14="http://schemas.microsoft.com/office/powerpoint/2010/main" xmlns="" val="33551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92A6B-EEC2-49CD-B59A-8ECFAB304BE3}"/>
              </a:ext>
            </a:extLst>
          </p:cNvPr>
          <p:cNvSpPr txBox="1">
            <a:spLocks/>
          </p:cNvSpPr>
          <p:nvPr/>
        </p:nvSpPr>
        <p:spPr>
          <a:xfrm>
            <a:off x="1295402" y="982132"/>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xmlns="" id="{15228624-4FA4-4E1B-9C39-E2AC9A59F789}"/>
              </a:ext>
            </a:extLst>
          </p:cNvPr>
          <p:cNvSpPr txBox="1">
            <a:spLocks/>
          </p:cNvSpPr>
          <p:nvPr/>
        </p:nvSpPr>
        <p:spPr>
          <a:xfrm>
            <a:off x="562708" y="2285998"/>
            <a:ext cx="11183815" cy="2806507"/>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chemeClr val="tx1"/>
              </a:buClr>
            </a:pPr>
            <a:r>
              <a:rPr lang="en-IN" sz="2700" dirty="0">
                <a:latin typeface="Times New Roman" pitchFamily="18" charset="0"/>
                <a:cs typeface="Times New Roman" pitchFamily="18" charset="0"/>
              </a:rPr>
              <a:t>Deep learning is a type of machine learning</a:t>
            </a:r>
            <a:r>
              <a:rPr lang="en-IN" sz="2700" dirty="0">
                <a:solidFill>
                  <a:schemeClr val="tx1"/>
                </a:solidFill>
                <a:latin typeface="Times New Roman" pitchFamily="18" charset="0"/>
                <a:cs typeface="Times New Roman" pitchFamily="18" charset="0"/>
              </a:rPr>
              <a:t> </a:t>
            </a:r>
            <a:r>
              <a:rPr lang="en-IN" sz="2700" dirty="0">
                <a:latin typeface="Times New Roman" pitchFamily="18" charset="0"/>
                <a:cs typeface="Times New Roman" pitchFamily="18" charset="0"/>
              </a:rPr>
              <a:t>and artificial intelligence (AI) that imitates the way humans gain certain types of knowledge.</a:t>
            </a:r>
          </a:p>
          <a:p>
            <a:pPr>
              <a:buClr>
                <a:schemeClr val="tx1"/>
              </a:buClr>
            </a:pPr>
            <a:r>
              <a:rPr lang="en-IN" sz="2700" dirty="0">
                <a:latin typeface="Times New Roman" pitchFamily="18" charset="0"/>
                <a:cs typeface="Times New Roman" pitchFamily="18" charset="0"/>
              </a:rPr>
              <a:t>Deep learning is an important element of data science, which includes statistics and predictive modelling.</a:t>
            </a:r>
            <a:endParaRPr lang="en-US" sz="27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654BAD39-94C0-4920-9FBE-D3AB91C9E753}"/>
              </a:ext>
            </a:extLst>
          </p:cNvPr>
          <p:cNvSpPr>
            <a:spLocks noGrp="1"/>
          </p:cNvSpPr>
          <p:nvPr>
            <p:ph type="sldNum" sz="quarter" idx="12"/>
          </p:nvPr>
        </p:nvSpPr>
        <p:spPr/>
        <p:txBody>
          <a:bodyPr/>
          <a:lstStyle/>
          <a:p>
            <a:fld id="{0FF645D5-3C14-4B93-9B8D-66F88EE0E771}" type="slidenum">
              <a:rPr lang="en-IN" smtClean="0"/>
              <a:pPr/>
              <a:t>4</a:t>
            </a:fld>
            <a:endParaRPr lang="en-IN" dirty="0"/>
          </a:p>
        </p:txBody>
      </p:sp>
    </p:spTree>
    <p:extLst>
      <p:ext uri="{BB962C8B-B14F-4D97-AF65-F5344CB8AC3E}">
        <p14:creationId xmlns:p14="http://schemas.microsoft.com/office/powerpoint/2010/main" xmlns="" val="186780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EC3E6-E15A-4499-9CA5-4E724F352BE2}"/>
              </a:ext>
            </a:extLst>
          </p:cNvPr>
          <p:cNvSpPr txBox="1">
            <a:spLocks/>
          </p:cNvSpPr>
          <p:nvPr/>
        </p:nvSpPr>
        <p:spPr>
          <a:xfrm>
            <a:off x="1295402" y="56723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itchFamily="18" charset="0"/>
                <a:cs typeface="Times New Roman" pitchFamily="18" charset="0"/>
              </a:rPr>
              <a:t>LITERATURE SURVEY</a:t>
            </a:r>
            <a:endParaRPr lang="en-IN" sz="3600"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134B21C9-53E7-48EB-B1D5-F7419EC7441D}"/>
              </a:ext>
            </a:extLst>
          </p:cNvPr>
          <p:cNvSpPr>
            <a:spLocks noGrp="1"/>
          </p:cNvSpPr>
          <p:nvPr>
            <p:ph type="sldNum" sz="quarter" idx="12"/>
          </p:nvPr>
        </p:nvSpPr>
        <p:spPr/>
        <p:txBody>
          <a:bodyPr/>
          <a:lstStyle/>
          <a:p>
            <a:fld id="{0FF645D5-3C14-4B93-9B8D-66F88EE0E771}" type="slidenum">
              <a:rPr lang="en-IN" smtClean="0"/>
              <a:pPr/>
              <a:t>5</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3958328513"/>
              </p:ext>
            </p:extLst>
          </p:nvPr>
        </p:nvGraphicFramePr>
        <p:xfrm>
          <a:off x="-1" y="1521904"/>
          <a:ext cx="12192000" cy="3895528"/>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gridCol w="2032000">
                  <a:extLst>
                    <a:ext uri="{9D8B030D-6E8A-4147-A177-3AD203B41FA5}">
                      <a16:colId xmlns:a16="http://schemas.microsoft.com/office/drawing/2014/main" xmlns="" val="20004"/>
                    </a:ext>
                  </a:extLst>
                </a:gridCol>
                <a:gridCol w="2032000">
                  <a:extLst>
                    <a:ext uri="{9D8B030D-6E8A-4147-A177-3AD203B41FA5}">
                      <a16:colId xmlns:a16="http://schemas.microsoft.com/office/drawing/2014/main" xmlns="" val="20005"/>
                    </a:ext>
                  </a:extLst>
                </a:gridCol>
              </a:tblGrid>
              <a:tr h="404512">
                <a:tc>
                  <a:txBody>
                    <a:bodyPr/>
                    <a:lstStyle/>
                    <a:p>
                      <a:r>
                        <a:rPr lang="en-US" sz="1800" b="1" dirty="0">
                          <a:latin typeface="Times New Roman" pitchFamily="18" charset="0"/>
                          <a:cs typeface="Times New Roman" pitchFamily="18" charset="0"/>
                        </a:rPr>
                        <a:t>Author</a:t>
                      </a:r>
                      <a:endParaRPr lang="en-US" sz="1800" b="1" i="0" dirty="0">
                        <a:latin typeface="Times New Roman" pitchFamily="18" charset="0"/>
                        <a:cs typeface="Times New Roman" pitchFamily="18" charset="0"/>
                      </a:endParaRPr>
                    </a:p>
                  </a:txBody>
                  <a:tcPr/>
                </a:tc>
                <a:tc>
                  <a:txBody>
                    <a:bodyPr/>
                    <a:lstStyle/>
                    <a:p>
                      <a:r>
                        <a:rPr lang="en-US" sz="1800" b="1" dirty="0">
                          <a:latin typeface="Times New Roman" pitchFamily="18" charset="0"/>
                          <a:cs typeface="Times New Roman" pitchFamily="18" charset="0"/>
                        </a:rPr>
                        <a:t>Journal</a:t>
                      </a:r>
                      <a:endParaRPr lang="en-US" sz="1800" b="1" i="0" dirty="0">
                        <a:latin typeface="Times New Roman" pitchFamily="18" charset="0"/>
                        <a:cs typeface="Times New Roman" pitchFamily="18" charset="0"/>
                      </a:endParaRPr>
                    </a:p>
                  </a:txBody>
                  <a:tcPr/>
                </a:tc>
                <a:tc>
                  <a:txBody>
                    <a:bodyPr/>
                    <a:lstStyle/>
                    <a:p>
                      <a:r>
                        <a:rPr lang="en-US" sz="1800" b="1" dirty="0">
                          <a:latin typeface="Times New Roman" pitchFamily="18" charset="0"/>
                          <a:cs typeface="Times New Roman" pitchFamily="18" charset="0"/>
                        </a:rPr>
                        <a:t>Paper title</a:t>
                      </a:r>
                      <a:endParaRPr lang="en-US" sz="1800" b="1" i="0" dirty="0">
                        <a:latin typeface="Times New Roman" pitchFamily="18" charset="0"/>
                        <a:cs typeface="Times New Roman" pitchFamily="18" charset="0"/>
                      </a:endParaRPr>
                    </a:p>
                  </a:txBody>
                  <a:tcPr/>
                </a:tc>
                <a:tc>
                  <a:txBody>
                    <a:bodyPr/>
                    <a:lstStyle/>
                    <a:p>
                      <a:r>
                        <a:rPr lang="en-US" sz="1800" b="1" dirty="0">
                          <a:latin typeface="Times New Roman" pitchFamily="18" charset="0"/>
                          <a:cs typeface="Times New Roman" pitchFamily="18" charset="0"/>
                        </a:rPr>
                        <a:t>Algorithm</a:t>
                      </a:r>
                      <a:endParaRPr lang="en-US" sz="1800" b="1" i="0" dirty="0">
                        <a:latin typeface="Times New Roman" pitchFamily="18" charset="0"/>
                        <a:cs typeface="Times New Roman" pitchFamily="18" charset="0"/>
                      </a:endParaRPr>
                    </a:p>
                  </a:txBody>
                  <a:tcPr/>
                </a:tc>
                <a:tc>
                  <a:txBody>
                    <a:bodyPr/>
                    <a:lstStyle/>
                    <a:p>
                      <a:pPr algn="just"/>
                      <a:r>
                        <a:rPr lang="en-US" sz="1800" b="1" dirty="0">
                          <a:latin typeface="Times New Roman" pitchFamily="18" charset="0"/>
                          <a:cs typeface="Times New Roman" pitchFamily="18" charset="0"/>
                        </a:rPr>
                        <a:t>Merits</a:t>
                      </a:r>
                      <a:endParaRPr lang="en-US" sz="1800" b="1" i="0" dirty="0">
                        <a:latin typeface="Times New Roman" pitchFamily="18" charset="0"/>
                        <a:cs typeface="Times New Roman" pitchFamily="18" charset="0"/>
                      </a:endParaRPr>
                    </a:p>
                  </a:txBody>
                  <a:tcPr/>
                </a:tc>
                <a:tc>
                  <a:txBody>
                    <a:bodyPr/>
                    <a:lstStyle/>
                    <a:p>
                      <a:r>
                        <a:rPr lang="en-US" sz="1800" b="1" dirty="0">
                          <a:latin typeface="Times New Roman" pitchFamily="18" charset="0"/>
                          <a:cs typeface="Times New Roman" pitchFamily="18" charset="0"/>
                        </a:rPr>
                        <a:t>Demerits</a:t>
                      </a:r>
                      <a:endParaRPr lang="en-US" sz="1800" b="1" i="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997438">
                <a:tc>
                  <a:txBody>
                    <a:bodyPr/>
                    <a:lstStyle/>
                    <a:p>
                      <a:pPr marL="342900" indent="-342900">
                        <a:buAutoNum type="arabicPeriod"/>
                      </a:pPr>
                      <a:r>
                        <a:rPr lang="en-US" sz="1800" b="1" u="none" strike="noStrike" kern="1200" baseline="0" dirty="0" err="1" smtClean="0">
                          <a:latin typeface="Times New Roman" pitchFamily="18" charset="0"/>
                          <a:cs typeface="Times New Roman" pitchFamily="18" charset="0"/>
                        </a:rPr>
                        <a:t>M.Donoser</a:t>
                      </a:r>
                      <a:r>
                        <a:rPr lang="en-US" sz="1800" b="1" u="none" strike="noStrike" kern="1200" baseline="0" dirty="0" smtClean="0">
                          <a:latin typeface="Times New Roman" pitchFamily="18" charset="0"/>
                          <a:cs typeface="Times New Roman" pitchFamily="18" charset="0"/>
                        </a:rPr>
                        <a:t>,</a:t>
                      </a:r>
                    </a:p>
                    <a:p>
                      <a:pPr marL="342900" indent="-342900">
                        <a:buNone/>
                      </a:pPr>
                      <a:r>
                        <a:rPr lang="en-US" sz="1800" b="1" i="0" u="none" strike="noStrike" kern="1200" baseline="0" dirty="0" smtClean="0">
                          <a:latin typeface="Times New Roman" pitchFamily="18" charset="0"/>
                          <a:cs typeface="Times New Roman" pitchFamily="18" charset="0"/>
                        </a:rPr>
                        <a:t>2010</a:t>
                      </a:r>
                      <a:endParaRPr lang="en-US" sz="1800" b="1" u="none" strike="noStrike" kern="1200" baseline="0" dirty="0" smtClean="0">
                        <a:latin typeface="Times New Roman" pitchFamily="18" charset="0"/>
                        <a:cs typeface="Times New Roman" pitchFamily="18" charset="0"/>
                      </a:endParaRPr>
                    </a:p>
                  </a:txBody>
                  <a:tcPr marT="45725" marB="45725"/>
                </a:tc>
                <a:tc>
                  <a:txBody>
                    <a:bodyPr/>
                    <a:lstStyle/>
                    <a:p>
                      <a:r>
                        <a:rPr lang="en-US" sz="1800" b="1" kern="1200" dirty="0">
                          <a:effectLst/>
                          <a:latin typeface="Times New Roman" pitchFamily="18" charset="0"/>
                          <a:cs typeface="Times New Roman" pitchFamily="18" charset="0"/>
                        </a:rPr>
                        <a:t>IEEE 12th International Conference </a:t>
                      </a:r>
                      <a:endParaRPr lang="en-US" sz="1800" b="1" i="0" dirty="0">
                        <a:latin typeface="Times New Roman" pitchFamily="18" charset="0"/>
                        <a:cs typeface="Times New Roman" pitchFamily="18" charset="0"/>
                      </a:endParaRPr>
                    </a:p>
                  </a:txBody>
                  <a:tcPr/>
                </a:tc>
                <a:tc>
                  <a:txBody>
                    <a:bodyPr/>
                    <a:lstStyle/>
                    <a:p>
                      <a:r>
                        <a:rPr lang="en-US" sz="1800" b="1" u="none" strike="noStrike" kern="1200" baseline="0" dirty="0">
                          <a:latin typeface="Times New Roman" pitchFamily="18" charset="0"/>
                          <a:cs typeface="Times New Roman" pitchFamily="18" charset="0"/>
                        </a:rPr>
                        <a:t>Saliency Driven Total Variation Segmentation</a:t>
                      </a:r>
                      <a:endParaRPr lang="en-US" sz="1800" b="1" i="0" dirty="0">
                        <a:latin typeface="Times New Roman" pitchFamily="18" charset="0"/>
                        <a:cs typeface="Times New Roman" pitchFamily="18" charset="0"/>
                      </a:endParaRPr>
                    </a:p>
                  </a:txBody>
                  <a:tcPr marT="45725" marB="45725"/>
                </a:tc>
                <a:tc>
                  <a:txBody>
                    <a:bodyPr/>
                    <a:lstStyle/>
                    <a:p>
                      <a:r>
                        <a:rPr lang="en-US" sz="1800" b="1" u="none" strike="noStrike" kern="1200" baseline="0" dirty="0">
                          <a:latin typeface="Times New Roman" pitchFamily="18" charset="0"/>
                          <a:cs typeface="Times New Roman" pitchFamily="18" charset="0"/>
                        </a:rPr>
                        <a:t>Unsupervised saliency driven segmentation</a:t>
                      </a:r>
                      <a:endParaRPr lang="en-US" sz="1800" b="1" i="0" dirty="0">
                        <a:latin typeface="Times New Roman" pitchFamily="18" charset="0"/>
                        <a:cs typeface="Times New Roman" pitchFamily="18" charset="0"/>
                      </a:endParaRPr>
                    </a:p>
                  </a:txBody>
                  <a:tcPr marT="45725" marB="45725"/>
                </a:tc>
                <a:tc>
                  <a:txBody>
                    <a:bodyPr/>
                    <a:lstStyle/>
                    <a:p>
                      <a:r>
                        <a:rPr lang="en-US" sz="1800" b="1" u="none" strike="noStrike" kern="1200" baseline="0" dirty="0">
                          <a:latin typeface="Times New Roman" pitchFamily="18" charset="0"/>
                          <a:cs typeface="Times New Roman" pitchFamily="18" charset="0"/>
                        </a:rPr>
                        <a:t>Allows to provide accuracy</a:t>
                      </a:r>
                      <a:endParaRPr lang="en-US" sz="1800" b="1" i="0" dirty="0">
                        <a:latin typeface="Times New Roman" pitchFamily="18" charset="0"/>
                        <a:cs typeface="Times New Roman" pitchFamily="18" charset="0"/>
                      </a:endParaRPr>
                    </a:p>
                  </a:txBody>
                  <a:tcPr marT="45725" marB="45725"/>
                </a:tc>
                <a:tc>
                  <a:txBody>
                    <a:bodyPr/>
                    <a:lstStyle/>
                    <a:p>
                      <a:r>
                        <a:rPr lang="en-US" sz="1800" b="1" dirty="0">
                          <a:latin typeface="Times New Roman" pitchFamily="18" charset="0"/>
                          <a:cs typeface="Times New Roman" pitchFamily="18" charset="0"/>
                        </a:rPr>
                        <a:t>Implemented</a:t>
                      </a:r>
                      <a:r>
                        <a:rPr lang="en-US" sz="1800" b="1" baseline="0" dirty="0">
                          <a:latin typeface="Times New Roman" pitchFamily="18" charset="0"/>
                          <a:cs typeface="Times New Roman" pitchFamily="18" charset="0"/>
                        </a:rPr>
                        <a:t> in limited datasets</a:t>
                      </a:r>
                      <a:endParaRPr lang="en-US" sz="18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xmlns="" val="10001"/>
                  </a:ext>
                </a:extLst>
              </a:tr>
              <a:tr h="2493578">
                <a:tc>
                  <a:txBody>
                    <a:bodyPr/>
                    <a:lstStyle/>
                    <a:p>
                      <a:r>
                        <a:rPr lang="en-US" sz="1800" b="1" u="none" strike="noStrike" kern="1200" baseline="0" dirty="0">
                          <a:latin typeface="Times New Roman" pitchFamily="18" charset="0"/>
                          <a:cs typeface="Times New Roman" pitchFamily="18" charset="0"/>
                        </a:rPr>
                        <a:t>2. C. </a:t>
                      </a:r>
                      <a:r>
                        <a:rPr lang="en-US" sz="1800" b="1" u="none" strike="noStrike" kern="1200" baseline="0" dirty="0" smtClean="0">
                          <a:latin typeface="Times New Roman" pitchFamily="18" charset="0"/>
                          <a:cs typeface="Times New Roman" pitchFamily="18" charset="0"/>
                        </a:rPr>
                        <a:t>Guo,2010</a:t>
                      </a:r>
                      <a:endParaRPr lang="en-US" sz="1800" b="1" i="0" dirty="0">
                        <a:latin typeface="Times New Roman" pitchFamily="18" charset="0"/>
                        <a:cs typeface="Times New Roman" pitchFamily="18" charset="0"/>
                      </a:endParaRPr>
                    </a:p>
                  </a:txBody>
                  <a:tcPr marT="45725" marB="45725"/>
                </a:tc>
                <a:tc>
                  <a:txBody>
                    <a:bodyPr/>
                    <a:lstStyle/>
                    <a:p>
                      <a:r>
                        <a:rPr lang="en-US" sz="1800" b="1" kern="1200" dirty="0">
                          <a:effectLst/>
                          <a:latin typeface="Times New Roman" pitchFamily="18" charset="0"/>
                          <a:cs typeface="Times New Roman" pitchFamily="18" charset="0"/>
                        </a:rPr>
                        <a:t>IEEE Transactions</a:t>
                      </a:r>
                      <a:r>
                        <a:rPr lang="en-US" sz="1800" b="1" kern="1200" baseline="0" dirty="0">
                          <a:effectLst/>
                          <a:latin typeface="Times New Roman" pitchFamily="18" charset="0"/>
                          <a:cs typeface="Times New Roman" pitchFamily="18" charset="0"/>
                        </a:rPr>
                        <a:t> on</a:t>
                      </a:r>
                      <a:r>
                        <a:rPr lang="en-US" sz="1800" b="1" kern="1200" dirty="0">
                          <a:effectLst/>
                          <a:latin typeface="Times New Roman" pitchFamily="18" charset="0"/>
                          <a:cs typeface="Times New Roman" pitchFamily="18" charset="0"/>
                        </a:rPr>
                        <a:t> Image Processing</a:t>
                      </a:r>
                      <a:endParaRPr lang="en-US" sz="1800" b="1" i="0" dirty="0">
                        <a:latin typeface="Times New Roman" pitchFamily="18" charset="0"/>
                        <a:cs typeface="Times New Roman" pitchFamily="18" charset="0"/>
                      </a:endParaRPr>
                    </a:p>
                  </a:txBody>
                  <a:tcPr/>
                </a:tc>
                <a:tc>
                  <a:txBody>
                    <a:bodyPr/>
                    <a:lstStyle/>
                    <a:p>
                      <a:r>
                        <a:rPr lang="en-US" sz="1800" b="1" u="none" strike="noStrike" kern="1200" baseline="0" dirty="0">
                          <a:latin typeface="Times New Roman" pitchFamily="18" charset="0"/>
                          <a:cs typeface="Times New Roman" pitchFamily="18" charset="0"/>
                        </a:rPr>
                        <a:t>A Novel Multi resolution Spatiotemporal Saliency Detection Model and Its Applications in Image and Video Compression</a:t>
                      </a:r>
                      <a:endParaRPr lang="en-US" sz="1800" b="1" i="0" dirty="0">
                        <a:latin typeface="Times New Roman" pitchFamily="18" charset="0"/>
                        <a:cs typeface="Times New Roman" pitchFamily="18" charset="0"/>
                      </a:endParaRPr>
                    </a:p>
                  </a:txBody>
                  <a:tcPr marT="45725" marB="45725"/>
                </a:tc>
                <a:tc>
                  <a:txBody>
                    <a:bodyPr/>
                    <a:lstStyle/>
                    <a:p>
                      <a:r>
                        <a:rPr lang="en-US" sz="1800" b="1" u="none" strike="noStrike" kern="1200" baseline="0" dirty="0">
                          <a:latin typeface="Times New Roman" pitchFamily="18" charset="0"/>
                          <a:cs typeface="Times New Roman" pitchFamily="18" charset="0"/>
                        </a:rPr>
                        <a:t>Saliency Tool Box (STB)</a:t>
                      </a:r>
                      <a:endParaRPr lang="en-US" sz="1800" b="1" i="0" dirty="0">
                        <a:latin typeface="Times New Roman" pitchFamily="18" charset="0"/>
                        <a:cs typeface="Times New Roman" pitchFamily="18" charset="0"/>
                      </a:endParaRPr>
                    </a:p>
                  </a:txBody>
                  <a:tcPr marT="45725" marB="45725"/>
                </a:tc>
                <a:tc>
                  <a:txBody>
                    <a:bodyPr/>
                    <a:lstStyle/>
                    <a:p>
                      <a:r>
                        <a:rPr lang="en-US" sz="1800" b="1" u="none" strike="noStrike" kern="1200" baseline="0" dirty="0">
                          <a:latin typeface="Times New Roman" pitchFamily="18" charset="0"/>
                          <a:cs typeface="Times New Roman" pitchFamily="18" charset="0"/>
                        </a:rPr>
                        <a:t>Predict the human fixation</a:t>
                      </a:r>
                      <a:endParaRPr lang="en-US" sz="1800" b="1" i="0" dirty="0">
                        <a:latin typeface="Times New Roman" pitchFamily="18" charset="0"/>
                        <a:cs typeface="Times New Roman" pitchFamily="18" charset="0"/>
                      </a:endParaRPr>
                    </a:p>
                  </a:txBody>
                  <a:tcPr marT="45725" marB="45725"/>
                </a:tc>
                <a:tc>
                  <a:txBody>
                    <a:bodyPr/>
                    <a:lstStyle/>
                    <a:p>
                      <a:r>
                        <a:rPr lang="en-US" sz="1800" b="1" u="none" strike="noStrike" kern="1200" baseline="0" dirty="0">
                          <a:latin typeface="Times New Roman" pitchFamily="18" charset="0"/>
                          <a:cs typeface="Times New Roman" pitchFamily="18" charset="0"/>
                        </a:rPr>
                        <a:t>Only considers bottom-up information</a:t>
                      </a:r>
                      <a:endParaRPr lang="en-US" sz="18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26003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4567B87-90ED-4875-A845-744DD4F2DAAE}"/>
              </a:ext>
            </a:extLst>
          </p:cNvPr>
          <p:cNvSpPr>
            <a:spLocks noGrp="1"/>
          </p:cNvSpPr>
          <p:nvPr>
            <p:ph type="sldNum" sz="quarter" idx="12"/>
          </p:nvPr>
        </p:nvSpPr>
        <p:spPr/>
        <p:txBody>
          <a:bodyPr/>
          <a:lstStyle/>
          <a:p>
            <a:fld id="{0FF645D5-3C14-4B93-9B8D-66F88EE0E771}" type="slidenum">
              <a:rPr lang="en-IN" smtClean="0"/>
              <a:pPr/>
              <a:t>6</a:t>
            </a:fld>
            <a:endParaRPr lang="en-IN" dirty="0"/>
          </a:p>
        </p:txBody>
      </p:sp>
      <p:sp>
        <p:nvSpPr>
          <p:cNvPr id="7" name="Title 1">
            <a:extLst>
              <a:ext uri="{FF2B5EF4-FFF2-40B4-BE49-F238E27FC236}">
                <a16:creationId xmlns:a16="http://schemas.microsoft.com/office/drawing/2014/main" xmlns="" id="{CB0EC3E6-E15A-4499-9CA5-4E724F352BE2}"/>
              </a:ext>
            </a:extLst>
          </p:cNvPr>
          <p:cNvSpPr txBox="1">
            <a:spLocks/>
          </p:cNvSpPr>
          <p:nvPr/>
        </p:nvSpPr>
        <p:spPr>
          <a:xfrm>
            <a:off x="1295402" y="49689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itchFamily="18" charset="0"/>
                <a:cs typeface="Times New Roman" pitchFamily="18" charset="0"/>
              </a:rPr>
              <a:t>LITERATURE SURVEY</a:t>
            </a:r>
            <a:endParaRPr lang="en-IN" sz="3600" b="1"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 y="1732549"/>
          <a:ext cx="12192000" cy="3599117"/>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gridCol w="2032000">
                  <a:extLst>
                    <a:ext uri="{9D8B030D-6E8A-4147-A177-3AD203B41FA5}">
                      <a16:colId xmlns:a16="http://schemas.microsoft.com/office/drawing/2014/main" xmlns="" val="20004"/>
                    </a:ext>
                  </a:extLst>
                </a:gridCol>
                <a:gridCol w="2032000">
                  <a:extLst>
                    <a:ext uri="{9D8B030D-6E8A-4147-A177-3AD203B41FA5}">
                      <a16:colId xmlns:a16="http://schemas.microsoft.com/office/drawing/2014/main" xmlns="" val="20005"/>
                    </a:ext>
                  </a:extLst>
                </a:gridCol>
              </a:tblGrid>
              <a:tr h="499494">
                <a:tc>
                  <a:txBody>
                    <a:bodyPr/>
                    <a:lstStyle/>
                    <a:p>
                      <a:r>
                        <a:rPr lang="en-US" sz="1700" b="1" i="0" dirty="0">
                          <a:latin typeface="Times New Roman" pitchFamily="18" charset="0"/>
                          <a:cs typeface="Times New Roman" pitchFamily="18" charset="0"/>
                        </a:rPr>
                        <a:t>Author</a:t>
                      </a:r>
                    </a:p>
                  </a:txBody>
                  <a:tcPr/>
                </a:tc>
                <a:tc>
                  <a:txBody>
                    <a:bodyPr/>
                    <a:lstStyle/>
                    <a:p>
                      <a:r>
                        <a:rPr lang="en-US" sz="1700" b="1" i="0" dirty="0">
                          <a:latin typeface="Times New Roman" pitchFamily="18" charset="0"/>
                          <a:cs typeface="Times New Roman" pitchFamily="18" charset="0"/>
                        </a:rPr>
                        <a:t>Journal</a:t>
                      </a:r>
                    </a:p>
                  </a:txBody>
                  <a:tcPr/>
                </a:tc>
                <a:tc>
                  <a:txBody>
                    <a:bodyPr/>
                    <a:lstStyle/>
                    <a:p>
                      <a:r>
                        <a:rPr lang="en-US" sz="1700" b="1" i="0" dirty="0">
                          <a:latin typeface="Times New Roman" pitchFamily="18" charset="0"/>
                          <a:cs typeface="Times New Roman" pitchFamily="18" charset="0"/>
                        </a:rPr>
                        <a:t>Paper title</a:t>
                      </a:r>
                    </a:p>
                  </a:txBody>
                  <a:tcPr/>
                </a:tc>
                <a:tc>
                  <a:txBody>
                    <a:bodyPr/>
                    <a:lstStyle/>
                    <a:p>
                      <a:r>
                        <a:rPr lang="en-US" sz="1700" b="1" i="0" dirty="0">
                          <a:latin typeface="Times New Roman" pitchFamily="18" charset="0"/>
                          <a:cs typeface="Times New Roman" pitchFamily="18" charset="0"/>
                        </a:rPr>
                        <a:t>Algorithm</a:t>
                      </a:r>
                    </a:p>
                  </a:txBody>
                  <a:tcPr/>
                </a:tc>
                <a:tc>
                  <a:txBody>
                    <a:bodyPr/>
                    <a:lstStyle/>
                    <a:p>
                      <a:pPr algn="just"/>
                      <a:r>
                        <a:rPr lang="en-US" sz="1700" b="1" i="0" dirty="0">
                          <a:latin typeface="Times New Roman" pitchFamily="18" charset="0"/>
                          <a:cs typeface="Times New Roman" pitchFamily="18" charset="0"/>
                        </a:rPr>
                        <a:t>Merits</a:t>
                      </a:r>
                    </a:p>
                  </a:txBody>
                  <a:tcPr/>
                </a:tc>
                <a:tc>
                  <a:txBody>
                    <a:bodyPr/>
                    <a:lstStyle/>
                    <a:p>
                      <a:r>
                        <a:rPr lang="en-US" sz="1700" b="1" i="0"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1231641">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3. </a:t>
                      </a:r>
                      <a:r>
                        <a:rPr lang="en-US" sz="1800" b="1" i="0" u="none" strike="noStrike" kern="1200" baseline="0" dirty="0" smtClean="0">
                          <a:solidFill>
                            <a:schemeClr val="tx1"/>
                          </a:solidFill>
                          <a:latin typeface="Times New Roman" pitchFamily="18" charset="0"/>
                          <a:ea typeface="+mn-ea"/>
                          <a:cs typeface="Times New Roman" pitchFamily="18" charset="0"/>
                        </a:rPr>
                        <a:t>S.Frintrop,2014</a:t>
                      </a:r>
                      <a:endParaRPr lang="en-US" sz="1800" b="1" i="0" dirty="0">
                        <a:latin typeface="Times New Roman" pitchFamily="18" charset="0"/>
                        <a:cs typeface="Times New Roman" pitchFamily="18" charset="0"/>
                      </a:endParaRPr>
                    </a:p>
                  </a:txBody>
                  <a:tcPr marT="45725" marB="45725"/>
                </a:tc>
                <a:tc>
                  <a:txBody>
                    <a:bodyPr/>
                    <a:lstStyle/>
                    <a:p>
                      <a:r>
                        <a:rPr lang="en-US" sz="1800" b="1" i="0" dirty="0">
                          <a:latin typeface="Times New Roman" pitchFamily="18" charset="0"/>
                          <a:cs typeface="Times New Roman" pitchFamily="18" charset="0"/>
                        </a:rPr>
                        <a:t>IEEE conference</a:t>
                      </a:r>
                      <a:r>
                        <a:rPr lang="en-US" sz="1800" b="1" i="0" baseline="0" dirty="0">
                          <a:latin typeface="Times New Roman" pitchFamily="18" charset="0"/>
                          <a:cs typeface="Times New Roman" pitchFamily="18" charset="0"/>
                        </a:rPr>
                        <a:t> </a:t>
                      </a:r>
                      <a:endParaRPr lang="en-US" sz="1800" b="1" i="0" dirty="0">
                        <a:latin typeface="Times New Roman" pitchFamily="18" charset="0"/>
                        <a:cs typeface="Times New Roman" pitchFamily="18" charset="0"/>
                      </a:endParaRPr>
                    </a:p>
                  </a:txBody>
                  <a:tcPr/>
                </a:tc>
                <a:tc>
                  <a:txBody>
                    <a:bodyPr/>
                    <a:lstStyle/>
                    <a:p>
                      <a:r>
                        <a:rPr lang="en-US" sz="1800" b="1" i="0" u="none" strike="noStrike" kern="1200" baseline="0" dirty="0" smtClean="0">
                          <a:solidFill>
                            <a:schemeClr val="tx1"/>
                          </a:solidFill>
                          <a:latin typeface="Times New Roman" pitchFamily="18" charset="0"/>
                          <a:ea typeface="+mn-ea"/>
                          <a:cs typeface="Times New Roman" pitchFamily="18" charset="0"/>
                        </a:rPr>
                        <a:t>A Cognitive Approach for Object Discovery</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Computational object discovery</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Able to detect objects in web images</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Object hypotheses invalid</a:t>
                      </a:r>
                      <a:endParaRPr lang="en-US" sz="18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xmlns="" val="10001"/>
                  </a:ext>
                </a:extLst>
              </a:tr>
              <a:tr h="1867982">
                <a:tc>
                  <a:txBody>
                    <a:bodyPr/>
                    <a:lstStyle/>
                    <a:p>
                      <a:r>
                        <a:rPr lang="en-US" sz="1700" b="1" i="0" u="none" strike="noStrike" kern="1200" baseline="0" dirty="0">
                          <a:solidFill>
                            <a:schemeClr val="tx1"/>
                          </a:solidFill>
                          <a:latin typeface="Times New Roman" pitchFamily="18" charset="0"/>
                          <a:ea typeface="+mn-ea"/>
                          <a:cs typeface="Times New Roman" pitchFamily="18" charset="0"/>
                        </a:rPr>
                        <a:t>4. L. </a:t>
                      </a:r>
                      <a:r>
                        <a:rPr lang="en-US" sz="1700" b="1" i="0" u="none" strike="noStrike" kern="1200" baseline="0" dirty="0" smtClean="0">
                          <a:solidFill>
                            <a:schemeClr val="tx1"/>
                          </a:solidFill>
                          <a:latin typeface="Times New Roman" pitchFamily="18" charset="0"/>
                          <a:ea typeface="+mn-ea"/>
                          <a:cs typeface="Times New Roman" pitchFamily="18" charset="0"/>
                        </a:rPr>
                        <a:t>Itti,1998</a:t>
                      </a:r>
                      <a:endParaRPr lang="en-US" sz="1700" b="1" i="0" dirty="0">
                        <a:latin typeface="Times New Roman" pitchFamily="18" charset="0"/>
                        <a:cs typeface="Times New Roman" pitchFamily="18" charset="0"/>
                      </a:endParaRPr>
                    </a:p>
                  </a:txBody>
                  <a:tcPr marT="45725" marB="45725"/>
                </a:tc>
                <a:tc>
                  <a:txBody>
                    <a:bodyPr/>
                    <a:lstStyle/>
                    <a:p>
                      <a:r>
                        <a:rPr lang="en-US" sz="1700" b="1" i="0" kern="1200" dirty="0">
                          <a:solidFill>
                            <a:schemeClr val="tx1"/>
                          </a:solidFill>
                          <a:effectLst/>
                          <a:latin typeface="Times New Roman" pitchFamily="18" charset="0"/>
                          <a:ea typeface="+mn-ea"/>
                          <a:cs typeface="Times New Roman" pitchFamily="18" charset="0"/>
                        </a:rPr>
                        <a:t>IEEE Transactions on pattern analysis and machine intelligence</a:t>
                      </a:r>
                      <a:endParaRPr lang="en-US" sz="1700" b="1" i="0" dirty="0">
                        <a:latin typeface="Times New Roman" pitchFamily="18" charset="0"/>
                        <a:cs typeface="Times New Roman" pitchFamily="18" charset="0"/>
                      </a:endParaRPr>
                    </a:p>
                  </a:txBody>
                  <a:tcPr/>
                </a:tc>
                <a:tc>
                  <a:txBody>
                    <a:bodyPr/>
                    <a:lstStyle/>
                    <a:p>
                      <a:r>
                        <a:rPr lang="en-US" sz="1700" b="1" i="0" u="none" strike="noStrike" kern="1200" baseline="0" dirty="0">
                          <a:solidFill>
                            <a:schemeClr val="tx1"/>
                          </a:solidFill>
                          <a:latin typeface="Times New Roman" pitchFamily="18" charset="0"/>
                          <a:ea typeface="+mn-ea"/>
                          <a:cs typeface="Times New Roman" pitchFamily="18" charset="0"/>
                        </a:rPr>
                        <a:t>A Model of Saliency-Based Visual Attention</a:t>
                      </a:r>
                    </a:p>
                    <a:p>
                      <a:r>
                        <a:rPr lang="en-US" sz="1700" b="1" i="0" u="none" strike="noStrike" kern="1200" baseline="0" dirty="0">
                          <a:solidFill>
                            <a:schemeClr val="tx1"/>
                          </a:solidFill>
                          <a:latin typeface="Times New Roman" pitchFamily="18" charset="0"/>
                          <a:ea typeface="+mn-ea"/>
                          <a:cs typeface="Times New Roman" pitchFamily="18" charset="0"/>
                        </a:rPr>
                        <a:t>for Rapid Scene Analysis</a:t>
                      </a:r>
                      <a:endParaRPr lang="en-US" sz="1700" b="1" i="0" dirty="0">
                        <a:latin typeface="Times New Roman" pitchFamily="18" charset="0"/>
                        <a:cs typeface="Times New Roman" pitchFamily="18" charset="0"/>
                      </a:endParaRPr>
                    </a:p>
                  </a:txBody>
                  <a:tcPr marT="45725" marB="45725"/>
                </a:tc>
                <a:tc>
                  <a:txBody>
                    <a:bodyPr/>
                    <a:lstStyle/>
                    <a:p>
                      <a:r>
                        <a:rPr lang="en-US" sz="1700" b="1" i="0" u="none" strike="noStrike" kern="1200" baseline="0" dirty="0">
                          <a:solidFill>
                            <a:schemeClr val="tx1"/>
                          </a:solidFill>
                          <a:latin typeface="Times New Roman" pitchFamily="18" charset="0"/>
                          <a:ea typeface="+mn-ea"/>
                          <a:cs typeface="Times New Roman" pitchFamily="18" charset="0"/>
                        </a:rPr>
                        <a:t>Dynamical neural network</a:t>
                      </a:r>
                      <a:endParaRPr lang="en-US" sz="1700" b="1" i="0" dirty="0">
                        <a:latin typeface="Times New Roman" pitchFamily="18" charset="0"/>
                        <a:cs typeface="Times New Roman" pitchFamily="18" charset="0"/>
                      </a:endParaRPr>
                    </a:p>
                  </a:txBody>
                  <a:tcPr marT="45725" marB="45725"/>
                </a:tc>
                <a:tc>
                  <a:txBody>
                    <a:bodyPr/>
                    <a:lstStyle/>
                    <a:p>
                      <a:r>
                        <a:rPr lang="en-US" sz="1700" b="1" i="0" u="none" strike="noStrike" kern="1200" baseline="0" dirty="0">
                          <a:solidFill>
                            <a:schemeClr val="tx1"/>
                          </a:solidFill>
                          <a:latin typeface="Times New Roman" pitchFamily="18" charset="0"/>
                          <a:ea typeface="+mn-ea"/>
                          <a:cs typeface="Times New Roman" pitchFamily="18" charset="0"/>
                        </a:rPr>
                        <a:t>Proved efficient approach</a:t>
                      </a:r>
                      <a:endParaRPr lang="en-US" sz="1700" b="1" i="0" dirty="0">
                        <a:latin typeface="Times New Roman" pitchFamily="18" charset="0"/>
                        <a:cs typeface="Times New Roman" pitchFamily="18" charset="0"/>
                      </a:endParaRPr>
                    </a:p>
                  </a:txBody>
                  <a:tcPr marT="45725" marB="45725"/>
                </a:tc>
                <a:tc>
                  <a:txBody>
                    <a:bodyPr/>
                    <a:lstStyle/>
                    <a:p>
                      <a:r>
                        <a:rPr lang="en-US" sz="1700" b="1" i="0" u="none" strike="noStrike" kern="1200" baseline="0" dirty="0">
                          <a:solidFill>
                            <a:schemeClr val="tx1"/>
                          </a:solidFill>
                          <a:latin typeface="Times New Roman" pitchFamily="18" charset="0"/>
                          <a:ea typeface="+mn-ea"/>
                          <a:cs typeface="Times New Roman" pitchFamily="18" charset="0"/>
                        </a:rPr>
                        <a:t>Arbitrary tasks are difficult</a:t>
                      </a:r>
                    </a:p>
                  </a:txBody>
                  <a:tcPr marT="45725" marB="457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94109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96A8DA8-2432-463A-B596-7B97E71ECD51}"/>
              </a:ext>
            </a:extLst>
          </p:cNvPr>
          <p:cNvSpPr>
            <a:spLocks noGrp="1"/>
          </p:cNvSpPr>
          <p:nvPr>
            <p:ph type="sldNum" sz="quarter" idx="12"/>
          </p:nvPr>
        </p:nvSpPr>
        <p:spPr/>
        <p:txBody>
          <a:bodyPr/>
          <a:lstStyle/>
          <a:p>
            <a:fld id="{0FF645D5-3C14-4B93-9B8D-66F88EE0E771}" type="slidenum">
              <a:rPr lang="en-IN" smtClean="0"/>
              <a:pPr/>
              <a:t>7</a:t>
            </a:fld>
            <a:endParaRPr lang="en-IN" dirty="0"/>
          </a:p>
        </p:txBody>
      </p:sp>
      <p:sp>
        <p:nvSpPr>
          <p:cNvPr id="6" name="Title 1">
            <a:extLst>
              <a:ext uri="{FF2B5EF4-FFF2-40B4-BE49-F238E27FC236}">
                <a16:creationId xmlns:a16="http://schemas.microsoft.com/office/drawing/2014/main" xmlns="" id="{CB0EC3E6-E15A-4499-9CA5-4E724F352BE2}"/>
              </a:ext>
            </a:extLst>
          </p:cNvPr>
          <p:cNvSpPr txBox="1">
            <a:spLocks/>
          </p:cNvSpPr>
          <p:nvPr/>
        </p:nvSpPr>
        <p:spPr>
          <a:xfrm>
            <a:off x="1295402" y="581304"/>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itchFamily="18" charset="0"/>
                <a:cs typeface="Times New Roman" pitchFamily="18" charset="0"/>
              </a:rPr>
              <a:t>LITERATURE SURVEY</a:t>
            </a:r>
            <a:endParaRPr lang="en-IN" sz="36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 y="1873242"/>
          <a:ext cx="12192000" cy="3317736"/>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gridCol w="2032000">
                  <a:extLst>
                    <a:ext uri="{9D8B030D-6E8A-4147-A177-3AD203B41FA5}">
                      <a16:colId xmlns:a16="http://schemas.microsoft.com/office/drawing/2014/main" xmlns="" val="20004"/>
                    </a:ext>
                  </a:extLst>
                </a:gridCol>
                <a:gridCol w="2032000">
                  <a:extLst>
                    <a:ext uri="{9D8B030D-6E8A-4147-A177-3AD203B41FA5}">
                      <a16:colId xmlns:a16="http://schemas.microsoft.com/office/drawing/2014/main" xmlns="" val="20005"/>
                    </a:ext>
                  </a:extLst>
                </a:gridCol>
              </a:tblGrid>
              <a:tr h="447678">
                <a:tc>
                  <a:txBody>
                    <a:bodyPr/>
                    <a:lstStyle/>
                    <a:p>
                      <a:r>
                        <a:rPr lang="en-US" sz="1800" b="1" i="0" dirty="0">
                          <a:latin typeface="Times New Roman" pitchFamily="18" charset="0"/>
                          <a:cs typeface="Times New Roman" pitchFamily="18" charset="0"/>
                        </a:rPr>
                        <a:t>Author</a:t>
                      </a:r>
                    </a:p>
                  </a:txBody>
                  <a:tcPr/>
                </a:tc>
                <a:tc>
                  <a:txBody>
                    <a:bodyPr/>
                    <a:lstStyle/>
                    <a:p>
                      <a:r>
                        <a:rPr lang="en-US" sz="1800" b="1" i="0" dirty="0">
                          <a:latin typeface="Times New Roman" pitchFamily="18" charset="0"/>
                          <a:cs typeface="Times New Roman" pitchFamily="18" charset="0"/>
                        </a:rPr>
                        <a:t>Journal</a:t>
                      </a:r>
                    </a:p>
                  </a:txBody>
                  <a:tcPr/>
                </a:tc>
                <a:tc>
                  <a:txBody>
                    <a:bodyPr/>
                    <a:lstStyle/>
                    <a:p>
                      <a:r>
                        <a:rPr lang="en-US" sz="1800" b="1" i="0" dirty="0">
                          <a:latin typeface="Times New Roman" pitchFamily="18" charset="0"/>
                          <a:cs typeface="Times New Roman" pitchFamily="18" charset="0"/>
                        </a:rPr>
                        <a:t>Paper title</a:t>
                      </a:r>
                    </a:p>
                  </a:txBody>
                  <a:tcPr/>
                </a:tc>
                <a:tc>
                  <a:txBody>
                    <a:bodyPr/>
                    <a:lstStyle/>
                    <a:p>
                      <a:r>
                        <a:rPr lang="en-US" sz="1800" b="1" i="0" dirty="0">
                          <a:latin typeface="Times New Roman" pitchFamily="18" charset="0"/>
                          <a:cs typeface="Times New Roman" pitchFamily="18" charset="0"/>
                        </a:rPr>
                        <a:t>Algorithm</a:t>
                      </a:r>
                    </a:p>
                  </a:txBody>
                  <a:tcPr/>
                </a:tc>
                <a:tc>
                  <a:txBody>
                    <a:bodyPr/>
                    <a:lstStyle/>
                    <a:p>
                      <a:pPr algn="just"/>
                      <a:r>
                        <a:rPr lang="en-US" sz="1800" b="1" i="0" dirty="0">
                          <a:latin typeface="Times New Roman" pitchFamily="18" charset="0"/>
                          <a:cs typeface="Times New Roman" pitchFamily="18" charset="0"/>
                        </a:rPr>
                        <a:t>Merits</a:t>
                      </a:r>
                    </a:p>
                  </a:txBody>
                  <a:tcPr/>
                </a:tc>
                <a:tc>
                  <a:txBody>
                    <a:bodyPr/>
                    <a:lstStyle/>
                    <a:p>
                      <a:r>
                        <a:rPr lang="en-US" sz="1800" b="1" i="0"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1103865">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5. </a:t>
                      </a:r>
                      <a:r>
                        <a:rPr lang="en-US" sz="1800" b="1" i="0" u="none" strike="noStrike" kern="1200" baseline="0" dirty="0" err="1">
                          <a:solidFill>
                            <a:schemeClr val="tx1"/>
                          </a:solidFill>
                          <a:latin typeface="Times New Roman" pitchFamily="18" charset="0"/>
                          <a:ea typeface="+mn-ea"/>
                          <a:cs typeface="Times New Roman" pitchFamily="18" charset="0"/>
                        </a:rPr>
                        <a:t>Qiong</a:t>
                      </a:r>
                      <a:r>
                        <a:rPr lang="en-US" sz="1800" b="1" i="0" u="none" strike="noStrike" kern="1200" baseline="0" dirty="0">
                          <a:solidFill>
                            <a:schemeClr val="tx1"/>
                          </a:solidFill>
                          <a:latin typeface="Times New Roman" pitchFamily="18" charset="0"/>
                          <a:ea typeface="+mn-ea"/>
                          <a:cs typeface="Times New Roman" pitchFamily="18" charset="0"/>
                        </a:rPr>
                        <a:t> </a:t>
                      </a:r>
                      <a:r>
                        <a:rPr lang="en-US" sz="1800" b="1" i="0" u="none" strike="noStrike" kern="1200" baseline="0" dirty="0" smtClean="0">
                          <a:solidFill>
                            <a:schemeClr val="tx1"/>
                          </a:solidFill>
                          <a:latin typeface="Times New Roman" pitchFamily="18" charset="0"/>
                          <a:ea typeface="+mn-ea"/>
                          <a:cs typeface="Times New Roman" pitchFamily="18" charset="0"/>
                        </a:rPr>
                        <a:t>Yan,</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Times New Roman" pitchFamily="18" charset="0"/>
                          <a:ea typeface="+mn-ea"/>
                          <a:cs typeface="Times New Roman" pitchFamily="18" charset="0"/>
                        </a:rPr>
                        <a:t>2013</a:t>
                      </a:r>
                      <a:endParaRPr lang="en-US" sz="1800" b="1" i="0" dirty="0">
                        <a:latin typeface="Times New Roman" pitchFamily="18" charset="0"/>
                        <a:cs typeface="Times New Roman" pitchFamily="18" charset="0"/>
                      </a:endParaRPr>
                    </a:p>
                  </a:txBody>
                  <a:tcPr marT="45725" marB="45725"/>
                </a:tc>
                <a:tc>
                  <a:txBody>
                    <a:bodyPr/>
                    <a:lstStyle/>
                    <a:p>
                      <a:r>
                        <a:rPr lang="en-US" sz="1800" b="1" i="0" dirty="0">
                          <a:latin typeface="Times New Roman" pitchFamily="18" charset="0"/>
                          <a:cs typeface="Times New Roman" pitchFamily="18" charset="0"/>
                        </a:rPr>
                        <a:t>IEEE conference</a:t>
                      </a:r>
                      <a:r>
                        <a:rPr lang="en-US" sz="1800" b="1" i="0" baseline="0" dirty="0">
                          <a:latin typeface="Times New Roman" pitchFamily="18" charset="0"/>
                          <a:cs typeface="Times New Roman" pitchFamily="18" charset="0"/>
                        </a:rPr>
                        <a:t> on computer vision</a:t>
                      </a:r>
                      <a:endParaRPr lang="en-US" sz="1800" b="1" i="0" dirty="0">
                        <a:latin typeface="Times New Roman" pitchFamily="18" charset="0"/>
                        <a:cs typeface="Times New Roman" pitchFamily="18" charset="0"/>
                      </a:endParaRPr>
                    </a:p>
                  </a:txBody>
                  <a:tcPr/>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Hierarchical Saliency Detection</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High-response saliency map</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Pruning similar</a:t>
                      </a:r>
                    </a:p>
                    <a:p>
                      <a:r>
                        <a:rPr lang="en-US" sz="1800" b="1" i="0" u="none" strike="noStrike" kern="1200" baseline="0" dirty="0">
                          <a:solidFill>
                            <a:schemeClr val="tx1"/>
                          </a:solidFill>
                          <a:latin typeface="Times New Roman" pitchFamily="18" charset="0"/>
                          <a:ea typeface="+mn-ea"/>
                          <a:cs typeface="Times New Roman" pitchFamily="18" charset="0"/>
                        </a:rPr>
                        <a:t>nearest neighbors</a:t>
                      </a:r>
                      <a:endParaRPr lang="en-US" sz="1800" b="1" i="0" dirty="0">
                        <a:latin typeface="Times New Roman" pitchFamily="18" charset="0"/>
                        <a:cs typeface="Times New Roman" pitchFamily="18" charset="0"/>
                      </a:endParaRPr>
                    </a:p>
                  </a:txBody>
                  <a:tcPr marT="45725" marB="45725"/>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Not to be feasibility</a:t>
                      </a:r>
                      <a:endParaRPr lang="en-US" sz="18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xmlns="" val="10001"/>
                  </a:ext>
                </a:extLst>
              </a:tr>
              <a:tr h="1766193">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6. Simone </a:t>
                      </a:r>
                      <a:r>
                        <a:rPr lang="en-US" sz="1800" b="1" i="0" u="none" strike="noStrike" kern="1200" baseline="0" dirty="0" smtClean="0">
                          <a:solidFill>
                            <a:schemeClr val="tx1"/>
                          </a:solidFill>
                          <a:latin typeface="Times New Roman" pitchFamily="18" charset="0"/>
                          <a:ea typeface="+mn-ea"/>
                          <a:cs typeface="Times New Roman" pitchFamily="18" charset="0"/>
                        </a:rPr>
                        <a:t>Frintrop,2015</a:t>
                      </a:r>
                      <a:endParaRPr lang="en-US" sz="1800" b="1" i="0" dirty="0">
                        <a:latin typeface="Times New Roman" pitchFamily="18" charset="0"/>
                        <a:cs typeface="Times New Roman" pitchFamily="18" charset="0"/>
                      </a:endParaRPr>
                    </a:p>
                  </a:txBody>
                  <a:tcPr marT="45724" marB="45724"/>
                </a:tc>
                <a:tc>
                  <a:txBody>
                    <a:bodyPr/>
                    <a:lstStyle/>
                    <a:p>
                      <a:r>
                        <a:rPr lang="en-US" sz="1800" b="1" i="0" kern="1200" dirty="0">
                          <a:solidFill>
                            <a:schemeClr val="tx1"/>
                          </a:solidFill>
                          <a:effectLst/>
                          <a:latin typeface="Times New Roman" pitchFamily="18" charset="0"/>
                          <a:ea typeface="+mn-ea"/>
                          <a:cs typeface="Times New Roman" pitchFamily="18" charset="0"/>
                        </a:rPr>
                        <a:t>IEEE Conference on Computer Vision and Pattern Recognition</a:t>
                      </a:r>
                      <a:endParaRPr lang="en-US" sz="1800" b="1" i="0" dirty="0">
                        <a:latin typeface="Times New Roman" pitchFamily="18" charset="0"/>
                        <a:cs typeface="Times New Roman" pitchFamily="18" charset="0"/>
                      </a:endParaRPr>
                    </a:p>
                  </a:txBody>
                  <a:tcPr/>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Traditional Saliency Reloaded: A Good Old Model in New Shape</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Difference-of-</a:t>
                      </a:r>
                    </a:p>
                    <a:p>
                      <a:r>
                        <a:rPr lang="en-US" sz="1800" b="1" i="0" u="none" strike="noStrike" kern="1200" baseline="0" dirty="0">
                          <a:solidFill>
                            <a:schemeClr val="tx1"/>
                          </a:solidFill>
                          <a:latin typeface="Times New Roman" pitchFamily="18" charset="0"/>
                          <a:ea typeface="+mn-ea"/>
                          <a:cs typeface="Times New Roman" pitchFamily="18" charset="0"/>
                        </a:rPr>
                        <a:t>Gaussians</a:t>
                      </a:r>
                      <a:endParaRPr lang="en-US" sz="1800" b="1" i="0" dirty="0">
                        <a:latin typeface="Times New Roman" pitchFamily="18" charset="0"/>
                        <a:cs typeface="Times New Roman" pitchFamily="18" charset="0"/>
                      </a:endParaRPr>
                    </a:p>
                  </a:txBody>
                  <a:tcPr marT="45724" marB="45724"/>
                </a:tc>
                <a:tc>
                  <a:txBody>
                    <a:bodyPr/>
                    <a:lstStyle/>
                    <a:p>
                      <a:r>
                        <a:rPr lang="en-US" sz="1800" b="1" i="0" dirty="0">
                          <a:latin typeface="Times New Roman" pitchFamily="18" charset="0"/>
                          <a:cs typeface="Times New Roman" pitchFamily="18" charset="0"/>
                        </a:rPr>
                        <a:t>Analyze </a:t>
                      </a:r>
                      <a:r>
                        <a:rPr lang="en-US" sz="1800" b="1" i="0" u="none" strike="noStrike" kern="1200" baseline="0" dirty="0">
                          <a:solidFill>
                            <a:schemeClr val="tx1"/>
                          </a:solidFill>
                          <a:latin typeface="Times New Roman" pitchFamily="18" charset="0"/>
                          <a:ea typeface="+mn-ea"/>
                          <a:cs typeface="Times New Roman" pitchFamily="18" charset="0"/>
                        </a:rPr>
                        <a:t>local or global surround</a:t>
                      </a:r>
                      <a:endParaRPr lang="en-US" sz="1800" b="1" i="0" dirty="0">
                        <a:latin typeface="Times New Roman" pitchFamily="18" charset="0"/>
                        <a:cs typeface="Times New Roman" pitchFamily="18" charset="0"/>
                      </a:endParaRPr>
                    </a:p>
                  </a:txBody>
                  <a:tcPr marT="45724" marB="45724"/>
                </a:tc>
                <a:tc>
                  <a:txBody>
                    <a:bodyPr/>
                    <a:lstStyle/>
                    <a:p>
                      <a:r>
                        <a:rPr lang="en-US" sz="1800" b="1" i="0" dirty="0">
                          <a:latin typeface="Times New Roman" pitchFamily="18" charset="0"/>
                          <a:cs typeface="Times New Roman" pitchFamily="18" charset="0"/>
                        </a:rPr>
                        <a:t>Not implement in real time</a:t>
                      </a:r>
                      <a:r>
                        <a:rPr lang="en-US" sz="1800" b="1" i="0" baseline="0" dirty="0">
                          <a:latin typeface="Times New Roman" pitchFamily="18" charset="0"/>
                          <a:cs typeface="Times New Roman" pitchFamily="18" charset="0"/>
                        </a:rPr>
                        <a:t> systems</a:t>
                      </a:r>
                      <a:endParaRPr lang="en-US" sz="1800" b="1" i="0" dirty="0">
                        <a:latin typeface="Times New Roman" pitchFamily="18" charset="0"/>
                        <a:cs typeface="Times New Roman" pitchFamily="18" charset="0"/>
                      </a:endParaRPr>
                    </a:p>
                  </a:txBody>
                  <a:tcPr marT="45724" marB="45724"/>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36154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8</a:t>
            </a:fld>
            <a:endParaRPr lang="en-IN" dirty="0"/>
          </a:p>
        </p:txBody>
      </p:sp>
      <p:sp>
        <p:nvSpPr>
          <p:cNvPr id="5" name="Title 1">
            <a:extLst>
              <a:ext uri="{FF2B5EF4-FFF2-40B4-BE49-F238E27FC236}">
                <a16:creationId xmlns:a16="http://schemas.microsoft.com/office/drawing/2014/main" xmlns="" id="{CB0EC3E6-E15A-4499-9CA5-4E724F352BE2}"/>
              </a:ext>
            </a:extLst>
          </p:cNvPr>
          <p:cNvSpPr txBox="1">
            <a:spLocks/>
          </p:cNvSpPr>
          <p:nvPr/>
        </p:nvSpPr>
        <p:spPr>
          <a:xfrm>
            <a:off x="1295402" y="63757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itchFamily="18" charset="0"/>
                <a:cs typeface="Times New Roman" pitchFamily="18" charset="0"/>
              </a:rPr>
              <a:t>LITERATURE SURVEY</a:t>
            </a:r>
            <a:endParaRPr lang="en-IN" sz="36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0" y="1732541"/>
          <a:ext cx="12192000" cy="3781995"/>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gridCol w="2032000">
                  <a:extLst>
                    <a:ext uri="{9D8B030D-6E8A-4147-A177-3AD203B41FA5}">
                      <a16:colId xmlns:a16="http://schemas.microsoft.com/office/drawing/2014/main" xmlns="" val="20004"/>
                    </a:ext>
                  </a:extLst>
                </a:gridCol>
                <a:gridCol w="2032000">
                  <a:extLst>
                    <a:ext uri="{9D8B030D-6E8A-4147-A177-3AD203B41FA5}">
                      <a16:colId xmlns:a16="http://schemas.microsoft.com/office/drawing/2014/main" xmlns="" val="20005"/>
                    </a:ext>
                  </a:extLst>
                </a:gridCol>
              </a:tblGrid>
              <a:tr h="486065">
                <a:tc>
                  <a:txBody>
                    <a:bodyPr/>
                    <a:lstStyle/>
                    <a:p>
                      <a:r>
                        <a:rPr lang="en-US" sz="1800" b="1" i="0" dirty="0">
                          <a:latin typeface="Times New Roman" pitchFamily="18" charset="0"/>
                          <a:cs typeface="Times New Roman" pitchFamily="18" charset="0"/>
                        </a:rPr>
                        <a:t>Author</a:t>
                      </a:r>
                    </a:p>
                  </a:txBody>
                  <a:tcPr/>
                </a:tc>
                <a:tc>
                  <a:txBody>
                    <a:bodyPr/>
                    <a:lstStyle/>
                    <a:p>
                      <a:r>
                        <a:rPr lang="en-US" sz="1800" b="1" i="0" dirty="0">
                          <a:latin typeface="Times New Roman" pitchFamily="18" charset="0"/>
                          <a:cs typeface="Times New Roman" pitchFamily="18" charset="0"/>
                        </a:rPr>
                        <a:t>Journal</a:t>
                      </a:r>
                    </a:p>
                  </a:txBody>
                  <a:tcPr/>
                </a:tc>
                <a:tc>
                  <a:txBody>
                    <a:bodyPr/>
                    <a:lstStyle/>
                    <a:p>
                      <a:r>
                        <a:rPr lang="en-US" sz="1800" b="1" i="0" dirty="0">
                          <a:latin typeface="Times New Roman" pitchFamily="18" charset="0"/>
                          <a:cs typeface="Times New Roman" pitchFamily="18" charset="0"/>
                        </a:rPr>
                        <a:t>Paper title</a:t>
                      </a:r>
                    </a:p>
                  </a:txBody>
                  <a:tcPr/>
                </a:tc>
                <a:tc>
                  <a:txBody>
                    <a:bodyPr/>
                    <a:lstStyle/>
                    <a:p>
                      <a:r>
                        <a:rPr lang="en-US" sz="1800" b="1" i="0" dirty="0">
                          <a:latin typeface="Times New Roman" pitchFamily="18" charset="0"/>
                          <a:cs typeface="Times New Roman" pitchFamily="18" charset="0"/>
                        </a:rPr>
                        <a:t>Algorithm</a:t>
                      </a:r>
                    </a:p>
                  </a:txBody>
                  <a:tcPr/>
                </a:tc>
                <a:tc>
                  <a:txBody>
                    <a:bodyPr/>
                    <a:lstStyle/>
                    <a:p>
                      <a:pPr algn="just"/>
                      <a:r>
                        <a:rPr lang="en-US" sz="1800" b="1" i="0" dirty="0">
                          <a:latin typeface="Times New Roman" pitchFamily="18" charset="0"/>
                          <a:cs typeface="Times New Roman" pitchFamily="18" charset="0"/>
                        </a:rPr>
                        <a:t>Merits</a:t>
                      </a:r>
                    </a:p>
                  </a:txBody>
                  <a:tcPr/>
                </a:tc>
                <a:tc>
                  <a:txBody>
                    <a:bodyPr/>
                    <a:lstStyle/>
                    <a:p>
                      <a:r>
                        <a:rPr lang="en-US" sz="1800" b="1" i="0"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1478170">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7. Ming-Ming </a:t>
                      </a:r>
                      <a:r>
                        <a:rPr lang="en-US" sz="1800" b="1" i="0" u="none" strike="noStrike" kern="1200" baseline="0" dirty="0" smtClean="0">
                          <a:solidFill>
                            <a:schemeClr val="tx1"/>
                          </a:solidFill>
                          <a:latin typeface="Times New Roman" pitchFamily="18" charset="0"/>
                          <a:ea typeface="+mn-ea"/>
                          <a:cs typeface="Times New Roman" pitchFamily="18" charset="0"/>
                        </a:rPr>
                        <a:t>Cheng,2011</a:t>
                      </a:r>
                      <a:endParaRPr lang="en-US" sz="1800" b="1" i="0" dirty="0">
                        <a:latin typeface="Times New Roman" pitchFamily="18" charset="0"/>
                        <a:cs typeface="Times New Roman" pitchFamily="18" charset="0"/>
                      </a:endParaRP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Times New Roman" pitchFamily="18" charset="0"/>
                          <a:ea typeface="+mn-ea"/>
                          <a:cs typeface="Times New Roman" pitchFamily="18" charset="0"/>
                        </a:rPr>
                        <a:t>IEEE Transactions on Pattern Analysis and Machine Intelligence</a:t>
                      </a:r>
                      <a:endParaRPr lang="en-US" sz="1800" b="1" i="0" dirty="0">
                        <a:latin typeface="Times New Roman" pitchFamily="18" charset="0"/>
                        <a:cs typeface="Times New Roman" pitchFamily="18" charset="0"/>
                      </a:endParaRPr>
                    </a:p>
                  </a:txBody>
                  <a:tcPr/>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Global Contrast based Salient Region Detection</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SaliencyCut</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Object detection in cluttered scenes</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Requiring expensive training data</a:t>
                      </a:r>
                    </a:p>
                  </a:txBody>
                  <a:tcPr marT="45724" marB="45724"/>
                </a:tc>
                <a:extLst>
                  <a:ext uri="{0D108BD9-81ED-4DB2-BD59-A6C34878D82A}">
                    <a16:rowId xmlns:a16="http://schemas.microsoft.com/office/drawing/2014/main" xmlns="" val="10001"/>
                  </a:ext>
                </a:extLst>
              </a:tr>
              <a:tr h="1817760">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8. </a:t>
                      </a:r>
                      <a:r>
                        <a:rPr lang="en-US" sz="1800" b="1" i="0" u="none" strike="noStrike" kern="1200" baseline="0" dirty="0" err="1">
                          <a:solidFill>
                            <a:schemeClr val="tx1"/>
                          </a:solidFill>
                          <a:latin typeface="Times New Roman" pitchFamily="18" charset="0"/>
                          <a:ea typeface="+mn-ea"/>
                          <a:cs typeface="Times New Roman" pitchFamily="18" charset="0"/>
                        </a:rPr>
                        <a:t>Peng</a:t>
                      </a:r>
                      <a:r>
                        <a:rPr lang="en-US" sz="1800" b="1" i="0" u="none" strike="noStrike" kern="1200" baseline="0" dirty="0">
                          <a:solidFill>
                            <a:schemeClr val="tx1"/>
                          </a:solidFill>
                          <a:latin typeface="Times New Roman" pitchFamily="18" charset="0"/>
                          <a:ea typeface="+mn-ea"/>
                          <a:cs typeface="Times New Roman" pitchFamily="18" charset="0"/>
                        </a:rPr>
                        <a:t> </a:t>
                      </a:r>
                      <a:r>
                        <a:rPr lang="en-US" sz="1800" b="1" i="0" u="none" strike="noStrike" kern="1200" baseline="0" dirty="0" smtClean="0">
                          <a:solidFill>
                            <a:schemeClr val="tx1"/>
                          </a:solidFill>
                          <a:latin typeface="Times New Roman" pitchFamily="18" charset="0"/>
                          <a:ea typeface="+mn-ea"/>
                          <a:cs typeface="Times New Roman" pitchFamily="18" charset="0"/>
                        </a:rPr>
                        <a:t>Jiang,2013</a:t>
                      </a:r>
                      <a:endParaRPr lang="en-US" sz="1800" b="1" i="0" dirty="0">
                        <a:latin typeface="Times New Roman" pitchFamily="18" charset="0"/>
                        <a:cs typeface="Times New Roman" pitchFamily="18" charset="0"/>
                      </a:endParaRPr>
                    </a:p>
                  </a:txBody>
                  <a:tcPr marT="45724" marB="45724"/>
                </a:tc>
                <a:tc>
                  <a:txBody>
                    <a:bodyPr/>
                    <a:lstStyle/>
                    <a:p>
                      <a:r>
                        <a:rPr lang="en-US" sz="1800" b="1" i="0" kern="1200" dirty="0">
                          <a:solidFill>
                            <a:schemeClr val="tx1"/>
                          </a:solidFill>
                          <a:effectLst/>
                          <a:latin typeface="Times New Roman" pitchFamily="18" charset="0"/>
                          <a:ea typeface="+mn-ea"/>
                          <a:cs typeface="Times New Roman" pitchFamily="18" charset="0"/>
                        </a:rPr>
                        <a:t>IEEE international conference on computer vision.</a:t>
                      </a:r>
                      <a:endParaRPr lang="en-US" sz="1800" b="1" i="0" dirty="0">
                        <a:latin typeface="Times New Roman" pitchFamily="18" charset="0"/>
                        <a:cs typeface="Times New Roman" pitchFamily="18" charset="0"/>
                      </a:endParaRPr>
                    </a:p>
                  </a:txBody>
                  <a:tcPr/>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Salient Region Detection by UFO: Uniqueness, Focusness and Objectness</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UFO model</a:t>
                      </a:r>
                      <a:endParaRPr lang="en-US" sz="1800" b="1" i="0" dirty="0">
                        <a:latin typeface="Times New Roman" pitchFamily="18" charset="0"/>
                        <a:cs typeface="Times New Roman" pitchFamily="18" charset="0"/>
                      </a:endParaRPr>
                    </a:p>
                  </a:txBody>
                  <a:tcPr marT="45724" marB="45724"/>
                </a:tc>
                <a:tc>
                  <a:txBody>
                    <a:bodyPr/>
                    <a:lstStyle/>
                    <a:p>
                      <a:r>
                        <a:rPr lang="en-US" sz="1800" b="1" i="0" dirty="0">
                          <a:latin typeface="Times New Roman" pitchFamily="18" charset="0"/>
                          <a:cs typeface="Times New Roman" pitchFamily="18" charset="0"/>
                        </a:rPr>
                        <a:t>Analyze </a:t>
                      </a:r>
                      <a:r>
                        <a:rPr lang="en-US" sz="1800" b="1" i="0" u="none" strike="noStrike" kern="1200" baseline="0" dirty="0">
                          <a:solidFill>
                            <a:schemeClr val="tx1"/>
                          </a:solidFill>
                          <a:latin typeface="Times New Roman" pitchFamily="18" charset="0"/>
                          <a:ea typeface="+mn-ea"/>
                          <a:cs typeface="Times New Roman" pitchFamily="18" charset="0"/>
                        </a:rPr>
                        <a:t>micro-level image features</a:t>
                      </a:r>
                      <a:endParaRPr lang="en-US" sz="1800" b="1" i="0" dirty="0">
                        <a:latin typeface="Times New Roman" pitchFamily="18" charset="0"/>
                        <a:cs typeface="Times New Roman" pitchFamily="18" charset="0"/>
                      </a:endParaRPr>
                    </a:p>
                  </a:txBody>
                  <a:tcPr marT="45724" marB="45724"/>
                </a:tc>
                <a:tc>
                  <a:txBody>
                    <a:bodyPr/>
                    <a:lstStyle/>
                    <a:p>
                      <a:r>
                        <a:rPr lang="en-US" sz="1800" b="1" i="0" u="none" strike="noStrike" kern="1200" baseline="0" dirty="0">
                          <a:solidFill>
                            <a:schemeClr val="tx1"/>
                          </a:solidFill>
                          <a:latin typeface="Times New Roman" pitchFamily="18" charset="0"/>
                          <a:ea typeface="+mn-ea"/>
                          <a:cs typeface="Times New Roman" pitchFamily="18" charset="0"/>
                        </a:rPr>
                        <a:t>Objectness estimation is inaccuracy</a:t>
                      </a:r>
                      <a:endParaRPr lang="en-US" sz="1800" b="1" i="0" dirty="0">
                        <a:latin typeface="Times New Roman" pitchFamily="18" charset="0"/>
                        <a:cs typeface="Times New Roman" pitchFamily="18" charset="0"/>
                      </a:endParaRPr>
                    </a:p>
                  </a:txBody>
                  <a:tcPr marT="45724" marB="45724"/>
                </a:tc>
                <a:extLst>
                  <a:ext uri="{0D108BD9-81ED-4DB2-BD59-A6C34878D82A}">
                    <a16:rowId xmlns:a16="http://schemas.microsoft.com/office/drawing/2014/main" xmlns=""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F645D5-3C14-4B93-9B8D-66F88EE0E771}" type="slidenum">
              <a:rPr lang="en-IN" smtClean="0"/>
              <a:pPr/>
              <a:t>9</a:t>
            </a:fld>
            <a:endParaRPr lang="en-IN" dirty="0"/>
          </a:p>
        </p:txBody>
      </p:sp>
      <p:sp>
        <p:nvSpPr>
          <p:cNvPr id="3" name="Title 1"/>
          <p:cNvSpPr txBox="1">
            <a:spLocks/>
          </p:cNvSpPr>
          <p:nvPr/>
        </p:nvSpPr>
        <p:spPr>
          <a:xfrm>
            <a:off x="825500" y="923925"/>
            <a:ext cx="10515600" cy="762339"/>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w="3175" cmpd="sng">
                  <a:noFill/>
                </a:ln>
                <a:solidFill>
                  <a:schemeClr val="tx1">
                    <a:lumMod val="85000"/>
                    <a:lumOff val="15000"/>
                  </a:schemeClr>
                </a:solidFill>
                <a:effectLst/>
                <a:uLnTx/>
                <a:uFillTx/>
                <a:latin typeface="Times New Roman" pitchFamily="18" charset="0"/>
                <a:ea typeface="+mj-ea"/>
                <a:cs typeface="Times New Roman" pitchFamily="18" charset="0"/>
              </a:rPr>
              <a:t>PROBLEM DEFINITION</a:t>
            </a:r>
          </a:p>
        </p:txBody>
      </p:sp>
      <p:sp>
        <p:nvSpPr>
          <p:cNvPr id="4" name="Content Placeholder 2"/>
          <p:cNvSpPr txBox="1">
            <a:spLocks/>
          </p:cNvSpPr>
          <p:nvPr/>
        </p:nvSpPr>
        <p:spPr>
          <a:xfrm>
            <a:off x="745134" y="2012387"/>
            <a:ext cx="10860712" cy="3319267"/>
          </a:xfrm>
          <a:prstGeom prst="rect">
            <a:avLst/>
          </a:prstGeom>
        </p:spPr>
        <p:txBody>
          <a:bodyPr>
            <a:noAutofit/>
          </a:bodyPr>
          <a:lstStyle/>
          <a:p>
            <a:pPr marL="285750" indent="-285750" algn="just">
              <a:lnSpc>
                <a:spcPct val="150000"/>
              </a:lnSpc>
              <a:spcBef>
                <a:spcPct val="20000"/>
              </a:spcBef>
              <a:spcAft>
                <a:spcPts val="600"/>
              </a:spcAft>
              <a:buClr>
                <a:schemeClr val="tx1"/>
              </a:buClr>
              <a:buSzPct val="115000"/>
              <a:buFont typeface="Arial"/>
              <a:buChar char="•"/>
              <a:defRPr/>
            </a:pP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 </a:t>
            </a:r>
            <a:r>
              <a:rPr lang="en-US" sz="2700" dirty="0">
                <a:solidFill>
                  <a:schemeClr val="tx1">
                    <a:lumMod val="85000"/>
                    <a:lumOff val="15000"/>
                  </a:schemeClr>
                </a:solidFill>
                <a:latin typeface="Times New Roman" panose="02020603050405020304" pitchFamily="18" charset="0"/>
                <a:cs typeface="Times New Roman" panose="02020603050405020304" pitchFamily="18" charset="0"/>
              </a:rPr>
              <a:t>A</a:t>
            </a: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ll peoples use computers, laptops in many fields now a </a:t>
            </a:r>
            <a:r>
              <a:rPr lang="en-US" sz="2700" dirty="0">
                <a:solidFill>
                  <a:schemeClr val="tx1">
                    <a:lumMod val="85000"/>
                    <a:lumOff val="15000"/>
                  </a:schemeClr>
                </a:solidFill>
                <a:latin typeface="Times New Roman" panose="02020603050405020304" pitchFamily="18" charset="0"/>
                <a:cs typeface="Times New Roman" panose="02020603050405020304" pitchFamily="18" charset="0"/>
              </a:rPr>
              <a:t>days</a:t>
            </a: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 These are very useful to do work easily and quickly</a:t>
            </a:r>
            <a:r>
              <a:rPr lang="en-US" sz="2700" dirty="0">
                <a:solidFill>
                  <a:schemeClr val="tx1">
                    <a:lumMod val="85000"/>
                    <a:lumOff val="15000"/>
                  </a:schemeClr>
                </a:solidFill>
                <a:latin typeface="Times New Roman" panose="02020603050405020304" pitchFamily="18" charset="0"/>
                <a:cs typeface="Times New Roman" panose="02020603050405020304" pitchFamily="18" charset="0"/>
              </a:rPr>
              <a:t>. But there are many drawbacks using these Personal computers. </a:t>
            </a:r>
            <a:endPar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457200" rtl="0" eaLnBrk="1" fontAlgn="auto" latinLnBrk="0" hangingPunct="1">
              <a:lnSpc>
                <a:spcPct val="150000"/>
              </a:lnSpc>
              <a:spcBef>
                <a:spcPct val="20000"/>
              </a:spcBef>
              <a:spcAft>
                <a:spcPts val="600"/>
              </a:spcAft>
              <a:buClr>
                <a:schemeClr val="tx1"/>
              </a:buClr>
              <a:buSzPct val="115000"/>
              <a:buFont typeface="Arial"/>
              <a:buChar char="•"/>
              <a:tabLst/>
              <a:defRPr/>
            </a:pPr>
            <a:r>
              <a:rPr lang="en-US" sz="2700" dirty="0">
                <a:solidFill>
                  <a:schemeClr val="tx1">
                    <a:lumMod val="85000"/>
                    <a:lumOff val="15000"/>
                  </a:schemeClr>
                </a:solidFill>
                <a:latin typeface="Times New Roman" panose="02020603050405020304" pitchFamily="18" charset="0"/>
                <a:cs typeface="Times New Roman" panose="02020603050405020304" pitchFamily="18" charset="0"/>
              </a:rPr>
              <a:t>O</a:t>
            </a: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perate the </a:t>
            </a:r>
            <a:r>
              <a:rPr lang="en-US" sz="2700" dirty="0">
                <a:solidFill>
                  <a:schemeClr val="tx1">
                    <a:lumMod val="85000"/>
                    <a:lumOff val="15000"/>
                  </a:schemeClr>
                </a:solidFill>
                <a:latin typeface="Times New Roman" panose="02020603050405020304" pitchFamily="18" charset="0"/>
                <a:cs typeface="Times New Roman" panose="02020603050405020304" pitchFamily="18" charset="0"/>
              </a:rPr>
              <a:t>system only for a limited</a:t>
            </a:r>
            <a:r>
              <a:rPr kumimoji="0" lang="en-US" sz="270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 time as it cause pain in spiral cord, headache and so 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3361</TotalTime>
  <Words>1173</Words>
  <Application>Microsoft Office PowerPoint</Application>
  <PresentationFormat>Custom</PresentationFormat>
  <Paragraphs>228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MODULES</vt:lpstr>
      <vt:lpstr>Slide 16</vt:lpstr>
      <vt:lpstr>Slide 17</vt:lpstr>
      <vt:lpstr>ALGORITHM AND TECHNIQUES</vt:lpstr>
      <vt:lpstr>CONVOLUTIONAL NEURAL NETWORK</vt:lpstr>
      <vt:lpstr>CONVOLUTIONAL NEURAL NETWORK</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MONITORING SYSTEM FOR VISION BASED APPLICATION USING  DEEP LEARNING ALGORITHM</dc:title>
  <dc:creator>Fantasy solution</dc:creator>
  <cp:lastModifiedBy>lenovo</cp:lastModifiedBy>
  <cp:revision>203</cp:revision>
  <dcterms:created xsi:type="dcterms:W3CDTF">2022-03-31T06:33:36Z</dcterms:created>
  <dcterms:modified xsi:type="dcterms:W3CDTF">2022-06-20T04:20:04Z</dcterms:modified>
</cp:coreProperties>
</file>