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sldIdLst>
    <p:sldId id="333" r:id="rId2"/>
    <p:sldId id="314" r:id="rId3"/>
    <p:sldId id="316" r:id="rId4"/>
    <p:sldId id="344" r:id="rId5"/>
    <p:sldId id="346" r:id="rId6"/>
    <p:sldId id="347" r:id="rId7"/>
    <p:sldId id="348" r:id="rId8"/>
    <p:sldId id="349" r:id="rId9"/>
    <p:sldId id="318" r:id="rId10"/>
    <p:sldId id="320" r:id="rId11"/>
    <p:sldId id="32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B6CEC-9D90-4E03-B8DD-8FC3FC01AF5C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EFD76-A77C-4CCF-8255-8E2577207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940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1DDC-B71B-4187-88C5-2E1276CA6B61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FF89-40C7-47AB-A767-0AF5EA448300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3958-7B77-43DA-B40E-AD19D445C60C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C005-3BE7-4D4F-A320-F730104695B9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5BD8-0FC7-4868-A600-439CD6B2D55E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ECA9-FF69-4A2D-ABD6-11CAAAE0B421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D635-CCDF-4648-A43C-27D2F7ECF146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FF3A-0DA2-4062-A2DE-66B2AB3DF5AE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5BAF-B8BB-48BD-A46E-56B5979CAE5E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7E17-04EC-41B0-83B8-CB38D9EC2F98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2EA4-E322-4B78-9378-8796FCCD08A7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B46E-BEE6-4929-BABA-A60BB5EBC739}" type="datetime1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645D5-3C14-4B93-9B8D-66F88EE0E771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1" y="567720"/>
            <a:ext cx="6172200" cy="511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874" y="1694519"/>
            <a:ext cx="8258991" cy="3898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Image acquisition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Face detection algorithm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Distance measurement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Alert system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Parental Control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E038-4420-45A4-80FA-A678E9055794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0059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68029" y="1920290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values checking</a:t>
            </a:r>
          </a:p>
        </p:txBody>
      </p:sp>
      <p:sp>
        <p:nvSpPr>
          <p:cNvPr id="14" name="Oval 13"/>
          <p:cNvSpPr/>
          <p:nvPr/>
        </p:nvSpPr>
        <p:spPr>
          <a:xfrm>
            <a:off x="5093439" y="1920290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Near into the system</a:t>
            </a:r>
          </a:p>
        </p:txBody>
      </p:sp>
      <p:sp>
        <p:nvSpPr>
          <p:cNvPr id="15" name="Oval 14"/>
          <p:cNvSpPr/>
          <p:nvPr/>
        </p:nvSpPr>
        <p:spPr>
          <a:xfrm>
            <a:off x="5093439" y="3599649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Far away from system</a:t>
            </a:r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4648076" y="2404123"/>
            <a:ext cx="445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Oval 16"/>
          <p:cNvSpPr/>
          <p:nvPr/>
        </p:nvSpPr>
        <p:spPr>
          <a:xfrm>
            <a:off x="5093439" y="5110332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Constant seeing </a:t>
            </a:r>
          </a:p>
        </p:txBody>
      </p:sp>
      <p:cxnSp>
        <p:nvCxnSpPr>
          <p:cNvPr id="18" name="Elbow Connector 2"/>
          <p:cNvCxnSpPr>
            <a:stCxn id="13" idx="2"/>
          </p:cNvCxnSpPr>
          <p:nvPr/>
        </p:nvCxnSpPr>
        <p:spPr>
          <a:xfrm rot="16200000" flipH="1">
            <a:off x="3402983" y="2393026"/>
            <a:ext cx="1195526" cy="21853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7"/>
          <p:cNvCxnSpPr>
            <a:stCxn id="13" idx="2"/>
          </p:cNvCxnSpPr>
          <p:nvPr/>
        </p:nvCxnSpPr>
        <p:spPr>
          <a:xfrm rot="16200000" flipH="1">
            <a:off x="2647642" y="3148367"/>
            <a:ext cx="2706209" cy="21853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444977" y="3590771"/>
            <a:ext cx="1870723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Alert system</a:t>
            </a:r>
          </a:p>
        </p:txBody>
      </p:sp>
      <p:cxnSp>
        <p:nvCxnSpPr>
          <p:cNvPr id="21" name="Elbow Connector 20"/>
          <p:cNvCxnSpPr>
            <a:endCxn id="20" idx="1"/>
          </p:cNvCxnSpPr>
          <p:nvPr/>
        </p:nvCxnSpPr>
        <p:spPr>
          <a:xfrm flipV="1">
            <a:off x="8573486" y="4074604"/>
            <a:ext cx="871491" cy="15195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20" idx="1"/>
          </p:cNvCxnSpPr>
          <p:nvPr/>
        </p:nvCxnSpPr>
        <p:spPr>
          <a:xfrm flipV="1">
            <a:off x="8573486" y="4074604"/>
            <a:ext cx="871491" cy="88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8573486" y="2408764"/>
            <a:ext cx="871491" cy="16704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604517" y="496424"/>
            <a:ext cx="4656797" cy="103695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Alert system: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</a:t>
            </a:r>
            <a:r>
              <a:rPr kumimoji="0" lang="en-IN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DFD:</a:t>
            </a:r>
            <a:r>
              <a:rPr kumimoji="0" lang="en-IN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Level 3</a:t>
            </a:r>
            <a:endParaRPr kumimoji="0" lang="en-IN" sz="27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80729" y="2529890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Parental control</a:t>
            </a:r>
          </a:p>
        </p:txBody>
      </p:sp>
      <p:sp>
        <p:nvSpPr>
          <p:cNvPr id="4" name="Oval 3"/>
          <p:cNvSpPr/>
          <p:nvPr/>
        </p:nvSpPr>
        <p:spPr>
          <a:xfrm>
            <a:off x="5106139" y="2529890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</a:p>
        </p:txBody>
      </p:sp>
      <p:sp>
        <p:nvSpPr>
          <p:cNvPr id="5" name="Oval 4"/>
          <p:cNvSpPr/>
          <p:nvPr/>
        </p:nvSpPr>
        <p:spPr>
          <a:xfrm>
            <a:off x="5106138" y="4635377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Unwanted web site seeing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4660776" y="3013723"/>
            <a:ext cx="445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Elbow Connector 6"/>
          <p:cNvCxnSpPr/>
          <p:nvPr/>
        </p:nvCxnSpPr>
        <p:spPr>
          <a:xfrm rot="5400000">
            <a:off x="6277253" y="4066466"/>
            <a:ext cx="113782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297878" y="4515730"/>
            <a:ext cx="2659659" cy="122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Alert system (Message alert and Mail alert)</a:t>
            </a:r>
          </a:p>
        </p:txBody>
      </p:sp>
      <p:cxnSp>
        <p:nvCxnSpPr>
          <p:cNvPr id="21" name="Straight Arrow Connector 20"/>
          <p:cNvCxnSpPr>
            <a:stCxn id="5" idx="6"/>
            <a:endCxn id="8" idx="1"/>
          </p:cNvCxnSpPr>
          <p:nvPr/>
        </p:nvCxnSpPr>
        <p:spPr>
          <a:xfrm>
            <a:off x="8586185" y="5119210"/>
            <a:ext cx="711693" cy="8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604516" y="974726"/>
            <a:ext cx="4136296" cy="88221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Parental Control: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DFD:</a:t>
            </a:r>
            <a:r>
              <a:rPr kumimoji="0" lang="en-IN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Level 4</a:t>
            </a:r>
            <a:endParaRPr kumimoji="0" lang="en-IN" sz="27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631F575-69DD-441E-A3B9-27EB36A5C96A}"/>
              </a:ext>
            </a:extLst>
          </p:cNvPr>
          <p:cNvSpPr txBox="1"/>
          <p:nvPr/>
        </p:nvSpPr>
        <p:spPr>
          <a:xfrm>
            <a:off x="4363792" y="3075057"/>
            <a:ext cx="346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CF8058-FBAB-498E-93CA-DBA94E0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551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42729" y="1869490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</a:t>
            </a:r>
          </a:p>
        </p:txBody>
      </p:sp>
      <p:sp>
        <p:nvSpPr>
          <p:cNvPr id="4" name="Oval 3"/>
          <p:cNvSpPr/>
          <p:nvPr/>
        </p:nvSpPr>
        <p:spPr>
          <a:xfrm>
            <a:off x="5868139" y="1882190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Binarization</a:t>
            </a:r>
          </a:p>
        </p:txBody>
      </p:sp>
      <p:sp>
        <p:nvSpPr>
          <p:cNvPr id="5" name="Oval 4"/>
          <p:cNvSpPr/>
          <p:nvPr/>
        </p:nvSpPr>
        <p:spPr>
          <a:xfrm>
            <a:off x="5868139" y="3548849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Foreground detection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>
          <a:xfrm>
            <a:off x="5422776" y="2353323"/>
            <a:ext cx="445363" cy="1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7258667" y="3199352"/>
            <a:ext cx="698993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5868139" y="5059532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Foreground object values</a:t>
            </a: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7608163" y="4516515"/>
            <a:ext cx="0" cy="543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77911" y="496425"/>
            <a:ext cx="4713067" cy="112136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Image Acquisition:</a:t>
            </a:r>
          </a:p>
          <a:p>
            <a:pPr>
              <a:spcBef>
                <a:spcPct val="0"/>
              </a:spcBef>
              <a:defRPr/>
            </a:pPr>
            <a:r>
              <a:rPr kumimoji="0" lang="en-US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</a:t>
            </a: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DFD:</a:t>
            </a:r>
            <a:r>
              <a:rPr kumimoji="0" lang="en-IN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Level 0</a:t>
            </a:r>
            <a:endParaRPr kumimoji="0" lang="en-IN" sz="27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180729" y="1932990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Foreground object</a:t>
            </a:r>
          </a:p>
        </p:txBody>
      </p:sp>
      <p:sp>
        <p:nvSpPr>
          <p:cNvPr id="9" name="Oval 8"/>
          <p:cNvSpPr/>
          <p:nvPr/>
        </p:nvSpPr>
        <p:spPr>
          <a:xfrm>
            <a:off x="5106139" y="1932990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features extraction</a:t>
            </a:r>
          </a:p>
        </p:txBody>
      </p:sp>
      <p:sp>
        <p:nvSpPr>
          <p:cNvPr id="10" name="Oval 9"/>
          <p:cNvSpPr/>
          <p:nvPr/>
        </p:nvSpPr>
        <p:spPr>
          <a:xfrm>
            <a:off x="5106139" y="3612349"/>
            <a:ext cx="3480047" cy="967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HAAR Cascade algorithm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4660776" y="2416823"/>
            <a:ext cx="445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46163" y="2900656"/>
            <a:ext cx="0" cy="711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106139" y="5123032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bounding features detection</a:t>
            </a: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6846163" y="4580015"/>
            <a:ext cx="0" cy="543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416168" y="469081"/>
            <a:ext cx="5604803" cy="979891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Face detection algorithm: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    DFD:</a:t>
            </a:r>
            <a:r>
              <a:rPr kumimoji="0" lang="en-IN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Level 1</a:t>
            </a:r>
            <a:endParaRPr kumimoji="0" lang="en-IN" sz="27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6162"/>
            <a:ext cx="10972800" cy="8226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ALGORITHM AND TECHNIQUES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" y="939015"/>
            <a:ext cx="12187324" cy="5736101"/>
          </a:xfrm>
        </p:spPr>
        <p:txBody>
          <a:bodyPr>
            <a:noAutofit/>
          </a:bodyPr>
          <a:lstStyle/>
          <a:p>
            <a:pPr marL="402336" lvl="1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STEPS OF HAAR CASCADE ALGORITHM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Pick a pixel location from the image.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Now crop a sub-image with the selected pixel as the center from the source image with the same size as the convolution kernel.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Calculate an element-wise product between the values of the kernel and sub- image and add the result of the image.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Put the resultant value into the new image at the same place where you picked up the pixel location.</a:t>
            </a:r>
          </a:p>
          <a:p>
            <a:pPr>
              <a:buClr>
                <a:schemeClr val="tx1"/>
              </a:buClr>
            </a:pPr>
            <a:endParaRPr lang="en-IN" sz="2700" dirty="0"/>
          </a:p>
        </p:txBody>
      </p:sp>
    </p:spTree>
    <p:extLst>
      <p:ext uri="{BB962C8B-B14F-4D97-AF65-F5344CB8AC3E}">
        <p14:creationId xmlns="" xmlns:p14="http://schemas.microsoft.com/office/powerpoint/2010/main" val="14295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3" name="Picture 2" descr="Computer Vision for Beginners: Part 3 | by Jiwon Jeong | Towards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1" y="886432"/>
            <a:ext cx="10631536" cy="5134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6818"/>
            <a:ext cx="10515600" cy="58478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99" y="1709584"/>
            <a:ext cx="11958221" cy="460681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Clr>
                <a:schemeClr val="tx1"/>
              </a:buClr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It is a method used in artificial neural networks to calculate a gradient that is needed in the calculation of the weights to be used in the network. 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Randomly initialize the weights and biases. 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Feed the training sample. 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Propagate the inputs forward compute the net input and output of each unit in the hidden and output layers.</a:t>
            </a:r>
          </a:p>
        </p:txBody>
      </p:sp>
    </p:spTree>
    <p:extLst>
      <p:ext uri="{BB962C8B-B14F-4D97-AF65-F5344CB8AC3E}">
        <p14:creationId xmlns="" xmlns:p14="http://schemas.microsoft.com/office/powerpoint/2010/main" val="343310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6775" y="1442247"/>
            <a:ext cx="11043138" cy="4522455"/>
          </a:xfrm>
        </p:spPr>
        <p:txBody>
          <a:bodyPr>
            <a:noAutofit/>
          </a:bodyPr>
          <a:lstStyle/>
          <a:p>
            <a:pPr lvl="1" algn="just">
              <a:lnSpc>
                <a:spcPct val="17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Convolution of  the error to the hidden layer. 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Update weights and biases to reflect the propagated errors. </a:t>
            </a:r>
          </a:p>
          <a:p>
            <a:pPr lvl="2" algn="just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Training and learning functions are mathematical procedures used to automatically adjust the network's weights and biases.</a:t>
            </a:r>
          </a:p>
          <a:p>
            <a:pPr lvl="1" algn="just">
              <a:lnSpc>
                <a:spcPct val="17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Terminating condition.</a:t>
            </a:r>
            <a:endParaRPr lang="en-US" sz="2700" dirty="0"/>
          </a:p>
          <a:p>
            <a:pPr lvl="1" algn="just">
              <a:lnSpc>
                <a:spcPct val="17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8CA30-840D-2569-F1BF-FDEFC6DC1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87" y="2072656"/>
            <a:ext cx="8441179" cy="2859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45D5-3C14-4B93-9B8D-66F88EE0E771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68029" y="3050590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of faces</a:t>
            </a:r>
          </a:p>
        </p:txBody>
      </p:sp>
      <p:sp>
        <p:nvSpPr>
          <p:cNvPr id="4" name="Oval 3"/>
          <p:cNvSpPr/>
          <p:nvPr/>
        </p:nvSpPr>
        <p:spPr>
          <a:xfrm>
            <a:off x="5093440" y="2853641"/>
            <a:ext cx="4922758" cy="1310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height and width values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54621" y="4884693"/>
            <a:ext cx="3480047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 threshold value calculation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48076" y="3520355"/>
            <a:ext cx="445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7494645" y="4173000"/>
            <a:ext cx="0" cy="711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77911" y="974725"/>
            <a:ext cx="5275775" cy="924413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Distance measurements:</a:t>
            </a:r>
            <a:endParaRPr lang="en-US" sz="27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                  </a:t>
            </a:r>
            <a:r>
              <a:rPr lang="en-IN" sz="2700" b="1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 </a:t>
            </a:r>
            <a:r>
              <a:rPr kumimoji="0" lang="en-IN" sz="2700" b="1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DFD:</a:t>
            </a:r>
            <a:r>
              <a:rPr kumimoji="0" lang="en-IN" sz="2700" b="1" i="0" u="none" strike="noStrike" kern="1200" cap="none" spc="0" normalizeH="0" noProof="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Level 2</a:t>
            </a:r>
            <a:endParaRPr kumimoji="0" lang="en-IN" sz="2700" b="1" i="0" u="none" strike="noStrike" kern="1200" cap="none" spc="0" normalizeH="0" baseline="0" noProof="0" dirty="0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263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MODULES</vt:lpstr>
      <vt:lpstr>Slide 2</vt:lpstr>
      <vt:lpstr>Slide 3</vt:lpstr>
      <vt:lpstr>ALGORITHM AND TECHNIQUES</vt:lpstr>
      <vt:lpstr>Slide 5</vt:lpstr>
      <vt:lpstr>CONVOLUTIONAL NEURAL NETWORK</vt:lpstr>
      <vt:lpstr>CONVOLUTIONAL NEURAL NETWORK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MONITORING SYSTEM FOR VISION BASED APPLICATION USING  DEEP LEARNING ALGORITHM</dc:title>
  <dc:creator>Fantasy solution</dc:creator>
  <cp:lastModifiedBy>lenovo</cp:lastModifiedBy>
  <cp:revision>195</cp:revision>
  <dcterms:created xsi:type="dcterms:W3CDTF">2022-03-31T06:33:36Z</dcterms:created>
  <dcterms:modified xsi:type="dcterms:W3CDTF">2022-06-19T06:16:43Z</dcterms:modified>
</cp:coreProperties>
</file>