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F4D1-B92E-4347-BFCA-8F90B773E0B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2FAC0-5447-48C8-8BE9-8FE37A79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6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14016-AD53-67D8-1CA1-212CA13B5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477707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Microservices</a:t>
            </a:r>
            <a:br>
              <a:rPr lang="en-US" dirty="0"/>
            </a:br>
            <a:r>
              <a:rPr lang="en-US" dirty="0"/>
              <a:t>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1D8F-58A2-04DB-A91A-928BC87E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Author: </a:t>
            </a:r>
            <a:r>
              <a:rPr lang="en-US" dirty="0" err="1"/>
              <a:t>TungBV</a:t>
            </a:r>
            <a:endParaRPr lang="en-US" dirty="0"/>
          </a:p>
          <a:p>
            <a:r>
              <a:rPr lang="en-US" dirty="0"/>
              <a:t>Editor: </a:t>
            </a:r>
            <a:r>
              <a:rPr lang="en-US" dirty="0" err="1"/>
              <a:t>VinhNB</a:t>
            </a:r>
            <a:r>
              <a:rPr lang="en-US" dirty="0"/>
              <a:t>, NamNH67</a:t>
            </a:r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1E6B1A3-62BE-22FB-2802-AA8C2BFB0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r="21050" b="-1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096B-BA6C-D775-A0E0-D706A2F6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E2D4-EC76-9F53-E4E4-42574593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Software architecture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set of </a:t>
            </a:r>
            <a:r>
              <a:rPr lang="en-US" b="1" i="1" dirty="0">
                <a:solidFill>
                  <a:srgbClr val="040C28"/>
                </a:solidFill>
                <a:effectLst/>
                <a:latin typeface="Google Sans"/>
              </a:rPr>
              <a:t>structures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needed to reason about a software system and the discipline of creating such structures and systems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 Each structure comprises software elements, relations among them, and properties of both elements and relations.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N-Layers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Client –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SOA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…</a:t>
            </a:r>
          </a:p>
          <a:p>
            <a:endParaRPr lang="en-US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03C7-EA69-8AF0-30A0-0F6DC526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468E1DE-1CD9-F325-122D-6BF860EAD9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1781"/>
            <a:ext cx="609018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FCEB72C-1CB8-BCDF-DD1E-4CE48C77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13" y="2371726"/>
            <a:ext cx="4093574" cy="38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1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376F-8D75-B372-0587-07737434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007F-B1AC-E98F-33C4-F1C87BEC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 a giant system as a collection of loosely coupled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are coarser-grained and can encompass a boarder set of 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Rely on ESB and use some heavy protocols like SOAP or 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ECMBPM is a SOA-like system</a:t>
            </a:r>
          </a:p>
        </p:txBody>
      </p:sp>
    </p:spTree>
    <p:extLst>
      <p:ext uri="{BB962C8B-B14F-4D97-AF65-F5344CB8AC3E}">
        <p14:creationId xmlns:p14="http://schemas.microsoft.com/office/powerpoint/2010/main" val="163763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D966-DFB9-BF05-D466-1D5C8E8F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6C85-C096-9586-2C0D-B648D859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Break down a software system into </a:t>
            </a:r>
            <a:r>
              <a:rPr lang="en-US" b="1" i="1" dirty="0"/>
              <a:t>smaller</a:t>
            </a:r>
            <a:r>
              <a:rPr lang="en-US" dirty="0"/>
              <a:t>, </a:t>
            </a:r>
            <a:r>
              <a:rPr lang="en-US" b="1" i="1" dirty="0"/>
              <a:t>independent</a:t>
            </a:r>
            <a:r>
              <a:rPr lang="en-US" dirty="0"/>
              <a:t>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service handles a single function or business capability </a:t>
            </a:r>
            <a:r>
              <a:rPr lang="en-US" dirty="0">
                <a:sym typeface="Wingdings" panose="05000000000000000000" pitchFamily="2" charset="2"/>
              </a:rPr>
              <a:t> Single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Each service has its own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Inter-communication protocol is lightweight: REST, </a:t>
            </a:r>
            <a:r>
              <a:rPr lang="en-US" dirty="0" err="1">
                <a:sym typeface="Wingdings" panose="05000000000000000000" pitchFamily="2" charset="2"/>
              </a:rPr>
              <a:t>gRPC</a:t>
            </a:r>
            <a:r>
              <a:rPr lang="en-US" dirty="0">
                <a:sym typeface="Wingdings" panose="05000000000000000000" pitchFamily="2" charset="2"/>
              </a:rPr>
              <a:t>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Allow using different technologies, languages,… It depends on how well it suited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F05-6AF7-0EC1-E8BE-BF8D47D5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468E-9B7E-0179-D3CE-54531093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each service can be scaled independently </a:t>
            </a:r>
            <a:r>
              <a:rPr lang="en-US" dirty="0">
                <a:sym typeface="Wingdings" panose="05000000000000000000" pitchFamily="2" charset="2"/>
              </a:rPr>
              <a:t> More efficient resource (SDD)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Development Speed and Agility</a:t>
            </a:r>
            <a:r>
              <a:rPr lang="en-US" dirty="0">
                <a:sym typeface="Wingdings" panose="05000000000000000000" pitchFamily="2" charset="2"/>
              </a:rPr>
              <a:t>: Smaller, each service has a team  focused on business functions only  faster to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Faults Isolation/Tolerance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3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561-B2BD-3E43-DBCC-3079D078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CF15-5127-32CF-7DBD-5D082ED4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 overall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 automated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Integration/UAT/Performance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07071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634-4A2B-1122-2289-715DEB7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A3CA-D86C-DE1A-8AA0-145AED0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 and its benefits are biggest motivation of Microservices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 to conquer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Limitless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1F0-70A1-F4D2-579D-F87760D5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Microservices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B4AF14-99EE-1828-899F-33CC1CA4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01" y="2395598"/>
            <a:ext cx="6797383" cy="43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0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8466-A496-8AEC-3305-84CBFCAC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5EAFE-2F71-9C10-F2FB-94882047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51" y="3145607"/>
            <a:ext cx="7791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DDBC-AE6A-1697-7415-AACFC9E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API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AB12-C4C1-84EC-9F85-53D58037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Centralized Entry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Rate Limit and Throttling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Analytics and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 Versioning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Transformation and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D084-BDEE-3F24-42AF-DC00032B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A3EE-25D0-43FA-14A8-78345CB9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Pros and Cons of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Cloud?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Microservices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Patterns in Microservices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practices and implementations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A549-2DAC-C6B6-926A-740DC62B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E2035-0667-A402-4AB8-956BD743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61" y="2281203"/>
            <a:ext cx="8268478" cy="4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F331-4CC5-C15B-3B7E-28EA9C8C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Service Mesh?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F151-474E-A49C-CAE5-10466492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Centralized Traffic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Resilience and Fault Tolerance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Enhanced Observability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259768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F24-2C09-41D0-42EF-151CEBC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</p:txBody>
      </p:sp>
      <p:pic>
        <p:nvPicPr>
          <p:cNvPr id="8194" name="Picture 2" descr="CQRS pattern - AWS Prescriptive Guidance">
            <a:extLst>
              <a:ext uri="{FF2B5EF4-FFF2-40B4-BE49-F238E27FC236}">
                <a16:creationId xmlns:a16="http://schemas.microsoft.com/office/drawing/2014/main" id="{E9F0DB8D-7C77-64C5-DE42-8546DD42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32" y="2725807"/>
            <a:ext cx="5248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2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557-5C94-DED5-2069-D49132D7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CQRS?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D260-3F6E-8D52-9E94-A8787249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Distributed transactions problems (2PC or Saga)</a:t>
            </a:r>
          </a:p>
        </p:txBody>
      </p:sp>
    </p:spTree>
    <p:extLst>
      <p:ext uri="{BB962C8B-B14F-4D97-AF65-F5344CB8AC3E}">
        <p14:creationId xmlns:p14="http://schemas.microsoft.com/office/powerpoint/2010/main" val="224432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BD4-3C2A-641C-35B7-C9D0C3ED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93A1B-F6DA-DA63-EAFE-A7BCA7BF5BDA}"/>
              </a:ext>
            </a:extLst>
          </p:cNvPr>
          <p:cNvSpPr/>
          <p:nvPr/>
        </p:nvSpPr>
        <p:spPr>
          <a:xfrm>
            <a:off x="805759" y="2732418"/>
            <a:ext cx="1837853" cy="363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(logging, monitoring, auth, circuit breaker,…)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0C4D52-A61C-6EF7-8029-FC5DD3D14103}"/>
              </a:ext>
            </a:extLst>
          </p:cNvPr>
          <p:cNvGrpSpPr/>
          <p:nvPr/>
        </p:nvGrpSpPr>
        <p:grpSpPr>
          <a:xfrm>
            <a:off x="4096693" y="2415765"/>
            <a:ext cx="3268301" cy="1810693"/>
            <a:chOff x="4096693" y="2415765"/>
            <a:chExt cx="3268301" cy="18106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43F3-B111-44B6-D49A-03E75FE56C2E}"/>
                </a:ext>
              </a:extLst>
            </p:cNvPr>
            <p:cNvSpPr/>
            <p:nvPr/>
          </p:nvSpPr>
          <p:spPr>
            <a:xfrm>
              <a:off x="4096693" y="2415765"/>
              <a:ext cx="3268301" cy="18106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19BCBB-949F-2DEA-AC88-C3F68CE0B9FA}"/>
                </a:ext>
              </a:extLst>
            </p:cNvPr>
            <p:cNvSpPr/>
            <p:nvPr/>
          </p:nvSpPr>
          <p:spPr>
            <a:xfrm>
              <a:off x="4436198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01EAE9-525E-911E-C3DE-E1ADAD94D83B}"/>
                </a:ext>
              </a:extLst>
            </p:cNvPr>
            <p:cNvSpPr/>
            <p:nvPr/>
          </p:nvSpPr>
          <p:spPr>
            <a:xfrm>
              <a:off x="4436198" y="3321112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3ED629-D2A1-FDB6-B79A-A66ED774B3A3}"/>
                </a:ext>
              </a:extLst>
            </p:cNvPr>
            <p:cNvSpPr/>
            <p:nvPr/>
          </p:nvSpPr>
          <p:spPr>
            <a:xfrm>
              <a:off x="5813835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AFB0B-E4B1-0A11-C6FE-D732A7421137}"/>
                </a:ext>
              </a:extLst>
            </p:cNvPr>
            <p:cNvSpPr/>
            <p:nvPr/>
          </p:nvSpPr>
          <p:spPr>
            <a:xfrm>
              <a:off x="5813835" y="3292440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…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7E80548-330D-F2F5-DD09-244226F72246}"/>
              </a:ext>
            </a:extLst>
          </p:cNvPr>
          <p:cNvSpPr txBox="1"/>
          <p:nvPr/>
        </p:nvSpPr>
        <p:spPr>
          <a:xfrm>
            <a:off x="11148590" y="2426252"/>
            <a:ext cx="12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E43E5-0957-5849-4836-3C1F9A4A1F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43612" y="3321112"/>
            <a:ext cx="1453081" cy="12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7751DC-4614-8793-17F4-756EA086D974}"/>
              </a:ext>
            </a:extLst>
          </p:cNvPr>
          <p:cNvSpPr txBox="1"/>
          <p:nvPr/>
        </p:nvSpPr>
        <p:spPr>
          <a:xfrm>
            <a:off x="2677561" y="3581794"/>
            <a:ext cx="17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serviceA</a:t>
            </a:r>
            <a:r>
              <a:rPr lang="en-US" dirty="0"/>
              <a:t>/v1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FF49EC-DD64-B0C7-8353-3359BA757B61}"/>
              </a:ext>
            </a:extLst>
          </p:cNvPr>
          <p:cNvGrpSpPr/>
          <p:nvPr/>
        </p:nvGrpSpPr>
        <p:grpSpPr>
          <a:xfrm>
            <a:off x="7880288" y="2415765"/>
            <a:ext cx="3268301" cy="1810693"/>
            <a:chOff x="4096693" y="2415765"/>
            <a:chExt cx="3268301" cy="18106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691F9-EAED-5CC0-5940-9EA1715B4F79}"/>
                </a:ext>
              </a:extLst>
            </p:cNvPr>
            <p:cNvSpPr/>
            <p:nvPr/>
          </p:nvSpPr>
          <p:spPr>
            <a:xfrm>
              <a:off x="4096693" y="2415765"/>
              <a:ext cx="3268301" cy="18106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56C99-470A-CEEA-1AC3-CE8CBA9EB6A7}"/>
                </a:ext>
              </a:extLst>
            </p:cNvPr>
            <p:cNvSpPr/>
            <p:nvPr/>
          </p:nvSpPr>
          <p:spPr>
            <a:xfrm>
              <a:off x="4436198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4ABF12-E781-8497-1799-C2ADB87E4F53}"/>
                </a:ext>
              </a:extLst>
            </p:cNvPr>
            <p:cNvSpPr/>
            <p:nvPr/>
          </p:nvSpPr>
          <p:spPr>
            <a:xfrm>
              <a:off x="4436198" y="3321112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FCE330-45DF-7AD7-AD8E-572E7B176BDF}"/>
                </a:ext>
              </a:extLst>
            </p:cNvPr>
            <p:cNvSpPr/>
            <p:nvPr/>
          </p:nvSpPr>
          <p:spPr>
            <a:xfrm>
              <a:off x="5813835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4E046-BBD2-6D3E-B0BB-F9B3B2CB3F3D}"/>
                </a:ext>
              </a:extLst>
            </p:cNvPr>
            <p:cNvSpPr/>
            <p:nvPr/>
          </p:nvSpPr>
          <p:spPr>
            <a:xfrm>
              <a:off x="5813835" y="3292440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…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172F22-F624-FF62-5FB9-50DDC026AE54}"/>
              </a:ext>
            </a:extLst>
          </p:cNvPr>
          <p:cNvCxnSpPr>
            <a:stCxn id="4" idx="3"/>
            <a:endCxn id="16" idx="2"/>
          </p:cNvCxnSpPr>
          <p:nvPr/>
        </p:nvCxnSpPr>
        <p:spPr>
          <a:xfrm flipV="1">
            <a:off x="2643612" y="4226458"/>
            <a:ext cx="6870827" cy="3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F68FD2-C1DB-8E03-8F4C-B5B52AD70346}"/>
              </a:ext>
            </a:extLst>
          </p:cNvPr>
          <p:cNvSpPr txBox="1"/>
          <p:nvPr/>
        </p:nvSpPr>
        <p:spPr>
          <a:xfrm>
            <a:off x="8738859" y="4211054"/>
            <a:ext cx="17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serviceA</a:t>
            </a:r>
            <a:r>
              <a:rPr lang="en-US" dirty="0"/>
              <a:t>/v2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031C11-C2CC-C57E-D2B2-E21DD0FC9897}"/>
              </a:ext>
            </a:extLst>
          </p:cNvPr>
          <p:cNvGrpSpPr/>
          <p:nvPr/>
        </p:nvGrpSpPr>
        <p:grpSpPr>
          <a:xfrm>
            <a:off x="4096693" y="4878230"/>
            <a:ext cx="3268301" cy="1810693"/>
            <a:chOff x="4096693" y="2415765"/>
            <a:chExt cx="3268301" cy="181069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002815-DADF-9ED2-6DE8-8643A2CCCCDD}"/>
                </a:ext>
              </a:extLst>
            </p:cNvPr>
            <p:cNvSpPr/>
            <p:nvPr/>
          </p:nvSpPr>
          <p:spPr>
            <a:xfrm>
              <a:off x="4096693" y="2415765"/>
              <a:ext cx="3268301" cy="18106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0B9710-FEB8-7CCC-EA43-C9C5CEFB008D}"/>
                </a:ext>
              </a:extLst>
            </p:cNvPr>
            <p:cNvSpPr/>
            <p:nvPr/>
          </p:nvSpPr>
          <p:spPr>
            <a:xfrm>
              <a:off x="4436198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08D69F-D511-695E-3FE4-7371F042F3AB}"/>
                </a:ext>
              </a:extLst>
            </p:cNvPr>
            <p:cNvSpPr/>
            <p:nvPr/>
          </p:nvSpPr>
          <p:spPr>
            <a:xfrm>
              <a:off x="4436198" y="3321112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037C72-8519-5CB4-03E7-3DCCFEFBAB11}"/>
                </a:ext>
              </a:extLst>
            </p:cNvPr>
            <p:cNvSpPr/>
            <p:nvPr/>
          </p:nvSpPr>
          <p:spPr>
            <a:xfrm>
              <a:off x="5813835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E88458-6506-812A-EAD2-74DFF807074B}"/>
                </a:ext>
              </a:extLst>
            </p:cNvPr>
            <p:cNvSpPr/>
            <p:nvPr/>
          </p:nvSpPr>
          <p:spPr>
            <a:xfrm>
              <a:off x="5813835" y="3292440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…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6EF710-0C5E-8930-5615-40C9AA2C7BDE}"/>
              </a:ext>
            </a:extLst>
          </p:cNvPr>
          <p:cNvGrpSpPr/>
          <p:nvPr/>
        </p:nvGrpSpPr>
        <p:grpSpPr>
          <a:xfrm>
            <a:off x="7880288" y="4878230"/>
            <a:ext cx="3268301" cy="1810693"/>
            <a:chOff x="4096693" y="2415765"/>
            <a:chExt cx="3268301" cy="18106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65950C-E36B-D87E-BFFF-4C6AF143D3F9}"/>
                </a:ext>
              </a:extLst>
            </p:cNvPr>
            <p:cNvSpPr/>
            <p:nvPr/>
          </p:nvSpPr>
          <p:spPr>
            <a:xfrm>
              <a:off x="4096693" y="2415765"/>
              <a:ext cx="3268301" cy="18106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68B1B1-EEA4-3B9A-8BD2-99324B7E89F6}"/>
                </a:ext>
              </a:extLst>
            </p:cNvPr>
            <p:cNvSpPr/>
            <p:nvPr/>
          </p:nvSpPr>
          <p:spPr>
            <a:xfrm>
              <a:off x="4436198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813D7F-CE6E-32CE-9583-791C929BE872}"/>
                </a:ext>
              </a:extLst>
            </p:cNvPr>
            <p:cNvSpPr/>
            <p:nvPr/>
          </p:nvSpPr>
          <p:spPr>
            <a:xfrm>
              <a:off x="4436198" y="3321112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682CA4-392E-46FD-246D-B9AA5B782B72}"/>
                </a:ext>
              </a:extLst>
            </p:cNvPr>
            <p:cNvSpPr/>
            <p:nvPr/>
          </p:nvSpPr>
          <p:spPr>
            <a:xfrm>
              <a:off x="5813835" y="2732418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76BC0B-8D50-D779-A23B-21B9A9BA6150}"/>
                </a:ext>
              </a:extLst>
            </p:cNvPr>
            <p:cNvSpPr/>
            <p:nvPr/>
          </p:nvSpPr>
          <p:spPr>
            <a:xfrm>
              <a:off x="5813835" y="3292440"/>
              <a:ext cx="1294646" cy="4453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…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DD02DEE-1891-C7D2-923A-F4A405856B7F}"/>
              </a:ext>
            </a:extLst>
          </p:cNvPr>
          <p:cNvSpPr txBox="1"/>
          <p:nvPr/>
        </p:nvSpPr>
        <p:spPr>
          <a:xfrm>
            <a:off x="11148589" y="4805363"/>
            <a:ext cx="12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D54E26-C438-6163-1F8D-33FAD174B169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643612" y="4548408"/>
            <a:ext cx="1453081" cy="12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782186-A21B-BFEB-4B88-F64C7C1D024C}"/>
              </a:ext>
            </a:extLst>
          </p:cNvPr>
          <p:cNvCxnSpPr>
            <a:cxnSpLocks/>
            <a:stCxn id="4" idx="3"/>
            <a:endCxn id="31" idx="0"/>
          </p:cNvCxnSpPr>
          <p:nvPr/>
        </p:nvCxnSpPr>
        <p:spPr>
          <a:xfrm>
            <a:off x="2643612" y="4548408"/>
            <a:ext cx="6870827" cy="3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622A1B-63A5-B870-635E-CFAECC1F897E}"/>
              </a:ext>
            </a:extLst>
          </p:cNvPr>
          <p:cNvSpPr txBox="1"/>
          <p:nvPr/>
        </p:nvSpPr>
        <p:spPr>
          <a:xfrm>
            <a:off x="2575710" y="5559217"/>
            <a:ext cx="17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serviceB</a:t>
            </a:r>
            <a:r>
              <a:rPr lang="en-US" dirty="0"/>
              <a:t>/v1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96D9EC-D1D0-2E63-0171-DE9A1277FF75}"/>
              </a:ext>
            </a:extLst>
          </p:cNvPr>
          <p:cNvSpPr txBox="1"/>
          <p:nvPr/>
        </p:nvSpPr>
        <p:spPr>
          <a:xfrm>
            <a:off x="7409508" y="4445820"/>
            <a:ext cx="17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serviceB</a:t>
            </a:r>
            <a:r>
              <a:rPr lang="en-US" dirty="0"/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113848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1A05-32E8-B8A2-E675-D4BEB1E1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FFACC-8F9F-3AA7-3CE4-71284616C917}"/>
              </a:ext>
            </a:extLst>
          </p:cNvPr>
          <p:cNvSpPr/>
          <p:nvPr/>
        </p:nvSpPr>
        <p:spPr>
          <a:xfrm>
            <a:off x="1059255" y="2734147"/>
            <a:ext cx="1557196" cy="9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7A3C-865C-05FF-C3CF-754198B913B7}"/>
              </a:ext>
            </a:extLst>
          </p:cNvPr>
          <p:cNvSpPr/>
          <p:nvPr/>
        </p:nvSpPr>
        <p:spPr>
          <a:xfrm>
            <a:off x="1059255" y="4402483"/>
            <a:ext cx="1557196" cy="9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3C4F84-4010-4089-B1C5-86CBF6933A93}"/>
              </a:ext>
            </a:extLst>
          </p:cNvPr>
          <p:cNvSpPr/>
          <p:nvPr/>
        </p:nvSpPr>
        <p:spPr>
          <a:xfrm>
            <a:off x="5287224" y="2734146"/>
            <a:ext cx="1557196" cy="2655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(CQRS)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B941B-E78E-B801-7374-DC0898A1359F}"/>
              </a:ext>
            </a:extLst>
          </p:cNvPr>
          <p:cNvSpPr/>
          <p:nvPr/>
        </p:nvSpPr>
        <p:spPr>
          <a:xfrm>
            <a:off x="7342360" y="2734146"/>
            <a:ext cx="1557196" cy="2655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  <a:p>
            <a:pPr algn="ctr"/>
            <a:r>
              <a:rPr lang="en-US" dirty="0"/>
              <a:t>(Optional)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3F0F9-FF1B-CE26-7A2F-DD41EB69659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16451" y="3227561"/>
            <a:ext cx="2670773" cy="834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E72CED-E255-90E4-4427-B47D25D17E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16451" y="4061728"/>
            <a:ext cx="2670773" cy="834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D21E25-CA1E-37FF-CE4D-18BEDD27AC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44420" y="4061728"/>
            <a:ext cx="497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085A9-321E-9348-6E7B-F99F3548A474}"/>
              </a:ext>
            </a:extLst>
          </p:cNvPr>
          <p:cNvSpPr/>
          <p:nvPr/>
        </p:nvSpPr>
        <p:spPr>
          <a:xfrm>
            <a:off x="9750582" y="2734146"/>
            <a:ext cx="1910281" cy="841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37793-A12C-C840-DE3D-766CECC1B02B}"/>
              </a:ext>
            </a:extLst>
          </p:cNvPr>
          <p:cNvSpPr/>
          <p:nvPr/>
        </p:nvSpPr>
        <p:spPr>
          <a:xfrm>
            <a:off x="9750582" y="4547338"/>
            <a:ext cx="1910281" cy="841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125B61-6440-540B-8E89-D56EA7544880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8899556" y="3155132"/>
            <a:ext cx="851026" cy="90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63516-6BCE-FEBC-F647-B7B796188E5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899556" y="4061728"/>
            <a:ext cx="851026" cy="90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8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F6E-6B99-8D93-A11A-95AB15EB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ECMBPM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5E-295D-FD5B-8442-B89442A5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 Gateway (Independent with common API Gateway)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and functionality models: </a:t>
            </a:r>
            <a:r>
              <a:rPr lang="en-US" dirty="0" err="1"/>
              <a:t>genform</a:t>
            </a:r>
            <a:r>
              <a:rPr lang="en-US" dirty="0"/>
              <a:t>, batch jobs,… (saving a lot of resources)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Integration services???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D52D-F9CB-F4CA-72DE-D94B9B5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B7B1-B680-7C42-D3C7-1DCA615A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the </a:t>
            </a:r>
            <a:r>
              <a:rPr lang="en-US" b="1" i="1" dirty="0">
                <a:solidFill>
                  <a:srgbClr val="00B050"/>
                </a:solidFill>
              </a:rPr>
              <a:t>on-demand</a:t>
            </a:r>
            <a:r>
              <a:rPr lang="en-US" dirty="0"/>
              <a:t> availability of computer system resources, especially data storage and computing power, without direct active management by the user.</a:t>
            </a:r>
          </a:p>
          <a:p>
            <a:r>
              <a:rPr lang="en-US" dirty="0"/>
              <a:t>Everything as a </a:t>
            </a:r>
            <a:r>
              <a:rPr lang="en-US" b="1" i="1" dirty="0">
                <a:solidFill>
                  <a:srgbClr val="0070C0"/>
                </a:solidFill>
              </a:rPr>
              <a:t>service</a:t>
            </a:r>
            <a:r>
              <a:rPr lang="en-US" dirty="0"/>
              <a:t> (IaaS, PaaS, SaaS)</a:t>
            </a:r>
          </a:p>
          <a:p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66DF2B4-36C3-D0A0-524C-2D7D767C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51" y="2389188"/>
            <a:ext cx="57785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2AED-25B0-7476-621A-AFBC62F08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0" y="3956179"/>
            <a:ext cx="4127201" cy="19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BCD-E079-7CDF-3021-BF89369A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b="1" dirty="0">
                <a:cs typeface="Segoe UI Semibold" panose="020B0702040204020203" pitchFamily="34" charset="0"/>
              </a:rPr>
              <a:t>Characteristics of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73BE-9836-840B-DC10-36A3610D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On-Demand Self-Service</a:t>
            </a:r>
            <a:r>
              <a:rPr lang="en-US" dirty="0"/>
              <a:t>: Users can provision resources and services as needed, without requiring human interaction with service providers.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Broad Network Access</a:t>
            </a:r>
            <a:r>
              <a:rPr lang="en-US" dirty="0"/>
              <a:t>: Services are accessible over the internet via standard protocols and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Resource Pooling</a:t>
            </a:r>
            <a:r>
              <a:rPr lang="en-US" dirty="0"/>
              <a:t>: Computing resources are pooled together to serve multiple users, allowing for efficient utilization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Rapid Elasticity</a:t>
            </a:r>
            <a:r>
              <a:rPr lang="en-US" dirty="0"/>
              <a:t>: Resources can be scaled up or down quickly to meet changing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Measured Service</a:t>
            </a:r>
            <a:r>
              <a:rPr lang="en-US" dirty="0"/>
              <a:t>: Cloud service usage is measured, monitored, and billed based on actual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399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B50C-4271-7A04-02E0-CD5EFF1A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b="1" dirty="0">
                <a:cs typeface="Segoe UI Semibold" panose="020B0702040204020203" pitchFamily="34" charset="0"/>
              </a:rPr>
              <a:t>Characteristics of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21A5-EDD6-2122-3422-D2C5C5A2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Multi-tenancy</a:t>
            </a:r>
            <a:r>
              <a:rPr lang="en-US" dirty="0"/>
              <a:t>: multiple tenants (users or organizations) can use a single set of shared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Virtualization</a:t>
            </a:r>
            <a:r>
              <a:rPr lang="en-US" dirty="0"/>
              <a:t>: abstract underlying hardware resources and present them as logical resources to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Resilient computing</a:t>
            </a:r>
            <a:r>
              <a:rPr lang="en-US" dirty="0"/>
              <a:t>: fault tolerance, high availability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Flexible pricing models</a:t>
            </a:r>
            <a:r>
              <a:rPr lang="en-US" dirty="0"/>
              <a:t>: users can choose the option that best suits their needs: pay-per-use, subscription-based, and spot pricing – Public Cloud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protect users’ data and ensure the privacy of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450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D527-EEDD-8D6F-8318-EBFF8AFD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spc="-10" dirty="0"/>
              <a:t>Cloud Deployment Models</a:t>
            </a:r>
            <a:endParaRPr lang="en-US" dirty="0"/>
          </a:p>
        </p:txBody>
      </p:sp>
      <p:pic>
        <p:nvPicPr>
          <p:cNvPr id="4" name="Picture 6" descr="Cloud Deployment Models PPT | Presentation design template, Powerpoint  presentation, Presentation slides templates">
            <a:extLst>
              <a:ext uri="{FF2B5EF4-FFF2-40B4-BE49-F238E27FC236}">
                <a16:creationId xmlns:a16="http://schemas.microsoft.com/office/drawing/2014/main" id="{394FE4BB-ED79-D725-4D9A-29CDD20F54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5842" b="12878"/>
          <a:stretch/>
        </p:blipFill>
        <p:spPr bwMode="auto">
          <a:xfrm>
            <a:off x="2258568" y="2684231"/>
            <a:ext cx="6753529" cy="3610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3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F23D-27D2-92B4-124E-6A32631C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101A-666B-6A21-5167-3FB80DD3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Cost Savings Efficiency: </a:t>
            </a:r>
            <a:r>
              <a:rPr lang="en-US" dirty="0"/>
              <a:t>Pay for what you use, with no upfront infrastructure costs.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Scalability: </a:t>
            </a:r>
            <a:r>
              <a:rPr lang="en-US" dirty="0"/>
              <a:t>Easily scale resources up or down based on demand.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Flexibility: </a:t>
            </a:r>
            <a:r>
              <a:rPr lang="en-US" dirty="0"/>
              <a:t>Access resources and applications from anywhere with an internet connection.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Reliability: </a:t>
            </a:r>
            <a:r>
              <a:rPr lang="en-US" dirty="0"/>
              <a:t>Cloud providers typically offer high uptime and data redundancy.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Collaboration: </a:t>
            </a:r>
            <a:r>
              <a:rPr lang="en-US" dirty="0"/>
              <a:t>Enable seamless collaboration and data sharing among teams.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Security: </a:t>
            </a:r>
            <a:r>
              <a:rPr lang="en-US" dirty="0"/>
              <a:t>Cloud providers invest heavily in security measures, offering stronger security than many on-premise setup.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Up-to-date:</a:t>
            </a:r>
            <a:r>
              <a:rPr lang="en-US" dirty="0"/>
              <a:t> Cloud services are regularly updated with latest features and patches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CF60-20E0-6974-8D81-CB55220D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Cloud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12E874-98A2-4A00-F9CA-48FC4D0B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600450"/>
          </a:xfrm>
        </p:spPr>
        <p:txBody>
          <a:bodyPr>
            <a:normAutofit/>
          </a:bodyPr>
          <a:lstStyle/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Limited control and flexibility</a:t>
            </a:r>
            <a:endParaRPr lang="en-US" dirty="0"/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Security and privacy: </a:t>
            </a:r>
            <a:r>
              <a:rPr lang="en-US" dirty="0"/>
              <a:t>Code Spaces case study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Downtime: </a:t>
            </a:r>
            <a:r>
              <a:rPr lang="en-US" dirty="0"/>
              <a:t>Network </a:t>
            </a:r>
            <a:r>
              <a:rPr lang="en-US" dirty="0" err="1"/>
              <a:t>latancy</a:t>
            </a:r>
            <a:r>
              <a:rPr lang="en-US" dirty="0"/>
              <a:t>.</a:t>
            </a:r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Vendor lock-in</a:t>
            </a:r>
            <a:endParaRPr lang="en-US" dirty="0"/>
          </a:p>
          <a:p>
            <a:pPr marL="408623" indent="-285750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218599" algn="l"/>
              </a:tabLst>
              <a:defRPr/>
            </a:pPr>
            <a:r>
              <a:rPr lang="en-US" b="1" dirty="0"/>
              <a:t>Cost concerns</a:t>
            </a:r>
            <a:endParaRPr lang="en-US" dirty="0"/>
          </a:p>
          <a:p>
            <a:pPr marL="122873" eaLnBrk="1" fontAlgn="auto" hangingPunct="1">
              <a:spcBef>
                <a:spcPts val="236"/>
              </a:spcBef>
              <a:spcAft>
                <a:spcPts val="0"/>
              </a:spcAft>
              <a:buClr>
                <a:srgbClr val="0000FF"/>
              </a:buClr>
              <a:tabLst>
                <a:tab pos="218599" algn="l"/>
              </a:tabLs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3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5DC8-7559-1E78-E942-4CCA1694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C8D4-C71A-11E1-2CA2-09B47AD7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many benefits when migrating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 Eco-system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future of computing is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9058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759</TotalTime>
  <Words>823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Avenir Next LT Pro</vt:lpstr>
      <vt:lpstr>Bahnschrift</vt:lpstr>
      <vt:lpstr>Google Sans</vt:lpstr>
      <vt:lpstr>Segoe UI Semibold</vt:lpstr>
      <vt:lpstr>Wingdings</vt:lpstr>
      <vt:lpstr>MatrixVTI</vt:lpstr>
      <vt:lpstr>Cloud Computing and Microservices Seminar</vt:lpstr>
      <vt:lpstr>Contents</vt:lpstr>
      <vt:lpstr>Introduction to Cloud Computing</vt:lpstr>
      <vt:lpstr>Characteristics of Cloud Computing</vt:lpstr>
      <vt:lpstr>Characteristics of Cloud Computing</vt:lpstr>
      <vt:lpstr>Cloud Deployment Models</vt:lpstr>
      <vt:lpstr>Advantages of Cloud Computing</vt:lpstr>
      <vt:lpstr>Disadvantages of Cloud Computing</vt:lpstr>
      <vt:lpstr>Why Cloud Computing?</vt:lpstr>
      <vt:lpstr>Software Architecture</vt:lpstr>
      <vt:lpstr>Software Architecture</vt:lpstr>
      <vt:lpstr>Service-oriented Architecture</vt:lpstr>
      <vt:lpstr>Microservices Architecture</vt:lpstr>
      <vt:lpstr>Advantages of Microservices</vt:lpstr>
      <vt:lpstr>Disadvantages of Microservices</vt:lpstr>
      <vt:lpstr>Why Microservices</vt:lpstr>
      <vt:lpstr>Patterns in Microservices</vt:lpstr>
      <vt:lpstr>API Gateway</vt:lpstr>
      <vt:lpstr>Why API Gateway?</vt:lpstr>
      <vt:lpstr>Service Mesh</vt:lpstr>
      <vt:lpstr>Why Service Mesh?</vt:lpstr>
      <vt:lpstr>CQRS</vt:lpstr>
      <vt:lpstr>Why CQRS?</vt:lpstr>
      <vt:lpstr>Simple model</vt:lpstr>
      <vt:lpstr>Simple model</vt:lpstr>
      <vt:lpstr>Implementation in ECMBPM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User989</dc:creator>
  <cp:lastModifiedBy>User989</cp:lastModifiedBy>
  <cp:revision>261</cp:revision>
  <dcterms:created xsi:type="dcterms:W3CDTF">2024-05-26T15:16:21Z</dcterms:created>
  <dcterms:modified xsi:type="dcterms:W3CDTF">2024-05-27T03:56:07Z</dcterms:modified>
</cp:coreProperties>
</file>