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1"/>
          <c:cat>
            <c:numRef>
              <c:f>Sheet1!$A$2:$A$37</c:f>
              <c:numCache>
                <c:formatCode>General</c:formatCode>
                <c:ptCount val="36"/>
                <c:pt idx="0">
                  <c:v>1950</c:v>
                </c:pt>
                <c:pt idx="1">
                  <c:v>1970</c:v>
                </c:pt>
                <c:pt idx="2">
                  <c:v>1978</c:v>
                </c:pt>
                <c:pt idx="3">
                  <c:v>1982</c:v>
                </c:pt>
                <c:pt idx="4">
                  <c:v>1985</c:v>
                </c:pt>
                <c:pt idx="5">
                  <c:v>1986</c:v>
                </c:pt>
                <c:pt idx="6">
                  <c:v>1990</c:v>
                </c:pt>
                <c:pt idx="7">
                  <c:v>1991</c:v>
                </c:pt>
                <c:pt idx="8">
                  <c:v>1993</c:v>
                </c:pt>
                <c:pt idx="9">
                  <c:v>1994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  <c:pt idx="28">
                  <c:v>2014</c:v>
                </c:pt>
                <c:pt idx="29">
                  <c:v>2015</c:v>
                </c:pt>
                <c:pt idx="30">
                  <c:v>2016</c:v>
                </c:pt>
                <c:pt idx="31">
                  <c:v>2017</c:v>
                </c:pt>
                <c:pt idx="32">
                  <c:v>2018</c:v>
                </c:pt>
                <c:pt idx="33">
                  <c:v>2019</c:v>
                </c:pt>
                <c:pt idx="34">
                  <c:v>2020</c:v>
                </c:pt>
                <c:pt idx="35">
                  <c:v>2021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7</c:v>
                </c:pt>
                <c:pt idx="4">
                  <c:v>1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7</c:v>
                </c:pt>
                <c:pt idx="15">
                  <c:v>10</c:v>
                </c:pt>
                <c:pt idx="16">
                  <c:v>8</c:v>
                </c:pt>
                <c:pt idx="17">
                  <c:v>12</c:v>
                </c:pt>
                <c:pt idx="18">
                  <c:v>27</c:v>
                </c:pt>
                <c:pt idx="19">
                  <c:v>44</c:v>
                </c:pt>
                <c:pt idx="20">
                  <c:v>62</c:v>
                </c:pt>
                <c:pt idx="21">
                  <c:v>80</c:v>
                </c:pt>
                <c:pt idx="22">
                  <c:v>92</c:v>
                </c:pt>
                <c:pt idx="23">
                  <c:v>161</c:v>
                </c:pt>
                <c:pt idx="24">
                  <c:v>210</c:v>
                </c:pt>
                <c:pt idx="25">
                  <c:v>268</c:v>
                </c:pt>
                <c:pt idx="26">
                  <c:v>332</c:v>
                </c:pt>
                <c:pt idx="27">
                  <c:v>443</c:v>
                </c:pt>
                <c:pt idx="28">
                  <c:v>620</c:v>
                </c:pt>
                <c:pt idx="29">
                  <c:v>785</c:v>
                </c:pt>
                <c:pt idx="30">
                  <c:v>1026</c:v>
                </c:pt>
                <c:pt idx="31">
                  <c:v>1160</c:v>
                </c:pt>
                <c:pt idx="32">
                  <c:v>1101</c:v>
                </c:pt>
                <c:pt idx="33">
                  <c:v>895</c:v>
                </c:pt>
                <c:pt idx="34">
                  <c:v>380</c:v>
                </c:pt>
                <c:pt idx="3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3-4A27-9169-44FE67B36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Bajaj</c:v>
                </c:pt>
                <c:pt idx="1">
                  <c:v>Royal Enfield</c:v>
                </c:pt>
                <c:pt idx="2">
                  <c:v>Hero</c:v>
                </c:pt>
                <c:pt idx="3">
                  <c:v>Yamaha</c:v>
                </c:pt>
                <c:pt idx="4">
                  <c:v>Tvs</c:v>
                </c:pt>
                <c:pt idx="5">
                  <c:v>Honda</c:v>
                </c:pt>
                <c:pt idx="6">
                  <c:v>Ktm</c:v>
                </c:pt>
                <c:pt idx="7">
                  <c:v>Suzuki</c:v>
                </c:pt>
                <c:pt idx="8">
                  <c:v>Harley-Davidson</c:v>
                </c:pt>
                <c:pt idx="9">
                  <c:v>Um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2105</c:v>
                </c:pt>
                <c:pt idx="1">
                  <c:v>1750</c:v>
                </c:pt>
                <c:pt idx="2">
                  <c:v>808</c:v>
                </c:pt>
                <c:pt idx="3">
                  <c:v>748</c:v>
                </c:pt>
                <c:pt idx="4">
                  <c:v>567</c:v>
                </c:pt>
                <c:pt idx="5">
                  <c:v>530</c:v>
                </c:pt>
                <c:pt idx="6">
                  <c:v>491</c:v>
                </c:pt>
                <c:pt idx="7">
                  <c:v>223</c:v>
                </c:pt>
                <c:pt idx="8">
                  <c:v>171</c:v>
                </c:pt>
                <c:pt idx="9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2B-41E7-B4D5-9EFD270FEB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First Owner</c:v>
                </c:pt>
                <c:pt idx="1">
                  <c:v>Second Owner</c:v>
                </c:pt>
                <c:pt idx="2">
                  <c:v>Third Owner</c:v>
                </c:pt>
                <c:pt idx="3">
                  <c:v>Fourth_or_more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6817</c:v>
                </c:pt>
                <c:pt idx="1">
                  <c:v>833</c:v>
                </c:pt>
                <c:pt idx="2">
                  <c:v>134</c:v>
                </c:pt>
                <c:pt idx="3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C-49A4-BEEA-91AF30774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≤200</c:v>
                </c:pt>
                <c:pt idx="1">
                  <c:v>201–250</c:v>
                </c:pt>
                <c:pt idx="2">
                  <c:v>251–400</c:v>
                </c:pt>
                <c:pt idx="3">
                  <c:v>401–600</c:v>
                </c:pt>
                <c:pt idx="4">
                  <c:v>601–999</c:v>
                </c:pt>
                <c:pt idx="5">
                  <c:v>≥1000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3341</c:v>
                </c:pt>
                <c:pt idx="1">
                  <c:v>396</c:v>
                </c:pt>
                <c:pt idx="2">
                  <c:v>1515</c:v>
                </c:pt>
                <c:pt idx="3">
                  <c:v>429</c:v>
                </c:pt>
                <c:pt idx="4">
                  <c:v>63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F-4304-8F31-777DFFDF9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3B114-C991-4FCB-B782-A0E23FE2779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DD4A3-50F2-480F-8064-8F6E8F15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2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 concise path from raw data to insights and a deployable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reported RMSE is from your confirmed debug run; replicate with a formal split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Pair insights with operational levers: acquisition, pricing, and marketing.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app showcases inference with the saved full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Pin versions for consistent results across machines.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Balances accuracy and maintainability via a single full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Key derived variables: brand, cc, owner_cat, bike_age, clipped numerics.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Focus on general rules over manual row-by-row edits for reproducibility.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Kept features compact and robust to noise.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Listings rise through the 2000s, peak around the shown year, then taper.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Bajaj and Royal Enfield lead, followed by Hero and Yamaha.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First Owner dominates the category share.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Concentration in lower/mid segments (150–350 cc). ≥1000 cc is rare.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4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3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5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6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8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6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0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Used Bike Prices — Feature Engineering &amp; 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End-to-end pipeline: cleaning, feature engineering, EDA, and model (Gradient Boosting)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59AE-77F8-CA99-A9EF-00B4DC55FBED}"/>
              </a:ext>
            </a:extLst>
          </p:cNvPr>
          <p:cNvSpPr txBox="1"/>
          <p:nvPr/>
        </p:nvSpPr>
        <p:spPr>
          <a:xfrm>
            <a:off x="7325139" y="4939748"/>
            <a:ext cx="167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by</a:t>
            </a:r>
          </a:p>
          <a:p>
            <a:br>
              <a:rPr lang="en-IN" dirty="0"/>
            </a:br>
            <a:r>
              <a:rPr lang="en-IN" dirty="0"/>
              <a:t>BUVANESH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 CC distribution (binned)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645920"/>
          <a:ext cx="8229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defRPr b="1"/>
            </a:pPr>
            <a:r>
              <a:t>Pipeline</a:t>
            </a:r>
          </a:p>
          <a:p>
            <a:pPr lvl="1">
              <a:defRPr sz="1800"/>
            </a:pPr>
            <a:r>
              <a:t>BikePreprocessor → ColumnTransformer(OHE)</a:t>
            </a:r>
          </a:p>
          <a:p>
            <a:pPr lvl="1">
              <a:defRPr sz="1800"/>
            </a:pPr>
            <a:r>
              <a:t>GradientBoostingRegressor (NaN-safe via imputers)</a:t>
            </a:r>
          </a:p>
          <a:p>
            <a:pPr lvl="1">
              <a:defRPr sz="1800"/>
            </a:pPr>
            <a:r>
              <a:t>Saved as artifacts/full_pipeline.joblib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defRPr b="1"/>
            </a:pPr>
            <a:r>
              <a:t>Quality (debug)</a:t>
            </a:r>
          </a:p>
          <a:p>
            <a:pPr lvl="1">
              <a:defRPr sz="1800"/>
            </a:pPr>
            <a:r>
              <a:t>In-sample RMSE ≈ ₹45,233 (sanity check)</a:t>
            </a:r>
          </a:p>
          <a:p>
            <a:pPr lvl="1">
              <a:defRPr sz="1800"/>
            </a:pPr>
            <a:r>
              <a:t>Proper hold-out recommended for final evaluation</a:t>
            </a:r>
          </a:p>
          <a:p>
            <a:pPr lvl="1">
              <a:defRPr sz="1800"/>
            </a:pPr>
            <a:r>
              <a:t>Streamlit app for single &amp; batch predictions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defRPr b="1"/>
            </a:pPr>
            <a:r>
              <a:t>Findings</a:t>
            </a:r>
          </a:p>
          <a:p>
            <a:pPr lvl="1">
              <a:defRPr sz="1800"/>
            </a:pPr>
            <a:r>
              <a:t>Listings peak around 2017 and decline thereafter.</a:t>
            </a:r>
          </a:p>
          <a:p>
            <a:pPr lvl="1">
              <a:defRPr sz="1800"/>
            </a:pPr>
            <a:r>
              <a:t>Bajaj &amp; Royal Enfield dominate volume; First Owner most common.</a:t>
            </a:r>
          </a:p>
          <a:p>
            <a:pPr lvl="1">
              <a:defRPr sz="1800"/>
            </a:pPr>
            <a:r>
              <a:t>Price ↓ with age &amp; kms; Price ↑ with power &amp; cc.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defRPr b="1"/>
            </a:pPr>
            <a:r>
              <a:t>Recommendations</a:t>
            </a:r>
          </a:p>
          <a:p>
            <a:pPr lvl="1">
              <a:defRPr sz="1800"/>
            </a:pPr>
            <a:r>
              <a:t>Prioritize fresh, low-kms, higher-cc &amp; higher-bhp listings.</a:t>
            </a:r>
          </a:p>
          <a:p>
            <a:pPr lvl="1">
              <a:defRPr sz="1800"/>
            </a:pPr>
            <a:r>
              <a:t>Highlight first-owner status and brand effects in pricing UI.</a:t>
            </a:r>
          </a:p>
          <a:p>
            <a:pPr lvl="1">
              <a:defRPr sz="1800"/>
            </a:pPr>
            <a:r>
              <a:t>Collect/standardize weight to derive power-to-weight (future).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Run the Streamlit app: `streamlit run app.py`</a:t>
            </a:r>
          </a:p>
          <a:p>
            <a:pPr>
              <a:defRPr sz="2000"/>
            </a:pPr>
            <a:r>
              <a:t>Batch scoring: upload CSV with raw columns (model_name, year, mileage, power, kms_driven, owner, location).</a:t>
            </a:r>
          </a:p>
          <a:p>
            <a:pPr>
              <a:defRPr sz="2000"/>
            </a:pPr>
            <a:r>
              <a:t>Next: add hold-out evaluation, feature importance (permutation), and targeted hyperparameter tuning.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—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Environment: pandas / numpy / scikit-learn / joblib / streamlit / python-pptx.</a:t>
            </a:r>
          </a:p>
          <a:p>
            <a:pPr>
              <a:defRPr sz="2000"/>
            </a:pPr>
            <a:r>
              <a:t>Artifacts folder structure with saved model pipeline.</a:t>
            </a:r>
          </a:p>
          <a:p>
            <a:pPr>
              <a:defRPr sz="2000"/>
            </a:pPr>
            <a:r>
              <a:t>Notebook: end-to-end from raw →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000"/>
            </a:pPr>
            <a:r>
              <a:t>Problem &amp; objectives</a:t>
            </a:r>
          </a:p>
          <a:p>
            <a:pPr>
              <a:defRPr sz="2000"/>
            </a:pPr>
            <a:r>
              <a:t>Dataset &amp; data dictionary</a:t>
            </a:r>
          </a:p>
          <a:p>
            <a:pPr>
              <a:defRPr sz="2000"/>
            </a:pPr>
            <a:r>
              <a:t>Data quality &amp; cleaning</a:t>
            </a:r>
          </a:p>
          <a:p>
            <a:pPr>
              <a:defRPr sz="2000"/>
            </a:pPr>
            <a:r>
              <a:t>Feature engineering</a:t>
            </a:r>
          </a:p>
          <a:p>
            <a:pPr>
              <a:defRPr sz="2000"/>
            </a:pPr>
            <a:r>
              <a:t>EDA highlights</a:t>
            </a:r>
          </a:p>
          <a:p>
            <a:pPr>
              <a:defRPr sz="2000"/>
            </a:pPr>
            <a:r>
              <a:t>Model &amp; evaluation</a:t>
            </a:r>
          </a:p>
          <a:p>
            <a:pPr>
              <a:defRPr sz="2000"/>
            </a:pPr>
            <a:r>
              <a:t>Key findings &amp; recommendations</a:t>
            </a:r>
          </a:p>
          <a:p>
            <a:pPr>
              <a:defRPr sz="2000"/>
            </a:pPr>
            <a:r>
              <a:t>Demo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defRPr b="1"/>
            </a:pPr>
            <a:r>
              <a:t>Business Problem</a:t>
            </a:r>
          </a:p>
          <a:p>
            <a:pPr lvl="1">
              <a:defRPr sz="1800"/>
            </a:pPr>
            <a:r>
              <a:t>Estimate fair used bike prices from listing data.</a:t>
            </a:r>
          </a:p>
          <a:p>
            <a:pPr lvl="1">
              <a:defRPr sz="1800"/>
            </a:pPr>
            <a:r>
              <a:t>Identify drivers of price (age, kms, power, brand, etc.).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defRPr b="1"/>
            </a:pPr>
            <a:r>
              <a:t>Technical Objectives</a:t>
            </a:r>
          </a:p>
          <a:p>
            <a:pPr lvl="1">
              <a:defRPr sz="1800"/>
            </a:pPr>
            <a:r>
              <a:t>Build robust raw→features pipeline (no NaNs).</a:t>
            </a:r>
          </a:p>
          <a:p>
            <a:pPr lvl="1">
              <a:defRPr sz="1800"/>
            </a:pPr>
            <a:r>
              <a:t>Engineer predictive features &amp; evaluate model quality.</a:t>
            </a:r>
          </a:p>
          <a:p>
            <a:pPr lvl="1">
              <a:defRPr sz="1800"/>
            </a:pPr>
            <a:r>
              <a:t>Save a portable pipeline for inference (Streamlit demo).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 b="1"/>
            </a:pPr>
            <a:r>
              <a:t>Columns</a:t>
            </a:r>
          </a:p>
          <a:p>
            <a:pPr lvl="1">
              <a:defRPr sz="1800"/>
            </a:pPr>
            <a:r>
              <a:t>model_name (text) → brand, cc</a:t>
            </a:r>
          </a:p>
          <a:p>
            <a:pPr lvl="1">
              <a:defRPr sz="1800"/>
            </a:pPr>
            <a:r>
              <a:t>model_year (int)</a:t>
            </a:r>
          </a:p>
          <a:p>
            <a:pPr lvl="1">
              <a:defRPr sz="1800"/>
            </a:pPr>
            <a:r>
              <a:t>kms_driven (string → numeric)</a:t>
            </a:r>
          </a:p>
          <a:p>
            <a:pPr lvl="1">
              <a:defRPr sz="1800"/>
            </a:pPr>
            <a:r>
              <a:t>owner (text → owner_cat)</a:t>
            </a:r>
          </a:p>
          <a:p>
            <a:pPr lvl="1">
              <a:defRPr sz="1800"/>
            </a:pPr>
            <a:r>
              <a:t>location (text)</a:t>
            </a:r>
          </a:p>
          <a:p>
            <a:pPr lvl="1">
              <a:defRPr sz="1800"/>
            </a:pPr>
            <a:r>
              <a:t>mileage (text → kmpl)</a:t>
            </a:r>
          </a:p>
          <a:p>
            <a:pPr lvl="1">
              <a:defRPr sz="1800"/>
            </a:pPr>
            <a:r>
              <a:t>power (text → bhp)</a:t>
            </a:r>
          </a:p>
          <a:p>
            <a:pPr lvl="1">
              <a:defRPr sz="1800"/>
            </a:pPr>
            <a:r>
              <a:t>price (₹, target)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defRPr b="1"/>
            </a:pPr>
            <a:r>
              <a:t>Scope</a:t>
            </a:r>
          </a:p>
          <a:p>
            <a:pPr lvl="1">
              <a:defRPr sz="1800"/>
            </a:pPr>
            <a:r>
              <a:t>Rows: ~7,857 listings</a:t>
            </a:r>
          </a:p>
          <a:p>
            <a:pPr lvl="1">
              <a:defRPr sz="1800"/>
            </a:pPr>
            <a:r>
              <a:t>Market: India (₹)</a:t>
            </a:r>
          </a:p>
          <a:p>
            <a:pPr lvl="1">
              <a:defRPr sz="1800"/>
            </a:pPr>
            <a:r>
              <a:t>Time: ~2000s–2021 (varies by listing)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2000"/>
            </a:pPr>
            <a:r>
              <a:t>Normalized mileage → kmpl; power → bhp (kW/PS/hp handled).</a:t>
            </a:r>
          </a:p>
          <a:p>
            <a:pPr>
              <a:defRPr sz="2000"/>
            </a:pPr>
            <a:r>
              <a:t>Parsed kms_driven to numeric; standardized owner/location.</a:t>
            </a:r>
          </a:p>
          <a:p>
            <a:pPr>
              <a:defRPr sz="2000"/>
            </a:pPr>
            <a:r>
              <a:t>Extracted brand &amp; cc from model_name; computed bike_age.</a:t>
            </a:r>
          </a:p>
          <a:p>
            <a:pPr>
              <a:defRPr sz="2000"/>
            </a:pPr>
            <a:r>
              <a:t>Outlier clipping for kms / power / mileage to 99th pct.</a:t>
            </a:r>
          </a:p>
          <a:p>
            <a:pPr>
              <a:defRPr sz="2000"/>
            </a:pPr>
            <a:r>
              <a:t>NaN-safe imputation layered in pipeline.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Numerics: bike_age, kms_clipped, power_bhp_clipped, mileage_kmpl_clipped, cc.</a:t>
            </a:r>
          </a:p>
          <a:p>
            <a:pPr>
              <a:defRPr sz="2000"/>
            </a:pPr>
            <a:r>
              <a:t>Categoricals: owner_cat, top-N brand bucket (others → 'Other').</a:t>
            </a:r>
          </a:p>
          <a:p>
            <a:pPr>
              <a:defRPr sz="2000"/>
            </a:pPr>
            <a:r>
              <a:t>Final design: ColumnTransformer(OHE) + GradientBoostingRegressor.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Year-wise split of bikes (peak ~2017)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645920"/>
          <a:ext cx="8229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brands by listing count (Top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645920"/>
          <a:ext cx="8229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Owner type of bikes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645920"/>
          <a:ext cx="8229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717</Words>
  <Application>Microsoft Office PowerPoint</Application>
  <PresentationFormat>On-screen Show (4:3)</PresentationFormat>
  <Paragraphs>92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Used Bike Prices — Feature Engineering &amp; EDA</vt:lpstr>
      <vt:lpstr>Agenda</vt:lpstr>
      <vt:lpstr>Problem &amp; Objectives</vt:lpstr>
      <vt:lpstr>Dataset Overview</vt:lpstr>
      <vt:lpstr>Data Quality &amp; Cleaning</vt:lpstr>
      <vt:lpstr>Feature Engineering</vt:lpstr>
      <vt:lpstr>Year-wise split of bikes (peak ~2017)</vt:lpstr>
      <vt:lpstr>Top brands by listing count (Top 10)</vt:lpstr>
      <vt:lpstr>Owner type of bikes</vt:lpstr>
      <vt:lpstr>Engine CC distribution (binned)</vt:lpstr>
      <vt:lpstr>Model &amp; Evaluation</vt:lpstr>
      <vt:lpstr>Key Findings &amp; Recommendations</vt:lpstr>
      <vt:lpstr>Demo &amp; Next Steps</vt:lpstr>
      <vt:lpstr>Appendix — Reproducibility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BUVANESH R</cp:lastModifiedBy>
  <cp:revision>3</cp:revision>
  <dcterms:created xsi:type="dcterms:W3CDTF">2013-01-27T09:14:16Z</dcterms:created>
  <dcterms:modified xsi:type="dcterms:W3CDTF">2025-10-06T18:14:59Z</dcterms:modified>
  <cp:category/>
</cp:coreProperties>
</file>