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1" r:id="rId5"/>
    <p:sldId id="286" r:id="rId6"/>
    <p:sldId id="288" r:id="rId7"/>
    <p:sldId id="289" r:id="rId8"/>
    <p:sldId id="300" r:id="rId9"/>
    <p:sldId id="293" r:id="rId10"/>
    <p:sldId id="301" r:id="rId11"/>
    <p:sldId id="292" r:id="rId12"/>
    <p:sldId id="295" r:id="rId13"/>
    <p:sldId id="296" r:id="rId14"/>
    <p:sldId id="297" r:id="rId15"/>
    <p:sldId id="298" r:id="rId16"/>
    <p:sldId id="299" r:id="rId17"/>
    <p:sldId id="302" r:id="rId18"/>
    <p:sldId id="303" r:id="rId19"/>
    <p:sldId id="304" r:id="rId20"/>
    <p:sldId id="305" r:id="rId21"/>
    <p:sldId id="306" r:id="rId22"/>
    <p:sldId id="307" r:id="rId23"/>
    <p:sldId id="309" r:id="rId24"/>
    <p:sldId id="310" r:id="rId25"/>
    <p:sldId id="308" r:id="rId26"/>
    <p:sldId id="311" r:id="rId27"/>
    <p:sldId id="312" r:id="rId28"/>
    <p:sldId id="31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2/8/2018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2/8/2018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2/8/2018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management systems (it 2040)</a:t>
            </a:r>
            <a:endParaRPr lang="en-US" dirty="0"/>
          </a:p>
        </p:txBody>
      </p:sp>
      <p:sp>
        <p:nvSpPr>
          <p:cNvPr id="3" name="Subtitle 2"/>
          <p:cNvSpPr>
            <a:spLocks noGrp="1"/>
          </p:cNvSpPr>
          <p:nvPr>
            <p:ph type="subTitle" idx="1"/>
          </p:nvPr>
        </p:nvSpPr>
        <p:spPr/>
        <p:txBody>
          <a:bodyPr>
            <a:normAutofit/>
          </a:bodyPr>
          <a:lstStyle/>
          <a:p>
            <a:r>
              <a:rPr lang="en-US" sz="2400" dirty="0" smtClean="0"/>
              <a:t>Lecture 02- ER and EER to relational model mapping</a:t>
            </a:r>
            <a:endParaRPr lang="en-US" sz="2400" dirty="0"/>
          </a:p>
        </p:txBody>
      </p:sp>
    </p:spTree>
    <p:extLst>
      <p:ext uri="{BB962C8B-B14F-4D97-AF65-F5344CB8AC3E}">
        <p14:creationId xmlns:p14="http://schemas.microsoft.com/office/powerpoint/2010/main" val="1914238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Integrity constraints (contd.)</a:t>
            </a:r>
            <a:endParaRPr lang="en-US" sz="3200" dirty="0"/>
          </a:p>
        </p:txBody>
      </p:sp>
      <p:sp>
        <p:nvSpPr>
          <p:cNvPr id="3" name="Content Placeholder 2"/>
          <p:cNvSpPr>
            <a:spLocks noGrp="1"/>
          </p:cNvSpPr>
          <p:nvPr>
            <p:ph idx="1"/>
          </p:nvPr>
        </p:nvSpPr>
        <p:spPr>
          <a:xfrm>
            <a:off x="581192" y="2802796"/>
            <a:ext cx="11029615" cy="3678303"/>
          </a:xfrm>
        </p:spPr>
        <p:txBody>
          <a:bodyPr>
            <a:noAutofit/>
          </a:bodyPr>
          <a:lstStyle/>
          <a:p>
            <a:r>
              <a:rPr lang="en-US" sz="2800" dirty="0" smtClean="0"/>
              <a:t>Other constraints</a:t>
            </a:r>
          </a:p>
          <a:p>
            <a:pPr lvl="1">
              <a:lnSpc>
                <a:spcPct val="80000"/>
              </a:lnSpc>
            </a:pPr>
            <a:r>
              <a:rPr lang="en-US" altLang="en-US" sz="2400" b="1" dirty="0"/>
              <a:t>Table Constraints </a:t>
            </a:r>
            <a:r>
              <a:rPr lang="en-US" altLang="en-US" sz="2400" dirty="0"/>
              <a:t>(constraints within tables)</a:t>
            </a:r>
          </a:p>
          <a:p>
            <a:pPr lvl="2">
              <a:lnSpc>
                <a:spcPct val="80000"/>
              </a:lnSpc>
            </a:pPr>
            <a:r>
              <a:rPr lang="en-US" altLang="en-US" sz="2000" dirty="0" smtClean="0"/>
              <a:t>Example : Balance </a:t>
            </a:r>
            <a:r>
              <a:rPr lang="en-US" altLang="en-US" sz="2000" dirty="0"/>
              <a:t>of the account should be greater than 0</a:t>
            </a:r>
          </a:p>
          <a:p>
            <a:pPr lvl="2">
              <a:lnSpc>
                <a:spcPct val="80000"/>
              </a:lnSpc>
            </a:pPr>
            <a:r>
              <a:rPr lang="en-US" altLang="en-US" sz="2000" dirty="0" smtClean="0"/>
              <a:t>In </a:t>
            </a:r>
            <a:r>
              <a:rPr lang="en-US" altLang="en-US" sz="2000" dirty="0"/>
              <a:t>SQL, CHECK constraint can be used</a:t>
            </a:r>
          </a:p>
          <a:p>
            <a:pPr lvl="1">
              <a:lnSpc>
                <a:spcPct val="80000"/>
              </a:lnSpc>
            </a:pPr>
            <a:r>
              <a:rPr lang="en-US" altLang="en-US" sz="2400" b="1" dirty="0" smtClean="0"/>
              <a:t>Assertions</a:t>
            </a:r>
            <a:r>
              <a:rPr lang="en-US" altLang="en-US" sz="2400" dirty="0" smtClean="0"/>
              <a:t> </a:t>
            </a:r>
            <a:r>
              <a:rPr lang="en-US" altLang="en-US" sz="2400" dirty="0"/>
              <a:t>(constraints between multiple tables)</a:t>
            </a:r>
          </a:p>
          <a:p>
            <a:pPr lvl="2">
              <a:lnSpc>
                <a:spcPct val="80000"/>
              </a:lnSpc>
            </a:pPr>
            <a:r>
              <a:rPr lang="en-US" altLang="en-US" sz="2000" dirty="0"/>
              <a:t>For example: </a:t>
            </a:r>
            <a:r>
              <a:rPr lang="en-US" altLang="en-US" sz="2000" dirty="0" smtClean="0"/>
              <a:t> consider the following schema</a:t>
            </a:r>
          </a:p>
          <a:p>
            <a:pPr marL="1368000" lvl="4" indent="0">
              <a:lnSpc>
                <a:spcPct val="80000"/>
              </a:lnSpc>
              <a:buNone/>
            </a:pPr>
            <a:r>
              <a:rPr lang="en-US" altLang="en-US" sz="1800" dirty="0" err="1" smtClean="0"/>
              <a:t>Emp</a:t>
            </a:r>
            <a:r>
              <a:rPr lang="en-US" altLang="en-US" sz="1800" dirty="0" smtClean="0"/>
              <a:t>( </a:t>
            </a:r>
            <a:r>
              <a:rPr lang="en-US" altLang="en-US" sz="1800" u="sng" dirty="0" err="1" smtClean="0"/>
              <a:t>eid</a:t>
            </a:r>
            <a:r>
              <a:rPr lang="en-US" altLang="en-US" sz="1800" dirty="0" smtClean="0"/>
              <a:t>, </a:t>
            </a:r>
            <a:r>
              <a:rPr lang="en-US" altLang="en-US" sz="1800" dirty="0" err="1" smtClean="0"/>
              <a:t>ename</a:t>
            </a:r>
            <a:r>
              <a:rPr lang="en-US" altLang="en-US" sz="1800" dirty="0" smtClean="0"/>
              <a:t>, salary, did)</a:t>
            </a:r>
          </a:p>
          <a:p>
            <a:pPr marL="1368000" lvl="4" indent="0">
              <a:lnSpc>
                <a:spcPct val="80000"/>
              </a:lnSpc>
              <a:buNone/>
            </a:pPr>
            <a:endParaRPr lang="en-US" altLang="en-US" sz="1800" dirty="0" smtClean="0"/>
          </a:p>
          <a:p>
            <a:pPr marL="1368000" lvl="4" indent="0">
              <a:lnSpc>
                <a:spcPct val="80000"/>
              </a:lnSpc>
              <a:buNone/>
            </a:pPr>
            <a:r>
              <a:rPr lang="en-US" altLang="en-US" sz="1800" dirty="0" smtClean="0"/>
              <a:t>Department (</a:t>
            </a:r>
            <a:r>
              <a:rPr lang="en-US" altLang="en-US" sz="1800" u="sng" dirty="0" smtClean="0"/>
              <a:t>did</a:t>
            </a:r>
            <a:r>
              <a:rPr lang="en-US" altLang="en-US" sz="1800" dirty="0" smtClean="0"/>
              <a:t>, </a:t>
            </a:r>
            <a:r>
              <a:rPr lang="en-US" altLang="en-US" sz="1800" dirty="0" err="1" smtClean="0"/>
              <a:t>dname</a:t>
            </a:r>
            <a:r>
              <a:rPr lang="en-US" altLang="en-US" sz="1800" dirty="0" smtClean="0"/>
              <a:t>, </a:t>
            </a:r>
            <a:r>
              <a:rPr lang="en-US" altLang="en-US" sz="1800" dirty="0" err="1" smtClean="0"/>
              <a:t>mgr</a:t>
            </a:r>
            <a:r>
              <a:rPr lang="en-US" altLang="en-US" sz="1800" dirty="0" smtClean="0"/>
              <a:t>)</a:t>
            </a:r>
          </a:p>
          <a:p>
            <a:pPr lvl="2">
              <a:lnSpc>
                <a:spcPct val="80000"/>
              </a:lnSpc>
            </a:pPr>
            <a:r>
              <a:rPr lang="en-US" altLang="en-US" sz="2000" dirty="0" smtClean="0"/>
              <a:t>Suppose that an </a:t>
            </a:r>
            <a:r>
              <a:rPr lang="en-US" altLang="en-US" sz="2000" dirty="0"/>
              <a:t>employee’s salary should not exceed his/her manager’s salary</a:t>
            </a:r>
          </a:p>
          <a:p>
            <a:pPr lvl="2">
              <a:lnSpc>
                <a:spcPct val="80000"/>
              </a:lnSpc>
            </a:pPr>
            <a:r>
              <a:rPr lang="en-US" altLang="en-US" sz="2000" dirty="0" smtClean="0"/>
              <a:t>Such </a:t>
            </a:r>
            <a:r>
              <a:rPr lang="en-US" altLang="en-US" sz="2000" dirty="0"/>
              <a:t>constraints can be using specific language features such as triggers and assertions</a:t>
            </a:r>
          </a:p>
          <a:p>
            <a:endParaRPr lang="en-US" sz="2800" dirty="0"/>
          </a:p>
        </p:txBody>
      </p:sp>
      <p:grpSp>
        <p:nvGrpSpPr>
          <p:cNvPr id="13" name="Group 12"/>
          <p:cNvGrpSpPr/>
          <p:nvPr/>
        </p:nvGrpSpPr>
        <p:grpSpPr>
          <a:xfrm>
            <a:off x="2717621" y="5039560"/>
            <a:ext cx="1638300" cy="431800"/>
            <a:chOff x="2730500" y="4292600"/>
            <a:chExt cx="1638300" cy="431800"/>
          </a:xfrm>
        </p:grpSpPr>
        <p:cxnSp>
          <p:nvCxnSpPr>
            <p:cNvPr id="5" name="Straight Arrow Connector 4"/>
            <p:cNvCxnSpPr/>
            <p:nvPr/>
          </p:nvCxnSpPr>
          <p:spPr>
            <a:xfrm flipV="1">
              <a:off x="2730500" y="4292600"/>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3200" y="4559300"/>
              <a:ext cx="162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68800" y="4559300"/>
              <a:ext cx="0" cy="1651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flipV="1">
            <a:off x="3403600" y="5093535"/>
            <a:ext cx="838200" cy="425450"/>
            <a:chOff x="2730500" y="4292600"/>
            <a:chExt cx="1638300" cy="431800"/>
          </a:xfrm>
        </p:grpSpPr>
        <p:cxnSp>
          <p:nvCxnSpPr>
            <p:cNvPr id="15" name="Straight Arrow Connector 14"/>
            <p:cNvCxnSpPr/>
            <p:nvPr/>
          </p:nvCxnSpPr>
          <p:spPr>
            <a:xfrm flipV="1">
              <a:off x="2730500" y="4292600"/>
              <a:ext cx="0"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4559300"/>
              <a:ext cx="162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68800" y="4559300"/>
              <a:ext cx="0" cy="1651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79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activity</a:t>
            </a:r>
            <a:endParaRPr lang="en-US" sz="3600" dirty="0"/>
          </a:p>
        </p:txBody>
      </p:sp>
      <p:sp>
        <p:nvSpPr>
          <p:cNvPr id="3" name="Content Placeholder 2"/>
          <p:cNvSpPr>
            <a:spLocks noGrp="1"/>
          </p:cNvSpPr>
          <p:nvPr>
            <p:ph idx="1"/>
          </p:nvPr>
        </p:nvSpPr>
        <p:spPr/>
        <p:txBody>
          <a:bodyPr>
            <a:normAutofit/>
          </a:bodyPr>
          <a:lstStyle/>
          <a:p>
            <a:r>
              <a:rPr lang="en-US" sz="2400" dirty="0" smtClean="0"/>
              <a:t>In two minutes summarize the integrity constraints discussed in today’s lecture on a blank paper.</a:t>
            </a:r>
          </a:p>
          <a:p>
            <a:r>
              <a:rPr lang="en-US" sz="2400" dirty="0" smtClean="0"/>
              <a:t>Exchange what you have written with your peer and correct the answer.</a:t>
            </a:r>
          </a:p>
          <a:p>
            <a:r>
              <a:rPr lang="en-US" sz="2400" dirty="0" smtClean="0"/>
              <a:t>Have you understood each constraint well?</a:t>
            </a:r>
          </a:p>
          <a:p>
            <a:endParaRPr lang="en-US" sz="2400" dirty="0"/>
          </a:p>
        </p:txBody>
      </p:sp>
    </p:spTree>
    <p:extLst>
      <p:ext uri="{BB962C8B-B14F-4D97-AF65-F5344CB8AC3E}">
        <p14:creationId xmlns:p14="http://schemas.microsoft.com/office/powerpoint/2010/main" val="204037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Mapping entities and attributes</a:t>
            </a:r>
            <a:endParaRPr lang="en-US" sz="3600" dirty="0"/>
          </a:p>
        </p:txBody>
      </p:sp>
      <p:sp>
        <p:nvSpPr>
          <p:cNvPr id="3" name="Content Placeholder 2"/>
          <p:cNvSpPr>
            <a:spLocks noGrp="1"/>
          </p:cNvSpPr>
          <p:nvPr>
            <p:ph idx="1"/>
          </p:nvPr>
        </p:nvSpPr>
        <p:spPr>
          <a:xfrm>
            <a:off x="581192" y="2940150"/>
            <a:ext cx="11029615" cy="4044063"/>
          </a:xfrm>
        </p:spPr>
        <p:txBody>
          <a:bodyPr>
            <a:normAutofit fontScale="92500" lnSpcReduction="10000"/>
          </a:bodyPr>
          <a:lstStyle/>
          <a:p>
            <a:r>
              <a:rPr lang="en-US" sz="2400" dirty="0" smtClean="0"/>
              <a:t>Go through page 1 of the handout 2.</a:t>
            </a:r>
          </a:p>
          <a:p>
            <a:r>
              <a:rPr lang="en-US" sz="2400" dirty="0" smtClean="0"/>
              <a:t>Map the entity below to relational model.</a:t>
            </a:r>
          </a:p>
          <a:p>
            <a:endParaRPr lang="en-US" sz="2400" dirty="0"/>
          </a:p>
          <a:p>
            <a:endParaRPr lang="en-US" sz="2400" dirty="0" smtClean="0"/>
          </a:p>
          <a:p>
            <a:endParaRPr lang="en-US" sz="2400" dirty="0"/>
          </a:p>
          <a:p>
            <a:endParaRPr lang="en-US" sz="2400" dirty="0" smtClean="0"/>
          </a:p>
          <a:p>
            <a:endParaRPr lang="en-US" sz="2400" dirty="0" smtClean="0"/>
          </a:p>
          <a:p>
            <a:endParaRPr lang="en-US" sz="2400" dirty="0" smtClean="0"/>
          </a:p>
          <a:p>
            <a:r>
              <a:rPr lang="en-US" sz="2400" dirty="0" smtClean="0"/>
              <a:t>Compare what you have written with your peer.</a:t>
            </a:r>
          </a:p>
          <a:p>
            <a:endParaRPr lang="en-US" sz="2400" dirty="0"/>
          </a:p>
          <a:p>
            <a:endParaRPr lang="en-US" sz="2400" dirty="0" smtClean="0"/>
          </a:p>
          <a:p>
            <a:endParaRPr lang="en-US" sz="2400" dirty="0"/>
          </a:p>
        </p:txBody>
      </p:sp>
      <p:grpSp>
        <p:nvGrpSpPr>
          <p:cNvPr id="38" name="Group 37"/>
          <p:cNvGrpSpPr/>
          <p:nvPr/>
        </p:nvGrpSpPr>
        <p:grpSpPr>
          <a:xfrm>
            <a:off x="2686935" y="3311975"/>
            <a:ext cx="5164427" cy="2578931"/>
            <a:chOff x="6428940" y="3368245"/>
            <a:chExt cx="5164427" cy="2578931"/>
          </a:xfrm>
        </p:grpSpPr>
        <p:sp>
          <p:nvSpPr>
            <p:cNvPr id="6" name="Rectangle 5"/>
            <p:cNvSpPr/>
            <p:nvPr/>
          </p:nvSpPr>
          <p:spPr>
            <a:xfrm>
              <a:off x="8500057" y="4314423"/>
              <a:ext cx="1287887" cy="463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Car</a:t>
              </a:r>
              <a:endParaRPr lang="en-US" dirty="0"/>
            </a:p>
          </p:txBody>
        </p:sp>
        <p:grpSp>
          <p:nvGrpSpPr>
            <p:cNvPr id="37" name="Group 36"/>
            <p:cNvGrpSpPr/>
            <p:nvPr/>
          </p:nvGrpSpPr>
          <p:grpSpPr>
            <a:xfrm>
              <a:off x="6428940" y="3368245"/>
              <a:ext cx="5164427" cy="2578931"/>
              <a:chOff x="6428940" y="3382313"/>
              <a:chExt cx="5164427" cy="2578931"/>
            </a:xfrm>
          </p:grpSpPr>
          <p:sp>
            <p:nvSpPr>
              <p:cNvPr id="8" name="Oval 7"/>
              <p:cNvSpPr/>
              <p:nvPr/>
            </p:nvSpPr>
            <p:spPr>
              <a:xfrm>
                <a:off x="7028796" y="4671779"/>
                <a:ext cx="1365160" cy="5277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regNo</a:t>
                </a:r>
                <a:endParaRPr lang="en-US" dirty="0"/>
              </a:p>
            </p:txBody>
          </p:sp>
          <p:grpSp>
            <p:nvGrpSpPr>
              <p:cNvPr id="36" name="Group 35"/>
              <p:cNvGrpSpPr/>
              <p:nvPr/>
            </p:nvGrpSpPr>
            <p:grpSpPr>
              <a:xfrm>
                <a:off x="6428940" y="3382313"/>
                <a:ext cx="5164427" cy="2578931"/>
                <a:chOff x="6400802" y="3360321"/>
                <a:chExt cx="5164427" cy="2578931"/>
              </a:xfrm>
            </p:grpSpPr>
            <p:sp>
              <p:nvSpPr>
                <p:cNvPr id="5" name="TextBox 4"/>
                <p:cNvSpPr txBox="1"/>
                <p:nvPr/>
              </p:nvSpPr>
              <p:spPr>
                <a:xfrm>
                  <a:off x="7920507" y="4314423"/>
                  <a:ext cx="1867437" cy="592428"/>
                </a:xfrm>
                <a:prstGeom prst="rect">
                  <a:avLst/>
                </a:prstGeom>
                <a:noFill/>
              </p:spPr>
              <p:txBody>
                <a:bodyPr wrap="square" rtlCol="0">
                  <a:spAutoFit/>
                </a:bodyPr>
                <a:lstStyle/>
                <a:p>
                  <a:endParaRPr lang="en-US" dirty="0"/>
                </a:p>
              </p:txBody>
            </p:sp>
            <p:sp>
              <p:nvSpPr>
                <p:cNvPr id="7" name="Oval 6"/>
                <p:cNvSpPr/>
                <p:nvPr/>
              </p:nvSpPr>
              <p:spPr>
                <a:xfrm>
                  <a:off x="7662930" y="3360321"/>
                  <a:ext cx="1481070" cy="5151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err="1" smtClean="0"/>
                    <a:t>vehicleID</a:t>
                  </a:r>
                  <a:endParaRPr lang="en-US" u="sng" dirty="0"/>
                </a:p>
              </p:txBody>
            </p:sp>
            <p:sp>
              <p:nvSpPr>
                <p:cNvPr id="9" name="Oval 8"/>
                <p:cNvSpPr/>
                <p:nvPr/>
              </p:nvSpPr>
              <p:spPr>
                <a:xfrm>
                  <a:off x="6400802" y="3992729"/>
                  <a:ext cx="1403796" cy="5277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province</a:t>
                  </a:r>
                  <a:endParaRPr lang="en-US" dirty="0"/>
                </a:p>
              </p:txBody>
            </p:sp>
            <p:sp>
              <p:nvSpPr>
                <p:cNvPr id="10" name="Oval 9"/>
                <p:cNvSpPr/>
                <p:nvPr/>
              </p:nvSpPr>
              <p:spPr>
                <a:xfrm>
                  <a:off x="6571967" y="5411491"/>
                  <a:ext cx="1365160" cy="5277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number</a:t>
                  </a:r>
                  <a:endParaRPr lang="en-US" dirty="0"/>
                </a:p>
              </p:txBody>
            </p:sp>
            <p:sp>
              <p:nvSpPr>
                <p:cNvPr id="11" name="Oval 10"/>
                <p:cNvSpPr/>
                <p:nvPr/>
              </p:nvSpPr>
              <p:spPr>
                <a:xfrm>
                  <a:off x="9787944" y="3591606"/>
                  <a:ext cx="1365160" cy="5277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model</a:t>
                  </a:r>
                  <a:endParaRPr lang="en-US" dirty="0"/>
                </a:p>
              </p:txBody>
            </p:sp>
            <p:sp>
              <p:nvSpPr>
                <p:cNvPr id="12" name="Oval 11"/>
                <p:cNvSpPr/>
                <p:nvPr/>
              </p:nvSpPr>
              <p:spPr>
                <a:xfrm>
                  <a:off x="10200069" y="4314423"/>
                  <a:ext cx="1365160" cy="5277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year</a:t>
                  </a:r>
                  <a:endParaRPr lang="en-US" dirty="0"/>
                </a:p>
              </p:txBody>
            </p:sp>
            <p:sp>
              <p:nvSpPr>
                <p:cNvPr id="13" name="Oval 12"/>
                <p:cNvSpPr/>
                <p:nvPr/>
              </p:nvSpPr>
              <p:spPr>
                <a:xfrm>
                  <a:off x="9263080" y="5151278"/>
                  <a:ext cx="1365160" cy="527761"/>
                </a:xfrm>
                <a:prstGeom prst="ellipse">
                  <a:avLst/>
                </a:prstGeom>
                <a:ln w="53975" cmpd="db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color</a:t>
                  </a:r>
                  <a:endParaRPr lang="en-US" dirty="0"/>
                </a:p>
              </p:txBody>
            </p:sp>
            <p:cxnSp>
              <p:nvCxnSpPr>
                <p:cNvPr id="15" name="Straight Connector 14"/>
                <p:cNvCxnSpPr>
                  <a:stCxn id="8" idx="0"/>
                </p:cNvCxnSpPr>
                <p:nvPr/>
              </p:nvCxnSpPr>
              <p:spPr>
                <a:xfrm flipH="1" flipV="1">
                  <a:off x="7529045" y="4484970"/>
                  <a:ext cx="182331" cy="18680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8" idx="4"/>
                  <a:endCxn id="10" idx="0"/>
                </p:cNvCxnSpPr>
                <p:nvPr/>
              </p:nvCxnSpPr>
              <p:spPr>
                <a:xfrm flipH="1">
                  <a:off x="7254547" y="5199540"/>
                  <a:ext cx="456829" cy="211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4"/>
                </p:cNvCxnSpPr>
                <p:nvPr/>
              </p:nvCxnSpPr>
              <p:spPr>
                <a:xfrm>
                  <a:off x="8403465" y="3875476"/>
                  <a:ext cx="540614" cy="43894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1" idx="3"/>
                </p:cNvCxnSpPr>
                <p:nvPr/>
              </p:nvCxnSpPr>
              <p:spPr>
                <a:xfrm flipH="1">
                  <a:off x="9556125" y="4042078"/>
                  <a:ext cx="431742" cy="272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2"/>
                  <a:endCxn id="6" idx="3"/>
                </p:cNvCxnSpPr>
                <p:nvPr/>
              </p:nvCxnSpPr>
              <p:spPr>
                <a:xfrm flipH="1" flipV="1">
                  <a:off x="9787944" y="4546243"/>
                  <a:ext cx="412125" cy="32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9263080" y="4764895"/>
                  <a:ext cx="468495" cy="386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 idx="7"/>
                  <a:endCxn id="6" idx="1"/>
                </p:cNvCxnSpPr>
                <p:nvPr/>
              </p:nvCxnSpPr>
              <p:spPr>
                <a:xfrm flipV="1">
                  <a:off x="8194033" y="4546243"/>
                  <a:ext cx="306024" cy="202825"/>
                </a:xfrm>
                <a:prstGeom prst="line">
                  <a:avLst/>
                </a:prstGeom>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4373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Mapping binary relationships</a:t>
            </a:r>
            <a:endParaRPr lang="en-US" sz="3600" dirty="0"/>
          </a:p>
        </p:txBody>
      </p:sp>
      <p:sp>
        <p:nvSpPr>
          <p:cNvPr id="3" name="Content Placeholder 2"/>
          <p:cNvSpPr>
            <a:spLocks noGrp="1"/>
          </p:cNvSpPr>
          <p:nvPr>
            <p:ph idx="1"/>
          </p:nvPr>
        </p:nvSpPr>
        <p:spPr>
          <a:xfrm>
            <a:off x="581192" y="1614444"/>
            <a:ext cx="11029615" cy="1259389"/>
          </a:xfrm>
        </p:spPr>
        <p:txBody>
          <a:bodyPr>
            <a:noAutofit/>
          </a:bodyPr>
          <a:lstStyle/>
          <a:p>
            <a:endParaRPr lang="en-US" sz="2800" dirty="0" smtClean="0"/>
          </a:p>
          <a:p>
            <a:r>
              <a:rPr lang="en-US" sz="2800" dirty="0"/>
              <a:t>Go through page 1 of the handout 2.</a:t>
            </a:r>
          </a:p>
          <a:p>
            <a:r>
              <a:rPr lang="en-US" sz="2800" dirty="0" smtClean="0"/>
              <a:t>Now lets map the following ER diagram to relational model</a:t>
            </a:r>
            <a:endParaRPr lang="en-US" sz="2800" dirty="0"/>
          </a:p>
        </p:txBody>
      </p:sp>
      <p:grpSp>
        <p:nvGrpSpPr>
          <p:cNvPr id="69" name="Group 68"/>
          <p:cNvGrpSpPr/>
          <p:nvPr/>
        </p:nvGrpSpPr>
        <p:grpSpPr>
          <a:xfrm>
            <a:off x="874368" y="3250140"/>
            <a:ext cx="9268215" cy="3520093"/>
            <a:chOff x="874368" y="3207286"/>
            <a:chExt cx="9268215" cy="3520093"/>
          </a:xfrm>
        </p:grpSpPr>
        <p:grpSp>
          <p:nvGrpSpPr>
            <p:cNvPr id="4" name="Group 96"/>
            <p:cNvGrpSpPr>
              <a:grpSpLocks/>
            </p:cNvGrpSpPr>
            <p:nvPr/>
          </p:nvGrpSpPr>
          <p:grpSpPr bwMode="auto">
            <a:xfrm>
              <a:off x="874368" y="3207286"/>
              <a:ext cx="9268215" cy="3520093"/>
              <a:chOff x="33359" y="1590185"/>
              <a:chExt cx="9267491" cy="3520015"/>
            </a:xfrm>
          </p:grpSpPr>
          <p:sp>
            <p:nvSpPr>
              <p:cNvPr id="5" name="Rectangle 4"/>
              <p:cNvSpPr/>
              <p:nvPr/>
            </p:nvSpPr>
            <p:spPr>
              <a:xfrm>
                <a:off x="1829476" y="2580226"/>
                <a:ext cx="1592138" cy="45719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Section</a:t>
                </a:r>
              </a:p>
            </p:txBody>
          </p:sp>
          <p:sp>
            <p:nvSpPr>
              <p:cNvPr id="6" name="Oval 5"/>
              <p:cNvSpPr/>
              <p:nvPr/>
            </p:nvSpPr>
            <p:spPr>
              <a:xfrm>
                <a:off x="534178" y="1905553"/>
                <a:ext cx="1828657" cy="525452"/>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u="sng" dirty="0" err="1"/>
                  <a:t>SectionNo</a:t>
                </a:r>
                <a:endParaRPr lang="en-US" u="sng" dirty="0"/>
              </a:p>
            </p:txBody>
          </p:sp>
          <p:sp>
            <p:nvSpPr>
              <p:cNvPr id="7" name="Oval 6"/>
              <p:cNvSpPr/>
              <p:nvPr/>
            </p:nvSpPr>
            <p:spPr>
              <a:xfrm>
                <a:off x="2624752" y="1824592"/>
                <a:ext cx="1109575" cy="527039"/>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name</a:t>
                </a:r>
              </a:p>
            </p:txBody>
          </p:sp>
          <p:sp>
            <p:nvSpPr>
              <p:cNvPr id="8" name="Oval 7"/>
              <p:cNvSpPr/>
              <p:nvPr/>
            </p:nvSpPr>
            <p:spPr>
              <a:xfrm>
                <a:off x="4758863" y="1793067"/>
                <a:ext cx="1107988" cy="525452"/>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u="sng" dirty="0"/>
                  <a:t>ISBN</a:t>
                </a:r>
              </a:p>
            </p:txBody>
          </p:sp>
          <p:sp>
            <p:nvSpPr>
              <p:cNvPr id="9" name="Oval 8"/>
              <p:cNvSpPr/>
              <p:nvPr/>
            </p:nvSpPr>
            <p:spPr>
              <a:xfrm>
                <a:off x="7656051" y="2037656"/>
                <a:ext cx="1109576" cy="527039"/>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title</a:t>
                </a:r>
              </a:p>
            </p:txBody>
          </p:sp>
          <p:sp>
            <p:nvSpPr>
              <p:cNvPr id="11" name="Oval 10"/>
              <p:cNvSpPr/>
              <p:nvPr/>
            </p:nvSpPr>
            <p:spPr>
              <a:xfrm>
                <a:off x="5973407" y="1590185"/>
                <a:ext cx="1600075" cy="525452"/>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publisher</a:t>
                </a:r>
              </a:p>
            </p:txBody>
          </p:sp>
          <p:sp>
            <p:nvSpPr>
              <p:cNvPr id="13" name="Rectangle 12"/>
              <p:cNvSpPr/>
              <p:nvPr/>
            </p:nvSpPr>
            <p:spPr>
              <a:xfrm>
                <a:off x="1829476" y="4343901"/>
                <a:ext cx="1592138" cy="45719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Librarian</a:t>
                </a:r>
              </a:p>
            </p:txBody>
          </p:sp>
          <p:sp>
            <p:nvSpPr>
              <p:cNvPr id="14" name="Rectangle 13"/>
              <p:cNvSpPr/>
              <p:nvPr/>
            </p:nvSpPr>
            <p:spPr>
              <a:xfrm>
                <a:off x="5947922" y="4384923"/>
                <a:ext cx="1592138" cy="45719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Member</a:t>
                </a:r>
              </a:p>
            </p:txBody>
          </p:sp>
          <p:sp>
            <p:nvSpPr>
              <p:cNvPr id="15" name="Diamond 14"/>
              <p:cNvSpPr/>
              <p:nvPr/>
            </p:nvSpPr>
            <p:spPr>
              <a:xfrm>
                <a:off x="3658133" y="2426242"/>
                <a:ext cx="1981045" cy="774684"/>
              </a:xfrm>
              <a:prstGeom prst="diamond">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belongs</a:t>
                </a:r>
              </a:p>
            </p:txBody>
          </p:sp>
          <p:cxnSp>
            <p:nvCxnSpPr>
              <p:cNvPr id="16" name="Straight Connector 15"/>
              <p:cNvCxnSpPr>
                <a:stCxn id="5" idx="3"/>
                <a:endCxn id="15" idx="1"/>
              </p:cNvCxnSpPr>
              <p:nvPr/>
            </p:nvCxnSpPr>
            <p:spPr>
              <a:xfrm>
                <a:off x="3421615" y="2808822"/>
                <a:ext cx="236518" cy="4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5" idx="3"/>
              </p:cNvCxnSpPr>
              <p:nvPr/>
            </p:nvCxnSpPr>
            <p:spPr>
              <a:xfrm flipH="1">
                <a:off x="5639178" y="2805647"/>
                <a:ext cx="27144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15660" y="3693039"/>
                <a:ext cx="1109575" cy="525452"/>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name</a:t>
                </a:r>
              </a:p>
            </p:txBody>
          </p:sp>
          <p:sp>
            <p:nvSpPr>
              <p:cNvPr id="19" name="Oval 18"/>
              <p:cNvSpPr/>
              <p:nvPr/>
            </p:nvSpPr>
            <p:spPr>
              <a:xfrm>
                <a:off x="3343833" y="3805751"/>
                <a:ext cx="780989" cy="450841"/>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u="sng" dirty="0"/>
                  <a:t>id</a:t>
                </a:r>
              </a:p>
            </p:txBody>
          </p:sp>
          <p:sp>
            <p:nvSpPr>
              <p:cNvPr id="20" name="Oval 19"/>
              <p:cNvSpPr/>
              <p:nvPr/>
            </p:nvSpPr>
            <p:spPr>
              <a:xfrm>
                <a:off x="33359" y="4348410"/>
                <a:ext cx="1300061" cy="530214"/>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phone</a:t>
                </a:r>
              </a:p>
            </p:txBody>
          </p:sp>
          <p:sp>
            <p:nvSpPr>
              <p:cNvPr id="21" name="Diamond 20"/>
              <p:cNvSpPr/>
              <p:nvPr/>
            </p:nvSpPr>
            <p:spPr>
              <a:xfrm>
                <a:off x="1642166" y="3285062"/>
                <a:ext cx="1965171" cy="698485"/>
              </a:xfrm>
              <a:prstGeom prst="diamond">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Headed by</a:t>
                </a:r>
              </a:p>
            </p:txBody>
          </p:sp>
          <p:cxnSp>
            <p:nvCxnSpPr>
              <p:cNvPr id="22" name="Straight Arrow Connector 21"/>
              <p:cNvCxnSpPr>
                <a:stCxn id="5" idx="2"/>
                <a:endCxn id="21" idx="0"/>
              </p:cNvCxnSpPr>
              <p:nvPr/>
            </p:nvCxnSpPr>
            <p:spPr>
              <a:xfrm>
                <a:off x="2624752" y="3037417"/>
                <a:ext cx="0" cy="2476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a:endCxn id="21" idx="2"/>
              </p:cNvCxnSpPr>
              <p:nvPr/>
            </p:nvCxnSpPr>
            <p:spPr>
              <a:xfrm flipV="1">
                <a:off x="2624752" y="3983547"/>
                <a:ext cx="0" cy="3603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Diamond 24"/>
              <p:cNvSpPr/>
              <p:nvPr/>
            </p:nvSpPr>
            <p:spPr>
              <a:xfrm>
                <a:off x="5761407" y="3278712"/>
                <a:ext cx="1965171" cy="698485"/>
              </a:xfrm>
              <a:prstGeom prst="diamond">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smtClean="0"/>
                  <a:t>Rented by</a:t>
                </a:r>
                <a:endParaRPr lang="en-US" dirty="0"/>
              </a:p>
            </p:txBody>
          </p:sp>
          <p:cxnSp>
            <p:nvCxnSpPr>
              <p:cNvPr id="26" name="Straight Arrow Connector 25"/>
              <p:cNvCxnSpPr>
                <a:endCxn id="25" idx="0"/>
              </p:cNvCxnSpPr>
              <p:nvPr/>
            </p:nvCxnSpPr>
            <p:spPr>
              <a:xfrm>
                <a:off x="6743992" y="3031067"/>
                <a:ext cx="0" cy="2476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9" idx="3"/>
              </p:cNvCxnSpPr>
              <p:nvPr/>
            </p:nvCxnSpPr>
            <p:spPr>
              <a:xfrm flipH="1">
                <a:off x="2896194" y="4190568"/>
                <a:ext cx="562012" cy="153334"/>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20" idx="6"/>
                <a:endCxn id="13" idx="1"/>
              </p:cNvCxnSpPr>
              <p:nvPr/>
            </p:nvCxnSpPr>
            <p:spPr>
              <a:xfrm flipV="1">
                <a:off x="1333420" y="4572497"/>
                <a:ext cx="496056" cy="4102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7" idx="4"/>
              </p:cNvCxnSpPr>
              <p:nvPr/>
            </p:nvCxnSpPr>
            <p:spPr>
              <a:xfrm flipH="1">
                <a:off x="2896193" y="2351631"/>
                <a:ext cx="282553" cy="22542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6" idx="4"/>
                <a:endCxn id="5" idx="1"/>
              </p:cNvCxnSpPr>
              <p:nvPr/>
            </p:nvCxnSpPr>
            <p:spPr>
              <a:xfrm>
                <a:off x="1448506" y="2431005"/>
                <a:ext cx="380970" cy="37781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8" idx="5"/>
              </p:cNvCxnSpPr>
              <p:nvPr/>
            </p:nvCxnSpPr>
            <p:spPr>
              <a:xfrm>
                <a:off x="5704590" y="2241569"/>
                <a:ext cx="467946" cy="335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1" idx="4"/>
                <a:endCxn id="52" idx="0"/>
              </p:cNvCxnSpPr>
              <p:nvPr/>
            </p:nvCxnSpPr>
            <p:spPr>
              <a:xfrm flipH="1">
                <a:off x="6693762" y="2115637"/>
                <a:ext cx="79683" cy="45823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502757" y="2535777"/>
                <a:ext cx="422242" cy="269869"/>
              </a:xfrm>
              <a:prstGeom prst="line">
                <a:avLst/>
              </a:prstGeom>
            </p:spPr>
            <p:style>
              <a:lnRef idx="1">
                <a:schemeClr val="dk1"/>
              </a:lnRef>
              <a:fillRef idx="0">
                <a:schemeClr val="dk1"/>
              </a:fillRef>
              <a:effectRef idx="0">
                <a:schemeClr val="dk1"/>
              </a:effectRef>
              <a:fontRef idx="minor">
                <a:schemeClr val="tx1"/>
              </a:fontRef>
            </p:style>
          </p:cxnSp>
          <p:sp>
            <p:nvSpPr>
              <p:cNvPr id="46" name="Oval 45"/>
              <p:cNvSpPr/>
              <p:nvPr/>
            </p:nvSpPr>
            <p:spPr>
              <a:xfrm>
                <a:off x="4482181" y="4331201"/>
                <a:ext cx="1107988" cy="469890"/>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name</a:t>
                </a:r>
              </a:p>
            </p:txBody>
          </p:sp>
          <p:sp>
            <p:nvSpPr>
              <p:cNvPr id="47" name="Oval 46"/>
              <p:cNvSpPr/>
              <p:nvPr/>
            </p:nvSpPr>
            <p:spPr>
              <a:xfrm>
                <a:off x="7540060" y="3827298"/>
                <a:ext cx="1476259" cy="449254"/>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u="sng" dirty="0" err="1"/>
                  <a:t>memNo</a:t>
                </a:r>
                <a:endParaRPr lang="en-US" u="sng" dirty="0"/>
              </a:p>
            </p:txBody>
          </p:sp>
          <p:cxnSp>
            <p:nvCxnSpPr>
              <p:cNvPr id="48" name="Straight Connector 47"/>
              <p:cNvCxnSpPr>
                <a:endCxn id="14" idx="3"/>
              </p:cNvCxnSpPr>
              <p:nvPr/>
            </p:nvCxnSpPr>
            <p:spPr>
              <a:xfrm flipH="1">
                <a:off x="7540061" y="4262941"/>
                <a:ext cx="489706" cy="350577"/>
              </a:xfrm>
              <a:prstGeom prst="line">
                <a:avLst/>
              </a:prstGeom>
            </p:spPr>
            <p:style>
              <a:lnRef idx="1">
                <a:schemeClr val="dk1"/>
              </a:lnRef>
              <a:fillRef idx="0">
                <a:schemeClr val="dk1"/>
              </a:fillRef>
              <a:effectRef idx="0">
                <a:schemeClr val="dk1"/>
              </a:effectRef>
              <a:fontRef idx="minor">
                <a:schemeClr val="tx1"/>
              </a:fontRef>
            </p:style>
          </p:cxnSp>
          <p:sp>
            <p:nvSpPr>
              <p:cNvPr id="49" name="Oval 48"/>
              <p:cNvSpPr/>
              <p:nvPr/>
            </p:nvSpPr>
            <p:spPr>
              <a:xfrm>
                <a:off x="7886499" y="4583161"/>
                <a:ext cx="1414351" cy="527039"/>
              </a:xfrm>
              <a:prstGeom prst="ellipse">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a:t>address</a:t>
                </a:r>
              </a:p>
            </p:txBody>
          </p:sp>
          <p:cxnSp>
            <p:nvCxnSpPr>
              <p:cNvPr id="50" name="Straight Connector 49"/>
              <p:cNvCxnSpPr/>
              <p:nvPr/>
            </p:nvCxnSpPr>
            <p:spPr>
              <a:xfrm>
                <a:off x="7527306" y="4654936"/>
                <a:ext cx="368667" cy="20917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a:stCxn id="46" idx="6"/>
              </p:cNvCxnSpPr>
              <p:nvPr/>
            </p:nvCxnSpPr>
            <p:spPr>
              <a:xfrm flipV="1">
                <a:off x="5590169" y="4558210"/>
                <a:ext cx="369858" cy="7937"/>
              </a:xfrm>
              <a:prstGeom prst="line">
                <a:avLst/>
              </a:prstGeom>
            </p:spPr>
            <p:style>
              <a:lnRef idx="1">
                <a:schemeClr val="dk1"/>
              </a:lnRef>
              <a:fillRef idx="0">
                <a:schemeClr val="dk1"/>
              </a:fillRef>
              <a:effectRef idx="0">
                <a:schemeClr val="dk1"/>
              </a:effectRef>
              <a:fontRef idx="minor">
                <a:schemeClr val="tx1"/>
              </a:fontRef>
            </p:style>
          </p:cxnSp>
        </p:grpSp>
        <p:sp>
          <p:nvSpPr>
            <p:cNvPr id="52" name="Rectangle 51"/>
            <p:cNvSpPr/>
            <p:nvPr/>
          </p:nvSpPr>
          <p:spPr bwMode="auto">
            <a:xfrm>
              <a:off x="6739159" y="4190999"/>
              <a:ext cx="1592263" cy="4572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anchor="ctr"/>
            <a:lstStyle/>
            <a:p>
              <a:pPr algn="ctr">
                <a:defRPr/>
              </a:pPr>
              <a:r>
                <a:rPr lang="en-US" dirty="0" smtClean="0"/>
                <a:t>Copy</a:t>
              </a:r>
              <a:endParaRPr lang="en-US" dirty="0"/>
            </a:p>
          </p:txBody>
        </p:sp>
      </p:grpSp>
      <p:cxnSp>
        <p:nvCxnSpPr>
          <p:cNvPr id="60" name="Straight Arrow Connector 59"/>
          <p:cNvCxnSpPr>
            <a:endCxn id="14" idx="0"/>
          </p:cNvCxnSpPr>
          <p:nvPr/>
        </p:nvCxnSpPr>
        <p:spPr bwMode="auto">
          <a:xfrm>
            <a:off x="7572826" y="5668954"/>
            <a:ext cx="12700" cy="37598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72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5594525" cy="1013800"/>
          </a:xfrm>
        </p:spPr>
        <p:txBody>
          <a:bodyPr>
            <a:normAutofit/>
          </a:bodyPr>
          <a:lstStyle/>
          <a:p>
            <a:r>
              <a:rPr lang="en-US" sz="3600" dirty="0" smtClean="0"/>
              <a:t>Activity</a:t>
            </a:r>
            <a:endParaRPr lang="en-US" sz="3600" dirty="0"/>
          </a:p>
        </p:txBody>
      </p:sp>
      <p:sp>
        <p:nvSpPr>
          <p:cNvPr id="3" name="Content Placeholder 2"/>
          <p:cNvSpPr>
            <a:spLocks noGrp="1"/>
          </p:cNvSpPr>
          <p:nvPr>
            <p:ph idx="1"/>
          </p:nvPr>
        </p:nvSpPr>
        <p:spPr>
          <a:xfrm>
            <a:off x="581192" y="3108965"/>
            <a:ext cx="2766919" cy="478298"/>
          </a:xfrm>
        </p:spPr>
        <p:txBody>
          <a:bodyPr>
            <a:noAutofit/>
          </a:bodyPr>
          <a:lstStyle/>
          <a:p>
            <a:r>
              <a:rPr lang="en-US" sz="3200" dirty="0" smtClean="0"/>
              <a:t>Map </a:t>
            </a:r>
            <a:r>
              <a:rPr lang="en-US" sz="3200" smtClean="0"/>
              <a:t>the ER </a:t>
            </a:r>
            <a:r>
              <a:rPr lang="en-US" sz="3200" dirty="0" smtClean="0"/>
              <a:t>diagram to relational model</a:t>
            </a:r>
            <a:endParaRPr lang="en-US" sz="3200" dirty="0"/>
          </a:p>
        </p:txBody>
      </p:sp>
      <p:pic>
        <p:nvPicPr>
          <p:cNvPr id="4" name="Picture 3"/>
          <p:cNvPicPr>
            <a:picLocks noChangeAspect="1"/>
          </p:cNvPicPr>
          <p:nvPr/>
        </p:nvPicPr>
        <p:blipFill rotWithShape="1">
          <a:blip r:embed="rId2"/>
          <a:srcRect b="994"/>
          <a:stretch/>
        </p:blipFill>
        <p:spPr>
          <a:xfrm>
            <a:off x="2979314" y="631062"/>
            <a:ext cx="9174049" cy="6091710"/>
          </a:xfrm>
          <a:prstGeom prst="rect">
            <a:avLst/>
          </a:prstGeom>
        </p:spPr>
      </p:pic>
    </p:spTree>
    <p:extLst>
      <p:ext uri="{BB962C8B-B14F-4D97-AF65-F5344CB8AC3E}">
        <p14:creationId xmlns:p14="http://schemas.microsoft.com/office/powerpoint/2010/main" val="714010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Mapping n-</a:t>
            </a:r>
            <a:r>
              <a:rPr lang="en-US" sz="3600" dirty="0" err="1" smtClean="0"/>
              <a:t>ary</a:t>
            </a:r>
            <a:r>
              <a:rPr lang="en-US" sz="3600" dirty="0" smtClean="0"/>
              <a:t> relationships</a:t>
            </a:r>
            <a:endParaRPr lang="en-US" sz="3600" dirty="0"/>
          </a:p>
        </p:txBody>
      </p:sp>
      <p:sp>
        <p:nvSpPr>
          <p:cNvPr id="3" name="Content Placeholder 2"/>
          <p:cNvSpPr>
            <a:spLocks noGrp="1"/>
          </p:cNvSpPr>
          <p:nvPr>
            <p:ph idx="1"/>
          </p:nvPr>
        </p:nvSpPr>
        <p:spPr>
          <a:xfrm>
            <a:off x="581192" y="2180496"/>
            <a:ext cx="11029615" cy="883281"/>
          </a:xfrm>
        </p:spPr>
        <p:txBody>
          <a:bodyPr>
            <a:noAutofit/>
          </a:bodyPr>
          <a:lstStyle/>
          <a:p>
            <a:r>
              <a:rPr lang="en-US" sz="2600" dirty="0" smtClean="0"/>
              <a:t>N-</a:t>
            </a:r>
            <a:r>
              <a:rPr lang="en-US" sz="2600" dirty="0" err="1" smtClean="0"/>
              <a:t>ary</a:t>
            </a:r>
            <a:r>
              <a:rPr lang="en-US" sz="2600" dirty="0" smtClean="0"/>
              <a:t> relationship is mapped in to a </a:t>
            </a:r>
            <a:r>
              <a:rPr lang="en-US" altLang="en-US" sz="2600" dirty="0"/>
              <a:t>“Relationship” </a:t>
            </a:r>
            <a:r>
              <a:rPr lang="en-US" altLang="en-US" sz="2600" dirty="0" smtClean="0"/>
              <a:t>relation </a:t>
            </a:r>
            <a:r>
              <a:rPr lang="en-US" altLang="en-US" sz="2600" dirty="0"/>
              <a:t>and </a:t>
            </a:r>
            <a:r>
              <a:rPr lang="en-US" altLang="en-US" sz="2600" dirty="0" smtClean="0"/>
              <a:t>foreign </a:t>
            </a:r>
            <a:r>
              <a:rPr lang="en-US" altLang="en-US" sz="2600" dirty="0"/>
              <a:t>keys</a:t>
            </a:r>
          </a:p>
          <a:p>
            <a:endParaRPr lang="en-US" sz="2600" dirty="0"/>
          </a:p>
        </p:txBody>
      </p:sp>
      <p:grpSp>
        <p:nvGrpSpPr>
          <p:cNvPr id="4" name="Group 3"/>
          <p:cNvGrpSpPr/>
          <p:nvPr/>
        </p:nvGrpSpPr>
        <p:grpSpPr>
          <a:xfrm>
            <a:off x="385310" y="3197454"/>
            <a:ext cx="3854450" cy="2989262"/>
            <a:chOff x="109538" y="3812891"/>
            <a:chExt cx="3854450" cy="2989262"/>
          </a:xfrm>
        </p:grpSpPr>
        <p:grpSp>
          <p:nvGrpSpPr>
            <p:cNvPr id="5" name="Group 4"/>
            <p:cNvGrpSpPr>
              <a:grpSpLocks/>
            </p:cNvGrpSpPr>
            <p:nvPr/>
          </p:nvGrpSpPr>
          <p:grpSpPr bwMode="auto">
            <a:xfrm>
              <a:off x="457200" y="4550131"/>
              <a:ext cx="3005138" cy="1644650"/>
              <a:chOff x="288" y="3002"/>
              <a:chExt cx="1893" cy="1036"/>
            </a:xfrm>
          </p:grpSpPr>
          <p:sp>
            <p:nvSpPr>
              <p:cNvPr id="25" name="Text Box 5"/>
              <p:cNvSpPr txBox="1">
                <a:spLocks noChangeArrowheads="1"/>
              </p:cNvSpPr>
              <p:nvPr/>
            </p:nvSpPr>
            <p:spPr bwMode="auto">
              <a:xfrm>
                <a:off x="374" y="3002"/>
                <a:ext cx="45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latin typeface="Times New Roman" panose="02020603050405020304" pitchFamily="18" charset="0"/>
                  </a:rPr>
                  <a:t>  A  </a:t>
                </a:r>
              </a:p>
            </p:txBody>
          </p:sp>
          <p:sp>
            <p:nvSpPr>
              <p:cNvPr id="26" name="Text Box 6"/>
              <p:cNvSpPr txBox="1">
                <a:spLocks noChangeArrowheads="1"/>
              </p:cNvSpPr>
              <p:nvPr/>
            </p:nvSpPr>
            <p:spPr bwMode="auto">
              <a:xfrm>
                <a:off x="288" y="3744"/>
                <a:ext cx="44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latin typeface="Times New Roman" panose="02020603050405020304" pitchFamily="18" charset="0"/>
                  </a:rPr>
                  <a:t>  C  </a:t>
                </a:r>
              </a:p>
            </p:txBody>
          </p:sp>
          <p:sp>
            <p:nvSpPr>
              <p:cNvPr id="27" name="Text Box 7"/>
              <p:cNvSpPr txBox="1">
                <a:spLocks noChangeArrowheads="1"/>
              </p:cNvSpPr>
              <p:nvPr/>
            </p:nvSpPr>
            <p:spPr bwMode="auto">
              <a:xfrm>
                <a:off x="1728" y="3024"/>
                <a:ext cx="44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latin typeface="Times New Roman" panose="02020603050405020304" pitchFamily="18" charset="0"/>
                  </a:rPr>
                  <a:t>  B  </a:t>
                </a:r>
              </a:p>
            </p:txBody>
          </p:sp>
          <p:sp>
            <p:nvSpPr>
              <p:cNvPr id="28" name="Text Box 8"/>
              <p:cNvSpPr txBox="1">
                <a:spLocks noChangeArrowheads="1"/>
              </p:cNvSpPr>
              <p:nvPr/>
            </p:nvSpPr>
            <p:spPr bwMode="auto">
              <a:xfrm>
                <a:off x="1728" y="3744"/>
                <a:ext cx="45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en-US" sz="2400">
                    <a:latin typeface="Times New Roman" panose="02020603050405020304" pitchFamily="18" charset="0"/>
                  </a:rPr>
                  <a:t>  D  </a:t>
                </a:r>
              </a:p>
            </p:txBody>
          </p:sp>
          <p:sp>
            <p:nvSpPr>
              <p:cNvPr id="29" name="AutoShape 9"/>
              <p:cNvSpPr>
                <a:spLocks noChangeArrowheads="1"/>
              </p:cNvSpPr>
              <p:nvPr/>
            </p:nvSpPr>
            <p:spPr bwMode="auto">
              <a:xfrm>
                <a:off x="960" y="3312"/>
                <a:ext cx="528" cy="528"/>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0" name="Text Box 10"/>
              <p:cNvSpPr txBox="1">
                <a:spLocks noChangeArrowheads="1"/>
              </p:cNvSpPr>
              <p:nvPr/>
            </p:nvSpPr>
            <p:spPr bwMode="auto">
              <a:xfrm>
                <a:off x="1104" y="340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R</a:t>
                </a:r>
              </a:p>
            </p:txBody>
          </p:sp>
          <p:sp>
            <p:nvSpPr>
              <p:cNvPr id="31" name="Line 11"/>
              <p:cNvSpPr>
                <a:spLocks noChangeShapeType="1"/>
              </p:cNvSpPr>
              <p:nvPr/>
            </p:nvSpPr>
            <p:spPr bwMode="auto">
              <a:xfrm>
                <a:off x="816" y="3168"/>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2"/>
              <p:cNvSpPr>
                <a:spLocks noChangeShapeType="1"/>
              </p:cNvSpPr>
              <p:nvPr/>
            </p:nvSpPr>
            <p:spPr bwMode="auto">
              <a:xfrm flipV="1">
                <a:off x="720" y="3696"/>
                <a:ext cx="33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3"/>
              <p:cNvSpPr>
                <a:spLocks noChangeShapeType="1"/>
              </p:cNvSpPr>
              <p:nvPr/>
            </p:nvSpPr>
            <p:spPr bwMode="auto">
              <a:xfrm flipV="1">
                <a:off x="1392" y="321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4"/>
              <p:cNvSpPr>
                <a:spLocks noChangeShapeType="1"/>
              </p:cNvSpPr>
              <p:nvPr/>
            </p:nvSpPr>
            <p:spPr bwMode="auto">
              <a:xfrm>
                <a:off x="1344" y="3696"/>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9"/>
            <p:cNvGrpSpPr>
              <a:grpSpLocks/>
            </p:cNvGrpSpPr>
            <p:nvPr/>
          </p:nvGrpSpPr>
          <p:grpSpPr bwMode="auto">
            <a:xfrm>
              <a:off x="109538" y="3812891"/>
              <a:ext cx="1620837" cy="716318"/>
              <a:chOff x="109312" y="3833812"/>
              <a:chExt cx="1620836" cy="716319"/>
            </a:xfrm>
          </p:grpSpPr>
          <p:sp>
            <p:nvSpPr>
              <p:cNvPr id="21" name="Oval 20"/>
              <p:cNvSpPr/>
              <p:nvPr/>
            </p:nvSpPr>
            <p:spPr>
              <a:xfrm>
                <a:off x="109312" y="3833812"/>
                <a:ext cx="877886" cy="441326"/>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err="1"/>
                  <a:t>pk</a:t>
                </a:r>
                <a:r>
                  <a:rPr lang="en-US" sz="1600" u="sng" dirty="0" err="1"/>
                  <a:t>A</a:t>
                </a:r>
                <a:endParaRPr lang="en-US" u="sng" dirty="0"/>
              </a:p>
            </p:txBody>
          </p:sp>
          <p:sp>
            <p:nvSpPr>
              <p:cNvPr id="22" name="Oval 21"/>
              <p:cNvSpPr/>
              <p:nvPr/>
            </p:nvSpPr>
            <p:spPr>
              <a:xfrm>
                <a:off x="1128486" y="3886199"/>
                <a:ext cx="601662" cy="422276"/>
              </a:xfrm>
              <a:prstGeom prst="ellipse">
                <a:avLst/>
              </a:prstGeom>
              <a:ln w="635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dirty="0"/>
                  <a:t>a</a:t>
                </a:r>
              </a:p>
            </p:txBody>
          </p:sp>
          <p:cxnSp>
            <p:nvCxnSpPr>
              <p:cNvPr id="23" name="Straight Connector 22"/>
              <p:cNvCxnSpPr>
                <a:stCxn id="21" idx="4"/>
                <a:endCxn id="25" idx="0"/>
              </p:cNvCxnSpPr>
              <p:nvPr/>
            </p:nvCxnSpPr>
            <p:spPr>
              <a:xfrm>
                <a:off x="548256" y="4275138"/>
                <a:ext cx="404812" cy="27499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22" idx="4"/>
                <a:endCxn id="25" idx="0"/>
              </p:cNvCxnSpPr>
              <p:nvPr/>
            </p:nvCxnSpPr>
            <p:spPr>
              <a:xfrm flipH="1">
                <a:off x="953067" y="4308475"/>
                <a:ext cx="476250" cy="241656"/>
              </a:xfrm>
              <a:prstGeom prst="line">
                <a:avLst/>
              </a:prstGeom>
            </p:spPr>
            <p:style>
              <a:lnRef idx="1">
                <a:schemeClr val="dk1"/>
              </a:lnRef>
              <a:fillRef idx="0">
                <a:schemeClr val="dk1"/>
              </a:fillRef>
              <a:effectRef idx="0">
                <a:schemeClr val="dk1"/>
              </a:effectRef>
              <a:fontRef idx="minor">
                <a:schemeClr val="tx1"/>
              </a:fontRef>
            </p:style>
          </p:cxnSp>
        </p:grpSp>
        <p:grpSp>
          <p:nvGrpSpPr>
            <p:cNvPr id="7" name="Group 14"/>
            <p:cNvGrpSpPr>
              <a:grpSpLocks/>
            </p:cNvGrpSpPr>
            <p:nvPr/>
          </p:nvGrpSpPr>
          <p:grpSpPr bwMode="auto">
            <a:xfrm>
              <a:off x="2190750" y="3812891"/>
              <a:ext cx="1624013" cy="784225"/>
              <a:chOff x="2191316" y="3833811"/>
              <a:chExt cx="1623730" cy="785020"/>
            </a:xfrm>
          </p:grpSpPr>
          <p:sp>
            <p:nvSpPr>
              <p:cNvPr id="17" name="Oval 16"/>
              <p:cNvSpPr/>
              <p:nvPr/>
            </p:nvSpPr>
            <p:spPr>
              <a:xfrm>
                <a:off x="2191316" y="3833811"/>
                <a:ext cx="877735" cy="441772"/>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err="1"/>
                  <a:t>pk</a:t>
                </a:r>
                <a:r>
                  <a:rPr lang="en-US" sz="1600" u="sng" dirty="0" err="1"/>
                  <a:t>B</a:t>
                </a:r>
                <a:endParaRPr lang="en-US" sz="1600" u="sng" dirty="0"/>
              </a:p>
            </p:txBody>
          </p:sp>
          <p:sp>
            <p:nvSpPr>
              <p:cNvPr id="18" name="Oval 17"/>
              <p:cNvSpPr/>
              <p:nvPr/>
            </p:nvSpPr>
            <p:spPr>
              <a:xfrm>
                <a:off x="3213488" y="3903732"/>
                <a:ext cx="601558" cy="422703"/>
              </a:xfrm>
              <a:prstGeom prst="ellipse">
                <a:avLst/>
              </a:prstGeom>
              <a:ln w="635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dirty="0"/>
                  <a:t>b</a:t>
                </a:r>
              </a:p>
            </p:txBody>
          </p:sp>
          <p:cxnSp>
            <p:nvCxnSpPr>
              <p:cNvPr id="19" name="Straight Connector 18"/>
              <p:cNvCxnSpPr/>
              <p:nvPr/>
            </p:nvCxnSpPr>
            <p:spPr>
              <a:xfrm>
                <a:off x="2553203" y="4297831"/>
                <a:ext cx="439661" cy="321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18" idx="4"/>
                <a:endCxn id="27" idx="0"/>
              </p:cNvCxnSpPr>
              <p:nvPr/>
            </p:nvCxnSpPr>
            <p:spPr>
              <a:xfrm flipH="1">
                <a:off x="3094447" y="4326435"/>
                <a:ext cx="419821" cy="259381"/>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oup 70"/>
            <p:cNvGrpSpPr>
              <a:grpSpLocks/>
            </p:cNvGrpSpPr>
            <p:nvPr/>
          </p:nvGrpSpPr>
          <p:grpSpPr bwMode="auto">
            <a:xfrm>
              <a:off x="152400" y="6075363"/>
              <a:ext cx="1849438" cy="722312"/>
              <a:chOff x="-119175" y="3584800"/>
              <a:chExt cx="1849323" cy="723675"/>
            </a:xfrm>
          </p:grpSpPr>
          <p:sp>
            <p:nvSpPr>
              <p:cNvPr id="13" name="Oval 12"/>
              <p:cNvSpPr/>
              <p:nvPr/>
            </p:nvSpPr>
            <p:spPr>
              <a:xfrm>
                <a:off x="-119175" y="3834507"/>
                <a:ext cx="877833" cy="440568"/>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err="1"/>
                  <a:t>pk</a:t>
                </a:r>
                <a:r>
                  <a:rPr lang="en-US" sz="1600" u="sng" dirty="0" err="1"/>
                  <a:t>C</a:t>
                </a:r>
                <a:endParaRPr lang="en-US" u="sng" dirty="0"/>
              </a:p>
            </p:txBody>
          </p:sp>
          <p:sp>
            <p:nvSpPr>
              <p:cNvPr id="14" name="Oval 13"/>
              <p:cNvSpPr/>
              <p:nvPr/>
            </p:nvSpPr>
            <p:spPr>
              <a:xfrm>
                <a:off x="1128522" y="3886994"/>
                <a:ext cx="601626" cy="421481"/>
              </a:xfrm>
              <a:prstGeom prst="ellipse">
                <a:avLst/>
              </a:prstGeom>
              <a:ln w="635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dirty="0"/>
                  <a:t>c</a:t>
                </a:r>
              </a:p>
            </p:txBody>
          </p:sp>
          <p:cxnSp>
            <p:nvCxnSpPr>
              <p:cNvPr id="15" name="Straight Connector 14"/>
              <p:cNvCxnSpPr>
                <a:stCxn id="26" idx="2"/>
                <a:endCxn id="13" idx="0"/>
              </p:cNvCxnSpPr>
              <p:nvPr/>
            </p:nvCxnSpPr>
            <p:spPr>
              <a:xfrm flipH="1">
                <a:off x="319742" y="3704443"/>
                <a:ext cx="216681" cy="130064"/>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flipV="1">
                <a:off x="911049" y="3584800"/>
                <a:ext cx="504794" cy="302194"/>
              </a:xfrm>
              <a:prstGeom prst="line">
                <a:avLst/>
              </a:prstGeom>
            </p:spPr>
            <p:style>
              <a:lnRef idx="1">
                <a:schemeClr val="dk1"/>
              </a:lnRef>
              <a:fillRef idx="0">
                <a:schemeClr val="dk1"/>
              </a:fillRef>
              <a:effectRef idx="0">
                <a:schemeClr val="dk1"/>
              </a:effectRef>
              <a:fontRef idx="minor">
                <a:schemeClr val="tx1"/>
              </a:fontRef>
            </p:style>
          </p:cxnSp>
        </p:grpSp>
        <p:sp>
          <p:nvSpPr>
            <p:cNvPr id="9" name="Oval 8"/>
            <p:cNvSpPr/>
            <p:nvPr/>
          </p:nvSpPr>
          <p:spPr>
            <a:xfrm>
              <a:off x="3362325" y="6379878"/>
              <a:ext cx="601663" cy="422275"/>
            </a:xfrm>
            <a:prstGeom prst="ellipse">
              <a:avLst/>
            </a:prstGeom>
            <a:ln w="635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dirty="0"/>
                <a:t>d</a:t>
              </a:r>
            </a:p>
          </p:txBody>
        </p:sp>
        <p:grpSp>
          <p:nvGrpSpPr>
            <p:cNvPr id="10" name="Group 19"/>
            <p:cNvGrpSpPr>
              <a:grpSpLocks/>
            </p:cNvGrpSpPr>
            <p:nvPr/>
          </p:nvGrpSpPr>
          <p:grpSpPr bwMode="auto">
            <a:xfrm>
              <a:off x="2246313" y="6215063"/>
              <a:ext cx="877887" cy="549275"/>
              <a:chOff x="2115457" y="6320857"/>
              <a:chExt cx="877888" cy="548256"/>
            </a:xfrm>
          </p:grpSpPr>
          <p:sp>
            <p:nvSpPr>
              <p:cNvPr id="11" name="Oval 10"/>
              <p:cNvSpPr/>
              <p:nvPr/>
            </p:nvSpPr>
            <p:spPr>
              <a:xfrm>
                <a:off x="2115457" y="6427022"/>
                <a:ext cx="877888" cy="442091"/>
              </a:xfrm>
              <a:prstGeom prst="ellipse">
                <a:avLst/>
              </a:prstGeom>
              <a:ln w="3175"/>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err="1"/>
                  <a:t>pkd</a:t>
                </a:r>
                <a:endParaRPr lang="en-US" u="sng" dirty="0"/>
              </a:p>
            </p:txBody>
          </p:sp>
          <p:cxnSp>
            <p:nvCxnSpPr>
              <p:cNvPr id="12" name="Straight Connector 11"/>
              <p:cNvCxnSpPr>
                <a:endCxn id="11" idx="0"/>
              </p:cNvCxnSpPr>
              <p:nvPr/>
            </p:nvCxnSpPr>
            <p:spPr>
              <a:xfrm flipH="1">
                <a:off x="2555195" y="6320857"/>
                <a:ext cx="215900" cy="106165"/>
              </a:xfrm>
              <a:prstGeom prst="line">
                <a:avLst/>
              </a:prstGeom>
            </p:spPr>
            <p:style>
              <a:lnRef idx="1">
                <a:schemeClr val="dk1"/>
              </a:lnRef>
              <a:fillRef idx="0">
                <a:schemeClr val="dk1"/>
              </a:fillRef>
              <a:effectRef idx="0">
                <a:schemeClr val="dk1"/>
              </a:effectRef>
              <a:fontRef idx="minor">
                <a:schemeClr val="tx1"/>
              </a:fontRef>
            </p:style>
          </p:cxnSp>
        </p:grpSp>
      </p:grpSp>
      <p:sp>
        <p:nvSpPr>
          <p:cNvPr id="35" name="Right Arrow 34"/>
          <p:cNvSpPr/>
          <p:nvPr/>
        </p:nvSpPr>
        <p:spPr>
          <a:xfrm>
            <a:off x="4254047" y="4436344"/>
            <a:ext cx="508000" cy="435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405779" y="3152846"/>
            <a:ext cx="4818743" cy="2308324"/>
          </a:xfrm>
          <a:prstGeom prst="rect">
            <a:avLst/>
          </a:prstGeom>
          <a:noFill/>
        </p:spPr>
        <p:txBody>
          <a:bodyPr wrap="square" rtlCol="0">
            <a:spAutoFit/>
          </a:bodyPr>
          <a:lstStyle/>
          <a:p>
            <a:r>
              <a:rPr lang="en-US" sz="2400" dirty="0" smtClean="0"/>
              <a:t>A(</a:t>
            </a:r>
            <a:r>
              <a:rPr lang="en-US" sz="2400" u="sng" dirty="0" err="1" smtClean="0"/>
              <a:t>pKA</a:t>
            </a:r>
            <a:r>
              <a:rPr lang="en-US" sz="2400" dirty="0" smtClean="0"/>
              <a:t>, a)                   B(</a:t>
            </a:r>
            <a:r>
              <a:rPr lang="en-US" sz="2400" u="sng" dirty="0" err="1" smtClean="0"/>
              <a:t>pKB</a:t>
            </a:r>
            <a:r>
              <a:rPr lang="en-US" sz="2400" dirty="0" smtClean="0"/>
              <a:t>, b)</a:t>
            </a:r>
          </a:p>
          <a:p>
            <a:endParaRPr lang="en-US" sz="2400" dirty="0" smtClean="0"/>
          </a:p>
          <a:p>
            <a:r>
              <a:rPr lang="en-US" sz="2400" dirty="0" smtClean="0"/>
              <a:t>      R(</a:t>
            </a:r>
            <a:r>
              <a:rPr lang="en-US" sz="2400" u="sng" dirty="0" err="1" smtClean="0"/>
              <a:t>pKA</a:t>
            </a:r>
            <a:r>
              <a:rPr lang="en-US" sz="2400" u="sng" dirty="0" smtClean="0"/>
              <a:t>, </a:t>
            </a:r>
            <a:r>
              <a:rPr lang="en-US" sz="2400" u="sng" dirty="0" err="1" smtClean="0"/>
              <a:t>pKB</a:t>
            </a:r>
            <a:r>
              <a:rPr lang="en-US" sz="2400" u="sng" dirty="0" smtClean="0"/>
              <a:t>, </a:t>
            </a:r>
            <a:r>
              <a:rPr lang="en-US" sz="2400" u="sng" dirty="0" err="1" smtClean="0"/>
              <a:t>pKC</a:t>
            </a:r>
            <a:r>
              <a:rPr lang="en-US" sz="2400" u="sng" dirty="0" smtClean="0"/>
              <a:t>, </a:t>
            </a:r>
            <a:r>
              <a:rPr lang="en-US" sz="2400" u="sng" dirty="0" err="1" smtClean="0"/>
              <a:t>pKD</a:t>
            </a:r>
            <a:r>
              <a:rPr lang="en-US" sz="2400" dirty="0" smtClean="0"/>
              <a:t>)</a:t>
            </a:r>
          </a:p>
          <a:p>
            <a:endParaRPr lang="en-US" sz="2400" dirty="0"/>
          </a:p>
          <a:p>
            <a:r>
              <a:rPr lang="en-US" sz="2400" dirty="0"/>
              <a:t>C(</a:t>
            </a:r>
            <a:r>
              <a:rPr lang="en-US" sz="2400" u="sng" dirty="0" err="1"/>
              <a:t>pKC</a:t>
            </a:r>
            <a:r>
              <a:rPr lang="en-US" sz="2400" dirty="0"/>
              <a:t>, c</a:t>
            </a:r>
            <a:r>
              <a:rPr lang="en-US" sz="2400" dirty="0" smtClean="0"/>
              <a:t>)                   D(</a:t>
            </a:r>
            <a:r>
              <a:rPr lang="en-US" sz="2400" u="sng" dirty="0" err="1" smtClean="0"/>
              <a:t>pKD</a:t>
            </a:r>
            <a:r>
              <a:rPr lang="en-US" sz="2400" dirty="0"/>
              <a:t>, d)</a:t>
            </a:r>
          </a:p>
          <a:p>
            <a:endParaRPr lang="en-US" sz="2400" dirty="0"/>
          </a:p>
        </p:txBody>
      </p:sp>
      <p:grpSp>
        <p:nvGrpSpPr>
          <p:cNvPr id="46" name="Group 45"/>
          <p:cNvGrpSpPr/>
          <p:nvPr/>
        </p:nvGrpSpPr>
        <p:grpSpPr>
          <a:xfrm>
            <a:off x="5977054" y="3557239"/>
            <a:ext cx="560125" cy="424440"/>
            <a:chOff x="5977054" y="3557239"/>
            <a:chExt cx="560125" cy="424440"/>
          </a:xfrm>
        </p:grpSpPr>
        <p:cxnSp>
          <p:nvCxnSpPr>
            <p:cNvPr id="39" name="Straight Arrow Connector 38"/>
            <p:cNvCxnSpPr/>
            <p:nvPr/>
          </p:nvCxnSpPr>
          <p:spPr>
            <a:xfrm flipV="1">
              <a:off x="5977054" y="3557239"/>
              <a:ext cx="0" cy="219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5977054" y="3776275"/>
              <a:ext cx="560125" cy="205404"/>
              <a:chOff x="5977054" y="3776275"/>
              <a:chExt cx="560125" cy="205404"/>
            </a:xfrm>
          </p:grpSpPr>
          <p:cxnSp>
            <p:nvCxnSpPr>
              <p:cNvPr id="41" name="Straight Connector 40"/>
              <p:cNvCxnSpPr/>
              <p:nvPr/>
            </p:nvCxnSpPr>
            <p:spPr>
              <a:xfrm>
                <a:off x="5977054" y="3776275"/>
                <a:ext cx="560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537179" y="3776275"/>
                <a:ext cx="0" cy="205404"/>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flipH="1">
            <a:off x="7292299" y="3557239"/>
            <a:ext cx="1613652" cy="424440"/>
            <a:chOff x="5977054" y="3557239"/>
            <a:chExt cx="560125" cy="424440"/>
          </a:xfrm>
        </p:grpSpPr>
        <p:cxnSp>
          <p:nvCxnSpPr>
            <p:cNvPr id="48" name="Straight Arrow Connector 47"/>
            <p:cNvCxnSpPr/>
            <p:nvPr/>
          </p:nvCxnSpPr>
          <p:spPr>
            <a:xfrm flipV="1">
              <a:off x="5977054" y="3557239"/>
              <a:ext cx="0" cy="219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5977054" y="3776275"/>
              <a:ext cx="560125" cy="205404"/>
              <a:chOff x="5977054" y="3776275"/>
              <a:chExt cx="560125" cy="205404"/>
            </a:xfrm>
          </p:grpSpPr>
          <p:cxnSp>
            <p:nvCxnSpPr>
              <p:cNvPr id="50" name="Straight Connector 49"/>
              <p:cNvCxnSpPr/>
              <p:nvPr/>
            </p:nvCxnSpPr>
            <p:spPr>
              <a:xfrm>
                <a:off x="5977054" y="3776275"/>
                <a:ext cx="560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537179" y="3776275"/>
                <a:ext cx="0" cy="205404"/>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flipV="1">
            <a:off x="6170954" y="4307702"/>
            <a:ext cx="1692275" cy="424440"/>
            <a:chOff x="5977054" y="3557239"/>
            <a:chExt cx="560125" cy="424440"/>
          </a:xfrm>
        </p:grpSpPr>
        <p:cxnSp>
          <p:nvCxnSpPr>
            <p:cNvPr id="53" name="Straight Arrow Connector 52"/>
            <p:cNvCxnSpPr/>
            <p:nvPr/>
          </p:nvCxnSpPr>
          <p:spPr>
            <a:xfrm flipV="1">
              <a:off x="5977054" y="3557239"/>
              <a:ext cx="0" cy="219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4" name="Group 53"/>
            <p:cNvGrpSpPr/>
            <p:nvPr/>
          </p:nvGrpSpPr>
          <p:grpSpPr>
            <a:xfrm>
              <a:off x="5977054" y="3776275"/>
              <a:ext cx="560125" cy="205404"/>
              <a:chOff x="5977054" y="3776275"/>
              <a:chExt cx="560125" cy="205404"/>
            </a:xfrm>
          </p:grpSpPr>
          <p:cxnSp>
            <p:nvCxnSpPr>
              <p:cNvPr id="55" name="Straight Connector 54"/>
              <p:cNvCxnSpPr/>
              <p:nvPr/>
            </p:nvCxnSpPr>
            <p:spPr>
              <a:xfrm>
                <a:off x="5977054" y="3776275"/>
                <a:ext cx="560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37179" y="3776275"/>
                <a:ext cx="0" cy="205404"/>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8" name="Group 57"/>
          <p:cNvGrpSpPr/>
          <p:nvPr/>
        </p:nvGrpSpPr>
        <p:grpSpPr>
          <a:xfrm flipH="1" flipV="1">
            <a:off x="8557762" y="4300894"/>
            <a:ext cx="346867" cy="445140"/>
            <a:chOff x="5977054" y="3557239"/>
            <a:chExt cx="560125" cy="424440"/>
          </a:xfrm>
        </p:grpSpPr>
        <p:cxnSp>
          <p:nvCxnSpPr>
            <p:cNvPr id="59" name="Straight Arrow Connector 58"/>
            <p:cNvCxnSpPr/>
            <p:nvPr/>
          </p:nvCxnSpPr>
          <p:spPr>
            <a:xfrm flipV="1">
              <a:off x="5977054" y="3557239"/>
              <a:ext cx="0" cy="219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0" name="Group 59"/>
            <p:cNvGrpSpPr/>
            <p:nvPr/>
          </p:nvGrpSpPr>
          <p:grpSpPr>
            <a:xfrm>
              <a:off x="5977054" y="3776275"/>
              <a:ext cx="560125" cy="205404"/>
              <a:chOff x="5977054" y="3776275"/>
              <a:chExt cx="560125" cy="205404"/>
            </a:xfrm>
          </p:grpSpPr>
          <p:cxnSp>
            <p:nvCxnSpPr>
              <p:cNvPr id="61" name="Straight Connector 60"/>
              <p:cNvCxnSpPr/>
              <p:nvPr/>
            </p:nvCxnSpPr>
            <p:spPr>
              <a:xfrm>
                <a:off x="5977054" y="3776275"/>
                <a:ext cx="560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37179" y="3776275"/>
                <a:ext cx="0" cy="205404"/>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8516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Mapping </a:t>
            </a:r>
            <a:r>
              <a:rPr lang="en-US" sz="3600" dirty="0" err="1" smtClean="0"/>
              <a:t>isa</a:t>
            </a:r>
            <a:r>
              <a:rPr lang="en-US" sz="3600" dirty="0" smtClean="0"/>
              <a:t>-relationships</a:t>
            </a:r>
            <a:endParaRPr lang="en-US" sz="3600" dirty="0"/>
          </a:p>
        </p:txBody>
      </p:sp>
      <p:sp>
        <p:nvSpPr>
          <p:cNvPr id="3" name="Content Placeholder 2"/>
          <p:cNvSpPr>
            <a:spLocks noGrp="1"/>
          </p:cNvSpPr>
          <p:nvPr>
            <p:ph idx="1"/>
          </p:nvPr>
        </p:nvSpPr>
        <p:spPr/>
        <p:txBody>
          <a:bodyPr>
            <a:normAutofit/>
          </a:bodyPr>
          <a:lstStyle/>
          <a:p>
            <a:r>
              <a:rPr lang="en-US" sz="2400" dirty="0" smtClean="0"/>
              <a:t>There are four different options for mapping ISA relationships.</a:t>
            </a:r>
          </a:p>
          <a:p>
            <a:pPr lvl="1"/>
            <a:r>
              <a:rPr lang="en-US" sz="2200" dirty="0" smtClean="0"/>
              <a:t>Multi-relation options : option 1 &amp; option 2</a:t>
            </a:r>
          </a:p>
          <a:p>
            <a:pPr lvl="1"/>
            <a:r>
              <a:rPr lang="en-US" sz="2200" dirty="0" smtClean="0"/>
              <a:t>Single-relation options : option 3 &amp; option 4</a:t>
            </a:r>
          </a:p>
          <a:p>
            <a:r>
              <a:rPr lang="en-US" sz="2400" dirty="0" smtClean="0"/>
              <a:t>Each option is suitable for specific situations.</a:t>
            </a:r>
          </a:p>
          <a:p>
            <a:endParaRPr lang="en-US" sz="2400" dirty="0"/>
          </a:p>
          <a:p>
            <a:endParaRPr lang="en-US" sz="2400" dirty="0" smtClean="0"/>
          </a:p>
          <a:p>
            <a:endParaRPr lang="en-US" sz="2400" dirty="0"/>
          </a:p>
        </p:txBody>
      </p:sp>
    </p:spTree>
    <p:extLst>
      <p:ext uri="{BB962C8B-B14F-4D97-AF65-F5344CB8AC3E}">
        <p14:creationId xmlns:p14="http://schemas.microsoft.com/office/powerpoint/2010/main" val="373869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ISA mapping – option 1</a:t>
            </a:r>
            <a:endParaRPr lang="en-US" sz="3200" dirty="0"/>
          </a:p>
        </p:txBody>
      </p:sp>
      <p:sp>
        <p:nvSpPr>
          <p:cNvPr id="3" name="Content Placeholder 2"/>
          <p:cNvSpPr>
            <a:spLocks noGrp="1"/>
          </p:cNvSpPr>
          <p:nvPr>
            <p:ph idx="1"/>
          </p:nvPr>
        </p:nvSpPr>
        <p:spPr>
          <a:xfrm>
            <a:off x="581192" y="2180496"/>
            <a:ext cx="3812778" cy="4532538"/>
          </a:xfrm>
        </p:spPr>
        <p:txBody>
          <a:bodyPr>
            <a:noAutofit/>
          </a:bodyPr>
          <a:lstStyle/>
          <a:p>
            <a:r>
              <a:rPr lang="en-US" altLang="en-US" dirty="0"/>
              <a:t>Create a relation </a:t>
            </a:r>
            <a:r>
              <a:rPr lang="en-US" altLang="en-US" dirty="0" smtClean="0"/>
              <a:t>for the superclass with its attributes. Primary key of the superclass becomes the primary key of the relation.</a:t>
            </a:r>
          </a:p>
          <a:p>
            <a:r>
              <a:rPr lang="en-US" dirty="0" smtClean="0"/>
              <a:t>Create separate relations for the sub classes with their attributes.  Primary key of the superclass is also primary key of each subclass. They are also foreign keys referring to the primary key of the relation created for the super class.</a:t>
            </a:r>
          </a:p>
          <a:p>
            <a:r>
              <a:rPr lang="en-US" altLang="en-US" b="1" dirty="0">
                <a:solidFill>
                  <a:srgbClr val="FF0000"/>
                </a:solidFill>
              </a:rPr>
              <a:t>Option 1 works for all constraints disjoint, overlapping, total and </a:t>
            </a:r>
            <a:r>
              <a:rPr lang="en-US" altLang="en-US" b="1" dirty="0" smtClean="0">
                <a:solidFill>
                  <a:srgbClr val="FF0000"/>
                </a:solidFill>
              </a:rPr>
              <a:t>partial</a:t>
            </a:r>
            <a:endParaRPr lang="en-US" dirty="0" smtClean="0"/>
          </a:p>
          <a:p>
            <a:endParaRPr lang="en-US" dirty="0"/>
          </a:p>
        </p:txBody>
      </p:sp>
      <p:grpSp>
        <p:nvGrpSpPr>
          <p:cNvPr id="4" name="Group 3"/>
          <p:cNvGrpSpPr/>
          <p:nvPr/>
        </p:nvGrpSpPr>
        <p:grpSpPr>
          <a:xfrm>
            <a:off x="4317060" y="2180496"/>
            <a:ext cx="3932834" cy="4568120"/>
            <a:chOff x="6819010" y="2002474"/>
            <a:chExt cx="3932834" cy="4568120"/>
          </a:xfrm>
        </p:grpSpPr>
        <p:sp>
          <p:nvSpPr>
            <p:cNvPr id="5" name="Rectangle 4"/>
            <p:cNvSpPr/>
            <p:nvPr/>
          </p:nvSpPr>
          <p:spPr>
            <a:xfrm>
              <a:off x="8024472" y="2768958"/>
              <a:ext cx="1230743" cy="502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a:t>
              </a:r>
              <a:endParaRPr lang="en-US" dirty="0"/>
            </a:p>
          </p:txBody>
        </p:sp>
        <p:sp>
          <p:nvSpPr>
            <p:cNvPr id="6" name="Oval 5"/>
            <p:cNvSpPr/>
            <p:nvPr/>
          </p:nvSpPr>
          <p:spPr>
            <a:xfrm>
              <a:off x="6819010" y="2382590"/>
              <a:ext cx="1030310" cy="4378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NIC</a:t>
              </a:r>
              <a:endParaRPr lang="en-US" u="sng" dirty="0"/>
            </a:p>
          </p:txBody>
        </p:sp>
        <p:sp>
          <p:nvSpPr>
            <p:cNvPr id="7" name="Oval 6"/>
            <p:cNvSpPr/>
            <p:nvPr/>
          </p:nvSpPr>
          <p:spPr>
            <a:xfrm>
              <a:off x="7766657" y="2002474"/>
              <a:ext cx="1571222" cy="5666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a:t>
              </a:r>
              <a:endParaRPr lang="en-US" dirty="0"/>
            </a:p>
          </p:txBody>
        </p:sp>
        <p:sp>
          <p:nvSpPr>
            <p:cNvPr id="8" name="Oval 7"/>
            <p:cNvSpPr/>
            <p:nvPr/>
          </p:nvSpPr>
          <p:spPr>
            <a:xfrm>
              <a:off x="9408265" y="2305127"/>
              <a:ext cx="978794" cy="5280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age</a:t>
              </a:r>
              <a:endParaRPr lang="en-US" dirty="0"/>
            </a:p>
          </p:txBody>
        </p:sp>
        <p:sp>
          <p:nvSpPr>
            <p:cNvPr id="9" name="Isosceles Triangle 8"/>
            <p:cNvSpPr/>
            <p:nvPr/>
          </p:nvSpPr>
          <p:spPr>
            <a:xfrm>
              <a:off x="8053856" y="3734915"/>
              <a:ext cx="1171977" cy="77273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ISA</a:t>
              </a:r>
              <a:endParaRPr lang="en-US" dirty="0"/>
            </a:p>
          </p:txBody>
        </p:sp>
        <p:sp>
          <p:nvSpPr>
            <p:cNvPr id="10" name="Rectangle 9"/>
            <p:cNvSpPr/>
            <p:nvPr/>
          </p:nvSpPr>
          <p:spPr>
            <a:xfrm>
              <a:off x="7005601" y="5359937"/>
              <a:ext cx="1185499"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Student</a:t>
              </a:r>
              <a:endParaRPr lang="en-US" dirty="0"/>
            </a:p>
          </p:txBody>
        </p:sp>
        <p:sp>
          <p:nvSpPr>
            <p:cNvPr id="11" name="Rectangle 10"/>
            <p:cNvSpPr/>
            <p:nvPr/>
          </p:nvSpPr>
          <p:spPr>
            <a:xfrm>
              <a:off x="8600901" y="5359937"/>
              <a:ext cx="1774164"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Faculty member</a:t>
              </a:r>
              <a:endParaRPr lang="en-US" dirty="0"/>
            </a:p>
          </p:txBody>
        </p:sp>
        <p:cxnSp>
          <p:nvCxnSpPr>
            <p:cNvPr id="12" name="Straight Connector 11"/>
            <p:cNvCxnSpPr>
              <a:stCxn id="9" idx="0"/>
            </p:cNvCxnSpPr>
            <p:nvPr/>
          </p:nvCxnSpPr>
          <p:spPr>
            <a:xfrm flipH="1" flipV="1">
              <a:off x="8639844" y="3255571"/>
              <a:ext cx="1" cy="4793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7543860" y="4507647"/>
              <a:ext cx="1072107" cy="85229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8619942" y="4494769"/>
              <a:ext cx="1242051" cy="852290"/>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6958180" y="6111868"/>
              <a:ext cx="1066292" cy="417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GPA</a:t>
              </a:r>
              <a:endParaRPr lang="en-US" dirty="0"/>
            </a:p>
          </p:txBody>
        </p:sp>
        <p:sp>
          <p:nvSpPr>
            <p:cNvPr id="16" name="Oval 15"/>
            <p:cNvSpPr/>
            <p:nvPr/>
          </p:nvSpPr>
          <p:spPr>
            <a:xfrm>
              <a:off x="9500684" y="5952449"/>
              <a:ext cx="1251160" cy="6181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salary</a:t>
              </a:r>
              <a:endParaRPr lang="en-US" dirty="0"/>
            </a:p>
          </p:txBody>
        </p:sp>
        <p:cxnSp>
          <p:nvCxnSpPr>
            <p:cNvPr id="17" name="Straight Connector 16"/>
            <p:cNvCxnSpPr>
              <a:stCxn id="6" idx="5"/>
              <a:endCxn id="5" idx="1"/>
            </p:cNvCxnSpPr>
            <p:nvPr/>
          </p:nvCxnSpPr>
          <p:spPr>
            <a:xfrm>
              <a:off x="7698435" y="2756345"/>
              <a:ext cx="326037" cy="26375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5" idx="3"/>
            </p:cNvCxnSpPr>
            <p:nvPr/>
          </p:nvCxnSpPr>
          <p:spPr>
            <a:xfrm flipH="1">
              <a:off x="9255215" y="2833160"/>
              <a:ext cx="413421" cy="18693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7" idx="4"/>
              <a:endCxn id="5" idx="0"/>
            </p:cNvCxnSpPr>
            <p:nvPr/>
          </p:nvCxnSpPr>
          <p:spPr>
            <a:xfrm>
              <a:off x="8552268" y="2569144"/>
              <a:ext cx="87576" cy="19981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10" idx="2"/>
            </p:cNvCxnSpPr>
            <p:nvPr/>
          </p:nvCxnSpPr>
          <p:spPr>
            <a:xfrm flipH="1">
              <a:off x="7455583" y="5861050"/>
              <a:ext cx="142768" cy="25081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6" idx="1"/>
              <a:endCxn id="11" idx="2"/>
            </p:cNvCxnSpPr>
            <p:nvPr/>
          </p:nvCxnSpPr>
          <p:spPr>
            <a:xfrm flipH="1" flipV="1">
              <a:off x="9487983" y="5861050"/>
              <a:ext cx="195929" cy="181924"/>
            </a:xfrm>
            <a:prstGeom prst="line">
              <a:avLst/>
            </a:prstGeom>
          </p:spPr>
          <p:style>
            <a:lnRef idx="1">
              <a:schemeClr val="dk1"/>
            </a:lnRef>
            <a:fillRef idx="0">
              <a:schemeClr val="dk1"/>
            </a:fillRef>
            <a:effectRef idx="0">
              <a:schemeClr val="dk1"/>
            </a:effectRef>
            <a:fontRef idx="minor">
              <a:schemeClr val="tx1"/>
            </a:fontRef>
          </p:style>
        </p:cxnSp>
      </p:grpSp>
      <p:grpSp>
        <p:nvGrpSpPr>
          <p:cNvPr id="56" name="Group 55"/>
          <p:cNvGrpSpPr/>
          <p:nvPr/>
        </p:nvGrpSpPr>
        <p:grpSpPr>
          <a:xfrm>
            <a:off x="7995617" y="2900023"/>
            <a:ext cx="3886955" cy="2517775"/>
            <a:chOff x="7806050" y="2900023"/>
            <a:chExt cx="3886955" cy="2517775"/>
          </a:xfrm>
        </p:grpSpPr>
        <p:grpSp>
          <p:nvGrpSpPr>
            <p:cNvPr id="34" name="Group 33"/>
            <p:cNvGrpSpPr/>
            <p:nvPr/>
          </p:nvGrpSpPr>
          <p:grpSpPr>
            <a:xfrm>
              <a:off x="7806050" y="2900023"/>
              <a:ext cx="3886955" cy="2517775"/>
              <a:chOff x="4896312" y="2438400"/>
              <a:chExt cx="3886955" cy="2517775"/>
            </a:xfrm>
          </p:grpSpPr>
          <p:grpSp>
            <p:nvGrpSpPr>
              <p:cNvPr id="35" name="Group 26"/>
              <p:cNvGrpSpPr>
                <a:grpSpLocks/>
              </p:cNvGrpSpPr>
              <p:nvPr/>
            </p:nvGrpSpPr>
            <p:grpSpPr bwMode="auto">
              <a:xfrm>
                <a:off x="6744120" y="2438400"/>
                <a:ext cx="2039147" cy="476250"/>
                <a:chOff x="6294857" y="2418556"/>
                <a:chExt cx="2039147" cy="477044"/>
              </a:xfrm>
            </p:grpSpPr>
            <p:sp>
              <p:nvSpPr>
                <p:cNvPr id="50" name="Rectangle 49"/>
                <p:cNvSpPr/>
                <p:nvPr/>
              </p:nvSpPr>
              <p:spPr>
                <a:xfrm>
                  <a:off x="6294857" y="2418556"/>
                  <a:ext cx="2039147"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a:t>
                  </a:r>
                  <a:endParaRPr lang="en-US" dirty="0"/>
                </a:p>
              </p:txBody>
            </p:sp>
            <p:cxnSp>
              <p:nvCxnSpPr>
                <p:cNvPr id="51" name="Straight Connector 50"/>
                <p:cNvCxnSpPr/>
                <p:nvPr/>
              </p:nvCxnSpPr>
              <p:spPr>
                <a:xfrm>
                  <a:off x="6951851" y="2418556"/>
                  <a:ext cx="0" cy="477044"/>
                </a:xfrm>
                <a:prstGeom prst="line">
                  <a:avLst/>
                </a:prstGeom>
              </p:spPr>
              <p:style>
                <a:lnRef idx="1">
                  <a:schemeClr val="dk1"/>
                </a:lnRef>
                <a:fillRef idx="0">
                  <a:schemeClr val="dk1"/>
                </a:fillRef>
                <a:effectRef idx="0">
                  <a:schemeClr val="dk1"/>
                </a:effectRef>
                <a:fontRef idx="minor">
                  <a:schemeClr val="tx1"/>
                </a:fontRef>
              </p:style>
            </p:cxnSp>
          </p:grpSp>
          <p:grpSp>
            <p:nvGrpSpPr>
              <p:cNvPr id="36" name="Group 30"/>
              <p:cNvGrpSpPr>
                <a:grpSpLocks/>
              </p:cNvGrpSpPr>
              <p:nvPr/>
            </p:nvGrpSpPr>
            <p:grpSpPr bwMode="auto">
              <a:xfrm>
                <a:off x="6731422" y="3448050"/>
                <a:ext cx="1676400" cy="477838"/>
                <a:chOff x="6294859" y="2418556"/>
                <a:chExt cx="1676400" cy="477044"/>
              </a:xfrm>
            </p:grpSpPr>
            <p:sp>
              <p:nvSpPr>
                <p:cNvPr id="48" name="Rectangle 47"/>
                <p:cNvSpPr/>
                <p:nvPr/>
              </p:nvSpPr>
              <p:spPr>
                <a:xfrm>
                  <a:off x="6294859" y="2418556"/>
                  <a:ext cx="1676400"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dirty="0" smtClean="0"/>
                    <a:t>  </a:t>
                  </a:r>
                  <a:r>
                    <a:rPr lang="en-US" u="sng" dirty="0" smtClean="0"/>
                    <a:t>NIC</a:t>
                  </a:r>
                  <a:r>
                    <a:rPr lang="en-US" dirty="0" smtClean="0"/>
                    <a:t>     </a:t>
                  </a:r>
                  <a:r>
                    <a:rPr lang="en-US" dirty="0" err="1"/>
                    <a:t>gpa</a:t>
                  </a:r>
                  <a:endParaRPr lang="en-US" dirty="0"/>
                </a:p>
              </p:txBody>
            </p:sp>
            <p:cxnSp>
              <p:nvCxnSpPr>
                <p:cNvPr id="49" name="Straight Connector 48"/>
                <p:cNvCxnSpPr/>
                <p:nvPr/>
              </p:nvCxnSpPr>
              <p:spPr>
                <a:xfrm>
                  <a:off x="7137399" y="2418556"/>
                  <a:ext cx="0" cy="477044"/>
                </a:xfrm>
                <a:prstGeom prst="line">
                  <a:avLst/>
                </a:prstGeom>
              </p:spPr>
              <p:style>
                <a:lnRef idx="1">
                  <a:schemeClr val="dk1"/>
                </a:lnRef>
                <a:fillRef idx="0">
                  <a:schemeClr val="dk1"/>
                </a:fillRef>
                <a:effectRef idx="0">
                  <a:schemeClr val="dk1"/>
                </a:effectRef>
                <a:fontRef idx="minor">
                  <a:schemeClr val="tx1"/>
                </a:fontRef>
              </p:style>
            </p:cxnSp>
          </p:grpSp>
          <p:grpSp>
            <p:nvGrpSpPr>
              <p:cNvPr id="37" name="Group 33"/>
              <p:cNvGrpSpPr>
                <a:grpSpLocks/>
              </p:cNvGrpSpPr>
              <p:nvPr/>
            </p:nvGrpSpPr>
            <p:grpSpPr bwMode="auto">
              <a:xfrm>
                <a:off x="6744121" y="4478338"/>
                <a:ext cx="1676400" cy="477837"/>
                <a:chOff x="6294858" y="2418556"/>
                <a:chExt cx="1676400" cy="477044"/>
              </a:xfrm>
            </p:grpSpPr>
            <p:sp>
              <p:nvSpPr>
                <p:cNvPr id="46" name="Rectangle 45"/>
                <p:cNvSpPr/>
                <p:nvPr/>
              </p:nvSpPr>
              <p:spPr>
                <a:xfrm>
                  <a:off x="6294858" y="2418556"/>
                  <a:ext cx="1676400"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a:t>
                  </a:r>
                  <a:r>
                    <a:rPr lang="en-US" dirty="0"/>
                    <a:t>salary</a:t>
                  </a:r>
                </a:p>
              </p:txBody>
            </p:sp>
            <p:cxnSp>
              <p:nvCxnSpPr>
                <p:cNvPr id="47" name="Straight Connector 46"/>
                <p:cNvCxnSpPr/>
                <p:nvPr/>
              </p:nvCxnSpPr>
              <p:spPr>
                <a:xfrm>
                  <a:off x="7152576" y="2418556"/>
                  <a:ext cx="0" cy="477044"/>
                </a:xfrm>
                <a:prstGeom prst="line">
                  <a:avLst/>
                </a:prstGeom>
              </p:spPr>
              <p:style>
                <a:lnRef idx="1">
                  <a:schemeClr val="dk1"/>
                </a:lnRef>
                <a:fillRef idx="0">
                  <a:schemeClr val="dk1"/>
                </a:fillRef>
                <a:effectRef idx="0">
                  <a:schemeClr val="dk1"/>
                </a:effectRef>
                <a:fontRef idx="minor">
                  <a:schemeClr val="tx1"/>
                </a:fontRef>
              </p:style>
            </p:cxnSp>
          </p:grpSp>
          <p:sp>
            <p:nvSpPr>
              <p:cNvPr id="38" name="TextBox 27"/>
              <p:cNvSpPr txBox="1">
                <a:spLocks noChangeArrowheads="1"/>
              </p:cNvSpPr>
              <p:nvPr/>
            </p:nvSpPr>
            <p:spPr bwMode="auto">
              <a:xfrm>
                <a:off x="4985520" y="2463800"/>
                <a:ext cx="867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t>Person</a:t>
                </a:r>
              </a:p>
            </p:txBody>
          </p:sp>
          <p:sp>
            <p:nvSpPr>
              <p:cNvPr id="39" name="TextBox 37"/>
              <p:cNvSpPr txBox="1">
                <a:spLocks noChangeArrowheads="1"/>
              </p:cNvSpPr>
              <p:nvPr/>
            </p:nvSpPr>
            <p:spPr bwMode="auto">
              <a:xfrm>
                <a:off x="4951226" y="3502025"/>
                <a:ext cx="9733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Student</a:t>
                </a:r>
                <a:endParaRPr lang="en-US" altLang="en-US" sz="1800" dirty="0"/>
              </a:p>
            </p:txBody>
          </p:sp>
          <p:sp>
            <p:nvSpPr>
              <p:cNvPr id="40" name="TextBox 38"/>
              <p:cNvSpPr txBox="1">
                <a:spLocks noChangeArrowheads="1"/>
              </p:cNvSpPr>
              <p:nvPr/>
            </p:nvSpPr>
            <p:spPr bwMode="auto">
              <a:xfrm>
                <a:off x="4896312" y="4564063"/>
                <a:ext cx="1808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Faculty member</a:t>
                </a:r>
                <a:endParaRPr lang="en-US" altLang="en-US" sz="1800" dirty="0"/>
              </a:p>
            </p:txBody>
          </p:sp>
          <p:cxnSp>
            <p:nvCxnSpPr>
              <p:cNvPr id="41" name="Straight Arrow Connector 40"/>
              <p:cNvCxnSpPr/>
              <p:nvPr/>
            </p:nvCxnSpPr>
            <p:spPr>
              <a:xfrm flipV="1">
                <a:off x="7108896" y="2833688"/>
                <a:ext cx="0" cy="668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2" name="Group 48"/>
              <p:cNvGrpSpPr>
                <a:grpSpLocks/>
              </p:cNvGrpSpPr>
              <p:nvPr/>
            </p:nvGrpSpPr>
            <p:grpSpPr bwMode="auto">
              <a:xfrm>
                <a:off x="6378536" y="2671763"/>
                <a:ext cx="346075" cy="1947862"/>
                <a:chOff x="6378292" y="2671178"/>
                <a:chExt cx="345503" cy="1947994"/>
              </a:xfrm>
            </p:grpSpPr>
            <p:cxnSp>
              <p:nvCxnSpPr>
                <p:cNvPr id="43" name="Straight Connector 42"/>
                <p:cNvCxnSpPr/>
                <p:nvPr/>
              </p:nvCxnSpPr>
              <p:spPr>
                <a:xfrm flipH="1" flipV="1">
                  <a:off x="6381462" y="4268311"/>
                  <a:ext cx="342333" cy="35086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flipV="1">
                  <a:off x="6378292" y="2671178"/>
                  <a:ext cx="3170" cy="159554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6378292" y="2671178"/>
                  <a:ext cx="3455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55" name="Straight Connector 54"/>
            <p:cNvCxnSpPr/>
            <p:nvPr/>
          </p:nvCxnSpPr>
          <p:spPr bwMode="auto">
            <a:xfrm>
              <a:off x="11043116" y="2914272"/>
              <a:ext cx="0" cy="476250"/>
            </a:xfrm>
            <a:prstGeom prst="line">
              <a:avLst/>
            </a:prstGeom>
          </p:spPr>
          <p:style>
            <a:lnRef idx="1">
              <a:schemeClr val="dk1"/>
            </a:lnRef>
            <a:fillRef idx="0">
              <a:schemeClr val="dk1"/>
            </a:fillRef>
            <a:effectRef idx="0">
              <a:schemeClr val="dk1"/>
            </a:effectRef>
            <a:fontRef idx="minor">
              <a:schemeClr val="tx1"/>
            </a:fontRef>
          </p:style>
        </p:cxnSp>
      </p:grpSp>
      <p:sp>
        <p:nvSpPr>
          <p:cNvPr id="57" name="Right Arrow 56"/>
          <p:cNvSpPr/>
          <p:nvPr/>
        </p:nvSpPr>
        <p:spPr>
          <a:xfrm>
            <a:off x="7426711" y="3802566"/>
            <a:ext cx="346518" cy="345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92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ISA mapping – option 1 (Contd.)</a:t>
            </a:r>
            <a:endParaRPr lang="en-US" sz="3200" dirty="0"/>
          </a:p>
        </p:txBody>
      </p:sp>
      <p:sp>
        <p:nvSpPr>
          <p:cNvPr id="3" name="Content Placeholder 2"/>
          <p:cNvSpPr>
            <a:spLocks noGrp="1"/>
          </p:cNvSpPr>
          <p:nvPr>
            <p:ph idx="1"/>
          </p:nvPr>
        </p:nvSpPr>
        <p:spPr>
          <a:xfrm>
            <a:off x="581192" y="2180496"/>
            <a:ext cx="7211416" cy="4532538"/>
          </a:xfrm>
        </p:spPr>
        <p:txBody>
          <a:bodyPr>
            <a:normAutofit/>
          </a:bodyPr>
          <a:lstStyle/>
          <a:p>
            <a:r>
              <a:rPr lang="en-US" altLang="en-US" sz="2000" dirty="0" smtClean="0"/>
              <a:t>Now think how you would  store information of following people </a:t>
            </a:r>
          </a:p>
          <a:p>
            <a:pPr lvl="1"/>
            <a:r>
              <a:rPr lang="en-US" sz="2000" dirty="0"/>
              <a:t>A person who is not a student or a faculty member(</a:t>
            </a:r>
            <a:r>
              <a:rPr lang="en-US" sz="2000" dirty="0" err="1"/>
              <a:t>i.e</a:t>
            </a:r>
            <a:r>
              <a:rPr lang="en-US" sz="2000" dirty="0"/>
              <a:t> when the ISA relationship is </a:t>
            </a:r>
            <a:r>
              <a:rPr lang="en-US" sz="2000" dirty="0" err="1"/>
              <a:t>parial</a:t>
            </a:r>
            <a:r>
              <a:rPr lang="en-US" sz="2000" dirty="0"/>
              <a:t>)</a:t>
            </a:r>
          </a:p>
          <a:p>
            <a:pPr lvl="1"/>
            <a:r>
              <a:rPr lang="en-US" sz="2000" dirty="0" smtClean="0"/>
              <a:t>A person who is a student but not a faculty member (</a:t>
            </a:r>
            <a:r>
              <a:rPr lang="en-US" sz="2000" dirty="0" err="1" smtClean="0"/>
              <a:t>i.e</a:t>
            </a:r>
            <a:r>
              <a:rPr lang="en-US" sz="2000" dirty="0" smtClean="0"/>
              <a:t> disjoint)</a:t>
            </a:r>
          </a:p>
          <a:p>
            <a:pPr lvl="1"/>
            <a:r>
              <a:rPr lang="en-US" sz="2000" dirty="0" smtClean="0"/>
              <a:t>A person who is both a student and a faculty member (</a:t>
            </a:r>
            <a:r>
              <a:rPr lang="en-US" sz="2000" dirty="0" err="1" smtClean="0"/>
              <a:t>i.e</a:t>
            </a:r>
            <a:r>
              <a:rPr lang="en-US" sz="2000" dirty="0" smtClean="0"/>
              <a:t>: overlapping classes)</a:t>
            </a:r>
          </a:p>
          <a:p>
            <a:endParaRPr lang="en-US" dirty="0"/>
          </a:p>
        </p:txBody>
      </p:sp>
      <p:grpSp>
        <p:nvGrpSpPr>
          <p:cNvPr id="56" name="Group 55"/>
          <p:cNvGrpSpPr/>
          <p:nvPr/>
        </p:nvGrpSpPr>
        <p:grpSpPr>
          <a:xfrm>
            <a:off x="7995617" y="2900023"/>
            <a:ext cx="3886955" cy="2517775"/>
            <a:chOff x="7806050" y="2900023"/>
            <a:chExt cx="3886955" cy="2517775"/>
          </a:xfrm>
        </p:grpSpPr>
        <p:grpSp>
          <p:nvGrpSpPr>
            <p:cNvPr id="34" name="Group 33"/>
            <p:cNvGrpSpPr/>
            <p:nvPr/>
          </p:nvGrpSpPr>
          <p:grpSpPr>
            <a:xfrm>
              <a:off x="7806050" y="2900023"/>
              <a:ext cx="3886955" cy="2517775"/>
              <a:chOff x="4896312" y="2438400"/>
              <a:chExt cx="3886955" cy="2517775"/>
            </a:xfrm>
          </p:grpSpPr>
          <p:grpSp>
            <p:nvGrpSpPr>
              <p:cNvPr id="35" name="Group 26"/>
              <p:cNvGrpSpPr>
                <a:grpSpLocks/>
              </p:cNvGrpSpPr>
              <p:nvPr/>
            </p:nvGrpSpPr>
            <p:grpSpPr bwMode="auto">
              <a:xfrm>
                <a:off x="6744120" y="2438400"/>
                <a:ext cx="2039147" cy="476250"/>
                <a:chOff x="6294857" y="2418556"/>
                <a:chExt cx="2039147" cy="477044"/>
              </a:xfrm>
            </p:grpSpPr>
            <p:sp>
              <p:nvSpPr>
                <p:cNvPr id="50" name="Rectangle 49"/>
                <p:cNvSpPr/>
                <p:nvPr/>
              </p:nvSpPr>
              <p:spPr>
                <a:xfrm>
                  <a:off x="6294857" y="2418556"/>
                  <a:ext cx="2039147"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a:t>
                  </a:r>
                  <a:endParaRPr lang="en-US" dirty="0"/>
                </a:p>
              </p:txBody>
            </p:sp>
            <p:cxnSp>
              <p:nvCxnSpPr>
                <p:cNvPr id="51" name="Straight Connector 50"/>
                <p:cNvCxnSpPr/>
                <p:nvPr/>
              </p:nvCxnSpPr>
              <p:spPr>
                <a:xfrm>
                  <a:off x="6951851" y="2418556"/>
                  <a:ext cx="0" cy="477044"/>
                </a:xfrm>
                <a:prstGeom prst="line">
                  <a:avLst/>
                </a:prstGeom>
              </p:spPr>
              <p:style>
                <a:lnRef idx="1">
                  <a:schemeClr val="dk1"/>
                </a:lnRef>
                <a:fillRef idx="0">
                  <a:schemeClr val="dk1"/>
                </a:fillRef>
                <a:effectRef idx="0">
                  <a:schemeClr val="dk1"/>
                </a:effectRef>
                <a:fontRef idx="minor">
                  <a:schemeClr val="tx1"/>
                </a:fontRef>
              </p:style>
            </p:cxnSp>
          </p:grpSp>
          <p:grpSp>
            <p:nvGrpSpPr>
              <p:cNvPr id="36" name="Group 30"/>
              <p:cNvGrpSpPr>
                <a:grpSpLocks/>
              </p:cNvGrpSpPr>
              <p:nvPr/>
            </p:nvGrpSpPr>
            <p:grpSpPr bwMode="auto">
              <a:xfrm>
                <a:off x="6731422" y="3448050"/>
                <a:ext cx="1676400" cy="477838"/>
                <a:chOff x="6294859" y="2418556"/>
                <a:chExt cx="1676400" cy="477044"/>
              </a:xfrm>
            </p:grpSpPr>
            <p:sp>
              <p:nvSpPr>
                <p:cNvPr id="48" name="Rectangle 47"/>
                <p:cNvSpPr/>
                <p:nvPr/>
              </p:nvSpPr>
              <p:spPr>
                <a:xfrm>
                  <a:off x="6294859" y="2418556"/>
                  <a:ext cx="1676400"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dirty="0" smtClean="0"/>
                    <a:t>  </a:t>
                  </a:r>
                  <a:r>
                    <a:rPr lang="en-US" u="sng" dirty="0" smtClean="0"/>
                    <a:t>NIC</a:t>
                  </a:r>
                  <a:r>
                    <a:rPr lang="en-US" dirty="0" smtClean="0"/>
                    <a:t>     </a:t>
                  </a:r>
                  <a:r>
                    <a:rPr lang="en-US" dirty="0" err="1"/>
                    <a:t>gpa</a:t>
                  </a:r>
                  <a:endParaRPr lang="en-US" dirty="0"/>
                </a:p>
              </p:txBody>
            </p:sp>
            <p:cxnSp>
              <p:nvCxnSpPr>
                <p:cNvPr id="49" name="Straight Connector 48"/>
                <p:cNvCxnSpPr/>
                <p:nvPr/>
              </p:nvCxnSpPr>
              <p:spPr>
                <a:xfrm>
                  <a:off x="7137399" y="2418556"/>
                  <a:ext cx="0" cy="477044"/>
                </a:xfrm>
                <a:prstGeom prst="line">
                  <a:avLst/>
                </a:prstGeom>
              </p:spPr>
              <p:style>
                <a:lnRef idx="1">
                  <a:schemeClr val="dk1"/>
                </a:lnRef>
                <a:fillRef idx="0">
                  <a:schemeClr val="dk1"/>
                </a:fillRef>
                <a:effectRef idx="0">
                  <a:schemeClr val="dk1"/>
                </a:effectRef>
                <a:fontRef idx="minor">
                  <a:schemeClr val="tx1"/>
                </a:fontRef>
              </p:style>
            </p:cxnSp>
          </p:grpSp>
          <p:grpSp>
            <p:nvGrpSpPr>
              <p:cNvPr id="37" name="Group 33"/>
              <p:cNvGrpSpPr>
                <a:grpSpLocks/>
              </p:cNvGrpSpPr>
              <p:nvPr/>
            </p:nvGrpSpPr>
            <p:grpSpPr bwMode="auto">
              <a:xfrm>
                <a:off x="6744121" y="4478338"/>
                <a:ext cx="1676400" cy="477837"/>
                <a:chOff x="6294858" y="2418556"/>
                <a:chExt cx="1676400" cy="477044"/>
              </a:xfrm>
            </p:grpSpPr>
            <p:sp>
              <p:nvSpPr>
                <p:cNvPr id="46" name="Rectangle 45"/>
                <p:cNvSpPr/>
                <p:nvPr/>
              </p:nvSpPr>
              <p:spPr>
                <a:xfrm>
                  <a:off x="6294858" y="2418556"/>
                  <a:ext cx="1676400"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a:t>
                  </a:r>
                  <a:r>
                    <a:rPr lang="en-US" dirty="0"/>
                    <a:t>salary</a:t>
                  </a:r>
                </a:p>
              </p:txBody>
            </p:sp>
            <p:cxnSp>
              <p:nvCxnSpPr>
                <p:cNvPr id="47" name="Straight Connector 46"/>
                <p:cNvCxnSpPr/>
                <p:nvPr/>
              </p:nvCxnSpPr>
              <p:spPr>
                <a:xfrm>
                  <a:off x="7152576" y="2418556"/>
                  <a:ext cx="0" cy="477044"/>
                </a:xfrm>
                <a:prstGeom prst="line">
                  <a:avLst/>
                </a:prstGeom>
              </p:spPr>
              <p:style>
                <a:lnRef idx="1">
                  <a:schemeClr val="dk1"/>
                </a:lnRef>
                <a:fillRef idx="0">
                  <a:schemeClr val="dk1"/>
                </a:fillRef>
                <a:effectRef idx="0">
                  <a:schemeClr val="dk1"/>
                </a:effectRef>
                <a:fontRef idx="minor">
                  <a:schemeClr val="tx1"/>
                </a:fontRef>
              </p:style>
            </p:cxnSp>
          </p:grpSp>
          <p:sp>
            <p:nvSpPr>
              <p:cNvPr id="38" name="TextBox 27"/>
              <p:cNvSpPr txBox="1">
                <a:spLocks noChangeArrowheads="1"/>
              </p:cNvSpPr>
              <p:nvPr/>
            </p:nvSpPr>
            <p:spPr bwMode="auto">
              <a:xfrm>
                <a:off x="4985520" y="2463800"/>
                <a:ext cx="867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a:t>Person</a:t>
                </a:r>
              </a:p>
            </p:txBody>
          </p:sp>
          <p:sp>
            <p:nvSpPr>
              <p:cNvPr id="39" name="TextBox 37"/>
              <p:cNvSpPr txBox="1">
                <a:spLocks noChangeArrowheads="1"/>
              </p:cNvSpPr>
              <p:nvPr/>
            </p:nvSpPr>
            <p:spPr bwMode="auto">
              <a:xfrm>
                <a:off x="4951226" y="3502025"/>
                <a:ext cx="9733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Student</a:t>
                </a:r>
                <a:endParaRPr lang="en-US" altLang="en-US" sz="1800" dirty="0"/>
              </a:p>
            </p:txBody>
          </p:sp>
          <p:sp>
            <p:nvSpPr>
              <p:cNvPr id="40" name="TextBox 38"/>
              <p:cNvSpPr txBox="1">
                <a:spLocks noChangeArrowheads="1"/>
              </p:cNvSpPr>
              <p:nvPr/>
            </p:nvSpPr>
            <p:spPr bwMode="auto">
              <a:xfrm>
                <a:off x="4896312" y="4564063"/>
                <a:ext cx="1808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Faculty member</a:t>
                </a:r>
                <a:endParaRPr lang="en-US" altLang="en-US" sz="1800" dirty="0"/>
              </a:p>
            </p:txBody>
          </p:sp>
          <p:cxnSp>
            <p:nvCxnSpPr>
              <p:cNvPr id="41" name="Straight Arrow Connector 40"/>
              <p:cNvCxnSpPr/>
              <p:nvPr/>
            </p:nvCxnSpPr>
            <p:spPr>
              <a:xfrm flipV="1">
                <a:off x="7108896" y="2833688"/>
                <a:ext cx="0" cy="668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2" name="Group 48"/>
              <p:cNvGrpSpPr>
                <a:grpSpLocks/>
              </p:cNvGrpSpPr>
              <p:nvPr/>
            </p:nvGrpSpPr>
            <p:grpSpPr bwMode="auto">
              <a:xfrm>
                <a:off x="6378536" y="2671763"/>
                <a:ext cx="346075" cy="1947862"/>
                <a:chOff x="6378292" y="2671178"/>
                <a:chExt cx="345503" cy="1947994"/>
              </a:xfrm>
            </p:grpSpPr>
            <p:cxnSp>
              <p:nvCxnSpPr>
                <p:cNvPr id="43" name="Straight Connector 42"/>
                <p:cNvCxnSpPr/>
                <p:nvPr/>
              </p:nvCxnSpPr>
              <p:spPr>
                <a:xfrm flipH="1" flipV="1">
                  <a:off x="6381462" y="4268311"/>
                  <a:ext cx="342333" cy="35086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flipV="1">
                  <a:off x="6378292" y="2671178"/>
                  <a:ext cx="3170" cy="159554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6378292" y="2671178"/>
                  <a:ext cx="3455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55" name="Straight Connector 54"/>
            <p:cNvCxnSpPr/>
            <p:nvPr/>
          </p:nvCxnSpPr>
          <p:spPr bwMode="auto">
            <a:xfrm>
              <a:off x="11043116" y="2914272"/>
              <a:ext cx="0" cy="47625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5070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ISA mapping – option 2</a:t>
            </a:r>
            <a:endParaRPr lang="en-US" sz="3200" dirty="0"/>
          </a:p>
        </p:txBody>
      </p:sp>
      <p:sp>
        <p:nvSpPr>
          <p:cNvPr id="3" name="Content Placeholder 2"/>
          <p:cNvSpPr>
            <a:spLocks noGrp="1"/>
          </p:cNvSpPr>
          <p:nvPr>
            <p:ph idx="1"/>
          </p:nvPr>
        </p:nvSpPr>
        <p:spPr>
          <a:xfrm>
            <a:off x="581192" y="2180496"/>
            <a:ext cx="3455549" cy="4532538"/>
          </a:xfrm>
        </p:spPr>
        <p:txBody>
          <a:bodyPr>
            <a:normAutofit/>
          </a:bodyPr>
          <a:lstStyle/>
          <a:p>
            <a:r>
              <a:rPr lang="en-US" altLang="en-US" sz="2000" dirty="0"/>
              <a:t>Create </a:t>
            </a:r>
            <a:r>
              <a:rPr lang="en-US" altLang="en-US" sz="2000" dirty="0" smtClean="0"/>
              <a:t>separate relations for all the subclasses with their own attributes and the attributes of the superclass.</a:t>
            </a:r>
          </a:p>
          <a:p>
            <a:r>
              <a:rPr lang="en-US" sz="2000" dirty="0" smtClean="0"/>
              <a:t>Primary key of the superclass becomes primary key of the subclasses.</a:t>
            </a:r>
          </a:p>
          <a:p>
            <a:r>
              <a:rPr lang="en-US" altLang="en-US" sz="2000" b="1" dirty="0">
                <a:solidFill>
                  <a:srgbClr val="FF0000"/>
                </a:solidFill>
              </a:rPr>
              <a:t>The ISA relationship must be total (i.e. subclasses must cover the super class)</a:t>
            </a:r>
          </a:p>
          <a:p>
            <a:endParaRPr lang="en-US" sz="2000" dirty="0" smtClean="0"/>
          </a:p>
          <a:p>
            <a:endParaRPr lang="en-US" sz="2000" dirty="0"/>
          </a:p>
        </p:txBody>
      </p:sp>
      <p:sp>
        <p:nvSpPr>
          <p:cNvPr id="57" name="Right Arrow 56"/>
          <p:cNvSpPr/>
          <p:nvPr/>
        </p:nvSpPr>
        <p:spPr>
          <a:xfrm>
            <a:off x="6838915" y="3980548"/>
            <a:ext cx="346518" cy="345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3737195" y="2124741"/>
            <a:ext cx="3932834" cy="4568120"/>
            <a:chOff x="6819010" y="2002474"/>
            <a:chExt cx="3932834" cy="4568120"/>
          </a:xfrm>
        </p:grpSpPr>
        <p:sp>
          <p:nvSpPr>
            <p:cNvPr id="103" name="Rectangle 102"/>
            <p:cNvSpPr/>
            <p:nvPr/>
          </p:nvSpPr>
          <p:spPr>
            <a:xfrm>
              <a:off x="8024472" y="2768958"/>
              <a:ext cx="1230743" cy="502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a:t>
              </a:r>
              <a:endParaRPr lang="en-US" dirty="0"/>
            </a:p>
          </p:txBody>
        </p:sp>
        <p:sp>
          <p:nvSpPr>
            <p:cNvPr id="104" name="Oval 103"/>
            <p:cNvSpPr/>
            <p:nvPr/>
          </p:nvSpPr>
          <p:spPr>
            <a:xfrm>
              <a:off x="6819010" y="2382590"/>
              <a:ext cx="1030310" cy="4378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NIC</a:t>
              </a:r>
              <a:endParaRPr lang="en-US" u="sng" dirty="0"/>
            </a:p>
          </p:txBody>
        </p:sp>
        <p:sp>
          <p:nvSpPr>
            <p:cNvPr id="105" name="Oval 104"/>
            <p:cNvSpPr/>
            <p:nvPr/>
          </p:nvSpPr>
          <p:spPr>
            <a:xfrm>
              <a:off x="7766657" y="2002474"/>
              <a:ext cx="1571222" cy="5666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a:t>
              </a:r>
              <a:endParaRPr lang="en-US" dirty="0"/>
            </a:p>
          </p:txBody>
        </p:sp>
        <p:sp>
          <p:nvSpPr>
            <p:cNvPr id="106" name="Oval 105"/>
            <p:cNvSpPr/>
            <p:nvPr/>
          </p:nvSpPr>
          <p:spPr>
            <a:xfrm>
              <a:off x="9408265" y="2305127"/>
              <a:ext cx="978794" cy="5280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age</a:t>
              </a:r>
              <a:endParaRPr lang="en-US" dirty="0"/>
            </a:p>
          </p:txBody>
        </p:sp>
        <p:sp>
          <p:nvSpPr>
            <p:cNvPr id="107" name="Isosceles Triangle 106"/>
            <p:cNvSpPr/>
            <p:nvPr/>
          </p:nvSpPr>
          <p:spPr>
            <a:xfrm>
              <a:off x="8053856" y="3734915"/>
              <a:ext cx="1171977" cy="77273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ISA</a:t>
              </a:r>
              <a:endParaRPr lang="en-US" dirty="0"/>
            </a:p>
          </p:txBody>
        </p:sp>
        <p:sp>
          <p:nvSpPr>
            <p:cNvPr id="108" name="Rectangle 107"/>
            <p:cNvSpPr/>
            <p:nvPr/>
          </p:nvSpPr>
          <p:spPr>
            <a:xfrm>
              <a:off x="7005601" y="5359937"/>
              <a:ext cx="1185499"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Student</a:t>
              </a:r>
              <a:endParaRPr lang="en-US" dirty="0"/>
            </a:p>
          </p:txBody>
        </p:sp>
        <p:sp>
          <p:nvSpPr>
            <p:cNvPr id="109" name="Rectangle 108"/>
            <p:cNvSpPr/>
            <p:nvPr/>
          </p:nvSpPr>
          <p:spPr>
            <a:xfrm>
              <a:off x="8600901" y="5359937"/>
              <a:ext cx="1774164"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Faculty member</a:t>
              </a:r>
              <a:endParaRPr lang="en-US" dirty="0"/>
            </a:p>
          </p:txBody>
        </p:sp>
        <p:cxnSp>
          <p:nvCxnSpPr>
            <p:cNvPr id="110" name="Straight Connector 109"/>
            <p:cNvCxnSpPr>
              <a:stCxn id="107" idx="0"/>
            </p:cNvCxnSpPr>
            <p:nvPr/>
          </p:nvCxnSpPr>
          <p:spPr>
            <a:xfrm flipH="1" flipV="1">
              <a:off x="8639844" y="3255571"/>
              <a:ext cx="1" cy="479344"/>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flipH="1">
              <a:off x="7543860" y="4507647"/>
              <a:ext cx="1072107" cy="852290"/>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8619942" y="4494769"/>
              <a:ext cx="1242051" cy="852290"/>
            </a:xfrm>
            <a:prstGeom prst="line">
              <a:avLst/>
            </a:prstGeom>
          </p:spPr>
          <p:style>
            <a:lnRef idx="1">
              <a:schemeClr val="dk1"/>
            </a:lnRef>
            <a:fillRef idx="0">
              <a:schemeClr val="dk1"/>
            </a:fillRef>
            <a:effectRef idx="0">
              <a:schemeClr val="dk1"/>
            </a:effectRef>
            <a:fontRef idx="minor">
              <a:schemeClr val="tx1"/>
            </a:fontRef>
          </p:style>
        </p:cxnSp>
        <p:sp>
          <p:nvSpPr>
            <p:cNvPr id="113" name="Oval 112"/>
            <p:cNvSpPr/>
            <p:nvPr/>
          </p:nvSpPr>
          <p:spPr>
            <a:xfrm>
              <a:off x="6958180" y="6111868"/>
              <a:ext cx="1066292" cy="417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GPA</a:t>
              </a:r>
              <a:endParaRPr lang="en-US" dirty="0"/>
            </a:p>
          </p:txBody>
        </p:sp>
        <p:sp>
          <p:nvSpPr>
            <p:cNvPr id="114" name="Oval 113"/>
            <p:cNvSpPr/>
            <p:nvPr/>
          </p:nvSpPr>
          <p:spPr>
            <a:xfrm>
              <a:off x="9500684" y="5952449"/>
              <a:ext cx="1251160" cy="6181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salary</a:t>
              </a:r>
              <a:endParaRPr lang="en-US" dirty="0"/>
            </a:p>
          </p:txBody>
        </p:sp>
        <p:cxnSp>
          <p:nvCxnSpPr>
            <p:cNvPr id="115" name="Straight Connector 114"/>
            <p:cNvCxnSpPr>
              <a:stCxn id="104" idx="5"/>
              <a:endCxn id="103" idx="1"/>
            </p:cNvCxnSpPr>
            <p:nvPr/>
          </p:nvCxnSpPr>
          <p:spPr>
            <a:xfrm>
              <a:off x="7698435" y="2756345"/>
              <a:ext cx="326037" cy="263751"/>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endCxn id="103" idx="3"/>
            </p:cNvCxnSpPr>
            <p:nvPr/>
          </p:nvCxnSpPr>
          <p:spPr>
            <a:xfrm flipH="1">
              <a:off x="9255215" y="2833160"/>
              <a:ext cx="413421" cy="186936"/>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a:stCxn id="105" idx="4"/>
              <a:endCxn id="103" idx="0"/>
            </p:cNvCxnSpPr>
            <p:nvPr/>
          </p:nvCxnSpPr>
          <p:spPr>
            <a:xfrm>
              <a:off x="8552268" y="2569144"/>
              <a:ext cx="87576" cy="199814"/>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a:stCxn id="108" idx="2"/>
            </p:cNvCxnSpPr>
            <p:nvPr/>
          </p:nvCxnSpPr>
          <p:spPr>
            <a:xfrm flipH="1">
              <a:off x="7455583" y="5861050"/>
              <a:ext cx="142768" cy="250818"/>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a:stCxn id="114" idx="1"/>
              <a:endCxn id="109" idx="2"/>
            </p:cNvCxnSpPr>
            <p:nvPr/>
          </p:nvCxnSpPr>
          <p:spPr>
            <a:xfrm flipH="1" flipV="1">
              <a:off x="9487983" y="5861050"/>
              <a:ext cx="195929" cy="181924"/>
            </a:xfrm>
            <a:prstGeom prst="line">
              <a:avLst/>
            </a:prstGeom>
          </p:spPr>
          <p:style>
            <a:lnRef idx="1">
              <a:schemeClr val="dk1"/>
            </a:lnRef>
            <a:fillRef idx="0">
              <a:schemeClr val="dk1"/>
            </a:fillRef>
            <a:effectRef idx="0">
              <a:schemeClr val="dk1"/>
            </a:effectRef>
            <a:fontRef idx="minor">
              <a:schemeClr val="tx1"/>
            </a:fontRef>
          </p:style>
        </p:cxnSp>
      </p:grpSp>
      <p:grpSp>
        <p:nvGrpSpPr>
          <p:cNvPr id="145" name="Group 144"/>
          <p:cNvGrpSpPr/>
          <p:nvPr/>
        </p:nvGrpSpPr>
        <p:grpSpPr>
          <a:xfrm>
            <a:off x="7445663" y="3857182"/>
            <a:ext cx="4441536" cy="1250247"/>
            <a:chOff x="7445663" y="3857182"/>
            <a:chExt cx="4441536" cy="1250247"/>
          </a:xfrm>
        </p:grpSpPr>
        <p:grpSp>
          <p:nvGrpSpPr>
            <p:cNvPr id="120" name="Group 119"/>
            <p:cNvGrpSpPr/>
            <p:nvPr/>
          </p:nvGrpSpPr>
          <p:grpSpPr>
            <a:xfrm>
              <a:off x="7445663" y="3857182"/>
              <a:ext cx="4288528" cy="1235997"/>
              <a:chOff x="7178260" y="3879242"/>
              <a:chExt cx="4288528" cy="1235997"/>
            </a:xfrm>
          </p:grpSpPr>
          <p:grpSp>
            <p:nvGrpSpPr>
              <p:cNvPr id="121" name="Group 120"/>
              <p:cNvGrpSpPr/>
              <p:nvPr/>
            </p:nvGrpSpPr>
            <p:grpSpPr>
              <a:xfrm>
                <a:off x="7178260" y="3879242"/>
                <a:ext cx="4288528" cy="1235997"/>
                <a:chOff x="4268522" y="3417619"/>
                <a:chExt cx="4288528" cy="1235997"/>
              </a:xfrm>
            </p:grpSpPr>
            <p:grpSp>
              <p:nvGrpSpPr>
                <p:cNvPr id="123" name="Group 26"/>
                <p:cNvGrpSpPr>
                  <a:grpSpLocks/>
                </p:cNvGrpSpPr>
                <p:nvPr/>
              </p:nvGrpSpPr>
              <p:grpSpPr bwMode="auto">
                <a:xfrm>
                  <a:off x="6075768" y="3419206"/>
                  <a:ext cx="2481282" cy="476251"/>
                  <a:chOff x="5626505" y="3400998"/>
                  <a:chExt cx="2481282" cy="477045"/>
                </a:xfrm>
              </p:grpSpPr>
              <p:sp>
                <p:nvSpPr>
                  <p:cNvPr id="138" name="Rectangle 137"/>
                  <p:cNvSpPr/>
                  <p:nvPr/>
                </p:nvSpPr>
                <p:spPr>
                  <a:xfrm>
                    <a:off x="5626505" y="3400998"/>
                    <a:ext cx="2481282"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a:t>
                    </a:r>
                    <a:r>
                      <a:rPr lang="en-US" dirty="0" err="1" smtClean="0"/>
                      <a:t>gpa</a:t>
                    </a:r>
                    <a:endParaRPr lang="en-US" dirty="0"/>
                  </a:p>
                </p:txBody>
              </p:sp>
              <p:cxnSp>
                <p:nvCxnSpPr>
                  <p:cNvPr id="139" name="Straight Connector 138"/>
                  <p:cNvCxnSpPr/>
                  <p:nvPr/>
                </p:nvCxnSpPr>
                <p:spPr>
                  <a:xfrm>
                    <a:off x="6283499" y="3400999"/>
                    <a:ext cx="0" cy="477044"/>
                  </a:xfrm>
                  <a:prstGeom prst="line">
                    <a:avLst/>
                  </a:prstGeom>
                </p:spPr>
                <p:style>
                  <a:lnRef idx="1">
                    <a:schemeClr val="dk1"/>
                  </a:lnRef>
                  <a:fillRef idx="0">
                    <a:schemeClr val="dk1"/>
                  </a:fillRef>
                  <a:effectRef idx="0">
                    <a:schemeClr val="dk1"/>
                  </a:effectRef>
                  <a:fontRef idx="minor">
                    <a:schemeClr val="tx1"/>
                  </a:fontRef>
                </p:style>
              </p:cxnSp>
            </p:grpSp>
            <p:cxnSp>
              <p:nvCxnSpPr>
                <p:cNvPr id="137" name="Straight Connector 136"/>
                <p:cNvCxnSpPr/>
                <p:nvPr/>
              </p:nvCxnSpPr>
              <p:spPr bwMode="auto">
                <a:xfrm>
                  <a:off x="7987278" y="3417619"/>
                  <a:ext cx="0" cy="477838"/>
                </a:xfrm>
                <a:prstGeom prst="line">
                  <a:avLst/>
                </a:prstGeom>
              </p:spPr>
              <p:style>
                <a:lnRef idx="1">
                  <a:schemeClr val="dk1"/>
                </a:lnRef>
                <a:fillRef idx="0">
                  <a:schemeClr val="dk1"/>
                </a:fillRef>
                <a:effectRef idx="0">
                  <a:schemeClr val="dk1"/>
                </a:effectRef>
                <a:fontRef idx="minor">
                  <a:schemeClr val="tx1"/>
                </a:fontRef>
              </p:style>
            </p:cxnSp>
            <p:sp>
              <p:nvSpPr>
                <p:cNvPr id="127" name="TextBox 37"/>
                <p:cNvSpPr txBox="1">
                  <a:spLocks noChangeArrowheads="1"/>
                </p:cNvSpPr>
                <p:nvPr/>
              </p:nvSpPr>
              <p:spPr bwMode="auto">
                <a:xfrm>
                  <a:off x="4951226" y="3502025"/>
                  <a:ext cx="9733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Student</a:t>
                  </a:r>
                  <a:endParaRPr lang="en-US" altLang="en-US" sz="1800" dirty="0"/>
                </a:p>
              </p:txBody>
            </p:sp>
            <p:sp>
              <p:nvSpPr>
                <p:cNvPr id="128" name="TextBox 38"/>
                <p:cNvSpPr txBox="1">
                  <a:spLocks noChangeArrowheads="1"/>
                </p:cNvSpPr>
                <p:nvPr/>
              </p:nvSpPr>
              <p:spPr bwMode="auto">
                <a:xfrm>
                  <a:off x="4268522" y="4284284"/>
                  <a:ext cx="1808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Faculty member</a:t>
                  </a:r>
                  <a:endParaRPr lang="en-US" altLang="en-US" sz="1800" dirty="0"/>
                </a:p>
              </p:txBody>
            </p:sp>
          </p:grpSp>
          <p:cxnSp>
            <p:nvCxnSpPr>
              <p:cNvPr id="122" name="Straight Connector 121"/>
              <p:cNvCxnSpPr/>
              <p:nvPr/>
            </p:nvCxnSpPr>
            <p:spPr bwMode="auto">
              <a:xfrm>
                <a:off x="10374764" y="3895080"/>
                <a:ext cx="0" cy="476250"/>
              </a:xfrm>
              <a:prstGeom prst="line">
                <a:avLst/>
              </a:prstGeom>
            </p:spPr>
            <p:style>
              <a:lnRef idx="1">
                <a:schemeClr val="dk1"/>
              </a:lnRef>
              <a:fillRef idx="0">
                <a:schemeClr val="dk1"/>
              </a:fillRef>
              <a:effectRef idx="0">
                <a:schemeClr val="dk1"/>
              </a:effectRef>
              <a:fontRef idx="minor">
                <a:schemeClr val="tx1"/>
              </a:fontRef>
            </p:style>
          </p:cxnSp>
        </p:grpSp>
        <p:grpSp>
          <p:nvGrpSpPr>
            <p:cNvPr id="144" name="Group 143"/>
            <p:cNvGrpSpPr/>
            <p:nvPr/>
          </p:nvGrpSpPr>
          <p:grpSpPr>
            <a:xfrm>
              <a:off x="9252908" y="4615341"/>
              <a:ext cx="2634291" cy="492088"/>
              <a:chOff x="9252908" y="4615341"/>
              <a:chExt cx="2634291" cy="492088"/>
            </a:xfrm>
          </p:grpSpPr>
          <p:sp>
            <p:nvSpPr>
              <p:cNvPr id="140" name="Rectangle 139"/>
              <p:cNvSpPr/>
              <p:nvPr/>
            </p:nvSpPr>
            <p:spPr bwMode="auto">
              <a:xfrm>
                <a:off x="9252908" y="4616929"/>
                <a:ext cx="2634291" cy="476250"/>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salary</a:t>
                </a:r>
                <a:endParaRPr lang="en-US" dirty="0"/>
              </a:p>
            </p:txBody>
          </p:sp>
          <p:cxnSp>
            <p:nvCxnSpPr>
              <p:cNvPr id="141" name="Straight Connector 140"/>
              <p:cNvCxnSpPr/>
              <p:nvPr/>
            </p:nvCxnSpPr>
            <p:spPr bwMode="auto">
              <a:xfrm>
                <a:off x="9909903" y="4616929"/>
                <a:ext cx="0" cy="47625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bwMode="auto">
              <a:xfrm>
                <a:off x="11164419" y="4615341"/>
                <a:ext cx="0" cy="477838"/>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bwMode="auto">
              <a:xfrm>
                <a:off x="10642167" y="4631179"/>
                <a:ext cx="0" cy="47625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95249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Lecture content</a:t>
            </a:r>
            <a:endParaRPr lang="en-US" sz="3600" dirty="0"/>
          </a:p>
        </p:txBody>
      </p:sp>
      <p:sp>
        <p:nvSpPr>
          <p:cNvPr id="3" name="Content Placeholder 2"/>
          <p:cNvSpPr>
            <a:spLocks noGrp="1"/>
          </p:cNvSpPr>
          <p:nvPr>
            <p:ph idx="1"/>
          </p:nvPr>
        </p:nvSpPr>
        <p:spPr/>
        <p:txBody>
          <a:bodyPr>
            <a:normAutofit/>
          </a:bodyPr>
          <a:lstStyle/>
          <a:p>
            <a:r>
              <a:rPr lang="en-US" sz="2800" dirty="0" smtClean="0"/>
              <a:t>Logical database design</a:t>
            </a:r>
          </a:p>
          <a:p>
            <a:r>
              <a:rPr lang="en-US" sz="2800" dirty="0" smtClean="0"/>
              <a:t>Relational model and its components</a:t>
            </a:r>
          </a:p>
          <a:p>
            <a:r>
              <a:rPr lang="en-US" sz="2800" dirty="0" smtClean="0"/>
              <a:t>ER to relational mapping</a:t>
            </a:r>
            <a:endParaRPr lang="en-US" sz="2800" dirty="0"/>
          </a:p>
        </p:txBody>
      </p:sp>
    </p:spTree>
    <p:extLst>
      <p:ext uri="{BB962C8B-B14F-4D97-AF65-F5344CB8AC3E}">
        <p14:creationId xmlns:p14="http://schemas.microsoft.com/office/powerpoint/2010/main" val="37980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ISA mapping – option </a:t>
            </a:r>
            <a:r>
              <a:rPr lang="en-US" sz="3200" dirty="0" smtClean="0"/>
              <a:t>2 </a:t>
            </a:r>
            <a:r>
              <a:rPr lang="en-US" sz="3200" dirty="0"/>
              <a:t>(Contd.)</a:t>
            </a:r>
          </a:p>
        </p:txBody>
      </p:sp>
      <p:sp>
        <p:nvSpPr>
          <p:cNvPr id="3" name="Content Placeholder 2"/>
          <p:cNvSpPr>
            <a:spLocks noGrp="1"/>
          </p:cNvSpPr>
          <p:nvPr>
            <p:ph idx="1"/>
          </p:nvPr>
        </p:nvSpPr>
        <p:spPr>
          <a:xfrm>
            <a:off x="581192" y="2180496"/>
            <a:ext cx="6653701" cy="4532538"/>
          </a:xfrm>
        </p:spPr>
        <p:txBody>
          <a:bodyPr>
            <a:normAutofit/>
          </a:bodyPr>
          <a:lstStyle/>
          <a:p>
            <a:r>
              <a:rPr lang="en-US" altLang="en-US" sz="2000" dirty="0"/>
              <a:t>Now think how you would  store information of following people </a:t>
            </a:r>
          </a:p>
          <a:p>
            <a:pPr lvl="1"/>
            <a:r>
              <a:rPr lang="en-US" sz="2000" dirty="0"/>
              <a:t>A person who is not a student or a faculty member(</a:t>
            </a:r>
            <a:r>
              <a:rPr lang="en-US" sz="2000" dirty="0" err="1"/>
              <a:t>i.e</a:t>
            </a:r>
            <a:r>
              <a:rPr lang="en-US" sz="2000" dirty="0"/>
              <a:t> when the ISA relationship is </a:t>
            </a:r>
            <a:r>
              <a:rPr lang="en-US" sz="2000" dirty="0" err="1"/>
              <a:t>parial</a:t>
            </a:r>
            <a:r>
              <a:rPr lang="en-US" sz="2000" dirty="0"/>
              <a:t>)</a:t>
            </a:r>
          </a:p>
          <a:p>
            <a:pPr lvl="1"/>
            <a:r>
              <a:rPr lang="en-US" sz="2000" dirty="0"/>
              <a:t>A person who is a student but not a faculty member (</a:t>
            </a:r>
            <a:r>
              <a:rPr lang="en-US" sz="2000" dirty="0" err="1"/>
              <a:t>i.e</a:t>
            </a:r>
            <a:r>
              <a:rPr lang="en-US" sz="2000" dirty="0"/>
              <a:t> disjoint)</a:t>
            </a:r>
          </a:p>
          <a:p>
            <a:pPr lvl="1"/>
            <a:r>
              <a:rPr lang="en-US" sz="2000" dirty="0"/>
              <a:t>A person who is both a student and a faculty member (</a:t>
            </a:r>
            <a:r>
              <a:rPr lang="en-US" sz="2000" dirty="0" err="1"/>
              <a:t>i.e</a:t>
            </a:r>
            <a:r>
              <a:rPr lang="en-US" sz="2000" dirty="0"/>
              <a:t>: overlapping classes)</a:t>
            </a:r>
          </a:p>
          <a:p>
            <a:endParaRPr lang="en-US" sz="2000" dirty="0" smtClean="0"/>
          </a:p>
          <a:p>
            <a:endParaRPr lang="en-US" sz="2000" dirty="0"/>
          </a:p>
        </p:txBody>
      </p:sp>
      <p:grpSp>
        <p:nvGrpSpPr>
          <p:cNvPr id="41" name="Group 40"/>
          <p:cNvGrpSpPr/>
          <p:nvPr/>
        </p:nvGrpSpPr>
        <p:grpSpPr>
          <a:xfrm>
            <a:off x="7234893" y="3466889"/>
            <a:ext cx="4441536" cy="1250247"/>
            <a:chOff x="7445663" y="3857182"/>
            <a:chExt cx="4441536" cy="1250247"/>
          </a:xfrm>
        </p:grpSpPr>
        <p:grpSp>
          <p:nvGrpSpPr>
            <p:cNvPr id="42" name="Group 41"/>
            <p:cNvGrpSpPr/>
            <p:nvPr/>
          </p:nvGrpSpPr>
          <p:grpSpPr>
            <a:xfrm>
              <a:off x="7445663" y="3857182"/>
              <a:ext cx="4288528" cy="1235997"/>
              <a:chOff x="7178260" y="3879242"/>
              <a:chExt cx="4288528" cy="1235997"/>
            </a:xfrm>
          </p:grpSpPr>
          <p:grpSp>
            <p:nvGrpSpPr>
              <p:cNvPr id="48" name="Group 47"/>
              <p:cNvGrpSpPr/>
              <p:nvPr/>
            </p:nvGrpSpPr>
            <p:grpSpPr>
              <a:xfrm>
                <a:off x="7178260" y="3879242"/>
                <a:ext cx="4288528" cy="1235997"/>
                <a:chOff x="4268522" y="3417619"/>
                <a:chExt cx="4288528" cy="1235997"/>
              </a:xfrm>
            </p:grpSpPr>
            <p:grpSp>
              <p:nvGrpSpPr>
                <p:cNvPr id="51" name="Group 26"/>
                <p:cNvGrpSpPr>
                  <a:grpSpLocks/>
                </p:cNvGrpSpPr>
                <p:nvPr/>
              </p:nvGrpSpPr>
              <p:grpSpPr bwMode="auto">
                <a:xfrm>
                  <a:off x="6075768" y="3419206"/>
                  <a:ext cx="2481282" cy="476251"/>
                  <a:chOff x="5626505" y="3400998"/>
                  <a:chExt cx="2481282" cy="477045"/>
                </a:xfrm>
              </p:grpSpPr>
              <p:sp>
                <p:nvSpPr>
                  <p:cNvPr id="58" name="Rectangle 57"/>
                  <p:cNvSpPr/>
                  <p:nvPr/>
                </p:nvSpPr>
                <p:spPr>
                  <a:xfrm>
                    <a:off x="5626505" y="3400998"/>
                    <a:ext cx="2481282"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a:t>
                    </a:r>
                    <a:r>
                      <a:rPr lang="en-US" dirty="0" err="1" smtClean="0"/>
                      <a:t>gpa</a:t>
                    </a:r>
                    <a:endParaRPr lang="en-US" dirty="0"/>
                  </a:p>
                </p:txBody>
              </p:sp>
              <p:cxnSp>
                <p:nvCxnSpPr>
                  <p:cNvPr id="59" name="Straight Connector 58"/>
                  <p:cNvCxnSpPr/>
                  <p:nvPr/>
                </p:nvCxnSpPr>
                <p:spPr>
                  <a:xfrm>
                    <a:off x="6283499" y="3400999"/>
                    <a:ext cx="0" cy="477044"/>
                  </a:xfrm>
                  <a:prstGeom prst="line">
                    <a:avLst/>
                  </a:prstGeom>
                </p:spPr>
                <p:style>
                  <a:lnRef idx="1">
                    <a:schemeClr val="dk1"/>
                  </a:lnRef>
                  <a:fillRef idx="0">
                    <a:schemeClr val="dk1"/>
                  </a:fillRef>
                  <a:effectRef idx="0">
                    <a:schemeClr val="dk1"/>
                  </a:effectRef>
                  <a:fontRef idx="minor">
                    <a:schemeClr val="tx1"/>
                  </a:fontRef>
                </p:style>
              </p:cxnSp>
            </p:grpSp>
            <p:cxnSp>
              <p:nvCxnSpPr>
                <p:cNvPr id="52" name="Straight Connector 51"/>
                <p:cNvCxnSpPr/>
                <p:nvPr/>
              </p:nvCxnSpPr>
              <p:spPr bwMode="auto">
                <a:xfrm>
                  <a:off x="7987278" y="3417619"/>
                  <a:ext cx="0" cy="477838"/>
                </a:xfrm>
                <a:prstGeom prst="line">
                  <a:avLst/>
                </a:prstGeom>
              </p:spPr>
              <p:style>
                <a:lnRef idx="1">
                  <a:schemeClr val="dk1"/>
                </a:lnRef>
                <a:fillRef idx="0">
                  <a:schemeClr val="dk1"/>
                </a:fillRef>
                <a:effectRef idx="0">
                  <a:schemeClr val="dk1"/>
                </a:effectRef>
                <a:fontRef idx="minor">
                  <a:schemeClr val="tx1"/>
                </a:fontRef>
              </p:style>
            </p:cxnSp>
            <p:sp>
              <p:nvSpPr>
                <p:cNvPr id="53" name="TextBox 37"/>
                <p:cNvSpPr txBox="1">
                  <a:spLocks noChangeArrowheads="1"/>
                </p:cNvSpPr>
                <p:nvPr/>
              </p:nvSpPr>
              <p:spPr bwMode="auto">
                <a:xfrm>
                  <a:off x="4951226" y="3502025"/>
                  <a:ext cx="9733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Student</a:t>
                  </a:r>
                  <a:endParaRPr lang="en-US" altLang="en-US" sz="1800" dirty="0"/>
                </a:p>
              </p:txBody>
            </p:sp>
            <p:sp>
              <p:nvSpPr>
                <p:cNvPr id="54" name="TextBox 38"/>
                <p:cNvSpPr txBox="1">
                  <a:spLocks noChangeArrowheads="1"/>
                </p:cNvSpPr>
                <p:nvPr/>
              </p:nvSpPr>
              <p:spPr bwMode="auto">
                <a:xfrm>
                  <a:off x="4268522" y="4284284"/>
                  <a:ext cx="1808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Faculty member</a:t>
                  </a:r>
                  <a:endParaRPr lang="en-US" altLang="en-US" sz="1800" dirty="0"/>
                </a:p>
              </p:txBody>
            </p:sp>
          </p:grpSp>
          <p:cxnSp>
            <p:nvCxnSpPr>
              <p:cNvPr id="49" name="Straight Connector 48"/>
              <p:cNvCxnSpPr/>
              <p:nvPr/>
            </p:nvCxnSpPr>
            <p:spPr bwMode="auto">
              <a:xfrm>
                <a:off x="10374764" y="3895080"/>
                <a:ext cx="0" cy="476250"/>
              </a:xfrm>
              <a:prstGeom prst="line">
                <a:avLst/>
              </a:prstGeom>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9252908" y="4615341"/>
              <a:ext cx="2634291" cy="492088"/>
              <a:chOff x="9252908" y="4615341"/>
              <a:chExt cx="2634291" cy="492088"/>
            </a:xfrm>
          </p:grpSpPr>
          <p:sp>
            <p:nvSpPr>
              <p:cNvPr id="44" name="Rectangle 43"/>
              <p:cNvSpPr/>
              <p:nvPr/>
            </p:nvSpPr>
            <p:spPr bwMode="auto">
              <a:xfrm>
                <a:off x="9252908" y="4616929"/>
                <a:ext cx="2634291" cy="476250"/>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salary</a:t>
                </a:r>
                <a:endParaRPr lang="en-US" dirty="0"/>
              </a:p>
            </p:txBody>
          </p:sp>
          <p:cxnSp>
            <p:nvCxnSpPr>
              <p:cNvPr id="45" name="Straight Connector 44"/>
              <p:cNvCxnSpPr/>
              <p:nvPr/>
            </p:nvCxnSpPr>
            <p:spPr bwMode="auto">
              <a:xfrm>
                <a:off x="9909903" y="4616929"/>
                <a:ext cx="0" cy="47625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bwMode="auto">
              <a:xfrm>
                <a:off x="11164419" y="4615341"/>
                <a:ext cx="0" cy="47783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bwMode="auto">
              <a:xfrm>
                <a:off x="10642167" y="4631179"/>
                <a:ext cx="0" cy="47625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5523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ISA mapping – option 3</a:t>
            </a:r>
            <a:endParaRPr lang="en-US" sz="3200" dirty="0"/>
          </a:p>
        </p:txBody>
      </p:sp>
      <p:sp>
        <p:nvSpPr>
          <p:cNvPr id="3" name="Content Placeholder 2"/>
          <p:cNvSpPr>
            <a:spLocks noGrp="1"/>
          </p:cNvSpPr>
          <p:nvPr>
            <p:ph idx="1"/>
          </p:nvPr>
        </p:nvSpPr>
        <p:spPr>
          <a:xfrm>
            <a:off x="581192" y="2537334"/>
            <a:ext cx="3983724" cy="4532538"/>
          </a:xfrm>
        </p:spPr>
        <p:txBody>
          <a:bodyPr>
            <a:normAutofit lnSpcReduction="10000"/>
          </a:bodyPr>
          <a:lstStyle/>
          <a:p>
            <a:r>
              <a:rPr lang="en-US" altLang="en-US" sz="2000" dirty="0" smtClean="0"/>
              <a:t>Create a single relation including attributes of the superclass as well as attributes of all sub classes.</a:t>
            </a:r>
          </a:p>
          <a:p>
            <a:r>
              <a:rPr lang="en-US" altLang="en-US" sz="2000" dirty="0" smtClean="0"/>
              <a:t>Include an attribute named type for </a:t>
            </a:r>
            <a:r>
              <a:rPr lang="en-US" altLang="en-US" sz="2000" dirty="0"/>
              <a:t>specifying which subclass the entity belongs if any.</a:t>
            </a:r>
          </a:p>
          <a:p>
            <a:r>
              <a:rPr lang="en-US" sz="2000" dirty="0" smtClean="0"/>
              <a:t>Primary key of the superclass becomes primary key of the relation.</a:t>
            </a:r>
          </a:p>
          <a:p>
            <a:pPr>
              <a:lnSpc>
                <a:spcPct val="90000"/>
              </a:lnSpc>
            </a:pPr>
            <a:r>
              <a:rPr lang="en-US" altLang="en-US" sz="2000" dirty="0">
                <a:solidFill>
                  <a:srgbClr val="FF0000"/>
                </a:solidFill>
              </a:rPr>
              <a:t>The specialization/generalization relationship must be </a:t>
            </a:r>
            <a:r>
              <a:rPr lang="en-US" altLang="en-US" sz="2000" b="1" dirty="0">
                <a:solidFill>
                  <a:srgbClr val="FF0000"/>
                </a:solidFill>
              </a:rPr>
              <a:t>disjoint</a:t>
            </a:r>
          </a:p>
          <a:p>
            <a:r>
              <a:rPr lang="en-US" altLang="en-US" sz="2000" dirty="0">
                <a:solidFill>
                  <a:srgbClr val="FF0000"/>
                </a:solidFill>
              </a:rPr>
              <a:t>Good if subclasses have </a:t>
            </a:r>
            <a:r>
              <a:rPr lang="en-US" altLang="en-US" sz="2000" b="1" dirty="0">
                <a:solidFill>
                  <a:srgbClr val="FF0000"/>
                </a:solidFill>
              </a:rPr>
              <a:t>few attributes</a:t>
            </a:r>
          </a:p>
          <a:p>
            <a:endParaRPr lang="en-US" sz="2000" dirty="0" smtClean="0"/>
          </a:p>
          <a:p>
            <a:endParaRPr lang="en-US" sz="2000" dirty="0"/>
          </a:p>
        </p:txBody>
      </p:sp>
      <p:sp>
        <p:nvSpPr>
          <p:cNvPr id="57" name="Right Arrow 56"/>
          <p:cNvSpPr/>
          <p:nvPr/>
        </p:nvSpPr>
        <p:spPr>
          <a:xfrm>
            <a:off x="7246200" y="3924022"/>
            <a:ext cx="346518" cy="345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4696764" y="2034051"/>
            <a:ext cx="3932834" cy="4568120"/>
            <a:chOff x="6819010" y="2002474"/>
            <a:chExt cx="3932834" cy="4568120"/>
          </a:xfrm>
        </p:grpSpPr>
        <p:sp>
          <p:nvSpPr>
            <p:cNvPr id="103" name="Rectangle 102"/>
            <p:cNvSpPr/>
            <p:nvPr/>
          </p:nvSpPr>
          <p:spPr>
            <a:xfrm>
              <a:off x="8024472" y="2768958"/>
              <a:ext cx="1230743" cy="502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a:t>
              </a:r>
              <a:endParaRPr lang="en-US" dirty="0"/>
            </a:p>
          </p:txBody>
        </p:sp>
        <p:sp>
          <p:nvSpPr>
            <p:cNvPr id="104" name="Oval 103"/>
            <p:cNvSpPr/>
            <p:nvPr/>
          </p:nvSpPr>
          <p:spPr>
            <a:xfrm>
              <a:off x="6819010" y="2382590"/>
              <a:ext cx="1030310" cy="4378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NIC</a:t>
              </a:r>
              <a:endParaRPr lang="en-US" u="sng" dirty="0"/>
            </a:p>
          </p:txBody>
        </p:sp>
        <p:sp>
          <p:nvSpPr>
            <p:cNvPr id="105" name="Oval 104"/>
            <p:cNvSpPr/>
            <p:nvPr/>
          </p:nvSpPr>
          <p:spPr>
            <a:xfrm>
              <a:off x="7766657" y="2002474"/>
              <a:ext cx="1571222" cy="5666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a:t>
              </a:r>
              <a:endParaRPr lang="en-US" dirty="0"/>
            </a:p>
          </p:txBody>
        </p:sp>
        <p:sp>
          <p:nvSpPr>
            <p:cNvPr id="106" name="Oval 105"/>
            <p:cNvSpPr/>
            <p:nvPr/>
          </p:nvSpPr>
          <p:spPr>
            <a:xfrm>
              <a:off x="9408265" y="2305127"/>
              <a:ext cx="978794" cy="5280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age</a:t>
              </a:r>
              <a:endParaRPr lang="en-US" dirty="0"/>
            </a:p>
          </p:txBody>
        </p:sp>
        <p:sp>
          <p:nvSpPr>
            <p:cNvPr id="107" name="Isosceles Triangle 106"/>
            <p:cNvSpPr/>
            <p:nvPr/>
          </p:nvSpPr>
          <p:spPr>
            <a:xfrm>
              <a:off x="8053856" y="3734915"/>
              <a:ext cx="1171977" cy="77273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ISA</a:t>
              </a:r>
              <a:endParaRPr lang="en-US" dirty="0"/>
            </a:p>
          </p:txBody>
        </p:sp>
        <p:sp>
          <p:nvSpPr>
            <p:cNvPr id="108" name="Rectangle 107"/>
            <p:cNvSpPr/>
            <p:nvPr/>
          </p:nvSpPr>
          <p:spPr>
            <a:xfrm>
              <a:off x="7005601" y="5359937"/>
              <a:ext cx="1185499"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Student</a:t>
              </a:r>
              <a:endParaRPr lang="en-US" dirty="0"/>
            </a:p>
          </p:txBody>
        </p:sp>
        <p:sp>
          <p:nvSpPr>
            <p:cNvPr id="109" name="Rectangle 108"/>
            <p:cNvSpPr/>
            <p:nvPr/>
          </p:nvSpPr>
          <p:spPr>
            <a:xfrm>
              <a:off x="8600901" y="5359937"/>
              <a:ext cx="1774164"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Faculty member</a:t>
              </a:r>
              <a:endParaRPr lang="en-US" dirty="0"/>
            </a:p>
          </p:txBody>
        </p:sp>
        <p:cxnSp>
          <p:nvCxnSpPr>
            <p:cNvPr id="110" name="Straight Connector 109"/>
            <p:cNvCxnSpPr>
              <a:stCxn id="107" idx="0"/>
            </p:cNvCxnSpPr>
            <p:nvPr/>
          </p:nvCxnSpPr>
          <p:spPr>
            <a:xfrm flipH="1" flipV="1">
              <a:off x="8639844" y="3255571"/>
              <a:ext cx="1" cy="479344"/>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flipH="1">
              <a:off x="7543860" y="4507647"/>
              <a:ext cx="1072107" cy="852290"/>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8619942" y="4494769"/>
              <a:ext cx="1242051" cy="852290"/>
            </a:xfrm>
            <a:prstGeom prst="line">
              <a:avLst/>
            </a:prstGeom>
          </p:spPr>
          <p:style>
            <a:lnRef idx="1">
              <a:schemeClr val="dk1"/>
            </a:lnRef>
            <a:fillRef idx="0">
              <a:schemeClr val="dk1"/>
            </a:fillRef>
            <a:effectRef idx="0">
              <a:schemeClr val="dk1"/>
            </a:effectRef>
            <a:fontRef idx="minor">
              <a:schemeClr val="tx1"/>
            </a:fontRef>
          </p:style>
        </p:cxnSp>
        <p:sp>
          <p:nvSpPr>
            <p:cNvPr id="113" name="Oval 112"/>
            <p:cNvSpPr/>
            <p:nvPr/>
          </p:nvSpPr>
          <p:spPr>
            <a:xfrm>
              <a:off x="6958180" y="6111868"/>
              <a:ext cx="1066292" cy="417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GPA</a:t>
              </a:r>
              <a:endParaRPr lang="en-US" dirty="0"/>
            </a:p>
          </p:txBody>
        </p:sp>
        <p:sp>
          <p:nvSpPr>
            <p:cNvPr id="114" name="Oval 113"/>
            <p:cNvSpPr/>
            <p:nvPr/>
          </p:nvSpPr>
          <p:spPr>
            <a:xfrm>
              <a:off x="9500684" y="5952449"/>
              <a:ext cx="1251160" cy="6181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salary</a:t>
              </a:r>
              <a:endParaRPr lang="en-US" dirty="0"/>
            </a:p>
          </p:txBody>
        </p:sp>
        <p:cxnSp>
          <p:nvCxnSpPr>
            <p:cNvPr id="115" name="Straight Connector 114"/>
            <p:cNvCxnSpPr>
              <a:stCxn id="104" idx="5"/>
              <a:endCxn id="103" idx="1"/>
            </p:cNvCxnSpPr>
            <p:nvPr/>
          </p:nvCxnSpPr>
          <p:spPr>
            <a:xfrm>
              <a:off x="7698435" y="2756345"/>
              <a:ext cx="326037" cy="263751"/>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endCxn id="103" idx="3"/>
            </p:cNvCxnSpPr>
            <p:nvPr/>
          </p:nvCxnSpPr>
          <p:spPr>
            <a:xfrm flipH="1">
              <a:off x="9255215" y="2833160"/>
              <a:ext cx="413421" cy="186936"/>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a:stCxn id="105" idx="4"/>
              <a:endCxn id="103" idx="0"/>
            </p:cNvCxnSpPr>
            <p:nvPr/>
          </p:nvCxnSpPr>
          <p:spPr>
            <a:xfrm>
              <a:off x="8552268" y="2569144"/>
              <a:ext cx="87576" cy="199814"/>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a:stCxn id="108" idx="2"/>
            </p:cNvCxnSpPr>
            <p:nvPr/>
          </p:nvCxnSpPr>
          <p:spPr>
            <a:xfrm flipH="1">
              <a:off x="7455583" y="5861050"/>
              <a:ext cx="142768" cy="250818"/>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a:stCxn id="114" idx="1"/>
              <a:endCxn id="109" idx="2"/>
            </p:cNvCxnSpPr>
            <p:nvPr/>
          </p:nvCxnSpPr>
          <p:spPr>
            <a:xfrm flipH="1" flipV="1">
              <a:off x="9487983" y="5861050"/>
              <a:ext cx="195929" cy="181924"/>
            </a:xfrm>
            <a:prstGeom prst="line">
              <a:avLst/>
            </a:prstGeom>
          </p:spPr>
          <p:style>
            <a:lnRef idx="1">
              <a:schemeClr val="dk1"/>
            </a:lnRef>
            <a:fillRef idx="0">
              <a:schemeClr val="dk1"/>
            </a:fillRef>
            <a:effectRef idx="0">
              <a:schemeClr val="dk1"/>
            </a:effectRef>
            <a:fontRef idx="minor">
              <a:schemeClr val="tx1"/>
            </a:fontRef>
          </p:style>
        </p:cxnSp>
      </p:grpSp>
      <p:grpSp>
        <p:nvGrpSpPr>
          <p:cNvPr id="145" name="Group 144"/>
          <p:cNvGrpSpPr/>
          <p:nvPr/>
        </p:nvGrpSpPr>
        <p:grpSpPr>
          <a:xfrm>
            <a:off x="7639388" y="3841864"/>
            <a:ext cx="4415081" cy="485104"/>
            <a:chOff x="7739747" y="3841864"/>
            <a:chExt cx="4415081" cy="485104"/>
          </a:xfrm>
        </p:grpSpPr>
        <p:grpSp>
          <p:nvGrpSpPr>
            <p:cNvPr id="120" name="Group 119"/>
            <p:cNvGrpSpPr/>
            <p:nvPr/>
          </p:nvGrpSpPr>
          <p:grpSpPr>
            <a:xfrm>
              <a:off x="7739747" y="3841864"/>
              <a:ext cx="4415081" cy="485104"/>
              <a:chOff x="7472344" y="3863924"/>
              <a:chExt cx="4415081" cy="485104"/>
            </a:xfrm>
          </p:grpSpPr>
          <p:grpSp>
            <p:nvGrpSpPr>
              <p:cNvPr id="121" name="Group 120"/>
              <p:cNvGrpSpPr/>
              <p:nvPr/>
            </p:nvGrpSpPr>
            <p:grpSpPr>
              <a:xfrm>
                <a:off x="7472344" y="3863924"/>
                <a:ext cx="4415081" cy="482010"/>
                <a:chOff x="4562606" y="3402301"/>
                <a:chExt cx="4415081" cy="482010"/>
              </a:xfrm>
            </p:grpSpPr>
            <p:grpSp>
              <p:nvGrpSpPr>
                <p:cNvPr id="123" name="Group 26"/>
                <p:cNvGrpSpPr>
                  <a:grpSpLocks/>
                </p:cNvGrpSpPr>
                <p:nvPr/>
              </p:nvGrpSpPr>
              <p:grpSpPr bwMode="auto">
                <a:xfrm>
                  <a:off x="5371497" y="3402301"/>
                  <a:ext cx="3606190" cy="482010"/>
                  <a:chOff x="4922234" y="3384061"/>
                  <a:chExt cx="3606190" cy="482813"/>
                </a:xfrm>
              </p:grpSpPr>
              <p:sp>
                <p:nvSpPr>
                  <p:cNvPr id="138" name="Rectangle 137"/>
                  <p:cNvSpPr/>
                  <p:nvPr/>
                </p:nvSpPr>
                <p:spPr>
                  <a:xfrm>
                    <a:off x="4922234" y="3384061"/>
                    <a:ext cx="3606190"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a:t>
                    </a:r>
                    <a:r>
                      <a:rPr lang="en-US" dirty="0" err="1" smtClean="0"/>
                      <a:t>gpa</a:t>
                    </a:r>
                    <a:r>
                      <a:rPr lang="en-US" dirty="0" smtClean="0"/>
                      <a:t>  salary  type</a:t>
                    </a:r>
                    <a:endParaRPr lang="en-US" dirty="0"/>
                  </a:p>
                </p:txBody>
              </p:sp>
              <p:cxnSp>
                <p:nvCxnSpPr>
                  <p:cNvPr id="139" name="Straight Connector 138"/>
                  <p:cNvCxnSpPr/>
                  <p:nvPr/>
                </p:nvCxnSpPr>
                <p:spPr>
                  <a:xfrm>
                    <a:off x="5558681" y="3389830"/>
                    <a:ext cx="0" cy="477044"/>
                  </a:xfrm>
                  <a:prstGeom prst="line">
                    <a:avLst/>
                  </a:prstGeom>
                </p:spPr>
                <p:style>
                  <a:lnRef idx="1">
                    <a:schemeClr val="dk1"/>
                  </a:lnRef>
                  <a:fillRef idx="0">
                    <a:schemeClr val="dk1"/>
                  </a:fillRef>
                  <a:effectRef idx="0">
                    <a:schemeClr val="dk1"/>
                  </a:effectRef>
                  <a:fontRef idx="minor">
                    <a:schemeClr val="tx1"/>
                  </a:fontRef>
                </p:style>
              </p:cxnSp>
            </p:grpSp>
            <p:cxnSp>
              <p:nvCxnSpPr>
                <p:cNvPr id="137" name="Straight Connector 136"/>
                <p:cNvCxnSpPr/>
                <p:nvPr/>
              </p:nvCxnSpPr>
              <p:spPr bwMode="auto">
                <a:xfrm>
                  <a:off x="7295908" y="3406468"/>
                  <a:ext cx="0" cy="477838"/>
                </a:xfrm>
                <a:prstGeom prst="line">
                  <a:avLst/>
                </a:prstGeom>
              </p:spPr>
              <p:style>
                <a:lnRef idx="1">
                  <a:schemeClr val="dk1"/>
                </a:lnRef>
                <a:fillRef idx="0">
                  <a:schemeClr val="dk1"/>
                </a:fillRef>
                <a:effectRef idx="0">
                  <a:schemeClr val="dk1"/>
                </a:effectRef>
                <a:fontRef idx="minor">
                  <a:schemeClr val="tx1"/>
                </a:fontRef>
              </p:style>
            </p:cxnSp>
            <p:sp>
              <p:nvSpPr>
                <p:cNvPr id="127" name="TextBox 37"/>
                <p:cNvSpPr txBox="1">
                  <a:spLocks noChangeArrowheads="1"/>
                </p:cNvSpPr>
                <p:nvPr/>
              </p:nvSpPr>
              <p:spPr bwMode="auto">
                <a:xfrm>
                  <a:off x="4562606" y="3445483"/>
                  <a:ext cx="867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Person</a:t>
                  </a:r>
                  <a:endParaRPr lang="en-US" altLang="en-US" sz="1800" dirty="0"/>
                </a:p>
              </p:txBody>
            </p:sp>
          </p:grpSp>
          <p:cxnSp>
            <p:nvCxnSpPr>
              <p:cNvPr id="122" name="Straight Connector 121"/>
              <p:cNvCxnSpPr/>
              <p:nvPr/>
            </p:nvCxnSpPr>
            <p:spPr bwMode="auto">
              <a:xfrm>
                <a:off x="9638793" y="3872778"/>
                <a:ext cx="0" cy="476250"/>
              </a:xfrm>
              <a:prstGeom prst="line">
                <a:avLst/>
              </a:prstGeom>
            </p:spPr>
            <p:style>
              <a:lnRef idx="1">
                <a:schemeClr val="dk1"/>
              </a:lnRef>
              <a:fillRef idx="0">
                <a:schemeClr val="dk1"/>
              </a:fillRef>
              <a:effectRef idx="0">
                <a:schemeClr val="dk1"/>
              </a:effectRef>
              <a:fontRef idx="minor">
                <a:schemeClr val="tx1"/>
              </a:fontRef>
            </p:style>
          </p:cxnSp>
        </p:grpSp>
        <p:cxnSp>
          <p:nvCxnSpPr>
            <p:cNvPr id="142" name="Straight Connector 141"/>
            <p:cNvCxnSpPr/>
            <p:nvPr/>
          </p:nvCxnSpPr>
          <p:spPr bwMode="auto">
            <a:xfrm>
              <a:off x="10930246" y="3844547"/>
              <a:ext cx="0" cy="477838"/>
            </a:xfrm>
            <a:prstGeom prst="line">
              <a:avLst/>
            </a:prstGeom>
          </p:spPr>
          <p:style>
            <a:lnRef idx="1">
              <a:schemeClr val="dk1"/>
            </a:lnRef>
            <a:fillRef idx="0">
              <a:schemeClr val="dk1"/>
            </a:fillRef>
            <a:effectRef idx="0">
              <a:schemeClr val="dk1"/>
            </a:effectRef>
            <a:fontRef idx="minor">
              <a:schemeClr val="tx1"/>
            </a:fontRef>
          </p:style>
        </p:cxnSp>
      </p:grpSp>
      <p:cxnSp>
        <p:nvCxnSpPr>
          <p:cNvPr id="59" name="Straight Connector 58"/>
          <p:cNvCxnSpPr/>
          <p:nvPr/>
        </p:nvCxnSpPr>
        <p:spPr bwMode="auto">
          <a:xfrm>
            <a:off x="11461785" y="3851984"/>
            <a:ext cx="0" cy="47783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43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ISA mapping – option 3 (Contd.)</a:t>
            </a:r>
            <a:endParaRPr lang="en-US" sz="3200" dirty="0"/>
          </a:p>
        </p:txBody>
      </p:sp>
      <p:sp>
        <p:nvSpPr>
          <p:cNvPr id="3" name="Content Placeholder 2"/>
          <p:cNvSpPr>
            <a:spLocks noGrp="1"/>
          </p:cNvSpPr>
          <p:nvPr>
            <p:ph idx="1"/>
          </p:nvPr>
        </p:nvSpPr>
        <p:spPr>
          <a:xfrm>
            <a:off x="581191" y="2537334"/>
            <a:ext cx="10469667" cy="4532538"/>
          </a:xfrm>
        </p:spPr>
        <p:txBody>
          <a:bodyPr>
            <a:normAutofit/>
          </a:bodyPr>
          <a:lstStyle/>
          <a:p>
            <a:r>
              <a:rPr lang="en-US" altLang="en-US" sz="2000" dirty="0"/>
              <a:t>Now think how you would  store information of following people </a:t>
            </a:r>
          </a:p>
          <a:p>
            <a:pPr lvl="1"/>
            <a:r>
              <a:rPr lang="en-US" sz="2000" dirty="0"/>
              <a:t>A person who is not a student or a faculty member(</a:t>
            </a:r>
            <a:r>
              <a:rPr lang="en-US" sz="2000" dirty="0" err="1"/>
              <a:t>i.e</a:t>
            </a:r>
            <a:r>
              <a:rPr lang="en-US" sz="2000" dirty="0"/>
              <a:t> when the ISA relationship is </a:t>
            </a:r>
            <a:r>
              <a:rPr lang="en-US" sz="2000" dirty="0" err="1"/>
              <a:t>parial</a:t>
            </a:r>
            <a:r>
              <a:rPr lang="en-US" sz="2000" dirty="0"/>
              <a:t>)</a:t>
            </a:r>
          </a:p>
          <a:p>
            <a:pPr lvl="1"/>
            <a:r>
              <a:rPr lang="en-US" sz="2000" dirty="0"/>
              <a:t>A person who is a student but not a faculty member (</a:t>
            </a:r>
            <a:r>
              <a:rPr lang="en-US" sz="2000" dirty="0" err="1"/>
              <a:t>i.e</a:t>
            </a:r>
            <a:r>
              <a:rPr lang="en-US" sz="2000" dirty="0"/>
              <a:t> disjoint)</a:t>
            </a:r>
          </a:p>
          <a:p>
            <a:pPr lvl="1"/>
            <a:r>
              <a:rPr lang="en-US" sz="2000" dirty="0"/>
              <a:t>A person who is both a student and a faculty member (</a:t>
            </a:r>
            <a:r>
              <a:rPr lang="en-US" sz="2000" dirty="0" err="1"/>
              <a:t>i.e</a:t>
            </a:r>
            <a:r>
              <a:rPr lang="en-US" sz="2000" dirty="0"/>
              <a:t>: overlapping classes)</a:t>
            </a:r>
          </a:p>
          <a:p>
            <a:endParaRPr lang="en-US" sz="2000" dirty="0" smtClean="0"/>
          </a:p>
          <a:p>
            <a:endParaRPr lang="en-US" sz="2000" dirty="0"/>
          </a:p>
        </p:txBody>
      </p:sp>
      <p:grpSp>
        <p:nvGrpSpPr>
          <p:cNvPr id="4" name="Group 3"/>
          <p:cNvGrpSpPr/>
          <p:nvPr/>
        </p:nvGrpSpPr>
        <p:grpSpPr>
          <a:xfrm>
            <a:off x="2320263" y="2625350"/>
            <a:ext cx="4571195" cy="486135"/>
            <a:chOff x="7460972" y="3851984"/>
            <a:chExt cx="4571195" cy="486135"/>
          </a:xfrm>
        </p:grpSpPr>
        <p:grpSp>
          <p:nvGrpSpPr>
            <p:cNvPr id="145" name="Group 144"/>
            <p:cNvGrpSpPr/>
            <p:nvPr/>
          </p:nvGrpSpPr>
          <p:grpSpPr>
            <a:xfrm>
              <a:off x="7460972" y="3853015"/>
              <a:ext cx="4571195" cy="485104"/>
              <a:chOff x="7583633" y="3841864"/>
              <a:chExt cx="4571195" cy="485104"/>
            </a:xfrm>
          </p:grpSpPr>
          <p:grpSp>
            <p:nvGrpSpPr>
              <p:cNvPr id="120" name="Group 119"/>
              <p:cNvGrpSpPr/>
              <p:nvPr/>
            </p:nvGrpSpPr>
            <p:grpSpPr>
              <a:xfrm>
                <a:off x="7583633" y="3841864"/>
                <a:ext cx="4571195" cy="485104"/>
                <a:chOff x="7316230" y="3863924"/>
                <a:chExt cx="4571195" cy="485104"/>
              </a:xfrm>
            </p:grpSpPr>
            <p:grpSp>
              <p:nvGrpSpPr>
                <p:cNvPr id="121" name="Group 120"/>
                <p:cNvGrpSpPr/>
                <p:nvPr/>
              </p:nvGrpSpPr>
              <p:grpSpPr>
                <a:xfrm>
                  <a:off x="7316230" y="3863924"/>
                  <a:ext cx="4571195" cy="482010"/>
                  <a:chOff x="4406492" y="3402301"/>
                  <a:chExt cx="4571195" cy="482010"/>
                </a:xfrm>
              </p:grpSpPr>
              <p:grpSp>
                <p:nvGrpSpPr>
                  <p:cNvPr id="123" name="Group 26"/>
                  <p:cNvGrpSpPr>
                    <a:grpSpLocks/>
                  </p:cNvGrpSpPr>
                  <p:nvPr/>
                </p:nvGrpSpPr>
                <p:grpSpPr bwMode="auto">
                  <a:xfrm>
                    <a:off x="5371497" y="3402301"/>
                    <a:ext cx="3606190" cy="482010"/>
                    <a:chOff x="4922234" y="3384061"/>
                    <a:chExt cx="3606190" cy="482813"/>
                  </a:xfrm>
                </p:grpSpPr>
                <p:sp>
                  <p:nvSpPr>
                    <p:cNvPr id="138" name="Rectangle 137"/>
                    <p:cNvSpPr/>
                    <p:nvPr/>
                  </p:nvSpPr>
                  <p:spPr>
                    <a:xfrm>
                      <a:off x="4922234" y="3384061"/>
                      <a:ext cx="3606190"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a:t>
                      </a:r>
                      <a:r>
                        <a:rPr lang="en-US" dirty="0" err="1" smtClean="0"/>
                        <a:t>gpa</a:t>
                      </a:r>
                      <a:r>
                        <a:rPr lang="en-US" dirty="0" smtClean="0"/>
                        <a:t>  salary  type</a:t>
                      </a:r>
                      <a:endParaRPr lang="en-US" dirty="0"/>
                    </a:p>
                  </p:txBody>
                </p:sp>
                <p:cxnSp>
                  <p:nvCxnSpPr>
                    <p:cNvPr id="139" name="Straight Connector 138"/>
                    <p:cNvCxnSpPr/>
                    <p:nvPr/>
                  </p:nvCxnSpPr>
                  <p:spPr>
                    <a:xfrm>
                      <a:off x="5558681" y="3389830"/>
                      <a:ext cx="0" cy="477044"/>
                    </a:xfrm>
                    <a:prstGeom prst="line">
                      <a:avLst/>
                    </a:prstGeom>
                  </p:spPr>
                  <p:style>
                    <a:lnRef idx="1">
                      <a:schemeClr val="dk1"/>
                    </a:lnRef>
                    <a:fillRef idx="0">
                      <a:schemeClr val="dk1"/>
                    </a:fillRef>
                    <a:effectRef idx="0">
                      <a:schemeClr val="dk1"/>
                    </a:effectRef>
                    <a:fontRef idx="minor">
                      <a:schemeClr val="tx1"/>
                    </a:fontRef>
                  </p:style>
                </p:cxnSp>
              </p:grpSp>
              <p:cxnSp>
                <p:nvCxnSpPr>
                  <p:cNvPr id="137" name="Straight Connector 136"/>
                  <p:cNvCxnSpPr/>
                  <p:nvPr/>
                </p:nvCxnSpPr>
                <p:spPr bwMode="auto">
                  <a:xfrm>
                    <a:off x="7295908" y="3406468"/>
                    <a:ext cx="0" cy="477838"/>
                  </a:xfrm>
                  <a:prstGeom prst="line">
                    <a:avLst/>
                  </a:prstGeom>
                </p:spPr>
                <p:style>
                  <a:lnRef idx="1">
                    <a:schemeClr val="dk1"/>
                  </a:lnRef>
                  <a:fillRef idx="0">
                    <a:schemeClr val="dk1"/>
                  </a:fillRef>
                  <a:effectRef idx="0">
                    <a:schemeClr val="dk1"/>
                  </a:effectRef>
                  <a:fontRef idx="minor">
                    <a:schemeClr val="tx1"/>
                  </a:fontRef>
                </p:style>
              </p:cxnSp>
              <p:sp>
                <p:nvSpPr>
                  <p:cNvPr id="127" name="TextBox 37"/>
                  <p:cNvSpPr txBox="1">
                    <a:spLocks noChangeArrowheads="1"/>
                  </p:cNvSpPr>
                  <p:nvPr/>
                </p:nvSpPr>
                <p:spPr bwMode="auto">
                  <a:xfrm>
                    <a:off x="4406492" y="3478936"/>
                    <a:ext cx="867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Person</a:t>
                    </a:r>
                    <a:endParaRPr lang="en-US" altLang="en-US" sz="1800" dirty="0"/>
                  </a:p>
                </p:txBody>
              </p:sp>
            </p:grpSp>
            <p:cxnSp>
              <p:nvCxnSpPr>
                <p:cNvPr id="122" name="Straight Connector 121"/>
                <p:cNvCxnSpPr/>
                <p:nvPr/>
              </p:nvCxnSpPr>
              <p:spPr bwMode="auto">
                <a:xfrm>
                  <a:off x="9638793" y="3872778"/>
                  <a:ext cx="0" cy="476250"/>
                </a:xfrm>
                <a:prstGeom prst="line">
                  <a:avLst/>
                </a:prstGeom>
              </p:spPr>
              <p:style>
                <a:lnRef idx="1">
                  <a:schemeClr val="dk1"/>
                </a:lnRef>
                <a:fillRef idx="0">
                  <a:schemeClr val="dk1"/>
                </a:fillRef>
                <a:effectRef idx="0">
                  <a:schemeClr val="dk1"/>
                </a:effectRef>
                <a:fontRef idx="minor">
                  <a:schemeClr val="tx1"/>
                </a:fontRef>
              </p:style>
            </p:cxnSp>
          </p:grpSp>
          <p:cxnSp>
            <p:nvCxnSpPr>
              <p:cNvPr id="142" name="Straight Connector 141"/>
              <p:cNvCxnSpPr/>
              <p:nvPr/>
            </p:nvCxnSpPr>
            <p:spPr bwMode="auto">
              <a:xfrm>
                <a:off x="10930246" y="3844547"/>
                <a:ext cx="0" cy="477838"/>
              </a:xfrm>
              <a:prstGeom prst="line">
                <a:avLst/>
              </a:prstGeom>
            </p:spPr>
            <p:style>
              <a:lnRef idx="1">
                <a:schemeClr val="dk1"/>
              </a:lnRef>
              <a:fillRef idx="0">
                <a:schemeClr val="dk1"/>
              </a:fillRef>
              <a:effectRef idx="0">
                <a:schemeClr val="dk1"/>
              </a:effectRef>
              <a:fontRef idx="minor">
                <a:schemeClr val="tx1"/>
              </a:fontRef>
            </p:style>
          </p:cxnSp>
        </p:grpSp>
        <p:cxnSp>
          <p:nvCxnSpPr>
            <p:cNvPr id="59" name="Straight Connector 58"/>
            <p:cNvCxnSpPr/>
            <p:nvPr/>
          </p:nvCxnSpPr>
          <p:spPr bwMode="auto">
            <a:xfrm>
              <a:off x="11461785" y="3851984"/>
              <a:ext cx="0" cy="477838"/>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23098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ISA mapping – option 4</a:t>
            </a:r>
            <a:endParaRPr lang="en-US" sz="3200" dirty="0"/>
          </a:p>
        </p:txBody>
      </p:sp>
      <p:sp>
        <p:nvSpPr>
          <p:cNvPr id="3" name="Content Placeholder 2"/>
          <p:cNvSpPr>
            <a:spLocks noGrp="1"/>
          </p:cNvSpPr>
          <p:nvPr>
            <p:ph idx="1"/>
          </p:nvPr>
        </p:nvSpPr>
        <p:spPr>
          <a:xfrm>
            <a:off x="581192" y="2537334"/>
            <a:ext cx="3983724" cy="4532538"/>
          </a:xfrm>
        </p:spPr>
        <p:txBody>
          <a:bodyPr>
            <a:normAutofit lnSpcReduction="10000"/>
          </a:bodyPr>
          <a:lstStyle/>
          <a:p>
            <a:r>
              <a:rPr lang="en-US" altLang="en-US" sz="2000" dirty="0" smtClean="0"/>
              <a:t>Create a single relation including attributes of the superclass as well as attributes of all sub classes.</a:t>
            </a:r>
          </a:p>
          <a:p>
            <a:r>
              <a:rPr lang="en-US" altLang="en-US" sz="2000" dirty="0" smtClean="0"/>
              <a:t>Include a Boolean </a:t>
            </a:r>
            <a:r>
              <a:rPr lang="en-US" altLang="en-US" sz="2000" dirty="0"/>
              <a:t>attribute </a:t>
            </a:r>
            <a:r>
              <a:rPr lang="en-US" altLang="en-US" sz="2000" dirty="0" smtClean="0"/>
              <a:t>to indicate which subclass </a:t>
            </a:r>
            <a:r>
              <a:rPr lang="en-US" altLang="en-US" sz="2000" dirty="0"/>
              <a:t>each tuple belongs </a:t>
            </a:r>
            <a:r>
              <a:rPr lang="en-US" altLang="en-US" sz="2000" dirty="0" smtClean="0"/>
              <a:t>to</a:t>
            </a:r>
          </a:p>
          <a:p>
            <a:r>
              <a:rPr lang="en-US" sz="2000" dirty="0" smtClean="0"/>
              <a:t>Primary key of the superclass becomes primary key of the relation.</a:t>
            </a:r>
          </a:p>
          <a:p>
            <a:pPr>
              <a:lnSpc>
                <a:spcPct val="90000"/>
              </a:lnSpc>
            </a:pPr>
            <a:r>
              <a:rPr lang="en-US" altLang="en-US" sz="2000" dirty="0">
                <a:solidFill>
                  <a:srgbClr val="FF0000"/>
                </a:solidFill>
              </a:rPr>
              <a:t>This relation allows overlapping constraints for specialization/generalization relationship</a:t>
            </a:r>
            <a:endParaRPr lang="en-US" altLang="en-US" sz="2000" baseline="-25000" dirty="0">
              <a:solidFill>
                <a:srgbClr val="FF0000"/>
              </a:solidFill>
            </a:endParaRPr>
          </a:p>
          <a:p>
            <a:endParaRPr lang="en-US" sz="2000" dirty="0" smtClean="0"/>
          </a:p>
          <a:p>
            <a:endParaRPr lang="en-US" sz="2000" dirty="0"/>
          </a:p>
        </p:txBody>
      </p:sp>
      <p:sp>
        <p:nvSpPr>
          <p:cNvPr id="57" name="Right Arrow 56"/>
          <p:cNvSpPr/>
          <p:nvPr/>
        </p:nvSpPr>
        <p:spPr>
          <a:xfrm>
            <a:off x="6331988" y="3783400"/>
            <a:ext cx="346518" cy="345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4161516" y="2201316"/>
            <a:ext cx="3932834" cy="4568120"/>
            <a:chOff x="6819010" y="2002474"/>
            <a:chExt cx="3932834" cy="4568120"/>
          </a:xfrm>
        </p:grpSpPr>
        <p:sp>
          <p:nvSpPr>
            <p:cNvPr id="103" name="Rectangle 102"/>
            <p:cNvSpPr/>
            <p:nvPr/>
          </p:nvSpPr>
          <p:spPr>
            <a:xfrm>
              <a:off x="8024472" y="2768958"/>
              <a:ext cx="1230743" cy="502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a:t>
              </a:r>
              <a:endParaRPr lang="en-US" dirty="0"/>
            </a:p>
          </p:txBody>
        </p:sp>
        <p:sp>
          <p:nvSpPr>
            <p:cNvPr id="104" name="Oval 103"/>
            <p:cNvSpPr/>
            <p:nvPr/>
          </p:nvSpPr>
          <p:spPr>
            <a:xfrm>
              <a:off x="6819010" y="2382590"/>
              <a:ext cx="1030310" cy="4378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NIC</a:t>
              </a:r>
              <a:endParaRPr lang="en-US" u="sng" dirty="0"/>
            </a:p>
          </p:txBody>
        </p:sp>
        <p:sp>
          <p:nvSpPr>
            <p:cNvPr id="105" name="Oval 104"/>
            <p:cNvSpPr/>
            <p:nvPr/>
          </p:nvSpPr>
          <p:spPr>
            <a:xfrm>
              <a:off x="7766657" y="2002474"/>
              <a:ext cx="1571222" cy="5666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a:t>
              </a:r>
              <a:endParaRPr lang="en-US" dirty="0"/>
            </a:p>
          </p:txBody>
        </p:sp>
        <p:sp>
          <p:nvSpPr>
            <p:cNvPr id="106" name="Oval 105"/>
            <p:cNvSpPr/>
            <p:nvPr/>
          </p:nvSpPr>
          <p:spPr>
            <a:xfrm>
              <a:off x="9408265" y="2305127"/>
              <a:ext cx="978794" cy="5280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age</a:t>
              </a:r>
              <a:endParaRPr lang="en-US" dirty="0"/>
            </a:p>
          </p:txBody>
        </p:sp>
        <p:sp>
          <p:nvSpPr>
            <p:cNvPr id="107" name="Isosceles Triangle 106"/>
            <p:cNvSpPr/>
            <p:nvPr/>
          </p:nvSpPr>
          <p:spPr>
            <a:xfrm>
              <a:off x="8053856" y="3734915"/>
              <a:ext cx="1171977" cy="77273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ISA</a:t>
              </a:r>
              <a:endParaRPr lang="en-US" dirty="0"/>
            </a:p>
          </p:txBody>
        </p:sp>
        <p:sp>
          <p:nvSpPr>
            <p:cNvPr id="108" name="Rectangle 107"/>
            <p:cNvSpPr/>
            <p:nvPr/>
          </p:nvSpPr>
          <p:spPr>
            <a:xfrm>
              <a:off x="7005601" y="5359937"/>
              <a:ext cx="1185499"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Student</a:t>
              </a:r>
              <a:endParaRPr lang="en-US" dirty="0"/>
            </a:p>
          </p:txBody>
        </p:sp>
        <p:sp>
          <p:nvSpPr>
            <p:cNvPr id="109" name="Rectangle 108"/>
            <p:cNvSpPr/>
            <p:nvPr/>
          </p:nvSpPr>
          <p:spPr>
            <a:xfrm>
              <a:off x="8600901" y="5359937"/>
              <a:ext cx="1774164" cy="5011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Faculty member</a:t>
              </a:r>
              <a:endParaRPr lang="en-US" dirty="0"/>
            </a:p>
          </p:txBody>
        </p:sp>
        <p:cxnSp>
          <p:nvCxnSpPr>
            <p:cNvPr id="110" name="Straight Connector 109"/>
            <p:cNvCxnSpPr>
              <a:stCxn id="107" idx="0"/>
            </p:cNvCxnSpPr>
            <p:nvPr/>
          </p:nvCxnSpPr>
          <p:spPr>
            <a:xfrm flipH="1" flipV="1">
              <a:off x="8639844" y="3255571"/>
              <a:ext cx="1" cy="479344"/>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flipH="1">
              <a:off x="7543860" y="4507647"/>
              <a:ext cx="1072107" cy="852290"/>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8619942" y="4494769"/>
              <a:ext cx="1242051" cy="852290"/>
            </a:xfrm>
            <a:prstGeom prst="line">
              <a:avLst/>
            </a:prstGeom>
          </p:spPr>
          <p:style>
            <a:lnRef idx="1">
              <a:schemeClr val="dk1"/>
            </a:lnRef>
            <a:fillRef idx="0">
              <a:schemeClr val="dk1"/>
            </a:fillRef>
            <a:effectRef idx="0">
              <a:schemeClr val="dk1"/>
            </a:effectRef>
            <a:fontRef idx="minor">
              <a:schemeClr val="tx1"/>
            </a:fontRef>
          </p:style>
        </p:cxnSp>
        <p:sp>
          <p:nvSpPr>
            <p:cNvPr id="113" name="Oval 112"/>
            <p:cNvSpPr/>
            <p:nvPr/>
          </p:nvSpPr>
          <p:spPr>
            <a:xfrm>
              <a:off x="6958180" y="6111868"/>
              <a:ext cx="1066292" cy="417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GPA</a:t>
              </a:r>
              <a:endParaRPr lang="en-US" dirty="0"/>
            </a:p>
          </p:txBody>
        </p:sp>
        <p:sp>
          <p:nvSpPr>
            <p:cNvPr id="114" name="Oval 113"/>
            <p:cNvSpPr/>
            <p:nvPr/>
          </p:nvSpPr>
          <p:spPr>
            <a:xfrm>
              <a:off x="9500684" y="5952449"/>
              <a:ext cx="1251160" cy="6181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salary</a:t>
              </a:r>
              <a:endParaRPr lang="en-US" dirty="0"/>
            </a:p>
          </p:txBody>
        </p:sp>
        <p:cxnSp>
          <p:nvCxnSpPr>
            <p:cNvPr id="115" name="Straight Connector 114"/>
            <p:cNvCxnSpPr>
              <a:stCxn id="104" idx="5"/>
              <a:endCxn id="103" idx="1"/>
            </p:cNvCxnSpPr>
            <p:nvPr/>
          </p:nvCxnSpPr>
          <p:spPr>
            <a:xfrm>
              <a:off x="7698435" y="2756345"/>
              <a:ext cx="326037" cy="263751"/>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endCxn id="103" idx="3"/>
            </p:cNvCxnSpPr>
            <p:nvPr/>
          </p:nvCxnSpPr>
          <p:spPr>
            <a:xfrm flipH="1">
              <a:off x="9255215" y="2833160"/>
              <a:ext cx="413421" cy="186936"/>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p:cNvCxnSpPr>
              <a:stCxn id="105" idx="4"/>
              <a:endCxn id="103" idx="0"/>
            </p:cNvCxnSpPr>
            <p:nvPr/>
          </p:nvCxnSpPr>
          <p:spPr>
            <a:xfrm>
              <a:off x="8552268" y="2569144"/>
              <a:ext cx="87576" cy="199814"/>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a:stCxn id="108" idx="2"/>
            </p:cNvCxnSpPr>
            <p:nvPr/>
          </p:nvCxnSpPr>
          <p:spPr>
            <a:xfrm flipH="1">
              <a:off x="7455583" y="5861050"/>
              <a:ext cx="142768" cy="250818"/>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a:stCxn id="114" idx="1"/>
              <a:endCxn id="109" idx="2"/>
            </p:cNvCxnSpPr>
            <p:nvPr/>
          </p:nvCxnSpPr>
          <p:spPr>
            <a:xfrm flipH="1" flipV="1">
              <a:off x="9487983" y="5861050"/>
              <a:ext cx="195929" cy="181924"/>
            </a:xfrm>
            <a:prstGeom prst="line">
              <a:avLst/>
            </a:prstGeom>
          </p:spPr>
          <p:style>
            <a:lnRef idx="1">
              <a:schemeClr val="dk1"/>
            </a:lnRef>
            <a:fillRef idx="0">
              <a:schemeClr val="dk1"/>
            </a:fillRef>
            <a:effectRef idx="0">
              <a:schemeClr val="dk1"/>
            </a:effectRef>
            <a:fontRef idx="minor">
              <a:schemeClr val="tx1"/>
            </a:fontRef>
          </p:style>
        </p:cxnSp>
      </p:grpSp>
      <p:cxnSp>
        <p:nvCxnSpPr>
          <p:cNvPr id="59" name="Straight Connector 58"/>
          <p:cNvCxnSpPr/>
          <p:nvPr/>
        </p:nvCxnSpPr>
        <p:spPr bwMode="auto">
          <a:xfrm>
            <a:off x="10525083" y="3754996"/>
            <a:ext cx="0" cy="477838"/>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9699228" y="4588083"/>
            <a:ext cx="2492772" cy="369332"/>
          </a:xfrm>
          <a:prstGeom prst="rect">
            <a:avLst/>
          </a:prstGeom>
          <a:noFill/>
        </p:spPr>
        <p:txBody>
          <a:bodyPr wrap="square" rtlCol="0">
            <a:spAutoFit/>
          </a:bodyPr>
          <a:lstStyle/>
          <a:p>
            <a:r>
              <a:rPr lang="en-US" dirty="0" smtClean="0"/>
              <a:t>Boolean attributes</a:t>
            </a:r>
            <a:endParaRPr lang="en-US" dirty="0"/>
          </a:p>
        </p:txBody>
      </p:sp>
      <p:grpSp>
        <p:nvGrpSpPr>
          <p:cNvPr id="6" name="Group 5"/>
          <p:cNvGrpSpPr/>
          <p:nvPr/>
        </p:nvGrpSpPr>
        <p:grpSpPr>
          <a:xfrm>
            <a:off x="6717995" y="3748458"/>
            <a:ext cx="5398335" cy="493229"/>
            <a:chOff x="6717995" y="3748458"/>
            <a:chExt cx="5398335" cy="493229"/>
          </a:xfrm>
        </p:grpSpPr>
        <p:grpSp>
          <p:nvGrpSpPr>
            <p:cNvPr id="4" name="Group 3"/>
            <p:cNvGrpSpPr/>
            <p:nvPr/>
          </p:nvGrpSpPr>
          <p:grpSpPr>
            <a:xfrm>
              <a:off x="6717995" y="3748458"/>
              <a:ext cx="5398335" cy="493229"/>
              <a:chOff x="6717995" y="3748458"/>
              <a:chExt cx="5398335" cy="493229"/>
            </a:xfrm>
          </p:grpSpPr>
          <p:grpSp>
            <p:nvGrpSpPr>
              <p:cNvPr id="145" name="Group 144"/>
              <p:cNvGrpSpPr/>
              <p:nvPr/>
            </p:nvGrpSpPr>
            <p:grpSpPr>
              <a:xfrm>
                <a:off x="6717995" y="3756583"/>
                <a:ext cx="5398335" cy="485104"/>
                <a:chOff x="7739747" y="3841864"/>
                <a:chExt cx="5398335" cy="485104"/>
              </a:xfrm>
            </p:grpSpPr>
            <p:grpSp>
              <p:nvGrpSpPr>
                <p:cNvPr id="120" name="Group 119"/>
                <p:cNvGrpSpPr/>
                <p:nvPr/>
              </p:nvGrpSpPr>
              <p:grpSpPr>
                <a:xfrm>
                  <a:off x="7739747" y="3841864"/>
                  <a:ext cx="5398335" cy="485104"/>
                  <a:chOff x="7472344" y="3863924"/>
                  <a:chExt cx="5398335" cy="485104"/>
                </a:xfrm>
              </p:grpSpPr>
              <p:grpSp>
                <p:nvGrpSpPr>
                  <p:cNvPr id="121" name="Group 120"/>
                  <p:cNvGrpSpPr/>
                  <p:nvPr/>
                </p:nvGrpSpPr>
                <p:grpSpPr>
                  <a:xfrm>
                    <a:off x="7472344" y="3863924"/>
                    <a:ext cx="5398335" cy="482010"/>
                    <a:chOff x="4562606" y="3402301"/>
                    <a:chExt cx="5398335" cy="482010"/>
                  </a:xfrm>
                </p:grpSpPr>
                <p:grpSp>
                  <p:nvGrpSpPr>
                    <p:cNvPr id="123" name="Group 26"/>
                    <p:cNvGrpSpPr>
                      <a:grpSpLocks/>
                    </p:cNvGrpSpPr>
                    <p:nvPr/>
                  </p:nvGrpSpPr>
                  <p:grpSpPr bwMode="auto">
                    <a:xfrm>
                      <a:off x="5371496" y="3402301"/>
                      <a:ext cx="4589445" cy="482010"/>
                      <a:chOff x="4922233" y="3384061"/>
                      <a:chExt cx="4589445" cy="482813"/>
                    </a:xfrm>
                  </p:grpSpPr>
                  <p:sp>
                    <p:nvSpPr>
                      <p:cNvPr id="138" name="Rectangle 137"/>
                      <p:cNvSpPr/>
                      <p:nvPr/>
                    </p:nvSpPr>
                    <p:spPr>
                      <a:xfrm>
                        <a:off x="4922233" y="3384061"/>
                        <a:ext cx="4589445"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a:t>
                        </a:r>
                        <a:r>
                          <a:rPr lang="en-US" dirty="0" err="1" smtClean="0"/>
                          <a:t>gpa</a:t>
                        </a:r>
                        <a:r>
                          <a:rPr lang="en-US" dirty="0" smtClean="0"/>
                          <a:t>  salary  student  faculty</a:t>
                        </a:r>
                        <a:endParaRPr lang="en-US" dirty="0"/>
                      </a:p>
                    </p:txBody>
                  </p:sp>
                  <p:cxnSp>
                    <p:nvCxnSpPr>
                      <p:cNvPr id="139" name="Straight Connector 138"/>
                      <p:cNvCxnSpPr/>
                      <p:nvPr/>
                    </p:nvCxnSpPr>
                    <p:spPr>
                      <a:xfrm>
                        <a:off x="5558681" y="3389830"/>
                        <a:ext cx="0" cy="477044"/>
                      </a:xfrm>
                      <a:prstGeom prst="line">
                        <a:avLst/>
                      </a:prstGeom>
                    </p:spPr>
                    <p:style>
                      <a:lnRef idx="1">
                        <a:schemeClr val="dk1"/>
                      </a:lnRef>
                      <a:fillRef idx="0">
                        <a:schemeClr val="dk1"/>
                      </a:fillRef>
                      <a:effectRef idx="0">
                        <a:schemeClr val="dk1"/>
                      </a:effectRef>
                      <a:fontRef idx="minor">
                        <a:schemeClr val="tx1"/>
                      </a:fontRef>
                    </p:style>
                  </p:cxnSp>
                </p:grpSp>
                <p:cxnSp>
                  <p:nvCxnSpPr>
                    <p:cNvPr id="137" name="Straight Connector 136"/>
                    <p:cNvCxnSpPr/>
                    <p:nvPr/>
                  </p:nvCxnSpPr>
                  <p:spPr bwMode="auto">
                    <a:xfrm>
                      <a:off x="7251304" y="3406468"/>
                      <a:ext cx="0" cy="477838"/>
                    </a:xfrm>
                    <a:prstGeom prst="line">
                      <a:avLst/>
                    </a:prstGeom>
                  </p:spPr>
                  <p:style>
                    <a:lnRef idx="1">
                      <a:schemeClr val="dk1"/>
                    </a:lnRef>
                    <a:fillRef idx="0">
                      <a:schemeClr val="dk1"/>
                    </a:fillRef>
                    <a:effectRef idx="0">
                      <a:schemeClr val="dk1"/>
                    </a:effectRef>
                    <a:fontRef idx="minor">
                      <a:schemeClr val="tx1"/>
                    </a:fontRef>
                  </p:style>
                </p:cxnSp>
                <p:sp>
                  <p:nvSpPr>
                    <p:cNvPr id="127" name="TextBox 37"/>
                    <p:cNvSpPr txBox="1">
                      <a:spLocks noChangeArrowheads="1"/>
                    </p:cNvSpPr>
                    <p:nvPr/>
                  </p:nvSpPr>
                  <p:spPr bwMode="auto">
                    <a:xfrm>
                      <a:off x="4562606" y="3445483"/>
                      <a:ext cx="867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Person</a:t>
                      </a:r>
                      <a:endParaRPr lang="en-US" altLang="en-US" sz="1800" dirty="0"/>
                    </a:p>
                  </p:txBody>
                </p:sp>
              </p:grpSp>
              <p:cxnSp>
                <p:nvCxnSpPr>
                  <p:cNvPr id="122" name="Straight Connector 121"/>
                  <p:cNvCxnSpPr/>
                  <p:nvPr/>
                </p:nvCxnSpPr>
                <p:spPr bwMode="auto">
                  <a:xfrm>
                    <a:off x="9638793" y="3872778"/>
                    <a:ext cx="0" cy="476250"/>
                  </a:xfrm>
                  <a:prstGeom prst="line">
                    <a:avLst/>
                  </a:prstGeom>
                </p:spPr>
                <p:style>
                  <a:lnRef idx="1">
                    <a:schemeClr val="dk1"/>
                  </a:lnRef>
                  <a:fillRef idx="0">
                    <a:schemeClr val="dk1"/>
                  </a:fillRef>
                  <a:effectRef idx="0">
                    <a:schemeClr val="dk1"/>
                  </a:effectRef>
                  <a:fontRef idx="minor">
                    <a:schemeClr val="tx1"/>
                  </a:fontRef>
                </p:style>
              </p:cxnSp>
            </p:grpSp>
            <p:cxnSp>
              <p:nvCxnSpPr>
                <p:cNvPr id="142" name="Straight Connector 141"/>
                <p:cNvCxnSpPr/>
                <p:nvPr/>
              </p:nvCxnSpPr>
              <p:spPr bwMode="auto">
                <a:xfrm>
                  <a:off x="10874491" y="3844547"/>
                  <a:ext cx="0" cy="477838"/>
                </a:xfrm>
                <a:prstGeom prst="line">
                  <a:avLst/>
                </a:prstGeom>
              </p:spPr>
              <p:style>
                <a:lnRef idx="1">
                  <a:schemeClr val="dk1"/>
                </a:lnRef>
                <a:fillRef idx="0">
                  <a:schemeClr val="dk1"/>
                </a:fillRef>
                <a:effectRef idx="0">
                  <a:schemeClr val="dk1"/>
                </a:effectRef>
                <a:fontRef idx="minor">
                  <a:schemeClr val="tx1"/>
                </a:fontRef>
              </p:style>
            </p:cxnSp>
          </p:grpSp>
          <p:cxnSp>
            <p:nvCxnSpPr>
              <p:cNvPr id="34" name="Straight Connector 33"/>
              <p:cNvCxnSpPr/>
              <p:nvPr/>
            </p:nvCxnSpPr>
            <p:spPr bwMode="auto">
              <a:xfrm>
                <a:off x="11335404" y="3748458"/>
                <a:ext cx="0" cy="477838"/>
              </a:xfrm>
              <a:prstGeom prst="line">
                <a:avLst/>
              </a:prstGeom>
            </p:spPr>
            <p:style>
              <a:lnRef idx="1">
                <a:schemeClr val="dk1"/>
              </a:lnRef>
              <a:fillRef idx="0">
                <a:schemeClr val="dk1"/>
              </a:fillRef>
              <a:effectRef idx="0">
                <a:schemeClr val="dk1"/>
              </a:effectRef>
              <a:fontRef idx="minor">
                <a:schemeClr val="tx1"/>
              </a:fontRef>
            </p:style>
          </p:cxnSp>
        </p:grpSp>
        <p:cxnSp>
          <p:nvCxnSpPr>
            <p:cNvPr id="37" name="Straight Connector 36"/>
            <p:cNvCxnSpPr/>
            <p:nvPr/>
          </p:nvCxnSpPr>
          <p:spPr bwMode="auto">
            <a:xfrm>
              <a:off x="10517649" y="3755895"/>
              <a:ext cx="0" cy="477838"/>
            </a:xfrm>
            <a:prstGeom prst="line">
              <a:avLst/>
            </a:prstGeom>
          </p:spPr>
          <p:style>
            <a:lnRef idx="1">
              <a:schemeClr val="dk1"/>
            </a:lnRef>
            <a:fillRef idx="0">
              <a:schemeClr val="dk1"/>
            </a:fillRef>
            <a:effectRef idx="0">
              <a:schemeClr val="dk1"/>
            </a:effectRef>
            <a:fontRef idx="minor">
              <a:schemeClr val="tx1"/>
            </a:fontRef>
          </p:style>
        </p:cxnSp>
      </p:grpSp>
      <p:cxnSp>
        <p:nvCxnSpPr>
          <p:cNvPr id="8" name="Straight Arrow Connector 7"/>
          <p:cNvCxnSpPr/>
          <p:nvPr/>
        </p:nvCxnSpPr>
        <p:spPr>
          <a:xfrm flipV="1">
            <a:off x="10638263" y="4129148"/>
            <a:ext cx="44605" cy="45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0796047" y="4169097"/>
            <a:ext cx="723163" cy="418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955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ISA mapping – option 4 (Contd.)</a:t>
            </a:r>
            <a:endParaRPr lang="en-US" sz="3200" dirty="0"/>
          </a:p>
        </p:txBody>
      </p:sp>
      <p:sp>
        <p:nvSpPr>
          <p:cNvPr id="3" name="Content Placeholder 2"/>
          <p:cNvSpPr>
            <a:spLocks noGrp="1"/>
          </p:cNvSpPr>
          <p:nvPr>
            <p:ph idx="1"/>
          </p:nvPr>
        </p:nvSpPr>
        <p:spPr>
          <a:xfrm>
            <a:off x="726154" y="2537334"/>
            <a:ext cx="11172193" cy="4532538"/>
          </a:xfrm>
        </p:spPr>
        <p:txBody>
          <a:bodyPr>
            <a:normAutofit/>
          </a:bodyPr>
          <a:lstStyle/>
          <a:p>
            <a:r>
              <a:rPr lang="en-US" altLang="en-US" sz="2000" dirty="0"/>
              <a:t>Now think how you would  store information of following people </a:t>
            </a:r>
          </a:p>
          <a:p>
            <a:pPr lvl="1"/>
            <a:r>
              <a:rPr lang="en-US" sz="2000" dirty="0"/>
              <a:t>A person who is not a student or a faculty member(</a:t>
            </a:r>
            <a:r>
              <a:rPr lang="en-US" sz="2000" dirty="0" err="1"/>
              <a:t>i.e</a:t>
            </a:r>
            <a:r>
              <a:rPr lang="en-US" sz="2000" dirty="0"/>
              <a:t> when the ISA relationship is </a:t>
            </a:r>
            <a:r>
              <a:rPr lang="en-US" sz="2000" dirty="0" err="1"/>
              <a:t>parial</a:t>
            </a:r>
            <a:r>
              <a:rPr lang="en-US" sz="2000" dirty="0"/>
              <a:t>)</a:t>
            </a:r>
          </a:p>
          <a:p>
            <a:pPr lvl="1"/>
            <a:r>
              <a:rPr lang="en-US" sz="2000" dirty="0"/>
              <a:t>A person who is a student but not a faculty member (</a:t>
            </a:r>
            <a:r>
              <a:rPr lang="en-US" sz="2000" dirty="0" err="1"/>
              <a:t>i.e</a:t>
            </a:r>
            <a:r>
              <a:rPr lang="en-US" sz="2000" dirty="0"/>
              <a:t> disjoint)</a:t>
            </a:r>
          </a:p>
          <a:p>
            <a:pPr lvl="1"/>
            <a:r>
              <a:rPr lang="en-US" sz="2000" dirty="0"/>
              <a:t>A person who is both a student and a faculty member (</a:t>
            </a:r>
            <a:r>
              <a:rPr lang="en-US" sz="2000" dirty="0" err="1"/>
              <a:t>i.e</a:t>
            </a:r>
            <a:r>
              <a:rPr lang="en-US" sz="2000" dirty="0"/>
              <a:t>: overlapping classes)</a:t>
            </a:r>
          </a:p>
          <a:p>
            <a:endParaRPr lang="en-US" sz="2000" dirty="0" smtClean="0"/>
          </a:p>
          <a:p>
            <a:endParaRPr lang="en-US" sz="2000" dirty="0"/>
          </a:p>
        </p:txBody>
      </p:sp>
      <p:grpSp>
        <p:nvGrpSpPr>
          <p:cNvPr id="16" name="Group 15"/>
          <p:cNvGrpSpPr/>
          <p:nvPr/>
        </p:nvGrpSpPr>
        <p:grpSpPr>
          <a:xfrm>
            <a:off x="2168297" y="2658710"/>
            <a:ext cx="5398335" cy="493229"/>
            <a:chOff x="6717995" y="3748458"/>
            <a:chExt cx="5398335" cy="493229"/>
          </a:xfrm>
        </p:grpSpPr>
        <p:grpSp>
          <p:nvGrpSpPr>
            <p:cNvPr id="17" name="Group 16"/>
            <p:cNvGrpSpPr/>
            <p:nvPr/>
          </p:nvGrpSpPr>
          <p:grpSpPr>
            <a:xfrm>
              <a:off x="6717995" y="3748458"/>
              <a:ext cx="5398335" cy="493229"/>
              <a:chOff x="6717995" y="3748458"/>
              <a:chExt cx="5398335" cy="493229"/>
            </a:xfrm>
          </p:grpSpPr>
          <p:grpSp>
            <p:nvGrpSpPr>
              <p:cNvPr id="19" name="Group 18"/>
              <p:cNvGrpSpPr/>
              <p:nvPr/>
            </p:nvGrpSpPr>
            <p:grpSpPr>
              <a:xfrm>
                <a:off x="6717995" y="3756583"/>
                <a:ext cx="5398335" cy="485104"/>
                <a:chOff x="7739747" y="3841864"/>
                <a:chExt cx="5398335" cy="485104"/>
              </a:xfrm>
            </p:grpSpPr>
            <p:grpSp>
              <p:nvGrpSpPr>
                <p:cNvPr id="21" name="Group 20"/>
                <p:cNvGrpSpPr/>
                <p:nvPr/>
              </p:nvGrpSpPr>
              <p:grpSpPr>
                <a:xfrm>
                  <a:off x="7739747" y="3841864"/>
                  <a:ext cx="5398335" cy="485104"/>
                  <a:chOff x="7472344" y="3863924"/>
                  <a:chExt cx="5398335" cy="485104"/>
                </a:xfrm>
              </p:grpSpPr>
              <p:grpSp>
                <p:nvGrpSpPr>
                  <p:cNvPr id="23" name="Group 22"/>
                  <p:cNvGrpSpPr/>
                  <p:nvPr/>
                </p:nvGrpSpPr>
                <p:grpSpPr>
                  <a:xfrm>
                    <a:off x="7472344" y="3863924"/>
                    <a:ext cx="5398335" cy="482010"/>
                    <a:chOff x="4562606" y="3402301"/>
                    <a:chExt cx="5398335" cy="482010"/>
                  </a:xfrm>
                </p:grpSpPr>
                <p:grpSp>
                  <p:nvGrpSpPr>
                    <p:cNvPr id="25" name="Group 26"/>
                    <p:cNvGrpSpPr>
                      <a:grpSpLocks/>
                    </p:cNvGrpSpPr>
                    <p:nvPr/>
                  </p:nvGrpSpPr>
                  <p:grpSpPr bwMode="auto">
                    <a:xfrm>
                      <a:off x="5371496" y="3402301"/>
                      <a:ext cx="4589445" cy="482010"/>
                      <a:chOff x="4922233" y="3384061"/>
                      <a:chExt cx="4589445" cy="482813"/>
                    </a:xfrm>
                  </p:grpSpPr>
                  <p:sp>
                    <p:nvSpPr>
                      <p:cNvPr id="28" name="Rectangle 27"/>
                      <p:cNvSpPr/>
                      <p:nvPr/>
                    </p:nvSpPr>
                    <p:spPr>
                      <a:xfrm>
                        <a:off x="4922233" y="3384061"/>
                        <a:ext cx="4589445" cy="477044"/>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u="sng" dirty="0" smtClean="0"/>
                          <a:t>NIC</a:t>
                        </a:r>
                        <a:r>
                          <a:rPr lang="en-US" dirty="0" smtClean="0"/>
                          <a:t>   name    age   </a:t>
                        </a:r>
                        <a:r>
                          <a:rPr lang="en-US" dirty="0" err="1" smtClean="0"/>
                          <a:t>gpa</a:t>
                        </a:r>
                        <a:r>
                          <a:rPr lang="en-US" dirty="0" smtClean="0"/>
                          <a:t>  salary  student  faculty</a:t>
                        </a:r>
                        <a:endParaRPr lang="en-US" dirty="0"/>
                      </a:p>
                    </p:txBody>
                  </p:sp>
                  <p:cxnSp>
                    <p:nvCxnSpPr>
                      <p:cNvPr id="29" name="Straight Connector 28"/>
                      <p:cNvCxnSpPr/>
                      <p:nvPr/>
                    </p:nvCxnSpPr>
                    <p:spPr>
                      <a:xfrm>
                        <a:off x="5558681" y="3389830"/>
                        <a:ext cx="0" cy="477044"/>
                      </a:xfrm>
                      <a:prstGeom prst="line">
                        <a:avLst/>
                      </a:prstGeom>
                    </p:spPr>
                    <p:style>
                      <a:lnRef idx="1">
                        <a:schemeClr val="dk1"/>
                      </a:lnRef>
                      <a:fillRef idx="0">
                        <a:schemeClr val="dk1"/>
                      </a:fillRef>
                      <a:effectRef idx="0">
                        <a:schemeClr val="dk1"/>
                      </a:effectRef>
                      <a:fontRef idx="minor">
                        <a:schemeClr val="tx1"/>
                      </a:fontRef>
                    </p:style>
                  </p:cxnSp>
                </p:grpSp>
                <p:cxnSp>
                  <p:nvCxnSpPr>
                    <p:cNvPr id="26" name="Straight Connector 25"/>
                    <p:cNvCxnSpPr/>
                    <p:nvPr/>
                  </p:nvCxnSpPr>
                  <p:spPr bwMode="auto">
                    <a:xfrm>
                      <a:off x="7251304" y="3406468"/>
                      <a:ext cx="0" cy="477838"/>
                    </a:xfrm>
                    <a:prstGeom prst="line">
                      <a:avLst/>
                    </a:prstGeom>
                  </p:spPr>
                  <p:style>
                    <a:lnRef idx="1">
                      <a:schemeClr val="dk1"/>
                    </a:lnRef>
                    <a:fillRef idx="0">
                      <a:schemeClr val="dk1"/>
                    </a:fillRef>
                    <a:effectRef idx="0">
                      <a:schemeClr val="dk1"/>
                    </a:effectRef>
                    <a:fontRef idx="minor">
                      <a:schemeClr val="tx1"/>
                    </a:fontRef>
                  </p:style>
                </p:cxnSp>
                <p:sp>
                  <p:nvSpPr>
                    <p:cNvPr id="27" name="TextBox 37"/>
                    <p:cNvSpPr txBox="1">
                      <a:spLocks noChangeArrowheads="1"/>
                    </p:cNvSpPr>
                    <p:nvPr/>
                  </p:nvSpPr>
                  <p:spPr bwMode="auto">
                    <a:xfrm>
                      <a:off x="4562606" y="3445483"/>
                      <a:ext cx="867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dirty="0" smtClean="0"/>
                        <a:t>Person</a:t>
                      </a:r>
                      <a:endParaRPr lang="en-US" altLang="en-US" sz="1800" dirty="0"/>
                    </a:p>
                  </p:txBody>
                </p:sp>
              </p:grpSp>
              <p:cxnSp>
                <p:nvCxnSpPr>
                  <p:cNvPr id="24" name="Straight Connector 23"/>
                  <p:cNvCxnSpPr/>
                  <p:nvPr/>
                </p:nvCxnSpPr>
                <p:spPr bwMode="auto">
                  <a:xfrm>
                    <a:off x="9638793" y="3872778"/>
                    <a:ext cx="0" cy="476250"/>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Connector 21"/>
                <p:cNvCxnSpPr/>
                <p:nvPr/>
              </p:nvCxnSpPr>
              <p:spPr bwMode="auto">
                <a:xfrm>
                  <a:off x="10874491" y="3844547"/>
                  <a:ext cx="0" cy="477838"/>
                </a:xfrm>
                <a:prstGeom prst="line">
                  <a:avLst/>
                </a:prstGeom>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bwMode="auto">
              <a:xfrm>
                <a:off x="11335404" y="3748458"/>
                <a:ext cx="0" cy="477838"/>
              </a:xfrm>
              <a:prstGeom prst="line">
                <a:avLst/>
              </a:prstGeom>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bwMode="auto">
            <a:xfrm>
              <a:off x="10517649" y="3755895"/>
              <a:ext cx="0" cy="477838"/>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2384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activity</a:t>
            </a:r>
            <a:endParaRPr lang="en-US" sz="3600" dirty="0"/>
          </a:p>
        </p:txBody>
      </p:sp>
      <p:sp>
        <p:nvSpPr>
          <p:cNvPr id="4" name="Content Placeholder 3"/>
          <p:cNvSpPr>
            <a:spLocks noGrp="1"/>
          </p:cNvSpPr>
          <p:nvPr>
            <p:ph idx="1"/>
          </p:nvPr>
        </p:nvSpPr>
        <p:spPr>
          <a:xfrm>
            <a:off x="581192" y="2180496"/>
            <a:ext cx="11029615" cy="1410197"/>
          </a:xfrm>
        </p:spPr>
        <p:txBody>
          <a:bodyPr>
            <a:normAutofit/>
          </a:bodyPr>
          <a:lstStyle/>
          <a:p>
            <a:r>
              <a:rPr lang="en-US" sz="2400" dirty="0" smtClean="0"/>
              <a:t>Fill the table below indicating the which constraints work with which option.</a:t>
            </a:r>
            <a:endParaRPr lang="en-US" sz="2400" dirty="0"/>
          </a:p>
        </p:txBody>
      </p:sp>
      <p:graphicFrame>
        <p:nvGraphicFramePr>
          <p:cNvPr id="5" name="Content Placeholder 3"/>
          <p:cNvGraphicFramePr>
            <a:graphicFrameLocks/>
          </p:cNvGraphicFramePr>
          <p:nvPr>
            <p:extLst>
              <p:ext uri="{D42A27DB-BD31-4B8C-83A1-F6EECF244321}">
                <p14:modId xmlns:p14="http://schemas.microsoft.com/office/powerpoint/2010/main" val="3533970873"/>
              </p:ext>
            </p:extLst>
          </p:nvPr>
        </p:nvGraphicFramePr>
        <p:xfrm>
          <a:off x="2096429" y="3323062"/>
          <a:ext cx="6601522" cy="2521708"/>
        </p:xfrm>
        <a:graphic>
          <a:graphicData uri="http://schemas.openxmlformats.org/drawingml/2006/table">
            <a:tbl>
              <a:tblPr firstRow="1" bandRow="1">
                <a:tableStyleId>{21E4AEA4-8DFA-4A89-87EB-49C32662AFE0}</a:tableStyleId>
              </a:tblPr>
              <a:tblGrid>
                <a:gridCol w="1153920"/>
                <a:gridCol w="1670495"/>
                <a:gridCol w="1155092"/>
                <a:gridCol w="912937"/>
                <a:gridCol w="1709078"/>
              </a:tblGrid>
              <a:tr h="496074">
                <a:tc>
                  <a:txBody>
                    <a:bodyPr/>
                    <a:lstStyle/>
                    <a:p>
                      <a:endParaRPr lang="en-US" sz="1800" dirty="0"/>
                    </a:p>
                  </a:txBody>
                  <a:tcPr marT="45725" marB="45725"/>
                </a:tc>
                <a:tc>
                  <a:txBody>
                    <a:bodyPr/>
                    <a:lstStyle/>
                    <a:p>
                      <a:pPr algn="ctr"/>
                      <a:r>
                        <a:rPr lang="en-US" sz="1800" dirty="0" smtClean="0"/>
                        <a:t>Overlapping</a:t>
                      </a:r>
                      <a:endParaRPr lang="en-US" sz="1800" dirty="0"/>
                    </a:p>
                  </a:txBody>
                  <a:tcPr marT="45725" marB="45725"/>
                </a:tc>
                <a:tc>
                  <a:txBody>
                    <a:bodyPr/>
                    <a:lstStyle/>
                    <a:p>
                      <a:pPr algn="ctr"/>
                      <a:r>
                        <a:rPr lang="en-US" sz="1800" dirty="0" smtClean="0"/>
                        <a:t>Disjoint</a:t>
                      </a:r>
                      <a:endParaRPr lang="en-US" sz="1800" dirty="0"/>
                    </a:p>
                  </a:txBody>
                  <a:tcPr marT="45725" marB="45725"/>
                </a:tc>
                <a:tc>
                  <a:txBody>
                    <a:bodyPr/>
                    <a:lstStyle/>
                    <a:p>
                      <a:pPr algn="ctr"/>
                      <a:r>
                        <a:rPr lang="en-US" sz="1800" dirty="0" smtClean="0"/>
                        <a:t>Total </a:t>
                      </a:r>
                      <a:endParaRPr lang="en-US" sz="1800" dirty="0"/>
                    </a:p>
                  </a:txBody>
                  <a:tcPr marT="45725" marB="45725"/>
                </a:tc>
                <a:tc>
                  <a:txBody>
                    <a:bodyPr/>
                    <a:lstStyle/>
                    <a:p>
                      <a:pPr algn="ctr"/>
                      <a:r>
                        <a:rPr lang="en-US" sz="1800" dirty="0" smtClean="0"/>
                        <a:t>Partial</a:t>
                      </a:r>
                      <a:endParaRPr lang="en-US" sz="1800" dirty="0"/>
                    </a:p>
                  </a:txBody>
                  <a:tcPr marT="45725" marB="45725"/>
                </a:tc>
              </a:tr>
              <a:tr h="496074">
                <a:tc>
                  <a:txBody>
                    <a:bodyPr/>
                    <a:lstStyle/>
                    <a:p>
                      <a:r>
                        <a:rPr lang="en-US" sz="1800" dirty="0" smtClean="0"/>
                        <a:t>Option 1</a:t>
                      </a:r>
                      <a:endParaRPr lang="en-US" sz="1800" dirty="0"/>
                    </a:p>
                  </a:txBody>
                  <a:tcPr marT="45725" marB="45725"/>
                </a:tc>
                <a:tc>
                  <a:txBody>
                    <a:bodyPr/>
                    <a:lstStyle/>
                    <a:p>
                      <a:pPr algn="ct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r>
              <a:tr h="496074">
                <a:tc>
                  <a:txBody>
                    <a:bodyPr/>
                    <a:lstStyle/>
                    <a:p>
                      <a:r>
                        <a:rPr lang="en-US" sz="1800" dirty="0" smtClean="0"/>
                        <a:t>Option 2</a:t>
                      </a: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algn="ctr"/>
                      <a:endParaRPr lang="en-US" sz="1800" dirty="0"/>
                    </a:p>
                  </a:txBody>
                  <a:tcPr marT="45725" marB="45725"/>
                </a:tc>
              </a:tr>
              <a:tr h="537412">
                <a:tc>
                  <a:txBody>
                    <a:bodyPr/>
                    <a:lstStyle/>
                    <a:p>
                      <a:r>
                        <a:rPr lang="en-US" sz="1800" dirty="0" smtClean="0"/>
                        <a:t>Option 3</a:t>
                      </a: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r>
              <a:tr h="496074">
                <a:tc>
                  <a:txBody>
                    <a:bodyPr/>
                    <a:lstStyle/>
                    <a:p>
                      <a:r>
                        <a:rPr lang="en-US" sz="1800" dirty="0" smtClean="0"/>
                        <a:t>Option 4</a:t>
                      </a: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T="45725" marB="45725"/>
                </a:tc>
              </a:tr>
            </a:tbl>
          </a:graphicData>
        </a:graphic>
      </p:graphicFrame>
    </p:spTree>
    <p:extLst>
      <p:ext uri="{BB962C8B-B14F-4D97-AF65-F5344CB8AC3E}">
        <p14:creationId xmlns:p14="http://schemas.microsoft.com/office/powerpoint/2010/main" val="1248656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t>Mapping aggregation relationships</a:t>
            </a:r>
            <a:endParaRPr lang="en-US" sz="3200"/>
          </a:p>
        </p:txBody>
      </p:sp>
      <p:sp>
        <p:nvSpPr>
          <p:cNvPr id="3" name="Content Placeholder 2"/>
          <p:cNvSpPr>
            <a:spLocks noGrp="1"/>
          </p:cNvSpPr>
          <p:nvPr>
            <p:ph idx="1"/>
          </p:nvPr>
        </p:nvSpPr>
        <p:spPr>
          <a:xfrm>
            <a:off x="581191" y="2180496"/>
            <a:ext cx="10547725" cy="3678303"/>
          </a:xfrm>
        </p:spPr>
        <p:txBody>
          <a:bodyPr>
            <a:normAutofit/>
          </a:bodyPr>
          <a:lstStyle/>
          <a:p>
            <a:r>
              <a:rPr lang="en-US" sz="2400" dirty="0" smtClean="0"/>
              <a:t>Aggregation mapping could be performed in two steps.</a:t>
            </a:r>
            <a:endParaRPr lang="en-US" sz="2400" dirty="0"/>
          </a:p>
          <a:p>
            <a:pPr lvl="1"/>
            <a:r>
              <a:rPr lang="en-US" sz="2000" dirty="0" smtClean="0"/>
              <a:t>Step 1: First map the aggregation relationship R.</a:t>
            </a:r>
          </a:p>
          <a:p>
            <a:pPr lvl="1"/>
            <a:r>
              <a:rPr lang="en-US" sz="2000" dirty="0" smtClean="0"/>
              <a:t>Step </a:t>
            </a:r>
            <a:r>
              <a:rPr lang="en-US" sz="2000" dirty="0"/>
              <a:t>2 :To </a:t>
            </a:r>
            <a:r>
              <a:rPr lang="en-US" sz="2000" dirty="0" smtClean="0"/>
              <a:t>map </a:t>
            </a:r>
            <a:r>
              <a:rPr lang="en-US" sz="2000" dirty="0"/>
              <a:t>relationship set involving aggregation of R, treat the aggregation like an entity set whose primary key is the primary key of the table for </a:t>
            </a:r>
            <a:r>
              <a:rPr lang="en-US" sz="2000" dirty="0" smtClean="0"/>
              <a:t>R</a:t>
            </a:r>
          </a:p>
          <a:p>
            <a:pPr lvl="1"/>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2256217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Mapping aggregation relationships (contd.)</a:t>
            </a:r>
            <a:endParaRPr lang="en-US" sz="3200" dirty="0"/>
          </a:p>
        </p:txBody>
      </p:sp>
      <p:sp>
        <p:nvSpPr>
          <p:cNvPr id="3" name="Content Placeholder 2"/>
          <p:cNvSpPr>
            <a:spLocks noGrp="1"/>
          </p:cNvSpPr>
          <p:nvPr>
            <p:ph idx="1"/>
          </p:nvPr>
        </p:nvSpPr>
        <p:spPr>
          <a:xfrm>
            <a:off x="5434361" y="2143775"/>
            <a:ext cx="6176447" cy="4502353"/>
          </a:xfrm>
        </p:spPr>
        <p:txBody>
          <a:bodyPr>
            <a:normAutofit lnSpcReduction="10000"/>
          </a:bodyPr>
          <a:lstStyle/>
          <a:p>
            <a:r>
              <a:rPr lang="en-US" sz="2200" dirty="0" smtClean="0"/>
              <a:t>Step 1: First map the aggregation relationship R.</a:t>
            </a:r>
          </a:p>
          <a:p>
            <a:pPr marL="0" indent="0">
              <a:buNone/>
            </a:pPr>
            <a:r>
              <a:rPr lang="en-US" sz="2200" dirty="0"/>
              <a:t>	</a:t>
            </a:r>
            <a:r>
              <a:rPr lang="en-US" sz="2200" dirty="0" smtClean="0"/>
              <a:t>	Player (</a:t>
            </a:r>
            <a:r>
              <a:rPr lang="en-US" sz="2200" u="sng" dirty="0" err="1" smtClean="0"/>
              <a:t>pId</a:t>
            </a:r>
            <a:r>
              <a:rPr lang="en-US" sz="2200" dirty="0" smtClean="0"/>
              <a:t>, name)</a:t>
            </a:r>
          </a:p>
          <a:p>
            <a:pPr marL="0" indent="0">
              <a:buNone/>
            </a:pPr>
            <a:r>
              <a:rPr lang="en-US" sz="2200" dirty="0" smtClean="0"/>
              <a:t>		Match (</a:t>
            </a:r>
            <a:r>
              <a:rPr lang="en-US" sz="2200" u="sng" dirty="0" err="1" smtClean="0"/>
              <a:t>matchId</a:t>
            </a:r>
            <a:r>
              <a:rPr lang="en-US" sz="2200" dirty="0" smtClean="0"/>
              <a:t>, venue)</a:t>
            </a:r>
          </a:p>
          <a:p>
            <a:pPr marL="0" indent="0">
              <a:buNone/>
            </a:pPr>
            <a:r>
              <a:rPr lang="en-US" sz="2200" dirty="0"/>
              <a:t>	</a:t>
            </a:r>
            <a:r>
              <a:rPr lang="en-US" sz="2200" dirty="0" smtClean="0"/>
              <a:t>	Play (</a:t>
            </a:r>
            <a:r>
              <a:rPr lang="en-US" sz="2200" u="sng" dirty="0" err="1" smtClean="0"/>
              <a:t>pId</a:t>
            </a:r>
            <a:r>
              <a:rPr lang="en-US" sz="2200" u="sng" dirty="0" smtClean="0"/>
              <a:t>, </a:t>
            </a:r>
            <a:r>
              <a:rPr lang="en-US" sz="2200" u="sng" dirty="0" err="1" smtClean="0"/>
              <a:t>matchId</a:t>
            </a:r>
            <a:r>
              <a:rPr lang="en-US" sz="2200" dirty="0" smtClean="0"/>
              <a:t>)</a:t>
            </a:r>
          </a:p>
          <a:p>
            <a:pPr lvl="1"/>
            <a:r>
              <a:rPr lang="en-US" sz="2000" dirty="0" smtClean="0"/>
              <a:t>Step </a:t>
            </a:r>
            <a:r>
              <a:rPr lang="en-US" sz="2000" dirty="0"/>
              <a:t>2 :To </a:t>
            </a:r>
            <a:r>
              <a:rPr lang="en-US" sz="2000" dirty="0" smtClean="0"/>
              <a:t>map </a:t>
            </a:r>
            <a:r>
              <a:rPr lang="en-US" sz="2000" dirty="0"/>
              <a:t>relationship set involving aggregation of R, treat the aggregation like an entity set whose primary key is the primary key of the table for </a:t>
            </a:r>
            <a:r>
              <a:rPr lang="en-US" sz="2000" dirty="0" smtClean="0"/>
              <a:t>R.</a:t>
            </a:r>
          </a:p>
          <a:p>
            <a:pPr marL="324000" lvl="1" indent="0">
              <a:buNone/>
            </a:pPr>
            <a:endParaRPr lang="en-US" sz="1200" dirty="0"/>
          </a:p>
          <a:p>
            <a:pPr marL="594000" lvl="2" indent="0">
              <a:buNone/>
            </a:pPr>
            <a:r>
              <a:rPr lang="en-US" sz="1800" dirty="0"/>
              <a:t>T</a:t>
            </a:r>
            <a:r>
              <a:rPr lang="en-US" sz="1800" dirty="0" smtClean="0"/>
              <a:t>able for aggregation is ‘Play’. Thus, the relationship win should be mapped considering 1:N relationship between play (primary key : </a:t>
            </a:r>
            <a:r>
              <a:rPr lang="en-US" sz="1800" dirty="0" err="1" smtClean="0"/>
              <a:t>pId,matchId</a:t>
            </a:r>
            <a:r>
              <a:rPr lang="en-US" sz="1800" dirty="0" smtClean="0"/>
              <a:t>) and award,</a:t>
            </a:r>
            <a:endParaRPr lang="en-US" sz="1800" dirty="0"/>
          </a:p>
          <a:p>
            <a:pPr marL="594000" lvl="2" indent="0">
              <a:buNone/>
            </a:pPr>
            <a:r>
              <a:rPr lang="en-US" sz="1900" dirty="0" smtClean="0"/>
              <a:t>Award (</a:t>
            </a:r>
            <a:r>
              <a:rPr lang="en-US" sz="1900" u="sng" dirty="0" err="1" smtClean="0"/>
              <a:t>awardName</a:t>
            </a:r>
            <a:r>
              <a:rPr lang="en-US" sz="1900" u="sng" dirty="0" smtClean="0"/>
              <a:t>, </a:t>
            </a:r>
            <a:r>
              <a:rPr lang="en-US" sz="1900" u="sng" dirty="0" err="1" smtClean="0"/>
              <a:t>pId</a:t>
            </a:r>
            <a:r>
              <a:rPr lang="en-US" sz="1900" u="sng" dirty="0" smtClean="0"/>
              <a:t>, </a:t>
            </a:r>
            <a:r>
              <a:rPr lang="en-US" sz="1900" u="sng" dirty="0" err="1" smtClean="0"/>
              <a:t>matchId</a:t>
            </a:r>
            <a:r>
              <a:rPr lang="en-US" sz="1900" dirty="0" smtClean="0"/>
              <a:t>)</a:t>
            </a:r>
            <a:endParaRPr lang="en-US" sz="2200" dirty="0"/>
          </a:p>
        </p:txBody>
      </p:sp>
      <p:grpSp>
        <p:nvGrpSpPr>
          <p:cNvPr id="4" name="Group 3"/>
          <p:cNvGrpSpPr/>
          <p:nvPr/>
        </p:nvGrpSpPr>
        <p:grpSpPr>
          <a:xfrm>
            <a:off x="510130" y="2210681"/>
            <a:ext cx="4697490" cy="3306656"/>
            <a:chOff x="5975730" y="2347075"/>
            <a:chExt cx="5762454" cy="3306656"/>
          </a:xfrm>
        </p:grpSpPr>
        <p:grpSp>
          <p:nvGrpSpPr>
            <p:cNvPr id="5" name="Group 4"/>
            <p:cNvGrpSpPr/>
            <p:nvPr/>
          </p:nvGrpSpPr>
          <p:grpSpPr>
            <a:xfrm>
              <a:off x="5975730" y="2347075"/>
              <a:ext cx="5762454" cy="3306656"/>
              <a:chOff x="5975730" y="2244043"/>
              <a:chExt cx="5762454" cy="3306656"/>
            </a:xfrm>
          </p:grpSpPr>
          <p:grpSp>
            <p:nvGrpSpPr>
              <p:cNvPr id="10" name="Group 9"/>
              <p:cNvGrpSpPr/>
              <p:nvPr/>
            </p:nvGrpSpPr>
            <p:grpSpPr>
              <a:xfrm>
                <a:off x="5986645" y="2244043"/>
                <a:ext cx="5751539" cy="3306656"/>
                <a:chOff x="5986645" y="2231164"/>
                <a:chExt cx="5751539" cy="3306656"/>
              </a:xfrm>
            </p:grpSpPr>
            <p:grpSp>
              <p:nvGrpSpPr>
                <p:cNvPr id="12" name="Group 11"/>
                <p:cNvGrpSpPr/>
                <p:nvPr/>
              </p:nvGrpSpPr>
              <p:grpSpPr>
                <a:xfrm>
                  <a:off x="5986645" y="2231164"/>
                  <a:ext cx="5751539" cy="3306656"/>
                  <a:chOff x="5644851" y="1780404"/>
                  <a:chExt cx="5751539" cy="3306656"/>
                </a:xfrm>
              </p:grpSpPr>
              <p:grpSp>
                <p:nvGrpSpPr>
                  <p:cNvPr id="17" name="Group 16"/>
                  <p:cNvGrpSpPr/>
                  <p:nvPr/>
                </p:nvGrpSpPr>
                <p:grpSpPr>
                  <a:xfrm>
                    <a:off x="5644851" y="1780404"/>
                    <a:ext cx="5751539" cy="1636911"/>
                    <a:chOff x="1806947" y="4021328"/>
                    <a:chExt cx="5751539" cy="1636911"/>
                  </a:xfrm>
                </p:grpSpPr>
                <p:sp>
                  <p:nvSpPr>
                    <p:cNvPr id="21" name="Rectangle 20"/>
                    <p:cNvSpPr/>
                    <p:nvPr/>
                  </p:nvSpPr>
                  <p:spPr>
                    <a:xfrm>
                      <a:off x="1806947" y="4021328"/>
                      <a:ext cx="5751539" cy="1636911"/>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p:cNvSpPr txBox="1"/>
                    <p:nvPr/>
                  </p:nvSpPr>
                  <p:spPr>
                    <a:xfrm>
                      <a:off x="2356834" y="4958366"/>
                      <a:ext cx="12621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Player </a:t>
                      </a:r>
                      <a:endParaRPr lang="en-US" dirty="0"/>
                    </a:p>
                  </p:txBody>
                </p:sp>
                <p:sp>
                  <p:nvSpPr>
                    <p:cNvPr id="23" name="TextBox 22"/>
                    <p:cNvSpPr txBox="1"/>
                    <p:nvPr/>
                  </p:nvSpPr>
                  <p:spPr>
                    <a:xfrm>
                      <a:off x="5935014" y="4958366"/>
                      <a:ext cx="12621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Match</a:t>
                      </a:r>
                      <a:endParaRPr lang="en-US" dirty="0"/>
                    </a:p>
                  </p:txBody>
                </p:sp>
                <p:cxnSp>
                  <p:nvCxnSpPr>
                    <p:cNvPr id="24" name="Straight Connector 23"/>
                    <p:cNvCxnSpPr>
                      <a:stCxn id="22" idx="3"/>
                      <a:endCxn id="23" idx="1"/>
                    </p:cNvCxnSpPr>
                    <p:nvPr/>
                  </p:nvCxnSpPr>
                  <p:spPr>
                    <a:xfrm>
                      <a:off x="3618963" y="5143032"/>
                      <a:ext cx="2316051"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a:off x="4068081" y="4808181"/>
                      <a:ext cx="1326524" cy="66970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play</a:t>
                      </a:r>
                      <a:endParaRPr lang="en-US" dirty="0"/>
                    </a:p>
                  </p:txBody>
                </p:sp>
              </p:grpSp>
              <p:sp>
                <p:nvSpPr>
                  <p:cNvPr id="18" name="TextBox 17"/>
                  <p:cNvSpPr txBox="1"/>
                  <p:nvPr/>
                </p:nvSpPr>
                <p:spPr>
                  <a:xfrm>
                    <a:off x="7970380" y="4717728"/>
                    <a:ext cx="12621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Award</a:t>
                    </a:r>
                    <a:endParaRPr lang="en-US" dirty="0"/>
                  </a:p>
                </p:txBody>
              </p:sp>
              <p:cxnSp>
                <p:nvCxnSpPr>
                  <p:cNvPr id="19" name="Straight Connector 18"/>
                  <p:cNvCxnSpPr>
                    <a:endCxn id="18" idx="0"/>
                  </p:cNvCxnSpPr>
                  <p:nvPr/>
                </p:nvCxnSpPr>
                <p:spPr>
                  <a:xfrm flipH="1">
                    <a:off x="8601445" y="3417315"/>
                    <a:ext cx="13447" cy="130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Diamond 19"/>
                  <p:cNvSpPr/>
                  <p:nvPr/>
                </p:nvSpPr>
                <p:spPr>
                  <a:xfrm>
                    <a:off x="7943879" y="3773510"/>
                    <a:ext cx="1365397" cy="54091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win</a:t>
                    </a:r>
                    <a:endParaRPr lang="en-US" dirty="0"/>
                  </a:p>
                </p:txBody>
              </p:sp>
            </p:grpSp>
            <p:sp>
              <p:nvSpPr>
                <p:cNvPr id="13" name="TextBox 12"/>
                <p:cNvSpPr txBox="1"/>
                <p:nvPr/>
              </p:nvSpPr>
              <p:spPr>
                <a:xfrm>
                  <a:off x="7896301" y="3034063"/>
                  <a:ext cx="364202" cy="369332"/>
                </a:xfrm>
                <a:prstGeom prst="rect">
                  <a:avLst/>
                </a:prstGeom>
                <a:noFill/>
              </p:spPr>
              <p:txBody>
                <a:bodyPr wrap="none" rtlCol="0">
                  <a:spAutoFit/>
                </a:bodyPr>
                <a:lstStyle/>
                <a:p>
                  <a:r>
                    <a:rPr lang="en-US" dirty="0" smtClean="0"/>
                    <a:t>M</a:t>
                  </a:r>
                  <a:endParaRPr lang="en-US" dirty="0"/>
                </a:p>
              </p:txBody>
            </p:sp>
            <p:sp>
              <p:nvSpPr>
                <p:cNvPr id="14" name="TextBox 13"/>
                <p:cNvSpPr txBox="1"/>
                <p:nvPr/>
              </p:nvSpPr>
              <p:spPr>
                <a:xfrm>
                  <a:off x="9624593" y="3034062"/>
                  <a:ext cx="364202" cy="369332"/>
                </a:xfrm>
                <a:prstGeom prst="rect">
                  <a:avLst/>
                </a:prstGeom>
                <a:noFill/>
              </p:spPr>
              <p:txBody>
                <a:bodyPr wrap="none" rtlCol="0">
                  <a:spAutoFit/>
                </a:bodyPr>
                <a:lstStyle/>
                <a:p>
                  <a:r>
                    <a:rPr lang="en-US" dirty="0" smtClean="0"/>
                    <a:t>N</a:t>
                  </a:r>
                  <a:endParaRPr lang="en-US" dirty="0"/>
                </a:p>
              </p:txBody>
            </p:sp>
            <p:sp>
              <p:nvSpPr>
                <p:cNvPr id="15" name="TextBox 14"/>
                <p:cNvSpPr txBox="1"/>
                <p:nvPr/>
              </p:nvSpPr>
              <p:spPr>
                <a:xfrm>
                  <a:off x="8969565" y="4799156"/>
                  <a:ext cx="364202" cy="369332"/>
                </a:xfrm>
                <a:prstGeom prst="rect">
                  <a:avLst/>
                </a:prstGeom>
                <a:noFill/>
              </p:spPr>
              <p:txBody>
                <a:bodyPr wrap="none" rtlCol="0">
                  <a:spAutoFit/>
                </a:bodyPr>
                <a:lstStyle/>
                <a:p>
                  <a:r>
                    <a:rPr lang="en-US" dirty="0" smtClean="0"/>
                    <a:t>N</a:t>
                  </a:r>
                  <a:endParaRPr lang="en-US" dirty="0"/>
                </a:p>
              </p:txBody>
            </p:sp>
            <p:sp>
              <p:nvSpPr>
                <p:cNvPr id="16" name="TextBox 15"/>
                <p:cNvSpPr txBox="1"/>
                <p:nvPr/>
              </p:nvSpPr>
              <p:spPr>
                <a:xfrm>
                  <a:off x="8969565" y="3932063"/>
                  <a:ext cx="300082" cy="369332"/>
                </a:xfrm>
                <a:prstGeom prst="rect">
                  <a:avLst/>
                </a:prstGeom>
                <a:noFill/>
              </p:spPr>
              <p:txBody>
                <a:bodyPr wrap="none" rtlCol="0">
                  <a:spAutoFit/>
                </a:bodyPr>
                <a:lstStyle/>
                <a:p>
                  <a:r>
                    <a:rPr lang="en-US" dirty="0" smtClean="0"/>
                    <a:t>1</a:t>
                  </a:r>
                  <a:endParaRPr lang="en-US" dirty="0"/>
                </a:p>
              </p:txBody>
            </p:sp>
          </p:grpSp>
          <p:sp>
            <p:nvSpPr>
              <p:cNvPr id="11" name="Oval 10"/>
              <p:cNvSpPr/>
              <p:nvPr/>
            </p:nvSpPr>
            <p:spPr>
              <a:xfrm>
                <a:off x="5975730" y="4528905"/>
                <a:ext cx="2459613" cy="4378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err="1" smtClean="0"/>
                  <a:t>awardName</a:t>
                </a:r>
                <a:endParaRPr lang="en-US" u="sng" dirty="0"/>
              </a:p>
            </p:txBody>
          </p:sp>
        </p:grpSp>
        <p:sp>
          <p:nvSpPr>
            <p:cNvPr id="6" name="Oval 5"/>
            <p:cNvSpPr/>
            <p:nvPr/>
          </p:nvSpPr>
          <p:spPr>
            <a:xfrm>
              <a:off x="6126200" y="2623132"/>
              <a:ext cx="978794" cy="3669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err="1" smtClean="0"/>
                <a:t>pId</a:t>
              </a:r>
              <a:endParaRPr lang="en-US" u="sng" dirty="0"/>
            </a:p>
          </p:txBody>
        </p:sp>
        <p:sp>
          <p:nvSpPr>
            <p:cNvPr id="7" name="Oval 6"/>
            <p:cNvSpPr/>
            <p:nvPr/>
          </p:nvSpPr>
          <p:spPr>
            <a:xfrm>
              <a:off x="7235699" y="2656585"/>
              <a:ext cx="1295398" cy="3734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a:t>
              </a:r>
              <a:endParaRPr lang="en-US" dirty="0"/>
            </a:p>
          </p:txBody>
        </p:sp>
        <p:cxnSp>
          <p:nvCxnSpPr>
            <p:cNvPr id="8" name="Straight Connector 7"/>
            <p:cNvCxnSpPr/>
            <p:nvPr/>
          </p:nvCxnSpPr>
          <p:spPr>
            <a:xfrm>
              <a:off x="6746424" y="3009499"/>
              <a:ext cx="199994" cy="26173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7403643" y="3009499"/>
              <a:ext cx="225700" cy="261735"/>
            </a:xfrm>
            <a:prstGeom prst="line">
              <a:avLst/>
            </a:prstGeom>
          </p:spPr>
          <p:style>
            <a:lnRef idx="1">
              <a:schemeClr val="dk1"/>
            </a:lnRef>
            <a:fillRef idx="0">
              <a:schemeClr val="dk1"/>
            </a:fillRef>
            <a:effectRef idx="0">
              <a:schemeClr val="dk1"/>
            </a:effectRef>
            <a:fontRef idx="minor">
              <a:schemeClr val="tx1"/>
            </a:fontRef>
          </p:style>
        </p:cxnSp>
      </p:grpSp>
      <p:cxnSp>
        <p:nvCxnSpPr>
          <p:cNvPr id="28" name="Straight Connector 27"/>
          <p:cNvCxnSpPr>
            <a:stCxn id="11" idx="5"/>
          </p:cNvCxnSpPr>
          <p:nvPr/>
        </p:nvCxnSpPr>
        <p:spPr>
          <a:xfrm>
            <a:off x="2221547" y="4869298"/>
            <a:ext cx="325673" cy="260263"/>
          </a:xfrm>
          <a:prstGeom prst="line">
            <a:avLst/>
          </a:prstGeom>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2628123" y="2405030"/>
            <a:ext cx="2472728" cy="749258"/>
            <a:chOff x="9189723" y="2509097"/>
            <a:chExt cx="2472728" cy="749258"/>
          </a:xfrm>
        </p:grpSpPr>
        <p:sp>
          <p:nvSpPr>
            <p:cNvPr id="52" name="Oval 51"/>
            <p:cNvSpPr/>
            <p:nvPr/>
          </p:nvSpPr>
          <p:spPr>
            <a:xfrm>
              <a:off x="9189723" y="2509097"/>
              <a:ext cx="1350103" cy="4165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err="1" smtClean="0"/>
                <a:t>matchId</a:t>
              </a:r>
              <a:endParaRPr lang="en-US" u="sng" dirty="0"/>
            </a:p>
          </p:txBody>
        </p:sp>
        <p:sp>
          <p:nvSpPr>
            <p:cNvPr id="53" name="Oval 52"/>
            <p:cNvSpPr/>
            <p:nvPr/>
          </p:nvSpPr>
          <p:spPr>
            <a:xfrm>
              <a:off x="10578088" y="2573302"/>
              <a:ext cx="1084363" cy="3734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venue</a:t>
              </a:r>
              <a:endParaRPr lang="en-US" dirty="0"/>
            </a:p>
          </p:txBody>
        </p:sp>
        <p:cxnSp>
          <p:nvCxnSpPr>
            <p:cNvPr id="54" name="Straight Connector 53"/>
            <p:cNvCxnSpPr/>
            <p:nvPr/>
          </p:nvCxnSpPr>
          <p:spPr>
            <a:xfrm>
              <a:off x="9959835" y="2927813"/>
              <a:ext cx="579991" cy="330542"/>
            </a:xfrm>
            <a:prstGeom prst="line">
              <a:avLst/>
            </a:prstGeom>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flipH="1">
            <a:off x="4409925" y="2868325"/>
            <a:ext cx="183988" cy="26173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V="1">
            <a:off x="7850460" y="3530939"/>
            <a:ext cx="0" cy="280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6257989" y="3080485"/>
            <a:ext cx="1261196" cy="704191"/>
            <a:chOff x="6243575" y="2491537"/>
            <a:chExt cx="1261196" cy="818218"/>
          </a:xfrm>
        </p:grpSpPr>
        <p:cxnSp>
          <p:nvCxnSpPr>
            <p:cNvPr id="61" name="Straight Connector 60"/>
            <p:cNvCxnSpPr/>
            <p:nvPr/>
          </p:nvCxnSpPr>
          <p:spPr>
            <a:xfrm flipH="1">
              <a:off x="6243575" y="3130060"/>
              <a:ext cx="847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6243575" y="267459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43575" y="2680228"/>
              <a:ext cx="12611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504771" y="2491537"/>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90661" y="3130060"/>
              <a:ext cx="0" cy="17969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65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Mapping aggregation relationships (contd.)</a:t>
            </a:r>
          </a:p>
        </p:txBody>
      </p:sp>
      <p:sp>
        <p:nvSpPr>
          <p:cNvPr id="3" name="Content Placeholder 2"/>
          <p:cNvSpPr>
            <a:spLocks noGrp="1"/>
          </p:cNvSpPr>
          <p:nvPr>
            <p:ph idx="1"/>
          </p:nvPr>
        </p:nvSpPr>
        <p:spPr>
          <a:xfrm>
            <a:off x="581191" y="1968976"/>
            <a:ext cx="11029615" cy="752275"/>
          </a:xfrm>
        </p:spPr>
        <p:txBody>
          <a:bodyPr>
            <a:normAutofit/>
          </a:bodyPr>
          <a:lstStyle/>
          <a:p>
            <a:r>
              <a:rPr lang="en-US" sz="2000" dirty="0" smtClean="0"/>
              <a:t>Map the following EER diagram to relational model.</a:t>
            </a:r>
            <a:endParaRPr lang="en-US" sz="2000" dirty="0"/>
          </a:p>
        </p:txBody>
      </p:sp>
      <p:grpSp>
        <p:nvGrpSpPr>
          <p:cNvPr id="47" name="Group 46"/>
          <p:cNvGrpSpPr/>
          <p:nvPr/>
        </p:nvGrpSpPr>
        <p:grpSpPr>
          <a:xfrm>
            <a:off x="1133707" y="2597408"/>
            <a:ext cx="9144000" cy="3870073"/>
            <a:chOff x="1133707" y="2675465"/>
            <a:chExt cx="9144000" cy="3870073"/>
          </a:xfrm>
        </p:grpSpPr>
        <p:grpSp>
          <p:nvGrpSpPr>
            <p:cNvPr id="44" name="Group 43"/>
            <p:cNvGrpSpPr/>
            <p:nvPr/>
          </p:nvGrpSpPr>
          <p:grpSpPr>
            <a:xfrm>
              <a:off x="1133707" y="2675465"/>
              <a:ext cx="9144000" cy="3870073"/>
              <a:chOff x="1133707" y="2675465"/>
              <a:chExt cx="9144000" cy="3870073"/>
            </a:xfrm>
          </p:grpSpPr>
          <p:sp>
            <p:nvSpPr>
              <p:cNvPr id="30" name="Rectangle 29"/>
              <p:cNvSpPr/>
              <p:nvPr/>
            </p:nvSpPr>
            <p:spPr>
              <a:xfrm>
                <a:off x="1133707" y="5162787"/>
                <a:ext cx="9144000" cy="1382751"/>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p:nvSpPr>
            <p:spPr>
              <a:xfrm>
                <a:off x="4893063" y="3295186"/>
                <a:ext cx="1432002" cy="4683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Employee</a:t>
                </a:r>
                <a:endParaRPr lang="en-US" dirty="0"/>
              </a:p>
            </p:txBody>
          </p:sp>
          <p:cxnSp>
            <p:nvCxnSpPr>
              <p:cNvPr id="37" name="Straight Connector 36"/>
              <p:cNvCxnSpPr/>
              <p:nvPr/>
            </p:nvCxnSpPr>
            <p:spPr>
              <a:xfrm flipV="1">
                <a:off x="5609064" y="3785613"/>
                <a:ext cx="0" cy="13716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4646341" y="4093888"/>
                <a:ext cx="1932877" cy="69416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monitor</a:t>
                </a:r>
                <a:endParaRPr lang="en-US" dirty="0">
                  <a:solidFill>
                    <a:schemeClr val="tx1"/>
                  </a:solidFill>
                </a:endParaRPr>
              </a:p>
            </p:txBody>
          </p:sp>
          <p:sp>
            <p:nvSpPr>
              <p:cNvPr id="38" name="Oval 37"/>
              <p:cNvSpPr/>
              <p:nvPr/>
            </p:nvSpPr>
            <p:spPr>
              <a:xfrm>
                <a:off x="4057415" y="2726825"/>
                <a:ext cx="847493" cy="4348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err="1"/>
                  <a:t>e</a:t>
                </a:r>
                <a:r>
                  <a:rPr lang="en-US" u="sng" dirty="0" err="1" smtClean="0"/>
                  <a:t>id</a:t>
                </a:r>
                <a:endParaRPr lang="en-US" u="sng" dirty="0"/>
              </a:p>
            </p:txBody>
          </p:sp>
          <p:sp>
            <p:nvSpPr>
              <p:cNvPr id="39" name="Oval 38"/>
              <p:cNvSpPr/>
              <p:nvPr/>
            </p:nvSpPr>
            <p:spPr>
              <a:xfrm>
                <a:off x="6095999" y="2675465"/>
                <a:ext cx="1269382" cy="4183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ename</a:t>
                </a:r>
                <a:endParaRPr lang="en-US" dirty="0"/>
              </a:p>
            </p:txBody>
          </p:sp>
          <p:cxnSp>
            <p:nvCxnSpPr>
              <p:cNvPr id="41" name="Straight Connector 40"/>
              <p:cNvCxnSpPr>
                <a:stCxn id="38" idx="4"/>
              </p:cNvCxnSpPr>
              <p:nvPr/>
            </p:nvCxnSpPr>
            <p:spPr>
              <a:xfrm>
                <a:off x="4481162" y="3161723"/>
                <a:ext cx="411901" cy="21470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9" idx="4"/>
              </p:cNvCxnSpPr>
              <p:nvPr/>
            </p:nvCxnSpPr>
            <p:spPr>
              <a:xfrm flipH="1">
                <a:off x="6325065" y="3093862"/>
                <a:ext cx="405625" cy="307613"/>
              </a:xfrm>
              <a:prstGeom prst="line">
                <a:avLst/>
              </a:prstGeom>
            </p:spPr>
            <p:style>
              <a:lnRef idx="1">
                <a:schemeClr val="dk1"/>
              </a:lnRef>
              <a:fillRef idx="0">
                <a:schemeClr val="dk1"/>
              </a:fillRef>
              <a:effectRef idx="0">
                <a:schemeClr val="dk1"/>
              </a:effectRef>
              <a:fontRef idx="minor">
                <a:schemeClr val="tx1"/>
              </a:fontRef>
            </p:style>
          </p:cxnSp>
        </p:grpSp>
        <p:grpSp>
          <p:nvGrpSpPr>
            <p:cNvPr id="29" name="Group 28"/>
            <p:cNvGrpSpPr/>
            <p:nvPr/>
          </p:nvGrpSpPr>
          <p:grpSpPr>
            <a:xfrm>
              <a:off x="1261944" y="5302231"/>
              <a:ext cx="8828051" cy="1103862"/>
              <a:chOff x="1237784" y="5374887"/>
              <a:chExt cx="8828051" cy="1103862"/>
            </a:xfrm>
          </p:grpSpPr>
          <p:sp>
            <p:nvSpPr>
              <p:cNvPr id="5" name="Rectangle 4"/>
              <p:cNvSpPr/>
              <p:nvPr/>
            </p:nvSpPr>
            <p:spPr>
              <a:xfrm>
                <a:off x="2720898" y="5542156"/>
                <a:ext cx="1471961" cy="479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Department</a:t>
                </a:r>
                <a:endParaRPr lang="en-US" dirty="0"/>
              </a:p>
            </p:txBody>
          </p:sp>
          <p:sp>
            <p:nvSpPr>
              <p:cNvPr id="6" name="Rectangle 5"/>
              <p:cNvSpPr/>
              <p:nvPr/>
            </p:nvSpPr>
            <p:spPr>
              <a:xfrm>
                <a:off x="7010401" y="5542156"/>
                <a:ext cx="1628078" cy="479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Project</a:t>
                </a:r>
                <a:endParaRPr lang="en-US" dirty="0"/>
              </a:p>
            </p:txBody>
          </p:sp>
          <p:cxnSp>
            <p:nvCxnSpPr>
              <p:cNvPr id="9" name="Straight Connector 8"/>
              <p:cNvCxnSpPr>
                <a:stCxn id="5" idx="3"/>
                <a:endCxn id="6" idx="1"/>
              </p:cNvCxnSpPr>
              <p:nvPr/>
            </p:nvCxnSpPr>
            <p:spPr>
              <a:xfrm>
                <a:off x="4192859" y="5781908"/>
                <a:ext cx="2817542" cy="0"/>
              </a:xfrm>
              <a:prstGeom prst="line">
                <a:avLst/>
              </a:prstGeom>
            </p:spPr>
            <p:style>
              <a:lnRef idx="1">
                <a:schemeClr val="dk1"/>
              </a:lnRef>
              <a:fillRef idx="0">
                <a:schemeClr val="dk1"/>
              </a:fillRef>
              <a:effectRef idx="0">
                <a:schemeClr val="dk1"/>
              </a:effectRef>
              <a:fontRef idx="minor">
                <a:schemeClr val="tx1"/>
              </a:fontRef>
            </p:style>
          </p:cxnSp>
          <p:sp>
            <p:nvSpPr>
              <p:cNvPr id="7" name="Diamond 6"/>
              <p:cNvSpPr/>
              <p:nvPr/>
            </p:nvSpPr>
            <p:spPr>
              <a:xfrm>
                <a:off x="4563637" y="5374887"/>
                <a:ext cx="2075985" cy="81403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sponsors</a:t>
                </a:r>
                <a:endParaRPr lang="en-US" dirty="0"/>
              </a:p>
            </p:txBody>
          </p:sp>
          <p:sp>
            <p:nvSpPr>
              <p:cNvPr id="10" name="Oval 9"/>
              <p:cNvSpPr/>
              <p:nvPr/>
            </p:nvSpPr>
            <p:spPr>
              <a:xfrm>
                <a:off x="1728438" y="6043851"/>
                <a:ext cx="847493" cy="4348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did</a:t>
                </a:r>
                <a:endParaRPr lang="en-US" u="sng" dirty="0"/>
              </a:p>
            </p:txBody>
          </p:sp>
          <p:sp>
            <p:nvSpPr>
              <p:cNvPr id="11" name="Oval 10"/>
              <p:cNvSpPr/>
              <p:nvPr/>
            </p:nvSpPr>
            <p:spPr>
              <a:xfrm>
                <a:off x="1237784" y="5397193"/>
                <a:ext cx="1193181" cy="4795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dname</a:t>
                </a:r>
                <a:endParaRPr lang="en-US" dirty="0"/>
              </a:p>
            </p:txBody>
          </p:sp>
          <p:sp>
            <p:nvSpPr>
              <p:cNvPr id="12" name="Oval 11"/>
              <p:cNvSpPr/>
              <p:nvPr/>
            </p:nvSpPr>
            <p:spPr>
              <a:xfrm>
                <a:off x="9009258" y="5374887"/>
                <a:ext cx="847493" cy="4348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u="sng" dirty="0" err="1"/>
                  <a:t>p</a:t>
                </a:r>
                <a:r>
                  <a:rPr lang="en-US" u="sng" dirty="0" err="1" smtClean="0"/>
                  <a:t>id</a:t>
                </a:r>
                <a:endParaRPr lang="en-US" u="sng" dirty="0"/>
              </a:p>
            </p:txBody>
          </p:sp>
          <p:sp>
            <p:nvSpPr>
              <p:cNvPr id="13" name="Oval 12"/>
              <p:cNvSpPr/>
              <p:nvPr/>
            </p:nvSpPr>
            <p:spPr>
              <a:xfrm>
                <a:off x="8772294" y="5971477"/>
                <a:ext cx="1293541" cy="43489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budget</a:t>
                </a:r>
                <a:endParaRPr lang="en-US" dirty="0"/>
              </a:p>
            </p:txBody>
          </p:sp>
          <p:cxnSp>
            <p:nvCxnSpPr>
              <p:cNvPr id="15" name="Straight Connector 14"/>
              <p:cNvCxnSpPr>
                <a:stCxn id="11" idx="6"/>
                <a:endCxn id="5" idx="1"/>
              </p:cNvCxnSpPr>
              <p:nvPr/>
            </p:nvCxnSpPr>
            <p:spPr>
              <a:xfrm>
                <a:off x="2430965" y="5636945"/>
                <a:ext cx="289933" cy="144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7"/>
              </p:cNvCxnSpPr>
              <p:nvPr/>
            </p:nvCxnSpPr>
            <p:spPr>
              <a:xfrm flipV="1">
                <a:off x="2451819" y="5876584"/>
                <a:ext cx="235625" cy="23095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2" idx="2"/>
                <a:endCxn id="6" idx="3"/>
              </p:cNvCxnSpPr>
              <p:nvPr/>
            </p:nvCxnSpPr>
            <p:spPr>
              <a:xfrm flipH="1">
                <a:off x="8638479" y="5592336"/>
                <a:ext cx="370779" cy="18957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8649539" y="5827628"/>
                <a:ext cx="274320" cy="182880"/>
              </a:xfrm>
              <a:prstGeom prst="line">
                <a:avLst/>
              </a:prstGeom>
            </p:spPr>
            <p:style>
              <a:lnRef idx="1">
                <a:schemeClr val="dk1"/>
              </a:lnRef>
              <a:fillRef idx="0">
                <a:schemeClr val="dk1"/>
              </a:fillRef>
              <a:effectRef idx="0">
                <a:schemeClr val="dk1"/>
              </a:effectRef>
              <a:fontRef idx="minor">
                <a:schemeClr val="tx1"/>
              </a:fontRef>
            </p:style>
          </p:cxnSp>
        </p:grpSp>
      </p:grpSp>
      <p:sp>
        <p:nvSpPr>
          <p:cNvPr id="31" name="TextBox 30"/>
          <p:cNvSpPr txBox="1"/>
          <p:nvPr/>
        </p:nvSpPr>
        <p:spPr>
          <a:xfrm flipH="1">
            <a:off x="6650773" y="5335629"/>
            <a:ext cx="311119" cy="369332"/>
          </a:xfrm>
          <a:prstGeom prst="rect">
            <a:avLst/>
          </a:prstGeom>
          <a:noFill/>
        </p:spPr>
        <p:txBody>
          <a:bodyPr wrap="square" rtlCol="0">
            <a:spAutoFit/>
          </a:bodyPr>
          <a:lstStyle/>
          <a:p>
            <a:r>
              <a:rPr lang="en-US" dirty="0"/>
              <a:t>N</a:t>
            </a:r>
          </a:p>
        </p:txBody>
      </p:sp>
      <p:sp>
        <p:nvSpPr>
          <p:cNvPr id="32" name="TextBox 31"/>
          <p:cNvSpPr txBox="1"/>
          <p:nvPr/>
        </p:nvSpPr>
        <p:spPr>
          <a:xfrm flipH="1">
            <a:off x="4258278" y="5357931"/>
            <a:ext cx="311119" cy="369332"/>
          </a:xfrm>
          <a:prstGeom prst="rect">
            <a:avLst/>
          </a:prstGeom>
          <a:noFill/>
        </p:spPr>
        <p:txBody>
          <a:bodyPr wrap="square" rtlCol="0">
            <a:spAutoFit/>
          </a:bodyPr>
          <a:lstStyle/>
          <a:p>
            <a:r>
              <a:rPr lang="en-US" dirty="0" smtClean="0"/>
              <a:t>1</a:t>
            </a:r>
            <a:endParaRPr lang="en-US" dirty="0"/>
          </a:p>
        </p:txBody>
      </p:sp>
      <p:sp>
        <p:nvSpPr>
          <p:cNvPr id="45" name="TextBox 44"/>
          <p:cNvSpPr txBox="1"/>
          <p:nvPr/>
        </p:nvSpPr>
        <p:spPr>
          <a:xfrm flipH="1">
            <a:off x="5550147" y="3792923"/>
            <a:ext cx="311119" cy="369332"/>
          </a:xfrm>
          <a:prstGeom prst="rect">
            <a:avLst/>
          </a:prstGeom>
          <a:noFill/>
        </p:spPr>
        <p:txBody>
          <a:bodyPr wrap="square" rtlCol="0">
            <a:spAutoFit/>
          </a:bodyPr>
          <a:lstStyle/>
          <a:p>
            <a:r>
              <a:rPr lang="en-US" dirty="0"/>
              <a:t>N</a:t>
            </a:r>
          </a:p>
        </p:txBody>
      </p:sp>
      <p:sp>
        <p:nvSpPr>
          <p:cNvPr id="46" name="TextBox 45"/>
          <p:cNvSpPr txBox="1"/>
          <p:nvPr/>
        </p:nvSpPr>
        <p:spPr>
          <a:xfrm flipH="1">
            <a:off x="5627463" y="4774611"/>
            <a:ext cx="311119"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3159228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you have to do by next week</a:t>
            </a:r>
            <a:endParaRPr lang="en-US" sz="3200" dirty="0"/>
          </a:p>
        </p:txBody>
      </p:sp>
      <p:sp>
        <p:nvSpPr>
          <p:cNvPr id="3" name="Content Placeholder 2"/>
          <p:cNvSpPr>
            <a:spLocks noGrp="1"/>
          </p:cNvSpPr>
          <p:nvPr>
            <p:ph idx="1"/>
          </p:nvPr>
        </p:nvSpPr>
        <p:spPr/>
        <p:txBody>
          <a:bodyPr>
            <a:normAutofit/>
          </a:bodyPr>
          <a:lstStyle/>
          <a:p>
            <a:r>
              <a:rPr lang="en-US" sz="2400" dirty="0" smtClean="0"/>
              <a:t>Try out the self-test questions on the course web.</a:t>
            </a:r>
            <a:endParaRPr lang="en-US" sz="2400" dirty="0"/>
          </a:p>
          <a:p>
            <a:r>
              <a:rPr lang="en-US" sz="2400" dirty="0" smtClean="0"/>
              <a:t>Complete the tutorial</a:t>
            </a:r>
            <a:r>
              <a:rPr lang="en-US" sz="2400" dirty="0" smtClean="0"/>
              <a:t>.</a:t>
            </a:r>
          </a:p>
          <a:p>
            <a:r>
              <a:rPr lang="en-US" sz="2400" dirty="0" smtClean="0"/>
              <a:t>Complete the </a:t>
            </a:r>
            <a:r>
              <a:rPr lang="en-US" sz="2400" smtClean="0"/>
              <a:t>lab sheet</a:t>
            </a:r>
            <a:endParaRPr lang="en-US" sz="2400" dirty="0" smtClean="0"/>
          </a:p>
        </p:txBody>
      </p:sp>
    </p:spTree>
    <p:extLst>
      <p:ext uri="{BB962C8B-B14F-4D97-AF65-F5344CB8AC3E}">
        <p14:creationId xmlns:p14="http://schemas.microsoft.com/office/powerpoint/2010/main" val="791578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Learning outcomes</a:t>
            </a:r>
            <a:endParaRPr lang="en-US" sz="3600" dirty="0"/>
          </a:p>
        </p:txBody>
      </p:sp>
      <p:sp>
        <p:nvSpPr>
          <p:cNvPr id="3" name="Content Placeholder 2"/>
          <p:cNvSpPr>
            <a:spLocks noGrp="1"/>
          </p:cNvSpPr>
          <p:nvPr>
            <p:ph idx="1"/>
          </p:nvPr>
        </p:nvSpPr>
        <p:spPr/>
        <p:txBody>
          <a:bodyPr>
            <a:normAutofit/>
          </a:bodyPr>
          <a:lstStyle/>
          <a:p>
            <a:r>
              <a:rPr lang="en-US" sz="2800" dirty="0" smtClean="0"/>
              <a:t>Explain the process of logical database design</a:t>
            </a:r>
          </a:p>
          <a:p>
            <a:r>
              <a:rPr lang="en-US" sz="2800" dirty="0" smtClean="0"/>
              <a:t>Explain relational model and its components</a:t>
            </a:r>
          </a:p>
          <a:p>
            <a:r>
              <a:rPr lang="en-US" sz="2800" dirty="0" smtClean="0"/>
              <a:t>Convert a complex ER model to the relational model</a:t>
            </a:r>
            <a:endParaRPr lang="en-US" sz="2800" dirty="0"/>
          </a:p>
        </p:txBody>
      </p:sp>
    </p:spTree>
    <p:extLst>
      <p:ext uri="{BB962C8B-B14F-4D97-AF65-F5344CB8AC3E}">
        <p14:creationId xmlns:p14="http://schemas.microsoft.com/office/powerpoint/2010/main" val="3389276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Logical database design</a:t>
            </a:r>
            <a:endParaRPr lang="en-US" sz="3600" dirty="0"/>
          </a:p>
        </p:txBody>
      </p:sp>
      <p:sp>
        <p:nvSpPr>
          <p:cNvPr id="3" name="Content Placeholder 2"/>
          <p:cNvSpPr>
            <a:spLocks noGrp="1"/>
          </p:cNvSpPr>
          <p:nvPr>
            <p:ph idx="1"/>
          </p:nvPr>
        </p:nvSpPr>
        <p:spPr/>
        <p:txBody>
          <a:bodyPr>
            <a:normAutofit/>
          </a:bodyPr>
          <a:lstStyle/>
          <a:p>
            <a:r>
              <a:rPr lang="en-US" sz="2400" dirty="0" smtClean="0"/>
              <a:t>Once we finished the step of conceptual database design we next select a DBMS to implement our database design.</a:t>
            </a:r>
          </a:p>
          <a:p>
            <a:r>
              <a:rPr lang="en-US" sz="2400" dirty="0" smtClean="0"/>
              <a:t>We then convert the conceptual database design into a database schema in the data model of the chosen DBMS.</a:t>
            </a:r>
          </a:p>
          <a:p>
            <a:r>
              <a:rPr lang="en-US" sz="2400" dirty="0" smtClean="0"/>
              <a:t>Before 1970 most database systems were based on two older data models namely, hierarchical model and network model.</a:t>
            </a:r>
          </a:p>
          <a:p>
            <a:r>
              <a:rPr lang="en-US" sz="2400" dirty="0" smtClean="0"/>
              <a:t>Leading DBMS products nowadays are based on the relational model which introduced by </a:t>
            </a:r>
            <a:r>
              <a:rPr lang="en-US" sz="2400" dirty="0" err="1" smtClean="0"/>
              <a:t>Codd</a:t>
            </a:r>
            <a:r>
              <a:rPr lang="en-US" sz="2400" dirty="0" smtClean="0"/>
              <a:t> in 1970.</a:t>
            </a:r>
            <a:endParaRPr lang="en-US" sz="2400" dirty="0"/>
          </a:p>
        </p:txBody>
      </p:sp>
    </p:spTree>
    <p:extLst>
      <p:ext uri="{BB962C8B-B14F-4D97-AF65-F5344CB8AC3E}">
        <p14:creationId xmlns:p14="http://schemas.microsoft.com/office/powerpoint/2010/main" val="229729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relational model</a:t>
            </a:r>
            <a:endParaRPr lang="en-US" sz="3600" dirty="0"/>
          </a:p>
        </p:txBody>
      </p:sp>
      <p:sp>
        <p:nvSpPr>
          <p:cNvPr id="3" name="Content Placeholder 2"/>
          <p:cNvSpPr>
            <a:spLocks noGrp="1"/>
          </p:cNvSpPr>
          <p:nvPr>
            <p:ph idx="1"/>
          </p:nvPr>
        </p:nvSpPr>
        <p:spPr/>
        <p:txBody>
          <a:bodyPr>
            <a:normAutofit/>
          </a:bodyPr>
          <a:lstStyle/>
          <a:p>
            <a:r>
              <a:rPr lang="en-US" sz="2400" dirty="0" smtClean="0"/>
              <a:t>The major advantage of relational model is its simplicity in data representation.</a:t>
            </a:r>
          </a:p>
          <a:p>
            <a:r>
              <a:rPr lang="en-US" sz="2400" dirty="0"/>
              <a:t>A </a:t>
            </a:r>
            <a:r>
              <a:rPr lang="en-US" sz="2400" dirty="0">
                <a:solidFill>
                  <a:schemeClr val="accent2"/>
                </a:solidFill>
              </a:rPr>
              <a:t>relational</a:t>
            </a:r>
            <a:r>
              <a:rPr lang="en-US" sz="2400" b="1" dirty="0">
                <a:solidFill>
                  <a:schemeClr val="accent2"/>
                </a:solidFill>
              </a:rPr>
              <a:t> </a:t>
            </a:r>
            <a:r>
              <a:rPr lang="en-US" sz="2400" dirty="0">
                <a:solidFill>
                  <a:schemeClr val="accent2"/>
                </a:solidFill>
              </a:rPr>
              <a:t>database</a:t>
            </a:r>
            <a:r>
              <a:rPr lang="en-US" sz="2400" b="1" dirty="0"/>
              <a:t> </a:t>
            </a:r>
            <a:r>
              <a:rPr lang="en-US" sz="2400" dirty="0"/>
              <a:t>is a collection of relations with distinct relation names. </a:t>
            </a:r>
          </a:p>
          <a:p>
            <a:r>
              <a:rPr lang="en-US" sz="2400" dirty="0" smtClean="0"/>
              <a:t>The </a:t>
            </a:r>
            <a:r>
              <a:rPr lang="en-US" sz="2400" dirty="0"/>
              <a:t>main construct representing data in the relational model is the </a:t>
            </a:r>
            <a:r>
              <a:rPr lang="en-US" sz="2400" dirty="0">
                <a:solidFill>
                  <a:schemeClr val="accent2"/>
                </a:solidFill>
              </a:rPr>
              <a:t>relation</a:t>
            </a:r>
            <a:r>
              <a:rPr lang="en-US" sz="2400" dirty="0" smtClean="0"/>
              <a:t>.</a:t>
            </a:r>
          </a:p>
          <a:p>
            <a:r>
              <a:rPr lang="en-US" sz="2400" dirty="0" smtClean="0"/>
              <a:t>A relation consists of a </a:t>
            </a:r>
            <a:r>
              <a:rPr lang="en-US" sz="2400" dirty="0" smtClean="0">
                <a:solidFill>
                  <a:schemeClr val="accent2"/>
                </a:solidFill>
              </a:rPr>
              <a:t>relational</a:t>
            </a:r>
            <a:r>
              <a:rPr lang="en-US" sz="2400" dirty="0" smtClean="0"/>
              <a:t> </a:t>
            </a:r>
            <a:r>
              <a:rPr lang="en-US" sz="2400" dirty="0" smtClean="0">
                <a:solidFill>
                  <a:schemeClr val="accent2"/>
                </a:solidFill>
              </a:rPr>
              <a:t>schema</a:t>
            </a:r>
            <a:r>
              <a:rPr lang="en-US" sz="2400" dirty="0" smtClean="0"/>
              <a:t> and a </a:t>
            </a:r>
            <a:r>
              <a:rPr lang="en-US" sz="2400" dirty="0" smtClean="0">
                <a:solidFill>
                  <a:schemeClr val="accent2"/>
                </a:solidFill>
              </a:rPr>
              <a:t>relational</a:t>
            </a:r>
            <a:r>
              <a:rPr lang="en-US" sz="2400" dirty="0" smtClean="0"/>
              <a:t> </a:t>
            </a:r>
            <a:r>
              <a:rPr lang="en-US" sz="2400" dirty="0" smtClean="0">
                <a:solidFill>
                  <a:schemeClr val="accent2"/>
                </a:solidFill>
              </a:rPr>
              <a:t>instance</a:t>
            </a:r>
            <a:r>
              <a:rPr lang="en-US" sz="2400" dirty="0" smtClean="0"/>
              <a:t>.</a:t>
            </a:r>
          </a:p>
        </p:txBody>
      </p:sp>
    </p:spTree>
    <p:extLst>
      <p:ext uri="{BB962C8B-B14F-4D97-AF65-F5344CB8AC3E}">
        <p14:creationId xmlns:p14="http://schemas.microsoft.com/office/powerpoint/2010/main" val="495294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relational model (Contd.)</a:t>
            </a:r>
            <a:endParaRPr lang="en-US" sz="3600" dirty="0"/>
          </a:p>
        </p:txBody>
      </p:sp>
      <p:sp>
        <p:nvSpPr>
          <p:cNvPr id="3" name="Content Placeholder 2"/>
          <p:cNvSpPr>
            <a:spLocks noGrp="1"/>
          </p:cNvSpPr>
          <p:nvPr>
            <p:ph idx="1"/>
          </p:nvPr>
        </p:nvSpPr>
        <p:spPr>
          <a:xfrm>
            <a:off x="581193" y="2751157"/>
            <a:ext cx="11029615" cy="1914986"/>
          </a:xfrm>
        </p:spPr>
        <p:txBody>
          <a:bodyPr>
            <a:noAutofit/>
          </a:bodyPr>
          <a:lstStyle/>
          <a:p>
            <a:r>
              <a:rPr lang="en-US" sz="2400" dirty="0"/>
              <a:t>The relational schema describes the columns for a relation.</a:t>
            </a:r>
          </a:p>
          <a:p>
            <a:pPr lvl="1"/>
            <a:r>
              <a:rPr lang="en-US" sz="2000" dirty="0"/>
              <a:t>Ex:  Students(</a:t>
            </a:r>
            <a:r>
              <a:rPr lang="en-US" sz="2000" i="1" dirty="0" err="1"/>
              <a:t>sid</a:t>
            </a:r>
            <a:r>
              <a:rPr lang="en-US" sz="2000" i="1" dirty="0"/>
              <a:t>: </a:t>
            </a:r>
            <a:r>
              <a:rPr lang="en-US" sz="2000" dirty="0"/>
              <a:t>string, </a:t>
            </a:r>
            <a:r>
              <a:rPr lang="en-US" sz="2000" i="1" dirty="0"/>
              <a:t>name: </a:t>
            </a:r>
            <a:r>
              <a:rPr lang="en-US" sz="2000" dirty="0"/>
              <a:t>string, </a:t>
            </a:r>
            <a:r>
              <a:rPr lang="en-US" sz="2000" i="1" dirty="0"/>
              <a:t>login: </a:t>
            </a:r>
            <a:r>
              <a:rPr lang="en-US" sz="2000" dirty="0"/>
              <a:t>string, </a:t>
            </a:r>
            <a:r>
              <a:rPr lang="en-US" sz="2000" i="1" dirty="0"/>
              <a:t>age: </a:t>
            </a:r>
            <a:r>
              <a:rPr lang="en-US" sz="2000" dirty="0"/>
              <a:t>integer, </a:t>
            </a:r>
            <a:r>
              <a:rPr lang="en-US" sz="2000" i="1" dirty="0" err="1"/>
              <a:t>gpa</a:t>
            </a:r>
            <a:r>
              <a:rPr lang="en-US" sz="2000" i="1" dirty="0"/>
              <a:t>: </a:t>
            </a:r>
            <a:r>
              <a:rPr lang="en-US" sz="2000" dirty="0"/>
              <a:t>real)</a:t>
            </a:r>
          </a:p>
          <a:p>
            <a:pPr lvl="1"/>
            <a:r>
              <a:rPr lang="en-US" sz="2000" dirty="0"/>
              <a:t>The schema species the relation's name, the name of each</a:t>
            </a:r>
            <a:r>
              <a:rPr lang="en-US" sz="2000" b="1" dirty="0"/>
              <a:t> field </a:t>
            </a:r>
            <a:r>
              <a:rPr lang="en-US" sz="2000" dirty="0" smtClean="0"/>
              <a:t>and </a:t>
            </a:r>
            <a:r>
              <a:rPr lang="en-US" sz="2000" dirty="0"/>
              <a:t>the </a:t>
            </a:r>
            <a:r>
              <a:rPr lang="en-US" sz="2000" b="1" dirty="0"/>
              <a:t>domain </a:t>
            </a:r>
            <a:r>
              <a:rPr lang="en-US" sz="2000" dirty="0"/>
              <a:t>of each field.</a:t>
            </a:r>
          </a:p>
          <a:p>
            <a:r>
              <a:rPr lang="en-US" sz="2400" dirty="0" smtClean="0"/>
              <a:t>An </a:t>
            </a:r>
            <a:r>
              <a:rPr lang="en-US" sz="2400" b="1" dirty="0"/>
              <a:t>instance </a:t>
            </a:r>
            <a:r>
              <a:rPr lang="en-US" sz="2400" dirty="0"/>
              <a:t>of a relation is a set </a:t>
            </a:r>
            <a:r>
              <a:rPr lang="en-US" sz="2400" dirty="0" smtClean="0"/>
              <a:t>of </a:t>
            </a:r>
            <a:r>
              <a:rPr lang="en-US" sz="2400" b="1" dirty="0" smtClean="0"/>
              <a:t>tuples</a:t>
            </a:r>
            <a:r>
              <a:rPr lang="en-US" sz="2400" dirty="0"/>
              <a:t>, also called </a:t>
            </a:r>
            <a:r>
              <a:rPr lang="en-US" sz="2400" b="1" dirty="0"/>
              <a:t>records</a:t>
            </a:r>
            <a:r>
              <a:rPr lang="en-US" sz="2400" dirty="0"/>
              <a:t>, in which each tuple has the same number of </a:t>
            </a:r>
            <a:r>
              <a:rPr lang="en-US" sz="2400" dirty="0" smtClean="0"/>
              <a:t>fields </a:t>
            </a:r>
            <a:r>
              <a:rPr lang="en-US" sz="2400" dirty="0"/>
              <a:t>as </a:t>
            </a:r>
            <a:r>
              <a:rPr lang="en-US" sz="2400" dirty="0" smtClean="0"/>
              <a:t>the relation </a:t>
            </a:r>
            <a:r>
              <a:rPr lang="en-US" sz="2400" dirty="0"/>
              <a:t>schema. </a:t>
            </a:r>
            <a:endParaRPr lang="en-US" sz="2400" dirty="0" smtClean="0"/>
          </a:p>
          <a:p>
            <a:pPr lvl="1"/>
            <a:r>
              <a:rPr lang="en-US" sz="2000" dirty="0" smtClean="0"/>
              <a:t>A </a:t>
            </a:r>
            <a:r>
              <a:rPr lang="en-US" sz="2000" dirty="0"/>
              <a:t>relation instance can be thought of as a </a:t>
            </a:r>
            <a:r>
              <a:rPr lang="en-US" sz="2000" i="1" dirty="0"/>
              <a:t>table </a:t>
            </a:r>
            <a:r>
              <a:rPr lang="en-US" sz="2000" dirty="0"/>
              <a:t>in which each </a:t>
            </a:r>
            <a:r>
              <a:rPr lang="en-US" sz="2000" dirty="0" smtClean="0"/>
              <a:t>tuple is </a:t>
            </a:r>
            <a:r>
              <a:rPr lang="en-US" sz="2000" dirty="0"/>
              <a:t>a </a:t>
            </a:r>
            <a:r>
              <a:rPr lang="en-US" sz="2000" i="1" dirty="0"/>
              <a:t>row</a:t>
            </a:r>
            <a:r>
              <a:rPr lang="en-US" sz="2000" dirty="0"/>
              <a:t>, and all rows have the same number of </a:t>
            </a:r>
            <a:r>
              <a:rPr lang="en-US" sz="2000" dirty="0" smtClean="0"/>
              <a:t>fields</a:t>
            </a:r>
            <a:r>
              <a:rPr lang="en-US" sz="2000" dirty="0"/>
              <a:t>.</a:t>
            </a:r>
          </a:p>
        </p:txBody>
      </p:sp>
      <p:pic>
        <p:nvPicPr>
          <p:cNvPr id="5" name="Picture 4"/>
          <p:cNvPicPr>
            <a:picLocks noChangeAspect="1"/>
          </p:cNvPicPr>
          <p:nvPr/>
        </p:nvPicPr>
        <p:blipFill rotWithShape="1">
          <a:blip r:embed="rId2"/>
          <a:srcRect b="31038"/>
          <a:stretch/>
        </p:blipFill>
        <p:spPr>
          <a:xfrm>
            <a:off x="3019964" y="5164428"/>
            <a:ext cx="5531503" cy="1558343"/>
          </a:xfrm>
          <a:prstGeom prst="rect">
            <a:avLst/>
          </a:prstGeom>
        </p:spPr>
      </p:pic>
    </p:spTree>
    <p:extLst>
      <p:ext uri="{BB962C8B-B14F-4D97-AF65-F5344CB8AC3E}">
        <p14:creationId xmlns:p14="http://schemas.microsoft.com/office/powerpoint/2010/main" val="3926893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Integrity constraints</a:t>
            </a:r>
            <a:endParaRPr lang="en-US" sz="3600" dirty="0"/>
          </a:p>
        </p:txBody>
      </p:sp>
      <p:sp>
        <p:nvSpPr>
          <p:cNvPr id="3" name="Content Placeholder 2"/>
          <p:cNvSpPr>
            <a:spLocks noGrp="1"/>
          </p:cNvSpPr>
          <p:nvPr>
            <p:ph idx="1"/>
          </p:nvPr>
        </p:nvSpPr>
        <p:spPr>
          <a:xfrm>
            <a:off x="581192" y="2412318"/>
            <a:ext cx="11029615" cy="3678303"/>
          </a:xfrm>
        </p:spPr>
        <p:txBody>
          <a:bodyPr>
            <a:noAutofit/>
          </a:bodyPr>
          <a:lstStyle/>
          <a:p>
            <a:r>
              <a:rPr lang="en-US" sz="2400" dirty="0" smtClean="0"/>
              <a:t>An integrity constraints (IC) is a condition specified on a database schema and restricts the data that could be stored in an instance of the </a:t>
            </a:r>
            <a:r>
              <a:rPr lang="en-US" sz="2400" dirty="0"/>
              <a:t>database. </a:t>
            </a:r>
            <a:endParaRPr lang="en-US" sz="2400" dirty="0" smtClean="0"/>
          </a:p>
          <a:p>
            <a:r>
              <a:rPr lang="en-US" sz="2400" dirty="0" smtClean="0"/>
              <a:t>If </a:t>
            </a:r>
            <a:r>
              <a:rPr lang="en-US" sz="2400" dirty="0"/>
              <a:t>a database instance </a:t>
            </a:r>
            <a:r>
              <a:rPr lang="en-US" sz="2400" dirty="0" smtClean="0"/>
              <a:t>satisfies </a:t>
            </a:r>
            <a:r>
              <a:rPr lang="en-US" sz="2400" dirty="0"/>
              <a:t>all the </a:t>
            </a:r>
            <a:r>
              <a:rPr lang="en-US" sz="2400" dirty="0" smtClean="0"/>
              <a:t>integrity constraints specified </a:t>
            </a:r>
            <a:r>
              <a:rPr lang="en-US" sz="2400" dirty="0"/>
              <a:t>on the database schema, it is a </a:t>
            </a:r>
            <a:r>
              <a:rPr lang="en-US" sz="2400" b="1" dirty="0"/>
              <a:t>legal </a:t>
            </a:r>
            <a:r>
              <a:rPr lang="en-US" sz="2400" dirty="0"/>
              <a:t>instance. </a:t>
            </a:r>
            <a:endParaRPr lang="en-US" sz="2400" dirty="0" smtClean="0"/>
          </a:p>
          <a:p>
            <a:r>
              <a:rPr lang="en-US" sz="2400" dirty="0" smtClean="0"/>
              <a:t>There are several types of integrity constraints</a:t>
            </a:r>
          </a:p>
          <a:p>
            <a:pPr lvl="1"/>
            <a:r>
              <a:rPr lang="en-US" sz="2000" dirty="0" smtClean="0"/>
              <a:t>Domain constraints</a:t>
            </a:r>
          </a:p>
          <a:p>
            <a:pPr lvl="1"/>
            <a:r>
              <a:rPr lang="en-US" sz="2000" dirty="0" smtClean="0"/>
              <a:t>Referential integrity constraints</a:t>
            </a:r>
          </a:p>
          <a:p>
            <a:pPr lvl="1"/>
            <a:r>
              <a:rPr lang="en-US" sz="2000" dirty="0" smtClean="0"/>
              <a:t>Key constraints</a:t>
            </a:r>
          </a:p>
          <a:p>
            <a:pPr lvl="1"/>
            <a:r>
              <a:rPr lang="en-US" sz="2000" dirty="0" smtClean="0"/>
              <a:t>Other constraints</a:t>
            </a:r>
            <a:endParaRPr lang="en-US" sz="2000" dirty="0"/>
          </a:p>
        </p:txBody>
      </p:sp>
    </p:spTree>
    <p:extLst>
      <p:ext uri="{BB962C8B-B14F-4D97-AF65-F5344CB8AC3E}">
        <p14:creationId xmlns:p14="http://schemas.microsoft.com/office/powerpoint/2010/main" val="11818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Integrity constraints (Contd.)</a:t>
            </a:r>
            <a:endParaRPr lang="en-US" sz="3600" dirty="0"/>
          </a:p>
        </p:txBody>
      </p:sp>
      <p:sp>
        <p:nvSpPr>
          <p:cNvPr id="3" name="Content Placeholder 2"/>
          <p:cNvSpPr>
            <a:spLocks noGrp="1"/>
          </p:cNvSpPr>
          <p:nvPr>
            <p:ph idx="1"/>
          </p:nvPr>
        </p:nvSpPr>
        <p:spPr>
          <a:xfrm>
            <a:off x="581192" y="2459271"/>
            <a:ext cx="11029615" cy="3678303"/>
          </a:xfrm>
        </p:spPr>
        <p:txBody>
          <a:bodyPr>
            <a:normAutofit fontScale="92500" lnSpcReduction="20000"/>
          </a:bodyPr>
          <a:lstStyle/>
          <a:p>
            <a:r>
              <a:rPr lang="en-US" sz="2400" dirty="0" smtClean="0"/>
              <a:t>Domain Constraint </a:t>
            </a:r>
          </a:p>
          <a:p>
            <a:pPr lvl="1"/>
            <a:r>
              <a:rPr lang="en-US" sz="2400" dirty="0" smtClean="0"/>
              <a:t>Domain constraint specifies that the </a:t>
            </a:r>
            <a:r>
              <a:rPr lang="en-US" sz="2400" dirty="0"/>
              <a:t>values that appear in a column </a:t>
            </a:r>
            <a:r>
              <a:rPr lang="en-US" sz="2400" dirty="0" smtClean="0"/>
              <a:t>must be </a:t>
            </a:r>
            <a:r>
              <a:rPr lang="en-US" sz="2400" dirty="0"/>
              <a:t>drawn from the domain associated with that column. </a:t>
            </a:r>
            <a:endParaRPr lang="en-US" sz="2400" dirty="0" smtClean="0"/>
          </a:p>
          <a:p>
            <a:pPr lvl="1"/>
            <a:r>
              <a:rPr lang="en-US" altLang="en-US" sz="2400" dirty="0"/>
              <a:t>Relational database provides data types to specify valid domains.</a:t>
            </a:r>
          </a:p>
          <a:p>
            <a:r>
              <a:rPr lang="en-US" sz="2400" dirty="0" smtClean="0"/>
              <a:t>Key Constraint</a:t>
            </a:r>
          </a:p>
          <a:p>
            <a:pPr lvl="1"/>
            <a:r>
              <a:rPr lang="en-US" altLang="en-US" sz="2400" dirty="0"/>
              <a:t>The minimal set of attributes that uniquely identify a tuple is called the </a:t>
            </a:r>
            <a:r>
              <a:rPr lang="en-US" altLang="en-US" sz="2400" b="1" dirty="0"/>
              <a:t>key</a:t>
            </a:r>
            <a:r>
              <a:rPr lang="en-US" altLang="en-US" sz="2400" dirty="0"/>
              <a:t> of a relation</a:t>
            </a:r>
          </a:p>
          <a:p>
            <a:pPr lvl="1"/>
            <a:r>
              <a:rPr lang="en-US" sz="2400" dirty="0"/>
              <a:t>A set of </a:t>
            </a:r>
            <a:r>
              <a:rPr lang="en-US" sz="2400" dirty="0" smtClean="0"/>
              <a:t>fields </a:t>
            </a:r>
            <a:r>
              <a:rPr lang="en-US" sz="2400" dirty="0"/>
              <a:t>that uniquely identifies a tuple according to a key constraint is called a candidate key for the relation; we often abbreviate this to just key. </a:t>
            </a:r>
            <a:endParaRPr lang="en-US" sz="2400" dirty="0" smtClean="0"/>
          </a:p>
          <a:p>
            <a:pPr lvl="1"/>
            <a:r>
              <a:rPr lang="en-US" sz="2400" dirty="0" smtClean="0"/>
              <a:t>One of the candidate keys is designated as the primary key.</a:t>
            </a:r>
            <a:endParaRPr lang="en-US" sz="2400" dirty="0"/>
          </a:p>
          <a:p>
            <a:pPr lvl="1"/>
            <a:endParaRPr lang="en-US" altLang="en-US" sz="1800" dirty="0"/>
          </a:p>
          <a:p>
            <a:endParaRPr lang="en-US" sz="2400" dirty="0"/>
          </a:p>
        </p:txBody>
      </p:sp>
    </p:spTree>
    <p:extLst>
      <p:ext uri="{BB962C8B-B14F-4D97-AF65-F5344CB8AC3E}">
        <p14:creationId xmlns:p14="http://schemas.microsoft.com/office/powerpoint/2010/main" val="104533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Integrity constraints (Contd.)</a:t>
            </a:r>
            <a:endParaRPr lang="en-US" sz="3600" dirty="0"/>
          </a:p>
        </p:txBody>
      </p:sp>
      <p:sp>
        <p:nvSpPr>
          <p:cNvPr id="3" name="Content Placeholder 2"/>
          <p:cNvSpPr>
            <a:spLocks noGrp="1"/>
          </p:cNvSpPr>
          <p:nvPr>
            <p:ph idx="1"/>
          </p:nvPr>
        </p:nvSpPr>
        <p:spPr>
          <a:xfrm>
            <a:off x="581192" y="2537329"/>
            <a:ext cx="11029615" cy="4242606"/>
          </a:xfrm>
        </p:spPr>
        <p:txBody>
          <a:bodyPr>
            <a:normAutofit fontScale="92500" lnSpcReduction="10000"/>
          </a:bodyPr>
          <a:lstStyle/>
          <a:p>
            <a:r>
              <a:rPr lang="en-US" sz="2400" dirty="0" smtClean="0"/>
              <a:t>Referential integrity Constraint</a:t>
            </a:r>
          </a:p>
          <a:p>
            <a:pPr lvl="1"/>
            <a:r>
              <a:rPr lang="en-US" sz="2200" dirty="0"/>
              <a:t>The referential integrity constraint is specified between two relations and is used to maintain the consistency among tuples in the two relations. </a:t>
            </a:r>
          </a:p>
          <a:p>
            <a:pPr lvl="1"/>
            <a:r>
              <a:rPr lang="en-US" sz="2200" dirty="0"/>
              <a:t>Informally, the referential integrity constraint states that a tuple in one relation that refers to another relation must refer to an existing tuple in that relation</a:t>
            </a:r>
            <a:r>
              <a:rPr lang="en-US" sz="2200" dirty="0" smtClean="0"/>
              <a:t>.</a:t>
            </a:r>
          </a:p>
          <a:p>
            <a:pPr lvl="1"/>
            <a:r>
              <a:rPr lang="en-US" altLang="en-US" sz="2000" dirty="0"/>
              <a:t>Foreign keys enforce referential integrity constraints</a:t>
            </a:r>
          </a:p>
          <a:p>
            <a:pPr lvl="1"/>
            <a:r>
              <a:rPr lang="en-US" altLang="en-US" sz="2200" dirty="0" smtClean="0"/>
              <a:t>Foreign </a:t>
            </a:r>
            <a:r>
              <a:rPr lang="en-US" altLang="en-US" sz="2200" dirty="0"/>
              <a:t>key attributes in R1 referring to R2 have the following rules:</a:t>
            </a:r>
          </a:p>
          <a:p>
            <a:pPr lvl="2"/>
            <a:r>
              <a:rPr lang="en-US" altLang="en-US" sz="1800" dirty="0"/>
              <a:t>The FK attributes in R</a:t>
            </a:r>
            <a:r>
              <a:rPr lang="en-US" altLang="en-US" sz="1800" baseline="-25000" dirty="0"/>
              <a:t>1</a:t>
            </a:r>
            <a:r>
              <a:rPr lang="en-US" altLang="en-US" sz="1800" dirty="0"/>
              <a:t> have the </a:t>
            </a:r>
            <a:r>
              <a:rPr lang="en-US" altLang="en-US" sz="1800" i="1" dirty="0"/>
              <a:t>same domain(s)</a:t>
            </a:r>
            <a:r>
              <a:rPr lang="en-US" altLang="en-US" sz="1800" dirty="0"/>
              <a:t> as the primary key attributes if R</a:t>
            </a:r>
            <a:r>
              <a:rPr lang="en-US" altLang="en-US" sz="1800" baseline="-25000" dirty="0"/>
              <a:t>2</a:t>
            </a:r>
          </a:p>
          <a:p>
            <a:pPr lvl="2"/>
            <a:r>
              <a:rPr lang="en-US" altLang="en-US" sz="1800" dirty="0"/>
              <a:t>The value of FK in tuple t</a:t>
            </a:r>
            <a:r>
              <a:rPr lang="en-US" altLang="en-US" sz="1800" baseline="-25000" dirty="0"/>
              <a:t>1 </a:t>
            </a:r>
            <a:r>
              <a:rPr lang="en-US" altLang="en-US" sz="1800" dirty="0"/>
              <a:t>in R</a:t>
            </a:r>
            <a:r>
              <a:rPr lang="en-US" altLang="en-US" sz="1800" baseline="-25000" dirty="0"/>
              <a:t>1</a:t>
            </a:r>
            <a:r>
              <a:rPr lang="en-US" altLang="en-US" sz="1800" dirty="0"/>
              <a:t> must reference an </a:t>
            </a:r>
            <a:r>
              <a:rPr lang="en-US" altLang="en-US" sz="1800" i="1" dirty="0"/>
              <a:t>existing</a:t>
            </a:r>
            <a:r>
              <a:rPr lang="en-US" altLang="en-US" sz="1800" dirty="0"/>
              <a:t> PK value in tuple t</a:t>
            </a:r>
            <a:r>
              <a:rPr lang="en-US" altLang="en-US" sz="1800" baseline="-25000" dirty="0"/>
              <a:t>2</a:t>
            </a:r>
            <a:r>
              <a:rPr lang="en-US" altLang="en-US" sz="1800" dirty="0"/>
              <a:t> of R</a:t>
            </a:r>
            <a:r>
              <a:rPr lang="en-US" altLang="en-US" sz="1800" baseline="-25000" dirty="0"/>
              <a:t>2</a:t>
            </a:r>
            <a:r>
              <a:rPr lang="en-US" altLang="en-US" sz="1800" dirty="0"/>
              <a:t> </a:t>
            </a:r>
          </a:p>
          <a:p>
            <a:pPr lvl="1"/>
            <a:r>
              <a:rPr lang="en-US" altLang="en-US" sz="2200" dirty="0"/>
              <a:t>We can diagrammatically display the foreign keys by drawing an arrow from the foreign key to the primary key</a:t>
            </a:r>
          </a:p>
          <a:p>
            <a:pPr lvl="1"/>
            <a:endParaRPr lang="en-US" sz="2200" dirty="0"/>
          </a:p>
          <a:p>
            <a:endParaRPr lang="en-US" sz="2400" dirty="0"/>
          </a:p>
        </p:txBody>
      </p:sp>
    </p:spTree>
    <p:extLst>
      <p:ext uri="{BB962C8B-B14F-4D97-AF65-F5344CB8AC3E}">
        <p14:creationId xmlns:p14="http://schemas.microsoft.com/office/powerpoint/2010/main" val="7633408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2993</TotalTime>
  <Words>1722</Words>
  <Application>Microsoft Office PowerPoint</Application>
  <PresentationFormat>Widescreen</PresentationFormat>
  <Paragraphs>299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Gill Sans MT</vt:lpstr>
      <vt:lpstr>Tahoma</vt:lpstr>
      <vt:lpstr>Times New Roman</vt:lpstr>
      <vt:lpstr>Wingdings 2</vt:lpstr>
      <vt:lpstr>Dividend</vt:lpstr>
      <vt:lpstr>Database management systems (it 2040)</vt:lpstr>
      <vt:lpstr>Lecture content</vt:lpstr>
      <vt:lpstr>Learning outcomes</vt:lpstr>
      <vt:lpstr>Logical database design</vt:lpstr>
      <vt:lpstr>The relational model</vt:lpstr>
      <vt:lpstr>The relational model (Contd.)</vt:lpstr>
      <vt:lpstr>Integrity constraints</vt:lpstr>
      <vt:lpstr>Integrity constraints (Contd.)</vt:lpstr>
      <vt:lpstr>Integrity constraints (Contd.)</vt:lpstr>
      <vt:lpstr>Integrity constraints (contd.)</vt:lpstr>
      <vt:lpstr>activity</vt:lpstr>
      <vt:lpstr>Mapping entities and attributes</vt:lpstr>
      <vt:lpstr>Mapping binary relationships</vt:lpstr>
      <vt:lpstr>Activity</vt:lpstr>
      <vt:lpstr>Mapping n-ary relationships</vt:lpstr>
      <vt:lpstr>Mapping isa-relationships</vt:lpstr>
      <vt:lpstr>ISA mapping – option 1</vt:lpstr>
      <vt:lpstr>ISA mapping – option 1 (Contd.)</vt:lpstr>
      <vt:lpstr>ISA mapping – option 2</vt:lpstr>
      <vt:lpstr>ISA mapping – option 2 (Contd.)</vt:lpstr>
      <vt:lpstr>ISA mapping – option 3</vt:lpstr>
      <vt:lpstr>ISA mapping – option 3 (Contd.)</vt:lpstr>
      <vt:lpstr>ISA mapping – option 4</vt:lpstr>
      <vt:lpstr>ISA mapping – option 4 (Contd.)</vt:lpstr>
      <vt:lpstr>activity</vt:lpstr>
      <vt:lpstr>Mapping aggregation relationships</vt:lpstr>
      <vt:lpstr>Mapping aggregation relationships (contd.)</vt:lpstr>
      <vt:lpstr>Mapping aggregation relationships (contd.)</vt:lpstr>
      <vt:lpstr>What you have to do by next week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(it 2040)</dc:title>
  <dc:creator>Anuradha Karunnasena</dc:creator>
  <cp:lastModifiedBy>Anuradha Karunnasena</cp:lastModifiedBy>
  <cp:revision>164</cp:revision>
  <dcterms:created xsi:type="dcterms:W3CDTF">2017-12-01T06:14:40Z</dcterms:created>
  <dcterms:modified xsi:type="dcterms:W3CDTF">2018-02-08T04:48:14Z</dcterms:modified>
</cp:coreProperties>
</file>