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" name="Рисунок 12" hidden="0"/>
          <p:cNvPicPr>
            <a:picLocks noChangeAspect="1"/>
          </p:cNvPicPr>
          <p:nvPr isPhoto="0" userDrawn="1"/>
        </p:nvPicPr>
        <p:blipFill>
          <a:blip r:embed="rId2"/>
          <a:srcRect l="0" t="17835" r="0" b="0"/>
          <a:stretch/>
        </p:blipFill>
        <p:spPr bwMode="auto"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 hidden="0"/>
          <p:cNvSpPr/>
          <p:nvPr isPhoto="0" userDrawn="1"/>
        </p:nvSpPr>
        <p:spPr bwMode="auto"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Прямоугольник 14" hidden="0"/>
          <p:cNvSpPr/>
          <p:nvPr isPhoto="0" userDrawn="1"/>
        </p:nvSpPr>
        <p:spPr bwMode="auto"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27000">
                <a:srgbClr val="EAE225"/>
              </a:gs>
              <a:gs pos="46000">
                <a:srgbClr val="99CE68"/>
              </a:gs>
              <a:gs pos="67000">
                <a:srgbClr val="15ADD6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 sz="1400"/>
          </a:p>
        </p:txBody>
      </p:sp>
      <p:sp>
        <p:nvSpPr>
          <p:cNvPr id="18" name="Прямоугольник 17" hidden="0"/>
          <p:cNvSpPr/>
          <p:nvPr isPhoto="0" userDrawn="1"/>
        </p:nvSpPr>
        <p:spPr bwMode="auto"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  <a:defRPr/>
            </a:pPr>
            <a:r>
              <a:rPr lang="ru-RU" sz="2400">
                <a:ln w="0"/>
                <a:solidFill>
                  <a:schemeClr val="bg1"/>
                </a:solidFill>
                <a:latin typeface="+mj-lt"/>
              </a:rPr>
              <a:t>Проект ПЕРЕЗАПУСК</a:t>
            </a:r>
            <a:endParaRPr lang="ru-RU" sz="2400">
              <a:ln w="0"/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9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 hidden="0"/>
          <p:cNvPicPr/>
          <p:nvPr isPhoto="0" userDrawn="1"/>
        </p:nvPicPr>
        <p:blipFill>
          <a:blip r:embed="rId3"/>
          <a:stretch/>
        </p:blipFill>
        <p:spPr bwMode="auto">
          <a:xfrm>
            <a:off x="0" y="0"/>
            <a:ext cx="1587" cy="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cxnSp>
        <p:nvCxnSpPr>
          <p:cNvPr id="7" name="Прямая соединительная линия 6" hidden="0"/>
          <p:cNvCxnSpPr>
            <a:cxnSpLocks/>
          </p:cNvCxnSpPr>
          <p:nvPr isPhoto="0" userDrawn="1"/>
        </p:nvCxnSpPr>
        <p:spPr bwMode="auto">
          <a:xfrm>
            <a:off x="838200" y="1191488"/>
            <a:ext cx="10515600" cy="1"/>
          </a:xfrm>
          <a:prstGeom prst="line">
            <a:avLst/>
          </a:prstGeom>
          <a:ln w="127000">
            <a:gradFill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 hidden="0"/>
          <p:cNvPicPr/>
          <p:nvPr isPhoto="0" userDrawn="1"/>
        </p:nvPicPr>
        <p:blipFill>
          <a:blip r:embed="rId2"/>
          <a:stretch/>
        </p:blipFill>
        <p:spPr bwMode="auto">
          <a:xfrm>
            <a:off x="0" y="0"/>
            <a:ext cx="1587" cy="1587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 hidden="0"/>
          <p:cNvPicPr/>
          <p:nvPr isPhoto="0" userDrawn="1"/>
        </p:nvPicPr>
        <p:blipFill>
          <a:blip r:embed="rId2"/>
          <a:stretch/>
        </p:blipFill>
        <p:spPr bwMode="auto">
          <a:xfrm>
            <a:off x="0" y="0"/>
            <a:ext cx="1587" cy="1587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 hidden="0"/>
          <p:cNvPicPr/>
          <p:nvPr isPhoto="0" userDrawn="1"/>
        </p:nvPicPr>
        <p:blipFill>
          <a:blip r:embed="rId2"/>
          <a:stretch/>
        </p:blipFill>
        <p:spPr bwMode="auto">
          <a:xfrm>
            <a:off x="0" y="0"/>
            <a:ext cx="1587" cy="1587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 hidden="0"/>
          <p:cNvPicPr/>
          <p:nvPr isPhoto="0" userDrawn="1"/>
        </p:nvPicPr>
        <p:blipFill>
          <a:blip r:embed="rId2"/>
          <a:stretch/>
        </p:blipFill>
        <p:spPr bwMode="auto">
          <a:xfrm>
            <a:off x="0" y="0"/>
            <a:ext cx="1587" cy="1587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 hidden="0"/>
          <p:cNvPicPr/>
          <p:nvPr isPhoto="0" userDrawn="1"/>
        </p:nvPicPr>
        <p:blipFill>
          <a:blip r:embed="rId2"/>
          <a:stretch/>
        </p:blipFill>
        <p:spPr bwMode="auto">
          <a:xfrm>
            <a:off x="0" y="0"/>
            <a:ext cx="1587" cy="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583FB6F-ACA5-4987-9D7D-422181772236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68B4B64-B256-43B6-8BF9-C980E1618A92}" type="slidenum">
              <a:rPr lang="ru-RU"/>
              <a:t/>
            </a:fld>
            <a:endParaRPr lang="ru-RU"/>
          </a:p>
        </p:txBody>
      </p:sp>
      <p:cxnSp>
        <p:nvCxnSpPr>
          <p:cNvPr id="8" name="Прямая соединительная линия 7" hidden="0"/>
          <p:cNvCxnSpPr>
            <a:cxnSpLocks/>
          </p:cNvCxnSpPr>
          <p:nvPr isPhoto="0" userDrawn="1"/>
        </p:nvCxnSpPr>
        <p:spPr bwMode="auto">
          <a:xfrm>
            <a:off x="838200" y="1191488"/>
            <a:ext cx="10515600" cy="1"/>
          </a:xfrm>
          <a:prstGeom prst="line">
            <a:avLst/>
          </a:prstGeom>
          <a:ln w="127000">
            <a:gradFill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754453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754453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1" name="Прямоугольник 10" hidden="0"/>
          <p:cNvSpPr/>
          <p:nvPr isPhoto="0" userDrawn="1"/>
        </p:nvSpPr>
        <p:spPr bwMode="auto"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75000">
                  <a:srgbClr val="15ACD6"/>
                </a:gs>
                <a:gs pos="90000">
                  <a:srgbClr val="2589CA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cxnSp>
        <p:nvCxnSpPr>
          <p:cNvPr id="8" name="Прямая соединительная линия 7" hidden="0"/>
          <p:cNvCxnSpPr>
            <a:cxnSpLocks/>
          </p:cNvCxnSpPr>
          <p:nvPr isPhoto="0" userDrawn="1"/>
        </p:nvCxnSpPr>
        <p:spPr bwMode="auto">
          <a:xfrm flipV="1">
            <a:off x="4977606" y="1505527"/>
            <a:ext cx="793" cy="5037713"/>
          </a:xfrm>
          <a:prstGeom prst="line">
            <a:avLst/>
          </a:prstGeom>
          <a:ln w="127000">
            <a:gradFill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 hidden="0"/>
          <p:cNvSpPr/>
          <p:nvPr isPhoto="0" userDrawn="1"/>
        </p:nvSpPr>
        <p:spPr bwMode="auto"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75000">
                  <a:srgbClr val="15ACD6"/>
                </a:gs>
                <a:gs pos="90000">
                  <a:srgbClr val="2589CA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 hidden="0"/>
          <p:cNvPicPr/>
          <p:nvPr isPhoto="0" userDrawn="1"/>
        </p:nvPicPr>
        <p:blipFill>
          <a:blip r:embed="rId2"/>
          <a:stretch/>
        </p:blipFill>
        <p:spPr bwMode="auto">
          <a:xfrm>
            <a:off x="0" y="0"/>
            <a:ext cx="1587" cy="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cxnSp>
        <p:nvCxnSpPr>
          <p:cNvPr id="6" name="Прямая соединительная линия 5" hidden="0"/>
          <p:cNvCxnSpPr>
            <a:cxnSpLocks/>
          </p:cNvCxnSpPr>
          <p:nvPr isPhoto="0" userDrawn="1"/>
        </p:nvCxnSpPr>
        <p:spPr bwMode="auto">
          <a:xfrm>
            <a:off x="838200" y="1191488"/>
            <a:ext cx="10515600" cy="1"/>
          </a:xfrm>
          <a:prstGeom prst="line">
            <a:avLst/>
          </a:prstGeom>
          <a:ln w="127000">
            <a:gradFill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583FB6F-ACA5-4987-9D7D-422181772236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68B4B64-B256-43B6-8BF9-C980E1618A9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2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583FB6F-ACA5-4987-9D7D-422181772236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68B4B64-B256-43B6-8BF9-C980E1618A92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Klimkin.k.va@sberbank.ru," TargetMode="External"/><Relationship Id="rId3" Type="http://schemas.openxmlformats.org/officeDocument/2006/relationships/hyperlink" Target="mailto:buxkirill@gmail.com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uxkirill/reboot_DA/tree/main/final_project" TargetMode="Externa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Текст 1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37308" y="3048714"/>
            <a:ext cx="5137197" cy="1578704"/>
          </a:xfrm>
        </p:spPr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  <a:latin typeface="+mj-lt"/>
              </a:rPr>
              <a:t>Климкин Кирилл Валерьевич</a:t>
            </a:r>
            <a:endParaRPr lang="ru-RU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Заголовок 2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701964" y="1366982"/>
            <a:ext cx="5072542" cy="969818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4000" b="1"/>
              <a:t>Определение доходности облигаций по данным ММВБ</a:t>
            </a:r>
            <a:endParaRPr lang="ru-RU" sz="4000" b="1"/>
          </a:p>
        </p:txBody>
      </p:sp>
      <p:sp>
        <p:nvSpPr>
          <p:cNvPr id="4" name="Текст 1" hidden="0"/>
          <p:cNvSpPr txBox="1"/>
          <p:nvPr isPhoto="0" userDrawn="0"/>
        </p:nvSpPr>
        <p:spPr bwMode="auto"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>
                <a:solidFill>
                  <a:schemeClr val="tx1"/>
                </a:solidFill>
                <a:latin typeface="+mj-lt"/>
              </a:rPr>
              <a:t>октябрь</a:t>
            </a:r>
            <a:r>
              <a:rPr lang="en-US">
                <a:solidFill>
                  <a:schemeClr val="tx1"/>
                </a:solidFill>
                <a:latin typeface="+mj-lt"/>
              </a:rPr>
              <a:t>’21</a:t>
            </a:r>
            <a:endParaRPr lang="ru-RU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 себе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ФИО: Климкин Кирилл Валерьевич</a:t>
            </a:r>
            <a:endParaRPr/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Город и готовность к переезду: Екатеринбург. Переезд возможен</a:t>
            </a:r>
            <a:endParaRPr/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Образование: Высшее, УрГЭУ</a:t>
            </a:r>
            <a:endParaRPr/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Опыт работы в Сбере 3 года. Операционный центр, главный специалист отдела контроля и качества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О</a:t>
            </a: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сновной функционал</a:t>
            </a: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 - проведение ПСИ, подготовка БТ, работа с рисками, предоставление отчетности</a:t>
            </a:r>
            <a:endParaRPr/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Контактная информация: +7(982)72-82-712, </a:t>
            </a:r>
            <a:r>
              <a:rPr lang="ru-RU" i="1" u="sng">
                <a:hlinkClick r:id="rId2" tooltip="mailto:Klimkin.k.va@sberbank.ru,"/>
              </a:rPr>
              <a:t>Klimkin.k.va@sberbank.ru,</a:t>
            </a: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u="sng">
                <a:hlinkClick r:id="rId3" tooltip="mailto:buxkirill@gmail.com"/>
              </a:rPr>
              <a:t>buxkirill@gmail.com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Описание проекта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2800" b="0" i="1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Визуализировать рынок рублевых облигаций по распределению купонной доходности</a:t>
            </a:r>
            <a:endParaRPr lang="ru-RU" sz="2800" b="0" i="1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ru-RU" sz="2800" b="0" i="1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Рассчитать доходность облигаций с учетом разницы номинала и цены продажи, а также с учетом налоговых отчислений</a:t>
            </a:r>
            <a:endParaRPr lang="ru-RU" sz="2800" b="0" i="1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0" indent="0">
              <a:buFont typeface="Arial"/>
              <a:buNone/>
              <a:defRPr/>
            </a:pPr>
            <a:r>
              <a:rPr lang="ru-RU" sz="2800" b="0" i="1" u="sng" strike="noStrike" cap="none" spc="0">
                <a:latin typeface="Calibri"/>
                <a:ea typeface="Calibri"/>
                <a:cs typeface="Calibri"/>
                <a:hlinkClick r:id="rId2" tooltip="https://github.com/buxkirill/reboot_DA/tree/main/final_project"/>
              </a:rPr>
              <a:t>https://github.com/buxkirill/reboot_DA/tree/main/final_project</a:t>
            </a:r>
            <a:endParaRPr lang="ru-RU" sz="2800" b="0" i="1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/>
          </a:p>
          <a:p>
            <a:pPr marL="0" indent="0">
              <a:buNone/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Модель данных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Онлайн выгрузка облигаций с сайта moex.com на 25.10.2021. 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2696 объекта, 53 признака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5 бинарных, 6 категориальных, 6 временных, 8 текстовых, 28 вещественных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16 non-null, 37 nullable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Бизнес-логика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Предобработка выгрузки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Выбор признаков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Определение количества кластеров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Визуализация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ru-RU" sz="16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1 кластер - ОФЗ </a:t>
            </a:r>
            <a:endParaRPr lang="ru-RU" sz="16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ru-RU" sz="1600" i="1">
                <a:solidFill>
                  <a:schemeClr val="tx1">
                    <a:lumMod val="65000"/>
                    <a:lumOff val="35000"/>
                  </a:schemeClr>
                </a:solidFill>
              </a:rPr>
              <a:t>49 шт. </a:t>
            </a:r>
            <a:r>
              <a:rPr lang="ru-RU" sz="1600" b="0" i="1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Средняя ставка 6,35%</a:t>
            </a:r>
            <a:endParaRPr lang="ru-RU" sz="16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ru-RU" sz="16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2 кластер - Биржевые с 3 уровнем листинга</a:t>
            </a:r>
            <a:endParaRPr sz="1600" b="1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ru-RU" sz="1600" b="0" i="1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785 шт. </a:t>
            </a:r>
            <a:r>
              <a:rPr lang="ru-RU" sz="1600" b="0" i="1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Arial"/>
                <a:cs typeface="Arial"/>
              </a:rPr>
              <a:t>Средняя ставка 4,14%</a:t>
            </a:r>
            <a:endParaRPr lang="ru-RU" sz="16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ru-RU" sz="16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3 кластер - Биржевые и корп.  с 1 и 2 листингом</a:t>
            </a:r>
            <a:endParaRPr sz="1600" b="1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ru-RU" sz="1600" b="0" i="1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918 шт. </a:t>
            </a:r>
            <a:r>
              <a:rPr lang="ru-RU" sz="1600" b="0" i="1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Arial"/>
                <a:cs typeface="Arial"/>
              </a:rPr>
              <a:t>Средняя ставка 7,71%</a:t>
            </a:r>
            <a:endParaRPr lang="ru-RU" sz="1600"/>
          </a:p>
        </p:txBody>
      </p:sp>
      <p:sp>
        <p:nvSpPr>
          <p:cNvPr id="1835252100" name="" hidden="0"/>
          <p:cNvSpPr/>
          <p:nvPr isPhoto="0" userDrawn="0"/>
        </p:nvSpPr>
        <p:spPr bwMode="auto">
          <a:xfrm flipH="0" flipV="0">
            <a:off x="6806759" y="6586637"/>
            <a:ext cx="184247" cy="17380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641074335" name="" hidden="0"/>
          <p:cNvSpPr/>
          <p:nvPr isPhoto="0" userDrawn="0"/>
        </p:nvSpPr>
        <p:spPr bwMode="auto">
          <a:xfrm flipH="0" flipV="0">
            <a:off x="6011737" y="3393063"/>
            <a:ext cx="211738" cy="264571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95057948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302820" y="3286949"/>
            <a:ext cx="6050979" cy="28900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843898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Бизнес-логика</a:t>
            </a:r>
            <a:endParaRPr lang="ru-RU"/>
          </a:p>
        </p:txBody>
      </p:sp>
      <p:sp>
        <p:nvSpPr>
          <p:cNvPr id="179919677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Предобработка выгрузки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Выбор стратегии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 наиболее выгодных облигаций</a:t>
            </a:r>
            <a:endParaRPr sz="2000" i="1"/>
          </a:p>
          <a:p>
            <a:pPr marL="0" indent="0">
              <a:buFont typeface="Arial"/>
              <a:buNone/>
              <a:defRPr/>
            </a:pPr>
            <a:r>
              <a:rPr lang="ru-RU" sz="2000" b="0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 датой погашения в ближайшие 365 дней</a:t>
            </a:r>
            <a:endParaRPr sz="2000" i="1"/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Расчет доходности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Визуализация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51639732" name="" hidden="0"/>
          <p:cNvSpPr/>
          <p:nvPr isPhoto="0" userDrawn="0"/>
        </p:nvSpPr>
        <p:spPr bwMode="auto">
          <a:xfrm flipH="0" flipV="0">
            <a:off x="12363210" y="2300149"/>
            <a:ext cx="132720" cy="811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899465903" name="" hidden="0"/>
          <p:cNvSpPr/>
          <p:nvPr isPhoto="0" userDrawn="0"/>
        </p:nvSpPr>
        <p:spPr bwMode="auto">
          <a:xfrm flipH="0" flipV="0">
            <a:off x="1620282" y="-321527"/>
            <a:ext cx="107392" cy="16404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19800684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876924" y="1795462"/>
            <a:ext cx="5476874" cy="4381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55889"/>
            <a:ext cx="10515600" cy="752475"/>
          </a:xfrm>
        </p:spPr>
        <p:txBody>
          <a:bodyPr/>
          <a:lstStyle/>
          <a:p>
            <a:pPr>
              <a:defRPr/>
            </a:pPr>
            <a:r>
              <a:rPr lang="ru-RU"/>
              <a:t>Используемые технологии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Для предобработки выгрузки использован pandas, numpy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Для парсинга ключевой ставки/инфляции использованы библиотеки: requests, </a:t>
            </a:r>
            <a:r>
              <a:rPr lang="ru-RU" sz="2800" b="0" i="1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BeautifulSoup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Для кластеризации использованы библиотеки sklearn: PCA, StandartScaler, KMeans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Для визуализации использованы библиотеки matplotlib, plotly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Box 1" hidden="0"/>
          <p:cNvSpPr txBox="1"/>
          <p:nvPr isPhoto="0" userDrawn="0"/>
        </p:nvSpPr>
        <p:spPr bwMode="auto"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6000">
                <a:solidFill>
                  <a:srgbClr val="2BA630"/>
                </a:solidFill>
              </a:rPr>
              <a:t>СПАСИБО ЗА ВНИМАНИЕ!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ONLYOFFICE/6.4.1.50</Application>
  <DocSecurity>0</DocSecurity>
  <PresentationFormat>Широкоэкранный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>ПАО Сбербанк России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Шумихина Ольга Ивановна</dc:creator>
  <cp:keywords/>
  <dc:description/>
  <dc:identifier/>
  <dc:language/>
  <cp:lastModifiedBy/>
  <cp:revision>13</cp:revision>
  <dcterms:created xsi:type="dcterms:W3CDTF">2021-02-19T10:44:02Z</dcterms:created>
  <dcterms:modified xsi:type="dcterms:W3CDTF">2021-10-27T22:41:42Z</dcterms:modified>
  <cp:category/>
  <cp:contentStatus/>
  <cp:version/>
</cp:coreProperties>
</file>