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75" r:id="rId7"/>
    <p:sldId id="258" r:id="rId8"/>
    <p:sldId id="269" r:id="rId9"/>
    <p:sldId id="264" r:id="rId10"/>
    <p:sldId id="270" r:id="rId11"/>
    <p:sldId id="261" r:id="rId12"/>
    <p:sldId id="271" r:id="rId13"/>
    <p:sldId id="272" r:id="rId14"/>
    <p:sldId id="273" r:id="rId15"/>
    <p:sldId id="274" r:id="rId16"/>
    <p:sldId id="279" r:id="rId17"/>
    <p:sldId id="280" r:id="rId18"/>
    <p:sldId id="278" r:id="rId19"/>
    <p:sldId id="281" r:id="rId20"/>
    <p:sldId id="27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>
        <p:scale>
          <a:sx n="75" d="100"/>
          <a:sy n="75" d="100"/>
        </p:scale>
        <p:origin x="32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Professional Tennis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Sebastian Buxman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D6FCA5F-69CB-9ACB-CC5B-28F0C65D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B15A722-BBDA-6099-4D72-1717E899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18ED26-BFFA-7CD4-5054-5160D1737E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35" y="238483"/>
            <a:ext cx="3383503" cy="2537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D3D08E-6721-5A82-E844-2385E021F3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023" y="263796"/>
            <a:ext cx="3246461" cy="2435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BF4DAF-9D07-22BF-39C5-00FE079E62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80" y="2710063"/>
            <a:ext cx="2986954" cy="2239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843BEAB-7E0D-6CBE-478D-76F54B5CDD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597" y="2776110"/>
            <a:ext cx="2828026" cy="212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D042810-E895-E893-3BAA-37AF1B8DC11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669" y="4800978"/>
            <a:ext cx="2560662" cy="1920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16ACCC-F9A2-8BF1-DD56-E74D6684323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921" y="263795"/>
            <a:ext cx="3246461" cy="2433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17ECB3-9C92-5783-0ACC-6C04FA7140F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91" y="2778507"/>
            <a:ext cx="3180590" cy="23835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3425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C5B2C-ED31-F6B9-B08E-F542EDC1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49840A7-4B72-3E2C-714E-5274BD718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BAE7EF6-CE33-DE01-7073-1CB7F5EC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1" name="Picture 10" descr="A white screen with red text&#10;&#10;Description automatically generated with medium confidence">
            <a:extLst>
              <a:ext uri="{FF2B5EF4-FFF2-40B4-BE49-F238E27FC236}">
                <a16:creationId xmlns:a16="http://schemas.microsoft.com/office/drawing/2014/main" id="{FB2FEDD0-B7A7-D99B-A5EE-AC7126FC5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156" y="1787596"/>
            <a:ext cx="7432256" cy="4370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7397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B5631-DB89-4106-359F-42C9B012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Accuracies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1A26D74-44FA-1305-C707-2E4EF0029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ED38FE7-2340-8B57-2DEE-0BF2D89D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1F7581-E57C-D04C-7FB3-AE83C6D72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80" y="2272341"/>
            <a:ext cx="5013447" cy="365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845467-9392-B4B6-3ED0-AD606ECE6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80" y="3324225"/>
            <a:ext cx="4743104" cy="4241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FC9454-5C21-ACA0-4DF6-9189D45894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836" y="3447735"/>
            <a:ext cx="3930186" cy="3006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9AD692-39AE-2195-A42A-C637A912EA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836" y="2283453"/>
            <a:ext cx="4106005" cy="3029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790A1F-FA0D-4960-BD24-0B2CEC4819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73" y="4173057"/>
            <a:ext cx="4740824" cy="42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15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313741-4A43-5FF9-8F5D-11B2ADF2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6B6C5FA-84DA-2187-64D0-0C8EEDD3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2" name="Picture 11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DE33A9A2-5F39-1901-212C-BD5402564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644" y="928111"/>
            <a:ext cx="7854712" cy="50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45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4610C43-3CE0-76AE-35CF-D49D70D89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412B44-2C7F-5E56-FAAC-1EE336C5E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2" name="Picture 11" descr="A graph with a blue line&#10;&#10;Description automatically generated">
            <a:extLst>
              <a:ext uri="{FF2B5EF4-FFF2-40B4-BE49-F238E27FC236}">
                <a16:creationId xmlns:a16="http://schemas.microsoft.com/office/drawing/2014/main" id="{3A6BA072-A102-D008-07CB-47C14927C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644" y="928111"/>
            <a:ext cx="7854712" cy="50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48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EFE3BC6-8F96-AB7A-82A8-D5F3BF6F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9D19446-65DA-2971-904E-038782DC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6" name="Picture 15" descr="A graph with a bar chart&#10;&#10;Description automatically generated with medium confidence">
            <a:extLst>
              <a:ext uri="{FF2B5EF4-FFF2-40B4-BE49-F238E27FC236}">
                <a16:creationId xmlns:a16="http://schemas.microsoft.com/office/drawing/2014/main" id="{DA068B41-1CDA-F5E9-C14F-24AAE1087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175" y="928111"/>
            <a:ext cx="8485649" cy="50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30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40D9F1B-60F1-C051-CF32-FDF02920E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32D0918-8C1F-2ED2-EAB6-671986F6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F5CBFB-D19C-20F5-1605-B18C658EF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011" y="1138561"/>
            <a:ext cx="4231916" cy="2761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CD2318-1295-EEA9-1F2F-2B15A6B82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011" y="1909487"/>
            <a:ext cx="4326675" cy="2761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40F805D-F171-332A-90C0-2B72ADD55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011" y="2701979"/>
            <a:ext cx="4297906" cy="2761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DD240EF-56CA-74F7-0D11-D34ADDAE8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6011" y="3386514"/>
            <a:ext cx="4897959" cy="27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79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193EBD6-AC36-77A9-DA8C-3E1A0B567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F9EB173-60A5-D7CD-971A-DBB0B496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2" name="Picture 11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0C351C51-37A3-64D3-7D00-C7EFA027D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644" y="928111"/>
            <a:ext cx="7854712" cy="50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55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2B5FA7F-FD51-F9A8-F4B1-966E54B31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BE91CC-EE1D-259F-0FA0-BB799CE8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4" name="Picture 13" descr="A graph with a blue line&#10;&#10;Description automatically generated">
            <a:extLst>
              <a:ext uri="{FF2B5EF4-FFF2-40B4-BE49-F238E27FC236}">
                <a16:creationId xmlns:a16="http://schemas.microsoft.com/office/drawing/2014/main" id="{D114D702-BDD3-AA0F-DAE1-5E99922D0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644" y="928111"/>
            <a:ext cx="7854712" cy="50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4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Understanding the data</a:t>
            </a:r>
          </a:p>
          <a:p>
            <a:r>
              <a:rPr lang="en-US" dirty="0"/>
              <a:t>Wrangling the data</a:t>
            </a:r>
          </a:p>
          <a:p>
            <a:r>
              <a:rPr lang="en-US" dirty="0"/>
              <a:t>Predictions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0A555-C225-F7D6-5E01-1F0FB788D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CFD86-5E15-7C4A-1876-CCC39879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94691E-871F-C1BE-D515-7C8DA2B4B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19" y="230941"/>
            <a:ext cx="10916249" cy="26502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702755-8A63-8D66-E071-FC6349708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20" y="3429000"/>
            <a:ext cx="10913375" cy="291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9144"/>
            <a:ext cx="5111750" cy="1204912"/>
          </a:xfrm>
        </p:spPr>
        <p:txBody>
          <a:bodyPr/>
          <a:lstStyle/>
          <a:p>
            <a:r>
              <a:rPr lang="en-US" dirty="0"/>
              <a:t>Aces vs Player height: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2748" y="1461037"/>
            <a:ext cx="2830483" cy="1525588"/>
          </a:xfrm>
        </p:spPr>
        <p:txBody>
          <a:bodyPr/>
          <a:lstStyle/>
          <a:p>
            <a:r>
              <a:rPr lang="en-US" dirty="0"/>
              <a:t>There is a clear positive correlation between winner aces and winner height.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 descr="A graph of colored dots&#10;&#10;Description automatically generated">
            <a:extLst>
              <a:ext uri="{FF2B5EF4-FFF2-40B4-BE49-F238E27FC236}">
                <a16:creationId xmlns:a16="http://schemas.microsoft.com/office/drawing/2014/main" id="{497FBC1A-8F41-63B1-17CA-2DD49DF2B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85" y="1695797"/>
            <a:ext cx="5064795" cy="458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does surface affect Aces?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 descr="A graph of different sizes and colors&#10;&#10;Description automatically generated">
            <a:extLst>
              <a:ext uri="{FF2B5EF4-FFF2-40B4-BE49-F238E27FC236}">
                <a16:creationId xmlns:a16="http://schemas.microsoft.com/office/drawing/2014/main" id="{2DF81E6A-D4BD-4B44-CF52-E806F937B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91" y="1591574"/>
            <a:ext cx="6096000" cy="457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E18C2E-85E9-A3C9-9C39-6B183D8D9A97}"/>
              </a:ext>
            </a:extLst>
          </p:cNvPr>
          <p:cNvSpPr txBox="1"/>
          <p:nvPr/>
        </p:nvSpPr>
        <p:spPr>
          <a:xfrm>
            <a:off x="7496355" y="1984075"/>
            <a:ext cx="3700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Due to the way the ball bounces it gives the opponent more time to reach the ball, therefore less aces are hit.</a:t>
            </a:r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Double faults vs height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1" name="Picture 40" descr="A graph of a number of points&#10;&#10;Description automatically generated">
            <a:extLst>
              <a:ext uri="{FF2B5EF4-FFF2-40B4-BE49-F238E27FC236}">
                <a16:creationId xmlns:a16="http://schemas.microsoft.com/office/drawing/2014/main" id="{9CB4C769-60C8-5AFC-B9A9-3B63988646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" y="2217740"/>
            <a:ext cx="4710976" cy="397436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2A1F9F9-17A7-10D0-3838-E7799278F899}"/>
              </a:ext>
            </a:extLst>
          </p:cNvPr>
          <p:cNvSpPr txBox="1"/>
          <p:nvPr/>
        </p:nvSpPr>
        <p:spPr>
          <a:xfrm>
            <a:off x="6581955" y="2674189"/>
            <a:ext cx="3467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Height affects double faults less than aces.</a:t>
            </a:r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Break Points Faced vs Service games won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367C6B-BC22-744E-D587-FE1D4E6D3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7" y="1510396"/>
            <a:ext cx="5271698" cy="395377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9313D2-6EFF-244F-98B8-BAC6E6542C2B}"/>
              </a:ext>
            </a:extLst>
          </p:cNvPr>
          <p:cNvSpPr txBox="1"/>
          <p:nvPr/>
        </p:nvSpPr>
        <p:spPr>
          <a:xfrm>
            <a:off x="6573328" y="2009955"/>
            <a:ext cx="34850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Little correlation between service games won and break points faced. Winning players are facing a low amount of break points on their own serve.</a:t>
            </a:r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Break points saved based on round: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3" name="Picture 22" descr="A graph of blue bars&#10;&#10;Description automatically generated">
            <a:extLst>
              <a:ext uri="{FF2B5EF4-FFF2-40B4-BE49-F238E27FC236}">
                <a16:creationId xmlns:a16="http://schemas.microsoft.com/office/drawing/2014/main" id="{D358B1E2-68C9-F63D-EEBB-93993AC01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14" y="2521333"/>
            <a:ext cx="4430006" cy="332269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B3D04EB-60A3-5057-95B7-F523C9AAD81C}"/>
              </a:ext>
            </a:extLst>
          </p:cNvPr>
          <p:cNvSpPr txBox="1"/>
          <p:nvPr/>
        </p:nvSpPr>
        <p:spPr>
          <a:xfrm>
            <a:off x="6564702" y="2734574"/>
            <a:ext cx="3079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Winners are facing fewer break points against their own serve.</a:t>
            </a:r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8AA2-7737-6AFF-CC4F-AF19FC8A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Amount of matches VS duration 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CD47C86-BD2B-9B14-06BC-DEF2B941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352E3AC-88E2-F28B-1BF3-185D0697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9B7A76-714D-1E2E-7B52-6297B7A7C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22" y="2217740"/>
            <a:ext cx="4825740" cy="361974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C5B5DF-7DF7-DD93-99CF-158BEB98B01E}"/>
              </a:ext>
            </a:extLst>
          </p:cNvPr>
          <p:cNvSpPr txBox="1"/>
          <p:nvPr/>
        </p:nvSpPr>
        <p:spPr>
          <a:xfrm>
            <a:off x="6573328" y="2477175"/>
            <a:ext cx="3295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 court and clay have more matches lasting longer than carpet or grass.</a:t>
            </a:r>
          </a:p>
        </p:txBody>
      </p:sp>
    </p:spTree>
    <p:extLst>
      <p:ext uri="{BB962C8B-B14F-4D97-AF65-F5344CB8AC3E}">
        <p14:creationId xmlns:p14="http://schemas.microsoft.com/office/powerpoint/2010/main" val="3649049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{BA2E4EED-205B-4FF9-A862-44853FEF4ABF}tf67328976_win32</Template>
  <TotalTime>511</TotalTime>
  <Words>198</Words>
  <Application>Microsoft Office PowerPoint</Application>
  <PresentationFormat>Widescreen</PresentationFormat>
  <Paragraphs>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Tenorite</vt:lpstr>
      <vt:lpstr>Office Theme</vt:lpstr>
      <vt:lpstr>Professional Tennis</vt:lpstr>
      <vt:lpstr>AGENDA</vt:lpstr>
      <vt:lpstr>PowerPoint Presentation</vt:lpstr>
      <vt:lpstr>Aces vs Player height:</vt:lpstr>
      <vt:lpstr>How does surface affect Aces?</vt:lpstr>
      <vt:lpstr>Double faults vs height</vt:lpstr>
      <vt:lpstr>Break Points Faced vs Service games won</vt:lpstr>
      <vt:lpstr>Break points saved based on round:</vt:lpstr>
      <vt:lpstr>Amount of matches VS duration </vt:lpstr>
      <vt:lpstr>PowerPoint Presentation</vt:lpstr>
      <vt:lpstr>Feature Importance</vt:lpstr>
      <vt:lpstr>Accuracies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Tennis</dc:title>
  <dc:creator>Sebastian Buxman</dc:creator>
  <cp:lastModifiedBy>Sebastian Buxman</cp:lastModifiedBy>
  <cp:revision>4</cp:revision>
  <dcterms:created xsi:type="dcterms:W3CDTF">2023-12-05T06:54:42Z</dcterms:created>
  <dcterms:modified xsi:type="dcterms:W3CDTF">2023-12-06T22:54:30Z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