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4" r:id="rId2"/>
    <p:sldMasterId id="2147483695" r:id="rId3"/>
  </p:sldMasterIdLst>
  <p:notesMasterIdLst>
    <p:notesMasterId r:id="rId18"/>
  </p:notesMasterIdLst>
  <p:sldIdLst>
    <p:sldId id="25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433A1A-6A19-4B6E-8050-A11C412259BA}">
  <a:tblStyle styleId="{57433A1A-6A19-4B6E-8050-A11C412259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835FD8A-6C93-42D5-A4EC-13AAE23DF0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8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d1d4c21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5d1d4c212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18" name="Google Shape;218;g5d1d4c212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619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41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288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054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65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20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153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262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063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983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4894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d1d4c212b_0_2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d1d4c212b_0_2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3699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6" name="Google Shape;176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0" name="Google Shape;1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8" name="Google Shape;188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6" name="Google Shape;19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9" name="Google Shape;199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3" name="Google Shape;203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4" name="Google Shape;204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08" name="Google Shape;208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1" name="Google Shape;211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9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9"/>
          <p:cNvSpPr txBox="1"/>
          <p:nvPr/>
        </p:nvSpPr>
        <p:spPr>
          <a:xfrm>
            <a:off x="780750" y="719605"/>
            <a:ext cx="7582500" cy="9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lvl="0"/>
            <a:r>
              <a:rPr lang="en-US" altLang="zh-CN" sz="3200" b="1" dirty="0">
                <a:latin typeface="Calibri" panose="020F0502020204030204" pitchFamily="34" charset="0"/>
                <a:ea typeface="Al Bayan Plain" charset="-78"/>
                <a:cs typeface="Al Bayan Plain" charset="-78"/>
              </a:rPr>
              <a:t>SCIT/SIT Video data analysis</a:t>
            </a:r>
            <a:endParaRPr lang="en-US" sz="3200" b="1" dirty="0">
              <a:latin typeface="Calibri" panose="020F0502020204030204" pitchFamily="34" charset="0"/>
              <a:ea typeface="Al Bayan Plain" charset="-78"/>
              <a:cs typeface="Al Bayan Plain" charset="-78"/>
            </a:endParaRPr>
          </a:p>
          <a:p>
            <a:pPr lvl="0"/>
            <a:r>
              <a:rPr lang="en-US" altLang="zh-CN" sz="3200" b="1" dirty="0">
                <a:latin typeface="Calibri" panose="020F0502020204030204" pitchFamily="34" charset="0"/>
                <a:ea typeface="Al Bayan Plain" charset="-78"/>
                <a:cs typeface="Al Bayan Plain" charset="-78"/>
              </a:rPr>
              <a:t>Step 3: Algorithm Analysis</a:t>
            </a:r>
            <a:endParaRPr sz="3200" b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2400" i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i="1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i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Yanyun Bu</a:t>
            </a:r>
            <a:endParaRPr sz="1200" b="0" i="1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1" u="none" strike="noStrike" cap="none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Undergraduate Academic Assistan</a:t>
            </a:r>
            <a:r>
              <a:rPr lang="en-US" sz="1200" i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t</a:t>
            </a:r>
            <a:endParaRPr sz="1200" b="0" i="1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H-Behaviours Research Lab</a:t>
            </a:r>
            <a:endParaRPr sz="1200" b="0" i="1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BC Children’s Hospital Research Institute</a:t>
            </a:r>
            <a:endParaRPr sz="1200" b="0" i="1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Supervisor: Dr. Osman Ipsiroglu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D</a:t>
            </a:r>
            <a:r>
              <a:rPr lang="en-US" sz="1200" i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r. Mike Van der Loos</a:t>
            </a:r>
            <a:endParaRPr sz="1200" b="0" i="1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1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4CDACB-300D-41CC-B514-926BC4AA5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332" y="2144104"/>
            <a:ext cx="2086601" cy="20866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9D7D5-BED9-4064-B1C8-91B427D42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4. Data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6 research assistants’ annotation</a:t>
            </a:r>
          </a:p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5 participants</a:t>
            </a:r>
          </a:p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10 min SCIT video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666666"/>
              </a:solidFill>
              <a:latin typeface="Calibri" panose="020F0502020204030204" pitchFamily="34" charset="0"/>
              <a:ea typeface="Lato"/>
              <a:cs typeface="Lato"/>
              <a:sym typeface="Lato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1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5. Result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294249"/>
            <a:ext cx="7903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Recall rate of each method with different threshold on nose: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X: recall rate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Y: degree of threshold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Left to right: velocity, velocity(five-point stencil), and magnitude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3" name="Picture 12" descr="C:\Users\Bu Yanyun\AppData\Local\Microsoft\Windows\Temporary Internet Files\Content.MSO\3DBB5A9.tmp">
            <a:extLst>
              <a:ext uri="{FF2B5EF4-FFF2-40B4-BE49-F238E27FC236}">
                <a16:creationId xmlns:a16="http://schemas.microsoft.com/office/drawing/2014/main" id="{C546661E-0C3E-4EB0-9DEF-4B6146225F6B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66" y="2316708"/>
            <a:ext cx="2668401" cy="213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Bu Yanyun\AppData\Local\Microsoft\Windows\Temporary Internet Files\Content.MSO\6D308E5B.tmp">
            <a:extLst>
              <a:ext uri="{FF2B5EF4-FFF2-40B4-BE49-F238E27FC236}">
                <a16:creationId xmlns:a16="http://schemas.microsoft.com/office/drawing/2014/main" id="{7022ABC2-2B4F-4473-945A-FD037A804392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144" y="2316709"/>
            <a:ext cx="2847712" cy="2139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Bu Yanyun\AppData\Local\Microsoft\Windows\Temporary Internet Files\Content.MSO\1620FAFD.tmp">
            <a:extLst>
              <a:ext uri="{FF2B5EF4-FFF2-40B4-BE49-F238E27FC236}">
                <a16:creationId xmlns:a16="http://schemas.microsoft.com/office/drawing/2014/main" id="{FA0183F1-C66A-44C4-9F02-F30840338EBB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03" y="2316708"/>
            <a:ext cx="2847712" cy="2139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8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5. Result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294249"/>
            <a:ext cx="7903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Precision rate of each method with different threshold on nose: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X: precision rate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Y: degree of threshold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Left to right: velocity, velocity(five-point stencil), and magnitude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6" name="Picture 15" descr="C:\Users\Bu Yanyun\AppData\Local\Microsoft\Windows\Temporary Internet Files\Content.MSO\6D650E9F.tmp">
            <a:extLst>
              <a:ext uri="{FF2B5EF4-FFF2-40B4-BE49-F238E27FC236}">
                <a16:creationId xmlns:a16="http://schemas.microsoft.com/office/drawing/2014/main" id="{D64D5B22-B3CB-4FFB-802B-A5883635BE0E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06" y="2368940"/>
            <a:ext cx="2649072" cy="201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Bu Yanyun\AppData\Local\Microsoft\Windows\Temporary Internet Files\Content.MSO\D9381421.tmp">
            <a:extLst>
              <a:ext uri="{FF2B5EF4-FFF2-40B4-BE49-F238E27FC236}">
                <a16:creationId xmlns:a16="http://schemas.microsoft.com/office/drawing/2014/main" id="{E9A51A65-AC51-4596-8A08-E432BB34934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963" y="2368940"/>
            <a:ext cx="3028073" cy="2011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Bu Yanyun\AppData\Local\Microsoft\Windows\Temporary Internet Files\Content.MSO\186A0313.tmp">
            <a:extLst>
              <a:ext uri="{FF2B5EF4-FFF2-40B4-BE49-F238E27FC236}">
                <a16:creationId xmlns:a16="http://schemas.microsoft.com/office/drawing/2014/main" id="{E26202D1-B5C6-4A4C-B452-C16F02F55D4F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21" y="2368939"/>
            <a:ext cx="2821641" cy="2011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518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5. Result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294249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ROC curve of each method with different threshold on nose: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X: recall rate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Y: precision rate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Left to right: velocity, velocity(five-point stencil), and magnitude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AUC: </a:t>
            </a:r>
            <a:r>
              <a:rPr lang="en-US" sz="1500" b="1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0.469, 0.233, 0.611</a:t>
            </a: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5" name="Picture 14" descr="C:\Users\Bu Yanyun\AppData\Local\Microsoft\Windows\Temporary Internet Files\Content.MSO\4D93105.tmp">
            <a:extLst>
              <a:ext uri="{FF2B5EF4-FFF2-40B4-BE49-F238E27FC236}">
                <a16:creationId xmlns:a16="http://schemas.microsoft.com/office/drawing/2014/main" id="{433F1636-F920-439F-9D76-1C85F99578C7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7" y="2503432"/>
            <a:ext cx="2895320" cy="204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Bu Yanyun\AppData\Local\Microsoft\Windows\Temporary Internet Files\Content.MSO\EB928BD7.tmp">
            <a:extLst>
              <a:ext uri="{FF2B5EF4-FFF2-40B4-BE49-F238E27FC236}">
                <a16:creationId xmlns:a16="http://schemas.microsoft.com/office/drawing/2014/main" id="{00B8F277-7952-40CB-BD23-9C36B34F7163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07" y="2503431"/>
            <a:ext cx="2895321" cy="204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Bu Yanyun\AppData\Local\Microsoft\Windows\Temporary Internet Files\Content.MSO\98584199.tmp">
            <a:extLst>
              <a:ext uri="{FF2B5EF4-FFF2-40B4-BE49-F238E27FC236}">
                <a16:creationId xmlns:a16="http://schemas.microsoft.com/office/drawing/2014/main" id="{6FB89829-6FCE-4C9F-8744-AB8CAF510A9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76" y="2503431"/>
            <a:ext cx="2895320" cy="2047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4550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4. Problem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Researcher annotation can be improved</a:t>
            </a:r>
          </a:p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The noisy of 2 velocity methods is high. It may causes they are not able to detect small movement.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666666"/>
              </a:solidFill>
              <a:latin typeface="Calibri" panose="020F0502020204030204" pitchFamily="34" charset="0"/>
              <a:ea typeface="Lato"/>
              <a:cs typeface="Lato"/>
              <a:sym typeface="Lato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1</a:t>
            </a: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. The methods to detect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Velocity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Velocity (five-point stencil)</a:t>
            </a:r>
          </a:p>
          <a:p>
            <a:pPr marL="400050" lvl="0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Magnitude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666666"/>
              </a:solidFill>
              <a:latin typeface="Calibri" panose="020F0502020204030204" pitchFamily="34" charset="0"/>
              <a:ea typeface="Lato"/>
              <a:cs typeface="Lato"/>
              <a:sym typeface="Lato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1. The methods to detect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211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lvl="0" indent="-28575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Velocity:</a:t>
                </a:r>
              </a:p>
              <a:p>
                <a:pPr marL="114300" lvl="5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	calculated by the difference of 2D-coordination between current 	frame and next frame</a:t>
                </a:r>
              </a:p>
              <a:p>
                <a:pPr marL="114300" lvl="5">
                  <a:buClr>
                    <a:srgbClr val="666666"/>
                  </a:buClr>
                  <a:buSzPts val="1800"/>
                </a:pPr>
                <a:endParaRPr lang="en-US" sz="20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pPr marL="114300" lvl="5">
                  <a:buClr>
                    <a:srgbClr val="66666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𝑣</m:t>
                      </m:r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Lato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Lato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Lato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𝑡</m:t>
                          </m:r>
                          <m:r>
                            <a:rPr lang="en-US" sz="20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  <m:t>+1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sym typeface="Lato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pPr marL="400050" lvl="1" indent="-28575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2115900"/>
              </a:xfrm>
              <a:prstGeom prst="rect">
                <a:avLst/>
              </a:prstGeom>
              <a:blipFill>
                <a:blip r:embed="rId6"/>
                <a:stretch>
                  <a:fillRect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7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1. The methods to detect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2052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lvl="0" indent="-28575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Velocity (five-point stencil):</a:t>
                </a:r>
              </a:p>
              <a:p>
                <a:pPr marL="114300" lvl="5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	calculated by the difference of 2D-coordination between current 	frame and next 4 frames using five-point stencil:</a:t>
                </a:r>
              </a:p>
              <a:p>
                <a:pPr marL="114300" lvl="5">
                  <a:buClr>
                    <a:srgbClr val="666666"/>
                  </a:buClr>
                  <a:buSzPts val="1800"/>
                </a:pPr>
                <a:endParaRPr lang="en-US" sz="20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pPr marL="114300" lvl="2">
                  <a:buClr>
                    <a:srgbClr val="66666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𝑣</m:t>
                      </m:r>
                      <m:r>
                        <a:rPr lang="en-US" sz="15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1500" b="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5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</m:ctrlPr>
                            </m:fPr>
                            <m:num>
                              <m:r>
                                <a:rPr lang="en-US" sz="15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+4</m:t>
                                  </m:r>
                                </m:sub>
                              </m:sSub>
                              <m:r>
                                <a:rPr lang="en-US" sz="15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+8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+3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−8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  <m:r>
                                    <a:rPr lang="en-US" sz="15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5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500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5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12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5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2052421"/>
              </a:xfrm>
              <a:prstGeom prst="rect">
                <a:avLst/>
              </a:prstGeom>
              <a:blipFill>
                <a:blip r:embed="rId6"/>
                <a:stretch>
                  <a:fillRect t="-1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1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1. The methods to detect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211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5" indent="-34290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Magnitude:</a:t>
                </a:r>
              </a:p>
              <a:p>
                <a:pPr marL="114300" lvl="6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	calculated by the maximum of  difference of 2D-coordination 	between current frame and next 30 frames </a:t>
                </a:r>
              </a:p>
              <a:p>
                <a:pPr marL="114300" lvl="6">
                  <a:buClr>
                    <a:srgbClr val="666666"/>
                  </a:buClr>
                  <a:buSzPts val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sym typeface="Lato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sym typeface="Lato"/>
                                </a:rPr>
                                <m:t>)</m:t>
                              </m:r>
                              <m:r>
                                <a:rPr lang="en-US" sz="200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Lato"/>
                                  <a:cs typeface="Lato"/>
                                  <a:sym typeface="Lato"/>
                                </a:rPr>
                                <m:t> </m:t>
                              </m:r>
                            </m:e>
                          </m:d>
                        </m:e>
                      </m:func>
                      <m:r>
                        <a:rPr lang="en-US" sz="200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𝑖</m:t>
                      </m:r>
                      <m:r>
                        <a:rPr lang="en-US" sz="2000" i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≤</m:t>
                      </m:r>
                      <m:r>
                        <a:rPr lang="en-US" sz="2000" b="0" i="1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m:t>30</m:t>
                      </m:r>
                    </m:oMath>
                  </m:oMathPara>
                </a14:m>
                <a:endParaRPr lang="en-US" sz="20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pPr marL="114300" lvl="5">
                  <a:buClr>
                    <a:srgbClr val="666666"/>
                  </a:buClr>
                  <a:buSzPts val="1800"/>
                </a:pPr>
                <a:endParaRPr lang="en-US" sz="20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pPr marL="400050" lvl="1" indent="-28575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2117118"/>
              </a:xfrm>
              <a:prstGeom prst="rect">
                <a:avLst/>
              </a:prstGeom>
              <a:blipFill>
                <a:blip r:embed="rId6"/>
                <a:stretch>
                  <a:fillRect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2. Detecting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Define a number for the velocity of movement as a threshold to detect movement</a:t>
            </a:r>
          </a:p>
          <a:p>
            <a:pPr marL="114300" lvl="5">
              <a:buClr>
                <a:srgbClr val="666666"/>
              </a:buClr>
              <a:buSzPts val="1800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	ex. Threshold = 10 pixels / sec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666666"/>
              </a:solidFill>
              <a:latin typeface="Calibri" panose="020F0502020204030204" pitchFamily="34" charset="0"/>
              <a:ea typeface="Lato"/>
              <a:cs typeface="Lato"/>
              <a:sym typeface="Lato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2. Detecting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5" indent="-34290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Detect the start of movement if the velocity or magnitude exceeds threshold:</a:t>
                </a:r>
              </a:p>
              <a:p>
                <a:pPr marL="114300" lvl="5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	ex.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&gt;</m:t>
                    </m:r>
                    <m:r>
                      <a:rPr lang="en-US" sz="20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6</m:t>
                    </m:r>
                  </m:oMath>
                </a14:m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 pixels / sec</a:t>
                </a:r>
              </a:p>
              <a:p>
                <a:pPr marL="400050" lvl="1" indent="-28575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1461939"/>
              </a:xfrm>
              <a:prstGeom prst="rect">
                <a:avLst/>
              </a:prstGeom>
              <a:blipFill>
                <a:blip r:embed="rId6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C63BA1-8CF7-427B-A0B5-9AA67F33AA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916775"/>
            <a:ext cx="9144000" cy="128558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64B90-A474-4C69-AF49-C01A3905F372}"/>
              </a:ext>
            </a:extLst>
          </p:cNvPr>
          <p:cNvCxnSpPr/>
          <p:nvPr/>
        </p:nvCxnSpPr>
        <p:spPr>
          <a:xfrm>
            <a:off x="1147631" y="3737718"/>
            <a:ext cx="70949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370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2. Detecting movement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/>
              <p:nvPr/>
            </p:nvSpPr>
            <p:spPr>
              <a:xfrm>
                <a:off x="669534" y="1536921"/>
                <a:ext cx="7903500" cy="1461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5" indent="-34290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Detect the end of movement if all velocity or magnitude of the following 10 frames are below the threshold:</a:t>
                </a:r>
              </a:p>
              <a:p>
                <a:pPr marL="114300" lvl="5">
                  <a:buClr>
                    <a:srgbClr val="666666"/>
                  </a:buClr>
                  <a:buSzPts val="1800"/>
                </a:pPr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	ex.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𝑣</m:t>
                    </m:r>
                    <m:r>
                      <a:rPr lang="en-US" sz="2000" b="0" i="1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&lt;</m:t>
                    </m:r>
                    <m:r>
                      <a:rPr lang="en-US" sz="2000" b="0" i="0" smtClean="0">
                        <a:solidFill>
                          <a:srgbClr val="666666"/>
                        </a:solidFill>
                        <a:latin typeface="Cambria Math" panose="02040503050406030204" pitchFamily="18" charset="0"/>
                        <a:ea typeface="Lato"/>
                        <a:cs typeface="Lato"/>
                        <a:sym typeface="Lato"/>
                      </a:rPr>
                      <m:t>6</m:t>
                    </m:r>
                  </m:oMath>
                </a14:m>
                <a:r>
                  <a:rPr lang="en-US" sz="2000" dirty="0">
                    <a:solidFill>
                      <a:srgbClr val="666666"/>
                    </a:solidFill>
                    <a:latin typeface="Calibri" panose="020F0502020204030204" pitchFamily="34" charset="0"/>
                    <a:ea typeface="Lato"/>
                    <a:cs typeface="Lato"/>
                    <a:sym typeface="Lato"/>
                  </a:rPr>
                  <a:t> pixels / sec in the following 10 frames</a:t>
                </a:r>
              </a:p>
              <a:p>
                <a:pPr marL="400050" lvl="1" indent="-285750">
                  <a:buClr>
                    <a:srgbClr val="666666"/>
                  </a:buClr>
                  <a:buSzPts val="1800"/>
                  <a:buFont typeface="Arial" panose="020B0604020202020204" pitchFamily="34" charset="0"/>
                  <a:buChar char="•"/>
                </a:pPr>
                <a:endParaRPr lang="en-US" sz="1500" dirty="0">
                  <a:solidFill>
                    <a:srgbClr val="666666"/>
                  </a:solidFill>
                  <a:latin typeface="Calibri" panose="020F0502020204030204" pitchFamily="34" charset="0"/>
                  <a:ea typeface="Lato"/>
                  <a:cs typeface="Lato"/>
                  <a:sym typeface="Lato"/>
                </a:endParaRPr>
              </a:p>
              <a:p>
                <a:endParaRPr lang="en-US" dirty="0"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E482A5-393E-4801-A0EB-9FD3365DE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34" y="1536921"/>
                <a:ext cx="7903500" cy="1461939"/>
              </a:xfrm>
              <a:prstGeom prst="rect">
                <a:avLst/>
              </a:prstGeom>
              <a:blipFill>
                <a:blip r:embed="rId6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4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406" y="4736056"/>
            <a:ext cx="2479476" cy="381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424" y="4648811"/>
            <a:ext cx="576221" cy="5762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080" y="4642256"/>
            <a:ext cx="447252" cy="4472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1"/>
          <p:cNvSpPr/>
          <p:nvPr/>
        </p:nvSpPr>
        <p:spPr>
          <a:xfrm>
            <a:off x="1" y="4648822"/>
            <a:ext cx="9144000" cy="4947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 panose="020F05020202040302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2305" y="4778920"/>
            <a:ext cx="2439869" cy="28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4995" y="4691686"/>
            <a:ext cx="567017" cy="432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163" y="814"/>
            <a:ext cx="1894486" cy="57468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51"/>
          <p:cNvSpPr txBox="1"/>
          <p:nvPr/>
        </p:nvSpPr>
        <p:spPr>
          <a:xfrm>
            <a:off x="669534" y="763544"/>
            <a:ext cx="7903500" cy="6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Calibri" panose="020F0502020204030204" pitchFamily="34" charset="0"/>
                <a:ea typeface="Raleway"/>
                <a:cs typeface="Raleway"/>
                <a:sym typeface="Raleway"/>
              </a:rPr>
              <a:t>3. Algorithm analysis</a:t>
            </a:r>
            <a:endParaRPr sz="3200" i="0" u="none" strike="noStrike" cap="none" dirty="0">
              <a:solidFill>
                <a:srgbClr val="1A1A1A"/>
              </a:solidFill>
              <a:latin typeface="Calibri" panose="020F050202020403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482A5-393E-4801-A0EB-9FD3365DEF2E}"/>
              </a:ext>
            </a:extLst>
          </p:cNvPr>
          <p:cNvSpPr txBox="1"/>
          <p:nvPr/>
        </p:nvSpPr>
        <p:spPr>
          <a:xfrm>
            <a:off x="669534" y="1536921"/>
            <a:ext cx="7903500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Focus on nose detection (hardest part)</a:t>
            </a:r>
          </a:p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Use different level of threshold on these 3 method to count the true positives and false negatives</a:t>
            </a:r>
          </a:p>
          <a:p>
            <a:pPr marL="457200" lvl="5" indent="-34290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66666"/>
                </a:solidFill>
                <a:latin typeface="Calibri" panose="020F0502020204030204" pitchFamily="34" charset="0"/>
                <a:ea typeface="Lato"/>
                <a:cs typeface="Lato"/>
                <a:sym typeface="Lato"/>
              </a:rPr>
              <a:t>Calculate precision(positive predictive value) and recall(sensitivity) for each methods</a:t>
            </a:r>
          </a:p>
          <a:p>
            <a:pPr marL="400050" lvl="1" indent="-285750">
              <a:buClr>
                <a:srgbClr val="666666"/>
              </a:buClr>
              <a:buSzPts val="1800"/>
              <a:buFont typeface="Arial" panose="020B0604020202020204" pitchFamily="34" charset="0"/>
              <a:buChar char="•"/>
            </a:pPr>
            <a:endParaRPr lang="en-US" sz="1500" dirty="0">
              <a:solidFill>
                <a:srgbClr val="666666"/>
              </a:solidFill>
              <a:latin typeface="Calibri" panose="020F0502020204030204" pitchFamily="34" charset="0"/>
              <a:ea typeface="Lato"/>
              <a:cs typeface="Lato"/>
              <a:sym typeface="Lato"/>
            </a:endParaRPr>
          </a:p>
          <a:p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78AB00-0E06-4863-BDF5-D22E1C368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011" y="93542"/>
            <a:ext cx="2086601" cy="3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437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342</Words>
  <Application>Microsoft Office PowerPoint</Application>
  <PresentationFormat>On-screen Show (16:9)</PresentationFormat>
  <Paragraphs>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Simple Light</vt:lpstr>
      <vt:lpstr>Office 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 Yanyun</cp:lastModifiedBy>
  <cp:revision>43</cp:revision>
  <dcterms:modified xsi:type="dcterms:W3CDTF">2019-07-23T22:40:59Z</dcterms:modified>
</cp:coreProperties>
</file>