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4" r:id="rId2"/>
    <p:sldMasterId id="2147483695" r:id="rId3"/>
  </p:sldMasterIdLst>
  <p:notesMasterIdLst>
    <p:notesMasterId r:id="rId24"/>
  </p:notesMasterIdLst>
  <p:sldIdLst>
    <p:sldId id="256" r:id="rId4"/>
    <p:sldId id="258" r:id="rId5"/>
    <p:sldId id="259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Latha" panose="020B0604020202020204" pitchFamily="34" charset="0"/>
      <p:regular r:id="rId30"/>
      <p:bold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33A1A-6A19-4B6E-8050-A11C412259BA}">
  <a:tblStyle styleId="{57433A1A-6A19-4B6E-8050-A11C41225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835FD8A-6C93-42D5-A4EC-13AAE23DF0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1d4c21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5d1d4c21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8" name="Google Shape;218;g5d1d4c212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783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10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486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82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58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2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369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0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11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14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53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47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60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29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2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21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27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08" name="Google Shape;2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9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780750" y="719605"/>
            <a:ext cx="7582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/>
            <a:r>
              <a:rPr lang="en-US" altLang="zh-CN" sz="3200" b="1" dirty="0">
                <a:latin typeface="Raleway" panose="020B0604020202020204" charset="0"/>
                <a:ea typeface="Al Bayan Plain" charset="-78"/>
                <a:cs typeface="Al Bayan Plain" charset="-78"/>
              </a:rPr>
              <a:t>SCIT/SIT Video data analysis</a:t>
            </a:r>
            <a:endParaRPr lang="en-US" sz="3200" b="1" dirty="0">
              <a:latin typeface="Raleway" panose="020B0604020202020204" charset="0"/>
              <a:ea typeface="Al Bayan Plain" charset="-78"/>
              <a:cs typeface="Al Bayan Plain" charset="-78"/>
            </a:endParaRPr>
          </a:p>
          <a:p>
            <a:pPr lvl="0"/>
            <a:r>
              <a:rPr lang="en-US" altLang="zh-CN" sz="3200" b="1" dirty="0">
                <a:latin typeface="Raleway" panose="020B0604020202020204" charset="0"/>
                <a:ea typeface="Al Bayan Plain" charset="-78"/>
                <a:cs typeface="Al Bayan Plain" charset="-78"/>
              </a:rPr>
              <a:t>Step 2: Extracting feature</a:t>
            </a:r>
            <a:endParaRPr sz="3200" b="1" dirty="0">
              <a:solidFill>
                <a:srgbClr val="1A1A1A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400" i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Yanyun Bu</a:t>
            </a:r>
            <a:endParaRPr sz="1200" b="0" i="1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Undergraduate Academic Assistan</a:t>
            </a:r>
            <a:r>
              <a:rPr lang="en-US" sz="1200" i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sz="1200" b="0" i="1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H-Behaviours Research Lab</a:t>
            </a:r>
            <a:endParaRPr sz="1200" b="0" i="1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BC Children’s Hospital Research Institute</a:t>
            </a:r>
            <a:endParaRPr sz="1200" b="0" i="1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Supervisor: Dr. Osman Ipsiroglu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1200" i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r. Mike Van der Loos</a:t>
            </a:r>
            <a:endParaRPr sz="1200" b="0" i="1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CDACB-300D-41CC-B514-926BC4AA5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32" y="2144104"/>
            <a:ext cx="2086601" cy="2086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9D7D5-BED9-4064-B1C8-91B427D42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3. Big Movement or Small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Set a threshold to distinguish Big movement and Small movement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Extract the number of movement based on the threshold</a:t>
            </a: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2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38A79-C484-41DF-8182-B0B1916A1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to construct the body structure of 18 SCIT videos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Extract magnitude graph, number of movement, and time of movement on Head and Upper Body:</a:t>
            </a:r>
          </a:p>
          <a:p>
            <a:pPr marL="114300" lvl="0">
              <a:buClr>
                <a:srgbClr val="666666"/>
              </a:buClr>
              <a:buSzPts val="1800"/>
            </a:pPr>
            <a:endParaRPr lang="en-US" sz="2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Head: Nose, Eye, Ear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Upper Body: Shoulder, Elbow, Wrist</a:t>
            </a:r>
          </a:p>
          <a:p>
            <a:pPr marL="114300" lvl="2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Basic Statistic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B8DEAD-EF2F-491C-A52D-907C6FA3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61044"/>
              </p:ext>
            </p:extLst>
          </p:nvPr>
        </p:nvGraphicFramePr>
        <p:xfrm>
          <a:off x="669534" y="2571750"/>
          <a:ext cx="8013929" cy="1579929"/>
        </p:xfrm>
        <a:graphic>
          <a:graphicData uri="http://schemas.openxmlformats.org/drawingml/2006/table">
            <a:tbl>
              <a:tblPr firstRow="1" bandRow="1">
                <a:tableStyleId>{57433A1A-6A19-4B6E-8050-A11C412259BA}</a:tableStyleId>
              </a:tblPr>
              <a:tblGrid>
                <a:gridCol w="1003838">
                  <a:extLst>
                    <a:ext uri="{9D8B030D-6E8A-4147-A177-3AD203B41FA5}">
                      <a16:colId xmlns:a16="http://schemas.microsoft.com/office/drawing/2014/main" val="1016150625"/>
                    </a:ext>
                  </a:extLst>
                </a:gridCol>
                <a:gridCol w="1003838">
                  <a:extLst>
                    <a:ext uri="{9D8B030D-6E8A-4147-A177-3AD203B41FA5}">
                      <a16:colId xmlns:a16="http://schemas.microsoft.com/office/drawing/2014/main" val="3578412691"/>
                    </a:ext>
                  </a:extLst>
                </a:gridCol>
                <a:gridCol w="1003838">
                  <a:extLst>
                    <a:ext uri="{9D8B030D-6E8A-4147-A177-3AD203B41FA5}">
                      <a16:colId xmlns:a16="http://schemas.microsoft.com/office/drawing/2014/main" val="66959852"/>
                    </a:ext>
                  </a:extLst>
                </a:gridCol>
                <a:gridCol w="1003838">
                  <a:extLst>
                    <a:ext uri="{9D8B030D-6E8A-4147-A177-3AD203B41FA5}">
                      <a16:colId xmlns:a16="http://schemas.microsoft.com/office/drawing/2014/main" val="307490741"/>
                    </a:ext>
                  </a:extLst>
                </a:gridCol>
                <a:gridCol w="1003838">
                  <a:extLst>
                    <a:ext uri="{9D8B030D-6E8A-4147-A177-3AD203B41FA5}">
                      <a16:colId xmlns:a16="http://schemas.microsoft.com/office/drawing/2014/main" val="2233825244"/>
                    </a:ext>
                  </a:extLst>
                </a:gridCol>
                <a:gridCol w="1003838">
                  <a:extLst>
                    <a:ext uri="{9D8B030D-6E8A-4147-A177-3AD203B41FA5}">
                      <a16:colId xmlns:a16="http://schemas.microsoft.com/office/drawing/2014/main" val="1368790350"/>
                    </a:ext>
                  </a:extLst>
                </a:gridCol>
                <a:gridCol w="1003838">
                  <a:extLst>
                    <a:ext uri="{9D8B030D-6E8A-4147-A177-3AD203B41FA5}">
                      <a16:colId xmlns:a16="http://schemas.microsoft.com/office/drawing/2014/main" val="612451152"/>
                    </a:ext>
                  </a:extLst>
                </a:gridCol>
                <a:gridCol w="987063">
                  <a:extLst>
                    <a:ext uri="{9D8B030D-6E8A-4147-A177-3AD203B41FA5}">
                      <a16:colId xmlns:a16="http://schemas.microsoft.com/office/drawing/2014/main" val="2539706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666666"/>
                        </a:solidFill>
                        <a:latin typeface="Lato" panose="020B0604020202020204" charset="0"/>
                        <a:ea typeface="Lato"/>
                        <a:cs typeface="Latha" panose="020B0604020202020204" pitchFamily="34" charset="0"/>
                        <a:sym typeface="Lato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nose:</a:t>
                      </a:r>
                    </a:p>
                    <a:p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Left shoulder: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Left elbow: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Left Wrist: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Right shoulder: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Right elbow: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Right Wrist: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303932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mean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35.0/33.5</a:t>
                      </a:r>
                      <a:endParaRPr lang="en-US" dirty="0">
                        <a:latin typeface="Lato" panose="020B0604020202020204" charset="0"/>
                        <a:cs typeface="Lath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4.2/3.8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10.3/7.1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8.9/8.0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4.8/4.7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9.5/8.3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9.6/10.6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336036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median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35.5/27.0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2.5/1.5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8.5/4.5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7.0/4.0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3.0/1.0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5.5/5.0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6.5/7.0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935807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ea typeface="Lato"/>
                          <a:cs typeface="Latha" panose="020B0604020202020204" pitchFamily="34" charset="0"/>
                          <a:sym typeface="Lato"/>
                        </a:rPr>
                        <a:t>SD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27.0/31.0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5.3/5.9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10.4/9.2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7.9/9.5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5.8/8.2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10.0/12.9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666666"/>
                          </a:solidFill>
                          <a:latin typeface="Lato" panose="020B0604020202020204" charset="0"/>
                          <a:cs typeface="Latha" panose="020B0604020202020204" pitchFamily="34" charset="0"/>
                          <a:sym typeface="Lato"/>
                        </a:rPr>
                        <a:t>9.3/14.0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89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7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Nose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6E49C3-CA5B-4A63-A8D7-4F254F0D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00459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9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Left Shoulder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9F00276-65E6-49C9-A023-B9347A08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7756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53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Left Elbow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7993858-A7C4-4C46-93B4-66967C55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84" y="2046540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2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Left Wrist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3C4CBE7-34C7-407E-9ABF-ACA2036F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5112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7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Right Shoulder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FFFD847-4271-46F4-8798-F31C00FB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84" y="2104816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Right Elbow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E7E8257-EDE4-4EAA-AFD5-453BD238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7756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8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Compare these features between 1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and 2</a:t>
            </a:r>
            <a:r>
              <a:rPr lang="en-US" sz="2000" baseline="30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SCIT phase  </a:t>
            </a:r>
          </a:p>
          <a:p>
            <a:pPr marL="114300" lvl="1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Right Wrist Graph (num of movement):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FFF4934-7B16-43AE-96C3-9215128A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78119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 obvious feature to identify the behavior of participants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movement of different parts of body:</a:t>
            </a:r>
          </a:p>
          <a:p>
            <a:pPr marL="114300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a. variance on magnitude: Head  vs. Arm</a:t>
            </a:r>
          </a:p>
          <a:p>
            <a:pPr marL="114300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b. variance on the time of movement: Shaking leg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23378"/>
            <a:ext cx="7903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 test: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nose: </a:t>
            </a:r>
            <a:r>
              <a:rPr lang="en-US" altLang="en-US" sz="1200" dirty="0">
                <a:solidFill>
                  <a:schemeClr val="bg2"/>
                </a:solidFill>
                <a:latin typeface="Lato" panose="020B0604020202020204" charset="0"/>
                <a:cs typeface="Courier New" panose="02070309020205020404" pitchFamily="49" charset="0"/>
              </a:rPr>
              <a:t>statistic=0.29986017439179785, </a:t>
            </a:r>
            <a:r>
              <a:rPr lang="en-US" altLang="en-US" sz="1200" dirty="0" err="1">
                <a:solidFill>
                  <a:schemeClr val="bg2"/>
                </a:solidFill>
                <a:latin typeface="Lato" panose="020B0604020202020204" charset="0"/>
                <a:cs typeface="Courier New" panose="02070309020205020404" pitchFamily="49" charset="0"/>
              </a:rPr>
              <a:t>pvalue</a:t>
            </a:r>
            <a:r>
              <a:rPr lang="en-US" altLang="en-US" sz="1200" dirty="0">
                <a:solidFill>
                  <a:schemeClr val="bg2"/>
                </a:solidFill>
                <a:latin typeface="Lato" panose="020B0604020202020204" charset="0"/>
                <a:cs typeface="Courier New" panose="02070309020205020404" pitchFamily="49" charset="0"/>
              </a:rPr>
              <a:t>=0.7679193340906662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altLang="en-US" sz="1200" dirty="0">
                <a:solidFill>
                  <a:schemeClr val="bg2"/>
                </a:solidFill>
                <a:latin typeface="Lato" panose="020B0604020202020204" charset="0"/>
                <a:cs typeface="Courier New" panose="02070309020205020404" pitchFamily="49" charset="0"/>
              </a:rPr>
              <a:t>	</a:t>
            </a:r>
            <a:r>
              <a:rPr lang="en-US" altLang="en-US" sz="12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Lato" panose="020B0604020202020204" charset="0"/>
                <a:cs typeface="Courier New" panose="02070309020205020404" pitchFamily="49" charset="0"/>
              </a:rPr>
              <a:t>Lshoulder</a:t>
            </a:r>
            <a:endParaRPr lang="en-US" altLang="en-US" sz="1200" dirty="0">
              <a:solidFill>
                <a:schemeClr val="bg2"/>
              </a:solidFill>
              <a:latin typeface="Lato" panose="020B0604020202020204" charset="0"/>
            </a:endParaRP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78E4-C2A0-432F-96F3-82116D846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3E0798E-30F9-4D3F-B111-AD9CBE78C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4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Method of counting movement: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Velocity:</a:t>
            </a: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9E35-CA18-4DBC-88F5-8C35BA8C8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91485"/>
            <a:ext cx="9144000" cy="124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6187F-CECD-48EA-AB61-477D0BD59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143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4290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Method of identifying movement (filtering):</a:t>
                </a:r>
              </a:p>
              <a:p>
                <a:pPr marL="114300" lvl="0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	</a:t>
                </a:r>
                <a:r>
                  <a:rPr lang="en-US" sz="15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Magnitude:</a:t>
                </a:r>
                <a:endParaRPr lang="en-US" sz="1500" b="0" i="0" dirty="0">
                  <a:solidFill>
                    <a:srgbClr val="666666"/>
                  </a:solidFill>
                  <a:latin typeface="Cambria Math" panose="02040503050406030204" pitchFamily="18" charset="0"/>
                  <a:ea typeface="Lato"/>
                  <a:cs typeface="Lato"/>
                  <a:sym typeface="Lato"/>
                </a:endParaRPr>
              </a:p>
              <a:p>
                <a:pPr marL="114300" lvl="0">
                  <a:buClr>
                    <a:srgbClr val="66666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5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𝑖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+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5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5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15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5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t</m:t>
                      </m:r>
                      <m:r>
                        <a:rPr lang="en-US" sz="15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≤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𝐼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Lato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0" i="0" dirty="0">
                  <a:solidFill>
                    <a:srgbClr val="6666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Lato"/>
                  <a:sym typeface="Lato"/>
                </a:endParaRPr>
              </a:p>
              <a:p>
                <a:pPr marL="114300" lvl="1">
                  <a:buClr>
                    <a:srgbClr val="666666"/>
                  </a:buClr>
                  <a:buSzPts val="1800"/>
                </a:pPr>
                <a:endParaRPr lang="en-US" sz="1500" b="0" dirty="0">
                  <a:solidFill>
                    <a:srgbClr val="666666"/>
                  </a:solidFill>
                  <a:ea typeface="Lato"/>
                  <a:cs typeface="Lato"/>
                  <a:sym typeface="Lato"/>
                </a:endParaRPr>
              </a:p>
              <a:p>
                <a:pPr marL="114300" lvl="1">
                  <a:buClr>
                    <a:srgbClr val="666666"/>
                  </a:buClr>
                  <a:buSzPts val="1800"/>
                </a:pPr>
                <a:r>
                  <a:rPr lang="en-US" sz="1500" b="0" dirty="0">
                    <a:solidFill>
                      <a:srgbClr val="666666"/>
                    </a:solidFill>
                    <a:ea typeface="Lato"/>
                    <a:cs typeface="Lato"/>
                    <a:sym typeface="Lato"/>
                  </a:rPr>
                  <a:t>In this cas</a:t>
                </a:r>
                <a:r>
                  <a:rPr lang="en-US" sz="1500" dirty="0">
                    <a:solidFill>
                      <a:srgbClr val="666666"/>
                    </a:solidFill>
                    <a:ea typeface="Lato"/>
                    <a:cs typeface="Lato"/>
                    <a:sym typeface="Lato"/>
                  </a:rPr>
                  <a:t>e, Interval of time is 30 frames (1 second)</a:t>
                </a:r>
                <a:endParaRPr lang="en-US" sz="1500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1430071"/>
              </a:xfrm>
              <a:prstGeom prst="rect">
                <a:avLst/>
              </a:prstGeom>
              <a:blipFill>
                <a:blip r:embed="rId6"/>
                <a:stretch>
                  <a:fillRect t="-2128" b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1C0CFD-B9FB-47BC-A76E-E3C65295C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45375"/>
            <a:ext cx="9144000" cy="1285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FF111-9D44-4A1C-92F6-FE1088D0F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166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34290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Method of counting movement:</a:t>
                </a:r>
              </a:p>
              <a:p>
                <a:pPr marL="114300" lvl="0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	</a:t>
                </a:r>
                <a:r>
                  <a:rPr lang="en-US" sz="1500" dirty="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Identify the start of movement: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 b="0" i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5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𝑖</m:t>
                                </m:r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+</m:t>
                                </m:r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1500" b="0" i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500" b="0" i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15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&gt;</m:t>
                    </m:r>
                    <m:r>
                      <a:rPr lang="en-US" sz="15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𝑡h𝑟𝑒𝑠h𝑜𝑙𝑑</m:t>
                    </m:r>
                    <m:r>
                      <a:rPr lang="en-US" sz="15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t</m:t>
                    </m:r>
                    <m:r>
                      <a:rPr lang="en-US" sz="15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rPr>
                      <m:t>≤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𝐼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"/>
                          </a:rPr>
                          <m:t>𝑡</m:t>
                        </m:r>
                      </m:sub>
                    </m:sSub>
                  </m:oMath>
                </a14:m>
                <a:endParaRPr lang="en-US" sz="1500" b="0" dirty="0">
                  <a:solidFill>
                    <a:srgbClr val="666666"/>
                  </a:solidFill>
                  <a:ea typeface="Lato"/>
                  <a:cs typeface="Lato"/>
                  <a:sym typeface="Lato"/>
                </a:endParaRPr>
              </a:p>
              <a:p>
                <a:pPr marL="114300" lvl="1">
                  <a:buClr>
                    <a:srgbClr val="666666"/>
                  </a:buClr>
                  <a:buSzPts val="1800"/>
                </a:pPr>
                <a:r>
                  <a:rPr lang="en-US" sz="1500" b="0" dirty="0">
                    <a:solidFill>
                      <a:srgbClr val="666666"/>
                    </a:solidFill>
                    <a:ea typeface="Lato"/>
                    <a:cs typeface="Lato"/>
                    <a:sym typeface="Lato"/>
                  </a:rPr>
                  <a:t>	Identify the end of movement: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𝑖</m:t>
                        </m:r>
                      </m:sub>
                      <m:sup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𝑖</m:t>
                        </m:r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+</m:t>
                        </m:r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𝑡</m:t>
                        </m:r>
                      </m:sup>
                      <m:e>
                        <m:func>
                          <m:funcPr>
                            <m:ctrlPr>
                              <a:rPr lang="en-US" sz="15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  <m:t>max</m:t>
                            </m:r>
                            <m:r>
                              <a:rPr lang="en-US" sz="1500" b="0" i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sym typeface="Lato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  <m:t>𝑖</m:t>
                                    </m:r>
                                    <m: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  <m:t>+</m:t>
                                    </m:r>
                                    <m: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500" b="0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sym typeface="Lato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500" b="0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sym typeface="Lato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−</m:t>
                        </m:r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𝑡h𝑟𝑒𝑠h𝑜𝑙𝑑</m:t>
                        </m:r>
                        <m:r>
                          <a:rPr lang="en-US" sz="15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sym typeface="Lato"/>
                          </a:rPr>
                          <m:t>, 0}=0</m:t>
                        </m:r>
                      </m:e>
                    </m:nary>
                  </m:oMath>
                </a14:m>
                <a:endParaRPr lang="en-US" sz="1500" b="0" dirty="0">
                  <a:solidFill>
                    <a:srgbClr val="666666"/>
                  </a:solidFill>
                  <a:ea typeface="Lato"/>
                  <a:cs typeface="Lato"/>
                  <a:sym typeface="Lato"/>
                </a:endParaRPr>
              </a:p>
              <a:p>
                <a:pPr marL="114300" lvl="1">
                  <a:buClr>
                    <a:srgbClr val="666666"/>
                  </a:buClr>
                  <a:buSzPts val="1800"/>
                </a:pPr>
                <a:endParaRPr lang="en-US" sz="1500" b="0" dirty="0">
                  <a:solidFill>
                    <a:srgbClr val="666666"/>
                  </a:solidFill>
                  <a:ea typeface="Lato"/>
                  <a:cs typeface="Lato"/>
                  <a:sym typeface="Lato"/>
                </a:endParaRPr>
              </a:p>
              <a:p>
                <a:pPr marL="114300" lvl="1">
                  <a:buClr>
                    <a:srgbClr val="666666"/>
                  </a:buClr>
                  <a:buSzPts val="1800"/>
                </a:pPr>
                <a:endParaRPr lang="en-US" sz="1500" b="0" dirty="0">
                  <a:solidFill>
                    <a:srgbClr val="666666"/>
                  </a:solidFill>
                  <a:ea typeface="Lato"/>
                  <a:cs typeface="Lato"/>
                  <a:sym typeface="Lato"/>
                </a:endParaRPr>
              </a:p>
              <a:p>
                <a:pPr marL="114300" lvl="1">
                  <a:buClr>
                    <a:srgbClr val="666666"/>
                  </a:buClr>
                  <a:buSzPts val="1800"/>
                </a:pPr>
                <a:r>
                  <a:rPr lang="en-US" sz="1500" b="0" dirty="0">
                    <a:solidFill>
                      <a:srgbClr val="666666"/>
                    </a:solidFill>
                    <a:ea typeface="Lato"/>
                    <a:cs typeface="Lato"/>
                    <a:sym typeface="Lato"/>
                  </a:rPr>
                  <a:t>In this cas</a:t>
                </a:r>
                <a:r>
                  <a:rPr lang="en-US" sz="1500" dirty="0">
                    <a:solidFill>
                      <a:srgbClr val="666666"/>
                    </a:solidFill>
                    <a:ea typeface="Lato"/>
                    <a:cs typeface="Lato"/>
                    <a:sym typeface="Lato"/>
                  </a:rPr>
                  <a:t>e, Interval of time is 30 frames (1 second)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1665456"/>
              </a:xfrm>
              <a:prstGeom prst="rect">
                <a:avLst/>
              </a:prstGeom>
              <a:blipFill>
                <a:blip r:embed="rId6"/>
                <a:stretch>
                  <a:fillRect t="-1832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1C0CFD-B9FB-47BC-A76E-E3C65295C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45375"/>
            <a:ext cx="9144000" cy="1285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AAF4B-643F-4915-A775-645CFAE97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3" y="1536921"/>
            <a:ext cx="824753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How it works:</a:t>
            </a: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a. velocity will be affected significantly by the noisy of </a:t>
            </a:r>
            <a:r>
              <a:rPr lang="en-US" sz="15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b. max function: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15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  Clean the noisy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ii.  Identify some small movements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2C170E-A357-4BF5-AE30-BCA60F578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Parameter: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Interval of time: 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depend on the time between two separate movements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Threshold of movement:</a:t>
            </a:r>
          </a:p>
          <a:p>
            <a:pPr marL="114300" lvl="1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depend on how we define a movement based on magnitude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E926A-9907-4BFF-B41E-53CC4A1C5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45375"/>
            <a:ext cx="9144000" cy="12855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DD1FF4-DF97-434F-BCCE-554A5A514444}"/>
              </a:ext>
            </a:extLst>
          </p:cNvPr>
          <p:cNvCxnSpPr/>
          <p:nvPr/>
        </p:nvCxnSpPr>
        <p:spPr>
          <a:xfrm>
            <a:off x="1141331" y="3964625"/>
            <a:ext cx="7094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B2AD80C-0355-4C8B-9241-F5D6A736B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4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1. Number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Problem of the number of movement:</a:t>
            </a: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can not be used to distinguish the different movements</a:t>
            </a: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a. Continuous vs. Instant</a:t>
            </a: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b. Quick vs. Slow</a:t>
            </a:r>
          </a:p>
          <a:p>
            <a:pPr marL="114300" lvl="0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	c. Big vs. small</a:t>
            </a:r>
          </a:p>
          <a:p>
            <a:pPr marL="114300" lvl="0">
              <a:buClr>
                <a:srgbClr val="666666"/>
              </a:buClr>
              <a:buSzPts val="1800"/>
            </a:pPr>
            <a:endParaRPr lang="en-US" sz="2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Time and Magnitude are useful features to distinguish Continuous movement, Instant movement, Big movement, and Small movement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F73CD-76E8-4B7E-829B-B2F96AE21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2. Time of Movement</a:t>
            </a:r>
            <a:endParaRPr sz="3200" i="0" u="none" strike="noStrike" cap="none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Extract the time of each movement and the total moving time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Based on the method of counting movement: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lvl="2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Time of each movement = End time – Start time</a:t>
            </a:r>
          </a:p>
          <a:p>
            <a:pPr marL="114300" lvl="2">
              <a:buClr>
                <a:srgbClr val="666666"/>
              </a:buClr>
              <a:buSzPts val="1800"/>
            </a:pPr>
            <a:r>
              <a:rPr lang="en-US" sz="15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Sum all time of movements to get the total moving time in SCIT</a:t>
            </a:r>
          </a:p>
          <a:p>
            <a:pPr marL="114300" lvl="2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2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Count the number of continuous movement or instant movement depend on the time of each movement</a:t>
            </a:r>
          </a:p>
          <a:p>
            <a:pPr marL="114300" lvl="2">
              <a:buClr>
                <a:srgbClr val="666666"/>
              </a:buClr>
              <a:buSzPts val="1800"/>
            </a:pPr>
            <a:endParaRPr lang="en-US" sz="15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C8B9BF-AFD1-46E7-BEDC-C3848D041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837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419</Words>
  <Application>Microsoft Office PowerPoint</Application>
  <PresentationFormat>On-screen Show (16:9)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Lato</vt:lpstr>
      <vt:lpstr>Courier New</vt:lpstr>
      <vt:lpstr>Cambria Math</vt:lpstr>
      <vt:lpstr>Calibri</vt:lpstr>
      <vt:lpstr>Latha</vt:lpstr>
      <vt:lpstr>Al Bayan Plain</vt:lpstr>
      <vt:lpstr>Raleway</vt:lpstr>
      <vt:lpstr>Simple Light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 Yanyun</cp:lastModifiedBy>
  <cp:revision>27</cp:revision>
  <dcterms:modified xsi:type="dcterms:W3CDTF">2019-07-11T23:57:18Z</dcterms:modified>
</cp:coreProperties>
</file>