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4" r:id="rId6"/>
    <p:sldId id="259" r:id="rId7"/>
    <p:sldId id="260" r:id="rId8"/>
    <p:sldId id="265" r:id="rId9"/>
    <p:sldId id="26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09085" y="1099185"/>
            <a:ext cx="5198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计算机网络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4905" y="1099185"/>
            <a:ext cx="5198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什么</a:t>
            </a:r>
            <a:r>
              <a:rPr lang="zh-CN" altLang="en-US" sz="4800"/>
              <a:t>是计算机网络？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20495" y="601980"/>
            <a:ext cx="761365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大写开头的</a:t>
            </a:r>
            <a:r>
              <a:rPr lang="en-US" altLang="zh-CN"/>
              <a:t>Internet</a:t>
            </a:r>
            <a:endParaRPr lang="en-US" altLang="zh-CN"/>
          </a:p>
          <a:p>
            <a:r>
              <a:rPr lang="zh-CN" altLang="en-US"/>
              <a:t>因特网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具体构成描述：</a:t>
            </a:r>
            <a:r>
              <a:rPr lang="en-US" altLang="zh-CN"/>
              <a:t> </a:t>
            </a:r>
            <a:r>
              <a:rPr lang="zh-CN" altLang="en-US"/>
              <a:t>世界范围内将数十亿</a:t>
            </a:r>
            <a:r>
              <a:rPr lang="zh-CN" altLang="en-US"/>
              <a:t>电子设备连接起来的</a:t>
            </a:r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过去主要是</a:t>
            </a:r>
            <a:r>
              <a:rPr lang="zh-CN" altLang="en-US"/>
              <a:t>电脑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现在是电脑、手机、智能手表、游戏机，平板电脑，家用电器</a:t>
            </a:r>
            <a:r>
              <a:rPr lang="zh-CN" altLang="en-US"/>
              <a:t>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在计算机网络这门学科中，统称</a:t>
            </a:r>
            <a:r>
              <a:rPr lang="en-US" altLang="zh-CN"/>
              <a:t>“</a:t>
            </a:r>
            <a:r>
              <a:rPr lang="zh-CN" altLang="en-US"/>
              <a:t>主机</a:t>
            </a:r>
            <a:r>
              <a:rPr lang="en-US" altLang="zh-CN"/>
              <a:t>”</a:t>
            </a:r>
            <a:r>
              <a:rPr lang="zh-CN" altLang="en-US"/>
              <a:t>或者</a:t>
            </a:r>
            <a:r>
              <a:rPr lang="en-US" altLang="zh-CN"/>
              <a:t>“</a:t>
            </a:r>
            <a:r>
              <a:rPr lang="zh-CN" altLang="en-US"/>
              <a:t>端系统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端系统通过</a:t>
            </a:r>
            <a:r>
              <a:rPr lang="en-US" altLang="zh-CN"/>
              <a:t>“</a:t>
            </a:r>
            <a:r>
              <a:rPr lang="zh-CN" altLang="en-US"/>
              <a:t>通信链路</a:t>
            </a:r>
            <a:r>
              <a:rPr lang="en-US" altLang="zh-CN"/>
              <a:t>”</a:t>
            </a:r>
            <a:r>
              <a:rPr lang="zh-CN" altLang="en-US"/>
              <a:t>或分组交换机连接在</a:t>
            </a:r>
            <a:r>
              <a:rPr lang="zh-CN" altLang="en-US"/>
              <a:t>一起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通过因特网服务提供商（</a:t>
            </a:r>
            <a:r>
              <a:rPr lang="en-US" altLang="zh-CN"/>
              <a:t>ISP</a:t>
            </a:r>
            <a:r>
              <a:rPr lang="zh-CN" altLang="en-US"/>
              <a:t>）连接到因特网，</a:t>
            </a:r>
            <a:r>
              <a:rPr lang="en-US" altLang="zh-CN"/>
              <a:t>ISP</a:t>
            </a:r>
            <a:r>
              <a:rPr lang="zh-CN" altLang="en-US"/>
              <a:t>分为低级和高级分</a:t>
            </a:r>
            <a:r>
              <a:rPr lang="zh-CN" altLang="en-US"/>
              <a:t>多层，</a:t>
            </a:r>
            <a:endParaRPr lang="zh-CN" altLang="en-US"/>
          </a:p>
          <a:p>
            <a:r>
              <a:rPr lang="zh-CN" altLang="en-US"/>
              <a:t>最高层之间互相连接，最高层的</a:t>
            </a:r>
            <a:r>
              <a:rPr lang="en-US" altLang="zh-CN"/>
              <a:t>ISP</a:t>
            </a:r>
            <a:r>
              <a:rPr lang="zh-CN" altLang="en-US"/>
              <a:t>全世界有十几个。最低级的</a:t>
            </a:r>
            <a:r>
              <a:rPr lang="en-US" altLang="zh-CN"/>
              <a:t>ISP</a:t>
            </a:r>
            <a:r>
              <a:rPr lang="zh-CN" altLang="en-US"/>
              <a:t>是学校或公司级别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各种层级的设备运行一系列</a:t>
            </a:r>
            <a:r>
              <a:rPr lang="zh-CN" altLang="en-US"/>
              <a:t>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因特网标准称为</a:t>
            </a:r>
            <a:r>
              <a:rPr lang="en-US" altLang="zh-CN"/>
              <a:t>RFC</a:t>
            </a:r>
            <a:r>
              <a:rPr lang="zh-CN" altLang="en-US"/>
              <a:t>请求</a:t>
            </a:r>
            <a:r>
              <a:rPr lang="zh-CN" altLang="en-US"/>
              <a:t>评论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895" y="1206500"/>
            <a:ext cx="642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程序员的看待</a:t>
            </a:r>
            <a:r>
              <a:rPr lang="zh-CN" altLang="en-US"/>
              <a:t>方式：套接字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9360" y="1843405"/>
            <a:ext cx="5118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</a:t>
            </a:r>
            <a:endParaRPr lang="en-US" altLang="zh-CN"/>
          </a:p>
          <a:p>
            <a:r>
              <a:rPr lang="en-US" altLang="zh-CN"/>
              <a:t>connect</a:t>
            </a:r>
            <a:endParaRPr lang="en-US" altLang="zh-CN"/>
          </a:p>
          <a:p>
            <a:r>
              <a:rPr lang="en-US" altLang="zh-CN"/>
              <a:t>listen</a:t>
            </a:r>
            <a:endParaRPr lang="en-US" altLang="zh-CN"/>
          </a:p>
          <a:p>
            <a:r>
              <a:rPr lang="en-US" altLang="zh-CN"/>
              <a:t>send</a:t>
            </a:r>
            <a:endParaRPr lang="en-US" altLang="zh-CN"/>
          </a:p>
          <a:p>
            <a:r>
              <a:rPr lang="en-US" altLang="zh-CN"/>
              <a:t>recieve</a:t>
            </a:r>
            <a:endParaRPr lang="en-US" altLang="zh-CN"/>
          </a:p>
          <a:p>
            <a:r>
              <a:rPr lang="en-US" altLang="zh-CN"/>
              <a:t>close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zh-CN" altLang="en-US"/>
              <a:t>连接？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6390" y="2707640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能够互相</a:t>
            </a:r>
            <a:r>
              <a:rPr lang="zh-CN" altLang="en-US"/>
              <a:t>通信。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</a:t>
            </a:r>
            <a:r>
              <a:rPr lang="zh-CN" altLang="en-US"/>
              <a:t>通信？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81785" y="1952625"/>
            <a:ext cx="7613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借助传输速度极快的物理介质：电、</a:t>
            </a:r>
            <a:r>
              <a:rPr lang="zh-CN" altLang="en-US"/>
              <a:t>光</a:t>
            </a:r>
            <a:endParaRPr lang="zh-CN" altLang="en-US"/>
          </a:p>
          <a:p>
            <a:r>
              <a:rPr lang="zh-CN" altLang="en-US"/>
              <a:t>物理设备：电线、</a:t>
            </a:r>
            <a:r>
              <a:rPr lang="zh-CN" altLang="en-US"/>
              <a:t>光缆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电信号：低电平表示</a:t>
            </a:r>
            <a:r>
              <a:rPr lang="en-US" altLang="zh-CN"/>
              <a:t>0</a:t>
            </a:r>
            <a:r>
              <a:rPr lang="zh-CN" altLang="en-US"/>
              <a:t>、高电平表示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光信号：暗表示</a:t>
            </a:r>
            <a:r>
              <a:rPr lang="en-US" altLang="zh-CN"/>
              <a:t>0</a:t>
            </a:r>
            <a:r>
              <a:rPr lang="zh-CN" altLang="en-US"/>
              <a:t>，亮表示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zh-CN" altLang="en-US"/>
              <a:t>协议？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协议规定了通信实体之间交换的报文的格式和顺序，以及报文发送接收或其它事件所采取的</a:t>
            </a:r>
            <a:r>
              <a:rPr lang="zh-CN" altLang="en-US"/>
              <a:t>动作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1860" y="1680210"/>
            <a:ext cx="10880090" cy="1533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9900"/>
              <a:t>TCP</a:t>
            </a:r>
            <a:r>
              <a:rPr lang="zh-CN" altLang="en-US" sz="19900"/>
              <a:t>协议</a:t>
            </a:r>
            <a:endParaRPr lang="en-US" altLang="zh-CN" sz="19900"/>
          </a:p>
          <a:p>
            <a:endParaRPr lang="en-US" altLang="zh-CN" sz="19900"/>
          </a:p>
        </p:txBody>
      </p:sp>
      <p:sp>
        <p:nvSpPr>
          <p:cNvPr id="4" name="文本框 3"/>
          <p:cNvSpPr txBox="1"/>
          <p:nvPr/>
        </p:nvSpPr>
        <p:spPr>
          <a:xfrm>
            <a:off x="6096000" y="4725035"/>
            <a:ext cx="4998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ym typeface="+mn-ea"/>
              </a:rPr>
              <a:t>到底是什么？</a:t>
            </a:r>
            <a:endParaRPr lang="zh-CN" altLang="en-US" sz="7200"/>
          </a:p>
          <a:p>
            <a:endParaRPr lang="zh-CN" altLang="en-US"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演示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Arial Unicode MS</vt:lpstr>
      <vt:lpstr>Arial Black</vt:lpstr>
      <vt:lpstr>WPS​​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WPS_1689345130</cp:lastModifiedBy>
  <cp:revision>5</cp:revision>
  <dcterms:created xsi:type="dcterms:W3CDTF">2023-07-11T07:43:00Z</dcterms:created>
  <dcterms:modified xsi:type="dcterms:W3CDTF">2025-09-18T04:57:20Z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2052-12.8.2.18205</vt:lpwstr>
  </property>
  <property fmtid="{D5CDD505-2E9C-101B-9397-08002B2CF9AE}" pid="3" name="ICV">
    <vt:lpwstr>B20AC26EE85943BFB399231FA80C8352_11</vt:lpwstr>
  </property>
</Properties>
</file>