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handoutMasterIdLst>
    <p:handoutMasterId r:id="rId89"/>
  </p:handoutMasterIdLst>
  <p:sldIdLst>
    <p:sldId id="259" r:id="rId2"/>
    <p:sldId id="582" r:id="rId3"/>
    <p:sldId id="387" r:id="rId4"/>
    <p:sldId id="390" r:id="rId5"/>
    <p:sldId id="391" r:id="rId6"/>
    <p:sldId id="400" r:id="rId7"/>
    <p:sldId id="499" r:id="rId8"/>
    <p:sldId id="403" r:id="rId9"/>
    <p:sldId id="581" r:id="rId10"/>
    <p:sldId id="491" r:id="rId11"/>
    <p:sldId id="492" r:id="rId12"/>
    <p:sldId id="493" r:id="rId13"/>
    <p:sldId id="411" r:id="rId14"/>
    <p:sldId id="673" r:id="rId15"/>
    <p:sldId id="674" r:id="rId16"/>
    <p:sldId id="675" r:id="rId17"/>
    <p:sldId id="679" r:id="rId18"/>
    <p:sldId id="614" r:id="rId19"/>
    <p:sldId id="654" r:id="rId20"/>
    <p:sldId id="617" r:id="rId21"/>
    <p:sldId id="531" r:id="rId22"/>
    <p:sldId id="658" r:id="rId23"/>
    <p:sldId id="659" r:id="rId24"/>
    <p:sldId id="543" r:id="rId25"/>
    <p:sldId id="621" r:id="rId26"/>
    <p:sldId id="662" r:id="rId27"/>
    <p:sldId id="401" r:id="rId28"/>
    <p:sldId id="663" r:id="rId29"/>
    <p:sldId id="402" r:id="rId30"/>
    <p:sldId id="660" r:id="rId31"/>
    <p:sldId id="404" r:id="rId32"/>
    <p:sldId id="676" r:id="rId33"/>
    <p:sldId id="670" r:id="rId34"/>
    <p:sldId id="671" r:id="rId35"/>
    <p:sldId id="672" r:id="rId36"/>
    <p:sldId id="681" r:id="rId37"/>
    <p:sldId id="682" r:id="rId38"/>
    <p:sldId id="683" r:id="rId39"/>
    <p:sldId id="507" r:id="rId40"/>
    <p:sldId id="666" r:id="rId41"/>
    <p:sldId id="502" r:id="rId42"/>
    <p:sldId id="405" r:id="rId43"/>
    <p:sldId id="407" r:id="rId44"/>
    <p:sldId id="408" r:id="rId45"/>
    <p:sldId id="530" r:id="rId46"/>
    <p:sldId id="661" r:id="rId47"/>
    <p:sldId id="667" r:id="rId48"/>
    <p:sldId id="668" r:id="rId49"/>
    <p:sldId id="669" r:id="rId50"/>
    <p:sldId id="441" r:id="rId51"/>
    <p:sldId id="442" r:id="rId52"/>
    <p:sldId id="443" r:id="rId53"/>
    <p:sldId id="471" r:id="rId54"/>
    <p:sldId id="677" r:id="rId55"/>
    <p:sldId id="678" r:id="rId56"/>
    <p:sldId id="445" r:id="rId57"/>
    <p:sldId id="446" r:id="rId58"/>
    <p:sldId id="467" r:id="rId59"/>
    <p:sldId id="469" r:id="rId60"/>
    <p:sldId id="470" r:id="rId61"/>
    <p:sldId id="472" r:id="rId62"/>
    <p:sldId id="386" r:id="rId63"/>
    <p:sldId id="439" r:id="rId64"/>
    <p:sldId id="478" r:id="rId65"/>
    <p:sldId id="479" r:id="rId66"/>
    <p:sldId id="473" r:id="rId67"/>
    <p:sldId id="475" r:id="rId68"/>
    <p:sldId id="476" r:id="rId69"/>
    <p:sldId id="477" r:id="rId70"/>
    <p:sldId id="421" r:id="rId71"/>
    <p:sldId id="429" r:id="rId72"/>
    <p:sldId id="430" r:id="rId73"/>
    <p:sldId id="447" r:id="rId74"/>
    <p:sldId id="412" r:id="rId75"/>
    <p:sldId id="480" r:id="rId76"/>
    <p:sldId id="413" r:id="rId77"/>
    <p:sldId id="414" r:id="rId78"/>
    <p:sldId id="415" r:id="rId79"/>
    <p:sldId id="416" r:id="rId80"/>
    <p:sldId id="417" r:id="rId81"/>
    <p:sldId id="418" r:id="rId82"/>
    <p:sldId id="419" r:id="rId83"/>
    <p:sldId id="420" r:id="rId84"/>
    <p:sldId id="423" r:id="rId85"/>
    <p:sldId id="424" r:id="rId86"/>
    <p:sldId id="384" r:id="rId87"/>
  </p:sldIdLst>
  <p:sldSz cx="9144000" cy="6858000" type="screen4x3"/>
  <p:notesSz cx="68580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sz="3600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4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CC"/>
    <a:srgbClr val="FF0000"/>
    <a:srgbClr val="009999"/>
    <a:srgbClr val="0099CC"/>
    <a:srgbClr val="99CCFF"/>
    <a:srgbClr val="C0C0C0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326" autoAdjust="0"/>
    <p:restoredTop sz="94692" autoAdjust="0"/>
  </p:normalViewPr>
  <p:slideViewPr>
    <p:cSldViewPr snapToGrid="0">
      <p:cViewPr varScale="1">
        <p:scale>
          <a:sx n="97" d="100"/>
          <a:sy n="97" d="100"/>
        </p:scale>
        <p:origin x="401" y="5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2" d="100"/>
          <a:sy n="52" d="100"/>
        </p:scale>
        <p:origin x="-2664" y="-64"/>
      </p:cViewPr>
      <p:guideLst>
        <p:guide orient="horz" pos="2904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4" name="Rectangle 2">
            <a:extLst>
              <a:ext uri="{FF2B5EF4-FFF2-40B4-BE49-F238E27FC236}">
                <a16:creationId xmlns:a16="http://schemas.microsoft.com/office/drawing/2014/main" id="{CA944D22-CB14-4B65-AE14-817B63E073B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7555" name="Rectangle 3">
            <a:extLst>
              <a:ext uri="{FF2B5EF4-FFF2-40B4-BE49-F238E27FC236}">
                <a16:creationId xmlns:a16="http://schemas.microsoft.com/office/drawing/2014/main" id="{7CDDFACC-CFE8-4E65-96D0-FB930C697F1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6" name="Rectangle 4">
            <a:extLst>
              <a:ext uri="{FF2B5EF4-FFF2-40B4-BE49-F238E27FC236}">
                <a16:creationId xmlns:a16="http://schemas.microsoft.com/office/drawing/2014/main" id="{91E37380-8492-4FE3-AF19-6E8E5488C9E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7557" name="Rectangle 5">
            <a:extLst>
              <a:ext uri="{FF2B5EF4-FFF2-40B4-BE49-F238E27FC236}">
                <a16:creationId xmlns:a16="http://schemas.microsoft.com/office/drawing/2014/main" id="{FFD34E2A-9D2E-4D9F-A6C1-8AF2D6CD3DC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42F94EC1-E0FD-49EF-BF42-212106C8BED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AC51763C-A1A6-4BDE-9C89-60600FAB839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11FDB4E8-D63F-45F9-B09C-D9283C3097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45878B45-EB68-46E8-92D6-2AC47D42E4C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239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6741" name="Rectangle 5">
            <a:extLst>
              <a:ext uri="{FF2B5EF4-FFF2-40B4-BE49-F238E27FC236}">
                <a16:creationId xmlns:a16="http://schemas.microsoft.com/office/drawing/2014/main" id="{4F490935-E25C-4BBD-BB13-074B47040A1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79913"/>
            <a:ext cx="548640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16742" name="Rectangle 6">
            <a:extLst>
              <a:ext uri="{FF2B5EF4-FFF2-40B4-BE49-F238E27FC236}">
                <a16:creationId xmlns:a16="http://schemas.microsoft.com/office/drawing/2014/main" id="{275057C5-D6DA-4B2B-8016-7A5873AA67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F86D28A3-A6BA-427B-8411-2EAAC48883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758238"/>
            <a:ext cx="29718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880335E-F589-483F-9CD5-522EFADAFEB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447B5CED-45EC-44A5-ACCD-F0267FF841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E6D56D3-19C5-4FD8-ADDE-8E37A4D7B10E}" type="slidenum">
              <a:rPr lang="zh-CN" altLang="en-US" smtClean="0"/>
              <a:pPr>
                <a:spcBef>
                  <a:spcPct val="0"/>
                </a:spcBef>
              </a:pPr>
              <a:t>1</a:t>
            </a:fld>
            <a:endParaRPr lang="en-US" altLang="zh-CN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70B0D164-9585-42D4-B97F-8F15297966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F0243F3A-7A08-42E1-B0CA-F1A8D0C9F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jpeg"/><Relationship Id="rId5" Type="http://schemas.openxmlformats.org/officeDocument/2006/relationships/image" Target="../media/image3.gif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bottom bar">
            <a:extLst>
              <a:ext uri="{FF2B5EF4-FFF2-40B4-BE49-F238E27FC236}">
                <a16:creationId xmlns:a16="http://schemas.microsoft.com/office/drawing/2014/main" id="{999D49E7-4B56-434D-B68E-8A44339A7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13488"/>
            <a:ext cx="9144000" cy="544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Object 10">
            <a:extLst>
              <a:ext uri="{FF2B5EF4-FFF2-40B4-BE49-F238E27FC236}">
                <a16:creationId xmlns:a16="http://schemas.microsoft.com/office/drawing/2014/main" id="{92F5B8D8-8FFC-4CD3-A0BC-626D402B24BD}"/>
              </a:ext>
            </a:extLst>
          </p:cNvPr>
          <p:cNvGraphicFramePr>
            <a:graphicFrameLocks noChangeAspect="1"/>
          </p:cNvGraphicFramePr>
          <p:nvPr userDrawn="1"/>
        </p:nvGraphicFramePr>
        <p:xfrm>
          <a:off x="0" y="0"/>
          <a:ext cx="91440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3" imgW="9161905" imgH="704948" progId="Paint.Picture">
                  <p:embed/>
                </p:oleObj>
              </mc:Choice>
              <mc:Fallback>
                <p:oleObj name="位图图像" r:id="rId3" imgW="9161905" imgH="704948" progId="Paint.Picture">
                  <p:embed/>
                  <p:pic>
                    <p:nvPicPr>
                      <p:cNvPr id="2051" name="Object 10">
                        <a:extLst>
                          <a:ext uri="{FF2B5EF4-FFF2-40B4-BE49-F238E27FC236}">
                            <a16:creationId xmlns:a16="http://schemas.microsoft.com/office/drawing/2014/main" id="{42EC1301-9BD9-474C-BC79-70F60E561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70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13">
            <a:extLst>
              <a:ext uri="{FF2B5EF4-FFF2-40B4-BE49-F238E27FC236}">
                <a16:creationId xmlns:a16="http://schemas.microsoft.com/office/drawing/2014/main" id="{8C179776-12B7-4FE0-BA98-11FD5AC9ABB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23900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7" name="Picture 11" descr="earth3_112k">
            <a:extLst>
              <a:ext uri="{FF2B5EF4-FFF2-40B4-BE49-F238E27FC236}">
                <a16:creationId xmlns:a16="http://schemas.microsoft.com/office/drawing/2014/main" id="{F0495117-6E83-4DDE-92D7-2C3DF732C0E6}"/>
              </a:ext>
            </a:extLst>
          </p:cNvPr>
          <p:cNvPicPr>
            <a:picLocks noChangeAspect="1" noChangeArrowheads="1" noCrop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0"/>
            <a:ext cx="65722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Line 14">
            <a:extLst>
              <a:ext uri="{FF2B5EF4-FFF2-40B4-BE49-F238E27FC236}">
                <a16:creationId xmlns:a16="http://schemas.microsoft.com/office/drawing/2014/main" id="{1F8BE516-02FA-4F1A-B097-9549CDC4927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76238" y="1296988"/>
            <a:ext cx="8767762" cy="14287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9" name="Picture 8" descr="新主楼－2">
            <a:extLst>
              <a:ext uri="{FF2B5EF4-FFF2-40B4-BE49-F238E27FC236}">
                <a16:creationId xmlns:a16="http://schemas.microsoft.com/office/drawing/2014/main" id="{E6C848BF-282C-434B-881D-0D62D48212E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8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latin typeface="华文行楷" pitchFamily="2" charset="-122"/>
                <a:ea typeface="华文行楷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F988E55-604B-407D-AE87-4F8EBB33F0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E89F3D8C-6CAD-42D0-B8CB-1EEA0D3C99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D2C6620-335C-4614-87B3-558B78C37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DF97E709-AF21-473A-8887-816EA2ECBF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33779"/>
      </p:ext>
    </p:extLst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11273BE-D6D7-423D-8053-FAA71EE7243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F2A2542-D1E3-48CB-9930-A3BD327FF69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F7BC08A9-ED77-4FE0-9975-875DD690AF9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6526331"/>
      </p:ext>
    </p:extLst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195263"/>
            <a:ext cx="2159000" cy="59959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28600" y="195263"/>
            <a:ext cx="6326188" cy="59959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AA3C756-2083-4ABF-8D79-648DE34BE9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FD57B1C-BFDD-4ADB-8FD0-66D69102615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C7801301-3B8F-480C-AE9B-8B0C694C038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821494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95263"/>
            <a:ext cx="83947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EA752-2ADA-47B4-8255-D7F2B4D706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58B4FD-1CC6-4C8F-8221-B4506A6B13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9B3D69AE-9B10-4007-81B7-7E74AC96596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6624868"/>
      </p:ext>
    </p:extLst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dfma\Desktop\beihang.jpg">
            <a:extLst>
              <a:ext uri="{FF2B5EF4-FFF2-40B4-BE49-F238E27FC236}">
                <a16:creationId xmlns:a16="http://schemas.microsoft.com/office/drawing/2014/main" id="{63C16EE7-F0F1-4E87-8543-FF22F096A3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3" y="104775"/>
            <a:ext cx="817562" cy="81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389697D-58BB-438B-B5C6-2533991780A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2A246A-D675-4FB2-B83E-745353D384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010400" y="6265863"/>
            <a:ext cx="205105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b="1"/>
            </a:lvl1pPr>
          </a:lstStyle>
          <a:p>
            <a:pPr>
              <a:defRPr/>
            </a:pPr>
            <a:fld id="{AE34A71F-A9A1-4DF5-945C-7281F677F2D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8138856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2DDA58E-12DB-44D1-B6AA-9F803D31A29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D82A283-AF28-4C52-90A0-3A39F1224C1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DA3D9D0A-E840-4CCD-9D34-AF88100B59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953164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76225" y="946150"/>
            <a:ext cx="4217988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6613" y="946150"/>
            <a:ext cx="4219575" cy="5245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52DEC10-8B21-450F-B2E9-586F3BDE2F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E8B3DB-B97C-4C4F-8030-0DE754B67C8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DC085D95-CCBA-41BC-8ED6-963F9486411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3355177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2547ED9-2658-4E39-ACF0-4E8D445315B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A15C059-0ED4-40D6-A616-8DA5662D3CD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FCA0B55B-06E0-4CE3-80E2-6969EE03CC5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5385216"/>
      </p:ext>
    </p:extLst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36371CE3-55C2-48F7-9CB8-35982D11B1E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1CC1755-3452-4D7C-96EC-7C4F3C040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1924062-E427-4AF6-92F7-CAEBF776CC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1412799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50D68365-85A4-4188-ADC5-2A823C07332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8C0750E9-C59F-4DF8-B730-8DCC78D0012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984762B6-2A94-408A-909B-64EDC56C665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3420600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98F657E-45A3-4142-9192-1C8A6137A7C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88A4F7-8D76-4EF2-924F-6CF1DE417D9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36B8A75D-5E1A-4BB7-A39A-724E1BE247A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321031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F488D5-808B-45F1-85D6-24C77B54BB1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F204B05-2A00-4DB5-AFFB-3CE2F2083EE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7156450" y="5783263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/>
            </a:lvl1pPr>
          </a:lstStyle>
          <a:p>
            <a:pPr>
              <a:defRPr/>
            </a:pPr>
            <a:fld id="{844B1952-4D73-4A22-8083-9F5B52A224C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9218870"/>
      </p:ext>
    </p:extLst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7E1DC14-B98A-44D9-A955-35299CBE61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76338" y="195263"/>
            <a:ext cx="744696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CF80435-569B-45A8-9D7F-D4424EDAC1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76225" y="946150"/>
            <a:ext cx="8589963" cy="571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C110E2C-2399-436F-8E38-5D008C1C34B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5CFCE7C5-94C6-46D1-B406-3F9A422C836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03788" y="4256088"/>
            <a:ext cx="24098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044" name="Rectangle 20">
            <a:extLst>
              <a:ext uri="{FF2B5EF4-FFF2-40B4-BE49-F238E27FC236}">
                <a16:creationId xmlns:a16="http://schemas.microsoft.com/office/drawing/2014/main" id="{A904CF28-8741-44AB-816B-F9F9A037DBE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94700" y="6488113"/>
            <a:ext cx="53975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09A24E02-36BB-4383-A0A1-FF1329A32C01}" type="slidenum">
              <a:rPr lang="zh-CN" altLang="en-US" sz="1600" smtClean="0">
                <a:solidFill>
                  <a:schemeClr val="bg1"/>
                </a:solidFill>
                <a:ea typeface="宋体" panose="02010600030101010101" pitchFamily="2" charset="-122"/>
              </a:rPr>
              <a:pPr algn="ctr" eaLnBrk="1" hangingPunct="1">
                <a:defRPr/>
              </a:pPr>
              <a:t>‹#›</a:t>
            </a:fld>
            <a:endParaRPr lang="en-US" altLang="zh-CN" sz="1600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31" name="Line 27">
            <a:extLst>
              <a:ext uri="{FF2B5EF4-FFF2-40B4-BE49-F238E27FC236}">
                <a16:creationId xmlns:a16="http://schemas.microsoft.com/office/drawing/2014/main" id="{7BBABAE4-6631-4AA0-9117-AC17C3DE082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80963"/>
            <a:ext cx="91440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2" name="Line 28">
            <a:extLst>
              <a:ext uri="{FF2B5EF4-FFF2-40B4-BE49-F238E27FC236}">
                <a16:creationId xmlns:a16="http://schemas.microsoft.com/office/drawing/2014/main" id="{CAE1BBD4-1C58-4B2B-A680-CE8E38C9F6C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3388" y="796925"/>
            <a:ext cx="8710612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33" name="Text Box 33">
            <a:extLst>
              <a:ext uri="{FF2B5EF4-FFF2-40B4-BE49-F238E27FC236}">
                <a16:creationId xmlns:a16="http://schemas.microsoft.com/office/drawing/2014/main" id="{6344A638-5068-4EA5-91AF-12B1FAA5C41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71788" y="6411913"/>
            <a:ext cx="2678112" cy="457200"/>
          </a:xfrm>
          <a:prstGeom prst="rect">
            <a:avLst/>
          </a:prstGeom>
          <a:noFill/>
          <a:ln>
            <a:noFill/>
          </a:ln>
          <a:effectLst>
            <a:prstShdw prst="shdw13" dist="74053" dir="7257825">
              <a:schemeClr val="bg2">
                <a:alpha val="50000"/>
              </a:schemeClr>
            </a:prstShdw>
          </a:effectLst>
        </p:spPr>
        <p:txBody>
          <a:bodyPr>
            <a:spAutoFit/>
          </a:bodyPr>
          <a:lstStyle>
            <a:lvl1pPr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algn="ctr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40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计算机学院</a:t>
            </a:r>
          </a:p>
        </p:txBody>
      </p:sp>
      <p:sp>
        <p:nvSpPr>
          <p:cNvPr id="12" name="Rectangle 20">
            <a:extLst>
              <a:ext uri="{FF2B5EF4-FFF2-40B4-BE49-F238E27FC236}">
                <a16:creationId xmlns:a16="http://schemas.microsoft.com/office/drawing/2014/main" id="{69A2A0FE-38A5-4A10-A17B-BBD95084B6D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355013" y="6257925"/>
            <a:ext cx="788987" cy="4603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defRPr/>
            </a:pPr>
            <a:fld id="{FBEB8F69-EAD2-43D9-99B4-2E38CD080777}" type="slidenum">
              <a:rPr lang="zh-CN" altLang="en-US" sz="2400" smtClean="0"/>
              <a:pPr algn="ctr" eaLnBrk="1" hangingPunct="1">
                <a:defRPr/>
              </a:pPr>
              <a:t>‹#›</a:t>
            </a:fld>
            <a:endParaRPr lang="en-US" altLang="zh-CN" sz="24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206" r:id="rId1"/>
    <p:sldLayoutId id="2147486207" r:id="rId2"/>
    <p:sldLayoutId id="2147486208" r:id="rId3"/>
    <p:sldLayoutId id="2147486209" r:id="rId4"/>
    <p:sldLayoutId id="2147486210" r:id="rId5"/>
    <p:sldLayoutId id="2147486211" r:id="rId6"/>
    <p:sldLayoutId id="2147486212" r:id="rId7"/>
    <p:sldLayoutId id="2147486213" r:id="rId8"/>
    <p:sldLayoutId id="2147486214" r:id="rId9"/>
    <p:sldLayoutId id="2147486215" r:id="rId10"/>
    <p:sldLayoutId id="2147486216" r:id="rId11"/>
    <p:sldLayoutId id="2147486217" r:id="rId12"/>
  </p:sldLayoutIdLst>
  <p:transition>
    <p:wipe dir="r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华文中宋" pitchFamily="2" charset="-122"/>
          <a:ea typeface="华文中宋" pitchFamily="2" charset="-122"/>
        </a:defRPr>
      </a:lvl9pPr>
    </p:titleStyle>
    <p:bodyStyle>
      <a:lvl1pPr marL="342900" indent="-342900" algn="l" rtl="0" eaLnBrk="0" fontAlgn="base" hangingPunct="0">
        <a:lnSpc>
          <a:spcPct val="90000"/>
        </a:lnSpc>
        <a:spcBef>
          <a:spcPct val="25000"/>
        </a:spcBef>
        <a:spcAft>
          <a:spcPct val="20000"/>
        </a:spcAft>
        <a:buClr>
          <a:srgbClr val="336699"/>
        </a:buClr>
        <a:buFont typeface="Wingdings" panose="05000000000000000000" pitchFamily="2" charset="2"/>
        <a:buChar char="§"/>
        <a:defRPr sz="26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•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–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Char char="»"/>
        <a:defRPr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anose="05000000000000000000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lnSpc>
          <a:spcPct val="90000"/>
        </a:lnSpc>
        <a:spcBef>
          <a:spcPct val="25000"/>
        </a:spcBef>
        <a:spcAft>
          <a:spcPct val="0"/>
        </a:spcAft>
        <a:buClr>
          <a:srgbClr val="336699"/>
        </a:buClr>
        <a:buFont typeface="Wingdings" pitchFamily="2" charset="2"/>
        <a:buChar char="§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901E23A-3C29-47AB-948A-E6FCEEFC5FB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23888" y="217488"/>
            <a:ext cx="8266112" cy="1876425"/>
          </a:xfrm>
        </p:spPr>
        <p:txBody>
          <a:bodyPr/>
          <a:lstStyle/>
          <a:p>
            <a:pPr eaLnBrk="1" hangingPunct="1">
              <a:lnSpc>
                <a:spcPct val="135000"/>
              </a:lnSpc>
            </a:pPr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第一章 逻辑语言</a:t>
            </a:r>
          </a:p>
        </p:txBody>
      </p:sp>
      <p:sp>
        <p:nvSpPr>
          <p:cNvPr id="16387" name="Rectangle 6">
            <a:extLst>
              <a:ext uri="{FF2B5EF4-FFF2-40B4-BE49-F238E27FC236}">
                <a16:creationId xmlns:a16="http://schemas.microsoft.com/office/drawing/2014/main" id="{72DD607C-1502-47ED-8089-B71F12661B8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5486400" y="4325938"/>
            <a:ext cx="3425825" cy="1462087"/>
          </a:xfrm>
          <a:noFill/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北京航空航天大学</a:t>
            </a:r>
            <a:endParaRPr lang="en-US" altLang="zh-CN" sz="28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FontTx/>
              <a:buNone/>
            </a:pPr>
            <a:r>
              <a:rPr lang="en-US" altLang="zh-CN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离散数学</a:t>
            </a:r>
            <a:r>
              <a:rPr lang="en-US" altLang="zh-CN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》</a:t>
            </a:r>
            <a:r>
              <a:rPr lang="zh-CN" altLang="en-US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课程组20</a:t>
            </a:r>
            <a:r>
              <a:rPr lang="en-US" altLang="zh-CN" sz="2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22-7</a:t>
            </a: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1E30A900-21E1-470A-B761-707261BFC6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命题变量及原子公式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539355-8FC4-4C36-86EB-C017823EF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74638" indent="-249238" defTabSz="755650" eaLnBrk="1" hangingPunct="1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是常量。 </a:t>
                </a:r>
              </a:p>
              <a:p>
                <a:pPr marL="274638" indent="-249238" defTabSz="755650" eaLnBrk="1" hangingPunct="1"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值取为逻辑真值的变量称为命题变量。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674688" lvl="1" indent="-249238" defTabSz="755650" eaLnBrk="1" hangingPunct="1"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表示为大写英文字母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</a:t>
                </a:r>
              </a:p>
              <a:p>
                <a:pPr marL="311150" indent="-311150" defTabSz="755650" eaLnBrk="1" hangingPunct="1">
                  <a:defRPr/>
                </a:pPr>
                <a:endParaRPr lang="zh-CN" altLang="en-US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11150" indent="-311150" defTabSz="755650" eaLnBrk="1" hangingPunct="1">
                  <a:defRPr/>
                </a:pPr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命题变量称为原子公式。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539355-8FC4-4C36-86EB-C017823EF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EB9B0AC5-2F78-4DB6-8229-AB6786EEA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命题合式公式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Rectangle 3">
                <a:extLst>
                  <a:ext uri="{FF2B5EF4-FFF2-40B4-BE49-F238E27FC236}">
                    <a16:creationId xmlns:a16="http://schemas.microsoft.com/office/drawing/2014/main" id="{8FCF1649-6069-4993-8232-79F43409111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58763" y="1112837"/>
                <a:ext cx="8819334" cy="3121025"/>
              </a:xfrm>
            </p:spPr>
            <p:txBody>
              <a:bodyPr/>
              <a:lstStyle/>
              <a:p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1.2.1</a:t>
                </a:r>
                <a:endParaRPr lang="zh-CN" altLang="en-US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常量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是合式公式；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(2) 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命题变量是合式公式；</a:t>
                </a:r>
              </a:p>
              <a:p>
                <a:pPr>
                  <a:buNone/>
                </a:pP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(3) 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pt-BR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是合式公式，则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∨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⊕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是合式公式；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(4) 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只有有限次应用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en-US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—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构成的公式是合式公式。</a:t>
                </a:r>
              </a:p>
            </p:txBody>
          </p:sp>
        </mc:Choice>
        <mc:Fallback xmlns="">
          <p:sp>
            <p:nvSpPr>
              <p:cNvPr id="27651" name="Rectangle 3">
                <a:extLst>
                  <a:ext uri="{FF2B5EF4-FFF2-40B4-BE49-F238E27FC236}">
                    <a16:creationId xmlns:a16="http://schemas.microsoft.com/office/drawing/2014/main" id="{8FCF1649-6069-4993-8232-79F4340911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763" y="1112837"/>
                <a:ext cx="8819334" cy="3121025"/>
              </a:xfrm>
              <a:blipFill>
                <a:blip r:embed="rId2"/>
                <a:stretch>
                  <a:fillRect l="-1175" t="-4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D5977A0-42B2-4192-922F-176362C786D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77825" y="4233863"/>
                <a:ext cx="8589963" cy="22298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26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»"/>
                  <a:defRPr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1.2.2</a:t>
                </a:r>
                <a:r>
                  <a:rPr lang="zh-CN" altLang="en-US" sz="28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推论式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pt-BR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是合式公式，则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zh-CN" altLang="en-US" sz="24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推论式</a:t>
                </a:r>
                <a:endParaRPr lang="en-US" altLang="zh-CN" sz="2400" dirty="0">
                  <a:solidFill>
                    <a:srgbClr val="0070C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1.2.5</a:t>
                </a:r>
                <a:r>
                  <a:rPr lang="zh-CN" altLang="en-US" sz="2800" b="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等价式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None/>
                  <a:defRPr/>
                </a:pP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是合式公式，则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⇔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等价式</a:t>
                </a:r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，也表示为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zh-CN" altLang="en-US" sz="240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3D5977A0-42B2-4192-922F-176362C78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7825" y="4233863"/>
                <a:ext cx="8589963" cy="2229854"/>
              </a:xfrm>
              <a:prstGeom prst="rect">
                <a:avLst/>
              </a:prstGeom>
              <a:blipFill>
                <a:blip r:embed="rId3"/>
                <a:stretch>
                  <a:fillRect l="-1278" t="-5753" b="-38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>
            <a:extLst>
              <a:ext uri="{FF2B5EF4-FFF2-40B4-BE49-F238E27FC236}">
                <a16:creationId xmlns:a16="http://schemas.microsoft.com/office/drawing/2014/main" id="{FA246F89-C5D3-4DDB-9C56-C340EC504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内容占位符 2">
                <a:extLst>
                  <a:ext uri="{FF2B5EF4-FFF2-40B4-BE49-F238E27FC236}">
                    <a16:creationId xmlns:a16="http://schemas.microsoft.com/office/drawing/2014/main" id="{A42A97D6-F884-4E17-97B2-F08DA249AA2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pt-BR" altLang="zh-CN" sz="2800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e>
                    </m:d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∨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𝟏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d>
                      <m:d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𝑷</m:t>
                        </m:r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𝑸</m:t>
                        </m:r>
                      </m:e>
                    </m:d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→¬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𝑷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𝑷</m:t>
                        </m:r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𝑸</m:t>
                        </m:r>
                      </m:e>
                    </m:d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)→(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𝑷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675" name="内容占位符 2">
                <a:extLst>
                  <a:ext uri="{FF2B5EF4-FFF2-40B4-BE49-F238E27FC236}">
                    <a16:creationId xmlns:a16="http://schemas.microsoft.com/office/drawing/2014/main" id="{A42A97D6-F884-4E17-97B2-F08DA249A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36CD3456-AAEB-48FA-90B5-29A40FE2B1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99" name="内容占位符 2">
                <a:extLst>
                  <a:ext uri="{FF2B5EF4-FFF2-40B4-BE49-F238E27FC236}">
                    <a16:creationId xmlns:a16="http://schemas.microsoft.com/office/drawing/2014/main" id="{1E78EF34-3343-446C-B76B-0525A27DEC5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 </a:t>
                </a:r>
                <a:endParaRPr lang="zh-CN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¬¬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¬¬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9699" name="内容占位符 2">
                <a:extLst>
                  <a:ext uri="{FF2B5EF4-FFF2-40B4-BE49-F238E27FC236}">
                    <a16:creationId xmlns:a16="http://schemas.microsoft.com/office/drawing/2014/main" id="{1E78EF34-3343-446C-B76B-0525A27DE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>
            <a:extLst>
              <a:ext uri="{FF2B5EF4-FFF2-40B4-BE49-F238E27FC236}">
                <a16:creationId xmlns:a16="http://schemas.microsoft.com/office/drawing/2014/main" id="{FB9433D7-810E-4838-95AD-DA356A0F11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内容占位符 2">
                <a:extLst>
                  <a:ext uri="{FF2B5EF4-FFF2-40B4-BE49-F238E27FC236}">
                    <a16:creationId xmlns:a16="http://schemas.microsoft.com/office/drawing/2014/main" id="{8D571455-0FCF-4C91-A918-8C6604B1819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26963" y="1704138"/>
                <a:ext cx="4209533" cy="26560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¬¬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→¬¬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)→(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sz="2400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)→(¬¬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→¬¬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)→(¬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→¬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)→(¬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→¬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 )→(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→¬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30723" name="内容占位符 2">
                <a:extLst>
                  <a:ext uri="{FF2B5EF4-FFF2-40B4-BE49-F238E27FC236}">
                    <a16:creationId xmlns:a16="http://schemas.microsoft.com/office/drawing/2014/main" id="{8D571455-0FCF-4C91-A918-8C6604B18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6963" y="1704138"/>
                <a:ext cx="4209533" cy="2656059"/>
              </a:xfrm>
              <a:blipFill>
                <a:blip r:embed="rId2"/>
                <a:stretch>
                  <a:fillRect l="-2029" t="-25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0A97EEF-C1F6-459B-9F38-3C4A91D7C2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5828" y="1705311"/>
                <a:ext cx="4973515" cy="31009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26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»"/>
                  <a:defRPr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400" b="1" i="1" kern="0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400" b="1" i="1" kern="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b="1" i="1" kern="0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kern="0" dirty="0"/>
              </a:p>
              <a:p>
                <a14:m>
                  <m:oMath xmlns:m="http://schemas.openxmlformats.org/officeDocument/2006/math">
                    <m:r>
                      <a:rPr lang="pt-BR" altLang="zh-CN" sz="2400" b="1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)→(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kern="0" dirty="0"/>
              </a:p>
              <a:p>
                <a14:m>
                  <m:oMath xmlns:m="http://schemas.openxmlformats.org/officeDocument/2006/math">
                    <m:r>
                      <a:rPr lang="pt-BR" altLang="zh-CN" sz="2400" b="1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zh-CN" sz="2400" kern="0" dirty="0"/>
              </a:p>
              <a:p>
                <a14:m>
                  <m:oMath xmlns:m="http://schemas.openxmlformats.org/officeDocument/2006/math"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∧¬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zh-CN" altLang="zh-CN" sz="2400" kern="0" dirty="0"/>
              </a:p>
              <a:p>
                <a14:m>
                  <m:oMath xmlns:m="http://schemas.openxmlformats.org/officeDocument/2006/math">
                    <m:r>
                      <a:rPr lang="pt-BR" altLang="zh-CN" sz="2400" b="1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 →((¬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→¬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 →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zh-CN" sz="2400" kern="0" dirty="0"/>
              </a:p>
              <a:p>
                <a14:m>
                  <m:oMath xmlns:m="http://schemas.openxmlformats.org/officeDocument/2006/math">
                    <m:r>
                      <a:rPr lang="pt-BR" altLang="zh-CN" sz="2400" b="1" i="1" kern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sz="2400" b="1" i="1" kern="0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 →((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400" b="1" i="1" kern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→¬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)→¬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altLang="zh-CN" sz="2400" b="1" i="1" kern="0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zh-CN" altLang="zh-CN" sz="240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90A97EEF-C1F6-459B-9F38-3C4A91D7C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5828" y="1705311"/>
                <a:ext cx="4973515" cy="3100902"/>
              </a:xfrm>
              <a:prstGeom prst="rect">
                <a:avLst/>
              </a:prstGeom>
              <a:blipFill>
                <a:blip r:embed="rId3"/>
                <a:stretch>
                  <a:fillRect l="-1716" t="-21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58C89FBF-68DD-441B-A326-1AABB8C2D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内容占位符 2">
                <a:extLst>
                  <a:ext uri="{FF2B5EF4-FFF2-40B4-BE49-F238E27FC236}">
                    <a16:creationId xmlns:a16="http://schemas.microsoft.com/office/drawing/2014/main" id="{7E96552C-FEE9-4E40-A77A-41FCB6A2EE3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 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→(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pt-BR" altLang="zh-CN" dirty="0"/>
              </a:p>
            </p:txBody>
          </p:sp>
        </mc:Choice>
        <mc:Fallback xmlns="">
          <p:sp>
            <p:nvSpPr>
              <p:cNvPr id="31747" name="内容占位符 2">
                <a:extLst>
                  <a:ext uri="{FF2B5EF4-FFF2-40B4-BE49-F238E27FC236}">
                    <a16:creationId xmlns:a16="http://schemas.microsoft.com/office/drawing/2014/main" id="{7E96552C-FEE9-4E40-A77A-41FCB6A2EE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>
            <a:extLst>
              <a:ext uri="{FF2B5EF4-FFF2-40B4-BE49-F238E27FC236}">
                <a16:creationId xmlns:a16="http://schemas.microsoft.com/office/drawing/2014/main" id="{55CF7EBE-940F-435F-A0E9-A189C58FEF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771" name="内容占位符 2">
                <a:extLst>
                  <a:ext uri="{FF2B5EF4-FFF2-40B4-BE49-F238E27FC236}">
                    <a16:creationId xmlns:a16="http://schemas.microsoft.com/office/drawing/2014/main" id="{8887525F-B920-427A-BC12-0DB9D6A5444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→¬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2771" name="内容占位符 2">
                <a:extLst>
                  <a:ext uri="{FF2B5EF4-FFF2-40B4-BE49-F238E27FC236}">
                    <a16:creationId xmlns:a16="http://schemas.microsoft.com/office/drawing/2014/main" id="{8887525F-B920-427A-BC12-0DB9D6A54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FFE4FE-988C-459A-926C-5DFC3F3C8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推论式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E3F49-2033-47D1-8470-307D95728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50"/>
                <a:ext cx="4065078" cy="5716588"/>
              </a:xfrm>
            </p:spPr>
            <p:txBody>
              <a:bodyPr/>
              <a:lstStyle/>
              <a:p>
                <a:r>
                  <a:rPr lang="zh-CN" altLang="en-US" sz="1800" dirty="0"/>
                  <a:t>肯定前件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zh-CN" sz="16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dirty="0"/>
                  <a:t>否定后件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zh-CN" sz="16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dirty="0"/>
                  <a:t>析取三段论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en-US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zh-CN" sz="16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dirty="0"/>
                  <a:t>假言三段论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zh-CN" altLang="zh-CN" sz="16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dirty="0"/>
                  <a:t>简化式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</a:rPr>
                      <m:t>𝑸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800" dirty="0"/>
                  <a:t>组合式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800" dirty="0"/>
                  <a:t>附加式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</m:oMath>
                </a14:m>
                <a:endParaRPr lang="en-US" altLang="zh-CN" sz="1600" dirty="0"/>
              </a:p>
              <a:p>
                <a:r>
                  <a:rPr lang="zh-CN" altLang="en-US" sz="1800" dirty="0"/>
                  <a:t>二难构成式</a:t>
                </a:r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𝑺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𝑺</m:t>
                    </m:r>
                  </m:oMath>
                </a14:m>
                <a:endParaRPr lang="zh-CN" altLang="zh-CN" sz="16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10E3F49-2033-47D1-8470-307D95728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4065078" cy="5716588"/>
              </a:xfrm>
              <a:blipFill>
                <a:blip r:embed="rId2"/>
                <a:stretch>
                  <a:fillRect l="-900" t="-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A5529CC-05E7-491A-9723-A0BA9F88F01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74549" y="946150"/>
                <a:ext cx="4203194" cy="57165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26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»"/>
                  <a:defRPr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r>
                  <a:rPr lang="zh-CN" altLang="en-US" sz="1800" kern="0" dirty="0"/>
                  <a:t>双重否定</a:t>
                </a:r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¬¬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endParaRPr lang="zh-CN" altLang="zh-CN" sz="16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0" dirty="0"/>
                  <a:t>德摩根律</a:t>
                </a:r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∧¬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6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∨¬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0" dirty="0"/>
                  <a:t>交换律</a:t>
                </a:r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0" dirty="0"/>
                  <a:t>结合律</a:t>
                </a:r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∨(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∧(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0" dirty="0"/>
                  <a:t>分配律</a:t>
                </a:r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∧(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)∨(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pt-BR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∨(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((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pt-BR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0" dirty="0"/>
                  <a:t>移位律</a:t>
                </a:r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pt-BR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→¬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16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1800" kern="0" dirty="0"/>
                  <a:t>移出律</a:t>
                </a:r>
                <a:endParaRPr lang="en-US" altLang="zh-CN" sz="1800" kern="0" dirty="0"/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en-US" altLang="zh-CN" sz="16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16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→(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16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en-US" altLang="zh-CN" sz="16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zh-CN" altLang="zh-CN" sz="16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EA5529CC-05E7-491A-9723-A0BA9F88F0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4549" y="946150"/>
                <a:ext cx="4203194" cy="5716588"/>
              </a:xfrm>
              <a:prstGeom prst="rect">
                <a:avLst/>
              </a:prstGeom>
              <a:blipFill>
                <a:blip r:embed="rId3"/>
                <a:stretch>
                  <a:fillRect l="-1016" t="-959" b="-8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53966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75FE1D10-894C-4685-85F6-B4EF361C6F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等价式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C0C75563-88EE-413B-96F6-F95B7ACE39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6530081"/>
                  </p:ext>
                </p:extLst>
              </p:nvPr>
            </p:nvGraphicFramePr>
            <p:xfrm>
              <a:off x="50334" y="1501049"/>
              <a:ext cx="9051721" cy="38559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94646">
                      <a:extLst>
                        <a:ext uri="{9D8B030D-6E8A-4147-A177-3AD203B41FA5}">
                          <a16:colId xmlns:a16="http://schemas.microsoft.com/office/drawing/2014/main" val="4273783742"/>
                        </a:ext>
                      </a:extLst>
                    </a:gridCol>
                    <a:gridCol w="2747512">
                      <a:extLst>
                        <a:ext uri="{9D8B030D-6E8A-4147-A177-3AD203B41FA5}">
                          <a16:colId xmlns:a16="http://schemas.microsoft.com/office/drawing/2014/main" val="853853243"/>
                        </a:ext>
                      </a:extLst>
                    </a:gridCol>
                    <a:gridCol w="2698608">
                      <a:extLst>
                        <a:ext uri="{9D8B030D-6E8A-4147-A177-3AD203B41FA5}">
                          <a16:colId xmlns:a16="http://schemas.microsoft.com/office/drawing/2014/main" val="36928770"/>
                        </a:ext>
                      </a:extLst>
                    </a:gridCol>
                    <a:gridCol w="2510955">
                      <a:extLst>
                        <a:ext uri="{9D8B030D-6E8A-4147-A177-3AD203B41FA5}">
                          <a16:colId xmlns:a16="http://schemas.microsoft.com/office/drawing/2014/main" val="352800571"/>
                        </a:ext>
                      </a:extLst>
                    </a:gridCol>
                  </a:tblGrid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交换律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⊕</m:t>
                                </m:r>
                                <m:r>
                                  <a:rPr kumimoji="0" lang="en-US" sz="1800" b="1" i="1" u="none" strike="noStrike" kern="1200" cap="none" spc="0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⊕</m:t>
                                </m:r>
                                <m:r>
                                  <a:rPr kumimoji="0" lang="en-US" sz="1800" b="1" i="1" u="none" strike="noStrike" kern="1200" cap="none" spc="0" normalizeH="0" baseline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18988" marR="18988" marT="0" marB="0"/>
                    </a:tc>
                    <a:extLst>
                      <a:ext uri="{0D108BD9-81ED-4DB2-BD59-A6C34878D82A}">
                        <a16:rowId xmlns:a16="http://schemas.microsoft.com/office/drawing/2014/main" val="3656187353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结合律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⊕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)⊕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⊕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⊕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18988" marR="18988" marT="0" marB="0"/>
                    </a:tc>
                    <a:extLst>
                      <a:ext uri="{0D108BD9-81ED-4DB2-BD59-A6C34878D82A}">
                        <a16:rowId xmlns:a16="http://schemas.microsoft.com/office/drawing/2014/main" val="3514648084"/>
                      </a:ext>
                    </a:extLst>
                  </a:tr>
                  <a:tr h="66270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分配律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)∧(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)∨(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⊕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⊕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𝑷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marL="18988" marR="18988" marT="0" marB="0"/>
                    </a:tc>
                    <a:extLst>
                      <a:ext uri="{0D108BD9-81ED-4DB2-BD59-A6C34878D82A}">
                        <a16:rowId xmlns:a16="http://schemas.microsoft.com/office/drawing/2014/main" val="2209863922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德</a:t>
                          </a: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</a:t>
                          </a: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摩根律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2012793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幂等律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424783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同一律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344334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吸收律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532960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零律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gridSpan="2"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493402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排中律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∨¬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双重否定律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¬¬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extLst>
                      <a:ext uri="{0D108BD9-81ED-4DB2-BD59-A6C34878D82A}">
                        <a16:rowId xmlns:a16="http://schemas.microsoft.com/office/drawing/2014/main" val="183704359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矛盾律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∧¬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假言易位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⇔¬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𝑹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→¬</m:t>
                                </m:r>
                                <m:r>
                                  <a:rPr kumimoji="0" lang="en-US" sz="1800" b="1" i="1" u="none" strike="noStrike" kern="1200" cap="none" spc="0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kumimoji="0" lang="zh-CN" altLang="en-US" sz="1800" b="1" i="0" u="none" strike="noStrike" kern="1200" cap="none" spc="0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18988" marR="18988" marT="0" marB="0"/>
                    </a:tc>
                    <a:extLst>
                      <a:ext uri="{0D108BD9-81ED-4DB2-BD59-A6C34878D82A}">
                        <a16:rowId xmlns:a16="http://schemas.microsoft.com/office/drawing/2014/main" val="316362704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内容占位符 3">
                <a:extLst>
                  <a:ext uri="{FF2B5EF4-FFF2-40B4-BE49-F238E27FC236}">
                    <a16:creationId xmlns:a16="http://schemas.microsoft.com/office/drawing/2014/main" id="{C0C75563-88EE-413B-96F6-F95B7ACE3992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76530081"/>
                  </p:ext>
                </p:extLst>
              </p:nvPr>
            </p:nvGraphicFramePr>
            <p:xfrm>
              <a:off x="50334" y="1501049"/>
              <a:ext cx="9051721" cy="385590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094646">
                      <a:extLst>
                        <a:ext uri="{9D8B030D-6E8A-4147-A177-3AD203B41FA5}">
                          <a16:colId xmlns:a16="http://schemas.microsoft.com/office/drawing/2014/main" val="4273783742"/>
                        </a:ext>
                      </a:extLst>
                    </a:gridCol>
                    <a:gridCol w="2747512">
                      <a:extLst>
                        <a:ext uri="{9D8B030D-6E8A-4147-A177-3AD203B41FA5}">
                          <a16:colId xmlns:a16="http://schemas.microsoft.com/office/drawing/2014/main" val="853853243"/>
                        </a:ext>
                      </a:extLst>
                    </a:gridCol>
                    <a:gridCol w="2698608">
                      <a:extLst>
                        <a:ext uri="{9D8B030D-6E8A-4147-A177-3AD203B41FA5}">
                          <a16:colId xmlns:a16="http://schemas.microsoft.com/office/drawing/2014/main" val="36928770"/>
                        </a:ext>
                      </a:extLst>
                    </a:gridCol>
                    <a:gridCol w="2510955">
                      <a:extLst>
                        <a:ext uri="{9D8B030D-6E8A-4147-A177-3AD203B41FA5}">
                          <a16:colId xmlns:a16="http://schemas.microsoft.com/office/drawing/2014/main" val="352800571"/>
                        </a:ext>
                      </a:extLst>
                    </a:gridCol>
                  </a:tblGrid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交换律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27778" r="-190022" b="-10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142664" t="-27778" r="-93454" b="-109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260922" t="-27778" r="-485" b="-109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6187353"/>
                      </a:ext>
                    </a:extLst>
                  </a:tr>
                  <a:tr h="542354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结合律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77528" r="-190022" b="-56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142664" t="-77528" r="-93454" b="-5640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260922" t="-77528" r="-485" b="-5640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4648084"/>
                      </a:ext>
                    </a:extLst>
                  </a:tr>
                  <a:tr h="66270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分配律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144954" r="-190022" b="-360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142664" t="-144954" r="-93454" b="-3605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260922" t="-144954" r="-485" b="-3605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9863922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德</a:t>
                          </a:r>
                          <a:r>
                            <a:rPr kumimoji="0" 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  <a:sym typeface="Wingdings" panose="05000000000000000000" pitchFamily="2" charset="2"/>
                            </a:rPr>
                            <a:t></a:t>
                          </a: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摩根律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485455" r="-190022" b="-61454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73918" t="-485455" r="-234" b="-614545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2012793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幂等律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596296" r="-190022" b="-5259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73918" t="-596296" r="-234" b="-5259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4424783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同一律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696296" r="-190022" b="-4259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73918" t="-696296" r="-234" b="-4259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44344334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吸收律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781818" r="-190022" b="-318182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73918" t="-781818" r="-234" b="-318182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3532960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零律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898148" r="-190022" b="-22407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73918" t="-898148" r="-234" b="-22407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7493402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排中律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980000" r="-190022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双重否定律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260922" t="-980000" r="-48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704359"/>
                      </a:ext>
                    </a:extLst>
                  </a:tr>
                  <a:tr h="331355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矛盾律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40133" t="-1100000" r="-190022" b="-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kumimoji="0" lang="zh-CN" altLang="en-US" sz="18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a:t>假言易位</a:t>
                          </a:r>
                        </a:p>
                      </a:txBody>
                      <a:tcPr marL="18988" marR="18988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8988" marR="18988" marT="0" marB="0">
                        <a:blipFill>
                          <a:blip r:embed="rId2"/>
                          <a:stretch>
                            <a:fillRect l="-260922" t="-1100000" r="-485" b="-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362704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6A1119C-5588-4348-AE99-A1A633C611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9950" y="5486400"/>
                <a:ext cx="7620000" cy="5334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marL="342900" indent="-3429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26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»"/>
                  <a:defRPr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注意：上面的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表示合式公式</a:t>
                </a: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6A1119C-5588-4348-AE99-A1A633C61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9950" y="5486400"/>
                <a:ext cx="7620000" cy="533400"/>
              </a:xfrm>
              <a:prstGeom prst="rect">
                <a:avLst/>
              </a:prstGeom>
              <a:blipFill>
                <a:blip r:embed="rId3"/>
                <a:stretch>
                  <a:fillRect l="-1680" t="-22727" b="-1704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AD648061-E369-42F8-AB7E-4F5A11357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命题逻辑语言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内容占位符 2">
                <a:extLst>
                  <a:ext uri="{FF2B5EF4-FFF2-40B4-BE49-F238E27FC236}">
                    <a16:creationId xmlns:a16="http://schemas.microsoft.com/office/drawing/2014/main" id="{AA49ABE7-FEF5-4EF5-8536-17C302D3942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89013"/>
                <a:ext cx="8589963" cy="3022600"/>
              </a:xfrm>
            </p:spPr>
            <p:txBody>
              <a:bodyPr/>
              <a:lstStyle/>
              <a:p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1.2.6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所有的命题合式公式集合构成了命题逻辑语言，记为</a:t>
                </a:r>
                <a14:m>
                  <m:oMath xmlns:m="http://schemas.openxmlformats.org/officeDocument/2006/math"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，可以表示为</a:t>
                </a:r>
                <a14:m>
                  <m:oMath xmlns:m="http://schemas.openxmlformats.org/officeDocument/2006/math"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&lt;{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⊕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{=,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⊨}</m:t>
                    </m:r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l-G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𝜑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为命题变元集合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一般来说，命题逻辑语言 </a:t>
                </a:r>
                <a14:m>
                  <m:oMath xmlns:m="http://schemas.openxmlformats.org/officeDocument/2006/math"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𝐿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是无穷集合，也就是说合式公式有无穷多个。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5843" name="内容占位符 2">
                <a:extLst>
                  <a:ext uri="{FF2B5EF4-FFF2-40B4-BE49-F238E27FC236}">
                    <a16:creationId xmlns:a16="http://schemas.microsoft.com/office/drawing/2014/main" id="{AA49ABE7-FEF5-4EF5-8536-17C302D394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89013"/>
                <a:ext cx="8589963" cy="3022600"/>
              </a:xfrm>
              <a:blipFill>
                <a:blip r:embed="rId2"/>
                <a:stretch>
                  <a:fillRect l="-1207" t="-4032" r="-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967C422-B92B-486E-890C-1155DB612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C36FEC23-9954-475D-B1EE-26EE674537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</a:t>
            </a:r>
            <a:r>
              <a:rPr lang="zh-CN" altLang="en-US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逻辑运算</a:t>
            </a:r>
            <a:endParaRPr lang="en-US" altLang="zh-CN" sz="2800" kern="12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对象、运算、关系</a:t>
            </a:r>
            <a:endParaRPr lang="en-US" altLang="zh-CN" sz="2800" kern="12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命题逻辑合式公式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谓词逻辑合式公式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自然语言命题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00E047FA-610A-4E19-AB29-84AE7EC238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公式复杂度及合式公式序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9F6CC881-8218-4755-8208-5504153D16A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2738" y="825500"/>
                <a:ext cx="8383587" cy="539591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1.2.7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的复杂度表示为</a:t>
                </a:r>
                <a14:m>
                  <m:oMath xmlns:m="http://schemas.openxmlformats.org/officeDocument/2006/math">
                    <m:r>
                      <a:rPr lang="el-G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eaLnBrk="1" hangingPunct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常量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，复杂度为</a:t>
                </a:r>
                <a14:m>
                  <m:oMath xmlns:m="http://schemas.openxmlformats.org/officeDocument/2006/math">
                    <m:r>
                      <a:rPr lang="en-US" altLang="zh-CN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 eaLnBrk="1" hangingPunct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命题变量复杂度为</a:t>
                </a:r>
                <a14:m>
                  <m:oMath xmlns:m="http://schemas.openxmlformats.org/officeDocument/2006/math">
                    <m:r>
                      <a:rPr lang="en-US" altLang="zh-CN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是命题变量，则</a:t>
                </a:r>
                <a14:m>
                  <m:oMath xmlns:m="http://schemas.openxmlformats.org/officeDocument/2006/math">
                    <m:r>
                      <a:rPr lang="el-GR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 eaLnBrk="1" hangingPunct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如果公式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=¬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l-GR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l-G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 eaLnBrk="1" hangingPunct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如果公式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zh-CN" altLang="en-US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</a:p>
              <a:p>
                <a:pPr lvl="1" eaLnBrk="1" hangingPunct="1"/>
                <a:r>
                  <a:rPr lang="en-US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zh-CN" altLang="en-US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</a:p>
              <a:p>
                <a:pPr lvl="1" eaLnBrk="1" hangingPunct="1"/>
                <a:r>
                  <a:rPr lang="en-US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zh-CN" altLang="en-US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</a:p>
              <a:p>
                <a:pPr lvl="1" eaLnBrk="1" hangingPunct="1"/>
                <a:r>
                  <a:rPr lang="en-US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</a:p>
              <a:p>
                <a:pPr lvl="1" eaLnBrk="1" hangingPunct="1"/>
                <a:r>
                  <a:rPr lang="en-US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zh-CN" altLang="en-US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⊕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en-US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eaLnBrk="1" hangingPunct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则</a:t>
                </a:r>
                <a14:m>
                  <m:oMath xmlns:m="http://schemas.openxmlformats.org/officeDocument/2006/math">
                    <m:r>
                      <a:rPr lang="el-GR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l-G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l-G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)}+</m:t>
                    </m:r>
                    <m:r>
                      <a:rPr lang="en-US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867" name="Rectangle 3">
                <a:extLst>
                  <a:ext uri="{FF2B5EF4-FFF2-40B4-BE49-F238E27FC236}">
                    <a16:creationId xmlns:a16="http://schemas.microsoft.com/office/drawing/2014/main" id="{9F6CC881-8218-4755-8208-5504153D16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738" y="825500"/>
                <a:ext cx="8383587" cy="5395913"/>
              </a:xfrm>
              <a:blipFill>
                <a:blip r:embed="rId2"/>
                <a:stretch>
                  <a:fillRect l="-1235" t="-2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47CB3255-6077-4D02-AA5E-606BB2B08A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合式公式的三种变换式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>
                <a:extLst>
                  <a:ext uri="{FF2B5EF4-FFF2-40B4-BE49-F238E27FC236}">
                    <a16:creationId xmlns:a16="http://schemas.microsoft.com/office/drawing/2014/main" id="{241CDB24-4DDE-43A0-97E3-57E3EC6182C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1313" y="1112838"/>
                <a:ext cx="8391525" cy="2311400"/>
              </a:xfrm>
            </p:spPr>
            <p:txBody>
              <a:bodyPr/>
              <a:lstStyle/>
              <a:p>
                <a:pPr marL="311150" indent="-311150" defTabSz="755650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三种变换式：代换、替换、对偶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11150" indent="-311150" defTabSz="755650" eaLnBrk="1" hangingPunct="1"/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1.2.8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为命题变元，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为合式公式，将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表示，记为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，称为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的代换，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𝒑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称为代换式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11150" indent="-311150" defTabSz="755650" eaLnBrk="1" hangingPunct="1"/>
                <a:endParaRPr lang="en-US" altLang="zh-CN" sz="3000" dirty="0">
                  <a:solidFill>
                    <a:srgbClr val="FF0101"/>
                  </a:solidFill>
                </a:endParaRPr>
              </a:p>
              <a:p>
                <a:pPr marL="311150" indent="-311150" defTabSz="755650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代换产生新的公式，例如</a:t>
                </a:r>
              </a:p>
            </p:txBody>
          </p:sp>
        </mc:Choice>
        <mc:Fallback xmlns="">
          <p:sp>
            <p:nvSpPr>
              <p:cNvPr id="37891" name="Rectangle 3">
                <a:extLst>
                  <a:ext uri="{FF2B5EF4-FFF2-40B4-BE49-F238E27FC236}">
                    <a16:creationId xmlns:a16="http://schemas.microsoft.com/office/drawing/2014/main" id="{241CDB24-4DDE-43A0-97E3-57E3EC6182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313" y="1112838"/>
                <a:ext cx="8391525" cy="2311400"/>
              </a:xfrm>
              <a:blipFill>
                <a:blip r:embed="rId2"/>
                <a:stretch>
                  <a:fillRect l="-1307" t="-5541" b="-3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Rectangle 4">
            <a:extLst>
              <a:ext uri="{FF2B5EF4-FFF2-40B4-BE49-F238E27FC236}">
                <a16:creationId xmlns:a16="http://schemas.microsoft.com/office/drawing/2014/main" id="{E8F8354A-E9B1-407C-958D-530FB9BA1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E2479A5D-3C85-428B-AD83-D2EDAC379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7894" name="Rectangle 8">
            <a:extLst>
              <a:ext uri="{FF2B5EF4-FFF2-40B4-BE49-F238E27FC236}">
                <a16:creationId xmlns:a16="http://schemas.microsoft.com/office/drawing/2014/main" id="{9812251F-FA50-4340-8AB0-C2FBFA060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7895" name="Rectangle 10">
            <a:extLst>
              <a:ext uri="{FF2B5EF4-FFF2-40B4-BE49-F238E27FC236}">
                <a16:creationId xmlns:a16="http://schemas.microsoft.com/office/drawing/2014/main" id="{73CA16C0-C9FE-4B27-AD5C-1418EA712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6" name="Object 11">
                <a:extLst>
                  <a:ext uri="{FF2B5EF4-FFF2-40B4-BE49-F238E27FC236}">
                    <a16:creationId xmlns:a16="http://schemas.microsoft.com/office/drawing/2014/main" id="{33C00D11-DEAF-44DC-8A86-7CEC26F44825}"/>
                  </a:ext>
                </a:extLst>
              </p:cNvPr>
              <p:cNvSpPr txBox="1"/>
              <p:nvPr/>
            </p:nvSpPr>
            <p:spPr bwMode="auto">
              <a:xfrm>
                <a:off x="663575" y="4359275"/>
                <a:ext cx="7816850" cy="5159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))[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)]=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∧¬(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37896" name="Object 11">
                <a:extLst>
                  <a:ext uri="{FF2B5EF4-FFF2-40B4-BE49-F238E27FC236}">
                    <a16:creationId xmlns:a16="http://schemas.microsoft.com/office/drawing/2014/main" id="{33C00D11-DEAF-44DC-8A86-7CEC26F448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3575" y="4359275"/>
                <a:ext cx="7816850" cy="5159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7" name="Rectangle 12">
            <a:extLst>
              <a:ext uri="{FF2B5EF4-FFF2-40B4-BE49-F238E27FC236}">
                <a16:creationId xmlns:a16="http://schemas.microsoft.com/office/drawing/2014/main" id="{BA4D644A-3A12-4AEF-B577-11E7C2CD1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7898" name="Rectangle 14">
            <a:extLst>
              <a:ext uri="{FF2B5EF4-FFF2-40B4-BE49-F238E27FC236}">
                <a16:creationId xmlns:a16="http://schemas.microsoft.com/office/drawing/2014/main" id="{02E7046C-DBB8-479F-817A-940359DA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F5DDF929-7463-4A87-9208-0719B8A78C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合式公式的三种变换式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15" name="Rectangle 3">
                <a:extLst>
                  <a:ext uri="{FF2B5EF4-FFF2-40B4-BE49-F238E27FC236}">
                    <a16:creationId xmlns:a16="http://schemas.microsoft.com/office/drawing/2014/main" id="{E9010DE3-B24E-490F-970A-A4DE1F4A8FB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1313" y="1112838"/>
                <a:ext cx="8391525" cy="2311400"/>
              </a:xfrm>
            </p:spPr>
            <p:txBody>
              <a:bodyPr/>
              <a:lstStyle/>
              <a:p>
                <a:pPr marL="311150" indent="-311150" defTabSz="755650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三种变换式：代换、替换、对偶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11150" indent="-311150" defTabSz="755650" eaLnBrk="1" hangingPunct="1"/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1.2.9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为合式公式，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的子公式，将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表示，记为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，称为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的替换，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𝒌</m:t>
                        </m:r>
                      </m:sub>
                    </m:sSub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]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称为替换式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11150" indent="-311150" defTabSz="755650" eaLnBrk="1" hangingPunct="1"/>
                <a:endParaRPr lang="en-US" altLang="zh-CN" sz="3000" dirty="0">
                  <a:solidFill>
                    <a:srgbClr val="FF0101"/>
                  </a:solidFill>
                </a:endParaRPr>
              </a:p>
              <a:p>
                <a:pPr marL="311150" indent="-311150" defTabSz="755650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替换产生新的公式，例如</a:t>
                </a:r>
              </a:p>
            </p:txBody>
          </p:sp>
        </mc:Choice>
        <mc:Fallback xmlns="">
          <p:sp>
            <p:nvSpPr>
              <p:cNvPr id="38915" name="Rectangle 3">
                <a:extLst>
                  <a:ext uri="{FF2B5EF4-FFF2-40B4-BE49-F238E27FC236}">
                    <a16:creationId xmlns:a16="http://schemas.microsoft.com/office/drawing/2014/main" id="{E9010DE3-B24E-490F-970A-A4DE1F4A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313" y="1112838"/>
                <a:ext cx="8391525" cy="2311400"/>
              </a:xfrm>
              <a:blipFill>
                <a:blip r:embed="rId2"/>
                <a:stretch>
                  <a:fillRect l="-1307" t="-5541" r="-5664" b="-369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16" name="Rectangle 4">
            <a:extLst>
              <a:ext uri="{FF2B5EF4-FFF2-40B4-BE49-F238E27FC236}">
                <a16:creationId xmlns:a16="http://schemas.microsoft.com/office/drawing/2014/main" id="{A1097DA8-D56E-4DC7-ACE4-CADFBB492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8917" name="Rectangle 6">
            <a:extLst>
              <a:ext uri="{FF2B5EF4-FFF2-40B4-BE49-F238E27FC236}">
                <a16:creationId xmlns:a16="http://schemas.microsoft.com/office/drawing/2014/main" id="{3407172D-0156-4613-9071-3C028A68B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8918" name="Rectangle 8">
            <a:extLst>
              <a:ext uri="{FF2B5EF4-FFF2-40B4-BE49-F238E27FC236}">
                <a16:creationId xmlns:a16="http://schemas.microsoft.com/office/drawing/2014/main" id="{9F96CDE9-5C9E-4B2D-995E-B9EADD623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8919" name="Rectangle 10">
            <a:extLst>
              <a:ext uri="{FF2B5EF4-FFF2-40B4-BE49-F238E27FC236}">
                <a16:creationId xmlns:a16="http://schemas.microsoft.com/office/drawing/2014/main" id="{EB625599-6BBF-4AF8-89EB-E377D9D01F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920" name="Object 11">
                <a:extLst>
                  <a:ext uri="{FF2B5EF4-FFF2-40B4-BE49-F238E27FC236}">
                    <a16:creationId xmlns:a16="http://schemas.microsoft.com/office/drawing/2014/main" id="{7EA57DB7-8A1E-4807-8560-2A11435A7305}"/>
                  </a:ext>
                </a:extLst>
              </p:cNvPr>
              <p:cNvSpPr txBox="1"/>
              <p:nvPr/>
            </p:nvSpPr>
            <p:spPr bwMode="auto">
              <a:xfrm>
                <a:off x="1698770" y="4335740"/>
                <a:ext cx="6203659" cy="10969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))[(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)/(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)]</m:t>
                      </m:r>
                    </m:oMath>
                    <m:oMath xmlns:m="http://schemas.openxmlformats.org/officeDocument/2006/math"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∧¬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38920" name="Object 11">
                <a:extLst>
                  <a:ext uri="{FF2B5EF4-FFF2-40B4-BE49-F238E27FC236}">
                    <a16:creationId xmlns:a16="http://schemas.microsoft.com/office/drawing/2014/main" id="{7EA57DB7-8A1E-4807-8560-2A11435A73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98770" y="4335740"/>
                <a:ext cx="6203659" cy="10969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921" name="Rectangle 12">
            <a:extLst>
              <a:ext uri="{FF2B5EF4-FFF2-40B4-BE49-F238E27FC236}">
                <a16:creationId xmlns:a16="http://schemas.microsoft.com/office/drawing/2014/main" id="{17838B66-FA86-4BBD-80B5-44A302A3F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8922" name="Rectangle 14">
            <a:extLst>
              <a:ext uri="{FF2B5EF4-FFF2-40B4-BE49-F238E27FC236}">
                <a16:creationId xmlns:a16="http://schemas.microsoft.com/office/drawing/2014/main" id="{34787113-7520-46A7-A22F-33833895A9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51D5F6C5-3FC3-46C7-B2EA-89009840DB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合式公式的三种变换式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9DC9F9BF-48CA-416E-B883-ECFADD02465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1313" y="1112838"/>
                <a:ext cx="8391525" cy="2311400"/>
              </a:xfrm>
            </p:spPr>
            <p:txBody>
              <a:bodyPr/>
              <a:lstStyle/>
              <a:p>
                <a:pPr marL="311150" indent="-311150" defTabSz="755650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三种变换式：代换、替换、对偶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11150" indent="-311150" defTabSz="755650" eaLnBrk="1" hangingPunct="1">
                  <a:lnSpc>
                    <a:spcPct val="80000"/>
                  </a:lnSpc>
                </a:pPr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1.2.10</a:t>
                </a:r>
              </a:p>
              <a:p>
                <a:pPr marL="674688" lvl="1" indent="-249238" defTabSz="755650" eaLnBrk="1" hangingPunct="1">
                  <a:lnSpc>
                    <a:spcPct val="80000"/>
                  </a:lnSpc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,¬,∨,∧}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生成的公式，将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14:m>
                  <m:oMath xmlns:m="http://schemas.openxmlformats.org/officeDocument/2006/math"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∨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互换，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互换得到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互为对偶式。</a:t>
                </a:r>
              </a:p>
              <a:p>
                <a:pPr marL="311150" indent="-311150" defTabSz="755650" eaLnBrk="1" hangingPunct="1"/>
                <a:endParaRPr lang="en-US" altLang="zh-CN" sz="3000" dirty="0">
                  <a:solidFill>
                    <a:srgbClr val="FF0101"/>
                  </a:solidFill>
                </a:endParaRPr>
              </a:p>
            </p:txBody>
          </p:sp>
        </mc:Choice>
        <mc:Fallback xmlns="">
          <p:sp>
            <p:nvSpPr>
              <p:cNvPr id="39939" name="Rectangle 3">
                <a:extLst>
                  <a:ext uri="{FF2B5EF4-FFF2-40B4-BE49-F238E27FC236}">
                    <a16:creationId xmlns:a16="http://schemas.microsoft.com/office/drawing/2014/main" id="{9DC9F9BF-48CA-416E-B883-ECFADD0246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1313" y="1112838"/>
                <a:ext cx="8391525" cy="2311400"/>
              </a:xfrm>
              <a:blipFill>
                <a:blip r:embed="rId2"/>
                <a:stretch>
                  <a:fillRect l="-1307" t="-5541" r="-13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940" name="Rectangle 4">
            <a:extLst>
              <a:ext uri="{FF2B5EF4-FFF2-40B4-BE49-F238E27FC236}">
                <a16:creationId xmlns:a16="http://schemas.microsoft.com/office/drawing/2014/main" id="{C1511A97-3EBD-4D71-967E-A46CB7772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9941" name="Rectangle 6">
            <a:extLst>
              <a:ext uri="{FF2B5EF4-FFF2-40B4-BE49-F238E27FC236}">
                <a16:creationId xmlns:a16="http://schemas.microsoft.com/office/drawing/2014/main" id="{2A3D36F1-598A-4F60-ADB1-FD86E0947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9942" name="Rectangle 8">
            <a:extLst>
              <a:ext uri="{FF2B5EF4-FFF2-40B4-BE49-F238E27FC236}">
                <a16:creationId xmlns:a16="http://schemas.microsoft.com/office/drawing/2014/main" id="{14616607-0A56-4075-8509-16396B4D2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9943" name="Rectangle 10">
            <a:extLst>
              <a:ext uri="{FF2B5EF4-FFF2-40B4-BE49-F238E27FC236}">
                <a16:creationId xmlns:a16="http://schemas.microsoft.com/office/drawing/2014/main" id="{4FE511B0-0915-4302-BEB6-A7575F96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04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9944" name="Rectangle 12">
            <a:extLst>
              <a:ext uri="{FF2B5EF4-FFF2-40B4-BE49-F238E27FC236}">
                <a16:creationId xmlns:a16="http://schemas.microsoft.com/office/drawing/2014/main" id="{1B20C8B9-46C9-4A72-930C-B0930F49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  <p:sp>
        <p:nvSpPr>
          <p:cNvPr id="39945" name="Rectangle 14">
            <a:extLst>
              <a:ext uri="{FF2B5EF4-FFF2-40B4-BE49-F238E27FC236}">
                <a16:creationId xmlns:a16="http://schemas.microsoft.com/office/drawing/2014/main" id="{252A1BA6-2E8E-4EF3-8594-15BC6D6E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48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zh-CN" altLang="en-US" sz="36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101FE4A-00C3-4868-B00A-C9E94452F7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755650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对偶式真值之间的关系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>
                <a:extLst>
                  <a:ext uri="{FF2B5EF4-FFF2-40B4-BE49-F238E27FC236}">
                    <a16:creationId xmlns:a16="http://schemas.microsoft.com/office/drawing/2014/main" id="{1743289C-C02C-40C9-B7C5-CB5879A1F5A2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76225" y="1062681"/>
                <a:ext cx="8420100" cy="4871394"/>
              </a:xfrm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80000"/>
                  </a:lnSpc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是由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,¬,∨,∧}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生成的公式，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互为对偶式：</a:t>
                </a:r>
              </a:p>
              <a:p>
                <a:pPr marL="674688" lvl="1" indent="-249238" defTabSz="755650" eaLnBrk="1" hangingPunct="1">
                  <a:lnSpc>
                    <a:spcPct val="80000"/>
                  </a:lnSpc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674688" lvl="1" indent="-249238" defTabSz="755650" eaLnBrk="1" hangingPunct="1">
                  <a:lnSpc>
                    <a:spcPct val="80000"/>
                  </a:lnSpc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为原子命题，则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</a:p>
              <a:p>
                <a:pPr marL="674688" lvl="1" indent="-249238" defTabSz="755650" eaLnBrk="1" hangingPunct="1">
                  <a:lnSpc>
                    <a:spcPct val="80000"/>
                  </a:lnSpc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kern="1200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zh-CN" sz="2800" b="1" i="1" kern="1200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¬</m:t>
                            </m:r>
                            <m:sSub>
                              <m:sSubPr>
                                <m:ctrlP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p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=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sSubSup>
                      <m:sSub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marL="674688" lvl="1" indent="-249238" defTabSz="755650" eaLnBrk="1" hangingPunct="1">
                  <a:lnSpc>
                    <a:spcPct val="80000"/>
                  </a:lnSpc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kern="1200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kern="1200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∨</m:t>
                            </m:r>
                            <m:sSub>
                              <m:sSubPr>
                                <m:ctrlP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  <m:sSubSup>
                      <m:sSub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674688" lvl="1" indent="-249238" defTabSz="755650" eaLnBrk="1" hangingPunct="1">
                  <a:lnSpc>
                    <a:spcPct val="80000"/>
                  </a:lnSpc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800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b="1" i="1" kern="1200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b="1" i="1" kern="1200" dirty="0" smtClean="0">
                                <a:latin typeface="Cambria Math" panose="02040503050406030204" pitchFamily="18" charset="0"/>
                                <a:ea typeface="黑体" panose="02010609060101010101" pitchFamily="49" charset="-122"/>
                                <a:cs typeface="Times New Roman" panose="020206030504050203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𝑸</m:t>
                                </m:r>
                              </m:e>
                              <m:sub>
                                <m:r>
                                  <a:rPr lang="en-US" altLang="zh-CN" sz="2800" b="1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∨</m:t>
                    </m:r>
                    <m:sSubSup>
                      <m:sSubSup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zh-CN" altLang="en-US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0963" name="Rectangle 3">
                <a:extLst>
                  <a:ext uri="{FF2B5EF4-FFF2-40B4-BE49-F238E27FC236}">
                    <a16:creationId xmlns:a16="http://schemas.microsoft.com/office/drawing/2014/main" id="{1743289C-C02C-40C9-B7C5-CB5879A1F5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76225" y="1062681"/>
                <a:ext cx="8420100" cy="4871394"/>
              </a:xfrm>
              <a:blipFill>
                <a:blip r:embed="rId2"/>
                <a:stretch>
                  <a:fillRect l="-1230" t="-3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C1F3565F-2614-47D3-8077-746CB383E7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01D34D8-DAF6-4876-8193-2A4CF9968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716768"/>
                  </p:ext>
                </p:extLst>
              </p:nvPr>
            </p:nvGraphicFramePr>
            <p:xfrm>
              <a:off x="474663" y="1366838"/>
              <a:ext cx="8466137" cy="40233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199204">
                      <a:extLst>
                        <a:ext uri="{9D8B030D-6E8A-4147-A177-3AD203B41FA5}">
                          <a16:colId xmlns:a16="http://schemas.microsoft.com/office/drawing/2014/main" val="2097609646"/>
                        </a:ext>
                      </a:extLst>
                    </a:gridCol>
                    <a:gridCol w="4266933">
                      <a:extLst>
                        <a:ext uri="{9D8B030D-6E8A-4147-A177-3AD203B41FA5}">
                          <a16:colId xmlns:a16="http://schemas.microsoft.com/office/drawing/2014/main" val="1673227324"/>
                        </a:ext>
                      </a:extLst>
                    </a:gridCol>
                  </a:tblGrid>
                  <a:tr h="1097107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∨¬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∨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)∧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∧¬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)∨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∨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altLang="zh-C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pt-BR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pt-BR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76" marR="68576" marT="0" marB="0"/>
                    </a:tc>
                    <a:tc>
                      <a:txBody>
                        <a:bodyPr/>
                        <a:lstStyle/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∨¬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∨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)∧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US" altLang="zh-C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∧¬</m:t>
                                </m:r>
                                <m:r>
                                  <a:rPr lang="en-US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∧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)∨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∨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altLang="zh-C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altLang="zh-CN" sz="2400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𝒑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𝟏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pt-BR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𝒒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, </m:t>
                                </m:r>
                                <m:r>
                                  <a:rPr lang="pt-BR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𝝈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𝒓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r>
                                  <a:rPr lang="en-US" altLang="zh-CN" sz="2400" b="1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altLang="zh-CN" sz="2400" b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76" marR="68576" marT="0" marB="0"/>
                    </a:tc>
                    <a:extLst>
                      <a:ext uri="{0D108BD9-81ED-4DB2-BD59-A6C34878D82A}">
                        <a16:rowId xmlns:a16="http://schemas.microsoft.com/office/drawing/2014/main" val="2730335274"/>
                      </a:ext>
                    </a:extLst>
                  </a:tr>
                  <a:tr h="2925618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s0='((p|(not q)|0)&amp;r&amp;1)'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s1='((p&amp;(not q)&amp;0)|r|0)'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[p,q,r]=[1,0,1]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eval(s0)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1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[p,q,r]=[0,1,0]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eval(s1)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0</a:t>
                          </a:r>
                          <a:endParaRPr lang="zh-CN" sz="2400" b="1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76" marR="6857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altLang="zh-CN" sz="2400" b="1" kern="100" dirty="0">
                              <a:effectLst/>
                            </a:rPr>
                            <a:t>&gt;&gt;&gt; s0='((p|(not q)|0)&amp;r&amp;1)'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altLang="zh-CN" sz="2400" b="1" kern="100" dirty="0">
                              <a:effectLst/>
                            </a:rPr>
                            <a:t>&gt;&gt;&gt; s1='((p&amp;(not q)&amp;0)|r|0)'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[p,q,r]=[1,1,0]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eval(s0)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0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&gt;&gt;&gt; eval(s1)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1</a:t>
                          </a:r>
                          <a:endParaRPr lang="zh-CN" sz="2400" b="1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76" marR="68576" marT="0" marB="0"/>
                    </a:tc>
                    <a:extLst>
                      <a:ext uri="{0D108BD9-81ED-4DB2-BD59-A6C34878D82A}">
                        <a16:rowId xmlns:a16="http://schemas.microsoft.com/office/drawing/2014/main" val="298218878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B01D34D8-DAF6-4876-8193-2A4CF99687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54716768"/>
                  </p:ext>
                </p:extLst>
              </p:nvPr>
            </p:nvGraphicFramePr>
            <p:xfrm>
              <a:off x="474663" y="1366838"/>
              <a:ext cx="8466137" cy="40233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4199204">
                      <a:extLst>
                        <a:ext uri="{9D8B030D-6E8A-4147-A177-3AD203B41FA5}">
                          <a16:colId xmlns:a16="http://schemas.microsoft.com/office/drawing/2014/main" val="2097609646"/>
                        </a:ext>
                      </a:extLst>
                    </a:gridCol>
                    <a:gridCol w="4266933">
                      <a:extLst>
                        <a:ext uri="{9D8B030D-6E8A-4147-A177-3AD203B41FA5}">
                          <a16:colId xmlns:a16="http://schemas.microsoft.com/office/drawing/2014/main" val="1673227324"/>
                        </a:ext>
                      </a:extLst>
                    </a:gridCol>
                  </a:tblGrid>
                  <a:tr h="109728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76" marR="68576" marT="0" marB="0">
                        <a:blipFill>
                          <a:blip r:embed="rId2"/>
                          <a:stretch>
                            <a:fillRect l="-145" t="-556" r="-102032" b="-2844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76" marR="68576" marT="0" marB="0">
                        <a:blipFill>
                          <a:blip r:embed="rId2"/>
                          <a:stretch>
                            <a:fillRect l="-98431" t="-556" r="-285" b="-2844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0335274"/>
                      </a:ext>
                    </a:extLst>
                  </a:tr>
                  <a:tr h="2926080"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s0='((p|(not q)|0)&amp;r&amp;1)'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s1='((p&amp;(not q)&amp;0)|r|0)'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[p,q,r]=[1,0,1]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eval(s0)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1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[p,q,r]=[0,1,0]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eval(s1)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0</a:t>
                          </a:r>
                          <a:endParaRPr lang="zh-CN" sz="2400" b="1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76" marR="68576" marT="0" marB="0"/>
                    </a:tc>
                    <a:tc>
                      <a:txBody>
                        <a:bodyPr/>
                        <a:lstStyle/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altLang="zh-CN" sz="2400" b="1" kern="100" dirty="0">
                              <a:effectLst/>
                            </a:rPr>
                            <a:t>&gt;&gt;&gt; s0='((p|(not q)|0)&amp;r&amp;1)'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altLang="zh-CN" sz="2400" b="1" kern="100" dirty="0">
                              <a:effectLst/>
                            </a:rPr>
                            <a:t>&gt;&gt;&gt; s1='((p&amp;(not q)&amp;0)|r|0)'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[p,q,r]=[1,1,0]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eval(s0)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0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&gt;&gt;&gt; &gt;&gt;&gt; eval(s1)</a:t>
                          </a:r>
                        </a:p>
                        <a:p>
                          <a:pPr>
                            <a:spcAft>
                              <a:spcPts val="0"/>
                            </a:spcAft>
                          </a:pPr>
                          <a:r>
                            <a:rPr lang="pt-BR" sz="2400" b="1" kern="100" dirty="0">
                              <a:effectLst/>
                            </a:rPr>
                            <a:t>1</a:t>
                          </a:r>
                          <a:endParaRPr lang="zh-CN" sz="2400" b="1" kern="1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宋体" panose="02010600030101010101" pitchFamily="2" charset="-122"/>
                          </a:endParaRPr>
                        </a:p>
                      </a:txBody>
                      <a:tcPr marL="68576" marR="68576" marT="0" marB="0"/>
                    </a:tc>
                    <a:extLst>
                      <a:ext uri="{0D108BD9-81ED-4DB2-BD59-A6C34878D82A}">
                        <a16:rowId xmlns:a16="http://schemas.microsoft.com/office/drawing/2014/main" val="2982188782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070354DD-4138-4F06-BF99-C2578CD98B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7B311179-91EA-407B-8C55-D26852702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逻辑运算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对象、运算、关系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命题逻辑合式公式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 </a:t>
            </a:r>
            <a:r>
              <a:rPr lang="zh-CN" altLang="en-US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谓词逻辑合式公式</a:t>
            </a:r>
            <a:endParaRPr lang="en-US" altLang="zh-CN" sz="2800" kern="12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自然语言命题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910A5E6B-F06B-4FEE-8664-C5806E5CB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谓词逻辑语言</a:t>
            </a:r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B54C48C4-8228-4BD6-AAB9-24E978EE36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162925" cy="5245100"/>
          </a:xfrm>
        </p:spPr>
        <p:txBody>
          <a:bodyPr/>
          <a:lstStyle/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谓词逻辑语言，又称一阶逻辑语言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逻辑符号</a:t>
            </a:r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包括变元、</a:t>
            </a:r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联接词</a:t>
            </a:r>
            <a:r>
              <a:rPr lang="zh-CN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、量词</a:t>
            </a:r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非逻辑符号</a:t>
            </a:r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包括常元、函词、谓词</a:t>
            </a:r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仅有个体变元；</a:t>
            </a:r>
            <a:endParaRPr lang="en-US" altLang="zh-CN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按形成规则构成的合式公式集合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谓词逻辑，也称为狭义谓词逻辑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谓词都是关于个体的性质或关系，而不涉及关系的性质或关系之间的关系；</a:t>
            </a:r>
            <a:endParaRPr lang="en-US" altLang="zh-CN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函数是关于个体的函数；</a:t>
            </a:r>
            <a:endParaRPr lang="en-US" altLang="zh-CN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量词只作用于个体变元。</a:t>
            </a:r>
            <a:endParaRPr lang="en-US" altLang="zh-CN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谓词逻辑语言适用于分析和表示所研究的各种命题或命题形式。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1E4ABEED-6E3F-4418-B453-C37C3355E3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谓词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内容占位符 2">
                <a:extLst>
                  <a:ext uri="{FF2B5EF4-FFF2-40B4-BE49-F238E27FC236}">
                    <a16:creationId xmlns:a16="http://schemas.microsoft.com/office/drawing/2014/main" id="{F6ACBFDD-4555-4A66-82D2-48723AAC259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46150"/>
                <a:ext cx="8162925" cy="5245100"/>
              </a:xfrm>
            </p:spPr>
            <p:txBody>
              <a:bodyPr/>
              <a:lstStyle/>
              <a:p>
                <a:pPr>
                  <a:defRPr/>
                </a:pPr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1.3.1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表示事物性质和事物关系的词统称为谓词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元谓词表示成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，其中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是谓词，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是个体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表示一元谓词，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表示二元谓词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1" indent="-342900">
                  <a:spcAft>
                    <a:spcPct val="20000"/>
                  </a:spcAft>
                  <a:buFont typeface="Wingdings" panose="05000000000000000000" pitchFamily="2" charset="2"/>
                  <a:buChar char="§"/>
                  <a:defRPr/>
                </a:pPr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1.3.2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表示所有个体都具有某种性质的词称为全称量词，记为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；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表示至少有一个个体具有某种性质的词称为存在量词，记为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endParaRPr lang="en-US" altLang="zh-CN" dirty="0"/>
              </a:p>
            </p:txBody>
          </p:sp>
        </mc:Choice>
        <mc:Fallback xmlns="">
          <p:sp>
            <p:nvSpPr>
              <p:cNvPr id="37891" name="内容占位符 2">
                <a:extLst>
                  <a:ext uri="{FF2B5EF4-FFF2-40B4-BE49-F238E27FC236}">
                    <a16:creationId xmlns:a16="http://schemas.microsoft.com/office/drawing/2014/main" id="{F6ACBFDD-4555-4A66-82D2-48723AAC25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162925" cy="5245100"/>
              </a:xfrm>
              <a:blipFill>
                <a:blip r:embed="rId2"/>
                <a:stretch>
                  <a:fillRect l="-1270" t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CAA4D4F3-40F5-4FB6-AA6E-351360B3A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字符集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内容占位符 2">
                <a:extLst>
                  <a:ext uri="{FF2B5EF4-FFF2-40B4-BE49-F238E27FC236}">
                    <a16:creationId xmlns:a16="http://schemas.microsoft.com/office/drawing/2014/main" id="{78D451AA-B85B-4C93-884B-3E874AADFED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-1" y="946150"/>
                <a:ext cx="9144001" cy="5245100"/>
              </a:xfrm>
            </p:spPr>
            <p:txBody>
              <a:bodyPr/>
              <a:lstStyle/>
              <a:p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1.3.3</a:t>
                </a: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逻辑符号包括变元、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、量词、逗号以及括号等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zh-CN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</a:t>
                </a:r>
                <a:r>
                  <a:rPr lang="en-US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zh-CN" altLang="zh-CN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</a:t>
                </a:r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r>
                      <a:rPr lang="pt-BR" altLang="zh-CN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⨁</m:t>
                    </m:r>
                  </m:oMath>
                </a14:m>
                <a:endParaRPr lang="zh-CN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量</a:t>
                </a:r>
                <a:r>
                  <a:rPr lang="pt-BR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词：</a:t>
                </a:r>
                <a14:m>
                  <m:oMath xmlns:m="http://schemas.openxmlformats.org/officeDocument/2006/math">
                    <m:r>
                      <a:rPr lang="pt-BR" altLang="zh-CN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altLang="zh-CN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endParaRPr lang="zh-CN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逗</a:t>
                </a:r>
                <a:r>
                  <a:rPr lang="pt-BR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号：</a:t>
                </a:r>
                <a14:m>
                  <m:oMath xmlns:m="http://schemas.openxmlformats.org/officeDocument/2006/math">
                    <m:r>
                      <a:rPr lang="pt-BR" altLang="zh-CN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endParaRPr lang="zh-CN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括</a:t>
                </a:r>
                <a:r>
                  <a:rPr lang="pt-BR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号：</a:t>
                </a:r>
                <a14:m>
                  <m:oMath xmlns:m="http://schemas.openxmlformats.org/officeDocument/2006/math">
                    <m:r>
                      <a:rPr lang="pt-BR" altLang="zh-CN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(, )</m:t>
                    </m:r>
                  </m:oMath>
                </a14:m>
                <a:endParaRPr lang="zh-CN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非逻辑符号包括常元、函词、谓词等：</a:t>
                </a: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常</a:t>
                </a:r>
                <a:r>
                  <a:rPr lang="en-US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𝒄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zh-CN" altLang="zh-CN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函</a:t>
                </a:r>
                <a:r>
                  <a:rPr lang="pt-BR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词：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r>
                      <a:rPr lang="pt-B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…;</m:t>
                    </m:r>
                    <m:sSubSup>
                      <m:sSubSup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pt-BR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zh-CN" altLang="zh-CN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谓</a:t>
                </a:r>
                <a:r>
                  <a:rPr lang="en-US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词：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,…;</m:t>
                    </m:r>
                    <m:sSubSup>
                      <m:sSubSup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𝑷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,…</m:t>
                    </m:r>
                  </m:oMath>
                </a14:m>
                <a:endParaRPr lang="zh-CN" altLang="en-US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083" name="内容占位符 2">
                <a:extLst>
                  <a:ext uri="{FF2B5EF4-FFF2-40B4-BE49-F238E27FC236}">
                    <a16:creationId xmlns:a16="http://schemas.microsoft.com/office/drawing/2014/main" id="{78D451AA-B85B-4C93-884B-3E874AADF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1" y="946150"/>
                <a:ext cx="9144001" cy="5245100"/>
              </a:xfrm>
              <a:blipFill>
                <a:blip r:embed="rId2"/>
                <a:stretch>
                  <a:fillRect l="-1133" t="-2323" r="-400" b="-1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7D5F2F17-3E21-42FC-9600-8C501E597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数理逻辑基本概念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0869400-6BC7-460B-9142-0B0567CBFF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真</a:t>
            </a:r>
          </a:p>
          <a:p>
            <a:pPr eaLnBrk="1" hangingPunct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可证性</a:t>
            </a:r>
          </a:p>
        </p:txBody>
      </p:sp>
    </p:spTree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1">
            <a:extLst>
              <a:ext uri="{FF2B5EF4-FFF2-40B4-BE49-F238E27FC236}">
                <a16:creationId xmlns:a16="http://schemas.microsoft.com/office/drawing/2014/main" id="{D7011EE0-7D79-4735-AFB8-B2090B974E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语法：项的形成规则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107" name="内容占位符 2">
                <a:extLst>
                  <a:ext uri="{FF2B5EF4-FFF2-40B4-BE49-F238E27FC236}">
                    <a16:creationId xmlns:a16="http://schemas.microsoft.com/office/drawing/2014/main" id="{F3E1D795-2D29-46F6-B34D-7A588E1EA9F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79695" y="946149"/>
                <a:ext cx="8990164" cy="5802793"/>
              </a:xfrm>
            </p:spPr>
            <p:txBody>
              <a:bodyPr/>
              <a:lstStyle/>
              <a:p>
                <a:r>
                  <a:rPr lang="zh-CN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1.3.4</a:t>
                </a:r>
                <a:r>
                  <a:rPr lang="en-US" altLang="zh-CN" sz="28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项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个体常元是项；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个体变元是项；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zh-CN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项，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元函词，则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是项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注：</a:t>
                </a:r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个体常元、个体变元和函词都是不表示任何意义的抽象符号</a:t>
                </a:r>
                <a:r>
                  <a:rPr lang="en-US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𝒄</m:t>
                    </m:r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是个体常元； 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是个体变元</a:t>
                </a:r>
                <a:r>
                  <a:rPr lang="en-US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元函词，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元函词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sSubSup>
                      <m:sSub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</m:sSubSup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是项；而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不是项，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𝒇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不是</a:t>
                </a:r>
                <a:r>
                  <a:rPr lang="en-US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元函词</a:t>
                </a:r>
                <a:endParaRPr lang="zh-CN" altLang="en-US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107" name="内容占位符 2">
                <a:extLst>
                  <a:ext uri="{FF2B5EF4-FFF2-40B4-BE49-F238E27FC236}">
                    <a16:creationId xmlns:a16="http://schemas.microsoft.com/office/drawing/2014/main" id="{F3E1D795-2D29-46F6-B34D-7A588E1EA9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695" y="946149"/>
                <a:ext cx="8990164" cy="5802793"/>
              </a:xfrm>
              <a:blipFill>
                <a:blip r:embed="rId2"/>
                <a:stretch>
                  <a:fillRect l="-1153" t="-2101" b="-3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3096908F-0399-44C1-A057-C306A9471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合式公式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形成规则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1" name="内容占位符 2">
                <a:extLst>
                  <a:ext uri="{FF2B5EF4-FFF2-40B4-BE49-F238E27FC236}">
                    <a16:creationId xmlns:a16="http://schemas.microsoft.com/office/drawing/2014/main" id="{34B962D8-7A0A-4CD5-A2E0-C84698F785F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925" y="989013"/>
                <a:ext cx="9072563" cy="5245100"/>
              </a:xfrm>
            </p:spPr>
            <p:txBody>
              <a:bodyPr/>
              <a:lstStyle/>
              <a:p>
                <a:r>
                  <a:rPr lang="zh-CN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1.3.5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合式公式是按如下规则构成的有穷长符号串。</a:t>
                </a:r>
              </a:p>
              <a:p>
                <a:pPr marL="457200" indent="0">
                  <a:lnSpc>
                    <a:spcPct val="100000"/>
                  </a:lnSpc>
                  <a:buNone/>
                </a:pPr>
                <a:r>
                  <a:rPr lang="pt-BR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…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sz="2400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是项，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bSup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pt-BR" altLang="zh-CN" sz="2400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元谓词，则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pt-BR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  <m:sup>
                        <m:r>
                          <a:rPr lang="en-US" altLang="zh-CN" sz="2400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</m:sSubSup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zh-CN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…</m:t>
                    </m:r>
                    <m:r>
                      <a:rPr lang="pt-BR" altLang="zh-CN" sz="2400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𝒕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;</a:t>
                </a:r>
                <a:endParaRPr lang="zh-CN" altLang="zh-CN" sz="24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457200" indent="0">
                  <a:lnSpc>
                    <a:spcPct val="100000"/>
                  </a:lnSpc>
                  <a:buNone/>
                </a:pPr>
                <a:r>
                  <a:rPr lang="pt-BR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是合式公式，则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是合式公式；</a:t>
                </a:r>
              </a:p>
              <a:p>
                <a:pPr marL="457200" indent="0">
                  <a:lnSpc>
                    <a:spcPct val="100000"/>
                  </a:lnSpc>
                  <a:buNone/>
                </a:pPr>
                <a:r>
                  <a:rPr lang="pt-BR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是合式公式，则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及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⨁ 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是合式公式；</a:t>
                </a:r>
              </a:p>
              <a:p>
                <a:pPr marL="457200" indent="0">
                  <a:lnSpc>
                    <a:spcPct val="100000"/>
                  </a:lnSpc>
                  <a:buNone/>
                </a:pPr>
                <a:r>
                  <a:rPr lang="pt-BR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(4) </a:t>
                </a:r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是变元，则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en-US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4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4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</a:t>
                </a:r>
              </a:p>
              <a:p>
                <a:pPr marL="457200" indent="0">
                  <a:lnSpc>
                    <a:spcPct val="100000"/>
                  </a:lnSpc>
                  <a:buNone/>
                </a:pP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(5)</a:t>
                </a:r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只有有限次应用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—</a:t>
                </a:r>
                <a:r>
                  <a:rPr lang="en-US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(4)</a:t>
                </a:r>
                <a:r>
                  <a:rPr lang="zh-CN" altLang="zh-CN" sz="24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构成的公式是合式公式。</a:t>
                </a:r>
                <a:endParaRPr lang="zh-CN" altLang="en-US" sz="24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131" name="内容占位符 2">
                <a:extLst>
                  <a:ext uri="{FF2B5EF4-FFF2-40B4-BE49-F238E27FC236}">
                    <a16:creationId xmlns:a16="http://schemas.microsoft.com/office/drawing/2014/main" id="{34B962D8-7A0A-4CD5-A2E0-C84698F78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925" y="989013"/>
                <a:ext cx="9072563" cy="5245100"/>
              </a:xfrm>
              <a:blipFill>
                <a:blip r:embed="rId2"/>
                <a:stretch>
                  <a:fillRect l="-1210" t="-2323" r="-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>
            <a:extLst>
              <a:ext uri="{FF2B5EF4-FFF2-40B4-BE49-F238E27FC236}">
                <a16:creationId xmlns:a16="http://schemas.microsoft.com/office/drawing/2014/main" id="{3096908F-0399-44C1-A057-C306A9471D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语法：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合式公式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形成规则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07066B8-9CC7-4764-9959-639AAAD6D08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77018" y="1515762"/>
                <a:ext cx="8589963" cy="23263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/>
              <a:lstStyle>
                <a:lvl1pPr marL="342900" indent="-3429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2600" b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•"/>
                  <a:defRPr sz="2400" b="1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–"/>
                  <a:defRPr sz="2000" b="1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Char char="»"/>
                  <a:defRPr b="1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anose="05000000000000000000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  <a:lvl6pPr marL="25146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fontAlgn="base">
                  <a:lnSpc>
                    <a:spcPct val="90000"/>
                  </a:lnSpc>
                  <a:spcBef>
                    <a:spcPct val="25000"/>
                  </a:spcBef>
                  <a:spcAft>
                    <a:spcPct val="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 sz="1600" b="1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defRPr/>
                </a:pPr>
                <a:r>
                  <a:rPr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1.3.6</a:t>
                </a:r>
                <a:r>
                  <a:rPr lang="zh-CN" altLang="en-US" sz="28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推论式，或论证式 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若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是合式公式，则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是推论式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1.3.7</a:t>
                </a:r>
                <a:r>
                  <a:rPr lang="zh-CN" altLang="en-US" sz="2800" b="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等价式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若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是合式公式，则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⇔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是等价式</a:t>
                </a:r>
                <a:endParaRPr lang="en-US" altLang="zh-CN" sz="2800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endParaRPr lang="en-US" altLang="zh-CN" sz="2400" kern="0" dirty="0"/>
              </a:p>
              <a:p>
                <a:pPr>
                  <a:defRPr/>
                </a:pPr>
                <a:endParaRPr lang="en-US" altLang="zh-CN" sz="2400" kern="0" dirty="0"/>
              </a:p>
              <a:p>
                <a:pPr>
                  <a:defRPr/>
                </a:pPr>
                <a:endParaRPr lang="zh-CN" altLang="en-US" sz="2400" kern="0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507066B8-9CC7-4764-9959-639AAAD6D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7018" y="1515762"/>
                <a:ext cx="8589963" cy="2326396"/>
              </a:xfrm>
              <a:prstGeom prst="rect">
                <a:avLst/>
              </a:prstGeom>
              <a:blipFill>
                <a:blip r:embed="rId2"/>
                <a:stretch>
                  <a:fillRect l="-1206" t="-5512" b="-157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234250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1">
            <a:extLst>
              <a:ext uri="{FF2B5EF4-FFF2-40B4-BE49-F238E27FC236}">
                <a16:creationId xmlns:a16="http://schemas.microsoft.com/office/drawing/2014/main" id="{A6D0BEC9-BC40-4136-96D1-290CDDB07C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155" name="内容占位符 2">
                <a:extLst>
                  <a:ext uri="{FF2B5EF4-FFF2-40B4-BE49-F238E27FC236}">
                    <a16:creationId xmlns:a16="http://schemas.microsoft.com/office/drawing/2014/main" id="{E2C1D99E-C4B0-4F57-98D8-31A8F4E6584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∃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𝒙𝑹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s-E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s-E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es-E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𝒙𝑹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𝒙𝑹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𝒙𝑹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de-DE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𝒙𝑹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𝒙𝑹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𝒙𝑹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𝒙𝑹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155" name="内容占位符 2">
                <a:extLst>
                  <a:ext uri="{FF2B5EF4-FFF2-40B4-BE49-F238E27FC236}">
                    <a16:creationId xmlns:a16="http://schemas.microsoft.com/office/drawing/2014/main" id="{E2C1D99E-C4B0-4F57-98D8-31A8F4E658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421BD6C5-0281-4575-BC97-611ECA40B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79" name="内容占位符 2">
                <a:extLst>
                  <a:ext uri="{FF2B5EF4-FFF2-40B4-BE49-F238E27FC236}">
                    <a16:creationId xmlns:a16="http://schemas.microsoft.com/office/drawing/2014/main" id="{E27FD53F-DC1C-41E6-8976-362660DB311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))→(∀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)→∀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))→(∃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∧∀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)∨∀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→∀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))→(∃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)∧∃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)∨∃</m:t>
                    </m:r>
                    <m:r>
                      <a:rPr lang="en-US" altLang="zh-CN" sz="2800" b="1" i="1" dirty="0" err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179" name="内容占位符 2">
                <a:extLst>
                  <a:ext uri="{FF2B5EF4-FFF2-40B4-BE49-F238E27FC236}">
                    <a16:creationId xmlns:a16="http://schemas.microsoft.com/office/drawing/2014/main" id="{E27FD53F-DC1C-41E6-8976-362660DB31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1">
            <a:extLst>
              <a:ext uri="{FF2B5EF4-FFF2-40B4-BE49-F238E27FC236}">
                <a16:creationId xmlns:a16="http://schemas.microsoft.com/office/drawing/2014/main" id="{8EEEED29-D0B8-4F0C-8780-94E64381DB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合式公式举例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03" name="内容占位符 2">
                <a:extLst>
                  <a:ext uri="{FF2B5EF4-FFF2-40B4-BE49-F238E27FC236}">
                    <a16:creationId xmlns:a16="http://schemas.microsoft.com/office/drawing/2014/main" id="{EE2561BC-1802-4B45-853C-3F27F1B2B32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¬∃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¬∀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¬∀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¬∃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𝑷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fr-F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𝒙𝑷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fr-F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 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1203" name="内容占位符 2">
                <a:extLst>
                  <a:ext uri="{FF2B5EF4-FFF2-40B4-BE49-F238E27FC236}">
                    <a16:creationId xmlns:a16="http://schemas.microsoft.com/office/drawing/2014/main" id="{EE2561BC-1802-4B45-853C-3F27F1B2B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内容占位符 2">
                <a:extLst>
                  <a:ext uri="{FF2B5EF4-FFF2-40B4-BE49-F238E27FC236}">
                    <a16:creationId xmlns:a16="http://schemas.microsoft.com/office/drawing/2014/main" id="{34F244B2-E08D-4DA7-8A7F-0A95B8908BD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)⇔∀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)⇔∃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)⇔∀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)⇔∃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274" name="内容占位符 2">
                <a:extLst>
                  <a:ext uri="{FF2B5EF4-FFF2-40B4-BE49-F238E27FC236}">
                    <a16:creationId xmlns:a16="http://schemas.microsoft.com/office/drawing/2014/main" id="{34F244B2-E08D-4DA7-8A7F-0A95B8908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标题 1">
            <a:extLst>
              <a:ext uri="{FF2B5EF4-FFF2-40B4-BE49-F238E27FC236}">
                <a16:creationId xmlns:a16="http://schemas.microsoft.com/office/drawing/2014/main" id="{825AE3E7-6022-4A5D-B456-6D401681E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195263"/>
            <a:ext cx="7845425" cy="5334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等价式</a:t>
            </a:r>
          </a:p>
        </p:txBody>
      </p:sp>
    </p:spTree>
    <p:extLst>
      <p:ext uri="{BB962C8B-B14F-4D97-AF65-F5344CB8AC3E}">
        <p14:creationId xmlns:p14="http://schemas.microsoft.com/office/powerpoint/2010/main" val="2862934556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内容占位符 2">
                <a:extLst>
                  <a:ext uri="{FF2B5EF4-FFF2-40B4-BE49-F238E27FC236}">
                    <a16:creationId xmlns:a16="http://schemas.microsoft.com/office/drawing/2014/main" id="{34F244B2-E08D-4DA7-8A7F-0A95B8908BD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 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 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 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 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𝒄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 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 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 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274" name="内容占位符 2">
                <a:extLst>
                  <a:ext uri="{FF2B5EF4-FFF2-40B4-BE49-F238E27FC236}">
                    <a16:creationId xmlns:a16="http://schemas.microsoft.com/office/drawing/2014/main" id="{34F244B2-E08D-4DA7-8A7F-0A95B8908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标题 1">
            <a:extLst>
              <a:ext uri="{FF2B5EF4-FFF2-40B4-BE49-F238E27FC236}">
                <a16:creationId xmlns:a16="http://schemas.microsoft.com/office/drawing/2014/main" id="{825AE3E7-6022-4A5D-B456-6D401681E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195263"/>
            <a:ext cx="7845425" cy="5334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推论式</a:t>
            </a:r>
          </a:p>
        </p:txBody>
      </p:sp>
    </p:spTree>
    <p:extLst>
      <p:ext uri="{BB962C8B-B14F-4D97-AF65-F5344CB8AC3E}">
        <p14:creationId xmlns:p14="http://schemas.microsoft.com/office/powerpoint/2010/main" val="860252901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内容占位符 2">
                <a:extLst>
                  <a:ext uri="{FF2B5EF4-FFF2-40B4-BE49-F238E27FC236}">
                    <a16:creationId xmlns:a16="http://schemas.microsoft.com/office/drawing/2014/main" id="{34F244B2-E08D-4DA7-8A7F-0A95B8908BD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)⊨∃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𝐑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𝐑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)∨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𝐑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⊨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𝐐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𝒙𝑹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pt-BR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274" name="内容占位符 2">
                <a:extLst>
                  <a:ext uri="{FF2B5EF4-FFF2-40B4-BE49-F238E27FC236}">
                    <a16:creationId xmlns:a16="http://schemas.microsoft.com/office/drawing/2014/main" id="{34F244B2-E08D-4DA7-8A7F-0A95B8908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标题 1">
            <a:extLst>
              <a:ext uri="{FF2B5EF4-FFF2-40B4-BE49-F238E27FC236}">
                <a16:creationId xmlns:a16="http://schemas.microsoft.com/office/drawing/2014/main" id="{825AE3E7-6022-4A5D-B456-6D401681E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195263"/>
            <a:ext cx="7845425" cy="5334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推论式</a:t>
            </a:r>
          </a:p>
        </p:txBody>
      </p:sp>
    </p:spTree>
    <p:extLst>
      <p:ext uri="{BB962C8B-B14F-4D97-AF65-F5344CB8AC3E}">
        <p14:creationId xmlns:p14="http://schemas.microsoft.com/office/powerpoint/2010/main" val="2425508179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4274" name="内容占位符 2">
                <a:extLst>
                  <a:ext uri="{FF2B5EF4-FFF2-40B4-BE49-F238E27FC236}">
                    <a16:creationId xmlns:a16="http://schemas.microsoft.com/office/drawing/2014/main" id="{34F244B2-E08D-4DA7-8A7F-0A95B8908BD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)⇔∀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)⇔∃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)⇔∀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pt-B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)⇔∃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4274" name="内容占位符 2">
                <a:extLst>
                  <a:ext uri="{FF2B5EF4-FFF2-40B4-BE49-F238E27FC236}">
                    <a16:creationId xmlns:a16="http://schemas.microsoft.com/office/drawing/2014/main" id="{34F244B2-E08D-4DA7-8A7F-0A95B8908B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275" name="标题 1">
            <a:extLst>
              <a:ext uri="{FF2B5EF4-FFF2-40B4-BE49-F238E27FC236}">
                <a16:creationId xmlns:a16="http://schemas.microsoft.com/office/drawing/2014/main" id="{825AE3E7-6022-4A5D-B456-6D401681E2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338" y="195263"/>
            <a:ext cx="7845425" cy="5334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等价式</a:t>
            </a:r>
          </a:p>
        </p:txBody>
      </p:sp>
    </p:spTree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8B6E88BD-C707-46C1-83B1-B90729DEBB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最简单的论域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逻辑域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内容占位符 2">
                <a:extLst>
                  <a:ext uri="{FF2B5EF4-FFF2-40B4-BE49-F238E27FC236}">
                    <a16:creationId xmlns:a16="http://schemas.microsoft.com/office/drawing/2014/main" id="{B489D5FC-8AA4-4B1B-ABD2-61979244FAC7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46150"/>
                <a:ext cx="8442325" cy="5245100"/>
              </a:xfrm>
            </p:spPr>
            <p:txBody>
              <a:bodyPr/>
              <a:lstStyle/>
              <a:p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1.1.1</a:t>
                </a:r>
                <a:r>
                  <a:rPr lang="en-US" altLang="zh-CN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逻辑对象是真和假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也称为</a:t>
                </a:r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逻辑真值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，简称真值，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逻辑真值集合是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在真值集合上可以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定义逻辑运算和逻辑关系。</a:t>
                </a: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真值集合以及逻辑运算、逻辑关系统称为逻辑域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1.1.2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表达逻辑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真值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的变量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称为</a:t>
                </a:r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</a:t>
                </a:r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变量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，简称变量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一般用小写英文字母表示。</a:t>
                </a:r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20483" name="内容占位符 2">
                <a:extLst>
                  <a:ext uri="{FF2B5EF4-FFF2-40B4-BE49-F238E27FC236}">
                    <a16:creationId xmlns:a16="http://schemas.microsoft.com/office/drawing/2014/main" id="{B489D5FC-8AA4-4B1B-ABD2-61979244FA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442325" cy="5245100"/>
              </a:xfrm>
              <a:blipFill>
                <a:blip r:embed="rId2"/>
                <a:stretch>
                  <a:fillRect l="-1227" t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标题 1">
            <a:extLst>
              <a:ext uri="{FF2B5EF4-FFF2-40B4-BE49-F238E27FC236}">
                <a16:creationId xmlns:a16="http://schemas.microsoft.com/office/drawing/2014/main" id="{9A5D5B72-36E4-4200-85E9-AEDE122EC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谓词逻辑合式公式</a:t>
            </a:r>
          </a:p>
        </p:txBody>
      </p:sp>
      <p:sp>
        <p:nvSpPr>
          <p:cNvPr id="55299" name="内容占位符 2">
            <a:extLst>
              <a:ext uri="{FF2B5EF4-FFF2-40B4-BE49-F238E27FC236}">
                <a16:creationId xmlns:a16="http://schemas.microsoft.com/office/drawing/2014/main" id="{D18582A9-DBE6-456B-B7B8-A95E99A389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226425" cy="5245100"/>
          </a:xfrm>
        </p:spPr>
        <p:txBody>
          <a:bodyPr/>
          <a:lstStyle/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在逻辑语法研究中，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合式公式是由构成规则确定的有穷长符号串序列，仅仅是抽象符号串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合式公式不指称任何对象，也不表示任何意思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合式公式不表示任何语句的内容，也不表示公式的意义，具有高度的抽象性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人们对于同一个合式公式的理解都相同，不会产生二义性</a:t>
            </a:r>
            <a:endParaRPr lang="zh-CN" altLang="en-US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6F2E5D92-259D-43EE-A98E-047B55253E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函词选择</a:t>
            </a:r>
          </a:p>
        </p:txBody>
      </p:sp>
      <p:sp>
        <p:nvSpPr>
          <p:cNvPr id="56323" name="内容占位符 2">
            <a:extLst>
              <a:ext uri="{FF2B5EF4-FFF2-40B4-BE49-F238E27FC236}">
                <a16:creationId xmlns:a16="http://schemas.microsoft.com/office/drawing/2014/main" id="{3F5EF700-55B8-49D8-A225-D356D8CA1B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405813" cy="5542734"/>
          </a:xfrm>
        </p:spPr>
        <p:txBody>
          <a:bodyPr/>
          <a:lstStyle/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一般说来，就研究数学语言和数学证明来说，在谓词逻辑语言中通常需要包括函词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对于研究一般推理形式和规律来说，谓词逻辑也可以完全不涉及函词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由谓词和常元组成命题，由谓词和个体变元组成的公式是命题形式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由函词和个体构成的项指称个体，而不是命题。函词和个体变元组成的表达式是项形式而不是公式（命题形式）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在分析命题的形式时，可以自由选择是否使用函词。虽然函词不是必不可少，但毕竟是不同于谓词的一种命题成份，有时表达命题比较方便</a:t>
            </a:r>
          </a:p>
        </p:txBody>
      </p:sp>
    </p:spTree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标题 1">
            <a:extLst>
              <a:ext uri="{FF2B5EF4-FFF2-40B4-BE49-F238E27FC236}">
                <a16:creationId xmlns:a16="http://schemas.microsoft.com/office/drawing/2014/main" id="{7099BDE9-0F07-436F-AF71-0368F144E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谓词逻辑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347" name="内容占位符 2">
                <a:extLst>
                  <a:ext uri="{FF2B5EF4-FFF2-40B4-BE49-F238E27FC236}">
                    <a16:creationId xmlns:a16="http://schemas.microsoft.com/office/drawing/2014/main" id="{ECAA9CF3-F8F4-46CA-BC6F-470D386255B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46150"/>
                <a:ext cx="8226425" cy="5245100"/>
              </a:xfrm>
            </p:spPr>
            <p:txBody>
              <a:bodyPr/>
              <a:lstStyle/>
              <a:p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1.3.8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zh-CN" altLang="en-US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0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𝐏</m:t>
                    </m:r>
                    <m:r>
                      <a:rPr lang="en-US" altLang="zh-CN" sz="2800" b="1" i="0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是谓词集合，</a:t>
                </a:r>
                <a14:m>
                  <m:oMath xmlns:m="http://schemas.openxmlformats.org/officeDocument/2006/math">
                    <m:r>
                      <a:rPr lang="en-US" altLang="zh-CN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altLang="zh-CN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是函词集合，</a:t>
                </a:r>
                <a14:m>
                  <m:oMath xmlns:m="http://schemas.openxmlformats.org/officeDocument/2006/math">
                    <m:r>
                      <a:rPr lang="en-US" altLang="zh-CN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是常元集合，语言由联结词集合、量词集合以及 </a:t>
                </a:r>
                <a14:m>
                  <m:oMath xmlns:m="http://schemas.openxmlformats.org/officeDocument/2006/math">
                    <m:r>
                      <a:rPr lang="en-US" altLang="zh-CN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𝐏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𝐅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CN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𝐂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构成，表示</a:t>
                </a:r>
                <a14:m>
                  <m:oMath xmlns:m="http://schemas.openxmlformats.org/officeDocument/2006/math">
                    <m:r>
                      <a:rPr lang="zh-CN" altLang="en-US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为</m:t>
                    </m:r>
                    <m:r>
                      <a:rPr lang="zh-CN" altLang="en-US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800" b="0" i="0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L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dPr>
                      <m:e>
                        <m:r>
                          <a:rPr lang="pt-BR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∧</m:t>
                        </m:r>
                        <m:r>
                          <a:rPr lang="pt-BR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pt-BR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∨</m:t>
                        </m:r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¬</m:t>
                        </m:r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→</m:t>
                        </m:r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en-US" altLang="zh-CN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↔</m:t>
                        </m:r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pt-BR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⊕</m:t>
                        </m:r>
                      </m:e>
                    </m:d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pt-BR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∀</m:t>
                        </m:r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,</m:t>
                        </m:r>
                        <m:r>
                          <a:rPr lang="pt-BR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∃</m:t>
                        </m:r>
                      </m:e>
                    </m:d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0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𝐏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0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𝐅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0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𝐂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一般来说，谓词逻辑语言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L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是无穷集，也就是说合式公式及其关系有无穷多个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判断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)→∃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是否为合式公式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𝑹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是合式公式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𝒚𝑹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是合式公式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)→∃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是合式公式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)→∃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是合式公式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57347" name="内容占位符 2">
                <a:extLst>
                  <a:ext uri="{FF2B5EF4-FFF2-40B4-BE49-F238E27FC236}">
                    <a16:creationId xmlns:a16="http://schemas.microsoft.com/office/drawing/2014/main" id="{ECAA9CF3-F8F4-46CA-BC6F-470D386255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226425" cy="5245100"/>
              </a:xfrm>
              <a:blipFill>
                <a:blip r:embed="rId2"/>
                <a:stretch>
                  <a:fillRect l="-1259" t="-2323" b="-2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76534106-F803-4346-B0E5-FA5F800288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子公式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约束变元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辖域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371" name="内容占位符 2">
                <a:extLst>
                  <a:ext uri="{FF2B5EF4-FFF2-40B4-BE49-F238E27FC236}">
                    <a16:creationId xmlns:a16="http://schemas.microsoft.com/office/drawing/2014/main" id="{3DFBFB92-0C60-4C04-8C5D-89602699E1CD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46150"/>
                <a:ext cx="8402638" cy="5245100"/>
              </a:xfrm>
            </p:spPr>
            <p:txBody>
              <a:bodyPr/>
              <a:lstStyle/>
              <a:p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1.3.9</a:t>
                </a:r>
                <a:r>
                  <a:rPr lang="en-US" altLang="zh-CN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若公式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在公式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中出现，称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的子公式。</a:t>
                </a:r>
              </a:p>
              <a:p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1.3.10</a:t>
                </a:r>
                <a:r>
                  <a:rPr lang="en-US" altLang="zh-CN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是公式，则称变元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在公式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中为约束出现，称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是约束变元，并称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出现的辖域为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例如在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变元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都是约束出现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变元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出现的辖域为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变元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出现的辖域为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8371" name="内容占位符 2">
                <a:extLst>
                  <a:ext uri="{FF2B5EF4-FFF2-40B4-BE49-F238E27FC236}">
                    <a16:creationId xmlns:a16="http://schemas.microsoft.com/office/drawing/2014/main" id="{3DFBFB92-0C60-4C04-8C5D-89602699E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402638" cy="5245100"/>
              </a:xfrm>
              <a:blipFill>
                <a:blip r:embed="rId2"/>
                <a:stretch>
                  <a:fillRect l="-1233" t="-2323" r="-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标题 1">
            <a:extLst>
              <a:ext uri="{FF2B5EF4-FFF2-40B4-BE49-F238E27FC236}">
                <a16:creationId xmlns:a16="http://schemas.microsoft.com/office/drawing/2014/main" id="{03A6371B-C190-4C17-A0C8-9D56700859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自由变元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基项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与语句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395" name="内容占位符 2">
                <a:extLst>
                  <a:ext uri="{FF2B5EF4-FFF2-40B4-BE49-F238E27FC236}">
                    <a16:creationId xmlns:a16="http://schemas.microsoft.com/office/drawing/2014/main" id="{26BD3F53-B8EC-4C65-9BBB-2B53DC7DE47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1.3.11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如果变元</a:t>
                </a:r>
                <a14:m>
                  <m:oMath xmlns:m="http://schemas.openxmlformats.org/officeDocument/2006/math">
                    <m:r>
                      <a:rPr lang="pt-BR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在公式</a:t>
                </a:r>
                <a14:m>
                  <m:oMath xmlns:m="http://schemas.openxmlformats.org/officeDocument/2006/math">
                    <m:r>
                      <a:rPr lang="pt-BR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中的出现不是约束出现，则称</a:t>
                </a:r>
                <a14:m>
                  <m:oMath xmlns:m="http://schemas.openxmlformats.org/officeDocument/2006/math">
                    <m:r>
                      <a:rPr lang="pt-BR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pt-BR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中为自由出现。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在公式</a:t>
                </a:r>
                <a14:m>
                  <m:oMath xmlns:m="http://schemas.openxmlformats.org/officeDocument/2006/math">
                    <m:r>
                      <a:rPr lang="pt-BR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中有自由出现的变元称为</a:t>
                </a:r>
                <a14:m>
                  <m:oMath xmlns:m="http://schemas.openxmlformats.org/officeDocument/2006/math">
                    <m:r>
                      <a:rPr lang="pt-BR" altLang="zh-CN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的自由变元，将</a:t>
                </a:r>
                <a14:m>
                  <m:oMath xmlns:m="http://schemas.openxmlformats.org/officeDocument/2006/math">
                    <m:r>
                      <a:rPr lang="pt-BR" altLang="zh-CN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中自由变元的集合记为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altLang="zh-CN" b="0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Var</m:t>
                    </m:r>
                    <m:r>
                      <a:rPr lang="pt-BR" altLang="zh-CN" b="0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b="0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例如</a:t>
                </a:r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变元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在公式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中是自由出现，变元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都是约束出现。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有两次约束出现，表示它们是同名的两个不同变元。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其中一个变元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的辖域是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，而另一个变元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的辖域是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辖域是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与辖域是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𝒚𝑹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是同名的不同变元。</a:t>
                </a:r>
                <a:endParaRPr lang="zh-CN" altLang="en-US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1.3.12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不出现变元的项称为基项。没有自由变元的公式称为语句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9395" name="内容占位符 2">
                <a:extLst>
                  <a:ext uri="{FF2B5EF4-FFF2-40B4-BE49-F238E27FC236}">
                    <a16:creationId xmlns:a16="http://schemas.microsoft.com/office/drawing/2014/main" id="{26BD3F53-B8EC-4C65-9BBB-2B53DC7DE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 r="-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07385314-1C75-4685-A10E-5F7976590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代入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419" name="内容占位符 2">
                <a:extLst>
                  <a:ext uri="{FF2B5EF4-FFF2-40B4-BE49-F238E27FC236}">
                    <a16:creationId xmlns:a16="http://schemas.microsoft.com/office/drawing/2014/main" id="{C11B6AAC-103A-4E2E-BA43-C15D2502CA10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7481" y="946149"/>
                <a:ext cx="8981026" cy="5802793"/>
              </a:xfrm>
            </p:spPr>
            <p:txBody>
              <a:bodyPr/>
              <a:lstStyle/>
              <a:p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1.3.13/15-16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是一阶语言，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的项，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中自由变元，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的任何自由出现都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替换为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则称项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自由变元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被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代入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(substitut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ion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是一阶语言，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L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的项，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中自由变元，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的任何自由出现都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替换为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则称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自由变元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被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项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代入 。</a:t>
                </a:r>
              </a:p>
              <a:p>
                <a:pPr lvl="1"/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项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是自由变元，公式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))[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)](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))→∃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)&gt;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en-US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419" name="内容占位符 2">
                <a:extLst>
                  <a:ext uri="{FF2B5EF4-FFF2-40B4-BE49-F238E27FC236}">
                    <a16:creationId xmlns:a16="http://schemas.microsoft.com/office/drawing/2014/main" id="{C11B6AAC-103A-4E2E-BA43-C15D2502CA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481" y="946149"/>
                <a:ext cx="8981026" cy="5802793"/>
              </a:xfrm>
              <a:blipFill>
                <a:blip r:embed="rId2"/>
                <a:stretch>
                  <a:fillRect l="-1153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标题 1">
            <a:extLst>
              <a:ext uri="{FF2B5EF4-FFF2-40B4-BE49-F238E27FC236}">
                <a16:creationId xmlns:a16="http://schemas.microsoft.com/office/drawing/2014/main" id="{CF78D1F7-735D-4E0C-A98D-A986C93C31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代入与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可代入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内容占位符 2">
                <a:extLst>
                  <a:ext uri="{FF2B5EF4-FFF2-40B4-BE49-F238E27FC236}">
                    <a16:creationId xmlns:a16="http://schemas.microsoft.com/office/drawing/2014/main" id="{0190A3C2-ED9A-48DB-B6A4-C72B8D634CE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1.3.17</a:t>
                </a:r>
                <a:r>
                  <a:rPr lang="en-US" altLang="zh-CN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设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是项，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中任一自由变元，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是合式公式，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中自由变元，如果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的任何自由出现都不在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(∃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的辖域内，则称项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𝒕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是对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中自由变元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可代入的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(substitutable)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中的子公式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的约束变元换名为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，即公式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改为公式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，则项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中自由变元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是可代入的。</a:t>
                </a:r>
                <a:endParaRPr lang="zh-CN" altLang="en-US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1443" name="内容占位符 2">
                <a:extLst>
                  <a:ext uri="{FF2B5EF4-FFF2-40B4-BE49-F238E27FC236}">
                    <a16:creationId xmlns:a16="http://schemas.microsoft.com/office/drawing/2014/main" id="{0190A3C2-ED9A-48DB-B6A4-C72B8D634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 r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4EC53F9A-C441-4997-8113-60B787EE53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公式复杂度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467" name="Rectangle 3">
                <a:extLst>
                  <a:ext uri="{FF2B5EF4-FFF2-40B4-BE49-F238E27FC236}">
                    <a16:creationId xmlns:a16="http://schemas.microsoft.com/office/drawing/2014/main" id="{8157F67E-00B6-4762-A9C3-836458C71FA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2738" y="825500"/>
                <a:ext cx="8383587" cy="539591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1.3.14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的复杂度表示为</a:t>
                </a:r>
                <a14:m>
                  <m:oMath xmlns:m="http://schemas.openxmlformats.org/officeDocument/2006/math">
                    <m:r>
                      <a:rPr lang="el-G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l-G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l-G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zh-CN" altLang="en-US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dirty="0" err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是谓词，则</a:t>
                </a:r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800" b="0" dirty="0">
                  <a:latin typeface="Times New Roman" panose="02020603050405020304" pitchFamily="18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l-GR" altLang="zh-CN" sz="28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𝒙𝑸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l-GR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</a:rPr>
                      <m:t>)+</m:t>
                    </m:r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zh-CN" sz="2800" b="0" dirty="0"/>
              </a:p>
              <a:p>
                <a:pPr lvl="1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=¬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14:m>
                  <m:oMath xmlns:m="http://schemas.openxmlformats.org/officeDocument/2006/math">
                    <m:r>
                      <a:rPr lang="el-G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l-G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)+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如果公式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zh-CN" altLang="en-US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</a:p>
              <a:p>
                <a:pPr lvl="1" eaLnBrk="1" hangingPunct="1"/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zh-CN" altLang="en-US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</a:p>
              <a:p>
                <a:pPr lvl="1" eaLnBrk="1" hangingPunct="1"/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zh-CN" altLang="en-US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</a:p>
              <a:p>
                <a:pPr lvl="1" eaLnBrk="1" hangingPunct="1"/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，或</a:t>
                </a:r>
              </a:p>
              <a:p>
                <a:pPr lvl="1" eaLnBrk="1" hangingPunct="1"/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zh-CN" altLang="en-US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⊕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en-US" sz="2800" i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则</a:t>
                </a:r>
                <a14:m>
                  <m:oMath xmlns:m="http://schemas.openxmlformats.org/officeDocument/2006/math">
                    <m:r>
                      <a:rPr lang="el-G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𝑚𝑎𝑥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l-G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), </m:t>
                    </m:r>
                    <m:r>
                      <a:rPr lang="el-G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𝝉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)}+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467" name="Rectangle 3">
                <a:extLst>
                  <a:ext uri="{FF2B5EF4-FFF2-40B4-BE49-F238E27FC236}">
                    <a16:creationId xmlns:a16="http://schemas.microsoft.com/office/drawing/2014/main" id="{8157F67E-00B6-4762-A9C3-836458C71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738" y="825500"/>
                <a:ext cx="8383587" cy="5395913"/>
              </a:xfrm>
              <a:blipFill>
                <a:blip r:embed="rId2"/>
                <a:stretch>
                  <a:fillRect l="-1235" t="-2257" b="-4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5A5BB7FE-7C35-4958-A8DE-900A167D37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一阶谓词公理系统中的语言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491" name="Rectangle 3">
                <a:extLst>
                  <a:ext uri="{FF2B5EF4-FFF2-40B4-BE49-F238E27FC236}">
                    <a16:creationId xmlns:a16="http://schemas.microsoft.com/office/drawing/2014/main" id="{1F8D6147-4623-458D-AE7B-F10494B1416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12738" y="825500"/>
                <a:ext cx="8383587" cy="5395913"/>
              </a:xfrm>
            </p:spPr>
            <p:txBody>
              <a:bodyPr/>
              <a:lstStyle/>
              <a:p>
                <a:pPr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一阶谓词逻辑语言是多样的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eaLnBrk="1" hangingPunct="1"/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1.3.20</a:t>
                </a:r>
                <a:r>
                  <a:rPr lang="zh-CN" altLang="en-US" sz="2800" b="0" kern="1200" dirty="0"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一阶谓词公理系统中的谓词合式公式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在一阶谓词公理系统中，一阶谓词逻辑语言仅有联结词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和量词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endParaRPr lang="pt-BR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量词 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可以用 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做定义，看做是某种缩写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 eaLnBrk="1" hangingPunct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在一阶谓词语言中，具有自由变量的合式公式称为命题形式，没有自由变量的合式公式称为命题公式，或逻辑语句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491" name="Rectangle 3">
                <a:extLst>
                  <a:ext uri="{FF2B5EF4-FFF2-40B4-BE49-F238E27FC236}">
                    <a16:creationId xmlns:a16="http://schemas.microsoft.com/office/drawing/2014/main" id="{1F8D6147-4623-458D-AE7B-F10494B141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2738" y="825500"/>
                <a:ext cx="8383587" cy="5395913"/>
              </a:xfrm>
              <a:blipFill>
                <a:blip r:embed="rId2"/>
                <a:stretch>
                  <a:fillRect l="-1235" t="-22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2C27B8F3-42EC-439C-9991-3DA334943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7B311179-91EA-407B-8C55-D26852702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逻辑运算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对象、运算、关系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命题逻辑合式公式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谓词逻辑合式公式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 </a:t>
            </a:r>
            <a:r>
              <a:rPr lang="zh-CN" altLang="en-US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自然语言命题</a:t>
            </a:r>
            <a:endParaRPr lang="en-US" altLang="zh-CN" sz="2800" kern="12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FC3DFD72-ED90-4E05-8ACB-41E7A8907C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最简单的论域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—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逻辑域（续）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194B7D-7A74-43E5-A270-9317D39EBF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6225" y="946149"/>
                <a:ext cx="5156200" cy="4095407"/>
              </a:xfrm>
            </p:spPr>
            <p:txBody>
              <a:bodyPr/>
              <a:lstStyle/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逻辑对象：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逻辑运算：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{¬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∨, 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zh-CN" sz="2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⊕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i="1" kern="1200" dirty="0">
                  <a:latin typeface="Cambria Math" panose="020405030504060302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逻辑关系：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{⇔,</m:t>
                    </m:r>
                    <m:r>
                      <a:rPr lang="zh-CN" altLang="en-US" sz="2800" b="1" i="1" kern="12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真值表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一组逻辑自变量与一个逻辑因变量的对应表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真值表定义逻辑运算和关系</a:t>
                </a:r>
                <a:endParaRPr lang="zh-CN" altLang="en-US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1194B7D-7A74-43E5-A270-9317D39EBF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49"/>
                <a:ext cx="5156200" cy="4095407"/>
              </a:xfrm>
              <a:blipFill>
                <a:blip r:embed="rId2"/>
                <a:stretch>
                  <a:fillRect l="-2009" t="-2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8EE48C-A897-48DE-90B1-5E25832C6C1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2425" y="946150"/>
                <a:ext cx="3566983" cy="349162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11150" indent="-311150" defTabSz="755650" eaLnBrk="1" hangingPunct="1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逻辑运算（联结词）</a:t>
                </a:r>
              </a:p>
              <a:p>
                <a:pPr marL="674688" lvl="1" indent="-249238" defTabSz="755650" eaLnBrk="1" hangingPunct="1">
                  <a:lnSpc>
                    <a:spcPct val="90000"/>
                  </a:lnSpc>
                  <a:spcBef>
                    <a:spcPct val="25000"/>
                  </a:spcBef>
                  <a:buClr>
                    <a:srgbClr val="336699"/>
                  </a:buClr>
                  <a:buFontTx/>
                  <a:buChar char="•"/>
                  <a:defRPr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非                     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endParaRPr lang="zh-CN" altLang="en-US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674688" lvl="1" indent="-249238" defTabSz="755650" eaLnBrk="1" hangingPunct="1">
                  <a:lnSpc>
                    <a:spcPct val="90000"/>
                  </a:lnSpc>
                  <a:spcBef>
                    <a:spcPct val="25000"/>
                  </a:spcBef>
                  <a:buClr>
                    <a:srgbClr val="336699"/>
                  </a:buClr>
                  <a:buFontTx/>
                  <a:buChar char="•"/>
                  <a:defRPr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与                     </a:t>
                </a:r>
                <a14:m>
                  <m:oMath xmlns:m="http://schemas.openxmlformats.org/officeDocument/2006/math"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endParaRPr lang="zh-CN" altLang="en-US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674688" lvl="1" indent="-249238" defTabSz="755650" eaLnBrk="1" hangingPunct="1">
                  <a:lnSpc>
                    <a:spcPct val="90000"/>
                  </a:lnSpc>
                  <a:spcBef>
                    <a:spcPct val="25000"/>
                  </a:spcBef>
                  <a:buClr>
                    <a:srgbClr val="336699"/>
                  </a:buClr>
                  <a:buFontTx/>
                  <a:buChar char="•"/>
                  <a:defRPr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或                     </a:t>
                </a:r>
                <a14:m>
                  <m:oMath xmlns:m="http://schemas.openxmlformats.org/officeDocument/2006/math"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∨</m:t>
                    </m:r>
                  </m:oMath>
                </a14:m>
                <a:endParaRPr lang="zh-CN" altLang="en-US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674688" lvl="1" indent="-249238" defTabSz="755650" eaLnBrk="1" hangingPunct="1">
                  <a:lnSpc>
                    <a:spcPct val="90000"/>
                  </a:lnSpc>
                  <a:spcBef>
                    <a:spcPct val="25000"/>
                  </a:spcBef>
                  <a:buClr>
                    <a:srgbClr val="336699"/>
                  </a:buClr>
                  <a:buFontTx/>
                  <a:buChar char="•"/>
                  <a:defRPr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则</a:t>
                </a:r>
                <a:r>
                  <a:rPr lang="en-US" altLang="zh-CN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…</a:t>
                </a: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    </a:t>
                </a:r>
                <a:r>
                  <a:rPr lang="en-US" altLang="zh-CN" sz="2800" b="1" kern="1200" dirty="0"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→</m:t>
                    </m:r>
                  </m:oMath>
                </a14:m>
                <a:endParaRPr lang="zh-CN" altLang="en-US" sz="280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674688" lvl="1" indent="-249238" defTabSz="755650" eaLnBrk="1" hangingPunct="1">
                  <a:lnSpc>
                    <a:spcPct val="90000"/>
                  </a:lnSpc>
                  <a:spcBef>
                    <a:spcPct val="25000"/>
                  </a:spcBef>
                  <a:buClr>
                    <a:srgbClr val="336699"/>
                  </a:buClr>
                  <a:buFontTx/>
                  <a:buChar char="•"/>
                  <a:defRPr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        </a:t>
                </a:r>
                <a:r>
                  <a:rPr lang="en-US" altLang="zh-CN" sz="2800" b="1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endParaRPr lang="zh-CN" altLang="en-US" sz="2800" dirty="0">
                  <a:ea typeface="黑体" panose="02010609060101010101" pitchFamily="49" charset="-122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marL="674688" lvl="1" indent="-249238" defTabSz="755650" eaLnBrk="1" hangingPunct="1">
                  <a:lnSpc>
                    <a:spcPct val="90000"/>
                  </a:lnSpc>
                  <a:spcBef>
                    <a:spcPct val="25000"/>
                  </a:spcBef>
                  <a:buClr>
                    <a:srgbClr val="336699"/>
                  </a:buClr>
                  <a:buFontTx/>
                  <a:buChar char="•"/>
                  <a:defRPr/>
                </a:pPr>
                <a:r>
                  <a:rPr lang="zh-CN" altLang="en-US" sz="280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异或                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endParaRPr lang="en-US" altLang="zh-CN" sz="2800" dirty="0">
                  <a:ea typeface="黑体" panose="02010609060101010101" pitchFamily="49" charset="-122"/>
                  <a:cs typeface="Times New Roman" panose="02020603050405020304" pitchFamily="18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8EE48C-A897-48DE-90B1-5E25832C6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32425" y="946150"/>
                <a:ext cx="3566983" cy="3491626"/>
              </a:xfrm>
              <a:prstGeom prst="rect">
                <a:avLst/>
              </a:prstGeom>
              <a:blipFill>
                <a:blip r:embed="rId3"/>
                <a:stretch>
                  <a:fillRect l="-2906" t="-3490" r="-7179" b="-48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标题 1">
            <a:extLst>
              <a:ext uri="{FF2B5EF4-FFF2-40B4-BE49-F238E27FC236}">
                <a16:creationId xmlns:a16="http://schemas.microsoft.com/office/drawing/2014/main" id="{72F53B88-D394-4587-B14F-500D6B24A1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自然语言与原子命题</a:t>
            </a:r>
          </a:p>
        </p:txBody>
      </p:sp>
      <p:sp>
        <p:nvSpPr>
          <p:cNvPr id="65539" name="内容占位符 2">
            <a:extLst>
              <a:ext uri="{FF2B5EF4-FFF2-40B4-BE49-F238E27FC236}">
                <a16:creationId xmlns:a16="http://schemas.microsoft.com/office/drawing/2014/main" id="{5510E826-69C2-4AC9-8916-C0A172F7B35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自然语言是人们思维和交际的工具，也是一种表达观念的符号系统。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自然语言由各种句式的语句组成，如陈述句、疑问句、感叹句、祈使句等等。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陈述句是表达一个事实的语句。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陈述句的意义就是对一个事实的判断，即确定陈述句是真，还是假。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 </a:t>
            </a:r>
            <a:r>
              <a:rPr lang="en-US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1.4.1</a:t>
            </a:r>
            <a:r>
              <a:rPr lang="en-US" altLang="zh-CN" sz="2800" b="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具有确定真或假含义的陈述句称为原子命题，或简单命题。</a:t>
            </a:r>
            <a:endParaRPr lang="zh-CN" altLang="en-US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DD9EA52E-980E-434B-9D8B-7096DF13F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命题判断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3" name="内容占位符 2">
                <a:extLst>
                  <a:ext uri="{FF2B5EF4-FFF2-40B4-BE49-F238E27FC236}">
                    <a16:creationId xmlns:a16="http://schemas.microsoft.com/office/drawing/2014/main" id="{0B098DB4-8506-4A82-B611-EF7F3310885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46150"/>
                <a:ext cx="5073650" cy="5245100"/>
              </a:xfrm>
            </p:spPr>
            <p:txBody>
              <a:bodyPr/>
              <a:lstStyle/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北京是中国首都。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8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是奇数。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人类于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21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世纪在月球居住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(4)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我正在说谎。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(5) 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𝑥</m:t>
                    </m:r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&lt;9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(6) 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12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6563" name="内容占位符 2">
                <a:extLst>
                  <a:ext uri="{FF2B5EF4-FFF2-40B4-BE49-F238E27FC236}">
                    <a16:creationId xmlns:a16="http://schemas.microsoft.com/office/drawing/2014/main" id="{0B098DB4-8506-4A82-B611-EF7F331088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5073650" cy="5245100"/>
              </a:xfrm>
              <a:blipFill>
                <a:blip r:embed="rId2"/>
                <a:stretch>
                  <a:fillRect l="-2041" t="-2323" r="-2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7B35822C-430F-42A6-B5CC-B8CBCEF4508E}"/>
              </a:ext>
            </a:extLst>
          </p:cNvPr>
          <p:cNvSpPr txBox="1">
            <a:spLocks/>
          </p:cNvSpPr>
          <p:nvPr/>
        </p:nvSpPr>
        <p:spPr bwMode="auto">
          <a:xfrm>
            <a:off x="5187950" y="1035050"/>
            <a:ext cx="3757613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pt-BR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(1) 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真命题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pt-BR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假命题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pt-BR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(3) 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命题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pt-BR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(4) 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悖论，不是命题</a:t>
            </a:r>
            <a:endParaRPr lang="zh-CN" altLang="zh-CN" sz="28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pt-BR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(5) 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不是命题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pt-BR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(6) </a:t>
            </a: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假命题</a:t>
            </a:r>
            <a:r>
              <a:rPr lang="zh-CN" altLang="zh-CN" sz="2800" dirty="0"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en-US" sz="2600" b="1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标题 1">
            <a:extLst>
              <a:ext uri="{FF2B5EF4-FFF2-40B4-BE49-F238E27FC236}">
                <a16:creationId xmlns:a16="http://schemas.microsoft.com/office/drawing/2014/main" id="{C391B95C-B8C6-4EF5-9A13-8193372D5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命题逻辑的表达能力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587" name="内容占位符 2">
                <a:extLst>
                  <a:ext uri="{FF2B5EF4-FFF2-40B4-BE49-F238E27FC236}">
                    <a16:creationId xmlns:a16="http://schemas.microsoft.com/office/drawing/2014/main" id="{5945C74B-4E77-4B0E-BAF1-731E1B4D242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自然语言：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如果所有人是会死的，并且苏格拉底是一个人，那么，苏格拉底是会死的。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命题逻辑：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，其中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𝑷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表示“每个人都是会死的”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表示“苏格拉底是一个人”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表示“苏格拉底是会死的”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存在问题：自然语言表达的永真命题，表达为命题逻辑子句不是永真式。</a:t>
                </a:r>
              </a:p>
            </p:txBody>
          </p:sp>
        </mc:Choice>
        <mc:Fallback xmlns="">
          <p:sp>
            <p:nvSpPr>
              <p:cNvPr id="67587" name="内容占位符 2">
                <a:extLst>
                  <a:ext uri="{FF2B5EF4-FFF2-40B4-BE49-F238E27FC236}">
                    <a16:creationId xmlns:a16="http://schemas.microsoft.com/office/drawing/2014/main" id="{5945C74B-4E77-4B0E-BAF1-731E1B4D2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4D36B54A-291F-4EC5-A6F1-BE75F1730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复合命题、量化命题及命题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1FDF549A-3D5D-4F22-A53E-72C1C17CB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在自然语言中，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并非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等词也称为联接词。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复合语句是一些陈述句用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并非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等联接为一条语句。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量化语句是用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等量词约束陈述句或复合语句。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用“所有</a:t>
            </a:r>
            <a:r>
              <a:rPr lang="en-US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”，“存在</a:t>
            </a:r>
            <a:r>
              <a:rPr lang="en-US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”进一步修饰一个陈述句的主语或宾语。</a:t>
            </a:r>
            <a:endParaRPr lang="en-US" altLang="zh-CN" sz="24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</a:pP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如果每个</a:t>
            </a:r>
            <a:r>
              <a:rPr lang="pt-BR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pt-BR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，并且</a:t>
            </a:r>
            <a:r>
              <a:rPr lang="pt-BR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pt-BR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，那么，</a:t>
            </a:r>
            <a:r>
              <a:rPr lang="pt-BR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pt-BR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---</a:t>
            </a:r>
            <a:r>
              <a:rPr lang="zh-CN" altLang="zh-CN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</p:spTree>
  </p:cSld>
  <p:clrMapOvr>
    <a:masterClrMapping/>
  </p:clrMapOvr>
  <p:transition>
    <p:wipe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标题 1">
            <a:extLst>
              <a:ext uri="{FF2B5EF4-FFF2-40B4-BE49-F238E27FC236}">
                <a16:creationId xmlns:a16="http://schemas.microsoft.com/office/drawing/2014/main" id="{4D36B54A-291F-4EC5-A6F1-BE75F17306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复合命题、量化命题及命题</a:t>
            </a:r>
          </a:p>
        </p:txBody>
      </p:sp>
      <p:sp>
        <p:nvSpPr>
          <p:cNvPr id="68611" name="内容占位符 2">
            <a:extLst>
              <a:ext uri="{FF2B5EF4-FFF2-40B4-BE49-F238E27FC236}">
                <a16:creationId xmlns:a16="http://schemas.microsoft.com/office/drawing/2014/main" id="{1FDF549A-3D5D-4F22-A53E-72C1C17CB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：原子命题用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并非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...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当且仅当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等联接词联接的语句称为复合命题</a:t>
            </a:r>
          </a:p>
          <a:p>
            <a:r>
              <a:rPr lang="zh-CN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1.4.2</a:t>
            </a:r>
            <a:r>
              <a:rPr lang="en-US" altLang="zh-CN" sz="2800" b="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所有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pt-BR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量词约束的原子命题或复合命题称为量化命题。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1.4.3</a:t>
            </a:r>
            <a:r>
              <a:rPr lang="en-US" altLang="zh-CN" sz="2800" b="0" kern="12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原子命题、复合命题和量化命题统称为命题。</a:t>
            </a:r>
            <a:endParaRPr lang="zh-CN" altLang="en-US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277955"/>
      </p:ext>
    </p:extLst>
  </p:cSld>
  <p:clrMapOvr>
    <a:masterClrMapping/>
  </p:clrMapOvr>
  <p:transition>
    <p:wipe dir="r"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A6E96A00-39F0-4203-8297-B11E505BA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客体、谓词、量词与命题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内容占位符 2">
                <a:extLst>
                  <a:ext uri="{FF2B5EF4-FFF2-40B4-BE49-F238E27FC236}">
                    <a16:creationId xmlns:a16="http://schemas.microsoft.com/office/drawing/2014/main" id="{2C23BE0D-F402-4EB8-A645-86BC3F85574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46150"/>
                <a:ext cx="8688388" cy="5245100"/>
              </a:xfrm>
            </p:spPr>
            <p:txBody>
              <a:bodyPr/>
              <a:lstStyle/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研究的对象统称为客体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𝒄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等，或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800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表达客体的变量称为客体变量，简称变量。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记为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𝒛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等，或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等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9635" name="内容占位符 2">
                <a:extLst>
                  <a:ext uri="{FF2B5EF4-FFF2-40B4-BE49-F238E27FC236}">
                    <a16:creationId xmlns:a16="http://schemas.microsoft.com/office/drawing/2014/main" id="{2C23BE0D-F402-4EB8-A645-86BC3F855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688388" cy="5245100"/>
              </a:xfrm>
              <a:blipFill>
                <a:blip r:embed="rId2"/>
                <a:stretch>
                  <a:fillRect l="-1192" t="-23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903595"/>
      </p:ext>
    </p:extLst>
  </p:cSld>
  <p:clrMapOvr>
    <a:masterClrMapping/>
  </p:clrMapOvr>
  <p:transition>
    <p:wipe dir="r"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标题 1">
            <a:extLst>
              <a:ext uri="{FF2B5EF4-FFF2-40B4-BE49-F238E27FC236}">
                <a16:creationId xmlns:a16="http://schemas.microsoft.com/office/drawing/2014/main" id="{A6E96A00-39F0-4203-8297-B11E505BA3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客体、谓词、量词与命题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35" name="内容占位符 2">
                <a:extLst>
                  <a:ext uri="{FF2B5EF4-FFF2-40B4-BE49-F238E27FC236}">
                    <a16:creationId xmlns:a16="http://schemas.microsoft.com/office/drawing/2014/main" id="{2C23BE0D-F402-4EB8-A645-86BC3F85574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27806" y="980911"/>
                <a:ext cx="8688388" cy="5475067"/>
              </a:xfrm>
            </p:spPr>
            <p:txBody>
              <a:bodyPr/>
              <a:lstStyle/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表示客体的性质，或表示客体之间的关系的词，称为谓词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谓词表示为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形式，其中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是谓词，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客体变量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如果谓词形式是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客体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性质；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如果谓词形式是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,. .., </m:t>
                    </m:r>
                    <m:sSub>
                      <m:sSubPr>
                        <m:ctrlP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客体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之间有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关系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是一元谓词，</a:t>
                </a:r>
                <a14:m>
                  <m:oMath xmlns:m="http://schemas.openxmlformats.org/officeDocument/2006/math"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二元谓词，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kern="1200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4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元谓词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由谓词和客体构成了简单命题；由谓词和客体变元构成了简单命题形式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命题：</a:t>
                </a:r>
                <a14:m>
                  <m:oMath xmlns:m="http://schemas.openxmlformats.org/officeDocument/2006/math">
                    <m:r>
                      <a:rPr lang="de-DE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de-DE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de-DE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de-DE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de-DE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命题形式：</a:t>
                </a:r>
                <a14:m>
                  <m:oMath xmlns:m="http://schemas.openxmlformats.org/officeDocument/2006/math">
                    <m:r>
                      <a:rPr lang="de-DE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de-DE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de-DE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de-DE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</p:txBody>
          </p:sp>
        </mc:Choice>
        <mc:Fallback xmlns="">
          <p:sp>
            <p:nvSpPr>
              <p:cNvPr id="69635" name="内容占位符 2">
                <a:extLst>
                  <a:ext uri="{FF2B5EF4-FFF2-40B4-BE49-F238E27FC236}">
                    <a16:creationId xmlns:a16="http://schemas.microsoft.com/office/drawing/2014/main" id="{2C23BE0D-F402-4EB8-A645-86BC3F8557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7806" y="980911"/>
                <a:ext cx="8688388" cy="5475067"/>
              </a:xfrm>
              <a:blipFill>
                <a:blip r:embed="rId2"/>
                <a:stretch>
                  <a:fillRect l="-1192" t="-2004" b="-11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标题 1">
            <a:extLst>
              <a:ext uri="{FF2B5EF4-FFF2-40B4-BE49-F238E27FC236}">
                <a16:creationId xmlns:a16="http://schemas.microsoft.com/office/drawing/2014/main" id="{8C34C3BD-9278-4B60-841E-2840F7951C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客体、谓词、量词与命题（续）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659" name="内容占位符 2">
                <a:extLst>
                  <a:ext uri="{FF2B5EF4-FFF2-40B4-BE49-F238E27FC236}">
                    <a16:creationId xmlns:a16="http://schemas.microsoft.com/office/drawing/2014/main" id="{5A17D1C1-99C4-417C-B9A9-FA6EFAEFB75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25512"/>
                <a:ext cx="8636000" cy="5538349"/>
              </a:xfrm>
            </p:spPr>
            <p:txBody>
              <a:bodyPr/>
              <a:lstStyle/>
              <a:p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全称量词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：表达所有客体具有某性质或关系的词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是量词，表示所有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US" altLang="zh-CN" i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所有客体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性质；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4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𝒚𝑹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所有客体</a:t>
                </a:r>
                <a:r>
                  <a:rPr lang="en-US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:r>
                  <a:rPr lang="en-US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都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关系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存在量词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800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：表达至少存在一个客体具有某性质或关系的词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是量词，表示</a:t>
                </a:r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endParaRPr lang="en-US" altLang="zh-CN" i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存在客体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性质；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4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𝒚𝑹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4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存在一对客体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关系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2400"/>
                  </a:spcBef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由谓词和量词也构成了命题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命题：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en-US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0659" name="内容占位符 2">
                <a:extLst>
                  <a:ext uri="{FF2B5EF4-FFF2-40B4-BE49-F238E27FC236}">
                    <a16:creationId xmlns:a16="http://schemas.microsoft.com/office/drawing/2014/main" id="{5A17D1C1-99C4-417C-B9A9-FA6EFAEFB7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25512"/>
                <a:ext cx="8636000" cy="5538349"/>
              </a:xfrm>
              <a:blipFill>
                <a:blip r:embed="rId2"/>
                <a:stretch>
                  <a:fillRect l="-1200" t="-2313" b="-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标题 1">
            <a:extLst>
              <a:ext uri="{FF2B5EF4-FFF2-40B4-BE49-F238E27FC236}">
                <a16:creationId xmlns:a16="http://schemas.microsoft.com/office/drawing/2014/main" id="{B53237E0-2A7E-46CA-BD8B-128A536E4A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原子命题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含义</a:t>
            </a:r>
          </a:p>
        </p:txBody>
      </p:sp>
      <p:sp>
        <p:nvSpPr>
          <p:cNvPr id="71683" name="内容占位符 2">
            <a:extLst>
              <a:ext uri="{FF2B5EF4-FFF2-40B4-BE49-F238E27FC236}">
                <a16:creationId xmlns:a16="http://schemas.microsoft.com/office/drawing/2014/main" id="{1E54BFB6-95E6-4439-9CEF-A8963E11EB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6225" y="946150"/>
            <a:ext cx="8589963" cy="5092700"/>
          </a:xfrm>
        </p:spPr>
        <p:txBody>
          <a:bodyPr/>
          <a:lstStyle/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简单陈述句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如何判断一个原子命题是真还是假并不是关注的问题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不关注原子命题的内容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不关注原子命题为何是真或为假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仅仅关注原子命题能够为真或假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人们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对于一个原子命题及其真值的理解就不会产生二义性。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标题 1">
            <a:extLst>
              <a:ext uri="{FF2B5EF4-FFF2-40B4-BE49-F238E27FC236}">
                <a16:creationId xmlns:a16="http://schemas.microsoft.com/office/drawing/2014/main" id="{4BD98001-39C3-4847-BE17-C9F2696C39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量词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任意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存在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'</a:t>
            </a:r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含义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2707" name="内容占位符 2">
            <a:extLst>
              <a:ext uri="{FF2B5EF4-FFF2-40B4-BE49-F238E27FC236}">
                <a16:creationId xmlns:a16="http://schemas.microsoft.com/office/drawing/2014/main" id="{DC38435C-8666-4C02-9517-BA6EF528C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量词</a:t>
            </a:r>
            <a:r>
              <a:rPr lang="en-US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</a:t>
            </a:r>
            <a:r>
              <a:rPr lang="en-US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的含义是：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</a:t>
            </a:r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客体，如果客体满足约束条件，客体都具有的性质或关系。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逻辑可表达的所有客体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/>
            <a:r>
              <a:rPr lang="en-US" altLang="zh-CN" sz="2800" b="0" i="1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≥ </a:t>
            </a:r>
            <a:r>
              <a:rPr lang="en-US" altLang="zh-CN" sz="2800" b="0" i="1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的意义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量词</a:t>
            </a:r>
            <a:r>
              <a:rPr lang="en-US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en-US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的含义是：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客体，客体满足约束条件，</a:t>
            </a:r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客体都具有的性质或关系。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存在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客体</a:t>
            </a:r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，不关注如何找到</a:t>
            </a:r>
            <a:endParaRPr lang="zh-CN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zh-CN" dirty="0"/>
          </a:p>
        </p:txBody>
      </p:sp>
    </p:spTree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9C865655-5BD4-485C-8091-0DCC4EB668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逻辑域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内容占位符 2">
                <a:extLst>
                  <a:ext uri="{FF2B5EF4-FFF2-40B4-BE49-F238E27FC236}">
                    <a16:creationId xmlns:a16="http://schemas.microsoft.com/office/drawing/2014/main" id="{B1FBED3F-6C46-41B1-9C40-45512868B09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4" y="946150"/>
                <a:ext cx="5826767" cy="2403475"/>
              </a:xfrm>
            </p:spPr>
            <p:txBody>
              <a:bodyPr/>
              <a:lstStyle/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对象：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1.1.3-10</a:t>
                </a: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运算：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∨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→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，</a:t>
                </a:r>
                <a14:m>
                  <m:oMath xmlns:m="http://schemas.openxmlformats.org/officeDocument/2006/math">
                    <m:r>
                      <a:rPr lang="en-US" altLang="zh-CN" sz="2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关系：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⇔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en-US" sz="2800" b="0" i="1" kern="120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⊨</m:t>
                    </m:r>
                  </m:oMath>
                </a14:m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531" name="内容占位符 2">
                <a:extLst>
                  <a:ext uri="{FF2B5EF4-FFF2-40B4-BE49-F238E27FC236}">
                    <a16:creationId xmlns:a16="http://schemas.microsoft.com/office/drawing/2014/main" id="{B1FBED3F-6C46-41B1-9C40-45512868B0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4" y="946150"/>
                <a:ext cx="5826767" cy="2403475"/>
              </a:xfrm>
              <a:blipFill>
                <a:blip r:embed="rId2"/>
                <a:stretch>
                  <a:fillRect l="-1778" t="-50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9C61686-139F-4044-80A1-4A412C7ED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016606"/>
                  </p:ext>
                </p:extLst>
              </p:nvPr>
            </p:nvGraphicFramePr>
            <p:xfrm>
              <a:off x="742950" y="3737491"/>
              <a:ext cx="1593850" cy="1097280"/>
            </p:xfrm>
            <a:graphic>
              <a:graphicData uri="http://schemas.openxmlformats.org/drawingml/2006/table">
                <a:tbl>
                  <a:tblPr/>
                  <a:tblGrid>
                    <a:gridCol w="796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6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6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¬</m:t>
                                </m:r>
                                <m:r>
                                  <a:rPr lang="en-US" sz="2400" b="1" i="1" kern="100" dirty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6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654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格 6">
                <a:extLst>
                  <a:ext uri="{FF2B5EF4-FFF2-40B4-BE49-F238E27FC236}">
                    <a16:creationId xmlns:a16="http://schemas.microsoft.com/office/drawing/2014/main" id="{59C61686-139F-4044-80A1-4A412C7ED5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58016606"/>
                  </p:ext>
                </p:extLst>
              </p:nvPr>
            </p:nvGraphicFramePr>
            <p:xfrm>
              <a:off x="742950" y="3737491"/>
              <a:ext cx="1593850" cy="1097280"/>
            </p:xfrm>
            <a:graphic>
              <a:graphicData uri="http://schemas.openxmlformats.org/drawingml/2006/table">
                <a:tbl>
                  <a:tblPr/>
                  <a:tblGrid>
                    <a:gridCol w="79692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96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8" t="-1667" r="-100758" b="-2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27" t="-1667" r="-1527" b="-2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8" t="-100000" r="-100758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27" t="-100000" r="-1527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8" t="-203333" r="-10075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1527" t="-203333" r="-1527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916C41F0-BB57-49F1-A653-E51ECD7380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020106"/>
                  </p:ext>
                </p:extLst>
              </p:nvPr>
            </p:nvGraphicFramePr>
            <p:xfrm>
              <a:off x="3332163" y="3737491"/>
              <a:ext cx="5635667" cy="1900239"/>
            </p:xfrm>
            <a:graphic>
              <a:graphicData uri="http://schemas.openxmlformats.org/drawingml/2006/table">
                <a:tbl>
                  <a:tblPr/>
                  <a:tblGrid>
                    <a:gridCol w="4470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72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7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8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213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6638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37199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  <m:r>
                                  <a:rPr lang="en-US" altLang="zh-CN" sz="2400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</a:rPr>
                                  <m:t>∧</m:t>
                                </m:r>
                                <m:r>
                                  <a:rPr lang="en-US" sz="2400" b="1" i="1" kern="100" dirty="0" err="1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  <m:r>
                                  <a:rPr lang="en-US" altLang="zh-CN" sz="2400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itchFamily="18" charset="2"/>
                                  </a:rPr>
                                  <m:t>∨</m:t>
                                </m:r>
                                <m:r>
                                  <a:rPr lang="en-US" sz="2400" b="1" i="1" kern="100" dirty="0" err="1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  <m:r>
                                  <a:rPr lang="en-US" altLang="zh-CN" sz="2400" i="1" kern="1200" dirty="0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  <a:cs typeface="Times New Roman" panose="02020603050405020304" pitchFamily="18" charset="0"/>
                                    <a:sym typeface="Symbol" pitchFamily="18" charset="2"/>
                                  </a:rPr>
                                  <m:t>→</m:t>
                                </m:r>
                                <m:r>
                                  <a:rPr lang="en-US" sz="2400" b="1" i="1" kern="100" dirty="0" err="1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  <m:r>
                                  <a:rPr lang="en-US" altLang="zh-CN" sz="2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↔</m:t>
                                </m:r>
                                <m:r>
                                  <a:rPr lang="en-US" sz="2400" b="1" i="1" kern="100" dirty="0" err="1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  <m:r>
                                  <a:rPr kumimoji="0" lang="en-US" altLang="zh-CN" sz="2400" b="1" i="1" u="none" strike="noStrike" kern="1200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  <a:sym typeface="Symbol" panose="05050102010706020507" pitchFamily="18" charset="2"/>
                                  </a:rPr>
                                  <m:t>⊕</m:t>
                                </m:r>
                                <m:r>
                                  <a:rPr lang="en-US" sz="2400" b="1" i="1" kern="100" dirty="0" err="1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表格 7">
                <a:extLst>
                  <a:ext uri="{FF2B5EF4-FFF2-40B4-BE49-F238E27FC236}">
                    <a16:creationId xmlns:a16="http://schemas.microsoft.com/office/drawing/2014/main" id="{916C41F0-BB57-49F1-A653-E51ECD7380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15020106"/>
                  </p:ext>
                </p:extLst>
              </p:nvPr>
            </p:nvGraphicFramePr>
            <p:xfrm>
              <a:off x="3332163" y="3737491"/>
              <a:ext cx="5635667" cy="1900239"/>
            </p:xfrm>
            <a:graphic>
              <a:graphicData uri="http://schemas.openxmlformats.org/drawingml/2006/table">
                <a:tbl>
                  <a:tblPr/>
                  <a:tblGrid>
                    <a:gridCol w="4470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572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84728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7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8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1072136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  <a:gridCol w="966388">
                      <a:extLst>
                        <a:ext uri="{9D8B030D-6E8A-4147-A177-3AD203B41FA5}">
                          <a16:colId xmlns:a16="http://schemas.microsoft.com/office/drawing/2014/main" val="20006"/>
                        </a:ext>
                      </a:extLst>
                    </a:gridCol>
                  </a:tblGrid>
                  <a:tr h="43719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0" t="-1389" r="-1171233" b="-3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368" t="-1389" r="-1025000" b="-3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914" t="-1389" r="-460432" b="-3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914" t="-1389" r="-360432" b="-3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976" t="-1389" r="-205488" b="-3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6364" t="-1389" r="-91477" b="-3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3019" t="-1389" r="-1258" b="-340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0" t="-121667" r="-1171233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368" t="-121667" r="-1025000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914" t="-121667" r="-460432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914" t="-121667" r="-360432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976" t="-121667" r="-205488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6364" t="-121667" r="-91477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3019" t="-121667" r="-1258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0" t="-221667" r="-1171233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368" t="-221667" r="-1025000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914" t="-221667" r="-46043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914" t="-221667" r="-360432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976" t="-221667" r="-205488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6364" t="-221667" r="-91477" b="-2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3019" t="-221667" r="-1258" b="-2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0" t="-321667" r="-1171233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368" t="-321667" r="-1025000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914" t="-321667" r="-460432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914" t="-321667" r="-360432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976" t="-321667" r="-205488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6364" t="-321667" r="-91477" b="-1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3019" t="-321667" r="-1258" b="-1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370" t="-421667" r="-1171233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97368" t="-421667" r="-1025000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7914" t="-421667" r="-460432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7914" t="-421667" r="-360432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60976" t="-421667" r="-205488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36364" t="-421667" r="-91477" b="-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85" marR="68585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83019" t="-421667" r="-1258" b="-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BD6341C6-048B-4E7C-A3BE-77CA7DDFB6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945013"/>
                  </p:ext>
                </p:extLst>
              </p:nvPr>
            </p:nvGraphicFramePr>
            <p:xfrm>
              <a:off x="5975661" y="1116529"/>
              <a:ext cx="2992169" cy="1895476"/>
            </p:xfrm>
            <a:graphic>
              <a:graphicData uri="http://schemas.openxmlformats.org/drawingml/2006/table">
                <a:tbl>
                  <a:tblPr/>
                  <a:tblGrid>
                    <a:gridCol w="488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75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0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85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⇔</m:t>
                                </m:r>
                                <m:r>
                                  <a:rPr lang="en-US" altLang="zh-CN" sz="2400" b="1" i="1" kern="100" dirty="0" err="1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𝒑</m:t>
                                </m:r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⊨</m:t>
                                </m:r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𝒒</m:t>
                                </m:r>
                              </m:oMath>
                            </m:oMathPara>
                          </a14:m>
                          <a:endParaRPr lang="zh-CN" alt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0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098"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1" i="1" kern="100" dirty="0" smtClean="0">
                                    <a:latin typeface="Cambria Math" panose="02040503050406030204" pitchFamily="18" charset="0"/>
                                    <a:ea typeface="宋体"/>
                                    <a:cs typeface="Times New Roman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sz="2400" b="1" kern="100" dirty="0">
                            <a:latin typeface="Times New Roman"/>
                            <a:ea typeface="宋体"/>
                            <a:cs typeface="Times New Roman"/>
                          </a:endParaRPr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BD6341C6-048B-4E7C-A3BE-77CA7DDFB6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12945013"/>
                  </p:ext>
                </p:extLst>
              </p:nvPr>
            </p:nvGraphicFramePr>
            <p:xfrm>
              <a:off x="5975661" y="1116529"/>
              <a:ext cx="2992169" cy="1895476"/>
            </p:xfrm>
            <a:graphic>
              <a:graphicData uri="http://schemas.openxmlformats.org/drawingml/2006/table">
                <a:tbl>
                  <a:tblPr/>
                  <a:tblGrid>
                    <a:gridCol w="48805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0753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01087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8570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667" r="-517500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429" t="-1667" r="-392857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9398" t="-1667" r="-98795" b="-4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4321" t="-1667" r="-1235" b="-4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01667" r="-517500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429" t="-101667" r="-392857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9398" t="-101667" r="-98795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4321" t="-101667" r="-1235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198361" r="-517500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429" t="-198361" r="-392857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9398" t="-198361" r="-98795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4321" t="-198361" r="-1235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99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280000" r="-517500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429" t="-280000" r="-392857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9398" t="-280000" r="-98795" b="-10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4321" t="-280000" r="-1235" b="-10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990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250" t="-374242" r="-517500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6429" t="-374242" r="-392857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99398" t="-374242" r="-98795" b="-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68568" marR="68568" marT="0" marB="0" anchor="ctr">
                        <a:lnL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4321" t="-374242" r="-1235" b="-30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wipe dir="r"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3730" name="内容占位符 2">
                <a:extLst>
                  <a:ext uri="{FF2B5EF4-FFF2-40B4-BE49-F238E27FC236}">
                    <a16:creationId xmlns:a16="http://schemas.microsoft.com/office/drawing/2014/main" id="{AE924D7B-E4BA-4769-BEF4-0048C305058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15190" y="946150"/>
                <a:ext cx="8712034" cy="571658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所有的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和所有的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有关系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 ∃</m:t>
                    </m:r>
                    <m:r>
                      <a:rPr lang="en-US" altLang="zh-CN" sz="28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所有的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，都存在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至少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有关系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1" i="1" kern="1200" dirty="0" err="1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存在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至少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和所有的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有关系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 </m:t>
                    </m:r>
                    <m:r>
                      <a:rPr lang="en-US" altLang="zh-CN" sz="28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 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：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存在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至少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，存在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(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至少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)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一个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有关系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, 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3730" name="内容占位符 2">
                <a:extLst>
                  <a:ext uri="{FF2B5EF4-FFF2-40B4-BE49-F238E27FC236}">
                    <a16:creationId xmlns:a16="http://schemas.microsoft.com/office/drawing/2014/main" id="{AE924D7B-E4BA-4769-BEF4-0048C3050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190" y="946150"/>
                <a:ext cx="8712034" cy="5716588"/>
              </a:xfrm>
              <a:blipFill>
                <a:blip r:embed="rId2"/>
                <a:stretch>
                  <a:fillRect t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731" name="标题 1">
            <a:extLst>
              <a:ext uri="{FF2B5EF4-FFF2-40B4-BE49-F238E27FC236}">
                <a16:creationId xmlns:a16="http://schemas.microsoft.com/office/drawing/2014/main" id="{6A7A01C1-249D-4CBB-8908-8B7685CD6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特殊命题逻辑表达</a:t>
            </a:r>
          </a:p>
        </p:txBody>
      </p:sp>
    </p:spTree>
  </p:cSld>
  <p:clrMapOvr>
    <a:masterClrMapping/>
  </p:clrMapOvr>
  <p:transition>
    <p:wipe dir="r"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标题 1">
            <a:extLst>
              <a:ext uri="{FF2B5EF4-FFF2-40B4-BE49-F238E27FC236}">
                <a16:creationId xmlns:a16="http://schemas.microsoft.com/office/drawing/2014/main" id="{457C3A7B-E104-410E-8306-27AE09FE8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特殊命题逻辑表达（续）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755" name="内容占位符 2">
                <a:extLst>
                  <a:ext uri="{FF2B5EF4-FFF2-40B4-BE49-F238E27FC236}">
                    <a16:creationId xmlns:a16="http://schemas.microsoft.com/office/drawing/2014/main" id="{F8BCCEF4-43AC-4D22-916A-47E60DD091E9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是命题，则命题表示形式为</a:t>
                </a: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 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既不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，也不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，表示为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∧¬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endParaRPr lang="zh-CN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 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要么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，要么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，表示为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)∨(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∧¬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3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 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只有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，才能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，表示为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→¬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4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 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除非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，否则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。表示为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5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 '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除非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，表示为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es-E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“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仅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有一个</a:t>
                </a:r>
                <a14:m>
                  <m:oMath xmlns:m="http://schemas.openxmlformats.org/officeDocument/2006/math">
                    <m:r>
                      <a:rPr lang="es-E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s-E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!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)⇔∃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)∧(∀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es-E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“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至多有一个</a:t>
                </a:r>
                <a14:m>
                  <m:oMath xmlns:m="http://schemas.openxmlformats.org/officeDocument/2006/math">
                    <m:r>
                      <a:rPr lang="es-E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es-E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!!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𝒙𝑸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)⇔∀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s-E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74755" name="内容占位符 2">
                <a:extLst>
                  <a:ext uri="{FF2B5EF4-FFF2-40B4-BE49-F238E27FC236}">
                    <a16:creationId xmlns:a16="http://schemas.microsoft.com/office/drawing/2014/main" id="{F8BCCEF4-43AC-4D22-916A-47E60DD091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标题 1">
            <a:extLst>
              <a:ext uri="{FF2B5EF4-FFF2-40B4-BE49-F238E27FC236}">
                <a16:creationId xmlns:a16="http://schemas.microsoft.com/office/drawing/2014/main" id="{AEA19D6C-0874-4D05-B5C5-75893DFDC0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逻辑哲学</a:t>
            </a:r>
          </a:p>
        </p:txBody>
      </p:sp>
      <p:sp>
        <p:nvSpPr>
          <p:cNvPr id="75779" name="内容占位符 2">
            <a:extLst>
              <a:ext uri="{FF2B5EF4-FFF2-40B4-BE49-F238E27FC236}">
                <a16:creationId xmlns:a16="http://schemas.microsoft.com/office/drawing/2014/main" id="{5F9B9BBE-E5D4-49C8-B225-FB57D145A5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85975" y="884238"/>
            <a:ext cx="5427663" cy="2601912"/>
          </a:xfrm>
        </p:spPr>
        <p:txBody>
          <a:bodyPr/>
          <a:lstStyle/>
          <a:p>
            <a:r>
              <a:rPr lang="zh-CN" altLang="en-US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世界是由事实构成的</a:t>
            </a:r>
            <a:endParaRPr lang="en-US" altLang="zh-CN" sz="24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逻辑哲学论</a:t>
            </a:r>
            <a:r>
              <a:rPr lang="en-US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  <a:p>
            <a:r>
              <a:rPr lang="zh-CN" altLang="en-US" sz="24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事实是事物的性质，以及事物之间的关系</a:t>
            </a:r>
            <a:endParaRPr lang="en-US" altLang="zh-CN" sz="24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《</a:t>
            </a:r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我们关于外间世界的知识</a:t>
            </a:r>
            <a:r>
              <a:rPr lang="en-US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</a:t>
            </a:r>
            <a:r>
              <a:rPr lang="zh-CN" altLang="en-US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哲学上科学方法应用的一个领域</a:t>
            </a:r>
            <a:r>
              <a:rPr lang="en-US" altLang="zh-CN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》</a:t>
            </a:r>
          </a:p>
        </p:txBody>
      </p:sp>
      <p:pic>
        <p:nvPicPr>
          <p:cNvPr id="75780" name="Picture 2" descr="C:\Users\dfma\Pictures\e850352ac65c103880fb756bb2119313b17e8996.jpg">
            <a:extLst>
              <a:ext uri="{FF2B5EF4-FFF2-40B4-BE49-F238E27FC236}">
                <a16:creationId xmlns:a16="http://schemas.microsoft.com/office/drawing/2014/main" id="{B633D4D0-09ED-4813-8066-01D608C4F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3" y="884238"/>
            <a:ext cx="1509712" cy="232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1" name="TextBox 4">
            <a:extLst>
              <a:ext uri="{FF2B5EF4-FFF2-40B4-BE49-F238E27FC236}">
                <a16:creationId xmlns:a16="http://schemas.microsoft.com/office/drawing/2014/main" id="{7C0E91E8-D88F-462F-B25D-A1DE93E15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3184525"/>
            <a:ext cx="1858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</a:rPr>
              <a:t>维特根斯坦</a:t>
            </a:r>
            <a:endParaRPr lang="en-US" altLang="zh-CN" sz="1800">
              <a:latin typeface="Times New Roman" panose="02020603050405020304" pitchFamily="18" charset="0"/>
            </a:endParaRPr>
          </a:p>
        </p:txBody>
      </p:sp>
      <p:pic>
        <p:nvPicPr>
          <p:cNvPr id="75782" name="Picture 2">
            <a:extLst>
              <a:ext uri="{FF2B5EF4-FFF2-40B4-BE49-F238E27FC236}">
                <a16:creationId xmlns:a16="http://schemas.microsoft.com/office/drawing/2014/main" id="{6E425A28-9366-4222-AC1D-8F65ED4F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8" y="881063"/>
            <a:ext cx="1649412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3" name="TextBox 12">
            <a:extLst>
              <a:ext uri="{FF2B5EF4-FFF2-40B4-BE49-F238E27FC236}">
                <a16:creationId xmlns:a16="http://schemas.microsoft.com/office/drawing/2014/main" id="{6BD6FA83-E376-4777-B38D-918887221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338" y="322580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2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•"/>
              <a:defRPr sz="24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–"/>
              <a:defRPr sz="20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Char char="»"/>
              <a:defRPr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ct val="25000"/>
              </a:spcBef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5000"/>
              </a:spcBef>
              <a:spcAft>
                <a:spcPct val="0"/>
              </a:spcAft>
              <a:buClr>
                <a:srgbClr val="336699"/>
              </a:buClr>
              <a:buFont typeface="Wingdings" panose="05000000000000000000" pitchFamily="2" charset="2"/>
              <a:buChar char="§"/>
              <a:defRPr sz="1600" b="1">
                <a:solidFill>
                  <a:schemeClr val="tx1"/>
                </a:solidFill>
                <a:latin typeface="华文仿宋" panose="02010600040101010101" pitchFamily="2" charset="-122"/>
                <a:ea typeface="华文仿宋" panose="02010600040101010101" pitchFamily="2" charset="-122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lang="zh-CN" altLang="en-US" sz="2000">
                <a:latin typeface="Times New Roman" panose="02020603050405020304" pitchFamily="18" charset="0"/>
              </a:rPr>
              <a:t>罗素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56B7EE8-E1E2-4474-BF0D-0896B0D29A12}"/>
              </a:ext>
            </a:extLst>
          </p:cNvPr>
          <p:cNvSpPr txBox="1">
            <a:spLocks/>
          </p:cNvSpPr>
          <p:nvPr/>
        </p:nvSpPr>
        <p:spPr bwMode="auto">
          <a:xfrm>
            <a:off x="339725" y="3716338"/>
            <a:ext cx="8486775" cy="3109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根据维特根斯坦和罗素的哲学思想，事实是表达事物的性质或表达一些事物之间的关系。</a:t>
            </a:r>
            <a:endParaRPr lang="en-US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命题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zh-CN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事实</a:t>
            </a:r>
            <a:r>
              <a:rPr lang="zh-CN" altLang="en-US" sz="2400" dirty="0">
                <a:ea typeface="黑体" panose="02010609060101010101" pitchFamily="49" charset="-122"/>
                <a:cs typeface="Times New Roman" panose="02020603050405020304" pitchFamily="18" charset="0"/>
              </a:rPr>
              <a:t>概括。</a:t>
            </a:r>
            <a:endParaRPr lang="en-US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事实使一个命题为真或为假。最简单的事实称为原子事实，与原子事实对应的是原子命题。</a:t>
            </a:r>
            <a:endParaRPr lang="en-US" altLang="zh-CN" sz="2400" dirty="0"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zh-CN" sz="2400" dirty="0">
                <a:ea typeface="黑体" panose="02010609060101010101" pitchFamily="49" charset="-122"/>
                <a:cs typeface="Times New Roman" panose="02020603050405020304" pitchFamily="18" charset="0"/>
              </a:rPr>
              <a:t>原子命题的真或假取决于它与相应的原子事实是否符合。</a:t>
            </a:r>
          </a:p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endParaRPr lang="zh-CN" altLang="en-US" sz="2600" b="1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>
    <p:wipe dir="r"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标题 1">
            <a:extLst>
              <a:ext uri="{FF2B5EF4-FFF2-40B4-BE49-F238E27FC236}">
                <a16:creationId xmlns:a16="http://schemas.microsoft.com/office/drawing/2014/main" id="{55C68855-09BE-4B92-8407-AADDEDC06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何谓事实，何谓命题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内容占位符 2">
                <a:extLst>
                  <a:ext uri="{FF2B5EF4-FFF2-40B4-BE49-F238E27FC236}">
                    <a16:creationId xmlns:a16="http://schemas.microsoft.com/office/drawing/2014/main" id="{061A851E-D9BE-4A82-8570-3D9042823EE4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自然数事实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是自然数；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是自然数；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是自然数；</a:t>
                </a:r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……</a:t>
                </a:r>
              </a:p>
              <a:p>
                <a:pPr lvl="1"/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</a:t>
                </a:r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2</a:t>
                </a:r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大于等于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1</a:t>
                </a:r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大于等于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大于等于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……</a:t>
                </a: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自然数命题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是自然数，则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大于等于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0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是自然数，则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是自然数。</a:t>
                </a:r>
                <a:endParaRPr lang="en-US" altLang="zh-CN" sz="20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事实逻辑表示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),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zh-CN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),≥(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), ≥(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sz="20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是自然数，并且，若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是自然数，则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en-US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大于等于</a:t>
                </a:r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en-US" altLang="zh-CN" i="1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谓词逻辑表示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𝑵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)→≥(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sz="20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𝑵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)→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sz="20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𝑵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)∧∀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𝑵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(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𝒚</m:t>
                    </m:r>
                    <m:r>
                      <a:rPr lang="en-US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→≥(</m:t>
                    </m:r>
                    <m:r>
                      <a:rPr lang="en-US" altLang="zh-CN" sz="20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sz="20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))</m:t>
                    </m:r>
                  </m:oMath>
                </a14:m>
                <a:endParaRPr lang="en-US" altLang="zh-CN" sz="20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6803" name="内容占位符 2">
                <a:extLst>
                  <a:ext uri="{FF2B5EF4-FFF2-40B4-BE49-F238E27FC236}">
                    <a16:creationId xmlns:a16="http://schemas.microsoft.com/office/drawing/2014/main" id="{061A851E-D9BE-4A82-8570-3D9042823E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 b="-31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标题 1">
            <a:extLst>
              <a:ext uri="{FF2B5EF4-FFF2-40B4-BE49-F238E27FC236}">
                <a16:creationId xmlns:a16="http://schemas.microsoft.com/office/drawing/2014/main" id="{B6D5EB06-DD06-4889-9D5B-18A9C8FFD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自然语言的逻辑表达（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内容占位符 2">
                <a:extLst>
                  <a:ext uri="{FF2B5EF4-FFF2-40B4-BE49-F238E27FC236}">
                    <a16:creationId xmlns:a16="http://schemas.microsoft.com/office/drawing/2014/main" id="{0BCBF60B-3883-4FA7-84CA-849CB5A40D7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例题：每个自然数都大于</a:t>
                </a:r>
                <a14:m>
                  <m:oMath xmlns:m="http://schemas.openxmlformats.org/officeDocument/2006/math">
                    <m:r>
                      <a:rPr lang="pt-BR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语句规范过程：</a:t>
                </a: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因为量词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与词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每个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含义相同，所以语句改为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自然数都大于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量词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是约束客体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语句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自然数都大于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的含义不是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客体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</a:t>
                </a:r>
                <a:r>
                  <a:rPr lang="pt-BR" altLang="zh-CN" sz="280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0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，而是满足约束条件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pt-BR" altLang="zh-CN" sz="2800" b="0" i="1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客体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，具有性质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语句应改为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	‘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对任意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是自然数，那么，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7827" name="内容占位符 2">
                <a:extLst>
                  <a:ext uri="{FF2B5EF4-FFF2-40B4-BE49-F238E27FC236}">
                    <a16:creationId xmlns:a16="http://schemas.microsoft.com/office/drawing/2014/main" id="{0BCBF60B-3883-4FA7-84CA-849CB5A40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标题 1">
            <a:extLst>
              <a:ext uri="{FF2B5EF4-FFF2-40B4-BE49-F238E27FC236}">
                <a16:creationId xmlns:a16="http://schemas.microsoft.com/office/drawing/2014/main" id="{D373C249-380F-4496-AC32-26078CA54B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自然语言的逻辑表达（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851" name="内容占位符 2">
                <a:extLst>
                  <a:ext uri="{FF2B5EF4-FFF2-40B4-BE49-F238E27FC236}">
                    <a16:creationId xmlns:a16="http://schemas.microsoft.com/office/drawing/2014/main" id="{14FFF8D9-0313-45F4-AC47-AD29DD95B89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例题：存在自然数等于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语句规范过程：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量词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约束客体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语句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存在自然数等于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的含义是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buFontTx/>
                  <a:buNone/>
                </a:pP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       </a:t>
                </a:r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存在客体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是自然数，并且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语句应改为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	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是自然数，并且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表示：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是自然数；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表示：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</m:t>
                    </m:r>
                    <m:sSub>
                      <m:sSubPr>
                        <m:ctrlP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sz="2800" b="1" i="1" kern="120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800" b="1" i="1" kern="120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8851" name="内容占位符 2">
                <a:extLst>
                  <a:ext uri="{FF2B5EF4-FFF2-40B4-BE49-F238E27FC236}">
                    <a16:creationId xmlns:a16="http://schemas.microsoft.com/office/drawing/2014/main" id="{14FFF8D9-0313-45F4-AC47-AD29DD95B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标题 1">
            <a:extLst>
              <a:ext uri="{FF2B5EF4-FFF2-40B4-BE49-F238E27FC236}">
                <a16:creationId xmlns:a16="http://schemas.microsoft.com/office/drawing/2014/main" id="{AC3E5A4C-B718-4714-A866-0045A494E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符号化一般方法（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内容占位符 2">
                <a:extLst>
                  <a:ext uri="{FF2B5EF4-FFF2-40B4-BE49-F238E27FC236}">
                    <a16:creationId xmlns:a16="http://schemas.microsoft.com/office/drawing/2014/main" id="{32905C21-EB83-41F6-AF65-4DABBD1B34D1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自然知识可以表示为命题，所有的自然律也可以表达为命题。</a:t>
                </a: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自然语言的命题符号化方法：</a:t>
                </a: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在复合语句中识别出陈述句，并用下划线标出</a:t>
                </a: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陈述语句符号化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相同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（不同）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的客体用相同</a:t>
                </a:r>
                <a:r>
                  <a:rPr lang="en-US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不同</a:t>
                </a:r>
                <a:r>
                  <a:rPr lang="en-US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符号表示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相同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（不同）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函数用相同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（不同）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符号表示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相同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（不同）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性质或关系用相同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（不同）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符号表示</a:t>
                </a:r>
              </a:p>
              <a:p>
                <a:pPr lvl="1"/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联接词及量词符号化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并且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表示为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14:m>
                  <m:oMath xmlns:m="http://schemas.openxmlformats.org/officeDocument/2006/math">
                    <m:r>
                      <a:rPr lang="de-DE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</m:oMath>
                </a14:m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表示为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</m:oMath>
                </a14:m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并非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表示为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14:m>
                  <m:oMath xmlns:m="http://schemas.openxmlformats.org/officeDocument/2006/math">
                    <m:r>
                      <a:rPr lang="pt-BR" altLang="zh-CN" sz="24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</m:oMath>
                </a14:m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如果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...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...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表示为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14:m>
                  <m:oMath xmlns:m="http://schemas.openxmlformats.org/officeDocument/2006/math">
                    <m:r>
                      <a:rPr lang="pt-BR" altLang="zh-CN" sz="24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</m:oMath>
                </a14:m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当且仅当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表示为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endParaRPr lang="en-US" altLang="zh-CN" sz="24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2"/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en-US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表示为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14:m>
                  <m:oMath xmlns:m="http://schemas.openxmlformats.org/officeDocument/2006/math">
                    <m:r>
                      <a:rPr lang="pt-BR" altLang="zh-CN" sz="24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</m:oMath>
                </a14:m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表示为</a:t>
                </a:r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14:m>
                  <m:oMath xmlns:m="http://schemas.openxmlformats.org/officeDocument/2006/math">
                    <m:r>
                      <a:rPr lang="pt-BR" altLang="zh-CN" sz="24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pt-BR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'</a:t>
                </a:r>
                <a:r>
                  <a:rPr lang="zh-CN" altLang="zh-CN" sz="24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，形成符号化的命题。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79875" name="内容占位符 2">
                <a:extLst>
                  <a:ext uri="{FF2B5EF4-FFF2-40B4-BE49-F238E27FC236}">
                    <a16:creationId xmlns:a16="http://schemas.microsoft.com/office/drawing/2014/main" id="{32905C21-EB83-41F6-AF65-4DABBD1B34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812" r="-5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标题 1">
            <a:extLst>
              <a:ext uri="{FF2B5EF4-FFF2-40B4-BE49-F238E27FC236}">
                <a16:creationId xmlns:a16="http://schemas.microsoft.com/office/drawing/2014/main" id="{983E9FE7-D12A-46BF-AF3F-3E8AA3D15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符号化一般方法（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内容占位符 2">
                <a:extLst>
                  <a:ext uri="{FF2B5EF4-FFF2-40B4-BE49-F238E27FC236}">
                    <a16:creationId xmlns:a16="http://schemas.microsoft.com/office/drawing/2014/main" id="{10C0EAF6-8800-42A8-8333-0A3C0CA9E8C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例题：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是自然数，则存在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是自然数，并且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陈述句识别 </a:t>
                </a: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，则存在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，并且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大于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陈述句符号化 </a:t>
                </a: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，则存在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，并且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联接词和量词符号化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0963" name="内容占位符 2">
                <a:extLst>
                  <a:ext uri="{FF2B5EF4-FFF2-40B4-BE49-F238E27FC236}">
                    <a16:creationId xmlns:a16="http://schemas.microsoft.com/office/drawing/2014/main" id="{10C0EAF6-8800-42A8-8333-0A3C0CA9E8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026" r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标题 1">
            <a:extLst>
              <a:ext uri="{FF2B5EF4-FFF2-40B4-BE49-F238E27FC236}">
                <a16:creationId xmlns:a16="http://schemas.microsoft.com/office/drawing/2014/main" id="{A8A5C7EF-AB9A-4891-A1F7-C9B676DFD7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符号化一般方法（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7" name="内容占位符 2">
                <a:extLst>
                  <a:ext uri="{FF2B5EF4-FFF2-40B4-BE49-F238E27FC236}">
                    <a16:creationId xmlns:a16="http://schemas.microsoft.com/office/drawing/2014/main" id="{8AD6523F-32C2-4A4E-9EB3-61A7D14322F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例题：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是自然数，则存在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是自然数，并且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后继。 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陈述句识别 </a:t>
                </a: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，则存在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，并且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后继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陈述句符号化 </a:t>
                </a: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，则存在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，并且</a:t>
                </a:r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𝑹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r>
                  <a:rPr lang="pt-BR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联接词和量词符号化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)→∃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))) </m:t>
                    </m:r>
                  </m:oMath>
                </a14:m>
                <a:endParaRPr lang="zh-CN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987" name="内容占位符 2">
                <a:extLst>
                  <a:ext uri="{FF2B5EF4-FFF2-40B4-BE49-F238E27FC236}">
                    <a16:creationId xmlns:a16="http://schemas.microsoft.com/office/drawing/2014/main" id="{8AD6523F-32C2-4A4E-9EB3-61A7D1432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026" r="-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标题 1">
            <a:extLst>
              <a:ext uri="{FF2B5EF4-FFF2-40B4-BE49-F238E27FC236}">
                <a16:creationId xmlns:a16="http://schemas.microsoft.com/office/drawing/2014/main" id="{690E4B75-A582-4B52-A78E-F385960491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符号化机械过程</a:t>
            </a:r>
          </a:p>
        </p:txBody>
      </p:sp>
      <p:sp>
        <p:nvSpPr>
          <p:cNvPr id="82947" name="内容占位符 2">
            <a:extLst>
              <a:ext uri="{FF2B5EF4-FFF2-40B4-BE49-F238E27FC236}">
                <a16:creationId xmlns:a16="http://schemas.microsoft.com/office/drawing/2014/main" id="{AF9856A0-C655-446E-893C-373EEE568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自然语言的命题符号化方法是机械式过程，无需理解具体概念的含义，仅仅将相同的客体、函数、性质或关系分别用相同符号表示。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复合语句由简单语句、联接词及量词构成。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首先，识别出简单语句，而后，简单语句符号化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复合语句由符号化的简单命题形式和联接词及量词构成。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复合语句就可以根据联接词及量词的含义，形成符号化的命题。</a:t>
            </a:r>
            <a:endParaRPr lang="zh-CN" altLang="en-US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036A7724-D1C8-4871-B57E-46658B40A1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运算的性质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70EFD6-DC39-491B-AAA7-F26DE3F5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逻辑对象：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𝟏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逻辑运算：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{¬,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∨, →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zh-CN" sz="28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,</m:t>
                    </m:r>
                    <m:r>
                      <a:rPr lang="en-US" altLang="zh-CN" sz="2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⊕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逻辑关系：</a:t>
                </a:r>
                <a14:m>
                  <m:oMath xmlns:m="http://schemas.openxmlformats.org/officeDocument/2006/math"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{⇔,</m:t>
                    </m:r>
                    <m:r>
                      <a:rPr lang="zh-CN" altLang="en-US" sz="2800" i="1" kern="120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⊨</m:t>
                    </m:r>
                    <m:r>
                      <a:rPr lang="en-US" altLang="zh-CN" sz="280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逻辑运算的性质：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结合律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交换律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分配律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逻辑关系的性质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F70EFD6-DC39-491B-AAA7-F26DE3F5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标题 1">
            <a:extLst>
              <a:ext uri="{FF2B5EF4-FFF2-40B4-BE49-F238E27FC236}">
                <a16:creationId xmlns:a16="http://schemas.microsoft.com/office/drawing/2014/main" id="{05F66F61-94C0-49A5-B75F-FE93EC8F7C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概念与论域</a:t>
            </a:r>
          </a:p>
        </p:txBody>
      </p:sp>
      <p:sp>
        <p:nvSpPr>
          <p:cNvPr id="83971" name="内容占位符 2">
            <a:extLst>
              <a:ext uri="{FF2B5EF4-FFF2-40B4-BE49-F238E27FC236}">
                <a16:creationId xmlns:a16="http://schemas.microsoft.com/office/drawing/2014/main" id="{C98ABD4B-290E-4EBA-A519-318F57931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71475" y="949325"/>
            <a:ext cx="8475663" cy="5178425"/>
          </a:xfrm>
        </p:spPr>
        <p:txBody>
          <a:bodyPr/>
          <a:lstStyle/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概念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基本概念：不加定义的概念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派生概念：由基本概念运用逻辑定义方法直接或间接规定的概念。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概念表示为对象集合。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关系与运算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概念的有序偶集合是关系。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关系具有唯一映射性是运算。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</p:txBody>
      </p:sp>
    </p:spTree>
  </p:cSld>
  <p:clrMapOvr>
    <a:masterClrMapping/>
  </p:clrMapOvr>
  <p:transition>
    <p:wipe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标题 1">
            <a:extLst>
              <a:ext uri="{FF2B5EF4-FFF2-40B4-BE49-F238E27FC236}">
                <a16:creationId xmlns:a16="http://schemas.microsoft.com/office/drawing/2014/main" id="{BD2A0FFF-213D-4448-8089-3A802996C3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论域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内容占位符 2">
                <a:extLst>
                  <a:ext uri="{FF2B5EF4-FFF2-40B4-BE49-F238E27FC236}">
                    <a16:creationId xmlns:a16="http://schemas.microsoft.com/office/drawing/2014/main" id="{8AFAE4D8-0B62-4E28-9626-6F11D7BFA5EC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" y="946150"/>
                <a:ext cx="9226378" cy="5716588"/>
              </a:xfrm>
            </p:spPr>
            <p:txBody>
              <a:bodyPr/>
              <a:lstStyle/>
              <a:p>
                <a:r>
                  <a:rPr lang="zh-CN" altLang="zh-CN" sz="2800" kern="1200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：论域是一个数学系统，记为</a:t>
                </a:r>
                <a14:m>
                  <m:oMath xmlns:m="http://schemas.openxmlformats.org/officeDocument/2006/math">
                    <m:r>
                      <a:rPr lang="en-US" altLang="zh-CN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𝐃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。由三部分组成：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</a:t>
                </a:r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一个非空对象集合</a:t>
                </a:r>
                <a14:m>
                  <m:oMath xmlns:m="http://schemas.openxmlformats.org/officeDocument/2006/math">
                    <m:r>
                      <a:rPr lang="en-US" altLang="zh-CN" sz="20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𝐃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一个关于</a:t>
                </a:r>
                <a14:m>
                  <m:oMath xmlns:m="http://schemas.openxmlformats.org/officeDocument/2006/math">
                    <m:r>
                      <a:rPr lang="en-US" altLang="zh-CN" sz="20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𝐃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的函数集合</a:t>
                </a:r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,</a:t>
                </a:r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也称运算；</a:t>
                </a:r>
                <a:endParaRPr lang="en-US" altLang="zh-CN" sz="20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</a:t>
                </a:r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一个关于</a:t>
                </a:r>
                <a14:m>
                  <m:oMath xmlns:m="http://schemas.openxmlformats.org/officeDocument/2006/math">
                    <m:r>
                      <a:rPr lang="en-US" altLang="zh-CN" sz="20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𝐃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的关系集合。</a:t>
                </a:r>
                <a:endParaRPr lang="en-US" altLang="zh-CN" sz="20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习惯用法将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论域</a:t>
                </a:r>
                <a14:m>
                  <m:oMath xmlns:m="http://schemas.openxmlformats.org/officeDocument/2006/math">
                    <m:r>
                      <a:rPr lang="en-US" altLang="zh-CN" sz="28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𝐃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用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非空对象集合</a:t>
                </a:r>
                <a14:m>
                  <m:oMath xmlns:m="http://schemas.openxmlformats.org/officeDocument/2006/math">
                    <m:r>
                      <a:rPr lang="en-US" altLang="zh-CN" sz="2800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𝐃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表示。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在自然数论域中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自然数集合</a:t>
                </a:r>
                <a14:m>
                  <m:oMath xmlns:m="http://schemas.openxmlformats.org/officeDocument/2006/math">
                    <m:r>
                      <a:rPr lang="pt-BR" altLang="zh-CN" sz="20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𝐍</m:t>
                    </m:r>
                  </m:oMath>
                </a14:m>
                <a:endParaRPr lang="en-US" altLang="zh-CN" sz="20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运算集合</a:t>
                </a:r>
                <a14:m>
                  <m:oMath xmlns:m="http://schemas.openxmlformats.org/officeDocument/2006/math">
                    <m:r>
                      <a:rPr lang="pt-BR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{+, </m:t>
                    </m:r>
                    <m:r>
                      <a:rPr lang="zh-CN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pt-BR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，“</a:t>
                </a:r>
                <a14:m>
                  <m:oMath xmlns:m="http://schemas.openxmlformats.org/officeDocument/2006/math">
                    <m:r>
                      <a:rPr lang="pt-BR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”表示加法，“</a:t>
                </a:r>
                <a14:m>
                  <m:oMath xmlns:m="http://schemas.openxmlformats.org/officeDocument/2006/math">
                    <m:r>
                      <a:rPr lang="zh-CN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×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”乘法；</a:t>
                </a:r>
                <a:endParaRPr lang="en-US" altLang="zh-CN" sz="20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关系集合</a:t>
                </a:r>
                <a14:m>
                  <m:oMath xmlns:m="http://schemas.openxmlformats.org/officeDocument/2006/math">
                    <m:r>
                      <a:rPr lang="pt-BR" altLang="zh-CN" sz="20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{=, </m:t>
                    </m:r>
                    <m:r>
                      <a:rPr lang="zh-CN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pt-BR" altLang="zh-CN" sz="20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，“</a:t>
                </a:r>
                <a14:m>
                  <m:oMath xmlns:m="http://schemas.openxmlformats.org/officeDocument/2006/math">
                    <m:r>
                      <a:rPr lang="pt-BR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”表示等关系，“</a:t>
                </a:r>
                <a14:m>
                  <m:oMath xmlns:m="http://schemas.openxmlformats.org/officeDocument/2006/math">
                    <m:r>
                      <a:rPr lang="zh-CN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”表示小于等于关系</a:t>
                </a:r>
              </a:p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在整数论域中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整数集合</a:t>
                </a:r>
                <a14:m>
                  <m:oMath xmlns:m="http://schemas.openxmlformats.org/officeDocument/2006/math">
                    <m:r>
                      <a:rPr lang="en-US" altLang="zh-CN" sz="2000" b="1" i="0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𝐈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运算集合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{+, −,</m:t>
                    </m:r>
                    <m:r>
                      <a:rPr lang="zh-CN" altLang="zh-CN" sz="20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×</m:t>
                    </m:r>
                    <m:r>
                      <a:rPr lang="en-US" altLang="zh-CN" sz="20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sz="20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0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关系集合</a:t>
                </a:r>
                <a14:m>
                  <m:oMath xmlns:m="http://schemas.openxmlformats.org/officeDocument/2006/math">
                    <m:r>
                      <a:rPr lang="en-US" altLang="zh-CN" sz="20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{=, </m:t>
                    </m:r>
                    <m:r>
                      <a:rPr lang="zh-CN" altLang="zh-CN" sz="20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0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sz="20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6019" name="内容占位符 2">
                <a:extLst>
                  <a:ext uri="{FF2B5EF4-FFF2-40B4-BE49-F238E27FC236}">
                    <a16:creationId xmlns:a16="http://schemas.microsoft.com/office/drawing/2014/main" id="{8AFAE4D8-0B62-4E28-9626-6F11D7BFA5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" y="946150"/>
                <a:ext cx="9226378" cy="5716588"/>
              </a:xfrm>
              <a:blipFill>
                <a:blip r:embed="rId2"/>
                <a:stretch>
                  <a:fillRect l="-1123" t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1">
            <a:extLst>
              <a:ext uri="{FF2B5EF4-FFF2-40B4-BE49-F238E27FC236}">
                <a16:creationId xmlns:a16="http://schemas.microsoft.com/office/drawing/2014/main" id="{D6448B64-EA60-479C-B33A-B2A893A56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命题与论域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内容占位符 2">
                <a:extLst>
                  <a:ext uri="{FF2B5EF4-FFF2-40B4-BE49-F238E27FC236}">
                    <a16:creationId xmlns:a16="http://schemas.microsoft.com/office/drawing/2014/main" id="{A4CD9F71-8A67-4822-8042-A95EC31060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通常，对各种不同论域的命题进行逻辑分析，其结果能应用于各种不同论域。因此，客体变元不仅仅作用于某一个论域，而作用于所用的论域。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lvl="1" indent="-342900">
                  <a:spcBef>
                    <a:spcPts val="3000"/>
                  </a:spcBef>
                  <a:spcAft>
                    <a:spcPct val="20000"/>
                  </a:spcAft>
                  <a:buFont typeface="Wingdings" pitchFamily="2" charset="2"/>
                  <a:buChar char="§"/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命题：存在自然数</a:t>
                </a:r>
                <a:r>
                  <a:rPr lang="en-US" altLang="zh-CN" sz="2800" b="0" i="1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是素数。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存在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是自然数并且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是素数。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是自然数；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𝑹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是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素数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；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itchFamily="18" charset="2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∃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) ∧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𝑹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))</m:t>
                    </m:r>
                  </m:oMath>
                </a14:m>
                <a:endParaRPr lang="en-US" altLang="zh-CN" sz="280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命题：所有自然数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，有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所有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，如果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是自然数，那么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𝑸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(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𝒙</m:t>
                    </m:r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𝒙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itchFamily="18" charset="2"/>
                  </a:rPr>
                  <a:t>是自然数；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∀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𝑸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24579" name="内容占位符 2">
                <a:extLst>
                  <a:ext uri="{FF2B5EF4-FFF2-40B4-BE49-F238E27FC236}">
                    <a16:creationId xmlns:a16="http://schemas.microsoft.com/office/drawing/2014/main" id="{A4CD9F71-8A67-4822-8042-A95EC3106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8066" name="内容占位符 2">
                <a:extLst>
                  <a:ext uri="{FF2B5EF4-FFF2-40B4-BE49-F238E27FC236}">
                    <a16:creationId xmlns:a16="http://schemas.microsoft.com/office/drawing/2014/main" id="{0E30E738-70BC-4BE4-85E4-ECC5E64F7948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在自然数论域中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CN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是真，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)∧∀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zh-CN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是真，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是真</a:t>
                </a:r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zh-CN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是假。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在整数论域中，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CN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是假</a:t>
                </a:r>
                <a:r>
                  <a:rPr lang="zh-CN" altLang="en-US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；</a:t>
                </a:r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)∧∀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𝒚𝑰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zh-CN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是假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𝑰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是真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kern="1200" dirty="0" err="1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𝑰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)∧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𝑰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)→(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zh-CN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CN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zh-CN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是假</a:t>
                </a:r>
                <a:endParaRPr lang="en-US" altLang="zh-CN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spcBef>
                    <a:spcPts val="600"/>
                  </a:spcBef>
                  <a:spcAft>
                    <a:spcPct val="0"/>
                  </a:spcAft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在论域上的命题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有些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在自然数论域和整数论域中都为真；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有些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在自然数论域中为真，而在整数论域中为假；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有些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在自然数论域和整数论域中都为假。</a:t>
                </a:r>
                <a:endParaRPr lang="zh-CN" altLang="en-US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8066" name="内容占位符 2">
                <a:extLst>
                  <a:ext uri="{FF2B5EF4-FFF2-40B4-BE49-F238E27FC236}">
                    <a16:creationId xmlns:a16="http://schemas.microsoft.com/office/drawing/2014/main" id="{0E30E738-70BC-4BE4-85E4-ECC5E64F79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 b="-8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44688DDE-99B7-43D1-B3F6-882E539C5518}"/>
              </a:ext>
            </a:extLst>
          </p:cNvPr>
          <p:cNvSpPr/>
          <p:nvPr/>
        </p:nvSpPr>
        <p:spPr>
          <a:xfrm>
            <a:off x="1142478" y="96409"/>
            <a:ext cx="27574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命题与论域</a:t>
            </a:r>
          </a:p>
        </p:txBody>
      </p:sp>
    </p:spTree>
  </p:cSld>
  <p:clrMapOvr>
    <a:masterClrMapping/>
  </p:clrMapOvr>
  <p:transition>
    <p:wipe dir="r"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标题 1">
            <a:extLst>
              <a:ext uri="{FF2B5EF4-FFF2-40B4-BE49-F238E27FC236}">
                <a16:creationId xmlns:a16="http://schemas.microsoft.com/office/drawing/2014/main" id="{AE09C424-DFFD-49A2-B2CE-F67A59A2E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数学分析概念</a:t>
            </a:r>
          </a:p>
        </p:txBody>
      </p:sp>
      <p:sp>
        <p:nvSpPr>
          <p:cNvPr id="89091" name="内容占位符 2">
            <a:extLst>
              <a:ext uri="{FF2B5EF4-FFF2-40B4-BE49-F238E27FC236}">
                <a16:creationId xmlns:a16="http://schemas.microsoft.com/office/drawing/2014/main" id="{4D9C9C2C-17DD-42BC-B640-F882846F6A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</a:t>
            </a:r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研究过程中，首先用定义的方式给出概念，而后研究概念的性质以及概念之间的关系，形成定理。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概念的定义是复合语句，也能够用机械方式符号化</a:t>
            </a:r>
          </a:p>
          <a:p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自然语言表达序列极限、函数极限、连续、一致连续、导数等概念，人们可能有二义性理解，即人们对这些概念含义会有不同的理解。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zh-CN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如果这些概念符号化，那么，人们对这些概念的理解就会相同。</a:t>
            </a:r>
          </a:p>
          <a:p>
            <a:endParaRPr lang="zh-CN" altLang="en-US" dirty="0"/>
          </a:p>
        </p:txBody>
      </p:sp>
    </p:spTree>
  </p:cSld>
  <p:clrMapOvr>
    <a:masterClrMapping/>
  </p:clrMapOvr>
  <p:transition>
    <p:wipe dir="r"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1">
            <a:extLst>
              <a:ext uri="{FF2B5EF4-FFF2-40B4-BE49-F238E27FC236}">
                <a16:creationId xmlns:a16="http://schemas.microsoft.com/office/drawing/2014/main" id="{CAF16A3B-79B0-40EA-B4A8-ECA2AC9E25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极限的定义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115" name="内容占位符 2">
                <a:extLst>
                  <a:ext uri="{FF2B5EF4-FFF2-40B4-BE49-F238E27FC236}">
                    <a16:creationId xmlns:a16="http://schemas.microsoft.com/office/drawing/2014/main" id="{FD9DA40F-44F1-4026-BA99-2998DF95D0E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柯西：当属于一个变量的相继值无限地趋近某个固定值时，如果以这样一种方式告终，变量值同固定值之差小到我们希望的任意小，那么这个固定值就称为其他所有值的极限。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维尔斯特拉斯：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    对于任意</a:t>
                </a:r>
                <a14:m>
                  <m:oMath xmlns:m="http://schemas.openxmlformats.org/officeDocument/2006/math"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，使得只要</a:t>
                </a:r>
                <a14:m>
                  <m:oMath xmlns:m="http://schemas.openxmlformats.org/officeDocument/2006/math"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&lt;|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 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kern="1200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de-DE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de-DE" altLang="zh-CN" sz="2800" b="1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，就有</a:t>
                </a:r>
                <a14:m>
                  <m:oMath xmlns:m="http://schemas.openxmlformats.org/officeDocument/2006/math"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de-DE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algn="r">
                  <a:buFont typeface="Wingdings" panose="05000000000000000000" pitchFamily="2" charset="2"/>
                  <a:buNone/>
                </a:pP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《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微积分的历程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—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从牛顿到勒贝格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》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数学语言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US" altLang="zh-CN" b="1" i="0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𝒙</m:t>
                            </m:r>
                            <m:r>
                              <a:rPr lang="en-US" altLang="zh-CN" b="1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b="1" i="1" dirty="0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𝟎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de-DE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𝒇</m:t>
                        </m:r>
                        <m:r>
                          <a:rPr lang="de-DE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de-DE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𝒙</m:t>
                        </m:r>
                        <m:r>
                          <a:rPr lang="de-DE" altLang="zh-CN" b="1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de-DE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𝑨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⇔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altLang="zh-CN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∀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𝜺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zh-CN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∃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𝜹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&gt;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zh-CN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，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m:t>∀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&lt;|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de-DE" altLang="zh-CN" b="1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b="1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|&lt;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𝜹</m:t>
                      </m:r>
                      <m:r>
                        <a:rPr lang="pt-BR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Symbol"/>
                        </a:rPr>
                        <m:t>→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𝒙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)−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𝑨</m:t>
                      </m:r>
                      <m:r>
                        <a:rPr lang="de-DE" altLang="zh-CN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|&lt;</m:t>
                      </m:r>
                      <m:r>
                        <a:rPr lang="de-DE" altLang="zh-CN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𝜀</m:t>
                      </m:r>
                      <m:r>
                        <a:rPr lang="de-DE" altLang="zh-CN" b="0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115" name="内容占位符 2">
                <a:extLst>
                  <a:ext uri="{FF2B5EF4-FFF2-40B4-BE49-F238E27FC236}">
                    <a16:creationId xmlns:a16="http://schemas.microsoft.com/office/drawing/2014/main" id="{FD9DA40F-44F1-4026-BA99-2998DF95D0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1812" r="-1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1">
            <a:extLst>
              <a:ext uri="{FF2B5EF4-FFF2-40B4-BE49-F238E27FC236}">
                <a16:creationId xmlns:a16="http://schemas.microsoft.com/office/drawing/2014/main" id="{34ABF532-512F-4598-9FBA-CDE658284C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极限的定义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39" name="内容占位符 2">
                <a:extLst>
                  <a:ext uri="{FF2B5EF4-FFF2-40B4-BE49-F238E27FC236}">
                    <a16:creationId xmlns:a16="http://schemas.microsoft.com/office/drawing/2014/main" id="{DC52C12B-81AD-4DD9-8C61-91E36D6204D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46150"/>
                <a:ext cx="8589963" cy="1281113"/>
              </a:xfrm>
            </p:spPr>
            <p:txBody>
              <a:bodyPr/>
              <a:lstStyle/>
              <a:p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定义：设</a:t>
                </a:r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是序列，对于任意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，则称序列</a:t>
                </a:r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的极限是</a:t>
                </a:r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，记为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𝐥𝐢𝐦</m:t>
                            </m:r>
                          </m:e>
                          <m:lim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zh-CN" altLang="en-US" b="1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e>
                    </m:func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1139" name="内容占位符 2">
                <a:extLst>
                  <a:ext uri="{FF2B5EF4-FFF2-40B4-BE49-F238E27FC236}">
                    <a16:creationId xmlns:a16="http://schemas.microsoft.com/office/drawing/2014/main" id="{DC52C12B-81AD-4DD9-8C61-91E36D6204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589963" cy="1281113"/>
              </a:xfrm>
              <a:blipFill>
                <a:blip r:embed="rId2"/>
                <a:stretch>
                  <a:fillRect l="-1065" t="-8095" b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C5AFC67-8862-4409-BCE6-6A198F0ABC20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312737" y="2205038"/>
                <a:ext cx="8646017" cy="39338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marL="342900" indent="-34290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/>
                </a:pPr>
                <a:r>
                  <a:rPr lang="pt-BR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陈述句识别：</a:t>
                </a:r>
                <a:endParaRPr lang="en-US" altLang="zh-CN" sz="2600" kern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/>
                </a:pPr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:r>
                  <a:rPr lang="zh-CN" altLang="en-US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pt-BR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600" b="1" i="1" kern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altLang="zh-CN" sz="2600" b="1" i="1" kern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 kern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/>
                </a:pPr>
                <a:r>
                  <a:rPr lang="pt-BR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陈述句符号化：</a:t>
                </a:r>
                <a:endParaRPr lang="en-US" altLang="zh-CN" sz="2600" kern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/>
                </a:pPr>
                <a:r>
                  <a:rPr lang="zh-CN" altLang="en-US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pt-BR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</a:t>
                </a:r>
                <a:r>
                  <a:rPr lang="zh-CN" altLang="en-US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de-DE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𝒙𝒏</m:t>
                    </m:r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de-DE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pPr marL="342900" indent="-34290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/>
                </a:pPr>
                <a:r>
                  <a:rPr lang="pt-BR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sz="2600" kern="0" dirty="0"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联接词和量词符号化 </a:t>
                </a:r>
              </a:p>
              <a:p>
                <a:pPr marL="800100" lvl="1" indent="-34290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/>
                </a:pPr>
                <a14:m>
                  <m:oMath xmlns:m="http://schemas.openxmlformats.org/officeDocument/2006/math">
                    <m:r>
                      <a:rPr lang="pt-BR" altLang="zh-CN" sz="2600" b="1" i="1" kern="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/>
                      </a:rPr>
                      <m:t>∀</m:t>
                    </m:r>
                    <m:r>
                      <a:rPr lang="zh-CN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/>
                      </a:rPr>
                      <m:t>→∃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/>
                      </a:rPr>
                      <m:t>∧∀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/>
                      </a:rPr>
                      <m:t>→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sz="2600" b="1" i="1" kern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sz="2600" b="1" i="1" kern="0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600" b="1" i="1" kern="0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sz="2600" b="1" i="1" kern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endParaRPr lang="zh-CN" altLang="zh-CN" sz="2600" b="1" kern="0" dirty="0"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lnSpc>
                    <a:spcPct val="90000"/>
                  </a:lnSpc>
                  <a:spcBef>
                    <a:spcPct val="25000"/>
                  </a:spcBef>
                  <a:spcAft>
                    <a:spcPct val="20000"/>
                  </a:spcAft>
                  <a:buClr>
                    <a:srgbClr val="336699"/>
                  </a:buClr>
                  <a:buFont typeface="Wingdings" pitchFamily="2" charset="2"/>
                  <a:buChar char="§"/>
                  <a:defRPr/>
                </a:pPr>
                <a:endParaRPr lang="zh-CN" altLang="en-US" sz="2600" kern="0" dirty="0">
                  <a:ea typeface="+mn-e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AC5AFC67-8862-4409-BCE6-6A198F0AB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2737" y="2205038"/>
                <a:ext cx="8646017" cy="3933825"/>
              </a:xfrm>
              <a:prstGeom prst="rect">
                <a:avLst/>
              </a:prstGeom>
              <a:blipFill>
                <a:blip r:embed="rId3"/>
                <a:stretch>
                  <a:fillRect l="-1057" t="-2946" r="-4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1">
            <a:extLst>
              <a:ext uri="{FF2B5EF4-FFF2-40B4-BE49-F238E27FC236}">
                <a16:creationId xmlns:a16="http://schemas.microsoft.com/office/drawing/2014/main" id="{545D630C-6201-4435-BCF9-98EB97B990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函数极限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1" name="内容占位符 2">
                <a:extLst>
                  <a:ext uri="{FF2B5EF4-FFF2-40B4-BE49-F238E27FC236}">
                    <a16:creationId xmlns:a16="http://schemas.microsoft.com/office/drawing/2014/main" id="{47E2E324-5216-494D-B8DB-756E98206F5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定义：设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是函数，对于任意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趋于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时，函数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的极限为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陈述句识别：</a:t>
                </a:r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陈述句符号化：</a:t>
                </a:r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</a:t>
                </a:r>
                <a:r>
                  <a:rPr lang="zh-CN" altLang="en-US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</a:t>
                </a:r>
                <a:r>
                  <a:rPr lang="zh-CN" altLang="en-US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联接词和量词符号化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∧∀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(|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011" name="内容占位符 2">
                <a:extLst>
                  <a:ext uri="{FF2B5EF4-FFF2-40B4-BE49-F238E27FC236}">
                    <a16:creationId xmlns:a16="http://schemas.microsoft.com/office/drawing/2014/main" id="{47E2E324-5216-494D-B8DB-756E98206F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t="-1812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标题 1">
            <a:extLst>
              <a:ext uri="{FF2B5EF4-FFF2-40B4-BE49-F238E27FC236}">
                <a16:creationId xmlns:a16="http://schemas.microsoft.com/office/drawing/2014/main" id="{70386E42-BE55-4257-AF81-E1A7EA6CA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连续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035" name="内容占位符 2">
                <a:extLst>
                  <a:ext uri="{FF2B5EF4-FFF2-40B4-BE49-F238E27FC236}">
                    <a16:creationId xmlns:a16="http://schemas.microsoft.com/office/drawing/2014/main" id="{A4E42100-0E9F-420A-A90E-E26B8AB4C69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定义：对于任意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，则称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趋于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时，函数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点连续，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点为连续点。 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陈述句识别：</a:t>
                </a:r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</a:pP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陈述句符号化：</a:t>
                </a:r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baseline="-250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联接词和量词符号化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∧∀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(|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44035" name="内容占位符 2">
                <a:extLst>
                  <a:ext uri="{FF2B5EF4-FFF2-40B4-BE49-F238E27FC236}">
                    <a16:creationId xmlns:a16="http://schemas.microsoft.com/office/drawing/2014/main" id="{A4E42100-0E9F-420A-A90E-E26B8AB4C6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t="-1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1">
            <a:extLst>
              <a:ext uri="{FF2B5EF4-FFF2-40B4-BE49-F238E27FC236}">
                <a16:creationId xmlns:a16="http://schemas.microsoft.com/office/drawing/2014/main" id="{FEB891B4-B9F5-470A-9580-99EA83B79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一致连续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059" name="内容占位符 2">
                <a:extLst>
                  <a:ext uri="{FF2B5EF4-FFF2-40B4-BE49-F238E27FC236}">
                    <a16:creationId xmlns:a16="http://schemas.microsoft.com/office/drawing/2014/main" id="{D2646275-9721-4FE0-8A1D-7A8C1DDE888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定义：对于任意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，则称函数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一致连续</a:t>
                </a:r>
              </a:p>
              <a:p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陈述句识别：</a:t>
                </a:r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)|&lt;</m:t>
                    </m:r>
                    <m:r>
                      <a:rPr lang="zh-CN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陈述句符号化：</a:t>
                </a:r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)|&lt;</m:t>
                    </m:r>
                    <m:r>
                      <a:rPr lang="zh-CN" altLang="zh-CN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联接词和量词符号化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∧∀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(|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pt-BR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))) 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45059" name="内容占位符 2">
                <a:extLst>
                  <a:ext uri="{FF2B5EF4-FFF2-40B4-BE49-F238E27FC236}">
                    <a16:creationId xmlns:a16="http://schemas.microsoft.com/office/drawing/2014/main" id="{D2646275-9721-4FE0-8A1D-7A8C1DDE88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t="-1812" r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FE4E626-5B08-4483-9BA3-B9EEF814C7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Python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7AC26F-B187-4142-8BC5-478E890676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{True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，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False}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∧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:</a:t>
                </a:r>
                <a:r>
                  <a:rPr lang="en-US" altLang="zh-CN" sz="2800" b="0" kern="12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p&amp;q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∨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:</a:t>
                </a:r>
                <a:r>
                  <a:rPr lang="en-US" altLang="zh-CN" sz="2800" b="0" kern="12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p|q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¬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:(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not p)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800" i="1" kern="120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⊕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:</a:t>
                </a:r>
                <a:r>
                  <a:rPr lang="en-US" altLang="zh-CN" sz="2800" b="0" kern="1200" dirty="0" err="1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p^q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itchFamily="18" charset="2"/>
                      </a:rPr>
                      <m:t>→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: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(not p) |q</a:t>
                </a:r>
              </a:p>
              <a:p>
                <a:pPr>
                  <a:defRPr/>
                </a:pP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:(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(not p) |q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)&amp;(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(not q) |p</a:t>
                </a: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)</a:t>
                </a:r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r>
                  <a:rPr lang="en-US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/>
                  </a:rPr>
                  <a:t>         p==q</a:t>
                </a:r>
              </a:p>
              <a:p>
                <a:pPr marL="0" indent="0">
                  <a:buFont typeface="Wingdings" panose="05000000000000000000" pitchFamily="2" charset="2"/>
                  <a:buNone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67AC26F-B187-4142-8BC5-478E890676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7" t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1">
            <a:extLst>
              <a:ext uri="{FF2B5EF4-FFF2-40B4-BE49-F238E27FC236}">
                <a16:creationId xmlns:a16="http://schemas.microsoft.com/office/drawing/2014/main" id="{9F12CF8D-C674-4B57-9C88-84373E5A7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083" name="内容占位符 2">
                <a:extLst>
                  <a:ext uri="{FF2B5EF4-FFF2-40B4-BE49-F238E27FC236}">
                    <a16:creationId xmlns:a16="http://schemas.microsoft.com/office/drawing/2014/main" id="{85F33D5C-E461-4A50-AA81-5F4DFCD69E22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定义：对于任意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)/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，则称函数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在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点可导，导数为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(1)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陈述句识别：</a:t>
                </a:r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对于任意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)/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(2)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陈述句符号化：</a:t>
                </a:r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任意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，存在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14:m>
                  <m:oMath xmlns:m="http://schemas.openxmlformats.org/officeDocument/2006/math">
                    <m:r>
                      <a:rPr lang="zh-CN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，对于任何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时，都有</a:t>
                </a:r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)/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。 </a:t>
                </a:r>
              </a:p>
              <a:p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(3) 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联接词和量词符号化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∧∀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(|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 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𝜹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𝒇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)/</m:t>
                    </m:r>
                    <m:r>
                      <a:rPr lang="zh-CN" altLang="zh-CN" b="1" i="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𝚫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𝒙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𝑨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zh-CN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pt-BR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)))</m:t>
                    </m:r>
                  </m:oMath>
                </a14:m>
                <a:r>
                  <a:rPr lang="pt-BR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endParaRPr lang="zh-CN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46083" name="内容占位符 2">
                <a:extLst>
                  <a:ext uri="{FF2B5EF4-FFF2-40B4-BE49-F238E27FC236}">
                    <a16:creationId xmlns:a16="http://schemas.microsoft.com/office/drawing/2014/main" id="{85F33D5C-E461-4A50-AA81-5F4DFCD69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t="-1812" r="-1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1">
            <a:extLst>
              <a:ext uri="{FF2B5EF4-FFF2-40B4-BE49-F238E27FC236}">
                <a16:creationId xmlns:a16="http://schemas.microsoft.com/office/drawing/2014/main" id="{ACD33E5E-020A-444A-AE8E-2DE6CBC49D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唯一性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39" name="内容占位符 2">
                <a:extLst>
                  <a:ext uri="{FF2B5EF4-FFF2-40B4-BE49-F238E27FC236}">
                    <a16:creationId xmlns:a16="http://schemas.microsoft.com/office/drawing/2014/main" id="{4C62EC14-E3AD-450D-A94F-553629A55BE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en-US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若序列的极限存在，则极限值唯一。</a:t>
                </a:r>
                <a:endParaRPr lang="en-US" altLang="zh-CN" b="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∧∀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))), ∀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∧∀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1" i="1" dirty="0" err="1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)))⊢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𝒃</m:t>
                    </m:r>
                  </m:oMath>
                </a14:m>
                <a:endParaRPr lang="zh-CN" altLang="zh-CN" i="1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142339" name="内容占位符 2">
                <a:extLst>
                  <a:ext uri="{FF2B5EF4-FFF2-40B4-BE49-F238E27FC236}">
                    <a16:creationId xmlns:a16="http://schemas.microsoft.com/office/drawing/2014/main" id="{4C62EC14-E3AD-450D-A94F-553629A55B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t="-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>
            <a:extLst>
              <a:ext uri="{FF2B5EF4-FFF2-40B4-BE49-F238E27FC236}">
                <a16:creationId xmlns:a16="http://schemas.microsoft.com/office/drawing/2014/main" id="{7B1936A7-B614-4736-A7A0-4FF30B7DA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有界性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6435" name="内容占位符 2">
                <a:extLst>
                  <a:ext uri="{FF2B5EF4-FFF2-40B4-BE49-F238E27FC236}">
                    <a16:creationId xmlns:a16="http://schemas.microsoft.com/office/drawing/2014/main" id="{22C6F06D-4A62-4F71-83F0-2B8904219F7F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</a:t>
                </a:r>
                <a:r>
                  <a:rPr lang="de-DE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若序列</a:t>
                </a:r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有极限，则</a:t>
                </a:r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zh-CN" altLang="zh-CN" b="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有界。</a:t>
                </a:r>
              </a:p>
              <a:p>
                <a14:m>
                  <m:oMath xmlns:m="http://schemas.openxmlformats.org/officeDocument/2006/math">
                    <m:r>
                      <a:rPr lang="de-DE" altLang="zh-CN" b="1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→∃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∧∀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𝑵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𝒂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𝜺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)))⊢ ∃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∧∀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𝒏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&gt;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𝟎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de-DE" altLang="zh-CN" b="1" i="1" dirty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b="1" i="1" dirty="0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𝒏</m:t>
                        </m:r>
                      </m:sub>
                    </m:sSub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|&lt;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𝑴</m:t>
                    </m:r>
                    <m:r>
                      <a:rPr lang="de-DE" altLang="zh-CN" b="1" i="1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zh-CN" altLang="zh-CN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endParaRPr lang="zh-CN" altLang="en-US" b="0" dirty="0"/>
              </a:p>
            </p:txBody>
          </p:sp>
        </mc:Choice>
        <mc:Fallback xmlns="">
          <p:sp>
            <p:nvSpPr>
              <p:cNvPr id="146435" name="内容占位符 2">
                <a:extLst>
                  <a:ext uri="{FF2B5EF4-FFF2-40B4-BE49-F238E27FC236}">
                    <a16:creationId xmlns:a16="http://schemas.microsoft.com/office/drawing/2014/main" id="{22C6F06D-4A62-4F71-83F0-2B8904219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65" t="-19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标题 1">
            <a:extLst>
              <a:ext uri="{FF2B5EF4-FFF2-40B4-BE49-F238E27FC236}">
                <a16:creationId xmlns:a16="http://schemas.microsoft.com/office/drawing/2014/main" id="{D8212A66-9E3A-425B-8BBE-64FB4FFE21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符号化作用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307" name="内容占位符 2">
                <a:extLst>
                  <a:ext uri="{FF2B5EF4-FFF2-40B4-BE49-F238E27FC236}">
                    <a16:creationId xmlns:a16="http://schemas.microsoft.com/office/drawing/2014/main" id="{BF60317B-B5E4-4521-A04C-B4A9E80B8E0A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46150"/>
                <a:ext cx="8589963" cy="2620963"/>
              </a:xfrm>
            </p:spPr>
            <p:txBody>
              <a:bodyPr/>
              <a:lstStyle/>
              <a:p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理解了联接词</a:t>
                </a:r>
                <a14:m>
                  <m:oMath xmlns:m="http://schemas.openxmlformats.org/officeDocument/2006/math">
                    <m:r>
                      <a:rPr lang="de-DE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de-DE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的含义以及量词</a:t>
                </a:r>
                <a14:m>
                  <m:oMath xmlns:m="http://schemas.openxmlformats.org/officeDocument/2006/math"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的含义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理解了</a:t>
                </a:r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符号化的</a:t>
                </a:r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原子命题含义是真值</a:t>
                </a: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准确表达定义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准确地描述符号化的序列极限、函数极限、连续、一致连续、导数等概念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8307" name="内容占位符 2">
                <a:extLst>
                  <a:ext uri="{FF2B5EF4-FFF2-40B4-BE49-F238E27FC236}">
                    <a16:creationId xmlns:a16="http://schemas.microsoft.com/office/drawing/2014/main" id="{BF60317B-B5E4-4521-A04C-B4A9E80B8E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589963" cy="2620963"/>
              </a:xfrm>
              <a:blipFill>
                <a:blip r:embed="rId2"/>
                <a:stretch>
                  <a:fillRect l="-1207" t="-4651" r="-1136" b="-46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88569F9-9C86-40D2-BF0F-037BE3A1CB6E}"/>
              </a:ext>
            </a:extLst>
          </p:cNvPr>
          <p:cNvSpPr txBox="1">
            <a:spLocks/>
          </p:cNvSpPr>
          <p:nvPr/>
        </p:nvSpPr>
        <p:spPr bwMode="auto">
          <a:xfrm>
            <a:off x="293688" y="4286250"/>
            <a:ext cx="8589962" cy="611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5000"/>
              </a:spcBef>
              <a:spcAft>
                <a:spcPct val="20000"/>
              </a:spcAft>
              <a:buClr>
                <a:srgbClr val="336699"/>
              </a:buClr>
              <a:buFont typeface="Wingdings" pitchFamily="2" charset="2"/>
              <a:buChar char="§"/>
              <a:defRPr/>
            </a:pPr>
            <a:r>
              <a:rPr lang="zh-CN" altLang="en-US" sz="2800" dirty="0">
                <a:ea typeface="黑体" panose="02010609060101010101" pitchFamily="49" charset="-122"/>
                <a:cs typeface="Times New Roman" panose="02020603050405020304" pitchFamily="18" charset="0"/>
              </a:rPr>
              <a:t>各个论域上的命题具有一般的表达方式。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标题 1">
            <a:extLst>
              <a:ext uri="{FF2B5EF4-FFF2-40B4-BE49-F238E27FC236}">
                <a16:creationId xmlns:a16="http://schemas.microsoft.com/office/drawing/2014/main" id="{36419506-2593-4A6C-96A8-6235C8F2AA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判断命题问题</a:t>
            </a:r>
          </a:p>
        </p:txBody>
      </p:sp>
      <p:sp>
        <p:nvSpPr>
          <p:cNvPr id="99331" name="内容占位符 2">
            <a:extLst>
              <a:ext uri="{FF2B5EF4-FFF2-40B4-BE49-F238E27FC236}">
                <a16:creationId xmlns:a16="http://schemas.microsoft.com/office/drawing/2014/main" id="{E9CD88F6-DBAE-45C0-A1DD-11B40C42E4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如何判断简单命题的真值？</a:t>
            </a:r>
            <a:endParaRPr lang="en-US" altLang="zh-CN" sz="2800" b="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800" b="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如何判断复合命题的真值？</a:t>
            </a:r>
          </a:p>
        </p:txBody>
      </p:sp>
    </p:spTree>
  </p:cSld>
  <p:clrMapOvr>
    <a:masterClrMapping/>
  </p:clrMapOvr>
  <p:transition>
    <p:wipe dir="r"/>
  </p:transition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标题 1">
            <a:extLst>
              <a:ext uri="{FF2B5EF4-FFF2-40B4-BE49-F238E27FC236}">
                <a16:creationId xmlns:a16="http://schemas.microsoft.com/office/drawing/2014/main" id="{434D201E-199B-4EB8-A9F7-591281DD32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命题的逻辑构造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55" name="内容占位符 2">
                <a:extLst>
                  <a:ext uri="{FF2B5EF4-FFF2-40B4-BE49-F238E27FC236}">
                    <a16:creationId xmlns:a16="http://schemas.microsoft.com/office/drawing/2014/main" id="{38262904-A203-421C-85E8-15FCEE925383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276225" y="946150"/>
                <a:ext cx="8867775" cy="5716588"/>
              </a:xfrm>
            </p:spPr>
            <p:txBody>
              <a:bodyPr/>
              <a:lstStyle/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命题：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概念定义是命题。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运算定义是命题。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关系定义是命题。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定理是命题。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逻辑命题能由自然语言描述机械式的变换为逻辑描述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联接词</a:t>
                </a:r>
                <a14:m>
                  <m:oMath xmlns:m="http://schemas.openxmlformats.org/officeDocument/2006/math">
                    <m:r>
                      <a:rPr lang="de-DE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lang="de-DE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¬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↔</m:t>
                    </m:r>
                  </m:oMath>
                </a14:m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zh-CN" altLang="zh-CN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量词</a:t>
                </a:r>
                <a14:m>
                  <m:oMath xmlns:m="http://schemas.openxmlformats.org/officeDocument/2006/math">
                    <m:r>
                      <a:rPr lang="en-US" altLang="zh-CN" sz="2800" b="0" i="1" kern="1200" dirty="0" smtClean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∀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800" b="0" i="1" kern="1200" dirty="0"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endParaRPr>
              </a:p>
              <a:p>
                <a:pPr lvl="1"/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  <a:sym typeface="Symbol" panose="05050102010706020507" pitchFamily="18" charset="2"/>
                  </a:rPr>
                  <a:t>谓词、函词和常元</a:t>
                </a:r>
                <a:endParaRPr lang="en-US" altLang="zh-CN" sz="2800" b="0" kern="12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sz="2800" b="0" kern="1200" dirty="0"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逻辑命题是形式的</a:t>
                </a:r>
              </a:p>
            </p:txBody>
          </p:sp>
        </mc:Choice>
        <mc:Fallback xmlns="">
          <p:sp>
            <p:nvSpPr>
              <p:cNvPr id="100355" name="内容占位符 2">
                <a:extLst>
                  <a:ext uri="{FF2B5EF4-FFF2-40B4-BE49-F238E27FC236}">
                    <a16:creationId xmlns:a16="http://schemas.microsoft.com/office/drawing/2014/main" id="{38262904-A203-421C-85E8-15FCEE925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6225" y="946150"/>
                <a:ext cx="8867775" cy="5716588"/>
              </a:xfrm>
              <a:blipFill>
                <a:blip r:embed="rId2"/>
                <a:stretch>
                  <a:fillRect l="-1168" t="-21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 dir="r"/>
  </p:transition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5" descr="1">
            <a:extLst>
              <a:ext uri="{FF2B5EF4-FFF2-40B4-BE49-F238E27FC236}">
                <a16:creationId xmlns:a16="http://schemas.microsoft.com/office/drawing/2014/main" id="{9B8D02E7-0759-41C3-B76A-E688D158D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36000" contrast="-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99" b="5481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WordArt 4">
            <a:extLst>
              <a:ext uri="{FF2B5EF4-FFF2-40B4-BE49-F238E27FC236}">
                <a16:creationId xmlns:a16="http://schemas.microsoft.com/office/drawing/2014/main" id="{FFB9613A-2489-4ED0-BA9E-2C2DCAEE8E2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3540125" y="4511675"/>
            <a:ext cx="5073650" cy="196532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zh-CN" altLang="en-US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宋体" panose="02010600030101010101" pitchFamily="2" charset="-122"/>
                <a:ea typeface="宋体" panose="02010600030101010101" pitchFamily="2" charset="-122"/>
              </a:rPr>
              <a:t>谢谢</a:t>
            </a:r>
          </a:p>
        </p:txBody>
      </p:sp>
    </p:spTree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5D79CB00-8C55-4A76-9A49-84987229E4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主要内容</a:t>
            </a:r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7B311179-91EA-407B-8C55-D268527023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1.1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逻辑运算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42950" lvl="2" indent="-342900">
              <a:spcAft>
                <a:spcPct val="20000"/>
              </a:spcAft>
              <a:buFont typeface="Wingdings" panose="05000000000000000000" pitchFamily="2" charset="2"/>
              <a:buChar char="§"/>
              <a:defRPr/>
            </a:pP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对象、运算、关系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1.2 </a:t>
            </a:r>
            <a:r>
              <a:rPr lang="zh-CN" altLang="en-US" sz="2800" kern="12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命题逻辑合式公式</a:t>
            </a:r>
            <a:endParaRPr lang="en-US" altLang="zh-CN" sz="2800" kern="12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1.3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谓词逻辑合式公式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zh-CN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1.4 </a:t>
            </a:r>
            <a:r>
              <a:rPr lang="zh-CN" altLang="en-US" sz="2800" kern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自然语言命题</a:t>
            </a:r>
            <a:endParaRPr lang="en-US" altLang="zh-CN" sz="28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wipe dir="r"/>
  </p:transition>
</p:sld>
</file>

<file path=ppt/theme/theme1.xml><?xml version="1.0" encoding="utf-8"?>
<a:theme xmlns:a="http://schemas.openxmlformats.org/drawingml/2006/main" name="Grid">
  <a:themeElements>
    <a:clrScheme name="Grid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Grid">
      <a:majorFont>
        <a:latin typeface="华文中宋"/>
        <a:ea typeface="华文中宋"/>
        <a:cs typeface=""/>
      </a:majorFont>
      <a:minorFont>
        <a:latin typeface="华文仿宋"/>
        <a:ea typeface="华文仿宋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gradFill rotWithShape="1">
          <a:gsLst>
            <a:gs pos="0">
              <a:srgbClr val="FFCC00">
                <a:gamma/>
                <a:shade val="46275"/>
                <a:invGamma/>
              </a:srgbClr>
            </a:gs>
            <a:gs pos="50000">
              <a:srgbClr val="FFCC00"/>
            </a:gs>
            <a:gs pos="100000">
              <a:srgbClr val="FFCC00">
                <a:gamma/>
                <a:shade val="46275"/>
                <a:invGamma/>
              </a:srgbClr>
            </a:gs>
          </a:gsLst>
          <a:lin ang="0" scaled="1"/>
        </a:gra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>
          <a:outerShdw dist="74053" dir="7257825" algn="ctr" rotWithShape="0">
            <a:schemeClr val="bg2">
              <a:alpha val="50000"/>
            </a:schemeClr>
          </a:outerShdw>
        </a:effectLst>
      </a:spPr>
      <a:bodyPr/>
      <a:lstStyle/>
    </a:lnDef>
  </a:objectDefaults>
  <a:extraClrSchemeLst>
    <a:extraClrScheme>
      <a:clrScheme name="Grid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id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i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Grid</Template>
  <TotalTime>25980</TotalTime>
  <Words>9126</Words>
  <Application>Microsoft Office PowerPoint</Application>
  <PresentationFormat>全屏显示(4:3)</PresentationFormat>
  <Paragraphs>798</Paragraphs>
  <Slides>86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</vt:vector>
  </HeadingPairs>
  <TitlesOfParts>
    <vt:vector size="96" baseType="lpstr">
      <vt:lpstr>华文中宋</vt:lpstr>
      <vt:lpstr>华文仿宋</vt:lpstr>
      <vt:lpstr>华文行楷</vt:lpstr>
      <vt:lpstr>宋体</vt:lpstr>
      <vt:lpstr>黑体</vt:lpstr>
      <vt:lpstr>Cambria Math</vt:lpstr>
      <vt:lpstr>Times New Roman</vt:lpstr>
      <vt:lpstr>Wingdings</vt:lpstr>
      <vt:lpstr>Grid</vt:lpstr>
      <vt:lpstr>位图图像</vt:lpstr>
      <vt:lpstr>第一章 逻辑语言</vt:lpstr>
      <vt:lpstr>主要内容</vt:lpstr>
      <vt:lpstr>数理逻辑基本概念</vt:lpstr>
      <vt:lpstr>最简单的论域—逻辑域</vt:lpstr>
      <vt:lpstr>最简单的论域—逻辑域（续）</vt:lpstr>
      <vt:lpstr>逻辑域</vt:lpstr>
      <vt:lpstr>运算的性质</vt:lpstr>
      <vt:lpstr>Python</vt:lpstr>
      <vt:lpstr>主要内容</vt:lpstr>
      <vt:lpstr>命题变量及原子公式</vt:lpstr>
      <vt:lpstr>命题合式公式</vt:lpstr>
      <vt:lpstr>合式公式举例</vt:lpstr>
      <vt:lpstr>合式公式举例</vt:lpstr>
      <vt:lpstr>合式公式举例</vt:lpstr>
      <vt:lpstr>合式公式举例</vt:lpstr>
      <vt:lpstr>合式公式举例</vt:lpstr>
      <vt:lpstr>推论式</vt:lpstr>
      <vt:lpstr>等价式</vt:lpstr>
      <vt:lpstr>命题逻辑语言</vt:lpstr>
      <vt:lpstr>公式复杂度及合式公式序</vt:lpstr>
      <vt:lpstr>合式公式的三种变换式</vt:lpstr>
      <vt:lpstr>合式公式的三种变换式</vt:lpstr>
      <vt:lpstr>合式公式的三种变换式</vt:lpstr>
      <vt:lpstr>对偶式真值之间的关系</vt:lpstr>
      <vt:lpstr>Python验证</vt:lpstr>
      <vt:lpstr>主要内容</vt:lpstr>
      <vt:lpstr>谓词逻辑语言</vt:lpstr>
      <vt:lpstr>谓词</vt:lpstr>
      <vt:lpstr>语法：字符集</vt:lpstr>
      <vt:lpstr>语法：项的形成规则</vt:lpstr>
      <vt:lpstr>语法：合式公式形成规则</vt:lpstr>
      <vt:lpstr>语法：合式公式形成规则</vt:lpstr>
      <vt:lpstr>合式公式举例</vt:lpstr>
      <vt:lpstr>合式公式举例</vt:lpstr>
      <vt:lpstr>合式公式举例</vt:lpstr>
      <vt:lpstr>等价式</vt:lpstr>
      <vt:lpstr>推论式</vt:lpstr>
      <vt:lpstr>推论式</vt:lpstr>
      <vt:lpstr>等价式</vt:lpstr>
      <vt:lpstr>谓词逻辑合式公式</vt:lpstr>
      <vt:lpstr>函词选择</vt:lpstr>
      <vt:lpstr>谓词逻辑语言</vt:lpstr>
      <vt:lpstr>子公式、约束变元和辖域</vt:lpstr>
      <vt:lpstr>自由变元、基项与语句</vt:lpstr>
      <vt:lpstr>代入</vt:lpstr>
      <vt:lpstr>代入与可代入</vt:lpstr>
      <vt:lpstr>公式复杂度</vt:lpstr>
      <vt:lpstr>一阶谓词公理系统中的语言</vt:lpstr>
      <vt:lpstr>主要内容</vt:lpstr>
      <vt:lpstr>自然语言与原子命题</vt:lpstr>
      <vt:lpstr>命题判断</vt:lpstr>
      <vt:lpstr>命题逻辑的表达能力</vt:lpstr>
      <vt:lpstr>复合命题、量化命题及命题</vt:lpstr>
      <vt:lpstr>复合命题、量化命题及命题</vt:lpstr>
      <vt:lpstr>客体、谓词、量词与命题</vt:lpstr>
      <vt:lpstr>客体、谓词、量词与命题</vt:lpstr>
      <vt:lpstr>客体、谓词、量词与命题（续）</vt:lpstr>
      <vt:lpstr>原子命题含义</vt:lpstr>
      <vt:lpstr>量词'任意'和'存在'含义</vt:lpstr>
      <vt:lpstr>特殊命题逻辑表达</vt:lpstr>
      <vt:lpstr>特殊命题逻辑表达（续）</vt:lpstr>
      <vt:lpstr>逻辑哲学</vt:lpstr>
      <vt:lpstr>何谓事实，何谓命题</vt:lpstr>
      <vt:lpstr>自然语言的逻辑表达（1）</vt:lpstr>
      <vt:lpstr>自然语言的逻辑表达（2）</vt:lpstr>
      <vt:lpstr>符号化一般方法（1）</vt:lpstr>
      <vt:lpstr>符号化一般方法（2）</vt:lpstr>
      <vt:lpstr>符号化一般方法（3）</vt:lpstr>
      <vt:lpstr>符号化机械过程</vt:lpstr>
      <vt:lpstr>概念与论域</vt:lpstr>
      <vt:lpstr>论域</vt:lpstr>
      <vt:lpstr>命题与论域</vt:lpstr>
      <vt:lpstr>PowerPoint 演示文稿</vt:lpstr>
      <vt:lpstr>数学分析概念</vt:lpstr>
      <vt:lpstr>极限的定义</vt:lpstr>
      <vt:lpstr>极限的定义</vt:lpstr>
      <vt:lpstr>函数极限</vt:lpstr>
      <vt:lpstr>连续</vt:lpstr>
      <vt:lpstr>一致连续</vt:lpstr>
      <vt:lpstr>导数</vt:lpstr>
      <vt:lpstr>唯一性</vt:lpstr>
      <vt:lpstr>有界性</vt:lpstr>
      <vt:lpstr>符号化作用</vt:lpstr>
      <vt:lpstr>判断命题问题</vt:lpstr>
      <vt:lpstr>命题的逻辑构造</vt:lpstr>
      <vt:lpstr>PowerPoint 演示文稿</vt:lpstr>
    </vt:vector>
  </TitlesOfParts>
  <Company>BUAA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863课题“网络环境的系统软件核心技术 及运行平台”成果汇报</dc:title>
  <dc:creator>Ma Dian Fu</dc:creator>
  <cp:lastModifiedBy>Luo Jie</cp:lastModifiedBy>
  <cp:revision>2774</cp:revision>
  <dcterms:created xsi:type="dcterms:W3CDTF">2004-03-10T10:42:25Z</dcterms:created>
  <dcterms:modified xsi:type="dcterms:W3CDTF">2022-12-05T03:26:32Z</dcterms:modified>
</cp:coreProperties>
</file>