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4" r:id="rId1"/>
    <p:sldMasterId id="2147483648" r:id="rId2"/>
  </p:sldMasterIdLst>
  <p:notesMasterIdLst>
    <p:notesMasterId r:id="rId50"/>
  </p:notesMasterIdLst>
  <p:handoutMasterIdLst>
    <p:handoutMasterId r:id="rId51"/>
  </p:handoutMasterIdLst>
  <p:sldIdLst>
    <p:sldId id="466" r:id="rId3"/>
    <p:sldId id="385" r:id="rId4"/>
    <p:sldId id="452" r:id="rId5"/>
    <p:sldId id="453" r:id="rId6"/>
    <p:sldId id="462" r:id="rId7"/>
    <p:sldId id="454" r:id="rId8"/>
    <p:sldId id="455" r:id="rId9"/>
    <p:sldId id="395" r:id="rId10"/>
    <p:sldId id="456" r:id="rId11"/>
    <p:sldId id="457" r:id="rId12"/>
    <p:sldId id="458" r:id="rId13"/>
    <p:sldId id="459" r:id="rId14"/>
    <p:sldId id="464" r:id="rId15"/>
    <p:sldId id="463" r:id="rId16"/>
    <p:sldId id="460" r:id="rId17"/>
    <p:sldId id="402" r:id="rId18"/>
    <p:sldId id="403" r:id="rId19"/>
    <p:sldId id="411" r:id="rId20"/>
    <p:sldId id="412" r:id="rId21"/>
    <p:sldId id="413" r:id="rId22"/>
    <p:sldId id="414" r:id="rId23"/>
    <p:sldId id="415" r:id="rId24"/>
    <p:sldId id="416" r:id="rId25"/>
    <p:sldId id="417" r:id="rId26"/>
    <p:sldId id="418" r:id="rId27"/>
    <p:sldId id="419" r:id="rId28"/>
    <p:sldId id="420" r:id="rId29"/>
    <p:sldId id="421" r:id="rId30"/>
    <p:sldId id="461" r:id="rId31"/>
    <p:sldId id="423" r:id="rId32"/>
    <p:sldId id="424" r:id="rId33"/>
    <p:sldId id="425" r:id="rId34"/>
    <p:sldId id="426" r:id="rId35"/>
    <p:sldId id="427" r:id="rId36"/>
    <p:sldId id="428" r:id="rId37"/>
    <p:sldId id="432" r:id="rId38"/>
    <p:sldId id="429" r:id="rId39"/>
    <p:sldId id="430" r:id="rId40"/>
    <p:sldId id="441" r:id="rId41"/>
    <p:sldId id="446" r:id="rId42"/>
    <p:sldId id="447" r:id="rId43"/>
    <p:sldId id="450" r:id="rId44"/>
    <p:sldId id="451" r:id="rId45"/>
    <p:sldId id="448" r:id="rId46"/>
    <p:sldId id="449" r:id="rId47"/>
    <p:sldId id="465" r:id="rId48"/>
    <p:sldId id="384" r:id="rId49"/>
  </p:sldIdLst>
  <p:sldSz cx="9144000" cy="6858000" type="screen4x3"/>
  <p:notesSz cx="6858000" cy="9220200"/>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华文仿宋" panose="02010600040101010101" pitchFamily="2" charset="-122"/>
        <a:cs typeface="+mn-cs"/>
      </a:defRPr>
    </a:lvl5pPr>
    <a:lvl6pPr marL="22860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6pPr>
    <a:lvl7pPr marL="27432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7pPr>
    <a:lvl8pPr marL="32004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8pPr>
    <a:lvl9pPr marL="3657600" algn="l" defTabSz="914400" rtl="0" eaLnBrk="1" latinLnBrk="0" hangingPunct="1">
      <a:defRPr sz="3600" kern="1200">
        <a:solidFill>
          <a:schemeClr val="tx1"/>
        </a:solidFill>
        <a:latin typeface="Times New Roman" panose="02020603050405020304" pitchFamily="18" charset="0"/>
        <a:ea typeface="华文仿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FF0000"/>
    <a:srgbClr val="009999"/>
    <a:srgbClr val="0099CC"/>
    <a:srgbClr val="99CCFF"/>
    <a:srgbClr val="C0C0C0"/>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39" autoAdjust="0"/>
    <p:restoredTop sz="92552" autoAdjust="0"/>
  </p:normalViewPr>
  <p:slideViewPr>
    <p:cSldViewPr snapToGrid="0">
      <p:cViewPr varScale="1">
        <p:scale>
          <a:sx n="89" d="100"/>
          <a:sy n="89" d="100"/>
        </p:scale>
        <p:origin x="960" y="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664" y="-64"/>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1A736292-090C-4361-B96D-2D1731690E03}"/>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407555" name="Rectangle 3">
            <a:extLst>
              <a:ext uri="{FF2B5EF4-FFF2-40B4-BE49-F238E27FC236}">
                <a16:creationId xmlns:a16="http://schemas.microsoft.com/office/drawing/2014/main" id="{5A1B1985-4716-4957-9D9D-395460BC62D2}"/>
              </a:ext>
            </a:extLst>
          </p:cNvPr>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407556" name="Rectangle 4">
            <a:extLst>
              <a:ext uri="{FF2B5EF4-FFF2-40B4-BE49-F238E27FC236}">
                <a16:creationId xmlns:a16="http://schemas.microsoft.com/office/drawing/2014/main" id="{BE25FB74-E079-4ACE-837B-026A10025FA4}"/>
              </a:ext>
            </a:extLst>
          </p:cNvPr>
          <p:cNvSpPr>
            <a:spLocks noGrp="1" noChangeArrowheads="1"/>
          </p:cNvSpPr>
          <p:nvPr>
            <p:ph type="ftr" sz="quarter" idx="2"/>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407557" name="Rectangle 5">
            <a:extLst>
              <a:ext uri="{FF2B5EF4-FFF2-40B4-BE49-F238E27FC236}">
                <a16:creationId xmlns:a16="http://schemas.microsoft.com/office/drawing/2014/main" id="{DCB813B7-C9F1-4281-940D-6866B08BC9D3}"/>
              </a:ext>
            </a:extLst>
          </p:cNvPr>
          <p:cNvSpPr>
            <a:spLocks noGrp="1" noChangeArrowheads="1"/>
          </p:cNvSpPr>
          <p:nvPr>
            <p:ph type="sldNum" sz="quarter" idx="3"/>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BC2E85F9-8197-47E5-BB60-ECA5AA7DC396}"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25C92E1-4014-4743-A37F-A752E738BE96}"/>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116739" name="Rectangle 3">
            <a:extLst>
              <a:ext uri="{FF2B5EF4-FFF2-40B4-BE49-F238E27FC236}">
                <a16:creationId xmlns:a16="http://schemas.microsoft.com/office/drawing/2014/main" id="{2C7C7C9E-C61B-458C-A7F5-12C9F8E8A14A}"/>
              </a:ext>
            </a:extLst>
          </p:cNvPr>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9DFD82AC-3B80-4B02-9627-3D6C30CEB66D}"/>
              </a:ext>
            </a:extLst>
          </p:cNvPr>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a:extLst>
              <a:ext uri="{FF2B5EF4-FFF2-40B4-BE49-F238E27FC236}">
                <a16:creationId xmlns:a16="http://schemas.microsoft.com/office/drawing/2014/main" id="{745AA495-5A79-44FF-9528-DD5F5D6F0289}"/>
              </a:ext>
            </a:extLst>
          </p:cNvPr>
          <p:cNvSpPr>
            <a:spLocks noGrp="1" noChangeArrowheads="1"/>
          </p:cNvSpPr>
          <p:nvPr>
            <p:ph type="body" sz="quarter" idx="3"/>
          </p:nvPr>
        </p:nvSpPr>
        <p:spPr bwMode="auto">
          <a:xfrm>
            <a:off x="685800" y="4379913"/>
            <a:ext cx="5486400"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a:extLst>
              <a:ext uri="{FF2B5EF4-FFF2-40B4-BE49-F238E27FC236}">
                <a16:creationId xmlns:a16="http://schemas.microsoft.com/office/drawing/2014/main" id="{52757461-9997-41EE-9CEE-E37854403EEA}"/>
              </a:ext>
            </a:extLst>
          </p:cNvPr>
          <p:cNvSpPr>
            <a:spLocks noGrp="1" noChangeArrowheads="1"/>
          </p:cNvSpPr>
          <p:nvPr>
            <p:ph type="ftr" sz="quarter" idx="4"/>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116743" name="Rectangle 7">
            <a:extLst>
              <a:ext uri="{FF2B5EF4-FFF2-40B4-BE49-F238E27FC236}">
                <a16:creationId xmlns:a16="http://schemas.microsoft.com/office/drawing/2014/main" id="{182D38A0-4422-45F5-B7E8-2459EF02DA9D}"/>
              </a:ext>
            </a:extLst>
          </p:cNvPr>
          <p:cNvSpPr>
            <a:spLocks noGrp="1" noChangeArrowheads="1"/>
          </p:cNvSpPr>
          <p:nvPr>
            <p:ph type="sldNum" sz="quarter" idx="5"/>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C1A93C1E-259C-4469-990E-38D114FDC29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94242B4-A08B-9A6D-61E1-8E068BB4BA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4BB8A4-8B26-F74E-B8C2-A0BA4D550630}"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11" name="Rectangle 2">
            <a:extLst>
              <a:ext uri="{FF2B5EF4-FFF2-40B4-BE49-F238E27FC236}">
                <a16:creationId xmlns:a16="http://schemas.microsoft.com/office/drawing/2014/main" id="{363B26F3-E8A0-E3DD-9A1A-98ED5F1DACF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EDE673B-911D-99F9-DE10-2577CE9ACB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Times New Roman" panose="02020603050405020304" pitchFamily="18" charset="0"/>
              </a:rPr>
              <a:t>完全性定理严格证明的方法介绍</a:t>
            </a:r>
          </a:p>
          <a:p>
            <a:endParaRPr lang="zh-CN" altLang="en-US" dirty="0"/>
          </a:p>
        </p:txBody>
      </p:sp>
      <p:sp>
        <p:nvSpPr>
          <p:cNvPr id="4" name="灯片编号占位符 3"/>
          <p:cNvSpPr>
            <a:spLocks noGrp="1"/>
          </p:cNvSpPr>
          <p:nvPr>
            <p:ph type="sldNum" sz="quarter" idx="5"/>
          </p:nvPr>
        </p:nvSpPr>
        <p:spPr/>
        <p:txBody>
          <a:bodyPr/>
          <a:lstStyle/>
          <a:p>
            <a:fld id="{C1A93C1E-259C-4469-990E-38D114FDC290}" type="slidenum">
              <a:rPr lang="zh-CN" altLang="en-US" smtClean="0"/>
              <a:pPr/>
              <a:t>12</a:t>
            </a:fld>
            <a:endParaRPr lang="en-US" altLang="zh-CN"/>
          </a:p>
        </p:txBody>
      </p:sp>
    </p:spTree>
    <p:extLst>
      <p:ext uri="{BB962C8B-B14F-4D97-AF65-F5344CB8AC3E}">
        <p14:creationId xmlns:p14="http://schemas.microsoft.com/office/powerpoint/2010/main" val="258503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A93C1E-259C-4469-990E-38D114FDC290}" type="slidenum">
              <a:rPr lang="zh-CN" altLang="en-US" smtClean="0"/>
              <a:pPr/>
              <a:t>33</a:t>
            </a:fld>
            <a:endParaRPr lang="en-US" altLang="zh-CN"/>
          </a:p>
        </p:txBody>
      </p:sp>
    </p:spTree>
    <p:extLst>
      <p:ext uri="{BB962C8B-B14F-4D97-AF65-F5344CB8AC3E}">
        <p14:creationId xmlns:p14="http://schemas.microsoft.com/office/powerpoint/2010/main" val="277100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哥德尔不完全性定理揭示了逻辑的本质，厘清了可证和真之间的关系，存在为真的公式不可证。</a:t>
            </a:r>
            <a:endParaRPr lang="en-US" altLang="zh-CN" dirty="0"/>
          </a:p>
          <a:p>
            <a:r>
              <a:rPr lang="zh-CN" altLang="en-US" dirty="0"/>
              <a:t>负意义：虽然存在不可证的定理，但是公理证明还是能够解决很多的问题，大部分定理还是采用证明的方式，能够证明的，可以验证证明是正确的。</a:t>
            </a:r>
          </a:p>
        </p:txBody>
      </p:sp>
      <p:sp>
        <p:nvSpPr>
          <p:cNvPr id="4" name="灯片编号占位符 3"/>
          <p:cNvSpPr>
            <a:spLocks noGrp="1"/>
          </p:cNvSpPr>
          <p:nvPr>
            <p:ph type="sldNum" sz="quarter" idx="5"/>
          </p:nvPr>
        </p:nvSpPr>
        <p:spPr/>
        <p:txBody>
          <a:bodyPr/>
          <a:lstStyle/>
          <a:p>
            <a:fld id="{C1A93C1E-259C-4469-990E-38D114FDC290}" type="slidenum">
              <a:rPr lang="zh-CN" altLang="en-US" smtClean="0"/>
              <a:pPr/>
              <a:t>39</a:t>
            </a:fld>
            <a:endParaRPr lang="en-US" altLang="zh-CN"/>
          </a:p>
        </p:txBody>
      </p:sp>
    </p:spTree>
    <p:extLst>
      <p:ext uri="{BB962C8B-B14F-4D97-AF65-F5344CB8AC3E}">
        <p14:creationId xmlns:p14="http://schemas.microsoft.com/office/powerpoint/2010/main" val="3880856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C:\Users\dfma\Desktop\beihang.jpg">
            <a:extLst>
              <a:ext uri="{FF2B5EF4-FFF2-40B4-BE49-F238E27FC236}">
                <a16:creationId xmlns:a16="http://schemas.microsoft.com/office/drawing/2014/main" id="{CBA3EBB4-6D73-4611-B7EA-DF45B8651F3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013" y="104775"/>
            <a:ext cx="8175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atin typeface="SimHei" panose="02010609060101010101" pitchFamily="49" charset="-122"/>
                <a:ea typeface="SimHei"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lnSpc>
                <a:spcPct val="120000"/>
              </a:lnSpc>
              <a:spcBef>
                <a:spcPts val="0"/>
              </a:spcBef>
              <a:spcAft>
                <a:spcPts val="0"/>
              </a:spcAft>
              <a:buSzPct val="80000"/>
              <a:buFont typeface="Wingdings" pitchFamily="2" charset="2"/>
              <a:buChar char="n"/>
              <a:defRPr sz="2800">
                <a:latin typeface="SimHei" panose="02010609060101010101" pitchFamily="49" charset="-122"/>
                <a:ea typeface="SimHei" panose="02010609060101010101" pitchFamily="49" charset="-122"/>
                <a:cs typeface="Times New Roman" panose="02020603050405020304" pitchFamily="18" charset="0"/>
              </a:defRPr>
            </a:lvl1pPr>
            <a:lvl2pPr>
              <a:lnSpc>
                <a:spcPct val="120000"/>
              </a:lnSpc>
              <a:spcBef>
                <a:spcPts val="0"/>
              </a:spcBef>
              <a:spcAft>
                <a:spcPts val="0"/>
              </a:spcAft>
              <a:defRPr>
                <a:latin typeface="SimHei" panose="02010609060101010101" pitchFamily="49" charset="-122"/>
                <a:ea typeface="SimHei" panose="02010609060101010101" pitchFamily="49" charset="-122"/>
                <a:cs typeface="Times New Roman" panose="02020603050405020304" pitchFamily="18" charset="0"/>
              </a:defRPr>
            </a:lvl2pPr>
            <a:lvl3pPr>
              <a:lnSpc>
                <a:spcPct val="120000"/>
              </a:lnSpc>
              <a:spcBef>
                <a:spcPts val="0"/>
              </a:spcBef>
              <a:spcAft>
                <a:spcPts val="0"/>
              </a:spcAft>
              <a:defRPr>
                <a:latin typeface="SimHei" panose="02010609060101010101" pitchFamily="49" charset="-122"/>
                <a:ea typeface="SimHei" panose="02010609060101010101" pitchFamily="49" charset="-122"/>
                <a:cs typeface="Times New Roman" panose="02020603050405020304" pitchFamily="18" charset="0"/>
              </a:defRPr>
            </a:lvl3pPr>
          </a:lstStyle>
          <a:p>
            <a:pPr lvl="0"/>
            <a:r>
              <a:rPr lang="zh-CN" altLang="en-US" dirty="0"/>
              <a:t>单击此处编辑母版文本样式</a:t>
            </a:r>
          </a:p>
          <a:p>
            <a:pPr lvl="1"/>
            <a:r>
              <a:rPr lang="zh-CN" altLang="en-US" dirty="0"/>
              <a:t>第二级</a:t>
            </a:r>
            <a:endParaRPr lang="en-US" altLang="zh-CN" dirty="0"/>
          </a:p>
          <a:p>
            <a:pPr lvl="1"/>
            <a:endParaRPr lang="zh-CN" altLang="en-US" dirty="0"/>
          </a:p>
          <a:p>
            <a:pPr lvl="2"/>
            <a:r>
              <a:rPr lang="zh-CN" altLang="en-US" dirty="0"/>
              <a:t>第三级</a:t>
            </a:r>
          </a:p>
        </p:txBody>
      </p:sp>
    </p:spTree>
    <p:extLst>
      <p:ext uri="{BB962C8B-B14F-4D97-AF65-F5344CB8AC3E}">
        <p14:creationId xmlns:p14="http://schemas.microsoft.com/office/powerpoint/2010/main" val="210909516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26E9F90-1D90-4D77-B673-54DB733D6CC2}"/>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DBE8B35-27B6-4A78-9FAB-6F5A3023D9FE}"/>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9A204AC2-424D-43D8-AEDF-DAFBD5E48076}" type="slidenum">
              <a:rPr lang="zh-CN" altLang="en-US"/>
              <a:pPr/>
              <a:t>‹#›</a:t>
            </a:fld>
            <a:endParaRPr lang="en-US" altLang="zh-CN"/>
          </a:p>
        </p:txBody>
      </p:sp>
    </p:spTree>
    <p:extLst>
      <p:ext uri="{BB962C8B-B14F-4D97-AF65-F5344CB8AC3E}">
        <p14:creationId xmlns:p14="http://schemas.microsoft.com/office/powerpoint/2010/main" val="428409401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F634A053-01C8-4442-A5DB-4B515643A6C5}"/>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97774B0-82F4-45D8-A080-F6B16AF26C9F}"/>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81F0D211-5A11-4980-BBC3-A89ABE645735}" type="slidenum">
              <a:rPr lang="zh-CN" altLang="en-US"/>
              <a:pPr/>
              <a:t>‹#›</a:t>
            </a:fld>
            <a:endParaRPr lang="en-US" altLang="zh-CN"/>
          </a:p>
        </p:txBody>
      </p:sp>
    </p:spTree>
    <p:extLst>
      <p:ext uri="{BB962C8B-B14F-4D97-AF65-F5344CB8AC3E}">
        <p14:creationId xmlns:p14="http://schemas.microsoft.com/office/powerpoint/2010/main" val="74939947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B5BD2D3-5985-4994-8BC3-2E9D0D841704}"/>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D111DD2-68BC-4395-BFBB-A5614F3BDF7D}"/>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68884307-2566-405B-B7F4-4F9D6DD1234B}" type="slidenum">
              <a:rPr lang="zh-CN" altLang="en-US"/>
              <a:pPr/>
              <a:t>‹#›</a:t>
            </a:fld>
            <a:endParaRPr lang="en-US" altLang="zh-CN"/>
          </a:p>
        </p:txBody>
      </p:sp>
    </p:spTree>
    <p:extLst>
      <p:ext uri="{BB962C8B-B14F-4D97-AF65-F5344CB8AC3E}">
        <p14:creationId xmlns:p14="http://schemas.microsoft.com/office/powerpoint/2010/main" val="2938598492"/>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413CE5F-7BDD-41F6-95DC-C3D36050763C}"/>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9947881-187A-480A-941E-E23D4A42D069}"/>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FA427EFC-1FEA-4158-ADF0-B43FC70FED24}" type="slidenum">
              <a:rPr lang="zh-CN" altLang="en-US"/>
              <a:pPr/>
              <a:t>‹#›</a:t>
            </a:fld>
            <a:endParaRPr lang="en-US" altLang="zh-CN"/>
          </a:p>
        </p:txBody>
      </p:sp>
    </p:spTree>
    <p:extLst>
      <p:ext uri="{BB962C8B-B14F-4D97-AF65-F5344CB8AC3E}">
        <p14:creationId xmlns:p14="http://schemas.microsoft.com/office/powerpoint/2010/main" val="109330324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a:extLst>
              <a:ext uri="{FF2B5EF4-FFF2-40B4-BE49-F238E27FC236}">
                <a16:creationId xmlns:a16="http://schemas.microsoft.com/office/drawing/2014/main" id="{ED6E4DE5-4DD2-4A3B-B3B3-CF062D9ED1BD}"/>
              </a:ext>
            </a:extLst>
          </p:cNvPr>
          <p:cNvSpPr>
            <a:spLocks noGrp="1"/>
          </p:cNvSpPr>
          <p:nvPr>
            <p:ph type="ftr" sz="quarter" idx="10"/>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BB1603-F555-493D-AA98-235EB21E0D08}"/>
              </a:ext>
            </a:extLst>
          </p:cNvPr>
          <p:cNvSpPr>
            <a:spLocks noGrp="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C539B579-E8D7-4396-9600-1B9E5226AAE3}" type="slidenum">
              <a:rPr lang="zh-CN" altLang="en-US"/>
              <a:pPr/>
              <a:t>‹#›</a:t>
            </a:fld>
            <a:endParaRPr lang="en-US" altLang="zh-CN"/>
          </a:p>
        </p:txBody>
      </p:sp>
    </p:spTree>
    <p:extLst>
      <p:ext uri="{BB962C8B-B14F-4D97-AF65-F5344CB8AC3E}">
        <p14:creationId xmlns:p14="http://schemas.microsoft.com/office/powerpoint/2010/main" val="39103789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501606D-B759-DD48-A6D4-5598DEFAE7A5}" type="datetimeFigureOut">
              <a:rPr kumimoji="1" lang="zh-CN" altLang="en-US" smtClean="0"/>
              <a:t>2022/12/5</a:t>
            </a:fld>
            <a:endParaRPr kumimoji="1" lang="zh-CN" altLang="en-US"/>
          </a:p>
        </p:txBody>
      </p:sp>
      <p:sp>
        <p:nvSpPr>
          <p:cNvPr id="5" name="Footer Placeholder 4"/>
          <p:cNvSpPr>
            <a:spLocks noGrp="1"/>
          </p:cNvSpPr>
          <p:nvPr>
            <p:ph type="ftr" sz="quarter" idx="11"/>
          </p:nvPr>
        </p:nvSpPr>
        <p:spPr>
          <a:xfrm>
            <a:off x="3124200" y="6400800"/>
            <a:ext cx="2895600" cy="457200"/>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p:txBody>
          <a:bodyPr/>
          <a:lstStyle/>
          <a:p>
            <a:fld id="{602A4FEA-1131-C242-A52E-91852A3E9B7A}" type="slidenum">
              <a:rPr kumimoji="1" lang="zh-CN" altLang="en-US" smtClean="0"/>
              <a:t>‹#›</a:t>
            </a:fld>
            <a:endParaRPr kumimoji="1" lang="zh-CN" altLang="en-US"/>
          </a:p>
        </p:txBody>
      </p:sp>
    </p:spTree>
    <p:extLst>
      <p:ext uri="{BB962C8B-B14F-4D97-AF65-F5344CB8AC3E}">
        <p14:creationId xmlns:p14="http://schemas.microsoft.com/office/powerpoint/2010/main" val="422180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a:extLst>
              <a:ext uri="{FF2B5EF4-FFF2-40B4-BE49-F238E27FC236}">
                <a16:creationId xmlns:a16="http://schemas.microsoft.com/office/drawing/2014/main" id="{3C7735B6-D6FE-4221-A062-6D152A423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3488"/>
            <a:ext cx="9144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0">
            <a:extLst>
              <a:ext uri="{FF2B5EF4-FFF2-40B4-BE49-F238E27FC236}">
                <a16:creationId xmlns:a16="http://schemas.microsoft.com/office/drawing/2014/main" id="{DDAC8BD6-5ED1-46E9-9435-A8A73AB4DA0F}"/>
              </a:ext>
            </a:extLst>
          </p:cNvPr>
          <p:cNvGraphicFramePr>
            <a:graphicFrameLocks noChangeAspect="1"/>
          </p:cNvGraphicFramePr>
          <p:nvPr userDrawn="1"/>
        </p:nvGraphicFramePr>
        <p:xfrm>
          <a:off x="0" y="0"/>
          <a:ext cx="9144000" cy="703263"/>
        </p:xfrm>
        <a:graphic>
          <a:graphicData uri="http://schemas.openxmlformats.org/presentationml/2006/ole">
            <mc:AlternateContent xmlns:mc="http://schemas.openxmlformats.org/markup-compatibility/2006">
              <mc:Choice xmlns:v="urn:schemas-microsoft-com:vml" Requires="v">
                <p:oleObj name="位图图像" r:id="rId3" imgW="9161905" imgH="704948" progId="Paint.Picture">
                  <p:embed/>
                </p:oleObj>
              </mc:Choice>
              <mc:Fallback>
                <p:oleObj name="位图图像" r:id="rId3" imgW="9161905" imgH="704948" progId="Paint.Picture">
                  <p:embed/>
                  <p:pic>
                    <p:nvPicPr>
                      <p:cNvPr id="2051" name="Object 10">
                        <a:extLst>
                          <a:ext uri="{FF2B5EF4-FFF2-40B4-BE49-F238E27FC236}">
                            <a16:creationId xmlns:a16="http://schemas.microsoft.com/office/drawing/2014/main" id="{B704442C-A206-4902-9CB8-A8ED7110E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F9042272-BE3E-4624-8D6A-B4149A49A124}"/>
              </a:ext>
            </a:extLst>
          </p:cNvPr>
          <p:cNvSpPr>
            <a:spLocks noChangeShapeType="1"/>
          </p:cNvSpPr>
          <p:nvPr userDrawn="1"/>
        </p:nvSpPr>
        <p:spPr bwMode="auto">
          <a:xfrm>
            <a:off x="0" y="723900"/>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7" name="Picture 11" descr="earth3_112k">
            <a:extLst>
              <a:ext uri="{FF2B5EF4-FFF2-40B4-BE49-F238E27FC236}">
                <a16:creationId xmlns:a16="http://schemas.microsoft.com/office/drawing/2014/main" id="{FB4CC210-B81A-4724-B52F-427D292F4000}"/>
              </a:ext>
            </a:extLst>
          </p:cNvPr>
          <p:cNvPicPr>
            <a:picLocks noChangeAspect="1" noChangeArrowheads="1" noCrop="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370888" y="0"/>
            <a:ext cx="657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4">
            <a:extLst>
              <a:ext uri="{FF2B5EF4-FFF2-40B4-BE49-F238E27FC236}">
                <a16:creationId xmlns:a16="http://schemas.microsoft.com/office/drawing/2014/main" id="{41118872-63E1-4E54-8C69-4B8D785F0464}"/>
              </a:ext>
            </a:extLst>
          </p:cNvPr>
          <p:cNvSpPr>
            <a:spLocks noChangeShapeType="1"/>
          </p:cNvSpPr>
          <p:nvPr userDrawn="1"/>
        </p:nvSpPr>
        <p:spPr bwMode="auto">
          <a:xfrm>
            <a:off x="376238" y="1296988"/>
            <a:ext cx="8767762" cy="1428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9" name="Picture 8" descr="新主楼－2">
            <a:extLst>
              <a:ext uri="{FF2B5EF4-FFF2-40B4-BE49-F238E27FC236}">
                <a16:creationId xmlns:a16="http://schemas.microsoft.com/office/drawing/2014/main" id="{C48875CA-FF15-4276-A1EA-696A92157DC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a:extLst>
              <a:ext uri="{FF2B5EF4-FFF2-40B4-BE49-F238E27FC236}">
                <a16:creationId xmlns:a16="http://schemas.microsoft.com/office/drawing/2014/main" id="{1F8DB87F-3037-446B-B8B7-9F2C07DB3C1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ea typeface="宋体" pitchFamily="2" charset="-122"/>
              </a:defRPr>
            </a:lvl1pPr>
          </a:lstStyle>
          <a:p>
            <a:pPr>
              <a:defRPr/>
            </a:pPr>
            <a:endParaRPr lang="en-US" altLang="zh-CN"/>
          </a:p>
        </p:txBody>
      </p:sp>
      <p:sp>
        <p:nvSpPr>
          <p:cNvPr id="11" name="Rectangle 5">
            <a:extLst>
              <a:ext uri="{FF2B5EF4-FFF2-40B4-BE49-F238E27FC236}">
                <a16:creationId xmlns:a16="http://schemas.microsoft.com/office/drawing/2014/main" id="{8D3D722E-A7D3-4608-BDAE-1BA2BF939E25}"/>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2" name="Rectangle 6">
            <a:extLst>
              <a:ext uri="{FF2B5EF4-FFF2-40B4-BE49-F238E27FC236}">
                <a16:creationId xmlns:a16="http://schemas.microsoft.com/office/drawing/2014/main" id="{ADECEFF0-26FD-4E05-8405-943D10712B7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E6E3B475-8619-4603-9E3D-5CDD66B1280A}" type="slidenum">
              <a:rPr lang="zh-CN" altLang="en-US"/>
              <a:pPr/>
              <a:t>‹#›</a:t>
            </a:fld>
            <a:endParaRPr lang="en-US" altLang="zh-CN"/>
          </a:p>
        </p:txBody>
      </p:sp>
    </p:spTree>
    <p:extLst>
      <p:ext uri="{BB962C8B-B14F-4D97-AF65-F5344CB8AC3E}">
        <p14:creationId xmlns:p14="http://schemas.microsoft.com/office/powerpoint/2010/main" val="243177271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C:\Users\dfma\Desktop\beihang.jpg">
            <a:extLst>
              <a:ext uri="{FF2B5EF4-FFF2-40B4-BE49-F238E27FC236}">
                <a16:creationId xmlns:a16="http://schemas.microsoft.com/office/drawing/2014/main" id="{E0593CDE-89F1-4295-B547-B48C1F5380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013" y="104775"/>
            <a:ext cx="8175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5">
            <a:extLst>
              <a:ext uri="{FF2B5EF4-FFF2-40B4-BE49-F238E27FC236}">
                <a16:creationId xmlns:a16="http://schemas.microsoft.com/office/drawing/2014/main" id="{5C3D4D52-6F9D-41DC-AD46-3384A14367A0}"/>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126310-F92F-473A-93DB-0BF67AA0002F}"/>
              </a:ext>
            </a:extLst>
          </p:cNvPr>
          <p:cNvSpPr>
            <a:spLocks noGrp="1" noChangeArrowheads="1"/>
          </p:cNvSpPr>
          <p:nvPr>
            <p:ph type="sldNum" sz="quarter" idx="11"/>
          </p:nvPr>
        </p:nvSpPr>
        <p:spPr>
          <a:xfrm>
            <a:off x="7010400" y="6265863"/>
            <a:ext cx="205105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b="1"/>
            </a:lvl1pPr>
          </a:lstStyle>
          <a:p>
            <a:fld id="{B4375B7B-ADC2-45D5-B98E-8E4F358EE8D5}" type="slidenum">
              <a:rPr lang="zh-CN" altLang="en-US"/>
              <a:pPr/>
              <a:t>‹#›</a:t>
            </a:fld>
            <a:endParaRPr lang="en-US" altLang="zh-CN"/>
          </a:p>
        </p:txBody>
      </p:sp>
    </p:spTree>
    <p:extLst>
      <p:ext uri="{BB962C8B-B14F-4D97-AF65-F5344CB8AC3E}">
        <p14:creationId xmlns:p14="http://schemas.microsoft.com/office/powerpoint/2010/main" val="116661846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8056000D-E42F-42A0-9552-C1ECD50A6EBA}"/>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E67E0BC-73AE-4040-87E9-B343B9A73490}"/>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04AB2420-B400-4FDF-ABA9-8FA07D890E47}" type="slidenum">
              <a:rPr lang="zh-CN" altLang="en-US"/>
              <a:pPr/>
              <a:t>‹#›</a:t>
            </a:fld>
            <a:endParaRPr lang="en-US" altLang="zh-CN"/>
          </a:p>
        </p:txBody>
      </p:sp>
    </p:spTree>
    <p:extLst>
      <p:ext uri="{BB962C8B-B14F-4D97-AF65-F5344CB8AC3E}">
        <p14:creationId xmlns:p14="http://schemas.microsoft.com/office/powerpoint/2010/main" val="38796601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6687036E-5262-40CF-A5C2-627BFABF6270}"/>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E29A772-B976-44F4-AD96-0460D6DB75BE}"/>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A49356CC-C789-4C68-BE7D-8B0910562425}" type="slidenum">
              <a:rPr lang="zh-CN" altLang="en-US"/>
              <a:pPr/>
              <a:t>‹#›</a:t>
            </a:fld>
            <a:endParaRPr lang="en-US" altLang="zh-CN"/>
          </a:p>
        </p:txBody>
      </p:sp>
    </p:spTree>
    <p:extLst>
      <p:ext uri="{BB962C8B-B14F-4D97-AF65-F5344CB8AC3E}">
        <p14:creationId xmlns:p14="http://schemas.microsoft.com/office/powerpoint/2010/main" val="334308163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2799D5A1-3F6B-4F6E-9AF6-06E3C326CCB8}"/>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EAA397F7-A9A4-49F1-9244-9D10735FB8A0}"/>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F2185FCA-7665-4DC8-BC02-888B0F78AB4F}" type="slidenum">
              <a:rPr lang="zh-CN" altLang="en-US"/>
              <a:pPr/>
              <a:t>‹#›</a:t>
            </a:fld>
            <a:endParaRPr lang="en-US" altLang="zh-CN"/>
          </a:p>
        </p:txBody>
      </p:sp>
    </p:spTree>
    <p:extLst>
      <p:ext uri="{BB962C8B-B14F-4D97-AF65-F5344CB8AC3E}">
        <p14:creationId xmlns:p14="http://schemas.microsoft.com/office/powerpoint/2010/main" val="306131431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935617B0-73F7-4A4D-BA8A-70CB628F10E7}"/>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BAC9BE6-2B7C-452D-8CF1-6D16E5E06611}"/>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45D78029-680D-4384-B702-BF24FB54395C}" type="slidenum">
              <a:rPr lang="zh-CN" altLang="en-US"/>
              <a:pPr/>
              <a:t>‹#›</a:t>
            </a:fld>
            <a:endParaRPr lang="en-US" altLang="zh-CN"/>
          </a:p>
        </p:txBody>
      </p:sp>
    </p:spTree>
    <p:extLst>
      <p:ext uri="{BB962C8B-B14F-4D97-AF65-F5344CB8AC3E}">
        <p14:creationId xmlns:p14="http://schemas.microsoft.com/office/powerpoint/2010/main" val="182659398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8D5D495-DFB1-4C64-AD5D-769AE41C5831}"/>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F25BEDBD-ECFF-4BE6-BEBD-5A2E7DBD6CE2}"/>
              </a:ext>
            </a:extLst>
          </p:cNvPr>
          <p:cNvSpPr>
            <a:spLocks noGrp="1" noChangeArrowheads="1"/>
          </p:cNvSpPr>
          <p:nvPr>
            <p:ph type="sldNum" sz="quarter" idx="11"/>
          </p:nvPr>
        </p:nvSpPr>
        <p:spPr>
          <a:xfrm>
            <a:off x="7156450" y="5783263"/>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fld id="{497189D3-1F7A-4B43-9FEB-0CE30D1C1EA0}" type="slidenum">
              <a:rPr lang="zh-CN" altLang="en-US"/>
              <a:pPr/>
              <a:t>‹#›</a:t>
            </a:fld>
            <a:endParaRPr lang="en-US" altLang="zh-CN"/>
          </a:p>
        </p:txBody>
      </p:sp>
    </p:spTree>
    <p:extLst>
      <p:ext uri="{BB962C8B-B14F-4D97-AF65-F5344CB8AC3E}">
        <p14:creationId xmlns:p14="http://schemas.microsoft.com/office/powerpoint/2010/main" val="56043049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B32DAD-5E15-4670-BF46-8A89200317AE}"/>
              </a:ext>
            </a:extLst>
          </p:cNvPr>
          <p:cNvSpPr>
            <a:spLocks noGrp="1" noChangeArrowheads="1"/>
          </p:cNvSpPr>
          <p:nvPr>
            <p:ph type="title"/>
          </p:nvPr>
        </p:nvSpPr>
        <p:spPr bwMode="auto">
          <a:xfrm>
            <a:off x="1176338" y="195263"/>
            <a:ext cx="74469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27" name="Rectangle 3">
            <a:extLst>
              <a:ext uri="{FF2B5EF4-FFF2-40B4-BE49-F238E27FC236}">
                <a16:creationId xmlns:a16="http://schemas.microsoft.com/office/drawing/2014/main" id="{6934FB90-F3A7-4420-9103-752E604C3B5C}"/>
              </a:ext>
            </a:extLst>
          </p:cNvPr>
          <p:cNvSpPr>
            <a:spLocks noGrp="1" noChangeArrowheads="1"/>
          </p:cNvSpPr>
          <p:nvPr>
            <p:ph type="body" idx="1"/>
          </p:nvPr>
        </p:nvSpPr>
        <p:spPr bwMode="auto">
          <a:xfrm>
            <a:off x="276225" y="946150"/>
            <a:ext cx="8589963"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2" name="Text Box 19">
            <a:extLst>
              <a:ext uri="{FF2B5EF4-FFF2-40B4-BE49-F238E27FC236}">
                <a16:creationId xmlns:a16="http://schemas.microsoft.com/office/drawing/2014/main" id="{E17B6446-FCA8-410E-9319-CE87AB705130}"/>
              </a:ext>
            </a:extLst>
          </p:cNvPr>
          <p:cNvSpPr txBox="1">
            <a:spLocks noChangeArrowheads="1"/>
          </p:cNvSpPr>
          <p:nvPr userDrawn="1"/>
        </p:nvSpPr>
        <p:spPr bwMode="auto">
          <a:xfrm>
            <a:off x="4903788" y="4256088"/>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3600">
                <a:solidFill>
                  <a:schemeClr val="tx1"/>
                </a:solidFill>
                <a:latin typeface="Times New Roman" panose="02020603050405020304" pitchFamily="18" charset="0"/>
                <a:ea typeface="华文仿宋" panose="02010600040101010101" pitchFamily="2" charset="-122"/>
              </a:defRPr>
            </a:lvl1pPr>
            <a:lvl2pPr marL="742950" indent="-285750" algn="ctr">
              <a:defRPr sz="3600">
                <a:solidFill>
                  <a:schemeClr val="tx1"/>
                </a:solidFill>
                <a:latin typeface="Times New Roman" panose="02020603050405020304" pitchFamily="18" charset="0"/>
                <a:ea typeface="华文仿宋" panose="02010600040101010101" pitchFamily="2" charset="-122"/>
              </a:defRPr>
            </a:lvl2pPr>
            <a:lvl3pPr marL="1143000" indent="-228600" algn="ctr">
              <a:defRPr sz="3600">
                <a:solidFill>
                  <a:schemeClr val="tx1"/>
                </a:solidFill>
                <a:latin typeface="Times New Roman" panose="02020603050405020304" pitchFamily="18" charset="0"/>
                <a:ea typeface="华文仿宋" panose="02010600040101010101" pitchFamily="2" charset="-122"/>
              </a:defRPr>
            </a:lvl3pPr>
            <a:lvl4pPr marL="1600200" indent="-228600" algn="ctr">
              <a:defRPr sz="3600">
                <a:solidFill>
                  <a:schemeClr val="tx1"/>
                </a:solidFill>
                <a:latin typeface="Times New Roman" panose="02020603050405020304" pitchFamily="18" charset="0"/>
                <a:ea typeface="华文仿宋" panose="02010600040101010101" pitchFamily="2" charset="-122"/>
              </a:defRPr>
            </a:lvl4pPr>
            <a:lvl5pPr marL="2057400" indent="-228600" algn="ctr">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spcBef>
                <a:spcPct val="50000"/>
              </a:spcBef>
              <a:defRPr/>
            </a:pPr>
            <a:r>
              <a:rPr lang="zh-CN" altLang="en-US" sz="2400">
                <a:solidFill>
                  <a:schemeClr val="bg1"/>
                </a:solidFill>
                <a:ea typeface="华文行楷" panose="02010800040101010101" pitchFamily="2" charset="-122"/>
              </a:rPr>
              <a:t>计算机学院</a:t>
            </a:r>
          </a:p>
        </p:txBody>
      </p:sp>
      <p:sp>
        <p:nvSpPr>
          <p:cNvPr id="1044" name="Rectangle 20">
            <a:extLst>
              <a:ext uri="{FF2B5EF4-FFF2-40B4-BE49-F238E27FC236}">
                <a16:creationId xmlns:a16="http://schemas.microsoft.com/office/drawing/2014/main" id="{15F3CD87-FE10-47E7-9B69-4211645584C7}"/>
              </a:ext>
            </a:extLst>
          </p:cNvPr>
          <p:cNvSpPr>
            <a:spLocks noChangeArrowheads="1"/>
          </p:cNvSpPr>
          <p:nvPr userDrawn="1"/>
        </p:nvSpPr>
        <p:spPr bwMode="auto">
          <a:xfrm>
            <a:off x="8394700" y="6488113"/>
            <a:ext cx="539750" cy="336550"/>
          </a:xfrm>
          <a:prstGeom prst="rect">
            <a:avLst/>
          </a:prstGeom>
          <a:noFill/>
          <a:ln w="9525" algn="ctr">
            <a:noFill/>
            <a:miter lim="800000"/>
            <a:headEnd/>
            <a:tailEnd/>
          </a:ln>
          <a:effectLst/>
        </p:spPr>
        <p:txBody>
          <a:bodyPr>
            <a:spAutoFit/>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gn="ctr" eaLnBrk="1" hangingPunct="1">
              <a:defRPr/>
            </a:pPr>
            <a:fld id="{C661B8AE-0AB9-4430-8C26-5E4376E6C0CD}" type="slidenum">
              <a:rPr lang="zh-CN" altLang="en-US" sz="1600" smtClean="0">
                <a:solidFill>
                  <a:schemeClr val="bg1"/>
                </a:solidFill>
                <a:ea typeface="宋体" panose="02010600030101010101" pitchFamily="2" charset="-122"/>
              </a:rPr>
              <a:pPr algn="ctr" eaLnBrk="1" hangingPunct="1">
                <a:defRPr/>
              </a:pPr>
              <a:t>‹#›</a:t>
            </a:fld>
            <a:endParaRPr lang="en-US" altLang="zh-CN" sz="1600">
              <a:solidFill>
                <a:schemeClr val="bg1"/>
              </a:solidFill>
              <a:ea typeface="宋体" panose="02010600030101010101" pitchFamily="2" charset="-122"/>
            </a:endParaRPr>
          </a:p>
        </p:txBody>
      </p:sp>
      <p:sp>
        <p:nvSpPr>
          <p:cNvPr id="1032" name="Line 28">
            <a:extLst>
              <a:ext uri="{FF2B5EF4-FFF2-40B4-BE49-F238E27FC236}">
                <a16:creationId xmlns:a16="http://schemas.microsoft.com/office/drawing/2014/main" id="{FE1C2069-7650-425B-9592-EC81195A3ED9}"/>
              </a:ext>
            </a:extLst>
          </p:cNvPr>
          <p:cNvSpPr>
            <a:spLocks noChangeShapeType="1"/>
          </p:cNvSpPr>
          <p:nvPr userDrawn="1"/>
        </p:nvSpPr>
        <p:spPr bwMode="auto">
          <a:xfrm>
            <a:off x="433388" y="79692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20">
            <a:extLst>
              <a:ext uri="{FF2B5EF4-FFF2-40B4-BE49-F238E27FC236}">
                <a16:creationId xmlns:a16="http://schemas.microsoft.com/office/drawing/2014/main" id="{6752E719-1D84-4D36-8686-81F71619223D}"/>
              </a:ext>
            </a:extLst>
          </p:cNvPr>
          <p:cNvSpPr>
            <a:spLocks noChangeArrowheads="1"/>
          </p:cNvSpPr>
          <p:nvPr userDrawn="1"/>
        </p:nvSpPr>
        <p:spPr bwMode="auto">
          <a:xfrm>
            <a:off x="8355013" y="6257925"/>
            <a:ext cx="788987" cy="460375"/>
          </a:xfrm>
          <a:prstGeom prst="rect">
            <a:avLst/>
          </a:prstGeom>
          <a:noFill/>
          <a:ln w="9525" algn="ctr">
            <a:noFill/>
            <a:miter lim="800000"/>
            <a:headEnd/>
            <a:tailEnd/>
          </a:ln>
          <a:effectLst/>
        </p:spPr>
        <p:txBody>
          <a:bodyPr>
            <a:spAutoFit/>
          </a:bodyPr>
          <a:lstStyle>
            <a:lvl1pPr eaLnBrk="0" hangingPunct="0">
              <a:defRPr sz="3600">
                <a:solidFill>
                  <a:schemeClr val="tx1"/>
                </a:solidFill>
                <a:latin typeface="Times New Roman" panose="02020603050405020304" pitchFamily="18" charset="0"/>
                <a:ea typeface="华文仿宋" panose="02010600040101010101" pitchFamily="2" charset="-122"/>
              </a:defRPr>
            </a:lvl1pPr>
            <a:lvl2pPr marL="742950" indent="-285750" eaLnBrk="0" hangingPunct="0">
              <a:defRPr sz="3600">
                <a:solidFill>
                  <a:schemeClr val="tx1"/>
                </a:solidFill>
                <a:latin typeface="Times New Roman" panose="02020603050405020304" pitchFamily="18" charset="0"/>
                <a:ea typeface="华文仿宋" panose="02010600040101010101" pitchFamily="2" charset="-122"/>
              </a:defRPr>
            </a:lvl2pPr>
            <a:lvl3pPr marL="1143000" indent="-228600" eaLnBrk="0" hangingPunct="0">
              <a:defRPr sz="3600">
                <a:solidFill>
                  <a:schemeClr val="tx1"/>
                </a:solidFill>
                <a:latin typeface="Times New Roman" panose="02020603050405020304" pitchFamily="18" charset="0"/>
                <a:ea typeface="华文仿宋" panose="02010600040101010101" pitchFamily="2" charset="-122"/>
              </a:defRPr>
            </a:lvl3pPr>
            <a:lvl4pPr marL="1600200" indent="-228600" eaLnBrk="0" hangingPunct="0">
              <a:defRPr sz="3600">
                <a:solidFill>
                  <a:schemeClr val="tx1"/>
                </a:solidFill>
                <a:latin typeface="Times New Roman" panose="02020603050405020304" pitchFamily="18" charset="0"/>
                <a:ea typeface="华文仿宋" panose="02010600040101010101" pitchFamily="2" charset="-122"/>
              </a:defRPr>
            </a:lvl4pPr>
            <a:lvl5pPr marL="2057400" indent="-228600" eaLnBrk="0" hangingPunct="0">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gn="ctr" eaLnBrk="1" hangingPunct="1">
              <a:defRPr/>
            </a:pPr>
            <a:fld id="{D6449FC9-3584-4608-8079-A00203971248}" type="slidenum">
              <a:rPr lang="zh-CN" altLang="en-US" sz="2400" smtClean="0"/>
              <a:pPr algn="ctr" eaLnBrk="1" hangingPunct="1">
                <a:defRPr/>
              </a:pPr>
              <a:t>‹#›</a:t>
            </a:fld>
            <a:endParaRPr lang="en-US" altLang="zh-CN" sz="2400"/>
          </a:p>
        </p:txBody>
      </p:sp>
      <p:pic>
        <p:nvPicPr>
          <p:cNvPr id="13" name="Picture 2" descr="C:\Users\dfma\Desktop\beihang.jpg">
            <a:extLst>
              <a:ext uri="{FF2B5EF4-FFF2-40B4-BE49-F238E27FC236}">
                <a16:creationId xmlns:a16="http://schemas.microsoft.com/office/drawing/2014/main" id="{7F6E707D-A9FD-5644-83FC-07C4A7099B0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013" y="104775"/>
            <a:ext cx="8175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510486"/>
      </p:ext>
    </p:extLst>
  </p:cSld>
  <p:clrMap bg1="lt1" tx1="dk1" bg2="lt2" tx2="dk2" accent1="accent1" accent2="accent2" accent3="accent3" accent4="accent4" accent5="accent5" accent6="accent6" hlink="hlink" folHlink="folHlink"/>
  <p:sldLayoutIdLst>
    <p:sldLayoutId id="2147485025" r:id="rId1"/>
    <p:sldLayoutId id="2147485026" r:id="rId2"/>
  </p:sldLayoutIdLst>
  <p:transition>
    <p:wipe dir="r"/>
  </p:transition>
  <p:txStyles>
    <p:titleStyle>
      <a:lvl1pPr algn="l" rtl="0" eaLnBrk="0" fontAlgn="base" hangingPunct="0">
        <a:spcBef>
          <a:spcPct val="0"/>
        </a:spcBef>
        <a:spcAft>
          <a:spcPct val="0"/>
        </a:spcAft>
        <a:defRPr sz="36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SzPct val="80000"/>
        <a:buFont typeface="Wingdings" pitchFamily="2" charset="2"/>
        <a:buChar char="n"/>
        <a:defRPr sz="2800" b="1">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B2F526E-3399-4D2F-9377-83E8D8E689DF}"/>
              </a:ext>
            </a:extLst>
          </p:cNvPr>
          <p:cNvSpPr>
            <a:spLocks noGrp="1" noChangeArrowheads="1"/>
          </p:cNvSpPr>
          <p:nvPr>
            <p:ph type="title"/>
          </p:nvPr>
        </p:nvSpPr>
        <p:spPr bwMode="auto">
          <a:xfrm>
            <a:off x="1176338" y="195263"/>
            <a:ext cx="74469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D3FCA750-C342-4626-B9D6-3B5CA0042F46}"/>
              </a:ext>
            </a:extLst>
          </p:cNvPr>
          <p:cNvSpPr>
            <a:spLocks noGrp="1" noChangeArrowheads="1"/>
          </p:cNvSpPr>
          <p:nvPr>
            <p:ph type="body" idx="1"/>
          </p:nvPr>
        </p:nvSpPr>
        <p:spPr bwMode="auto">
          <a:xfrm>
            <a:off x="276225" y="946150"/>
            <a:ext cx="8589963"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sp>
        <p:nvSpPr>
          <p:cNvPr id="1029" name="Rectangle 5">
            <a:extLst>
              <a:ext uri="{FF2B5EF4-FFF2-40B4-BE49-F238E27FC236}">
                <a16:creationId xmlns:a16="http://schemas.microsoft.com/office/drawing/2014/main" id="{C1DF6597-7AFD-4E7D-A00D-E745E55DA519}"/>
              </a:ext>
            </a:extLst>
          </p:cNvPr>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 name="Text Box 19">
            <a:extLst>
              <a:ext uri="{FF2B5EF4-FFF2-40B4-BE49-F238E27FC236}">
                <a16:creationId xmlns:a16="http://schemas.microsoft.com/office/drawing/2014/main" id="{62CD53C5-5728-455F-9DE3-309CAD941888}"/>
              </a:ext>
            </a:extLst>
          </p:cNvPr>
          <p:cNvSpPr txBox="1">
            <a:spLocks noChangeArrowheads="1"/>
          </p:cNvSpPr>
          <p:nvPr userDrawn="1"/>
        </p:nvSpPr>
        <p:spPr bwMode="auto">
          <a:xfrm>
            <a:off x="4903788" y="4256088"/>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3600">
                <a:solidFill>
                  <a:schemeClr val="tx1"/>
                </a:solidFill>
                <a:latin typeface="Times New Roman" panose="02020603050405020304" pitchFamily="18" charset="0"/>
                <a:ea typeface="华文仿宋" panose="02010600040101010101" pitchFamily="2" charset="-122"/>
              </a:defRPr>
            </a:lvl1pPr>
            <a:lvl2pPr marL="742950" indent="-285750" algn="ctr">
              <a:defRPr sz="3600">
                <a:solidFill>
                  <a:schemeClr val="tx1"/>
                </a:solidFill>
                <a:latin typeface="Times New Roman" panose="02020603050405020304" pitchFamily="18" charset="0"/>
                <a:ea typeface="华文仿宋" panose="02010600040101010101" pitchFamily="2" charset="-122"/>
              </a:defRPr>
            </a:lvl2pPr>
            <a:lvl3pPr marL="1143000" indent="-228600" algn="ctr">
              <a:defRPr sz="3600">
                <a:solidFill>
                  <a:schemeClr val="tx1"/>
                </a:solidFill>
                <a:latin typeface="Times New Roman" panose="02020603050405020304" pitchFamily="18" charset="0"/>
                <a:ea typeface="华文仿宋" panose="02010600040101010101" pitchFamily="2" charset="-122"/>
              </a:defRPr>
            </a:lvl3pPr>
            <a:lvl4pPr marL="1600200" indent="-228600" algn="ctr">
              <a:defRPr sz="3600">
                <a:solidFill>
                  <a:schemeClr val="tx1"/>
                </a:solidFill>
                <a:latin typeface="Times New Roman" panose="02020603050405020304" pitchFamily="18" charset="0"/>
                <a:ea typeface="华文仿宋" panose="02010600040101010101" pitchFamily="2" charset="-122"/>
              </a:defRPr>
            </a:lvl4pPr>
            <a:lvl5pPr marL="2057400" indent="-228600" algn="ctr">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spcBef>
                <a:spcPct val="50000"/>
              </a:spcBef>
              <a:defRPr/>
            </a:pPr>
            <a:r>
              <a:rPr lang="zh-CN" altLang="en-US" sz="2400">
                <a:solidFill>
                  <a:schemeClr val="bg1"/>
                </a:solidFill>
                <a:ea typeface="华文行楷" panose="02010800040101010101" pitchFamily="2" charset="-122"/>
              </a:rPr>
              <a:t>计算机学院</a:t>
            </a:r>
          </a:p>
        </p:txBody>
      </p:sp>
      <p:sp>
        <p:nvSpPr>
          <p:cNvPr id="1044" name="Rectangle 20">
            <a:extLst>
              <a:ext uri="{FF2B5EF4-FFF2-40B4-BE49-F238E27FC236}">
                <a16:creationId xmlns:a16="http://schemas.microsoft.com/office/drawing/2014/main" id="{CD305BF5-430A-4918-B6D8-C37918D88C82}"/>
              </a:ext>
            </a:extLst>
          </p:cNvPr>
          <p:cNvSpPr>
            <a:spLocks noChangeArrowheads="1"/>
          </p:cNvSpPr>
          <p:nvPr userDrawn="1"/>
        </p:nvSpPr>
        <p:spPr bwMode="auto">
          <a:xfrm>
            <a:off x="8394700" y="6488113"/>
            <a:ext cx="539750" cy="336550"/>
          </a:xfrm>
          <a:prstGeom prst="rect">
            <a:avLst/>
          </a:prstGeom>
          <a:noFill/>
          <a:ln w="9525" algn="ctr">
            <a:noFill/>
            <a:miter lim="800000"/>
            <a:headEnd/>
            <a:tailEnd/>
          </a:ln>
          <a:effectLst/>
        </p:spPr>
        <p:txBody>
          <a:bodyPr>
            <a:spAutoFit/>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gn="ctr" eaLnBrk="1" hangingPunct="1"/>
            <a:fld id="{64043FD2-D468-4E2C-9195-6F1217419193}" type="slidenum">
              <a:rPr lang="zh-CN" altLang="en-US" sz="1600">
                <a:solidFill>
                  <a:schemeClr val="bg1"/>
                </a:solidFill>
                <a:ea typeface="宋体" panose="02010600030101010101" pitchFamily="2" charset="-122"/>
              </a:rPr>
              <a:pPr algn="ctr" eaLnBrk="1" hangingPunct="1"/>
              <a:t>‹#›</a:t>
            </a:fld>
            <a:endParaRPr lang="en-US" altLang="zh-CN" sz="1600">
              <a:solidFill>
                <a:schemeClr val="bg1"/>
              </a:solidFill>
              <a:ea typeface="宋体" panose="02010600030101010101" pitchFamily="2" charset="-122"/>
            </a:endParaRPr>
          </a:p>
        </p:txBody>
      </p:sp>
      <p:sp>
        <p:nvSpPr>
          <p:cNvPr id="1031" name="Line 27">
            <a:extLst>
              <a:ext uri="{FF2B5EF4-FFF2-40B4-BE49-F238E27FC236}">
                <a16:creationId xmlns:a16="http://schemas.microsoft.com/office/drawing/2014/main" id="{F20549F1-993D-4582-A706-81B92F8BEEC9}"/>
              </a:ext>
            </a:extLst>
          </p:cNvPr>
          <p:cNvSpPr>
            <a:spLocks noChangeShapeType="1"/>
          </p:cNvSpPr>
          <p:nvPr userDrawn="1"/>
        </p:nvSpPr>
        <p:spPr bwMode="auto">
          <a:xfrm>
            <a:off x="0" y="80963"/>
            <a:ext cx="91440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 name="Line 28">
            <a:extLst>
              <a:ext uri="{FF2B5EF4-FFF2-40B4-BE49-F238E27FC236}">
                <a16:creationId xmlns:a16="http://schemas.microsoft.com/office/drawing/2014/main" id="{9FF19273-FFEB-42E5-95F1-45F7B844FA04}"/>
              </a:ext>
            </a:extLst>
          </p:cNvPr>
          <p:cNvSpPr>
            <a:spLocks noChangeShapeType="1"/>
          </p:cNvSpPr>
          <p:nvPr userDrawn="1"/>
        </p:nvSpPr>
        <p:spPr bwMode="auto">
          <a:xfrm>
            <a:off x="433388" y="796925"/>
            <a:ext cx="871061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Text Box 33">
            <a:extLst>
              <a:ext uri="{FF2B5EF4-FFF2-40B4-BE49-F238E27FC236}">
                <a16:creationId xmlns:a16="http://schemas.microsoft.com/office/drawing/2014/main" id="{BAACE845-E711-4BBD-8C46-B52E3D7533A0}"/>
              </a:ext>
            </a:extLst>
          </p:cNvPr>
          <p:cNvSpPr txBox="1">
            <a:spLocks noChangeArrowheads="1"/>
          </p:cNvSpPr>
          <p:nvPr userDrawn="1"/>
        </p:nvSpPr>
        <p:spPr bwMode="auto">
          <a:xfrm>
            <a:off x="2871788" y="6411913"/>
            <a:ext cx="267811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3600">
                <a:solidFill>
                  <a:schemeClr val="tx1"/>
                </a:solidFill>
                <a:latin typeface="Times New Roman" panose="02020603050405020304" pitchFamily="18" charset="0"/>
                <a:ea typeface="华文仿宋" panose="02010600040101010101" pitchFamily="2" charset="-122"/>
              </a:defRPr>
            </a:lvl1pPr>
            <a:lvl2pPr marL="742950" indent="-285750" algn="ctr">
              <a:defRPr sz="3600">
                <a:solidFill>
                  <a:schemeClr val="tx1"/>
                </a:solidFill>
                <a:latin typeface="Times New Roman" panose="02020603050405020304" pitchFamily="18" charset="0"/>
                <a:ea typeface="华文仿宋" panose="02010600040101010101" pitchFamily="2" charset="-122"/>
              </a:defRPr>
            </a:lvl2pPr>
            <a:lvl3pPr marL="1143000" indent="-228600" algn="ctr">
              <a:defRPr sz="3600">
                <a:solidFill>
                  <a:schemeClr val="tx1"/>
                </a:solidFill>
                <a:latin typeface="Times New Roman" panose="02020603050405020304" pitchFamily="18" charset="0"/>
                <a:ea typeface="华文仿宋" panose="02010600040101010101" pitchFamily="2" charset="-122"/>
              </a:defRPr>
            </a:lvl3pPr>
            <a:lvl4pPr marL="1600200" indent="-228600" algn="ctr">
              <a:defRPr sz="3600">
                <a:solidFill>
                  <a:schemeClr val="tx1"/>
                </a:solidFill>
                <a:latin typeface="Times New Roman" panose="02020603050405020304" pitchFamily="18" charset="0"/>
                <a:ea typeface="华文仿宋" panose="02010600040101010101" pitchFamily="2" charset="-122"/>
              </a:defRPr>
            </a:lvl4pPr>
            <a:lvl5pPr marL="2057400" indent="-228600" algn="ctr">
              <a:defRPr sz="3600">
                <a:solidFill>
                  <a:schemeClr val="tx1"/>
                </a:solidFill>
                <a:latin typeface="Times New Roman" panose="02020603050405020304" pitchFamily="18" charset="0"/>
                <a:ea typeface="华文仿宋" panose="02010600040101010101" pitchFamily="2" charset="-122"/>
              </a:defRPr>
            </a:lvl5pPr>
            <a:lvl6pPr marL="25146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algn="ctr"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eaLnBrk="1" hangingPunct="1">
              <a:spcBef>
                <a:spcPct val="50000"/>
              </a:spcBef>
              <a:defRPr/>
            </a:pPr>
            <a:r>
              <a:rPr lang="zh-CN" altLang="en-US" sz="2400">
                <a:solidFill>
                  <a:schemeClr val="bg1"/>
                </a:solidFill>
                <a:latin typeface="华文行楷" panose="02010800040101010101" pitchFamily="2" charset="-122"/>
                <a:ea typeface="华文行楷" panose="02010800040101010101" pitchFamily="2" charset="-122"/>
              </a:rPr>
              <a:t>计算机学院</a:t>
            </a:r>
          </a:p>
        </p:txBody>
      </p:sp>
      <p:sp>
        <p:nvSpPr>
          <p:cNvPr id="12" name="Rectangle 20">
            <a:extLst>
              <a:ext uri="{FF2B5EF4-FFF2-40B4-BE49-F238E27FC236}">
                <a16:creationId xmlns:a16="http://schemas.microsoft.com/office/drawing/2014/main" id="{6D14CE4B-BDB6-4592-98DE-733AD69B94A1}"/>
              </a:ext>
            </a:extLst>
          </p:cNvPr>
          <p:cNvSpPr>
            <a:spLocks noChangeArrowheads="1"/>
          </p:cNvSpPr>
          <p:nvPr userDrawn="1"/>
        </p:nvSpPr>
        <p:spPr bwMode="auto">
          <a:xfrm>
            <a:off x="8355013" y="6257925"/>
            <a:ext cx="788987" cy="460375"/>
          </a:xfrm>
          <a:prstGeom prst="rect">
            <a:avLst/>
          </a:prstGeom>
          <a:noFill/>
          <a:ln w="9525" algn="ctr">
            <a:noFill/>
            <a:miter lim="800000"/>
            <a:headEnd/>
            <a:tailEnd/>
          </a:ln>
          <a:effectLst/>
        </p:spPr>
        <p:txBody>
          <a:bodyPr>
            <a:spAutoFit/>
          </a:bodyPr>
          <a:lstStyle>
            <a:lvl1pPr>
              <a:defRPr sz="3600">
                <a:solidFill>
                  <a:schemeClr val="tx1"/>
                </a:solidFill>
                <a:latin typeface="Times New Roman" panose="02020603050405020304" pitchFamily="18" charset="0"/>
                <a:ea typeface="华文仿宋" panose="02010600040101010101" pitchFamily="2" charset="-122"/>
              </a:defRPr>
            </a:lvl1pPr>
            <a:lvl2pPr marL="742950" indent="-285750">
              <a:defRPr sz="3600">
                <a:solidFill>
                  <a:schemeClr val="tx1"/>
                </a:solidFill>
                <a:latin typeface="Times New Roman" panose="02020603050405020304" pitchFamily="18" charset="0"/>
                <a:ea typeface="华文仿宋" panose="02010600040101010101" pitchFamily="2" charset="-122"/>
              </a:defRPr>
            </a:lvl2pPr>
            <a:lvl3pPr marL="1143000" indent="-228600">
              <a:defRPr sz="3600">
                <a:solidFill>
                  <a:schemeClr val="tx1"/>
                </a:solidFill>
                <a:latin typeface="Times New Roman" panose="02020603050405020304" pitchFamily="18" charset="0"/>
                <a:ea typeface="华文仿宋" panose="02010600040101010101" pitchFamily="2" charset="-122"/>
              </a:defRPr>
            </a:lvl3pPr>
            <a:lvl4pPr marL="1600200" indent="-228600">
              <a:defRPr sz="3600">
                <a:solidFill>
                  <a:schemeClr val="tx1"/>
                </a:solidFill>
                <a:latin typeface="Times New Roman" panose="02020603050405020304" pitchFamily="18" charset="0"/>
                <a:ea typeface="华文仿宋" panose="02010600040101010101" pitchFamily="2" charset="-122"/>
              </a:defRPr>
            </a:lvl4pPr>
            <a:lvl5pPr marL="2057400" indent="-228600">
              <a:defRPr sz="3600">
                <a:solidFill>
                  <a:schemeClr val="tx1"/>
                </a:solidFill>
                <a:latin typeface="Times New Roman" panose="02020603050405020304" pitchFamily="18" charset="0"/>
                <a:ea typeface="华文仿宋" panose="0201060004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华文仿宋" panose="02010600040101010101" pitchFamily="2" charset="-122"/>
              </a:defRPr>
            </a:lvl9pPr>
          </a:lstStyle>
          <a:p>
            <a:pPr algn="ctr" eaLnBrk="1" hangingPunct="1"/>
            <a:fld id="{52590BAC-A659-4648-8D45-CF9E64204C66}" type="slidenum">
              <a:rPr lang="zh-CN" altLang="en-US" sz="2400"/>
              <a:pPr algn="ctr" eaLnBrk="1" hangingPunct="1"/>
              <a:t>‹#›</a:t>
            </a:fld>
            <a:endParaRPr lang="en-US" altLang="zh-CN" sz="2400"/>
          </a:p>
        </p:txBody>
      </p:sp>
    </p:spTree>
  </p:cSld>
  <p:clrMap bg1="lt1" tx1="dk1" bg2="lt2" tx2="dk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17" r:id="rId9"/>
    <p:sldLayoutId id="2147485018" r:id="rId10"/>
    <p:sldLayoutId id="2147485019" r:id="rId11"/>
    <p:sldLayoutId id="2147485020"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40468CA-E2DD-E9AA-4C16-E93688514D30}"/>
              </a:ext>
            </a:extLst>
          </p:cNvPr>
          <p:cNvSpPr>
            <a:spLocks noGrp="1" noChangeArrowheads="1"/>
          </p:cNvSpPr>
          <p:nvPr>
            <p:ph type="ctrTitle"/>
          </p:nvPr>
        </p:nvSpPr>
        <p:spPr>
          <a:xfrm>
            <a:off x="0" y="217488"/>
            <a:ext cx="9135414" cy="1876425"/>
          </a:xfrm>
        </p:spPr>
        <p:txBody>
          <a:bodyPr/>
          <a:lstStyle/>
          <a:p>
            <a:pPr eaLnBrk="1" hangingPunct="1">
              <a:lnSpc>
                <a:spcPct val="135000"/>
              </a:lnSpc>
            </a:pPr>
            <a:r>
              <a:rPr lang="zh-CN" altLang="en-US" sz="4800" dirty="0">
                <a:latin typeface="SimHei" panose="02010609060101010101" pitchFamily="49" charset="-122"/>
                <a:ea typeface="SimHei" panose="02010609060101010101" pitchFamily="49" charset="-122"/>
              </a:rPr>
              <a:t>第五章 元定理、理论与判定问题</a:t>
            </a:r>
          </a:p>
        </p:txBody>
      </p:sp>
      <p:sp>
        <p:nvSpPr>
          <p:cNvPr id="16387" name="Rectangle 6">
            <a:extLst>
              <a:ext uri="{FF2B5EF4-FFF2-40B4-BE49-F238E27FC236}">
                <a16:creationId xmlns:a16="http://schemas.microsoft.com/office/drawing/2014/main" id="{DC8CDD22-D1CC-2820-B809-98107A1D2B12}"/>
              </a:ext>
            </a:extLst>
          </p:cNvPr>
          <p:cNvSpPr>
            <a:spLocks noGrp="1" noChangeArrowheads="1"/>
          </p:cNvSpPr>
          <p:nvPr>
            <p:ph type="subTitle" idx="1"/>
          </p:nvPr>
        </p:nvSpPr>
        <p:spPr>
          <a:xfrm>
            <a:off x="5486400" y="4325938"/>
            <a:ext cx="3425825" cy="1462087"/>
          </a:xfrm>
          <a:noFill/>
        </p:spPr>
        <p:txBody>
          <a:bodyPr/>
          <a:lstStyle/>
          <a:p>
            <a:pPr eaLnBrk="1" hangingPunct="1">
              <a:lnSpc>
                <a:spcPct val="100000"/>
              </a:lnSpc>
              <a:spcBef>
                <a:spcPct val="20000"/>
              </a:spcBef>
              <a:spcAft>
                <a:spcPct val="0"/>
              </a:spcAft>
              <a:buClrTx/>
              <a:buFontTx/>
              <a:buNone/>
            </a:pPr>
            <a:r>
              <a:rPr lang="zh-CN" altLang="en-US" sz="2800" dirty="0">
                <a:solidFill>
                  <a:schemeClr val="bg1"/>
                </a:solidFill>
                <a:latin typeface="黑体" panose="02010609060101010101" pitchFamily="49" charset="-122"/>
                <a:ea typeface="黑体" panose="02010609060101010101" pitchFamily="49" charset="-122"/>
              </a:rPr>
              <a:t>北京航空航天大学</a:t>
            </a:r>
            <a:endParaRPr lang="en-US" altLang="zh-CN" sz="2800" dirty="0">
              <a:solidFill>
                <a:schemeClr val="bg1"/>
              </a:solidFill>
              <a:latin typeface="黑体" panose="02010609060101010101" pitchFamily="49" charset="-122"/>
              <a:ea typeface="黑体" panose="02010609060101010101" pitchFamily="49" charset="-122"/>
            </a:endParaRPr>
          </a:p>
          <a:p>
            <a:pPr eaLnBrk="1" hangingPunct="1">
              <a:lnSpc>
                <a:spcPct val="100000"/>
              </a:lnSpc>
              <a:spcBef>
                <a:spcPct val="20000"/>
              </a:spcBef>
              <a:spcAft>
                <a:spcPct val="0"/>
              </a:spcAft>
              <a:buClrTx/>
              <a:buFontTx/>
              <a:buNone/>
            </a:pP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离散数学</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课程组20</a:t>
            </a:r>
            <a:r>
              <a:rPr lang="en-US" altLang="zh-CN" sz="2800" dirty="0">
                <a:solidFill>
                  <a:schemeClr val="bg1"/>
                </a:solidFill>
                <a:latin typeface="黑体" panose="02010609060101010101" pitchFamily="49" charset="-122"/>
                <a:ea typeface="黑体" panose="02010609060101010101" pitchFamily="49" charset="-122"/>
              </a:rPr>
              <a:t>22-7</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3DE8040-83C4-418D-8528-7907CA826A7B}"/>
              </a:ext>
            </a:extLst>
          </p:cNvPr>
          <p:cNvSpPr>
            <a:spLocks noGrp="1" noChangeArrowheads="1"/>
          </p:cNvSpPr>
          <p:nvPr>
            <p:ph type="title"/>
          </p:nvPr>
        </p:nvSpPr>
        <p:spPr/>
        <p:txBody>
          <a:bodyPr/>
          <a:lstStyle/>
          <a:p>
            <a:pPr eaLnBrk="1" hangingPunct="1"/>
            <a:r>
              <a:rPr lang="zh-CN" altLang="en-US" dirty="0"/>
              <a:t>可靠性定理</a:t>
            </a:r>
            <a:r>
              <a:rPr lang="en-US" altLang="zh-CN" dirty="0"/>
              <a:t>(5)—UG</a:t>
            </a:r>
            <a:r>
              <a:rPr lang="zh-CN" altLang="en-US" dirty="0"/>
              <a:t>规则</a:t>
            </a:r>
          </a:p>
        </p:txBody>
      </p:sp>
      <mc:AlternateContent xmlns:mc="http://schemas.openxmlformats.org/markup-compatibility/2006" xmlns:a14="http://schemas.microsoft.com/office/drawing/2010/main">
        <mc:Choice Requires="a14">
          <p:sp>
            <p:nvSpPr>
              <p:cNvPr id="25603" name="Rectangle 3">
                <a:extLst>
                  <a:ext uri="{FF2B5EF4-FFF2-40B4-BE49-F238E27FC236}">
                    <a16:creationId xmlns:a16="http://schemas.microsoft.com/office/drawing/2014/main" id="{A31371D4-2DAF-4258-AE71-C626347078A6}"/>
                  </a:ext>
                </a:extLst>
              </p:cNvPr>
              <p:cNvSpPr>
                <a:spLocks noGrp="1" noChangeArrowheads="1"/>
              </p:cNvSpPr>
              <p:nvPr>
                <p:ph idx="1"/>
              </p:nvPr>
            </p:nvSpPr>
            <p:spPr/>
            <p:txBody>
              <a:bodyPr/>
              <a:lstStyle/>
              <a:p>
                <a:pPr eaLnBrk="1" hangingPunct="1"/>
                <a:r>
                  <a:rPr lang="zh-CN" altLang="en-US" sz="3000" b="0" dirty="0"/>
                  <a:t>证明</a:t>
                </a:r>
                <a14:m>
                  <m:oMath xmlns:m="http://schemas.openxmlformats.org/officeDocument/2006/math">
                    <m:r>
                      <a:rPr lang="en-US" altLang="zh-CN" sz="3000" b="1" i="1" dirty="0" smtClean="0">
                        <a:latin typeface="Cambria Math" panose="02040503050406030204" pitchFamily="18" charset="0"/>
                      </a:rPr>
                      <m:t>𝒊</m:t>
                    </m:r>
                    <m:r>
                      <a:rPr lang="en-US" altLang="zh-CN" sz="3000" b="1" i="1" dirty="0">
                        <a:latin typeface="Cambria Math" panose="02040503050406030204" pitchFamily="18" charset="0"/>
                      </a:rPr>
                      <m:t>=</m:t>
                    </m:r>
                    <m:r>
                      <a:rPr lang="en-US" altLang="zh-CN" sz="3000" b="1" i="1" dirty="0">
                        <a:latin typeface="Cambria Math" panose="02040503050406030204" pitchFamily="18" charset="0"/>
                      </a:rPr>
                      <m:t>𝒏</m:t>
                    </m:r>
                  </m:oMath>
                </a14:m>
                <a:r>
                  <a:rPr lang="zh-CN" altLang="en-US" sz="3000" b="0" dirty="0"/>
                  <a:t>时，</a:t>
                </a:r>
              </a:p>
              <a:p>
                <a:pPr lvl="1" eaLnBrk="1" hangingPunct="1"/>
                <a:r>
                  <a:rPr lang="zh-CN" altLang="en-US" sz="2800" b="0" dirty="0"/>
                  <a:t>设</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𝒊</m:t>
                        </m:r>
                      </m:sub>
                    </m:sSub>
                  </m:oMath>
                </a14:m>
                <a:r>
                  <a:rPr lang="zh-CN" altLang="en-US" sz="2800" b="0" dirty="0"/>
                  <a:t>由</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𝒌</m:t>
                        </m:r>
                      </m:sub>
                    </m:sSub>
                  </m:oMath>
                </a14:m>
                <a:r>
                  <a:rPr lang="zh-CN" altLang="en-US" sz="2800" b="0" dirty="0"/>
                  <a:t>用</a:t>
                </a:r>
                <a:r>
                  <a:rPr lang="en-US" altLang="zh-CN" sz="2800" dirty="0">
                    <a:latin typeface="Times New Roman" panose="02020603050405020304" pitchFamily="18" charset="0"/>
                  </a:rPr>
                  <a:t>UG</a:t>
                </a:r>
                <a:r>
                  <a:rPr lang="zh-CN" altLang="en-US" sz="2800" b="0" dirty="0"/>
                  <a:t>规则推出，其中</a:t>
                </a:r>
                <a14:m>
                  <m:oMath xmlns:m="http://schemas.openxmlformats.org/officeDocument/2006/math">
                    <m:r>
                      <a:rPr lang="en-US" altLang="zh-CN" sz="2800" b="1" i="1" dirty="0" smtClean="0">
                        <a:latin typeface="Cambria Math" panose="02040503050406030204" pitchFamily="18" charset="0"/>
                      </a:rPr>
                      <m:t>𝒌</m:t>
                    </m:r>
                    <m:r>
                      <a:rPr lang="en-US" altLang="zh-CN" sz="2800" b="1" i="1" dirty="0" smtClean="0">
                        <a:latin typeface="Cambria Math" panose="02040503050406030204" pitchFamily="18" charset="0"/>
                      </a:rPr>
                      <m:t>&lt;</m:t>
                    </m:r>
                    <m:r>
                      <a:rPr lang="en-US" altLang="zh-CN" sz="2800" b="1" i="1" dirty="0" err="1">
                        <a:latin typeface="Cambria Math" panose="02040503050406030204" pitchFamily="18" charset="0"/>
                      </a:rPr>
                      <m:t>𝒊</m:t>
                    </m:r>
                  </m:oMath>
                </a14:m>
                <a:r>
                  <a:rPr lang="zh-CN" altLang="en-US" sz="2800" b="0" dirty="0"/>
                  <a:t>，</a:t>
                </a:r>
                <a:endParaRPr lang="en-US" altLang="zh-CN" sz="2800" b="0" dirty="0"/>
              </a:p>
              <a:p>
                <a:pPr lvl="1" eaLnBrk="1" hangingPunct="1"/>
                <a14:m>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𝒌</m:t>
                        </m:r>
                      </m:sub>
                    </m:sSub>
                  </m:oMath>
                </a14:m>
                <a:endParaRPr lang="en-US" altLang="zh-CN" sz="2800" dirty="0"/>
              </a:p>
              <a:p>
                <a:pPr lvl="1" eaLnBrk="1" hangingPunct="1"/>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𝒊</m:t>
                        </m:r>
                      </m:sub>
                    </m:sSub>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600" b="1" i="1" dirty="0" err="1">
                        <a:latin typeface="Cambria Math" panose="02040503050406030204" pitchFamily="18" charset="0"/>
                        <a:sym typeface="Symbol" panose="05050102010706020507" pitchFamily="18" charset="2"/>
                      </a:rPr>
                      <m:t>𝒙</m:t>
                    </m:r>
                    <m:sSub>
                      <m:sSubPr>
                        <m:ctrlPr>
                          <a:rPr lang="en-US" altLang="zh-CN" sz="2800" i="1" dirty="0" smtClean="0">
                            <a:latin typeface="Cambria Math" panose="02040503050406030204" pitchFamily="18" charset="0"/>
                            <a:sym typeface="Symbol" panose="05050102010706020507" pitchFamily="18" charset="2"/>
                          </a:rPr>
                        </m:ctrlPr>
                      </m:sSubPr>
                      <m:e>
                        <m:r>
                          <a:rPr lang="en-US" altLang="zh-CN" sz="2800" b="1" i="1" dirty="0" err="1">
                            <a:latin typeface="Cambria Math" panose="02040503050406030204" pitchFamily="18" charset="0"/>
                          </a:rPr>
                          <m:t>𝑸</m:t>
                        </m:r>
                      </m:e>
                      <m:sub>
                        <m:r>
                          <a:rPr lang="en-US" altLang="zh-CN" sz="2800" b="1" i="1" dirty="0" smtClean="0">
                            <a:latin typeface="Cambria Math" panose="02040503050406030204" pitchFamily="18" charset="0"/>
                          </a:rPr>
                          <m:t>𝒌</m:t>
                        </m:r>
                      </m:sub>
                    </m:sSub>
                  </m:oMath>
                </a14:m>
                <a:endParaRPr lang="zh-CN" altLang="en-US" sz="2800" dirty="0"/>
              </a:p>
              <a:p>
                <a:pPr lvl="1" eaLnBrk="1" hangingPunct="1"/>
                <a:r>
                  <a:rPr lang="zh-CN" altLang="en-US" sz="2800" b="0" dirty="0"/>
                  <a:t>由归纳假设知，</a:t>
                </a:r>
                <a14:m>
                  <m:oMath xmlns:m="http://schemas.openxmlformats.org/officeDocument/2006/math">
                    <m:r>
                      <a:rPr lang="el-GR" altLang="zh-CN" sz="2800" b="1" i="1" dirty="0" smtClean="0">
                        <a:latin typeface="Cambria Math" panose="02040503050406030204" pitchFamily="18" charset="0"/>
                      </a:rPr>
                      <m:t>𝜞</m:t>
                    </m:r>
                    <m:r>
                      <a:rPr lang="en-US" altLang="zh-CN" sz="3200" b="1" i="1" dirty="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err="1">
                            <a:latin typeface="Cambria Math" panose="02040503050406030204" pitchFamily="18" charset="0"/>
                          </a:rPr>
                          <m:t>𝑸</m:t>
                        </m:r>
                      </m:e>
                      <m:sub>
                        <m:r>
                          <a:rPr lang="en-US" altLang="zh-CN" sz="2800" b="1" i="1" dirty="0" smtClean="0">
                            <a:latin typeface="Cambria Math" panose="02040503050406030204" pitchFamily="18" charset="0"/>
                          </a:rPr>
                          <m:t>𝒌</m:t>
                        </m:r>
                      </m:sub>
                    </m:sSub>
                  </m:oMath>
                </a14:m>
                <a:r>
                  <a:rPr lang="zh-CN" altLang="en-US" sz="2800" b="0" dirty="0"/>
                  <a:t>，所以</a:t>
                </a:r>
                <a14:m>
                  <m:oMath xmlns:m="http://schemas.openxmlformats.org/officeDocument/2006/math">
                    <m:r>
                      <a:rPr lang="el-GR" altLang="zh-CN" sz="2800" b="1" i="1" dirty="0" smtClean="0">
                        <a:latin typeface="Cambria Math" panose="02040503050406030204" pitchFamily="18" charset="0"/>
                      </a:rPr>
                      <m:t>𝜞</m:t>
                    </m:r>
                    <m:r>
                      <a:rPr lang="en-US" altLang="zh-CN" sz="2800" b="1" i="1" dirty="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𝒌</m:t>
                        </m:r>
                      </m:sub>
                    </m:sSub>
                  </m:oMath>
                </a14:m>
                <a:r>
                  <a:rPr lang="zh-CN" altLang="en-US" sz="2800" b="0" dirty="0"/>
                  <a:t>。</a:t>
                </a:r>
              </a:p>
              <a:p>
                <a:pPr lvl="1" eaLnBrk="1" hangingPunct="1"/>
                <a:r>
                  <a:rPr lang="zh-CN" altLang="en-US" sz="2800" b="0" dirty="0"/>
                  <a:t>因为</a:t>
                </a:r>
                <a14:m>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𝒊</m:t>
                        </m:r>
                      </m:sub>
                    </m:sSub>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600" b="1" i="1" dirty="0" err="1">
                        <a:latin typeface="Cambria Math" panose="02040503050406030204" pitchFamily="18" charset="0"/>
                        <a:sym typeface="Symbol" panose="05050102010706020507" pitchFamily="18" charset="2"/>
                      </a:rPr>
                      <m:t>𝒙</m:t>
                    </m:r>
                    <m:sSub>
                      <m:sSubPr>
                        <m:ctrlPr>
                          <a:rPr lang="en-US" altLang="zh-CN" sz="2800" b="1" i="1" dirty="0" smtClean="0">
                            <a:latin typeface="Cambria Math" panose="02040503050406030204" pitchFamily="18" charset="0"/>
                            <a:sym typeface="Symbol" panose="05050102010706020507" pitchFamily="18" charset="2"/>
                          </a:rPr>
                        </m:ctrlPr>
                      </m:sSubPr>
                      <m:e>
                        <m:r>
                          <a:rPr lang="en-US" altLang="zh-CN" sz="2800" b="1" i="1" dirty="0" err="1">
                            <a:latin typeface="Cambria Math" panose="02040503050406030204" pitchFamily="18" charset="0"/>
                          </a:rPr>
                          <m:t>𝑸</m:t>
                        </m:r>
                      </m:e>
                      <m:sub>
                        <m:r>
                          <a:rPr lang="en-US" altLang="zh-CN" sz="2800" b="1" i="1" dirty="0" smtClean="0">
                            <a:latin typeface="Cambria Math" panose="02040503050406030204" pitchFamily="18" charset="0"/>
                          </a:rPr>
                          <m:t>𝒌</m:t>
                        </m:r>
                      </m:sub>
                    </m:sSub>
                    <m:r>
                      <a:rPr lang="en-US" altLang="zh-CN" sz="2800" b="1" i="1" baseline="-25000" dirty="0">
                        <a:latin typeface="Cambria Math" panose="02040503050406030204" pitchFamily="18" charset="0"/>
                      </a:rPr>
                      <m:t> </m:t>
                    </m:r>
                  </m:oMath>
                </a14:m>
                <a:r>
                  <a:rPr lang="zh-CN" altLang="en-US" sz="2800" b="0" dirty="0"/>
                  <a:t>，</a:t>
                </a:r>
                <a:r>
                  <a:rPr lang="zh-CN" altLang="en-US" sz="2600" b="0" dirty="0"/>
                  <a:t>对于任意</a:t>
                </a:r>
                <a14:m>
                  <m:oMath xmlns:m="http://schemas.openxmlformats.org/officeDocument/2006/math">
                    <m:r>
                      <a:rPr lang="en-US" altLang="zh-CN" sz="2600" b="1" i="1" dirty="0" smtClean="0">
                        <a:latin typeface="Cambria Math" panose="02040503050406030204" pitchFamily="18" charset="0"/>
                      </a:rPr>
                      <m:t>𝒅</m:t>
                    </m:r>
                    <m:r>
                      <a:rPr lang="zh-CN" altLang="en-US" sz="2600" b="1" i="1" dirty="0" smtClean="0">
                        <a:latin typeface="Cambria Math" panose="02040503050406030204" pitchFamily="18" charset="0"/>
                        <a:sym typeface="Symbol" panose="05050102010706020507" pitchFamily="18" charset="2"/>
                      </a:rPr>
                      <m:t>∈</m:t>
                    </m:r>
                    <m:r>
                      <a:rPr lang="en-US" altLang="zh-CN" sz="2600" b="1" i="1" dirty="0">
                        <a:latin typeface="Cambria Math" panose="02040503050406030204" pitchFamily="18" charset="0"/>
                        <a:sym typeface="Symbol" panose="05050102010706020507" pitchFamily="18" charset="2"/>
                      </a:rPr>
                      <m:t>𝑫</m:t>
                    </m:r>
                  </m:oMath>
                </a14:m>
                <a:r>
                  <a:rPr lang="zh-CN" altLang="en-US" sz="2600" b="0" dirty="0">
                    <a:sym typeface="Symbol" panose="05050102010706020507" pitchFamily="18" charset="2"/>
                  </a:rPr>
                  <a:t>，</a:t>
                </a:r>
                <a14:m>
                  <m:oMath xmlns:m="http://schemas.openxmlformats.org/officeDocument/2006/math">
                    <m:sSub>
                      <m:sSubPr>
                        <m:ctrlPr>
                          <a:rPr lang="en-US" altLang="zh-CN" sz="2800" b="1" i="1" dirty="0" smtClean="0">
                            <a:latin typeface="Cambria Math" panose="02040503050406030204" pitchFamily="18" charset="0"/>
                            <a:sym typeface="Symbol" panose="05050102010706020507" pitchFamily="18" charset="2"/>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𝒌</m:t>
                        </m:r>
                      </m:sub>
                    </m:sSub>
                    <m:r>
                      <a:rPr lang="en-US" altLang="zh-CN" sz="2600" b="1"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b="1"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b="1" i="1" dirty="0">
                        <a:latin typeface="Cambria Math" panose="02040503050406030204" pitchFamily="18" charset="0"/>
                      </a:rPr>
                      <m:t>/</m:t>
                    </m:r>
                    <m:r>
                      <a:rPr lang="en-US" altLang="zh-CN" sz="2600" b="1" i="1" dirty="0">
                        <a:latin typeface="Cambria Math" panose="02040503050406030204" pitchFamily="18" charset="0"/>
                      </a:rPr>
                      <m:t>𝒅</m:t>
                    </m:r>
                    <m:r>
                      <a:rPr lang="en-US" altLang="zh-CN" sz="2600" b="1" i="1" dirty="0">
                        <a:latin typeface="Cambria Math" panose="02040503050406030204" pitchFamily="18" charset="0"/>
                      </a:rPr>
                      <m:t>]=</m:t>
                    </m:r>
                    <m:r>
                      <a:rPr lang="en-US" altLang="zh-CN" sz="2600" b="1" i="1" dirty="0">
                        <a:latin typeface="Cambria Math" panose="02040503050406030204" pitchFamily="18" charset="0"/>
                      </a:rPr>
                      <m:t>𝟏</m:t>
                    </m:r>
                  </m:oMath>
                </a14:m>
                <a:r>
                  <a:rPr lang="zh-CN" altLang="en-US" sz="2600" b="0" dirty="0"/>
                  <a:t>，</a:t>
                </a:r>
              </a:p>
              <a:p>
                <a:pPr lvl="1" eaLnBrk="1" hangingPunct="1">
                  <a:buFont typeface="Times New Roman" panose="02020603050405020304" pitchFamily="18" charset="0"/>
                  <a:buChar char=" "/>
                </a:pPr>
                <a:r>
                  <a:rPr lang="zh-CN" altLang="en-US" sz="2600" b="0" dirty="0"/>
                  <a:t>所以，</a:t>
                </a:r>
                <a14:m>
                  <m:oMath xmlns:m="http://schemas.openxmlformats.org/officeDocument/2006/math">
                    <m:r>
                      <a:rPr lang="el-GR" altLang="zh-CN" sz="2800" b="1" i="1" dirty="0" smtClean="0">
                        <a:latin typeface="Cambria Math" panose="02040503050406030204" pitchFamily="18" charset="0"/>
                      </a:rPr>
                      <m:t>𝝈</m:t>
                    </m:r>
                    <m:r>
                      <a:rPr lang="en-US" altLang="zh-CN" sz="2600" b="1" i="1" dirty="0">
                        <a:latin typeface="Cambria Math" panose="02040503050406030204" pitchFamily="18" charset="0"/>
                      </a:rPr>
                      <m:t>(</m:t>
                    </m:r>
                    <m:r>
                      <a:rPr lang="en-US" altLang="zh-CN" sz="2600" b="1" i="1" dirty="0" smtClean="0">
                        <a:latin typeface="Cambria Math" panose="02040503050406030204" pitchFamily="18" charset="0"/>
                      </a:rPr>
                      <m:t>∀</m:t>
                    </m:r>
                    <m:r>
                      <a:rPr lang="en-US" altLang="zh-CN" sz="2600" b="1" i="1" dirty="0" err="1">
                        <a:latin typeface="Cambria Math" panose="02040503050406030204" pitchFamily="18" charset="0"/>
                        <a:sym typeface="Symbol" panose="05050102010706020507" pitchFamily="18" charset="2"/>
                      </a:rPr>
                      <m:t>𝒙</m:t>
                    </m:r>
                    <m:sSub>
                      <m:sSubPr>
                        <m:ctrlPr>
                          <a:rPr lang="en-US" altLang="zh-CN" sz="2800" b="1" i="1" dirty="0" smtClean="0">
                            <a:latin typeface="Cambria Math" panose="02040503050406030204" pitchFamily="18" charset="0"/>
                            <a:sym typeface="Symbol" panose="05050102010706020507" pitchFamily="18" charset="2"/>
                          </a:rPr>
                        </m:ctrlPr>
                      </m:sSubPr>
                      <m:e>
                        <m:r>
                          <a:rPr lang="en-US" altLang="zh-CN" sz="2800" b="1" i="1" dirty="0" err="1">
                            <a:latin typeface="Cambria Math" panose="02040503050406030204" pitchFamily="18" charset="0"/>
                          </a:rPr>
                          <m:t>𝑸</m:t>
                        </m:r>
                      </m:e>
                      <m:sub>
                        <m:r>
                          <a:rPr lang="en-US" altLang="zh-CN" sz="2800" b="1" i="1" dirty="0" smtClean="0">
                            <a:latin typeface="Cambria Math" panose="02040503050406030204" pitchFamily="18" charset="0"/>
                          </a:rPr>
                          <m:t>𝒌</m:t>
                        </m:r>
                      </m:sub>
                    </m:sSub>
                    <m:r>
                      <a:rPr lang="en-US" altLang="zh-CN" sz="2600" b="1" i="1" dirty="0">
                        <a:latin typeface="Cambria Math" panose="02040503050406030204" pitchFamily="18" charset="0"/>
                      </a:rPr>
                      <m:t>)=</m:t>
                    </m:r>
                    <m:r>
                      <a:rPr lang="en-US" altLang="zh-CN" sz="2600" b="1" i="1" dirty="0">
                        <a:latin typeface="Cambria Math" panose="02040503050406030204" pitchFamily="18" charset="0"/>
                      </a:rPr>
                      <m:t>𝟏</m:t>
                    </m:r>
                  </m:oMath>
                </a14:m>
                <a:endParaRPr lang="zh-CN" altLang="en-US" sz="2800" i="1" dirty="0"/>
              </a:p>
              <a:p>
                <a:pPr lvl="1" eaLnBrk="1" hangingPunct="1"/>
                <a:r>
                  <a:rPr lang="zh-CN" altLang="en-US" sz="2800" b="0" dirty="0"/>
                  <a:t>因此</a:t>
                </a:r>
                <a14:m>
                  <m:oMath xmlns:m="http://schemas.openxmlformats.org/officeDocument/2006/math">
                    <m:r>
                      <a:rPr lang="el-GR" altLang="zh-CN" sz="2800" b="1" i="1" dirty="0" smtClean="0">
                        <a:latin typeface="Cambria Math" panose="02040503050406030204" pitchFamily="18" charset="0"/>
                      </a:rPr>
                      <m:t>𝜞</m:t>
                    </m:r>
                    <m:r>
                      <a:rPr lang="en-US" altLang="zh-CN" sz="3200" b="1" i="1" dirty="0"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err="1">
                            <a:latin typeface="Cambria Math" panose="02040503050406030204" pitchFamily="18" charset="0"/>
                          </a:rPr>
                          <m:t>𝑸</m:t>
                        </m:r>
                      </m:e>
                      <m:sub>
                        <m:r>
                          <a:rPr lang="en-US" altLang="zh-CN" sz="2800" b="1" i="1" dirty="0" smtClean="0">
                            <a:latin typeface="Cambria Math" panose="02040503050406030204" pitchFamily="18" charset="0"/>
                          </a:rPr>
                          <m:t>𝒏</m:t>
                        </m:r>
                      </m:sub>
                    </m:sSub>
                    <m:r>
                      <a:rPr lang="en-US" altLang="zh-CN" sz="2800" b="1" i="1" dirty="0">
                        <a:latin typeface="Cambria Math" panose="02040503050406030204" pitchFamily="18" charset="0"/>
                      </a:rPr>
                      <m:t> </m:t>
                    </m:r>
                  </m:oMath>
                </a14:m>
                <a:endParaRPr lang="en-US" altLang="zh-CN" sz="2800" i="1" dirty="0"/>
              </a:p>
              <a:p>
                <a:pPr eaLnBrk="1" hangingPunct="1"/>
                <a:r>
                  <a:rPr lang="zh-CN" altLang="en-US" sz="3000" b="0" dirty="0"/>
                  <a:t>即</a:t>
                </a:r>
                <a14:m>
                  <m:oMath xmlns:m="http://schemas.openxmlformats.org/officeDocument/2006/math">
                    <m:r>
                      <a:rPr lang="el-GR" altLang="zh-CN" sz="3000" b="1" i="1" dirty="0" smtClean="0">
                        <a:latin typeface="Cambria Math" panose="02040503050406030204" pitchFamily="18" charset="0"/>
                      </a:rPr>
                      <m:t>𝜞</m:t>
                    </m:r>
                    <m:r>
                      <a:rPr lang="en-US" altLang="zh-CN" sz="3200" b="1" i="1" dirty="0" smtClean="0">
                        <a:latin typeface="Cambria Math" panose="02040503050406030204" pitchFamily="18" charset="0"/>
                      </a:rPr>
                      <m:t>⊨</m:t>
                    </m:r>
                    <m:r>
                      <a:rPr lang="en-US" altLang="zh-CN" sz="3000" b="1" i="1" dirty="0" smtClean="0">
                        <a:latin typeface="Cambria Math" panose="02040503050406030204" pitchFamily="18" charset="0"/>
                      </a:rPr>
                      <m:t>𝑸</m:t>
                    </m:r>
                  </m:oMath>
                </a14:m>
                <a:r>
                  <a:rPr lang="zh-CN" altLang="en-US" sz="3000" b="0" dirty="0"/>
                  <a:t>。</a:t>
                </a:r>
                <a:endParaRPr lang="zh-CN" altLang="en-US" sz="2800" b="0" dirty="0"/>
              </a:p>
              <a:p>
                <a:pPr eaLnBrk="1" hangingPunct="1"/>
                <a:endParaRPr lang="zh-CN" altLang="en-US" sz="3000" dirty="0"/>
              </a:p>
              <a:p>
                <a:pPr eaLnBrk="1" hangingPunct="1"/>
                <a:endParaRPr lang="zh-CN" altLang="en-US" dirty="0"/>
              </a:p>
            </p:txBody>
          </p:sp>
        </mc:Choice>
        <mc:Fallback xmlns="">
          <p:sp>
            <p:nvSpPr>
              <p:cNvPr id="25603" name="Rectangle 3">
                <a:extLst>
                  <a:ext uri="{FF2B5EF4-FFF2-40B4-BE49-F238E27FC236}">
                    <a16:creationId xmlns:a16="http://schemas.microsoft.com/office/drawing/2014/main" id="{A31371D4-2DAF-4258-AE71-C626347078A6}"/>
                  </a:ext>
                </a:extLst>
              </p:cNvPr>
              <p:cNvSpPr>
                <a:spLocks noGrp="1" noRot="1" noChangeAspect="1" noMove="1" noResize="1" noEditPoints="1" noAdjustHandles="1" noChangeArrowheads="1" noChangeShapeType="1" noTextEdit="1"/>
              </p:cNvSpPr>
              <p:nvPr>
                <p:ph idx="1"/>
              </p:nvPr>
            </p:nvSpPr>
            <p:spPr>
              <a:blipFill>
                <a:blip r:embed="rId2"/>
                <a:stretch>
                  <a:fillRect l="-923" t="-959" r="-5110"/>
                </a:stretch>
              </a:blipFill>
            </p:spPr>
            <p:txBody>
              <a:bodyPr/>
              <a:lstStyle/>
              <a:p>
                <a:r>
                  <a:rPr lang="zh-CN" altLang="en-US">
                    <a:noFill/>
                  </a:rPr>
                  <a:t> </a:t>
                </a:r>
              </a:p>
            </p:txBody>
          </p:sp>
        </mc:Fallback>
      </mc:AlternateContent>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58EDDA3-D814-4D44-98B8-92C0CE2EABCD}"/>
              </a:ext>
            </a:extLst>
          </p:cNvPr>
          <p:cNvSpPr>
            <a:spLocks noGrp="1" noChangeArrowheads="1"/>
          </p:cNvSpPr>
          <p:nvPr>
            <p:ph type="title"/>
          </p:nvPr>
        </p:nvSpPr>
        <p:spPr/>
        <p:txBody>
          <a:bodyPr/>
          <a:lstStyle/>
          <a:p>
            <a:pPr eaLnBrk="1" hangingPunct="1"/>
            <a:r>
              <a:rPr lang="zh-CN" altLang="en-US" dirty="0"/>
              <a:t>完全性定理</a:t>
            </a:r>
            <a:endParaRPr lang="en-US" altLang="zh-CN" dirty="0"/>
          </a:p>
        </p:txBody>
      </p:sp>
      <mc:AlternateContent xmlns:mc="http://schemas.openxmlformats.org/markup-compatibility/2006" xmlns:a14="http://schemas.microsoft.com/office/drawing/2010/main">
        <mc:Choice Requires="a14">
          <p:sp>
            <p:nvSpPr>
              <p:cNvPr id="26627" name="Rectangle 3">
                <a:extLst>
                  <a:ext uri="{FF2B5EF4-FFF2-40B4-BE49-F238E27FC236}">
                    <a16:creationId xmlns:a16="http://schemas.microsoft.com/office/drawing/2014/main" id="{8BFA9B62-7EDF-4BD1-8CF7-AD74564B17F5}"/>
                  </a:ext>
                </a:extLst>
              </p:cNvPr>
              <p:cNvSpPr>
                <a:spLocks noGrp="1" noChangeArrowheads="1"/>
              </p:cNvSpPr>
              <p:nvPr>
                <p:ph idx="1"/>
              </p:nvPr>
            </p:nvSpPr>
            <p:spPr/>
            <p:txBody>
              <a:bodyPr/>
              <a:lstStyle/>
              <a:p>
                <a:pPr eaLnBrk="1" hangingPunct="1"/>
                <a:r>
                  <a:rPr lang="zh-CN" altLang="en-US" kern="1200" dirty="0">
                    <a:solidFill>
                      <a:srgbClr val="0070C0"/>
                    </a:solidFill>
                    <a:latin typeface="Times New Roman" panose="02020603050405020304" pitchFamily="18" charset="0"/>
                    <a:ea typeface="黑体" panose="02010609060101010101" pitchFamily="49" charset="-122"/>
                  </a:rPr>
                  <a:t>定理</a:t>
                </a:r>
                <a:r>
                  <a:rPr lang="en-US" altLang="zh-CN" kern="1200" dirty="0">
                    <a:solidFill>
                      <a:srgbClr val="0070C0"/>
                    </a:solidFill>
                    <a:latin typeface="Times New Roman" panose="02020603050405020304" pitchFamily="18" charset="0"/>
                    <a:ea typeface="黑体" panose="02010609060101010101" pitchFamily="49" charset="-122"/>
                  </a:rPr>
                  <a:t>5.2.3</a:t>
                </a:r>
                <a:r>
                  <a:rPr lang="zh-CN" altLang="en-US" kern="1200" dirty="0">
                    <a:solidFill>
                      <a:srgbClr val="0070C0"/>
                    </a:solidFill>
                    <a:latin typeface="黑体" panose="02010609060101010101" pitchFamily="49" charset="-122"/>
                    <a:ea typeface="黑体" panose="02010609060101010101" pitchFamily="49" charset="-122"/>
                  </a:rPr>
                  <a:t> </a:t>
                </a:r>
                <a:r>
                  <a:rPr lang="zh-CN" altLang="en-US" b="0" dirty="0"/>
                  <a:t>若</a:t>
                </a:r>
                <a14:m>
                  <m:oMath xmlns:m="http://schemas.openxmlformats.org/officeDocument/2006/math">
                    <m:r>
                      <a:rPr lang="en-US" altLang="zh-CN"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b="1" i="1" dirty="0" smtClean="0">
                        <a:latin typeface="Cambria Math" panose="02040503050406030204" pitchFamily="18" charset="0"/>
                      </a:rPr>
                      <m:t>𝑸</m:t>
                    </m:r>
                  </m:oMath>
                </a14:m>
                <a:r>
                  <a:rPr lang="zh-CN" altLang="en-US" b="0" dirty="0"/>
                  <a:t>，则</a:t>
                </a:r>
                <a14:m>
                  <m:oMath xmlns:m="http://schemas.openxmlformats.org/officeDocument/2006/math">
                    <m:r>
                      <a:rPr lang="en-US" altLang="zh-CN"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b="1" i="1" dirty="0" smtClean="0">
                        <a:latin typeface="Cambria Math" panose="02040503050406030204" pitchFamily="18" charset="0"/>
                      </a:rPr>
                      <m:t>𝑸</m:t>
                    </m:r>
                  </m:oMath>
                </a14:m>
                <a:r>
                  <a:rPr lang="zh-CN" altLang="en-US" b="0" dirty="0"/>
                  <a:t>。</a:t>
                </a:r>
              </a:p>
              <a:p>
                <a:pPr eaLnBrk="1" hangingPunct="1"/>
                <a:r>
                  <a:rPr lang="zh-CN" altLang="en-US" b="0" dirty="0"/>
                  <a:t>证明：</a:t>
                </a:r>
              </a:p>
              <a:p>
                <a:pPr lvl="1" eaLnBrk="1" hangingPunct="1"/>
                <a:r>
                  <a:rPr lang="zh-CN" altLang="en-US" sz="2800" b="0" dirty="0"/>
                  <a:t>若真值指派</a:t>
                </a:r>
                <a14:m>
                  <m:oMath xmlns:m="http://schemas.openxmlformats.org/officeDocument/2006/math">
                    <m:r>
                      <a:rPr lang="el-GR" altLang="zh-CN" sz="2800" b="1" i="1" dirty="0" smtClean="0">
                        <a:latin typeface="Cambria Math" panose="02040503050406030204" pitchFamily="18" charset="0"/>
                      </a:rPr>
                      <m:t>𝝈</m:t>
                    </m:r>
                  </m:oMath>
                </a14:m>
                <a:r>
                  <a:rPr lang="zh-CN" altLang="en-US" sz="2800" b="0" dirty="0"/>
                  <a:t>满足</a:t>
                </a:r>
                <a14:m>
                  <m:oMath xmlns:m="http://schemas.openxmlformats.org/officeDocument/2006/math">
                    <m:r>
                      <a:rPr lang="en-US" altLang="zh-CN" sz="2800" b="1" i="1" dirty="0" smtClean="0">
                        <a:latin typeface="Cambria Math" panose="02040503050406030204" pitchFamily="18" charset="0"/>
                      </a:rPr>
                      <m:t>𝜞</m:t>
                    </m:r>
                  </m:oMath>
                </a14:m>
                <a:r>
                  <a:rPr lang="zh-CN" altLang="en-US" sz="2800" b="0" dirty="0"/>
                  <a:t>，则它必满足</a:t>
                </a:r>
                <a14:m>
                  <m:oMath xmlns:m="http://schemas.openxmlformats.org/officeDocument/2006/math">
                    <m:r>
                      <a:rPr lang="en-US" altLang="zh-CN" sz="2800" b="1" i="1" dirty="0" smtClean="0">
                        <a:latin typeface="Cambria Math" panose="02040503050406030204" pitchFamily="18" charset="0"/>
                      </a:rPr>
                      <m:t>𝑸</m:t>
                    </m:r>
                  </m:oMath>
                </a14:m>
                <a:r>
                  <a:rPr lang="zh-CN" altLang="en-US" sz="2800" b="0" dirty="0"/>
                  <a:t>，即不可满足</a:t>
                </a:r>
                <a14:m>
                  <m:oMath xmlns:m="http://schemas.openxmlformats.org/officeDocument/2006/math">
                    <m:r>
                      <a:rPr lang="zh-CN" altLang="en-US"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𝑸</m:t>
                    </m:r>
                  </m:oMath>
                </a14:m>
                <a:r>
                  <a:rPr lang="zh-CN" altLang="en-US" sz="2800" b="0" dirty="0"/>
                  <a:t>，</a:t>
                </a:r>
              </a:p>
              <a:p>
                <a:pPr lvl="1" eaLnBrk="1" hangingPunct="1"/>
                <a:r>
                  <a:rPr lang="zh-CN" altLang="en-US" sz="2800" b="0" dirty="0"/>
                  <a:t>所以</a:t>
                </a:r>
                <a14:m>
                  <m:oMath xmlns:m="http://schemas.openxmlformats.org/officeDocument/2006/math">
                    <m:r>
                      <a:rPr lang="en-US"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oMath>
                </a14:m>
                <a:r>
                  <a:rPr lang="zh-CN" altLang="en-US" sz="2800" b="0" dirty="0"/>
                  <a:t>不可满足。</a:t>
                </a:r>
              </a:p>
              <a:p>
                <a:pPr lvl="1" eaLnBrk="1" hangingPunct="1"/>
                <a:r>
                  <a:rPr lang="zh-CN" altLang="en-US" sz="2800" b="0" dirty="0"/>
                  <a:t>因此，</a:t>
                </a:r>
                <a14:m>
                  <m:oMath xmlns:m="http://schemas.openxmlformats.org/officeDocument/2006/math">
                    <m:r>
                      <a:rPr lang="en-US"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 }</m:t>
                    </m:r>
                  </m:oMath>
                </a14:m>
                <a:r>
                  <a:rPr lang="zh-CN" altLang="en-US" sz="2800" b="0" dirty="0"/>
                  <a:t>不协调。</a:t>
                </a:r>
              </a:p>
              <a:p>
                <a:pPr lvl="1" eaLnBrk="1" hangingPunct="1"/>
                <a:r>
                  <a:rPr lang="zh-CN" altLang="en-US" sz="2800" b="0" dirty="0"/>
                  <a:t>所以有</a:t>
                </a:r>
                <a14:m>
                  <m:oMath xmlns:m="http://schemas.openxmlformats.org/officeDocument/2006/math">
                    <m:r>
                      <a:rPr lang="en-US"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𝑸</m:t>
                    </m:r>
                  </m:oMath>
                </a14:m>
                <a:r>
                  <a:rPr lang="zh-CN" altLang="en-US" sz="2800" b="0" dirty="0"/>
                  <a:t>。</a:t>
                </a:r>
              </a:p>
              <a:p>
                <a:pPr lvl="1" eaLnBrk="1" hangingPunct="1"/>
                <a:r>
                  <a:rPr lang="zh-CN" altLang="en-US" sz="2800" b="0" dirty="0"/>
                  <a:t>由演绎定理有</a:t>
                </a:r>
                <a14:m>
                  <m:oMath xmlns:m="http://schemas.openxmlformats.org/officeDocument/2006/math">
                    <m:r>
                      <a:rPr lang="en-US"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𝑸</m:t>
                    </m:r>
                  </m:oMath>
                </a14:m>
                <a:r>
                  <a:rPr lang="zh-CN" altLang="en-US" sz="2800" b="0" dirty="0"/>
                  <a:t>。</a:t>
                </a:r>
              </a:p>
              <a:p>
                <a:pPr lvl="1" eaLnBrk="1" hangingPunct="1"/>
                <a:r>
                  <a:rPr lang="zh-CN" altLang="en-US" sz="2800" b="0" dirty="0"/>
                  <a:t>由</a:t>
                </a:r>
                <a14:m>
                  <m:oMath xmlns:m="http://schemas.openxmlformats.org/officeDocument/2006/math">
                    <m:r>
                      <a:rPr lang="en-US" altLang="zh-CN" sz="2800" b="1" i="1" dirty="0" smtClean="0">
                        <a:latin typeface="Cambria Math" panose="02040503050406030204" pitchFamily="18" charset="0"/>
                      </a:rPr>
                      <m:t>⊢</m:t>
                    </m:r>
                    <m:d>
                      <m:dPr>
                        <m:ctrlPr>
                          <a:rPr lang="en-US" altLang="zh-CN" sz="2800" i="1" dirty="0" smtClean="0">
                            <a:latin typeface="Cambria Math" panose="02040503050406030204" pitchFamily="18" charset="0"/>
                            <a:sym typeface="Symbol" panose="05050102010706020507" pitchFamily="18" charset="2"/>
                          </a:rPr>
                        </m:ctrlPr>
                      </m:dPr>
                      <m:e>
                        <m:r>
                          <a:rPr lang="en-US" altLang="zh-CN" sz="2800" b="1" i="1" dirty="0" smtClean="0">
                            <a:latin typeface="Cambria Math" panose="02040503050406030204" pitchFamily="18" charset="0"/>
                            <a:sym typeface="Symbol" panose="05050102010706020507" pitchFamily="18" charset="2"/>
                          </a:rPr>
                          <m:t>¬</m:t>
                        </m:r>
                        <m:r>
                          <a:rPr lang="en-US" altLang="zh-CN" sz="2800" b="1" i="1" dirty="0" err="1" smtClean="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err="1">
                            <a:latin typeface="Cambria Math" panose="02040503050406030204" pitchFamily="18" charset="0"/>
                          </a:rPr>
                          <m:t>𝑸</m:t>
                        </m:r>
                      </m:e>
                    </m:d>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𝑸</m:t>
                    </m:r>
                  </m:oMath>
                </a14:m>
                <a:r>
                  <a:rPr lang="zh-CN" altLang="en-US" sz="2800" b="0" dirty="0"/>
                  <a:t>，因此，</a:t>
                </a:r>
                <a14:m>
                  <m:oMath xmlns:m="http://schemas.openxmlformats.org/officeDocument/2006/math">
                    <m:r>
                      <a:rPr lang="en-US"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𝑸</m:t>
                    </m:r>
                  </m:oMath>
                </a14:m>
                <a:endParaRPr lang="zh-CN" altLang="en-US" i="1" dirty="0"/>
              </a:p>
            </p:txBody>
          </p:sp>
        </mc:Choice>
        <mc:Fallback xmlns="">
          <p:sp>
            <p:nvSpPr>
              <p:cNvPr id="26627" name="Rectangle 3">
                <a:extLst>
                  <a:ext uri="{FF2B5EF4-FFF2-40B4-BE49-F238E27FC236}">
                    <a16:creationId xmlns:a16="http://schemas.microsoft.com/office/drawing/2014/main" id="{8BFA9B62-7EDF-4BD1-8CF7-AD74564B17F5}"/>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B86950E-DD43-41CA-B7A3-B5AA94B67618}"/>
              </a:ext>
            </a:extLst>
          </p:cNvPr>
          <p:cNvSpPr>
            <a:spLocks noGrp="1" noChangeArrowheads="1"/>
          </p:cNvSpPr>
          <p:nvPr>
            <p:ph type="title"/>
          </p:nvPr>
        </p:nvSpPr>
        <p:spPr/>
        <p:txBody>
          <a:bodyPr/>
          <a:lstStyle/>
          <a:p>
            <a:pPr eaLnBrk="1" hangingPunct="1"/>
            <a:r>
              <a:rPr lang="zh-CN" altLang="en-US" dirty="0"/>
              <a:t>完全性定理</a:t>
            </a:r>
            <a:r>
              <a:rPr lang="en-US" altLang="zh-CN" dirty="0"/>
              <a:t>—</a:t>
            </a:r>
            <a:r>
              <a:rPr lang="zh-CN" altLang="en-US" dirty="0"/>
              <a:t>谓词</a:t>
            </a:r>
          </a:p>
        </p:txBody>
      </p:sp>
      <mc:AlternateContent xmlns:mc="http://schemas.openxmlformats.org/markup-compatibility/2006" xmlns:a14="http://schemas.microsoft.com/office/drawing/2010/main">
        <mc:Choice Requires="a14">
          <p:sp>
            <p:nvSpPr>
              <p:cNvPr id="27651" name="Rectangle 3">
                <a:extLst>
                  <a:ext uri="{FF2B5EF4-FFF2-40B4-BE49-F238E27FC236}">
                    <a16:creationId xmlns:a16="http://schemas.microsoft.com/office/drawing/2014/main" id="{6D6CC93B-03EB-4EA5-8266-4516887AF287}"/>
                  </a:ext>
                </a:extLst>
              </p:cNvPr>
              <p:cNvSpPr>
                <a:spLocks noGrp="1" noChangeArrowheads="1"/>
              </p:cNvSpPr>
              <p:nvPr>
                <p:ph idx="1"/>
              </p:nvPr>
            </p:nvSpPr>
            <p:spPr/>
            <p:txBody>
              <a:bodyPr/>
              <a:lstStyle/>
              <a:p>
                <a:pPr eaLnBrk="1" hangingPunct="1"/>
                <a:r>
                  <a:rPr lang="zh-CN" altLang="en-US" kern="1200" dirty="0">
                    <a:solidFill>
                      <a:srgbClr val="0070C0"/>
                    </a:solidFill>
                    <a:latin typeface="Times New Roman" panose="02020603050405020304" pitchFamily="18" charset="0"/>
                    <a:ea typeface="黑体" panose="02010609060101010101" pitchFamily="49" charset="-122"/>
                  </a:rPr>
                  <a:t>定理</a:t>
                </a:r>
                <a:r>
                  <a:rPr lang="en-US" altLang="zh-CN" kern="1200" dirty="0">
                    <a:solidFill>
                      <a:srgbClr val="0070C0"/>
                    </a:solidFill>
                    <a:latin typeface="Times New Roman" panose="02020603050405020304" pitchFamily="18" charset="0"/>
                    <a:ea typeface="黑体" panose="02010609060101010101" pitchFamily="49" charset="-122"/>
                  </a:rPr>
                  <a:t>5.2.3</a:t>
                </a:r>
                <a:r>
                  <a:rPr lang="zh-CN" altLang="en-US" b="0" dirty="0"/>
                  <a:t> </a:t>
                </a:r>
                <a:r>
                  <a:rPr lang="zh-CN" altLang="en-US" b="0" dirty="0">
                    <a:latin typeface="Times New Roman" panose="02020603050405020304" pitchFamily="18" charset="0"/>
                  </a:rPr>
                  <a:t>若</a:t>
                </a:r>
                <a14:m>
                  <m:oMath xmlns:m="http://schemas.openxmlformats.org/officeDocument/2006/math">
                    <m:r>
                      <a:rPr lang="el-GR" altLang="zh-CN" b="1" i="1" dirty="0" smtClean="0">
                        <a:latin typeface="Cambria Math" panose="02040503050406030204" pitchFamily="18" charset="0"/>
                      </a:rPr>
                      <m:t>𝜞</m:t>
                    </m:r>
                    <m:r>
                      <a:rPr lang="en-US" altLang="zh-CN" b="1" i="1" smtClean="0">
                        <a:latin typeface="Cambria Math" panose="02040503050406030204" pitchFamily="18" charset="0"/>
                      </a:rPr>
                      <m:t>⊨</m:t>
                    </m:r>
                    <m:r>
                      <a:rPr lang="en-US" altLang="zh-CN" b="1" i="1" dirty="0" smtClean="0">
                        <a:latin typeface="Cambria Math" panose="02040503050406030204" pitchFamily="18" charset="0"/>
                      </a:rPr>
                      <m:t>𝑸</m:t>
                    </m:r>
                  </m:oMath>
                </a14:m>
                <a:r>
                  <a:rPr lang="zh-CN" altLang="en-US" b="0" dirty="0">
                    <a:latin typeface="Times New Roman" panose="02020603050405020304" pitchFamily="18" charset="0"/>
                  </a:rPr>
                  <a:t>，则</a:t>
                </a:r>
                <a14:m>
                  <m:oMath xmlns:m="http://schemas.openxmlformats.org/officeDocument/2006/math">
                    <m:r>
                      <a:rPr lang="el-GR" altLang="zh-CN" b="1" i="1" dirty="0" smtClean="0">
                        <a:latin typeface="Cambria Math" panose="02040503050406030204" pitchFamily="18" charset="0"/>
                      </a:rPr>
                      <m:t>𝜞</m:t>
                    </m:r>
                    <m:r>
                      <a:rPr lang="en-US" altLang="zh-CN" b="1" i="1" dirty="0">
                        <a:latin typeface="Cambria Math" panose="02040503050406030204" pitchFamily="18" charset="0"/>
                      </a:rPr>
                      <m:t>⊢</m:t>
                    </m:r>
                    <m:r>
                      <a:rPr lang="en-US" altLang="zh-CN" b="1" i="1" dirty="0" smtClean="0">
                        <a:latin typeface="Cambria Math" panose="02040503050406030204" pitchFamily="18" charset="0"/>
                      </a:rPr>
                      <m:t>𝑸</m:t>
                    </m:r>
                  </m:oMath>
                </a14:m>
                <a:endParaRPr lang="en-US" altLang="zh-CN" i="1" dirty="0">
                  <a:latin typeface="Times New Roman" panose="02020603050405020304" pitchFamily="18" charset="0"/>
                </a:endParaRPr>
              </a:p>
              <a:p>
                <a:pPr eaLnBrk="1" hangingPunct="1"/>
                <a:r>
                  <a:rPr lang="zh-CN" altLang="en-US" b="0" dirty="0">
                    <a:latin typeface="Times New Roman" panose="02020603050405020304" pitchFamily="18" charset="0"/>
                  </a:rPr>
                  <a:t>证明：</a:t>
                </a:r>
                <a:endParaRPr lang="en-US" altLang="zh-CN" b="0" dirty="0">
                  <a:latin typeface="Times New Roman" panose="02020603050405020304" pitchFamily="18" charset="0"/>
                </a:endParaRPr>
              </a:p>
              <a:p>
                <a:pPr lvl="1" eaLnBrk="1" hangingPunct="1"/>
                <a:r>
                  <a:rPr lang="zh-CN" altLang="en-US" sz="2800" b="0" dirty="0"/>
                  <a:t>设</a:t>
                </a:r>
                <a14:m>
                  <m:oMath xmlns:m="http://schemas.openxmlformats.org/officeDocument/2006/math">
                    <m:r>
                      <a:rPr lang="en-US" altLang="zh-CN" sz="2800" b="1" i="1" dirty="0">
                        <a:latin typeface="Cambria Math" panose="02040503050406030204" pitchFamily="18" charset="0"/>
                      </a:rPr>
                      <m:t>𝑹</m:t>
                    </m:r>
                  </m:oMath>
                </a14:m>
                <a:r>
                  <a:rPr lang="zh-CN" altLang="en-US" sz="2800" b="0" dirty="0"/>
                  <a:t>是</a:t>
                </a:r>
                <a14:m>
                  <m:oMath xmlns:m="http://schemas.openxmlformats.org/officeDocument/2006/math">
                    <m:r>
                      <a:rPr lang="en-US" altLang="zh-CN" sz="2800" b="1" i="1" dirty="0">
                        <a:latin typeface="Cambria Math" panose="02040503050406030204" pitchFamily="18" charset="0"/>
                      </a:rPr>
                      <m:t>𝑸</m:t>
                    </m:r>
                  </m:oMath>
                </a14:m>
                <a:r>
                  <a:rPr lang="zh-CN" altLang="en-US" sz="2800" b="0" dirty="0"/>
                  <a:t>的闭包。</a:t>
                </a:r>
                <a:endParaRPr lang="en-US" altLang="zh-CN" sz="2800" b="0" dirty="0"/>
              </a:p>
              <a:p>
                <a:pPr lvl="1" eaLnBrk="1" hangingPunct="1"/>
                <a:r>
                  <a:rPr lang="zh-CN" altLang="en-US" sz="2800" b="0" dirty="0"/>
                  <a:t>若解释</a:t>
                </a:r>
                <a14:m>
                  <m:oMath xmlns:m="http://schemas.openxmlformats.org/officeDocument/2006/math">
                    <m:r>
                      <a:rPr lang="en-US" altLang="zh-CN" sz="2800" b="1" i="1" dirty="0">
                        <a:latin typeface="Cambria Math" panose="02040503050406030204" pitchFamily="18" charset="0"/>
                      </a:rPr>
                      <m:t>𝑰</m:t>
                    </m:r>
                  </m:oMath>
                </a14:m>
                <a:r>
                  <a:rPr lang="zh-CN" altLang="en-US" sz="2800" b="0" dirty="0"/>
                  <a:t>满足</a:t>
                </a:r>
                <a14:m>
                  <m:oMath xmlns:m="http://schemas.openxmlformats.org/officeDocument/2006/math">
                    <m:r>
                      <a:rPr lang="el-GR" altLang="zh-CN" sz="2800" b="1" i="1" dirty="0">
                        <a:latin typeface="Cambria Math" panose="02040503050406030204" pitchFamily="18" charset="0"/>
                      </a:rPr>
                      <m:t>𝜞</m:t>
                    </m:r>
                  </m:oMath>
                </a14:m>
                <a:r>
                  <a:rPr lang="zh-CN" altLang="en-US" sz="2800" b="0" dirty="0"/>
                  <a:t>，必然满足</a:t>
                </a:r>
                <a14:m>
                  <m:oMath xmlns:m="http://schemas.openxmlformats.org/officeDocument/2006/math">
                    <m:r>
                      <a:rPr lang="en-US" altLang="zh-CN" sz="2800" b="1" i="1" dirty="0">
                        <a:latin typeface="Cambria Math" panose="02040503050406030204" pitchFamily="18" charset="0"/>
                      </a:rPr>
                      <m:t>𝑹</m:t>
                    </m:r>
                  </m:oMath>
                </a14:m>
                <a:r>
                  <a:rPr lang="zh-CN" altLang="en-US" sz="2800" b="0" dirty="0"/>
                  <a:t>，即不满足</a:t>
                </a:r>
                <a14:m>
                  <m:oMath xmlns:m="http://schemas.openxmlformats.org/officeDocument/2006/math">
                    <m:r>
                      <a:rPr lang="en-US" altLang="zh-CN" sz="2800" b="1" i="1" dirty="0">
                        <a:latin typeface="Cambria Math" panose="02040503050406030204" pitchFamily="18" charset="0"/>
                      </a:rPr>
                      <m:t>¬</m:t>
                    </m:r>
                    <m:r>
                      <a:rPr lang="en-US" altLang="zh-CN" sz="2800" b="1" i="1" dirty="0">
                        <a:latin typeface="Cambria Math" panose="02040503050406030204" pitchFamily="18" charset="0"/>
                      </a:rPr>
                      <m:t>𝑹</m:t>
                    </m:r>
                  </m:oMath>
                </a14:m>
                <a:r>
                  <a:rPr lang="zh-CN" altLang="en-US" sz="2800" b="0" dirty="0"/>
                  <a:t>，</a:t>
                </a:r>
                <a:endParaRPr lang="en-US" altLang="zh-CN" sz="2800" b="0" dirty="0"/>
              </a:p>
              <a:p>
                <a:pPr lvl="1" eaLnBrk="1" hangingPunct="1"/>
                <a:r>
                  <a:rPr lang="zh-CN" altLang="en-US" sz="2800" b="0" dirty="0">
                    <a:latin typeface="Times New Roman" panose="02020603050405020304" pitchFamily="18" charset="0"/>
                  </a:rPr>
                  <a:t>所以</a:t>
                </a:r>
                <a14:m>
                  <m:oMath xmlns:m="http://schemas.openxmlformats.org/officeDocument/2006/math">
                    <m:r>
                      <a:rPr lang="el-GR" altLang="zh-CN" sz="2800" b="1" i="1" dirty="0" smtClean="0">
                        <a:latin typeface="Cambria Math" panose="02040503050406030204" pitchFamily="18" charset="0"/>
                      </a:rPr>
                      <m:t>𝜞</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𝑹</m:t>
                    </m:r>
                    <m:r>
                      <a:rPr lang="en-US" altLang="zh-CN" sz="2800" b="1" i="1" dirty="0">
                        <a:latin typeface="Cambria Math" panose="02040503050406030204" pitchFamily="18" charset="0"/>
                        <a:sym typeface="Symbol" panose="05050102010706020507" pitchFamily="18" charset="2"/>
                      </a:rPr>
                      <m:t>}</m:t>
                    </m:r>
                  </m:oMath>
                </a14:m>
                <a:r>
                  <a:rPr lang="zh-CN" altLang="en-US" sz="2800" b="0" dirty="0">
                    <a:latin typeface="Times New Roman" panose="02020603050405020304" pitchFamily="18" charset="0"/>
                  </a:rPr>
                  <a:t>不可满足，</a:t>
                </a:r>
                <a14:m>
                  <m:oMath xmlns:m="http://schemas.openxmlformats.org/officeDocument/2006/math">
                    <m:r>
                      <a:rPr lang="el-GR"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𝑹</m:t>
                    </m:r>
                    <m:r>
                      <a:rPr lang="en-US" altLang="zh-CN" sz="2800" b="1" i="1" dirty="0">
                        <a:latin typeface="Cambria Math" panose="02040503050406030204" pitchFamily="18" charset="0"/>
                        <a:sym typeface="Symbol" panose="05050102010706020507" pitchFamily="18" charset="2"/>
                      </a:rPr>
                      <m:t>}</m:t>
                    </m:r>
                  </m:oMath>
                </a14:m>
                <a:r>
                  <a:rPr lang="zh-CN" altLang="en-US" sz="2800" b="0" dirty="0">
                    <a:latin typeface="Times New Roman" panose="02020603050405020304" pitchFamily="18" charset="0"/>
                  </a:rPr>
                  <a:t>不协调，</a:t>
                </a:r>
                <a:endParaRPr lang="en-US" altLang="zh-CN" sz="2800" b="0" dirty="0">
                  <a:latin typeface="Times New Roman" panose="02020603050405020304" pitchFamily="18" charset="0"/>
                </a:endParaRPr>
              </a:p>
              <a:p>
                <a:pPr lvl="1" eaLnBrk="1" hangingPunct="1"/>
                <a14:m>
                  <m:oMath xmlns:m="http://schemas.openxmlformats.org/officeDocument/2006/math">
                    <m:r>
                      <a:rPr lang="el-GR" altLang="zh-CN" sz="2800" b="1" i="1" dirty="0" smtClean="0">
                        <a:latin typeface="Cambria Math" panose="02040503050406030204" pitchFamily="18" charset="0"/>
                      </a:rPr>
                      <m:t>𝜞</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𝑹</m:t>
                    </m:r>
                    <m:r>
                      <a:rPr lang="en-US" altLang="zh-CN" sz="2800" b="1" i="1" dirty="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𝑹</m:t>
                    </m:r>
                    <m:r>
                      <a:rPr lang="en-US" altLang="zh-CN" sz="2800" b="1" i="1" dirty="0">
                        <a:latin typeface="Cambria Math" panose="02040503050406030204" pitchFamily="18" charset="0"/>
                      </a:rPr>
                      <m:t> </m:t>
                    </m:r>
                  </m:oMath>
                </a14:m>
                <a:r>
                  <a:rPr lang="zh-CN" altLang="en-US" sz="2800" b="0" dirty="0">
                    <a:latin typeface="Times New Roman" panose="02020603050405020304" pitchFamily="18" charset="0"/>
                  </a:rPr>
                  <a:t>。</a:t>
                </a:r>
                <a:endParaRPr lang="en-US" altLang="zh-CN" sz="2800" b="0" dirty="0">
                  <a:latin typeface="Times New Roman" panose="02020603050405020304" pitchFamily="18" charset="0"/>
                </a:endParaRPr>
              </a:p>
              <a:p>
                <a:pPr lvl="1" eaLnBrk="1" hangingPunct="1"/>
                <a:r>
                  <a:rPr lang="zh-CN" altLang="en-US" sz="2800" b="0" dirty="0">
                    <a:latin typeface="Times New Roman" panose="02020603050405020304" pitchFamily="18" charset="0"/>
                  </a:rPr>
                  <a:t>由演绎定理知，</a:t>
                </a:r>
                <a14:m>
                  <m:oMath xmlns:m="http://schemas.openxmlformats.org/officeDocument/2006/math">
                    <m:r>
                      <a:rPr lang="el-GR"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zh-CN" altLang="en-US" sz="2800" b="1" i="1" dirty="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𝑹</m:t>
                    </m:r>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 </m:t>
                    </m:r>
                    <m:r>
                      <a:rPr lang="en-US" altLang="zh-CN" sz="2800" b="1" i="1" dirty="0">
                        <a:latin typeface="Cambria Math" panose="02040503050406030204" pitchFamily="18" charset="0"/>
                      </a:rPr>
                      <m:t>𝑹</m:t>
                    </m:r>
                  </m:oMath>
                </a14:m>
                <a:r>
                  <a:rPr lang="zh-CN" altLang="en-US" sz="2800" b="0" dirty="0">
                    <a:latin typeface="Times New Roman" panose="02020603050405020304" pitchFamily="18" charset="0"/>
                  </a:rPr>
                  <a:t>，</a:t>
                </a:r>
                <a:endParaRPr lang="en-US" altLang="zh-CN" sz="2800" b="0" dirty="0">
                  <a:latin typeface="Times New Roman" panose="02020603050405020304" pitchFamily="18" charset="0"/>
                </a:endParaRPr>
              </a:p>
              <a:p>
                <a:pPr lvl="1" eaLnBrk="1" hangingPunct="1"/>
                <a:r>
                  <a:rPr lang="zh-CN" altLang="en-US" sz="2800" b="0" dirty="0">
                    <a:latin typeface="Times New Roman" panose="02020603050405020304" pitchFamily="18" charset="0"/>
                  </a:rPr>
                  <a:t>因为</a:t>
                </a:r>
                <a14:m>
                  <m:oMath xmlns:m="http://schemas.openxmlformats.org/officeDocument/2006/math">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𝑹</m:t>
                    </m:r>
                    <m:r>
                      <a:rPr lang="en-US" altLang="zh-CN" sz="2800" b="1" i="1" dirty="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𝑹</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𝑹</m:t>
                    </m:r>
                  </m:oMath>
                </a14:m>
                <a:r>
                  <a:rPr lang="zh-CN" altLang="en-US" sz="2800" b="0" dirty="0">
                    <a:latin typeface="Times New Roman" panose="02020603050405020304" pitchFamily="18" charset="0"/>
                  </a:rPr>
                  <a:t>，故</a:t>
                </a:r>
                <a14:m>
                  <m:oMath xmlns:m="http://schemas.openxmlformats.org/officeDocument/2006/math">
                    <m:r>
                      <a:rPr lang="el-GR"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𝑹</m:t>
                    </m:r>
                  </m:oMath>
                </a14:m>
                <a:r>
                  <a:rPr lang="zh-CN" altLang="en-US" sz="2800" b="0" dirty="0">
                    <a:latin typeface="Times New Roman" panose="02020603050405020304" pitchFamily="18" charset="0"/>
                  </a:rPr>
                  <a:t>，</a:t>
                </a:r>
                <a:endParaRPr lang="en-US" altLang="zh-CN" sz="2800" b="0" dirty="0">
                  <a:latin typeface="Times New Roman" panose="02020603050405020304" pitchFamily="18" charset="0"/>
                </a:endParaRPr>
              </a:p>
              <a:p>
                <a:pPr lvl="1" eaLnBrk="1" hangingPunct="1"/>
                <a:r>
                  <a:rPr lang="zh-CN" altLang="en-US" sz="2800" b="0" dirty="0">
                    <a:latin typeface="Times New Roman" panose="02020603050405020304" pitchFamily="18" charset="0"/>
                  </a:rPr>
                  <a:t>因此，</a:t>
                </a:r>
                <a14:m>
                  <m:oMath xmlns:m="http://schemas.openxmlformats.org/officeDocument/2006/math">
                    <m:r>
                      <a:rPr lang="el-GR" altLang="zh-CN" sz="2800" b="1" i="1" dirty="0" smtClean="0">
                        <a:latin typeface="Cambria Math" panose="02040503050406030204" pitchFamily="18" charset="0"/>
                      </a:rPr>
                      <m:t>𝜞</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oMath>
                </a14:m>
                <a:r>
                  <a:rPr lang="zh-CN" altLang="en-US" sz="2800" b="0" dirty="0">
                    <a:latin typeface="Times New Roman" panose="02020603050405020304" pitchFamily="18" charset="0"/>
                  </a:rPr>
                  <a:t>。</a:t>
                </a:r>
                <a:endParaRPr lang="en-US" altLang="zh-CN" sz="2800" b="0" dirty="0">
                  <a:latin typeface="Times New Roman" panose="02020603050405020304" pitchFamily="18" charset="0"/>
                </a:endParaRPr>
              </a:p>
              <a:p>
                <a:pPr eaLnBrk="1" hangingPunct="1">
                  <a:buFont typeface="Wingdings" panose="05000000000000000000" pitchFamily="2" charset="2"/>
                  <a:buChar char=" "/>
                </a:pPr>
                <a:endParaRPr lang="en-US" altLang="zh-CN" b="0" dirty="0">
                  <a:latin typeface="Times New Roman" panose="02020603050405020304" pitchFamily="18" charset="0"/>
                </a:endParaRPr>
              </a:p>
            </p:txBody>
          </p:sp>
        </mc:Choice>
        <mc:Fallback xmlns="">
          <p:sp>
            <p:nvSpPr>
              <p:cNvPr id="27651" name="Rectangle 3">
                <a:extLst>
                  <a:ext uri="{FF2B5EF4-FFF2-40B4-BE49-F238E27FC236}">
                    <a16:creationId xmlns:a16="http://schemas.microsoft.com/office/drawing/2014/main" id="{6D6CC93B-03EB-4EA5-8266-4516887AF287}"/>
                  </a:ext>
                </a:extLst>
              </p:cNvPr>
              <p:cNvSpPr>
                <a:spLocks noGrp="1" noRot="1" noChangeAspect="1" noMove="1" noResize="1" noEditPoints="1" noAdjustHandles="1" noChangeArrowheads="1" noChangeShapeType="1" noTextEdit="1"/>
              </p:cNvSpPr>
              <p:nvPr>
                <p:ph idx="1"/>
              </p:nvPr>
            </p:nvSpPr>
            <p:spPr>
              <a:blipFill>
                <a:blip r:embed="rId3"/>
                <a:stretch>
                  <a:fillRect l="-781" t="-746"/>
                </a:stretch>
              </a:blipFill>
            </p:spPr>
            <p:txBody>
              <a:bodyPr/>
              <a:lstStyle/>
              <a:p>
                <a:r>
                  <a:rPr lang="zh-CN" altLang="en-US">
                    <a:noFill/>
                  </a:rPr>
                  <a:t> </a:t>
                </a:r>
              </a:p>
            </p:txBody>
          </p:sp>
        </mc:Fallback>
      </mc:AlternateContent>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B56D7-B5E6-1723-BA0B-51B9033B0DC9}"/>
              </a:ext>
            </a:extLst>
          </p:cNvPr>
          <p:cNvSpPr>
            <a:spLocks noGrp="1"/>
          </p:cNvSpPr>
          <p:nvPr>
            <p:ph type="title"/>
          </p:nvPr>
        </p:nvSpPr>
        <p:spPr/>
        <p:txBody>
          <a:bodyPr/>
          <a:lstStyle/>
          <a:p>
            <a:r>
              <a:rPr lang="zh-CN" altLang="en-US" dirty="0"/>
              <a:t>一致性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AD8B85-009B-25DB-AB6E-815E142CC075}"/>
                  </a:ext>
                </a:extLst>
              </p:cNvPr>
              <p:cNvSpPr>
                <a:spLocks noGrp="1"/>
              </p:cNvSpPr>
              <p:nvPr>
                <p:ph idx="1"/>
              </p:nvPr>
            </p:nvSpPr>
            <p:spPr>
              <a:xfrm>
                <a:off x="276225" y="946150"/>
                <a:ext cx="8589963" cy="5911850"/>
              </a:xfrm>
            </p:spPr>
            <p:txBody>
              <a:bodyPr/>
              <a:lstStyle/>
              <a:p>
                <a:r>
                  <a:rPr lang="zh-CN" altLang="en-US" dirty="0">
                    <a:solidFill>
                      <a:srgbClr val="0070C0"/>
                    </a:solidFill>
                  </a:rPr>
                  <a:t>定义</a:t>
                </a:r>
                <a:r>
                  <a:rPr lang="en-US" altLang="zh-CN" dirty="0">
                    <a:solidFill>
                      <a:srgbClr val="0070C0"/>
                    </a:solidFill>
                    <a:latin typeface="Times New Roman" panose="02020603050405020304" pitchFamily="18" charset="0"/>
                  </a:rPr>
                  <a:t>5.2.3</a:t>
                </a:r>
                <a:r>
                  <a:rPr lang="en-US" altLang="zh-CN" dirty="0">
                    <a:solidFill>
                      <a:srgbClr val="0070C0"/>
                    </a:solidFill>
                    <a:latin typeface="黑体" panose="02010609060101010101" pitchFamily="49" charset="-122"/>
                    <a:ea typeface="黑体" panose="02010609060101010101" pitchFamily="49" charset="-122"/>
                  </a:rPr>
                  <a:t> </a:t>
                </a:r>
                <a:r>
                  <a:rPr lang="zh-CN" altLang="en-US" b="0" dirty="0"/>
                  <a:t>关于公理系统的一致性，有几种定义：</a:t>
                </a:r>
              </a:p>
              <a:p>
                <a:pPr marL="457200" lvl="1" indent="0">
                  <a:buNone/>
                </a:pPr>
                <a:r>
                  <a:rPr lang="en-US" altLang="zh-CN" dirty="0">
                    <a:latin typeface="Times New Roman" panose="02020603050405020304" pitchFamily="18" charset="0"/>
                  </a:rPr>
                  <a:t>(1)</a:t>
                </a:r>
                <a:r>
                  <a:rPr lang="zh-CN" altLang="en-US" dirty="0">
                    <a:latin typeface="Times New Roman" panose="02020603050405020304" pitchFamily="18" charset="0"/>
                  </a:rPr>
                  <a:t> </a:t>
                </a:r>
                <a:r>
                  <a:rPr lang="zh-CN" altLang="en-US" dirty="0">
                    <a:solidFill>
                      <a:srgbClr val="0070C0"/>
                    </a:solidFill>
                  </a:rPr>
                  <a:t>一致性的古典定义</a:t>
                </a:r>
                <a:r>
                  <a:rPr lang="zh-CN" altLang="en-US" b="0" dirty="0"/>
                  <a:t>：一公理系统是一致的，当且仅当，不存在任何公式</a:t>
                </a:r>
                <a14:m>
                  <m:oMath xmlns:m="http://schemas.openxmlformats.org/officeDocument/2006/math">
                    <m:r>
                      <a:rPr lang="en-US" altLang="zh-CN" b="1" i="1" dirty="0" smtClean="0">
                        <a:latin typeface="Cambria Math" panose="02040503050406030204" pitchFamily="18" charset="0"/>
                      </a:rPr>
                      <m:t>𝑸</m:t>
                    </m:r>
                  </m:oMath>
                </a14:m>
                <a:r>
                  <a:rPr lang="zh-CN" altLang="en-US" b="0" dirty="0"/>
                  <a:t>，</a:t>
                </a:r>
                <a14:m>
                  <m:oMath xmlns:m="http://schemas.openxmlformats.org/officeDocument/2006/math">
                    <m:r>
                      <a:rPr lang="en-US" altLang="zh-CN" i="1" dirty="0">
                        <a:latin typeface="Cambria Math" panose="02040503050406030204" pitchFamily="18" charset="0"/>
                      </a:rPr>
                      <m:t>𝑸</m:t>
                    </m:r>
                  </m:oMath>
                </a14:m>
                <a:r>
                  <a:rPr lang="zh-CN" altLang="en-US" b="0" dirty="0"/>
                  <a:t>和非</a:t>
                </a:r>
                <a14:m>
                  <m:oMath xmlns:m="http://schemas.openxmlformats.org/officeDocument/2006/math">
                    <m:r>
                      <a:rPr lang="en-US" altLang="zh-CN" i="1" dirty="0">
                        <a:latin typeface="Cambria Math" panose="02040503050406030204" pitchFamily="18" charset="0"/>
                      </a:rPr>
                      <m:t>𝑸</m:t>
                    </m:r>
                  </m:oMath>
                </a14:m>
                <a:r>
                  <a:rPr lang="zh-CN" altLang="en-US" b="0" dirty="0"/>
                  <a:t>都在该系统里可证</a:t>
                </a:r>
              </a:p>
              <a:p>
                <a:pPr marL="457200" lvl="1" indent="0">
                  <a:buNone/>
                </a:pPr>
                <a:r>
                  <a:rPr lang="en-US" altLang="zh-CN" dirty="0">
                    <a:latin typeface="Times New Roman" panose="02020603050405020304" pitchFamily="18" charset="0"/>
                  </a:rPr>
                  <a:t>(2) </a:t>
                </a:r>
                <a:r>
                  <a:rPr lang="zh-CN" altLang="en-US" dirty="0">
                    <a:solidFill>
                      <a:srgbClr val="0070C0"/>
                    </a:solidFill>
                  </a:rPr>
                  <a:t>一致性的语义定义</a:t>
                </a:r>
                <a:r>
                  <a:rPr lang="zh-CN" altLang="en-US" b="0" dirty="0"/>
                  <a:t>：一公理系统是一致的，当且仅当，一切在该系统里可证的公式都是真的</a:t>
                </a:r>
              </a:p>
              <a:p>
                <a:pPr marL="457200" lvl="1" indent="0">
                  <a:buNone/>
                </a:pPr>
                <a:r>
                  <a:rPr lang="en-US" altLang="zh-CN" dirty="0">
                    <a:latin typeface="Times New Roman" panose="02020603050405020304" pitchFamily="18" charset="0"/>
                  </a:rPr>
                  <a:t>(3) </a:t>
                </a:r>
                <a:r>
                  <a:rPr lang="zh-CN" altLang="en-US" dirty="0">
                    <a:solidFill>
                      <a:srgbClr val="0070C0"/>
                    </a:solidFill>
                  </a:rPr>
                  <a:t>一致性的语法定义</a:t>
                </a:r>
                <a:r>
                  <a:rPr lang="zh-CN" altLang="en-US" b="0" dirty="0"/>
                  <a:t>：一公理系统是一致的，当且仅当，并非任一公式都在该系统里可证</a:t>
                </a:r>
              </a:p>
              <a:p>
                <a:r>
                  <a:rPr lang="zh-CN" altLang="en-US" b="0" dirty="0"/>
                  <a:t>命题演算的一致性</a:t>
                </a:r>
                <a:endParaRPr lang="en-US" altLang="zh-CN" b="0" dirty="0"/>
              </a:p>
              <a:p>
                <a:pPr lvl="1"/>
                <a:r>
                  <a:rPr lang="zh-CN" altLang="en-US" b="0" dirty="0"/>
                  <a:t>是在古典的意义下一致的：对任一公式</a:t>
                </a:r>
                <a14:m>
                  <m:oMath xmlns:m="http://schemas.openxmlformats.org/officeDocument/2006/math">
                    <m:r>
                      <a:rPr lang="en-US" altLang="zh-CN" b="1" i="1" dirty="0" smtClean="0">
                        <a:latin typeface="Cambria Math" panose="02040503050406030204" pitchFamily="18" charset="0"/>
                      </a:rPr>
                      <m:t>𝑸</m:t>
                    </m:r>
                  </m:oMath>
                </a14:m>
                <a:r>
                  <a:rPr lang="zh-CN" altLang="en-US" b="0" dirty="0"/>
                  <a:t>，</a:t>
                </a:r>
                <a14:m>
                  <m:oMath xmlns:m="http://schemas.openxmlformats.org/officeDocument/2006/math">
                    <m:r>
                      <a:rPr lang="en-US" altLang="zh-CN" i="1" dirty="0">
                        <a:latin typeface="Cambria Math" panose="02040503050406030204" pitchFamily="18" charset="0"/>
                      </a:rPr>
                      <m:t>𝑸</m:t>
                    </m:r>
                  </m:oMath>
                </a14:m>
                <a:r>
                  <a:rPr lang="zh-CN" altLang="en-US" b="0" dirty="0"/>
                  <a:t>和非</a:t>
                </a:r>
                <a14:m>
                  <m:oMath xmlns:m="http://schemas.openxmlformats.org/officeDocument/2006/math">
                    <m:r>
                      <a:rPr lang="en-US" altLang="zh-CN" i="1" dirty="0">
                        <a:latin typeface="Cambria Math" panose="02040503050406030204" pitchFamily="18" charset="0"/>
                      </a:rPr>
                      <m:t>𝑸</m:t>
                    </m:r>
                  </m:oMath>
                </a14:m>
                <a:r>
                  <a:rPr lang="zh-CN" altLang="en-US" b="0" dirty="0"/>
                  <a:t>不能都是命题演算定理</a:t>
                </a:r>
                <a:endParaRPr lang="en-US" altLang="zh-CN" b="0" dirty="0"/>
              </a:p>
              <a:p>
                <a:pPr lvl="1"/>
                <a:r>
                  <a:rPr lang="zh-CN" altLang="en-US" b="0" dirty="0"/>
                  <a:t>是语义一致的：命题演算的定理都是重言式</a:t>
                </a:r>
                <a:endParaRPr lang="en-US" altLang="zh-CN" b="0" dirty="0"/>
              </a:p>
              <a:p>
                <a:pPr lvl="1"/>
                <a:r>
                  <a:rPr lang="zh-CN" altLang="en-US" b="0" dirty="0"/>
                  <a:t>是语法一致的，并非任一公式都是命题演算的定理</a:t>
                </a:r>
                <a:endParaRPr lang="en-US" altLang="zh-CN" b="0" dirty="0"/>
              </a:p>
              <a:p>
                <a:r>
                  <a:rPr lang="zh-CN" altLang="en-US" b="0" dirty="0"/>
                  <a:t>一致性在公理系统内不可证</a:t>
                </a:r>
              </a:p>
            </p:txBody>
          </p:sp>
        </mc:Choice>
        <mc:Fallback xmlns="">
          <p:sp>
            <p:nvSpPr>
              <p:cNvPr id="3" name="内容占位符 2">
                <a:extLst>
                  <a:ext uri="{FF2B5EF4-FFF2-40B4-BE49-F238E27FC236}">
                    <a16:creationId xmlns:a16="http://schemas.microsoft.com/office/drawing/2014/main" id="{6EAD8B85-009B-25DB-AB6E-815E142CC075}"/>
                  </a:ext>
                </a:extLst>
              </p:cNvPr>
              <p:cNvSpPr>
                <a:spLocks noGrp="1" noRot="1" noChangeAspect="1" noMove="1" noResize="1" noEditPoints="1" noAdjustHandles="1" noChangeArrowheads="1" noChangeShapeType="1" noTextEdit="1"/>
              </p:cNvSpPr>
              <p:nvPr>
                <p:ph idx="1"/>
              </p:nvPr>
            </p:nvSpPr>
            <p:spPr>
              <a:xfrm>
                <a:off x="276225" y="946150"/>
                <a:ext cx="8589963" cy="5911850"/>
              </a:xfrm>
              <a:blipFill>
                <a:blip r:embed="rId2"/>
                <a:stretch>
                  <a:fillRect l="-781" t="-722" b="-3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76947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CB1FE-BCC5-1528-795C-F1F246EC4E42}"/>
              </a:ext>
            </a:extLst>
          </p:cNvPr>
          <p:cNvSpPr>
            <a:spLocks noGrp="1"/>
          </p:cNvSpPr>
          <p:nvPr>
            <p:ph type="title"/>
          </p:nvPr>
        </p:nvSpPr>
        <p:spPr/>
        <p:txBody>
          <a:bodyPr/>
          <a:lstStyle/>
          <a:p>
            <a:r>
              <a:rPr lang="zh-CN" altLang="en-US" dirty="0"/>
              <a:t>独立性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019CEB-9087-E170-79AC-54B0F7DB8CFD}"/>
                  </a:ext>
                </a:extLst>
              </p:cNvPr>
              <p:cNvSpPr>
                <a:spLocks noGrp="1"/>
              </p:cNvSpPr>
              <p:nvPr>
                <p:ph idx="1"/>
              </p:nvPr>
            </p:nvSpPr>
            <p:spPr/>
            <p:txBody>
              <a:bodyPr/>
              <a:lstStyle/>
              <a:p>
                <a:r>
                  <a:rPr lang="zh-CN" altLang="en-US" kern="1200" dirty="0">
                    <a:solidFill>
                      <a:srgbClr val="0070C0"/>
                    </a:solidFill>
                    <a:latin typeface="Times New Roman" panose="02020603050405020304" pitchFamily="18" charset="0"/>
                    <a:ea typeface="黑体" panose="02010609060101010101" pitchFamily="49" charset="-122"/>
                  </a:rPr>
                  <a:t>定义</a:t>
                </a:r>
                <a:r>
                  <a:rPr lang="en-US" altLang="zh-CN" kern="1200" dirty="0">
                    <a:solidFill>
                      <a:srgbClr val="0070C0"/>
                    </a:solidFill>
                    <a:latin typeface="Times New Roman" panose="02020603050405020304" pitchFamily="18" charset="0"/>
                    <a:ea typeface="黑体" panose="02010609060101010101" pitchFamily="49" charset="-122"/>
                  </a:rPr>
                  <a:t>5.2.4</a:t>
                </a:r>
                <a:r>
                  <a:rPr lang="zh-CN" altLang="en-US" sz="2800" b="0" dirty="0"/>
                  <a:t> 一公式集合</a:t>
                </a:r>
                <a14:m>
                  <m:oMath xmlns:m="http://schemas.openxmlformats.org/officeDocument/2006/math">
                    <m:r>
                      <a:rPr lang="en-US" altLang="zh-CN" sz="2800" b="1" i="1" dirty="0" smtClean="0">
                        <a:latin typeface="Cambria Math" panose="02040503050406030204" pitchFamily="18" charset="0"/>
                      </a:rPr>
                      <m:t>𝑴</m:t>
                    </m:r>
                  </m:oMath>
                </a14:m>
                <a:r>
                  <a:rPr lang="zh-CN" altLang="en-US" sz="2800" b="0" dirty="0"/>
                  <a:t>是独立的，如果</a:t>
                </a:r>
                <a14:m>
                  <m:oMath xmlns:m="http://schemas.openxmlformats.org/officeDocument/2006/math">
                    <m:r>
                      <a:rPr lang="en-US" altLang="zh-CN" sz="2800" b="1" i="1" dirty="0">
                        <a:latin typeface="Cambria Math" panose="02040503050406030204" pitchFamily="18" charset="0"/>
                      </a:rPr>
                      <m:t>𝑴</m:t>
                    </m:r>
                  </m:oMath>
                </a14:m>
                <a:r>
                  <a:rPr lang="zh-CN" altLang="en-US" sz="2800" b="0" dirty="0"/>
                  <a:t>中的任一公式</a:t>
                </a:r>
                <a14:m>
                  <m:oMath xmlns:m="http://schemas.openxmlformats.org/officeDocument/2006/math">
                    <m:r>
                      <a:rPr lang="en-US" altLang="zh-CN" sz="2800" b="1" i="1" dirty="0" smtClean="0">
                        <a:latin typeface="Cambria Math" panose="02040503050406030204" pitchFamily="18" charset="0"/>
                      </a:rPr>
                      <m:t>𝑸</m:t>
                    </m:r>
                  </m:oMath>
                </a14:m>
                <a:r>
                  <a:rPr lang="zh-CN" altLang="en-US" sz="2800" b="0" dirty="0"/>
                  <a:t>都不能根据给定的推演规则从</a:t>
                </a:r>
                <a14:m>
                  <m:oMath xmlns:m="http://schemas.openxmlformats.org/officeDocument/2006/math">
                    <m:r>
                      <a:rPr lang="en-US" altLang="zh-CN" sz="2800" b="1" i="1" dirty="0">
                        <a:latin typeface="Cambria Math" panose="02040503050406030204" pitchFamily="18" charset="0"/>
                      </a:rPr>
                      <m:t>𝑴</m:t>
                    </m:r>
                  </m:oMath>
                </a14:m>
                <a:r>
                  <a:rPr lang="zh-CN" altLang="en-US" sz="2800" b="0" dirty="0"/>
                  <a:t>中其他公式推演出来。</a:t>
                </a:r>
                <a:endParaRPr lang="en-US" altLang="zh-CN" sz="2800" b="0" dirty="0"/>
              </a:p>
              <a:p>
                <a:r>
                  <a:rPr lang="zh-CN" altLang="en-US" sz="2800" b="0" dirty="0"/>
                  <a:t>命题逻辑公理与谓词逻辑公理都是独立的</a:t>
                </a:r>
                <a:endParaRPr lang="en-US" altLang="zh-CN" sz="2800" b="0" dirty="0"/>
              </a:p>
              <a:p>
                <a:r>
                  <a:rPr lang="zh-CN" altLang="en-US" b="0" dirty="0">
                    <a:sym typeface="Symbol" panose="05050102010706020507" pitchFamily="18" charset="2"/>
                  </a:rPr>
                  <a:t>弗雷格公理系统不是独立的</a:t>
                </a:r>
                <a:endParaRPr lang="en-US" altLang="zh-CN" b="0" dirty="0">
                  <a:sym typeface="Symbol" panose="05050102010706020507" pitchFamily="18" charset="2"/>
                </a:endParaRPr>
              </a:p>
              <a:p>
                <a:pPr lvl="1" eaLnBrk="1" hangingPunct="1"/>
                <a14:m>
                  <m:oMath xmlns:m="http://schemas.openxmlformats.org/officeDocument/2006/math">
                    <m:r>
                      <a:rPr lang="en-US" altLang="zh-CN" i="1" dirty="0">
                        <a:latin typeface="Cambria Math" panose="02040503050406030204" pitchFamily="18" charset="0"/>
                        <a:sym typeface="Symbol" panose="05050102010706020507" pitchFamily="18" charset="2"/>
                      </a:rPr>
                      <m:t>𝑄</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𝑅</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𝑄</m:t>
                    </m:r>
                    <m:r>
                      <a:rPr lang="en-US" altLang="zh-CN" i="1" dirty="0">
                        <a:latin typeface="Cambria Math" panose="02040503050406030204" pitchFamily="18" charset="0"/>
                        <a:sym typeface="Symbol" panose="05050102010706020507" pitchFamily="18" charset="2"/>
                      </a:rPr>
                      <m:t>)</m:t>
                    </m:r>
                  </m:oMath>
                </a14:m>
                <a:endParaRPr lang="en-US" altLang="zh-CN" b="0" kern="0" dirty="0"/>
              </a:p>
              <a:p>
                <a:pPr lvl="1" eaLnBrk="1" hangingPunct="1"/>
                <a14:m>
                  <m:oMath xmlns:m="http://schemas.openxmlformats.org/officeDocument/2006/math">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𝑃</m:t>
                    </m:r>
                    <m:r>
                      <a:rPr lang="en-US" altLang="zh-CN" i="1" dirty="0">
                        <a:latin typeface="Cambria Math" panose="02040503050406030204" pitchFamily="18" charset="0"/>
                        <a:sym typeface="Symbol" panose="05050102010706020507" pitchFamily="18" charset="2"/>
                      </a:rPr>
                      <m:t>→</m:t>
                    </m:r>
                    <m:d>
                      <m:dPr>
                        <m:ctrlPr>
                          <a:rPr lang="en-US" altLang="zh-CN" i="1" dirty="0">
                            <a:latin typeface="Cambria Math" panose="02040503050406030204" pitchFamily="18" charset="0"/>
                            <a:sym typeface="Symbol" panose="05050102010706020507" pitchFamily="18" charset="2"/>
                          </a:rPr>
                        </m:ctrlPr>
                      </m:dPr>
                      <m:e>
                        <m:r>
                          <a:rPr lang="en-US" altLang="zh-CN" i="1" dirty="0">
                            <a:latin typeface="Cambria Math" panose="02040503050406030204" pitchFamily="18" charset="0"/>
                            <a:sym typeface="Symbol" panose="05050102010706020507" pitchFamily="18" charset="2"/>
                          </a:rPr>
                          <m:t>𝑄</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𝑅</m:t>
                        </m:r>
                      </m:e>
                    </m:d>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m:t>
                    </m:r>
                    <m:d>
                      <m:dPr>
                        <m:ctrlPr>
                          <a:rPr lang="en-US" altLang="zh-CN" i="1" dirty="0">
                            <a:latin typeface="Cambria Math" panose="02040503050406030204" pitchFamily="18" charset="0"/>
                            <a:sym typeface="Symbol" panose="05050102010706020507" pitchFamily="18" charset="2"/>
                          </a:rPr>
                        </m:ctrlPr>
                      </m:dPr>
                      <m:e>
                        <m:r>
                          <a:rPr lang="en-US" altLang="zh-CN" i="1" dirty="0">
                            <a:latin typeface="Cambria Math" panose="02040503050406030204" pitchFamily="18" charset="0"/>
                            <a:sym typeface="Symbol" panose="05050102010706020507" pitchFamily="18" charset="2"/>
                          </a:rPr>
                          <m:t>𝑃</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𝑄</m:t>
                        </m:r>
                      </m:e>
                    </m:d>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𝑃</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𝑅</m:t>
                    </m:r>
                    <m:r>
                      <a:rPr lang="en-US" altLang="zh-CN" i="1" dirty="0">
                        <a:latin typeface="Cambria Math" panose="02040503050406030204" pitchFamily="18" charset="0"/>
                        <a:sym typeface="Symbol" panose="05050102010706020507" pitchFamily="18" charset="2"/>
                      </a:rPr>
                      <m:t>)) </m:t>
                    </m:r>
                  </m:oMath>
                </a14:m>
                <a:endParaRPr lang="en-US" altLang="zh-CN" b="0" kern="0" dirty="0"/>
              </a:p>
              <a:p>
                <a:pPr lvl="1" eaLnBrk="1" hangingPunct="1"/>
                <a14:m>
                  <m:oMath xmlns:m="http://schemas.openxmlformats.org/officeDocument/2006/math">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𝑃</m:t>
                    </m:r>
                    <m:r>
                      <a:rPr lang="en-US" altLang="zh-CN" i="1" dirty="0">
                        <a:latin typeface="Cambria Math" panose="02040503050406030204" pitchFamily="18" charset="0"/>
                        <a:sym typeface="Symbol" panose="05050102010706020507" pitchFamily="18" charset="2"/>
                      </a:rPr>
                      <m:t>→</m:t>
                    </m:r>
                    <m:d>
                      <m:dPr>
                        <m:ctrlPr>
                          <a:rPr lang="en-US" altLang="zh-CN" i="1" dirty="0">
                            <a:latin typeface="Cambria Math" panose="02040503050406030204" pitchFamily="18" charset="0"/>
                            <a:sym typeface="Symbol" panose="05050102010706020507" pitchFamily="18" charset="2"/>
                          </a:rPr>
                        </m:ctrlPr>
                      </m:dPr>
                      <m:e>
                        <m:r>
                          <a:rPr lang="en-US" altLang="zh-CN" i="1" dirty="0">
                            <a:latin typeface="Cambria Math" panose="02040503050406030204" pitchFamily="18" charset="0"/>
                            <a:sym typeface="Symbol" panose="05050102010706020507" pitchFamily="18" charset="2"/>
                          </a:rPr>
                          <m:t>𝑄</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sym typeface="Symbol" panose="05050102010706020507" pitchFamily="18" charset="2"/>
                          </a:rPr>
                          <m:t>𝑅</m:t>
                        </m:r>
                      </m:e>
                    </m:d>
                    <m:r>
                      <a:rPr lang="en-US" altLang="zh-CN" b="1"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𝑄</m:t>
                    </m:r>
                    <m:r>
                      <a:rPr lang="en-US" altLang="zh-CN" b="1"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𝑃</m:t>
                    </m:r>
                    <m:r>
                      <a:rPr lang="en-US" altLang="zh-CN" b="1"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𝑅</m:t>
                    </m:r>
                    <m:r>
                      <a:rPr lang="en-US" altLang="zh-CN" i="1" dirty="0" smtClean="0">
                        <a:latin typeface="Cambria Math" panose="02040503050406030204" pitchFamily="18" charset="0"/>
                        <a:sym typeface="Symbol" panose="05050102010706020507" pitchFamily="18" charset="2"/>
                      </a:rPr>
                      <m:t>)) </m:t>
                    </m:r>
                  </m:oMath>
                </a14:m>
                <a:endParaRPr lang="en-US" altLang="zh-CN" b="0" kern="0" dirty="0">
                  <a:latin typeface="Times New Roman" panose="02020603050405020304" pitchFamily="18" charset="0"/>
                </a:endParaRPr>
              </a:p>
              <a:p>
                <a:pPr lvl="1" eaLnBrk="1" hangingPunct="1"/>
                <a14:m>
                  <m:oMath xmlns:m="http://schemas.openxmlformats.org/officeDocument/2006/math">
                    <m:r>
                      <m:rPr>
                        <m:nor/>
                      </m:rPr>
                      <a:rPr lang="en-US" altLang="zh-CN" b="0" dirty="0">
                        <a:latin typeface="Cambria Math" panose="02040503050406030204" pitchFamily="18" charset="0"/>
                        <a:sym typeface="Symbol" panose="05050102010706020507" pitchFamily="18" charset="2"/>
                      </a:rPr>
                      <m:t>(</m:t>
                    </m:r>
                    <m:r>
                      <m:rPr>
                        <m:nor/>
                      </m:rPr>
                      <a:rPr lang="en-US" altLang="zh-CN" b="0" dirty="0">
                        <a:latin typeface="Cambria Math" panose="02040503050406030204" pitchFamily="18" charset="0"/>
                        <a:sym typeface="Symbol" panose="05050102010706020507" pitchFamily="18" charset="2"/>
                      </a:rPr>
                      <m:t>Q</m:t>
                    </m:r>
                    <m:r>
                      <a:rPr lang="en-US" altLang="zh-CN" b="0" i="1" dirty="0" smtClean="0">
                        <a:latin typeface="Cambria Math" panose="02040503050406030204" pitchFamily="18" charset="0"/>
                        <a:sym typeface="Symbol" panose="05050102010706020507" pitchFamily="18" charset="2"/>
                      </a:rPr>
                      <m:t>→</m:t>
                    </m:r>
                    <m:r>
                      <m:rPr>
                        <m:nor/>
                      </m:rPr>
                      <a:rPr lang="en-US" altLang="zh-CN" b="0" dirty="0">
                        <a:latin typeface="Cambria Math" panose="02040503050406030204" pitchFamily="18" charset="0"/>
                        <a:sym typeface="Symbol" panose="05050102010706020507" pitchFamily="18" charset="2"/>
                      </a:rPr>
                      <m:t>R</m:t>
                    </m:r>
                    <m:r>
                      <m:rPr>
                        <m:nor/>
                      </m:rPr>
                      <a:rPr lang="en-US" altLang="zh-CN" b="0" dirty="0">
                        <a:latin typeface="Cambria Math" panose="02040503050406030204" pitchFamily="18" charset="0"/>
                        <a:sym typeface="Symbol" panose="05050102010706020507" pitchFamily="18" charset="2"/>
                      </a:rPr>
                      <m:t>)</m:t>
                    </m:r>
                    <m:r>
                      <a:rPr lang="en-US" altLang="zh-CN" b="0" i="1" dirty="0">
                        <a:latin typeface="Cambria Math" panose="02040503050406030204" pitchFamily="18" charset="0"/>
                        <a:sym typeface="Symbol" panose="05050102010706020507" pitchFamily="18" charset="2"/>
                      </a:rPr>
                      <m:t>→</m:t>
                    </m:r>
                    <m:r>
                      <m:rPr>
                        <m:nor/>
                      </m:rPr>
                      <a:rPr lang="en-US" altLang="zh-CN" b="0" dirty="0">
                        <a:latin typeface="Cambria Math" panose="02040503050406030204" pitchFamily="18" charset="0"/>
                        <a:sym typeface="Symbol" panose="05050102010706020507" pitchFamily="18" charset="2"/>
                      </a:rPr>
                      <m:t>(</m:t>
                    </m:r>
                    <m:r>
                      <a:rPr lang="en-US" altLang="zh-CN" b="0" i="1" dirty="0" smtClean="0">
                        <a:latin typeface="Cambria Math" panose="02040503050406030204" pitchFamily="18" charset="0"/>
                        <a:sym typeface="Symbol" panose="05050102010706020507" pitchFamily="18" charset="2"/>
                      </a:rPr>
                      <m:t>¬</m:t>
                    </m:r>
                    <m:r>
                      <m:rPr>
                        <m:nor/>
                      </m:rPr>
                      <a:rPr lang="en-US" altLang="zh-CN" b="0" dirty="0">
                        <a:latin typeface="Cambria Math" panose="02040503050406030204" pitchFamily="18" charset="0"/>
                        <a:sym typeface="Symbol" panose="05050102010706020507" pitchFamily="18" charset="2"/>
                      </a:rPr>
                      <m:t>R</m:t>
                    </m:r>
                    <m:r>
                      <a:rPr lang="en-US" altLang="zh-CN" b="0" i="1" dirty="0">
                        <a:latin typeface="Cambria Math" panose="02040503050406030204" pitchFamily="18" charset="0"/>
                        <a:sym typeface="Symbol" panose="05050102010706020507" pitchFamily="18" charset="2"/>
                      </a:rPr>
                      <m:t>→</m:t>
                    </m:r>
                    <m:r>
                      <a:rPr lang="en-US" altLang="zh-CN" b="0" i="1" dirty="0" smtClean="0">
                        <a:latin typeface="Cambria Math" panose="02040503050406030204" pitchFamily="18" charset="0"/>
                        <a:sym typeface="Symbol" panose="05050102010706020507" pitchFamily="18" charset="2"/>
                      </a:rPr>
                      <m:t>¬</m:t>
                    </m:r>
                    <m:r>
                      <m:rPr>
                        <m:nor/>
                      </m:rPr>
                      <a:rPr lang="en-US" altLang="zh-CN" b="0" dirty="0">
                        <a:latin typeface="Cambria Math" panose="02040503050406030204" pitchFamily="18" charset="0"/>
                        <a:sym typeface="Symbol" panose="05050102010706020507" pitchFamily="18" charset="2"/>
                      </a:rPr>
                      <m:t>Q</m:t>
                    </m:r>
                    <m:r>
                      <m:rPr>
                        <m:nor/>
                      </m:rPr>
                      <a:rPr lang="en-US" altLang="zh-CN" b="0" dirty="0">
                        <a:latin typeface="Cambria Math" panose="02040503050406030204" pitchFamily="18" charset="0"/>
                        <a:sym typeface="Symbol" panose="05050102010706020507" pitchFamily="18" charset="2"/>
                      </a:rPr>
                      <m:t>)</m:t>
                    </m:r>
                  </m:oMath>
                </a14:m>
                <a:endParaRPr lang="en-US" altLang="zh-CN" b="0" dirty="0">
                  <a:latin typeface="Cambria Math" panose="02040503050406030204" pitchFamily="18" charset="0"/>
                </a:endParaRPr>
              </a:p>
              <a:p>
                <a:pPr lvl="1" eaLnBrk="1" hangingPunct="1"/>
                <a14:m>
                  <m:oMath xmlns:m="http://schemas.openxmlformats.org/officeDocument/2006/math">
                    <m:r>
                      <a:rPr lang="en-US" altLang="zh-CN" b="1"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𝑄</m:t>
                    </m:r>
                    <m:r>
                      <a:rPr lang="en-US" altLang="zh-CN" b="1"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𝑄</m:t>
                    </m:r>
                  </m:oMath>
                </a14:m>
                <a:endParaRPr lang="en-US" altLang="zh-CN" b="0" kern="0" dirty="0">
                  <a:latin typeface="Times New Roman" panose="02020603050405020304" pitchFamily="18" charset="0"/>
                </a:endParaRPr>
              </a:p>
              <a:p>
                <a:pPr lvl="1" eaLnBrk="1" hangingPunct="1"/>
                <a14:m>
                  <m:oMath xmlns:m="http://schemas.openxmlformats.org/officeDocument/2006/math">
                    <m:r>
                      <a:rPr lang="en-US" altLang="zh-CN" i="1" dirty="0" smtClean="0">
                        <a:latin typeface="Cambria Math" panose="02040503050406030204" pitchFamily="18" charset="0"/>
                        <a:sym typeface="Symbol" panose="05050102010706020507" pitchFamily="18" charset="2"/>
                      </a:rPr>
                      <m:t>𝑄</m:t>
                    </m:r>
                    <m:r>
                      <a:rPr lang="en-US" altLang="zh-CN" b="1" i="1" dirty="0" smtClean="0">
                        <a:latin typeface="Cambria Math" panose="02040503050406030204" pitchFamily="18" charset="0"/>
                        <a:sym typeface="Symbol" panose="05050102010706020507" pitchFamily="18" charset="2"/>
                      </a:rPr>
                      <m:t>→¬¬</m:t>
                    </m:r>
                    <m:r>
                      <a:rPr lang="en-US" altLang="zh-CN" i="1" dirty="0" smtClean="0">
                        <a:latin typeface="Cambria Math" panose="02040503050406030204" pitchFamily="18" charset="0"/>
                        <a:sym typeface="Symbol" panose="05050102010706020507" pitchFamily="18" charset="2"/>
                      </a:rPr>
                      <m:t>𝑄</m:t>
                    </m:r>
                  </m:oMath>
                </a14:m>
                <a:endParaRPr lang="zh-CN" altLang="en-US" dirty="0"/>
              </a:p>
            </p:txBody>
          </p:sp>
        </mc:Choice>
        <mc:Fallback xmlns="">
          <p:sp>
            <p:nvSpPr>
              <p:cNvPr id="3" name="内容占位符 2">
                <a:extLst>
                  <a:ext uri="{FF2B5EF4-FFF2-40B4-BE49-F238E27FC236}">
                    <a16:creationId xmlns:a16="http://schemas.microsoft.com/office/drawing/2014/main" id="{84019CEB-9087-E170-79AC-54B0F7DB8CFD}"/>
                  </a:ext>
                </a:extLst>
              </p:cNvPr>
              <p:cNvSpPr>
                <a:spLocks noGrp="1" noRot="1" noChangeAspect="1" noMove="1" noResize="1" noEditPoints="1" noAdjustHandles="1" noChangeArrowheads="1" noChangeShapeType="1" noTextEdit="1"/>
              </p:cNvSpPr>
              <p:nvPr>
                <p:ph idx="1"/>
              </p:nvPr>
            </p:nvSpPr>
            <p:spPr>
              <a:blipFill>
                <a:blip r:embed="rId2"/>
                <a:stretch>
                  <a:fillRect l="-781" t="-746" r="-1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32963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20C042E-52C2-491C-8945-8167C8D6EDC6}"/>
              </a:ext>
            </a:extLst>
          </p:cNvPr>
          <p:cNvSpPr>
            <a:spLocks noGrp="1" noChangeArrowheads="1"/>
          </p:cNvSpPr>
          <p:nvPr>
            <p:ph type="title"/>
          </p:nvPr>
        </p:nvSpPr>
        <p:spPr/>
        <p:txBody>
          <a:bodyPr/>
          <a:lstStyle/>
          <a:p>
            <a:pPr eaLnBrk="1" hangingPunct="1"/>
            <a:r>
              <a:rPr lang="zh-CN" altLang="en-US"/>
              <a:t>带等词的一阶公理系统</a:t>
            </a:r>
            <a:r>
              <a:rPr lang="zh-CN" altLang="en-US" sz="2800"/>
              <a:t> </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2E231494-3C09-427A-B1EA-F289289317EE}"/>
                  </a:ext>
                </a:extLst>
              </p:cNvPr>
              <p:cNvSpPr>
                <a:spLocks noGrp="1" noChangeArrowheads="1"/>
              </p:cNvSpPr>
              <p:nvPr>
                <p:ph idx="1"/>
              </p:nvPr>
            </p:nvSpPr>
            <p:spPr>
              <a:xfrm>
                <a:off x="-1" y="946150"/>
                <a:ext cx="9165465" cy="5716588"/>
              </a:xfrm>
            </p:spPr>
            <p:txBody>
              <a:bodyPr/>
              <a:lstStyle/>
              <a:p>
                <a:pPr eaLnBrk="1" hangingPunct="1"/>
                <a14:m>
                  <m:oMath xmlns:m="http://schemas.openxmlformats.org/officeDocument/2006/math">
                    <m:r>
                      <a:rPr lang="en-US" altLang="zh-CN" b="1" i="1" dirty="0" smtClean="0">
                        <a:latin typeface="Cambria Math" panose="02040503050406030204" pitchFamily="18" charset="0"/>
                      </a:rPr>
                      <m:t>𝒕</m:t>
                    </m:r>
                    <m:r>
                      <a:rPr lang="fr-FR" altLang="zh-CN" b="1" i="1" dirty="0">
                        <a:latin typeface="Cambria Math" panose="02040503050406030204" pitchFamily="18" charset="0"/>
                      </a:rPr>
                      <m:t>=</m:t>
                    </m:r>
                    <m:r>
                      <a:rPr lang="en-US" altLang="zh-CN" b="1" i="1" dirty="0">
                        <a:latin typeface="Cambria Math" panose="02040503050406030204" pitchFamily="18" charset="0"/>
                      </a:rPr>
                      <m:t>𝒕</m:t>
                    </m:r>
                  </m:oMath>
                </a14:m>
                <a:endParaRPr lang="en-US" altLang="zh-CN" i="1" dirty="0"/>
              </a:p>
              <a:p>
                <a:pPr eaLnBrk="1" hangingPunct="1"/>
                <a14:m>
                  <m:oMath xmlns:m="http://schemas.openxmlformats.org/officeDocument/2006/math">
                    <m:r>
                      <a:rPr lang="en-US" altLang="zh-CN" i="1" dirty="0">
                        <a:latin typeface="Cambria Math" panose="02040503050406030204" pitchFamily="18" charset="0"/>
                      </a:rPr>
                      <m:t>𝒕</m:t>
                    </m:r>
                    <m:r>
                      <a:rPr lang="en-US" altLang="zh-CN" i="1" baseline="-25000" dirty="0">
                        <a:latin typeface="Cambria Math" panose="02040503050406030204" pitchFamily="18" charset="0"/>
                      </a:rPr>
                      <m:t>𝟏𝟏</m:t>
                    </m:r>
                    <m:r>
                      <a:rPr lang="fr-FR" altLang="zh-CN" i="1" dirty="0">
                        <a:latin typeface="Cambria Math" panose="02040503050406030204" pitchFamily="18" charset="0"/>
                      </a:rPr>
                      <m:t>=</m:t>
                    </m:r>
                    <m:r>
                      <a:rPr lang="en-US" altLang="zh-CN" i="1" dirty="0">
                        <a:latin typeface="Cambria Math" panose="02040503050406030204" pitchFamily="18" charset="0"/>
                      </a:rPr>
                      <m:t>𝒕</m:t>
                    </m:r>
                    <m:r>
                      <a:rPr lang="en-US" altLang="zh-CN" i="1" baseline="-25000" dirty="0">
                        <a:latin typeface="Cambria Math" panose="02040503050406030204" pitchFamily="18" charset="0"/>
                      </a:rPr>
                      <m:t>𝟐𝟏</m:t>
                    </m:r>
                    <m:r>
                      <a:rPr lang="en-US" altLang="zh-CN" i="1" baseline="-25000" dirty="0">
                        <a:latin typeface="Cambria Math" panose="02040503050406030204" pitchFamily="18" charset="0"/>
                      </a:rPr>
                      <m:t> </m:t>
                    </m:r>
                    <m:r>
                      <a:rPr lang="zh-CN" altLang="en-US" b="1" i="1" dirty="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m:t>
                    </m:r>
                    <m:r>
                      <a:rPr lang="en-US" altLang="zh-CN" b="1" i="1" dirty="0">
                        <a:latin typeface="Cambria Math" panose="02040503050406030204" pitchFamily="18" charset="0"/>
                      </a:rPr>
                      <m:t> </m:t>
                    </m:r>
                    <m:r>
                      <a:rPr lang="zh-CN" altLang="en-US" b="1" i="1" dirty="0">
                        <a:latin typeface="Cambria Math" panose="02040503050406030204" pitchFamily="18" charset="0"/>
                        <a:sym typeface="Symbol" panose="05050102010706020507" pitchFamily="18" charset="2"/>
                      </a:rPr>
                      <m:t> </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𝟏</m:t>
                    </m:r>
                    <m:r>
                      <a:rPr lang="en-US" altLang="zh-CN" b="1" i="1" baseline="-25000" dirty="0">
                        <a:latin typeface="Cambria Math" panose="02040503050406030204" pitchFamily="18" charset="0"/>
                      </a:rPr>
                      <m:t>𝒏</m:t>
                    </m:r>
                    <m:r>
                      <a:rPr lang="fr-FR" altLang="zh-CN" b="1" i="1" dirty="0">
                        <a:latin typeface="Cambria Math" panose="02040503050406030204" pitchFamily="18" charset="0"/>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m:t>
                    </m:r>
                    <m:r>
                      <a:rPr lang="en-US" altLang="zh-CN" b="1" i="1" baseline="-25000" dirty="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𝒇</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𝟏𝟏</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𝒕</m:t>
                    </m:r>
                    <m:r>
                      <a:rPr lang="en-US" altLang="zh-CN" b="1" i="1" baseline="-25000" dirty="0">
                        <a:latin typeface="Cambria Math" panose="02040503050406030204" pitchFamily="18" charset="0"/>
                      </a:rPr>
                      <m:t>𝟏</m:t>
                    </m:r>
                    <m:r>
                      <a:rPr lang="en-US" altLang="zh-CN" b="1" i="1" baseline="-25000" dirty="0">
                        <a:latin typeface="Cambria Math" panose="02040503050406030204" pitchFamily="18" charset="0"/>
                      </a:rPr>
                      <m:t>𝒏</m:t>
                    </m:r>
                    <m:r>
                      <a:rPr lang="en-US" altLang="zh-CN" b="1" i="1" dirty="0">
                        <a:latin typeface="Cambria Math" panose="02040503050406030204" pitchFamily="18" charset="0"/>
                        <a:sym typeface="Symbol" panose="05050102010706020507" pitchFamily="18" charset="2"/>
                      </a:rPr>
                      <m:t>)</m:t>
                    </m:r>
                    <m:r>
                      <a:rPr lang="fr-FR" altLang="zh-CN" b="1" i="1" dirty="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𝒇</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𝟐𝟏</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m:t>
                    </m:r>
                    <m:r>
                      <a:rPr lang="en-US" altLang="zh-CN" b="1" i="1" baseline="-25000" dirty="0">
                        <a:latin typeface="Cambria Math" panose="02040503050406030204" pitchFamily="18" charset="0"/>
                      </a:rPr>
                      <m:t>𝒏</m:t>
                    </m:r>
                    <m:r>
                      <a:rPr lang="en-US" altLang="zh-CN" b="1" i="1" dirty="0">
                        <a:latin typeface="Cambria Math" panose="02040503050406030204" pitchFamily="18" charset="0"/>
                        <a:sym typeface="Symbol" panose="05050102010706020507" pitchFamily="18" charset="2"/>
                      </a:rPr>
                      <m:t>)</m:t>
                    </m:r>
                  </m:oMath>
                </a14:m>
                <a:endParaRPr lang="en-US" altLang="zh-CN" i="1" dirty="0">
                  <a:sym typeface="Symbol" panose="05050102010706020507" pitchFamily="18" charset="2"/>
                </a:endParaRPr>
              </a:p>
              <a:p>
                <a:pPr eaLnBrk="1" hangingPunct="1"/>
                <a14:m>
                  <m:oMath xmlns:m="http://schemas.openxmlformats.org/officeDocument/2006/math">
                    <m:r>
                      <a:rPr lang="en-US" altLang="zh-CN" b="1" i="1" dirty="0" smtClean="0">
                        <a:latin typeface="Cambria Math" panose="02040503050406030204" pitchFamily="18" charset="0"/>
                      </a:rPr>
                      <m:t>𝒕</m:t>
                    </m:r>
                    <m:r>
                      <a:rPr lang="en-US" altLang="zh-CN" b="1" i="1" baseline="-25000" dirty="0">
                        <a:latin typeface="Cambria Math" panose="02040503050406030204" pitchFamily="18" charset="0"/>
                      </a:rPr>
                      <m:t>𝟏𝟏</m:t>
                    </m:r>
                    <m:r>
                      <a:rPr lang="fr-FR" altLang="zh-CN" b="1" i="1" dirty="0">
                        <a:latin typeface="Cambria Math" panose="02040503050406030204" pitchFamily="18" charset="0"/>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𝟐𝟏</m:t>
                    </m:r>
                    <m:r>
                      <a:rPr lang="zh-CN" altLang="en-US"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 </m:t>
                    </m:r>
                    <m:r>
                      <a:rPr lang="zh-CN" altLang="en-US" b="1" i="1" dirty="0">
                        <a:latin typeface="Cambria Math" panose="02040503050406030204" pitchFamily="18" charset="0"/>
                        <a:sym typeface="Symbol" panose="05050102010706020507" pitchFamily="18" charset="2"/>
                      </a:rPr>
                      <m:t> </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𝟏</m:t>
                    </m:r>
                    <m:r>
                      <a:rPr lang="en-US" altLang="zh-CN" b="1" i="1" baseline="-25000" dirty="0">
                        <a:latin typeface="Cambria Math" panose="02040503050406030204" pitchFamily="18" charset="0"/>
                      </a:rPr>
                      <m:t>𝒏</m:t>
                    </m:r>
                    <m:r>
                      <a:rPr lang="fr-FR" altLang="zh-CN" b="1" i="1" dirty="0">
                        <a:latin typeface="Cambria Math" panose="02040503050406030204" pitchFamily="18" charset="0"/>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m:t>
                    </m:r>
                    <m:r>
                      <a:rPr lang="en-US" altLang="zh-CN" b="1" i="1" baseline="-25000" dirty="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𝑹</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𝟏𝟏</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𝒕</m:t>
                    </m:r>
                    <m:r>
                      <a:rPr lang="en-US" altLang="zh-CN" b="1" i="1" baseline="-25000" dirty="0">
                        <a:latin typeface="Cambria Math" panose="02040503050406030204" pitchFamily="18" charset="0"/>
                      </a:rPr>
                      <m:t>𝟏</m:t>
                    </m:r>
                    <m:r>
                      <a:rPr lang="en-US" altLang="zh-CN" b="1" i="1" baseline="-25000" dirty="0">
                        <a:latin typeface="Cambria Math" panose="02040503050406030204" pitchFamily="18" charset="0"/>
                      </a:rPr>
                      <m:t>𝒏</m:t>
                    </m:r>
                    <m:r>
                      <a:rPr lang="en-US" altLang="zh-CN" b="1" i="1" dirty="0">
                        <a:latin typeface="Cambria Math" panose="02040503050406030204" pitchFamily="18" charset="0"/>
                        <a:sym typeface="Symbol" panose="05050102010706020507" pitchFamily="18" charset="2"/>
                      </a:rPr>
                      <m:t>)</m:t>
                    </m:r>
                    <m:r>
                      <a:rPr lang="fr-FR" altLang="zh-CN" b="1" i="1" dirty="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𝑹</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𝟐𝟏</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m:t>
                    </m:r>
                    <m:r>
                      <a:rPr lang="en-US" altLang="zh-CN" b="1" i="1" baseline="-25000" dirty="0">
                        <a:latin typeface="Cambria Math" panose="02040503050406030204" pitchFamily="18" charset="0"/>
                      </a:rPr>
                      <m:t>𝒏</m:t>
                    </m:r>
                    <m:r>
                      <a:rPr lang="en-US" altLang="zh-CN" b="1" i="1" dirty="0">
                        <a:latin typeface="Cambria Math" panose="02040503050406030204" pitchFamily="18" charset="0"/>
                        <a:sym typeface="Symbol" panose="05050102010706020507" pitchFamily="18" charset="2"/>
                      </a:rPr>
                      <m:t>)</m:t>
                    </m:r>
                  </m:oMath>
                </a14:m>
                <a:endParaRPr lang="en-US" altLang="zh-CN" i="1" dirty="0">
                  <a:sym typeface="Symbol" panose="05050102010706020507" pitchFamily="18" charset="2"/>
                </a:endParaRPr>
              </a:p>
              <a:p>
                <a:pPr eaLnBrk="1" hangingPunct="1"/>
                <a:endParaRPr lang="en-US" altLang="zh-CN" dirty="0">
                  <a:sym typeface="Symbol" panose="05050102010706020507" pitchFamily="18" charset="2"/>
                </a:endParaRPr>
              </a:p>
              <a:p>
                <a:pPr eaLnBrk="1" hangingPunct="1"/>
                <a:r>
                  <a:rPr lang="zh-CN" altLang="en-US" b="0" dirty="0">
                    <a:sym typeface="Symbol" panose="05050102010706020507" pitchFamily="18" charset="2"/>
                  </a:rPr>
                  <a:t>可靠性定理</a:t>
                </a:r>
              </a:p>
              <a:p>
                <a:pPr lvl="1" eaLnBrk="1" hangingPunct="1"/>
                <a:r>
                  <a:rPr lang="zh-CN" altLang="en-US" sz="2800" b="0" dirty="0"/>
                  <a:t>若</a:t>
                </a:r>
                <a14:m>
                  <m:oMath xmlns:m="http://schemas.openxmlformats.org/officeDocument/2006/math">
                    <m:r>
                      <a:rPr lang="en-US"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𝑸</m:t>
                    </m:r>
                  </m:oMath>
                </a14:m>
                <a:r>
                  <a:rPr lang="zh-CN" altLang="en-US" sz="2800" b="0" dirty="0"/>
                  <a:t>，则</a:t>
                </a:r>
                <a14:m>
                  <m:oMath xmlns:m="http://schemas.openxmlformats.org/officeDocument/2006/math">
                    <m:r>
                      <a:rPr lang="en-US"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𝑸</m:t>
                    </m:r>
                  </m:oMath>
                </a14:m>
                <a:endParaRPr lang="en-US" altLang="zh-CN" sz="2800" i="1" dirty="0"/>
              </a:p>
              <a:p>
                <a:pPr eaLnBrk="1" hangingPunct="1"/>
                <a:r>
                  <a:rPr lang="zh-CN" altLang="en-US" b="0" dirty="0">
                    <a:sym typeface="Symbol" panose="05050102010706020507" pitchFamily="18" charset="2"/>
                  </a:rPr>
                  <a:t>完全性定理</a:t>
                </a:r>
              </a:p>
              <a:p>
                <a:pPr lvl="1" eaLnBrk="1" hangingPunct="1"/>
                <a:r>
                  <a:rPr lang="zh-CN" altLang="en-US" sz="2800" b="0" dirty="0"/>
                  <a:t>若</a:t>
                </a:r>
                <a14:m>
                  <m:oMath xmlns:m="http://schemas.openxmlformats.org/officeDocument/2006/math">
                    <m:r>
                      <a:rPr lang="el-GR"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𝑸</m:t>
                    </m:r>
                  </m:oMath>
                </a14:m>
                <a:r>
                  <a:rPr lang="zh-CN" altLang="en-US" sz="2800" b="0" dirty="0"/>
                  <a:t>，则</a:t>
                </a:r>
                <a14:m>
                  <m:oMath xmlns:m="http://schemas.openxmlformats.org/officeDocument/2006/math">
                    <m:r>
                      <a:rPr lang="el-GR"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𝑸</m:t>
                    </m:r>
                  </m:oMath>
                </a14:m>
                <a:endParaRPr lang="en-US" altLang="zh-CN" sz="2000" i="1" dirty="0"/>
              </a:p>
            </p:txBody>
          </p:sp>
        </mc:Choice>
        <mc:Fallback xmlns="">
          <p:sp>
            <p:nvSpPr>
              <p:cNvPr id="28675" name="Rectangle 3">
                <a:extLst>
                  <a:ext uri="{FF2B5EF4-FFF2-40B4-BE49-F238E27FC236}">
                    <a16:creationId xmlns:a16="http://schemas.microsoft.com/office/drawing/2014/main" id="{2E231494-3C09-427A-B1EA-F289289317EE}"/>
                  </a:ext>
                </a:extLst>
              </p:cNvPr>
              <p:cNvSpPr>
                <a:spLocks noGrp="1" noRot="1" noChangeAspect="1" noMove="1" noResize="1" noEditPoints="1" noAdjustHandles="1" noChangeArrowheads="1" noChangeShapeType="1" noTextEdit="1"/>
              </p:cNvSpPr>
              <p:nvPr>
                <p:ph idx="1"/>
              </p:nvPr>
            </p:nvSpPr>
            <p:spPr>
              <a:xfrm>
                <a:off x="-1" y="946150"/>
                <a:ext cx="9165465" cy="5716588"/>
              </a:xfrm>
              <a:blipFill>
                <a:blip r:embed="rId2"/>
                <a:stretch>
                  <a:fillRect l="-731"/>
                </a:stretch>
              </a:blipFill>
            </p:spPr>
            <p:txBody>
              <a:bodyPr/>
              <a:lstStyle/>
              <a:p>
                <a:r>
                  <a:rPr lang="zh-CN" altLang="en-US">
                    <a:noFill/>
                  </a:rPr>
                  <a:t> </a:t>
                </a:r>
              </a:p>
            </p:txBody>
          </p:sp>
        </mc:Fallback>
      </mc:AlternateContent>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A017B26-2BC7-4F8E-A1FE-AA229D81ACEB}"/>
              </a:ext>
            </a:extLst>
          </p:cNvPr>
          <p:cNvSpPr>
            <a:spLocks noGrp="1" noChangeArrowheads="1"/>
          </p:cNvSpPr>
          <p:nvPr>
            <p:ph type="title"/>
          </p:nvPr>
        </p:nvSpPr>
        <p:spPr/>
        <p:txBody>
          <a:bodyPr/>
          <a:lstStyle/>
          <a:p>
            <a:r>
              <a:rPr lang="zh-CN" altLang="en-US"/>
              <a:t>主要内容</a:t>
            </a:r>
          </a:p>
        </p:txBody>
      </p:sp>
      <p:sp>
        <p:nvSpPr>
          <p:cNvPr id="31747" name="内容占位符 2">
            <a:extLst>
              <a:ext uri="{FF2B5EF4-FFF2-40B4-BE49-F238E27FC236}">
                <a16:creationId xmlns:a16="http://schemas.microsoft.com/office/drawing/2014/main" id="{7B7C0B99-6BA5-4DC7-A064-9B4B10F32661}"/>
              </a:ext>
            </a:extLst>
          </p:cNvPr>
          <p:cNvSpPr>
            <a:spLocks noGrp="1" noChangeArrowheads="1"/>
          </p:cNvSpPr>
          <p:nvPr>
            <p:ph idx="1"/>
          </p:nvPr>
        </p:nvSpPr>
        <p:spPr/>
        <p:txBody>
          <a:bodyPr/>
          <a:lstStyle/>
          <a:p>
            <a:r>
              <a:rPr lang="zh-CN" altLang="en-US" b="0" dirty="0"/>
              <a:t>元定理</a:t>
            </a:r>
            <a:endParaRPr lang="en-US" altLang="zh-CN" b="0" dirty="0"/>
          </a:p>
          <a:p>
            <a:r>
              <a:rPr lang="zh-CN" altLang="en-US" b="0" dirty="0">
                <a:solidFill>
                  <a:srgbClr val="3333CC"/>
                </a:solidFill>
              </a:rPr>
              <a:t>理论与模型</a:t>
            </a:r>
            <a:endParaRPr lang="en-US" altLang="zh-CN" b="0" dirty="0">
              <a:solidFill>
                <a:srgbClr val="3333CC"/>
              </a:solidFill>
            </a:endParaRPr>
          </a:p>
          <a:p>
            <a:r>
              <a:rPr lang="zh-CN" altLang="en-US" b="0" dirty="0"/>
              <a:t>判定问题</a:t>
            </a:r>
            <a:endParaRPr lang="en-US" altLang="zh-CN" b="0" dirty="0"/>
          </a:p>
          <a:p>
            <a:endParaRPr lang="en-US" altLang="zh-CN" dirty="0"/>
          </a:p>
          <a:p>
            <a:endParaRPr lang="zh-CN" altLang="en-US"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616E4AC2-F8CD-46C6-AA03-FC495F93E6CC}"/>
              </a:ext>
            </a:extLst>
          </p:cNvPr>
          <p:cNvSpPr>
            <a:spLocks noGrp="1" noChangeArrowheads="1"/>
          </p:cNvSpPr>
          <p:nvPr>
            <p:ph type="title"/>
          </p:nvPr>
        </p:nvSpPr>
        <p:spPr/>
        <p:txBody>
          <a:bodyPr/>
          <a:lstStyle/>
          <a:p>
            <a:r>
              <a:rPr lang="zh-CN" altLang="en-US"/>
              <a:t>再论命题与论域</a:t>
            </a:r>
          </a:p>
        </p:txBody>
      </p:sp>
      <mc:AlternateContent xmlns:mc="http://schemas.openxmlformats.org/markup-compatibility/2006" xmlns:a14="http://schemas.microsoft.com/office/drawing/2010/main">
        <mc:Choice Requires="a14">
          <p:sp>
            <p:nvSpPr>
              <p:cNvPr id="32771" name="内容占位符 2">
                <a:extLst>
                  <a:ext uri="{FF2B5EF4-FFF2-40B4-BE49-F238E27FC236}">
                    <a16:creationId xmlns:a16="http://schemas.microsoft.com/office/drawing/2014/main" id="{BD244DCF-E422-4DA6-91AE-3935276E17A4}"/>
                  </a:ext>
                </a:extLst>
              </p:cNvPr>
              <p:cNvSpPr>
                <a:spLocks noGrp="1" noChangeArrowheads="1"/>
              </p:cNvSpPr>
              <p:nvPr>
                <p:ph idx="1"/>
              </p:nvPr>
            </p:nvSpPr>
            <p:spPr/>
            <p:txBody>
              <a:bodyPr/>
              <a:lstStyle/>
              <a:p>
                <a:pPr marL="0" indent="0">
                  <a:buNone/>
                </a:pPr>
                <a:r>
                  <a:rPr lang="en-US" altLang="zh-CN" sz="2800" dirty="0">
                    <a:latin typeface="Times New Roman" panose="02020603050405020304" pitchFamily="18" charset="0"/>
                    <a:sym typeface="Symbol" panose="05050102010706020507" pitchFamily="18" charset="2"/>
                  </a:rPr>
                  <a:t>(1) </a:t>
                </a:r>
                <a14:m>
                  <m:oMath xmlns:m="http://schemas.openxmlformats.org/officeDocument/2006/math">
                    <m:r>
                      <a:rPr lang="en-US" altLang="zh-CN" sz="2800" b="1" i="1" dirty="0" smtClean="0">
                        <a:latin typeface="Cambria Math" panose="02040503050406030204" pitchFamily="18" charset="0"/>
                        <a:ea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sym typeface="Symbol" panose="05050102010706020507" pitchFamily="18" charset="2"/>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d>
                      <m:dPr>
                        <m:ctrlPr>
                          <a:rPr lang="en-US" altLang="zh-CN" sz="2800" i="1" dirty="0">
                            <a:latin typeface="Cambria Math" panose="02040503050406030204" pitchFamily="18" charset="0"/>
                          </a:rPr>
                        </m:ctrlPr>
                      </m:dPr>
                      <m:e>
                        <m:r>
                          <a:rPr lang="en-US" altLang="zh-CN" sz="2800" b="1" i="1" dirty="0">
                            <a:latin typeface="Cambria Math" panose="02040503050406030204" pitchFamily="18" charset="0"/>
                          </a:rPr>
                          <m:t>𝒙</m:t>
                        </m:r>
                      </m:e>
                    </m:d>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𝟎</m:t>
                    </m:r>
                    <m:r>
                      <a:rPr lang="zh-CN"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oMath>
                </a14:m>
                <a:endParaRPr lang="en-US" altLang="zh-CN" sz="2800" dirty="0">
                  <a:latin typeface="Times New Roman" panose="02020603050405020304" pitchFamily="18" charset="0"/>
                </a:endParaRPr>
              </a:p>
              <a:p>
                <a:pPr marL="0" indent="0">
                  <a:buNone/>
                </a:pPr>
                <a:r>
                  <a:rPr lang="en-US" altLang="zh-CN" sz="2800" dirty="0">
                    <a:latin typeface="Times New Roman" panose="02020603050405020304" pitchFamily="18" charset="0"/>
                    <a:sym typeface="Symbol" panose="05050102010706020507" pitchFamily="18" charset="2"/>
                  </a:rPr>
                  <a:t>(2) </a:t>
                </a:r>
                <a14:m>
                  <m:oMath xmlns:m="http://schemas.openxmlformats.org/officeDocument/2006/math">
                    <m:r>
                      <a:rPr lang="en-US" altLang="zh-CN" sz="2800" b="1" i="1" dirty="0" smtClean="0">
                        <a:latin typeface="Cambria Math" panose="02040503050406030204" pitchFamily="18" charset="0"/>
                        <a:ea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d>
                      <m:dPr>
                        <m:ctrlPr>
                          <a:rPr lang="en-US" altLang="zh-CN" sz="2800" i="1" dirty="0">
                            <a:latin typeface="Cambria Math" panose="02040503050406030204" pitchFamily="18" charset="0"/>
                          </a:rPr>
                        </m:ctrlPr>
                      </m:dPr>
                      <m:e>
                        <m:r>
                          <a:rPr lang="en-US" altLang="zh-CN" sz="2800" b="1" i="1" dirty="0">
                            <a:latin typeface="Cambria Math" panose="02040503050406030204" pitchFamily="18" charset="0"/>
                          </a:rPr>
                          <m:t>𝒙</m:t>
                        </m:r>
                      </m:e>
                    </m:d>
                    <m:r>
                      <a:rPr lang="en-US" altLang="zh-CN" sz="2800"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zh-CN" altLang="zh-CN" sz="2800" b="1" i="1" dirty="0">
                        <a:latin typeface="Cambria Math" panose="02040503050406030204" pitchFamily="18" charset="0"/>
                      </a:rPr>
                      <m:t>≤</m:t>
                    </m:r>
                    <m:r>
                      <a:rPr lang="en-US" altLang="zh-CN" sz="2800" b="1" i="1" dirty="0">
                        <a:latin typeface="Cambria Math" panose="02040503050406030204" pitchFamily="18" charset="0"/>
                      </a:rPr>
                      <m:t>𝒚</m:t>
                    </m:r>
                    <m:r>
                      <a:rPr lang="en-US" altLang="zh-CN" sz="2800" b="1" i="1" dirty="0">
                        <a:latin typeface="Cambria Math" panose="02040503050406030204" pitchFamily="18" charset="0"/>
                      </a:rPr>
                      <m:t>))</m:t>
                    </m:r>
                  </m:oMath>
                </a14:m>
                <a:endParaRPr lang="en-US" altLang="zh-CN" sz="2800" dirty="0">
                  <a:latin typeface="Times New Roman" panose="02020603050405020304" pitchFamily="18" charset="0"/>
                </a:endParaRPr>
              </a:p>
              <a:p>
                <a:pPr marL="0" indent="0">
                  <a:buNone/>
                </a:pPr>
                <a:r>
                  <a:rPr lang="en-US" altLang="zh-CN" sz="2800" dirty="0">
                    <a:latin typeface="Times New Roman" panose="02020603050405020304" pitchFamily="18" charset="0"/>
                    <a:sym typeface="Symbol" panose="05050102010706020507" pitchFamily="18" charset="2"/>
                  </a:rPr>
                  <a:t>(3) </a:t>
                </a:r>
                <a14:m>
                  <m:oMath xmlns:m="http://schemas.openxmlformats.org/officeDocument/2006/math">
                    <m:r>
                      <a:rPr lang="en-US" altLang="zh-CN" sz="2800" b="1" i="1" dirty="0" smtClean="0">
                        <a:latin typeface="Cambria Math" panose="02040503050406030204" pitchFamily="18" charset="0"/>
                        <a:sym typeface="Symbol" panose="05050102010706020507" pitchFamily="18" charset="2"/>
                      </a:rPr>
                      <m:t>∀</m:t>
                    </m:r>
                    <m:r>
                      <a:rPr lang="en-US" altLang="zh-CN" sz="2800" b="1" i="1" dirty="0" err="1" smtClean="0">
                        <a:latin typeface="Cambria Math" panose="02040503050406030204" pitchFamily="18" charset="0"/>
                      </a:rPr>
                      <m:t>𝒙</m:t>
                    </m:r>
                    <m:r>
                      <a:rPr lang="en-US" altLang="zh-CN" sz="2800" b="1" i="1" dirty="0" err="1" smtClean="0">
                        <a:latin typeface="Cambria Math" panose="02040503050406030204" pitchFamily="18" charset="0"/>
                        <a:sym typeface="Symbol" panose="05050102010706020507" pitchFamily="18" charset="2"/>
                      </a:rPr>
                      <m:t>∀</m:t>
                    </m:r>
                    <m:r>
                      <a:rPr lang="en-US" altLang="zh-CN" sz="2800" b="1" i="1" dirty="0" err="1" smtClean="0">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err="1">
                        <a:latin typeface="Cambria Math" panose="02040503050406030204" pitchFamily="18" charset="0"/>
                      </a:rPr>
                      <m:t>𝒙</m:t>
                    </m:r>
                    <m:r>
                      <a:rPr lang="en-US" altLang="zh-CN" sz="2800" b="1" i="1" dirty="0" err="1">
                        <a:latin typeface="Cambria Math" panose="02040503050406030204" pitchFamily="18" charset="0"/>
                      </a:rPr>
                      <m:t>+</m:t>
                    </m:r>
                    <m:r>
                      <a:rPr lang="en-US" altLang="zh-CN" sz="2800" b="1" i="1" dirty="0" err="1">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err="1">
                        <a:latin typeface="Cambria Math" panose="02040503050406030204" pitchFamily="18" charset="0"/>
                      </a:rPr>
                      <m:t>𝒚</m:t>
                    </m:r>
                    <m:r>
                      <a:rPr lang="en-US" altLang="zh-CN" sz="2800" b="1" i="1" dirty="0" err="1">
                        <a:latin typeface="Cambria Math" panose="02040503050406030204" pitchFamily="18" charset="0"/>
                      </a:rPr>
                      <m:t>+</m:t>
                    </m:r>
                    <m:r>
                      <a:rPr lang="en-US" altLang="zh-CN" sz="2800" b="1" i="1" dirty="0" err="1">
                        <a:latin typeface="Cambria Math" panose="02040503050406030204" pitchFamily="18" charset="0"/>
                      </a:rPr>
                      <m:t>𝒙</m:t>
                    </m:r>
                    <m:r>
                      <a:rPr lang="en-US" altLang="zh-CN" sz="2800" b="1" i="1" dirty="0">
                        <a:latin typeface="Cambria Math" panose="02040503050406030204" pitchFamily="18" charset="0"/>
                      </a:rPr>
                      <m:t>)</m:t>
                    </m:r>
                  </m:oMath>
                </a14:m>
                <a:endParaRPr lang="en-US" altLang="zh-CN" sz="2800" dirty="0">
                  <a:latin typeface="Times New Roman" panose="02020603050405020304" pitchFamily="18" charset="0"/>
                </a:endParaRPr>
              </a:p>
              <a:p>
                <a:pPr marL="0" indent="0">
                  <a:buNone/>
                </a:pPr>
                <a:r>
                  <a:rPr lang="en-US" altLang="zh-CN" sz="2800" dirty="0">
                    <a:latin typeface="Times New Roman" panose="02020603050405020304" pitchFamily="18" charset="0"/>
                    <a:sym typeface="Symbol" panose="05050102010706020507" pitchFamily="18" charset="2"/>
                  </a:rPr>
                  <a:t>(4) </a:t>
                </a:r>
                <a14:m>
                  <m:oMath xmlns:m="http://schemas.openxmlformats.org/officeDocument/2006/math">
                    <m:r>
                      <a:rPr lang="en-US" altLang="zh-CN" sz="2800" b="1" i="1" dirty="0">
                        <a:latin typeface="Cambria Math" panose="02040503050406030204" pitchFamily="18" charset="0"/>
                        <a:sym typeface="Symbol" panose="05050102010706020507" pitchFamily="18" charset="2"/>
                      </a:rPr>
                      <m:t>∀</m:t>
                    </m:r>
                    <m:r>
                      <a:rPr lang="en-US" altLang="zh-CN" sz="2800" b="1" i="1" dirty="0" err="1">
                        <a:latin typeface="Cambria Math" panose="02040503050406030204" pitchFamily="18" charset="0"/>
                      </a:rPr>
                      <m:t>𝒙</m:t>
                    </m:r>
                    <m:r>
                      <a:rPr lang="en-US" altLang="zh-CN" sz="2800" b="1" i="1" dirty="0">
                        <a:latin typeface="Cambria Math" panose="02040503050406030204" pitchFamily="18" charset="0"/>
                        <a:sym typeface="Symbol" panose="05050102010706020507" pitchFamily="18" charset="2"/>
                      </a:rPr>
                      <m:t>∀</m:t>
                    </m:r>
                    <m:r>
                      <a:rPr lang="en-US" altLang="zh-CN" sz="2800" b="1" i="1" dirty="0" err="1">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𝒚</m:t>
                    </m:r>
                    <m:r>
                      <a:rPr lang="en-US" altLang="zh-CN" sz="2800" b="1" i="1" dirty="0">
                        <a:latin typeface="Cambria Math" panose="02040503050406030204" pitchFamily="18" charset="0"/>
                      </a:rPr>
                      <m:t>)→</m:t>
                    </m:r>
                    <m:r>
                      <a:rPr lang="en-US" altLang="zh-CN" sz="2800" b="1" i="1" dirty="0" err="1">
                        <a:latin typeface="Cambria Math" panose="02040503050406030204" pitchFamily="18" charset="0"/>
                      </a:rPr>
                      <m:t>𝒙</m:t>
                    </m:r>
                    <m:r>
                      <a:rPr lang="en-US" altLang="zh-CN" sz="2800" b="1" i="1" dirty="0" err="1">
                        <a:latin typeface="Cambria Math" panose="02040503050406030204" pitchFamily="18" charset="0"/>
                      </a:rPr>
                      <m:t>+</m:t>
                    </m:r>
                    <m:r>
                      <a:rPr lang="en-US" altLang="zh-CN" sz="2800" b="1" i="1" dirty="0" err="1">
                        <a:latin typeface="Cambria Math" panose="02040503050406030204" pitchFamily="18" charset="0"/>
                      </a:rPr>
                      <m:t>𝒚</m:t>
                    </m:r>
                    <m:r>
                      <a:rPr lang="zh-CN" altLang="zh-CN" sz="2800" b="1" i="1" dirty="0">
                        <a:latin typeface="Cambria Math" panose="02040503050406030204" pitchFamily="18" charset="0"/>
                      </a:rPr>
                      <m:t>≤</m:t>
                    </m:r>
                    <m:r>
                      <a:rPr lang="en-US" altLang="zh-CN" sz="2800" b="1" i="1" dirty="0">
                        <a:latin typeface="Cambria Math" panose="02040503050406030204" pitchFamily="18" charset="0"/>
                      </a:rPr>
                      <m:t>𝒚</m:t>
                    </m:r>
                    <m:r>
                      <a:rPr lang="en-US" altLang="zh-CN" sz="2800" b="1" i="1" dirty="0">
                        <a:latin typeface="Cambria Math" panose="02040503050406030204" pitchFamily="18" charset="0"/>
                      </a:rPr>
                      <m:t>)</m:t>
                    </m:r>
                  </m:oMath>
                </a14:m>
                <a:endParaRPr lang="en-US" altLang="zh-CN" sz="2800" dirty="0">
                  <a:latin typeface="Times New Roman" panose="02020603050405020304" pitchFamily="18" charset="0"/>
                </a:endParaRPr>
              </a:p>
              <a:p>
                <a:endParaRPr lang="en-US" altLang="zh-CN" sz="2800" dirty="0"/>
              </a:p>
              <a:p>
                <a:r>
                  <a:rPr lang="zh-CN" altLang="en-US" sz="2800" b="0" dirty="0"/>
                  <a:t>自然数论域</a:t>
                </a:r>
                <a:endParaRPr lang="en-US" altLang="zh-CN" sz="2800" b="0" dirty="0"/>
              </a:p>
              <a:p>
                <a:endParaRPr lang="en-US" altLang="zh-CN" sz="2800" dirty="0"/>
              </a:p>
              <a:p>
                <a:r>
                  <a:rPr lang="zh-CN" altLang="en-US" sz="2800" b="0" dirty="0"/>
                  <a:t>整数论域</a:t>
                </a:r>
                <a:endParaRPr lang="en-US" altLang="zh-CN" b="0" dirty="0"/>
              </a:p>
              <a:p>
                <a:endParaRPr lang="en-US" altLang="zh-CN" dirty="0"/>
              </a:p>
              <a:p>
                <a:endParaRPr lang="en-US" altLang="zh-CN" dirty="0"/>
              </a:p>
              <a:p>
                <a:endParaRPr lang="zh-CN" altLang="en-US" dirty="0"/>
              </a:p>
            </p:txBody>
          </p:sp>
        </mc:Choice>
        <mc:Fallback xmlns="">
          <p:sp>
            <p:nvSpPr>
              <p:cNvPr id="32771" name="内容占位符 2">
                <a:extLst>
                  <a:ext uri="{FF2B5EF4-FFF2-40B4-BE49-F238E27FC236}">
                    <a16:creationId xmlns:a16="http://schemas.microsoft.com/office/drawing/2014/main" id="{BD244DCF-E422-4DA6-91AE-3935276E17A4}"/>
                  </a:ext>
                </a:extLst>
              </p:cNvPr>
              <p:cNvSpPr>
                <a:spLocks noGrp="1" noRot="1" noChangeAspect="1" noMove="1" noResize="1" noEditPoints="1" noAdjustHandles="1" noChangeArrowheads="1" noChangeShapeType="1" noTextEdit="1"/>
              </p:cNvSpPr>
              <p:nvPr>
                <p:ph idx="1"/>
              </p:nvPr>
            </p:nvSpPr>
            <p:spPr>
              <a:blipFill>
                <a:blip r:embed="rId2"/>
                <a:stretch>
                  <a:fillRect l="-1419" t="-320"/>
                </a:stretch>
              </a:blipFill>
            </p:spPr>
            <p:txBody>
              <a:bodyPr/>
              <a:lstStyle/>
              <a:p>
                <a:r>
                  <a:rPr lang="zh-CN" altLang="en-US">
                    <a:noFill/>
                  </a:rPr>
                  <a:t> </a:t>
                </a:r>
              </a:p>
            </p:txBody>
          </p:sp>
        </mc:Fallback>
      </mc:AlternateContent>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47F4ED0E-3B03-4902-BD59-300A77232482}"/>
              </a:ext>
            </a:extLst>
          </p:cNvPr>
          <p:cNvSpPr>
            <a:spLocks noGrp="1" noChangeArrowheads="1"/>
          </p:cNvSpPr>
          <p:nvPr>
            <p:ph type="title"/>
          </p:nvPr>
        </p:nvSpPr>
        <p:spPr/>
        <p:txBody>
          <a:bodyPr/>
          <a:lstStyle/>
          <a:p>
            <a:r>
              <a:rPr lang="zh-CN" altLang="en-US"/>
              <a:t>自然数</a:t>
            </a:r>
          </a:p>
        </p:txBody>
      </p:sp>
      <p:sp>
        <p:nvSpPr>
          <p:cNvPr id="33795" name="内容占位符 2">
            <a:extLst>
              <a:ext uri="{FF2B5EF4-FFF2-40B4-BE49-F238E27FC236}">
                <a16:creationId xmlns:a16="http://schemas.microsoft.com/office/drawing/2014/main" id="{B8BEB659-61A8-440B-96E3-7C238CAF5858}"/>
              </a:ext>
            </a:extLst>
          </p:cNvPr>
          <p:cNvSpPr>
            <a:spLocks noGrp="1" noChangeArrowheads="1"/>
          </p:cNvSpPr>
          <p:nvPr>
            <p:ph idx="1"/>
          </p:nvPr>
        </p:nvSpPr>
        <p:spPr>
          <a:xfrm>
            <a:off x="276225" y="946150"/>
            <a:ext cx="8721814" cy="5716588"/>
          </a:xfrm>
        </p:spPr>
        <p:txBody>
          <a:bodyPr/>
          <a:lstStyle/>
          <a:p>
            <a:r>
              <a:rPr lang="zh-CN" altLang="en-US" b="0" dirty="0">
                <a:latin typeface="Times New Roman" panose="02020603050405020304" pitchFamily="18" charset="0"/>
              </a:rPr>
              <a:t>初等算术定义成一个特殊结构，即自然数的初等结构</a:t>
            </a:r>
            <a:endParaRPr lang="en-US" altLang="zh-CN" b="0" dirty="0">
              <a:latin typeface="Times New Roman" panose="02020603050405020304" pitchFamily="18" charset="0"/>
            </a:endParaRPr>
          </a:p>
          <a:p>
            <a:r>
              <a:rPr lang="zh-CN" altLang="en-US" b="0" dirty="0">
                <a:latin typeface="Times New Roman" panose="02020603050405020304" pitchFamily="18" charset="0"/>
              </a:rPr>
              <a:t>自然数论域</a:t>
            </a:r>
            <a:endParaRPr lang="en-US" altLang="zh-CN" b="0" dirty="0">
              <a:latin typeface="Times New Roman" panose="02020603050405020304" pitchFamily="18" charset="0"/>
            </a:endParaRPr>
          </a:p>
          <a:p>
            <a:pPr lvl="1"/>
            <a:r>
              <a:rPr lang="zh-CN" altLang="en-US" b="0" dirty="0">
                <a:latin typeface="Times New Roman" panose="02020603050405020304" pitchFamily="18" charset="0"/>
              </a:rPr>
              <a:t>有一个一元运算，即</a:t>
            </a:r>
            <a:r>
              <a:rPr lang="en-US" altLang="zh-CN" dirty="0">
                <a:latin typeface="Times New Roman" panose="02020603050405020304" pitchFamily="18" charset="0"/>
              </a:rPr>
              <a:t>+1</a:t>
            </a:r>
            <a:r>
              <a:rPr lang="zh-CN" altLang="en-US" b="0" dirty="0">
                <a:latin typeface="Times New Roman" panose="02020603050405020304" pitchFamily="18" charset="0"/>
              </a:rPr>
              <a:t>；两个二元的基本运算，即加法和乘法；</a:t>
            </a:r>
            <a:endParaRPr lang="en-US" altLang="zh-CN" b="0" dirty="0">
              <a:latin typeface="Times New Roman" panose="02020603050405020304" pitchFamily="18" charset="0"/>
            </a:endParaRPr>
          </a:p>
          <a:p>
            <a:pPr lvl="1"/>
            <a:r>
              <a:rPr lang="zh-CN" altLang="en-US" b="0" dirty="0">
                <a:latin typeface="Times New Roman" panose="02020603050405020304" pitchFamily="18" charset="0"/>
              </a:rPr>
              <a:t>一个基本关系，即相等关系；</a:t>
            </a:r>
            <a:endParaRPr lang="en-US" altLang="zh-CN" b="0" dirty="0">
              <a:latin typeface="Times New Roman" panose="02020603050405020304" pitchFamily="18" charset="0"/>
            </a:endParaRPr>
          </a:p>
          <a:p>
            <a:pPr lvl="1"/>
            <a:r>
              <a:rPr lang="zh-CN" altLang="en-US" b="0" dirty="0">
                <a:latin typeface="Times New Roman" panose="02020603050405020304" pitchFamily="18" charset="0"/>
              </a:rPr>
              <a:t>一个常数，即</a:t>
            </a:r>
            <a:r>
              <a:rPr lang="en-US" altLang="zh-CN" dirty="0">
                <a:latin typeface="Times New Roman" panose="02020603050405020304" pitchFamily="18" charset="0"/>
              </a:rPr>
              <a:t>0</a:t>
            </a:r>
            <a:r>
              <a:rPr lang="zh-CN" altLang="en-US" b="0" dirty="0">
                <a:latin typeface="Times New Roman" panose="02020603050405020304" pitchFamily="18" charset="0"/>
              </a:rPr>
              <a:t>。</a:t>
            </a:r>
          </a:p>
          <a:p>
            <a:r>
              <a:rPr lang="zh-CN" altLang="en-US" b="0" dirty="0">
                <a:latin typeface="Times New Roman" panose="02020603050405020304" pitchFamily="18" charset="0"/>
              </a:rPr>
              <a:t>在自然数论域，相等关系的基本性质，以及运算</a:t>
            </a:r>
            <a:r>
              <a:rPr lang="en-US" altLang="zh-CN" dirty="0">
                <a:latin typeface="Times New Roman" panose="02020603050405020304" pitchFamily="18" charset="0"/>
              </a:rPr>
              <a:t>+1</a:t>
            </a:r>
            <a:r>
              <a:rPr lang="zh-CN" altLang="en-US" b="0" dirty="0">
                <a:latin typeface="Times New Roman" panose="02020603050405020304" pitchFamily="18" charset="0"/>
              </a:rPr>
              <a:t>、加法和乘法基本性质都不是逻辑性质，数学归纳法也不是逻辑性质。</a:t>
            </a:r>
            <a:endParaRPr lang="en-US" altLang="zh-CN" b="0" dirty="0">
              <a:latin typeface="Times New Roman" panose="02020603050405020304" pitchFamily="18"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1A118A44-EA75-49DB-8462-63319D2CEE49}"/>
              </a:ext>
            </a:extLst>
          </p:cNvPr>
          <p:cNvSpPr>
            <a:spLocks noGrp="1" noChangeArrowheads="1"/>
          </p:cNvSpPr>
          <p:nvPr>
            <p:ph type="title"/>
          </p:nvPr>
        </p:nvSpPr>
        <p:spPr/>
        <p:txBody>
          <a:bodyPr/>
          <a:lstStyle/>
          <a:p>
            <a:r>
              <a:rPr lang="zh-CN" altLang="en-US" sz="3600"/>
              <a:t>自然数论域、实质公理及形式公理</a:t>
            </a:r>
          </a:p>
        </p:txBody>
      </p:sp>
      <p:sp>
        <p:nvSpPr>
          <p:cNvPr id="34819" name="内容占位符 2">
            <a:extLst>
              <a:ext uri="{FF2B5EF4-FFF2-40B4-BE49-F238E27FC236}">
                <a16:creationId xmlns:a16="http://schemas.microsoft.com/office/drawing/2014/main" id="{123062A8-674B-4F37-82BA-0AA03F260366}"/>
              </a:ext>
            </a:extLst>
          </p:cNvPr>
          <p:cNvSpPr>
            <a:spLocks noGrp="1" noChangeArrowheads="1"/>
          </p:cNvSpPr>
          <p:nvPr>
            <p:ph idx="1"/>
          </p:nvPr>
        </p:nvSpPr>
        <p:spPr/>
        <p:txBody>
          <a:bodyPr/>
          <a:lstStyle/>
          <a:p>
            <a:r>
              <a:rPr lang="zh-CN" altLang="en-US" b="0" dirty="0"/>
              <a:t>在自然数论域能够进行各种运算，以及关系判断。</a:t>
            </a:r>
            <a:endParaRPr lang="en-US" altLang="zh-CN" b="0" dirty="0"/>
          </a:p>
          <a:p>
            <a:r>
              <a:rPr lang="zh-CN" altLang="en-US" b="0" dirty="0"/>
              <a:t>给出自然数实质公理系统，证明自然数论域性质及定理</a:t>
            </a:r>
            <a:endParaRPr lang="en-US" altLang="zh-CN" b="0" dirty="0"/>
          </a:p>
          <a:p>
            <a:pPr lvl="1"/>
            <a:r>
              <a:rPr lang="zh-CN" altLang="en-US" b="0" dirty="0"/>
              <a:t>直觉定义相等关系、</a:t>
            </a:r>
            <a:r>
              <a:rPr lang="en-US" altLang="zh-CN" b="0" dirty="0"/>
              <a:t>+1</a:t>
            </a:r>
            <a:r>
              <a:rPr lang="zh-CN" altLang="en-US" b="0" dirty="0"/>
              <a:t>运算、加法和乘法；</a:t>
            </a:r>
            <a:endParaRPr lang="en-US" altLang="zh-CN" b="0" dirty="0"/>
          </a:p>
          <a:p>
            <a:pPr lvl="1"/>
            <a:r>
              <a:rPr lang="zh-CN" altLang="en-US" b="0" dirty="0"/>
              <a:t>直觉定义数学归纳法</a:t>
            </a:r>
            <a:endParaRPr lang="en-US" altLang="zh-CN" b="0" dirty="0"/>
          </a:p>
          <a:p>
            <a:r>
              <a:rPr lang="zh-CN" altLang="en-US" b="0" dirty="0"/>
              <a:t>给出自然数形式公理系统，证明性质及定理</a:t>
            </a:r>
            <a:endParaRPr lang="en-US" altLang="zh-CN" b="0" dirty="0"/>
          </a:p>
          <a:p>
            <a:pPr lvl="1"/>
            <a:r>
              <a:rPr lang="zh-CN" altLang="en-US" b="0" dirty="0"/>
              <a:t>形式定义相等谓词、</a:t>
            </a:r>
            <a:r>
              <a:rPr lang="en-US" altLang="zh-CN" b="0" dirty="0"/>
              <a:t>+1</a:t>
            </a:r>
            <a:r>
              <a:rPr lang="zh-CN" altLang="en-US" b="0" dirty="0"/>
              <a:t>函词、加函词和乘函词；</a:t>
            </a:r>
            <a:endParaRPr lang="en-US" altLang="zh-CN" b="0" dirty="0"/>
          </a:p>
          <a:p>
            <a:pPr lvl="1"/>
            <a:r>
              <a:rPr lang="zh-CN" altLang="en-US" b="0" dirty="0"/>
              <a:t>形式定义数学归纳法</a:t>
            </a:r>
          </a:p>
          <a:p>
            <a:endParaRPr lang="zh-CN" altLang="en-US" dirty="0"/>
          </a:p>
          <a:p>
            <a:endParaRPr lang="zh-CN" altLang="en-US"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E22A58F-6A85-4A7D-AB6F-1905DD5C1CEB}"/>
              </a:ext>
            </a:extLst>
          </p:cNvPr>
          <p:cNvSpPr>
            <a:spLocks noGrp="1" noChangeArrowheads="1"/>
          </p:cNvSpPr>
          <p:nvPr>
            <p:ph type="title"/>
          </p:nvPr>
        </p:nvSpPr>
        <p:spPr/>
        <p:txBody>
          <a:bodyPr/>
          <a:lstStyle/>
          <a:p>
            <a:r>
              <a:rPr lang="zh-CN" altLang="en-US" dirty="0"/>
              <a:t>主要内容</a:t>
            </a:r>
          </a:p>
        </p:txBody>
      </p:sp>
      <p:sp>
        <p:nvSpPr>
          <p:cNvPr id="18435" name="内容占位符 2">
            <a:extLst>
              <a:ext uri="{FF2B5EF4-FFF2-40B4-BE49-F238E27FC236}">
                <a16:creationId xmlns:a16="http://schemas.microsoft.com/office/drawing/2014/main" id="{EB95D9C7-DF2A-441D-8A38-9D6EB578B051}"/>
              </a:ext>
            </a:extLst>
          </p:cNvPr>
          <p:cNvSpPr>
            <a:spLocks noGrp="1" noChangeArrowheads="1"/>
          </p:cNvSpPr>
          <p:nvPr>
            <p:ph idx="1"/>
          </p:nvPr>
        </p:nvSpPr>
        <p:spPr/>
        <p:txBody>
          <a:bodyPr/>
          <a:lstStyle/>
          <a:p>
            <a:r>
              <a:rPr lang="zh-CN" altLang="en-US" b="0" dirty="0">
                <a:solidFill>
                  <a:srgbClr val="3333CC"/>
                </a:solidFill>
              </a:rPr>
              <a:t>元定理</a:t>
            </a:r>
            <a:endParaRPr lang="en-US" altLang="zh-CN" b="0" dirty="0">
              <a:solidFill>
                <a:srgbClr val="3333CC"/>
              </a:solidFill>
            </a:endParaRPr>
          </a:p>
          <a:p>
            <a:r>
              <a:rPr lang="zh-CN" altLang="en-US" b="0" dirty="0"/>
              <a:t>理论与模型</a:t>
            </a:r>
            <a:endParaRPr lang="en-US" altLang="zh-CN" b="0" dirty="0"/>
          </a:p>
          <a:p>
            <a:r>
              <a:rPr lang="zh-CN" altLang="en-US" b="0" dirty="0"/>
              <a:t>判定问题</a:t>
            </a:r>
            <a:endParaRPr lang="en-US" altLang="zh-CN" b="0" dirty="0"/>
          </a:p>
          <a:p>
            <a:endParaRPr lang="en-US" altLang="zh-CN" dirty="0"/>
          </a:p>
          <a:p>
            <a:endParaRPr lang="zh-CN" alt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A3D882-810C-4B75-B677-DBACC16F49CB}"/>
              </a:ext>
            </a:extLst>
          </p:cNvPr>
          <p:cNvSpPr>
            <a:spLocks noGrp="1" noChangeArrowheads="1"/>
          </p:cNvSpPr>
          <p:nvPr>
            <p:ph type="title"/>
          </p:nvPr>
        </p:nvSpPr>
        <p:spPr/>
        <p:txBody>
          <a:bodyPr/>
          <a:lstStyle/>
          <a:p>
            <a:pPr eaLnBrk="1" hangingPunct="1"/>
            <a:r>
              <a:rPr lang="zh-CN" altLang="en-US"/>
              <a:t>自然数理论与模型</a:t>
            </a:r>
            <a:endParaRPr lang="en-US" altLang="zh-CN"/>
          </a:p>
        </p:txBody>
      </p:sp>
      <mc:AlternateContent xmlns:mc="http://schemas.openxmlformats.org/markup-compatibility/2006" xmlns:a14="http://schemas.microsoft.com/office/drawing/2010/main">
        <mc:Choice Requires="a14">
          <p:sp>
            <p:nvSpPr>
              <p:cNvPr id="35843" name="Rectangle 3">
                <a:extLst>
                  <a:ext uri="{FF2B5EF4-FFF2-40B4-BE49-F238E27FC236}">
                    <a16:creationId xmlns:a16="http://schemas.microsoft.com/office/drawing/2014/main" id="{A3319219-18BD-4F1B-8A1B-A0B216FC640A}"/>
                  </a:ext>
                </a:extLst>
              </p:cNvPr>
              <p:cNvSpPr>
                <a:spLocks noGrp="1" noChangeArrowheads="1"/>
              </p:cNvSpPr>
              <p:nvPr>
                <p:ph idx="1"/>
              </p:nvPr>
            </p:nvSpPr>
            <p:spPr>
              <a:xfrm>
                <a:off x="276225" y="946150"/>
                <a:ext cx="8589963" cy="5911850"/>
              </a:xfrm>
            </p:spPr>
            <p:txBody>
              <a:bodyPr/>
              <a:lstStyle/>
              <a:p>
                <a:pPr eaLnBrk="1" hangingPunct="1"/>
                <a:r>
                  <a:rPr lang="zh-CN" altLang="en-US" b="0" dirty="0">
                    <a:latin typeface="Edwardian Script ITC" panose="030303020407070D0804" pitchFamily="66" charset="0"/>
                  </a:rPr>
                  <a:t>形式</a:t>
                </a:r>
                <a:r>
                  <a:rPr lang="zh-CN" altLang="pt-BR" b="0" dirty="0">
                    <a:latin typeface="Edwardian Script ITC" panose="030303020407070D0804" pitchFamily="66" charset="0"/>
                  </a:rPr>
                  <a:t>语言</a:t>
                </a:r>
              </a:p>
              <a:p>
                <a:pPr lvl="1" eaLnBrk="1" hangingPunct="1"/>
                <a:r>
                  <a:rPr lang="pt-BR" altLang="zh-CN" dirty="0">
                    <a:latin typeface="Edwardian Script ITC" panose="030303020407070D0804" pitchFamily="66" charset="0"/>
                  </a:rPr>
                  <a:t>L</a:t>
                </a:r>
                <a:r>
                  <a:rPr lang="pt-BR" altLang="zh-CN" dirty="0"/>
                  <a:t> </a:t>
                </a:r>
                <a:r>
                  <a:rPr lang="pt-BR" altLang="zh-CN" i="1" dirty="0">
                    <a:latin typeface="Times New Roman" panose="02020603050405020304" pitchFamily="18" charset="0"/>
                  </a:rPr>
                  <a:t>=&lt;=, +</a:t>
                </a:r>
                <a:r>
                  <a:rPr lang="en-US" altLang="zh-CN" i="1" dirty="0">
                    <a:latin typeface="Times New Roman" panose="02020603050405020304" pitchFamily="18" charset="0"/>
                  </a:rPr>
                  <a:t>, </a:t>
                </a:r>
                <a:r>
                  <a:rPr lang="fr-FR" altLang="zh-CN" dirty="0">
                    <a:latin typeface="Times New Roman" panose="02020603050405020304" pitchFamily="18" charset="0"/>
                  </a:rPr>
                  <a:t>∘</a:t>
                </a:r>
                <a:r>
                  <a:rPr lang="pt-BR" altLang="zh-CN" i="1" dirty="0">
                    <a:latin typeface="Times New Roman" panose="02020603050405020304" pitchFamily="18" charset="0"/>
                  </a:rPr>
                  <a:t>, s, 0&gt;</a:t>
                </a:r>
                <a:r>
                  <a:rPr lang="zh-CN" altLang="pt-BR" b="0" dirty="0"/>
                  <a:t>，其中</a:t>
                </a:r>
                <a14:m>
                  <m:oMath xmlns:m="http://schemas.openxmlformats.org/officeDocument/2006/math">
                    <m:r>
                      <a:rPr lang="pt-BR" altLang="zh-CN" b="1" i="1" dirty="0" smtClean="0">
                        <a:latin typeface="Cambria Math" panose="02040503050406030204" pitchFamily="18" charset="0"/>
                      </a:rPr>
                      <m:t>𝒔</m:t>
                    </m:r>
                  </m:oMath>
                </a14:m>
                <a:r>
                  <a:rPr lang="zh-CN" altLang="pt-BR" b="0" dirty="0"/>
                  <a:t>是</a:t>
                </a:r>
                <a:r>
                  <a:rPr lang="zh-CN" altLang="en-US" b="0" dirty="0"/>
                  <a:t>一元函词；</a:t>
                </a:r>
                <a14:m>
                  <m:oMath xmlns:m="http://schemas.openxmlformats.org/officeDocument/2006/math">
                    <m:r>
                      <a:rPr lang="pt-BR" altLang="zh-CN" b="1" i="1" dirty="0" smtClean="0">
                        <a:latin typeface="Cambria Math" panose="02040503050406030204" pitchFamily="18" charset="0"/>
                      </a:rPr>
                      <m:t>+</m:t>
                    </m:r>
                  </m:oMath>
                </a14:m>
                <a:r>
                  <a:rPr lang="zh-CN" altLang="en-US" dirty="0">
                    <a:latin typeface="Times New Roman" panose="02020603050405020304" pitchFamily="18" charset="0"/>
                  </a:rPr>
                  <a:t>，</a:t>
                </a:r>
                <a14:m>
                  <m:oMath xmlns:m="http://schemas.openxmlformats.org/officeDocument/2006/math">
                    <m:r>
                      <a:rPr lang="fr-FR" altLang="zh-CN" b="1" i="1" dirty="0" smtClean="0">
                        <a:latin typeface="Cambria Math" panose="02040503050406030204" pitchFamily="18" charset="0"/>
                      </a:rPr>
                      <m:t>∘</m:t>
                    </m:r>
                  </m:oMath>
                </a14:m>
                <a:r>
                  <a:rPr lang="zh-CN" altLang="pt-BR" b="0" dirty="0"/>
                  <a:t>是二元</a:t>
                </a:r>
                <a:r>
                  <a:rPr lang="zh-CN" altLang="en-US" b="0" dirty="0"/>
                  <a:t>函词；</a:t>
                </a:r>
                <a14:m>
                  <m:oMath xmlns:m="http://schemas.openxmlformats.org/officeDocument/2006/math">
                    <m:r>
                      <a:rPr lang="pt-BR" altLang="zh-CN" b="1" i="1" dirty="0" smtClean="0">
                        <a:latin typeface="Cambria Math" panose="02040503050406030204" pitchFamily="18" charset="0"/>
                      </a:rPr>
                      <m:t>𝟎</m:t>
                    </m:r>
                  </m:oMath>
                </a14:m>
                <a:r>
                  <a:rPr lang="zh-CN" altLang="pt-BR" b="0" dirty="0"/>
                  <a:t>为常元。</a:t>
                </a:r>
              </a:p>
              <a:p>
                <a:pPr eaLnBrk="1" hangingPunct="1"/>
                <a:r>
                  <a:rPr lang="zh-CN" altLang="pt-BR" b="0" dirty="0"/>
                  <a:t>专用公理</a:t>
                </a:r>
                <a:endParaRPr lang="zh-CN" altLang="pt-BR" b="0"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d>
                      <m:dPr>
                        <m:ctrlPr>
                          <a:rPr lang="es-ES" altLang="zh-CN" i="1" dirty="0">
                            <a:latin typeface="Cambria Math" panose="02040503050406030204" pitchFamily="18" charset="0"/>
                          </a:rPr>
                        </m:ctrlPr>
                      </m:dPr>
                      <m:e>
                        <m:r>
                          <a:rPr lang="es-ES" altLang="zh-CN" b="1" i="1" dirty="0" smtClean="0">
                            <a:latin typeface="Cambria Math" panose="02040503050406030204" pitchFamily="18" charset="0"/>
                          </a:rPr>
                          <m:t>𝒙</m:t>
                        </m:r>
                      </m:e>
                    </m:d>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endParaRPr lang="pt-BR" altLang="zh-CN"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 (</m:t>
                    </m:r>
                    <m:r>
                      <a:rPr lang="es-ES" altLang="zh-CN" b="1" i="1" dirty="0" smtClean="0">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𝒚</m:t>
                    </m:r>
                    <m:r>
                      <a:rPr lang="pt-BR"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oMath>
                </a14:m>
                <a:endParaRPr lang="pt-BR" altLang="zh-CN"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𝟎</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endParaRPr lang="pt-BR" altLang="zh-CN"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oMath>
                </a14:m>
                <a:endParaRPr lang="pt-BR" altLang="zh-CN"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fr-FR" altLang="zh-CN" b="1" i="1" dirty="0" smtClean="0">
                        <a:latin typeface="Cambria Math" panose="02040503050406030204" pitchFamily="18" charset="0"/>
                      </a:rPr>
                      <m:t>∘</m:t>
                    </m:r>
                    <m:r>
                      <a:rPr lang="es-ES" altLang="zh-CN" b="1" i="1" dirty="0" smtClean="0">
                        <a:latin typeface="Cambria Math" panose="02040503050406030204" pitchFamily="18" charset="0"/>
                      </a:rPr>
                      <m:t>𝟎</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𝟎</m:t>
                    </m:r>
                    <m:r>
                      <a:rPr lang="es-ES" altLang="zh-CN" b="1" i="1" dirty="0" smtClean="0">
                        <a:latin typeface="Cambria Math" panose="02040503050406030204" pitchFamily="18" charset="0"/>
                      </a:rPr>
                      <m:t>)</m:t>
                    </m:r>
                  </m:oMath>
                </a14:m>
                <a:endParaRPr lang="pt-BR" altLang="zh-CN"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fr-FR" altLang="zh-CN" b="1" i="1" dirty="0" smtClean="0">
                        <a:latin typeface="Cambria Math" panose="02040503050406030204" pitchFamily="18" charset="0"/>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fr-FR"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endParaRPr lang="es-ES" altLang="zh-CN" dirty="0"/>
              </a:p>
              <a:p>
                <a:pPr lvl="1" eaLnBrk="1" hangingPunct="1"/>
                <a14:m>
                  <m:oMath xmlns:m="http://schemas.openxmlformats.org/officeDocument/2006/math">
                    <m:r>
                      <a:rPr lang="es-ES" altLang="zh-CN" b="1" i="1" dirty="0" smtClean="0">
                        <a:latin typeface="Cambria Math" panose="02040503050406030204" pitchFamily="18" charset="0"/>
                      </a:rPr>
                      <m:t>(</m:t>
                    </m:r>
                    <m:r>
                      <a:rPr lang="en-US" altLang="zh-CN" b="1" i="1" dirty="0" smtClean="0">
                        <a:latin typeface="Cambria Math" panose="02040503050406030204" pitchFamily="18" charset="0"/>
                      </a:rPr>
                      <m:t>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𝟎</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n-US" altLang="zh-CN" b="1" i="1" dirty="0" smtClean="0">
                        <a:latin typeface="Cambria Math" panose="02040503050406030204" pitchFamily="18" charset="0"/>
                      </a:rPr>
                      <m:t>𝑸</m:t>
                    </m:r>
                    <m:d>
                      <m:dPr>
                        <m:ctrlPr>
                          <a:rPr lang="es-ES" altLang="zh-CN" i="1" dirty="0">
                            <a:latin typeface="Cambria Math" panose="02040503050406030204" pitchFamily="18" charset="0"/>
                          </a:rPr>
                        </m:ctrlPr>
                      </m:dPr>
                      <m:e>
                        <m:r>
                          <a:rPr lang="es-ES" altLang="zh-CN" b="1" i="1" dirty="0" smtClean="0">
                            <a:latin typeface="Cambria Math" panose="02040503050406030204" pitchFamily="18" charset="0"/>
                          </a:rPr>
                          <m:t>𝒙</m:t>
                        </m:r>
                      </m:e>
                    </m:d>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sym typeface="Symbol" panose="05050102010706020507" pitchFamily="18" charset="2"/>
                      </a:rPr>
                      <m:t>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r>
                  <a:rPr lang="zh-CN" altLang="en-US" b="0" dirty="0"/>
                  <a:t>，</a:t>
                </a:r>
                <a:r>
                  <a:rPr lang="zh-CN" altLang="pt-BR" b="0" dirty="0"/>
                  <a:t>其中</a:t>
                </a:r>
                <a14:m>
                  <m:oMath xmlns:m="http://schemas.openxmlformats.org/officeDocument/2006/math">
                    <m:r>
                      <a:rPr lang="en-US" altLang="zh-CN" b="1" i="1" dirty="0" smtClean="0">
                        <a:latin typeface="Cambria Math" panose="02040503050406030204" pitchFamily="18" charset="0"/>
                      </a:rPr>
                      <m:t>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r>
                  <a:rPr lang="zh-CN" altLang="pt-BR" b="0" dirty="0"/>
                  <a:t>是任意公式。</a:t>
                </a:r>
                <a:endParaRPr lang="en-US" altLang="zh-CN" b="0" dirty="0"/>
              </a:p>
              <a:p>
                <a:pPr eaLnBrk="1" hangingPunct="1"/>
                <a:r>
                  <a:rPr lang="zh-CN" altLang="en-US" b="0" dirty="0"/>
                  <a:t>推导规则</a:t>
                </a:r>
              </a:p>
            </p:txBody>
          </p:sp>
        </mc:Choice>
        <mc:Fallback xmlns="">
          <p:sp>
            <p:nvSpPr>
              <p:cNvPr id="35843" name="Rectangle 3">
                <a:extLst>
                  <a:ext uri="{FF2B5EF4-FFF2-40B4-BE49-F238E27FC236}">
                    <a16:creationId xmlns:a16="http://schemas.microsoft.com/office/drawing/2014/main" id="{A3319219-18BD-4F1B-8A1B-A0B216FC640A}"/>
                  </a:ext>
                </a:extLst>
              </p:cNvPr>
              <p:cNvSpPr>
                <a:spLocks noGrp="1" noRot="1" noChangeAspect="1" noMove="1" noResize="1" noEditPoints="1" noAdjustHandles="1" noChangeArrowheads="1" noChangeShapeType="1" noTextEdit="1"/>
              </p:cNvSpPr>
              <p:nvPr>
                <p:ph idx="1"/>
              </p:nvPr>
            </p:nvSpPr>
            <p:spPr>
              <a:xfrm>
                <a:off x="276225" y="946150"/>
                <a:ext cx="8589963" cy="5911850"/>
              </a:xfrm>
              <a:blipFill>
                <a:blip r:embed="rId2"/>
                <a:stretch>
                  <a:fillRect l="-781" t="-722" r="-1065" b="-3505"/>
                </a:stretch>
              </a:blipFill>
            </p:spPr>
            <p:txBody>
              <a:bodyPr/>
              <a:lstStyle/>
              <a:p>
                <a:r>
                  <a:rPr lang="zh-CN" altLang="en-US">
                    <a:noFill/>
                  </a:rPr>
                  <a:t> </a:t>
                </a:r>
              </a:p>
            </p:txBody>
          </p:sp>
        </mc:Fallback>
      </mc:AlternateContent>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E5E1CDA-0E93-45C3-BB2F-9D48DFE591CC}"/>
              </a:ext>
            </a:extLst>
          </p:cNvPr>
          <p:cNvSpPr>
            <a:spLocks noGrp="1" noChangeArrowheads="1"/>
          </p:cNvSpPr>
          <p:nvPr>
            <p:ph type="title"/>
          </p:nvPr>
        </p:nvSpPr>
        <p:spPr/>
        <p:txBody>
          <a:bodyPr/>
          <a:lstStyle/>
          <a:p>
            <a:pPr eaLnBrk="1" hangingPunct="1"/>
            <a:r>
              <a:rPr lang="zh-CN" altLang="en-US"/>
              <a:t>自然数理论与模型（续）</a:t>
            </a:r>
          </a:p>
        </p:txBody>
      </p:sp>
      <mc:AlternateContent xmlns:mc="http://schemas.openxmlformats.org/markup-compatibility/2006" xmlns:a14="http://schemas.microsoft.com/office/drawing/2010/main">
        <mc:Choice Requires="a14">
          <p:sp>
            <p:nvSpPr>
              <p:cNvPr id="36867" name="Rectangle 3">
                <a:extLst>
                  <a:ext uri="{FF2B5EF4-FFF2-40B4-BE49-F238E27FC236}">
                    <a16:creationId xmlns:a16="http://schemas.microsoft.com/office/drawing/2014/main" id="{B2B7A8A7-575C-47D9-A084-9F729219144F}"/>
                  </a:ext>
                </a:extLst>
              </p:cNvPr>
              <p:cNvSpPr>
                <a:spLocks noGrp="1" noChangeArrowheads="1"/>
              </p:cNvSpPr>
              <p:nvPr>
                <p:ph idx="1"/>
              </p:nvPr>
            </p:nvSpPr>
            <p:spPr/>
            <p:txBody>
              <a:bodyPr/>
              <a:lstStyle/>
              <a:p>
                <a:pPr eaLnBrk="1" hangingPunct="1"/>
                <a:r>
                  <a:rPr lang="pt-BR" altLang="zh-CN" b="0" dirty="0">
                    <a:latin typeface="Edwardian Script ITC" panose="030303020407070D0804" pitchFamily="66" charset="0"/>
                  </a:rPr>
                  <a:t>L</a:t>
                </a:r>
                <a:r>
                  <a:rPr lang="pt-BR" altLang="zh-CN" b="0" dirty="0"/>
                  <a:t> </a:t>
                </a:r>
                <a14:m>
                  <m:oMath xmlns:m="http://schemas.openxmlformats.org/officeDocument/2006/math">
                    <m:r>
                      <a:rPr lang="pt-BR" altLang="zh-CN" b="1" i="1" dirty="0" smtClean="0">
                        <a:latin typeface="Cambria Math" panose="02040503050406030204" pitchFamily="18" charset="0"/>
                      </a:rPr>
                      <m:t>=&lt;+</m:t>
                    </m:r>
                    <m:r>
                      <a:rPr lang="en-US" altLang="zh-CN" b="1" i="1" dirty="0" smtClean="0">
                        <a:latin typeface="Cambria Math" panose="02040503050406030204" pitchFamily="18" charset="0"/>
                      </a:rPr>
                      <m:t>,</m:t>
                    </m:r>
                    <m:r>
                      <a:rPr lang="fr-FR" altLang="zh-CN" b="1" i="1" dirty="0" smtClean="0">
                        <a:latin typeface="Cambria Math" panose="02040503050406030204" pitchFamily="18" charset="0"/>
                      </a:rPr>
                      <m:t>∘</m:t>
                    </m:r>
                    <m:r>
                      <a:rPr lang="pt-BR" altLang="zh-CN" b="1" i="1" dirty="0" smtClean="0">
                        <a:latin typeface="Cambria Math" panose="02040503050406030204" pitchFamily="18" charset="0"/>
                      </a:rPr>
                      <m:t>, </m:t>
                    </m:r>
                    <m:r>
                      <a:rPr lang="pt-BR" altLang="zh-CN" b="1" i="1" dirty="0" smtClean="0">
                        <a:latin typeface="Cambria Math" panose="02040503050406030204" pitchFamily="18" charset="0"/>
                      </a:rPr>
                      <m:t>𝒔</m:t>
                    </m:r>
                    <m:r>
                      <a:rPr lang="pt-BR" altLang="zh-CN" b="1" i="1" dirty="0" smtClean="0">
                        <a:latin typeface="Cambria Math" panose="02040503050406030204" pitchFamily="18" charset="0"/>
                      </a:rPr>
                      <m:t>, </m:t>
                    </m:r>
                    <m:r>
                      <a:rPr lang="pt-BR" altLang="zh-CN" b="1" i="1" dirty="0" smtClean="0">
                        <a:latin typeface="Cambria Math" panose="02040503050406030204" pitchFamily="18" charset="0"/>
                      </a:rPr>
                      <m:t>𝟎</m:t>
                    </m:r>
                    <m:r>
                      <a:rPr lang="pt-BR" altLang="zh-CN" b="1" i="1" dirty="0" smtClean="0">
                        <a:latin typeface="Cambria Math" panose="02040503050406030204" pitchFamily="18" charset="0"/>
                      </a:rPr>
                      <m:t>&gt;</m:t>
                    </m:r>
                  </m:oMath>
                </a14:m>
                <a:r>
                  <a:rPr lang="zh-CN" altLang="pt-BR" b="0" dirty="0"/>
                  <a:t>，</a:t>
                </a:r>
              </a:p>
              <a:p>
                <a:pPr lvl="1" eaLnBrk="1" hangingPunct="1"/>
                <a14:m>
                  <m:oMath xmlns:m="http://schemas.openxmlformats.org/officeDocument/2006/math">
                    <m:r>
                      <a:rPr lang="pt-BR" altLang="zh-CN" b="1" i="1" dirty="0" smtClean="0">
                        <a:latin typeface="Cambria Math" panose="02040503050406030204" pitchFamily="18" charset="0"/>
                      </a:rPr>
                      <m:t>𝒔</m:t>
                    </m:r>
                  </m:oMath>
                </a14:m>
                <a:r>
                  <a:rPr lang="zh-CN" altLang="pt-BR" b="0" dirty="0"/>
                  <a:t>是一元函</a:t>
                </a:r>
                <a:r>
                  <a:rPr lang="zh-CN" altLang="en-US" b="0" dirty="0"/>
                  <a:t>词</a:t>
                </a:r>
                <a:endParaRPr lang="zh-CN" altLang="pt-BR" b="0" dirty="0"/>
              </a:p>
              <a:p>
                <a:pPr lvl="1" eaLnBrk="1" hangingPunct="1"/>
                <a14:m>
                  <m:oMath xmlns:m="http://schemas.openxmlformats.org/officeDocument/2006/math">
                    <m:r>
                      <a:rPr lang="pt-BR" altLang="zh-CN" b="1" i="1" dirty="0" smtClean="0">
                        <a:latin typeface="Cambria Math" panose="02040503050406030204" pitchFamily="18" charset="0"/>
                      </a:rPr>
                      <m:t>+</m:t>
                    </m:r>
                  </m:oMath>
                </a14:m>
                <a:r>
                  <a:rPr lang="pt-BR" altLang="zh-CN" dirty="0"/>
                  <a:t>,</a:t>
                </a:r>
                <a14:m>
                  <m:oMath xmlns:m="http://schemas.openxmlformats.org/officeDocument/2006/math">
                    <m:r>
                      <a:rPr lang="fr-FR" altLang="zh-CN" b="1" i="1" dirty="0" smtClean="0">
                        <a:latin typeface="Cambria Math" panose="02040503050406030204" pitchFamily="18" charset="0"/>
                      </a:rPr>
                      <m:t>∘</m:t>
                    </m:r>
                  </m:oMath>
                </a14:m>
                <a:r>
                  <a:rPr lang="zh-CN" altLang="pt-BR" b="0" dirty="0"/>
                  <a:t>是二元</a:t>
                </a:r>
                <a:r>
                  <a:rPr lang="zh-CN" altLang="en-US" b="0" dirty="0"/>
                  <a:t>函词</a:t>
                </a:r>
                <a:endParaRPr lang="zh-CN" altLang="pt-BR" b="0" dirty="0"/>
              </a:p>
              <a:p>
                <a:pPr lvl="1" eaLnBrk="1" hangingPunct="1"/>
                <a14:m>
                  <m:oMath xmlns:m="http://schemas.openxmlformats.org/officeDocument/2006/math">
                    <m:r>
                      <a:rPr lang="pt-BR" altLang="zh-CN" b="1" i="1" dirty="0" smtClean="0">
                        <a:latin typeface="Cambria Math" panose="02040503050406030204" pitchFamily="18" charset="0"/>
                      </a:rPr>
                      <m:t>𝟎</m:t>
                    </m:r>
                  </m:oMath>
                </a14:m>
                <a:r>
                  <a:rPr lang="zh-CN" altLang="pt-BR" b="0" dirty="0"/>
                  <a:t>为常元。</a:t>
                </a:r>
              </a:p>
              <a:p>
                <a:pPr eaLnBrk="1" hangingPunct="1"/>
                <a:r>
                  <a:rPr lang="zh-CN" altLang="en-US" b="0" dirty="0"/>
                  <a:t>逻辑公理和专用公理</a:t>
                </a:r>
              </a:p>
              <a:p>
                <a:pPr eaLnBrk="1" hangingPunct="1"/>
                <a:r>
                  <a:rPr lang="zh-CN" altLang="en-US" b="0" dirty="0"/>
                  <a:t>推理规则</a:t>
                </a:r>
                <a:endParaRPr lang="en-US" altLang="zh-CN" b="0" dirty="0"/>
              </a:p>
            </p:txBody>
          </p:sp>
        </mc:Choice>
        <mc:Fallback xmlns="">
          <p:sp>
            <p:nvSpPr>
              <p:cNvPr id="36867" name="Rectangle 3">
                <a:extLst>
                  <a:ext uri="{FF2B5EF4-FFF2-40B4-BE49-F238E27FC236}">
                    <a16:creationId xmlns:a16="http://schemas.microsoft.com/office/drawing/2014/main" id="{B2B7A8A7-575C-47D9-A084-9F729219144F}"/>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868" name="Rectangle 4">
                <a:extLst>
                  <a:ext uri="{FF2B5EF4-FFF2-40B4-BE49-F238E27FC236}">
                    <a16:creationId xmlns:a16="http://schemas.microsoft.com/office/drawing/2014/main" id="{E33C8A5B-C275-4EC3-A695-9FE7788CE741}"/>
                  </a:ext>
                </a:extLst>
              </p:cNvPr>
              <p:cNvSpPr>
                <a:spLocks noChangeArrowheads="1"/>
              </p:cNvSpPr>
              <p:nvPr/>
            </p:nvSpPr>
            <p:spPr bwMode="auto">
              <a:xfrm>
                <a:off x="4670604" y="946150"/>
                <a:ext cx="4088196" cy="22828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华文仿宋" panose="02010600040101010101" pitchFamily="2" charset="-122"/>
                    <a:ea typeface="华文仿宋" panose="02010600040101010101" pitchFamily="2" charset="-122"/>
                  </a:defRPr>
                </a:lvl1pPr>
                <a:lvl2pPr marL="742950" indent="-285750">
                  <a:lnSpc>
                    <a:spcPct val="90000"/>
                  </a:lnSpc>
                  <a:spcBef>
                    <a:spcPct val="25000"/>
                  </a:spcBef>
                  <a:buClr>
                    <a:srgbClr val="336699"/>
                  </a:buClr>
                  <a:buChar char="•"/>
                  <a:defRPr sz="2400" b="1">
                    <a:solidFill>
                      <a:schemeClr val="tx1"/>
                    </a:solidFill>
                    <a:latin typeface="华文仿宋" panose="02010600040101010101" pitchFamily="2" charset="-122"/>
                    <a:ea typeface="华文仿宋" panose="02010600040101010101" pitchFamily="2" charset="-122"/>
                  </a:defRPr>
                </a:lvl2pPr>
                <a:lvl3pPr marL="1143000" indent="-228600">
                  <a:lnSpc>
                    <a:spcPct val="90000"/>
                  </a:lnSpc>
                  <a:spcBef>
                    <a:spcPct val="25000"/>
                  </a:spcBef>
                  <a:buClr>
                    <a:srgbClr val="336699"/>
                  </a:buClr>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ct val="25000"/>
                  </a:spcBef>
                  <a:buClr>
                    <a:srgbClr val="336699"/>
                  </a:buClr>
                  <a:buChar char="»"/>
                  <a:defRPr b="1">
                    <a:solidFill>
                      <a:schemeClr val="tx1"/>
                    </a:solidFill>
                    <a:latin typeface="华文仿宋" panose="02010600040101010101" pitchFamily="2" charset="-122"/>
                    <a:ea typeface="华文仿宋" panose="02010600040101010101" pitchFamily="2" charset="-122"/>
                  </a:defRPr>
                </a:lvl4pPr>
                <a:lvl5pPr marL="2057400" indent="-228600">
                  <a:lnSpc>
                    <a:spcPct val="90000"/>
                  </a:lnSpc>
                  <a:spcBef>
                    <a:spcPct val="25000"/>
                  </a:spcBef>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5pPr>
                <a:lvl6pPr marL="25146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6pPr>
                <a:lvl7pPr marL="29718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7pPr>
                <a:lvl8pPr marL="34290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8pPr>
                <a:lvl9pPr marL="38862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9pPr>
              </a:lstStyle>
              <a:p>
                <a:pPr eaLnBrk="1" hangingPunct="1">
                  <a:lnSpc>
                    <a:spcPct val="120000"/>
                  </a:lnSpc>
                  <a:spcBef>
                    <a:spcPts val="0"/>
                  </a:spcBef>
                  <a:spcAft>
                    <a:spcPts val="0"/>
                  </a:spcAft>
                  <a:buSzPct val="80000"/>
                  <a:buFont typeface="Wingdings" pitchFamily="2" charset="2"/>
                  <a:buChar char="n"/>
                </a:pPr>
                <a14:m>
                  <m:oMath xmlns:m="http://schemas.openxmlformats.org/officeDocument/2006/math">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𝑴</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=&lt;</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𝑵</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 </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𝒔</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 </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𝟎</m:t>
                    </m:r>
                    <m:r>
                      <a:rPr lang="pt-BR" altLang="zh-CN" sz="2800" b="0" dirty="0">
                        <a:latin typeface="Cambria Math" panose="02040503050406030204" pitchFamily="18" charset="0"/>
                        <a:ea typeface="SimHei" panose="02010609060101010101" pitchFamily="49" charset="-122"/>
                        <a:cs typeface="Times New Roman" panose="02020603050405020304" pitchFamily="18" charset="0"/>
                      </a:rPr>
                      <m:t>&gt;</m:t>
                    </m:r>
                  </m:oMath>
                </a14:m>
                <a:r>
                  <a:rPr lang="zh-CN" altLang="pt-BR" sz="2800" b="0" dirty="0">
                    <a:latin typeface="Edwardian Script ITC" panose="030303020407070D0804" pitchFamily="66" charset="0"/>
                    <a:ea typeface="SimHei" panose="02010609060101010101" pitchFamily="49" charset="-122"/>
                    <a:cs typeface="Times New Roman" panose="02020603050405020304" pitchFamily="18" charset="0"/>
                  </a:rPr>
                  <a:t>，</a:t>
                </a:r>
              </a:p>
              <a:p>
                <a:pPr lvl="1" eaLnBrk="1" hangingPunct="1"/>
                <a14:m>
                  <m:oMath xmlns:m="http://schemas.openxmlformats.org/officeDocument/2006/math">
                    <m:r>
                      <a:rPr lang="pt-BR" altLang="zh-CN" b="1" i="1" dirty="0" smtClean="0">
                        <a:latin typeface="Cambria Math" panose="02040503050406030204" pitchFamily="18" charset="0"/>
                        <a:cs typeface="Times New Roman" panose="02020603050405020304" pitchFamily="18" charset="0"/>
                      </a:rPr>
                      <m:t>𝒔</m:t>
                    </m:r>
                  </m:oMath>
                </a14:m>
                <a:r>
                  <a:rPr lang="zh-CN" altLang="pt-BR" b="0" dirty="0">
                    <a:latin typeface="黑体" panose="02010609060101010101" pitchFamily="49" charset="-122"/>
                    <a:ea typeface="黑体" panose="02010609060101010101" pitchFamily="49" charset="-122"/>
                    <a:cs typeface="Times New Roman" panose="02020603050405020304" pitchFamily="18" charset="0"/>
                  </a:rPr>
                  <a:t>是自然数</a:t>
                </a:r>
                <a:r>
                  <a:rPr lang="zh-CN" altLang="en-US" b="0" dirty="0">
                    <a:latin typeface="黑体" panose="02010609060101010101" pitchFamily="49" charset="-122"/>
                    <a:ea typeface="黑体" panose="02010609060101010101" pitchFamily="49" charset="-122"/>
                    <a:cs typeface="Times New Roman" panose="02020603050405020304" pitchFamily="18" charset="0"/>
                  </a:rPr>
                  <a:t>函数</a:t>
                </a:r>
                <a14:m>
                  <m:oMath xmlns:m="http://schemas.openxmlformats.org/officeDocument/2006/math">
                    <m:r>
                      <a:rPr lang="pt-BR" altLang="zh-CN" b="1" i="1" dirty="0" smtClean="0">
                        <a:latin typeface="Cambria Math" panose="02040503050406030204" pitchFamily="18" charset="0"/>
                        <a:cs typeface="Times New Roman" panose="02020603050405020304" pitchFamily="18" charset="0"/>
                      </a:rPr>
                      <m:t>+</m:t>
                    </m:r>
                    <m:r>
                      <a:rPr lang="pt-BR" altLang="zh-CN" b="1" i="1" dirty="0" smtClean="0">
                        <a:latin typeface="Cambria Math" panose="02040503050406030204" pitchFamily="18" charset="0"/>
                        <a:cs typeface="Times New Roman" panose="02020603050405020304" pitchFamily="18" charset="0"/>
                      </a:rPr>
                      <m:t>𝟏</m:t>
                    </m:r>
                  </m:oMath>
                </a14:m>
                <a:endParaRPr lang="pt-BR" altLang="zh-CN"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14:m>
                  <m:oMath xmlns:m="http://schemas.openxmlformats.org/officeDocument/2006/math">
                    <m:r>
                      <a:rPr lang="pt-BR" altLang="zh-CN" b="1" i="1" dirty="0" smtClean="0">
                        <a:latin typeface="Cambria Math" panose="02040503050406030204" pitchFamily="18" charset="0"/>
                        <a:cs typeface="Times New Roman" panose="02020603050405020304" pitchFamily="18" charset="0"/>
                      </a:rPr>
                      <m:t>+</m:t>
                    </m:r>
                  </m:oMath>
                </a14:m>
                <a:r>
                  <a:rPr lang="pt-BR" altLang="zh-CN" b="0" dirty="0">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r>
                      <a:rPr lang="fr-FR" altLang="zh-CN" b="1" i="1" dirty="0" smtClean="0">
                        <a:latin typeface="Cambria Math" panose="02040503050406030204" pitchFamily="18" charset="0"/>
                        <a:cs typeface="Times New Roman" panose="02020603050405020304" pitchFamily="18" charset="0"/>
                      </a:rPr>
                      <m:t>∘</m:t>
                    </m:r>
                  </m:oMath>
                </a14:m>
                <a:r>
                  <a:rPr lang="zh-CN" altLang="pt-BR" b="0" dirty="0">
                    <a:latin typeface="黑体" panose="02010609060101010101" pitchFamily="49" charset="-122"/>
                    <a:ea typeface="黑体" panose="02010609060101010101" pitchFamily="49" charset="-122"/>
                    <a:cs typeface="Times New Roman" panose="02020603050405020304" pitchFamily="18" charset="0"/>
                  </a:rPr>
                  <a:t>是自然数</a:t>
                </a:r>
                <a:r>
                  <a:rPr lang="zh-CN" altLang="en-US" b="0" dirty="0">
                    <a:latin typeface="黑体" panose="02010609060101010101" pitchFamily="49" charset="-122"/>
                    <a:ea typeface="黑体" panose="02010609060101010101" pitchFamily="49" charset="-122"/>
                    <a:cs typeface="Times New Roman" panose="02020603050405020304" pitchFamily="18" charset="0"/>
                  </a:rPr>
                  <a:t>函数</a:t>
                </a:r>
                <a14:m>
                  <m:oMath xmlns:m="http://schemas.openxmlformats.org/officeDocument/2006/math">
                    <m:r>
                      <a:rPr lang="pt-BR" altLang="zh-CN" b="1" i="1" dirty="0" smtClean="0">
                        <a:latin typeface="Cambria Math" panose="02040503050406030204" pitchFamily="18" charset="0"/>
                        <a:cs typeface="Times New Roman" panose="02020603050405020304" pitchFamily="18" charset="0"/>
                      </a:rPr>
                      <m:t>+</m:t>
                    </m:r>
                  </m:oMath>
                </a14:m>
                <a:r>
                  <a:rPr lang="zh-CN" altLang="pt-BR" b="0" dirty="0">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r>
                      <a:rPr lang="pl-PL" altLang="zh-CN" b="1" i="1" dirty="0" smtClean="0">
                        <a:latin typeface="Cambria Math" panose="02040503050406030204" pitchFamily="18" charset="0"/>
                        <a:cs typeface="Times New Roman" panose="02020603050405020304" pitchFamily="18" charset="0"/>
                      </a:rPr>
                      <m:t>×</m:t>
                    </m:r>
                  </m:oMath>
                </a14:m>
                <a:endParaRPr lang="zh-CN" altLang="pt-BR"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14:m>
                  <m:oMath xmlns:m="http://schemas.openxmlformats.org/officeDocument/2006/math">
                    <m:r>
                      <a:rPr lang="pt-BR" altLang="zh-CN" b="1" i="1" dirty="0" smtClean="0">
                        <a:latin typeface="Cambria Math" panose="02040503050406030204" pitchFamily="18" charset="0"/>
                        <a:cs typeface="Times New Roman" panose="02020603050405020304" pitchFamily="18" charset="0"/>
                      </a:rPr>
                      <m:t>𝟎</m:t>
                    </m:r>
                  </m:oMath>
                </a14:m>
                <a:r>
                  <a:rPr lang="zh-CN" altLang="en-US" b="0" dirty="0">
                    <a:latin typeface="黑体" panose="02010609060101010101" pitchFamily="49" charset="-122"/>
                    <a:ea typeface="黑体" panose="02010609060101010101" pitchFamily="49" charset="-122"/>
                    <a:cs typeface="Times New Roman" panose="02020603050405020304" pitchFamily="18" charset="0"/>
                  </a:rPr>
                  <a:t>是</a:t>
                </a:r>
                <a:r>
                  <a:rPr lang="zh-CN" altLang="pt-BR" b="0" dirty="0">
                    <a:latin typeface="黑体" panose="02010609060101010101" pitchFamily="49" charset="-122"/>
                    <a:ea typeface="黑体" panose="02010609060101010101" pitchFamily="49" charset="-122"/>
                    <a:cs typeface="Times New Roman" panose="02020603050405020304" pitchFamily="18" charset="0"/>
                  </a:rPr>
                  <a:t>常</a:t>
                </a:r>
                <a:r>
                  <a:rPr lang="zh-CN" altLang="en-US" b="0" dirty="0">
                    <a:latin typeface="黑体" panose="02010609060101010101" pitchFamily="49" charset="-122"/>
                    <a:ea typeface="黑体" panose="02010609060101010101" pitchFamily="49" charset="-122"/>
                    <a:cs typeface="Times New Roman" panose="02020603050405020304" pitchFamily="18" charset="0"/>
                  </a:rPr>
                  <a:t>数</a:t>
                </a:r>
                <a:r>
                  <a:rPr lang="zh-CN" altLang="pt-BR" b="0" dirty="0">
                    <a:latin typeface="黑体" panose="02010609060101010101" pitchFamily="49" charset="-122"/>
                    <a:ea typeface="黑体" panose="02010609060101010101" pitchFamily="49" charset="-122"/>
                    <a:cs typeface="Times New Roman" panose="02020603050405020304" pitchFamily="18" charset="0"/>
                  </a:rPr>
                  <a:t>自然数</a:t>
                </a:r>
                <a14:m>
                  <m:oMath xmlns:m="http://schemas.openxmlformats.org/officeDocument/2006/math">
                    <m:r>
                      <a:rPr lang="pt-BR" altLang="zh-CN" b="1" i="1" dirty="0" smtClean="0">
                        <a:latin typeface="Cambria Math" panose="02040503050406030204" pitchFamily="18" charset="0"/>
                        <a:cs typeface="Times New Roman" panose="02020603050405020304" pitchFamily="18" charset="0"/>
                      </a:rPr>
                      <m:t>𝟎</m:t>
                    </m:r>
                  </m:oMath>
                </a14:m>
                <a:r>
                  <a:rPr lang="zh-CN" altLang="pt-BR" b="0" dirty="0">
                    <a:latin typeface="黑体" panose="02010609060101010101" pitchFamily="49" charset="-122"/>
                    <a:ea typeface="黑体" panose="02010609060101010101" pitchFamily="49" charset="-122"/>
                    <a:cs typeface="Times New Roman" panose="02020603050405020304" pitchFamily="18" charset="0"/>
                  </a:rPr>
                  <a:t>。</a:t>
                </a:r>
                <a:endParaRPr lang="zh-CN" altLang="en-US" b="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36868" name="Rectangle 4">
                <a:extLst>
                  <a:ext uri="{FF2B5EF4-FFF2-40B4-BE49-F238E27FC236}">
                    <a16:creationId xmlns:a16="http://schemas.microsoft.com/office/drawing/2014/main" id="{E33C8A5B-C275-4EC3-A695-9FE7788CE741}"/>
                  </a:ext>
                </a:extLst>
              </p:cNvPr>
              <p:cNvSpPr>
                <a:spLocks noRot="1" noChangeAspect="1" noMove="1" noResize="1" noEditPoints="1" noAdjustHandles="1" noChangeArrowheads="1" noChangeShapeType="1" noTextEdit="1"/>
              </p:cNvSpPr>
              <p:nvPr/>
            </p:nvSpPr>
            <p:spPr bwMode="auto">
              <a:xfrm>
                <a:off x="4670604" y="946150"/>
                <a:ext cx="4088196" cy="2282825"/>
              </a:xfrm>
              <a:prstGeom prst="rect">
                <a:avLst/>
              </a:prstGeom>
              <a:blipFill>
                <a:blip r:embed="rId3"/>
                <a:stretch>
                  <a:fillRect t="-18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F81DAB2D-0FE0-4AF5-9503-5DB9BB700E70}"/>
              </a:ext>
            </a:extLst>
          </p:cNvPr>
          <p:cNvSpPr txBox="1">
            <a:spLocks/>
          </p:cNvSpPr>
          <p:nvPr/>
        </p:nvSpPr>
        <p:spPr bwMode="auto">
          <a:xfrm>
            <a:off x="276225" y="3787616"/>
            <a:ext cx="9043786" cy="3070383"/>
          </a:xfrm>
          <a:prstGeom prst="rect">
            <a:avLst/>
          </a:prstGeom>
          <a:noFill/>
          <a:ln w="9525">
            <a:noFill/>
            <a:miter lim="800000"/>
            <a:headEnd/>
            <a:tailEnd/>
          </a:ln>
        </p:spPr>
        <p:txBody>
          <a:bodyPr/>
          <a:lstStyle/>
          <a:p>
            <a:pPr marL="342900" indent="-342900" eaLnBrk="1" hangingPunct="1">
              <a:lnSpc>
                <a:spcPct val="120000"/>
              </a:lnSpc>
              <a:spcBef>
                <a:spcPts val="0"/>
              </a:spcBef>
              <a:spcAft>
                <a:spcPts val="0"/>
              </a:spcAft>
              <a:buClr>
                <a:srgbClr val="336699"/>
              </a:buClr>
              <a:buSzPct val="80000"/>
              <a:buFont typeface="Wingdings" pitchFamily="2" charset="2"/>
              <a:buChar char="n"/>
              <a:defRPr/>
            </a:pPr>
            <a:r>
              <a:rPr lang="zh-CN" altLang="en-US" sz="2800" kern="0" dirty="0">
                <a:latin typeface="SimHei" panose="02010609060101010101" pitchFamily="49" charset="-122"/>
                <a:ea typeface="SimHei" panose="02010609060101010101" pitchFamily="49" charset="-122"/>
                <a:cs typeface="Times New Roman" panose="02020603050405020304" pitchFamily="18" charset="0"/>
              </a:rPr>
              <a:t>通过抽象方法，自然数论域可以形成自然数的理论，包括逻辑公理和专用公理。</a:t>
            </a:r>
            <a:endParaRPr lang="en-US" altLang="zh-CN" sz="2800" kern="0" dirty="0">
              <a:latin typeface="SimHei" panose="02010609060101010101" pitchFamily="49" charset="-122"/>
              <a:ea typeface="SimHei" panose="02010609060101010101" pitchFamily="49" charset="-122"/>
              <a:cs typeface="Times New Roman" panose="02020603050405020304" pitchFamily="18" charset="0"/>
            </a:endParaRPr>
          </a:p>
          <a:p>
            <a:pPr marL="342900" indent="-342900" eaLnBrk="1" hangingPunct="1">
              <a:lnSpc>
                <a:spcPct val="120000"/>
              </a:lnSpc>
              <a:spcBef>
                <a:spcPts val="0"/>
              </a:spcBef>
              <a:spcAft>
                <a:spcPts val="0"/>
              </a:spcAft>
              <a:buClr>
                <a:srgbClr val="336699"/>
              </a:buClr>
              <a:buSzPct val="80000"/>
              <a:buFont typeface="Wingdings" pitchFamily="2" charset="2"/>
              <a:buChar char="n"/>
              <a:defRPr/>
            </a:pPr>
            <a:r>
              <a:rPr lang="zh-CN" altLang="en-US" sz="2800" kern="0" dirty="0">
                <a:latin typeface="SimHei" panose="02010609060101010101" pitchFamily="49" charset="-122"/>
                <a:ea typeface="SimHei" panose="02010609060101010101" pitchFamily="49" charset="-122"/>
                <a:cs typeface="Times New Roman" panose="02020603050405020304" pitchFamily="18" charset="0"/>
              </a:rPr>
              <a:t>自然数理论经过解释、赋值，在自然数论域上形成自然数模型。</a:t>
            </a:r>
            <a:endParaRPr lang="en-US" altLang="zh-CN" sz="2800" kern="0" dirty="0">
              <a:latin typeface="SimHei" panose="02010609060101010101" pitchFamily="49" charset="-122"/>
              <a:ea typeface="SimHei" panose="02010609060101010101" pitchFamily="49" charset="-122"/>
              <a:cs typeface="Times New Roman" panose="02020603050405020304" pitchFamily="18" charset="0"/>
            </a:endParaRPr>
          </a:p>
          <a:p>
            <a:pPr marL="342900" indent="-342900" eaLnBrk="1" hangingPunct="1">
              <a:lnSpc>
                <a:spcPct val="120000"/>
              </a:lnSpc>
              <a:spcBef>
                <a:spcPts val="0"/>
              </a:spcBef>
              <a:spcAft>
                <a:spcPts val="0"/>
              </a:spcAft>
              <a:buClr>
                <a:srgbClr val="336699"/>
              </a:buClr>
              <a:buSzPct val="80000"/>
              <a:buFont typeface="Wingdings" pitchFamily="2" charset="2"/>
              <a:buChar char="n"/>
              <a:defRPr/>
            </a:pPr>
            <a:r>
              <a:rPr lang="zh-CN" altLang="en-US" sz="2800" kern="0" dirty="0">
                <a:latin typeface="SimHei" panose="02010609060101010101" pitchFamily="49" charset="-122"/>
                <a:ea typeface="SimHei" panose="02010609060101010101" pitchFamily="49" charset="-122"/>
                <a:cs typeface="Times New Roman" panose="02020603050405020304" pitchFamily="18" charset="0"/>
              </a:rPr>
              <a:t>用公理方法和语义方法都可以证明自然数的性质和定理。</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FFD4507-27FB-4829-8D66-F3287357B25B}"/>
              </a:ext>
            </a:extLst>
          </p:cNvPr>
          <p:cNvSpPr>
            <a:spLocks noGrp="1" noChangeArrowheads="1"/>
          </p:cNvSpPr>
          <p:nvPr>
            <p:ph type="title"/>
          </p:nvPr>
        </p:nvSpPr>
        <p:spPr/>
        <p:txBody>
          <a:bodyPr/>
          <a:lstStyle/>
          <a:p>
            <a:r>
              <a:rPr lang="zh-CN" altLang="en-US"/>
              <a:t>自然数性质</a:t>
            </a:r>
          </a:p>
        </p:txBody>
      </p:sp>
      <mc:AlternateContent xmlns:mc="http://schemas.openxmlformats.org/markup-compatibility/2006" xmlns:a14="http://schemas.microsoft.com/office/drawing/2010/main">
        <mc:Choice Requires="a14">
          <p:sp>
            <p:nvSpPr>
              <p:cNvPr id="37891" name="内容占位符 2">
                <a:extLst>
                  <a:ext uri="{FF2B5EF4-FFF2-40B4-BE49-F238E27FC236}">
                    <a16:creationId xmlns:a16="http://schemas.microsoft.com/office/drawing/2014/main" id="{10B2EE55-A7C0-4289-89D3-09D2885BB674}"/>
                  </a:ext>
                </a:extLst>
              </p:cNvPr>
              <p:cNvSpPr>
                <a:spLocks noGrp="1" noChangeArrowheads="1"/>
              </p:cNvSpPr>
              <p:nvPr>
                <p:ph idx="1"/>
              </p:nvPr>
            </p:nvSpPr>
            <p:spPr/>
            <p:txBody>
              <a:bodyPr/>
              <a:lstStyle/>
              <a:p>
                <a14:m>
                  <m:oMath xmlns:m="http://schemas.openxmlformats.org/officeDocument/2006/math">
                    <m:r>
                      <a:rPr lang="en-US" altLang="zh-CN" b="1" i="1" dirty="0" smtClean="0">
                        <a:latin typeface="Cambria Math" panose="02040503050406030204" pitchFamily="18" charset="0"/>
                      </a:rPr>
                      <m:t>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a:latin typeface="Cambria Math" panose="02040503050406030204" pitchFamily="18" charset="0"/>
                      </a:rPr>
                      <m:t>=</m:t>
                    </m:r>
                    <m:r>
                      <a:rPr lang="en-US" altLang="zh-CN" b="1" i="1" dirty="0" err="1">
                        <a:latin typeface="Cambria Math" panose="02040503050406030204" pitchFamily="18" charset="0"/>
                      </a:rPr>
                      <m:t>𝒏</m:t>
                    </m:r>
                    <m:r>
                      <a:rPr lang="en-US" altLang="zh-CN" b="1" i="1" dirty="0" err="1">
                        <a:latin typeface="Cambria Math" panose="02040503050406030204" pitchFamily="18" charset="0"/>
                      </a:rPr>
                      <m:t>+</m:t>
                    </m:r>
                    <m:r>
                      <a:rPr lang="en-US" altLang="zh-CN" b="1" i="1" dirty="0" err="1">
                        <a:latin typeface="Cambria Math" panose="02040503050406030204" pitchFamily="18" charset="0"/>
                      </a:rPr>
                      <m:t>𝒎</m:t>
                    </m:r>
                  </m:oMath>
                </a14:m>
                <a:endParaRPr lang="en-US" altLang="zh-CN" i="1" dirty="0"/>
              </a:p>
              <a:p>
                <a14:m>
                  <m:oMath xmlns:m="http://schemas.openxmlformats.org/officeDocument/2006/math">
                    <m:r>
                      <a:rPr lang="en-US" altLang="zh-CN" b="1" i="1" dirty="0" smtClean="0">
                        <a:latin typeface="Cambria Math" panose="02040503050406030204" pitchFamily="18" charset="0"/>
                      </a:rPr>
                      <m:t>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a:latin typeface="Cambria Math" panose="02040503050406030204" pitchFamily="18" charset="0"/>
                      </a:rPr>
                      <m:t>=</m:t>
                    </m:r>
                    <m:r>
                      <a:rPr lang="en-US" altLang="zh-CN" b="1" i="1" dirty="0" err="1">
                        <a:latin typeface="Cambria Math" panose="02040503050406030204" pitchFamily="18" charset="0"/>
                      </a:rPr>
                      <m:t>𝒎</m:t>
                    </m:r>
                    <m:r>
                      <a:rPr lang="en-US" altLang="zh-CN" b="1" i="1" dirty="0" err="1">
                        <a:latin typeface="Cambria Math" panose="02040503050406030204" pitchFamily="18" charset="0"/>
                      </a:rPr>
                      <m:t>+</m:t>
                    </m:r>
                    <m:r>
                      <a:rPr lang="en-US" altLang="zh-CN" b="1" i="1" dirty="0" err="1">
                        <a:latin typeface="Cambria Math" panose="02040503050406030204" pitchFamily="18" charset="0"/>
                      </a:rPr>
                      <m:t>𝒏</m:t>
                    </m:r>
                    <m:r>
                      <a:rPr lang="en-US" altLang="zh-CN" b="1" i="1" dirty="0">
                        <a:latin typeface="Cambria Math" panose="02040503050406030204" pitchFamily="18" charset="0"/>
                      </a:rPr>
                      <m:t>′</m:t>
                    </m:r>
                  </m:oMath>
                </a14:m>
                <a:endParaRPr lang="en-US" altLang="zh-CN" i="1" dirty="0"/>
              </a:p>
              <a:p>
                <a14:m>
                  <m:oMath xmlns:m="http://schemas.openxmlformats.org/officeDocument/2006/math">
                    <m:r>
                      <a:rPr lang="en-US" altLang="zh-CN" b="1" i="1" dirty="0" smtClean="0">
                        <a:latin typeface="Cambria Math" panose="02040503050406030204" pitchFamily="18" charset="0"/>
                      </a:rPr>
                      <m:t>𝒎</m:t>
                    </m:r>
                    <m:r>
                      <a:rPr lang="en-US" altLang="zh-CN" b="1" i="1" dirty="0" smtClean="0">
                        <a:latin typeface="Cambria Math" panose="02040503050406030204" pitchFamily="18" charset="0"/>
                      </a:rPr>
                      <m:t>+(</m:t>
                    </m:r>
                    <m:r>
                      <a:rPr lang="en-US" altLang="zh-CN" b="1" i="1" dirty="0" err="1">
                        <a:latin typeface="Cambria Math" panose="02040503050406030204" pitchFamily="18" charset="0"/>
                      </a:rPr>
                      <m:t>𝒏</m:t>
                    </m:r>
                    <m:r>
                      <a:rPr lang="en-US" altLang="zh-CN" b="1" i="1" dirty="0" err="1">
                        <a:latin typeface="Cambria Math" panose="02040503050406030204" pitchFamily="18" charset="0"/>
                      </a:rPr>
                      <m:t>+</m:t>
                    </m:r>
                    <m:r>
                      <a:rPr lang="en-US" altLang="zh-CN" b="1" i="1" dirty="0" err="1">
                        <a:latin typeface="Cambria Math" panose="02040503050406030204" pitchFamily="18" charset="0"/>
                      </a:rPr>
                      <m:t>𝒌</m:t>
                    </m:r>
                    <m:r>
                      <a:rPr lang="en-US" altLang="zh-CN" b="1" i="1" dirty="0">
                        <a:latin typeface="Cambria Math" panose="02040503050406030204" pitchFamily="18" charset="0"/>
                      </a:rPr>
                      <m:t>)=(</m:t>
                    </m:r>
                    <m:r>
                      <a:rPr lang="en-US" altLang="zh-CN" b="1" i="1" dirty="0" err="1">
                        <a:latin typeface="Cambria Math" panose="02040503050406030204" pitchFamily="18" charset="0"/>
                      </a:rPr>
                      <m:t>𝒎</m:t>
                    </m:r>
                    <m:r>
                      <a:rPr lang="en-US" altLang="zh-CN" b="1" i="1" dirty="0" err="1">
                        <a:latin typeface="Cambria Math" panose="02040503050406030204" pitchFamily="18" charset="0"/>
                      </a:rPr>
                      <m:t>+</m:t>
                    </m:r>
                    <m:r>
                      <a:rPr lang="en-US" altLang="zh-CN" b="1" i="1" dirty="0" err="1">
                        <a:latin typeface="Cambria Math" panose="02040503050406030204" pitchFamily="18" charset="0"/>
                      </a:rPr>
                      <m:t>𝒏</m:t>
                    </m:r>
                    <m:r>
                      <a:rPr lang="en-US" altLang="zh-CN" b="1" i="1" dirty="0">
                        <a:latin typeface="Cambria Math" panose="02040503050406030204" pitchFamily="18" charset="0"/>
                      </a:rPr>
                      <m:t>)+</m:t>
                    </m:r>
                    <m:r>
                      <a:rPr lang="en-US" altLang="zh-CN" b="1" i="1" dirty="0">
                        <a:latin typeface="Cambria Math" panose="02040503050406030204" pitchFamily="18" charset="0"/>
                      </a:rPr>
                      <m:t>𝒌</m:t>
                    </m:r>
                  </m:oMath>
                </a14:m>
                <a:endParaRPr lang="en-US" altLang="zh-CN" i="1" dirty="0"/>
              </a:p>
              <a:p>
                <a14:m>
                  <m:oMath xmlns:m="http://schemas.openxmlformats.org/officeDocument/2006/math">
                    <m:r>
                      <a:rPr lang="pt-BR" altLang="zh-CN" b="1" i="1" dirty="0" smtClean="0">
                        <a:latin typeface="Cambria Math" panose="02040503050406030204" pitchFamily="18" charset="0"/>
                      </a:rPr>
                      <m:t>𝒎</m:t>
                    </m:r>
                    <m:r>
                      <a:rPr lang="en-US" altLang="zh-CN" b="1" i="1" dirty="0">
                        <a:latin typeface="Cambria Math" panose="02040503050406030204" pitchFamily="18" charset="0"/>
                      </a:rPr>
                      <m:t>×</m:t>
                    </m:r>
                    <m:r>
                      <a:rPr lang="pt-BR" altLang="zh-CN" b="1" i="1" dirty="0">
                        <a:latin typeface="Cambria Math" panose="02040503050406030204" pitchFamily="18" charset="0"/>
                      </a:rPr>
                      <m:t>(</m:t>
                    </m:r>
                    <m:r>
                      <a:rPr lang="pt-BR" altLang="zh-CN" b="1" i="1" dirty="0">
                        <a:latin typeface="Cambria Math" panose="02040503050406030204" pitchFamily="18" charset="0"/>
                      </a:rPr>
                      <m:t>𝒏</m:t>
                    </m:r>
                    <m:r>
                      <a:rPr lang="pt-BR" altLang="zh-CN" b="1" i="1" dirty="0">
                        <a:latin typeface="Cambria Math" panose="02040503050406030204" pitchFamily="18" charset="0"/>
                      </a:rPr>
                      <m:t>+</m:t>
                    </m:r>
                    <m:r>
                      <a:rPr lang="pt-BR" altLang="zh-CN" b="1" i="1" dirty="0">
                        <a:latin typeface="Cambria Math" panose="02040503050406030204" pitchFamily="18" charset="0"/>
                      </a:rPr>
                      <m:t>𝒌</m:t>
                    </m:r>
                    <m:r>
                      <a:rPr lang="pt-BR" altLang="zh-CN" b="1" i="1" dirty="0">
                        <a:latin typeface="Cambria Math" panose="02040503050406030204" pitchFamily="18" charset="0"/>
                      </a:rPr>
                      <m:t>)=</m:t>
                    </m:r>
                    <m:r>
                      <a:rPr lang="pt-BR" altLang="zh-CN" b="1" i="1" dirty="0">
                        <a:latin typeface="Cambria Math" panose="02040503050406030204" pitchFamily="18" charset="0"/>
                      </a:rPr>
                      <m:t>𝒎</m:t>
                    </m:r>
                    <m:r>
                      <a:rPr lang="en-US" altLang="zh-CN" b="1" i="1" dirty="0">
                        <a:latin typeface="Cambria Math" panose="02040503050406030204" pitchFamily="18" charset="0"/>
                      </a:rPr>
                      <m:t>×</m:t>
                    </m:r>
                    <m:r>
                      <a:rPr lang="pt-BR" altLang="zh-CN" b="1" i="1" dirty="0">
                        <a:latin typeface="Cambria Math" panose="02040503050406030204" pitchFamily="18" charset="0"/>
                      </a:rPr>
                      <m:t>𝒏</m:t>
                    </m:r>
                    <m:r>
                      <a:rPr lang="pt-BR" altLang="zh-CN" b="1" i="1" dirty="0">
                        <a:latin typeface="Cambria Math" panose="02040503050406030204" pitchFamily="18" charset="0"/>
                      </a:rPr>
                      <m:t>+ </m:t>
                    </m:r>
                    <m:r>
                      <a:rPr lang="pt-BR" altLang="zh-CN" b="1" i="1" dirty="0">
                        <a:latin typeface="Cambria Math" panose="02040503050406030204" pitchFamily="18" charset="0"/>
                      </a:rPr>
                      <m:t>𝒎</m:t>
                    </m:r>
                    <m:r>
                      <a:rPr lang="en-US" altLang="zh-CN" b="1" i="1" dirty="0">
                        <a:latin typeface="Cambria Math" panose="02040503050406030204" pitchFamily="18" charset="0"/>
                      </a:rPr>
                      <m:t>×</m:t>
                    </m:r>
                    <m:r>
                      <a:rPr lang="pt-BR" altLang="zh-CN" b="1" i="1" dirty="0">
                        <a:latin typeface="Cambria Math" panose="02040503050406030204" pitchFamily="18" charset="0"/>
                      </a:rPr>
                      <m:t>𝒌</m:t>
                    </m:r>
                  </m:oMath>
                </a14:m>
                <a:endParaRPr lang="pt-BR" altLang="zh-CN" i="1" dirty="0"/>
              </a:p>
              <a:p>
                <a14:m>
                  <m:oMath xmlns:m="http://schemas.openxmlformats.org/officeDocument/2006/math">
                    <m:r>
                      <a:rPr lang="pt-BR" altLang="zh-CN" b="1" i="1" dirty="0" smtClean="0">
                        <a:latin typeface="Cambria Math" panose="02040503050406030204" pitchFamily="18" charset="0"/>
                      </a:rPr>
                      <m:t>𝒎</m:t>
                    </m:r>
                    <m:r>
                      <a:rPr lang="en-US" altLang="zh-CN" b="1" i="1" dirty="0">
                        <a:latin typeface="Cambria Math" panose="02040503050406030204" pitchFamily="18" charset="0"/>
                      </a:rPr>
                      <m:t>×</m:t>
                    </m:r>
                    <m:r>
                      <a:rPr lang="pt-BR" altLang="zh-CN" b="1" i="1" dirty="0">
                        <a:latin typeface="Cambria Math" panose="02040503050406030204" pitchFamily="18" charset="0"/>
                      </a:rPr>
                      <m:t>(</m:t>
                    </m:r>
                    <m:r>
                      <a:rPr lang="pt-BR" altLang="zh-CN" b="1" i="1" dirty="0">
                        <a:latin typeface="Cambria Math" panose="02040503050406030204" pitchFamily="18" charset="0"/>
                      </a:rPr>
                      <m:t>𝒏</m:t>
                    </m:r>
                    <m:r>
                      <a:rPr lang="en-US" altLang="zh-CN" b="1" i="1" dirty="0">
                        <a:latin typeface="Cambria Math" panose="02040503050406030204" pitchFamily="18" charset="0"/>
                      </a:rPr>
                      <m:t>×</m:t>
                    </m:r>
                    <m:r>
                      <a:rPr lang="pt-BR" altLang="zh-CN" b="1" i="1" dirty="0">
                        <a:latin typeface="Cambria Math" panose="02040503050406030204" pitchFamily="18" charset="0"/>
                      </a:rPr>
                      <m:t>𝒌</m:t>
                    </m:r>
                    <m:r>
                      <a:rPr lang="pt-BR" altLang="zh-CN" b="1" i="1" dirty="0">
                        <a:latin typeface="Cambria Math" panose="02040503050406030204" pitchFamily="18" charset="0"/>
                      </a:rPr>
                      <m:t>)=(</m:t>
                    </m:r>
                    <m:r>
                      <a:rPr lang="pt-BR" altLang="zh-CN" b="1" i="1" dirty="0">
                        <a:latin typeface="Cambria Math" panose="02040503050406030204" pitchFamily="18" charset="0"/>
                      </a:rPr>
                      <m:t>𝒎</m:t>
                    </m:r>
                    <m:r>
                      <a:rPr lang="en-US" altLang="zh-CN" b="1" i="1" dirty="0">
                        <a:latin typeface="Cambria Math" panose="02040503050406030204" pitchFamily="18" charset="0"/>
                      </a:rPr>
                      <m:t>×</m:t>
                    </m:r>
                    <m:r>
                      <a:rPr lang="pt-BR" altLang="zh-CN" b="1" i="1" dirty="0">
                        <a:latin typeface="Cambria Math" panose="02040503050406030204" pitchFamily="18" charset="0"/>
                      </a:rPr>
                      <m:t>𝒏</m:t>
                    </m:r>
                    <m:r>
                      <a:rPr lang="pt-BR" altLang="zh-CN" b="1" i="1" dirty="0">
                        <a:latin typeface="Cambria Math" panose="02040503050406030204" pitchFamily="18" charset="0"/>
                      </a:rPr>
                      <m:t>)×</m:t>
                    </m:r>
                    <m:r>
                      <a:rPr lang="pt-BR" altLang="zh-CN" b="1" i="1" dirty="0">
                        <a:latin typeface="Cambria Math" panose="02040503050406030204" pitchFamily="18" charset="0"/>
                      </a:rPr>
                      <m:t>𝒌</m:t>
                    </m:r>
                  </m:oMath>
                </a14:m>
                <a:endParaRPr lang="en-US" altLang="zh-CN" i="1" dirty="0"/>
              </a:p>
              <a:p>
                <a14:m>
                  <m:oMath xmlns:m="http://schemas.openxmlformats.org/officeDocument/2006/math">
                    <m:r>
                      <a:rPr lang="en-US" altLang="zh-CN" b="1" i="1" dirty="0" smtClean="0">
                        <a:latin typeface="Cambria Math" panose="02040503050406030204" pitchFamily="18" charset="0"/>
                      </a:rPr>
                      <m:t>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a:latin typeface="Cambria Math" panose="02040503050406030204" pitchFamily="18" charset="0"/>
                      </a:rPr>
                      <m:t>=</m:t>
                    </m:r>
                    <m:r>
                      <a:rPr lang="en-US" altLang="zh-CN" b="1" i="1" dirty="0" err="1">
                        <a:latin typeface="Cambria Math" panose="02040503050406030204" pitchFamily="18" charset="0"/>
                      </a:rPr>
                      <m:t>𝒎</m:t>
                    </m:r>
                    <m:r>
                      <a:rPr lang="en-US" altLang="zh-CN" b="1" i="1" dirty="0" err="1">
                        <a:latin typeface="Cambria Math" panose="02040503050406030204" pitchFamily="18" charset="0"/>
                      </a:rPr>
                      <m:t>+</m:t>
                    </m:r>
                    <m:r>
                      <a:rPr lang="en-US" altLang="zh-CN" b="1" i="1" dirty="0" err="1">
                        <a:latin typeface="Cambria Math" panose="02040503050406030204" pitchFamily="18" charset="0"/>
                      </a:rPr>
                      <m:t>𝒌</m:t>
                    </m:r>
                    <m:r>
                      <a:rPr lang="en-US" altLang="zh-CN" b="1" i="1" dirty="0"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rPr>
                      <m:t>𝒏</m:t>
                    </m:r>
                    <m:r>
                      <a:rPr lang="en-US" altLang="zh-CN" b="1" i="1" dirty="0">
                        <a:latin typeface="Cambria Math" panose="02040503050406030204" pitchFamily="18" charset="0"/>
                      </a:rPr>
                      <m:t>=</m:t>
                    </m:r>
                    <m:r>
                      <a:rPr lang="en-US" altLang="zh-CN" b="1" i="1" dirty="0">
                        <a:latin typeface="Cambria Math" panose="02040503050406030204" pitchFamily="18" charset="0"/>
                      </a:rPr>
                      <m:t>𝒌</m:t>
                    </m:r>
                  </m:oMath>
                </a14:m>
                <a:endParaRPr lang="en-US" altLang="zh-CN" i="1" dirty="0"/>
              </a:p>
              <a:p>
                <a:endParaRPr lang="zh-CN" altLang="en-US" dirty="0"/>
              </a:p>
            </p:txBody>
          </p:sp>
        </mc:Choice>
        <mc:Fallback xmlns="">
          <p:sp>
            <p:nvSpPr>
              <p:cNvPr id="37891" name="内容占位符 2">
                <a:extLst>
                  <a:ext uri="{FF2B5EF4-FFF2-40B4-BE49-F238E27FC236}">
                    <a16:creationId xmlns:a16="http://schemas.microsoft.com/office/drawing/2014/main" id="{10B2EE55-A7C0-4289-89D3-09D2885BB67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26772E6E-3C8A-4BC4-BB12-612D8936753D}"/>
              </a:ext>
            </a:extLst>
          </p:cNvPr>
          <p:cNvSpPr>
            <a:spLocks noGrp="1" noChangeArrowheads="1"/>
          </p:cNvSpPr>
          <p:nvPr>
            <p:ph type="title"/>
          </p:nvPr>
        </p:nvSpPr>
        <p:spPr/>
        <p:txBody>
          <a:bodyPr/>
          <a:lstStyle/>
          <a:p>
            <a:r>
              <a:rPr lang="zh-CN" altLang="en-US"/>
              <a:t>自然数理论可靠性、完全性</a:t>
            </a:r>
          </a:p>
        </p:txBody>
      </p:sp>
      <p:sp>
        <p:nvSpPr>
          <p:cNvPr id="38915" name="内容占位符 2">
            <a:extLst>
              <a:ext uri="{FF2B5EF4-FFF2-40B4-BE49-F238E27FC236}">
                <a16:creationId xmlns:a16="http://schemas.microsoft.com/office/drawing/2014/main" id="{9983BF9F-1778-4F85-BDBB-3E7A632039D1}"/>
              </a:ext>
            </a:extLst>
          </p:cNvPr>
          <p:cNvSpPr>
            <a:spLocks noGrp="1" noChangeArrowheads="1"/>
          </p:cNvSpPr>
          <p:nvPr>
            <p:ph idx="1"/>
          </p:nvPr>
        </p:nvSpPr>
        <p:spPr/>
        <p:txBody>
          <a:bodyPr/>
          <a:lstStyle/>
          <a:p>
            <a:r>
              <a:rPr lang="zh-CN" altLang="en-US" b="0" dirty="0"/>
              <a:t>自然数理论</a:t>
            </a:r>
            <a:endParaRPr lang="en-US" altLang="zh-CN" b="0" dirty="0"/>
          </a:p>
          <a:p>
            <a:pPr lvl="1"/>
            <a:r>
              <a:rPr lang="zh-CN" altLang="en-US" b="0" dirty="0"/>
              <a:t>可靠性</a:t>
            </a:r>
            <a:endParaRPr lang="en-US" altLang="zh-CN" b="0" dirty="0"/>
          </a:p>
          <a:p>
            <a:pPr lvl="1"/>
            <a:r>
              <a:rPr lang="zh-CN" altLang="en-US" b="0" dirty="0"/>
              <a:t>不完全性</a:t>
            </a:r>
            <a:endParaRPr lang="en-US" altLang="zh-CN" b="0" dirty="0"/>
          </a:p>
          <a:p>
            <a:r>
              <a:rPr lang="zh-CN" altLang="en-US" b="0" dirty="0"/>
              <a:t>若自然数理论无乘法，则既是可靠的，也是完全的</a:t>
            </a:r>
            <a:endParaRPr lang="en-US" altLang="zh-CN" b="0" dirty="0"/>
          </a:p>
          <a:p>
            <a:endParaRPr lang="zh-CN" altLang="en-US"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2E2B1B1-74CE-46B9-9E66-D4A706CDF766}"/>
              </a:ext>
            </a:extLst>
          </p:cNvPr>
          <p:cNvSpPr>
            <a:spLocks noGrp="1" noChangeArrowheads="1"/>
          </p:cNvSpPr>
          <p:nvPr>
            <p:ph type="title"/>
          </p:nvPr>
        </p:nvSpPr>
        <p:spPr/>
        <p:txBody>
          <a:bodyPr/>
          <a:lstStyle/>
          <a:p>
            <a:pPr eaLnBrk="1" hangingPunct="1"/>
            <a:r>
              <a:rPr lang="zh-CN" altLang="en-US"/>
              <a:t>理论与模型</a:t>
            </a: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3124F9E0-6640-4772-B4C3-1CFA5C9620BD}"/>
                  </a:ext>
                </a:extLst>
              </p:cNvPr>
              <p:cNvSpPr>
                <a:spLocks noGrp="1" noChangeArrowheads="1"/>
              </p:cNvSpPr>
              <p:nvPr>
                <p:ph idx="1"/>
              </p:nvPr>
            </p:nvSpPr>
            <p:spPr/>
            <p:txBody>
              <a:bodyPr/>
              <a:lstStyle/>
              <a:p>
                <a:pPr marL="495300" indent="-495300" eaLnBrk="1" hangingPunct="1"/>
                <a:r>
                  <a:rPr lang="zh-CN" altLang="en-US" sz="3000" b="0" dirty="0"/>
                  <a:t>理论</a:t>
                </a:r>
              </a:p>
              <a:p>
                <a:pPr marL="914400" lvl="1" indent="-457200" eaLnBrk="1" hangingPunct="1"/>
                <a:r>
                  <a:rPr lang="zh-CN" altLang="en-US" sz="2800" b="0" dirty="0"/>
                  <a:t>设</a:t>
                </a:r>
                <a14:m>
                  <m:oMath xmlns:m="http://schemas.openxmlformats.org/officeDocument/2006/math">
                    <m:r>
                      <a:rPr lang="en-US" altLang="zh-CN" sz="2800" b="1" i="1" dirty="0" smtClean="0">
                        <a:latin typeface="Cambria Math" panose="02040503050406030204" pitchFamily="18" charset="0"/>
                      </a:rPr>
                      <m:t>𝑳</m:t>
                    </m:r>
                  </m:oMath>
                </a14:m>
                <a:r>
                  <a:rPr lang="zh-CN" altLang="en-US" sz="2800" b="0" dirty="0"/>
                  <a:t>是一个形式语言，</a:t>
                </a:r>
                <a14:m>
                  <m:oMath xmlns:m="http://schemas.openxmlformats.org/officeDocument/2006/math">
                    <m:r>
                      <a:rPr lang="en-US" altLang="zh-CN" sz="2800" b="1" i="1" dirty="0" smtClean="0">
                        <a:latin typeface="Cambria Math" panose="02040503050406030204" pitchFamily="18" charset="0"/>
                      </a:rPr>
                      <m:t>𝑳</m:t>
                    </m:r>
                  </m:oMath>
                </a14:m>
                <a:r>
                  <a:rPr lang="zh-CN" altLang="en-US" sz="2800" b="0" dirty="0"/>
                  <a:t>的理论</a:t>
                </a:r>
                <a14:m>
                  <m:oMath xmlns:m="http://schemas.openxmlformats.org/officeDocument/2006/math">
                    <m:r>
                      <a:rPr lang="en-US" altLang="zh-CN" sz="2800" b="1" i="1" dirty="0" smtClean="0">
                        <a:latin typeface="Cambria Math" panose="02040503050406030204" pitchFamily="18" charset="0"/>
                      </a:rPr>
                      <m:t>𝑻𝒉</m:t>
                    </m:r>
                  </m:oMath>
                </a14:m>
                <a:r>
                  <a:rPr lang="zh-CN" altLang="en-US" sz="2800" b="0" dirty="0"/>
                  <a:t>就是作为公理的语句集合</a:t>
                </a:r>
              </a:p>
              <a:p>
                <a:pPr marL="914400" lvl="1" indent="-457200" eaLnBrk="1" hangingPunct="1"/>
                <a:r>
                  <a:rPr lang="zh-CN" altLang="en-US" sz="2800" b="0" dirty="0"/>
                  <a:t>公理包括：逻辑公理和专用公理</a:t>
                </a:r>
                <a:endParaRPr lang="en-US" altLang="zh-CN" sz="2800" b="0" dirty="0"/>
              </a:p>
              <a:p>
                <a:pPr marL="914400" lvl="1" indent="-457200" eaLnBrk="1" hangingPunct="1"/>
                <a:r>
                  <a:rPr lang="zh-CN" altLang="en-US" sz="2800" b="0" dirty="0"/>
                  <a:t>专用公理定义特定函词和谓词性质</a:t>
                </a:r>
              </a:p>
              <a:p>
                <a:pPr marL="495300" indent="-495300" eaLnBrk="1" hangingPunct="1"/>
                <a:r>
                  <a:rPr lang="zh-CN" altLang="de-DE" sz="3000" b="0" dirty="0"/>
                  <a:t>模型</a:t>
                </a:r>
              </a:p>
              <a:p>
                <a:pPr marL="914400" lvl="1" indent="-457200" eaLnBrk="1" hangingPunct="1"/>
                <a:r>
                  <a:rPr lang="zh-CN" altLang="en-US" sz="2800" b="0" dirty="0"/>
                  <a:t>设</a:t>
                </a:r>
                <a14:m>
                  <m:oMath xmlns:m="http://schemas.openxmlformats.org/officeDocument/2006/math">
                    <m:r>
                      <a:rPr lang="en-US" altLang="zh-CN" sz="2800" b="1" i="1" dirty="0" smtClean="0">
                        <a:latin typeface="Cambria Math" panose="02040503050406030204" pitchFamily="18" charset="0"/>
                      </a:rPr>
                      <m:t>𝑻𝒉</m:t>
                    </m:r>
                  </m:oMath>
                </a14:m>
                <a:r>
                  <a:rPr lang="zh-CN" altLang="en-US" sz="2800" b="0" dirty="0"/>
                  <a:t>是形式语言</a:t>
                </a:r>
                <a14:m>
                  <m:oMath xmlns:m="http://schemas.openxmlformats.org/officeDocument/2006/math">
                    <m:r>
                      <a:rPr lang="en-US" altLang="zh-CN" sz="2800" b="1" i="1" dirty="0" smtClean="0">
                        <a:latin typeface="Cambria Math" panose="02040503050406030204" pitchFamily="18" charset="0"/>
                      </a:rPr>
                      <m:t>𝑳</m:t>
                    </m:r>
                  </m:oMath>
                </a14:m>
                <a:r>
                  <a:rPr lang="zh-CN" altLang="en-US" sz="2800" b="0" dirty="0"/>
                  <a:t>的理论，若</a:t>
                </a:r>
                <a14:m>
                  <m:oMath xmlns:m="http://schemas.openxmlformats.org/officeDocument/2006/math">
                    <m:r>
                      <a:rPr lang="en-US" altLang="zh-CN" sz="2800" b="1" i="1" dirty="0" smtClean="0">
                        <a:latin typeface="Cambria Math" panose="02040503050406030204" pitchFamily="18" charset="0"/>
                      </a:rPr>
                      <m:t>𝑻𝒉</m:t>
                    </m:r>
                  </m:oMath>
                </a14:m>
                <a:r>
                  <a:rPr lang="zh-CN" altLang="en-US" sz="2800" b="0" dirty="0"/>
                  <a:t>的所有语句都在</a:t>
                </a:r>
                <a14:m>
                  <m:oMath xmlns:m="http://schemas.openxmlformats.org/officeDocument/2006/math">
                    <m:r>
                      <a:rPr lang="en-US" altLang="zh-CN" sz="2800" b="1" i="1" dirty="0" smtClean="0">
                        <a:latin typeface="Cambria Math" panose="02040503050406030204" pitchFamily="18" charset="0"/>
                      </a:rPr>
                      <m:t>𝑳</m:t>
                    </m:r>
                  </m:oMath>
                </a14:m>
                <a:r>
                  <a:rPr lang="zh-CN" altLang="en-US" sz="2800" b="0" dirty="0"/>
                  <a:t>结构</a:t>
                </a:r>
                <a14:m>
                  <m:oMath xmlns:m="http://schemas.openxmlformats.org/officeDocument/2006/math">
                    <m:r>
                      <a:rPr lang="en-US" altLang="zh-CN" sz="2800" b="1" i="1" dirty="0" smtClean="0">
                        <a:latin typeface="Cambria Math" panose="02040503050406030204" pitchFamily="18" charset="0"/>
                      </a:rPr>
                      <m:t>𝑴</m:t>
                    </m:r>
                  </m:oMath>
                </a14:m>
                <a:r>
                  <a:rPr lang="zh-CN" altLang="en-US" sz="2800" b="0" dirty="0"/>
                  <a:t>中为真，则说</a:t>
                </a:r>
                <a14:m>
                  <m:oMath xmlns:m="http://schemas.openxmlformats.org/officeDocument/2006/math">
                    <m:r>
                      <a:rPr lang="en-US" altLang="zh-CN" sz="2800" b="1" i="1" dirty="0" smtClean="0">
                        <a:latin typeface="Cambria Math" panose="02040503050406030204" pitchFamily="18" charset="0"/>
                      </a:rPr>
                      <m:t>𝑴</m:t>
                    </m:r>
                  </m:oMath>
                </a14:m>
                <a:r>
                  <a:rPr lang="zh-CN" altLang="en-US" sz="2800" b="0" dirty="0"/>
                  <a:t>是</a:t>
                </a:r>
                <a14:m>
                  <m:oMath xmlns:m="http://schemas.openxmlformats.org/officeDocument/2006/math">
                    <m:r>
                      <a:rPr lang="en-US" altLang="zh-CN" sz="2800" b="1" i="1" dirty="0" smtClean="0">
                        <a:latin typeface="Cambria Math" panose="02040503050406030204" pitchFamily="18" charset="0"/>
                      </a:rPr>
                      <m:t>𝑻𝒉</m:t>
                    </m:r>
                  </m:oMath>
                </a14:m>
                <a:r>
                  <a:rPr lang="zh-CN" altLang="en-US" sz="2800" b="0" dirty="0"/>
                  <a:t>的模型。</a:t>
                </a:r>
                <a:endParaRPr lang="zh-CN" altLang="de-DE" sz="2800" b="0" dirty="0"/>
              </a:p>
              <a:p>
                <a:pPr marL="914400" lvl="1" indent="-457200" eaLnBrk="1" hangingPunct="1"/>
                <a:r>
                  <a:rPr lang="zh-CN" altLang="en-US" sz="2800" b="0" dirty="0"/>
                  <a:t>在给定论域上，关于</a:t>
                </a:r>
                <a14:m>
                  <m:oMath xmlns:m="http://schemas.openxmlformats.org/officeDocument/2006/math">
                    <m:r>
                      <a:rPr lang="de-DE" altLang="zh-CN" sz="2800" b="1" i="1" dirty="0" smtClean="0">
                        <a:latin typeface="Cambria Math" panose="02040503050406030204" pitchFamily="18" charset="0"/>
                      </a:rPr>
                      <m:t>𝑻</m:t>
                    </m:r>
                    <m:r>
                      <a:rPr lang="en-US" altLang="zh-CN" sz="2800" b="1" i="1" dirty="0">
                        <a:latin typeface="Cambria Math" panose="02040503050406030204" pitchFamily="18" charset="0"/>
                      </a:rPr>
                      <m:t>𝒉</m:t>
                    </m:r>
                  </m:oMath>
                </a14:m>
                <a:r>
                  <a:rPr lang="zh-CN" altLang="de-DE" sz="2800" b="0" dirty="0"/>
                  <a:t>的一个解释</a:t>
                </a:r>
                <a:r>
                  <a:rPr lang="zh-CN" altLang="en-US" sz="2800" b="0" dirty="0"/>
                  <a:t>和赋值，构成</a:t>
                </a:r>
                <a14:m>
                  <m:oMath xmlns:m="http://schemas.openxmlformats.org/officeDocument/2006/math">
                    <m:r>
                      <a:rPr lang="en-US" altLang="zh-CN" sz="2800" b="1" i="1" dirty="0" smtClean="0">
                        <a:latin typeface="Cambria Math" panose="02040503050406030204" pitchFamily="18" charset="0"/>
                      </a:rPr>
                      <m:t>𝑻𝒉</m:t>
                    </m:r>
                  </m:oMath>
                </a14:m>
                <a:r>
                  <a:rPr lang="zh-CN" altLang="de-DE" sz="2800" b="0" dirty="0"/>
                  <a:t>的</a:t>
                </a:r>
                <a:r>
                  <a:rPr lang="zh-CN" altLang="en-US" sz="2800" b="0" dirty="0"/>
                  <a:t>一个</a:t>
                </a:r>
                <a:r>
                  <a:rPr lang="zh-CN" altLang="de-DE" sz="2800" b="0" dirty="0"/>
                  <a:t>模型</a:t>
                </a:r>
                <a14:m>
                  <m:oMath xmlns:m="http://schemas.openxmlformats.org/officeDocument/2006/math">
                    <m:r>
                      <a:rPr lang="en-US" altLang="zh-CN" sz="2800" b="1" i="1" dirty="0" smtClean="0">
                        <a:latin typeface="Cambria Math" panose="02040503050406030204" pitchFamily="18" charset="0"/>
                      </a:rPr>
                      <m:t>𝑴</m:t>
                    </m:r>
                  </m:oMath>
                </a14:m>
                <a:r>
                  <a:rPr lang="zh-CN" altLang="en-US" sz="2800" b="0" dirty="0"/>
                  <a:t>。</a:t>
                </a:r>
                <a:endParaRPr lang="zh-CN" altLang="en-US" sz="2000" b="0" dirty="0"/>
              </a:p>
            </p:txBody>
          </p:sp>
        </mc:Choice>
        <mc:Fallback xmlns="">
          <p:sp>
            <p:nvSpPr>
              <p:cNvPr id="39939" name="Rectangle 3">
                <a:extLst>
                  <a:ext uri="{FF2B5EF4-FFF2-40B4-BE49-F238E27FC236}">
                    <a16:creationId xmlns:a16="http://schemas.microsoft.com/office/drawing/2014/main" id="{3124F9E0-6640-4772-B4C3-1CFA5C9620BD}"/>
                  </a:ext>
                </a:extLst>
              </p:cNvPr>
              <p:cNvSpPr>
                <a:spLocks noGrp="1" noRot="1" noChangeAspect="1" noMove="1" noResize="1" noEditPoints="1" noAdjustHandles="1" noChangeArrowheads="1" noChangeShapeType="1" noTextEdit="1"/>
              </p:cNvSpPr>
              <p:nvPr>
                <p:ph idx="1"/>
              </p:nvPr>
            </p:nvSpPr>
            <p:spPr>
              <a:blipFill>
                <a:blip r:embed="rId2"/>
                <a:stretch>
                  <a:fillRect l="-923" t="-959"/>
                </a:stretch>
              </a:blipFill>
            </p:spPr>
            <p:txBody>
              <a:bodyPr/>
              <a:lstStyle/>
              <a:p>
                <a:r>
                  <a:rPr lang="zh-CN" altLang="en-US">
                    <a:noFill/>
                  </a:rPr>
                  <a:t> </a:t>
                </a:r>
              </a:p>
            </p:txBody>
          </p:sp>
        </mc:Fallback>
      </mc:AlternateContent>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D21151B-06FD-4789-91FA-FD9F8397AF6D}"/>
              </a:ext>
            </a:extLst>
          </p:cNvPr>
          <p:cNvSpPr>
            <a:spLocks noGrp="1" noChangeArrowheads="1"/>
          </p:cNvSpPr>
          <p:nvPr>
            <p:ph type="title"/>
          </p:nvPr>
        </p:nvSpPr>
        <p:spPr/>
        <p:txBody>
          <a:bodyPr/>
          <a:lstStyle/>
          <a:p>
            <a:r>
              <a:rPr lang="zh-CN" altLang="en-US"/>
              <a:t>理论及其证明</a:t>
            </a: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F2C81875-22D2-48A5-BA52-B825485F0D6B}"/>
                  </a:ext>
                </a:extLst>
              </p:cNvPr>
              <p:cNvSpPr>
                <a:spLocks noGrp="1" noChangeArrowheads="1"/>
              </p:cNvSpPr>
              <p:nvPr>
                <p:ph idx="1"/>
              </p:nvPr>
            </p:nvSpPr>
            <p:spPr/>
            <p:txBody>
              <a:bodyPr/>
              <a:lstStyle/>
              <a:p>
                <a:r>
                  <a:rPr lang="zh-CN" altLang="en-US" b="0" dirty="0"/>
                  <a:t>形式语言</a:t>
                </a:r>
                <a14:m>
                  <m:oMath xmlns:m="http://schemas.openxmlformats.org/officeDocument/2006/math">
                    <m:r>
                      <a:rPr lang="en-US" altLang="zh-CN" b="1" i="1" dirty="0" smtClean="0">
                        <a:latin typeface="Cambria Math" panose="02040503050406030204" pitchFamily="18" charset="0"/>
                      </a:rPr>
                      <m:t>𝑳</m:t>
                    </m:r>
                  </m:oMath>
                </a14:m>
                <a:endParaRPr lang="en-US" altLang="zh-CN" i="1" dirty="0"/>
              </a:p>
              <a:p>
                <a:r>
                  <a:rPr lang="zh-CN" altLang="en-US" b="0" dirty="0"/>
                  <a:t>理论</a:t>
                </a:r>
                <a14:m>
                  <m:oMath xmlns:m="http://schemas.openxmlformats.org/officeDocument/2006/math">
                    <m:r>
                      <a:rPr lang="en-US" altLang="zh-CN" b="1" i="1" dirty="0" smtClean="0">
                        <a:latin typeface="Cambria Math" panose="02040503050406030204" pitchFamily="18" charset="0"/>
                      </a:rPr>
                      <m:t>𝑻𝒉</m:t>
                    </m:r>
                  </m:oMath>
                </a14:m>
                <a:r>
                  <a:rPr lang="zh-CN" altLang="en-US" b="0" dirty="0"/>
                  <a:t>（逻辑公理和专用公理）</a:t>
                </a:r>
                <a:endParaRPr lang="en-US" altLang="zh-CN" b="0" dirty="0"/>
              </a:p>
              <a:p>
                <a:r>
                  <a:rPr lang="zh-CN" altLang="en-US" b="0" dirty="0"/>
                  <a:t>推导规则（分离规则和概括规则）</a:t>
                </a:r>
                <a:endParaRPr lang="en-US" altLang="zh-CN" b="0" dirty="0"/>
              </a:p>
              <a:p>
                <a:r>
                  <a:rPr lang="zh-CN" altLang="en-US" b="0" dirty="0"/>
                  <a:t>证明</a:t>
                </a:r>
                <a14:m>
                  <m:oMath xmlns:m="http://schemas.openxmlformats.org/officeDocument/2006/math">
                    <m:r>
                      <a:rPr lang="en-US" altLang="zh-CN" b="1" i="1" dirty="0" smtClean="0">
                        <a:latin typeface="Cambria Math" panose="02040503050406030204" pitchFamily="18" charset="0"/>
                      </a:rPr>
                      <m:t>𝜞</m:t>
                    </m:r>
                    <m:r>
                      <a:rPr lang="en-US" altLang="zh-CN" b="1" i="1" dirty="0" smtClean="0">
                        <a:latin typeface="Cambria Math" panose="02040503050406030204" pitchFamily="18" charset="0"/>
                      </a:rPr>
                      <m:t>⊢</m:t>
                    </m:r>
                    <m:r>
                      <a:rPr lang="en-US" altLang="zh-CN" b="1" i="1" dirty="0">
                        <a:latin typeface="Cambria Math" panose="02040503050406030204" pitchFamily="18" charset="0"/>
                      </a:rPr>
                      <m:t>𝑸</m:t>
                    </m:r>
                  </m:oMath>
                </a14:m>
                <a:endParaRPr lang="en-US" altLang="zh-CN" i="1" dirty="0"/>
              </a:p>
              <a:p>
                <a:pPr lvl="1"/>
                <a:r>
                  <a:rPr lang="zh-CN" altLang="en-US" b="0" dirty="0"/>
                  <a:t>证明序列</a:t>
                </a:r>
                <a:endParaRPr lang="en-US" altLang="zh-CN" b="0" dirty="0"/>
              </a:p>
              <a:p>
                <a:pPr lvl="1"/>
                <a14:m>
                  <m:oMath xmlns:m="http://schemas.openxmlformats.org/officeDocument/2006/math">
                    <m:r>
                      <a:rPr lang="pt-BR" altLang="zh-CN" b="1" i="1" dirty="0" smtClean="0">
                        <a:latin typeface="Cambria Math" panose="02040503050406030204" pitchFamily="18" charset="0"/>
                      </a:rPr>
                      <m:t>𝑨</m:t>
                    </m:r>
                    <m:r>
                      <a:rPr lang="pt-BR" altLang="zh-CN" b="1" i="1" baseline="-25000" dirty="0">
                        <a:latin typeface="Cambria Math" panose="02040503050406030204" pitchFamily="18" charset="0"/>
                      </a:rPr>
                      <m:t>𝟏</m:t>
                    </m:r>
                    <m:r>
                      <a:rPr lang="pt-BR" altLang="zh-CN" b="1" i="1" dirty="0">
                        <a:latin typeface="Cambria Math" panose="02040503050406030204" pitchFamily="18" charset="0"/>
                      </a:rPr>
                      <m:t>=</m:t>
                    </m:r>
                    <m:r>
                      <a:rPr lang="pt-BR" altLang="zh-CN" b="1" i="1" dirty="0">
                        <a:latin typeface="Cambria Math" panose="02040503050406030204" pitchFamily="18" charset="0"/>
                      </a:rPr>
                      <m:t>𝜶</m:t>
                    </m:r>
                    <m:r>
                      <a:rPr lang="pt-BR" altLang="zh-CN" b="1" i="1" baseline="-25000" dirty="0">
                        <a:latin typeface="Cambria Math" panose="02040503050406030204" pitchFamily="18" charset="0"/>
                      </a:rPr>
                      <m:t>𝟏</m:t>
                    </m:r>
                  </m:oMath>
                </a14:m>
                <a:endParaRPr lang="zh-CN" altLang="zh-CN" i="1" dirty="0"/>
              </a:p>
              <a:p>
                <a:pPr lvl="1"/>
                <a14:m>
                  <m:oMath xmlns:m="http://schemas.openxmlformats.org/officeDocument/2006/math">
                    <m:r>
                      <a:rPr lang="pt-BR" altLang="zh-CN" b="1" i="1" dirty="0" smtClean="0">
                        <a:latin typeface="Cambria Math" panose="02040503050406030204" pitchFamily="18" charset="0"/>
                      </a:rPr>
                      <m:t>𝑨</m:t>
                    </m:r>
                    <m:r>
                      <a:rPr lang="pt-BR" altLang="zh-CN" b="1" i="1" baseline="-25000" dirty="0">
                        <a:latin typeface="Cambria Math" panose="02040503050406030204" pitchFamily="18" charset="0"/>
                      </a:rPr>
                      <m:t>𝟐</m:t>
                    </m:r>
                    <m:r>
                      <a:rPr lang="pt-BR" altLang="zh-CN" b="1" i="1" dirty="0">
                        <a:latin typeface="Cambria Math" panose="02040503050406030204" pitchFamily="18" charset="0"/>
                      </a:rPr>
                      <m:t>=</m:t>
                    </m:r>
                    <m:r>
                      <a:rPr lang="pt-BR" altLang="zh-CN" b="1" i="1" dirty="0">
                        <a:latin typeface="Cambria Math" panose="02040503050406030204" pitchFamily="18" charset="0"/>
                      </a:rPr>
                      <m:t>𝜶</m:t>
                    </m:r>
                    <m:r>
                      <a:rPr lang="pt-BR" altLang="zh-CN" b="1" i="1" baseline="-25000" dirty="0">
                        <a:latin typeface="Cambria Math" panose="02040503050406030204" pitchFamily="18" charset="0"/>
                      </a:rPr>
                      <m:t>𝟐</m:t>
                    </m:r>
                  </m:oMath>
                </a14:m>
                <a:endParaRPr lang="zh-CN" altLang="zh-CN" i="1" dirty="0"/>
              </a:p>
              <a:p>
                <a:pPr lvl="1"/>
                <a:r>
                  <a:rPr lang="zh-CN" altLang="zh-CN" dirty="0"/>
                  <a:t>…</a:t>
                </a:r>
              </a:p>
              <a:p>
                <a:pPr lvl="1"/>
                <a14:m>
                  <m:oMath xmlns:m="http://schemas.openxmlformats.org/officeDocument/2006/math">
                    <m:r>
                      <a:rPr lang="pt-BR" altLang="zh-CN" b="1" i="1" dirty="0" smtClean="0">
                        <a:latin typeface="Cambria Math" panose="02040503050406030204" pitchFamily="18" charset="0"/>
                      </a:rPr>
                      <m:t>𝑨</m:t>
                    </m:r>
                    <m:r>
                      <a:rPr lang="pt-BR" altLang="zh-CN" b="1" i="1" baseline="-25000" dirty="0">
                        <a:latin typeface="Cambria Math" panose="02040503050406030204" pitchFamily="18" charset="0"/>
                      </a:rPr>
                      <m:t>𝒏</m:t>
                    </m:r>
                    <m:r>
                      <a:rPr lang="pt-BR" altLang="zh-CN" b="1" i="1" dirty="0">
                        <a:latin typeface="Cambria Math" panose="02040503050406030204" pitchFamily="18" charset="0"/>
                      </a:rPr>
                      <m:t>=</m:t>
                    </m:r>
                    <m:r>
                      <a:rPr lang="pt-BR" altLang="zh-CN" b="1" i="1" dirty="0">
                        <a:latin typeface="Cambria Math" panose="02040503050406030204" pitchFamily="18" charset="0"/>
                      </a:rPr>
                      <m:t>𝜶</m:t>
                    </m:r>
                    <m:r>
                      <a:rPr lang="pt-BR" altLang="zh-CN" b="1" i="1" baseline="-25000" dirty="0">
                        <a:latin typeface="Cambria Math" panose="02040503050406030204" pitchFamily="18" charset="0"/>
                      </a:rPr>
                      <m:t>𝒏</m:t>
                    </m:r>
                  </m:oMath>
                </a14:m>
                <a:endParaRPr lang="zh-CN" altLang="zh-CN" dirty="0"/>
              </a:p>
            </p:txBody>
          </p:sp>
        </mc:Choice>
        <mc:Fallback xmlns="">
          <p:sp>
            <p:nvSpPr>
              <p:cNvPr id="6" name="内容占位符 2">
                <a:extLst>
                  <a:ext uri="{FF2B5EF4-FFF2-40B4-BE49-F238E27FC236}">
                    <a16:creationId xmlns:a16="http://schemas.microsoft.com/office/drawing/2014/main" id="{F2C81875-22D2-48A5-BA52-B825485F0D6B}"/>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E6E2374-F655-477D-8F7A-8A10B7E53DDC}"/>
                  </a:ext>
                </a:extLst>
              </p:cNvPr>
              <p:cNvSpPr txBox="1">
                <a:spLocks/>
              </p:cNvSpPr>
              <p:nvPr/>
            </p:nvSpPr>
            <p:spPr bwMode="auto">
              <a:xfrm>
                <a:off x="2382593" y="4161028"/>
                <a:ext cx="6654083" cy="2449513"/>
              </a:xfrm>
              <a:prstGeom prst="rect">
                <a:avLst/>
              </a:prstGeom>
              <a:noFill/>
              <a:ln w="9525">
                <a:noFill/>
                <a:miter lim="800000"/>
                <a:headEnd/>
                <a:tailEnd/>
              </a:ln>
            </p:spPr>
            <p:txBody>
              <a:bodyPr/>
              <a:lstStyle/>
              <a:p>
                <a:pPr marL="342900" indent="-342900">
                  <a:lnSpc>
                    <a:spcPct val="90000"/>
                  </a:lnSpc>
                  <a:spcBef>
                    <a:spcPct val="25000"/>
                  </a:spcBef>
                  <a:spcAft>
                    <a:spcPct val="20000"/>
                  </a:spcAft>
                  <a:buClr>
                    <a:srgbClr val="336699"/>
                  </a:buClr>
                  <a:defRPr/>
                </a:pPr>
                <a:r>
                  <a:rPr lang="zh-CN" altLang="zh-CN" sz="2400" kern="0" dirty="0">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sz="2400" b="1" i="1" kern="0" dirty="0" smtClean="0">
                            <a:latin typeface="Cambria Math" panose="02040503050406030204" pitchFamily="18" charset="0"/>
                            <a:ea typeface="黑体" panose="02010609060101010101" pitchFamily="49" charset="-122"/>
                          </a:rPr>
                        </m:ctrlPr>
                      </m:sSubPr>
                      <m:e>
                        <m:r>
                          <a:rPr lang="pt-BR" altLang="zh-CN" sz="2400" b="1" i="1" dirty="0" smtClean="0">
                            <a:latin typeface="Cambria Math" panose="02040503050406030204" pitchFamily="18" charset="0"/>
                          </a:rPr>
                          <m:t>𝜶</m:t>
                        </m:r>
                      </m:e>
                      <m:sub>
                        <m:r>
                          <a:rPr lang="en-US" altLang="zh-CN" sz="2400" b="1" i="1" dirty="0" smtClean="0">
                            <a:latin typeface="Cambria Math" panose="02040503050406030204" pitchFamily="18" charset="0"/>
                          </a:rPr>
                          <m:t>𝒌</m:t>
                        </m:r>
                      </m:sub>
                    </m:sSub>
                    <m:r>
                      <a:rPr lang="pt-BR" altLang="zh-CN" sz="2400" b="1" i="1" dirty="0">
                        <a:latin typeface="Cambria Math" panose="02040503050406030204" pitchFamily="18" charset="0"/>
                      </a:rPr>
                      <m:t>=</m:t>
                    </m:r>
                    <m:r>
                      <a:rPr lang="en-US" altLang="zh-CN" sz="2400" b="1" i="1" dirty="0">
                        <a:latin typeface="Cambria Math" panose="02040503050406030204" pitchFamily="18" charset="0"/>
                      </a:rPr>
                      <m:t>𝑸</m:t>
                    </m:r>
                  </m:oMath>
                </a14:m>
                <a:r>
                  <a:rPr lang="zh-CN" altLang="en-US" sz="2400" dirty="0">
                    <a:latin typeface="黑体" panose="02010609060101010101" pitchFamily="49" charset="-122"/>
                    <a:ea typeface="黑体" panose="02010609060101010101" pitchFamily="49" charset="-122"/>
                  </a:rPr>
                  <a:t>，</a:t>
                </a:r>
                <a:r>
                  <a:rPr lang="zh-CN" altLang="zh-CN" sz="2400" kern="0" dirty="0">
                    <a:latin typeface="黑体" panose="02010609060101010101" pitchFamily="49" charset="-122"/>
                    <a:ea typeface="黑体" panose="02010609060101010101" pitchFamily="49" charset="-122"/>
                  </a:rPr>
                  <a:t>每个</a:t>
                </a:r>
                <a14:m>
                  <m:oMath xmlns:m="http://schemas.openxmlformats.org/officeDocument/2006/math">
                    <m:sSub>
                      <m:sSubPr>
                        <m:ctrlPr>
                          <a:rPr lang="en-US" altLang="zh-CN" sz="2400" b="0" i="1" kern="0" dirty="0" smtClean="0">
                            <a:latin typeface="Cambria Math" panose="02040503050406030204" pitchFamily="18" charset="0"/>
                            <a:ea typeface="+mn-ea"/>
                          </a:rPr>
                        </m:ctrlPr>
                      </m:sSubPr>
                      <m:e>
                        <m:r>
                          <a:rPr lang="pt-BR" altLang="zh-CN" sz="2400" b="1" i="1" kern="0" dirty="0" smtClean="0">
                            <a:latin typeface="Cambria Math" panose="02040503050406030204" pitchFamily="18" charset="0"/>
                            <a:ea typeface="+mn-ea"/>
                          </a:rPr>
                          <m:t>𝜶</m:t>
                        </m:r>
                      </m:e>
                      <m:sub>
                        <m:r>
                          <a:rPr lang="en-US" altLang="zh-CN" sz="2400" b="1" i="1" kern="0" dirty="0" smtClean="0">
                            <a:latin typeface="Cambria Math" panose="02040503050406030204" pitchFamily="18" charset="0"/>
                            <a:ea typeface="+mn-ea"/>
                          </a:rPr>
                          <m:t>𝒌</m:t>
                        </m:r>
                      </m:sub>
                    </m:sSub>
                  </m:oMath>
                </a14:m>
                <a:r>
                  <a:rPr lang="zh-CN" altLang="zh-CN" sz="2400" kern="0" dirty="0">
                    <a:latin typeface="黑体" panose="02010609060101010101" pitchFamily="49" charset="-122"/>
                    <a:ea typeface="黑体" panose="02010609060101010101" pitchFamily="49" charset="-122"/>
                  </a:rPr>
                  <a:t>满足以下条件之一：</a:t>
                </a:r>
              </a:p>
              <a:p>
                <a:pPr lvl="1">
                  <a:lnSpc>
                    <a:spcPct val="90000"/>
                  </a:lnSpc>
                  <a:spcBef>
                    <a:spcPct val="25000"/>
                  </a:spcBef>
                  <a:buClr>
                    <a:srgbClr val="336699"/>
                  </a:buClr>
                  <a:defRPr/>
                </a:pPr>
                <a:r>
                  <a:rPr lang="pt-BR" altLang="zh-CN" sz="2000" kern="0" dirty="0">
                    <a:ea typeface="黑体" panose="02010609060101010101" pitchFamily="49" charset="-122"/>
                    <a:cs typeface="Times New Roman" panose="02020603050405020304" pitchFamily="18" charset="0"/>
                  </a:rPr>
                  <a:t>(1) </a:t>
                </a:r>
                <a14:m>
                  <m:oMath xmlns:m="http://schemas.openxmlformats.org/officeDocument/2006/math">
                    <m:r>
                      <a:rPr lang="pt-BR" altLang="zh-CN" sz="2000" b="1" i="1" kern="0" dirty="0" smtClean="0">
                        <a:latin typeface="Cambria Math" panose="02040503050406030204" pitchFamily="18" charset="0"/>
                        <a:ea typeface="+mn-ea"/>
                      </a:rPr>
                      <m:t>𝜶</m:t>
                    </m:r>
                    <m:r>
                      <a:rPr lang="pt-BR" altLang="zh-CN" sz="2000" b="1" i="1" kern="0" baseline="-25000" dirty="0">
                        <a:latin typeface="Cambria Math" panose="02040503050406030204" pitchFamily="18" charset="0"/>
                        <a:ea typeface="+mn-ea"/>
                      </a:rPr>
                      <m:t>𝒌</m:t>
                    </m:r>
                  </m:oMath>
                </a14:m>
                <a:r>
                  <a:rPr lang="zh-CN" altLang="zh-CN" sz="2000" kern="0" dirty="0">
                    <a:ea typeface="黑体" panose="02010609060101010101" pitchFamily="49" charset="-122"/>
                    <a:cs typeface="Times New Roman" panose="02020603050405020304" pitchFamily="18" charset="0"/>
                  </a:rPr>
                  <a:t>是公理；</a:t>
                </a:r>
              </a:p>
              <a:p>
                <a:pPr lvl="1">
                  <a:lnSpc>
                    <a:spcPct val="90000"/>
                  </a:lnSpc>
                  <a:spcBef>
                    <a:spcPct val="25000"/>
                  </a:spcBef>
                  <a:buClr>
                    <a:srgbClr val="336699"/>
                  </a:buClr>
                  <a:defRPr/>
                </a:pPr>
                <a:r>
                  <a:rPr lang="pt-BR" altLang="zh-CN" sz="2000" kern="0" dirty="0">
                    <a:ea typeface="黑体" panose="02010609060101010101" pitchFamily="49" charset="-122"/>
                    <a:cs typeface="Times New Roman" panose="02020603050405020304" pitchFamily="18" charset="0"/>
                  </a:rPr>
                  <a:t>(2) </a:t>
                </a:r>
                <a14:m>
                  <m:oMath xmlns:m="http://schemas.openxmlformats.org/officeDocument/2006/math">
                    <m:r>
                      <a:rPr lang="pt-BR" altLang="zh-CN" sz="2000" b="1" i="1" kern="0" dirty="0" smtClean="0">
                        <a:latin typeface="Cambria Math" panose="02040503050406030204" pitchFamily="18" charset="0"/>
                        <a:ea typeface="+mn-ea"/>
                      </a:rPr>
                      <m:t>𝜶</m:t>
                    </m:r>
                    <m:r>
                      <a:rPr lang="pt-BR" altLang="zh-CN" sz="2000" b="1" i="1" kern="0" baseline="-25000" dirty="0">
                        <a:latin typeface="Cambria Math" panose="02040503050406030204" pitchFamily="18" charset="0"/>
                        <a:ea typeface="+mn-ea"/>
                      </a:rPr>
                      <m:t>𝒌</m:t>
                    </m:r>
                    <m:r>
                      <a:rPr lang="pt-BR" altLang="zh-CN" sz="2000" b="1" i="1" kern="0" dirty="0" smtClean="0">
                        <a:latin typeface="Cambria Math" panose="02040503050406030204" pitchFamily="18" charset="0"/>
                        <a:ea typeface="Cambria Math" panose="02040503050406030204" pitchFamily="18" charset="0"/>
                        <a:sym typeface="Symbol" pitchFamily="18" charset="2"/>
                      </a:rPr>
                      <m:t>∈</m:t>
                    </m:r>
                    <m:r>
                      <a:rPr lang="zh-CN" altLang="zh-CN" sz="2000" b="1" i="1" kern="0" dirty="0">
                        <a:latin typeface="Cambria Math" panose="02040503050406030204" pitchFamily="18" charset="0"/>
                        <a:ea typeface="+mn-ea"/>
                      </a:rPr>
                      <m:t>𝜞</m:t>
                    </m:r>
                  </m:oMath>
                </a14:m>
                <a:r>
                  <a:rPr lang="pt-BR" altLang="zh-CN" sz="2000" kern="0" dirty="0">
                    <a:ea typeface="黑体" panose="02010609060101010101" pitchFamily="49" charset="-122"/>
                    <a:cs typeface="Times New Roman" panose="02020603050405020304" pitchFamily="18" charset="0"/>
                  </a:rPr>
                  <a:t>;</a:t>
                </a:r>
                <a:endParaRPr lang="zh-CN" altLang="zh-CN" sz="2000" kern="0" dirty="0">
                  <a:ea typeface="黑体" panose="02010609060101010101" pitchFamily="49" charset="-122"/>
                  <a:cs typeface="Times New Roman" panose="02020603050405020304" pitchFamily="18" charset="0"/>
                </a:endParaRPr>
              </a:p>
              <a:p>
                <a:pPr lvl="1">
                  <a:lnSpc>
                    <a:spcPct val="90000"/>
                  </a:lnSpc>
                  <a:spcBef>
                    <a:spcPct val="25000"/>
                  </a:spcBef>
                  <a:buClr>
                    <a:srgbClr val="336699"/>
                  </a:buClr>
                  <a:defRPr/>
                </a:pPr>
                <a:r>
                  <a:rPr lang="pt-BR" altLang="zh-CN" sz="2000" kern="0" dirty="0">
                    <a:ea typeface="黑体" panose="02010609060101010101" pitchFamily="49" charset="-122"/>
                    <a:cs typeface="Times New Roman" panose="02020603050405020304" pitchFamily="18" charset="0"/>
                  </a:rPr>
                  <a:t>(3) </a:t>
                </a:r>
                <a:r>
                  <a:rPr lang="zh-CN" altLang="en-US" sz="2000" kern="0" dirty="0">
                    <a:ea typeface="黑体" panose="02010609060101010101" pitchFamily="49" charset="-122"/>
                    <a:cs typeface="Times New Roman" panose="02020603050405020304" pitchFamily="18" charset="0"/>
                  </a:rPr>
                  <a:t>分离规则：</a:t>
                </a:r>
                <a:r>
                  <a:rPr lang="zh-CN" altLang="zh-CN" sz="2000" kern="0" dirty="0">
                    <a:ea typeface="黑体" panose="02010609060101010101" pitchFamily="49" charset="-122"/>
                    <a:cs typeface="Times New Roman" panose="02020603050405020304" pitchFamily="18" charset="0"/>
                  </a:rPr>
                  <a:t>对于</a:t>
                </a:r>
                <a14:m>
                  <m:oMath xmlns:m="http://schemas.openxmlformats.org/officeDocument/2006/math">
                    <m:r>
                      <a:rPr lang="pt-BR" altLang="zh-CN" sz="2000" b="1" i="1" kern="0" dirty="0" smtClean="0">
                        <a:latin typeface="Cambria Math" panose="02040503050406030204" pitchFamily="18" charset="0"/>
                        <a:ea typeface="+mn-ea"/>
                      </a:rPr>
                      <m:t>𝒊</m:t>
                    </m:r>
                    <m:r>
                      <a:rPr lang="pt-BR" altLang="zh-CN" sz="2000" b="1" i="1" kern="0" dirty="0" smtClean="0">
                        <a:latin typeface="Cambria Math" panose="02040503050406030204" pitchFamily="18" charset="0"/>
                        <a:ea typeface="+mn-ea"/>
                      </a:rPr>
                      <m:t>&lt;</m:t>
                    </m:r>
                    <m:r>
                      <a:rPr lang="pt-BR" altLang="zh-CN" sz="2000" b="1" i="1" kern="0" dirty="0" smtClean="0">
                        <a:latin typeface="Cambria Math" panose="02040503050406030204" pitchFamily="18" charset="0"/>
                        <a:ea typeface="+mn-ea"/>
                      </a:rPr>
                      <m:t>𝒋</m:t>
                    </m:r>
                    <m:r>
                      <a:rPr lang="pt-BR" altLang="zh-CN" sz="2000" b="1" i="1" kern="0" dirty="0" smtClean="0">
                        <a:latin typeface="Cambria Math" panose="02040503050406030204" pitchFamily="18" charset="0"/>
                        <a:ea typeface="+mn-ea"/>
                      </a:rPr>
                      <m:t>&lt;</m:t>
                    </m:r>
                    <m:r>
                      <a:rPr lang="pt-BR" altLang="zh-CN" sz="2000" b="1" i="1" kern="0" dirty="0" smtClean="0">
                        <a:latin typeface="Cambria Math" panose="02040503050406030204" pitchFamily="18" charset="0"/>
                        <a:ea typeface="+mn-ea"/>
                      </a:rPr>
                      <m:t>𝒌</m:t>
                    </m:r>
                    <m:r>
                      <a:rPr lang="zh-CN" altLang="zh-CN" sz="2000" b="1" i="1" kern="0" dirty="0">
                        <a:latin typeface="Cambria Math" panose="02040503050406030204" pitchFamily="18" charset="0"/>
                        <a:ea typeface="+mn-ea"/>
                      </a:rPr>
                      <m:t>≤</m:t>
                    </m:r>
                    <m:r>
                      <a:rPr lang="fr-FR" altLang="zh-CN" sz="2000" b="1" i="1" kern="0" dirty="0">
                        <a:latin typeface="Cambria Math" panose="02040503050406030204" pitchFamily="18" charset="0"/>
                        <a:ea typeface="+mn-ea"/>
                      </a:rPr>
                      <m:t>𝒏</m:t>
                    </m:r>
                  </m:oMath>
                </a14:m>
                <a:r>
                  <a:rPr lang="zh-CN" altLang="zh-CN" sz="2000" kern="0" dirty="0">
                    <a:ea typeface="黑体" panose="02010609060101010101" pitchFamily="49" charset="-122"/>
                    <a:cs typeface="Times New Roman" panose="02020603050405020304" pitchFamily="18" charset="0"/>
                  </a:rPr>
                  <a:t>，</a:t>
                </a:r>
                <a14:m>
                  <m:oMath xmlns:m="http://schemas.openxmlformats.org/officeDocument/2006/math">
                    <m:sSub>
                      <m:sSubPr>
                        <m:ctrlPr>
                          <a:rPr lang="en-US" altLang="zh-CN" sz="2000" b="1" i="1" kern="0" dirty="0" smtClean="0">
                            <a:latin typeface="Cambria Math" panose="02040503050406030204" pitchFamily="18" charset="0"/>
                            <a:ea typeface="+mn-ea"/>
                          </a:rPr>
                        </m:ctrlPr>
                      </m:sSubPr>
                      <m:e>
                        <m:r>
                          <a:rPr lang="pt-BR" altLang="zh-CN" sz="2000" b="1" i="1" kern="0" dirty="0" smtClean="0">
                            <a:latin typeface="Cambria Math" panose="02040503050406030204" pitchFamily="18" charset="0"/>
                            <a:ea typeface="+mn-ea"/>
                          </a:rPr>
                          <m:t>𝑨</m:t>
                        </m:r>
                      </m:e>
                      <m:sub>
                        <m:r>
                          <a:rPr lang="en-US" altLang="zh-CN" sz="2000" b="1" i="1" kern="0" dirty="0" smtClean="0">
                            <a:latin typeface="Cambria Math" panose="02040503050406030204" pitchFamily="18" charset="0"/>
                            <a:ea typeface="+mn-ea"/>
                          </a:rPr>
                          <m:t>𝒋</m:t>
                        </m:r>
                      </m:sub>
                    </m:sSub>
                    <m:r>
                      <a:rPr lang="pt-BR" altLang="zh-CN" sz="2000" b="1" i="1" kern="0" dirty="0">
                        <a:latin typeface="Cambria Math" panose="02040503050406030204" pitchFamily="18" charset="0"/>
                        <a:ea typeface="+mn-ea"/>
                      </a:rPr>
                      <m:t>=</m:t>
                    </m:r>
                    <m:sSub>
                      <m:sSubPr>
                        <m:ctrlPr>
                          <a:rPr lang="en-US" altLang="zh-CN" sz="2000" b="1" i="1" kern="0" dirty="0" smtClean="0">
                            <a:latin typeface="Cambria Math" panose="02040503050406030204" pitchFamily="18" charset="0"/>
                            <a:ea typeface="+mn-ea"/>
                          </a:rPr>
                        </m:ctrlPr>
                      </m:sSubPr>
                      <m:e>
                        <m:r>
                          <a:rPr lang="pt-BR" altLang="zh-CN" sz="2000" b="1" i="1" kern="0" dirty="0">
                            <a:latin typeface="Cambria Math" panose="02040503050406030204" pitchFamily="18" charset="0"/>
                            <a:ea typeface="+mn-ea"/>
                          </a:rPr>
                          <m:t>𝜶</m:t>
                        </m:r>
                      </m:e>
                      <m:sub>
                        <m:r>
                          <a:rPr lang="en-US" altLang="zh-CN" sz="2000" b="1" i="1" kern="0" dirty="0" smtClean="0">
                            <a:latin typeface="Cambria Math" panose="02040503050406030204" pitchFamily="18" charset="0"/>
                            <a:ea typeface="+mn-ea"/>
                          </a:rPr>
                          <m:t>𝒋</m:t>
                        </m:r>
                      </m:sub>
                    </m:sSub>
                  </m:oMath>
                </a14:m>
                <a:r>
                  <a:rPr lang="zh-CN" altLang="zh-CN" sz="2000" kern="0" dirty="0">
                    <a:ea typeface="黑体" panose="02010609060101010101" pitchFamily="49" charset="-122"/>
                    <a:cs typeface="Times New Roman" panose="02020603050405020304" pitchFamily="18" charset="0"/>
                  </a:rPr>
                  <a:t>和</a:t>
                </a:r>
                <a14:m>
                  <m:oMath xmlns:m="http://schemas.openxmlformats.org/officeDocument/2006/math">
                    <m:sSub>
                      <m:sSubPr>
                        <m:ctrlPr>
                          <a:rPr lang="en-US" altLang="zh-CN" sz="2000" b="1" i="1" kern="0" dirty="0" smtClean="0">
                            <a:latin typeface="Cambria Math" panose="02040503050406030204" pitchFamily="18" charset="0"/>
                            <a:ea typeface="+mn-ea"/>
                          </a:rPr>
                        </m:ctrlPr>
                      </m:sSubPr>
                      <m:e>
                        <m:r>
                          <a:rPr lang="pt-BR" altLang="zh-CN" sz="2000" b="1" i="1" kern="0" dirty="0" smtClean="0">
                            <a:latin typeface="Cambria Math" panose="02040503050406030204" pitchFamily="18" charset="0"/>
                            <a:ea typeface="+mn-ea"/>
                          </a:rPr>
                          <m:t>𝑨</m:t>
                        </m:r>
                      </m:e>
                      <m:sub>
                        <m:r>
                          <a:rPr lang="en-US" altLang="zh-CN" sz="2000" b="1" i="1" kern="0" dirty="0" smtClean="0">
                            <a:latin typeface="Cambria Math" panose="02040503050406030204" pitchFamily="18" charset="0"/>
                            <a:ea typeface="+mn-ea"/>
                          </a:rPr>
                          <m:t>𝒊</m:t>
                        </m:r>
                      </m:sub>
                    </m:sSub>
                    <m:r>
                      <a:rPr lang="pt-BR" altLang="zh-CN" sz="2000" b="1" i="1" kern="0" dirty="0">
                        <a:latin typeface="Cambria Math" panose="02040503050406030204" pitchFamily="18" charset="0"/>
                        <a:ea typeface="+mn-ea"/>
                      </a:rPr>
                      <m:t>=</m:t>
                    </m:r>
                    <m:sSub>
                      <m:sSubPr>
                        <m:ctrlPr>
                          <a:rPr lang="en-US" altLang="zh-CN" sz="2000" b="1" i="1" kern="0" dirty="0" smtClean="0">
                            <a:latin typeface="Cambria Math" panose="02040503050406030204" pitchFamily="18" charset="0"/>
                            <a:ea typeface="+mn-ea"/>
                          </a:rPr>
                        </m:ctrlPr>
                      </m:sSubPr>
                      <m:e>
                        <m:r>
                          <a:rPr lang="pt-BR" altLang="zh-CN" sz="2000" b="1" i="1" kern="0" dirty="0">
                            <a:latin typeface="Cambria Math" panose="02040503050406030204" pitchFamily="18" charset="0"/>
                            <a:ea typeface="+mn-ea"/>
                          </a:rPr>
                          <m:t>𝜶</m:t>
                        </m:r>
                      </m:e>
                      <m:sub>
                        <m:r>
                          <a:rPr lang="en-US" altLang="zh-CN" sz="2000" b="1" i="1" kern="0" dirty="0" smtClean="0">
                            <a:latin typeface="Cambria Math" panose="02040503050406030204" pitchFamily="18" charset="0"/>
                            <a:ea typeface="+mn-ea"/>
                          </a:rPr>
                          <m:t>𝒋</m:t>
                        </m:r>
                      </m:sub>
                    </m:sSub>
                    <m:r>
                      <a:rPr lang="en-US" altLang="zh-CN" sz="2000" b="1" i="1" kern="0" dirty="0" smtClean="0">
                        <a:latin typeface="Cambria Math" panose="02040503050406030204" pitchFamily="18" charset="0"/>
                        <a:ea typeface="+mn-ea"/>
                        <a:sym typeface="Symbol" pitchFamily="18" charset="2"/>
                      </a:rPr>
                      <m:t>→</m:t>
                    </m:r>
                    <m:sSub>
                      <m:sSubPr>
                        <m:ctrlPr>
                          <a:rPr lang="en-US" altLang="zh-CN" sz="2000" b="1" i="1" kern="0" dirty="0" smtClean="0">
                            <a:latin typeface="Cambria Math" panose="02040503050406030204" pitchFamily="18" charset="0"/>
                            <a:ea typeface="+mn-ea"/>
                          </a:rPr>
                        </m:ctrlPr>
                      </m:sSubPr>
                      <m:e>
                        <m:r>
                          <a:rPr lang="pt-BR" altLang="zh-CN" sz="2000" b="1" i="1" kern="0" dirty="0">
                            <a:latin typeface="Cambria Math" panose="02040503050406030204" pitchFamily="18" charset="0"/>
                            <a:ea typeface="+mn-ea"/>
                          </a:rPr>
                          <m:t>𝜶</m:t>
                        </m:r>
                      </m:e>
                      <m:sub>
                        <m:r>
                          <a:rPr lang="en-US" altLang="zh-CN" sz="2000" b="1" i="1" kern="0" dirty="0" smtClean="0">
                            <a:latin typeface="Cambria Math" panose="02040503050406030204" pitchFamily="18" charset="0"/>
                            <a:ea typeface="+mn-ea"/>
                          </a:rPr>
                          <m:t>𝒌</m:t>
                        </m:r>
                      </m:sub>
                    </m:sSub>
                  </m:oMath>
                </a14:m>
                <a:r>
                  <a:rPr lang="zh-CN" altLang="zh-CN" sz="2000" kern="0" dirty="0">
                    <a:ea typeface="黑体" panose="02010609060101010101" pitchFamily="49" charset="-122"/>
                    <a:cs typeface="Times New Roman" panose="02020603050405020304" pitchFamily="18" charset="0"/>
                  </a:rPr>
                  <a:t>，有</a:t>
                </a:r>
                <a14:m>
                  <m:oMath xmlns:m="http://schemas.openxmlformats.org/officeDocument/2006/math">
                    <m:sSub>
                      <m:sSubPr>
                        <m:ctrlPr>
                          <a:rPr lang="en-US" altLang="zh-CN" sz="2000" b="1" i="1" kern="0" dirty="0" smtClean="0">
                            <a:latin typeface="Cambria Math" panose="02040503050406030204" pitchFamily="18" charset="0"/>
                            <a:ea typeface="+mn-ea"/>
                          </a:rPr>
                        </m:ctrlPr>
                      </m:sSubPr>
                      <m:e>
                        <m:r>
                          <a:rPr lang="pt-BR" altLang="zh-CN" sz="2000" b="1" i="1" kern="0" dirty="0" smtClean="0">
                            <a:latin typeface="Cambria Math" panose="02040503050406030204" pitchFamily="18" charset="0"/>
                            <a:ea typeface="+mn-ea"/>
                          </a:rPr>
                          <m:t>𝑨</m:t>
                        </m:r>
                      </m:e>
                      <m:sub>
                        <m:r>
                          <a:rPr lang="en-US" altLang="zh-CN" sz="2000" b="1" i="1" kern="0" dirty="0" smtClean="0">
                            <a:latin typeface="Cambria Math" panose="02040503050406030204" pitchFamily="18" charset="0"/>
                            <a:ea typeface="+mn-ea"/>
                          </a:rPr>
                          <m:t>𝒌</m:t>
                        </m:r>
                      </m:sub>
                    </m:sSub>
                    <m:r>
                      <a:rPr lang="pt-BR" altLang="zh-CN" sz="2000" b="1" i="1" kern="0" dirty="0">
                        <a:latin typeface="Cambria Math" panose="02040503050406030204" pitchFamily="18" charset="0"/>
                        <a:ea typeface="+mn-ea"/>
                      </a:rPr>
                      <m:t>=</m:t>
                    </m:r>
                    <m:sSub>
                      <m:sSubPr>
                        <m:ctrlPr>
                          <a:rPr lang="en-US" altLang="zh-CN" sz="2000" b="1" i="1" kern="0" dirty="0" smtClean="0">
                            <a:latin typeface="Cambria Math" panose="02040503050406030204" pitchFamily="18" charset="0"/>
                            <a:ea typeface="+mn-ea"/>
                          </a:rPr>
                        </m:ctrlPr>
                      </m:sSubPr>
                      <m:e>
                        <m:r>
                          <a:rPr lang="pt-BR" altLang="zh-CN" sz="2000" b="1" i="1" kern="0" dirty="0">
                            <a:latin typeface="Cambria Math" panose="02040503050406030204" pitchFamily="18" charset="0"/>
                            <a:ea typeface="+mn-ea"/>
                          </a:rPr>
                          <m:t>𝜶</m:t>
                        </m:r>
                      </m:e>
                      <m:sub>
                        <m:r>
                          <a:rPr lang="en-US" altLang="zh-CN" sz="2000" b="1" i="1" kern="0" dirty="0" smtClean="0">
                            <a:latin typeface="Cambria Math" panose="02040503050406030204" pitchFamily="18" charset="0"/>
                            <a:ea typeface="+mn-ea"/>
                          </a:rPr>
                          <m:t>𝒌</m:t>
                        </m:r>
                      </m:sub>
                    </m:sSub>
                  </m:oMath>
                </a14:m>
                <a:r>
                  <a:rPr lang="pt-BR" altLang="zh-CN" sz="2000" kern="0" dirty="0">
                    <a:ea typeface="黑体" panose="02010609060101010101" pitchFamily="49" charset="-122"/>
                    <a:cs typeface="Times New Roman" panose="02020603050405020304" pitchFamily="18" charset="0"/>
                  </a:rPr>
                  <a:t>;</a:t>
                </a:r>
                <a:endParaRPr lang="zh-CN" altLang="zh-CN" sz="2000" kern="0" dirty="0">
                  <a:ea typeface="黑体" panose="02010609060101010101" pitchFamily="49" charset="-122"/>
                  <a:cs typeface="Times New Roman" panose="02020603050405020304" pitchFamily="18" charset="0"/>
                </a:endParaRPr>
              </a:p>
              <a:p>
                <a:pPr lvl="1">
                  <a:lnSpc>
                    <a:spcPct val="90000"/>
                  </a:lnSpc>
                  <a:spcBef>
                    <a:spcPct val="25000"/>
                  </a:spcBef>
                  <a:buClr>
                    <a:srgbClr val="336699"/>
                  </a:buClr>
                  <a:defRPr/>
                </a:pPr>
                <a:r>
                  <a:rPr lang="pt-BR" altLang="zh-CN" sz="2000" kern="0" dirty="0">
                    <a:ea typeface="黑体" panose="02010609060101010101" pitchFamily="49" charset="-122"/>
                    <a:cs typeface="Times New Roman" panose="02020603050405020304" pitchFamily="18" charset="0"/>
                  </a:rPr>
                  <a:t>(4) </a:t>
                </a:r>
                <a:r>
                  <a:rPr lang="zh-CN" altLang="en-US" sz="2000" kern="0" dirty="0">
                    <a:ea typeface="黑体" panose="02010609060101010101" pitchFamily="49" charset="-122"/>
                    <a:cs typeface="Times New Roman" panose="02020603050405020304" pitchFamily="18" charset="0"/>
                  </a:rPr>
                  <a:t>概括</a:t>
                </a:r>
                <a:r>
                  <a:rPr lang="zh-CN" altLang="zh-CN" sz="2000" kern="0" dirty="0">
                    <a:ea typeface="黑体" panose="02010609060101010101" pitchFamily="49" charset="-122"/>
                    <a:cs typeface="Times New Roman" panose="02020603050405020304" pitchFamily="18" charset="0"/>
                  </a:rPr>
                  <a:t>规则</a:t>
                </a:r>
                <a:r>
                  <a:rPr lang="zh-CN" altLang="en-US" sz="2000" kern="0" dirty="0">
                    <a:ea typeface="黑体" panose="02010609060101010101" pitchFamily="49" charset="-122"/>
                    <a:cs typeface="Times New Roman" panose="02020603050405020304" pitchFamily="18" charset="0"/>
                  </a:rPr>
                  <a:t>：</a:t>
                </a:r>
                <a:r>
                  <a:rPr lang="zh-CN" altLang="zh-CN" sz="2000" kern="0" dirty="0">
                    <a:ea typeface="黑体" panose="02010609060101010101" pitchFamily="49" charset="-122"/>
                    <a:cs typeface="Times New Roman" panose="02020603050405020304" pitchFamily="18" charset="0"/>
                  </a:rPr>
                  <a:t>有</a:t>
                </a:r>
                <a14:m>
                  <m:oMath xmlns:m="http://schemas.openxmlformats.org/officeDocument/2006/math">
                    <m:r>
                      <a:rPr lang="pt-BR" altLang="zh-CN" sz="2000" b="1" i="1" kern="0" dirty="0" smtClean="0">
                        <a:latin typeface="Cambria Math" panose="02040503050406030204" pitchFamily="18" charset="0"/>
                        <a:ea typeface="+mn-ea"/>
                      </a:rPr>
                      <m:t>𝒋</m:t>
                    </m:r>
                    <m:r>
                      <a:rPr lang="pt-BR" altLang="zh-CN" sz="2000" b="1" i="1" kern="0" dirty="0" smtClean="0">
                        <a:latin typeface="Cambria Math" panose="02040503050406030204" pitchFamily="18" charset="0"/>
                        <a:ea typeface="+mn-ea"/>
                      </a:rPr>
                      <m:t>&lt;</m:t>
                    </m:r>
                    <m:r>
                      <a:rPr lang="pt-BR" altLang="zh-CN" sz="2000" b="1" i="1" kern="0" dirty="0" smtClean="0">
                        <a:latin typeface="Cambria Math" panose="02040503050406030204" pitchFamily="18" charset="0"/>
                        <a:ea typeface="+mn-ea"/>
                      </a:rPr>
                      <m:t>𝒊</m:t>
                    </m:r>
                  </m:oMath>
                </a14:m>
                <a:r>
                  <a:rPr lang="zh-CN" altLang="zh-CN" sz="2000" kern="0" dirty="0">
                    <a:ea typeface="黑体" panose="02010609060101010101" pitchFamily="49" charset="-122"/>
                    <a:cs typeface="Times New Roman" panose="02020603050405020304" pitchFamily="18" charset="0"/>
                  </a:rPr>
                  <a:t>，使</a:t>
                </a:r>
                <a14:m>
                  <m:oMath xmlns:m="http://schemas.openxmlformats.org/officeDocument/2006/math">
                    <m:sSub>
                      <m:sSubPr>
                        <m:ctrlPr>
                          <a:rPr lang="en-US" altLang="zh-CN" sz="2000" b="1" i="1" kern="0" dirty="0" smtClean="0">
                            <a:latin typeface="Cambria Math" panose="02040503050406030204" pitchFamily="18" charset="0"/>
                            <a:ea typeface="+mn-ea"/>
                          </a:rPr>
                        </m:ctrlPr>
                      </m:sSubPr>
                      <m:e>
                        <m:r>
                          <a:rPr lang="pt-BR" altLang="zh-CN" sz="2000" b="1" i="1" kern="0" dirty="0" smtClean="0">
                            <a:latin typeface="Cambria Math" panose="02040503050406030204" pitchFamily="18" charset="0"/>
                            <a:ea typeface="+mn-ea"/>
                          </a:rPr>
                          <m:t>𝑨</m:t>
                        </m:r>
                      </m:e>
                      <m:sub>
                        <m:r>
                          <a:rPr lang="en-US" altLang="zh-CN" sz="2000" b="1" i="1" kern="0" dirty="0" smtClean="0">
                            <a:latin typeface="Cambria Math" panose="02040503050406030204" pitchFamily="18" charset="0"/>
                            <a:ea typeface="+mn-ea"/>
                          </a:rPr>
                          <m:t>𝒊</m:t>
                        </m:r>
                      </m:sub>
                    </m:sSub>
                    <m:r>
                      <a:rPr lang="pt-BR" altLang="zh-CN" sz="2000" b="1" i="1" kern="0" dirty="0">
                        <a:latin typeface="Cambria Math" panose="02040503050406030204" pitchFamily="18" charset="0"/>
                        <a:ea typeface="+mn-ea"/>
                      </a:rPr>
                      <m:t>=</m:t>
                    </m:r>
                    <m:r>
                      <a:rPr lang="en-US" altLang="zh-CN" sz="2000" b="1" i="1" kern="0" dirty="0" smtClean="0">
                        <a:latin typeface="Cambria Math" panose="02040503050406030204" pitchFamily="18" charset="0"/>
                        <a:ea typeface="+mn-ea"/>
                      </a:rPr>
                      <m:t>∀</m:t>
                    </m:r>
                    <m:r>
                      <a:rPr lang="pt-BR" altLang="zh-CN" sz="2000" b="1" i="1" kern="0" dirty="0">
                        <a:latin typeface="Cambria Math" panose="02040503050406030204" pitchFamily="18" charset="0"/>
                        <a:ea typeface="+mn-ea"/>
                      </a:rPr>
                      <m:t>𝒙</m:t>
                    </m:r>
                    <m:sSub>
                      <m:sSubPr>
                        <m:ctrlPr>
                          <a:rPr lang="en-US" altLang="zh-CN" sz="2000" b="1" i="1" kern="0" dirty="0" smtClean="0">
                            <a:latin typeface="Cambria Math" panose="02040503050406030204" pitchFamily="18" charset="0"/>
                            <a:ea typeface="+mn-ea"/>
                          </a:rPr>
                        </m:ctrlPr>
                      </m:sSubPr>
                      <m:e>
                        <m:r>
                          <a:rPr lang="pt-BR" altLang="zh-CN" sz="2000" b="1" i="1" kern="0" dirty="0">
                            <a:latin typeface="Cambria Math" panose="02040503050406030204" pitchFamily="18" charset="0"/>
                            <a:ea typeface="+mn-ea"/>
                          </a:rPr>
                          <m:t>𝑨</m:t>
                        </m:r>
                      </m:e>
                      <m:sub>
                        <m:r>
                          <a:rPr lang="en-US" altLang="zh-CN" sz="2000" b="1" i="1" kern="0" dirty="0" smtClean="0">
                            <a:latin typeface="Cambria Math" panose="02040503050406030204" pitchFamily="18" charset="0"/>
                            <a:ea typeface="+mn-ea"/>
                          </a:rPr>
                          <m:t>𝒋</m:t>
                        </m:r>
                      </m:sub>
                    </m:sSub>
                  </m:oMath>
                </a14:m>
                <a:r>
                  <a:rPr lang="zh-CN" altLang="zh-CN" sz="2000" kern="0" dirty="0">
                    <a:ea typeface="黑体" panose="02010609060101010101" pitchFamily="49" charset="-122"/>
                    <a:cs typeface="Times New Roman" panose="02020603050405020304" pitchFamily="18" charset="0"/>
                  </a:rPr>
                  <a:t>。</a:t>
                </a:r>
              </a:p>
            </p:txBody>
          </p:sp>
        </mc:Choice>
        <mc:Fallback xmlns="">
          <p:sp>
            <p:nvSpPr>
              <p:cNvPr id="4" name="内容占位符 2">
                <a:extLst>
                  <a:ext uri="{FF2B5EF4-FFF2-40B4-BE49-F238E27FC236}">
                    <a16:creationId xmlns:a16="http://schemas.microsoft.com/office/drawing/2014/main" id="{EE6E2374-F655-477D-8F7A-8A10B7E53DDC}"/>
                  </a:ext>
                </a:extLst>
              </p:cNvPr>
              <p:cNvSpPr txBox="1">
                <a:spLocks noRot="1" noChangeAspect="1" noMove="1" noResize="1" noEditPoints="1" noAdjustHandles="1" noChangeArrowheads="1" noChangeShapeType="1" noTextEdit="1"/>
              </p:cNvSpPr>
              <p:nvPr/>
            </p:nvSpPr>
            <p:spPr bwMode="auto">
              <a:xfrm>
                <a:off x="2382593" y="4161028"/>
                <a:ext cx="6654083" cy="2449513"/>
              </a:xfrm>
              <a:prstGeom prst="rect">
                <a:avLst/>
              </a:prstGeom>
              <a:blipFill>
                <a:blip r:embed="rId3"/>
                <a:stretch>
                  <a:fillRect l="-1467" t="-4239"/>
                </a:stretch>
              </a:blipFill>
              <a:ln w="9525">
                <a:noFill/>
                <a:miter lim="800000"/>
                <a:headEnd/>
                <a:tailEnd/>
              </a:ln>
            </p:spPr>
            <p:txBody>
              <a:bodyPr/>
              <a:lstStyle/>
              <a:p>
                <a:r>
                  <a:rPr lang="zh-CN" altLang="en-US">
                    <a:noFill/>
                  </a:rPr>
                  <a:t> </a:t>
                </a:r>
              </a:p>
            </p:txBody>
          </p:sp>
        </mc:Fallback>
      </mc:AlternateContent>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0923D2E1-F289-419F-838D-AA4B9E8BA035}"/>
              </a:ext>
            </a:extLst>
          </p:cNvPr>
          <p:cNvSpPr>
            <a:spLocks noGrp="1" noChangeArrowheads="1"/>
          </p:cNvSpPr>
          <p:nvPr>
            <p:ph type="title"/>
          </p:nvPr>
        </p:nvSpPr>
        <p:spPr>
          <a:xfrm>
            <a:off x="1176338" y="195263"/>
            <a:ext cx="7628518" cy="533400"/>
          </a:xfrm>
        </p:spPr>
        <p:txBody>
          <a:bodyPr/>
          <a:lstStyle/>
          <a:p>
            <a:r>
              <a:rPr lang="zh-CN" altLang="en-US" sz="3200" dirty="0"/>
              <a:t>环</a:t>
            </a:r>
            <a:r>
              <a:rPr lang="en-US" altLang="zh-CN" sz="3200" dirty="0"/>
              <a:t>(</a:t>
            </a:r>
            <a:r>
              <a:rPr lang="zh-CN" altLang="en-US" sz="3200" dirty="0"/>
              <a:t>整数环、有理数环、实数环、复数环</a:t>
            </a:r>
            <a:r>
              <a:rPr lang="en-US" altLang="zh-CN" sz="3200" dirty="0"/>
              <a:t>)</a:t>
            </a:r>
            <a:endParaRPr lang="zh-CN" altLang="en-US" sz="3200" dirty="0"/>
          </a:p>
        </p:txBody>
      </p:sp>
      <mc:AlternateContent xmlns:mc="http://schemas.openxmlformats.org/markup-compatibility/2006" xmlns:a14="http://schemas.microsoft.com/office/drawing/2010/main">
        <mc:Choice Requires="a14">
          <p:sp>
            <p:nvSpPr>
              <p:cNvPr id="41987" name="内容占位符 2">
                <a:extLst>
                  <a:ext uri="{FF2B5EF4-FFF2-40B4-BE49-F238E27FC236}">
                    <a16:creationId xmlns:a16="http://schemas.microsoft.com/office/drawing/2014/main" id="{03625D48-D654-4191-9337-94C7D84B0370}"/>
                  </a:ext>
                </a:extLst>
              </p:cNvPr>
              <p:cNvSpPr>
                <a:spLocks noGrp="1" noChangeArrowheads="1"/>
              </p:cNvSpPr>
              <p:nvPr>
                <p:ph idx="1"/>
              </p:nvPr>
            </p:nvSpPr>
            <p:spPr/>
            <p:txBody>
              <a:bodyPr/>
              <a:lstStyle/>
              <a:p>
                <a14:m>
                  <m:oMath xmlns:m="http://schemas.openxmlformats.org/officeDocument/2006/math">
                    <m:r>
                      <a:rPr lang="en-US" altLang="zh-CN" b="1" i="1" dirty="0" smtClean="0">
                        <a:latin typeface="Cambria Math" panose="02040503050406030204" pitchFamily="18" charset="0"/>
                      </a:rPr>
                      <m:t>∀</m:t>
                    </m:r>
                    <m:r>
                      <a:rPr lang="en-US" altLang="zh-CN" b="1" i="1" dirty="0" err="1">
                        <a:latin typeface="Cambria Math" panose="02040503050406030204" pitchFamily="18" charset="0"/>
                      </a:rPr>
                      <m:t>𝒙</m:t>
                    </m:r>
                    <m:r>
                      <a:rPr lang="en-US" altLang="zh-CN" b="1" i="1" dirty="0">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err="1">
                        <a:latin typeface="Cambria Math" panose="02040503050406030204" pitchFamily="18" charset="0"/>
                      </a:rPr>
                      <m:t>𝒛</m:t>
                    </m:r>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err="1">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a:latin typeface="Cambria Math" panose="02040503050406030204" pitchFamily="18" charset="0"/>
                      </a:rPr>
                      <m:t>𝒛</m:t>
                    </m:r>
                    <m:r>
                      <a:rPr lang="en-US" altLang="zh-CN" b="1" i="1" dirty="0">
                        <a:latin typeface="Cambria Math" panose="02040503050406030204" pitchFamily="18" charset="0"/>
                      </a:rPr>
                      <m:t> = </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err="1">
                        <a:latin typeface="Cambria Math" panose="02040503050406030204" pitchFamily="18" charset="0"/>
                      </a:rPr>
                      <m:t>𝒚</m:t>
                    </m:r>
                    <m:r>
                      <a:rPr lang="en-US" altLang="zh-CN" b="1" i="1" dirty="0" err="1">
                        <a:latin typeface="Cambria Math" panose="02040503050406030204" pitchFamily="18" charset="0"/>
                      </a:rPr>
                      <m:t>+</m:t>
                    </m:r>
                    <m:r>
                      <a:rPr lang="en-US" altLang="zh-CN" b="1" i="1" dirty="0" err="1">
                        <a:latin typeface="Cambria Math" panose="02040503050406030204" pitchFamily="18" charset="0"/>
                      </a:rPr>
                      <m:t>𝒛</m:t>
                    </m:r>
                    <m:r>
                      <a:rPr lang="en-US" altLang="zh-CN" b="1" i="1" dirty="0">
                        <a:latin typeface="Cambria Math" panose="02040503050406030204" pitchFamily="18" charset="0"/>
                      </a:rPr>
                      <m:t>))</m:t>
                    </m:r>
                  </m:oMath>
                </a14:m>
                <a:r>
                  <a:rPr lang="en-US" altLang="zh-CN" dirty="0"/>
                  <a:t>    </a:t>
                </a:r>
                <a14:m>
                  <m:oMath xmlns:m="http://schemas.openxmlformats.org/officeDocument/2006/math">
                    <m:r>
                      <a:rPr lang="en-US" altLang="zh-CN" i="1" dirty="0" smtClean="0">
                        <a:latin typeface="Cambria Math" panose="02040503050406030204" pitchFamily="18" charset="0"/>
                      </a:rPr>
                      <m:t>+</m:t>
                    </m:r>
                  </m:oMath>
                </a14:m>
                <a:r>
                  <a:rPr lang="zh-CN" altLang="en-US" b="0" dirty="0"/>
                  <a:t>结合律</a:t>
                </a:r>
              </a:p>
              <a:p>
                <a14:m>
                  <m:oMath xmlns:m="http://schemas.openxmlformats.org/officeDocument/2006/math">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err="1">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 = </m:t>
                    </m:r>
                    <m:r>
                      <a:rPr lang="en-US" altLang="zh-CN" b="1" i="1" dirty="0" err="1">
                        <a:latin typeface="Cambria Math" panose="02040503050406030204" pitchFamily="18" charset="0"/>
                      </a:rPr>
                      <m:t>𝒚</m:t>
                    </m:r>
                    <m:r>
                      <a:rPr lang="en-US" altLang="zh-CN" b="1" i="1" dirty="0" err="1">
                        <a:latin typeface="Cambria Math" panose="02040503050406030204" pitchFamily="18" charset="0"/>
                      </a:rPr>
                      <m:t>+</m:t>
                    </m:r>
                    <m:r>
                      <a:rPr lang="en-US" altLang="zh-CN" b="1" i="1" dirty="0" err="1">
                        <a:latin typeface="Cambria Math" panose="02040503050406030204" pitchFamily="18" charset="0"/>
                      </a:rPr>
                      <m:t>𝒙</m:t>
                    </m:r>
                    <m:r>
                      <a:rPr lang="en-US" altLang="zh-CN" b="1" i="1" dirty="0">
                        <a:latin typeface="Cambria Math" panose="02040503050406030204" pitchFamily="18" charset="0"/>
                      </a:rPr>
                      <m:t>)</m:t>
                    </m:r>
                  </m:oMath>
                </a14:m>
                <a:r>
                  <a:rPr lang="en-US" altLang="zh-CN" dirty="0"/>
                  <a:t>   </a:t>
                </a:r>
                <a:r>
                  <a:rPr lang="zh-CN" altLang="en-US" dirty="0"/>
                  <a:t> </a:t>
                </a:r>
                <a:r>
                  <a:rPr lang="en-US" altLang="zh-CN" dirty="0"/>
                  <a:t>            </a:t>
                </a:r>
                <a14:m>
                  <m:oMath xmlns:m="http://schemas.openxmlformats.org/officeDocument/2006/math">
                    <m:r>
                      <a:rPr lang="en-US" altLang="zh-CN" b="0" i="1" dirty="0" smtClean="0">
                        <a:latin typeface="Cambria Math" panose="02040503050406030204" pitchFamily="18" charset="0"/>
                      </a:rPr>
                      <m:t>+</m:t>
                    </m:r>
                  </m:oMath>
                </a14:m>
                <a:r>
                  <a:rPr lang="zh-CN" altLang="en-US" b="0" dirty="0"/>
                  <a:t>交换律</a:t>
                </a:r>
              </a:p>
              <a:p>
                <a14:m>
                  <m:oMath xmlns:m="http://schemas.openxmlformats.org/officeDocument/2006/math">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𝟎</m:t>
                    </m:r>
                    <m:r>
                      <a:rPr lang="en-US" altLang="zh-CN" b="1" i="1" dirty="0">
                        <a:latin typeface="Cambria Math" panose="02040503050406030204" pitchFamily="18" charset="0"/>
                      </a:rPr>
                      <m:t>= </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en-US" altLang="zh-CN" dirty="0"/>
                  <a:t>      </a:t>
                </a:r>
                <a:r>
                  <a:rPr lang="zh-CN" altLang="en-US" dirty="0"/>
                  <a:t>   </a:t>
                </a:r>
                <a:r>
                  <a:rPr lang="en-US" altLang="zh-CN" dirty="0"/>
                  <a:t>              </a:t>
                </a:r>
                <a:r>
                  <a:rPr lang="zh-CN" altLang="en-US" b="0" dirty="0"/>
                  <a:t>零元存在</a:t>
                </a:r>
              </a:p>
              <a:p>
                <a14:m>
                  <m:oMath xmlns:m="http://schemas.openxmlformats.org/officeDocument/2006/math">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err="1">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 = </m:t>
                    </m:r>
                    <m:r>
                      <a:rPr lang="en-US" altLang="zh-CN" b="1" i="1" dirty="0">
                        <a:latin typeface="Cambria Math" panose="02040503050406030204" pitchFamily="18" charset="0"/>
                      </a:rPr>
                      <m:t>𝟎</m:t>
                    </m:r>
                    <m:r>
                      <a:rPr lang="en-US" altLang="zh-CN" b="1" i="1" dirty="0">
                        <a:latin typeface="Cambria Math" panose="02040503050406030204" pitchFamily="18" charset="0"/>
                      </a:rPr>
                      <m:t>)</m:t>
                    </m:r>
                  </m:oMath>
                </a14:m>
                <a:r>
                  <a:rPr lang="en-US" altLang="zh-CN" dirty="0"/>
                  <a:t>  </a:t>
                </a:r>
                <a:r>
                  <a:rPr lang="zh-CN" altLang="en-US" dirty="0"/>
                  <a:t>    </a:t>
                </a:r>
                <a:r>
                  <a:rPr lang="en-US" altLang="zh-CN" dirty="0"/>
                  <a:t>              </a:t>
                </a:r>
                <a:r>
                  <a:rPr lang="zh-CN" altLang="en-US" b="0" dirty="0"/>
                  <a:t>负元存在</a:t>
                </a:r>
              </a:p>
              <a:p>
                <a14:m>
                  <m:oMath xmlns:m="http://schemas.openxmlformats.org/officeDocument/2006/math">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err="1">
                        <a:latin typeface="Cambria Math" panose="02040503050406030204" pitchFamily="18" charset="0"/>
                      </a:rPr>
                      <m:t>𝒛</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zh-CN" altLang="en-US" b="1" i="1" dirty="0">
                        <a:latin typeface="Cambria Math" panose="02040503050406030204" pitchFamily="18" charset="0"/>
                      </a:rPr>
                      <m:t>∘</m:t>
                    </m:r>
                    <m:r>
                      <a:rPr lang="en-US" altLang="zh-CN" b="1" i="1" dirty="0">
                        <a:latin typeface="Cambria Math" panose="02040503050406030204" pitchFamily="18" charset="0"/>
                      </a:rPr>
                      <m:t>𝒚</m:t>
                    </m:r>
                    <m:r>
                      <a:rPr lang="en-US" altLang="zh-CN" b="1" i="1" dirty="0">
                        <a:latin typeface="Cambria Math" panose="02040503050406030204" pitchFamily="18" charset="0"/>
                      </a:rPr>
                      <m:t>)∘</m:t>
                    </m:r>
                    <m:r>
                      <a:rPr lang="en-US" altLang="zh-CN" b="1" i="1" dirty="0">
                        <a:latin typeface="Cambria Math" panose="02040503050406030204" pitchFamily="18" charset="0"/>
                      </a:rPr>
                      <m:t>𝒛</m:t>
                    </m:r>
                    <m:r>
                      <a:rPr lang="en-US" altLang="zh-CN" b="1" i="1" dirty="0">
                        <a:latin typeface="Cambria Math" panose="02040503050406030204" pitchFamily="18" charset="0"/>
                      </a:rPr>
                      <m:t> = </m:t>
                    </m:r>
                    <m:r>
                      <a:rPr lang="en-US" altLang="zh-CN" b="1" i="1" dirty="0">
                        <a:latin typeface="Cambria Math" panose="02040503050406030204" pitchFamily="18" charset="0"/>
                      </a:rPr>
                      <m:t>𝒙</m:t>
                    </m:r>
                    <m:r>
                      <a:rPr lang="zh-CN" altLang="en-US" b="1" i="1" dirty="0">
                        <a:latin typeface="Cambria Math" panose="02040503050406030204" pitchFamily="18" charset="0"/>
                      </a:rPr>
                      <m:t>∘</m:t>
                    </m:r>
                    <m:r>
                      <a:rPr lang="en-US" altLang="zh-CN" b="1" i="1" dirty="0">
                        <a:latin typeface="Cambria Math" panose="02040503050406030204" pitchFamily="18" charset="0"/>
                      </a:rPr>
                      <m:t>(</m:t>
                    </m:r>
                    <m:r>
                      <a:rPr lang="en-US" altLang="zh-CN" b="1" i="1" dirty="0">
                        <a:latin typeface="Cambria Math" panose="02040503050406030204" pitchFamily="18" charset="0"/>
                      </a:rPr>
                      <m:t>𝒚</m:t>
                    </m:r>
                    <m:r>
                      <a:rPr lang="zh-CN" altLang="en-US" b="1" i="1" dirty="0">
                        <a:latin typeface="Cambria Math" panose="02040503050406030204" pitchFamily="18" charset="0"/>
                      </a:rPr>
                      <m:t>∘</m:t>
                    </m:r>
                    <m:r>
                      <a:rPr lang="en-US" altLang="zh-CN" b="1" i="1" dirty="0">
                        <a:latin typeface="Cambria Math" panose="02040503050406030204" pitchFamily="18" charset="0"/>
                      </a:rPr>
                      <m:t>𝒛</m:t>
                    </m:r>
                    <m:r>
                      <a:rPr lang="en-US" altLang="zh-CN" b="1" i="1" dirty="0">
                        <a:latin typeface="Cambria Math" panose="02040503050406030204" pitchFamily="18" charset="0"/>
                      </a:rPr>
                      <m:t>))</m:t>
                    </m:r>
                  </m:oMath>
                </a14:m>
                <a:r>
                  <a:rPr lang="en-US" altLang="zh-CN" dirty="0"/>
                  <a:t>      </a:t>
                </a:r>
                <a14:m>
                  <m:oMath xmlns:m="http://schemas.openxmlformats.org/officeDocument/2006/math">
                    <m:r>
                      <a:rPr lang="zh-CN" altLang="en-US" i="1" dirty="0" smtClean="0">
                        <a:latin typeface="Cambria Math" panose="02040503050406030204" pitchFamily="18" charset="0"/>
                      </a:rPr>
                      <m:t>∘</m:t>
                    </m:r>
                  </m:oMath>
                </a14:m>
                <a:r>
                  <a:rPr lang="zh-CN" altLang="en-US" b="0" dirty="0"/>
                  <a:t>结合律</a:t>
                </a:r>
              </a:p>
              <a:p>
                <a14:m>
                  <m:oMath xmlns:m="http://schemas.openxmlformats.org/officeDocument/2006/math">
                    <m:r>
                      <a:rPr lang="en-US" altLang="zh-CN" b="1" i="1" dirty="0">
                        <a:latin typeface="Cambria Math" panose="02040503050406030204" pitchFamily="18" charset="0"/>
                      </a:rPr>
                      <m:t>∀</m:t>
                    </m:r>
                    <m:r>
                      <a:rPr lang="es-ES" altLang="zh-CN" b="1" i="1" dirty="0">
                        <a:latin typeface="Cambria Math" panose="02040503050406030204" pitchFamily="18" charset="0"/>
                      </a:rPr>
                      <m:t>𝒙</m:t>
                    </m:r>
                    <m:r>
                      <a:rPr lang="en-US" altLang="zh-CN" b="1" i="1" dirty="0">
                        <a:latin typeface="Cambria Math" panose="02040503050406030204" pitchFamily="18" charset="0"/>
                      </a:rPr>
                      <m:t>∀</m:t>
                    </m:r>
                    <m:r>
                      <a:rPr lang="es-ES" altLang="zh-CN" b="1" i="1" dirty="0">
                        <a:latin typeface="Cambria Math" panose="02040503050406030204" pitchFamily="18" charset="0"/>
                      </a:rPr>
                      <m:t>𝒚</m:t>
                    </m:r>
                    <m:r>
                      <a:rPr lang="en-US" altLang="zh-CN"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m:t>
                    </m:r>
                    <m:r>
                      <a:rPr lang="es-ES" altLang="zh-CN" b="1" i="1" dirty="0">
                        <a:latin typeface="Cambria Math" panose="02040503050406030204" pitchFamily="18" charset="0"/>
                      </a:rPr>
                      <m:t>𝒙</m:t>
                    </m:r>
                    <m:r>
                      <a:rPr lang="zh-CN" altLang="en-US" b="1" i="1" dirty="0">
                        <a:latin typeface="Cambria Math" panose="02040503050406030204" pitchFamily="18" charset="0"/>
                      </a:rPr>
                      <m:t>∘</m:t>
                    </m:r>
                    <m:r>
                      <a:rPr lang="es-ES" altLang="zh-CN" b="1" i="1" dirty="0">
                        <a:latin typeface="Cambria Math" panose="02040503050406030204" pitchFamily="18" charset="0"/>
                      </a:rPr>
                      <m:t>(</m:t>
                    </m:r>
                    <m:r>
                      <a:rPr lang="es-ES" altLang="zh-CN" b="1" i="1" dirty="0">
                        <a:latin typeface="Cambria Math" panose="02040503050406030204" pitchFamily="18" charset="0"/>
                      </a:rPr>
                      <m:t>𝒚</m:t>
                    </m:r>
                    <m:r>
                      <a:rPr lang="es-ES" altLang="zh-CN"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 = </m:t>
                    </m:r>
                    <m:r>
                      <a:rPr lang="es-ES" altLang="zh-CN" b="1" i="1" dirty="0">
                        <a:latin typeface="Cambria Math" panose="02040503050406030204" pitchFamily="18" charset="0"/>
                      </a:rPr>
                      <m:t>𝒙</m:t>
                    </m:r>
                    <m:r>
                      <a:rPr lang="zh-CN" altLang="en-US" b="1" i="1" dirty="0">
                        <a:latin typeface="Cambria Math" panose="02040503050406030204" pitchFamily="18" charset="0"/>
                      </a:rPr>
                      <m:t>∘</m:t>
                    </m:r>
                    <m:r>
                      <a:rPr lang="es-ES" altLang="zh-CN" b="1" i="1" dirty="0">
                        <a:latin typeface="Cambria Math" panose="02040503050406030204" pitchFamily="18" charset="0"/>
                      </a:rPr>
                      <m:t>𝒚</m:t>
                    </m:r>
                    <m:r>
                      <a:rPr lang="es-ES" altLang="zh-CN" b="1" i="1" dirty="0">
                        <a:latin typeface="Cambria Math" panose="02040503050406030204" pitchFamily="18" charset="0"/>
                      </a:rPr>
                      <m:t> + </m:t>
                    </m:r>
                    <m:r>
                      <a:rPr lang="es-ES" altLang="zh-CN" b="1" i="1" dirty="0">
                        <a:latin typeface="Cambria Math" panose="02040503050406030204" pitchFamily="18" charset="0"/>
                      </a:rPr>
                      <m:t>𝒙</m:t>
                    </m:r>
                    <m:r>
                      <a:rPr lang="zh-CN" altLang="en-US"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m:t>
                    </m:r>
                  </m:oMath>
                </a14:m>
                <a:r>
                  <a:rPr lang="es-ES" altLang="zh-CN" i="1" dirty="0"/>
                  <a:t>   </a:t>
                </a:r>
                <a14:m>
                  <m:oMath xmlns:m="http://schemas.openxmlformats.org/officeDocument/2006/math">
                    <m:r>
                      <a:rPr lang="zh-CN" altLang="en-US" i="1" dirty="0" smtClean="0">
                        <a:latin typeface="Cambria Math" panose="02040503050406030204" pitchFamily="18" charset="0"/>
                      </a:rPr>
                      <m:t>∘</m:t>
                    </m:r>
                    <m:r>
                      <a:rPr lang="es-ES" altLang="zh-CN" i="1" dirty="0">
                        <a:latin typeface="Cambria Math" panose="02040503050406030204" pitchFamily="18" charset="0"/>
                      </a:rPr>
                      <m:t>+</m:t>
                    </m:r>
                  </m:oMath>
                </a14:m>
                <a:r>
                  <a:rPr lang="zh-CN" altLang="en-US" b="0" dirty="0"/>
                  <a:t>分配律</a:t>
                </a:r>
              </a:p>
              <a:p>
                <a14:m>
                  <m:oMath xmlns:m="http://schemas.openxmlformats.org/officeDocument/2006/math">
                    <m:r>
                      <a:rPr lang="en-US" altLang="zh-CN" b="1" i="1" dirty="0">
                        <a:latin typeface="Cambria Math" panose="02040503050406030204" pitchFamily="18" charset="0"/>
                      </a:rPr>
                      <m:t>∀</m:t>
                    </m:r>
                    <m:r>
                      <a:rPr lang="es-ES" altLang="zh-CN" b="1" i="1" dirty="0">
                        <a:latin typeface="Cambria Math" panose="02040503050406030204" pitchFamily="18" charset="0"/>
                      </a:rPr>
                      <m:t>𝒙</m:t>
                    </m:r>
                    <m:r>
                      <a:rPr lang="en-US" altLang="zh-CN" b="1" i="1" dirty="0">
                        <a:latin typeface="Cambria Math" panose="02040503050406030204" pitchFamily="18" charset="0"/>
                      </a:rPr>
                      <m:t>∀</m:t>
                    </m:r>
                    <m:r>
                      <a:rPr lang="es-ES" altLang="zh-CN" b="1" i="1" dirty="0">
                        <a:latin typeface="Cambria Math" panose="02040503050406030204" pitchFamily="18" charset="0"/>
                      </a:rPr>
                      <m:t>𝒚</m:t>
                    </m:r>
                    <m:r>
                      <a:rPr lang="en-US" altLang="zh-CN"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m:t>
                    </m:r>
                    <m:r>
                      <a:rPr lang="es-ES" altLang="zh-CN" b="1" i="1" dirty="0">
                        <a:latin typeface="Cambria Math" panose="02040503050406030204" pitchFamily="18" charset="0"/>
                      </a:rPr>
                      <m:t>𝒙</m:t>
                    </m:r>
                    <m:r>
                      <a:rPr lang="es-ES" altLang="zh-CN" b="1" i="1" dirty="0">
                        <a:latin typeface="Cambria Math" panose="02040503050406030204" pitchFamily="18" charset="0"/>
                      </a:rPr>
                      <m:t>+</m:t>
                    </m:r>
                    <m:r>
                      <a:rPr lang="es-ES" altLang="zh-CN" b="1" i="1" dirty="0">
                        <a:latin typeface="Cambria Math" panose="02040503050406030204" pitchFamily="18" charset="0"/>
                      </a:rPr>
                      <m:t>𝒚</m:t>
                    </m:r>
                    <m:r>
                      <a:rPr lang="es-ES" altLang="zh-CN"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 = </m:t>
                    </m:r>
                    <m:r>
                      <a:rPr lang="es-ES" altLang="zh-CN" b="1" i="1" dirty="0">
                        <a:latin typeface="Cambria Math" panose="02040503050406030204" pitchFamily="18" charset="0"/>
                      </a:rPr>
                      <m:t>𝒙</m:t>
                    </m:r>
                    <m:r>
                      <a:rPr lang="zh-CN" altLang="en-US"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m:t>
                    </m:r>
                    <m:r>
                      <a:rPr lang="es-ES" altLang="zh-CN" b="1" i="1" dirty="0">
                        <a:latin typeface="Cambria Math" panose="02040503050406030204" pitchFamily="18" charset="0"/>
                      </a:rPr>
                      <m:t>𝒚</m:t>
                    </m:r>
                    <m:r>
                      <a:rPr lang="zh-CN" altLang="en-US" b="1" i="1" dirty="0">
                        <a:latin typeface="Cambria Math" panose="02040503050406030204" pitchFamily="18" charset="0"/>
                      </a:rPr>
                      <m:t>∘</m:t>
                    </m:r>
                    <m:r>
                      <a:rPr lang="es-ES" altLang="zh-CN" b="1" i="1" dirty="0">
                        <a:latin typeface="Cambria Math" panose="02040503050406030204" pitchFamily="18" charset="0"/>
                      </a:rPr>
                      <m:t>𝒛</m:t>
                    </m:r>
                    <m:r>
                      <a:rPr lang="es-ES" altLang="zh-CN" b="1" i="1" dirty="0">
                        <a:latin typeface="Cambria Math" panose="02040503050406030204" pitchFamily="18" charset="0"/>
                      </a:rPr>
                      <m:t>)</m:t>
                    </m:r>
                  </m:oMath>
                </a14:m>
                <a:r>
                  <a:rPr lang="es-ES" altLang="zh-CN" dirty="0"/>
                  <a:t>    </a:t>
                </a:r>
                <a14:m>
                  <m:oMath xmlns:m="http://schemas.openxmlformats.org/officeDocument/2006/math">
                    <m:r>
                      <a:rPr lang="es-ES" altLang="zh-CN" i="1" dirty="0" smtClean="0">
                        <a:latin typeface="Cambria Math" panose="02040503050406030204" pitchFamily="18" charset="0"/>
                      </a:rPr>
                      <m:t>+</m:t>
                    </m:r>
                    <m:r>
                      <a:rPr lang="zh-CN" altLang="en-US" i="1" dirty="0">
                        <a:latin typeface="Cambria Math" panose="02040503050406030204" pitchFamily="18" charset="0"/>
                      </a:rPr>
                      <m:t>∘</m:t>
                    </m:r>
                  </m:oMath>
                </a14:m>
                <a:r>
                  <a:rPr lang="zh-CN" altLang="en-US" b="0" dirty="0"/>
                  <a:t>分配律</a:t>
                </a:r>
              </a:p>
              <a:p>
                <a:endParaRPr lang="zh-CN" altLang="en-US" dirty="0"/>
              </a:p>
            </p:txBody>
          </p:sp>
        </mc:Choice>
        <mc:Fallback xmlns="">
          <p:sp>
            <p:nvSpPr>
              <p:cNvPr id="41987" name="内容占位符 2">
                <a:extLst>
                  <a:ext uri="{FF2B5EF4-FFF2-40B4-BE49-F238E27FC236}">
                    <a16:creationId xmlns:a16="http://schemas.microsoft.com/office/drawing/2014/main" id="{03625D48-D654-4191-9337-94C7D84B0370}"/>
                  </a:ext>
                </a:extLst>
              </p:cNvPr>
              <p:cNvSpPr>
                <a:spLocks noGrp="1" noRot="1" noChangeAspect="1" noMove="1" noResize="1" noEditPoints="1" noAdjustHandles="1" noChangeArrowheads="1" noChangeShapeType="1" noTextEdit="1"/>
              </p:cNvSpPr>
              <p:nvPr>
                <p:ph idx="1"/>
              </p:nvPr>
            </p:nvSpPr>
            <p:spPr>
              <a:blipFill>
                <a:blip r:embed="rId2"/>
                <a:stretch>
                  <a:fillRect t="-746" r="-71"/>
                </a:stretch>
              </a:blipFill>
            </p:spPr>
            <p:txBody>
              <a:bodyPr/>
              <a:lstStyle/>
              <a:p>
                <a:r>
                  <a:rPr lang="zh-CN" altLang="en-US">
                    <a:noFill/>
                  </a:rPr>
                  <a:t> </a:t>
                </a:r>
              </a:p>
            </p:txBody>
          </p:sp>
        </mc:Fallback>
      </mc:AlternateContent>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4B455846-0A1F-4E10-9530-D29F42CAA344}"/>
              </a:ext>
            </a:extLst>
          </p:cNvPr>
          <p:cNvSpPr>
            <a:spLocks noGrp="1" noChangeArrowheads="1"/>
          </p:cNvSpPr>
          <p:nvPr>
            <p:ph type="title"/>
          </p:nvPr>
        </p:nvSpPr>
        <p:spPr/>
        <p:txBody>
          <a:bodyPr/>
          <a:lstStyle/>
          <a:p>
            <a:r>
              <a:rPr lang="zh-CN" altLang="en-US"/>
              <a:t>域</a:t>
            </a:r>
            <a:r>
              <a:rPr lang="en-US" altLang="zh-CN"/>
              <a:t>(</a:t>
            </a:r>
            <a:r>
              <a:rPr lang="zh-CN" altLang="en-US"/>
              <a:t>有理数域，实数域，复数域</a:t>
            </a:r>
            <a:r>
              <a:rPr lang="en-US" altLang="zh-CN"/>
              <a:t>)</a:t>
            </a:r>
            <a:endParaRPr lang="zh-CN" altLang="en-US"/>
          </a:p>
        </p:txBody>
      </p:sp>
      <mc:AlternateContent xmlns:mc="http://schemas.openxmlformats.org/markup-compatibility/2006" xmlns:a14="http://schemas.microsoft.com/office/drawing/2010/main">
        <mc:Choice Requires="a14">
          <p:sp>
            <p:nvSpPr>
              <p:cNvPr id="43011" name="内容占位符 2">
                <a:extLst>
                  <a:ext uri="{FF2B5EF4-FFF2-40B4-BE49-F238E27FC236}">
                    <a16:creationId xmlns:a16="http://schemas.microsoft.com/office/drawing/2014/main" id="{8426DB97-4008-4571-AA1C-B0C144EC6EFD}"/>
                  </a:ext>
                </a:extLst>
              </p:cNvPr>
              <p:cNvSpPr>
                <a:spLocks noGrp="1" noChangeArrowheads="1"/>
              </p:cNvSpPr>
              <p:nvPr>
                <p:ph idx="1"/>
              </p:nvPr>
            </p:nvSpPr>
            <p:spPr/>
            <p:txBody>
              <a:bodyPr/>
              <a:lstStyle/>
              <a:p>
                <a14:m>
                  <m:oMath xmlns:m="http://schemas.openxmlformats.org/officeDocument/2006/math">
                    <m:r>
                      <a:rPr lang="en-US" altLang="zh-CN" b="1" i="1" dirty="0" smtClean="0">
                        <a:latin typeface="Cambria Math" panose="02040503050406030204" pitchFamily="18" charset="0"/>
                      </a:rPr>
                      <m:t>∀</m:t>
                    </m:r>
                    <m:r>
                      <a:rPr lang="en-US" altLang="zh-CN" b="1" i="1" dirty="0" err="1">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rPr>
                      <m:t>𝒚</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rPr>
                      <m:t>𝒛</m:t>
                    </m:r>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err="1">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a:latin typeface="Cambria Math" panose="02040503050406030204" pitchFamily="18" charset="0"/>
                      </a:rPr>
                      <m:t>𝒛</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err="1">
                        <a:latin typeface="Cambria Math" panose="02040503050406030204" pitchFamily="18" charset="0"/>
                      </a:rPr>
                      <m:t>𝒚</m:t>
                    </m:r>
                    <m:r>
                      <a:rPr lang="en-US" altLang="zh-CN" b="1" i="1" dirty="0" err="1">
                        <a:latin typeface="Cambria Math" panose="02040503050406030204" pitchFamily="18" charset="0"/>
                      </a:rPr>
                      <m:t>+</m:t>
                    </m:r>
                    <m:r>
                      <a:rPr lang="en-US" altLang="zh-CN" b="1" i="1" dirty="0" err="1">
                        <a:latin typeface="Cambria Math" panose="02040503050406030204" pitchFamily="18" charset="0"/>
                      </a:rPr>
                      <m:t>𝒛</m:t>
                    </m:r>
                    <m:r>
                      <a:rPr lang="en-US" altLang="zh-CN" b="1" i="1" dirty="0">
                        <a:latin typeface="Cambria Math" panose="02040503050406030204" pitchFamily="18" charset="0"/>
                      </a:rPr>
                      <m:t>))</m:t>
                    </m:r>
                  </m:oMath>
                </a14:m>
                <a:r>
                  <a:rPr lang="en-US" altLang="zh-CN" dirty="0"/>
                  <a:t>     +</a:t>
                </a:r>
                <a:r>
                  <a:rPr lang="zh-CN" altLang="en-US" b="0" dirty="0"/>
                  <a:t>结合律</a:t>
                </a:r>
              </a:p>
              <a:p>
                <a14:m>
                  <m:oMath xmlns:m="http://schemas.openxmlformats.org/officeDocument/2006/math">
                    <m:r>
                      <a:rPr lang="en-US" altLang="zh-CN" b="1" i="1" dirty="0" smtClean="0">
                        <a:latin typeface="Cambria Math" panose="02040503050406030204" pitchFamily="18" charset="0"/>
                      </a:rPr>
                      <m:t>∀</m:t>
                    </m:r>
                    <m:r>
                      <a:rPr lang="en-US" altLang="zh-CN" b="1" i="1" dirty="0" err="1">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err="1">
                        <a:latin typeface="Cambria Math" panose="02040503050406030204" pitchFamily="18" charset="0"/>
                      </a:rPr>
                      <m:t>𝒙</m:t>
                    </m:r>
                    <m:r>
                      <a:rPr lang="en-US" altLang="zh-CN" b="1" i="1" dirty="0" err="1">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err="1">
                        <a:latin typeface="Cambria Math" panose="02040503050406030204" pitchFamily="18" charset="0"/>
                      </a:rPr>
                      <m:t>𝒚</m:t>
                    </m:r>
                    <m:r>
                      <a:rPr lang="en-US" altLang="zh-CN" b="1" i="1" dirty="0" err="1">
                        <a:latin typeface="Cambria Math" panose="02040503050406030204" pitchFamily="18" charset="0"/>
                      </a:rPr>
                      <m:t>+</m:t>
                    </m:r>
                    <m:r>
                      <a:rPr lang="en-US" altLang="zh-CN" b="1" i="1" dirty="0" err="1">
                        <a:latin typeface="Cambria Math" panose="02040503050406030204" pitchFamily="18" charset="0"/>
                      </a:rPr>
                      <m:t>𝒙</m:t>
                    </m:r>
                    <m:r>
                      <a:rPr lang="en-US" altLang="zh-CN" b="1" i="1" dirty="0">
                        <a:latin typeface="Cambria Math" panose="02040503050406030204" pitchFamily="18" charset="0"/>
                      </a:rPr>
                      <m:t>)</m:t>
                    </m:r>
                  </m:oMath>
                </a14:m>
                <a:r>
                  <a:rPr lang="en-US" altLang="zh-CN" dirty="0"/>
                  <a:t>         </a:t>
                </a:r>
                <a:r>
                  <a:rPr lang="zh-CN" altLang="en-US" dirty="0"/>
                  <a:t>        </a:t>
                </a:r>
                <a:r>
                  <a:rPr lang="en-US" altLang="zh-CN" dirty="0"/>
                  <a:t>+</a:t>
                </a:r>
                <a:r>
                  <a:rPr lang="zh-CN" altLang="en-US" b="0" dirty="0"/>
                  <a:t>交换律</a:t>
                </a:r>
              </a:p>
              <a:p>
                <a14:m>
                  <m:oMath xmlns:m="http://schemas.openxmlformats.org/officeDocument/2006/math">
                    <m:r>
                      <a:rPr lang="en-US" altLang="zh-CN" b="1" i="1" dirty="0" smtClean="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 (</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oMath>
                </a14:m>
                <a:r>
                  <a:rPr lang="en-US" altLang="zh-CN" dirty="0"/>
                  <a:t>         </a:t>
                </a:r>
                <a:r>
                  <a:rPr lang="zh-CN" altLang="en-US" dirty="0"/>
                  <a:t>              </a:t>
                </a:r>
                <a:r>
                  <a:rPr lang="zh-CN" altLang="en-US" b="0" dirty="0"/>
                  <a:t>零元存在</a:t>
                </a:r>
              </a:p>
              <a:p>
                <a14:m>
                  <m:oMath xmlns:m="http://schemas.openxmlformats.org/officeDocument/2006/math">
                    <m:r>
                      <a:rPr lang="en-US" altLang="zh-CN" b="1" i="1" dirty="0" smtClean="0">
                        <a:latin typeface="Cambria Math" panose="02040503050406030204" pitchFamily="18" charset="0"/>
                      </a:rPr>
                      <m:t>∀</m:t>
                    </m:r>
                    <m:r>
                      <a:rPr lang="en-US" altLang="zh-CN" b="1" i="1" dirty="0" err="1">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 (</m:t>
                    </m:r>
                    <m:r>
                      <a:rPr lang="en-US" altLang="zh-CN" b="1" i="1" dirty="0" err="1">
                        <a:latin typeface="Cambria Math" panose="02040503050406030204" pitchFamily="18" charset="0"/>
                      </a:rPr>
                      <m:t>𝒙</m:t>
                    </m:r>
                    <m:r>
                      <a:rPr lang="en-US" altLang="zh-CN" b="1" i="1" dirty="0" err="1">
                        <a:latin typeface="Cambria Math" panose="02040503050406030204" pitchFamily="18" charset="0"/>
                      </a:rPr>
                      <m:t>+</m:t>
                    </m:r>
                    <m:r>
                      <a:rPr lang="en-US" altLang="zh-CN" b="1" i="1" dirty="0" err="1">
                        <a:latin typeface="Cambria Math" panose="02040503050406030204" pitchFamily="18" charset="0"/>
                      </a:rPr>
                      <m:t>𝒚</m:t>
                    </m:r>
                    <m:r>
                      <a:rPr lang="en-US" altLang="zh-CN" b="1" i="1" dirty="0">
                        <a:latin typeface="Cambria Math" panose="02040503050406030204" pitchFamily="18" charset="0"/>
                      </a:rPr>
                      <m:t>=</m:t>
                    </m:r>
                    <m:r>
                      <a:rPr lang="en-US" altLang="zh-CN" b="1" i="1" dirty="0">
                        <a:latin typeface="Cambria Math" panose="02040503050406030204" pitchFamily="18" charset="0"/>
                      </a:rPr>
                      <m:t>𝟎</m:t>
                    </m:r>
                    <m:r>
                      <a:rPr lang="en-US" altLang="zh-CN" b="1" i="1" dirty="0">
                        <a:latin typeface="Cambria Math" panose="02040503050406030204" pitchFamily="18" charset="0"/>
                      </a:rPr>
                      <m:t>)</m:t>
                    </m:r>
                  </m:oMath>
                </a14:m>
                <a:r>
                  <a:rPr lang="en-US" altLang="zh-CN" dirty="0"/>
                  <a:t>        </a:t>
                </a:r>
                <a:r>
                  <a:rPr lang="zh-CN" altLang="en-US" dirty="0"/>
                  <a:t>            </a:t>
                </a:r>
                <a:r>
                  <a:rPr lang="zh-CN" altLang="en-US" b="0" dirty="0"/>
                  <a:t>负元存在</a:t>
                </a:r>
              </a:p>
              <a:p>
                <a14:m>
                  <m:oMath xmlns:m="http://schemas.openxmlformats.org/officeDocument/2006/math">
                    <m:r>
                      <a:rPr lang="en-US" altLang="zh-CN" b="1"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b="1" i="1" dirty="0" smtClean="0">
                        <a:latin typeface="Cambria Math" panose="02040503050406030204" pitchFamily="18" charset="0"/>
                      </a:rPr>
                      <m:t>∀</m:t>
                    </m:r>
                    <m:r>
                      <a:rPr lang="en-US" altLang="zh-CN" i="1" dirty="0" err="1">
                        <a:latin typeface="Cambria Math" panose="02040503050406030204" pitchFamily="18" charset="0"/>
                      </a:rPr>
                      <m:t>𝑦</m:t>
                    </m:r>
                    <m:r>
                      <a:rPr lang="en-US" altLang="zh-CN" b="1" i="1" dirty="0" smtClean="0">
                        <a:latin typeface="Cambria Math" panose="02040503050406030204" pitchFamily="18" charset="0"/>
                      </a:rPr>
                      <m:t>∀</m:t>
                    </m:r>
                    <m:r>
                      <a:rPr lang="en-US" altLang="zh-CN" i="1" dirty="0" err="1">
                        <a:latin typeface="Cambria Math" panose="02040503050406030204" pitchFamily="18" charset="0"/>
                      </a:rPr>
                      <m:t>𝑧</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𝑦</m:t>
                    </m:r>
                    <m:r>
                      <a:rPr lang="en-US" altLang="zh-CN" i="1" dirty="0">
                        <a:latin typeface="Cambria Math" panose="02040503050406030204" pitchFamily="18" charset="0"/>
                      </a:rPr>
                      <m:t>)∘</m:t>
                    </m:r>
                    <m:r>
                      <a:rPr lang="en-US" altLang="zh-CN" i="1" dirty="0">
                        <a:latin typeface="Cambria Math" panose="02040503050406030204" pitchFamily="18" charset="0"/>
                      </a:rPr>
                      <m:t>𝑧</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𝑦</m:t>
                    </m:r>
                    <m:r>
                      <a:rPr lang="zh-CN" altLang="en-US" i="1" dirty="0">
                        <a:latin typeface="Cambria Math" panose="02040503050406030204" pitchFamily="18" charset="0"/>
                      </a:rPr>
                      <m:t>∘</m:t>
                    </m:r>
                    <m:r>
                      <a:rPr lang="en-US" altLang="zh-CN" i="1" dirty="0">
                        <a:latin typeface="Cambria Math" panose="02040503050406030204" pitchFamily="18" charset="0"/>
                      </a:rPr>
                      <m:t>𝑧</m:t>
                    </m:r>
                    <m:r>
                      <a:rPr lang="en-US" altLang="zh-CN" i="1" dirty="0">
                        <a:latin typeface="Cambria Math" panose="02040503050406030204" pitchFamily="18" charset="0"/>
                      </a:rPr>
                      <m:t>))</m:t>
                    </m:r>
                  </m:oMath>
                </a14:m>
                <a:r>
                  <a:rPr lang="en-US" altLang="zh-CN" dirty="0"/>
                  <a:t>       </a:t>
                </a:r>
                <a:r>
                  <a:rPr lang="zh-CN" altLang="en-US" dirty="0"/>
                  <a:t>∘</a:t>
                </a:r>
                <a:r>
                  <a:rPr lang="zh-CN" altLang="en-US" b="0" dirty="0"/>
                  <a:t>结合律</a:t>
                </a:r>
              </a:p>
              <a:p>
                <a14:m>
                  <m:oMath xmlns:m="http://schemas.openxmlformats.org/officeDocument/2006/math">
                    <m:r>
                      <a:rPr lang="en-US" altLang="zh-CN" b="1" i="1" dirty="0" smtClean="0">
                        <a:latin typeface="Cambria Math" panose="02040503050406030204" pitchFamily="18" charset="0"/>
                        <a:sym typeface="Symbol" panose="05050102010706020507" pitchFamily="18" charset="2"/>
                      </a:rPr>
                      <m:t>∀</m:t>
                    </m:r>
                    <m:r>
                      <a:rPr lang="en-US" altLang="zh-CN" i="1" dirty="0" err="1">
                        <a:latin typeface="Cambria Math" panose="02040503050406030204" pitchFamily="18" charset="0"/>
                      </a:rPr>
                      <m:t>𝑥</m:t>
                    </m:r>
                    <m:r>
                      <a:rPr lang="en-US" altLang="zh-CN" b="1" i="1" dirty="0" smtClean="0">
                        <a:latin typeface="Cambria Math" panose="02040503050406030204" pitchFamily="18" charset="0"/>
                        <a:sym typeface="Symbol" panose="05050102010706020507" pitchFamily="18" charset="2"/>
                      </a:rPr>
                      <m:t>∀</m:t>
                    </m:r>
                    <m:r>
                      <a:rPr lang="en-US" altLang="zh-CN" i="1" dirty="0" err="1">
                        <a:latin typeface="Cambria Math" panose="02040503050406030204" pitchFamily="18" charset="0"/>
                      </a:rPr>
                      <m:t>𝑦</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𝑦</m:t>
                    </m:r>
                    <m:r>
                      <a:rPr lang="en-US" altLang="zh-CN" i="1" dirty="0">
                        <a:latin typeface="Cambria Math" panose="02040503050406030204" pitchFamily="18" charset="0"/>
                      </a:rPr>
                      <m:t>=</m:t>
                    </m:r>
                    <m:r>
                      <a:rPr lang="en-US" altLang="zh-CN" i="1" dirty="0">
                        <a:latin typeface="Cambria Math" panose="02040503050406030204" pitchFamily="18" charset="0"/>
                      </a:rPr>
                      <m:t>𝑦</m:t>
                    </m:r>
                    <m:r>
                      <a:rPr lang="zh-CN" altLang="en-US"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en-US" altLang="zh-CN" dirty="0"/>
                  <a:t> </a:t>
                </a:r>
                <a:r>
                  <a:rPr lang="zh-CN" altLang="en-US" dirty="0"/>
                  <a:t>              </a:t>
                </a:r>
                <a:r>
                  <a:rPr lang="en-US" altLang="zh-CN" dirty="0"/>
                  <a:t>   </a:t>
                </a:r>
                <a:r>
                  <a:rPr lang="zh-CN" altLang="en-US" dirty="0"/>
                  <a:t>∘</a:t>
                </a:r>
                <a:r>
                  <a:rPr lang="zh-CN" altLang="en-US" b="0" dirty="0"/>
                  <a:t>交换律</a:t>
                </a:r>
              </a:p>
              <a:p>
                <a14:m>
                  <m:oMath xmlns:m="http://schemas.openxmlformats.org/officeDocument/2006/math">
                    <m:r>
                      <a:rPr lang="en-US" altLang="zh-CN" b="1"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b="1" i="1" dirty="0" smtClean="0">
                        <a:latin typeface="Cambria Math" panose="02040503050406030204" pitchFamily="18" charset="0"/>
                        <a:sym typeface="Symbol" panose="05050102010706020507" pitchFamily="18" charset="2"/>
                      </a:rPr>
                      <m:t>∀</m:t>
                    </m:r>
                    <m:r>
                      <a:rPr lang="en-US" altLang="zh-CN" i="1" dirty="0" err="1">
                        <a:latin typeface="Cambria Math" panose="02040503050406030204" pitchFamily="18" charset="0"/>
                      </a:rPr>
                      <m:t>𝑦</m:t>
                    </m:r>
                    <m:r>
                      <a:rPr lang="en-US" altLang="zh-CN" b="1" i="1" dirty="0" smtClean="0">
                        <a:latin typeface="Cambria Math" panose="02040503050406030204" pitchFamily="18" charset="0"/>
                        <a:sym typeface="Symbol" panose="05050102010706020507" pitchFamily="18" charset="2"/>
                      </a:rPr>
                      <m:t>∀</m:t>
                    </m:r>
                    <m:r>
                      <a:rPr lang="en-US" altLang="zh-CN" i="1" dirty="0" err="1">
                        <a:latin typeface="Cambria Math" panose="02040503050406030204" pitchFamily="18" charset="0"/>
                      </a:rPr>
                      <m:t>𝑧</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m:t>
                    </m:r>
                    <m:r>
                      <a:rPr lang="en-US" altLang="zh-CN" i="1" dirty="0" err="1">
                        <a:latin typeface="Cambria Math" panose="02040503050406030204" pitchFamily="18" charset="0"/>
                      </a:rPr>
                      <m:t>𝑦</m:t>
                    </m:r>
                    <m:r>
                      <a:rPr lang="en-US" altLang="zh-CN" i="1" dirty="0" err="1">
                        <a:latin typeface="Cambria Math" panose="02040503050406030204" pitchFamily="18" charset="0"/>
                      </a:rPr>
                      <m:t>+</m:t>
                    </m:r>
                    <m:r>
                      <a:rPr lang="en-US" altLang="zh-CN" i="1" dirty="0" err="1">
                        <a:latin typeface="Cambria Math" panose="02040503050406030204" pitchFamily="18" charset="0"/>
                      </a:rPr>
                      <m:t>𝑧</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𝑦</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𝑧</m:t>
                    </m:r>
                    <m:r>
                      <a:rPr lang="en-US" altLang="zh-CN" i="1" dirty="0">
                        <a:latin typeface="Cambria Math" panose="02040503050406030204" pitchFamily="18" charset="0"/>
                      </a:rPr>
                      <m:t>)</m:t>
                    </m:r>
                  </m:oMath>
                </a14:m>
                <a:r>
                  <a:rPr lang="en-US" altLang="zh-CN" dirty="0"/>
                  <a:t>     </a:t>
                </a:r>
                <a:r>
                  <a:rPr lang="zh-CN" altLang="en-US" dirty="0"/>
                  <a:t>∘</a:t>
                </a:r>
                <a:r>
                  <a:rPr lang="en-US" altLang="zh-CN" dirty="0"/>
                  <a:t>+</a:t>
                </a:r>
                <a:r>
                  <a:rPr lang="zh-CN" altLang="en-US" b="0" dirty="0"/>
                  <a:t>分配律</a:t>
                </a:r>
              </a:p>
              <a:p>
                <a14:m>
                  <m:oMath xmlns:m="http://schemas.openxmlformats.org/officeDocument/2006/math">
                    <m:r>
                      <a:rPr lang="en-US" altLang="zh-CN" b="1" i="1" dirty="0" smtClean="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zh-CN" altLang="en-US"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en-US" altLang="zh-CN" dirty="0"/>
                  <a:t> </a:t>
                </a:r>
                <a:r>
                  <a:rPr lang="zh-CN" altLang="en-US" dirty="0"/>
                  <a:t>                 </a:t>
                </a:r>
                <a:r>
                  <a:rPr lang="en-US" altLang="zh-CN" dirty="0"/>
                  <a:t>      </a:t>
                </a:r>
                <a:r>
                  <a:rPr lang="zh-CN" altLang="en-US" b="0" dirty="0"/>
                  <a:t>幺元存在</a:t>
                </a:r>
              </a:p>
              <a:p>
                <a14:m>
                  <m:oMath xmlns:m="http://schemas.openxmlformats.org/officeDocument/2006/math">
                    <m:r>
                      <a:rPr lang="en-US" altLang="zh-CN" b="1" i="1" dirty="0" smtClean="0">
                        <a:latin typeface="Cambria Math" panose="02040503050406030204" pitchFamily="18" charset="0"/>
                      </a:rPr>
                      <m:t>∀</m:t>
                    </m:r>
                    <m:r>
                      <a:rPr lang="es-ES" altLang="zh-CN" i="1" dirty="0">
                        <a:latin typeface="Cambria Math" panose="02040503050406030204" pitchFamily="18" charset="0"/>
                      </a:rPr>
                      <m:t>𝑥</m:t>
                    </m:r>
                    <m:r>
                      <a:rPr lang="es-ES" altLang="zh-CN" i="1" dirty="0">
                        <a:latin typeface="Cambria Math" panose="02040503050406030204" pitchFamily="18" charset="0"/>
                      </a:rPr>
                      <m:t> (</m:t>
                    </m:r>
                    <m:r>
                      <a:rPr lang="en-US" altLang="zh-CN" b="1" i="1" dirty="0" smtClean="0">
                        <a:latin typeface="Cambria Math" panose="02040503050406030204" pitchFamily="18" charset="0"/>
                      </a:rPr>
                      <m:t>¬</m:t>
                    </m:r>
                    <m:d>
                      <m:dPr>
                        <m:ctrlPr>
                          <a:rPr lang="es-ES" altLang="zh-CN" i="1" dirty="0">
                            <a:latin typeface="Cambria Math" panose="02040503050406030204" pitchFamily="18" charset="0"/>
                          </a:rPr>
                        </m:ctrlPr>
                      </m:dPr>
                      <m:e>
                        <m:r>
                          <a:rPr lang="es-ES" altLang="zh-CN" i="1" dirty="0">
                            <a:latin typeface="Cambria Math" panose="02040503050406030204" pitchFamily="18" charset="0"/>
                          </a:rPr>
                          <m:t>𝑥</m:t>
                        </m:r>
                        <m:r>
                          <a:rPr lang="es-ES" altLang="zh-CN" i="1" dirty="0">
                            <a:latin typeface="Cambria Math" panose="02040503050406030204" pitchFamily="18" charset="0"/>
                          </a:rPr>
                          <m:t>=0</m:t>
                        </m:r>
                      </m:e>
                    </m:d>
                    <m:r>
                      <a:rPr lang="en-US" altLang="zh-CN" b="1" i="1" dirty="0" smtClean="0">
                        <a:latin typeface="Cambria Math" panose="02040503050406030204" pitchFamily="18" charset="0"/>
                        <a:sym typeface="Symbol" panose="05050102010706020507" pitchFamily="18" charset="2"/>
                      </a:rPr>
                      <m:t>→∃</m:t>
                    </m:r>
                    <m:r>
                      <a:rPr lang="es-ES" altLang="zh-CN" i="1" dirty="0">
                        <a:latin typeface="Cambria Math" panose="02040503050406030204" pitchFamily="18" charset="0"/>
                      </a:rPr>
                      <m:t>𝑦</m:t>
                    </m:r>
                    <m:r>
                      <a:rPr lang="es-ES" altLang="zh-CN" i="1" dirty="0">
                        <a:latin typeface="Cambria Math" panose="02040503050406030204" pitchFamily="18" charset="0"/>
                      </a:rPr>
                      <m:t>(</m:t>
                    </m:r>
                    <m:r>
                      <a:rPr lang="es-ES" altLang="zh-CN" i="1" dirty="0">
                        <a:latin typeface="Cambria Math" panose="02040503050406030204" pitchFamily="18" charset="0"/>
                      </a:rPr>
                      <m:t>𝑥</m:t>
                    </m:r>
                    <m:r>
                      <a:rPr lang="zh-CN" altLang="en-US" i="1" dirty="0">
                        <a:latin typeface="Cambria Math" panose="02040503050406030204" pitchFamily="18" charset="0"/>
                      </a:rPr>
                      <m:t>∘</m:t>
                    </m:r>
                    <m:r>
                      <a:rPr lang="es-ES" altLang="zh-CN" i="1" dirty="0">
                        <a:latin typeface="Cambria Math" panose="02040503050406030204" pitchFamily="18" charset="0"/>
                      </a:rPr>
                      <m:t>𝑦</m:t>
                    </m:r>
                    <m:r>
                      <a:rPr lang="es-ES" altLang="zh-CN" i="1" dirty="0">
                        <a:latin typeface="Cambria Math" panose="02040503050406030204" pitchFamily="18" charset="0"/>
                      </a:rPr>
                      <m:t>=1))</m:t>
                    </m:r>
                  </m:oMath>
                </a14:m>
                <a:r>
                  <a:rPr lang="zh-CN" altLang="en-US" dirty="0"/>
                  <a:t>  </a:t>
                </a:r>
                <a:r>
                  <a:rPr lang="es-ES" altLang="zh-CN" dirty="0"/>
                  <a:t>       </a:t>
                </a:r>
                <a:r>
                  <a:rPr lang="zh-CN" altLang="en-US" b="0" dirty="0"/>
                  <a:t>逆元存在</a:t>
                </a:r>
              </a:p>
              <a:p>
                <a:endParaRPr lang="zh-CN" altLang="en-US" dirty="0"/>
              </a:p>
            </p:txBody>
          </p:sp>
        </mc:Choice>
        <mc:Fallback xmlns="">
          <p:sp>
            <p:nvSpPr>
              <p:cNvPr id="43011" name="内容占位符 2">
                <a:extLst>
                  <a:ext uri="{FF2B5EF4-FFF2-40B4-BE49-F238E27FC236}">
                    <a16:creationId xmlns:a16="http://schemas.microsoft.com/office/drawing/2014/main" id="{8426DB97-4008-4571-AA1C-B0C144EC6EFD}"/>
                  </a:ext>
                </a:extLst>
              </p:cNvPr>
              <p:cNvSpPr>
                <a:spLocks noGrp="1" noRot="1" noChangeAspect="1" noMove="1" noResize="1" noEditPoints="1" noAdjustHandles="1" noChangeArrowheads="1" noChangeShapeType="1" noTextEdit="1"/>
              </p:cNvSpPr>
              <p:nvPr>
                <p:ph idx="1"/>
              </p:nvPr>
            </p:nvSpPr>
            <p:spPr>
              <a:blipFill>
                <a:blip r:embed="rId2"/>
                <a:stretch>
                  <a:fillRect t="-746"/>
                </a:stretch>
              </a:blipFill>
            </p:spPr>
            <p:txBody>
              <a:bodyPr/>
              <a:lstStyle/>
              <a:p>
                <a:r>
                  <a:rPr lang="zh-CN" altLang="en-US">
                    <a:noFill/>
                  </a:rPr>
                  <a:t> </a:t>
                </a:r>
              </a:p>
            </p:txBody>
          </p:sp>
        </mc:Fallback>
      </mc:AlternateContent>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86F3A3F-05D1-4374-8269-67C720FF9B78}"/>
              </a:ext>
            </a:extLst>
          </p:cNvPr>
          <p:cNvSpPr>
            <a:spLocks noGrp="1" noChangeArrowheads="1"/>
          </p:cNvSpPr>
          <p:nvPr>
            <p:ph type="title"/>
          </p:nvPr>
        </p:nvSpPr>
        <p:spPr/>
        <p:txBody>
          <a:bodyPr/>
          <a:lstStyle/>
          <a:p>
            <a:pPr eaLnBrk="1" hangingPunct="1"/>
            <a:r>
              <a:rPr lang="zh-CN" altLang="en-US"/>
              <a:t>一种具有可靠性、完全性的理论</a:t>
            </a:r>
            <a:endParaRPr lang="zh-CN" altLang="en-US" sz="2800"/>
          </a:p>
        </p:txBody>
      </p:sp>
      <mc:AlternateContent xmlns:mc="http://schemas.openxmlformats.org/markup-compatibility/2006" xmlns:a14="http://schemas.microsoft.com/office/drawing/2010/main">
        <mc:Choice Requires="a14">
          <p:sp>
            <p:nvSpPr>
              <p:cNvPr id="44035" name="Rectangle 3">
                <a:extLst>
                  <a:ext uri="{FF2B5EF4-FFF2-40B4-BE49-F238E27FC236}">
                    <a16:creationId xmlns:a16="http://schemas.microsoft.com/office/drawing/2014/main" id="{6B4D47A5-3BF2-4D35-8B16-C900A262EBFD}"/>
                  </a:ext>
                </a:extLst>
              </p:cNvPr>
              <p:cNvSpPr>
                <a:spLocks noGrp="1" noChangeArrowheads="1"/>
              </p:cNvSpPr>
              <p:nvPr>
                <p:ph idx="1"/>
              </p:nvPr>
            </p:nvSpPr>
            <p:spPr/>
            <p:txBody>
              <a:bodyPr/>
              <a:lstStyle/>
              <a:p>
                <a:pPr eaLnBrk="1" hangingPunct="1"/>
                <a:r>
                  <a:rPr lang="zh-CN" altLang="en-US" b="0" dirty="0"/>
                  <a:t>等词公理</a:t>
                </a:r>
                <a:endParaRPr lang="en-US" altLang="zh-CN" b="0" dirty="0"/>
              </a:p>
              <a:p>
                <a:pPr lvl="1" eaLnBrk="1" hangingPunct="1"/>
                <a14:m>
                  <m:oMath xmlns:m="http://schemas.openxmlformats.org/officeDocument/2006/math">
                    <m:r>
                      <a:rPr lang="en-US" altLang="zh-CN" b="1" i="1" dirty="0" smtClean="0">
                        <a:latin typeface="Cambria Math" panose="02040503050406030204" pitchFamily="18" charset="0"/>
                      </a:rPr>
                      <m:t>𝒕</m:t>
                    </m:r>
                    <m:r>
                      <a:rPr lang="fr-FR" altLang="zh-CN" b="1" i="1" dirty="0" smtClean="0">
                        <a:latin typeface="Cambria Math" panose="02040503050406030204" pitchFamily="18" charset="0"/>
                      </a:rPr>
                      <m:t>=</m:t>
                    </m:r>
                    <m:r>
                      <a:rPr lang="en-US" altLang="zh-CN" b="1" i="1" dirty="0" smtClean="0">
                        <a:latin typeface="Cambria Math" panose="02040503050406030204" pitchFamily="18" charset="0"/>
                      </a:rPr>
                      <m:t>𝒕</m:t>
                    </m:r>
                  </m:oMath>
                </a14:m>
                <a:endParaRPr lang="en-US" altLang="zh-CN" dirty="0"/>
              </a:p>
              <a:p>
                <a:pPr lvl="1" eaLnBrk="1" hangingPunct="1"/>
                <a14:m>
                  <m:oMath xmlns:m="http://schemas.openxmlformats.org/officeDocument/2006/math">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𝟏𝟏</m:t>
                    </m:r>
                    <m:r>
                      <a:rPr lang="fr-FR" altLang="zh-CN" b="1" i="1" dirty="0">
                        <a:latin typeface="Cambria Math" panose="02040503050406030204" pitchFamily="18" charset="0"/>
                      </a:rPr>
                      <m:t>=</m:t>
                    </m:r>
                    <m:r>
                      <a:rPr lang="en-US" altLang="zh-CN" b="1" i="1" dirty="0">
                        <a:latin typeface="Cambria Math" panose="02040503050406030204" pitchFamily="18" charset="0"/>
                      </a:rPr>
                      <m:t>𝒕</m:t>
                    </m:r>
                    <m:r>
                      <a:rPr lang="en-US" altLang="zh-CN" b="1" i="1" baseline="-25000" dirty="0">
                        <a:latin typeface="Cambria Math" panose="02040503050406030204" pitchFamily="18" charset="0"/>
                      </a:rPr>
                      <m:t>𝟐𝟏</m:t>
                    </m:r>
                    <m:r>
                      <a:rPr lang="zh-CN" altLang="en-US"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 </m:t>
                    </m:r>
                    <m:r>
                      <a:rPr lang="zh-CN" altLang="en-US" b="1" i="1" dirty="0" smtClean="0">
                        <a:latin typeface="Cambria Math" panose="02040503050406030204" pitchFamily="18" charset="0"/>
                        <a:sym typeface="Symbol" panose="05050102010706020507" pitchFamily="18" charset="2"/>
                      </a:rPr>
                      <m:t> </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𝟏</m:t>
                    </m:r>
                    <m:r>
                      <a:rPr lang="en-US" altLang="zh-CN" b="1" i="1" baseline="-25000" dirty="0" smtClean="0">
                        <a:latin typeface="Cambria Math" panose="02040503050406030204" pitchFamily="18" charset="0"/>
                      </a:rPr>
                      <m:t>𝒏</m:t>
                    </m:r>
                    <m:r>
                      <a:rPr lang="fr-FR" altLang="zh-CN" b="1" i="1" dirty="0" smtClean="0">
                        <a:latin typeface="Cambria Math" panose="02040503050406030204" pitchFamily="18" charset="0"/>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m:t>
                    </m:r>
                    <m:r>
                      <a:rPr lang="en-US" altLang="zh-CN" b="1" i="1" baseline="-25000" dirty="0" smtClean="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sym typeface="Symbol" panose="05050102010706020507" pitchFamily="18" charset="2"/>
                      </a:rPr>
                      <m:t>𝒇</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𝟏𝟏</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sym typeface="Symbol" panose="05050102010706020507" pitchFamily="18" charset="2"/>
                      </a:rPr>
                      <m:t>𝒕</m:t>
                    </m:r>
                    <m:r>
                      <a:rPr lang="en-US" altLang="zh-CN" b="1" i="1" baseline="-25000" dirty="0" smtClean="0">
                        <a:latin typeface="Cambria Math" panose="02040503050406030204" pitchFamily="18" charset="0"/>
                      </a:rPr>
                      <m:t>𝟏</m:t>
                    </m:r>
                    <m:r>
                      <a:rPr lang="en-US" altLang="zh-CN" b="1" i="1" baseline="-25000" dirty="0" smtClean="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r>
                      <a:rPr lang="fr-FR" altLang="zh-CN" b="1"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𝒇</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𝟐𝟏</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m:t>
                    </m:r>
                    <m:r>
                      <a:rPr lang="en-US" altLang="zh-CN" b="1" i="1" baseline="-25000" dirty="0" smtClean="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oMath>
                </a14:m>
                <a:endParaRPr lang="en-US" altLang="zh-CN"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𝟏𝟏</m:t>
                    </m:r>
                    <m:r>
                      <a:rPr lang="fr-FR" altLang="zh-CN" b="1" i="1" dirty="0" smtClean="0">
                        <a:latin typeface="Cambria Math" panose="02040503050406030204" pitchFamily="18" charset="0"/>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𝟐𝟏</m:t>
                    </m:r>
                    <m:r>
                      <a:rPr lang="zh-CN" altLang="en-US"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 </m:t>
                    </m:r>
                    <m:r>
                      <a:rPr lang="zh-CN" altLang="en-US" b="1" i="1" dirty="0" smtClean="0">
                        <a:latin typeface="Cambria Math" panose="02040503050406030204" pitchFamily="18" charset="0"/>
                        <a:sym typeface="Symbol" panose="05050102010706020507" pitchFamily="18" charset="2"/>
                      </a:rPr>
                      <m:t> </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𝟏</m:t>
                    </m:r>
                    <m:r>
                      <a:rPr lang="en-US" altLang="zh-CN" b="1" i="1" baseline="-25000" dirty="0" smtClean="0">
                        <a:latin typeface="Cambria Math" panose="02040503050406030204" pitchFamily="18" charset="0"/>
                      </a:rPr>
                      <m:t>𝒏</m:t>
                    </m:r>
                    <m:r>
                      <a:rPr lang="fr-FR" altLang="zh-CN" b="1" i="1" dirty="0" smtClean="0">
                        <a:latin typeface="Cambria Math" panose="02040503050406030204" pitchFamily="18" charset="0"/>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m:t>
                    </m:r>
                    <m:r>
                      <a:rPr lang="en-US" altLang="zh-CN" b="1" i="1" baseline="-25000" dirty="0" smtClean="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sym typeface="Symbol" panose="05050102010706020507" pitchFamily="18" charset="2"/>
                      </a:rPr>
                      <m:t>𝑹</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𝟏𝟏</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sym typeface="Symbol" panose="05050102010706020507" pitchFamily="18" charset="2"/>
                      </a:rPr>
                      <m:t>𝒕</m:t>
                    </m:r>
                    <m:r>
                      <a:rPr lang="en-US" altLang="zh-CN" b="1" i="1" baseline="-25000" dirty="0" smtClean="0">
                        <a:latin typeface="Cambria Math" panose="02040503050406030204" pitchFamily="18" charset="0"/>
                      </a:rPr>
                      <m:t>𝟏</m:t>
                    </m:r>
                    <m:r>
                      <a:rPr lang="en-US" altLang="zh-CN" b="1" i="1" baseline="-25000" dirty="0" smtClean="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r>
                      <a:rPr lang="fr-FR" altLang="zh-CN" b="1"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𝑹</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𝟐𝟏</m:t>
                    </m:r>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rPr>
                      <m:t>𝒕</m:t>
                    </m:r>
                    <m:r>
                      <a:rPr lang="en-US" altLang="zh-CN" b="1" i="1" baseline="-25000" dirty="0" smtClean="0">
                        <a:latin typeface="Cambria Math" panose="02040503050406030204" pitchFamily="18" charset="0"/>
                      </a:rPr>
                      <m:t>𝟐</m:t>
                    </m:r>
                    <m:r>
                      <a:rPr lang="en-US" altLang="zh-CN" b="1" i="1" baseline="-25000" dirty="0" smtClean="0">
                        <a:latin typeface="Cambria Math" panose="02040503050406030204" pitchFamily="18" charset="0"/>
                      </a:rPr>
                      <m:t>𝒏</m:t>
                    </m:r>
                    <m:r>
                      <a:rPr lang="en-US" altLang="zh-CN" b="1" i="1" dirty="0" smtClean="0">
                        <a:latin typeface="Cambria Math" panose="02040503050406030204" pitchFamily="18" charset="0"/>
                        <a:sym typeface="Symbol" panose="05050102010706020507" pitchFamily="18" charset="2"/>
                      </a:rPr>
                      <m:t>)</m:t>
                    </m:r>
                  </m:oMath>
                </a14:m>
                <a:endParaRPr lang="en-US" altLang="zh-CN" dirty="0">
                  <a:sym typeface="Symbol" panose="05050102010706020507" pitchFamily="18" charset="2"/>
                </a:endParaRPr>
              </a:p>
              <a:p>
                <a:pPr eaLnBrk="1" hangingPunct="1"/>
                <a:r>
                  <a:rPr lang="zh-CN" altLang="en-US" b="0" dirty="0">
                    <a:sym typeface="Symbol" panose="05050102010706020507" pitchFamily="18" charset="2"/>
                  </a:rPr>
                  <a:t>归纳公理</a:t>
                </a:r>
                <a:endParaRPr lang="en-US" altLang="zh-CN" b="0" dirty="0">
                  <a:sym typeface="Symbol" panose="05050102010706020507" pitchFamily="18" charset="2"/>
                </a:endParaRPr>
              </a:p>
              <a:p>
                <a:pPr lvl="1" eaLnBrk="1" hangingPunct="1"/>
                <a14:m>
                  <m:oMath xmlns:m="http://schemas.openxmlformats.org/officeDocument/2006/math">
                    <m:r>
                      <a:rPr lang="en-U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d>
                      <m:dPr>
                        <m:ctrlPr>
                          <a:rPr lang="es-ES" altLang="zh-CN" i="1" dirty="0">
                            <a:latin typeface="Cambria Math" panose="02040503050406030204" pitchFamily="18" charset="0"/>
                          </a:rPr>
                        </m:ctrlPr>
                      </m:dPr>
                      <m:e>
                        <m:r>
                          <a:rPr lang="es-ES" altLang="zh-CN" b="1" i="1" dirty="0" smtClean="0">
                            <a:latin typeface="Cambria Math" panose="02040503050406030204" pitchFamily="18" charset="0"/>
                          </a:rPr>
                          <m:t>𝒙</m:t>
                        </m:r>
                      </m:e>
                    </m:d>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endParaRPr lang="pt-BR" altLang="zh-CN" dirty="0">
                  <a:sym typeface="Symbol" panose="05050102010706020507" pitchFamily="18" charset="2"/>
                </a:endParaRPr>
              </a:p>
              <a:p>
                <a:pPr lvl="1" eaLnBrk="1" hangingPunct="1"/>
                <a14:m>
                  <m:oMath xmlns:m="http://schemas.openxmlformats.org/officeDocument/2006/math">
                    <m:r>
                      <a:rPr lang="pt-BR"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𝒚</m:t>
                    </m:r>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𝒔</m:t>
                    </m:r>
                    <m:d>
                      <m:dPr>
                        <m:ctrlPr>
                          <a:rPr lang="es-ES" altLang="zh-CN" i="1" dirty="0">
                            <a:latin typeface="Cambria Math" panose="02040503050406030204" pitchFamily="18" charset="0"/>
                          </a:rPr>
                        </m:ctrlPr>
                      </m:dPr>
                      <m:e>
                        <m:r>
                          <a:rPr lang="es-ES" altLang="zh-CN" b="1" i="1" dirty="0" smtClean="0">
                            <a:latin typeface="Cambria Math" panose="02040503050406030204" pitchFamily="18" charset="0"/>
                          </a:rPr>
                          <m:t>𝒙</m:t>
                        </m:r>
                      </m:e>
                    </m:d>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𝒚</m:t>
                    </m:r>
                    <m:r>
                      <a:rPr lang="es-ES" altLang="zh-CN" b="1" i="1" dirty="0" smtClean="0">
                        <a:latin typeface="Cambria Math" panose="02040503050406030204" pitchFamily="18" charset="0"/>
                      </a:rPr>
                      <m:t>))</m:t>
                    </m:r>
                  </m:oMath>
                </a14:m>
                <a:endParaRPr lang="es-ES" altLang="zh-CN" dirty="0"/>
              </a:p>
              <a:p>
                <a:pPr lvl="1" eaLnBrk="1" hangingPunct="1"/>
                <a14:m>
                  <m:oMath xmlns:m="http://schemas.openxmlformats.org/officeDocument/2006/math">
                    <m:r>
                      <a:rPr lang="es-ES" altLang="zh-CN" b="1" i="1" dirty="0" smtClean="0">
                        <a:latin typeface="Cambria Math" panose="02040503050406030204" pitchFamily="18" charset="0"/>
                      </a:rPr>
                      <m:t>(</m:t>
                    </m:r>
                    <m:r>
                      <a:rPr lang="en-US" altLang="zh-CN" b="1" i="1" dirty="0" smtClean="0">
                        <a:latin typeface="Cambria Math" panose="02040503050406030204" pitchFamily="18" charset="0"/>
                      </a:rPr>
                      <m:t>𝑸</m:t>
                    </m:r>
                    <m:d>
                      <m:dPr>
                        <m:ctrlPr>
                          <a:rPr lang="es-ES" altLang="zh-CN" i="1" dirty="0">
                            <a:latin typeface="Cambria Math" panose="02040503050406030204" pitchFamily="18" charset="0"/>
                          </a:rPr>
                        </m:ctrlPr>
                      </m:dPr>
                      <m:e>
                        <m:r>
                          <a:rPr lang="es-ES" altLang="zh-CN" b="1" i="1" dirty="0" smtClean="0">
                            <a:latin typeface="Cambria Math" panose="02040503050406030204" pitchFamily="18" charset="0"/>
                          </a:rPr>
                          <m:t>𝟎</m:t>
                        </m:r>
                      </m:e>
                    </m:d>
                    <m:r>
                      <a:rPr lang="en-US" altLang="zh-CN" b="1" i="1" dirty="0" smtClean="0">
                        <a:latin typeface="Cambria Math" panose="02040503050406030204" pitchFamily="18" charset="0"/>
                        <a:sym typeface="Symbol" panose="05050102010706020507" pitchFamily="18" charset="2"/>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n-US" altLang="zh-CN" b="1" i="1" dirty="0" smtClean="0">
                        <a:latin typeface="Cambria Math" panose="02040503050406030204" pitchFamily="18" charset="0"/>
                      </a:rPr>
                      <m:t>𝑸</m:t>
                    </m:r>
                    <m:d>
                      <m:dPr>
                        <m:ctrlPr>
                          <a:rPr lang="es-ES" altLang="zh-CN" i="1" dirty="0">
                            <a:latin typeface="Cambria Math" panose="02040503050406030204" pitchFamily="18" charset="0"/>
                          </a:rPr>
                        </m:ctrlPr>
                      </m:dPr>
                      <m:e>
                        <m:r>
                          <a:rPr lang="es-ES" altLang="zh-CN" b="1" i="1" dirty="0" smtClean="0">
                            <a:latin typeface="Cambria Math" panose="02040503050406030204" pitchFamily="18" charset="0"/>
                          </a:rPr>
                          <m:t>𝒙</m:t>
                        </m:r>
                      </m:e>
                    </m:d>
                    <m:r>
                      <a:rPr lang="en-US" altLang="zh-CN" b="1" i="1" dirty="0" smtClean="0">
                        <a:latin typeface="Cambria Math" panose="02040503050406030204" pitchFamily="18" charset="0"/>
                        <a:sym typeface="Symbol" panose="05050102010706020507" pitchFamily="18" charset="2"/>
                      </a:rPr>
                      <m:t>→</m:t>
                    </m:r>
                    <m:r>
                      <a:rPr lang="en-US" altLang="zh-CN" b="1" i="1" dirty="0" smtClean="0">
                        <a:latin typeface="Cambria Math" panose="02040503050406030204" pitchFamily="18" charset="0"/>
                        <a:sym typeface="Symbol" panose="05050102010706020507" pitchFamily="18" charset="2"/>
                      </a:rPr>
                      <m:t>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𝒔</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r>
                  <a:rPr lang="zh-CN" altLang="en-US" b="0" dirty="0"/>
                  <a:t>，</a:t>
                </a:r>
                <a:r>
                  <a:rPr lang="zh-CN" altLang="pt-BR" b="0" dirty="0"/>
                  <a:t>其中</a:t>
                </a:r>
                <a14:m>
                  <m:oMath xmlns:m="http://schemas.openxmlformats.org/officeDocument/2006/math">
                    <m:r>
                      <a:rPr lang="en-US" altLang="zh-CN" b="1" i="1" dirty="0" smtClean="0">
                        <a:latin typeface="Cambria Math" panose="02040503050406030204" pitchFamily="18" charset="0"/>
                      </a:rPr>
                      <m:t>𝑸</m:t>
                    </m:r>
                    <m:r>
                      <a:rPr lang="es-ES" altLang="zh-CN" b="1" i="1" dirty="0" smtClean="0">
                        <a:latin typeface="Cambria Math" panose="02040503050406030204" pitchFamily="18" charset="0"/>
                      </a:rPr>
                      <m:t>(</m:t>
                    </m:r>
                    <m:r>
                      <a:rPr lang="es-ES" altLang="zh-CN" b="1" i="1" dirty="0" smtClean="0">
                        <a:latin typeface="Cambria Math" panose="02040503050406030204" pitchFamily="18" charset="0"/>
                      </a:rPr>
                      <m:t>𝒙</m:t>
                    </m:r>
                    <m:r>
                      <a:rPr lang="es-ES" altLang="zh-CN" b="1" i="1" dirty="0" smtClean="0">
                        <a:latin typeface="Cambria Math" panose="02040503050406030204" pitchFamily="18" charset="0"/>
                      </a:rPr>
                      <m:t>)</m:t>
                    </m:r>
                  </m:oMath>
                </a14:m>
                <a:r>
                  <a:rPr lang="zh-CN" altLang="pt-BR" b="0" dirty="0"/>
                  <a:t>是任意公式</a:t>
                </a:r>
                <a:endParaRPr lang="zh-CN" altLang="en-US" b="0" dirty="0"/>
              </a:p>
              <a:p>
                <a:pPr eaLnBrk="1" hangingPunct="1"/>
                <a:endParaRPr lang="en-US" altLang="zh-CN" dirty="0">
                  <a:sym typeface="Symbol" panose="05050102010706020507" pitchFamily="18" charset="2"/>
                </a:endParaRPr>
              </a:p>
            </p:txBody>
          </p:sp>
        </mc:Choice>
        <mc:Fallback xmlns="">
          <p:sp>
            <p:nvSpPr>
              <p:cNvPr id="44035" name="Rectangle 3">
                <a:extLst>
                  <a:ext uri="{FF2B5EF4-FFF2-40B4-BE49-F238E27FC236}">
                    <a16:creationId xmlns:a16="http://schemas.microsoft.com/office/drawing/2014/main" id="{6B4D47A5-3BF2-4D35-8B16-C900A262EBFD}"/>
                  </a:ext>
                </a:extLst>
              </p:cNvPr>
              <p:cNvSpPr>
                <a:spLocks noGrp="1" noRot="1" noChangeAspect="1" noMove="1" noResize="1" noEditPoints="1" noAdjustHandles="1" noChangeArrowheads="1" noChangeShapeType="1" noTextEdit="1"/>
              </p:cNvSpPr>
              <p:nvPr>
                <p:ph idx="1"/>
              </p:nvPr>
            </p:nvSpPr>
            <p:spPr>
              <a:blipFill>
                <a:blip r:embed="rId2"/>
                <a:stretch>
                  <a:fillRect l="-781" t="-746" r="-568"/>
                </a:stretch>
              </a:blipFill>
            </p:spPr>
            <p:txBody>
              <a:bodyPr/>
              <a:lstStyle/>
              <a:p>
                <a:r>
                  <a:rPr lang="zh-CN" altLang="en-US">
                    <a:noFill/>
                  </a:rPr>
                  <a:t> </a:t>
                </a:r>
              </a:p>
            </p:txBody>
          </p:sp>
        </mc:Fallback>
      </mc:AlternateContent>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0B883C0-1751-4036-8FD7-4266B024E589}"/>
              </a:ext>
            </a:extLst>
          </p:cNvPr>
          <p:cNvSpPr>
            <a:spLocks noGrp="1" noChangeArrowheads="1"/>
          </p:cNvSpPr>
          <p:nvPr>
            <p:ph type="title"/>
          </p:nvPr>
        </p:nvSpPr>
        <p:spPr>
          <a:xfrm>
            <a:off x="1176338" y="195263"/>
            <a:ext cx="8023470" cy="533400"/>
          </a:xfrm>
        </p:spPr>
        <p:txBody>
          <a:bodyPr/>
          <a:lstStyle/>
          <a:p>
            <a:r>
              <a:rPr lang="zh-CN" altLang="en-US" sz="3600" dirty="0"/>
              <a:t>一种具有可靠性、完全性的理论（续）</a:t>
            </a:r>
          </a:p>
        </p:txBody>
      </p:sp>
      <mc:AlternateContent xmlns:mc="http://schemas.openxmlformats.org/markup-compatibility/2006" xmlns:a14="http://schemas.microsoft.com/office/drawing/2010/main">
        <mc:Choice Requires="a14">
          <p:sp>
            <p:nvSpPr>
              <p:cNvPr id="43011" name="内容占位符 2">
                <a:extLst>
                  <a:ext uri="{FF2B5EF4-FFF2-40B4-BE49-F238E27FC236}">
                    <a16:creationId xmlns:a16="http://schemas.microsoft.com/office/drawing/2014/main" id="{656E9E96-4A44-43D9-8C59-FAD3B63A89FC}"/>
                  </a:ext>
                </a:extLst>
              </p:cNvPr>
              <p:cNvSpPr>
                <a:spLocks noGrp="1" noChangeArrowheads="1"/>
              </p:cNvSpPr>
              <p:nvPr>
                <p:ph idx="1"/>
              </p:nvPr>
            </p:nvSpPr>
            <p:spPr/>
            <p:txBody>
              <a:bodyPr/>
              <a:lstStyle/>
              <a:p>
                <a:pPr eaLnBrk="1" hangingPunct="1"/>
                <a:r>
                  <a:rPr lang="zh-CN" altLang="en-US" b="0" dirty="0"/>
                  <a:t>带等词公理</a:t>
                </a:r>
                <a:endParaRPr lang="en-US" altLang="zh-CN" b="0" dirty="0"/>
              </a:p>
              <a:p>
                <a:pPr lvl="1" eaLnBrk="1" hangingPunct="1"/>
                <a:r>
                  <a:rPr lang="zh-CN" altLang="en-US" sz="2800" b="0" dirty="0">
                    <a:sym typeface="Symbol" panose="05050102010706020507" pitchFamily="18" charset="2"/>
                  </a:rPr>
                  <a:t>可靠性定理</a:t>
                </a:r>
              </a:p>
              <a:p>
                <a:pPr lvl="2" eaLnBrk="1" hangingPunct="1"/>
                <a:r>
                  <a:rPr lang="zh-CN" altLang="en-US" sz="2400" b="0" dirty="0"/>
                  <a:t>若</a:t>
                </a:r>
                <a14:m>
                  <m:oMath xmlns:m="http://schemas.openxmlformats.org/officeDocument/2006/math">
                    <m:r>
                      <a:rPr lang="en-US"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r>
                  <a:rPr lang="zh-CN" altLang="en-US" sz="2400" b="0" dirty="0"/>
                  <a:t>，则</a:t>
                </a:r>
                <a14:m>
                  <m:oMath xmlns:m="http://schemas.openxmlformats.org/officeDocument/2006/math">
                    <m:r>
                      <a:rPr lang="en-US"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endParaRPr lang="en-US" altLang="zh-CN" sz="2400" i="1" dirty="0"/>
              </a:p>
              <a:p>
                <a:pPr lvl="1" eaLnBrk="1" hangingPunct="1"/>
                <a:r>
                  <a:rPr lang="zh-CN" altLang="en-US" sz="2800" b="0" dirty="0">
                    <a:sym typeface="Symbol" panose="05050102010706020507" pitchFamily="18" charset="2"/>
                  </a:rPr>
                  <a:t>完全性定理</a:t>
                </a:r>
              </a:p>
              <a:p>
                <a:pPr lvl="2" eaLnBrk="1" hangingPunct="1"/>
                <a:r>
                  <a:rPr lang="zh-CN" altLang="en-US" sz="2400" b="0" dirty="0"/>
                  <a:t>若</a:t>
                </a:r>
                <a14:m>
                  <m:oMath xmlns:m="http://schemas.openxmlformats.org/officeDocument/2006/math">
                    <m:r>
                      <a:rPr lang="el-GR"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r>
                  <a:rPr lang="zh-CN" altLang="en-US" sz="2400" b="0" dirty="0"/>
                  <a:t>，则</a:t>
                </a:r>
                <a14:m>
                  <m:oMath xmlns:m="http://schemas.openxmlformats.org/officeDocument/2006/math">
                    <m:r>
                      <a:rPr lang="el-GR"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endParaRPr lang="en-US" altLang="zh-CN" sz="2400" i="1" dirty="0"/>
              </a:p>
              <a:p>
                <a:r>
                  <a:rPr lang="zh-CN" altLang="en-US" b="0" dirty="0"/>
                  <a:t>归纳公理</a:t>
                </a:r>
                <a:endParaRPr lang="en-US" altLang="zh-CN" b="0" dirty="0"/>
              </a:p>
              <a:p>
                <a:pPr lvl="1" eaLnBrk="1" hangingPunct="1"/>
                <a:r>
                  <a:rPr lang="zh-CN" altLang="en-US" sz="2800" b="0" dirty="0">
                    <a:sym typeface="Symbol" panose="05050102010706020507" pitchFamily="18" charset="2"/>
                  </a:rPr>
                  <a:t>可靠性定理</a:t>
                </a:r>
              </a:p>
              <a:p>
                <a:pPr lvl="2" eaLnBrk="1" hangingPunct="1"/>
                <a:r>
                  <a:rPr lang="zh-CN" altLang="en-US" sz="2400" b="0" dirty="0"/>
                  <a:t>若</a:t>
                </a:r>
                <a14:m>
                  <m:oMath xmlns:m="http://schemas.openxmlformats.org/officeDocument/2006/math">
                    <m:r>
                      <a:rPr lang="en-US"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r>
                  <a:rPr lang="zh-CN" altLang="en-US" sz="2400" b="0" dirty="0"/>
                  <a:t>，则</a:t>
                </a:r>
                <a14:m>
                  <m:oMath xmlns:m="http://schemas.openxmlformats.org/officeDocument/2006/math">
                    <m:r>
                      <a:rPr lang="en-US"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endParaRPr lang="en-US" altLang="zh-CN" sz="2400" i="1" dirty="0"/>
              </a:p>
              <a:p>
                <a:pPr lvl="1" eaLnBrk="1" hangingPunct="1"/>
                <a:r>
                  <a:rPr lang="zh-CN" altLang="en-US" sz="2800" b="0" dirty="0">
                    <a:sym typeface="Symbol" panose="05050102010706020507" pitchFamily="18" charset="2"/>
                  </a:rPr>
                  <a:t>完全性定理</a:t>
                </a:r>
              </a:p>
              <a:p>
                <a:pPr lvl="2" eaLnBrk="1" hangingPunct="1"/>
                <a:r>
                  <a:rPr lang="zh-CN" altLang="en-US" sz="2400" b="0" dirty="0"/>
                  <a:t>若</a:t>
                </a:r>
                <a14:m>
                  <m:oMath xmlns:m="http://schemas.openxmlformats.org/officeDocument/2006/math">
                    <m:r>
                      <a:rPr lang="el-GR"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r>
                  <a:rPr lang="zh-CN" altLang="en-US" sz="2400" b="0" dirty="0"/>
                  <a:t>，则</a:t>
                </a:r>
                <a14:m>
                  <m:oMath xmlns:m="http://schemas.openxmlformats.org/officeDocument/2006/math">
                    <m:r>
                      <a:rPr lang="el-GR" altLang="zh-CN" sz="2400" b="1" i="1" dirty="0" smtClean="0">
                        <a:latin typeface="Cambria Math" panose="02040503050406030204" pitchFamily="18" charset="0"/>
                      </a:rPr>
                      <m:t>𝜞</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𝑸</m:t>
                    </m:r>
                  </m:oMath>
                </a14:m>
                <a:endParaRPr lang="en-US" altLang="zh-CN" sz="2400" i="1" dirty="0"/>
              </a:p>
              <a:p>
                <a:endParaRPr lang="zh-CN" altLang="en-US" dirty="0"/>
              </a:p>
            </p:txBody>
          </p:sp>
        </mc:Choice>
        <mc:Fallback xmlns="">
          <p:sp>
            <p:nvSpPr>
              <p:cNvPr id="43011" name="内容占位符 2">
                <a:extLst>
                  <a:ext uri="{FF2B5EF4-FFF2-40B4-BE49-F238E27FC236}">
                    <a16:creationId xmlns:a16="http://schemas.microsoft.com/office/drawing/2014/main" id="{656E9E96-4A44-43D9-8C59-FAD3B63A89FC}"/>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6DB8385-3C2B-494C-9A88-396D6C7BC844}"/>
              </a:ext>
            </a:extLst>
          </p:cNvPr>
          <p:cNvSpPr>
            <a:spLocks noGrp="1" noChangeArrowheads="1"/>
          </p:cNvSpPr>
          <p:nvPr>
            <p:ph type="title"/>
          </p:nvPr>
        </p:nvSpPr>
        <p:spPr/>
        <p:txBody>
          <a:bodyPr/>
          <a:lstStyle/>
          <a:p>
            <a:r>
              <a:rPr lang="zh-CN" altLang="en-US"/>
              <a:t>元定理</a:t>
            </a:r>
          </a:p>
        </p:txBody>
      </p:sp>
      <mc:AlternateContent xmlns:mc="http://schemas.openxmlformats.org/markup-compatibility/2006" xmlns:a14="http://schemas.microsoft.com/office/drawing/2010/main">
        <mc:Choice Requires="a14">
          <p:sp>
            <p:nvSpPr>
              <p:cNvPr id="19459" name="内容占位符 2">
                <a:extLst>
                  <a:ext uri="{FF2B5EF4-FFF2-40B4-BE49-F238E27FC236}">
                    <a16:creationId xmlns:a16="http://schemas.microsoft.com/office/drawing/2014/main" id="{8C436431-EFD6-4E13-A8AA-49C7C752C559}"/>
                  </a:ext>
                </a:extLst>
              </p:cNvPr>
              <p:cNvSpPr>
                <a:spLocks noGrp="1" noChangeArrowheads="1"/>
              </p:cNvSpPr>
              <p:nvPr>
                <p:ph idx="1"/>
              </p:nvPr>
            </p:nvSpPr>
            <p:spPr/>
            <p:txBody>
              <a:bodyPr/>
              <a:lstStyle/>
              <a:p>
                <a:r>
                  <a:rPr lang="zh-CN" altLang="en-US" sz="3200" b="0" dirty="0"/>
                  <a:t>逻辑系统：</a:t>
                </a:r>
                <a:endParaRPr lang="en-US" altLang="zh-CN" sz="3200" b="0" dirty="0"/>
              </a:p>
              <a:p>
                <a:pPr lvl="1"/>
                <a:r>
                  <a:rPr lang="zh-CN" altLang="en-US" sz="3000" b="0" dirty="0"/>
                  <a:t>推论</a:t>
                </a:r>
                <a14:m>
                  <m:oMath xmlns:m="http://schemas.openxmlformats.org/officeDocument/2006/math">
                    <m:r>
                      <a:rPr lang="el-GR" altLang="zh-CN" sz="3000" b="1" i="1" dirty="0" smtClean="0">
                        <a:latin typeface="Cambria Math" panose="02040503050406030204" pitchFamily="18" charset="0"/>
                      </a:rPr>
                      <m:t>𝜞</m:t>
                    </m:r>
                    <m:r>
                      <a:rPr lang="en-US" altLang="zh-CN" sz="3000" b="1" i="1" smtClean="0">
                        <a:latin typeface="Cambria Math" panose="02040503050406030204" pitchFamily="18" charset="0"/>
                      </a:rPr>
                      <m:t>⊨</m:t>
                    </m:r>
                    <m:r>
                      <a:rPr lang="en-US" altLang="zh-CN" sz="3000" b="1" i="1" dirty="0" smtClean="0">
                        <a:latin typeface="Cambria Math" panose="02040503050406030204" pitchFamily="18" charset="0"/>
                      </a:rPr>
                      <m:t>𝑸</m:t>
                    </m:r>
                  </m:oMath>
                </a14:m>
                <a:endParaRPr lang="en-US" altLang="zh-CN" sz="3000" i="1" dirty="0"/>
              </a:p>
              <a:p>
                <a:pPr lvl="1"/>
                <a:r>
                  <a:rPr lang="zh-CN" altLang="en-US" sz="3000" b="0" dirty="0"/>
                  <a:t>演绎</a:t>
                </a:r>
                <a14:m>
                  <m:oMath xmlns:m="http://schemas.openxmlformats.org/officeDocument/2006/math">
                    <m:r>
                      <a:rPr lang="el-GR" altLang="zh-CN" sz="3000" b="1" i="1" dirty="0" smtClean="0">
                        <a:latin typeface="Cambria Math" panose="02040503050406030204" pitchFamily="18" charset="0"/>
                      </a:rPr>
                      <m:t>𝜞</m:t>
                    </m:r>
                    <m:r>
                      <a:rPr lang="en-US" altLang="zh-CN" sz="3000" b="1" i="1" smtClean="0">
                        <a:latin typeface="Cambria Math" panose="02040503050406030204" pitchFamily="18" charset="0"/>
                      </a:rPr>
                      <m:t>⊢</m:t>
                    </m:r>
                    <m:r>
                      <a:rPr lang="en-US" altLang="zh-CN" sz="3000" b="1" i="1" dirty="0" smtClean="0">
                        <a:latin typeface="Cambria Math" panose="02040503050406030204" pitchFamily="18" charset="0"/>
                      </a:rPr>
                      <m:t>𝑸</m:t>
                    </m:r>
                    <m:r>
                      <a:rPr lang="zh-CN" altLang="en-US" sz="3000" b="1" i="1" dirty="0" smtClean="0">
                        <a:latin typeface="Cambria Math" panose="02040503050406030204" pitchFamily="18" charset="0"/>
                      </a:rPr>
                      <m:t> </m:t>
                    </m:r>
                  </m:oMath>
                </a14:m>
                <a:endParaRPr lang="en-US" altLang="zh-CN" sz="3000" i="1" dirty="0"/>
              </a:p>
              <a:p>
                <a:endParaRPr lang="en-US" altLang="zh-CN" sz="3200" b="0" dirty="0"/>
              </a:p>
              <a:p>
                <a:r>
                  <a:rPr lang="zh-CN" altLang="en-US" sz="3200" b="0" dirty="0"/>
                  <a:t>可靠性</a:t>
                </a:r>
                <a:endParaRPr lang="en-US" altLang="zh-CN" sz="3200" b="0" dirty="0"/>
              </a:p>
              <a:p>
                <a:r>
                  <a:rPr lang="zh-CN" altLang="en-US" sz="3200" b="0" dirty="0"/>
                  <a:t>完全性</a:t>
                </a:r>
                <a:endParaRPr lang="en-US" altLang="zh-CN" sz="3200" b="0" dirty="0"/>
              </a:p>
              <a:p>
                <a:r>
                  <a:rPr lang="zh-CN" altLang="en-US" sz="3200" b="0" dirty="0"/>
                  <a:t>一致性</a:t>
                </a:r>
                <a:endParaRPr lang="en-US" altLang="zh-CN" sz="3200" b="0" dirty="0"/>
              </a:p>
              <a:p>
                <a:r>
                  <a:rPr lang="zh-CN" altLang="en-US" sz="3200" b="0" dirty="0"/>
                  <a:t>独立性</a:t>
                </a:r>
              </a:p>
            </p:txBody>
          </p:sp>
        </mc:Choice>
        <mc:Fallback xmlns="">
          <p:sp>
            <p:nvSpPr>
              <p:cNvPr id="19459" name="内容占位符 2">
                <a:extLst>
                  <a:ext uri="{FF2B5EF4-FFF2-40B4-BE49-F238E27FC236}">
                    <a16:creationId xmlns:a16="http://schemas.microsoft.com/office/drawing/2014/main" id="{8C436431-EFD6-4E13-A8AA-49C7C752C559}"/>
                  </a:ext>
                </a:extLst>
              </p:cNvPr>
              <p:cNvSpPr>
                <a:spLocks noGrp="1" noRot="1" noChangeAspect="1" noMove="1" noResize="1" noEditPoints="1" noAdjustHandles="1" noChangeArrowheads="1" noChangeShapeType="1" noTextEdit="1"/>
              </p:cNvSpPr>
              <p:nvPr>
                <p:ph idx="1"/>
              </p:nvPr>
            </p:nvSpPr>
            <p:spPr>
              <a:blipFill>
                <a:blip r:embed="rId2"/>
                <a:stretch>
                  <a:fillRect l="-1065" t="-1066"/>
                </a:stretch>
              </a:blipFill>
            </p:spPr>
            <p:txBody>
              <a:bodyPr/>
              <a:lstStyle/>
              <a:p>
                <a:r>
                  <a:rPr lang="zh-CN" altLang="en-US">
                    <a:noFill/>
                  </a:rPr>
                  <a:t> </a:t>
                </a:r>
              </a:p>
            </p:txBody>
          </p:sp>
        </mc:Fallback>
      </mc:AlternateContent>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ADC8CA39-496D-4BDA-B4BD-4D815D2525A8}"/>
              </a:ext>
            </a:extLst>
          </p:cNvPr>
          <p:cNvSpPr>
            <a:spLocks noGrp="1" noChangeArrowheads="1"/>
          </p:cNvSpPr>
          <p:nvPr>
            <p:ph type="title"/>
          </p:nvPr>
        </p:nvSpPr>
        <p:spPr/>
        <p:txBody>
          <a:bodyPr/>
          <a:lstStyle/>
          <a:p>
            <a:r>
              <a:rPr lang="zh-CN" altLang="en-US"/>
              <a:t>骆文海</a:t>
            </a:r>
            <a:r>
              <a:rPr lang="en-US" altLang="zh-CN"/>
              <a:t>—</a:t>
            </a:r>
            <a:r>
              <a:rPr lang="zh-CN" altLang="en-US"/>
              <a:t>斯科伦定理 </a:t>
            </a:r>
          </a:p>
        </p:txBody>
      </p:sp>
      <mc:AlternateContent xmlns:mc="http://schemas.openxmlformats.org/markup-compatibility/2006" xmlns:a14="http://schemas.microsoft.com/office/drawing/2010/main">
        <mc:Choice Requires="a14">
          <p:sp>
            <p:nvSpPr>
              <p:cNvPr id="46083" name="内容占位符 2">
                <a:extLst>
                  <a:ext uri="{FF2B5EF4-FFF2-40B4-BE49-F238E27FC236}">
                    <a16:creationId xmlns:a16="http://schemas.microsoft.com/office/drawing/2014/main" id="{ADB6E5AC-FD37-4702-A896-F4892586735A}"/>
                  </a:ext>
                </a:extLst>
              </p:cNvPr>
              <p:cNvSpPr>
                <a:spLocks noGrp="1" noChangeArrowheads="1"/>
              </p:cNvSpPr>
              <p:nvPr>
                <p:ph idx="1"/>
              </p:nvPr>
            </p:nvSpPr>
            <p:spPr/>
            <p:txBody>
              <a:bodyPr/>
              <a:lstStyle/>
              <a:p>
                <a:r>
                  <a:rPr lang="zh-CN" altLang="en-US" b="0" dirty="0"/>
                  <a:t>骆文海</a:t>
                </a:r>
                <a:r>
                  <a:rPr lang="en-US" altLang="zh-CN" b="0" dirty="0"/>
                  <a:t>—</a:t>
                </a:r>
                <a:r>
                  <a:rPr lang="zh-CN" altLang="en-US" b="0" dirty="0"/>
                  <a:t>斯科伦定理 </a:t>
                </a:r>
                <a:endParaRPr lang="en-US" altLang="zh-CN" b="0" dirty="0"/>
              </a:p>
              <a:p>
                <a:pPr lvl="1"/>
                <a:r>
                  <a:rPr lang="zh-CN" altLang="en-US" sz="2800" b="0" dirty="0"/>
                  <a:t>如果谓词演算的一个公式</a:t>
                </a:r>
                <a14:m>
                  <m:oMath xmlns:m="http://schemas.openxmlformats.org/officeDocument/2006/math">
                    <m:r>
                      <a:rPr lang="en-US" altLang="zh-CN" sz="2800" b="1" i="1" dirty="0" smtClean="0">
                        <a:latin typeface="Cambria Math" panose="02040503050406030204" pitchFamily="18" charset="0"/>
                      </a:rPr>
                      <m:t>𝑸</m:t>
                    </m:r>
                  </m:oMath>
                </a14:m>
                <a:r>
                  <a:rPr lang="zh-CN" altLang="en-US" sz="2800" b="0" dirty="0"/>
                  <a:t>在自然数论域中普遍有效，则</a:t>
                </a:r>
                <a14:m>
                  <m:oMath xmlns:m="http://schemas.openxmlformats.org/officeDocument/2006/math">
                    <m:r>
                      <a:rPr lang="en-US" altLang="zh-CN" sz="2800" b="1" i="1" dirty="0" smtClean="0">
                        <a:latin typeface="Cambria Math" panose="02040503050406030204" pitchFamily="18" charset="0"/>
                      </a:rPr>
                      <m:t>𝑸</m:t>
                    </m:r>
                  </m:oMath>
                </a14:m>
                <a:r>
                  <a:rPr lang="zh-CN" altLang="en-US" sz="2800" b="0" dirty="0"/>
                  <a:t>常普遍有效</a:t>
                </a:r>
              </a:p>
              <a:p>
                <a:endParaRPr lang="en-US" altLang="zh-CN" sz="3200" dirty="0"/>
              </a:p>
              <a:p>
                <a:endParaRPr lang="en-US" altLang="zh-CN" sz="3200" dirty="0"/>
              </a:p>
            </p:txBody>
          </p:sp>
        </mc:Choice>
        <mc:Fallback xmlns="">
          <p:sp>
            <p:nvSpPr>
              <p:cNvPr id="46083" name="内容占位符 2">
                <a:extLst>
                  <a:ext uri="{FF2B5EF4-FFF2-40B4-BE49-F238E27FC236}">
                    <a16:creationId xmlns:a16="http://schemas.microsoft.com/office/drawing/2014/main" id="{ADB6E5AC-FD37-4702-A896-F4892586735A}"/>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C2CAC632-71ED-412D-AFD6-3A6B2FA7B7FD}"/>
              </a:ext>
            </a:extLst>
          </p:cNvPr>
          <p:cNvSpPr>
            <a:spLocks noGrp="1" noChangeArrowheads="1"/>
          </p:cNvSpPr>
          <p:nvPr>
            <p:ph type="title"/>
          </p:nvPr>
        </p:nvSpPr>
        <p:spPr/>
        <p:txBody>
          <a:bodyPr/>
          <a:lstStyle/>
          <a:p>
            <a:r>
              <a:rPr lang="zh-CN" altLang="en-US"/>
              <a:t>主要内容</a:t>
            </a:r>
          </a:p>
        </p:txBody>
      </p:sp>
      <p:sp>
        <p:nvSpPr>
          <p:cNvPr id="47107" name="内容占位符 2">
            <a:extLst>
              <a:ext uri="{FF2B5EF4-FFF2-40B4-BE49-F238E27FC236}">
                <a16:creationId xmlns:a16="http://schemas.microsoft.com/office/drawing/2014/main" id="{A3F1BB44-7233-4617-A9CC-A18135D19ACE}"/>
              </a:ext>
            </a:extLst>
          </p:cNvPr>
          <p:cNvSpPr>
            <a:spLocks noGrp="1" noChangeArrowheads="1"/>
          </p:cNvSpPr>
          <p:nvPr>
            <p:ph idx="1"/>
          </p:nvPr>
        </p:nvSpPr>
        <p:spPr/>
        <p:txBody>
          <a:bodyPr/>
          <a:lstStyle/>
          <a:p>
            <a:r>
              <a:rPr lang="zh-CN" altLang="en-US" b="0" dirty="0"/>
              <a:t>公理系统性质</a:t>
            </a:r>
            <a:endParaRPr lang="en-US" altLang="zh-CN" b="0" dirty="0"/>
          </a:p>
          <a:p>
            <a:r>
              <a:rPr lang="zh-CN" altLang="en-US" b="0" dirty="0"/>
              <a:t>理论与模型</a:t>
            </a:r>
            <a:endParaRPr lang="en-US" altLang="zh-CN" b="0" dirty="0"/>
          </a:p>
          <a:p>
            <a:r>
              <a:rPr lang="zh-CN" altLang="en-US" b="0" dirty="0">
                <a:solidFill>
                  <a:srgbClr val="3333CC"/>
                </a:solidFill>
              </a:rPr>
              <a:t>判定问题</a:t>
            </a:r>
            <a:endParaRPr lang="en-US" altLang="zh-CN" b="0" dirty="0">
              <a:solidFill>
                <a:srgbClr val="3333CC"/>
              </a:solidFill>
            </a:endParaRPr>
          </a:p>
          <a:p>
            <a:endParaRPr lang="en-US" altLang="zh-CN" dirty="0"/>
          </a:p>
          <a:p>
            <a:endParaRPr lang="zh-CN" altLang="en-US" dirty="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8E53FA70-8886-4E7D-A1D1-BC8B1DB516C6}"/>
              </a:ext>
            </a:extLst>
          </p:cNvPr>
          <p:cNvSpPr>
            <a:spLocks noGrp="1" noChangeArrowheads="1"/>
          </p:cNvSpPr>
          <p:nvPr>
            <p:ph type="title"/>
          </p:nvPr>
        </p:nvSpPr>
        <p:spPr/>
        <p:txBody>
          <a:bodyPr/>
          <a:lstStyle/>
          <a:p>
            <a:r>
              <a:rPr lang="zh-CN" altLang="en-US"/>
              <a:t>判定问题</a:t>
            </a:r>
          </a:p>
        </p:txBody>
      </p:sp>
      <p:sp>
        <p:nvSpPr>
          <p:cNvPr id="48131" name="内容占位符 2">
            <a:extLst>
              <a:ext uri="{FF2B5EF4-FFF2-40B4-BE49-F238E27FC236}">
                <a16:creationId xmlns:a16="http://schemas.microsoft.com/office/drawing/2014/main" id="{0133ACA3-727C-4DC4-BB7E-A06A8C955F12}"/>
              </a:ext>
            </a:extLst>
          </p:cNvPr>
          <p:cNvSpPr>
            <a:spLocks noGrp="1" noChangeArrowheads="1"/>
          </p:cNvSpPr>
          <p:nvPr>
            <p:ph idx="1"/>
          </p:nvPr>
        </p:nvSpPr>
        <p:spPr/>
        <p:txBody>
          <a:bodyPr/>
          <a:lstStyle/>
          <a:p>
            <a:r>
              <a:rPr lang="zh-CN" altLang="en-US" b="0" dirty="0"/>
              <a:t>判定问题有两个主要内容：</a:t>
            </a:r>
            <a:endParaRPr lang="en-US" altLang="zh-CN" b="0" dirty="0"/>
          </a:p>
          <a:p>
            <a:pPr lvl="1"/>
            <a:r>
              <a:rPr lang="zh-CN" altLang="en-US" b="0" dirty="0"/>
              <a:t>普遍有效性和可证明性。</a:t>
            </a:r>
            <a:endParaRPr lang="en-US" altLang="zh-CN" b="0" dirty="0"/>
          </a:p>
          <a:p>
            <a:r>
              <a:rPr lang="zh-CN" altLang="en-US" b="0" dirty="0"/>
              <a:t>普遍有效性问题是逻辑公式所表达的命题的正确性问题</a:t>
            </a:r>
            <a:r>
              <a:rPr lang="en-US" altLang="zh-CN" b="0" dirty="0"/>
              <a:t>,</a:t>
            </a:r>
            <a:r>
              <a:rPr lang="zh-CN" altLang="en-US" b="0" dirty="0"/>
              <a:t>可证明性问题是一公理系统的推演能力问题。</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AF5A69F1-8D5F-44BD-964E-68A173991DEE}"/>
              </a:ext>
            </a:extLst>
          </p:cNvPr>
          <p:cNvSpPr>
            <a:spLocks noGrp="1" noChangeArrowheads="1"/>
          </p:cNvSpPr>
          <p:nvPr>
            <p:ph type="title"/>
          </p:nvPr>
        </p:nvSpPr>
        <p:spPr/>
        <p:txBody>
          <a:bodyPr/>
          <a:lstStyle/>
          <a:p>
            <a:r>
              <a:rPr lang="zh-CN" altLang="en-US"/>
              <a:t>可判定性</a:t>
            </a:r>
          </a:p>
        </p:txBody>
      </p:sp>
      <mc:AlternateContent xmlns:mc="http://schemas.openxmlformats.org/markup-compatibility/2006" xmlns:a14="http://schemas.microsoft.com/office/drawing/2010/main">
        <mc:Choice Requires="a14">
          <p:sp>
            <p:nvSpPr>
              <p:cNvPr id="49155" name="内容占位符 2">
                <a:extLst>
                  <a:ext uri="{FF2B5EF4-FFF2-40B4-BE49-F238E27FC236}">
                    <a16:creationId xmlns:a16="http://schemas.microsoft.com/office/drawing/2014/main" id="{3BF9FF32-78C1-42CA-BAAA-1D12A21F30CC}"/>
                  </a:ext>
                </a:extLst>
              </p:cNvPr>
              <p:cNvSpPr>
                <a:spLocks noGrp="1" noChangeArrowheads="1"/>
              </p:cNvSpPr>
              <p:nvPr>
                <p:ph idx="1"/>
              </p:nvPr>
            </p:nvSpPr>
            <p:spPr/>
            <p:txBody>
              <a:bodyPr/>
              <a:lstStyle/>
              <a:p>
                <a:r>
                  <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定理</a:t>
                </a:r>
                <a:r>
                  <a:rPr lang="en-US" altLang="zh-CN"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5.3.1</a:t>
                </a:r>
                <a:endParaRPr lang="en-US" altLang="zh-CN" dirty="0"/>
              </a:p>
              <a:p>
                <a:pPr marL="457200" lvl="1" indent="0">
                  <a:buNone/>
                </a:pPr>
                <a:r>
                  <a:rPr lang="en-US" altLang="zh-CN" sz="2800" b="0" dirty="0">
                    <a:latin typeface="Times New Roman" panose="02020603050405020304" pitchFamily="18" charset="0"/>
                  </a:rPr>
                  <a:t>(1) </a:t>
                </a:r>
                <a:r>
                  <a:rPr lang="zh-CN" altLang="en-US" sz="2800" b="0" dirty="0">
                    <a:latin typeface="Times New Roman" panose="02020603050405020304" pitchFamily="18" charset="0"/>
                  </a:rPr>
                  <a:t>只含有一元谓词变项的公式是能行可判定的</a:t>
                </a:r>
                <a:endParaRPr lang="en-US" altLang="zh-CN" sz="2800" b="0" dirty="0">
                  <a:latin typeface="Times New Roman" panose="02020603050405020304" pitchFamily="18" charset="0"/>
                </a:endParaRPr>
              </a:p>
              <a:p>
                <a:pPr marL="457200" lvl="1" indent="0">
                  <a:buNone/>
                </a:pPr>
                <a:r>
                  <a:rPr lang="en-US" altLang="zh-CN" sz="2800" b="0" dirty="0">
                    <a:latin typeface="Times New Roman" panose="02020603050405020304" pitchFamily="18" charset="0"/>
                    <a:sym typeface="Symbol" panose="05050102010706020507" pitchFamily="18" charset="2"/>
                  </a:rPr>
                  <a:t>(2) </a:t>
                </a:r>
                <a14:m>
                  <m:oMath xmlns:m="http://schemas.openxmlformats.org/officeDocument/2006/math">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𝒏</m:t>
                    </m:r>
                    <m:r>
                      <a:rPr lang="en-US" altLang="zh-CN" sz="2800" b="1" i="1" dirty="0" smtClean="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rPr>
                      <m:t>,…, </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𝒙</m:t>
                        </m:r>
                      </m:e>
                      <m:sub>
                        <m:r>
                          <a:rPr lang="en-US" altLang="zh-CN" sz="2800" b="1" i="1" dirty="0" smtClean="0">
                            <a:latin typeface="Cambria Math" panose="02040503050406030204" pitchFamily="18" charset="0"/>
                          </a:rPr>
                          <m:t>𝒏</m:t>
                        </m:r>
                      </m:sub>
                    </m:sSub>
                    <m:r>
                      <a:rPr lang="en-US" altLang="zh-CN" sz="2800" b="1" i="1" dirty="0" smtClean="0">
                        <a:latin typeface="Cambria Math" panose="02040503050406030204" pitchFamily="18" charset="0"/>
                      </a:rPr>
                      <m:t>)</m:t>
                    </m:r>
                  </m:oMath>
                </a14:m>
                <a:r>
                  <a:rPr lang="zh-CN" altLang="en-US" sz="2800" b="0" dirty="0">
                    <a:latin typeface="Times New Roman" panose="02020603050405020304" pitchFamily="18" charset="0"/>
                  </a:rPr>
                  <a:t>是能行可判定的</a:t>
                </a:r>
                <a:endParaRPr lang="en-US" altLang="zh-CN" sz="2800" b="0" dirty="0">
                  <a:latin typeface="Times New Roman" panose="02020603050405020304" pitchFamily="18" charset="0"/>
                </a:endParaRPr>
              </a:p>
              <a:p>
                <a:pPr marL="457200" lvl="1" indent="0">
                  <a:buNone/>
                </a:pPr>
                <a:r>
                  <a:rPr lang="en-US" altLang="zh-CN" sz="2800" b="0" dirty="0">
                    <a:latin typeface="Times New Roman" panose="02020603050405020304" pitchFamily="18" charset="0"/>
                    <a:sym typeface="Symbol" panose="05050102010706020507" pitchFamily="18" charset="2"/>
                  </a:rPr>
                  <a:t>(3) </a:t>
                </a:r>
                <a14:m>
                  <m:oMath xmlns:m="http://schemas.openxmlformats.org/officeDocument/2006/math">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𝒏</m:t>
                    </m:r>
                    <m:r>
                      <a:rPr lang="en-US" altLang="zh-CN" sz="2800" b="1" i="1" dirty="0" smtClean="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rPr>
                      <m:t>,…, </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𝒙</m:t>
                        </m:r>
                      </m:e>
                      <m:sub>
                        <m:r>
                          <a:rPr lang="en-US" altLang="zh-CN" sz="2800" b="1" i="1" dirty="0" smtClean="0">
                            <a:latin typeface="Cambria Math" panose="02040503050406030204" pitchFamily="18" charset="0"/>
                          </a:rPr>
                          <m:t>𝒏</m:t>
                        </m:r>
                      </m:sub>
                    </m:sSub>
                    <m:r>
                      <a:rPr lang="en-US" altLang="zh-CN" sz="2800" b="1" i="1" dirty="0" smtClean="0">
                        <a:latin typeface="Cambria Math" panose="02040503050406030204" pitchFamily="18" charset="0"/>
                      </a:rPr>
                      <m:t>)</m:t>
                    </m:r>
                  </m:oMath>
                </a14:m>
                <a:r>
                  <a:rPr lang="zh-CN" altLang="en-US" sz="2800" b="0" dirty="0">
                    <a:latin typeface="Times New Roman" panose="02020603050405020304" pitchFamily="18" charset="0"/>
                  </a:rPr>
                  <a:t>是能行可判定的</a:t>
                </a:r>
                <a:endParaRPr lang="en-US" altLang="zh-CN" sz="2800" b="0" dirty="0">
                  <a:latin typeface="Times New Roman" panose="02020603050405020304" pitchFamily="18" charset="0"/>
                </a:endParaRPr>
              </a:p>
              <a:p>
                <a:pPr marL="457200" lvl="1" indent="0">
                  <a:buNone/>
                </a:pPr>
                <a:r>
                  <a:rPr lang="en-US" altLang="zh-CN" sz="2800" b="0" dirty="0">
                    <a:latin typeface="Times New Roman" panose="02020603050405020304" pitchFamily="18" charset="0"/>
                    <a:sym typeface="Symbol" panose="05050102010706020507" pitchFamily="18" charset="2"/>
                  </a:rPr>
                  <a:t>(4) </a:t>
                </a:r>
                <a14:m>
                  <m:oMath xmlns:m="http://schemas.openxmlformats.org/officeDocument/2006/math">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sym typeface="Symbol" panose="05050102010706020507" pitchFamily="18" charset="2"/>
                      </a:rPr>
                      <m:t>𝒚</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sym typeface="Symbol" panose="05050102010706020507" pitchFamily="18" charset="2"/>
                      </a:rPr>
                      <m:t>⋯∃</m:t>
                    </m:r>
                    <m:sSub>
                      <m:sSubPr>
                        <m:ctrlPr>
                          <a:rPr lang="en-US" altLang="zh-CN" sz="2800" b="1" i="1" dirty="0" smtClean="0">
                            <a:latin typeface="Cambria Math" panose="02040503050406030204" pitchFamily="18" charset="0"/>
                            <a:sym typeface="Symbol" panose="05050102010706020507" pitchFamily="18" charset="2"/>
                          </a:rPr>
                        </m:ctrlPr>
                      </m:sSubPr>
                      <m:e>
                        <m:r>
                          <a:rPr lang="en-US" altLang="zh-CN" sz="2800" b="1" i="1" dirty="0" smtClean="0">
                            <a:latin typeface="Cambria Math" panose="02040503050406030204" pitchFamily="18" charset="0"/>
                            <a:sym typeface="Symbol" panose="05050102010706020507" pitchFamily="18" charset="2"/>
                          </a:rPr>
                          <m:t>𝒚</m:t>
                        </m:r>
                      </m:e>
                      <m:sub>
                        <m:r>
                          <a:rPr lang="en-US" altLang="zh-CN" sz="2800" b="1" i="1" dirty="0" smtClean="0">
                            <a:latin typeface="Cambria Math" panose="02040503050406030204" pitchFamily="18" charset="0"/>
                            <a:sym typeface="Symbol" panose="05050102010706020507" pitchFamily="18" charset="2"/>
                          </a:rPr>
                          <m:t>𝒏</m:t>
                        </m:r>
                      </m:sub>
                    </m:sSub>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sym typeface="Symbol" panose="05050102010706020507" pitchFamily="18" charset="2"/>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𝒎</m:t>
                    </m:r>
                    <m:r>
                      <a:rPr lang="en-US" altLang="zh-CN" sz="2800" b="1" i="1" dirty="0" smtClean="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𝒙</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rPr>
                      <m:t>,…, </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𝒙</m:t>
                        </m:r>
                      </m:e>
                      <m:sub>
                        <m:r>
                          <a:rPr lang="en-US" altLang="zh-CN" sz="2800" b="1" i="1" dirty="0" smtClean="0">
                            <a:latin typeface="Cambria Math" panose="02040503050406030204" pitchFamily="18" charset="0"/>
                          </a:rPr>
                          <m:t>𝒎</m:t>
                        </m:r>
                      </m:sub>
                    </m:sSub>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sym typeface="Symbol" panose="05050102010706020507" pitchFamily="18" charset="2"/>
                      </a:rPr>
                      <m:t> </m:t>
                    </m:r>
                    <m:r>
                      <a:rPr lang="en-US" altLang="zh-CN" sz="2800" b="1" i="1" dirty="0" smtClean="0">
                        <a:latin typeface="Cambria Math" panose="02040503050406030204" pitchFamily="18" charset="0"/>
                        <a:sym typeface="Symbol" panose="05050102010706020507" pitchFamily="18" charset="2"/>
                      </a:rPr>
                      <m:t>𝒚</m:t>
                    </m:r>
                    <m:r>
                      <a:rPr lang="en-US" altLang="zh-CN" sz="2800" b="1" i="1" baseline="-25000" dirty="0" smtClean="0">
                        <a:latin typeface="Cambria Math" panose="02040503050406030204" pitchFamily="18" charset="0"/>
                      </a:rPr>
                      <m:t>𝟏</m:t>
                    </m:r>
                    <m:r>
                      <a:rPr lang="en-US" altLang="zh-CN" sz="2800" b="1" i="1" dirty="0" smtClean="0">
                        <a:latin typeface="Cambria Math" panose="02040503050406030204" pitchFamily="18" charset="0"/>
                      </a:rPr>
                      <m:t>,…, </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𝒚</m:t>
                        </m:r>
                      </m:e>
                      <m:sub>
                        <m:r>
                          <a:rPr lang="en-US" altLang="zh-CN" sz="2800" b="1" i="1" dirty="0" smtClean="0">
                            <a:latin typeface="Cambria Math" panose="02040503050406030204" pitchFamily="18" charset="0"/>
                          </a:rPr>
                          <m:t>𝒏</m:t>
                        </m:r>
                      </m:sub>
                    </m:sSub>
                    <m:r>
                      <a:rPr lang="en-US" altLang="zh-CN" sz="2800" b="1" i="1" dirty="0" smtClean="0">
                        <a:latin typeface="Cambria Math" panose="02040503050406030204" pitchFamily="18" charset="0"/>
                      </a:rPr>
                      <m:t>)</m:t>
                    </m:r>
                  </m:oMath>
                </a14:m>
                <a:r>
                  <a:rPr lang="zh-CN" altLang="en-US" sz="2800" b="0" dirty="0">
                    <a:latin typeface="Times New Roman" panose="02020603050405020304" pitchFamily="18" charset="0"/>
                  </a:rPr>
                  <a:t>是能行可判定的</a:t>
                </a:r>
                <a:endParaRPr lang="en-US" altLang="zh-CN" sz="2800" b="0" dirty="0">
                  <a:latin typeface="Times New Roman" panose="02020603050405020304" pitchFamily="18" charset="0"/>
                </a:endParaRPr>
              </a:p>
              <a:p>
                <a:pPr eaLnBrk="1" hangingPunct="1"/>
                <a:r>
                  <a:rPr lang="zh-CN" altLang="en-US" b="0" dirty="0"/>
                  <a:t>定义软件功能需求时常用</a:t>
                </a:r>
                <a:r>
                  <a:rPr lang="en-US" altLang="zh-CN" dirty="0">
                    <a:latin typeface="Times New Roman" panose="02020603050405020304" pitchFamily="18" charset="0"/>
                  </a:rPr>
                  <a:t>(4)</a:t>
                </a:r>
                <a:r>
                  <a:rPr lang="zh-CN" altLang="en-US" b="0" dirty="0"/>
                  <a:t>这一语句形式</a:t>
                </a:r>
                <a:endParaRPr lang="en-US" altLang="zh-CN" b="0" dirty="0"/>
              </a:p>
              <a:p>
                <a:pPr marL="914400" lvl="1" indent="-457200">
                  <a:buFont typeface="+mj-lt"/>
                  <a:buAutoNum type="arabicPeriod"/>
                </a:pPr>
                <a:endParaRPr lang="en-US" altLang="zh-CN" dirty="0"/>
              </a:p>
              <a:p>
                <a:endParaRPr lang="en-US" altLang="zh-CN" dirty="0"/>
              </a:p>
              <a:p>
                <a:endParaRPr lang="zh-CN" altLang="en-US" dirty="0"/>
              </a:p>
            </p:txBody>
          </p:sp>
        </mc:Choice>
        <mc:Fallback xmlns="">
          <p:sp>
            <p:nvSpPr>
              <p:cNvPr id="49155" name="内容占位符 2">
                <a:extLst>
                  <a:ext uri="{FF2B5EF4-FFF2-40B4-BE49-F238E27FC236}">
                    <a16:creationId xmlns:a16="http://schemas.microsoft.com/office/drawing/2014/main" id="{3BF9FF32-78C1-42CA-BAAA-1D12A21F30CC}"/>
                  </a:ext>
                </a:extLst>
              </p:cNvPr>
              <p:cNvSpPr>
                <a:spLocks noGrp="1" noRot="1" noChangeAspect="1" noMove="1" noResize="1" noEditPoints="1" noAdjustHandles="1" noChangeArrowheads="1" noChangeShapeType="1" noTextEdit="1"/>
              </p:cNvSpPr>
              <p:nvPr>
                <p:ph idx="1"/>
              </p:nvPr>
            </p:nvSpPr>
            <p:spPr>
              <a:blipFill>
                <a:blip r:embed="rId3"/>
                <a:stretch>
                  <a:fillRect l="-781" t="-746" r="-568"/>
                </a:stretch>
              </a:blipFill>
            </p:spPr>
            <p:txBody>
              <a:bodyPr/>
              <a:lstStyle/>
              <a:p>
                <a:r>
                  <a:rPr lang="zh-CN" altLang="en-US">
                    <a:noFill/>
                  </a:rPr>
                  <a:t> </a:t>
                </a:r>
              </a:p>
            </p:txBody>
          </p:sp>
        </mc:Fallback>
      </mc:AlternateContent>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13D480C-2744-4567-B240-80BCD360A7ED}"/>
              </a:ext>
            </a:extLst>
          </p:cNvPr>
          <p:cNvSpPr>
            <a:spLocks noGrp="1" noChangeArrowheads="1"/>
          </p:cNvSpPr>
          <p:nvPr>
            <p:ph type="title"/>
          </p:nvPr>
        </p:nvSpPr>
        <p:spPr/>
        <p:txBody>
          <a:bodyPr/>
          <a:lstStyle/>
          <a:p>
            <a:pPr eaLnBrk="1" hangingPunct="1"/>
            <a:r>
              <a:rPr lang="zh-CN" altLang="en-US"/>
              <a:t>逻辑基本判断问题</a:t>
            </a:r>
            <a:endParaRPr lang="en-US" altLang="zh-CN"/>
          </a:p>
        </p:txBody>
      </p:sp>
      <p:sp>
        <p:nvSpPr>
          <p:cNvPr id="50179" name="Rectangle 3">
            <a:extLst>
              <a:ext uri="{FF2B5EF4-FFF2-40B4-BE49-F238E27FC236}">
                <a16:creationId xmlns:a16="http://schemas.microsoft.com/office/drawing/2014/main" id="{E54625BD-1C3B-49C4-B2E2-1C1726F41C2B}"/>
              </a:ext>
            </a:extLst>
          </p:cNvPr>
          <p:cNvSpPr>
            <a:spLocks noGrp="1" noChangeArrowheads="1"/>
          </p:cNvSpPr>
          <p:nvPr>
            <p:ph idx="1"/>
          </p:nvPr>
        </p:nvSpPr>
        <p:spPr/>
        <p:txBody>
          <a:bodyPr/>
          <a:lstStyle/>
          <a:p>
            <a:pPr eaLnBrk="1" hangingPunct="1"/>
            <a:r>
              <a:rPr lang="zh-CN" altLang="en-US" b="0" dirty="0"/>
              <a:t>能行判定方法用于判定如下问题：</a:t>
            </a:r>
          </a:p>
          <a:p>
            <a:pPr marL="457200" lvl="1" indent="0" eaLnBrk="1" hangingPunct="1">
              <a:buNone/>
            </a:pPr>
            <a:r>
              <a:rPr lang="en-US" altLang="zh-CN" sz="2800" dirty="0">
                <a:latin typeface="Times New Roman" panose="02020603050405020304" pitchFamily="18" charset="0"/>
              </a:rPr>
              <a:t>(1) </a:t>
            </a:r>
            <a:r>
              <a:rPr lang="zh-CN" altLang="en-US" sz="2800" b="0" dirty="0">
                <a:latin typeface="Times New Roman" panose="02020603050405020304" pitchFamily="18" charset="0"/>
              </a:rPr>
              <a:t>一个符号是否为一个初始符号；</a:t>
            </a:r>
          </a:p>
          <a:p>
            <a:pPr marL="457200" lvl="1" indent="0" eaLnBrk="1" hangingPunct="1">
              <a:buNone/>
            </a:pPr>
            <a:r>
              <a:rPr lang="en-US" altLang="zh-CN" sz="2800" dirty="0">
                <a:latin typeface="Times New Roman" panose="02020603050405020304" pitchFamily="18" charset="0"/>
              </a:rPr>
              <a:t>(2) </a:t>
            </a:r>
            <a:r>
              <a:rPr lang="zh-CN" altLang="en-US" sz="2800" b="0" dirty="0">
                <a:latin typeface="Times New Roman" panose="02020603050405020304" pitchFamily="18" charset="0"/>
              </a:rPr>
              <a:t>一个符号序列是否合式；</a:t>
            </a:r>
          </a:p>
          <a:p>
            <a:pPr marL="457200" lvl="1" indent="0" eaLnBrk="1" hangingPunct="1">
              <a:buNone/>
            </a:pPr>
            <a:r>
              <a:rPr lang="en-US" altLang="zh-CN" sz="2800" dirty="0">
                <a:latin typeface="Times New Roman" panose="02020603050405020304" pitchFamily="18" charset="0"/>
              </a:rPr>
              <a:t>(3) </a:t>
            </a:r>
            <a:r>
              <a:rPr lang="zh-CN" altLang="en-US" sz="2800" b="0" dirty="0">
                <a:latin typeface="Times New Roman" panose="02020603050405020304" pitchFamily="18" charset="0"/>
              </a:rPr>
              <a:t>一个公式是否为一条公理；</a:t>
            </a:r>
          </a:p>
          <a:p>
            <a:pPr marL="457200" lvl="1" indent="0" eaLnBrk="1" hangingPunct="1">
              <a:buNone/>
            </a:pPr>
            <a:r>
              <a:rPr lang="en-US" altLang="zh-CN" sz="2800" dirty="0">
                <a:latin typeface="Times New Roman" panose="02020603050405020304" pitchFamily="18" charset="0"/>
              </a:rPr>
              <a:t>(4) </a:t>
            </a:r>
            <a:r>
              <a:rPr lang="zh-CN" altLang="en-US" sz="2800" b="0" dirty="0">
                <a:latin typeface="Times New Roman" panose="02020603050405020304" pitchFamily="18" charset="0"/>
              </a:rPr>
              <a:t>一个有穷长的公式序列是否为一个证明</a:t>
            </a:r>
            <a:r>
              <a:rPr lang="zh-CN" altLang="en-US" sz="2800" b="0" dirty="0"/>
              <a:t>。 </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71F686C-ACB9-4DCB-8CF2-8386E1C163A3}"/>
              </a:ext>
            </a:extLst>
          </p:cNvPr>
          <p:cNvSpPr>
            <a:spLocks noGrp="1" noChangeArrowheads="1"/>
          </p:cNvSpPr>
          <p:nvPr>
            <p:ph type="title"/>
          </p:nvPr>
        </p:nvSpPr>
        <p:spPr/>
        <p:txBody>
          <a:bodyPr/>
          <a:lstStyle/>
          <a:p>
            <a:pPr eaLnBrk="1" hangingPunct="1"/>
            <a:r>
              <a:rPr lang="zh-CN" altLang="en-US"/>
              <a:t>判定性</a:t>
            </a:r>
          </a:p>
        </p:txBody>
      </p:sp>
      <p:sp>
        <p:nvSpPr>
          <p:cNvPr id="51203" name="Rectangle 3">
            <a:extLst>
              <a:ext uri="{FF2B5EF4-FFF2-40B4-BE49-F238E27FC236}">
                <a16:creationId xmlns:a16="http://schemas.microsoft.com/office/drawing/2014/main" id="{23A239C2-7EAA-40F2-8D04-A07D1DA37FDB}"/>
              </a:ext>
            </a:extLst>
          </p:cNvPr>
          <p:cNvSpPr>
            <a:spLocks noGrp="1" noChangeArrowheads="1"/>
          </p:cNvSpPr>
          <p:nvPr>
            <p:ph idx="1"/>
          </p:nvPr>
        </p:nvSpPr>
        <p:spPr>
          <a:xfrm>
            <a:off x="276225" y="946150"/>
            <a:ext cx="5029871" cy="5716588"/>
          </a:xfrm>
        </p:spPr>
        <p:txBody>
          <a:bodyPr/>
          <a:lstStyle/>
          <a:p>
            <a:pPr eaLnBrk="1" hangingPunct="1"/>
            <a:r>
              <a:rPr lang="zh-CN" altLang="en-US" b="0" dirty="0"/>
              <a:t>一阶逻辑系统能否找到一种有效的方法可以判断任意一个命题是否是定理？</a:t>
            </a:r>
          </a:p>
        </p:txBody>
      </p:sp>
      <p:pic>
        <p:nvPicPr>
          <p:cNvPr id="51204" name="Picture 4" descr="Hilbert">
            <a:extLst>
              <a:ext uri="{FF2B5EF4-FFF2-40B4-BE49-F238E27FC236}">
                <a16:creationId xmlns:a16="http://schemas.microsoft.com/office/drawing/2014/main" id="{AA729182-2FEB-46F5-BB68-54FB6042B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1150938"/>
            <a:ext cx="34544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5">
            <a:extLst>
              <a:ext uri="{FF2B5EF4-FFF2-40B4-BE49-F238E27FC236}">
                <a16:creationId xmlns:a16="http://schemas.microsoft.com/office/drawing/2014/main" id="{8D52762B-32C2-4F68-8FE2-C3A27EFD0E8D}"/>
              </a:ext>
            </a:extLst>
          </p:cNvPr>
          <p:cNvSpPr txBox="1">
            <a:spLocks noChangeArrowheads="1"/>
          </p:cNvSpPr>
          <p:nvPr/>
        </p:nvSpPr>
        <p:spPr bwMode="auto">
          <a:xfrm>
            <a:off x="5345113" y="5510213"/>
            <a:ext cx="3403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华文仿宋" panose="02010600040101010101" pitchFamily="2" charset="-122"/>
                <a:ea typeface="华文仿宋" panose="02010600040101010101" pitchFamily="2" charset="-122"/>
              </a:defRPr>
            </a:lvl1pPr>
            <a:lvl2pPr marL="742950" indent="-285750">
              <a:lnSpc>
                <a:spcPct val="90000"/>
              </a:lnSpc>
              <a:spcBef>
                <a:spcPct val="25000"/>
              </a:spcBef>
              <a:buClr>
                <a:srgbClr val="336699"/>
              </a:buClr>
              <a:buChar char="•"/>
              <a:defRPr sz="2400" b="1">
                <a:solidFill>
                  <a:schemeClr val="tx1"/>
                </a:solidFill>
                <a:latin typeface="华文仿宋" panose="02010600040101010101" pitchFamily="2" charset="-122"/>
                <a:ea typeface="华文仿宋" panose="02010600040101010101" pitchFamily="2" charset="-122"/>
              </a:defRPr>
            </a:lvl2pPr>
            <a:lvl3pPr marL="1143000" indent="-228600">
              <a:lnSpc>
                <a:spcPct val="90000"/>
              </a:lnSpc>
              <a:spcBef>
                <a:spcPct val="25000"/>
              </a:spcBef>
              <a:buClr>
                <a:srgbClr val="336699"/>
              </a:buClr>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ct val="25000"/>
              </a:spcBef>
              <a:buClr>
                <a:srgbClr val="336699"/>
              </a:buClr>
              <a:buChar char="»"/>
              <a:defRPr b="1">
                <a:solidFill>
                  <a:schemeClr val="tx1"/>
                </a:solidFill>
                <a:latin typeface="华文仿宋" panose="02010600040101010101" pitchFamily="2" charset="-122"/>
                <a:ea typeface="华文仿宋" panose="02010600040101010101" pitchFamily="2" charset="-122"/>
              </a:defRPr>
            </a:lvl4pPr>
            <a:lvl5pPr marL="2057400" indent="-228600">
              <a:lnSpc>
                <a:spcPct val="90000"/>
              </a:lnSpc>
              <a:spcBef>
                <a:spcPct val="25000"/>
              </a:spcBef>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5pPr>
            <a:lvl6pPr marL="25146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6pPr>
            <a:lvl7pPr marL="29718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7pPr>
            <a:lvl8pPr marL="34290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8pPr>
            <a:lvl9pPr marL="38862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9pPr>
          </a:lstStyle>
          <a:p>
            <a:pPr algn="ctr">
              <a:lnSpc>
                <a:spcPct val="85000"/>
              </a:lnSpc>
              <a:spcBef>
                <a:spcPct val="50000"/>
              </a:spcBef>
              <a:spcAft>
                <a:spcPct val="0"/>
              </a:spcAft>
              <a:buClrTx/>
              <a:buFontTx/>
              <a:buNone/>
            </a:pPr>
            <a:r>
              <a:rPr lang="en-US" altLang="zh-CN" sz="2000" dirty="0">
                <a:solidFill>
                  <a:srgbClr val="000000"/>
                </a:solidFill>
                <a:latin typeface="Tahoma" panose="020B0604030504040204" pitchFamily="34" charset="0"/>
                <a:ea typeface="宋体" panose="02010600030101010101" pitchFamily="2" charset="-122"/>
                <a:cs typeface="Arial" panose="020B0604020202020204" pitchFamily="34" charset="0"/>
              </a:rPr>
              <a:t>Da</a:t>
            </a:r>
            <a:r>
              <a:rPr lang="el-GR" altLang="zh-CN" sz="2000" dirty="0">
                <a:solidFill>
                  <a:srgbClr val="000000"/>
                </a:solidFill>
                <a:latin typeface="Tahoma" panose="020B0604030504040204" pitchFamily="34" charset="0"/>
                <a:ea typeface="宋体" panose="02010600030101010101" pitchFamily="2" charset="-122"/>
                <a:cs typeface="Arial" panose="020B0604020202020204" pitchFamily="34" charset="0"/>
              </a:rPr>
              <a:t>σ</a:t>
            </a:r>
            <a:r>
              <a:rPr lang="en-US" altLang="zh-CN" sz="2000" dirty="0">
                <a:solidFill>
                  <a:srgbClr val="000000"/>
                </a:solidFill>
                <a:latin typeface="Tahoma" panose="020B0604030504040204" pitchFamily="34" charset="0"/>
                <a:ea typeface="宋体" panose="02010600030101010101" pitchFamily="2" charset="-122"/>
                <a:cs typeface="Arial" panose="020B0604020202020204" pitchFamily="34" charset="0"/>
              </a:rPr>
              <a:t>id Hilbert 1826-1943</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E68C9CB-BC85-4773-B742-9E7FFC53DE53}"/>
              </a:ext>
            </a:extLst>
          </p:cNvPr>
          <p:cNvSpPr>
            <a:spLocks noGrp="1" noChangeArrowheads="1"/>
          </p:cNvSpPr>
          <p:nvPr>
            <p:ph type="title"/>
          </p:nvPr>
        </p:nvSpPr>
        <p:spPr/>
        <p:txBody>
          <a:bodyPr/>
          <a:lstStyle/>
          <a:p>
            <a:pPr eaLnBrk="1" hangingPunct="1"/>
            <a:r>
              <a:rPr lang="zh-CN" altLang="en-US"/>
              <a:t>可判定、半可判定和不可判定</a:t>
            </a:r>
          </a:p>
        </p:txBody>
      </p:sp>
      <mc:AlternateContent xmlns:mc="http://schemas.openxmlformats.org/markup-compatibility/2006" xmlns:a14="http://schemas.microsoft.com/office/drawing/2010/main">
        <mc:Choice Requires="a14">
          <p:sp>
            <p:nvSpPr>
              <p:cNvPr id="55299" name="Rectangle 3">
                <a:extLst>
                  <a:ext uri="{FF2B5EF4-FFF2-40B4-BE49-F238E27FC236}">
                    <a16:creationId xmlns:a16="http://schemas.microsoft.com/office/drawing/2014/main" id="{C33F48C2-0029-4F99-890B-809F5F0CAB29}"/>
                  </a:ext>
                </a:extLst>
              </p:cNvPr>
              <p:cNvSpPr>
                <a:spLocks noGrp="1" noChangeArrowheads="1"/>
              </p:cNvSpPr>
              <p:nvPr>
                <p:ph idx="1"/>
              </p:nvPr>
            </p:nvSpPr>
            <p:spPr/>
            <p:txBody>
              <a:bodyPr/>
              <a:lstStyle/>
              <a:p>
                <a:pPr eaLnBrk="1" hangingPunct="1"/>
                <a:r>
                  <a:rPr lang="zh-CN" altLang="en-US" b="0" dirty="0"/>
                  <a:t>命题演算的可判定性：命题演算是可判定的</a:t>
                </a:r>
              </a:p>
              <a:p>
                <a:pPr lvl="1" eaLnBrk="1" hangingPunct="1">
                  <a:lnSpc>
                    <a:spcPct val="100000"/>
                  </a:lnSpc>
                </a:pPr>
                <a:r>
                  <a:rPr lang="zh-CN" altLang="en-US" b="0" dirty="0"/>
                  <a:t>任给一个公式，有一种机械的方法在有穷多步之内判定它是不是一条定理。</a:t>
                </a:r>
              </a:p>
              <a:p>
                <a:pPr eaLnBrk="1" hangingPunct="1"/>
                <a:r>
                  <a:rPr lang="zh-CN" altLang="en-US" b="0" dirty="0"/>
                  <a:t>谓词演算的可判定性</a:t>
                </a:r>
                <a:endParaRPr lang="en-US" altLang="zh-CN" b="0" dirty="0"/>
              </a:p>
              <a:p>
                <a:pPr lvl="1" eaLnBrk="1" hangingPunct="1">
                  <a:lnSpc>
                    <a:spcPct val="100000"/>
                  </a:lnSpc>
                </a:pPr>
                <a:r>
                  <a:rPr lang="zh-CN" altLang="en-US" b="0" dirty="0"/>
                  <a:t>丘奇</a:t>
                </a:r>
                <a:r>
                  <a:rPr lang="en-US" altLang="zh-CN" b="0" dirty="0">
                    <a:latin typeface="Times New Roman" panose="02020603050405020304" pitchFamily="18" charset="0"/>
                  </a:rPr>
                  <a:t>(Church)</a:t>
                </a:r>
                <a:r>
                  <a:rPr lang="zh-CN" altLang="en-US" b="0" dirty="0"/>
                  <a:t>首先指出</a:t>
                </a:r>
                <a:r>
                  <a:rPr lang="zh-CN" altLang="en-US" b="0" dirty="0">
                    <a:latin typeface="Arial" panose="020B0604020202020204" pitchFamily="34" charset="0"/>
                  </a:rPr>
                  <a:t>“</a:t>
                </a:r>
                <a:r>
                  <a:rPr lang="zh-CN" altLang="en-US" b="0" dirty="0"/>
                  <a:t>任何至少含有一个二元谓词的一阶谓词演算系统都是不可判定的。</a:t>
                </a:r>
                <a:r>
                  <a:rPr lang="zh-CN" altLang="en-US" b="0" dirty="0">
                    <a:latin typeface="Arial" panose="020B0604020202020204" pitchFamily="34" charset="0"/>
                  </a:rPr>
                  <a:t>”</a:t>
                </a:r>
                <a:endParaRPr lang="zh-CN" altLang="en-US" b="0" dirty="0"/>
              </a:p>
              <a:p>
                <a:pPr eaLnBrk="1" hangingPunct="1"/>
                <a:r>
                  <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定理</a:t>
                </a:r>
                <a:r>
                  <a:rPr lang="en-US" altLang="zh-CN"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5.3.2</a:t>
                </a:r>
                <a:r>
                  <a:rPr lang="zh-CN" altLang="en-US" b="0" dirty="0"/>
                  <a:t> 谓词演算是半可判定的</a:t>
                </a:r>
              </a:p>
              <a:p>
                <a:pPr lvl="1" eaLnBrk="1" hangingPunct="1">
                  <a:lnSpc>
                    <a:spcPct val="100000"/>
                  </a:lnSpc>
                </a:pPr>
                <a:r>
                  <a:rPr lang="zh-CN" altLang="en-US" b="0" dirty="0"/>
                  <a:t>存在一个可机械地实现的过程，能对谓词演算的定理作出肯定的判决，但对非定理谓词演算的公式却未必能作出否定的判决</a:t>
                </a:r>
              </a:p>
              <a:p>
                <a:pPr eaLnBrk="1" hangingPunct="1"/>
                <a:r>
                  <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定理</a:t>
                </a:r>
                <a:r>
                  <a:rPr lang="en-US" altLang="zh-CN"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5.3.3</a:t>
                </a:r>
                <a:r>
                  <a:rPr lang="zh-CN" altLang="en-US" b="0" dirty="0"/>
                  <a:t> 设</a:t>
                </a:r>
                <a14:m>
                  <m:oMath xmlns:m="http://schemas.openxmlformats.org/officeDocument/2006/math">
                    <m:r>
                      <a:rPr lang="en-US" altLang="zh-CN" b="1" i="1" dirty="0" smtClean="0">
                        <a:latin typeface="Cambria Math" panose="02040503050406030204" pitchFamily="18" charset="0"/>
                      </a:rPr>
                      <m:t>𝜞</m:t>
                    </m:r>
                  </m:oMath>
                </a14:m>
                <a:r>
                  <a:rPr lang="zh-CN" altLang="en-US" b="0" dirty="0"/>
                  <a:t>为谓词演算的一个可判定的公式集</a:t>
                </a:r>
                <a:r>
                  <a:rPr lang="en-US" altLang="zh-CN" b="0" dirty="0"/>
                  <a:t>(</a:t>
                </a:r>
                <a:r>
                  <a:rPr lang="zh-CN" altLang="en-US" b="0" dirty="0"/>
                  <a:t>递归集</a:t>
                </a:r>
                <a:r>
                  <a:rPr lang="en-US" altLang="zh-CN" b="0" dirty="0"/>
                  <a:t>)</a:t>
                </a:r>
                <a:r>
                  <a:rPr lang="zh-CN" altLang="en-US" b="0" dirty="0"/>
                  <a:t>，那么</a:t>
                </a:r>
                <a14:m>
                  <m:oMath xmlns:m="http://schemas.openxmlformats.org/officeDocument/2006/math">
                    <m:r>
                      <a:rPr lang="en-US" altLang="zh-CN" b="1" i="1" dirty="0" smtClean="0">
                        <a:latin typeface="Cambria Math" panose="02040503050406030204" pitchFamily="18" charset="0"/>
                      </a:rPr>
                      <m:t>𝜞</m:t>
                    </m:r>
                  </m:oMath>
                </a14:m>
                <a:r>
                  <a:rPr lang="zh-CN" altLang="en-US" b="0" dirty="0"/>
                  <a:t>的演绎结果集合</a:t>
                </a:r>
                <a14:m>
                  <m:oMath xmlns:m="http://schemas.openxmlformats.org/officeDocument/2006/math">
                    <m:r>
                      <a:rPr lang="en-US" altLang="zh-CN" b="1" i="1" dirty="0" smtClean="0">
                        <a:latin typeface="Cambria Math" panose="02040503050406030204" pitchFamily="18" charset="0"/>
                      </a:rPr>
                      <m:t>𝜞</m:t>
                    </m:r>
                    <m:r>
                      <a:rPr lang="en-US" altLang="zh-CN" b="1" i="1" dirty="0" smtClean="0">
                        <a:latin typeface="Cambria Math" panose="02040503050406030204" pitchFamily="18" charset="0"/>
                      </a:rPr>
                      <m:t>⊢</m:t>
                    </m:r>
                    <m:r>
                      <a:rPr lang="fr-FR" altLang="zh-CN" b="1" i="1" dirty="0" smtClean="0">
                        <a:latin typeface="Cambria Math" panose="02040503050406030204" pitchFamily="18" charset="0"/>
                      </a:rPr>
                      <m:t>𝑸</m:t>
                    </m:r>
                  </m:oMath>
                </a14:m>
                <a:r>
                  <a:rPr lang="zh-CN" altLang="fr-FR" b="0" dirty="0"/>
                  <a:t>是半可判定的，或者说</a:t>
                </a:r>
                <a14:m>
                  <m:oMath xmlns:m="http://schemas.openxmlformats.org/officeDocument/2006/math">
                    <m:r>
                      <a:rPr lang="en-US" altLang="zh-CN" b="1" i="1" dirty="0" smtClean="0">
                        <a:latin typeface="Cambria Math" panose="02040503050406030204" pitchFamily="18" charset="0"/>
                      </a:rPr>
                      <m:t>𝜞</m:t>
                    </m:r>
                    <m:r>
                      <a:rPr lang="en-US" altLang="zh-CN" b="1" i="1" dirty="0" smtClean="0">
                        <a:latin typeface="Cambria Math" panose="02040503050406030204" pitchFamily="18" charset="0"/>
                      </a:rPr>
                      <m:t>⊢</m:t>
                    </m:r>
                    <m:r>
                      <a:rPr lang="fr-FR" altLang="zh-CN" b="1" i="1" dirty="0" smtClean="0">
                        <a:latin typeface="Cambria Math" panose="02040503050406030204" pitchFamily="18" charset="0"/>
                      </a:rPr>
                      <m:t>𝑸</m:t>
                    </m:r>
                  </m:oMath>
                </a14:m>
                <a:r>
                  <a:rPr lang="zh-CN" altLang="fr-FR" b="0" dirty="0"/>
                  <a:t>是否成立的问题是半可判定的。 </a:t>
                </a:r>
                <a:endParaRPr lang="zh-CN" altLang="en-US" b="0" dirty="0"/>
              </a:p>
            </p:txBody>
          </p:sp>
        </mc:Choice>
        <mc:Fallback xmlns="">
          <p:sp>
            <p:nvSpPr>
              <p:cNvPr id="55299" name="Rectangle 3">
                <a:extLst>
                  <a:ext uri="{FF2B5EF4-FFF2-40B4-BE49-F238E27FC236}">
                    <a16:creationId xmlns:a16="http://schemas.microsoft.com/office/drawing/2014/main" id="{C33F48C2-0029-4F99-890B-809F5F0CAB29}"/>
                  </a:ext>
                </a:extLst>
              </p:cNvPr>
              <p:cNvSpPr>
                <a:spLocks noGrp="1" noRot="1" noChangeAspect="1" noMove="1" noResize="1" noEditPoints="1" noAdjustHandles="1" noChangeArrowheads="1" noChangeShapeType="1" noTextEdit="1"/>
              </p:cNvSpPr>
              <p:nvPr>
                <p:ph idx="1"/>
              </p:nvPr>
            </p:nvSpPr>
            <p:spPr>
              <a:blipFill>
                <a:blip r:embed="rId2"/>
                <a:stretch>
                  <a:fillRect l="-781" t="-746" r="-5678" b="-19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1499419"/>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4AD39F4-A8AC-4471-9F97-99C9623124D1}"/>
              </a:ext>
            </a:extLst>
          </p:cNvPr>
          <p:cNvSpPr>
            <a:spLocks noGrp="1" noChangeArrowheads="1"/>
          </p:cNvSpPr>
          <p:nvPr>
            <p:ph type="title"/>
          </p:nvPr>
        </p:nvSpPr>
        <p:spPr/>
        <p:txBody>
          <a:bodyPr/>
          <a:lstStyle/>
          <a:p>
            <a:pPr eaLnBrk="1" hangingPunct="1"/>
            <a:r>
              <a:rPr lang="zh-CN" altLang="es-ES"/>
              <a:t>歌德尔编码</a:t>
            </a:r>
            <a:endParaRPr lang="zh-CN" altLang="en-US"/>
          </a:p>
        </p:txBody>
      </p:sp>
      <mc:AlternateContent xmlns:mc="http://schemas.openxmlformats.org/markup-compatibility/2006" xmlns:a14="http://schemas.microsoft.com/office/drawing/2010/main">
        <mc:Choice Requires="a14">
          <p:sp>
            <p:nvSpPr>
              <p:cNvPr id="52227" name="Rectangle 3">
                <a:extLst>
                  <a:ext uri="{FF2B5EF4-FFF2-40B4-BE49-F238E27FC236}">
                    <a16:creationId xmlns:a16="http://schemas.microsoft.com/office/drawing/2014/main" id="{7CB08CE0-E2FE-4211-BE8A-753AE0E292D2}"/>
                  </a:ext>
                </a:extLst>
              </p:cNvPr>
              <p:cNvSpPr>
                <a:spLocks noGrp="1" noChangeArrowheads="1"/>
              </p:cNvSpPr>
              <p:nvPr>
                <p:ph idx="1"/>
              </p:nvPr>
            </p:nvSpPr>
            <p:spPr/>
            <p:txBody>
              <a:bodyPr/>
              <a:lstStyle/>
              <a:p>
                <a:pPr eaLnBrk="1" hangingPunct="1"/>
                <a:r>
                  <a:rPr lang="zh-CN" altLang="es-E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定义</a:t>
                </a:r>
                <a:r>
                  <a:rPr lang="en-US" altLang="zh-CN"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5.4.1</a:t>
                </a:r>
                <a:r>
                  <a:rPr lang="zh-CN" altLang="es-ES" dirty="0"/>
                  <a:t> </a:t>
                </a:r>
                <a:r>
                  <a:rPr lang="zh-CN" altLang="es-ES" b="0" dirty="0"/>
                  <a:t>符号歌德尔数</a:t>
                </a:r>
                <a:endParaRPr lang="zh-CN" altLang="en-US" b="0" dirty="0"/>
              </a:p>
              <a:p>
                <a:pPr lvl="1" eaLnBrk="1" hangingPunct="1"/>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(()=3</m:t>
                    </m:r>
                  </m:oMath>
                </a14:m>
                <a:endParaRPr lang="en-US" altLang="zh-CN" dirty="0"/>
              </a:p>
              <a:p>
                <a:pPr lvl="1" eaLnBrk="1" hangingPunct="1"/>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())=5</m:t>
                    </m:r>
                  </m:oMath>
                </a14:m>
                <a:endParaRPr lang="en-US" altLang="zh-CN" dirty="0"/>
              </a:p>
              <a:p>
                <a:pPr lvl="1" eaLnBrk="1" hangingPunct="1"/>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(,)=7</m:t>
                    </m:r>
                  </m:oMath>
                </a14:m>
                <a:endParaRPr lang="en-US" altLang="zh-CN" dirty="0"/>
              </a:p>
              <a:p>
                <a:pPr lvl="1" eaLnBrk="1" hangingPunct="1"/>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)=9</m:t>
                    </m:r>
                  </m:oMath>
                </a14:m>
                <a:endParaRPr lang="en-US" altLang="zh-CN" dirty="0"/>
              </a:p>
              <a:p>
                <a:pPr lvl="1" eaLnBrk="1" hangingPunct="1"/>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)=11</m:t>
                    </m:r>
                  </m:oMath>
                </a14:m>
                <a:endParaRPr lang="en-US" altLang="zh-CN" dirty="0"/>
              </a:p>
              <a:p>
                <a:pPr lvl="1" eaLnBrk="1" hangingPunct="1"/>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)=13</m:t>
                    </m:r>
                  </m:oMath>
                </a14:m>
                <a:endParaRPr lang="nl-NL" altLang="zh-CN" dirty="0"/>
              </a:p>
              <a:p>
                <a:pPr lvl="1" eaLnBrk="1" hangingPunct="1"/>
                <a14:m>
                  <m:oMath xmlns:m="http://schemas.openxmlformats.org/officeDocument/2006/math">
                    <m:r>
                      <a:rPr lang="nl-NL" altLang="zh-CN" i="1" dirty="0" smtClean="0">
                        <a:latin typeface="Cambria Math" panose="02040503050406030204" pitchFamily="18" charset="0"/>
                      </a:rPr>
                      <m:t>𝑔</m:t>
                    </m:r>
                    <m:d>
                      <m:dPr>
                        <m:ctrlPr>
                          <a:rPr lang="nl-NL" altLang="zh-CN" i="1" dirty="0" smtClean="0">
                            <a:latin typeface="Cambria Math" panose="02040503050406030204" pitchFamily="18" charset="0"/>
                          </a:rPr>
                        </m:ctrlPr>
                      </m:dPr>
                      <m:e>
                        <m:sSub>
                          <m:sSubPr>
                            <m:ctrlPr>
                              <a:rPr lang="en-US" altLang="zh-CN" b="1" i="1" dirty="0" smtClean="0">
                                <a:latin typeface="Cambria Math" panose="02040503050406030204" pitchFamily="18" charset="0"/>
                              </a:rPr>
                            </m:ctrlPr>
                          </m:sSubPr>
                          <m:e>
                            <m:r>
                              <a:rPr lang="nl-NL" altLang="zh-CN" i="1" dirty="0" smtClean="0">
                                <a:latin typeface="Cambria Math" panose="02040503050406030204" pitchFamily="18" charset="0"/>
                              </a:rPr>
                              <m:t>𝑥</m:t>
                            </m:r>
                          </m:e>
                          <m:sub>
                            <m:r>
                              <a:rPr lang="nl-NL" altLang="zh-CN" i="1" dirty="0" smtClean="0">
                                <a:latin typeface="Cambria Math" panose="02040503050406030204" pitchFamily="18" charset="0"/>
                              </a:rPr>
                              <m:t>𝑘</m:t>
                            </m:r>
                          </m:sub>
                        </m:sSub>
                      </m:e>
                    </m:d>
                    <m:r>
                      <a:rPr lang="nl-NL" altLang="zh-CN" i="1" dirty="0">
                        <a:latin typeface="Cambria Math" panose="02040503050406030204" pitchFamily="18" charset="0"/>
                      </a:rPr>
                      <m:t>=7+8</m:t>
                    </m:r>
                    <m:r>
                      <a:rPr lang="nl-NL" altLang="zh-CN" i="1" dirty="0">
                        <a:latin typeface="Cambria Math" panose="02040503050406030204" pitchFamily="18" charset="0"/>
                      </a:rPr>
                      <m:t>𝑘</m:t>
                    </m:r>
                    <m:r>
                      <a:rPr lang="nl-NL" altLang="zh-CN" i="1" dirty="0">
                        <a:latin typeface="Cambria Math" panose="02040503050406030204" pitchFamily="18" charset="0"/>
                      </a:rPr>
                      <m:t>              </m:t>
                    </m:r>
                    <m:r>
                      <a:rPr lang="nl-NL" altLang="zh-CN" i="1" dirty="0">
                        <a:latin typeface="Cambria Math" panose="02040503050406030204" pitchFamily="18" charset="0"/>
                      </a:rPr>
                      <m:t>𝑘</m:t>
                    </m:r>
                    <m:r>
                      <a:rPr lang="nl-NL" altLang="zh-CN" i="1" dirty="0">
                        <a:latin typeface="Cambria Math" panose="02040503050406030204" pitchFamily="18" charset="0"/>
                      </a:rPr>
                      <m:t>=1,2,3</m:t>
                    </m:r>
                    <m:r>
                      <a:rPr lang="en-US" altLang="zh-CN" b="1" i="1" dirty="0" smtClean="0">
                        <a:latin typeface="Cambria Math" panose="02040503050406030204" pitchFamily="18" charset="0"/>
                      </a:rPr>
                      <m:t>,…</m:t>
                    </m:r>
                  </m:oMath>
                </a14:m>
                <a:endParaRPr lang="nl-NL" altLang="zh-CN" dirty="0"/>
              </a:p>
              <a:p>
                <a:pPr lvl="1" eaLnBrk="1" hangingPunct="1"/>
                <a14:m>
                  <m:oMath xmlns:m="http://schemas.openxmlformats.org/officeDocument/2006/math">
                    <m:r>
                      <a:rPr lang="nl-NL" altLang="zh-CN" i="1" dirty="0" smtClean="0">
                        <a:latin typeface="Cambria Math" panose="02040503050406030204" pitchFamily="18" charset="0"/>
                      </a:rPr>
                      <m:t>𝑔</m:t>
                    </m:r>
                    <m:d>
                      <m:dPr>
                        <m:ctrlPr>
                          <a:rPr lang="nl-NL" altLang="zh-CN" i="1" dirty="0" smtClean="0">
                            <a:latin typeface="Cambria Math" panose="02040503050406030204" pitchFamily="18" charset="0"/>
                          </a:rPr>
                        </m:ctrlPr>
                      </m:dPr>
                      <m:e>
                        <m:sSub>
                          <m:sSubPr>
                            <m:ctrlPr>
                              <a:rPr lang="en-US" altLang="zh-CN" b="1" i="1" dirty="0" smtClean="0">
                                <a:latin typeface="Cambria Math" panose="02040503050406030204" pitchFamily="18" charset="0"/>
                              </a:rPr>
                            </m:ctrlPr>
                          </m:sSubPr>
                          <m:e>
                            <m:r>
                              <a:rPr lang="nl-NL" altLang="zh-CN" i="1" dirty="0" smtClean="0">
                                <a:latin typeface="Cambria Math" panose="02040503050406030204" pitchFamily="18" charset="0"/>
                              </a:rPr>
                              <m:t>𝑎</m:t>
                            </m:r>
                          </m:e>
                          <m:sub>
                            <m:r>
                              <a:rPr lang="nl-NL" altLang="zh-CN" i="1" dirty="0" smtClean="0">
                                <a:latin typeface="Cambria Math" panose="02040503050406030204" pitchFamily="18" charset="0"/>
                              </a:rPr>
                              <m:t>𝑘</m:t>
                            </m:r>
                          </m:sub>
                        </m:sSub>
                      </m:e>
                    </m:d>
                    <m:r>
                      <a:rPr lang="nl-NL" altLang="zh-CN" i="1" dirty="0">
                        <a:latin typeface="Cambria Math" panose="02040503050406030204" pitchFamily="18" charset="0"/>
                      </a:rPr>
                      <m:t>=9+8</m:t>
                    </m:r>
                    <m:r>
                      <a:rPr lang="nl-NL" altLang="zh-CN" i="1" dirty="0">
                        <a:latin typeface="Cambria Math" panose="02040503050406030204" pitchFamily="18" charset="0"/>
                      </a:rPr>
                      <m:t>𝑘</m:t>
                    </m:r>
                    <m:r>
                      <a:rPr lang="nl-NL" altLang="zh-CN" i="1" dirty="0">
                        <a:latin typeface="Cambria Math" panose="02040503050406030204" pitchFamily="18" charset="0"/>
                      </a:rPr>
                      <m:t>              </m:t>
                    </m:r>
                    <m:r>
                      <a:rPr lang="nl-NL" altLang="zh-CN" i="1" dirty="0">
                        <a:latin typeface="Cambria Math" panose="02040503050406030204" pitchFamily="18" charset="0"/>
                      </a:rPr>
                      <m:t>𝑘</m:t>
                    </m:r>
                    <m:r>
                      <a:rPr lang="nl-NL" altLang="zh-CN" i="1" dirty="0">
                        <a:latin typeface="Cambria Math" panose="02040503050406030204" pitchFamily="18" charset="0"/>
                      </a:rPr>
                      <m:t>=1,2,3</m:t>
                    </m:r>
                    <m:r>
                      <a:rPr lang="en-US" altLang="zh-CN" b="1" i="1" dirty="0" smtClean="0">
                        <a:latin typeface="Cambria Math" panose="02040503050406030204" pitchFamily="18" charset="0"/>
                      </a:rPr>
                      <m:t>,…</m:t>
                    </m:r>
                  </m:oMath>
                </a14:m>
                <a:endParaRPr lang="nl-NL" altLang="zh-CN" dirty="0"/>
              </a:p>
              <a:p>
                <a:pPr lvl="1" eaLnBrk="1" hangingPunct="1"/>
                <a14:m>
                  <m:oMath xmlns:m="http://schemas.openxmlformats.org/officeDocument/2006/math">
                    <m:r>
                      <a:rPr lang="nl-NL" altLang="zh-CN" i="1" dirty="0" smtClean="0">
                        <a:latin typeface="Cambria Math" panose="02040503050406030204" pitchFamily="18" charset="0"/>
                      </a:rPr>
                      <m:t>𝑔</m:t>
                    </m:r>
                    <m:r>
                      <a:rPr lang="nl-NL" altLang="zh-CN" i="1" dirty="0" smtClean="0">
                        <a:latin typeface="Cambria Math" panose="02040503050406030204" pitchFamily="18" charset="0"/>
                      </a:rPr>
                      <m:t>(</m:t>
                    </m:r>
                    <m:sSubSup>
                      <m:sSubSupPr>
                        <m:ctrlPr>
                          <a:rPr lang="en-US" altLang="zh-CN" b="1" i="1" dirty="0" smtClean="0">
                            <a:latin typeface="Cambria Math" panose="02040503050406030204" pitchFamily="18" charset="0"/>
                          </a:rPr>
                        </m:ctrlPr>
                      </m:sSubSupPr>
                      <m:e>
                        <m:r>
                          <a:rPr lang="nl-NL"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sub>
                      <m:sup>
                        <m:r>
                          <a:rPr lang="en-US" altLang="zh-CN" b="0" i="1" dirty="0" smtClean="0">
                            <a:latin typeface="Cambria Math" panose="02040503050406030204" pitchFamily="18" charset="0"/>
                          </a:rPr>
                          <m:t>𝑛</m:t>
                        </m:r>
                      </m:sup>
                    </m:sSubSup>
                    <m:r>
                      <a:rPr lang="nl-NL" altLang="zh-CN" i="1" dirty="0">
                        <a:latin typeface="Cambria Math" panose="02040503050406030204" pitchFamily="18" charset="0"/>
                      </a:rPr>
                      <m:t>)=11+8</m:t>
                    </m:r>
                    <m:r>
                      <a:rPr lang="pl-PL" altLang="zh-CN" i="1" dirty="0">
                        <a:latin typeface="Cambria Math" panose="02040503050406030204" pitchFamily="18" charset="0"/>
                      </a:rPr>
                      <m:t>×(2</m:t>
                    </m:r>
                    <m:r>
                      <a:rPr lang="pl-PL" altLang="zh-CN" i="1" baseline="30000" dirty="0">
                        <a:latin typeface="Cambria Math" panose="02040503050406030204" pitchFamily="18" charset="0"/>
                      </a:rPr>
                      <m:t>𝑛</m:t>
                    </m:r>
                    <m:r>
                      <a:rPr lang="pl-PL" altLang="zh-CN" i="1" dirty="0">
                        <a:latin typeface="Cambria Math" panose="02040503050406030204" pitchFamily="18" charset="0"/>
                      </a:rPr>
                      <m:t>×3</m:t>
                    </m:r>
                    <m:r>
                      <a:rPr lang="pl-PL" altLang="zh-CN" i="1" baseline="30000" dirty="0">
                        <a:latin typeface="Cambria Math" panose="02040503050406030204" pitchFamily="18" charset="0"/>
                      </a:rPr>
                      <m:t>𝑘</m:t>
                    </m:r>
                    <m:r>
                      <a:rPr lang="pl-PL" altLang="zh-CN" i="1" dirty="0">
                        <a:latin typeface="Cambria Math" panose="02040503050406030204" pitchFamily="18" charset="0"/>
                      </a:rPr>
                      <m:t>)</m:t>
                    </m:r>
                  </m:oMath>
                </a14:m>
                <a:endParaRPr lang="nl-NL" altLang="zh-CN" dirty="0"/>
              </a:p>
              <a:p>
                <a:pPr lvl="1" eaLnBrk="1" hangingPunct="1"/>
                <a14:m>
                  <m:oMath xmlns:m="http://schemas.openxmlformats.org/officeDocument/2006/math">
                    <m:r>
                      <a:rPr lang="nl-NL" altLang="zh-CN" i="1" dirty="0" smtClean="0">
                        <a:latin typeface="Cambria Math" panose="02040503050406030204" pitchFamily="18" charset="0"/>
                      </a:rPr>
                      <m:t>𝑔</m:t>
                    </m:r>
                    <m:r>
                      <a:rPr lang="nl-NL" altLang="zh-CN"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a:latin typeface="Cambria Math" panose="02040503050406030204" pitchFamily="18" charset="0"/>
                          </a:rPr>
                          <m:t>𝑝</m:t>
                        </m:r>
                      </m:e>
                      <m:sub>
                        <m:r>
                          <a:rPr lang="en-US" altLang="zh-CN" b="0" i="1" dirty="0" smtClean="0">
                            <a:latin typeface="Cambria Math" panose="02040503050406030204" pitchFamily="18" charset="0"/>
                          </a:rPr>
                          <m:t>𝑘</m:t>
                        </m:r>
                      </m:sub>
                      <m:sup>
                        <m:r>
                          <a:rPr lang="en-US" altLang="zh-CN" b="0" i="1" dirty="0" smtClean="0">
                            <a:latin typeface="Cambria Math" panose="02040503050406030204" pitchFamily="18" charset="0"/>
                          </a:rPr>
                          <m:t>𝑛</m:t>
                        </m:r>
                      </m:sup>
                    </m:sSubSup>
                    <m:r>
                      <a:rPr lang="nl-NL" altLang="zh-CN" i="1" dirty="0">
                        <a:latin typeface="Cambria Math" panose="02040503050406030204" pitchFamily="18" charset="0"/>
                      </a:rPr>
                      <m:t>)=13+8</m:t>
                    </m:r>
                    <m:r>
                      <a:rPr lang="pl-PL" altLang="zh-CN" i="1" dirty="0">
                        <a:latin typeface="Cambria Math" panose="02040503050406030204" pitchFamily="18" charset="0"/>
                      </a:rPr>
                      <m:t>×(2</m:t>
                    </m:r>
                    <m:r>
                      <a:rPr lang="pl-PL" altLang="zh-CN" i="1" baseline="30000" dirty="0">
                        <a:latin typeface="Cambria Math" panose="02040503050406030204" pitchFamily="18" charset="0"/>
                      </a:rPr>
                      <m:t>𝑛</m:t>
                    </m:r>
                    <m:r>
                      <a:rPr lang="pl-PL" altLang="zh-CN" i="1" dirty="0">
                        <a:latin typeface="Cambria Math" panose="02040503050406030204" pitchFamily="18" charset="0"/>
                      </a:rPr>
                      <m:t>×3</m:t>
                    </m:r>
                    <m:r>
                      <a:rPr lang="pl-PL" altLang="zh-CN" i="1" baseline="30000" dirty="0">
                        <a:latin typeface="Cambria Math" panose="02040503050406030204" pitchFamily="18" charset="0"/>
                      </a:rPr>
                      <m:t>𝑘</m:t>
                    </m:r>
                    <m:r>
                      <a:rPr lang="pl-PL" altLang="zh-CN" i="1" dirty="0">
                        <a:latin typeface="Cambria Math" panose="02040503050406030204" pitchFamily="18" charset="0"/>
                      </a:rPr>
                      <m:t>)</m:t>
                    </m:r>
                  </m:oMath>
                </a14:m>
                <a:endParaRPr lang="zh-CN" altLang="en-US" sz="1800" dirty="0"/>
              </a:p>
            </p:txBody>
          </p:sp>
        </mc:Choice>
        <mc:Fallback xmlns="">
          <p:sp>
            <p:nvSpPr>
              <p:cNvPr id="52227" name="Rectangle 3">
                <a:extLst>
                  <a:ext uri="{FF2B5EF4-FFF2-40B4-BE49-F238E27FC236}">
                    <a16:creationId xmlns:a16="http://schemas.microsoft.com/office/drawing/2014/main" id="{7CB08CE0-E2FE-4211-BE8A-753AE0E292D2}"/>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p:pic>
        <p:nvPicPr>
          <p:cNvPr id="52228" name="Picture 4" descr="Godel">
            <a:extLst>
              <a:ext uri="{FF2B5EF4-FFF2-40B4-BE49-F238E27FC236}">
                <a16:creationId xmlns:a16="http://schemas.microsoft.com/office/drawing/2014/main" id="{D57C61C1-F975-429C-BEAB-DECB5B72F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150" y="2450026"/>
            <a:ext cx="2909888"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5">
            <a:extLst>
              <a:ext uri="{FF2B5EF4-FFF2-40B4-BE49-F238E27FC236}">
                <a16:creationId xmlns:a16="http://schemas.microsoft.com/office/drawing/2014/main" id="{19E20988-84DF-4EA1-AA53-E6BE56599D5C}"/>
              </a:ext>
            </a:extLst>
          </p:cNvPr>
          <p:cNvSpPr txBox="1">
            <a:spLocks noChangeArrowheads="1"/>
          </p:cNvSpPr>
          <p:nvPr/>
        </p:nvSpPr>
        <p:spPr bwMode="auto">
          <a:xfrm>
            <a:off x="5564188" y="6028251"/>
            <a:ext cx="357981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华文仿宋" panose="02010600040101010101" pitchFamily="2" charset="-122"/>
                <a:ea typeface="华文仿宋" panose="02010600040101010101" pitchFamily="2" charset="-122"/>
              </a:defRPr>
            </a:lvl1pPr>
            <a:lvl2pPr marL="742950" indent="-285750">
              <a:lnSpc>
                <a:spcPct val="90000"/>
              </a:lnSpc>
              <a:spcBef>
                <a:spcPct val="25000"/>
              </a:spcBef>
              <a:buClr>
                <a:srgbClr val="336699"/>
              </a:buClr>
              <a:buChar char="•"/>
              <a:defRPr sz="2400" b="1">
                <a:solidFill>
                  <a:schemeClr val="tx1"/>
                </a:solidFill>
                <a:latin typeface="华文仿宋" panose="02010600040101010101" pitchFamily="2" charset="-122"/>
                <a:ea typeface="华文仿宋" panose="02010600040101010101" pitchFamily="2" charset="-122"/>
              </a:defRPr>
            </a:lvl2pPr>
            <a:lvl3pPr marL="1143000" indent="-228600">
              <a:lnSpc>
                <a:spcPct val="90000"/>
              </a:lnSpc>
              <a:spcBef>
                <a:spcPct val="25000"/>
              </a:spcBef>
              <a:buClr>
                <a:srgbClr val="336699"/>
              </a:buClr>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ct val="25000"/>
              </a:spcBef>
              <a:buClr>
                <a:srgbClr val="336699"/>
              </a:buClr>
              <a:buChar char="»"/>
              <a:defRPr b="1">
                <a:solidFill>
                  <a:schemeClr val="tx1"/>
                </a:solidFill>
                <a:latin typeface="华文仿宋" panose="02010600040101010101" pitchFamily="2" charset="-122"/>
                <a:ea typeface="华文仿宋" panose="02010600040101010101" pitchFamily="2" charset="-122"/>
              </a:defRPr>
            </a:lvl4pPr>
            <a:lvl5pPr marL="2057400" indent="-228600">
              <a:lnSpc>
                <a:spcPct val="90000"/>
              </a:lnSpc>
              <a:spcBef>
                <a:spcPct val="25000"/>
              </a:spcBef>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5pPr>
            <a:lvl6pPr marL="25146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6pPr>
            <a:lvl7pPr marL="29718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7pPr>
            <a:lvl8pPr marL="34290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8pPr>
            <a:lvl9pPr marL="3886200" indent="-22860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华文仿宋" panose="02010600040101010101" pitchFamily="2" charset="-122"/>
                <a:ea typeface="华文仿宋" panose="02010600040101010101" pitchFamily="2" charset="-122"/>
              </a:defRPr>
            </a:lvl9pPr>
          </a:lstStyle>
          <a:p>
            <a:pPr algn="ctr">
              <a:lnSpc>
                <a:spcPct val="85000"/>
              </a:lnSpc>
              <a:spcBef>
                <a:spcPct val="50000"/>
              </a:spcBef>
              <a:spcAft>
                <a:spcPct val="0"/>
              </a:spcAft>
              <a:buClrTx/>
              <a:buFontTx/>
              <a:buNone/>
            </a:pPr>
            <a:r>
              <a:rPr lang="en-US" altLang="zh-CN" sz="2000" dirty="0">
                <a:solidFill>
                  <a:srgbClr val="000000"/>
                </a:solidFill>
                <a:latin typeface="Tahoma" panose="020B0604030504040204" pitchFamily="34" charset="0"/>
                <a:ea typeface="宋体" panose="02010600030101010101" pitchFamily="2" charset="-122"/>
                <a:cs typeface="Arial" panose="020B0604020202020204" pitchFamily="34" charset="0"/>
              </a:rPr>
              <a:t>Kurt Gödel's 1906-1978</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A5EC5E2-5544-4719-AF42-87FA65DE2AF7}"/>
              </a:ext>
            </a:extLst>
          </p:cNvPr>
          <p:cNvSpPr>
            <a:spLocks noGrp="1" noChangeArrowheads="1"/>
          </p:cNvSpPr>
          <p:nvPr>
            <p:ph type="title"/>
          </p:nvPr>
        </p:nvSpPr>
        <p:spPr/>
        <p:txBody>
          <a:bodyPr/>
          <a:lstStyle/>
          <a:p>
            <a:pPr eaLnBrk="1" hangingPunct="1"/>
            <a:r>
              <a:rPr lang="zh-CN" altLang="es-ES"/>
              <a:t>歌德尔编码</a:t>
            </a:r>
            <a:endParaRPr lang="zh-CN" altLang="en-US"/>
          </a:p>
        </p:txBody>
      </p:sp>
      <mc:AlternateContent xmlns:mc="http://schemas.openxmlformats.org/markup-compatibility/2006" xmlns:a14="http://schemas.microsoft.com/office/drawing/2010/main">
        <mc:Choice Requires="a14">
          <p:sp>
            <p:nvSpPr>
              <p:cNvPr id="53251" name="Rectangle 3">
                <a:extLst>
                  <a:ext uri="{FF2B5EF4-FFF2-40B4-BE49-F238E27FC236}">
                    <a16:creationId xmlns:a16="http://schemas.microsoft.com/office/drawing/2014/main" id="{C43FCF27-B03C-408B-8D09-2B8EE1E53BD3}"/>
                  </a:ext>
                </a:extLst>
              </p:cNvPr>
              <p:cNvSpPr>
                <a:spLocks noGrp="1" noChangeArrowheads="1"/>
              </p:cNvSpPr>
              <p:nvPr>
                <p:ph idx="1"/>
              </p:nvPr>
            </p:nvSpPr>
            <p:spPr/>
            <p:txBody>
              <a:bodyPr/>
              <a:lstStyle/>
              <a:p>
                <a:pPr eaLnBrk="1" hangingPunct="1"/>
                <a:r>
                  <a:rPr lang="zh-CN" altLang="nl-NL"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定义</a:t>
                </a:r>
                <a:r>
                  <a:rPr lang="en-US" altLang="zh-CN"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5.4.2</a:t>
                </a:r>
                <a:r>
                  <a:rPr lang="zh-CN" altLang="nl-NL" dirty="0"/>
                  <a:t> </a:t>
                </a:r>
                <a:r>
                  <a:rPr lang="zh-CN" altLang="nl-NL" b="0" dirty="0"/>
                  <a:t>公式歌德尔数</a:t>
                </a:r>
              </a:p>
              <a:p>
                <a:pPr lvl="1" eaLnBrk="1" hangingPunct="1"/>
                <a:r>
                  <a:rPr lang="zh-CN" altLang="nl-NL" b="0" dirty="0"/>
                  <a:t>若</a:t>
                </a:r>
                <a14:m>
                  <m:oMath xmlns:m="http://schemas.openxmlformats.org/officeDocument/2006/math">
                    <m:r>
                      <a:rPr lang="nl-NL" altLang="zh-CN" b="1" i="1" dirty="0" smtClean="0">
                        <a:latin typeface="Cambria Math" panose="02040503050406030204" pitchFamily="18" charset="0"/>
                      </a:rPr>
                      <m:t>𝒖</m:t>
                    </m:r>
                    <m:r>
                      <a:rPr lang="nl-NL" altLang="zh-CN" b="1" i="1" baseline="-25000" dirty="0">
                        <a:latin typeface="Cambria Math" panose="02040503050406030204" pitchFamily="18" charset="0"/>
                      </a:rPr>
                      <m:t>𝟏</m:t>
                    </m:r>
                    <m:r>
                      <a:rPr lang="nl-NL" altLang="zh-CN" b="1" i="1" dirty="0">
                        <a:latin typeface="Cambria Math" panose="02040503050406030204" pitchFamily="18" charset="0"/>
                      </a:rPr>
                      <m:t>𝒖</m:t>
                    </m:r>
                    <m:r>
                      <a:rPr lang="nl-NL" altLang="zh-CN" b="1" i="1" baseline="-25000" dirty="0">
                        <a:latin typeface="Cambria Math" panose="02040503050406030204" pitchFamily="18" charset="0"/>
                      </a:rPr>
                      <m:t>𝟐</m:t>
                    </m:r>
                    <m:r>
                      <a:rPr lang="nl-NL" altLang="zh-CN" b="1"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nl-NL" altLang="zh-CN" b="1" i="1" dirty="0">
                            <a:latin typeface="Cambria Math" panose="02040503050406030204" pitchFamily="18" charset="0"/>
                          </a:rPr>
                          <m:t>𝒖</m:t>
                        </m:r>
                      </m:e>
                      <m:sub>
                        <m:r>
                          <a:rPr lang="nl-NL" altLang="zh-CN" b="1" i="1" dirty="0">
                            <a:latin typeface="Cambria Math" panose="02040503050406030204" pitchFamily="18" charset="0"/>
                          </a:rPr>
                          <m:t>𝒌</m:t>
                        </m:r>
                      </m:sub>
                    </m:sSub>
                  </m:oMath>
                </a14:m>
                <a:r>
                  <a:rPr lang="zh-CN" altLang="nl-NL" b="0" dirty="0"/>
                  <a:t>是公式符号串，则公式的歌德尔数为</a:t>
                </a:r>
              </a:p>
              <a:p>
                <a:pPr lvl="1" eaLnBrk="1" hangingPunct="1"/>
                <a14:m>
                  <m:oMath xmlns:m="http://schemas.openxmlformats.org/officeDocument/2006/math">
                    <m:r>
                      <a:rPr lang="nl-NL" altLang="zh-CN" b="1" i="1" dirty="0" smtClean="0">
                        <a:latin typeface="Cambria Math" panose="02040503050406030204" pitchFamily="18" charset="0"/>
                      </a:rPr>
                      <m:t>𝒈</m:t>
                    </m:r>
                    <m:r>
                      <a:rPr lang="nl-NL"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nl-NL" altLang="zh-CN" b="1" i="1" dirty="0" smtClean="0">
                            <a:latin typeface="Cambria Math" panose="02040503050406030204" pitchFamily="18" charset="0"/>
                          </a:rPr>
                          <m:t>𝒖</m:t>
                        </m:r>
                      </m:e>
                      <m:sub>
                        <m:r>
                          <a:rPr lang="en-US" altLang="zh-CN" b="1" i="1" dirty="0" smtClean="0">
                            <a:latin typeface="Cambria Math" panose="02040503050406030204" pitchFamily="18" charset="0"/>
                          </a:rPr>
                          <m:t>𝟏</m:t>
                        </m:r>
                      </m:sub>
                    </m:sSub>
                    <m:sSub>
                      <m:sSubPr>
                        <m:ctrlPr>
                          <a:rPr lang="en-US" altLang="zh-CN" i="1" dirty="0" smtClean="0">
                            <a:latin typeface="Cambria Math" panose="02040503050406030204" pitchFamily="18" charset="0"/>
                          </a:rPr>
                        </m:ctrlPr>
                      </m:sSubPr>
                      <m:e>
                        <m:r>
                          <a:rPr lang="nl-NL" altLang="zh-CN" b="1" i="1" dirty="0" smtClean="0">
                            <a:latin typeface="Cambria Math" panose="02040503050406030204" pitchFamily="18" charset="0"/>
                          </a:rPr>
                          <m:t>𝒖</m:t>
                        </m:r>
                      </m:e>
                      <m:sub>
                        <m:r>
                          <a:rPr lang="en-US" altLang="zh-CN" b="1" i="1" dirty="0" smtClean="0">
                            <a:latin typeface="Cambria Math" panose="02040503050406030204" pitchFamily="18" charset="0"/>
                          </a:rPr>
                          <m:t>𝟐</m:t>
                        </m:r>
                      </m:sub>
                    </m:sSub>
                    <m:r>
                      <a:rPr lang="nl-NL"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nl-NL" altLang="zh-CN" b="1" i="1" dirty="0" smtClean="0">
                            <a:latin typeface="Cambria Math" panose="02040503050406030204" pitchFamily="18" charset="0"/>
                          </a:rPr>
                          <m:t>𝒖</m:t>
                        </m:r>
                      </m:e>
                      <m:sub>
                        <m:r>
                          <a:rPr lang="nl-NL" altLang="zh-CN" b="1" i="1" dirty="0" smtClean="0">
                            <a:latin typeface="Cambria Math" panose="02040503050406030204" pitchFamily="18" charset="0"/>
                          </a:rPr>
                          <m:t>𝒌</m:t>
                        </m:r>
                      </m:sub>
                    </m:sSub>
                    <m:r>
                      <a:rPr lang="nl-NL"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𝟐</m:t>
                        </m:r>
                      </m:e>
                      <m:sup>
                        <m:r>
                          <a:rPr lang="en-US" altLang="zh-CN" b="1" i="1" dirty="0" smtClean="0">
                            <a:latin typeface="Cambria Math" panose="02040503050406030204" pitchFamily="18" charset="0"/>
                          </a:rPr>
                          <m:t>𝒈</m:t>
                        </m:r>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𝒖</m:t>
                            </m:r>
                            <m:r>
                              <a:rPr lang="en-US" altLang="zh-CN" b="1" i="1" dirty="0" smtClean="0">
                                <a:latin typeface="Cambria Math" panose="02040503050406030204" pitchFamily="18" charset="0"/>
                              </a:rPr>
                              <m:t>𝟏</m:t>
                            </m:r>
                          </m:e>
                        </m:d>
                      </m:sup>
                    </m:sSup>
                    <m:r>
                      <a:rPr lang="pl-PL" altLang="zh-CN" b="1"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nl-NL" altLang="zh-CN" b="1" i="1" dirty="0" smtClean="0">
                            <a:latin typeface="Cambria Math" panose="02040503050406030204" pitchFamily="18" charset="0"/>
                          </a:rPr>
                          <m:t>𝟑</m:t>
                        </m:r>
                      </m:e>
                      <m:sup>
                        <m:r>
                          <a:rPr lang="en-US" altLang="zh-CN" b="1" i="1" dirty="0" smtClean="0">
                            <a:latin typeface="Cambria Math" panose="02040503050406030204" pitchFamily="18" charset="0"/>
                          </a:rPr>
                          <m:t>𝒈</m:t>
                        </m:r>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𝒖</m:t>
                            </m:r>
                            <m:r>
                              <a:rPr lang="en-US" altLang="zh-CN" b="1" i="1" dirty="0" smtClean="0">
                                <a:latin typeface="Cambria Math" panose="02040503050406030204" pitchFamily="18" charset="0"/>
                              </a:rPr>
                              <m:t>𝟐</m:t>
                            </m:r>
                          </m:e>
                        </m:d>
                      </m:sup>
                    </m:sSup>
                    <m:r>
                      <a:rPr lang="pl-PL" altLang="zh-CN" b="1" i="1" dirty="0" smtClean="0">
                        <a:latin typeface="Cambria Math" panose="02040503050406030204" pitchFamily="18" charset="0"/>
                      </a:rPr>
                      <m:t>×</m:t>
                    </m:r>
                    <m:r>
                      <a:rPr lang="nl-NL" altLang="zh-CN" b="1" i="1" dirty="0" smtClean="0">
                        <a:latin typeface="Cambria Math" panose="02040503050406030204" pitchFamily="18" charset="0"/>
                      </a:rPr>
                      <m:t>…</m:t>
                    </m:r>
                    <m:r>
                      <a:rPr lang="pl-PL" altLang="zh-CN" b="1"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1" i="1" dirty="0" smtClean="0">
                            <a:latin typeface="Cambria Math" panose="02040503050406030204" pitchFamily="18" charset="0"/>
                          </a:rPr>
                          <m:t>𝒒</m:t>
                        </m:r>
                      </m:e>
                      <m:sup>
                        <m:r>
                          <a:rPr lang="en-US" altLang="zh-CN" b="1" i="1" dirty="0" smtClean="0">
                            <a:latin typeface="Cambria Math" panose="02040503050406030204" pitchFamily="18" charset="0"/>
                          </a:rPr>
                          <m:t>𝒈</m:t>
                        </m:r>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𝒖𝒌</m:t>
                            </m:r>
                          </m:e>
                        </m:d>
                      </m:sup>
                    </m:sSup>
                  </m:oMath>
                </a14:m>
                <a:endParaRPr lang="nl-NL" altLang="zh-CN" baseline="30000" dirty="0"/>
              </a:p>
              <a:p>
                <a:pPr eaLnBrk="1" hangingPunct="1"/>
                <a:r>
                  <a:rPr lang="zh-CN" altLang="nl-NL"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定义</a:t>
                </a:r>
                <a:r>
                  <a:rPr lang="en-US" altLang="zh-CN"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5.4.3</a:t>
                </a:r>
                <a:r>
                  <a:rPr lang="zh-CN" altLang="nl-NL" dirty="0"/>
                  <a:t> </a:t>
                </a:r>
                <a:r>
                  <a:rPr lang="zh-CN" altLang="nl-NL" b="0" dirty="0"/>
                  <a:t>证明的公式序列歌德尔数</a:t>
                </a:r>
              </a:p>
              <a:p>
                <a:pPr lvl="1" eaLnBrk="1" hangingPunct="1"/>
                <a:r>
                  <a:rPr lang="zh-CN" altLang="nl-NL" b="0" dirty="0"/>
                  <a:t>若</a:t>
                </a:r>
                <a14:m>
                  <m:oMath xmlns:m="http://schemas.openxmlformats.org/officeDocument/2006/math">
                    <m:r>
                      <a:rPr lang="el-GR" altLang="zh-CN" b="1" i="1" dirty="0" smtClean="0">
                        <a:latin typeface="Cambria Math" panose="02040503050406030204" pitchFamily="18" charset="0"/>
                      </a:rPr>
                      <m:t>𝝎</m:t>
                    </m:r>
                    <m:r>
                      <a:rPr lang="nl-NL" altLang="zh-CN" b="1" i="1" baseline="-25000" dirty="0">
                        <a:latin typeface="Cambria Math" panose="02040503050406030204" pitchFamily="18" charset="0"/>
                      </a:rPr>
                      <m:t>𝟏</m:t>
                    </m:r>
                    <m:r>
                      <a:rPr lang="el-GR" altLang="zh-CN" b="1" i="1" dirty="0">
                        <a:latin typeface="Cambria Math" panose="02040503050406030204" pitchFamily="18" charset="0"/>
                      </a:rPr>
                      <m:t>𝝎</m:t>
                    </m:r>
                    <m:r>
                      <a:rPr lang="nl-NL" altLang="zh-CN" b="1" i="1" baseline="-25000" dirty="0">
                        <a:latin typeface="Cambria Math" panose="02040503050406030204" pitchFamily="18" charset="0"/>
                      </a:rPr>
                      <m:t>𝟐</m:t>
                    </m:r>
                    <m:r>
                      <a:rPr lang="nl-NL" altLang="zh-CN" b="1" i="1" dirty="0">
                        <a:latin typeface="Cambria Math" panose="02040503050406030204" pitchFamily="18" charset="0"/>
                      </a:rPr>
                      <m:t>… </m:t>
                    </m:r>
                    <m:r>
                      <a:rPr lang="el-GR" altLang="zh-CN" b="1" i="1" dirty="0">
                        <a:latin typeface="Cambria Math" panose="02040503050406030204" pitchFamily="18" charset="0"/>
                      </a:rPr>
                      <m:t>𝝎</m:t>
                    </m:r>
                    <m:r>
                      <a:rPr lang="nl-NL" altLang="zh-CN" b="1" i="1" baseline="-25000" dirty="0">
                        <a:latin typeface="Cambria Math" panose="02040503050406030204" pitchFamily="18" charset="0"/>
                      </a:rPr>
                      <m:t>𝒌</m:t>
                    </m:r>
                  </m:oMath>
                </a14:m>
                <a:r>
                  <a:rPr lang="zh-CN" altLang="nl-NL" b="0" dirty="0"/>
                  <a:t>是证明的公式序列，则其歌德尔数为</a:t>
                </a:r>
              </a:p>
              <a:p>
                <a:pPr lvl="1" eaLnBrk="1" hangingPunct="1"/>
                <a14:m>
                  <m:oMath xmlns:m="http://schemas.openxmlformats.org/officeDocument/2006/math">
                    <m:r>
                      <a:rPr lang="nl-NL" altLang="zh-CN" b="1" i="1" dirty="0" smtClean="0">
                        <a:latin typeface="Cambria Math" panose="02040503050406030204" pitchFamily="18" charset="0"/>
                      </a:rPr>
                      <m:t>𝒈</m:t>
                    </m:r>
                    <m:r>
                      <a:rPr lang="nl-NL" altLang="zh-CN" b="1" i="1" dirty="0" smtClean="0">
                        <a:latin typeface="Cambria Math" panose="02040503050406030204" pitchFamily="18" charset="0"/>
                      </a:rPr>
                      <m:t>(</m:t>
                    </m:r>
                    <m:r>
                      <a:rPr lang="el-GR" altLang="zh-CN" b="1" i="1" dirty="0">
                        <a:latin typeface="Cambria Math" panose="02040503050406030204" pitchFamily="18" charset="0"/>
                      </a:rPr>
                      <m:t>𝝎</m:t>
                    </m:r>
                    <m:r>
                      <a:rPr lang="nl-NL" altLang="zh-CN" b="1" i="1" baseline="-25000" dirty="0">
                        <a:latin typeface="Cambria Math" panose="02040503050406030204" pitchFamily="18" charset="0"/>
                      </a:rPr>
                      <m:t>𝟏</m:t>
                    </m:r>
                    <m:r>
                      <a:rPr lang="el-GR" altLang="zh-CN" b="1" i="1" dirty="0">
                        <a:latin typeface="Cambria Math" panose="02040503050406030204" pitchFamily="18" charset="0"/>
                      </a:rPr>
                      <m:t>𝝎</m:t>
                    </m:r>
                    <m:r>
                      <a:rPr lang="nl-NL" altLang="zh-CN" b="1" i="1" baseline="-25000" dirty="0">
                        <a:latin typeface="Cambria Math" panose="02040503050406030204" pitchFamily="18" charset="0"/>
                      </a:rPr>
                      <m:t>𝟐</m:t>
                    </m:r>
                    <m:r>
                      <a:rPr lang="nl-NL" altLang="zh-CN" b="1" i="1" dirty="0">
                        <a:latin typeface="Cambria Math" panose="02040503050406030204" pitchFamily="18" charset="0"/>
                      </a:rPr>
                      <m:t>… </m:t>
                    </m:r>
                    <m:r>
                      <a:rPr lang="el-GR" altLang="zh-CN" b="1" i="1" dirty="0">
                        <a:latin typeface="Cambria Math" panose="02040503050406030204" pitchFamily="18" charset="0"/>
                      </a:rPr>
                      <m:t>𝝎</m:t>
                    </m:r>
                    <m:r>
                      <a:rPr lang="nl-NL" altLang="zh-CN" b="1" i="1" baseline="-25000" dirty="0">
                        <a:latin typeface="Cambria Math" panose="02040503050406030204" pitchFamily="18" charset="0"/>
                      </a:rPr>
                      <m:t>𝒌</m:t>
                    </m:r>
                    <m:r>
                      <a:rPr lang="nl-NL" altLang="zh-CN" b="1" i="1" dirty="0">
                        <a:latin typeface="Cambria Math" panose="02040503050406030204" pitchFamily="18" charset="0"/>
                      </a:rPr>
                      <m:t>)= </m:t>
                    </m:r>
                    <m:sSup>
                      <m:sSupPr>
                        <m:ctrlPr>
                          <a:rPr lang="en-US" altLang="zh-CN" i="1" dirty="0" smtClean="0">
                            <a:latin typeface="Cambria Math" panose="02040503050406030204" pitchFamily="18" charset="0"/>
                          </a:rPr>
                        </m:ctrlPr>
                      </m:sSupPr>
                      <m:e>
                        <m:r>
                          <a:rPr lang="nl-NL" altLang="zh-CN" b="1" i="1" dirty="0">
                            <a:latin typeface="Cambria Math" panose="02040503050406030204" pitchFamily="18" charset="0"/>
                          </a:rPr>
                          <m:t>𝟐</m:t>
                        </m:r>
                      </m:e>
                      <m:sup>
                        <m:r>
                          <a:rPr lang="en-US" altLang="zh-CN" b="1" i="1" dirty="0" smtClean="0">
                            <a:latin typeface="Cambria Math" panose="02040503050406030204" pitchFamily="18" charset="0"/>
                          </a:rPr>
                          <m:t>𝒈</m:t>
                        </m:r>
                        <m:d>
                          <m:dPr>
                            <m:ctrlPr>
                              <a:rPr lang="en-US" altLang="zh-CN" i="1" dirty="0" smtClean="0">
                                <a:latin typeface="Cambria Math" panose="02040503050406030204" pitchFamily="18" charset="0"/>
                              </a:rPr>
                            </m:ctrlPr>
                          </m:dPr>
                          <m:e>
                            <m:r>
                              <a:rPr lang="zh-CN" altLang="en-US" b="1" i="1" dirty="0" smtClean="0">
                                <a:latin typeface="Cambria Math" panose="02040503050406030204" pitchFamily="18" charset="0"/>
                              </a:rPr>
                              <m:t>𝝎</m:t>
                            </m:r>
                            <m:r>
                              <a:rPr lang="en-US" altLang="zh-CN" b="1" i="1" dirty="0" smtClean="0">
                                <a:latin typeface="Cambria Math" panose="02040503050406030204" pitchFamily="18" charset="0"/>
                              </a:rPr>
                              <m:t>𝟏</m:t>
                            </m:r>
                          </m:e>
                        </m:d>
                      </m:sup>
                    </m:sSup>
                    <m:r>
                      <a:rPr lang="pl-PL" altLang="zh-CN" b="1"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nl-NL" altLang="zh-CN" b="1" i="1" dirty="0">
                            <a:latin typeface="Cambria Math" panose="02040503050406030204" pitchFamily="18" charset="0"/>
                          </a:rPr>
                          <m:t>𝟑</m:t>
                        </m:r>
                      </m:e>
                      <m:sup>
                        <m:r>
                          <a:rPr lang="en-US" altLang="zh-CN" b="1" i="1" dirty="0">
                            <a:latin typeface="Cambria Math" panose="02040503050406030204" pitchFamily="18" charset="0"/>
                          </a:rPr>
                          <m:t>𝒈</m:t>
                        </m:r>
                        <m:d>
                          <m:dPr>
                            <m:ctrlPr>
                              <a:rPr lang="en-US" altLang="zh-CN" i="1" dirty="0">
                                <a:latin typeface="Cambria Math" panose="02040503050406030204" pitchFamily="18" charset="0"/>
                              </a:rPr>
                            </m:ctrlPr>
                          </m:dPr>
                          <m:e>
                            <m:r>
                              <a:rPr lang="zh-CN" altLang="en-US" b="1" i="1" dirty="0">
                                <a:latin typeface="Cambria Math" panose="02040503050406030204" pitchFamily="18" charset="0"/>
                              </a:rPr>
                              <m:t>𝝎</m:t>
                            </m:r>
                            <m:r>
                              <a:rPr lang="en-US" altLang="zh-CN" b="1" i="1" dirty="0" smtClean="0">
                                <a:latin typeface="Cambria Math" panose="02040503050406030204" pitchFamily="18" charset="0"/>
                              </a:rPr>
                              <m:t>𝟐</m:t>
                            </m:r>
                          </m:e>
                        </m:d>
                      </m:sup>
                    </m:sSup>
                    <m:r>
                      <a:rPr lang="pl-PL" altLang="zh-CN" b="1" i="1" dirty="0">
                        <a:latin typeface="Cambria Math" panose="02040503050406030204" pitchFamily="18" charset="0"/>
                      </a:rPr>
                      <m:t>×</m:t>
                    </m:r>
                    <m:r>
                      <a:rPr lang="nl-NL" altLang="zh-CN" b="1" i="1" dirty="0">
                        <a:latin typeface="Cambria Math" panose="02040503050406030204" pitchFamily="18" charset="0"/>
                      </a:rPr>
                      <m:t>…</m:t>
                    </m:r>
                    <m:r>
                      <a:rPr lang="pl-PL" altLang="zh-CN" b="1" i="1" dirty="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1" i="1" dirty="0">
                            <a:latin typeface="Cambria Math" panose="02040503050406030204" pitchFamily="18" charset="0"/>
                          </a:rPr>
                          <m:t>𝒒</m:t>
                        </m:r>
                      </m:e>
                      <m:sup>
                        <m:r>
                          <a:rPr lang="en-US" altLang="zh-CN" b="1" i="1" dirty="0">
                            <a:latin typeface="Cambria Math" panose="02040503050406030204" pitchFamily="18" charset="0"/>
                          </a:rPr>
                          <m:t>𝒈</m:t>
                        </m:r>
                        <m:d>
                          <m:dPr>
                            <m:ctrlPr>
                              <a:rPr lang="en-US" altLang="zh-CN" i="1" dirty="0">
                                <a:latin typeface="Cambria Math" panose="02040503050406030204" pitchFamily="18" charset="0"/>
                              </a:rPr>
                            </m:ctrlPr>
                          </m:dPr>
                          <m:e>
                            <m:r>
                              <a:rPr lang="zh-CN" altLang="en-US" b="1" i="1" dirty="0">
                                <a:latin typeface="Cambria Math" panose="02040503050406030204" pitchFamily="18" charset="0"/>
                              </a:rPr>
                              <m:t>𝝎</m:t>
                            </m:r>
                            <m:r>
                              <a:rPr lang="en-US" altLang="zh-CN" b="1" i="1" dirty="0" smtClean="0">
                                <a:latin typeface="Cambria Math" panose="02040503050406030204" pitchFamily="18" charset="0"/>
                              </a:rPr>
                              <m:t>𝒌</m:t>
                            </m:r>
                          </m:e>
                        </m:d>
                      </m:sup>
                    </m:sSup>
                  </m:oMath>
                </a14:m>
                <a:endParaRPr lang="en-US" altLang="zh-CN" dirty="0"/>
              </a:p>
              <a:p>
                <a:pPr eaLnBrk="1" hangingPunct="1"/>
                <a:r>
                  <a:rPr lang="zh-CN" altLang="en-US" b="0" dirty="0"/>
                  <a:t>符号的歌德尔数一定是奇数，公式的歌德尔数一定是偶数且素数</a:t>
                </a:r>
                <a14:m>
                  <m:oMath xmlns:m="http://schemas.openxmlformats.org/officeDocument/2006/math">
                    <m:r>
                      <a:rPr lang="en-US" altLang="zh-CN" b="0" i="1" dirty="0" smtClean="0">
                        <a:latin typeface="Cambria Math" panose="02040503050406030204" pitchFamily="18" charset="0"/>
                      </a:rPr>
                      <m:t>2</m:t>
                    </m:r>
                  </m:oMath>
                </a14:m>
                <a:r>
                  <a:rPr lang="zh-CN" altLang="en-US" b="0" dirty="0"/>
                  <a:t>是奇数次幂，证明的公式序列一定是偶数且素数</a:t>
                </a:r>
                <a14:m>
                  <m:oMath xmlns:m="http://schemas.openxmlformats.org/officeDocument/2006/math">
                    <m:r>
                      <a:rPr lang="en-US" altLang="zh-CN" b="0" i="1" dirty="0" smtClean="0">
                        <a:latin typeface="Cambria Math" panose="02040503050406030204" pitchFamily="18" charset="0"/>
                      </a:rPr>
                      <m:t>2</m:t>
                    </m:r>
                  </m:oMath>
                </a14:m>
                <a:r>
                  <a:rPr lang="zh-CN" altLang="en-US" b="0" dirty="0"/>
                  <a:t>是偶数次幂。 </a:t>
                </a:r>
              </a:p>
            </p:txBody>
          </p:sp>
        </mc:Choice>
        <mc:Fallback xmlns="">
          <p:sp>
            <p:nvSpPr>
              <p:cNvPr id="53251" name="Rectangle 3">
                <a:extLst>
                  <a:ext uri="{FF2B5EF4-FFF2-40B4-BE49-F238E27FC236}">
                    <a16:creationId xmlns:a16="http://schemas.microsoft.com/office/drawing/2014/main" id="{C43FCF27-B03C-408B-8D09-2B8EE1E53BD3}"/>
                  </a:ext>
                </a:extLst>
              </p:cNvPr>
              <p:cNvSpPr>
                <a:spLocks noGrp="1" noRot="1" noChangeAspect="1" noMove="1" noResize="1" noEditPoints="1" noAdjustHandles="1" noChangeArrowheads="1" noChangeShapeType="1" noTextEdit="1"/>
              </p:cNvSpPr>
              <p:nvPr>
                <p:ph idx="1"/>
              </p:nvPr>
            </p:nvSpPr>
            <p:spPr>
              <a:blipFill>
                <a:blip r:embed="rId2"/>
                <a:stretch>
                  <a:fillRect l="-781" t="-746" r="-994"/>
                </a:stretch>
              </a:blipFill>
            </p:spPr>
            <p:txBody>
              <a:bodyPr/>
              <a:lstStyle/>
              <a:p>
                <a:r>
                  <a:rPr lang="zh-CN" altLang="en-US">
                    <a:noFill/>
                  </a:rPr>
                  <a:t> </a:t>
                </a:r>
              </a:p>
            </p:txBody>
          </p:sp>
        </mc:Fallback>
      </mc:AlternateContent>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3AAE292-7852-4E0D-A29F-CFCDA6AEB435}"/>
              </a:ext>
            </a:extLst>
          </p:cNvPr>
          <p:cNvSpPr>
            <a:spLocks noGrp="1" noChangeArrowheads="1"/>
          </p:cNvSpPr>
          <p:nvPr>
            <p:ph type="title"/>
          </p:nvPr>
        </p:nvSpPr>
        <p:spPr/>
        <p:txBody>
          <a:bodyPr/>
          <a:lstStyle/>
          <a:p>
            <a:pPr eaLnBrk="1" hangingPunct="1"/>
            <a:r>
              <a:rPr lang="zh-CN" altLang="en-US"/>
              <a:t>歌德尔不完全性定理</a:t>
            </a:r>
          </a:p>
        </p:txBody>
      </p:sp>
      <mc:AlternateContent xmlns:mc="http://schemas.openxmlformats.org/markup-compatibility/2006" xmlns:a14="http://schemas.microsoft.com/office/drawing/2010/main">
        <mc:Choice Requires="a14">
          <p:sp>
            <p:nvSpPr>
              <p:cNvPr id="54275" name="Rectangle 3">
                <a:extLst>
                  <a:ext uri="{FF2B5EF4-FFF2-40B4-BE49-F238E27FC236}">
                    <a16:creationId xmlns:a16="http://schemas.microsoft.com/office/drawing/2014/main" id="{860C273C-7750-4DA9-AF8B-9D70FF32918D}"/>
                  </a:ext>
                </a:extLst>
              </p:cNvPr>
              <p:cNvSpPr>
                <a:spLocks noGrp="1" noChangeArrowheads="1"/>
              </p:cNvSpPr>
              <p:nvPr>
                <p:ph idx="1"/>
              </p:nvPr>
            </p:nvSpPr>
            <p:spPr>
              <a:xfrm>
                <a:off x="276225" y="946150"/>
                <a:ext cx="8674592" cy="5841016"/>
              </a:xfrm>
            </p:spPr>
            <p:txBody>
              <a:bodyPr/>
              <a:lstStyle/>
              <a:p>
                <a:pPr eaLnBrk="1" hangingPunct="1"/>
                <a:r>
                  <a:rPr lang="zh-CN" altLang="en-US" b="0" dirty="0">
                    <a:latin typeface="Times New Roman" panose="02020603050405020304" pitchFamily="18" charset="0"/>
                    <a:cs typeface="Times New Roman" panose="02020603050405020304" pitchFamily="18" charset="0"/>
                  </a:rPr>
                  <a:t>设</a:t>
                </a:r>
                <a:r>
                  <a:rPr lang="zh-CN" altLang="nl-NL" b="0" dirty="0">
                    <a:latin typeface="Times New Roman" panose="02020603050405020304" pitchFamily="18" charset="0"/>
                    <a:cs typeface="Times New Roman" panose="02020603050405020304" pitchFamily="18" charset="0"/>
                  </a:rPr>
                  <a:t>公式</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𝝎</m:t>
                    </m:r>
                  </m:oMath>
                </a14:m>
                <a:r>
                  <a:rPr lang="zh-CN" altLang="el-GR" b="0" dirty="0">
                    <a:latin typeface="Times New Roman" panose="02020603050405020304" pitchFamily="18" charset="0"/>
                    <a:cs typeface="Times New Roman" panose="02020603050405020304" pitchFamily="18" charset="0"/>
                  </a:rPr>
                  <a:t>的歌德尔数</a:t>
                </a:r>
                <a:r>
                  <a:rPr lang="zh-CN" altLang="en-US" b="0" dirty="0">
                    <a:latin typeface="Times New Roman" panose="02020603050405020304" pitchFamily="18" charset="0"/>
                    <a:cs typeface="Times New Roman" panose="02020603050405020304" pitchFamily="18" charset="0"/>
                  </a:rPr>
                  <a:t>是</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𝒎</m:t>
                    </m:r>
                  </m:oMath>
                </a14:m>
                <a:r>
                  <a:rPr lang="zh-CN" altLang="en-US" b="0" dirty="0">
                    <a:latin typeface="Times New Roman" panose="02020603050405020304" pitchFamily="18" charset="0"/>
                    <a:cs typeface="Times New Roman" panose="02020603050405020304" pitchFamily="18" charset="0"/>
                  </a:rPr>
                  <a:t>，公式有穷序列</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𝟏</m:t>
                    </m:r>
                    <m:r>
                      <a:rPr lang="el-GR" altLang="zh-CN" b="1" i="1" dirty="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𝟐</m:t>
                    </m:r>
                    <m:r>
                      <a:rPr lang="en-US" altLang="zh-CN" b="1" i="1" dirty="0">
                        <a:latin typeface="Cambria Math" panose="02040503050406030204" pitchFamily="18" charset="0"/>
                        <a:cs typeface="Times New Roman" panose="02020603050405020304" pitchFamily="18" charset="0"/>
                      </a:rPr>
                      <m:t>… </m:t>
                    </m:r>
                    <m:r>
                      <a:rPr lang="el-GR" altLang="zh-CN" b="1" i="1" dirty="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𝒌</m:t>
                    </m:r>
                  </m:oMath>
                </a14:m>
                <a:r>
                  <a:rPr lang="zh-CN" altLang="nl-NL" b="0" dirty="0">
                    <a:latin typeface="Times New Roman" panose="02020603050405020304" pitchFamily="18" charset="0"/>
                    <a:cs typeface="Times New Roman" panose="02020603050405020304" pitchFamily="18" charset="0"/>
                  </a:rPr>
                  <a:t>是</a:t>
                </a:r>
                <a:r>
                  <a:rPr lang="zh-CN" altLang="el-GR" b="0" dirty="0">
                    <a:latin typeface="Times New Roman" panose="02020603050405020304" pitchFamily="18" charset="0"/>
                    <a:cs typeface="Times New Roman" panose="02020603050405020304" pitchFamily="18" charset="0"/>
                  </a:rPr>
                  <a:t>的歌德尔数</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𝒏</m:t>
                    </m:r>
                  </m:oMath>
                </a14:m>
                <a:endParaRPr lang="en-US" altLang="zh-CN" b="0" dirty="0">
                  <a:latin typeface="Times New Roman" panose="02020603050405020304" pitchFamily="18" charset="0"/>
                  <a:cs typeface="Times New Roman" panose="02020603050405020304" pitchFamily="18" charset="0"/>
                </a:endParaRPr>
              </a:p>
              <a:p>
                <a:pPr eaLnBrk="1" hangingPunct="1"/>
                <a:r>
                  <a:rPr lang="zh-CN" altLang="en-US" b="0" dirty="0">
                    <a:latin typeface="Times New Roman" panose="02020603050405020304" pitchFamily="18" charset="0"/>
                    <a:cs typeface="Times New Roman" panose="02020603050405020304" pitchFamily="18" charset="0"/>
                  </a:rPr>
                  <a:t>公式有穷序列</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𝟏</m:t>
                    </m:r>
                    <m:r>
                      <a:rPr lang="el-GR" altLang="zh-CN" b="1" i="1" dirty="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𝟐</m:t>
                    </m:r>
                    <m:r>
                      <a:rPr lang="en-US" altLang="zh-CN" b="1" i="1" dirty="0">
                        <a:latin typeface="Cambria Math" panose="02040503050406030204" pitchFamily="18" charset="0"/>
                        <a:cs typeface="Times New Roman" panose="02020603050405020304" pitchFamily="18" charset="0"/>
                      </a:rPr>
                      <m:t>… </m:t>
                    </m:r>
                    <m:r>
                      <a:rPr lang="el-GR" altLang="zh-CN" b="1" i="1" dirty="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𝒌</m:t>
                    </m:r>
                  </m:oMath>
                </a14:m>
                <a:r>
                  <a:rPr lang="zh-CN" altLang="nl-NL" b="0" dirty="0">
                    <a:latin typeface="Times New Roman" panose="02020603050405020304" pitchFamily="18" charset="0"/>
                    <a:cs typeface="Times New Roman" panose="02020603050405020304" pitchFamily="18" charset="0"/>
                  </a:rPr>
                  <a:t>是公式</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𝝎</m:t>
                    </m:r>
                  </m:oMath>
                </a14:m>
                <a:r>
                  <a:rPr lang="zh-CN" altLang="el-GR" b="0" dirty="0">
                    <a:latin typeface="Times New Roman" panose="02020603050405020304" pitchFamily="18" charset="0"/>
                    <a:cs typeface="Times New Roman" panose="02020603050405020304" pitchFamily="18" charset="0"/>
                  </a:rPr>
                  <a:t>的证明关系</a:t>
                </a:r>
                <a:endParaRPr lang="en-US" altLang="zh-CN" b="0" dirty="0">
                  <a:latin typeface="Times New Roman" panose="02020603050405020304" pitchFamily="18" charset="0"/>
                  <a:cs typeface="Times New Roman" panose="02020603050405020304" pitchFamily="18" charset="0"/>
                </a:endParaRPr>
              </a:p>
              <a:p>
                <a:pPr lvl="1" eaLnBrk="1" hangingPunct="1"/>
                <a:r>
                  <a:rPr lang="zh-CN" altLang="en-US" b="0" dirty="0">
                    <a:latin typeface="Times New Roman" panose="02020603050405020304" pitchFamily="18" charset="0"/>
                    <a:cs typeface="Times New Roman" panose="02020603050405020304" pitchFamily="18" charset="0"/>
                  </a:rPr>
                  <a:t>即，如果</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𝝎</m:t>
                    </m:r>
                    <m:r>
                      <a:rPr lang="el-GR" altLang="zh-CN" b="1" i="1" dirty="0" smtClean="0">
                        <a:latin typeface="Cambria Math" panose="02040503050406030204" pitchFamily="18" charset="0"/>
                        <a:cs typeface="Times New Roman" panose="02020603050405020304" pitchFamily="18" charset="0"/>
                      </a:rPr>
                      <m:t> = </m:t>
                    </m:r>
                    <m:r>
                      <a:rPr lang="el-GR" altLang="zh-CN" b="1" i="1" dirty="0">
                        <a:latin typeface="Cambria Math" panose="02040503050406030204" pitchFamily="18" charset="0"/>
                        <a:cs typeface="Times New Roman" panose="02020603050405020304" pitchFamily="18" charset="0"/>
                      </a:rPr>
                      <m:t>𝝎</m:t>
                    </m:r>
                    <m:r>
                      <a:rPr lang="en-US" altLang="zh-CN" b="1" i="1" baseline="-25000" dirty="0">
                        <a:latin typeface="Cambria Math" panose="02040503050406030204" pitchFamily="18" charset="0"/>
                        <a:cs typeface="Times New Roman" panose="02020603050405020304" pitchFamily="18" charset="0"/>
                      </a:rPr>
                      <m:t>𝒌</m:t>
                    </m:r>
                    <m:r>
                      <a:rPr lang="en-US" altLang="zh-CN" b="1" i="1" baseline="-25000" dirty="0">
                        <a:latin typeface="Cambria Math" panose="02040503050406030204" pitchFamily="18" charset="0"/>
                        <a:cs typeface="Times New Roman" panose="02020603050405020304" pitchFamily="18" charset="0"/>
                      </a:rPr>
                      <m:t> </m:t>
                    </m:r>
                  </m:oMath>
                </a14:m>
                <a:r>
                  <a:rPr lang="zh-CN" altLang="en-US" b="0" dirty="0">
                    <a:latin typeface="Times New Roman" panose="02020603050405020304" pitchFamily="18" charset="0"/>
                    <a:cs typeface="Times New Roman" panose="02020603050405020304" pitchFamily="18" charset="0"/>
                  </a:rPr>
                  <a:t>，则</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𝒎</m:t>
                    </m:r>
                  </m:oMath>
                </a14:m>
                <a:r>
                  <a:rPr lang="zh-CN" altLang="en-US" b="0" dirty="0">
                    <a:latin typeface="Times New Roman" panose="02020603050405020304" pitchFamily="18" charset="0"/>
                    <a:cs typeface="Times New Roman" panose="02020603050405020304" pitchFamily="18" charset="0"/>
                  </a:rPr>
                  <a:t>和</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𝒏</m:t>
                    </m:r>
                  </m:oMath>
                </a14:m>
                <a:r>
                  <a:rPr lang="zh-CN" altLang="en-US" b="0" dirty="0">
                    <a:latin typeface="Times New Roman" panose="02020603050405020304" pitchFamily="18" charset="0"/>
                    <a:cs typeface="Times New Roman" panose="02020603050405020304" pitchFamily="18" charset="0"/>
                  </a:rPr>
                  <a:t>有</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𝑾</m:t>
                    </m:r>
                    <m:r>
                      <a:rPr lang="en-US" altLang="zh-CN" b="1" i="1" dirty="0" smtClean="0">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𝒎</m:t>
                    </m:r>
                    <m:r>
                      <a:rPr lang="en-US" altLang="zh-CN" b="1" i="1" dirty="0" err="1">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oMath>
                </a14:m>
                <a:r>
                  <a:rPr lang="zh-CN" altLang="en-US" b="0" dirty="0">
                    <a:latin typeface="Times New Roman" panose="02020603050405020304" pitchFamily="18" charset="0"/>
                    <a:cs typeface="Times New Roman" panose="02020603050405020304" pitchFamily="18" charset="0"/>
                  </a:rPr>
                  <a:t>关系，否则</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𝒎</m:t>
                    </m:r>
                  </m:oMath>
                </a14:m>
                <a:r>
                  <a:rPr lang="zh-CN" altLang="en-US" b="0" dirty="0">
                    <a:latin typeface="Times New Roman" panose="02020603050405020304" pitchFamily="18" charset="0"/>
                    <a:cs typeface="Times New Roman" panose="02020603050405020304" pitchFamily="18" charset="0"/>
                  </a:rPr>
                  <a:t>和</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𝒏</m:t>
                    </m:r>
                  </m:oMath>
                </a14:m>
                <a:r>
                  <a:rPr lang="zh-CN" altLang="en-US" b="0" dirty="0">
                    <a:latin typeface="Times New Roman" panose="02020603050405020304" pitchFamily="18" charset="0"/>
                    <a:cs typeface="Times New Roman" panose="02020603050405020304" pitchFamily="18" charset="0"/>
                  </a:rPr>
                  <a:t>没有</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𝑾</m:t>
                    </m:r>
                    <m:r>
                      <a:rPr lang="en-US" altLang="zh-CN" b="1" i="1" dirty="0" smtClean="0">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𝒎</m:t>
                    </m:r>
                    <m:r>
                      <a:rPr lang="en-US" altLang="zh-CN" b="1" i="1" dirty="0" err="1">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oMath>
                </a14:m>
                <a:r>
                  <a:rPr lang="zh-CN" altLang="en-US" b="0" dirty="0">
                    <a:latin typeface="Times New Roman" panose="02020603050405020304" pitchFamily="18" charset="0"/>
                    <a:cs typeface="Times New Roman" panose="02020603050405020304" pitchFamily="18" charset="0"/>
                  </a:rPr>
                  <a:t>关系。</a:t>
                </a:r>
              </a:p>
              <a:p>
                <a:pPr eaLnBrk="1" hangingPunct="1"/>
                <a:r>
                  <a:rPr lang="zh-CN" altLang="en-US" b="0" dirty="0">
                    <a:latin typeface="Times New Roman" panose="02020603050405020304" pitchFamily="18" charset="0"/>
                    <a:cs typeface="Times New Roman" panose="02020603050405020304" pitchFamily="18" charset="0"/>
                  </a:rPr>
                  <a:t>素数原理：</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𝑾</m:t>
                    </m:r>
                    <m:r>
                      <a:rPr lang="en-US" altLang="zh-CN" b="1" i="1" dirty="0" smtClean="0">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𝒎</m:t>
                    </m:r>
                    <m:r>
                      <a:rPr lang="en-US" altLang="zh-CN" b="1" i="1" dirty="0" err="1">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oMath>
                </a14:m>
                <a:r>
                  <a:rPr lang="zh-CN" altLang="en-US" b="0" dirty="0">
                    <a:latin typeface="Times New Roman" panose="02020603050405020304" pitchFamily="18" charset="0"/>
                    <a:cs typeface="Times New Roman" panose="02020603050405020304" pitchFamily="18" charset="0"/>
                  </a:rPr>
                  <a:t>可求</a:t>
                </a:r>
                <a:endParaRPr lang="en-US" altLang="zh-CN" b="0" dirty="0">
                  <a:latin typeface="Times New Roman" panose="02020603050405020304" pitchFamily="18" charset="0"/>
                  <a:cs typeface="Times New Roman" panose="02020603050405020304" pitchFamily="18" charset="0"/>
                </a:endParaRPr>
              </a:p>
              <a:p>
                <a:pPr eaLnBrk="1" hangingPunct="1"/>
                <a:r>
                  <a:rPr lang="zh-CN" altLang="en-US" b="0" dirty="0">
                    <a:latin typeface="Times New Roman" panose="02020603050405020304" pitchFamily="18" charset="0"/>
                    <a:cs typeface="Times New Roman" panose="02020603050405020304" pitchFamily="18" charset="0"/>
                  </a:rPr>
                  <a:t>谓词</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𝝋</m:t>
                    </m:r>
                    <m:r>
                      <a:rPr lang="el-GR" altLang="zh-CN" b="1" i="1" dirty="0" smtClean="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𝒙</m:t>
                    </m:r>
                    <m:r>
                      <a:rPr lang="el-GR"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𝒚</m:t>
                    </m:r>
                    <m:r>
                      <a:rPr lang="el-GR" altLang="zh-CN" b="1" i="1" dirty="0">
                        <a:latin typeface="Cambria Math" panose="02040503050406030204" pitchFamily="18" charset="0"/>
                        <a:cs typeface="Times New Roman" panose="02020603050405020304" pitchFamily="18" charset="0"/>
                      </a:rPr>
                      <m:t>)</m:t>
                    </m:r>
                  </m:oMath>
                </a14:m>
                <a:r>
                  <a:rPr lang="zh-CN" altLang="en-US" b="0" dirty="0">
                    <a:latin typeface="Times New Roman" panose="02020603050405020304" pitchFamily="18" charset="0"/>
                    <a:cs typeface="Times New Roman" panose="02020603050405020304" pitchFamily="18" charset="0"/>
                  </a:rPr>
                  <a:t>对应于关系</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𝑾</m:t>
                    </m:r>
                    <m:r>
                      <a:rPr lang="en-US" altLang="zh-CN" b="1" i="1" dirty="0" smtClean="0">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𝒎</m:t>
                    </m:r>
                    <m:r>
                      <a:rPr lang="en-US" altLang="zh-CN" b="1" i="1" dirty="0" err="1">
                        <a:latin typeface="Cambria Math" panose="02040503050406030204" pitchFamily="18" charset="0"/>
                        <a:cs typeface="Times New Roman" panose="02020603050405020304" pitchFamily="18" charset="0"/>
                      </a:rPr>
                      <m:t>,</m:t>
                    </m:r>
                    <m:r>
                      <a:rPr lang="en-US" altLang="zh-CN" b="1" i="1" dirty="0" err="1">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oMath>
                </a14:m>
                <a:r>
                  <a:rPr lang="zh-CN" altLang="en-US" b="0" dirty="0">
                    <a:latin typeface="Times New Roman" panose="02020603050405020304" pitchFamily="18" charset="0"/>
                    <a:cs typeface="Times New Roman" panose="02020603050405020304" pitchFamily="18" charset="0"/>
                  </a:rPr>
                  <a:t>，歌德尔构造的公式</a:t>
                </a:r>
              </a:p>
              <a:p>
                <a:pPr lvl="1" eaLnBrk="1" hangingPunct="1"/>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m:t>
                    </m:r>
                    <m:r>
                      <a:rPr lang="en-US" altLang="zh-CN" b="1" i="1" dirty="0" smtClean="0">
                        <a:latin typeface="Cambria Math" panose="02040503050406030204" pitchFamily="18" charset="0"/>
                        <a:cs typeface="Times New Roman" panose="02020603050405020304" pitchFamily="18" charset="0"/>
                      </a:rPr>
                      <m:t>𝒙</m:t>
                    </m:r>
                    <m:r>
                      <a:rPr lang="en-US" altLang="zh-CN" b="1" i="1" dirty="0" smtClean="0">
                        <a:latin typeface="Cambria Math" panose="02040503050406030204" pitchFamily="18" charset="0"/>
                        <a:cs typeface="Times New Roman" panose="02020603050405020304" pitchFamily="18" charset="0"/>
                      </a:rPr>
                      <m:t>¬</m:t>
                    </m:r>
                    <m:r>
                      <a:rPr lang="el-GR" altLang="zh-CN" b="1" i="1" dirty="0" smtClean="0">
                        <a:latin typeface="Cambria Math" panose="02040503050406030204" pitchFamily="18" charset="0"/>
                        <a:cs typeface="Times New Roman" panose="02020603050405020304" pitchFamily="18" charset="0"/>
                      </a:rPr>
                      <m:t>𝝋</m:t>
                    </m:r>
                    <m:r>
                      <a:rPr lang="el-GR" altLang="zh-CN" b="1" i="1" dirty="0" smtClean="0">
                        <a:latin typeface="Cambria Math" panose="02040503050406030204" pitchFamily="18" charset="0"/>
                        <a:cs typeface="Times New Roman" panose="02020603050405020304" pitchFamily="18" charset="0"/>
                      </a:rPr>
                      <m:t>(</m:t>
                    </m:r>
                    <m:sSup>
                      <m:sSupPr>
                        <m:ctrlPr>
                          <a:rPr lang="en-US" altLang="zh-CN" b="1" i="1" dirty="0" smtClean="0">
                            <a:latin typeface="Cambria Math" panose="02040503050406030204" pitchFamily="18" charset="0"/>
                            <a:cs typeface="Times New Roman" panose="02020603050405020304" pitchFamily="18" charset="0"/>
                          </a:rPr>
                        </m:ctrlPr>
                      </m:sSupPr>
                      <m:e>
                        <m:r>
                          <a:rPr lang="el-GR" altLang="zh-CN" b="1" i="1" dirty="0" smtClean="0">
                            <a:latin typeface="Cambria Math" panose="02040503050406030204" pitchFamily="18" charset="0"/>
                            <a:cs typeface="Times New Roman" panose="02020603050405020304" pitchFamily="18" charset="0"/>
                          </a:rPr>
                          <m:t>𝟎</m:t>
                        </m:r>
                      </m:e>
                      <m:sup>
                        <m:d>
                          <m:dPr>
                            <m:ctrlPr>
                              <a:rPr lang="en-US" altLang="zh-CN" b="1" i="1" dirty="0" smtClean="0">
                                <a:latin typeface="Cambria Math" panose="02040503050406030204" pitchFamily="18" charset="0"/>
                                <a:cs typeface="Times New Roman" panose="02020603050405020304" pitchFamily="18" charset="0"/>
                              </a:rPr>
                            </m:ctrlPr>
                          </m:dPr>
                          <m:e>
                            <m:r>
                              <a:rPr lang="en-US" altLang="zh-CN" b="1" i="1" dirty="0" smtClean="0">
                                <a:latin typeface="Cambria Math" panose="02040503050406030204" pitchFamily="18" charset="0"/>
                                <a:cs typeface="Times New Roman" panose="02020603050405020304" pitchFamily="18" charset="0"/>
                              </a:rPr>
                              <m:t>𝒑</m:t>
                            </m:r>
                          </m:e>
                        </m:d>
                      </m:sup>
                    </m:sSup>
                    <m:r>
                      <a:rPr lang="el-GR" altLang="zh-CN" b="1" i="1" dirty="0" smtClean="0">
                        <a:latin typeface="Cambria Math" panose="02040503050406030204" pitchFamily="18" charset="0"/>
                        <a:cs typeface="Times New Roman" panose="02020603050405020304" pitchFamily="18" charset="0"/>
                      </a:rPr>
                      <m:t>,</m:t>
                    </m:r>
                    <m:r>
                      <a:rPr lang="el-GR" altLang="zh-CN" b="1" i="1" dirty="0" smtClean="0">
                        <a:latin typeface="Cambria Math" panose="02040503050406030204" pitchFamily="18" charset="0"/>
                        <a:cs typeface="Times New Roman" panose="02020603050405020304" pitchFamily="18" charset="0"/>
                      </a:rPr>
                      <m:t>𝒙</m:t>
                    </m:r>
                    <m:r>
                      <a:rPr lang="el-GR" altLang="zh-CN" b="1" i="1" dirty="0" smtClean="0">
                        <a:latin typeface="Cambria Math" panose="02040503050406030204" pitchFamily="18" charset="0"/>
                        <a:cs typeface="Times New Roman" panose="02020603050405020304" pitchFamily="18" charset="0"/>
                      </a:rPr>
                      <m:t>)</m:t>
                    </m:r>
                  </m:oMath>
                </a14:m>
                <a:r>
                  <a:rPr lang="el-GR"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eaLnBrk="1" hangingPunct="1"/>
                <a14:m>
                  <m:oMath xmlns:m="http://schemas.openxmlformats.org/officeDocument/2006/math">
                    <m:r>
                      <a:rPr lang="en-US" altLang="zh-CN" b="1" i="1" dirty="0" smtClean="0">
                        <a:latin typeface="Cambria Math" panose="02040503050406030204" pitchFamily="18" charset="0"/>
                        <a:cs typeface="Times New Roman" panose="02020603050405020304" pitchFamily="18" charset="0"/>
                        <a:sym typeface="Symbol" panose="05050102010706020507" pitchFamily="18" charset="2"/>
                      </a:rPr>
                      <m:t>¬∀</m:t>
                    </m:r>
                    <m:r>
                      <a:rPr lang="en-US" altLang="zh-CN" b="1" i="1" dirty="0">
                        <a:latin typeface="Cambria Math" panose="02040503050406030204" pitchFamily="18" charset="0"/>
                        <a:cs typeface="Times New Roman" panose="02020603050405020304" pitchFamily="18" charset="0"/>
                      </a:rPr>
                      <m:t>𝒙</m:t>
                    </m:r>
                    <m:r>
                      <a:rPr lang="en-US" altLang="zh-CN" b="1" i="1" dirty="0" smtClean="0">
                        <a:latin typeface="Cambria Math" panose="02040503050406030204" pitchFamily="18" charset="0"/>
                        <a:cs typeface="Times New Roman" panose="02020603050405020304" pitchFamily="18" charset="0"/>
                      </a:rPr>
                      <m:t>¬</m:t>
                    </m:r>
                    <m:r>
                      <a:rPr lang="el-GR" altLang="zh-CN" b="1" i="1" dirty="0">
                        <a:latin typeface="Cambria Math" panose="02040503050406030204" pitchFamily="18" charset="0"/>
                        <a:cs typeface="Times New Roman" panose="02020603050405020304" pitchFamily="18" charset="0"/>
                      </a:rPr>
                      <m:t>𝝋</m:t>
                    </m:r>
                    <m:d>
                      <m:dPr>
                        <m:ctrlPr>
                          <a:rPr lang="el-GR" altLang="zh-CN" b="1" i="1" dirty="0">
                            <a:latin typeface="Cambria Math" panose="02040503050406030204" pitchFamily="18" charset="0"/>
                            <a:cs typeface="Times New Roman" panose="02020603050405020304" pitchFamily="18" charset="0"/>
                          </a:rPr>
                        </m:ctrlPr>
                      </m:dPr>
                      <m:e>
                        <m:sSup>
                          <m:sSupPr>
                            <m:ctrlPr>
                              <a:rPr lang="en-US" altLang="zh-CN" b="1" i="1" dirty="0" smtClean="0">
                                <a:latin typeface="Cambria Math" panose="02040503050406030204" pitchFamily="18" charset="0"/>
                                <a:cs typeface="Times New Roman" panose="02020603050405020304" pitchFamily="18" charset="0"/>
                              </a:rPr>
                            </m:ctrlPr>
                          </m:sSupPr>
                          <m:e>
                            <m:r>
                              <a:rPr lang="el-GR" altLang="zh-CN" b="1" i="1" dirty="0">
                                <a:latin typeface="Cambria Math" panose="02040503050406030204" pitchFamily="18" charset="0"/>
                                <a:cs typeface="Times New Roman" panose="02020603050405020304" pitchFamily="18" charset="0"/>
                              </a:rPr>
                              <m:t>𝟎</m:t>
                            </m:r>
                          </m:e>
                          <m:sup>
                            <m:d>
                              <m:dPr>
                                <m:ctrlPr>
                                  <a:rPr lang="en-US" altLang="zh-CN" b="1" i="1" dirty="0" smtClean="0">
                                    <a:latin typeface="Cambria Math" panose="02040503050406030204" pitchFamily="18" charset="0"/>
                                    <a:cs typeface="Times New Roman" panose="02020603050405020304" pitchFamily="18" charset="0"/>
                                  </a:rPr>
                                </m:ctrlPr>
                              </m:dPr>
                              <m:e>
                                <m:r>
                                  <a:rPr lang="en-US" altLang="zh-CN" b="1" i="1" dirty="0" smtClean="0">
                                    <a:latin typeface="Cambria Math" panose="02040503050406030204" pitchFamily="18" charset="0"/>
                                    <a:cs typeface="Times New Roman" panose="02020603050405020304" pitchFamily="18" charset="0"/>
                                  </a:rPr>
                                  <m:t>𝒑</m:t>
                                </m:r>
                              </m:e>
                            </m:d>
                          </m:sup>
                        </m:sSup>
                        <m:r>
                          <a:rPr lang="el-GR" altLang="zh-CN" b="1" i="1" dirty="0">
                            <a:latin typeface="Cambria Math" panose="02040503050406030204" pitchFamily="18" charset="0"/>
                            <a:cs typeface="Times New Roman" panose="02020603050405020304" pitchFamily="18" charset="0"/>
                          </a:rPr>
                          <m:t>,</m:t>
                        </m:r>
                        <m:r>
                          <a:rPr lang="el-GR" altLang="zh-CN" b="1" i="1" dirty="0">
                            <a:latin typeface="Cambria Math" panose="02040503050406030204" pitchFamily="18" charset="0"/>
                            <a:cs typeface="Times New Roman" panose="02020603050405020304" pitchFamily="18" charset="0"/>
                          </a:rPr>
                          <m:t>𝒙</m:t>
                        </m:r>
                      </m:e>
                    </m:d>
                    <m:r>
                      <a:rPr lang="el-GR" altLang="zh-CN" b="1" i="1" dirty="0">
                        <a:latin typeface="Cambria Math" panose="02040503050406030204" pitchFamily="18" charset="0"/>
                        <a:cs typeface="Times New Roman" panose="02020603050405020304" pitchFamily="18" charset="0"/>
                      </a:rPr>
                      <m:t>=</m:t>
                    </m:r>
                    <m:r>
                      <a:rPr lang="en-US" altLang="zh-CN" b="1" i="1" dirty="0" smtClean="0">
                        <a:solidFill>
                          <a:srgbClr val="3333CC"/>
                        </a:solidFill>
                        <a:latin typeface="Cambria Math" panose="02040503050406030204" pitchFamily="18" charset="0"/>
                        <a:cs typeface="Times New Roman" panose="02020603050405020304" pitchFamily="18" charset="0"/>
                      </a:rPr>
                      <m:t>∃</m:t>
                    </m:r>
                    <m:r>
                      <a:rPr lang="en-US" altLang="zh-CN" b="1" i="1" dirty="0">
                        <a:solidFill>
                          <a:schemeClr val="accent2"/>
                        </a:solidFill>
                        <a:latin typeface="Cambria Math" panose="02040503050406030204" pitchFamily="18" charset="0"/>
                        <a:cs typeface="Times New Roman" panose="02020603050405020304" pitchFamily="18" charset="0"/>
                        <a:sym typeface="Symbol" panose="05050102010706020507" pitchFamily="18" charset="2"/>
                      </a:rPr>
                      <m:t>𝒙</m:t>
                    </m:r>
                    <m:r>
                      <a:rPr lang="el-GR" altLang="zh-CN" b="1" i="1" dirty="0">
                        <a:solidFill>
                          <a:schemeClr val="accent2"/>
                        </a:solidFill>
                        <a:latin typeface="Cambria Math" panose="02040503050406030204" pitchFamily="18" charset="0"/>
                        <a:cs typeface="Times New Roman" panose="02020603050405020304" pitchFamily="18" charset="0"/>
                      </a:rPr>
                      <m:t>𝝋</m:t>
                    </m:r>
                    <m:r>
                      <a:rPr lang="el-GR" altLang="zh-CN" b="1" i="1" dirty="0">
                        <a:solidFill>
                          <a:schemeClr val="accent2"/>
                        </a:solidFill>
                        <a:latin typeface="Cambria Math" panose="02040503050406030204" pitchFamily="18" charset="0"/>
                        <a:cs typeface="Times New Roman" panose="02020603050405020304" pitchFamily="18" charset="0"/>
                      </a:rPr>
                      <m:t>(</m:t>
                    </m:r>
                    <m:sSup>
                      <m:sSupPr>
                        <m:ctrlPr>
                          <a:rPr lang="en-US" altLang="zh-CN" b="1" i="1" dirty="0" smtClean="0">
                            <a:solidFill>
                              <a:schemeClr val="accent2"/>
                            </a:solidFill>
                            <a:latin typeface="Cambria Math" panose="02040503050406030204" pitchFamily="18" charset="0"/>
                            <a:cs typeface="Times New Roman" panose="02020603050405020304" pitchFamily="18" charset="0"/>
                          </a:rPr>
                        </m:ctrlPr>
                      </m:sSupPr>
                      <m:e>
                        <m:r>
                          <a:rPr lang="el-GR" altLang="zh-CN" b="1" i="1" dirty="0">
                            <a:solidFill>
                              <a:schemeClr val="accent2"/>
                            </a:solidFill>
                            <a:latin typeface="Cambria Math" panose="02040503050406030204" pitchFamily="18" charset="0"/>
                            <a:cs typeface="Times New Roman" panose="02020603050405020304" pitchFamily="18" charset="0"/>
                          </a:rPr>
                          <m:t>𝟎</m:t>
                        </m:r>
                      </m:e>
                      <m:sup>
                        <m:d>
                          <m:dPr>
                            <m:ctrlPr>
                              <a:rPr lang="en-US" altLang="zh-CN" b="1" i="1" dirty="0" smtClean="0">
                                <a:solidFill>
                                  <a:schemeClr val="accent2"/>
                                </a:solidFill>
                                <a:latin typeface="Cambria Math" panose="02040503050406030204" pitchFamily="18" charset="0"/>
                                <a:cs typeface="Times New Roman" panose="02020603050405020304" pitchFamily="18" charset="0"/>
                              </a:rPr>
                            </m:ctrlPr>
                          </m:dPr>
                          <m:e>
                            <m:r>
                              <a:rPr lang="en-US" altLang="zh-CN" b="1" i="1" dirty="0" smtClean="0">
                                <a:solidFill>
                                  <a:schemeClr val="accent2"/>
                                </a:solidFill>
                                <a:latin typeface="Cambria Math" panose="02040503050406030204" pitchFamily="18" charset="0"/>
                                <a:cs typeface="Times New Roman" panose="02020603050405020304" pitchFamily="18" charset="0"/>
                              </a:rPr>
                              <m:t>𝒑</m:t>
                            </m:r>
                          </m:e>
                        </m:d>
                      </m:sup>
                    </m:sSup>
                    <m:r>
                      <a:rPr lang="el-GR" altLang="zh-CN" b="1" i="1" dirty="0">
                        <a:solidFill>
                          <a:schemeClr val="accent2"/>
                        </a:solidFill>
                        <a:latin typeface="Cambria Math" panose="02040503050406030204" pitchFamily="18" charset="0"/>
                        <a:cs typeface="Times New Roman" panose="02020603050405020304" pitchFamily="18" charset="0"/>
                      </a:rPr>
                      <m:t>,</m:t>
                    </m:r>
                    <m:r>
                      <a:rPr lang="el-GR" altLang="zh-CN" b="1" i="1" dirty="0">
                        <a:solidFill>
                          <a:schemeClr val="accent2"/>
                        </a:solidFill>
                        <a:latin typeface="Cambria Math" panose="02040503050406030204" pitchFamily="18" charset="0"/>
                        <a:cs typeface="Times New Roman" panose="02020603050405020304" pitchFamily="18" charset="0"/>
                      </a:rPr>
                      <m:t>𝒙</m:t>
                    </m:r>
                    <m:r>
                      <a:rPr lang="el-GR" altLang="zh-CN" b="1" i="1" dirty="0">
                        <a:solidFill>
                          <a:schemeClr val="accent2"/>
                        </a:solidFill>
                        <a:latin typeface="Cambria Math" panose="02040503050406030204" pitchFamily="18" charset="0"/>
                        <a:cs typeface="Times New Roman" panose="02020603050405020304" pitchFamily="18" charset="0"/>
                      </a:rPr>
                      <m:t>)</m:t>
                    </m:r>
                  </m:oMath>
                </a14:m>
                <a:endParaRPr lang="en-US" altLang="zh-CN" i="1" dirty="0">
                  <a:solidFill>
                    <a:schemeClr val="accent2"/>
                  </a:solidFill>
                  <a:latin typeface="Times New Roman" panose="02020603050405020304" pitchFamily="18" charset="0"/>
                  <a:cs typeface="Times New Roman" panose="02020603050405020304" pitchFamily="18" charset="0"/>
                </a:endParaRPr>
              </a:p>
              <a:p>
                <a:pPr eaLnBrk="1" hangingPunct="1"/>
                <a:r>
                  <a:rPr lang="zh-CN" altLang="en-US" b="0" dirty="0">
                    <a:latin typeface="Times New Roman" panose="02020603050405020304" pitchFamily="18" charset="0"/>
                    <a:cs typeface="Times New Roman" panose="02020603050405020304" pitchFamily="18" charset="0"/>
                  </a:rPr>
                  <a:t>歌德尔不完全性定理</a:t>
                </a:r>
              </a:p>
              <a:p>
                <a:pPr lvl="1" eaLnBrk="1" hangingPunct="1"/>
                <a:r>
                  <a:rPr lang="zh-CN" altLang="en-US" b="0" dirty="0">
                    <a:latin typeface="Times New Roman" panose="02020603050405020304" pitchFamily="18" charset="0"/>
                    <a:cs typeface="Times New Roman" panose="02020603050405020304" pitchFamily="18" charset="0"/>
                  </a:rPr>
                  <a:t>包含自然数的系统一定存在形式不可判定的语句</a:t>
                </a:r>
                <a:endParaRPr lang="en-US" altLang="zh-CN" b="0" dirty="0">
                  <a:latin typeface="Times New Roman" panose="02020603050405020304" pitchFamily="18" charset="0"/>
                  <a:cs typeface="Times New Roman" panose="02020603050405020304" pitchFamily="18" charset="0"/>
                </a:endParaRPr>
              </a:p>
              <a:p>
                <a:pPr lvl="1" eaLnBrk="1" hangingPunct="1"/>
                <a:r>
                  <a:rPr lang="zh-CN" altLang="en-US" b="0" dirty="0">
                    <a:solidFill>
                      <a:schemeClr val="accent2"/>
                    </a:solidFill>
                    <a:latin typeface="Times New Roman" panose="02020603050405020304" pitchFamily="18" charset="0"/>
                    <a:cs typeface="Times New Roman" panose="02020603050405020304" pitchFamily="18" charset="0"/>
                  </a:rPr>
                  <a:t>负意义与正意义</a:t>
                </a:r>
              </a:p>
            </p:txBody>
          </p:sp>
        </mc:Choice>
        <mc:Fallback xmlns="">
          <p:sp>
            <p:nvSpPr>
              <p:cNvPr id="54275" name="Rectangle 3">
                <a:extLst>
                  <a:ext uri="{FF2B5EF4-FFF2-40B4-BE49-F238E27FC236}">
                    <a16:creationId xmlns:a16="http://schemas.microsoft.com/office/drawing/2014/main" id="{860C273C-7750-4DA9-AF8B-9D70FF32918D}"/>
                  </a:ext>
                </a:extLst>
              </p:cNvPr>
              <p:cNvSpPr>
                <a:spLocks noGrp="1" noRot="1" noChangeAspect="1" noMove="1" noResize="1" noEditPoints="1" noAdjustHandles="1" noChangeArrowheads="1" noChangeShapeType="1" noTextEdit="1"/>
              </p:cNvSpPr>
              <p:nvPr>
                <p:ph idx="1"/>
              </p:nvPr>
            </p:nvSpPr>
            <p:spPr>
              <a:xfrm>
                <a:off x="276225" y="946150"/>
                <a:ext cx="8674592" cy="5841016"/>
              </a:xfrm>
              <a:blipFill>
                <a:blip r:embed="rId3"/>
                <a:stretch>
                  <a:fillRect l="-773" t="-731" r="-1335" b="-2401"/>
                </a:stretch>
              </a:blipFill>
            </p:spPr>
            <p:txBody>
              <a:bodyPr/>
              <a:lstStyle/>
              <a:p>
                <a:r>
                  <a:rPr lang="zh-CN" altLang="en-US">
                    <a:noFill/>
                  </a:rPr>
                  <a:t> </a:t>
                </a:r>
              </a:p>
            </p:txBody>
          </p:sp>
        </mc:Fallback>
      </mc:AlternateContent>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AC768D4-5CC3-462E-89A8-F0C0F43AEB7D}"/>
              </a:ext>
            </a:extLst>
          </p:cNvPr>
          <p:cNvSpPr>
            <a:spLocks noGrp="1" noChangeArrowheads="1"/>
          </p:cNvSpPr>
          <p:nvPr>
            <p:ph type="title"/>
          </p:nvPr>
        </p:nvSpPr>
        <p:spPr/>
        <p:txBody>
          <a:bodyPr/>
          <a:lstStyle/>
          <a:p>
            <a:pPr defTabSz="755650" eaLnBrk="1" hangingPunct="1"/>
            <a:r>
              <a:rPr lang="zh-CN" altLang="en-US" dirty="0"/>
              <a:t>协调性</a:t>
            </a:r>
          </a:p>
        </p:txBody>
      </p:sp>
      <mc:AlternateContent xmlns:mc="http://schemas.openxmlformats.org/markup-compatibility/2006" xmlns:a14="http://schemas.microsoft.com/office/drawing/2010/main">
        <mc:Choice Requires="a14">
          <p:sp>
            <p:nvSpPr>
              <p:cNvPr id="20483" name="Rectangle 3">
                <a:extLst>
                  <a:ext uri="{FF2B5EF4-FFF2-40B4-BE49-F238E27FC236}">
                    <a16:creationId xmlns:a16="http://schemas.microsoft.com/office/drawing/2014/main" id="{23234E5B-62D1-4202-A7EB-C1BAB8510499}"/>
                  </a:ext>
                </a:extLst>
              </p:cNvPr>
              <p:cNvSpPr>
                <a:spLocks noGrp="1" noChangeArrowheads="1"/>
              </p:cNvSpPr>
              <p:nvPr>
                <p:ph idx="1"/>
              </p:nvPr>
            </p:nvSpPr>
            <p:spPr/>
            <p:txBody>
              <a:bodyPr/>
              <a:lstStyle/>
              <a:p>
                <a:pPr marL="311150" indent="-311150" defTabSz="755650" eaLnBrk="1" hangingPunct="1"/>
                <a:r>
                  <a:rPr lang="zh-CN" altLang="en-US" kern="1200" dirty="0">
                    <a:solidFill>
                      <a:srgbClr val="0070C0"/>
                    </a:solidFill>
                    <a:latin typeface="Times New Roman" panose="02020603050405020304" pitchFamily="18" charset="0"/>
                    <a:ea typeface="黑体" panose="02010609060101010101" pitchFamily="49" charset="-122"/>
                  </a:rPr>
                  <a:t>定义</a:t>
                </a:r>
                <a:r>
                  <a:rPr lang="en-US" altLang="zh-CN" kern="1200" dirty="0">
                    <a:solidFill>
                      <a:srgbClr val="0070C0"/>
                    </a:solidFill>
                    <a:latin typeface="Times New Roman" panose="02020603050405020304" pitchFamily="18" charset="0"/>
                    <a:ea typeface="黑体" panose="02010609060101010101" pitchFamily="49" charset="-122"/>
                  </a:rPr>
                  <a:t>5.2.2</a:t>
                </a:r>
                <a:r>
                  <a:rPr lang="en-US" altLang="zh-CN" kern="1200" dirty="0">
                    <a:solidFill>
                      <a:srgbClr val="0070C0"/>
                    </a:solidFill>
                    <a:latin typeface="黑体" panose="02010609060101010101" pitchFamily="49" charset="-122"/>
                    <a:ea typeface="黑体" panose="02010609060101010101" pitchFamily="49" charset="-122"/>
                  </a:rPr>
                  <a:t> </a:t>
                </a:r>
                <a:r>
                  <a:rPr lang="zh-CN" altLang="en-US" b="0" dirty="0"/>
                  <a:t>如果对于任意公式</a:t>
                </a:r>
                <a14:m>
                  <m:oMath xmlns:m="http://schemas.openxmlformats.org/officeDocument/2006/math">
                    <m:r>
                      <a:rPr lang="en-US" altLang="zh-CN" b="1" i="1" dirty="0" smtClean="0">
                        <a:latin typeface="Cambria Math" panose="02040503050406030204" pitchFamily="18" charset="0"/>
                      </a:rPr>
                      <m:t>𝑸</m:t>
                    </m:r>
                  </m:oMath>
                </a14:m>
                <a:r>
                  <a:rPr lang="zh-CN" altLang="en-US" b="0" dirty="0"/>
                  <a:t>，</a:t>
                </a:r>
                <a14:m>
                  <m:oMath xmlns:m="http://schemas.openxmlformats.org/officeDocument/2006/math">
                    <m:r>
                      <a:rPr lang="el-GR" altLang="zh-CN" b="1" i="1" dirty="0" smtClean="0">
                        <a:latin typeface="Cambria Math" panose="02040503050406030204" pitchFamily="18" charset="0"/>
                      </a:rPr>
                      <m:t>𝜞</m:t>
                    </m:r>
                    <m:r>
                      <a:rPr lang="en-US" altLang="zh-CN" b="1" i="1" smtClean="0">
                        <a:latin typeface="Cambria Math" panose="02040503050406030204" pitchFamily="18" charset="0"/>
                      </a:rPr>
                      <m:t>⊢</m:t>
                    </m:r>
                    <m:r>
                      <a:rPr lang="en-US" altLang="zh-CN" b="1" i="1" dirty="0" smtClean="0">
                        <a:latin typeface="Cambria Math" panose="02040503050406030204" pitchFamily="18" charset="0"/>
                      </a:rPr>
                      <m:t>𝑸</m:t>
                    </m:r>
                  </m:oMath>
                </a14:m>
                <a:r>
                  <a:rPr lang="zh-CN" altLang="en-US" b="0" dirty="0"/>
                  <a:t>，则</a:t>
                </a:r>
                <a14:m>
                  <m:oMath xmlns:m="http://schemas.openxmlformats.org/officeDocument/2006/math">
                    <m:r>
                      <a:rPr lang="el-GR" altLang="zh-CN" b="1" i="1" dirty="0" smtClean="0">
                        <a:latin typeface="Cambria Math" panose="02040503050406030204" pitchFamily="18" charset="0"/>
                      </a:rPr>
                      <m:t>𝜞</m:t>
                    </m:r>
                  </m:oMath>
                </a14:m>
                <a:r>
                  <a:rPr lang="zh-CN" altLang="en-US" b="0" dirty="0"/>
                  <a:t>称不协调，否则称</a:t>
                </a:r>
                <a14:m>
                  <m:oMath xmlns:m="http://schemas.openxmlformats.org/officeDocument/2006/math">
                    <m:r>
                      <m:rPr>
                        <m:sty m:val="p"/>
                      </m:rPr>
                      <a:rPr lang="el-GR" altLang="zh-CN" b="0" i="0" dirty="0" smtClean="0">
                        <a:latin typeface="Cambria Math" panose="02040503050406030204" pitchFamily="18" charset="0"/>
                      </a:rPr>
                      <m:t>Γ</m:t>
                    </m:r>
                  </m:oMath>
                </a14:m>
                <a:r>
                  <a:rPr lang="zh-CN" altLang="en-US" b="0" dirty="0"/>
                  <a:t>协调。</a:t>
                </a:r>
                <a:endParaRPr lang="zh-CN" altLang="en-US" sz="2400" b="0" dirty="0"/>
              </a:p>
              <a:p>
                <a:pPr marL="311150" indent="-311150" defTabSz="755650" eaLnBrk="1" hangingPunct="1"/>
                <a:endParaRPr lang="zh-CN" altLang="en-US" sz="2400" dirty="0"/>
              </a:p>
              <a:p>
                <a:pPr marL="311150" indent="-311150" defTabSz="755650" eaLnBrk="1" hangingPunct="1"/>
                <a:r>
                  <a:rPr lang="zh-CN" altLang="en-US" kern="1200" dirty="0">
                    <a:solidFill>
                      <a:srgbClr val="0070C0"/>
                    </a:solidFill>
                    <a:latin typeface="Times New Roman" panose="02020603050405020304" pitchFamily="18" charset="0"/>
                    <a:ea typeface="黑体" panose="02010609060101010101" pitchFamily="49" charset="-122"/>
                  </a:rPr>
                  <a:t>定理</a:t>
                </a:r>
                <a:r>
                  <a:rPr lang="en-US" altLang="zh-CN" kern="1200" dirty="0">
                    <a:solidFill>
                      <a:srgbClr val="0070C0"/>
                    </a:solidFill>
                    <a:latin typeface="Times New Roman" panose="02020603050405020304" pitchFamily="18" charset="0"/>
                    <a:ea typeface="黑体" panose="02010609060101010101" pitchFamily="49" charset="-122"/>
                  </a:rPr>
                  <a:t>5.2.6</a:t>
                </a:r>
                <a:r>
                  <a:rPr lang="zh-CN" altLang="en-US" dirty="0"/>
                  <a:t> </a:t>
                </a:r>
                <a:r>
                  <a:rPr lang="zh-CN" altLang="en-US" b="0" dirty="0"/>
                  <a:t>若</a:t>
                </a:r>
                <a14:m>
                  <m:oMath xmlns:m="http://schemas.openxmlformats.org/officeDocument/2006/math">
                    <m:r>
                      <a:rPr lang="el-GR" altLang="zh-CN" b="1" i="1" dirty="0" smtClean="0">
                        <a:latin typeface="Cambria Math" panose="02040503050406030204" pitchFamily="18" charset="0"/>
                      </a:rPr>
                      <m:t>𝜞</m:t>
                    </m:r>
                    <m:r>
                      <a:rPr lang="en-US" altLang="zh-CN" b="1" i="1" smtClean="0">
                        <a:latin typeface="Cambria Math" panose="02040503050406030204" pitchFamily="18" charset="0"/>
                      </a:rPr>
                      <m:t>⊢</m:t>
                    </m:r>
                    <m:r>
                      <a:rPr lang="zh-CN" altLang="en-US"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𝑸</m:t>
                    </m:r>
                  </m:oMath>
                </a14:m>
                <a:r>
                  <a:rPr lang="zh-CN" altLang="en-US" b="0" dirty="0"/>
                  <a:t>，则</a:t>
                </a:r>
                <a14:m>
                  <m:oMath xmlns:m="http://schemas.openxmlformats.org/officeDocument/2006/math">
                    <m:r>
                      <a:rPr lang="el-GR" altLang="zh-CN" b="1" i="1" dirty="0" smtClean="0">
                        <a:latin typeface="Cambria Math" panose="02040503050406030204" pitchFamily="18" charset="0"/>
                      </a:rPr>
                      <m:t>𝜞</m:t>
                    </m:r>
                  </m:oMath>
                </a14:m>
                <a:r>
                  <a:rPr lang="zh-CN" altLang="en-US" b="0" dirty="0"/>
                  <a:t>不协调。</a:t>
                </a:r>
              </a:p>
              <a:p>
                <a:pPr marL="311150" indent="-311150" defTabSz="755650" eaLnBrk="1" hangingPunct="1"/>
                <a:endParaRPr lang="zh-CN" altLang="en-US" sz="2400" dirty="0"/>
              </a:p>
              <a:p>
                <a:pPr marL="311150" indent="-311150" defTabSz="755650" eaLnBrk="1" hangingPunct="1"/>
                <a:r>
                  <a:rPr lang="zh-CN" altLang="en-US" kern="1200" dirty="0">
                    <a:solidFill>
                      <a:srgbClr val="0070C0"/>
                    </a:solidFill>
                    <a:latin typeface="Times New Roman" panose="02020603050405020304" pitchFamily="18" charset="0"/>
                    <a:ea typeface="黑体" panose="02010609060101010101" pitchFamily="49" charset="-122"/>
                  </a:rPr>
                  <a:t>定理</a:t>
                </a:r>
                <a:r>
                  <a:rPr lang="en-US" altLang="zh-CN" kern="1200" dirty="0">
                    <a:solidFill>
                      <a:srgbClr val="0070C0"/>
                    </a:solidFill>
                    <a:latin typeface="Times New Roman" panose="02020603050405020304" pitchFamily="18" charset="0"/>
                    <a:ea typeface="黑体" panose="02010609060101010101" pitchFamily="49" charset="-122"/>
                  </a:rPr>
                  <a:t>5.2.7</a:t>
                </a:r>
                <a:r>
                  <a:rPr lang="zh-CN" altLang="en-US" dirty="0"/>
                  <a:t> </a:t>
                </a:r>
                <a:r>
                  <a:rPr lang="zh-CN" altLang="en-US" b="0" dirty="0"/>
                  <a:t>若</a:t>
                </a:r>
                <a14:m>
                  <m:oMath xmlns:m="http://schemas.openxmlformats.org/officeDocument/2006/math">
                    <m:r>
                      <a:rPr lang="el-GR" altLang="zh-CN" b="1" i="1" dirty="0" smtClean="0">
                        <a:latin typeface="Cambria Math" panose="02040503050406030204" pitchFamily="18" charset="0"/>
                      </a:rPr>
                      <m:t>𝜞</m:t>
                    </m:r>
                  </m:oMath>
                </a14:m>
                <a:r>
                  <a:rPr lang="zh-CN" altLang="en-US" b="0" dirty="0"/>
                  <a:t>协调，则</a:t>
                </a:r>
                <a14:m>
                  <m:oMath xmlns:m="http://schemas.openxmlformats.org/officeDocument/2006/math">
                    <m:r>
                      <a:rPr lang="el-GR" altLang="zh-CN" b="1" i="1" dirty="0" smtClean="0">
                        <a:latin typeface="Cambria Math" panose="02040503050406030204" pitchFamily="18" charset="0"/>
                      </a:rPr>
                      <m:t>𝜞</m:t>
                    </m:r>
                  </m:oMath>
                </a14:m>
                <a:r>
                  <a:rPr lang="zh-CN" altLang="en-US" b="0" dirty="0"/>
                  <a:t>可满足。</a:t>
                </a:r>
              </a:p>
            </p:txBody>
          </p:sp>
        </mc:Choice>
        <mc:Fallback xmlns="">
          <p:sp>
            <p:nvSpPr>
              <p:cNvPr id="20483" name="Rectangle 3">
                <a:extLst>
                  <a:ext uri="{FF2B5EF4-FFF2-40B4-BE49-F238E27FC236}">
                    <a16:creationId xmlns:a16="http://schemas.microsoft.com/office/drawing/2014/main" id="{23234E5B-62D1-4202-A7EB-C1BAB8510499}"/>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3876981"/>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205720F3-A211-4337-BDB8-B8DCD689400A}"/>
              </a:ext>
            </a:extLst>
          </p:cNvPr>
          <p:cNvSpPr>
            <a:spLocks noGrp="1" noChangeArrowheads="1"/>
          </p:cNvSpPr>
          <p:nvPr>
            <p:ph type="title"/>
          </p:nvPr>
        </p:nvSpPr>
        <p:spPr/>
        <p:txBody>
          <a:bodyPr/>
          <a:lstStyle/>
          <a:p>
            <a:r>
              <a:rPr lang="zh-CN" altLang="en-US"/>
              <a:t>哥德尔编码（无前缀编码）</a:t>
            </a:r>
          </a:p>
        </p:txBody>
      </p:sp>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C19BB366-4308-4078-A4F6-8166E96ACCF2}"/>
                  </a:ext>
                </a:extLst>
              </p:cNvPr>
              <p:cNvGraphicFramePr>
                <a:graphicFrameLocks/>
              </p:cNvGraphicFramePr>
              <p:nvPr>
                <p:extLst>
                  <p:ext uri="{D42A27DB-BD31-4B8C-83A1-F6EECF244321}">
                    <p14:modId xmlns:p14="http://schemas.microsoft.com/office/powerpoint/2010/main" val="387802303"/>
                  </p:ext>
                </p:extLst>
              </p:nvPr>
            </p:nvGraphicFramePr>
            <p:xfrm>
              <a:off x="716924" y="946150"/>
              <a:ext cx="7761668" cy="4876800"/>
            </p:xfrm>
            <a:graphic>
              <a:graphicData uri="http://schemas.openxmlformats.org/drawingml/2006/table">
                <a:tbl>
                  <a:tblPr firstRow="1" firstCol="1" bandRow="1">
                    <a:tableStyleId>{5940675A-B579-460E-94D1-54222C63F5DA}</a:tableStyleId>
                  </a:tblPr>
                  <a:tblGrid>
                    <a:gridCol w="7761668">
                      <a:extLst>
                        <a:ext uri="{9D8B030D-6E8A-4147-A177-3AD203B41FA5}">
                          <a16:colId xmlns:a16="http://schemas.microsoft.com/office/drawing/2014/main" val="20000"/>
                        </a:ext>
                      </a:extLst>
                    </a:gridCol>
                  </a:tblGrid>
                  <a:tr h="2377440">
                    <a:tc>
                      <a:txBody>
                        <a:bodyPr/>
                        <a:lstStyle/>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GodelCode</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
                          </a:r>
                          <a14:m>
                            <m:oMath xmlns:m="http://schemas.openxmlformats.org/officeDocument/2006/math">
                              <m:r>
                                <a:rPr lang="en-US" altLang="zh-CN" sz="2000" b="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P','Q','R','S','x','y','c</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kern="100" dirty="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P=[7, 11, 41, 43, 47, 61, 67, 83, 89, 97, 101,103,107,109,127, 131,137,139,149]</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code=''</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for a in e:</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D.index</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code=</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code+str</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code</a:t>
                          </a:r>
                        </a:p>
                        <a:p>
                          <a:pPr>
                            <a:spcAft>
                              <a:spcPts val="0"/>
                            </a:spcAft>
                          </a:pPr>
                          <a:endPar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GodelCodes</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codes=''</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for e in E:</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codes=</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codes+GodelCode</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(e)+'00'</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codes=codes+'22'</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codes</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5261" marR="15261" marT="0" marB="0"/>
                    </a:tc>
                    <a:extLst>
                      <a:ext uri="{0D108BD9-81ED-4DB2-BD59-A6C34878D82A}">
                        <a16:rowId xmlns:a16="http://schemas.microsoft.com/office/drawing/2014/main" val="10000"/>
                      </a:ext>
                    </a:extLst>
                  </a:tr>
                </a:tbl>
              </a:graphicData>
            </a:graphic>
          </p:graphicFrame>
        </mc:Choice>
        <mc:Fallback xmlns="">
          <p:graphicFrame>
            <p:nvGraphicFramePr>
              <p:cNvPr id="4" name="内容占位符 3">
                <a:extLst>
                  <a:ext uri="{FF2B5EF4-FFF2-40B4-BE49-F238E27FC236}">
                    <a16:creationId xmlns:a16="http://schemas.microsoft.com/office/drawing/2014/main" id="{C19BB366-4308-4078-A4F6-8166E96ACCF2}"/>
                  </a:ext>
                </a:extLst>
              </p:cNvPr>
              <p:cNvGraphicFramePr>
                <a:graphicFrameLocks/>
              </p:cNvGraphicFramePr>
              <p:nvPr>
                <p:extLst>
                  <p:ext uri="{D42A27DB-BD31-4B8C-83A1-F6EECF244321}">
                    <p14:modId xmlns:p14="http://schemas.microsoft.com/office/powerpoint/2010/main" val="387802303"/>
                  </p:ext>
                </p:extLst>
              </p:nvPr>
            </p:nvGraphicFramePr>
            <p:xfrm>
              <a:off x="716924" y="946150"/>
              <a:ext cx="7761668" cy="4876800"/>
            </p:xfrm>
            <a:graphic>
              <a:graphicData uri="http://schemas.openxmlformats.org/drawingml/2006/table">
                <a:tbl>
                  <a:tblPr firstRow="1" firstCol="1" bandRow="1">
                    <a:tableStyleId>{5940675A-B579-460E-94D1-54222C63F5DA}</a:tableStyleId>
                  </a:tblPr>
                  <a:tblGrid>
                    <a:gridCol w="7761668">
                      <a:extLst>
                        <a:ext uri="{9D8B030D-6E8A-4147-A177-3AD203B41FA5}">
                          <a16:colId xmlns:a16="http://schemas.microsoft.com/office/drawing/2014/main" val="20000"/>
                        </a:ext>
                      </a:extLst>
                    </a:gridCol>
                  </a:tblGrid>
                  <a:tr h="4876800">
                    <a:tc>
                      <a:txBody>
                        <a:bodyPr/>
                        <a:lstStyle/>
                        <a:p>
                          <a:endParaRPr lang="zh-CN"/>
                        </a:p>
                      </a:txBody>
                      <a:tcPr marL="15261" marR="15261" marT="0" marB="0">
                        <a:blipFill>
                          <a:blip r:embed="rId2"/>
                          <a:stretch>
                            <a:fillRect l="-78" t="-1623" r="-157" b="-3121"/>
                          </a:stretch>
                        </a:blipFill>
                      </a:tcPr>
                    </a:tc>
                    <a:extLst>
                      <a:ext uri="{0D108BD9-81ED-4DB2-BD59-A6C34878D82A}">
                        <a16:rowId xmlns:a16="http://schemas.microsoft.com/office/drawing/2014/main" val="10000"/>
                      </a:ext>
                    </a:extLst>
                  </a:tr>
                </a:tbl>
              </a:graphicData>
            </a:graphic>
          </p:graphicFrame>
        </mc:Fallback>
      </mc:AlternateContent>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9F2C16E3-0B76-44EC-AF61-1EA93C58CAEE}"/>
              </a:ext>
            </a:extLst>
          </p:cNvPr>
          <p:cNvSpPr>
            <a:spLocks noGrp="1" noChangeArrowheads="1"/>
          </p:cNvSpPr>
          <p:nvPr>
            <p:ph type="title"/>
          </p:nvPr>
        </p:nvSpPr>
        <p:spPr/>
        <p:txBody>
          <a:bodyPr/>
          <a:lstStyle/>
          <a:p>
            <a:r>
              <a:rPr lang="zh-CN" altLang="en-US"/>
              <a:t>哥德尔解码</a:t>
            </a:r>
          </a:p>
        </p:txBody>
      </p:sp>
      <mc:AlternateContent xmlns:mc="http://schemas.openxmlformats.org/markup-compatibility/2006" xmlns:a14="http://schemas.microsoft.com/office/drawing/2010/main">
        <mc:Choice Requires="a14">
          <p:graphicFrame>
            <p:nvGraphicFramePr>
              <p:cNvPr id="4" name="内容占位符 3">
                <a:extLst>
                  <a:ext uri="{FF2B5EF4-FFF2-40B4-BE49-F238E27FC236}">
                    <a16:creationId xmlns:a16="http://schemas.microsoft.com/office/drawing/2014/main" id="{1FB349EE-0E6C-48A8-8BBE-B4EBF23936A4}"/>
                  </a:ext>
                </a:extLst>
              </p:cNvPr>
              <p:cNvGraphicFramePr>
                <a:graphicFrameLocks/>
              </p:cNvGraphicFramePr>
              <p:nvPr>
                <p:extLst>
                  <p:ext uri="{D42A27DB-BD31-4B8C-83A1-F6EECF244321}">
                    <p14:modId xmlns:p14="http://schemas.microsoft.com/office/powerpoint/2010/main" val="1090453838"/>
                  </p:ext>
                </p:extLst>
              </p:nvPr>
            </p:nvGraphicFramePr>
            <p:xfrm>
              <a:off x="812800" y="922338"/>
              <a:ext cx="7532710" cy="5852160"/>
            </p:xfrm>
            <a:graphic>
              <a:graphicData uri="http://schemas.openxmlformats.org/drawingml/2006/table">
                <a:tbl>
                  <a:tblPr firstRow="1" firstCol="1" bandRow="1">
                    <a:tableStyleId>{5940675A-B579-460E-94D1-54222C63F5DA}</a:tableStyleId>
                  </a:tblPr>
                  <a:tblGrid>
                    <a:gridCol w="7532710">
                      <a:extLst>
                        <a:ext uri="{9D8B030D-6E8A-4147-A177-3AD203B41FA5}">
                          <a16:colId xmlns:a16="http://schemas.microsoft.com/office/drawing/2014/main" val="20000"/>
                        </a:ext>
                      </a:extLst>
                    </a:gridCol>
                  </a:tblGrid>
                  <a:tr h="5851525">
                    <a:tc>
                      <a:txBody>
                        <a:bodyPr/>
                        <a:lstStyle/>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 </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GodelDecodes</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P','Q','R','S','x','y','c</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b="0" i="1" kern="100" dirty="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P=[7, 11, 41, 43, 47, 61, 67, 83, 89, 97, 101,103,107,109,127, 131,137,139,149]</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k=0</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while m[k:k+2] != '22':</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if m[k:k+2] == '00':</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A=A+[C]</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k=k+2</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continue</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if int(m[k]) in P:</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c=m[k]</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k=k+1</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elif</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int(m[k:k+2]) in P:</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c=m[k:k+2]</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k=k+2</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elif</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int(m[k:k+3]) in P:</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c=m[k:k+3]</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k=k+3</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P.index</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(int(c))</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C=C+D[</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A</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5261" marR="15261" marT="0" marB="0"/>
                    </a:tc>
                    <a:extLst>
                      <a:ext uri="{0D108BD9-81ED-4DB2-BD59-A6C34878D82A}">
                        <a16:rowId xmlns:a16="http://schemas.microsoft.com/office/drawing/2014/main" val="10000"/>
                      </a:ext>
                    </a:extLst>
                  </a:tr>
                </a:tbl>
              </a:graphicData>
            </a:graphic>
          </p:graphicFrame>
        </mc:Choice>
        <mc:Fallback xmlns="">
          <p:graphicFrame>
            <p:nvGraphicFramePr>
              <p:cNvPr id="4" name="内容占位符 3">
                <a:extLst>
                  <a:ext uri="{FF2B5EF4-FFF2-40B4-BE49-F238E27FC236}">
                    <a16:creationId xmlns:a16="http://schemas.microsoft.com/office/drawing/2014/main" id="{1FB349EE-0E6C-48A8-8BBE-B4EBF23936A4}"/>
                  </a:ext>
                </a:extLst>
              </p:cNvPr>
              <p:cNvGraphicFramePr>
                <a:graphicFrameLocks/>
              </p:cNvGraphicFramePr>
              <p:nvPr>
                <p:extLst>
                  <p:ext uri="{D42A27DB-BD31-4B8C-83A1-F6EECF244321}">
                    <p14:modId xmlns:p14="http://schemas.microsoft.com/office/powerpoint/2010/main" val="1090453838"/>
                  </p:ext>
                </p:extLst>
              </p:nvPr>
            </p:nvGraphicFramePr>
            <p:xfrm>
              <a:off x="812800" y="922338"/>
              <a:ext cx="7532710" cy="5852160"/>
            </p:xfrm>
            <a:graphic>
              <a:graphicData uri="http://schemas.openxmlformats.org/drawingml/2006/table">
                <a:tbl>
                  <a:tblPr firstRow="1" firstCol="1" bandRow="1">
                    <a:tableStyleId>{5940675A-B579-460E-94D1-54222C63F5DA}</a:tableStyleId>
                  </a:tblPr>
                  <a:tblGrid>
                    <a:gridCol w="7532710">
                      <a:extLst>
                        <a:ext uri="{9D8B030D-6E8A-4147-A177-3AD203B41FA5}">
                          <a16:colId xmlns:a16="http://schemas.microsoft.com/office/drawing/2014/main" val="20000"/>
                        </a:ext>
                      </a:extLst>
                    </a:gridCol>
                  </a:tblGrid>
                  <a:tr h="5852160">
                    <a:tc>
                      <a:txBody>
                        <a:bodyPr/>
                        <a:lstStyle/>
                        <a:p>
                          <a:endParaRPr lang="zh-CN"/>
                        </a:p>
                      </a:txBody>
                      <a:tcPr marL="15261" marR="15261" marT="0" marB="0">
                        <a:blipFill>
                          <a:blip r:embed="rId2"/>
                          <a:stretch>
                            <a:fillRect l="-81" t="-1041" r="-162" b="-2081"/>
                          </a:stretch>
                        </a:blipFill>
                      </a:tcPr>
                    </a:tc>
                    <a:extLst>
                      <a:ext uri="{0D108BD9-81ED-4DB2-BD59-A6C34878D82A}">
                        <a16:rowId xmlns:a16="http://schemas.microsoft.com/office/drawing/2014/main" val="10000"/>
                      </a:ext>
                    </a:extLst>
                  </a:tr>
                </a:tbl>
              </a:graphicData>
            </a:graphic>
          </p:graphicFrame>
        </mc:Fallback>
      </mc:AlternateContent>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2DE9AF6C-53E9-4A63-BB2A-51E414EC7535}"/>
              </a:ext>
            </a:extLst>
          </p:cNvPr>
          <p:cNvSpPr>
            <a:spLocks noGrp="1" noChangeArrowheads="1"/>
          </p:cNvSpPr>
          <p:nvPr>
            <p:ph type="title"/>
          </p:nvPr>
        </p:nvSpPr>
        <p:spPr/>
        <p:txBody>
          <a:bodyPr/>
          <a:lstStyle/>
          <a:p>
            <a:r>
              <a:rPr lang="zh-CN" altLang="en-US"/>
              <a:t>命题逻辑</a:t>
            </a:r>
          </a:p>
        </p:txBody>
      </p:sp>
      <p:graphicFrame>
        <p:nvGraphicFramePr>
          <p:cNvPr id="4" name="内容占位符 3">
            <a:extLst>
              <a:ext uri="{FF2B5EF4-FFF2-40B4-BE49-F238E27FC236}">
                <a16:creationId xmlns:a16="http://schemas.microsoft.com/office/drawing/2014/main" id="{0A802396-2286-42C9-83DD-A81A2ABA57EC}"/>
              </a:ext>
            </a:extLst>
          </p:cNvPr>
          <p:cNvGraphicFramePr>
            <a:graphicFrameLocks/>
          </p:cNvGraphicFramePr>
          <p:nvPr>
            <p:extLst>
              <p:ext uri="{D42A27DB-BD31-4B8C-83A1-F6EECF244321}">
                <p14:modId xmlns:p14="http://schemas.microsoft.com/office/powerpoint/2010/main" val="1788727854"/>
              </p:ext>
            </p:extLst>
          </p:nvPr>
        </p:nvGraphicFramePr>
        <p:xfrm>
          <a:off x="731125" y="980494"/>
          <a:ext cx="7810500" cy="5121275"/>
        </p:xfrm>
        <a:graphic>
          <a:graphicData uri="http://schemas.openxmlformats.org/drawingml/2006/table">
            <a:tbl>
              <a:tblPr firstRow="1" firstCol="1" bandRow="1">
                <a:tableStyleId>{5940675A-B579-460E-94D1-54222C63F5DA}</a:tableStyleId>
              </a:tblPr>
              <a:tblGrid>
                <a:gridCol w="7810500">
                  <a:extLst>
                    <a:ext uri="{9D8B030D-6E8A-4147-A177-3AD203B41FA5}">
                      <a16:colId xmlns:a16="http://schemas.microsoft.com/office/drawing/2014/main" val="20000"/>
                    </a:ext>
                  </a:extLst>
                </a:gridCol>
              </a:tblGrid>
              <a:tr h="5121275">
                <a:tc>
                  <a:txBody>
                    <a:bodyPr/>
                    <a:lstStyle/>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dmath.fvm</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a:t>
                      </a:r>
                      <a:endPar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spcAft>
                          <a:spcPts val="0"/>
                        </a:spcAft>
                      </a:pP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fvm.LOGIC</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E=['((Q→R)→(Q→R))',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'(((Q→R)→(Q→R))→(Q→((Q→R)→R)))',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'(((Q→R)→R)→((¬R)→(¬(Q→R))))',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'(Q→((¬R)→(¬(Q→R))))',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'((Q→((¬R)→(¬(Q→R))))→((¬R)→(Q→(¬(Q→R)))))',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'((¬R)→(Q→(¬(Q→R))))',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'(((¬R)→(Q→(¬(Q→R))))→((¬(Q→(¬(Q→R))))→R))',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'((Q∧(Q→R))→(¬(Q→(¬(Q→R)))))',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'(((Q∧(Q→R))→(¬(Q→(¬(Q→R)))))→(((¬(Q→(¬(Q→R))))→R)→((Q∧(Q→R))→R)))',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'(((¬(Q→(¬(Q→R))))→R)→((Q∧(Q→R))→R))',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fvm.GodelCodes</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print(m)</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16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fvm.GodelDecodes</a:t>
                      </a: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 a in A:</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print(a)</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5261" marR="15261" marT="0" marB="0"/>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7BD1CAA0-C5BB-4E2A-A3FE-434D6937927B}"/>
              </a:ext>
            </a:extLst>
          </p:cNvPr>
          <p:cNvSpPr>
            <a:spLocks noGrp="1" noChangeArrowheads="1"/>
          </p:cNvSpPr>
          <p:nvPr>
            <p:ph type="title"/>
          </p:nvPr>
        </p:nvSpPr>
        <p:spPr/>
        <p:txBody>
          <a:bodyPr/>
          <a:lstStyle/>
          <a:p>
            <a:r>
              <a:rPr lang="zh-CN" altLang="en-US"/>
              <a:t>命题逻辑</a:t>
            </a:r>
          </a:p>
        </p:txBody>
      </p:sp>
      <p:graphicFrame>
        <p:nvGraphicFramePr>
          <p:cNvPr id="4" name="内容占位符 3">
            <a:extLst>
              <a:ext uri="{FF2B5EF4-FFF2-40B4-BE49-F238E27FC236}">
                <a16:creationId xmlns:a16="http://schemas.microsoft.com/office/drawing/2014/main" id="{C0257DEB-DCBB-4485-92D2-156537DC78DB}"/>
              </a:ext>
            </a:extLst>
          </p:cNvPr>
          <p:cNvGraphicFramePr>
            <a:graphicFrameLocks/>
          </p:cNvGraphicFramePr>
          <p:nvPr>
            <p:extLst>
              <p:ext uri="{D42A27DB-BD31-4B8C-83A1-F6EECF244321}">
                <p14:modId xmlns:p14="http://schemas.microsoft.com/office/powerpoint/2010/main" val="365551218"/>
              </p:ext>
            </p:extLst>
          </p:nvPr>
        </p:nvGraphicFramePr>
        <p:xfrm>
          <a:off x="696781" y="946150"/>
          <a:ext cx="7810500" cy="5852160"/>
        </p:xfrm>
        <a:graphic>
          <a:graphicData uri="http://schemas.openxmlformats.org/drawingml/2006/table">
            <a:tbl>
              <a:tblPr firstRow="1" firstCol="1" bandRow="1">
                <a:tableStyleId>{5940675A-B579-460E-94D1-54222C63F5DA}</a:tableStyleId>
              </a:tblPr>
              <a:tblGrid>
                <a:gridCol w="7810500">
                  <a:extLst>
                    <a:ext uri="{9D8B030D-6E8A-4147-A177-3AD203B41FA5}">
                      <a16:colId xmlns:a16="http://schemas.microsoft.com/office/drawing/2014/main" val="20000"/>
                    </a:ext>
                  </a:extLst>
                </a:gridCol>
              </a:tblGrid>
              <a:tr h="5851525">
                <a:tc>
                  <a:txBody>
                    <a:bodyPr/>
                    <a:lstStyle/>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710141103114171014110311110077710141103114171014110311114171014177101411031141103111111007101417710141103114110311110077710141103114110311417743103114174371014110311111111007101417743103114174371014110311111111007710141774310311417437101411031111111141774310311417101417437101411031111111111007743103114171014174371014110311111111007774310311417101417437101411031111111141774371014174371014110311111111411031111007743710141743710141103111111114110311007710147710141103111141743710141743710141103111111111100777101477101411031111417437101417437101411031111111111417774371014174371014110311111111411031141771014771014110311114110311111100777437101417437101411031111111141103114177101477101411031111411031111007710147710141103111141103110022</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739 </a:t>
                      </a:r>
                      <a:r>
                        <a:rPr lang="en-US" altLang="zh-CN" sz="1600" kern="100" dirty="0">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rPr>
                        <a:t>数字的位数</a:t>
                      </a:r>
                      <a:endParaRPr lang="en-US" altLang="zh-CN" sz="1600" kern="100" dirty="0">
                        <a:solidFill>
                          <a:srgbClr val="3333CC"/>
                        </a:solidFill>
                        <a:effectLst/>
                        <a:latin typeface="Times New Roman" panose="02020603050405020304" pitchFamily="18" charset="0"/>
                        <a:ea typeface="宋体" panose="02010600030101010101" pitchFamily="2" charset="-122"/>
                        <a:cs typeface="Times New Roman" panose="02020603050405020304" pitchFamily="18" charset="0"/>
                      </a:endParaRP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((Q→R)→(Q→R))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(((Q→R)→(Q→R))→(Q→((Q→R)→R)))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(((Q→R)→R)→((¬R)→(¬(Q→R))))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(Q→((¬R)→(¬(Q→R))))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((Q→((¬R)→(¬(Q→R))))→((¬R)→(Q→(¬(Q→R)))))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((¬R)→(Q→(¬(Q→R))))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(((¬R)→(Q→(¬(Q→R))))→((¬(Q→(¬(Q→R))))→R))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((Q∧(Q→R))→(¬(Q→(¬(Q→R)))))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(((Q∧(Q→R))→(¬(Q→(¬(Q→R)))))→(((¬(Q→(¬(Q→R))))→R)→((Q∧(Q→R))→R)))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(((¬(Q→(¬(Q→R))))→R)→((Q∧(Q→R))→R))</a:t>
                      </a:r>
                    </a:p>
                    <a:p>
                      <a:pPr>
                        <a:spcAft>
                          <a:spcPts val="0"/>
                        </a:spcAft>
                      </a:pPr>
                      <a:r>
                        <a:rPr lang="en-US" alt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((Q∧(Q→R))→R)</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5261" marR="15261" marT="0" marB="0"/>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21A48D21-FE34-42CE-827C-75CF09D10F0E}"/>
              </a:ext>
            </a:extLst>
          </p:cNvPr>
          <p:cNvSpPr>
            <a:spLocks noGrp="1" noChangeArrowheads="1"/>
          </p:cNvSpPr>
          <p:nvPr>
            <p:ph type="title"/>
          </p:nvPr>
        </p:nvSpPr>
        <p:spPr/>
        <p:txBody>
          <a:bodyPr/>
          <a:lstStyle/>
          <a:p>
            <a:r>
              <a:rPr lang="zh-CN" altLang="en-US"/>
              <a:t>谓词逻辑</a:t>
            </a:r>
          </a:p>
        </p:txBody>
      </p:sp>
      <p:graphicFrame>
        <p:nvGraphicFramePr>
          <p:cNvPr id="4" name="内容占位符 3">
            <a:extLst>
              <a:ext uri="{FF2B5EF4-FFF2-40B4-BE49-F238E27FC236}">
                <a16:creationId xmlns:a16="http://schemas.microsoft.com/office/drawing/2014/main" id="{2B82D464-C12A-439C-82A4-BAEBED5DAECC}"/>
              </a:ext>
            </a:extLst>
          </p:cNvPr>
          <p:cNvGraphicFramePr>
            <a:graphicFrameLocks/>
          </p:cNvGraphicFramePr>
          <p:nvPr>
            <p:extLst>
              <p:ext uri="{D42A27DB-BD31-4B8C-83A1-F6EECF244321}">
                <p14:modId xmlns:p14="http://schemas.microsoft.com/office/powerpoint/2010/main" val="1583883538"/>
              </p:ext>
            </p:extLst>
          </p:nvPr>
        </p:nvGraphicFramePr>
        <p:xfrm>
          <a:off x="705367" y="946150"/>
          <a:ext cx="7810500" cy="4876800"/>
        </p:xfrm>
        <a:graphic>
          <a:graphicData uri="http://schemas.openxmlformats.org/drawingml/2006/table">
            <a:tbl>
              <a:tblPr firstRow="1" firstCol="1" bandRow="1">
                <a:tableStyleId>{5940675A-B579-460E-94D1-54222C63F5DA}</a:tableStyleId>
              </a:tblPr>
              <a:tblGrid>
                <a:gridCol w="7810500">
                  <a:extLst>
                    <a:ext uri="{9D8B030D-6E8A-4147-A177-3AD203B41FA5}">
                      <a16:colId xmlns:a16="http://schemas.microsoft.com/office/drawing/2014/main" val="20000"/>
                    </a:ext>
                  </a:extLst>
                </a:gridCol>
              </a:tblGrid>
              <a:tr h="2377440">
                <a:tc>
                  <a:txBody>
                    <a:bodyPr/>
                    <a:lstStyle/>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dmath.fvm</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as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a:t>
                      </a:r>
                      <a:endPar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a:spcAft>
                          <a:spcPts val="0"/>
                        </a:spcAft>
                      </a:pP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fvm.LOGIC</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E=['((∀x(¬Q(x)))→(¬Q(y)))',</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'(((∀x(¬Q(x)))→(¬Q(y)))→((¬(¬Q(y)))→(¬(∀x(¬Q(x))))))',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'((¬(¬Q(y)))→(¬(∀x(¬Q(x)))))',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'(Q(y)→(¬(¬Q(y))))',</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'(Q(y)→(¬(∀x(¬Q(x)))))',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(x))→Q(y))',</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fvm.GodelCodes</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print(m)</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print(</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fvm.GodelDecodes</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 a in A:</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print(a)</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5261" marR="15261" marT="0" marB="0"/>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2DADF0B3-2D0C-40F0-8C61-975BFCF973D2}"/>
              </a:ext>
            </a:extLst>
          </p:cNvPr>
          <p:cNvSpPr>
            <a:spLocks noGrp="1" noChangeArrowheads="1"/>
          </p:cNvSpPr>
          <p:nvPr>
            <p:ph type="title"/>
          </p:nvPr>
        </p:nvSpPr>
        <p:spPr/>
        <p:txBody>
          <a:bodyPr/>
          <a:lstStyle/>
          <a:p>
            <a:r>
              <a:rPr lang="zh-CN" altLang="en-US"/>
              <a:t>谓词逻辑</a:t>
            </a:r>
          </a:p>
        </p:txBody>
      </p:sp>
      <p:graphicFrame>
        <p:nvGraphicFramePr>
          <p:cNvPr id="4" name="内容占位符 3">
            <a:extLst>
              <a:ext uri="{FF2B5EF4-FFF2-40B4-BE49-F238E27FC236}">
                <a16:creationId xmlns:a16="http://schemas.microsoft.com/office/drawing/2014/main" id="{1737C108-1DDF-4490-8D2D-B8F8F823ED99}"/>
              </a:ext>
            </a:extLst>
          </p:cNvPr>
          <p:cNvGraphicFramePr>
            <a:graphicFrameLocks/>
          </p:cNvGraphicFramePr>
          <p:nvPr>
            <p:extLst>
              <p:ext uri="{D42A27DB-BD31-4B8C-83A1-F6EECF244321}">
                <p14:modId xmlns:p14="http://schemas.microsoft.com/office/powerpoint/2010/main" val="2958447743"/>
              </p:ext>
            </p:extLst>
          </p:nvPr>
        </p:nvGraphicFramePr>
        <p:xfrm>
          <a:off x="692488" y="946150"/>
          <a:ext cx="7810500" cy="4876800"/>
        </p:xfrm>
        <a:graphic>
          <a:graphicData uri="http://schemas.openxmlformats.org/drawingml/2006/table">
            <a:tbl>
              <a:tblPr firstRow="1" firstCol="1" bandRow="1">
                <a:tableStyleId>{5940675A-B579-460E-94D1-54222C63F5DA}</a:tableStyleId>
              </a:tblPr>
              <a:tblGrid>
                <a:gridCol w="7810500">
                  <a:extLst>
                    <a:ext uri="{9D8B030D-6E8A-4147-A177-3AD203B41FA5}">
                      <a16:colId xmlns:a16="http://schemas.microsoft.com/office/drawing/2014/main" val="20000"/>
                    </a:ext>
                  </a:extLst>
                </a:gridCol>
              </a:tblGrid>
              <a:tr h="2377440">
                <a:tc>
                  <a:txBody>
                    <a:bodyPr/>
                    <a:lstStyle/>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783109743101710911111141743101712711111100777831097431017109111111417431017127111111417743743101712711111141743783109743101710911111111111100774374310171271111114174378310974310171091111111111007101712711417437431017127111111110071017127114174378310974310171091111111111007783109101710911114110171271111007783109101710911114174378310974310171091111111111007783109101710911114178910910171091111110022</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400</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((∀x(¬Q(x)))→(¬Q(y)))</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(((∀x(¬Q(x)))→(¬Q(y)))→((¬(¬Q(y)))→(¬(∀x(¬Q(x))))))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((¬(¬Q(y)))→(¬(∀x(¬Q(x)))))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(Q(y)→(¬(¬Q(y))))</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(Q(y)→(¬(∀x(¬Q(x)))))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(x))→Q(y))</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(x))→(¬(∀x(¬Q(x)))))</a:t>
                      </a:r>
                    </a:p>
                    <a:p>
                      <a:pPr>
                        <a:spcAft>
                          <a:spcPts val="0"/>
                        </a:spcAft>
                      </a:pP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xQ</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5261" marR="15261" marT="0" marB="0"/>
                </a:tc>
                <a:extLst>
                  <a:ext uri="{0D108BD9-81ED-4DB2-BD59-A6C34878D82A}">
                    <a16:rowId xmlns:a16="http://schemas.microsoft.com/office/drawing/2014/main" val="10000"/>
                  </a:ext>
                </a:extLst>
              </a:tr>
            </a:tbl>
          </a:graphicData>
        </a:graphic>
      </p:graphicFrame>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ACF5D-F4D5-894A-B177-06A4F966F1D3}"/>
              </a:ext>
            </a:extLst>
          </p:cNvPr>
          <p:cNvSpPr>
            <a:spLocks noGrp="1"/>
          </p:cNvSpPr>
          <p:nvPr>
            <p:ph type="title"/>
          </p:nvPr>
        </p:nvSpPr>
        <p:spPr/>
        <p:txBody>
          <a:bodyPr/>
          <a:lstStyle/>
          <a:p>
            <a:r>
              <a:rPr lang="zh-CN" altLang="en-US" dirty="0"/>
              <a:t>哥德尔编码的意义</a:t>
            </a:r>
          </a:p>
        </p:txBody>
      </p:sp>
      <p:sp>
        <p:nvSpPr>
          <p:cNvPr id="3" name="内容占位符 2">
            <a:extLst>
              <a:ext uri="{FF2B5EF4-FFF2-40B4-BE49-F238E27FC236}">
                <a16:creationId xmlns:a16="http://schemas.microsoft.com/office/drawing/2014/main" id="{1228C2ED-693B-AB61-7BD8-F81EE33524E0}"/>
              </a:ext>
            </a:extLst>
          </p:cNvPr>
          <p:cNvSpPr>
            <a:spLocks noGrp="1"/>
          </p:cNvSpPr>
          <p:nvPr>
            <p:ph idx="1"/>
          </p:nvPr>
        </p:nvSpPr>
        <p:spPr/>
        <p:txBody>
          <a:bodyPr/>
          <a:lstStyle/>
          <a:p>
            <a:r>
              <a:rPr lang="zh-CN" altLang="en-US" b="0" dirty="0"/>
              <a:t>哥德尔编码说明逻辑证明的验证是可以自动化的</a:t>
            </a:r>
            <a:endParaRPr lang="en-US" altLang="zh-CN" b="0" dirty="0"/>
          </a:p>
          <a:p>
            <a:endParaRPr lang="en-US" altLang="zh-CN" b="0" dirty="0"/>
          </a:p>
          <a:p>
            <a:endParaRPr lang="en-US" altLang="zh-CN" b="0" dirty="0"/>
          </a:p>
          <a:p>
            <a:r>
              <a:rPr lang="zh-CN" altLang="en-US" dirty="0">
                <a:solidFill>
                  <a:srgbClr val="0070C0"/>
                </a:solidFill>
              </a:rPr>
              <a:t>问题：</a:t>
            </a:r>
            <a:r>
              <a:rPr lang="zh-CN" altLang="en-US" b="0" dirty="0"/>
              <a:t>有了哥德尔编码和解码，能否通过搜索到证明序列哥德尔编码来自动化获得逻辑证明？</a:t>
            </a:r>
          </a:p>
        </p:txBody>
      </p:sp>
    </p:spTree>
    <p:extLst>
      <p:ext uri="{BB962C8B-B14F-4D97-AF65-F5344CB8AC3E}">
        <p14:creationId xmlns:p14="http://schemas.microsoft.com/office/powerpoint/2010/main" val="309553672"/>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descr="1">
            <a:extLst>
              <a:ext uri="{FF2B5EF4-FFF2-40B4-BE49-F238E27FC236}">
                <a16:creationId xmlns:a16="http://schemas.microsoft.com/office/drawing/2014/main" id="{010FFAC6-FF33-447D-B5A5-AA5C0602915E}"/>
              </a:ext>
            </a:extLst>
          </p:cNvPr>
          <p:cNvPicPr>
            <a:picLocks noChangeAspect="1" noChangeArrowheads="1"/>
          </p:cNvPicPr>
          <p:nvPr/>
        </p:nvPicPr>
        <p:blipFill>
          <a:blip r:embed="rId2">
            <a:lum bright="36000" contrast="-60000"/>
            <a:extLst>
              <a:ext uri="{28A0092B-C50C-407E-A947-70E740481C1C}">
                <a14:useLocalDpi xmlns:a14="http://schemas.microsoft.com/office/drawing/2010/main" val="0"/>
              </a:ext>
            </a:extLst>
          </a:blip>
          <a:srcRect t="9599" b="548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WordArt 4">
            <a:extLst>
              <a:ext uri="{FF2B5EF4-FFF2-40B4-BE49-F238E27FC236}">
                <a16:creationId xmlns:a16="http://schemas.microsoft.com/office/drawing/2014/main" id="{259C2B72-A90F-4C5D-B250-2E0D9A306EEF}"/>
              </a:ext>
            </a:extLst>
          </p:cNvPr>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contourClr>
                <a:srgbClr val="FFE701"/>
              </a:contourClr>
            </a:sp3d>
          </a:bodyPr>
          <a:lstStyle/>
          <a:p>
            <a:pPr algn="ctr"/>
            <a:r>
              <a:rPr lang="zh-CN" altLang="en-US" kern="10">
                <a:ln w="9525">
                  <a:round/>
                  <a:headEnd/>
                  <a:tailE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rPr>
              <a:t>谢谢</a:t>
            </a:r>
            <a:endParaRPr lang="en-US" kern="10">
              <a:ln w="9525">
                <a:round/>
                <a:headEnd/>
                <a:tailE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8CBBA-F49D-639D-7D53-9CA41D8E52FD}"/>
              </a:ext>
            </a:extLst>
          </p:cNvPr>
          <p:cNvSpPr>
            <a:spLocks noGrp="1"/>
          </p:cNvSpPr>
          <p:nvPr>
            <p:ph type="title"/>
          </p:nvPr>
        </p:nvSpPr>
        <p:spPr/>
        <p:txBody>
          <a:bodyPr/>
          <a:lstStyle/>
          <a:p>
            <a:r>
              <a:rPr lang="zh-CN" altLang="en-US" dirty="0"/>
              <a:t>协调性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DB927D-DDAD-2E0D-6BC2-2E7FC59FE473}"/>
                  </a:ext>
                </a:extLst>
              </p:cNvPr>
              <p:cNvSpPr>
                <a:spLocks noGrp="1"/>
              </p:cNvSpPr>
              <p:nvPr>
                <p:ph idx="1"/>
              </p:nvPr>
            </p:nvSpPr>
            <p:spPr/>
            <p:txBody>
              <a:bodyPr/>
              <a:lstStyle/>
              <a:p>
                <a:r>
                  <a:rPr lang="zh-CN" altLang="en-US" kern="1200" dirty="0">
                    <a:solidFill>
                      <a:srgbClr val="0070C0"/>
                    </a:solidFill>
                    <a:latin typeface="Times New Roman" panose="02020603050405020304" pitchFamily="18" charset="0"/>
                    <a:ea typeface="黑体" panose="02010609060101010101" pitchFamily="49" charset="-122"/>
                  </a:rPr>
                  <a:t>定理</a:t>
                </a:r>
                <a:r>
                  <a:rPr lang="en-US" altLang="zh-CN" kern="1200" dirty="0">
                    <a:solidFill>
                      <a:srgbClr val="0070C0"/>
                    </a:solidFill>
                    <a:latin typeface="Times New Roman" panose="02020603050405020304" pitchFamily="18" charset="0"/>
                    <a:ea typeface="黑体" panose="02010609060101010101" pitchFamily="49" charset="-122"/>
                  </a:rPr>
                  <a:t>5.2.6</a:t>
                </a:r>
                <a:r>
                  <a:rPr lang="zh-CN" altLang="en-US" dirty="0"/>
                  <a:t> </a:t>
                </a:r>
                <a:r>
                  <a:rPr lang="zh-CN" altLang="en-US" b="0" dirty="0"/>
                  <a:t>若</a:t>
                </a:r>
                <a14:m>
                  <m:oMath xmlns:m="http://schemas.openxmlformats.org/officeDocument/2006/math">
                    <m:r>
                      <a:rPr lang="el-GR" altLang="zh-CN" b="1" i="1" dirty="0" smtClean="0">
                        <a:latin typeface="Cambria Math" panose="02040503050406030204" pitchFamily="18" charset="0"/>
                      </a:rPr>
                      <m:t>𝜞</m:t>
                    </m:r>
                    <m:r>
                      <a:rPr lang="en-US" altLang="zh-CN" b="1" i="1"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𝑸</m:t>
                    </m:r>
                  </m:oMath>
                </a14:m>
                <a:r>
                  <a:rPr lang="zh-CN" altLang="en-US" b="0" dirty="0"/>
                  <a:t>，则</a:t>
                </a:r>
                <a14:m>
                  <m:oMath xmlns:m="http://schemas.openxmlformats.org/officeDocument/2006/math">
                    <m:r>
                      <a:rPr lang="el-GR" altLang="zh-CN" b="1" i="1" dirty="0" smtClean="0">
                        <a:latin typeface="Cambria Math" panose="02040503050406030204" pitchFamily="18" charset="0"/>
                      </a:rPr>
                      <m:t>𝜞</m:t>
                    </m:r>
                  </m:oMath>
                </a14:m>
                <a:r>
                  <a:rPr lang="zh-CN" altLang="en-US" b="0" dirty="0"/>
                  <a:t>不协调。</a:t>
                </a:r>
              </a:p>
              <a:p>
                <a:r>
                  <a:rPr lang="zh-CN" altLang="en-US" b="0" dirty="0"/>
                  <a:t>证明：下面我们证明对任意合式公式</a:t>
                </a:r>
                <a14:m>
                  <m:oMath xmlns:m="http://schemas.openxmlformats.org/officeDocument/2006/math">
                    <m:r>
                      <a:rPr lang="en-US" altLang="zh-CN" b="1" i="1" smtClean="0">
                        <a:latin typeface="Cambria Math" panose="02040503050406030204" pitchFamily="18" charset="0"/>
                      </a:rPr>
                      <m:t>𝑹</m:t>
                    </m:r>
                  </m:oMath>
                </a14:m>
                <a:r>
                  <a:rPr lang="zh-CN" altLang="en-US" b="0" dirty="0"/>
                  <a:t>，</a:t>
                </a:r>
                <a14:m>
                  <m:oMath xmlns:m="http://schemas.openxmlformats.org/officeDocument/2006/math">
                    <m:r>
                      <a:rPr lang="en-US" altLang="zh-CN" b="1" i="1" smtClean="0">
                        <a:latin typeface="Cambria Math" panose="02040503050406030204" pitchFamily="18" charset="0"/>
                      </a:rPr>
                      <m:t>𝜞</m:t>
                    </m:r>
                    <m:r>
                      <a:rPr lang="en-US" altLang="zh-CN" b="1" i="1" smtClean="0">
                        <a:latin typeface="Cambria Math" panose="02040503050406030204" pitchFamily="18" charset="0"/>
                      </a:rPr>
                      <m:t>⊢</m:t>
                    </m:r>
                    <m:r>
                      <a:rPr lang="en-US" altLang="zh-CN" b="1" i="1" smtClean="0">
                        <a:latin typeface="Cambria Math" panose="02040503050406030204" pitchFamily="18" charset="0"/>
                      </a:rPr>
                      <m:t>𝑹</m:t>
                    </m:r>
                  </m:oMath>
                </a14:m>
                <a:endParaRPr lang="en-US" altLang="zh-CN" i="1" dirty="0"/>
              </a:p>
              <a:p>
                <a:pPr lvl="1"/>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𝑨</m:t>
                        </m:r>
                      </m:e>
                      <m:sub>
                        <m:r>
                          <a:rPr lang="en-US" altLang="zh-CN" b="1" i="0" dirty="0" smtClean="0">
                            <a:latin typeface="Cambria Math" panose="02040503050406030204" pitchFamily="18" charset="0"/>
                          </a:rPr>
                          <m:t>𝟏</m:t>
                        </m:r>
                      </m:sub>
                    </m:sSub>
                    <m:r>
                      <a:rPr lang="en-US" altLang="zh-CN" b="1" i="1" dirty="0" smtClean="0">
                        <a:latin typeface="Cambria Math" panose="02040503050406030204" pitchFamily="18" charset="0"/>
                      </a:rPr>
                      <m:t>=</m:t>
                    </m:r>
                    <m:r>
                      <a:rPr lang="en-US" altLang="zh-CN" b="1" i="1">
                        <a:latin typeface="Cambria Math" panose="02040503050406030204" pitchFamily="18" charset="0"/>
                      </a:rPr>
                      <m:t>¬</m:t>
                    </m:r>
                    <m:r>
                      <a:rPr lang="en-US" altLang="zh-CN" b="1" i="1">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𝑸</m:t>
                    </m:r>
                  </m:oMath>
                </a14:m>
                <a:endParaRPr lang="en-US" altLang="zh-CN" b="1" i="1" dirty="0">
                  <a:latin typeface="Cambria Math" panose="02040503050406030204" pitchFamily="18" charset="0"/>
                </a:endParaRPr>
              </a:p>
              <a:p>
                <a:pPr lvl="1"/>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𝑨</m:t>
                        </m:r>
                      </m:e>
                      <m:sub>
                        <m:r>
                          <a:rPr lang="en-US" altLang="zh-CN" b="1" i="1" dirty="0" smtClean="0">
                            <a:latin typeface="Cambria Math" panose="02040503050406030204" pitchFamily="18" charset="0"/>
                          </a:rPr>
                          <m:t>𝟐</m:t>
                        </m:r>
                      </m:sub>
                    </m:sSub>
                    <m:r>
                      <a:rPr lang="en-US" altLang="zh-CN" b="1" i="1" dirty="0" smtClean="0">
                        <a:latin typeface="Cambria Math" panose="02040503050406030204" pitchFamily="18" charset="0"/>
                      </a:rPr>
                      <m:t>=¬</m:t>
                    </m:r>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𝑸</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𝑸</m:t>
                        </m:r>
                      </m:e>
                    </m:d>
                  </m:oMath>
                </a14:m>
                <a:endParaRPr lang="en-US" altLang="zh-CN" b="1" i="1" dirty="0">
                  <a:latin typeface="Cambria Math" panose="02040503050406030204" pitchFamily="18" charset="0"/>
                </a:endParaRP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e>
                    </m:d>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solidFill>
                              <a:srgbClr val="3333CC"/>
                            </a:solidFill>
                            <a:latin typeface="Cambria Math" panose="02040503050406030204" pitchFamily="18" charset="0"/>
                          </a:rPr>
                          <m:t>𝑹</m:t>
                        </m:r>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e>
                        </m:d>
                      </m:e>
                    </m:d>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𝟒</m:t>
                        </m:r>
                      </m:sub>
                    </m:sSub>
                    <m:r>
                      <a:rPr lang="en-US" altLang="zh-CN" b="1" i="1" smtClean="0">
                        <a:latin typeface="Cambria Math" panose="02040503050406030204" pitchFamily="18" charset="0"/>
                      </a:rPr>
                      <m:t>=¬</m:t>
                    </m:r>
                    <m:r>
                      <a:rPr lang="en-US" altLang="zh-CN" b="1" i="1" smtClean="0">
                        <a:solidFill>
                          <a:srgbClr val="3333CC"/>
                        </a:solidFill>
                        <a:latin typeface="Cambria Math" panose="02040503050406030204" pitchFamily="18" charset="0"/>
                      </a:rPr>
                      <m:t>𝑹</m:t>
                    </m:r>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e>
                    </m:d>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𝟓</m:t>
                        </m:r>
                      </m:sub>
                    </m:sSub>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solidFill>
                              <a:srgbClr val="3333CC"/>
                            </a:solidFill>
                            <a:latin typeface="Cambria Math" panose="02040503050406030204" pitchFamily="18" charset="0"/>
                          </a:rPr>
                          <m:t>𝑹</m:t>
                        </m:r>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e>
                        </m:d>
                      </m:e>
                    </m:d>
                    <m:r>
                      <a:rPr lang="en-US" altLang="zh-CN" b="1" i="1" smtClean="0">
                        <a:latin typeface="Cambria Math" panose="02040503050406030204" pitchFamily="18" charset="0"/>
                      </a:rPr>
                      <m:t>→</m:t>
                    </m:r>
                    <m:d>
                      <m:dPr>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e>
                        </m:d>
                        <m:r>
                          <a:rPr lang="en-US" altLang="zh-CN" b="1" i="1" smtClean="0">
                            <a:latin typeface="Cambria Math" panose="02040503050406030204" pitchFamily="18" charset="0"/>
                          </a:rPr>
                          <m:t>→</m:t>
                        </m:r>
                        <m:r>
                          <a:rPr lang="en-US" altLang="zh-CN" b="1" i="1" smtClean="0">
                            <a:solidFill>
                              <a:srgbClr val="3333CC"/>
                            </a:solidFill>
                            <a:latin typeface="Cambria Math" panose="02040503050406030204" pitchFamily="18" charset="0"/>
                          </a:rPr>
                          <m:t>𝑹</m:t>
                        </m:r>
                      </m:e>
                    </m:d>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𝟔</m:t>
                        </m:r>
                      </m:sub>
                    </m:sSub>
                    <m:r>
                      <a:rPr lang="en-US" altLang="zh-CN" b="1" i="1" smtClean="0">
                        <a:latin typeface="Cambria Math" panose="02040503050406030204" pitchFamily="18" charset="0"/>
                      </a:rPr>
                      <m:t>=</m:t>
                    </m:r>
                    <m:d>
                      <m:dPr>
                        <m:ctrlPr>
                          <a:rPr lang="en-US" altLang="zh-CN" i="1">
                            <a:latin typeface="Cambria Math" panose="02040503050406030204" pitchFamily="18" charset="0"/>
                          </a:rPr>
                        </m:ctrlPr>
                      </m:dPr>
                      <m:e>
                        <m:r>
                          <a:rPr lang="en-US" altLang="zh-CN" b="1" i="1">
                            <a:latin typeface="Cambria Math" panose="02040503050406030204" pitchFamily="18" charset="0"/>
                          </a:rPr>
                          <m:t>¬</m:t>
                        </m:r>
                        <m:r>
                          <a:rPr lang="en-US" altLang="zh-CN" b="1" i="1">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𝑸</m:t>
                        </m:r>
                      </m:e>
                    </m:d>
                    <m:r>
                      <a:rPr lang="en-US" altLang="zh-CN" b="1" i="1">
                        <a:latin typeface="Cambria Math" panose="02040503050406030204" pitchFamily="18" charset="0"/>
                      </a:rPr>
                      <m:t>→</m:t>
                    </m:r>
                    <m:r>
                      <a:rPr lang="en-US" altLang="zh-CN" b="1" i="1" smtClean="0">
                        <a:solidFill>
                          <a:srgbClr val="3333CC"/>
                        </a:solidFill>
                        <a:latin typeface="Cambria Math" panose="02040503050406030204" pitchFamily="18" charset="0"/>
                      </a:rPr>
                      <m:t>𝑹</m:t>
                    </m:r>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𝟕</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𝑸</m:t>
                    </m:r>
                  </m:oMath>
                </a14:m>
                <a:endParaRPr lang="en-US" altLang="zh-CN" b="1" i="1" dirty="0">
                  <a:latin typeface="Cambria Math" panose="02040503050406030204" pitchFamily="18" charset="0"/>
                </a:endParaRP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𝟖</m:t>
                        </m:r>
                      </m:sub>
                    </m:sSub>
                    <m:r>
                      <a:rPr lang="en-US" altLang="zh-CN" b="1" i="1" smtClean="0">
                        <a:latin typeface="Cambria Math" panose="02040503050406030204" pitchFamily="18" charset="0"/>
                      </a:rPr>
                      <m:t>=</m:t>
                    </m:r>
                    <m:r>
                      <a:rPr lang="en-US" altLang="zh-CN" b="1" i="1" smtClean="0">
                        <a:solidFill>
                          <a:srgbClr val="3333CC"/>
                        </a:solidFill>
                        <a:latin typeface="Cambria Math" panose="02040503050406030204" pitchFamily="18" charset="0"/>
                      </a:rPr>
                      <m:t>𝑹</m:t>
                    </m:r>
                  </m:oMath>
                </a14:m>
                <a:endParaRPr lang="en-US" altLang="zh-CN" dirty="0"/>
              </a:p>
              <a:p>
                <a:pPr lvl="1"/>
                <a:r>
                  <a:rPr lang="zh-CN" altLang="en-US" b="0" dirty="0"/>
                  <a:t>因此，</a:t>
                </a:r>
                <a:r>
                  <a:rPr lang="el-GR" altLang="zh-CN" sz="2400" b="0" dirty="0"/>
                  <a:t> </a:t>
                </a:r>
                <a14:m>
                  <m:oMath xmlns:m="http://schemas.openxmlformats.org/officeDocument/2006/math">
                    <m:r>
                      <a:rPr lang="el-GR" altLang="zh-CN" sz="2400" b="0" i="1" dirty="0" smtClean="0">
                        <a:latin typeface="Cambria Math" panose="02040503050406030204" pitchFamily="18" charset="0"/>
                      </a:rPr>
                      <m:t>𝛤</m:t>
                    </m:r>
                  </m:oMath>
                </a14:m>
                <a:r>
                  <a:rPr lang="zh-CN" altLang="en-US" sz="2400" b="0" dirty="0"/>
                  <a:t>不协调</a:t>
                </a:r>
                <a:endParaRPr lang="zh-CN" altLang="en-US" b="0" dirty="0"/>
              </a:p>
            </p:txBody>
          </p:sp>
        </mc:Choice>
        <mc:Fallback xmlns="">
          <p:sp>
            <p:nvSpPr>
              <p:cNvPr id="3" name="内容占位符 2">
                <a:extLst>
                  <a:ext uri="{FF2B5EF4-FFF2-40B4-BE49-F238E27FC236}">
                    <a16:creationId xmlns:a16="http://schemas.microsoft.com/office/drawing/2014/main" id="{9EDB927D-DDAD-2E0D-6BC2-2E7FC59FE473}"/>
                  </a:ext>
                </a:extLst>
              </p:cNvPr>
              <p:cNvSpPr>
                <a:spLocks noGrp="1" noRot="1" noChangeAspect="1" noMove="1" noResize="1" noEditPoints="1" noAdjustHandles="1" noChangeArrowheads="1" noChangeShapeType="1" noTextEdit="1"/>
              </p:cNvSpPr>
              <p:nvPr>
                <p:ph idx="1"/>
              </p:nvPr>
            </p:nvSpPr>
            <p:spPr>
              <a:blipFill>
                <a:blip r:embed="rId2"/>
                <a:stretch>
                  <a:fillRect l="-781" t="-7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E898A7-A39C-9BA3-87F4-C93D2E3ED7A2}"/>
                  </a:ext>
                </a:extLst>
              </p:cNvPr>
              <p:cNvSpPr txBox="1"/>
              <p:nvPr/>
            </p:nvSpPr>
            <p:spPr>
              <a:xfrm>
                <a:off x="5902815" y="2019338"/>
                <a:ext cx="1755822" cy="461665"/>
              </a:xfrm>
              <a:prstGeom prst="rect">
                <a:avLst/>
              </a:prstGeom>
              <a:noFill/>
            </p:spPr>
            <p:txBody>
              <a:bodyPr wrap="square">
                <a:spAutoFit/>
              </a:bodyPr>
              <a:lstStyle/>
              <a:p>
                <a:pPr marL="0" marR="0" lvl="1" algn="l" defTabSz="914400" rtl="0" eaLnBrk="0" fontAlgn="base" latinLnBrk="0" hangingPunct="0">
                  <a:spcBef>
                    <a:spcPts val="0"/>
                  </a:spcBef>
                  <a:spcAft>
                    <a:spcPts val="0"/>
                  </a:spcAft>
                  <a:buClr>
                    <a:srgbClr val="336699"/>
                  </a:buClr>
                  <a:buSzTx/>
                  <a:tabLst/>
                  <a:defRPr/>
                </a:pPr>
                <a14:m>
                  <m:oMathPara xmlns:m="http://schemas.openxmlformats.org/officeDocument/2006/math">
                    <m:oMathParaPr>
                      <m:jc m:val="left"/>
                    </m:oMathParaPr>
                    <m:oMath xmlns:m="http://schemas.openxmlformats.org/officeDocument/2006/math">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𝜞</m:t>
                      </m:r>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𝑸</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𝑸</m:t>
                      </m:r>
                    </m:oMath>
                  </m:oMathPara>
                </a14:m>
                <a:endPar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ea typeface="SimHei" panose="02010609060101010101" pitchFamily="49"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72E898A7-A39C-9BA3-87F4-C93D2E3ED7A2}"/>
                  </a:ext>
                </a:extLst>
              </p:cNvPr>
              <p:cNvSpPr txBox="1">
                <a:spLocks noRot="1" noChangeAspect="1" noMove="1" noResize="1" noEditPoints="1" noAdjustHandles="1" noChangeArrowheads="1" noChangeShapeType="1" noTextEdit="1"/>
              </p:cNvSpPr>
              <p:nvPr/>
            </p:nvSpPr>
            <p:spPr>
              <a:xfrm>
                <a:off x="5902815" y="2019338"/>
                <a:ext cx="1755822" cy="461665"/>
              </a:xfrm>
              <a:prstGeom prst="rect">
                <a:avLst/>
              </a:prstGeom>
              <a:blipFill>
                <a:blip r:embed="rId3"/>
                <a:stretch>
                  <a:fillRect l="-694" r="-1736"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0340736-213E-7C52-7588-E45633FF2080}"/>
                  </a:ext>
                </a:extLst>
              </p:cNvPr>
              <p:cNvSpPr txBox="1"/>
              <p:nvPr/>
            </p:nvSpPr>
            <p:spPr>
              <a:xfrm>
                <a:off x="5902815" y="2519565"/>
                <a:ext cx="2959994" cy="461665"/>
              </a:xfrm>
              <a:prstGeom prst="rect">
                <a:avLst/>
              </a:prstGeom>
              <a:noFill/>
            </p:spPr>
            <p:txBody>
              <a:bodyPr wrap="square">
                <a:spAutoFit/>
              </a:bodyPr>
              <a:lstStyle/>
              <a:p>
                <a:pPr marL="0" marR="0" lvl="1" algn="l" defTabSz="914400" rtl="0" eaLnBrk="0" fontAlgn="base" latinLnBrk="0" hangingPunct="0">
                  <a:spcBef>
                    <a:spcPts val="0"/>
                  </a:spcBef>
                  <a:spcAft>
                    <a:spcPts val="0"/>
                  </a:spcAft>
                  <a:buClr>
                    <a:srgbClr val="336699"/>
                  </a:buClr>
                  <a:buSzTx/>
                  <a:tabLst/>
                  <a:defRPr/>
                </a:pPr>
                <a14:m>
                  <m:oMathPara xmlns:m="http://schemas.openxmlformats.org/officeDocument/2006/math">
                    <m:oMathParaPr>
                      <m:jc m:val="left"/>
                    </m:oMathParaPr>
                    <m:oMath xmlns:m="http://schemas.openxmlformats.org/officeDocument/2006/math">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𝑷</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𝑸</m:t>
                      </m:r>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𝑷</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𝑸</m:t>
                      </m:r>
                      <m:r>
                        <a:rPr kumimoji="0" lang="en-US" altLang="zh-CN" sz="2400" b="1" i="1" u="none" strike="noStrike" kern="0" cap="none" spc="0" normalizeH="0" baseline="0" noProof="0" dirty="0">
                          <a:ln>
                            <a:noFill/>
                          </a:ln>
                          <a:solidFill>
                            <a:srgbClr val="C00000"/>
                          </a:solidFill>
                          <a:effectLst/>
                          <a:uLnTx/>
                          <a:uFillTx/>
                          <a:latin typeface="Cambria Math" panose="02040503050406030204" pitchFamily="18" charset="0"/>
                        </a:rPr>
                        <m:t>)</m:t>
                      </m:r>
                    </m:oMath>
                  </m:oMathPara>
                </a14:m>
                <a:endParaRPr kumimoji="0" lang="en-US" altLang="zh-CN" sz="2400" b="1" i="1" u="none" strike="noStrike" kern="0" cap="none" spc="0" normalizeH="0" baseline="0" noProof="0" dirty="0">
                  <a:ln>
                    <a:noFill/>
                  </a:ln>
                  <a:solidFill>
                    <a:srgbClr val="C00000"/>
                  </a:solidFill>
                  <a:effectLst/>
                  <a:uLnTx/>
                  <a:uFillTx/>
                  <a:latin typeface="SimHei" panose="02010609060101010101" pitchFamily="49" charset="-122"/>
                  <a:ea typeface="SimHei" panose="02010609060101010101" pitchFamily="49"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B0340736-213E-7C52-7588-E45633FF2080}"/>
                  </a:ext>
                </a:extLst>
              </p:cNvPr>
              <p:cNvSpPr txBox="1">
                <a:spLocks noRot="1" noChangeAspect="1" noMove="1" noResize="1" noEditPoints="1" noAdjustHandles="1" noChangeArrowheads="1" noChangeShapeType="1" noTextEdit="1"/>
              </p:cNvSpPr>
              <p:nvPr/>
            </p:nvSpPr>
            <p:spPr>
              <a:xfrm>
                <a:off x="5902815" y="2519565"/>
                <a:ext cx="2959994" cy="461665"/>
              </a:xfrm>
              <a:prstGeom prst="rect">
                <a:avLst/>
              </a:prstGeom>
              <a:blipFill>
                <a:blip r:embed="rId4"/>
                <a:stretch>
                  <a:fillRect l="-412"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AFDCAD0-D43A-D9A4-CC4B-32D7483B88D5}"/>
                  </a:ext>
                </a:extLst>
              </p:cNvPr>
              <p:cNvSpPr txBox="1"/>
              <p:nvPr/>
            </p:nvSpPr>
            <p:spPr>
              <a:xfrm>
                <a:off x="8276823" y="2980135"/>
                <a:ext cx="534474"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m:rPr>
                              <m:nor/>
                            </m:rPr>
                            <a:rPr kumimoji="0" lang="en-US" altLang="zh-CN" sz="2400" b="1" i="0" u="none" strike="noStrike" kern="0" cap="none" spc="0" normalizeH="0" baseline="0" noProof="0" dirty="0">
                              <a:ln>
                                <a:noFill/>
                              </a:ln>
                              <a:solidFill>
                                <a:srgbClr val="C00000"/>
                              </a:solidFill>
                              <a:effectLst/>
                              <a:uLnTx/>
                              <a:uFillTx/>
                              <a:latin typeface="Palace Script MT" panose="030303020206070C0B05" pitchFamily="66" charset="0"/>
                              <a:ea typeface="SimHei" panose="02010609060101010101" pitchFamily="49" charset="-122"/>
                              <a:cs typeface="Times New Roman" panose="02020603050405020304" pitchFamily="18" charset="0"/>
                            </a:rPr>
                            <m:t>A</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𝟏</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7AFDCAD0-D43A-D9A4-CC4B-32D7483B88D5}"/>
                  </a:ext>
                </a:extLst>
              </p:cNvPr>
              <p:cNvSpPr txBox="1">
                <a:spLocks noRot="1" noChangeAspect="1" noMove="1" noResize="1" noEditPoints="1" noAdjustHandles="1" noChangeArrowheads="1" noChangeShapeType="1" noTextEdit="1"/>
              </p:cNvSpPr>
              <p:nvPr/>
            </p:nvSpPr>
            <p:spPr>
              <a:xfrm>
                <a:off x="8276823" y="2980135"/>
                <a:ext cx="534474" cy="461665"/>
              </a:xfrm>
              <a:prstGeom prst="rect">
                <a:avLst/>
              </a:prstGeom>
              <a:blipFill>
                <a:blip r:embed="rId5"/>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89D6156-B867-4690-CC63-F89E9905033D}"/>
                  </a:ext>
                </a:extLst>
              </p:cNvPr>
              <p:cNvSpPr txBox="1"/>
              <p:nvPr/>
            </p:nvSpPr>
            <p:spPr>
              <a:xfrm>
                <a:off x="5902815" y="3440705"/>
                <a:ext cx="2075645"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𝟑</m:t>
                          </m:r>
                        </m:sub>
                      </m:s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𝟐</m:t>
                          </m:r>
                        </m:sub>
                      </m:s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𝟒</m:t>
                          </m:r>
                        </m:sub>
                      </m:sSub>
                    </m:oMath>
                  </m:oMathPara>
                </a14:m>
                <a:endParaRPr lang="zh-CN" altLang="en-US" sz="3200" dirty="0">
                  <a:solidFill>
                    <a:srgbClr val="C00000"/>
                  </a:solidFill>
                </a:endParaRPr>
              </a:p>
            </p:txBody>
          </p:sp>
        </mc:Choice>
        <mc:Fallback xmlns="">
          <p:sp>
            <p:nvSpPr>
              <p:cNvPr id="19" name="文本框 18">
                <a:extLst>
                  <a:ext uri="{FF2B5EF4-FFF2-40B4-BE49-F238E27FC236}">
                    <a16:creationId xmlns:a16="http://schemas.microsoft.com/office/drawing/2014/main" id="{289D6156-B867-4690-CC63-F89E9905033D}"/>
                  </a:ext>
                </a:extLst>
              </p:cNvPr>
              <p:cNvSpPr txBox="1">
                <a:spLocks noRot="1" noChangeAspect="1" noMove="1" noResize="1" noEditPoints="1" noAdjustHandles="1" noChangeArrowheads="1" noChangeShapeType="1" noTextEdit="1"/>
              </p:cNvSpPr>
              <p:nvPr/>
            </p:nvSpPr>
            <p:spPr>
              <a:xfrm>
                <a:off x="5902815" y="3440705"/>
                <a:ext cx="2075645" cy="461665"/>
              </a:xfrm>
              <a:prstGeom prst="rect">
                <a:avLst/>
              </a:prstGeom>
              <a:blipFill>
                <a:blip r:embed="rId6"/>
                <a:stretch>
                  <a:fillRect l="-587"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0FF6522-ECA4-897E-4577-8B650C17591D}"/>
                  </a:ext>
                </a:extLst>
              </p:cNvPr>
              <p:cNvSpPr txBox="1"/>
              <p:nvPr/>
            </p:nvSpPr>
            <p:spPr>
              <a:xfrm>
                <a:off x="8276823" y="3876771"/>
                <a:ext cx="624625"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400" b="1" i="1" dirty="0" smtClean="0">
                              <a:solidFill>
                                <a:srgbClr val="C00000"/>
                              </a:solidFill>
                              <a:latin typeface="Cambria Math" panose="02040503050406030204" pitchFamily="18" charset="0"/>
                            </a:rPr>
                          </m:ctrlPr>
                        </m:sSubPr>
                        <m:e>
                          <m:r>
                            <m:rPr>
                              <m:nor/>
                            </m:rPr>
                            <a:rPr lang="en-US" altLang="zh-CN" sz="2400" b="1" dirty="0">
                              <a:solidFill>
                                <a:srgbClr val="C00000"/>
                              </a:solidFill>
                              <a:latin typeface="Palace Script MT" panose="030303020206070C0B05" pitchFamily="66" charset="0"/>
                            </a:rPr>
                            <m:t>A</m:t>
                          </m:r>
                        </m:e>
                        <m:sub>
                          <m:r>
                            <a:rPr lang="en-US" altLang="zh-CN" sz="2400" b="1" i="1" dirty="0" smtClean="0">
                              <a:solidFill>
                                <a:srgbClr val="C00000"/>
                              </a:solidFill>
                              <a:latin typeface="Cambria Math" panose="02040503050406030204" pitchFamily="18" charset="0"/>
                            </a:rPr>
                            <m:t>𝟑</m:t>
                          </m:r>
                        </m:sub>
                      </m:sSub>
                    </m:oMath>
                  </m:oMathPara>
                </a14:m>
                <a:endParaRPr lang="zh-CN" altLang="en-US" sz="2400" b="1" dirty="0">
                  <a:solidFill>
                    <a:srgbClr val="C00000"/>
                  </a:solidFill>
                </a:endParaRPr>
              </a:p>
            </p:txBody>
          </p:sp>
        </mc:Choice>
        <mc:Fallback xmlns="">
          <p:sp>
            <p:nvSpPr>
              <p:cNvPr id="21" name="文本框 20">
                <a:extLst>
                  <a:ext uri="{FF2B5EF4-FFF2-40B4-BE49-F238E27FC236}">
                    <a16:creationId xmlns:a16="http://schemas.microsoft.com/office/drawing/2014/main" id="{40FF6522-ECA4-897E-4577-8B650C17591D}"/>
                  </a:ext>
                </a:extLst>
              </p:cNvPr>
              <p:cNvSpPr txBox="1">
                <a:spLocks noRot="1" noChangeAspect="1" noMove="1" noResize="1" noEditPoints="1" noAdjustHandles="1" noChangeArrowheads="1" noChangeShapeType="1" noTextEdit="1"/>
              </p:cNvSpPr>
              <p:nvPr/>
            </p:nvSpPr>
            <p:spPr>
              <a:xfrm>
                <a:off x="8276823" y="3876771"/>
                <a:ext cx="624625" cy="461665"/>
              </a:xfrm>
              <a:prstGeom prst="rect">
                <a:avLst/>
              </a:prstGeom>
              <a:blipFill>
                <a:blip r:embed="rId7"/>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549A7E4-2A8C-8D7F-EFFA-0BA88FA09BFB}"/>
                  </a:ext>
                </a:extLst>
              </p:cNvPr>
              <p:cNvSpPr txBox="1"/>
              <p:nvPr/>
            </p:nvSpPr>
            <p:spPr>
              <a:xfrm>
                <a:off x="5902815" y="4293157"/>
                <a:ext cx="2109989"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𝟓</m:t>
                          </m:r>
                        </m:sub>
                      </m:s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𝟒</m:t>
                          </m:r>
                        </m:sub>
                      </m:s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𝟔</m:t>
                          </m:r>
                        </m:sub>
                      </m:sSub>
                    </m:oMath>
                  </m:oMathPara>
                </a14:m>
                <a:endParaRPr lang="zh-CN" altLang="en-US" dirty="0">
                  <a:solidFill>
                    <a:srgbClr val="C00000"/>
                  </a:solidFill>
                </a:endParaRPr>
              </a:p>
            </p:txBody>
          </p:sp>
        </mc:Choice>
        <mc:Fallback xmlns="">
          <p:sp>
            <p:nvSpPr>
              <p:cNvPr id="25" name="文本框 24">
                <a:extLst>
                  <a:ext uri="{FF2B5EF4-FFF2-40B4-BE49-F238E27FC236}">
                    <a16:creationId xmlns:a16="http://schemas.microsoft.com/office/drawing/2014/main" id="{5549A7E4-2A8C-8D7F-EFFA-0BA88FA09BFB}"/>
                  </a:ext>
                </a:extLst>
              </p:cNvPr>
              <p:cNvSpPr txBox="1">
                <a:spLocks noRot="1" noChangeAspect="1" noMove="1" noResize="1" noEditPoints="1" noAdjustHandles="1" noChangeArrowheads="1" noChangeShapeType="1" noTextEdit="1"/>
              </p:cNvSpPr>
              <p:nvPr/>
            </p:nvSpPr>
            <p:spPr>
              <a:xfrm>
                <a:off x="5902815" y="4293157"/>
                <a:ext cx="2109989" cy="461665"/>
              </a:xfrm>
              <a:prstGeom prst="rect">
                <a:avLst/>
              </a:prstGeom>
              <a:blipFill>
                <a:blip r:embed="rId8"/>
                <a:stretch>
                  <a:fillRect l="-578"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1625650-C29A-380E-1945-57E4AC5BF162}"/>
                  </a:ext>
                </a:extLst>
              </p:cNvPr>
              <p:cNvSpPr txBox="1"/>
              <p:nvPr/>
            </p:nvSpPr>
            <p:spPr>
              <a:xfrm>
                <a:off x="5902815" y="4718288"/>
                <a:ext cx="1397358" cy="461665"/>
              </a:xfrm>
              <a:prstGeom prst="rect">
                <a:avLst/>
              </a:prstGeom>
              <a:noFill/>
            </p:spPr>
            <p:txBody>
              <a:bodyPr wrap="square">
                <a:spAutoFit/>
              </a:bodyPr>
              <a:lstStyle/>
              <a:p>
                <a:pPr marL="0" marR="0" lvl="1" algn="l" defTabSz="914400" rtl="0" eaLnBrk="0" fontAlgn="base" latinLnBrk="0" hangingPunct="0">
                  <a:spcBef>
                    <a:spcPts val="0"/>
                  </a:spcBef>
                  <a:spcAft>
                    <a:spcPts val="0"/>
                  </a:spcAft>
                  <a:buClr>
                    <a:srgbClr val="336699"/>
                  </a:buClr>
                  <a:buSzTx/>
                  <a:tabLst/>
                  <a:defRPr/>
                </a:pPr>
                <a14:m>
                  <m:oMathPara xmlns:m="http://schemas.openxmlformats.org/officeDocument/2006/math">
                    <m:oMathParaPr>
                      <m:jc m:val="left"/>
                    </m:oMathParaPr>
                    <m:oMath xmlns:m="http://schemas.openxmlformats.org/officeDocument/2006/math">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𝑸</m:t>
                      </m:r>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𝑸</m:t>
                      </m:r>
                    </m:oMath>
                  </m:oMathPara>
                </a14:m>
                <a:endParaRPr kumimoji="0" lang="en-US" altLang="zh-CN" sz="2400" b="1" i="1" u="none" strike="noStrike" kern="0" cap="none" spc="0" normalizeH="0" baseline="0" noProof="0" dirty="0">
                  <a:ln>
                    <a:noFill/>
                  </a:ln>
                  <a:solidFill>
                    <a:srgbClr val="C00000"/>
                  </a:solidFill>
                  <a:effectLst/>
                  <a:uLnTx/>
                  <a:uFillTx/>
                  <a:latin typeface="SimHei" panose="02010609060101010101" pitchFamily="49" charset="-122"/>
                  <a:ea typeface="SimHei" panose="02010609060101010101" pitchFamily="49" charset="-122"/>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E1625650-C29A-380E-1945-57E4AC5BF162}"/>
                  </a:ext>
                </a:extLst>
              </p:cNvPr>
              <p:cNvSpPr txBox="1">
                <a:spLocks noRot="1" noChangeAspect="1" noMove="1" noResize="1" noEditPoints="1" noAdjustHandles="1" noChangeArrowheads="1" noChangeShapeType="1" noTextEdit="1"/>
              </p:cNvSpPr>
              <p:nvPr/>
            </p:nvSpPr>
            <p:spPr>
              <a:xfrm>
                <a:off x="5902815" y="4718288"/>
                <a:ext cx="1397358" cy="461665"/>
              </a:xfrm>
              <a:prstGeom prst="rect">
                <a:avLst/>
              </a:prstGeom>
              <a:blipFill>
                <a:blip r:embed="rId9"/>
                <a:stretch>
                  <a:fillRect b="-14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33ADAA7-63EA-A567-D401-BD4C34BDB90F}"/>
                  </a:ext>
                </a:extLst>
              </p:cNvPr>
              <p:cNvSpPr txBox="1"/>
              <p:nvPr/>
            </p:nvSpPr>
            <p:spPr>
              <a:xfrm>
                <a:off x="5902815" y="5143419"/>
                <a:ext cx="2109990"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𝟔</m:t>
                          </m:r>
                        </m:sub>
                      </m:s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𝟕</m:t>
                          </m:r>
                        </m:sub>
                      </m:s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m:t>
                      </m:r>
                      <m:sSub>
                        <m:sSubPr>
                          <m:ctrlP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ctrlPr>
                        </m:sSubPr>
                        <m:e>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𝑨</m:t>
                          </m:r>
                        </m:e>
                        <m:sub>
                          <m:r>
                            <a:rPr kumimoji="0" lang="en-US" altLang="zh-CN" sz="2400" b="1" i="1" u="none" strike="noStrike" kern="0" cap="none" spc="0" normalizeH="0" baseline="0" noProof="0" dirty="0" smtClean="0">
                              <a:ln>
                                <a:noFill/>
                              </a:ln>
                              <a:solidFill>
                                <a:srgbClr val="C00000"/>
                              </a:solidFill>
                              <a:effectLst/>
                              <a:uLnTx/>
                              <a:uFillTx/>
                              <a:latin typeface="Cambria Math" panose="02040503050406030204" pitchFamily="18" charset="0"/>
                            </a:rPr>
                            <m:t>𝟖</m:t>
                          </m:r>
                        </m:sub>
                      </m:sSub>
                    </m:oMath>
                  </m:oMathPara>
                </a14:m>
                <a:endParaRPr lang="zh-CN" altLang="en-US" sz="3200" dirty="0">
                  <a:solidFill>
                    <a:srgbClr val="C00000"/>
                  </a:solidFill>
                </a:endParaRPr>
              </a:p>
            </p:txBody>
          </p:sp>
        </mc:Choice>
        <mc:Fallback xmlns="">
          <p:sp>
            <p:nvSpPr>
              <p:cNvPr id="33" name="文本框 32">
                <a:extLst>
                  <a:ext uri="{FF2B5EF4-FFF2-40B4-BE49-F238E27FC236}">
                    <a16:creationId xmlns:a16="http://schemas.microsoft.com/office/drawing/2014/main" id="{033ADAA7-63EA-A567-D401-BD4C34BDB90F}"/>
                  </a:ext>
                </a:extLst>
              </p:cNvPr>
              <p:cNvSpPr txBox="1">
                <a:spLocks noRot="1" noChangeAspect="1" noMove="1" noResize="1" noEditPoints="1" noAdjustHandles="1" noChangeArrowheads="1" noChangeShapeType="1" noTextEdit="1"/>
              </p:cNvSpPr>
              <p:nvPr/>
            </p:nvSpPr>
            <p:spPr>
              <a:xfrm>
                <a:off x="5902815" y="5143419"/>
                <a:ext cx="2109990" cy="461665"/>
              </a:xfrm>
              <a:prstGeom prst="rect">
                <a:avLst/>
              </a:prstGeom>
              <a:blipFill>
                <a:blip r:embed="rId10"/>
                <a:stretch>
                  <a:fillRect l="-578"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6308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AF81C07-BB7A-4001-816F-73E657AF1236}"/>
              </a:ext>
            </a:extLst>
          </p:cNvPr>
          <p:cNvSpPr>
            <a:spLocks noGrp="1" noChangeArrowheads="1"/>
          </p:cNvSpPr>
          <p:nvPr>
            <p:ph type="title"/>
          </p:nvPr>
        </p:nvSpPr>
        <p:spPr/>
        <p:txBody>
          <a:bodyPr/>
          <a:lstStyle/>
          <a:p>
            <a:pPr eaLnBrk="1" hangingPunct="1"/>
            <a:r>
              <a:rPr lang="zh-CN" altLang="en-US" dirty="0"/>
              <a:t>可靠性定理</a:t>
            </a:r>
            <a:r>
              <a:rPr lang="en-US" altLang="zh-CN" dirty="0"/>
              <a:t>(1)—</a:t>
            </a:r>
            <a:r>
              <a:rPr lang="zh-CN" altLang="en-US" dirty="0"/>
              <a:t>公理</a:t>
            </a:r>
            <a:r>
              <a:rPr lang="en-US" altLang="zh-CN" dirty="0"/>
              <a:t>1</a:t>
            </a:r>
            <a:r>
              <a:rPr lang="zh-CN" altLang="en-US" dirty="0"/>
              <a:t>～</a:t>
            </a:r>
            <a:r>
              <a:rPr lang="en-US" altLang="zh-CN" dirty="0"/>
              <a:t>3</a:t>
            </a:r>
            <a:endParaRPr lang="zh-CN" altLang="en-US" dirty="0"/>
          </a:p>
        </p:txBody>
      </p:sp>
      <mc:AlternateContent xmlns:mc="http://schemas.openxmlformats.org/markup-compatibility/2006" xmlns:a14="http://schemas.microsoft.com/office/drawing/2010/main">
        <mc:Choice Requires="a14">
          <p:sp>
            <p:nvSpPr>
              <p:cNvPr id="21507" name="Rectangle 3">
                <a:extLst>
                  <a:ext uri="{FF2B5EF4-FFF2-40B4-BE49-F238E27FC236}">
                    <a16:creationId xmlns:a16="http://schemas.microsoft.com/office/drawing/2014/main" id="{EE276A72-9AE5-4BF6-93B4-93AEF82F6786}"/>
                  </a:ext>
                </a:extLst>
              </p:cNvPr>
              <p:cNvSpPr>
                <a:spLocks noGrp="1" noChangeArrowheads="1"/>
              </p:cNvSpPr>
              <p:nvPr>
                <p:ph idx="1"/>
              </p:nvPr>
            </p:nvSpPr>
            <p:spPr>
              <a:xfrm>
                <a:off x="276225" y="946150"/>
                <a:ext cx="8589963" cy="5776622"/>
              </a:xfrm>
            </p:spPr>
            <p:txBody>
              <a:bodyPr>
                <a:noAutofit/>
              </a:bodyPr>
              <a:lstStyle/>
              <a:p>
                <a:pPr eaLnBrk="1" hangingPunct="1">
                  <a:spcBef>
                    <a:spcPts val="0"/>
                  </a:spcBef>
                  <a:spcAft>
                    <a:spcPts val="0"/>
                  </a:spcAft>
                </a:pPr>
                <a:r>
                  <a:rPr lang="zh-CN" altLang="en-US" kern="1200" dirty="0">
                    <a:solidFill>
                      <a:srgbClr val="0070C0"/>
                    </a:solidFill>
                    <a:latin typeface="Times New Roman" panose="02020603050405020304" pitchFamily="18" charset="0"/>
                    <a:ea typeface="黑体" panose="02010609060101010101" pitchFamily="49" charset="-122"/>
                  </a:rPr>
                  <a:t>定理</a:t>
                </a:r>
                <a:r>
                  <a:rPr lang="en-US" altLang="zh-CN" kern="1200" dirty="0">
                    <a:solidFill>
                      <a:srgbClr val="0070C0"/>
                    </a:solidFill>
                    <a:latin typeface="Times New Roman" panose="02020603050405020304" pitchFamily="18" charset="0"/>
                    <a:ea typeface="黑体" panose="02010609060101010101" pitchFamily="49" charset="-122"/>
                  </a:rPr>
                  <a:t>5.2.2</a:t>
                </a:r>
                <a:r>
                  <a:rPr lang="zh-CN" altLang="en-US" kern="1200" dirty="0">
                    <a:solidFill>
                      <a:srgbClr val="0070C0"/>
                    </a:solidFill>
                    <a:latin typeface="黑体" panose="02010609060101010101" pitchFamily="49" charset="-122"/>
                    <a:ea typeface="黑体" panose="02010609060101010101" pitchFamily="49" charset="-122"/>
                  </a:rPr>
                  <a:t> </a:t>
                </a:r>
                <a:r>
                  <a:rPr lang="zh-CN" altLang="en-US" b="0" dirty="0">
                    <a:latin typeface="Times New Roman" panose="02020603050405020304" pitchFamily="18" charset="0"/>
                  </a:rPr>
                  <a:t>如果</a:t>
                </a:r>
                <a14:m>
                  <m:oMath xmlns:m="http://schemas.openxmlformats.org/officeDocument/2006/math">
                    <m:r>
                      <a:rPr lang="el-GR" altLang="zh-CN" b="1" i="1" dirty="0" smtClean="0">
                        <a:latin typeface="Cambria Math" panose="02040503050406030204" pitchFamily="18" charset="0"/>
                      </a:rPr>
                      <m:t>𝜞</m:t>
                    </m:r>
                    <m:r>
                      <a:rPr lang="en-US" altLang="zh-CN" b="1" i="1" smtClean="0">
                        <a:latin typeface="Cambria Math" panose="02040503050406030204" pitchFamily="18" charset="0"/>
                      </a:rPr>
                      <m:t>⊢</m:t>
                    </m:r>
                    <m:r>
                      <a:rPr lang="en-US" altLang="zh-CN" b="1" i="1" dirty="0" smtClean="0">
                        <a:latin typeface="Cambria Math" panose="02040503050406030204" pitchFamily="18" charset="0"/>
                      </a:rPr>
                      <m:t>𝑸</m:t>
                    </m:r>
                    <m:r>
                      <a:rPr lang="zh-CN" altLang="en-US" b="1" i="1" dirty="0">
                        <a:latin typeface="Cambria Math" panose="02040503050406030204" pitchFamily="18" charset="0"/>
                      </a:rPr>
                      <m:t> </m:t>
                    </m:r>
                  </m:oMath>
                </a14:m>
                <a:r>
                  <a:rPr lang="zh-CN" altLang="en-US" b="0" dirty="0">
                    <a:latin typeface="Times New Roman" panose="02020603050405020304" pitchFamily="18" charset="0"/>
                  </a:rPr>
                  <a:t>，则</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𝑸</m:t>
                    </m:r>
                  </m:oMath>
                </a14:m>
                <a:r>
                  <a:rPr lang="zh-CN" altLang="en-US" dirty="0">
                    <a:latin typeface="Times New Roman" panose="02020603050405020304" pitchFamily="18" charset="0"/>
                  </a:rPr>
                  <a:t>。</a:t>
                </a:r>
              </a:p>
              <a:p>
                <a:pPr eaLnBrk="1" hangingPunct="1"/>
                <a:r>
                  <a:rPr lang="zh-CN" altLang="en-US" b="0" dirty="0">
                    <a:latin typeface="Times New Roman" panose="02020603050405020304" pitchFamily="18" charset="0"/>
                    <a:cs typeface="Times New Roman" panose="02020603050405020304" pitchFamily="18" charset="0"/>
                  </a:rPr>
                  <a:t>证明：</a:t>
                </a:r>
              </a:p>
              <a:p>
                <a:pPr marL="0" indent="0" eaLnBrk="1" hangingPunct="1">
                  <a:buNone/>
                </a:pPr>
                <a:r>
                  <a:rPr lang="en-US" altLang="zh-CN" sz="2400" dirty="0">
                    <a:latin typeface="Times New Roman" panose="02020603050405020304" pitchFamily="18" charset="0"/>
                  </a:rPr>
                  <a:t>(1)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𝒏</m:t>
                    </m:r>
                    <m:r>
                      <a:rPr lang="en-US" altLang="zh-CN" sz="2400" b="1" i="1" dirty="0" smtClean="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𝟏</m:t>
                    </m:r>
                  </m:oMath>
                </a14:m>
                <a:r>
                  <a:rPr lang="zh-CN" altLang="en-US" sz="2400" b="0" dirty="0">
                    <a:latin typeface="Times New Roman" panose="02020603050405020304" pitchFamily="18" charset="0"/>
                    <a:cs typeface="Times New Roman" panose="02020603050405020304" pitchFamily="18" charset="0"/>
                  </a:rPr>
                  <a:t>时，若</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𝑸</m:t>
                        </m:r>
                      </m:e>
                      <m:sub>
                        <m:r>
                          <a:rPr lang="en-US" altLang="zh-CN" sz="2400" b="1" i="1" dirty="0" smtClean="0">
                            <a:latin typeface="Cambria Math" panose="02040503050406030204" pitchFamily="18" charset="0"/>
                            <a:cs typeface="Times New Roman" panose="02020603050405020304" pitchFamily="18" charset="0"/>
                          </a:rPr>
                          <m:t>𝒊</m:t>
                        </m:r>
                      </m:sub>
                    </m:sSub>
                  </m:oMath>
                </a14:m>
                <a:r>
                  <a:rPr lang="zh-CN" altLang="en-US" sz="2400" b="0" dirty="0">
                    <a:latin typeface="Times New Roman" panose="02020603050405020304" pitchFamily="18" charset="0"/>
                    <a:cs typeface="Times New Roman" panose="02020603050405020304" pitchFamily="18" charset="0"/>
                  </a:rPr>
                  <a:t>是公理，则</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𝑸</m:t>
                        </m:r>
                      </m:e>
                      <m:sub>
                        <m:r>
                          <a:rPr lang="en-US" altLang="zh-CN" sz="2400" b="1" i="1" dirty="0" smtClean="0">
                            <a:latin typeface="Cambria Math" panose="02040503050406030204" pitchFamily="18" charset="0"/>
                            <a:cs typeface="Times New Roman" panose="02020603050405020304" pitchFamily="18" charset="0"/>
                          </a:rPr>
                          <m:t>𝒊</m:t>
                        </m:r>
                      </m:sub>
                    </m:sSub>
                  </m:oMath>
                </a14:m>
                <a:r>
                  <a:rPr lang="zh-CN" altLang="en-US" sz="2400" b="0" dirty="0">
                    <a:latin typeface="Times New Roman" panose="02020603050405020304" pitchFamily="18" charset="0"/>
                    <a:cs typeface="Times New Roman" panose="02020603050405020304" pitchFamily="18" charset="0"/>
                  </a:rPr>
                  <a:t>是永真式</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dirty="0">
                    <a:solidFill>
                      <a:srgbClr val="0070C0"/>
                    </a:solidFill>
                    <a:latin typeface="Times New Roman" panose="02020603050405020304" pitchFamily="18" charset="0"/>
                    <a:cs typeface="Times New Roman" panose="02020603050405020304" pitchFamily="18" charset="0"/>
                  </a:rPr>
                  <a:t>公理模式</a:t>
                </a:r>
                <a:r>
                  <a:rPr lang="en-US" altLang="zh-CN" sz="2400" dirty="0">
                    <a:solidFill>
                      <a:srgbClr val="0070C0"/>
                    </a:solidFill>
                    <a:latin typeface="Palace Script MT" panose="030303020206070C0B05" pitchFamily="66" charset="0"/>
                  </a:rPr>
                  <a:t>A</a:t>
                </a:r>
                <a:r>
                  <a:rPr lang="en-US" altLang="zh-CN" baseline="-25000" dirty="0">
                    <a:solidFill>
                      <a:srgbClr val="0070C0"/>
                    </a:solidFill>
                    <a:latin typeface="Times New Roman" panose="02020603050405020304" pitchFamily="18" charset="0"/>
                    <a:cs typeface="Times New Roman" panose="02020603050405020304" pitchFamily="18" charset="0"/>
                  </a:rPr>
                  <a:t>1</a:t>
                </a:r>
                <a:endParaRPr lang="zh-CN" altLang="en-US" dirty="0">
                  <a:solidFill>
                    <a:srgbClr val="0070C0"/>
                  </a:solidFill>
                  <a:latin typeface="Times New Roman" panose="02020603050405020304" pitchFamily="18" charset="0"/>
                  <a:cs typeface="Times New Roman" panose="02020603050405020304" pitchFamily="18" charset="0"/>
                </a:endParaRPr>
              </a:p>
              <a:p>
                <a:pPr lvl="2" eaLnBrk="1" hangingPunct="1"/>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sz="1800" b="1" i="1" dirty="0">
                        <a:latin typeface="Cambria Math" panose="02040503050406030204" pitchFamily="18" charset="0"/>
                      </a:rPr>
                      <m:t>→</m:t>
                    </m:r>
                    <m:r>
                      <a:rPr lang="en-US" altLang="zh-CN" b="1" i="1" dirty="0">
                        <a:latin typeface="Cambria Math" panose="02040503050406030204" pitchFamily="18" charset="0"/>
                      </a:rPr>
                      <m:t>(</m:t>
                    </m:r>
                    <m:r>
                      <a:rPr lang="en-US" altLang="zh-CN" b="1" i="1" dirty="0">
                        <a:latin typeface="Cambria Math" panose="02040503050406030204" pitchFamily="18" charset="0"/>
                      </a:rPr>
                      <m:t>𝑹</m:t>
                    </m:r>
                    <m:r>
                      <a:rPr lang="en-US" altLang="zh-CN" sz="1800"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oMath>
                </a14:m>
                <a:endParaRPr lang="en-US" altLang="zh-CN" dirty="0">
                  <a:latin typeface="Times New Roman" panose="02020603050405020304" pitchFamily="18" charset="0"/>
                </a:endParaRPr>
              </a:p>
              <a:p>
                <a:pPr lvl="2" eaLnBrk="1" hangingPunct="1"/>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𝝈</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𝑸</m:t>
                    </m:r>
                    <m:r>
                      <a:rPr lang="en-US" altLang="zh-CN" b="1" i="1" dirty="0">
                        <a:latin typeface="Cambria Math" panose="02040503050406030204" pitchFamily="18" charset="0"/>
                        <a:cs typeface="Times New Roman" panose="02020603050405020304" pitchFamily="18" charset="0"/>
                      </a:rPr>
                      <m:t>)→(</m:t>
                    </m:r>
                    <m:r>
                      <a:rPr lang="el-GR" altLang="zh-CN" b="1" i="1" dirty="0">
                        <a:latin typeface="Cambria Math" panose="02040503050406030204" pitchFamily="18" charset="0"/>
                        <a:cs typeface="Times New Roman" panose="02020603050405020304" pitchFamily="18" charset="0"/>
                        <a:sym typeface="Symbol" panose="05050102010706020507" pitchFamily="18" charset="2"/>
                      </a:rPr>
                      <m:t>𝝈</m:t>
                    </m:r>
                    <m:r>
                      <a:rPr lang="en-US" altLang="zh-CN" b="1" i="1" dirty="0">
                        <a:latin typeface="Cambria Math" panose="02040503050406030204" pitchFamily="18" charset="0"/>
                        <a:cs typeface="Times New Roman" panose="02020603050405020304" pitchFamily="18" charset="0"/>
                        <a:sym typeface="Symbol" panose="05050102010706020507" pitchFamily="18" charset="2"/>
                      </a:rPr>
                      <m:t>(</m:t>
                    </m:r>
                    <m:r>
                      <a:rPr lang="en-US" altLang="zh-CN" b="1" i="1" dirty="0">
                        <a:latin typeface="Cambria Math" panose="02040503050406030204" pitchFamily="18" charset="0"/>
                        <a:cs typeface="Times New Roman" panose="02020603050405020304" pitchFamily="18" charset="0"/>
                        <a:sym typeface="Symbol" panose="05050102010706020507" pitchFamily="18" charset="2"/>
                      </a:rPr>
                      <m:t>𝑹</m:t>
                    </m:r>
                    <m:r>
                      <a:rPr lang="en-US" altLang="zh-CN" b="1" i="1" dirty="0">
                        <a:latin typeface="Cambria Math" panose="02040503050406030204" pitchFamily="18" charset="0"/>
                        <a:cs typeface="Times New Roman" panose="02020603050405020304" pitchFamily="18" charset="0"/>
                        <a:sym typeface="Symbol" panose="05050102010706020507" pitchFamily="18" charset="2"/>
                      </a:rPr>
                      <m:t>)→</m:t>
                    </m:r>
                    <m:r>
                      <a:rPr lang="el-GR" altLang="zh-CN" b="1" i="1" dirty="0">
                        <a:latin typeface="Cambria Math" panose="02040503050406030204" pitchFamily="18" charset="0"/>
                        <a:cs typeface="Times New Roman" panose="02020603050405020304" pitchFamily="18" charset="0"/>
                        <a:sym typeface="Symbol" panose="05050102010706020507" pitchFamily="18" charset="2"/>
                      </a:rPr>
                      <m:t>𝝈</m:t>
                    </m:r>
                    <m:r>
                      <a:rPr lang="en-US" altLang="zh-CN" b="1" i="1" dirty="0">
                        <a:latin typeface="Cambria Math" panose="02040503050406030204" pitchFamily="18" charset="0"/>
                        <a:cs typeface="Times New Roman" panose="02020603050405020304" pitchFamily="18" charset="0"/>
                        <a:sym typeface="Symbol" panose="05050102010706020507" pitchFamily="18" charset="2"/>
                      </a:rPr>
                      <m:t>(</m:t>
                    </m:r>
                    <m:r>
                      <a:rPr lang="en-US" altLang="zh-CN" b="1" i="1" dirty="0">
                        <a:latin typeface="Cambria Math" panose="02040503050406030204" pitchFamily="18" charset="0"/>
                        <a:cs typeface="Times New Roman" panose="02020603050405020304" pitchFamily="18" charset="0"/>
                        <a:sym typeface="Symbol" panose="05050102010706020507" pitchFamily="18" charset="2"/>
                      </a:rPr>
                      <m:t>𝑸</m:t>
                    </m:r>
                    <m:r>
                      <a:rPr lang="en-US" altLang="zh-CN" b="1" i="1" dirty="0">
                        <a:latin typeface="Cambria Math" panose="02040503050406030204" pitchFamily="18" charset="0"/>
                        <a:cs typeface="Times New Roman" panose="02020603050405020304" pitchFamily="18" charset="0"/>
                        <a:sym typeface="Symbol" panose="05050102010706020507" pitchFamily="18" charset="2"/>
                      </a:rPr>
                      <m:t>))</m:t>
                    </m:r>
                  </m:oMath>
                </a14:m>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lvl="2" eaLnBrk="1" hangingPunct="1"/>
                <a:r>
                  <a:rPr lang="zh-CN" altLang="en-US" b="0" dirty="0">
                    <a:latin typeface="Times New Roman" panose="02020603050405020304" pitchFamily="18" charset="0"/>
                    <a:cs typeface="Times New Roman" panose="02020603050405020304" pitchFamily="18" charset="0"/>
                    <a:sym typeface="Symbol" panose="05050102010706020507" pitchFamily="18" charset="2"/>
                  </a:rPr>
                  <a:t>如果</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𝝈</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𝑸</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𝟏</m:t>
                    </m:r>
                  </m:oMath>
                </a14:m>
                <a:r>
                  <a:rPr lang="zh-CN" altLang="en-US" b="0" dirty="0">
                    <a:latin typeface="Times New Roman" panose="02020603050405020304" pitchFamily="18" charset="0"/>
                    <a:cs typeface="Times New Roman" panose="02020603050405020304" pitchFamily="18" charset="0"/>
                  </a:rPr>
                  <a:t>，则</a:t>
                </a:r>
                <a14:m>
                  <m:oMath xmlns:m="http://schemas.openxmlformats.org/officeDocument/2006/math">
                    <m:r>
                      <a:rPr lang="el-GR" altLang="zh-CN" b="1" i="1" dirty="0" smtClean="0">
                        <a:latin typeface="Cambria Math" panose="02040503050406030204" pitchFamily="18" charset="0"/>
                      </a:rPr>
                      <m:t>𝝈</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𝑸</m:t>
                        </m:r>
                      </m:e>
                    </m:d>
                    <m:r>
                      <a:rPr lang="en-US" altLang="zh-CN" b="1" i="1" dirty="0">
                        <a:latin typeface="Cambria Math" panose="02040503050406030204" pitchFamily="18" charset="0"/>
                      </a:rPr>
                      <m:t>→(</m:t>
                    </m:r>
                    <m:r>
                      <a:rPr lang="el-GR" altLang="zh-CN" b="1" i="1" dirty="0">
                        <a:latin typeface="Cambria Math" panose="02040503050406030204" pitchFamily="18" charset="0"/>
                        <a:sym typeface="Symbol" panose="05050102010706020507" pitchFamily="18" charset="2"/>
                      </a:rPr>
                      <m:t>𝝈</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𝑹</m:t>
                    </m:r>
                    <m:r>
                      <a:rPr lang="en-US" altLang="zh-CN" b="1" i="1" dirty="0">
                        <a:latin typeface="Cambria Math" panose="02040503050406030204" pitchFamily="18" charset="0"/>
                        <a:sym typeface="Symbol" panose="05050102010706020507" pitchFamily="18" charset="2"/>
                      </a:rPr>
                      <m:t>)→</m:t>
                    </m:r>
                    <m:r>
                      <a:rPr lang="el-GR" altLang="zh-CN" b="1" i="1" dirty="0">
                        <a:latin typeface="Cambria Math" panose="02040503050406030204" pitchFamily="18" charset="0"/>
                        <a:sym typeface="Symbol" panose="05050102010706020507" pitchFamily="18" charset="2"/>
                      </a:rPr>
                      <m:t>𝝈</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𝟏</m:t>
                    </m:r>
                  </m:oMath>
                </a14:m>
                <a:endParaRPr lang="zh-CN" altLang="en-US" dirty="0">
                  <a:latin typeface="Times New Roman" panose="02020603050405020304" pitchFamily="18" charset="0"/>
                  <a:sym typeface="Symbol" panose="05050102010706020507" pitchFamily="18" charset="2"/>
                </a:endParaRPr>
              </a:p>
              <a:p>
                <a:pPr lvl="2" eaLnBrk="1" hangingPunct="1"/>
                <a:r>
                  <a:rPr lang="zh-CN" altLang="en-US" b="0" dirty="0">
                    <a:latin typeface="Times New Roman" panose="02020603050405020304" pitchFamily="18" charset="0"/>
                    <a:cs typeface="Times New Roman" panose="02020603050405020304" pitchFamily="18" charset="0"/>
                    <a:sym typeface="Symbol" panose="05050102010706020507" pitchFamily="18" charset="2"/>
                  </a:rPr>
                  <a:t>如果</a:t>
                </a:r>
                <a14:m>
                  <m:oMath xmlns:m="http://schemas.openxmlformats.org/officeDocument/2006/math">
                    <m:r>
                      <a:rPr lang="el-GR" altLang="zh-CN" b="1" i="1" dirty="0" smtClean="0">
                        <a:latin typeface="Cambria Math" panose="02040503050406030204" pitchFamily="18" charset="0"/>
                        <a:cs typeface="Times New Roman" panose="02020603050405020304" pitchFamily="18" charset="0"/>
                      </a:rPr>
                      <m:t>𝝈</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𝑸</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𝟎</m:t>
                    </m:r>
                  </m:oMath>
                </a14:m>
                <a:r>
                  <a:rPr lang="zh-CN" altLang="en-US" b="0" dirty="0">
                    <a:latin typeface="Times New Roman" panose="02020603050405020304" pitchFamily="18" charset="0"/>
                    <a:cs typeface="Times New Roman" panose="02020603050405020304" pitchFamily="18" charset="0"/>
                  </a:rPr>
                  <a:t>，则</a:t>
                </a:r>
                <a14:m>
                  <m:oMath xmlns:m="http://schemas.openxmlformats.org/officeDocument/2006/math">
                    <m:r>
                      <a:rPr lang="el-GR" altLang="zh-CN" b="1" i="1" dirty="0" smtClean="0">
                        <a:latin typeface="Cambria Math" panose="02040503050406030204" pitchFamily="18" charset="0"/>
                      </a:rPr>
                      <m:t>𝝈</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𝑸</m:t>
                        </m:r>
                      </m:e>
                    </m:d>
                    <m:r>
                      <a:rPr lang="en-US" altLang="zh-CN" b="1" i="1" dirty="0">
                        <a:latin typeface="Cambria Math" panose="02040503050406030204" pitchFamily="18" charset="0"/>
                      </a:rPr>
                      <m:t>→(</m:t>
                    </m:r>
                    <m:r>
                      <a:rPr lang="el-GR" altLang="zh-CN" b="1" i="1" dirty="0">
                        <a:latin typeface="Cambria Math" panose="02040503050406030204" pitchFamily="18" charset="0"/>
                        <a:sym typeface="Symbol" panose="05050102010706020507" pitchFamily="18" charset="2"/>
                      </a:rPr>
                      <m:t>𝝈</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𝑹</m:t>
                    </m:r>
                    <m:r>
                      <a:rPr lang="en-US" altLang="zh-CN" b="1" i="1" dirty="0">
                        <a:latin typeface="Cambria Math" panose="02040503050406030204" pitchFamily="18" charset="0"/>
                        <a:sym typeface="Symbol" panose="05050102010706020507" pitchFamily="18" charset="2"/>
                      </a:rPr>
                      <m:t>)→</m:t>
                    </m:r>
                    <m:r>
                      <a:rPr lang="el-GR" altLang="zh-CN" b="1" i="1" dirty="0">
                        <a:latin typeface="Cambria Math" panose="02040503050406030204" pitchFamily="18" charset="0"/>
                        <a:sym typeface="Symbol" panose="05050102010706020507" pitchFamily="18" charset="2"/>
                      </a:rPr>
                      <m:t>𝝈</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𝟏</m:t>
                    </m:r>
                  </m:oMath>
                </a14:m>
                <a:endParaRPr lang="zh-CN" altLang="en-US" dirty="0">
                  <a:latin typeface="Times New Roman" panose="02020603050405020304" pitchFamily="18" charset="0"/>
                </a:endParaRPr>
              </a:p>
              <a:p>
                <a:pPr lvl="1" eaLnBrk="1" hangingPunct="1"/>
                <a:r>
                  <a:rPr lang="zh-CN" altLang="en-US" dirty="0">
                    <a:solidFill>
                      <a:srgbClr val="0070C0"/>
                    </a:solidFill>
                    <a:latin typeface="Times New Roman" panose="02020603050405020304" pitchFamily="18" charset="0"/>
                    <a:cs typeface="Times New Roman" panose="02020603050405020304" pitchFamily="18" charset="0"/>
                  </a:rPr>
                  <a:t>公理模式</a:t>
                </a:r>
                <a:r>
                  <a:rPr lang="en-US" altLang="zh-CN" sz="2400" dirty="0">
                    <a:solidFill>
                      <a:srgbClr val="0070C0"/>
                    </a:solidFill>
                    <a:latin typeface="Palace Script MT" panose="030303020206070C0B05" pitchFamily="66" charset="0"/>
                  </a:rPr>
                  <a:t>A</a:t>
                </a:r>
                <a:r>
                  <a:rPr lang="en-US" altLang="zh-CN" baseline="-25000" dirty="0">
                    <a:solidFill>
                      <a:srgbClr val="0070C0"/>
                    </a:solidFill>
                    <a:latin typeface="Times New Roman" panose="02020603050405020304" pitchFamily="18" charset="0"/>
                    <a:cs typeface="Times New Roman" panose="02020603050405020304" pitchFamily="18" charset="0"/>
                  </a:rPr>
                  <a:t>2</a:t>
                </a:r>
                <a:endParaRPr lang="zh-CN" altLang="en-US" dirty="0">
                  <a:solidFill>
                    <a:srgbClr val="0070C0"/>
                  </a:solidFill>
                  <a:latin typeface="Times New Roman" panose="02020603050405020304" pitchFamily="18" charset="0"/>
                  <a:cs typeface="Times New Roman" panose="02020603050405020304" pitchFamily="18" charset="0"/>
                </a:endParaRPr>
              </a:p>
              <a:p>
                <a:pPr lvl="2" eaLnBrk="1" hangingPunct="1"/>
                <a14:m>
                  <m:oMath xmlns:m="http://schemas.openxmlformats.org/officeDocument/2006/math">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𝑷</m:t>
                    </m:r>
                    <m:r>
                      <a:rPr lang="en-US" altLang="zh-CN" sz="1800" b="1" i="1" dirty="0">
                        <a:latin typeface="Cambria Math" panose="02040503050406030204" pitchFamily="18" charset="0"/>
                      </a:rPr>
                      <m:t>→</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sz="1800" b="1" i="1" dirty="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𝑷</m:t>
                    </m:r>
                    <m:r>
                      <a:rPr lang="en-US" altLang="zh-CN" sz="1800"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𝑷</m:t>
                    </m:r>
                    <m:r>
                      <a:rPr lang="en-US" altLang="zh-CN" sz="1800" b="1" i="1" dirty="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oMath>
                </a14:m>
                <a:endParaRPr lang="en-US" altLang="zh-CN" dirty="0">
                  <a:latin typeface="Times New Roman" panose="02020603050405020304" pitchFamily="18" charset="0"/>
                </a:endParaRPr>
              </a:p>
              <a:p>
                <a:pPr lvl="2" eaLnBrk="1" hangingPunct="1"/>
                <a:r>
                  <a:rPr lang="zh-CN" altLang="en-US" b="0" dirty="0">
                    <a:latin typeface="Times New Roman" panose="02020603050405020304" pitchFamily="18" charset="0"/>
                    <a:cs typeface="Times New Roman" panose="02020603050405020304" pitchFamily="18" charset="0"/>
                  </a:rPr>
                  <a:t>同理</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𝑷</m:t>
                    </m:r>
                    <m:r>
                      <a:rPr lang="en-US" altLang="zh-CN" sz="1800" b="1" i="1" dirty="0">
                        <a:latin typeface="Cambria Math" panose="02040503050406030204" pitchFamily="18" charset="0"/>
                      </a:rPr>
                      <m:t>→</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sz="1800" b="1" i="1" dirty="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𝑷</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𝑷</m:t>
                    </m:r>
                    <m:r>
                      <a:rPr lang="en-US" altLang="zh-CN" sz="1800" b="1" i="1" dirty="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endParaRPr lang="en-US" altLang="zh-CN" dirty="0">
                  <a:latin typeface="Times New Roman" panose="02020603050405020304" pitchFamily="18" charset="0"/>
                </a:endParaRPr>
              </a:p>
              <a:p>
                <a:pPr lvl="1" eaLnBrk="1" hangingPunct="1"/>
                <a:r>
                  <a:rPr lang="zh-CN" altLang="en-US" dirty="0">
                    <a:solidFill>
                      <a:srgbClr val="0070C0"/>
                    </a:solidFill>
                    <a:latin typeface="Times New Roman" panose="02020603050405020304" pitchFamily="18" charset="0"/>
                    <a:cs typeface="Times New Roman" panose="02020603050405020304" pitchFamily="18" charset="0"/>
                  </a:rPr>
                  <a:t>公理模式</a:t>
                </a:r>
                <a:r>
                  <a:rPr lang="en-US" altLang="zh-CN" sz="2400" dirty="0">
                    <a:solidFill>
                      <a:srgbClr val="0070C0"/>
                    </a:solidFill>
                    <a:latin typeface="Palace Script MT" panose="030303020206070C0B05" pitchFamily="66" charset="0"/>
                  </a:rPr>
                  <a:t>A</a:t>
                </a:r>
                <a:r>
                  <a:rPr lang="en-US" altLang="zh-CN" baseline="-25000" dirty="0">
                    <a:solidFill>
                      <a:srgbClr val="0070C0"/>
                    </a:solidFill>
                    <a:latin typeface="Times New Roman" panose="02020603050405020304" pitchFamily="18" charset="0"/>
                    <a:cs typeface="Times New Roman" panose="02020603050405020304" pitchFamily="18" charset="0"/>
                  </a:rPr>
                  <a:t>3</a:t>
                </a:r>
                <a:endParaRPr lang="zh-CN" altLang="en-US" dirty="0">
                  <a:solidFill>
                    <a:srgbClr val="0070C0"/>
                  </a:solidFill>
                  <a:latin typeface="Times New Roman" panose="02020603050405020304" pitchFamily="18" charset="0"/>
                  <a:cs typeface="Times New Roman" panose="02020603050405020304" pitchFamily="18" charset="0"/>
                </a:endParaRPr>
              </a:p>
              <a:p>
                <a:pPr lvl="2" eaLnBrk="1" hangingPunct="1"/>
                <a14:m>
                  <m:oMath xmlns:m="http://schemas.openxmlformats.org/officeDocument/2006/math">
                    <m:r>
                      <a:rPr lang="en-US" altLang="zh-CN" b="1" i="1" dirty="0" smtClean="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𝑹</m:t>
                    </m:r>
                    <m:r>
                      <a:rPr lang="en-US" altLang="zh-CN" sz="1800"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oMath>
                </a14:m>
                <a:endParaRPr lang="en-US" altLang="zh-CN" dirty="0">
                  <a:latin typeface="Times New Roman" panose="02020603050405020304" pitchFamily="18" charset="0"/>
                </a:endParaRPr>
              </a:p>
              <a:p>
                <a:pPr lvl="2" eaLnBrk="1" hangingPunct="1"/>
                <a:r>
                  <a:rPr lang="zh-CN" altLang="en-US" b="0" dirty="0">
                    <a:latin typeface="Times New Roman" panose="02020603050405020304" pitchFamily="18" charset="0"/>
                    <a:cs typeface="Times New Roman" panose="02020603050405020304" pitchFamily="18" charset="0"/>
                  </a:rPr>
                  <a:t>同理</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sz="1800"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𝑹</m:t>
                    </m:r>
                    <m:r>
                      <a:rPr lang="en-US" altLang="zh-CN" sz="1800"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endParaRPr lang="en-US" altLang="zh-CN" dirty="0">
                  <a:latin typeface="Times New Roman" panose="02020603050405020304" pitchFamily="18" charset="0"/>
                </a:endParaRPr>
              </a:p>
            </p:txBody>
          </p:sp>
        </mc:Choice>
        <mc:Fallback xmlns="">
          <p:sp>
            <p:nvSpPr>
              <p:cNvPr id="21507" name="Rectangle 3">
                <a:extLst>
                  <a:ext uri="{FF2B5EF4-FFF2-40B4-BE49-F238E27FC236}">
                    <a16:creationId xmlns:a16="http://schemas.microsoft.com/office/drawing/2014/main" id="{EE276A72-9AE5-4BF6-93B4-93AEF82F6786}"/>
                  </a:ext>
                </a:extLst>
              </p:cNvPr>
              <p:cNvSpPr>
                <a:spLocks noGrp="1" noRot="1" noChangeAspect="1" noMove="1" noResize="1" noEditPoints="1" noAdjustHandles="1" noChangeArrowheads="1" noChangeShapeType="1" noTextEdit="1"/>
              </p:cNvSpPr>
              <p:nvPr>
                <p:ph idx="1"/>
              </p:nvPr>
            </p:nvSpPr>
            <p:spPr>
              <a:xfrm>
                <a:off x="276225" y="946150"/>
                <a:ext cx="8589963" cy="5776622"/>
              </a:xfrm>
              <a:blipFill>
                <a:blip r:embed="rId2"/>
                <a:stretch>
                  <a:fillRect l="-1065" t="-738" b="-1371"/>
                </a:stretch>
              </a:blipFill>
            </p:spPr>
            <p:txBody>
              <a:bodyPr/>
              <a:lstStyle/>
              <a:p>
                <a:r>
                  <a:rPr lang="zh-CN" altLang="en-US">
                    <a:noFill/>
                  </a:rPr>
                  <a:t> </a:t>
                </a:r>
              </a:p>
            </p:txBody>
          </p:sp>
        </mc:Fallback>
      </mc:AlternateContent>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00A825B-B95C-4C9B-BD1A-ADAD6CC89C1C}"/>
              </a:ext>
            </a:extLst>
          </p:cNvPr>
          <p:cNvSpPr>
            <a:spLocks noGrp="1" noChangeArrowheads="1"/>
          </p:cNvSpPr>
          <p:nvPr>
            <p:ph type="title"/>
          </p:nvPr>
        </p:nvSpPr>
        <p:spPr/>
        <p:txBody>
          <a:bodyPr/>
          <a:lstStyle/>
          <a:p>
            <a:pPr eaLnBrk="1" hangingPunct="1"/>
            <a:r>
              <a:rPr lang="zh-CN" altLang="en-US" dirty="0"/>
              <a:t>可靠性定理</a:t>
            </a:r>
            <a:r>
              <a:rPr lang="en-US" altLang="zh-CN" dirty="0"/>
              <a:t>(2)—</a:t>
            </a:r>
            <a:r>
              <a:rPr lang="zh-CN" altLang="en-US" dirty="0"/>
              <a:t>公理</a:t>
            </a:r>
            <a:r>
              <a:rPr lang="en-US" altLang="zh-CN" dirty="0"/>
              <a:t>4</a:t>
            </a:r>
          </a:p>
        </p:txBody>
      </p:sp>
      <mc:AlternateContent xmlns:mc="http://schemas.openxmlformats.org/markup-compatibility/2006" xmlns:a14="http://schemas.microsoft.com/office/drawing/2010/main">
        <mc:Choice Requires="a14">
          <p:sp>
            <p:nvSpPr>
              <p:cNvPr id="22531" name="Rectangle 3">
                <a:extLst>
                  <a:ext uri="{FF2B5EF4-FFF2-40B4-BE49-F238E27FC236}">
                    <a16:creationId xmlns:a16="http://schemas.microsoft.com/office/drawing/2014/main" id="{9A75D9F2-390F-46D4-BBC1-BA073825ED42}"/>
                  </a:ext>
                </a:extLst>
              </p:cNvPr>
              <p:cNvSpPr>
                <a:spLocks noGrp="1" noChangeArrowheads="1"/>
              </p:cNvSpPr>
              <p:nvPr>
                <p:ph idx="1"/>
              </p:nvPr>
            </p:nvSpPr>
            <p:spPr>
              <a:xfrm>
                <a:off x="266165" y="946150"/>
                <a:ext cx="8839198" cy="5716588"/>
              </a:xfrm>
            </p:spPr>
            <p:txBody>
              <a:bodyPr/>
              <a:lstStyle/>
              <a:p>
                <a:pPr eaLnBrk="1" hangingPunct="1"/>
                <a:r>
                  <a:rPr lang="zh-CN" altLang="en-US" b="0" dirty="0"/>
                  <a:t>设</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𝒊</m:t>
                        </m:r>
                      </m:sub>
                    </m:sSub>
                  </m:oMath>
                </a14:m>
                <a:r>
                  <a:rPr lang="zh-CN" altLang="en-US" sz="2800" b="0" dirty="0"/>
                  <a:t>是</a:t>
                </a:r>
                <a:r>
                  <a:rPr lang="zh-CN" altLang="en-US" sz="2800" dirty="0">
                    <a:solidFill>
                      <a:srgbClr val="0070C0"/>
                    </a:solidFill>
                  </a:rPr>
                  <a:t>公理模式</a:t>
                </a:r>
                <a:r>
                  <a:rPr lang="en-US" altLang="zh-CN" sz="2800" dirty="0">
                    <a:solidFill>
                      <a:srgbClr val="0070C0"/>
                    </a:solidFill>
                    <a:latin typeface="Palace Script MT" panose="030303020206070C0B05" pitchFamily="66" charset="0"/>
                  </a:rPr>
                  <a:t>A</a:t>
                </a:r>
                <a:r>
                  <a:rPr lang="en-US" altLang="zh-CN" sz="3000" baseline="-25000" dirty="0">
                    <a:solidFill>
                      <a:srgbClr val="0070C0"/>
                    </a:solidFill>
                  </a:rPr>
                  <a:t>4</a:t>
                </a:r>
                <a:r>
                  <a:rPr lang="zh-CN" altLang="en-US" sz="2800" b="0" dirty="0"/>
                  <a:t>的实例</a:t>
                </a:r>
                <a14:m>
                  <m:oMath xmlns:m="http://schemas.openxmlformats.org/officeDocument/2006/math">
                    <m:r>
                      <a:rPr lang="en-US" altLang="zh-CN" sz="2800" b="1" i="1" dirty="0" smtClean="0">
                        <a:latin typeface="Cambria Math" panose="02040503050406030204" pitchFamily="18" charset="0"/>
                        <a:sym typeface="Symbol" panose="05050102010706020507" pitchFamily="18" charset="2"/>
                      </a:rPr>
                      <m:t>∀</m:t>
                    </m:r>
                    <m:r>
                      <a:rPr lang="en-US" altLang="zh-CN" sz="3000" b="1" i="1" dirty="0" err="1">
                        <a:latin typeface="Cambria Math" panose="02040503050406030204" pitchFamily="18" charset="0"/>
                        <a:sym typeface="Symbol" panose="05050102010706020507" pitchFamily="18" charset="2"/>
                      </a:rPr>
                      <m:t>𝒙</m:t>
                    </m:r>
                    <m:r>
                      <a:rPr lang="en-US" altLang="zh-CN" sz="2800" b="1" i="1" dirty="0" err="1">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𝒅</m:t>
                    </m:r>
                    <m:r>
                      <a:rPr lang="en-US" altLang="zh-CN" sz="2800" b="1" i="1" dirty="0">
                        <a:latin typeface="Cambria Math" panose="02040503050406030204" pitchFamily="18" charset="0"/>
                      </a:rPr>
                      <m:t>]</m:t>
                    </m:r>
                  </m:oMath>
                </a14:m>
                <a:endParaRPr lang="zh-CN" altLang="en-US" sz="2800" dirty="0"/>
              </a:p>
              <a:p>
                <a:pPr lvl="1" eaLnBrk="1" hangingPunct="1"/>
                <a:r>
                  <a:rPr lang="zh-CN" altLang="en-US" sz="2800" b="0" dirty="0"/>
                  <a:t>任取解释</a:t>
                </a:r>
                <a14:m>
                  <m:oMath xmlns:m="http://schemas.openxmlformats.org/officeDocument/2006/math">
                    <m:r>
                      <a:rPr lang="en-US" altLang="zh-CN" sz="2800" b="1" i="1" dirty="0" smtClean="0">
                        <a:latin typeface="Cambria Math" panose="02040503050406030204" pitchFamily="18" charset="0"/>
                      </a:rPr>
                      <m:t>𝑰</m:t>
                    </m:r>
                  </m:oMath>
                </a14:m>
                <a:r>
                  <a:rPr lang="zh-CN" altLang="en-US" sz="2800" b="0" dirty="0"/>
                  <a:t>和赋值</a:t>
                </a:r>
                <a14:m>
                  <m:oMath xmlns:m="http://schemas.openxmlformats.org/officeDocument/2006/math">
                    <m:r>
                      <a:rPr lang="el-GR" altLang="zh-CN" sz="2800" b="1" i="1" dirty="0" smtClean="0">
                        <a:latin typeface="Cambria Math" panose="02040503050406030204" pitchFamily="18" charset="0"/>
                      </a:rPr>
                      <m:t>𝝈</m:t>
                    </m:r>
                  </m:oMath>
                </a14:m>
                <a:endParaRPr lang="zh-CN" altLang="en-US" sz="2800" dirty="0"/>
              </a:p>
              <a:p>
                <a:pPr lvl="1" eaLnBrk="1" hangingPunct="1"/>
                <a:r>
                  <a:rPr lang="zh-CN" altLang="en-US" sz="2800" b="0" dirty="0"/>
                  <a:t>若</a:t>
                </a:r>
                <a14:m>
                  <m:oMath xmlns:m="http://schemas.openxmlformats.org/officeDocument/2006/math">
                    <m:r>
                      <a:rPr lang="el-GR" altLang="zh-CN" sz="2800" b="1" i="1" dirty="0" smtClean="0">
                        <a:latin typeface="Cambria Math" panose="02040503050406030204" pitchFamily="18" charset="0"/>
                      </a:rPr>
                      <m:t>𝝈</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sym typeface="Symbol" panose="05050102010706020507" pitchFamily="18" charset="2"/>
                      </a:rPr>
                      <m:t>𝒙</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𝟎</m:t>
                    </m:r>
                  </m:oMath>
                </a14:m>
                <a:r>
                  <a:rPr lang="zh-CN" altLang="en-US" sz="2800" b="0" dirty="0"/>
                  <a:t>，则</a:t>
                </a:r>
                <a14:m>
                  <m:oMath xmlns:m="http://schemas.openxmlformats.org/officeDocument/2006/math">
                    <m:r>
                      <a:rPr lang="el-GR" altLang="zh-CN" sz="2800" b="1" i="1" dirty="0" smtClean="0">
                        <a:latin typeface="Cambria Math" panose="02040503050406030204" pitchFamily="18" charset="0"/>
                      </a:rPr>
                      <m:t>𝝈</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800" b="1" i="1" dirty="0" err="1">
                        <a:latin typeface="Cambria Math" panose="02040503050406030204" pitchFamily="18" charset="0"/>
                        <a:sym typeface="Symbol" panose="05050102010706020507" pitchFamily="18" charset="2"/>
                      </a:rPr>
                      <m:t>𝒙</m:t>
                    </m:r>
                    <m:r>
                      <a:rPr lang="en-US" altLang="zh-CN" sz="2800" b="1" i="1" dirty="0" err="1">
                        <a:latin typeface="Cambria Math" panose="02040503050406030204" pitchFamily="18" charset="0"/>
                      </a:rPr>
                      <m:t>𝑸</m:t>
                    </m:r>
                    <m:d>
                      <m:dPr>
                        <m:ctrlPr>
                          <a:rPr lang="en-US" altLang="zh-CN" sz="2800" i="1" dirty="0">
                            <a:latin typeface="Cambria Math" panose="02040503050406030204" pitchFamily="18" charset="0"/>
                          </a:rPr>
                        </m:ctrlPr>
                      </m:dPr>
                      <m:e>
                        <m:r>
                          <a:rPr lang="en-US" altLang="zh-CN" sz="2800" b="1" i="1" dirty="0">
                            <a:latin typeface="Cambria Math" panose="02040503050406030204" pitchFamily="18" charset="0"/>
                          </a:rPr>
                          <m:t>𝒙</m:t>
                        </m:r>
                      </m:e>
                    </m:d>
                    <m:r>
                      <a:rPr lang="en-US" altLang="zh-CN" b="1" i="1" dirty="0" smtClean="0">
                        <a:latin typeface="Cambria Math" panose="02040503050406030204" pitchFamily="18" charset="0"/>
                        <a:sym typeface="Symbol" panose="05050102010706020507" pitchFamily="18" charset="2"/>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𝒅</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𝟏</m:t>
                    </m:r>
                  </m:oMath>
                </a14:m>
                <a:endParaRPr lang="zh-CN" altLang="en-US" sz="2800" dirty="0"/>
              </a:p>
              <a:p>
                <a:pPr lvl="1" eaLnBrk="1" hangingPunct="1"/>
                <a:r>
                  <a:rPr lang="zh-CN" altLang="en-US" sz="2800" b="0" dirty="0"/>
                  <a:t>若</a:t>
                </a:r>
                <a14:m>
                  <m:oMath xmlns:m="http://schemas.openxmlformats.org/officeDocument/2006/math">
                    <m:r>
                      <a:rPr lang="el-GR" altLang="zh-CN" sz="2800" b="1" i="1" dirty="0" smtClean="0">
                        <a:latin typeface="Cambria Math" panose="02040503050406030204" pitchFamily="18" charset="0"/>
                      </a:rPr>
                      <m:t>𝝈</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sym typeface="Symbol" panose="05050102010706020507" pitchFamily="18" charset="2"/>
                      </a:rPr>
                      <m:t>𝒙</m:t>
                    </m:r>
                    <m:r>
                      <a:rPr lang="en-US" altLang="zh-CN" sz="2800" b="1" i="1" dirty="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𝒙</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rPr>
                      <m:t>𝟏</m:t>
                    </m:r>
                  </m:oMath>
                </a14:m>
                <a:r>
                  <a:rPr lang="zh-CN" altLang="en-US" sz="2800" b="0" dirty="0"/>
                  <a:t>，则对于每个</a:t>
                </a:r>
                <a14:m>
                  <m:oMath xmlns:m="http://schemas.openxmlformats.org/officeDocument/2006/math">
                    <m:r>
                      <a:rPr lang="en-US" altLang="zh-CN" sz="2800" b="1" i="1" dirty="0" smtClean="0">
                        <a:latin typeface="Cambria Math" panose="02040503050406030204" pitchFamily="18" charset="0"/>
                      </a:rPr>
                      <m:t>𝒅</m:t>
                    </m:r>
                    <m:r>
                      <a:rPr lang="en-US" altLang="zh-CN" sz="2800" b="1" i="1" dirty="0" smtClean="0">
                        <a:latin typeface="Cambria Math" panose="02040503050406030204" pitchFamily="18" charset="0"/>
                      </a:rPr>
                      <m:t>∈</m:t>
                    </m:r>
                    <m:r>
                      <a:rPr lang="en-US" altLang="zh-CN" sz="2800" b="1" i="1" dirty="0">
                        <a:latin typeface="Cambria Math" panose="02040503050406030204" pitchFamily="18" charset="0"/>
                        <a:sym typeface="Symbol" panose="05050102010706020507" pitchFamily="18" charset="2"/>
                      </a:rPr>
                      <m:t>𝑫</m:t>
                    </m:r>
                  </m:oMath>
                </a14:m>
                <a:r>
                  <a:rPr lang="zh-CN" altLang="en-US" sz="2800" b="0" dirty="0">
                    <a:sym typeface="Symbol" panose="05050102010706020507" pitchFamily="18" charset="2"/>
                  </a:rPr>
                  <a:t>，</a:t>
                </a:r>
                <a14:m>
                  <m:oMath xmlns:m="http://schemas.openxmlformats.org/officeDocument/2006/math">
                    <m:r>
                      <a:rPr lang="el-GR" altLang="zh-CN" sz="2800" b="1" i="1" dirty="0">
                        <a:latin typeface="Cambria Math" panose="02040503050406030204" pitchFamily="18" charset="0"/>
                      </a:rPr>
                      <m:t>𝝈</m:t>
                    </m:r>
                    <m:r>
                      <a:rPr lang="en-US" altLang="zh-CN" sz="2800" b="1" i="1" dirty="0">
                        <a:latin typeface="Cambria Math" panose="02040503050406030204" pitchFamily="18" charset="0"/>
                      </a:rPr>
                      <m:t>(</m:t>
                    </m:r>
                    <m:r>
                      <a:rPr lang="en-US" altLang="zh-CN" sz="2800" b="1" i="1" dirty="0" smtClean="0">
                        <a:latin typeface="Cambria Math" panose="02040503050406030204" pitchFamily="18" charset="0"/>
                      </a:rPr>
                      <m:t>𝑸</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𝒙</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𝒙</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𝒅</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𝟏</m:t>
                    </m:r>
                  </m:oMath>
                </a14:m>
                <a:endParaRPr lang="en-US" altLang="zh-CN" sz="2800" dirty="0"/>
              </a:p>
              <a:p>
                <a:pPr lvl="1" eaLnBrk="1" hangingPunct="1"/>
                <a:r>
                  <a:rPr lang="zh-CN" altLang="en-US" sz="2800" b="0" dirty="0"/>
                  <a:t>所以</a:t>
                </a:r>
                <a14:m>
                  <m:oMath xmlns:m="http://schemas.openxmlformats.org/officeDocument/2006/math">
                    <m:r>
                      <a:rPr lang="el-GR" altLang="zh-CN" sz="2800" b="1" i="1" dirty="0" smtClean="0">
                        <a:latin typeface="Cambria Math" panose="02040503050406030204" pitchFamily="18" charset="0"/>
                      </a:rPr>
                      <m:t>𝝈</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𝑸</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𝒙</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𝒅</m:t>
                    </m:r>
                    <m:r>
                      <a:rPr lang="en-US" altLang="zh-CN" sz="2800" b="1" i="1" dirty="0">
                        <a:latin typeface="Cambria Math" panose="02040503050406030204" pitchFamily="18" charset="0"/>
                      </a:rPr>
                      <m:t>])= </m:t>
                    </m:r>
                    <m:r>
                      <a:rPr lang="en-US" altLang="zh-CN" sz="2800" b="1" i="1" dirty="0">
                        <a:latin typeface="Cambria Math" panose="02040503050406030204" pitchFamily="18" charset="0"/>
                      </a:rPr>
                      <m:t>𝟏</m:t>
                    </m:r>
                  </m:oMath>
                </a14:m>
                <a:endParaRPr lang="zh-CN" altLang="en-US" sz="2800" dirty="0"/>
              </a:p>
              <a:p>
                <a:pPr lvl="1" eaLnBrk="1" hangingPunct="1"/>
                <a:r>
                  <a:rPr lang="zh-CN" altLang="en-US" sz="2800" b="0" dirty="0"/>
                  <a:t>这表明</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𝒊</m:t>
                        </m:r>
                      </m:sub>
                    </m:sSub>
                  </m:oMath>
                </a14:m>
                <a:r>
                  <a:rPr lang="zh-CN" altLang="en-US" sz="2800" b="0" dirty="0"/>
                  <a:t>是永真式，即</a:t>
                </a:r>
                <a14:m>
                  <m:oMath xmlns:m="http://schemas.openxmlformats.org/officeDocument/2006/math">
                    <m:r>
                      <a:rPr lang="el-GR" altLang="zh-CN" sz="2800" b="1" i="1" dirty="0" smtClean="0">
                        <a:latin typeface="Cambria Math" panose="02040503050406030204" pitchFamily="18" charset="0"/>
                      </a:rPr>
                      <m:t>𝜞</m:t>
                    </m:r>
                    <m:r>
                      <a:rPr lang="en-US" altLang="zh-CN" sz="2800" b="1" i="1" dirty="0" smtClean="0">
                        <a:latin typeface="Cambria Math" panose="02040503050406030204" pitchFamily="18" charset="0"/>
                      </a:rPr>
                      <m:t>⊨</m:t>
                    </m:r>
                    <m:sSub>
                      <m:sSubPr>
                        <m:ctrlPr>
                          <a:rPr lang="en-US" altLang="zh-CN" sz="2800" i="1" dirty="0" smtClean="0">
                            <a:latin typeface="Cambria Math" panose="02040503050406030204" pitchFamily="18" charset="0"/>
                          </a:rPr>
                        </m:ctrlPr>
                      </m:sSubPr>
                      <m:e>
                        <m:r>
                          <a:rPr lang="en-US" altLang="zh-CN" sz="2800" b="1" i="1" dirty="0" smtClean="0">
                            <a:latin typeface="Cambria Math" panose="02040503050406030204" pitchFamily="18" charset="0"/>
                          </a:rPr>
                          <m:t>𝑸</m:t>
                        </m:r>
                      </m:e>
                      <m:sub>
                        <m:r>
                          <a:rPr lang="en-US" altLang="zh-CN" sz="2800" b="1" i="1" dirty="0" smtClean="0">
                            <a:latin typeface="Cambria Math" panose="02040503050406030204" pitchFamily="18" charset="0"/>
                          </a:rPr>
                          <m:t>𝒊</m:t>
                        </m:r>
                      </m:sub>
                    </m:sSub>
                  </m:oMath>
                </a14:m>
                <a:endParaRPr lang="zh-CN" altLang="en-US" sz="2800" dirty="0"/>
              </a:p>
            </p:txBody>
          </p:sp>
        </mc:Choice>
        <mc:Fallback xmlns="">
          <p:sp>
            <p:nvSpPr>
              <p:cNvPr id="22531" name="Rectangle 3">
                <a:extLst>
                  <a:ext uri="{FF2B5EF4-FFF2-40B4-BE49-F238E27FC236}">
                    <a16:creationId xmlns:a16="http://schemas.microsoft.com/office/drawing/2014/main" id="{9A75D9F2-390F-46D4-BBC1-BA073825ED42}"/>
                  </a:ext>
                </a:extLst>
              </p:cNvPr>
              <p:cNvSpPr>
                <a:spLocks noGrp="1" noRot="1" noChangeAspect="1" noMove="1" noResize="1" noEditPoints="1" noAdjustHandles="1" noChangeArrowheads="1" noChangeShapeType="1" noTextEdit="1"/>
              </p:cNvSpPr>
              <p:nvPr>
                <p:ph idx="1"/>
              </p:nvPr>
            </p:nvSpPr>
            <p:spPr>
              <a:xfrm>
                <a:off x="266165" y="946150"/>
                <a:ext cx="8839198" cy="5716588"/>
              </a:xfrm>
              <a:blipFill>
                <a:blip r:embed="rId2"/>
                <a:stretch>
                  <a:fillRect l="-828" t="-746"/>
                </a:stretch>
              </a:blipFill>
            </p:spPr>
            <p:txBody>
              <a:bodyPr/>
              <a:lstStyle/>
              <a:p>
                <a:r>
                  <a:rPr lang="zh-CN" altLang="en-US">
                    <a:noFill/>
                  </a:rPr>
                  <a:t> </a:t>
                </a:r>
              </a:p>
            </p:txBody>
          </p:sp>
        </mc:Fallback>
      </mc:AlternateContent>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DC1BB2E-6DAF-4D53-BBF7-3FD6EE917C5C}"/>
              </a:ext>
            </a:extLst>
          </p:cNvPr>
          <p:cNvSpPr>
            <a:spLocks noGrp="1" noChangeArrowheads="1"/>
          </p:cNvSpPr>
          <p:nvPr>
            <p:ph type="title"/>
          </p:nvPr>
        </p:nvSpPr>
        <p:spPr/>
        <p:txBody>
          <a:bodyPr/>
          <a:lstStyle/>
          <a:p>
            <a:pPr eaLnBrk="1" hangingPunct="1"/>
            <a:r>
              <a:rPr lang="zh-CN" altLang="en-US" dirty="0"/>
              <a:t>可靠性定理</a:t>
            </a:r>
            <a:r>
              <a:rPr lang="en-US" altLang="zh-CN" dirty="0"/>
              <a:t>(3)—</a:t>
            </a:r>
            <a:r>
              <a:rPr lang="zh-CN" altLang="en-US" dirty="0"/>
              <a:t>公理</a:t>
            </a:r>
            <a:r>
              <a:rPr lang="en-US" altLang="zh-CN" dirty="0"/>
              <a:t>5</a:t>
            </a:r>
          </a:p>
        </p:txBody>
      </p:sp>
      <mc:AlternateContent xmlns:mc="http://schemas.openxmlformats.org/markup-compatibility/2006" xmlns:a14="http://schemas.microsoft.com/office/drawing/2010/main">
        <mc:Choice Requires="a14">
          <p:sp>
            <p:nvSpPr>
              <p:cNvPr id="25603" name="Rectangle 3">
                <a:extLst>
                  <a:ext uri="{FF2B5EF4-FFF2-40B4-BE49-F238E27FC236}">
                    <a16:creationId xmlns:a16="http://schemas.microsoft.com/office/drawing/2014/main" id="{A6B4A975-249E-4850-8172-3D2BF3DF361A}"/>
                  </a:ext>
                </a:extLst>
              </p:cNvPr>
              <p:cNvSpPr>
                <a:spLocks noGrp="1" noChangeArrowheads="1"/>
              </p:cNvSpPr>
              <p:nvPr>
                <p:ph idx="1"/>
              </p:nvPr>
            </p:nvSpPr>
            <p:spPr>
              <a:xfrm>
                <a:off x="266163" y="946150"/>
                <a:ext cx="8610088" cy="5716588"/>
              </a:xfrm>
            </p:spPr>
            <p:txBody>
              <a:bodyPr/>
              <a:lstStyle/>
              <a:p>
                <a:pPr eaLnBrk="1" hangingPunct="1"/>
                <a:r>
                  <a:rPr lang="zh-CN" altLang="en-US" b="0" dirty="0"/>
                  <a:t>设</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𝒊</m:t>
                        </m:r>
                      </m:sub>
                    </m:sSub>
                  </m:oMath>
                </a14:m>
                <a:r>
                  <a:rPr lang="zh-CN" altLang="en-US" b="0" dirty="0"/>
                  <a:t>是</a:t>
                </a:r>
                <a:r>
                  <a:rPr lang="zh-CN" altLang="en-US" dirty="0">
                    <a:solidFill>
                      <a:srgbClr val="0070C0"/>
                    </a:solidFill>
                  </a:rPr>
                  <a:t>公理模式</a:t>
                </a:r>
                <a:r>
                  <a:rPr lang="en-US" altLang="zh-CN" dirty="0">
                    <a:solidFill>
                      <a:srgbClr val="0070C0"/>
                    </a:solidFill>
                    <a:latin typeface="Palace Script MT" panose="030303020206070C0B05" pitchFamily="66" charset="0"/>
                  </a:rPr>
                  <a:t>A</a:t>
                </a:r>
                <a:r>
                  <a:rPr lang="en-US" altLang="zh-CN" baseline="-25000" dirty="0">
                    <a:solidFill>
                      <a:srgbClr val="0070C0"/>
                    </a:solidFill>
                  </a:rPr>
                  <a:t>5</a:t>
                </a:r>
                <a:r>
                  <a:rPr lang="zh-CN" altLang="en-US" b="0" dirty="0"/>
                  <a:t>的实例</a:t>
                </a:r>
                <a14:m>
                  <m:oMath xmlns:m="http://schemas.openxmlformats.org/officeDocument/2006/math">
                    <m:r>
                      <a:rPr lang="en-US" altLang="zh-CN"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𝒙</m:t>
                    </m:r>
                    <m:r>
                      <a:rPr lang="en-US" altLang="zh-CN" b="1" i="1" dirty="0" smtClean="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𝑸</m:t>
                    </m:r>
                    <m:r>
                      <a:rPr lang="en-US" altLang="zh-CN" i="1" dirty="0">
                        <a:latin typeface="Cambria Math" panose="02040503050406030204" pitchFamily="18" charset="0"/>
                      </a:rPr>
                      <m:t>→</m:t>
                    </m:r>
                    <m:r>
                      <a:rPr lang="en-US" altLang="zh-CN" i="1" dirty="0">
                        <a:latin typeface="Cambria Math" panose="02040503050406030204" pitchFamily="18" charset="0"/>
                      </a:rPr>
                      <m:t>𝑹</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𝒙</m:t>
                        </m:r>
                      </m:e>
                    </m:d>
                    <m:r>
                      <a:rPr lang="en-US" altLang="zh-CN" b="1"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𝑸</m:t>
                    </m:r>
                    <m:r>
                      <a:rPr lang="en-US" altLang="zh-CN" i="1" dirty="0">
                        <a:latin typeface="Cambria Math" panose="02040503050406030204" pitchFamily="18" charset="0"/>
                      </a:rPr>
                      <m:t>→∀</m:t>
                    </m:r>
                    <m:r>
                      <a:rPr lang="en-US" altLang="zh-CN" i="1" dirty="0" err="1">
                        <a:latin typeface="Cambria Math" panose="02040503050406030204" pitchFamily="18" charset="0"/>
                        <a:sym typeface="Symbol" panose="05050102010706020507" pitchFamily="18" charset="2"/>
                      </a:rPr>
                      <m:t>𝒙</m:t>
                    </m:r>
                    <m:r>
                      <a:rPr lang="en-US" altLang="zh-CN" i="1" dirty="0" err="1">
                        <a:latin typeface="Cambria Math" panose="02040503050406030204" pitchFamily="18" charset="0"/>
                      </a:rPr>
                      <m:t>𝑹</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𝒙</m:t>
                        </m:r>
                      </m:e>
                    </m:d>
                    <m:r>
                      <a:rPr lang="en-US" altLang="zh-CN" b="1" i="1" dirty="0" smtClean="0">
                        <a:latin typeface="Cambria Math" panose="02040503050406030204" pitchFamily="18" charset="0"/>
                      </a:rPr>
                      <m:t>)</m:t>
                    </m:r>
                  </m:oMath>
                </a14:m>
                <a:r>
                  <a:rPr lang="zh-CN" altLang="en-US" b="0" dirty="0"/>
                  <a:t>，其中</a:t>
                </a:r>
                <a14:m>
                  <m:oMath xmlns:m="http://schemas.openxmlformats.org/officeDocument/2006/math">
                    <m:r>
                      <a:rPr lang="en-US" altLang="zh-CN" b="1" i="1" dirty="0" smtClean="0">
                        <a:latin typeface="Cambria Math" panose="02040503050406030204" pitchFamily="18" charset="0"/>
                      </a:rPr>
                      <m:t>𝒙</m:t>
                    </m:r>
                  </m:oMath>
                </a14:m>
                <a:r>
                  <a:rPr lang="zh-CN" altLang="en-US" b="0" dirty="0"/>
                  <a:t>不是公式</a:t>
                </a:r>
                <a14:m>
                  <m:oMath xmlns:m="http://schemas.openxmlformats.org/officeDocument/2006/math">
                    <m:r>
                      <a:rPr lang="en-US" altLang="zh-CN" b="1" i="1" dirty="0" smtClean="0">
                        <a:latin typeface="Cambria Math" panose="02040503050406030204" pitchFamily="18" charset="0"/>
                      </a:rPr>
                      <m:t>𝑸</m:t>
                    </m:r>
                  </m:oMath>
                </a14:m>
                <a:r>
                  <a:rPr lang="zh-CN" altLang="en-US" b="0" dirty="0"/>
                  <a:t>的自由变元</a:t>
                </a:r>
              </a:p>
              <a:p>
                <a:pPr lvl="1" eaLnBrk="1" hangingPunct="1"/>
                <a:r>
                  <a:rPr lang="zh-CN" altLang="en-US" b="0" dirty="0"/>
                  <a:t>若</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smtClean="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smtClean="0">
                        <a:latin typeface="Cambria Math" panose="02040503050406030204" pitchFamily="18" charset="0"/>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𝟎</m:t>
                    </m:r>
                  </m:oMath>
                </a14:m>
                <a:r>
                  <a:rPr lang="zh-CN" altLang="en-US" b="0" dirty="0"/>
                  <a:t>，</a:t>
                </a:r>
              </a:p>
              <a:p>
                <a:pPr lvl="1" eaLnBrk="1" hangingPunct="1">
                  <a:buFont typeface="Times New Roman" panose="02020603050405020304" pitchFamily="18" charset="0"/>
                  <a:buChar char=" "/>
                </a:pPr>
                <a:r>
                  <a:rPr lang="zh-CN" altLang="en-US" b="0" dirty="0"/>
                  <a:t>则</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smtClean="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𝒙</m:t>
                    </m:r>
                    <m:d>
                      <m:dPr>
                        <m:ctrlPr>
                          <a:rPr lang="en-US" altLang="zh-CN" i="1" dirty="0">
                            <a:latin typeface="Cambria Math" panose="02040503050406030204" pitchFamily="18" charset="0"/>
                            <a:sym typeface="Symbol" panose="05050102010706020507" pitchFamily="18" charset="2"/>
                          </a:rPr>
                        </m:ctrlPr>
                      </m:dPr>
                      <m:e>
                        <m:r>
                          <a:rPr lang="en-US" altLang="zh-CN" b="1" i="1" dirty="0">
                            <a:latin typeface="Cambria Math" panose="02040503050406030204" pitchFamily="18" charset="0"/>
                          </a:rPr>
                          <m:t>𝑸</m:t>
                        </m:r>
                        <m:r>
                          <a:rPr lang="en-US" altLang="zh-CN" b="1" i="1" dirty="0" smtClean="0">
                            <a:latin typeface="Cambria Math" panose="02040503050406030204" pitchFamily="18" charset="0"/>
                          </a:rPr>
                          <m:t>→</m:t>
                        </m:r>
                        <m:r>
                          <a:rPr lang="en-US" altLang="zh-CN" b="1" i="1" dirty="0">
                            <a:latin typeface="Cambria Math" panose="02040503050406030204" pitchFamily="18" charset="0"/>
                          </a:rPr>
                          <m:t>𝑹</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𝒙</m:t>
                            </m:r>
                          </m:e>
                        </m:d>
                      </m:e>
                    </m:d>
                    <m:r>
                      <a:rPr lang="en-US" altLang="zh-CN" b="1" i="1" dirty="0" smtClean="0">
                        <a:latin typeface="Cambria Math" panose="02040503050406030204" pitchFamily="18" charset="0"/>
                      </a:rPr>
                      <m:t>→</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sym typeface="Symbol" panose="05050102010706020507" pitchFamily="18" charset="2"/>
                      </a:rPr>
                      <m:t>𝒙</m:t>
                    </m:r>
                    <m:r>
                      <a:rPr lang="en-US" altLang="zh-CN" b="1" i="1" dirty="0" err="1">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endParaRPr lang="zh-CN" altLang="en-US" dirty="0"/>
              </a:p>
              <a:p>
                <a:pPr lvl="1" eaLnBrk="1" hangingPunct="1"/>
                <a:r>
                  <a:rPr lang="zh-CN" altLang="en-US" b="0" dirty="0"/>
                  <a:t>若</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smtClean="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 )=</m:t>
                    </m:r>
                    <m:r>
                      <a:rPr lang="en-US" altLang="zh-CN" b="1" i="1" dirty="0">
                        <a:latin typeface="Cambria Math" panose="02040503050406030204" pitchFamily="18" charset="0"/>
                      </a:rPr>
                      <m:t>𝟏</m:t>
                    </m:r>
                  </m:oMath>
                </a14:m>
                <a:r>
                  <a:rPr lang="zh-CN" altLang="en-US" b="0" dirty="0"/>
                  <a:t>，且</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𝟎</m:t>
                    </m:r>
                  </m:oMath>
                </a14:m>
                <a:r>
                  <a:rPr lang="zh-CN" altLang="en-US" b="0" dirty="0"/>
                  <a:t>，</a:t>
                </a:r>
              </a:p>
              <a:p>
                <a:pPr lvl="1" eaLnBrk="1" hangingPunct="1">
                  <a:buFont typeface="Times New Roman" panose="02020603050405020304" pitchFamily="18" charset="0"/>
                  <a:buChar char=" "/>
                </a:pPr>
                <a:r>
                  <a:rPr lang="zh-CN" altLang="en-US" b="0" dirty="0"/>
                  <a:t>则</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m:t>
                    </m:r>
                    <m:r>
                      <a:rPr lang="en-US" altLang="zh-CN" b="1" i="1" dirty="0" err="1">
                        <a:latin typeface="Cambria Math" panose="02040503050406030204" pitchFamily="18" charset="0"/>
                        <a:sym typeface="Symbol" panose="05050102010706020507" pitchFamily="18" charset="2"/>
                      </a:rPr>
                      <m:t>𝒙</m:t>
                    </m:r>
                    <m:r>
                      <a:rPr lang="en-US" altLang="zh-CN" b="1" i="1" dirty="0" err="1">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a:t>
                </a:r>
              </a:p>
              <a:p>
                <a:pPr lvl="1" eaLnBrk="1" hangingPunct="1">
                  <a:buFont typeface="Times New Roman" panose="02020603050405020304" pitchFamily="18" charset="0"/>
                  <a:buChar char=" "/>
                </a:pPr>
                <a:r>
                  <a:rPr lang="zh-CN" altLang="en-US" b="0" dirty="0"/>
                  <a:t>所以</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m:t>
                    </m:r>
                    <m:r>
                      <a:rPr lang="en-US" altLang="zh-CN" b="1" i="1" dirty="0" err="1">
                        <a:latin typeface="Cambria Math" panose="02040503050406030204" pitchFamily="18" charset="0"/>
                        <a:sym typeface="Symbol" panose="05050102010706020507" pitchFamily="18" charset="2"/>
                      </a:rPr>
                      <m:t>𝒙</m:t>
                    </m:r>
                    <m:r>
                      <a:rPr lang="en-US" altLang="zh-CN" b="1" i="1" dirty="0" err="1">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endParaRPr lang="en-US" altLang="zh-CN" dirty="0"/>
              </a:p>
              <a:p>
                <a:pPr lvl="1" eaLnBrk="1" hangingPunct="1"/>
                <a:r>
                  <a:rPr lang="zh-CN" altLang="en-US" b="0" dirty="0"/>
                  <a:t>若</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 )=</m:t>
                    </m:r>
                    <m:r>
                      <a:rPr lang="en-US" altLang="zh-CN" b="1" i="1" dirty="0">
                        <a:latin typeface="Cambria Math" panose="02040503050406030204" pitchFamily="18" charset="0"/>
                      </a:rPr>
                      <m:t>𝟏</m:t>
                    </m:r>
                  </m:oMath>
                </a14:m>
                <a:r>
                  <a:rPr lang="zh-CN" altLang="en-US" b="0" dirty="0"/>
                  <a:t>，且</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a:t>
                </a:r>
              </a:p>
              <a:p>
                <a:pPr lvl="1" eaLnBrk="1" hangingPunct="1">
                  <a:buFont typeface="Times New Roman" panose="02020603050405020304" pitchFamily="18" charset="0"/>
                  <a:buChar char=" "/>
                </a:pPr>
                <a:r>
                  <a:rPr lang="zh-CN" altLang="en-US" b="0" dirty="0"/>
                  <a:t>则对于任意</a:t>
                </a:r>
                <a14:m>
                  <m:oMath xmlns:m="http://schemas.openxmlformats.org/officeDocument/2006/math">
                    <m:r>
                      <a:rPr lang="en-US" altLang="zh-CN" b="1" i="1" dirty="0" smtClean="0">
                        <a:latin typeface="Cambria Math" panose="02040503050406030204" pitchFamily="18" charset="0"/>
                      </a:rPr>
                      <m:t>𝒅</m:t>
                    </m:r>
                    <m:r>
                      <a:rPr lang="zh-CN" altLang="en-US" b="1" i="1" dirty="0" smtClean="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sym typeface="Symbol" panose="05050102010706020507" pitchFamily="18" charset="2"/>
                      </a:rPr>
                      <m:t>𝑫</m:t>
                    </m:r>
                  </m:oMath>
                </a14:m>
                <a:r>
                  <a:rPr lang="zh-CN" altLang="en-US" b="0" dirty="0">
                    <a:sym typeface="Symbol" panose="05050102010706020507" pitchFamily="18" charset="2"/>
                  </a:rPr>
                  <a:t>，</a:t>
                </a:r>
                <a14:m>
                  <m:oMath xmlns:m="http://schemas.openxmlformats.org/officeDocument/2006/math">
                    <m:r>
                      <a:rPr lang="en-US" altLang="zh-CN" b="1" i="1" dirty="0" smtClean="0">
                        <a:latin typeface="Cambria Math" panose="02040503050406030204" pitchFamily="18" charset="0"/>
                      </a:rPr>
                      <m:t>𝝈</m:t>
                    </m:r>
                    <m:r>
                      <a:rPr lang="en-US" altLang="zh-CN" b="1" i="1" dirty="0" smtClean="0">
                        <a:latin typeface="Cambria Math" panose="02040503050406030204" pitchFamily="18" charset="0"/>
                      </a:rPr>
                      <m:t>(</m:t>
                    </m:r>
                    <m:r>
                      <a:rPr lang="en-US" altLang="zh-CN" b="1" i="1" dirty="0">
                        <a:latin typeface="Cambria Math" panose="02040503050406030204" pitchFamily="18" charset="0"/>
                      </a:rPr>
                      <m:t>𝑸</m:t>
                    </m:r>
                    <m:r>
                      <a:rPr lang="zh-CN" altLang="en-US"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𝒅</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a:t>
                </a:r>
              </a:p>
              <a:p>
                <a:pPr lvl="1" eaLnBrk="1" hangingPunct="1">
                  <a:buFont typeface="Times New Roman" panose="02020603050405020304" pitchFamily="18" charset="0"/>
                  <a:buChar char=" "/>
                </a:pPr>
                <a:r>
                  <a:rPr lang="zh-CN" altLang="en-US" b="0" dirty="0"/>
                  <a:t>因为</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，所以</a:t>
                </a:r>
                <a14:m>
                  <m:oMath xmlns:m="http://schemas.openxmlformats.org/officeDocument/2006/math">
                    <m:r>
                      <a:rPr lang="en-US" altLang="zh-CN" b="1" i="1" dirty="0">
                        <a:latin typeface="Cambria Math" panose="02040503050406030204" pitchFamily="18" charset="0"/>
                      </a:rPr>
                      <m:t>𝝈</m:t>
                    </m:r>
                    <m:r>
                      <a:rPr lang="en-US" altLang="zh-CN" b="1" i="1" dirty="0">
                        <a:latin typeface="Cambria Math" panose="02040503050406030204" pitchFamily="18" charset="0"/>
                      </a:rPr>
                      <m:t>(</m:t>
                    </m:r>
                    <m:r>
                      <a:rPr lang="en-US" altLang="zh-CN" b="1" i="1" dirty="0" smtClean="0">
                        <a:latin typeface="Cambria Math" panose="02040503050406030204" pitchFamily="18" charset="0"/>
                      </a:rPr>
                      <m:t>𝑹</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𝒅</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oMath>
                </a14:m>
                <a:r>
                  <a:rPr lang="zh-CN" altLang="en-US" b="0" dirty="0"/>
                  <a:t>。</a:t>
                </a:r>
                <a:endParaRPr lang="en-US" altLang="zh-CN" b="0" dirty="0"/>
              </a:p>
              <a:p>
                <a:pPr lvl="1" eaLnBrk="1" hangingPunct="1">
                  <a:buFont typeface="Times New Roman" panose="02020603050405020304" pitchFamily="18" charset="0"/>
                  <a:buChar char=" "/>
                </a:pPr>
                <a:r>
                  <a:rPr lang="zh-CN" altLang="en-US" b="0" dirty="0"/>
                  <a:t>从而</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r>
                      <a:rPr lang="en-US" altLang="zh-CN" b="1" i="1" dirty="0" err="1">
                        <a:latin typeface="Cambria Math" panose="02040503050406030204" pitchFamily="18" charset="0"/>
                        <a:sym typeface="Symbol" panose="05050102010706020507" pitchFamily="18" charset="2"/>
                      </a:rPr>
                      <m:t>𝒙</m:t>
                    </m:r>
                    <m:r>
                      <a:rPr lang="en-US" altLang="zh-CN" b="1" i="1" dirty="0" err="1">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，即</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m:t>
                    </m:r>
                    <m:r>
                      <a:rPr lang="en-US" altLang="zh-CN" b="1" i="1" dirty="0" err="1">
                        <a:latin typeface="Cambria Math" panose="02040503050406030204" pitchFamily="18" charset="0"/>
                        <a:sym typeface="Symbol" panose="05050102010706020507" pitchFamily="18" charset="2"/>
                      </a:rPr>
                      <m:t>𝒙</m:t>
                    </m:r>
                    <m:r>
                      <a:rPr lang="en-US" altLang="zh-CN" b="1" i="1" dirty="0" err="1">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a:t>
                </a:r>
              </a:p>
              <a:p>
                <a:pPr lvl="1" eaLnBrk="1" hangingPunct="1">
                  <a:buFont typeface="Times New Roman" panose="02020603050405020304" pitchFamily="18" charset="0"/>
                  <a:buChar char=" "/>
                </a:pPr>
                <a:r>
                  <a:rPr lang="zh-CN" altLang="en-US" b="0" dirty="0"/>
                  <a:t>因此有</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n-US" altLang="zh-CN" b="1" i="1" dirty="0">
                        <a:latin typeface="Cambria Math" panose="02040503050406030204" pitchFamily="18" charset="0"/>
                        <a:sym typeface="Symbol" panose="05050102010706020507" pitchFamily="18" charset="2"/>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𝑸</m:t>
                    </m:r>
                    <m:r>
                      <a:rPr lang="en-US" altLang="zh-CN" b="1" i="1" dirty="0">
                        <a:latin typeface="Cambria Math" panose="02040503050406030204" pitchFamily="18" charset="0"/>
                        <a:sym typeface="Symbol" panose="05050102010706020507" pitchFamily="18" charset="2"/>
                      </a:rPr>
                      <m:t>→</m:t>
                    </m:r>
                    <m:r>
                      <a:rPr lang="en-US" altLang="zh-CN" b="1" i="1" dirty="0">
                        <a:latin typeface="Cambria Math" panose="02040503050406030204" pitchFamily="18" charset="0"/>
                      </a:rPr>
                      <m:t>∀</m:t>
                    </m:r>
                    <m:r>
                      <a:rPr lang="en-US" altLang="zh-CN" b="1" i="1" dirty="0" err="1">
                        <a:latin typeface="Cambria Math" panose="02040503050406030204" pitchFamily="18" charset="0"/>
                        <a:sym typeface="Symbol" panose="05050102010706020507" pitchFamily="18" charset="2"/>
                      </a:rPr>
                      <m:t>𝒙</m:t>
                    </m:r>
                    <m:r>
                      <a:rPr lang="en-US" altLang="zh-CN" b="1" i="1" dirty="0" err="1">
                        <a:latin typeface="Cambria Math" panose="02040503050406030204" pitchFamily="18" charset="0"/>
                      </a:rPr>
                      <m:t>𝑹</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endParaRPr lang="zh-CN" altLang="en-US" dirty="0"/>
              </a:p>
            </p:txBody>
          </p:sp>
        </mc:Choice>
        <mc:Fallback xmlns="">
          <p:sp>
            <p:nvSpPr>
              <p:cNvPr id="25603" name="Rectangle 3">
                <a:extLst>
                  <a:ext uri="{FF2B5EF4-FFF2-40B4-BE49-F238E27FC236}">
                    <a16:creationId xmlns:a16="http://schemas.microsoft.com/office/drawing/2014/main" id="{A6B4A975-249E-4850-8172-3D2BF3DF361A}"/>
                  </a:ext>
                </a:extLst>
              </p:cNvPr>
              <p:cNvSpPr>
                <a:spLocks noGrp="1" noRot="1" noChangeAspect="1" noMove="1" noResize="1" noEditPoints="1" noAdjustHandles="1" noChangeArrowheads="1" noChangeShapeType="1" noTextEdit="1"/>
              </p:cNvSpPr>
              <p:nvPr>
                <p:ph idx="1"/>
              </p:nvPr>
            </p:nvSpPr>
            <p:spPr>
              <a:xfrm>
                <a:off x="266163" y="946150"/>
                <a:ext cx="8610088" cy="5716588"/>
              </a:xfrm>
              <a:blipFill>
                <a:blip r:embed="rId2"/>
                <a:stretch>
                  <a:fillRect l="-850" t="-746"/>
                </a:stretch>
              </a:blipFill>
            </p:spPr>
            <p:txBody>
              <a:bodyPr/>
              <a:lstStyle/>
              <a:p>
                <a:r>
                  <a:rPr lang="zh-CN" altLang="en-US">
                    <a:noFill/>
                  </a:rPr>
                  <a:t> </a:t>
                </a:r>
              </a:p>
            </p:txBody>
          </p:sp>
        </mc:Fallback>
      </mc:AlternateContent>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7C8C5E0-6C7C-4855-9318-D4248BDBFDE6}"/>
              </a:ext>
            </a:extLst>
          </p:cNvPr>
          <p:cNvSpPr>
            <a:spLocks noGrp="1" noChangeArrowheads="1"/>
          </p:cNvSpPr>
          <p:nvPr>
            <p:ph type="title"/>
          </p:nvPr>
        </p:nvSpPr>
        <p:spPr>
          <a:xfrm>
            <a:off x="1176338" y="216728"/>
            <a:ext cx="7446962" cy="533400"/>
          </a:xfrm>
        </p:spPr>
        <p:txBody>
          <a:bodyPr/>
          <a:lstStyle/>
          <a:p>
            <a:pPr defTabSz="755650" eaLnBrk="1" hangingPunct="1"/>
            <a:r>
              <a:rPr lang="zh-CN" altLang="en-US" dirty="0"/>
              <a:t>可靠性定理</a:t>
            </a:r>
            <a:r>
              <a:rPr lang="en-US" altLang="zh-CN" dirty="0"/>
              <a:t>(4)</a:t>
            </a:r>
            <a:r>
              <a:rPr lang="en-US" altLang="zh-CN" dirty="0">
                <a:latin typeface="Arial" panose="020B0604020202020204" pitchFamily="34" charset="0"/>
              </a:rPr>
              <a:t>—</a:t>
            </a:r>
            <a:r>
              <a:rPr lang="en-US" altLang="zh-CN" dirty="0"/>
              <a:t>MP</a:t>
            </a:r>
            <a:r>
              <a:rPr lang="zh-CN" altLang="en-US" dirty="0"/>
              <a:t>规则</a:t>
            </a:r>
          </a:p>
        </p:txBody>
      </p:sp>
      <mc:AlternateContent xmlns:mc="http://schemas.openxmlformats.org/markup-compatibility/2006" xmlns:a14="http://schemas.microsoft.com/office/drawing/2010/main">
        <mc:Choice Requires="a14">
          <p:sp>
            <p:nvSpPr>
              <p:cNvPr id="24579" name="Rectangle 3">
                <a:extLst>
                  <a:ext uri="{FF2B5EF4-FFF2-40B4-BE49-F238E27FC236}">
                    <a16:creationId xmlns:a16="http://schemas.microsoft.com/office/drawing/2014/main" id="{B161A149-4F97-4E6F-9472-7A8BD36B4B75}"/>
                  </a:ext>
                </a:extLst>
              </p:cNvPr>
              <p:cNvSpPr>
                <a:spLocks noGrp="1" noChangeArrowheads="1"/>
              </p:cNvSpPr>
              <p:nvPr>
                <p:ph idx="1"/>
              </p:nvPr>
            </p:nvSpPr>
            <p:spPr>
              <a:xfrm>
                <a:off x="276225" y="946149"/>
                <a:ext cx="8589963" cy="5819551"/>
              </a:xfrm>
            </p:spPr>
            <p:txBody>
              <a:bodyPr/>
              <a:lstStyle/>
              <a:p>
                <a:pPr marL="311150" indent="-311150" defTabSz="755650" eaLnBrk="1" hangingPunct="1"/>
                <a:r>
                  <a:rPr lang="zh-CN" altLang="en-US" b="0" dirty="0"/>
                  <a:t>若</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𝒊</m:t>
                        </m:r>
                      </m:sub>
                    </m:sSub>
                    <m:r>
                      <a:rPr lang="en-US" altLang="zh-CN" b="1" i="1" dirty="0" smtClean="0">
                        <a:latin typeface="Cambria Math" panose="02040503050406030204" pitchFamily="18" charset="0"/>
                        <a:sym typeface="Symbol" panose="05050102010706020507" pitchFamily="18" charset="2"/>
                      </a:rPr>
                      <m:t>∈</m:t>
                    </m:r>
                    <m:r>
                      <a:rPr lang="el-GR" altLang="zh-CN" b="1" i="1" dirty="0">
                        <a:latin typeface="Cambria Math" panose="02040503050406030204" pitchFamily="18" charset="0"/>
                      </a:rPr>
                      <m:t>𝜞</m:t>
                    </m:r>
                  </m:oMath>
                </a14:m>
                <a:r>
                  <a:rPr lang="zh-CN" altLang="en-US" b="0" dirty="0"/>
                  <a:t>，则</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𝒊</m:t>
                        </m:r>
                      </m:sub>
                    </m:sSub>
                  </m:oMath>
                </a14:m>
                <a:r>
                  <a:rPr lang="en-US" altLang="zh-CN" b="0" dirty="0"/>
                  <a:t>,</a:t>
                </a:r>
                <a:r>
                  <a:rPr lang="el-GR" altLang="zh-CN" b="0" dirty="0"/>
                  <a:t> </a:t>
                </a:r>
                <a:endParaRPr lang="en-US" altLang="zh-CN" b="0" dirty="0"/>
              </a:p>
              <a:p>
                <a:pPr marL="674688" lvl="1" indent="-249238" defTabSz="755650" eaLnBrk="1" hangingPunct="1"/>
                <a:r>
                  <a:rPr lang="zh-CN" altLang="en-US" b="0" dirty="0"/>
                  <a:t>对于</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r>
                      <a:rPr lang="el-GR" altLang="zh-CN" b="1" i="1" dirty="0">
                        <a:latin typeface="Cambria Math" panose="02040503050406030204" pitchFamily="18" charset="0"/>
                      </a:rPr>
                      <m:t>𝜞</m:t>
                    </m:r>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𝒊</m:t>
                        </m:r>
                      </m:sub>
                    </m:sSub>
                    <m:r>
                      <a:rPr lang="en-US" altLang="zh-CN" b="1" i="1" dirty="0" smtClean="0">
                        <a:latin typeface="Cambria Math" panose="02040503050406030204" pitchFamily="18" charset="0"/>
                      </a:rPr>
                      <m:t>∈</m:t>
                    </m:r>
                    <m:r>
                      <a:rPr lang="el-GR" altLang="zh-CN" b="1" i="1" dirty="0">
                        <a:latin typeface="Cambria Math" panose="02040503050406030204" pitchFamily="18" charset="0"/>
                      </a:rPr>
                      <m:t>𝜞</m:t>
                    </m:r>
                  </m:oMath>
                </a14:m>
                <a:r>
                  <a:rPr lang="zh-CN" altLang="en-US" b="0" dirty="0"/>
                  <a:t>有</a:t>
                </a:r>
                <a14:m>
                  <m:oMath xmlns:m="http://schemas.openxmlformats.org/officeDocument/2006/math">
                    <m:r>
                      <a:rPr lang="el-GR" altLang="zh-CN" b="1" i="1" dirty="0" smtClean="0">
                        <a:latin typeface="Cambria Math" panose="02040503050406030204" pitchFamily="18" charset="0"/>
                      </a:rPr>
                      <m:t>𝝈</m:t>
                    </m:r>
                    <m:r>
                      <a:rPr lang="en-US" altLang="zh-CN" b="1"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a:latin typeface="Cambria Math" panose="02040503050406030204" pitchFamily="18" charset="0"/>
                          </a:rPr>
                          <m:t>𝑸</m:t>
                        </m:r>
                      </m:e>
                      <m:sub>
                        <m:r>
                          <a:rPr lang="en-US" altLang="zh-CN" b="1" i="1" dirty="0">
                            <a:latin typeface="Cambria Math" panose="02040503050406030204" pitchFamily="18" charset="0"/>
                          </a:rPr>
                          <m:t>𝒊</m:t>
                        </m:r>
                      </m:sub>
                    </m:sSub>
                    <m:r>
                      <a:rPr lang="en-US" altLang="zh-CN" b="1" i="1" dirty="0">
                        <a:latin typeface="Cambria Math" panose="02040503050406030204" pitchFamily="18" charset="0"/>
                      </a:rPr>
                      <m:t>)=</m:t>
                    </m:r>
                    <m:r>
                      <a:rPr lang="en-US" altLang="zh-CN" b="1" i="1" dirty="0">
                        <a:latin typeface="Cambria Math" panose="02040503050406030204" pitchFamily="18" charset="0"/>
                      </a:rPr>
                      <m:t>𝟏</m:t>
                    </m:r>
                  </m:oMath>
                </a14:m>
                <a:r>
                  <a:rPr lang="zh-CN" altLang="en-US" b="0" dirty="0"/>
                  <a:t>，</a:t>
                </a:r>
                <a:endParaRPr lang="en-US" altLang="zh-CN" b="0" dirty="0"/>
              </a:p>
              <a:p>
                <a:pPr marL="674688" lvl="1" indent="-249238" defTabSz="755650" eaLnBrk="1" hangingPunct="1"/>
                <a:r>
                  <a:rPr lang="zh-CN" altLang="en-US" b="0" dirty="0"/>
                  <a:t>所以</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𝒊</m:t>
                        </m:r>
                      </m:sub>
                    </m:sSub>
                  </m:oMath>
                </a14:m>
                <a:endParaRPr lang="zh-CN" altLang="en-US" i="1" dirty="0"/>
              </a:p>
              <a:p>
                <a:pPr marL="0" indent="0" defTabSz="755650" eaLnBrk="1" hangingPunct="1">
                  <a:buNone/>
                </a:pPr>
                <a:r>
                  <a:rPr lang="en-US" altLang="zh-CN" dirty="0">
                    <a:latin typeface="Times New Roman" panose="02020603050405020304" pitchFamily="18" charset="0"/>
                  </a:rPr>
                  <a:t>(2) </a:t>
                </a:r>
                <a:r>
                  <a:rPr lang="zh-CN" altLang="en-US" b="0" dirty="0"/>
                  <a:t>假设</a:t>
                </a:r>
                <a14:m>
                  <m:oMath xmlns:m="http://schemas.openxmlformats.org/officeDocument/2006/math">
                    <m:r>
                      <a:rPr lang="en-US" altLang="zh-CN" b="1" i="1" dirty="0" smtClean="0">
                        <a:latin typeface="Cambria Math" panose="02040503050406030204" pitchFamily="18" charset="0"/>
                      </a:rPr>
                      <m:t>𝒎</m:t>
                    </m:r>
                    <m:r>
                      <a:rPr lang="en-US" altLang="zh-CN" b="1" i="1" dirty="0" smtClean="0">
                        <a:latin typeface="Cambria Math" panose="02040503050406030204" pitchFamily="18" charset="0"/>
                      </a:rPr>
                      <m:t>&lt;</m:t>
                    </m:r>
                    <m:r>
                      <a:rPr lang="en-US" altLang="zh-CN" b="1" i="1" dirty="0" smtClean="0">
                        <a:latin typeface="Cambria Math" panose="02040503050406030204" pitchFamily="18" charset="0"/>
                      </a:rPr>
                      <m:t>𝒏</m:t>
                    </m:r>
                  </m:oMath>
                </a14:m>
                <a:r>
                  <a:rPr lang="zh-CN" altLang="en-US" b="0" dirty="0"/>
                  <a:t>时，定理成立。</a:t>
                </a:r>
              </a:p>
              <a:p>
                <a:pPr marL="311150" indent="-311150" defTabSz="755650" eaLnBrk="1" hangingPunct="1"/>
                <a:r>
                  <a:rPr lang="zh-CN" altLang="en-US" b="0" dirty="0"/>
                  <a:t>证明</a:t>
                </a:r>
                <a14:m>
                  <m:oMath xmlns:m="http://schemas.openxmlformats.org/officeDocument/2006/math">
                    <m:r>
                      <a:rPr lang="en-US" altLang="zh-CN" b="1" i="1" dirty="0" smtClean="0">
                        <a:latin typeface="Cambria Math" panose="02040503050406030204" pitchFamily="18" charset="0"/>
                      </a:rPr>
                      <m:t>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oMath>
                </a14:m>
                <a:r>
                  <a:rPr lang="zh-CN" altLang="en-US" b="0" dirty="0"/>
                  <a:t>时，</a:t>
                </a:r>
              </a:p>
              <a:p>
                <a:pPr marL="674688" lvl="1" indent="-249238" defTabSz="755650" eaLnBrk="1" hangingPunct="1"/>
                <a:r>
                  <a:rPr lang="zh-CN" altLang="en-US" b="0" dirty="0"/>
                  <a:t>设</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𝒊</m:t>
                        </m:r>
                      </m:sub>
                    </m:sSub>
                  </m:oMath>
                </a14:m>
                <a:r>
                  <a:rPr lang="zh-CN" altLang="en-US" b="0" dirty="0"/>
                  <a:t>由</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𝒋</m:t>
                        </m:r>
                      </m:sub>
                    </m:sSub>
                  </m:oMath>
                </a14:m>
                <a:r>
                  <a:rPr lang="zh-CN" altLang="en-US" b="0"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𝒌</m:t>
                        </m:r>
                      </m:sub>
                    </m:sSub>
                  </m:oMath>
                </a14:m>
                <a:r>
                  <a:rPr lang="zh-CN" altLang="en-US" b="0" dirty="0"/>
                  <a:t>用</a:t>
                </a:r>
                <a:r>
                  <a:rPr lang="en-US" altLang="zh-CN" dirty="0">
                    <a:latin typeface="Times New Roman" panose="02020603050405020304" pitchFamily="18" charset="0"/>
                  </a:rPr>
                  <a:t>MP</a:t>
                </a:r>
                <a:r>
                  <a:rPr lang="zh-CN" altLang="en-US" b="0" dirty="0"/>
                  <a:t>规则推出，其中</a:t>
                </a:r>
                <a14:m>
                  <m:oMath xmlns:m="http://schemas.openxmlformats.org/officeDocument/2006/math">
                    <m:r>
                      <a:rPr lang="en-US" altLang="zh-CN" b="1" i="1" dirty="0" smtClean="0">
                        <a:latin typeface="Cambria Math" panose="02040503050406030204" pitchFamily="18" charset="0"/>
                      </a:rPr>
                      <m:t>𝒋</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𝒌</m:t>
                    </m:r>
                    <m:r>
                      <a:rPr lang="en-US" altLang="zh-CN" b="1" i="1" dirty="0">
                        <a:latin typeface="Cambria Math" panose="02040503050406030204" pitchFamily="18" charset="0"/>
                      </a:rPr>
                      <m:t>&lt;</m:t>
                    </m:r>
                    <m:r>
                      <a:rPr lang="en-US" altLang="zh-CN" b="1" i="1" dirty="0" err="1">
                        <a:latin typeface="Cambria Math" panose="02040503050406030204" pitchFamily="18" charset="0"/>
                      </a:rPr>
                      <m:t>𝒊</m:t>
                    </m:r>
                  </m:oMath>
                </a14:m>
                <a:r>
                  <a:rPr lang="zh-CN" altLang="en-US" b="0" dirty="0"/>
                  <a:t>，</a:t>
                </a:r>
                <a:endParaRPr lang="en-US" altLang="zh-CN" b="0" dirty="0"/>
              </a:p>
              <a:p>
                <a:pPr marL="674688" lvl="1" indent="-249238" defTabSz="755650" eaLnBrk="1" hangingPunct="1"/>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𝒋</m:t>
                        </m:r>
                      </m:sub>
                    </m:sSub>
                  </m:oMath>
                </a14:m>
                <a:endParaRPr lang="en-US" altLang="zh-CN" dirty="0"/>
              </a:p>
              <a:p>
                <a:pPr marL="674688" lvl="1" indent="-249238" defTabSz="755650" eaLnBrk="1" hangingPunct="1">
                  <a:buFont typeface="仿宋_GB2312" panose="02010609030101010101" pitchFamily="49" charset="-122"/>
                  <a:buChar char=" "/>
                </a:pP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𝑸</m:t>
                        </m:r>
                      </m:e>
                      <m:sub>
                        <m:r>
                          <a:rPr lang="en-US" altLang="zh-CN" b="1" i="1" dirty="0" smtClean="0">
                            <a:latin typeface="Cambria Math" panose="02040503050406030204" pitchFamily="18" charset="0"/>
                          </a:rPr>
                          <m:t>𝒌</m:t>
                        </m:r>
                      </m:sub>
                    </m:sSub>
                    <m:r>
                      <a:rPr lang="en-US" altLang="zh-CN" b="1" i="1" dirty="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smtClean="0">
                            <a:latin typeface="Cambria Math" panose="02040503050406030204" pitchFamily="18" charset="0"/>
                          </a:rPr>
                          <m:t>𝒋</m:t>
                        </m:r>
                      </m:sub>
                    </m:sSub>
                    <m:r>
                      <a:rPr lang="en-US" altLang="zh-CN" b="1" i="1" dirty="0" err="1">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err="1">
                            <a:latin typeface="Cambria Math" panose="02040503050406030204" pitchFamily="18" charset="0"/>
                          </a:rPr>
                          <m:t>𝒊</m:t>
                        </m:r>
                      </m:sub>
                    </m:sSub>
                  </m:oMath>
                </a14:m>
                <a:r>
                  <a:rPr lang="zh-CN" altLang="en-US" b="0" dirty="0"/>
                  <a:t>。</a:t>
                </a:r>
              </a:p>
              <a:p>
                <a:pPr marL="674688" lvl="1" indent="-249238" defTabSz="755650" eaLnBrk="1" hangingPunct="1"/>
                <a:r>
                  <a:rPr lang="zh-CN" altLang="en-US" b="0" dirty="0"/>
                  <a:t>由归纳假设知，</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smtClean="0">
                            <a:latin typeface="Cambria Math" panose="02040503050406030204" pitchFamily="18" charset="0"/>
                          </a:rPr>
                          <m:t>𝒋</m:t>
                        </m:r>
                      </m:sub>
                    </m:sSub>
                  </m:oMath>
                </a14:m>
                <a:r>
                  <a:rPr lang="zh-CN" altLang="en-US" b="0" dirty="0"/>
                  <a:t>且</a:t>
                </a:r>
                <a14:m>
                  <m:oMath xmlns:m="http://schemas.openxmlformats.org/officeDocument/2006/math">
                    <m:r>
                      <a:rPr lang="el-GR" altLang="zh-CN" b="1" i="1" dirty="0" smtClean="0">
                        <a:latin typeface="Cambria Math" panose="02040503050406030204" pitchFamily="18" charset="0"/>
                      </a:rPr>
                      <m:t>𝜞</m:t>
                    </m:r>
                    <m:r>
                      <a:rPr lang="en-US" altLang="zh-CN" b="1" i="1" dirty="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smtClean="0">
                            <a:latin typeface="Cambria Math" panose="02040503050406030204" pitchFamily="18" charset="0"/>
                          </a:rPr>
                          <m:t>𝒋</m:t>
                        </m:r>
                      </m:sub>
                    </m:sSub>
                    <m:r>
                      <a:rPr lang="en-US" altLang="zh-CN" b="1" i="1" dirty="0" err="1">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err="1">
                            <a:latin typeface="Cambria Math" panose="02040503050406030204" pitchFamily="18" charset="0"/>
                          </a:rPr>
                          <m:t>𝒊</m:t>
                        </m:r>
                      </m:sub>
                    </m:sSub>
                  </m:oMath>
                </a14:m>
                <a:r>
                  <a:rPr lang="zh-CN" altLang="en-US" b="0" dirty="0"/>
                  <a:t>， </a:t>
                </a:r>
              </a:p>
              <a:p>
                <a:pPr marL="674688" lvl="1" indent="-249238" defTabSz="755650" eaLnBrk="1" hangingPunct="1">
                  <a:buFont typeface="仿宋_GB2312" panose="02010609030101010101" pitchFamily="49" charset="-122"/>
                  <a:buChar char=" "/>
                </a:pPr>
                <a:r>
                  <a:rPr lang="zh-CN" altLang="en-US" b="0" dirty="0"/>
                  <a:t>所以</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smtClean="0">
                            <a:latin typeface="Cambria Math" panose="02040503050406030204" pitchFamily="18" charset="0"/>
                          </a:rPr>
                          <m:t>𝒋</m:t>
                        </m:r>
                      </m:sub>
                    </m:sSub>
                  </m:oMath>
                </a14:m>
                <a:r>
                  <a:rPr lang="zh-CN" altLang="en-US" b="0" dirty="0"/>
                  <a:t>，</a:t>
                </a:r>
                <a14:m>
                  <m:oMath xmlns:m="http://schemas.openxmlformats.org/officeDocument/2006/math">
                    <m:r>
                      <a:rPr lang="el-GR" altLang="zh-CN" b="1" i="1" dirty="0" smtClean="0">
                        <a:latin typeface="Cambria Math" panose="02040503050406030204" pitchFamily="18" charset="0"/>
                      </a:rPr>
                      <m:t>𝜞</m:t>
                    </m:r>
                    <m:r>
                      <a:rPr lang="en-US" altLang="zh-CN" b="1" i="1" dirty="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smtClean="0">
                            <a:latin typeface="Cambria Math" panose="02040503050406030204" pitchFamily="18" charset="0"/>
                          </a:rPr>
                          <m:t>𝒋</m:t>
                        </m:r>
                      </m:sub>
                    </m:sSub>
                    <m:r>
                      <a:rPr lang="en-US" altLang="zh-CN" b="1" i="1" dirty="0" err="1">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err="1">
                            <a:latin typeface="Cambria Math" panose="02040503050406030204" pitchFamily="18" charset="0"/>
                          </a:rPr>
                          <m:t>𝑸</m:t>
                        </m:r>
                      </m:e>
                      <m:sub>
                        <m:r>
                          <a:rPr lang="en-US" altLang="zh-CN" b="1" i="1" dirty="0" err="1">
                            <a:latin typeface="Cambria Math" panose="02040503050406030204" pitchFamily="18" charset="0"/>
                          </a:rPr>
                          <m:t>𝒊</m:t>
                        </m:r>
                      </m:sub>
                    </m:sSub>
                  </m:oMath>
                </a14:m>
                <a:r>
                  <a:rPr lang="zh-CN" altLang="en-US" b="0" dirty="0"/>
                  <a:t>，</a:t>
                </a:r>
                <a14:m>
                  <m:oMath xmlns:m="http://schemas.openxmlformats.org/officeDocument/2006/math">
                    <m:r>
                      <a:rPr lang="el-GR" altLang="zh-CN" b="1" i="1" dirty="0">
                        <a:latin typeface="Cambria Math" panose="02040503050406030204" pitchFamily="18" charset="0"/>
                      </a:rPr>
                      <m:t>𝜞</m:t>
                    </m:r>
                    <m:r>
                      <a:rPr lang="en-US" altLang="zh-CN" b="1" i="1" dirty="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𝑸</m:t>
                        </m:r>
                      </m:e>
                      <m:sub>
                        <m:r>
                          <a:rPr lang="en-US" altLang="zh-CN" b="1" i="1" dirty="0">
                            <a:latin typeface="Cambria Math" panose="02040503050406030204" pitchFamily="18" charset="0"/>
                          </a:rPr>
                          <m:t>𝒊</m:t>
                        </m:r>
                      </m:sub>
                    </m:sSub>
                  </m:oMath>
                </a14:m>
                <a:r>
                  <a:rPr lang="zh-CN" altLang="en-US" b="0" dirty="0"/>
                  <a:t>。</a:t>
                </a:r>
              </a:p>
              <a:p>
                <a:pPr marL="674688" lvl="1" indent="-249238" defTabSz="755650" eaLnBrk="1" hangingPunct="1"/>
                <a:r>
                  <a:rPr lang="zh-CN" altLang="en-US" b="0" dirty="0"/>
                  <a:t>因此</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𝑸</m:t>
                    </m:r>
                  </m:oMath>
                </a14:m>
                <a:endParaRPr lang="en-US" altLang="zh-CN" i="1" dirty="0"/>
              </a:p>
              <a:p>
                <a:pPr marL="311150" indent="-311150" defTabSz="755650" eaLnBrk="1" hangingPunct="1"/>
                <a:r>
                  <a:rPr lang="zh-CN" altLang="en-US" b="0" dirty="0"/>
                  <a:t>即</a:t>
                </a:r>
                <a14:m>
                  <m:oMath xmlns:m="http://schemas.openxmlformats.org/officeDocument/2006/math">
                    <m:r>
                      <a:rPr lang="el-GR" altLang="zh-CN" b="1" i="1" dirty="0" smtClean="0">
                        <a:latin typeface="Cambria Math" panose="02040503050406030204" pitchFamily="18" charset="0"/>
                      </a:rPr>
                      <m:t>𝜞</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𝑸</m:t>
                    </m:r>
                  </m:oMath>
                </a14:m>
                <a:endParaRPr lang="zh-CN" altLang="en-US" i="1" dirty="0"/>
              </a:p>
            </p:txBody>
          </p:sp>
        </mc:Choice>
        <mc:Fallback xmlns="">
          <p:sp>
            <p:nvSpPr>
              <p:cNvPr id="24579" name="Rectangle 3">
                <a:extLst>
                  <a:ext uri="{FF2B5EF4-FFF2-40B4-BE49-F238E27FC236}">
                    <a16:creationId xmlns:a16="http://schemas.microsoft.com/office/drawing/2014/main" id="{B161A149-4F97-4E6F-9472-7A8BD36B4B75}"/>
                  </a:ext>
                </a:extLst>
              </p:cNvPr>
              <p:cNvSpPr>
                <a:spLocks noGrp="1" noRot="1" noChangeAspect="1" noMove="1" noResize="1" noEditPoints="1" noAdjustHandles="1" noChangeArrowheads="1" noChangeShapeType="1" noTextEdit="1"/>
              </p:cNvSpPr>
              <p:nvPr>
                <p:ph idx="1"/>
              </p:nvPr>
            </p:nvSpPr>
            <p:spPr>
              <a:xfrm>
                <a:off x="276225" y="946149"/>
                <a:ext cx="8589963" cy="5819551"/>
              </a:xfrm>
              <a:blipFill>
                <a:blip r:embed="rId2"/>
                <a:stretch>
                  <a:fillRect l="-1419" t="-733" b="-2408"/>
                </a:stretch>
              </a:blipFill>
            </p:spPr>
            <p:txBody>
              <a:bodyPr/>
              <a:lstStyle/>
              <a:p>
                <a:r>
                  <a:rPr lang="zh-CN" altLang="en-US">
                    <a:noFill/>
                  </a:rPr>
                  <a:t> </a:t>
                </a:r>
              </a:p>
            </p:txBody>
          </p:sp>
        </mc:Fallback>
      </mc:AlternateContent>
    </p:spTree>
  </p:cSld>
  <p:clrMapOvr>
    <a:masterClrMapping/>
  </p:clrMapOvr>
  <p:transition>
    <p:wipe dir="r"/>
  </p:transition>
</p:sld>
</file>

<file path=ppt/theme/theme1.xml><?xml version="1.0" encoding="utf-8"?>
<a:theme xmlns:a="http://schemas.openxmlformats.org/drawingml/2006/main" name="2_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20063</TotalTime>
  <Words>4896</Words>
  <Application>Microsoft Office PowerPoint</Application>
  <PresentationFormat>全屏显示(4:3)</PresentationFormat>
  <Paragraphs>463</Paragraphs>
  <Slides>47</Slides>
  <Notes>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4" baseType="lpstr">
      <vt:lpstr>仿宋_GB2312</vt:lpstr>
      <vt:lpstr>华文中宋</vt:lpstr>
      <vt:lpstr>华文仿宋</vt:lpstr>
      <vt:lpstr>华文行楷</vt:lpstr>
      <vt:lpstr>宋体</vt:lpstr>
      <vt:lpstr>黑体</vt:lpstr>
      <vt:lpstr>黑体</vt:lpstr>
      <vt:lpstr>Arial</vt:lpstr>
      <vt:lpstr>Cambria Math</vt:lpstr>
      <vt:lpstr>Edwardian Script ITC</vt:lpstr>
      <vt:lpstr>Palace Script MT</vt:lpstr>
      <vt:lpstr>Tahoma</vt:lpstr>
      <vt:lpstr>Times New Roman</vt:lpstr>
      <vt:lpstr>Wingdings</vt:lpstr>
      <vt:lpstr>2_Grid</vt:lpstr>
      <vt:lpstr>Grid</vt:lpstr>
      <vt:lpstr>位图图像</vt:lpstr>
      <vt:lpstr>第五章 元定理、理论与判定问题</vt:lpstr>
      <vt:lpstr>主要内容</vt:lpstr>
      <vt:lpstr>元定理</vt:lpstr>
      <vt:lpstr>协调性</vt:lpstr>
      <vt:lpstr>协调性</vt:lpstr>
      <vt:lpstr>可靠性定理(1)—公理1～3</vt:lpstr>
      <vt:lpstr>可靠性定理(2)—公理4</vt:lpstr>
      <vt:lpstr>可靠性定理(3)—公理5</vt:lpstr>
      <vt:lpstr>可靠性定理(4)—MP规则</vt:lpstr>
      <vt:lpstr>可靠性定理(5)—UG规则</vt:lpstr>
      <vt:lpstr>完全性定理</vt:lpstr>
      <vt:lpstr>完全性定理—谓词</vt:lpstr>
      <vt:lpstr>一致性</vt:lpstr>
      <vt:lpstr>独立性</vt:lpstr>
      <vt:lpstr>带等词的一阶公理系统 </vt:lpstr>
      <vt:lpstr>主要内容</vt:lpstr>
      <vt:lpstr>再论命题与论域</vt:lpstr>
      <vt:lpstr>自然数</vt:lpstr>
      <vt:lpstr>自然数论域、实质公理及形式公理</vt:lpstr>
      <vt:lpstr>自然数理论与模型</vt:lpstr>
      <vt:lpstr>自然数理论与模型（续）</vt:lpstr>
      <vt:lpstr>自然数性质</vt:lpstr>
      <vt:lpstr>自然数理论可靠性、完全性</vt:lpstr>
      <vt:lpstr>理论与模型</vt:lpstr>
      <vt:lpstr>理论及其证明</vt:lpstr>
      <vt:lpstr>环(整数环、有理数环、实数环、复数环)</vt:lpstr>
      <vt:lpstr>域(有理数域，实数域，复数域)</vt:lpstr>
      <vt:lpstr>一种具有可靠性、完全性的理论</vt:lpstr>
      <vt:lpstr>一种具有可靠性、完全性的理论（续）</vt:lpstr>
      <vt:lpstr>骆文海—斯科伦定理 </vt:lpstr>
      <vt:lpstr>主要内容</vt:lpstr>
      <vt:lpstr>判定问题</vt:lpstr>
      <vt:lpstr>可判定性</vt:lpstr>
      <vt:lpstr>逻辑基本判断问题</vt:lpstr>
      <vt:lpstr>判定性</vt:lpstr>
      <vt:lpstr>可判定、半可判定和不可判定</vt:lpstr>
      <vt:lpstr>歌德尔编码</vt:lpstr>
      <vt:lpstr>歌德尔编码</vt:lpstr>
      <vt:lpstr>歌德尔不完全性定理</vt:lpstr>
      <vt:lpstr>哥德尔编码（无前缀编码）</vt:lpstr>
      <vt:lpstr>哥德尔解码</vt:lpstr>
      <vt:lpstr>命题逻辑</vt:lpstr>
      <vt:lpstr>命题逻辑</vt:lpstr>
      <vt:lpstr>谓词逻辑</vt:lpstr>
      <vt:lpstr>谓词逻辑</vt:lpstr>
      <vt:lpstr>哥德尔编码的意义</vt:lpstr>
      <vt:lpstr>PowerPoint 演示文稿</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Luo Jie</cp:lastModifiedBy>
  <cp:revision>2402</cp:revision>
  <dcterms:created xsi:type="dcterms:W3CDTF">2004-03-10T10:42:25Z</dcterms:created>
  <dcterms:modified xsi:type="dcterms:W3CDTF">2022-12-05T03:25:10Z</dcterms:modified>
</cp:coreProperties>
</file>