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9" r:id="rId4"/>
    <p:sldId id="288" r:id="rId5"/>
    <p:sldId id="268" r:id="rId6"/>
    <p:sldId id="284" r:id="rId7"/>
    <p:sldId id="269" r:id="rId8"/>
    <p:sldId id="261" r:id="rId9"/>
    <p:sldId id="285" r:id="rId10"/>
    <p:sldId id="286" r:id="rId11"/>
    <p:sldId id="287" r:id="rId12"/>
    <p:sldId id="262" r:id="rId13"/>
    <p:sldId id="263" r:id="rId14"/>
    <p:sldId id="271" r:id="rId15"/>
    <p:sldId id="264" r:id="rId16"/>
    <p:sldId id="265" r:id="rId17"/>
    <p:sldId id="266" r:id="rId18"/>
    <p:sldId id="273" r:id="rId19"/>
    <p:sldId id="272" r:id="rId20"/>
    <p:sldId id="274" r:id="rId21"/>
    <p:sldId id="275" r:id="rId22"/>
    <p:sldId id="276" r:id="rId23"/>
    <p:sldId id="277" r:id="rId24"/>
    <p:sldId id="278" r:id="rId25"/>
    <p:sldId id="279" r:id="rId26"/>
    <p:sldId id="280" r:id="rId27"/>
    <p:sldId id="281" r:id="rId28"/>
    <p:sldId id="282" r:id="rId29"/>
    <p:sldId id="267" r:id="rId30"/>
    <p:sldId id="283" r:id="rId31"/>
  </p:sldIdLst>
  <p:sldSz cx="9144000" cy="6858000" type="screen4x3"/>
  <p:notesSz cx="6858000" cy="9144000"/>
  <p:custDataLst>
    <p:tags r:id="rId33"/>
  </p:custDataLst>
  <p:defaultTextStyle>
    <a:defPPr algn="l" rtl="0" eaLnBrk="1" hangingPunct="1">
      <a:defRPr kumimoji="0" smtId="4294967295"/>
    </a:defPPr>
    <a:lvl1pPr marL="0" indent="0" algn="l" defTabSz="914400" rtl="0" eaLnBrk="1" fontAlgn="base" hangingPunct="1">
      <a:lnSpc>
        <a:spcPct val="100000"/>
      </a:lnSpc>
      <a:spcBef>
        <a:spcPct val="0"/>
      </a:spcBef>
      <a:spcAft>
        <a:spcPct val="0"/>
      </a:spcAft>
      <a:buClrTx/>
      <a:buSzTx/>
      <a:buFontTx/>
      <a:buNone/>
      <a:defRPr kumimoji="0" sz="1800" b="0" i="0" u="none" smtId="4294967295">
        <a:solidFill>
          <a:schemeClr val="tx1"/>
        </a:solidFill>
        <a:latin typeface="Arial"/>
        <a:ea typeface="宋体" panose="02010600030101010101" pitchFamily="2" charset="-122"/>
      </a:defRPr>
    </a:lvl1pPr>
    <a:lvl2pPr marL="457200" indent="0" algn="l" defTabSz="914400" rtl="0" eaLnBrk="1" fontAlgn="base" hangingPunct="1">
      <a:lnSpc>
        <a:spcPct val="100000"/>
      </a:lnSpc>
      <a:spcBef>
        <a:spcPct val="0"/>
      </a:spcBef>
      <a:spcAft>
        <a:spcPct val="0"/>
      </a:spcAft>
      <a:buClrTx/>
      <a:buSzTx/>
      <a:buFontTx/>
      <a:buNone/>
      <a:defRPr kumimoji="0" sz="1800" b="0" i="0" u="none" smtId="4294967295">
        <a:solidFill>
          <a:schemeClr val="tx1"/>
        </a:solidFill>
        <a:latin typeface="Arial"/>
        <a:ea typeface="宋体" panose="02010600030101010101" pitchFamily="2" charset="-122"/>
      </a:defRPr>
    </a:lvl2pPr>
    <a:lvl3pPr marL="914400" indent="0" algn="l" defTabSz="914400" rtl="0" eaLnBrk="1" fontAlgn="base" hangingPunct="1">
      <a:lnSpc>
        <a:spcPct val="100000"/>
      </a:lnSpc>
      <a:spcBef>
        <a:spcPct val="0"/>
      </a:spcBef>
      <a:spcAft>
        <a:spcPct val="0"/>
      </a:spcAft>
      <a:buClrTx/>
      <a:buSzTx/>
      <a:buFontTx/>
      <a:buNone/>
      <a:defRPr kumimoji="0" sz="1800" b="0" i="0" u="none" smtId="4294967295">
        <a:solidFill>
          <a:schemeClr val="tx1"/>
        </a:solidFill>
        <a:latin typeface="Arial"/>
        <a:ea typeface="宋体" panose="02010600030101010101" pitchFamily="2" charset="-122"/>
      </a:defRPr>
    </a:lvl3pPr>
    <a:lvl4pPr marL="1371600" indent="0" algn="l" defTabSz="914400" rtl="0" eaLnBrk="1" fontAlgn="base" hangingPunct="1">
      <a:lnSpc>
        <a:spcPct val="100000"/>
      </a:lnSpc>
      <a:spcBef>
        <a:spcPct val="0"/>
      </a:spcBef>
      <a:spcAft>
        <a:spcPct val="0"/>
      </a:spcAft>
      <a:buClrTx/>
      <a:buSzTx/>
      <a:buFontTx/>
      <a:buNone/>
      <a:defRPr kumimoji="0" sz="1800" b="0" i="0" u="none" smtId="4294967295">
        <a:solidFill>
          <a:schemeClr val="tx1"/>
        </a:solidFill>
        <a:latin typeface="Arial"/>
        <a:ea typeface="宋体" panose="02010600030101010101" pitchFamily="2" charset="-122"/>
      </a:defRPr>
    </a:lvl4pPr>
    <a:lvl5pPr marL="1828800" indent="0" algn="l" defTabSz="914400" rtl="0" eaLnBrk="1" fontAlgn="base" hangingPunct="1">
      <a:lnSpc>
        <a:spcPct val="100000"/>
      </a:lnSpc>
      <a:spcBef>
        <a:spcPct val="0"/>
      </a:spcBef>
      <a:spcAft>
        <a:spcPct val="0"/>
      </a:spcAft>
      <a:buClrTx/>
      <a:buSzTx/>
      <a:buFontTx/>
      <a:buNone/>
      <a:defRPr kumimoji="0" sz="1800" b="0" i="0" u="none" smtId="4294967295">
        <a:solidFill>
          <a:schemeClr val="tx1"/>
        </a:solidFill>
        <a:latin typeface="Arial"/>
        <a:ea typeface="宋体" panose="02010600030101010101" pitchFamily="2" charset="-122"/>
      </a:defRPr>
    </a:lvl5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80539" autoAdjust="0"/>
  </p:normalViewPr>
  <p:slideViewPr>
    <p:cSldViewPr>
      <p:cViewPr varScale="1">
        <p:scale>
          <a:sx n="72" d="100"/>
          <a:sy n="72" d="100"/>
        </p:scale>
        <p:origin x="353" y="58"/>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B8A59-7AD7-4B8F-98F2-907385F43996}" type="datetimeFigureOut">
              <a:rPr lang="zh-CN" altLang="en-US" smtClean="0"/>
              <a:t>2020/12/30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C46CE-2AD8-4E90-A285-670B81042F89}" type="slidenum">
              <a:rPr lang="zh-CN" altLang="en-US" smtClean="0"/>
              <a:t>‹#›</a:t>
            </a:fld>
            <a:endParaRPr lang="zh-CN" altLang="en-US"/>
          </a:p>
        </p:txBody>
      </p:sp>
    </p:spTree>
    <p:extLst>
      <p:ext uri="{BB962C8B-B14F-4D97-AF65-F5344CB8AC3E}">
        <p14:creationId xmlns:p14="http://schemas.microsoft.com/office/powerpoint/2010/main" val="2450446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相似性选择的基数估计</a:t>
            </a:r>
          </a:p>
        </p:txBody>
      </p:sp>
      <p:sp>
        <p:nvSpPr>
          <p:cNvPr id="4" name="灯片编号占位符 3"/>
          <p:cNvSpPr>
            <a:spLocks noGrp="1"/>
          </p:cNvSpPr>
          <p:nvPr>
            <p:ph type="sldNum" sz="quarter" idx="5"/>
          </p:nvPr>
        </p:nvSpPr>
        <p:spPr/>
        <p:txBody>
          <a:bodyPr/>
          <a:lstStyle/>
          <a:p>
            <a:fld id="{CB5C46CE-2AD8-4E90-A285-670B81042F89}" type="slidenum">
              <a:rPr lang="zh-CN" altLang="en-US" smtClean="0"/>
              <a:t>1</a:t>
            </a:fld>
            <a:endParaRPr lang="zh-CN" altLang="en-US"/>
          </a:p>
        </p:txBody>
      </p:sp>
    </p:spTree>
    <p:extLst>
      <p:ext uri="{BB962C8B-B14F-4D97-AF65-F5344CB8AC3E}">
        <p14:creationId xmlns:p14="http://schemas.microsoft.com/office/powerpoint/2010/main" val="165965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10</a:t>
            </a:fld>
            <a:endParaRPr lang="zh-CN" altLang="en-US"/>
          </a:p>
        </p:txBody>
      </p:sp>
    </p:spTree>
    <p:extLst>
      <p:ext uri="{BB962C8B-B14F-4D97-AF65-F5344CB8AC3E}">
        <p14:creationId xmlns:p14="http://schemas.microsoft.com/office/powerpoint/2010/main" val="2185926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11</a:t>
            </a:fld>
            <a:endParaRPr lang="zh-CN" altLang="en-US"/>
          </a:p>
        </p:txBody>
      </p:sp>
    </p:spTree>
    <p:extLst>
      <p:ext uri="{BB962C8B-B14F-4D97-AF65-F5344CB8AC3E}">
        <p14:creationId xmlns:p14="http://schemas.microsoft.com/office/powerpoint/2010/main" val="3782042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12</a:t>
            </a:fld>
            <a:endParaRPr lang="zh-CN" altLang="en-US"/>
          </a:p>
        </p:txBody>
      </p:sp>
    </p:spTree>
    <p:extLst>
      <p:ext uri="{BB962C8B-B14F-4D97-AF65-F5344CB8AC3E}">
        <p14:creationId xmlns:p14="http://schemas.microsoft.com/office/powerpoint/2010/main" val="957666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13</a:t>
            </a:fld>
            <a:endParaRPr lang="zh-CN" altLang="en-US"/>
          </a:p>
        </p:txBody>
      </p:sp>
    </p:spTree>
    <p:extLst>
      <p:ext uri="{BB962C8B-B14F-4D97-AF65-F5344CB8AC3E}">
        <p14:creationId xmlns:p14="http://schemas.microsoft.com/office/powerpoint/2010/main" val="1496565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14</a:t>
            </a:fld>
            <a:endParaRPr lang="zh-CN" altLang="en-US"/>
          </a:p>
        </p:txBody>
      </p:sp>
    </p:spTree>
    <p:extLst>
      <p:ext uri="{BB962C8B-B14F-4D97-AF65-F5344CB8AC3E}">
        <p14:creationId xmlns:p14="http://schemas.microsoft.com/office/powerpoint/2010/main" val="1675835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15</a:t>
            </a:fld>
            <a:endParaRPr lang="zh-CN" altLang="en-US"/>
          </a:p>
        </p:txBody>
      </p:sp>
    </p:spTree>
    <p:extLst>
      <p:ext uri="{BB962C8B-B14F-4D97-AF65-F5344CB8AC3E}">
        <p14:creationId xmlns:p14="http://schemas.microsoft.com/office/powerpoint/2010/main" val="484430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16</a:t>
            </a:fld>
            <a:endParaRPr lang="zh-CN" altLang="en-US"/>
          </a:p>
        </p:txBody>
      </p:sp>
    </p:spTree>
    <p:extLst>
      <p:ext uri="{BB962C8B-B14F-4D97-AF65-F5344CB8AC3E}">
        <p14:creationId xmlns:p14="http://schemas.microsoft.com/office/powerpoint/2010/main" val="3814204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17</a:t>
            </a:fld>
            <a:endParaRPr lang="zh-CN" altLang="en-US"/>
          </a:p>
        </p:txBody>
      </p:sp>
    </p:spTree>
    <p:extLst>
      <p:ext uri="{BB962C8B-B14F-4D97-AF65-F5344CB8AC3E}">
        <p14:creationId xmlns:p14="http://schemas.microsoft.com/office/powerpoint/2010/main" val="4057198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18</a:t>
            </a:fld>
            <a:endParaRPr lang="zh-CN" altLang="en-US"/>
          </a:p>
        </p:txBody>
      </p:sp>
    </p:spTree>
    <p:extLst>
      <p:ext uri="{BB962C8B-B14F-4D97-AF65-F5344CB8AC3E}">
        <p14:creationId xmlns:p14="http://schemas.microsoft.com/office/powerpoint/2010/main" val="763446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19</a:t>
            </a:fld>
            <a:endParaRPr lang="zh-CN" altLang="en-US"/>
          </a:p>
        </p:txBody>
      </p:sp>
    </p:spTree>
    <p:extLst>
      <p:ext uri="{BB962C8B-B14F-4D97-AF65-F5344CB8AC3E}">
        <p14:creationId xmlns:p14="http://schemas.microsoft.com/office/powerpoint/2010/main" val="3298958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2</a:t>
            </a:fld>
            <a:endParaRPr lang="zh-CN" altLang="en-US"/>
          </a:p>
        </p:txBody>
      </p:sp>
    </p:spTree>
    <p:extLst>
      <p:ext uri="{BB962C8B-B14F-4D97-AF65-F5344CB8AC3E}">
        <p14:creationId xmlns:p14="http://schemas.microsoft.com/office/powerpoint/2010/main" val="3909471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20</a:t>
            </a:fld>
            <a:endParaRPr lang="zh-CN" altLang="en-US"/>
          </a:p>
        </p:txBody>
      </p:sp>
    </p:spTree>
    <p:extLst>
      <p:ext uri="{BB962C8B-B14F-4D97-AF65-F5344CB8AC3E}">
        <p14:creationId xmlns:p14="http://schemas.microsoft.com/office/powerpoint/2010/main" val="3621846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21</a:t>
            </a:fld>
            <a:endParaRPr lang="zh-CN" altLang="en-US"/>
          </a:p>
        </p:txBody>
      </p:sp>
    </p:spTree>
    <p:extLst>
      <p:ext uri="{BB962C8B-B14F-4D97-AF65-F5344CB8AC3E}">
        <p14:creationId xmlns:p14="http://schemas.microsoft.com/office/powerpoint/2010/main" val="1991104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22</a:t>
            </a:fld>
            <a:endParaRPr lang="zh-CN" altLang="en-US"/>
          </a:p>
        </p:txBody>
      </p:sp>
    </p:spTree>
    <p:extLst>
      <p:ext uri="{BB962C8B-B14F-4D97-AF65-F5344CB8AC3E}">
        <p14:creationId xmlns:p14="http://schemas.microsoft.com/office/powerpoint/2010/main" val="448040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23</a:t>
            </a:fld>
            <a:endParaRPr lang="zh-CN" altLang="en-US"/>
          </a:p>
        </p:txBody>
      </p:sp>
    </p:spTree>
    <p:extLst>
      <p:ext uri="{BB962C8B-B14F-4D97-AF65-F5344CB8AC3E}">
        <p14:creationId xmlns:p14="http://schemas.microsoft.com/office/powerpoint/2010/main" val="2907210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24</a:t>
            </a:fld>
            <a:endParaRPr lang="zh-CN" altLang="en-US"/>
          </a:p>
        </p:txBody>
      </p:sp>
    </p:spTree>
    <p:extLst>
      <p:ext uri="{BB962C8B-B14F-4D97-AF65-F5344CB8AC3E}">
        <p14:creationId xmlns:p14="http://schemas.microsoft.com/office/powerpoint/2010/main" val="1370099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25</a:t>
            </a:fld>
            <a:endParaRPr lang="zh-CN" altLang="en-US"/>
          </a:p>
        </p:txBody>
      </p:sp>
    </p:spTree>
    <p:extLst>
      <p:ext uri="{BB962C8B-B14F-4D97-AF65-F5344CB8AC3E}">
        <p14:creationId xmlns:p14="http://schemas.microsoft.com/office/powerpoint/2010/main" val="2529690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26</a:t>
            </a:fld>
            <a:endParaRPr lang="zh-CN" altLang="en-US"/>
          </a:p>
        </p:txBody>
      </p:sp>
    </p:spTree>
    <p:extLst>
      <p:ext uri="{BB962C8B-B14F-4D97-AF65-F5344CB8AC3E}">
        <p14:creationId xmlns:p14="http://schemas.microsoft.com/office/powerpoint/2010/main" val="2119642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27</a:t>
            </a:fld>
            <a:endParaRPr lang="zh-CN" altLang="en-US"/>
          </a:p>
        </p:txBody>
      </p:sp>
    </p:spTree>
    <p:extLst>
      <p:ext uri="{BB962C8B-B14F-4D97-AF65-F5344CB8AC3E}">
        <p14:creationId xmlns:p14="http://schemas.microsoft.com/office/powerpoint/2010/main" val="969627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28</a:t>
            </a:fld>
            <a:endParaRPr lang="zh-CN" altLang="en-US"/>
          </a:p>
        </p:txBody>
      </p:sp>
    </p:spTree>
    <p:extLst>
      <p:ext uri="{BB962C8B-B14F-4D97-AF65-F5344CB8AC3E}">
        <p14:creationId xmlns:p14="http://schemas.microsoft.com/office/powerpoint/2010/main" val="4153992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29</a:t>
            </a:fld>
            <a:endParaRPr lang="zh-CN" altLang="en-US"/>
          </a:p>
        </p:txBody>
      </p:sp>
    </p:spTree>
    <p:extLst>
      <p:ext uri="{BB962C8B-B14F-4D97-AF65-F5344CB8AC3E}">
        <p14:creationId xmlns:p14="http://schemas.microsoft.com/office/powerpoint/2010/main" val="370729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3</a:t>
            </a:fld>
            <a:endParaRPr lang="zh-CN" altLang="en-US"/>
          </a:p>
        </p:txBody>
      </p:sp>
    </p:spTree>
    <p:extLst>
      <p:ext uri="{BB962C8B-B14F-4D97-AF65-F5344CB8AC3E}">
        <p14:creationId xmlns:p14="http://schemas.microsoft.com/office/powerpoint/2010/main" val="3012882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30</a:t>
            </a:fld>
            <a:endParaRPr lang="zh-CN" altLang="en-US"/>
          </a:p>
        </p:txBody>
      </p:sp>
    </p:spTree>
    <p:extLst>
      <p:ext uri="{BB962C8B-B14F-4D97-AF65-F5344CB8AC3E}">
        <p14:creationId xmlns:p14="http://schemas.microsoft.com/office/powerpoint/2010/main" val="1255149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4</a:t>
            </a:fld>
            <a:endParaRPr lang="zh-CN" altLang="en-US"/>
          </a:p>
        </p:txBody>
      </p:sp>
    </p:spTree>
    <p:extLst>
      <p:ext uri="{BB962C8B-B14F-4D97-AF65-F5344CB8AC3E}">
        <p14:creationId xmlns:p14="http://schemas.microsoft.com/office/powerpoint/2010/main" val="325818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5</a:t>
            </a:fld>
            <a:endParaRPr lang="zh-CN" altLang="en-US"/>
          </a:p>
        </p:txBody>
      </p:sp>
    </p:spTree>
    <p:extLst>
      <p:ext uri="{BB962C8B-B14F-4D97-AF65-F5344CB8AC3E}">
        <p14:creationId xmlns:p14="http://schemas.microsoft.com/office/powerpoint/2010/main" val="252942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6</a:t>
            </a:fld>
            <a:endParaRPr lang="zh-CN" altLang="en-US"/>
          </a:p>
        </p:txBody>
      </p:sp>
    </p:spTree>
    <p:extLst>
      <p:ext uri="{BB962C8B-B14F-4D97-AF65-F5344CB8AC3E}">
        <p14:creationId xmlns:p14="http://schemas.microsoft.com/office/powerpoint/2010/main" val="682555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7</a:t>
            </a:fld>
            <a:endParaRPr lang="zh-CN" altLang="en-US"/>
          </a:p>
        </p:txBody>
      </p:sp>
    </p:spTree>
    <p:extLst>
      <p:ext uri="{BB962C8B-B14F-4D97-AF65-F5344CB8AC3E}">
        <p14:creationId xmlns:p14="http://schemas.microsoft.com/office/powerpoint/2010/main" val="320823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8</a:t>
            </a:fld>
            <a:endParaRPr lang="zh-CN" altLang="en-US"/>
          </a:p>
        </p:txBody>
      </p:sp>
    </p:spTree>
    <p:extLst>
      <p:ext uri="{BB962C8B-B14F-4D97-AF65-F5344CB8AC3E}">
        <p14:creationId xmlns:p14="http://schemas.microsoft.com/office/powerpoint/2010/main" val="3837048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C46CE-2AD8-4E90-A285-670B81042F89}" type="slidenum">
              <a:rPr lang="zh-CN" altLang="en-US" smtClean="0"/>
              <a:t>9</a:t>
            </a:fld>
            <a:endParaRPr lang="zh-CN" altLang="en-US"/>
          </a:p>
        </p:txBody>
      </p:sp>
    </p:spTree>
    <p:extLst>
      <p:ext uri="{BB962C8B-B14F-4D97-AF65-F5344CB8AC3E}">
        <p14:creationId xmlns:p14="http://schemas.microsoft.com/office/powerpoint/2010/main" val="2675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smtId="4294967295">
                <a:solidFill>
                  <a:schemeClr val="tx1">
                    <a:tint val="75000"/>
                  </a:schemeClr>
                </a:solidFill>
              </a:defRPr>
            </a:lvl1pPr>
            <a:lvl2pPr marL="457200" indent="0" algn="ctr">
              <a:buNone/>
              <a:defRPr smtId="4294967295">
                <a:solidFill>
                  <a:schemeClr val="tx1">
                    <a:tint val="75000"/>
                  </a:schemeClr>
                </a:solidFill>
              </a:defRPr>
            </a:lvl2pPr>
            <a:lvl3pPr marL="914400" indent="0" algn="ctr">
              <a:buNone/>
              <a:defRPr smtId="4294967295">
                <a:solidFill>
                  <a:schemeClr val="tx1">
                    <a:tint val="75000"/>
                  </a:schemeClr>
                </a:solidFill>
              </a:defRPr>
            </a:lvl3pPr>
            <a:lvl4pPr marL="1371600" indent="0" algn="ctr">
              <a:buNone/>
              <a:defRPr smtId="4294967295">
                <a:solidFill>
                  <a:schemeClr val="tx1">
                    <a:tint val="75000"/>
                  </a:schemeClr>
                </a:solidFill>
              </a:defRPr>
            </a:lvl4pPr>
            <a:lvl5pPr marL="1828800" indent="0" algn="ctr">
              <a:buNone/>
              <a:defRPr smtId="4294967295">
                <a:solidFill>
                  <a:schemeClr val="tx1">
                    <a:tint val="75000"/>
                  </a:schemeClr>
                </a:solidFill>
              </a:defRPr>
            </a:lvl5pPr>
            <a:lvl6pPr marL="2286000" indent="0" algn="ctr">
              <a:buNone/>
              <a:defRPr smtId="4294967295">
                <a:solidFill>
                  <a:schemeClr val="tx1">
                    <a:tint val="75000"/>
                  </a:schemeClr>
                </a:solidFill>
              </a:defRPr>
            </a:lvl6pPr>
            <a:lvl7pPr marL="2743200" indent="0" algn="ctr">
              <a:buNone/>
              <a:defRPr smtId="4294967295">
                <a:solidFill>
                  <a:schemeClr val="tx1">
                    <a:tint val="75000"/>
                  </a:schemeClr>
                </a:solidFill>
              </a:defRPr>
            </a:lvl7pPr>
            <a:lvl8pPr marL="3200400" indent="0" algn="ctr">
              <a:buNone/>
              <a:defRPr smtId="4294967295">
                <a:solidFill>
                  <a:schemeClr val="tx1">
                    <a:tint val="75000"/>
                  </a:schemeClr>
                </a:solidFill>
              </a:defRPr>
            </a:lvl8pPr>
            <a:lvl9pPr marL="3657600" indent="0" algn="ctr">
              <a:buNone/>
              <a:defRPr smtId="4294967295">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pPr lvl="0"/>
            <a:endParaRPr lang="en-US"/>
          </a:p>
        </p:txBody>
      </p:sp>
      <p:sp>
        <p:nvSpPr>
          <p:cNvPr id="5" name="Footer Placeholder 4"/>
          <p:cNvSpPr>
            <a:spLocks noGrp="1"/>
          </p:cNvSpPr>
          <p:nvPr>
            <p:ph type="ftr" sz="quarter" idx="3"/>
          </p:nvPr>
        </p:nvSpPr>
        <p:spPr/>
        <p:txBody>
          <a:bodyPr/>
          <a:lstStyle/>
          <a:p>
            <a:pPr lvl="0" algn="ctr"/>
            <a:endParaRPr sz="1400"/>
          </a:p>
        </p:txBody>
      </p:sp>
      <p:sp>
        <p:nvSpPr>
          <p:cNvPr id="6" name="Slide Number Placeholder 5"/>
          <p:cNvSpPr>
            <a:spLocks noGrp="1"/>
          </p:cNvSpPr>
          <p:nvPr>
            <p:ph type="sldNum" sz="quarter" idx="4"/>
          </p:nvPr>
        </p:nvSpPr>
        <p:spPr/>
        <p:txBody>
          <a:bodyPr/>
          <a:lstStyle/>
          <a:p>
            <a:pPr lvl="0" algn="r"/>
            <a:fld id="{93AE1883-0942-4AA3-9DB2-9C7C3A0314B1}" type="slidenum">
              <a:rPr sz="1400" smtId="4294967295"/>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pPr lvl="0"/>
            <a:endParaRPr lang="en-US"/>
          </a:p>
        </p:txBody>
      </p:sp>
      <p:sp>
        <p:nvSpPr>
          <p:cNvPr id="5" name="Footer Placeholder 4"/>
          <p:cNvSpPr>
            <a:spLocks noGrp="1"/>
          </p:cNvSpPr>
          <p:nvPr>
            <p:ph type="ftr" sz="quarter" idx="3"/>
          </p:nvPr>
        </p:nvSpPr>
        <p:spPr/>
        <p:txBody>
          <a:bodyPr/>
          <a:lstStyle/>
          <a:p>
            <a:pPr lvl="0" algn="ctr"/>
            <a:endParaRPr sz="1400"/>
          </a:p>
        </p:txBody>
      </p:sp>
      <p:sp>
        <p:nvSpPr>
          <p:cNvPr id="6" name="Slide Number Placeholder 5"/>
          <p:cNvSpPr>
            <a:spLocks noGrp="1"/>
          </p:cNvSpPr>
          <p:nvPr>
            <p:ph type="sldNum" sz="quarter" idx="4"/>
          </p:nvPr>
        </p:nvSpPr>
        <p:spPr/>
        <p:txBody>
          <a:bodyPr/>
          <a:lstStyle/>
          <a:p>
            <a:pPr lvl="0" algn="r"/>
            <a:fld id="{93AE1883-0942-4AA3-9DB2-9C7C3A0314B1}" type="slidenum">
              <a:rPr sz="1400" smtId="4294967295"/>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tretch>
            <a:fillRect/>
          </a:stretch>
        </a:blipFill>
        <a:effectLst/>
      </p:bgPr>
    </p:bg>
    <p:spTree>
      <p:nvGrpSpPr>
        <p:cNvPr id="1" name=""/>
        <p:cNvGrpSpPr/>
        <p:nvPr/>
      </p:nvGrpSpPr>
      <p:grpSpPr>
        <a:xfrm>
          <a:off x="0" y="0"/>
          <a:ext cx="0" cy="0"/>
          <a:chOff x="0" y="0"/>
          <a:chExt cx="0" cy="0"/>
        </a:xfrm>
      </p:grpSpPr>
      <p:sp>
        <p:nvSpPr>
          <p:cNvPr id="1026" name="标题占位符 1025"/>
          <p:cNvSpPr>
            <a:spLocks noGrp="1"/>
          </p:cNvSpPr>
          <p:nvPr>
            <p:ph type="title"/>
          </p:nvPr>
        </p:nvSpPr>
        <p:spPr>
          <a:xfrm>
            <a:off x="468312" y="981075"/>
            <a:ext cx="8229600" cy="1143000"/>
          </a:xfrm>
          <a:prstGeom prst="rect">
            <a:avLst/>
          </a:prstGeom>
          <a:noFill/>
          <a:ln>
            <a:noFill/>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r>
              <a:t>单击此处编辑母版标题样式</a:t>
            </a:r>
          </a:p>
        </p:txBody>
      </p:sp>
      <p:sp>
        <p:nvSpPr>
          <p:cNvPr id="1027" name="文本占位符 1026"/>
          <p:cNvSpPr>
            <a:spLocks noGrp="1"/>
          </p:cNvSpPr>
          <p:nvPr>
            <p:ph type="body" idx="1"/>
          </p:nvPr>
        </p:nvSpPr>
        <p:spPr>
          <a:xfrm>
            <a:off x="457200" y="2276475"/>
            <a:ext cx="8229600" cy="3849688"/>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lvl="0"/>
            <a:r>
              <a:t>单击此处编辑母版文本样式</a:t>
            </a:r>
          </a:p>
          <a:p>
            <a:pPr lvl="1"/>
            <a:r>
              <a:t>第二级</a:t>
            </a:r>
          </a:p>
          <a:p>
            <a:pPr lvl="2"/>
            <a:r>
              <a:t>第三级</a:t>
            </a:r>
          </a:p>
          <a:p>
            <a:pPr lvl="3"/>
            <a:r>
              <a:t>第四级</a:t>
            </a:r>
          </a:p>
          <a:p>
            <a:pPr lvl="4"/>
            <a:r>
              <a:t>第五级</a:t>
            </a:r>
          </a:p>
        </p:txBody>
      </p:sp>
      <p:sp>
        <p:nvSpPr>
          <p:cNvPr id="1028" name="日期占位符 1027"/>
          <p:cNvSpPr>
            <a:spLocks noGrp="1"/>
          </p:cNvSpPr>
          <p:nvPr>
            <p:ph type="dt" sz="half" idx="2"/>
          </p:nvPr>
        </p:nvSpPr>
        <p:spPr>
          <a:xfrm>
            <a:off x="457200" y="6245225"/>
            <a:ext cx="2133600" cy="476250"/>
          </a:xfrm>
          <a:prstGeom prst="rect">
            <a:avLst/>
          </a:prstGeom>
          <a:noFill/>
          <a:ln>
            <a:noFill/>
            <a:miter lim="800000"/>
          </a:ln>
        </p:spPr>
        <p:txBody>
          <a:bodyPr/>
          <a:lstStyle/>
          <a:p>
            <a:pPr lvl="0"/>
            <a:endParaRPr sz="1400"/>
          </a:p>
        </p:txBody>
      </p:sp>
      <p:sp>
        <p:nvSpPr>
          <p:cNvPr id="1029" name="页脚占位符 1028"/>
          <p:cNvSpPr>
            <a:spLocks noGrp="1"/>
          </p:cNvSpPr>
          <p:nvPr>
            <p:ph type="ftr" sz="quarter" idx="3"/>
          </p:nvPr>
        </p:nvSpPr>
        <p:spPr>
          <a:xfrm>
            <a:off x="3124200" y="6245225"/>
            <a:ext cx="2895600" cy="476250"/>
          </a:xfrm>
          <a:prstGeom prst="rect">
            <a:avLst/>
          </a:prstGeom>
          <a:noFill/>
          <a:ln>
            <a:noFill/>
            <a:miter lim="800000"/>
          </a:ln>
        </p:spPr>
        <p:txBody>
          <a:bodyPr/>
          <a:lstStyle/>
          <a:p>
            <a:pPr lvl="0" algn="ctr"/>
            <a:endParaRPr sz="1400"/>
          </a:p>
        </p:txBody>
      </p:sp>
      <p:sp>
        <p:nvSpPr>
          <p:cNvPr id="1030" name="灯片编号占位符 1029"/>
          <p:cNvSpPr>
            <a:spLocks noGrp="1"/>
          </p:cNvSpPr>
          <p:nvPr>
            <p:ph type="sldNum" sz="quarter" idx="4"/>
          </p:nvPr>
        </p:nvSpPr>
        <p:spPr>
          <a:xfrm>
            <a:off x="6553200" y="6245225"/>
            <a:ext cx="2133600" cy="476250"/>
          </a:xfrm>
          <a:prstGeom prst="rect">
            <a:avLst/>
          </a:prstGeom>
          <a:noFill/>
          <a:ln>
            <a:noFill/>
            <a:miter lim="800000"/>
          </a:ln>
        </p:spPr>
        <p:txBody>
          <a:bodyPr/>
          <a:lstStyle/>
          <a:p>
            <a:pPr lvl="0" algn="r"/>
            <a:fld id="{E4F52E16-D4A6-4959-B044-4977525C1798}" type="slidenum">
              <a:rPr sz="1400" smtId="4294967295"/>
              <a:t>‹#›</a:t>
            </a:fld>
            <a:endParaRPr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hf sldNum="0" hdr="0"/>
  <p:txStyles>
    <p:title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p:titleStyle>
    <p:body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30.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7E6FFB6-9C5F-472E-B6F0-1D367FC8EEAF}"/>
              </a:ext>
            </a:extLst>
          </p:cNvPr>
          <p:cNvPicPr>
            <a:picLocks noChangeAspect="1"/>
          </p:cNvPicPr>
          <p:nvPr/>
        </p:nvPicPr>
        <p:blipFill>
          <a:blip r:embed="rId3"/>
          <a:stretch>
            <a:fillRect/>
          </a:stretch>
        </p:blipFill>
        <p:spPr>
          <a:xfrm>
            <a:off x="1558403" y="2638940"/>
            <a:ext cx="6220799" cy="1729154"/>
          </a:xfrm>
          <a:prstGeom prst="rect">
            <a:avLst/>
          </a:prstGeom>
        </p:spPr>
      </p:pic>
      <p:sp>
        <p:nvSpPr>
          <p:cNvPr id="2050" name="标题 2049"/>
          <p:cNvSpPr>
            <a:spLocks noGrp="1"/>
          </p:cNvSpPr>
          <p:nvPr>
            <p:ph type="ctrTitle"/>
          </p:nvPr>
        </p:nvSpPr>
        <p:spPr>
          <a:xfrm>
            <a:off x="0" y="1268760"/>
            <a:ext cx="9144000" cy="1470025"/>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r>
              <a:rPr lang="en-US" altLang="zh-CN" sz="3200" i="0" u="none" strike="noStrike" baseline="0" dirty="0">
                <a:latin typeface="Adobe Caslon Pro" panose="0205050205050A020403"/>
              </a:rPr>
              <a:t>Monotonic Cardinality Estimation of Similarity</a:t>
            </a:r>
            <a:br>
              <a:rPr lang="en-US" altLang="zh-CN" sz="3200" i="0" u="none" strike="noStrike" baseline="0" dirty="0">
                <a:latin typeface="Adobe Caslon Pro" panose="0205050205050A020403"/>
              </a:rPr>
            </a:br>
            <a:r>
              <a:rPr lang="en-US" altLang="zh-CN" sz="3200" i="0" u="none" strike="noStrike" baseline="0" dirty="0">
                <a:latin typeface="Adobe Caslon Pro" panose="0205050205050A020403"/>
              </a:rPr>
              <a:t>Selection: A Deep Learning Approach</a:t>
            </a:r>
            <a:endParaRPr lang="zh-CN" altLang="en-US" sz="5400" dirty="0">
              <a:latin typeface="Adobe Caslon Pro" panose="0205050205050A020403"/>
            </a:endParaRPr>
          </a:p>
        </p:txBody>
      </p:sp>
      <p:sp>
        <p:nvSpPr>
          <p:cNvPr id="2051" name="副标题 2050"/>
          <p:cNvSpPr>
            <a:spLocks noGrp="1"/>
          </p:cNvSpPr>
          <p:nvPr>
            <p:ph type="subTitle" idx="1"/>
          </p:nvPr>
        </p:nvSpPr>
        <p:spPr>
          <a:xfrm>
            <a:off x="1371600" y="5729665"/>
            <a:ext cx="6400800" cy="476250"/>
          </a:xfrm>
          <a:prstGeom prst="rect">
            <a:avLst/>
          </a:prstGeom>
          <a:noFill/>
          <a:ln>
            <a:miter lim="800000"/>
          </a:ln>
        </p:spPr>
        <p:txBody>
          <a:bodyPr/>
          <a:lstStyle>
            <a:lvl1pPr marL="0" indent="0" algn="ctr" defTabSz="914400" rtl="0" eaLnBrk="1" fontAlgn="base" hangingPunct="1">
              <a:lnSpc>
                <a:spcPct val="100000"/>
              </a:lnSpc>
              <a:spcBef>
                <a:spcPct val="20000"/>
              </a:spcBef>
              <a:spcAft>
                <a:spcPct val="0"/>
              </a:spcAft>
              <a:buClrTx/>
              <a:buSzTx/>
              <a:buFontTx/>
              <a:buNone/>
              <a:defRPr kumimoji="0" sz="3200" b="0" i="0" u="none" smtId="4294967295">
                <a:solidFill>
                  <a:schemeClr val="tx1"/>
                </a:solidFill>
                <a:latin typeface="Arial"/>
                <a:ea typeface="微软雅黑" panose="020B0503020204020204" pitchFamily="34" charset="-122"/>
              </a:defRPr>
            </a:lvl1pPr>
            <a:lvl2pPr marL="457200" indent="0" algn="ctr" defTabSz="914400" rtl="0" eaLnBrk="1" fontAlgn="base" hangingPunct="1">
              <a:lnSpc>
                <a:spcPct val="100000"/>
              </a:lnSpc>
              <a:spcBef>
                <a:spcPct val="20000"/>
              </a:spcBef>
              <a:spcAft>
                <a:spcPct val="0"/>
              </a:spcAft>
              <a:buClrTx/>
              <a:buSzTx/>
              <a:buFontTx/>
              <a:buNone/>
              <a:defRPr kumimoji="0" sz="2800" b="0" i="0" u="none" smtId="4294967295">
                <a:solidFill>
                  <a:schemeClr val="tx1"/>
                </a:solidFill>
                <a:latin typeface="Arial"/>
                <a:ea typeface="微软雅黑" panose="020B0503020204020204" pitchFamily="34" charset="-122"/>
              </a:defRPr>
            </a:lvl2pPr>
            <a:lvl3pPr marL="914400" indent="0" algn="ctr" defTabSz="914400" rtl="0" eaLnBrk="1" fontAlgn="base" hangingPunct="1">
              <a:lnSpc>
                <a:spcPct val="100000"/>
              </a:lnSpc>
              <a:spcBef>
                <a:spcPct val="20000"/>
              </a:spcBef>
              <a:spcAft>
                <a:spcPct val="0"/>
              </a:spcAft>
              <a:buClrTx/>
              <a:buSzTx/>
              <a:buFontTx/>
              <a:buNone/>
              <a:defRPr kumimoji="0" sz="2400" b="0" i="0" u="none" smtId="4294967295">
                <a:solidFill>
                  <a:schemeClr val="tx1"/>
                </a:solidFill>
                <a:latin typeface="Arial"/>
                <a:ea typeface="微软雅黑" panose="020B0503020204020204" pitchFamily="34" charset="-122"/>
              </a:defRPr>
            </a:lvl3pPr>
            <a:lvl4pPr marL="1371600" indent="0" algn="ctr" defTabSz="914400" rtl="0" eaLnBrk="1" fontAlgn="base" hangingPunct="1">
              <a:lnSpc>
                <a:spcPct val="100000"/>
              </a:lnSpc>
              <a:spcBef>
                <a:spcPct val="20000"/>
              </a:spcBef>
              <a:spcAft>
                <a:spcPct val="0"/>
              </a:spcAft>
              <a:buClrTx/>
              <a:buSzTx/>
              <a:buFontTx/>
              <a:buNone/>
              <a:defRPr kumimoji="0" sz="2000" b="0" i="0" u="none" smtId="4294967295">
                <a:solidFill>
                  <a:schemeClr val="tx1"/>
                </a:solidFill>
                <a:latin typeface="Arial"/>
                <a:ea typeface="微软雅黑" panose="020B0503020204020204" pitchFamily="34" charset="-122"/>
              </a:defRPr>
            </a:lvl4pPr>
            <a:lvl5pPr marL="1828800" indent="0" algn="ctr" defTabSz="914400" rtl="0" eaLnBrk="1" fontAlgn="base" hangingPunct="1">
              <a:lnSpc>
                <a:spcPct val="100000"/>
              </a:lnSpc>
              <a:spcBef>
                <a:spcPct val="20000"/>
              </a:spcBef>
              <a:spcAft>
                <a:spcPct val="0"/>
              </a:spcAft>
              <a:buClrTx/>
              <a:buSzTx/>
              <a:buFontTx/>
              <a:buNone/>
              <a:defRPr kumimoji="0" sz="2000" b="0" i="0" u="none" smtId="4294967295">
                <a:solidFill>
                  <a:schemeClr val="tx1"/>
                </a:solidFill>
                <a:latin typeface="Arial"/>
                <a:ea typeface="微软雅黑" panose="020B0503020204020204" pitchFamily="34" charset="-122"/>
              </a:defRPr>
            </a:lvl5pPr>
          </a:lstStyle>
          <a:p>
            <a:pPr lvl="0"/>
            <a:r>
              <a:rPr lang="zh-CN" altLang="en-US" sz="2400" dirty="0"/>
              <a:t>汇报人：张嘉文</a:t>
            </a:r>
            <a:endParaRPr sz="2400" dirty="0"/>
          </a:p>
        </p:txBody>
      </p:sp>
      <p:sp>
        <p:nvSpPr>
          <p:cNvPr id="2052" name="Date Placeholder 3"/>
          <p:cNvSpPr>
            <a:spLocks noGrp="1"/>
          </p:cNvSpPr>
          <p:nvPr>
            <p:ph type="dt" sz="half" idx="2"/>
          </p:nvPr>
        </p:nvSpPr>
        <p:spPr>
          <a:xfrm>
            <a:off x="457200" y="6165304"/>
            <a:ext cx="2133600" cy="476250"/>
          </a:xfrm>
        </p:spPr>
        <p:txBody>
          <a:bodyPr/>
          <a:lstStyle/>
          <a:p>
            <a:pPr lvl="0"/>
            <a:r>
              <a:rPr lang="en-US" dirty="0"/>
              <a:t>2020.12.30</a:t>
            </a:r>
          </a:p>
        </p:txBody>
      </p:sp>
      <p:sp>
        <p:nvSpPr>
          <p:cNvPr id="2053" name="Footer Placeholder 4"/>
          <p:cNvSpPr>
            <a:spLocks noGrp="1"/>
          </p:cNvSpPr>
          <p:nvPr>
            <p:ph type="ftr" sz="quarter" idx="3"/>
          </p:nvPr>
        </p:nvSpPr>
        <p:spPr/>
        <p:txBody>
          <a:bodyPr/>
          <a:lstStyle/>
          <a:p>
            <a:pPr lvl="0" algn="ctr"/>
            <a:r>
              <a:rPr lang="en-US" sz="1400" dirty="0"/>
              <a:t>1</a:t>
            </a:r>
            <a:endParaRPr sz="1400" dirty="0"/>
          </a:p>
        </p:txBody>
      </p:sp>
      <p:sp>
        <p:nvSpPr>
          <p:cNvPr id="14" name="文本框 13">
            <a:extLst>
              <a:ext uri="{FF2B5EF4-FFF2-40B4-BE49-F238E27FC236}">
                <a16:creationId xmlns:a16="http://schemas.microsoft.com/office/drawing/2014/main" id="{CC61D3DA-FE7B-4850-81A1-D2FE5E504EDF}"/>
              </a:ext>
            </a:extLst>
          </p:cNvPr>
          <p:cNvSpPr txBox="1"/>
          <p:nvPr/>
        </p:nvSpPr>
        <p:spPr>
          <a:xfrm>
            <a:off x="-41989" y="4447701"/>
            <a:ext cx="9217024" cy="1200329"/>
          </a:xfrm>
          <a:prstGeom prst="rect">
            <a:avLst/>
          </a:prstGeom>
          <a:noFill/>
        </p:spPr>
        <p:txBody>
          <a:bodyPr wrap="square">
            <a:spAutoFit/>
          </a:bodyPr>
          <a:lstStyle/>
          <a:p>
            <a:pPr algn="ctr"/>
            <a:r>
              <a:rPr lang="en-US" altLang="zh-CN" sz="2400" b="1" i="0" u="none" strike="noStrike" dirty="0">
                <a:solidFill>
                  <a:schemeClr val="accent5">
                    <a:lumMod val="50000"/>
                  </a:schemeClr>
                </a:solidFill>
                <a:effectLst/>
                <a:latin typeface="Adobe Caslon Pro" panose="0205050205050A020403"/>
              </a:rPr>
              <a:t>SIGMOD '20: Proceedings of the 2020 ACM SIGMOD </a:t>
            </a:r>
          </a:p>
          <a:p>
            <a:pPr algn="ctr"/>
            <a:r>
              <a:rPr lang="en-US" altLang="zh-CN" sz="2400" b="1" i="0" u="none" strike="noStrike" dirty="0">
                <a:solidFill>
                  <a:schemeClr val="accent5">
                    <a:lumMod val="50000"/>
                  </a:schemeClr>
                </a:solidFill>
                <a:effectLst/>
                <a:latin typeface="Adobe Caslon Pro" panose="0205050205050A020403"/>
              </a:rPr>
              <a:t>International Conference on Management </a:t>
            </a:r>
            <a:endParaRPr lang="en-US" altLang="zh-CN" sz="2400" b="1" dirty="0">
              <a:solidFill>
                <a:schemeClr val="accent5">
                  <a:lumMod val="50000"/>
                </a:schemeClr>
              </a:solidFill>
              <a:latin typeface="Adobe Caslon Pro" panose="0205050205050A020403"/>
            </a:endParaRPr>
          </a:p>
          <a:p>
            <a:pPr algn="ctr"/>
            <a:r>
              <a:rPr lang="en-US" altLang="zh-CN" sz="2400" b="1" i="0" u="none" strike="noStrike" dirty="0">
                <a:solidFill>
                  <a:schemeClr val="accent5">
                    <a:lumMod val="50000"/>
                  </a:schemeClr>
                </a:solidFill>
                <a:effectLst/>
                <a:latin typeface="Adobe Caslon Pro" panose="0205050205050A020403"/>
              </a:rPr>
              <a:t>Data:  </a:t>
            </a:r>
            <a:r>
              <a:rPr lang="en-US" altLang="zh-CN" sz="2400" b="1" i="0" dirty="0">
                <a:solidFill>
                  <a:schemeClr val="accent5">
                    <a:lumMod val="50000"/>
                  </a:schemeClr>
                </a:solidFill>
                <a:effectLst/>
                <a:latin typeface="Adobe Caslon Pro" panose="0205050205050A020403"/>
              </a:rPr>
              <a:t>June 2020</a:t>
            </a:r>
            <a:endParaRPr lang="zh-CN" altLang="en-US" sz="2400" b="1" dirty="0">
              <a:solidFill>
                <a:schemeClr val="accent5">
                  <a:lumMod val="50000"/>
                </a:schemeClr>
              </a:solidFill>
              <a:latin typeface="Adobe Caslon Pro" panose="0205050205050A020403"/>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2B2A25D-D2C2-4727-A891-9751914B1EAF}"/>
              </a:ext>
            </a:extLst>
          </p:cNvPr>
          <p:cNvPicPr>
            <a:picLocks noChangeAspect="1"/>
          </p:cNvPicPr>
          <p:nvPr/>
        </p:nvPicPr>
        <p:blipFill>
          <a:blip r:embed="rId3"/>
          <a:stretch>
            <a:fillRect/>
          </a:stretch>
        </p:blipFill>
        <p:spPr>
          <a:xfrm>
            <a:off x="6156176" y="1332574"/>
            <a:ext cx="2997594" cy="2345736"/>
          </a:xfrm>
          <a:prstGeom prst="rect">
            <a:avLst/>
          </a:prstGeom>
        </p:spPr>
      </p:pic>
      <p:sp>
        <p:nvSpPr>
          <p:cNvPr id="3074" name="标题 3073"/>
          <p:cNvSpPr>
            <a:spLocks noGrp="1"/>
          </p:cNvSpPr>
          <p:nvPr>
            <p:ph type="title"/>
          </p:nvPr>
        </p:nvSpPr>
        <p:spPr>
          <a:xfrm>
            <a:off x="288032" y="1000141"/>
            <a:ext cx="7668344"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a:rPr>
              <a:t>Model Design — Regression</a:t>
            </a:r>
            <a:endParaRPr sz="3600" dirty="0"/>
          </a:p>
        </p:txBody>
      </p:sp>
      <p:sp>
        <p:nvSpPr>
          <p:cNvPr id="3077" name="Footer Placeholder 4"/>
          <p:cNvSpPr>
            <a:spLocks noGrp="1"/>
          </p:cNvSpPr>
          <p:nvPr>
            <p:ph type="ftr" sz="quarter" idx="3"/>
          </p:nvPr>
        </p:nvSpPr>
        <p:spPr>
          <a:xfrm>
            <a:off x="2979420" y="6245225"/>
            <a:ext cx="3185160" cy="476250"/>
          </a:xfrm>
        </p:spPr>
        <p:txBody>
          <a:bodyPr/>
          <a:lstStyle/>
          <a:p>
            <a:pPr lvl="0" algn="ctr"/>
            <a:r>
              <a:rPr lang="en-US" altLang="zh-CN" sz="1400" dirty="0"/>
              <a:t>10</a:t>
            </a:r>
            <a:endParaRPr sz="1400" dirty="0"/>
          </a:p>
        </p:txBody>
      </p:sp>
      <p:sp>
        <p:nvSpPr>
          <p:cNvPr id="6" name="文本占位符 3074">
            <a:extLst>
              <a:ext uri="{FF2B5EF4-FFF2-40B4-BE49-F238E27FC236}">
                <a16:creationId xmlns:a16="http://schemas.microsoft.com/office/drawing/2014/main" id="{FF2A5A56-8326-43E9-B090-33801AD3F445}"/>
              </a:ext>
            </a:extLst>
          </p:cNvPr>
          <p:cNvSpPr txBox="1">
            <a:spLocks/>
          </p:cNvSpPr>
          <p:nvPr/>
        </p:nvSpPr>
        <p:spPr>
          <a:xfrm>
            <a:off x="288032" y="2790016"/>
            <a:ext cx="8448103" cy="306784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a:buFont typeface="Wingdings" panose="05000000000000000000" pitchFamily="2" charset="2"/>
              <a:buChar char="Ø"/>
            </a:pPr>
            <a:r>
              <a:rPr lang="en-US" altLang="zh-CN" sz="2800" dirty="0">
                <a:latin typeface="Adobe Caslon Pro" panose="0205050205050A020403"/>
              </a:rPr>
              <a:t>Advantages</a:t>
            </a:r>
            <a:endParaRPr lang="en-US" sz="2800" dirty="0">
              <a:latin typeface="Adobe Caslon Pro" panose="0205050205050A020403"/>
            </a:endParaRPr>
          </a:p>
          <a:p>
            <a:pPr marL="0" indent="0" algn="l">
              <a:buNone/>
            </a:pPr>
            <a:endParaRPr lang="en-US" sz="2000" dirty="0">
              <a:latin typeface="Adobe Caslon Pro" panose="0205050205050A020403"/>
            </a:endParaRPr>
          </a:p>
          <a:p>
            <a:pPr marL="457200" indent="-457200" algn="l">
              <a:buAutoNum type="arabicParenBoth"/>
            </a:pPr>
            <a:r>
              <a:rPr lang="en-US" altLang="zh-CN" sz="2000" b="0" i="0" u="none" strike="noStrike" baseline="0" dirty="0">
                <a:latin typeface="Adobe Caslon Pro" panose="0205050205050A020403"/>
              </a:rPr>
              <a:t>By using individual estimators, the distribution of each distance value can be learned separately to achieve better overall accuracy.</a:t>
            </a:r>
          </a:p>
          <a:p>
            <a:pPr marL="457200" indent="-457200" algn="l">
              <a:buAutoNum type="arabicParenBoth"/>
            </a:pPr>
            <a:endParaRPr lang="en-US" altLang="zh-CN" sz="2000" b="0" i="0" u="none" strike="noStrike" baseline="0" dirty="0">
              <a:latin typeface="Adobe Caslon Pro" panose="0205050205050A020403"/>
            </a:endParaRPr>
          </a:p>
          <a:p>
            <a:pPr marL="457200" indent="-457200" algn="l">
              <a:buAutoNum type="arabicParenBoth"/>
            </a:pPr>
            <a:r>
              <a:rPr lang="en-US" altLang="zh-CN" sz="2000" dirty="0">
                <a:latin typeface="Adobe Caslon Pro" panose="0205050205050A020403"/>
              </a:rPr>
              <a:t>When the threshold increases from </a:t>
            </a:r>
            <a:r>
              <a:rPr lang="en-US" altLang="zh-CN" sz="2000" dirty="0" err="1">
                <a:latin typeface="Adobe Caslon Pro" panose="0205050205050A020403"/>
              </a:rPr>
              <a:t>i</a:t>
            </a:r>
            <a:r>
              <a:rPr lang="en-US" altLang="zh-CN" sz="2000" dirty="0">
                <a:latin typeface="Adobe Caslon Pro" panose="0205050205050A020403"/>
              </a:rPr>
              <a:t> to </a:t>
            </a:r>
            <a:r>
              <a:rPr lang="en-US" altLang="zh-CN" sz="2000" dirty="0" err="1">
                <a:latin typeface="Adobe Caslon Pro" panose="0205050205050A020403"/>
              </a:rPr>
              <a:t>i</a:t>
            </a:r>
            <a:r>
              <a:rPr lang="en-US" altLang="zh-CN" sz="2000" dirty="0">
                <a:latin typeface="Adobe Caslon Pro" panose="0205050205050A020403"/>
              </a:rPr>
              <a:t> + 1, the increased cardinality is the cardinality for distance </a:t>
            </a:r>
            <a:r>
              <a:rPr lang="en-US" altLang="zh-CN" sz="2000" dirty="0" err="1">
                <a:latin typeface="Adobe Caslon Pro" panose="0205050205050A020403"/>
              </a:rPr>
              <a:t>i</a:t>
            </a:r>
            <a:r>
              <a:rPr lang="en-US" altLang="zh-CN" sz="2000" dirty="0">
                <a:latin typeface="Adobe Caslon Pro" panose="0205050205050A020403"/>
              </a:rPr>
              <a:t> + 1. This incremental prediction can guarantee the monotonicity of cardinality estimation.</a:t>
            </a:r>
          </a:p>
        </p:txBody>
      </p:sp>
    </p:spTree>
    <p:extLst>
      <p:ext uri="{BB962C8B-B14F-4D97-AF65-F5344CB8AC3E}">
        <p14:creationId xmlns:p14="http://schemas.microsoft.com/office/powerpoint/2010/main" val="31381638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7668344"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a:rPr>
              <a:t>Model Design — Monotonic</a:t>
            </a:r>
            <a:endParaRPr sz="3600" dirty="0">
              <a:latin typeface="Adobe Caslon Pro"/>
            </a:endParaRPr>
          </a:p>
        </p:txBody>
      </p:sp>
      <p:sp>
        <p:nvSpPr>
          <p:cNvPr id="3077" name="Footer Placeholder 4"/>
          <p:cNvSpPr>
            <a:spLocks noGrp="1"/>
          </p:cNvSpPr>
          <p:nvPr>
            <p:ph type="ftr" sz="quarter" idx="3"/>
          </p:nvPr>
        </p:nvSpPr>
        <p:spPr>
          <a:xfrm>
            <a:off x="2979420" y="6245225"/>
            <a:ext cx="3185160" cy="476250"/>
          </a:xfrm>
        </p:spPr>
        <p:txBody>
          <a:bodyPr/>
          <a:lstStyle/>
          <a:p>
            <a:pPr lvl="0" algn="ctr"/>
            <a:r>
              <a:rPr lang="en-US" sz="1400" dirty="0"/>
              <a:t>1</a:t>
            </a:r>
            <a:r>
              <a:rPr lang="en-US" altLang="zh-CN" sz="1400" dirty="0"/>
              <a:t>1</a:t>
            </a:r>
            <a:endParaRPr sz="1400" dirty="0"/>
          </a:p>
        </p:txBody>
      </p:sp>
      <mc:AlternateContent xmlns:mc="http://schemas.openxmlformats.org/markup-compatibility/2006" xmlns:a14="http://schemas.microsoft.com/office/drawing/2010/main">
        <mc:Choice Requires="a14">
          <p:sp>
            <p:nvSpPr>
              <p:cNvPr id="7" name="文本占位符 3074">
                <a:extLst>
                  <a:ext uri="{FF2B5EF4-FFF2-40B4-BE49-F238E27FC236}">
                    <a16:creationId xmlns:a16="http://schemas.microsoft.com/office/drawing/2014/main" id="{4E77B9A1-B855-42B8-AA7D-185F4AE2ABDA}"/>
                  </a:ext>
                </a:extLst>
              </p:cNvPr>
              <p:cNvSpPr txBox="1">
                <a:spLocks/>
              </p:cNvSpPr>
              <p:nvPr/>
            </p:nvSpPr>
            <p:spPr>
              <a:xfrm>
                <a:off x="444376" y="2269339"/>
                <a:ext cx="8448103" cy="3849688"/>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a:buFont typeface="Wingdings" panose="05000000000000000000" pitchFamily="2" charset="2"/>
                  <a:buChar char="Ø"/>
                </a:pPr>
                <a:r>
                  <a:rPr lang="en-US" altLang="zh-CN" sz="2800" dirty="0">
                    <a:latin typeface="Adobe Caslon Pro" panose="0205050205050A020403"/>
                  </a:rPr>
                  <a:t>Lemma 1.</a:t>
                </a:r>
                <a:endParaRPr lang="en-US" sz="2800" dirty="0">
                  <a:latin typeface="Adobe Caslon Pro" panose="0205050205050A020403"/>
                </a:endParaRPr>
              </a:p>
              <a:p>
                <a:pPr marL="0" indent="0" algn="l">
                  <a:buNone/>
                </a:pPr>
                <a:r>
                  <a:rPr lang="en-US" altLang="zh-CN" sz="1800" dirty="0">
                    <a:latin typeface="LinLibertineT"/>
                  </a:rPr>
                  <a:t>      </a:t>
                </a:r>
                <a:r>
                  <a:rPr lang="en-US" altLang="zh-CN" sz="2000" b="0" i="0" u="none" strike="noStrike" baseline="0" dirty="0">
                    <a:latin typeface="Adobe Caslon Pro" panose="0205050205050A020403"/>
                  </a:rPr>
                  <a:t>Consider a function h(x, θ) monotonically increasing with θ and a function g(x, τ ) monotonically increasing with τ , our framework g ◦ h(x, θ) is monotonically increasing with θ.</a:t>
                </a:r>
              </a:p>
              <a:p>
                <a:pPr algn="l">
                  <a:buFont typeface="Wingdings" panose="05000000000000000000" pitchFamily="2" charset="2"/>
                  <a:buChar char="Ø"/>
                </a:pPr>
                <a:r>
                  <a:rPr lang="en-US" altLang="zh-CN" sz="2800" dirty="0">
                    <a:latin typeface="Adobe Caslon Pro" panose="0205050205050A020403"/>
                  </a:rPr>
                  <a:t>Lemma 2.</a:t>
                </a:r>
              </a:p>
              <a:p>
                <a:pPr marL="0" indent="0">
                  <a:buNone/>
                </a:pPr>
                <a:r>
                  <a:rPr lang="en-US" altLang="zh-CN" sz="2000" dirty="0">
                    <a:latin typeface="Adobe Caslon Pro" panose="0205050205050A020403"/>
                  </a:rPr>
                  <a:t>       g(x, τ ) is monotonically increasing with τ , if each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b="0" i="1" smtClean="0">
                            <a:latin typeface="Cambria Math" panose="02040503050406030204" pitchFamily="18" charset="0"/>
                          </a:rPr>
                          <m:t>𝑖</m:t>
                        </m:r>
                        <m:r>
                          <a:rPr lang="en-US" altLang="zh-CN" sz="2000" i="1">
                            <a:latin typeface="Cambria Math" panose="02040503050406030204" pitchFamily="18" charset="0"/>
                          </a:rPr>
                          <m:t> </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 </m:t>
                    </m:r>
                    <m:r>
                      <a:rPr lang="en-US" altLang="zh-CN" sz="2000" b="0" i="0" smtClean="0">
                        <a:latin typeface="Cambria Math" panose="02040503050406030204" pitchFamily="18" charset="0"/>
                      </a:rPr>
                      <m:t>,</m:t>
                    </m:r>
                  </m:oMath>
                </a14:m>
                <a:r>
                  <a:rPr lang="en-US" altLang="zh-CN" sz="2000" dirty="0">
                    <a:latin typeface="Adobe Caslon Pro" panose="0205050205050A020403"/>
                  </a:rPr>
                  <a:t> i ∈ [0, τ ] is deterministic and non-negative.</a:t>
                </a:r>
              </a:p>
              <a:p>
                <a:pPr marL="0" indent="0" algn="l">
                  <a:buNone/>
                </a:pPr>
                <a:endParaRPr lang="en-US" sz="2000" dirty="0">
                  <a:latin typeface="Adobe Caslon Pro" panose="0205050205050A020403"/>
                </a:endParaRPr>
              </a:p>
              <a:p>
                <a:pPr marL="0" indent="0" algn="l">
                  <a:buNone/>
                </a:pPr>
                <a:r>
                  <a:rPr lang="en-US" altLang="zh-CN" sz="1800" b="0" i="0" u="none" strike="noStrike" baseline="0" dirty="0">
                    <a:latin typeface="Adobe Caslon Pro" panose="0205050205050A020403"/>
                  </a:rPr>
                  <a:t>      </a:t>
                </a:r>
                <a:r>
                  <a:rPr lang="en-US" altLang="zh-CN" sz="2000" b="0" i="0" u="none" strike="noStrike" baseline="0" dirty="0">
                    <a:solidFill>
                      <a:schemeClr val="accent6">
                        <a:lumMod val="50000"/>
                      </a:schemeClr>
                    </a:solidFill>
                    <a:latin typeface="Adobe Caslon Pro" panose="0205050205050A020403"/>
                  </a:rPr>
                  <a:t>By carefully choosing encoders and decoders, we can meet the requirement in Lemma 2 to guarantee the monotonicity.</a:t>
                </a:r>
                <a:endParaRPr lang="en-US" sz="2000" dirty="0">
                  <a:solidFill>
                    <a:schemeClr val="accent6">
                      <a:lumMod val="50000"/>
                    </a:schemeClr>
                  </a:solidFill>
                  <a:latin typeface="Adobe Caslon Pro" panose="0205050205050A020403"/>
                </a:endParaRPr>
              </a:p>
            </p:txBody>
          </p:sp>
        </mc:Choice>
        <mc:Fallback xmlns="">
          <p:sp>
            <p:nvSpPr>
              <p:cNvPr id="7" name="文本占位符 3074">
                <a:extLst>
                  <a:ext uri="{FF2B5EF4-FFF2-40B4-BE49-F238E27FC236}">
                    <a16:creationId xmlns:a16="http://schemas.microsoft.com/office/drawing/2014/main" id="{4E77B9A1-B855-42B8-AA7D-185F4AE2ABDA}"/>
                  </a:ext>
                </a:extLst>
              </p:cNvPr>
              <p:cNvSpPr txBox="1">
                <a:spLocks noRot="1" noChangeAspect="1" noMove="1" noResize="1" noEditPoints="1" noAdjustHandles="1" noChangeArrowheads="1" noChangeShapeType="1" noTextEdit="1"/>
              </p:cNvSpPr>
              <p:nvPr/>
            </p:nvSpPr>
            <p:spPr>
              <a:xfrm>
                <a:off x="444376" y="2269339"/>
                <a:ext cx="8448103" cy="3849688"/>
              </a:xfrm>
              <a:prstGeom prst="rect">
                <a:avLst/>
              </a:prstGeom>
              <a:blipFill>
                <a:blip r:embed="rId3"/>
                <a:stretch>
                  <a:fillRect l="-1299" t="-1741" r="-722"/>
                </a:stretch>
              </a:blipFill>
              <a:ln>
                <a:noFill/>
                <a:miter lim="800000"/>
              </a:ln>
            </p:spPr>
            <p:txBody>
              <a:bodyPr/>
              <a:lstStyle/>
              <a:p>
                <a:r>
                  <a:rPr lang="zh-CN" altLang="en-US">
                    <a:noFill/>
                  </a:rPr>
                  <a:t> </a:t>
                </a:r>
              </a:p>
            </p:txBody>
          </p:sp>
        </mc:Fallback>
      </mc:AlternateContent>
    </p:spTree>
    <p:extLst>
      <p:ext uri="{BB962C8B-B14F-4D97-AF65-F5344CB8AC3E}">
        <p14:creationId xmlns:p14="http://schemas.microsoft.com/office/powerpoint/2010/main" val="320657637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7668344"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a:rPr>
              <a:t>Model Design — Encoder-Decoder</a:t>
            </a:r>
            <a:endParaRPr sz="3600" dirty="0"/>
          </a:p>
        </p:txBody>
      </p:sp>
      <p:sp>
        <p:nvSpPr>
          <p:cNvPr id="3077" name="Footer Placeholder 4"/>
          <p:cNvSpPr>
            <a:spLocks noGrp="1"/>
          </p:cNvSpPr>
          <p:nvPr>
            <p:ph type="ftr" sz="quarter" idx="3"/>
          </p:nvPr>
        </p:nvSpPr>
        <p:spPr/>
        <p:txBody>
          <a:bodyPr/>
          <a:lstStyle/>
          <a:p>
            <a:pPr lvl="0" algn="ctr"/>
            <a:r>
              <a:rPr lang="en-US" sz="1400" dirty="0"/>
              <a:t>1</a:t>
            </a:r>
            <a:r>
              <a:rPr lang="en-US" altLang="zh-CN" sz="1400" dirty="0"/>
              <a:t>2</a:t>
            </a:r>
            <a:endParaRPr sz="1400" dirty="0"/>
          </a:p>
        </p:txBody>
      </p:sp>
      <p:pic>
        <p:nvPicPr>
          <p:cNvPr id="7" name="图片 6">
            <a:extLst>
              <a:ext uri="{FF2B5EF4-FFF2-40B4-BE49-F238E27FC236}">
                <a16:creationId xmlns:a16="http://schemas.microsoft.com/office/drawing/2014/main" id="{0EDA80E4-3814-4CD6-B8A6-94D367791176}"/>
              </a:ext>
            </a:extLst>
          </p:cNvPr>
          <p:cNvPicPr>
            <a:picLocks noChangeAspect="1"/>
          </p:cNvPicPr>
          <p:nvPr/>
        </p:nvPicPr>
        <p:blipFill>
          <a:blip r:embed="rId3"/>
          <a:stretch>
            <a:fillRect/>
          </a:stretch>
        </p:blipFill>
        <p:spPr>
          <a:xfrm>
            <a:off x="0" y="2420888"/>
            <a:ext cx="9144000" cy="2710797"/>
          </a:xfrm>
          <a:prstGeom prst="rect">
            <a:avLst/>
          </a:prstGeom>
        </p:spPr>
      </p:pic>
      <p:grpSp>
        <p:nvGrpSpPr>
          <p:cNvPr id="9" name="组合 8">
            <a:extLst>
              <a:ext uri="{FF2B5EF4-FFF2-40B4-BE49-F238E27FC236}">
                <a16:creationId xmlns:a16="http://schemas.microsoft.com/office/drawing/2014/main" id="{CDD5C657-61E5-4BFB-BA2F-4BB2ED6FE84C}"/>
              </a:ext>
            </a:extLst>
          </p:cNvPr>
          <p:cNvGrpSpPr/>
          <p:nvPr/>
        </p:nvGrpSpPr>
        <p:grpSpPr>
          <a:xfrm>
            <a:off x="117612" y="5141873"/>
            <a:ext cx="2277490" cy="771189"/>
            <a:chOff x="641892" y="5209377"/>
            <a:chExt cx="2277490" cy="771189"/>
          </a:xfrm>
        </p:grpSpPr>
        <p:pic>
          <p:nvPicPr>
            <p:cNvPr id="3" name="图片 2">
              <a:extLst>
                <a:ext uri="{FF2B5EF4-FFF2-40B4-BE49-F238E27FC236}">
                  <a16:creationId xmlns:a16="http://schemas.microsoft.com/office/drawing/2014/main" id="{22BAFF68-73A6-4E1B-8A09-2CB88AF9035D}"/>
                </a:ext>
              </a:extLst>
            </p:cNvPr>
            <p:cNvPicPr>
              <a:picLocks noChangeAspect="1"/>
            </p:cNvPicPr>
            <p:nvPr/>
          </p:nvPicPr>
          <p:blipFill>
            <a:blip r:embed="rId4"/>
            <a:stretch>
              <a:fillRect/>
            </a:stretch>
          </p:blipFill>
          <p:spPr>
            <a:xfrm>
              <a:off x="641892" y="5653752"/>
              <a:ext cx="2277490" cy="326814"/>
            </a:xfrm>
            <a:prstGeom prst="rect">
              <a:avLst/>
            </a:prstGeom>
          </p:spPr>
        </p:pic>
        <p:sp>
          <p:nvSpPr>
            <p:cNvPr id="11" name="文本框 10">
              <a:extLst>
                <a:ext uri="{FF2B5EF4-FFF2-40B4-BE49-F238E27FC236}">
                  <a16:creationId xmlns:a16="http://schemas.microsoft.com/office/drawing/2014/main" id="{6F11EF38-06A2-4785-A63F-A39AD7A3E181}"/>
                </a:ext>
              </a:extLst>
            </p:cNvPr>
            <p:cNvSpPr txBox="1"/>
            <p:nvPr/>
          </p:nvSpPr>
          <p:spPr>
            <a:xfrm>
              <a:off x="899592" y="5209377"/>
              <a:ext cx="1501552" cy="400110"/>
            </a:xfrm>
            <a:prstGeom prst="rect">
              <a:avLst/>
            </a:prstGeom>
            <a:noFill/>
          </p:spPr>
          <p:txBody>
            <a:bodyPr wrap="square">
              <a:spAutoFit/>
            </a:bodyPr>
            <a:lstStyle/>
            <a:p>
              <a:r>
                <a:rPr lang="en-US" altLang="zh-CN" sz="2000" b="0" i="0" u="none" strike="noStrike" baseline="0" dirty="0">
                  <a:latin typeface="Adobe Caslon Pro" panose="0205050205050A020403"/>
                </a:rPr>
                <a:t>for training</a:t>
              </a:r>
              <a:endParaRPr lang="zh-CN" altLang="en-US" sz="2000" dirty="0">
                <a:latin typeface="Adobe Caslon Pro" panose="0205050205050A020403"/>
              </a:endParaRPr>
            </a:p>
          </p:txBody>
        </p:sp>
      </p:grpSp>
      <p:grpSp>
        <p:nvGrpSpPr>
          <p:cNvPr id="8" name="组合 7">
            <a:extLst>
              <a:ext uri="{FF2B5EF4-FFF2-40B4-BE49-F238E27FC236}">
                <a16:creationId xmlns:a16="http://schemas.microsoft.com/office/drawing/2014/main" id="{1F288026-7F47-464F-B6CC-C1FEBB65416B}"/>
              </a:ext>
            </a:extLst>
          </p:cNvPr>
          <p:cNvGrpSpPr/>
          <p:nvPr/>
        </p:nvGrpSpPr>
        <p:grpSpPr>
          <a:xfrm>
            <a:off x="2803984" y="5157988"/>
            <a:ext cx="3536032" cy="726925"/>
            <a:chOff x="4122204" y="5253642"/>
            <a:chExt cx="3536032" cy="726925"/>
          </a:xfrm>
        </p:grpSpPr>
        <p:pic>
          <p:nvPicPr>
            <p:cNvPr id="5" name="图片 4">
              <a:extLst>
                <a:ext uri="{FF2B5EF4-FFF2-40B4-BE49-F238E27FC236}">
                  <a16:creationId xmlns:a16="http://schemas.microsoft.com/office/drawing/2014/main" id="{9D8FB413-B74E-4382-8C72-1FB0FA7B7012}"/>
                </a:ext>
              </a:extLst>
            </p:cNvPr>
            <p:cNvPicPr>
              <a:picLocks noChangeAspect="1"/>
            </p:cNvPicPr>
            <p:nvPr/>
          </p:nvPicPr>
          <p:blipFill>
            <a:blip r:embed="rId5"/>
            <a:stretch>
              <a:fillRect/>
            </a:stretch>
          </p:blipFill>
          <p:spPr>
            <a:xfrm>
              <a:off x="4122204" y="5653752"/>
              <a:ext cx="3536032" cy="326815"/>
            </a:xfrm>
            <a:prstGeom prst="rect">
              <a:avLst/>
            </a:prstGeom>
          </p:spPr>
        </p:pic>
        <p:sp>
          <p:nvSpPr>
            <p:cNvPr id="12" name="文本框 11">
              <a:extLst>
                <a:ext uri="{FF2B5EF4-FFF2-40B4-BE49-F238E27FC236}">
                  <a16:creationId xmlns:a16="http://schemas.microsoft.com/office/drawing/2014/main" id="{928016B3-75BB-47E1-A8C5-E6899DEC40E7}"/>
                </a:ext>
              </a:extLst>
            </p:cNvPr>
            <p:cNvSpPr txBox="1"/>
            <p:nvPr/>
          </p:nvSpPr>
          <p:spPr>
            <a:xfrm>
              <a:off x="4572000" y="5253642"/>
              <a:ext cx="2895600" cy="400110"/>
            </a:xfrm>
            <a:prstGeom prst="rect">
              <a:avLst/>
            </a:prstGeom>
            <a:noFill/>
          </p:spPr>
          <p:txBody>
            <a:bodyPr wrap="square">
              <a:spAutoFit/>
            </a:bodyPr>
            <a:lstStyle/>
            <a:p>
              <a:pPr algn="l"/>
              <a:r>
                <a:rPr lang="en-US" altLang="zh-CN" sz="2000" b="0" i="0" u="none" strike="noStrike" baseline="0" dirty="0">
                  <a:latin typeface="Adobe Caslon Pro" panose="0205050205050A020403"/>
                </a:rPr>
                <a:t>Online estimation</a:t>
              </a:r>
              <a:endParaRPr lang="zh-CN" altLang="en-US" sz="2400" dirty="0">
                <a:latin typeface="Adobe Caslon Pro" panose="0205050205050A020403"/>
              </a:endParaRPr>
            </a:p>
          </p:txBody>
        </p:sp>
      </p:grpSp>
      <p:pic>
        <p:nvPicPr>
          <p:cNvPr id="14" name="图片 13">
            <a:extLst>
              <a:ext uri="{FF2B5EF4-FFF2-40B4-BE49-F238E27FC236}">
                <a16:creationId xmlns:a16="http://schemas.microsoft.com/office/drawing/2014/main" id="{FD641679-1644-49C6-8474-70112EF4FAE8}"/>
              </a:ext>
            </a:extLst>
          </p:cNvPr>
          <p:cNvPicPr>
            <a:picLocks noChangeAspect="1"/>
          </p:cNvPicPr>
          <p:nvPr/>
        </p:nvPicPr>
        <p:blipFill>
          <a:blip r:embed="rId6"/>
          <a:stretch>
            <a:fillRect/>
          </a:stretch>
        </p:blipFill>
        <p:spPr>
          <a:xfrm>
            <a:off x="7176536" y="5242597"/>
            <a:ext cx="1192791" cy="299386"/>
          </a:xfrm>
          <a:prstGeom prst="rect">
            <a:avLst/>
          </a:prstGeom>
        </p:spPr>
      </p:pic>
      <p:grpSp>
        <p:nvGrpSpPr>
          <p:cNvPr id="17" name="组合 16">
            <a:extLst>
              <a:ext uri="{FF2B5EF4-FFF2-40B4-BE49-F238E27FC236}">
                <a16:creationId xmlns:a16="http://schemas.microsoft.com/office/drawing/2014/main" id="{F5B7A8F1-3CEB-4629-BD9E-CB07DC8EA146}"/>
              </a:ext>
            </a:extLst>
          </p:cNvPr>
          <p:cNvGrpSpPr/>
          <p:nvPr/>
        </p:nvGrpSpPr>
        <p:grpSpPr>
          <a:xfrm>
            <a:off x="7086083" y="5721505"/>
            <a:ext cx="1283244" cy="693584"/>
            <a:chOff x="7088812" y="5713007"/>
            <a:chExt cx="1283244" cy="693584"/>
          </a:xfrm>
        </p:grpSpPr>
        <p:pic>
          <p:nvPicPr>
            <p:cNvPr id="16" name="图片 15">
              <a:extLst>
                <a:ext uri="{FF2B5EF4-FFF2-40B4-BE49-F238E27FC236}">
                  <a16:creationId xmlns:a16="http://schemas.microsoft.com/office/drawing/2014/main" id="{17BA3603-59F4-4705-861E-33E3B773F841}"/>
                </a:ext>
              </a:extLst>
            </p:cNvPr>
            <p:cNvPicPr>
              <a:picLocks noChangeAspect="1"/>
            </p:cNvPicPr>
            <p:nvPr/>
          </p:nvPicPr>
          <p:blipFill>
            <a:blip r:embed="rId7"/>
            <a:stretch>
              <a:fillRect/>
            </a:stretch>
          </p:blipFill>
          <p:spPr>
            <a:xfrm>
              <a:off x="7088812" y="6083859"/>
              <a:ext cx="1283244" cy="322732"/>
            </a:xfrm>
            <a:prstGeom prst="rect">
              <a:avLst/>
            </a:prstGeom>
          </p:spPr>
        </p:pic>
        <p:sp>
          <p:nvSpPr>
            <p:cNvPr id="19" name="文本框 18">
              <a:extLst>
                <a:ext uri="{FF2B5EF4-FFF2-40B4-BE49-F238E27FC236}">
                  <a16:creationId xmlns:a16="http://schemas.microsoft.com/office/drawing/2014/main" id="{A724FC95-C7BC-4284-8992-3D169A5A8DD2}"/>
                </a:ext>
              </a:extLst>
            </p:cNvPr>
            <p:cNvSpPr txBox="1"/>
            <p:nvPr/>
          </p:nvSpPr>
          <p:spPr>
            <a:xfrm>
              <a:off x="7308304" y="5713007"/>
              <a:ext cx="792088" cy="400110"/>
            </a:xfrm>
            <a:prstGeom prst="rect">
              <a:avLst/>
            </a:prstGeom>
            <a:noFill/>
          </p:spPr>
          <p:txBody>
            <a:bodyPr wrap="square">
              <a:spAutoFit/>
            </a:bodyPr>
            <a:lstStyle/>
            <a:p>
              <a:pPr algn="l"/>
              <a:r>
                <a:rPr lang="en-US" altLang="zh-CN" sz="2000" b="0" i="0" u="none" strike="noStrike" baseline="0" dirty="0">
                  <a:latin typeface="Adobe Caslon Pro" panose="0205050205050A020403"/>
                </a:rPr>
                <a:t>FNN</a:t>
              </a:r>
              <a:endParaRPr lang="zh-CN" altLang="en-US" sz="2400" dirty="0">
                <a:latin typeface="Adobe Caslon Pro" panose="0205050205050A020403"/>
              </a:endParaRPr>
            </a:p>
          </p:txBody>
        </p:sp>
      </p:grpSp>
    </p:spTree>
    <p:extLst>
      <p:ext uri="{BB962C8B-B14F-4D97-AF65-F5344CB8AC3E}">
        <p14:creationId xmlns:p14="http://schemas.microsoft.com/office/powerpoint/2010/main" val="307006005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60444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Model Training — Loss Function</a:t>
            </a:r>
          </a:p>
        </p:txBody>
      </p:sp>
      <p:sp>
        <p:nvSpPr>
          <p:cNvPr id="3077" name="Footer Placeholder 4"/>
          <p:cNvSpPr>
            <a:spLocks noGrp="1"/>
          </p:cNvSpPr>
          <p:nvPr>
            <p:ph type="ftr" sz="quarter" idx="3"/>
          </p:nvPr>
        </p:nvSpPr>
        <p:spPr/>
        <p:txBody>
          <a:bodyPr/>
          <a:lstStyle/>
          <a:p>
            <a:pPr lvl="0" algn="ctr"/>
            <a:r>
              <a:rPr lang="en-US" altLang="zh-CN" sz="1400" dirty="0"/>
              <a:t>13</a:t>
            </a:r>
            <a:endParaRPr sz="1400" dirty="0"/>
          </a:p>
        </p:txBody>
      </p:sp>
      <p:pic>
        <p:nvPicPr>
          <p:cNvPr id="3" name="图片 2">
            <a:extLst>
              <a:ext uri="{FF2B5EF4-FFF2-40B4-BE49-F238E27FC236}">
                <a16:creationId xmlns:a16="http://schemas.microsoft.com/office/drawing/2014/main" id="{B364DF69-B02A-4C6D-81C5-5E4A626C7AD1}"/>
              </a:ext>
            </a:extLst>
          </p:cNvPr>
          <p:cNvPicPr>
            <a:picLocks noChangeAspect="1"/>
          </p:cNvPicPr>
          <p:nvPr/>
        </p:nvPicPr>
        <p:blipFill>
          <a:blip r:embed="rId3"/>
          <a:stretch>
            <a:fillRect/>
          </a:stretch>
        </p:blipFill>
        <p:spPr>
          <a:xfrm>
            <a:off x="2195736" y="2279904"/>
            <a:ext cx="4427992" cy="374857"/>
          </a:xfrm>
          <a:prstGeom prst="rect">
            <a:avLst/>
          </a:prstGeom>
        </p:spPr>
      </p:pic>
      <p:pic>
        <p:nvPicPr>
          <p:cNvPr id="5" name="图片 4">
            <a:extLst>
              <a:ext uri="{FF2B5EF4-FFF2-40B4-BE49-F238E27FC236}">
                <a16:creationId xmlns:a16="http://schemas.microsoft.com/office/drawing/2014/main" id="{1C2A7D4E-26E6-4367-910C-A7CF92B8BA1B}"/>
              </a:ext>
            </a:extLst>
          </p:cNvPr>
          <p:cNvPicPr>
            <a:picLocks noChangeAspect="1"/>
          </p:cNvPicPr>
          <p:nvPr/>
        </p:nvPicPr>
        <p:blipFill>
          <a:blip r:embed="rId4"/>
          <a:stretch>
            <a:fillRect/>
          </a:stretch>
        </p:blipFill>
        <p:spPr>
          <a:xfrm>
            <a:off x="2695446" y="3491252"/>
            <a:ext cx="3428572" cy="561905"/>
          </a:xfrm>
          <a:prstGeom prst="rect">
            <a:avLst/>
          </a:prstGeom>
        </p:spPr>
      </p:pic>
      <p:pic>
        <p:nvPicPr>
          <p:cNvPr id="9" name="图片 8">
            <a:extLst>
              <a:ext uri="{FF2B5EF4-FFF2-40B4-BE49-F238E27FC236}">
                <a16:creationId xmlns:a16="http://schemas.microsoft.com/office/drawing/2014/main" id="{35AC8A79-4914-4167-B70D-1D3818CC0B50}"/>
              </a:ext>
            </a:extLst>
          </p:cNvPr>
          <p:cNvPicPr>
            <a:picLocks noChangeAspect="1"/>
          </p:cNvPicPr>
          <p:nvPr/>
        </p:nvPicPr>
        <p:blipFill>
          <a:blip r:embed="rId5"/>
          <a:stretch>
            <a:fillRect/>
          </a:stretch>
        </p:blipFill>
        <p:spPr>
          <a:xfrm>
            <a:off x="2025164" y="4714860"/>
            <a:ext cx="5093671" cy="693874"/>
          </a:xfrm>
          <a:prstGeom prst="rect">
            <a:avLst/>
          </a:prstGeom>
        </p:spPr>
      </p:pic>
    </p:spTree>
    <p:extLst>
      <p:ext uri="{BB962C8B-B14F-4D97-AF65-F5344CB8AC3E}">
        <p14:creationId xmlns:p14="http://schemas.microsoft.com/office/powerpoint/2010/main" val="76497923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60444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Model Training — Dynamic Training</a:t>
            </a:r>
          </a:p>
        </p:txBody>
      </p:sp>
      <p:sp>
        <p:nvSpPr>
          <p:cNvPr id="3077" name="Footer Placeholder 4"/>
          <p:cNvSpPr>
            <a:spLocks noGrp="1"/>
          </p:cNvSpPr>
          <p:nvPr>
            <p:ph type="ftr" sz="quarter" idx="3"/>
          </p:nvPr>
        </p:nvSpPr>
        <p:spPr/>
        <p:txBody>
          <a:bodyPr/>
          <a:lstStyle/>
          <a:p>
            <a:pPr lvl="0" algn="ctr"/>
            <a:r>
              <a:rPr lang="en-US" sz="1400" dirty="0"/>
              <a:t>1</a:t>
            </a:r>
            <a:r>
              <a:rPr lang="en-US" altLang="zh-CN" sz="1400" dirty="0"/>
              <a:t>4</a:t>
            </a:r>
            <a:endParaRPr sz="1400" dirty="0"/>
          </a:p>
        </p:txBody>
      </p:sp>
      <p:pic>
        <p:nvPicPr>
          <p:cNvPr id="9" name="图片 8">
            <a:extLst>
              <a:ext uri="{FF2B5EF4-FFF2-40B4-BE49-F238E27FC236}">
                <a16:creationId xmlns:a16="http://schemas.microsoft.com/office/drawing/2014/main" id="{35AC8A79-4914-4167-B70D-1D3818CC0B50}"/>
              </a:ext>
            </a:extLst>
          </p:cNvPr>
          <p:cNvPicPr>
            <a:picLocks noChangeAspect="1"/>
          </p:cNvPicPr>
          <p:nvPr/>
        </p:nvPicPr>
        <p:blipFill>
          <a:blip r:embed="rId3"/>
          <a:stretch>
            <a:fillRect/>
          </a:stretch>
        </p:blipFill>
        <p:spPr>
          <a:xfrm>
            <a:off x="1763688" y="2279302"/>
            <a:ext cx="5093671" cy="693874"/>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1B5DA75-DFE6-4D01-9969-50E2B548F420}"/>
                  </a:ext>
                </a:extLst>
              </p:cNvPr>
              <p:cNvSpPr txBox="1"/>
              <p:nvPr/>
            </p:nvSpPr>
            <p:spPr>
              <a:xfrm>
                <a:off x="288032" y="3180968"/>
                <a:ext cx="8855968" cy="736868"/>
              </a:xfrm>
              <a:prstGeom prst="rect">
                <a:avLst/>
              </a:prstGeom>
              <a:noFill/>
            </p:spPr>
            <p:txBody>
              <a:bodyPr wrap="square">
                <a:spAutoFit/>
              </a:bodyPr>
              <a:lstStyle/>
              <a:p>
                <a:pPr marL="342900" indent="-342900">
                  <a:buFont typeface="Wingdings" panose="05000000000000000000" pitchFamily="2" charset="2"/>
                  <a:buChar char="Ø"/>
                </a:pPr>
                <a:r>
                  <a:rPr lang="en-US" altLang="zh-CN" sz="2000" b="0" i="0" u="none" strike="noStrike" baseline="0" dirty="0">
                    <a:latin typeface="Adobe Caslon Pro" panose="0205050205050A020403"/>
                  </a:rPr>
                  <a:t>Due to the non-convexity of</a:t>
                </a:r>
                <a:r>
                  <a:rPr lang="en-US" altLang="zh-CN" sz="2000" b="0" i="0" u="none" strike="noStrike" dirty="0">
                    <a:latin typeface="Adobe Caslon Pro" panose="0205050205050A020403"/>
                  </a:rPr>
                  <a:t> </a:t>
                </a:r>
                <a14:m>
                  <m:oMath xmlns:m="http://schemas.openxmlformats.org/officeDocument/2006/math">
                    <m:sSub>
                      <m:sSubPr>
                        <m:ctrlPr>
                          <a:rPr lang="en-US" altLang="zh-CN" sz="2000" i="1" u="none" strike="noStrike" smtClean="0">
                            <a:latin typeface="Cambria Math" panose="02040503050406030204" pitchFamily="18" charset="0"/>
                          </a:rPr>
                        </m:ctrlPr>
                      </m:sSubPr>
                      <m:e>
                        <m:r>
                          <m:rPr>
                            <m:nor/>
                          </m:rPr>
                          <a:rPr lang="zh-CN" altLang="en-US" sz="2000" dirty="0">
                            <a:latin typeface="Cambria Math" panose="02040503050406030204" pitchFamily="18" charset="0"/>
                          </a:rPr>
                          <m:t>𝓛</m:t>
                        </m:r>
                      </m:e>
                      <m:sub>
                        <m:r>
                          <m:rPr>
                            <m:sty m:val="p"/>
                          </m:rPr>
                          <a:rPr lang="en-US" altLang="zh-CN" sz="2000" i="1">
                            <a:latin typeface="Cambria Math" panose="02040503050406030204" pitchFamily="18" charset="0"/>
                          </a:rPr>
                          <m:t>g</m:t>
                        </m:r>
                      </m:sub>
                    </m:sSub>
                  </m:oMath>
                </a14:m>
                <a:r>
                  <a:rPr lang="en-US" altLang="zh-CN" sz="2000" b="0" i="0" u="none" strike="noStrike" baseline="0" dirty="0">
                    <a:latin typeface="Adobe Caslon Pro" panose="0205050205050A020403"/>
                  </a:rPr>
                  <a:t> , it is difficult to find the correct direction of gradient that reaches the global or a good local optimum.</a:t>
                </a:r>
                <a:endParaRPr lang="zh-CN" altLang="en-US" sz="2000" dirty="0">
                  <a:latin typeface="Adobe Caslon Pro" panose="0205050205050A020403"/>
                </a:endParaRPr>
              </a:p>
            </p:txBody>
          </p:sp>
        </mc:Choice>
        <mc:Fallback xmlns="">
          <p:sp>
            <p:nvSpPr>
              <p:cNvPr id="8" name="文本框 7">
                <a:extLst>
                  <a:ext uri="{FF2B5EF4-FFF2-40B4-BE49-F238E27FC236}">
                    <a16:creationId xmlns:a16="http://schemas.microsoft.com/office/drawing/2014/main" id="{71B5DA75-DFE6-4D01-9969-50E2B548F420}"/>
                  </a:ext>
                </a:extLst>
              </p:cNvPr>
              <p:cNvSpPr txBox="1">
                <a:spLocks noRot="1" noChangeAspect="1" noMove="1" noResize="1" noEditPoints="1" noAdjustHandles="1" noChangeArrowheads="1" noChangeShapeType="1" noTextEdit="1"/>
              </p:cNvSpPr>
              <p:nvPr/>
            </p:nvSpPr>
            <p:spPr>
              <a:xfrm>
                <a:off x="288032" y="3180968"/>
                <a:ext cx="8855968" cy="736868"/>
              </a:xfrm>
              <a:prstGeom prst="rect">
                <a:avLst/>
              </a:prstGeom>
              <a:blipFill>
                <a:blip r:embed="rId4"/>
                <a:stretch>
                  <a:fillRect l="-619" t="-4132" b="-140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863BD37-521C-41B0-8E49-FD83021235A9}"/>
                  </a:ext>
                </a:extLst>
              </p:cNvPr>
              <p:cNvSpPr txBox="1"/>
              <p:nvPr/>
            </p:nvSpPr>
            <p:spPr>
              <a:xfrm>
                <a:off x="611560" y="4032333"/>
                <a:ext cx="8208912" cy="2246769"/>
              </a:xfrm>
              <a:prstGeom prst="rect">
                <a:avLst/>
              </a:prstGeom>
              <a:noFill/>
            </p:spPr>
            <p:txBody>
              <a:bodyPr wrap="square" rtlCol="0">
                <a:spAutoFit/>
              </a:bodyPr>
              <a:lstStyle/>
              <a:p>
                <a:r>
                  <a:rPr lang="en-US" altLang="zh-CN" sz="2000" dirty="0">
                    <a:latin typeface="Adobe Caslon Pro" panose="0205050205050A020403"/>
                  </a:rPr>
                  <a:t>Let </a:t>
                </a:r>
                <a14:m>
                  <m:oMath xmlns:m="http://schemas.openxmlformats.org/officeDocument/2006/math">
                    <m:sSub>
                      <m:sSubPr>
                        <m:ctrlPr>
                          <a:rPr lang="en-US" altLang="zh-CN" sz="2000" i="1" smtClean="0">
                            <a:latin typeface="Cambria Math" panose="02040503050406030204" pitchFamily="18" charset="0"/>
                          </a:rPr>
                        </m:ctrlPr>
                      </m:sSubPr>
                      <m:e>
                        <m:r>
                          <m:rPr>
                            <m:nor/>
                          </m:rPr>
                          <a:rPr lang="zh-CN" altLang="en-US" sz="2000" dirty="0">
                            <a:latin typeface="Adobe Caslon Pro" panose="0205050205050A020403"/>
                          </a:rPr>
                          <m:t>𝓁</m:t>
                        </m:r>
                      </m:e>
                      <m:sub>
                        <m:r>
                          <a:rPr lang="en-US" altLang="zh-CN" sz="2000" b="0" i="1" smtClean="0">
                            <a:latin typeface="Cambria Math" panose="02040503050406030204" pitchFamily="18" charset="0"/>
                          </a:rPr>
                          <m:t>𝑖</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𝑀𝑆𝐿𝐸</m:t>
                    </m:r>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e>
                        </m:acc>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e>
                    </m:d>
                  </m:oMath>
                </a14:m>
                <a:r>
                  <a:rPr lang="en-US" altLang="zh-CN" sz="2000" dirty="0">
                    <a:latin typeface="Adobe Caslon Pro" panose="0205050205050A020403"/>
                  </a:rPr>
                  <a:t>, the loss trend </a:t>
                </a:r>
                <a14:m>
                  <m:oMath xmlns:m="http://schemas.openxmlformats.org/officeDocument/2006/math">
                    <m:r>
                      <m:rPr>
                        <m:sty m:val="p"/>
                      </m:rPr>
                      <a:rPr lang="zh-CN" altLang="en-US" sz="2000" dirty="0" smtClean="0">
                        <a:latin typeface="Cambria Math" panose="02040503050406030204" pitchFamily="18" charset="0"/>
                      </a:rPr>
                      <m:t>Δ</m:t>
                    </m:r>
                    <m:sSub>
                      <m:sSubPr>
                        <m:ctrlPr>
                          <a:rPr lang="en-US" altLang="zh-CN" sz="2000" i="1">
                            <a:latin typeface="Cambria Math" panose="02040503050406030204" pitchFamily="18" charset="0"/>
                          </a:rPr>
                        </m:ctrlPr>
                      </m:sSubPr>
                      <m:e>
                        <m:r>
                          <m:rPr>
                            <m:nor/>
                          </m:rPr>
                          <a:rPr lang="zh-CN" altLang="en-US" sz="2000" dirty="0">
                            <a:latin typeface="Adobe Caslon Pro" panose="0205050205050A020403"/>
                          </a:rPr>
                          <m:t>𝓁</m:t>
                        </m:r>
                      </m:e>
                      <m:sub>
                        <m:r>
                          <a:rPr lang="en-US" altLang="zh-CN" sz="2000" i="1">
                            <a:latin typeface="Cambria Math" panose="02040503050406030204" pitchFamily="18" charset="0"/>
                          </a:rPr>
                          <m:t>𝑖</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m:rPr>
                            <m:nor/>
                          </m:rPr>
                          <a:rPr lang="zh-CN" altLang="en-US" sz="2000" dirty="0">
                            <a:latin typeface="Adobe Caslon Pro" panose="0205050205050A020403"/>
                          </a:rPr>
                          <m:t>𝓁</m:t>
                        </m:r>
                      </m:e>
                      <m:sub>
                        <m:r>
                          <a:rPr lang="en-US" altLang="zh-CN" sz="2000" i="1">
                            <a:latin typeface="Cambria Math" panose="02040503050406030204" pitchFamily="18" charset="0"/>
                          </a:rPr>
                          <m:t>𝑖</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m:rPr>
                            <m:nor/>
                          </m:rPr>
                          <a:rPr lang="zh-CN" altLang="en-US" sz="2000" dirty="0">
                            <a:latin typeface="Adobe Caslon Pro" panose="0205050205050A020403"/>
                          </a:rPr>
                          <m:t>𝓁</m:t>
                        </m:r>
                      </m:e>
                      <m:sub>
                        <m:r>
                          <a:rPr lang="en-US" altLang="zh-CN" sz="2000" i="1">
                            <a:latin typeface="Cambria Math" panose="02040503050406030204" pitchFamily="18" charset="0"/>
                          </a:rPr>
                          <m:t>𝑖</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e>
                    </m:d>
                  </m:oMath>
                </a14:m>
                <a:r>
                  <a:rPr lang="zh-CN" altLang="en-US" sz="2000" dirty="0">
                    <a:latin typeface="Adobe Caslon Pro" panose="0205050205050A020403"/>
                  </a:rPr>
                  <a:t> </a:t>
                </a:r>
                <a:r>
                  <a:rPr lang="en-US" altLang="zh-CN" sz="2000" dirty="0">
                    <a:latin typeface="Adobe Caslon Pro" panose="0205050205050A020403"/>
                  </a:rPr>
                  <a:t>is calculated, then after each validation we adjust </a:t>
                </a:r>
                <a14:m>
                  <m:oMath xmlns:m="http://schemas.openxmlformats.org/officeDocument/2006/math">
                    <m:sSub>
                      <m:sSubPr>
                        <m:ctrlPr>
                          <a:rPr lang="en-US" altLang="zh-CN" sz="2000" i="1" smtClean="0" smtId="4294967295">
                            <a:latin typeface="Cambria Math" panose="02040503050406030204" pitchFamily="18" charset="0"/>
                          </a:rPr>
                        </m:ctrlPr>
                      </m:sSubPr>
                      <m:e>
                        <m:r>
                          <m:rPr>
                            <m:nor/>
                          </m:rPr>
                          <a:rPr lang="en-US" altLang="zh-CN" sz="2000" dirty="0">
                            <a:latin typeface="Adobe Caslon Pro" panose="0205050205050A020403"/>
                          </a:rPr>
                          <m:t>ω</m:t>
                        </m:r>
                      </m:e>
                      <m:sub>
                        <m:r>
                          <a:rPr lang="en-US" altLang="zh-CN" sz="2000" b="0" i="1" smtClean="0" smtId="4294967295">
                            <a:latin typeface="Cambria Math" panose="02040503050406030204" pitchFamily="18" charset="0"/>
                          </a:rPr>
                          <m:t>𝑖</m:t>
                        </m:r>
                      </m:sub>
                    </m:sSub>
                  </m:oMath>
                </a14:m>
                <a:r>
                  <a:rPr lang="en-US" altLang="zh-CN" sz="2000" dirty="0">
                    <a:latin typeface="Adobe Caslon Pro" panose="0205050205050A020403"/>
                  </a:rPr>
                  <a:t> by adding more gradients to where the loss occurs:</a:t>
                </a:r>
              </a:p>
              <a:p>
                <a:endParaRPr lang="en-US" altLang="zh-CN" sz="2000" dirty="0">
                  <a:latin typeface="Adobe Caslon Pro" panose="0205050205050A020403"/>
                </a:endParaRPr>
              </a:p>
              <a:p>
                <a:pPr marL="1371600" lvl="2" indent="-457200">
                  <a:buAutoNum type="arabicParenBoth"/>
                </a:pPr>
                <a:r>
                  <a:rPr lang="en-US" altLang="zh-CN" sz="2000" dirty="0">
                    <a:latin typeface="Adobe Caslon Pro" panose="0205050205050A020403"/>
                  </a:rPr>
                  <a:t>If </a:t>
                </a:r>
                <a14:m>
                  <m:oMath xmlns:m="http://schemas.openxmlformats.org/officeDocument/2006/math">
                    <m:sSub>
                      <m:sSubPr>
                        <m:ctrlPr>
                          <a:rPr lang="en-US" altLang="zh-CN" sz="2000" i="1" smtClean="0">
                            <a:latin typeface="Cambria Math" panose="02040503050406030204" pitchFamily="18" charset="0"/>
                          </a:rPr>
                        </m:ctrlPr>
                      </m:sSubPr>
                      <m:e>
                        <m:r>
                          <m:rPr>
                            <m:nor/>
                          </m:rPr>
                          <a:rPr lang="zh-CN" altLang="en-US" sz="2000" dirty="0">
                            <a:latin typeface="Adobe Caslon Pro" panose="0205050205050A020403"/>
                          </a:rPr>
                          <m:t>𝓁</m:t>
                        </m:r>
                      </m:e>
                      <m:sub>
                        <m:r>
                          <a:rPr lang="en-US" altLang="zh-CN" sz="2000" b="0" i="1" smtClean="0">
                            <a:latin typeface="Cambria Math" panose="02040503050406030204" pitchFamily="18" charset="0"/>
                          </a:rPr>
                          <m:t>𝑖</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&gt;0</m:t>
                    </m:r>
                  </m:oMath>
                </a14:m>
                <a:r>
                  <a:rPr lang="en-US" altLang="zh-CN" sz="2000" dirty="0">
                    <a:latin typeface="Adobe Caslon Pro" panose="0205050205050A020403"/>
                  </a:rPr>
                  <a:t>, </a:t>
                </a:r>
                <a14:m>
                  <m:oMath xmlns:m="http://schemas.openxmlformats.org/officeDocument/2006/math">
                    <m:sSub>
                      <m:sSubPr>
                        <m:ctrlPr>
                          <a:rPr lang="en-US" altLang="zh-CN" sz="2000" i="1" smtId="4294967295">
                            <a:latin typeface="Cambria Math" panose="02040503050406030204" pitchFamily="18" charset="0"/>
                          </a:rPr>
                        </m:ctrlPr>
                      </m:sSubPr>
                      <m:e>
                        <m:r>
                          <m:rPr>
                            <m:nor/>
                          </m:rPr>
                          <a:rPr lang="en-US" altLang="zh-CN" sz="2000" dirty="0">
                            <a:latin typeface="Adobe Caslon Pro" panose="0205050205050A020403"/>
                          </a:rPr>
                          <m:t>ω</m:t>
                        </m:r>
                      </m:e>
                      <m:sub>
                        <m:r>
                          <a:rPr lang="en-US" altLang="zh-CN" sz="2000" i="1" smtId="4294967295">
                            <a:latin typeface="Cambria Math" panose="02040503050406030204" pitchFamily="18" charset="0"/>
                          </a:rPr>
                          <m:t>𝑖</m:t>
                        </m:r>
                      </m:sub>
                    </m:sSub>
                  </m:oMath>
                </a14:m>
                <a:r>
                  <a:rPr lang="en-US" altLang="zh-CN" sz="2000" dirty="0">
                    <a:latin typeface="Adobe Caslon Pro" panose="0205050205050A020403"/>
                  </a:rPr>
                  <a:t> = </a:t>
                </a:r>
              </a:p>
              <a:p>
                <a:pPr marL="457200" indent="-457200">
                  <a:buAutoNum type="arabicParenBoth"/>
                </a:pPr>
                <a:endParaRPr lang="en-US" altLang="zh-CN" sz="2000" dirty="0">
                  <a:latin typeface="Adobe Caslon Pro" panose="0205050205050A020403"/>
                </a:endParaRPr>
              </a:p>
              <a:p>
                <a:pPr marL="1371600" lvl="2" indent="-457200">
                  <a:buAutoNum type="arabicParenBoth"/>
                </a:pPr>
                <a:r>
                  <a:rPr lang="en-US" altLang="zh-CN" sz="2000" dirty="0">
                    <a:latin typeface="Adobe Caslon Pro" panose="0205050205050A020403"/>
                  </a:rPr>
                  <a:t>Otherwise, </a:t>
                </a:r>
                <a14:m>
                  <m:oMath xmlns:m="http://schemas.openxmlformats.org/officeDocument/2006/math">
                    <m:sSub>
                      <m:sSubPr>
                        <m:ctrlPr>
                          <a:rPr lang="en-US" altLang="zh-CN" sz="2000" i="1" smtClean="0" smtId="4294967295">
                            <a:latin typeface="Cambria Math" panose="02040503050406030204" pitchFamily="18" charset="0"/>
                          </a:rPr>
                        </m:ctrlPr>
                      </m:sSubPr>
                      <m:e>
                        <m:r>
                          <m:rPr>
                            <m:nor/>
                          </m:rPr>
                          <a:rPr lang="en-US" altLang="zh-CN" sz="2000" dirty="0">
                            <a:latin typeface="Adobe Caslon Pro" panose="0205050205050A020403"/>
                          </a:rPr>
                          <m:t>ω</m:t>
                        </m:r>
                      </m:e>
                      <m:sub>
                        <m:r>
                          <a:rPr lang="en-US" altLang="zh-CN" sz="2000" i="1" smtId="4294967295">
                            <a:latin typeface="Cambria Math" panose="02040503050406030204" pitchFamily="18" charset="0"/>
                          </a:rPr>
                          <m:t>𝑖</m:t>
                        </m:r>
                      </m:sub>
                    </m:sSub>
                  </m:oMath>
                </a14:m>
                <a:r>
                  <a:rPr lang="en-US" altLang="zh-CN" sz="2000" dirty="0">
                    <a:latin typeface="Adobe Caslon Pro" panose="0205050205050A020403"/>
                  </a:rPr>
                  <a:t> = 0</a:t>
                </a:r>
                <a:endParaRPr lang="zh-CN" altLang="en-US" sz="2000" dirty="0">
                  <a:latin typeface="Adobe Caslon Pro" panose="0205050205050A020403"/>
                </a:endParaRPr>
              </a:p>
            </p:txBody>
          </p:sp>
        </mc:Choice>
        <mc:Fallback xmlns="">
          <p:sp>
            <p:nvSpPr>
              <p:cNvPr id="4" name="文本框 3">
                <a:extLst>
                  <a:ext uri="{FF2B5EF4-FFF2-40B4-BE49-F238E27FC236}">
                    <a16:creationId xmlns:a16="http://schemas.microsoft.com/office/drawing/2014/main" id="{C863BD37-521C-41B0-8E49-FD83021235A9}"/>
                  </a:ext>
                </a:extLst>
              </p:cNvPr>
              <p:cNvSpPr txBox="1">
                <a:spLocks noRot="1" noChangeAspect="1" noMove="1" noResize="1" noEditPoints="1" noAdjustHandles="1" noChangeArrowheads="1" noChangeShapeType="1" noTextEdit="1"/>
              </p:cNvSpPr>
              <p:nvPr/>
            </p:nvSpPr>
            <p:spPr>
              <a:xfrm>
                <a:off x="611560" y="4032333"/>
                <a:ext cx="8208912" cy="2246769"/>
              </a:xfrm>
              <a:prstGeom prst="rect">
                <a:avLst/>
              </a:prstGeom>
              <a:blipFill>
                <a:blip r:embed="rId5"/>
                <a:stretch>
                  <a:fillRect l="-742" t="-1355" b="-542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D9717B77-E3F9-4F76-8963-D475EE7909BC}"/>
              </a:ext>
            </a:extLst>
          </p:cNvPr>
          <p:cNvPicPr>
            <a:picLocks noChangeAspect="1"/>
          </p:cNvPicPr>
          <p:nvPr/>
        </p:nvPicPr>
        <p:blipFill>
          <a:blip r:embed="rId6"/>
          <a:stretch>
            <a:fillRect/>
          </a:stretch>
        </p:blipFill>
        <p:spPr>
          <a:xfrm>
            <a:off x="3995936" y="5155717"/>
            <a:ext cx="3789759" cy="467753"/>
          </a:xfrm>
          <a:prstGeom prst="rect">
            <a:avLst/>
          </a:prstGeom>
        </p:spPr>
      </p:pic>
    </p:spTree>
    <p:extLst>
      <p:ext uri="{BB962C8B-B14F-4D97-AF65-F5344CB8AC3E}">
        <p14:creationId xmlns:p14="http://schemas.microsoft.com/office/powerpoint/2010/main" val="1811558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6732240"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Accelerating</a:t>
            </a:r>
          </a:p>
        </p:txBody>
      </p:sp>
      <p:sp>
        <p:nvSpPr>
          <p:cNvPr id="3077" name="Footer Placeholder 4"/>
          <p:cNvSpPr>
            <a:spLocks noGrp="1"/>
          </p:cNvSpPr>
          <p:nvPr>
            <p:ph type="ftr" sz="quarter" idx="3"/>
          </p:nvPr>
        </p:nvSpPr>
        <p:spPr/>
        <p:txBody>
          <a:bodyPr/>
          <a:lstStyle/>
          <a:p>
            <a:pPr lvl="0" algn="ctr"/>
            <a:r>
              <a:rPr lang="en-US" sz="1400" dirty="0"/>
              <a:t>1</a:t>
            </a:r>
            <a:r>
              <a:rPr lang="en-US" altLang="zh-CN" sz="1400" dirty="0"/>
              <a:t>5</a:t>
            </a:r>
            <a:endParaRPr sz="1400" dirty="0"/>
          </a:p>
        </p:txBody>
      </p:sp>
      <p:pic>
        <p:nvPicPr>
          <p:cNvPr id="7" name="图片 6">
            <a:extLst>
              <a:ext uri="{FF2B5EF4-FFF2-40B4-BE49-F238E27FC236}">
                <a16:creationId xmlns:a16="http://schemas.microsoft.com/office/drawing/2014/main" id="{4A628B62-75EB-42C5-A513-6FC3222D1A02}"/>
              </a:ext>
            </a:extLst>
          </p:cNvPr>
          <p:cNvPicPr>
            <a:picLocks noChangeAspect="1"/>
          </p:cNvPicPr>
          <p:nvPr/>
        </p:nvPicPr>
        <p:blipFill>
          <a:blip r:embed="rId3"/>
          <a:stretch>
            <a:fillRect/>
          </a:stretch>
        </p:blipFill>
        <p:spPr>
          <a:xfrm>
            <a:off x="1475656" y="2143141"/>
            <a:ext cx="6009018" cy="2873206"/>
          </a:xfrm>
          <a:prstGeom prst="rect">
            <a:avLst/>
          </a:prstGeom>
        </p:spPr>
      </p:pic>
      <p:sp>
        <p:nvSpPr>
          <p:cNvPr id="6" name="文本框 5">
            <a:extLst>
              <a:ext uri="{FF2B5EF4-FFF2-40B4-BE49-F238E27FC236}">
                <a16:creationId xmlns:a16="http://schemas.microsoft.com/office/drawing/2014/main" id="{BF752549-0CA6-40B8-A12E-59F97AD212A6}"/>
              </a:ext>
            </a:extLst>
          </p:cNvPr>
          <p:cNvSpPr txBox="1"/>
          <p:nvPr/>
        </p:nvSpPr>
        <p:spPr>
          <a:xfrm>
            <a:off x="1259632" y="5230676"/>
            <a:ext cx="6624736" cy="400110"/>
          </a:xfrm>
          <a:prstGeom prst="rect">
            <a:avLst/>
          </a:prstGeom>
          <a:noFill/>
        </p:spPr>
        <p:txBody>
          <a:bodyPr wrap="square">
            <a:spAutoFit/>
          </a:bodyPr>
          <a:lstStyle/>
          <a:p>
            <a:pPr algn="l"/>
            <a:r>
              <a:rPr lang="en-US" altLang="zh-CN" sz="2000" b="0" i="0" u="none" strike="noStrike" baseline="0" dirty="0">
                <a:latin typeface="Adobe Caslon Pro" panose="0205050205050A020403"/>
              </a:rPr>
              <a:t>the computation cost from O((τ + 1)|Φ|) to O(|Φ′ |)</a:t>
            </a:r>
            <a:endParaRPr lang="zh-CN" altLang="en-US" sz="2000" dirty="0">
              <a:latin typeface="Adobe Caslon Pro" panose="0205050205050A020403"/>
            </a:endParaRPr>
          </a:p>
        </p:txBody>
      </p:sp>
    </p:spTree>
    <p:extLst>
      <p:ext uri="{BB962C8B-B14F-4D97-AF65-F5344CB8AC3E}">
        <p14:creationId xmlns:p14="http://schemas.microsoft.com/office/powerpoint/2010/main" val="45823064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573176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Dealing with updates</a:t>
            </a:r>
          </a:p>
        </p:txBody>
      </p:sp>
      <p:sp>
        <p:nvSpPr>
          <p:cNvPr id="3075" name="文本占位符 3074"/>
          <p:cNvSpPr>
            <a:spLocks noGrp="1"/>
          </p:cNvSpPr>
          <p:nvPr>
            <p:ph type="body" idx="1"/>
          </p:nvPr>
        </p:nvSpPr>
        <p:spPr>
          <a:xfrm>
            <a:off x="156345" y="1916832"/>
            <a:ext cx="8699623" cy="4328393"/>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marL="0" indent="0" algn="l">
              <a:buNone/>
            </a:pPr>
            <a:r>
              <a:rPr lang="en-US" altLang="zh-CN" sz="2000" b="0" i="0" u="none" strike="noStrike" baseline="0" dirty="0">
                <a:latin typeface="Adobe Caslon Pro" panose="0205050205050A020403"/>
              </a:rPr>
              <a:t>      When the dataset is updated, the labels of the validation data are first updated by running a similarity selection algorithm on the updated </a:t>
            </a:r>
            <a:r>
              <a:rPr lang="en-US" altLang="zh-CN" sz="2000" dirty="0">
                <a:latin typeface="Adobe Caslon Pro" panose="0205050205050A020403"/>
              </a:rPr>
              <a:t>dataset. Then we monitor the error (MSLE) in the validated data by running our model. If the error increases, we train our model with </a:t>
            </a:r>
            <a:r>
              <a:rPr lang="en-US" altLang="zh-CN" sz="2000" dirty="0">
                <a:solidFill>
                  <a:schemeClr val="accent6">
                    <a:lumMod val="50000"/>
                  </a:schemeClr>
                </a:solidFill>
                <a:latin typeface="Adobe Caslon Pro" panose="0205050205050A020403"/>
              </a:rPr>
              <a:t>incremental learning</a:t>
            </a:r>
            <a:r>
              <a:rPr lang="en-US" altLang="zh-CN" sz="2000" dirty="0">
                <a:latin typeface="Adobe Caslon Pro" panose="0205050205050A020403"/>
              </a:rPr>
              <a:t>:</a:t>
            </a:r>
          </a:p>
          <a:p>
            <a:pPr marL="0" indent="0" algn="l">
              <a:buNone/>
            </a:pPr>
            <a:endParaRPr lang="en-US" altLang="zh-CN" sz="2000" dirty="0">
              <a:latin typeface="Adobe Caslon Pro" panose="0205050205050A020403"/>
            </a:endParaRPr>
          </a:p>
          <a:p>
            <a:pPr marL="457200" indent="-457200" algn="l">
              <a:buAutoNum type="arabicParenBoth"/>
            </a:pPr>
            <a:r>
              <a:rPr lang="en-US" altLang="zh-CN" sz="2000" dirty="0">
                <a:latin typeface="Adobe Caslon Pro" panose="0205050205050A020403"/>
              </a:rPr>
              <a:t>First, the labels of the training data are updated by running a similarity selection algorithm on the updated dataset. </a:t>
            </a:r>
          </a:p>
          <a:p>
            <a:pPr marL="457200" indent="-457200" algn="l">
              <a:buAutoNum type="arabicParenBoth"/>
            </a:pPr>
            <a:r>
              <a:rPr lang="en-US" altLang="zh-CN" sz="2000" dirty="0">
                <a:latin typeface="Adobe Caslon Pro" panose="0205050205050A020403"/>
              </a:rPr>
              <a:t>Then the model is trained with the updated training data until the validation error does not change for three consecutive epochs.</a:t>
            </a:r>
          </a:p>
          <a:p>
            <a:pPr marL="0" indent="0" algn="l">
              <a:buNone/>
            </a:pPr>
            <a:r>
              <a:rPr lang="en-US" altLang="zh-CN" sz="1800" dirty="0">
                <a:solidFill>
                  <a:srgbClr val="C00000"/>
                </a:solidFill>
                <a:latin typeface="Adobe Caslon Pro" panose="0205050205050A020403"/>
              </a:rPr>
              <a:t>Note</a:t>
            </a:r>
            <a:r>
              <a:rPr lang="zh-CN" altLang="en-US" sz="1800" dirty="0">
                <a:solidFill>
                  <a:srgbClr val="C00000"/>
                </a:solidFill>
                <a:latin typeface="Adobe Caslon Pro" panose="0205050205050A020403"/>
              </a:rPr>
              <a:t>：</a:t>
            </a:r>
            <a:endParaRPr lang="en-US" altLang="zh-CN" sz="1800" dirty="0">
              <a:solidFill>
                <a:srgbClr val="C00000"/>
              </a:solidFill>
              <a:latin typeface="Adobe Caslon Pro" panose="0205050205050A020403"/>
            </a:endParaRPr>
          </a:p>
          <a:p>
            <a:pPr marL="0" indent="0">
              <a:buNone/>
            </a:pPr>
            <a:r>
              <a:rPr lang="en-US" sz="1800" dirty="0">
                <a:solidFill>
                  <a:srgbClr val="C00000"/>
                </a:solidFill>
                <a:latin typeface="Adobe Caslon Pro" panose="0205050205050A020403"/>
              </a:rPr>
              <a:t>      (1) the training does not start from scratch but from the current model, and it is processed on the entire training data to </a:t>
            </a:r>
            <a:r>
              <a:rPr lang="en-US" altLang="zh-CN" sz="1800" b="0" i="0" u="none" strike="noStrike" baseline="0" dirty="0">
                <a:solidFill>
                  <a:srgbClr val="C00000"/>
                </a:solidFill>
                <a:latin typeface="Adobe Caslon Pro" panose="0205050205050A020403"/>
              </a:rPr>
              <a:t>prevent catastrophic forgetting.</a:t>
            </a:r>
          </a:p>
          <a:p>
            <a:pPr marL="0" indent="0">
              <a:buNone/>
            </a:pPr>
            <a:r>
              <a:rPr lang="en-US" altLang="zh-CN" sz="1800" dirty="0">
                <a:solidFill>
                  <a:srgbClr val="C00000"/>
                </a:solidFill>
                <a:latin typeface="Adobe Caslon Pro" panose="0205050205050A020403"/>
              </a:rPr>
              <a:t>      (2) we always keep the original queries and only update their labels.</a:t>
            </a:r>
            <a:endParaRPr lang="en-US" sz="1800" dirty="0">
              <a:solidFill>
                <a:srgbClr val="C00000"/>
              </a:solidFill>
              <a:latin typeface="Adobe Caslon Pro" panose="0205050205050A020403"/>
            </a:endParaRPr>
          </a:p>
        </p:txBody>
      </p:sp>
      <p:sp>
        <p:nvSpPr>
          <p:cNvPr id="3077" name="Footer Placeholder 4"/>
          <p:cNvSpPr>
            <a:spLocks noGrp="1"/>
          </p:cNvSpPr>
          <p:nvPr>
            <p:ph type="ftr" sz="quarter" idx="3"/>
          </p:nvPr>
        </p:nvSpPr>
        <p:spPr/>
        <p:txBody>
          <a:bodyPr/>
          <a:lstStyle/>
          <a:p>
            <a:pPr lvl="0" algn="ctr"/>
            <a:r>
              <a:rPr lang="en-US" sz="1400" dirty="0"/>
              <a:t>1</a:t>
            </a:r>
            <a:r>
              <a:rPr lang="en-US" altLang="zh-CN" sz="1400" dirty="0"/>
              <a:t>6</a:t>
            </a:r>
            <a:endParaRPr sz="1400" dirty="0"/>
          </a:p>
        </p:txBody>
      </p:sp>
    </p:spTree>
    <p:extLst>
      <p:ext uri="{BB962C8B-B14F-4D97-AF65-F5344CB8AC3E}">
        <p14:creationId xmlns:p14="http://schemas.microsoft.com/office/powerpoint/2010/main" val="59024694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392392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Experiments</a:t>
            </a:r>
            <a:endParaRPr sz="3600" dirty="0">
              <a:latin typeface="Adobe Caslon Pro" panose="0205050205050A020403"/>
            </a:endParaRPr>
          </a:p>
        </p:txBody>
      </p:sp>
      <p:sp>
        <p:nvSpPr>
          <p:cNvPr id="3075" name="文本占位符 3074"/>
          <p:cNvSpPr>
            <a:spLocks noGrp="1"/>
          </p:cNvSpPr>
          <p:nvPr>
            <p:ph type="body" idx="1"/>
          </p:nvPr>
        </p:nvSpPr>
        <p:spPr>
          <a:xfrm>
            <a:off x="444376" y="2269339"/>
            <a:ext cx="8376095" cy="3849688"/>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lvl="0">
              <a:buFont typeface="Wingdings" panose="05000000000000000000" pitchFamily="2" charset="2"/>
              <a:buChar char="Ø"/>
            </a:pPr>
            <a:r>
              <a:rPr lang="en-US" sz="2800" dirty="0">
                <a:latin typeface="Adobe Caslon Pro" panose="0205050205050A020403"/>
              </a:rPr>
              <a:t>Datasets:</a:t>
            </a:r>
          </a:p>
          <a:p>
            <a:pPr lvl="0">
              <a:buFont typeface="Wingdings" panose="05000000000000000000" pitchFamily="2" charset="2"/>
              <a:buChar char="Ø"/>
            </a:pPr>
            <a:endParaRPr lang="en-US" sz="2800" dirty="0">
              <a:latin typeface="Adobe Caslon Pro" panose="0205050205050A020403"/>
            </a:endParaRPr>
          </a:p>
          <a:p>
            <a:pPr lvl="0">
              <a:buFont typeface="Wingdings" panose="05000000000000000000" pitchFamily="2" charset="2"/>
              <a:buChar char="Ø"/>
            </a:pPr>
            <a:endParaRPr lang="en-US" sz="2800" dirty="0">
              <a:latin typeface="Adobe Caslon Pro" panose="0205050205050A020403"/>
            </a:endParaRPr>
          </a:p>
          <a:p>
            <a:pPr marL="0" lvl="0" indent="0">
              <a:buNone/>
            </a:pPr>
            <a:endParaRPr lang="en-US" sz="2800" dirty="0">
              <a:latin typeface="Adobe Caslon Pro" panose="0205050205050A020403"/>
            </a:endParaRPr>
          </a:p>
          <a:p>
            <a:pPr lvl="0">
              <a:buFont typeface="Wingdings" panose="05000000000000000000" pitchFamily="2" charset="2"/>
              <a:buChar char="Ø"/>
            </a:pPr>
            <a:r>
              <a:rPr lang="en-US" sz="2000" dirty="0">
                <a:latin typeface="Adobe Caslon Pro" panose="0205050205050A020403"/>
              </a:rPr>
              <a:t>Uniformly sample 10% data from dataset D as the query workload Q.</a:t>
            </a:r>
          </a:p>
          <a:p>
            <a:pPr lvl="0">
              <a:buFont typeface="Wingdings" panose="05000000000000000000" pitchFamily="2" charset="2"/>
              <a:buChar char="Ø"/>
            </a:pPr>
            <a:r>
              <a:rPr lang="en-US" sz="2000" dirty="0">
                <a:latin typeface="Adobe Caslon Pro" panose="0205050205050A020403"/>
              </a:rPr>
              <a:t>Split Q in 80: 10 : 10 to create training, validation and testing</a:t>
            </a:r>
          </a:p>
          <a:p>
            <a:pPr lvl="0">
              <a:buFont typeface="Wingdings" panose="05000000000000000000" pitchFamily="2" charset="2"/>
              <a:buChar char="Ø"/>
            </a:pPr>
            <a:endParaRPr lang="en-US" sz="2800" dirty="0">
              <a:latin typeface="Adobe Caslon Pro" panose="0205050205050A020403"/>
            </a:endParaRPr>
          </a:p>
        </p:txBody>
      </p:sp>
      <p:sp>
        <p:nvSpPr>
          <p:cNvPr id="3077" name="Footer Placeholder 4"/>
          <p:cNvSpPr>
            <a:spLocks noGrp="1"/>
          </p:cNvSpPr>
          <p:nvPr>
            <p:ph type="ftr" sz="quarter" idx="3"/>
          </p:nvPr>
        </p:nvSpPr>
        <p:spPr/>
        <p:txBody>
          <a:bodyPr/>
          <a:lstStyle/>
          <a:p>
            <a:pPr lvl="0" algn="ctr"/>
            <a:r>
              <a:rPr lang="en-US" sz="1400" dirty="0"/>
              <a:t>1</a:t>
            </a:r>
            <a:r>
              <a:rPr lang="en-US" altLang="zh-CN" sz="1400" dirty="0"/>
              <a:t>7</a:t>
            </a:r>
            <a:endParaRPr sz="1400" dirty="0"/>
          </a:p>
        </p:txBody>
      </p:sp>
      <p:pic>
        <p:nvPicPr>
          <p:cNvPr id="3" name="图片 2">
            <a:extLst>
              <a:ext uri="{FF2B5EF4-FFF2-40B4-BE49-F238E27FC236}">
                <a16:creationId xmlns:a16="http://schemas.microsoft.com/office/drawing/2014/main" id="{0BE0C62D-DD75-4E71-8120-BB83DBD01376}"/>
              </a:ext>
            </a:extLst>
          </p:cNvPr>
          <p:cNvPicPr>
            <a:picLocks noChangeAspect="1"/>
          </p:cNvPicPr>
          <p:nvPr/>
        </p:nvPicPr>
        <p:blipFill>
          <a:blip r:embed="rId3"/>
          <a:stretch>
            <a:fillRect/>
          </a:stretch>
        </p:blipFill>
        <p:spPr>
          <a:xfrm>
            <a:off x="0" y="2800169"/>
            <a:ext cx="9144000" cy="1204895"/>
          </a:xfrm>
          <a:prstGeom prst="rect">
            <a:avLst/>
          </a:prstGeom>
        </p:spPr>
      </p:pic>
    </p:spTree>
    <p:extLst>
      <p:ext uri="{BB962C8B-B14F-4D97-AF65-F5344CB8AC3E}">
        <p14:creationId xmlns:p14="http://schemas.microsoft.com/office/powerpoint/2010/main" val="32094719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85596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Experiments —Accuracy</a:t>
            </a:r>
            <a:endParaRPr sz="3600" dirty="0">
              <a:latin typeface="Adobe Caslon Pro" panose="0205050205050A020403"/>
            </a:endParaRPr>
          </a:p>
        </p:txBody>
      </p:sp>
      <p:sp>
        <p:nvSpPr>
          <p:cNvPr id="3077" name="Footer Placeholder 4"/>
          <p:cNvSpPr>
            <a:spLocks noGrp="1"/>
          </p:cNvSpPr>
          <p:nvPr>
            <p:ph type="ftr" sz="quarter" idx="3"/>
          </p:nvPr>
        </p:nvSpPr>
        <p:spPr/>
        <p:txBody>
          <a:bodyPr/>
          <a:lstStyle/>
          <a:p>
            <a:pPr lvl="0" algn="ctr"/>
            <a:r>
              <a:rPr lang="en-US" sz="1400" dirty="0"/>
              <a:t>1</a:t>
            </a:r>
            <a:r>
              <a:rPr lang="en-US" altLang="zh-CN" sz="1400" dirty="0"/>
              <a:t>8</a:t>
            </a:r>
            <a:endParaRPr sz="1400" dirty="0"/>
          </a:p>
        </p:txBody>
      </p:sp>
      <p:pic>
        <p:nvPicPr>
          <p:cNvPr id="4" name="图片 3">
            <a:extLst>
              <a:ext uri="{FF2B5EF4-FFF2-40B4-BE49-F238E27FC236}">
                <a16:creationId xmlns:a16="http://schemas.microsoft.com/office/drawing/2014/main" id="{2A6EF54D-7A43-4F18-B849-F56C70E2B3FE}"/>
              </a:ext>
            </a:extLst>
          </p:cNvPr>
          <p:cNvPicPr>
            <a:picLocks noChangeAspect="1"/>
          </p:cNvPicPr>
          <p:nvPr/>
        </p:nvPicPr>
        <p:blipFill>
          <a:blip r:embed="rId3"/>
          <a:stretch>
            <a:fillRect/>
          </a:stretch>
        </p:blipFill>
        <p:spPr>
          <a:xfrm>
            <a:off x="344595" y="2348880"/>
            <a:ext cx="4227405" cy="2726019"/>
          </a:xfrm>
          <a:prstGeom prst="rect">
            <a:avLst/>
          </a:prstGeom>
        </p:spPr>
      </p:pic>
      <p:pic>
        <p:nvPicPr>
          <p:cNvPr id="6" name="图片 5">
            <a:extLst>
              <a:ext uri="{FF2B5EF4-FFF2-40B4-BE49-F238E27FC236}">
                <a16:creationId xmlns:a16="http://schemas.microsoft.com/office/drawing/2014/main" id="{C3278EC6-B8EF-49F7-BDBB-DB3A8B1966E0}"/>
              </a:ext>
            </a:extLst>
          </p:cNvPr>
          <p:cNvPicPr>
            <a:picLocks noChangeAspect="1"/>
          </p:cNvPicPr>
          <p:nvPr/>
        </p:nvPicPr>
        <p:blipFill>
          <a:blip r:embed="rId4"/>
          <a:stretch>
            <a:fillRect/>
          </a:stretch>
        </p:blipFill>
        <p:spPr>
          <a:xfrm>
            <a:off x="4574409" y="2348880"/>
            <a:ext cx="3914283" cy="2726019"/>
          </a:xfrm>
          <a:prstGeom prst="rect">
            <a:avLst/>
          </a:prstGeom>
        </p:spPr>
      </p:pic>
    </p:spTree>
    <p:extLst>
      <p:ext uri="{BB962C8B-B14F-4D97-AF65-F5344CB8AC3E}">
        <p14:creationId xmlns:p14="http://schemas.microsoft.com/office/powerpoint/2010/main" val="234160147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85596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Experiments —Accuracy</a:t>
            </a:r>
            <a:endParaRPr sz="3600" dirty="0">
              <a:latin typeface="Adobe Caslon Pro" panose="0205050205050A020403"/>
            </a:endParaRPr>
          </a:p>
        </p:txBody>
      </p:sp>
      <p:grpSp>
        <p:nvGrpSpPr>
          <p:cNvPr id="11" name="组合 10">
            <a:extLst>
              <a:ext uri="{FF2B5EF4-FFF2-40B4-BE49-F238E27FC236}">
                <a16:creationId xmlns:a16="http://schemas.microsoft.com/office/drawing/2014/main" id="{87F6B7E4-6663-40AC-8250-075466F3C3C8}"/>
              </a:ext>
            </a:extLst>
          </p:cNvPr>
          <p:cNvGrpSpPr/>
          <p:nvPr/>
        </p:nvGrpSpPr>
        <p:grpSpPr>
          <a:xfrm>
            <a:off x="2267744" y="1822760"/>
            <a:ext cx="4464496" cy="4578334"/>
            <a:chOff x="2267744" y="1822760"/>
            <a:chExt cx="4464496" cy="4578334"/>
          </a:xfrm>
        </p:grpSpPr>
        <p:pic>
          <p:nvPicPr>
            <p:cNvPr id="8" name="图片 7">
              <a:extLst>
                <a:ext uri="{FF2B5EF4-FFF2-40B4-BE49-F238E27FC236}">
                  <a16:creationId xmlns:a16="http://schemas.microsoft.com/office/drawing/2014/main" id="{40E6277E-1D4E-4FD4-A24E-E8C69DB42FB9}"/>
                </a:ext>
              </a:extLst>
            </p:cNvPr>
            <p:cNvPicPr>
              <a:picLocks noChangeAspect="1"/>
            </p:cNvPicPr>
            <p:nvPr/>
          </p:nvPicPr>
          <p:blipFill>
            <a:blip r:embed="rId3"/>
            <a:stretch>
              <a:fillRect/>
            </a:stretch>
          </p:blipFill>
          <p:spPr>
            <a:xfrm>
              <a:off x="2267744" y="2143141"/>
              <a:ext cx="4464496" cy="4257953"/>
            </a:xfrm>
            <a:prstGeom prst="rect">
              <a:avLst/>
            </a:prstGeom>
          </p:spPr>
        </p:pic>
        <p:pic>
          <p:nvPicPr>
            <p:cNvPr id="10" name="图片 9">
              <a:extLst>
                <a:ext uri="{FF2B5EF4-FFF2-40B4-BE49-F238E27FC236}">
                  <a16:creationId xmlns:a16="http://schemas.microsoft.com/office/drawing/2014/main" id="{16F0258A-CBFB-4838-B726-8FC47E36911A}"/>
                </a:ext>
              </a:extLst>
            </p:cNvPr>
            <p:cNvPicPr>
              <a:picLocks noChangeAspect="1"/>
            </p:cNvPicPr>
            <p:nvPr/>
          </p:nvPicPr>
          <p:blipFill>
            <a:blip r:embed="rId4"/>
            <a:stretch>
              <a:fillRect/>
            </a:stretch>
          </p:blipFill>
          <p:spPr>
            <a:xfrm>
              <a:off x="3115981" y="1822760"/>
              <a:ext cx="2699785" cy="338392"/>
            </a:xfrm>
            <a:prstGeom prst="rect">
              <a:avLst/>
            </a:prstGeom>
          </p:spPr>
        </p:pic>
      </p:grpSp>
      <p:sp>
        <p:nvSpPr>
          <p:cNvPr id="3077" name="Footer Placeholder 4"/>
          <p:cNvSpPr>
            <a:spLocks noGrp="1"/>
          </p:cNvSpPr>
          <p:nvPr>
            <p:ph type="ftr" sz="quarter" idx="3"/>
          </p:nvPr>
        </p:nvSpPr>
        <p:spPr/>
        <p:txBody>
          <a:bodyPr/>
          <a:lstStyle/>
          <a:p>
            <a:pPr lvl="0" algn="ctr"/>
            <a:r>
              <a:rPr lang="en-US" sz="1400" dirty="0"/>
              <a:t>1</a:t>
            </a:r>
            <a:r>
              <a:rPr lang="en-US" altLang="zh-CN" sz="1400" dirty="0"/>
              <a:t>9</a:t>
            </a:r>
            <a:endParaRPr sz="1400" dirty="0"/>
          </a:p>
        </p:txBody>
      </p:sp>
    </p:spTree>
    <p:extLst>
      <p:ext uri="{BB962C8B-B14F-4D97-AF65-F5344CB8AC3E}">
        <p14:creationId xmlns:p14="http://schemas.microsoft.com/office/powerpoint/2010/main" val="384070560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51520" y="960261"/>
            <a:ext cx="8229600"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r>
              <a:rPr lang="en-US" altLang="zh-CN" sz="3600" dirty="0">
                <a:latin typeface="Adobe Caslon Pro" panose="0205050205050A020403"/>
              </a:rPr>
              <a:t>Contents</a:t>
            </a:r>
            <a:endParaRPr sz="3600" dirty="0">
              <a:latin typeface="Adobe Caslon Pro" panose="0205050205050A020403"/>
            </a:endParaRPr>
          </a:p>
        </p:txBody>
      </p:sp>
      <p:sp>
        <p:nvSpPr>
          <p:cNvPr id="3075" name="文本占位符 3074"/>
          <p:cNvSpPr>
            <a:spLocks noGrp="1"/>
          </p:cNvSpPr>
          <p:nvPr>
            <p:ph type="body" idx="1"/>
          </p:nvPr>
        </p:nvSpPr>
        <p:spPr>
          <a:xfrm>
            <a:off x="3347864" y="2027584"/>
            <a:ext cx="4680992" cy="3849688"/>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lvl="0">
              <a:buFont typeface="Wingdings" panose="05000000000000000000" pitchFamily="2" charset="2"/>
              <a:buChar char="Ø"/>
            </a:pPr>
            <a:r>
              <a:rPr lang="en-US" altLang="zh-CN" sz="2800" dirty="0">
                <a:latin typeface="Adobe Caslon Pro" panose="0205050205050A020403"/>
              </a:rPr>
              <a:t>Tasks</a:t>
            </a:r>
          </a:p>
          <a:p>
            <a:pPr lvl="0">
              <a:buFont typeface="Wingdings" panose="05000000000000000000" pitchFamily="2" charset="2"/>
              <a:buChar char="Ø"/>
            </a:pPr>
            <a:r>
              <a:rPr lang="en-US" altLang="zh-CN" sz="2800" dirty="0">
                <a:latin typeface="Adobe Caslon Pro" panose="0205050205050A020403"/>
              </a:rPr>
              <a:t>Framework</a:t>
            </a:r>
          </a:p>
          <a:p>
            <a:pPr lvl="0">
              <a:buFont typeface="Wingdings" panose="05000000000000000000" pitchFamily="2" charset="2"/>
              <a:buChar char="Ø"/>
            </a:pPr>
            <a:r>
              <a:rPr lang="en-US" altLang="zh-CN" sz="2800" dirty="0">
                <a:latin typeface="Adobe Caslon Pro" panose="0205050205050A020403"/>
              </a:rPr>
              <a:t>Model</a:t>
            </a:r>
            <a:r>
              <a:rPr lang="zh-CN" altLang="en-US" sz="2800" dirty="0">
                <a:latin typeface="Adobe Caslon Pro" panose="0205050205050A020403"/>
              </a:rPr>
              <a:t> </a:t>
            </a:r>
            <a:r>
              <a:rPr lang="en-US" altLang="zh-CN" sz="2800" dirty="0">
                <a:latin typeface="Adobe Caslon Pro" panose="0205050205050A020403"/>
              </a:rPr>
              <a:t>Design</a:t>
            </a:r>
          </a:p>
          <a:p>
            <a:pPr lvl="0">
              <a:buFont typeface="Wingdings" panose="05000000000000000000" pitchFamily="2" charset="2"/>
              <a:buChar char="Ø"/>
            </a:pPr>
            <a:r>
              <a:rPr lang="en-US" altLang="zh-CN" sz="2800" dirty="0">
                <a:latin typeface="Adobe Caslon Pro" panose="0205050205050A020403"/>
              </a:rPr>
              <a:t>Model Training</a:t>
            </a:r>
          </a:p>
          <a:p>
            <a:pPr lvl="0">
              <a:buFont typeface="Wingdings" panose="05000000000000000000" pitchFamily="2" charset="2"/>
              <a:buChar char="Ø"/>
            </a:pPr>
            <a:r>
              <a:rPr lang="en-US" altLang="zh-CN" sz="2800" dirty="0">
                <a:latin typeface="Adobe Caslon Pro" panose="0205050205050A020403"/>
              </a:rPr>
              <a:t>Accelerating</a:t>
            </a:r>
          </a:p>
          <a:p>
            <a:pPr lvl="0">
              <a:buFont typeface="Wingdings" panose="05000000000000000000" pitchFamily="2" charset="2"/>
              <a:buChar char="Ø"/>
            </a:pPr>
            <a:r>
              <a:rPr lang="en-US" altLang="zh-CN" sz="2800" dirty="0">
                <a:latin typeface="Adobe Caslon Pro" panose="0205050205050A020403"/>
              </a:rPr>
              <a:t>Dealing with Updates</a:t>
            </a:r>
          </a:p>
          <a:p>
            <a:pPr lvl="0">
              <a:buFont typeface="Wingdings" panose="05000000000000000000" pitchFamily="2" charset="2"/>
              <a:buChar char="Ø"/>
            </a:pPr>
            <a:r>
              <a:rPr lang="en-US" altLang="zh-CN" sz="2800" dirty="0">
                <a:latin typeface="Adobe Caslon Pro" panose="0205050205050A020403"/>
              </a:rPr>
              <a:t>Experiments</a:t>
            </a:r>
          </a:p>
          <a:p>
            <a:pPr lvl="0">
              <a:buFont typeface="Wingdings" panose="05000000000000000000" pitchFamily="2" charset="2"/>
              <a:buChar char="Ø"/>
            </a:pPr>
            <a:r>
              <a:rPr lang="en-US" altLang="zh-CN" sz="2800" dirty="0">
                <a:latin typeface="Adobe Caslon Pro" panose="0205050205050A020403"/>
              </a:rPr>
              <a:t>Summary</a:t>
            </a:r>
          </a:p>
        </p:txBody>
      </p:sp>
      <p:sp>
        <p:nvSpPr>
          <p:cNvPr id="3077" name="Footer Placeholder 4"/>
          <p:cNvSpPr>
            <a:spLocks noGrp="1"/>
          </p:cNvSpPr>
          <p:nvPr>
            <p:ph type="ftr" sz="quarter" idx="3"/>
          </p:nvPr>
        </p:nvSpPr>
        <p:spPr/>
        <p:txBody>
          <a:bodyPr/>
          <a:lstStyle/>
          <a:p>
            <a:pPr lvl="0" algn="ctr"/>
            <a:r>
              <a:rPr lang="en-US" sz="1400" dirty="0"/>
              <a:t>2</a:t>
            </a:r>
            <a:endParaRPr sz="1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85596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Experiments — Efficiency</a:t>
            </a:r>
            <a:endParaRPr sz="3600" dirty="0">
              <a:latin typeface="Adobe Caslon Pro" panose="0205050205050A020403"/>
            </a:endParaRPr>
          </a:p>
        </p:txBody>
      </p:sp>
      <p:sp>
        <p:nvSpPr>
          <p:cNvPr id="3077" name="Footer Placeholder 4"/>
          <p:cNvSpPr>
            <a:spLocks noGrp="1"/>
          </p:cNvSpPr>
          <p:nvPr>
            <p:ph type="ftr" sz="quarter" idx="3"/>
          </p:nvPr>
        </p:nvSpPr>
        <p:spPr/>
        <p:txBody>
          <a:bodyPr/>
          <a:lstStyle/>
          <a:p>
            <a:pPr lvl="0" algn="ctr"/>
            <a:r>
              <a:rPr lang="en-US" altLang="zh-CN" sz="1400" dirty="0"/>
              <a:t>20</a:t>
            </a:r>
            <a:endParaRPr sz="1400" dirty="0"/>
          </a:p>
        </p:txBody>
      </p:sp>
      <p:pic>
        <p:nvPicPr>
          <p:cNvPr id="3" name="图片 2">
            <a:extLst>
              <a:ext uri="{FF2B5EF4-FFF2-40B4-BE49-F238E27FC236}">
                <a16:creationId xmlns:a16="http://schemas.microsoft.com/office/drawing/2014/main" id="{55871944-31DA-4970-8D1D-0E8D8E2F6755}"/>
              </a:ext>
            </a:extLst>
          </p:cNvPr>
          <p:cNvPicPr>
            <a:picLocks noChangeAspect="1"/>
          </p:cNvPicPr>
          <p:nvPr/>
        </p:nvPicPr>
        <p:blipFill>
          <a:blip r:embed="rId3"/>
          <a:stretch>
            <a:fillRect/>
          </a:stretch>
        </p:blipFill>
        <p:spPr>
          <a:xfrm>
            <a:off x="1886285" y="2106452"/>
            <a:ext cx="5371429" cy="3923809"/>
          </a:xfrm>
          <a:prstGeom prst="rect">
            <a:avLst/>
          </a:prstGeom>
        </p:spPr>
      </p:pic>
    </p:spTree>
    <p:extLst>
      <p:ext uri="{BB962C8B-B14F-4D97-AF65-F5344CB8AC3E}">
        <p14:creationId xmlns:p14="http://schemas.microsoft.com/office/powerpoint/2010/main" val="315788269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85596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Experiments — Model Components</a:t>
            </a:r>
            <a:endParaRPr sz="3600" dirty="0">
              <a:latin typeface="Adobe Caslon Pro" panose="0205050205050A020403"/>
            </a:endParaRPr>
          </a:p>
        </p:txBody>
      </p:sp>
      <p:sp>
        <p:nvSpPr>
          <p:cNvPr id="3077" name="Footer Placeholder 4"/>
          <p:cNvSpPr>
            <a:spLocks noGrp="1"/>
          </p:cNvSpPr>
          <p:nvPr>
            <p:ph type="ftr" sz="quarter" idx="3"/>
          </p:nvPr>
        </p:nvSpPr>
        <p:spPr/>
        <p:txBody>
          <a:bodyPr/>
          <a:lstStyle/>
          <a:p>
            <a:pPr lvl="0" algn="ctr"/>
            <a:r>
              <a:rPr lang="en-US" altLang="zh-CN" sz="1400" dirty="0"/>
              <a:t>21</a:t>
            </a:r>
            <a:endParaRPr sz="1400" dirty="0"/>
          </a:p>
        </p:txBody>
      </p:sp>
      <p:pic>
        <p:nvPicPr>
          <p:cNvPr id="4" name="图片 3">
            <a:extLst>
              <a:ext uri="{FF2B5EF4-FFF2-40B4-BE49-F238E27FC236}">
                <a16:creationId xmlns:a16="http://schemas.microsoft.com/office/drawing/2014/main" id="{98099096-4247-4438-BBDA-01DDEA6978DB}"/>
              </a:ext>
            </a:extLst>
          </p:cNvPr>
          <p:cNvPicPr>
            <a:picLocks noChangeAspect="1"/>
          </p:cNvPicPr>
          <p:nvPr/>
        </p:nvPicPr>
        <p:blipFill>
          <a:blip r:embed="rId3"/>
          <a:stretch>
            <a:fillRect/>
          </a:stretch>
        </p:blipFill>
        <p:spPr>
          <a:xfrm>
            <a:off x="1907704" y="2143141"/>
            <a:ext cx="4752528" cy="812769"/>
          </a:xfrm>
          <a:prstGeom prst="rect">
            <a:avLst/>
          </a:prstGeom>
        </p:spPr>
      </p:pic>
      <p:pic>
        <p:nvPicPr>
          <p:cNvPr id="6" name="图片 5">
            <a:extLst>
              <a:ext uri="{FF2B5EF4-FFF2-40B4-BE49-F238E27FC236}">
                <a16:creationId xmlns:a16="http://schemas.microsoft.com/office/drawing/2014/main" id="{C73281E9-B2E6-42F4-9D74-9DD41604B8A4}"/>
              </a:ext>
            </a:extLst>
          </p:cNvPr>
          <p:cNvPicPr>
            <a:picLocks noChangeAspect="1"/>
          </p:cNvPicPr>
          <p:nvPr/>
        </p:nvPicPr>
        <p:blipFill>
          <a:blip r:embed="rId4"/>
          <a:stretch>
            <a:fillRect/>
          </a:stretch>
        </p:blipFill>
        <p:spPr>
          <a:xfrm>
            <a:off x="0" y="3122867"/>
            <a:ext cx="9144000" cy="2702578"/>
          </a:xfrm>
          <a:prstGeom prst="rect">
            <a:avLst/>
          </a:prstGeom>
        </p:spPr>
      </p:pic>
    </p:spTree>
    <p:extLst>
      <p:ext uri="{BB962C8B-B14F-4D97-AF65-F5344CB8AC3E}">
        <p14:creationId xmlns:p14="http://schemas.microsoft.com/office/powerpoint/2010/main" val="420858019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85596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Experiments — Model Size</a:t>
            </a:r>
            <a:endParaRPr sz="3600" dirty="0">
              <a:latin typeface="Adobe Caslon Pro" panose="0205050205050A020403"/>
            </a:endParaRPr>
          </a:p>
        </p:txBody>
      </p:sp>
      <p:sp>
        <p:nvSpPr>
          <p:cNvPr id="3077" name="Footer Placeholder 4"/>
          <p:cNvSpPr>
            <a:spLocks noGrp="1"/>
          </p:cNvSpPr>
          <p:nvPr>
            <p:ph type="ftr" sz="quarter" idx="3"/>
          </p:nvPr>
        </p:nvSpPr>
        <p:spPr/>
        <p:txBody>
          <a:bodyPr/>
          <a:lstStyle/>
          <a:p>
            <a:pPr lvl="0" algn="ctr"/>
            <a:r>
              <a:rPr lang="en-US" altLang="zh-CN" sz="1400" dirty="0"/>
              <a:t>22</a:t>
            </a:r>
            <a:endParaRPr sz="1400" dirty="0"/>
          </a:p>
        </p:txBody>
      </p:sp>
      <p:pic>
        <p:nvPicPr>
          <p:cNvPr id="3" name="图片 2">
            <a:extLst>
              <a:ext uri="{FF2B5EF4-FFF2-40B4-BE49-F238E27FC236}">
                <a16:creationId xmlns:a16="http://schemas.microsoft.com/office/drawing/2014/main" id="{5162B898-8BE4-4D1F-961F-D73FF521D65B}"/>
              </a:ext>
            </a:extLst>
          </p:cNvPr>
          <p:cNvPicPr>
            <a:picLocks noChangeAspect="1"/>
          </p:cNvPicPr>
          <p:nvPr/>
        </p:nvPicPr>
        <p:blipFill>
          <a:blip r:embed="rId3"/>
          <a:stretch>
            <a:fillRect/>
          </a:stretch>
        </p:blipFill>
        <p:spPr>
          <a:xfrm>
            <a:off x="1547664" y="2093596"/>
            <a:ext cx="5947692" cy="3764263"/>
          </a:xfrm>
          <a:prstGeom prst="rect">
            <a:avLst/>
          </a:prstGeom>
        </p:spPr>
      </p:pic>
    </p:spTree>
    <p:extLst>
      <p:ext uri="{BB962C8B-B14F-4D97-AF65-F5344CB8AC3E}">
        <p14:creationId xmlns:p14="http://schemas.microsoft.com/office/powerpoint/2010/main" val="301115343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85596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a:latin typeface="Adobe Caslon Pro" panose="0205050205050A020403"/>
              </a:rPr>
              <a:t>Experiments — Training</a:t>
            </a:r>
            <a:endParaRPr sz="3600" dirty="0">
              <a:latin typeface="Adobe Caslon Pro" panose="0205050205050A020403"/>
            </a:endParaRPr>
          </a:p>
        </p:txBody>
      </p:sp>
      <p:sp>
        <p:nvSpPr>
          <p:cNvPr id="3077" name="Footer Placeholder 4"/>
          <p:cNvSpPr>
            <a:spLocks noGrp="1"/>
          </p:cNvSpPr>
          <p:nvPr>
            <p:ph type="ftr" sz="quarter" idx="3"/>
          </p:nvPr>
        </p:nvSpPr>
        <p:spPr/>
        <p:txBody>
          <a:bodyPr/>
          <a:lstStyle/>
          <a:p>
            <a:pPr lvl="0" algn="ctr"/>
            <a:r>
              <a:rPr lang="en-US" altLang="zh-CN" sz="1400" dirty="0"/>
              <a:t>23</a:t>
            </a:r>
            <a:endParaRPr sz="1400" dirty="0"/>
          </a:p>
        </p:txBody>
      </p:sp>
      <p:pic>
        <p:nvPicPr>
          <p:cNvPr id="4" name="图片 3">
            <a:extLst>
              <a:ext uri="{FF2B5EF4-FFF2-40B4-BE49-F238E27FC236}">
                <a16:creationId xmlns:a16="http://schemas.microsoft.com/office/drawing/2014/main" id="{4D41987A-8AC5-477D-A282-EBA6D31A70E2}"/>
              </a:ext>
            </a:extLst>
          </p:cNvPr>
          <p:cNvPicPr>
            <a:picLocks noChangeAspect="1"/>
          </p:cNvPicPr>
          <p:nvPr/>
        </p:nvPicPr>
        <p:blipFill>
          <a:blip r:embed="rId3"/>
          <a:stretch>
            <a:fillRect/>
          </a:stretch>
        </p:blipFill>
        <p:spPr>
          <a:xfrm>
            <a:off x="1367644" y="2243710"/>
            <a:ext cx="6408712" cy="3614149"/>
          </a:xfrm>
          <a:prstGeom prst="rect">
            <a:avLst/>
          </a:prstGeom>
        </p:spPr>
      </p:pic>
    </p:spTree>
    <p:extLst>
      <p:ext uri="{BB962C8B-B14F-4D97-AF65-F5344CB8AC3E}">
        <p14:creationId xmlns:p14="http://schemas.microsoft.com/office/powerpoint/2010/main" val="204585286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85596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Experiments — Updates</a:t>
            </a:r>
            <a:endParaRPr sz="3600" dirty="0">
              <a:latin typeface="Adobe Caslon Pro" panose="0205050205050A020403"/>
            </a:endParaRPr>
          </a:p>
        </p:txBody>
      </p:sp>
      <p:sp>
        <p:nvSpPr>
          <p:cNvPr id="3077" name="Footer Placeholder 4"/>
          <p:cNvSpPr>
            <a:spLocks noGrp="1"/>
          </p:cNvSpPr>
          <p:nvPr>
            <p:ph type="ftr" sz="quarter" idx="3"/>
          </p:nvPr>
        </p:nvSpPr>
        <p:spPr/>
        <p:txBody>
          <a:bodyPr/>
          <a:lstStyle/>
          <a:p>
            <a:pPr lvl="0" algn="ctr"/>
            <a:r>
              <a:rPr lang="en-US" sz="1400" dirty="0"/>
              <a:t>2</a:t>
            </a:r>
            <a:r>
              <a:rPr lang="en-US" altLang="zh-CN" sz="1400" dirty="0"/>
              <a:t>4</a:t>
            </a:r>
            <a:endParaRPr sz="1400" dirty="0"/>
          </a:p>
        </p:txBody>
      </p:sp>
      <p:pic>
        <p:nvPicPr>
          <p:cNvPr id="3" name="图片 2">
            <a:extLst>
              <a:ext uri="{FF2B5EF4-FFF2-40B4-BE49-F238E27FC236}">
                <a16:creationId xmlns:a16="http://schemas.microsoft.com/office/drawing/2014/main" id="{F0BDF1CF-916F-4505-B97A-66A7B436457E}"/>
              </a:ext>
            </a:extLst>
          </p:cNvPr>
          <p:cNvPicPr>
            <a:picLocks noChangeAspect="1"/>
          </p:cNvPicPr>
          <p:nvPr/>
        </p:nvPicPr>
        <p:blipFill>
          <a:blip r:embed="rId3"/>
          <a:stretch>
            <a:fillRect/>
          </a:stretch>
        </p:blipFill>
        <p:spPr>
          <a:xfrm>
            <a:off x="594861" y="2492895"/>
            <a:ext cx="7954277" cy="3240360"/>
          </a:xfrm>
          <a:prstGeom prst="rect">
            <a:avLst/>
          </a:prstGeom>
        </p:spPr>
      </p:pic>
      <p:pic>
        <p:nvPicPr>
          <p:cNvPr id="6" name="图片 5">
            <a:extLst>
              <a:ext uri="{FF2B5EF4-FFF2-40B4-BE49-F238E27FC236}">
                <a16:creationId xmlns:a16="http://schemas.microsoft.com/office/drawing/2014/main" id="{C70D72C4-F56E-4EC8-A702-5DFA1BD68399}"/>
              </a:ext>
            </a:extLst>
          </p:cNvPr>
          <p:cNvPicPr>
            <a:picLocks noChangeAspect="1"/>
          </p:cNvPicPr>
          <p:nvPr/>
        </p:nvPicPr>
        <p:blipFill>
          <a:blip r:embed="rId4"/>
          <a:stretch>
            <a:fillRect/>
          </a:stretch>
        </p:blipFill>
        <p:spPr>
          <a:xfrm>
            <a:off x="3010383" y="2183035"/>
            <a:ext cx="3123231" cy="269966"/>
          </a:xfrm>
          <a:prstGeom prst="rect">
            <a:avLst/>
          </a:prstGeom>
        </p:spPr>
      </p:pic>
    </p:spTree>
    <p:extLst>
      <p:ext uri="{BB962C8B-B14F-4D97-AF65-F5344CB8AC3E}">
        <p14:creationId xmlns:p14="http://schemas.microsoft.com/office/powerpoint/2010/main" val="331312620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85596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Experiments — Long-tail Queries</a:t>
            </a:r>
            <a:endParaRPr sz="3600" dirty="0">
              <a:latin typeface="Adobe Caslon Pro" panose="0205050205050A020403"/>
            </a:endParaRPr>
          </a:p>
        </p:txBody>
      </p:sp>
      <p:pic>
        <p:nvPicPr>
          <p:cNvPr id="7" name="图片 6">
            <a:extLst>
              <a:ext uri="{FF2B5EF4-FFF2-40B4-BE49-F238E27FC236}">
                <a16:creationId xmlns:a16="http://schemas.microsoft.com/office/drawing/2014/main" id="{3EF62695-3445-4AA2-9140-2CCB2A38EE47}"/>
              </a:ext>
            </a:extLst>
          </p:cNvPr>
          <p:cNvPicPr>
            <a:picLocks noChangeAspect="1"/>
          </p:cNvPicPr>
          <p:nvPr/>
        </p:nvPicPr>
        <p:blipFill>
          <a:blip r:embed="rId3"/>
          <a:stretch>
            <a:fillRect/>
          </a:stretch>
        </p:blipFill>
        <p:spPr>
          <a:xfrm>
            <a:off x="2658872" y="1975854"/>
            <a:ext cx="3826254" cy="230284"/>
          </a:xfrm>
          <a:prstGeom prst="rect">
            <a:avLst/>
          </a:prstGeom>
        </p:spPr>
      </p:pic>
      <p:pic>
        <p:nvPicPr>
          <p:cNvPr id="9" name="图片 8">
            <a:extLst>
              <a:ext uri="{FF2B5EF4-FFF2-40B4-BE49-F238E27FC236}">
                <a16:creationId xmlns:a16="http://schemas.microsoft.com/office/drawing/2014/main" id="{C794C315-1C23-460D-B247-FF8D1A262F28}"/>
              </a:ext>
            </a:extLst>
          </p:cNvPr>
          <p:cNvPicPr>
            <a:picLocks noChangeAspect="1"/>
          </p:cNvPicPr>
          <p:nvPr/>
        </p:nvPicPr>
        <p:blipFill>
          <a:blip r:embed="rId4"/>
          <a:stretch>
            <a:fillRect/>
          </a:stretch>
        </p:blipFill>
        <p:spPr>
          <a:xfrm>
            <a:off x="2292590" y="2206138"/>
            <a:ext cx="4558819" cy="4189710"/>
          </a:xfrm>
          <a:prstGeom prst="rect">
            <a:avLst/>
          </a:prstGeom>
        </p:spPr>
      </p:pic>
      <p:sp>
        <p:nvSpPr>
          <p:cNvPr id="3077" name="Footer Placeholder 4"/>
          <p:cNvSpPr>
            <a:spLocks noGrp="1"/>
          </p:cNvSpPr>
          <p:nvPr>
            <p:ph type="ftr" sz="quarter" idx="3"/>
          </p:nvPr>
        </p:nvSpPr>
        <p:spPr/>
        <p:txBody>
          <a:bodyPr/>
          <a:lstStyle/>
          <a:p>
            <a:pPr lvl="0" algn="ctr"/>
            <a:r>
              <a:rPr lang="en-US" sz="1400" dirty="0"/>
              <a:t>2</a:t>
            </a:r>
            <a:r>
              <a:rPr lang="en-US" altLang="zh-CN" sz="1400" dirty="0"/>
              <a:t>5</a:t>
            </a:r>
            <a:endParaRPr sz="1400" dirty="0"/>
          </a:p>
        </p:txBody>
      </p:sp>
    </p:spTree>
    <p:extLst>
      <p:ext uri="{BB962C8B-B14F-4D97-AF65-F5344CB8AC3E}">
        <p14:creationId xmlns:p14="http://schemas.microsoft.com/office/powerpoint/2010/main" val="25723086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85596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Experiments — Generalizability</a:t>
            </a:r>
            <a:endParaRPr sz="3600" dirty="0">
              <a:latin typeface="Adobe Caslon Pro" panose="0205050205050A020403"/>
            </a:endParaRPr>
          </a:p>
        </p:txBody>
      </p:sp>
      <p:pic>
        <p:nvPicPr>
          <p:cNvPr id="3" name="图片 2">
            <a:extLst>
              <a:ext uri="{FF2B5EF4-FFF2-40B4-BE49-F238E27FC236}">
                <a16:creationId xmlns:a16="http://schemas.microsoft.com/office/drawing/2014/main" id="{C505E655-A528-41DC-9C63-90E4A5938EAA}"/>
              </a:ext>
            </a:extLst>
          </p:cNvPr>
          <p:cNvPicPr>
            <a:picLocks noChangeAspect="1"/>
          </p:cNvPicPr>
          <p:nvPr/>
        </p:nvPicPr>
        <p:blipFill>
          <a:blip r:embed="rId3"/>
          <a:stretch>
            <a:fillRect/>
          </a:stretch>
        </p:blipFill>
        <p:spPr>
          <a:xfrm>
            <a:off x="2368147" y="2171777"/>
            <a:ext cx="4407706" cy="4297207"/>
          </a:xfrm>
          <a:prstGeom prst="rect">
            <a:avLst/>
          </a:prstGeom>
        </p:spPr>
      </p:pic>
      <p:pic>
        <p:nvPicPr>
          <p:cNvPr id="6" name="图片 5">
            <a:extLst>
              <a:ext uri="{FF2B5EF4-FFF2-40B4-BE49-F238E27FC236}">
                <a16:creationId xmlns:a16="http://schemas.microsoft.com/office/drawing/2014/main" id="{BBFFE528-5066-4DBA-959F-246CB5C030D3}"/>
              </a:ext>
            </a:extLst>
          </p:cNvPr>
          <p:cNvPicPr>
            <a:picLocks noChangeAspect="1"/>
          </p:cNvPicPr>
          <p:nvPr/>
        </p:nvPicPr>
        <p:blipFill>
          <a:blip r:embed="rId4"/>
          <a:stretch>
            <a:fillRect/>
          </a:stretch>
        </p:blipFill>
        <p:spPr>
          <a:xfrm>
            <a:off x="3124200" y="1906398"/>
            <a:ext cx="2658613" cy="265379"/>
          </a:xfrm>
          <a:prstGeom prst="rect">
            <a:avLst/>
          </a:prstGeom>
        </p:spPr>
      </p:pic>
      <p:sp>
        <p:nvSpPr>
          <p:cNvPr id="3077" name="Footer Placeholder 4"/>
          <p:cNvSpPr>
            <a:spLocks noGrp="1"/>
          </p:cNvSpPr>
          <p:nvPr>
            <p:ph type="ftr" sz="quarter" idx="3"/>
          </p:nvPr>
        </p:nvSpPr>
        <p:spPr/>
        <p:txBody>
          <a:bodyPr/>
          <a:lstStyle/>
          <a:p>
            <a:pPr lvl="0" algn="ctr"/>
            <a:r>
              <a:rPr lang="en-US" sz="1400" dirty="0"/>
              <a:t>2</a:t>
            </a:r>
            <a:r>
              <a:rPr lang="en-US" altLang="zh-CN" sz="1400" dirty="0"/>
              <a:t>6</a:t>
            </a:r>
            <a:endParaRPr sz="1400" dirty="0"/>
          </a:p>
        </p:txBody>
      </p:sp>
    </p:spTree>
    <p:extLst>
      <p:ext uri="{BB962C8B-B14F-4D97-AF65-F5344CB8AC3E}">
        <p14:creationId xmlns:p14="http://schemas.microsoft.com/office/powerpoint/2010/main" val="116751820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85596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Experiments — Query Optimizer</a:t>
            </a:r>
            <a:endParaRPr sz="3600" dirty="0">
              <a:latin typeface="Adobe Caslon Pro" panose="0205050205050A020403"/>
            </a:endParaRPr>
          </a:p>
        </p:txBody>
      </p:sp>
      <p:sp>
        <p:nvSpPr>
          <p:cNvPr id="3077" name="Footer Placeholder 4"/>
          <p:cNvSpPr>
            <a:spLocks noGrp="1"/>
          </p:cNvSpPr>
          <p:nvPr>
            <p:ph type="ftr" sz="quarter" idx="3"/>
          </p:nvPr>
        </p:nvSpPr>
        <p:spPr/>
        <p:txBody>
          <a:bodyPr/>
          <a:lstStyle/>
          <a:p>
            <a:pPr lvl="0" algn="ctr"/>
            <a:r>
              <a:rPr lang="en-US" sz="1400" dirty="0"/>
              <a:t>2</a:t>
            </a:r>
            <a:r>
              <a:rPr lang="en-US" altLang="zh-CN" sz="1400" dirty="0"/>
              <a:t>7</a:t>
            </a:r>
            <a:endParaRPr sz="1400" dirty="0"/>
          </a:p>
        </p:txBody>
      </p:sp>
      <p:pic>
        <p:nvPicPr>
          <p:cNvPr id="7" name="图片 6">
            <a:extLst>
              <a:ext uri="{FF2B5EF4-FFF2-40B4-BE49-F238E27FC236}">
                <a16:creationId xmlns:a16="http://schemas.microsoft.com/office/drawing/2014/main" id="{43B2E112-2CC9-4DA8-9C72-D8A401AC7CE0}"/>
              </a:ext>
            </a:extLst>
          </p:cNvPr>
          <p:cNvPicPr>
            <a:picLocks noChangeAspect="1"/>
          </p:cNvPicPr>
          <p:nvPr/>
        </p:nvPicPr>
        <p:blipFill>
          <a:blip r:embed="rId3"/>
          <a:stretch>
            <a:fillRect/>
          </a:stretch>
        </p:blipFill>
        <p:spPr>
          <a:xfrm>
            <a:off x="0" y="2779855"/>
            <a:ext cx="9144000" cy="1943472"/>
          </a:xfrm>
          <a:prstGeom prst="rect">
            <a:avLst/>
          </a:prstGeom>
        </p:spPr>
      </p:pic>
    </p:spTree>
    <p:extLst>
      <p:ext uri="{BB962C8B-B14F-4D97-AF65-F5344CB8AC3E}">
        <p14:creationId xmlns:p14="http://schemas.microsoft.com/office/powerpoint/2010/main" val="279926581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85596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Experiments — Query Optimizer</a:t>
            </a:r>
            <a:endParaRPr sz="3600" dirty="0">
              <a:latin typeface="Adobe Caslon Pro" panose="0205050205050A020403"/>
            </a:endParaRPr>
          </a:p>
        </p:txBody>
      </p:sp>
      <p:sp>
        <p:nvSpPr>
          <p:cNvPr id="3077" name="Footer Placeholder 4"/>
          <p:cNvSpPr>
            <a:spLocks noGrp="1"/>
          </p:cNvSpPr>
          <p:nvPr>
            <p:ph type="ftr" sz="quarter" idx="3"/>
          </p:nvPr>
        </p:nvSpPr>
        <p:spPr/>
        <p:txBody>
          <a:bodyPr/>
          <a:lstStyle/>
          <a:p>
            <a:pPr lvl="0" algn="ctr"/>
            <a:r>
              <a:rPr lang="en-US" sz="1400" dirty="0"/>
              <a:t>2</a:t>
            </a:r>
            <a:r>
              <a:rPr lang="en-US" altLang="zh-CN" sz="1400" dirty="0"/>
              <a:t>8</a:t>
            </a:r>
            <a:endParaRPr sz="1400" dirty="0"/>
          </a:p>
        </p:txBody>
      </p:sp>
      <p:pic>
        <p:nvPicPr>
          <p:cNvPr id="5" name="图片 4">
            <a:extLst>
              <a:ext uri="{FF2B5EF4-FFF2-40B4-BE49-F238E27FC236}">
                <a16:creationId xmlns:a16="http://schemas.microsoft.com/office/drawing/2014/main" id="{96B18B32-F87A-4EAE-813C-1BE857DEE43D}"/>
              </a:ext>
            </a:extLst>
          </p:cNvPr>
          <p:cNvPicPr>
            <a:picLocks noChangeAspect="1"/>
          </p:cNvPicPr>
          <p:nvPr/>
        </p:nvPicPr>
        <p:blipFill>
          <a:blip r:embed="rId3"/>
          <a:stretch>
            <a:fillRect/>
          </a:stretch>
        </p:blipFill>
        <p:spPr>
          <a:xfrm>
            <a:off x="2267744" y="2339498"/>
            <a:ext cx="4410885" cy="3905727"/>
          </a:xfrm>
          <a:prstGeom prst="rect">
            <a:avLst/>
          </a:prstGeom>
        </p:spPr>
      </p:pic>
      <p:pic>
        <p:nvPicPr>
          <p:cNvPr id="3" name="图片 2">
            <a:extLst>
              <a:ext uri="{FF2B5EF4-FFF2-40B4-BE49-F238E27FC236}">
                <a16:creationId xmlns:a16="http://schemas.microsoft.com/office/drawing/2014/main" id="{564DC42E-E418-4A47-91BB-F401999BD219}"/>
              </a:ext>
            </a:extLst>
          </p:cNvPr>
          <p:cNvPicPr>
            <a:picLocks noChangeAspect="1"/>
          </p:cNvPicPr>
          <p:nvPr/>
        </p:nvPicPr>
        <p:blipFill>
          <a:blip r:embed="rId4"/>
          <a:stretch>
            <a:fillRect/>
          </a:stretch>
        </p:blipFill>
        <p:spPr>
          <a:xfrm>
            <a:off x="2555776" y="2012748"/>
            <a:ext cx="3628572" cy="228572"/>
          </a:xfrm>
          <a:prstGeom prst="rect">
            <a:avLst/>
          </a:prstGeom>
        </p:spPr>
      </p:pic>
    </p:spTree>
    <p:extLst>
      <p:ext uri="{BB962C8B-B14F-4D97-AF65-F5344CB8AC3E}">
        <p14:creationId xmlns:p14="http://schemas.microsoft.com/office/powerpoint/2010/main" val="212764939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2699792"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Summary</a:t>
            </a:r>
            <a:endParaRPr sz="3600" dirty="0">
              <a:latin typeface="Adobe Caslon Pro" panose="0205050205050A020403"/>
            </a:endParaRPr>
          </a:p>
        </p:txBody>
      </p:sp>
      <p:sp>
        <p:nvSpPr>
          <p:cNvPr id="3075" name="文本占位符 3074"/>
          <p:cNvSpPr>
            <a:spLocks noGrp="1"/>
          </p:cNvSpPr>
          <p:nvPr>
            <p:ph type="body" idx="1"/>
          </p:nvPr>
        </p:nvSpPr>
        <p:spPr>
          <a:xfrm>
            <a:off x="119833" y="2143141"/>
            <a:ext cx="9024167" cy="3849688"/>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algn="l">
              <a:buFont typeface="Wingdings" panose="05000000000000000000" pitchFamily="2" charset="2"/>
              <a:buChar char="Ø"/>
            </a:pPr>
            <a:r>
              <a:rPr lang="en-US" altLang="zh-CN" sz="2400" b="0" i="0" u="none" strike="noStrike" baseline="0" dirty="0">
                <a:latin typeface="Adobe Caslon Pro"/>
              </a:rPr>
              <a:t>Develop a deep learning method for cardinality estimation of similarity selection</a:t>
            </a:r>
          </a:p>
          <a:p>
            <a:pPr algn="l">
              <a:buFont typeface="Wingdings" panose="05000000000000000000" pitchFamily="2" charset="2"/>
              <a:buChar char="Ø"/>
            </a:pPr>
            <a:r>
              <a:rPr lang="en-US" altLang="zh-CN" sz="2400" dirty="0">
                <a:latin typeface="Adobe Caslon Pro" panose="0205050205050A020403"/>
              </a:rPr>
              <a:t>Through feature extraction and regression, our method is generic to any data type and distance function</a:t>
            </a:r>
          </a:p>
          <a:p>
            <a:pPr algn="l">
              <a:buFont typeface="Wingdings" panose="05000000000000000000" pitchFamily="2" charset="2"/>
              <a:buChar char="Ø"/>
            </a:pPr>
            <a:r>
              <a:rPr lang="en-US" altLang="zh-CN" sz="2400" dirty="0">
                <a:latin typeface="Adobe Caslon Pro" panose="0205050205050A020403"/>
              </a:rPr>
              <a:t>Accelerate our model for online estimation and propose incremental learning for updates</a:t>
            </a:r>
          </a:p>
          <a:p>
            <a:pPr algn="l">
              <a:buFont typeface="Wingdings" panose="05000000000000000000" pitchFamily="2" charset="2"/>
              <a:buChar char="Ø"/>
            </a:pPr>
            <a:r>
              <a:rPr lang="en-US" altLang="zh-CN" sz="2400" dirty="0">
                <a:latin typeface="Adobe Caslon Pro" panose="0205050205050A020403"/>
              </a:rPr>
              <a:t>Conduct extensive experiments to demonstrate the superiority and the generalizability of our method</a:t>
            </a:r>
            <a:endParaRPr sz="2400" dirty="0">
              <a:latin typeface="Adobe Caslon Pro" panose="0205050205050A020403"/>
            </a:endParaRPr>
          </a:p>
        </p:txBody>
      </p:sp>
      <p:sp>
        <p:nvSpPr>
          <p:cNvPr id="3077" name="Footer Placeholder 4"/>
          <p:cNvSpPr>
            <a:spLocks noGrp="1"/>
          </p:cNvSpPr>
          <p:nvPr>
            <p:ph type="ftr" sz="quarter" idx="3"/>
          </p:nvPr>
        </p:nvSpPr>
        <p:spPr/>
        <p:txBody>
          <a:bodyPr/>
          <a:lstStyle/>
          <a:p>
            <a:pPr lvl="0" algn="ctr"/>
            <a:r>
              <a:rPr lang="en-US" sz="1400" dirty="0"/>
              <a:t>2</a:t>
            </a:r>
            <a:r>
              <a:rPr lang="en-US" altLang="zh-CN" sz="1400" dirty="0"/>
              <a:t>9</a:t>
            </a:r>
            <a:endParaRPr sz="1400" dirty="0"/>
          </a:p>
        </p:txBody>
      </p:sp>
    </p:spTree>
    <p:extLst>
      <p:ext uri="{BB962C8B-B14F-4D97-AF65-F5344CB8AC3E}">
        <p14:creationId xmlns:p14="http://schemas.microsoft.com/office/powerpoint/2010/main" val="26983912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7956376"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Tasks</a:t>
            </a:r>
            <a:endParaRPr sz="3600" dirty="0">
              <a:latin typeface="Adobe Caslon Pro" panose="0205050205050A020403"/>
            </a:endParaRPr>
          </a:p>
        </p:txBody>
      </p:sp>
      <mc:AlternateContent xmlns:mc="http://schemas.openxmlformats.org/markup-compatibility/2006" xmlns:a14="http://schemas.microsoft.com/office/drawing/2010/main">
        <mc:Choice Requires="a14">
          <p:sp>
            <p:nvSpPr>
              <p:cNvPr id="3075" name="文本占位符 3074"/>
              <p:cNvSpPr>
                <a:spLocks noGrp="1"/>
              </p:cNvSpPr>
              <p:nvPr>
                <p:ph type="body" idx="1"/>
              </p:nvPr>
            </p:nvSpPr>
            <p:spPr>
              <a:xfrm>
                <a:off x="395536" y="2269339"/>
                <a:ext cx="8376095" cy="3849688"/>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algn="l">
                  <a:buFont typeface="Wingdings" panose="05000000000000000000" pitchFamily="2" charset="2"/>
                  <a:buChar char="Ø"/>
                </a:pPr>
                <a:r>
                  <a:rPr lang="zh-CN" altLang="en-US" sz="2800" dirty="0"/>
                  <a:t> </a:t>
                </a:r>
                <a:r>
                  <a:rPr lang="en-US" altLang="zh-CN" sz="2800" dirty="0">
                    <a:latin typeface="Adobe Caslon Pro"/>
                  </a:rPr>
                  <a:t>Cardinality Estimation of Similarity Selection</a:t>
                </a:r>
              </a:p>
              <a:p>
                <a:pPr marL="0" lvl="0" indent="0">
                  <a:buNone/>
                </a:pPr>
                <a:r>
                  <a:rPr lang="en-US" altLang="zh-CN" sz="1800" dirty="0"/>
                  <a:t>      </a:t>
                </a:r>
                <a:r>
                  <a:rPr lang="zh-CN" altLang="en-US" sz="2400" dirty="0"/>
                  <a:t>令</a:t>
                </a:r>
                <a14:m>
                  <m:oMath xmlns:m="http://schemas.openxmlformats.org/officeDocument/2006/math">
                    <m:r>
                      <a:rPr lang="en-US" altLang="zh-CN" sz="2400" dirty="0">
                        <a:latin typeface="Cambria Math" panose="02040503050406030204" pitchFamily="18" charset="0"/>
                      </a:rPr>
                      <m:t>𝑂</m:t>
                    </m:r>
                  </m:oMath>
                </a14:m>
                <a:r>
                  <a:rPr lang="zh-CN" altLang="en-US" sz="2400" dirty="0"/>
                  <a:t>为整体数据集，给定一个数据集合</a:t>
                </a:r>
                <a14:m>
                  <m:oMath xmlns:m="http://schemas.openxmlformats.org/officeDocument/2006/math">
                    <m:r>
                      <a:rPr lang="zh-CN" altLang="en-US" sz="2400" i="1" dirty="0">
                        <a:latin typeface="Cambria Math" panose="02040503050406030204" pitchFamily="18" charset="0"/>
                      </a:rPr>
                      <m:t>𝐷</m:t>
                    </m:r>
                    <m:r>
                      <a:rPr lang="en-US" altLang="zh-CN" sz="2400" dirty="0">
                        <a:latin typeface="Cambria Math" panose="02040503050406030204" pitchFamily="18" charset="0"/>
                      </a:rPr>
                      <m:t>⊆</m:t>
                    </m:r>
                    <m:r>
                      <a:rPr lang="en-US" altLang="zh-CN" sz="2400" dirty="0">
                        <a:latin typeface="Cambria Math" panose="02040503050406030204" pitchFamily="18" charset="0"/>
                      </a:rPr>
                      <m:t>𝑂</m:t>
                    </m:r>
                  </m:oMath>
                </a14:m>
                <a:r>
                  <a:rPr lang="zh-CN" altLang="en-US" sz="2400" dirty="0"/>
                  <a:t>，一条查询记录</a:t>
                </a:r>
                <a14:m>
                  <m:oMath xmlns:m="http://schemas.openxmlformats.org/officeDocument/2006/math">
                    <m:r>
                      <a:rPr lang="zh-CN" altLang="en-US" sz="2400" i="1" dirty="0">
                        <a:latin typeface="Cambria Math" panose="02040503050406030204" pitchFamily="18" charset="0"/>
                      </a:rPr>
                      <m:t>𝑥</m:t>
                    </m:r>
                    <m:r>
                      <a:rPr lang="en-US" altLang="zh-CN" sz="2400" dirty="0">
                        <a:latin typeface="Cambria Math" panose="02040503050406030204" pitchFamily="18" charset="0"/>
                      </a:rPr>
                      <m:t>∈</m:t>
                    </m:r>
                    <m:r>
                      <a:rPr lang="en-US" altLang="zh-CN" sz="2400" dirty="0">
                        <a:latin typeface="Cambria Math" panose="02040503050406030204" pitchFamily="18" charset="0"/>
                      </a:rPr>
                      <m:t>𝑂</m:t>
                    </m:r>
                  </m:oMath>
                </a14:m>
                <a:r>
                  <a:rPr lang="zh-CN" altLang="en-US" sz="2400" dirty="0"/>
                  <a:t>，一个距离函数</a:t>
                </a:r>
                <a14:m>
                  <m:oMath xmlns:m="http://schemas.openxmlformats.org/officeDocument/2006/math">
                    <m:r>
                      <a:rPr lang="zh-CN" altLang="en-US" sz="2400" i="1">
                        <a:latin typeface="Cambria Math" panose="02040503050406030204" pitchFamily="18" charset="0"/>
                      </a:rPr>
                      <m:t>𝑓</m:t>
                    </m:r>
                  </m:oMath>
                </a14:m>
                <a:r>
                  <a:rPr lang="zh-CN" altLang="en-US" sz="2400" dirty="0"/>
                  <a:t>和一个阈值</a:t>
                </a:r>
                <a14:m>
                  <m:oMath xmlns:m="http://schemas.openxmlformats.org/officeDocument/2006/math">
                    <m:r>
                      <a:rPr lang="zh-CN" altLang="en-US" sz="2400" i="1">
                        <a:latin typeface="Cambria Math" panose="02040503050406030204" pitchFamily="18" charset="0"/>
                      </a:rPr>
                      <m:t>𝜃𝜖</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0,</m:t>
                        </m:r>
                        <m:sSub>
                          <m:sSubPr>
                            <m:ctrlPr>
                              <a:rPr lang="en-US" altLang="zh-CN" sz="2400" i="1">
                                <a:solidFill>
                                  <a:srgbClr val="836967"/>
                                </a:solidFill>
                                <a:latin typeface="Cambria Math" panose="02040503050406030204" pitchFamily="18" charset="0"/>
                              </a:rPr>
                            </m:ctrlPr>
                          </m:sSubPr>
                          <m:e>
                            <m:r>
                              <a:rPr lang="en-US" altLang="zh-CN" sz="2400" i="1">
                                <a:latin typeface="Cambria Math" panose="02040503050406030204" pitchFamily="18" charset="0"/>
                              </a:rPr>
                              <m:t>𝜃</m:t>
                            </m:r>
                          </m:e>
                          <m:sub>
                            <m:r>
                              <m:rPr>
                                <m:sty m:val="p"/>
                              </m:rPr>
                              <a:rPr lang="en-US" altLang="zh-CN" sz="2400" i="1">
                                <a:latin typeface="Cambria Math" panose="02040503050406030204" pitchFamily="18" charset="0"/>
                              </a:rPr>
                              <m:t>max</m:t>
                            </m:r>
                          </m:sub>
                        </m:sSub>
                      </m:e>
                    </m:d>
                    <m:r>
                      <a:rPr lang="zh-CN" altLang="en-US" sz="2400" i="1">
                        <a:latin typeface="Cambria Math" panose="02040503050406030204" pitchFamily="18" charset="0"/>
                      </a:rPr>
                      <m:t>。</m:t>
                    </m:r>
                  </m:oMath>
                </a14:m>
                <a:r>
                  <a:rPr lang="zh-CN" altLang="en-US" sz="2400" dirty="0"/>
                  <a:t>估计出满足相似性约束的不同记录的数据量</a:t>
                </a:r>
                <a14:m>
                  <m:oMath xmlns:m="http://schemas.openxmlformats.org/officeDocument/2006/math">
                    <m:d>
                      <m:dPr>
                        <m:begChr m:val="|"/>
                        <m:endChr m:val="|"/>
                        <m:ctrlPr>
                          <a:rPr lang="en-US" altLang="zh-CN" sz="2400" i="1" dirty="0">
                            <a:latin typeface="Cambria Math" panose="02040503050406030204" pitchFamily="18" charset="0"/>
                          </a:rPr>
                        </m:ctrlPr>
                      </m:dPr>
                      <m:e>
                        <m:d>
                          <m:dPr>
                            <m:begChr m:val="{"/>
                            <m:endChr m:val="}"/>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𝑦</m:t>
                            </m:r>
                            <m:r>
                              <a:rPr lang="en-US" altLang="zh-CN" sz="2400" i="1" dirty="0">
                                <a:latin typeface="Cambria Math" panose="02040503050406030204" pitchFamily="18" charset="0"/>
                              </a:rPr>
                              <m:t> | </m:t>
                            </m:r>
                            <m:r>
                              <a:rPr lang="zh-CN" altLang="en-US" sz="2400" i="1" dirty="0">
                                <a:solidFill>
                                  <a:schemeClr val="tx1"/>
                                </a:solidFill>
                                <a:latin typeface="Cambria Math" panose="02040503050406030204" pitchFamily="18" charset="0"/>
                              </a:rPr>
                              <m:t>𝑓</m:t>
                            </m:r>
                            <m:d>
                              <m:dPr>
                                <m:ctrlPr>
                                  <a:rPr lang="en-US" altLang="zh-CN" sz="2400" i="1" dirty="0">
                                    <a:solidFill>
                                      <a:schemeClr val="tx1"/>
                                    </a:solidFill>
                                    <a:latin typeface="Cambria Math" panose="02040503050406030204" pitchFamily="18" charset="0"/>
                                  </a:rPr>
                                </m:ctrlPr>
                              </m:dPr>
                              <m:e>
                                <m:r>
                                  <a:rPr lang="zh-CN" altLang="en-US" sz="2400" i="1" dirty="0">
                                    <a:solidFill>
                                      <a:schemeClr val="tx1"/>
                                    </a:solidFill>
                                    <a:latin typeface="Cambria Math" panose="02040503050406030204" pitchFamily="18" charset="0"/>
                                  </a:rPr>
                                  <m:t>𝑥</m:t>
                                </m:r>
                                <m:r>
                                  <a:rPr lang="en-US" altLang="zh-CN" sz="2400" dirty="0">
                                    <a:solidFill>
                                      <a:schemeClr val="tx1"/>
                                    </a:solidFill>
                                    <a:latin typeface="Cambria Math" panose="02040503050406030204" pitchFamily="18" charset="0"/>
                                  </a:rPr>
                                  <m:t>,</m:t>
                                </m:r>
                                <m:r>
                                  <a:rPr lang="zh-CN" altLang="en-US" sz="2400" i="1" dirty="0">
                                    <a:solidFill>
                                      <a:schemeClr val="tx1"/>
                                    </a:solidFill>
                                    <a:latin typeface="Cambria Math" panose="02040503050406030204" pitchFamily="18" charset="0"/>
                                  </a:rPr>
                                  <m:t>𝑦</m:t>
                                </m:r>
                              </m:e>
                            </m:d>
                            <m:r>
                              <a:rPr lang="en-US" altLang="zh-CN" sz="2400" dirty="0">
                                <a:solidFill>
                                  <a:schemeClr val="tx1"/>
                                </a:solidFill>
                                <a:latin typeface="Cambria Math" panose="02040503050406030204" pitchFamily="18" charset="0"/>
                              </a:rPr>
                              <m:t>≤</m:t>
                            </m:r>
                            <m:r>
                              <a:rPr lang="zh-CN" altLang="en-US" sz="2400" i="1" dirty="0">
                                <a:latin typeface="Cambria Math" panose="02040503050406030204" pitchFamily="18" charset="0"/>
                              </a:rPr>
                              <m:t>𝜃</m:t>
                            </m:r>
                            <m:r>
                              <a:rPr lang="en-US" altLang="zh-CN" sz="2400" i="1" dirty="0">
                                <a:latin typeface="Cambria Math" panose="02040503050406030204" pitchFamily="18" charset="0"/>
                              </a:rPr>
                              <m:t>,</m:t>
                            </m:r>
                            <m:r>
                              <a:rPr lang="zh-CN" altLang="en-US" sz="2400" i="1" dirty="0">
                                <a:latin typeface="Cambria Math" panose="02040503050406030204" pitchFamily="18" charset="0"/>
                              </a:rPr>
                              <m:t>𝑦</m:t>
                            </m:r>
                            <m:r>
                              <a:rPr lang="en-US" altLang="zh-CN" sz="2400" dirty="0">
                                <a:latin typeface="Cambria Math" panose="02040503050406030204" pitchFamily="18" charset="0"/>
                              </a:rPr>
                              <m:t>∈</m:t>
                            </m:r>
                            <m:r>
                              <a:rPr lang="zh-CN" altLang="en-US" sz="2400" i="1" dirty="0">
                                <a:latin typeface="Cambria Math" panose="02040503050406030204" pitchFamily="18" charset="0"/>
                              </a:rPr>
                              <m:t>𝐷</m:t>
                            </m:r>
                          </m:e>
                        </m:d>
                      </m:e>
                    </m:d>
                  </m:oMath>
                </a14:m>
                <a:r>
                  <a:rPr lang="zh-CN" altLang="en-US" sz="2400" dirty="0"/>
                  <a:t>。</a:t>
                </a:r>
                <a:endParaRPr lang="en-US" altLang="zh-CN" sz="2400" dirty="0"/>
              </a:p>
              <a:p>
                <a:pPr lvl="0">
                  <a:buFont typeface="Wingdings" panose="05000000000000000000" pitchFamily="2" charset="2"/>
                  <a:buChar char="Ø"/>
                </a:pPr>
                <a:endParaRPr lang="en-US" altLang="zh-CN" sz="1800" dirty="0"/>
              </a:p>
              <a:p>
                <a:pPr lvl="0">
                  <a:buFont typeface="Wingdings" panose="05000000000000000000" pitchFamily="2" charset="2"/>
                  <a:buChar char="Ø"/>
                </a:pPr>
                <a:r>
                  <a:rPr lang="zh-CN" altLang="en-US" sz="2800" dirty="0"/>
                  <a:t> </a:t>
                </a:r>
                <a:r>
                  <a:rPr lang="en-US" altLang="zh-CN" sz="2800" dirty="0">
                    <a:latin typeface="Adobe Caslon Pro"/>
                  </a:rPr>
                  <a:t>Benefits</a:t>
                </a:r>
                <a:endParaRPr lang="en-US" altLang="zh-CN" sz="2800" dirty="0"/>
              </a:p>
              <a:p>
                <a:pPr marL="0" lvl="0" indent="0">
                  <a:buNone/>
                </a:pPr>
                <a:r>
                  <a:rPr lang="en-US" altLang="zh-CN" sz="1800" dirty="0"/>
                  <a:t>      </a:t>
                </a:r>
                <a:r>
                  <a:rPr lang="zh-CN" altLang="en-US" sz="2400" dirty="0"/>
                  <a:t>在查询优化中，估计相似性选择的基数有助于计算操作成本和涉及多个相似性谓词的查询计划的执行顺序的选择。</a:t>
                </a:r>
                <a:endParaRPr lang="en-US" altLang="zh-CN" sz="2400" dirty="0"/>
              </a:p>
              <a:p>
                <a:pPr lvl="0">
                  <a:buFont typeface="Wingdings" panose="05000000000000000000" pitchFamily="2" charset="2"/>
                  <a:buChar char="Ø"/>
                </a:pPr>
                <a:endParaRPr lang="en-US" altLang="zh-CN" sz="1800" dirty="0"/>
              </a:p>
            </p:txBody>
          </p:sp>
        </mc:Choice>
        <mc:Fallback xmlns="">
          <p:sp>
            <p:nvSpPr>
              <p:cNvPr id="3075" name="文本占位符 3074"/>
              <p:cNvSpPr>
                <a:spLocks noGrp="1" noRot="1" noChangeAspect="1" noMove="1" noResize="1" noEditPoints="1" noAdjustHandles="1" noChangeArrowheads="1" noChangeShapeType="1" noTextEdit="1"/>
              </p:cNvSpPr>
              <p:nvPr>
                <p:ph type="body" idx="1"/>
              </p:nvPr>
            </p:nvSpPr>
            <p:spPr>
              <a:xfrm>
                <a:off x="395536" y="2269339"/>
                <a:ext cx="8376095" cy="3849688"/>
              </a:xfrm>
              <a:prstGeom prst="rect">
                <a:avLst/>
              </a:prstGeom>
              <a:blipFill>
                <a:blip r:embed="rId3"/>
                <a:stretch>
                  <a:fillRect l="-1310" t="-1582" r="-509"/>
                </a:stretch>
              </a:blipFill>
              <a:ln>
                <a:miter lim="800000"/>
              </a:ln>
            </p:spPr>
            <p:txBody>
              <a:bodyPr/>
              <a:lstStyle/>
              <a:p>
                <a:r>
                  <a:rPr lang="zh-CN" altLang="en-US">
                    <a:noFill/>
                  </a:rPr>
                  <a:t> </a:t>
                </a:r>
              </a:p>
            </p:txBody>
          </p:sp>
        </mc:Fallback>
      </mc:AlternateContent>
      <p:sp>
        <p:nvSpPr>
          <p:cNvPr id="3077" name="Footer Placeholder 4"/>
          <p:cNvSpPr>
            <a:spLocks noGrp="1"/>
          </p:cNvSpPr>
          <p:nvPr>
            <p:ph type="ftr" sz="quarter" idx="3"/>
          </p:nvPr>
        </p:nvSpPr>
        <p:spPr/>
        <p:txBody>
          <a:bodyPr/>
          <a:lstStyle/>
          <a:p>
            <a:pPr lvl="0" algn="ctr"/>
            <a:r>
              <a:rPr lang="en-US" sz="1400" dirty="0"/>
              <a:t>3</a:t>
            </a:r>
            <a:endParaRPr sz="1400" dirty="0"/>
          </a:p>
        </p:txBody>
      </p:sp>
    </p:spTree>
    <p:extLst>
      <p:ext uri="{BB962C8B-B14F-4D97-AF65-F5344CB8AC3E}">
        <p14:creationId xmlns:p14="http://schemas.microsoft.com/office/powerpoint/2010/main" val="109402524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915816" y="2708920"/>
            <a:ext cx="4616152"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4800" dirty="0">
                <a:latin typeface="Adobe Caslon Pro" panose="0205050205050A020403"/>
              </a:rPr>
              <a:t>Thank you</a:t>
            </a:r>
            <a:endParaRPr sz="4800" dirty="0">
              <a:latin typeface="Adobe Caslon Pro" panose="0205050205050A020403"/>
            </a:endParaRPr>
          </a:p>
        </p:txBody>
      </p:sp>
    </p:spTree>
    <p:extLst>
      <p:ext uri="{BB962C8B-B14F-4D97-AF65-F5344CB8AC3E}">
        <p14:creationId xmlns:p14="http://schemas.microsoft.com/office/powerpoint/2010/main" val="115898523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7956376"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panose="0205050205050A020403"/>
              </a:rPr>
              <a:t>Tasks</a:t>
            </a:r>
            <a:endParaRPr sz="3600" dirty="0">
              <a:latin typeface="Adobe Caslon Pro" panose="0205050205050A020403"/>
            </a:endParaRPr>
          </a:p>
        </p:txBody>
      </p:sp>
      <p:sp>
        <p:nvSpPr>
          <p:cNvPr id="3075" name="文本占位符 3074"/>
          <p:cNvSpPr>
            <a:spLocks noGrp="1"/>
          </p:cNvSpPr>
          <p:nvPr>
            <p:ph type="body" idx="1"/>
          </p:nvPr>
        </p:nvSpPr>
        <p:spPr>
          <a:xfrm>
            <a:off x="395536" y="2269339"/>
            <a:ext cx="8376095" cy="3247893"/>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algn="l">
              <a:buFont typeface="Wingdings" panose="05000000000000000000" pitchFamily="2" charset="2"/>
              <a:buChar char="Ø"/>
            </a:pPr>
            <a:r>
              <a:rPr lang="en-US" altLang="zh-CN" sz="2800" dirty="0">
                <a:latin typeface="Adobe Caslon Pro"/>
              </a:rPr>
              <a:t>Accuracy</a:t>
            </a:r>
            <a:r>
              <a:rPr lang="zh-CN" altLang="en-US" sz="2800" dirty="0">
                <a:latin typeface="Adobe Caslon Pro"/>
              </a:rPr>
              <a:t> </a:t>
            </a:r>
            <a:endParaRPr lang="en-US" altLang="zh-CN" sz="2800" dirty="0">
              <a:latin typeface="Adobe Caslon Pro"/>
            </a:endParaRPr>
          </a:p>
          <a:p>
            <a:pPr algn="l">
              <a:buFont typeface="Wingdings" panose="05000000000000000000" pitchFamily="2" charset="2"/>
              <a:buChar char="Ø"/>
            </a:pPr>
            <a:r>
              <a:rPr lang="en-US" altLang="zh-CN" sz="2800" dirty="0">
                <a:latin typeface="Adobe Caslon Pro"/>
              </a:rPr>
              <a:t>Several other technical issues</a:t>
            </a:r>
          </a:p>
          <a:p>
            <a:pPr marL="0" indent="0" algn="l">
              <a:buNone/>
            </a:pPr>
            <a:r>
              <a:rPr lang="en-US" altLang="zh-CN" sz="2000" dirty="0">
                <a:latin typeface="Adobe Caslon Pro" panose="0205050205050A020403"/>
              </a:rPr>
              <a:t>(1) </a:t>
            </a:r>
            <a:r>
              <a:rPr lang="en-US" altLang="zh-CN" sz="2000" b="0" i="0" u="none" strike="noStrike" baseline="0" dirty="0">
                <a:latin typeface="Adobe Caslon Pro" panose="0205050205050A020403"/>
              </a:rPr>
              <a:t>A good estimation is supposed to be fast.</a:t>
            </a:r>
          </a:p>
          <a:p>
            <a:pPr marL="0" indent="0" algn="l">
              <a:buNone/>
            </a:pPr>
            <a:r>
              <a:rPr lang="en-US" altLang="zh-CN" sz="2000" dirty="0">
                <a:latin typeface="Adobe Caslon Pro" panose="0205050205050A020403"/>
              </a:rPr>
              <a:t>(2) A generic method that applies to a variety of data types and distance functions is preferred.</a:t>
            </a:r>
          </a:p>
          <a:p>
            <a:pPr marL="0" indent="0" algn="l">
              <a:buNone/>
            </a:pPr>
            <a:r>
              <a:rPr lang="en-US" altLang="zh-CN" sz="2000" dirty="0">
                <a:latin typeface="Adobe Caslon Pro" panose="0205050205050A020403"/>
              </a:rPr>
              <a:t>(3) Users may want the estimated cardinality to be consistent and interpretable in applications like data exploration.</a:t>
            </a:r>
          </a:p>
          <a:p>
            <a:pPr marL="0" lvl="0" indent="0">
              <a:buNone/>
            </a:pPr>
            <a:r>
              <a:rPr lang="en-US" altLang="zh-CN" sz="1800" dirty="0"/>
              <a:t>     </a:t>
            </a:r>
          </a:p>
        </p:txBody>
      </p:sp>
      <p:sp>
        <p:nvSpPr>
          <p:cNvPr id="3077" name="Footer Placeholder 4"/>
          <p:cNvSpPr>
            <a:spLocks noGrp="1"/>
          </p:cNvSpPr>
          <p:nvPr>
            <p:ph type="ftr" sz="quarter" idx="3"/>
          </p:nvPr>
        </p:nvSpPr>
        <p:spPr/>
        <p:txBody>
          <a:bodyPr/>
          <a:lstStyle/>
          <a:p>
            <a:pPr lvl="0" algn="ctr"/>
            <a:r>
              <a:rPr lang="en-US" altLang="zh-CN" sz="1400" dirty="0"/>
              <a:t>4</a:t>
            </a:r>
            <a:endParaRPr sz="1400" dirty="0"/>
          </a:p>
        </p:txBody>
      </p:sp>
    </p:spTree>
    <p:extLst>
      <p:ext uri="{BB962C8B-B14F-4D97-AF65-F5344CB8AC3E}">
        <p14:creationId xmlns:p14="http://schemas.microsoft.com/office/powerpoint/2010/main" val="7751746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2699792"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a:rPr>
              <a:t>Framework</a:t>
            </a:r>
            <a:endParaRPr sz="3600" dirty="0">
              <a:latin typeface="Adobe Caslon Pro"/>
            </a:endParaRPr>
          </a:p>
        </p:txBody>
      </p:sp>
      <mc:AlternateContent xmlns:mc="http://schemas.openxmlformats.org/markup-compatibility/2006" xmlns:a14="http://schemas.microsoft.com/office/drawing/2010/main">
        <mc:Choice Requires="a14">
          <p:sp>
            <p:nvSpPr>
              <p:cNvPr id="3075" name="文本占位符 3074"/>
              <p:cNvSpPr>
                <a:spLocks noGrp="1"/>
              </p:cNvSpPr>
              <p:nvPr>
                <p:ph type="body" idx="1"/>
              </p:nvPr>
            </p:nvSpPr>
            <p:spPr>
              <a:xfrm>
                <a:off x="457200" y="2026585"/>
                <a:ext cx="8229600" cy="3849688"/>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lvl="0">
                  <a:buFont typeface="Wingdings" panose="05000000000000000000" pitchFamily="2" charset="2"/>
                  <a:buChar char="Ø"/>
                </a:pPr>
                <a:r>
                  <a:rPr lang="en-US" altLang="zh-CN" sz="2800" dirty="0">
                    <a:latin typeface="Adobe Caslon Pro"/>
                  </a:rPr>
                  <a:t>  Regarded as a regression problem</a:t>
                </a:r>
              </a:p>
              <a:p>
                <a:pPr marL="0" lvl="0" indent="0">
                  <a:buNone/>
                </a:pPr>
                <a:r>
                  <a:rPr lang="en-US" altLang="zh-CN" sz="2400" dirty="0"/>
                  <a:t>      </a:t>
                </a:r>
                <a14:m>
                  <m:oMath xmlns:m="http://schemas.openxmlformats.org/officeDocument/2006/math">
                    <m:r>
                      <a:rPr lang="en-US" altLang="zh-CN" sz="2000" b="0" i="1" smtClean="0">
                        <a:latin typeface="Cambria Math" panose="02040503050406030204" pitchFamily="18" charset="0"/>
                      </a:rPr>
                      <m:t>𝑐</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i="1">
                            <a:latin typeface="Cambria Math" panose="02040503050406030204" pitchFamily="18" charset="0"/>
                          </a:rPr>
                          <m:t>𝜃</m:t>
                        </m:r>
                      </m:e>
                    </m:d>
                  </m:oMath>
                </a14:m>
                <a:r>
                  <a:rPr lang="zh-CN" altLang="en-US" sz="2000" dirty="0">
                    <a:latin typeface="Adobe Caslon Pro"/>
                  </a:rPr>
                  <a:t> </a:t>
                </a:r>
                <a:r>
                  <a:rPr lang="en-US" altLang="zh-CN" sz="2000" dirty="0">
                    <a:latin typeface="Adobe Caslon Pro"/>
                  </a:rPr>
                  <a:t>denote the cardinality</a:t>
                </a:r>
                <a:r>
                  <a:rPr lang="zh-CN" altLang="en-US" sz="2000" dirty="0">
                    <a:latin typeface="Adobe Caslon Pro"/>
                  </a:rPr>
                  <a:t>，</a:t>
                </a:r>
                <a:r>
                  <a:rPr lang="en-US" altLang="zh-CN" sz="2000" dirty="0">
                    <a:latin typeface="Adobe Caslon Pro"/>
                  </a:rPr>
                  <a:t>find </a:t>
                </a:r>
                <a14:m>
                  <m:oMath xmlns:m="http://schemas.openxmlformats.org/officeDocument/2006/math">
                    <m:acc>
                      <m:accPr>
                        <m:chr m:val="̂"/>
                        <m:ctrlPr>
                          <a:rPr lang="en-US" altLang="zh-CN" sz="2000" i="1" dirty="0" smtClean="0">
                            <a:solidFill>
                              <a:schemeClr val="tx1"/>
                            </a:solidFill>
                            <a:latin typeface="Cambria Math" panose="02040503050406030204" pitchFamily="18" charset="0"/>
                          </a:rPr>
                        </m:ctrlPr>
                      </m:accPr>
                      <m:e>
                        <m:r>
                          <a:rPr lang="en-US" altLang="zh-CN" sz="2000" b="0" i="1" dirty="0" smtClean="0">
                            <a:solidFill>
                              <a:schemeClr val="tx1"/>
                            </a:solidFill>
                            <a:latin typeface="Cambria Math" panose="02040503050406030204" pitchFamily="18" charset="0"/>
                          </a:rPr>
                          <m:t>𝑐</m:t>
                        </m:r>
                      </m:e>
                    </m:acc>
                    <m:d>
                      <m:dPr>
                        <m:ctrlPr>
                          <a:rPr lang="en-US" altLang="zh-CN" sz="2000" b="0" i="1" dirty="0" smtClean="0">
                            <a:solidFill>
                              <a:schemeClr val="tx1"/>
                            </a:solidFill>
                            <a:latin typeface="Cambria Math" panose="02040503050406030204" pitchFamily="18" charset="0"/>
                          </a:rPr>
                        </m:ctrlPr>
                      </m:dPr>
                      <m:e>
                        <m:r>
                          <a:rPr lang="en-US" altLang="zh-CN" sz="2000" b="0" i="1" dirty="0" smtClean="0">
                            <a:latin typeface="Cambria Math" panose="02040503050406030204" pitchFamily="18" charset="0"/>
                          </a:rPr>
                          <m:t>𝑥</m:t>
                        </m:r>
                        <m:r>
                          <a:rPr lang="en-US" altLang="zh-CN" sz="2000" b="0" i="1" dirty="0" smtClean="0">
                            <a:latin typeface="Cambria Math" panose="02040503050406030204" pitchFamily="18" charset="0"/>
                          </a:rPr>
                          <m:t>,</m:t>
                        </m:r>
                        <m:r>
                          <a:rPr lang="en-US" altLang="zh-CN" sz="2000" i="1">
                            <a:latin typeface="Cambria Math" panose="02040503050406030204" pitchFamily="18" charset="0"/>
                          </a:rPr>
                          <m:t>𝜃</m:t>
                        </m:r>
                      </m:e>
                    </m:d>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𝑐</m:t>
                    </m:r>
                    <m:d>
                      <m:dPr>
                        <m:ctrlPr>
                          <a:rPr lang="en-US" altLang="zh-CN" sz="2000" b="0" i="1" dirty="0" smtClean="0">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𝜃</m:t>
                        </m:r>
                      </m:e>
                    </m:d>
                    <m:r>
                      <a:rPr lang="zh-CN" altLang="en-US" sz="2000" i="1" smtClean="0">
                        <a:latin typeface="Cambria Math" panose="02040503050406030204" pitchFamily="18" charset="0"/>
                      </a:rPr>
                      <m:t>，</m:t>
                    </m:r>
                    <m:acc>
                      <m:accPr>
                        <m:chr m:val="̂"/>
                        <m:ctrlPr>
                          <a:rPr lang="en-US" altLang="zh-CN" sz="2000" i="1" dirty="0" smtClean="0">
                            <a:solidFill>
                              <a:schemeClr val="tx1"/>
                            </a:solidFill>
                            <a:latin typeface="Cambria Math" panose="02040503050406030204" pitchFamily="18" charset="0"/>
                          </a:rPr>
                        </m:ctrlPr>
                      </m:accPr>
                      <m:e>
                        <m:r>
                          <a:rPr lang="en-US" altLang="zh-CN" sz="2000" b="0" i="1" dirty="0" smtClean="0">
                            <a:solidFill>
                              <a:schemeClr val="tx1"/>
                            </a:solidFill>
                            <a:latin typeface="Cambria Math" panose="02040503050406030204" pitchFamily="18" charset="0"/>
                          </a:rPr>
                          <m:t>𝑐</m:t>
                        </m:r>
                      </m:e>
                    </m:acc>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𝑔</m:t>
                    </m:r>
                    <m:r>
                      <a:rPr lang="en-US" altLang="zh-CN" sz="2000" b="0" i="1" dirty="0" smtClean="0">
                        <a:latin typeface="Cambria Math" panose="02040503050406030204" pitchFamily="18" charset="0"/>
                      </a:rPr>
                      <m:t> </m:t>
                    </m:r>
                    <m:r>
                      <m:rPr>
                        <m:nor/>
                      </m:rPr>
                      <a:rPr lang="zh-CN" altLang="en-US" sz="2000" smtId="4294967295"/>
                      <m:t>◦</m:t>
                    </m:r>
                    <m:r>
                      <a:rPr lang="en-US" altLang="zh-CN" sz="2000" b="0" i="1" smtClean="0" smtId="4294967295">
                        <a:latin typeface="Cambria Math" panose="02040503050406030204" pitchFamily="18" charset="0"/>
                      </a:rPr>
                      <m:t> </m:t>
                    </m:r>
                    <m:r>
                      <a:rPr lang="en-US" altLang="zh-CN" sz="2000" b="0" i="1" dirty="0" smtClean="0">
                        <a:latin typeface="Cambria Math" panose="02040503050406030204" pitchFamily="18" charset="0"/>
                        <a:ea typeface="Cambria Math" panose="02040503050406030204" pitchFamily="18" charset="0"/>
                      </a:rPr>
                      <m:t>h</m:t>
                    </m:r>
                  </m:oMath>
                </a14:m>
                <a:endParaRPr lang="en-US" altLang="zh-CN" sz="2000" dirty="0"/>
              </a:p>
              <a:p>
                <a:pPr>
                  <a:buFont typeface="Wingdings" panose="05000000000000000000" pitchFamily="2" charset="2"/>
                  <a:buChar char="Ø"/>
                </a:pPr>
                <a:r>
                  <a:rPr lang="en-US" altLang="zh-CN" sz="2800" dirty="0">
                    <a:latin typeface="Adobe Caslon Pro"/>
                  </a:rPr>
                  <a:t>  Separates </a:t>
                </a:r>
                <a:r>
                  <a:rPr lang="en-US" altLang="zh-CN" sz="2800" dirty="0">
                    <a:solidFill>
                      <a:srgbClr val="C00000"/>
                    </a:solidFill>
                    <a:latin typeface="Adobe Caslon Pro"/>
                  </a:rPr>
                  <a:t>data modelling </a:t>
                </a:r>
                <a:r>
                  <a:rPr lang="en-US" altLang="zh-CN" sz="2800" dirty="0">
                    <a:latin typeface="Adobe Caslon Pro"/>
                  </a:rPr>
                  <a:t>and </a:t>
                </a:r>
                <a:r>
                  <a:rPr lang="en-US" altLang="zh-CN" sz="2800" dirty="0">
                    <a:solidFill>
                      <a:srgbClr val="C00000"/>
                    </a:solidFill>
                    <a:latin typeface="Adobe Caslon Pro"/>
                  </a:rPr>
                  <a:t>cardinality estimation</a:t>
                </a:r>
                <a:r>
                  <a:rPr lang="en-US" altLang="zh-CN" sz="2800" dirty="0">
                    <a:latin typeface="Adobe Caslon Pro"/>
                  </a:rPr>
                  <a:t> into two functions </a:t>
                </a:r>
                <a14:m>
                  <m:oMath xmlns:m="http://schemas.openxmlformats.org/officeDocument/2006/math">
                    <m:r>
                      <a:rPr lang="en-US" altLang="zh-CN" sz="2800" dirty="0" smtClean="0" smtId="4294967295">
                        <a:latin typeface="Cambria Math" panose="02040503050406030204" pitchFamily="18" charset="0"/>
                      </a:rPr>
                      <m:t>h</m:t>
                    </m:r>
                  </m:oMath>
                </a14:m>
                <a:r>
                  <a:rPr lang="en-US" altLang="zh-CN" sz="2800" dirty="0">
                    <a:latin typeface="Adobe Caslon Pro"/>
                  </a:rPr>
                  <a:t> and </a:t>
                </a:r>
                <a14:m>
                  <m:oMath xmlns:m="http://schemas.openxmlformats.org/officeDocument/2006/math">
                    <m:r>
                      <a:rPr lang="en-US" altLang="zh-CN" sz="2800" dirty="0" smtId="4294967295">
                        <a:latin typeface="Cambria Math" panose="02040503050406030204" pitchFamily="18" charset="0"/>
                      </a:rPr>
                      <m:t>𝑔</m:t>
                    </m:r>
                  </m:oMath>
                </a14:m>
                <a:endParaRPr lang="en-US" altLang="zh-CN" sz="2800" dirty="0">
                  <a:latin typeface="Adobe Caslon Pro"/>
                </a:endParaRPr>
              </a:p>
              <a:p>
                <a:pPr marL="0" indent="0">
                  <a:buNone/>
                </a:pPr>
                <a14:m>
                  <m:oMath xmlns:m="http://schemas.openxmlformats.org/officeDocument/2006/math">
                    <m:r>
                      <a:rPr lang="en-US" altLang="zh-CN" sz="2000" b="0" i="0" dirty="0" smtClean="0" smtId="4294967295">
                        <a:latin typeface="Cambria Math" panose="02040503050406030204" pitchFamily="18" charset="0"/>
                      </a:rPr>
                      <m:t>         1.</m:t>
                    </m:r>
                    <m:r>
                      <m:rPr>
                        <m:sty m:val="p"/>
                      </m:rPr>
                      <a:rPr lang="en-US" altLang="zh-CN" sz="2000" b="0" i="0" dirty="0" smtClean="0" smtId="4294967295">
                        <a:latin typeface="Cambria Math" panose="02040503050406030204" pitchFamily="18" charset="0"/>
                      </a:rPr>
                      <m:t>Function</m:t>
                    </m:r>
                    <m:r>
                      <a:rPr lang="en-US" altLang="zh-CN" sz="2000" b="0" i="0" dirty="0" smtClean="0" smtId="4294967295">
                        <a:latin typeface="Cambria Math" panose="02040503050406030204" pitchFamily="18" charset="0"/>
                      </a:rPr>
                      <m:t> </m:t>
                    </m:r>
                    <m:r>
                      <a:rPr lang="en-US" altLang="zh-CN" sz="2000" dirty="0" smtId="4294967295">
                        <a:latin typeface="Cambria Math" panose="02040503050406030204" pitchFamily="18" charset="0"/>
                      </a:rPr>
                      <m:t>h</m:t>
                    </m:r>
                  </m:oMath>
                </a14:m>
                <a:r>
                  <a:rPr lang="en-US" altLang="zh-CN" sz="2000" dirty="0">
                    <a:latin typeface="Adobe Caslon Pro"/>
                  </a:rPr>
                  <a:t> as a feature extraction function, which maps an object x and a threshold θ to a fixed-dimensional binary vector x and an integer threshold </a:t>
                </a:r>
                <a:r>
                  <a:rPr lang="el-GR" altLang="zh-CN" sz="2000" dirty="0">
                    <a:latin typeface="Adobe Caslon Pro"/>
                  </a:rPr>
                  <a:t>τ .</a:t>
                </a:r>
                <a:endParaRPr lang="en-US" altLang="zh-CN" sz="2000" dirty="0">
                  <a:latin typeface="Adobe Caslon Pro"/>
                </a:endParaRPr>
              </a:p>
              <a:p>
                <a:pPr marL="0" indent="0">
                  <a:buNone/>
                </a:pPr>
                <a:r>
                  <a:rPr lang="en-US" altLang="zh-CN" sz="2000" dirty="0">
                    <a:latin typeface="Adobe Caslon Pro"/>
                  </a:rPr>
                  <a:t>        2.Function g performs the regression using the transformed input i.e. (x, </a:t>
                </a:r>
                <a:r>
                  <a:rPr lang="el-GR" altLang="zh-CN" sz="2000" dirty="0">
                    <a:latin typeface="Adobe Caslon Pro"/>
                  </a:rPr>
                  <a:t>τ ) </a:t>
                </a:r>
                <a:r>
                  <a:rPr lang="en-US" altLang="zh-CN" sz="2000" dirty="0">
                    <a:latin typeface="Adobe Caslon Pro"/>
                  </a:rPr>
                  <a:t>pair.</a:t>
                </a:r>
              </a:p>
              <a:p>
                <a:pPr algn="l">
                  <a:buFont typeface="Wingdings" panose="05000000000000000000" pitchFamily="2" charset="2"/>
                  <a:buChar char="Ø"/>
                </a:pPr>
                <a:r>
                  <a:rPr lang="en-US" sz="2800" dirty="0">
                    <a:latin typeface="Adobe Caslon Pro"/>
                  </a:rPr>
                  <a:t>  </a:t>
                </a:r>
                <a:r>
                  <a:rPr lang="en-US" altLang="zh-CN" sz="2800" dirty="0">
                    <a:latin typeface="Adobe Caslon Pro"/>
                  </a:rPr>
                  <a:t>An instance of the </a:t>
                </a:r>
                <a:r>
                  <a:rPr lang="en-US" altLang="zh-CN" sz="2800" dirty="0">
                    <a:solidFill>
                      <a:srgbClr val="C00000"/>
                    </a:solidFill>
                    <a:latin typeface="Adobe Caslon Pro"/>
                  </a:rPr>
                  <a:t>encoder-decoder</a:t>
                </a:r>
                <a:r>
                  <a:rPr lang="en-US" altLang="zh-CN" sz="2800" dirty="0">
                    <a:latin typeface="Adobe Caslon Pro"/>
                  </a:rPr>
                  <a:t> </a:t>
                </a:r>
                <a:r>
                  <a:rPr lang="en-US" altLang="zh-CN" sz="2800" dirty="0">
                    <a:solidFill>
                      <a:srgbClr val="C00000"/>
                    </a:solidFill>
                    <a:latin typeface="Adobe Caslon Pro"/>
                  </a:rPr>
                  <a:t>model</a:t>
                </a:r>
                <a:endParaRPr lang="en-US" sz="2800" dirty="0">
                  <a:solidFill>
                    <a:srgbClr val="C00000"/>
                  </a:solidFill>
                  <a:latin typeface="Adobe Caslon Pro"/>
                </a:endParaRPr>
              </a:p>
            </p:txBody>
          </p:sp>
        </mc:Choice>
        <mc:Fallback xmlns="">
          <p:sp>
            <p:nvSpPr>
              <p:cNvPr id="3075" name="文本占位符 3074"/>
              <p:cNvSpPr>
                <a:spLocks noGrp="1" noRot="1" noChangeAspect="1" noMove="1" noResize="1" noEditPoints="1" noAdjustHandles="1" noChangeArrowheads="1" noChangeShapeType="1" noTextEdit="1"/>
              </p:cNvSpPr>
              <p:nvPr>
                <p:ph type="body" idx="1"/>
              </p:nvPr>
            </p:nvSpPr>
            <p:spPr>
              <a:xfrm>
                <a:off x="457200" y="2026585"/>
                <a:ext cx="8229600" cy="3849688"/>
              </a:xfrm>
              <a:prstGeom prst="rect">
                <a:avLst/>
              </a:prstGeom>
              <a:blipFill>
                <a:blip r:embed="rId3"/>
                <a:stretch>
                  <a:fillRect l="-1259" t="-1741" r="-741" b="-9494"/>
                </a:stretch>
              </a:blipFill>
              <a:ln>
                <a:miter lim="800000"/>
              </a:ln>
            </p:spPr>
            <p:txBody>
              <a:bodyPr/>
              <a:lstStyle/>
              <a:p>
                <a:r>
                  <a:rPr lang="zh-CN" altLang="en-US">
                    <a:noFill/>
                  </a:rPr>
                  <a:t> </a:t>
                </a:r>
              </a:p>
            </p:txBody>
          </p:sp>
        </mc:Fallback>
      </mc:AlternateContent>
      <p:sp>
        <p:nvSpPr>
          <p:cNvPr id="3077" name="Footer Placeholder 4"/>
          <p:cNvSpPr>
            <a:spLocks noGrp="1"/>
          </p:cNvSpPr>
          <p:nvPr>
            <p:ph type="ftr" sz="quarter" idx="3"/>
          </p:nvPr>
        </p:nvSpPr>
        <p:spPr/>
        <p:txBody>
          <a:bodyPr/>
          <a:lstStyle/>
          <a:p>
            <a:pPr lvl="0" algn="ctr"/>
            <a:r>
              <a:rPr lang="en-US" altLang="zh-CN" sz="1400" dirty="0"/>
              <a:t>5</a:t>
            </a:r>
            <a:endParaRPr sz="1400" dirty="0"/>
          </a:p>
        </p:txBody>
      </p:sp>
    </p:spTree>
    <p:extLst>
      <p:ext uri="{BB962C8B-B14F-4D97-AF65-F5344CB8AC3E}">
        <p14:creationId xmlns:p14="http://schemas.microsoft.com/office/powerpoint/2010/main" val="12891910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2699792"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a:rPr>
              <a:t>Framework</a:t>
            </a:r>
            <a:endParaRPr sz="3600" dirty="0">
              <a:latin typeface="Adobe Caslon Pro"/>
            </a:endParaRPr>
          </a:p>
        </p:txBody>
      </p:sp>
      <p:sp>
        <p:nvSpPr>
          <p:cNvPr id="3075" name="文本占位符 3074"/>
          <p:cNvSpPr>
            <a:spLocks noGrp="1"/>
          </p:cNvSpPr>
          <p:nvPr>
            <p:ph type="body" idx="1"/>
          </p:nvPr>
        </p:nvSpPr>
        <p:spPr>
          <a:xfrm>
            <a:off x="457200" y="2026585"/>
            <a:ext cx="8229600" cy="3849688"/>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lvl="0">
              <a:buFont typeface="Wingdings" panose="05000000000000000000" pitchFamily="2" charset="2"/>
              <a:buChar char="Ø"/>
            </a:pPr>
            <a:r>
              <a:rPr lang="en-US" altLang="zh-CN" sz="2800" dirty="0">
                <a:latin typeface="Adobe Caslon Pro" panose="0205050205050A020403"/>
              </a:rPr>
              <a:t>The rationales of such design:</a:t>
            </a:r>
          </a:p>
          <a:p>
            <a:pPr marL="0" indent="0" algn="l">
              <a:buNone/>
            </a:pPr>
            <a:r>
              <a:rPr lang="en-US" altLang="zh-CN" sz="2000" dirty="0">
                <a:latin typeface="Adobe Caslon Pro" panose="0205050205050A020403"/>
              </a:rPr>
              <a:t>      (1)</a:t>
            </a:r>
            <a:r>
              <a:rPr lang="en-US" altLang="zh-CN" sz="2000" b="0" i="0" u="none" strike="noStrike" baseline="0" dirty="0">
                <a:latin typeface="Adobe Caslon Pro" panose="0205050205050A020403"/>
              </a:rPr>
              <a:t>This allows the system to cater for different data types, and distance functions.</a:t>
            </a:r>
          </a:p>
          <a:p>
            <a:pPr marL="0" indent="0" algn="l">
              <a:buNone/>
            </a:pPr>
            <a:r>
              <a:rPr lang="en-US" altLang="zh-CN" sz="2000" dirty="0">
                <a:latin typeface="Adobe Caslon Pro" panose="0205050205050A020403"/>
              </a:rPr>
              <a:t>      (2) It allows us to choose the best models for the estimation problem.</a:t>
            </a:r>
          </a:p>
          <a:p>
            <a:pPr marL="0" indent="0" algn="l">
              <a:buNone/>
            </a:pPr>
            <a:endParaRPr lang="en-US" altLang="zh-CN" sz="2000" dirty="0">
              <a:latin typeface="Adobe Caslon Pro" panose="0205050205050A020403"/>
            </a:endParaRPr>
          </a:p>
          <a:p>
            <a:pPr algn="l">
              <a:buFont typeface="Wingdings" panose="05000000000000000000" pitchFamily="2" charset="2"/>
              <a:buChar char="Ø"/>
            </a:pPr>
            <a:r>
              <a:rPr lang="en-US" altLang="zh-CN" sz="2800" dirty="0">
                <a:latin typeface="Adobe Caslon Pro" panose="0205050205050A020403"/>
              </a:rPr>
              <a:t>Decouple the two components:</a:t>
            </a:r>
          </a:p>
          <a:p>
            <a:pPr marL="0" indent="0" algn="l">
              <a:buNone/>
            </a:pPr>
            <a:r>
              <a:rPr lang="en-US" altLang="zh-CN" sz="2000" dirty="0">
                <a:latin typeface="Adobe Caslon Pro" panose="0205050205050A020403"/>
              </a:rPr>
              <a:t>      (1) x belonging to a Hamming space</a:t>
            </a:r>
          </a:p>
          <a:p>
            <a:pPr marL="0" indent="0" algn="l">
              <a:buNone/>
            </a:pPr>
            <a:r>
              <a:rPr lang="en-US" altLang="zh-CN" sz="2000" dirty="0">
                <a:latin typeface="Adobe Caslon Pro" panose="0205050205050A020403"/>
              </a:rPr>
              <a:t>      (2)</a:t>
            </a:r>
            <a:r>
              <a:rPr lang="el-GR" altLang="zh-CN" sz="2000" dirty="0">
                <a:latin typeface="Adobe Caslon Pro" panose="0205050205050A020403"/>
              </a:rPr>
              <a:t> τ </a:t>
            </a:r>
            <a:r>
              <a:rPr lang="en-US" altLang="zh-CN" sz="2000" dirty="0">
                <a:latin typeface="Adobe Caslon Pro" panose="0205050205050A020403"/>
              </a:rPr>
              <a:t>is an non-negative integer.</a:t>
            </a:r>
          </a:p>
          <a:p>
            <a:pPr marL="0" indent="0" algn="l">
              <a:buNone/>
            </a:pPr>
            <a:r>
              <a:rPr lang="en-US" altLang="zh-CN" sz="2800" dirty="0">
                <a:latin typeface="Adobe Caslon Pro" panose="0205050205050A020403"/>
              </a:rPr>
              <a:t> </a:t>
            </a:r>
          </a:p>
          <a:p>
            <a:pPr marL="0" indent="0" algn="l">
              <a:buNone/>
            </a:pPr>
            <a:endParaRPr lang="en-US" altLang="zh-CN" sz="2000" dirty="0">
              <a:latin typeface="Adobe Caslon Pro" panose="0205050205050A020403"/>
            </a:endParaRPr>
          </a:p>
          <a:p>
            <a:pPr marL="0" indent="0">
              <a:buNone/>
            </a:pPr>
            <a:endParaRPr lang="en-US" sz="2800" dirty="0">
              <a:solidFill>
                <a:srgbClr val="C00000"/>
              </a:solidFill>
              <a:latin typeface="Adobe Caslon Pro"/>
            </a:endParaRPr>
          </a:p>
        </p:txBody>
      </p:sp>
      <p:sp>
        <p:nvSpPr>
          <p:cNvPr id="3077" name="Footer Placeholder 4"/>
          <p:cNvSpPr>
            <a:spLocks noGrp="1"/>
          </p:cNvSpPr>
          <p:nvPr>
            <p:ph type="ftr" sz="quarter" idx="3"/>
          </p:nvPr>
        </p:nvSpPr>
        <p:spPr/>
        <p:txBody>
          <a:bodyPr/>
          <a:lstStyle/>
          <a:p>
            <a:pPr lvl="0" algn="ctr"/>
            <a:r>
              <a:rPr lang="en-US" altLang="zh-CN" sz="1400" dirty="0"/>
              <a:t>6</a:t>
            </a:r>
            <a:endParaRPr sz="1400" dirty="0"/>
          </a:p>
        </p:txBody>
      </p:sp>
    </p:spTree>
    <p:extLst>
      <p:ext uri="{BB962C8B-B14F-4D97-AF65-F5344CB8AC3E}">
        <p14:creationId xmlns:p14="http://schemas.microsoft.com/office/powerpoint/2010/main" val="1658247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244408"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a:rPr>
              <a:t>Model Design — Feature Extraction</a:t>
            </a:r>
            <a:endParaRPr sz="3600" dirty="0">
              <a:latin typeface="Adobe Caslon Pro"/>
            </a:endParaRPr>
          </a:p>
        </p:txBody>
      </p:sp>
      <mc:AlternateContent xmlns:mc="http://schemas.openxmlformats.org/markup-compatibility/2006" xmlns:a14="http://schemas.microsoft.com/office/drawing/2010/main">
        <mc:Choice Requires="a14">
          <p:sp>
            <p:nvSpPr>
              <p:cNvPr id="3075" name="文本占位符 3074"/>
              <p:cNvSpPr>
                <a:spLocks noGrp="1"/>
              </p:cNvSpPr>
              <p:nvPr>
                <p:ph type="body" idx="1"/>
              </p:nvPr>
            </p:nvSpPr>
            <p:spPr>
              <a:xfrm>
                <a:off x="444376" y="2269339"/>
                <a:ext cx="8592119" cy="3849688"/>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algn="l">
                  <a:buFont typeface="Wingdings" panose="05000000000000000000" pitchFamily="2" charset="2"/>
                  <a:buChar char="Ø"/>
                </a:pPr>
                <a:r>
                  <a:rPr lang="en-US" altLang="zh-CN" sz="2800" dirty="0">
                    <a:latin typeface="Adobe Caslon Pro"/>
                  </a:rPr>
                  <a:t>  Transfer any data type and distance threshold into binary representation and integer threshold.</a:t>
                </a:r>
              </a:p>
              <a:p>
                <a:pPr marL="0" indent="0">
                  <a:buNone/>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𝑟𝑒𝑐</m:t>
                        </m:r>
                        <m:r>
                          <a:rPr lang="en-US" altLang="zh-CN" sz="2000" b="0" i="1" smtClean="0">
                            <a:latin typeface="Cambria Math" panose="02040503050406030204" pitchFamily="18" charset="0"/>
                          </a:rPr>
                          <m:t> </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{0,1}</m:t>
                        </m:r>
                      </m:e>
                      <m:sup>
                        <m:r>
                          <a:rPr lang="en-US" altLang="zh-CN" sz="2000" b="0" i="1" smtClean="0">
                            <a:latin typeface="Cambria Math" panose="02040503050406030204" pitchFamily="18" charset="0"/>
                          </a:rPr>
                          <m:t>𝑑</m:t>
                        </m:r>
                      </m:sup>
                    </m:sSup>
                  </m:oMath>
                </a14:m>
                <a:r>
                  <a:rPr lang="en-US" sz="2000" dirty="0">
                    <a:latin typeface="Adobe Caslon Pro"/>
                  </a:rPr>
                  <a:t>;</a:t>
                </a:r>
                <a:r>
                  <a:rPr lang="en-US" altLang="zh-CN" dirty="0"/>
                  <a:t> </a:t>
                </a:r>
                <a:r>
                  <a:rPr lang="en-US" altLang="zh-CN" sz="2000" dirty="0">
                    <a:latin typeface="Adobe Caslon Pro"/>
                  </a:rPr>
                  <a:t>Given any record x ∈ </a:t>
                </a:r>
                <a14:m>
                  <m:oMath xmlns:m="http://schemas.openxmlformats.org/officeDocument/2006/math">
                    <m:r>
                      <a:rPr lang="en-US" altLang="zh-CN" sz="2000" dirty="0">
                        <a:latin typeface="Cambria Math" panose="02040503050406030204" pitchFamily="18" charset="0"/>
                      </a:rPr>
                      <m:t>𝑂</m:t>
                    </m:r>
                  </m:oMath>
                </a14:m>
                <a:r>
                  <a:rPr lang="en-US" altLang="zh-CN" sz="2000" dirty="0">
                    <a:latin typeface="Adobe Caslon Pro"/>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i="1">
                            <a:latin typeface="Cambria Math" panose="02040503050406030204" pitchFamily="18" charset="0"/>
                          </a:rPr>
                          <m:t>𝑟𝑒𝑐</m:t>
                        </m:r>
                        <m:r>
                          <a:rPr lang="en-US" altLang="zh-CN" sz="2000" i="1">
                            <a:latin typeface="Cambria Math" panose="02040503050406030204" pitchFamily="18" charset="0"/>
                          </a:rPr>
                          <m:t> </m:t>
                        </m:r>
                      </m:sub>
                    </m:sSub>
                    <m:r>
                      <a:rPr lang="en-US" altLang="zh-CN" sz="2000" i="1">
                        <a:latin typeface="Cambria Math" panose="02040503050406030204" pitchFamily="18" charset="0"/>
                      </a:rPr>
                      <m:t> </m:t>
                    </m:r>
                  </m:oMath>
                </a14:m>
                <a:r>
                  <a:rPr lang="en-US" altLang="zh-CN" sz="2000" dirty="0">
                    <a:latin typeface="Adobe Caslon Pro"/>
                  </a:rPr>
                  <a:t>maps x to a d-dimensional binary vector, denoted by x, called x’s binary representation.</a:t>
                </a:r>
              </a:p>
              <a:p>
                <a:pPr marL="0" indent="0">
                  <a:buNone/>
                </a:pPr>
                <a:endParaRPr lang="en-US" sz="2000" dirty="0">
                  <a:latin typeface="Adobe Caslon Pro"/>
                </a:endParaRPr>
              </a:p>
              <a:p>
                <a:pPr marL="0" indent="0">
                  <a:buNone/>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h</m:t>
                        </m:r>
                      </m:e>
                      <m:sub>
                        <m:r>
                          <a:rPr lang="en-US" altLang="zh-CN" sz="2000">
                            <a:latin typeface="Cambria Math" panose="02040503050406030204" pitchFamily="18" charset="0"/>
                          </a:rPr>
                          <m:t>𝑡h𝑟</m:t>
                        </m:r>
                        <m:r>
                          <a:rPr lang="en-US" altLang="zh-CN" sz="2000">
                            <a:latin typeface="Cambria Math" panose="02040503050406030204" pitchFamily="18" charset="0"/>
                          </a:rPr>
                          <m:t> </m:t>
                        </m:r>
                      </m:sub>
                    </m:sSub>
                    <m:r>
                      <a:rPr lang="en-US" altLang="zh-CN" sz="2000">
                        <a:latin typeface="Cambria Math" panose="02040503050406030204" pitchFamily="18" charset="0"/>
                      </a:rPr>
                      <m:t>:</m:t>
                    </m:r>
                    <m:d>
                      <m:dPr>
                        <m:begChr m:val="["/>
                        <m:endChr m:val="]"/>
                        <m:ctrlPr>
                          <a:rPr lang="en-US" altLang="zh-CN" sz="2000" i="1">
                            <a:latin typeface="Cambria Math" panose="02040503050406030204" pitchFamily="18" charset="0"/>
                          </a:rPr>
                        </m:ctrlPr>
                      </m:dPr>
                      <m:e>
                        <m:r>
                          <a:rPr lang="en-US" altLang="zh-CN" sz="2000">
                            <a:latin typeface="Cambria Math" panose="02040503050406030204" pitchFamily="18" charset="0"/>
                          </a:rPr>
                          <m:t>0,</m:t>
                        </m:r>
                        <m:sSub>
                          <m:sSubPr>
                            <m:ctrlPr>
                              <a:rPr lang="en-US" altLang="zh-CN" sz="2000" i="1" smtId="4294967295">
                                <a:latin typeface="Cambria Math" panose="02040503050406030204" pitchFamily="18" charset="0"/>
                              </a:rPr>
                            </m:ctrlPr>
                          </m:sSubPr>
                          <m:e>
                            <m:r>
                              <a:rPr lang="en-US" altLang="zh-CN" sz="2000" smtId="4294967295">
                                <a:latin typeface="Cambria Math" panose="02040503050406030204" pitchFamily="18" charset="0"/>
                              </a:rPr>
                              <m:t>𝜃</m:t>
                            </m:r>
                          </m:e>
                          <m:sub>
                            <m:r>
                              <m:rPr>
                                <m:sty m:val="p"/>
                              </m:rPr>
                              <a:rPr lang="en-US" altLang="zh-CN" sz="2000" smtId="4294967295">
                                <a:latin typeface="Cambria Math" panose="02040503050406030204" pitchFamily="18" charset="0"/>
                              </a:rPr>
                              <m:t>max</m:t>
                            </m:r>
                          </m:sub>
                        </m:sSub>
                      </m:e>
                    </m:d>
                    <m:r>
                      <a:rPr lang="en-US" altLang="zh-CN" sz="2000">
                        <a:latin typeface="Cambria Math" panose="02040503050406030204" pitchFamily="18" charset="0"/>
                      </a:rPr>
                      <m:t>→</m:t>
                    </m:r>
                    <m:d>
                      <m:dPr>
                        <m:begChr m:val="["/>
                        <m:endChr m:val="]"/>
                        <m:ctrlPr>
                          <a:rPr lang="en-US" altLang="zh-CN" sz="2000" i="1">
                            <a:latin typeface="Cambria Math" panose="02040503050406030204" pitchFamily="18" charset="0"/>
                          </a:rPr>
                        </m:ctrlPr>
                      </m:dPr>
                      <m:e>
                        <m:r>
                          <a:rPr lang="en-US" altLang="zh-CN" sz="2000" smtId="4294967295">
                            <a:latin typeface="Cambria Math" panose="02040503050406030204" pitchFamily="18" charset="0"/>
                          </a:rPr>
                          <m:t>0,</m:t>
                        </m:r>
                        <m:sSub>
                          <m:sSubPr>
                            <m:ctrlPr>
                              <a:rPr lang="en-US" altLang="zh-CN" sz="2000" i="1" smtId="4294967295">
                                <a:latin typeface="Cambria Math" panose="02040503050406030204" pitchFamily="18" charset="0"/>
                              </a:rPr>
                            </m:ctrlPr>
                          </m:sSubPr>
                          <m:e>
                            <m:r>
                              <a:rPr lang="zh-CN" altLang="en-US" sz="2000" smtId="4294967295">
                                <a:latin typeface="Cambria Math" panose="02040503050406030204" pitchFamily="18" charset="0"/>
                              </a:rPr>
                              <m:t>𝜏</m:t>
                            </m:r>
                          </m:e>
                          <m:sub>
                            <m:r>
                              <a:rPr lang="en-US" altLang="zh-CN" sz="2000" smtId="4294967295">
                                <a:latin typeface="Cambria Math" panose="02040503050406030204" pitchFamily="18" charset="0"/>
                              </a:rPr>
                              <m:t>𝑚𝑎𝑥</m:t>
                            </m:r>
                          </m:sub>
                        </m:sSub>
                      </m:e>
                    </m:d>
                    <m:r>
                      <a:rPr lang="en-US" altLang="zh-CN" sz="2000" smtId="4294967295">
                        <a:latin typeface="Cambria Math" panose="02040503050406030204" pitchFamily="18" charset="0"/>
                      </a:rPr>
                      <m:t>;</m:t>
                    </m:r>
                  </m:oMath>
                </a14:m>
                <a:r>
                  <a:rPr lang="en-US" altLang="zh-CN" sz="2000" dirty="0">
                    <a:latin typeface="Adobe Caslon Pro"/>
                  </a:rPr>
                  <a:t> Given a </a:t>
                </a:r>
                <a14:m>
                  <m:oMath xmlns:m="http://schemas.openxmlformats.org/officeDocument/2006/math">
                    <m:r>
                      <a:rPr lang="en-US" altLang="zh-CN" sz="2000" smtId="4294967295">
                        <a:latin typeface="Cambria Math" panose="02040503050406030204" pitchFamily="18" charset="0"/>
                      </a:rPr>
                      <m:t>𝜃</m:t>
                    </m:r>
                  </m:oMath>
                </a14:m>
                <a:r>
                  <a:rPr lang="en-US" sz="2000" dirty="0">
                    <a:latin typeface="Adobe Caslon Pro"/>
                  </a:rPr>
                  <a:t> </a:t>
                </a:r>
                <a:r>
                  <a:rPr lang="en-US" altLang="zh-CN" sz="2000" dirty="0">
                    <a:latin typeface="Adobe Caslon Pro"/>
                  </a:rPr>
                  <a:t>∈ </a:t>
                </a:r>
                <a14:m>
                  <m:oMath xmlns:m="http://schemas.openxmlformats.org/officeDocument/2006/math">
                    <m:d>
                      <m:dPr>
                        <m:begChr m:val="["/>
                        <m:endChr m:val="]"/>
                        <m:ctrlPr>
                          <a:rPr lang="en-US" altLang="zh-CN" sz="2000" i="1" smtId="4294967295">
                            <a:latin typeface="Cambria Math" panose="02040503050406030204" pitchFamily="18" charset="0"/>
                          </a:rPr>
                        </m:ctrlPr>
                      </m:dPr>
                      <m:e>
                        <m:r>
                          <a:rPr lang="en-US" altLang="zh-CN" sz="2000" smtId="4294967295">
                            <a:latin typeface="Cambria Math" panose="02040503050406030204" pitchFamily="18" charset="0"/>
                          </a:rPr>
                          <m:t>0,</m:t>
                        </m:r>
                        <m:sSub>
                          <m:sSubPr>
                            <m:ctrlPr>
                              <a:rPr lang="en-US" altLang="zh-CN" sz="2000" i="1" smtId="4294967295">
                                <a:latin typeface="Cambria Math" panose="02040503050406030204" pitchFamily="18" charset="0"/>
                              </a:rPr>
                            </m:ctrlPr>
                          </m:sSubPr>
                          <m:e>
                            <m:r>
                              <a:rPr lang="en-US" altLang="zh-CN" sz="2000" smtId="4294967295">
                                <a:latin typeface="Cambria Math" panose="02040503050406030204" pitchFamily="18" charset="0"/>
                              </a:rPr>
                              <m:t>𝜃</m:t>
                            </m:r>
                          </m:e>
                          <m:sub>
                            <m:r>
                              <m:rPr>
                                <m:sty m:val="p"/>
                              </m:rPr>
                              <a:rPr lang="en-US" altLang="zh-CN" sz="2000" smtId="4294967295">
                                <a:latin typeface="Cambria Math" panose="02040503050406030204" pitchFamily="18" charset="0"/>
                              </a:rPr>
                              <m:t>max</m:t>
                            </m:r>
                          </m:sub>
                        </m:sSub>
                      </m:e>
                    </m:d>
                    <m:r>
                      <a:rPr lang="en-US" altLang="zh-CN" sz="2000" smtId="4294967295">
                        <a:latin typeface="Cambria Math" panose="02040503050406030204" pitchFamily="18" charset="0"/>
                      </a:rPr>
                      <m:t>,</m:t>
                    </m:r>
                    <m:sSub>
                      <m:sSubPr>
                        <m:ctrlPr>
                          <a:rPr lang="en-US" altLang="zh-CN" sz="2000" i="1" smtId="4294967295">
                            <a:latin typeface="Cambria Math" panose="02040503050406030204" pitchFamily="18" charset="0"/>
                          </a:rPr>
                        </m:ctrlPr>
                      </m:sSubPr>
                      <m:e>
                        <m:r>
                          <a:rPr lang="en-US" altLang="zh-CN" sz="2000" smtId="4294967295">
                            <a:latin typeface="Cambria Math" panose="02040503050406030204" pitchFamily="18" charset="0"/>
                          </a:rPr>
                          <m:t>h</m:t>
                        </m:r>
                      </m:e>
                      <m:sub>
                        <m:r>
                          <a:rPr lang="en-US" altLang="zh-CN" sz="2000" smtId="4294967295">
                            <a:latin typeface="Cambria Math" panose="02040503050406030204" pitchFamily="18" charset="0"/>
                          </a:rPr>
                          <m:t>𝑡h𝑟</m:t>
                        </m:r>
                        <m:r>
                          <a:rPr lang="en-US" altLang="zh-CN" sz="2000" smtId="4294967295">
                            <a:latin typeface="Cambria Math" panose="02040503050406030204" pitchFamily="18" charset="0"/>
                          </a:rPr>
                          <m:t> </m:t>
                        </m:r>
                      </m:sub>
                    </m:sSub>
                  </m:oMath>
                </a14:m>
                <a:r>
                  <a:rPr lang="en-US" sz="2000" dirty="0">
                    <a:latin typeface="Adobe Caslon Pro"/>
                  </a:rPr>
                  <a:t> maps </a:t>
                </a:r>
                <a14:m>
                  <m:oMath xmlns:m="http://schemas.openxmlformats.org/officeDocument/2006/math">
                    <m:r>
                      <a:rPr lang="en-US" altLang="zh-CN" sz="2000" smtId="4294967295">
                        <a:latin typeface="Cambria Math" panose="02040503050406030204" pitchFamily="18" charset="0"/>
                      </a:rPr>
                      <m:t>𝜃</m:t>
                    </m:r>
                  </m:oMath>
                </a14:m>
                <a:r>
                  <a:rPr lang="en-US" sz="2000" dirty="0">
                    <a:latin typeface="Adobe Caslon Pro"/>
                  </a:rPr>
                  <a:t> </a:t>
                </a:r>
                <a:r>
                  <a:rPr lang="en-US" altLang="zh-CN" sz="2000" dirty="0">
                    <a:latin typeface="Adobe Caslon Pro"/>
                  </a:rPr>
                  <a:t>to an integer between 0 and </a:t>
                </a:r>
                <a14:m>
                  <m:oMath xmlns:m="http://schemas.openxmlformats.org/officeDocument/2006/math">
                    <m:sSub>
                      <m:sSubPr>
                        <m:ctrlPr>
                          <a:rPr lang="en-US" altLang="zh-CN" sz="2000" i="1" smtId="4294967295">
                            <a:latin typeface="Cambria Math" panose="02040503050406030204" pitchFamily="18" charset="0"/>
                          </a:rPr>
                        </m:ctrlPr>
                      </m:sSubPr>
                      <m:e>
                        <m:r>
                          <a:rPr lang="zh-CN" altLang="en-US" sz="2000" smtId="4294967295">
                            <a:latin typeface="Cambria Math" panose="02040503050406030204" pitchFamily="18" charset="0"/>
                          </a:rPr>
                          <m:t>𝜏</m:t>
                        </m:r>
                      </m:e>
                      <m:sub>
                        <m:r>
                          <a:rPr lang="en-US" altLang="zh-CN" sz="2000" smtId="4294967295">
                            <a:latin typeface="Cambria Math" panose="02040503050406030204" pitchFamily="18" charset="0"/>
                          </a:rPr>
                          <m:t>𝑚𝑎𝑥</m:t>
                        </m:r>
                      </m:sub>
                    </m:sSub>
                  </m:oMath>
                </a14:m>
                <a:endParaRPr lang="en-US" sz="2000" dirty="0">
                  <a:latin typeface="Adobe Caslon Pro"/>
                </a:endParaRPr>
              </a:p>
              <a:p>
                <a:pPr>
                  <a:buFont typeface="Wingdings" panose="05000000000000000000" pitchFamily="2" charset="2"/>
                  <a:buChar char="Ø"/>
                </a:pPr>
                <a:r>
                  <a:rPr lang="en-US" altLang="zh-CN" sz="2800" dirty="0">
                    <a:latin typeface="Adobe Caslon Pro"/>
                  </a:rPr>
                  <a:t>  Any user-defined functions or neural networks for feature extraction</a:t>
                </a:r>
                <a:endParaRPr lang="en-US" sz="2800" dirty="0">
                  <a:latin typeface="Adobe Caslon Pro"/>
                </a:endParaRPr>
              </a:p>
              <a:p>
                <a:pPr marL="0" indent="0">
                  <a:buNone/>
                </a:pPr>
                <a:endParaRPr lang="en-US" sz="2000" dirty="0">
                  <a:latin typeface="Adobe Caslon Pro"/>
                </a:endParaRPr>
              </a:p>
            </p:txBody>
          </p:sp>
        </mc:Choice>
        <mc:Fallback xmlns="">
          <p:sp>
            <p:nvSpPr>
              <p:cNvPr id="3075" name="文本占位符 3074"/>
              <p:cNvSpPr>
                <a:spLocks noGrp="1" noRot="1" noChangeAspect="1" noMove="1" noResize="1" noEditPoints="1" noAdjustHandles="1" noChangeArrowheads="1" noChangeShapeType="1" noTextEdit="1"/>
              </p:cNvSpPr>
              <p:nvPr>
                <p:ph type="body" idx="1"/>
              </p:nvPr>
            </p:nvSpPr>
            <p:spPr>
              <a:xfrm>
                <a:off x="444376" y="2269339"/>
                <a:ext cx="8592119" cy="3849688"/>
              </a:xfrm>
              <a:prstGeom prst="rect">
                <a:avLst/>
              </a:prstGeom>
              <a:blipFill>
                <a:blip r:embed="rId3"/>
                <a:stretch>
                  <a:fillRect l="-1278" t="-1741" r="-639" b="-3165"/>
                </a:stretch>
              </a:blipFill>
              <a:ln>
                <a:miter lim="800000"/>
              </a:ln>
            </p:spPr>
            <p:txBody>
              <a:bodyPr/>
              <a:lstStyle/>
              <a:p>
                <a:r>
                  <a:rPr lang="zh-CN" altLang="en-US">
                    <a:noFill/>
                  </a:rPr>
                  <a:t> </a:t>
                </a:r>
              </a:p>
            </p:txBody>
          </p:sp>
        </mc:Fallback>
      </mc:AlternateContent>
      <p:sp>
        <p:nvSpPr>
          <p:cNvPr id="3077" name="Footer Placeholder 4"/>
          <p:cNvSpPr>
            <a:spLocks noGrp="1"/>
          </p:cNvSpPr>
          <p:nvPr>
            <p:ph type="ftr" sz="quarter" idx="3"/>
          </p:nvPr>
        </p:nvSpPr>
        <p:spPr/>
        <p:txBody>
          <a:bodyPr/>
          <a:lstStyle/>
          <a:p>
            <a:pPr lvl="0" algn="ctr"/>
            <a:r>
              <a:rPr lang="en-US" altLang="zh-CN" sz="1400" dirty="0"/>
              <a:t>7</a:t>
            </a:r>
            <a:endParaRPr sz="1400" dirty="0"/>
          </a:p>
        </p:txBody>
      </p:sp>
    </p:spTree>
    <p:extLst>
      <p:ext uri="{BB962C8B-B14F-4D97-AF65-F5344CB8AC3E}">
        <p14:creationId xmlns:p14="http://schemas.microsoft.com/office/powerpoint/2010/main" val="1985669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8460432"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sz="3600" dirty="0">
                <a:latin typeface="Adobe Caslon Pro"/>
              </a:rPr>
              <a:t>Model Design</a:t>
            </a:r>
            <a:r>
              <a:rPr lang="en-US" altLang="zh-CN" sz="3600" dirty="0">
                <a:latin typeface="Adobe Caslon Pro"/>
              </a:rPr>
              <a:t> — Feature Extraction</a:t>
            </a:r>
            <a:endParaRPr sz="3600" dirty="0">
              <a:latin typeface="Adobe Caslon Pro"/>
            </a:endParaRPr>
          </a:p>
        </p:txBody>
      </p:sp>
      <p:sp>
        <p:nvSpPr>
          <p:cNvPr id="3075" name="文本占位符 3074"/>
          <p:cNvSpPr>
            <a:spLocks noGrp="1"/>
          </p:cNvSpPr>
          <p:nvPr>
            <p:ph type="body" idx="1"/>
          </p:nvPr>
        </p:nvSpPr>
        <p:spPr>
          <a:xfrm>
            <a:off x="444377" y="2269339"/>
            <a:ext cx="8229600" cy="3849688"/>
          </a:xfrm>
          <a:prstGeom prst="rect">
            <a:avLst/>
          </a:prstGeom>
          <a:noFill/>
          <a:ln>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lvl="0">
              <a:buFont typeface="Wingdings" panose="05000000000000000000" pitchFamily="2" charset="2"/>
              <a:buChar char="Ø"/>
            </a:pPr>
            <a:r>
              <a:rPr lang="en-US" altLang="zh-CN" sz="2800" dirty="0">
                <a:latin typeface="Adobe Caslon Pro"/>
              </a:rPr>
              <a:t>Hamming Distance</a:t>
            </a:r>
          </a:p>
          <a:p>
            <a:pPr lvl="0">
              <a:buFont typeface="Wingdings" panose="05000000000000000000" pitchFamily="2" charset="2"/>
              <a:buChar char="Ø"/>
            </a:pPr>
            <a:r>
              <a:rPr lang="en-US" altLang="zh-CN" sz="2800" dirty="0">
                <a:latin typeface="Adobe Caslon Pro"/>
              </a:rPr>
              <a:t>Edit Distance</a:t>
            </a:r>
          </a:p>
          <a:p>
            <a:pPr lvl="0">
              <a:buFont typeface="Wingdings" panose="05000000000000000000" pitchFamily="2" charset="2"/>
              <a:buChar char="Ø"/>
            </a:pPr>
            <a:r>
              <a:rPr lang="en-US" altLang="zh-CN" sz="2800" dirty="0">
                <a:latin typeface="Adobe Caslon Pro"/>
              </a:rPr>
              <a:t>Jaccard Distance</a:t>
            </a:r>
          </a:p>
          <a:p>
            <a:pPr lvl="0">
              <a:buFont typeface="Wingdings" panose="05000000000000000000" pitchFamily="2" charset="2"/>
              <a:buChar char="Ø"/>
            </a:pPr>
            <a:r>
              <a:rPr lang="en-US" altLang="zh-CN" sz="2800" dirty="0">
                <a:latin typeface="Adobe Caslon Pro"/>
              </a:rPr>
              <a:t>Euclidean Distance</a:t>
            </a:r>
          </a:p>
          <a:p>
            <a:pPr lvl="0">
              <a:buFont typeface="Wingdings" panose="05000000000000000000" pitchFamily="2" charset="2"/>
              <a:buChar char="Ø"/>
            </a:pPr>
            <a:r>
              <a:rPr lang="en-US" altLang="zh-CN" sz="2800" dirty="0">
                <a:solidFill>
                  <a:srgbClr val="C00000"/>
                </a:solidFill>
                <a:latin typeface="Adobe Caslon Pro"/>
              </a:rPr>
              <a:t>Using Hamming distance between binary representations would be a preferable option</a:t>
            </a:r>
            <a:endParaRPr sz="2800" dirty="0">
              <a:solidFill>
                <a:srgbClr val="C00000"/>
              </a:solidFill>
            </a:endParaRPr>
          </a:p>
        </p:txBody>
      </p:sp>
      <p:sp>
        <p:nvSpPr>
          <p:cNvPr id="3077" name="Footer Placeholder 4"/>
          <p:cNvSpPr>
            <a:spLocks noGrp="1"/>
          </p:cNvSpPr>
          <p:nvPr>
            <p:ph type="ftr" sz="quarter" idx="3"/>
          </p:nvPr>
        </p:nvSpPr>
        <p:spPr/>
        <p:txBody>
          <a:bodyPr/>
          <a:lstStyle/>
          <a:p>
            <a:pPr lvl="0" algn="ctr"/>
            <a:r>
              <a:rPr lang="en-US" altLang="zh-CN" sz="1400" dirty="0"/>
              <a:t>8</a:t>
            </a:r>
            <a:endParaRPr sz="1400" dirty="0"/>
          </a:p>
        </p:txBody>
      </p:sp>
    </p:spTree>
    <p:extLst>
      <p:ext uri="{BB962C8B-B14F-4D97-AF65-F5344CB8AC3E}">
        <p14:creationId xmlns:p14="http://schemas.microsoft.com/office/powerpoint/2010/main" val="16931994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a:xfrm>
            <a:off x="288032" y="1000141"/>
            <a:ext cx="7668344" cy="1143000"/>
          </a:xfrm>
          <a:prstGeom prst="rect">
            <a:avLst/>
          </a:prstGeom>
          <a:noFill/>
          <a:ln>
            <a:miter lim="800000"/>
          </a:ln>
        </p:spPr>
        <p:txBody>
          <a:bodyPr anchor="ctr" anchorCtr="0"/>
          <a:lstStyle>
            <a:lvl1pPr marL="0" indent="0" algn="ctr" defTabSz="914400" rtl="0" eaLnBrk="1" fontAlgn="base" hangingPunct="1">
              <a:lnSpc>
                <a:spcPct val="100000"/>
              </a:lnSpc>
              <a:spcBef>
                <a:spcPct val="0"/>
              </a:spcBef>
              <a:spcAft>
                <a:spcPct val="0"/>
              </a:spcAft>
              <a:buClrTx/>
              <a:buSzTx/>
              <a:buFontTx/>
              <a:buNone/>
              <a:defRPr kumimoji="0" sz="4000" b="1" i="0" u="none" smtId="4294967295">
                <a:solidFill>
                  <a:schemeClr val="tx2"/>
                </a:solidFill>
                <a:latin typeface="Arial"/>
                <a:ea typeface="微软雅黑" panose="020B0503020204020204" pitchFamily="34" charset="-122"/>
              </a:defRPr>
            </a:lvl1pPr>
          </a:lstStyle>
          <a:p>
            <a:pPr lvl="0" algn="l"/>
            <a:r>
              <a:rPr lang="en-US" altLang="zh-CN" sz="3600" dirty="0">
                <a:latin typeface="Adobe Caslon Pro"/>
              </a:rPr>
              <a:t>Model Design — Regression</a:t>
            </a:r>
            <a:endParaRPr sz="3600" dirty="0"/>
          </a:p>
        </p:txBody>
      </p:sp>
      <p:sp>
        <p:nvSpPr>
          <p:cNvPr id="3077" name="Footer Placeholder 4"/>
          <p:cNvSpPr>
            <a:spLocks noGrp="1"/>
          </p:cNvSpPr>
          <p:nvPr>
            <p:ph type="ftr" sz="quarter" idx="3"/>
          </p:nvPr>
        </p:nvSpPr>
        <p:spPr/>
        <p:txBody>
          <a:bodyPr/>
          <a:lstStyle/>
          <a:p>
            <a:pPr lvl="0" algn="ctr"/>
            <a:r>
              <a:rPr lang="en-US" altLang="zh-CN" sz="1400" dirty="0"/>
              <a:t>9</a:t>
            </a:r>
            <a:endParaRPr sz="1400" dirty="0"/>
          </a:p>
        </p:txBody>
      </p:sp>
      <mc:AlternateContent xmlns:mc="http://schemas.openxmlformats.org/markup-compatibility/2006" xmlns:a14="http://schemas.microsoft.com/office/drawing/2010/main">
        <mc:Choice Requires="a14">
          <p:sp>
            <p:nvSpPr>
              <p:cNvPr id="6" name="文本占位符 3074">
                <a:extLst>
                  <a:ext uri="{FF2B5EF4-FFF2-40B4-BE49-F238E27FC236}">
                    <a16:creationId xmlns:a16="http://schemas.microsoft.com/office/drawing/2014/main" id="{FF2A5A56-8326-43E9-B090-33801AD3F445}"/>
                  </a:ext>
                </a:extLst>
              </p:cNvPr>
              <p:cNvSpPr txBox="1">
                <a:spLocks/>
              </p:cNvSpPr>
              <p:nvPr/>
            </p:nvSpPr>
            <p:spPr>
              <a:xfrm>
                <a:off x="444376" y="2269339"/>
                <a:ext cx="8448103" cy="3849688"/>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Tx/>
                  <a:buSzTx/>
                  <a:buFontTx/>
                  <a:buChar char="•"/>
                  <a:defRPr kumimoji="0" sz="3200" b="0" i="0" u="none" smtId="4294967295">
                    <a:solidFill>
                      <a:schemeClr val="tx1"/>
                    </a:solidFill>
                    <a:latin typeface="Arial"/>
                    <a:ea typeface="微软雅黑" panose="020B0503020204020204" pitchFamily="34" charset="-122"/>
                  </a:defRPr>
                </a:lvl1pPr>
                <a:lvl2pPr marL="742950" indent="-285750" algn="l" defTabSz="914400" rtl="0" eaLnBrk="1" fontAlgn="base" hangingPunct="1">
                  <a:lnSpc>
                    <a:spcPct val="100000"/>
                  </a:lnSpc>
                  <a:spcBef>
                    <a:spcPct val="20000"/>
                  </a:spcBef>
                  <a:spcAft>
                    <a:spcPct val="0"/>
                  </a:spcAft>
                  <a:buClrTx/>
                  <a:buSzTx/>
                  <a:buFontTx/>
                  <a:buChar char="–"/>
                  <a:defRPr kumimoji="0" sz="2800" b="0" i="0" u="none" smtId="4294967295">
                    <a:solidFill>
                      <a:schemeClr val="tx1"/>
                    </a:solidFill>
                    <a:latin typeface="Arial"/>
                    <a:ea typeface="微软雅黑" panose="020B0503020204020204" pitchFamily="34" charset="-122"/>
                  </a:defRPr>
                </a:lvl2pPr>
                <a:lvl3pPr marL="1143000" indent="-228600" algn="l" defTabSz="914400" rtl="0" eaLnBrk="1" fontAlgn="base" hangingPunct="1">
                  <a:lnSpc>
                    <a:spcPct val="100000"/>
                  </a:lnSpc>
                  <a:spcBef>
                    <a:spcPct val="20000"/>
                  </a:spcBef>
                  <a:spcAft>
                    <a:spcPct val="0"/>
                  </a:spcAft>
                  <a:buClrTx/>
                  <a:buSzTx/>
                  <a:buFontTx/>
                  <a:buChar char="•"/>
                  <a:defRPr kumimoji="0" sz="2400" b="0" i="0" u="none" smtId="4294967295">
                    <a:solidFill>
                      <a:schemeClr val="tx1"/>
                    </a:solidFill>
                    <a:latin typeface="Arial"/>
                    <a:ea typeface="微软雅黑" panose="020B0503020204020204" pitchFamily="34" charset="-122"/>
                  </a:defRPr>
                </a:lvl3pPr>
                <a:lvl4pPr marL="16002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4pPr>
                <a:lvl5pPr marL="2057400" indent="-228600" algn="l" defTabSz="914400" rtl="0" eaLnBrk="1" fontAlgn="base" hangingPunct="1">
                  <a:lnSpc>
                    <a:spcPct val="100000"/>
                  </a:lnSpc>
                  <a:spcBef>
                    <a:spcPct val="20000"/>
                  </a:spcBef>
                  <a:spcAft>
                    <a:spcPct val="0"/>
                  </a:spcAft>
                  <a:buClrTx/>
                  <a:buSzTx/>
                  <a:buFontTx/>
                  <a:buChar char="»"/>
                  <a:defRPr kumimoji="0" sz="2000" b="0" i="0" u="none" smtId="4294967295">
                    <a:solidFill>
                      <a:schemeClr val="tx1"/>
                    </a:solidFill>
                    <a:latin typeface="Arial"/>
                    <a:ea typeface="微软雅黑" panose="020B0503020204020204" pitchFamily="34" charset="-122"/>
                  </a:defRPr>
                </a:lvl5pPr>
              </a:lstStyle>
              <a:p>
                <a:pPr>
                  <a:buFont typeface="Wingdings" panose="05000000000000000000" pitchFamily="2" charset="2"/>
                  <a:buChar char="Ø"/>
                </a:pPr>
                <a:r>
                  <a:rPr lang="en-US" sz="2800" dirty="0">
                    <a:latin typeface="Adobe Caslon Pro" panose="0205050205050A020403"/>
                  </a:rPr>
                  <a:t>Observation</a:t>
                </a:r>
              </a:p>
              <a:p>
                <a:pPr marL="0" indent="0" algn="l">
                  <a:buNone/>
                </a:pPr>
                <a:r>
                  <a:rPr lang="en-US" altLang="zh-CN" sz="1800" b="0" i="0" u="none" strike="noStrike" baseline="0" dirty="0">
                    <a:latin typeface="LinLibertineT"/>
                  </a:rPr>
                  <a:t>      </a:t>
                </a:r>
                <a:r>
                  <a:rPr lang="en-US" altLang="zh-CN" sz="2000" b="0" i="0" u="none" strike="noStrike" baseline="0" dirty="0">
                    <a:latin typeface="Adobe Caslon Pro" panose="0205050205050A020403"/>
                  </a:rPr>
                  <a:t>Given a binary representation x and a threshold τ, the cardinality can be divided into (τ +1) parts, each representing the cardinality of a Hamming distance </a:t>
                </a:r>
                <a:r>
                  <a:rPr lang="en-US" altLang="zh-CN" sz="2000" b="0" i="0" u="none" strike="noStrike" baseline="0" dirty="0" err="1">
                    <a:latin typeface="Adobe Caslon Pro" panose="0205050205050A020403"/>
                  </a:rPr>
                  <a:t>i</a:t>
                </a:r>
                <a:r>
                  <a:rPr lang="en-US" altLang="zh-CN" sz="2000" b="0" i="0" u="none" strike="noStrike" baseline="0" dirty="0">
                    <a:latin typeface="Adobe Caslon Pro" panose="0205050205050A020403"/>
                  </a:rPr>
                  <a:t>, </a:t>
                </a:r>
                <a:r>
                  <a:rPr lang="en-US" altLang="zh-CN" sz="2000" b="0" i="0" u="none" strike="noStrike" baseline="0" dirty="0" err="1">
                    <a:latin typeface="Adobe Caslon Pro" panose="0205050205050A020403"/>
                  </a:rPr>
                  <a:t>i</a:t>
                </a:r>
                <a:r>
                  <a:rPr lang="en-US" altLang="zh-CN" sz="2000" b="0" i="0" u="none" strike="noStrike" baseline="0" dirty="0">
                    <a:latin typeface="Adobe Caslon Pro" panose="0205050205050A020403"/>
                  </a:rPr>
                  <a:t> ∈ [0, τ ]. </a:t>
                </a:r>
              </a:p>
              <a:p>
                <a:pPr>
                  <a:buFont typeface="Wingdings" panose="05000000000000000000" pitchFamily="2" charset="2"/>
                  <a:buChar char="Ø"/>
                </a:pPr>
                <a:r>
                  <a:rPr lang="en-US" altLang="zh-CN" sz="2800" dirty="0">
                    <a:latin typeface="Adobe Caslon Pro" panose="0205050205050A020403"/>
                  </a:rPr>
                  <a:t>Suggestion</a:t>
                </a:r>
              </a:p>
              <a:p>
                <a:pPr marL="0" indent="0">
                  <a:buNone/>
                </a:pPr>
                <a:r>
                  <a:rPr lang="en-US" altLang="zh-CN" sz="2000" dirty="0">
                    <a:latin typeface="Adobe Caslon Pro" panose="0205050205050A020403"/>
                  </a:rPr>
                  <a:t>      we can learn (τ +1) functions</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0</m:t>
                        </m:r>
                        <m:r>
                          <a:rPr lang="en-US" altLang="zh-CN" sz="2000" i="1">
                            <a:latin typeface="Cambria Math" panose="02040503050406030204" pitchFamily="18" charset="0"/>
                          </a:rPr>
                          <m:t> </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oMath>
                </a14:m>
                <a:r>
                  <a:rPr lang="en-US" altLang="zh-CN" sz="2000" dirty="0">
                    <a:latin typeface="Adobe Caslon Pro" panose="0205050205050A020403"/>
                  </a:rPr>
                  <a:t>,. . .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m:rPr>
                            <m:nor/>
                          </m:rPr>
                          <a:rPr lang="en-US" altLang="zh-CN" sz="2000" dirty="0">
                            <a:latin typeface="Adobe Caslon Pro" panose="0205050205050A020403"/>
                          </a:rPr>
                          <m:t>τ</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en-US" altLang="zh-CN" sz="2000" dirty="0">
                    <a:latin typeface="Adobe Caslon Pro" panose="0205050205050A020403"/>
                  </a:rPr>
                  <a:t>, each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b="0" i="1" smtClean="0">
                            <a:latin typeface="Cambria Math" panose="02040503050406030204" pitchFamily="18" charset="0"/>
                          </a:rPr>
                          <m:t>𝑖</m:t>
                        </m:r>
                        <m:r>
                          <a:rPr lang="en-US" altLang="zh-CN" sz="2000" i="1">
                            <a:latin typeface="Cambria Math" panose="02040503050406030204" pitchFamily="18" charset="0"/>
                          </a:rPr>
                          <m:t> </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 </m:t>
                    </m:r>
                  </m:oMath>
                </a14:m>
                <a:r>
                  <a:rPr lang="en-US" altLang="zh-CN" sz="2000" dirty="0">
                    <a:latin typeface="Adobe Caslon Pro" panose="0205050205050A020403"/>
                  </a:rPr>
                  <a:t>estimating the cardinality of the set of records whose Hamming distances to x are exactly </a:t>
                </a:r>
                <a:r>
                  <a:rPr lang="en-US" altLang="zh-CN" sz="2000" dirty="0" err="1">
                    <a:latin typeface="Adobe Caslon Pro" panose="0205050205050A020403"/>
                  </a:rPr>
                  <a:t>i</a:t>
                </a:r>
                <a:r>
                  <a:rPr lang="en-US" altLang="zh-CN" sz="2000" dirty="0">
                    <a:latin typeface="Adobe Caslon Pro" panose="0205050205050A020403"/>
                  </a:rPr>
                  <a:t>. So we have</a:t>
                </a:r>
              </a:p>
              <a:p>
                <a:pPr marL="0" indent="0" algn="l">
                  <a:buNone/>
                </a:pPr>
                <a:endParaRPr lang="en-US" sz="2000" dirty="0">
                  <a:latin typeface="Adobe Caslon Pro" panose="0205050205050A020403"/>
                </a:endParaRPr>
              </a:p>
            </p:txBody>
          </p:sp>
        </mc:Choice>
        <mc:Fallback xmlns="">
          <p:sp>
            <p:nvSpPr>
              <p:cNvPr id="6" name="文本占位符 3074">
                <a:extLst>
                  <a:ext uri="{FF2B5EF4-FFF2-40B4-BE49-F238E27FC236}">
                    <a16:creationId xmlns:a16="http://schemas.microsoft.com/office/drawing/2014/main" id="{FF2A5A56-8326-43E9-B090-33801AD3F445}"/>
                  </a:ext>
                </a:extLst>
              </p:cNvPr>
              <p:cNvSpPr txBox="1">
                <a:spLocks noRot="1" noChangeAspect="1" noMove="1" noResize="1" noEditPoints="1" noAdjustHandles="1" noChangeArrowheads="1" noChangeShapeType="1" noTextEdit="1"/>
              </p:cNvSpPr>
              <p:nvPr/>
            </p:nvSpPr>
            <p:spPr>
              <a:xfrm>
                <a:off x="444376" y="2269339"/>
                <a:ext cx="8448103" cy="3849688"/>
              </a:xfrm>
              <a:prstGeom prst="rect">
                <a:avLst/>
              </a:prstGeom>
              <a:blipFill>
                <a:blip r:embed="rId3"/>
                <a:stretch>
                  <a:fillRect l="-1299" t="-1741"/>
                </a:stretch>
              </a:blipFill>
              <a:ln>
                <a:noFill/>
                <a:miter lim="800000"/>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48F0664F-6C94-4D85-AD75-2012345D1ADE}"/>
              </a:ext>
            </a:extLst>
          </p:cNvPr>
          <p:cNvPicPr>
            <a:picLocks noChangeAspect="1"/>
          </p:cNvPicPr>
          <p:nvPr/>
        </p:nvPicPr>
        <p:blipFill>
          <a:blip r:embed="rId4"/>
          <a:stretch>
            <a:fillRect/>
          </a:stretch>
        </p:blipFill>
        <p:spPr>
          <a:xfrm>
            <a:off x="3203848" y="5085184"/>
            <a:ext cx="2401023" cy="942174"/>
          </a:xfrm>
          <a:prstGeom prst="rect">
            <a:avLst/>
          </a:prstGeom>
        </p:spPr>
      </p:pic>
    </p:spTree>
    <p:extLst>
      <p:ext uri="{BB962C8B-B14F-4D97-AF65-F5344CB8AC3E}">
        <p14:creationId xmlns:p14="http://schemas.microsoft.com/office/powerpoint/2010/main" val="127350285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1.27"/>
  <p:tag name="AS_TITLE" val="Aspose.Slides for .NET 2.0"/>
  <p:tag name="AS_VERSION" val="15.10.0.0"/>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9BBB59"/>
      </a:accent3>
      <a:accent4>
        <a:srgbClr val="8064A2"/>
      </a:accent4>
      <a:accent5>
        <a:srgbClr val="4BACC6"/>
      </a:accent5>
      <a:accent6>
        <a:srgbClr val="F79646"/>
      </a:accent6>
      <a:hlink>
        <a:srgbClr val="009999"/>
      </a:hlink>
      <a:folHlink>
        <a:srgbClr val="99CC00"/>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9BBB59"/>
        </a:accent3>
        <a:accent4>
          <a:srgbClr val="8064A2"/>
        </a:accent4>
        <a:accent5>
          <a:srgbClr val="4BACC6"/>
        </a:accent5>
        <a:accent6>
          <a:srgbClr val="F79646"/>
        </a:accent6>
        <a:hlink>
          <a:srgbClr val="009999"/>
        </a:hlink>
        <a:folHlink>
          <a:srgbClr val="99CC00"/>
        </a:folHlink>
      </a:clrScheme>
    </a:extraClrScheme>
    <a:extraClrScheme>
      <a:clrScheme name="">
        <a:dk1>
          <a:srgbClr val="000000"/>
        </a:dk1>
        <a:lt1>
          <a:srgbClr val="FFFFFF"/>
        </a:lt1>
        <a:dk2>
          <a:srgbClr val="000000"/>
        </a:dk2>
        <a:lt2>
          <a:srgbClr val="969696"/>
        </a:lt2>
        <a:accent1>
          <a:srgbClr val="FBDF53"/>
        </a:accent1>
        <a:accent2>
          <a:srgbClr val="FF9966"/>
        </a:accent2>
        <a:accent3>
          <a:srgbClr val="9BBB59"/>
        </a:accent3>
        <a:accent4>
          <a:srgbClr val="8064A2"/>
        </a:accent4>
        <a:accent5>
          <a:srgbClr val="4BACC6"/>
        </a:accent5>
        <a:accent6>
          <a:srgbClr val="F79646"/>
        </a:accent6>
        <a:hlink>
          <a:srgbClr val="CC3300"/>
        </a:hlink>
        <a:folHlink>
          <a:srgbClr val="996600"/>
        </a:folHlink>
      </a:clrScheme>
    </a:extraClrScheme>
    <a:extraClrScheme>
      <a:clrScheme name="">
        <a:dk1>
          <a:srgbClr val="000000"/>
        </a:dk1>
        <a:lt1>
          <a:srgbClr val="FFFFFF"/>
        </a:lt1>
        <a:dk2>
          <a:srgbClr val="000000"/>
        </a:dk2>
        <a:lt2>
          <a:srgbClr val="808080"/>
        </a:lt2>
        <a:accent1>
          <a:srgbClr val="99CCFF"/>
        </a:accent1>
        <a:accent2>
          <a:srgbClr val="CCCCFF"/>
        </a:accent2>
        <a:accent3>
          <a:srgbClr val="9BBB59"/>
        </a:accent3>
        <a:accent4>
          <a:srgbClr val="8064A2"/>
        </a:accent4>
        <a:accent5>
          <a:srgbClr val="4BACC6"/>
        </a:accent5>
        <a:accent6>
          <a:srgbClr val="F79646"/>
        </a:accent6>
        <a:hlink>
          <a:srgbClr val="3333CC"/>
        </a:hlink>
        <a:folHlink>
          <a:srgbClr val="AF67FF"/>
        </a:folHlink>
      </a:clrScheme>
    </a:extraClrScheme>
    <a:extraClrScheme>
      <a:clrScheme name="">
        <a:dk1>
          <a:srgbClr val="000000"/>
        </a:dk1>
        <a:lt1>
          <a:srgbClr val="DEF6F1"/>
        </a:lt1>
        <a:dk2>
          <a:srgbClr val="000000"/>
        </a:dk2>
        <a:lt2>
          <a:srgbClr val="969696"/>
        </a:lt2>
        <a:accent1>
          <a:srgbClr val="FFFFFF"/>
        </a:accent1>
        <a:accent2>
          <a:srgbClr val="8DC6FF"/>
        </a:accent2>
        <a:accent3>
          <a:srgbClr val="9BBB59"/>
        </a:accent3>
        <a:accent4>
          <a:srgbClr val="8064A2"/>
        </a:accent4>
        <a:accent5>
          <a:srgbClr val="4BACC6"/>
        </a:accent5>
        <a:accent6>
          <a:srgbClr val="F79646"/>
        </a:accent6>
        <a:hlink>
          <a:srgbClr val="0066CC"/>
        </a:hlink>
        <a:folHlink>
          <a:srgbClr val="00A800"/>
        </a:folHlink>
      </a:clrScheme>
    </a:extraClrScheme>
    <a:extraClrScheme>
      <a:clrScheme name="">
        <a:dk1>
          <a:srgbClr val="000000"/>
        </a:dk1>
        <a:lt1>
          <a:srgbClr val="FFFFD9"/>
        </a:lt1>
        <a:dk2>
          <a:srgbClr val="000000"/>
        </a:dk2>
        <a:lt2>
          <a:srgbClr val="777777"/>
        </a:lt2>
        <a:accent1>
          <a:srgbClr val="FFFFF7"/>
        </a:accent1>
        <a:accent2>
          <a:srgbClr val="33CCCC"/>
        </a:accent2>
        <a:accent3>
          <a:srgbClr val="9BBB59"/>
        </a:accent3>
        <a:accent4>
          <a:srgbClr val="8064A2"/>
        </a:accent4>
        <a:accent5>
          <a:srgbClr val="4BACC6"/>
        </a:accent5>
        <a:accent6>
          <a:srgbClr val="F79646"/>
        </a:accent6>
        <a:hlink>
          <a:srgbClr val="FF5050"/>
        </a:hlink>
        <a:folHlink>
          <a:srgbClr val="FF9900"/>
        </a:folHlink>
      </a:clrScheme>
    </a:extraClrScheme>
    <a:extraClrScheme>
      <a:clrScheme name="">
        <a:dk1>
          <a:srgbClr val="FFFFFF"/>
        </a:dk1>
        <a:lt1>
          <a:srgbClr val="008080"/>
        </a:lt1>
        <a:dk2>
          <a:srgbClr val="FFFF99"/>
        </a:dk2>
        <a:lt2>
          <a:srgbClr val="005A58"/>
        </a:lt2>
        <a:accent1>
          <a:srgbClr val="006462"/>
        </a:accent1>
        <a:accent2>
          <a:srgbClr val="6D6FC7"/>
        </a:accent2>
        <a:accent3>
          <a:srgbClr val="9BBB59"/>
        </a:accent3>
        <a:accent4>
          <a:srgbClr val="8064A2"/>
        </a:accent4>
        <a:accent5>
          <a:srgbClr val="4BACC6"/>
        </a:accent5>
        <a:accent6>
          <a:srgbClr val="F79646"/>
        </a:accent6>
        <a:hlink>
          <a:srgbClr val="00FFFF"/>
        </a:hlink>
        <a:folHlink>
          <a:srgbClr val="00FF00"/>
        </a:folHlink>
      </a:clrScheme>
    </a:extraClrScheme>
    <a:extraClrScheme>
      <a:clrScheme name="">
        <a:dk1>
          <a:srgbClr val="FFFFFF"/>
        </a:dk1>
        <a:lt1>
          <a:srgbClr val="800000"/>
        </a:lt1>
        <a:dk2>
          <a:srgbClr val="DFD293"/>
        </a:dk2>
        <a:lt2>
          <a:srgbClr val="5C1F00"/>
        </a:lt2>
        <a:accent1>
          <a:srgbClr val="CC3300"/>
        </a:accent1>
        <a:accent2>
          <a:srgbClr val="BE7960"/>
        </a:accent2>
        <a:accent3>
          <a:srgbClr val="9BBB59"/>
        </a:accent3>
        <a:accent4>
          <a:srgbClr val="8064A2"/>
        </a:accent4>
        <a:accent5>
          <a:srgbClr val="4BACC6"/>
        </a:accent5>
        <a:accent6>
          <a:srgbClr val="F79646"/>
        </a:accent6>
        <a:hlink>
          <a:srgbClr val="FFFF99"/>
        </a:hlink>
        <a:folHlink>
          <a:srgbClr val="D3A219"/>
        </a:folHlink>
      </a:clrScheme>
    </a:extraClrScheme>
    <a:extraClrScheme>
      <a:clrScheme name="">
        <a:dk1>
          <a:srgbClr val="FFFFFF"/>
        </a:dk1>
        <a:lt1>
          <a:srgbClr val="000099"/>
        </a:lt1>
        <a:dk2>
          <a:srgbClr val="CCFFFF"/>
        </a:dk2>
        <a:lt2>
          <a:srgbClr val="003366"/>
        </a:lt2>
        <a:accent1>
          <a:srgbClr val="3366CC"/>
        </a:accent1>
        <a:accent2>
          <a:srgbClr val="00B000"/>
        </a:accent2>
        <a:accent3>
          <a:srgbClr val="9BBB59"/>
        </a:accent3>
        <a:accent4>
          <a:srgbClr val="8064A2"/>
        </a:accent4>
        <a:accent5>
          <a:srgbClr val="4BACC6"/>
        </a:accent5>
        <a:accent6>
          <a:srgbClr val="F79646"/>
        </a:accent6>
        <a:hlink>
          <a:srgbClr val="66CCFF"/>
        </a:hlink>
        <a:folHlink>
          <a:srgbClr val="FFE701"/>
        </a:folHlink>
      </a:clrScheme>
    </a:extraClrScheme>
    <a:extraClrScheme>
      <a:clrScheme name="">
        <a:dk1>
          <a:srgbClr val="FFFFFF"/>
        </a:dk1>
        <a:lt1>
          <a:srgbClr val="000000"/>
        </a:lt1>
        <a:dk2>
          <a:srgbClr val="E3EBF1"/>
        </a:dk2>
        <a:lt2>
          <a:srgbClr val="336699"/>
        </a:lt2>
        <a:accent1>
          <a:srgbClr val="003399"/>
        </a:accent1>
        <a:accent2>
          <a:srgbClr val="468A4B"/>
        </a:accent2>
        <a:accent3>
          <a:srgbClr val="9BBB59"/>
        </a:accent3>
        <a:accent4>
          <a:srgbClr val="8064A2"/>
        </a:accent4>
        <a:accent5>
          <a:srgbClr val="4BACC6"/>
        </a:accent5>
        <a:accent6>
          <a:srgbClr val="F79646"/>
        </a:accent6>
        <a:hlink>
          <a:srgbClr val="66CCFF"/>
        </a:hlink>
        <a:folHlink>
          <a:srgbClr val="F0E500"/>
        </a:folHlink>
      </a:clrScheme>
    </a:extraClrScheme>
    <a:extraClrScheme>
      <a:clrScheme name="">
        <a:dk1>
          <a:srgbClr val="FFFFFF"/>
        </a:dk1>
        <a:lt1>
          <a:srgbClr val="686B5D"/>
        </a:lt1>
        <a:dk2>
          <a:srgbClr val="D1D1CB"/>
        </a:dk2>
        <a:lt2>
          <a:srgbClr val="777777"/>
        </a:lt2>
        <a:accent1>
          <a:srgbClr val="909082"/>
        </a:accent1>
        <a:accent2>
          <a:srgbClr val="809EA8"/>
        </a:accent2>
        <a:accent3>
          <a:srgbClr val="9BBB59"/>
        </a:accent3>
        <a:accent4>
          <a:srgbClr val="8064A2"/>
        </a:accent4>
        <a:accent5>
          <a:srgbClr val="4BACC6"/>
        </a:accent5>
        <a:accent6>
          <a:srgbClr val="F79646"/>
        </a:accent6>
        <a:hlink>
          <a:srgbClr val="FFCC66"/>
        </a:hlink>
        <a:folHlink>
          <a:srgbClr val="E9DCB9"/>
        </a:folHlink>
      </a:clrScheme>
    </a:extraClrScheme>
    <a:extraClrScheme>
      <a:clrScheme name="">
        <a:dk1>
          <a:srgbClr val="FFFFFF"/>
        </a:dk1>
        <a:lt1>
          <a:srgbClr val="666699"/>
        </a:lt1>
        <a:dk2>
          <a:srgbClr val="FFFFFF"/>
        </a:dk2>
        <a:lt2>
          <a:srgbClr val="3E3E5C"/>
        </a:lt2>
        <a:accent1>
          <a:srgbClr val="60597B"/>
        </a:accent1>
        <a:accent2>
          <a:srgbClr val="6666FF"/>
        </a:accent2>
        <a:accent3>
          <a:srgbClr val="9BBB59"/>
        </a:accent3>
        <a:accent4>
          <a:srgbClr val="8064A2"/>
        </a:accent4>
        <a:accent5>
          <a:srgbClr val="4BACC6"/>
        </a:accent5>
        <a:accent6>
          <a:srgbClr val="F79646"/>
        </a:accent6>
        <a:hlink>
          <a:srgbClr val="99CCFF"/>
        </a:hlink>
        <a:folHlink>
          <a:srgbClr val="FFFF99"/>
        </a:folHlink>
      </a:clrScheme>
    </a:extraClrScheme>
    <a:extraClrScheme>
      <a:clrScheme name="">
        <a:dk1>
          <a:srgbClr val="FFFFFF"/>
        </a:dk1>
        <a:lt1>
          <a:srgbClr val="523E26"/>
        </a:lt1>
        <a:dk2>
          <a:srgbClr val="DFC08D"/>
        </a:dk2>
        <a:lt2>
          <a:srgbClr val="2D2015"/>
        </a:lt2>
        <a:accent1>
          <a:srgbClr val="8C7B70"/>
        </a:accent1>
        <a:accent2>
          <a:srgbClr val="8F5F2F"/>
        </a:accent2>
        <a:accent3>
          <a:srgbClr val="9BBB59"/>
        </a:accent3>
        <a:accent4>
          <a:srgbClr val="8064A2"/>
        </a:accent4>
        <a:accent5>
          <a:srgbClr val="4BACC6"/>
        </a:accent5>
        <a:accent6>
          <a:srgbClr val="F79646"/>
        </a:accent6>
        <a:hlink>
          <a:srgbClr val="CCB400"/>
        </a:hlink>
        <a:folHlink>
          <a:srgbClr val="8C9EA0"/>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1284</TotalTime>
  <Words>1186</Words>
  <Application>Microsoft Office PowerPoint</Application>
  <PresentationFormat>全屏显示(4:3)</PresentationFormat>
  <Paragraphs>180</Paragraphs>
  <Slides>30</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Adobe Caslon Pro</vt:lpstr>
      <vt:lpstr>LinLibertineT</vt:lpstr>
      <vt:lpstr>等线</vt:lpstr>
      <vt:lpstr>Arial</vt:lpstr>
      <vt:lpstr>Cambria Math</vt:lpstr>
      <vt:lpstr>Wingdings</vt:lpstr>
      <vt:lpstr>默认设计模板</vt:lpstr>
      <vt:lpstr>Monotonic Cardinality Estimation of Similarity Selection: A Deep Learning Approach</vt:lpstr>
      <vt:lpstr>Contents</vt:lpstr>
      <vt:lpstr>Tasks</vt:lpstr>
      <vt:lpstr>Tasks</vt:lpstr>
      <vt:lpstr>Framework</vt:lpstr>
      <vt:lpstr>Framework</vt:lpstr>
      <vt:lpstr>Model Design — Feature Extraction</vt:lpstr>
      <vt:lpstr>Model Design — Feature Extraction</vt:lpstr>
      <vt:lpstr>Model Design — Regression</vt:lpstr>
      <vt:lpstr>Model Design — Regression</vt:lpstr>
      <vt:lpstr>Model Design — Monotonic</vt:lpstr>
      <vt:lpstr>Model Design — Encoder-Decoder</vt:lpstr>
      <vt:lpstr>Model Training — Loss Function</vt:lpstr>
      <vt:lpstr>Model Training — Dynamic Training</vt:lpstr>
      <vt:lpstr>Accelerating</vt:lpstr>
      <vt:lpstr>Dealing with updates</vt:lpstr>
      <vt:lpstr>Experiments</vt:lpstr>
      <vt:lpstr>Experiments —Accuracy</vt:lpstr>
      <vt:lpstr>Experiments —Accuracy</vt:lpstr>
      <vt:lpstr>Experiments — Efficiency</vt:lpstr>
      <vt:lpstr>Experiments — Model Components</vt:lpstr>
      <vt:lpstr>Experiments — Model Size</vt:lpstr>
      <vt:lpstr>Experiments — Training</vt:lpstr>
      <vt:lpstr>Experiments — Updates</vt:lpstr>
      <vt:lpstr>Experiments — Long-tail Queries</vt:lpstr>
      <vt:lpstr>Experiments — Generalizability</vt:lpstr>
      <vt:lpstr>Experiments — Query Optimizer</vt:lpstr>
      <vt:lpstr>Experiments — Query Optimizer</vt:lpstr>
      <vt:lpstr>Summary</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华东师范大学生命科学学院</dc:title>
  <dc:creator>liuhuan</dc:creator>
  <cp:lastModifiedBy>张 嘉文</cp:lastModifiedBy>
  <cp:revision>1008</cp:revision>
  <cp:lastPrinted>1601-01-01T00:00:00Z</cp:lastPrinted>
  <dcterms:created xsi:type="dcterms:W3CDTF">2011-06-14T05:49:02Z</dcterms:created>
  <dcterms:modified xsi:type="dcterms:W3CDTF">2020-12-30T04:21:28Z</dcterms:modified>
</cp:coreProperties>
</file>