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61" r:id="rId6"/>
    <p:sldId id="275" r:id="rId7"/>
    <p:sldId id="258"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99B"/>
    <a:srgbClr val="2F5597"/>
    <a:srgbClr val="1A43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9" autoAdjust="0"/>
    <p:restoredTop sz="85582" autoAdjust="0"/>
  </p:normalViewPr>
  <p:slideViewPr>
    <p:cSldViewPr snapToGrid="0">
      <p:cViewPr varScale="1">
        <p:scale>
          <a:sx n="79" d="100"/>
          <a:sy n="79" d="100"/>
        </p:scale>
        <p:origin x="60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03C5-E3DD-4717-BFE2-75A5580E11FD}" type="datetimeFigureOut">
              <a:rPr lang="zh-CN" altLang="en-US" smtClean="0"/>
              <a:t>2020/12/30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2F3C3-100A-4515-8B74-A60C349FC413}" type="slidenum">
              <a:rPr lang="zh-CN" altLang="en-US" smtClean="0"/>
              <a:t>‹#›</a:t>
            </a:fld>
            <a:endParaRPr lang="zh-CN" altLang="en-US"/>
          </a:p>
        </p:txBody>
      </p:sp>
    </p:spTree>
    <p:extLst>
      <p:ext uri="{BB962C8B-B14F-4D97-AF65-F5344CB8AC3E}">
        <p14:creationId xmlns:p14="http://schemas.microsoft.com/office/powerpoint/2010/main" val="61030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目前有很多将机器学习应用到数据库管理系统的应用， 比较典型的做法是将数据库的某部分组件替换成机器学习模型， 比如基数估计部件或者查询优化器，（参数估计的概念）</a:t>
            </a:r>
            <a:endParaRPr lang="en-US" altLang="zh-CN" dirty="0"/>
          </a:p>
          <a:p>
            <a:r>
              <a:rPr lang="zh-CN" altLang="en-US" dirty="0"/>
              <a:t>目前最常用的是基于工作负载的方法，例如，我们如果想训练一个模型， 就需要先执行一个比较有代表性的工作负载（一堆</a:t>
            </a:r>
            <a:r>
              <a:rPr lang="en-US" altLang="zh-CN" dirty="0" err="1"/>
              <a:t>sql</a:t>
            </a:r>
            <a:r>
              <a:rPr lang="zh-CN" altLang="en-US" dirty="0"/>
              <a:t>），然后得到结果， 用它们去训练模型</a:t>
            </a:r>
            <a:endParaRPr lang="en-US" altLang="zh-CN" dirty="0"/>
          </a:p>
          <a:p>
            <a:r>
              <a:rPr lang="zh-CN" altLang="en-US" dirty="0"/>
              <a:t>推理的时候，用模型预测想要估计的工作负载，得到基数</a:t>
            </a:r>
            <a:endParaRPr lang="en-US" altLang="zh-CN" dirty="0"/>
          </a:p>
          <a:p>
            <a:r>
              <a:rPr lang="zh-CN" altLang="en-US" dirty="0"/>
              <a:t>但是这种方法存在比较大的缺陷就是它需要在一个可能很大的数据库上执行很多的查询来训练模型</a:t>
            </a:r>
            <a:endParaRPr lang="en-US" altLang="zh-CN" dirty="0"/>
          </a:p>
          <a:p>
            <a:r>
              <a:rPr lang="zh-CN" altLang="en-US" dirty="0"/>
              <a:t>一旦更新数据就要重新训练， 代价很大</a:t>
            </a:r>
            <a:endParaRPr lang="en-US" altLang="zh-CN" dirty="0"/>
          </a:p>
          <a:p>
            <a:r>
              <a:rPr lang="zh-CN" altLang="en-US" dirty="0"/>
              <a:t>这种方法不止用于参数估计，也用于一些其他组件的学习， 它们也都具有这些缺点</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2</a:t>
            </a:fld>
            <a:endParaRPr lang="zh-CN" altLang="en-US"/>
          </a:p>
        </p:txBody>
      </p:sp>
    </p:spTree>
    <p:extLst>
      <p:ext uri="{BB962C8B-B14F-4D97-AF65-F5344CB8AC3E}">
        <p14:creationId xmlns:p14="http://schemas.microsoft.com/office/powerpoint/2010/main" val="1601412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例如我想知道多少顾客是小于三十的欧洲人？</a:t>
            </a:r>
            <a:endParaRPr lang="en-US" altLang="zh-CN" dirty="0"/>
          </a:p>
          <a:p>
            <a:r>
              <a:rPr lang="zh-CN" altLang="en-US" dirty="0"/>
              <a:t>我们就会把这个条件传递到叶子节点</a:t>
            </a:r>
            <a:endParaRPr lang="en-US" altLang="zh-CN" dirty="0"/>
          </a:p>
          <a:p>
            <a:r>
              <a:rPr lang="zh-CN" altLang="en-US" dirty="0"/>
              <a:t>在</a:t>
            </a:r>
            <a:r>
              <a:rPr lang="en-US" altLang="zh-CN" dirty="0"/>
              <a:t>p</a:t>
            </a:r>
            <a:r>
              <a:rPr lang="zh-CN" altLang="en-US" dirty="0"/>
              <a:t>节点坐乘机， 在</a:t>
            </a:r>
            <a:r>
              <a:rPr lang="en-US" altLang="zh-CN" dirty="0"/>
              <a:t>s</a:t>
            </a:r>
            <a:r>
              <a:rPr lang="zh-CN" altLang="en-US" dirty="0"/>
              <a:t>节点做加权平均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12</a:t>
            </a:fld>
            <a:endParaRPr lang="zh-CN" altLang="en-US"/>
          </a:p>
        </p:txBody>
      </p:sp>
    </p:spTree>
    <p:extLst>
      <p:ext uri="{BB962C8B-B14F-4D97-AF65-F5344CB8AC3E}">
        <p14:creationId xmlns:p14="http://schemas.microsoft.com/office/powerpoint/2010/main" val="330269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刚讲了一个表的情况，下面讲一下这个技术怎么扩展到更大的关系模式，</a:t>
            </a:r>
            <a:endParaRPr lang="en-US" altLang="zh-CN" dirty="0"/>
          </a:p>
          <a:p>
            <a:r>
              <a:rPr lang="zh-CN" altLang="en-US" dirty="0"/>
              <a:t>一个简单的想法是针对每种可能的连接都学习一个</a:t>
            </a:r>
            <a:r>
              <a:rPr lang="en-US" altLang="zh-CN" dirty="0" err="1"/>
              <a:t>rspn</a:t>
            </a:r>
            <a:endParaRPr lang="en-US" altLang="zh-CN" dirty="0"/>
          </a:p>
          <a:p>
            <a:r>
              <a:rPr lang="zh-CN" altLang="en-US" dirty="0"/>
              <a:t>在执行的时候，如果我们要执行的是</a:t>
            </a:r>
            <a:r>
              <a:rPr lang="en-US" altLang="zh-CN" dirty="0"/>
              <a:t>o</a:t>
            </a:r>
            <a:r>
              <a:rPr lang="zh-CN" altLang="en-US" dirty="0"/>
              <a:t>和</a:t>
            </a:r>
            <a:r>
              <a:rPr lang="en-US" altLang="zh-CN" dirty="0" err="1"/>
              <a:t>ol</a:t>
            </a:r>
            <a:r>
              <a:rPr lang="zh-CN" altLang="en-US" dirty="0"/>
              <a:t>的连接查询，</a:t>
            </a:r>
            <a:r>
              <a:rPr lang="en-US" altLang="zh-CN" dirty="0"/>
              <a:t>,</a:t>
            </a:r>
            <a:r>
              <a:rPr lang="zh-CN" altLang="en-US" dirty="0"/>
              <a:t>就用对应的模型去计算概率</a:t>
            </a:r>
            <a:endParaRPr lang="en-US" altLang="zh-CN" dirty="0"/>
          </a:p>
          <a:p>
            <a:r>
              <a:rPr lang="zh-CN" altLang="en-US" dirty="0"/>
              <a:t>但是这很难扩展到更大的关系模式， 即使是对于我们这个小李子， 也要 学习很多个模型</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13</a:t>
            </a:fld>
            <a:endParaRPr lang="zh-CN" altLang="en-US"/>
          </a:p>
        </p:txBody>
      </p:sp>
    </p:spTree>
    <p:extLst>
      <p:ext uri="{BB962C8B-B14F-4D97-AF65-F5344CB8AC3E}">
        <p14:creationId xmlns:p14="http://schemas.microsoft.com/office/powerpoint/2010/main" val="254862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Deepdb</a:t>
            </a:r>
            <a:r>
              <a:rPr lang="zh-CN" altLang="en-US" dirty="0"/>
              <a:t>的做法</a:t>
            </a:r>
            <a:r>
              <a:rPr lang="en-US" altLang="zh-CN" dirty="0"/>
              <a:t>: </a:t>
            </a:r>
            <a:r>
              <a:rPr lang="zh-CN" altLang="en-US" dirty="0"/>
              <a:t>首先计算每两个表的相关性，基于这个信息去判断应该学习哪个连接的模型，</a:t>
            </a:r>
            <a:endParaRPr lang="en-US" altLang="zh-CN" dirty="0"/>
          </a:p>
          <a:p>
            <a:r>
              <a:rPr lang="zh-CN" altLang="en-US" dirty="0"/>
              <a:t>对这个例子， 我们可能就要学习</a:t>
            </a:r>
            <a:r>
              <a:rPr lang="en-US" altLang="zh-CN" dirty="0"/>
              <a:t>c</a:t>
            </a:r>
            <a:r>
              <a:rPr lang="zh-CN" altLang="en-US" dirty="0"/>
              <a:t>和</a:t>
            </a:r>
            <a:r>
              <a:rPr lang="en-US" altLang="zh-CN" dirty="0"/>
              <a:t>o</a:t>
            </a:r>
            <a:r>
              <a:rPr lang="zh-CN" altLang="en-US" dirty="0"/>
              <a:t>的， 因为他们俩关联更大， 另外我们还要再学一个</a:t>
            </a:r>
            <a:r>
              <a:rPr lang="en-US" altLang="zh-CN" dirty="0" err="1"/>
              <a:t>ol</a:t>
            </a:r>
            <a:r>
              <a:rPr lang="zh-CN" altLang="en-US" dirty="0"/>
              <a:t>模型 </a:t>
            </a:r>
            <a:endParaRPr lang="en-US" altLang="zh-CN" dirty="0"/>
          </a:p>
          <a:p>
            <a:r>
              <a:rPr lang="zh-CN" altLang="en-US" dirty="0"/>
              <a:t>运行时，我们可以查询</a:t>
            </a:r>
            <a:r>
              <a:rPr lang="en-US" altLang="zh-CN" dirty="0" err="1"/>
              <a:t>rspn</a:t>
            </a:r>
            <a:r>
              <a:rPr lang="zh-CN" altLang="en-US" dirty="0"/>
              <a:t>的局部关系，也可以查询组合， 成为概率查询编译</a:t>
            </a:r>
            <a:endParaRPr lang="en-US" altLang="zh-CN" dirty="0"/>
          </a:p>
          <a:p>
            <a:r>
              <a:rPr lang="zh-CN" altLang="en-US" dirty="0"/>
              <a:t>递归的使用这个技术，可以应对任意连接，而不需要知道执行的时候会出现什么连接</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14</a:t>
            </a:fld>
            <a:endParaRPr lang="zh-CN" altLang="en-US"/>
          </a:p>
        </p:txBody>
      </p:sp>
    </p:spTree>
    <p:extLst>
      <p:ext uri="{BB962C8B-B14F-4D97-AF65-F5344CB8AC3E}">
        <p14:creationId xmlns:p14="http://schemas.microsoft.com/office/powerpoint/2010/main" val="338465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之前提到， </a:t>
            </a:r>
            <a:r>
              <a:rPr lang="en-US" altLang="zh-CN" dirty="0" err="1"/>
              <a:t>rspn</a:t>
            </a:r>
            <a:r>
              <a:rPr lang="zh-CN" altLang="en-US" dirty="0"/>
              <a:t>支持高效更新，基本思想是自上而下的传递更新元组，</a:t>
            </a:r>
            <a:endParaRPr lang="en-US" altLang="zh-CN" dirty="0"/>
          </a:p>
          <a:p>
            <a:r>
              <a:rPr lang="zh-CN" altLang="en-US" dirty="0"/>
              <a:t>更新时， 经过</a:t>
            </a:r>
            <a:r>
              <a:rPr lang="en-US" altLang="zh-CN" dirty="0"/>
              <a:t>sum</a:t>
            </a:r>
            <a:r>
              <a:rPr lang="zh-CN" altLang="en-US" dirty="0"/>
              <a:t>节点更新权重， 最后叶子节点也会被调整，假设插入一个</a:t>
            </a:r>
            <a:r>
              <a:rPr lang="en-US" altLang="zh-CN" dirty="0"/>
              <a:t>xx</a:t>
            </a:r>
          </a:p>
          <a:p>
            <a:r>
              <a:rPr lang="zh-CN" altLang="en-US" dirty="0"/>
              <a:t>这个元组属于左边的老欧洲人的簇，提高左边的权重，然后分割元组，更新叶子的直方图</a:t>
            </a:r>
            <a:endParaRPr lang="en-US" altLang="zh-CN" dirty="0"/>
          </a:p>
          <a:p>
            <a:r>
              <a:rPr lang="zh-CN" altLang="en-US" dirty="0"/>
              <a:t>那这个过程是很迅速的， 仅仅取决于节点个数，不需要 重新训练</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15</a:t>
            </a:fld>
            <a:endParaRPr lang="zh-CN" altLang="en-US"/>
          </a:p>
        </p:txBody>
      </p:sp>
    </p:spTree>
    <p:extLst>
      <p:ext uri="{BB962C8B-B14F-4D97-AF65-F5344CB8AC3E}">
        <p14:creationId xmlns:p14="http://schemas.microsoft.com/office/powerpoint/2010/main" val="32940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16</a:t>
            </a:fld>
            <a:endParaRPr lang="zh-CN" altLang="en-US"/>
          </a:p>
        </p:txBody>
      </p:sp>
    </p:spTree>
    <p:extLst>
      <p:ext uri="{BB962C8B-B14F-4D97-AF65-F5344CB8AC3E}">
        <p14:creationId xmlns:p14="http://schemas.microsoft.com/office/powerpoint/2010/main" val="1048891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实验部分， 这里评估了提出的数据驱动的方法在基数估计的准确率</a:t>
            </a:r>
            <a:endParaRPr lang="en-US" altLang="zh-CN" dirty="0"/>
          </a:p>
          <a:p>
            <a:r>
              <a:rPr lang="zh-CN" altLang="en-US" dirty="0"/>
              <a:t>使用</a:t>
            </a:r>
            <a:r>
              <a:rPr lang="en-US" altLang="zh-CN" dirty="0"/>
              <a:t>Job-l benchmark </a:t>
            </a:r>
            <a:r>
              <a:rPr lang="zh-CN" altLang="en-US" dirty="0"/>
              <a:t>评估</a:t>
            </a:r>
            <a:r>
              <a:rPr lang="en-US" altLang="zh-CN" dirty="0"/>
              <a:t>q-error</a:t>
            </a:r>
            <a:r>
              <a:rPr lang="zh-CN" altLang="en-US" dirty="0"/>
              <a:t>，  与</a:t>
            </a:r>
            <a:r>
              <a:rPr lang="en-US" altLang="zh-CN" dirty="0" err="1"/>
              <a:t>mscn</a:t>
            </a:r>
            <a:r>
              <a:rPr lang="zh-CN" altLang="en-US" dirty="0"/>
              <a:t>比较， 他是基于工作负载的，  基准中表现最好的，</a:t>
            </a:r>
            <a:endParaRPr lang="en-US" altLang="zh-CN" dirty="0"/>
          </a:p>
          <a:p>
            <a:r>
              <a:rPr lang="zh-CN" altLang="en-US" dirty="0"/>
              <a:t>另外在不同的连接数量和谓词数量也分别进行了实验，  </a:t>
            </a:r>
            <a:r>
              <a:rPr lang="en-US" altLang="zh-CN" dirty="0" err="1"/>
              <a:t>DeepDB</a:t>
            </a:r>
            <a:r>
              <a:rPr lang="zh-CN" altLang="en-US" dirty="0"/>
              <a:t>的表现也很好， 对更大的连接也能很好的泛化</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17</a:t>
            </a:fld>
            <a:endParaRPr lang="zh-CN" altLang="en-US"/>
          </a:p>
        </p:txBody>
      </p:sp>
    </p:spTree>
    <p:extLst>
      <p:ext uri="{BB962C8B-B14F-4D97-AF65-F5344CB8AC3E}">
        <p14:creationId xmlns:p14="http://schemas.microsoft.com/office/powerpoint/2010/main" val="82593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另外论文也针对更新的效果进行了检验</a:t>
            </a:r>
            <a:endParaRPr lang="en-US" altLang="zh-CN" dirty="0"/>
          </a:p>
          <a:p>
            <a:r>
              <a:rPr lang="zh-CN" altLang="en-US" dirty="0"/>
              <a:t>这里为了更符合现实情况， 利用某年之前的电影数据学习模型， 利用剩下的去插入更新， </a:t>
            </a:r>
            <a:endParaRPr lang="en-US" altLang="zh-CN" dirty="0"/>
          </a:p>
          <a:p>
            <a:r>
              <a:rPr lang="zh-CN" altLang="en-US" dirty="0"/>
              <a:t>从结果也可以看到， 对于不同的更新比例，  </a:t>
            </a:r>
            <a:r>
              <a:rPr lang="en-US" altLang="zh-CN" dirty="0" err="1"/>
              <a:t>rspn</a:t>
            </a:r>
            <a:r>
              <a:rPr lang="zh-CN" altLang="en-US" dirty="0"/>
              <a:t>的预测结果没有很大的浮动，</a:t>
            </a:r>
            <a:endParaRPr lang="en-US" altLang="zh-CN" dirty="0"/>
          </a:p>
          <a:p>
            <a:r>
              <a:rPr lang="zh-CN" altLang="en-US" dirty="0"/>
              <a:t>同时更新速度也非常的块</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18</a:t>
            </a:fld>
            <a:endParaRPr lang="zh-CN" altLang="en-US"/>
          </a:p>
        </p:txBody>
      </p:sp>
    </p:spTree>
    <p:extLst>
      <p:ext uri="{BB962C8B-B14F-4D97-AF65-F5344CB8AC3E}">
        <p14:creationId xmlns:p14="http://schemas.microsoft.com/office/powerpoint/2010/main" val="1516021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19</a:t>
            </a:fld>
            <a:endParaRPr lang="zh-CN" altLang="en-US"/>
          </a:p>
        </p:txBody>
      </p:sp>
    </p:spTree>
    <p:extLst>
      <p:ext uri="{BB962C8B-B14F-4D97-AF65-F5344CB8AC3E}">
        <p14:creationId xmlns:p14="http://schemas.microsoft.com/office/powerpoint/2010/main" val="265119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给定带连接和谓词的查询，执行查询计划， 先连接，，再连接</a:t>
            </a:r>
            <a:endParaRPr lang="en-US" altLang="zh-CN" dirty="0"/>
          </a:p>
          <a:p>
            <a:r>
              <a:rPr lang="zh-CN" altLang="en-US" dirty="0"/>
              <a:t>那么这样是好连接么？或许先连接</a:t>
            </a:r>
            <a:r>
              <a:rPr lang="en-US" altLang="zh-CN" dirty="0"/>
              <a:t>xx </a:t>
            </a:r>
            <a:r>
              <a:rPr lang="en-US" altLang="zh-CN" dirty="0" err="1"/>
              <a:t>xx</a:t>
            </a:r>
            <a:r>
              <a:rPr lang="zh-CN" altLang="en-US" dirty="0"/>
              <a:t>更好？</a:t>
            </a:r>
            <a:endParaRPr lang="en-US" altLang="zh-CN" dirty="0"/>
          </a:p>
          <a:p>
            <a:r>
              <a:rPr lang="zh-CN" altLang="en-US" dirty="0"/>
              <a:t>这就取决与基数 </a:t>
            </a:r>
            <a:endParaRPr lang="en-US" altLang="zh-CN" dirty="0"/>
          </a:p>
          <a:p>
            <a:r>
              <a:rPr lang="zh-CN" altLang="en-US" dirty="0"/>
              <a:t>比如，先 获得到</a:t>
            </a:r>
            <a:r>
              <a:rPr lang="en-US" altLang="zh-CN" dirty="0"/>
              <a:t>5M</a:t>
            </a:r>
            <a:r>
              <a:rPr lang="zh-CN" altLang="en-US" dirty="0"/>
              <a:t>个元组，但是先连接</a:t>
            </a:r>
            <a:r>
              <a:rPr lang="en-US" altLang="zh-CN" dirty="0" err="1"/>
              <a:t>ooo</a:t>
            </a:r>
            <a:r>
              <a:rPr lang="en-US" altLang="zh-CN" dirty="0"/>
              <a:t> </a:t>
            </a:r>
            <a:r>
              <a:rPr lang="zh-CN" altLang="en-US" dirty="0"/>
              <a:t>就只有</a:t>
            </a:r>
            <a:r>
              <a:rPr lang="en-US" altLang="zh-CN" dirty="0"/>
              <a:t>1M</a:t>
            </a:r>
            <a:r>
              <a:rPr lang="zh-CN" altLang="en-US" dirty="0"/>
              <a:t>个 </a:t>
            </a:r>
            <a:endParaRPr lang="en-US" altLang="zh-CN" dirty="0"/>
          </a:p>
          <a:p>
            <a:r>
              <a:rPr lang="zh-CN" altLang="en-US" dirty="0"/>
              <a:t>这样就得到一个更好的查询计划</a:t>
            </a:r>
            <a:endParaRPr lang="en-US" altLang="zh-CN" dirty="0"/>
          </a:p>
          <a:p>
            <a:r>
              <a:rPr lang="zh-CN" altLang="en-US" dirty="0"/>
              <a:t>所以基数估计的目标就是预测这种类似的中间基数，获得更好的查询计划</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3</a:t>
            </a:fld>
            <a:endParaRPr lang="zh-CN" altLang="en-US"/>
          </a:p>
        </p:txBody>
      </p:sp>
    </p:spTree>
    <p:extLst>
      <p:ext uri="{BB962C8B-B14F-4D97-AF65-F5344CB8AC3E}">
        <p14:creationId xmlns:p14="http://schemas.microsoft.com/office/powerpoint/2010/main" val="359580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基数估计的经典方法是直方图，这里存在一个完全独立假设 ，忽略数据中的关联，</a:t>
            </a:r>
            <a:endParaRPr lang="en-US" altLang="zh-CN" dirty="0"/>
          </a:p>
          <a:p>
            <a:r>
              <a:rPr lang="zh-CN" altLang="en-US" dirty="0"/>
              <a:t>例如想知道网上出售的大于</a:t>
            </a:r>
            <a:r>
              <a:rPr lang="en-US" altLang="zh-CN" dirty="0"/>
              <a:t>10</a:t>
            </a:r>
            <a:r>
              <a:rPr lang="zh-CN" altLang="en-US" dirty="0"/>
              <a:t>刀的商品， 此时会计算边缘概率，也即是大于</a:t>
            </a:r>
            <a:r>
              <a:rPr lang="en-US" altLang="zh-CN" dirty="0"/>
              <a:t>10</a:t>
            </a:r>
            <a:r>
              <a:rPr lang="zh-CN" altLang="en-US" dirty="0"/>
              <a:t>和网上的概率， 分别是</a:t>
            </a:r>
            <a:r>
              <a:rPr lang="en-US" altLang="zh-CN" dirty="0"/>
              <a:t>80 60 </a:t>
            </a:r>
            <a:r>
              <a:rPr lang="zh-CN" altLang="en-US" dirty="0"/>
              <a:t>，撑起来，最终计算结果并不一定准确，</a:t>
            </a:r>
            <a:endParaRPr lang="en-US" altLang="zh-CN" dirty="0"/>
          </a:p>
          <a:p>
            <a:r>
              <a:rPr lang="zh-CN" altLang="en-US" dirty="0"/>
              <a:t>因为数据是有关联的，比如网上买的商品更便宜</a:t>
            </a:r>
            <a:endParaRPr lang="en-US" altLang="zh-CN" dirty="0"/>
          </a:p>
          <a:p>
            <a:r>
              <a:rPr lang="zh-CN" altLang="en-US" dirty="0"/>
              <a:t>这就会让</a:t>
            </a:r>
            <a:r>
              <a:rPr lang="en-US" altLang="zh-CN" dirty="0"/>
              <a:t>CE</a:t>
            </a:r>
            <a:r>
              <a:rPr lang="zh-CN" altLang="en-US" dirty="0"/>
              <a:t>不准， 进而导致连接顺序次优，</a:t>
            </a:r>
            <a:endParaRPr lang="en-US" altLang="zh-CN" dirty="0"/>
          </a:p>
          <a:p>
            <a:r>
              <a:rPr lang="zh-CN" altLang="en-US" dirty="0"/>
              <a:t>然后就出现了基于工作负载的学习方法，来</a:t>
            </a:r>
            <a:r>
              <a:rPr lang="en-US" altLang="zh-CN" dirty="0"/>
              <a:t>CE</a:t>
            </a:r>
            <a:r>
              <a:rPr lang="zh-CN" altLang="en-US" dirty="0"/>
              <a:t>， 关联被</a:t>
            </a:r>
            <a:r>
              <a:rPr lang="en-US" altLang="zh-CN" dirty="0"/>
              <a:t>DNN</a:t>
            </a:r>
            <a:r>
              <a:rPr lang="zh-CN" altLang="en-US" dirty="0"/>
              <a:t>学到，所以会估计的更准，但是这就存在之前我们说的问题了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5</a:t>
            </a:fld>
            <a:endParaRPr lang="zh-CN" altLang="en-US"/>
          </a:p>
        </p:txBody>
      </p:sp>
    </p:spTree>
    <p:extLst>
      <p:ext uri="{BB962C8B-B14F-4D97-AF65-F5344CB8AC3E}">
        <p14:creationId xmlns:p14="http://schemas.microsoft.com/office/powerpoint/2010/main" val="61562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目前有很多将机器学习应用到数据库管理系统的应用， 比较典型的做法是将数据库的某部分组件替换成机器学习模型， 比如基数估计部件或者查询优化器，（参数估计的概念）</a:t>
            </a:r>
            <a:endParaRPr lang="en-US" altLang="zh-CN" dirty="0"/>
          </a:p>
          <a:p>
            <a:r>
              <a:rPr lang="zh-CN" altLang="en-US" dirty="0"/>
              <a:t>目前最常用的是基于工作负载的方法，例如，我们如果想训练一个模型， 就需要先执行一个比较有代表性的工作负载（一堆</a:t>
            </a:r>
            <a:r>
              <a:rPr lang="en-US" altLang="zh-CN" dirty="0" err="1"/>
              <a:t>sql</a:t>
            </a:r>
            <a:r>
              <a:rPr lang="zh-CN" altLang="en-US" dirty="0"/>
              <a:t>），然后得到结果， 用它们去训练模型</a:t>
            </a:r>
            <a:endParaRPr lang="en-US" altLang="zh-CN" dirty="0"/>
          </a:p>
          <a:p>
            <a:r>
              <a:rPr lang="zh-CN" altLang="en-US" dirty="0"/>
              <a:t>推理的时候，用模型预测想要估计的工作负载，得到基数</a:t>
            </a:r>
            <a:endParaRPr lang="en-US" altLang="zh-CN" dirty="0"/>
          </a:p>
          <a:p>
            <a:r>
              <a:rPr lang="zh-CN" altLang="en-US" dirty="0"/>
              <a:t>但是这种方法存在比较大的缺陷就是它需要在一个可能很大的数据库上执行很多的查询来训练模型</a:t>
            </a:r>
            <a:endParaRPr lang="en-US" altLang="zh-CN" dirty="0"/>
          </a:p>
          <a:p>
            <a:r>
              <a:rPr lang="zh-CN" altLang="en-US" dirty="0"/>
              <a:t>一旦更新数据就要重新训练， 代价很大</a:t>
            </a:r>
            <a:endParaRPr lang="en-US" altLang="zh-CN" dirty="0"/>
          </a:p>
          <a:p>
            <a:r>
              <a:rPr lang="zh-CN" altLang="en-US" dirty="0"/>
              <a:t>这种方法不止用于基数估计，也用于一些其他组件的学习， 它们也都具有这些缺点</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6</a:t>
            </a:fld>
            <a:endParaRPr lang="zh-CN" altLang="en-US"/>
          </a:p>
        </p:txBody>
      </p:sp>
    </p:spTree>
    <p:extLst>
      <p:ext uri="{BB962C8B-B14F-4D97-AF65-F5344CB8AC3E}">
        <p14:creationId xmlns:p14="http://schemas.microsoft.com/office/powerpoint/2010/main" val="318313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这就引出了本文提到的数据驱动的方法</a:t>
            </a:r>
            <a:endParaRPr lang="en-US" altLang="zh-CN" dirty="0"/>
          </a:p>
          <a:p>
            <a:r>
              <a:rPr lang="zh-CN" altLang="en-US" dirty="0"/>
              <a:t>核心思想是不从查询中学习， 而是学习关系模式的数据分布， 运行时使用已知的数据分布解决问题</a:t>
            </a:r>
            <a:endParaRPr lang="en-US" altLang="zh-CN" dirty="0"/>
          </a:p>
          <a:p>
            <a:r>
              <a:rPr lang="zh-CN" altLang="en-US" dirty="0"/>
              <a:t>比如这里的例子， 我们想知道有多少顾客来自欧洲且年龄小于</a:t>
            </a:r>
            <a:r>
              <a:rPr lang="en-US" altLang="zh-CN" dirty="0"/>
              <a:t>30</a:t>
            </a:r>
            <a:r>
              <a:rPr lang="zh-CN" altLang="en-US" dirty="0"/>
              <a:t>， 我们会计算对应的概率乘以顾客总数得到最终答案</a:t>
            </a:r>
            <a:endParaRPr lang="en-US" altLang="zh-CN" dirty="0"/>
          </a:p>
          <a:p>
            <a:r>
              <a:rPr lang="zh-CN" altLang="en-US" dirty="0"/>
              <a:t>优点是，不需要执行训练工作负载，而是直接从数据学习</a:t>
            </a:r>
            <a:endParaRPr lang="en-US" altLang="zh-CN" dirty="0"/>
          </a:p>
          <a:p>
            <a:r>
              <a:rPr lang="zh-CN" altLang="en-US" dirty="0"/>
              <a:t>可更新，不用重新训练</a:t>
            </a:r>
            <a:endParaRPr lang="en-US" altLang="zh-CN" dirty="0"/>
          </a:p>
          <a:p>
            <a:r>
              <a:rPr lang="zh-CN" altLang="en-US" dirty="0"/>
              <a:t>我们这里主要讲解基数估计，但是该模型可以应用多很多任务（</a:t>
            </a:r>
            <a:r>
              <a:rPr lang="en-US" altLang="zh-CN" dirty="0"/>
              <a:t>AQP…)</a:t>
            </a:r>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7</a:t>
            </a:fld>
            <a:endParaRPr lang="zh-CN" altLang="en-US"/>
          </a:p>
        </p:txBody>
      </p:sp>
    </p:spTree>
    <p:extLst>
      <p:ext uri="{BB962C8B-B14F-4D97-AF65-F5344CB8AC3E}">
        <p14:creationId xmlns:p14="http://schemas.microsoft.com/office/powerpoint/2010/main" val="232977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DeepDB</a:t>
            </a:r>
            <a:r>
              <a:rPr lang="zh-CN" altLang="en-US" dirty="0"/>
              <a:t>是完全数据驱动的，源自于以下两方面</a:t>
            </a:r>
            <a:endParaRPr lang="en-US" altLang="zh-CN" dirty="0"/>
          </a:p>
          <a:p>
            <a:r>
              <a:rPr lang="en-US" altLang="zh-CN" dirty="0"/>
              <a:t>1 </a:t>
            </a:r>
            <a:r>
              <a:rPr lang="zh-CN" altLang="en-US" dirty="0"/>
              <a:t>提出新模型 </a:t>
            </a:r>
            <a:r>
              <a:rPr lang="en-US" altLang="zh-CN" dirty="0" err="1"/>
              <a:t>rspn</a:t>
            </a:r>
            <a:r>
              <a:rPr lang="en-US" altLang="zh-CN" dirty="0"/>
              <a:t>, </a:t>
            </a:r>
            <a:r>
              <a:rPr lang="zh-CN" altLang="en-US" dirty="0"/>
              <a:t>捕获数据中的关联</a:t>
            </a:r>
            <a:endParaRPr lang="en-US" altLang="zh-CN" dirty="0"/>
          </a:p>
          <a:p>
            <a:r>
              <a:rPr lang="zh-CN" altLang="en-US" dirty="0"/>
              <a:t>为了适应更大的关系模式， 这里不是对整个数据库学习单独的</a:t>
            </a:r>
            <a:r>
              <a:rPr lang="en-US" altLang="zh-CN" dirty="0" err="1"/>
              <a:t>rspn</a:t>
            </a:r>
            <a:r>
              <a:rPr lang="zh-CN" altLang="en-US" dirty="0"/>
              <a:t>， 而是适当的针对关联学习多个模型</a:t>
            </a:r>
            <a:endParaRPr lang="en-US" altLang="zh-CN" dirty="0"/>
          </a:p>
          <a:p>
            <a:r>
              <a:rPr lang="zh-CN" altLang="en-US" dirty="0"/>
              <a:t>另外这个模型完全可更新，不用重新训练</a:t>
            </a:r>
            <a:endParaRPr lang="en-US" altLang="zh-CN" dirty="0"/>
          </a:p>
          <a:p>
            <a:r>
              <a:rPr lang="en-US" altLang="zh-CN" dirty="0"/>
              <a:t>2 </a:t>
            </a:r>
            <a:r>
              <a:rPr lang="zh-CN" altLang="en-US" dirty="0"/>
              <a:t>引入概率查询编译，允许我们组合多个模型来做出预测，也就是可以为跨越多个模型的查询做参数估计</a:t>
            </a:r>
            <a:endParaRPr lang="en-US" altLang="zh-CN" dirty="0"/>
          </a:p>
          <a:p>
            <a:r>
              <a:rPr lang="zh-CN" altLang="en-US" dirty="0"/>
              <a:t>这两方面使得</a:t>
            </a:r>
            <a:r>
              <a:rPr lang="en-US" altLang="zh-CN" dirty="0" err="1"/>
              <a:t>deepdb</a:t>
            </a:r>
            <a:r>
              <a:rPr lang="zh-CN" altLang="en-US" dirty="0"/>
              <a:t>能从复杂关系模式学习数据分布</a:t>
            </a:r>
            <a:endParaRPr lang="en-US" altLang="zh-CN" dirty="0"/>
          </a:p>
          <a:p>
            <a:r>
              <a:rPr lang="zh-CN" altLang="en-US" dirty="0"/>
              <a:t>接下来介绍</a:t>
            </a:r>
            <a:r>
              <a:rPr lang="en-US" altLang="zh-CN" dirty="0" err="1"/>
              <a:t>rspn</a:t>
            </a:r>
            <a:r>
              <a:rPr lang="zh-CN" altLang="en-US" dirty="0"/>
              <a:t>工作方法， 并且展示如何用</a:t>
            </a:r>
            <a:r>
              <a:rPr lang="en-US" altLang="zh-CN" dirty="0"/>
              <a:t>PQC</a:t>
            </a:r>
            <a:r>
              <a:rPr lang="zh-CN" altLang="en-US" dirty="0"/>
              <a:t>扩展到两个模式</a:t>
            </a:r>
            <a:endParaRPr lang="en-US" altLang="zh-CN"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8</a:t>
            </a:fld>
            <a:endParaRPr lang="zh-CN" altLang="en-US"/>
          </a:p>
        </p:txBody>
      </p:sp>
    </p:spTree>
    <p:extLst>
      <p:ext uri="{BB962C8B-B14F-4D97-AF65-F5344CB8AC3E}">
        <p14:creationId xmlns:p14="http://schemas.microsoft.com/office/powerpoint/2010/main" val="111979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接下来演示</a:t>
            </a:r>
            <a:r>
              <a:rPr lang="en-US" altLang="zh-CN" dirty="0" err="1"/>
              <a:t>rspn</a:t>
            </a:r>
            <a:r>
              <a:rPr lang="zh-CN" altLang="en-US" dirty="0"/>
              <a:t>在单独表中的工作方式</a:t>
            </a:r>
            <a:endParaRPr lang="en-US" altLang="zh-CN" dirty="0"/>
          </a:p>
          <a:p>
            <a:r>
              <a:rPr lang="zh-CN" altLang="en-US" dirty="0"/>
              <a:t>核心思想是递归的将数据划分为不同的簇，引入了</a:t>
            </a:r>
            <a:r>
              <a:rPr lang="en-US" altLang="zh-CN" dirty="0"/>
              <a:t>Sum</a:t>
            </a:r>
            <a:r>
              <a:rPr lang="zh-CN" altLang="en-US" dirty="0"/>
              <a:t>节点， 以及划分独立的列，引入</a:t>
            </a:r>
            <a:r>
              <a:rPr lang="en-US" altLang="zh-CN" dirty="0"/>
              <a:t>Product</a:t>
            </a:r>
            <a:r>
              <a:rPr lang="zh-CN" altLang="en-US" dirty="0"/>
              <a:t>节点</a:t>
            </a:r>
            <a:endParaRPr lang="en-US" altLang="zh-CN" dirty="0"/>
          </a:p>
          <a:p>
            <a:r>
              <a:rPr lang="zh-CN" altLang="en-US" dirty="0"/>
              <a:t>例如， 有一个顾客表， 我们想学习</a:t>
            </a:r>
            <a:r>
              <a:rPr lang="en-US" altLang="zh-CN" dirty="0"/>
              <a:t>age </a:t>
            </a:r>
            <a:r>
              <a:rPr lang="zh-CN" altLang="en-US" dirty="0"/>
              <a:t>和 </a:t>
            </a:r>
            <a:r>
              <a:rPr lang="en-US" altLang="zh-CN" dirty="0"/>
              <a:t>region</a:t>
            </a:r>
            <a:r>
              <a:rPr lang="zh-CN" altLang="en-US" dirty="0"/>
              <a:t>的概率分布</a:t>
            </a:r>
            <a:endParaRPr lang="en-US" altLang="zh-CN" dirty="0"/>
          </a:p>
          <a:p>
            <a:r>
              <a:rPr lang="zh-CN" altLang="en-US" dirty="0"/>
              <a:t>首先会创建年长的欧洲顾客的簇，以及年轻的亚洲顾客的簇，在这些簇里数据分布是独立的， 此时可以引入</a:t>
            </a:r>
            <a:r>
              <a:rPr lang="en-US" altLang="zh-CN" dirty="0"/>
              <a:t>p</a:t>
            </a:r>
            <a:r>
              <a:rPr lang="zh-CN" altLang="en-US" dirty="0"/>
              <a:t>节点分割列，</a:t>
            </a:r>
            <a:endParaRPr lang="en-US" altLang="zh-CN" dirty="0"/>
          </a:p>
          <a:p>
            <a:r>
              <a:rPr lang="zh-CN" altLang="en-US" dirty="0"/>
              <a:t>对剩下的簇，就可以学习传统的直方图组成叶子节点，现在就可以计算列上的概率了</a:t>
            </a:r>
          </a:p>
        </p:txBody>
      </p:sp>
      <p:sp>
        <p:nvSpPr>
          <p:cNvPr id="4" name="灯片编号占位符 3"/>
          <p:cNvSpPr>
            <a:spLocks noGrp="1"/>
          </p:cNvSpPr>
          <p:nvPr>
            <p:ph type="sldNum" sz="quarter" idx="5"/>
          </p:nvPr>
        </p:nvSpPr>
        <p:spPr/>
        <p:txBody>
          <a:bodyPr/>
          <a:lstStyle/>
          <a:p>
            <a:fld id="{5D72F3C3-100A-4515-8B74-A60C349FC413}" type="slidenum">
              <a:rPr lang="zh-CN" altLang="en-US" smtClean="0"/>
              <a:t>9</a:t>
            </a:fld>
            <a:endParaRPr lang="zh-CN" altLang="en-US"/>
          </a:p>
        </p:txBody>
      </p:sp>
    </p:spTree>
    <p:extLst>
      <p:ext uri="{BB962C8B-B14F-4D97-AF65-F5344CB8AC3E}">
        <p14:creationId xmlns:p14="http://schemas.microsoft.com/office/powerpoint/2010/main" val="277023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10</a:t>
            </a:fld>
            <a:endParaRPr lang="zh-CN" altLang="en-US"/>
          </a:p>
        </p:txBody>
      </p:sp>
    </p:spTree>
    <p:extLst>
      <p:ext uri="{BB962C8B-B14F-4D97-AF65-F5344CB8AC3E}">
        <p14:creationId xmlns:p14="http://schemas.microsoft.com/office/powerpoint/2010/main" val="302420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72F3C3-100A-4515-8B74-A60C349FC413}" type="slidenum">
              <a:rPr lang="zh-CN" altLang="en-US" smtClean="0"/>
              <a:t>11</a:t>
            </a:fld>
            <a:endParaRPr lang="zh-CN" altLang="en-US"/>
          </a:p>
        </p:txBody>
      </p:sp>
    </p:spTree>
    <p:extLst>
      <p:ext uri="{BB962C8B-B14F-4D97-AF65-F5344CB8AC3E}">
        <p14:creationId xmlns:p14="http://schemas.microsoft.com/office/powerpoint/2010/main" val="28416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781E6-41CF-431B-AEDE-D5CF9BAC34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F9BF3F-692F-485A-95D3-60CF08828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AA37A6-2E4A-4B4B-B958-7AD726A01D0C}"/>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5" name="页脚占位符 4">
            <a:extLst>
              <a:ext uri="{FF2B5EF4-FFF2-40B4-BE49-F238E27FC236}">
                <a16:creationId xmlns:a16="http://schemas.microsoft.com/office/drawing/2014/main" id="{8FB473A9-2E90-4EF6-A09F-08F6F4220C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E6CDF8-BC70-4BEE-8209-CE608391F76C}"/>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7139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0787-EE69-4F3B-8701-792D74E710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162C50-CA5F-4DA7-A900-2FF682FBA3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AA1785-812E-4E90-A3F4-25C64D1F9E1B}"/>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5" name="页脚占位符 4">
            <a:extLst>
              <a:ext uri="{FF2B5EF4-FFF2-40B4-BE49-F238E27FC236}">
                <a16:creationId xmlns:a16="http://schemas.microsoft.com/office/drawing/2014/main" id="{0BB53637-5D24-41CB-90B4-1C443A064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25AF-226C-4E11-AB0E-23B4F5030EA4}"/>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410018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40991C-C687-40A5-A622-E5934BE93D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84625C-0422-4C48-901D-38A2449AF02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7AE942-6928-454E-A651-8814A662B297}"/>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5" name="页脚占位符 4">
            <a:extLst>
              <a:ext uri="{FF2B5EF4-FFF2-40B4-BE49-F238E27FC236}">
                <a16:creationId xmlns:a16="http://schemas.microsoft.com/office/drawing/2014/main" id="{9737A066-0E04-479F-91B6-0836899A62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B703EA-CC0E-4942-BD2A-4F3F9FC5E761}"/>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393509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D5D96-160D-4D46-BE2A-D1866B2FFA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8C822C-5950-44E2-9A9E-24122CAE38F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1336CB-BFB1-4F01-A839-39AD5E2A5F29}"/>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5" name="页脚占位符 4">
            <a:extLst>
              <a:ext uri="{FF2B5EF4-FFF2-40B4-BE49-F238E27FC236}">
                <a16:creationId xmlns:a16="http://schemas.microsoft.com/office/drawing/2014/main" id="{29815720-2048-4176-AEAE-5D72953444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87A3F-3996-4432-8FB2-D7362D7E0EEE}"/>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214230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F2504-30B7-4FDB-97CD-57552E4326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4E0700B-432A-4504-8A2A-4CA78CAB5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36ABC00-81B2-4CBF-ABC4-301BCF83D256}"/>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5" name="页脚占位符 4">
            <a:extLst>
              <a:ext uri="{FF2B5EF4-FFF2-40B4-BE49-F238E27FC236}">
                <a16:creationId xmlns:a16="http://schemas.microsoft.com/office/drawing/2014/main" id="{A7CF8A71-1F73-4D10-B7B6-FA0FDC982D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A4D802-8081-4E58-BF1D-DEEE5B83677F}"/>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109829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A030B-06AB-4967-86B7-A1C110C48A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5FBA88-AF43-43DD-8423-CEA0C9F61A7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326B812-6856-4870-8004-089C381E33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B1C110-EEBF-4480-A347-BB3366F88EA8}"/>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6" name="页脚占位符 5">
            <a:extLst>
              <a:ext uri="{FF2B5EF4-FFF2-40B4-BE49-F238E27FC236}">
                <a16:creationId xmlns:a16="http://schemas.microsoft.com/office/drawing/2014/main" id="{F63F50D6-79FE-484E-8006-A00C07A3F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0B0AE7-8E34-46B1-AD1C-6E19F01B0D26}"/>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303619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F1385-F878-4E69-A0DE-B346EF7D8C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FA6D01-4F0F-4851-9067-B3085A21F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473871-E9D0-48C8-96AD-1A37076BF5F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3991C14-CA69-4E5C-B285-7F801C0EF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51AEB8D-697D-45A6-823B-EEA1EA26894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93E22E9-3F63-44F7-94F9-4B99470ACDF4}"/>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8" name="页脚占位符 7">
            <a:extLst>
              <a:ext uri="{FF2B5EF4-FFF2-40B4-BE49-F238E27FC236}">
                <a16:creationId xmlns:a16="http://schemas.microsoft.com/office/drawing/2014/main" id="{003FCFD3-5760-47AA-8D92-4A620BAFA4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AF0698-40F6-4C7A-95D8-A2C51BD6B0ED}"/>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42239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C3C0C-9959-4866-BBFB-8284A01165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D2EECA-0A0A-4872-AD36-A4A3E6847879}"/>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4" name="页脚占位符 3">
            <a:extLst>
              <a:ext uri="{FF2B5EF4-FFF2-40B4-BE49-F238E27FC236}">
                <a16:creationId xmlns:a16="http://schemas.microsoft.com/office/drawing/2014/main" id="{7CEAC5EB-8200-4A16-BEFC-FE21B01D60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0CF131-9472-4276-AC96-19EA8777EFF3}"/>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1202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764426-42CC-425B-8159-64BDDF153EF4}"/>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3" name="页脚占位符 2">
            <a:extLst>
              <a:ext uri="{FF2B5EF4-FFF2-40B4-BE49-F238E27FC236}">
                <a16:creationId xmlns:a16="http://schemas.microsoft.com/office/drawing/2014/main" id="{2AB09491-EC2F-4EF4-968A-8D3F7EF86D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787AE1-6608-4C1E-923E-41EE27BD8ED7}"/>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402005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B5A77-CDC2-44BA-9130-067A133781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3D65BF-7EC7-4989-8410-C4694E792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6CC8472-A3D4-4CBA-88E9-FC59FBEA5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42BB00-0446-4E36-AD2B-D7388E65D86C}"/>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6" name="页脚占位符 5">
            <a:extLst>
              <a:ext uri="{FF2B5EF4-FFF2-40B4-BE49-F238E27FC236}">
                <a16:creationId xmlns:a16="http://schemas.microsoft.com/office/drawing/2014/main" id="{B08CB348-1468-4DA6-8D77-256FA6F53C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4099EF-7C99-4ED5-9742-90F00D8EEC1C}"/>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408601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EB9F2-91AC-42EE-892D-83CC8D5A0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78D399-8F48-45BC-9B9A-94F786015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80A6F1-4135-45E1-B6D6-752DDF26A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8704137-C1A0-44FB-989F-D43961ACF31D}"/>
              </a:ext>
            </a:extLst>
          </p:cNvPr>
          <p:cNvSpPr>
            <a:spLocks noGrp="1"/>
          </p:cNvSpPr>
          <p:nvPr>
            <p:ph type="dt" sz="half" idx="10"/>
          </p:nvPr>
        </p:nvSpPr>
        <p:spPr/>
        <p:txBody>
          <a:bodyPr/>
          <a:lstStyle/>
          <a:p>
            <a:fld id="{5D304055-6B43-4B62-BD39-359496869293}" type="datetimeFigureOut">
              <a:rPr lang="zh-CN" altLang="en-US" smtClean="0"/>
              <a:t>2020/12/30</a:t>
            </a:fld>
            <a:endParaRPr lang="zh-CN" altLang="en-US"/>
          </a:p>
        </p:txBody>
      </p:sp>
      <p:sp>
        <p:nvSpPr>
          <p:cNvPr id="6" name="页脚占位符 5">
            <a:extLst>
              <a:ext uri="{FF2B5EF4-FFF2-40B4-BE49-F238E27FC236}">
                <a16:creationId xmlns:a16="http://schemas.microsoft.com/office/drawing/2014/main" id="{3140C112-2BC6-47A0-8AD6-A2191D429F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15FDA-F665-484F-8D01-5F85BD517000}"/>
              </a:ext>
            </a:extLst>
          </p:cNvPr>
          <p:cNvSpPr>
            <a:spLocks noGrp="1"/>
          </p:cNvSpPr>
          <p:nvPr>
            <p:ph type="sldNum" sz="quarter" idx="12"/>
          </p:nvPr>
        </p:nvSpPr>
        <p:spPr/>
        <p:txBody>
          <a:body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336746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BC6D1E-DB63-423B-991B-FE9806776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BCBF09-C052-4748-ADD8-213BFD587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A46413-640F-4B41-8606-87CEC1AE4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04055-6B43-4B62-BD39-359496869293}" type="datetimeFigureOut">
              <a:rPr lang="zh-CN" altLang="en-US" smtClean="0"/>
              <a:t>2020/12/30</a:t>
            </a:fld>
            <a:endParaRPr lang="zh-CN" altLang="en-US"/>
          </a:p>
        </p:txBody>
      </p:sp>
      <p:sp>
        <p:nvSpPr>
          <p:cNvPr id="5" name="页脚占位符 4">
            <a:extLst>
              <a:ext uri="{FF2B5EF4-FFF2-40B4-BE49-F238E27FC236}">
                <a16:creationId xmlns:a16="http://schemas.microsoft.com/office/drawing/2014/main" id="{125DFDB9-34F5-437E-9060-00B67173E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EE5D4D-7143-4793-A967-0EC3A45C0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EC9F8-3FE2-4EE3-84F7-83306A78012D}" type="slidenum">
              <a:rPr lang="zh-CN" altLang="en-US" smtClean="0"/>
              <a:t>‹#›</a:t>
            </a:fld>
            <a:endParaRPr lang="zh-CN" altLang="en-US"/>
          </a:p>
        </p:txBody>
      </p:sp>
    </p:spTree>
    <p:extLst>
      <p:ext uri="{BB962C8B-B14F-4D97-AF65-F5344CB8AC3E}">
        <p14:creationId xmlns:p14="http://schemas.microsoft.com/office/powerpoint/2010/main" val="156077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435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BF80E-895C-4A98-A281-9465858598A2}"/>
              </a:ext>
            </a:extLst>
          </p:cNvPr>
          <p:cNvSpPr>
            <a:spLocks noGrp="1"/>
          </p:cNvSpPr>
          <p:nvPr>
            <p:ph type="ctrTitle"/>
          </p:nvPr>
        </p:nvSpPr>
        <p:spPr>
          <a:xfrm>
            <a:off x="1524000" y="1041400"/>
            <a:ext cx="9144000" cy="2387600"/>
          </a:xfrm>
        </p:spPr>
        <p:txBody>
          <a:bodyPr/>
          <a:lstStyle/>
          <a:p>
            <a:r>
              <a:rPr lang="en-US" altLang="zh-CN" dirty="0" err="1">
                <a:solidFill>
                  <a:schemeClr val="bg1"/>
                </a:solidFill>
                <a:latin typeface="Bahnschrift SemiLight" panose="020B0502040204020203" pitchFamily="34" charset="0"/>
              </a:rPr>
              <a:t>DeepDB</a:t>
            </a:r>
            <a:r>
              <a:rPr lang="en-US" altLang="zh-CN" dirty="0">
                <a:solidFill>
                  <a:schemeClr val="bg1"/>
                </a:solidFill>
                <a:latin typeface="Bahnschrift SemiLight" panose="020B0502040204020203" pitchFamily="34" charset="0"/>
              </a:rPr>
              <a:t>: Learn from Data, not from Queries!</a:t>
            </a:r>
            <a:endParaRPr lang="zh-CN" altLang="en-US" dirty="0">
              <a:solidFill>
                <a:schemeClr val="bg1"/>
              </a:solidFill>
              <a:latin typeface="Bahnschrift SemiLight" panose="020B0502040204020203" pitchFamily="34" charset="0"/>
            </a:endParaRPr>
          </a:p>
        </p:txBody>
      </p:sp>
      <p:sp>
        <p:nvSpPr>
          <p:cNvPr id="3" name="副标题 2">
            <a:extLst>
              <a:ext uri="{FF2B5EF4-FFF2-40B4-BE49-F238E27FC236}">
                <a16:creationId xmlns:a16="http://schemas.microsoft.com/office/drawing/2014/main" id="{DBADA36A-FE41-4CA3-8083-9000DC95C962}"/>
              </a:ext>
            </a:extLst>
          </p:cNvPr>
          <p:cNvSpPr>
            <a:spLocks noGrp="1"/>
          </p:cNvSpPr>
          <p:nvPr>
            <p:ph type="subTitle" idx="1"/>
          </p:nvPr>
        </p:nvSpPr>
        <p:spPr>
          <a:xfrm>
            <a:off x="1523999" y="3602038"/>
            <a:ext cx="9539111" cy="1703740"/>
          </a:xfrm>
        </p:spPr>
        <p:txBody>
          <a:bodyPr/>
          <a:lstStyle/>
          <a:p>
            <a:pPr>
              <a:lnSpc>
                <a:spcPct val="100000"/>
              </a:lnSpc>
            </a:pPr>
            <a:r>
              <a:rPr lang="en-US" altLang="zh-CN" dirty="0">
                <a:solidFill>
                  <a:schemeClr val="bg1"/>
                </a:solidFill>
              </a:rPr>
              <a:t>Benjamin </a:t>
            </a:r>
            <a:r>
              <a:rPr lang="en-US" altLang="zh-CN" dirty="0" err="1">
                <a:solidFill>
                  <a:schemeClr val="bg1"/>
                </a:solidFill>
              </a:rPr>
              <a:t>Hilprecht</a:t>
            </a:r>
            <a:r>
              <a:rPr lang="en-US" altLang="zh-CN" dirty="0">
                <a:solidFill>
                  <a:schemeClr val="bg1"/>
                </a:solidFill>
              </a:rPr>
              <a:t>, Andreas Schmidt, Moritz </a:t>
            </a:r>
            <a:r>
              <a:rPr lang="en-US" altLang="zh-CN" dirty="0" err="1">
                <a:solidFill>
                  <a:schemeClr val="bg1"/>
                </a:solidFill>
              </a:rPr>
              <a:t>Kulessa</a:t>
            </a:r>
            <a:r>
              <a:rPr lang="en-US" altLang="zh-CN" dirty="0">
                <a:solidFill>
                  <a:schemeClr val="bg1"/>
                </a:solidFill>
              </a:rPr>
              <a:t>, </a:t>
            </a:r>
          </a:p>
          <a:p>
            <a:pPr>
              <a:lnSpc>
                <a:spcPct val="100000"/>
              </a:lnSpc>
              <a:spcBef>
                <a:spcPts val="0"/>
              </a:spcBef>
            </a:pPr>
            <a:r>
              <a:rPr lang="en-US" altLang="zh-CN" dirty="0">
                <a:solidFill>
                  <a:schemeClr val="bg1"/>
                </a:solidFill>
              </a:rPr>
              <a:t>Alejandro Molina, Kristian </a:t>
            </a:r>
            <a:r>
              <a:rPr lang="en-US" altLang="zh-CN" dirty="0" err="1">
                <a:solidFill>
                  <a:schemeClr val="bg1"/>
                </a:solidFill>
              </a:rPr>
              <a:t>Kersting</a:t>
            </a:r>
            <a:r>
              <a:rPr lang="en-US" altLang="zh-CN" dirty="0">
                <a:solidFill>
                  <a:schemeClr val="bg1"/>
                </a:solidFill>
              </a:rPr>
              <a:t> and Carsten Binnig</a:t>
            </a:r>
          </a:p>
          <a:p>
            <a:r>
              <a:rPr lang="en-US" altLang="zh-CN" dirty="0">
                <a:solidFill>
                  <a:schemeClr val="bg1"/>
                </a:solidFill>
              </a:rPr>
              <a:t>Technical University Darmstadt, Germany, +KIT, Germany</a:t>
            </a:r>
            <a:endParaRPr lang="zh-CN" altLang="en-US" dirty="0">
              <a:solidFill>
                <a:schemeClr val="bg1"/>
              </a:solidFill>
            </a:endParaRPr>
          </a:p>
        </p:txBody>
      </p:sp>
      <p:sp>
        <p:nvSpPr>
          <p:cNvPr id="4" name="矩形 3">
            <a:extLst>
              <a:ext uri="{FF2B5EF4-FFF2-40B4-BE49-F238E27FC236}">
                <a16:creationId xmlns:a16="http://schemas.microsoft.com/office/drawing/2014/main" id="{4763ABF2-7B70-4618-BAAA-DCC52A6CCB50}"/>
              </a:ext>
            </a:extLst>
          </p:cNvPr>
          <p:cNvSpPr/>
          <p:nvPr/>
        </p:nvSpPr>
        <p:spPr>
          <a:xfrm>
            <a:off x="0" y="5949244"/>
            <a:ext cx="12192000" cy="9087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6236685-7A35-45FD-84DC-3D9E47AC2A4B}"/>
              </a:ext>
            </a:extLst>
          </p:cNvPr>
          <p:cNvSpPr txBox="1"/>
          <p:nvPr/>
        </p:nvSpPr>
        <p:spPr>
          <a:xfrm>
            <a:off x="9825135" y="5533053"/>
            <a:ext cx="2099387" cy="369332"/>
          </a:xfrm>
          <a:prstGeom prst="rect">
            <a:avLst/>
          </a:prstGeom>
          <a:noFill/>
        </p:spPr>
        <p:txBody>
          <a:bodyPr wrap="square" rtlCol="0">
            <a:spAutoFit/>
          </a:bodyPr>
          <a:lstStyle/>
          <a:p>
            <a:r>
              <a:rPr lang="zh-CN" altLang="en-US" dirty="0">
                <a:solidFill>
                  <a:schemeClr val="bg1"/>
                </a:solidFill>
              </a:rPr>
              <a:t>分享人：孟浩东</a:t>
            </a:r>
          </a:p>
        </p:txBody>
      </p:sp>
    </p:spTree>
    <p:extLst>
      <p:ext uri="{BB962C8B-B14F-4D97-AF65-F5344CB8AC3E}">
        <p14:creationId xmlns:p14="http://schemas.microsoft.com/office/powerpoint/2010/main" val="311263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Single Table Case</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199" y="1325563"/>
            <a:ext cx="10311883" cy="4655359"/>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Relational Sum-Product Networks: </a:t>
            </a:r>
            <a:r>
              <a:rPr lang="en-US" altLang="zh-CN" sz="2400" dirty="0">
                <a:latin typeface="Arial" panose="020B0604020202020204" pitchFamily="34" charset="0"/>
                <a:cs typeface="Arial" panose="020B0604020202020204" pitchFamily="34" charset="0"/>
              </a:rPr>
              <a:t>Recursively Create </a:t>
            </a:r>
            <a:r>
              <a:rPr lang="en-US" altLang="zh-CN" sz="2400" dirty="0">
                <a:solidFill>
                  <a:schemeClr val="accent2"/>
                </a:solidFill>
                <a:latin typeface="Arial" panose="020B0604020202020204" pitchFamily="34" charset="0"/>
                <a:cs typeface="Arial" panose="020B0604020202020204" pitchFamily="34" charset="0"/>
              </a:rPr>
              <a:t>Row Clusters (Sum Node) </a:t>
            </a:r>
            <a:r>
              <a:rPr lang="en-US" altLang="zh-CN" sz="2400" dirty="0">
                <a:latin typeface="Arial" panose="020B0604020202020204" pitchFamily="34" charset="0"/>
                <a:cs typeface="Arial" panose="020B0604020202020204" pitchFamily="34" charset="0"/>
              </a:rPr>
              <a:t>and Split Independent </a:t>
            </a:r>
            <a:r>
              <a:rPr lang="en-US" altLang="zh-CN" sz="2400" dirty="0">
                <a:solidFill>
                  <a:schemeClr val="accent2"/>
                </a:solidFill>
                <a:latin typeface="Arial" panose="020B0604020202020204" pitchFamily="34" charset="0"/>
                <a:cs typeface="Arial" panose="020B0604020202020204" pitchFamily="34" charset="0"/>
              </a:rPr>
              <a:t>Columns (Product Node)</a:t>
            </a:r>
          </a:p>
        </p:txBody>
      </p:sp>
      <p:sp>
        <p:nvSpPr>
          <p:cNvPr id="6" name="文本框 5">
            <a:extLst>
              <a:ext uri="{FF2B5EF4-FFF2-40B4-BE49-F238E27FC236}">
                <a16:creationId xmlns:a16="http://schemas.microsoft.com/office/drawing/2014/main" id="{6FA40249-2ECF-4823-A2E0-A2E4D00BE6E7}"/>
              </a:ext>
            </a:extLst>
          </p:cNvPr>
          <p:cNvSpPr txBox="1"/>
          <p:nvPr/>
        </p:nvSpPr>
        <p:spPr>
          <a:xfrm>
            <a:off x="1334277" y="2466460"/>
            <a:ext cx="2715808" cy="461665"/>
          </a:xfrm>
          <a:prstGeom prst="rect">
            <a:avLst/>
          </a:prstGeom>
          <a:noFill/>
        </p:spPr>
        <p:txBody>
          <a:bodyPr wrap="none" rtlCol="0">
            <a:spAutoFit/>
          </a:bodyPr>
          <a:lstStyle/>
          <a:p>
            <a:r>
              <a:rPr lang="en-US" altLang="zh-CN" sz="2400" dirty="0">
                <a:solidFill>
                  <a:srgbClr val="21699B"/>
                </a:solidFill>
                <a:latin typeface="Sitka Text" panose="02000505000000020004" pitchFamily="2" charset="0"/>
                <a:cs typeface="Arial" panose="020B0604020202020204" pitchFamily="34" charset="0"/>
              </a:rPr>
              <a:t>Customer Sample</a:t>
            </a:r>
            <a:endParaRPr lang="zh-CN" altLang="en-US" sz="2400" dirty="0">
              <a:solidFill>
                <a:srgbClr val="21699B"/>
              </a:solidFill>
              <a:latin typeface="Sitka Text" panose="02000505000000020004" pitchFamily="2" charset="0"/>
              <a:cs typeface="Arial" panose="020B0604020202020204" pitchFamily="34" charset="0"/>
            </a:endParaRPr>
          </a:p>
        </p:txBody>
      </p:sp>
      <p:pic>
        <p:nvPicPr>
          <p:cNvPr id="7" name="图片 6">
            <a:extLst>
              <a:ext uri="{FF2B5EF4-FFF2-40B4-BE49-F238E27FC236}">
                <a16:creationId xmlns:a16="http://schemas.microsoft.com/office/drawing/2014/main" id="{EBB24C7A-187D-4616-9503-3C582B5530AF}"/>
              </a:ext>
            </a:extLst>
          </p:cNvPr>
          <p:cNvPicPr>
            <a:picLocks noChangeAspect="1"/>
          </p:cNvPicPr>
          <p:nvPr/>
        </p:nvPicPr>
        <p:blipFill>
          <a:blip r:embed="rId3"/>
          <a:stretch>
            <a:fillRect/>
          </a:stretch>
        </p:blipFill>
        <p:spPr>
          <a:xfrm>
            <a:off x="1041918" y="2931286"/>
            <a:ext cx="3034568" cy="2695073"/>
          </a:xfrm>
          <a:prstGeom prst="rect">
            <a:avLst/>
          </a:prstGeom>
        </p:spPr>
      </p:pic>
      <p:pic>
        <p:nvPicPr>
          <p:cNvPr id="8" name="图片 7">
            <a:extLst>
              <a:ext uri="{FF2B5EF4-FFF2-40B4-BE49-F238E27FC236}">
                <a16:creationId xmlns:a16="http://schemas.microsoft.com/office/drawing/2014/main" id="{F34C2B1A-4C4B-4AC6-9B56-5D46849616A6}"/>
              </a:ext>
            </a:extLst>
          </p:cNvPr>
          <p:cNvPicPr>
            <a:picLocks noChangeAspect="1"/>
          </p:cNvPicPr>
          <p:nvPr/>
        </p:nvPicPr>
        <p:blipFill>
          <a:blip r:embed="rId4"/>
          <a:stretch>
            <a:fillRect/>
          </a:stretch>
        </p:blipFill>
        <p:spPr>
          <a:xfrm>
            <a:off x="7320496" y="2441647"/>
            <a:ext cx="3297742" cy="1392789"/>
          </a:xfrm>
          <a:prstGeom prst="rect">
            <a:avLst/>
          </a:prstGeom>
        </p:spPr>
      </p:pic>
      <p:pic>
        <p:nvPicPr>
          <p:cNvPr id="3" name="图片 2">
            <a:extLst>
              <a:ext uri="{FF2B5EF4-FFF2-40B4-BE49-F238E27FC236}">
                <a16:creationId xmlns:a16="http://schemas.microsoft.com/office/drawing/2014/main" id="{0A4EF939-5792-4D01-B472-6832EACBA275}"/>
              </a:ext>
            </a:extLst>
          </p:cNvPr>
          <p:cNvPicPr>
            <a:picLocks noChangeAspect="1"/>
          </p:cNvPicPr>
          <p:nvPr/>
        </p:nvPicPr>
        <p:blipFill>
          <a:blip r:embed="rId5"/>
          <a:stretch>
            <a:fillRect/>
          </a:stretch>
        </p:blipFill>
        <p:spPr>
          <a:xfrm>
            <a:off x="7208530" y="2374246"/>
            <a:ext cx="3409708" cy="2109508"/>
          </a:xfrm>
          <a:prstGeom prst="rect">
            <a:avLst/>
          </a:prstGeom>
        </p:spPr>
      </p:pic>
      <p:sp>
        <p:nvSpPr>
          <p:cNvPr id="4" name="文本框 3">
            <a:extLst>
              <a:ext uri="{FF2B5EF4-FFF2-40B4-BE49-F238E27FC236}">
                <a16:creationId xmlns:a16="http://schemas.microsoft.com/office/drawing/2014/main" id="{9BB41588-4CCD-4523-AA96-872FF6FE7CD7}"/>
              </a:ext>
            </a:extLst>
          </p:cNvPr>
          <p:cNvSpPr txBox="1"/>
          <p:nvPr/>
        </p:nvSpPr>
        <p:spPr>
          <a:xfrm>
            <a:off x="6532061" y="3717171"/>
            <a:ext cx="1827744" cy="369332"/>
          </a:xfrm>
          <a:prstGeom prst="rect">
            <a:avLst/>
          </a:prstGeom>
          <a:noFill/>
        </p:spPr>
        <p:txBody>
          <a:bodyPr wrap="none" rtlCol="0">
            <a:spAutoFit/>
          </a:bodyPr>
          <a:lstStyle/>
          <a:p>
            <a:r>
              <a:rPr lang="en-US" altLang="zh-CN" b="1" dirty="0">
                <a:solidFill>
                  <a:schemeClr val="accent6"/>
                </a:solidFill>
              </a:rPr>
              <a:t>Older European</a:t>
            </a:r>
            <a:endParaRPr lang="zh-CN" altLang="en-US" b="1" dirty="0">
              <a:solidFill>
                <a:schemeClr val="accent6"/>
              </a:solidFill>
            </a:endParaRPr>
          </a:p>
        </p:txBody>
      </p:sp>
      <p:sp>
        <p:nvSpPr>
          <p:cNvPr id="9" name="文本框 8">
            <a:extLst>
              <a:ext uri="{FF2B5EF4-FFF2-40B4-BE49-F238E27FC236}">
                <a16:creationId xmlns:a16="http://schemas.microsoft.com/office/drawing/2014/main" id="{93EF4AEA-4C44-4DED-8152-0EA652693A19}"/>
              </a:ext>
            </a:extLst>
          </p:cNvPr>
          <p:cNvSpPr txBox="1"/>
          <p:nvPr/>
        </p:nvSpPr>
        <p:spPr>
          <a:xfrm>
            <a:off x="10380835" y="3717171"/>
            <a:ext cx="1707519" cy="369332"/>
          </a:xfrm>
          <a:prstGeom prst="rect">
            <a:avLst/>
          </a:prstGeom>
          <a:noFill/>
        </p:spPr>
        <p:txBody>
          <a:bodyPr wrap="none" rtlCol="0">
            <a:spAutoFit/>
          </a:bodyPr>
          <a:lstStyle/>
          <a:p>
            <a:r>
              <a:rPr lang="en-US" altLang="zh-CN" b="1" dirty="0">
                <a:solidFill>
                  <a:schemeClr val="accent2"/>
                </a:solidFill>
              </a:rPr>
              <a:t>Younger Asian</a:t>
            </a:r>
            <a:endParaRPr lang="zh-CN" altLang="en-US" b="1" dirty="0">
              <a:solidFill>
                <a:schemeClr val="accent2"/>
              </a:solidFill>
            </a:endParaRPr>
          </a:p>
        </p:txBody>
      </p:sp>
    </p:spTree>
    <p:extLst>
      <p:ext uri="{BB962C8B-B14F-4D97-AF65-F5344CB8AC3E}">
        <p14:creationId xmlns:p14="http://schemas.microsoft.com/office/powerpoint/2010/main" val="204083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Single Table Case</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199" y="1325563"/>
            <a:ext cx="10311883" cy="4655359"/>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Relational Sum-Product Networks: </a:t>
            </a:r>
            <a:r>
              <a:rPr lang="en-US" altLang="zh-CN" sz="2400" dirty="0">
                <a:latin typeface="Arial" panose="020B0604020202020204" pitchFamily="34" charset="0"/>
                <a:cs typeface="Arial" panose="020B0604020202020204" pitchFamily="34" charset="0"/>
              </a:rPr>
              <a:t>Recursively Create </a:t>
            </a:r>
            <a:r>
              <a:rPr lang="en-US" altLang="zh-CN" sz="2400" dirty="0">
                <a:solidFill>
                  <a:schemeClr val="accent2"/>
                </a:solidFill>
                <a:latin typeface="Arial" panose="020B0604020202020204" pitchFamily="34" charset="0"/>
                <a:cs typeface="Arial" panose="020B0604020202020204" pitchFamily="34" charset="0"/>
              </a:rPr>
              <a:t>Row Clusters (Sum Node) </a:t>
            </a:r>
            <a:r>
              <a:rPr lang="en-US" altLang="zh-CN" sz="2400" dirty="0">
                <a:latin typeface="Arial" panose="020B0604020202020204" pitchFamily="34" charset="0"/>
                <a:cs typeface="Arial" panose="020B0604020202020204" pitchFamily="34" charset="0"/>
              </a:rPr>
              <a:t>and Split Independent </a:t>
            </a:r>
            <a:r>
              <a:rPr lang="en-US" altLang="zh-CN" sz="2400" dirty="0">
                <a:solidFill>
                  <a:schemeClr val="accent2"/>
                </a:solidFill>
                <a:latin typeface="Arial" panose="020B0604020202020204" pitchFamily="34" charset="0"/>
                <a:cs typeface="Arial" panose="020B0604020202020204" pitchFamily="34" charset="0"/>
              </a:rPr>
              <a:t>Columns (Product Node)</a:t>
            </a:r>
          </a:p>
        </p:txBody>
      </p:sp>
      <p:sp>
        <p:nvSpPr>
          <p:cNvPr id="6" name="文本框 5">
            <a:extLst>
              <a:ext uri="{FF2B5EF4-FFF2-40B4-BE49-F238E27FC236}">
                <a16:creationId xmlns:a16="http://schemas.microsoft.com/office/drawing/2014/main" id="{6FA40249-2ECF-4823-A2E0-A2E4D00BE6E7}"/>
              </a:ext>
            </a:extLst>
          </p:cNvPr>
          <p:cNvSpPr txBox="1"/>
          <p:nvPr/>
        </p:nvSpPr>
        <p:spPr>
          <a:xfrm>
            <a:off x="1334277" y="2466460"/>
            <a:ext cx="2715808" cy="461665"/>
          </a:xfrm>
          <a:prstGeom prst="rect">
            <a:avLst/>
          </a:prstGeom>
          <a:noFill/>
        </p:spPr>
        <p:txBody>
          <a:bodyPr wrap="none" rtlCol="0">
            <a:spAutoFit/>
          </a:bodyPr>
          <a:lstStyle/>
          <a:p>
            <a:r>
              <a:rPr lang="en-US" altLang="zh-CN" sz="2400" dirty="0">
                <a:solidFill>
                  <a:srgbClr val="21699B"/>
                </a:solidFill>
                <a:latin typeface="Sitka Text" panose="02000505000000020004" pitchFamily="2" charset="0"/>
                <a:cs typeface="Arial" panose="020B0604020202020204" pitchFamily="34" charset="0"/>
              </a:rPr>
              <a:t>Customer Sample</a:t>
            </a:r>
            <a:endParaRPr lang="zh-CN" altLang="en-US" sz="2400" dirty="0">
              <a:solidFill>
                <a:srgbClr val="21699B"/>
              </a:solidFill>
              <a:latin typeface="Sitka Text" panose="02000505000000020004" pitchFamily="2" charset="0"/>
              <a:cs typeface="Arial" panose="020B0604020202020204" pitchFamily="34" charset="0"/>
            </a:endParaRPr>
          </a:p>
        </p:txBody>
      </p:sp>
      <p:pic>
        <p:nvPicPr>
          <p:cNvPr id="7" name="图片 6">
            <a:extLst>
              <a:ext uri="{FF2B5EF4-FFF2-40B4-BE49-F238E27FC236}">
                <a16:creationId xmlns:a16="http://schemas.microsoft.com/office/drawing/2014/main" id="{EBB24C7A-187D-4616-9503-3C582B5530AF}"/>
              </a:ext>
            </a:extLst>
          </p:cNvPr>
          <p:cNvPicPr>
            <a:picLocks noChangeAspect="1"/>
          </p:cNvPicPr>
          <p:nvPr/>
        </p:nvPicPr>
        <p:blipFill>
          <a:blip r:embed="rId3"/>
          <a:stretch>
            <a:fillRect/>
          </a:stretch>
        </p:blipFill>
        <p:spPr>
          <a:xfrm>
            <a:off x="1041918" y="2931286"/>
            <a:ext cx="3034568" cy="2695073"/>
          </a:xfrm>
          <a:prstGeom prst="rect">
            <a:avLst/>
          </a:prstGeom>
        </p:spPr>
      </p:pic>
      <p:pic>
        <p:nvPicPr>
          <p:cNvPr id="8" name="图片 7">
            <a:extLst>
              <a:ext uri="{FF2B5EF4-FFF2-40B4-BE49-F238E27FC236}">
                <a16:creationId xmlns:a16="http://schemas.microsoft.com/office/drawing/2014/main" id="{F34C2B1A-4C4B-4AC6-9B56-5D46849616A6}"/>
              </a:ext>
            </a:extLst>
          </p:cNvPr>
          <p:cNvPicPr>
            <a:picLocks noChangeAspect="1"/>
          </p:cNvPicPr>
          <p:nvPr/>
        </p:nvPicPr>
        <p:blipFill>
          <a:blip r:embed="rId4"/>
          <a:stretch>
            <a:fillRect/>
          </a:stretch>
        </p:blipFill>
        <p:spPr>
          <a:xfrm>
            <a:off x="7320496" y="2441647"/>
            <a:ext cx="3297742" cy="1392789"/>
          </a:xfrm>
          <a:prstGeom prst="rect">
            <a:avLst/>
          </a:prstGeom>
        </p:spPr>
      </p:pic>
      <p:pic>
        <p:nvPicPr>
          <p:cNvPr id="3" name="图片 2">
            <a:extLst>
              <a:ext uri="{FF2B5EF4-FFF2-40B4-BE49-F238E27FC236}">
                <a16:creationId xmlns:a16="http://schemas.microsoft.com/office/drawing/2014/main" id="{0A4EF939-5792-4D01-B472-6832EACBA275}"/>
              </a:ext>
            </a:extLst>
          </p:cNvPr>
          <p:cNvPicPr>
            <a:picLocks noChangeAspect="1"/>
          </p:cNvPicPr>
          <p:nvPr/>
        </p:nvPicPr>
        <p:blipFill>
          <a:blip r:embed="rId5"/>
          <a:stretch>
            <a:fillRect/>
          </a:stretch>
        </p:blipFill>
        <p:spPr>
          <a:xfrm>
            <a:off x="7208530" y="2374246"/>
            <a:ext cx="3409708" cy="2109508"/>
          </a:xfrm>
          <a:prstGeom prst="rect">
            <a:avLst/>
          </a:prstGeom>
        </p:spPr>
      </p:pic>
      <p:pic>
        <p:nvPicPr>
          <p:cNvPr id="4" name="图片 3">
            <a:extLst>
              <a:ext uri="{FF2B5EF4-FFF2-40B4-BE49-F238E27FC236}">
                <a16:creationId xmlns:a16="http://schemas.microsoft.com/office/drawing/2014/main" id="{BD167379-AF98-470B-9F4B-9745C300F533}"/>
              </a:ext>
            </a:extLst>
          </p:cNvPr>
          <p:cNvPicPr>
            <a:picLocks noChangeAspect="1"/>
          </p:cNvPicPr>
          <p:nvPr/>
        </p:nvPicPr>
        <p:blipFill>
          <a:blip r:embed="rId6"/>
          <a:stretch>
            <a:fillRect/>
          </a:stretch>
        </p:blipFill>
        <p:spPr>
          <a:xfrm>
            <a:off x="7373371" y="2503166"/>
            <a:ext cx="4411193" cy="3650643"/>
          </a:xfrm>
          <a:prstGeom prst="rect">
            <a:avLst/>
          </a:prstGeom>
        </p:spPr>
      </p:pic>
      <p:sp>
        <p:nvSpPr>
          <p:cNvPr id="9" name="文本框 8">
            <a:extLst>
              <a:ext uri="{FF2B5EF4-FFF2-40B4-BE49-F238E27FC236}">
                <a16:creationId xmlns:a16="http://schemas.microsoft.com/office/drawing/2014/main" id="{C21D0295-0E59-45A1-9C4F-7A4A5640A3AF}"/>
              </a:ext>
            </a:extLst>
          </p:cNvPr>
          <p:cNvSpPr txBox="1"/>
          <p:nvPr/>
        </p:nvSpPr>
        <p:spPr>
          <a:xfrm>
            <a:off x="6532061" y="3717171"/>
            <a:ext cx="1827744" cy="369332"/>
          </a:xfrm>
          <a:prstGeom prst="rect">
            <a:avLst/>
          </a:prstGeom>
          <a:noFill/>
        </p:spPr>
        <p:txBody>
          <a:bodyPr wrap="none" rtlCol="0">
            <a:spAutoFit/>
          </a:bodyPr>
          <a:lstStyle/>
          <a:p>
            <a:r>
              <a:rPr lang="en-US" altLang="zh-CN" b="1" dirty="0">
                <a:solidFill>
                  <a:schemeClr val="accent6"/>
                </a:solidFill>
              </a:rPr>
              <a:t>Older European</a:t>
            </a:r>
            <a:endParaRPr lang="zh-CN" altLang="en-US" b="1" dirty="0">
              <a:solidFill>
                <a:schemeClr val="accent6"/>
              </a:solidFill>
            </a:endParaRPr>
          </a:p>
        </p:txBody>
      </p:sp>
      <p:sp>
        <p:nvSpPr>
          <p:cNvPr id="10" name="文本框 9">
            <a:extLst>
              <a:ext uri="{FF2B5EF4-FFF2-40B4-BE49-F238E27FC236}">
                <a16:creationId xmlns:a16="http://schemas.microsoft.com/office/drawing/2014/main" id="{981F2AA8-0DE9-474B-8BF8-ADAB05A8CFE6}"/>
              </a:ext>
            </a:extLst>
          </p:cNvPr>
          <p:cNvSpPr txBox="1"/>
          <p:nvPr/>
        </p:nvSpPr>
        <p:spPr>
          <a:xfrm>
            <a:off x="10380835" y="3717171"/>
            <a:ext cx="1707519" cy="369332"/>
          </a:xfrm>
          <a:prstGeom prst="rect">
            <a:avLst/>
          </a:prstGeom>
          <a:noFill/>
        </p:spPr>
        <p:txBody>
          <a:bodyPr wrap="none" rtlCol="0">
            <a:spAutoFit/>
          </a:bodyPr>
          <a:lstStyle/>
          <a:p>
            <a:r>
              <a:rPr lang="en-US" altLang="zh-CN" b="1" dirty="0">
                <a:solidFill>
                  <a:schemeClr val="accent2"/>
                </a:solidFill>
              </a:rPr>
              <a:t>Younger Asian</a:t>
            </a:r>
            <a:endParaRPr lang="zh-CN" altLang="en-US" b="1" dirty="0">
              <a:solidFill>
                <a:schemeClr val="accent2"/>
              </a:solidFill>
            </a:endParaRPr>
          </a:p>
        </p:txBody>
      </p:sp>
    </p:spTree>
    <p:extLst>
      <p:ext uri="{BB962C8B-B14F-4D97-AF65-F5344CB8AC3E}">
        <p14:creationId xmlns:p14="http://schemas.microsoft.com/office/powerpoint/2010/main" val="103028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Single Table Case</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199" y="1325563"/>
            <a:ext cx="10311883" cy="4655359"/>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Relational Sum-Product Networks: </a:t>
            </a:r>
            <a:r>
              <a:rPr lang="en-US" altLang="zh-CN" sz="2400" dirty="0">
                <a:latin typeface="Arial" panose="020B0604020202020204" pitchFamily="34" charset="0"/>
                <a:cs typeface="Arial" panose="020B0604020202020204" pitchFamily="34" charset="0"/>
              </a:rPr>
              <a:t>Recursively Create </a:t>
            </a:r>
            <a:r>
              <a:rPr lang="en-US" altLang="zh-CN" sz="2400" dirty="0">
                <a:solidFill>
                  <a:schemeClr val="accent2"/>
                </a:solidFill>
                <a:latin typeface="Arial" panose="020B0604020202020204" pitchFamily="34" charset="0"/>
                <a:cs typeface="Arial" panose="020B0604020202020204" pitchFamily="34" charset="0"/>
              </a:rPr>
              <a:t>Row Clusters (Sum Node) </a:t>
            </a:r>
            <a:r>
              <a:rPr lang="en-US" altLang="zh-CN" sz="2400" dirty="0">
                <a:latin typeface="Arial" panose="020B0604020202020204" pitchFamily="34" charset="0"/>
                <a:cs typeface="Arial" panose="020B0604020202020204" pitchFamily="34" charset="0"/>
              </a:rPr>
              <a:t>and Split Independent </a:t>
            </a:r>
            <a:r>
              <a:rPr lang="en-US" altLang="zh-CN" sz="2400" dirty="0">
                <a:solidFill>
                  <a:schemeClr val="accent2"/>
                </a:solidFill>
                <a:latin typeface="Arial" panose="020B0604020202020204" pitchFamily="34" charset="0"/>
                <a:cs typeface="Arial" panose="020B0604020202020204" pitchFamily="34" charset="0"/>
              </a:rPr>
              <a:t>Columns (Product Node)</a:t>
            </a:r>
          </a:p>
        </p:txBody>
      </p:sp>
      <p:sp>
        <p:nvSpPr>
          <p:cNvPr id="6" name="文本框 5">
            <a:extLst>
              <a:ext uri="{FF2B5EF4-FFF2-40B4-BE49-F238E27FC236}">
                <a16:creationId xmlns:a16="http://schemas.microsoft.com/office/drawing/2014/main" id="{6FA40249-2ECF-4823-A2E0-A2E4D00BE6E7}"/>
              </a:ext>
            </a:extLst>
          </p:cNvPr>
          <p:cNvSpPr txBox="1"/>
          <p:nvPr/>
        </p:nvSpPr>
        <p:spPr>
          <a:xfrm>
            <a:off x="1334277" y="2466460"/>
            <a:ext cx="2715808" cy="461665"/>
          </a:xfrm>
          <a:prstGeom prst="rect">
            <a:avLst/>
          </a:prstGeom>
          <a:noFill/>
        </p:spPr>
        <p:txBody>
          <a:bodyPr wrap="none" rtlCol="0">
            <a:spAutoFit/>
          </a:bodyPr>
          <a:lstStyle/>
          <a:p>
            <a:r>
              <a:rPr lang="en-US" altLang="zh-CN" sz="2400" dirty="0">
                <a:solidFill>
                  <a:srgbClr val="21699B"/>
                </a:solidFill>
                <a:latin typeface="Sitka Text" panose="02000505000000020004" pitchFamily="2" charset="0"/>
                <a:cs typeface="Arial" panose="020B0604020202020204" pitchFamily="34" charset="0"/>
              </a:rPr>
              <a:t>Customer Sample</a:t>
            </a:r>
            <a:endParaRPr lang="zh-CN" altLang="en-US" sz="2400" dirty="0">
              <a:solidFill>
                <a:srgbClr val="21699B"/>
              </a:solidFill>
              <a:latin typeface="Sitka Text" panose="02000505000000020004" pitchFamily="2" charset="0"/>
              <a:cs typeface="Arial" panose="020B0604020202020204" pitchFamily="34" charset="0"/>
            </a:endParaRPr>
          </a:p>
        </p:txBody>
      </p:sp>
      <p:pic>
        <p:nvPicPr>
          <p:cNvPr id="7" name="图片 6">
            <a:extLst>
              <a:ext uri="{FF2B5EF4-FFF2-40B4-BE49-F238E27FC236}">
                <a16:creationId xmlns:a16="http://schemas.microsoft.com/office/drawing/2014/main" id="{EBB24C7A-187D-4616-9503-3C582B5530AF}"/>
              </a:ext>
            </a:extLst>
          </p:cNvPr>
          <p:cNvPicPr>
            <a:picLocks noChangeAspect="1"/>
          </p:cNvPicPr>
          <p:nvPr/>
        </p:nvPicPr>
        <p:blipFill>
          <a:blip r:embed="rId3"/>
          <a:stretch>
            <a:fillRect/>
          </a:stretch>
        </p:blipFill>
        <p:spPr>
          <a:xfrm>
            <a:off x="1041918" y="2931286"/>
            <a:ext cx="3034568" cy="2695073"/>
          </a:xfrm>
          <a:prstGeom prst="rect">
            <a:avLst/>
          </a:prstGeom>
        </p:spPr>
      </p:pic>
      <p:pic>
        <p:nvPicPr>
          <p:cNvPr id="9" name="图片 8">
            <a:extLst>
              <a:ext uri="{FF2B5EF4-FFF2-40B4-BE49-F238E27FC236}">
                <a16:creationId xmlns:a16="http://schemas.microsoft.com/office/drawing/2014/main" id="{2B1C5A6C-5111-4584-98F4-FBF41638AFA2}"/>
              </a:ext>
            </a:extLst>
          </p:cNvPr>
          <p:cNvPicPr>
            <a:picLocks noChangeAspect="1"/>
          </p:cNvPicPr>
          <p:nvPr/>
        </p:nvPicPr>
        <p:blipFill>
          <a:blip r:embed="rId4"/>
          <a:stretch>
            <a:fillRect/>
          </a:stretch>
        </p:blipFill>
        <p:spPr>
          <a:xfrm>
            <a:off x="6482990" y="2697292"/>
            <a:ext cx="5163170" cy="3237722"/>
          </a:xfrm>
          <a:prstGeom prst="rect">
            <a:avLst/>
          </a:prstGeom>
        </p:spPr>
      </p:pic>
    </p:spTree>
    <p:extLst>
      <p:ext uri="{BB962C8B-B14F-4D97-AF65-F5344CB8AC3E}">
        <p14:creationId xmlns:p14="http://schemas.microsoft.com/office/powerpoint/2010/main" val="28134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Naive Scaling to Schemas</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101320"/>
            <a:ext cx="10311883" cy="4655359"/>
          </a:xfrm>
        </p:spPr>
        <p:txBody>
          <a:bodyPr>
            <a:normAutofit/>
          </a:bodyPr>
          <a:lstStyle/>
          <a:p>
            <a:r>
              <a:rPr lang="en-US" altLang="zh-CN" dirty="0">
                <a:solidFill>
                  <a:srgbClr val="21699B"/>
                </a:solidFill>
              </a:rPr>
              <a:t>Example Schema: Which RSPNs should we learn?</a:t>
            </a:r>
          </a:p>
          <a:p>
            <a:endParaRPr lang="en-US" altLang="zh-CN" sz="2400" dirty="0">
              <a:solidFill>
                <a:srgbClr val="21699B"/>
              </a:solidFill>
              <a:latin typeface="Arial" panose="020B0604020202020204" pitchFamily="34" charset="0"/>
              <a:cs typeface="Arial" panose="020B0604020202020204" pitchFamily="34" charset="0"/>
            </a:endParaRPr>
          </a:p>
          <a:p>
            <a:endParaRPr lang="en-US" altLang="zh-CN" sz="2400" dirty="0">
              <a:solidFill>
                <a:srgbClr val="21699B"/>
              </a:solidFill>
              <a:latin typeface="Arial" panose="020B0604020202020204" pitchFamily="34" charset="0"/>
              <a:cs typeface="Arial" panose="020B0604020202020204" pitchFamily="34" charset="0"/>
            </a:endParaRPr>
          </a:p>
          <a:p>
            <a:r>
              <a:rPr lang="en-US" altLang="zh-CN" dirty="0">
                <a:solidFill>
                  <a:srgbClr val="21699B"/>
                </a:solidFill>
              </a:rPr>
              <a:t>Naive Solution </a:t>
            </a:r>
            <a:r>
              <a:rPr lang="en-US" altLang="zh-CN" dirty="0"/>
              <a:t>: Learn RSPN for every Join</a:t>
            </a:r>
          </a:p>
          <a:p>
            <a:pPr lvl="1"/>
            <a:r>
              <a:rPr lang="en-US" altLang="zh-CN" dirty="0"/>
              <a:t>Customer</a:t>
            </a:r>
          </a:p>
          <a:p>
            <a:pPr lvl="1"/>
            <a:r>
              <a:rPr lang="en-US" altLang="zh-CN" dirty="0"/>
              <a:t>Order</a:t>
            </a:r>
          </a:p>
          <a:p>
            <a:pPr lvl="1"/>
            <a:r>
              <a:rPr lang="en-US" altLang="zh-CN" dirty="0" err="1"/>
              <a:t>Orderline</a:t>
            </a:r>
            <a:endParaRPr lang="en-US" altLang="zh-CN" dirty="0"/>
          </a:p>
          <a:p>
            <a:pPr lvl="1"/>
            <a:r>
              <a:rPr lang="en-US" altLang="zh-CN" dirty="0"/>
              <a:t>Customer </a:t>
            </a:r>
            <a:r>
              <a:rPr lang="en-US" altLang="zh-CN" dirty="0">
                <a:latin typeface="Cambria Math" panose="02040503050406030204" pitchFamily="18" charset="0"/>
                <a:ea typeface="Cambria Math" panose="02040503050406030204" pitchFamily="18" charset="0"/>
              </a:rPr>
              <a:t>⋈</a:t>
            </a:r>
            <a:r>
              <a:rPr lang="en-US" altLang="zh-CN" dirty="0"/>
              <a:t> Order</a:t>
            </a:r>
          </a:p>
          <a:p>
            <a:pPr lvl="1"/>
            <a:r>
              <a:rPr lang="en-US" altLang="zh-CN" dirty="0"/>
              <a:t>Order </a:t>
            </a:r>
            <a:r>
              <a:rPr lang="en-US" altLang="zh-CN" dirty="0">
                <a:latin typeface="Cambria Math" panose="02040503050406030204" pitchFamily="18" charset="0"/>
                <a:ea typeface="Cambria Math" panose="02040503050406030204" pitchFamily="18" charset="0"/>
              </a:rPr>
              <a:t>⋈ </a:t>
            </a:r>
            <a:r>
              <a:rPr lang="en-US" altLang="zh-CN" dirty="0" err="1"/>
              <a:t>Orderline</a:t>
            </a:r>
            <a:endParaRPr lang="en-US" altLang="zh-CN" dirty="0"/>
          </a:p>
          <a:p>
            <a:pPr lvl="1"/>
            <a:r>
              <a:rPr lang="en-US" altLang="zh-CN" dirty="0"/>
              <a:t>Customer </a:t>
            </a:r>
            <a:r>
              <a:rPr lang="en-US" altLang="zh-CN" dirty="0">
                <a:latin typeface="Cambria Math" panose="02040503050406030204" pitchFamily="18" charset="0"/>
                <a:ea typeface="Cambria Math" panose="02040503050406030204" pitchFamily="18" charset="0"/>
              </a:rPr>
              <a:t>⋈ </a:t>
            </a:r>
            <a:r>
              <a:rPr lang="en-US" altLang="zh-CN" dirty="0"/>
              <a:t>Order </a:t>
            </a:r>
            <a:r>
              <a:rPr lang="en-US" altLang="zh-CN" dirty="0">
                <a:latin typeface="Cambria Math" panose="02040503050406030204" pitchFamily="18" charset="0"/>
                <a:ea typeface="Cambria Math" panose="02040503050406030204" pitchFamily="18" charset="0"/>
              </a:rPr>
              <a:t>⋈ </a:t>
            </a:r>
            <a:r>
              <a:rPr lang="en-US" altLang="zh-CN" dirty="0" err="1"/>
              <a:t>Orderline</a:t>
            </a:r>
            <a:endParaRPr lang="en-US" altLang="zh-CN" sz="2000" dirty="0">
              <a:solidFill>
                <a:srgbClr val="21699B"/>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1A51531-0589-4F27-B7CB-6DFF38356912}"/>
              </a:ext>
            </a:extLst>
          </p:cNvPr>
          <p:cNvPicPr>
            <a:picLocks noChangeAspect="1"/>
          </p:cNvPicPr>
          <p:nvPr/>
        </p:nvPicPr>
        <p:blipFill>
          <a:blip r:embed="rId3"/>
          <a:stretch>
            <a:fillRect/>
          </a:stretch>
        </p:blipFill>
        <p:spPr>
          <a:xfrm>
            <a:off x="3369020" y="1845877"/>
            <a:ext cx="5028531" cy="712060"/>
          </a:xfrm>
          <a:prstGeom prst="rect">
            <a:avLst/>
          </a:prstGeom>
        </p:spPr>
      </p:pic>
      <p:pic>
        <p:nvPicPr>
          <p:cNvPr id="4" name="图片 3">
            <a:extLst>
              <a:ext uri="{FF2B5EF4-FFF2-40B4-BE49-F238E27FC236}">
                <a16:creationId xmlns:a16="http://schemas.microsoft.com/office/drawing/2014/main" id="{69BB64FE-A2A3-4069-AE04-B0735B2F5271}"/>
              </a:ext>
            </a:extLst>
          </p:cNvPr>
          <p:cNvPicPr>
            <a:picLocks noChangeAspect="1"/>
          </p:cNvPicPr>
          <p:nvPr/>
        </p:nvPicPr>
        <p:blipFill>
          <a:blip r:embed="rId4"/>
          <a:stretch>
            <a:fillRect/>
          </a:stretch>
        </p:blipFill>
        <p:spPr>
          <a:xfrm>
            <a:off x="7260886" y="3687998"/>
            <a:ext cx="4798383" cy="2292924"/>
          </a:xfrm>
          <a:prstGeom prst="rect">
            <a:avLst/>
          </a:prstGeom>
        </p:spPr>
      </p:pic>
      <p:cxnSp>
        <p:nvCxnSpPr>
          <p:cNvPr id="12" name="直接箭头连接符 11">
            <a:extLst>
              <a:ext uri="{FF2B5EF4-FFF2-40B4-BE49-F238E27FC236}">
                <a16:creationId xmlns:a16="http://schemas.microsoft.com/office/drawing/2014/main" id="{83E6566E-5E1A-4E65-A16E-211FBEE897CD}"/>
              </a:ext>
            </a:extLst>
          </p:cNvPr>
          <p:cNvCxnSpPr>
            <a:cxnSpLocks/>
          </p:cNvCxnSpPr>
          <p:nvPr/>
        </p:nvCxnSpPr>
        <p:spPr>
          <a:xfrm flipH="1">
            <a:off x="4245429" y="4460033"/>
            <a:ext cx="2901821" cy="289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75EFBD8A-FB34-4C7F-8AD6-1E3C0C919931}"/>
              </a:ext>
            </a:extLst>
          </p:cNvPr>
          <p:cNvSpPr/>
          <p:nvPr/>
        </p:nvSpPr>
        <p:spPr>
          <a:xfrm>
            <a:off x="1134624" y="6108893"/>
            <a:ext cx="4320413" cy="400110"/>
          </a:xfrm>
          <a:prstGeom prst="rect">
            <a:avLst/>
          </a:prstGeom>
        </p:spPr>
        <p:txBody>
          <a:bodyPr wrap="none">
            <a:spAutoFit/>
          </a:bodyPr>
          <a:lstStyle/>
          <a:p>
            <a:r>
              <a:rPr lang="zh-CN" altLang="en-US" sz="2000" b="1" dirty="0">
                <a:solidFill>
                  <a:srgbClr val="FF0000"/>
                </a:solidFill>
              </a:rPr>
              <a:t>👎</a:t>
            </a:r>
            <a:r>
              <a:rPr lang="zh-CN" altLang="en-US" sz="2000" b="1" dirty="0"/>
              <a:t> </a:t>
            </a:r>
            <a:r>
              <a:rPr lang="en-US" altLang="zh-CN" sz="2000" b="1" dirty="0"/>
              <a:t>Does not scale to large Schemas</a:t>
            </a:r>
            <a:endParaRPr lang="zh-CN" altLang="en-US" sz="2000" b="1" dirty="0"/>
          </a:p>
        </p:txBody>
      </p:sp>
    </p:spTree>
    <p:extLst>
      <p:ext uri="{BB962C8B-B14F-4D97-AF65-F5344CB8AC3E}">
        <p14:creationId xmlns:p14="http://schemas.microsoft.com/office/powerpoint/2010/main" val="318846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Naive Scaling to Schemas</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199" y="1101320"/>
            <a:ext cx="10311883" cy="4655359"/>
          </a:xfrm>
        </p:spPr>
        <p:txBody>
          <a:bodyPr>
            <a:normAutofit/>
          </a:bodyPr>
          <a:lstStyle/>
          <a:p>
            <a:r>
              <a:rPr lang="en-US" altLang="zh-CN" dirty="0">
                <a:solidFill>
                  <a:srgbClr val="21699B"/>
                </a:solidFill>
              </a:rPr>
              <a:t>Example Schema: Which RSPNs should we learn?</a:t>
            </a:r>
          </a:p>
          <a:p>
            <a:endParaRPr lang="en-US" altLang="zh-CN" sz="2400" dirty="0">
              <a:solidFill>
                <a:srgbClr val="21699B"/>
              </a:solidFill>
              <a:latin typeface="Arial" panose="020B0604020202020204" pitchFamily="34" charset="0"/>
              <a:cs typeface="Arial" panose="020B0604020202020204" pitchFamily="34" charset="0"/>
            </a:endParaRPr>
          </a:p>
          <a:p>
            <a:endParaRPr lang="en-US" altLang="zh-CN" sz="2400" dirty="0">
              <a:solidFill>
                <a:srgbClr val="21699B"/>
              </a:solidFill>
              <a:latin typeface="Arial" panose="020B0604020202020204" pitchFamily="34" charset="0"/>
              <a:cs typeface="Arial" panose="020B0604020202020204" pitchFamily="34" charset="0"/>
            </a:endParaRPr>
          </a:p>
          <a:p>
            <a:endParaRPr lang="en-US" altLang="zh-CN" sz="2000" dirty="0">
              <a:solidFill>
                <a:srgbClr val="21699B"/>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1A51531-0589-4F27-B7CB-6DFF38356912}"/>
              </a:ext>
            </a:extLst>
          </p:cNvPr>
          <p:cNvPicPr>
            <a:picLocks noChangeAspect="1"/>
          </p:cNvPicPr>
          <p:nvPr/>
        </p:nvPicPr>
        <p:blipFill>
          <a:blip r:embed="rId3"/>
          <a:stretch>
            <a:fillRect/>
          </a:stretch>
        </p:blipFill>
        <p:spPr>
          <a:xfrm>
            <a:off x="3369020" y="1845877"/>
            <a:ext cx="5028531" cy="712060"/>
          </a:xfrm>
          <a:prstGeom prst="rect">
            <a:avLst/>
          </a:prstGeom>
        </p:spPr>
      </p:pic>
      <p:sp>
        <p:nvSpPr>
          <p:cNvPr id="6" name="文本框 5">
            <a:extLst>
              <a:ext uri="{FF2B5EF4-FFF2-40B4-BE49-F238E27FC236}">
                <a16:creationId xmlns:a16="http://schemas.microsoft.com/office/drawing/2014/main" id="{568108B2-CCF5-4BB4-B2A9-13A93973EB77}"/>
              </a:ext>
            </a:extLst>
          </p:cNvPr>
          <p:cNvSpPr txBox="1"/>
          <p:nvPr/>
        </p:nvSpPr>
        <p:spPr>
          <a:xfrm>
            <a:off x="1041918" y="2557937"/>
            <a:ext cx="3256020" cy="707886"/>
          </a:xfrm>
          <a:prstGeom prst="rect">
            <a:avLst/>
          </a:prstGeom>
          <a:noFill/>
        </p:spPr>
        <p:txBody>
          <a:bodyPr wrap="none" rtlCol="0">
            <a:spAutoFit/>
          </a:bodyPr>
          <a:lstStyle/>
          <a:p>
            <a:r>
              <a:rPr lang="en-US" altLang="zh-CN" sz="2000" dirty="0">
                <a:solidFill>
                  <a:schemeClr val="accent2"/>
                </a:solidFill>
              </a:rPr>
              <a:t>Training: </a:t>
            </a:r>
            <a:r>
              <a:rPr lang="en-US" altLang="zh-CN" sz="2000" dirty="0"/>
              <a:t>Compute Pairwise </a:t>
            </a:r>
          </a:p>
          <a:p>
            <a:r>
              <a:rPr lang="en-US" altLang="zh-CN" sz="2000" dirty="0"/>
              <a:t>Correlations of Tables</a:t>
            </a:r>
            <a:endParaRPr lang="zh-CN" altLang="en-US" sz="2000" dirty="0"/>
          </a:p>
        </p:txBody>
      </p:sp>
      <p:pic>
        <p:nvPicPr>
          <p:cNvPr id="7" name="图片 6">
            <a:extLst>
              <a:ext uri="{FF2B5EF4-FFF2-40B4-BE49-F238E27FC236}">
                <a16:creationId xmlns:a16="http://schemas.microsoft.com/office/drawing/2014/main" id="{E5737AA1-D2D8-4CCE-84C9-4024570E64C1}"/>
              </a:ext>
            </a:extLst>
          </p:cNvPr>
          <p:cNvPicPr>
            <a:picLocks noChangeAspect="1"/>
          </p:cNvPicPr>
          <p:nvPr/>
        </p:nvPicPr>
        <p:blipFill>
          <a:blip r:embed="rId4"/>
          <a:stretch>
            <a:fillRect/>
          </a:stretch>
        </p:blipFill>
        <p:spPr>
          <a:xfrm>
            <a:off x="1041918" y="3431082"/>
            <a:ext cx="3244939" cy="744834"/>
          </a:xfrm>
          <a:prstGeom prst="rect">
            <a:avLst/>
          </a:prstGeom>
        </p:spPr>
      </p:pic>
      <p:sp>
        <p:nvSpPr>
          <p:cNvPr id="9" name="文本框 8">
            <a:extLst>
              <a:ext uri="{FF2B5EF4-FFF2-40B4-BE49-F238E27FC236}">
                <a16:creationId xmlns:a16="http://schemas.microsoft.com/office/drawing/2014/main" id="{EF46A001-4B1E-403A-B843-2DC28952D0B8}"/>
              </a:ext>
            </a:extLst>
          </p:cNvPr>
          <p:cNvSpPr txBox="1"/>
          <p:nvPr/>
        </p:nvSpPr>
        <p:spPr>
          <a:xfrm>
            <a:off x="6730124" y="2585566"/>
            <a:ext cx="4341253" cy="707886"/>
          </a:xfrm>
          <a:prstGeom prst="rect">
            <a:avLst/>
          </a:prstGeom>
          <a:noFill/>
        </p:spPr>
        <p:txBody>
          <a:bodyPr wrap="none" rtlCol="0">
            <a:spAutoFit/>
          </a:bodyPr>
          <a:lstStyle/>
          <a:p>
            <a:r>
              <a:rPr lang="en-US" altLang="zh-CN" sz="2000" dirty="0"/>
              <a:t>Optimize over which Schemas RSPNs </a:t>
            </a:r>
          </a:p>
          <a:p>
            <a:r>
              <a:rPr lang="en-US" altLang="zh-CN" sz="2000" dirty="0"/>
              <a:t>should be learned</a:t>
            </a:r>
            <a:endParaRPr lang="zh-CN" altLang="en-US" sz="2400" dirty="0"/>
          </a:p>
        </p:txBody>
      </p:sp>
      <p:pic>
        <p:nvPicPr>
          <p:cNvPr id="8" name="图片 7">
            <a:extLst>
              <a:ext uri="{FF2B5EF4-FFF2-40B4-BE49-F238E27FC236}">
                <a16:creationId xmlns:a16="http://schemas.microsoft.com/office/drawing/2014/main" id="{81889417-4985-4FF4-A129-84F643B02F85}"/>
              </a:ext>
            </a:extLst>
          </p:cNvPr>
          <p:cNvPicPr>
            <a:picLocks noChangeAspect="1"/>
          </p:cNvPicPr>
          <p:nvPr/>
        </p:nvPicPr>
        <p:blipFill>
          <a:blip r:embed="rId5"/>
          <a:stretch>
            <a:fillRect/>
          </a:stretch>
        </p:blipFill>
        <p:spPr>
          <a:xfrm>
            <a:off x="6431825" y="3331916"/>
            <a:ext cx="3818097" cy="844000"/>
          </a:xfrm>
          <a:prstGeom prst="rect">
            <a:avLst/>
          </a:prstGeom>
        </p:spPr>
      </p:pic>
      <p:sp>
        <p:nvSpPr>
          <p:cNvPr id="10" name="文本框 9">
            <a:extLst>
              <a:ext uri="{FF2B5EF4-FFF2-40B4-BE49-F238E27FC236}">
                <a16:creationId xmlns:a16="http://schemas.microsoft.com/office/drawing/2014/main" id="{5AC87C59-5D17-4D0F-B65B-52F2A5B7DD77}"/>
              </a:ext>
            </a:extLst>
          </p:cNvPr>
          <p:cNvSpPr txBox="1"/>
          <p:nvPr/>
        </p:nvSpPr>
        <p:spPr>
          <a:xfrm>
            <a:off x="960255" y="4379624"/>
            <a:ext cx="6354625" cy="369332"/>
          </a:xfrm>
          <a:prstGeom prst="rect">
            <a:avLst/>
          </a:prstGeom>
          <a:noFill/>
        </p:spPr>
        <p:txBody>
          <a:bodyPr wrap="none" rtlCol="0">
            <a:spAutoFit/>
          </a:bodyPr>
          <a:lstStyle/>
          <a:p>
            <a:r>
              <a:rPr lang="en-US" altLang="zh-CN" dirty="0">
                <a:solidFill>
                  <a:schemeClr val="accent2"/>
                </a:solidFill>
              </a:rPr>
              <a:t>Probabilistic Query Compilation: </a:t>
            </a:r>
            <a:r>
              <a:rPr lang="en-US" altLang="zh-CN" dirty="0"/>
              <a:t>use </a:t>
            </a:r>
            <a:r>
              <a:rPr lang="en-US" altLang="zh-CN" dirty="0">
                <a:solidFill>
                  <a:schemeClr val="accent2"/>
                </a:solidFill>
              </a:rPr>
              <a:t>partial</a:t>
            </a:r>
            <a:r>
              <a:rPr lang="en-US" altLang="zh-CN" dirty="0"/>
              <a:t> or </a:t>
            </a:r>
            <a:r>
              <a:rPr lang="en-US" altLang="zh-CN" dirty="0">
                <a:solidFill>
                  <a:schemeClr val="accent2"/>
                </a:solidFill>
              </a:rPr>
              <a:t>combine RSPNs</a:t>
            </a:r>
            <a:endParaRPr lang="zh-CN" altLang="en-US" dirty="0">
              <a:solidFill>
                <a:schemeClr val="accent2"/>
              </a:solidFill>
            </a:endParaRPr>
          </a:p>
        </p:txBody>
      </p:sp>
      <p:pic>
        <p:nvPicPr>
          <p:cNvPr id="11" name="图片 10">
            <a:extLst>
              <a:ext uri="{FF2B5EF4-FFF2-40B4-BE49-F238E27FC236}">
                <a16:creationId xmlns:a16="http://schemas.microsoft.com/office/drawing/2014/main" id="{E21B2A13-1753-496F-9A20-D85B1E789E15}"/>
              </a:ext>
            </a:extLst>
          </p:cNvPr>
          <p:cNvPicPr>
            <a:picLocks noChangeAspect="1"/>
          </p:cNvPicPr>
          <p:nvPr/>
        </p:nvPicPr>
        <p:blipFill>
          <a:blip r:embed="rId6"/>
          <a:stretch>
            <a:fillRect/>
          </a:stretch>
        </p:blipFill>
        <p:spPr>
          <a:xfrm>
            <a:off x="1241038" y="4748956"/>
            <a:ext cx="3390863" cy="1055744"/>
          </a:xfrm>
          <a:prstGeom prst="rect">
            <a:avLst/>
          </a:prstGeom>
        </p:spPr>
      </p:pic>
      <p:pic>
        <p:nvPicPr>
          <p:cNvPr id="13" name="图片 12">
            <a:extLst>
              <a:ext uri="{FF2B5EF4-FFF2-40B4-BE49-F238E27FC236}">
                <a16:creationId xmlns:a16="http://schemas.microsoft.com/office/drawing/2014/main" id="{BFC1408E-A90B-439F-8FDF-12F73495E3FC}"/>
              </a:ext>
            </a:extLst>
          </p:cNvPr>
          <p:cNvPicPr>
            <a:picLocks noChangeAspect="1"/>
          </p:cNvPicPr>
          <p:nvPr/>
        </p:nvPicPr>
        <p:blipFill>
          <a:blip r:embed="rId7"/>
          <a:stretch>
            <a:fillRect/>
          </a:stretch>
        </p:blipFill>
        <p:spPr>
          <a:xfrm>
            <a:off x="6437325" y="4732622"/>
            <a:ext cx="4136645" cy="1337097"/>
          </a:xfrm>
          <a:prstGeom prst="rect">
            <a:avLst/>
          </a:prstGeom>
        </p:spPr>
      </p:pic>
      <p:sp>
        <p:nvSpPr>
          <p:cNvPr id="14" name="矩形 13">
            <a:extLst>
              <a:ext uri="{FF2B5EF4-FFF2-40B4-BE49-F238E27FC236}">
                <a16:creationId xmlns:a16="http://schemas.microsoft.com/office/drawing/2014/main" id="{8A1C3CAE-5B66-429F-B1FF-53B672253D1E}"/>
              </a:ext>
            </a:extLst>
          </p:cNvPr>
          <p:cNvSpPr/>
          <p:nvPr/>
        </p:nvSpPr>
        <p:spPr>
          <a:xfrm>
            <a:off x="772087" y="6257093"/>
            <a:ext cx="10581713" cy="369332"/>
          </a:xfrm>
          <a:prstGeom prst="rect">
            <a:avLst/>
          </a:prstGeom>
        </p:spPr>
        <p:txBody>
          <a:bodyPr wrap="square">
            <a:spAutoFit/>
          </a:bodyPr>
          <a:lstStyle/>
          <a:p>
            <a:r>
              <a:rPr lang="zh-CN" altLang="en-US" b="0" i="0" dirty="0">
                <a:solidFill>
                  <a:schemeClr val="accent6"/>
                </a:solidFill>
                <a:effectLst/>
                <a:latin typeface="Arial" panose="020B0604020202020204" pitchFamily="34" charset="0"/>
              </a:rPr>
              <a:t>👍 </a:t>
            </a:r>
            <a:r>
              <a:rPr lang="en-US" altLang="zh-CN" b="1" i="0" dirty="0">
                <a:effectLst/>
                <a:latin typeface="Arial" panose="020B0604020202020204" pitchFamily="34" charset="0"/>
              </a:rPr>
              <a:t>When applied recursively: Arbitrary Ad-Hoc Joins </a:t>
            </a:r>
            <a:r>
              <a:rPr lang="en-US" altLang="zh-CN" b="0" i="0" dirty="0">
                <a:effectLst/>
                <a:latin typeface="Arial" panose="020B0604020202020204" pitchFamily="34" charset="0"/>
              </a:rPr>
              <a:t>(No a-priori Knowledge about Joins required)</a:t>
            </a:r>
            <a:endParaRPr lang="zh-CN" altLang="en-US" dirty="0"/>
          </a:p>
        </p:txBody>
      </p:sp>
      <p:sp>
        <p:nvSpPr>
          <p:cNvPr id="4" name="文本框 3">
            <a:extLst>
              <a:ext uri="{FF2B5EF4-FFF2-40B4-BE49-F238E27FC236}">
                <a16:creationId xmlns:a16="http://schemas.microsoft.com/office/drawing/2014/main" id="{F376E2E5-5364-47F9-B925-B23F2EB23B06}"/>
              </a:ext>
            </a:extLst>
          </p:cNvPr>
          <p:cNvSpPr txBox="1"/>
          <p:nvPr/>
        </p:nvSpPr>
        <p:spPr>
          <a:xfrm>
            <a:off x="4987585" y="3230696"/>
            <a:ext cx="931665" cy="523220"/>
          </a:xfrm>
          <a:prstGeom prst="rect">
            <a:avLst/>
          </a:prstGeom>
          <a:noFill/>
        </p:spPr>
        <p:txBody>
          <a:bodyPr wrap="none" rtlCol="0">
            <a:spAutoFit/>
          </a:bodyPr>
          <a:lstStyle/>
          <a:p>
            <a:r>
              <a:rPr lang="en-US" altLang="zh-CN" sz="2800" b="1" dirty="0">
                <a:solidFill>
                  <a:schemeClr val="accent6"/>
                </a:solidFill>
                <a:latin typeface="Sitka Text" panose="02000505000000020004" pitchFamily="2" charset="0"/>
              </a:rPr>
              <a:t>RDC</a:t>
            </a:r>
            <a:endParaRPr lang="zh-CN" altLang="en-US" sz="2800" b="1" dirty="0">
              <a:solidFill>
                <a:schemeClr val="accent6"/>
              </a:solidFill>
              <a:latin typeface="Sitka Text" panose="02000505000000020004" pitchFamily="2" charset="0"/>
            </a:endParaRPr>
          </a:p>
        </p:txBody>
      </p:sp>
    </p:spTree>
    <p:extLst>
      <p:ext uri="{BB962C8B-B14F-4D97-AF65-F5344CB8AC3E}">
        <p14:creationId xmlns:p14="http://schemas.microsoft.com/office/powerpoint/2010/main" val="385318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Updates</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530528"/>
            <a:ext cx="11095653" cy="4655359"/>
          </a:xfrm>
        </p:spPr>
        <p:txBody>
          <a:bodyPr>
            <a:normAutofit/>
          </a:bodyPr>
          <a:lstStyle/>
          <a:p>
            <a:r>
              <a:rPr lang="en-US" altLang="zh-CN" dirty="0">
                <a:solidFill>
                  <a:srgbClr val="21699B"/>
                </a:solidFill>
              </a:rPr>
              <a:t>Idea: </a:t>
            </a:r>
            <a:r>
              <a:rPr lang="en-US" altLang="zh-CN" dirty="0"/>
              <a:t>Top-Down Pass of updated Tuples, adapt Sum Weights (Frequency of Row Clusters) &amp; Leaf Histograms</a:t>
            </a:r>
            <a:endParaRPr lang="en-US" altLang="zh-CN" sz="2400" dirty="0">
              <a:solidFill>
                <a:srgbClr val="21699B"/>
              </a:solidFill>
              <a:latin typeface="Arial" panose="020B0604020202020204" pitchFamily="34" charset="0"/>
              <a:cs typeface="Arial" panose="020B0604020202020204" pitchFamily="34" charset="0"/>
            </a:endParaRPr>
          </a:p>
          <a:p>
            <a:r>
              <a:rPr lang="en-US" altLang="zh-CN" dirty="0">
                <a:solidFill>
                  <a:srgbClr val="21699B"/>
                </a:solidFill>
              </a:rPr>
              <a:t>Example: </a:t>
            </a:r>
            <a:r>
              <a:rPr lang="en-US" altLang="zh-CN" dirty="0">
                <a:solidFill>
                  <a:schemeClr val="accent2"/>
                </a:solidFill>
                <a:effectLst>
                  <a:outerShdw blurRad="38100" dist="38100" dir="2700000" algn="tl">
                    <a:srgbClr val="000000">
                      <a:alpha val="43137"/>
                    </a:srgbClr>
                  </a:outerShdw>
                </a:effectLst>
              </a:rPr>
              <a:t>INSERT INTO</a:t>
            </a:r>
            <a:r>
              <a:rPr lang="en-US" altLang="zh-CN" dirty="0">
                <a:effectLst>
                  <a:outerShdw blurRad="38100" dist="38100" dir="2700000" algn="tl">
                    <a:srgbClr val="000000">
                      <a:alpha val="43137"/>
                    </a:srgbClr>
                  </a:outerShdw>
                </a:effectLst>
              </a:rPr>
              <a:t> Customer(region, age) </a:t>
            </a:r>
            <a:r>
              <a:rPr lang="en-US" altLang="zh-CN" dirty="0">
                <a:solidFill>
                  <a:schemeClr val="accent2"/>
                </a:solidFill>
                <a:effectLst>
                  <a:outerShdw blurRad="38100" dist="38100" dir="2700000" algn="tl">
                    <a:srgbClr val="000000">
                      <a:alpha val="43137"/>
                    </a:srgbClr>
                  </a:outerShdw>
                </a:effectLst>
              </a:rPr>
              <a:t>VALUES</a:t>
            </a:r>
            <a:r>
              <a:rPr lang="en-US" altLang="zh-CN" dirty="0">
                <a:effectLst>
                  <a:outerShdw blurRad="38100" dist="38100" dir="2700000" algn="tl">
                    <a:srgbClr val="000000">
                      <a:alpha val="43137"/>
                    </a:srgbClr>
                  </a:outerShdw>
                </a:effectLst>
              </a:rPr>
              <a:t>(Europe, 100);</a:t>
            </a:r>
            <a:endParaRPr lang="en-US" altLang="zh-CN" dirty="0">
              <a:solidFill>
                <a:srgbClr val="21699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altLang="zh-CN" sz="2000" dirty="0">
              <a:solidFill>
                <a:srgbClr val="21699B"/>
              </a:solidFill>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05F7B5B9-2C48-4304-BABE-389BDD52E5BB}"/>
              </a:ext>
            </a:extLst>
          </p:cNvPr>
          <p:cNvPicPr>
            <a:picLocks noChangeAspect="1"/>
          </p:cNvPicPr>
          <p:nvPr/>
        </p:nvPicPr>
        <p:blipFill>
          <a:blip r:embed="rId3"/>
          <a:stretch>
            <a:fillRect/>
          </a:stretch>
        </p:blipFill>
        <p:spPr>
          <a:xfrm>
            <a:off x="4366117" y="3240095"/>
            <a:ext cx="4039817" cy="3235351"/>
          </a:xfrm>
          <a:prstGeom prst="rect">
            <a:avLst/>
          </a:prstGeom>
        </p:spPr>
      </p:pic>
    </p:spTree>
    <p:extLst>
      <p:ext uri="{BB962C8B-B14F-4D97-AF65-F5344CB8AC3E}">
        <p14:creationId xmlns:p14="http://schemas.microsoft.com/office/powerpoint/2010/main" val="157157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Updates</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530528"/>
            <a:ext cx="11095653" cy="4655359"/>
          </a:xfrm>
        </p:spPr>
        <p:txBody>
          <a:bodyPr>
            <a:normAutofit/>
          </a:bodyPr>
          <a:lstStyle/>
          <a:p>
            <a:r>
              <a:rPr lang="en-US" altLang="zh-CN" dirty="0">
                <a:solidFill>
                  <a:srgbClr val="21699B"/>
                </a:solidFill>
              </a:rPr>
              <a:t>Idea: </a:t>
            </a:r>
            <a:r>
              <a:rPr lang="en-US" altLang="zh-CN" dirty="0"/>
              <a:t>Top-Down Pass of updated Tuples, adapt Sum Weights (Frequency of Row Clusters) &amp; Leaf Histograms</a:t>
            </a:r>
            <a:endParaRPr lang="en-US" altLang="zh-CN" sz="2400" dirty="0">
              <a:solidFill>
                <a:srgbClr val="21699B"/>
              </a:solidFill>
              <a:latin typeface="Arial" panose="020B0604020202020204" pitchFamily="34" charset="0"/>
              <a:cs typeface="Arial" panose="020B0604020202020204" pitchFamily="34" charset="0"/>
            </a:endParaRPr>
          </a:p>
          <a:p>
            <a:r>
              <a:rPr lang="en-US" altLang="zh-CN" dirty="0">
                <a:solidFill>
                  <a:srgbClr val="21699B"/>
                </a:solidFill>
              </a:rPr>
              <a:t>Example: </a:t>
            </a:r>
            <a:r>
              <a:rPr lang="en-US" altLang="zh-CN" dirty="0">
                <a:solidFill>
                  <a:schemeClr val="accent2"/>
                </a:solidFill>
                <a:effectLst>
                  <a:outerShdw blurRad="38100" dist="38100" dir="2700000" algn="tl">
                    <a:srgbClr val="000000">
                      <a:alpha val="43137"/>
                    </a:srgbClr>
                  </a:outerShdw>
                </a:effectLst>
              </a:rPr>
              <a:t>INSERT INTO</a:t>
            </a:r>
            <a:r>
              <a:rPr lang="en-US" altLang="zh-CN" dirty="0">
                <a:effectLst>
                  <a:outerShdw blurRad="38100" dist="38100" dir="2700000" algn="tl">
                    <a:srgbClr val="000000">
                      <a:alpha val="43137"/>
                    </a:srgbClr>
                  </a:outerShdw>
                </a:effectLst>
              </a:rPr>
              <a:t> Customer(region, age) </a:t>
            </a:r>
            <a:r>
              <a:rPr lang="en-US" altLang="zh-CN" dirty="0">
                <a:solidFill>
                  <a:schemeClr val="accent2"/>
                </a:solidFill>
                <a:effectLst>
                  <a:outerShdw blurRad="38100" dist="38100" dir="2700000" algn="tl">
                    <a:srgbClr val="000000">
                      <a:alpha val="43137"/>
                    </a:srgbClr>
                  </a:outerShdw>
                </a:effectLst>
              </a:rPr>
              <a:t>VALUES</a:t>
            </a:r>
            <a:r>
              <a:rPr lang="en-US" altLang="zh-CN" dirty="0">
                <a:effectLst>
                  <a:outerShdw blurRad="38100" dist="38100" dir="2700000" algn="tl">
                    <a:srgbClr val="000000">
                      <a:alpha val="43137"/>
                    </a:srgbClr>
                  </a:outerShdw>
                </a:effectLst>
              </a:rPr>
              <a:t>(Europe, 100);</a:t>
            </a:r>
            <a:endParaRPr lang="en-US" altLang="zh-CN" dirty="0">
              <a:solidFill>
                <a:srgbClr val="21699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altLang="zh-CN" sz="2000" dirty="0">
              <a:solidFill>
                <a:srgbClr val="21699B"/>
              </a:solidFill>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79EB6DEE-9185-41D6-BF1A-A5E103579815}"/>
              </a:ext>
            </a:extLst>
          </p:cNvPr>
          <p:cNvPicPr>
            <a:picLocks noChangeAspect="1"/>
          </p:cNvPicPr>
          <p:nvPr/>
        </p:nvPicPr>
        <p:blipFill>
          <a:blip r:embed="rId3"/>
          <a:stretch>
            <a:fillRect/>
          </a:stretch>
        </p:blipFill>
        <p:spPr>
          <a:xfrm>
            <a:off x="3739487" y="3237525"/>
            <a:ext cx="5025893" cy="3302925"/>
          </a:xfrm>
          <a:prstGeom prst="rect">
            <a:avLst/>
          </a:prstGeom>
        </p:spPr>
      </p:pic>
      <p:pic>
        <p:nvPicPr>
          <p:cNvPr id="9" name="图片 8">
            <a:extLst>
              <a:ext uri="{FF2B5EF4-FFF2-40B4-BE49-F238E27FC236}">
                <a16:creationId xmlns:a16="http://schemas.microsoft.com/office/drawing/2014/main" id="{BC75CEB8-ED2A-4ED8-BBFA-29E05C18AEC8}"/>
              </a:ext>
            </a:extLst>
          </p:cNvPr>
          <p:cNvPicPr>
            <a:picLocks noChangeAspect="1"/>
          </p:cNvPicPr>
          <p:nvPr/>
        </p:nvPicPr>
        <p:blipFill>
          <a:blip r:embed="rId4"/>
          <a:stretch>
            <a:fillRect/>
          </a:stretch>
        </p:blipFill>
        <p:spPr>
          <a:xfrm>
            <a:off x="3896325" y="5100446"/>
            <a:ext cx="4743822" cy="1381629"/>
          </a:xfrm>
          <a:prstGeom prst="rect">
            <a:avLst/>
          </a:prstGeom>
        </p:spPr>
      </p:pic>
    </p:spTree>
    <p:extLst>
      <p:ext uri="{BB962C8B-B14F-4D97-AF65-F5344CB8AC3E}">
        <p14:creationId xmlns:p14="http://schemas.microsoft.com/office/powerpoint/2010/main" val="338001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Experiment: Cardinality Estimation</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530528"/>
            <a:ext cx="11095653" cy="4655359"/>
          </a:xfrm>
        </p:spPr>
        <p:txBody>
          <a:bodyPr>
            <a:normAutofit/>
          </a:bodyPr>
          <a:lstStyle/>
          <a:p>
            <a:r>
              <a:rPr lang="en-US" altLang="zh-CN" dirty="0"/>
              <a:t>IMDB-dataset with Job-light Queries, measured Q-Error for</a:t>
            </a:r>
          </a:p>
          <a:p>
            <a:pPr lvl="1"/>
            <a:r>
              <a:rPr lang="en-US" altLang="zh-CN" sz="2000" dirty="0" err="1"/>
              <a:t>DeepDB</a:t>
            </a:r>
            <a:endParaRPr lang="en-US" altLang="zh-CN" sz="2000" dirty="0"/>
          </a:p>
          <a:p>
            <a:pPr lvl="1"/>
            <a:r>
              <a:rPr lang="da-DK" altLang="zh-CN" sz="2000" dirty="0"/>
              <a:t>MSCN (Kipf et al. 2019)</a:t>
            </a:r>
          </a:p>
          <a:p>
            <a:pPr lvl="1"/>
            <a:r>
              <a:rPr lang="en-US" altLang="zh-CN" sz="2000" dirty="0"/>
              <a:t>Non-Learned Approaches (Index Based Join Sampling, Random Sampling)</a:t>
            </a:r>
            <a:endParaRPr lang="en-US" altLang="zh-CN" sz="1400" dirty="0">
              <a:solidFill>
                <a:srgbClr val="21699B"/>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D24BBE40-9FAC-4570-B437-16A554A80673}"/>
              </a:ext>
            </a:extLst>
          </p:cNvPr>
          <p:cNvPicPr>
            <a:picLocks noChangeAspect="1"/>
          </p:cNvPicPr>
          <p:nvPr/>
        </p:nvPicPr>
        <p:blipFill>
          <a:blip r:embed="rId3"/>
          <a:stretch>
            <a:fillRect/>
          </a:stretch>
        </p:blipFill>
        <p:spPr>
          <a:xfrm>
            <a:off x="838200" y="3033803"/>
            <a:ext cx="5947260" cy="1859953"/>
          </a:xfrm>
          <a:prstGeom prst="rect">
            <a:avLst/>
          </a:prstGeom>
        </p:spPr>
      </p:pic>
      <p:sp>
        <p:nvSpPr>
          <p:cNvPr id="4" name="矩形 3">
            <a:extLst>
              <a:ext uri="{FF2B5EF4-FFF2-40B4-BE49-F238E27FC236}">
                <a16:creationId xmlns:a16="http://schemas.microsoft.com/office/drawing/2014/main" id="{23C86C56-E6B0-4046-A0CD-4A5A5342B247}"/>
              </a:ext>
            </a:extLst>
          </p:cNvPr>
          <p:cNvSpPr/>
          <p:nvPr/>
        </p:nvSpPr>
        <p:spPr>
          <a:xfrm>
            <a:off x="1035698" y="3550291"/>
            <a:ext cx="5523722" cy="284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361D602-1402-4C18-BF1A-59235FDE1138}"/>
              </a:ext>
            </a:extLst>
          </p:cNvPr>
          <p:cNvSpPr/>
          <p:nvPr/>
        </p:nvSpPr>
        <p:spPr>
          <a:xfrm>
            <a:off x="6785460" y="3102424"/>
            <a:ext cx="4932761" cy="923330"/>
          </a:xfrm>
          <a:prstGeom prst="rect">
            <a:avLst/>
          </a:prstGeom>
        </p:spPr>
        <p:txBody>
          <a:bodyPr wrap="none">
            <a:spAutoFit/>
          </a:bodyPr>
          <a:lstStyle/>
          <a:p>
            <a:r>
              <a:rPr lang="zh-CN" altLang="en-US" b="0" i="0" dirty="0">
                <a:solidFill>
                  <a:schemeClr val="accent6"/>
                </a:solidFill>
                <a:effectLst/>
                <a:latin typeface="Arial" panose="020B0604020202020204" pitchFamily="34" charset="0"/>
              </a:rPr>
              <a:t>👍</a:t>
            </a:r>
            <a:r>
              <a:rPr lang="en-US" altLang="zh-CN" b="0" i="0" dirty="0">
                <a:effectLst/>
                <a:latin typeface="Arial" panose="020B0604020202020204" pitchFamily="34" charset="0"/>
              </a:rPr>
              <a:t>Orders of Magnitude </a:t>
            </a:r>
            <a:r>
              <a:rPr lang="en-US" altLang="zh-CN" b="1" i="0" dirty="0">
                <a:effectLst/>
                <a:latin typeface="Arial" panose="020B0604020202020204" pitchFamily="34" charset="0"/>
              </a:rPr>
              <a:t>More Accurate</a:t>
            </a:r>
          </a:p>
          <a:p>
            <a:endParaRPr lang="en-US" altLang="zh-CN" b="0" i="0" dirty="0">
              <a:effectLst/>
              <a:latin typeface="Arial" panose="020B0604020202020204" pitchFamily="34" charset="0"/>
            </a:endParaRPr>
          </a:p>
          <a:p>
            <a:r>
              <a:rPr lang="zh-CN" altLang="en-US" dirty="0">
                <a:solidFill>
                  <a:schemeClr val="accent6"/>
                </a:solidFill>
              </a:rPr>
              <a:t>👍</a:t>
            </a:r>
            <a:r>
              <a:rPr lang="en-US" altLang="zh-CN" b="1" dirty="0">
                <a:latin typeface="Arial" panose="020B0604020202020204" pitchFamily="34" charset="0"/>
              </a:rPr>
              <a:t>MBs of Storage </a:t>
            </a:r>
            <a:r>
              <a:rPr lang="en-US" altLang="zh-CN" dirty="0">
                <a:latin typeface="Arial" panose="020B0604020202020204" pitchFamily="34" charset="0"/>
              </a:rPr>
              <a:t>for Dataset of several GBs</a:t>
            </a:r>
            <a:endParaRPr lang="zh-CN" altLang="en-US" dirty="0">
              <a:latin typeface="Arial" panose="020B0604020202020204" pitchFamily="34" charset="0"/>
            </a:endParaRPr>
          </a:p>
        </p:txBody>
      </p:sp>
      <p:pic>
        <p:nvPicPr>
          <p:cNvPr id="10" name="图片 9">
            <a:extLst>
              <a:ext uri="{FF2B5EF4-FFF2-40B4-BE49-F238E27FC236}">
                <a16:creationId xmlns:a16="http://schemas.microsoft.com/office/drawing/2014/main" id="{B07BB1FE-362C-46A9-8142-8EC18F10966E}"/>
              </a:ext>
            </a:extLst>
          </p:cNvPr>
          <p:cNvPicPr>
            <a:picLocks noChangeAspect="1"/>
          </p:cNvPicPr>
          <p:nvPr/>
        </p:nvPicPr>
        <p:blipFill>
          <a:blip r:embed="rId4"/>
          <a:stretch>
            <a:fillRect/>
          </a:stretch>
        </p:blipFill>
        <p:spPr>
          <a:xfrm>
            <a:off x="480069" y="5026267"/>
            <a:ext cx="6096001" cy="1371834"/>
          </a:xfrm>
          <a:prstGeom prst="rect">
            <a:avLst/>
          </a:prstGeom>
        </p:spPr>
      </p:pic>
      <p:sp>
        <p:nvSpPr>
          <p:cNvPr id="11" name="矩形 10">
            <a:extLst>
              <a:ext uri="{FF2B5EF4-FFF2-40B4-BE49-F238E27FC236}">
                <a16:creationId xmlns:a16="http://schemas.microsoft.com/office/drawing/2014/main" id="{F821D716-ABE7-4A63-81ED-DE5B6C6ABB85}"/>
              </a:ext>
            </a:extLst>
          </p:cNvPr>
          <p:cNvSpPr/>
          <p:nvPr/>
        </p:nvSpPr>
        <p:spPr>
          <a:xfrm>
            <a:off x="6785460" y="5211037"/>
            <a:ext cx="4817344" cy="369332"/>
          </a:xfrm>
          <a:prstGeom prst="rect">
            <a:avLst/>
          </a:prstGeom>
        </p:spPr>
        <p:txBody>
          <a:bodyPr wrap="none">
            <a:spAutoFit/>
          </a:bodyPr>
          <a:lstStyle/>
          <a:p>
            <a:r>
              <a:rPr lang="zh-CN" altLang="en-US" b="0" i="0" dirty="0">
                <a:solidFill>
                  <a:schemeClr val="accent6"/>
                </a:solidFill>
                <a:effectLst/>
                <a:latin typeface="Arial" panose="020B0604020202020204" pitchFamily="34" charset="0"/>
              </a:rPr>
              <a:t>👍</a:t>
            </a:r>
            <a:r>
              <a:rPr lang="en-US" altLang="zh-CN" b="0" i="0" dirty="0">
                <a:effectLst/>
                <a:latin typeface="Arial" panose="020B0604020202020204" pitchFamily="34" charset="0"/>
              </a:rPr>
              <a:t>Improved </a:t>
            </a:r>
            <a:r>
              <a:rPr lang="en-US" altLang="zh-CN" b="1" i="0" dirty="0">
                <a:effectLst/>
                <a:latin typeface="Arial" panose="020B0604020202020204" pitchFamily="34" charset="0"/>
              </a:rPr>
              <a:t>Generalization to Larger Joins</a:t>
            </a:r>
            <a:endParaRPr lang="zh-CN" altLang="en-US" b="1" dirty="0"/>
          </a:p>
        </p:txBody>
      </p:sp>
      <p:sp>
        <p:nvSpPr>
          <p:cNvPr id="12" name="矩形 11">
            <a:extLst>
              <a:ext uri="{FF2B5EF4-FFF2-40B4-BE49-F238E27FC236}">
                <a16:creationId xmlns:a16="http://schemas.microsoft.com/office/drawing/2014/main" id="{585CA44D-4D00-4E50-ACE9-31926F4FD734}"/>
              </a:ext>
            </a:extLst>
          </p:cNvPr>
          <p:cNvSpPr/>
          <p:nvPr/>
        </p:nvSpPr>
        <p:spPr>
          <a:xfrm>
            <a:off x="6785460" y="5790530"/>
            <a:ext cx="6096000" cy="369332"/>
          </a:xfrm>
          <a:prstGeom prst="rect">
            <a:avLst/>
          </a:prstGeom>
        </p:spPr>
        <p:txBody>
          <a:bodyPr>
            <a:spAutoFit/>
          </a:bodyPr>
          <a:lstStyle/>
          <a:p>
            <a:r>
              <a:rPr lang="zh-CN" altLang="en-US" dirty="0">
                <a:solidFill>
                  <a:schemeClr val="accent6"/>
                </a:solidFill>
                <a:effectLst/>
                <a:latin typeface="Arial" panose="020B0604020202020204" pitchFamily="34" charset="0"/>
              </a:rPr>
              <a:t>👍</a:t>
            </a:r>
            <a:r>
              <a:rPr lang="en-US" altLang="zh-CN" dirty="0">
                <a:effectLst/>
                <a:latin typeface="Arial" panose="020B0604020202020204" pitchFamily="34" charset="0"/>
              </a:rPr>
              <a:t>Up to </a:t>
            </a:r>
            <a:r>
              <a:rPr lang="en-US" altLang="zh-CN" b="1" dirty="0">
                <a:effectLst/>
                <a:latin typeface="Arial" panose="020B0604020202020204" pitchFamily="34" charset="0"/>
              </a:rPr>
              <a:t>Two Orders of Magnitude </a:t>
            </a:r>
            <a:r>
              <a:rPr lang="en-US" altLang="zh-CN" dirty="0">
                <a:effectLst/>
                <a:latin typeface="Arial" panose="020B0604020202020204" pitchFamily="34" charset="0"/>
              </a:rPr>
              <a:t>Improvement</a:t>
            </a:r>
            <a:endParaRPr lang="en-US" altLang="zh-CN" dirty="0">
              <a:effectLst/>
            </a:endParaRPr>
          </a:p>
        </p:txBody>
      </p:sp>
    </p:spTree>
    <p:extLst>
      <p:ext uri="{BB962C8B-B14F-4D97-AF65-F5344CB8AC3E}">
        <p14:creationId xmlns:p14="http://schemas.microsoft.com/office/powerpoint/2010/main" val="187656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Experiment: Update Performance</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530528"/>
            <a:ext cx="11095653" cy="4655359"/>
          </a:xfrm>
        </p:spPr>
        <p:txBody>
          <a:bodyPr>
            <a:normAutofit/>
          </a:bodyPr>
          <a:lstStyle/>
          <a:p>
            <a:r>
              <a:rPr lang="en-US" altLang="zh-CN" dirty="0"/>
              <a:t>Job-light Benchmark with Updates:</a:t>
            </a:r>
          </a:p>
          <a:p>
            <a:pPr lvl="1"/>
            <a:r>
              <a:rPr lang="en-US" altLang="zh-CN" dirty="0"/>
              <a:t>Insert only Movies up to certain Year &amp; Learn RSPNs</a:t>
            </a:r>
          </a:p>
          <a:p>
            <a:pPr lvl="1"/>
            <a:r>
              <a:rPr lang="en-US" altLang="zh-CN" dirty="0"/>
              <a:t>Update without Retraining for remaining Movies</a:t>
            </a:r>
            <a:endParaRPr lang="en-US" altLang="zh-CN" sz="1000" dirty="0">
              <a:solidFill>
                <a:srgbClr val="21699B"/>
              </a:solidFill>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1DCF6377-648C-4C5C-989C-46C6FA18390F}"/>
              </a:ext>
            </a:extLst>
          </p:cNvPr>
          <p:cNvPicPr>
            <a:picLocks noChangeAspect="1"/>
          </p:cNvPicPr>
          <p:nvPr/>
        </p:nvPicPr>
        <p:blipFill>
          <a:blip r:embed="rId3"/>
          <a:stretch>
            <a:fillRect/>
          </a:stretch>
        </p:blipFill>
        <p:spPr>
          <a:xfrm>
            <a:off x="1334256" y="2993372"/>
            <a:ext cx="7762119" cy="1729669"/>
          </a:xfrm>
          <a:prstGeom prst="rect">
            <a:avLst/>
          </a:prstGeom>
        </p:spPr>
      </p:pic>
      <p:sp>
        <p:nvSpPr>
          <p:cNvPr id="8" name="矩形 7">
            <a:extLst>
              <a:ext uri="{FF2B5EF4-FFF2-40B4-BE49-F238E27FC236}">
                <a16:creationId xmlns:a16="http://schemas.microsoft.com/office/drawing/2014/main" id="{C3764A26-6026-4F2D-A599-1B9CEBD182DB}"/>
              </a:ext>
            </a:extLst>
          </p:cNvPr>
          <p:cNvSpPr/>
          <p:nvPr/>
        </p:nvSpPr>
        <p:spPr>
          <a:xfrm>
            <a:off x="3024774" y="5142806"/>
            <a:ext cx="4663521" cy="646331"/>
          </a:xfrm>
          <a:prstGeom prst="rect">
            <a:avLst/>
          </a:prstGeom>
        </p:spPr>
        <p:txBody>
          <a:bodyPr wrap="none">
            <a:spAutoFit/>
          </a:bodyPr>
          <a:lstStyle/>
          <a:p>
            <a:r>
              <a:rPr lang="zh-CN" altLang="en-US" b="0" i="0" dirty="0">
                <a:solidFill>
                  <a:schemeClr val="accent6"/>
                </a:solidFill>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Stable Accuracy even for Large Updates</a:t>
            </a:r>
          </a:p>
          <a:p>
            <a:r>
              <a:rPr lang="zh-CN" altLang="en-US" dirty="0">
                <a:solidFill>
                  <a:schemeClr val="accent6"/>
                </a:solidFill>
              </a:rPr>
              <a:t>👍</a:t>
            </a:r>
            <a:r>
              <a:rPr lang="zh-CN" altLang="en-US" dirty="0"/>
              <a:t> </a:t>
            </a:r>
            <a:r>
              <a:rPr lang="en-US" altLang="zh-CN" dirty="0">
                <a:latin typeface="Arial" panose="020B0604020202020204" pitchFamily="34" charset="0"/>
              </a:rPr>
              <a:t>55K Updates/sec</a:t>
            </a:r>
            <a:endParaRPr lang="zh-CN" altLang="en-US" dirty="0">
              <a:latin typeface="Arial" panose="020B0604020202020204" pitchFamily="34" charset="0"/>
            </a:endParaRPr>
          </a:p>
        </p:txBody>
      </p:sp>
    </p:spTree>
    <p:extLst>
      <p:ext uri="{BB962C8B-B14F-4D97-AF65-F5344CB8AC3E}">
        <p14:creationId xmlns:p14="http://schemas.microsoft.com/office/powerpoint/2010/main" val="62121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Learn from Data, not from Queries!</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530528"/>
            <a:ext cx="11095653" cy="4655359"/>
          </a:xfrm>
        </p:spPr>
        <p:txBody>
          <a:bodyPr>
            <a:normAutofit/>
          </a:bodyPr>
          <a:lstStyle/>
          <a:p>
            <a:r>
              <a:rPr lang="en-US" altLang="zh-CN" dirty="0"/>
              <a:t>Data-Driven Learning: </a:t>
            </a:r>
            <a:r>
              <a:rPr lang="en-US" altLang="zh-CN" dirty="0">
                <a:solidFill>
                  <a:srgbClr val="21699B"/>
                </a:solidFill>
              </a:rPr>
              <a:t>No Workload For Training</a:t>
            </a:r>
          </a:p>
          <a:p>
            <a:endParaRPr lang="en-US" altLang="zh-CN" dirty="0"/>
          </a:p>
          <a:p>
            <a:r>
              <a:rPr lang="en-US" altLang="zh-CN" dirty="0">
                <a:solidFill>
                  <a:srgbClr val="21699B"/>
                </a:solidFill>
              </a:rPr>
              <a:t>RSPNs</a:t>
            </a:r>
            <a:r>
              <a:rPr lang="en-US" altLang="zh-CN" dirty="0"/>
              <a:t> Learn Data Distribution over Relational Schemas</a:t>
            </a:r>
          </a:p>
          <a:p>
            <a:endParaRPr lang="en-US" altLang="zh-CN" dirty="0"/>
          </a:p>
          <a:p>
            <a:r>
              <a:rPr lang="en-US" altLang="zh-CN" dirty="0">
                <a:solidFill>
                  <a:srgbClr val="21699B"/>
                </a:solidFill>
              </a:rPr>
              <a:t>Probabilistic Query Compilation </a:t>
            </a:r>
            <a:r>
              <a:rPr lang="en-US" altLang="zh-CN" dirty="0"/>
              <a:t>to Combine RSPNs </a:t>
            </a:r>
          </a:p>
          <a:p>
            <a:endParaRPr lang="en-US" altLang="zh-CN" dirty="0"/>
          </a:p>
          <a:p>
            <a:r>
              <a:rPr lang="en-US" altLang="zh-CN" dirty="0"/>
              <a:t>Outperforms </a:t>
            </a:r>
            <a:r>
              <a:rPr lang="en-US" altLang="zh-CN" dirty="0">
                <a:solidFill>
                  <a:srgbClr val="21699B"/>
                </a:solidFill>
              </a:rPr>
              <a:t>SOTA for Cardinality Estimation</a:t>
            </a:r>
            <a:endParaRPr lang="en-US" altLang="zh-CN" sz="1000" dirty="0">
              <a:solidFill>
                <a:srgbClr val="21699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09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Workload-Driven Learning</a:t>
            </a:r>
            <a:endParaRPr lang="zh-CN" altLang="en-US" b="1" dirty="0">
              <a:solidFill>
                <a:srgbClr val="1A435F"/>
              </a:solidFill>
            </a:endParaRPr>
          </a:p>
        </p:txBody>
      </p:sp>
      <p:sp>
        <p:nvSpPr>
          <p:cNvPr id="3" name="内容占位符 2">
            <a:extLst>
              <a:ext uri="{FF2B5EF4-FFF2-40B4-BE49-F238E27FC236}">
                <a16:creationId xmlns:a16="http://schemas.microsoft.com/office/drawing/2014/main" id="{017024FA-3637-47C9-916B-22856280D602}"/>
              </a:ext>
            </a:extLst>
          </p:cNvPr>
          <p:cNvSpPr>
            <a:spLocks noGrp="1"/>
          </p:cNvSpPr>
          <p:nvPr>
            <p:ph idx="1"/>
          </p:nvPr>
        </p:nvSpPr>
        <p:spPr>
          <a:xfrm>
            <a:off x="838200" y="1463057"/>
            <a:ext cx="10515600" cy="4351338"/>
          </a:xfrm>
        </p:spPr>
        <p:txBody>
          <a:bodyPr>
            <a:normAutofit/>
          </a:bodyPr>
          <a:lstStyle/>
          <a:p>
            <a:r>
              <a:rPr lang="en-US" altLang="zh-CN" sz="2400" b="1" dirty="0">
                <a:latin typeface="Sitka Text" panose="02000505000000020004" pitchFamily="2" charset="0"/>
              </a:rPr>
              <a:t>Learned DBMS Components</a:t>
            </a:r>
            <a:r>
              <a:rPr lang="en-US" altLang="zh-CN" sz="2400" dirty="0"/>
              <a:t>: </a:t>
            </a:r>
            <a:r>
              <a:rPr lang="en-US" altLang="zh-CN" sz="2000" dirty="0">
                <a:latin typeface="Sitka Text" panose="02000505000000020004" pitchFamily="2" charset="0"/>
              </a:rPr>
              <a:t>Replace Parts of DB with ML Model</a:t>
            </a:r>
            <a:endParaRPr lang="en-US" altLang="zh-CN" sz="2400" dirty="0">
              <a:latin typeface="Sitka Text" panose="02000505000000020004" pitchFamily="2" charset="0"/>
            </a:endParaRPr>
          </a:p>
          <a:p>
            <a:r>
              <a:rPr lang="en-US" altLang="zh-CN" sz="2400" dirty="0">
                <a:latin typeface="Sitka Text" panose="02000505000000020004" pitchFamily="2" charset="0"/>
              </a:rPr>
              <a:t>Today: Workload-Driven </a:t>
            </a:r>
            <a:r>
              <a:rPr lang="en-US" altLang="zh-CN" sz="2000" dirty="0">
                <a:latin typeface="Sitka Text" panose="02000505000000020004" pitchFamily="2" charset="0"/>
              </a:rPr>
              <a:t>(e.g., for Cardinality Estimation)</a:t>
            </a:r>
            <a:endParaRPr lang="zh-CN" altLang="en-US" sz="2400" dirty="0"/>
          </a:p>
        </p:txBody>
      </p:sp>
      <p:pic>
        <p:nvPicPr>
          <p:cNvPr id="5" name="图片 4">
            <a:extLst>
              <a:ext uri="{FF2B5EF4-FFF2-40B4-BE49-F238E27FC236}">
                <a16:creationId xmlns:a16="http://schemas.microsoft.com/office/drawing/2014/main" id="{ECA2A282-B341-454A-BF9C-2FD58D4AFEB2}"/>
              </a:ext>
            </a:extLst>
          </p:cNvPr>
          <p:cNvPicPr>
            <a:picLocks noChangeAspect="1"/>
          </p:cNvPicPr>
          <p:nvPr/>
        </p:nvPicPr>
        <p:blipFill>
          <a:blip r:embed="rId3"/>
          <a:stretch>
            <a:fillRect/>
          </a:stretch>
        </p:blipFill>
        <p:spPr>
          <a:xfrm>
            <a:off x="1119673" y="2608650"/>
            <a:ext cx="8182948" cy="1387104"/>
          </a:xfrm>
          <a:prstGeom prst="rect">
            <a:avLst/>
          </a:prstGeom>
        </p:spPr>
      </p:pic>
      <p:pic>
        <p:nvPicPr>
          <p:cNvPr id="6" name="图片 5">
            <a:extLst>
              <a:ext uri="{FF2B5EF4-FFF2-40B4-BE49-F238E27FC236}">
                <a16:creationId xmlns:a16="http://schemas.microsoft.com/office/drawing/2014/main" id="{DE290347-B3E5-4F17-8EA5-9039ECAAA923}"/>
              </a:ext>
            </a:extLst>
          </p:cNvPr>
          <p:cNvPicPr>
            <a:picLocks noChangeAspect="1"/>
          </p:cNvPicPr>
          <p:nvPr/>
        </p:nvPicPr>
        <p:blipFill>
          <a:blip r:embed="rId4"/>
          <a:stretch>
            <a:fillRect/>
          </a:stretch>
        </p:blipFill>
        <p:spPr>
          <a:xfrm>
            <a:off x="1119673" y="4133248"/>
            <a:ext cx="6428792" cy="1411503"/>
          </a:xfrm>
          <a:prstGeom prst="rect">
            <a:avLst/>
          </a:prstGeom>
        </p:spPr>
      </p:pic>
      <p:sp>
        <p:nvSpPr>
          <p:cNvPr id="8" name="矩形 7">
            <a:extLst>
              <a:ext uri="{FF2B5EF4-FFF2-40B4-BE49-F238E27FC236}">
                <a16:creationId xmlns:a16="http://schemas.microsoft.com/office/drawing/2014/main" id="{0CE313AE-11D0-4A20-A48F-04F6C6A6715B}"/>
              </a:ext>
            </a:extLst>
          </p:cNvPr>
          <p:cNvSpPr/>
          <p:nvPr/>
        </p:nvSpPr>
        <p:spPr>
          <a:xfrm>
            <a:off x="948613" y="5830429"/>
            <a:ext cx="6096000" cy="646331"/>
          </a:xfrm>
          <a:prstGeom prst="rect">
            <a:avLst/>
          </a:prstGeom>
        </p:spPr>
        <p:txBody>
          <a:bodyPr>
            <a:spAutoFit/>
          </a:bodyPr>
          <a:lstStyle/>
          <a:p>
            <a:r>
              <a:rPr lang="zh-CN" altLang="en-US" b="0" i="0" dirty="0">
                <a:solidFill>
                  <a:srgbClr val="C00000"/>
                </a:solidFill>
                <a:effectLst/>
                <a:latin typeface="Arial" panose="020B0604020202020204" pitchFamily="34" charset="0"/>
              </a:rPr>
              <a:t>👎 </a:t>
            </a:r>
            <a:r>
              <a:rPr lang="en-US" altLang="zh-CN" b="0" i="0" dirty="0">
                <a:effectLst/>
                <a:latin typeface="Sitka Text" panose="02000505000000020004" pitchFamily="2" charset="0"/>
              </a:rPr>
              <a:t>10Ks of Queries for Training Data </a:t>
            </a:r>
          </a:p>
          <a:p>
            <a:r>
              <a:rPr lang="zh-CN" altLang="en-US" b="0" i="0" dirty="0">
                <a:solidFill>
                  <a:srgbClr val="C00000"/>
                </a:solidFill>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Sitka Text" panose="02000505000000020004" pitchFamily="2" charset="0"/>
              </a:rPr>
              <a:t>Re-Run for Updates</a:t>
            </a:r>
            <a:endParaRPr lang="zh-CN" altLang="en-US" dirty="0">
              <a:latin typeface="Sitka Text" panose="02000505000000020004" pitchFamily="2" charset="0"/>
            </a:endParaRPr>
          </a:p>
        </p:txBody>
      </p:sp>
    </p:spTree>
    <p:extLst>
      <p:ext uri="{BB962C8B-B14F-4D97-AF65-F5344CB8AC3E}">
        <p14:creationId xmlns:p14="http://schemas.microsoft.com/office/powerpoint/2010/main" val="282038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D9B8A-7A4E-484E-9DF5-358929C8154B}"/>
              </a:ext>
            </a:extLst>
          </p:cNvPr>
          <p:cNvSpPr>
            <a:spLocks noGrp="1"/>
          </p:cNvSpPr>
          <p:nvPr>
            <p:ph type="title"/>
          </p:nvPr>
        </p:nvSpPr>
        <p:spPr>
          <a:xfrm>
            <a:off x="838200" y="2308225"/>
            <a:ext cx="10515600" cy="1325563"/>
          </a:xfrm>
        </p:spPr>
        <p:txBody>
          <a:bodyPr>
            <a:normAutofit/>
          </a:bodyPr>
          <a:lstStyle/>
          <a:p>
            <a:pPr algn="ctr"/>
            <a:r>
              <a:rPr lang="en-US" altLang="zh-CN" sz="5400" dirty="0"/>
              <a:t>Thanks!</a:t>
            </a:r>
            <a:endParaRPr lang="zh-CN" altLang="en-US" sz="5400" dirty="0"/>
          </a:p>
        </p:txBody>
      </p:sp>
    </p:spTree>
    <p:extLst>
      <p:ext uri="{BB962C8B-B14F-4D97-AF65-F5344CB8AC3E}">
        <p14:creationId xmlns:p14="http://schemas.microsoft.com/office/powerpoint/2010/main" val="43580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Cardinality Estimation Problem</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825625"/>
            <a:ext cx="10515600" cy="4155297"/>
          </a:xfrm>
        </p:spPr>
        <p:txBody>
          <a:bodyPr/>
          <a:lstStyle/>
          <a:p>
            <a:endParaRPr lang="zh-CN" altLang="en-US" dirty="0"/>
          </a:p>
        </p:txBody>
      </p:sp>
      <p:pic>
        <p:nvPicPr>
          <p:cNvPr id="6" name="图片 5">
            <a:extLst>
              <a:ext uri="{FF2B5EF4-FFF2-40B4-BE49-F238E27FC236}">
                <a16:creationId xmlns:a16="http://schemas.microsoft.com/office/drawing/2014/main" id="{A5E70880-092E-4048-BF46-FFAE7745346D}"/>
              </a:ext>
            </a:extLst>
          </p:cNvPr>
          <p:cNvPicPr>
            <a:picLocks noChangeAspect="1"/>
          </p:cNvPicPr>
          <p:nvPr/>
        </p:nvPicPr>
        <p:blipFill>
          <a:blip r:embed="rId3"/>
          <a:stretch>
            <a:fillRect/>
          </a:stretch>
        </p:blipFill>
        <p:spPr>
          <a:xfrm>
            <a:off x="838199" y="1306834"/>
            <a:ext cx="9316538" cy="1120170"/>
          </a:xfrm>
          <a:prstGeom prst="rect">
            <a:avLst/>
          </a:prstGeom>
        </p:spPr>
      </p:pic>
      <p:pic>
        <p:nvPicPr>
          <p:cNvPr id="9" name="图片 8">
            <a:extLst>
              <a:ext uri="{FF2B5EF4-FFF2-40B4-BE49-F238E27FC236}">
                <a16:creationId xmlns:a16="http://schemas.microsoft.com/office/drawing/2014/main" id="{5C35C2B5-29E0-42AD-9B77-A844EE7CE3F2}"/>
              </a:ext>
            </a:extLst>
          </p:cNvPr>
          <p:cNvPicPr>
            <a:picLocks noChangeAspect="1"/>
          </p:cNvPicPr>
          <p:nvPr/>
        </p:nvPicPr>
        <p:blipFill>
          <a:blip r:embed="rId4"/>
          <a:stretch>
            <a:fillRect/>
          </a:stretch>
        </p:blipFill>
        <p:spPr>
          <a:xfrm>
            <a:off x="903512" y="2608718"/>
            <a:ext cx="6700936" cy="3493788"/>
          </a:xfrm>
          <a:prstGeom prst="rect">
            <a:avLst/>
          </a:prstGeom>
        </p:spPr>
      </p:pic>
      <p:sp>
        <p:nvSpPr>
          <p:cNvPr id="10" name="文本框 9">
            <a:extLst>
              <a:ext uri="{FF2B5EF4-FFF2-40B4-BE49-F238E27FC236}">
                <a16:creationId xmlns:a16="http://schemas.microsoft.com/office/drawing/2014/main" id="{3658C3D0-9F13-4944-9924-4847CF047BD8}"/>
              </a:ext>
            </a:extLst>
          </p:cNvPr>
          <p:cNvSpPr txBox="1"/>
          <p:nvPr/>
        </p:nvSpPr>
        <p:spPr>
          <a:xfrm>
            <a:off x="4525347" y="3706787"/>
            <a:ext cx="526106" cy="369332"/>
          </a:xfrm>
          <a:prstGeom prst="rect">
            <a:avLst/>
          </a:prstGeom>
          <a:noFill/>
        </p:spPr>
        <p:txBody>
          <a:bodyPr wrap="none" rtlCol="0">
            <a:spAutoFit/>
          </a:bodyPr>
          <a:lstStyle/>
          <a:p>
            <a:r>
              <a:rPr lang="en-US" altLang="zh-CN" b="1" dirty="0">
                <a:solidFill>
                  <a:srgbClr val="FF0000"/>
                </a:solidFill>
              </a:rPr>
              <a:t>5M</a:t>
            </a:r>
            <a:endParaRPr lang="zh-CN" altLang="en-US" b="1" dirty="0">
              <a:solidFill>
                <a:srgbClr val="FF0000"/>
              </a:solidFill>
            </a:endParaRPr>
          </a:p>
        </p:txBody>
      </p:sp>
      <p:sp>
        <p:nvSpPr>
          <p:cNvPr id="11" name="文本框 10">
            <a:extLst>
              <a:ext uri="{FF2B5EF4-FFF2-40B4-BE49-F238E27FC236}">
                <a16:creationId xmlns:a16="http://schemas.microsoft.com/office/drawing/2014/main" id="{46B27C92-D8B8-48DD-A2C5-5BD86FB3E988}"/>
              </a:ext>
            </a:extLst>
          </p:cNvPr>
          <p:cNvSpPr txBox="1"/>
          <p:nvPr/>
        </p:nvSpPr>
        <p:spPr>
          <a:xfrm>
            <a:off x="5472756" y="2590056"/>
            <a:ext cx="601447" cy="338554"/>
          </a:xfrm>
          <a:prstGeom prst="rect">
            <a:avLst/>
          </a:prstGeom>
          <a:noFill/>
        </p:spPr>
        <p:txBody>
          <a:bodyPr wrap="none" rtlCol="0">
            <a:spAutoFit/>
          </a:bodyPr>
          <a:lstStyle/>
          <a:p>
            <a:r>
              <a:rPr lang="en-US" altLang="zh-CN" sz="1600" b="1" dirty="0">
                <a:solidFill>
                  <a:schemeClr val="tx1">
                    <a:lumMod val="75000"/>
                    <a:lumOff val="25000"/>
                  </a:schemeClr>
                </a:solidFill>
              </a:rPr>
              <a:t>10M</a:t>
            </a:r>
            <a:endParaRPr lang="zh-CN" altLang="en-US" sz="1600" b="1" dirty="0">
              <a:solidFill>
                <a:schemeClr val="tx1">
                  <a:lumMod val="75000"/>
                  <a:lumOff val="25000"/>
                </a:schemeClr>
              </a:solidFill>
            </a:endParaRPr>
          </a:p>
        </p:txBody>
      </p:sp>
    </p:spTree>
    <p:extLst>
      <p:ext uri="{BB962C8B-B14F-4D97-AF65-F5344CB8AC3E}">
        <p14:creationId xmlns:p14="http://schemas.microsoft.com/office/powerpoint/2010/main" val="117905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Cardinality Estimation Problem</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825625"/>
            <a:ext cx="10515600" cy="4155297"/>
          </a:xfrm>
        </p:spPr>
        <p:txBody>
          <a:bodyPr/>
          <a:lstStyle/>
          <a:p>
            <a:endParaRPr lang="zh-CN" altLang="en-US" dirty="0"/>
          </a:p>
        </p:txBody>
      </p:sp>
      <p:pic>
        <p:nvPicPr>
          <p:cNvPr id="6" name="图片 5">
            <a:extLst>
              <a:ext uri="{FF2B5EF4-FFF2-40B4-BE49-F238E27FC236}">
                <a16:creationId xmlns:a16="http://schemas.microsoft.com/office/drawing/2014/main" id="{A5E70880-092E-4048-BF46-FFAE7745346D}"/>
              </a:ext>
            </a:extLst>
          </p:cNvPr>
          <p:cNvPicPr>
            <a:picLocks noChangeAspect="1"/>
          </p:cNvPicPr>
          <p:nvPr/>
        </p:nvPicPr>
        <p:blipFill>
          <a:blip r:embed="rId2"/>
          <a:stretch>
            <a:fillRect/>
          </a:stretch>
        </p:blipFill>
        <p:spPr>
          <a:xfrm>
            <a:off x="838199" y="1306834"/>
            <a:ext cx="9316538" cy="1120170"/>
          </a:xfrm>
          <a:prstGeom prst="rect">
            <a:avLst/>
          </a:prstGeom>
        </p:spPr>
      </p:pic>
      <p:pic>
        <p:nvPicPr>
          <p:cNvPr id="3" name="图片 2">
            <a:extLst>
              <a:ext uri="{FF2B5EF4-FFF2-40B4-BE49-F238E27FC236}">
                <a16:creationId xmlns:a16="http://schemas.microsoft.com/office/drawing/2014/main" id="{E002D9A7-7CA5-4D95-AB2D-179378ABFCF4}"/>
              </a:ext>
            </a:extLst>
          </p:cNvPr>
          <p:cNvPicPr>
            <a:picLocks noChangeAspect="1"/>
          </p:cNvPicPr>
          <p:nvPr/>
        </p:nvPicPr>
        <p:blipFill>
          <a:blip r:embed="rId3"/>
          <a:stretch>
            <a:fillRect/>
          </a:stretch>
        </p:blipFill>
        <p:spPr>
          <a:xfrm>
            <a:off x="838199" y="2632397"/>
            <a:ext cx="8109858" cy="3531008"/>
          </a:xfrm>
          <a:prstGeom prst="rect">
            <a:avLst/>
          </a:prstGeom>
        </p:spPr>
      </p:pic>
    </p:spTree>
    <p:extLst>
      <p:ext uri="{BB962C8B-B14F-4D97-AF65-F5344CB8AC3E}">
        <p14:creationId xmlns:p14="http://schemas.microsoft.com/office/powerpoint/2010/main" val="198044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Cardinality Estimation Problem</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200" y="1339122"/>
            <a:ext cx="10515600" cy="4655359"/>
          </a:xfrm>
        </p:spPr>
        <p:txBody>
          <a:bodyPr/>
          <a:lstStyle/>
          <a:p>
            <a:r>
              <a:rPr lang="en-US" altLang="zh-CN" sz="2400" b="1" dirty="0">
                <a:solidFill>
                  <a:srgbClr val="0070C0"/>
                </a:solidFill>
                <a:latin typeface="Arial" panose="020B0604020202020204" pitchFamily="34" charset="0"/>
                <a:cs typeface="Arial" panose="020B0604020202020204" pitchFamily="34" charset="0"/>
              </a:rPr>
              <a:t>Classical approaches </a:t>
            </a:r>
            <a:r>
              <a:rPr lang="en-US" altLang="zh-CN" sz="2400" dirty="0">
                <a:latin typeface="Sitka Text" panose="02000505000000020004" pitchFamily="2" charset="0"/>
              </a:rPr>
              <a:t>(e.g., Histograms)</a:t>
            </a:r>
          </a:p>
          <a:p>
            <a:pPr lvl="1"/>
            <a:r>
              <a:rPr lang="en-US" altLang="zh-CN" sz="2000" dirty="0">
                <a:latin typeface="Arial" panose="020B0604020202020204" pitchFamily="34" charset="0"/>
                <a:cs typeface="Arial" panose="020B0604020202020204" pitchFamily="34" charset="0"/>
              </a:rPr>
              <a:t>Assume</a:t>
            </a:r>
            <a:r>
              <a:rPr lang="en-US" altLang="zh-CN" sz="2000" b="1" dirty="0">
                <a:latin typeface="Arial" panose="020B0604020202020204" pitchFamily="34" charset="0"/>
                <a:cs typeface="Arial" panose="020B0604020202020204" pitchFamily="34" charset="0"/>
              </a:rPr>
              <a:t> Independence </a:t>
            </a:r>
            <a:r>
              <a:rPr lang="en-US" altLang="zh-CN" sz="2000" dirty="0">
                <a:latin typeface="Arial" panose="020B0604020202020204" pitchFamily="34" charset="0"/>
                <a:cs typeface="Arial" panose="020B0604020202020204" pitchFamily="34" charset="0"/>
              </a:rPr>
              <a:t>(i.e., Ignore </a:t>
            </a:r>
            <a:r>
              <a:rPr lang="en-US" altLang="zh-CN" sz="2000" b="1" dirty="0">
                <a:latin typeface="Arial" panose="020B0604020202020204" pitchFamily="34" charset="0"/>
                <a:cs typeface="Arial" panose="020B0604020202020204" pitchFamily="34" charset="0"/>
              </a:rPr>
              <a:t>Correlations</a:t>
            </a:r>
            <a:r>
              <a:rPr lang="en-US" altLang="zh-CN" sz="2000" dirty="0">
                <a:latin typeface="Arial" panose="020B0604020202020204" pitchFamily="34" charset="0"/>
                <a:cs typeface="Arial" panose="020B0604020202020204" pitchFamily="34" charset="0"/>
              </a:rPr>
              <a:t>)	</a:t>
            </a:r>
          </a:p>
          <a:p>
            <a:pPr lvl="1"/>
            <a:r>
              <a:rPr lang="en-US" altLang="zh-CN" sz="2000" dirty="0">
                <a:latin typeface="Arial" panose="020B0604020202020204" pitchFamily="34" charset="0"/>
                <a:cs typeface="Arial" panose="020B0604020202020204" pitchFamily="34" charset="0"/>
              </a:rPr>
              <a:t>e.g., P(prize&gt;10$∧channel=’online’)≠P(prize&gt;10$)⋅P(channel=’online’)</a:t>
            </a:r>
            <a:br>
              <a:rPr lang="en-US" altLang="zh-CN" dirty="0"/>
            </a:br>
            <a:endParaRPr lang="zh-CN" altLang="en-US" dirty="0">
              <a:latin typeface="Sitka Text" panose="02000505000000020004" pitchFamily="2" charset="0"/>
            </a:endParaRPr>
          </a:p>
        </p:txBody>
      </p:sp>
      <p:sp>
        <p:nvSpPr>
          <p:cNvPr id="7" name="文本框 6">
            <a:extLst>
              <a:ext uri="{FF2B5EF4-FFF2-40B4-BE49-F238E27FC236}">
                <a16:creationId xmlns:a16="http://schemas.microsoft.com/office/drawing/2014/main" id="{5B67B0B3-FC90-4A92-ABC0-1B0903E454E2}"/>
              </a:ext>
            </a:extLst>
          </p:cNvPr>
          <p:cNvSpPr txBox="1"/>
          <p:nvPr/>
        </p:nvSpPr>
        <p:spPr>
          <a:xfrm>
            <a:off x="3554963" y="2705878"/>
            <a:ext cx="699796" cy="369332"/>
          </a:xfrm>
          <a:prstGeom prst="rect">
            <a:avLst/>
          </a:prstGeom>
          <a:no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FAF041C9-7880-4D83-B443-4C04B7809C59}"/>
              </a:ext>
            </a:extLst>
          </p:cNvPr>
          <p:cNvSpPr txBox="1"/>
          <p:nvPr/>
        </p:nvSpPr>
        <p:spPr>
          <a:xfrm>
            <a:off x="3554963" y="2651126"/>
            <a:ext cx="615821" cy="369332"/>
          </a:xfrm>
          <a:prstGeom prst="rect">
            <a:avLst/>
          </a:prstGeom>
          <a:noFill/>
        </p:spPr>
        <p:txBody>
          <a:bodyPr wrap="square" rtlCol="0">
            <a:spAutoFit/>
          </a:bodyPr>
          <a:lstStyle/>
          <a:p>
            <a:r>
              <a:rPr lang="en-US" altLang="zh-CN" dirty="0">
                <a:solidFill>
                  <a:schemeClr val="accent6"/>
                </a:solidFill>
                <a:latin typeface="Bahnschrift SemiLight" panose="020B0502040204020203" pitchFamily="34" charset="0"/>
              </a:rPr>
              <a:t>20%</a:t>
            </a:r>
            <a:endParaRPr lang="zh-CN" altLang="en-US" dirty="0">
              <a:solidFill>
                <a:schemeClr val="accent6"/>
              </a:solidFill>
              <a:latin typeface="Bahnschrift SemiLight" panose="020B0502040204020203" pitchFamily="34" charset="0"/>
            </a:endParaRPr>
          </a:p>
        </p:txBody>
      </p:sp>
      <p:pic>
        <p:nvPicPr>
          <p:cNvPr id="12" name="图片 11">
            <a:extLst>
              <a:ext uri="{FF2B5EF4-FFF2-40B4-BE49-F238E27FC236}">
                <a16:creationId xmlns:a16="http://schemas.microsoft.com/office/drawing/2014/main" id="{7F9734C4-2DBA-4AFA-BBC0-8BABAA180A79}"/>
              </a:ext>
            </a:extLst>
          </p:cNvPr>
          <p:cNvPicPr>
            <a:picLocks noChangeAspect="1"/>
          </p:cNvPicPr>
          <p:nvPr/>
        </p:nvPicPr>
        <p:blipFill>
          <a:blip r:embed="rId3"/>
          <a:stretch>
            <a:fillRect/>
          </a:stretch>
        </p:blipFill>
        <p:spPr>
          <a:xfrm>
            <a:off x="6690863" y="2528639"/>
            <a:ext cx="714286" cy="723810"/>
          </a:xfrm>
          <a:prstGeom prst="rect">
            <a:avLst/>
          </a:prstGeom>
        </p:spPr>
      </p:pic>
      <p:pic>
        <p:nvPicPr>
          <p:cNvPr id="13" name="图片 12">
            <a:extLst>
              <a:ext uri="{FF2B5EF4-FFF2-40B4-BE49-F238E27FC236}">
                <a16:creationId xmlns:a16="http://schemas.microsoft.com/office/drawing/2014/main" id="{C7116A1E-8B3C-4E14-85D7-8EFCD43017A6}"/>
              </a:ext>
            </a:extLst>
          </p:cNvPr>
          <p:cNvPicPr>
            <a:picLocks noChangeAspect="1"/>
          </p:cNvPicPr>
          <p:nvPr/>
        </p:nvPicPr>
        <p:blipFill>
          <a:blip r:embed="rId4"/>
          <a:stretch>
            <a:fillRect/>
          </a:stretch>
        </p:blipFill>
        <p:spPr>
          <a:xfrm>
            <a:off x="8801742" y="2528639"/>
            <a:ext cx="933333" cy="714286"/>
          </a:xfrm>
          <a:prstGeom prst="rect">
            <a:avLst/>
          </a:prstGeom>
        </p:spPr>
      </p:pic>
      <p:sp>
        <p:nvSpPr>
          <p:cNvPr id="14" name="文本框 13">
            <a:extLst>
              <a:ext uri="{FF2B5EF4-FFF2-40B4-BE49-F238E27FC236}">
                <a16:creationId xmlns:a16="http://schemas.microsoft.com/office/drawing/2014/main" id="{0999EE1B-0D31-4015-93C7-6F16EEDFC3B1}"/>
              </a:ext>
            </a:extLst>
          </p:cNvPr>
          <p:cNvSpPr txBox="1"/>
          <p:nvPr/>
        </p:nvSpPr>
        <p:spPr>
          <a:xfrm>
            <a:off x="6789328" y="3236220"/>
            <a:ext cx="615821" cy="369332"/>
          </a:xfrm>
          <a:prstGeom prst="rect">
            <a:avLst/>
          </a:prstGeom>
          <a:noFill/>
        </p:spPr>
        <p:txBody>
          <a:bodyPr wrap="square" rtlCol="0">
            <a:spAutoFit/>
          </a:bodyPr>
          <a:lstStyle/>
          <a:p>
            <a:r>
              <a:rPr lang="en-US" altLang="zh-CN" dirty="0">
                <a:latin typeface="Bahnschrift SemiLight" panose="020B0502040204020203" pitchFamily="34" charset="0"/>
              </a:rPr>
              <a:t>80%</a:t>
            </a:r>
            <a:endParaRPr lang="zh-CN" altLang="en-US" dirty="0">
              <a:latin typeface="Bahnschrift SemiLight" panose="020B0502040204020203" pitchFamily="34" charset="0"/>
            </a:endParaRPr>
          </a:p>
        </p:txBody>
      </p:sp>
      <p:sp>
        <p:nvSpPr>
          <p:cNvPr id="15" name="文本框 14">
            <a:extLst>
              <a:ext uri="{FF2B5EF4-FFF2-40B4-BE49-F238E27FC236}">
                <a16:creationId xmlns:a16="http://schemas.microsoft.com/office/drawing/2014/main" id="{F2FC6F86-D142-499D-9D23-8D9CDFEDF56F}"/>
              </a:ext>
            </a:extLst>
          </p:cNvPr>
          <p:cNvSpPr txBox="1"/>
          <p:nvPr/>
        </p:nvSpPr>
        <p:spPr>
          <a:xfrm>
            <a:off x="8960497" y="3242925"/>
            <a:ext cx="615821" cy="369332"/>
          </a:xfrm>
          <a:prstGeom prst="rect">
            <a:avLst/>
          </a:prstGeom>
          <a:noFill/>
        </p:spPr>
        <p:txBody>
          <a:bodyPr wrap="square" rtlCol="0">
            <a:spAutoFit/>
          </a:bodyPr>
          <a:lstStyle/>
          <a:p>
            <a:r>
              <a:rPr lang="en-US" altLang="zh-CN" dirty="0">
                <a:latin typeface="Bahnschrift SemiLight" panose="020B0502040204020203" pitchFamily="34" charset="0"/>
              </a:rPr>
              <a:t>60%</a:t>
            </a:r>
            <a:endParaRPr lang="zh-CN" altLang="en-US" dirty="0">
              <a:latin typeface="Bahnschrift SemiLight" panose="020B0502040204020203" pitchFamily="34" charset="0"/>
            </a:endParaRPr>
          </a:p>
        </p:txBody>
      </p:sp>
      <p:sp>
        <p:nvSpPr>
          <p:cNvPr id="16" name="矩形 15">
            <a:extLst>
              <a:ext uri="{FF2B5EF4-FFF2-40B4-BE49-F238E27FC236}">
                <a16:creationId xmlns:a16="http://schemas.microsoft.com/office/drawing/2014/main" id="{5FDBDBD6-F59F-46B7-A765-10935D8D466A}"/>
              </a:ext>
            </a:extLst>
          </p:cNvPr>
          <p:cNvSpPr/>
          <p:nvPr/>
        </p:nvSpPr>
        <p:spPr>
          <a:xfrm>
            <a:off x="1206759" y="3666802"/>
            <a:ext cx="6096000" cy="707886"/>
          </a:xfrm>
          <a:prstGeom prst="rect">
            <a:avLst/>
          </a:prstGeom>
        </p:spPr>
        <p:txBody>
          <a:bodyPr>
            <a:spAutoFit/>
          </a:bodyPr>
          <a:lstStyle/>
          <a:p>
            <a:r>
              <a:rPr lang="zh-CN" altLang="en-US" sz="2000" b="0" i="0" dirty="0">
                <a:solidFill>
                  <a:srgbClr val="FF0000"/>
                </a:solidFill>
                <a:effectLst/>
                <a:latin typeface="Sitka Text" panose="02000505000000020004" pitchFamily="2" charset="0"/>
              </a:rPr>
              <a:t>👎</a:t>
            </a:r>
            <a:r>
              <a:rPr lang="zh-CN" altLang="en-US" sz="2000" b="0" i="0" dirty="0">
                <a:effectLst/>
                <a:latin typeface="Sitka Text" panose="02000505000000020004" pitchFamily="2" charset="0"/>
              </a:rPr>
              <a:t> </a:t>
            </a:r>
            <a:r>
              <a:rPr lang="en-US" altLang="zh-CN" sz="2000" b="0" i="0" dirty="0">
                <a:effectLst/>
                <a:latin typeface="Arial" panose="020B0604020202020204" pitchFamily="34" charset="0"/>
                <a:cs typeface="Arial" panose="020B0604020202020204" pitchFamily="34" charset="0"/>
              </a:rPr>
              <a:t>Inaccurate Cardinality Estimates </a:t>
            </a:r>
          </a:p>
          <a:p>
            <a:r>
              <a:rPr lang="zh-CN" altLang="en-US" sz="2000" b="0" i="0" dirty="0">
                <a:solidFill>
                  <a:srgbClr val="FF0000"/>
                </a:solidFill>
                <a:effectLst/>
                <a:latin typeface="Arial" panose="020B0604020202020204" pitchFamily="34" charset="0"/>
                <a:cs typeface="Arial" panose="020B0604020202020204" pitchFamily="34" charset="0"/>
              </a:rPr>
              <a:t>👎</a:t>
            </a:r>
            <a:r>
              <a:rPr lang="zh-CN" altLang="en-US" sz="2000" b="0" i="0" dirty="0">
                <a:effectLst/>
                <a:latin typeface="Arial" panose="020B0604020202020204" pitchFamily="34" charset="0"/>
                <a:cs typeface="Arial" panose="020B0604020202020204" pitchFamily="34" charset="0"/>
              </a:rPr>
              <a:t> </a:t>
            </a:r>
            <a:r>
              <a:rPr lang="en-US" altLang="zh-CN" sz="2000" b="0" i="0" dirty="0">
                <a:effectLst/>
                <a:latin typeface="Arial" panose="020B0604020202020204" pitchFamily="34" charset="0"/>
                <a:cs typeface="Arial" panose="020B0604020202020204" pitchFamily="34" charset="0"/>
              </a:rPr>
              <a:t>Suboptimal Join Orderings</a:t>
            </a:r>
            <a:endParaRPr lang="zh-CN" altLang="en-US" sz="2000" dirty="0">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1BDFE5D8-A1BB-4C26-8655-ADB5B9AAD44B}"/>
              </a:ext>
            </a:extLst>
          </p:cNvPr>
          <p:cNvSpPr/>
          <p:nvPr/>
        </p:nvSpPr>
        <p:spPr>
          <a:xfrm>
            <a:off x="838200" y="4554929"/>
            <a:ext cx="10147041" cy="75713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400" b="1" dirty="0">
                <a:solidFill>
                  <a:srgbClr val="0070C0"/>
                </a:solidFill>
                <a:latin typeface="Arial" panose="020B0604020202020204" pitchFamily="34" charset="0"/>
                <a:cs typeface="Arial" panose="020B0604020202020204" pitchFamily="34" charset="0"/>
              </a:rPr>
              <a:t>Learned Cardinality Estimation (Workload-Driven):</a:t>
            </a:r>
            <a:r>
              <a:rPr lang="en-US" altLang="zh-CN" sz="2400" dirty="0">
                <a:latin typeface="Arial" panose="020B0604020202020204" pitchFamily="34" charset="0"/>
                <a:cs typeface="Arial" panose="020B0604020202020204" pitchFamily="34" charset="0"/>
              </a:rPr>
              <a:t> DNN predicts Cardinalities (</a:t>
            </a:r>
            <a:r>
              <a:rPr lang="en-US" altLang="zh-CN" sz="2400" dirty="0" err="1">
                <a:latin typeface="Arial" panose="020B0604020202020204" pitchFamily="34" charset="0"/>
                <a:cs typeface="Arial" panose="020B0604020202020204" pitchFamily="34" charset="0"/>
              </a:rPr>
              <a:t>Kipfet</a:t>
            </a:r>
            <a:r>
              <a:rPr lang="en-US" altLang="zh-CN" sz="2400" dirty="0">
                <a:latin typeface="Arial" panose="020B0604020202020204" pitchFamily="34" charset="0"/>
                <a:cs typeface="Arial" panose="020B0604020202020204" pitchFamily="34" charset="0"/>
              </a:rPr>
              <a:t> al. 2019)</a:t>
            </a:r>
            <a:endParaRPr lang="zh-CN" altLang="en-US" sz="2400" dirty="0">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2920531F-6A47-4A6F-A421-98DE4FF9157A}"/>
              </a:ext>
            </a:extLst>
          </p:cNvPr>
          <p:cNvSpPr/>
          <p:nvPr/>
        </p:nvSpPr>
        <p:spPr>
          <a:xfrm>
            <a:off x="1206759" y="5438270"/>
            <a:ext cx="6096000" cy="646331"/>
          </a:xfrm>
          <a:prstGeom prst="rect">
            <a:avLst/>
          </a:prstGeom>
        </p:spPr>
        <p:txBody>
          <a:bodyPr>
            <a:spAutoFit/>
          </a:bodyPr>
          <a:lstStyle/>
          <a:p>
            <a:r>
              <a:rPr lang="zh-CN" altLang="en-US" b="0" i="0" dirty="0">
                <a:solidFill>
                  <a:schemeClr val="accent6"/>
                </a:solidFill>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Learns Correlations</a:t>
            </a:r>
          </a:p>
          <a:p>
            <a:r>
              <a:rPr lang="zh-CN" altLang="en-US" b="0" i="0" dirty="0">
                <a:solidFill>
                  <a:srgbClr val="FF0000"/>
                </a:solidFill>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Downsides of Workload-Driven Learning</a:t>
            </a:r>
            <a:endParaRPr lang="zh-CN" altLang="en-US" dirty="0"/>
          </a:p>
        </p:txBody>
      </p:sp>
    </p:spTree>
    <p:extLst>
      <p:ext uri="{BB962C8B-B14F-4D97-AF65-F5344CB8AC3E}">
        <p14:creationId xmlns:p14="http://schemas.microsoft.com/office/powerpoint/2010/main" val="312396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Workload-Driven Learning</a:t>
            </a:r>
            <a:endParaRPr lang="zh-CN" altLang="en-US" b="1" dirty="0">
              <a:solidFill>
                <a:srgbClr val="1A435F"/>
              </a:solidFill>
            </a:endParaRPr>
          </a:p>
        </p:txBody>
      </p:sp>
      <p:sp>
        <p:nvSpPr>
          <p:cNvPr id="3" name="内容占位符 2">
            <a:extLst>
              <a:ext uri="{FF2B5EF4-FFF2-40B4-BE49-F238E27FC236}">
                <a16:creationId xmlns:a16="http://schemas.microsoft.com/office/drawing/2014/main" id="{017024FA-3637-47C9-916B-22856280D602}"/>
              </a:ext>
            </a:extLst>
          </p:cNvPr>
          <p:cNvSpPr>
            <a:spLocks noGrp="1"/>
          </p:cNvSpPr>
          <p:nvPr>
            <p:ph idx="1"/>
          </p:nvPr>
        </p:nvSpPr>
        <p:spPr>
          <a:xfrm>
            <a:off x="838200" y="1463057"/>
            <a:ext cx="10515600" cy="4351338"/>
          </a:xfrm>
        </p:spPr>
        <p:txBody>
          <a:bodyPr>
            <a:normAutofit/>
          </a:bodyPr>
          <a:lstStyle/>
          <a:p>
            <a:r>
              <a:rPr lang="en-US" altLang="zh-CN" sz="2400" b="1" dirty="0">
                <a:latin typeface="Sitka Text" panose="02000505000000020004" pitchFamily="2" charset="0"/>
              </a:rPr>
              <a:t>Learned DBMS Components</a:t>
            </a:r>
            <a:r>
              <a:rPr lang="en-US" altLang="zh-CN" sz="2400" dirty="0"/>
              <a:t>: </a:t>
            </a:r>
            <a:r>
              <a:rPr lang="en-US" altLang="zh-CN" sz="2000" dirty="0">
                <a:latin typeface="Sitka Text" panose="02000505000000020004" pitchFamily="2" charset="0"/>
              </a:rPr>
              <a:t>Replace Parts of DB with ML Model</a:t>
            </a:r>
            <a:endParaRPr lang="en-US" altLang="zh-CN" sz="2400" dirty="0">
              <a:latin typeface="Sitka Text" panose="02000505000000020004" pitchFamily="2" charset="0"/>
            </a:endParaRPr>
          </a:p>
          <a:p>
            <a:r>
              <a:rPr lang="en-US" altLang="zh-CN" sz="2400" dirty="0">
                <a:latin typeface="Sitka Text" panose="02000505000000020004" pitchFamily="2" charset="0"/>
              </a:rPr>
              <a:t>Today: Workload-Driven </a:t>
            </a:r>
            <a:r>
              <a:rPr lang="en-US" altLang="zh-CN" sz="2000" dirty="0">
                <a:latin typeface="Sitka Text" panose="02000505000000020004" pitchFamily="2" charset="0"/>
              </a:rPr>
              <a:t>(e.g., for Cardinality Estimation)</a:t>
            </a:r>
            <a:endParaRPr lang="zh-CN" altLang="en-US" sz="2400" dirty="0"/>
          </a:p>
        </p:txBody>
      </p:sp>
      <p:pic>
        <p:nvPicPr>
          <p:cNvPr id="5" name="图片 4">
            <a:extLst>
              <a:ext uri="{FF2B5EF4-FFF2-40B4-BE49-F238E27FC236}">
                <a16:creationId xmlns:a16="http://schemas.microsoft.com/office/drawing/2014/main" id="{ECA2A282-B341-454A-BF9C-2FD58D4AFEB2}"/>
              </a:ext>
            </a:extLst>
          </p:cNvPr>
          <p:cNvPicPr>
            <a:picLocks noChangeAspect="1"/>
          </p:cNvPicPr>
          <p:nvPr/>
        </p:nvPicPr>
        <p:blipFill>
          <a:blip r:embed="rId3"/>
          <a:stretch>
            <a:fillRect/>
          </a:stretch>
        </p:blipFill>
        <p:spPr>
          <a:xfrm>
            <a:off x="1119673" y="2608650"/>
            <a:ext cx="8182948" cy="1387104"/>
          </a:xfrm>
          <a:prstGeom prst="rect">
            <a:avLst/>
          </a:prstGeom>
        </p:spPr>
      </p:pic>
      <p:pic>
        <p:nvPicPr>
          <p:cNvPr id="6" name="图片 5">
            <a:extLst>
              <a:ext uri="{FF2B5EF4-FFF2-40B4-BE49-F238E27FC236}">
                <a16:creationId xmlns:a16="http://schemas.microsoft.com/office/drawing/2014/main" id="{DE290347-B3E5-4F17-8EA5-9039ECAAA923}"/>
              </a:ext>
            </a:extLst>
          </p:cNvPr>
          <p:cNvPicPr>
            <a:picLocks noChangeAspect="1"/>
          </p:cNvPicPr>
          <p:nvPr/>
        </p:nvPicPr>
        <p:blipFill>
          <a:blip r:embed="rId4"/>
          <a:stretch>
            <a:fillRect/>
          </a:stretch>
        </p:blipFill>
        <p:spPr>
          <a:xfrm>
            <a:off x="1119673" y="4133248"/>
            <a:ext cx="6428792" cy="1411503"/>
          </a:xfrm>
          <a:prstGeom prst="rect">
            <a:avLst/>
          </a:prstGeom>
        </p:spPr>
      </p:pic>
      <p:sp>
        <p:nvSpPr>
          <p:cNvPr id="8" name="矩形 7">
            <a:extLst>
              <a:ext uri="{FF2B5EF4-FFF2-40B4-BE49-F238E27FC236}">
                <a16:creationId xmlns:a16="http://schemas.microsoft.com/office/drawing/2014/main" id="{0CE313AE-11D0-4A20-A48F-04F6C6A6715B}"/>
              </a:ext>
            </a:extLst>
          </p:cNvPr>
          <p:cNvSpPr/>
          <p:nvPr/>
        </p:nvSpPr>
        <p:spPr>
          <a:xfrm>
            <a:off x="948613" y="5830429"/>
            <a:ext cx="6096000" cy="646331"/>
          </a:xfrm>
          <a:prstGeom prst="rect">
            <a:avLst/>
          </a:prstGeom>
        </p:spPr>
        <p:txBody>
          <a:bodyPr>
            <a:spAutoFit/>
          </a:bodyPr>
          <a:lstStyle/>
          <a:p>
            <a:r>
              <a:rPr lang="zh-CN" altLang="en-US" b="0" i="0" dirty="0">
                <a:solidFill>
                  <a:srgbClr val="C00000"/>
                </a:solidFill>
                <a:effectLst/>
                <a:latin typeface="Arial" panose="020B0604020202020204" pitchFamily="34" charset="0"/>
              </a:rPr>
              <a:t>👎 </a:t>
            </a:r>
            <a:r>
              <a:rPr lang="en-US" altLang="zh-CN" b="0" i="0" dirty="0">
                <a:effectLst/>
                <a:latin typeface="Sitka Text" panose="02000505000000020004" pitchFamily="2" charset="0"/>
              </a:rPr>
              <a:t>10Ks of Queries for Training Data </a:t>
            </a:r>
          </a:p>
          <a:p>
            <a:r>
              <a:rPr lang="zh-CN" altLang="en-US" b="0" i="0" dirty="0">
                <a:solidFill>
                  <a:srgbClr val="C00000"/>
                </a:solidFill>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Sitka Text" panose="02000505000000020004" pitchFamily="2" charset="0"/>
              </a:rPr>
              <a:t>Re-Run for Updates</a:t>
            </a:r>
            <a:endParaRPr lang="zh-CN" altLang="en-US" dirty="0">
              <a:latin typeface="Sitka Text" panose="02000505000000020004" pitchFamily="2" charset="0"/>
            </a:endParaRPr>
          </a:p>
        </p:txBody>
      </p:sp>
    </p:spTree>
    <p:extLst>
      <p:ext uri="{BB962C8B-B14F-4D97-AF65-F5344CB8AC3E}">
        <p14:creationId xmlns:p14="http://schemas.microsoft.com/office/powerpoint/2010/main" val="360245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a:solidFill>
                  <a:srgbClr val="1A435F"/>
                </a:solidFill>
              </a:rPr>
              <a:t>Data-Driven Learning</a:t>
            </a:r>
            <a:endParaRPr lang="zh-CN" altLang="en-US" b="1" dirty="0">
              <a:solidFill>
                <a:srgbClr val="1A435F"/>
              </a:solidFill>
            </a:endParaRPr>
          </a:p>
        </p:txBody>
      </p:sp>
      <p:pic>
        <p:nvPicPr>
          <p:cNvPr id="4" name="内容占位符 3">
            <a:extLst>
              <a:ext uri="{FF2B5EF4-FFF2-40B4-BE49-F238E27FC236}">
                <a16:creationId xmlns:a16="http://schemas.microsoft.com/office/drawing/2014/main" id="{0FF39163-CACA-460C-9135-656225FC3E1A}"/>
              </a:ext>
            </a:extLst>
          </p:cNvPr>
          <p:cNvPicPr>
            <a:picLocks noGrp="1" noChangeAspect="1"/>
          </p:cNvPicPr>
          <p:nvPr>
            <p:ph idx="1"/>
          </p:nvPr>
        </p:nvPicPr>
        <p:blipFill>
          <a:blip r:embed="rId3"/>
          <a:stretch>
            <a:fillRect/>
          </a:stretch>
        </p:blipFill>
        <p:spPr>
          <a:xfrm>
            <a:off x="838200" y="1298397"/>
            <a:ext cx="10515600" cy="2373123"/>
          </a:xfrm>
          <a:prstGeom prst="rect">
            <a:avLst/>
          </a:prstGeom>
        </p:spPr>
      </p:pic>
      <p:sp>
        <p:nvSpPr>
          <p:cNvPr id="8" name="矩形 7">
            <a:extLst>
              <a:ext uri="{FF2B5EF4-FFF2-40B4-BE49-F238E27FC236}">
                <a16:creationId xmlns:a16="http://schemas.microsoft.com/office/drawing/2014/main" id="{0CE313AE-11D0-4A20-A48F-04F6C6A6715B}"/>
              </a:ext>
            </a:extLst>
          </p:cNvPr>
          <p:cNvSpPr/>
          <p:nvPr/>
        </p:nvSpPr>
        <p:spPr>
          <a:xfrm>
            <a:off x="976603" y="5340458"/>
            <a:ext cx="7607559" cy="923330"/>
          </a:xfrm>
          <a:prstGeom prst="rect">
            <a:avLst/>
          </a:prstGeom>
        </p:spPr>
        <p:txBody>
          <a:bodyPr wrap="square">
            <a:spAutoFit/>
          </a:bodyPr>
          <a:lstStyle/>
          <a:p>
            <a:r>
              <a:rPr lang="zh-CN" altLang="en-US" dirty="0">
                <a:solidFill>
                  <a:schemeClr val="accent6"/>
                </a:solidFill>
              </a:rPr>
              <a:t>👍 </a:t>
            </a:r>
            <a:r>
              <a:rPr lang="en-US" altLang="zh-CN" dirty="0">
                <a:latin typeface="Sitka Text" panose="02000505000000020004" pitchFamily="2" charset="0"/>
              </a:rPr>
              <a:t>No Training Workload</a:t>
            </a:r>
          </a:p>
          <a:p>
            <a:r>
              <a:rPr lang="zh-CN" altLang="en-US" dirty="0">
                <a:solidFill>
                  <a:schemeClr val="accent6"/>
                </a:solidFill>
                <a:latin typeface="Sitka Text" panose="02000505000000020004" pitchFamily="2" charset="0"/>
              </a:rPr>
              <a:t>👍 </a:t>
            </a:r>
            <a:r>
              <a:rPr lang="en-US" altLang="zh-CN" dirty="0">
                <a:latin typeface="Sitka Text" panose="02000505000000020004" pitchFamily="2" charset="0"/>
              </a:rPr>
              <a:t>Updateable</a:t>
            </a:r>
          </a:p>
          <a:p>
            <a:r>
              <a:rPr lang="zh-CN" altLang="en-US" dirty="0">
                <a:solidFill>
                  <a:schemeClr val="accent6"/>
                </a:solidFill>
                <a:latin typeface="Sitka Text" panose="02000505000000020004" pitchFamily="2" charset="0"/>
              </a:rPr>
              <a:t>👍 </a:t>
            </a:r>
            <a:r>
              <a:rPr lang="en-US" altLang="zh-CN" dirty="0">
                <a:latin typeface="Sitka Text" panose="02000505000000020004" pitchFamily="2" charset="0"/>
              </a:rPr>
              <a:t>One Model for various Tasks (AQP, Cardinality Estimation, etc.)</a:t>
            </a:r>
            <a:endParaRPr lang="zh-CN" altLang="en-US" dirty="0">
              <a:latin typeface="Sitka Text" panose="02000505000000020004" pitchFamily="2" charset="0"/>
            </a:endParaRPr>
          </a:p>
        </p:txBody>
      </p:sp>
      <p:pic>
        <p:nvPicPr>
          <p:cNvPr id="7" name="图片 6">
            <a:extLst>
              <a:ext uri="{FF2B5EF4-FFF2-40B4-BE49-F238E27FC236}">
                <a16:creationId xmlns:a16="http://schemas.microsoft.com/office/drawing/2014/main" id="{30FCDF18-024A-4B39-B923-2413368AA812}"/>
              </a:ext>
            </a:extLst>
          </p:cNvPr>
          <p:cNvPicPr>
            <a:picLocks noChangeAspect="1"/>
          </p:cNvPicPr>
          <p:nvPr/>
        </p:nvPicPr>
        <p:blipFill>
          <a:blip r:embed="rId4"/>
          <a:stretch>
            <a:fillRect/>
          </a:stretch>
        </p:blipFill>
        <p:spPr>
          <a:xfrm>
            <a:off x="838200" y="3644354"/>
            <a:ext cx="9479844" cy="1480749"/>
          </a:xfrm>
          <a:prstGeom prst="rect">
            <a:avLst/>
          </a:prstGeom>
        </p:spPr>
      </p:pic>
    </p:spTree>
    <p:extLst>
      <p:ext uri="{BB962C8B-B14F-4D97-AF65-F5344CB8AC3E}">
        <p14:creationId xmlns:p14="http://schemas.microsoft.com/office/powerpoint/2010/main" val="1594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198" y="1825625"/>
            <a:ext cx="7475377" cy="4155297"/>
          </a:xfrm>
        </p:spPr>
        <p:txBody>
          <a:bodyPr/>
          <a:lstStyle/>
          <a:p>
            <a:r>
              <a:rPr lang="en-US" altLang="zh-CN" dirty="0">
                <a:latin typeface="Arial" panose="020B0604020202020204" pitchFamily="34" charset="0"/>
                <a:cs typeface="Arial" panose="020B0604020202020204" pitchFamily="34" charset="0"/>
              </a:rPr>
              <a:t>Learns from Data by introducing</a:t>
            </a:r>
          </a:p>
          <a:p>
            <a:pPr>
              <a:buFont typeface="Wingdings" panose="05000000000000000000" pitchFamily="2" charset="2"/>
              <a:buChar char="ü"/>
            </a:pPr>
            <a:r>
              <a:rPr lang="en-US" altLang="zh-CN" dirty="0">
                <a:solidFill>
                  <a:schemeClr val="accent1">
                    <a:lumMod val="75000"/>
                  </a:schemeClr>
                </a:solidFill>
                <a:latin typeface="Arial" panose="020B0604020202020204" pitchFamily="34" charset="0"/>
                <a:cs typeface="Arial" panose="020B0604020202020204" pitchFamily="34" charset="0"/>
              </a:rPr>
              <a:t>Relational Sum-Product Networks (RSPNs): </a:t>
            </a:r>
          </a:p>
          <a:p>
            <a:pPr lvl="1"/>
            <a:r>
              <a:rPr lang="en-US" altLang="zh-CN" dirty="0">
                <a:latin typeface="Arial" panose="020B0604020202020204" pitchFamily="34" charset="0"/>
                <a:cs typeface="Arial" panose="020B0604020202020204" pitchFamily="34" charset="0"/>
              </a:rPr>
              <a:t>Models tailored for Correlations</a:t>
            </a:r>
          </a:p>
          <a:p>
            <a:pPr lvl="1"/>
            <a:r>
              <a:rPr lang="en-US" altLang="zh-CN" dirty="0">
                <a:latin typeface="Arial" panose="020B0604020202020204" pitchFamily="34" charset="0"/>
                <a:cs typeface="Arial" panose="020B0604020202020204" pitchFamily="34" charset="0"/>
              </a:rPr>
              <a:t>Updateable</a:t>
            </a:r>
            <a:endParaRPr lang="en-US" altLang="zh-CN" dirty="0">
              <a:solidFill>
                <a:schemeClr val="accent1">
                  <a:lumMod val="75000"/>
                </a:schemeClr>
              </a:solidFill>
              <a:latin typeface="Arial" panose="020B0604020202020204" pitchFamily="34" charset="0"/>
              <a:cs typeface="Arial" panose="020B0604020202020204" pitchFamily="34" charset="0"/>
            </a:endParaRPr>
          </a:p>
          <a:p>
            <a:pPr lvl="1"/>
            <a:endParaRPr lang="en-US" altLang="zh-CN" dirty="0">
              <a:solidFill>
                <a:schemeClr val="accent1">
                  <a:lumMod val="75000"/>
                </a:schemeClr>
              </a:solidFill>
              <a:latin typeface="Arial" panose="020B0604020202020204" pitchFamily="34" charset="0"/>
              <a:cs typeface="Arial" panose="020B0604020202020204" pitchFamily="34" charset="0"/>
            </a:endParaRPr>
          </a:p>
          <a:p>
            <a:endParaRPr lang="en-US" altLang="zh-CN" dirty="0">
              <a:solidFill>
                <a:schemeClr val="accent1">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altLang="zh-CN" dirty="0">
                <a:solidFill>
                  <a:schemeClr val="accent1">
                    <a:lumMod val="75000"/>
                  </a:schemeClr>
                </a:solidFill>
                <a:latin typeface="Arial" panose="020B0604020202020204" pitchFamily="34" charset="0"/>
                <a:cs typeface="Arial" panose="020B0604020202020204" pitchFamily="34" charset="0"/>
              </a:rPr>
              <a:t>Probabilistic Query Compilation </a:t>
            </a:r>
            <a:r>
              <a:rPr lang="en-US" altLang="zh-CN" dirty="0">
                <a:latin typeface="Arial" panose="020B0604020202020204" pitchFamily="34" charset="0"/>
                <a:cs typeface="Arial" panose="020B0604020202020204" pitchFamily="34" charset="0"/>
              </a:rPr>
              <a:t>to combine RSPNs for Queries</a:t>
            </a:r>
            <a:endParaRPr lang="en-US" altLang="zh-CN" dirty="0">
              <a:solidFill>
                <a:schemeClr val="accent1">
                  <a:lumMod val="75000"/>
                </a:schemeClr>
              </a:solidFill>
              <a:latin typeface="Arial" panose="020B0604020202020204" pitchFamily="34" charset="0"/>
              <a:cs typeface="Arial" panose="020B0604020202020204" pitchFamily="34" charset="0"/>
            </a:endParaRPr>
          </a:p>
          <a:p>
            <a:endParaRPr lang="en-US" altLang="zh-CN" dirty="0">
              <a:solidFill>
                <a:schemeClr val="accent1">
                  <a:lumMod val="75000"/>
                </a:schemeClr>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8F1DCFC-6957-4A24-BE24-BC1E4CF8E3CF}"/>
              </a:ext>
            </a:extLst>
          </p:cNvPr>
          <p:cNvPicPr>
            <a:picLocks noChangeAspect="1"/>
          </p:cNvPicPr>
          <p:nvPr/>
        </p:nvPicPr>
        <p:blipFill>
          <a:blip r:embed="rId3"/>
          <a:stretch>
            <a:fillRect/>
          </a:stretch>
        </p:blipFill>
        <p:spPr>
          <a:xfrm>
            <a:off x="8380140" y="1245912"/>
            <a:ext cx="3138858" cy="2477003"/>
          </a:xfrm>
          <a:prstGeom prst="rect">
            <a:avLst/>
          </a:prstGeom>
        </p:spPr>
      </p:pic>
      <p:pic>
        <p:nvPicPr>
          <p:cNvPr id="4" name="图片 3">
            <a:extLst>
              <a:ext uri="{FF2B5EF4-FFF2-40B4-BE49-F238E27FC236}">
                <a16:creationId xmlns:a16="http://schemas.microsoft.com/office/drawing/2014/main" id="{C249869E-8522-4B03-943F-62A983824517}"/>
              </a:ext>
            </a:extLst>
          </p:cNvPr>
          <p:cNvPicPr>
            <a:picLocks noChangeAspect="1"/>
          </p:cNvPicPr>
          <p:nvPr/>
        </p:nvPicPr>
        <p:blipFill>
          <a:blip r:embed="rId4"/>
          <a:stretch>
            <a:fillRect/>
          </a:stretch>
        </p:blipFill>
        <p:spPr>
          <a:xfrm>
            <a:off x="8380140" y="4140421"/>
            <a:ext cx="3324399" cy="2477003"/>
          </a:xfrm>
          <a:prstGeom prst="rect">
            <a:avLst/>
          </a:prstGeom>
        </p:spPr>
      </p:pic>
    </p:spTree>
    <p:extLst>
      <p:ext uri="{BB962C8B-B14F-4D97-AF65-F5344CB8AC3E}">
        <p14:creationId xmlns:p14="http://schemas.microsoft.com/office/powerpoint/2010/main" val="269146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B3200-A892-4D61-A98E-D92F0F467731}"/>
              </a:ext>
            </a:extLst>
          </p:cNvPr>
          <p:cNvSpPr>
            <a:spLocks noGrp="1"/>
          </p:cNvSpPr>
          <p:nvPr>
            <p:ph type="title"/>
          </p:nvPr>
        </p:nvSpPr>
        <p:spPr>
          <a:xfrm>
            <a:off x="838200" y="0"/>
            <a:ext cx="10515600" cy="1325563"/>
          </a:xfrm>
        </p:spPr>
        <p:txBody>
          <a:bodyPr/>
          <a:lstStyle/>
          <a:p>
            <a:r>
              <a:rPr lang="en-US" altLang="zh-CN" b="1" dirty="0" err="1">
                <a:solidFill>
                  <a:srgbClr val="1A435F"/>
                </a:solidFill>
              </a:rPr>
              <a:t>DeepDB</a:t>
            </a:r>
            <a:r>
              <a:rPr lang="en-US" altLang="zh-CN" b="1" dirty="0">
                <a:solidFill>
                  <a:srgbClr val="1A435F"/>
                </a:solidFill>
              </a:rPr>
              <a:t>: Single Table Case</a:t>
            </a:r>
            <a:endParaRPr lang="zh-CN" altLang="en-US" b="1" dirty="0">
              <a:solidFill>
                <a:srgbClr val="1A435F"/>
              </a:solidFill>
            </a:endParaRPr>
          </a:p>
        </p:txBody>
      </p:sp>
      <p:sp>
        <p:nvSpPr>
          <p:cNvPr id="5" name="内容占位符 4">
            <a:extLst>
              <a:ext uri="{FF2B5EF4-FFF2-40B4-BE49-F238E27FC236}">
                <a16:creationId xmlns:a16="http://schemas.microsoft.com/office/drawing/2014/main" id="{82ADBAD6-AA15-4713-B0B0-0FBFFA672F8E}"/>
              </a:ext>
            </a:extLst>
          </p:cNvPr>
          <p:cNvSpPr>
            <a:spLocks noGrp="1"/>
          </p:cNvSpPr>
          <p:nvPr>
            <p:ph idx="1"/>
          </p:nvPr>
        </p:nvSpPr>
        <p:spPr>
          <a:xfrm>
            <a:off x="838199" y="1325563"/>
            <a:ext cx="10311883" cy="4655359"/>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Relational Sum-Product Networks: </a:t>
            </a:r>
            <a:r>
              <a:rPr lang="en-US" altLang="zh-CN" sz="2400" dirty="0">
                <a:latin typeface="Arial" panose="020B0604020202020204" pitchFamily="34" charset="0"/>
                <a:cs typeface="Arial" panose="020B0604020202020204" pitchFamily="34" charset="0"/>
              </a:rPr>
              <a:t>Recursively Create </a:t>
            </a:r>
            <a:r>
              <a:rPr lang="en-US" altLang="zh-CN" sz="2400" dirty="0">
                <a:solidFill>
                  <a:schemeClr val="accent2"/>
                </a:solidFill>
                <a:latin typeface="Arial" panose="020B0604020202020204" pitchFamily="34" charset="0"/>
                <a:cs typeface="Arial" panose="020B0604020202020204" pitchFamily="34" charset="0"/>
              </a:rPr>
              <a:t>Row Clusters (Sum Node) </a:t>
            </a:r>
            <a:r>
              <a:rPr lang="en-US" altLang="zh-CN" sz="2400" dirty="0">
                <a:latin typeface="Arial" panose="020B0604020202020204" pitchFamily="34" charset="0"/>
                <a:cs typeface="Arial" panose="020B0604020202020204" pitchFamily="34" charset="0"/>
              </a:rPr>
              <a:t>and Split Independent </a:t>
            </a:r>
            <a:r>
              <a:rPr lang="en-US" altLang="zh-CN" sz="2400" dirty="0">
                <a:solidFill>
                  <a:schemeClr val="accent2"/>
                </a:solidFill>
                <a:latin typeface="Arial" panose="020B0604020202020204" pitchFamily="34" charset="0"/>
                <a:cs typeface="Arial" panose="020B0604020202020204" pitchFamily="34" charset="0"/>
              </a:rPr>
              <a:t>Columns (Product Node)</a:t>
            </a:r>
          </a:p>
        </p:txBody>
      </p:sp>
      <p:sp>
        <p:nvSpPr>
          <p:cNvPr id="6" name="文本框 5">
            <a:extLst>
              <a:ext uri="{FF2B5EF4-FFF2-40B4-BE49-F238E27FC236}">
                <a16:creationId xmlns:a16="http://schemas.microsoft.com/office/drawing/2014/main" id="{6FA40249-2ECF-4823-A2E0-A2E4D00BE6E7}"/>
              </a:ext>
            </a:extLst>
          </p:cNvPr>
          <p:cNvSpPr txBox="1"/>
          <p:nvPr/>
        </p:nvSpPr>
        <p:spPr>
          <a:xfrm>
            <a:off x="1334277" y="2466460"/>
            <a:ext cx="2715808" cy="461665"/>
          </a:xfrm>
          <a:prstGeom prst="rect">
            <a:avLst/>
          </a:prstGeom>
          <a:noFill/>
        </p:spPr>
        <p:txBody>
          <a:bodyPr wrap="none" rtlCol="0">
            <a:spAutoFit/>
          </a:bodyPr>
          <a:lstStyle/>
          <a:p>
            <a:r>
              <a:rPr lang="en-US" altLang="zh-CN" sz="2400" dirty="0">
                <a:solidFill>
                  <a:srgbClr val="21699B"/>
                </a:solidFill>
                <a:latin typeface="Sitka Text" panose="02000505000000020004" pitchFamily="2" charset="0"/>
                <a:cs typeface="Arial" panose="020B0604020202020204" pitchFamily="34" charset="0"/>
              </a:rPr>
              <a:t>Customer Sample</a:t>
            </a:r>
            <a:endParaRPr lang="zh-CN" altLang="en-US" sz="2400" dirty="0">
              <a:solidFill>
                <a:srgbClr val="21699B"/>
              </a:solidFill>
              <a:latin typeface="Sitka Text" panose="02000505000000020004" pitchFamily="2" charset="0"/>
              <a:cs typeface="Arial" panose="020B0604020202020204" pitchFamily="34" charset="0"/>
            </a:endParaRPr>
          </a:p>
        </p:txBody>
      </p:sp>
      <p:pic>
        <p:nvPicPr>
          <p:cNvPr id="7" name="图片 6">
            <a:extLst>
              <a:ext uri="{FF2B5EF4-FFF2-40B4-BE49-F238E27FC236}">
                <a16:creationId xmlns:a16="http://schemas.microsoft.com/office/drawing/2014/main" id="{EBB24C7A-187D-4616-9503-3C582B5530AF}"/>
              </a:ext>
            </a:extLst>
          </p:cNvPr>
          <p:cNvPicPr>
            <a:picLocks noChangeAspect="1"/>
          </p:cNvPicPr>
          <p:nvPr/>
        </p:nvPicPr>
        <p:blipFill>
          <a:blip r:embed="rId3"/>
          <a:stretch>
            <a:fillRect/>
          </a:stretch>
        </p:blipFill>
        <p:spPr>
          <a:xfrm>
            <a:off x="1041918" y="2931286"/>
            <a:ext cx="3034568" cy="2695073"/>
          </a:xfrm>
          <a:prstGeom prst="rect">
            <a:avLst/>
          </a:prstGeom>
        </p:spPr>
      </p:pic>
      <p:pic>
        <p:nvPicPr>
          <p:cNvPr id="8" name="图片 7">
            <a:extLst>
              <a:ext uri="{FF2B5EF4-FFF2-40B4-BE49-F238E27FC236}">
                <a16:creationId xmlns:a16="http://schemas.microsoft.com/office/drawing/2014/main" id="{F34C2B1A-4C4B-4AC6-9B56-5D46849616A6}"/>
              </a:ext>
            </a:extLst>
          </p:cNvPr>
          <p:cNvPicPr>
            <a:picLocks noChangeAspect="1"/>
          </p:cNvPicPr>
          <p:nvPr/>
        </p:nvPicPr>
        <p:blipFill>
          <a:blip r:embed="rId4"/>
          <a:stretch>
            <a:fillRect/>
          </a:stretch>
        </p:blipFill>
        <p:spPr>
          <a:xfrm>
            <a:off x="7320496" y="2441647"/>
            <a:ext cx="3297742" cy="1392789"/>
          </a:xfrm>
          <a:prstGeom prst="rect">
            <a:avLst/>
          </a:prstGeom>
        </p:spPr>
      </p:pic>
    </p:spTree>
    <p:extLst>
      <p:ext uri="{BB962C8B-B14F-4D97-AF65-F5344CB8AC3E}">
        <p14:creationId xmlns:p14="http://schemas.microsoft.com/office/powerpoint/2010/main" val="8620723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3886</TotalTime>
  <Words>1985</Words>
  <Application>Microsoft Office PowerPoint</Application>
  <PresentationFormat>宽屏</PresentationFormat>
  <Paragraphs>192</Paragraphs>
  <Slides>20</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Arial</vt:lpstr>
      <vt:lpstr>Bahnschrift SemiLight</vt:lpstr>
      <vt:lpstr>Cambria Math</vt:lpstr>
      <vt:lpstr>Sitka Text</vt:lpstr>
      <vt:lpstr>Wingdings</vt:lpstr>
      <vt:lpstr>Office 主题​​</vt:lpstr>
      <vt:lpstr>DeepDB: Learn from Data, not from Queries!</vt:lpstr>
      <vt:lpstr>Workload-Driven Learning</vt:lpstr>
      <vt:lpstr>Cardinality Estimation Problem</vt:lpstr>
      <vt:lpstr>Cardinality Estimation Problem</vt:lpstr>
      <vt:lpstr>Cardinality Estimation Problem</vt:lpstr>
      <vt:lpstr>Workload-Driven Learning</vt:lpstr>
      <vt:lpstr>Data-Driven Learning</vt:lpstr>
      <vt:lpstr>DeepDB</vt:lpstr>
      <vt:lpstr>DeepDB: Single Table Case</vt:lpstr>
      <vt:lpstr>DeepDB: Single Table Case</vt:lpstr>
      <vt:lpstr>DeepDB: Single Table Case</vt:lpstr>
      <vt:lpstr>DeepDB: Single Table Case</vt:lpstr>
      <vt:lpstr>Naive Scaling to Schemas</vt:lpstr>
      <vt:lpstr>Naive Scaling to Schemas</vt:lpstr>
      <vt:lpstr>DeepDB: Updates</vt:lpstr>
      <vt:lpstr>DeepDB: Updates</vt:lpstr>
      <vt:lpstr>Experiment: Cardinality Estimation</vt:lpstr>
      <vt:lpstr>Experiment: Update Performance</vt:lpstr>
      <vt:lpstr>DeepDB: Learn from Data, not from Queries!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DeepDB: Learn from Data, not from Queries!</dc:title>
  <dc:creator>Yan</dc:creator>
  <cp:lastModifiedBy>0</cp:lastModifiedBy>
  <cp:revision>54</cp:revision>
  <dcterms:created xsi:type="dcterms:W3CDTF">2020-12-14T13:58:39Z</dcterms:created>
  <dcterms:modified xsi:type="dcterms:W3CDTF">2020-12-30T01:54:07Z</dcterms:modified>
</cp:coreProperties>
</file>