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7" r:id="rId3"/>
    <p:sldId id="301" r:id="rId4"/>
    <p:sldId id="284" r:id="rId5"/>
    <p:sldId id="303" r:id="rId6"/>
    <p:sldId id="304" r:id="rId7"/>
    <p:sldId id="305" r:id="rId8"/>
    <p:sldId id="306" r:id="rId9"/>
    <p:sldId id="307" r:id="rId10"/>
    <p:sldId id="312" r:id="rId11"/>
    <p:sldId id="302" r:id="rId12"/>
    <p:sldId id="313" r:id="rId13"/>
    <p:sldId id="314" r:id="rId14"/>
    <p:sldId id="308" r:id="rId15"/>
    <p:sldId id="315" r:id="rId16"/>
    <p:sldId id="310" r:id="rId17"/>
    <p:sldId id="309" r:id="rId18"/>
    <p:sldId id="318" r:id="rId19"/>
    <p:sldId id="316" r:id="rId20"/>
    <p:sldId id="317" r:id="rId21"/>
    <p:sldId id="311" r:id="rId22"/>
    <p:sldId id="276" r:id="rId23"/>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4F81BD"/>
    <a:srgbClr val="FA381E"/>
    <a:srgbClr val="E46C0A"/>
    <a:srgbClr val="FB6B57"/>
    <a:srgbClr val="DBEEF4"/>
    <a:srgbClr val="CC00CC"/>
    <a:srgbClr val="FFFF00"/>
    <a:srgbClr val="EAEAEA"/>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5" autoAdjust="0"/>
    <p:restoredTop sz="95519" autoAdjust="0"/>
  </p:normalViewPr>
  <p:slideViewPr>
    <p:cSldViewPr>
      <p:cViewPr varScale="1">
        <p:scale>
          <a:sx n="91" d="100"/>
          <a:sy n="91" d="100"/>
        </p:scale>
        <p:origin x="264" y="72"/>
      </p:cViewPr>
      <p:guideLst>
        <p:guide orient="horz" pos="2880"/>
        <p:guide pos="2880"/>
      </p:guideLst>
    </p:cSldViewPr>
  </p:slideViewPr>
  <p:outlineViewPr>
    <p:cViewPr>
      <p:scale>
        <a:sx n="33" d="100"/>
        <a:sy n="33" d="100"/>
      </p:scale>
      <p:origin x="0" y="-1219"/>
    </p:cViewPr>
  </p:outlineViewPr>
  <p:notesTextViewPr>
    <p:cViewPr>
      <p:scale>
        <a:sx n="3" d="2"/>
        <a:sy n="3" d="2"/>
      </p:scale>
      <p:origin x="0" y="0"/>
    </p:cViewPr>
  </p:notesTextViewPr>
  <p:notesViewPr>
    <p:cSldViewPr>
      <p:cViewPr varScale="1">
        <p:scale>
          <a:sx n="92" d="100"/>
          <a:sy n="92" d="100"/>
        </p:scale>
        <p:origin x="182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FBEA090-D30E-423B-A1F7-031308C1B520}" type="datetimeFigureOut">
              <a:rPr lang="zh-CN" altLang="en-US" smtClean="0"/>
              <a:t>2021/1/4</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FC31496-F7D3-41EB-ADA0-EAAD37BB6C0B}" type="slidenum">
              <a:rPr lang="zh-CN" altLang="en-US" smtClean="0"/>
              <a:t>‹#›</a:t>
            </a:fld>
            <a:endParaRPr lang="zh-CN" altLang="en-US"/>
          </a:p>
        </p:txBody>
      </p:sp>
    </p:spTree>
    <p:extLst>
      <p:ext uri="{BB962C8B-B14F-4D97-AF65-F5344CB8AC3E}">
        <p14:creationId xmlns:p14="http://schemas.microsoft.com/office/powerpoint/2010/main" val="3584052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3"/>
            <a:ext cx="10363200" cy="61555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2" y="3840480"/>
            <a:ext cx="8534399" cy="5847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6" name="Holder 6"/>
          <p:cNvSpPr>
            <a:spLocks noGrp="1"/>
          </p:cNvSpPr>
          <p:nvPr>
            <p:ph type="sldNum" sz="quarter" idx="7"/>
          </p:nvPr>
        </p:nvSpPr>
        <p:spPr/>
        <p:txBody>
          <a:bodyPr lIns="0" tIns="0" rIns="0" bIns="0"/>
          <a:lstStyle>
            <a:lvl1pPr>
              <a:defRPr sz="900" b="1" i="0">
                <a:solidFill>
                  <a:schemeClr val="tx1"/>
                </a:solidFill>
                <a:latin typeface="Arial"/>
                <a:cs typeface="Arial"/>
              </a:defRPr>
            </a:lvl1pPr>
          </a:lstStyle>
          <a:p>
            <a:pPr marL="25400"/>
            <a:fld id="{81D60167-4931-47E6-BA6A-407CBD079E47}" type="slidenum">
              <a:rPr lang="en-US" altLang="zh-CN" smtClean="0"/>
              <a:pPr marL="25400"/>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800" b="1" i="0">
                <a:solidFill>
                  <a:srgbClr val="C0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6" name="Holder 6"/>
          <p:cNvSpPr>
            <a:spLocks noGrp="1"/>
          </p:cNvSpPr>
          <p:nvPr>
            <p:ph type="sldNum" sz="quarter" idx="7"/>
          </p:nvPr>
        </p:nvSpPr>
        <p:spPr/>
        <p:txBody>
          <a:bodyPr lIns="0" tIns="0" rIns="0" bIns="0"/>
          <a:lstStyle>
            <a:lvl1pPr>
              <a:defRPr sz="900" b="1" i="0">
                <a:solidFill>
                  <a:schemeClr val="tx1"/>
                </a:solidFill>
                <a:latin typeface="Arial"/>
                <a:cs typeface="Arial"/>
              </a:defRPr>
            </a:lvl1pPr>
          </a:lstStyle>
          <a:p>
            <a:pPr marL="25400"/>
            <a:fld id="{81D60167-4931-47E6-BA6A-407CBD079E47}" type="slidenum">
              <a:rPr lang="en-US" altLang="zh-CN" smtClean="0"/>
              <a:pPr marL="25400"/>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1"/>
            <a:ext cx="5303520" cy="58477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1"/>
            <a:ext cx="5303520" cy="58477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7" name="Holder 7"/>
          <p:cNvSpPr>
            <a:spLocks noGrp="1"/>
          </p:cNvSpPr>
          <p:nvPr>
            <p:ph type="sldNum" sz="quarter" idx="7"/>
          </p:nvPr>
        </p:nvSpPr>
        <p:spPr/>
        <p:txBody>
          <a:bodyPr lIns="0" tIns="0" rIns="0" bIns="0"/>
          <a:lstStyle>
            <a:lvl1pPr>
              <a:defRPr sz="900" b="1" i="0">
                <a:solidFill>
                  <a:schemeClr val="tx1"/>
                </a:solidFill>
                <a:latin typeface="Arial"/>
                <a:cs typeface="Arial"/>
              </a:defRPr>
            </a:lvl1pPr>
          </a:lstStyle>
          <a:p>
            <a:pPr marL="25400"/>
            <a:fld id="{81D60167-4931-47E6-BA6A-407CBD079E47}" type="slidenum">
              <a:rPr lang="en-US" altLang="zh-CN" smtClean="0"/>
              <a:pPr marL="25400"/>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838200"/>
          </a:xfrm>
          <a:custGeom>
            <a:avLst/>
            <a:gdLst/>
            <a:ahLst/>
            <a:cxnLst/>
            <a:rect l="l" t="t" r="r" b="b"/>
            <a:pathLst>
              <a:path w="9144000" h="838200">
                <a:moveTo>
                  <a:pt x="0" y="838200"/>
                </a:moveTo>
                <a:lnTo>
                  <a:pt x="9144000" y="838200"/>
                </a:lnTo>
                <a:lnTo>
                  <a:pt x="9144000" y="0"/>
                </a:lnTo>
                <a:lnTo>
                  <a:pt x="0" y="0"/>
                </a:lnTo>
                <a:lnTo>
                  <a:pt x="0" y="838200"/>
                </a:lnTo>
                <a:close/>
              </a:path>
            </a:pathLst>
          </a:custGeom>
          <a:solidFill>
            <a:srgbClr val="000099"/>
          </a:solidFill>
        </p:spPr>
        <p:txBody>
          <a:bodyPr wrap="square" lIns="0" tIns="0" rIns="0" bIns="0" rtlCol="0"/>
          <a:lstStyle/>
          <a:p>
            <a:endParaRPr sz="1800"/>
          </a:p>
        </p:txBody>
      </p:sp>
      <p:sp>
        <p:nvSpPr>
          <p:cNvPr id="17" name="bk object 17"/>
          <p:cNvSpPr/>
          <p:nvPr/>
        </p:nvSpPr>
        <p:spPr>
          <a:xfrm>
            <a:off x="448735" y="211137"/>
            <a:ext cx="11335173" cy="424180"/>
          </a:xfrm>
          <a:custGeom>
            <a:avLst/>
            <a:gdLst/>
            <a:ahLst/>
            <a:cxnLst/>
            <a:rect l="l" t="t" r="r" b="b"/>
            <a:pathLst>
              <a:path w="8501380" h="424180">
                <a:moveTo>
                  <a:pt x="0" y="423862"/>
                </a:moveTo>
                <a:lnTo>
                  <a:pt x="8501126" y="423862"/>
                </a:lnTo>
                <a:lnTo>
                  <a:pt x="8501126" y="0"/>
                </a:lnTo>
                <a:lnTo>
                  <a:pt x="0" y="0"/>
                </a:lnTo>
                <a:lnTo>
                  <a:pt x="0" y="423862"/>
                </a:lnTo>
                <a:close/>
              </a:path>
            </a:pathLst>
          </a:custGeom>
          <a:solidFill>
            <a:srgbClr val="000099"/>
          </a:solidFill>
        </p:spPr>
        <p:txBody>
          <a:bodyPr wrap="square" lIns="0" tIns="0" rIns="0" bIns="0" rtlCol="0"/>
          <a:lstStyle/>
          <a:p>
            <a:endParaRPr sz="1800"/>
          </a:p>
        </p:txBody>
      </p:sp>
      <p:sp>
        <p:nvSpPr>
          <p:cNvPr id="2" name="Holder 2"/>
          <p:cNvSpPr>
            <a:spLocks noGrp="1"/>
          </p:cNvSpPr>
          <p:nvPr>
            <p:ph type="title"/>
          </p:nvPr>
        </p:nvSpPr>
        <p:spPr/>
        <p:txBody>
          <a:bodyPr lIns="0" tIns="0" rIns="0" bIns="0"/>
          <a:lstStyle>
            <a:lvl1pPr>
              <a:defRPr sz="40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5" name="Holder 5"/>
          <p:cNvSpPr>
            <a:spLocks noGrp="1"/>
          </p:cNvSpPr>
          <p:nvPr>
            <p:ph type="sldNum" sz="quarter" idx="7"/>
          </p:nvPr>
        </p:nvSpPr>
        <p:spPr/>
        <p:txBody>
          <a:bodyPr lIns="0" tIns="0" rIns="0" bIns="0"/>
          <a:lstStyle>
            <a:lvl1pPr>
              <a:defRPr sz="900" b="1" i="0">
                <a:solidFill>
                  <a:schemeClr val="tx1"/>
                </a:solidFill>
                <a:latin typeface="Arial"/>
                <a:cs typeface="Arial"/>
              </a:defRPr>
            </a:lvl1pPr>
          </a:lstStyle>
          <a:p>
            <a:pPr marL="25400"/>
            <a:fld id="{81D60167-4931-47E6-BA6A-407CBD079E47}" type="slidenum">
              <a:rPr lang="en-US" altLang="zh-CN" smtClean="0"/>
              <a:pPr marL="25400"/>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1/4/2021</a:t>
            </a:fld>
            <a:endParaRPr lang="en-US"/>
          </a:p>
        </p:txBody>
      </p:sp>
      <p:sp>
        <p:nvSpPr>
          <p:cNvPr id="4" name="Holder 4"/>
          <p:cNvSpPr>
            <a:spLocks noGrp="1"/>
          </p:cNvSpPr>
          <p:nvPr>
            <p:ph type="sldNum" sz="quarter" idx="7"/>
          </p:nvPr>
        </p:nvSpPr>
        <p:spPr/>
        <p:txBody>
          <a:bodyPr lIns="0" tIns="0" rIns="0" bIns="0"/>
          <a:lstStyle>
            <a:lvl1pPr>
              <a:defRPr sz="900" b="1" i="0">
                <a:solidFill>
                  <a:schemeClr val="tx1"/>
                </a:solidFill>
                <a:latin typeface="Arial"/>
                <a:cs typeface="Arial"/>
              </a:defRPr>
            </a:lvl1pPr>
          </a:lstStyle>
          <a:p>
            <a:pPr marL="25400"/>
            <a:fld id="{81D60167-4931-47E6-BA6A-407CBD079E47}" type="slidenum">
              <a:rPr lang="en-US" altLang="zh-CN" smtClean="0"/>
              <a:pPr marL="25400"/>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838200"/>
          </a:xfrm>
          <a:custGeom>
            <a:avLst/>
            <a:gdLst/>
            <a:ahLst/>
            <a:cxnLst/>
            <a:rect l="l" t="t" r="r" b="b"/>
            <a:pathLst>
              <a:path w="9144000" h="838200">
                <a:moveTo>
                  <a:pt x="0" y="838200"/>
                </a:moveTo>
                <a:lnTo>
                  <a:pt x="9144000" y="838200"/>
                </a:lnTo>
                <a:lnTo>
                  <a:pt x="9144000" y="0"/>
                </a:lnTo>
                <a:lnTo>
                  <a:pt x="0" y="0"/>
                </a:lnTo>
                <a:lnTo>
                  <a:pt x="0" y="838200"/>
                </a:lnTo>
                <a:close/>
              </a:path>
            </a:pathLst>
          </a:custGeom>
          <a:solidFill>
            <a:srgbClr val="000099"/>
          </a:solidFill>
        </p:spPr>
        <p:txBody>
          <a:bodyPr wrap="square" lIns="0" tIns="0" rIns="0" bIns="0" rtlCol="0"/>
          <a:lstStyle/>
          <a:p>
            <a:endParaRPr sz="1800"/>
          </a:p>
        </p:txBody>
      </p:sp>
      <p:sp>
        <p:nvSpPr>
          <p:cNvPr id="2" name="Holder 2"/>
          <p:cNvSpPr>
            <a:spLocks noGrp="1"/>
          </p:cNvSpPr>
          <p:nvPr>
            <p:ph type="title"/>
          </p:nvPr>
        </p:nvSpPr>
        <p:spPr>
          <a:xfrm>
            <a:off x="290304" y="235733"/>
            <a:ext cx="11611389" cy="615553"/>
          </a:xfrm>
          <a:prstGeom prst="rect">
            <a:avLst/>
          </a:prstGeom>
        </p:spPr>
        <p:txBody>
          <a:bodyPr wrap="square" lIns="0" tIns="0" rIns="0" bIns="0">
            <a:spAutoFit/>
          </a:bodyPr>
          <a:lstStyle>
            <a:lvl1pPr>
              <a:defRPr sz="4000" b="1" i="0">
                <a:solidFill>
                  <a:schemeClr val="bg1"/>
                </a:solidFill>
                <a:latin typeface="Arial"/>
                <a:cs typeface="Arial"/>
              </a:defRPr>
            </a:lvl1pPr>
          </a:lstStyle>
          <a:p>
            <a:endParaRPr/>
          </a:p>
        </p:txBody>
      </p:sp>
      <p:sp>
        <p:nvSpPr>
          <p:cNvPr id="3" name="Holder 3"/>
          <p:cNvSpPr>
            <a:spLocks noGrp="1"/>
          </p:cNvSpPr>
          <p:nvPr>
            <p:ph type="body" idx="1"/>
          </p:nvPr>
        </p:nvSpPr>
        <p:spPr>
          <a:xfrm>
            <a:off x="551182" y="2165459"/>
            <a:ext cx="11089639" cy="584775"/>
          </a:xfrm>
          <a:prstGeom prst="rect">
            <a:avLst/>
          </a:prstGeom>
        </p:spPr>
        <p:txBody>
          <a:bodyPr wrap="square" lIns="0" tIns="0" rIns="0" bIns="0">
            <a:spAutoFit/>
          </a:bodyPr>
          <a:lstStyle>
            <a:lvl1pPr>
              <a:defRPr sz="3800" b="1" i="0">
                <a:solidFill>
                  <a:srgbClr val="C00000"/>
                </a:solidFill>
                <a:latin typeface="Arial"/>
                <a:cs typeface="Arial"/>
              </a:defRPr>
            </a:lvl1pPr>
          </a:lstStyle>
          <a:p>
            <a:endParaRPr/>
          </a:p>
        </p:txBody>
      </p:sp>
      <p:sp>
        <p:nvSpPr>
          <p:cNvPr id="4" name="Holder 4"/>
          <p:cNvSpPr>
            <a:spLocks noGrp="1"/>
          </p:cNvSpPr>
          <p:nvPr>
            <p:ph type="ftr" sz="quarter" idx="5"/>
          </p:nvPr>
        </p:nvSpPr>
        <p:spPr>
          <a:xfrm>
            <a:off x="4145282" y="6377942"/>
            <a:ext cx="3901439"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2"/>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1/4/2021</a:t>
            </a:fld>
            <a:endParaRPr lang="en-US"/>
          </a:p>
        </p:txBody>
      </p:sp>
      <p:sp>
        <p:nvSpPr>
          <p:cNvPr id="6" name="Holder 6"/>
          <p:cNvSpPr>
            <a:spLocks noGrp="1"/>
          </p:cNvSpPr>
          <p:nvPr>
            <p:ph type="sldNum" sz="quarter" idx="7"/>
          </p:nvPr>
        </p:nvSpPr>
        <p:spPr>
          <a:xfrm>
            <a:off x="11169395" y="6560385"/>
            <a:ext cx="238760" cy="139700"/>
          </a:xfrm>
          <a:prstGeom prst="rect">
            <a:avLst/>
          </a:prstGeom>
        </p:spPr>
        <p:txBody>
          <a:bodyPr wrap="square" lIns="0" tIns="0" rIns="0" bIns="0">
            <a:spAutoFit/>
          </a:bodyPr>
          <a:lstStyle>
            <a:lvl1pPr>
              <a:defRPr sz="900" b="1" i="0">
                <a:solidFill>
                  <a:schemeClr val="tx1"/>
                </a:solidFill>
                <a:latin typeface="Arial"/>
                <a:cs typeface="Arial"/>
              </a:defRPr>
            </a:lvl1pPr>
          </a:lstStyle>
          <a:p>
            <a:pPr marL="25400"/>
            <a:fld id="{81D60167-4931-47E6-BA6A-407CBD079E47}" type="slidenum">
              <a:rPr lang="en-US" altLang="zh-CN" smtClean="0"/>
              <a:pPr marL="25400"/>
              <a:t>‹#›</a:t>
            </a:fld>
            <a:endParaRPr lang="en-US" alt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8" Type="http://schemas.openxmlformats.org/officeDocument/2006/relationships/image" Target="../media/image23.png"/><Relationship Id="rId13" Type="http://schemas.openxmlformats.org/officeDocument/2006/relationships/image" Target="../media/image18.png"/><Relationship Id="rId3" Type="http://schemas.microsoft.com/office/2007/relationships/hdphoto" Target="../media/hdphoto1.wdp"/><Relationship Id="rId7" Type="http://schemas.openxmlformats.org/officeDocument/2006/relationships/image" Target="../media/image12.png"/><Relationship Id="rId17" Type="http://schemas.openxmlformats.org/officeDocument/2006/relationships/image" Target="../media/image22.png"/><Relationship Id="rId2" Type="http://schemas.openxmlformats.org/officeDocument/2006/relationships/image" Target="../media/image1.png"/><Relationship Id="rId16" Type="http://schemas.openxmlformats.org/officeDocument/2006/relationships/image" Target="../media/image21.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9.jp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17.png"/><Relationship Id="rId4" Type="http://schemas.openxmlformats.org/officeDocument/2006/relationships/image" Target="../media/image8.jpg"/><Relationship Id="rId9" Type="http://schemas.openxmlformats.org/officeDocument/2006/relationships/image" Target="../media/image14.png"/><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microsoft.com/office/2007/relationships/hdphoto" Target="../media/hdphoto1.wdp"/><Relationship Id="rId7"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13.jpeg"/><Relationship Id="rId4" Type="http://schemas.openxmlformats.org/officeDocument/2006/relationships/image" Target="../media/image240.png"/><Relationship Id="rId9"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16.jpg"/><Relationship Id="rId3" Type="http://schemas.microsoft.com/office/2007/relationships/hdphoto" Target="../media/hdphoto1.wdp"/><Relationship Id="rId7"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18.jpeg"/><Relationship Id="rId4" Type="http://schemas.openxmlformats.org/officeDocument/2006/relationships/image" Target="../media/image33.png"/><Relationship Id="rId9" Type="http://schemas.openxmlformats.org/officeDocument/2006/relationships/image" Target="../media/image17.jpeg"/></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23.jpeg"/><Relationship Id="rId3" Type="http://schemas.microsoft.com/office/2007/relationships/hdphoto" Target="../media/hdphoto1.wdp"/><Relationship Id="rId7" Type="http://schemas.openxmlformats.org/officeDocument/2006/relationships/image" Target="../media/image21.jpg"/><Relationship Id="rId12"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2.jpeg"/><Relationship Id="rId5" Type="http://schemas.openxmlformats.org/officeDocument/2006/relationships/image" Target="../media/image19.jpe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52.png"/><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578" y="1356014"/>
            <a:ext cx="10210815" cy="1435906"/>
          </a:xfrm>
          <a:prstGeom prst="rect">
            <a:avLst/>
          </a:prstGeom>
        </p:spPr>
        <p:txBody>
          <a:bodyPr vert="horz" wrap="square" lIns="0" tIns="0" rIns="0" bIns="0" rtlCol="0">
            <a:spAutoFit/>
          </a:bodyPr>
          <a:lstStyle/>
          <a:p>
            <a:pPr marL="41275" algn="ctr">
              <a:lnSpc>
                <a:spcPts val="5800"/>
              </a:lnSpc>
            </a:pPr>
            <a:r>
              <a:rPr lang="en-US" sz="4600" dirty="0" err="1">
                <a:solidFill>
                  <a:srgbClr val="C00000"/>
                </a:solidFill>
              </a:rPr>
              <a:t>QuickSel</a:t>
            </a:r>
            <a:r>
              <a:rPr lang="en-US" sz="4600" dirty="0">
                <a:solidFill>
                  <a:srgbClr val="C00000"/>
                </a:solidFill>
              </a:rPr>
              <a:t>: Quick Selectivity Learning</a:t>
            </a:r>
            <a:br>
              <a:rPr lang="en-US" sz="4600" dirty="0">
                <a:solidFill>
                  <a:srgbClr val="C00000"/>
                </a:solidFill>
              </a:rPr>
            </a:br>
            <a:r>
              <a:rPr lang="en-US" sz="4600" dirty="0">
                <a:solidFill>
                  <a:srgbClr val="C00000"/>
                </a:solidFill>
              </a:rPr>
              <a:t>with Mixture Models</a:t>
            </a:r>
            <a:endParaRPr sz="4600" dirty="0"/>
          </a:p>
        </p:txBody>
      </p:sp>
      <p:sp>
        <p:nvSpPr>
          <p:cNvPr id="3" name="object 3"/>
          <p:cNvSpPr txBox="1">
            <a:spLocks noGrp="1"/>
          </p:cNvSpPr>
          <p:nvPr>
            <p:ph type="body" idx="1"/>
          </p:nvPr>
        </p:nvSpPr>
        <p:spPr>
          <a:xfrm>
            <a:off x="1937373" y="4562162"/>
            <a:ext cx="8317229" cy="1483548"/>
          </a:xfrm>
          <a:prstGeom prst="rect">
            <a:avLst/>
          </a:prstGeom>
        </p:spPr>
        <p:txBody>
          <a:bodyPr vert="horz" wrap="square" lIns="0" tIns="0" rIns="0" bIns="0" rtlCol="0">
            <a:spAutoFit/>
          </a:bodyPr>
          <a:lstStyle/>
          <a:p>
            <a:pPr algn="ctr">
              <a:lnSpc>
                <a:spcPts val="3000"/>
              </a:lnSpc>
            </a:pPr>
            <a:r>
              <a:rPr lang="en-US" sz="2000" i="1" spc="-10" dirty="0">
                <a:solidFill>
                  <a:srgbClr val="0000FF"/>
                </a:solidFill>
              </a:rPr>
              <a:t>Proceedings of the 2020 ACM SIGMOD</a:t>
            </a:r>
          </a:p>
          <a:p>
            <a:pPr algn="ctr">
              <a:lnSpc>
                <a:spcPts val="3000"/>
              </a:lnSpc>
            </a:pPr>
            <a:r>
              <a:rPr lang="en-US" sz="2000" i="1" spc="-10" dirty="0">
                <a:solidFill>
                  <a:srgbClr val="0000FF"/>
                </a:solidFill>
              </a:rPr>
              <a:t>International Conference on Management of Data</a:t>
            </a:r>
          </a:p>
          <a:p>
            <a:pPr algn="ctr">
              <a:lnSpc>
                <a:spcPts val="3000"/>
              </a:lnSpc>
            </a:pPr>
            <a:r>
              <a:rPr lang="en-US" sz="1400" i="1" spc="-10" dirty="0">
                <a:solidFill>
                  <a:srgbClr val="0000FF"/>
                </a:solidFill>
              </a:rPr>
              <a:t>Pages: 1017 – 1033, DOI: 10.1145/3318464.3389727</a:t>
            </a:r>
          </a:p>
          <a:p>
            <a:pPr algn="ctr">
              <a:lnSpc>
                <a:spcPts val="3000"/>
              </a:lnSpc>
            </a:pPr>
            <a:r>
              <a:rPr lang="en-US" sz="1400" i="1" spc="-10" dirty="0">
                <a:solidFill>
                  <a:srgbClr val="0000FF"/>
                </a:solidFill>
              </a:rPr>
              <a:t>Publisher: ACM SIGMOD '20, Date of Publication: 14 June 2020</a:t>
            </a:r>
          </a:p>
        </p:txBody>
      </p:sp>
      <p:sp>
        <p:nvSpPr>
          <p:cNvPr id="7" name="object 7"/>
          <p:cNvSpPr/>
          <p:nvPr/>
        </p:nvSpPr>
        <p:spPr>
          <a:xfrm>
            <a:off x="0" y="6629400"/>
            <a:ext cx="12192000" cy="229064"/>
          </a:xfrm>
          <a:custGeom>
            <a:avLst/>
            <a:gdLst/>
            <a:ahLst/>
            <a:cxnLst/>
            <a:rect l="l" t="t" r="r" b="b"/>
            <a:pathLst>
              <a:path w="9144000" h="308609">
                <a:moveTo>
                  <a:pt x="9144000" y="308142"/>
                </a:moveTo>
                <a:lnTo>
                  <a:pt x="9144000" y="0"/>
                </a:lnTo>
                <a:lnTo>
                  <a:pt x="0" y="0"/>
                </a:lnTo>
                <a:lnTo>
                  <a:pt x="0" y="308142"/>
                </a:lnTo>
                <a:lnTo>
                  <a:pt x="9144000" y="308142"/>
                </a:lnTo>
                <a:close/>
              </a:path>
            </a:pathLst>
          </a:custGeom>
          <a:solidFill>
            <a:srgbClr val="CF050A"/>
          </a:solidFill>
        </p:spPr>
        <p:txBody>
          <a:bodyPr wrap="square" lIns="0" tIns="0" rIns="0" bIns="0" rtlCol="0"/>
          <a:lstStyle/>
          <a:p>
            <a:endParaRPr/>
          </a:p>
        </p:txBody>
      </p:sp>
      <p:sp>
        <p:nvSpPr>
          <p:cNvPr id="5" name="矩形 4"/>
          <p:cNvSpPr/>
          <p:nvPr/>
        </p:nvSpPr>
        <p:spPr>
          <a:xfrm>
            <a:off x="2324086" y="3467176"/>
            <a:ext cx="7543800" cy="419730"/>
          </a:xfrm>
          <a:prstGeom prst="rect">
            <a:avLst/>
          </a:prstGeom>
        </p:spPr>
        <p:txBody>
          <a:bodyPr wrap="square">
            <a:spAutoFit/>
          </a:bodyPr>
          <a:lstStyle/>
          <a:p>
            <a:pPr algn="ctr">
              <a:lnSpc>
                <a:spcPts val="2700"/>
              </a:lnSpc>
            </a:pPr>
            <a:r>
              <a:rPr lang="en-US" altLang="zh-CN" sz="2000" b="1" dirty="0" err="1"/>
              <a:t>Yongjoo</a:t>
            </a:r>
            <a:r>
              <a:rPr lang="en-US" altLang="zh-CN" sz="2000" b="1" dirty="0"/>
              <a:t> Park,  </a:t>
            </a:r>
            <a:r>
              <a:rPr lang="en-US" altLang="zh-CN" sz="2000" b="1" dirty="0" err="1"/>
              <a:t>Shucheng</a:t>
            </a:r>
            <a:r>
              <a:rPr lang="en-US" altLang="zh-CN" sz="2000" b="1" dirty="0"/>
              <a:t> Zhong,  </a:t>
            </a:r>
            <a:r>
              <a:rPr lang="en-US" altLang="zh-CN" sz="2000" b="1" dirty="0" err="1"/>
              <a:t>Barzan</a:t>
            </a:r>
            <a:r>
              <a:rPr lang="en-US" altLang="zh-CN" sz="2000" b="1" dirty="0"/>
              <a:t> </a:t>
            </a:r>
            <a:r>
              <a:rPr lang="en-US" altLang="zh-CN" sz="2000" b="1" dirty="0" err="1"/>
              <a:t>Mozafari</a:t>
            </a:r>
            <a:endParaRPr lang="zh-CN" altLang="en-US" sz="2000" b="1" dirty="0"/>
          </a:p>
        </p:txBody>
      </p:sp>
      <p:grpSp>
        <p:nvGrpSpPr>
          <p:cNvPr id="14" name="组合 13">
            <a:extLst>
              <a:ext uri="{FF2B5EF4-FFF2-40B4-BE49-F238E27FC236}">
                <a16:creationId xmlns:a16="http://schemas.microsoft.com/office/drawing/2014/main" id="{35C97B3A-3948-4E79-9064-CCB7E058F7E9}"/>
              </a:ext>
            </a:extLst>
          </p:cNvPr>
          <p:cNvGrpSpPr/>
          <p:nvPr/>
        </p:nvGrpSpPr>
        <p:grpSpPr>
          <a:xfrm>
            <a:off x="4758796" y="72200"/>
            <a:ext cx="2674400" cy="685800"/>
            <a:chOff x="3040600" y="76395"/>
            <a:chExt cx="2750600" cy="722008"/>
          </a:xfrm>
        </p:grpSpPr>
        <p:pic>
          <p:nvPicPr>
            <p:cNvPr id="11" name="图片 10">
              <a:extLst>
                <a:ext uri="{FF2B5EF4-FFF2-40B4-BE49-F238E27FC236}">
                  <a16:creationId xmlns:a16="http://schemas.microsoft.com/office/drawing/2014/main" id="{5A181983-1C1B-4B64-AD24-08A8D8AC715D}"/>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040600" y="76395"/>
              <a:ext cx="762000" cy="722008"/>
            </a:xfrm>
            <a:prstGeom prst="rect">
              <a:avLst/>
            </a:prstGeom>
          </p:spPr>
        </p:pic>
        <p:pic>
          <p:nvPicPr>
            <p:cNvPr id="13" name="图片 12">
              <a:extLst>
                <a:ext uri="{FF2B5EF4-FFF2-40B4-BE49-F238E27FC236}">
                  <a16:creationId xmlns:a16="http://schemas.microsoft.com/office/drawing/2014/main" id="{302DF623-6B58-40DD-B30C-D1215DA7F51F}"/>
                </a:ext>
              </a:extLst>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802601" y="183452"/>
              <a:ext cx="1988599" cy="522019"/>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问题陈述</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10</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首要问题说明</a:t>
            </a:r>
          </a:p>
        </p:txBody>
      </p:sp>
      <p:grpSp>
        <p:nvGrpSpPr>
          <p:cNvPr id="75" name="组合 74">
            <a:extLst>
              <a:ext uri="{FF2B5EF4-FFF2-40B4-BE49-F238E27FC236}">
                <a16:creationId xmlns:a16="http://schemas.microsoft.com/office/drawing/2014/main" id="{9B4FCD25-070C-44BA-8F07-BF0E0B006BAC}"/>
              </a:ext>
            </a:extLst>
          </p:cNvPr>
          <p:cNvGrpSpPr/>
          <p:nvPr/>
        </p:nvGrpSpPr>
        <p:grpSpPr>
          <a:xfrm>
            <a:off x="227900" y="1524000"/>
            <a:ext cx="5639500" cy="2545857"/>
            <a:chOff x="227900" y="1524000"/>
            <a:chExt cx="5639500" cy="2545857"/>
          </a:xfrm>
        </p:grpSpPr>
        <p:sp>
          <p:nvSpPr>
            <p:cNvPr id="6" name="文本框 5">
              <a:extLst>
                <a:ext uri="{FF2B5EF4-FFF2-40B4-BE49-F238E27FC236}">
                  <a16:creationId xmlns:a16="http://schemas.microsoft.com/office/drawing/2014/main" id="{93527698-951B-4C20-BA4D-CDEA48192181}"/>
                </a:ext>
              </a:extLst>
            </p:cNvPr>
            <p:cNvSpPr txBox="1"/>
            <p:nvPr/>
          </p:nvSpPr>
          <p:spPr>
            <a:xfrm>
              <a:off x="227900" y="1524000"/>
              <a:ext cx="4528658"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查询驱动的选择性估计</a:t>
              </a:r>
              <a:r>
                <a:rPr lang="zh-CN" altLang="en-US" b="1" dirty="0">
                  <a:latin typeface="微软雅黑" panose="020B0503020204020204" pitchFamily="34" charset="-122"/>
                  <a:ea typeface="微软雅黑" panose="020B0503020204020204" pitchFamily="34" charset="-122"/>
                </a:rPr>
                <a:t>：</a:t>
              </a:r>
              <a:endParaRPr lang="zh-CN" altLang="en-US" b="1" dirty="0"/>
            </a:p>
          </p:txBody>
        </p:sp>
        <p:grpSp>
          <p:nvGrpSpPr>
            <p:cNvPr id="11" name="组合 10">
              <a:extLst>
                <a:ext uri="{FF2B5EF4-FFF2-40B4-BE49-F238E27FC236}">
                  <a16:creationId xmlns:a16="http://schemas.microsoft.com/office/drawing/2014/main" id="{42176FCD-75C3-4529-9E5D-EF6F508818B5}"/>
                </a:ext>
              </a:extLst>
            </p:cNvPr>
            <p:cNvGrpSpPr/>
            <p:nvPr/>
          </p:nvGrpSpPr>
          <p:grpSpPr>
            <a:xfrm>
              <a:off x="551610" y="2074549"/>
              <a:ext cx="5315790" cy="1995308"/>
              <a:chOff x="551610" y="2133600"/>
              <a:chExt cx="5315790" cy="1995308"/>
            </a:xfrm>
          </p:grpSpPr>
          <p:pic>
            <p:nvPicPr>
              <p:cNvPr id="5" name="图片 4">
                <a:extLst>
                  <a:ext uri="{FF2B5EF4-FFF2-40B4-BE49-F238E27FC236}">
                    <a16:creationId xmlns:a16="http://schemas.microsoft.com/office/drawing/2014/main" id="{F6415A52-B606-4B0D-A33D-C80B1CC008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610" y="2133600"/>
                <a:ext cx="5315790" cy="1447171"/>
              </a:xfrm>
              <a:prstGeom prst="rect">
                <a:avLst/>
              </a:prstGeom>
            </p:spPr>
          </p:pic>
          <p:pic>
            <p:nvPicPr>
              <p:cNvPr id="10" name="图片 9">
                <a:extLst>
                  <a:ext uri="{FF2B5EF4-FFF2-40B4-BE49-F238E27FC236}">
                    <a16:creationId xmlns:a16="http://schemas.microsoft.com/office/drawing/2014/main" id="{582AC026-B41D-4188-BAD7-C9A72057B2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610" y="3580771"/>
                <a:ext cx="5315790" cy="548137"/>
              </a:xfrm>
              <a:prstGeom prst="rect">
                <a:avLst/>
              </a:prstGeom>
            </p:spPr>
          </p:pic>
        </p:grpSp>
      </p:grpSp>
      <p:grpSp>
        <p:nvGrpSpPr>
          <p:cNvPr id="16" name="组合 15">
            <a:extLst>
              <a:ext uri="{FF2B5EF4-FFF2-40B4-BE49-F238E27FC236}">
                <a16:creationId xmlns:a16="http://schemas.microsoft.com/office/drawing/2014/main" id="{41114D70-1C57-46C5-A8EA-45BE1F34F511}"/>
              </a:ext>
            </a:extLst>
          </p:cNvPr>
          <p:cNvGrpSpPr/>
          <p:nvPr/>
        </p:nvGrpSpPr>
        <p:grpSpPr>
          <a:xfrm>
            <a:off x="3209505" y="1669517"/>
            <a:ext cx="7915696" cy="955580"/>
            <a:chOff x="3209505" y="1728568"/>
            <a:chExt cx="7915696" cy="955580"/>
          </a:xfrm>
        </p:grpSpPr>
        <p:sp>
          <p:nvSpPr>
            <p:cNvPr id="12" name="矩形 11">
              <a:extLst>
                <a:ext uri="{FF2B5EF4-FFF2-40B4-BE49-F238E27FC236}">
                  <a16:creationId xmlns:a16="http://schemas.microsoft.com/office/drawing/2014/main" id="{3E9D4C54-8E58-4AE4-BF5E-805613CF7FA5}"/>
                </a:ext>
              </a:extLst>
            </p:cNvPr>
            <p:cNvSpPr/>
            <p:nvPr/>
          </p:nvSpPr>
          <p:spPr>
            <a:xfrm>
              <a:off x="3209505" y="2362200"/>
              <a:ext cx="2353095" cy="321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DD8F710-2481-4305-89E8-7BB618731573}"/>
                    </a:ext>
                  </a:extLst>
                </p:cNvPr>
                <p:cNvSpPr txBox="1"/>
                <p:nvPr/>
              </p:nvSpPr>
              <p:spPr>
                <a:xfrm>
                  <a:off x="6172200" y="1728568"/>
                  <a:ext cx="4953001" cy="381899"/>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buNone/>
                  </a:pPr>
                  <a:r>
                    <a:rPr lang="zh-CN" altLang="en-US" dirty="0">
                      <a:solidFill>
                        <a:srgbClr val="FF0000"/>
                      </a:solidFill>
                    </a:rPr>
                    <a:t>对于表</a:t>
                  </a:r>
                  <a14:m>
                    <m:oMath xmlns:m="http://schemas.openxmlformats.org/officeDocument/2006/math">
                      <m:r>
                        <a:rPr lang="en-US" altLang="zh-CN" b="1" i="1" smtClean="0">
                          <a:solidFill>
                            <a:srgbClr val="FF0000"/>
                          </a:solidFill>
                          <a:latin typeface="Cambria Math" panose="02040503050406030204" pitchFamily="18" charset="0"/>
                        </a:rPr>
                        <m:t>𝑻</m:t>
                      </m:r>
                    </m:oMath>
                  </a14:m>
                  <a:r>
                    <a:rPr lang="zh-CN" altLang="en-US" dirty="0">
                      <a:solidFill>
                        <a:srgbClr val="FF0000"/>
                      </a:solidFill>
                    </a:rPr>
                    <a:t>，考虑有</a:t>
                  </a:r>
                  <a14:m>
                    <m:oMath xmlns:m="http://schemas.openxmlformats.org/officeDocument/2006/math">
                      <m:r>
                        <a:rPr lang="en-US" altLang="zh-CN" b="1" i="1" dirty="0">
                          <a:solidFill>
                            <a:srgbClr val="FF0000"/>
                          </a:solidFill>
                          <a:latin typeface="Cambria Math" panose="02040503050406030204" pitchFamily="18" charset="0"/>
                        </a:rPr>
                        <m:t>𝒏</m:t>
                      </m:r>
                    </m:oMath>
                  </a14:m>
                  <a:r>
                    <a:rPr lang="zh-CN" altLang="en-US" dirty="0">
                      <a:solidFill>
                        <a:srgbClr val="FF0000"/>
                      </a:solidFill>
                    </a:rPr>
                    <a:t>个可观察到的查询</a:t>
                  </a:r>
                  <a14:m>
                    <m:oMath xmlns:m="http://schemas.openxmlformats.org/officeDocument/2006/math">
                      <m:r>
                        <a:rPr lang="en-US" altLang="zh-CN" b="1" i="1" smtClean="0">
                          <a:solidFill>
                            <a:srgbClr val="FF0000"/>
                          </a:solidFill>
                          <a:latin typeface="Cambria Math" panose="02040503050406030204" pitchFamily="18" charset="0"/>
                        </a:rPr>
                        <m:t>(</m:t>
                      </m:r>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𝑷</m:t>
                          </m:r>
                        </m:e>
                        <m:sub>
                          <m:r>
                            <a:rPr lang="en-US" altLang="zh-CN" b="1" i="1" smtClean="0">
                              <a:solidFill>
                                <a:srgbClr val="FF0000"/>
                              </a:solidFill>
                              <a:latin typeface="Cambria Math" panose="02040503050406030204" pitchFamily="18" charset="0"/>
                            </a:rPr>
                            <m:t>𝒊</m:t>
                          </m:r>
                        </m:sub>
                      </m:sSub>
                      <m:r>
                        <a:rPr lang="en-US" altLang="zh-CN" b="1" i="1" smtClean="0">
                          <a:solidFill>
                            <a:srgbClr val="FF0000"/>
                          </a:solidFill>
                          <a:latin typeface="Cambria Math" panose="02040503050406030204" pitchFamily="18" charset="0"/>
                        </a:rPr>
                        <m:t>,</m:t>
                      </m:r>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 </m:t>
                          </m:r>
                          <m:r>
                            <a:rPr lang="en-US" altLang="zh-CN" b="1" i="1" smtClean="0">
                              <a:solidFill>
                                <a:srgbClr val="FF0000"/>
                              </a:solidFill>
                              <a:latin typeface="Cambria Math" panose="02040503050406030204" pitchFamily="18" charset="0"/>
                            </a:rPr>
                            <m:t>𝒔</m:t>
                          </m:r>
                        </m:e>
                        <m:sub>
                          <m:r>
                            <a:rPr lang="en-US" altLang="zh-CN" b="1" i="1" smtClean="0">
                              <a:solidFill>
                                <a:srgbClr val="FF0000"/>
                              </a:solidFill>
                              <a:latin typeface="Cambria Math" panose="02040503050406030204" pitchFamily="18" charset="0"/>
                            </a:rPr>
                            <m:t>𝒊</m:t>
                          </m:r>
                        </m:sub>
                      </m:sSub>
                      <m:r>
                        <a:rPr lang="en-US" altLang="zh-CN" b="1" i="1" smtClean="0">
                          <a:solidFill>
                            <a:srgbClr val="FF0000"/>
                          </a:solidFill>
                          <a:latin typeface="Cambria Math" panose="02040503050406030204" pitchFamily="18" charset="0"/>
                        </a:rPr>
                        <m:t>)</m:t>
                      </m:r>
                    </m:oMath>
                  </a14:m>
                  <a:endParaRPr lang="zh-CN" altLang="en-US" dirty="0">
                    <a:solidFill>
                      <a:srgbClr val="FF0000"/>
                    </a:solidFill>
                  </a:endParaRPr>
                </a:p>
              </p:txBody>
            </p:sp>
          </mc:Choice>
          <mc:Fallback xmlns="">
            <p:sp>
              <p:nvSpPr>
                <p:cNvPr id="13" name="文本框 12">
                  <a:extLst>
                    <a:ext uri="{FF2B5EF4-FFF2-40B4-BE49-F238E27FC236}">
                      <a16:creationId xmlns:a16="http://schemas.microsoft.com/office/drawing/2014/main" id="{DDD8F710-2481-4305-89E8-7BB618731573}"/>
                    </a:ext>
                  </a:extLst>
                </p:cNvPr>
                <p:cNvSpPr txBox="1">
                  <a:spLocks noRot="1" noChangeAspect="1" noMove="1" noResize="1" noEditPoints="1" noAdjustHandles="1" noChangeArrowheads="1" noChangeShapeType="1" noTextEdit="1"/>
                </p:cNvSpPr>
                <p:nvPr/>
              </p:nvSpPr>
              <p:spPr>
                <a:xfrm>
                  <a:off x="6172200" y="1728568"/>
                  <a:ext cx="4953001" cy="381899"/>
                </a:xfrm>
                <a:prstGeom prst="rect">
                  <a:avLst/>
                </a:prstGeom>
                <a:blipFill>
                  <a:blip r:embed="rId6"/>
                  <a:stretch>
                    <a:fillRect l="-1108" t="-9524" b="-20635"/>
                  </a:stretch>
                </a:blipFill>
              </p:spPr>
              <p:txBody>
                <a:bodyPr/>
                <a:lstStyle/>
                <a:p>
                  <a:r>
                    <a:rPr lang="zh-CN" altLang="en-US">
                      <a:noFill/>
                    </a:rPr>
                    <a:t> </a:t>
                  </a:r>
                </a:p>
              </p:txBody>
            </p:sp>
          </mc:Fallback>
        </mc:AlternateContent>
        <p:cxnSp>
          <p:nvCxnSpPr>
            <p:cNvPr id="15" name="直接箭头连接符 14">
              <a:extLst>
                <a:ext uri="{FF2B5EF4-FFF2-40B4-BE49-F238E27FC236}">
                  <a16:creationId xmlns:a16="http://schemas.microsoft.com/office/drawing/2014/main" id="{C1ACD55B-6D26-4BA1-A733-8FE766EBEEDC}"/>
                </a:ext>
              </a:extLst>
            </p:cNvPr>
            <p:cNvCxnSpPr>
              <a:stCxn id="12" idx="3"/>
            </p:cNvCxnSpPr>
            <p:nvPr/>
          </p:nvCxnSpPr>
          <p:spPr>
            <a:xfrm flipV="1">
              <a:off x="5562600" y="2110467"/>
              <a:ext cx="609600" cy="4127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5C689D9D-62EB-4AD9-9261-5B08C9635563}"/>
              </a:ext>
            </a:extLst>
          </p:cNvPr>
          <p:cNvGrpSpPr/>
          <p:nvPr/>
        </p:nvGrpSpPr>
        <p:grpSpPr>
          <a:xfrm>
            <a:off x="9144000" y="2110466"/>
            <a:ext cx="2590800" cy="816571"/>
            <a:chOff x="9144000" y="2110466"/>
            <a:chExt cx="2590800" cy="816571"/>
          </a:xfrm>
        </p:grpSpPr>
        <p:grpSp>
          <p:nvGrpSpPr>
            <p:cNvPr id="25" name="组合 24">
              <a:extLst>
                <a:ext uri="{FF2B5EF4-FFF2-40B4-BE49-F238E27FC236}">
                  <a16:creationId xmlns:a16="http://schemas.microsoft.com/office/drawing/2014/main" id="{705BFEAD-7A20-4442-A877-5652848A8C5C}"/>
                </a:ext>
              </a:extLst>
            </p:cNvPr>
            <p:cNvGrpSpPr/>
            <p:nvPr/>
          </p:nvGrpSpPr>
          <p:grpSpPr>
            <a:xfrm>
              <a:off x="9144000" y="2110467"/>
              <a:ext cx="1219201" cy="816570"/>
              <a:chOff x="9144000" y="2110467"/>
              <a:chExt cx="1219201" cy="816570"/>
            </a:xfrm>
          </p:grpSpPr>
          <p:cxnSp>
            <p:nvCxnSpPr>
              <p:cNvPr id="18" name="直接箭头连接符 17">
                <a:extLst>
                  <a:ext uri="{FF2B5EF4-FFF2-40B4-BE49-F238E27FC236}">
                    <a16:creationId xmlns:a16="http://schemas.microsoft.com/office/drawing/2014/main" id="{D70AED1F-FD64-4BA5-AA9B-32D858E74F7C}"/>
                  </a:ext>
                </a:extLst>
              </p:cNvPr>
              <p:cNvCxnSpPr>
                <a:cxnSpLocks/>
              </p:cNvCxnSpPr>
              <p:nvPr/>
            </p:nvCxnSpPr>
            <p:spPr>
              <a:xfrm flipH="1">
                <a:off x="9829800" y="2110467"/>
                <a:ext cx="304800" cy="41270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B538F6E-389C-47CB-92D9-E1E49D70F49F}"/>
                      </a:ext>
                    </a:extLst>
                  </p:cNvPr>
                  <p:cNvSpPr txBox="1"/>
                  <p:nvPr/>
                </p:nvSpPr>
                <p:spPr>
                  <a:xfrm>
                    <a:off x="9144000" y="2545138"/>
                    <a:ext cx="1219201" cy="381899"/>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buNone/>
                    </a:pPr>
                    <a:r>
                      <a:rPr lang="zh-CN" altLang="en-US" dirty="0"/>
                      <a:t>第</a:t>
                    </a:r>
                    <a14:m>
                      <m:oMath xmlns:m="http://schemas.openxmlformats.org/officeDocument/2006/math">
                        <m:r>
                          <a:rPr lang="en-US" altLang="zh-CN" i="1" dirty="0">
                            <a:latin typeface="Cambria Math" panose="02040503050406030204" pitchFamily="18" charset="0"/>
                          </a:rPr>
                          <m:t>𝒊</m:t>
                        </m:r>
                      </m:oMath>
                    </a14:m>
                    <a:r>
                      <a:rPr lang="zh-CN" altLang="en-US" dirty="0"/>
                      <a:t>个谓词</a:t>
                    </a:r>
                  </a:p>
                </p:txBody>
              </p:sp>
            </mc:Choice>
            <mc:Fallback xmlns="">
              <p:sp>
                <p:nvSpPr>
                  <p:cNvPr id="19" name="文本框 18">
                    <a:extLst>
                      <a:ext uri="{FF2B5EF4-FFF2-40B4-BE49-F238E27FC236}">
                        <a16:creationId xmlns:a16="http://schemas.microsoft.com/office/drawing/2014/main" id="{4B538F6E-389C-47CB-92D9-E1E49D70F49F}"/>
                      </a:ext>
                    </a:extLst>
                  </p:cNvPr>
                  <p:cNvSpPr txBox="1">
                    <a:spLocks noRot="1" noChangeAspect="1" noMove="1" noResize="1" noEditPoints="1" noAdjustHandles="1" noChangeArrowheads="1" noChangeShapeType="1" noTextEdit="1"/>
                  </p:cNvSpPr>
                  <p:nvPr/>
                </p:nvSpPr>
                <p:spPr>
                  <a:xfrm>
                    <a:off x="9144000" y="2545138"/>
                    <a:ext cx="1219201" cy="381899"/>
                  </a:xfrm>
                  <a:prstGeom prst="rect">
                    <a:avLst/>
                  </a:prstGeom>
                  <a:blipFill>
                    <a:blip r:embed="rId7"/>
                    <a:stretch>
                      <a:fillRect l="-4000" t="-9677" r="-1500" b="-22581"/>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EC0A7B6-A9E9-4A1D-AA3C-41B10737CBCA}"/>
                    </a:ext>
                  </a:extLst>
                </p:cNvPr>
                <p:cNvSpPr txBox="1"/>
                <p:nvPr/>
              </p:nvSpPr>
              <p:spPr>
                <a:xfrm>
                  <a:off x="10363201" y="2545138"/>
                  <a:ext cx="1371599" cy="381899"/>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𝑷</m:t>
                          </m:r>
                        </m:e>
                        <m:sub>
                          <m:r>
                            <a:rPr lang="en-US" altLang="zh-CN" i="1">
                              <a:latin typeface="Cambria Math" panose="02040503050406030204" pitchFamily="18" charset="0"/>
                            </a:rPr>
                            <m:t>𝒊</m:t>
                          </m:r>
                        </m:sub>
                      </m:sSub>
                    </m:oMath>
                  </a14:m>
                  <a:r>
                    <a:rPr lang="zh-CN" altLang="en-US" dirty="0"/>
                    <a:t>的选择性</a:t>
                  </a:r>
                </a:p>
              </p:txBody>
            </p:sp>
          </mc:Choice>
          <mc:Fallback xmlns="">
            <p:sp>
              <p:nvSpPr>
                <p:cNvPr id="21" name="文本框 20">
                  <a:extLst>
                    <a:ext uri="{FF2B5EF4-FFF2-40B4-BE49-F238E27FC236}">
                      <a16:creationId xmlns:a16="http://schemas.microsoft.com/office/drawing/2014/main" id="{AEC0A7B6-A9E9-4A1D-AA3C-41B10737CBCA}"/>
                    </a:ext>
                  </a:extLst>
                </p:cNvPr>
                <p:cNvSpPr txBox="1">
                  <a:spLocks noRot="1" noChangeAspect="1" noMove="1" noResize="1" noEditPoints="1" noAdjustHandles="1" noChangeArrowheads="1" noChangeShapeType="1" noTextEdit="1"/>
                </p:cNvSpPr>
                <p:nvPr/>
              </p:nvSpPr>
              <p:spPr>
                <a:xfrm>
                  <a:off x="10363201" y="2545138"/>
                  <a:ext cx="1371599" cy="381899"/>
                </a:xfrm>
                <a:prstGeom prst="rect">
                  <a:avLst/>
                </a:prstGeom>
                <a:blipFill>
                  <a:blip r:embed="rId8"/>
                  <a:stretch>
                    <a:fillRect t="-9677" r="-444" b="-22581"/>
                  </a:stretch>
                </a:blipFill>
              </p:spPr>
              <p:txBody>
                <a:bodyPr/>
                <a:lstStyle/>
                <a:p>
                  <a:r>
                    <a:rPr lang="zh-CN" altLang="en-US">
                      <a:noFill/>
                    </a:rPr>
                    <a:t> </a:t>
                  </a:r>
                </a:p>
              </p:txBody>
            </p:sp>
          </mc:Fallback>
        </mc:AlternateContent>
        <p:cxnSp>
          <p:nvCxnSpPr>
            <p:cNvPr id="23" name="直接箭头连接符 22">
              <a:extLst>
                <a:ext uri="{FF2B5EF4-FFF2-40B4-BE49-F238E27FC236}">
                  <a16:creationId xmlns:a16="http://schemas.microsoft.com/office/drawing/2014/main" id="{E75645A4-6249-4DB2-9FA0-64FB8BBAF7D8}"/>
                </a:ext>
              </a:extLst>
            </p:cNvPr>
            <p:cNvCxnSpPr>
              <a:cxnSpLocks/>
              <a:endCxn id="21" idx="0"/>
            </p:cNvCxnSpPr>
            <p:nvPr/>
          </p:nvCxnSpPr>
          <p:spPr>
            <a:xfrm>
              <a:off x="10515601" y="2110466"/>
              <a:ext cx="533400" cy="43467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E52D5B8F-178B-4CFC-A099-2A8922356234}"/>
              </a:ext>
            </a:extLst>
          </p:cNvPr>
          <p:cNvGrpSpPr/>
          <p:nvPr/>
        </p:nvGrpSpPr>
        <p:grpSpPr>
          <a:xfrm>
            <a:off x="2286000" y="2912434"/>
            <a:ext cx="9201990" cy="609286"/>
            <a:chOff x="2286000" y="2971485"/>
            <a:chExt cx="9201990" cy="609286"/>
          </a:xfrm>
        </p:grpSpPr>
        <p:sp>
          <p:nvSpPr>
            <p:cNvPr id="27" name="矩形 26">
              <a:extLst>
                <a:ext uri="{FF2B5EF4-FFF2-40B4-BE49-F238E27FC236}">
                  <a16:creationId xmlns:a16="http://schemas.microsoft.com/office/drawing/2014/main" id="{CC2427A7-7951-41DA-81A1-22F12A155185}"/>
                </a:ext>
              </a:extLst>
            </p:cNvPr>
            <p:cNvSpPr/>
            <p:nvPr/>
          </p:nvSpPr>
          <p:spPr>
            <a:xfrm>
              <a:off x="2286000" y="2971485"/>
              <a:ext cx="1828799" cy="6092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C1B2002C-5EB1-4421-8535-231DA1BA00B5}"/>
                    </a:ext>
                  </a:extLst>
                </p:cNvPr>
                <p:cNvSpPr txBox="1"/>
                <p:nvPr/>
              </p:nvSpPr>
              <p:spPr>
                <a:xfrm>
                  <a:off x="6172199" y="3085178"/>
                  <a:ext cx="5315791" cy="381899"/>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buNone/>
                  </a:pPr>
                  <a:r>
                    <a:rPr lang="zh-CN" altLang="en-US" dirty="0">
                      <a:solidFill>
                        <a:srgbClr val="FF0000"/>
                      </a:solidFill>
                    </a:rPr>
                    <a:t>设模型</a:t>
                  </a:r>
                  <a14:m>
                    <m:oMath xmlns:m="http://schemas.openxmlformats.org/officeDocument/2006/math">
                      <m:r>
                        <a:rPr lang="en-US" altLang="zh-CN" b="1" i="1" smtClean="0">
                          <a:solidFill>
                            <a:srgbClr val="FF0000"/>
                          </a:solidFill>
                          <a:latin typeface="Cambria Math" panose="02040503050406030204" pitchFamily="18" charset="0"/>
                        </a:rPr>
                        <m:t>𝒇</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𝒙</m:t>
                      </m:r>
                      <m:r>
                        <a:rPr lang="en-US" altLang="zh-CN" b="1" i="1" smtClean="0">
                          <a:solidFill>
                            <a:srgbClr val="FF0000"/>
                          </a:solidFill>
                          <a:latin typeface="Cambria Math" panose="02040503050406030204" pitchFamily="18" charset="0"/>
                        </a:rPr>
                        <m:t>)</m:t>
                      </m:r>
                    </m:oMath>
                  </a14:m>
                  <a:r>
                    <a:rPr lang="zh-CN" altLang="en-US" dirty="0">
                      <a:solidFill>
                        <a:srgbClr val="FF0000"/>
                      </a:solidFill>
                    </a:rPr>
                    <a:t>在</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𝑩</m:t>
                          </m:r>
                        </m:e>
                        <m:sub>
                          <m:r>
                            <a:rPr lang="en-US" altLang="zh-CN" i="1">
                              <a:solidFill>
                                <a:srgbClr val="FF0000"/>
                              </a:solidFill>
                              <a:latin typeface="Cambria Math" panose="02040503050406030204" pitchFamily="18" charset="0"/>
                            </a:rPr>
                            <m:t>𝒊</m:t>
                          </m:r>
                        </m:sub>
                      </m:sSub>
                    </m:oMath>
                  </a14:m>
                  <a:r>
                    <a:rPr lang="zh-CN" altLang="en-US" dirty="0">
                      <a:solidFill>
                        <a:srgbClr val="FF0000"/>
                      </a:solidFill>
                    </a:rPr>
                    <a:t>上的积分等于第</a:t>
                  </a:r>
                  <a14:m>
                    <m:oMath xmlns:m="http://schemas.openxmlformats.org/officeDocument/2006/math">
                      <m:r>
                        <a:rPr lang="en-US" altLang="zh-CN" i="1" dirty="0">
                          <a:solidFill>
                            <a:srgbClr val="FF0000"/>
                          </a:solidFill>
                          <a:latin typeface="Cambria Math" panose="02040503050406030204" pitchFamily="18" charset="0"/>
                        </a:rPr>
                        <m:t>𝒊</m:t>
                      </m:r>
                    </m:oMath>
                  </a14:m>
                  <a:r>
                    <a:rPr lang="zh-CN" altLang="en-US" dirty="0">
                      <a:solidFill>
                        <a:srgbClr val="FF0000"/>
                      </a:solidFill>
                    </a:rPr>
                    <a:t>个谓词的选择性</a:t>
                  </a:r>
                </a:p>
              </p:txBody>
            </p:sp>
          </mc:Choice>
          <mc:Fallback xmlns="">
            <p:sp>
              <p:nvSpPr>
                <p:cNvPr id="28" name="文本框 27">
                  <a:extLst>
                    <a:ext uri="{FF2B5EF4-FFF2-40B4-BE49-F238E27FC236}">
                      <a16:creationId xmlns:a16="http://schemas.microsoft.com/office/drawing/2014/main" id="{C1B2002C-5EB1-4421-8535-231DA1BA00B5}"/>
                    </a:ext>
                  </a:extLst>
                </p:cNvPr>
                <p:cNvSpPr txBox="1">
                  <a:spLocks noRot="1" noChangeAspect="1" noMove="1" noResize="1" noEditPoints="1" noAdjustHandles="1" noChangeArrowheads="1" noChangeShapeType="1" noTextEdit="1"/>
                </p:cNvSpPr>
                <p:nvPr/>
              </p:nvSpPr>
              <p:spPr>
                <a:xfrm>
                  <a:off x="6172199" y="3085178"/>
                  <a:ext cx="5315791" cy="381899"/>
                </a:xfrm>
                <a:prstGeom prst="rect">
                  <a:avLst/>
                </a:prstGeom>
                <a:blipFill>
                  <a:blip r:embed="rId9"/>
                  <a:stretch>
                    <a:fillRect l="-916" t="-7937" b="-20635"/>
                  </a:stretch>
                </a:blipFill>
              </p:spPr>
              <p:txBody>
                <a:bodyPr/>
                <a:lstStyle/>
                <a:p>
                  <a:r>
                    <a:rPr lang="zh-CN" altLang="en-US">
                      <a:noFill/>
                    </a:rPr>
                    <a:t> </a:t>
                  </a:r>
                </a:p>
              </p:txBody>
            </p:sp>
          </mc:Fallback>
        </mc:AlternateContent>
        <p:cxnSp>
          <p:nvCxnSpPr>
            <p:cNvPr id="30" name="直接箭头连接符 29">
              <a:extLst>
                <a:ext uri="{FF2B5EF4-FFF2-40B4-BE49-F238E27FC236}">
                  <a16:creationId xmlns:a16="http://schemas.microsoft.com/office/drawing/2014/main" id="{83E9D5ED-5F21-45C7-A115-CC25549E43D1}"/>
                </a:ext>
              </a:extLst>
            </p:cNvPr>
            <p:cNvCxnSpPr>
              <a:stCxn id="27" idx="3"/>
              <a:endCxn id="28" idx="1"/>
            </p:cNvCxnSpPr>
            <p:nvPr/>
          </p:nvCxnSpPr>
          <p:spPr>
            <a:xfrm>
              <a:off x="4114799" y="3276128"/>
              <a:ext cx="20574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A4E29729-106A-4992-878B-4AD1DF02421A}"/>
              </a:ext>
            </a:extLst>
          </p:cNvPr>
          <p:cNvGrpSpPr/>
          <p:nvPr/>
        </p:nvGrpSpPr>
        <p:grpSpPr>
          <a:xfrm>
            <a:off x="7933276" y="3462730"/>
            <a:ext cx="3093355" cy="458903"/>
            <a:chOff x="7933276" y="3521781"/>
            <a:chExt cx="3093355" cy="458903"/>
          </a:xfrm>
        </p:grpSpPr>
        <p:cxnSp>
          <p:nvCxnSpPr>
            <p:cNvPr id="32" name="直接箭头连接符 31">
              <a:extLst>
                <a:ext uri="{FF2B5EF4-FFF2-40B4-BE49-F238E27FC236}">
                  <a16:creationId xmlns:a16="http://schemas.microsoft.com/office/drawing/2014/main" id="{5C4BA3DE-60B8-4CF7-BA0E-527A6A6404AD}"/>
                </a:ext>
              </a:extLst>
            </p:cNvPr>
            <p:cNvCxnSpPr>
              <a:cxnSpLocks/>
              <a:endCxn id="34" idx="1"/>
            </p:cNvCxnSpPr>
            <p:nvPr/>
          </p:nvCxnSpPr>
          <p:spPr>
            <a:xfrm>
              <a:off x="7933276" y="3521781"/>
              <a:ext cx="392449" cy="26795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46B06EB4-252E-4AA8-8D4B-9CA945D6D835}"/>
                    </a:ext>
                  </a:extLst>
                </p:cNvPr>
                <p:cNvSpPr txBox="1"/>
                <p:nvPr/>
              </p:nvSpPr>
              <p:spPr>
                <a:xfrm>
                  <a:off x="8325725" y="3598785"/>
                  <a:ext cx="2700906" cy="381899"/>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buNone/>
                  </a:pPr>
                  <a:r>
                    <a:rPr lang="zh-CN" altLang="en-US" dirty="0"/>
                    <a:t>第</a:t>
                  </a:r>
                  <a14:m>
                    <m:oMath xmlns:m="http://schemas.openxmlformats.org/officeDocument/2006/math">
                      <m:r>
                        <a:rPr lang="zh-CN" altLang="en-US" i="1">
                          <a:latin typeface="Cambria Math" panose="02040503050406030204" pitchFamily="18" charset="0"/>
                        </a:rPr>
                        <m:t>𝒊</m:t>
                      </m:r>
                    </m:oMath>
                  </a14:m>
                  <a:r>
                    <a:rPr lang="zh-CN" altLang="en-US" dirty="0"/>
                    <a:t>个谓词的超矩形范围</a:t>
                  </a:r>
                </a:p>
              </p:txBody>
            </p:sp>
          </mc:Choice>
          <mc:Fallback xmlns="">
            <p:sp>
              <p:nvSpPr>
                <p:cNvPr id="34" name="文本框 33">
                  <a:extLst>
                    <a:ext uri="{FF2B5EF4-FFF2-40B4-BE49-F238E27FC236}">
                      <a16:creationId xmlns:a16="http://schemas.microsoft.com/office/drawing/2014/main" id="{46B06EB4-252E-4AA8-8D4B-9CA945D6D835}"/>
                    </a:ext>
                  </a:extLst>
                </p:cNvPr>
                <p:cNvSpPr txBox="1">
                  <a:spLocks noRot="1" noChangeAspect="1" noMove="1" noResize="1" noEditPoints="1" noAdjustHandles="1" noChangeArrowheads="1" noChangeShapeType="1" noTextEdit="1"/>
                </p:cNvSpPr>
                <p:nvPr/>
              </p:nvSpPr>
              <p:spPr>
                <a:xfrm>
                  <a:off x="8325725" y="3598785"/>
                  <a:ext cx="2700906" cy="381899"/>
                </a:xfrm>
                <a:prstGeom prst="rect">
                  <a:avLst/>
                </a:prstGeom>
                <a:blipFill>
                  <a:blip r:embed="rId10"/>
                  <a:stretch>
                    <a:fillRect l="-2032" t="-9677" b="-22581"/>
                  </a:stretch>
                </a:blipFill>
              </p:spPr>
              <p:txBody>
                <a:bodyPr/>
                <a:lstStyle/>
                <a:p>
                  <a:r>
                    <a:rPr lang="zh-CN" altLang="en-US">
                      <a:noFill/>
                    </a:rPr>
                    <a:t> </a:t>
                  </a:r>
                </a:p>
              </p:txBody>
            </p:sp>
          </mc:Fallback>
        </mc:AlternateContent>
      </p:grpSp>
      <p:grpSp>
        <p:nvGrpSpPr>
          <p:cNvPr id="42" name="组合 41">
            <a:extLst>
              <a:ext uri="{FF2B5EF4-FFF2-40B4-BE49-F238E27FC236}">
                <a16:creationId xmlns:a16="http://schemas.microsoft.com/office/drawing/2014/main" id="{35F7EA7D-680A-4F3D-A910-0BF4D810ACBC}"/>
              </a:ext>
            </a:extLst>
          </p:cNvPr>
          <p:cNvGrpSpPr/>
          <p:nvPr/>
        </p:nvGrpSpPr>
        <p:grpSpPr>
          <a:xfrm>
            <a:off x="457200" y="3765912"/>
            <a:ext cx="7924797" cy="1181947"/>
            <a:chOff x="457200" y="3824963"/>
            <a:chExt cx="7924797" cy="1181947"/>
          </a:xfrm>
        </p:grpSpPr>
        <p:sp>
          <p:nvSpPr>
            <p:cNvPr id="37" name="矩形 36">
              <a:extLst>
                <a:ext uri="{FF2B5EF4-FFF2-40B4-BE49-F238E27FC236}">
                  <a16:creationId xmlns:a16="http://schemas.microsoft.com/office/drawing/2014/main" id="{A61F7818-6CF5-41AF-887D-5A0998498BBD}"/>
                </a:ext>
              </a:extLst>
            </p:cNvPr>
            <p:cNvSpPr/>
            <p:nvPr/>
          </p:nvSpPr>
          <p:spPr>
            <a:xfrm>
              <a:off x="551610" y="3824963"/>
              <a:ext cx="3715590" cy="36509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35438D0C-0A93-4719-9C03-E528E30BE87A}"/>
                    </a:ext>
                  </a:extLst>
                </p:cNvPr>
                <p:cNvSpPr txBox="1"/>
                <p:nvPr/>
              </p:nvSpPr>
              <p:spPr>
                <a:xfrm>
                  <a:off x="457200" y="4619175"/>
                  <a:ext cx="7924797" cy="38773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dirty="0">
                      <a:solidFill>
                        <a:schemeClr val="tx1"/>
                      </a:solidFill>
                      <a:latin typeface="微软雅黑" panose="020B0503020204020204" pitchFamily="34" charset="-122"/>
                      <a:ea typeface="微软雅黑" panose="020B0503020204020204" pitchFamily="34" charset="-122"/>
                    </a:rPr>
                    <a:t>构建这样一个模型</a:t>
                  </a:r>
                  <a14:m>
                    <m:oMath xmlns:m="http://schemas.openxmlformats.org/officeDocument/2006/math">
                      <m:r>
                        <a:rPr lang="en-US" altLang="zh-CN" b="1" i="1" smtClean="0">
                          <a:solidFill>
                            <a:schemeClr val="tx1"/>
                          </a:solidFill>
                          <a:latin typeface="Cambria Math" panose="02040503050406030204" pitchFamily="18" charset="0"/>
                        </a:rPr>
                        <m:t>𝒇</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𝒙</m:t>
                      </m:r>
                      <m:r>
                        <a:rPr lang="en-US" altLang="zh-CN" b="1" i="1" smtClean="0">
                          <a:solidFill>
                            <a:schemeClr val="tx1"/>
                          </a:solidFill>
                          <a:latin typeface="Cambria Math" panose="02040503050406030204" pitchFamily="18" charset="0"/>
                        </a:rPr>
                        <m:t>)</m:t>
                      </m:r>
                    </m:oMath>
                  </a14:m>
                  <a:r>
                    <a:rPr lang="zh-CN" altLang="en-US" dirty="0">
                      <a:solidFill>
                        <a:schemeClr val="tx1"/>
                      </a:solidFill>
                      <a:latin typeface="微软雅黑" panose="020B0503020204020204" pitchFamily="34" charset="-122"/>
                      <a:ea typeface="微软雅黑" panose="020B0503020204020204" pitchFamily="34" charset="-122"/>
                    </a:rPr>
                    <a:t>，给定一个新谓词</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𝑷</m:t>
                          </m:r>
                        </m:e>
                        <m:sub>
                          <m:r>
                            <a:rPr lang="en-US" altLang="zh-CN" b="1" i="1" smtClean="0">
                              <a:solidFill>
                                <a:schemeClr val="tx1"/>
                              </a:solidFill>
                              <a:latin typeface="Cambria Math" panose="02040503050406030204" pitchFamily="18" charset="0"/>
                            </a:rPr>
                            <m:t>𝒏</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𝟏</m:t>
                          </m:r>
                        </m:sub>
                      </m:sSub>
                    </m:oMath>
                  </a14:m>
                  <a:r>
                    <a:rPr lang="zh-CN" altLang="en-US" dirty="0">
                      <a:solidFill>
                        <a:schemeClr val="tx1"/>
                      </a:solidFill>
                      <a:latin typeface="微软雅黑" panose="020B0503020204020204" pitchFamily="34" charset="-122"/>
                      <a:ea typeface="微软雅黑" panose="020B0503020204020204" pitchFamily="34" charset="-122"/>
                    </a:rPr>
                    <a:t>，它能够估计出其选择性</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𝒔</m:t>
                          </m:r>
                        </m:e>
                        <m:sub>
                          <m:r>
                            <a:rPr lang="en-US" altLang="zh-CN" b="1" i="1" smtClean="0">
                              <a:solidFill>
                                <a:schemeClr val="tx1"/>
                              </a:solidFill>
                              <a:latin typeface="Cambria Math" panose="02040503050406030204" pitchFamily="18" charset="0"/>
                            </a:rPr>
                            <m:t>𝒏</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𝟏</m:t>
                          </m:r>
                        </m:sub>
                      </m:sSub>
                    </m:oMath>
                  </a14:m>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xmlns="">
            <p:sp>
              <p:nvSpPr>
                <p:cNvPr id="38" name="文本框 37">
                  <a:extLst>
                    <a:ext uri="{FF2B5EF4-FFF2-40B4-BE49-F238E27FC236}">
                      <a16:creationId xmlns:a16="http://schemas.microsoft.com/office/drawing/2014/main" id="{35438D0C-0A93-4719-9C03-E528E30BE87A}"/>
                    </a:ext>
                  </a:extLst>
                </p:cNvPr>
                <p:cNvSpPr txBox="1">
                  <a:spLocks noRot="1" noChangeAspect="1" noMove="1" noResize="1" noEditPoints="1" noAdjustHandles="1" noChangeArrowheads="1" noChangeShapeType="1" noTextEdit="1"/>
                </p:cNvSpPr>
                <p:nvPr/>
              </p:nvSpPr>
              <p:spPr>
                <a:xfrm>
                  <a:off x="457200" y="4619175"/>
                  <a:ext cx="7924797" cy="387735"/>
                </a:xfrm>
                <a:prstGeom prst="rect">
                  <a:avLst/>
                </a:prstGeom>
                <a:blipFill>
                  <a:blip r:embed="rId11"/>
                  <a:stretch>
                    <a:fillRect/>
                  </a:stretch>
                </a:blipFill>
              </p:spPr>
              <p:txBody>
                <a:bodyPr/>
                <a:lstStyle/>
                <a:p>
                  <a:r>
                    <a:rPr lang="zh-CN" altLang="en-US">
                      <a:noFill/>
                    </a:rPr>
                    <a:t> </a:t>
                  </a:r>
                </a:p>
              </p:txBody>
            </p:sp>
          </mc:Fallback>
        </mc:AlternateContent>
        <p:cxnSp>
          <p:nvCxnSpPr>
            <p:cNvPr id="39" name="直接箭头连接符 38">
              <a:extLst>
                <a:ext uri="{FF2B5EF4-FFF2-40B4-BE49-F238E27FC236}">
                  <a16:creationId xmlns:a16="http://schemas.microsoft.com/office/drawing/2014/main" id="{473EE2EF-9620-4E88-B21C-E692F59DE685}"/>
                </a:ext>
              </a:extLst>
            </p:cNvPr>
            <p:cNvCxnSpPr>
              <a:cxnSpLocks/>
            </p:cNvCxnSpPr>
            <p:nvPr/>
          </p:nvCxnSpPr>
          <p:spPr>
            <a:xfrm>
              <a:off x="2266950" y="4221423"/>
              <a:ext cx="0" cy="39775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文本框 44">
            <a:extLst>
              <a:ext uri="{FF2B5EF4-FFF2-40B4-BE49-F238E27FC236}">
                <a16:creationId xmlns:a16="http://schemas.microsoft.com/office/drawing/2014/main" id="{E9585F3F-E198-44D7-B8DF-FBB0304EF1F7}"/>
              </a:ext>
            </a:extLst>
          </p:cNvPr>
          <p:cNvSpPr txBox="1"/>
          <p:nvPr/>
        </p:nvSpPr>
        <p:spPr>
          <a:xfrm>
            <a:off x="5637402" y="2910651"/>
            <a:ext cx="65" cy="276999"/>
          </a:xfrm>
          <a:prstGeom prst="rect">
            <a:avLst/>
          </a:prstGeom>
          <a:noFill/>
        </p:spPr>
        <p:txBody>
          <a:bodyPr wrap="none" lIns="0" tIns="0" rIns="0" bIns="0" rtlCol="0">
            <a:spAutoFit/>
          </a:bodyPr>
          <a:lstStyle/>
          <a:p>
            <a:endParaRPr lang="zh-CN" altLang="en-US" dirty="0"/>
          </a:p>
        </p:txBody>
      </p:sp>
      <p:grpSp>
        <p:nvGrpSpPr>
          <p:cNvPr id="66" name="组合 65">
            <a:extLst>
              <a:ext uri="{FF2B5EF4-FFF2-40B4-BE49-F238E27FC236}">
                <a16:creationId xmlns:a16="http://schemas.microsoft.com/office/drawing/2014/main" id="{ED8CF499-0D2D-46DC-9ECB-3D1B8EF64AB0}"/>
              </a:ext>
            </a:extLst>
          </p:cNvPr>
          <p:cNvGrpSpPr/>
          <p:nvPr/>
        </p:nvGrpSpPr>
        <p:grpSpPr>
          <a:xfrm>
            <a:off x="9685539" y="3921633"/>
            <a:ext cx="2391402" cy="1387937"/>
            <a:chOff x="9495403" y="3980684"/>
            <a:chExt cx="2391402" cy="1387937"/>
          </a:xfrm>
        </p:grpSpPr>
        <p:grpSp>
          <p:nvGrpSpPr>
            <p:cNvPr id="59" name="组合 58">
              <a:extLst>
                <a:ext uri="{FF2B5EF4-FFF2-40B4-BE49-F238E27FC236}">
                  <a16:creationId xmlns:a16="http://schemas.microsoft.com/office/drawing/2014/main" id="{8FD84ACD-16AF-4A49-992A-A04B9CC20AA0}"/>
                </a:ext>
              </a:extLst>
            </p:cNvPr>
            <p:cNvGrpSpPr/>
            <p:nvPr/>
          </p:nvGrpSpPr>
          <p:grpSpPr>
            <a:xfrm>
              <a:off x="9495403" y="4186042"/>
              <a:ext cx="2391402" cy="1182579"/>
              <a:chOff x="9495403" y="4186042"/>
              <a:chExt cx="2391402" cy="1182579"/>
            </a:xfrm>
          </p:grpSpPr>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1D3A5300-D847-4854-AD17-3954BFF2228B}"/>
                      </a:ext>
                    </a:extLst>
                  </p:cNvPr>
                  <p:cNvSpPr txBox="1"/>
                  <p:nvPr/>
                </p:nvSpPr>
                <p:spPr>
                  <a:xfrm>
                    <a:off x="9915392" y="4186042"/>
                    <a:ext cx="1710304" cy="412934"/>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buNone/>
                    </a:pPr>
                    <a14:m>
                      <m:oMathPara xmlns:m="http://schemas.openxmlformats.org/officeDocument/2006/math">
                        <m:oMathParaPr>
                          <m:jc m:val="centerGroup"/>
                        </m:oMathParaPr>
                        <m:oMath xmlns:m="http://schemas.openxmlformats.org/officeDocument/2006/math">
                          <m:r>
                            <a:rPr lang="en-US" altLang="zh-CN" sz="1600" b="1" i="1" smtClean="0">
                              <a:latin typeface="Cambria Math" panose="02040503050406030204" pitchFamily="18" charset="0"/>
                            </a:rPr>
                            <m:t>𝑻</m:t>
                          </m:r>
                          <m:r>
                            <a:rPr lang="en-US" altLang="zh-CN" sz="1600" b="1" i="1" smtClean="0">
                              <a:latin typeface="Cambria Math" panose="02040503050406030204" pitchFamily="18" charset="0"/>
                            </a:rPr>
                            <m:t>: </m:t>
                          </m:r>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𝑪</m:t>
                              </m:r>
                            </m:e>
                            <m:sub>
                              <m:r>
                                <a:rPr lang="en-US" altLang="zh-CN" sz="1600" b="1" i="1" smtClean="0">
                                  <a:latin typeface="Cambria Math" panose="02040503050406030204" pitchFamily="18" charset="0"/>
                                </a:rPr>
                                <m:t>𝟏</m:t>
                              </m:r>
                            </m:sub>
                          </m:sSub>
                          <m:r>
                            <a:rPr lang="en-US" altLang="zh-CN" sz="1600" b="1" i="1" smtClean="0">
                              <a:latin typeface="Cambria Math" panose="02040503050406030204" pitchFamily="18" charset="0"/>
                            </a:rPr>
                            <m:t>, </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𝑪</m:t>
                              </m:r>
                            </m:e>
                            <m:sub>
                              <m:r>
                                <a:rPr lang="en-US" altLang="zh-CN" sz="1600" b="1" i="1" smtClean="0">
                                  <a:latin typeface="Cambria Math" panose="02040503050406030204" pitchFamily="18" charset="0"/>
                                </a:rPr>
                                <m:t>𝟐</m:t>
                              </m:r>
                            </m:sub>
                          </m:sSub>
                          <m:r>
                            <a:rPr lang="en-US" altLang="zh-CN" sz="1600" b="1" i="1" smtClean="0">
                              <a:latin typeface="Cambria Math" panose="02040503050406030204" pitchFamily="18" charset="0"/>
                            </a:rPr>
                            <m:t>, …, </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𝑪</m:t>
                              </m:r>
                            </m:e>
                            <m:sub>
                              <m:r>
                                <a:rPr lang="en-US" altLang="zh-CN" sz="1600" b="1" i="1" smtClean="0">
                                  <a:latin typeface="Cambria Math" panose="02040503050406030204" pitchFamily="18" charset="0"/>
                                </a:rPr>
                                <m:t>𝒅</m:t>
                              </m:r>
                            </m:sub>
                          </m:sSub>
                        </m:oMath>
                      </m:oMathPara>
                    </a14:m>
                    <a:endParaRPr lang="zh-CN" altLang="en-US" sz="1600" dirty="0"/>
                  </a:p>
                </p:txBody>
              </p:sp>
            </mc:Choice>
            <mc:Fallback xmlns="">
              <p:sp>
                <p:nvSpPr>
                  <p:cNvPr id="44" name="文本框 43">
                    <a:extLst>
                      <a:ext uri="{FF2B5EF4-FFF2-40B4-BE49-F238E27FC236}">
                        <a16:creationId xmlns:a16="http://schemas.microsoft.com/office/drawing/2014/main" id="{1D3A5300-D847-4854-AD17-3954BFF2228B}"/>
                      </a:ext>
                    </a:extLst>
                  </p:cNvPr>
                  <p:cNvSpPr txBox="1">
                    <a:spLocks noRot="1" noChangeAspect="1" noMove="1" noResize="1" noEditPoints="1" noAdjustHandles="1" noChangeArrowheads="1" noChangeShapeType="1" noTextEdit="1"/>
                  </p:cNvSpPr>
                  <p:nvPr/>
                </p:nvSpPr>
                <p:spPr>
                  <a:xfrm>
                    <a:off x="9915392" y="4186042"/>
                    <a:ext cx="1710304" cy="412934"/>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0909DB52-EA04-4F68-A522-7004015114DB}"/>
                      </a:ext>
                    </a:extLst>
                  </p:cNvPr>
                  <p:cNvSpPr txBox="1"/>
                  <p:nvPr/>
                </p:nvSpPr>
                <p:spPr>
                  <a:xfrm>
                    <a:off x="9495403" y="4582073"/>
                    <a:ext cx="2055977" cy="376450"/>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r">
                      <a:buNone/>
                    </a:pPr>
                    <a14:m>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𝑪</m:t>
                            </m:r>
                          </m:e>
                          <m:sub>
                            <m:r>
                              <a:rPr lang="en-US" altLang="zh-CN" sz="1600" b="1" i="1" smtClean="0">
                                <a:latin typeface="Cambria Math" panose="02040503050406030204" pitchFamily="18" charset="0"/>
                              </a:rPr>
                              <m:t>𝒊</m:t>
                            </m:r>
                          </m:sub>
                        </m:sSub>
                        <m:r>
                          <a:rPr lang="en-US" altLang="zh-CN" sz="1600" b="1" i="1" smtClean="0">
                            <a:latin typeface="Cambria Math" panose="02040503050406030204" pitchFamily="18" charset="0"/>
                          </a:rPr>
                          <m:t>_</m:t>
                        </m:r>
                      </m:oMath>
                    </a14:m>
                    <a:r>
                      <a:rPr lang="zh-CN" altLang="en-US" sz="1600" dirty="0"/>
                      <a:t>值</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 </m:t>
                            </m:r>
                            <m:r>
                              <a:rPr lang="en-US" altLang="zh-CN" sz="1600" i="1">
                                <a:latin typeface="Cambria Math" panose="02040503050406030204" pitchFamily="18" charset="0"/>
                                <a:ea typeface="Cambria Math" panose="02040503050406030204" pitchFamily="18" charset="0"/>
                              </a:rPr>
                              <m:t>𝒍</m:t>
                            </m:r>
                          </m:e>
                          <m:sub>
                            <m:r>
                              <a:rPr lang="en-US" altLang="zh-CN" sz="1600" i="1">
                                <a:latin typeface="Cambria Math" panose="02040503050406030204" pitchFamily="18" charset="0"/>
                                <a:ea typeface="Cambria Math" panose="02040503050406030204" pitchFamily="18" charset="0"/>
                              </a:rPr>
                              <m:t>𝒊</m:t>
                            </m:r>
                          </m:sub>
                        </m:sSub>
                        <m:r>
                          <a:rPr lang="en-US" altLang="zh-CN" sz="1600" i="1">
                            <a:latin typeface="Cambria Math" panose="02040503050406030204" pitchFamily="18" charset="0"/>
                            <a:ea typeface="Cambria Math" panose="02040503050406030204" pitchFamily="18" charset="0"/>
                          </a:rPr>
                          <m:t>, </m:t>
                        </m:r>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𝒖</m:t>
                            </m:r>
                          </m:e>
                          <m:sub>
                            <m:r>
                              <a:rPr lang="en-US" altLang="zh-CN" sz="1600" i="1">
                                <a:latin typeface="Cambria Math" panose="02040503050406030204" pitchFamily="18" charset="0"/>
                                <a:ea typeface="Cambria Math" panose="02040503050406030204" pitchFamily="18" charset="0"/>
                              </a:rPr>
                              <m:t>𝒊</m:t>
                            </m:r>
                          </m:sub>
                        </m:sSub>
                        <m:r>
                          <a:rPr lang="en-US" altLang="zh-CN" sz="1600" i="1">
                            <a:latin typeface="Cambria Math" panose="02040503050406030204" pitchFamily="18" charset="0"/>
                            <a:ea typeface="Cambria Math" panose="02040503050406030204" pitchFamily="18" charset="0"/>
                          </a:rPr>
                          <m:t> ]</m:t>
                        </m:r>
                      </m:oMath>
                    </a14:m>
                    <a:endParaRPr lang="zh-CN" altLang="en-US" sz="1600" dirty="0"/>
                  </a:p>
                </p:txBody>
              </p:sp>
            </mc:Choice>
            <mc:Fallback xmlns="">
              <p:sp>
                <p:nvSpPr>
                  <p:cNvPr id="46" name="文本框 45">
                    <a:extLst>
                      <a:ext uri="{FF2B5EF4-FFF2-40B4-BE49-F238E27FC236}">
                        <a16:creationId xmlns:a16="http://schemas.microsoft.com/office/drawing/2014/main" id="{0909DB52-EA04-4F68-A522-7004015114DB}"/>
                      </a:ext>
                    </a:extLst>
                  </p:cNvPr>
                  <p:cNvSpPr txBox="1">
                    <a:spLocks noRot="1" noChangeAspect="1" noMove="1" noResize="1" noEditPoints="1" noAdjustHandles="1" noChangeArrowheads="1" noChangeShapeType="1" noTextEdit="1"/>
                  </p:cNvSpPr>
                  <p:nvPr/>
                </p:nvSpPr>
                <p:spPr>
                  <a:xfrm>
                    <a:off x="9495403" y="4582073"/>
                    <a:ext cx="2055977" cy="376450"/>
                  </a:xfrm>
                  <a:prstGeom prst="rect">
                    <a:avLst/>
                  </a:prstGeom>
                  <a:blipFill>
                    <a:blip r:embed="rId16"/>
                    <a:stretch>
                      <a:fillRect r="-593" b="-177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26AFEB00-E253-4453-A79D-03E6B231057A}"/>
                      </a:ext>
                    </a:extLst>
                  </p:cNvPr>
                  <p:cNvSpPr txBox="1"/>
                  <p:nvPr/>
                </p:nvSpPr>
                <p:spPr>
                  <a:xfrm>
                    <a:off x="9830817" y="4986722"/>
                    <a:ext cx="2055988" cy="381899"/>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buNone/>
                    </a:pPr>
                    <a14:m>
                      <m:oMath xmlns:m="http://schemas.openxmlformats.org/officeDocument/2006/math">
                        <m:r>
                          <a:rPr lang="en-US" altLang="zh-CN" sz="1600" b="1" i="1" smtClean="0">
                            <a:latin typeface="Cambria Math" panose="02040503050406030204" pitchFamily="18" charset="0"/>
                          </a:rPr>
                          <m:t>𝑻</m:t>
                        </m:r>
                      </m:oMath>
                    </a14:m>
                    <a:r>
                      <a:rPr lang="zh-CN" altLang="en-US" sz="1600" dirty="0"/>
                      <a:t>中元组</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𝒙</m:t>
                            </m:r>
                          </m:e>
                          <m:sub>
                            <m:r>
                              <a:rPr lang="en-US" altLang="zh-CN" sz="1600" b="1" i="1" smtClean="0">
                                <a:latin typeface="Cambria Math" panose="02040503050406030204" pitchFamily="18" charset="0"/>
                              </a:rPr>
                              <m:t>𝟏</m:t>
                            </m:r>
                          </m:sub>
                        </m:sSub>
                        <m:r>
                          <a:rPr lang="en-US" altLang="zh-CN" sz="1600" b="1" i="1" smtClean="0">
                            <a:latin typeface="Cambria Math" panose="02040503050406030204" pitchFamily="18" charset="0"/>
                          </a:rPr>
                          <m:t>, …, </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𝒙</m:t>
                            </m:r>
                          </m:e>
                          <m:sub>
                            <m:r>
                              <a:rPr lang="en-US" altLang="zh-CN" sz="1600" b="1" i="1" smtClean="0">
                                <a:latin typeface="Cambria Math" panose="02040503050406030204" pitchFamily="18" charset="0"/>
                              </a:rPr>
                              <m:t>𝑵</m:t>
                            </m:r>
                          </m:sub>
                        </m:sSub>
                      </m:oMath>
                    </a14:m>
                    <a:endParaRPr lang="zh-CN" altLang="en-US" sz="1600" dirty="0"/>
                  </a:p>
                </p:txBody>
              </p:sp>
            </mc:Choice>
            <mc:Fallback xmlns="">
              <p:sp>
                <p:nvSpPr>
                  <p:cNvPr id="47" name="文本框 46">
                    <a:extLst>
                      <a:ext uri="{FF2B5EF4-FFF2-40B4-BE49-F238E27FC236}">
                        <a16:creationId xmlns:a16="http://schemas.microsoft.com/office/drawing/2014/main" id="{26AFEB00-E253-4453-A79D-03E6B231057A}"/>
                      </a:ext>
                    </a:extLst>
                  </p:cNvPr>
                  <p:cNvSpPr txBox="1">
                    <a:spLocks noRot="1" noChangeAspect="1" noMove="1" noResize="1" noEditPoints="1" noAdjustHandles="1" noChangeArrowheads="1" noChangeShapeType="1" noTextEdit="1"/>
                  </p:cNvSpPr>
                  <p:nvPr/>
                </p:nvSpPr>
                <p:spPr>
                  <a:xfrm>
                    <a:off x="9830817" y="4986722"/>
                    <a:ext cx="2055988" cy="381899"/>
                  </a:xfrm>
                  <a:prstGeom prst="rect">
                    <a:avLst/>
                  </a:prstGeom>
                  <a:blipFill>
                    <a:blip r:embed="rId17"/>
                    <a:stretch>
                      <a:fillRect b="-15873"/>
                    </a:stretch>
                  </a:blipFill>
                </p:spPr>
                <p:txBody>
                  <a:bodyPr/>
                  <a:lstStyle/>
                  <a:p>
                    <a:r>
                      <a:rPr lang="zh-CN" altLang="en-US">
                        <a:noFill/>
                      </a:rPr>
                      <a:t> </a:t>
                    </a:r>
                  </a:p>
                </p:txBody>
              </p:sp>
            </mc:Fallback>
          </mc:AlternateContent>
        </p:grpSp>
        <p:cxnSp>
          <p:nvCxnSpPr>
            <p:cNvPr id="65" name="直接箭头连接符 64">
              <a:extLst>
                <a:ext uri="{FF2B5EF4-FFF2-40B4-BE49-F238E27FC236}">
                  <a16:creationId xmlns:a16="http://schemas.microsoft.com/office/drawing/2014/main" id="{4A9A2E5E-66E7-4A3B-A743-D3962DDB03C0}"/>
                </a:ext>
              </a:extLst>
            </p:cNvPr>
            <p:cNvCxnSpPr>
              <a:cxnSpLocks/>
            </p:cNvCxnSpPr>
            <p:nvPr/>
          </p:nvCxnSpPr>
          <p:spPr>
            <a:xfrm>
              <a:off x="9915392" y="3980684"/>
              <a:ext cx="396779" cy="24073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组合 71">
            <a:extLst>
              <a:ext uri="{FF2B5EF4-FFF2-40B4-BE49-F238E27FC236}">
                <a16:creationId xmlns:a16="http://schemas.microsoft.com/office/drawing/2014/main" id="{B495C318-4235-48A4-A1E7-E72015077056}"/>
              </a:ext>
            </a:extLst>
          </p:cNvPr>
          <p:cNvGrpSpPr/>
          <p:nvPr/>
        </p:nvGrpSpPr>
        <p:grpSpPr>
          <a:xfrm>
            <a:off x="458248" y="5130915"/>
            <a:ext cx="6166958" cy="383950"/>
            <a:chOff x="462442" y="5192129"/>
            <a:chExt cx="6166958" cy="383950"/>
          </a:xfrm>
        </p:grpSpPr>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2EA8A0ED-ED6B-4227-9EA9-4E3A9B793588}"/>
                    </a:ext>
                  </a:extLst>
                </p:cNvPr>
                <p:cNvSpPr txBox="1"/>
                <p:nvPr/>
              </p:nvSpPr>
              <p:spPr>
                <a:xfrm>
                  <a:off x="462442" y="5194180"/>
                  <a:ext cx="2055988" cy="38189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dirty="0"/>
                    <a:t>默认查询：</a:t>
                  </a:r>
                  <a14:m>
                    <m:oMath xmlns:m="http://schemas.openxmlformats.org/officeDocument/2006/math">
                      <m:r>
                        <a:rPr lang="en-US" altLang="zh-CN" b="1" i="1" smtClean="0">
                          <a:solidFill>
                            <a:schemeClr val="tx1"/>
                          </a:solidFill>
                          <a:latin typeface="Cambria Math" panose="02040503050406030204" pitchFamily="18" charset="0"/>
                        </a:rPr>
                        <m:t>(</m:t>
                      </m:r>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𝑷</m:t>
                          </m:r>
                        </m:e>
                        <m:sub>
                          <m:r>
                            <a:rPr lang="en-US" altLang="zh-CN" i="1">
                              <a:latin typeface="Cambria Math" panose="02040503050406030204" pitchFamily="18" charset="0"/>
                            </a:rPr>
                            <m:t>0</m:t>
                          </m:r>
                        </m:sub>
                      </m:sSub>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𝟏</m:t>
                      </m:r>
                      <m:r>
                        <a:rPr lang="en-US" altLang="zh-CN" b="1" i="1" smtClean="0">
                          <a:solidFill>
                            <a:schemeClr val="tx1"/>
                          </a:solidFill>
                          <a:latin typeface="Cambria Math" panose="02040503050406030204" pitchFamily="18" charset="0"/>
                        </a:rPr>
                        <m:t>)</m:t>
                      </m:r>
                    </m:oMath>
                  </a14:m>
                  <a:endParaRPr lang="zh-CN" altLang="en-US" dirty="0"/>
                </a:p>
              </p:txBody>
            </p:sp>
          </mc:Choice>
          <mc:Fallback xmlns="">
            <p:sp>
              <p:nvSpPr>
                <p:cNvPr id="69" name="文本框 68">
                  <a:extLst>
                    <a:ext uri="{FF2B5EF4-FFF2-40B4-BE49-F238E27FC236}">
                      <a16:creationId xmlns:a16="http://schemas.microsoft.com/office/drawing/2014/main" id="{2EA8A0ED-ED6B-4227-9EA9-4E3A9B793588}"/>
                    </a:ext>
                  </a:extLst>
                </p:cNvPr>
                <p:cNvSpPr txBox="1">
                  <a:spLocks noRot="1" noChangeAspect="1" noMove="1" noResize="1" noEditPoints="1" noAdjustHandles="1" noChangeArrowheads="1" noChangeShapeType="1" noTextEdit="1"/>
                </p:cNvSpPr>
                <p:nvPr/>
              </p:nvSpPr>
              <p:spPr>
                <a:xfrm>
                  <a:off x="462442" y="5194180"/>
                  <a:ext cx="2055988" cy="381899"/>
                </a:xfrm>
                <a:prstGeom prst="rect">
                  <a:avLst/>
                </a:prstGeom>
                <a:blipFill>
                  <a:blip r:embed="rId18"/>
                  <a:stretch>
                    <a:fillRect/>
                  </a:stretch>
                </a:blipFill>
              </p:spPr>
              <p:txBody>
                <a:bodyPr/>
                <a:lstStyle/>
                <a:p>
                  <a:r>
                    <a:rPr lang="zh-CN" altLang="en-US">
                      <a:noFill/>
                    </a:rPr>
                    <a:t> </a:t>
                  </a:r>
                </a:p>
              </p:txBody>
            </p:sp>
          </mc:Fallback>
        </mc:AlternateContent>
        <p:sp>
          <p:nvSpPr>
            <p:cNvPr id="70" name="文本框 69">
              <a:extLst>
                <a:ext uri="{FF2B5EF4-FFF2-40B4-BE49-F238E27FC236}">
                  <a16:creationId xmlns:a16="http://schemas.microsoft.com/office/drawing/2014/main" id="{4D221064-E026-4A5D-8C3E-526F829CE4E9}"/>
                </a:ext>
              </a:extLst>
            </p:cNvPr>
            <p:cNvSpPr txBox="1"/>
            <p:nvPr/>
          </p:nvSpPr>
          <p:spPr>
            <a:xfrm>
              <a:off x="2594630" y="5192129"/>
              <a:ext cx="4034770" cy="372731"/>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a:buFont typeface="Wingdings" panose="05000000000000000000" pitchFamily="2" charset="2"/>
                <a:buChar char="Ø"/>
              </a:pPr>
              <a:r>
                <a:rPr lang="zh-CN" altLang="en-US" sz="1400" b="0" dirty="0">
                  <a:latin typeface="Times New Roman" panose="02020603050405020304" pitchFamily="18" charset="0"/>
                  <a:cs typeface="Times New Roman" panose="02020603050405020304" pitchFamily="18" charset="0"/>
                </a:rPr>
                <a:t>所有元组均被选中，选择性为</a:t>
              </a:r>
              <a:r>
                <a:rPr lang="en-US" altLang="zh-CN" sz="1400" b="0" dirty="0">
                  <a:latin typeface="Times New Roman" panose="02020603050405020304" pitchFamily="18" charset="0"/>
                  <a:cs typeface="Times New Roman" panose="02020603050405020304" pitchFamily="18" charset="0"/>
                </a:rPr>
                <a:t>1</a:t>
              </a:r>
              <a:r>
                <a:rPr lang="zh-CN" altLang="en-US" sz="1400" b="0" dirty="0">
                  <a:latin typeface="Times New Roman" panose="02020603050405020304" pitchFamily="18" charset="0"/>
                  <a:cs typeface="Times New Roman" panose="02020603050405020304" pitchFamily="18" charset="0"/>
                </a:rPr>
                <a:t>（即没有谓词）</a:t>
              </a:r>
            </a:p>
          </p:txBody>
        </p:sp>
      </p:grpSp>
      <p:grpSp>
        <p:nvGrpSpPr>
          <p:cNvPr id="74" name="组合 73">
            <a:extLst>
              <a:ext uri="{FF2B5EF4-FFF2-40B4-BE49-F238E27FC236}">
                <a16:creationId xmlns:a16="http://schemas.microsoft.com/office/drawing/2014/main" id="{BFD75E22-C898-4D6C-830E-C605361301BF}"/>
              </a:ext>
            </a:extLst>
          </p:cNvPr>
          <p:cNvGrpSpPr/>
          <p:nvPr/>
        </p:nvGrpSpPr>
        <p:grpSpPr>
          <a:xfrm>
            <a:off x="458248" y="5703183"/>
            <a:ext cx="7232248" cy="683713"/>
            <a:chOff x="458248" y="5762234"/>
            <a:chExt cx="7232248" cy="683713"/>
          </a:xfrm>
        </p:grpSpPr>
        <p:sp>
          <p:nvSpPr>
            <p:cNvPr id="71" name="文本框 70">
              <a:extLst>
                <a:ext uri="{FF2B5EF4-FFF2-40B4-BE49-F238E27FC236}">
                  <a16:creationId xmlns:a16="http://schemas.microsoft.com/office/drawing/2014/main" id="{DB0DA0B1-F543-4824-B514-9817B5625C7C}"/>
                </a:ext>
              </a:extLst>
            </p:cNvPr>
            <p:cNvSpPr txBox="1"/>
            <p:nvPr/>
          </p:nvSpPr>
          <p:spPr>
            <a:xfrm>
              <a:off x="458248" y="5764859"/>
              <a:ext cx="3199352" cy="37170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dirty="0"/>
                <a:t>重点关注合取谓词和单个关系</a:t>
              </a:r>
            </a:p>
          </p:txBody>
        </p:sp>
        <p:sp>
          <p:nvSpPr>
            <p:cNvPr id="73" name="文本框 72">
              <a:extLst>
                <a:ext uri="{FF2B5EF4-FFF2-40B4-BE49-F238E27FC236}">
                  <a16:creationId xmlns:a16="http://schemas.microsoft.com/office/drawing/2014/main" id="{A0D23125-4E35-47DA-9A1C-B98E69E3B8AF}"/>
                </a:ext>
              </a:extLst>
            </p:cNvPr>
            <p:cNvSpPr txBox="1"/>
            <p:nvPr/>
          </p:nvSpPr>
          <p:spPr>
            <a:xfrm>
              <a:off x="3655726" y="5762234"/>
              <a:ext cx="4034770" cy="683713"/>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a:buFont typeface="Wingdings" panose="05000000000000000000" pitchFamily="2" charset="2"/>
                <a:buChar char="Ø"/>
              </a:pPr>
              <a:r>
                <a:rPr lang="zh-CN" altLang="en-US" sz="1400" b="0" dirty="0"/>
                <a:t>否定与析取易得到支持，单表易拓展至多表</a:t>
              </a:r>
              <a:endParaRPr lang="en-US" altLang="zh-CN" sz="1400" b="0" dirty="0"/>
            </a:p>
            <a:p>
              <a:pPr marL="0" indent="0">
                <a:buNone/>
              </a:pPr>
              <a:r>
                <a:rPr lang="zh-CN" altLang="en-US" sz="1400" b="0" dirty="0"/>
                <a:t>   （集合运算</a:t>
              </a:r>
              <a:r>
                <a:rPr lang="en-US" altLang="zh-CN" sz="1400" b="0" dirty="0"/>
                <a:t>/</a:t>
              </a:r>
              <a:r>
                <a:rPr lang="zh-CN" altLang="en-US" sz="1400" b="0" dirty="0"/>
                <a:t>容斥原理，连接操作）</a:t>
              </a:r>
            </a:p>
          </p:txBody>
        </p:sp>
      </p:grpSp>
      <p:grpSp>
        <p:nvGrpSpPr>
          <p:cNvPr id="4" name="组合 3">
            <a:extLst>
              <a:ext uri="{FF2B5EF4-FFF2-40B4-BE49-F238E27FC236}">
                <a16:creationId xmlns:a16="http://schemas.microsoft.com/office/drawing/2014/main" id="{64D970DD-96F4-49A9-8860-59D2D2FDDF6A}"/>
              </a:ext>
            </a:extLst>
          </p:cNvPr>
          <p:cNvGrpSpPr/>
          <p:nvPr/>
        </p:nvGrpSpPr>
        <p:grpSpPr>
          <a:xfrm>
            <a:off x="7467600" y="5312471"/>
            <a:ext cx="4648200" cy="1201646"/>
            <a:chOff x="7467600" y="5312471"/>
            <a:chExt cx="4648200" cy="1201646"/>
          </a:xfrm>
        </p:grpSpPr>
        <p:grpSp>
          <p:nvGrpSpPr>
            <p:cNvPr id="63" name="组合 62">
              <a:extLst>
                <a:ext uri="{FF2B5EF4-FFF2-40B4-BE49-F238E27FC236}">
                  <a16:creationId xmlns:a16="http://schemas.microsoft.com/office/drawing/2014/main" id="{9F6148A7-AC98-4E59-BA74-93BDA7D2B0E4}"/>
                </a:ext>
              </a:extLst>
            </p:cNvPr>
            <p:cNvGrpSpPr/>
            <p:nvPr/>
          </p:nvGrpSpPr>
          <p:grpSpPr>
            <a:xfrm>
              <a:off x="7467600" y="5312471"/>
              <a:ext cx="4648200" cy="1201646"/>
              <a:chOff x="7208312" y="5391998"/>
              <a:chExt cx="4648200" cy="1201646"/>
            </a:xfrm>
          </p:grpSpPr>
          <p:sp>
            <p:nvSpPr>
              <p:cNvPr id="60" name="椭圆 59">
                <a:extLst>
                  <a:ext uri="{FF2B5EF4-FFF2-40B4-BE49-F238E27FC236}">
                    <a16:creationId xmlns:a16="http://schemas.microsoft.com/office/drawing/2014/main" id="{4B7A8FC7-1A17-43A5-929B-92A6B8FED3C2}"/>
                  </a:ext>
                </a:extLst>
              </p:cNvPr>
              <p:cNvSpPr/>
              <p:nvPr/>
            </p:nvSpPr>
            <p:spPr>
              <a:xfrm>
                <a:off x="8874134" y="6473711"/>
                <a:ext cx="102059" cy="119933"/>
              </a:xfrm>
              <a:prstGeom prst="ellips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600"/>
              </a:p>
            </p:txBody>
          </p:sp>
          <p:grpSp>
            <p:nvGrpSpPr>
              <p:cNvPr id="62" name="组合 61">
                <a:extLst>
                  <a:ext uri="{FF2B5EF4-FFF2-40B4-BE49-F238E27FC236}">
                    <a16:creationId xmlns:a16="http://schemas.microsoft.com/office/drawing/2014/main" id="{E3082FBB-E63F-481E-A18A-4301123930B5}"/>
                  </a:ext>
                </a:extLst>
              </p:cNvPr>
              <p:cNvGrpSpPr/>
              <p:nvPr/>
            </p:nvGrpSpPr>
            <p:grpSpPr>
              <a:xfrm>
                <a:off x="7208312" y="5391998"/>
                <a:ext cx="4648200" cy="1195699"/>
                <a:chOff x="7208312" y="5391998"/>
                <a:chExt cx="4648200" cy="1195699"/>
              </a:xfrm>
            </p:grpSpPr>
            <p:sp>
              <p:nvSpPr>
                <p:cNvPr id="61" name="椭圆 60">
                  <a:extLst>
                    <a:ext uri="{FF2B5EF4-FFF2-40B4-BE49-F238E27FC236}">
                      <a16:creationId xmlns:a16="http://schemas.microsoft.com/office/drawing/2014/main" id="{F0616A6C-A5D7-4D03-8F5D-E3945B817699}"/>
                    </a:ext>
                  </a:extLst>
                </p:cNvPr>
                <p:cNvSpPr/>
                <p:nvPr/>
              </p:nvSpPr>
              <p:spPr>
                <a:xfrm>
                  <a:off x="10243019" y="5875111"/>
                  <a:ext cx="102059" cy="119933"/>
                </a:xfrm>
                <a:prstGeom prst="ellips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600"/>
                </a:p>
              </p:txBody>
            </p:sp>
            <p:grpSp>
              <p:nvGrpSpPr>
                <p:cNvPr id="58" name="组合 57">
                  <a:extLst>
                    <a:ext uri="{FF2B5EF4-FFF2-40B4-BE49-F238E27FC236}">
                      <a16:creationId xmlns:a16="http://schemas.microsoft.com/office/drawing/2014/main" id="{F5910DE9-53B3-4161-B422-E7886AE1DF7E}"/>
                    </a:ext>
                  </a:extLst>
                </p:cNvPr>
                <p:cNvGrpSpPr/>
                <p:nvPr/>
              </p:nvGrpSpPr>
              <p:grpSpPr>
                <a:xfrm>
                  <a:off x="7208312" y="5391998"/>
                  <a:ext cx="4648200" cy="1195699"/>
                  <a:chOff x="7208312" y="5391998"/>
                  <a:chExt cx="4648200" cy="1195699"/>
                </a:xfrm>
              </p:grpSpPr>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DEF60A1A-03D1-4F2D-9CB9-B8E97E45AFE4}"/>
                          </a:ext>
                        </a:extLst>
                      </p:cNvPr>
                      <p:cNvSpPr txBox="1"/>
                      <p:nvPr/>
                    </p:nvSpPr>
                    <p:spPr>
                      <a:xfrm>
                        <a:off x="7208312" y="5391998"/>
                        <a:ext cx="4648200" cy="381899"/>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14:m>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𝒙</m:t>
                                </m:r>
                              </m:e>
                              <m:sub>
                                <m:r>
                                  <a:rPr lang="en-US" altLang="zh-CN" sz="1600" b="1" i="1" smtClean="0">
                                    <a:latin typeface="Cambria Math" panose="02040503050406030204" pitchFamily="18" charset="0"/>
                                  </a:rPr>
                                  <m:t>𝒊</m:t>
                                </m:r>
                              </m:sub>
                            </m:sSub>
                          </m:oMath>
                        </a14:m>
                        <a:r>
                          <a:rPr lang="zh-CN" altLang="en-US" sz="1600" dirty="0"/>
                          <a:t>是属于</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1" i="1" smtClean="0">
                                    <a:latin typeface="Cambria Math" panose="02040503050406030204" pitchFamily="18" charset="0"/>
                                  </a:rPr>
                                  <m:t>𝑩</m:t>
                                </m:r>
                              </m:e>
                              <m:sub>
                                <m:r>
                                  <a:rPr lang="en-US" altLang="zh-CN" sz="1600" b="1" i="1" smtClean="0">
                                    <a:latin typeface="Cambria Math" panose="02040503050406030204" pitchFamily="18" charset="0"/>
                                  </a:rPr>
                                  <m:t>𝟎</m:t>
                                </m:r>
                              </m:sub>
                            </m:sSub>
                            <m:r>
                              <a:rPr lang="en-US" altLang="zh-CN" sz="1600" b="1" i="1" smtClean="0">
                                <a:latin typeface="Cambria Math" panose="02040503050406030204" pitchFamily="18" charset="0"/>
                              </a:rPr>
                              <m:t>=</m:t>
                            </m:r>
                            <m:d>
                              <m:dPr>
                                <m:begChr m:val="["/>
                                <m:endChr m:val="]"/>
                                <m:ctrlPr>
                                  <a:rPr lang="en-US" altLang="zh-CN" sz="1600" b="1" i="1" smtClean="0">
                                    <a:latin typeface="Cambria Math" panose="02040503050406030204" pitchFamily="18" charset="0"/>
                                  </a:rPr>
                                </m:ctrlPr>
                              </m:dPr>
                              <m:e>
                                <m:sSub>
                                  <m:sSubPr>
                                    <m:ctrlPr>
                                      <a:rPr lang="zh-CN" altLang="en-US" sz="1600" i="1" dirty="0" smtClean="0">
                                        <a:latin typeface="Cambria Math" panose="02040503050406030204" pitchFamily="18" charset="0"/>
                                      </a:rPr>
                                    </m:ctrlPr>
                                  </m:sSubPr>
                                  <m:e>
                                    <m:r>
                                      <a:rPr lang="en-US" altLang="zh-CN" sz="1600" b="1" i="1" dirty="0" smtClean="0">
                                        <a:latin typeface="Cambria Math" panose="02040503050406030204" pitchFamily="18" charset="0"/>
                                      </a:rPr>
                                      <m:t>𝒍</m:t>
                                    </m:r>
                                  </m:e>
                                  <m:sub>
                                    <m:r>
                                      <a:rPr lang="en-US" altLang="zh-CN" sz="1600" b="1" i="1" dirty="0" smtClean="0">
                                        <a:latin typeface="Cambria Math" panose="02040503050406030204" pitchFamily="18" charset="0"/>
                                      </a:rPr>
                                      <m:t>𝟏</m:t>
                                    </m:r>
                                  </m:sub>
                                </m:sSub>
                                <m:r>
                                  <a:rPr lang="en-US" altLang="zh-CN" sz="1600" b="1" i="1" dirty="0" smtClean="0">
                                    <a:latin typeface="Cambria Math" panose="02040503050406030204" pitchFamily="18" charset="0"/>
                                  </a:rPr>
                                  <m:t>,</m:t>
                                </m:r>
                                <m:sSub>
                                  <m:sSubPr>
                                    <m:ctrlPr>
                                      <a:rPr lang="en-US" altLang="zh-CN" sz="1600" b="1" i="1" dirty="0" smtClean="0">
                                        <a:latin typeface="Cambria Math" panose="02040503050406030204" pitchFamily="18" charset="0"/>
                                      </a:rPr>
                                    </m:ctrlPr>
                                  </m:sSubPr>
                                  <m:e>
                                    <m:r>
                                      <a:rPr lang="en-US" altLang="zh-CN" sz="1600" b="1" i="1" dirty="0" smtClean="0">
                                        <a:latin typeface="Cambria Math" panose="02040503050406030204" pitchFamily="18" charset="0"/>
                                      </a:rPr>
                                      <m:t>𝒖</m:t>
                                    </m:r>
                                  </m:e>
                                  <m:sub>
                                    <m:r>
                                      <a:rPr lang="en-US" altLang="zh-CN" sz="1600" b="1" i="1" dirty="0" smtClean="0">
                                        <a:latin typeface="Cambria Math" panose="02040503050406030204" pitchFamily="18" charset="0"/>
                                      </a:rPr>
                                      <m:t>1</m:t>
                                    </m:r>
                                  </m:sub>
                                </m:sSub>
                              </m:e>
                            </m:d>
                            <m:r>
                              <a:rPr lang="en-US" altLang="zh-CN" sz="1600" i="1" smtClean="0">
                                <a:latin typeface="Cambria Math" panose="02040503050406030204" pitchFamily="18" charset="0"/>
                                <a:ea typeface="Cambria Math" panose="02040503050406030204" pitchFamily="18" charset="0"/>
                              </a:rPr>
                              <m:t>×</m:t>
                            </m:r>
                            <m:r>
                              <a:rPr lang="en-US" altLang="zh-CN" sz="1600" b="1" i="1" smtClean="0">
                                <a:latin typeface="Cambria Math" panose="02040503050406030204" pitchFamily="18" charset="0"/>
                                <a:ea typeface="Cambria Math" panose="02040503050406030204" pitchFamily="18" charset="0"/>
                              </a:rPr>
                              <m:t>…×</m:t>
                            </m:r>
                            <m:d>
                              <m:dPr>
                                <m:begChr m:val="["/>
                                <m:endChr m:val="]"/>
                                <m:ctrlPr>
                                  <a:rPr lang="en-US" altLang="zh-CN" sz="1600" b="1" i="1" smtClean="0">
                                    <a:latin typeface="Cambria Math" panose="02040503050406030204" pitchFamily="18" charset="0"/>
                                    <a:ea typeface="Cambria Math" panose="02040503050406030204" pitchFamily="18" charset="0"/>
                                  </a:rPr>
                                </m:ctrlPr>
                              </m:dPr>
                              <m:e>
                                <m:sSub>
                                  <m:sSubPr>
                                    <m:ctrlPr>
                                      <a:rPr lang="en-US" altLang="zh-CN" sz="1600" b="1" i="1" smtClean="0">
                                        <a:latin typeface="Cambria Math" panose="02040503050406030204" pitchFamily="18" charset="0"/>
                                        <a:ea typeface="Cambria Math" panose="02040503050406030204" pitchFamily="18" charset="0"/>
                                      </a:rPr>
                                    </m:ctrlPr>
                                  </m:sSubPr>
                                  <m:e>
                                    <m:r>
                                      <a:rPr lang="en-US" altLang="zh-CN" sz="1600" b="1" i="1" smtClean="0">
                                        <a:latin typeface="Cambria Math" panose="02040503050406030204" pitchFamily="18" charset="0"/>
                                        <a:ea typeface="Cambria Math" panose="02040503050406030204" pitchFamily="18" charset="0"/>
                                      </a:rPr>
                                      <m:t>𝒍</m:t>
                                    </m:r>
                                  </m:e>
                                  <m:sub>
                                    <m:r>
                                      <a:rPr lang="en-US" altLang="zh-CN" sz="1600" b="1" i="1" smtClean="0">
                                        <a:latin typeface="Cambria Math" panose="02040503050406030204" pitchFamily="18" charset="0"/>
                                        <a:ea typeface="Cambria Math" panose="02040503050406030204" pitchFamily="18" charset="0"/>
                                      </a:rPr>
                                      <m:t>𝒅</m:t>
                                    </m:r>
                                  </m:sub>
                                </m:sSub>
                                <m:r>
                                  <a:rPr lang="en-US" altLang="zh-CN" sz="1600" b="1" i="1" smtClean="0">
                                    <a:latin typeface="Cambria Math" panose="02040503050406030204" pitchFamily="18" charset="0"/>
                                    <a:ea typeface="Cambria Math" panose="02040503050406030204" pitchFamily="18" charset="0"/>
                                  </a:rPr>
                                  <m:t>,</m:t>
                                </m:r>
                                <m:sSub>
                                  <m:sSubPr>
                                    <m:ctrlPr>
                                      <a:rPr lang="en-US" altLang="zh-CN" sz="1600" b="1" i="1" smtClean="0">
                                        <a:latin typeface="Cambria Math" panose="02040503050406030204" pitchFamily="18" charset="0"/>
                                        <a:ea typeface="Cambria Math" panose="02040503050406030204" pitchFamily="18" charset="0"/>
                                      </a:rPr>
                                    </m:ctrlPr>
                                  </m:sSubPr>
                                  <m:e>
                                    <m:r>
                                      <a:rPr lang="en-US" altLang="zh-CN" sz="1600" b="1" i="1" smtClean="0">
                                        <a:latin typeface="Cambria Math" panose="02040503050406030204" pitchFamily="18" charset="0"/>
                                        <a:ea typeface="Cambria Math" panose="02040503050406030204" pitchFamily="18" charset="0"/>
                                      </a:rPr>
                                      <m:t>𝒖</m:t>
                                    </m:r>
                                  </m:e>
                                  <m:sub>
                                    <m:r>
                                      <a:rPr lang="en-US" altLang="zh-CN" sz="1600" b="1" i="1" smtClean="0">
                                        <a:latin typeface="Cambria Math" panose="02040503050406030204" pitchFamily="18" charset="0"/>
                                        <a:ea typeface="Cambria Math" panose="02040503050406030204" pitchFamily="18" charset="0"/>
                                      </a:rPr>
                                      <m:t>𝒅</m:t>
                                    </m:r>
                                  </m:sub>
                                </m:sSub>
                              </m:e>
                            </m:d>
                          </m:oMath>
                        </a14:m>
                        <a:r>
                          <a:rPr lang="zh-CN" altLang="en-US" sz="1600" dirty="0"/>
                          <a:t>的向量</a:t>
                        </a:r>
                      </a:p>
                    </p:txBody>
                  </p:sp>
                </mc:Choice>
                <mc:Fallback xmlns="">
                  <p:sp>
                    <p:nvSpPr>
                      <p:cNvPr id="48" name="文本框 47">
                        <a:extLst>
                          <a:ext uri="{FF2B5EF4-FFF2-40B4-BE49-F238E27FC236}">
                            <a16:creationId xmlns:a16="http://schemas.microsoft.com/office/drawing/2014/main" id="{DEF60A1A-03D1-4F2D-9CB9-B8E97E45AFE4}"/>
                          </a:ext>
                        </a:extLst>
                      </p:cNvPr>
                      <p:cNvSpPr txBox="1">
                        <a:spLocks noRot="1" noChangeAspect="1" noMove="1" noResize="1" noEditPoints="1" noAdjustHandles="1" noChangeArrowheads="1" noChangeShapeType="1" noTextEdit="1"/>
                      </p:cNvSpPr>
                      <p:nvPr/>
                    </p:nvSpPr>
                    <p:spPr>
                      <a:xfrm>
                        <a:off x="7208312" y="5391998"/>
                        <a:ext cx="4648200" cy="381899"/>
                      </a:xfrm>
                      <a:prstGeom prst="rect">
                        <a:avLst/>
                      </a:prstGeom>
                      <a:blipFill>
                        <a:blip r:embed="rId19"/>
                        <a:stretch>
                          <a:fillRect b="-15873"/>
                        </a:stretch>
                      </a:blipFill>
                    </p:spPr>
                    <p:txBody>
                      <a:bodyPr/>
                      <a:lstStyle/>
                      <a:p>
                        <a:r>
                          <a:rPr lang="zh-CN" altLang="en-US">
                            <a:noFill/>
                          </a:rPr>
                          <a:t> </a:t>
                        </a:r>
                      </a:p>
                    </p:txBody>
                  </p:sp>
                </mc:Fallback>
              </mc:AlternateContent>
              <p:grpSp>
                <p:nvGrpSpPr>
                  <p:cNvPr id="57" name="组合 56">
                    <a:extLst>
                      <a:ext uri="{FF2B5EF4-FFF2-40B4-BE49-F238E27FC236}">
                        <a16:creationId xmlns:a16="http://schemas.microsoft.com/office/drawing/2014/main" id="{1B309DBE-C2BB-4B47-9B13-FCBD9EBED663}"/>
                      </a:ext>
                    </a:extLst>
                  </p:cNvPr>
                  <p:cNvGrpSpPr/>
                  <p:nvPr/>
                </p:nvGrpSpPr>
                <p:grpSpPr>
                  <a:xfrm>
                    <a:off x="7507254" y="5843004"/>
                    <a:ext cx="4261031" cy="744693"/>
                    <a:chOff x="7507254" y="5843004"/>
                    <a:chExt cx="4261031" cy="744693"/>
                  </a:xfrm>
                </p:grpSpPr>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42B403CB-DF47-4BCC-98B3-99A0FD4BDBA1}"/>
                            </a:ext>
                          </a:extLst>
                        </p:cNvPr>
                        <p:cNvSpPr txBox="1"/>
                        <p:nvPr/>
                      </p:nvSpPr>
                      <p:spPr>
                        <a:xfrm>
                          <a:off x="7507254" y="6174763"/>
                          <a:ext cx="1710304" cy="412934"/>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buNone/>
                          </a:pPr>
                          <a14:m>
                            <m:oMathPara xmlns:m="http://schemas.openxmlformats.org/officeDocument/2006/math">
                              <m:oMathParaPr>
                                <m:jc m:val="centerGroup"/>
                              </m:oMathParaPr>
                              <m:oMath xmlns:m="http://schemas.openxmlformats.org/officeDocument/2006/math">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𝒍</m:t>
                                    </m:r>
                                  </m:e>
                                  <m:sub>
                                    <m:r>
                                      <a:rPr lang="en-US" altLang="zh-CN" sz="1600" b="1" i="1" smtClean="0">
                                        <a:latin typeface="Cambria Math" panose="02040503050406030204" pitchFamily="18" charset="0"/>
                                      </a:rPr>
                                      <m:t>𝟏</m:t>
                                    </m:r>
                                  </m:sub>
                                </m:sSub>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𝒍</m:t>
                                    </m:r>
                                  </m:e>
                                  <m:sub>
                                    <m:r>
                                      <a:rPr lang="en-US" altLang="zh-CN" sz="1600" b="1" i="1" smtClean="0">
                                        <a:latin typeface="Cambria Math" panose="02040503050406030204" pitchFamily="18" charset="0"/>
                                      </a:rPr>
                                      <m:t>𝒅</m:t>
                                    </m:r>
                                  </m:sub>
                                </m:sSub>
                                <m:r>
                                  <a:rPr lang="en-US" altLang="zh-CN" sz="1600" b="1" i="1" smtClean="0">
                                    <a:latin typeface="Cambria Math" panose="02040503050406030204" pitchFamily="18" charset="0"/>
                                  </a:rPr>
                                  <m:t>)</m:t>
                                </m:r>
                              </m:oMath>
                            </m:oMathPara>
                          </a14:m>
                          <a:endParaRPr lang="zh-CN" altLang="en-US" sz="1600" dirty="0"/>
                        </a:p>
                      </p:txBody>
                    </p:sp>
                  </mc:Choice>
                  <mc:Fallback xmlns="">
                    <p:sp>
                      <p:nvSpPr>
                        <p:cNvPr id="55" name="文本框 54">
                          <a:extLst>
                            <a:ext uri="{FF2B5EF4-FFF2-40B4-BE49-F238E27FC236}">
                              <a16:creationId xmlns:a16="http://schemas.microsoft.com/office/drawing/2014/main" id="{42B403CB-DF47-4BCC-98B3-99A0FD4BDBA1}"/>
                            </a:ext>
                          </a:extLst>
                        </p:cNvPr>
                        <p:cNvSpPr txBox="1">
                          <a:spLocks noRot="1" noChangeAspect="1" noMove="1" noResize="1" noEditPoints="1" noAdjustHandles="1" noChangeArrowheads="1" noChangeShapeType="1" noTextEdit="1"/>
                        </p:cNvSpPr>
                        <p:nvPr/>
                      </p:nvSpPr>
                      <p:spPr>
                        <a:xfrm>
                          <a:off x="7507254" y="6174763"/>
                          <a:ext cx="1710304" cy="412934"/>
                        </a:xfrm>
                        <a:prstGeom prst="rect">
                          <a:avLst/>
                        </a:prstGeom>
                        <a:blipFill>
                          <a:blip r:embed="rId13"/>
                          <a:stretch>
                            <a:fillRect b="-4412"/>
                          </a:stretch>
                        </a:blipFill>
                      </p:spPr>
                      <p:txBody>
                        <a:bodyPr/>
                        <a:lstStyle/>
                        <a:p>
                          <a:r>
                            <a:rPr lang="zh-CN" altLang="en-US">
                              <a:noFill/>
                            </a:rPr>
                            <a:t> </a:t>
                          </a:r>
                        </a:p>
                      </p:txBody>
                    </p:sp>
                  </mc:Fallback>
                </mc:AlternateContent>
                <p:grpSp>
                  <p:nvGrpSpPr>
                    <p:cNvPr id="54" name="组合 53">
                      <a:extLst>
                        <a:ext uri="{FF2B5EF4-FFF2-40B4-BE49-F238E27FC236}">
                          <a16:creationId xmlns:a16="http://schemas.microsoft.com/office/drawing/2014/main" id="{F9686FAC-970E-4A27-AF0B-4E9CAD5F324C}"/>
                        </a:ext>
                      </a:extLst>
                    </p:cNvPr>
                    <p:cNvGrpSpPr/>
                    <p:nvPr/>
                  </p:nvGrpSpPr>
                  <p:grpSpPr>
                    <a:xfrm>
                      <a:off x="8925164" y="5929131"/>
                      <a:ext cx="1380992" cy="610493"/>
                      <a:chOff x="8617648" y="5937653"/>
                      <a:chExt cx="1380992" cy="610493"/>
                    </a:xfrm>
                  </p:grpSpPr>
                  <p:cxnSp>
                    <p:nvCxnSpPr>
                      <p:cNvPr id="51" name="直接连接符 50">
                        <a:extLst>
                          <a:ext uri="{FF2B5EF4-FFF2-40B4-BE49-F238E27FC236}">
                            <a16:creationId xmlns:a16="http://schemas.microsoft.com/office/drawing/2014/main" id="{852C7D53-A7EA-45BC-BBC7-C2C31AE81490}"/>
                          </a:ext>
                        </a:extLst>
                      </p:cNvPr>
                      <p:cNvCxnSpPr>
                        <a:cxnSpLocks/>
                      </p:cNvCxnSpPr>
                      <p:nvPr/>
                    </p:nvCxnSpPr>
                    <p:spPr>
                      <a:xfrm flipV="1">
                        <a:off x="8617648" y="5937653"/>
                        <a:ext cx="1380992" cy="60454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4A7451D1-C5FF-48DB-897F-A926D2250451}"/>
                          </a:ext>
                        </a:extLst>
                      </p:cNvPr>
                      <p:cNvSpPr/>
                      <p:nvPr/>
                    </p:nvSpPr>
                    <p:spPr>
                      <a:xfrm>
                        <a:off x="8617648" y="5943600"/>
                        <a:ext cx="1380992" cy="60454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9E821075-DC55-4677-83D0-2BF707EBA92D}"/>
                            </a:ext>
                          </a:extLst>
                        </p:cNvPr>
                        <p:cNvSpPr txBox="1"/>
                        <p:nvPr/>
                      </p:nvSpPr>
                      <p:spPr>
                        <a:xfrm>
                          <a:off x="10057981" y="5843004"/>
                          <a:ext cx="1710304" cy="412934"/>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buNone/>
                          </a:pPr>
                          <a14:m>
                            <m:oMathPara xmlns:m="http://schemas.openxmlformats.org/officeDocument/2006/math">
                              <m:oMathParaPr>
                                <m:jc m:val="centerGroup"/>
                              </m:oMathParaPr>
                              <m:oMath xmlns:m="http://schemas.openxmlformats.org/officeDocument/2006/math">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𝒖</m:t>
                                    </m:r>
                                  </m:e>
                                  <m:sub>
                                    <m:r>
                                      <a:rPr lang="en-US" altLang="zh-CN" sz="1600" b="1" i="1" smtClean="0">
                                        <a:latin typeface="Cambria Math" panose="02040503050406030204" pitchFamily="18" charset="0"/>
                                      </a:rPr>
                                      <m:t>𝟏</m:t>
                                    </m:r>
                                  </m:sub>
                                </m:sSub>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𝒖</m:t>
                                    </m:r>
                                  </m:e>
                                  <m:sub>
                                    <m:r>
                                      <a:rPr lang="en-US" altLang="zh-CN" sz="1600" b="1" i="1" smtClean="0">
                                        <a:latin typeface="Cambria Math" panose="02040503050406030204" pitchFamily="18" charset="0"/>
                                      </a:rPr>
                                      <m:t>𝒅</m:t>
                                    </m:r>
                                  </m:sub>
                                </m:sSub>
                                <m:r>
                                  <a:rPr lang="en-US" altLang="zh-CN" sz="1600" b="1" i="1" smtClean="0">
                                    <a:latin typeface="Cambria Math" panose="02040503050406030204" pitchFamily="18" charset="0"/>
                                  </a:rPr>
                                  <m:t>)</m:t>
                                </m:r>
                              </m:oMath>
                            </m:oMathPara>
                          </a14:m>
                          <a:endParaRPr lang="zh-CN" altLang="en-US" sz="1600" dirty="0"/>
                        </a:p>
                      </p:txBody>
                    </p:sp>
                  </mc:Choice>
                  <mc:Fallback xmlns="">
                    <p:sp>
                      <p:nvSpPr>
                        <p:cNvPr id="56" name="文本框 55">
                          <a:extLst>
                            <a:ext uri="{FF2B5EF4-FFF2-40B4-BE49-F238E27FC236}">
                              <a16:creationId xmlns:a16="http://schemas.microsoft.com/office/drawing/2014/main" id="{9E821075-DC55-4677-83D0-2BF707EBA92D}"/>
                            </a:ext>
                          </a:extLst>
                        </p:cNvPr>
                        <p:cNvSpPr txBox="1">
                          <a:spLocks noRot="1" noChangeAspect="1" noMove="1" noResize="1" noEditPoints="1" noAdjustHandles="1" noChangeArrowheads="1" noChangeShapeType="1" noTextEdit="1"/>
                        </p:cNvSpPr>
                        <p:nvPr/>
                      </p:nvSpPr>
                      <p:spPr>
                        <a:xfrm>
                          <a:off x="10057981" y="5843004"/>
                          <a:ext cx="1710304" cy="412934"/>
                        </a:xfrm>
                        <a:prstGeom prst="rect">
                          <a:avLst/>
                        </a:prstGeom>
                        <a:blipFill>
                          <a:blip r:embed="rId14"/>
                          <a:stretch>
                            <a:fillRect b="-4412"/>
                          </a:stretch>
                        </a:blipFill>
                      </p:spPr>
                      <p:txBody>
                        <a:bodyPr/>
                        <a:lstStyle/>
                        <a:p>
                          <a:r>
                            <a:rPr lang="zh-CN" altLang="en-US">
                              <a:noFill/>
                            </a:rPr>
                            <a:t> </a:t>
                          </a:r>
                        </a:p>
                      </p:txBody>
                    </p:sp>
                  </mc:Fallback>
                </mc:AlternateContent>
              </p:grpSp>
            </p:grpSp>
          </p:grpSp>
        </p:gr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DE2CB335-BE62-4D39-B9B2-48CCE6173470}"/>
                    </a:ext>
                  </a:extLst>
                </p:cNvPr>
                <p:cNvSpPr txBox="1"/>
                <p:nvPr/>
              </p:nvSpPr>
              <p:spPr>
                <a:xfrm>
                  <a:off x="9525000" y="6065253"/>
                  <a:ext cx="1710304" cy="412934"/>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buNone/>
                  </a:pPr>
                  <a14:m>
                    <m:oMathPara xmlns:m="http://schemas.openxmlformats.org/officeDocument/2006/math">
                      <m:oMathParaPr>
                        <m:jc m:val="centerGroup"/>
                      </m:oMathParaPr>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𝑩</m:t>
                            </m:r>
                          </m:e>
                          <m:sub>
                            <m:r>
                              <a:rPr lang="en-US" altLang="zh-CN" sz="1600" i="1">
                                <a:latin typeface="Cambria Math" panose="02040503050406030204" pitchFamily="18" charset="0"/>
                              </a:rPr>
                              <m:t>0</m:t>
                            </m:r>
                          </m:sub>
                        </m:sSub>
                      </m:oMath>
                    </m:oMathPara>
                  </a14:m>
                  <a:endParaRPr lang="zh-CN" altLang="en-US" sz="1600" dirty="0"/>
                </a:p>
              </p:txBody>
            </p:sp>
          </mc:Choice>
          <mc:Fallback xmlns="">
            <p:sp>
              <p:nvSpPr>
                <p:cNvPr id="64" name="文本框 63">
                  <a:extLst>
                    <a:ext uri="{FF2B5EF4-FFF2-40B4-BE49-F238E27FC236}">
                      <a16:creationId xmlns:a16="http://schemas.microsoft.com/office/drawing/2014/main" id="{DE2CB335-BE62-4D39-B9B2-48CCE6173470}"/>
                    </a:ext>
                  </a:extLst>
                </p:cNvPr>
                <p:cNvSpPr txBox="1">
                  <a:spLocks noRot="1" noChangeAspect="1" noMove="1" noResize="1" noEditPoints="1" noAdjustHandles="1" noChangeArrowheads="1" noChangeShapeType="1" noTextEdit="1"/>
                </p:cNvSpPr>
                <p:nvPr/>
              </p:nvSpPr>
              <p:spPr>
                <a:xfrm>
                  <a:off x="9525000" y="6065253"/>
                  <a:ext cx="1710304" cy="412934"/>
                </a:xfrm>
                <a:prstGeom prst="rect">
                  <a:avLst/>
                </a:prstGeom>
                <a:blipFill>
                  <a:blip r:embed="rId20"/>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9766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up)">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up)">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barn(inVertical)">
                                      <p:cBhvr>
                                        <p:cTn id="47" dur="500"/>
                                        <p:tgtEl>
                                          <p:spTgt spid="7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barn(inVertical)">
                                      <p:cBhvr>
                                        <p:cTn id="5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本文模型</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11</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均匀混合模型（</a:t>
            </a:r>
            <a:r>
              <a:rPr lang="en-US" altLang="zh-CN" dirty="0">
                <a:latin typeface="微软雅黑" panose="020B0503020204020204" pitchFamily="34" charset="-122"/>
                <a:ea typeface="微软雅黑" panose="020B0503020204020204" pitchFamily="34" charset="-122"/>
              </a:rPr>
              <a:t>UMM</a:t>
            </a:r>
            <a:r>
              <a:rPr lang="zh-CN" altLang="en-US" dirty="0">
                <a:latin typeface="微软雅黑" panose="020B0503020204020204" pitchFamily="34" charset="-122"/>
                <a:ea typeface="微软雅黑" panose="020B0503020204020204" pitchFamily="34" charset="-122"/>
              </a:rPr>
              <a:t>）</a:t>
            </a:r>
          </a:p>
        </p:txBody>
      </p:sp>
      <p:sp>
        <p:nvSpPr>
          <p:cNvPr id="6" name="文本框 5">
            <a:extLst>
              <a:ext uri="{FF2B5EF4-FFF2-40B4-BE49-F238E27FC236}">
                <a16:creationId xmlns:a16="http://schemas.microsoft.com/office/drawing/2014/main" id="{F85CE51A-AD03-4DEC-BE12-762532FC2865}"/>
              </a:ext>
            </a:extLst>
          </p:cNvPr>
          <p:cNvSpPr txBox="1"/>
          <p:nvPr/>
        </p:nvSpPr>
        <p:spPr>
          <a:xfrm>
            <a:off x="227900" y="1600200"/>
            <a:ext cx="1066870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混合模型</a:t>
            </a:r>
            <a:r>
              <a:rPr lang="zh-CN" altLang="en-US" b="1" dirty="0"/>
              <a:t>：一种概率模型，它能将复杂的概率密度函数表示为多个简单的概率密度函数的组合。</a:t>
            </a:r>
          </a:p>
        </p:txBody>
      </p:sp>
      <p:grpSp>
        <p:nvGrpSpPr>
          <p:cNvPr id="18" name="组合 17">
            <a:extLst>
              <a:ext uri="{FF2B5EF4-FFF2-40B4-BE49-F238E27FC236}">
                <a16:creationId xmlns:a16="http://schemas.microsoft.com/office/drawing/2014/main" id="{EA48CCDF-EDE0-423F-8A98-5782484D0554}"/>
              </a:ext>
            </a:extLst>
          </p:cNvPr>
          <p:cNvGrpSpPr/>
          <p:nvPr/>
        </p:nvGrpSpPr>
        <p:grpSpPr>
          <a:xfrm>
            <a:off x="2133424" y="1600200"/>
            <a:ext cx="4419951" cy="1107996"/>
            <a:chOff x="2133424" y="1600200"/>
            <a:chExt cx="4419951" cy="1107996"/>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01E2D83-92CC-4397-BEB4-AF04B6D01EFA}"/>
                    </a:ext>
                  </a:extLst>
                </p:cNvPr>
                <p:cNvSpPr txBox="1"/>
                <p:nvPr/>
              </p:nvSpPr>
              <p:spPr>
                <a:xfrm>
                  <a:off x="2133424" y="2338864"/>
                  <a:ext cx="4419951" cy="369332"/>
                </a:xfrm>
                <a:prstGeom prst="rect">
                  <a:avLst/>
                </a:prstGeom>
                <a:noFill/>
              </p:spPr>
              <p:txBody>
                <a:bodyPr wrap="square">
                  <a:spAutoFit/>
                </a:bodyPr>
                <a:lstStyle/>
                <a:p>
                  <a:r>
                    <a:rPr lang="zh-CN" altLang="en-US" b="1" dirty="0">
                      <a:solidFill>
                        <a:srgbClr val="FF0000"/>
                      </a:solidFill>
                    </a:rPr>
                    <a:t>总体分布</a:t>
                  </a:r>
                  <a14:m>
                    <m:oMath xmlns:m="http://schemas.openxmlformats.org/officeDocument/2006/math">
                      <m:r>
                        <a:rPr lang="en-US" altLang="zh-CN" b="1" i="1" smtClean="0">
                          <a:solidFill>
                            <a:srgbClr val="FF0000"/>
                          </a:solidFill>
                          <a:latin typeface="Cambria Math" panose="02040503050406030204" pitchFamily="18" charset="0"/>
                        </a:rPr>
                        <m:t>𝒇</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𝒙</m:t>
                      </m:r>
                      <m:r>
                        <a:rPr lang="en-US" altLang="zh-CN" b="1" i="1" smtClean="0">
                          <a:solidFill>
                            <a:srgbClr val="FF0000"/>
                          </a:solidFill>
                          <a:latin typeface="Cambria Math" panose="02040503050406030204" pitchFamily="18" charset="0"/>
                        </a:rPr>
                        <m:t>)</m:t>
                      </m:r>
                    </m:oMath>
                  </a14:m>
                  <a:r>
                    <a:rPr lang="zh-CN" altLang="en-US" b="1" dirty="0">
                      <a:solidFill>
                        <a:srgbClr val="FF0000"/>
                      </a:solidFill>
                    </a:rPr>
                    <a:t>，表</a:t>
                  </a:r>
                  <a14:m>
                    <m:oMath xmlns:m="http://schemas.openxmlformats.org/officeDocument/2006/math">
                      <m:r>
                        <a:rPr lang="en-US" altLang="zh-CN" b="1" i="1" smtClean="0">
                          <a:solidFill>
                            <a:srgbClr val="FF0000"/>
                          </a:solidFill>
                          <a:latin typeface="Cambria Math" panose="02040503050406030204" pitchFamily="18" charset="0"/>
                        </a:rPr>
                        <m:t>𝑻</m:t>
                      </m:r>
                    </m:oMath>
                  </a14:m>
                  <a:r>
                    <a:rPr lang="zh-CN" altLang="en-US" b="1" dirty="0">
                      <a:solidFill>
                        <a:srgbClr val="FF0000"/>
                      </a:solidFill>
                    </a:rPr>
                    <a:t>生成元组</a:t>
                  </a:r>
                  <a:r>
                    <a:rPr lang="en-US" altLang="zh-CN" b="1" i="1" dirty="0">
                      <a:solidFill>
                        <a:srgbClr val="FF0000"/>
                      </a:solidFill>
                      <a:latin typeface="Times New Roman" panose="02020603050405020304" pitchFamily="18" charset="0"/>
                      <a:cs typeface="Times New Roman" panose="02020603050405020304" pitchFamily="18" charset="0"/>
                    </a:rPr>
                    <a:t>x</a:t>
                  </a:r>
                  <a:r>
                    <a:rPr lang="zh-CN" altLang="en-US" b="1" dirty="0">
                      <a:solidFill>
                        <a:srgbClr val="FF0000"/>
                      </a:solidFill>
                      <a:latin typeface="Times New Roman" panose="02020603050405020304" pitchFamily="18" charset="0"/>
                      <a:cs typeface="Times New Roman" panose="02020603050405020304" pitchFamily="18" charset="0"/>
                    </a:rPr>
                    <a:t>满足该分布</a:t>
                  </a:r>
                </a:p>
              </p:txBody>
            </p:sp>
          </mc:Choice>
          <mc:Fallback xmlns="">
            <p:sp>
              <p:nvSpPr>
                <p:cNvPr id="9" name="文本框 8">
                  <a:extLst>
                    <a:ext uri="{FF2B5EF4-FFF2-40B4-BE49-F238E27FC236}">
                      <a16:creationId xmlns:a16="http://schemas.microsoft.com/office/drawing/2014/main" id="{C01E2D83-92CC-4397-BEB4-AF04B6D01EFA}"/>
                    </a:ext>
                  </a:extLst>
                </p:cNvPr>
                <p:cNvSpPr txBox="1">
                  <a:spLocks noRot="1" noChangeAspect="1" noMove="1" noResize="1" noEditPoints="1" noAdjustHandles="1" noChangeArrowheads="1" noChangeShapeType="1" noTextEdit="1"/>
                </p:cNvSpPr>
                <p:nvPr/>
              </p:nvSpPr>
              <p:spPr>
                <a:xfrm>
                  <a:off x="2133424" y="2338864"/>
                  <a:ext cx="4419951" cy="369332"/>
                </a:xfrm>
                <a:prstGeom prst="rect">
                  <a:avLst/>
                </a:prstGeom>
                <a:blipFill>
                  <a:blip r:embed="rId4"/>
                  <a:stretch>
                    <a:fillRect l="-1241" t="-13333" b="-28333"/>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CD534412-D9DC-400E-ADD9-1E30A6BF215A}"/>
                </a:ext>
              </a:extLst>
            </p:cNvPr>
            <p:cNvCxnSpPr>
              <a:cxnSpLocks/>
              <a:endCxn id="9" idx="0"/>
            </p:cNvCxnSpPr>
            <p:nvPr/>
          </p:nvCxnSpPr>
          <p:spPr>
            <a:xfrm flipH="1">
              <a:off x="4343400" y="1969532"/>
              <a:ext cx="152400" cy="369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D34B0CEA-4973-473D-8B15-9D73082B61E3}"/>
                </a:ext>
              </a:extLst>
            </p:cNvPr>
            <p:cNvSpPr/>
            <p:nvPr/>
          </p:nvSpPr>
          <p:spPr>
            <a:xfrm>
              <a:off x="3733800" y="1600200"/>
              <a:ext cx="2133600"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724BFAEE-DF14-473D-B6A4-15821435A01B}"/>
              </a:ext>
            </a:extLst>
          </p:cNvPr>
          <p:cNvGrpSpPr/>
          <p:nvPr/>
        </p:nvGrpSpPr>
        <p:grpSpPr>
          <a:xfrm>
            <a:off x="6858000" y="1600200"/>
            <a:ext cx="3962400" cy="1107996"/>
            <a:chOff x="6858000" y="1600200"/>
            <a:chExt cx="3962400" cy="1107996"/>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D75BC97-EB25-44E3-8E73-E425A290D057}"/>
                    </a:ext>
                  </a:extLst>
                </p:cNvPr>
                <p:cNvSpPr txBox="1"/>
                <p:nvPr/>
              </p:nvSpPr>
              <p:spPr>
                <a:xfrm>
                  <a:off x="6858000" y="2338864"/>
                  <a:ext cx="3962400" cy="369332"/>
                </a:xfrm>
                <a:prstGeom prst="rect">
                  <a:avLst/>
                </a:prstGeom>
                <a:noFill/>
              </p:spPr>
              <p:txBody>
                <a:bodyPr wrap="square">
                  <a:spAutoFit/>
                </a:bodyPr>
                <a:lstStyle/>
                <a:p>
                  <a:r>
                    <a:rPr lang="zh-CN" altLang="en-US" b="1" dirty="0">
                      <a:solidFill>
                        <a:srgbClr val="FF0000"/>
                      </a:solidFill>
                    </a:rPr>
                    <a:t>子总体，模型内部管理，去逼近</a:t>
                  </a:r>
                  <a14:m>
                    <m:oMath xmlns:m="http://schemas.openxmlformats.org/officeDocument/2006/math">
                      <m:r>
                        <a:rPr lang="en-US" altLang="zh-CN" b="1" i="1" smtClean="0">
                          <a:solidFill>
                            <a:srgbClr val="FF0000"/>
                          </a:solidFill>
                          <a:latin typeface="Cambria Math" panose="02040503050406030204" pitchFamily="18" charset="0"/>
                        </a:rPr>
                        <m:t>𝒇</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𝒙</m:t>
                      </m:r>
                      <m:r>
                        <a:rPr lang="en-US" altLang="zh-CN" b="1" i="1" smtClean="0">
                          <a:solidFill>
                            <a:srgbClr val="FF0000"/>
                          </a:solidFill>
                          <a:latin typeface="Cambria Math" panose="02040503050406030204" pitchFamily="18" charset="0"/>
                        </a:rPr>
                        <m:t>)</m:t>
                      </m:r>
                    </m:oMath>
                  </a14:m>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5D75BC97-EB25-44E3-8E73-E425A290D057}"/>
                    </a:ext>
                  </a:extLst>
                </p:cNvPr>
                <p:cNvSpPr txBox="1">
                  <a:spLocks noRot="1" noChangeAspect="1" noMove="1" noResize="1" noEditPoints="1" noAdjustHandles="1" noChangeArrowheads="1" noChangeShapeType="1" noTextEdit="1"/>
                </p:cNvSpPr>
                <p:nvPr/>
              </p:nvSpPr>
              <p:spPr>
                <a:xfrm>
                  <a:off x="6858000" y="2338864"/>
                  <a:ext cx="3962400" cy="369332"/>
                </a:xfrm>
                <a:prstGeom prst="rect">
                  <a:avLst/>
                </a:prstGeom>
                <a:blipFill>
                  <a:blip r:embed="rId5"/>
                  <a:stretch>
                    <a:fillRect l="-1231" t="-13333" b="-23333"/>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20CA57F0-3D13-45E9-A37D-49094033CA3A}"/>
                </a:ext>
              </a:extLst>
            </p:cNvPr>
            <p:cNvSpPr/>
            <p:nvPr/>
          </p:nvSpPr>
          <p:spPr>
            <a:xfrm>
              <a:off x="6934200" y="1600200"/>
              <a:ext cx="2819400"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372C71DA-36C1-43E8-981B-6759D9EBB617}"/>
                </a:ext>
              </a:extLst>
            </p:cNvPr>
            <p:cNvCxnSpPr>
              <a:stCxn id="14" idx="2"/>
            </p:cNvCxnSpPr>
            <p:nvPr/>
          </p:nvCxnSpPr>
          <p:spPr>
            <a:xfrm>
              <a:off x="8343900" y="1969532"/>
              <a:ext cx="190500" cy="369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470CD414-4DA5-46C8-AF99-B6C71BD5C074}"/>
              </a:ext>
            </a:extLst>
          </p:cNvPr>
          <p:cNvGrpSpPr/>
          <p:nvPr/>
        </p:nvGrpSpPr>
        <p:grpSpPr>
          <a:xfrm>
            <a:off x="227900" y="2971318"/>
            <a:ext cx="10668700" cy="1295882"/>
            <a:chOff x="227900" y="2971318"/>
            <a:chExt cx="10668700" cy="1295882"/>
          </a:xfrm>
        </p:grpSpPr>
        <p:grpSp>
          <p:nvGrpSpPr>
            <p:cNvPr id="21" name="组合 20">
              <a:extLst>
                <a:ext uri="{FF2B5EF4-FFF2-40B4-BE49-F238E27FC236}">
                  <a16:creationId xmlns:a16="http://schemas.microsoft.com/office/drawing/2014/main" id="{30831F44-D40D-4277-872B-D47F8E6EB008}"/>
                </a:ext>
              </a:extLst>
            </p:cNvPr>
            <p:cNvGrpSpPr/>
            <p:nvPr/>
          </p:nvGrpSpPr>
          <p:grpSpPr>
            <a:xfrm>
              <a:off x="227900" y="2971318"/>
              <a:ext cx="10668700" cy="400791"/>
              <a:chOff x="227900" y="2875809"/>
              <a:chExt cx="10668700" cy="400791"/>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D9F5405-95F6-4AB2-AC81-AA1275A1F8E6}"/>
                      </a:ext>
                    </a:extLst>
                  </p:cNvPr>
                  <p:cNvSpPr txBox="1"/>
                  <p:nvPr/>
                </p:nvSpPr>
                <p:spPr>
                  <a:xfrm>
                    <a:off x="227900" y="2907268"/>
                    <a:ext cx="1066870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均匀混合模型</a:t>
                    </a:r>
                    <a:r>
                      <a:rPr lang="zh-CN" altLang="en-US" b="1" dirty="0"/>
                      <a:t>：将总体分布</a:t>
                    </a:r>
                    <a14:m>
                      <m:oMath xmlns:m="http://schemas.openxmlformats.org/officeDocument/2006/math">
                        <m:r>
                          <a:rPr lang="en-US" altLang="zh-CN" b="1" i="1" smtClean="0">
                            <a:solidFill>
                              <a:schemeClr val="tx1"/>
                            </a:solidFill>
                            <a:latin typeface="Cambria Math" panose="02040503050406030204" pitchFamily="18" charset="0"/>
                          </a:rPr>
                          <m:t>𝒇</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𝒙</m:t>
                        </m:r>
                        <m:r>
                          <a:rPr lang="en-US" altLang="zh-CN" b="1" i="1" smtClean="0">
                            <a:solidFill>
                              <a:schemeClr val="tx1"/>
                            </a:solidFill>
                            <a:latin typeface="Cambria Math" panose="02040503050406030204" pitchFamily="18" charset="0"/>
                          </a:rPr>
                          <m:t>)</m:t>
                        </m:r>
                      </m:oMath>
                    </a14:m>
                    <a:r>
                      <a:rPr lang="zh-CN" altLang="en-US" b="1" dirty="0"/>
                      <a:t>表示为多个子总体的均匀分布的加权和。</a:t>
                    </a:r>
                  </a:p>
                </p:txBody>
              </p:sp>
            </mc:Choice>
            <mc:Fallback xmlns="">
              <p:sp>
                <p:nvSpPr>
                  <p:cNvPr id="19" name="文本框 18">
                    <a:extLst>
                      <a:ext uri="{FF2B5EF4-FFF2-40B4-BE49-F238E27FC236}">
                        <a16:creationId xmlns:a16="http://schemas.microsoft.com/office/drawing/2014/main" id="{5D9F5405-95F6-4AB2-AC81-AA1275A1F8E6}"/>
                      </a:ext>
                    </a:extLst>
                  </p:cNvPr>
                  <p:cNvSpPr txBox="1">
                    <a:spLocks noRot="1" noChangeAspect="1" noMove="1" noResize="1" noEditPoints="1" noAdjustHandles="1" noChangeArrowheads="1" noChangeShapeType="1" noTextEdit="1"/>
                  </p:cNvSpPr>
                  <p:nvPr/>
                </p:nvSpPr>
                <p:spPr>
                  <a:xfrm>
                    <a:off x="227900" y="2907268"/>
                    <a:ext cx="10668700" cy="369332"/>
                  </a:xfrm>
                  <a:prstGeom prst="rect">
                    <a:avLst/>
                  </a:prstGeom>
                  <a:blipFill>
                    <a:blip r:embed="rId6"/>
                    <a:stretch>
                      <a:fillRect l="-457" t="-15000" b="-26667"/>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C8917059-C827-4BDC-9E91-8573BBCD54EF}"/>
                  </a:ext>
                </a:extLst>
              </p:cNvPr>
              <p:cNvSpPr/>
              <p:nvPr/>
            </p:nvSpPr>
            <p:spPr>
              <a:xfrm>
                <a:off x="5562949" y="2875809"/>
                <a:ext cx="1904651"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3" name="图片 22">
              <a:extLst>
                <a:ext uri="{FF2B5EF4-FFF2-40B4-BE49-F238E27FC236}">
                  <a16:creationId xmlns:a16="http://schemas.microsoft.com/office/drawing/2014/main" id="{418D46C6-B2C4-4C43-B71E-AA60596020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5173" y="3528536"/>
              <a:ext cx="3820827" cy="738664"/>
            </a:xfrm>
            <a:prstGeom prst="rect">
              <a:avLst/>
            </a:prstGeom>
          </p:spPr>
        </p:pic>
      </p:grpSp>
      <p:grpSp>
        <p:nvGrpSpPr>
          <p:cNvPr id="42" name="组合 41">
            <a:extLst>
              <a:ext uri="{FF2B5EF4-FFF2-40B4-BE49-F238E27FC236}">
                <a16:creationId xmlns:a16="http://schemas.microsoft.com/office/drawing/2014/main" id="{04C35F9F-5694-4467-94D0-7E05C27DCFEC}"/>
              </a:ext>
            </a:extLst>
          </p:cNvPr>
          <p:cNvGrpSpPr/>
          <p:nvPr/>
        </p:nvGrpSpPr>
        <p:grpSpPr>
          <a:xfrm>
            <a:off x="5219700" y="4038600"/>
            <a:ext cx="6286500" cy="725814"/>
            <a:chOff x="5219700" y="4038600"/>
            <a:chExt cx="6286500" cy="725814"/>
          </a:xfrm>
        </p:grpSpPr>
        <p:cxnSp>
          <p:nvCxnSpPr>
            <p:cNvPr id="35" name="直接箭头连接符 34">
              <a:extLst>
                <a:ext uri="{FF2B5EF4-FFF2-40B4-BE49-F238E27FC236}">
                  <a16:creationId xmlns:a16="http://schemas.microsoft.com/office/drawing/2014/main" id="{5BD23DE9-68BE-4498-AE54-20473BDA7B31}"/>
                </a:ext>
              </a:extLst>
            </p:cNvPr>
            <p:cNvCxnSpPr>
              <a:cxnSpLocks/>
            </p:cNvCxnSpPr>
            <p:nvPr/>
          </p:nvCxnSpPr>
          <p:spPr>
            <a:xfrm>
              <a:off x="5867400" y="4038600"/>
              <a:ext cx="1600200" cy="32502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019DEAFC-9117-46E1-AEC2-1D3247BA771D}"/>
                    </a:ext>
                  </a:extLst>
                </p:cNvPr>
                <p:cNvSpPr txBox="1"/>
                <p:nvPr/>
              </p:nvSpPr>
              <p:spPr>
                <a:xfrm>
                  <a:off x="5219700" y="4395082"/>
                  <a:ext cx="6286500" cy="369332"/>
                </a:xfrm>
                <a:prstGeom prst="rect">
                  <a:avLst/>
                </a:prstGeom>
                <a:noFill/>
              </p:spPr>
              <p:txBody>
                <a:bodyPr wrap="square">
                  <a:spAutoFit/>
                </a:bodyPr>
                <a:lstStyle/>
                <a:p>
                  <a:pPr algn="ctr"/>
                  <a:r>
                    <a:rPr lang="zh-CN" altLang="en-US" b="1" dirty="0">
                      <a:solidFill>
                        <a:srgbClr val="4F81BD"/>
                      </a:solidFill>
                    </a:rPr>
                    <a:t>第</a:t>
                  </a:r>
                  <a:r>
                    <a:rPr lang="en-US" altLang="zh-CN" b="1" i="1" dirty="0">
                      <a:solidFill>
                        <a:srgbClr val="4F81BD"/>
                      </a:solidFill>
                      <a:latin typeface="Times New Roman" panose="02020603050405020304" pitchFamily="18" charset="0"/>
                      <a:cs typeface="Times New Roman" panose="02020603050405020304" pitchFamily="18" charset="0"/>
                    </a:rPr>
                    <a:t>z</a:t>
                  </a:r>
                  <a:r>
                    <a:rPr lang="zh-CN" altLang="en-US" b="1" dirty="0">
                      <a:solidFill>
                        <a:srgbClr val="4F81BD"/>
                      </a:solidFill>
                      <a:latin typeface="Times New Roman" panose="02020603050405020304" pitchFamily="18" charset="0"/>
                      <a:cs typeface="Times New Roman" panose="02020603050405020304" pitchFamily="18" charset="0"/>
                    </a:rPr>
                    <a:t>个子总体的</a:t>
                  </a:r>
                  <a:r>
                    <a:rPr lang="zh-CN" altLang="en-US" b="1" dirty="0">
                      <a:solidFill>
                        <a:srgbClr val="4F81BD"/>
                      </a:solidFill>
                    </a:rPr>
                    <a:t>概率密度函数（均匀分布，支撑集为超矩形</a:t>
                  </a:r>
                  <a14:m>
                    <m:oMath xmlns:m="http://schemas.openxmlformats.org/officeDocument/2006/math">
                      <m:sSub>
                        <m:sSubPr>
                          <m:ctrlPr>
                            <a:rPr lang="en-US" altLang="zh-CN" b="1" i="1" smtClean="0">
                              <a:solidFill>
                                <a:srgbClr val="4F81BD"/>
                              </a:solidFill>
                              <a:latin typeface="Cambria Math" panose="02040503050406030204" pitchFamily="18" charset="0"/>
                            </a:rPr>
                          </m:ctrlPr>
                        </m:sSubPr>
                        <m:e>
                          <m:r>
                            <a:rPr lang="en-US" altLang="zh-CN" b="1" i="1" smtClean="0">
                              <a:solidFill>
                                <a:srgbClr val="4F81BD"/>
                              </a:solidFill>
                              <a:latin typeface="Cambria Math" panose="02040503050406030204" pitchFamily="18" charset="0"/>
                            </a:rPr>
                            <m:t>𝑮</m:t>
                          </m:r>
                        </m:e>
                        <m:sub>
                          <m:r>
                            <a:rPr lang="en-US" altLang="zh-CN" b="1" i="1" smtClean="0">
                              <a:solidFill>
                                <a:srgbClr val="4F81BD"/>
                              </a:solidFill>
                              <a:latin typeface="Cambria Math" panose="02040503050406030204" pitchFamily="18" charset="0"/>
                            </a:rPr>
                            <m:t>𝒛</m:t>
                          </m:r>
                        </m:sub>
                      </m:sSub>
                    </m:oMath>
                  </a14:m>
                  <a:r>
                    <a:rPr lang="zh-CN" altLang="en-US" b="1" dirty="0">
                      <a:solidFill>
                        <a:srgbClr val="4F81BD"/>
                      </a:solidFill>
                    </a:rPr>
                    <a:t>）</a:t>
                  </a:r>
                  <a:endParaRPr lang="zh-CN" altLang="en-US" b="1" dirty="0">
                    <a:solidFill>
                      <a:srgbClr val="4F81BD"/>
                    </a:solidFill>
                    <a:latin typeface="Times New Roman" panose="02020603050405020304" pitchFamily="18" charset="0"/>
                    <a:cs typeface="Times New Roman" panose="02020603050405020304" pitchFamily="18" charset="0"/>
                  </a:endParaRPr>
                </a:p>
              </p:txBody>
            </p:sp>
          </mc:Choice>
          <mc:Fallback xmlns="">
            <p:sp>
              <p:nvSpPr>
                <p:cNvPr id="39" name="文本框 38">
                  <a:extLst>
                    <a:ext uri="{FF2B5EF4-FFF2-40B4-BE49-F238E27FC236}">
                      <a16:creationId xmlns:a16="http://schemas.microsoft.com/office/drawing/2014/main" id="{019DEAFC-9117-46E1-AEC2-1D3247BA771D}"/>
                    </a:ext>
                  </a:extLst>
                </p:cNvPr>
                <p:cNvSpPr txBox="1">
                  <a:spLocks noRot="1" noChangeAspect="1" noMove="1" noResize="1" noEditPoints="1" noAdjustHandles="1" noChangeArrowheads="1" noChangeShapeType="1" noTextEdit="1"/>
                </p:cNvSpPr>
                <p:nvPr/>
              </p:nvSpPr>
              <p:spPr>
                <a:xfrm>
                  <a:off x="5219700" y="4395082"/>
                  <a:ext cx="6286500" cy="369332"/>
                </a:xfrm>
                <a:prstGeom prst="rect">
                  <a:avLst/>
                </a:prstGeom>
                <a:blipFill>
                  <a:blip r:embed="rId8"/>
                  <a:stretch>
                    <a:fillRect l="-2616" t="-13115" r="-2616" b="-26230"/>
                  </a:stretch>
                </a:blipFill>
              </p:spPr>
              <p:txBody>
                <a:bodyPr/>
                <a:lstStyle/>
                <a:p>
                  <a:r>
                    <a:rPr lang="zh-CN" altLang="en-US">
                      <a:noFill/>
                    </a:rPr>
                    <a:t> </a:t>
                  </a:r>
                </a:p>
              </p:txBody>
            </p:sp>
          </mc:Fallback>
        </mc:AlternateContent>
      </p:grpSp>
      <p:grpSp>
        <p:nvGrpSpPr>
          <p:cNvPr id="41" name="组合 40">
            <a:extLst>
              <a:ext uri="{FF2B5EF4-FFF2-40B4-BE49-F238E27FC236}">
                <a16:creationId xmlns:a16="http://schemas.microsoft.com/office/drawing/2014/main" id="{2BD7BD8A-9C1D-482A-A161-0DC221C6A6C2}"/>
              </a:ext>
            </a:extLst>
          </p:cNvPr>
          <p:cNvGrpSpPr/>
          <p:nvPr/>
        </p:nvGrpSpPr>
        <p:grpSpPr>
          <a:xfrm>
            <a:off x="2514600" y="4032680"/>
            <a:ext cx="2819400" cy="731734"/>
            <a:chOff x="2514600" y="4032680"/>
            <a:chExt cx="2819400" cy="731734"/>
          </a:xfrm>
        </p:grpSpPr>
        <p:cxnSp>
          <p:nvCxnSpPr>
            <p:cNvPr id="32" name="直接箭头连接符 31">
              <a:extLst>
                <a:ext uri="{FF2B5EF4-FFF2-40B4-BE49-F238E27FC236}">
                  <a16:creationId xmlns:a16="http://schemas.microsoft.com/office/drawing/2014/main" id="{C4F2B3B4-8D11-4C67-8C1C-79C331E450FD}"/>
                </a:ext>
              </a:extLst>
            </p:cNvPr>
            <p:cNvCxnSpPr>
              <a:cxnSpLocks/>
              <a:endCxn id="40" idx="0"/>
            </p:cNvCxnSpPr>
            <p:nvPr/>
          </p:nvCxnSpPr>
          <p:spPr>
            <a:xfrm flipH="1">
              <a:off x="3850807" y="4032680"/>
              <a:ext cx="1483193" cy="36240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BDCE3E4B-1919-4037-8646-355D7AC647A1}"/>
                </a:ext>
              </a:extLst>
            </p:cNvPr>
            <p:cNvSpPr txBox="1"/>
            <p:nvPr/>
          </p:nvSpPr>
          <p:spPr>
            <a:xfrm>
              <a:off x="2514600" y="4395082"/>
              <a:ext cx="2672414" cy="369332"/>
            </a:xfrm>
            <a:prstGeom prst="rect">
              <a:avLst/>
            </a:prstGeom>
            <a:noFill/>
          </p:spPr>
          <p:txBody>
            <a:bodyPr wrap="square">
              <a:spAutoFit/>
            </a:bodyPr>
            <a:lstStyle/>
            <a:p>
              <a:pPr algn="ctr"/>
              <a:r>
                <a:rPr lang="zh-CN" altLang="en-US" b="1" dirty="0">
                  <a:solidFill>
                    <a:srgbClr val="4F81BD"/>
                  </a:solidFill>
                </a:rPr>
                <a:t>权值，在训练阶段确定</a:t>
              </a:r>
              <a:endParaRPr lang="zh-CN" altLang="en-US" b="1" dirty="0">
                <a:solidFill>
                  <a:srgbClr val="4F81BD"/>
                </a:solidFill>
                <a:latin typeface="Times New Roman" panose="02020603050405020304" pitchFamily="18" charset="0"/>
                <a:cs typeface="Times New Roman" panose="02020603050405020304" pitchFamily="18" charset="0"/>
              </a:endParaRPr>
            </a:p>
          </p:txBody>
        </p:sp>
      </p:grpSp>
      <p:grpSp>
        <p:nvGrpSpPr>
          <p:cNvPr id="51" name="组合 50">
            <a:extLst>
              <a:ext uri="{FF2B5EF4-FFF2-40B4-BE49-F238E27FC236}">
                <a16:creationId xmlns:a16="http://schemas.microsoft.com/office/drawing/2014/main" id="{8AB790F9-E87B-4857-83AE-373ED0EDB3D2}"/>
              </a:ext>
            </a:extLst>
          </p:cNvPr>
          <p:cNvGrpSpPr/>
          <p:nvPr/>
        </p:nvGrpSpPr>
        <p:grpSpPr>
          <a:xfrm>
            <a:off x="227900" y="5065925"/>
            <a:ext cx="10668700" cy="1030075"/>
            <a:chOff x="227900" y="4976927"/>
            <a:chExt cx="10668700" cy="1030075"/>
          </a:xfrm>
        </p:grpSpPr>
        <p:sp>
          <p:nvSpPr>
            <p:cNvPr id="48" name="文本框 47">
              <a:extLst>
                <a:ext uri="{FF2B5EF4-FFF2-40B4-BE49-F238E27FC236}">
                  <a16:creationId xmlns:a16="http://schemas.microsoft.com/office/drawing/2014/main" id="{221BCD21-5121-4F42-B9DF-631F8F59009C}"/>
                </a:ext>
              </a:extLst>
            </p:cNvPr>
            <p:cNvSpPr txBox="1"/>
            <p:nvPr/>
          </p:nvSpPr>
          <p:spPr>
            <a:xfrm>
              <a:off x="227900" y="4976927"/>
              <a:ext cx="1066870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均匀混合模型的优势</a:t>
              </a:r>
              <a:r>
                <a:rPr lang="zh-CN" altLang="en-US" b="1" dirty="0"/>
                <a:t>：训练时，计算两个子总体的交集大小更快、更准确。</a:t>
              </a:r>
            </a:p>
          </p:txBody>
        </p:sp>
        <p:pic>
          <p:nvPicPr>
            <p:cNvPr id="50" name="图片 49">
              <a:extLst>
                <a:ext uri="{FF2B5EF4-FFF2-40B4-BE49-F238E27FC236}">
                  <a16:creationId xmlns:a16="http://schemas.microsoft.com/office/drawing/2014/main" id="{A9371188-81B8-4057-AAFB-351A41BBD8F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76146" y="5462098"/>
              <a:ext cx="1895854" cy="544904"/>
            </a:xfrm>
            <a:prstGeom prst="rect">
              <a:avLst/>
            </a:prstGeom>
          </p:spPr>
        </p:pic>
      </p:grpSp>
      <p:grpSp>
        <p:nvGrpSpPr>
          <p:cNvPr id="59" name="组合 58">
            <a:extLst>
              <a:ext uri="{FF2B5EF4-FFF2-40B4-BE49-F238E27FC236}">
                <a16:creationId xmlns:a16="http://schemas.microsoft.com/office/drawing/2014/main" id="{6CE678C3-487E-4AC2-B8E2-A65C2C326B46}"/>
              </a:ext>
            </a:extLst>
          </p:cNvPr>
          <p:cNvGrpSpPr/>
          <p:nvPr/>
        </p:nvGrpSpPr>
        <p:grpSpPr>
          <a:xfrm>
            <a:off x="5029200" y="5634987"/>
            <a:ext cx="5853695" cy="616371"/>
            <a:chOff x="5029200" y="5634987"/>
            <a:chExt cx="5853695" cy="616371"/>
          </a:xfrm>
        </p:grpSpPr>
        <p:sp>
          <p:nvSpPr>
            <p:cNvPr id="52" name="文本框 51">
              <a:extLst>
                <a:ext uri="{FF2B5EF4-FFF2-40B4-BE49-F238E27FC236}">
                  <a16:creationId xmlns:a16="http://schemas.microsoft.com/office/drawing/2014/main" id="{DBE614B8-0036-4BD4-A24D-6B9393290FA2}"/>
                </a:ext>
              </a:extLst>
            </p:cNvPr>
            <p:cNvSpPr txBox="1"/>
            <p:nvPr/>
          </p:nvSpPr>
          <p:spPr>
            <a:xfrm>
              <a:off x="5029200" y="5638882"/>
              <a:ext cx="2057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a:defRPr sz="2000" b="1">
                  <a:solidFill>
                    <a:srgbClr val="FF0000"/>
                  </a:solidFill>
                  <a:latin typeface="微软雅黑" panose="020B0503020204020204" pitchFamily="34" charset="-122"/>
                  <a:ea typeface="微软雅黑" panose="020B0503020204020204" pitchFamily="34" charset="-122"/>
                </a:defRPr>
              </a:lvl1pPr>
            </a:lstStyle>
            <a:p>
              <a:pPr algn="ctr"/>
              <a:r>
                <a:rPr lang="en-US" altLang="zh-CN" sz="1800" dirty="0"/>
                <a:t>× </a:t>
              </a:r>
              <a:r>
                <a:rPr lang="zh-CN" altLang="en-US" sz="1800" dirty="0">
                  <a:solidFill>
                    <a:schemeClr val="tx1"/>
                  </a:solidFill>
                </a:rPr>
                <a:t>高斯混合模型</a:t>
              </a:r>
            </a:p>
          </p:txBody>
        </p:sp>
        <p:pic>
          <p:nvPicPr>
            <p:cNvPr id="54" name="图片 53">
              <a:extLst>
                <a:ext uri="{FF2B5EF4-FFF2-40B4-BE49-F238E27FC236}">
                  <a16:creationId xmlns:a16="http://schemas.microsoft.com/office/drawing/2014/main" id="{4E0F234D-7581-486A-885F-08D251F8F2B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39000" y="5634987"/>
              <a:ext cx="3459480" cy="304800"/>
            </a:xfrm>
            <a:prstGeom prst="rect">
              <a:avLst/>
            </a:prstGeom>
          </p:spPr>
        </p:pic>
        <p:sp>
          <p:nvSpPr>
            <p:cNvPr id="58" name="文本框 57">
              <a:extLst>
                <a:ext uri="{FF2B5EF4-FFF2-40B4-BE49-F238E27FC236}">
                  <a16:creationId xmlns:a16="http://schemas.microsoft.com/office/drawing/2014/main" id="{0CFA9D5A-F848-4C7C-B020-C6AE93769A23}"/>
                </a:ext>
              </a:extLst>
            </p:cNvPr>
            <p:cNvSpPr txBox="1"/>
            <p:nvPr/>
          </p:nvSpPr>
          <p:spPr>
            <a:xfrm>
              <a:off x="8588578" y="5943581"/>
              <a:ext cx="2294317" cy="307777"/>
            </a:xfrm>
            <a:prstGeom prst="rect">
              <a:avLst/>
            </a:prstGeom>
            <a:noFill/>
          </p:spPr>
          <p:txBody>
            <a:bodyPr wrap="square">
              <a:spAutoFit/>
            </a:bodyPr>
            <a:lstStyle/>
            <a:p>
              <a:pPr algn="ctr"/>
              <a:r>
                <a:rPr lang="zh-CN" altLang="en-US" sz="1400" b="1" dirty="0"/>
                <a:t>（数值近似，慢或不准确）</a:t>
              </a:r>
              <a:endParaRPr lang="zh-CN" altLang="en-US" b="1" dirty="0">
                <a:latin typeface="Times New Roman" panose="02020603050405020304" pitchFamily="18" charset="0"/>
                <a:cs typeface="Times New Roman" panose="02020603050405020304" pitchFamily="18" charset="0"/>
              </a:endParaRPr>
            </a:p>
          </p:txBody>
        </p:sp>
      </p:grpSp>
      <p:grpSp>
        <p:nvGrpSpPr>
          <p:cNvPr id="62" name="组合 61">
            <a:extLst>
              <a:ext uri="{FF2B5EF4-FFF2-40B4-BE49-F238E27FC236}">
                <a16:creationId xmlns:a16="http://schemas.microsoft.com/office/drawing/2014/main" id="{604068C8-6458-4DB3-8D1B-B827B075F6EC}"/>
              </a:ext>
            </a:extLst>
          </p:cNvPr>
          <p:cNvGrpSpPr/>
          <p:nvPr/>
        </p:nvGrpSpPr>
        <p:grpSpPr>
          <a:xfrm>
            <a:off x="2487598" y="6162577"/>
            <a:ext cx="6210300" cy="418594"/>
            <a:chOff x="2487598" y="6162577"/>
            <a:chExt cx="6210300" cy="418594"/>
          </a:xfrm>
        </p:grpSpPr>
        <p:sp>
          <p:nvSpPr>
            <p:cNvPr id="57" name="文本框 56">
              <a:extLst>
                <a:ext uri="{FF2B5EF4-FFF2-40B4-BE49-F238E27FC236}">
                  <a16:creationId xmlns:a16="http://schemas.microsoft.com/office/drawing/2014/main" id="{DE41AD78-84FD-4E2F-B806-7AF39DB3D356}"/>
                </a:ext>
              </a:extLst>
            </p:cNvPr>
            <p:cNvSpPr txBox="1"/>
            <p:nvPr/>
          </p:nvSpPr>
          <p:spPr>
            <a:xfrm>
              <a:off x="2487598" y="6211839"/>
              <a:ext cx="6210300" cy="369332"/>
            </a:xfrm>
            <a:prstGeom prst="rect">
              <a:avLst/>
            </a:prstGeom>
            <a:noFill/>
          </p:spPr>
          <p:txBody>
            <a:bodyPr wrap="square">
              <a:spAutoFit/>
            </a:bodyPr>
            <a:lstStyle/>
            <a:p>
              <a:pPr algn="ctr"/>
              <a:r>
                <a:rPr lang="zh-CN" altLang="en-US" b="1" dirty="0">
                  <a:solidFill>
                    <a:srgbClr val="4F81BD"/>
                  </a:solidFill>
                </a:rPr>
                <a:t>转化为两个超矩形的计算</a:t>
              </a:r>
              <a:r>
                <a:rPr lang="zh-CN" altLang="en-US" sz="1400" b="1" dirty="0"/>
                <a:t>（简单的最小</a:t>
              </a:r>
              <a:r>
                <a:rPr lang="en-US" altLang="zh-CN" sz="1400" b="1" dirty="0"/>
                <a:t>/</a:t>
              </a:r>
              <a:r>
                <a:rPr lang="zh-CN" altLang="en-US" sz="1400" b="1" dirty="0"/>
                <a:t>最大</a:t>
              </a:r>
              <a:r>
                <a:rPr lang="en-US" altLang="zh-CN" sz="1400" b="1" dirty="0"/>
                <a:t>/</a:t>
              </a:r>
              <a:r>
                <a:rPr lang="zh-CN" altLang="en-US" sz="1400" b="1" dirty="0"/>
                <a:t>乘法操作）</a:t>
              </a:r>
              <a:endParaRPr lang="zh-CN" altLang="en-US" b="1" dirty="0">
                <a:latin typeface="Times New Roman" panose="02020603050405020304" pitchFamily="18" charset="0"/>
                <a:cs typeface="Times New Roman" panose="02020603050405020304" pitchFamily="18" charset="0"/>
              </a:endParaRPr>
            </a:p>
          </p:txBody>
        </p:sp>
        <p:sp>
          <p:nvSpPr>
            <p:cNvPr id="61" name="箭头: 直角上 60">
              <a:extLst>
                <a:ext uri="{FF2B5EF4-FFF2-40B4-BE49-F238E27FC236}">
                  <a16:creationId xmlns:a16="http://schemas.microsoft.com/office/drawing/2014/main" id="{9D7DAB48-7F4F-4BE9-85BC-9FC5CC180FF3}"/>
                </a:ext>
              </a:extLst>
            </p:cNvPr>
            <p:cNvSpPr/>
            <p:nvPr/>
          </p:nvSpPr>
          <p:spPr>
            <a:xfrm rot="5400000">
              <a:off x="2676145" y="6156515"/>
              <a:ext cx="295654" cy="30777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712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up)">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barn(inVertical)">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wipe(up)">
                                      <p:cBhvr>
                                        <p:cTn id="4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本文模型</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12</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UMM</a:t>
            </a:r>
            <a:r>
              <a:rPr lang="zh-CN" altLang="en-US" dirty="0">
                <a:latin typeface="微软雅黑" panose="020B0503020204020204" pitchFamily="34" charset="-122"/>
                <a:ea typeface="微软雅黑" panose="020B0503020204020204" pitchFamily="34" charset="-122"/>
              </a:rPr>
              <a:t>进行选择性估计</a:t>
            </a:r>
          </a:p>
        </p:txBody>
      </p:sp>
      <p:grpSp>
        <p:nvGrpSpPr>
          <p:cNvPr id="4" name="组合 3">
            <a:extLst>
              <a:ext uri="{FF2B5EF4-FFF2-40B4-BE49-F238E27FC236}">
                <a16:creationId xmlns:a16="http://schemas.microsoft.com/office/drawing/2014/main" id="{E2923510-6D5E-4E38-98C9-775CBFD326C6}"/>
              </a:ext>
            </a:extLst>
          </p:cNvPr>
          <p:cNvGrpSpPr/>
          <p:nvPr/>
        </p:nvGrpSpPr>
        <p:grpSpPr>
          <a:xfrm>
            <a:off x="227900" y="1524000"/>
            <a:ext cx="6630101" cy="2165177"/>
            <a:chOff x="227900" y="1524000"/>
            <a:chExt cx="6630101" cy="2165177"/>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356DF84-E23D-46B1-9FF2-948E0C7B1CAF}"/>
                    </a:ext>
                  </a:extLst>
                </p:cNvPr>
                <p:cNvSpPr txBox="1"/>
                <p:nvPr/>
              </p:nvSpPr>
              <p:spPr>
                <a:xfrm>
                  <a:off x="227900" y="1524000"/>
                  <a:ext cx="4528658"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计算谓词</a:t>
                  </a:r>
                  <a14:m>
                    <m:oMath xmlns:m="http://schemas.openxmlformats.org/officeDocument/2006/math">
                      <m:sSub>
                        <m:sSubPr>
                          <m:ctrlPr>
                            <a:rPr lang="en-US" altLang="zh-CN" b="1" i="1" smtClean="0">
                              <a:solidFill>
                                <a:srgbClr val="FF0000"/>
                              </a:solidFill>
                              <a:latin typeface="Cambria Math" panose="02040503050406030204" pitchFamily="18" charset="0"/>
                              <a:ea typeface="微软雅黑" panose="020B0503020204020204" pitchFamily="34" charset="-122"/>
                            </a:rPr>
                          </m:ctrlPr>
                        </m:sSubPr>
                        <m:e>
                          <m:r>
                            <a:rPr lang="en-US" altLang="zh-CN" b="1" i="1" smtClean="0">
                              <a:solidFill>
                                <a:srgbClr val="FF0000"/>
                              </a:solidFill>
                              <a:latin typeface="Cambria Math" panose="02040503050406030204" pitchFamily="18" charset="0"/>
                              <a:ea typeface="微软雅黑" panose="020B0503020204020204" pitchFamily="34" charset="-122"/>
                            </a:rPr>
                            <m:t>𝑷</m:t>
                          </m:r>
                        </m:e>
                        <m:sub>
                          <m:r>
                            <a:rPr lang="en-US" altLang="zh-CN" b="1" i="1" smtClean="0">
                              <a:solidFill>
                                <a:srgbClr val="FF0000"/>
                              </a:solidFill>
                              <a:latin typeface="Cambria Math" panose="02040503050406030204" pitchFamily="18" charset="0"/>
                              <a:ea typeface="微软雅黑" panose="020B0503020204020204" pitchFamily="34" charset="-122"/>
                            </a:rPr>
                            <m:t>𝒊</m:t>
                          </m:r>
                        </m:sub>
                      </m:sSub>
                    </m:oMath>
                  </a14:m>
                  <a:r>
                    <a:rPr lang="zh-CN" altLang="en-US" b="1" dirty="0">
                      <a:solidFill>
                        <a:srgbClr val="FF0000"/>
                      </a:solidFill>
                      <a:latin typeface="微软雅黑" panose="020B0503020204020204" pitchFamily="34" charset="-122"/>
                      <a:ea typeface="微软雅黑" panose="020B0503020204020204" pitchFamily="34" charset="-122"/>
                    </a:rPr>
                    <a:t>的选择性</a:t>
                  </a:r>
                  <a:r>
                    <a:rPr lang="zh-CN" altLang="en-US" b="1" dirty="0">
                      <a:latin typeface="微软雅黑" panose="020B0503020204020204" pitchFamily="34" charset="-122"/>
                      <a:ea typeface="微软雅黑" panose="020B0503020204020204" pitchFamily="34" charset="-122"/>
                    </a:rPr>
                    <a:t>：</a:t>
                  </a:r>
                  <a:endParaRPr lang="zh-CN" altLang="en-US" b="1" dirty="0"/>
                </a:p>
              </p:txBody>
            </p:sp>
          </mc:Choice>
          <mc:Fallback xmlns="">
            <p:sp>
              <p:nvSpPr>
                <p:cNvPr id="9" name="文本框 8">
                  <a:extLst>
                    <a:ext uri="{FF2B5EF4-FFF2-40B4-BE49-F238E27FC236}">
                      <a16:creationId xmlns:a16="http://schemas.microsoft.com/office/drawing/2014/main" id="{F356DF84-E23D-46B1-9FF2-948E0C7B1CAF}"/>
                    </a:ext>
                  </a:extLst>
                </p:cNvPr>
                <p:cNvSpPr txBox="1">
                  <a:spLocks noRot="1" noChangeAspect="1" noMove="1" noResize="1" noEditPoints="1" noAdjustHandles="1" noChangeArrowheads="1" noChangeShapeType="1" noTextEdit="1"/>
                </p:cNvSpPr>
                <p:nvPr/>
              </p:nvSpPr>
              <p:spPr>
                <a:xfrm>
                  <a:off x="227900" y="1524000"/>
                  <a:ext cx="4528658" cy="369332"/>
                </a:xfrm>
                <a:prstGeom prst="rect">
                  <a:avLst/>
                </a:prstGeom>
                <a:blipFill>
                  <a:blip r:embed="rId4"/>
                  <a:stretch>
                    <a:fillRect l="-1077" t="-9836" b="-2295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3A96944-1C54-4D14-A460-6CB9D41B4E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 y="2133600"/>
              <a:ext cx="6096001" cy="1555577"/>
            </a:xfrm>
            <a:prstGeom prst="rect">
              <a:avLst/>
            </a:prstGeom>
          </p:spPr>
        </p:pic>
      </p:grpSp>
      <p:sp>
        <p:nvSpPr>
          <p:cNvPr id="18" name="文本框 17">
            <a:extLst>
              <a:ext uri="{FF2B5EF4-FFF2-40B4-BE49-F238E27FC236}">
                <a16:creationId xmlns:a16="http://schemas.microsoft.com/office/drawing/2014/main" id="{4FE0CD5F-20C0-41C6-B661-48D7D49F5355}"/>
              </a:ext>
            </a:extLst>
          </p:cNvPr>
          <p:cNvSpPr txBox="1"/>
          <p:nvPr/>
        </p:nvSpPr>
        <p:spPr>
          <a:xfrm>
            <a:off x="761999" y="3946613"/>
            <a:ext cx="7010401" cy="41293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dirty="0">
                <a:solidFill>
                  <a:schemeClr val="tx1"/>
                </a:solidFill>
              </a:rPr>
              <a:t>引入均匀混合模型后，针对给定谓词的选择性估计是</a:t>
            </a:r>
            <a:r>
              <a:rPr lang="zh-CN" altLang="en-US" sz="2200" dirty="0">
                <a:solidFill>
                  <a:srgbClr val="FF0000"/>
                </a:solidFill>
                <a:latin typeface="微软雅黑" panose="020B0503020204020204" pitchFamily="34" charset="-122"/>
                <a:ea typeface="微软雅黑" panose="020B0503020204020204" pitchFamily="34" charset="-122"/>
              </a:rPr>
              <a:t>直截了当</a:t>
            </a:r>
            <a:r>
              <a:rPr lang="zh-CN" altLang="en-US" dirty="0">
                <a:solidFill>
                  <a:schemeClr val="tx1"/>
                </a:solidFill>
              </a:rPr>
              <a:t>的</a:t>
            </a:r>
          </a:p>
        </p:txBody>
      </p:sp>
      <p:grpSp>
        <p:nvGrpSpPr>
          <p:cNvPr id="23" name="组合 22">
            <a:extLst>
              <a:ext uri="{FF2B5EF4-FFF2-40B4-BE49-F238E27FC236}">
                <a16:creationId xmlns:a16="http://schemas.microsoft.com/office/drawing/2014/main" id="{286ECCE7-668E-4747-9E72-DA5AACF75673}"/>
              </a:ext>
            </a:extLst>
          </p:cNvPr>
          <p:cNvGrpSpPr/>
          <p:nvPr/>
        </p:nvGrpSpPr>
        <p:grpSpPr>
          <a:xfrm>
            <a:off x="5905674" y="2145268"/>
            <a:ext cx="4518346" cy="1135452"/>
            <a:chOff x="5905674" y="2145268"/>
            <a:chExt cx="4518346" cy="1135452"/>
          </a:xfrm>
        </p:grpSpPr>
        <p:grpSp>
          <p:nvGrpSpPr>
            <p:cNvPr id="17" name="组合 16">
              <a:extLst>
                <a:ext uri="{FF2B5EF4-FFF2-40B4-BE49-F238E27FC236}">
                  <a16:creationId xmlns:a16="http://schemas.microsoft.com/office/drawing/2014/main" id="{BDC402F5-427A-4CAF-AD46-CA3F2FA370CD}"/>
                </a:ext>
              </a:extLst>
            </p:cNvPr>
            <p:cNvGrpSpPr/>
            <p:nvPr/>
          </p:nvGrpSpPr>
          <p:grpSpPr>
            <a:xfrm>
              <a:off x="5905674" y="2145268"/>
              <a:ext cx="2781126" cy="1135452"/>
              <a:chOff x="5905674" y="2145268"/>
              <a:chExt cx="2781126" cy="1135452"/>
            </a:xfrm>
          </p:grpSpPr>
          <p:sp>
            <p:nvSpPr>
              <p:cNvPr id="10" name="矩形 9">
                <a:extLst>
                  <a:ext uri="{FF2B5EF4-FFF2-40B4-BE49-F238E27FC236}">
                    <a16:creationId xmlns:a16="http://schemas.microsoft.com/office/drawing/2014/main" id="{ED0C7E7C-322A-4D7A-A16E-E1A7355808DB}"/>
                  </a:ext>
                </a:extLst>
              </p:cNvPr>
              <p:cNvSpPr/>
              <p:nvPr/>
            </p:nvSpPr>
            <p:spPr>
              <a:xfrm>
                <a:off x="5905674" y="2911388"/>
                <a:ext cx="380651"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A5C8495-FB68-4404-9408-27A0E2ADBA37}"/>
                  </a:ext>
                </a:extLst>
              </p:cNvPr>
              <p:cNvSpPr/>
              <p:nvPr/>
            </p:nvSpPr>
            <p:spPr>
              <a:xfrm>
                <a:off x="6413208" y="2911388"/>
                <a:ext cx="380651"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1F2CD51B-3FBC-42C5-AF4A-59DB395BF58F}"/>
                  </a:ext>
                </a:extLst>
              </p:cNvPr>
              <p:cNvCxnSpPr>
                <a:cxnSpLocks/>
              </p:cNvCxnSpPr>
              <p:nvPr/>
            </p:nvCxnSpPr>
            <p:spPr>
              <a:xfrm flipV="1">
                <a:off x="6793859" y="2523583"/>
                <a:ext cx="749941" cy="3878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593B22F-62E3-4075-BCE9-670920C7D609}"/>
                  </a:ext>
                </a:extLst>
              </p:cNvPr>
              <p:cNvCxnSpPr>
                <a:cxnSpLocks/>
              </p:cNvCxnSpPr>
              <p:nvPr/>
            </p:nvCxnSpPr>
            <p:spPr>
              <a:xfrm flipV="1">
                <a:off x="6286325" y="2362200"/>
                <a:ext cx="1079210" cy="5491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640B57E7-99B4-46A6-AB42-0A0614F0000C}"/>
                  </a:ext>
                </a:extLst>
              </p:cNvPr>
              <p:cNvSpPr txBox="1"/>
              <p:nvPr/>
            </p:nvSpPr>
            <p:spPr>
              <a:xfrm>
                <a:off x="7255692" y="2145268"/>
                <a:ext cx="1431108" cy="369332"/>
              </a:xfrm>
              <a:prstGeom prst="rect">
                <a:avLst/>
              </a:prstGeom>
              <a:noFill/>
            </p:spPr>
            <p:txBody>
              <a:bodyPr wrap="square">
                <a:spAutoFit/>
              </a:bodyPr>
              <a:lstStyle/>
              <a:p>
                <a:pPr algn="ctr"/>
                <a:r>
                  <a:rPr lang="zh-CN" altLang="en-US" b="1" dirty="0">
                    <a:solidFill>
                      <a:srgbClr val="FF0000"/>
                    </a:solidFill>
                  </a:rPr>
                  <a:t>超矩形</a:t>
                </a:r>
                <a:endParaRPr lang="en-US" altLang="zh-CN" b="1" dirty="0">
                  <a:solidFill>
                    <a:srgbClr val="FF0000"/>
                  </a:solidFill>
                </a:endParaRPr>
              </a:p>
            </p:txBody>
          </p:sp>
        </p:grpSp>
        <p:sp>
          <p:nvSpPr>
            <p:cNvPr id="20" name="文本框 19">
              <a:extLst>
                <a:ext uri="{FF2B5EF4-FFF2-40B4-BE49-F238E27FC236}">
                  <a16:creationId xmlns:a16="http://schemas.microsoft.com/office/drawing/2014/main" id="{600EC013-7B86-4700-8DC2-B07EDF8B1E2D}"/>
                </a:ext>
              </a:extLst>
            </p:cNvPr>
            <p:cNvSpPr txBox="1"/>
            <p:nvPr/>
          </p:nvSpPr>
          <p:spPr>
            <a:xfrm>
              <a:off x="7447414" y="2514600"/>
              <a:ext cx="2976606" cy="338554"/>
            </a:xfrm>
            <a:prstGeom prst="rect">
              <a:avLst/>
            </a:prstGeom>
            <a:noFill/>
          </p:spPr>
          <p:txBody>
            <a:bodyPr wrap="square">
              <a:spAutoFit/>
            </a:bodyPr>
            <a:lstStyle/>
            <a:p>
              <a:r>
                <a:rPr lang="zh-CN" altLang="en-US" sz="1600" b="1" dirty="0"/>
                <a:t>（针对子总体</a:t>
              </a:r>
              <a:r>
                <a:rPr lang="en-US" altLang="zh-CN" sz="1600" b="1" dirty="0"/>
                <a:t>/</a:t>
              </a:r>
              <a:r>
                <a:rPr lang="zh-CN" altLang="en-US" sz="1600" b="1" dirty="0"/>
                <a:t>查询谓词）</a:t>
              </a:r>
              <a:endParaRPr lang="zh-CN" altLang="en-US" sz="16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8865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本文模型</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13</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依据观察生成子总体</a:t>
            </a:r>
          </a:p>
        </p:txBody>
      </p:sp>
      <p:sp>
        <p:nvSpPr>
          <p:cNvPr id="6" name="文本框 5">
            <a:extLst>
              <a:ext uri="{FF2B5EF4-FFF2-40B4-BE49-F238E27FC236}">
                <a16:creationId xmlns:a16="http://schemas.microsoft.com/office/drawing/2014/main" id="{EC88685A-E485-4390-95B2-DCE3D0F9DB19}"/>
              </a:ext>
            </a:extLst>
          </p:cNvPr>
          <p:cNvSpPr txBox="1"/>
          <p:nvPr/>
        </p:nvSpPr>
        <p:spPr>
          <a:xfrm>
            <a:off x="227900" y="1524000"/>
            <a:ext cx="1074490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核心问题</a:t>
            </a:r>
            <a:r>
              <a:rPr lang="zh-CN" altLang="en-US" b="1" dirty="0"/>
              <a:t>：如何根据谓词来生成表示查询工作负载的多个点，并创建能够充分覆盖这些点的超矩形。</a:t>
            </a:r>
          </a:p>
        </p:txBody>
      </p:sp>
      <p:grpSp>
        <p:nvGrpSpPr>
          <p:cNvPr id="4" name="组合 3">
            <a:extLst>
              <a:ext uri="{FF2B5EF4-FFF2-40B4-BE49-F238E27FC236}">
                <a16:creationId xmlns:a16="http://schemas.microsoft.com/office/drawing/2014/main" id="{2D316266-1C0A-433A-B8B7-B47CE58F1926}"/>
              </a:ext>
            </a:extLst>
          </p:cNvPr>
          <p:cNvGrpSpPr/>
          <p:nvPr/>
        </p:nvGrpSpPr>
        <p:grpSpPr>
          <a:xfrm>
            <a:off x="1499622" y="2057400"/>
            <a:ext cx="4695322" cy="387736"/>
            <a:chOff x="1499622" y="2133600"/>
            <a:chExt cx="4695322" cy="387736"/>
          </a:xfrm>
        </p:grpSpPr>
        <p:sp>
          <p:nvSpPr>
            <p:cNvPr id="9" name="文本框 8">
              <a:extLst>
                <a:ext uri="{FF2B5EF4-FFF2-40B4-BE49-F238E27FC236}">
                  <a16:creationId xmlns:a16="http://schemas.microsoft.com/office/drawing/2014/main" id="{E4FD4F2F-252B-44A2-85D6-D12A9AE79292}"/>
                </a:ext>
              </a:extLst>
            </p:cNvPr>
            <p:cNvSpPr txBox="1"/>
            <p:nvPr/>
          </p:nvSpPr>
          <p:spPr>
            <a:xfrm>
              <a:off x="1499622" y="2133601"/>
              <a:ext cx="1929378" cy="38773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dirty="0">
                  <a:latin typeface="微软雅黑" panose="020B0503020204020204" pitchFamily="34" charset="-122"/>
                  <a:ea typeface="微软雅黑" panose="020B0503020204020204" pitchFamily="34" charset="-122"/>
                </a:rPr>
                <a:t>基于抽样的方法</a:t>
              </a:r>
            </a:p>
          </p:txBody>
        </p:sp>
        <p:sp>
          <p:nvSpPr>
            <p:cNvPr id="10" name="文本框 9">
              <a:extLst>
                <a:ext uri="{FF2B5EF4-FFF2-40B4-BE49-F238E27FC236}">
                  <a16:creationId xmlns:a16="http://schemas.microsoft.com/office/drawing/2014/main" id="{2791FC76-D352-4D70-BFB9-4A4DEFC3A1AD}"/>
                </a:ext>
              </a:extLst>
            </p:cNvPr>
            <p:cNvSpPr txBox="1"/>
            <p:nvPr/>
          </p:nvSpPr>
          <p:spPr>
            <a:xfrm>
              <a:off x="4191000" y="2133600"/>
              <a:ext cx="2003944" cy="38773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dirty="0">
                  <a:latin typeface="微软雅黑" panose="020B0503020204020204" pitchFamily="34" charset="-122"/>
                  <a:ea typeface="微软雅黑" panose="020B0503020204020204" pitchFamily="34" charset="-122"/>
                </a:rPr>
                <a:t>基于聚类的方法</a:t>
              </a:r>
            </a:p>
          </p:txBody>
        </p:sp>
      </p:grpSp>
      <p:grpSp>
        <p:nvGrpSpPr>
          <p:cNvPr id="5" name="组合 4">
            <a:extLst>
              <a:ext uri="{FF2B5EF4-FFF2-40B4-BE49-F238E27FC236}">
                <a16:creationId xmlns:a16="http://schemas.microsoft.com/office/drawing/2014/main" id="{C992C7C9-FD32-4609-9460-D6E34E406325}"/>
              </a:ext>
            </a:extLst>
          </p:cNvPr>
          <p:cNvGrpSpPr/>
          <p:nvPr/>
        </p:nvGrpSpPr>
        <p:grpSpPr>
          <a:xfrm>
            <a:off x="2286000" y="2183525"/>
            <a:ext cx="3962400" cy="635875"/>
            <a:chOff x="2766618" y="2259725"/>
            <a:chExt cx="3962400" cy="635875"/>
          </a:xfrm>
        </p:grpSpPr>
        <p:sp>
          <p:nvSpPr>
            <p:cNvPr id="11" name="文本框 10">
              <a:extLst>
                <a:ext uri="{FF2B5EF4-FFF2-40B4-BE49-F238E27FC236}">
                  <a16:creationId xmlns:a16="http://schemas.microsoft.com/office/drawing/2014/main" id="{86BD8F30-A182-4B91-BB7F-435AE0FA2531}"/>
                </a:ext>
              </a:extLst>
            </p:cNvPr>
            <p:cNvSpPr txBox="1"/>
            <p:nvPr/>
          </p:nvSpPr>
          <p:spPr>
            <a:xfrm>
              <a:off x="2766618" y="2587823"/>
              <a:ext cx="914400" cy="307777"/>
            </a:xfrm>
            <a:prstGeom prst="rect">
              <a:avLst/>
            </a:prstGeom>
            <a:noFill/>
          </p:spPr>
          <p:txBody>
            <a:bodyPr wrap="square">
              <a:spAutoFit/>
            </a:bodyPr>
            <a:lstStyle/>
            <a:p>
              <a:pPr algn="ctr"/>
              <a:r>
                <a:rPr lang="zh-CN" altLang="en-US" sz="1400" b="1" dirty="0"/>
                <a:t>（更快速）</a:t>
              </a:r>
              <a:endParaRPr lang="zh-CN" altLang="en-US"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1F9D2B3A-FA45-44D4-9A91-B25B56AC2FEB}"/>
                </a:ext>
              </a:extLst>
            </p:cNvPr>
            <p:cNvSpPr txBox="1"/>
            <p:nvPr/>
          </p:nvSpPr>
          <p:spPr>
            <a:xfrm>
              <a:off x="5814618" y="2587823"/>
              <a:ext cx="914400" cy="307777"/>
            </a:xfrm>
            <a:prstGeom prst="rect">
              <a:avLst/>
            </a:prstGeom>
            <a:noFill/>
          </p:spPr>
          <p:txBody>
            <a:bodyPr wrap="square">
              <a:spAutoFit/>
            </a:bodyPr>
            <a:lstStyle/>
            <a:p>
              <a:pPr algn="ctr"/>
              <a:r>
                <a:rPr lang="zh-CN" altLang="en-US" sz="1400" b="1" dirty="0"/>
                <a:t>（更准确）</a:t>
              </a:r>
              <a:endParaRPr lang="zh-CN" altLang="en-US"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839BA928-4673-4CEC-92AA-6959D08E5C02}"/>
                </a:ext>
              </a:extLst>
            </p:cNvPr>
            <p:cNvSpPr txBox="1"/>
            <p:nvPr/>
          </p:nvSpPr>
          <p:spPr>
            <a:xfrm>
              <a:off x="3626212" y="2259725"/>
              <a:ext cx="614726" cy="523220"/>
            </a:xfrm>
            <a:prstGeom prst="rect">
              <a:avLst/>
            </a:prstGeom>
            <a:noFill/>
          </p:spPr>
          <p:txBody>
            <a:bodyPr wrap="squar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p>
          </p:txBody>
        </p:sp>
      </p:grpSp>
      <p:sp>
        <p:nvSpPr>
          <p:cNvPr id="15" name="文本框 14">
            <a:extLst>
              <a:ext uri="{FF2B5EF4-FFF2-40B4-BE49-F238E27FC236}">
                <a16:creationId xmlns:a16="http://schemas.microsoft.com/office/drawing/2014/main" id="{48AA06CA-CA09-48E7-9E32-E788CF63DF57}"/>
              </a:ext>
            </a:extLst>
          </p:cNvPr>
          <p:cNvSpPr txBox="1"/>
          <p:nvPr/>
        </p:nvSpPr>
        <p:spPr>
          <a:xfrm>
            <a:off x="227900" y="2983468"/>
            <a:ext cx="259150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基于抽样的子总体生成：</a:t>
            </a:r>
            <a:endParaRPr lang="zh-CN" altLang="en-US" b="1" dirty="0"/>
          </a:p>
        </p:txBody>
      </p:sp>
      <p:grpSp>
        <p:nvGrpSpPr>
          <p:cNvPr id="23" name="组合 22">
            <a:extLst>
              <a:ext uri="{FF2B5EF4-FFF2-40B4-BE49-F238E27FC236}">
                <a16:creationId xmlns:a16="http://schemas.microsoft.com/office/drawing/2014/main" id="{356F66E6-76C3-4096-AD09-AAF1BDC5B2A0}"/>
              </a:ext>
            </a:extLst>
          </p:cNvPr>
          <p:cNvGrpSpPr/>
          <p:nvPr/>
        </p:nvGrpSpPr>
        <p:grpSpPr>
          <a:xfrm>
            <a:off x="282388" y="3493435"/>
            <a:ext cx="2384612" cy="2145365"/>
            <a:chOff x="587188" y="3505201"/>
            <a:chExt cx="2384612" cy="2145365"/>
          </a:xfrm>
        </p:grpSpPr>
        <p:grpSp>
          <p:nvGrpSpPr>
            <p:cNvPr id="17" name="组合 16">
              <a:extLst>
                <a:ext uri="{FF2B5EF4-FFF2-40B4-BE49-F238E27FC236}">
                  <a16:creationId xmlns:a16="http://schemas.microsoft.com/office/drawing/2014/main" id="{F066E651-3945-424E-91C2-397A0F59597B}"/>
                </a:ext>
              </a:extLst>
            </p:cNvPr>
            <p:cNvGrpSpPr/>
            <p:nvPr/>
          </p:nvGrpSpPr>
          <p:grpSpPr>
            <a:xfrm>
              <a:off x="616578" y="3505201"/>
              <a:ext cx="2003944" cy="764976"/>
              <a:chOff x="616578" y="3505201"/>
              <a:chExt cx="2003944" cy="764976"/>
            </a:xfrm>
          </p:grpSpPr>
          <p:sp>
            <p:nvSpPr>
              <p:cNvPr id="14" name="文本框 13">
                <a:extLst>
                  <a:ext uri="{FF2B5EF4-FFF2-40B4-BE49-F238E27FC236}">
                    <a16:creationId xmlns:a16="http://schemas.microsoft.com/office/drawing/2014/main" id="{A20719DA-2921-4A12-AC3F-3A840E3D7FCB}"/>
                  </a:ext>
                </a:extLst>
              </p:cNvPr>
              <p:cNvSpPr txBox="1"/>
              <p:nvPr/>
            </p:nvSpPr>
            <p:spPr>
              <a:xfrm>
                <a:off x="616578" y="3505201"/>
                <a:ext cx="200394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a:defRPr sz="2000" b="1">
                    <a:solidFill>
                      <a:srgbClr val="FF0000"/>
                    </a:solidFill>
                    <a:latin typeface="微软雅黑" panose="020B0503020204020204" pitchFamily="34" charset="-122"/>
                    <a:ea typeface="微软雅黑" panose="020B0503020204020204" pitchFamily="34" charset="-122"/>
                  </a:defRPr>
                </a:lvl1pPr>
              </a:lstStyle>
              <a:p>
                <a:pPr algn="ctr"/>
                <a:r>
                  <a:rPr lang="zh-CN" altLang="en-US" sz="1800" dirty="0">
                    <a:solidFill>
                      <a:schemeClr val="tx1"/>
                    </a:solidFill>
                    <a:latin typeface="新宋体" panose="02010609030101010101" pitchFamily="49" charset="-122"/>
                    <a:ea typeface="新宋体" panose="02010609030101010101" pitchFamily="49" charset="-122"/>
                  </a:rPr>
                  <a:t>生成多个随机点</a:t>
                </a:r>
                <a:r>
                  <a:rPr lang="en-US" altLang="zh-CN" sz="1800" dirty="0">
                    <a:solidFill>
                      <a:schemeClr val="tx1"/>
                    </a:solidFill>
                    <a:latin typeface="Times New Roman" panose="02020603050405020304" pitchFamily="18" charset="0"/>
                    <a:ea typeface="新宋体" panose="02010609030101010101" pitchFamily="49" charset="-122"/>
                    <a:cs typeface="Times New Roman" panose="02020603050405020304" pitchFamily="18" charset="0"/>
                  </a:rPr>
                  <a:t>r</a:t>
                </a:r>
                <a:endParaRPr lang="zh-CN" altLang="en-US" sz="1800" dirty="0">
                  <a:solidFill>
                    <a:schemeClr val="tx1"/>
                  </a:solidFill>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16" name="文本框 15">
                <a:extLst>
                  <a:ext uri="{FF2B5EF4-FFF2-40B4-BE49-F238E27FC236}">
                    <a16:creationId xmlns:a16="http://schemas.microsoft.com/office/drawing/2014/main" id="{65CE7561-09F2-49C2-BF04-C49FED6D8602}"/>
                  </a:ext>
                </a:extLst>
              </p:cNvPr>
              <p:cNvSpPr txBox="1"/>
              <p:nvPr/>
            </p:nvSpPr>
            <p:spPr>
              <a:xfrm>
                <a:off x="713326" y="3962400"/>
                <a:ext cx="1810449" cy="307777"/>
              </a:xfrm>
              <a:prstGeom prst="rect">
                <a:avLst/>
              </a:prstGeom>
              <a:noFill/>
            </p:spPr>
            <p:txBody>
              <a:bodyPr wrap="square">
                <a:spAutoFit/>
              </a:bodyPr>
              <a:lstStyle/>
              <a:p>
                <a:pPr algn="ctr"/>
                <a:r>
                  <a:rPr lang="zh-CN" altLang="en-US" sz="1400" dirty="0"/>
                  <a:t>（在每个谓词范围内）</a:t>
                </a:r>
                <a:endParaRPr lang="zh-CN" altLang="en-US" dirty="0">
                  <a:latin typeface="Times New Roman" panose="02020603050405020304" pitchFamily="18" charset="0"/>
                  <a:cs typeface="Times New Roman" panose="02020603050405020304" pitchFamily="18" charset="0"/>
                </a:endParaRPr>
              </a:p>
            </p:txBody>
          </p:sp>
        </p:grpSp>
        <p:grpSp>
          <p:nvGrpSpPr>
            <p:cNvPr id="22" name="组合 21">
              <a:extLst>
                <a:ext uri="{FF2B5EF4-FFF2-40B4-BE49-F238E27FC236}">
                  <a16:creationId xmlns:a16="http://schemas.microsoft.com/office/drawing/2014/main" id="{420561E9-01C5-4F91-987B-F4FCA6B0EBCF}"/>
                </a:ext>
              </a:extLst>
            </p:cNvPr>
            <p:cNvGrpSpPr/>
            <p:nvPr/>
          </p:nvGrpSpPr>
          <p:grpSpPr>
            <a:xfrm>
              <a:off x="587188" y="4334783"/>
              <a:ext cx="2384612" cy="1315783"/>
              <a:chOff x="587188" y="4334783"/>
              <a:chExt cx="2384612" cy="1315783"/>
            </a:xfrm>
          </p:grpSpPr>
          <p:sp>
            <p:nvSpPr>
              <p:cNvPr id="18" name="文本框 17">
                <a:extLst>
                  <a:ext uri="{FF2B5EF4-FFF2-40B4-BE49-F238E27FC236}">
                    <a16:creationId xmlns:a16="http://schemas.microsoft.com/office/drawing/2014/main" id="{0C840AF6-C3C4-4C34-AA78-9316D83677E6}"/>
                  </a:ext>
                </a:extLst>
              </p:cNvPr>
              <p:cNvSpPr txBox="1"/>
              <p:nvPr/>
            </p:nvSpPr>
            <p:spPr>
              <a:xfrm>
                <a:off x="587188" y="4334783"/>
                <a:ext cx="1810449" cy="307777"/>
              </a:xfrm>
              <a:prstGeom prst="rect">
                <a:avLst/>
              </a:prstGeom>
              <a:noFill/>
            </p:spPr>
            <p:txBody>
              <a:bodyPr wrap="square">
                <a:spAutoFit/>
              </a:bodyPr>
              <a:lstStyle/>
              <a:p>
                <a:pPr marL="285750" indent="-285750">
                  <a:buFont typeface="Arial" panose="020B0604020202020204" pitchFamily="34" charset="0"/>
                  <a:buChar char="•"/>
                </a:pPr>
                <a:r>
                  <a:rPr lang="zh-CN" altLang="en-US" sz="1400" b="1" dirty="0"/>
                  <a:t>提高一致性</a:t>
                </a:r>
                <a:endParaRPr lang="zh-CN" altLang="en-US" b="1"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DD4E1C4D-9A62-430E-8548-8BC7F2EEF001}"/>
                  </a:ext>
                </a:extLst>
              </p:cNvPr>
              <p:cNvSpPr txBox="1"/>
              <p:nvPr/>
            </p:nvSpPr>
            <p:spPr>
              <a:xfrm>
                <a:off x="587188" y="4707166"/>
                <a:ext cx="2384612" cy="943400"/>
              </a:xfrm>
              <a:prstGeom prst="rect">
                <a:avLst/>
              </a:prstGeom>
              <a:noFill/>
            </p:spPr>
            <p:txBody>
              <a:bodyPr wrap="square">
                <a:spAutoFit/>
              </a:bodyPr>
              <a:lstStyle/>
              <a:p>
                <a:pPr marL="285750" indent="-285750">
                  <a:lnSpc>
                    <a:spcPts val="2300"/>
                  </a:lnSpc>
                  <a:buFont typeface="Arial" panose="020B0604020202020204" pitchFamily="34" charset="0"/>
                  <a:buChar char="•"/>
                </a:pPr>
                <a:r>
                  <a:rPr lang="zh-CN" altLang="en-US" sz="1400" b="1" dirty="0"/>
                  <a:t>数量限制为</a:t>
                </a:r>
                <a:r>
                  <a:rPr lang="en-US" altLang="zh-CN" sz="1400" b="1" dirty="0"/>
                  <a:t>10</a:t>
                </a:r>
              </a:p>
              <a:p>
                <a:pPr>
                  <a:lnSpc>
                    <a:spcPts val="2300"/>
                  </a:lnSpc>
                </a:pPr>
                <a:r>
                  <a:rPr lang="zh-CN" altLang="en-US" sz="1400" dirty="0"/>
                  <a:t>     （超过</a:t>
                </a:r>
                <a:r>
                  <a:rPr lang="en-US" altLang="zh-CN" sz="1400" dirty="0"/>
                  <a:t>10</a:t>
                </a:r>
                <a:r>
                  <a:rPr lang="zh-CN" altLang="en-US" sz="1400" dirty="0"/>
                  <a:t>个点，准确性并不会进一步提高）</a:t>
                </a:r>
                <a:endParaRPr lang="zh-CN" altLang="en-US" dirty="0">
                  <a:latin typeface="Times New Roman" panose="02020603050405020304" pitchFamily="18" charset="0"/>
                  <a:cs typeface="Times New Roman" panose="02020603050405020304" pitchFamily="18" charset="0"/>
                </a:endParaRPr>
              </a:p>
            </p:txBody>
          </p:sp>
        </p:grpSp>
      </p:grpSp>
      <p:grpSp>
        <p:nvGrpSpPr>
          <p:cNvPr id="34" name="组合 33">
            <a:extLst>
              <a:ext uri="{FF2B5EF4-FFF2-40B4-BE49-F238E27FC236}">
                <a16:creationId xmlns:a16="http://schemas.microsoft.com/office/drawing/2014/main" id="{71D17EFD-66B2-40ED-9772-4D73A38686AB}"/>
              </a:ext>
            </a:extLst>
          </p:cNvPr>
          <p:cNvGrpSpPr/>
          <p:nvPr/>
        </p:nvGrpSpPr>
        <p:grpSpPr>
          <a:xfrm>
            <a:off x="2444650" y="3494120"/>
            <a:ext cx="2913377" cy="1425503"/>
            <a:chOff x="2444650" y="3494120"/>
            <a:chExt cx="2913377" cy="1425503"/>
          </a:xfrm>
        </p:grpSpPr>
        <p:grpSp>
          <p:nvGrpSpPr>
            <p:cNvPr id="31" name="组合 30">
              <a:extLst>
                <a:ext uri="{FF2B5EF4-FFF2-40B4-BE49-F238E27FC236}">
                  <a16:creationId xmlns:a16="http://schemas.microsoft.com/office/drawing/2014/main" id="{E2ECD06F-34F8-4490-BE40-BAEA4DD29A58}"/>
                </a:ext>
              </a:extLst>
            </p:cNvPr>
            <p:cNvGrpSpPr/>
            <p:nvPr/>
          </p:nvGrpSpPr>
          <p:grpSpPr>
            <a:xfrm>
              <a:off x="2971800" y="3494120"/>
              <a:ext cx="2386227" cy="1425503"/>
              <a:chOff x="2438400" y="3734388"/>
              <a:chExt cx="2386227" cy="1425503"/>
            </a:xfrm>
          </p:grpSpPr>
          <p:sp>
            <p:nvSpPr>
              <p:cNvPr id="24" name="文本框 23">
                <a:extLst>
                  <a:ext uri="{FF2B5EF4-FFF2-40B4-BE49-F238E27FC236}">
                    <a16:creationId xmlns:a16="http://schemas.microsoft.com/office/drawing/2014/main" id="{51E9969A-D9F0-4E82-BC34-8D44F344C531}"/>
                  </a:ext>
                </a:extLst>
              </p:cNvPr>
              <p:cNvSpPr txBox="1"/>
              <p:nvPr/>
            </p:nvSpPr>
            <p:spPr>
              <a:xfrm>
                <a:off x="2438400" y="3734388"/>
                <a:ext cx="200394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a:defRPr sz="2000" b="1">
                    <a:solidFill>
                      <a:srgbClr val="FF0000"/>
                    </a:solidFill>
                    <a:latin typeface="微软雅黑" panose="020B0503020204020204" pitchFamily="34" charset="-122"/>
                    <a:ea typeface="微软雅黑" panose="020B0503020204020204" pitchFamily="34" charset="-122"/>
                  </a:defRPr>
                </a:lvl1pPr>
              </a:lstStyle>
              <a:p>
                <a:pPr algn="ctr"/>
                <a:r>
                  <a:rPr lang="zh-CN" altLang="en-US" sz="1800" dirty="0">
                    <a:solidFill>
                      <a:schemeClr val="tx1"/>
                    </a:solidFill>
                    <a:latin typeface="新宋体" panose="02010609030101010101" pitchFamily="49" charset="-122"/>
                    <a:ea typeface="新宋体" panose="02010609030101010101" pitchFamily="49" charset="-122"/>
                    <a:cs typeface="Times New Roman" panose="02020603050405020304" pitchFamily="18" charset="0"/>
                  </a:rPr>
                  <a:t>点的数量减少至</a:t>
                </a:r>
                <a:r>
                  <a:rPr lang="en-US" altLang="zh-CN" sz="1800" dirty="0">
                    <a:solidFill>
                      <a:schemeClr val="tx1"/>
                    </a:solidFill>
                    <a:latin typeface="Times New Roman" panose="02020603050405020304" pitchFamily="18" charset="0"/>
                    <a:ea typeface="新宋体" panose="02010609030101010101" pitchFamily="49" charset="-122"/>
                    <a:cs typeface="Times New Roman" panose="02020603050405020304" pitchFamily="18" charset="0"/>
                  </a:rPr>
                  <a:t>m</a:t>
                </a:r>
                <a:endParaRPr lang="zh-CN" altLang="en-US" sz="1800" dirty="0">
                  <a:solidFill>
                    <a:schemeClr val="tx1"/>
                  </a:solidFill>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25" name="文本框 24">
                <a:extLst>
                  <a:ext uri="{FF2B5EF4-FFF2-40B4-BE49-F238E27FC236}">
                    <a16:creationId xmlns:a16="http://schemas.microsoft.com/office/drawing/2014/main" id="{AB71C516-AA32-4D85-9FF4-EC772D0FCEB3}"/>
                  </a:ext>
                </a:extLst>
              </p:cNvPr>
              <p:cNvSpPr txBox="1"/>
              <p:nvPr/>
            </p:nvSpPr>
            <p:spPr>
              <a:xfrm>
                <a:off x="2535147" y="4190902"/>
                <a:ext cx="1810449" cy="307777"/>
              </a:xfrm>
              <a:prstGeom prst="rect">
                <a:avLst/>
              </a:prstGeom>
              <a:noFill/>
            </p:spPr>
            <p:txBody>
              <a:bodyPr wrap="square">
                <a:spAutoFit/>
              </a:bodyPr>
              <a:lstStyle/>
              <a:p>
                <a:pPr algn="ctr"/>
                <a:r>
                  <a:rPr lang="zh-CN" altLang="en-US" sz="1400" dirty="0"/>
                  <a:t>（使用简单随机抽样）</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73230D0C-5A76-484D-94AC-30942EC83694}"/>
                      </a:ext>
                    </a:extLst>
                  </p:cNvPr>
                  <p:cNvSpPr txBox="1"/>
                  <p:nvPr/>
                </p:nvSpPr>
                <p:spPr>
                  <a:xfrm>
                    <a:off x="2440015" y="4507468"/>
                    <a:ext cx="2384612" cy="652423"/>
                  </a:xfrm>
                  <a:prstGeom prst="rect">
                    <a:avLst/>
                  </a:prstGeom>
                  <a:noFill/>
                </p:spPr>
                <p:txBody>
                  <a:bodyPr wrap="square">
                    <a:spAutoFit/>
                  </a:bodyPr>
                  <a:lstStyle/>
                  <a:p>
                    <a:pPr marL="285750" indent="-285750">
                      <a:lnSpc>
                        <a:spcPts val="2300"/>
                      </a:lnSpc>
                      <a:buFont typeface="Arial" panose="020B0604020202020204" pitchFamily="34" charset="0"/>
                      <a:buChar char="•"/>
                    </a:pPr>
                    <a:r>
                      <a:rPr lang="zh-CN" altLang="en-US" sz="1400" b="1" dirty="0"/>
                      <a:t>作为超矩形</a:t>
                    </a:r>
                    <a14:m>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𝑮</m:t>
                            </m:r>
                          </m:e>
                          <m:sub>
                            <m:r>
                              <a:rPr lang="en-US" altLang="zh-CN" sz="1400" b="1" i="1" smtClean="0">
                                <a:latin typeface="Cambria Math" panose="02040503050406030204" pitchFamily="18" charset="0"/>
                              </a:rPr>
                              <m:t>𝒛</m:t>
                            </m:r>
                          </m:sub>
                        </m:sSub>
                      </m:oMath>
                    </a14:m>
                    <a:r>
                      <a:rPr lang="zh-CN" altLang="en-US" sz="1400" b="1" dirty="0"/>
                      <a:t>的中心</a:t>
                    </a:r>
                    <a:endParaRPr lang="en-US" altLang="zh-CN" sz="1400" b="1" dirty="0"/>
                  </a:p>
                  <a:p>
                    <a:pPr>
                      <a:lnSpc>
                        <a:spcPts val="2300"/>
                      </a:lnSpc>
                    </a:pPr>
                    <a:r>
                      <a:rPr lang="zh-CN" altLang="en-US" sz="1400" dirty="0"/>
                      <a:t>     （</a:t>
                    </a:r>
                    <a14:m>
                      <m:oMath xmlns:m="http://schemas.openxmlformats.org/officeDocument/2006/math">
                        <m:r>
                          <a:rPr lang="en-US" altLang="zh-CN" sz="1400" b="0" i="1" smtClean="0">
                            <a:latin typeface="Cambria Math" panose="02040503050406030204" pitchFamily="18" charset="0"/>
                          </a:rPr>
                          <m:t>𝑧</m:t>
                        </m:r>
                        <m:r>
                          <a:rPr lang="en-US" altLang="zh-CN" sz="1400" b="0" i="1" smtClean="0">
                            <a:latin typeface="Cambria Math" panose="02040503050406030204" pitchFamily="18" charset="0"/>
                          </a:rPr>
                          <m:t>=1, …, </m:t>
                        </m:r>
                        <m:r>
                          <a:rPr lang="en-US" altLang="zh-CN" sz="1400" b="0" i="1" smtClean="0">
                            <a:latin typeface="Cambria Math" panose="02040503050406030204" pitchFamily="18" charset="0"/>
                          </a:rPr>
                          <m:t>𝑚</m:t>
                        </m:r>
                      </m:oMath>
                    </a14:m>
                    <a:r>
                      <a:rPr lang="zh-CN" altLang="en-US" sz="1400" dirty="0"/>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73230D0C-5A76-484D-94AC-30942EC83694}"/>
                      </a:ext>
                    </a:extLst>
                  </p:cNvPr>
                  <p:cNvSpPr txBox="1">
                    <a:spLocks noRot="1" noChangeAspect="1" noMove="1" noResize="1" noEditPoints="1" noAdjustHandles="1" noChangeArrowheads="1" noChangeShapeType="1" noTextEdit="1"/>
                  </p:cNvSpPr>
                  <p:nvPr/>
                </p:nvSpPr>
                <p:spPr>
                  <a:xfrm>
                    <a:off x="2440015" y="4507468"/>
                    <a:ext cx="2384612" cy="652423"/>
                  </a:xfrm>
                  <a:prstGeom prst="rect">
                    <a:avLst/>
                  </a:prstGeom>
                  <a:blipFill>
                    <a:blip r:embed="rId4"/>
                    <a:stretch>
                      <a:fillRect l="-512" b="-6542"/>
                    </a:stretch>
                  </a:blipFill>
                </p:spPr>
                <p:txBody>
                  <a:bodyPr/>
                  <a:lstStyle/>
                  <a:p>
                    <a:r>
                      <a:rPr lang="zh-CN" altLang="en-US">
                        <a:noFill/>
                      </a:rPr>
                      <a:t> </a:t>
                    </a:r>
                  </a:p>
                </p:txBody>
              </p:sp>
            </mc:Fallback>
          </mc:AlternateContent>
        </p:grpSp>
        <p:sp>
          <p:nvSpPr>
            <p:cNvPr id="33" name="箭头: 右 32">
              <a:extLst>
                <a:ext uri="{FF2B5EF4-FFF2-40B4-BE49-F238E27FC236}">
                  <a16:creationId xmlns:a16="http://schemas.microsoft.com/office/drawing/2014/main" id="{609A6819-1328-4820-8AA9-9CD7B44C64EE}"/>
                </a:ext>
              </a:extLst>
            </p:cNvPr>
            <p:cNvSpPr/>
            <p:nvPr/>
          </p:nvSpPr>
          <p:spPr>
            <a:xfrm>
              <a:off x="2444650" y="3581400"/>
              <a:ext cx="450950" cy="233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5E11C8AB-2200-49DE-B421-0C08236B8CB3}"/>
              </a:ext>
            </a:extLst>
          </p:cNvPr>
          <p:cNvGrpSpPr/>
          <p:nvPr/>
        </p:nvGrpSpPr>
        <p:grpSpPr>
          <a:xfrm>
            <a:off x="2895600" y="3663999"/>
            <a:ext cx="2632883" cy="2851848"/>
            <a:chOff x="3276249" y="3663999"/>
            <a:chExt cx="2632883" cy="2851848"/>
          </a:xfrm>
        </p:grpSpPr>
        <p:grpSp>
          <p:nvGrpSpPr>
            <p:cNvPr id="32" name="组合 31">
              <a:extLst>
                <a:ext uri="{FF2B5EF4-FFF2-40B4-BE49-F238E27FC236}">
                  <a16:creationId xmlns:a16="http://schemas.microsoft.com/office/drawing/2014/main" id="{A40E9A7D-91F9-4030-A8EC-0EF767BF6C0E}"/>
                </a:ext>
              </a:extLst>
            </p:cNvPr>
            <p:cNvGrpSpPr/>
            <p:nvPr/>
          </p:nvGrpSpPr>
          <p:grpSpPr>
            <a:xfrm>
              <a:off x="3276249" y="5083047"/>
              <a:ext cx="2258737" cy="1432800"/>
              <a:chOff x="5278968" y="3733703"/>
              <a:chExt cx="2258737" cy="1432800"/>
            </a:xfrm>
          </p:grpSpPr>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DBDD6768-FE57-44F3-BC97-F65F4DAD912F}"/>
                      </a:ext>
                    </a:extLst>
                  </p:cNvPr>
                  <p:cNvSpPr txBox="1"/>
                  <p:nvPr/>
                </p:nvSpPr>
                <p:spPr>
                  <a:xfrm>
                    <a:off x="5278968" y="3733703"/>
                    <a:ext cx="2188632"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a:defRPr sz="2000" b="1">
                        <a:solidFill>
                          <a:srgbClr val="FF0000"/>
                        </a:solidFill>
                        <a:latin typeface="微软雅黑" panose="020B0503020204020204" pitchFamily="34" charset="-122"/>
                        <a:ea typeface="微软雅黑" panose="020B0503020204020204" pitchFamily="34" charset="-122"/>
                      </a:defRPr>
                    </a:lvl1pPr>
                  </a:lstStyle>
                  <a:p>
                    <a:pPr algn="ctr"/>
                    <a:r>
                      <a:rPr lang="zh-CN" altLang="en-US" sz="1800" dirty="0">
                        <a:solidFill>
                          <a:schemeClr val="tx1"/>
                        </a:solidFill>
                        <a:ea typeface="新宋体" panose="02010609030101010101" pitchFamily="49" charset="-122"/>
                        <a:cs typeface="Times New Roman" panose="02020603050405020304" pitchFamily="18" charset="0"/>
                      </a:rPr>
                      <a:t>设置</a:t>
                    </a:r>
                    <a14:m>
                      <m:oMath xmlns:m="http://schemas.openxmlformats.org/officeDocument/2006/math">
                        <m:sSub>
                          <m:sSubPr>
                            <m:ctrlPr>
                              <a:rPr lang="en-US" altLang="zh-CN" sz="1800" i="1" smtClean="0">
                                <a:solidFill>
                                  <a:schemeClr val="tx1"/>
                                </a:solidFill>
                                <a:latin typeface="Cambria Math" panose="02040503050406030204" pitchFamily="18" charset="0"/>
                                <a:ea typeface="新宋体" panose="02010609030101010101" pitchFamily="49" charset="-122"/>
                                <a:cs typeface="Times New Roman" panose="02020603050405020304" pitchFamily="18" charset="0"/>
                              </a:rPr>
                            </m:ctrlPr>
                          </m:sSubPr>
                          <m:e>
                            <m:r>
                              <a:rPr lang="en-US" altLang="zh-CN" sz="1800" b="1" i="1" smtClean="0">
                                <a:solidFill>
                                  <a:schemeClr val="tx1"/>
                                </a:solidFill>
                                <a:latin typeface="Cambria Math" panose="02040503050406030204" pitchFamily="18" charset="0"/>
                                <a:ea typeface="新宋体" panose="02010609030101010101" pitchFamily="49" charset="-122"/>
                                <a:cs typeface="Times New Roman" panose="02020603050405020304" pitchFamily="18" charset="0"/>
                              </a:rPr>
                              <m:t>𝑮</m:t>
                            </m:r>
                          </m:e>
                          <m:sub>
                            <m:r>
                              <a:rPr lang="en-US" altLang="zh-CN" sz="1800" b="1" i="1" smtClean="0">
                                <a:solidFill>
                                  <a:schemeClr val="tx1"/>
                                </a:solidFill>
                                <a:latin typeface="Cambria Math" panose="02040503050406030204" pitchFamily="18" charset="0"/>
                                <a:ea typeface="新宋体" panose="02010609030101010101" pitchFamily="49" charset="-122"/>
                                <a:cs typeface="Times New Roman" panose="02020603050405020304" pitchFamily="18" charset="0"/>
                              </a:rPr>
                              <m:t>𝒛</m:t>
                            </m:r>
                          </m:sub>
                        </m:sSub>
                      </m:oMath>
                    </a14:m>
                    <a:r>
                      <a:rPr lang="zh-CN" altLang="en-US" sz="1800" dirty="0">
                        <a:solidFill>
                          <a:schemeClr val="tx1"/>
                        </a:solidFill>
                        <a:latin typeface="Times New Roman" panose="02020603050405020304" pitchFamily="18" charset="0"/>
                        <a:ea typeface="新宋体" panose="02010609030101010101" pitchFamily="49" charset="-122"/>
                        <a:cs typeface="Times New Roman" panose="02020603050405020304" pitchFamily="18" charset="0"/>
                      </a:rPr>
                      <a:t>的第</a:t>
                    </a:r>
                    <a14:m>
                      <m:oMath xmlns:m="http://schemas.openxmlformats.org/officeDocument/2006/math">
                        <m:r>
                          <a:rPr lang="en-US" altLang="zh-CN" sz="1800" b="1" i="1" smtClean="0">
                            <a:solidFill>
                              <a:schemeClr val="tx1"/>
                            </a:solidFill>
                            <a:latin typeface="Cambria Math" panose="02040503050406030204" pitchFamily="18" charset="0"/>
                            <a:ea typeface="新宋体" panose="02010609030101010101" pitchFamily="49" charset="-122"/>
                            <a:cs typeface="Times New Roman" panose="02020603050405020304" pitchFamily="18" charset="0"/>
                          </a:rPr>
                          <m:t>𝒊</m:t>
                        </m:r>
                      </m:oMath>
                    </a14:m>
                    <a:r>
                      <a:rPr lang="zh-CN" altLang="en-US" sz="1800" dirty="0">
                        <a:solidFill>
                          <a:schemeClr val="tx1"/>
                        </a:solidFill>
                        <a:latin typeface="Times New Roman" panose="02020603050405020304" pitchFamily="18" charset="0"/>
                        <a:ea typeface="新宋体" panose="02010609030101010101" pitchFamily="49" charset="-122"/>
                        <a:cs typeface="Times New Roman" panose="02020603050405020304" pitchFamily="18" charset="0"/>
                      </a:rPr>
                      <a:t>维长度</a:t>
                    </a:r>
                  </a:p>
                </p:txBody>
              </p:sp>
            </mc:Choice>
            <mc:Fallback xmlns="">
              <p:sp>
                <p:nvSpPr>
                  <p:cNvPr id="27" name="文本框 26">
                    <a:extLst>
                      <a:ext uri="{FF2B5EF4-FFF2-40B4-BE49-F238E27FC236}">
                        <a16:creationId xmlns:a16="http://schemas.microsoft.com/office/drawing/2014/main" id="{DBDD6768-FE57-44F3-BC97-F65F4DAD912F}"/>
                      </a:ext>
                    </a:extLst>
                  </p:cNvPr>
                  <p:cNvSpPr txBox="1">
                    <a:spLocks noRot="1" noChangeAspect="1" noMove="1" noResize="1" noEditPoints="1" noAdjustHandles="1" noChangeArrowheads="1" noChangeShapeType="1" noTextEdit="1"/>
                  </p:cNvSpPr>
                  <p:nvPr/>
                </p:nvSpPr>
                <p:spPr>
                  <a:xfrm>
                    <a:off x="5278968" y="3733703"/>
                    <a:ext cx="2188632"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2E36DD4-426E-487B-8CB8-E2DBBFC23723}"/>
                      </a:ext>
                    </a:extLst>
                  </p:cNvPr>
                  <p:cNvSpPr txBox="1"/>
                  <p:nvPr/>
                </p:nvSpPr>
                <p:spPr>
                  <a:xfrm>
                    <a:off x="5468059" y="4190902"/>
                    <a:ext cx="1810449" cy="307777"/>
                  </a:xfrm>
                  <a:prstGeom prst="rect">
                    <a:avLst/>
                  </a:prstGeom>
                  <a:noFill/>
                </p:spPr>
                <p:txBody>
                  <a:bodyPr wrap="square">
                    <a:spAutoFit/>
                  </a:bodyPr>
                  <a:lstStyle/>
                  <a:p>
                    <a:pPr algn="ctr"/>
                    <a:r>
                      <a:rPr lang="zh-CN" altLang="en-US" sz="1400" dirty="0"/>
                      <a:t>（在相同的第</a:t>
                    </a:r>
                    <a14:m>
                      <m:oMath xmlns:m="http://schemas.openxmlformats.org/officeDocument/2006/math">
                        <m:r>
                          <a:rPr lang="en-US" altLang="zh-CN" sz="1400" b="0" i="1" smtClean="0">
                            <a:latin typeface="Cambria Math" panose="02040503050406030204" pitchFamily="18" charset="0"/>
                          </a:rPr>
                          <m:t>𝑖</m:t>
                        </m:r>
                      </m:oMath>
                    </a14:m>
                    <a:r>
                      <a:rPr lang="zh-CN" altLang="en-US" sz="1400" dirty="0"/>
                      <a:t>维中）</a:t>
                    </a:r>
                    <a:endParaRPr lang="zh-CN" altLang="en-US" dirty="0">
                      <a:latin typeface="Times New Roman" panose="02020603050405020304" pitchFamily="18" charset="0"/>
                      <a:cs typeface="Times New Roman" panose="02020603050405020304" pitchFamily="18" charset="0"/>
                    </a:endParaRPr>
                  </a:p>
                </p:txBody>
              </p:sp>
            </mc:Choice>
            <mc:Fallback xmlns="">
              <p:sp>
                <p:nvSpPr>
                  <p:cNvPr id="28" name="文本框 27">
                    <a:extLst>
                      <a:ext uri="{FF2B5EF4-FFF2-40B4-BE49-F238E27FC236}">
                        <a16:creationId xmlns:a16="http://schemas.microsoft.com/office/drawing/2014/main" id="{F2E36DD4-426E-487B-8CB8-E2DBBFC23723}"/>
                      </a:ext>
                    </a:extLst>
                  </p:cNvPr>
                  <p:cNvSpPr txBox="1">
                    <a:spLocks noRot="1" noChangeAspect="1" noMove="1" noResize="1" noEditPoints="1" noAdjustHandles="1" noChangeArrowheads="1" noChangeShapeType="1" noTextEdit="1"/>
                  </p:cNvSpPr>
                  <p:nvPr/>
                </p:nvSpPr>
                <p:spPr>
                  <a:xfrm>
                    <a:off x="5468059" y="4190902"/>
                    <a:ext cx="1810449" cy="307777"/>
                  </a:xfrm>
                  <a:prstGeom prst="rect">
                    <a:avLst/>
                  </a:prstGeom>
                  <a:blipFill>
                    <a:blip r:embed="rId6"/>
                    <a:stretch>
                      <a:fillRect l="-6061" t="-6000" r="-5724" b="-18000"/>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1D69786F-5FD4-47AA-BD3D-BC062BEA10B7}"/>
                  </a:ext>
                </a:extLst>
              </p:cNvPr>
              <p:cNvSpPr txBox="1"/>
              <p:nvPr/>
            </p:nvSpPr>
            <p:spPr>
              <a:xfrm>
                <a:off x="5278968" y="4518056"/>
                <a:ext cx="2258737" cy="648447"/>
              </a:xfrm>
              <a:prstGeom prst="rect">
                <a:avLst/>
              </a:prstGeom>
              <a:noFill/>
            </p:spPr>
            <p:txBody>
              <a:bodyPr wrap="square">
                <a:spAutoFit/>
              </a:bodyPr>
              <a:lstStyle/>
              <a:p>
                <a:pPr marL="285750" indent="-285750">
                  <a:lnSpc>
                    <a:spcPts val="2300"/>
                  </a:lnSpc>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距最近的</a:t>
                </a:r>
                <a:r>
                  <a:rPr lang="en-US" altLang="zh-CN" sz="1400" b="1" dirty="0">
                    <a:latin typeface="Times New Roman" panose="02020603050405020304" pitchFamily="18" charset="0"/>
                    <a:cs typeface="Times New Roman" panose="02020603050405020304" pitchFamily="18" charset="0"/>
                  </a:rPr>
                  <a:t>10</a:t>
                </a:r>
                <a:r>
                  <a:rPr lang="zh-CN" altLang="en-US" sz="1400" b="1" dirty="0">
                    <a:latin typeface="Times New Roman" panose="02020603050405020304" pitchFamily="18" charset="0"/>
                    <a:cs typeface="Times New Roman" panose="02020603050405020304" pitchFamily="18" charset="0"/>
                  </a:rPr>
                  <a:t>个中心的平均距离的</a:t>
                </a:r>
                <a:r>
                  <a:rPr lang="en-US" altLang="zh-CN" sz="1400" b="1" dirty="0">
                    <a:latin typeface="Times New Roman" panose="02020603050405020304" pitchFamily="18" charset="0"/>
                    <a:cs typeface="Times New Roman" panose="02020603050405020304" pitchFamily="18" charset="0"/>
                  </a:rPr>
                  <a:t>2</a:t>
                </a:r>
                <a:r>
                  <a:rPr lang="zh-CN" altLang="en-US" sz="1400" b="1" dirty="0">
                    <a:latin typeface="Times New Roman" panose="02020603050405020304" pitchFamily="18" charset="0"/>
                    <a:cs typeface="Times New Roman" panose="02020603050405020304" pitchFamily="18" charset="0"/>
                  </a:rPr>
                  <a:t>倍</a:t>
                </a:r>
                <a:endParaRPr lang="zh-CN" altLang="en-US" b="1" dirty="0">
                  <a:latin typeface="Times New Roman" panose="02020603050405020304" pitchFamily="18" charset="0"/>
                  <a:cs typeface="Times New Roman" panose="02020603050405020304" pitchFamily="18" charset="0"/>
                </a:endParaRPr>
              </a:p>
            </p:txBody>
          </p:sp>
        </p:grpSp>
        <p:sp>
          <p:nvSpPr>
            <p:cNvPr id="36" name="箭头: 手杖形 35">
              <a:extLst>
                <a:ext uri="{FF2B5EF4-FFF2-40B4-BE49-F238E27FC236}">
                  <a16:creationId xmlns:a16="http://schemas.microsoft.com/office/drawing/2014/main" id="{B34E7D88-1E1E-4449-AC5F-1F008B233D01}"/>
                </a:ext>
              </a:extLst>
            </p:cNvPr>
            <p:cNvSpPr/>
            <p:nvPr/>
          </p:nvSpPr>
          <p:spPr>
            <a:xfrm rot="5400000">
              <a:off x="4786217" y="4286791"/>
              <a:ext cx="1745708" cy="500123"/>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3" name="组合 52">
            <a:extLst>
              <a:ext uri="{FF2B5EF4-FFF2-40B4-BE49-F238E27FC236}">
                <a16:creationId xmlns:a16="http://schemas.microsoft.com/office/drawing/2014/main" id="{9E9E06C5-CFE8-467F-883B-EA94780EA442}"/>
              </a:ext>
            </a:extLst>
          </p:cNvPr>
          <p:cNvGrpSpPr/>
          <p:nvPr/>
        </p:nvGrpSpPr>
        <p:grpSpPr>
          <a:xfrm>
            <a:off x="5635143" y="3589251"/>
            <a:ext cx="2702726" cy="1746237"/>
            <a:chOff x="5635143" y="3589251"/>
            <a:chExt cx="2702726" cy="1746237"/>
          </a:xfrm>
        </p:grpSpPr>
        <p:pic>
          <p:nvPicPr>
            <p:cNvPr id="41" name="图片 40">
              <a:extLst>
                <a:ext uri="{FF2B5EF4-FFF2-40B4-BE49-F238E27FC236}">
                  <a16:creationId xmlns:a16="http://schemas.microsoft.com/office/drawing/2014/main" id="{82778E75-6493-45AB-B171-CF37BBA3D3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24428" y="3589251"/>
              <a:ext cx="1986066" cy="1373961"/>
            </a:xfrm>
            <a:prstGeom prst="rect">
              <a:avLst/>
            </a:prstGeom>
          </p:spPr>
        </p:pic>
        <p:sp>
          <p:nvSpPr>
            <p:cNvPr id="51" name="文本框 50">
              <a:extLst>
                <a:ext uri="{FF2B5EF4-FFF2-40B4-BE49-F238E27FC236}">
                  <a16:creationId xmlns:a16="http://schemas.microsoft.com/office/drawing/2014/main" id="{DD1F17B7-C13F-4A90-8022-7AE5A69B99BC}"/>
                </a:ext>
              </a:extLst>
            </p:cNvPr>
            <p:cNvSpPr txBox="1"/>
            <p:nvPr/>
          </p:nvSpPr>
          <p:spPr>
            <a:xfrm>
              <a:off x="5635143" y="5027711"/>
              <a:ext cx="2702726" cy="307777"/>
            </a:xfrm>
            <a:prstGeom prst="rect">
              <a:avLst/>
            </a:prstGeom>
            <a:noFill/>
          </p:spPr>
          <p:txBody>
            <a:bodyPr wrap="square">
              <a:spAutoFit/>
            </a:bodyPr>
            <a:lstStyle/>
            <a:p>
              <a:pPr algn="ctr"/>
              <a:r>
                <a:rPr lang="en-US" altLang="zh-CN" sz="1400" dirty="0"/>
                <a:t>[</a:t>
              </a:r>
              <a:r>
                <a:rPr lang="zh-CN" altLang="en-US" sz="1400" dirty="0"/>
                <a:t>上图</a:t>
              </a:r>
              <a:r>
                <a:rPr lang="en-US" altLang="zh-CN" sz="1400" dirty="0"/>
                <a:t>: </a:t>
              </a:r>
              <a:r>
                <a:rPr lang="zh-CN" altLang="en-US" sz="1400" dirty="0"/>
                <a:t>高度重叠的查询工作负载</a:t>
              </a:r>
              <a:r>
                <a:rPr lang="en-US" altLang="zh-CN" sz="1400" dirty="0"/>
                <a:t>]</a:t>
              </a:r>
              <a:endParaRPr lang="zh-CN" altLang="en-US" dirty="0">
                <a:latin typeface="Times New Roman" panose="02020603050405020304" pitchFamily="18" charset="0"/>
                <a:cs typeface="Times New Roman" panose="02020603050405020304" pitchFamily="18" charset="0"/>
              </a:endParaRPr>
            </a:p>
          </p:txBody>
        </p:sp>
      </p:grpSp>
      <p:grpSp>
        <p:nvGrpSpPr>
          <p:cNvPr id="54" name="组合 53">
            <a:extLst>
              <a:ext uri="{FF2B5EF4-FFF2-40B4-BE49-F238E27FC236}">
                <a16:creationId xmlns:a16="http://schemas.microsoft.com/office/drawing/2014/main" id="{3448A0ED-614F-428E-9392-979B397EA098}"/>
              </a:ext>
            </a:extLst>
          </p:cNvPr>
          <p:cNvGrpSpPr/>
          <p:nvPr/>
        </p:nvGrpSpPr>
        <p:grpSpPr>
          <a:xfrm>
            <a:off x="5722332" y="4989375"/>
            <a:ext cx="6296159" cy="1411425"/>
            <a:chOff x="5722332" y="4989375"/>
            <a:chExt cx="6296159" cy="1411425"/>
          </a:xfrm>
        </p:grpSpPr>
        <p:pic>
          <p:nvPicPr>
            <p:cNvPr id="50" name="图片 49">
              <a:extLst>
                <a:ext uri="{FF2B5EF4-FFF2-40B4-BE49-F238E27FC236}">
                  <a16:creationId xmlns:a16="http://schemas.microsoft.com/office/drawing/2014/main" id="{4E9BCDF2-916D-4AB5-B86F-44B5513233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22332" y="5403524"/>
              <a:ext cx="6153888" cy="997276"/>
            </a:xfrm>
            <a:prstGeom prst="rect">
              <a:avLst/>
            </a:prstGeom>
          </p:spPr>
        </p:pic>
        <p:sp>
          <p:nvSpPr>
            <p:cNvPr id="52" name="文本框 51">
              <a:extLst>
                <a:ext uri="{FF2B5EF4-FFF2-40B4-BE49-F238E27FC236}">
                  <a16:creationId xmlns:a16="http://schemas.microsoft.com/office/drawing/2014/main" id="{5F17247E-5820-4F00-AEA0-57B46D2B74FB}"/>
                </a:ext>
              </a:extLst>
            </p:cNvPr>
            <p:cNvSpPr txBox="1"/>
            <p:nvPr/>
          </p:nvSpPr>
          <p:spPr>
            <a:xfrm>
              <a:off x="9601201" y="4989375"/>
              <a:ext cx="2417290" cy="307777"/>
            </a:xfrm>
            <a:prstGeom prst="rect">
              <a:avLst/>
            </a:prstGeom>
            <a:noFill/>
          </p:spPr>
          <p:txBody>
            <a:bodyPr wrap="square">
              <a:spAutoFit/>
            </a:bodyPr>
            <a:lstStyle/>
            <a:p>
              <a:pPr algn="ctr"/>
              <a:r>
                <a:rPr lang="en-US" altLang="zh-CN" sz="1400" dirty="0"/>
                <a:t>[</a:t>
              </a:r>
              <a:r>
                <a:rPr lang="zh-CN" altLang="en-US" sz="1400" dirty="0"/>
                <a:t>下图</a:t>
              </a:r>
              <a:r>
                <a:rPr lang="en-US" altLang="zh-CN" sz="1400" dirty="0"/>
                <a:t>: </a:t>
              </a:r>
              <a:r>
                <a:rPr lang="zh-CN" altLang="en-US" sz="1400" dirty="0"/>
                <a:t>分散的查询工作负载</a:t>
              </a:r>
              <a:r>
                <a:rPr lang="en-US" altLang="zh-CN" sz="1400" dirty="0"/>
                <a:t>]</a:t>
              </a:r>
              <a:endParaRPr lang="zh-CN" altLang="en-US" dirty="0">
                <a:latin typeface="Times New Roman" panose="02020603050405020304" pitchFamily="18" charset="0"/>
                <a:cs typeface="Times New Roman" panose="02020603050405020304" pitchFamily="18" charset="0"/>
              </a:endParaRPr>
            </a:p>
          </p:txBody>
        </p:sp>
      </p:grpSp>
      <p:grpSp>
        <p:nvGrpSpPr>
          <p:cNvPr id="56" name="组合 55">
            <a:extLst>
              <a:ext uri="{FF2B5EF4-FFF2-40B4-BE49-F238E27FC236}">
                <a16:creationId xmlns:a16="http://schemas.microsoft.com/office/drawing/2014/main" id="{A51276C8-ADE0-4DE2-A306-69AEC1FEFA4D}"/>
              </a:ext>
            </a:extLst>
          </p:cNvPr>
          <p:cNvGrpSpPr/>
          <p:nvPr/>
        </p:nvGrpSpPr>
        <p:grpSpPr>
          <a:xfrm>
            <a:off x="6096000" y="2960099"/>
            <a:ext cx="3713188" cy="1992081"/>
            <a:chOff x="6096000" y="2960099"/>
            <a:chExt cx="3713188" cy="1992081"/>
          </a:xfrm>
        </p:grpSpPr>
        <p:grpSp>
          <p:nvGrpSpPr>
            <p:cNvPr id="47" name="组合 46">
              <a:extLst>
                <a:ext uri="{FF2B5EF4-FFF2-40B4-BE49-F238E27FC236}">
                  <a16:creationId xmlns:a16="http://schemas.microsoft.com/office/drawing/2014/main" id="{147A848D-268E-4F89-9C74-C967D8B77BC8}"/>
                </a:ext>
              </a:extLst>
            </p:cNvPr>
            <p:cNvGrpSpPr/>
            <p:nvPr/>
          </p:nvGrpSpPr>
          <p:grpSpPr>
            <a:xfrm>
              <a:off x="7010400" y="3286812"/>
              <a:ext cx="2798788" cy="1665368"/>
              <a:chOff x="7010400" y="3429000"/>
              <a:chExt cx="2798788" cy="1665368"/>
            </a:xfrm>
          </p:grpSpPr>
          <p:pic>
            <p:nvPicPr>
              <p:cNvPr id="42" name="图片 41">
                <a:extLst>
                  <a:ext uri="{FF2B5EF4-FFF2-40B4-BE49-F238E27FC236}">
                    <a16:creationId xmlns:a16="http://schemas.microsoft.com/office/drawing/2014/main" id="{9DF60984-2B3A-4562-9814-15192F617AB7}"/>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p:blipFill>
            <p:spPr>
              <a:xfrm>
                <a:off x="7812106" y="3727944"/>
                <a:ext cx="1997082" cy="1366424"/>
              </a:xfrm>
              <a:prstGeom prst="rect">
                <a:avLst/>
              </a:prstGeom>
            </p:spPr>
          </p:pic>
          <p:sp>
            <p:nvSpPr>
              <p:cNvPr id="45" name="箭头: 上弧形 44">
                <a:extLst>
                  <a:ext uri="{FF2B5EF4-FFF2-40B4-BE49-F238E27FC236}">
                    <a16:creationId xmlns:a16="http://schemas.microsoft.com/office/drawing/2014/main" id="{6213FD52-B735-427D-9EEA-6CAC8EC4094C}"/>
                  </a:ext>
                </a:extLst>
              </p:cNvPr>
              <p:cNvSpPr/>
              <p:nvPr/>
            </p:nvSpPr>
            <p:spPr>
              <a:xfrm>
                <a:off x="7010400" y="3429000"/>
                <a:ext cx="1098441" cy="30777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5" name="文本框 54">
              <a:extLst>
                <a:ext uri="{FF2B5EF4-FFF2-40B4-BE49-F238E27FC236}">
                  <a16:creationId xmlns:a16="http://schemas.microsoft.com/office/drawing/2014/main" id="{79FC1917-A09C-414F-900E-2CBD9CB24B06}"/>
                </a:ext>
              </a:extLst>
            </p:cNvPr>
            <p:cNvSpPr txBox="1"/>
            <p:nvPr/>
          </p:nvSpPr>
          <p:spPr>
            <a:xfrm>
              <a:off x="6096000" y="2960099"/>
              <a:ext cx="2702726" cy="307777"/>
            </a:xfrm>
            <a:prstGeom prst="rect">
              <a:avLst/>
            </a:prstGeom>
            <a:noFill/>
          </p:spPr>
          <p:txBody>
            <a:bodyPr wrap="square">
              <a:spAutoFit/>
            </a:bodyPr>
            <a:lstStyle/>
            <a:p>
              <a:pPr algn="ctr"/>
              <a:r>
                <a:rPr lang="zh-CN" altLang="en-US" sz="1400" dirty="0">
                  <a:latin typeface="Times New Roman" panose="02020603050405020304" pitchFamily="18" charset="0"/>
                  <a:cs typeface="Times New Roman" panose="02020603050405020304" pitchFamily="18" charset="0"/>
                </a:rPr>
                <a:t>生成随机点来表示查询负载</a:t>
              </a:r>
              <a:endParaRPr lang="zh-CN" altLang="en-US" dirty="0">
                <a:latin typeface="Times New Roman" panose="02020603050405020304" pitchFamily="18" charset="0"/>
                <a:cs typeface="Times New Roman" panose="02020603050405020304" pitchFamily="18" charset="0"/>
              </a:endParaRPr>
            </a:p>
          </p:txBody>
        </p:sp>
      </p:grpSp>
      <p:grpSp>
        <p:nvGrpSpPr>
          <p:cNvPr id="58" name="组合 57">
            <a:extLst>
              <a:ext uri="{FF2B5EF4-FFF2-40B4-BE49-F238E27FC236}">
                <a16:creationId xmlns:a16="http://schemas.microsoft.com/office/drawing/2014/main" id="{9418ED08-25C9-40EE-B63D-22EEB7C3623C}"/>
              </a:ext>
            </a:extLst>
          </p:cNvPr>
          <p:cNvGrpSpPr/>
          <p:nvPr/>
        </p:nvGrpSpPr>
        <p:grpSpPr>
          <a:xfrm>
            <a:off x="8763000" y="2958720"/>
            <a:ext cx="3113219" cy="1993460"/>
            <a:chOff x="8763000" y="2958720"/>
            <a:chExt cx="3113219" cy="1993460"/>
          </a:xfrm>
        </p:grpSpPr>
        <p:grpSp>
          <p:nvGrpSpPr>
            <p:cNvPr id="48" name="组合 47">
              <a:extLst>
                <a:ext uri="{FF2B5EF4-FFF2-40B4-BE49-F238E27FC236}">
                  <a16:creationId xmlns:a16="http://schemas.microsoft.com/office/drawing/2014/main" id="{CCF26907-908C-4BB1-A7CE-711CF739B2E7}"/>
                </a:ext>
              </a:extLst>
            </p:cNvPr>
            <p:cNvGrpSpPr/>
            <p:nvPr/>
          </p:nvGrpSpPr>
          <p:grpSpPr>
            <a:xfrm>
              <a:off x="9493359" y="3276600"/>
              <a:ext cx="2382860" cy="1675580"/>
              <a:chOff x="9493359" y="3418788"/>
              <a:chExt cx="2382860" cy="1675580"/>
            </a:xfrm>
          </p:grpSpPr>
          <p:pic>
            <p:nvPicPr>
              <p:cNvPr id="43" name="图片 42">
                <a:extLst>
                  <a:ext uri="{FF2B5EF4-FFF2-40B4-BE49-F238E27FC236}">
                    <a16:creationId xmlns:a16="http://schemas.microsoft.com/office/drawing/2014/main" id="{6498BFEC-7860-4ED5-9CE8-30C18A399FE7}"/>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p:blipFill>
            <p:spPr>
              <a:xfrm>
                <a:off x="9904559" y="3727944"/>
                <a:ext cx="1971660" cy="1366424"/>
              </a:xfrm>
              <a:prstGeom prst="rect">
                <a:avLst/>
              </a:prstGeom>
            </p:spPr>
          </p:pic>
          <p:sp>
            <p:nvSpPr>
              <p:cNvPr id="46" name="箭头: 上弧形 45">
                <a:extLst>
                  <a:ext uri="{FF2B5EF4-FFF2-40B4-BE49-F238E27FC236}">
                    <a16:creationId xmlns:a16="http://schemas.microsoft.com/office/drawing/2014/main" id="{DB9C517E-ED2F-4E99-A991-F309887F5CA2}"/>
                  </a:ext>
                </a:extLst>
              </p:cNvPr>
              <p:cNvSpPr/>
              <p:nvPr/>
            </p:nvSpPr>
            <p:spPr>
              <a:xfrm>
                <a:off x="9493359" y="3418788"/>
                <a:ext cx="1098441" cy="30777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文本框 56">
              <a:extLst>
                <a:ext uri="{FF2B5EF4-FFF2-40B4-BE49-F238E27FC236}">
                  <a16:creationId xmlns:a16="http://schemas.microsoft.com/office/drawing/2014/main" id="{A8D8E27F-6691-468E-B499-3BC8364DBC8C}"/>
                </a:ext>
              </a:extLst>
            </p:cNvPr>
            <p:cNvSpPr txBox="1"/>
            <p:nvPr/>
          </p:nvSpPr>
          <p:spPr>
            <a:xfrm>
              <a:off x="8763000" y="2958720"/>
              <a:ext cx="2702726" cy="307777"/>
            </a:xfrm>
            <a:prstGeom prst="rect">
              <a:avLst/>
            </a:prstGeom>
            <a:noFill/>
          </p:spPr>
          <p:txBody>
            <a:bodyPr wrap="square">
              <a:spAutoFit/>
            </a:bodyPr>
            <a:lstStyle/>
            <a:p>
              <a:pPr algn="ctr"/>
              <a:r>
                <a:rPr lang="zh-CN" altLang="en-US" sz="1400" dirty="0">
                  <a:latin typeface="Times New Roman" panose="02020603050405020304" pitchFamily="18" charset="0"/>
                  <a:cs typeface="Times New Roman" panose="02020603050405020304" pitchFamily="18" charset="0"/>
                </a:rPr>
                <a:t>进一步用于创建子总体的支撑集</a:t>
              </a:r>
              <a:endParaRPr lang="zh-CN" altLang="en-US" dirty="0">
                <a:latin typeface="Times New Roman" panose="02020603050405020304" pitchFamily="18" charset="0"/>
                <a:cs typeface="Times New Roman" panose="02020603050405020304" pitchFamily="18" charset="0"/>
              </a:endParaRPr>
            </a:p>
          </p:txBody>
        </p:sp>
      </p:grpSp>
      <p:sp>
        <p:nvSpPr>
          <p:cNvPr id="59" name="文本框 58">
            <a:extLst>
              <a:ext uri="{FF2B5EF4-FFF2-40B4-BE49-F238E27FC236}">
                <a16:creationId xmlns:a16="http://schemas.microsoft.com/office/drawing/2014/main" id="{19D112F7-CEF8-4FB5-9D39-97D83560CF0F}"/>
              </a:ext>
            </a:extLst>
          </p:cNvPr>
          <p:cNvSpPr txBox="1"/>
          <p:nvPr/>
        </p:nvSpPr>
        <p:spPr>
          <a:xfrm>
            <a:off x="7010400" y="2057400"/>
            <a:ext cx="4865819" cy="37548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sz="1400" dirty="0">
                <a:latin typeface="微软雅黑" panose="020B0503020204020204" pitchFamily="34" charset="-122"/>
                <a:ea typeface="微软雅黑" panose="020B0503020204020204" pitchFamily="34" charset="-122"/>
              </a:rPr>
              <a:t>抽样法速度快，但不能保证覆盖所有随机点，而聚类法可以</a:t>
            </a:r>
          </a:p>
        </p:txBody>
      </p:sp>
    </p:spTree>
    <p:extLst>
      <p:ext uri="{BB962C8B-B14F-4D97-AF65-F5344CB8AC3E}">
        <p14:creationId xmlns:p14="http://schemas.microsoft.com/office/powerpoint/2010/main" val="104123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up)">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left)">
                                      <p:cBhvr>
                                        <p:cTn id="49" dur="500"/>
                                        <p:tgtEl>
                                          <p:spTgt spid="5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wipe(left)">
                                      <p:cBhvr>
                                        <p:cTn id="54" dur="500"/>
                                        <p:tgtEl>
                                          <p:spTgt spid="5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wipe(right)">
                                      <p:cBhvr>
                                        <p:cTn id="6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模型训练</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14</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优化问题</a:t>
            </a:r>
          </a:p>
        </p:txBody>
      </p:sp>
      <p:grpSp>
        <p:nvGrpSpPr>
          <p:cNvPr id="13" name="组合 12">
            <a:extLst>
              <a:ext uri="{FF2B5EF4-FFF2-40B4-BE49-F238E27FC236}">
                <a16:creationId xmlns:a16="http://schemas.microsoft.com/office/drawing/2014/main" id="{7F01FEC3-85B1-407D-9C89-956AB6AAAD65}"/>
              </a:ext>
            </a:extLst>
          </p:cNvPr>
          <p:cNvGrpSpPr/>
          <p:nvPr/>
        </p:nvGrpSpPr>
        <p:grpSpPr>
          <a:xfrm>
            <a:off x="227900" y="1524000"/>
            <a:ext cx="10744900" cy="1295400"/>
            <a:chOff x="227900" y="1524000"/>
            <a:chExt cx="10744900" cy="1295400"/>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E27A986-B442-4B63-8C0E-1D091AC8FD25}"/>
                    </a:ext>
                  </a:extLst>
                </p:cNvPr>
                <p:cNvSpPr txBox="1"/>
                <p:nvPr/>
              </p:nvSpPr>
              <p:spPr>
                <a:xfrm>
                  <a:off x="227900" y="1524000"/>
                  <a:ext cx="1074490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核心问题</a:t>
                  </a:r>
                  <a:r>
                    <a:rPr lang="zh-CN" altLang="en-US" b="1" dirty="0"/>
                    <a:t>：如何分配这些子总体的权重，即如何计算前述公式中的</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𝒛</m:t>
                          </m:r>
                        </m:sub>
                      </m:sSub>
                    </m:oMath>
                  </a14:m>
                  <a:r>
                    <a:rPr lang="zh-CN" altLang="en-US" b="1" dirty="0"/>
                    <a:t>。</a:t>
                  </a:r>
                </a:p>
              </p:txBody>
            </p:sp>
          </mc:Choice>
          <mc:Fallback xmlns="">
            <p:sp>
              <p:nvSpPr>
                <p:cNvPr id="6" name="文本框 5">
                  <a:extLst>
                    <a:ext uri="{FF2B5EF4-FFF2-40B4-BE49-F238E27FC236}">
                      <a16:creationId xmlns:a16="http://schemas.microsoft.com/office/drawing/2014/main" id="{1E27A986-B442-4B63-8C0E-1D091AC8FD25}"/>
                    </a:ext>
                  </a:extLst>
                </p:cNvPr>
                <p:cNvSpPr txBox="1">
                  <a:spLocks noRot="1" noChangeAspect="1" noMove="1" noResize="1" noEditPoints="1" noAdjustHandles="1" noChangeArrowheads="1" noChangeShapeType="1" noTextEdit="1"/>
                </p:cNvSpPr>
                <p:nvPr/>
              </p:nvSpPr>
              <p:spPr>
                <a:xfrm>
                  <a:off x="227900" y="1524000"/>
                  <a:ext cx="10744900" cy="369332"/>
                </a:xfrm>
                <a:prstGeom prst="rect">
                  <a:avLst/>
                </a:prstGeom>
                <a:blipFill>
                  <a:blip r:embed="rId4"/>
                  <a:stretch>
                    <a:fillRect l="-454" t="-13115" b="-24590"/>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6FA1E58F-B8A1-4A9A-94CE-D9D67A728F50}"/>
                </a:ext>
              </a:extLst>
            </p:cNvPr>
            <p:cNvGrpSpPr/>
            <p:nvPr/>
          </p:nvGrpSpPr>
          <p:grpSpPr>
            <a:xfrm>
              <a:off x="1447800" y="2098555"/>
              <a:ext cx="3379606" cy="720845"/>
              <a:chOff x="1447800" y="2015497"/>
              <a:chExt cx="3379606" cy="720845"/>
            </a:xfrm>
          </p:grpSpPr>
          <p:pic>
            <p:nvPicPr>
              <p:cNvPr id="5" name="图片 4">
                <a:extLst>
                  <a:ext uri="{FF2B5EF4-FFF2-40B4-BE49-F238E27FC236}">
                    <a16:creationId xmlns:a16="http://schemas.microsoft.com/office/drawing/2014/main" id="{8E6C5BD4-2ADD-4ED7-9527-13D1B1E867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7800" y="2015497"/>
                <a:ext cx="1600200" cy="720845"/>
              </a:xfrm>
              <a:prstGeom prst="rect">
                <a:avLst/>
              </a:prstGeom>
            </p:spPr>
          </p:pic>
          <p:pic>
            <p:nvPicPr>
              <p:cNvPr id="10" name="图片 9">
                <a:extLst>
                  <a:ext uri="{FF2B5EF4-FFF2-40B4-BE49-F238E27FC236}">
                    <a16:creationId xmlns:a16="http://schemas.microsoft.com/office/drawing/2014/main" id="{58ED1E0B-A41C-4563-A0D5-A89F3038D5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24200" y="2015497"/>
                <a:ext cx="1703206" cy="720845"/>
              </a:xfrm>
              <a:prstGeom prst="rect">
                <a:avLst/>
              </a:prstGeom>
            </p:spPr>
          </p:pic>
        </p:grpSp>
        <p:sp>
          <p:nvSpPr>
            <p:cNvPr id="12" name="椭圆 11">
              <a:extLst>
                <a:ext uri="{FF2B5EF4-FFF2-40B4-BE49-F238E27FC236}">
                  <a16:creationId xmlns:a16="http://schemas.microsoft.com/office/drawing/2014/main" id="{80B01C47-FBC2-48EE-8CCF-965374B2EA32}"/>
                </a:ext>
              </a:extLst>
            </p:cNvPr>
            <p:cNvSpPr/>
            <p:nvPr/>
          </p:nvSpPr>
          <p:spPr>
            <a:xfrm>
              <a:off x="3429000" y="2209800"/>
              <a:ext cx="533400" cy="507087"/>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a:extLst>
              <a:ext uri="{FF2B5EF4-FFF2-40B4-BE49-F238E27FC236}">
                <a16:creationId xmlns:a16="http://schemas.microsoft.com/office/drawing/2014/main" id="{B1D0D409-F1F4-4D84-809E-A2186DD69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973" y="3200400"/>
            <a:ext cx="4674227" cy="2311984"/>
          </a:xfrm>
          <a:prstGeom prst="rect">
            <a:avLst/>
          </a:prstGeom>
        </p:spPr>
      </p:pic>
      <p:grpSp>
        <p:nvGrpSpPr>
          <p:cNvPr id="35" name="组合 34">
            <a:extLst>
              <a:ext uri="{FF2B5EF4-FFF2-40B4-BE49-F238E27FC236}">
                <a16:creationId xmlns:a16="http://schemas.microsoft.com/office/drawing/2014/main" id="{3C8A9841-063B-4C6A-A970-79B043E3F7BC}"/>
              </a:ext>
            </a:extLst>
          </p:cNvPr>
          <p:cNvGrpSpPr/>
          <p:nvPr/>
        </p:nvGrpSpPr>
        <p:grpSpPr>
          <a:xfrm>
            <a:off x="2986025" y="3516868"/>
            <a:ext cx="5167376" cy="867704"/>
            <a:chOff x="2986025" y="3528536"/>
            <a:chExt cx="5167376" cy="867704"/>
          </a:xfrm>
        </p:grpSpPr>
        <p:grpSp>
          <p:nvGrpSpPr>
            <p:cNvPr id="20" name="组合 19">
              <a:extLst>
                <a:ext uri="{FF2B5EF4-FFF2-40B4-BE49-F238E27FC236}">
                  <a16:creationId xmlns:a16="http://schemas.microsoft.com/office/drawing/2014/main" id="{CBA12256-91F0-48E2-AF64-EAB754558B14}"/>
                </a:ext>
              </a:extLst>
            </p:cNvPr>
            <p:cNvGrpSpPr/>
            <p:nvPr/>
          </p:nvGrpSpPr>
          <p:grpSpPr>
            <a:xfrm>
              <a:off x="2986025" y="3786954"/>
              <a:ext cx="1662175" cy="609286"/>
              <a:chOff x="2986025" y="3786954"/>
              <a:chExt cx="1662175" cy="609286"/>
            </a:xfrm>
          </p:grpSpPr>
          <p:sp>
            <p:nvSpPr>
              <p:cNvPr id="16" name="矩形 15">
                <a:extLst>
                  <a:ext uri="{FF2B5EF4-FFF2-40B4-BE49-F238E27FC236}">
                    <a16:creationId xmlns:a16="http://schemas.microsoft.com/office/drawing/2014/main" id="{07F293B3-D734-4AD1-A51D-D53944B89307}"/>
                  </a:ext>
                </a:extLst>
              </p:cNvPr>
              <p:cNvSpPr/>
              <p:nvPr/>
            </p:nvSpPr>
            <p:spPr>
              <a:xfrm>
                <a:off x="2986025" y="3786954"/>
                <a:ext cx="366776" cy="6092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D69191EA-0C2C-450D-8C0F-9C8398D09E65}"/>
                  </a:ext>
                </a:extLst>
              </p:cNvPr>
              <p:cNvCxnSpPr>
                <a:cxnSpLocks/>
              </p:cNvCxnSpPr>
              <p:nvPr/>
            </p:nvCxnSpPr>
            <p:spPr>
              <a:xfrm>
                <a:off x="3352801" y="3962400"/>
                <a:ext cx="129539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99F987E2-890A-4BA5-8E86-02170FFC27EC}"/>
                </a:ext>
              </a:extLst>
            </p:cNvPr>
            <p:cNvGrpSpPr/>
            <p:nvPr/>
          </p:nvGrpSpPr>
          <p:grpSpPr>
            <a:xfrm>
              <a:off x="4572001" y="3528536"/>
              <a:ext cx="3581400" cy="839574"/>
              <a:chOff x="4572001" y="3528536"/>
              <a:chExt cx="3581400" cy="839574"/>
            </a:xfrm>
          </p:grpSpPr>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FF6868C-3AD0-4A05-B31D-056429AE965D}"/>
                      </a:ext>
                    </a:extLst>
                  </p:cNvPr>
                  <p:cNvSpPr txBox="1"/>
                  <p:nvPr/>
                </p:nvSpPr>
                <p:spPr>
                  <a:xfrm>
                    <a:off x="4572001" y="3528536"/>
                    <a:ext cx="3581400" cy="338554"/>
                  </a:xfrm>
                  <a:prstGeom prst="rect">
                    <a:avLst/>
                  </a:prstGeom>
                  <a:noFill/>
                </p:spPr>
                <p:txBody>
                  <a:bodyPr wrap="square">
                    <a:spAutoFit/>
                  </a:bodyPr>
                  <a:lstStyle/>
                  <a:p>
                    <a:r>
                      <a:rPr lang="zh-CN" altLang="en-US" sz="1600" b="1" dirty="0"/>
                      <a:t>子总体满足支撑集为</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𝑩</m:t>
                            </m:r>
                          </m:e>
                          <m:sub>
                            <m:r>
                              <a:rPr lang="en-US" altLang="zh-CN" sz="1600" b="1" i="1" smtClean="0">
                                <a:latin typeface="Cambria Math" panose="02040503050406030204" pitchFamily="18" charset="0"/>
                              </a:rPr>
                              <m:t>𝟎</m:t>
                            </m:r>
                          </m:sub>
                        </m:sSub>
                      </m:oMath>
                    </a14:m>
                    <a:r>
                      <a:rPr lang="zh-CN" altLang="en-US" sz="1600" b="1" dirty="0"/>
                      <a:t>的均匀分布</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𝒈</m:t>
                            </m:r>
                          </m:e>
                          <m:sub>
                            <m:r>
                              <a:rPr lang="en-US" altLang="zh-CN" sz="1600" b="1" i="1" smtClean="0">
                                <a:latin typeface="Cambria Math" panose="02040503050406030204" pitchFamily="18" charset="0"/>
                              </a:rPr>
                              <m:t>𝟎</m:t>
                            </m:r>
                          </m:sub>
                        </m:sSub>
                      </m:oMath>
                    </a14:m>
                    <a:endParaRPr lang="zh-CN" altLang="en-US" sz="1600" b="1" dirty="0"/>
                  </a:p>
                </p:txBody>
              </p:sp>
            </mc:Choice>
            <mc:Fallback xmlns="">
              <p:sp>
                <p:nvSpPr>
                  <p:cNvPr id="32" name="文本框 31">
                    <a:extLst>
                      <a:ext uri="{FF2B5EF4-FFF2-40B4-BE49-F238E27FC236}">
                        <a16:creationId xmlns:a16="http://schemas.microsoft.com/office/drawing/2014/main" id="{7FF6868C-3AD0-4A05-B31D-056429AE965D}"/>
                      </a:ext>
                    </a:extLst>
                  </p:cNvPr>
                  <p:cNvSpPr txBox="1">
                    <a:spLocks noRot="1" noChangeAspect="1" noMove="1" noResize="1" noEditPoints="1" noAdjustHandles="1" noChangeArrowheads="1" noChangeShapeType="1" noTextEdit="1"/>
                  </p:cNvSpPr>
                  <p:nvPr/>
                </p:nvSpPr>
                <p:spPr>
                  <a:xfrm>
                    <a:off x="4572001" y="3528536"/>
                    <a:ext cx="3581400" cy="338554"/>
                  </a:xfrm>
                  <a:prstGeom prst="rect">
                    <a:avLst/>
                  </a:prstGeom>
                  <a:blipFill>
                    <a:blip r:embed="rId8"/>
                    <a:stretch>
                      <a:fillRect l="-850" t="-9091"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15B810D1-1537-4877-9101-84445BC0E1DA}"/>
                      </a:ext>
                    </a:extLst>
                  </p:cNvPr>
                  <p:cNvSpPr txBox="1"/>
                  <p:nvPr/>
                </p:nvSpPr>
                <p:spPr>
                  <a:xfrm>
                    <a:off x="4582487" y="3834694"/>
                    <a:ext cx="3189914" cy="53341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𝒈</m:t>
                              </m:r>
                            </m:e>
                            <m:sub>
                              <m:r>
                                <a:rPr lang="en-US" altLang="zh-CN" sz="1400" b="1" i="1" smtClean="0">
                                  <a:latin typeface="Cambria Math" panose="02040503050406030204" pitchFamily="18" charset="0"/>
                                </a:rPr>
                                <m:t>𝟎</m:t>
                              </m:r>
                            </m:sub>
                          </m:sSub>
                          <m:r>
                            <a:rPr lang="en-US" altLang="zh-CN" sz="1400" b="1" i="1" smtClean="0">
                              <a:latin typeface="Cambria Math" panose="02040503050406030204" pitchFamily="18" charset="0"/>
                            </a:rPr>
                            <m:t>=</m:t>
                          </m:r>
                          <m:f>
                            <m:fPr>
                              <m:ctrlPr>
                                <a:rPr lang="en-US" altLang="zh-CN" sz="1400" b="1" i="1" smtClean="0">
                                  <a:latin typeface="Cambria Math" panose="02040503050406030204" pitchFamily="18" charset="0"/>
                                </a:rPr>
                              </m:ctrlPr>
                            </m:fPr>
                            <m:num>
                              <m:r>
                                <a:rPr lang="en-US" altLang="zh-CN" sz="1400" b="1" i="1" smtClean="0">
                                  <a:latin typeface="Cambria Math" panose="02040503050406030204" pitchFamily="18" charset="0"/>
                                </a:rPr>
                                <m:t>𝟏</m:t>
                              </m:r>
                            </m:num>
                            <m:den>
                              <m:d>
                                <m:dPr>
                                  <m:begChr m:val="|"/>
                                  <m:endChr m:val="|"/>
                                  <m:ctrlPr>
                                    <a:rPr lang="en-US" altLang="zh-CN" sz="1400" b="1" i="1" smtClean="0">
                                      <a:latin typeface="Cambria Math" panose="02040503050406030204" pitchFamily="18" charset="0"/>
                                    </a:rPr>
                                  </m:ctrlPr>
                                </m:dPr>
                                <m:e>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𝑩</m:t>
                                      </m:r>
                                    </m:e>
                                    <m:sub>
                                      <m:r>
                                        <a:rPr lang="en-US" altLang="zh-CN" sz="1400" b="1" i="1" smtClean="0">
                                          <a:latin typeface="Cambria Math" panose="02040503050406030204" pitchFamily="18" charset="0"/>
                                        </a:rPr>
                                        <m:t>𝟎</m:t>
                                      </m:r>
                                    </m:sub>
                                  </m:sSub>
                                </m:e>
                              </m:d>
                            </m:den>
                          </m:f>
                          <m:r>
                            <a:rPr lang="en-US" altLang="zh-CN" sz="1400" b="1" i="1" smtClean="0">
                              <a:latin typeface="Cambria Math" panose="02040503050406030204" pitchFamily="18" charset="0"/>
                            </a:rPr>
                            <m:t>  </m:t>
                          </m:r>
                          <m:r>
                            <a:rPr lang="en-US" altLang="zh-CN" sz="1400" b="0" i="1" smtClean="0">
                              <a:latin typeface="Cambria Math" panose="02040503050406030204" pitchFamily="18" charset="0"/>
                            </a:rPr>
                            <m:t>𝑖𝑓</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 ∈ </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𝐵</m:t>
                              </m:r>
                            </m:e>
                            <m:sub>
                              <m:r>
                                <a:rPr lang="en-US" altLang="zh-CN" sz="1400" b="0" i="1" smtClean="0">
                                  <a:latin typeface="Cambria Math" panose="02040503050406030204" pitchFamily="18" charset="0"/>
                                  <a:ea typeface="Cambria Math" panose="02040503050406030204" pitchFamily="18" charset="0"/>
                                </a:rPr>
                                <m:t>0</m:t>
                              </m:r>
                            </m:sub>
                          </m:sSub>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𝑎𝑛𝑑</m:t>
                          </m:r>
                          <m:r>
                            <a:rPr lang="en-US" altLang="zh-CN" sz="1400" b="0" i="1" smtClean="0">
                              <a:latin typeface="Cambria Math" panose="02040503050406030204" pitchFamily="18" charset="0"/>
                              <a:ea typeface="Cambria Math" panose="02040503050406030204" pitchFamily="18" charset="0"/>
                            </a:rPr>
                            <m:t> 0 </m:t>
                          </m:r>
                          <m:r>
                            <a:rPr lang="en-US" altLang="zh-CN" sz="1400" b="0" i="1" smtClean="0">
                              <a:latin typeface="Cambria Math" panose="02040503050406030204" pitchFamily="18" charset="0"/>
                              <a:ea typeface="Cambria Math" panose="02040503050406030204" pitchFamily="18" charset="0"/>
                            </a:rPr>
                            <m:t>𝑜𝑡h𝑒𝑟𝑤𝑖𝑠𝑒</m:t>
                          </m:r>
                        </m:oMath>
                      </m:oMathPara>
                    </a14:m>
                    <a:endParaRPr lang="zh-CN" altLang="en-US" sz="1600" i="1" dirty="0"/>
                  </a:p>
                </p:txBody>
              </p:sp>
            </mc:Choice>
            <mc:Fallback xmlns="">
              <p:sp>
                <p:nvSpPr>
                  <p:cNvPr id="33" name="文本框 32">
                    <a:extLst>
                      <a:ext uri="{FF2B5EF4-FFF2-40B4-BE49-F238E27FC236}">
                        <a16:creationId xmlns:a16="http://schemas.microsoft.com/office/drawing/2014/main" id="{15B810D1-1537-4877-9101-84445BC0E1DA}"/>
                      </a:ext>
                    </a:extLst>
                  </p:cNvPr>
                  <p:cNvSpPr txBox="1">
                    <a:spLocks noRot="1" noChangeAspect="1" noMove="1" noResize="1" noEditPoints="1" noAdjustHandles="1" noChangeArrowheads="1" noChangeShapeType="1" noTextEdit="1"/>
                  </p:cNvSpPr>
                  <p:nvPr/>
                </p:nvSpPr>
                <p:spPr>
                  <a:xfrm>
                    <a:off x="4582487" y="3834694"/>
                    <a:ext cx="3189914" cy="533416"/>
                  </a:xfrm>
                  <a:prstGeom prst="rect">
                    <a:avLst/>
                  </a:prstGeom>
                  <a:blipFill>
                    <a:blip r:embed="rId9"/>
                    <a:stretch>
                      <a:fillRect/>
                    </a:stretch>
                  </a:blipFill>
                </p:spPr>
                <p:txBody>
                  <a:bodyPr/>
                  <a:lstStyle/>
                  <a:p>
                    <a:r>
                      <a:rPr lang="zh-CN" altLang="en-US">
                        <a:noFill/>
                      </a:rPr>
                      <a:t> </a:t>
                    </a:r>
                  </a:p>
                </p:txBody>
              </p:sp>
            </mc:Fallback>
          </mc:AlternateContent>
        </p:grpSp>
      </p:grpSp>
      <p:grpSp>
        <p:nvGrpSpPr>
          <p:cNvPr id="64" name="组合 63">
            <a:extLst>
              <a:ext uri="{FF2B5EF4-FFF2-40B4-BE49-F238E27FC236}">
                <a16:creationId xmlns:a16="http://schemas.microsoft.com/office/drawing/2014/main" id="{C18FD858-8701-42C1-A96C-3AEEB7518371}"/>
              </a:ext>
            </a:extLst>
          </p:cNvPr>
          <p:cNvGrpSpPr/>
          <p:nvPr/>
        </p:nvGrpSpPr>
        <p:grpSpPr>
          <a:xfrm>
            <a:off x="354974" y="3786954"/>
            <a:ext cx="7188826" cy="2537646"/>
            <a:chOff x="354974" y="3786954"/>
            <a:chExt cx="7188826" cy="2537646"/>
          </a:xfrm>
        </p:grpSpPr>
        <p:grpSp>
          <p:nvGrpSpPr>
            <p:cNvPr id="23" name="组合 22">
              <a:extLst>
                <a:ext uri="{FF2B5EF4-FFF2-40B4-BE49-F238E27FC236}">
                  <a16:creationId xmlns:a16="http://schemas.microsoft.com/office/drawing/2014/main" id="{5D1BAD8E-83DB-4EDA-96D7-A12F13D311E8}"/>
                </a:ext>
              </a:extLst>
            </p:cNvPr>
            <p:cNvGrpSpPr/>
            <p:nvPr/>
          </p:nvGrpSpPr>
          <p:grpSpPr>
            <a:xfrm>
              <a:off x="1143000" y="3786954"/>
              <a:ext cx="656896" cy="2080446"/>
              <a:chOff x="1143000" y="3786954"/>
              <a:chExt cx="656896" cy="2080446"/>
            </a:xfrm>
          </p:grpSpPr>
          <p:sp>
            <p:nvSpPr>
              <p:cNvPr id="17" name="矩形 16">
                <a:extLst>
                  <a:ext uri="{FF2B5EF4-FFF2-40B4-BE49-F238E27FC236}">
                    <a16:creationId xmlns:a16="http://schemas.microsoft.com/office/drawing/2014/main" id="{9416A4F4-1D13-40E9-88E7-CADB6335E359}"/>
                  </a:ext>
                </a:extLst>
              </p:cNvPr>
              <p:cNvSpPr/>
              <p:nvPr/>
            </p:nvSpPr>
            <p:spPr>
              <a:xfrm>
                <a:off x="1143000" y="3786954"/>
                <a:ext cx="656896" cy="6092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箭头连接符 21">
                <a:extLst>
                  <a:ext uri="{FF2B5EF4-FFF2-40B4-BE49-F238E27FC236}">
                    <a16:creationId xmlns:a16="http://schemas.microsoft.com/office/drawing/2014/main" id="{165BB3AD-AC7B-4C5F-9F82-EF0823B1C3FF}"/>
                  </a:ext>
                </a:extLst>
              </p:cNvPr>
              <p:cNvCxnSpPr>
                <a:cxnSpLocks/>
                <a:stCxn id="17" idx="2"/>
              </p:cNvCxnSpPr>
              <p:nvPr/>
            </p:nvCxnSpPr>
            <p:spPr>
              <a:xfrm>
                <a:off x="1471448" y="4396240"/>
                <a:ext cx="0" cy="1471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19E5AD00-F9D2-41EE-9EE1-EF38891E9961}"/>
                    </a:ext>
                  </a:extLst>
                </p:cNvPr>
                <p:cNvSpPr txBox="1"/>
                <p:nvPr/>
              </p:nvSpPr>
              <p:spPr>
                <a:xfrm>
                  <a:off x="354974" y="5936865"/>
                  <a:ext cx="7188826" cy="38773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sz="1600" dirty="0">
                      <a:solidFill>
                        <a:schemeClr val="tx1"/>
                      </a:solidFill>
                      <a:latin typeface="微软雅黑" panose="020B0503020204020204" pitchFamily="34" charset="-122"/>
                      <a:ea typeface="微软雅黑" panose="020B0503020204020204" pitchFamily="34" charset="-122"/>
                    </a:rPr>
                    <a:t>寻找一个模型</a:t>
                  </a:r>
                  <a14:m>
                    <m:oMath xmlns:m="http://schemas.openxmlformats.org/officeDocument/2006/math">
                      <m:r>
                        <a:rPr lang="en-US" altLang="zh-CN" sz="1600" b="1" i="1" smtClean="0">
                          <a:solidFill>
                            <a:schemeClr val="tx1"/>
                          </a:solidFill>
                          <a:latin typeface="Cambria Math" panose="02040503050406030204" pitchFamily="18" charset="0"/>
                        </a:rPr>
                        <m:t>𝒇</m:t>
                      </m:r>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𝒙</m:t>
                      </m:r>
                      <m:r>
                        <a:rPr lang="en-US" altLang="zh-CN" sz="1600" b="1" i="1" smtClean="0">
                          <a:solidFill>
                            <a:schemeClr val="tx1"/>
                          </a:solidFill>
                          <a:latin typeface="Cambria Math" panose="02040503050406030204" pitchFamily="18" charset="0"/>
                        </a:rPr>
                        <m:t>)</m:t>
                      </m:r>
                    </m:oMath>
                  </a14:m>
                  <a:r>
                    <a:rPr lang="zh-CN" altLang="en-US" sz="1600" dirty="0">
                      <a:solidFill>
                        <a:schemeClr val="tx1"/>
                      </a:solidFill>
                      <a:latin typeface="微软雅黑" panose="020B0503020204020204" pitchFamily="34" charset="-122"/>
                      <a:ea typeface="微软雅黑" panose="020B0503020204020204" pitchFamily="34" charset="-122"/>
                    </a:rPr>
                    <a:t>，使得</a:t>
                  </a:r>
                  <a14:m>
                    <m:oMath xmlns:m="http://schemas.openxmlformats.org/officeDocument/2006/math">
                      <m:r>
                        <a:rPr lang="en-US" altLang="zh-CN" sz="1600" i="1">
                          <a:solidFill>
                            <a:schemeClr val="tx1"/>
                          </a:solidFill>
                          <a:latin typeface="Cambria Math" panose="02040503050406030204" pitchFamily="18" charset="0"/>
                        </a:rPr>
                        <m:t>𝒇</m:t>
                      </m:r>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𝒙</m:t>
                      </m:r>
                      <m:r>
                        <a:rPr lang="en-US" altLang="zh-CN" sz="1600" i="1">
                          <a:solidFill>
                            <a:schemeClr val="tx1"/>
                          </a:solidFill>
                          <a:latin typeface="Cambria Math" panose="02040503050406030204" pitchFamily="18" charset="0"/>
                        </a:rPr>
                        <m:t>)</m:t>
                      </m:r>
                    </m:oMath>
                  </a14:m>
                  <a:r>
                    <a:rPr lang="zh-CN" altLang="en-US" sz="1600" dirty="0">
                      <a:solidFill>
                        <a:schemeClr val="tx1"/>
                      </a:solidFill>
                      <a:latin typeface="微软雅黑" panose="020B0503020204020204" pitchFamily="34" charset="-122"/>
                      <a:ea typeface="微软雅黑" panose="020B0503020204020204" pitchFamily="34" charset="-122"/>
                    </a:rPr>
                    <a:t>与</a:t>
                  </a:r>
                  <a14:m>
                    <m:oMath xmlns:m="http://schemas.openxmlformats.org/officeDocument/2006/math">
                      <m:sSub>
                        <m:sSubPr>
                          <m:ctrlPr>
                            <a:rPr lang="en-US" altLang="zh-CN" sz="1600" i="1" dirty="0" smtClean="0">
                              <a:solidFill>
                                <a:schemeClr val="tx1"/>
                              </a:solidFill>
                              <a:latin typeface="Cambria Math" panose="02040503050406030204" pitchFamily="18" charset="0"/>
                              <a:ea typeface="微软雅黑" panose="020B0503020204020204" pitchFamily="34" charset="-122"/>
                            </a:rPr>
                          </m:ctrlPr>
                        </m:sSubPr>
                        <m:e>
                          <m:r>
                            <a:rPr lang="en-US" altLang="zh-CN" sz="1600" b="1" i="1" dirty="0" smtClean="0">
                              <a:solidFill>
                                <a:schemeClr val="tx1"/>
                              </a:solidFill>
                              <a:latin typeface="Cambria Math" panose="02040503050406030204" pitchFamily="18" charset="0"/>
                              <a:ea typeface="微软雅黑" panose="020B0503020204020204" pitchFamily="34" charset="-122"/>
                            </a:rPr>
                            <m:t>𝒈</m:t>
                          </m:r>
                        </m:e>
                        <m:sub>
                          <m:r>
                            <a:rPr lang="en-US" altLang="zh-CN" sz="1600" b="1" i="1" dirty="0" smtClean="0">
                              <a:solidFill>
                                <a:schemeClr val="tx1"/>
                              </a:solidFill>
                              <a:latin typeface="Cambria Math" panose="02040503050406030204" pitchFamily="18" charset="0"/>
                              <a:ea typeface="微软雅黑" panose="020B0503020204020204" pitchFamily="34" charset="-122"/>
                            </a:rPr>
                            <m:t>𝟎</m:t>
                          </m:r>
                        </m:sub>
                      </m:sSub>
                    </m:oMath>
                  </a14:m>
                  <a:r>
                    <a:rPr lang="zh-CN" altLang="en-US" sz="1600" dirty="0">
                      <a:solidFill>
                        <a:schemeClr val="tx1"/>
                      </a:solidFill>
                      <a:latin typeface="微软雅黑" panose="020B0503020204020204" pitchFamily="34" charset="-122"/>
                      <a:ea typeface="微软雅黑" panose="020B0503020204020204" pitchFamily="34" charset="-122"/>
                    </a:rPr>
                    <a:t>之间差异最小，并与观察到的查询保持一致</a:t>
                  </a:r>
                </a:p>
              </p:txBody>
            </p:sp>
          </mc:Choice>
          <mc:Fallback xmlns="">
            <p:sp>
              <p:nvSpPr>
                <p:cNvPr id="36" name="文本框 35">
                  <a:extLst>
                    <a:ext uri="{FF2B5EF4-FFF2-40B4-BE49-F238E27FC236}">
                      <a16:creationId xmlns:a16="http://schemas.microsoft.com/office/drawing/2014/main" id="{19E5AD00-F9D2-41EE-9EE1-EF38891E9961}"/>
                    </a:ext>
                  </a:extLst>
                </p:cNvPr>
                <p:cNvSpPr txBox="1">
                  <a:spLocks noRot="1" noChangeAspect="1" noMove="1" noResize="1" noEditPoints="1" noAdjustHandles="1" noChangeArrowheads="1" noChangeShapeType="1" noTextEdit="1"/>
                </p:cNvSpPr>
                <p:nvPr/>
              </p:nvSpPr>
              <p:spPr>
                <a:xfrm>
                  <a:off x="354974" y="5936865"/>
                  <a:ext cx="7188826" cy="387735"/>
                </a:xfrm>
                <a:prstGeom prst="rect">
                  <a:avLst/>
                </a:prstGeom>
                <a:blipFill>
                  <a:blip r:embed="rId10"/>
                  <a:stretch>
                    <a:fillRect/>
                  </a:stretch>
                </a:blipFill>
              </p:spPr>
              <p:txBody>
                <a:bodyPr/>
                <a:lstStyle/>
                <a:p>
                  <a:r>
                    <a:rPr lang="zh-CN" altLang="en-US">
                      <a:noFill/>
                    </a:rPr>
                    <a:t> </a:t>
                  </a:r>
                </a:p>
              </p:txBody>
            </p:sp>
          </mc:Fallback>
        </mc:AlternateContent>
      </p:grpSp>
      <p:grpSp>
        <p:nvGrpSpPr>
          <p:cNvPr id="49" name="组合 48">
            <a:extLst>
              <a:ext uri="{FF2B5EF4-FFF2-40B4-BE49-F238E27FC236}">
                <a16:creationId xmlns:a16="http://schemas.microsoft.com/office/drawing/2014/main" id="{4537855E-2AA4-472E-BF0D-FE52487F2F00}"/>
              </a:ext>
            </a:extLst>
          </p:cNvPr>
          <p:cNvGrpSpPr/>
          <p:nvPr/>
        </p:nvGrpSpPr>
        <p:grpSpPr>
          <a:xfrm>
            <a:off x="1823543" y="3657600"/>
            <a:ext cx="6253651" cy="1905643"/>
            <a:chOff x="1823543" y="3657600"/>
            <a:chExt cx="6253651" cy="1905643"/>
          </a:xfrm>
        </p:grpSpPr>
        <p:grpSp>
          <p:nvGrpSpPr>
            <p:cNvPr id="30" name="组合 29">
              <a:extLst>
                <a:ext uri="{FF2B5EF4-FFF2-40B4-BE49-F238E27FC236}">
                  <a16:creationId xmlns:a16="http://schemas.microsoft.com/office/drawing/2014/main" id="{9928F881-690C-4178-A03C-8F5FA476327C}"/>
                </a:ext>
              </a:extLst>
            </p:cNvPr>
            <p:cNvGrpSpPr/>
            <p:nvPr/>
          </p:nvGrpSpPr>
          <p:grpSpPr>
            <a:xfrm>
              <a:off x="1823543" y="3657600"/>
              <a:ext cx="3205656" cy="1066800"/>
              <a:chOff x="1823543" y="3657600"/>
              <a:chExt cx="3205656" cy="1066800"/>
            </a:xfrm>
          </p:grpSpPr>
          <p:sp>
            <p:nvSpPr>
              <p:cNvPr id="26" name="矩形 25">
                <a:extLst>
                  <a:ext uri="{FF2B5EF4-FFF2-40B4-BE49-F238E27FC236}">
                    <a16:creationId xmlns:a16="http://schemas.microsoft.com/office/drawing/2014/main" id="{752B6A86-9410-4E8E-966A-AC11FB3FB03F}"/>
                  </a:ext>
                </a:extLst>
              </p:cNvPr>
              <p:cNvSpPr/>
              <p:nvPr/>
            </p:nvSpPr>
            <p:spPr>
              <a:xfrm>
                <a:off x="1823543" y="3657600"/>
                <a:ext cx="1986457" cy="838200"/>
              </a:xfrm>
              <a:prstGeom prst="rect">
                <a:avLst/>
              </a:prstGeom>
              <a:noFill/>
              <a:ln w="38100">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60B7DB07-2E68-47E7-8214-63AF198D3324}"/>
                  </a:ext>
                </a:extLst>
              </p:cNvPr>
              <p:cNvCxnSpPr>
                <a:cxnSpLocks/>
              </p:cNvCxnSpPr>
              <p:nvPr/>
            </p:nvCxnSpPr>
            <p:spPr>
              <a:xfrm>
                <a:off x="3810000" y="4495800"/>
                <a:ext cx="1219199" cy="228600"/>
              </a:xfrm>
              <a:prstGeom prst="straightConnector1">
                <a:avLst/>
              </a:prstGeom>
              <a:ln w="28575">
                <a:solidFill>
                  <a:srgbClr val="4F81BD"/>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B69E0658-551F-446E-80D9-77AE089649CA}"/>
                </a:ext>
              </a:extLst>
            </p:cNvPr>
            <p:cNvGrpSpPr/>
            <p:nvPr/>
          </p:nvGrpSpPr>
          <p:grpSpPr>
            <a:xfrm>
              <a:off x="5257799" y="4647557"/>
              <a:ext cx="2819395" cy="915686"/>
              <a:chOff x="5257799" y="4647557"/>
              <a:chExt cx="2819395" cy="915686"/>
            </a:xfrm>
          </p:grpSpPr>
          <p:sp>
            <p:nvSpPr>
              <p:cNvPr id="38" name="文本框 37">
                <a:extLst>
                  <a:ext uri="{FF2B5EF4-FFF2-40B4-BE49-F238E27FC236}">
                    <a16:creationId xmlns:a16="http://schemas.microsoft.com/office/drawing/2014/main" id="{290009DC-FC56-4FD0-B390-30CCC044859C}"/>
                  </a:ext>
                </a:extLst>
              </p:cNvPr>
              <p:cNvSpPr txBox="1"/>
              <p:nvPr/>
            </p:nvSpPr>
            <p:spPr>
              <a:xfrm>
                <a:off x="5257799" y="4647557"/>
                <a:ext cx="1905003" cy="381643"/>
              </a:xfrm>
              <a:prstGeom prst="rect">
                <a:avLst/>
              </a:prstGeom>
            </p:spPr>
            <p:style>
              <a:lnRef idx="1">
                <a:schemeClr val="accent5"/>
              </a:lnRef>
              <a:fillRef idx="2">
                <a:schemeClr val="accent5"/>
              </a:fillRef>
              <a:effectRef idx="1">
                <a:schemeClr val="accent5"/>
              </a:effectRef>
              <a:fontRef idx="minor">
                <a:schemeClr val="dk1"/>
              </a:fontRef>
            </p:style>
            <p:txBody>
              <a:bodyPr wrap="square" anchor="ctr">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sz="1600" dirty="0">
                    <a:latin typeface="微软雅黑" panose="020B0503020204020204" pitchFamily="34" charset="-122"/>
                    <a:ea typeface="微软雅黑" panose="020B0503020204020204" pitchFamily="34" charset="-122"/>
                  </a:rPr>
                  <a:t>均方误差 </a:t>
                </a:r>
                <a:r>
                  <a:rPr lang="en-US" altLang="zh-CN" sz="1600" dirty="0">
                    <a:latin typeface="微软雅黑" panose="020B0503020204020204" pitchFamily="34" charset="-122"/>
                    <a:ea typeface="微软雅黑" panose="020B0503020204020204" pitchFamily="34" charset="-122"/>
                  </a:rPr>
                  <a:t>(MSE)</a:t>
                </a:r>
                <a:endParaRPr lang="zh-CN" altLang="en-US" sz="1600" dirty="0">
                  <a:latin typeface="微软雅黑" panose="020B0503020204020204" pitchFamily="34" charset="-122"/>
                  <a:ea typeface="微软雅黑" panose="020B0503020204020204" pitchFamily="34" charset="-122"/>
                </a:endParaRPr>
              </a:p>
            </p:txBody>
          </p:sp>
          <p:pic>
            <p:nvPicPr>
              <p:cNvPr id="41" name="图片 40">
                <a:extLst>
                  <a:ext uri="{FF2B5EF4-FFF2-40B4-BE49-F238E27FC236}">
                    <a16:creationId xmlns:a16="http://schemas.microsoft.com/office/drawing/2014/main" id="{35E151CE-766C-4D27-A50C-CC66E8B1341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57799" y="5181600"/>
                <a:ext cx="2819395" cy="381643"/>
              </a:xfrm>
              <a:prstGeom prst="rect">
                <a:avLst/>
              </a:prstGeom>
            </p:spPr>
          </p:pic>
        </p:grpSp>
      </p:grpSp>
      <p:grpSp>
        <p:nvGrpSpPr>
          <p:cNvPr id="63" name="组合 62">
            <a:extLst>
              <a:ext uri="{FF2B5EF4-FFF2-40B4-BE49-F238E27FC236}">
                <a16:creationId xmlns:a16="http://schemas.microsoft.com/office/drawing/2014/main" id="{6E3A56EC-C6ED-441C-A7DD-6179AD827A48}"/>
              </a:ext>
            </a:extLst>
          </p:cNvPr>
          <p:cNvGrpSpPr/>
          <p:nvPr/>
        </p:nvGrpSpPr>
        <p:grpSpPr>
          <a:xfrm>
            <a:off x="8938839" y="4425939"/>
            <a:ext cx="2890995" cy="1060461"/>
            <a:chOff x="8888666" y="4056899"/>
            <a:chExt cx="2890995" cy="1060461"/>
          </a:xfrm>
        </p:grpSpPr>
        <p:sp>
          <p:nvSpPr>
            <p:cNvPr id="59" name="文本框 58">
              <a:extLst>
                <a:ext uri="{FF2B5EF4-FFF2-40B4-BE49-F238E27FC236}">
                  <a16:creationId xmlns:a16="http://schemas.microsoft.com/office/drawing/2014/main" id="{7B3F1FCF-266D-43F9-8430-3F0B35017C2B}"/>
                </a:ext>
              </a:extLst>
            </p:cNvPr>
            <p:cNvSpPr txBox="1"/>
            <p:nvPr/>
          </p:nvSpPr>
          <p:spPr>
            <a:xfrm>
              <a:off x="9661443" y="4115931"/>
              <a:ext cx="2118218" cy="3077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altLang="zh-CN" sz="1400" b="1" dirty="0">
                  <a:solidFill>
                    <a:schemeClr val="tx1"/>
                  </a:solidFill>
                  <a:latin typeface="Times New Roman" panose="02020603050405020304" pitchFamily="18" charset="0"/>
                  <a:ea typeface="新宋体" panose="02010609030101010101" pitchFamily="49" charset="-122"/>
                  <a:cs typeface="Times New Roman" panose="02020603050405020304" pitchFamily="18" charset="0"/>
                </a:rPr>
                <a:t>2</a:t>
              </a:r>
              <a:r>
                <a:rPr lang="zh-CN" altLang="en-US" sz="1400" b="1" dirty="0">
                  <a:solidFill>
                    <a:schemeClr val="tx1"/>
                  </a:solidFill>
                  <a:latin typeface="Times New Roman" panose="02020603050405020304" pitchFamily="18" charset="0"/>
                  <a:ea typeface="新宋体" panose="02010609030101010101" pitchFamily="49" charset="-122"/>
                  <a:cs typeface="Times New Roman" panose="02020603050405020304" pitchFamily="18" charset="0"/>
                </a:rPr>
                <a:t>个子总体需要</a:t>
              </a:r>
              <a:r>
                <a:rPr lang="en-US" altLang="zh-CN" sz="1400" b="1" dirty="0">
                  <a:solidFill>
                    <a:schemeClr val="tx1"/>
                  </a:solidFill>
                  <a:latin typeface="Times New Roman" panose="02020603050405020304" pitchFamily="18" charset="0"/>
                  <a:ea typeface="新宋体" panose="02010609030101010101" pitchFamily="49" charset="-122"/>
                  <a:cs typeface="Times New Roman" panose="02020603050405020304" pitchFamily="18" charset="0"/>
                </a:rPr>
                <a:t>4</a:t>
              </a:r>
              <a:r>
                <a:rPr lang="zh-CN" altLang="en-US" sz="1400" b="1" dirty="0">
                  <a:solidFill>
                    <a:schemeClr val="tx1"/>
                  </a:solidFill>
                  <a:latin typeface="Times New Roman" panose="02020603050405020304" pitchFamily="18" charset="0"/>
                  <a:ea typeface="新宋体" panose="02010609030101010101" pitchFamily="49" charset="-122"/>
                  <a:cs typeface="Times New Roman" panose="02020603050405020304" pitchFamily="18" charset="0"/>
                </a:rPr>
                <a:t>个整合</a:t>
              </a:r>
            </a:p>
          </p:txBody>
        </p:sp>
        <p:sp>
          <p:nvSpPr>
            <p:cNvPr id="60" name="箭头: 下 59">
              <a:extLst>
                <a:ext uri="{FF2B5EF4-FFF2-40B4-BE49-F238E27FC236}">
                  <a16:creationId xmlns:a16="http://schemas.microsoft.com/office/drawing/2014/main" id="{AF68D5B6-C26E-4853-9597-2608712C3282}"/>
                </a:ext>
              </a:extLst>
            </p:cNvPr>
            <p:cNvSpPr/>
            <p:nvPr/>
          </p:nvSpPr>
          <p:spPr>
            <a:xfrm>
              <a:off x="9448800" y="4056899"/>
              <a:ext cx="228600" cy="526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AE348040-8584-4F38-B476-EF616AC28F66}"/>
                    </a:ext>
                  </a:extLst>
                </p:cNvPr>
                <p:cNvSpPr txBox="1"/>
                <p:nvPr/>
              </p:nvSpPr>
              <p:spPr>
                <a:xfrm>
                  <a:off x="8888666" y="4729625"/>
                  <a:ext cx="2287396" cy="38773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sz="1600" dirty="0">
                      <a:solidFill>
                        <a:schemeClr val="tx1"/>
                      </a:solidFill>
                      <a:latin typeface="微软雅黑" panose="020B0503020204020204" pitchFamily="34" charset="-122"/>
                      <a:ea typeface="微软雅黑" panose="020B0503020204020204" pitchFamily="34" charset="-122"/>
                    </a:rPr>
                    <a:t>时间复杂度：</a:t>
                  </a:r>
                  <a14:m>
                    <m:oMath xmlns:m="http://schemas.openxmlformats.org/officeDocument/2006/math">
                      <m:r>
                        <a:rPr lang="en-US" altLang="zh-CN" b="1" i="1" smtClean="0">
                          <a:solidFill>
                            <a:schemeClr val="tx1"/>
                          </a:solidFill>
                          <a:latin typeface="Cambria Math" panose="02040503050406030204" pitchFamily="18" charset="0"/>
                          <a:ea typeface="微软雅黑" panose="020B0503020204020204" pitchFamily="34" charset="-122"/>
                        </a:rPr>
                        <m:t>𝑶</m:t>
                      </m:r>
                      <m:r>
                        <a:rPr lang="en-US" altLang="zh-CN" b="1" i="1" smtClean="0">
                          <a:solidFill>
                            <a:schemeClr val="tx1"/>
                          </a:solidFill>
                          <a:latin typeface="Cambria Math" panose="02040503050406030204" pitchFamily="18" charset="0"/>
                          <a:ea typeface="微软雅黑" panose="020B0503020204020204" pitchFamily="34" charset="-122"/>
                        </a:rPr>
                        <m:t>(</m:t>
                      </m:r>
                      <m:sSup>
                        <m:sSupPr>
                          <m:ctrlPr>
                            <a:rPr lang="en-US" altLang="zh-CN" b="1" i="1" smtClean="0">
                              <a:solidFill>
                                <a:schemeClr val="tx1"/>
                              </a:solidFill>
                              <a:latin typeface="Cambria Math" panose="02040503050406030204" pitchFamily="18" charset="0"/>
                              <a:ea typeface="微软雅黑" panose="020B0503020204020204" pitchFamily="34" charset="-122"/>
                            </a:rPr>
                          </m:ctrlPr>
                        </m:sSupPr>
                        <m:e>
                          <m:r>
                            <a:rPr lang="en-US" altLang="zh-CN" b="1" i="1" smtClean="0">
                              <a:solidFill>
                                <a:schemeClr val="tx1"/>
                              </a:solidFill>
                              <a:latin typeface="Cambria Math" panose="02040503050406030204" pitchFamily="18" charset="0"/>
                              <a:ea typeface="微软雅黑" panose="020B0503020204020204" pitchFamily="34" charset="-122"/>
                            </a:rPr>
                            <m:t>𝟐</m:t>
                          </m:r>
                        </m:e>
                        <m:sup>
                          <m:r>
                            <a:rPr lang="en-US" altLang="zh-CN" b="1" i="1" smtClean="0">
                              <a:solidFill>
                                <a:schemeClr val="tx1"/>
                              </a:solidFill>
                              <a:latin typeface="Cambria Math" panose="02040503050406030204" pitchFamily="18" charset="0"/>
                              <a:ea typeface="微软雅黑" panose="020B0503020204020204" pitchFamily="34" charset="-122"/>
                            </a:rPr>
                            <m:t>𝒏</m:t>
                          </m:r>
                        </m:sup>
                      </m:sSup>
                      <m:r>
                        <a:rPr lang="en-US" altLang="zh-CN" b="1" i="1" smtClean="0">
                          <a:solidFill>
                            <a:schemeClr val="tx1"/>
                          </a:solidFill>
                          <a:latin typeface="Cambria Math" panose="02040503050406030204" pitchFamily="18" charset="0"/>
                          <a:ea typeface="微软雅黑" panose="020B0503020204020204" pitchFamily="34" charset="-122"/>
                        </a:rPr>
                        <m:t>)</m:t>
                      </m:r>
                    </m:oMath>
                  </a14:m>
                  <a:endParaRPr lang="zh-CN" altLang="en-US" sz="16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62" name="文本框 61">
                  <a:extLst>
                    <a:ext uri="{FF2B5EF4-FFF2-40B4-BE49-F238E27FC236}">
                      <a16:creationId xmlns:a16="http://schemas.microsoft.com/office/drawing/2014/main" id="{AE348040-8584-4F38-B476-EF616AC28F66}"/>
                    </a:ext>
                  </a:extLst>
                </p:cNvPr>
                <p:cNvSpPr txBox="1">
                  <a:spLocks noRot="1" noChangeAspect="1" noMove="1" noResize="1" noEditPoints="1" noAdjustHandles="1" noChangeArrowheads="1" noChangeShapeType="1" noTextEdit="1"/>
                </p:cNvSpPr>
                <p:nvPr/>
              </p:nvSpPr>
              <p:spPr>
                <a:xfrm>
                  <a:off x="8888666" y="4729625"/>
                  <a:ext cx="2287396" cy="387735"/>
                </a:xfrm>
                <a:prstGeom prst="rect">
                  <a:avLst/>
                </a:prstGeom>
                <a:blipFill>
                  <a:blip r:embed="rId12"/>
                  <a:stretch>
                    <a:fillRect/>
                  </a:stretch>
                </a:blipFill>
              </p:spPr>
              <p:txBody>
                <a:bodyPr/>
                <a:lstStyle/>
                <a:p>
                  <a:r>
                    <a:rPr lang="zh-CN" altLang="en-US">
                      <a:noFill/>
                    </a:rPr>
                    <a:t> </a:t>
                  </a:r>
                </a:p>
              </p:txBody>
            </p:sp>
          </mc:Fallback>
        </mc:AlternateContent>
      </p:grpSp>
      <p:grpSp>
        <p:nvGrpSpPr>
          <p:cNvPr id="66" name="组合 65">
            <a:extLst>
              <a:ext uri="{FF2B5EF4-FFF2-40B4-BE49-F238E27FC236}">
                <a16:creationId xmlns:a16="http://schemas.microsoft.com/office/drawing/2014/main" id="{9E6B2C9E-50E5-4D85-8F88-5FB18579DE75}"/>
              </a:ext>
            </a:extLst>
          </p:cNvPr>
          <p:cNvGrpSpPr/>
          <p:nvPr/>
        </p:nvGrpSpPr>
        <p:grpSpPr>
          <a:xfrm>
            <a:off x="8189753" y="2008409"/>
            <a:ext cx="3697447" cy="2258791"/>
            <a:chOff x="8189753" y="1893332"/>
            <a:chExt cx="3697447" cy="2258791"/>
          </a:xfrm>
        </p:grpSpPr>
        <p:grpSp>
          <p:nvGrpSpPr>
            <p:cNvPr id="58" name="组合 57">
              <a:extLst>
                <a:ext uri="{FF2B5EF4-FFF2-40B4-BE49-F238E27FC236}">
                  <a16:creationId xmlns:a16="http://schemas.microsoft.com/office/drawing/2014/main" id="{9551E1EA-3D11-4DA8-8E93-07777120500C}"/>
                </a:ext>
              </a:extLst>
            </p:cNvPr>
            <p:cNvGrpSpPr/>
            <p:nvPr/>
          </p:nvGrpSpPr>
          <p:grpSpPr>
            <a:xfrm>
              <a:off x="8305800" y="2286000"/>
              <a:ext cx="3581400" cy="1866123"/>
              <a:chOff x="8255627" y="2172477"/>
              <a:chExt cx="3581400" cy="1866123"/>
            </a:xfrm>
          </p:grpSpPr>
          <p:pic>
            <p:nvPicPr>
              <p:cNvPr id="53" name="图片 52">
                <a:extLst>
                  <a:ext uri="{FF2B5EF4-FFF2-40B4-BE49-F238E27FC236}">
                    <a16:creationId xmlns:a16="http://schemas.microsoft.com/office/drawing/2014/main" id="{5D807416-10B9-43A9-9BCD-5F17C371DCD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916591" y="2172477"/>
                <a:ext cx="2259471" cy="348557"/>
              </a:xfrm>
              <a:prstGeom prst="rect">
                <a:avLst/>
              </a:prstGeom>
            </p:spPr>
          </p:pic>
          <p:pic>
            <p:nvPicPr>
              <p:cNvPr id="55" name="图片 54">
                <a:extLst>
                  <a:ext uri="{FF2B5EF4-FFF2-40B4-BE49-F238E27FC236}">
                    <a16:creationId xmlns:a16="http://schemas.microsoft.com/office/drawing/2014/main" id="{EEABAAC4-3D6F-4ACC-A945-44A7086F1FD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55627" y="3189514"/>
                <a:ext cx="3581400" cy="849086"/>
              </a:xfrm>
              <a:prstGeom prst="rect">
                <a:avLst/>
              </a:prstGeom>
            </p:spPr>
          </p:pic>
          <p:sp>
            <p:nvSpPr>
              <p:cNvPr id="56" name="箭头: 下 55">
                <a:extLst>
                  <a:ext uri="{FF2B5EF4-FFF2-40B4-BE49-F238E27FC236}">
                    <a16:creationId xmlns:a16="http://schemas.microsoft.com/office/drawing/2014/main" id="{D1924649-EA50-4237-972C-B8AD9C46C44D}"/>
                  </a:ext>
                </a:extLst>
              </p:cNvPr>
              <p:cNvSpPr/>
              <p:nvPr/>
            </p:nvSpPr>
            <p:spPr>
              <a:xfrm>
                <a:off x="9448800" y="2554247"/>
                <a:ext cx="228600" cy="526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D989ABC1-0F1D-46E4-824F-D0233EA800ED}"/>
                  </a:ext>
                </a:extLst>
              </p:cNvPr>
              <p:cNvSpPr txBox="1"/>
              <p:nvPr/>
            </p:nvSpPr>
            <p:spPr>
              <a:xfrm>
                <a:off x="9311782" y="2599448"/>
                <a:ext cx="1644240" cy="3077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sz="1400" b="1" dirty="0">
                    <a:solidFill>
                      <a:schemeClr val="tx1"/>
                    </a:solidFill>
                    <a:latin typeface="新宋体" panose="02010609030101010101" pitchFamily="49" charset="-122"/>
                    <a:ea typeface="新宋体" panose="02010609030101010101" pitchFamily="49" charset="-122"/>
                  </a:rPr>
                  <a:t>直接计算</a:t>
                </a:r>
              </a:p>
            </p:txBody>
          </p:sp>
        </p:grpSp>
        <p:sp>
          <p:nvSpPr>
            <p:cNvPr id="65" name="文本框 64">
              <a:extLst>
                <a:ext uri="{FF2B5EF4-FFF2-40B4-BE49-F238E27FC236}">
                  <a16:creationId xmlns:a16="http://schemas.microsoft.com/office/drawing/2014/main" id="{30848A95-CD16-466A-B1BB-47FAF3633782}"/>
                </a:ext>
              </a:extLst>
            </p:cNvPr>
            <p:cNvSpPr txBox="1"/>
            <p:nvPr/>
          </p:nvSpPr>
          <p:spPr>
            <a:xfrm>
              <a:off x="8189753" y="1893332"/>
              <a:ext cx="777011"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挑 战</a:t>
              </a:r>
              <a:r>
                <a:rPr lang="zh-CN" altLang="en-US" b="1" dirty="0"/>
                <a:t>：</a:t>
              </a:r>
            </a:p>
          </p:txBody>
        </p:sp>
      </p:grpSp>
    </p:spTree>
    <p:extLst>
      <p:ext uri="{BB962C8B-B14F-4D97-AF65-F5344CB8AC3E}">
        <p14:creationId xmlns:p14="http://schemas.microsoft.com/office/powerpoint/2010/main" val="38063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up)">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up)">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up)">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模型训练</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15</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高效优化</a:t>
            </a:r>
          </a:p>
        </p:txBody>
      </p:sp>
      <p:sp>
        <p:nvSpPr>
          <p:cNvPr id="9" name="文本框 8">
            <a:extLst>
              <a:ext uri="{FF2B5EF4-FFF2-40B4-BE49-F238E27FC236}">
                <a16:creationId xmlns:a16="http://schemas.microsoft.com/office/drawing/2014/main" id="{3EAD4928-EEC1-47F6-8904-E39E3D1B4DCF}"/>
              </a:ext>
            </a:extLst>
          </p:cNvPr>
          <p:cNvSpPr txBox="1"/>
          <p:nvPr/>
        </p:nvSpPr>
        <p:spPr>
          <a:xfrm>
            <a:off x="250271" y="1524000"/>
            <a:ext cx="10210800" cy="369332"/>
          </a:xfrm>
          <a:prstGeom prst="rect">
            <a:avLst/>
          </a:prstGeom>
          <a:noFill/>
        </p:spPr>
        <p:txBody>
          <a:bodyPr wrap="square">
            <a:spAutoFit/>
          </a:bodyPr>
          <a:lstStyle>
            <a:defPPr>
              <a:defRPr lang="zh-CN"/>
            </a:defPPr>
            <a:lvl1pPr>
              <a:defRPr b="1">
                <a:solidFill>
                  <a:srgbClr val="FF0000"/>
                </a:solidFill>
                <a:latin typeface="微软雅黑" panose="020B0503020204020204" pitchFamily="34" charset="-122"/>
                <a:ea typeface="微软雅黑" panose="020B0503020204020204" pitchFamily="34" charset="-122"/>
              </a:defRPr>
            </a:lvl1pPr>
          </a:lstStyle>
          <a:p>
            <a:r>
              <a:rPr lang="zh-CN" altLang="en-US" dirty="0"/>
              <a:t>利 用</a:t>
            </a:r>
            <a:r>
              <a:rPr lang="zh-CN" altLang="en-US" dirty="0">
                <a:solidFill>
                  <a:schemeClr val="tx1"/>
                </a:solidFill>
                <a:latin typeface="新宋体" panose="02010609030101010101" pitchFamily="49" charset="-122"/>
                <a:ea typeface="新宋体" panose="02010609030101010101" pitchFamily="49" charset="-122"/>
              </a:rPr>
              <a:t>：所选距离度量（即</a:t>
            </a:r>
            <a:r>
              <a:rPr lang="en-US" altLang="zh-CN" dirty="0">
                <a:solidFill>
                  <a:schemeClr val="tx1"/>
                </a:solidFill>
                <a:latin typeface="Times New Roman" panose="02020603050405020304" pitchFamily="18" charset="0"/>
                <a:ea typeface="新宋体" panose="02010609030101010101" pitchFamily="49" charset="-122"/>
                <a:cs typeface="Times New Roman" panose="02020603050405020304" pitchFamily="18" charset="0"/>
              </a:rPr>
              <a:t>MSE</a:t>
            </a:r>
            <a:r>
              <a:rPr lang="zh-CN" altLang="en-US" dirty="0">
                <a:solidFill>
                  <a:schemeClr val="tx1"/>
                </a:solidFill>
                <a:latin typeface="新宋体" panose="02010609030101010101" pitchFamily="49" charset="-122"/>
                <a:ea typeface="新宋体" panose="02010609030101010101" pitchFamily="49" charset="-122"/>
              </a:rPr>
              <a:t>）的性质，以及子总体满足均匀分布（即</a:t>
            </a:r>
            <a:r>
              <a:rPr lang="en-US" altLang="zh-CN" dirty="0">
                <a:solidFill>
                  <a:schemeClr val="tx1"/>
                </a:solidFill>
                <a:latin typeface="Times New Roman" panose="02020603050405020304" pitchFamily="18" charset="0"/>
                <a:ea typeface="新宋体" panose="02010609030101010101" pitchFamily="49" charset="-122"/>
                <a:cs typeface="Times New Roman" panose="02020603050405020304" pitchFamily="18" charset="0"/>
              </a:rPr>
              <a:t>UMM</a:t>
            </a:r>
            <a:r>
              <a:rPr lang="zh-CN" altLang="en-US" dirty="0">
                <a:solidFill>
                  <a:schemeClr val="tx1"/>
                </a:solidFill>
                <a:latin typeface="新宋体" panose="02010609030101010101" pitchFamily="49" charset="-122"/>
                <a:ea typeface="新宋体" panose="02010609030101010101" pitchFamily="49" charset="-122"/>
              </a:rPr>
              <a:t>）的事实。</a:t>
            </a:r>
          </a:p>
        </p:txBody>
      </p:sp>
      <p:grpSp>
        <p:nvGrpSpPr>
          <p:cNvPr id="16" name="组合 15">
            <a:extLst>
              <a:ext uri="{FF2B5EF4-FFF2-40B4-BE49-F238E27FC236}">
                <a16:creationId xmlns:a16="http://schemas.microsoft.com/office/drawing/2014/main" id="{5F2B853F-DDDA-4465-9019-BF0E738FF093}"/>
              </a:ext>
            </a:extLst>
          </p:cNvPr>
          <p:cNvGrpSpPr/>
          <p:nvPr/>
        </p:nvGrpSpPr>
        <p:grpSpPr>
          <a:xfrm>
            <a:off x="381000" y="1981202"/>
            <a:ext cx="5735972" cy="2819398"/>
            <a:chOff x="381000" y="1981202"/>
            <a:chExt cx="5735972" cy="2819398"/>
          </a:xfrm>
        </p:grpSpPr>
        <p:grpSp>
          <p:nvGrpSpPr>
            <p:cNvPr id="6" name="组合 5">
              <a:extLst>
                <a:ext uri="{FF2B5EF4-FFF2-40B4-BE49-F238E27FC236}">
                  <a16:creationId xmlns:a16="http://schemas.microsoft.com/office/drawing/2014/main" id="{B0C6B22F-6421-4E7B-B440-F537FBFDFA5B}"/>
                </a:ext>
              </a:extLst>
            </p:cNvPr>
            <p:cNvGrpSpPr/>
            <p:nvPr/>
          </p:nvGrpSpPr>
          <p:grpSpPr>
            <a:xfrm>
              <a:off x="381000" y="1981202"/>
              <a:ext cx="2667000" cy="771710"/>
              <a:chOff x="381000" y="1981202"/>
              <a:chExt cx="2667000" cy="771710"/>
            </a:xfrm>
          </p:grpSpPr>
          <p:sp>
            <p:nvSpPr>
              <p:cNvPr id="10" name="文本框 9">
                <a:extLst>
                  <a:ext uri="{FF2B5EF4-FFF2-40B4-BE49-F238E27FC236}">
                    <a16:creationId xmlns:a16="http://schemas.microsoft.com/office/drawing/2014/main" id="{80FF917A-EDFA-4DF9-AE3E-4E01F679D69B}"/>
                  </a:ext>
                </a:extLst>
              </p:cNvPr>
              <p:cNvSpPr txBox="1"/>
              <p:nvPr/>
            </p:nvSpPr>
            <p:spPr>
              <a:xfrm>
                <a:off x="1524000" y="2057400"/>
                <a:ext cx="1524000" cy="38773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dirty="0">
                    <a:solidFill>
                      <a:schemeClr val="tx1"/>
                    </a:solidFill>
                    <a:latin typeface="微软雅黑" panose="020B0503020204020204" pitchFamily="34" charset="-122"/>
                    <a:ea typeface="微软雅黑" panose="020B0503020204020204" pitchFamily="34" charset="-122"/>
                  </a:rPr>
                  <a:t>二次优化</a:t>
                </a:r>
              </a:p>
            </p:txBody>
          </p:sp>
          <p:sp>
            <p:nvSpPr>
              <p:cNvPr id="5" name="箭头: 直角上 4">
                <a:extLst>
                  <a:ext uri="{FF2B5EF4-FFF2-40B4-BE49-F238E27FC236}">
                    <a16:creationId xmlns:a16="http://schemas.microsoft.com/office/drawing/2014/main" id="{6974EAFB-35A7-4E15-9208-149418551D8E}"/>
                  </a:ext>
                </a:extLst>
              </p:cNvPr>
              <p:cNvSpPr/>
              <p:nvPr/>
            </p:nvSpPr>
            <p:spPr>
              <a:xfrm rot="5400000">
                <a:off x="740988" y="1773612"/>
                <a:ext cx="423021" cy="83820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36C79A4-9C8D-4117-8E6D-913E6761CDB7}"/>
                  </a:ext>
                </a:extLst>
              </p:cNvPr>
              <p:cNvSpPr txBox="1"/>
              <p:nvPr/>
            </p:nvSpPr>
            <p:spPr>
              <a:xfrm>
                <a:off x="381000" y="2445135"/>
                <a:ext cx="1066800" cy="307777"/>
              </a:xfrm>
              <a:prstGeom prst="rect">
                <a:avLst/>
              </a:prstGeom>
              <a:noFill/>
            </p:spPr>
            <p:txBody>
              <a:bodyPr wrap="square">
                <a:spAutoFit/>
              </a:bodyPr>
              <a:lstStyle/>
              <a:p>
                <a:pPr algn="ctr"/>
                <a:r>
                  <a:rPr lang="zh-CN" altLang="en-US" sz="1400" dirty="0">
                    <a:latin typeface="Times New Roman" panose="02020603050405020304" pitchFamily="18" charset="0"/>
                    <a:cs typeface="Times New Roman" panose="02020603050405020304" pitchFamily="18" charset="0"/>
                  </a:rPr>
                  <a:t>问题简化</a:t>
                </a:r>
                <a:endParaRPr lang="zh-CN" altLang="en-US" dirty="0">
                  <a:latin typeface="Times New Roman" panose="02020603050405020304" pitchFamily="18" charset="0"/>
                  <a:cs typeface="Times New Roman" panose="02020603050405020304" pitchFamily="18" charset="0"/>
                </a:endParaRPr>
              </a:p>
            </p:txBody>
          </p:sp>
        </p:grpSp>
        <p:pic>
          <p:nvPicPr>
            <p:cNvPr id="13" name="图片 12">
              <a:extLst>
                <a:ext uri="{FF2B5EF4-FFF2-40B4-BE49-F238E27FC236}">
                  <a16:creationId xmlns:a16="http://schemas.microsoft.com/office/drawing/2014/main" id="{D8A00EA9-821A-4817-BE65-91678A5D29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2076" y="2699004"/>
              <a:ext cx="4604896" cy="2101596"/>
            </a:xfrm>
            <a:prstGeom prst="rect">
              <a:avLst/>
            </a:prstGeom>
          </p:spPr>
        </p:pic>
      </p:grpSp>
      <p:grpSp>
        <p:nvGrpSpPr>
          <p:cNvPr id="17" name="组合 16">
            <a:extLst>
              <a:ext uri="{FF2B5EF4-FFF2-40B4-BE49-F238E27FC236}">
                <a16:creationId xmlns:a16="http://schemas.microsoft.com/office/drawing/2014/main" id="{912A2078-3144-4820-9831-B323F43BEEC0}"/>
              </a:ext>
            </a:extLst>
          </p:cNvPr>
          <p:cNvGrpSpPr/>
          <p:nvPr/>
        </p:nvGrpSpPr>
        <p:grpSpPr>
          <a:xfrm>
            <a:off x="6324600" y="3499106"/>
            <a:ext cx="3049396" cy="387094"/>
            <a:chOff x="6324600" y="3499106"/>
            <a:chExt cx="3049396" cy="387094"/>
          </a:xfrm>
        </p:grpSpPr>
        <p:sp>
          <p:nvSpPr>
            <p:cNvPr id="14" name="箭头: 右 13">
              <a:extLst>
                <a:ext uri="{FF2B5EF4-FFF2-40B4-BE49-F238E27FC236}">
                  <a16:creationId xmlns:a16="http://schemas.microsoft.com/office/drawing/2014/main" id="{71F7C1AF-4B4F-4EFF-9925-3F3E63159D37}"/>
                </a:ext>
              </a:extLst>
            </p:cNvPr>
            <p:cNvSpPr/>
            <p:nvPr/>
          </p:nvSpPr>
          <p:spPr>
            <a:xfrm>
              <a:off x="6324600" y="3581400"/>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1FE48C0-8DC7-4DF6-B8DA-5574D1CE0934}"/>
                    </a:ext>
                  </a:extLst>
                </p:cNvPr>
                <p:cNvSpPr txBox="1"/>
                <p:nvPr/>
              </p:nvSpPr>
              <p:spPr>
                <a:xfrm>
                  <a:off x="7086600" y="3499106"/>
                  <a:ext cx="2287396" cy="38709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sz="1600" dirty="0">
                      <a:solidFill>
                        <a:schemeClr val="tx1"/>
                      </a:solidFill>
                      <a:latin typeface="微软雅黑" panose="020B0503020204020204" pitchFamily="34" charset="-122"/>
                      <a:ea typeface="微软雅黑" panose="020B0503020204020204" pitchFamily="34" charset="-122"/>
                    </a:rPr>
                    <a:t>时间复杂度：</a:t>
                  </a:r>
                  <a14:m>
                    <m:oMath xmlns:m="http://schemas.openxmlformats.org/officeDocument/2006/math">
                      <m:r>
                        <a:rPr lang="en-US" altLang="zh-CN" b="1" i="1" smtClean="0">
                          <a:solidFill>
                            <a:schemeClr val="tx1"/>
                          </a:solidFill>
                          <a:latin typeface="Cambria Math" panose="02040503050406030204" pitchFamily="18" charset="0"/>
                          <a:ea typeface="微软雅黑" panose="020B0503020204020204" pitchFamily="34" charset="-122"/>
                        </a:rPr>
                        <m:t>𝑶</m:t>
                      </m:r>
                      <m:r>
                        <a:rPr lang="en-US" altLang="zh-CN" b="1" i="1" smtClean="0">
                          <a:solidFill>
                            <a:schemeClr val="tx1"/>
                          </a:solidFill>
                          <a:latin typeface="Cambria Math" panose="02040503050406030204" pitchFamily="18" charset="0"/>
                          <a:ea typeface="微软雅黑" panose="020B0503020204020204" pitchFamily="34" charset="-122"/>
                        </a:rPr>
                        <m:t>(</m:t>
                      </m:r>
                      <m:sSup>
                        <m:sSupPr>
                          <m:ctrlPr>
                            <a:rPr lang="en-US" altLang="zh-CN" b="1" i="1" smtClean="0">
                              <a:solidFill>
                                <a:schemeClr val="tx1"/>
                              </a:solidFill>
                              <a:latin typeface="Cambria Math" panose="02040503050406030204" pitchFamily="18" charset="0"/>
                              <a:ea typeface="微软雅黑" panose="020B0503020204020204" pitchFamily="34" charset="-122"/>
                            </a:rPr>
                          </m:ctrlPr>
                        </m:sSupPr>
                        <m:e>
                          <m:r>
                            <a:rPr lang="en-US" altLang="zh-CN" b="1" i="1" smtClean="0">
                              <a:solidFill>
                                <a:schemeClr val="tx1"/>
                              </a:solidFill>
                              <a:latin typeface="Cambria Math" panose="02040503050406030204" pitchFamily="18" charset="0"/>
                              <a:ea typeface="微软雅黑" panose="020B0503020204020204" pitchFamily="34" charset="-122"/>
                            </a:rPr>
                            <m:t>𝒏</m:t>
                          </m:r>
                        </m:e>
                        <m:sup>
                          <m:r>
                            <a:rPr lang="en-US" altLang="zh-CN" b="1" i="1" smtClean="0">
                              <a:solidFill>
                                <a:schemeClr val="tx1"/>
                              </a:solidFill>
                              <a:latin typeface="Cambria Math" panose="02040503050406030204" pitchFamily="18" charset="0"/>
                              <a:ea typeface="微软雅黑" panose="020B0503020204020204" pitchFamily="34" charset="-122"/>
                            </a:rPr>
                            <m:t>𝟐</m:t>
                          </m:r>
                        </m:sup>
                      </m:sSup>
                      <m:r>
                        <a:rPr lang="en-US" altLang="zh-CN" b="1" i="1" smtClean="0">
                          <a:solidFill>
                            <a:schemeClr val="tx1"/>
                          </a:solidFill>
                          <a:latin typeface="Cambria Math" panose="02040503050406030204" pitchFamily="18" charset="0"/>
                          <a:ea typeface="微软雅黑" panose="020B0503020204020204" pitchFamily="34" charset="-122"/>
                        </a:rPr>
                        <m:t>)</m:t>
                      </m:r>
                    </m:oMath>
                  </a14:m>
                  <a:endParaRPr lang="zh-CN" altLang="en-US" sz="16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C1FE48C0-8DC7-4DF6-B8DA-5574D1CE0934}"/>
                    </a:ext>
                  </a:extLst>
                </p:cNvPr>
                <p:cNvSpPr txBox="1">
                  <a:spLocks noRot="1" noChangeAspect="1" noMove="1" noResize="1" noEditPoints="1" noAdjustHandles="1" noChangeArrowheads="1" noChangeShapeType="1" noTextEdit="1"/>
                </p:cNvSpPr>
                <p:nvPr/>
              </p:nvSpPr>
              <p:spPr>
                <a:xfrm>
                  <a:off x="7086600" y="3499106"/>
                  <a:ext cx="2287396" cy="387094"/>
                </a:xfrm>
                <a:prstGeom prst="rect">
                  <a:avLst/>
                </a:prstGeom>
                <a:blipFill>
                  <a:blip r:embed="rId5"/>
                  <a:stretch>
                    <a:fillRect/>
                  </a:stretch>
                </a:blipFill>
              </p:spPr>
              <p:txBody>
                <a:bodyPr/>
                <a:lstStyle/>
                <a:p>
                  <a:r>
                    <a:rPr lang="zh-CN" altLang="en-US">
                      <a:noFill/>
                    </a:rPr>
                    <a:t> </a:t>
                  </a:r>
                </a:p>
              </p:txBody>
            </p:sp>
          </mc:Fallback>
        </mc:AlternateContent>
      </p:grpSp>
      <p:grpSp>
        <p:nvGrpSpPr>
          <p:cNvPr id="28" name="组合 27">
            <a:extLst>
              <a:ext uri="{FF2B5EF4-FFF2-40B4-BE49-F238E27FC236}">
                <a16:creationId xmlns:a16="http://schemas.microsoft.com/office/drawing/2014/main" id="{5CA18D74-4AB0-4E1F-A01F-2F230891AFEC}"/>
              </a:ext>
            </a:extLst>
          </p:cNvPr>
          <p:cNvGrpSpPr/>
          <p:nvPr/>
        </p:nvGrpSpPr>
        <p:grpSpPr>
          <a:xfrm>
            <a:off x="552626" y="4957613"/>
            <a:ext cx="10877374" cy="1422316"/>
            <a:chOff x="457200" y="4957613"/>
            <a:chExt cx="10877374" cy="1422316"/>
          </a:xfrm>
        </p:grpSpPr>
        <p:grpSp>
          <p:nvGrpSpPr>
            <p:cNvPr id="26" name="组合 25">
              <a:extLst>
                <a:ext uri="{FF2B5EF4-FFF2-40B4-BE49-F238E27FC236}">
                  <a16:creationId xmlns:a16="http://schemas.microsoft.com/office/drawing/2014/main" id="{A7896973-63AF-4C6B-AD2D-EC410A7CAD30}"/>
                </a:ext>
              </a:extLst>
            </p:cNvPr>
            <p:cNvGrpSpPr/>
            <p:nvPr/>
          </p:nvGrpSpPr>
          <p:grpSpPr>
            <a:xfrm>
              <a:off x="2514600" y="4957613"/>
              <a:ext cx="8819974" cy="1422316"/>
              <a:chOff x="1904999" y="4957613"/>
              <a:chExt cx="8819974" cy="1422316"/>
            </a:xfrm>
          </p:grpSpPr>
          <p:grpSp>
            <p:nvGrpSpPr>
              <p:cNvPr id="20" name="组合 19">
                <a:extLst>
                  <a:ext uri="{FF2B5EF4-FFF2-40B4-BE49-F238E27FC236}">
                    <a16:creationId xmlns:a16="http://schemas.microsoft.com/office/drawing/2014/main" id="{D86BEB6E-398E-4583-B68B-69426B14E953}"/>
                  </a:ext>
                </a:extLst>
              </p:cNvPr>
              <p:cNvGrpSpPr/>
              <p:nvPr/>
            </p:nvGrpSpPr>
            <p:grpSpPr>
              <a:xfrm>
                <a:off x="1904999" y="4957613"/>
                <a:ext cx="1066800" cy="757387"/>
                <a:chOff x="1904999" y="4911654"/>
                <a:chExt cx="1066800" cy="757387"/>
              </a:xfrm>
            </p:grpSpPr>
            <p:sp>
              <p:nvSpPr>
                <p:cNvPr id="18" name="箭头: 直角上 17">
                  <a:extLst>
                    <a:ext uri="{FF2B5EF4-FFF2-40B4-BE49-F238E27FC236}">
                      <a16:creationId xmlns:a16="http://schemas.microsoft.com/office/drawing/2014/main" id="{EA6652C6-B81F-4C04-96C6-95BB29BC3568}"/>
                    </a:ext>
                  </a:extLst>
                </p:cNvPr>
                <p:cNvSpPr/>
                <p:nvPr/>
              </p:nvSpPr>
              <p:spPr>
                <a:xfrm rot="5400000">
                  <a:off x="2226889" y="4704064"/>
                  <a:ext cx="423021" cy="83820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B5AC3B13-B62E-4D4C-BB37-1850F38F74A4}"/>
                    </a:ext>
                  </a:extLst>
                </p:cNvPr>
                <p:cNvSpPr txBox="1"/>
                <p:nvPr/>
              </p:nvSpPr>
              <p:spPr>
                <a:xfrm>
                  <a:off x="1904999" y="5361264"/>
                  <a:ext cx="1066800" cy="307777"/>
                </a:xfrm>
                <a:prstGeom prst="rect">
                  <a:avLst/>
                </a:prstGeom>
                <a:noFill/>
              </p:spPr>
              <p:txBody>
                <a:bodyPr wrap="square">
                  <a:spAutoFit/>
                </a:bodyPr>
                <a:lstStyle/>
                <a:p>
                  <a:pPr algn="ctr"/>
                  <a:r>
                    <a:rPr lang="zh-CN" altLang="en-US" sz="1400" dirty="0">
                      <a:latin typeface="Times New Roman" panose="02020603050405020304" pitchFamily="18" charset="0"/>
                      <a:cs typeface="Times New Roman" panose="02020603050405020304" pitchFamily="18" charset="0"/>
                    </a:rPr>
                    <a:t>形式转化</a:t>
                  </a:r>
                  <a:endParaRPr lang="zh-CN" altLang="en-US" dirty="0">
                    <a:latin typeface="Times New Roman" panose="02020603050405020304" pitchFamily="18" charset="0"/>
                    <a:cs typeface="Times New Roman" panose="02020603050405020304" pitchFamily="18" charset="0"/>
                  </a:endParaRPr>
                </a:p>
              </p:txBody>
            </p:sp>
          </p:grpSp>
          <p:pic>
            <p:nvPicPr>
              <p:cNvPr id="22" name="图片 21">
                <a:extLst>
                  <a:ext uri="{FF2B5EF4-FFF2-40B4-BE49-F238E27FC236}">
                    <a16:creationId xmlns:a16="http://schemas.microsoft.com/office/drawing/2014/main" id="{E4A02FD4-82A7-4097-938E-C8D40B1799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0736" y="5137542"/>
                <a:ext cx="4523064" cy="1242387"/>
              </a:xfrm>
              <a:prstGeom prst="rect">
                <a:avLst/>
              </a:prstGeom>
            </p:spPr>
          </p:pic>
          <p:grpSp>
            <p:nvGrpSpPr>
              <p:cNvPr id="23" name="组合 22">
                <a:extLst>
                  <a:ext uri="{FF2B5EF4-FFF2-40B4-BE49-F238E27FC236}">
                    <a16:creationId xmlns:a16="http://schemas.microsoft.com/office/drawing/2014/main" id="{7FB5D844-FFBA-4281-B7EB-453F826EE6DB}"/>
                  </a:ext>
                </a:extLst>
              </p:cNvPr>
              <p:cNvGrpSpPr/>
              <p:nvPr/>
            </p:nvGrpSpPr>
            <p:grpSpPr>
              <a:xfrm>
                <a:off x="7675577" y="5565188"/>
                <a:ext cx="3049396" cy="381643"/>
                <a:chOff x="6324600" y="3499106"/>
                <a:chExt cx="3049396" cy="381643"/>
              </a:xfrm>
            </p:grpSpPr>
            <p:sp>
              <p:nvSpPr>
                <p:cNvPr id="24" name="箭头: 右 23">
                  <a:extLst>
                    <a:ext uri="{FF2B5EF4-FFF2-40B4-BE49-F238E27FC236}">
                      <a16:creationId xmlns:a16="http://schemas.microsoft.com/office/drawing/2014/main" id="{489899D8-E8AF-4210-99FD-377141C12522}"/>
                    </a:ext>
                  </a:extLst>
                </p:cNvPr>
                <p:cNvSpPr/>
                <p:nvPr/>
              </p:nvSpPr>
              <p:spPr>
                <a:xfrm>
                  <a:off x="6324600" y="3581400"/>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718D5442-27C6-413B-845E-EA532DCC26F4}"/>
                    </a:ext>
                  </a:extLst>
                </p:cNvPr>
                <p:cNvSpPr txBox="1"/>
                <p:nvPr/>
              </p:nvSpPr>
              <p:spPr>
                <a:xfrm>
                  <a:off x="7086600" y="3499106"/>
                  <a:ext cx="2287396" cy="38164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sz="1600" dirty="0">
                      <a:solidFill>
                        <a:schemeClr val="tx1"/>
                      </a:solidFill>
                      <a:latin typeface="微软雅黑" panose="020B0503020204020204" pitchFamily="34" charset="-122"/>
                      <a:ea typeface="微软雅黑" panose="020B0503020204020204" pitchFamily="34" charset="-122"/>
                    </a:rPr>
                    <a:t>更低的时间复杂度</a:t>
                  </a:r>
                </a:p>
              </p:txBody>
            </p:sp>
          </p:grpSp>
        </p:gr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1D144D6-6404-428D-B223-3315BA883360}"/>
                    </a:ext>
                  </a:extLst>
                </p:cNvPr>
                <p:cNvSpPr txBox="1"/>
                <p:nvPr/>
              </p:nvSpPr>
              <p:spPr>
                <a:xfrm>
                  <a:off x="457200" y="5840493"/>
                  <a:ext cx="3048000" cy="484107"/>
                </a:xfrm>
                <a:prstGeom prst="rect">
                  <a:avLst/>
                </a:prstGeom>
                <a:solidFill>
                  <a:schemeClr val="bg1">
                    <a:lumMod val="85000"/>
                  </a:schemeClr>
                </a:solidFill>
              </p:spPr>
              <p:txBody>
                <a:bodyPr wrap="square">
                  <a:spAutoFit/>
                </a:bodyPr>
                <a:lstStyle>
                  <a:defPPr>
                    <a:defRPr lang="zh-CN"/>
                  </a:defPPr>
                  <a:lvl1pPr>
                    <a:defRPr b="1">
                      <a:solidFill>
                        <a:srgbClr val="FF0000"/>
                      </a:solidFill>
                      <a:latin typeface="微软雅黑" panose="020B0503020204020204" pitchFamily="34" charset="-122"/>
                      <a:ea typeface="微软雅黑" panose="020B0503020204020204" pitchFamily="34" charset="-122"/>
                    </a:defRPr>
                  </a:lvl1pPr>
                </a:lstStyle>
                <a:p>
                  <a:pPr>
                    <a:lnSpc>
                      <a:spcPts val="1600"/>
                    </a:lnSpc>
                  </a:pPr>
                  <a:r>
                    <a:rPr lang="en-US" altLang="zh-CN" sz="1200" b="0" dirty="0">
                      <a:solidFill>
                        <a:schemeClr val="tx1"/>
                      </a:solidFill>
                      <a:latin typeface="楷体" panose="02010609060101010101" pitchFamily="49" charset="-122"/>
                      <a:ea typeface="楷体" panose="02010609060101010101" pitchFamily="49" charset="-122"/>
                    </a:rPr>
                    <a:t>1. </a:t>
                  </a:r>
                  <a:r>
                    <a:rPr lang="zh-CN" altLang="en-US" sz="1200" b="0" dirty="0">
                      <a:solidFill>
                        <a:schemeClr val="tx1"/>
                      </a:solidFill>
                      <a:latin typeface="楷体" panose="02010609060101010101" pitchFamily="49" charset="-122"/>
                      <a:ea typeface="楷体" panose="02010609060101010101" pitchFamily="49" charset="-122"/>
                    </a:rPr>
                    <a:t>查询一致性作为惩罚项移至优化目标中；</a:t>
                  </a:r>
                  <a:endParaRPr lang="en-US" altLang="zh-CN" sz="1200" b="0" dirty="0">
                    <a:solidFill>
                      <a:schemeClr val="tx1"/>
                    </a:solidFill>
                    <a:latin typeface="楷体" panose="02010609060101010101" pitchFamily="49" charset="-122"/>
                    <a:ea typeface="楷体" panose="02010609060101010101" pitchFamily="49" charset="-122"/>
                  </a:endParaRPr>
                </a:p>
                <a:p>
                  <a:pPr>
                    <a:lnSpc>
                      <a:spcPts val="1600"/>
                    </a:lnSpc>
                  </a:pPr>
                  <a:r>
                    <a:rPr lang="en-US" altLang="zh-CN" sz="1200" b="0" dirty="0">
                      <a:solidFill>
                        <a:schemeClr val="tx1"/>
                      </a:solidFill>
                      <a:latin typeface="楷体" panose="02010609060101010101" pitchFamily="49" charset="-122"/>
                      <a:ea typeface="楷体" panose="02010609060101010101" pitchFamily="49" charset="-122"/>
                    </a:rPr>
                    <a:t>2. </a:t>
                  </a:r>
                  <a:r>
                    <a:rPr lang="zh-CN" altLang="en-US" sz="1200" b="0" dirty="0">
                      <a:solidFill>
                        <a:schemeClr val="tx1"/>
                      </a:solidFill>
                      <a:latin typeface="楷体" panose="02010609060101010101" pitchFamily="49" charset="-122"/>
                      <a:ea typeface="楷体" panose="02010609060101010101" pitchFamily="49" charset="-122"/>
                    </a:rPr>
                    <a:t>模型</a:t>
                  </a:r>
                  <a14:m>
                    <m:oMath xmlns:m="http://schemas.openxmlformats.org/officeDocument/2006/math">
                      <m:r>
                        <a:rPr lang="en-US" altLang="zh-CN" sz="1200" b="0" i="1" smtClean="0">
                          <a:solidFill>
                            <a:schemeClr val="tx1"/>
                          </a:solidFill>
                          <a:latin typeface="Cambria Math" panose="02040503050406030204" pitchFamily="18" charset="0"/>
                          <a:ea typeface="新宋体" panose="02010609030101010101" pitchFamily="49" charset="-122"/>
                        </a:rPr>
                        <m:t>𝑓</m:t>
                      </m:r>
                      <m:r>
                        <a:rPr lang="en-US" altLang="zh-CN" sz="1200" b="0" i="1" smtClean="0">
                          <a:solidFill>
                            <a:schemeClr val="tx1"/>
                          </a:solidFill>
                          <a:latin typeface="Cambria Math" panose="02040503050406030204" pitchFamily="18" charset="0"/>
                          <a:ea typeface="新宋体" panose="02010609030101010101" pitchFamily="49" charset="-122"/>
                        </a:rPr>
                        <m:t>(</m:t>
                      </m:r>
                      <m:r>
                        <a:rPr lang="en-US" altLang="zh-CN" sz="1200" b="0" i="1" smtClean="0">
                          <a:solidFill>
                            <a:schemeClr val="tx1"/>
                          </a:solidFill>
                          <a:latin typeface="Cambria Math" panose="02040503050406030204" pitchFamily="18" charset="0"/>
                          <a:ea typeface="新宋体" panose="02010609030101010101" pitchFamily="49" charset="-122"/>
                        </a:rPr>
                        <m:t>𝑥</m:t>
                      </m:r>
                      <m:r>
                        <a:rPr lang="en-US" altLang="zh-CN" sz="1200" b="0" i="1" smtClean="0">
                          <a:solidFill>
                            <a:schemeClr val="tx1"/>
                          </a:solidFill>
                          <a:latin typeface="Cambria Math" panose="02040503050406030204" pitchFamily="18" charset="0"/>
                          <a:ea typeface="新宋体" panose="02010609030101010101" pitchFamily="49" charset="-122"/>
                        </a:rPr>
                        <m:t>)</m:t>
                      </m:r>
                    </m:oMath>
                  </a14:m>
                  <a:r>
                    <a:rPr lang="zh-CN" altLang="en-US" sz="1200" b="0" dirty="0">
                      <a:solidFill>
                        <a:schemeClr val="tx1"/>
                      </a:solidFill>
                      <a:latin typeface="楷体" panose="02010609060101010101" pitchFamily="49" charset="-122"/>
                      <a:ea typeface="楷体" panose="02010609060101010101" pitchFamily="49" charset="-122"/>
                    </a:rPr>
                    <a:t>的正负性不作明确指明。</a:t>
                  </a:r>
                </a:p>
              </p:txBody>
            </p:sp>
          </mc:Choice>
          <mc:Fallback xmlns="">
            <p:sp>
              <p:nvSpPr>
                <p:cNvPr id="27" name="文本框 26">
                  <a:extLst>
                    <a:ext uri="{FF2B5EF4-FFF2-40B4-BE49-F238E27FC236}">
                      <a16:creationId xmlns:a16="http://schemas.microsoft.com/office/drawing/2014/main" id="{91D144D6-6404-428D-B223-3315BA883360}"/>
                    </a:ext>
                  </a:extLst>
                </p:cNvPr>
                <p:cNvSpPr txBox="1">
                  <a:spLocks noRot="1" noChangeAspect="1" noMove="1" noResize="1" noEditPoints="1" noAdjustHandles="1" noChangeArrowheads="1" noChangeShapeType="1" noTextEdit="1"/>
                </p:cNvSpPr>
                <p:nvPr/>
              </p:nvSpPr>
              <p:spPr>
                <a:xfrm>
                  <a:off x="457200" y="5840493"/>
                  <a:ext cx="3048000" cy="484107"/>
                </a:xfrm>
                <a:prstGeom prst="rect">
                  <a:avLst/>
                </a:prstGeom>
                <a:blipFill>
                  <a:blip r:embed="rId7"/>
                  <a:stretch>
                    <a:fillRect l="-200" r="-3400" b="-75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844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实验设置</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16</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grpSp>
        <p:nvGrpSpPr>
          <p:cNvPr id="49" name="组合 48">
            <a:extLst>
              <a:ext uri="{FF2B5EF4-FFF2-40B4-BE49-F238E27FC236}">
                <a16:creationId xmlns:a16="http://schemas.microsoft.com/office/drawing/2014/main" id="{6590163D-1879-4186-A342-8C9CCACFB6F5}"/>
              </a:ext>
            </a:extLst>
          </p:cNvPr>
          <p:cNvGrpSpPr/>
          <p:nvPr/>
        </p:nvGrpSpPr>
        <p:grpSpPr>
          <a:xfrm>
            <a:off x="227900" y="940170"/>
            <a:ext cx="5252208" cy="2869830"/>
            <a:chOff x="227900" y="940170"/>
            <a:chExt cx="5252208" cy="2869830"/>
          </a:xfrm>
        </p:grpSpPr>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2058100"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比较对象</a:t>
              </a:r>
            </a:p>
          </p:txBody>
        </p:sp>
        <p:grpSp>
          <p:nvGrpSpPr>
            <p:cNvPr id="18" name="组合 17">
              <a:extLst>
                <a:ext uri="{FF2B5EF4-FFF2-40B4-BE49-F238E27FC236}">
                  <a16:creationId xmlns:a16="http://schemas.microsoft.com/office/drawing/2014/main" id="{3C6AF129-23BC-491B-939D-3DECB8BC1143}"/>
                </a:ext>
              </a:extLst>
            </p:cNvPr>
            <p:cNvGrpSpPr/>
            <p:nvPr/>
          </p:nvGrpSpPr>
          <p:grpSpPr>
            <a:xfrm>
              <a:off x="762000" y="1600200"/>
              <a:ext cx="4718108" cy="2209800"/>
              <a:chOff x="762000" y="1600200"/>
              <a:chExt cx="4718108" cy="2209800"/>
            </a:xfrm>
          </p:grpSpPr>
          <p:grpSp>
            <p:nvGrpSpPr>
              <p:cNvPr id="5" name="组合 4">
                <a:extLst>
                  <a:ext uri="{FF2B5EF4-FFF2-40B4-BE49-F238E27FC236}">
                    <a16:creationId xmlns:a16="http://schemas.microsoft.com/office/drawing/2014/main" id="{2079D07A-EEE0-4DE4-8F06-D3D397C86D4F}"/>
                  </a:ext>
                </a:extLst>
              </p:cNvPr>
              <p:cNvGrpSpPr/>
              <p:nvPr/>
            </p:nvGrpSpPr>
            <p:grpSpPr>
              <a:xfrm>
                <a:off x="762000" y="1600200"/>
                <a:ext cx="2058100" cy="2209800"/>
                <a:chOff x="762000" y="1600200"/>
                <a:chExt cx="2058100" cy="2209800"/>
              </a:xfrm>
            </p:grpSpPr>
            <p:sp>
              <p:nvSpPr>
                <p:cNvPr id="11" name="文本框 10">
                  <a:extLst>
                    <a:ext uri="{FF2B5EF4-FFF2-40B4-BE49-F238E27FC236}">
                      <a16:creationId xmlns:a16="http://schemas.microsoft.com/office/drawing/2014/main" id="{08C345E0-F936-44DF-AFD8-0F015F5DDE44}"/>
                    </a:ext>
                  </a:extLst>
                </p:cNvPr>
                <p:cNvSpPr txBox="1"/>
                <p:nvPr/>
              </p:nvSpPr>
              <p:spPr>
                <a:xfrm>
                  <a:off x="762000" y="1600200"/>
                  <a:ext cx="2058100" cy="338554"/>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defPPr>
                    <a:defRPr lang="zh-CN"/>
                  </a:defPPr>
                  <a:lvl1pPr indent="0" algn="ctr">
                    <a:buFont typeface="Arial" panose="020B0604020202020204" pitchFamily="34" charset="0"/>
                    <a:buNone/>
                    <a:defRPr b="1" i="0">
                      <a:latin typeface="Calibri" panose="020F0502020204030204" pitchFamily="34" charset="0"/>
                      <a:cs typeface="Calibri" panose="020F0502020204030204" pitchFamily="34" charset="0"/>
                    </a:defRPr>
                  </a:lvl1pPr>
                </a:lstStyle>
                <a:p>
                  <a:r>
                    <a:rPr lang="zh-CN" altLang="en-US" sz="1600" dirty="0">
                      <a:solidFill>
                        <a:schemeClr val="bg1"/>
                      </a:solidFill>
                      <a:latin typeface="微软雅黑" panose="020B0503020204020204" pitchFamily="34" charset="-122"/>
                      <a:ea typeface="微软雅黑" panose="020B0503020204020204" pitchFamily="34" charset="-122"/>
                    </a:rPr>
                    <a:t>基于数据扫描的方法</a:t>
                  </a:r>
                </a:p>
              </p:txBody>
            </p:sp>
            <p:sp>
              <p:nvSpPr>
                <p:cNvPr id="12" name="矩形 11">
                  <a:extLst>
                    <a:ext uri="{FF2B5EF4-FFF2-40B4-BE49-F238E27FC236}">
                      <a16:creationId xmlns:a16="http://schemas.microsoft.com/office/drawing/2014/main" id="{D40BDE70-9EAB-4241-BE98-2850AFAD766D}"/>
                    </a:ext>
                  </a:extLst>
                </p:cNvPr>
                <p:cNvSpPr/>
                <p:nvPr/>
              </p:nvSpPr>
              <p:spPr>
                <a:xfrm>
                  <a:off x="762000" y="1600200"/>
                  <a:ext cx="2058100" cy="2209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C6D06E4-25D2-4F21-9EBF-80F7C7D662CF}"/>
                    </a:ext>
                  </a:extLst>
                </p:cNvPr>
                <p:cNvSpPr txBox="1"/>
                <p:nvPr/>
              </p:nvSpPr>
              <p:spPr>
                <a:xfrm>
                  <a:off x="838200" y="1981200"/>
                  <a:ext cx="1755746" cy="759182"/>
                </a:xfrm>
                <a:prstGeom prst="rect">
                  <a:avLst/>
                </a:prstGeom>
                <a:noFill/>
              </p:spPr>
              <p:txBody>
                <a:bodyPr wrap="square">
                  <a:spAutoFit/>
                </a:bodyPr>
                <a:lstStyle/>
                <a:p>
                  <a:pPr marL="342900" indent="-342900">
                    <a:lnSpc>
                      <a:spcPts val="2700"/>
                    </a:lnSpc>
                    <a:buFont typeface="+mj-lt"/>
                    <a:buAutoNum type="arabicPeriod"/>
                  </a:pPr>
                  <a:r>
                    <a:rPr lang="en-US" altLang="zh-CN" b="1" dirty="0" err="1"/>
                    <a:t>AutoHist</a:t>
                  </a:r>
                  <a:endParaRPr lang="en-US" altLang="zh-CN" sz="1600" b="1" i="1" dirty="0">
                    <a:latin typeface="Times New Roman" panose="02020603050405020304" pitchFamily="18" charset="0"/>
                    <a:cs typeface="Times New Roman" panose="02020603050405020304" pitchFamily="18" charset="0"/>
                  </a:endParaRPr>
                </a:p>
                <a:p>
                  <a:pPr marL="342900" indent="-342900">
                    <a:lnSpc>
                      <a:spcPts val="2700"/>
                    </a:lnSpc>
                    <a:buFont typeface="+mj-lt"/>
                    <a:buAutoNum type="arabicPeriod"/>
                  </a:pPr>
                  <a:r>
                    <a:rPr lang="en-US" altLang="zh-CN" b="1" dirty="0" err="1"/>
                    <a:t>AutoSample</a:t>
                  </a:r>
                  <a:endParaRPr lang="en-US" altLang="zh-CN" b="1" dirty="0"/>
                </a:p>
              </p:txBody>
            </p:sp>
          </p:grpSp>
          <p:grpSp>
            <p:nvGrpSpPr>
              <p:cNvPr id="14" name="组合 13">
                <a:extLst>
                  <a:ext uri="{FF2B5EF4-FFF2-40B4-BE49-F238E27FC236}">
                    <a16:creationId xmlns:a16="http://schemas.microsoft.com/office/drawing/2014/main" id="{20FBA3BA-0493-40B6-8898-68B570563486}"/>
                  </a:ext>
                </a:extLst>
              </p:cNvPr>
              <p:cNvGrpSpPr/>
              <p:nvPr/>
            </p:nvGrpSpPr>
            <p:grpSpPr>
              <a:xfrm>
                <a:off x="3422008" y="1600200"/>
                <a:ext cx="2058100" cy="2209800"/>
                <a:chOff x="762000" y="1600200"/>
                <a:chExt cx="2058100" cy="2209800"/>
              </a:xfrm>
            </p:grpSpPr>
            <p:sp>
              <p:nvSpPr>
                <p:cNvPr id="15" name="文本框 14">
                  <a:extLst>
                    <a:ext uri="{FF2B5EF4-FFF2-40B4-BE49-F238E27FC236}">
                      <a16:creationId xmlns:a16="http://schemas.microsoft.com/office/drawing/2014/main" id="{47F5EC7F-E71B-4751-9273-E3E11A0086C8}"/>
                    </a:ext>
                  </a:extLst>
                </p:cNvPr>
                <p:cNvSpPr txBox="1"/>
                <p:nvPr/>
              </p:nvSpPr>
              <p:spPr>
                <a:xfrm>
                  <a:off x="762000" y="1600200"/>
                  <a:ext cx="2058100" cy="338554"/>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defPPr>
                    <a:defRPr lang="zh-CN"/>
                  </a:defPPr>
                  <a:lvl1pPr indent="0" algn="ctr">
                    <a:buFont typeface="Arial" panose="020B0604020202020204" pitchFamily="34" charset="0"/>
                    <a:buNone/>
                    <a:defRPr b="1" i="0">
                      <a:latin typeface="Calibri" panose="020F0502020204030204" pitchFamily="34" charset="0"/>
                      <a:cs typeface="Calibri" panose="020F0502020204030204" pitchFamily="34" charset="0"/>
                    </a:defRPr>
                  </a:lvl1pPr>
                </a:lstStyle>
                <a:p>
                  <a:r>
                    <a:rPr lang="zh-CN" altLang="en-US" sz="1600" dirty="0">
                      <a:solidFill>
                        <a:schemeClr val="bg1"/>
                      </a:solidFill>
                      <a:latin typeface="微软雅黑" panose="020B0503020204020204" pitchFamily="34" charset="-122"/>
                      <a:ea typeface="微软雅黑" panose="020B0503020204020204" pitchFamily="34" charset="-122"/>
                    </a:rPr>
                    <a:t>基于查询驱动的方法</a:t>
                  </a:r>
                </a:p>
              </p:txBody>
            </p:sp>
            <p:sp>
              <p:nvSpPr>
                <p:cNvPr id="16" name="矩形 15">
                  <a:extLst>
                    <a:ext uri="{FF2B5EF4-FFF2-40B4-BE49-F238E27FC236}">
                      <a16:creationId xmlns:a16="http://schemas.microsoft.com/office/drawing/2014/main" id="{09BD4B77-E566-4043-BB2A-C504D1A9B1C3}"/>
                    </a:ext>
                  </a:extLst>
                </p:cNvPr>
                <p:cNvSpPr/>
                <p:nvPr/>
              </p:nvSpPr>
              <p:spPr>
                <a:xfrm>
                  <a:off x="762000" y="1600200"/>
                  <a:ext cx="2058100" cy="2209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73F7AFD-71DD-4C71-825E-6AF4119C3C26}"/>
                    </a:ext>
                  </a:extLst>
                </p:cNvPr>
                <p:cNvSpPr txBox="1"/>
                <p:nvPr/>
              </p:nvSpPr>
              <p:spPr>
                <a:xfrm>
                  <a:off x="838200" y="1981200"/>
                  <a:ext cx="1755746" cy="1451679"/>
                </a:xfrm>
                <a:prstGeom prst="rect">
                  <a:avLst/>
                </a:prstGeom>
                <a:noFill/>
              </p:spPr>
              <p:txBody>
                <a:bodyPr wrap="square">
                  <a:spAutoFit/>
                </a:bodyPr>
                <a:lstStyle/>
                <a:p>
                  <a:pPr marL="342900" indent="-342900">
                    <a:lnSpc>
                      <a:spcPts val="2700"/>
                    </a:lnSpc>
                    <a:buFont typeface="+mj-lt"/>
                    <a:buAutoNum type="arabicPeriod" startAt="3"/>
                  </a:pPr>
                  <a:r>
                    <a:rPr lang="en-US" altLang="zh-CN" b="1" dirty="0" err="1"/>
                    <a:t>STHoles</a:t>
                  </a:r>
                  <a:endParaRPr lang="en-US" altLang="zh-CN" b="1" dirty="0"/>
                </a:p>
                <a:p>
                  <a:pPr marL="342900" indent="-342900">
                    <a:lnSpc>
                      <a:spcPts val="2700"/>
                    </a:lnSpc>
                    <a:buFont typeface="+mj-lt"/>
                    <a:buAutoNum type="arabicPeriod" startAt="3"/>
                  </a:pPr>
                  <a:r>
                    <a:rPr lang="en-US" altLang="zh-CN" b="1" dirty="0"/>
                    <a:t>ISOMER</a:t>
                  </a:r>
                </a:p>
                <a:p>
                  <a:pPr marL="342900" indent="-342900">
                    <a:lnSpc>
                      <a:spcPts val="2700"/>
                    </a:lnSpc>
                    <a:buFont typeface="+mj-lt"/>
                    <a:buAutoNum type="arabicPeriod" startAt="3"/>
                  </a:pPr>
                  <a:r>
                    <a:rPr lang="en-US" altLang="zh-CN" b="1" dirty="0"/>
                    <a:t>ISOMER+QP</a:t>
                  </a:r>
                </a:p>
                <a:p>
                  <a:pPr marL="342900" indent="-342900">
                    <a:lnSpc>
                      <a:spcPts val="2700"/>
                    </a:lnSpc>
                    <a:buFont typeface="+mj-lt"/>
                    <a:buAutoNum type="arabicPeriod" startAt="3"/>
                  </a:pPr>
                  <a:r>
                    <a:rPr lang="en-US" altLang="zh-CN" b="1" dirty="0" err="1"/>
                    <a:t>QueryModel</a:t>
                  </a:r>
                  <a:endParaRPr lang="en-US" altLang="zh-CN" b="1" dirty="0"/>
                </a:p>
              </p:txBody>
            </p:sp>
          </p:grpSp>
        </p:grpSp>
      </p:grpSp>
      <p:grpSp>
        <p:nvGrpSpPr>
          <p:cNvPr id="50" name="组合 49">
            <a:extLst>
              <a:ext uri="{FF2B5EF4-FFF2-40B4-BE49-F238E27FC236}">
                <a16:creationId xmlns:a16="http://schemas.microsoft.com/office/drawing/2014/main" id="{763218AB-F252-4A4E-9B29-3AB658534F03}"/>
              </a:ext>
            </a:extLst>
          </p:cNvPr>
          <p:cNvGrpSpPr/>
          <p:nvPr/>
        </p:nvGrpSpPr>
        <p:grpSpPr>
          <a:xfrm>
            <a:off x="6060347" y="940170"/>
            <a:ext cx="5826458" cy="2869830"/>
            <a:chOff x="6060347" y="940170"/>
            <a:chExt cx="5826458" cy="2869830"/>
          </a:xfrm>
        </p:grpSpPr>
        <p:sp>
          <p:nvSpPr>
            <p:cNvPr id="6" name="文本框 5">
              <a:extLst>
                <a:ext uri="{FF2B5EF4-FFF2-40B4-BE49-F238E27FC236}">
                  <a16:creationId xmlns:a16="http://schemas.microsoft.com/office/drawing/2014/main" id="{206B3F48-F0B5-4478-BB25-C45073C3F5CE}"/>
                </a:ext>
              </a:extLst>
            </p:cNvPr>
            <p:cNvSpPr txBox="1"/>
            <p:nvPr/>
          </p:nvSpPr>
          <p:spPr>
            <a:xfrm>
              <a:off x="6060347" y="940170"/>
              <a:ext cx="1606492"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数据集</a:t>
              </a:r>
            </a:p>
          </p:txBody>
        </p:sp>
        <p:grpSp>
          <p:nvGrpSpPr>
            <p:cNvPr id="35" name="组合 34">
              <a:extLst>
                <a:ext uri="{FF2B5EF4-FFF2-40B4-BE49-F238E27FC236}">
                  <a16:creationId xmlns:a16="http://schemas.microsoft.com/office/drawing/2014/main" id="{DA3BD8A6-BB33-4CE2-8E04-57D41082A9CB}"/>
                </a:ext>
              </a:extLst>
            </p:cNvPr>
            <p:cNvGrpSpPr/>
            <p:nvPr/>
          </p:nvGrpSpPr>
          <p:grpSpPr>
            <a:xfrm>
              <a:off x="6637789" y="1540626"/>
              <a:ext cx="5249016" cy="2269374"/>
              <a:chOff x="6637789" y="1540626"/>
              <a:chExt cx="5249016" cy="2269374"/>
            </a:xfrm>
          </p:grpSpPr>
          <p:sp>
            <p:nvSpPr>
              <p:cNvPr id="19" name="文本框 18">
                <a:extLst>
                  <a:ext uri="{FF2B5EF4-FFF2-40B4-BE49-F238E27FC236}">
                    <a16:creationId xmlns:a16="http://schemas.microsoft.com/office/drawing/2014/main" id="{F70789A5-8399-42FC-8149-5902A834240F}"/>
                  </a:ext>
                </a:extLst>
              </p:cNvPr>
              <p:cNvSpPr txBox="1"/>
              <p:nvPr/>
            </p:nvSpPr>
            <p:spPr>
              <a:xfrm>
                <a:off x="6637789" y="1600200"/>
                <a:ext cx="2058100" cy="338554"/>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defPPr>
                  <a:defRPr lang="zh-CN"/>
                </a:defPPr>
                <a:lvl1pPr indent="0" algn="ctr">
                  <a:buFont typeface="Arial" panose="020B0604020202020204" pitchFamily="34" charset="0"/>
                  <a:buNone/>
                  <a:defRPr b="1" i="0">
                    <a:latin typeface="Calibri" panose="020F0502020204030204" pitchFamily="34" charset="0"/>
                    <a:cs typeface="Calibri" panose="020F0502020204030204" pitchFamily="34" charset="0"/>
                  </a:defRPr>
                </a:lvl1pPr>
              </a:lstStyle>
              <a:p>
                <a:r>
                  <a:rPr lang="zh-CN" altLang="en-US" sz="1600" dirty="0">
                    <a:solidFill>
                      <a:schemeClr val="bg1"/>
                    </a:solidFill>
                    <a:latin typeface="微软雅黑" panose="020B0503020204020204" pitchFamily="34" charset="-122"/>
                    <a:ea typeface="微软雅黑" panose="020B0503020204020204" pitchFamily="34" charset="-122"/>
                  </a:rPr>
                  <a:t>现实数据</a:t>
                </a:r>
              </a:p>
            </p:txBody>
          </p:sp>
          <p:sp>
            <p:nvSpPr>
              <p:cNvPr id="20" name="矩形 19">
                <a:extLst>
                  <a:ext uri="{FF2B5EF4-FFF2-40B4-BE49-F238E27FC236}">
                    <a16:creationId xmlns:a16="http://schemas.microsoft.com/office/drawing/2014/main" id="{D338F0AF-28FB-4D4E-BE6B-C5AA7183FD80}"/>
                  </a:ext>
                </a:extLst>
              </p:cNvPr>
              <p:cNvSpPr/>
              <p:nvPr/>
            </p:nvSpPr>
            <p:spPr>
              <a:xfrm>
                <a:off x="6637789" y="1600200"/>
                <a:ext cx="2058100" cy="2209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4876ECE6-832C-4EF6-866B-72B6F52DE1D0}"/>
                  </a:ext>
                </a:extLst>
              </p:cNvPr>
              <p:cNvSpPr txBox="1"/>
              <p:nvPr/>
            </p:nvSpPr>
            <p:spPr>
              <a:xfrm>
                <a:off x="6713989" y="1981200"/>
                <a:ext cx="1755746" cy="759182"/>
              </a:xfrm>
              <a:prstGeom prst="rect">
                <a:avLst/>
              </a:prstGeom>
              <a:noFill/>
            </p:spPr>
            <p:txBody>
              <a:bodyPr wrap="square">
                <a:spAutoFit/>
              </a:bodyPr>
              <a:lstStyle/>
              <a:p>
                <a:pPr marL="342900" indent="-342900">
                  <a:lnSpc>
                    <a:spcPts val="2700"/>
                  </a:lnSpc>
                  <a:buFont typeface="+mj-lt"/>
                  <a:buAutoNum type="arabicPeriod"/>
                </a:pPr>
                <a:r>
                  <a:rPr lang="en-US" altLang="zh-CN" b="1" dirty="0"/>
                  <a:t>DMV</a:t>
                </a:r>
              </a:p>
              <a:p>
                <a:pPr marL="342900" indent="-342900">
                  <a:lnSpc>
                    <a:spcPts val="2700"/>
                  </a:lnSpc>
                  <a:buFont typeface="+mj-lt"/>
                  <a:buAutoNum type="arabicPeriod"/>
                </a:pPr>
                <a:r>
                  <a:rPr lang="en-US" altLang="zh-CN" b="1" dirty="0"/>
                  <a:t>Instacart</a:t>
                </a:r>
              </a:p>
            </p:txBody>
          </p:sp>
          <p:sp>
            <p:nvSpPr>
              <p:cNvPr id="22" name="文本框 21">
                <a:extLst>
                  <a:ext uri="{FF2B5EF4-FFF2-40B4-BE49-F238E27FC236}">
                    <a16:creationId xmlns:a16="http://schemas.microsoft.com/office/drawing/2014/main" id="{E6E7FD02-920C-42C5-8722-688916B56CD1}"/>
                  </a:ext>
                </a:extLst>
              </p:cNvPr>
              <p:cNvSpPr txBox="1"/>
              <p:nvPr/>
            </p:nvSpPr>
            <p:spPr>
              <a:xfrm>
                <a:off x="9295700" y="2758558"/>
                <a:ext cx="2058100" cy="338554"/>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defPPr>
                  <a:defRPr lang="zh-CN"/>
                </a:defPPr>
                <a:lvl1pPr indent="0" algn="ctr">
                  <a:buFont typeface="Arial" panose="020B0604020202020204" pitchFamily="34" charset="0"/>
                  <a:buNone/>
                  <a:defRPr b="1" i="0">
                    <a:latin typeface="Calibri" panose="020F0502020204030204" pitchFamily="34" charset="0"/>
                    <a:cs typeface="Calibri" panose="020F0502020204030204" pitchFamily="34" charset="0"/>
                  </a:defRPr>
                </a:lvl1pPr>
              </a:lstStyle>
              <a:p>
                <a:r>
                  <a:rPr lang="zh-CN" altLang="en-US" sz="1600" dirty="0">
                    <a:solidFill>
                      <a:schemeClr val="bg1"/>
                    </a:solidFill>
                    <a:latin typeface="微软雅黑" panose="020B0503020204020204" pitchFamily="34" charset="-122"/>
                    <a:ea typeface="微软雅黑" panose="020B0503020204020204" pitchFamily="34" charset="-122"/>
                  </a:rPr>
                  <a:t>合成数据</a:t>
                </a:r>
              </a:p>
            </p:txBody>
          </p:sp>
          <p:sp>
            <p:nvSpPr>
              <p:cNvPr id="23" name="矩形 22">
                <a:extLst>
                  <a:ext uri="{FF2B5EF4-FFF2-40B4-BE49-F238E27FC236}">
                    <a16:creationId xmlns:a16="http://schemas.microsoft.com/office/drawing/2014/main" id="{6069BAF9-6736-409A-88B9-C470E65095B5}"/>
                  </a:ext>
                </a:extLst>
              </p:cNvPr>
              <p:cNvSpPr/>
              <p:nvPr/>
            </p:nvSpPr>
            <p:spPr>
              <a:xfrm>
                <a:off x="9295700" y="2740382"/>
                <a:ext cx="2058100" cy="106961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C12BFA2-6847-4F6C-A288-9FB0907BE58F}"/>
                  </a:ext>
                </a:extLst>
              </p:cNvPr>
              <p:cNvSpPr txBox="1"/>
              <p:nvPr/>
            </p:nvSpPr>
            <p:spPr>
              <a:xfrm>
                <a:off x="9409650" y="3223270"/>
                <a:ext cx="1755746" cy="411459"/>
              </a:xfrm>
              <a:prstGeom prst="rect">
                <a:avLst/>
              </a:prstGeom>
              <a:noFill/>
            </p:spPr>
            <p:txBody>
              <a:bodyPr wrap="square">
                <a:spAutoFit/>
              </a:bodyPr>
              <a:lstStyle>
                <a:defPPr>
                  <a:defRPr lang="zh-CN"/>
                </a:defPPr>
                <a:lvl1pPr marL="342900" indent="-342900">
                  <a:lnSpc>
                    <a:spcPts val="2700"/>
                  </a:lnSpc>
                  <a:buFont typeface="+mj-lt"/>
                  <a:buAutoNum type="arabicPeriod"/>
                  <a:defRPr b="1"/>
                </a:lvl1pPr>
              </a:lstStyle>
              <a:p>
                <a:pPr>
                  <a:buFont typeface="+mj-lt"/>
                  <a:buAutoNum type="arabicPeriod" startAt="3"/>
                </a:pPr>
                <a:r>
                  <a:rPr lang="en-US" altLang="zh-CN" dirty="0"/>
                  <a:t>Gaussian</a:t>
                </a:r>
              </a:p>
            </p:txBody>
          </p:sp>
          <p:sp>
            <p:nvSpPr>
              <p:cNvPr id="25" name="文本框 24">
                <a:extLst>
                  <a:ext uri="{FF2B5EF4-FFF2-40B4-BE49-F238E27FC236}">
                    <a16:creationId xmlns:a16="http://schemas.microsoft.com/office/drawing/2014/main" id="{19964F4A-1DAF-454A-88AF-6B53ED8ED7F6}"/>
                  </a:ext>
                </a:extLst>
              </p:cNvPr>
              <p:cNvSpPr txBox="1"/>
              <p:nvPr/>
            </p:nvSpPr>
            <p:spPr>
              <a:xfrm>
                <a:off x="6713989" y="2905859"/>
                <a:ext cx="1945896" cy="738664"/>
              </a:xfrm>
              <a:prstGeom prst="rect">
                <a:avLst/>
              </a:prstGeom>
              <a:noFill/>
            </p:spPr>
            <p:txBody>
              <a:bodyPr wrap="square">
                <a:spAutoFit/>
              </a:bodyPr>
              <a:lstStyle/>
              <a:p>
                <a:pPr algn="ctr"/>
                <a:r>
                  <a:rPr lang="zh-CN" altLang="en-US" sz="1400" dirty="0">
                    <a:latin typeface="Times New Roman" panose="02020603050405020304" pitchFamily="18" charset="0"/>
                    <a:cs typeface="Times New Roman" panose="02020603050405020304" pitchFamily="18" charset="0"/>
                  </a:rPr>
                  <a:t>商城零售信息（</a:t>
                </a:r>
                <a:r>
                  <a:rPr lang="en-US" altLang="zh-CN" sz="1400" dirty="0">
                    <a:latin typeface="Times New Roman" panose="02020603050405020304" pitchFamily="18" charset="0"/>
                    <a:cs typeface="Times New Roman" panose="02020603050405020304" pitchFamily="18" charset="0"/>
                  </a:rPr>
                  <a:t>340</a:t>
                </a:r>
                <a:r>
                  <a:rPr lang="zh-CN" altLang="en-US" sz="1400" dirty="0">
                    <a:latin typeface="Times New Roman" panose="02020603050405020304" pitchFamily="18" charset="0"/>
                    <a:cs typeface="Times New Roman" panose="02020603050405020304" pitchFamily="18" charset="0"/>
                  </a:rPr>
                  <a:t>万行，查询特定时段的重新下单率）</a:t>
                </a:r>
                <a:endParaRPr lang="zh-CN" altLang="en-US"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22E913A1-065E-47C9-90B2-2D069F3B20C8}"/>
                  </a:ext>
                </a:extLst>
              </p:cNvPr>
              <p:cNvSpPr txBox="1"/>
              <p:nvPr/>
            </p:nvSpPr>
            <p:spPr>
              <a:xfrm>
                <a:off x="8926934" y="1540626"/>
                <a:ext cx="2959871" cy="523220"/>
              </a:xfrm>
              <a:prstGeom prst="rect">
                <a:avLst/>
              </a:prstGeom>
              <a:noFill/>
            </p:spPr>
            <p:txBody>
              <a:bodyPr wrap="square">
                <a:spAutoFit/>
              </a:bodyPr>
              <a:lstStyle/>
              <a:p>
                <a:pPr algn="ctr"/>
                <a:r>
                  <a:rPr lang="zh-CN" altLang="en-US" sz="1400" dirty="0">
                    <a:latin typeface="Times New Roman" panose="02020603050405020304" pitchFamily="18" charset="0"/>
                    <a:cs typeface="Times New Roman" panose="02020603050405020304" pitchFamily="18" charset="0"/>
                  </a:rPr>
                  <a:t>纽约州车辆注册信息（</a:t>
                </a:r>
                <a:r>
                  <a:rPr lang="en-US" altLang="zh-CN" sz="1400" dirty="0">
                    <a:latin typeface="Times New Roman" panose="02020603050405020304" pitchFamily="18" charset="0"/>
                    <a:cs typeface="Times New Roman" panose="02020603050405020304" pitchFamily="18" charset="0"/>
                  </a:rPr>
                  <a:t>1200</a:t>
                </a:r>
                <a:r>
                  <a:rPr lang="zh-CN" altLang="en-US" sz="1400" dirty="0">
                    <a:latin typeface="Times New Roman" panose="02020603050405020304" pitchFamily="18" charset="0"/>
                    <a:cs typeface="Times New Roman" panose="02020603050405020304" pitchFamily="18" charset="0"/>
                  </a:rPr>
                  <a:t>万行，查询特定时段的车辆登记数量）</a:t>
                </a:r>
                <a:endParaRPr lang="zh-CN" altLang="en-US"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63CB675E-65D1-4AA1-A85B-C6600A4269C1}"/>
                  </a:ext>
                </a:extLst>
              </p:cNvPr>
              <p:cNvSpPr txBox="1"/>
              <p:nvPr/>
            </p:nvSpPr>
            <p:spPr>
              <a:xfrm>
                <a:off x="8844814" y="2124902"/>
                <a:ext cx="2959871" cy="523220"/>
              </a:xfrm>
              <a:prstGeom prst="rect">
                <a:avLst/>
              </a:prstGeom>
              <a:noFill/>
            </p:spPr>
            <p:txBody>
              <a:bodyPr wrap="square">
                <a:spAutoFit/>
              </a:bodyPr>
              <a:lstStyle/>
              <a:p>
                <a:pPr algn="ctr"/>
                <a:r>
                  <a:rPr lang="zh-CN" altLang="en-US" sz="1400" dirty="0">
                    <a:latin typeface="Times New Roman" panose="02020603050405020304" pitchFamily="18" charset="0"/>
                    <a:cs typeface="Times New Roman" panose="02020603050405020304" pitchFamily="18" charset="0"/>
                  </a:rPr>
                  <a:t>使用二维正态分布生成（查询随机生成矩阵中包含的点数）</a:t>
                </a:r>
                <a:endParaRPr lang="zh-CN" altLang="en-US" dirty="0">
                  <a:latin typeface="Times New Roman" panose="02020603050405020304" pitchFamily="18" charset="0"/>
                  <a:cs typeface="Times New Roman" panose="02020603050405020304" pitchFamily="18" charset="0"/>
                </a:endParaRPr>
              </a:p>
            </p:txBody>
          </p:sp>
          <p:cxnSp>
            <p:nvCxnSpPr>
              <p:cNvPr id="29" name="直接箭头连接符 28">
                <a:extLst>
                  <a:ext uri="{FF2B5EF4-FFF2-40B4-BE49-F238E27FC236}">
                    <a16:creationId xmlns:a16="http://schemas.microsoft.com/office/drawing/2014/main" id="{C04FEBAA-192E-4776-A585-02FEBA570886}"/>
                  </a:ext>
                </a:extLst>
              </p:cNvPr>
              <p:cNvCxnSpPr/>
              <p:nvPr/>
            </p:nvCxnSpPr>
            <p:spPr>
              <a:xfrm flipV="1">
                <a:off x="7666839" y="1938754"/>
                <a:ext cx="1324761" cy="2710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B4829EB-D1E1-4628-81A3-CDD7A5AB3348}"/>
                  </a:ext>
                </a:extLst>
              </p:cNvPr>
              <p:cNvCxnSpPr>
                <a:cxnSpLocks/>
              </p:cNvCxnSpPr>
              <p:nvPr/>
            </p:nvCxnSpPr>
            <p:spPr>
              <a:xfrm>
                <a:off x="7467600" y="2705100"/>
                <a:ext cx="0" cy="2336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7C59E07C-F38E-4094-A75D-B60DA1284504}"/>
                  </a:ext>
                </a:extLst>
              </p:cNvPr>
              <p:cNvCxnSpPr/>
              <p:nvPr/>
            </p:nvCxnSpPr>
            <p:spPr>
              <a:xfrm flipV="1">
                <a:off x="9753600" y="2600467"/>
                <a:ext cx="0" cy="6747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1" name="组合 50">
            <a:extLst>
              <a:ext uri="{FF2B5EF4-FFF2-40B4-BE49-F238E27FC236}">
                <a16:creationId xmlns:a16="http://schemas.microsoft.com/office/drawing/2014/main" id="{7B04E36C-7766-4CA7-B50B-039A80722E59}"/>
              </a:ext>
            </a:extLst>
          </p:cNvPr>
          <p:cNvGrpSpPr/>
          <p:nvPr/>
        </p:nvGrpSpPr>
        <p:grpSpPr>
          <a:xfrm>
            <a:off x="227901" y="4034135"/>
            <a:ext cx="5252207" cy="2301162"/>
            <a:chOff x="227901" y="4034135"/>
            <a:chExt cx="5252207" cy="2301162"/>
          </a:xfrm>
        </p:grpSpPr>
        <p:sp>
          <p:nvSpPr>
            <p:cNvPr id="9" name="文本框 8">
              <a:extLst>
                <a:ext uri="{FF2B5EF4-FFF2-40B4-BE49-F238E27FC236}">
                  <a16:creationId xmlns:a16="http://schemas.microsoft.com/office/drawing/2014/main" id="{7B60694D-F2C3-42FA-8A5E-ABF92894FAD1}"/>
                </a:ext>
              </a:extLst>
            </p:cNvPr>
            <p:cNvSpPr txBox="1"/>
            <p:nvPr/>
          </p:nvSpPr>
          <p:spPr>
            <a:xfrm>
              <a:off x="227901" y="4034135"/>
              <a:ext cx="1524698"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环   境</a:t>
              </a:r>
            </a:p>
          </p:txBody>
        </p:sp>
        <p:grpSp>
          <p:nvGrpSpPr>
            <p:cNvPr id="42" name="组合 41">
              <a:extLst>
                <a:ext uri="{FF2B5EF4-FFF2-40B4-BE49-F238E27FC236}">
                  <a16:creationId xmlns:a16="http://schemas.microsoft.com/office/drawing/2014/main" id="{E94C14DC-0572-49C6-90B7-9E6D4E019007}"/>
                </a:ext>
              </a:extLst>
            </p:cNvPr>
            <p:cNvGrpSpPr/>
            <p:nvPr/>
          </p:nvGrpSpPr>
          <p:grpSpPr>
            <a:xfrm>
              <a:off x="762000" y="4699269"/>
              <a:ext cx="4718108" cy="1636028"/>
              <a:chOff x="762000" y="4699269"/>
              <a:chExt cx="4718108" cy="1636028"/>
            </a:xfrm>
          </p:grpSpPr>
          <p:sp>
            <p:nvSpPr>
              <p:cNvPr id="36" name="矩形 35">
                <a:extLst>
                  <a:ext uri="{FF2B5EF4-FFF2-40B4-BE49-F238E27FC236}">
                    <a16:creationId xmlns:a16="http://schemas.microsoft.com/office/drawing/2014/main" id="{1BD948D8-5665-410C-AA76-5B32EF207A77}"/>
                  </a:ext>
                </a:extLst>
              </p:cNvPr>
              <p:cNvSpPr/>
              <p:nvPr/>
            </p:nvSpPr>
            <p:spPr>
              <a:xfrm>
                <a:off x="762000" y="4699269"/>
                <a:ext cx="4718108" cy="16360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DD2005C2-D686-4BBD-99E1-E9879ABEC185}"/>
                  </a:ext>
                </a:extLst>
              </p:cNvPr>
              <p:cNvSpPr txBox="1"/>
              <p:nvPr/>
            </p:nvSpPr>
            <p:spPr>
              <a:xfrm>
                <a:off x="914400" y="5007492"/>
                <a:ext cx="4429039" cy="986809"/>
              </a:xfrm>
              <a:prstGeom prst="rect">
                <a:avLst/>
              </a:prstGeom>
              <a:noFill/>
            </p:spPr>
            <p:txBody>
              <a:bodyPr wrap="square">
                <a:spAutoFit/>
              </a:bodyPr>
              <a:lstStyle/>
              <a:p>
                <a:pPr algn="just">
                  <a:lnSpc>
                    <a:spcPts val="2400"/>
                  </a:lnSpc>
                </a:pPr>
                <a:r>
                  <a:rPr lang="en-US" altLang="zh-CN" sz="1600" dirty="0">
                    <a:latin typeface="Times New Roman" panose="02020603050405020304" pitchFamily="18" charset="0"/>
                    <a:cs typeface="Times New Roman" panose="02020603050405020304" pitchFamily="18" charset="0"/>
                  </a:rPr>
                  <a:t>All experiments were performed on m5.4xlarge EC2 instances, with 16-core Intel Xeon 2.5GHz and 64 GB of memory running Ubuntu 16.04.</a:t>
                </a:r>
                <a:endParaRPr lang="zh-CN" altLang="en-US" sz="1600" dirty="0">
                  <a:latin typeface="Times New Roman" panose="02020603050405020304" pitchFamily="18" charset="0"/>
                  <a:cs typeface="Times New Roman" panose="02020603050405020304" pitchFamily="18" charset="0"/>
                </a:endParaRPr>
              </a:p>
            </p:txBody>
          </p:sp>
        </p:grpSp>
      </p:grpSp>
      <p:grpSp>
        <p:nvGrpSpPr>
          <p:cNvPr id="52" name="组合 51">
            <a:extLst>
              <a:ext uri="{FF2B5EF4-FFF2-40B4-BE49-F238E27FC236}">
                <a16:creationId xmlns:a16="http://schemas.microsoft.com/office/drawing/2014/main" id="{2D9F01E8-ED47-45D1-9EAC-7BA18784FE9F}"/>
              </a:ext>
            </a:extLst>
          </p:cNvPr>
          <p:cNvGrpSpPr/>
          <p:nvPr/>
        </p:nvGrpSpPr>
        <p:grpSpPr>
          <a:xfrm>
            <a:off x="6060347" y="4034134"/>
            <a:ext cx="5295550" cy="2301163"/>
            <a:chOff x="6060347" y="4034134"/>
            <a:chExt cx="5295550" cy="2301163"/>
          </a:xfrm>
        </p:grpSpPr>
        <p:sp>
          <p:nvSpPr>
            <p:cNvPr id="10" name="文本框 9">
              <a:extLst>
                <a:ext uri="{FF2B5EF4-FFF2-40B4-BE49-F238E27FC236}">
                  <a16:creationId xmlns:a16="http://schemas.microsoft.com/office/drawing/2014/main" id="{AD2221C0-0C24-43F2-B5F3-DDC2DDA2839E}"/>
                </a:ext>
              </a:extLst>
            </p:cNvPr>
            <p:cNvSpPr txBox="1"/>
            <p:nvPr/>
          </p:nvSpPr>
          <p:spPr>
            <a:xfrm>
              <a:off x="6060347" y="4034134"/>
              <a:ext cx="1524698"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指   标</a:t>
              </a:r>
            </a:p>
          </p:txBody>
        </p:sp>
        <p:grpSp>
          <p:nvGrpSpPr>
            <p:cNvPr id="48" name="组合 47">
              <a:extLst>
                <a:ext uri="{FF2B5EF4-FFF2-40B4-BE49-F238E27FC236}">
                  <a16:creationId xmlns:a16="http://schemas.microsoft.com/office/drawing/2014/main" id="{7DF0B28F-FD4E-44AB-BBD8-455D84363FDF}"/>
                </a:ext>
              </a:extLst>
            </p:cNvPr>
            <p:cNvGrpSpPr/>
            <p:nvPr/>
          </p:nvGrpSpPr>
          <p:grpSpPr>
            <a:xfrm>
              <a:off x="6637789" y="4699269"/>
              <a:ext cx="4718108" cy="1636028"/>
              <a:chOff x="6637789" y="4699269"/>
              <a:chExt cx="4718108" cy="1636028"/>
            </a:xfrm>
          </p:grpSpPr>
          <p:sp>
            <p:nvSpPr>
              <p:cNvPr id="37" name="矩形 36">
                <a:extLst>
                  <a:ext uri="{FF2B5EF4-FFF2-40B4-BE49-F238E27FC236}">
                    <a16:creationId xmlns:a16="http://schemas.microsoft.com/office/drawing/2014/main" id="{58B91549-354D-4BCB-8127-8361428748B5}"/>
                  </a:ext>
                </a:extLst>
              </p:cNvPr>
              <p:cNvSpPr/>
              <p:nvPr/>
            </p:nvSpPr>
            <p:spPr>
              <a:xfrm>
                <a:off x="6637789" y="4699269"/>
                <a:ext cx="4718108" cy="16360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39196ACB-7123-4C63-B6BC-9C5CC4A79792}"/>
                  </a:ext>
                </a:extLst>
              </p:cNvPr>
              <p:cNvSpPr txBox="1"/>
              <p:nvPr/>
            </p:nvSpPr>
            <p:spPr>
              <a:xfrm>
                <a:off x="6718182" y="4770141"/>
                <a:ext cx="4559417" cy="387863"/>
              </a:xfrm>
              <a:prstGeom prst="rect">
                <a:avLst/>
              </a:prstGeom>
              <a:noFill/>
            </p:spPr>
            <p:txBody>
              <a:bodyPr wrap="square">
                <a:spAutoFit/>
              </a:bodyPr>
              <a:lstStyle/>
              <a:p>
                <a:pPr marL="342900" indent="-342900">
                  <a:lnSpc>
                    <a:spcPts val="2700"/>
                  </a:lnSpc>
                  <a:buFont typeface="+mj-lt"/>
                  <a:buAutoNum type="arabicPeriod"/>
                </a:pPr>
                <a:r>
                  <a:rPr lang="zh-CN" altLang="en-US" sz="1600" b="1" dirty="0">
                    <a:latin typeface="Times New Roman" panose="02020603050405020304" pitchFamily="18" charset="0"/>
                    <a:cs typeface="Times New Roman" panose="02020603050405020304" pitchFamily="18" charset="0"/>
                  </a:rPr>
                  <a:t>均方根误差</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t</a:t>
                </a:r>
                <a:r>
                  <a:rPr lang="zh-CN" altLang="en-US" sz="1200" dirty="0">
                    <a:latin typeface="Times New Roman" panose="02020603050405020304" pitchFamily="18" charset="0"/>
                    <a:cs typeface="Times New Roman" panose="02020603050405020304" pitchFamily="18" charset="0"/>
                  </a:rPr>
                  <a:t>个测试查询的真实选择性与预测选择性）</a:t>
                </a:r>
                <a:endParaRPr lang="en-US" altLang="zh-CN" sz="1600"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1192DF28-E2FA-4B5C-99CE-53A55A23BF71}"/>
                  </a:ext>
                </a:extLst>
              </p:cNvPr>
              <p:cNvSpPr txBox="1"/>
              <p:nvPr/>
            </p:nvSpPr>
            <p:spPr>
              <a:xfrm>
                <a:off x="6718182" y="5772090"/>
                <a:ext cx="4559417" cy="392928"/>
              </a:xfrm>
              <a:prstGeom prst="rect">
                <a:avLst/>
              </a:prstGeom>
              <a:noFill/>
            </p:spPr>
            <p:txBody>
              <a:bodyPr wrap="square">
                <a:spAutoFit/>
              </a:bodyPr>
              <a:lstStyle/>
              <a:p>
                <a:pPr marL="342900" indent="-342900">
                  <a:lnSpc>
                    <a:spcPts val="2700"/>
                  </a:lnSpc>
                  <a:buFont typeface="+mj-lt"/>
                  <a:buAutoNum type="arabicPeriod" startAt="2"/>
                </a:pPr>
                <a:r>
                  <a:rPr lang="zh-CN" altLang="en-US" sz="1600" b="1" dirty="0">
                    <a:latin typeface="Times New Roman" panose="02020603050405020304" pitchFamily="18" charset="0"/>
                    <a:cs typeface="Times New Roman" panose="02020603050405020304" pitchFamily="18" charset="0"/>
                  </a:rPr>
                  <a:t>训练时间</a:t>
                </a:r>
                <a:r>
                  <a:rPr lang="zh-CN" altLang="en-US" sz="1200" dirty="0">
                    <a:latin typeface="Times New Roman" panose="02020603050405020304" pitchFamily="18" charset="0"/>
                    <a:cs typeface="Times New Roman" panose="02020603050405020304" pitchFamily="18" charset="0"/>
                  </a:rPr>
                  <a:t>（包括存储查询和运行优化例程的时间）</a:t>
                </a:r>
                <a:endParaRPr lang="en-US" altLang="zh-CN" sz="1600" dirty="0">
                  <a:latin typeface="Times New Roman" panose="02020603050405020304" pitchFamily="18" charset="0"/>
                  <a:cs typeface="Times New Roman" panose="02020603050405020304" pitchFamily="18" charset="0"/>
                </a:endParaRPr>
              </a:p>
            </p:txBody>
          </p:sp>
          <p:pic>
            <p:nvPicPr>
              <p:cNvPr id="47" name="图片 46">
                <a:extLst>
                  <a:ext uri="{FF2B5EF4-FFF2-40B4-BE49-F238E27FC236}">
                    <a16:creationId xmlns:a16="http://schemas.microsoft.com/office/drawing/2014/main" id="{BA3604C3-9F29-4E3F-A1BA-280D7089BF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7600" y="5172455"/>
                <a:ext cx="3331596" cy="657893"/>
              </a:xfrm>
              <a:prstGeom prst="rect">
                <a:avLst/>
              </a:prstGeom>
            </p:spPr>
          </p:pic>
        </p:grpSp>
      </p:grpSp>
    </p:spTree>
    <p:extLst>
      <p:ext uri="{BB962C8B-B14F-4D97-AF65-F5344CB8AC3E}">
        <p14:creationId xmlns:p14="http://schemas.microsoft.com/office/powerpoint/2010/main" val="350778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实验结果</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17</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与查询驱动直方图相比</a:t>
            </a:r>
          </a:p>
        </p:txBody>
      </p:sp>
      <p:pic>
        <p:nvPicPr>
          <p:cNvPr id="5" name="图片 4">
            <a:extLst>
              <a:ext uri="{FF2B5EF4-FFF2-40B4-BE49-F238E27FC236}">
                <a16:creationId xmlns:a16="http://schemas.microsoft.com/office/drawing/2014/main" id="{2117527A-46B6-4A5A-925C-4020CDCA0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524000"/>
            <a:ext cx="10640708" cy="4114800"/>
          </a:xfrm>
          <a:prstGeom prst="rect">
            <a:avLst/>
          </a:prstGeom>
        </p:spPr>
      </p:pic>
      <p:sp>
        <p:nvSpPr>
          <p:cNvPr id="9" name="文本框 8">
            <a:extLst>
              <a:ext uri="{FF2B5EF4-FFF2-40B4-BE49-F238E27FC236}">
                <a16:creationId xmlns:a16="http://schemas.microsoft.com/office/drawing/2014/main" id="{37A6A650-89EE-451C-A5AD-87F35001CA24}"/>
              </a:ext>
            </a:extLst>
          </p:cNvPr>
          <p:cNvSpPr txBox="1"/>
          <p:nvPr/>
        </p:nvSpPr>
        <p:spPr>
          <a:xfrm>
            <a:off x="609600" y="5867400"/>
            <a:ext cx="3048000" cy="5490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zh-CN"/>
            </a:defPPr>
            <a:lvl1pPr algn="ctr">
              <a:lnSpc>
                <a:spcPts val="1900"/>
              </a:lnSpc>
              <a:defRPr sz="1400" b="1">
                <a:latin typeface="Times New Roman" panose="02020603050405020304" pitchFamily="18" charset="0"/>
                <a:ea typeface="新宋体" panose="02010609030101010101" pitchFamily="49" charset="-122"/>
                <a:cs typeface="Times New Roman" panose="02020603050405020304" pitchFamily="18" charset="0"/>
              </a:defRPr>
            </a:lvl1pPr>
          </a:lstStyle>
          <a:p>
            <a:r>
              <a:rPr lang="zh-CN" altLang="en-US" dirty="0"/>
              <a:t>观察相同数量查询，训练速度更快，每个查询开销非常低</a:t>
            </a:r>
          </a:p>
        </p:txBody>
      </p:sp>
      <p:sp>
        <p:nvSpPr>
          <p:cNvPr id="10" name="文本框 9">
            <a:extLst>
              <a:ext uri="{FF2B5EF4-FFF2-40B4-BE49-F238E27FC236}">
                <a16:creationId xmlns:a16="http://schemas.microsoft.com/office/drawing/2014/main" id="{0BC6DA55-70E0-47EC-9EF7-594E3B794520}"/>
              </a:ext>
            </a:extLst>
          </p:cNvPr>
          <p:cNvSpPr txBox="1"/>
          <p:nvPr/>
        </p:nvSpPr>
        <p:spPr>
          <a:xfrm>
            <a:off x="4114800" y="5867400"/>
            <a:ext cx="3200400" cy="558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zh-CN"/>
            </a:defPPr>
            <a:lvl1pPr algn="ctr">
              <a:lnSpc>
                <a:spcPts val="1900"/>
              </a:lnSpc>
              <a:defRPr sz="1400" b="1">
                <a:latin typeface="Times New Roman" panose="02020603050405020304" pitchFamily="18" charset="0"/>
                <a:ea typeface="新宋体" panose="02010609030101010101" pitchFamily="49" charset="-122"/>
                <a:cs typeface="Times New Roman" panose="02020603050405020304" pitchFamily="18" charset="0"/>
              </a:defRPr>
            </a:lvl1pPr>
          </a:lstStyle>
          <a:p>
            <a:r>
              <a:rPr lang="zh-CN" altLang="en-US" dirty="0"/>
              <a:t>拥有相同的时间预算，均方根误差更低，预测结果最准确（</a:t>
            </a:r>
            <a:r>
              <a:rPr lang="en-US" altLang="zh-CN" dirty="0"/>
              <a:t>26.8% - 91.8%</a:t>
            </a:r>
            <a:r>
              <a:rPr lang="zh-CN" altLang="en-US" dirty="0"/>
              <a:t>）</a:t>
            </a:r>
          </a:p>
        </p:txBody>
      </p:sp>
      <p:sp>
        <p:nvSpPr>
          <p:cNvPr id="11" name="文本框 10">
            <a:extLst>
              <a:ext uri="{FF2B5EF4-FFF2-40B4-BE49-F238E27FC236}">
                <a16:creationId xmlns:a16="http://schemas.microsoft.com/office/drawing/2014/main" id="{7A16A10F-7B31-4166-BA58-AFC6528ED216}"/>
              </a:ext>
            </a:extLst>
          </p:cNvPr>
          <p:cNvSpPr txBox="1"/>
          <p:nvPr/>
        </p:nvSpPr>
        <p:spPr>
          <a:xfrm>
            <a:off x="7772400" y="5867400"/>
            <a:ext cx="3200400" cy="558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zh-CN"/>
            </a:defPPr>
            <a:lvl1pPr algn="ctr">
              <a:lnSpc>
                <a:spcPts val="1900"/>
              </a:lnSpc>
              <a:defRPr sz="1400" b="1">
                <a:latin typeface="Times New Roman" panose="02020603050405020304" pitchFamily="18" charset="0"/>
                <a:ea typeface="新宋体" panose="02010609030101010101" pitchFamily="49" charset="-122"/>
                <a:cs typeface="Times New Roman" panose="02020603050405020304" pitchFamily="18" charset="0"/>
              </a:defRPr>
            </a:lvl1pPr>
          </a:lstStyle>
          <a:p>
            <a:r>
              <a:rPr lang="zh-CN" altLang="en-US" dirty="0"/>
              <a:t>给定相同的精度要求，训练时间更低</a:t>
            </a:r>
            <a:endParaRPr lang="en-US" altLang="zh-CN" dirty="0"/>
          </a:p>
          <a:p>
            <a:r>
              <a:rPr lang="zh-CN" altLang="en-US" dirty="0"/>
              <a:t>（</a:t>
            </a:r>
            <a:r>
              <a:rPr lang="en-US" altLang="zh-CN" dirty="0"/>
              <a:t>34.0× - 179.4×</a:t>
            </a:r>
            <a:r>
              <a:rPr lang="zh-CN" altLang="en-US" dirty="0"/>
              <a:t>）</a:t>
            </a:r>
          </a:p>
        </p:txBody>
      </p:sp>
    </p:spTree>
    <p:extLst>
      <p:ext uri="{BB962C8B-B14F-4D97-AF65-F5344CB8AC3E}">
        <p14:creationId xmlns:p14="http://schemas.microsoft.com/office/powerpoint/2010/main" val="219797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out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实验结果</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18</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与查询驱动直方图相比</a:t>
            </a:r>
          </a:p>
        </p:txBody>
      </p:sp>
      <p:pic>
        <p:nvPicPr>
          <p:cNvPr id="5" name="图片 4">
            <a:extLst>
              <a:ext uri="{FF2B5EF4-FFF2-40B4-BE49-F238E27FC236}">
                <a16:creationId xmlns:a16="http://schemas.microsoft.com/office/drawing/2014/main" id="{2117527A-46B6-4A5A-925C-4020CDCA0A1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4799" y="1563522"/>
            <a:ext cx="10972801" cy="1746004"/>
          </a:xfrm>
          <a:prstGeom prst="rect">
            <a:avLst/>
          </a:prstGeom>
        </p:spPr>
      </p:pic>
      <p:sp>
        <p:nvSpPr>
          <p:cNvPr id="9" name="文本框 8">
            <a:extLst>
              <a:ext uri="{FF2B5EF4-FFF2-40B4-BE49-F238E27FC236}">
                <a16:creationId xmlns:a16="http://schemas.microsoft.com/office/drawing/2014/main" id="{DF405741-F449-4365-8DEB-FF7428345F62}"/>
              </a:ext>
            </a:extLst>
          </p:cNvPr>
          <p:cNvSpPr txBox="1"/>
          <p:nvPr/>
        </p:nvSpPr>
        <p:spPr>
          <a:xfrm>
            <a:off x="1066800" y="3585622"/>
            <a:ext cx="3048000" cy="558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zh-CN"/>
            </a:defPPr>
            <a:lvl1pPr algn="ctr">
              <a:lnSpc>
                <a:spcPts val="1900"/>
              </a:lnSpc>
              <a:defRPr sz="1400" b="1">
                <a:latin typeface="Times New Roman" panose="02020603050405020304" pitchFamily="18" charset="0"/>
                <a:ea typeface="新宋体" panose="02010609030101010101" pitchFamily="49" charset="-122"/>
                <a:cs typeface="Times New Roman" panose="02020603050405020304" pitchFamily="18" charset="0"/>
              </a:defRPr>
            </a:lvl1pPr>
          </a:lstStyle>
          <a:p>
            <a:r>
              <a:rPr lang="zh-CN" altLang="en-US" dirty="0"/>
              <a:t>观察相同数量查询，使用最少数量的模型参数，而未呈现指数级增长</a:t>
            </a:r>
          </a:p>
        </p:txBody>
      </p:sp>
      <p:sp>
        <p:nvSpPr>
          <p:cNvPr id="10" name="文本框 9">
            <a:extLst>
              <a:ext uri="{FF2B5EF4-FFF2-40B4-BE49-F238E27FC236}">
                <a16:creationId xmlns:a16="http://schemas.microsoft.com/office/drawing/2014/main" id="{6D4BF836-11D1-4507-8A81-7BC18B6FF822}"/>
              </a:ext>
            </a:extLst>
          </p:cNvPr>
          <p:cNvSpPr txBox="1"/>
          <p:nvPr/>
        </p:nvSpPr>
        <p:spPr>
          <a:xfrm>
            <a:off x="5715000" y="3585622"/>
            <a:ext cx="3048000" cy="558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zh-CN"/>
            </a:defPPr>
            <a:lvl1pPr algn="ctr">
              <a:lnSpc>
                <a:spcPts val="1900"/>
              </a:lnSpc>
              <a:defRPr sz="1400" b="1">
                <a:latin typeface="新宋体" panose="02010609030101010101" pitchFamily="49" charset="-122"/>
                <a:ea typeface="新宋体" panose="02010609030101010101" pitchFamily="49" charset="-122"/>
              </a:defRPr>
            </a:lvl1pPr>
          </a:lstStyle>
          <a:p>
            <a:r>
              <a:rPr lang="zh-CN" altLang="en-US" dirty="0">
                <a:latin typeface="Times New Roman" panose="02020603050405020304" pitchFamily="18" charset="0"/>
                <a:cs typeface="Times New Roman" panose="02020603050405020304" pitchFamily="18" charset="0"/>
              </a:rPr>
              <a:t>给定相同数量的模型参数，更低的误差，更有效地表示了数据分布</a:t>
            </a:r>
          </a:p>
        </p:txBody>
      </p:sp>
    </p:spTree>
    <p:extLst>
      <p:ext uri="{BB962C8B-B14F-4D97-AF65-F5344CB8AC3E}">
        <p14:creationId xmlns:p14="http://schemas.microsoft.com/office/powerpoint/2010/main" val="218397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实验结果</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19</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与定期扫描的方法相比</a:t>
            </a:r>
          </a:p>
        </p:txBody>
      </p:sp>
      <p:pic>
        <p:nvPicPr>
          <p:cNvPr id="5" name="图片 4">
            <a:extLst>
              <a:ext uri="{FF2B5EF4-FFF2-40B4-BE49-F238E27FC236}">
                <a16:creationId xmlns:a16="http://schemas.microsoft.com/office/drawing/2014/main" id="{544E1138-3961-4B97-89BC-9C12767F0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618414"/>
            <a:ext cx="11320564" cy="2115386"/>
          </a:xfrm>
          <a:prstGeom prst="rect">
            <a:avLst/>
          </a:prstGeom>
        </p:spPr>
      </p:pic>
      <p:sp>
        <p:nvSpPr>
          <p:cNvPr id="9" name="文本框 8">
            <a:extLst>
              <a:ext uri="{FF2B5EF4-FFF2-40B4-BE49-F238E27FC236}">
                <a16:creationId xmlns:a16="http://schemas.microsoft.com/office/drawing/2014/main" id="{90C32682-9367-450D-A9E5-CD2D53E844B2}"/>
              </a:ext>
            </a:extLst>
          </p:cNvPr>
          <p:cNvSpPr txBox="1"/>
          <p:nvPr/>
        </p:nvSpPr>
        <p:spPr>
          <a:xfrm>
            <a:off x="304800" y="4083620"/>
            <a:ext cx="2895600" cy="12896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zh-CN"/>
            </a:defPPr>
            <a:lvl1pPr algn="ctr">
              <a:lnSpc>
                <a:spcPts val="1900"/>
              </a:lnSpc>
              <a:defRPr sz="1400" b="1">
                <a:latin typeface="Times New Roman" panose="02020603050405020304" pitchFamily="18" charset="0"/>
                <a:ea typeface="新宋体" panose="02010609030101010101" pitchFamily="49" charset="-122"/>
                <a:cs typeface="Times New Roman" panose="02020603050405020304" pitchFamily="18" charset="0"/>
              </a:defRPr>
            </a:lvl1pPr>
          </a:lstStyle>
          <a:p>
            <a:r>
              <a:rPr lang="en-US" altLang="zh-CN" dirty="0" err="1"/>
              <a:t>AutoHist</a:t>
            </a:r>
            <a:r>
              <a:rPr lang="zh-CN" altLang="en-US" dirty="0"/>
              <a:t>最初估计最准确，但随着更多查询处理，本文模型错误率急剧下降，而扫描法未得到改善，因定期重扫描而呈现周期性起伏</a:t>
            </a:r>
            <a:endParaRPr lang="en-US" altLang="zh-CN" dirty="0"/>
          </a:p>
          <a:p>
            <a:r>
              <a:rPr lang="zh-CN" altLang="en-US" dirty="0"/>
              <a:t>（</a:t>
            </a:r>
            <a:r>
              <a:rPr lang="en-US" altLang="zh-CN" dirty="0"/>
              <a:t>77.7% - 91.3%</a:t>
            </a:r>
            <a:r>
              <a:rPr lang="zh-CN" altLang="en-US" dirty="0"/>
              <a:t>）</a:t>
            </a:r>
          </a:p>
        </p:txBody>
      </p:sp>
      <p:sp>
        <p:nvSpPr>
          <p:cNvPr id="10" name="文本框 9">
            <a:extLst>
              <a:ext uri="{FF2B5EF4-FFF2-40B4-BE49-F238E27FC236}">
                <a16:creationId xmlns:a16="http://schemas.microsoft.com/office/drawing/2014/main" id="{0266A772-6515-4EDE-AD2D-FBE0F5CF76F0}"/>
              </a:ext>
            </a:extLst>
          </p:cNvPr>
          <p:cNvSpPr txBox="1"/>
          <p:nvPr/>
        </p:nvSpPr>
        <p:spPr>
          <a:xfrm>
            <a:off x="7467600" y="4083620"/>
            <a:ext cx="2971800" cy="8023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zh-CN"/>
            </a:defPPr>
            <a:lvl1pPr algn="ctr">
              <a:lnSpc>
                <a:spcPts val="1900"/>
              </a:lnSpc>
              <a:defRPr sz="1400" b="1">
                <a:latin typeface="Times New Roman" panose="02020603050405020304" pitchFamily="18" charset="0"/>
                <a:ea typeface="新宋体" panose="02010609030101010101" pitchFamily="49" charset="-122"/>
                <a:cs typeface="Times New Roman" panose="02020603050405020304" pitchFamily="18" charset="0"/>
              </a:defRPr>
            </a:lvl1pPr>
          </a:lstStyle>
          <a:p>
            <a:r>
              <a:rPr lang="zh-CN" altLang="en-US" dirty="0"/>
              <a:t>随着数据维度的增加（选择谓词中出现的属性数量），精度几乎一致，可良好地扩展到高维数据</a:t>
            </a:r>
          </a:p>
        </p:txBody>
      </p:sp>
      <p:sp>
        <p:nvSpPr>
          <p:cNvPr id="11" name="文本框 10">
            <a:extLst>
              <a:ext uri="{FF2B5EF4-FFF2-40B4-BE49-F238E27FC236}">
                <a16:creationId xmlns:a16="http://schemas.microsoft.com/office/drawing/2014/main" id="{7293CDB6-88A1-47B0-A725-7A68371E6D88}"/>
              </a:ext>
            </a:extLst>
          </p:cNvPr>
          <p:cNvSpPr txBox="1"/>
          <p:nvPr/>
        </p:nvSpPr>
        <p:spPr>
          <a:xfrm>
            <a:off x="3809999" y="4083619"/>
            <a:ext cx="2133601" cy="8023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zh-CN"/>
            </a:defPPr>
            <a:lvl1pPr algn="ctr">
              <a:lnSpc>
                <a:spcPts val="1900"/>
              </a:lnSpc>
              <a:defRPr sz="1400" b="1">
                <a:latin typeface="Times New Roman" panose="02020603050405020304" pitchFamily="18" charset="0"/>
                <a:ea typeface="新宋体" panose="02010609030101010101" pitchFamily="49" charset="-122"/>
                <a:cs typeface="Times New Roman" panose="02020603050405020304" pitchFamily="18" charset="0"/>
              </a:defRPr>
            </a:lvl1pPr>
          </a:lstStyle>
          <a:p>
            <a:r>
              <a:rPr lang="zh-CN" altLang="en-US" dirty="0"/>
              <a:t>通过避免扫描，模型的更新时间缩短了数百倍</a:t>
            </a:r>
            <a:endParaRPr lang="en-US" altLang="zh-CN" dirty="0"/>
          </a:p>
          <a:p>
            <a:r>
              <a:rPr lang="zh-CN" altLang="en-US" dirty="0"/>
              <a:t>（</a:t>
            </a:r>
            <a:r>
              <a:rPr lang="en-US" altLang="zh-CN" dirty="0"/>
              <a:t>525×,</a:t>
            </a:r>
            <a:r>
              <a:rPr lang="zh-CN" altLang="en-US" dirty="0"/>
              <a:t> </a:t>
            </a:r>
            <a:r>
              <a:rPr lang="en-US" altLang="zh-CN" dirty="0"/>
              <a:t>243×</a:t>
            </a:r>
            <a:r>
              <a:rPr lang="zh-CN" altLang="en-US" dirty="0"/>
              <a:t>）</a:t>
            </a:r>
          </a:p>
        </p:txBody>
      </p:sp>
    </p:spTree>
    <p:extLst>
      <p:ext uri="{BB962C8B-B14F-4D97-AF65-F5344CB8AC3E}">
        <p14:creationId xmlns:p14="http://schemas.microsoft.com/office/powerpoint/2010/main" val="298452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out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1915872" cy="553998"/>
          </a:xfrm>
          <a:prstGeom prst="rect">
            <a:avLst/>
          </a:prstGeom>
        </p:spPr>
        <p:txBody>
          <a:bodyPr vert="horz" wrap="square" lIns="0" tIns="0" rIns="0" bIns="0" rtlCol="0">
            <a:spAutoFit/>
          </a:bodyPr>
          <a:lstStyle/>
          <a:p>
            <a:pPr marL="46990"/>
            <a:r>
              <a:rPr lang="zh-CN" altLang="en-US" sz="3600" spc="-5" dirty="0"/>
              <a:t>大纲</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2</a:t>
            </a:fld>
            <a:endParaRPr dirty="0"/>
          </a:p>
        </p:txBody>
      </p:sp>
      <p:sp>
        <p:nvSpPr>
          <p:cNvPr id="4" name="object 4"/>
          <p:cNvSpPr txBox="1"/>
          <p:nvPr/>
        </p:nvSpPr>
        <p:spPr>
          <a:xfrm>
            <a:off x="685800" y="990600"/>
            <a:ext cx="10515600" cy="5109669"/>
          </a:xfrm>
          <a:prstGeom prst="rect">
            <a:avLst/>
          </a:prstGeom>
        </p:spPr>
        <p:txBody>
          <a:bodyPr vert="horz" wrap="square" lIns="0" tIns="0" rIns="0" bIns="0" rtlCol="0">
            <a:spAutoFit/>
          </a:bodyPr>
          <a:lstStyle/>
          <a:p>
            <a:pPr marL="469900" indent="-457200">
              <a:lnSpc>
                <a:spcPts val="5800"/>
              </a:lnSpc>
              <a:buFont typeface="Arial" panose="020B0604020202020204" pitchFamily="34" charset="0"/>
              <a:buChar char="•"/>
              <a:tabLst>
                <a:tab pos="495934" algn="l"/>
              </a:tabLst>
            </a:pPr>
            <a:r>
              <a:rPr lang="zh-CN" altLang="en-US" sz="3200" b="1" spc="-5" dirty="0">
                <a:latin typeface="Arial" panose="020B0604020202020204" pitchFamily="34" charset="0"/>
                <a:cs typeface="Arial" panose="020B0604020202020204" pitchFamily="34" charset="0"/>
              </a:rPr>
              <a:t>背景引入</a:t>
            </a:r>
            <a:endParaRPr lang="en-US" altLang="zh-CN" sz="3200" b="1" spc="-5" dirty="0">
              <a:latin typeface="Arial" panose="020B0604020202020204" pitchFamily="34" charset="0"/>
              <a:cs typeface="Arial" panose="020B0604020202020204" pitchFamily="34" charset="0"/>
            </a:endParaRPr>
          </a:p>
          <a:p>
            <a:pPr marL="469900" indent="-457200">
              <a:lnSpc>
                <a:spcPts val="5800"/>
              </a:lnSpc>
              <a:buFont typeface="Arial" panose="020B0604020202020204" pitchFamily="34" charset="0"/>
              <a:buChar char="•"/>
              <a:tabLst>
                <a:tab pos="495934" algn="l"/>
              </a:tabLst>
            </a:pPr>
            <a:r>
              <a:rPr lang="zh-CN" altLang="en-US" sz="3200" b="1" spc="-5" dirty="0">
                <a:latin typeface="Arial" panose="020B0604020202020204" pitchFamily="34" charset="0"/>
                <a:cs typeface="Arial" panose="020B0604020202020204" pitchFamily="34" charset="0"/>
              </a:rPr>
              <a:t>问题陈述</a:t>
            </a:r>
            <a:endParaRPr lang="en-US" altLang="zh-CN" sz="3200" b="1" spc="-5" dirty="0">
              <a:latin typeface="Arial" panose="020B0604020202020204" pitchFamily="34" charset="0"/>
              <a:cs typeface="Arial" panose="020B0604020202020204" pitchFamily="34" charset="0"/>
            </a:endParaRPr>
          </a:p>
          <a:p>
            <a:pPr marL="469900" indent="-457200">
              <a:lnSpc>
                <a:spcPts val="5800"/>
              </a:lnSpc>
              <a:buFont typeface="Arial" panose="020B0604020202020204" pitchFamily="34" charset="0"/>
              <a:buChar char="•"/>
              <a:tabLst>
                <a:tab pos="495934" algn="l"/>
              </a:tabLst>
            </a:pPr>
            <a:r>
              <a:rPr lang="zh-CN" altLang="en-US" sz="3200" b="1" spc="-5" dirty="0">
                <a:latin typeface="Arial" panose="020B0604020202020204" pitchFamily="34" charset="0"/>
                <a:cs typeface="Arial" panose="020B0604020202020204" pitchFamily="34" charset="0"/>
              </a:rPr>
              <a:t>本文模型</a:t>
            </a:r>
            <a:endParaRPr lang="en-US" altLang="zh-CN" sz="3200" b="1" spc="-5" dirty="0">
              <a:latin typeface="Arial" panose="020B0604020202020204" pitchFamily="34" charset="0"/>
              <a:cs typeface="Arial" panose="020B0604020202020204" pitchFamily="34" charset="0"/>
            </a:endParaRPr>
          </a:p>
          <a:p>
            <a:pPr marL="469900" indent="-457200">
              <a:lnSpc>
                <a:spcPts val="5800"/>
              </a:lnSpc>
              <a:buFont typeface="Arial" panose="020B0604020202020204" pitchFamily="34" charset="0"/>
              <a:buChar char="•"/>
              <a:tabLst>
                <a:tab pos="495934" algn="l"/>
              </a:tabLst>
            </a:pPr>
            <a:r>
              <a:rPr lang="zh-CN" altLang="en-US" sz="3200" b="1" spc="-5" dirty="0">
                <a:latin typeface="Arial" panose="020B0604020202020204" pitchFamily="34" charset="0"/>
                <a:cs typeface="Arial" panose="020B0604020202020204" pitchFamily="34" charset="0"/>
              </a:rPr>
              <a:t>模型训练</a:t>
            </a:r>
            <a:endParaRPr lang="en-US" altLang="zh-CN" sz="3200" b="1" spc="-5" dirty="0">
              <a:latin typeface="Arial" panose="020B0604020202020204" pitchFamily="34" charset="0"/>
              <a:cs typeface="Arial" panose="020B0604020202020204" pitchFamily="34" charset="0"/>
            </a:endParaRPr>
          </a:p>
          <a:p>
            <a:pPr marL="469900" indent="-457200">
              <a:lnSpc>
                <a:spcPts val="5800"/>
              </a:lnSpc>
              <a:buFont typeface="Arial" panose="020B0604020202020204" pitchFamily="34" charset="0"/>
              <a:buChar char="•"/>
              <a:tabLst>
                <a:tab pos="495934" algn="l"/>
              </a:tabLst>
            </a:pPr>
            <a:r>
              <a:rPr lang="zh-CN" altLang="en-US" sz="3200" b="1" spc="-5" dirty="0">
                <a:latin typeface="Arial" panose="020B0604020202020204" pitchFamily="34" charset="0"/>
                <a:cs typeface="Arial" panose="020B0604020202020204" pitchFamily="34" charset="0"/>
              </a:rPr>
              <a:t>实验设置</a:t>
            </a:r>
            <a:endParaRPr lang="en-US" altLang="zh-CN" sz="3200" b="1" spc="-5" dirty="0">
              <a:latin typeface="Arial" panose="020B0604020202020204" pitchFamily="34" charset="0"/>
              <a:cs typeface="Arial" panose="020B0604020202020204" pitchFamily="34" charset="0"/>
            </a:endParaRPr>
          </a:p>
          <a:p>
            <a:pPr marL="469900" indent="-457200">
              <a:lnSpc>
                <a:spcPts val="5800"/>
              </a:lnSpc>
              <a:buFont typeface="Arial" panose="020B0604020202020204" pitchFamily="34" charset="0"/>
              <a:buChar char="•"/>
              <a:tabLst>
                <a:tab pos="495934" algn="l"/>
              </a:tabLst>
            </a:pPr>
            <a:r>
              <a:rPr lang="zh-CN" altLang="en-US" sz="3200" b="1" spc="-5" dirty="0">
                <a:latin typeface="Arial" panose="020B0604020202020204" pitchFamily="34" charset="0"/>
                <a:cs typeface="Arial" panose="020B0604020202020204" pitchFamily="34" charset="0"/>
              </a:rPr>
              <a:t>实验结果</a:t>
            </a:r>
            <a:endParaRPr lang="en-US" altLang="zh-CN" sz="3200" b="1" spc="-5" dirty="0">
              <a:latin typeface="Arial" panose="020B0604020202020204" pitchFamily="34" charset="0"/>
              <a:cs typeface="Arial" panose="020B0604020202020204" pitchFamily="34" charset="0"/>
            </a:endParaRPr>
          </a:p>
          <a:p>
            <a:pPr marL="469900" indent="-457200">
              <a:lnSpc>
                <a:spcPts val="5800"/>
              </a:lnSpc>
              <a:buFont typeface="Arial" panose="020B0604020202020204" pitchFamily="34" charset="0"/>
              <a:buChar char="•"/>
              <a:tabLst>
                <a:tab pos="495934" algn="l"/>
              </a:tabLst>
            </a:pPr>
            <a:r>
              <a:rPr lang="zh-CN" altLang="en-US" sz="3200" b="1" spc="-5" dirty="0">
                <a:latin typeface="Arial" panose="020B0604020202020204" pitchFamily="34" charset="0"/>
                <a:cs typeface="Arial" panose="020B0604020202020204" pitchFamily="34" charset="0"/>
              </a:rPr>
              <a:t>总结与展望</a:t>
            </a:r>
            <a:endParaRPr lang="en-US" altLang="zh-CN" sz="3200" b="1" dirty="0">
              <a:latin typeface="Arial" panose="020B0604020202020204" pitchFamily="34" charset="0"/>
              <a:cs typeface="Arial" panose="020B0604020202020204" pitchFamily="34" charset="0"/>
            </a:endParaRPr>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实验结果</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20</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PostgreSQL</a:t>
            </a:r>
            <a:r>
              <a:rPr lang="zh-CN" altLang="en-US" dirty="0">
                <a:latin typeface="微软雅黑" panose="020B0503020204020204" pitchFamily="34" charset="-122"/>
                <a:ea typeface="微软雅黑" panose="020B0503020204020204" pitchFamily="34" charset="-122"/>
              </a:rPr>
              <a:t>的查询性能影响</a:t>
            </a:r>
          </a:p>
        </p:txBody>
      </p:sp>
      <p:pic>
        <p:nvPicPr>
          <p:cNvPr id="5" name="图片 4">
            <a:extLst>
              <a:ext uri="{FF2B5EF4-FFF2-40B4-BE49-F238E27FC236}">
                <a16:creationId xmlns:a16="http://schemas.microsoft.com/office/drawing/2014/main" id="{8F3CB3A3-E895-40AF-A457-FEC7173B7FE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60176" y="1567779"/>
            <a:ext cx="5890081" cy="1828800"/>
          </a:xfrm>
          <a:prstGeom prst="rect">
            <a:avLst/>
          </a:prstGeom>
        </p:spPr>
      </p:pic>
      <p:sp>
        <p:nvSpPr>
          <p:cNvPr id="13" name="文本框 12">
            <a:extLst>
              <a:ext uri="{FF2B5EF4-FFF2-40B4-BE49-F238E27FC236}">
                <a16:creationId xmlns:a16="http://schemas.microsoft.com/office/drawing/2014/main" id="{79213901-1CEF-46F3-96ED-E229F8BD8E3F}"/>
              </a:ext>
            </a:extLst>
          </p:cNvPr>
          <p:cNvSpPr txBox="1"/>
          <p:nvPr/>
        </p:nvSpPr>
        <p:spPr>
          <a:xfrm>
            <a:off x="7086600" y="1791750"/>
            <a:ext cx="4500273" cy="8023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zh-CN"/>
            </a:defPPr>
            <a:lvl1pPr algn="ctr">
              <a:lnSpc>
                <a:spcPts val="1900"/>
              </a:lnSpc>
              <a:defRPr sz="1400" b="1">
                <a:latin typeface="Times New Roman" panose="02020603050405020304" pitchFamily="18" charset="0"/>
                <a:ea typeface="新宋体" panose="02010609030101010101" pitchFamily="49" charset="-122"/>
                <a:cs typeface="Times New Roman" panose="02020603050405020304" pitchFamily="18" charset="0"/>
              </a:defRPr>
            </a:lvl1pPr>
          </a:lstStyle>
          <a:p>
            <a:r>
              <a:rPr lang="zh-CN" altLang="en-US" dirty="0"/>
              <a:t>最好</a:t>
            </a:r>
            <a:r>
              <a:rPr lang="en-US" altLang="zh-CN" dirty="0"/>
              <a:t>3.47</a:t>
            </a:r>
            <a:r>
              <a:rPr lang="zh-CN" altLang="en-US" dirty="0"/>
              <a:t>倍，最差与默认</a:t>
            </a:r>
            <a:r>
              <a:rPr lang="en-US" altLang="zh-CN" dirty="0"/>
              <a:t>0.98</a:t>
            </a:r>
            <a:r>
              <a:rPr lang="zh-CN" altLang="en-US" dirty="0"/>
              <a:t>倍持平，平均</a:t>
            </a:r>
            <a:r>
              <a:rPr lang="en-US" altLang="zh-CN" dirty="0"/>
              <a:t>2.25</a:t>
            </a:r>
            <a:r>
              <a:rPr lang="zh-CN" altLang="en-US" dirty="0"/>
              <a:t>倍</a:t>
            </a:r>
            <a:endParaRPr lang="en-US" altLang="zh-CN" dirty="0"/>
          </a:p>
          <a:p>
            <a:r>
              <a:rPr lang="zh-CN" altLang="en-US" dirty="0"/>
              <a:t>（并未提高底层</a:t>
            </a:r>
            <a:r>
              <a:rPr lang="en-US" altLang="zh-CN" dirty="0"/>
              <a:t>I/O</a:t>
            </a:r>
            <a:r>
              <a:rPr lang="zh-CN" altLang="en-US" dirty="0"/>
              <a:t>或计算速度，而是缘于帮助其查询优化器基于改进的选择性估计制定一个更优的计划）</a:t>
            </a:r>
          </a:p>
        </p:txBody>
      </p:sp>
      <p:grpSp>
        <p:nvGrpSpPr>
          <p:cNvPr id="15" name="组合 14">
            <a:extLst>
              <a:ext uri="{FF2B5EF4-FFF2-40B4-BE49-F238E27FC236}">
                <a16:creationId xmlns:a16="http://schemas.microsoft.com/office/drawing/2014/main" id="{A82E6B84-9739-4604-B52F-F1B55602CBE1}"/>
              </a:ext>
            </a:extLst>
          </p:cNvPr>
          <p:cNvGrpSpPr/>
          <p:nvPr/>
        </p:nvGrpSpPr>
        <p:grpSpPr>
          <a:xfrm>
            <a:off x="227899" y="3581400"/>
            <a:ext cx="5723660" cy="2202050"/>
            <a:chOff x="227899" y="3733800"/>
            <a:chExt cx="5723660" cy="2202050"/>
          </a:xfrm>
        </p:grpSpPr>
        <p:sp>
          <p:nvSpPr>
            <p:cNvPr id="6" name="文本框 5">
              <a:extLst>
                <a:ext uri="{FF2B5EF4-FFF2-40B4-BE49-F238E27FC236}">
                  <a16:creationId xmlns:a16="http://schemas.microsoft.com/office/drawing/2014/main" id="{37A8E552-9C08-42D0-898F-3DD969A78A33}"/>
                </a:ext>
              </a:extLst>
            </p:cNvPr>
            <p:cNvSpPr txBox="1"/>
            <p:nvPr/>
          </p:nvSpPr>
          <p:spPr>
            <a:xfrm>
              <a:off x="227899" y="373380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鲁棒性</a:t>
              </a:r>
            </a:p>
          </p:txBody>
        </p:sp>
        <p:pic>
          <p:nvPicPr>
            <p:cNvPr id="12" name="图片 11">
              <a:extLst>
                <a:ext uri="{FF2B5EF4-FFF2-40B4-BE49-F238E27FC236}">
                  <a16:creationId xmlns:a16="http://schemas.microsoft.com/office/drawing/2014/main" id="{88413FAD-9A51-4D96-98AF-B206A71DF2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264" y="4416315"/>
              <a:ext cx="5182295" cy="1519535"/>
            </a:xfrm>
            <a:prstGeom prst="rect">
              <a:avLst/>
            </a:prstGeom>
          </p:spPr>
        </p:pic>
      </p:grpSp>
      <p:sp>
        <p:nvSpPr>
          <p:cNvPr id="17" name="文本框 16">
            <a:extLst>
              <a:ext uri="{FF2B5EF4-FFF2-40B4-BE49-F238E27FC236}">
                <a16:creationId xmlns:a16="http://schemas.microsoft.com/office/drawing/2014/main" id="{CFAD7234-0039-4138-8807-3C5C248583E3}"/>
              </a:ext>
            </a:extLst>
          </p:cNvPr>
          <p:cNvSpPr txBox="1"/>
          <p:nvPr/>
        </p:nvSpPr>
        <p:spPr>
          <a:xfrm>
            <a:off x="1154942" y="6019800"/>
            <a:ext cx="4410938" cy="5490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zh-CN"/>
            </a:defPPr>
            <a:lvl1pPr algn="ctr">
              <a:lnSpc>
                <a:spcPts val="1900"/>
              </a:lnSpc>
              <a:defRPr sz="1400" b="1">
                <a:latin typeface="Times New Roman" panose="02020603050405020304" pitchFamily="18" charset="0"/>
                <a:ea typeface="新宋体" panose="02010609030101010101" pitchFamily="49" charset="-122"/>
                <a:cs typeface="Times New Roman" panose="02020603050405020304" pitchFamily="18" charset="0"/>
              </a:defRPr>
            </a:lvl1pPr>
          </a:lstStyle>
          <a:p>
            <a:r>
              <a:rPr lang="zh-CN" altLang="en-US" dirty="0"/>
              <a:t>应对突发的工作负载转移（</a:t>
            </a:r>
            <a:r>
              <a:rPr lang="en-US" altLang="zh-CN" dirty="0"/>
              <a:t>#100, 200</a:t>
            </a:r>
            <a:r>
              <a:rPr lang="zh-CN" altLang="en-US" dirty="0"/>
              <a:t>），误差会暂时增加，之后迅速下降，更好的适应能力</a:t>
            </a:r>
          </a:p>
        </p:txBody>
      </p:sp>
      <p:grpSp>
        <p:nvGrpSpPr>
          <p:cNvPr id="16" name="组合 15">
            <a:extLst>
              <a:ext uri="{FF2B5EF4-FFF2-40B4-BE49-F238E27FC236}">
                <a16:creationId xmlns:a16="http://schemas.microsoft.com/office/drawing/2014/main" id="{BD7DD15F-FC1A-440B-9891-B33992E35925}"/>
              </a:ext>
            </a:extLst>
          </p:cNvPr>
          <p:cNvGrpSpPr/>
          <p:nvPr/>
        </p:nvGrpSpPr>
        <p:grpSpPr>
          <a:xfrm>
            <a:off x="6096000" y="3581400"/>
            <a:ext cx="5671425" cy="2202049"/>
            <a:chOff x="6096000" y="3733800"/>
            <a:chExt cx="5671425" cy="2202049"/>
          </a:xfrm>
        </p:grpSpPr>
        <p:sp>
          <p:nvSpPr>
            <p:cNvPr id="10" name="文本框 9">
              <a:extLst>
                <a:ext uri="{FF2B5EF4-FFF2-40B4-BE49-F238E27FC236}">
                  <a16:creationId xmlns:a16="http://schemas.microsoft.com/office/drawing/2014/main" id="{918ACA06-4078-4879-8FBC-F529FAFB0479}"/>
                </a:ext>
              </a:extLst>
            </p:cNvPr>
            <p:cNvSpPr txBox="1"/>
            <p:nvPr/>
          </p:nvSpPr>
          <p:spPr>
            <a:xfrm>
              <a:off x="6096000" y="373380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优化效果</a:t>
              </a:r>
            </a:p>
          </p:txBody>
        </p:sp>
        <p:pic>
          <p:nvPicPr>
            <p:cNvPr id="14" name="图片 13">
              <a:extLst>
                <a:ext uri="{FF2B5EF4-FFF2-40B4-BE49-F238E27FC236}">
                  <a16:creationId xmlns:a16="http://schemas.microsoft.com/office/drawing/2014/main" id="{9D81A529-8388-4B25-BFA3-8877B60C6F2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21811" y="4416314"/>
              <a:ext cx="5145614" cy="1519535"/>
            </a:xfrm>
            <a:prstGeom prst="rect">
              <a:avLst/>
            </a:prstGeom>
          </p:spPr>
        </p:pic>
      </p:grpSp>
      <p:sp>
        <p:nvSpPr>
          <p:cNvPr id="18" name="文本框 17">
            <a:extLst>
              <a:ext uri="{FF2B5EF4-FFF2-40B4-BE49-F238E27FC236}">
                <a16:creationId xmlns:a16="http://schemas.microsoft.com/office/drawing/2014/main" id="{CE531238-139F-441C-9FAF-C3ECD795B926}"/>
              </a:ext>
            </a:extLst>
          </p:cNvPr>
          <p:cNvSpPr txBox="1"/>
          <p:nvPr/>
        </p:nvSpPr>
        <p:spPr>
          <a:xfrm>
            <a:off x="6866662" y="6019800"/>
            <a:ext cx="4410938" cy="5586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zh-CN"/>
            </a:defPPr>
            <a:lvl1pPr algn="ctr">
              <a:lnSpc>
                <a:spcPts val="1900"/>
              </a:lnSpc>
              <a:defRPr sz="1400" b="1">
                <a:latin typeface="Times New Roman" panose="02020603050405020304" pitchFamily="18" charset="0"/>
                <a:ea typeface="新宋体" panose="02010609030101010101" pitchFamily="49" charset="-122"/>
                <a:cs typeface="Times New Roman" panose="02020603050405020304" pitchFamily="18" charset="0"/>
              </a:defRPr>
            </a:lvl1pPr>
          </a:lstStyle>
          <a:p>
            <a:r>
              <a:rPr lang="zh-CN" altLang="en-US" dirty="0"/>
              <a:t>随着查询观察数量的增加，本文模型求解二次优化问题的速度优势明显（</a:t>
            </a:r>
            <a:r>
              <a:rPr lang="en-US" altLang="zh-CN" dirty="0"/>
              <a:t>#1000,</a:t>
            </a:r>
            <a:r>
              <a:rPr lang="zh-CN" altLang="en-US" dirty="0"/>
              <a:t> </a:t>
            </a:r>
            <a:r>
              <a:rPr lang="en-US" altLang="zh-CN" dirty="0"/>
              <a:t>8.36×</a:t>
            </a:r>
            <a:r>
              <a:rPr lang="zh-CN" altLang="en-US" dirty="0"/>
              <a:t>）</a:t>
            </a:r>
          </a:p>
        </p:txBody>
      </p:sp>
    </p:spTree>
    <p:extLst>
      <p:ext uri="{BB962C8B-B14F-4D97-AF65-F5344CB8AC3E}">
        <p14:creationId xmlns:p14="http://schemas.microsoft.com/office/powerpoint/2010/main" val="340699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outVertic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par>
                          <p:cTn id="22" fill="hold">
                            <p:stCondLst>
                              <p:cond delay="500"/>
                            </p:stCondLst>
                            <p:childTnLst>
                              <p:par>
                                <p:cTn id="23" presetID="16" presetClass="entr" presetSubtype="37"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outVertical)">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总结与展望</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21</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本文总结</a:t>
            </a:r>
          </a:p>
        </p:txBody>
      </p:sp>
      <p:sp>
        <p:nvSpPr>
          <p:cNvPr id="10" name="文本框 9">
            <a:extLst>
              <a:ext uri="{FF2B5EF4-FFF2-40B4-BE49-F238E27FC236}">
                <a16:creationId xmlns:a16="http://schemas.microsoft.com/office/drawing/2014/main" id="{DAA5CF0F-B35C-4C33-8236-D766FCCC3C7E}"/>
              </a:ext>
            </a:extLst>
          </p:cNvPr>
          <p:cNvSpPr txBox="1"/>
          <p:nvPr/>
        </p:nvSpPr>
        <p:spPr>
          <a:xfrm>
            <a:off x="426440" y="1725695"/>
            <a:ext cx="10515600" cy="369332"/>
          </a:xfrm>
          <a:prstGeom prst="rect">
            <a:avLst/>
          </a:prstGeom>
          <a:noFill/>
        </p:spPr>
        <p:txBody>
          <a:bodyPr wrap="square">
            <a:spAutoFit/>
          </a:bodyPr>
          <a:lstStyle/>
          <a:p>
            <a:pPr marL="285750" indent="-28575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rPr>
              <a:t>为了克服目前查询驱动的选择性估计技术的局限，本文提出了一种名为“</a:t>
            </a:r>
            <a:r>
              <a:rPr lang="en-US" altLang="zh-CN" b="1" dirty="0" err="1">
                <a:latin typeface="Times New Roman" panose="02020603050405020304" pitchFamily="18" charset="0"/>
                <a:cs typeface="Times New Roman" panose="02020603050405020304" pitchFamily="18" charset="0"/>
              </a:rPr>
              <a:t>QuickSel</a:t>
            </a:r>
            <a:r>
              <a:rPr lang="zh-CN" altLang="en-US" b="1" dirty="0">
                <a:latin typeface="Times New Roman" panose="02020603050405020304" pitchFamily="18" charset="0"/>
                <a:cs typeface="Times New Roman" panose="02020603050405020304" pitchFamily="18" charset="0"/>
              </a:rPr>
              <a:t>”的新型框架。</a:t>
            </a:r>
          </a:p>
        </p:txBody>
      </p:sp>
      <p:sp>
        <p:nvSpPr>
          <p:cNvPr id="11" name="文本框 10">
            <a:extLst>
              <a:ext uri="{FF2B5EF4-FFF2-40B4-BE49-F238E27FC236}">
                <a16:creationId xmlns:a16="http://schemas.microsoft.com/office/drawing/2014/main" id="{6543BB66-B2CE-4338-82C0-247CB27E8A45}"/>
              </a:ext>
            </a:extLst>
          </p:cNvPr>
          <p:cNvSpPr txBox="1"/>
          <p:nvPr/>
        </p:nvSpPr>
        <p:spPr>
          <a:xfrm>
            <a:off x="426440" y="2367522"/>
            <a:ext cx="11221604" cy="664926"/>
          </a:xfrm>
          <a:prstGeom prst="rect">
            <a:avLst/>
          </a:prstGeom>
          <a:noFill/>
        </p:spPr>
        <p:txBody>
          <a:bodyPr wrap="square">
            <a:spAutoFit/>
          </a:bodyPr>
          <a:lstStyle>
            <a:defPPr>
              <a:defRPr lang="zh-CN"/>
            </a:defPPr>
            <a:lvl1pPr marL="285750" indent="-285750">
              <a:buFont typeface="Arial" panose="020B0604020202020204" pitchFamily="34" charset="0"/>
              <a:buChar char="•"/>
            </a:lvl1pPr>
          </a:lstStyle>
          <a:p>
            <a:pPr algn="just">
              <a:lnSpc>
                <a:spcPts val="2300"/>
              </a:lnSpc>
            </a:pPr>
            <a:r>
              <a:rPr lang="zh-CN" altLang="en-US" b="1" dirty="0">
                <a:latin typeface="Times New Roman" panose="02020603050405020304" pitchFamily="18" charset="0"/>
                <a:cs typeface="Times New Roman" panose="02020603050405020304" pitchFamily="18" charset="0"/>
              </a:rPr>
              <a:t>它能从每一个查询中学习，不断地完善其底层数据的内部模型，从而随着时间的推移，产生越来越精确的选择性估计。</a:t>
            </a:r>
          </a:p>
        </p:txBody>
      </p:sp>
      <p:sp>
        <p:nvSpPr>
          <p:cNvPr id="12" name="文本框 11">
            <a:extLst>
              <a:ext uri="{FF2B5EF4-FFF2-40B4-BE49-F238E27FC236}">
                <a16:creationId xmlns:a16="http://schemas.microsoft.com/office/drawing/2014/main" id="{93118E4F-DE86-446C-A210-DF2DA74EFF06}"/>
              </a:ext>
            </a:extLst>
          </p:cNvPr>
          <p:cNvSpPr txBox="1"/>
          <p:nvPr/>
        </p:nvSpPr>
        <p:spPr>
          <a:xfrm>
            <a:off x="426439" y="3304944"/>
            <a:ext cx="11221605" cy="369332"/>
          </a:xfrm>
          <a:prstGeom prst="rect">
            <a:avLst/>
          </a:prstGeom>
          <a:noFill/>
        </p:spPr>
        <p:txBody>
          <a:bodyPr wrap="square">
            <a:spAutoFit/>
          </a:bodyPr>
          <a:lstStyle/>
          <a:p>
            <a:pPr marL="285750" indent="-28575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rPr>
              <a:t>与此前方法不同</a:t>
            </a:r>
            <a:r>
              <a:rPr lang="zh-CN" altLang="en-US" b="1" dirty="0">
                <a:latin typeface="Times New Roman" panose="02020603050405020304" pitchFamily="18" charset="0"/>
                <a:cs typeface="Times New Roman" panose="02020603050405020304" pitchFamily="18" charset="0"/>
                <a:sym typeface="Wingdings" panose="05000000000000000000" pitchFamily="2" charset="2"/>
              </a:rPr>
              <a:t>：① </a:t>
            </a:r>
            <a:r>
              <a:rPr lang="zh-CN" altLang="en-US" b="1" dirty="0">
                <a:latin typeface="Times New Roman" panose="02020603050405020304" pitchFamily="18" charset="0"/>
                <a:cs typeface="Times New Roman" panose="02020603050405020304" pitchFamily="18" charset="0"/>
              </a:rPr>
              <a:t>不使用直方图；② 使用均匀混合模型实现极快地改进。</a:t>
            </a:r>
          </a:p>
        </p:txBody>
      </p:sp>
      <p:grpSp>
        <p:nvGrpSpPr>
          <p:cNvPr id="14" name="组合 13">
            <a:extLst>
              <a:ext uri="{FF2B5EF4-FFF2-40B4-BE49-F238E27FC236}">
                <a16:creationId xmlns:a16="http://schemas.microsoft.com/office/drawing/2014/main" id="{4251D921-3EF9-4E07-8970-AA8E6DEF45E8}"/>
              </a:ext>
            </a:extLst>
          </p:cNvPr>
          <p:cNvGrpSpPr/>
          <p:nvPr/>
        </p:nvGrpSpPr>
        <p:grpSpPr>
          <a:xfrm>
            <a:off x="227900" y="4669113"/>
            <a:ext cx="11202100" cy="1122087"/>
            <a:chOff x="227900" y="4114800"/>
            <a:chExt cx="11202100" cy="1122087"/>
          </a:xfrm>
        </p:grpSpPr>
        <p:sp>
          <p:nvSpPr>
            <p:cNvPr id="6" name="文本框 5">
              <a:extLst>
                <a:ext uri="{FF2B5EF4-FFF2-40B4-BE49-F238E27FC236}">
                  <a16:creationId xmlns:a16="http://schemas.microsoft.com/office/drawing/2014/main" id="{9620EF62-64E4-434B-8D06-10054EA06850}"/>
                </a:ext>
              </a:extLst>
            </p:cNvPr>
            <p:cNvSpPr txBox="1"/>
            <p:nvPr/>
          </p:nvSpPr>
          <p:spPr>
            <a:xfrm>
              <a:off x="227900" y="411480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未来工作</a:t>
              </a:r>
            </a:p>
          </p:txBody>
        </p:sp>
        <p:sp>
          <p:nvSpPr>
            <p:cNvPr id="13" name="文本框 12">
              <a:extLst>
                <a:ext uri="{FF2B5EF4-FFF2-40B4-BE49-F238E27FC236}">
                  <a16:creationId xmlns:a16="http://schemas.microsoft.com/office/drawing/2014/main" id="{724E7E7E-864F-416B-B0FB-1446E4F2B444}"/>
                </a:ext>
              </a:extLst>
            </p:cNvPr>
            <p:cNvSpPr txBox="1"/>
            <p:nvPr/>
          </p:nvSpPr>
          <p:spPr>
            <a:xfrm>
              <a:off x="426440" y="4867555"/>
              <a:ext cx="11003560" cy="369332"/>
            </a:xfrm>
            <a:prstGeom prst="rect">
              <a:avLst/>
            </a:prstGeom>
            <a:noFill/>
          </p:spPr>
          <p:txBody>
            <a:bodyPr wrap="square">
              <a:spAutoFit/>
            </a:bodyPr>
            <a:lstStyle/>
            <a:p>
              <a:pPr marL="285750" indent="-285750">
                <a:buFont typeface="Arial" panose="020B0604020202020204" pitchFamily="34" charset="0"/>
                <a:buChar char="•"/>
              </a:pPr>
              <a:r>
                <a:rPr lang="zh-CN" altLang="en-US" b="1" dirty="0"/>
                <a:t>对模型进行扩展，以支持更一般的、更复杂的连接。</a:t>
              </a:r>
            </a:p>
          </p:txBody>
        </p:sp>
      </p:grpSp>
      <p:sp>
        <p:nvSpPr>
          <p:cNvPr id="15" name="文本框 14">
            <a:extLst>
              <a:ext uri="{FF2B5EF4-FFF2-40B4-BE49-F238E27FC236}">
                <a16:creationId xmlns:a16="http://schemas.microsoft.com/office/drawing/2014/main" id="{4FB0BA1D-12D8-421D-8CBA-C32EA1F2DC17}"/>
              </a:ext>
            </a:extLst>
          </p:cNvPr>
          <p:cNvSpPr txBox="1"/>
          <p:nvPr/>
        </p:nvSpPr>
        <p:spPr>
          <a:xfrm>
            <a:off x="426439" y="3946772"/>
            <a:ext cx="11221605" cy="369332"/>
          </a:xfrm>
          <a:prstGeom prst="rect">
            <a:avLst/>
          </a:prstGeom>
          <a:noFill/>
        </p:spPr>
        <p:txBody>
          <a:bodyPr wrap="square">
            <a:spAutoFit/>
          </a:bodyPr>
          <a:lstStyle/>
          <a:p>
            <a:pPr marL="285750" indent="-285750">
              <a:buFont typeface="Arial" panose="020B0604020202020204" pitchFamily="34" charset="0"/>
              <a:buChar char="•"/>
            </a:pPr>
            <a:r>
              <a:rPr lang="zh-CN" altLang="en-US" b="1" dirty="0">
                <a:latin typeface="Times New Roman" panose="02020603050405020304" pitchFamily="18" charset="0"/>
                <a:cs typeface="Times New Roman" panose="02020603050405020304" pitchFamily="18" charset="0"/>
              </a:rPr>
              <a:t>实验结果表明：时空复杂度显著降低，选择性估计的准确率显著提高。</a:t>
            </a:r>
          </a:p>
        </p:txBody>
      </p:sp>
    </p:spTree>
    <p:extLst>
      <p:ext uri="{BB962C8B-B14F-4D97-AF65-F5344CB8AC3E}">
        <p14:creationId xmlns:p14="http://schemas.microsoft.com/office/powerpoint/2010/main" val="397805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7897" y="3521495"/>
            <a:ext cx="7696201" cy="788164"/>
          </a:xfrm>
          <a:prstGeom prst="rect">
            <a:avLst/>
          </a:prstGeom>
        </p:spPr>
        <p:txBody>
          <a:bodyPr vert="horz" wrap="square" lIns="0" tIns="0" rIns="0" bIns="0" rtlCol="0">
            <a:spAutoFit/>
          </a:bodyPr>
          <a:lstStyle/>
          <a:p>
            <a:pPr marL="41275" algn="ctr">
              <a:lnSpc>
                <a:spcPts val="3200"/>
              </a:lnSpc>
            </a:pPr>
            <a:r>
              <a:rPr lang="en-US" sz="2400" dirty="0" err="1">
                <a:solidFill>
                  <a:schemeClr val="tx1">
                    <a:lumMod val="50000"/>
                    <a:lumOff val="50000"/>
                  </a:schemeClr>
                </a:solidFill>
              </a:rPr>
              <a:t>QuickSel</a:t>
            </a:r>
            <a:r>
              <a:rPr lang="en-US" sz="2400" dirty="0">
                <a:solidFill>
                  <a:schemeClr val="tx1">
                    <a:lumMod val="50000"/>
                    <a:lumOff val="50000"/>
                  </a:schemeClr>
                </a:solidFill>
              </a:rPr>
              <a:t>: Quick Selectivity Learning</a:t>
            </a:r>
            <a:br>
              <a:rPr lang="en-US" sz="2400" dirty="0">
                <a:solidFill>
                  <a:schemeClr val="tx1">
                    <a:lumMod val="50000"/>
                    <a:lumOff val="50000"/>
                  </a:schemeClr>
                </a:solidFill>
              </a:rPr>
            </a:br>
            <a:r>
              <a:rPr lang="en-US" sz="2400" dirty="0">
                <a:solidFill>
                  <a:schemeClr val="tx1">
                    <a:lumMod val="50000"/>
                    <a:lumOff val="50000"/>
                  </a:schemeClr>
                </a:solidFill>
              </a:rPr>
              <a:t>with Mixture Models</a:t>
            </a:r>
          </a:p>
        </p:txBody>
      </p:sp>
      <p:sp>
        <p:nvSpPr>
          <p:cNvPr id="3" name="object 3"/>
          <p:cNvSpPr txBox="1">
            <a:spLocks noGrp="1"/>
          </p:cNvSpPr>
          <p:nvPr>
            <p:ph type="body" idx="1"/>
          </p:nvPr>
        </p:nvSpPr>
        <p:spPr>
          <a:xfrm>
            <a:off x="3978591" y="5065834"/>
            <a:ext cx="4311019" cy="801566"/>
          </a:xfrm>
          <a:prstGeom prst="rect">
            <a:avLst/>
          </a:prstGeom>
        </p:spPr>
        <p:txBody>
          <a:bodyPr vert="horz" wrap="square" lIns="0" tIns="0" rIns="0" bIns="0" rtlCol="0">
            <a:spAutoFit/>
          </a:bodyPr>
          <a:lstStyle/>
          <a:p>
            <a:pPr algn="ctr">
              <a:lnSpc>
                <a:spcPts val="1600"/>
              </a:lnSpc>
            </a:pPr>
            <a:r>
              <a:rPr lang="en-US" sz="1100" i="1" spc="-10" dirty="0">
                <a:solidFill>
                  <a:schemeClr val="bg1">
                    <a:lumMod val="50000"/>
                  </a:schemeClr>
                </a:solidFill>
              </a:rPr>
              <a:t>Proceedings of the 2020 ACM SIGMOD</a:t>
            </a:r>
          </a:p>
          <a:p>
            <a:pPr algn="ctr">
              <a:lnSpc>
                <a:spcPts val="1600"/>
              </a:lnSpc>
            </a:pPr>
            <a:r>
              <a:rPr lang="en-US" sz="1100" i="1" spc="-10" dirty="0">
                <a:solidFill>
                  <a:schemeClr val="bg1">
                    <a:lumMod val="50000"/>
                  </a:schemeClr>
                </a:solidFill>
              </a:rPr>
              <a:t>International Conference on Management of Data</a:t>
            </a:r>
          </a:p>
          <a:p>
            <a:pPr algn="ctr">
              <a:lnSpc>
                <a:spcPts val="1600"/>
              </a:lnSpc>
            </a:pPr>
            <a:r>
              <a:rPr lang="en-US" sz="1100" i="1" spc="-10" dirty="0">
                <a:solidFill>
                  <a:schemeClr val="bg1">
                    <a:lumMod val="50000"/>
                  </a:schemeClr>
                </a:solidFill>
              </a:rPr>
              <a:t>Pages: 1017 – 1033, DOI: 10.1145/3318464.3389727</a:t>
            </a:r>
          </a:p>
          <a:p>
            <a:pPr algn="ctr">
              <a:lnSpc>
                <a:spcPts val="1600"/>
              </a:lnSpc>
            </a:pPr>
            <a:r>
              <a:rPr lang="en-US" sz="1100" i="1" spc="-10" dirty="0">
                <a:solidFill>
                  <a:schemeClr val="bg1">
                    <a:lumMod val="50000"/>
                  </a:schemeClr>
                </a:solidFill>
              </a:rPr>
              <a:t>Publisher: ACM SIGMOD '20, Date of Publication: 14 June 2020</a:t>
            </a:r>
          </a:p>
        </p:txBody>
      </p:sp>
      <p:sp>
        <p:nvSpPr>
          <p:cNvPr id="5" name="矩形 4"/>
          <p:cNvSpPr/>
          <p:nvPr/>
        </p:nvSpPr>
        <p:spPr>
          <a:xfrm>
            <a:off x="2694142" y="4497847"/>
            <a:ext cx="6803710" cy="338554"/>
          </a:xfrm>
          <a:prstGeom prst="rect">
            <a:avLst/>
          </a:prstGeom>
        </p:spPr>
        <p:txBody>
          <a:bodyPr wrap="square">
            <a:spAutoFit/>
          </a:bodyPr>
          <a:lstStyle/>
          <a:p>
            <a:pPr algn="ctr"/>
            <a:r>
              <a:rPr lang="en-US" altLang="zh-CN" sz="1600" b="1" dirty="0" err="1">
                <a:solidFill>
                  <a:schemeClr val="bg1">
                    <a:lumMod val="50000"/>
                  </a:schemeClr>
                </a:solidFill>
              </a:rPr>
              <a:t>Yongjoo</a:t>
            </a:r>
            <a:r>
              <a:rPr lang="en-US" altLang="zh-CN" sz="1600" b="1" dirty="0">
                <a:solidFill>
                  <a:schemeClr val="bg1">
                    <a:lumMod val="50000"/>
                  </a:schemeClr>
                </a:solidFill>
              </a:rPr>
              <a:t> Park,  </a:t>
            </a:r>
            <a:r>
              <a:rPr lang="en-US" altLang="zh-CN" sz="1600" b="1" dirty="0" err="1">
                <a:solidFill>
                  <a:schemeClr val="bg1">
                    <a:lumMod val="50000"/>
                  </a:schemeClr>
                </a:solidFill>
              </a:rPr>
              <a:t>Shucheng</a:t>
            </a:r>
            <a:r>
              <a:rPr lang="en-US" altLang="zh-CN" sz="1600" b="1" dirty="0">
                <a:solidFill>
                  <a:schemeClr val="bg1">
                    <a:lumMod val="50000"/>
                  </a:schemeClr>
                </a:solidFill>
              </a:rPr>
              <a:t> Zhong,  </a:t>
            </a:r>
            <a:r>
              <a:rPr lang="en-US" altLang="zh-CN" sz="1600" b="1" dirty="0" err="1">
                <a:solidFill>
                  <a:schemeClr val="bg1">
                    <a:lumMod val="50000"/>
                  </a:schemeClr>
                </a:solidFill>
              </a:rPr>
              <a:t>Barzan</a:t>
            </a:r>
            <a:r>
              <a:rPr lang="en-US" altLang="zh-CN" sz="1600" b="1" dirty="0">
                <a:solidFill>
                  <a:schemeClr val="bg1">
                    <a:lumMod val="50000"/>
                  </a:schemeClr>
                </a:solidFill>
              </a:rPr>
              <a:t> </a:t>
            </a:r>
            <a:r>
              <a:rPr lang="en-US" altLang="zh-CN" sz="1600" b="1" dirty="0" err="1">
                <a:solidFill>
                  <a:schemeClr val="bg1">
                    <a:lumMod val="50000"/>
                  </a:schemeClr>
                </a:solidFill>
              </a:rPr>
              <a:t>Mozafari</a:t>
            </a:r>
            <a:endParaRPr lang="en-US" altLang="zh-CN" sz="1600" b="1" dirty="0">
              <a:solidFill>
                <a:schemeClr val="bg1">
                  <a:lumMod val="50000"/>
                </a:schemeClr>
              </a:solidFill>
            </a:endParaRPr>
          </a:p>
        </p:txBody>
      </p:sp>
      <p:grpSp>
        <p:nvGrpSpPr>
          <p:cNvPr id="14" name="组合 13">
            <a:extLst>
              <a:ext uri="{FF2B5EF4-FFF2-40B4-BE49-F238E27FC236}">
                <a16:creationId xmlns:a16="http://schemas.microsoft.com/office/drawing/2014/main" id="{35C97B3A-3948-4E79-9064-CCB7E058F7E9}"/>
              </a:ext>
            </a:extLst>
          </p:cNvPr>
          <p:cNvGrpSpPr/>
          <p:nvPr/>
        </p:nvGrpSpPr>
        <p:grpSpPr>
          <a:xfrm>
            <a:off x="4758797" y="67457"/>
            <a:ext cx="2674400" cy="685800"/>
            <a:chOff x="3040600" y="76395"/>
            <a:chExt cx="2750600" cy="722008"/>
          </a:xfrm>
        </p:grpSpPr>
        <p:pic>
          <p:nvPicPr>
            <p:cNvPr id="11" name="图片 10">
              <a:extLst>
                <a:ext uri="{FF2B5EF4-FFF2-40B4-BE49-F238E27FC236}">
                  <a16:creationId xmlns:a16="http://schemas.microsoft.com/office/drawing/2014/main" id="{5A181983-1C1B-4B64-AD24-08A8D8AC715D}"/>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040600" y="76395"/>
              <a:ext cx="762000" cy="722008"/>
            </a:xfrm>
            <a:prstGeom prst="rect">
              <a:avLst/>
            </a:prstGeom>
          </p:spPr>
        </p:pic>
        <p:pic>
          <p:nvPicPr>
            <p:cNvPr id="13" name="图片 12">
              <a:extLst>
                <a:ext uri="{FF2B5EF4-FFF2-40B4-BE49-F238E27FC236}">
                  <a16:creationId xmlns:a16="http://schemas.microsoft.com/office/drawing/2014/main" id="{302DF623-6B58-40DD-B30C-D1215DA7F51F}"/>
                </a:ext>
              </a:extLst>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802601" y="183452"/>
              <a:ext cx="1988599" cy="522019"/>
            </a:xfrm>
            <a:prstGeom prst="rect">
              <a:avLst/>
            </a:prstGeom>
          </p:spPr>
        </p:pic>
      </p:grpSp>
      <p:sp>
        <p:nvSpPr>
          <p:cNvPr id="9" name="object 2">
            <a:extLst>
              <a:ext uri="{FF2B5EF4-FFF2-40B4-BE49-F238E27FC236}">
                <a16:creationId xmlns:a16="http://schemas.microsoft.com/office/drawing/2014/main" id="{630FBB6C-B89B-4178-85B7-763C5EC7CC4F}"/>
              </a:ext>
            </a:extLst>
          </p:cNvPr>
          <p:cNvSpPr txBox="1">
            <a:spLocks/>
          </p:cNvSpPr>
          <p:nvPr/>
        </p:nvSpPr>
        <p:spPr>
          <a:xfrm>
            <a:off x="2739835" y="2401119"/>
            <a:ext cx="6788530" cy="670440"/>
          </a:xfrm>
          <a:prstGeom prst="rect">
            <a:avLst/>
          </a:prstGeom>
        </p:spPr>
        <p:txBody>
          <a:bodyPr vert="horz" wrap="square" lIns="0" tIns="0" rIns="0" bIns="0" rtlCol="0">
            <a:spAutoFit/>
          </a:bodyPr>
          <a:lstStyle>
            <a:lvl1pPr>
              <a:defRPr sz="4000" b="1" i="0">
                <a:solidFill>
                  <a:schemeClr val="bg1"/>
                </a:solidFill>
                <a:latin typeface="Arial"/>
                <a:ea typeface="+mj-ea"/>
                <a:cs typeface="Arial"/>
              </a:defRPr>
            </a:lvl1pPr>
          </a:lstStyle>
          <a:p>
            <a:pPr marL="41275" algn="ctr">
              <a:lnSpc>
                <a:spcPts val="4260"/>
              </a:lnSpc>
            </a:pPr>
            <a:r>
              <a:rPr lang="en-US" sz="8800" kern="0" dirty="0">
                <a:solidFill>
                  <a:srgbClr val="C00000"/>
                </a:solidFill>
              </a:rPr>
              <a:t>THANK YOU</a:t>
            </a:r>
            <a:endParaRPr lang="en-US" sz="8800" kern="0" dirty="0"/>
          </a:p>
        </p:txBody>
      </p:sp>
      <p:cxnSp>
        <p:nvCxnSpPr>
          <p:cNvPr id="6" name="直接连接符 5">
            <a:extLst>
              <a:ext uri="{FF2B5EF4-FFF2-40B4-BE49-F238E27FC236}">
                <a16:creationId xmlns:a16="http://schemas.microsoft.com/office/drawing/2014/main" id="{B043CDA7-47F7-47C9-BAC8-F171847F0E2F}"/>
              </a:ext>
            </a:extLst>
          </p:cNvPr>
          <p:cNvCxnSpPr>
            <a:cxnSpLocks/>
          </p:cNvCxnSpPr>
          <p:nvPr/>
        </p:nvCxnSpPr>
        <p:spPr>
          <a:xfrm>
            <a:off x="2590800" y="3228698"/>
            <a:ext cx="716279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287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两个问题</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3</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5" name="文本框 4">
            <a:extLst>
              <a:ext uri="{FF2B5EF4-FFF2-40B4-BE49-F238E27FC236}">
                <a16:creationId xmlns:a16="http://schemas.microsoft.com/office/drawing/2014/main" id="{11E51AA5-C5DC-4980-86D3-51FC8411F30A}"/>
              </a:ext>
            </a:extLst>
          </p:cNvPr>
          <p:cNvSpPr txBox="1"/>
          <p:nvPr/>
        </p:nvSpPr>
        <p:spPr>
          <a:xfrm>
            <a:off x="227901" y="1524000"/>
            <a:ext cx="96780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作者为什么不使用查询驱动直方图来进行选择性估计 ？</a:t>
            </a:r>
          </a:p>
        </p:txBody>
      </p:sp>
      <p:sp>
        <p:nvSpPr>
          <p:cNvPr id="6" name="文本框 5">
            <a:extLst>
              <a:ext uri="{FF2B5EF4-FFF2-40B4-BE49-F238E27FC236}">
                <a16:creationId xmlns:a16="http://schemas.microsoft.com/office/drawing/2014/main" id="{077B2153-FCE1-441B-B4DE-677F4F1A3899}"/>
              </a:ext>
            </a:extLst>
          </p:cNvPr>
          <p:cNvSpPr txBox="1"/>
          <p:nvPr/>
        </p:nvSpPr>
        <p:spPr>
          <a:xfrm>
            <a:off x="206929" y="2578387"/>
            <a:ext cx="10003871"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作者是如何生成子总体的（简要的步骤和特点）？</a:t>
            </a:r>
          </a:p>
        </p:txBody>
      </p:sp>
    </p:spTree>
    <p:extLst>
      <p:ext uri="{BB962C8B-B14F-4D97-AF65-F5344CB8AC3E}">
        <p14:creationId xmlns:p14="http://schemas.microsoft.com/office/powerpoint/2010/main" val="26642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背景引入</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4</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基数估计与选择性估计</a:t>
            </a:r>
          </a:p>
        </p:txBody>
      </p:sp>
      <p:sp>
        <p:nvSpPr>
          <p:cNvPr id="9" name="文本框 8">
            <a:extLst>
              <a:ext uri="{FF2B5EF4-FFF2-40B4-BE49-F238E27FC236}">
                <a16:creationId xmlns:a16="http://schemas.microsoft.com/office/drawing/2014/main" id="{9ACFD91B-EB5E-4A2B-98C6-6E71D955D596}"/>
              </a:ext>
            </a:extLst>
          </p:cNvPr>
          <p:cNvSpPr txBox="1"/>
          <p:nvPr/>
        </p:nvSpPr>
        <p:spPr>
          <a:xfrm>
            <a:off x="227900" y="2145268"/>
            <a:ext cx="990670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基数估计</a:t>
            </a:r>
            <a:r>
              <a:rPr lang="zh-CN" altLang="en-US" b="1" dirty="0"/>
              <a:t>：针对一个查询，给定谓词（包括查询条件与连接），估算满足该谓词的元组的数量。</a:t>
            </a:r>
          </a:p>
        </p:txBody>
      </p:sp>
      <p:sp>
        <p:nvSpPr>
          <p:cNvPr id="10" name="文本框 9">
            <a:extLst>
              <a:ext uri="{FF2B5EF4-FFF2-40B4-BE49-F238E27FC236}">
                <a16:creationId xmlns:a16="http://schemas.microsoft.com/office/drawing/2014/main" id="{64F009E4-72CF-4FA9-B7FB-B99C10D61AA5}"/>
              </a:ext>
            </a:extLst>
          </p:cNvPr>
          <p:cNvSpPr txBox="1"/>
          <p:nvPr/>
        </p:nvSpPr>
        <p:spPr>
          <a:xfrm>
            <a:off x="227900" y="1600200"/>
            <a:ext cx="861060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基数</a:t>
            </a:r>
            <a:r>
              <a:rPr lang="zh-CN" altLang="en-US" b="1" dirty="0"/>
              <a:t>：也称为“势”，表示一个数据集中不同数据项的数量。</a:t>
            </a:r>
          </a:p>
        </p:txBody>
      </p:sp>
      <p:grpSp>
        <p:nvGrpSpPr>
          <p:cNvPr id="6" name="组合 5">
            <a:extLst>
              <a:ext uri="{FF2B5EF4-FFF2-40B4-BE49-F238E27FC236}">
                <a16:creationId xmlns:a16="http://schemas.microsoft.com/office/drawing/2014/main" id="{811A713F-F8A5-4A10-9527-E4AF8D2F76BD}"/>
              </a:ext>
            </a:extLst>
          </p:cNvPr>
          <p:cNvGrpSpPr/>
          <p:nvPr/>
        </p:nvGrpSpPr>
        <p:grpSpPr>
          <a:xfrm>
            <a:off x="304800" y="3360909"/>
            <a:ext cx="1981200" cy="1981200"/>
            <a:chOff x="609600" y="3429000"/>
            <a:chExt cx="1981200" cy="1981200"/>
          </a:xfrm>
        </p:grpSpPr>
        <p:sp>
          <p:nvSpPr>
            <p:cNvPr id="5" name="椭圆 4">
              <a:extLst>
                <a:ext uri="{FF2B5EF4-FFF2-40B4-BE49-F238E27FC236}">
                  <a16:creationId xmlns:a16="http://schemas.microsoft.com/office/drawing/2014/main" id="{1AECD95B-7C8A-4FA0-B6A2-C40BE6B4DFAF}"/>
                </a:ext>
              </a:extLst>
            </p:cNvPr>
            <p:cNvSpPr/>
            <p:nvPr/>
          </p:nvSpPr>
          <p:spPr>
            <a:xfrm>
              <a:off x="609600" y="3429000"/>
              <a:ext cx="19812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DEF836E-AFDB-4C8C-AA96-D51653C8BD0A}"/>
                </a:ext>
              </a:extLst>
            </p:cNvPr>
            <p:cNvSpPr txBox="1"/>
            <p:nvPr/>
          </p:nvSpPr>
          <p:spPr>
            <a:xfrm>
              <a:off x="695325" y="3890160"/>
              <a:ext cx="1809750" cy="1058880"/>
            </a:xfrm>
            <a:prstGeom prst="rect">
              <a:avLst/>
            </a:prstGeom>
            <a:noFill/>
          </p:spPr>
          <p:txBody>
            <a:bodyPr wrap="square">
              <a:spAutoFit/>
            </a:bodyPr>
            <a:lstStyle/>
            <a:p>
              <a:pPr algn="ct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查询优化器</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（基于成本）</a:t>
              </a:r>
              <a:endParaRPr lang="zh-CN" altLang="en-US" sz="2000" dirty="0">
                <a:solidFill>
                  <a:schemeClr val="bg1"/>
                </a:solidFill>
              </a:endParaRPr>
            </a:p>
          </p:txBody>
        </p:sp>
      </p:grpSp>
      <p:sp>
        <p:nvSpPr>
          <p:cNvPr id="32" name="文本框 31">
            <a:extLst>
              <a:ext uri="{FF2B5EF4-FFF2-40B4-BE49-F238E27FC236}">
                <a16:creationId xmlns:a16="http://schemas.microsoft.com/office/drawing/2014/main" id="{B51E9F02-7817-4EF4-B01B-0B37009A606B}"/>
              </a:ext>
            </a:extLst>
          </p:cNvPr>
          <p:cNvSpPr txBox="1"/>
          <p:nvPr/>
        </p:nvSpPr>
        <p:spPr>
          <a:xfrm>
            <a:off x="3962400" y="3702251"/>
            <a:ext cx="2823033" cy="400110"/>
          </a:xfrm>
          <a:prstGeom prst="rect">
            <a:avLst/>
          </a:prstGeom>
          <a:noFill/>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 </a:t>
            </a:r>
            <a:r>
              <a:rPr lang="zh-CN" altLang="en-US" dirty="0"/>
              <a:t>生成所有可能的查询树</a:t>
            </a:r>
          </a:p>
        </p:txBody>
      </p:sp>
      <p:grpSp>
        <p:nvGrpSpPr>
          <p:cNvPr id="68" name="组合 67">
            <a:extLst>
              <a:ext uri="{FF2B5EF4-FFF2-40B4-BE49-F238E27FC236}">
                <a16:creationId xmlns:a16="http://schemas.microsoft.com/office/drawing/2014/main" id="{D7A2E684-D0DC-4B11-97DC-5617EAAED337}"/>
              </a:ext>
            </a:extLst>
          </p:cNvPr>
          <p:cNvGrpSpPr/>
          <p:nvPr/>
        </p:nvGrpSpPr>
        <p:grpSpPr>
          <a:xfrm>
            <a:off x="2207001" y="3630753"/>
            <a:ext cx="4895675" cy="2511526"/>
            <a:chOff x="2207001" y="3630753"/>
            <a:chExt cx="4895675" cy="2511526"/>
          </a:xfrm>
        </p:grpSpPr>
        <p:grpSp>
          <p:nvGrpSpPr>
            <p:cNvPr id="31" name="组合 30">
              <a:extLst>
                <a:ext uri="{FF2B5EF4-FFF2-40B4-BE49-F238E27FC236}">
                  <a16:creationId xmlns:a16="http://schemas.microsoft.com/office/drawing/2014/main" id="{455D1EC7-F999-4FB8-8E3C-3068E462D217}"/>
                </a:ext>
              </a:extLst>
            </p:cNvPr>
            <p:cNvGrpSpPr/>
            <p:nvPr/>
          </p:nvGrpSpPr>
          <p:grpSpPr>
            <a:xfrm>
              <a:off x="2207001" y="4362326"/>
              <a:ext cx="4895675" cy="1779953"/>
              <a:chOff x="2207001" y="4430417"/>
              <a:chExt cx="4895675" cy="1779953"/>
            </a:xfrm>
          </p:grpSpPr>
          <p:grpSp>
            <p:nvGrpSpPr>
              <p:cNvPr id="22" name="组合 21">
                <a:extLst>
                  <a:ext uri="{FF2B5EF4-FFF2-40B4-BE49-F238E27FC236}">
                    <a16:creationId xmlns:a16="http://schemas.microsoft.com/office/drawing/2014/main" id="{50A95DFB-276C-4A09-B7AF-6A3F99E5E84B}"/>
                  </a:ext>
                </a:extLst>
              </p:cNvPr>
              <p:cNvGrpSpPr/>
              <p:nvPr/>
            </p:nvGrpSpPr>
            <p:grpSpPr>
              <a:xfrm>
                <a:off x="2286001" y="4430417"/>
                <a:ext cx="3810000" cy="422295"/>
                <a:chOff x="2698458" y="3944111"/>
                <a:chExt cx="3810000" cy="422295"/>
              </a:xfrm>
            </p:grpSpPr>
            <p:sp>
              <p:nvSpPr>
                <p:cNvPr id="23" name="矩形 22">
                  <a:extLst>
                    <a:ext uri="{FF2B5EF4-FFF2-40B4-BE49-F238E27FC236}">
                      <a16:creationId xmlns:a16="http://schemas.microsoft.com/office/drawing/2014/main" id="{314B82BF-F50C-47AE-BBB8-2B6363858301}"/>
                    </a:ext>
                  </a:extLst>
                </p:cNvPr>
                <p:cNvSpPr/>
                <p:nvPr/>
              </p:nvSpPr>
              <p:spPr>
                <a:xfrm>
                  <a:off x="3124199" y="3962400"/>
                  <a:ext cx="2850858" cy="404006"/>
                </a:xfrm>
                <a:prstGeom prst="rect">
                  <a:avLst/>
                </a:prstGeom>
                <a:solidFill>
                  <a:schemeClr val="bg1">
                    <a:lumMod val="8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3CB477E-C985-4EA0-A3F0-A3BC7D1196AA}"/>
                    </a:ext>
                  </a:extLst>
                </p:cNvPr>
                <p:cNvSpPr txBox="1"/>
                <p:nvPr/>
              </p:nvSpPr>
              <p:spPr>
                <a:xfrm>
                  <a:off x="2698458" y="3944111"/>
                  <a:ext cx="3810000" cy="381066"/>
                </a:xfrm>
                <a:prstGeom prst="rect">
                  <a:avLst/>
                </a:prstGeom>
                <a:noFill/>
              </p:spPr>
              <p:txBody>
                <a:bodyPr wrap="square">
                  <a:spAutoFit/>
                </a:bodyPr>
                <a:lstStyle/>
                <a:p>
                  <a:pPr algn="ctr">
                    <a:lnSpc>
                      <a:spcPct val="150000"/>
                    </a:lnSpc>
                  </a:pPr>
                  <a:r>
                    <a:rPr lang="zh-CN" altLang="en-US" sz="1400" b="1" dirty="0">
                      <a:latin typeface="微软雅黑" panose="020B0503020204020204" pitchFamily="34" charset="-122"/>
                      <a:ea typeface="微软雅黑" panose="020B0503020204020204" pitchFamily="34" charset="-122"/>
                    </a:rPr>
                    <a:t>可能的路径选择（索引与表扫描）</a:t>
                  </a:r>
                  <a:endParaRPr lang="zh-CN" altLang="en-US" sz="1200" dirty="0"/>
                </a:p>
              </p:txBody>
            </p:sp>
          </p:grpSp>
          <p:grpSp>
            <p:nvGrpSpPr>
              <p:cNvPr id="25" name="组合 24">
                <a:extLst>
                  <a:ext uri="{FF2B5EF4-FFF2-40B4-BE49-F238E27FC236}">
                    <a16:creationId xmlns:a16="http://schemas.microsoft.com/office/drawing/2014/main" id="{EDC8F9FB-80A4-4D2A-ADC8-B535E49B2389}"/>
                  </a:ext>
                </a:extLst>
              </p:cNvPr>
              <p:cNvGrpSpPr/>
              <p:nvPr/>
            </p:nvGrpSpPr>
            <p:grpSpPr>
              <a:xfrm>
                <a:off x="2711742" y="5099833"/>
                <a:ext cx="2632747" cy="423400"/>
                <a:chOff x="3124199" y="3961295"/>
                <a:chExt cx="2632747" cy="423400"/>
              </a:xfrm>
            </p:grpSpPr>
            <p:sp>
              <p:nvSpPr>
                <p:cNvPr id="26" name="矩形 25">
                  <a:extLst>
                    <a:ext uri="{FF2B5EF4-FFF2-40B4-BE49-F238E27FC236}">
                      <a16:creationId xmlns:a16="http://schemas.microsoft.com/office/drawing/2014/main" id="{3ED32E34-A2CC-48D0-9C4C-A80FB0E5B6B6}"/>
                    </a:ext>
                  </a:extLst>
                </p:cNvPr>
                <p:cNvSpPr/>
                <p:nvPr/>
              </p:nvSpPr>
              <p:spPr>
                <a:xfrm>
                  <a:off x="3124199" y="3962400"/>
                  <a:ext cx="2546057" cy="422295"/>
                </a:xfrm>
                <a:prstGeom prst="rect">
                  <a:avLst/>
                </a:prstGeom>
                <a:solidFill>
                  <a:schemeClr val="bg1">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39656B96-39E4-40C2-A094-6B42BB702AC9}"/>
                    </a:ext>
                  </a:extLst>
                </p:cNvPr>
                <p:cNvSpPr txBox="1"/>
                <p:nvPr/>
              </p:nvSpPr>
              <p:spPr>
                <a:xfrm>
                  <a:off x="3166146" y="3961295"/>
                  <a:ext cx="2590800" cy="381066"/>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路径与特定连接相结合的顺序</a:t>
                  </a:r>
                  <a:endParaRPr lang="zh-CN" altLang="en-US" sz="1200" dirty="0"/>
                </a:p>
              </p:txBody>
            </p:sp>
          </p:grpSp>
          <p:grpSp>
            <p:nvGrpSpPr>
              <p:cNvPr id="28" name="组合 27">
                <a:extLst>
                  <a:ext uri="{FF2B5EF4-FFF2-40B4-BE49-F238E27FC236}">
                    <a16:creationId xmlns:a16="http://schemas.microsoft.com/office/drawing/2014/main" id="{67E1856F-4FDB-4A54-B60C-66DE2AE43100}"/>
                  </a:ext>
                </a:extLst>
              </p:cNvPr>
              <p:cNvGrpSpPr/>
              <p:nvPr/>
            </p:nvGrpSpPr>
            <p:grpSpPr>
              <a:xfrm>
                <a:off x="2207001" y="5737884"/>
                <a:ext cx="4895675" cy="472486"/>
                <a:chOff x="2615963" y="3947114"/>
                <a:chExt cx="4895675" cy="472486"/>
              </a:xfrm>
            </p:grpSpPr>
            <p:sp>
              <p:nvSpPr>
                <p:cNvPr id="29" name="矩形 28">
                  <a:extLst>
                    <a:ext uri="{FF2B5EF4-FFF2-40B4-BE49-F238E27FC236}">
                      <a16:creationId xmlns:a16="http://schemas.microsoft.com/office/drawing/2014/main" id="{C2FD3BCE-30B0-41C1-ACE4-128CA92A3210}"/>
                    </a:ext>
                  </a:extLst>
                </p:cNvPr>
                <p:cNvSpPr/>
                <p:nvPr/>
              </p:nvSpPr>
              <p:spPr>
                <a:xfrm>
                  <a:off x="3120702" y="3962400"/>
                  <a:ext cx="3889697" cy="457200"/>
                </a:xfrm>
                <a:prstGeom prst="rect">
                  <a:avLst/>
                </a:prstGeom>
                <a:solidFill>
                  <a:schemeClr val="accent6">
                    <a:lumMod val="40000"/>
                    <a:lumOff val="6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6A12D2B0-9CF2-49F5-9B33-CF6FB99EA2E1}"/>
                    </a:ext>
                  </a:extLst>
                </p:cNvPr>
                <p:cNvSpPr txBox="1"/>
                <p:nvPr/>
              </p:nvSpPr>
              <p:spPr>
                <a:xfrm>
                  <a:off x="2615963" y="3947114"/>
                  <a:ext cx="4895675" cy="422295"/>
                </a:xfrm>
                <a:prstGeom prst="rect">
                  <a:avLst/>
                </a:prstGeom>
                <a:noFill/>
              </p:spPr>
              <p:txBody>
                <a:bodyPr wrap="square">
                  <a:spAutoFit/>
                </a:bodyPr>
                <a:lstStyle/>
                <a:p>
                  <a:pPr algn="ctr">
                    <a:lnSpc>
                      <a:spcPct val="150000"/>
                    </a:lnSpc>
                  </a:pPr>
                  <a:r>
                    <a:rPr lang="zh-CN" altLang="en-US" sz="1600" b="1" dirty="0">
                      <a:latin typeface="微软雅黑" panose="020B0503020204020204" pitchFamily="34" charset="-122"/>
                      <a:ea typeface="微软雅黑" panose="020B0503020204020204" pitchFamily="34" charset="-122"/>
                    </a:rPr>
                    <a:t>估算查询计划成本，消除永不便宜的计划</a:t>
                  </a:r>
                  <a:endParaRPr lang="zh-CN" altLang="en-US" sz="1400" dirty="0"/>
                </a:p>
              </p:txBody>
            </p:sp>
          </p:grpSp>
        </p:grpSp>
        <p:sp>
          <p:nvSpPr>
            <p:cNvPr id="33" name="箭头: 下 32">
              <a:extLst>
                <a:ext uri="{FF2B5EF4-FFF2-40B4-BE49-F238E27FC236}">
                  <a16:creationId xmlns:a16="http://schemas.microsoft.com/office/drawing/2014/main" id="{E4BD1114-3AD7-475C-8240-A7A85A9150FB}"/>
                </a:ext>
              </a:extLst>
            </p:cNvPr>
            <p:cNvSpPr/>
            <p:nvPr/>
          </p:nvSpPr>
          <p:spPr>
            <a:xfrm>
              <a:off x="3505200" y="3630753"/>
              <a:ext cx="371475" cy="5683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a:extLst>
              <a:ext uri="{FF2B5EF4-FFF2-40B4-BE49-F238E27FC236}">
                <a16:creationId xmlns:a16="http://schemas.microsoft.com/office/drawing/2014/main" id="{81CF609C-2E3D-4CD8-8FB3-9DB12DA7D43F}"/>
              </a:ext>
            </a:extLst>
          </p:cNvPr>
          <p:cNvGrpSpPr/>
          <p:nvPr/>
        </p:nvGrpSpPr>
        <p:grpSpPr>
          <a:xfrm>
            <a:off x="7221527" y="2978669"/>
            <a:ext cx="4339763" cy="1872523"/>
            <a:chOff x="7221527" y="2978669"/>
            <a:chExt cx="4339763" cy="1872523"/>
          </a:xfrm>
        </p:grpSpPr>
        <p:sp>
          <p:nvSpPr>
            <p:cNvPr id="47" name="矩形: 圆角 46">
              <a:extLst>
                <a:ext uri="{FF2B5EF4-FFF2-40B4-BE49-F238E27FC236}">
                  <a16:creationId xmlns:a16="http://schemas.microsoft.com/office/drawing/2014/main" id="{DCBA6AFA-0CB5-45E9-99D6-5B148CAD2917}"/>
                </a:ext>
              </a:extLst>
            </p:cNvPr>
            <p:cNvSpPr/>
            <p:nvPr/>
          </p:nvSpPr>
          <p:spPr>
            <a:xfrm>
              <a:off x="7221527" y="2978669"/>
              <a:ext cx="4339763" cy="1872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DAAA4881-6AE5-42FB-9182-491C122DED57}"/>
                </a:ext>
              </a:extLst>
            </p:cNvPr>
            <p:cNvSpPr txBox="1"/>
            <p:nvPr/>
          </p:nvSpPr>
          <p:spPr>
            <a:xfrm>
              <a:off x="7397766" y="3055460"/>
              <a:ext cx="1304348" cy="504882"/>
            </a:xfrm>
            <a:prstGeom prst="rect">
              <a:avLst/>
            </a:prstGeom>
            <a:noFill/>
          </p:spPr>
          <p:txBody>
            <a:bodyPr wrap="square">
              <a:spAutoFit/>
            </a:bodyPr>
            <a:lstStyle/>
            <a:p>
              <a:pP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基数估计</a:t>
              </a:r>
              <a:endParaRPr lang="zh-CN" altLang="en-US" dirty="0">
                <a:solidFill>
                  <a:schemeClr val="bg1"/>
                </a:solidFill>
              </a:endParaRPr>
            </a:p>
          </p:txBody>
        </p:sp>
        <p:sp>
          <p:nvSpPr>
            <p:cNvPr id="49" name="矩形: 圆角 48">
              <a:extLst>
                <a:ext uri="{FF2B5EF4-FFF2-40B4-BE49-F238E27FC236}">
                  <a16:creationId xmlns:a16="http://schemas.microsoft.com/office/drawing/2014/main" id="{4672372D-73C5-4723-8C16-C73F720381E0}"/>
                </a:ext>
              </a:extLst>
            </p:cNvPr>
            <p:cNvSpPr/>
            <p:nvPr/>
          </p:nvSpPr>
          <p:spPr>
            <a:xfrm>
              <a:off x="8907452" y="3702251"/>
              <a:ext cx="2473616" cy="95156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1F1E9C86-3C0F-427C-87EB-D51E7524DB80}"/>
                </a:ext>
              </a:extLst>
            </p:cNvPr>
            <p:cNvSpPr txBox="1"/>
            <p:nvPr/>
          </p:nvSpPr>
          <p:spPr>
            <a:xfrm>
              <a:off x="9448800" y="3886200"/>
              <a:ext cx="1532753" cy="504882"/>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选择性估计</a:t>
              </a:r>
              <a:endParaRPr lang="zh-CN" altLang="en-US" dirty="0"/>
            </a:p>
          </p:txBody>
        </p:sp>
      </p:grpSp>
      <p:grpSp>
        <p:nvGrpSpPr>
          <p:cNvPr id="59" name="组合 58">
            <a:extLst>
              <a:ext uri="{FF2B5EF4-FFF2-40B4-BE49-F238E27FC236}">
                <a16:creationId xmlns:a16="http://schemas.microsoft.com/office/drawing/2014/main" id="{FE282C11-9E74-4373-8990-B8559567B1C5}"/>
              </a:ext>
            </a:extLst>
          </p:cNvPr>
          <p:cNvGrpSpPr/>
          <p:nvPr/>
        </p:nvGrpSpPr>
        <p:grpSpPr>
          <a:xfrm>
            <a:off x="7178556" y="3176243"/>
            <a:ext cx="3466559" cy="1530393"/>
            <a:chOff x="7265311" y="3176243"/>
            <a:chExt cx="3466559" cy="1530393"/>
          </a:xfrm>
        </p:grpSpPr>
        <p:grpSp>
          <p:nvGrpSpPr>
            <p:cNvPr id="57" name="组合 56">
              <a:extLst>
                <a:ext uri="{FF2B5EF4-FFF2-40B4-BE49-F238E27FC236}">
                  <a16:creationId xmlns:a16="http://schemas.microsoft.com/office/drawing/2014/main" id="{FF815453-3273-4EF8-990B-8547967E0266}"/>
                </a:ext>
              </a:extLst>
            </p:cNvPr>
            <p:cNvGrpSpPr/>
            <p:nvPr/>
          </p:nvGrpSpPr>
          <p:grpSpPr>
            <a:xfrm>
              <a:off x="7265311" y="3176243"/>
              <a:ext cx="3466559" cy="1530393"/>
              <a:chOff x="7265311" y="3176243"/>
              <a:chExt cx="3466559" cy="1530393"/>
            </a:xfrm>
          </p:grpSpPr>
          <p:sp>
            <p:nvSpPr>
              <p:cNvPr id="52" name="箭头: 右 51">
                <a:extLst>
                  <a:ext uri="{FF2B5EF4-FFF2-40B4-BE49-F238E27FC236}">
                    <a16:creationId xmlns:a16="http://schemas.microsoft.com/office/drawing/2014/main" id="{B96D5B8F-804C-4C57-8899-6CBC04A616F9}"/>
                  </a:ext>
                </a:extLst>
              </p:cNvPr>
              <p:cNvSpPr/>
              <p:nvPr/>
            </p:nvSpPr>
            <p:spPr>
              <a:xfrm rot="10800000">
                <a:off x="8686800" y="4038600"/>
                <a:ext cx="495547" cy="24532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5D5265F7-F299-40AF-A500-894E426B4919}"/>
                  </a:ext>
                </a:extLst>
              </p:cNvPr>
              <p:cNvSpPr txBox="1"/>
              <p:nvPr/>
            </p:nvSpPr>
            <p:spPr>
              <a:xfrm>
                <a:off x="7265311" y="4009329"/>
                <a:ext cx="1645675" cy="697307"/>
              </a:xfrm>
              <a:prstGeom prst="rect">
                <a:avLst/>
              </a:prstGeom>
              <a:noFill/>
            </p:spPr>
            <p:txBody>
              <a:bodyPr wrap="square">
                <a:spAutoFit/>
              </a:bodyPr>
              <a:lstStyle/>
              <a:p>
                <a:pPr algn="ctr">
                  <a:lnSpc>
                    <a:spcPts val="2500"/>
                  </a:lnSpc>
                </a:pPr>
                <a:r>
                  <a:rPr lang="zh-CN" altLang="en-US" b="1" dirty="0">
                    <a:solidFill>
                      <a:schemeClr val="bg1"/>
                    </a:solidFill>
                  </a:rPr>
                  <a:t>元组比例</a:t>
                </a:r>
                <a:endParaRPr lang="en-US" altLang="zh-CN" b="1" dirty="0">
                  <a:solidFill>
                    <a:schemeClr val="bg1"/>
                  </a:solidFill>
                </a:endParaRPr>
              </a:p>
              <a:p>
                <a:pPr algn="ctr">
                  <a:lnSpc>
                    <a:spcPts val="2500"/>
                  </a:lnSpc>
                </a:pPr>
                <a:r>
                  <a:rPr lang="zh-CN" altLang="en-US" sz="1400" b="1" dirty="0">
                    <a:solidFill>
                      <a:schemeClr val="bg1"/>
                    </a:solidFill>
                  </a:rPr>
                  <a:t>（满足查询谓词）</a:t>
                </a:r>
              </a:p>
            </p:txBody>
          </p:sp>
          <p:sp>
            <p:nvSpPr>
              <p:cNvPr id="54" name="文本框 53">
                <a:extLst>
                  <a:ext uri="{FF2B5EF4-FFF2-40B4-BE49-F238E27FC236}">
                    <a16:creationId xmlns:a16="http://schemas.microsoft.com/office/drawing/2014/main" id="{52FE6746-1061-4664-BB57-4C72058503A9}"/>
                  </a:ext>
                </a:extLst>
              </p:cNvPr>
              <p:cNvSpPr txBox="1"/>
              <p:nvPr/>
            </p:nvSpPr>
            <p:spPr>
              <a:xfrm>
                <a:off x="9516220" y="3176243"/>
                <a:ext cx="1215650" cy="369332"/>
              </a:xfrm>
              <a:prstGeom prst="rect">
                <a:avLst/>
              </a:prstGeom>
              <a:noFill/>
            </p:spPr>
            <p:txBody>
              <a:bodyPr wrap="square">
                <a:spAutoFit/>
              </a:bodyPr>
              <a:lstStyle/>
              <a:p>
                <a:r>
                  <a:rPr lang="zh-CN" altLang="en-US" b="1" dirty="0">
                    <a:solidFill>
                      <a:schemeClr val="bg1"/>
                    </a:solidFill>
                  </a:rPr>
                  <a:t>元组数量</a:t>
                </a:r>
              </a:p>
            </p:txBody>
          </p:sp>
          <p:sp>
            <p:nvSpPr>
              <p:cNvPr id="55" name="箭头: 右 54">
                <a:extLst>
                  <a:ext uri="{FF2B5EF4-FFF2-40B4-BE49-F238E27FC236}">
                    <a16:creationId xmlns:a16="http://schemas.microsoft.com/office/drawing/2014/main" id="{65D18AA2-73E0-4071-82B7-64A495B7243D}"/>
                  </a:ext>
                </a:extLst>
              </p:cNvPr>
              <p:cNvSpPr/>
              <p:nvPr/>
            </p:nvSpPr>
            <p:spPr>
              <a:xfrm rot="16200000">
                <a:off x="7906671" y="3645118"/>
                <a:ext cx="370436" cy="26412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989D411A-D027-4DBF-9774-443FAE3E8338}"/>
                  </a:ext>
                </a:extLst>
              </p:cNvPr>
              <p:cNvSpPr/>
              <p:nvPr/>
            </p:nvSpPr>
            <p:spPr>
              <a:xfrm>
                <a:off x="8838500" y="3226008"/>
                <a:ext cx="495547" cy="24532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sp>
          <p:nvSpPr>
            <p:cNvPr id="58" name="文本框 57">
              <a:extLst>
                <a:ext uri="{FF2B5EF4-FFF2-40B4-BE49-F238E27FC236}">
                  <a16:creationId xmlns:a16="http://schemas.microsoft.com/office/drawing/2014/main" id="{712DE7E0-2A81-439D-874C-0FC296217ED6}"/>
                </a:ext>
              </a:extLst>
            </p:cNvPr>
            <p:cNvSpPr txBox="1"/>
            <p:nvPr/>
          </p:nvSpPr>
          <p:spPr>
            <a:xfrm rot="2495645">
              <a:off x="8500381" y="3435986"/>
              <a:ext cx="590860" cy="584775"/>
            </a:xfrm>
            <a:prstGeom prst="rect">
              <a:avLst/>
            </a:prstGeom>
            <a:noFill/>
          </p:spPr>
          <p:txBody>
            <a:bodyPr wrap="squar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a:t>
              </a:r>
            </a:p>
          </p:txBody>
        </p:sp>
      </p:grpSp>
      <p:grpSp>
        <p:nvGrpSpPr>
          <p:cNvPr id="65" name="组合 64">
            <a:extLst>
              <a:ext uri="{FF2B5EF4-FFF2-40B4-BE49-F238E27FC236}">
                <a16:creationId xmlns:a16="http://schemas.microsoft.com/office/drawing/2014/main" id="{E5F61420-C8CD-4F64-A58C-0E13A004A3EF}"/>
              </a:ext>
            </a:extLst>
          </p:cNvPr>
          <p:cNvGrpSpPr/>
          <p:nvPr/>
        </p:nvGrpSpPr>
        <p:grpSpPr>
          <a:xfrm>
            <a:off x="1447800" y="2817665"/>
            <a:ext cx="5289956" cy="683575"/>
            <a:chOff x="1447800" y="2817665"/>
            <a:chExt cx="5289956" cy="683575"/>
          </a:xfrm>
        </p:grpSpPr>
        <p:grpSp>
          <p:nvGrpSpPr>
            <p:cNvPr id="37" name="组合 36">
              <a:extLst>
                <a:ext uri="{FF2B5EF4-FFF2-40B4-BE49-F238E27FC236}">
                  <a16:creationId xmlns:a16="http://schemas.microsoft.com/office/drawing/2014/main" id="{9D419960-0527-4E1E-9FDF-F87187F6B834}"/>
                </a:ext>
              </a:extLst>
            </p:cNvPr>
            <p:cNvGrpSpPr/>
            <p:nvPr/>
          </p:nvGrpSpPr>
          <p:grpSpPr>
            <a:xfrm>
              <a:off x="1981200" y="2971800"/>
              <a:ext cx="4756556" cy="529440"/>
              <a:chOff x="1981200" y="3039891"/>
              <a:chExt cx="4756556" cy="529440"/>
            </a:xfrm>
          </p:grpSpPr>
          <p:grpSp>
            <p:nvGrpSpPr>
              <p:cNvPr id="21" name="组合 20">
                <a:extLst>
                  <a:ext uri="{FF2B5EF4-FFF2-40B4-BE49-F238E27FC236}">
                    <a16:creationId xmlns:a16="http://schemas.microsoft.com/office/drawing/2014/main" id="{D4CC7C80-5EC9-43AC-98A8-1719FB0C24FF}"/>
                  </a:ext>
                </a:extLst>
              </p:cNvPr>
              <p:cNvGrpSpPr/>
              <p:nvPr/>
            </p:nvGrpSpPr>
            <p:grpSpPr>
              <a:xfrm>
                <a:off x="2571923" y="3039891"/>
                <a:ext cx="4165833" cy="529440"/>
                <a:chOff x="2984382" y="3890160"/>
                <a:chExt cx="4165833" cy="529440"/>
              </a:xfrm>
            </p:grpSpPr>
            <p:sp>
              <p:nvSpPr>
                <p:cNvPr id="19" name="矩形 18">
                  <a:extLst>
                    <a:ext uri="{FF2B5EF4-FFF2-40B4-BE49-F238E27FC236}">
                      <a16:creationId xmlns:a16="http://schemas.microsoft.com/office/drawing/2014/main" id="{DE952E5E-8CA2-43F2-995B-AD671467154A}"/>
                    </a:ext>
                  </a:extLst>
                </p:cNvPr>
                <p:cNvSpPr/>
                <p:nvPr/>
              </p:nvSpPr>
              <p:spPr>
                <a:xfrm>
                  <a:off x="3124199" y="3962400"/>
                  <a:ext cx="3886200" cy="457200"/>
                </a:xfrm>
                <a:prstGeom prst="rect">
                  <a:avLst/>
                </a:prstGeom>
                <a:solidFill>
                  <a:schemeClr val="accent3">
                    <a:lumMod val="40000"/>
                    <a:lumOff val="6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23B7AA10-32DD-4438-8402-2BB8068F89DB}"/>
                    </a:ext>
                  </a:extLst>
                </p:cNvPr>
                <p:cNvSpPr txBox="1"/>
                <p:nvPr/>
              </p:nvSpPr>
              <p:spPr>
                <a:xfrm>
                  <a:off x="2984382" y="3890160"/>
                  <a:ext cx="4165833" cy="504882"/>
                </a:xfrm>
                <a:prstGeom prst="rect">
                  <a:avLst/>
                </a:prstGeom>
                <a:noFill/>
              </p:spPr>
              <p:txBody>
                <a:bodyPr wrap="square">
                  <a:spAutoFit/>
                </a:bodyPr>
                <a:lstStyle/>
                <a:p>
                  <a:pPr algn="ctr">
                    <a:lnSpc>
                      <a:spcPct val="150000"/>
                    </a:lnSpc>
                  </a:pPr>
                  <a:r>
                    <a:rPr lang="zh-CN" altLang="en-US" sz="2000" b="1" dirty="0">
                      <a:latin typeface="微软雅黑" panose="020B0503020204020204" pitchFamily="34" charset="-122"/>
                      <a:ea typeface="微软雅黑" panose="020B0503020204020204" pitchFamily="34" charset="-122"/>
                    </a:rPr>
                    <a:t>寻找成本最低的查询树</a:t>
                  </a:r>
                  <a:endParaRPr lang="zh-CN" altLang="en-US" dirty="0"/>
                </a:p>
              </p:txBody>
            </p:sp>
          </p:grpSp>
          <p:sp>
            <p:nvSpPr>
              <p:cNvPr id="36" name="箭头: 右 35">
                <a:extLst>
                  <a:ext uri="{FF2B5EF4-FFF2-40B4-BE49-F238E27FC236}">
                    <a16:creationId xmlns:a16="http://schemas.microsoft.com/office/drawing/2014/main" id="{47C5FA5A-2F82-420B-BDEE-26F7ABCDFE9A}"/>
                  </a:ext>
                </a:extLst>
              </p:cNvPr>
              <p:cNvSpPr/>
              <p:nvPr/>
            </p:nvSpPr>
            <p:spPr>
              <a:xfrm>
                <a:off x="1981200" y="3229066"/>
                <a:ext cx="590723" cy="251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文本框 63">
              <a:extLst>
                <a:ext uri="{FF2B5EF4-FFF2-40B4-BE49-F238E27FC236}">
                  <a16:creationId xmlns:a16="http://schemas.microsoft.com/office/drawing/2014/main" id="{F9877C1A-D7CE-4061-9F70-414D89D6C31B}"/>
                </a:ext>
              </a:extLst>
            </p:cNvPr>
            <p:cNvSpPr txBox="1"/>
            <p:nvPr/>
          </p:nvSpPr>
          <p:spPr>
            <a:xfrm>
              <a:off x="1447800" y="2817665"/>
              <a:ext cx="1644240" cy="3077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sz="1400" dirty="0">
                  <a:solidFill>
                    <a:schemeClr val="tx1"/>
                  </a:solidFill>
                  <a:latin typeface="新宋体" panose="02010609030101010101" pitchFamily="49" charset="-122"/>
                  <a:ea typeface="新宋体" panose="02010609030101010101" pitchFamily="49" charset="-122"/>
                </a:rPr>
                <a:t>期望</a:t>
              </a:r>
            </a:p>
          </p:txBody>
        </p:sp>
      </p:grpSp>
      <p:grpSp>
        <p:nvGrpSpPr>
          <p:cNvPr id="70" name="组合 69">
            <a:extLst>
              <a:ext uri="{FF2B5EF4-FFF2-40B4-BE49-F238E27FC236}">
                <a16:creationId xmlns:a16="http://schemas.microsoft.com/office/drawing/2014/main" id="{E26B1C69-2104-423A-B98A-6D01B519DB38}"/>
              </a:ext>
            </a:extLst>
          </p:cNvPr>
          <p:cNvGrpSpPr/>
          <p:nvPr/>
        </p:nvGrpSpPr>
        <p:grpSpPr>
          <a:xfrm>
            <a:off x="8467219" y="5389189"/>
            <a:ext cx="3354079" cy="969008"/>
            <a:chOff x="8467219" y="5389189"/>
            <a:chExt cx="3354079" cy="969008"/>
          </a:xfrm>
        </p:grpSpPr>
        <p:sp>
          <p:nvSpPr>
            <p:cNvPr id="60" name="文本框 59">
              <a:extLst>
                <a:ext uri="{FF2B5EF4-FFF2-40B4-BE49-F238E27FC236}">
                  <a16:creationId xmlns:a16="http://schemas.microsoft.com/office/drawing/2014/main" id="{728B4448-AFFC-4328-BD63-7691E8C826EB}"/>
                </a:ext>
              </a:extLst>
            </p:cNvPr>
            <p:cNvSpPr txBox="1"/>
            <p:nvPr/>
          </p:nvSpPr>
          <p:spPr>
            <a:xfrm>
              <a:off x="8479630" y="6019643"/>
              <a:ext cx="3115319" cy="338554"/>
            </a:xfrm>
            <a:prstGeom prst="rect">
              <a:avLst/>
            </a:prstGeom>
            <a:noFill/>
          </p:spPr>
          <p:txBody>
            <a:bodyPr wrap="square">
              <a:spAutoFit/>
            </a:bodyPr>
            <a:lstStyle>
              <a:defPPr>
                <a:defRPr lang="zh-CN"/>
              </a:defPPr>
              <a:lvl1pPr>
                <a:defRPr sz="2000" b="1">
                  <a:solidFill>
                    <a:srgbClr val="FF0000"/>
                  </a:solidFill>
                  <a:latin typeface="微软雅黑" panose="020B0503020204020204" pitchFamily="34" charset="-122"/>
                  <a:ea typeface="微软雅黑" panose="020B0503020204020204" pitchFamily="34" charset="-122"/>
                </a:defRPr>
              </a:lvl1pPr>
            </a:lstStyle>
            <a:p>
              <a:r>
                <a:rPr lang="zh-CN" altLang="en-US" sz="1600" dirty="0">
                  <a:solidFill>
                    <a:schemeClr val="tx1"/>
                  </a:solidFill>
                  <a:latin typeface="新宋体" panose="02010609030101010101" pitchFamily="49" charset="-122"/>
                  <a:ea typeface="新宋体" panose="02010609030101010101" pitchFamily="49" charset="-122"/>
                </a:rPr>
                <a:t>需要多少个磁盘页面来存储元组</a:t>
              </a:r>
            </a:p>
          </p:txBody>
        </p:sp>
        <p:sp>
          <p:nvSpPr>
            <p:cNvPr id="61" name="文本框 60">
              <a:extLst>
                <a:ext uri="{FF2B5EF4-FFF2-40B4-BE49-F238E27FC236}">
                  <a16:creationId xmlns:a16="http://schemas.microsoft.com/office/drawing/2014/main" id="{D7225B86-A438-4F33-A89A-6D0C0B3963B1}"/>
                </a:ext>
              </a:extLst>
            </p:cNvPr>
            <p:cNvSpPr txBox="1"/>
            <p:nvPr/>
          </p:nvSpPr>
          <p:spPr>
            <a:xfrm>
              <a:off x="8467219" y="5389189"/>
              <a:ext cx="3354079" cy="338554"/>
            </a:xfrm>
            <a:prstGeom prst="rect">
              <a:avLst/>
            </a:prstGeom>
            <a:noFill/>
          </p:spPr>
          <p:txBody>
            <a:bodyPr wrap="square">
              <a:spAutoFit/>
            </a:bodyPr>
            <a:lstStyle>
              <a:defPPr>
                <a:defRPr lang="zh-CN"/>
              </a:defPPr>
              <a:lvl1pPr>
                <a:defRPr sz="2000" b="1">
                  <a:solidFill>
                    <a:srgbClr val="FF0000"/>
                  </a:solidFill>
                  <a:latin typeface="微软雅黑" panose="020B0503020204020204" pitchFamily="34" charset="-122"/>
                  <a:ea typeface="微软雅黑" panose="020B0503020204020204" pitchFamily="34" charset="-122"/>
                </a:defRPr>
              </a:lvl1pPr>
            </a:lstStyle>
            <a:p>
              <a:r>
                <a:rPr lang="zh-CN" altLang="en-US" sz="1600" dirty="0">
                  <a:solidFill>
                    <a:schemeClr val="tx1"/>
                  </a:solidFill>
                  <a:latin typeface="新宋体" panose="02010609030101010101" pitchFamily="49" charset="-122"/>
                  <a:ea typeface="新宋体" panose="02010609030101010101" pitchFamily="49" charset="-122"/>
                </a:rPr>
                <a:t>相对困难，具有挑战性，研究热点</a:t>
              </a:r>
            </a:p>
          </p:txBody>
        </p:sp>
      </p:grpSp>
      <p:grpSp>
        <p:nvGrpSpPr>
          <p:cNvPr id="69" name="组合 68">
            <a:extLst>
              <a:ext uri="{FF2B5EF4-FFF2-40B4-BE49-F238E27FC236}">
                <a16:creationId xmlns:a16="http://schemas.microsoft.com/office/drawing/2014/main" id="{B64664EB-9D1C-4E94-94D6-936D277D943B}"/>
              </a:ext>
            </a:extLst>
          </p:cNvPr>
          <p:cNvGrpSpPr/>
          <p:nvPr/>
        </p:nvGrpSpPr>
        <p:grpSpPr>
          <a:xfrm>
            <a:off x="6051960" y="5309495"/>
            <a:ext cx="2406240" cy="1099414"/>
            <a:chOff x="6051960" y="5309495"/>
            <a:chExt cx="2406240" cy="1099414"/>
          </a:xfrm>
        </p:grpSpPr>
        <p:grpSp>
          <p:nvGrpSpPr>
            <p:cNvPr id="46" name="组合 45">
              <a:extLst>
                <a:ext uri="{FF2B5EF4-FFF2-40B4-BE49-F238E27FC236}">
                  <a16:creationId xmlns:a16="http://schemas.microsoft.com/office/drawing/2014/main" id="{A87FAF05-12C6-4958-A39C-215482FBBD6C}"/>
                </a:ext>
              </a:extLst>
            </p:cNvPr>
            <p:cNvGrpSpPr/>
            <p:nvPr/>
          </p:nvGrpSpPr>
          <p:grpSpPr>
            <a:xfrm>
              <a:off x="6702110" y="5309495"/>
              <a:ext cx="1756090" cy="1099414"/>
              <a:chOff x="6702110" y="5309495"/>
              <a:chExt cx="1756090" cy="1099414"/>
            </a:xfrm>
          </p:grpSpPr>
          <p:grpSp>
            <p:nvGrpSpPr>
              <p:cNvPr id="41" name="组合 40">
                <a:extLst>
                  <a:ext uri="{FF2B5EF4-FFF2-40B4-BE49-F238E27FC236}">
                    <a16:creationId xmlns:a16="http://schemas.microsoft.com/office/drawing/2014/main" id="{9B0347CE-8542-43ED-B5A9-8F73347B9BF4}"/>
                  </a:ext>
                </a:extLst>
              </p:cNvPr>
              <p:cNvGrpSpPr/>
              <p:nvPr/>
            </p:nvGrpSpPr>
            <p:grpSpPr>
              <a:xfrm>
                <a:off x="7227817" y="5309495"/>
                <a:ext cx="1230383" cy="462298"/>
                <a:chOff x="7027179" y="5297689"/>
                <a:chExt cx="1230383" cy="462298"/>
              </a:xfrm>
            </p:grpSpPr>
            <p:sp>
              <p:nvSpPr>
                <p:cNvPr id="39" name="矩形 38">
                  <a:extLst>
                    <a:ext uri="{FF2B5EF4-FFF2-40B4-BE49-F238E27FC236}">
                      <a16:creationId xmlns:a16="http://schemas.microsoft.com/office/drawing/2014/main" id="{C6AAD8C6-2FDF-4C10-9424-B57FD7130748}"/>
                    </a:ext>
                  </a:extLst>
                </p:cNvPr>
                <p:cNvSpPr/>
                <p:nvPr/>
              </p:nvSpPr>
              <p:spPr>
                <a:xfrm>
                  <a:off x="7027179" y="5337692"/>
                  <a:ext cx="1230383" cy="422295"/>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bg1"/>
                    </a:solidFill>
                  </a:endParaRPr>
                </a:p>
              </p:txBody>
            </p:sp>
            <p:sp>
              <p:nvSpPr>
                <p:cNvPr id="40" name="文本框 39">
                  <a:extLst>
                    <a:ext uri="{FF2B5EF4-FFF2-40B4-BE49-F238E27FC236}">
                      <a16:creationId xmlns:a16="http://schemas.microsoft.com/office/drawing/2014/main" id="{F7D51C8D-64B8-4F2A-8220-EC33DF30D2CA}"/>
                    </a:ext>
                  </a:extLst>
                </p:cNvPr>
                <p:cNvSpPr txBox="1"/>
                <p:nvPr/>
              </p:nvSpPr>
              <p:spPr>
                <a:xfrm>
                  <a:off x="7162800" y="5297689"/>
                  <a:ext cx="1094762" cy="422295"/>
                </a:xfrm>
                <a:prstGeom prst="rect">
                  <a:avLst/>
                </a:prstGeom>
                <a:noFill/>
              </p:spPr>
              <p:txBody>
                <a:bodyPr wrap="square">
                  <a:spAutoFit/>
                </a:bodyPr>
                <a:lstStyle/>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基数估计</a:t>
                  </a:r>
                  <a:endParaRPr lang="zh-CN" altLang="en-US" sz="1400" dirty="0">
                    <a:solidFill>
                      <a:schemeClr val="bg1"/>
                    </a:solidFill>
                  </a:endParaRPr>
                </a:p>
              </p:txBody>
            </p:sp>
          </p:grpSp>
          <p:grpSp>
            <p:nvGrpSpPr>
              <p:cNvPr id="42" name="组合 41">
                <a:extLst>
                  <a:ext uri="{FF2B5EF4-FFF2-40B4-BE49-F238E27FC236}">
                    <a16:creationId xmlns:a16="http://schemas.microsoft.com/office/drawing/2014/main" id="{85F03A7E-FD94-4F97-A268-1DAE902F72A3}"/>
                  </a:ext>
                </a:extLst>
              </p:cNvPr>
              <p:cNvGrpSpPr/>
              <p:nvPr/>
            </p:nvGrpSpPr>
            <p:grpSpPr>
              <a:xfrm>
                <a:off x="7223624" y="5946611"/>
                <a:ext cx="1230383" cy="462298"/>
                <a:chOff x="7027179" y="5297689"/>
                <a:chExt cx="1230383" cy="462298"/>
              </a:xfrm>
            </p:grpSpPr>
            <p:sp>
              <p:nvSpPr>
                <p:cNvPr id="43" name="矩形 42">
                  <a:extLst>
                    <a:ext uri="{FF2B5EF4-FFF2-40B4-BE49-F238E27FC236}">
                      <a16:creationId xmlns:a16="http://schemas.microsoft.com/office/drawing/2014/main" id="{93CDD1B9-BC65-4891-84EE-EEBA7BA5A690}"/>
                    </a:ext>
                  </a:extLst>
                </p:cNvPr>
                <p:cNvSpPr/>
                <p:nvPr/>
              </p:nvSpPr>
              <p:spPr>
                <a:xfrm>
                  <a:off x="7027179" y="5337692"/>
                  <a:ext cx="1230383" cy="422295"/>
                </a:xfrm>
                <a:prstGeom prst="rect">
                  <a:avLst/>
                </a:prstGeom>
                <a:solidFill>
                  <a:schemeClr val="bg1">
                    <a:lumMod val="8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bg1"/>
                    </a:solidFill>
                  </a:endParaRPr>
                </a:p>
              </p:txBody>
            </p:sp>
            <p:sp>
              <p:nvSpPr>
                <p:cNvPr id="44" name="文本框 43">
                  <a:extLst>
                    <a:ext uri="{FF2B5EF4-FFF2-40B4-BE49-F238E27FC236}">
                      <a16:creationId xmlns:a16="http://schemas.microsoft.com/office/drawing/2014/main" id="{74B7E30D-70BB-4A7B-9A7F-4B8850E9352F}"/>
                    </a:ext>
                  </a:extLst>
                </p:cNvPr>
                <p:cNvSpPr txBox="1"/>
                <p:nvPr/>
              </p:nvSpPr>
              <p:spPr>
                <a:xfrm>
                  <a:off x="7162800" y="5297689"/>
                  <a:ext cx="1094762" cy="422295"/>
                </a:xfrm>
                <a:prstGeom prst="rect">
                  <a:avLst/>
                </a:prstGeom>
                <a:noFill/>
              </p:spPr>
              <p:txBody>
                <a:bodyPr wrap="square">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空间估计</a:t>
                  </a:r>
                  <a:endParaRPr lang="zh-CN" altLang="en-US" sz="1400" dirty="0"/>
                </a:p>
              </p:txBody>
            </p:sp>
          </p:grpSp>
          <p:sp>
            <p:nvSpPr>
              <p:cNvPr id="45" name="箭头: 右 44">
                <a:extLst>
                  <a:ext uri="{FF2B5EF4-FFF2-40B4-BE49-F238E27FC236}">
                    <a16:creationId xmlns:a16="http://schemas.microsoft.com/office/drawing/2014/main" id="{FF110928-FB38-4902-9559-B9A7AE893213}"/>
                  </a:ext>
                </a:extLst>
              </p:cNvPr>
              <p:cNvSpPr/>
              <p:nvPr/>
            </p:nvSpPr>
            <p:spPr>
              <a:xfrm>
                <a:off x="6702110" y="5773531"/>
                <a:ext cx="371915" cy="21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文本框 65">
              <a:extLst>
                <a:ext uri="{FF2B5EF4-FFF2-40B4-BE49-F238E27FC236}">
                  <a16:creationId xmlns:a16="http://schemas.microsoft.com/office/drawing/2014/main" id="{4AE243A0-87B6-4063-AA3C-0A59A8E2F6E8}"/>
                </a:ext>
              </a:extLst>
            </p:cNvPr>
            <p:cNvSpPr txBox="1"/>
            <p:nvPr/>
          </p:nvSpPr>
          <p:spPr>
            <a:xfrm>
              <a:off x="6051960" y="5395032"/>
              <a:ext cx="1644240" cy="3077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sz="1400" dirty="0">
                  <a:solidFill>
                    <a:schemeClr val="tx1"/>
                  </a:solidFill>
                  <a:latin typeface="新宋体" panose="02010609030101010101" pitchFamily="49" charset="-122"/>
                  <a:ea typeface="新宋体" panose="02010609030101010101" pitchFamily="49" charset="-122"/>
                </a:rPr>
                <a:t>途径</a:t>
              </a:r>
            </a:p>
          </p:txBody>
        </p:sp>
      </p:grpSp>
      <p:sp>
        <p:nvSpPr>
          <p:cNvPr id="62" name="文本框 61">
            <a:extLst>
              <a:ext uri="{FF2B5EF4-FFF2-40B4-BE49-F238E27FC236}">
                <a16:creationId xmlns:a16="http://schemas.microsoft.com/office/drawing/2014/main" id="{0415A308-7716-482B-8BB6-6009543CA887}"/>
              </a:ext>
            </a:extLst>
          </p:cNvPr>
          <p:cNvSpPr txBox="1"/>
          <p:nvPr/>
        </p:nvSpPr>
        <p:spPr>
          <a:xfrm>
            <a:off x="227900" y="941193"/>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基数估计与选择性估计</a:t>
            </a:r>
          </a:p>
        </p:txBody>
      </p:sp>
    </p:spTree>
    <p:extLst>
      <p:ext uri="{BB962C8B-B14F-4D97-AF65-F5344CB8AC3E}">
        <p14:creationId xmlns:p14="http://schemas.microsoft.com/office/powerpoint/2010/main" val="166222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left)">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up)">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wipe(left)">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63"/>
                                        </p:tgtEl>
                                        <p:attrNameLst>
                                          <p:attrName>style.visibility</p:attrName>
                                        </p:attrNameLst>
                                      </p:cBhvr>
                                      <p:to>
                                        <p:strVal val="visible"/>
                                      </p:to>
                                    </p:set>
                                    <p:anim calcmode="lin" valueType="num">
                                      <p:cBhvr>
                                        <p:cTn id="47" dur="500" fill="hold"/>
                                        <p:tgtEl>
                                          <p:spTgt spid="63"/>
                                        </p:tgtEl>
                                        <p:attrNameLst>
                                          <p:attrName>ppt_w</p:attrName>
                                        </p:attrNameLst>
                                      </p:cBhvr>
                                      <p:tavLst>
                                        <p:tav tm="0">
                                          <p:val>
                                            <p:fltVal val="0"/>
                                          </p:val>
                                        </p:tav>
                                        <p:tav tm="100000">
                                          <p:val>
                                            <p:strVal val="#ppt_w"/>
                                          </p:val>
                                        </p:tav>
                                      </p:tavLst>
                                    </p:anim>
                                    <p:anim calcmode="lin" valueType="num">
                                      <p:cBhvr>
                                        <p:cTn id="48" dur="500" fill="hold"/>
                                        <p:tgtEl>
                                          <p:spTgt spid="63"/>
                                        </p:tgtEl>
                                        <p:attrNameLst>
                                          <p:attrName>ppt_h</p:attrName>
                                        </p:attrNameLst>
                                      </p:cBhvr>
                                      <p:tavLst>
                                        <p:tav tm="0">
                                          <p:val>
                                            <p:fltVal val="0"/>
                                          </p:val>
                                        </p:tav>
                                        <p:tav tm="100000">
                                          <p:val>
                                            <p:strVal val="#ppt_h"/>
                                          </p:val>
                                        </p:tav>
                                      </p:tavLst>
                                    </p:anim>
                                    <p:animEffect transition="in" filter="fade">
                                      <p:cBhvr>
                                        <p:cTn id="49" dur="500"/>
                                        <p:tgtEl>
                                          <p:spTgt spid="63"/>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barn(inVertical)">
                                      <p:cBhvr>
                                        <p:cTn id="5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背景引入</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5</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主流的选择性估计方法</a:t>
            </a:r>
          </a:p>
        </p:txBody>
      </p:sp>
      <p:grpSp>
        <p:nvGrpSpPr>
          <p:cNvPr id="16" name="组合 15">
            <a:extLst>
              <a:ext uri="{FF2B5EF4-FFF2-40B4-BE49-F238E27FC236}">
                <a16:creationId xmlns:a16="http://schemas.microsoft.com/office/drawing/2014/main" id="{134CF0A0-36C9-4C59-A188-008C869F1F01}"/>
              </a:ext>
            </a:extLst>
          </p:cNvPr>
          <p:cNvGrpSpPr/>
          <p:nvPr/>
        </p:nvGrpSpPr>
        <p:grpSpPr>
          <a:xfrm>
            <a:off x="322455" y="1752600"/>
            <a:ext cx="4355698" cy="4859261"/>
            <a:chOff x="322455" y="1752600"/>
            <a:chExt cx="4355698" cy="4859261"/>
          </a:xfrm>
        </p:grpSpPr>
        <p:grpSp>
          <p:nvGrpSpPr>
            <p:cNvPr id="31" name="组合 30">
              <a:extLst>
                <a:ext uri="{FF2B5EF4-FFF2-40B4-BE49-F238E27FC236}">
                  <a16:creationId xmlns:a16="http://schemas.microsoft.com/office/drawing/2014/main" id="{4EA5DC8E-79C1-4B29-A210-4B95DDFCDB5F}"/>
                </a:ext>
              </a:extLst>
            </p:cNvPr>
            <p:cNvGrpSpPr/>
            <p:nvPr/>
          </p:nvGrpSpPr>
          <p:grpSpPr>
            <a:xfrm>
              <a:off x="322455" y="1752600"/>
              <a:ext cx="3163685" cy="4484132"/>
              <a:chOff x="170406" y="1752600"/>
              <a:chExt cx="3163685" cy="4484132"/>
            </a:xfrm>
          </p:grpSpPr>
          <p:grpSp>
            <p:nvGrpSpPr>
              <p:cNvPr id="5" name="组合 4">
                <a:extLst>
                  <a:ext uri="{FF2B5EF4-FFF2-40B4-BE49-F238E27FC236}">
                    <a16:creationId xmlns:a16="http://schemas.microsoft.com/office/drawing/2014/main" id="{55010E78-9D77-4512-92AE-B77461312F2F}"/>
                  </a:ext>
                </a:extLst>
              </p:cNvPr>
              <p:cNvGrpSpPr/>
              <p:nvPr/>
            </p:nvGrpSpPr>
            <p:grpSpPr>
              <a:xfrm>
                <a:off x="533049" y="1752600"/>
                <a:ext cx="2438400" cy="4484132"/>
                <a:chOff x="533049" y="1752600"/>
                <a:chExt cx="2438400" cy="4484132"/>
              </a:xfrm>
            </p:grpSpPr>
            <p:grpSp>
              <p:nvGrpSpPr>
                <p:cNvPr id="6" name="组合 5">
                  <a:extLst>
                    <a:ext uri="{FF2B5EF4-FFF2-40B4-BE49-F238E27FC236}">
                      <a16:creationId xmlns:a16="http://schemas.microsoft.com/office/drawing/2014/main" id="{71DB7C25-ABD0-42A2-9799-FDE9FFAA07FD}"/>
                    </a:ext>
                  </a:extLst>
                </p:cNvPr>
                <p:cNvGrpSpPr/>
                <p:nvPr/>
              </p:nvGrpSpPr>
              <p:grpSpPr>
                <a:xfrm>
                  <a:off x="766543" y="1752600"/>
                  <a:ext cx="1981200" cy="1981200"/>
                  <a:chOff x="609600" y="3429000"/>
                  <a:chExt cx="1981200" cy="1981200"/>
                </a:xfrm>
              </p:grpSpPr>
              <p:sp>
                <p:nvSpPr>
                  <p:cNvPr id="9" name="椭圆 8">
                    <a:extLst>
                      <a:ext uri="{FF2B5EF4-FFF2-40B4-BE49-F238E27FC236}">
                        <a16:creationId xmlns:a16="http://schemas.microsoft.com/office/drawing/2014/main" id="{4126B92A-7565-4D57-962F-548FA3B74A38}"/>
                      </a:ext>
                    </a:extLst>
                  </p:cNvPr>
                  <p:cNvSpPr/>
                  <p:nvPr/>
                </p:nvSpPr>
                <p:spPr>
                  <a:xfrm>
                    <a:off x="609600" y="3429000"/>
                    <a:ext cx="19812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1480463-30F6-45CD-9B48-C8801A443998}"/>
                      </a:ext>
                    </a:extLst>
                  </p:cNvPr>
                  <p:cNvSpPr txBox="1"/>
                  <p:nvPr/>
                </p:nvSpPr>
                <p:spPr>
                  <a:xfrm>
                    <a:off x="695325" y="3810000"/>
                    <a:ext cx="1809750" cy="1141338"/>
                  </a:xfrm>
                  <a:prstGeom prst="rect">
                    <a:avLst/>
                  </a:prstGeom>
                  <a:noFill/>
                </p:spPr>
                <p:txBody>
                  <a:bodyPr wrap="square">
                    <a:spAutoFit/>
                  </a:bodyPr>
                  <a:lstStyle/>
                  <a:p>
                    <a:pPr algn="ct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基于</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数据扫描</a:t>
                    </a:r>
                    <a:endParaRPr lang="zh-CN" altLang="en-US" sz="2000" dirty="0">
                      <a:solidFill>
                        <a:schemeClr val="bg1"/>
                      </a:solidFill>
                    </a:endParaRPr>
                  </a:p>
                </p:txBody>
              </p:sp>
            </p:grpSp>
            <p:sp>
              <p:nvSpPr>
                <p:cNvPr id="14" name="文本框 13">
                  <a:extLst>
                    <a:ext uri="{FF2B5EF4-FFF2-40B4-BE49-F238E27FC236}">
                      <a16:creationId xmlns:a16="http://schemas.microsoft.com/office/drawing/2014/main" id="{635BF88E-08DB-4A8D-B6A3-D4E0538BD937}"/>
                    </a:ext>
                  </a:extLst>
                </p:cNvPr>
                <p:cNvSpPr txBox="1"/>
                <p:nvPr/>
              </p:nvSpPr>
              <p:spPr>
                <a:xfrm>
                  <a:off x="533049" y="5029200"/>
                  <a:ext cx="2438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a:defRPr sz="2000" b="1">
                      <a:solidFill>
                        <a:srgbClr val="FF0000"/>
                      </a:solidFill>
                      <a:latin typeface="微软雅黑" panose="020B0503020204020204" pitchFamily="34" charset="-122"/>
                      <a:ea typeface="微软雅黑" panose="020B0503020204020204" pitchFamily="34" charset="-122"/>
                    </a:defRPr>
                  </a:lvl1pPr>
                </a:lstStyle>
                <a:p>
                  <a:pPr algn="ctr"/>
                  <a:r>
                    <a:rPr lang="zh-CN" altLang="en-US" sz="1800" dirty="0">
                      <a:solidFill>
                        <a:schemeClr val="tx1"/>
                      </a:solidFill>
                    </a:rPr>
                    <a:t>基于直方图</a:t>
                  </a:r>
                </a:p>
              </p:txBody>
            </p:sp>
            <p:sp>
              <p:nvSpPr>
                <p:cNvPr id="15" name="文本框 14">
                  <a:extLst>
                    <a:ext uri="{FF2B5EF4-FFF2-40B4-BE49-F238E27FC236}">
                      <a16:creationId xmlns:a16="http://schemas.microsoft.com/office/drawing/2014/main" id="{43466095-5312-460E-9F55-EDDB64ED3CF2}"/>
                    </a:ext>
                  </a:extLst>
                </p:cNvPr>
                <p:cNvSpPr txBox="1"/>
                <p:nvPr/>
              </p:nvSpPr>
              <p:spPr>
                <a:xfrm>
                  <a:off x="533049" y="5867400"/>
                  <a:ext cx="2438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a:defRPr sz="2000" b="1">
                      <a:solidFill>
                        <a:srgbClr val="FF0000"/>
                      </a:solidFill>
                      <a:latin typeface="微软雅黑" panose="020B0503020204020204" pitchFamily="34" charset="-122"/>
                      <a:ea typeface="微软雅黑" panose="020B0503020204020204" pitchFamily="34" charset="-122"/>
                    </a:defRPr>
                  </a:lvl1pPr>
                </a:lstStyle>
                <a:p>
                  <a:pPr algn="ctr"/>
                  <a:r>
                    <a:rPr lang="zh-CN" altLang="en-US" sz="1800" dirty="0">
                      <a:solidFill>
                        <a:schemeClr val="tx1"/>
                      </a:solidFill>
                    </a:rPr>
                    <a:t>基于抽样</a:t>
                  </a:r>
                </a:p>
              </p:txBody>
            </p:sp>
          </p:grpSp>
          <p:sp>
            <p:nvSpPr>
              <p:cNvPr id="24" name="文本框 23">
                <a:extLst>
                  <a:ext uri="{FF2B5EF4-FFF2-40B4-BE49-F238E27FC236}">
                    <a16:creationId xmlns:a16="http://schemas.microsoft.com/office/drawing/2014/main" id="{15134628-05CE-4244-B2D9-6B6FBC1C6A7E}"/>
                  </a:ext>
                </a:extLst>
              </p:cNvPr>
              <p:cNvSpPr txBox="1"/>
              <p:nvPr/>
            </p:nvSpPr>
            <p:spPr>
              <a:xfrm>
                <a:off x="170406" y="4146079"/>
                <a:ext cx="3163685" cy="33855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sz="1600" b="1" dirty="0">
                    <a:latin typeface="新宋体" panose="02010609030101010101" pitchFamily="49" charset="-122"/>
                    <a:ea typeface="新宋体" panose="02010609030101010101" pitchFamily="49" charset="-122"/>
                  </a:rPr>
                  <a:t>直接检查数据并收集统计信息</a:t>
                </a:r>
              </a:p>
            </p:txBody>
          </p:sp>
        </p:grpSp>
        <p:pic>
          <p:nvPicPr>
            <p:cNvPr id="28" name="图片 27">
              <a:extLst>
                <a:ext uri="{FF2B5EF4-FFF2-40B4-BE49-F238E27FC236}">
                  <a16:creationId xmlns:a16="http://schemas.microsoft.com/office/drawing/2014/main" id="{6473FF43-7BED-43AC-AFFC-B69999AA5C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2442" y="4502307"/>
              <a:ext cx="975711" cy="2109554"/>
            </a:xfrm>
            <a:prstGeom prst="rect">
              <a:avLst/>
            </a:prstGeom>
          </p:spPr>
        </p:pic>
      </p:grpSp>
      <p:grpSp>
        <p:nvGrpSpPr>
          <p:cNvPr id="44" name="组合 43">
            <a:extLst>
              <a:ext uri="{FF2B5EF4-FFF2-40B4-BE49-F238E27FC236}">
                <a16:creationId xmlns:a16="http://schemas.microsoft.com/office/drawing/2014/main" id="{8F25C332-9E0C-48B4-A742-81DC52F9A1A2}"/>
              </a:ext>
            </a:extLst>
          </p:cNvPr>
          <p:cNvGrpSpPr/>
          <p:nvPr/>
        </p:nvGrpSpPr>
        <p:grpSpPr>
          <a:xfrm>
            <a:off x="9981849" y="5045279"/>
            <a:ext cx="1752951" cy="1195165"/>
            <a:chOff x="9906000" y="5045279"/>
            <a:chExt cx="1752951" cy="1195165"/>
          </a:xfrm>
        </p:grpSpPr>
        <p:sp>
          <p:nvSpPr>
            <p:cNvPr id="37" name="文本框 36">
              <a:extLst>
                <a:ext uri="{FF2B5EF4-FFF2-40B4-BE49-F238E27FC236}">
                  <a16:creationId xmlns:a16="http://schemas.microsoft.com/office/drawing/2014/main" id="{CB55E012-4AAF-4EAB-86E1-C3E9F795DD04}"/>
                </a:ext>
              </a:extLst>
            </p:cNvPr>
            <p:cNvSpPr txBox="1"/>
            <p:nvPr/>
          </p:nvSpPr>
          <p:spPr>
            <a:xfrm>
              <a:off x="9906000" y="5045279"/>
              <a:ext cx="164424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快速但不准确</a:t>
              </a:r>
              <a:endParaRPr lang="zh-CN" altLang="en-US" dirty="0"/>
            </a:p>
          </p:txBody>
        </p:sp>
        <p:sp>
          <p:nvSpPr>
            <p:cNvPr id="38" name="文本框 37">
              <a:extLst>
                <a:ext uri="{FF2B5EF4-FFF2-40B4-BE49-F238E27FC236}">
                  <a16:creationId xmlns:a16="http://schemas.microsoft.com/office/drawing/2014/main" id="{67FC640E-B72B-47D4-97A9-510009FE5FB3}"/>
                </a:ext>
              </a:extLst>
            </p:cNvPr>
            <p:cNvSpPr txBox="1"/>
            <p:nvPr/>
          </p:nvSpPr>
          <p:spPr>
            <a:xfrm>
              <a:off x="9906000" y="5871112"/>
              <a:ext cx="1752951"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准确但不快速</a:t>
              </a:r>
              <a:endParaRPr lang="zh-CN" altLang="en-US" dirty="0"/>
            </a:p>
          </p:txBody>
        </p:sp>
      </p:grpSp>
      <p:grpSp>
        <p:nvGrpSpPr>
          <p:cNvPr id="48" name="组合 47">
            <a:extLst>
              <a:ext uri="{FF2B5EF4-FFF2-40B4-BE49-F238E27FC236}">
                <a16:creationId xmlns:a16="http://schemas.microsoft.com/office/drawing/2014/main" id="{73DB3F4F-F996-4A5F-8C80-749E0267EC5C}"/>
              </a:ext>
            </a:extLst>
          </p:cNvPr>
          <p:cNvGrpSpPr/>
          <p:nvPr/>
        </p:nvGrpSpPr>
        <p:grpSpPr>
          <a:xfrm>
            <a:off x="8110886" y="971140"/>
            <a:ext cx="3591403" cy="3494458"/>
            <a:chOff x="7958837" y="971140"/>
            <a:chExt cx="3591403" cy="3494458"/>
          </a:xfrm>
        </p:grpSpPr>
        <p:grpSp>
          <p:nvGrpSpPr>
            <p:cNvPr id="43" name="组合 42">
              <a:extLst>
                <a:ext uri="{FF2B5EF4-FFF2-40B4-BE49-F238E27FC236}">
                  <a16:creationId xmlns:a16="http://schemas.microsoft.com/office/drawing/2014/main" id="{4C17F3AC-3447-4E12-8C52-B25A10659B66}"/>
                </a:ext>
              </a:extLst>
            </p:cNvPr>
            <p:cNvGrpSpPr/>
            <p:nvPr/>
          </p:nvGrpSpPr>
          <p:grpSpPr>
            <a:xfrm>
              <a:off x="9569040" y="971140"/>
              <a:ext cx="1981200" cy="3494458"/>
              <a:chOff x="9569040" y="971140"/>
              <a:chExt cx="1981200" cy="3494458"/>
            </a:xfrm>
          </p:grpSpPr>
          <p:sp>
            <p:nvSpPr>
              <p:cNvPr id="34" name="椭圆 33">
                <a:extLst>
                  <a:ext uri="{FF2B5EF4-FFF2-40B4-BE49-F238E27FC236}">
                    <a16:creationId xmlns:a16="http://schemas.microsoft.com/office/drawing/2014/main" id="{BFCDBC35-5312-46F7-89DB-648E6C030ECF}"/>
                  </a:ext>
                </a:extLst>
              </p:cNvPr>
              <p:cNvSpPr/>
              <p:nvPr/>
            </p:nvSpPr>
            <p:spPr>
              <a:xfrm>
                <a:off x="9569040" y="971140"/>
                <a:ext cx="19812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3CDC7C77-FB1C-4C06-9ED5-B3F3EBC074D7}"/>
                  </a:ext>
                </a:extLst>
              </p:cNvPr>
              <p:cNvSpPr txBox="1"/>
              <p:nvPr/>
            </p:nvSpPr>
            <p:spPr>
              <a:xfrm>
                <a:off x="9654765" y="1263388"/>
                <a:ext cx="1809750" cy="1433085"/>
              </a:xfrm>
              <a:prstGeom prst="rect">
                <a:avLst/>
              </a:prstGeom>
              <a:noFill/>
            </p:spPr>
            <p:txBody>
              <a:bodyPr wrap="square">
                <a:spAutoFit/>
              </a:bodyPr>
              <a:lstStyle/>
              <a:p>
                <a:pPr algn="ctr">
                  <a:lnSpc>
                    <a:spcPct val="150000"/>
                  </a:lnSpc>
                </a:pPr>
                <a:r>
                  <a:rPr lang="en-US" altLang="zh-CN" sz="2400" b="1" dirty="0" err="1">
                    <a:solidFill>
                      <a:schemeClr val="bg1"/>
                    </a:solidFill>
                    <a:latin typeface="微软雅黑" panose="020B0503020204020204" pitchFamily="34" charset="-122"/>
                    <a:ea typeface="微软雅黑" panose="020B0503020204020204" pitchFamily="34" charset="-122"/>
                  </a:rPr>
                  <a:t>QuickSel</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选择性学习框架</a:t>
                </a:r>
                <a:endParaRPr lang="en-US" altLang="zh-CN"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b="1" dirty="0">
                    <a:solidFill>
                      <a:schemeClr val="bg1"/>
                    </a:solidFill>
                    <a:latin typeface="微软雅黑" panose="020B0503020204020204" pitchFamily="34" charset="-122"/>
                    <a:ea typeface="微软雅黑" panose="020B0503020204020204" pitchFamily="34" charset="-122"/>
                  </a:rPr>
                  <a:t>AI</a:t>
                </a:r>
                <a:r>
                  <a:rPr lang="zh-CN" altLang="en-US" b="1" dirty="0">
                    <a:solidFill>
                      <a:schemeClr val="bg1"/>
                    </a:solidFill>
                    <a:latin typeface="微软雅黑" panose="020B0503020204020204" pitchFamily="34" charset="-122"/>
                    <a:ea typeface="微软雅黑" panose="020B0503020204020204" pitchFamily="34" charset="-122"/>
                  </a:rPr>
                  <a:t>使能</a:t>
                </a:r>
                <a:endParaRPr lang="zh-CN" altLang="en-US" sz="1600" dirty="0">
                  <a:solidFill>
                    <a:schemeClr val="bg1"/>
                  </a:solidFill>
                </a:endParaRPr>
              </a:p>
            </p:txBody>
          </p:sp>
          <p:sp>
            <p:nvSpPr>
              <p:cNvPr id="40" name="文本框 39">
                <a:extLst>
                  <a:ext uri="{FF2B5EF4-FFF2-40B4-BE49-F238E27FC236}">
                    <a16:creationId xmlns:a16="http://schemas.microsoft.com/office/drawing/2014/main" id="{D58C73DB-7012-4C39-87BC-2A3F0BDBFCA7}"/>
                  </a:ext>
                </a:extLst>
              </p:cNvPr>
              <p:cNvSpPr txBox="1"/>
              <p:nvPr/>
            </p:nvSpPr>
            <p:spPr>
              <a:xfrm>
                <a:off x="9781218" y="3127384"/>
                <a:ext cx="1644240" cy="369332"/>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去掉了直方图</a:t>
                </a:r>
                <a:endParaRPr lang="zh-CN" altLang="en-US" dirty="0">
                  <a:solidFill>
                    <a:schemeClr val="bg1"/>
                  </a:solidFill>
                </a:endParaRPr>
              </a:p>
            </p:txBody>
          </p:sp>
          <p:sp>
            <p:nvSpPr>
              <p:cNvPr id="41" name="文本框 40">
                <a:extLst>
                  <a:ext uri="{FF2B5EF4-FFF2-40B4-BE49-F238E27FC236}">
                    <a16:creationId xmlns:a16="http://schemas.microsoft.com/office/drawing/2014/main" id="{6B1DD564-95BF-4F3E-9416-E0E897DB7C17}"/>
                  </a:ext>
                </a:extLst>
              </p:cNvPr>
              <p:cNvSpPr txBox="1"/>
              <p:nvPr/>
            </p:nvSpPr>
            <p:spPr>
              <a:xfrm>
                <a:off x="9781217" y="3614280"/>
                <a:ext cx="1644240" cy="369332"/>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引入了新模型</a:t>
                </a:r>
                <a:endParaRPr lang="zh-CN" altLang="en-US" dirty="0">
                  <a:solidFill>
                    <a:schemeClr val="bg1"/>
                  </a:solidFill>
                </a:endParaRPr>
              </a:p>
            </p:txBody>
          </p:sp>
          <p:sp>
            <p:nvSpPr>
              <p:cNvPr id="42" name="文本框 41">
                <a:extLst>
                  <a:ext uri="{FF2B5EF4-FFF2-40B4-BE49-F238E27FC236}">
                    <a16:creationId xmlns:a16="http://schemas.microsoft.com/office/drawing/2014/main" id="{155D42E4-309E-47AE-B69D-EE701E2324DB}"/>
                  </a:ext>
                </a:extLst>
              </p:cNvPr>
              <p:cNvSpPr txBox="1"/>
              <p:nvPr/>
            </p:nvSpPr>
            <p:spPr>
              <a:xfrm>
                <a:off x="9781217" y="4096266"/>
                <a:ext cx="1644240" cy="369332"/>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快速又准确</a:t>
                </a:r>
                <a:endParaRPr lang="zh-CN" altLang="en-US" dirty="0">
                  <a:solidFill>
                    <a:schemeClr val="bg1"/>
                  </a:solidFill>
                </a:endParaRPr>
              </a:p>
            </p:txBody>
          </p:sp>
        </p:grpSp>
        <p:sp>
          <p:nvSpPr>
            <p:cNvPr id="46" name="箭头: 燕尾形 45">
              <a:extLst>
                <a:ext uri="{FF2B5EF4-FFF2-40B4-BE49-F238E27FC236}">
                  <a16:creationId xmlns:a16="http://schemas.microsoft.com/office/drawing/2014/main" id="{DF6247EF-1F0E-4195-B976-5C40DD9B9FF3}"/>
                </a:ext>
              </a:extLst>
            </p:cNvPr>
            <p:cNvSpPr/>
            <p:nvPr/>
          </p:nvSpPr>
          <p:spPr>
            <a:xfrm rot="20549073">
              <a:off x="8471949" y="2338461"/>
              <a:ext cx="974087" cy="38676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1ECBBA22-DACC-4396-BC68-82C0B8F22003}"/>
                </a:ext>
              </a:extLst>
            </p:cNvPr>
            <p:cNvSpPr txBox="1"/>
            <p:nvPr/>
          </p:nvSpPr>
          <p:spPr>
            <a:xfrm rot="20502958">
              <a:off x="7958837" y="2000515"/>
              <a:ext cx="1644240" cy="3077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sz="1400" dirty="0">
                  <a:solidFill>
                    <a:schemeClr val="tx1"/>
                  </a:solidFill>
                  <a:latin typeface="新宋体" panose="02010609030101010101" pitchFamily="49" charset="-122"/>
                  <a:ea typeface="新宋体" panose="02010609030101010101" pitchFamily="49" charset="-122"/>
                </a:rPr>
                <a:t>属于查询驱动</a:t>
              </a:r>
            </a:p>
          </p:txBody>
        </p:sp>
      </p:grpSp>
      <p:grpSp>
        <p:nvGrpSpPr>
          <p:cNvPr id="50" name="组合 49">
            <a:extLst>
              <a:ext uri="{FF2B5EF4-FFF2-40B4-BE49-F238E27FC236}">
                <a16:creationId xmlns:a16="http://schemas.microsoft.com/office/drawing/2014/main" id="{95E9663C-8317-4ECB-BBB8-3B437ECE53BC}"/>
              </a:ext>
            </a:extLst>
          </p:cNvPr>
          <p:cNvGrpSpPr/>
          <p:nvPr/>
        </p:nvGrpSpPr>
        <p:grpSpPr>
          <a:xfrm>
            <a:off x="4639202" y="1752600"/>
            <a:ext cx="5277286" cy="4854584"/>
            <a:chOff x="4487153" y="1752600"/>
            <a:chExt cx="5277286" cy="4854584"/>
          </a:xfrm>
        </p:grpSpPr>
        <p:grpSp>
          <p:nvGrpSpPr>
            <p:cNvPr id="32" name="组合 31">
              <a:extLst>
                <a:ext uri="{FF2B5EF4-FFF2-40B4-BE49-F238E27FC236}">
                  <a16:creationId xmlns:a16="http://schemas.microsoft.com/office/drawing/2014/main" id="{A6BE9224-552E-4F4C-AEC8-8CF74DCDA132}"/>
                </a:ext>
              </a:extLst>
            </p:cNvPr>
            <p:cNvGrpSpPr/>
            <p:nvPr/>
          </p:nvGrpSpPr>
          <p:grpSpPr>
            <a:xfrm>
              <a:off x="4876800" y="1752600"/>
              <a:ext cx="4887639" cy="4854584"/>
              <a:chOff x="4876800" y="1752600"/>
              <a:chExt cx="4887639" cy="4854584"/>
            </a:xfrm>
          </p:grpSpPr>
          <p:grpSp>
            <p:nvGrpSpPr>
              <p:cNvPr id="11" name="组合 10">
                <a:extLst>
                  <a:ext uri="{FF2B5EF4-FFF2-40B4-BE49-F238E27FC236}">
                    <a16:creationId xmlns:a16="http://schemas.microsoft.com/office/drawing/2014/main" id="{A5F2112F-CEDD-4AE6-8008-8049BDD1C3BF}"/>
                  </a:ext>
                </a:extLst>
              </p:cNvPr>
              <p:cNvGrpSpPr/>
              <p:nvPr/>
            </p:nvGrpSpPr>
            <p:grpSpPr>
              <a:xfrm>
                <a:off x="6161628" y="1752600"/>
                <a:ext cx="1981200" cy="1981200"/>
                <a:chOff x="524226" y="3429000"/>
                <a:chExt cx="1981200" cy="1981200"/>
              </a:xfrm>
            </p:grpSpPr>
            <p:sp>
              <p:nvSpPr>
                <p:cNvPr id="12" name="椭圆 11">
                  <a:extLst>
                    <a:ext uri="{FF2B5EF4-FFF2-40B4-BE49-F238E27FC236}">
                      <a16:creationId xmlns:a16="http://schemas.microsoft.com/office/drawing/2014/main" id="{9A030E88-56C0-4A49-8D1C-4199CF249EFD}"/>
                    </a:ext>
                  </a:extLst>
                </p:cNvPr>
                <p:cNvSpPr/>
                <p:nvPr/>
              </p:nvSpPr>
              <p:spPr>
                <a:xfrm>
                  <a:off x="524226" y="3429000"/>
                  <a:ext cx="19812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2CCDBA7-7960-4C5F-B717-9975AC03483F}"/>
                    </a:ext>
                  </a:extLst>
                </p:cNvPr>
                <p:cNvSpPr txBox="1"/>
                <p:nvPr/>
              </p:nvSpPr>
              <p:spPr>
                <a:xfrm>
                  <a:off x="609951" y="3810000"/>
                  <a:ext cx="1809750" cy="1141338"/>
                </a:xfrm>
                <a:prstGeom prst="rect">
                  <a:avLst/>
                </a:prstGeom>
                <a:noFill/>
              </p:spPr>
              <p:txBody>
                <a:bodyPr wrap="square">
                  <a:spAutoFit/>
                </a:bodyPr>
                <a:lstStyle/>
                <a:p>
                  <a:pPr algn="ct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基于</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查询驱动</a:t>
                  </a:r>
                  <a:endParaRPr lang="zh-CN" altLang="en-US" sz="2000" dirty="0">
                    <a:solidFill>
                      <a:schemeClr val="bg1"/>
                    </a:solidFill>
                  </a:endParaRPr>
                </a:p>
              </p:txBody>
            </p:sp>
          </p:grpSp>
          <p:sp>
            <p:nvSpPr>
              <p:cNvPr id="17" name="文本框 16">
                <a:extLst>
                  <a:ext uri="{FF2B5EF4-FFF2-40B4-BE49-F238E27FC236}">
                    <a16:creationId xmlns:a16="http://schemas.microsoft.com/office/drawing/2014/main" id="{D55BA31F-C398-4C72-A8B7-31A6F2C8C605}"/>
                  </a:ext>
                </a:extLst>
              </p:cNvPr>
              <p:cNvSpPr txBox="1"/>
              <p:nvPr/>
            </p:nvSpPr>
            <p:spPr>
              <a:xfrm>
                <a:off x="5943951" y="5040868"/>
                <a:ext cx="2438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a:defRPr sz="2000" b="1">
                    <a:solidFill>
                      <a:srgbClr val="FF0000"/>
                    </a:solidFill>
                    <a:latin typeface="微软雅黑" panose="020B0503020204020204" pitchFamily="34" charset="-122"/>
                    <a:ea typeface="微软雅黑" panose="020B0503020204020204" pitchFamily="34" charset="-122"/>
                  </a:defRPr>
                </a:lvl1pPr>
              </a:lstStyle>
              <a:p>
                <a:pPr algn="ctr"/>
                <a:r>
                  <a:rPr lang="zh-CN" altLang="en-US" sz="1800" dirty="0">
                    <a:solidFill>
                      <a:schemeClr val="tx1"/>
                    </a:solidFill>
                  </a:rPr>
                  <a:t>错误反馈直方图</a:t>
                </a:r>
              </a:p>
            </p:txBody>
          </p:sp>
          <p:sp>
            <p:nvSpPr>
              <p:cNvPr id="18" name="文本框 17">
                <a:extLst>
                  <a:ext uri="{FF2B5EF4-FFF2-40B4-BE49-F238E27FC236}">
                    <a16:creationId xmlns:a16="http://schemas.microsoft.com/office/drawing/2014/main" id="{C064ACD6-1DD1-4F9B-977B-C795F44C114E}"/>
                  </a:ext>
                </a:extLst>
              </p:cNvPr>
              <p:cNvSpPr txBox="1"/>
              <p:nvPr/>
            </p:nvSpPr>
            <p:spPr>
              <a:xfrm>
                <a:off x="5943951" y="5867400"/>
                <a:ext cx="2438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a:defRPr sz="2000" b="1">
                    <a:solidFill>
                      <a:srgbClr val="FF0000"/>
                    </a:solidFill>
                    <a:latin typeface="微软雅黑" panose="020B0503020204020204" pitchFamily="34" charset="-122"/>
                    <a:ea typeface="微软雅黑" panose="020B0503020204020204" pitchFamily="34" charset="-122"/>
                  </a:defRPr>
                </a:lvl1pPr>
              </a:lstStyle>
              <a:p>
                <a:pPr algn="ctr"/>
                <a:r>
                  <a:rPr lang="zh-CN" altLang="en-US" sz="1800" dirty="0">
                    <a:solidFill>
                      <a:schemeClr val="tx1"/>
                    </a:solidFill>
                  </a:rPr>
                  <a:t>最大熵直方图</a:t>
                </a:r>
              </a:p>
            </p:txBody>
          </p:sp>
          <p:sp>
            <p:nvSpPr>
              <p:cNvPr id="23" name="箭头: 右 22">
                <a:extLst>
                  <a:ext uri="{FF2B5EF4-FFF2-40B4-BE49-F238E27FC236}">
                    <a16:creationId xmlns:a16="http://schemas.microsoft.com/office/drawing/2014/main" id="{673F49E8-6459-4841-8849-5321B94A294C}"/>
                  </a:ext>
                </a:extLst>
              </p:cNvPr>
              <p:cNvSpPr/>
              <p:nvPr/>
            </p:nvSpPr>
            <p:spPr>
              <a:xfrm>
                <a:off x="4876800" y="2571096"/>
                <a:ext cx="98920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973F3C63-182E-461A-96F2-8C81E59B3F1E}"/>
                  </a:ext>
                </a:extLst>
              </p:cNvPr>
              <p:cNvSpPr txBox="1"/>
              <p:nvPr/>
            </p:nvSpPr>
            <p:spPr>
              <a:xfrm>
                <a:off x="5451270" y="3985072"/>
                <a:ext cx="3464481" cy="68736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lnSpc>
                    <a:spcPts val="2400"/>
                  </a:lnSpc>
                </a:pPr>
                <a:r>
                  <a:rPr lang="zh-CN" altLang="en-US" sz="1600" b="1" dirty="0"/>
                  <a:t>根据运行每个查询后观察到的实际选择性，不断修正和细化直方图</a:t>
                </a:r>
              </a:p>
            </p:txBody>
          </p:sp>
          <p:pic>
            <p:nvPicPr>
              <p:cNvPr id="30" name="图片 29">
                <a:extLst>
                  <a:ext uri="{FF2B5EF4-FFF2-40B4-BE49-F238E27FC236}">
                    <a16:creationId xmlns:a16="http://schemas.microsoft.com/office/drawing/2014/main" id="{9616F7B0-B15E-40B0-B5CC-71B8BF3B29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5751" y="4802912"/>
                <a:ext cx="848688" cy="1804272"/>
              </a:xfrm>
              <a:prstGeom prst="rect">
                <a:avLst/>
              </a:prstGeom>
            </p:spPr>
          </p:pic>
        </p:grpSp>
        <p:sp>
          <p:nvSpPr>
            <p:cNvPr id="49" name="文本框 48">
              <a:extLst>
                <a:ext uri="{FF2B5EF4-FFF2-40B4-BE49-F238E27FC236}">
                  <a16:creationId xmlns:a16="http://schemas.microsoft.com/office/drawing/2014/main" id="{58D8AF33-F006-4938-AE46-E59F87EB847E}"/>
                </a:ext>
              </a:extLst>
            </p:cNvPr>
            <p:cNvSpPr txBox="1"/>
            <p:nvPr/>
          </p:nvSpPr>
          <p:spPr>
            <a:xfrm>
              <a:off x="4487153" y="2233651"/>
              <a:ext cx="1644240" cy="3077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sz="1400" dirty="0">
                  <a:solidFill>
                    <a:schemeClr val="tx1"/>
                  </a:solidFill>
                  <a:latin typeface="新宋体" panose="02010609030101010101" pitchFamily="49" charset="-122"/>
                  <a:ea typeface="新宋体" panose="02010609030101010101" pitchFamily="49" charset="-122"/>
                </a:rPr>
                <a:t>过渡</a:t>
              </a:r>
            </a:p>
          </p:txBody>
        </p:sp>
      </p:grpSp>
      <p:grpSp>
        <p:nvGrpSpPr>
          <p:cNvPr id="80" name="组合 79">
            <a:extLst>
              <a:ext uri="{FF2B5EF4-FFF2-40B4-BE49-F238E27FC236}">
                <a16:creationId xmlns:a16="http://schemas.microsoft.com/office/drawing/2014/main" id="{61F48AC9-8729-4F26-9968-AC1DB50F5D9F}"/>
              </a:ext>
            </a:extLst>
          </p:cNvPr>
          <p:cNvGrpSpPr/>
          <p:nvPr/>
        </p:nvGrpSpPr>
        <p:grpSpPr>
          <a:xfrm>
            <a:off x="3123498" y="1676400"/>
            <a:ext cx="2133600" cy="2175406"/>
            <a:chOff x="3123498" y="1858033"/>
            <a:chExt cx="2133600" cy="2175406"/>
          </a:xfrm>
        </p:grpSpPr>
        <p:grpSp>
          <p:nvGrpSpPr>
            <p:cNvPr id="4" name="组合 3">
              <a:extLst>
                <a:ext uri="{FF2B5EF4-FFF2-40B4-BE49-F238E27FC236}">
                  <a16:creationId xmlns:a16="http://schemas.microsoft.com/office/drawing/2014/main" id="{729B0D75-8973-4879-B201-B39634BD792E}"/>
                </a:ext>
              </a:extLst>
            </p:cNvPr>
            <p:cNvGrpSpPr/>
            <p:nvPr/>
          </p:nvGrpSpPr>
          <p:grpSpPr>
            <a:xfrm>
              <a:off x="3123498" y="1858033"/>
              <a:ext cx="2133600" cy="1724369"/>
              <a:chOff x="2971449" y="1858033"/>
              <a:chExt cx="2133600" cy="1724369"/>
            </a:xfrm>
          </p:grpSpPr>
          <p:sp>
            <p:nvSpPr>
              <p:cNvPr id="19" name="文本框 18">
                <a:extLst>
                  <a:ext uri="{FF2B5EF4-FFF2-40B4-BE49-F238E27FC236}">
                    <a16:creationId xmlns:a16="http://schemas.microsoft.com/office/drawing/2014/main" id="{E56031F0-DA28-42A3-93BE-E4DFF57BC389}"/>
                  </a:ext>
                </a:extLst>
              </p:cNvPr>
              <p:cNvSpPr txBox="1"/>
              <p:nvPr/>
            </p:nvSpPr>
            <p:spPr>
              <a:xfrm>
                <a:off x="2971449" y="1858033"/>
                <a:ext cx="182880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结构提前填充</a:t>
                </a:r>
                <a:endParaRPr lang="zh-CN" altLang="en-US" dirty="0"/>
              </a:p>
            </p:txBody>
          </p:sp>
          <p:sp>
            <p:nvSpPr>
              <p:cNvPr id="20" name="文本框 19">
                <a:extLst>
                  <a:ext uri="{FF2B5EF4-FFF2-40B4-BE49-F238E27FC236}">
                    <a16:creationId xmlns:a16="http://schemas.microsoft.com/office/drawing/2014/main" id="{46DF5194-6BEA-4A61-942E-9D8EE30BD04B}"/>
                  </a:ext>
                </a:extLst>
              </p:cNvPr>
              <p:cNvSpPr txBox="1"/>
              <p:nvPr/>
            </p:nvSpPr>
            <p:spPr>
              <a:xfrm>
                <a:off x="2971449" y="2309712"/>
                <a:ext cx="182880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定期刷新</a:t>
                </a:r>
                <a:endParaRPr lang="zh-CN" altLang="en-US" dirty="0"/>
              </a:p>
            </p:txBody>
          </p:sp>
          <p:sp>
            <p:nvSpPr>
              <p:cNvPr id="21" name="文本框 20">
                <a:extLst>
                  <a:ext uri="{FF2B5EF4-FFF2-40B4-BE49-F238E27FC236}">
                    <a16:creationId xmlns:a16="http://schemas.microsoft.com/office/drawing/2014/main" id="{A57F66BA-BF47-43E5-BA31-72E7A39AA5FC}"/>
                  </a:ext>
                </a:extLst>
              </p:cNvPr>
              <p:cNvSpPr txBox="1"/>
              <p:nvPr/>
            </p:nvSpPr>
            <p:spPr>
              <a:xfrm>
                <a:off x="2971449" y="2761391"/>
                <a:ext cx="182880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扫描成本高</a:t>
                </a:r>
                <a:endParaRPr lang="zh-CN" altLang="en-US" dirty="0"/>
              </a:p>
            </p:txBody>
          </p:sp>
          <p:sp>
            <p:nvSpPr>
              <p:cNvPr id="22" name="文本框 21">
                <a:extLst>
                  <a:ext uri="{FF2B5EF4-FFF2-40B4-BE49-F238E27FC236}">
                    <a16:creationId xmlns:a16="http://schemas.microsoft.com/office/drawing/2014/main" id="{64CD0F9D-2811-4DA6-8582-31B6DC54D535}"/>
                  </a:ext>
                </a:extLst>
              </p:cNvPr>
              <p:cNvSpPr txBox="1"/>
              <p:nvPr/>
            </p:nvSpPr>
            <p:spPr>
              <a:xfrm>
                <a:off x="2971449" y="3213070"/>
                <a:ext cx="213360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数据易过时</a:t>
                </a:r>
                <a:endParaRPr lang="zh-CN" altLang="en-US" dirty="0"/>
              </a:p>
            </p:txBody>
          </p:sp>
        </p:grpSp>
        <p:sp>
          <p:nvSpPr>
            <p:cNvPr id="79" name="文本框 78">
              <a:extLst>
                <a:ext uri="{FF2B5EF4-FFF2-40B4-BE49-F238E27FC236}">
                  <a16:creationId xmlns:a16="http://schemas.microsoft.com/office/drawing/2014/main" id="{8CDFD4D4-B97F-4B93-A147-67AF00FC2EC7}"/>
                </a:ext>
              </a:extLst>
            </p:cNvPr>
            <p:cNvSpPr txBox="1"/>
            <p:nvPr/>
          </p:nvSpPr>
          <p:spPr>
            <a:xfrm>
              <a:off x="3123498" y="3664107"/>
              <a:ext cx="2133600"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估计效果差</a:t>
              </a:r>
              <a:endParaRPr lang="zh-CN" altLang="en-US" dirty="0"/>
            </a:p>
          </p:txBody>
        </p:sp>
      </p:grpSp>
    </p:spTree>
    <p:extLst>
      <p:ext uri="{BB962C8B-B14F-4D97-AF65-F5344CB8AC3E}">
        <p14:creationId xmlns:p14="http://schemas.microsoft.com/office/powerpoint/2010/main" val="147567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背景引入</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6</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查询驱动直方图的工作原理</a:t>
            </a:r>
          </a:p>
        </p:txBody>
      </p:sp>
      <p:sp>
        <p:nvSpPr>
          <p:cNvPr id="30" name="文本框 29">
            <a:extLst>
              <a:ext uri="{FF2B5EF4-FFF2-40B4-BE49-F238E27FC236}">
                <a16:creationId xmlns:a16="http://schemas.microsoft.com/office/drawing/2014/main" id="{EBAA0CDB-BE62-4012-9D82-6DA9342A3716}"/>
              </a:ext>
            </a:extLst>
          </p:cNvPr>
          <p:cNvSpPr txBox="1"/>
          <p:nvPr/>
        </p:nvSpPr>
        <p:spPr>
          <a:xfrm>
            <a:off x="6819900" y="1371600"/>
            <a:ext cx="3695700" cy="369332"/>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wrap="square">
            <a:spAutoFit/>
          </a:bodyPr>
          <a:lstStyle/>
          <a:p>
            <a:r>
              <a:rPr lang="zh-CN" altLang="en-US" b="1" dirty="0">
                <a:latin typeface="新宋体" panose="02010609030101010101" pitchFamily="49" charset="-122"/>
                <a:ea typeface="新宋体" panose="02010609030101010101" pitchFamily="49" charset="-122"/>
              </a:rPr>
              <a:t>谓词</a:t>
            </a:r>
            <a:r>
              <a:rPr lang="en-US" altLang="zh-CN" b="1" dirty="0">
                <a:latin typeface="新宋体" panose="02010609030101010101" pitchFamily="49" charset="-122"/>
                <a:ea typeface="新宋体" panose="02010609030101010101" pitchFamily="49" charset="-122"/>
              </a:rPr>
              <a:t>(F=2) → </a:t>
            </a:r>
            <a:r>
              <a:rPr lang="en-US" altLang="zh-CN" sz="1600" b="1" dirty="0">
                <a:latin typeface="新宋体" panose="02010609030101010101" pitchFamily="49" charset="-122"/>
                <a:ea typeface="新宋体" panose="02010609030101010101" pitchFamily="49" charset="-122"/>
              </a:rPr>
              <a:t> </a:t>
            </a:r>
            <a:r>
              <a:rPr lang="zh-CN" altLang="en-US" b="1" dirty="0">
                <a:latin typeface="新宋体" panose="02010609030101010101" pitchFamily="49" charset="-122"/>
                <a:ea typeface="新宋体" panose="02010609030101010101" pitchFamily="49" charset="-122"/>
              </a:rPr>
              <a:t>基数 </a:t>
            </a:r>
            <a:r>
              <a:rPr lang="en-US" altLang="zh-CN" b="1" dirty="0">
                <a:latin typeface="新宋体" panose="02010609030101010101" pitchFamily="49" charset="-122"/>
                <a:ea typeface="新宋体" panose="02010609030101010101" pitchFamily="49" charset="-122"/>
              </a:rPr>
              <a:t>= 3 → </a:t>
            </a:r>
            <a:r>
              <a:rPr lang="zh-CN" altLang="en-US" b="1" dirty="0">
                <a:latin typeface="新宋体" panose="02010609030101010101" pitchFamily="49" charset="-122"/>
                <a:ea typeface="新宋体" panose="02010609030101010101" pitchFamily="49" charset="-122"/>
              </a:rPr>
              <a:t>相符</a:t>
            </a:r>
            <a:r>
              <a:rPr lang="en-US" altLang="zh-CN" b="1" dirty="0">
                <a:latin typeface="新宋体" panose="02010609030101010101" pitchFamily="49" charset="-122"/>
                <a:ea typeface="新宋体" panose="02010609030101010101" pitchFamily="49" charset="-122"/>
              </a:rPr>
              <a:t>  </a:t>
            </a:r>
            <a:endParaRPr lang="zh-CN" altLang="en-US" b="1" dirty="0">
              <a:latin typeface="新宋体" panose="02010609030101010101" pitchFamily="49" charset="-122"/>
              <a:ea typeface="新宋体" panose="02010609030101010101" pitchFamily="49" charset="-122"/>
            </a:endParaRPr>
          </a:p>
        </p:txBody>
      </p:sp>
      <p:sp>
        <p:nvSpPr>
          <p:cNvPr id="31" name="文本框 30">
            <a:extLst>
              <a:ext uri="{FF2B5EF4-FFF2-40B4-BE49-F238E27FC236}">
                <a16:creationId xmlns:a16="http://schemas.microsoft.com/office/drawing/2014/main" id="{07B49309-3D83-48A1-90E9-C2A503E0A603}"/>
              </a:ext>
            </a:extLst>
          </p:cNvPr>
          <p:cNvSpPr txBox="1"/>
          <p:nvPr/>
        </p:nvSpPr>
        <p:spPr>
          <a:xfrm>
            <a:off x="6819900" y="1845074"/>
            <a:ext cx="4838700" cy="369332"/>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wrap="square">
            <a:spAutoFit/>
          </a:bodyPr>
          <a:lstStyle/>
          <a:p>
            <a:r>
              <a:rPr lang="zh-CN" altLang="en-US" b="1" dirty="0">
                <a:latin typeface="新宋体" panose="02010609030101010101" pitchFamily="49" charset="-122"/>
                <a:ea typeface="新宋体" panose="02010609030101010101" pitchFamily="49" charset="-122"/>
              </a:rPr>
              <a:t>谓词</a:t>
            </a:r>
            <a:r>
              <a:rPr lang="en-US" altLang="zh-CN" b="1" dirty="0">
                <a:latin typeface="新宋体" panose="02010609030101010101" pitchFamily="49" charset="-122"/>
                <a:ea typeface="新宋体" panose="02010609030101010101" pitchFamily="49" charset="-122"/>
              </a:rPr>
              <a:t>(F=13) → </a:t>
            </a:r>
            <a:r>
              <a:rPr lang="zh-CN" altLang="en-US" b="1" dirty="0">
                <a:latin typeface="新宋体" panose="02010609030101010101" pitchFamily="49" charset="-122"/>
                <a:ea typeface="新宋体" panose="02010609030101010101" pitchFamily="49" charset="-122"/>
              </a:rPr>
              <a:t>基数 </a:t>
            </a:r>
            <a:r>
              <a:rPr lang="en-US" altLang="zh-CN" b="1" dirty="0">
                <a:latin typeface="新宋体" panose="02010609030101010101" pitchFamily="49" charset="-122"/>
                <a:ea typeface="新宋体" panose="02010609030101010101" pitchFamily="49" charset="-122"/>
              </a:rPr>
              <a:t>= 5 → </a:t>
            </a:r>
            <a:r>
              <a:rPr lang="zh-CN" altLang="en-US" b="1" dirty="0">
                <a:latin typeface="新宋体" panose="02010609030101010101" pitchFamily="49" charset="-122"/>
                <a:ea typeface="新宋体" panose="02010609030101010101" pitchFamily="49" charset="-122"/>
              </a:rPr>
              <a:t>实际为</a:t>
            </a:r>
            <a:r>
              <a:rPr lang="en-US" altLang="zh-CN" b="1" dirty="0">
                <a:latin typeface="新宋体" panose="02010609030101010101" pitchFamily="49" charset="-122"/>
                <a:ea typeface="新宋体" panose="02010609030101010101" pitchFamily="49" charset="-122"/>
              </a:rPr>
              <a:t>2</a:t>
            </a:r>
            <a:r>
              <a:rPr lang="zh-CN" altLang="en-US" b="1" dirty="0">
                <a:solidFill>
                  <a:schemeClr val="tx1"/>
                </a:solidFill>
                <a:latin typeface="新宋体" panose="02010609030101010101" pitchFamily="49" charset="-122"/>
                <a:ea typeface="新宋体" panose="02010609030101010101" pitchFamily="49" charset="-122"/>
              </a:rPr>
              <a:t>（</a:t>
            </a:r>
            <a:r>
              <a:rPr lang="zh-CN" altLang="en-US" b="1" dirty="0">
                <a:solidFill>
                  <a:srgbClr val="FF0000"/>
                </a:solidFill>
                <a:latin typeface="新宋体" panose="02010609030101010101" pitchFamily="49" charset="-122"/>
                <a:ea typeface="新宋体" panose="02010609030101010101" pitchFamily="49" charset="-122"/>
              </a:rPr>
              <a:t>误差</a:t>
            </a:r>
            <a:r>
              <a:rPr lang="zh-CN" altLang="en-US" b="1" dirty="0">
                <a:solidFill>
                  <a:schemeClr val="tx1"/>
                </a:solidFill>
                <a:latin typeface="新宋体" panose="02010609030101010101" pitchFamily="49" charset="-122"/>
                <a:ea typeface="新宋体" panose="02010609030101010101" pitchFamily="49" charset="-122"/>
              </a:rPr>
              <a:t>）</a:t>
            </a:r>
            <a:r>
              <a:rPr lang="en-US" altLang="zh-CN" b="1" dirty="0">
                <a:solidFill>
                  <a:schemeClr val="tx1"/>
                </a:solidFill>
                <a:latin typeface="新宋体" panose="02010609030101010101" pitchFamily="49" charset="-122"/>
                <a:ea typeface="新宋体" panose="02010609030101010101" pitchFamily="49" charset="-122"/>
              </a:rPr>
              <a:t>  </a:t>
            </a:r>
            <a:endParaRPr lang="zh-CN" altLang="en-US" b="1" dirty="0">
              <a:solidFill>
                <a:schemeClr val="tx1"/>
              </a:solidFill>
              <a:latin typeface="新宋体" panose="02010609030101010101" pitchFamily="49" charset="-122"/>
              <a:ea typeface="新宋体" panose="02010609030101010101" pitchFamily="49" charset="-122"/>
            </a:endParaRPr>
          </a:p>
        </p:txBody>
      </p:sp>
      <p:grpSp>
        <p:nvGrpSpPr>
          <p:cNvPr id="66" name="组合 65">
            <a:extLst>
              <a:ext uri="{FF2B5EF4-FFF2-40B4-BE49-F238E27FC236}">
                <a16:creationId xmlns:a16="http://schemas.microsoft.com/office/drawing/2014/main" id="{29EF55AE-50FA-4E30-87DC-8D2EFA15A073}"/>
              </a:ext>
            </a:extLst>
          </p:cNvPr>
          <p:cNvGrpSpPr/>
          <p:nvPr/>
        </p:nvGrpSpPr>
        <p:grpSpPr>
          <a:xfrm>
            <a:off x="7200900" y="2895600"/>
            <a:ext cx="3887600" cy="1592500"/>
            <a:chOff x="7200900" y="2895600"/>
            <a:chExt cx="3887600" cy="1592500"/>
          </a:xfrm>
        </p:grpSpPr>
        <p:sp>
          <p:nvSpPr>
            <p:cNvPr id="56" name="文本框 55">
              <a:extLst>
                <a:ext uri="{FF2B5EF4-FFF2-40B4-BE49-F238E27FC236}">
                  <a16:creationId xmlns:a16="http://schemas.microsoft.com/office/drawing/2014/main" id="{ABD15641-E3A4-4C2B-A7D5-7D19F975B880}"/>
                </a:ext>
              </a:extLst>
            </p:cNvPr>
            <p:cNvSpPr txBox="1"/>
            <p:nvPr/>
          </p:nvSpPr>
          <p:spPr>
            <a:xfrm>
              <a:off x="7200900" y="2895600"/>
              <a:ext cx="35433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zh-CN" altLang="en-US" b="1" dirty="0"/>
                <a:t>①</a:t>
              </a:r>
              <a:r>
                <a:rPr lang="en-US" altLang="zh-CN" b="1" dirty="0"/>
                <a:t> </a:t>
              </a:r>
              <a:r>
                <a:rPr lang="zh-CN" altLang="en-US" b="1" dirty="0"/>
                <a:t>确定桶的边界（桶创建步骤）</a:t>
              </a:r>
            </a:p>
          </p:txBody>
        </p:sp>
        <p:pic>
          <p:nvPicPr>
            <p:cNvPr id="61" name="图片 60">
              <a:extLst>
                <a:ext uri="{FF2B5EF4-FFF2-40B4-BE49-F238E27FC236}">
                  <a16:creationId xmlns:a16="http://schemas.microsoft.com/office/drawing/2014/main" id="{3105AFA3-C1B4-41E8-9074-EA4DA17041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900" y="3428999"/>
              <a:ext cx="3887600" cy="1059101"/>
            </a:xfrm>
            <a:prstGeom prst="rect">
              <a:avLst/>
            </a:prstGeom>
          </p:spPr>
        </p:pic>
      </p:grpSp>
      <p:grpSp>
        <p:nvGrpSpPr>
          <p:cNvPr id="67" name="组合 66">
            <a:extLst>
              <a:ext uri="{FF2B5EF4-FFF2-40B4-BE49-F238E27FC236}">
                <a16:creationId xmlns:a16="http://schemas.microsoft.com/office/drawing/2014/main" id="{B42BF60A-3250-4FF0-86D5-8C219D038179}"/>
              </a:ext>
            </a:extLst>
          </p:cNvPr>
          <p:cNvGrpSpPr/>
          <p:nvPr/>
        </p:nvGrpSpPr>
        <p:grpSpPr>
          <a:xfrm>
            <a:off x="7136936" y="4648200"/>
            <a:ext cx="4610099" cy="836331"/>
            <a:chOff x="7136936" y="4648200"/>
            <a:chExt cx="4610099" cy="836331"/>
          </a:xfrm>
        </p:grpSpPr>
        <p:sp>
          <p:nvSpPr>
            <p:cNvPr id="57" name="文本框 56">
              <a:extLst>
                <a:ext uri="{FF2B5EF4-FFF2-40B4-BE49-F238E27FC236}">
                  <a16:creationId xmlns:a16="http://schemas.microsoft.com/office/drawing/2014/main" id="{4F55E960-3C9E-44A4-9D4B-32561E29EB18}"/>
                </a:ext>
              </a:extLst>
            </p:cNvPr>
            <p:cNvSpPr txBox="1"/>
            <p:nvPr/>
          </p:nvSpPr>
          <p:spPr>
            <a:xfrm>
              <a:off x="7200900" y="4648200"/>
              <a:ext cx="33909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zh-CN" altLang="en-US" b="1" dirty="0"/>
                <a:t>②</a:t>
              </a:r>
              <a:r>
                <a:rPr lang="en-US" altLang="zh-CN" b="1" dirty="0"/>
                <a:t> </a:t>
              </a:r>
              <a:r>
                <a:rPr lang="zh-CN" altLang="en-US" b="1" dirty="0"/>
                <a:t>计算桶的频率（训练步骤）</a:t>
              </a:r>
            </a:p>
          </p:txBody>
        </p:sp>
        <p:sp>
          <p:nvSpPr>
            <p:cNvPr id="63" name="文本框 62">
              <a:extLst>
                <a:ext uri="{FF2B5EF4-FFF2-40B4-BE49-F238E27FC236}">
                  <a16:creationId xmlns:a16="http://schemas.microsoft.com/office/drawing/2014/main" id="{D75FD569-7AAE-4205-BE6C-C067289F4BD1}"/>
                </a:ext>
              </a:extLst>
            </p:cNvPr>
            <p:cNvSpPr txBox="1"/>
            <p:nvPr/>
          </p:nvSpPr>
          <p:spPr>
            <a:xfrm>
              <a:off x="7136936" y="5117123"/>
              <a:ext cx="4610099" cy="367408"/>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r>
                <a:rPr lang="zh-CN" altLang="en-US" sz="1600" dirty="0"/>
                <a:t>频率分配至桶，桶拆分，频率也被拆分或调整。</a:t>
              </a:r>
            </a:p>
          </p:txBody>
        </p:sp>
      </p:grpSp>
      <p:grpSp>
        <p:nvGrpSpPr>
          <p:cNvPr id="72" name="组合 71">
            <a:extLst>
              <a:ext uri="{FF2B5EF4-FFF2-40B4-BE49-F238E27FC236}">
                <a16:creationId xmlns:a16="http://schemas.microsoft.com/office/drawing/2014/main" id="{A675DE87-8FDF-4AAB-8421-24D257347512}"/>
              </a:ext>
            </a:extLst>
          </p:cNvPr>
          <p:cNvGrpSpPr/>
          <p:nvPr/>
        </p:nvGrpSpPr>
        <p:grpSpPr>
          <a:xfrm>
            <a:off x="7132592" y="5481656"/>
            <a:ext cx="4735159" cy="1024599"/>
            <a:chOff x="7132592" y="5481656"/>
            <a:chExt cx="4735159" cy="1024599"/>
          </a:xfrm>
        </p:grpSpPr>
        <p:sp>
          <p:nvSpPr>
            <p:cNvPr id="64" name="文本框 63">
              <a:extLst>
                <a:ext uri="{FF2B5EF4-FFF2-40B4-BE49-F238E27FC236}">
                  <a16:creationId xmlns:a16="http://schemas.microsoft.com/office/drawing/2014/main" id="{26ECE2D7-8A08-4FE0-A82A-D9CA617201F7}"/>
                </a:ext>
              </a:extLst>
            </p:cNvPr>
            <p:cNvSpPr txBox="1"/>
            <p:nvPr/>
          </p:nvSpPr>
          <p:spPr>
            <a:xfrm>
              <a:off x="7132592" y="5481656"/>
              <a:ext cx="4610099" cy="367408"/>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r>
                <a:rPr lang="zh-CN" altLang="en-US" sz="1600" dirty="0"/>
                <a:t>无法使多个查询的（平均）误差最小化。</a:t>
              </a:r>
            </a:p>
          </p:txBody>
        </p:sp>
        <p:sp>
          <p:nvSpPr>
            <p:cNvPr id="65" name="文本框 64">
              <a:extLst>
                <a:ext uri="{FF2B5EF4-FFF2-40B4-BE49-F238E27FC236}">
                  <a16:creationId xmlns:a16="http://schemas.microsoft.com/office/drawing/2014/main" id="{A82BFFE2-2533-4B77-B73C-8F0AEC1B542C}"/>
                </a:ext>
              </a:extLst>
            </p:cNvPr>
            <p:cNvSpPr txBox="1"/>
            <p:nvPr/>
          </p:nvSpPr>
          <p:spPr>
            <a:xfrm>
              <a:off x="7589980" y="6040262"/>
              <a:ext cx="147782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b="1" dirty="0"/>
                <a:t>最大熵原理</a:t>
              </a:r>
            </a:p>
          </p:txBody>
        </p:sp>
        <p:sp>
          <p:nvSpPr>
            <p:cNvPr id="69" name="文本框 68">
              <a:extLst>
                <a:ext uri="{FF2B5EF4-FFF2-40B4-BE49-F238E27FC236}">
                  <a16:creationId xmlns:a16="http://schemas.microsoft.com/office/drawing/2014/main" id="{D12E0FEA-94F8-4F38-B3F8-0DED46B50AC2}"/>
                </a:ext>
              </a:extLst>
            </p:cNvPr>
            <p:cNvSpPr txBox="1"/>
            <p:nvPr/>
          </p:nvSpPr>
          <p:spPr>
            <a:xfrm>
              <a:off x="9073518" y="5943600"/>
              <a:ext cx="2794233" cy="562655"/>
            </a:xfrm>
            <a:prstGeom prst="rect">
              <a:avLst/>
            </a:prstGeom>
            <a:noFill/>
          </p:spPr>
          <p:txBody>
            <a:bodyPr wrap="square">
              <a:spAutoFit/>
            </a:bodyPr>
            <a:lstStyle/>
            <a:p>
              <a:pPr>
                <a:lnSpc>
                  <a:spcPts val="1900"/>
                </a:lnSpc>
              </a:pPr>
              <a:r>
                <a:rPr lang="zh-CN" altLang="en-US" sz="1400" dirty="0"/>
                <a:t>寻找使该分布熵最大化的桶频率，并保持与观察到的选择性一致。</a:t>
              </a:r>
            </a:p>
          </p:txBody>
        </p:sp>
        <p:sp>
          <p:nvSpPr>
            <p:cNvPr id="71" name="箭头: 直角上 70">
              <a:extLst>
                <a:ext uri="{FF2B5EF4-FFF2-40B4-BE49-F238E27FC236}">
                  <a16:creationId xmlns:a16="http://schemas.microsoft.com/office/drawing/2014/main" id="{AE22C29F-EB7B-4B83-9DC3-941DF6E72A6E}"/>
                </a:ext>
              </a:extLst>
            </p:cNvPr>
            <p:cNvSpPr/>
            <p:nvPr/>
          </p:nvSpPr>
          <p:spPr>
            <a:xfrm rot="5400000">
              <a:off x="7139425" y="5910715"/>
              <a:ext cx="514646" cy="29800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EE724555-CACA-4EEF-804B-AD9D8D6B88B7}"/>
              </a:ext>
            </a:extLst>
          </p:cNvPr>
          <p:cNvGrpSpPr/>
          <p:nvPr/>
        </p:nvGrpSpPr>
        <p:grpSpPr>
          <a:xfrm>
            <a:off x="224415" y="1524000"/>
            <a:ext cx="7243185" cy="4647395"/>
            <a:chOff x="224415" y="1524000"/>
            <a:chExt cx="7243185" cy="4647395"/>
          </a:xfrm>
        </p:grpSpPr>
        <p:grpSp>
          <p:nvGrpSpPr>
            <p:cNvPr id="22" name="组合 21">
              <a:extLst>
                <a:ext uri="{FF2B5EF4-FFF2-40B4-BE49-F238E27FC236}">
                  <a16:creationId xmlns:a16="http://schemas.microsoft.com/office/drawing/2014/main" id="{0FDF5795-A581-4C62-B538-B84FA59631DC}"/>
                </a:ext>
              </a:extLst>
            </p:cNvPr>
            <p:cNvGrpSpPr/>
            <p:nvPr/>
          </p:nvGrpSpPr>
          <p:grpSpPr>
            <a:xfrm>
              <a:off x="227900" y="1524000"/>
              <a:ext cx="7239700" cy="4267200"/>
              <a:chOff x="227900" y="1600200"/>
              <a:chExt cx="7239700" cy="4267200"/>
            </a:xfrm>
          </p:grpSpPr>
          <p:grpSp>
            <p:nvGrpSpPr>
              <p:cNvPr id="15" name="组合 14">
                <a:extLst>
                  <a:ext uri="{FF2B5EF4-FFF2-40B4-BE49-F238E27FC236}">
                    <a16:creationId xmlns:a16="http://schemas.microsoft.com/office/drawing/2014/main" id="{68247743-6C4E-41CB-BCBF-6E5789007FED}"/>
                  </a:ext>
                </a:extLst>
              </p:cNvPr>
              <p:cNvGrpSpPr/>
              <p:nvPr/>
            </p:nvGrpSpPr>
            <p:grpSpPr>
              <a:xfrm>
                <a:off x="227900" y="2128994"/>
                <a:ext cx="7239700" cy="3738406"/>
                <a:chOff x="227900" y="1644380"/>
                <a:chExt cx="7239700" cy="3738406"/>
              </a:xfrm>
            </p:grpSpPr>
            <p:pic>
              <p:nvPicPr>
                <p:cNvPr id="6" name="图片 5">
                  <a:extLst>
                    <a:ext uri="{FF2B5EF4-FFF2-40B4-BE49-F238E27FC236}">
                      <a16:creationId xmlns:a16="http://schemas.microsoft.com/office/drawing/2014/main" id="{6ED2AE62-E8F4-40D8-B4B4-09970B3721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2273826"/>
                  <a:ext cx="5410200" cy="3108960"/>
                </a:xfrm>
                <a:prstGeom prst="rect">
                  <a:avLst/>
                </a:prstGeom>
              </p:spPr>
            </p:pic>
            <p:cxnSp>
              <p:nvCxnSpPr>
                <p:cNvPr id="10" name="直接箭头连接符 9">
                  <a:extLst>
                    <a:ext uri="{FF2B5EF4-FFF2-40B4-BE49-F238E27FC236}">
                      <a16:creationId xmlns:a16="http://schemas.microsoft.com/office/drawing/2014/main" id="{7FFA1F41-D4E2-4657-A41B-426945E2F0DE}"/>
                    </a:ext>
                  </a:extLst>
                </p:cNvPr>
                <p:cNvCxnSpPr/>
                <p:nvPr/>
              </p:nvCxnSpPr>
              <p:spPr>
                <a:xfrm flipV="1">
                  <a:off x="762000" y="2034101"/>
                  <a:ext cx="0" cy="309396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B7CA54D-5EA0-4C0D-9DCF-7C3B3E2F0FCA}"/>
                    </a:ext>
                  </a:extLst>
                </p:cNvPr>
                <p:cNvCxnSpPr/>
                <p:nvPr/>
              </p:nvCxnSpPr>
              <p:spPr>
                <a:xfrm>
                  <a:off x="762000" y="5128066"/>
                  <a:ext cx="5410200"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77CB4DB-1FD0-42C0-B60F-780E4782594A}"/>
                    </a:ext>
                  </a:extLst>
                </p:cNvPr>
                <p:cNvSpPr txBox="1"/>
                <p:nvPr/>
              </p:nvSpPr>
              <p:spPr>
                <a:xfrm>
                  <a:off x="227900" y="1644380"/>
                  <a:ext cx="1295400" cy="384080"/>
                </a:xfrm>
                <a:prstGeom prst="rect">
                  <a:avLst/>
                </a:prstGeom>
                <a:noFill/>
              </p:spPr>
              <p:txBody>
                <a:bodyPr wrap="square">
                  <a:spAutoFit/>
                </a:bodyPr>
                <a:lstStyle/>
                <a:p>
                  <a:pPr>
                    <a:lnSpc>
                      <a:spcPts val="2500"/>
                    </a:lnSpc>
                  </a:pPr>
                  <a:r>
                    <a:rPr lang="en-US" altLang="zh-CN" b="1" dirty="0">
                      <a:latin typeface="Times New Roman" panose="02020603050405020304" pitchFamily="18" charset="0"/>
                      <a:ea typeface="新宋体" panose="02010609030101010101" pitchFamily="49" charset="-122"/>
                      <a:cs typeface="Times New Roman" panose="02020603050405020304" pitchFamily="18" charset="0"/>
                    </a:rPr>
                    <a:t>F. #</a:t>
                  </a:r>
                  <a:r>
                    <a:rPr lang="zh-CN" altLang="en-US" b="1" dirty="0">
                      <a:latin typeface="Times New Roman" panose="02020603050405020304" pitchFamily="18" charset="0"/>
                      <a:ea typeface="新宋体" panose="02010609030101010101" pitchFamily="49" charset="-122"/>
                      <a:cs typeface="Times New Roman" panose="02020603050405020304" pitchFamily="18" charset="0"/>
                    </a:rPr>
                    <a:t>记录数</a:t>
                  </a:r>
                </a:p>
              </p:txBody>
            </p:sp>
            <p:sp>
              <p:nvSpPr>
                <p:cNvPr id="14" name="文本框 13">
                  <a:extLst>
                    <a:ext uri="{FF2B5EF4-FFF2-40B4-BE49-F238E27FC236}">
                      <a16:creationId xmlns:a16="http://schemas.microsoft.com/office/drawing/2014/main" id="{BEB042F6-01B0-4A09-A09E-1EB29D5FD8B7}"/>
                    </a:ext>
                  </a:extLst>
                </p:cNvPr>
                <p:cNvSpPr txBox="1"/>
                <p:nvPr/>
              </p:nvSpPr>
              <p:spPr>
                <a:xfrm>
                  <a:off x="6172200" y="4934615"/>
                  <a:ext cx="1295400" cy="386901"/>
                </a:xfrm>
                <a:prstGeom prst="rect">
                  <a:avLst/>
                </a:prstGeom>
                <a:noFill/>
              </p:spPr>
              <p:txBody>
                <a:bodyPr wrap="square">
                  <a:spAutoFit/>
                </a:bodyPr>
                <a:lstStyle/>
                <a:p>
                  <a:pPr>
                    <a:lnSpc>
                      <a:spcPts val="2500"/>
                    </a:lnSpc>
                  </a:pPr>
                  <a:r>
                    <a:rPr lang="en-US" altLang="zh-CN" b="1" dirty="0">
                      <a:latin typeface="Times New Roman" panose="02020603050405020304" pitchFamily="18" charset="0"/>
                      <a:ea typeface="新宋体" panose="02010609030101010101" pitchFamily="49" charset="-122"/>
                      <a:cs typeface="Times New Roman" panose="02020603050405020304" pitchFamily="18" charset="0"/>
                    </a:rPr>
                    <a:t>F. #</a:t>
                  </a:r>
                  <a:r>
                    <a:rPr lang="zh-CN" altLang="en-US" b="1" dirty="0">
                      <a:latin typeface="Times New Roman" panose="02020603050405020304" pitchFamily="18" charset="0"/>
                      <a:ea typeface="新宋体" panose="02010609030101010101" pitchFamily="49" charset="-122"/>
                      <a:cs typeface="Times New Roman" panose="02020603050405020304" pitchFamily="18" charset="0"/>
                    </a:rPr>
                    <a:t>值</a:t>
                  </a:r>
                </a:p>
              </p:txBody>
            </p:sp>
          </p:grpSp>
          <p:sp>
            <p:nvSpPr>
              <p:cNvPr id="16" name="文本框 15">
                <a:extLst>
                  <a:ext uri="{FF2B5EF4-FFF2-40B4-BE49-F238E27FC236}">
                    <a16:creationId xmlns:a16="http://schemas.microsoft.com/office/drawing/2014/main" id="{19DD171B-75A5-4CF0-9898-017EB6916232}"/>
                  </a:ext>
                </a:extLst>
              </p:cNvPr>
              <p:cNvSpPr txBox="1"/>
              <p:nvPr/>
            </p:nvSpPr>
            <p:spPr>
              <a:xfrm>
                <a:off x="227900" y="1600200"/>
                <a:ext cx="4567457" cy="369332"/>
              </a:xfrm>
              <a:prstGeom prst="rect">
                <a:avLst/>
              </a:prstGeom>
              <a:noFill/>
            </p:spPr>
            <p:txBody>
              <a:bodyPr wrap="square">
                <a:spAutoFit/>
              </a:bodyPr>
              <a:lstStyle/>
              <a:p>
                <a:r>
                  <a:rPr lang="zh-CN" altLang="en-US" b="1" dirty="0">
                    <a:solidFill>
                      <a:srgbClr val="FF0000"/>
                    </a:solidFill>
                    <a:latin typeface="微软雅黑" panose="020B0503020204020204" pitchFamily="34" charset="-122"/>
                    <a:ea typeface="微软雅黑" panose="020B0503020204020204" pitchFamily="34" charset="-122"/>
                  </a:rPr>
                  <a:t>举例</a:t>
                </a:r>
                <a:r>
                  <a:rPr lang="zh-CN" altLang="en-US" b="1" dirty="0"/>
                  <a:t>：</a:t>
                </a:r>
                <a:r>
                  <a:rPr lang="zh-CN" altLang="en-US" b="1" u="sng" dirty="0"/>
                  <a:t>传统的基于直方图的基数估计</a:t>
                </a:r>
              </a:p>
            </p:txBody>
          </p:sp>
        </p:grpSp>
        <p:sp>
          <p:nvSpPr>
            <p:cNvPr id="50" name="文本框 49">
              <a:extLst>
                <a:ext uri="{FF2B5EF4-FFF2-40B4-BE49-F238E27FC236}">
                  <a16:creationId xmlns:a16="http://schemas.microsoft.com/office/drawing/2014/main" id="{EDB1F1CD-36D1-43D2-9017-34A6C8A050CE}"/>
                </a:ext>
              </a:extLst>
            </p:cNvPr>
            <p:cNvSpPr txBox="1"/>
            <p:nvPr/>
          </p:nvSpPr>
          <p:spPr>
            <a:xfrm>
              <a:off x="224415" y="5803987"/>
              <a:ext cx="6934551" cy="367408"/>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r>
                <a:rPr lang="zh-CN" altLang="en-US" sz="1600" dirty="0"/>
                <a:t>数据库中直方图一般是基于列的统计，图中列</a:t>
              </a:r>
              <a:r>
                <a:rPr lang="en-US" altLang="zh-CN" sz="1600" dirty="0"/>
                <a:t>F</a:t>
              </a:r>
              <a:r>
                <a:rPr lang="zh-CN" altLang="en-US" sz="1600" dirty="0"/>
                <a:t>共有</a:t>
              </a:r>
              <a:r>
                <a:rPr lang="en-US" altLang="zh-CN" sz="1600" dirty="0"/>
                <a:t>14</a:t>
              </a:r>
              <a:r>
                <a:rPr lang="zh-CN" altLang="en-US" sz="1600" dirty="0"/>
                <a:t>个唯一值。</a:t>
              </a:r>
            </a:p>
          </p:txBody>
        </p:sp>
      </p:grpSp>
      <p:grpSp>
        <p:nvGrpSpPr>
          <p:cNvPr id="78" name="组合 77">
            <a:extLst>
              <a:ext uri="{FF2B5EF4-FFF2-40B4-BE49-F238E27FC236}">
                <a16:creationId xmlns:a16="http://schemas.microsoft.com/office/drawing/2014/main" id="{A057FFC5-47AA-4899-BE19-E9882E929322}"/>
              </a:ext>
            </a:extLst>
          </p:cNvPr>
          <p:cNvGrpSpPr/>
          <p:nvPr/>
        </p:nvGrpSpPr>
        <p:grpSpPr>
          <a:xfrm>
            <a:off x="223551" y="2135007"/>
            <a:ext cx="6172901" cy="4378889"/>
            <a:chOff x="223551" y="2135007"/>
            <a:chExt cx="6172901" cy="4378889"/>
          </a:xfrm>
        </p:grpSpPr>
        <p:grpSp>
          <p:nvGrpSpPr>
            <p:cNvPr id="54" name="组合 53">
              <a:extLst>
                <a:ext uri="{FF2B5EF4-FFF2-40B4-BE49-F238E27FC236}">
                  <a16:creationId xmlns:a16="http://schemas.microsoft.com/office/drawing/2014/main" id="{DE46D4D8-2063-47D9-824C-9831F596AF0C}"/>
                </a:ext>
              </a:extLst>
            </p:cNvPr>
            <p:cNvGrpSpPr/>
            <p:nvPr/>
          </p:nvGrpSpPr>
          <p:grpSpPr>
            <a:xfrm>
              <a:off x="223551" y="2135007"/>
              <a:ext cx="6172901" cy="4378889"/>
              <a:chOff x="223551" y="2135007"/>
              <a:chExt cx="6172901" cy="4378889"/>
            </a:xfrm>
          </p:grpSpPr>
          <p:grpSp>
            <p:nvGrpSpPr>
              <p:cNvPr id="32" name="组合 31">
                <a:extLst>
                  <a:ext uri="{FF2B5EF4-FFF2-40B4-BE49-F238E27FC236}">
                    <a16:creationId xmlns:a16="http://schemas.microsoft.com/office/drawing/2014/main" id="{4E682DC5-86E6-4D3F-A2C6-CFBA7F812C82}"/>
                  </a:ext>
                </a:extLst>
              </p:cNvPr>
              <p:cNvGrpSpPr/>
              <p:nvPr/>
            </p:nvGrpSpPr>
            <p:grpSpPr>
              <a:xfrm>
                <a:off x="223551" y="2135007"/>
                <a:ext cx="6172901" cy="4378889"/>
                <a:chOff x="223551" y="2135007"/>
                <a:chExt cx="6172901" cy="4378889"/>
              </a:xfrm>
            </p:grpSpPr>
            <p:grpSp>
              <p:nvGrpSpPr>
                <p:cNvPr id="29" name="组合 28">
                  <a:extLst>
                    <a:ext uri="{FF2B5EF4-FFF2-40B4-BE49-F238E27FC236}">
                      <a16:creationId xmlns:a16="http://schemas.microsoft.com/office/drawing/2014/main" id="{09C2A3F2-FDAA-4E4D-A11B-46634CAEA74E}"/>
                    </a:ext>
                  </a:extLst>
                </p:cNvPr>
                <p:cNvGrpSpPr/>
                <p:nvPr/>
              </p:nvGrpSpPr>
              <p:grpSpPr>
                <a:xfrm>
                  <a:off x="864065" y="2135007"/>
                  <a:ext cx="5003335" cy="3401465"/>
                  <a:chOff x="864065" y="2211207"/>
                  <a:chExt cx="5003335" cy="3401465"/>
                </a:xfrm>
              </p:grpSpPr>
              <p:grpSp>
                <p:nvGrpSpPr>
                  <p:cNvPr id="23" name="组合 22">
                    <a:extLst>
                      <a:ext uri="{FF2B5EF4-FFF2-40B4-BE49-F238E27FC236}">
                        <a16:creationId xmlns:a16="http://schemas.microsoft.com/office/drawing/2014/main" id="{89FB7EFF-4F4C-482B-80D3-8B291D4E252F}"/>
                      </a:ext>
                    </a:extLst>
                  </p:cNvPr>
                  <p:cNvGrpSpPr/>
                  <p:nvPr/>
                </p:nvGrpSpPr>
                <p:grpSpPr>
                  <a:xfrm>
                    <a:off x="864065" y="2971800"/>
                    <a:ext cx="5003335" cy="2640872"/>
                    <a:chOff x="864065" y="2971800"/>
                    <a:chExt cx="5003335" cy="2640872"/>
                  </a:xfrm>
                </p:grpSpPr>
                <p:sp>
                  <p:nvSpPr>
                    <p:cNvPr id="17" name="矩形 16">
                      <a:extLst>
                        <a:ext uri="{FF2B5EF4-FFF2-40B4-BE49-F238E27FC236}">
                          <a16:creationId xmlns:a16="http://schemas.microsoft.com/office/drawing/2014/main" id="{3D8E928C-5851-4807-93E0-C192D4F833EB}"/>
                        </a:ext>
                      </a:extLst>
                    </p:cNvPr>
                    <p:cNvSpPr/>
                    <p:nvPr/>
                  </p:nvSpPr>
                  <p:spPr>
                    <a:xfrm>
                      <a:off x="864065" y="4648202"/>
                      <a:ext cx="888535" cy="964470"/>
                    </a:xfrm>
                    <a:prstGeom prst="rect">
                      <a:avLst/>
                    </a:prstGeom>
                    <a:solidFill>
                      <a:srgbClr val="E46C0A">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C09A47C-6CBE-430E-B0BE-16BCB3C5D338}"/>
                        </a:ext>
                      </a:extLst>
                    </p:cNvPr>
                    <p:cNvSpPr/>
                    <p:nvPr/>
                  </p:nvSpPr>
                  <p:spPr>
                    <a:xfrm>
                      <a:off x="1905000" y="4876800"/>
                      <a:ext cx="888535" cy="735871"/>
                    </a:xfrm>
                    <a:prstGeom prst="rect">
                      <a:avLst/>
                    </a:prstGeom>
                    <a:solidFill>
                      <a:srgbClr val="E46C0A">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88FFF0C-7807-4D76-B358-E2D39EFB2205}"/>
                        </a:ext>
                      </a:extLst>
                    </p:cNvPr>
                    <p:cNvSpPr/>
                    <p:nvPr/>
                  </p:nvSpPr>
                  <p:spPr>
                    <a:xfrm>
                      <a:off x="2908533" y="3818921"/>
                      <a:ext cx="888535" cy="1782565"/>
                    </a:xfrm>
                    <a:prstGeom prst="rect">
                      <a:avLst/>
                    </a:prstGeom>
                    <a:solidFill>
                      <a:srgbClr val="E46C0A">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240535D-5447-49D3-858D-393992797C13}"/>
                        </a:ext>
                      </a:extLst>
                    </p:cNvPr>
                    <p:cNvSpPr/>
                    <p:nvPr/>
                  </p:nvSpPr>
                  <p:spPr>
                    <a:xfrm>
                      <a:off x="3962400" y="4343593"/>
                      <a:ext cx="888535" cy="1257892"/>
                    </a:xfrm>
                    <a:prstGeom prst="rect">
                      <a:avLst/>
                    </a:prstGeom>
                    <a:solidFill>
                      <a:srgbClr val="E46C0A">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8ECFADA-DCE3-4BC9-9A70-D89E89206802}"/>
                        </a:ext>
                      </a:extLst>
                    </p:cNvPr>
                    <p:cNvSpPr/>
                    <p:nvPr/>
                  </p:nvSpPr>
                  <p:spPr>
                    <a:xfrm>
                      <a:off x="4978865" y="2971800"/>
                      <a:ext cx="888535" cy="2640871"/>
                    </a:xfrm>
                    <a:prstGeom prst="rect">
                      <a:avLst/>
                    </a:prstGeom>
                    <a:solidFill>
                      <a:srgbClr val="E46C0A">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a:extLst>
                      <a:ext uri="{FF2B5EF4-FFF2-40B4-BE49-F238E27FC236}">
                        <a16:creationId xmlns:a16="http://schemas.microsoft.com/office/drawing/2014/main" id="{2406D6CF-8BAF-4E0C-8C46-28AA2C4C70FA}"/>
                      </a:ext>
                    </a:extLst>
                  </p:cNvPr>
                  <p:cNvSpPr txBox="1"/>
                  <p:nvPr/>
                </p:nvSpPr>
                <p:spPr>
                  <a:xfrm>
                    <a:off x="3840409" y="2211207"/>
                    <a:ext cx="1138456" cy="369332"/>
                  </a:xfrm>
                  <a:prstGeom prst="rect">
                    <a:avLst/>
                  </a:prstGeom>
                  <a:noFill/>
                </p:spPr>
                <p:txBody>
                  <a:bodyPr wrap="square">
                    <a:spAutoFit/>
                  </a:bodyPr>
                  <a:lstStyle/>
                  <a:p>
                    <a:r>
                      <a:rPr lang="zh-CN" altLang="en-US" b="1" dirty="0">
                        <a:latin typeface="新宋体" panose="02010609030101010101" pitchFamily="49" charset="-122"/>
                        <a:ea typeface="新宋体" panose="02010609030101010101" pitchFamily="49" charset="-122"/>
                      </a:rPr>
                      <a:t>桶（区间）</a:t>
                    </a:r>
                  </a:p>
                </p:txBody>
              </p:sp>
            </p:grpSp>
            <p:sp>
              <p:nvSpPr>
                <p:cNvPr id="27" name="文本框 26">
                  <a:extLst>
                    <a:ext uri="{FF2B5EF4-FFF2-40B4-BE49-F238E27FC236}">
                      <a16:creationId xmlns:a16="http://schemas.microsoft.com/office/drawing/2014/main" id="{CA81FBCB-EB5C-4FD7-8F4C-B6578B16AC74}"/>
                    </a:ext>
                  </a:extLst>
                </p:cNvPr>
                <p:cNvSpPr txBox="1"/>
                <p:nvPr/>
              </p:nvSpPr>
              <p:spPr>
                <a:xfrm>
                  <a:off x="223551" y="6146488"/>
                  <a:ext cx="6172901" cy="367408"/>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r>
                    <a:rPr lang="zh-CN" altLang="en-US" sz="1600" dirty="0"/>
                    <a:t>列</a:t>
                  </a:r>
                  <a:r>
                    <a:rPr lang="en-US" altLang="zh-CN" sz="1600" dirty="0"/>
                    <a:t>F</a:t>
                  </a:r>
                  <a:r>
                    <a:rPr lang="zh-CN" altLang="en-US" sz="1600" dirty="0"/>
                    <a:t>的值范围被均分为</a:t>
                  </a:r>
                  <a:r>
                    <a:rPr lang="en-US" altLang="zh-CN" sz="1600" dirty="0"/>
                    <a:t>5</a:t>
                  </a:r>
                  <a:r>
                    <a:rPr lang="zh-CN" altLang="en-US" sz="1600" dirty="0"/>
                    <a:t>个桶，桶内满足均匀分布假设。</a:t>
                  </a:r>
                </a:p>
              </p:txBody>
            </p:sp>
          </p:grpSp>
          <p:cxnSp>
            <p:nvCxnSpPr>
              <p:cNvPr id="51" name="直接箭头连接符 50">
                <a:extLst>
                  <a:ext uri="{FF2B5EF4-FFF2-40B4-BE49-F238E27FC236}">
                    <a16:creationId xmlns:a16="http://schemas.microsoft.com/office/drawing/2014/main" id="{263C0B7F-E5BB-437D-8EA6-30BE486CD3F8}"/>
                  </a:ext>
                </a:extLst>
              </p:cNvPr>
              <p:cNvCxnSpPr/>
              <p:nvPr/>
            </p:nvCxnSpPr>
            <p:spPr>
              <a:xfrm flipH="1" flipV="1">
                <a:off x="4724400" y="2526268"/>
                <a:ext cx="698732" cy="3693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文本框 72">
              <a:extLst>
                <a:ext uri="{FF2B5EF4-FFF2-40B4-BE49-F238E27FC236}">
                  <a16:creationId xmlns:a16="http://schemas.microsoft.com/office/drawing/2014/main" id="{1E849872-65D6-467A-BFF6-ABFFDC530A20}"/>
                </a:ext>
              </a:extLst>
            </p:cNvPr>
            <p:cNvSpPr txBox="1"/>
            <p:nvPr/>
          </p:nvSpPr>
          <p:spPr>
            <a:xfrm>
              <a:off x="1103500" y="4160635"/>
              <a:ext cx="423294" cy="381643"/>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1134C026-9A1A-4FEF-94B5-AD11FFBEC758}"/>
                </a:ext>
              </a:extLst>
            </p:cNvPr>
            <p:cNvSpPr txBox="1"/>
            <p:nvPr/>
          </p:nvSpPr>
          <p:spPr>
            <a:xfrm>
              <a:off x="2137620" y="4407675"/>
              <a:ext cx="423294" cy="381643"/>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04E2A97F-61AE-46FA-9DDB-8691233E22AD}"/>
                </a:ext>
              </a:extLst>
            </p:cNvPr>
            <p:cNvSpPr txBox="1"/>
            <p:nvPr/>
          </p:nvSpPr>
          <p:spPr>
            <a:xfrm>
              <a:off x="3150242" y="3376183"/>
              <a:ext cx="423294" cy="381643"/>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en-US" altLang="zh-CN" sz="1600" dirty="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9BEB6BFD-C310-4EF7-BC44-7B98BA328F3B}"/>
                </a:ext>
              </a:extLst>
            </p:cNvPr>
            <p:cNvSpPr txBox="1"/>
            <p:nvPr/>
          </p:nvSpPr>
          <p:spPr>
            <a:xfrm>
              <a:off x="4195020" y="3918539"/>
              <a:ext cx="423294" cy="381643"/>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39CA563A-4E41-4EA7-93D8-3A58AF11B21F}"/>
                </a:ext>
              </a:extLst>
            </p:cNvPr>
            <p:cNvSpPr txBox="1"/>
            <p:nvPr/>
          </p:nvSpPr>
          <p:spPr>
            <a:xfrm>
              <a:off x="5260072" y="2519554"/>
              <a:ext cx="423294" cy="381643"/>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en-US" altLang="zh-CN" sz="1600" dirty="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p:txBody>
        </p:sp>
      </p:grpSp>
      <p:grpSp>
        <p:nvGrpSpPr>
          <p:cNvPr id="55" name="组合 54">
            <a:extLst>
              <a:ext uri="{FF2B5EF4-FFF2-40B4-BE49-F238E27FC236}">
                <a16:creationId xmlns:a16="http://schemas.microsoft.com/office/drawing/2014/main" id="{25E1267D-672E-4E7E-AE0A-940CA1C3BDC7}"/>
              </a:ext>
            </a:extLst>
          </p:cNvPr>
          <p:cNvGrpSpPr/>
          <p:nvPr/>
        </p:nvGrpSpPr>
        <p:grpSpPr>
          <a:xfrm>
            <a:off x="1943797" y="2362200"/>
            <a:ext cx="9486203" cy="3377680"/>
            <a:chOff x="1943797" y="2362200"/>
            <a:chExt cx="9486203" cy="3377680"/>
          </a:xfrm>
        </p:grpSpPr>
        <p:sp>
          <p:nvSpPr>
            <p:cNvPr id="34" name="文本框 33">
              <a:extLst>
                <a:ext uri="{FF2B5EF4-FFF2-40B4-BE49-F238E27FC236}">
                  <a16:creationId xmlns:a16="http://schemas.microsoft.com/office/drawing/2014/main" id="{B0BEE4A6-4C19-48CA-B0C5-B0693DF674E5}"/>
                </a:ext>
              </a:extLst>
            </p:cNvPr>
            <p:cNvSpPr txBox="1"/>
            <p:nvPr/>
          </p:nvSpPr>
          <p:spPr>
            <a:xfrm>
              <a:off x="6819900" y="2362200"/>
              <a:ext cx="46101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zh-CN" altLang="en-US" b="1" dirty="0"/>
                <a:t>根据观察到的查询，调整其</a:t>
              </a:r>
              <a:r>
                <a:rPr lang="zh-CN" altLang="en-US" b="1" dirty="0">
                  <a:solidFill>
                    <a:srgbClr val="FF0000"/>
                  </a:solidFill>
                </a:rPr>
                <a:t>桶边界</a:t>
              </a:r>
              <a:r>
                <a:rPr lang="zh-CN" altLang="en-US" b="1" dirty="0"/>
                <a:t>与</a:t>
              </a:r>
              <a:r>
                <a:rPr lang="zh-CN" altLang="en-US" b="1" dirty="0">
                  <a:solidFill>
                    <a:srgbClr val="FF0000"/>
                  </a:solidFill>
                </a:rPr>
                <a:t>桶频率</a:t>
              </a:r>
            </a:p>
          </p:txBody>
        </p:sp>
        <p:cxnSp>
          <p:nvCxnSpPr>
            <p:cNvPr id="36" name="直接连接符 35">
              <a:extLst>
                <a:ext uri="{FF2B5EF4-FFF2-40B4-BE49-F238E27FC236}">
                  <a16:creationId xmlns:a16="http://schemas.microsoft.com/office/drawing/2014/main" id="{5361E081-41D0-43FE-860F-BACD9629C92D}"/>
                </a:ext>
              </a:extLst>
            </p:cNvPr>
            <p:cNvCxnSpPr/>
            <p:nvPr/>
          </p:nvCxnSpPr>
          <p:spPr>
            <a:xfrm>
              <a:off x="3810000" y="2692190"/>
              <a:ext cx="0" cy="30476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E2AAAECA-73FA-4925-A4A4-E9DAB98F564C}"/>
                </a:ext>
              </a:extLst>
            </p:cNvPr>
            <p:cNvCxnSpPr>
              <a:cxnSpLocks/>
            </p:cNvCxnSpPr>
            <p:nvPr/>
          </p:nvCxnSpPr>
          <p:spPr>
            <a:xfrm>
              <a:off x="1943797" y="4167952"/>
              <a:ext cx="224720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E63FE5E1-E3CD-41EC-B0C7-46F2498BE7CB}"/>
                </a:ext>
              </a:extLst>
            </p:cNvPr>
            <p:cNvCxnSpPr>
              <a:cxnSpLocks/>
            </p:cNvCxnSpPr>
            <p:nvPr/>
          </p:nvCxnSpPr>
          <p:spPr>
            <a:xfrm flipV="1">
              <a:off x="3886200" y="2590607"/>
              <a:ext cx="2819400" cy="13988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758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down)">
                                      <p:cBhvr>
                                        <p:cTn id="12" dur="5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up)">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up)">
                                      <p:cBhvr>
                                        <p:cTn id="37" dur="500"/>
                                        <p:tgtEl>
                                          <p:spTgt spid="6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wipe(up)">
                                      <p:cBhvr>
                                        <p:cTn id="4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背景引入</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7</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查询驱动直方图的两大局限</a:t>
            </a:r>
          </a:p>
        </p:txBody>
      </p:sp>
      <p:grpSp>
        <p:nvGrpSpPr>
          <p:cNvPr id="54" name="组合 53">
            <a:extLst>
              <a:ext uri="{FF2B5EF4-FFF2-40B4-BE49-F238E27FC236}">
                <a16:creationId xmlns:a16="http://schemas.microsoft.com/office/drawing/2014/main" id="{66A21A5B-A64A-482D-A57F-B01E1C1973CB}"/>
              </a:ext>
            </a:extLst>
          </p:cNvPr>
          <p:cNvGrpSpPr/>
          <p:nvPr/>
        </p:nvGrpSpPr>
        <p:grpSpPr>
          <a:xfrm>
            <a:off x="236988" y="1600200"/>
            <a:ext cx="8145013" cy="1225705"/>
            <a:chOff x="236988" y="1600200"/>
            <a:chExt cx="8145013" cy="1225705"/>
          </a:xfrm>
        </p:grpSpPr>
        <p:sp>
          <p:nvSpPr>
            <p:cNvPr id="6" name="文本框 5">
              <a:extLst>
                <a:ext uri="{FF2B5EF4-FFF2-40B4-BE49-F238E27FC236}">
                  <a16:creationId xmlns:a16="http://schemas.microsoft.com/office/drawing/2014/main" id="{1CEA759F-D773-47B4-A628-6E5AC5D28FFF}"/>
                </a:ext>
              </a:extLst>
            </p:cNvPr>
            <p:cNvSpPr txBox="1"/>
            <p:nvPr/>
          </p:nvSpPr>
          <p:spPr>
            <a:xfrm>
              <a:off x="236988" y="1600200"/>
              <a:ext cx="282010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局限一：桶的指数级数量</a:t>
              </a:r>
              <a:endParaRPr lang="zh-CN" altLang="en-US" dirty="0">
                <a:solidFill>
                  <a:schemeClr val="bg1"/>
                </a:solidFill>
              </a:endParaRPr>
            </a:p>
          </p:txBody>
        </p:sp>
        <p:sp>
          <p:nvSpPr>
            <p:cNvPr id="9" name="文本框 8">
              <a:extLst>
                <a:ext uri="{FF2B5EF4-FFF2-40B4-BE49-F238E27FC236}">
                  <a16:creationId xmlns:a16="http://schemas.microsoft.com/office/drawing/2014/main" id="{109BD260-BC4B-4419-863F-305E4C147770}"/>
                </a:ext>
              </a:extLst>
            </p:cNvPr>
            <p:cNvSpPr txBox="1"/>
            <p:nvPr/>
          </p:nvSpPr>
          <p:spPr>
            <a:xfrm>
              <a:off x="381000" y="2133600"/>
              <a:ext cx="8001001" cy="692305"/>
            </a:xfrm>
            <a:prstGeom prst="rect">
              <a:avLst/>
            </a:prstGeom>
            <a:noFill/>
          </p:spPr>
          <p:txBody>
            <a:bodyPr wrap="square">
              <a:spAutoFit/>
            </a:bodyPr>
            <a:lstStyle/>
            <a:p>
              <a:pPr marL="285750" indent="-285750">
                <a:lnSpc>
                  <a:spcPts val="2500"/>
                </a:lnSpc>
                <a:buFont typeface="Arial" panose="020B0604020202020204" pitchFamily="34" charset="0"/>
                <a:buChar char="•"/>
              </a:pPr>
              <a:r>
                <a:rPr lang="zh-CN" altLang="en-US" b="1" dirty="0">
                  <a:latin typeface="新宋体" panose="02010609030101010101" pitchFamily="49" charset="-122"/>
                  <a:ea typeface="新宋体" panose="02010609030101010101" pitchFamily="49" charset="-122"/>
                </a:rPr>
                <a:t>对于每个新观察到的查询，现有桶可能被拆分为多个桶，因此桶的数量可能会随着观察到的查询数量的增长而呈现指数增长。</a:t>
              </a:r>
            </a:p>
          </p:txBody>
        </p:sp>
      </p:grpSp>
      <p:grpSp>
        <p:nvGrpSpPr>
          <p:cNvPr id="25" name="组合 24">
            <a:extLst>
              <a:ext uri="{FF2B5EF4-FFF2-40B4-BE49-F238E27FC236}">
                <a16:creationId xmlns:a16="http://schemas.microsoft.com/office/drawing/2014/main" id="{71C2173F-28DC-4D1C-B551-9E916889266D}"/>
              </a:ext>
            </a:extLst>
          </p:cNvPr>
          <p:cNvGrpSpPr/>
          <p:nvPr/>
        </p:nvGrpSpPr>
        <p:grpSpPr>
          <a:xfrm>
            <a:off x="8235368" y="1189966"/>
            <a:ext cx="3804232" cy="2425399"/>
            <a:chOff x="8235368" y="1125405"/>
            <a:chExt cx="3804232" cy="2425399"/>
          </a:xfrm>
        </p:grpSpPr>
        <p:grpSp>
          <p:nvGrpSpPr>
            <p:cNvPr id="23" name="组合 22">
              <a:extLst>
                <a:ext uri="{FF2B5EF4-FFF2-40B4-BE49-F238E27FC236}">
                  <a16:creationId xmlns:a16="http://schemas.microsoft.com/office/drawing/2014/main" id="{93784BBF-B8B1-43D0-A0B2-F865008F3566}"/>
                </a:ext>
              </a:extLst>
            </p:cNvPr>
            <p:cNvGrpSpPr/>
            <p:nvPr/>
          </p:nvGrpSpPr>
          <p:grpSpPr>
            <a:xfrm>
              <a:off x="8235368" y="1125405"/>
              <a:ext cx="3804232" cy="2094903"/>
              <a:chOff x="8235368" y="1125405"/>
              <a:chExt cx="3804232" cy="2094903"/>
            </a:xfrm>
          </p:grpSpPr>
          <p:grpSp>
            <p:nvGrpSpPr>
              <p:cNvPr id="21" name="组合 20">
                <a:extLst>
                  <a:ext uri="{FF2B5EF4-FFF2-40B4-BE49-F238E27FC236}">
                    <a16:creationId xmlns:a16="http://schemas.microsoft.com/office/drawing/2014/main" id="{712CAC27-BF73-4709-B952-41A69B6EEC91}"/>
                  </a:ext>
                </a:extLst>
              </p:cNvPr>
              <p:cNvGrpSpPr/>
              <p:nvPr/>
            </p:nvGrpSpPr>
            <p:grpSpPr>
              <a:xfrm>
                <a:off x="8235368" y="1125405"/>
                <a:ext cx="3804232" cy="2094903"/>
                <a:chOff x="8235368" y="1125405"/>
                <a:chExt cx="3804232" cy="2094903"/>
              </a:xfrm>
            </p:grpSpPr>
            <p:sp>
              <p:nvSpPr>
                <p:cNvPr id="4" name="矩形 3">
                  <a:extLst>
                    <a:ext uri="{FF2B5EF4-FFF2-40B4-BE49-F238E27FC236}">
                      <a16:creationId xmlns:a16="http://schemas.microsoft.com/office/drawing/2014/main" id="{D978A7D6-8E10-4299-8789-11F94822A5F9}"/>
                    </a:ext>
                  </a:extLst>
                </p:cNvPr>
                <p:cNvSpPr/>
                <p:nvPr/>
              </p:nvSpPr>
              <p:spPr>
                <a:xfrm>
                  <a:off x="9073568" y="2590800"/>
                  <a:ext cx="304800" cy="2351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D8E13A7-B6F9-4572-AE37-53BEA68A24A3}"/>
                    </a:ext>
                  </a:extLst>
                </p:cNvPr>
                <p:cNvSpPr txBox="1"/>
                <p:nvPr/>
              </p:nvSpPr>
              <p:spPr>
                <a:xfrm>
                  <a:off x="8235368" y="2847577"/>
                  <a:ext cx="1981200" cy="372731"/>
                </a:xfrm>
                <a:prstGeom prst="rect">
                  <a:avLst/>
                </a:prstGeom>
                <a:noFill/>
              </p:spPr>
              <p:txBody>
                <a:bodyPr wrap="square">
                  <a:spAutoFit/>
                </a:bodyPr>
                <a:lstStyle>
                  <a:defPPr>
                    <a:defRPr lang="zh-CN"/>
                  </a:defPPr>
                  <a:lvl1pPr algn="ctr">
                    <a:lnSpc>
                      <a:spcPts val="2500"/>
                    </a:lnSpc>
                    <a:defRPr sz="1600">
                      <a:latin typeface="微软雅黑" panose="020B0503020204020204" pitchFamily="34" charset="-122"/>
                      <a:ea typeface="微软雅黑" panose="020B0503020204020204" pitchFamily="34" charset="-122"/>
                    </a:defRPr>
                  </a:lvl1pPr>
                </a:lstStyle>
                <a:p>
                  <a:r>
                    <a:rPr lang="zh-CN" altLang="en-US" sz="1400" dirty="0">
                      <a:latin typeface="Times New Roman" panose="02020603050405020304" pitchFamily="18" charset="0"/>
                      <a:ea typeface="新宋体" panose="02010609030101010101" pitchFamily="49" charset="-122"/>
                      <a:cs typeface="Times New Roman" panose="02020603050405020304" pitchFamily="18" charset="0"/>
                    </a:rPr>
                    <a:t>观察到</a:t>
                  </a:r>
                  <a:r>
                    <a:rPr lang="en-US" altLang="zh-CN" sz="1400" dirty="0">
                      <a:latin typeface="Times New Roman" panose="02020603050405020304" pitchFamily="18" charset="0"/>
                      <a:ea typeface="新宋体" panose="02010609030101010101" pitchFamily="49" charset="-122"/>
                      <a:cs typeface="Times New Roman" panose="02020603050405020304" pitchFamily="18" charset="0"/>
                    </a:rPr>
                    <a:t>100</a:t>
                  </a:r>
                  <a:r>
                    <a:rPr lang="zh-CN" altLang="en-US" sz="1400" dirty="0">
                      <a:latin typeface="Times New Roman" panose="02020603050405020304" pitchFamily="18" charset="0"/>
                      <a:ea typeface="新宋体" panose="02010609030101010101" pitchFamily="49" charset="-122"/>
                      <a:cs typeface="Times New Roman" panose="02020603050405020304" pitchFamily="18" charset="0"/>
                    </a:rPr>
                    <a:t>个查询</a:t>
                  </a:r>
                </a:p>
              </p:txBody>
            </p:sp>
            <p:sp>
              <p:nvSpPr>
                <p:cNvPr id="11" name="文本框 10">
                  <a:extLst>
                    <a:ext uri="{FF2B5EF4-FFF2-40B4-BE49-F238E27FC236}">
                      <a16:creationId xmlns:a16="http://schemas.microsoft.com/office/drawing/2014/main" id="{B1B5BFA7-0D43-4874-B4E7-E0C8C10AB46B}"/>
                    </a:ext>
                  </a:extLst>
                </p:cNvPr>
                <p:cNvSpPr txBox="1"/>
                <p:nvPr/>
              </p:nvSpPr>
              <p:spPr>
                <a:xfrm>
                  <a:off x="8525663" y="2180756"/>
                  <a:ext cx="1400610" cy="380873"/>
                </a:xfrm>
                <a:prstGeom prst="rect">
                  <a:avLst/>
                </a:prstGeom>
                <a:noFill/>
              </p:spPr>
              <p:txBody>
                <a:bodyPr wrap="square">
                  <a:spAutoFit/>
                </a:bodyPr>
                <a:lstStyle/>
                <a:p>
                  <a:pPr algn="ctr">
                    <a:lnSpc>
                      <a:spcPts val="2500"/>
                    </a:lnSpc>
                  </a:pPr>
                  <a:r>
                    <a:rPr lang="en-US" altLang="zh-CN" sz="1600" b="1" dirty="0">
                      <a:latin typeface="Times New Roman" panose="02020603050405020304" pitchFamily="18" charset="0"/>
                      <a:ea typeface="新宋体" panose="02010609030101010101" pitchFamily="49" charset="-122"/>
                      <a:cs typeface="Times New Roman" panose="02020603050405020304" pitchFamily="18" charset="0"/>
                    </a:rPr>
                    <a:t>22370</a:t>
                  </a:r>
                  <a:r>
                    <a:rPr lang="zh-CN" altLang="en-US" sz="1400" dirty="0">
                      <a:latin typeface="Times New Roman" panose="02020603050405020304" pitchFamily="18" charset="0"/>
                      <a:ea typeface="新宋体" panose="02010609030101010101" pitchFamily="49" charset="-122"/>
                      <a:cs typeface="Times New Roman" panose="02020603050405020304" pitchFamily="18" charset="0"/>
                    </a:rPr>
                    <a:t>个桶</a:t>
                  </a:r>
                </a:p>
              </p:txBody>
            </p:sp>
            <p:sp>
              <p:nvSpPr>
                <p:cNvPr id="12" name="矩形 11">
                  <a:extLst>
                    <a:ext uri="{FF2B5EF4-FFF2-40B4-BE49-F238E27FC236}">
                      <a16:creationId xmlns:a16="http://schemas.microsoft.com/office/drawing/2014/main" id="{9FBF7A72-C58B-4205-B022-276A7CE9AFC8}"/>
                    </a:ext>
                  </a:extLst>
                </p:cNvPr>
                <p:cNvSpPr/>
                <p:nvPr/>
              </p:nvSpPr>
              <p:spPr>
                <a:xfrm>
                  <a:off x="10896600" y="1498136"/>
                  <a:ext cx="304800" cy="13277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042A0C0-F9C1-42D8-B7D9-91E37CA3BB1E}"/>
                    </a:ext>
                  </a:extLst>
                </p:cNvPr>
                <p:cNvSpPr txBox="1"/>
                <p:nvPr/>
              </p:nvSpPr>
              <p:spPr>
                <a:xfrm>
                  <a:off x="10058400" y="2847577"/>
                  <a:ext cx="1981200" cy="372731"/>
                </a:xfrm>
                <a:prstGeom prst="rect">
                  <a:avLst/>
                </a:prstGeom>
                <a:noFill/>
              </p:spPr>
              <p:txBody>
                <a:bodyPr wrap="square">
                  <a:spAutoFit/>
                </a:bodyPr>
                <a:lstStyle>
                  <a:defPPr>
                    <a:defRPr lang="zh-CN"/>
                  </a:defPPr>
                  <a:lvl1pPr algn="ctr">
                    <a:lnSpc>
                      <a:spcPts val="2500"/>
                    </a:lnSpc>
                    <a:defRPr sz="1600">
                      <a:latin typeface="微软雅黑" panose="020B0503020204020204" pitchFamily="34" charset="-122"/>
                      <a:ea typeface="微软雅黑" panose="020B0503020204020204" pitchFamily="34" charset="-122"/>
                    </a:defRPr>
                  </a:lvl1pPr>
                </a:lstStyle>
                <a:p>
                  <a:r>
                    <a:rPr lang="zh-CN" altLang="en-US" sz="1400" dirty="0">
                      <a:latin typeface="Times New Roman" panose="02020603050405020304" pitchFamily="18" charset="0"/>
                      <a:ea typeface="新宋体" panose="02010609030101010101" pitchFamily="49" charset="-122"/>
                      <a:cs typeface="Times New Roman" panose="02020603050405020304" pitchFamily="18" charset="0"/>
                    </a:rPr>
                    <a:t>观察到</a:t>
                  </a:r>
                  <a:r>
                    <a:rPr lang="en-US" altLang="zh-CN" sz="1400" dirty="0">
                      <a:latin typeface="Times New Roman" panose="02020603050405020304" pitchFamily="18" charset="0"/>
                      <a:ea typeface="新宋体" panose="02010609030101010101" pitchFamily="49" charset="-122"/>
                      <a:cs typeface="Times New Roman" panose="02020603050405020304" pitchFamily="18" charset="0"/>
                    </a:rPr>
                    <a:t>300</a:t>
                  </a:r>
                  <a:r>
                    <a:rPr lang="zh-CN" altLang="en-US" sz="1400" dirty="0">
                      <a:latin typeface="Times New Roman" panose="02020603050405020304" pitchFamily="18" charset="0"/>
                      <a:ea typeface="新宋体" panose="02010609030101010101" pitchFamily="49" charset="-122"/>
                      <a:cs typeface="Times New Roman" panose="02020603050405020304" pitchFamily="18" charset="0"/>
                    </a:rPr>
                    <a:t>个查询</a:t>
                  </a:r>
                </a:p>
              </p:txBody>
            </p:sp>
            <p:sp>
              <p:nvSpPr>
                <p:cNvPr id="14" name="文本框 13">
                  <a:extLst>
                    <a:ext uri="{FF2B5EF4-FFF2-40B4-BE49-F238E27FC236}">
                      <a16:creationId xmlns:a16="http://schemas.microsoft.com/office/drawing/2014/main" id="{25A2ED34-C101-4BE0-B1D8-BBFEEFD28141}"/>
                    </a:ext>
                  </a:extLst>
                </p:cNvPr>
                <p:cNvSpPr txBox="1"/>
                <p:nvPr/>
              </p:nvSpPr>
              <p:spPr>
                <a:xfrm>
                  <a:off x="10348695" y="1125405"/>
                  <a:ext cx="1400610" cy="380873"/>
                </a:xfrm>
                <a:prstGeom prst="rect">
                  <a:avLst/>
                </a:prstGeom>
                <a:noFill/>
              </p:spPr>
              <p:txBody>
                <a:bodyPr wrap="square">
                  <a:spAutoFit/>
                </a:bodyPr>
                <a:lstStyle/>
                <a:p>
                  <a:pPr algn="ctr">
                    <a:lnSpc>
                      <a:spcPts val="2500"/>
                    </a:lnSpc>
                  </a:pPr>
                  <a:r>
                    <a:rPr lang="en-US" altLang="zh-CN" sz="1600" b="1" dirty="0">
                      <a:latin typeface="Times New Roman" panose="02020603050405020304" pitchFamily="18" charset="0"/>
                      <a:ea typeface="新宋体" panose="02010609030101010101" pitchFamily="49" charset="-122"/>
                      <a:cs typeface="Times New Roman" panose="02020603050405020304" pitchFamily="18" charset="0"/>
                    </a:rPr>
                    <a:t>318936</a:t>
                  </a:r>
                  <a:r>
                    <a:rPr lang="zh-CN" altLang="en-US" sz="1400" dirty="0">
                      <a:latin typeface="Times New Roman" panose="02020603050405020304" pitchFamily="18" charset="0"/>
                      <a:ea typeface="新宋体" panose="02010609030101010101" pitchFamily="49" charset="-122"/>
                      <a:cs typeface="Times New Roman" panose="02020603050405020304" pitchFamily="18" charset="0"/>
                    </a:rPr>
                    <a:t>个桶</a:t>
                  </a:r>
                </a:p>
              </p:txBody>
            </p:sp>
            <p:cxnSp>
              <p:nvCxnSpPr>
                <p:cNvPr id="15" name="直接箭头连接符 14">
                  <a:extLst>
                    <a:ext uri="{FF2B5EF4-FFF2-40B4-BE49-F238E27FC236}">
                      <a16:creationId xmlns:a16="http://schemas.microsoft.com/office/drawing/2014/main" id="{D63FAB79-BD6B-437D-9748-CBCC85976E0F}"/>
                    </a:ext>
                  </a:extLst>
                </p:cNvPr>
                <p:cNvCxnSpPr>
                  <a:cxnSpLocks/>
                </p:cNvCxnSpPr>
                <p:nvPr/>
              </p:nvCxnSpPr>
              <p:spPr>
                <a:xfrm flipV="1">
                  <a:off x="9759368" y="1564861"/>
                  <a:ext cx="984832" cy="809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文本框 21">
                <a:extLst>
                  <a:ext uri="{FF2B5EF4-FFF2-40B4-BE49-F238E27FC236}">
                    <a16:creationId xmlns:a16="http://schemas.microsoft.com/office/drawing/2014/main" id="{BC9B2AD8-CC42-4AD1-9352-54F9840FF9CC}"/>
                  </a:ext>
                </a:extLst>
              </p:cNvPr>
              <p:cNvSpPr txBox="1"/>
              <p:nvPr/>
            </p:nvSpPr>
            <p:spPr>
              <a:xfrm>
                <a:off x="9298325" y="1605618"/>
                <a:ext cx="1400610" cy="380873"/>
              </a:xfrm>
              <a:prstGeom prst="rect">
                <a:avLst/>
              </a:prstGeom>
              <a:noFill/>
            </p:spPr>
            <p:txBody>
              <a:bodyPr wrap="square">
                <a:spAutoFit/>
              </a:bodyPr>
              <a:lstStyle/>
              <a:p>
                <a:pPr algn="ctr">
                  <a:lnSpc>
                    <a:spcPts val="2500"/>
                  </a:lnSpc>
                </a:pPr>
                <a:r>
                  <a:rPr lang="en-US" altLang="zh-CN" sz="1400" dirty="0">
                    <a:latin typeface="Times New Roman" panose="02020603050405020304" pitchFamily="18" charset="0"/>
                    <a:ea typeface="新宋体" panose="02010609030101010101" pitchFamily="49" charset="-122"/>
                    <a:cs typeface="Times New Roman" panose="02020603050405020304" pitchFamily="18" charset="0"/>
                  </a:rPr>
                  <a:t>×</a:t>
                </a:r>
                <a:r>
                  <a:rPr lang="en-US" altLang="zh-CN" sz="1600" b="1" dirty="0">
                    <a:latin typeface="Times New Roman" panose="02020603050405020304" pitchFamily="18" charset="0"/>
                    <a:ea typeface="新宋体" panose="02010609030101010101" pitchFamily="49" charset="-122"/>
                    <a:cs typeface="Times New Roman" panose="02020603050405020304" pitchFamily="18" charset="0"/>
                  </a:rPr>
                  <a:t>14</a:t>
                </a:r>
                <a:endParaRPr lang="zh-CN" altLang="en-US" sz="1400" b="1" dirty="0">
                  <a:latin typeface="Times New Roman" panose="02020603050405020304" pitchFamily="18" charset="0"/>
                  <a:ea typeface="新宋体" panose="02010609030101010101" pitchFamily="49" charset="-122"/>
                  <a:cs typeface="Times New Roman" panose="02020603050405020304" pitchFamily="18" charset="0"/>
                </a:endParaRPr>
              </a:p>
            </p:txBody>
          </p:sp>
        </p:grpSp>
        <p:sp>
          <p:nvSpPr>
            <p:cNvPr id="24" name="文本框 23">
              <a:extLst>
                <a:ext uri="{FF2B5EF4-FFF2-40B4-BE49-F238E27FC236}">
                  <a16:creationId xmlns:a16="http://schemas.microsoft.com/office/drawing/2014/main" id="{F46E48EE-6EB3-4762-8C5F-83402B3AC50B}"/>
                </a:ext>
              </a:extLst>
            </p:cNvPr>
            <p:cNvSpPr txBox="1"/>
            <p:nvPr/>
          </p:nvSpPr>
          <p:spPr>
            <a:xfrm>
              <a:off x="9298325" y="3178073"/>
              <a:ext cx="1670632" cy="372731"/>
            </a:xfrm>
            <a:prstGeom prst="rect">
              <a:avLst/>
            </a:prstGeom>
            <a:noFill/>
          </p:spPr>
          <p:txBody>
            <a:bodyPr wrap="square">
              <a:spAutoFit/>
            </a:bodyPr>
            <a:lstStyle/>
            <a:p>
              <a:pPr algn="ctr">
                <a:lnSpc>
                  <a:spcPts val="2500"/>
                </a:lnSpc>
              </a:pPr>
              <a:r>
                <a:rPr lang="zh-CN" altLang="en-US" sz="1400" dirty="0">
                  <a:latin typeface="Times New Roman" panose="02020603050405020304" pitchFamily="18" charset="0"/>
                  <a:ea typeface="新宋体" panose="02010609030101010101" pitchFamily="49" charset="-122"/>
                  <a:cs typeface="Times New Roman" panose="02020603050405020304" pitchFamily="18" charset="0"/>
                </a:rPr>
                <a:t>使用</a:t>
              </a:r>
              <a:r>
                <a:rPr lang="en-US" altLang="zh-CN" sz="1400" dirty="0" err="1">
                  <a:latin typeface="Times New Roman" panose="02020603050405020304" pitchFamily="18" charset="0"/>
                  <a:ea typeface="新宋体" panose="02010609030101010101" pitchFamily="49" charset="-122"/>
                  <a:cs typeface="Times New Roman" panose="02020603050405020304" pitchFamily="18" charset="0"/>
                </a:rPr>
                <a:t>STHoles</a:t>
              </a:r>
              <a:r>
                <a:rPr lang="zh-CN" altLang="en-US" sz="1400" dirty="0">
                  <a:latin typeface="Times New Roman" panose="02020603050405020304" pitchFamily="18" charset="0"/>
                  <a:ea typeface="新宋体" panose="02010609030101010101" pitchFamily="49" charset="-122"/>
                  <a:cs typeface="Times New Roman" panose="02020603050405020304" pitchFamily="18" charset="0"/>
                </a:rPr>
                <a:t>方法</a:t>
              </a:r>
            </a:p>
          </p:txBody>
        </p:sp>
      </p:grpSp>
      <p:grpSp>
        <p:nvGrpSpPr>
          <p:cNvPr id="37" name="组合 36">
            <a:extLst>
              <a:ext uri="{FF2B5EF4-FFF2-40B4-BE49-F238E27FC236}">
                <a16:creationId xmlns:a16="http://schemas.microsoft.com/office/drawing/2014/main" id="{E3BFFBEB-7DA6-4EE7-BBF1-1AB64C0464B3}"/>
              </a:ext>
            </a:extLst>
          </p:cNvPr>
          <p:cNvGrpSpPr/>
          <p:nvPr/>
        </p:nvGrpSpPr>
        <p:grpSpPr>
          <a:xfrm>
            <a:off x="457200" y="3082698"/>
            <a:ext cx="3952877" cy="563954"/>
            <a:chOff x="457200" y="3006498"/>
            <a:chExt cx="3952877" cy="563954"/>
          </a:xfrm>
        </p:grpSpPr>
        <p:grpSp>
          <p:nvGrpSpPr>
            <p:cNvPr id="26" name="组合 25">
              <a:extLst>
                <a:ext uri="{FF2B5EF4-FFF2-40B4-BE49-F238E27FC236}">
                  <a16:creationId xmlns:a16="http://schemas.microsoft.com/office/drawing/2014/main" id="{D07FBC51-4CDD-4A22-B7E6-6C373928E5FC}"/>
                </a:ext>
              </a:extLst>
            </p:cNvPr>
            <p:cNvGrpSpPr/>
            <p:nvPr/>
          </p:nvGrpSpPr>
          <p:grpSpPr>
            <a:xfrm>
              <a:off x="457200" y="3037052"/>
              <a:ext cx="1371600" cy="533400"/>
              <a:chOff x="457200" y="3037052"/>
              <a:chExt cx="1371600" cy="533400"/>
            </a:xfrm>
          </p:grpSpPr>
          <p:sp>
            <p:nvSpPr>
              <p:cNvPr id="19" name="矩形: 圆角 18">
                <a:extLst>
                  <a:ext uri="{FF2B5EF4-FFF2-40B4-BE49-F238E27FC236}">
                    <a16:creationId xmlns:a16="http://schemas.microsoft.com/office/drawing/2014/main" id="{05DF3F37-B100-49E0-B5FF-5E29B5090550}"/>
                  </a:ext>
                </a:extLst>
              </p:cNvPr>
              <p:cNvSpPr/>
              <p:nvPr/>
            </p:nvSpPr>
            <p:spPr>
              <a:xfrm>
                <a:off x="457200" y="3037052"/>
                <a:ext cx="13716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887E4EE-D880-492A-A8B5-14FEF6700A28}"/>
                  </a:ext>
                </a:extLst>
              </p:cNvPr>
              <p:cNvSpPr txBox="1"/>
              <p:nvPr/>
            </p:nvSpPr>
            <p:spPr>
              <a:xfrm>
                <a:off x="533400" y="3117899"/>
                <a:ext cx="1219200" cy="371705"/>
              </a:xfrm>
              <a:prstGeom prst="rect">
                <a:avLst/>
              </a:prstGeom>
              <a:noFill/>
            </p:spPr>
            <p:txBody>
              <a:bodyPr wrap="square">
                <a:spAutoFit/>
              </a:bodyPr>
              <a:lstStyle/>
              <a:p>
                <a:pPr algn="ctr">
                  <a:lnSpc>
                    <a:spcPts val="2500"/>
                  </a:lnSpc>
                </a:pPr>
                <a:r>
                  <a:rPr lang="zh-CN" altLang="en-US" b="1" dirty="0">
                    <a:latin typeface="新宋体" panose="02010609030101010101" pitchFamily="49" charset="-122"/>
                    <a:ea typeface="新宋体" panose="02010609030101010101" pitchFamily="49" charset="-122"/>
                  </a:rPr>
                  <a:t>桶的数量</a:t>
                </a:r>
                <a:endParaRPr lang="zh-CN" altLang="en-US" dirty="0">
                  <a:latin typeface="新宋体" panose="02010609030101010101" pitchFamily="49" charset="-122"/>
                  <a:ea typeface="新宋体" panose="02010609030101010101" pitchFamily="49" charset="-122"/>
                </a:endParaRPr>
              </a:p>
            </p:txBody>
          </p:sp>
        </p:grpSp>
        <p:grpSp>
          <p:nvGrpSpPr>
            <p:cNvPr id="27" name="组合 26">
              <a:extLst>
                <a:ext uri="{FF2B5EF4-FFF2-40B4-BE49-F238E27FC236}">
                  <a16:creationId xmlns:a16="http://schemas.microsoft.com/office/drawing/2014/main" id="{B88743C6-C015-4A51-935A-655518403D66}"/>
                </a:ext>
              </a:extLst>
            </p:cNvPr>
            <p:cNvGrpSpPr/>
            <p:nvPr/>
          </p:nvGrpSpPr>
          <p:grpSpPr>
            <a:xfrm>
              <a:off x="3038477" y="3033942"/>
              <a:ext cx="1371600" cy="533400"/>
              <a:chOff x="457200" y="3037052"/>
              <a:chExt cx="1371600" cy="533400"/>
            </a:xfrm>
          </p:grpSpPr>
          <p:sp>
            <p:nvSpPr>
              <p:cNvPr id="28" name="矩形: 圆角 27">
                <a:extLst>
                  <a:ext uri="{FF2B5EF4-FFF2-40B4-BE49-F238E27FC236}">
                    <a16:creationId xmlns:a16="http://schemas.microsoft.com/office/drawing/2014/main" id="{0AC83E0E-209B-4F0C-9B1A-E74285B3DFFD}"/>
                  </a:ext>
                </a:extLst>
              </p:cNvPr>
              <p:cNvSpPr/>
              <p:nvPr/>
            </p:nvSpPr>
            <p:spPr>
              <a:xfrm>
                <a:off x="457200" y="3037052"/>
                <a:ext cx="13716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613BA733-2517-439A-A50D-34F0DB2ECC85}"/>
                  </a:ext>
                </a:extLst>
              </p:cNvPr>
              <p:cNvSpPr txBox="1"/>
              <p:nvPr/>
            </p:nvSpPr>
            <p:spPr>
              <a:xfrm>
                <a:off x="533400" y="3117899"/>
                <a:ext cx="1219200" cy="371705"/>
              </a:xfrm>
              <a:prstGeom prst="rect">
                <a:avLst/>
              </a:prstGeom>
              <a:noFill/>
            </p:spPr>
            <p:txBody>
              <a:bodyPr wrap="square">
                <a:spAutoFit/>
              </a:bodyPr>
              <a:lstStyle/>
              <a:p>
                <a:pPr algn="ctr">
                  <a:lnSpc>
                    <a:spcPts val="2500"/>
                  </a:lnSpc>
                </a:pPr>
                <a:r>
                  <a:rPr lang="zh-CN" altLang="en-US" b="1" dirty="0">
                    <a:latin typeface="新宋体" panose="02010609030101010101" pitchFamily="49" charset="-122"/>
                    <a:ea typeface="新宋体" panose="02010609030101010101" pitchFamily="49" charset="-122"/>
                  </a:rPr>
                  <a:t>训练时间</a:t>
                </a:r>
                <a:endParaRPr lang="zh-CN" altLang="en-US" dirty="0">
                  <a:latin typeface="新宋体" panose="02010609030101010101" pitchFamily="49" charset="-122"/>
                  <a:ea typeface="新宋体" panose="02010609030101010101" pitchFamily="49" charset="-122"/>
                </a:endParaRPr>
              </a:p>
            </p:txBody>
          </p:sp>
        </p:grpSp>
        <p:grpSp>
          <p:nvGrpSpPr>
            <p:cNvPr id="36" name="组合 35">
              <a:extLst>
                <a:ext uri="{FF2B5EF4-FFF2-40B4-BE49-F238E27FC236}">
                  <a16:creationId xmlns:a16="http://schemas.microsoft.com/office/drawing/2014/main" id="{FB5E9B67-2CD3-46A9-AD22-422E17A3B520}"/>
                </a:ext>
              </a:extLst>
            </p:cNvPr>
            <p:cNvGrpSpPr/>
            <p:nvPr/>
          </p:nvGrpSpPr>
          <p:grpSpPr>
            <a:xfrm>
              <a:off x="1580759" y="3006498"/>
              <a:ext cx="1644240" cy="498702"/>
              <a:chOff x="1580759" y="3006498"/>
              <a:chExt cx="1644240" cy="498702"/>
            </a:xfrm>
          </p:grpSpPr>
          <p:sp>
            <p:nvSpPr>
              <p:cNvPr id="33" name="箭头: 右 32">
                <a:extLst>
                  <a:ext uri="{FF2B5EF4-FFF2-40B4-BE49-F238E27FC236}">
                    <a16:creationId xmlns:a16="http://schemas.microsoft.com/office/drawing/2014/main" id="{A28A21F6-A8EE-41B3-8C74-ED2FBE424123}"/>
                  </a:ext>
                </a:extLst>
              </p:cNvPr>
              <p:cNvSpPr/>
              <p:nvPr/>
            </p:nvSpPr>
            <p:spPr>
              <a:xfrm>
                <a:off x="1971457" y="3303575"/>
                <a:ext cx="924362" cy="201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5AFB6B6C-4EAD-4325-BC02-697E314DC0FF}"/>
                  </a:ext>
                </a:extLst>
              </p:cNvPr>
              <p:cNvSpPr txBox="1"/>
              <p:nvPr/>
            </p:nvSpPr>
            <p:spPr>
              <a:xfrm>
                <a:off x="1580759" y="3006498"/>
                <a:ext cx="1644240" cy="3077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sz="1400" dirty="0">
                    <a:solidFill>
                      <a:schemeClr val="tx1"/>
                    </a:solidFill>
                    <a:latin typeface="新宋体" panose="02010609030101010101" pitchFamily="49" charset="-122"/>
                    <a:ea typeface="新宋体" panose="02010609030101010101" pitchFamily="49" charset="-122"/>
                  </a:rPr>
                  <a:t>直接影响</a:t>
                </a:r>
              </a:p>
            </p:txBody>
          </p:sp>
        </p:grpSp>
      </p:grpSp>
      <p:grpSp>
        <p:nvGrpSpPr>
          <p:cNvPr id="55" name="组合 54">
            <a:extLst>
              <a:ext uri="{FF2B5EF4-FFF2-40B4-BE49-F238E27FC236}">
                <a16:creationId xmlns:a16="http://schemas.microsoft.com/office/drawing/2014/main" id="{BB0B3F66-AF81-4733-AF9C-FE2DD9F7649E}"/>
              </a:ext>
            </a:extLst>
          </p:cNvPr>
          <p:cNvGrpSpPr/>
          <p:nvPr/>
        </p:nvGrpSpPr>
        <p:grpSpPr>
          <a:xfrm>
            <a:off x="227900" y="4419600"/>
            <a:ext cx="8077900" cy="1225705"/>
            <a:chOff x="227900" y="4419600"/>
            <a:chExt cx="8077900" cy="1225705"/>
          </a:xfrm>
        </p:grpSpPr>
        <p:sp>
          <p:nvSpPr>
            <p:cNvPr id="45" name="文本框 44">
              <a:extLst>
                <a:ext uri="{FF2B5EF4-FFF2-40B4-BE49-F238E27FC236}">
                  <a16:creationId xmlns:a16="http://schemas.microsoft.com/office/drawing/2014/main" id="{FAA0075A-91F9-4ADD-8DE9-4B680C2A435F}"/>
                </a:ext>
              </a:extLst>
            </p:cNvPr>
            <p:cNvSpPr txBox="1"/>
            <p:nvPr/>
          </p:nvSpPr>
          <p:spPr>
            <a:xfrm>
              <a:off x="227900" y="4419600"/>
              <a:ext cx="320110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局限二：困难的桶合并</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剪枝</a:t>
              </a:r>
              <a:endParaRPr lang="zh-CN" altLang="en-US" dirty="0">
                <a:solidFill>
                  <a:schemeClr val="bg1"/>
                </a:solidFill>
              </a:endParaRPr>
            </a:p>
          </p:txBody>
        </p:sp>
        <p:sp>
          <p:nvSpPr>
            <p:cNvPr id="46" name="文本框 45">
              <a:extLst>
                <a:ext uri="{FF2B5EF4-FFF2-40B4-BE49-F238E27FC236}">
                  <a16:creationId xmlns:a16="http://schemas.microsoft.com/office/drawing/2014/main" id="{73A617B8-B879-4BA1-902A-6B51D4D843A3}"/>
                </a:ext>
              </a:extLst>
            </p:cNvPr>
            <p:cNvSpPr txBox="1"/>
            <p:nvPr/>
          </p:nvSpPr>
          <p:spPr>
            <a:xfrm>
              <a:off x="457201" y="4953000"/>
              <a:ext cx="7848599" cy="692305"/>
            </a:xfrm>
            <a:prstGeom prst="rect">
              <a:avLst/>
            </a:prstGeom>
            <a:noFill/>
          </p:spPr>
          <p:txBody>
            <a:bodyPr wrap="square">
              <a:spAutoFit/>
            </a:bodyPr>
            <a:lstStyle/>
            <a:p>
              <a:pPr marL="285750" indent="-285750">
                <a:lnSpc>
                  <a:spcPts val="2500"/>
                </a:lnSpc>
                <a:buFont typeface="Arial" panose="020B0604020202020204" pitchFamily="34" charset="0"/>
                <a:buChar char="•"/>
              </a:pPr>
              <a:r>
                <a:rPr lang="zh-CN" altLang="en-US" b="1" dirty="0">
                  <a:latin typeface="新宋体" panose="02010609030101010101" pitchFamily="49" charset="-122"/>
                  <a:ea typeface="新宋体" panose="02010609030101010101" pitchFamily="49" charset="-122"/>
                </a:rPr>
                <a:t>由于查询驱动的直方图因桶的激增而不可行，可考虑对桶实施合并或剪枝以减少训练时间，然而这却违反了迭代尺度法的假设。</a:t>
              </a:r>
            </a:p>
          </p:txBody>
        </p:sp>
      </p:grpSp>
      <p:grpSp>
        <p:nvGrpSpPr>
          <p:cNvPr id="58" name="组合 57">
            <a:extLst>
              <a:ext uri="{FF2B5EF4-FFF2-40B4-BE49-F238E27FC236}">
                <a16:creationId xmlns:a16="http://schemas.microsoft.com/office/drawing/2014/main" id="{3F2BA766-F257-4D03-BED9-A74E1E9C2CE9}"/>
              </a:ext>
            </a:extLst>
          </p:cNvPr>
          <p:cNvGrpSpPr/>
          <p:nvPr/>
        </p:nvGrpSpPr>
        <p:grpSpPr>
          <a:xfrm>
            <a:off x="4920672" y="3733800"/>
            <a:ext cx="6727373" cy="2837766"/>
            <a:chOff x="4920672" y="3733800"/>
            <a:chExt cx="6727373" cy="2837766"/>
          </a:xfrm>
        </p:grpSpPr>
        <p:grpSp>
          <p:nvGrpSpPr>
            <p:cNvPr id="53" name="组合 52">
              <a:extLst>
                <a:ext uri="{FF2B5EF4-FFF2-40B4-BE49-F238E27FC236}">
                  <a16:creationId xmlns:a16="http://schemas.microsoft.com/office/drawing/2014/main" id="{A1049ECA-04AC-4F2D-8A7F-9AA4CDEC0632}"/>
                </a:ext>
              </a:extLst>
            </p:cNvPr>
            <p:cNvGrpSpPr/>
            <p:nvPr/>
          </p:nvGrpSpPr>
          <p:grpSpPr>
            <a:xfrm>
              <a:off x="4920672" y="3733800"/>
              <a:ext cx="6727373" cy="2514600"/>
              <a:chOff x="4920672" y="3733800"/>
              <a:chExt cx="6727373" cy="2514600"/>
            </a:xfrm>
          </p:grpSpPr>
          <p:sp>
            <p:nvSpPr>
              <p:cNvPr id="51" name="箭头: 下 50">
                <a:extLst>
                  <a:ext uri="{FF2B5EF4-FFF2-40B4-BE49-F238E27FC236}">
                    <a16:creationId xmlns:a16="http://schemas.microsoft.com/office/drawing/2014/main" id="{C8C61CE3-24BB-49E8-8190-69899A5294E9}"/>
                  </a:ext>
                </a:extLst>
              </p:cNvPr>
              <p:cNvSpPr/>
              <p:nvPr/>
            </p:nvSpPr>
            <p:spPr>
              <a:xfrm>
                <a:off x="6172200" y="3733800"/>
                <a:ext cx="200246" cy="2082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a:extLst>
                  <a:ext uri="{FF2B5EF4-FFF2-40B4-BE49-F238E27FC236}">
                    <a16:creationId xmlns:a16="http://schemas.microsoft.com/office/drawing/2014/main" id="{B8B3ACDC-EBD6-497C-A226-3F09DCFA0764}"/>
                  </a:ext>
                </a:extLst>
              </p:cNvPr>
              <p:cNvGrpSpPr/>
              <p:nvPr/>
            </p:nvGrpSpPr>
            <p:grpSpPr>
              <a:xfrm>
                <a:off x="6009222" y="5869165"/>
                <a:ext cx="5638823" cy="379235"/>
                <a:chOff x="6052610" y="5765088"/>
                <a:chExt cx="5638823" cy="379235"/>
              </a:xfrm>
            </p:grpSpPr>
            <p:sp>
              <p:nvSpPr>
                <p:cNvPr id="47" name="矩形: 圆角 46">
                  <a:extLst>
                    <a:ext uri="{FF2B5EF4-FFF2-40B4-BE49-F238E27FC236}">
                      <a16:creationId xmlns:a16="http://schemas.microsoft.com/office/drawing/2014/main" id="{E49BD251-B1F0-45FC-9181-C01E3745CDAB}"/>
                    </a:ext>
                  </a:extLst>
                </p:cNvPr>
                <p:cNvSpPr/>
                <p:nvPr/>
              </p:nvSpPr>
              <p:spPr>
                <a:xfrm>
                  <a:off x="6096000" y="5765088"/>
                  <a:ext cx="5552045" cy="37273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7857BE0F-2DD6-46D4-9299-3D7B58134E1F}"/>
                    </a:ext>
                  </a:extLst>
                </p:cNvPr>
                <p:cNvSpPr txBox="1"/>
                <p:nvPr/>
              </p:nvSpPr>
              <p:spPr>
                <a:xfrm>
                  <a:off x="6052610" y="5772618"/>
                  <a:ext cx="5638823" cy="371705"/>
                </a:xfrm>
                <a:prstGeom prst="rect">
                  <a:avLst/>
                </a:prstGeom>
                <a:noFill/>
              </p:spPr>
              <p:txBody>
                <a:bodyPr wrap="square">
                  <a:spAutoFit/>
                </a:bodyPr>
                <a:lstStyle/>
                <a:p>
                  <a:pPr algn="ctr">
                    <a:lnSpc>
                      <a:spcPts val="2500"/>
                    </a:lnSpc>
                  </a:pPr>
                  <a:r>
                    <a:rPr lang="zh-CN" altLang="en-US" b="1" dirty="0">
                      <a:latin typeface="新宋体" panose="02010609030101010101" pitchFamily="49" charset="-122"/>
                      <a:ea typeface="新宋体" panose="02010609030101010101" pitchFamily="49" charset="-122"/>
                    </a:rPr>
                    <a:t>桶只能完全包含</a:t>
                  </a:r>
                  <a:r>
                    <a:rPr lang="en-US" altLang="zh-CN" b="1" dirty="0">
                      <a:latin typeface="新宋体" panose="02010609030101010101" pitchFamily="49" charset="-122"/>
                      <a:ea typeface="新宋体" panose="02010609030101010101" pitchFamily="49" charset="-122"/>
                    </a:rPr>
                    <a:t>/</a:t>
                  </a:r>
                  <a:r>
                    <a:rPr lang="zh-CN" altLang="en-US" b="1" dirty="0">
                      <a:latin typeface="新宋体" panose="02010609030101010101" pitchFamily="49" charset="-122"/>
                      <a:ea typeface="新宋体" panose="02010609030101010101" pitchFamily="49" charset="-122"/>
                    </a:rPr>
                    <a:t>超出查询谓词范围，不允许部分重叠</a:t>
                  </a:r>
                  <a:endParaRPr lang="zh-CN" altLang="en-US" dirty="0">
                    <a:latin typeface="新宋体" panose="02010609030101010101" pitchFamily="49" charset="-122"/>
                    <a:ea typeface="新宋体" panose="02010609030101010101" pitchFamily="49" charset="-122"/>
                  </a:endParaRPr>
                </a:p>
              </p:txBody>
            </p:sp>
          </p:grpSp>
          <p:sp>
            <p:nvSpPr>
              <p:cNvPr id="52" name="文本框 51">
                <a:extLst>
                  <a:ext uri="{FF2B5EF4-FFF2-40B4-BE49-F238E27FC236}">
                    <a16:creationId xmlns:a16="http://schemas.microsoft.com/office/drawing/2014/main" id="{09BD2C14-2933-4367-8B61-E65EBDA1E76F}"/>
                  </a:ext>
                </a:extLst>
              </p:cNvPr>
              <p:cNvSpPr txBox="1"/>
              <p:nvPr/>
            </p:nvSpPr>
            <p:spPr>
              <a:xfrm>
                <a:off x="4920672" y="4280600"/>
                <a:ext cx="1644240" cy="3077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sz="1400" dirty="0">
                    <a:solidFill>
                      <a:schemeClr val="tx1"/>
                    </a:solidFill>
                    <a:latin typeface="新宋体" panose="02010609030101010101" pitchFamily="49" charset="-122"/>
                    <a:ea typeface="新宋体" panose="02010609030101010101" pitchFamily="49" charset="-122"/>
                  </a:rPr>
                  <a:t>使用假设</a:t>
                </a:r>
              </a:p>
            </p:txBody>
          </p:sp>
        </p:grpSp>
        <p:sp>
          <p:nvSpPr>
            <p:cNvPr id="57" name="文本框 56">
              <a:extLst>
                <a:ext uri="{FF2B5EF4-FFF2-40B4-BE49-F238E27FC236}">
                  <a16:creationId xmlns:a16="http://schemas.microsoft.com/office/drawing/2014/main" id="{10884550-5746-421B-8B99-AC168E809523}"/>
                </a:ext>
              </a:extLst>
            </p:cNvPr>
            <p:cNvSpPr txBox="1"/>
            <p:nvPr/>
          </p:nvSpPr>
          <p:spPr>
            <a:xfrm>
              <a:off x="6052612" y="6294567"/>
              <a:ext cx="3352101" cy="276999"/>
            </a:xfrm>
            <a:prstGeom prst="rect">
              <a:avLst/>
            </a:prstGeom>
            <a:noFill/>
          </p:spPr>
          <p:txBody>
            <a:bodyPr wrap="square">
              <a:spAutoFit/>
            </a:bodyPr>
            <a:lstStyle/>
            <a:p>
              <a:r>
                <a:rPr lang="en-US" altLang="zh-CN" sz="1200" i="1" dirty="0">
                  <a:solidFill>
                    <a:srgbClr val="000099"/>
                  </a:solidFill>
                  <a:latin typeface="Times New Roman" panose="02020603050405020304" pitchFamily="18" charset="0"/>
                  <a:cs typeface="Times New Roman" panose="02020603050405020304" pitchFamily="18" charset="0"/>
                </a:rPr>
                <a:t>Technical Report: https://arxiv.org/abs/1812.10568</a:t>
              </a:r>
              <a:endParaRPr lang="zh-CN" altLang="en-US" sz="1200" i="1" dirty="0">
                <a:solidFill>
                  <a:srgbClr val="000099"/>
                </a:solidFill>
                <a:latin typeface="Times New Roman" panose="02020603050405020304" pitchFamily="18" charset="0"/>
                <a:cs typeface="Times New Roman" panose="02020603050405020304" pitchFamily="18" charset="0"/>
              </a:endParaRPr>
            </a:p>
          </p:txBody>
        </p:sp>
      </p:grpSp>
      <p:grpSp>
        <p:nvGrpSpPr>
          <p:cNvPr id="64" name="组合 63">
            <a:extLst>
              <a:ext uri="{FF2B5EF4-FFF2-40B4-BE49-F238E27FC236}">
                <a16:creationId xmlns:a16="http://schemas.microsoft.com/office/drawing/2014/main" id="{314A5CBE-1CE4-4000-AAD6-AEA8E97BDDE4}"/>
              </a:ext>
            </a:extLst>
          </p:cNvPr>
          <p:cNvGrpSpPr/>
          <p:nvPr/>
        </p:nvGrpSpPr>
        <p:grpSpPr>
          <a:xfrm>
            <a:off x="227900" y="5877582"/>
            <a:ext cx="5691696" cy="377323"/>
            <a:chOff x="381000" y="5877582"/>
            <a:chExt cx="5538596" cy="377323"/>
          </a:xfrm>
        </p:grpSpPr>
        <p:grpSp>
          <p:nvGrpSpPr>
            <p:cNvPr id="61" name="组合 60">
              <a:extLst>
                <a:ext uri="{FF2B5EF4-FFF2-40B4-BE49-F238E27FC236}">
                  <a16:creationId xmlns:a16="http://schemas.microsoft.com/office/drawing/2014/main" id="{7A9D99C7-879E-462E-BE08-83D81D3F7B18}"/>
                </a:ext>
              </a:extLst>
            </p:cNvPr>
            <p:cNvGrpSpPr/>
            <p:nvPr/>
          </p:nvGrpSpPr>
          <p:grpSpPr>
            <a:xfrm>
              <a:off x="381000" y="5877582"/>
              <a:ext cx="4586307" cy="377323"/>
              <a:chOff x="642830" y="5870191"/>
              <a:chExt cx="4586307" cy="377323"/>
            </a:xfrm>
          </p:grpSpPr>
          <p:sp>
            <p:nvSpPr>
              <p:cNvPr id="60" name="矩形: 圆角 59">
                <a:extLst>
                  <a:ext uri="{FF2B5EF4-FFF2-40B4-BE49-F238E27FC236}">
                    <a16:creationId xmlns:a16="http://schemas.microsoft.com/office/drawing/2014/main" id="{D3E80F6F-E430-46D6-B49A-FA7661FBED71}"/>
                  </a:ext>
                </a:extLst>
              </p:cNvPr>
              <p:cNvSpPr/>
              <p:nvPr/>
            </p:nvSpPr>
            <p:spPr>
              <a:xfrm>
                <a:off x="695445" y="5874783"/>
                <a:ext cx="4533692" cy="3727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1E7BC1F0-8AD5-4AED-AE3B-8B241B1DDC3C}"/>
                  </a:ext>
                </a:extLst>
              </p:cNvPr>
              <p:cNvSpPr txBox="1"/>
              <p:nvPr/>
            </p:nvSpPr>
            <p:spPr>
              <a:xfrm>
                <a:off x="642830" y="5870191"/>
                <a:ext cx="4586307" cy="371705"/>
              </a:xfrm>
              <a:prstGeom prst="rect">
                <a:avLst/>
              </a:prstGeom>
              <a:noFill/>
            </p:spPr>
            <p:txBody>
              <a:bodyPr wrap="square">
                <a:spAutoFit/>
              </a:bodyPr>
              <a:lstStyle/>
              <a:p>
                <a:pPr algn="ctr">
                  <a:lnSpc>
                    <a:spcPts val="2500"/>
                  </a:lnSpc>
                </a:pPr>
                <a:r>
                  <a:rPr lang="zh-CN" altLang="en-US" b="1" dirty="0">
                    <a:latin typeface="新宋体" panose="02010609030101010101" pitchFamily="49" charset="-122"/>
                    <a:ea typeface="新宋体" panose="02010609030101010101" pitchFamily="49" charset="-122"/>
                  </a:rPr>
                  <a:t>若发生重叠，则桶频率更新的方程无法导出</a:t>
                </a:r>
                <a:endParaRPr lang="zh-CN" altLang="en-US" dirty="0">
                  <a:latin typeface="新宋体" panose="02010609030101010101" pitchFamily="49" charset="-122"/>
                  <a:ea typeface="新宋体" panose="02010609030101010101" pitchFamily="49" charset="-122"/>
                </a:endParaRPr>
              </a:p>
            </p:txBody>
          </p:sp>
        </p:grpSp>
        <p:sp>
          <p:nvSpPr>
            <p:cNvPr id="63" name="箭头: 右 62">
              <a:extLst>
                <a:ext uri="{FF2B5EF4-FFF2-40B4-BE49-F238E27FC236}">
                  <a16:creationId xmlns:a16="http://schemas.microsoft.com/office/drawing/2014/main" id="{4140607A-8E7B-4F5A-B921-DC6BFC309D8F}"/>
                </a:ext>
              </a:extLst>
            </p:cNvPr>
            <p:cNvSpPr/>
            <p:nvPr/>
          </p:nvSpPr>
          <p:spPr>
            <a:xfrm rot="10800000">
              <a:off x="5115361" y="5972877"/>
              <a:ext cx="804235" cy="203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87CFFF9B-406D-4AF4-9A51-CA7AF0C61929}"/>
              </a:ext>
            </a:extLst>
          </p:cNvPr>
          <p:cNvGrpSpPr/>
          <p:nvPr/>
        </p:nvGrpSpPr>
        <p:grpSpPr>
          <a:xfrm>
            <a:off x="4180047" y="3088745"/>
            <a:ext cx="7424610" cy="1581029"/>
            <a:chOff x="4180047" y="3088745"/>
            <a:chExt cx="7424610" cy="1581029"/>
          </a:xfrm>
        </p:grpSpPr>
        <p:grpSp>
          <p:nvGrpSpPr>
            <p:cNvPr id="50" name="组合 49">
              <a:extLst>
                <a:ext uri="{FF2B5EF4-FFF2-40B4-BE49-F238E27FC236}">
                  <a16:creationId xmlns:a16="http://schemas.microsoft.com/office/drawing/2014/main" id="{1122BA09-9990-4850-8899-7A033C680B93}"/>
                </a:ext>
              </a:extLst>
            </p:cNvPr>
            <p:cNvGrpSpPr/>
            <p:nvPr/>
          </p:nvGrpSpPr>
          <p:grpSpPr>
            <a:xfrm>
              <a:off x="4180047" y="3110142"/>
              <a:ext cx="7424610" cy="1559632"/>
              <a:chOff x="4180047" y="3110142"/>
              <a:chExt cx="7424610" cy="1559632"/>
            </a:xfrm>
          </p:grpSpPr>
          <p:sp>
            <p:nvSpPr>
              <p:cNvPr id="41" name="矩形: 圆角 40">
                <a:extLst>
                  <a:ext uri="{FF2B5EF4-FFF2-40B4-BE49-F238E27FC236}">
                    <a16:creationId xmlns:a16="http://schemas.microsoft.com/office/drawing/2014/main" id="{8C2E3B06-E95A-4F5B-8EB5-42E94D3CB92D}"/>
                  </a:ext>
                </a:extLst>
              </p:cNvPr>
              <p:cNvSpPr/>
              <p:nvPr/>
            </p:nvSpPr>
            <p:spPr>
              <a:xfrm>
                <a:off x="6757377" y="3970669"/>
                <a:ext cx="4847280" cy="37273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97101F56-F282-4FF0-A7FD-B7D8D008D1C8}"/>
                  </a:ext>
                </a:extLst>
              </p:cNvPr>
              <p:cNvGrpSpPr/>
              <p:nvPr/>
            </p:nvGrpSpPr>
            <p:grpSpPr>
              <a:xfrm>
                <a:off x="4180047" y="3110142"/>
                <a:ext cx="7424610" cy="1559632"/>
                <a:chOff x="4180047" y="3033942"/>
                <a:chExt cx="7424610" cy="1559632"/>
              </a:xfrm>
            </p:grpSpPr>
            <p:grpSp>
              <p:nvGrpSpPr>
                <p:cNvPr id="40" name="组合 39">
                  <a:extLst>
                    <a:ext uri="{FF2B5EF4-FFF2-40B4-BE49-F238E27FC236}">
                      <a16:creationId xmlns:a16="http://schemas.microsoft.com/office/drawing/2014/main" id="{7D9B568D-0191-48EB-BC99-C9AAD8EFC3A2}"/>
                    </a:ext>
                  </a:extLst>
                </p:cNvPr>
                <p:cNvGrpSpPr/>
                <p:nvPr/>
              </p:nvGrpSpPr>
              <p:grpSpPr>
                <a:xfrm>
                  <a:off x="4180047" y="3033942"/>
                  <a:ext cx="2811307" cy="740842"/>
                  <a:chOff x="4180047" y="3033942"/>
                  <a:chExt cx="2811307" cy="740842"/>
                </a:xfrm>
              </p:grpSpPr>
              <p:grpSp>
                <p:nvGrpSpPr>
                  <p:cNvPr id="30" name="组合 29">
                    <a:extLst>
                      <a:ext uri="{FF2B5EF4-FFF2-40B4-BE49-F238E27FC236}">
                        <a16:creationId xmlns:a16="http://schemas.microsoft.com/office/drawing/2014/main" id="{C77DFE27-D3E6-46A0-A7F5-FB5691483EF1}"/>
                      </a:ext>
                    </a:extLst>
                  </p:cNvPr>
                  <p:cNvGrpSpPr/>
                  <p:nvPr/>
                </p:nvGrpSpPr>
                <p:grpSpPr>
                  <a:xfrm>
                    <a:off x="5619754" y="3033942"/>
                    <a:ext cx="1371600" cy="533400"/>
                    <a:chOff x="457200" y="3037052"/>
                    <a:chExt cx="1371600" cy="533400"/>
                  </a:xfrm>
                </p:grpSpPr>
                <p:sp>
                  <p:nvSpPr>
                    <p:cNvPr id="31" name="矩形: 圆角 30">
                      <a:extLst>
                        <a:ext uri="{FF2B5EF4-FFF2-40B4-BE49-F238E27FC236}">
                          <a16:creationId xmlns:a16="http://schemas.microsoft.com/office/drawing/2014/main" id="{3AA6A8D4-2B24-4DAE-AAF4-9EACDCA85479}"/>
                        </a:ext>
                      </a:extLst>
                    </p:cNvPr>
                    <p:cNvSpPr/>
                    <p:nvPr/>
                  </p:nvSpPr>
                  <p:spPr>
                    <a:xfrm>
                      <a:off x="457200" y="3037052"/>
                      <a:ext cx="13716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0D4C3A17-A668-44CA-976E-AC6A33D89AC5}"/>
                        </a:ext>
                      </a:extLst>
                    </p:cNvPr>
                    <p:cNvSpPr txBox="1"/>
                    <p:nvPr/>
                  </p:nvSpPr>
                  <p:spPr>
                    <a:xfrm>
                      <a:off x="533400" y="3117899"/>
                      <a:ext cx="1219200" cy="371705"/>
                    </a:xfrm>
                    <a:prstGeom prst="rect">
                      <a:avLst/>
                    </a:prstGeom>
                    <a:noFill/>
                  </p:spPr>
                  <p:txBody>
                    <a:bodyPr wrap="square">
                      <a:spAutoFit/>
                    </a:bodyPr>
                    <a:lstStyle/>
                    <a:p>
                      <a:pPr algn="ctr">
                        <a:lnSpc>
                          <a:spcPts val="2500"/>
                        </a:lnSpc>
                      </a:pPr>
                      <a:r>
                        <a:rPr lang="zh-CN" altLang="en-US" b="1" dirty="0">
                          <a:latin typeface="新宋体" panose="02010609030101010101" pitchFamily="49" charset="-122"/>
                          <a:ea typeface="新宋体" panose="02010609030101010101" pitchFamily="49" charset="-122"/>
                        </a:rPr>
                        <a:t>迭代尺度</a:t>
                      </a:r>
                      <a:endParaRPr lang="zh-CN" altLang="en-US" dirty="0">
                        <a:latin typeface="新宋体" panose="02010609030101010101" pitchFamily="49" charset="-122"/>
                        <a:ea typeface="新宋体" panose="02010609030101010101" pitchFamily="49" charset="-122"/>
                      </a:endParaRPr>
                    </a:p>
                  </p:txBody>
                </p:sp>
              </p:grpSp>
              <p:sp>
                <p:nvSpPr>
                  <p:cNvPr id="38" name="箭头: 右 37">
                    <a:extLst>
                      <a:ext uri="{FF2B5EF4-FFF2-40B4-BE49-F238E27FC236}">
                        <a16:creationId xmlns:a16="http://schemas.microsoft.com/office/drawing/2014/main" id="{CF1A2609-0184-4366-AA30-1C00EF5EAE6C}"/>
                      </a:ext>
                    </a:extLst>
                  </p:cNvPr>
                  <p:cNvSpPr/>
                  <p:nvPr/>
                </p:nvSpPr>
                <p:spPr>
                  <a:xfrm>
                    <a:off x="4552734" y="3303575"/>
                    <a:ext cx="924362" cy="201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206843B5-9C71-480D-88E2-36983E098B60}"/>
                      </a:ext>
                    </a:extLst>
                  </p:cNvPr>
                  <p:cNvSpPr txBox="1"/>
                  <p:nvPr/>
                </p:nvSpPr>
                <p:spPr>
                  <a:xfrm>
                    <a:off x="4180047" y="3467007"/>
                    <a:ext cx="1644240" cy="3077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sz="1400" dirty="0">
                        <a:solidFill>
                          <a:schemeClr val="tx1"/>
                        </a:solidFill>
                        <a:latin typeface="新宋体" panose="02010609030101010101" pitchFamily="49" charset="-122"/>
                        <a:ea typeface="新宋体" panose="02010609030101010101" pitchFamily="49" charset="-122"/>
                      </a:rPr>
                      <a:t>优化算法</a:t>
                    </a:r>
                  </a:p>
                </p:txBody>
              </p:sp>
            </p:grpSp>
            <p:sp>
              <p:nvSpPr>
                <p:cNvPr id="42" name="文本框 41">
                  <a:extLst>
                    <a:ext uri="{FF2B5EF4-FFF2-40B4-BE49-F238E27FC236}">
                      <a16:creationId xmlns:a16="http://schemas.microsoft.com/office/drawing/2014/main" id="{154161E2-D784-4E66-A2D6-484DF2750691}"/>
                    </a:ext>
                  </a:extLst>
                </p:cNvPr>
                <p:cNvSpPr txBox="1"/>
                <p:nvPr/>
              </p:nvSpPr>
              <p:spPr>
                <a:xfrm>
                  <a:off x="6757378" y="3901269"/>
                  <a:ext cx="4847279" cy="692305"/>
                </a:xfrm>
                <a:prstGeom prst="rect">
                  <a:avLst/>
                </a:prstGeom>
                <a:noFill/>
              </p:spPr>
              <p:txBody>
                <a:bodyPr wrap="square">
                  <a:spAutoFit/>
                </a:bodyPr>
                <a:lstStyle/>
                <a:p>
                  <a:pPr algn="ctr">
                    <a:lnSpc>
                      <a:spcPts val="2500"/>
                    </a:lnSpc>
                  </a:pPr>
                  <a:r>
                    <a:rPr lang="zh-CN" altLang="en-US" b="1" dirty="0">
                      <a:latin typeface="新宋体" panose="02010609030101010101" pitchFamily="49" charset="-122"/>
                      <a:ea typeface="新宋体" panose="02010609030101010101" pitchFamily="49" charset="-122"/>
                    </a:rPr>
                    <a:t>优化桶频率，但迭代成本随变量数量线性增长</a:t>
                  </a:r>
                  <a:endParaRPr lang="en-US" altLang="zh-CN" b="1" dirty="0">
                    <a:latin typeface="新宋体" panose="02010609030101010101" pitchFamily="49" charset="-122"/>
                    <a:ea typeface="新宋体" panose="02010609030101010101" pitchFamily="49" charset="-122"/>
                  </a:endParaRPr>
                </a:p>
                <a:p>
                  <a:pPr algn="ctr">
                    <a:lnSpc>
                      <a:spcPts val="2500"/>
                    </a:lnSpc>
                  </a:pPr>
                  <a:r>
                    <a:rPr lang="en-US" altLang="zh-CN" sz="1400" dirty="0">
                      <a:latin typeface="新宋体" panose="02010609030101010101" pitchFamily="49" charset="-122"/>
                      <a:ea typeface="新宋体" panose="02010609030101010101" pitchFamily="49" charset="-122"/>
                    </a:rPr>
                    <a:t>(</a:t>
                  </a:r>
                  <a:r>
                    <a:rPr lang="zh-CN" altLang="en-US" sz="1400" dirty="0">
                      <a:latin typeface="新宋体" panose="02010609030101010101" pitchFamily="49" charset="-122"/>
                      <a:ea typeface="新宋体" panose="02010609030101010101" pitchFamily="49" charset="-122"/>
                    </a:rPr>
                    <a:t>在寻找最佳参数时须反复评估模型质量</a:t>
                  </a:r>
                  <a:r>
                    <a:rPr lang="en-US" altLang="zh-CN" sz="1400" dirty="0">
                      <a:latin typeface="新宋体" panose="02010609030101010101" pitchFamily="49" charset="-122"/>
                      <a:ea typeface="新宋体" panose="02010609030101010101" pitchFamily="49" charset="-122"/>
                    </a:rPr>
                    <a:t>)</a:t>
                  </a:r>
                  <a:endParaRPr lang="zh-CN" altLang="en-US" sz="1400" dirty="0">
                    <a:latin typeface="新宋体" panose="02010609030101010101" pitchFamily="49" charset="-122"/>
                    <a:ea typeface="新宋体" panose="02010609030101010101" pitchFamily="49" charset="-122"/>
                  </a:endParaRPr>
                </a:p>
              </p:txBody>
            </p:sp>
            <p:sp>
              <p:nvSpPr>
                <p:cNvPr id="43" name="箭头: 圆角右 42">
                  <a:extLst>
                    <a:ext uri="{FF2B5EF4-FFF2-40B4-BE49-F238E27FC236}">
                      <a16:creationId xmlns:a16="http://schemas.microsoft.com/office/drawing/2014/main" id="{1CE5B21D-C79C-4CE3-BC0F-28427578C92F}"/>
                    </a:ext>
                  </a:extLst>
                </p:cNvPr>
                <p:cNvSpPr/>
                <p:nvPr/>
              </p:nvSpPr>
              <p:spPr>
                <a:xfrm rot="5400000">
                  <a:off x="7084225" y="3350428"/>
                  <a:ext cx="509360" cy="4097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62" name="文本框 61">
              <a:extLst>
                <a:ext uri="{FF2B5EF4-FFF2-40B4-BE49-F238E27FC236}">
                  <a16:creationId xmlns:a16="http://schemas.microsoft.com/office/drawing/2014/main" id="{A064BD9D-2D1E-413C-A936-391622B38844}"/>
                </a:ext>
              </a:extLst>
            </p:cNvPr>
            <p:cNvSpPr txBox="1"/>
            <p:nvPr/>
          </p:nvSpPr>
          <p:spPr>
            <a:xfrm>
              <a:off x="4180047" y="3088745"/>
              <a:ext cx="1644240" cy="3077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zh-CN" altLang="en-US" sz="1400" dirty="0">
                  <a:solidFill>
                    <a:schemeClr val="tx1"/>
                  </a:solidFill>
                  <a:latin typeface="新宋体" panose="02010609030101010101" pitchFamily="49" charset="-122"/>
                  <a:ea typeface="新宋体" panose="02010609030101010101" pitchFamily="49" charset="-122"/>
                </a:rPr>
                <a:t>过往工作</a:t>
              </a:r>
            </a:p>
          </p:txBody>
        </p:sp>
      </p:grpSp>
    </p:spTree>
    <p:extLst>
      <p:ext uri="{BB962C8B-B14F-4D97-AF65-F5344CB8AC3E}">
        <p14:creationId xmlns:p14="http://schemas.microsoft.com/office/powerpoint/2010/main" val="284632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wipe(left)">
                                      <p:cBhvr>
                                        <p:cTn id="29" dur="500"/>
                                        <p:tgtEl>
                                          <p:spTgt spid="5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up)">
                                      <p:cBhvr>
                                        <p:cTn id="34" dur="5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wipe(right)">
                                      <p:cBhvr>
                                        <p:cTn id="3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背景引入</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8</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本文的目标</a:t>
            </a:r>
          </a:p>
        </p:txBody>
      </p:sp>
      <p:grpSp>
        <p:nvGrpSpPr>
          <p:cNvPr id="6" name="组合 5">
            <a:extLst>
              <a:ext uri="{FF2B5EF4-FFF2-40B4-BE49-F238E27FC236}">
                <a16:creationId xmlns:a16="http://schemas.microsoft.com/office/drawing/2014/main" id="{815D99A5-0A1D-4982-BC9C-984C2A0A2A1F}"/>
              </a:ext>
            </a:extLst>
          </p:cNvPr>
          <p:cNvGrpSpPr/>
          <p:nvPr/>
        </p:nvGrpSpPr>
        <p:grpSpPr>
          <a:xfrm>
            <a:off x="152400" y="2277891"/>
            <a:ext cx="3595323" cy="3132309"/>
            <a:chOff x="487362" y="3429000"/>
            <a:chExt cx="2225676" cy="1981200"/>
          </a:xfrm>
        </p:grpSpPr>
        <p:sp>
          <p:nvSpPr>
            <p:cNvPr id="9" name="椭圆 8">
              <a:extLst>
                <a:ext uri="{FF2B5EF4-FFF2-40B4-BE49-F238E27FC236}">
                  <a16:creationId xmlns:a16="http://schemas.microsoft.com/office/drawing/2014/main" id="{BFCBFB03-3E6D-4219-B15E-AD6DDD8F59F5}"/>
                </a:ext>
              </a:extLst>
            </p:cNvPr>
            <p:cNvSpPr/>
            <p:nvPr/>
          </p:nvSpPr>
          <p:spPr>
            <a:xfrm>
              <a:off x="609600" y="3429000"/>
              <a:ext cx="19812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3E1E58D-5CDF-41D2-958D-4C0BB272F105}"/>
                </a:ext>
              </a:extLst>
            </p:cNvPr>
            <p:cNvSpPr txBox="1"/>
            <p:nvPr/>
          </p:nvSpPr>
          <p:spPr>
            <a:xfrm>
              <a:off x="487362" y="3621787"/>
              <a:ext cx="2225676" cy="1402842"/>
            </a:xfrm>
            <a:prstGeom prst="rect">
              <a:avLst/>
            </a:prstGeom>
            <a:noFill/>
          </p:spPr>
          <p:txBody>
            <a:bodyPr wrap="square">
              <a:spAutoFit/>
            </a:bodyPr>
            <a:lstStyle/>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全新的</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选择性估计框架</a:t>
              </a:r>
              <a:r>
                <a:rPr lang="en-US" altLang="zh-CN" sz="2000" b="1" dirty="0">
                  <a:solidFill>
                    <a:schemeClr val="bg1"/>
                  </a:solidFill>
                  <a:latin typeface="微软雅黑" panose="020B0503020204020204" pitchFamily="34" charset="-122"/>
                  <a:ea typeface="微软雅黑" panose="020B0503020204020204" pitchFamily="34" charset="-122"/>
                </a:rPr>
                <a:t>:</a:t>
              </a:r>
            </a:p>
            <a:p>
              <a:pPr algn="ctr">
                <a:lnSpc>
                  <a:spcPct val="150000"/>
                </a:lnSpc>
              </a:pPr>
              <a:r>
                <a:rPr lang="zh-CN" altLang="en-US" sz="3400" b="1" dirty="0">
                  <a:solidFill>
                    <a:schemeClr val="bg1"/>
                  </a:solidFill>
                  <a:latin typeface="微软雅黑" panose="020B0503020204020204" pitchFamily="34" charset="-122"/>
                  <a:ea typeface="微软雅黑" panose="020B0503020204020204" pitchFamily="34" charset="-122"/>
                </a:rPr>
                <a:t>选择性学习</a:t>
              </a:r>
              <a:endParaRPr lang="en-US" altLang="zh-CN" sz="34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b="1" dirty="0">
                  <a:solidFill>
                    <a:schemeClr val="bg1"/>
                  </a:solidFill>
                  <a:latin typeface="微软雅黑" panose="020B0503020204020204" pitchFamily="34" charset="-122"/>
                  <a:ea typeface="微软雅黑" panose="020B0503020204020204" pitchFamily="34" charset="-122"/>
                </a:rPr>
                <a:t>Selectivity Learning</a:t>
              </a:r>
              <a:endParaRPr lang="zh-CN" altLang="en-US" sz="1600" dirty="0">
                <a:solidFill>
                  <a:schemeClr val="bg1"/>
                </a:solidFill>
              </a:endParaRPr>
            </a:p>
          </p:txBody>
        </p:sp>
      </p:grpSp>
      <p:sp>
        <p:nvSpPr>
          <p:cNvPr id="11" name="文本框 10">
            <a:extLst>
              <a:ext uri="{FF2B5EF4-FFF2-40B4-BE49-F238E27FC236}">
                <a16:creationId xmlns:a16="http://schemas.microsoft.com/office/drawing/2014/main" id="{32319915-295F-401C-A060-415BAB767C4A}"/>
              </a:ext>
            </a:extLst>
          </p:cNvPr>
          <p:cNvSpPr txBox="1"/>
          <p:nvPr/>
        </p:nvSpPr>
        <p:spPr>
          <a:xfrm>
            <a:off x="3469924" y="2243419"/>
            <a:ext cx="3200400" cy="1333507"/>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r>
              <a:rPr lang="zh-CN" altLang="en-US" dirty="0"/>
              <a:t>该框架可在观察每个查询后，快速完善其模型，从而随着时间的推移产生越来越准确的估计。</a:t>
            </a:r>
          </a:p>
        </p:txBody>
      </p:sp>
      <p:sp>
        <p:nvSpPr>
          <p:cNvPr id="12" name="文本框 11">
            <a:extLst>
              <a:ext uri="{FF2B5EF4-FFF2-40B4-BE49-F238E27FC236}">
                <a16:creationId xmlns:a16="http://schemas.microsoft.com/office/drawing/2014/main" id="{8C73EA25-B946-4194-A356-C2775A038081}"/>
              </a:ext>
            </a:extLst>
          </p:cNvPr>
          <p:cNvSpPr txBox="1"/>
          <p:nvPr/>
        </p:nvSpPr>
        <p:spPr>
          <a:xfrm>
            <a:off x="3461856" y="4629362"/>
            <a:ext cx="3079139" cy="1012906"/>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r>
              <a:rPr lang="zh-CN" altLang="en-US" dirty="0"/>
              <a:t>低开销的，且易扩展到大量观察查询，而无需指数级的桶数量。</a:t>
            </a:r>
          </a:p>
        </p:txBody>
      </p:sp>
      <p:grpSp>
        <p:nvGrpSpPr>
          <p:cNvPr id="20" name="组合 19">
            <a:extLst>
              <a:ext uri="{FF2B5EF4-FFF2-40B4-BE49-F238E27FC236}">
                <a16:creationId xmlns:a16="http://schemas.microsoft.com/office/drawing/2014/main" id="{0AFC8978-7185-41CE-8511-789636B22DD1}"/>
              </a:ext>
            </a:extLst>
          </p:cNvPr>
          <p:cNvGrpSpPr/>
          <p:nvPr/>
        </p:nvGrpSpPr>
        <p:grpSpPr>
          <a:xfrm>
            <a:off x="5931395" y="1676400"/>
            <a:ext cx="5845147" cy="1981200"/>
            <a:chOff x="5931395" y="1676400"/>
            <a:chExt cx="5845147" cy="1981200"/>
          </a:xfrm>
        </p:grpSpPr>
        <p:sp>
          <p:nvSpPr>
            <p:cNvPr id="13" name="椭圆 12">
              <a:extLst>
                <a:ext uri="{FF2B5EF4-FFF2-40B4-BE49-F238E27FC236}">
                  <a16:creationId xmlns:a16="http://schemas.microsoft.com/office/drawing/2014/main" id="{5D7E935D-C0D9-493B-82E8-28E244B2D502}"/>
                </a:ext>
              </a:extLst>
            </p:cNvPr>
            <p:cNvSpPr/>
            <p:nvPr/>
          </p:nvSpPr>
          <p:spPr>
            <a:xfrm>
              <a:off x="6738457" y="1676400"/>
              <a:ext cx="1981200" cy="1981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38FB368-7A55-49D3-A2FF-F7872626B66B}"/>
                </a:ext>
              </a:extLst>
            </p:cNvPr>
            <p:cNvSpPr txBox="1"/>
            <p:nvPr/>
          </p:nvSpPr>
          <p:spPr>
            <a:xfrm>
              <a:off x="5931395" y="2049234"/>
              <a:ext cx="3595323" cy="1124219"/>
            </a:xfrm>
            <a:prstGeom prst="rect">
              <a:avLst/>
            </a:prstGeom>
            <a:noFill/>
          </p:spPr>
          <p:txBody>
            <a:bodyPr wrap="square">
              <a:spAutoFit/>
            </a:bodyPr>
            <a:lstStyle/>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采用新的</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800" b="1" dirty="0">
                  <a:solidFill>
                    <a:schemeClr val="bg1"/>
                  </a:solidFill>
                  <a:latin typeface="微软雅黑" panose="020B0503020204020204" pitchFamily="34" charset="-122"/>
                  <a:ea typeface="微软雅黑" panose="020B0503020204020204" pitchFamily="34" charset="-122"/>
                </a:rPr>
                <a:t>表达模型</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FFCB7AB4-AF69-4B9C-8515-6ADB9EFAA957}"/>
                </a:ext>
              </a:extLst>
            </p:cNvPr>
            <p:cNvSpPr txBox="1"/>
            <p:nvPr/>
          </p:nvSpPr>
          <p:spPr>
            <a:xfrm>
              <a:off x="8766875" y="2141414"/>
              <a:ext cx="3009667" cy="692305"/>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r>
                <a:rPr lang="zh-CN" altLang="en-US" dirty="0"/>
                <a:t>子总体间允许重叠，复杂度不呈现指数增长。</a:t>
              </a:r>
            </a:p>
          </p:txBody>
        </p:sp>
      </p:grpSp>
      <p:grpSp>
        <p:nvGrpSpPr>
          <p:cNvPr id="23" name="组合 22">
            <a:extLst>
              <a:ext uri="{FF2B5EF4-FFF2-40B4-BE49-F238E27FC236}">
                <a16:creationId xmlns:a16="http://schemas.microsoft.com/office/drawing/2014/main" id="{272406E8-830A-4AB3-A5E8-4105291300B6}"/>
              </a:ext>
            </a:extLst>
          </p:cNvPr>
          <p:cNvGrpSpPr/>
          <p:nvPr/>
        </p:nvGrpSpPr>
        <p:grpSpPr>
          <a:xfrm>
            <a:off x="5931395" y="4145215"/>
            <a:ext cx="5845147" cy="1981200"/>
            <a:chOff x="5931395" y="4145215"/>
            <a:chExt cx="5845147" cy="1981200"/>
          </a:xfrm>
        </p:grpSpPr>
        <p:grpSp>
          <p:nvGrpSpPr>
            <p:cNvPr id="21" name="组合 20">
              <a:extLst>
                <a:ext uri="{FF2B5EF4-FFF2-40B4-BE49-F238E27FC236}">
                  <a16:creationId xmlns:a16="http://schemas.microsoft.com/office/drawing/2014/main" id="{262F7DF6-7FD7-41A1-8585-C1BE8DDBE9F4}"/>
                </a:ext>
              </a:extLst>
            </p:cNvPr>
            <p:cNvGrpSpPr/>
            <p:nvPr/>
          </p:nvGrpSpPr>
          <p:grpSpPr>
            <a:xfrm>
              <a:off x="5931395" y="4145215"/>
              <a:ext cx="3595323" cy="1981200"/>
              <a:chOff x="5931395" y="4145215"/>
              <a:chExt cx="3595323" cy="1981200"/>
            </a:xfrm>
          </p:grpSpPr>
          <p:sp>
            <p:nvSpPr>
              <p:cNvPr id="15" name="椭圆 14">
                <a:extLst>
                  <a:ext uri="{FF2B5EF4-FFF2-40B4-BE49-F238E27FC236}">
                    <a16:creationId xmlns:a16="http://schemas.microsoft.com/office/drawing/2014/main" id="{1B4C4CF9-12CE-48DE-BBAD-F16404291E6C}"/>
                  </a:ext>
                </a:extLst>
              </p:cNvPr>
              <p:cNvSpPr/>
              <p:nvPr/>
            </p:nvSpPr>
            <p:spPr>
              <a:xfrm>
                <a:off x="6738457" y="4145215"/>
                <a:ext cx="1981200" cy="1981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1B6E1E50-D382-4B8E-88DD-3C17DF3C6104}"/>
                  </a:ext>
                </a:extLst>
              </p:cNvPr>
              <p:cNvSpPr txBox="1"/>
              <p:nvPr/>
            </p:nvSpPr>
            <p:spPr>
              <a:xfrm>
                <a:off x="5931395" y="4518049"/>
                <a:ext cx="3595323" cy="1124219"/>
              </a:xfrm>
              <a:prstGeom prst="rect">
                <a:avLst/>
              </a:prstGeom>
              <a:noFill/>
            </p:spPr>
            <p:txBody>
              <a:bodyPr wrap="square">
                <a:spAutoFit/>
              </a:bodyPr>
              <a:lstStyle/>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实现新的</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800" b="1" dirty="0">
                    <a:solidFill>
                      <a:schemeClr val="bg1"/>
                    </a:solidFill>
                    <a:latin typeface="微软雅黑" panose="020B0503020204020204" pitchFamily="34" charset="-122"/>
                    <a:ea typeface="微软雅黑" panose="020B0503020204020204" pitchFamily="34" charset="-122"/>
                  </a:rPr>
                  <a:t>优化目标</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grpSp>
        <p:sp>
          <p:nvSpPr>
            <p:cNvPr id="22" name="文本框 21">
              <a:extLst>
                <a:ext uri="{FF2B5EF4-FFF2-40B4-BE49-F238E27FC236}">
                  <a16:creationId xmlns:a16="http://schemas.microsoft.com/office/drawing/2014/main" id="{4F9CBD52-D774-49DE-810D-90EF78E5D8B2}"/>
                </a:ext>
              </a:extLst>
            </p:cNvPr>
            <p:cNvSpPr txBox="1"/>
            <p:nvPr/>
          </p:nvSpPr>
          <p:spPr>
            <a:xfrm>
              <a:off x="8766875" y="4629362"/>
              <a:ext cx="3009667" cy="1012906"/>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r>
                <a:rPr lang="zh-CN" altLang="en-US" dirty="0"/>
                <a:t>不使用迭代尺度法，化简为二次优化问题，实现快速训练与改进。</a:t>
              </a:r>
            </a:p>
          </p:txBody>
        </p:sp>
      </p:grpSp>
    </p:spTree>
    <p:extLst>
      <p:ext uri="{BB962C8B-B14F-4D97-AF65-F5344CB8AC3E}">
        <p14:creationId xmlns:p14="http://schemas.microsoft.com/office/powerpoint/2010/main" val="396552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146447"/>
            <a:ext cx="5257800" cy="553998"/>
          </a:xfrm>
          <a:prstGeom prst="rect">
            <a:avLst/>
          </a:prstGeom>
        </p:spPr>
        <p:txBody>
          <a:bodyPr vert="horz" wrap="square" lIns="0" tIns="0" rIns="0" bIns="0" rtlCol="0">
            <a:spAutoFit/>
          </a:bodyPr>
          <a:lstStyle/>
          <a:p>
            <a:pPr marL="46990"/>
            <a:r>
              <a:rPr lang="zh-CN" altLang="en-US" sz="3600" spc="-5" dirty="0"/>
              <a:t>问题陈述</a:t>
            </a:r>
            <a:endParaRPr sz="3600" spc="-5" dirty="0"/>
          </a:p>
        </p:txBody>
      </p:sp>
      <p:sp>
        <p:nvSpPr>
          <p:cNvPr id="7" name="object 7"/>
          <p:cNvSpPr txBox="1">
            <a:spLocks noGrp="1"/>
          </p:cNvSpPr>
          <p:nvPr>
            <p:ph type="sldNum" sz="quarter" idx="7"/>
          </p:nvPr>
        </p:nvSpPr>
        <p:spPr>
          <a:xfrm>
            <a:off x="11648045" y="6553200"/>
            <a:ext cx="238760" cy="139700"/>
          </a:xfrm>
          <a:prstGeom prst="rect">
            <a:avLst/>
          </a:prstGeom>
        </p:spPr>
        <p:txBody>
          <a:bodyPr vert="horz" wrap="square" lIns="0" tIns="0" rIns="0" bIns="0" rtlCol="0">
            <a:spAutoFit/>
          </a:bodyPr>
          <a:lstStyle/>
          <a:p>
            <a:pPr marL="25400"/>
            <a:fld id="{81D60167-4931-47E6-BA6A-407CBD079E47}" type="slidenum">
              <a:rPr dirty="0"/>
              <a:pPr marL="25400"/>
              <a:t>9</a:t>
            </a:fld>
            <a:endParaRPr dirty="0"/>
          </a:p>
        </p:txBody>
      </p:sp>
      <p:pic>
        <p:nvPicPr>
          <p:cNvPr id="2" name="图片 1">
            <a:extLst>
              <a:ext uri="{FF2B5EF4-FFF2-40B4-BE49-F238E27FC236}">
                <a16:creationId xmlns:a16="http://schemas.microsoft.com/office/drawing/2014/main" id="{88A80DC7-BE2F-4100-9EEF-B46D6DCB43E7}"/>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1277600" y="80546"/>
            <a:ext cx="740890" cy="685800"/>
          </a:xfrm>
          <a:prstGeom prst="rect">
            <a:avLst/>
          </a:prstGeom>
        </p:spPr>
      </p:pic>
      <p:sp>
        <p:nvSpPr>
          <p:cNvPr id="8" name="文本框 7">
            <a:extLst>
              <a:ext uri="{FF2B5EF4-FFF2-40B4-BE49-F238E27FC236}">
                <a16:creationId xmlns:a16="http://schemas.microsoft.com/office/drawing/2014/main" id="{C13F95BE-6795-46B4-94A7-23FAF024B873}"/>
              </a:ext>
            </a:extLst>
          </p:cNvPr>
          <p:cNvSpPr txBox="1"/>
          <p:nvPr/>
        </p:nvSpPr>
        <p:spPr>
          <a:xfrm>
            <a:off x="227900" y="940170"/>
            <a:ext cx="5029899" cy="461665"/>
          </a:xfrm>
          <a:prstGeom prst="rect">
            <a:avLst/>
          </a:prstGeom>
          <a:noFill/>
        </p:spPr>
        <p:txBody>
          <a:bodyPr wrap="square">
            <a:spAutoFit/>
          </a:bodyPr>
          <a:lstStyle>
            <a:defPPr>
              <a:defRPr lang="zh-CN"/>
            </a:defPPr>
            <a:lvl1pPr marL="457200" indent="-457200">
              <a:buFont typeface="Wingdings" panose="05000000000000000000" pitchFamily="2" charset="2"/>
              <a:buChar char="n"/>
              <a:defRPr sz="2400" b="1">
                <a:solidFill>
                  <a:srgbClr val="000099"/>
                </a:solidFill>
                <a:cs typeface="Times New Roman" panose="02020603050405020304" pitchFamily="18" charset="0"/>
              </a:defRPr>
            </a:lvl1pPr>
          </a:lstStyle>
          <a:p>
            <a:r>
              <a:rPr lang="zh-CN" altLang="en-US" dirty="0">
                <a:latin typeface="微软雅黑" panose="020B0503020204020204" pitchFamily="34" charset="-122"/>
                <a:ea typeface="微软雅黑" panose="020B0503020204020204" pitchFamily="34" charset="-122"/>
              </a:rPr>
              <a:t>本文需解决的三大问题</a:t>
            </a:r>
          </a:p>
        </p:txBody>
      </p:sp>
      <p:grpSp>
        <p:nvGrpSpPr>
          <p:cNvPr id="30" name="组合 29">
            <a:extLst>
              <a:ext uri="{FF2B5EF4-FFF2-40B4-BE49-F238E27FC236}">
                <a16:creationId xmlns:a16="http://schemas.microsoft.com/office/drawing/2014/main" id="{D1F652B4-EB3E-4EAF-A54D-04D1C4347DBD}"/>
              </a:ext>
            </a:extLst>
          </p:cNvPr>
          <p:cNvGrpSpPr/>
          <p:nvPr/>
        </p:nvGrpSpPr>
        <p:grpSpPr>
          <a:xfrm>
            <a:off x="2681073" y="1828800"/>
            <a:ext cx="5185351" cy="4470673"/>
            <a:chOff x="2681073" y="1828800"/>
            <a:chExt cx="5185351" cy="4470673"/>
          </a:xfrm>
        </p:grpSpPr>
        <p:grpSp>
          <p:nvGrpSpPr>
            <p:cNvPr id="20" name="组合 19">
              <a:extLst>
                <a:ext uri="{FF2B5EF4-FFF2-40B4-BE49-F238E27FC236}">
                  <a16:creationId xmlns:a16="http://schemas.microsoft.com/office/drawing/2014/main" id="{E84809C7-E01E-4402-8AF5-99F5BC0E5BCF}"/>
                </a:ext>
              </a:extLst>
            </p:cNvPr>
            <p:cNvGrpSpPr/>
            <p:nvPr/>
          </p:nvGrpSpPr>
          <p:grpSpPr>
            <a:xfrm>
              <a:off x="4283513" y="1828800"/>
              <a:ext cx="3505199" cy="2731532"/>
              <a:chOff x="4283513" y="1828800"/>
              <a:chExt cx="3505199" cy="2731532"/>
            </a:xfrm>
          </p:grpSpPr>
          <p:pic>
            <p:nvPicPr>
              <p:cNvPr id="12" name="图片 11">
                <a:extLst>
                  <a:ext uri="{FF2B5EF4-FFF2-40B4-BE49-F238E27FC236}">
                    <a16:creationId xmlns:a16="http://schemas.microsoft.com/office/drawing/2014/main" id="{EC3BD287-2795-4006-ACB7-A54B12CD196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83513" y="1828800"/>
                <a:ext cx="3505199" cy="1981200"/>
              </a:xfrm>
              <a:prstGeom prst="rect">
                <a:avLst/>
              </a:prstGeom>
            </p:spPr>
          </p:pic>
          <p:sp>
            <p:nvSpPr>
              <p:cNvPr id="17" name="文本框 16">
                <a:extLst>
                  <a:ext uri="{FF2B5EF4-FFF2-40B4-BE49-F238E27FC236}">
                    <a16:creationId xmlns:a16="http://schemas.microsoft.com/office/drawing/2014/main" id="{6C8911B4-EC42-48AA-9CF5-8B6BA5BCD298}"/>
                  </a:ext>
                </a:extLst>
              </p:cNvPr>
              <p:cNvSpPr txBox="1"/>
              <p:nvPr/>
            </p:nvSpPr>
            <p:spPr>
              <a:xfrm>
                <a:off x="4654809" y="4191000"/>
                <a:ext cx="276260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altLang="zh-CN" b="1" dirty="0">
                    <a:latin typeface="微软雅黑" panose="020B0503020204020204" pitchFamily="34" charset="-122"/>
                    <a:ea typeface="微软雅黑" panose="020B0503020204020204" pitchFamily="34" charset="-122"/>
                  </a:rPr>
                  <a:t>2. </a:t>
                </a:r>
                <a:r>
                  <a:rPr lang="en-US" altLang="zh-CN" b="1" dirty="0" err="1">
                    <a:latin typeface="微软雅黑" panose="020B0503020204020204" pitchFamily="34" charset="-122"/>
                    <a:ea typeface="微软雅黑" panose="020B0503020204020204" pitchFamily="34" charset="-122"/>
                  </a:rPr>
                  <a:t>QuickSel</a:t>
                </a:r>
                <a:r>
                  <a:rPr lang="zh-CN" altLang="en-US" b="1" dirty="0">
                    <a:latin typeface="微软雅黑" panose="020B0503020204020204" pitchFamily="34" charset="-122"/>
                    <a:ea typeface="微软雅黑" panose="020B0503020204020204" pitchFamily="34" charset="-122"/>
                  </a:rPr>
                  <a:t>的训练</a:t>
                </a:r>
              </a:p>
            </p:txBody>
          </p:sp>
        </p:grpSp>
        <p:sp>
          <p:nvSpPr>
            <p:cNvPr id="23" name="文本框 22">
              <a:extLst>
                <a:ext uri="{FF2B5EF4-FFF2-40B4-BE49-F238E27FC236}">
                  <a16:creationId xmlns:a16="http://schemas.microsoft.com/office/drawing/2014/main" id="{A4A9CE8C-4C05-4D3D-872E-B670DCB59127}"/>
                </a:ext>
              </a:extLst>
            </p:cNvPr>
            <p:cNvSpPr txBox="1"/>
            <p:nvPr/>
          </p:nvSpPr>
          <p:spPr>
            <a:xfrm>
              <a:off x="4139552" y="4791805"/>
              <a:ext cx="3726872" cy="36740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sz="1400" dirty="0"/>
                <a:t>计算子总体权值，使模型总体趋向均匀分布</a:t>
              </a:r>
            </a:p>
          </p:txBody>
        </p:sp>
        <p:sp>
          <p:nvSpPr>
            <p:cNvPr id="25" name="箭头: 下弧形 24">
              <a:extLst>
                <a:ext uri="{FF2B5EF4-FFF2-40B4-BE49-F238E27FC236}">
                  <a16:creationId xmlns:a16="http://schemas.microsoft.com/office/drawing/2014/main" id="{0223D98A-729F-4885-8839-893CD3FB5D1A}"/>
                </a:ext>
              </a:extLst>
            </p:cNvPr>
            <p:cNvSpPr/>
            <p:nvPr/>
          </p:nvSpPr>
          <p:spPr>
            <a:xfrm>
              <a:off x="3124200" y="5329534"/>
              <a:ext cx="1600200" cy="46166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文本框 26">
              <a:extLst>
                <a:ext uri="{FF2B5EF4-FFF2-40B4-BE49-F238E27FC236}">
                  <a16:creationId xmlns:a16="http://schemas.microsoft.com/office/drawing/2014/main" id="{155C16D0-EC40-4E6C-9876-3392F9704FDC}"/>
                </a:ext>
              </a:extLst>
            </p:cNvPr>
            <p:cNvSpPr txBox="1"/>
            <p:nvPr/>
          </p:nvSpPr>
          <p:spPr>
            <a:xfrm>
              <a:off x="2681073" y="5917830"/>
              <a:ext cx="2486454" cy="381643"/>
            </a:xfrm>
            <a:prstGeom prst="rect">
              <a:avLst/>
            </a:prstGeom>
          </p:spPr>
          <p:style>
            <a:lnRef idx="1">
              <a:schemeClr val="accent5"/>
            </a:lnRef>
            <a:fillRef idx="2">
              <a:schemeClr val="accent5"/>
            </a:fillRef>
            <a:effectRef idx="1">
              <a:schemeClr val="accent5"/>
            </a:effectRef>
            <a:fontRef idx="minor">
              <a:schemeClr val="dk1"/>
            </a:fontRef>
          </p:style>
          <p:txBody>
            <a:bodyPr wrap="square" anchor="ctr">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sz="1600" dirty="0">
                  <a:latin typeface="微软雅黑" panose="020B0503020204020204" pitchFamily="34" charset="-122"/>
                  <a:ea typeface="微软雅黑" panose="020B0503020204020204" pitchFamily="34" charset="-122"/>
                </a:rPr>
                <a:t>建立模型，寻找参数</a:t>
              </a:r>
            </a:p>
          </p:txBody>
        </p:sp>
      </p:grpSp>
      <p:grpSp>
        <p:nvGrpSpPr>
          <p:cNvPr id="29" name="组合 28">
            <a:extLst>
              <a:ext uri="{FF2B5EF4-FFF2-40B4-BE49-F238E27FC236}">
                <a16:creationId xmlns:a16="http://schemas.microsoft.com/office/drawing/2014/main" id="{276F479D-1B60-4F3B-8552-2AA676EF0203}"/>
              </a:ext>
            </a:extLst>
          </p:cNvPr>
          <p:cNvGrpSpPr/>
          <p:nvPr/>
        </p:nvGrpSpPr>
        <p:grpSpPr>
          <a:xfrm>
            <a:off x="304800" y="1828800"/>
            <a:ext cx="3505200" cy="3330413"/>
            <a:chOff x="304800" y="1828800"/>
            <a:chExt cx="3505200" cy="3330413"/>
          </a:xfrm>
        </p:grpSpPr>
        <p:grpSp>
          <p:nvGrpSpPr>
            <p:cNvPr id="19" name="组合 18">
              <a:extLst>
                <a:ext uri="{FF2B5EF4-FFF2-40B4-BE49-F238E27FC236}">
                  <a16:creationId xmlns:a16="http://schemas.microsoft.com/office/drawing/2014/main" id="{2CFC6EA8-CE56-40F4-82B3-28F97C77F3C9}"/>
                </a:ext>
              </a:extLst>
            </p:cNvPr>
            <p:cNvGrpSpPr/>
            <p:nvPr/>
          </p:nvGrpSpPr>
          <p:grpSpPr>
            <a:xfrm>
              <a:off x="304800" y="1828800"/>
              <a:ext cx="3505200" cy="2731532"/>
              <a:chOff x="304800" y="1828800"/>
              <a:chExt cx="3505200" cy="2731532"/>
            </a:xfrm>
          </p:grpSpPr>
          <p:grpSp>
            <p:nvGrpSpPr>
              <p:cNvPr id="10" name="组合 9">
                <a:extLst>
                  <a:ext uri="{FF2B5EF4-FFF2-40B4-BE49-F238E27FC236}">
                    <a16:creationId xmlns:a16="http://schemas.microsoft.com/office/drawing/2014/main" id="{14FACD18-6FD9-416C-93F7-BF9E9AB56051}"/>
                  </a:ext>
                </a:extLst>
              </p:cNvPr>
              <p:cNvGrpSpPr/>
              <p:nvPr/>
            </p:nvGrpSpPr>
            <p:grpSpPr>
              <a:xfrm>
                <a:off x="304800" y="1828800"/>
                <a:ext cx="3505200" cy="1676400"/>
                <a:chOff x="609599" y="2133600"/>
                <a:chExt cx="4080943" cy="1569902"/>
              </a:xfrm>
            </p:grpSpPr>
            <p:pic>
              <p:nvPicPr>
                <p:cNvPr id="5" name="图片 4">
                  <a:extLst>
                    <a:ext uri="{FF2B5EF4-FFF2-40B4-BE49-F238E27FC236}">
                      <a16:creationId xmlns:a16="http://schemas.microsoft.com/office/drawing/2014/main" id="{256D70F4-C86D-4CB7-8AF8-92EBC90916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2133600"/>
                  <a:ext cx="4080942" cy="1110996"/>
                </a:xfrm>
                <a:prstGeom prst="rect">
                  <a:avLst/>
                </a:prstGeom>
              </p:spPr>
            </p:pic>
            <p:pic>
              <p:nvPicPr>
                <p:cNvPr id="9" name="图片 8">
                  <a:extLst>
                    <a:ext uri="{FF2B5EF4-FFF2-40B4-BE49-F238E27FC236}">
                      <a16:creationId xmlns:a16="http://schemas.microsoft.com/office/drawing/2014/main" id="{19E4BC3C-EDBD-4B4E-BC1B-928752A078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9" y="3282696"/>
                  <a:ext cx="4080943" cy="420806"/>
                </a:xfrm>
                <a:prstGeom prst="rect">
                  <a:avLst/>
                </a:prstGeom>
              </p:spPr>
            </p:pic>
          </p:grpSp>
          <p:sp>
            <p:nvSpPr>
              <p:cNvPr id="16" name="文本框 15">
                <a:extLst>
                  <a:ext uri="{FF2B5EF4-FFF2-40B4-BE49-F238E27FC236}">
                    <a16:creationId xmlns:a16="http://schemas.microsoft.com/office/drawing/2014/main" id="{2E370CE4-0C18-4877-B2B3-FAFDCD9E10B3}"/>
                  </a:ext>
                </a:extLst>
              </p:cNvPr>
              <p:cNvSpPr txBox="1"/>
              <p:nvPr/>
            </p:nvSpPr>
            <p:spPr>
              <a:xfrm>
                <a:off x="616210" y="4191000"/>
                <a:ext cx="288237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查询驱动的选择性估计</a:t>
                </a:r>
              </a:p>
            </p:txBody>
          </p:sp>
        </p:grpSp>
        <p:sp>
          <p:nvSpPr>
            <p:cNvPr id="22" name="文本框 21">
              <a:extLst>
                <a:ext uri="{FF2B5EF4-FFF2-40B4-BE49-F238E27FC236}">
                  <a16:creationId xmlns:a16="http://schemas.microsoft.com/office/drawing/2014/main" id="{37CAD0AD-C3A9-402F-976C-D057819E9631}"/>
                </a:ext>
              </a:extLst>
            </p:cNvPr>
            <p:cNvSpPr txBox="1"/>
            <p:nvPr/>
          </p:nvSpPr>
          <p:spPr>
            <a:xfrm>
              <a:off x="371045" y="4791805"/>
              <a:ext cx="3372708" cy="36740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sz="1400" dirty="0"/>
                <a:t>问题公式化，明确初始条件与相关约束</a:t>
              </a:r>
            </a:p>
          </p:txBody>
        </p:sp>
      </p:grpSp>
      <p:sp>
        <p:nvSpPr>
          <p:cNvPr id="33" name="文本框 32">
            <a:extLst>
              <a:ext uri="{FF2B5EF4-FFF2-40B4-BE49-F238E27FC236}">
                <a16:creationId xmlns:a16="http://schemas.microsoft.com/office/drawing/2014/main" id="{00AB8AC8-C7A4-4E44-91C8-4ECBB04098F5}"/>
              </a:ext>
            </a:extLst>
          </p:cNvPr>
          <p:cNvSpPr txBox="1"/>
          <p:nvPr/>
        </p:nvSpPr>
        <p:spPr>
          <a:xfrm>
            <a:off x="5637402" y="2969702"/>
            <a:ext cx="65" cy="276999"/>
          </a:xfrm>
          <a:prstGeom prst="rect">
            <a:avLst/>
          </a:prstGeom>
          <a:noFill/>
        </p:spPr>
        <p:txBody>
          <a:bodyPr wrap="none" lIns="0" tIns="0" rIns="0" bIns="0" rtlCol="0">
            <a:spAutoFit/>
          </a:bodyPr>
          <a:lstStyle/>
          <a:p>
            <a:endParaRPr lang="zh-CN" altLang="en-US" dirty="0"/>
          </a:p>
        </p:txBody>
      </p:sp>
      <p:grpSp>
        <p:nvGrpSpPr>
          <p:cNvPr id="39" name="组合 38">
            <a:extLst>
              <a:ext uri="{FF2B5EF4-FFF2-40B4-BE49-F238E27FC236}">
                <a16:creationId xmlns:a16="http://schemas.microsoft.com/office/drawing/2014/main" id="{504A36D6-1284-4AF1-BBCE-6EB11B5BA64C}"/>
              </a:ext>
            </a:extLst>
          </p:cNvPr>
          <p:cNvGrpSpPr/>
          <p:nvPr/>
        </p:nvGrpSpPr>
        <p:grpSpPr>
          <a:xfrm>
            <a:off x="6019800" y="1830972"/>
            <a:ext cx="5747625" cy="4468501"/>
            <a:chOff x="6019800" y="1830972"/>
            <a:chExt cx="5747625" cy="4468501"/>
          </a:xfrm>
        </p:grpSpPr>
        <p:grpSp>
          <p:nvGrpSpPr>
            <p:cNvPr id="37" name="组合 36">
              <a:extLst>
                <a:ext uri="{FF2B5EF4-FFF2-40B4-BE49-F238E27FC236}">
                  <a16:creationId xmlns:a16="http://schemas.microsoft.com/office/drawing/2014/main" id="{1C3ACCA3-049A-4372-AD66-892C3E342E4C}"/>
                </a:ext>
              </a:extLst>
            </p:cNvPr>
            <p:cNvGrpSpPr/>
            <p:nvPr/>
          </p:nvGrpSpPr>
          <p:grpSpPr>
            <a:xfrm>
              <a:off x="6490023" y="1830972"/>
              <a:ext cx="5277402" cy="4468501"/>
              <a:chOff x="6490023" y="1830972"/>
              <a:chExt cx="5277402" cy="4468501"/>
            </a:xfrm>
          </p:grpSpPr>
          <p:grpSp>
            <p:nvGrpSpPr>
              <p:cNvPr id="31" name="组合 30">
                <a:extLst>
                  <a:ext uri="{FF2B5EF4-FFF2-40B4-BE49-F238E27FC236}">
                    <a16:creationId xmlns:a16="http://schemas.microsoft.com/office/drawing/2014/main" id="{77847D42-571C-40E3-8204-7CE97D29C451}"/>
                  </a:ext>
                </a:extLst>
              </p:cNvPr>
              <p:cNvGrpSpPr/>
              <p:nvPr/>
            </p:nvGrpSpPr>
            <p:grpSpPr>
              <a:xfrm>
                <a:off x="6872073" y="1830972"/>
                <a:ext cx="4895352" cy="4468501"/>
                <a:chOff x="6872073" y="1830972"/>
                <a:chExt cx="4895352" cy="4468501"/>
              </a:xfrm>
            </p:grpSpPr>
            <p:grpSp>
              <p:nvGrpSpPr>
                <p:cNvPr id="21" name="组合 20">
                  <a:extLst>
                    <a:ext uri="{FF2B5EF4-FFF2-40B4-BE49-F238E27FC236}">
                      <a16:creationId xmlns:a16="http://schemas.microsoft.com/office/drawing/2014/main" id="{0C567ED7-3C03-47E6-A53A-2D1F858845B4}"/>
                    </a:ext>
                  </a:extLst>
                </p:cNvPr>
                <p:cNvGrpSpPr/>
                <p:nvPr/>
              </p:nvGrpSpPr>
              <p:grpSpPr>
                <a:xfrm>
                  <a:off x="8262226" y="1830972"/>
                  <a:ext cx="3505199" cy="2729360"/>
                  <a:chOff x="8262226" y="1830972"/>
                  <a:chExt cx="3505199" cy="2729360"/>
                </a:xfrm>
              </p:grpSpPr>
              <p:pic>
                <p:nvPicPr>
                  <p:cNvPr id="13" name="图片 12">
                    <a:extLst>
                      <a:ext uri="{FF2B5EF4-FFF2-40B4-BE49-F238E27FC236}">
                        <a16:creationId xmlns:a16="http://schemas.microsoft.com/office/drawing/2014/main" id="{809F2D9D-91B0-40D2-B564-64EE8D4670DC}"/>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262226" y="1830972"/>
                    <a:ext cx="3505199" cy="1224875"/>
                  </a:xfrm>
                  <a:prstGeom prst="rect">
                    <a:avLst/>
                  </a:prstGeom>
                </p:spPr>
              </p:pic>
              <p:sp>
                <p:nvSpPr>
                  <p:cNvPr id="18" name="文本框 17">
                    <a:extLst>
                      <a:ext uri="{FF2B5EF4-FFF2-40B4-BE49-F238E27FC236}">
                        <a16:creationId xmlns:a16="http://schemas.microsoft.com/office/drawing/2014/main" id="{67B95243-A0A0-4F2C-A1ED-BB2D855E26F4}"/>
                      </a:ext>
                    </a:extLst>
                  </p:cNvPr>
                  <p:cNvSpPr txBox="1"/>
                  <p:nvPr/>
                </p:nvSpPr>
                <p:spPr>
                  <a:xfrm>
                    <a:off x="8633524" y="4191000"/>
                    <a:ext cx="276260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altLang="zh-CN" b="1" dirty="0">
                        <a:latin typeface="微软雅黑" panose="020B0503020204020204" pitchFamily="34" charset="-122"/>
                        <a:ea typeface="微软雅黑" panose="020B0503020204020204" pitchFamily="34" charset="-122"/>
                      </a:rPr>
                      <a:t>3. </a:t>
                    </a:r>
                    <a:r>
                      <a:rPr lang="en-US" altLang="zh-CN" b="1" dirty="0" err="1">
                        <a:latin typeface="微软雅黑" panose="020B0503020204020204" pitchFamily="34" charset="-122"/>
                        <a:ea typeface="微软雅黑" panose="020B0503020204020204" pitchFamily="34" charset="-122"/>
                      </a:rPr>
                      <a:t>QuickSel</a:t>
                    </a:r>
                    <a:r>
                      <a:rPr lang="zh-CN" altLang="en-US" b="1" dirty="0">
                        <a:latin typeface="微软雅黑" panose="020B0503020204020204" pitchFamily="34" charset="-122"/>
                        <a:ea typeface="微软雅黑" panose="020B0503020204020204" pitchFamily="34" charset="-122"/>
                      </a:rPr>
                      <a:t>的二次优化</a:t>
                    </a:r>
                  </a:p>
                </p:txBody>
              </p:sp>
            </p:grpSp>
            <p:sp>
              <p:nvSpPr>
                <p:cNvPr id="24" name="文本框 23">
                  <a:extLst>
                    <a:ext uri="{FF2B5EF4-FFF2-40B4-BE49-F238E27FC236}">
                      <a16:creationId xmlns:a16="http://schemas.microsoft.com/office/drawing/2014/main" id="{471E53F0-90A2-446E-B2A2-236D0AF39099}"/>
                    </a:ext>
                  </a:extLst>
                </p:cNvPr>
                <p:cNvSpPr txBox="1"/>
                <p:nvPr/>
              </p:nvSpPr>
              <p:spPr>
                <a:xfrm>
                  <a:off x="8262224" y="4796100"/>
                  <a:ext cx="3505199" cy="36311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sz="1400" dirty="0"/>
                    <a:t>利用距离度量与子总体的性质将问题转化</a:t>
                  </a:r>
                </a:p>
              </p:txBody>
            </p:sp>
            <p:sp>
              <p:nvSpPr>
                <p:cNvPr id="26" name="箭头: 下弧形 25">
                  <a:extLst>
                    <a:ext uri="{FF2B5EF4-FFF2-40B4-BE49-F238E27FC236}">
                      <a16:creationId xmlns:a16="http://schemas.microsoft.com/office/drawing/2014/main" id="{503BE8E4-2679-4169-8C15-BC4F568D6D05}"/>
                    </a:ext>
                  </a:extLst>
                </p:cNvPr>
                <p:cNvSpPr/>
                <p:nvPr/>
              </p:nvSpPr>
              <p:spPr>
                <a:xfrm>
                  <a:off x="7315200" y="5329534"/>
                  <a:ext cx="1600200" cy="46166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a:extLst>
                    <a:ext uri="{FF2B5EF4-FFF2-40B4-BE49-F238E27FC236}">
                      <a16:creationId xmlns:a16="http://schemas.microsoft.com/office/drawing/2014/main" id="{5354868C-19F2-4D90-B316-A0A664AA58A2}"/>
                    </a:ext>
                  </a:extLst>
                </p:cNvPr>
                <p:cNvSpPr txBox="1"/>
                <p:nvPr/>
              </p:nvSpPr>
              <p:spPr>
                <a:xfrm>
                  <a:off x="6872073" y="5917830"/>
                  <a:ext cx="2486454" cy="38164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lgn="ctr">
                    <a:buNone/>
                  </a:pPr>
                  <a:r>
                    <a:rPr lang="zh-CN" altLang="en-US" sz="1600" dirty="0">
                      <a:latin typeface="微软雅黑" panose="020B0503020204020204" pitchFamily="34" charset="-122"/>
                      <a:ea typeface="微软雅黑" panose="020B0503020204020204" pitchFamily="34" charset="-122"/>
                    </a:rPr>
                    <a:t>问题简化，高效求解</a:t>
                  </a:r>
                </a:p>
              </p:txBody>
            </p:sp>
          </p:grpSp>
          <p:sp>
            <p:nvSpPr>
              <p:cNvPr id="34" name="文本框 33">
                <a:extLst>
                  <a:ext uri="{FF2B5EF4-FFF2-40B4-BE49-F238E27FC236}">
                    <a16:creationId xmlns:a16="http://schemas.microsoft.com/office/drawing/2014/main" id="{3DB126D5-5CD9-4AC3-A997-E5E49A45AA8F}"/>
                  </a:ext>
                </a:extLst>
              </p:cNvPr>
              <p:cNvSpPr txBox="1"/>
              <p:nvPr/>
            </p:nvSpPr>
            <p:spPr>
              <a:xfrm>
                <a:off x="6490023" y="5329534"/>
                <a:ext cx="65" cy="276999"/>
              </a:xfrm>
              <a:prstGeom prst="rect">
                <a:avLst/>
              </a:prstGeom>
              <a:noFill/>
            </p:spPr>
            <p:txBody>
              <a:bodyPr wrap="none" lIns="0" tIns="0" rIns="0" bIns="0" rtlCol="0">
                <a:spAutoFit/>
              </a:bodyPr>
              <a:lstStyle/>
              <a:p>
                <a:endParaRPr lang="zh-CN" altLang="en-US" dirty="0"/>
              </a:p>
            </p:txBody>
          </p:sp>
          <p:sp>
            <p:nvSpPr>
              <p:cNvPr id="36" name="文本框 35">
                <a:extLst>
                  <a:ext uri="{FF2B5EF4-FFF2-40B4-BE49-F238E27FC236}">
                    <a16:creationId xmlns:a16="http://schemas.microsoft.com/office/drawing/2014/main" id="{687A9195-2EA0-42D1-8A8A-C0C7E9C008BB}"/>
                  </a:ext>
                </a:extLst>
              </p:cNvPr>
              <p:cNvSpPr txBox="1"/>
              <p:nvPr/>
            </p:nvSpPr>
            <p:spPr>
              <a:xfrm>
                <a:off x="8968969" y="5253675"/>
                <a:ext cx="1318031" cy="363113"/>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buNone/>
                </a:pPr>
                <a:r>
                  <a:rPr lang="zh-CN" altLang="en-US" sz="1400" b="0" dirty="0"/>
                  <a:t>低时间复杂度</a:t>
                </a:r>
              </a:p>
            </p:txBody>
          </p:sp>
        </p:grpSp>
        <p:sp>
          <p:nvSpPr>
            <p:cNvPr id="38" name="文本框 37">
              <a:extLst>
                <a:ext uri="{FF2B5EF4-FFF2-40B4-BE49-F238E27FC236}">
                  <a16:creationId xmlns:a16="http://schemas.microsoft.com/office/drawing/2014/main" id="{68119187-6524-4FF3-AD96-9EB332765E5F}"/>
                </a:ext>
              </a:extLst>
            </p:cNvPr>
            <p:cNvSpPr txBox="1"/>
            <p:nvPr/>
          </p:nvSpPr>
          <p:spPr>
            <a:xfrm>
              <a:off x="6019800" y="5258228"/>
              <a:ext cx="1318031" cy="363113"/>
            </a:xfrm>
            <a:prstGeom prst="rect">
              <a:avLst/>
            </a:prstGeom>
            <a:noFill/>
          </p:spPr>
          <p:txBody>
            <a:bodyPr wrap="square">
              <a:spAutoFit/>
            </a:bodyPr>
            <a:lstStyle>
              <a:defPPr>
                <a:defRPr lang="zh-CN"/>
              </a:defPPr>
              <a:lvl1pPr marL="285750" indent="-285750">
                <a:lnSpc>
                  <a:spcPts val="2500"/>
                </a:lnSpc>
                <a:buFont typeface="Arial" panose="020B0604020202020204" pitchFamily="34" charset="0"/>
                <a:buChar char="•"/>
                <a:defRPr b="1">
                  <a:latin typeface="新宋体" panose="02010609030101010101" pitchFamily="49" charset="-122"/>
                  <a:ea typeface="新宋体" panose="02010609030101010101" pitchFamily="49" charset="-122"/>
                </a:defRPr>
              </a:lvl1pPr>
            </a:lstStyle>
            <a:p>
              <a:pPr marL="0" indent="0">
                <a:buNone/>
              </a:pPr>
              <a:r>
                <a:rPr lang="zh-CN" altLang="en-US" sz="1400" b="0" dirty="0"/>
                <a:t>高时间复杂度</a:t>
              </a:r>
            </a:p>
          </p:txBody>
        </p:sp>
      </p:grpSp>
    </p:spTree>
    <p:extLst>
      <p:ext uri="{BB962C8B-B14F-4D97-AF65-F5344CB8AC3E}">
        <p14:creationId xmlns:p14="http://schemas.microsoft.com/office/powerpoint/2010/main" val="246664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21625</TotalTime>
  <Words>2249</Words>
  <Application>Microsoft Office PowerPoint</Application>
  <PresentationFormat>宽屏</PresentationFormat>
  <Paragraphs>310</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楷体</vt:lpstr>
      <vt:lpstr>微软雅黑</vt:lpstr>
      <vt:lpstr>新宋体</vt:lpstr>
      <vt:lpstr>Arial</vt:lpstr>
      <vt:lpstr>Calibri</vt:lpstr>
      <vt:lpstr>Cambria Math</vt:lpstr>
      <vt:lpstr>Times New Roman</vt:lpstr>
      <vt:lpstr>Wingdings</vt:lpstr>
      <vt:lpstr>Office Theme</vt:lpstr>
      <vt:lpstr>QuickSel: Quick Selectivity Learning with Mixture Models</vt:lpstr>
      <vt:lpstr>大纲</vt:lpstr>
      <vt:lpstr>两个问题</vt:lpstr>
      <vt:lpstr>背景引入</vt:lpstr>
      <vt:lpstr>背景引入</vt:lpstr>
      <vt:lpstr>背景引入</vt:lpstr>
      <vt:lpstr>背景引入</vt:lpstr>
      <vt:lpstr>背景引入</vt:lpstr>
      <vt:lpstr>问题陈述</vt:lpstr>
      <vt:lpstr>问题陈述</vt:lpstr>
      <vt:lpstr>本文模型</vt:lpstr>
      <vt:lpstr>本文模型</vt:lpstr>
      <vt:lpstr>本文模型</vt:lpstr>
      <vt:lpstr>模型训练</vt:lpstr>
      <vt:lpstr>模型训练</vt:lpstr>
      <vt:lpstr>实验设置</vt:lpstr>
      <vt:lpstr>实验结果</vt:lpstr>
      <vt:lpstr>实验结果</vt:lpstr>
      <vt:lpstr>实验结果</vt:lpstr>
      <vt:lpstr>实验结果</vt:lpstr>
      <vt:lpstr>总结与展望</vt:lpstr>
      <vt:lpstr>QuickSel: Quick Selectivity Learning with Mixture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Thermal-Aware Task Assignment and Scheduling for Makespan Minimization in Heterogeneous Real-time MPSoCs</dc:title>
  <dc:creator>Administrator</dc:creator>
  <cp:lastModifiedBy>Zhang Aaron</cp:lastModifiedBy>
  <cp:revision>1075</cp:revision>
  <dcterms:created xsi:type="dcterms:W3CDTF">2016-10-25T15:11:25Z</dcterms:created>
  <dcterms:modified xsi:type="dcterms:W3CDTF">2021-01-04T05:53:03Z</dcterms:modified>
</cp:coreProperties>
</file>