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567F152-3C17-4758-90DB-009138C3D9CA}">
          <p14:sldIdLst>
            <p14:sldId id="256"/>
            <p14:sldId id="257"/>
            <p14:sldId id="258"/>
            <p14:sldId id="259"/>
            <p14:sldId id="260"/>
          </p14:sldIdLst>
        </p14:section>
        <p14:section name="Algorithm" id="{4653EC76-B5D5-4A31-929C-EB81A247CA66}">
          <p14:sldIdLst>
            <p14:sldId id="261"/>
            <p14:sldId id="262"/>
            <p14:sldId id="263"/>
            <p14:sldId id="264"/>
            <p14:sldId id="265"/>
          </p14:sldIdLst>
        </p14:section>
        <p14:section name="Experiment" id="{2843141A-8E3C-4299-ABD9-AF2B6E83FB93}">
          <p14:sldIdLst>
            <p14:sldId id="266"/>
            <p14:sldId id="267"/>
            <p14:sldId id="268"/>
            <p14:sldId id="269"/>
            <p14:sldId id="274"/>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11" autoAdjust="0"/>
    <p:restoredTop sz="89888" autoAdjust="0"/>
  </p:normalViewPr>
  <p:slideViewPr>
    <p:cSldViewPr snapToGrid="0">
      <p:cViewPr varScale="1">
        <p:scale>
          <a:sx n="77" d="100"/>
          <a:sy n="77" d="100"/>
        </p:scale>
        <p:origin x="12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40C61-3FFB-43E5-9010-E6AFC54F8A70}"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0DF2D-5AAB-4D1E-A1F2-96F6A17C943C}" type="slidenum">
              <a:rPr lang="zh-CN" altLang="en-US" smtClean="0"/>
              <a:t>‹#›</a:t>
            </a:fld>
            <a:endParaRPr lang="zh-CN" altLang="en-US"/>
          </a:p>
        </p:txBody>
      </p:sp>
    </p:spTree>
    <p:extLst>
      <p:ext uri="{BB962C8B-B14F-4D97-AF65-F5344CB8AC3E}">
        <p14:creationId xmlns:p14="http://schemas.microsoft.com/office/powerpoint/2010/main" val="357504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Section3  how to </a:t>
            </a:r>
            <a:r>
              <a:rPr lang="en-US" altLang="zh-CN" dirty="0" err="1"/>
              <a:t>featurize</a:t>
            </a:r>
            <a:r>
              <a:rPr lang="en-US" altLang="zh-CN" dirty="0"/>
              <a:t> query plans (i.e., trees of operators) into vectors</a:t>
            </a:r>
          </a:p>
          <a:p>
            <a:r>
              <a:rPr lang="en-US" altLang="zh-CN" dirty="0"/>
              <a:t>Section4  how to learn such a </a:t>
            </a:r>
            <a:r>
              <a:rPr lang="en-US" altLang="zh-CN" dirty="0" err="1"/>
              <a:t>classi!er</a:t>
            </a:r>
            <a:endParaRPr lang="en-US" altLang="zh-CN" dirty="0"/>
          </a:p>
          <a:p>
            <a:r>
              <a:rPr lang="en-US" altLang="zh-CN" dirty="0"/>
              <a:t>4.1 we learn an </a:t>
            </a:r>
            <a:r>
              <a:rPr lang="en-US" altLang="zh-CN" dirty="0" err="1"/>
              <a:t>offine</a:t>
            </a:r>
            <a:r>
              <a:rPr lang="en-US" altLang="zh-CN" dirty="0"/>
              <a:t> model across the databases</a:t>
            </a:r>
          </a:p>
          <a:p>
            <a:r>
              <a:rPr lang="en-US" altLang="zh-CN" dirty="0"/>
              <a:t>4.2  </a:t>
            </a:r>
            <a:r>
              <a:rPr lang="zh-CN" altLang="en-US" dirty="0"/>
              <a:t>讨论训练集和测试机不同数据分布的问题</a:t>
            </a:r>
            <a:endParaRPr lang="en-US" altLang="zh-CN" dirty="0"/>
          </a:p>
          <a:p>
            <a:r>
              <a:rPr lang="en-US" altLang="zh-CN" dirty="0"/>
              <a:t>4.3 </a:t>
            </a:r>
            <a:r>
              <a:rPr lang="zh-CN" altLang="en-US" dirty="0"/>
              <a:t>使得跨数据库离线模型适应单个数据库和工作负载</a:t>
            </a:r>
            <a:endParaRPr lang="en-US" altLang="zh-CN" dirty="0"/>
          </a:p>
          <a:p>
            <a:r>
              <a:rPr lang="en-US" altLang="zh-CN" dirty="0"/>
              <a:t>Section6 </a:t>
            </a:r>
            <a:r>
              <a:rPr lang="zh-CN" altLang="en-US" dirty="0"/>
              <a:t>替代模型</a:t>
            </a:r>
          </a:p>
          <a:p>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1</a:t>
            </a:fld>
            <a:endParaRPr lang="zh-CN" altLang="en-US"/>
          </a:p>
        </p:txBody>
      </p:sp>
    </p:spTree>
    <p:extLst>
      <p:ext uri="{BB962C8B-B14F-4D97-AF65-F5344CB8AC3E}">
        <p14:creationId xmlns:p14="http://schemas.microsoft.com/office/powerpoint/2010/main" val="3129561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AutoNum type="romanLcParenBoth"/>
            </a:pPr>
            <a:r>
              <a:rPr lang="en-US" altLang="zh-CN" dirty="0"/>
              <a:t>Pair: split the union of all plan pairs into disjoint sets; </a:t>
            </a:r>
          </a:p>
          <a:p>
            <a:pPr marL="285750" indent="-285750">
              <a:buAutoNum type="romanLcParenBoth"/>
            </a:pPr>
            <a:r>
              <a:rPr lang="en-US" altLang="zh-CN" dirty="0"/>
              <a:t>Plan: split the set of plans into two disjoint sets of plans from which the pairs are constructed. Plans in test are different from plans in training, simulating the setup where during the tuner’s search, the model is used to infer on new plans for new configurations.</a:t>
            </a:r>
          </a:p>
          <a:p>
            <a:pPr marL="285750" indent="-285750">
              <a:buAutoNum type="romanLcParenBoth"/>
            </a:pPr>
            <a:r>
              <a:rPr lang="en-US" altLang="zh-CN" dirty="0"/>
              <a:t>Query: split the set of queries into two disjoint sets, and use the plans corresponding to queries in each set to construct the pairs. This corresponds to inference on new queries that did not appear in training.  </a:t>
            </a:r>
          </a:p>
          <a:p>
            <a:pPr marL="285750" indent="-285750">
              <a:buAutoNum type="romanLcParenBoth"/>
            </a:pPr>
            <a:r>
              <a:rPr lang="en-US" altLang="zh-CN" dirty="0"/>
              <a:t>Database: the test set is an unseen database for which no queries or plans appear in training. With these approaches of splitting, the train/test distributions become increasingly different, with most similarity for Pair and least for Database.</a:t>
            </a:r>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11</a:t>
            </a:fld>
            <a:endParaRPr lang="zh-CN" altLang="en-US"/>
          </a:p>
        </p:txBody>
      </p:sp>
    </p:spTree>
    <p:extLst>
      <p:ext uri="{BB962C8B-B14F-4D97-AF65-F5344CB8AC3E}">
        <p14:creationId xmlns:p14="http://schemas.microsoft.com/office/powerpoint/2010/main" val="2317656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12</a:t>
            </a:fld>
            <a:endParaRPr lang="zh-CN" altLang="en-US"/>
          </a:p>
        </p:txBody>
      </p:sp>
    </p:spTree>
    <p:extLst>
      <p:ext uri="{BB962C8B-B14F-4D97-AF65-F5344CB8AC3E}">
        <p14:creationId xmlns:p14="http://schemas.microsoft.com/office/powerpoint/2010/main" val="102878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13</a:t>
            </a:fld>
            <a:endParaRPr lang="zh-CN" altLang="en-US"/>
          </a:p>
        </p:txBody>
      </p:sp>
    </p:spTree>
    <p:extLst>
      <p:ext uri="{BB962C8B-B14F-4D97-AF65-F5344CB8AC3E}">
        <p14:creationId xmlns:p14="http://schemas.microsoft.com/office/powerpoint/2010/main" val="1218163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16</a:t>
            </a:fld>
            <a:endParaRPr lang="zh-CN" altLang="en-US"/>
          </a:p>
        </p:txBody>
      </p:sp>
    </p:spTree>
    <p:extLst>
      <p:ext uri="{BB962C8B-B14F-4D97-AF65-F5344CB8AC3E}">
        <p14:creationId xmlns:p14="http://schemas.microsoft.com/office/powerpoint/2010/main" val="417754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自动索引的主要障碍是：是更改索引后查询的执行成本增加，即性能下降</a:t>
            </a:r>
            <a:r>
              <a:rPr lang="en-US" altLang="zh-CN" dirty="0"/>
              <a:t>    </a:t>
            </a:r>
            <a:r>
              <a:rPr lang="zh-CN" altLang="en-US" dirty="0"/>
              <a:t>；用户希望达到无查询性能下降</a:t>
            </a:r>
            <a:endParaRPr lang="en-US" altLang="zh-CN" dirty="0"/>
          </a:p>
          <a:p>
            <a:endParaRPr lang="en-US" altLang="zh-CN" dirty="0"/>
          </a:p>
          <a:p>
            <a:r>
              <a:rPr lang="zh-CN" altLang="en-US" dirty="0"/>
              <a:t>现有的方法：依靠查询优化器的成本估算来推荐改进幅度最大的索引；比较与同一查询的不同计划的执行成本</a:t>
            </a:r>
          </a:p>
        </p:txBody>
      </p:sp>
      <p:sp>
        <p:nvSpPr>
          <p:cNvPr id="4" name="灯片编号占位符 3"/>
          <p:cNvSpPr>
            <a:spLocks noGrp="1"/>
          </p:cNvSpPr>
          <p:nvPr>
            <p:ph type="sldNum" sz="quarter" idx="5"/>
          </p:nvPr>
        </p:nvSpPr>
        <p:spPr/>
        <p:txBody>
          <a:bodyPr/>
          <a:lstStyle/>
          <a:p>
            <a:fld id="{36F0DF2D-5AAB-4D1E-A1F2-96F6A17C943C}" type="slidenum">
              <a:rPr lang="zh-CN" altLang="en-US" smtClean="0"/>
              <a:t>2</a:t>
            </a:fld>
            <a:endParaRPr lang="zh-CN" altLang="en-US"/>
          </a:p>
        </p:txBody>
      </p:sp>
    </p:spTree>
    <p:extLst>
      <p:ext uri="{BB962C8B-B14F-4D97-AF65-F5344CB8AC3E}">
        <p14:creationId xmlns:p14="http://schemas.microsoft.com/office/powerpoint/2010/main" val="1129365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3</a:t>
            </a:fld>
            <a:endParaRPr lang="zh-CN" altLang="en-US"/>
          </a:p>
        </p:txBody>
      </p:sp>
    </p:spTree>
    <p:extLst>
      <p:ext uri="{BB962C8B-B14F-4D97-AF65-F5344CB8AC3E}">
        <p14:creationId xmlns:p14="http://schemas.microsoft.com/office/powerpoint/2010/main" val="200795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找到最佳配置顺序需要彻底地搜索，这样做代价非常高，于是当先最新的索引调节器将问题转变成  每次迭代的时候找到最好的配置</a:t>
            </a:r>
            <a:endParaRPr lang="en-US" altLang="zh-CN" dirty="0"/>
          </a:p>
          <a:p>
            <a:endParaRPr lang="en-US" altLang="zh-CN" dirty="0"/>
          </a:p>
          <a:p>
            <a:r>
              <a:rPr lang="zh-CN" altLang="en-US" dirty="0"/>
              <a:t>运行过程本（</a:t>
            </a:r>
            <a:r>
              <a:rPr lang="en-US" altLang="zh-CN" dirty="0" err="1"/>
              <a:t>cpu</a:t>
            </a:r>
            <a:r>
              <a:rPr lang="zh-CN" altLang="en-US" dirty="0"/>
              <a:t>时间 处理的字节数等等）</a:t>
            </a:r>
          </a:p>
        </p:txBody>
      </p:sp>
      <p:sp>
        <p:nvSpPr>
          <p:cNvPr id="4" name="灯片编号占位符 3"/>
          <p:cNvSpPr>
            <a:spLocks noGrp="1"/>
          </p:cNvSpPr>
          <p:nvPr>
            <p:ph type="sldNum" sz="quarter" idx="5"/>
          </p:nvPr>
        </p:nvSpPr>
        <p:spPr/>
        <p:txBody>
          <a:bodyPr/>
          <a:lstStyle/>
          <a:p>
            <a:fld id="{36F0DF2D-5AAB-4D1E-A1F2-96F6A17C943C}" type="slidenum">
              <a:rPr lang="zh-CN" altLang="en-US" smtClean="0"/>
              <a:t>4</a:t>
            </a:fld>
            <a:endParaRPr lang="zh-CN" altLang="en-US"/>
          </a:p>
        </p:txBody>
      </p:sp>
    </p:spTree>
    <p:extLst>
      <p:ext uri="{BB962C8B-B14F-4D97-AF65-F5344CB8AC3E}">
        <p14:creationId xmlns:p14="http://schemas.microsoft.com/office/powerpoint/2010/main" val="269258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FF0000"/>
                </a:solidFill>
              </a:rPr>
              <a:t>！！！！！图上的算数问题</a:t>
            </a:r>
            <a:endParaRPr lang="en-US" altLang="zh-CN" b="1" dirty="0">
              <a:solidFill>
                <a:srgbClr val="FF0000"/>
              </a:solidFill>
            </a:endParaRPr>
          </a:p>
          <a:p>
            <a:r>
              <a:rPr lang="zh-CN" altLang="en-US" dirty="0"/>
              <a:t>行模式 批处理模式</a:t>
            </a:r>
            <a:endParaRPr lang="en-US" altLang="zh-CN" dirty="0"/>
          </a:p>
          <a:p>
            <a:r>
              <a:rPr lang="en-US" altLang="zh-CN" dirty="0"/>
              <a:t>Key</a:t>
            </a:r>
            <a:r>
              <a:rPr lang="zh-CN" altLang="en-US" dirty="0"/>
              <a:t>：</a:t>
            </a:r>
            <a:r>
              <a:rPr lang="en-US" altLang="zh-CN" dirty="0"/>
              <a:t>a)</a:t>
            </a:r>
            <a:r>
              <a:rPr lang="zh-CN" altLang="en-US" dirty="0"/>
              <a:t>衡量计划中相应操作符完成的工作</a:t>
            </a:r>
            <a:endParaRPr lang="en-US" altLang="zh-CN" dirty="0"/>
          </a:p>
          <a:p>
            <a:r>
              <a:rPr lang="en-US" altLang="zh-CN" dirty="0"/>
              <a:t>         b</a:t>
            </a:r>
            <a:r>
              <a:rPr lang="zh-CN" altLang="en-US" dirty="0"/>
              <a:t>）编码结构信息</a:t>
            </a:r>
            <a:endParaRPr lang="en-US" altLang="zh-CN" dirty="0"/>
          </a:p>
          <a:p>
            <a:endParaRPr lang="en-US" altLang="zh-CN" dirty="0"/>
          </a:p>
          <a:p>
            <a:r>
              <a:rPr lang="zh-CN" altLang="en-US" dirty="0"/>
              <a:t>不同的编码方式</a:t>
            </a:r>
            <a:r>
              <a:rPr lang="en-US" altLang="zh-CN" dirty="0"/>
              <a:t>——</a:t>
            </a:r>
            <a:r>
              <a:rPr lang="zh-CN" altLang="en-US" dirty="0"/>
              <a:t>特征通道；对于同一个计划而言，每个通道具有相同的维度</a:t>
            </a:r>
            <a:endParaRPr lang="en-US" altLang="zh-CN" dirty="0"/>
          </a:p>
          <a:p>
            <a:r>
              <a:rPr lang="en-US" altLang="zh-CN" b="1" dirty="0" err="1">
                <a:solidFill>
                  <a:schemeClr val="accent2">
                    <a:lumMod val="75000"/>
                  </a:schemeClr>
                </a:solidFill>
              </a:rPr>
              <a:t>EstNodeCost</a:t>
            </a:r>
            <a:r>
              <a:rPr lang="zh-CN" altLang="en-US" b="1" dirty="0">
                <a:solidFill>
                  <a:schemeClr val="accent2">
                    <a:lumMod val="75000"/>
                  </a:schemeClr>
                </a:solidFill>
              </a:rPr>
              <a:t>节点成本估计</a:t>
            </a:r>
            <a:r>
              <a:rPr lang="en-US" altLang="zh-CN" dirty="0"/>
              <a:t>       Estimated node cost as node weight (</a:t>
            </a:r>
            <a:r>
              <a:rPr lang="en-US" altLang="zh-CN" b="1" dirty="0"/>
              <a:t>work done</a:t>
            </a:r>
            <a:r>
              <a:rPr lang="en-US" altLang="zh-CN" dirty="0"/>
              <a:t>).</a:t>
            </a:r>
          </a:p>
          <a:p>
            <a:r>
              <a:rPr lang="en-US" altLang="zh-CN" sz="1400" b="1" dirty="0" err="1"/>
              <a:t>LeafWeightEstRowsWeightedSum</a:t>
            </a:r>
            <a:r>
              <a:rPr lang="en-US" altLang="zh-CN" dirty="0"/>
              <a:t>      Estimated rows as leaf weight and weight sum as node weight (</a:t>
            </a:r>
            <a:r>
              <a:rPr lang="en-US" altLang="zh-CN" b="1" dirty="0"/>
              <a:t>structural information</a:t>
            </a:r>
            <a:r>
              <a:rPr lang="en-US" altLang="zh-CN" dirty="0"/>
              <a:t>).</a:t>
            </a:r>
          </a:p>
          <a:p>
            <a:endParaRPr lang="en-US" altLang="zh-CN" dirty="0"/>
          </a:p>
          <a:p>
            <a:r>
              <a:rPr lang="zh-CN" altLang="en-US" dirty="0"/>
              <a:t>我们为每个节点分配权重，该权重是从计划中的叶节点到根递归计算的。 每个叶节点具有权重，即由特征通道计算出来的值。每个节点都有一个高度，即从 </a:t>
            </a:r>
            <a:r>
              <a:rPr lang="en-US" altLang="zh-CN" dirty="0"/>
              <a:t>1 </a:t>
            </a:r>
            <a:r>
              <a:rPr lang="zh-CN" altLang="en-US" dirty="0"/>
              <a:t>开始为叶子，然后 在叶子上方的每个级别上增加 </a:t>
            </a:r>
            <a:r>
              <a:rPr lang="en-US" altLang="zh-CN" dirty="0"/>
              <a:t>1</a:t>
            </a:r>
            <a:r>
              <a:rPr lang="zh-CN" altLang="en-US" dirty="0"/>
              <a:t>。节点的值是其所有子节点的权重</a:t>
            </a:r>
            <a:r>
              <a:rPr lang="en-US" altLang="zh-CN" dirty="0"/>
              <a:t>×</a:t>
            </a:r>
            <a:r>
              <a:rPr lang="zh-CN" altLang="en-US" dirty="0"/>
              <a:t>高度的总和。</a:t>
            </a:r>
          </a:p>
        </p:txBody>
      </p:sp>
      <p:sp>
        <p:nvSpPr>
          <p:cNvPr id="4" name="灯片编号占位符 3"/>
          <p:cNvSpPr>
            <a:spLocks noGrp="1"/>
          </p:cNvSpPr>
          <p:nvPr>
            <p:ph type="sldNum" sz="quarter" idx="5"/>
          </p:nvPr>
        </p:nvSpPr>
        <p:spPr/>
        <p:txBody>
          <a:bodyPr/>
          <a:lstStyle/>
          <a:p>
            <a:fld id="{36F0DF2D-5AAB-4D1E-A1F2-96F6A17C943C}" type="slidenum">
              <a:rPr lang="zh-CN" altLang="en-US" smtClean="0"/>
              <a:t>6</a:t>
            </a:fld>
            <a:endParaRPr lang="zh-CN" altLang="en-US"/>
          </a:p>
        </p:txBody>
      </p:sp>
    </p:spTree>
    <p:extLst>
      <p:ext uri="{BB962C8B-B14F-4D97-AF65-F5344CB8AC3E}">
        <p14:creationId xmlns:p14="http://schemas.microsoft.com/office/powerpoint/2010/main" val="106938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rPr>
              <a:t>！！！！！</a:t>
            </a:r>
            <a:r>
              <a:rPr lang="en-US" altLang="zh-CN" sz="1200" b="1" dirty="0" err="1">
                <a:solidFill>
                  <a:schemeClr val="accent2">
                    <a:lumMod val="75000"/>
                  </a:schemeClr>
                </a:solidFill>
                <a:latin typeface="Candara" panose="020E0502030303020204" pitchFamily="34" charset="0"/>
              </a:rPr>
              <a:t>pair_diff_normalized</a:t>
            </a:r>
            <a:r>
              <a:rPr lang="zh-CN" altLang="en-US" sz="1200" b="1" dirty="0">
                <a:solidFill>
                  <a:srgbClr val="FF0000"/>
                </a:solidFill>
                <a:latin typeface="Candara" panose="020E0502030303020204" pitchFamily="34" charset="0"/>
              </a:rPr>
              <a:t>什么意思</a:t>
            </a:r>
            <a:endParaRPr lang="zh-CN" altLang="en-US" sz="1200" b="1" dirty="0">
              <a:solidFill>
                <a:schemeClr val="accent2">
                  <a:lumMod val="75000"/>
                </a:schemeClr>
              </a:solidFill>
              <a:latin typeface="Candara" panose="020E0502030303020204" pitchFamily="34" charset="0"/>
            </a:endParaRPr>
          </a:p>
        </p:txBody>
      </p:sp>
      <p:sp>
        <p:nvSpPr>
          <p:cNvPr id="4" name="灯片编号占位符 3"/>
          <p:cNvSpPr>
            <a:spLocks noGrp="1"/>
          </p:cNvSpPr>
          <p:nvPr>
            <p:ph type="sldNum" sz="quarter" idx="5"/>
          </p:nvPr>
        </p:nvSpPr>
        <p:spPr/>
        <p:txBody>
          <a:bodyPr/>
          <a:lstStyle/>
          <a:p>
            <a:fld id="{36F0DF2D-5AAB-4D1E-A1F2-96F6A17C943C}" type="slidenum">
              <a:rPr lang="zh-CN" altLang="en-US" smtClean="0"/>
              <a:t>7</a:t>
            </a:fld>
            <a:endParaRPr lang="zh-CN" altLang="en-US"/>
          </a:p>
        </p:txBody>
      </p:sp>
    </p:spTree>
    <p:extLst>
      <p:ext uri="{BB962C8B-B14F-4D97-AF65-F5344CB8AC3E}">
        <p14:creationId xmlns:p14="http://schemas.microsoft.com/office/powerpoint/2010/main" val="336194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8</a:t>
            </a:fld>
            <a:endParaRPr lang="zh-CN" altLang="en-US"/>
          </a:p>
        </p:txBody>
      </p:sp>
    </p:spTree>
    <p:extLst>
      <p:ext uri="{BB962C8B-B14F-4D97-AF65-F5344CB8AC3E}">
        <p14:creationId xmlns:p14="http://schemas.microsoft.com/office/powerpoint/2010/main" val="382830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minimize the total query optimizer-estimated cost of W</a:t>
            </a:r>
            <a:endParaRPr lang="zh-CN" altLang="en-US" dirty="0"/>
          </a:p>
        </p:txBody>
      </p:sp>
      <p:sp>
        <p:nvSpPr>
          <p:cNvPr id="4" name="灯片编号占位符 3"/>
          <p:cNvSpPr>
            <a:spLocks noGrp="1"/>
          </p:cNvSpPr>
          <p:nvPr>
            <p:ph type="sldNum" sz="quarter" idx="5"/>
          </p:nvPr>
        </p:nvSpPr>
        <p:spPr/>
        <p:txBody>
          <a:bodyPr/>
          <a:lstStyle/>
          <a:p>
            <a:fld id="{36F0DF2D-5AAB-4D1E-A1F2-96F6A17C943C}" type="slidenum">
              <a:rPr lang="zh-CN" altLang="en-US" smtClean="0"/>
              <a:t>9</a:t>
            </a:fld>
            <a:endParaRPr lang="zh-CN" altLang="en-US"/>
          </a:p>
        </p:txBody>
      </p:sp>
    </p:spTree>
    <p:extLst>
      <p:ext uri="{BB962C8B-B14F-4D97-AF65-F5344CB8AC3E}">
        <p14:creationId xmlns:p14="http://schemas.microsoft.com/office/powerpoint/2010/main" val="27102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传递学习</a:t>
            </a:r>
          </a:p>
        </p:txBody>
      </p:sp>
      <p:sp>
        <p:nvSpPr>
          <p:cNvPr id="4" name="灯片编号占位符 3"/>
          <p:cNvSpPr>
            <a:spLocks noGrp="1"/>
          </p:cNvSpPr>
          <p:nvPr>
            <p:ph type="sldNum" sz="quarter" idx="5"/>
          </p:nvPr>
        </p:nvSpPr>
        <p:spPr/>
        <p:txBody>
          <a:bodyPr/>
          <a:lstStyle/>
          <a:p>
            <a:fld id="{36F0DF2D-5AAB-4D1E-A1F2-96F6A17C943C}" type="slidenum">
              <a:rPr lang="zh-CN" altLang="en-US" smtClean="0"/>
              <a:t>10</a:t>
            </a:fld>
            <a:endParaRPr lang="zh-CN" altLang="en-US"/>
          </a:p>
        </p:txBody>
      </p:sp>
    </p:spTree>
    <p:extLst>
      <p:ext uri="{BB962C8B-B14F-4D97-AF65-F5344CB8AC3E}">
        <p14:creationId xmlns:p14="http://schemas.microsoft.com/office/powerpoint/2010/main" val="213369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BC1DD-D572-4C9C-A25B-38B07E66A5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BC849C-3821-408C-8B13-D96EFB610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88B4E9-5B05-4717-864B-1CFB8F8F9DF4}"/>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AC70F462-673D-4112-A2CB-65D78AF61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E0A212-F22C-4960-8EDC-F2EAEAFA2192}"/>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211948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2AB3-9541-4CE1-80C3-B9DA44B07C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D5C170-3540-4A6A-B77E-5249DF50C78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4D84C1-4697-4754-AAE5-1562A77B1C4A}"/>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D01DB919-9620-4E7B-9CC5-64D0E7BDA4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53D5F6-9799-4294-B4C3-F8206290D2C2}"/>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114772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209E98-CD2C-4D28-91E9-E3EA8C7F6C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6B9EEA-9F96-45FF-B013-AEC35A6E52E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3D1659-31B4-42A4-8597-DA3A2FFA017C}"/>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116D0974-5AE9-41C3-89C8-F5B291C8F7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CECF07-7BCB-494D-803D-BB357B20D34A}"/>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227706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EDCA1-93ED-4D5C-A296-539C5BB322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FB59F8-4FB4-4924-A245-B7C9C52C5A5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4DB5F9F-6377-470A-9AE3-F792F10408D8}"/>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32D0C1F7-7DD9-40E6-948B-0F2BF6EAD7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94A718-4D5C-4F6C-B688-3E2E661B65DE}"/>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281306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91918-2191-41B1-965D-5DE16B0A57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98D608-98B5-4BEE-AA4C-AAC01E582E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B7672A-8F40-4D2B-9D8A-A2593BF64DB5}"/>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9330CD1C-2116-4BEF-92E5-A29A4A7C43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4236CA-9D1B-4F9E-BE8C-53D23F84D4F0}"/>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187437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61172-180F-4733-89A7-06DB08112F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2BEACC-592E-4C35-8DE6-4FBC17DD4B9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0CCBB50-EFA9-485B-8797-FBCE8C9321F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687A11F-5290-4A20-B7F1-E72DF51B89B1}"/>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6" name="页脚占位符 5">
            <a:extLst>
              <a:ext uri="{FF2B5EF4-FFF2-40B4-BE49-F238E27FC236}">
                <a16:creationId xmlns:a16="http://schemas.microsoft.com/office/drawing/2014/main" id="{7684D8AC-A93F-4D89-998B-42BAF56F9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D9DF6F-D3E5-4B16-A504-4C1B6D4229D6}"/>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103400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E9449-3270-4D21-9D5E-574179B9E8E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0110E8-C632-45CD-BC51-7BB2462B0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4595AD9-9453-4250-894B-186A2CE0294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75B275C-313E-4E60-BD7A-8ADFD35D6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F909D43-38D6-4C25-8711-4C1CA8CDC65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C10248E-682D-4AF2-8C46-B63A9D4A72C2}"/>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8" name="页脚占位符 7">
            <a:extLst>
              <a:ext uri="{FF2B5EF4-FFF2-40B4-BE49-F238E27FC236}">
                <a16:creationId xmlns:a16="http://schemas.microsoft.com/office/drawing/2014/main" id="{B3100763-CE74-47E5-8542-668B5A2DFB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88E2F0-5DEE-4FBD-A1E2-1E57A338E66B}"/>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138954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3B3B8-27A3-4265-B756-D9114F56FA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D288F5-F85F-4219-89C5-897F615130D1}"/>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4" name="页脚占位符 3">
            <a:extLst>
              <a:ext uri="{FF2B5EF4-FFF2-40B4-BE49-F238E27FC236}">
                <a16:creationId xmlns:a16="http://schemas.microsoft.com/office/drawing/2014/main" id="{F00A8452-4FE6-4EBD-88A0-9AC67E96FD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6AC80E-764B-49FD-A5EE-5A8C0EDF2582}"/>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141644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271220-F0E8-4B14-8A6E-58E502CE9209}"/>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3" name="页脚占位符 2">
            <a:extLst>
              <a:ext uri="{FF2B5EF4-FFF2-40B4-BE49-F238E27FC236}">
                <a16:creationId xmlns:a16="http://schemas.microsoft.com/office/drawing/2014/main" id="{D20178CF-2938-442D-828B-80145B1987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951FC6-11A1-4973-95D6-32CE625EE76D}"/>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74116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1ADDA-BF20-4621-A6B1-57AA6DF23B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CC6BF5-2EEC-4B36-ACDE-4F7283CAC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B61E904-F84C-48A0-BA66-8789DE3CC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7BBBDB-D0F7-412B-B72A-9C8C6B1224FE}"/>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6" name="页脚占位符 5">
            <a:extLst>
              <a:ext uri="{FF2B5EF4-FFF2-40B4-BE49-F238E27FC236}">
                <a16:creationId xmlns:a16="http://schemas.microsoft.com/office/drawing/2014/main" id="{DB55EB8D-C09E-495A-95AE-D0EA4ACE5E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C513BB-23AB-4992-9B8B-0B644930C645}"/>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50172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F4806-B646-4EF0-95C8-77E0551E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9A353B-34B2-4DF0-B305-9EC2ACEE1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2374902-BA54-417E-A610-CA2954955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D6B54F-D98D-4232-AE41-52C3C7E57A2B}"/>
              </a:ext>
            </a:extLst>
          </p:cNvPr>
          <p:cNvSpPr>
            <a:spLocks noGrp="1"/>
          </p:cNvSpPr>
          <p:nvPr>
            <p:ph type="dt" sz="half" idx="10"/>
          </p:nvPr>
        </p:nvSpPr>
        <p:spPr/>
        <p:txBody>
          <a:bodyPr/>
          <a:lstStyle/>
          <a:p>
            <a:fld id="{00334C53-C306-465A-BC5B-89ABFC9F200A}" type="datetimeFigureOut">
              <a:rPr lang="zh-CN" altLang="en-US" smtClean="0"/>
              <a:t>2020/12/22</a:t>
            </a:fld>
            <a:endParaRPr lang="zh-CN" altLang="en-US"/>
          </a:p>
        </p:txBody>
      </p:sp>
      <p:sp>
        <p:nvSpPr>
          <p:cNvPr id="6" name="页脚占位符 5">
            <a:extLst>
              <a:ext uri="{FF2B5EF4-FFF2-40B4-BE49-F238E27FC236}">
                <a16:creationId xmlns:a16="http://schemas.microsoft.com/office/drawing/2014/main" id="{1D189178-D8CB-4808-9F31-EA8D747409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10347E-559D-4F86-B2C2-14C4E6FDF9A6}"/>
              </a:ext>
            </a:extLst>
          </p:cNvPr>
          <p:cNvSpPr>
            <a:spLocks noGrp="1"/>
          </p:cNvSpPr>
          <p:nvPr>
            <p:ph type="sldNum" sz="quarter" idx="12"/>
          </p:nvPr>
        </p:nvSpPr>
        <p:spPr/>
        <p:txBody>
          <a:body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10555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46627B-B3C7-4548-AC8A-F8C76F364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F604F2-1DD4-4A0F-A117-1E7B26116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FD6D22-9326-4C4E-8677-AB0EE9C02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34C53-C306-465A-BC5B-89ABFC9F200A}" type="datetimeFigureOut">
              <a:rPr lang="zh-CN" altLang="en-US" smtClean="0"/>
              <a:t>2020/12/22</a:t>
            </a:fld>
            <a:endParaRPr lang="zh-CN" altLang="en-US"/>
          </a:p>
        </p:txBody>
      </p:sp>
      <p:sp>
        <p:nvSpPr>
          <p:cNvPr id="5" name="页脚占位符 4">
            <a:extLst>
              <a:ext uri="{FF2B5EF4-FFF2-40B4-BE49-F238E27FC236}">
                <a16:creationId xmlns:a16="http://schemas.microsoft.com/office/drawing/2014/main" id="{9F7579BC-14F8-4624-9993-3453F6899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D2E4D4-8330-4254-BD16-C2BA7B7AF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C003E-1291-4487-AE86-C448A0FDD74E}" type="slidenum">
              <a:rPr lang="zh-CN" altLang="en-US" smtClean="0"/>
              <a:t>‹#›</a:t>
            </a:fld>
            <a:endParaRPr lang="zh-CN" altLang="en-US"/>
          </a:p>
        </p:txBody>
      </p:sp>
    </p:spTree>
    <p:extLst>
      <p:ext uri="{BB962C8B-B14F-4D97-AF65-F5344CB8AC3E}">
        <p14:creationId xmlns:p14="http://schemas.microsoft.com/office/powerpoint/2010/main" val="84739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F0CBA-09E2-4EC5-A5AE-4B60A79F70B7}"/>
              </a:ext>
            </a:extLst>
          </p:cNvPr>
          <p:cNvSpPr>
            <a:spLocks noGrp="1"/>
          </p:cNvSpPr>
          <p:nvPr>
            <p:ph type="ctrTitle"/>
          </p:nvPr>
        </p:nvSpPr>
        <p:spPr>
          <a:xfrm>
            <a:off x="597387" y="1225592"/>
            <a:ext cx="10997226" cy="1718553"/>
          </a:xfrm>
        </p:spPr>
        <p:txBody>
          <a:bodyPr>
            <a:normAutofit/>
          </a:bodyPr>
          <a:lstStyle/>
          <a:p>
            <a:r>
              <a:rPr lang="en-US" altLang="zh-CN" sz="3200" b="1" dirty="0">
                <a:solidFill>
                  <a:schemeClr val="accent2">
                    <a:lumMod val="75000"/>
                  </a:schemeClr>
                </a:solidFill>
                <a:latin typeface="Arial Black" panose="020B0A04020102020204" pitchFamily="34" charset="0"/>
              </a:rPr>
              <a:t>AI Meets AI: Leveraging Query Executions to Improve Index Recommendations</a:t>
            </a:r>
            <a:endParaRPr lang="zh-CN" altLang="en-US" sz="3200" b="1" dirty="0">
              <a:solidFill>
                <a:schemeClr val="accent2">
                  <a:lumMod val="75000"/>
                </a:schemeClr>
              </a:solidFill>
              <a:latin typeface="Arial Black" panose="020B0A04020102020204" pitchFamily="34" charset="0"/>
            </a:endParaRPr>
          </a:p>
        </p:txBody>
      </p:sp>
      <p:sp>
        <p:nvSpPr>
          <p:cNvPr id="3" name="副标题 2">
            <a:extLst>
              <a:ext uri="{FF2B5EF4-FFF2-40B4-BE49-F238E27FC236}">
                <a16:creationId xmlns:a16="http://schemas.microsoft.com/office/drawing/2014/main" id="{B4A11094-78C2-45C9-B48C-5129C8F8295E}"/>
              </a:ext>
            </a:extLst>
          </p:cNvPr>
          <p:cNvSpPr>
            <a:spLocks noGrp="1"/>
          </p:cNvSpPr>
          <p:nvPr>
            <p:ph type="subTitle" idx="1"/>
          </p:nvPr>
        </p:nvSpPr>
        <p:spPr>
          <a:xfrm>
            <a:off x="9104330" y="5799361"/>
            <a:ext cx="2490283" cy="815447"/>
          </a:xfrm>
        </p:spPr>
        <p:txBody>
          <a:bodyPr>
            <a:normAutofit/>
          </a:bodyPr>
          <a:lstStyle/>
          <a:p>
            <a:r>
              <a:rPr lang="zh-CN" altLang="en-US" sz="1800" dirty="0"/>
              <a:t>尚睿涛</a:t>
            </a:r>
            <a:endParaRPr lang="en-US" altLang="zh-CN" sz="1800" dirty="0"/>
          </a:p>
          <a:p>
            <a:r>
              <a:rPr lang="en-US" altLang="zh-CN" sz="1600" dirty="0"/>
              <a:t>2020/12/23</a:t>
            </a:r>
            <a:endParaRPr lang="zh-CN" altLang="en-US" sz="1600" dirty="0"/>
          </a:p>
        </p:txBody>
      </p:sp>
      <p:sp>
        <p:nvSpPr>
          <p:cNvPr id="6" name="矩形 5">
            <a:extLst>
              <a:ext uri="{FF2B5EF4-FFF2-40B4-BE49-F238E27FC236}">
                <a16:creationId xmlns:a16="http://schemas.microsoft.com/office/drawing/2014/main" id="{3327C60F-009D-4B7F-8C07-C32DFCFDC8EF}"/>
              </a:ext>
            </a:extLst>
          </p:cNvPr>
          <p:cNvSpPr/>
          <p:nvPr/>
        </p:nvSpPr>
        <p:spPr>
          <a:xfrm>
            <a:off x="3033302" y="4435925"/>
            <a:ext cx="6125395" cy="369332"/>
          </a:xfrm>
          <a:prstGeom prst="rect">
            <a:avLst/>
          </a:prstGeom>
        </p:spPr>
        <p:txBody>
          <a:bodyPr wrap="none">
            <a:spAutoFit/>
          </a:bodyPr>
          <a:lstStyle/>
          <a:p>
            <a:r>
              <a:rPr lang="en-US" altLang="zh-CN" dirty="0">
                <a:latin typeface="Candara" panose="020E0502030303020204" pitchFamily="34" charset="0"/>
              </a:rPr>
              <a:t>SIGMOD ’19, June 30–July 5, 2019, Amsterdam, Netherlands</a:t>
            </a:r>
            <a:endParaRPr lang="zh-CN" altLang="en-US" dirty="0">
              <a:latin typeface="Candara" panose="020E0502030303020204" pitchFamily="34" charset="0"/>
            </a:endParaRPr>
          </a:p>
        </p:txBody>
      </p:sp>
      <p:pic>
        <p:nvPicPr>
          <p:cNvPr id="4" name="图片 3">
            <a:extLst>
              <a:ext uri="{FF2B5EF4-FFF2-40B4-BE49-F238E27FC236}">
                <a16:creationId xmlns:a16="http://schemas.microsoft.com/office/drawing/2014/main" id="{1E85DFB8-5811-40AE-9874-066608D33335}"/>
              </a:ext>
            </a:extLst>
          </p:cNvPr>
          <p:cNvPicPr>
            <a:picLocks noChangeAspect="1"/>
          </p:cNvPicPr>
          <p:nvPr/>
        </p:nvPicPr>
        <p:blipFill>
          <a:blip r:embed="rId3"/>
          <a:stretch>
            <a:fillRect/>
          </a:stretch>
        </p:blipFill>
        <p:spPr>
          <a:xfrm>
            <a:off x="2259289" y="3272557"/>
            <a:ext cx="7673419" cy="834955"/>
          </a:xfrm>
          <a:prstGeom prst="rect">
            <a:avLst/>
          </a:prstGeom>
        </p:spPr>
      </p:pic>
    </p:spTree>
    <p:extLst>
      <p:ext uri="{BB962C8B-B14F-4D97-AF65-F5344CB8AC3E}">
        <p14:creationId xmlns:p14="http://schemas.microsoft.com/office/powerpoint/2010/main" val="363958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Alternatives</a:t>
            </a:r>
          </a:p>
        </p:txBody>
      </p:sp>
      <p:sp>
        <p:nvSpPr>
          <p:cNvPr id="3" name="文本框 2">
            <a:extLst>
              <a:ext uri="{FF2B5EF4-FFF2-40B4-BE49-F238E27FC236}">
                <a16:creationId xmlns:a16="http://schemas.microsoft.com/office/drawing/2014/main" id="{4CCE544D-C46D-40BB-8E6B-E93365EAD142}"/>
              </a:ext>
            </a:extLst>
          </p:cNvPr>
          <p:cNvSpPr txBox="1"/>
          <p:nvPr/>
        </p:nvSpPr>
        <p:spPr>
          <a:xfrm flipH="1">
            <a:off x="1017233" y="1286302"/>
            <a:ext cx="9515906" cy="461665"/>
          </a:xfrm>
          <a:prstGeom prst="rect">
            <a:avLst/>
          </a:prstGeom>
          <a:noFill/>
        </p:spPr>
        <p:txBody>
          <a:bodyPr wrap="square" rtlCol="0">
            <a:spAutoFit/>
          </a:bodyPr>
          <a:lstStyle/>
          <a:p>
            <a:r>
              <a:rPr lang="en-US" altLang="zh-CN" sz="2400" b="1" dirty="0">
                <a:solidFill>
                  <a:schemeClr val="accent1">
                    <a:lumMod val="75000"/>
                  </a:schemeClr>
                </a:solidFill>
                <a:latin typeface="Candara" panose="020E0502030303020204" pitchFamily="34" charset="0"/>
                <a:cs typeface="Arial" panose="020B0604020202020204" pitchFamily="34" charset="0"/>
              </a:rPr>
              <a:t>1</a:t>
            </a:r>
            <a:r>
              <a:rPr lang="zh-CN" altLang="en-US" sz="2400" b="1" dirty="0">
                <a:solidFill>
                  <a:schemeClr val="accent1">
                    <a:lumMod val="75000"/>
                  </a:schemeClr>
                </a:solidFill>
                <a:latin typeface="Candara" panose="020E0502030303020204" pitchFamily="34" charset="0"/>
                <a:cs typeface="Arial" panose="020B0604020202020204" pitchFamily="34" charset="0"/>
              </a:rPr>
              <a:t>、</a:t>
            </a:r>
            <a:r>
              <a:rPr lang="en-US" altLang="zh-CN" sz="2400" b="1" dirty="0">
                <a:solidFill>
                  <a:schemeClr val="accent1">
                    <a:lumMod val="75000"/>
                  </a:schemeClr>
                </a:solidFill>
                <a:latin typeface="Candara" panose="020E0502030303020204" pitchFamily="34" charset="0"/>
                <a:cs typeface="Arial" panose="020B0604020202020204" pitchFamily="34" charset="0"/>
              </a:rPr>
              <a:t>Alternative Learning Tasks —— three types of regressor</a:t>
            </a:r>
            <a:endParaRPr lang="zh-CN" altLang="en-US" sz="2400" b="1" dirty="0">
              <a:solidFill>
                <a:schemeClr val="accent1">
                  <a:lumMod val="75000"/>
                </a:schemeClr>
              </a:solidFill>
              <a:latin typeface="Candara" panose="020E0502030303020204" pitchFamily="34" charset="0"/>
              <a:cs typeface="Arial" panose="020B0604020202020204" pitchFamily="34" charset="0"/>
            </a:endParaRPr>
          </a:p>
        </p:txBody>
      </p:sp>
      <p:sp>
        <p:nvSpPr>
          <p:cNvPr id="2" name="矩形 1">
            <a:extLst>
              <a:ext uri="{FF2B5EF4-FFF2-40B4-BE49-F238E27FC236}">
                <a16:creationId xmlns:a16="http://schemas.microsoft.com/office/drawing/2014/main" id="{0739E398-B102-44BD-B01E-708C77BFBBA3}"/>
              </a:ext>
            </a:extLst>
          </p:cNvPr>
          <p:cNvSpPr/>
          <p:nvPr/>
        </p:nvSpPr>
        <p:spPr>
          <a:xfrm>
            <a:off x="1540132" y="1895887"/>
            <a:ext cx="2983509" cy="400110"/>
          </a:xfrm>
          <a:prstGeom prst="rect">
            <a:avLst/>
          </a:prstGeom>
        </p:spPr>
        <p:txBody>
          <a:bodyPr wrap="none">
            <a:spAutoFit/>
          </a:bodyPr>
          <a:lstStyle/>
          <a:p>
            <a:r>
              <a:rPr lang="en-US" altLang="zh-CN" sz="2000" b="1" dirty="0">
                <a:latin typeface="Candara" panose="020E0502030303020204" pitchFamily="34" charset="0"/>
              </a:rPr>
              <a:t>operator-level regressor :</a:t>
            </a:r>
            <a:endParaRPr lang="zh-CN" altLang="en-US" sz="2000" b="1" dirty="0">
              <a:latin typeface="Candara" panose="020E0502030303020204" pitchFamily="34" charset="0"/>
            </a:endParaRPr>
          </a:p>
        </p:txBody>
      </p:sp>
      <p:sp>
        <p:nvSpPr>
          <p:cNvPr id="5" name="矩形 4">
            <a:extLst>
              <a:ext uri="{FF2B5EF4-FFF2-40B4-BE49-F238E27FC236}">
                <a16:creationId xmlns:a16="http://schemas.microsoft.com/office/drawing/2014/main" id="{E638B9B2-5746-4969-BE06-A92E6B39AA10}"/>
              </a:ext>
            </a:extLst>
          </p:cNvPr>
          <p:cNvSpPr/>
          <p:nvPr/>
        </p:nvSpPr>
        <p:spPr>
          <a:xfrm>
            <a:off x="1540132" y="2353188"/>
            <a:ext cx="2481770" cy="400110"/>
          </a:xfrm>
          <a:prstGeom prst="rect">
            <a:avLst/>
          </a:prstGeom>
        </p:spPr>
        <p:txBody>
          <a:bodyPr wrap="none">
            <a:spAutoFit/>
          </a:bodyPr>
          <a:lstStyle/>
          <a:p>
            <a:r>
              <a:rPr lang="en-US" altLang="zh-CN" sz="2000" b="1" dirty="0">
                <a:latin typeface="Candara" panose="020E0502030303020204" pitchFamily="34" charset="0"/>
              </a:rPr>
              <a:t>plan-level regressor :</a:t>
            </a:r>
            <a:endParaRPr lang="zh-CN" altLang="en-US" sz="2000" b="1" dirty="0">
              <a:latin typeface="Candara" panose="020E0502030303020204" pitchFamily="34" charset="0"/>
            </a:endParaRPr>
          </a:p>
        </p:txBody>
      </p:sp>
      <p:sp>
        <p:nvSpPr>
          <p:cNvPr id="6" name="矩形 5">
            <a:extLst>
              <a:ext uri="{FF2B5EF4-FFF2-40B4-BE49-F238E27FC236}">
                <a16:creationId xmlns:a16="http://schemas.microsoft.com/office/drawing/2014/main" id="{43C6BCCC-2C3A-44A5-86F3-9DDCAB53861F}"/>
              </a:ext>
            </a:extLst>
          </p:cNvPr>
          <p:cNvSpPr/>
          <p:nvPr/>
        </p:nvSpPr>
        <p:spPr>
          <a:xfrm>
            <a:off x="1540132" y="2858445"/>
            <a:ext cx="2388795" cy="400110"/>
          </a:xfrm>
          <a:prstGeom prst="rect">
            <a:avLst/>
          </a:prstGeom>
        </p:spPr>
        <p:txBody>
          <a:bodyPr wrap="none">
            <a:spAutoFit/>
          </a:bodyPr>
          <a:lstStyle/>
          <a:p>
            <a:r>
              <a:rPr lang="en-US" altLang="zh-CN" sz="2000" b="1" dirty="0">
                <a:latin typeface="Candara" panose="020E0502030303020204" pitchFamily="34" charset="0"/>
              </a:rPr>
              <a:t>plan pair regressor :</a:t>
            </a:r>
            <a:endParaRPr lang="zh-CN" altLang="en-US" sz="2000" b="1" dirty="0">
              <a:latin typeface="Candara" panose="020E0502030303020204" pitchFamily="34" charset="0"/>
            </a:endParaRPr>
          </a:p>
        </p:txBody>
      </p:sp>
      <p:sp>
        <p:nvSpPr>
          <p:cNvPr id="9" name="矩形 8">
            <a:extLst>
              <a:ext uri="{FF2B5EF4-FFF2-40B4-BE49-F238E27FC236}">
                <a16:creationId xmlns:a16="http://schemas.microsoft.com/office/drawing/2014/main" id="{CB23E0AC-39D9-4F13-97E0-AD73C670917F}"/>
              </a:ext>
            </a:extLst>
          </p:cNvPr>
          <p:cNvSpPr/>
          <p:nvPr/>
        </p:nvSpPr>
        <p:spPr>
          <a:xfrm>
            <a:off x="4523641" y="1924127"/>
            <a:ext cx="6761787" cy="400110"/>
          </a:xfrm>
          <a:prstGeom prst="rect">
            <a:avLst/>
          </a:prstGeom>
        </p:spPr>
        <p:txBody>
          <a:bodyPr wrap="none">
            <a:spAutoFit/>
          </a:bodyPr>
          <a:lstStyle/>
          <a:p>
            <a:r>
              <a:rPr lang="en-US" altLang="zh-CN" sz="2000" dirty="0">
                <a:latin typeface="Candara" panose="020E0502030303020204" pitchFamily="34" charset="0"/>
              </a:rPr>
              <a:t>1</a:t>
            </a:r>
            <a:r>
              <a:rPr lang="zh-CN" altLang="en-US" sz="2000" dirty="0">
                <a:latin typeface="Candara" panose="020E0502030303020204" pitchFamily="34" charset="0"/>
              </a:rPr>
              <a:t>、</a:t>
            </a:r>
            <a:r>
              <a:rPr lang="en-US" altLang="zh-CN" sz="2000" dirty="0">
                <a:latin typeface="Candara" panose="020E0502030303020204" pitchFamily="34" charset="0"/>
              </a:rPr>
              <a:t>execution cost of each operator   2</a:t>
            </a:r>
            <a:r>
              <a:rPr lang="zh-CN" altLang="en-US" sz="2000" dirty="0">
                <a:latin typeface="Candara" panose="020E0502030303020204" pitchFamily="34" charset="0"/>
              </a:rPr>
              <a:t>、</a:t>
            </a:r>
            <a:r>
              <a:rPr lang="en-US" altLang="zh-CN" sz="2000" dirty="0">
                <a:latin typeface="Candara" panose="020E0502030303020204" pitchFamily="34" charset="0"/>
              </a:rPr>
              <a:t>plan’s execution cost</a:t>
            </a:r>
            <a:endParaRPr lang="zh-CN" altLang="en-US" sz="2000" dirty="0">
              <a:latin typeface="Candara" panose="020E0502030303020204" pitchFamily="34" charset="0"/>
            </a:endParaRPr>
          </a:p>
        </p:txBody>
      </p:sp>
      <p:sp>
        <p:nvSpPr>
          <p:cNvPr id="11" name="矩形 10">
            <a:extLst>
              <a:ext uri="{FF2B5EF4-FFF2-40B4-BE49-F238E27FC236}">
                <a16:creationId xmlns:a16="http://schemas.microsoft.com/office/drawing/2014/main" id="{D98F6A30-B821-43A7-8BCF-B14DAF9F2B5E}"/>
              </a:ext>
            </a:extLst>
          </p:cNvPr>
          <p:cNvSpPr/>
          <p:nvPr/>
        </p:nvSpPr>
        <p:spPr>
          <a:xfrm>
            <a:off x="4096679" y="2341262"/>
            <a:ext cx="2468946" cy="400110"/>
          </a:xfrm>
          <a:prstGeom prst="rect">
            <a:avLst/>
          </a:prstGeom>
        </p:spPr>
        <p:txBody>
          <a:bodyPr wrap="none">
            <a:spAutoFit/>
          </a:bodyPr>
          <a:lstStyle/>
          <a:p>
            <a:r>
              <a:rPr lang="en-US" altLang="zh-CN" sz="2000" dirty="0">
                <a:latin typeface="Candara" panose="020E0502030303020204" pitchFamily="34" charset="0"/>
              </a:rPr>
              <a:t>plan’s execution cost</a:t>
            </a:r>
            <a:endParaRPr lang="zh-CN" altLang="en-US" sz="2000" dirty="0">
              <a:latin typeface="Candara" panose="020E0502030303020204" pitchFamily="34" charset="0"/>
            </a:endParaRPr>
          </a:p>
        </p:txBody>
      </p:sp>
      <p:pic>
        <p:nvPicPr>
          <p:cNvPr id="12" name="图片 11">
            <a:extLst>
              <a:ext uri="{FF2B5EF4-FFF2-40B4-BE49-F238E27FC236}">
                <a16:creationId xmlns:a16="http://schemas.microsoft.com/office/drawing/2014/main" id="{2F3A7D38-BAAB-498E-B69B-0F5927660CAD}"/>
              </a:ext>
            </a:extLst>
          </p:cNvPr>
          <p:cNvPicPr>
            <a:picLocks noChangeAspect="1"/>
          </p:cNvPicPr>
          <p:nvPr/>
        </p:nvPicPr>
        <p:blipFill>
          <a:blip r:embed="rId3"/>
          <a:stretch>
            <a:fillRect/>
          </a:stretch>
        </p:blipFill>
        <p:spPr>
          <a:xfrm>
            <a:off x="4166304" y="2858445"/>
            <a:ext cx="1447418" cy="533259"/>
          </a:xfrm>
          <a:prstGeom prst="rect">
            <a:avLst/>
          </a:prstGeom>
        </p:spPr>
      </p:pic>
      <p:sp>
        <p:nvSpPr>
          <p:cNvPr id="13" name="左中括号 12">
            <a:extLst>
              <a:ext uri="{FF2B5EF4-FFF2-40B4-BE49-F238E27FC236}">
                <a16:creationId xmlns:a16="http://schemas.microsoft.com/office/drawing/2014/main" id="{4287A20C-6CDC-4ADD-9BBC-2872FEB7BD58}"/>
              </a:ext>
            </a:extLst>
          </p:cNvPr>
          <p:cNvSpPr/>
          <p:nvPr/>
        </p:nvSpPr>
        <p:spPr>
          <a:xfrm>
            <a:off x="1349607" y="2075326"/>
            <a:ext cx="115748" cy="1107209"/>
          </a:xfrm>
          <a:prstGeom prst="leftBracket">
            <a:avLst>
              <a:gd name="adj" fmla="val 6758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30DE499-E05F-442E-994E-976B78269AFB}"/>
              </a:ext>
            </a:extLst>
          </p:cNvPr>
          <p:cNvSpPr txBox="1"/>
          <p:nvPr/>
        </p:nvSpPr>
        <p:spPr>
          <a:xfrm flipH="1">
            <a:off x="1017233" y="3717455"/>
            <a:ext cx="6298141" cy="461665"/>
          </a:xfrm>
          <a:prstGeom prst="rect">
            <a:avLst/>
          </a:prstGeom>
          <a:noFill/>
        </p:spPr>
        <p:txBody>
          <a:bodyPr wrap="square" rtlCol="0">
            <a:spAutoFit/>
          </a:bodyPr>
          <a:lstStyle/>
          <a:p>
            <a:r>
              <a:rPr lang="en-US" altLang="zh-CN" sz="2400" b="1" dirty="0">
                <a:solidFill>
                  <a:schemeClr val="accent1">
                    <a:lumMod val="75000"/>
                  </a:schemeClr>
                </a:solidFill>
                <a:latin typeface="Candara" panose="020E0502030303020204" pitchFamily="34" charset="0"/>
                <a:cs typeface="Arial" panose="020B0604020202020204" pitchFamily="34" charset="0"/>
              </a:rPr>
              <a:t>2</a:t>
            </a:r>
            <a:r>
              <a:rPr lang="zh-CN" altLang="en-US" sz="2400" b="1" dirty="0">
                <a:solidFill>
                  <a:schemeClr val="accent1">
                    <a:lumMod val="75000"/>
                  </a:schemeClr>
                </a:solidFill>
                <a:latin typeface="Candara" panose="020E0502030303020204" pitchFamily="34" charset="0"/>
                <a:cs typeface="Arial" panose="020B0604020202020204" pitchFamily="34" charset="0"/>
              </a:rPr>
              <a:t>、</a:t>
            </a:r>
            <a:r>
              <a:rPr lang="en-US" altLang="zh-CN" sz="2400" b="1" dirty="0">
                <a:solidFill>
                  <a:schemeClr val="accent1">
                    <a:lumMod val="75000"/>
                  </a:schemeClr>
                </a:solidFill>
                <a:latin typeface="Candara" panose="020E0502030303020204" pitchFamily="34" charset="0"/>
                <a:cs typeface="Arial" panose="020B0604020202020204" pitchFamily="34" charset="0"/>
              </a:rPr>
              <a:t> Alternative Classifiers</a:t>
            </a:r>
            <a:endParaRPr lang="zh-CN" altLang="en-US" sz="2400" b="1" dirty="0">
              <a:solidFill>
                <a:schemeClr val="accent1">
                  <a:lumMod val="75000"/>
                </a:schemeClr>
              </a:solidFill>
              <a:latin typeface="Candara" panose="020E0502030303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CB3449B7-2E1E-4CBD-9D4A-184A99544B18}"/>
              </a:ext>
            </a:extLst>
          </p:cNvPr>
          <p:cNvSpPr/>
          <p:nvPr/>
        </p:nvSpPr>
        <p:spPr>
          <a:xfrm>
            <a:off x="1540334" y="4423792"/>
            <a:ext cx="4567388" cy="369332"/>
          </a:xfrm>
          <a:prstGeom prst="rect">
            <a:avLst/>
          </a:prstGeom>
        </p:spPr>
        <p:txBody>
          <a:bodyPr wrap="square">
            <a:spAutoFit/>
          </a:bodyPr>
          <a:lstStyle/>
          <a:p>
            <a:r>
              <a:rPr lang="en-US" altLang="zh-CN" dirty="0">
                <a:latin typeface="Candara" panose="020E0502030303020204" pitchFamily="34" charset="0"/>
              </a:rPr>
              <a:t>Deep Neural Networks (Partially-connected)</a:t>
            </a:r>
            <a:endParaRPr lang="zh-CN" altLang="en-US" dirty="0">
              <a:latin typeface="Candara" panose="020E0502030303020204" pitchFamily="34" charset="0"/>
            </a:endParaRPr>
          </a:p>
        </p:txBody>
      </p:sp>
      <p:pic>
        <p:nvPicPr>
          <p:cNvPr id="17" name="图片 16">
            <a:extLst>
              <a:ext uri="{FF2B5EF4-FFF2-40B4-BE49-F238E27FC236}">
                <a16:creationId xmlns:a16="http://schemas.microsoft.com/office/drawing/2014/main" id="{7245E4CA-8BFA-49F2-97AE-0068A1F29362}"/>
              </a:ext>
            </a:extLst>
          </p:cNvPr>
          <p:cNvPicPr>
            <a:picLocks noChangeAspect="1"/>
          </p:cNvPicPr>
          <p:nvPr/>
        </p:nvPicPr>
        <p:blipFill>
          <a:blip r:embed="rId4"/>
          <a:stretch>
            <a:fillRect/>
          </a:stretch>
        </p:blipFill>
        <p:spPr>
          <a:xfrm>
            <a:off x="6237470" y="3745695"/>
            <a:ext cx="5410970" cy="2556900"/>
          </a:xfrm>
          <a:prstGeom prst="rect">
            <a:avLst/>
          </a:prstGeom>
        </p:spPr>
      </p:pic>
      <p:sp>
        <p:nvSpPr>
          <p:cNvPr id="19" name="矩形 18">
            <a:extLst>
              <a:ext uri="{FF2B5EF4-FFF2-40B4-BE49-F238E27FC236}">
                <a16:creationId xmlns:a16="http://schemas.microsoft.com/office/drawing/2014/main" id="{B66FD3A4-8979-4037-BAE6-7205F29D886E}"/>
              </a:ext>
            </a:extLst>
          </p:cNvPr>
          <p:cNvSpPr/>
          <p:nvPr/>
        </p:nvSpPr>
        <p:spPr>
          <a:xfrm>
            <a:off x="1540334" y="4967357"/>
            <a:ext cx="2520818" cy="369332"/>
          </a:xfrm>
          <a:prstGeom prst="rect">
            <a:avLst/>
          </a:prstGeom>
        </p:spPr>
        <p:txBody>
          <a:bodyPr wrap="none">
            <a:spAutoFit/>
          </a:bodyPr>
          <a:lstStyle/>
          <a:p>
            <a:r>
              <a:rPr lang="en-US" altLang="zh-CN" b="1" dirty="0">
                <a:latin typeface="Candara" panose="020E0502030303020204" pitchFamily="34" charset="0"/>
              </a:rPr>
              <a:t>Hybrid of DNN and Tree</a:t>
            </a:r>
            <a:endParaRPr lang="zh-CN" altLang="en-US" b="1" dirty="0">
              <a:latin typeface="Candara" panose="020E0502030303020204" pitchFamily="34" charset="0"/>
            </a:endParaRPr>
          </a:p>
        </p:txBody>
      </p:sp>
      <p:sp>
        <p:nvSpPr>
          <p:cNvPr id="20" name="矩形 19">
            <a:extLst>
              <a:ext uri="{FF2B5EF4-FFF2-40B4-BE49-F238E27FC236}">
                <a16:creationId xmlns:a16="http://schemas.microsoft.com/office/drawing/2014/main" id="{3E16ECF9-B1A5-43B4-AC2D-20802B8FA6B1}"/>
              </a:ext>
            </a:extLst>
          </p:cNvPr>
          <p:cNvSpPr/>
          <p:nvPr/>
        </p:nvSpPr>
        <p:spPr>
          <a:xfrm>
            <a:off x="1540334" y="5510922"/>
            <a:ext cx="3515706" cy="369332"/>
          </a:xfrm>
          <a:prstGeom prst="rect">
            <a:avLst/>
          </a:prstGeom>
        </p:spPr>
        <p:txBody>
          <a:bodyPr wrap="none">
            <a:spAutoFit/>
          </a:bodyPr>
          <a:lstStyle/>
          <a:p>
            <a:r>
              <a:rPr lang="en-US" altLang="zh-CN" dirty="0">
                <a:latin typeface="Candara" panose="020E0502030303020204" pitchFamily="34" charset="0"/>
              </a:rPr>
              <a:t>Adapting DNNs (</a:t>
            </a:r>
            <a:r>
              <a:rPr lang="en-US" altLang="zh-CN" dirty="0"/>
              <a:t>transfer learning</a:t>
            </a:r>
            <a:r>
              <a:rPr lang="en-US" altLang="zh-CN" dirty="0">
                <a:latin typeface="Candara" panose="020E0502030303020204" pitchFamily="34" charset="0"/>
              </a:rPr>
              <a:t>)</a:t>
            </a:r>
            <a:endParaRPr lang="zh-CN" altLang="en-US" dirty="0">
              <a:latin typeface="Candara" panose="020E0502030303020204" pitchFamily="34" charset="0"/>
            </a:endParaRPr>
          </a:p>
        </p:txBody>
      </p:sp>
      <p:sp>
        <p:nvSpPr>
          <p:cNvPr id="22" name="左中括号 21">
            <a:extLst>
              <a:ext uri="{FF2B5EF4-FFF2-40B4-BE49-F238E27FC236}">
                <a16:creationId xmlns:a16="http://schemas.microsoft.com/office/drawing/2014/main" id="{749AED53-BEEA-4F59-B9D8-7B7E46807C68}"/>
              </a:ext>
            </a:extLst>
          </p:cNvPr>
          <p:cNvSpPr/>
          <p:nvPr/>
        </p:nvSpPr>
        <p:spPr>
          <a:xfrm>
            <a:off x="1372072" y="4530962"/>
            <a:ext cx="118144" cy="1262884"/>
          </a:xfrm>
          <a:prstGeom prst="leftBracket">
            <a:avLst>
              <a:gd name="adj" fmla="val 8383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星形: 五角 22">
            <a:extLst>
              <a:ext uri="{FF2B5EF4-FFF2-40B4-BE49-F238E27FC236}">
                <a16:creationId xmlns:a16="http://schemas.microsoft.com/office/drawing/2014/main" id="{4CFF4296-FD89-40A1-8C7E-119DD97D0DCC}"/>
              </a:ext>
            </a:extLst>
          </p:cNvPr>
          <p:cNvSpPr/>
          <p:nvPr/>
        </p:nvSpPr>
        <p:spPr>
          <a:xfrm>
            <a:off x="3754621" y="5588023"/>
            <a:ext cx="306531" cy="292231"/>
          </a:xfrm>
          <a:prstGeom prst="star5">
            <a:avLst/>
          </a:prstGeom>
          <a:solidFill>
            <a:schemeClr val="accent1">
              <a:lumMod val="7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331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Experimental Evaluation —— Set Up</a:t>
            </a:r>
            <a:endParaRPr lang="zh-CN" altLang="en-US" sz="3200" b="1" dirty="0">
              <a:solidFill>
                <a:schemeClr val="accent2">
                  <a:lumMod val="75000"/>
                </a:schemeClr>
              </a:solidFill>
              <a:latin typeface="Arial Black" panose="020B0A04020102020204" pitchFamily="34" charset="0"/>
            </a:endParaRPr>
          </a:p>
        </p:txBody>
      </p:sp>
      <p:sp>
        <p:nvSpPr>
          <p:cNvPr id="2" name="矩形 1">
            <a:extLst>
              <a:ext uri="{FF2B5EF4-FFF2-40B4-BE49-F238E27FC236}">
                <a16:creationId xmlns:a16="http://schemas.microsoft.com/office/drawing/2014/main" id="{CE2F262A-A319-4F6F-8A67-29942F48F381}"/>
              </a:ext>
            </a:extLst>
          </p:cNvPr>
          <p:cNvSpPr/>
          <p:nvPr/>
        </p:nvSpPr>
        <p:spPr>
          <a:xfrm>
            <a:off x="901879" y="1815942"/>
            <a:ext cx="4637808" cy="400110"/>
          </a:xfrm>
          <a:prstGeom prst="rect">
            <a:avLst/>
          </a:prstGeom>
        </p:spPr>
        <p:txBody>
          <a:bodyPr wrap="none">
            <a:spAutoFit/>
          </a:bodyPr>
          <a:lstStyle/>
          <a:p>
            <a:pPr marL="342900" indent="-342900">
              <a:buFont typeface="Arial" panose="020B0604020202020204" pitchFamily="34" charset="0"/>
              <a:buChar char="•"/>
            </a:pPr>
            <a:r>
              <a:rPr lang="en-US" altLang="zh-CN" sz="2000" dirty="0">
                <a:latin typeface="Candara" panose="020E0502030303020204" pitchFamily="34" charset="0"/>
              </a:rPr>
              <a:t>The </a:t>
            </a:r>
            <a:r>
              <a:rPr lang="en-US" altLang="zh-CN" sz="2000" b="1" dirty="0">
                <a:solidFill>
                  <a:schemeClr val="accent2">
                    <a:lumMod val="75000"/>
                  </a:schemeClr>
                </a:solidFill>
                <a:latin typeface="Candara" panose="020E0502030303020204" pitchFamily="34" charset="0"/>
              </a:rPr>
              <a:t>major facts </a:t>
            </a:r>
            <a:r>
              <a:rPr lang="en-US" altLang="zh-CN" sz="2000" dirty="0">
                <a:latin typeface="Candara" panose="020E0502030303020204" pitchFamily="34" charset="0"/>
              </a:rPr>
              <a:t>evaluation focuses on</a:t>
            </a:r>
            <a:endParaRPr lang="zh-CN" altLang="en-US" sz="2000" dirty="0">
              <a:latin typeface="Candara" panose="020E0502030303020204" pitchFamily="34" charset="0"/>
            </a:endParaRPr>
          </a:p>
        </p:txBody>
      </p:sp>
      <p:sp>
        <p:nvSpPr>
          <p:cNvPr id="3" name="矩形 2">
            <a:extLst>
              <a:ext uri="{FF2B5EF4-FFF2-40B4-BE49-F238E27FC236}">
                <a16:creationId xmlns:a16="http://schemas.microsoft.com/office/drawing/2014/main" id="{67A45BE2-A3DE-46AB-8795-501702B1DB01}"/>
              </a:ext>
            </a:extLst>
          </p:cNvPr>
          <p:cNvSpPr/>
          <p:nvPr/>
        </p:nvSpPr>
        <p:spPr>
          <a:xfrm>
            <a:off x="5981548" y="1246829"/>
            <a:ext cx="2879314" cy="369332"/>
          </a:xfrm>
          <a:prstGeom prst="rect">
            <a:avLst/>
          </a:prstGeom>
        </p:spPr>
        <p:txBody>
          <a:bodyPr wrap="none">
            <a:spAutoFit/>
          </a:bodyPr>
          <a:lstStyle/>
          <a:p>
            <a:r>
              <a:rPr lang="en-US" altLang="zh-CN" dirty="0">
                <a:latin typeface="Candara" panose="020E0502030303020204" pitchFamily="34" charset="0"/>
              </a:rPr>
              <a:t>Regression vs. classification</a:t>
            </a:r>
            <a:endParaRPr lang="zh-CN" altLang="en-US" dirty="0">
              <a:latin typeface="Candara" panose="020E0502030303020204" pitchFamily="34" charset="0"/>
            </a:endParaRPr>
          </a:p>
        </p:txBody>
      </p:sp>
      <p:sp>
        <p:nvSpPr>
          <p:cNvPr id="5" name="矩形 4">
            <a:extLst>
              <a:ext uri="{FF2B5EF4-FFF2-40B4-BE49-F238E27FC236}">
                <a16:creationId xmlns:a16="http://schemas.microsoft.com/office/drawing/2014/main" id="{95E5ED60-4645-4FE1-8C8A-25AA14C252CB}"/>
              </a:ext>
            </a:extLst>
          </p:cNvPr>
          <p:cNvSpPr/>
          <p:nvPr/>
        </p:nvSpPr>
        <p:spPr>
          <a:xfrm>
            <a:off x="5981548" y="1616161"/>
            <a:ext cx="1513556" cy="369332"/>
          </a:xfrm>
          <a:prstGeom prst="rect">
            <a:avLst/>
          </a:prstGeom>
        </p:spPr>
        <p:txBody>
          <a:bodyPr wrap="none">
            <a:spAutoFit/>
          </a:bodyPr>
          <a:lstStyle/>
          <a:p>
            <a:r>
              <a:rPr lang="en-US" altLang="zh-CN" dirty="0">
                <a:latin typeface="Candara" panose="020E0502030303020204" pitchFamily="34" charset="0"/>
              </a:rPr>
              <a:t>Offline model</a:t>
            </a:r>
            <a:endParaRPr lang="zh-CN" altLang="en-US" dirty="0">
              <a:latin typeface="Candara" panose="020E0502030303020204" pitchFamily="34" charset="0"/>
            </a:endParaRPr>
          </a:p>
        </p:txBody>
      </p:sp>
      <p:sp>
        <p:nvSpPr>
          <p:cNvPr id="6" name="矩形 5">
            <a:extLst>
              <a:ext uri="{FF2B5EF4-FFF2-40B4-BE49-F238E27FC236}">
                <a16:creationId xmlns:a16="http://schemas.microsoft.com/office/drawing/2014/main" id="{96FA5F94-4A3E-4F8D-9312-313529A83C86}"/>
              </a:ext>
            </a:extLst>
          </p:cNvPr>
          <p:cNvSpPr/>
          <p:nvPr/>
        </p:nvSpPr>
        <p:spPr>
          <a:xfrm>
            <a:off x="5981548" y="1985493"/>
            <a:ext cx="4238661" cy="369332"/>
          </a:xfrm>
          <a:prstGeom prst="rect">
            <a:avLst/>
          </a:prstGeom>
        </p:spPr>
        <p:txBody>
          <a:bodyPr wrap="none">
            <a:spAutoFit/>
          </a:bodyPr>
          <a:lstStyle/>
          <a:p>
            <a:r>
              <a:rPr lang="en-US" altLang="zh-CN" dirty="0">
                <a:latin typeface="Candara" panose="020E0502030303020204" pitchFamily="34" charset="0"/>
              </a:rPr>
              <a:t>Need for adaptation and adaptive model</a:t>
            </a:r>
            <a:endParaRPr lang="zh-CN" altLang="en-US" dirty="0">
              <a:latin typeface="Candara" panose="020E0502030303020204" pitchFamily="34" charset="0"/>
            </a:endParaRPr>
          </a:p>
        </p:txBody>
      </p:sp>
      <p:sp>
        <p:nvSpPr>
          <p:cNvPr id="7" name="矩形 6">
            <a:extLst>
              <a:ext uri="{FF2B5EF4-FFF2-40B4-BE49-F238E27FC236}">
                <a16:creationId xmlns:a16="http://schemas.microsoft.com/office/drawing/2014/main" id="{A741865F-E2C1-4380-B07F-AEDB92ECB7F6}"/>
              </a:ext>
            </a:extLst>
          </p:cNvPr>
          <p:cNvSpPr/>
          <p:nvPr/>
        </p:nvSpPr>
        <p:spPr>
          <a:xfrm>
            <a:off x="5981548" y="2354825"/>
            <a:ext cx="4211409" cy="369332"/>
          </a:xfrm>
          <a:prstGeom prst="rect">
            <a:avLst/>
          </a:prstGeom>
        </p:spPr>
        <p:txBody>
          <a:bodyPr wrap="none">
            <a:spAutoFit/>
          </a:bodyPr>
          <a:lstStyle/>
          <a:p>
            <a:r>
              <a:rPr lang="en-US" altLang="zh-CN" dirty="0">
                <a:latin typeface="Candara" panose="020E0502030303020204" pitchFamily="34" charset="0"/>
              </a:rPr>
              <a:t>Improvement in index recommendations</a:t>
            </a:r>
            <a:endParaRPr lang="zh-CN" altLang="en-US" dirty="0">
              <a:latin typeface="Candara" panose="020E0502030303020204" pitchFamily="34" charset="0"/>
            </a:endParaRPr>
          </a:p>
        </p:txBody>
      </p:sp>
      <p:sp>
        <p:nvSpPr>
          <p:cNvPr id="8" name="左大括号 7">
            <a:extLst>
              <a:ext uri="{FF2B5EF4-FFF2-40B4-BE49-F238E27FC236}">
                <a16:creationId xmlns:a16="http://schemas.microsoft.com/office/drawing/2014/main" id="{C2D9AECE-671A-4B60-97D4-655213CD96DB}"/>
              </a:ext>
            </a:extLst>
          </p:cNvPr>
          <p:cNvSpPr/>
          <p:nvPr/>
        </p:nvSpPr>
        <p:spPr>
          <a:xfrm>
            <a:off x="5623233" y="1384825"/>
            <a:ext cx="295894" cy="1260230"/>
          </a:xfrm>
          <a:prstGeom prst="leftBrace">
            <a:avLst>
              <a:gd name="adj1" fmla="val 4095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andara" panose="020E0502030303020204" pitchFamily="34" charset="0"/>
            </a:endParaRPr>
          </a:p>
        </p:txBody>
      </p:sp>
      <p:sp>
        <p:nvSpPr>
          <p:cNvPr id="9" name="矩形 8">
            <a:extLst>
              <a:ext uri="{FF2B5EF4-FFF2-40B4-BE49-F238E27FC236}">
                <a16:creationId xmlns:a16="http://schemas.microsoft.com/office/drawing/2014/main" id="{B966F385-9BFC-4F9D-93D7-48AA45939762}"/>
              </a:ext>
            </a:extLst>
          </p:cNvPr>
          <p:cNvSpPr/>
          <p:nvPr/>
        </p:nvSpPr>
        <p:spPr>
          <a:xfrm>
            <a:off x="897263" y="3363887"/>
            <a:ext cx="1361270"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a:solidFill>
                  <a:schemeClr val="accent1">
                    <a:lumMod val="75000"/>
                  </a:schemeClr>
                </a:solidFill>
                <a:latin typeface="Candara" panose="020E0502030303020204" pitchFamily="34" charset="0"/>
              </a:rPr>
              <a:t>Metrics</a:t>
            </a:r>
            <a:endParaRPr lang="zh-CN" altLang="en-US" sz="2000" b="1" dirty="0">
              <a:solidFill>
                <a:schemeClr val="accent1">
                  <a:lumMod val="75000"/>
                </a:schemeClr>
              </a:solidFill>
              <a:latin typeface="Candara" panose="020E0502030303020204" pitchFamily="34" charset="0"/>
            </a:endParaRPr>
          </a:p>
        </p:txBody>
      </p:sp>
      <p:sp>
        <p:nvSpPr>
          <p:cNvPr id="10" name="矩形 9">
            <a:extLst>
              <a:ext uri="{FF2B5EF4-FFF2-40B4-BE49-F238E27FC236}">
                <a16:creationId xmlns:a16="http://schemas.microsoft.com/office/drawing/2014/main" id="{69564F74-08C2-4787-BD4B-FE73B273B45F}"/>
              </a:ext>
            </a:extLst>
          </p:cNvPr>
          <p:cNvSpPr/>
          <p:nvPr/>
        </p:nvSpPr>
        <p:spPr>
          <a:xfrm>
            <a:off x="2489266" y="3167498"/>
            <a:ext cx="3847268" cy="369332"/>
          </a:xfrm>
          <a:prstGeom prst="rect">
            <a:avLst/>
          </a:prstGeom>
        </p:spPr>
        <p:txBody>
          <a:bodyPr wrap="square">
            <a:spAutoFit/>
          </a:bodyPr>
          <a:lstStyle/>
          <a:p>
            <a:r>
              <a:rPr lang="en-US" altLang="zh-CN" dirty="0">
                <a:latin typeface="Candara" panose="020E0502030303020204" pitchFamily="34" charset="0"/>
              </a:rPr>
              <a:t>Classifier</a:t>
            </a:r>
            <a:r>
              <a:rPr lang="zh-CN" altLang="en-US" dirty="0">
                <a:latin typeface="Candara" panose="020E0502030303020204" pitchFamily="34" charset="0"/>
              </a:rPr>
              <a:t>（</a:t>
            </a:r>
            <a:r>
              <a:rPr lang="en-US" altLang="zh-CN" dirty="0">
                <a:latin typeface="Candara" panose="020E0502030303020204" pitchFamily="34" charset="0"/>
              </a:rPr>
              <a:t>Precision, Recall, F1 score</a:t>
            </a:r>
            <a:r>
              <a:rPr lang="zh-CN" altLang="en-US" dirty="0">
                <a:latin typeface="Candara" panose="020E0502030303020204" pitchFamily="34" charset="0"/>
              </a:rPr>
              <a:t>）</a:t>
            </a:r>
          </a:p>
        </p:txBody>
      </p:sp>
      <p:sp>
        <p:nvSpPr>
          <p:cNvPr id="11" name="矩形 10">
            <a:extLst>
              <a:ext uri="{FF2B5EF4-FFF2-40B4-BE49-F238E27FC236}">
                <a16:creationId xmlns:a16="http://schemas.microsoft.com/office/drawing/2014/main" id="{0D388977-4EBB-4762-B73E-4B5A1F3B7FD6}"/>
              </a:ext>
            </a:extLst>
          </p:cNvPr>
          <p:cNvSpPr/>
          <p:nvPr/>
        </p:nvSpPr>
        <p:spPr>
          <a:xfrm>
            <a:off x="2509870" y="3608193"/>
            <a:ext cx="3121367" cy="369332"/>
          </a:xfrm>
          <a:prstGeom prst="rect">
            <a:avLst/>
          </a:prstGeom>
        </p:spPr>
        <p:txBody>
          <a:bodyPr wrap="none">
            <a:spAutoFit/>
          </a:bodyPr>
          <a:lstStyle/>
          <a:p>
            <a:r>
              <a:rPr lang="en-US" altLang="zh-CN" dirty="0">
                <a:latin typeface="Candara" panose="020E0502030303020204" pitchFamily="34" charset="0"/>
              </a:rPr>
              <a:t>Regression</a:t>
            </a:r>
            <a:r>
              <a:rPr lang="zh-CN" altLang="en-US" dirty="0">
                <a:latin typeface="Candara" panose="020E0502030303020204" pitchFamily="34" charset="0"/>
              </a:rPr>
              <a:t>（</a:t>
            </a:r>
            <a:r>
              <a:rPr lang="en-US" altLang="zh-CN" dirty="0">
                <a:latin typeface="Candara" panose="020E0502030303020204" pitchFamily="34" charset="0"/>
              </a:rPr>
              <a:t>TP,</a:t>
            </a:r>
            <a:r>
              <a:rPr lang="zh-CN" altLang="en-US" dirty="0">
                <a:latin typeface="Candara" panose="020E0502030303020204" pitchFamily="34" charset="0"/>
              </a:rPr>
              <a:t> </a:t>
            </a:r>
            <a:r>
              <a:rPr lang="en-US" altLang="zh-CN" dirty="0">
                <a:latin typeface="Candara" panose="020E0502030303020204" pitchFamily="34" charset="0"/>
              </a:rPr>
              <a:t>TN, FP, FN</a:t>
            </a:r>
            <a:r>
              <a:rPr lang="zh-CN" altLang="en-US" dirty="0">
                <a:latin typeface="Candara" panose="020E0502030303020204" pitchFamily="34" charset="0"/>
              </a:rPr>
              <a:t>）</a:t>
            </a:r>
          </a:p>
        </p:txBody>
      </p:sp>
      <p:sp>
        <p:nvSpPr>
          <p:cNvPr id="12" name="左大括号 11">
            <a:extLst>
              <a:ext uri="{FF2B5EF4-FFF2-40B4-BE49-F238E27FC236}">
                <a16:creationId xmlns:a16="http://schemas.microsoft.com/office/drawing/2014/main" id="{86781225-D644-4A57-BC5C-8078AEF5A99A}"/>
              </a:ext>
            </a:extLst>
          </p:cNvPr>
          <p:cNvSpPr/>
          <p:nvPr/>
        </p:nvSpPr>
        <p:spPr>
          <a:xfrm>
            <a:off x="2273815" y="3218156"/>
            <a:ext cx="182827" cy="704106"/>
          </a:xfrm>
          <a:prstGeom prst="leftBrace">
            <a:avLst>
              <a:gd name="adj1" fmla="val 3898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andara" panose="020E0502030303020204" pitchFamily="34" charset="0"/>
            </a:endParaRPr>
          </a:p>
        </p:txBody>
      </p:sp>
      <p:sp>
        <p:nvSpPr>
          <p:cNvPr id="13" name="矩形 12">
            <a:extLst>
              <a:ext uri="{FF2B5EF4-FFF2-40B4-BE49-F238E27FC236}">
                <a16:creationId xmlns:a16="http://schemas.microsoft.com/office/drawing/2014/main" id="{9C061718-8C08-43B4-A184-BBA8F9B4674C}"/>
              </a:ext>
            </a:extLst>
          </p:cNvPr>
          <p:cNvSpPr/>
          <p:nvPr/>
        </p:nvSpPr>
        <p:spPr>
          <a:xfrm>
            <a:off x="6581822" y="3348972"/>
            <a:ext cx="1716175"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a:solidFill>
                  <a:schemeClr val="accent1">
                    <a:lumMod val="75000"/>
                  </a:schemeClr>
                </a:solidFill>
                <a:latin typeface="Candara" panose="020E0502030303020204" pitchFamily="34" charset="0"/>
              </a:rPr>
              <a:t>Workloads</a:t>
            </a:r>
            <a:endParaRPr lang="zh-CN" altLang="en-US" sz="2000" b="1" dirty="0">
              <a:solidFill>
                <a:schemeClr val="accent1">
                  <a:lumMod val="75000"/>
                </a:schemeClr>
              </a:solidFill>
              <a:latin typeface="Candara" panose="020E0502030303020204" pitchFamily="34" charset="0"/>
            </a:endParaRPr>
          </a:p>
        </p:txBody>
      </p:sp>
      <p:sp>
        <p:nvSpPr>
          <p:cNvPr id="15" name="左大括号 14">
            <a:extLst>
              <a:ext uri="{FF2B5EF4-FFF2-40B4-BE49-F238E27FC236}">
                <a16:creationId xmlns:a16="http://schemas.microsoft.com/office/drawing/2014/main" id="{B62E0B3E-1F3F-498E-85E1-250E49482B02}"/>
              </a:ext>
            </a:extLst>
          </p:cNvPr>
          <p:cNvSpPr/>
          <p:nvPr/>
        </p:nvSpPr>
        <p:spPr>
          <a:xfrm>
            <a:off x="8315003" y="3197846"/>
            <a:ext cx="199077" cy="704106"/>
          </a:xfrm>
          <a:prstGeom prst="leftBrace">
            <a:avLst>
              <a:gd name="adj1" fmla="val 3898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andara" panose="020E0502030303020204" pitchFamily="34" charset="0"/>
            </a:endParaRPr>
          </a:p>
        </p:txBody>
      </p:sp>
      <p:sp>
        <p:nvSpPr>
          <p:cNvPr id="14" name="矩形 13">
            <a:extLst>
              <a:ext uri="{FF2B5EF4-FFF2-40B4-BE49-F238E27FC236}">
                <a16:creationId xmlns:a16="http://schemas.microsoft.com/office/drawing/2014/main" id="{490A90B4-C8AA-4E41-A59F-EE461C692D53}"/>
              </a:ext>
            </a:extLst>
          </p:cNvPr>
          <p:cNvSpPr/>
          <p:nvPr/>
        </p:nvSpPr>
        <p:spPr>
          <a:xfrm>
            <a:off x="8563077" y="3169734"/>
            <a:ext cx="2802370" cy="369332"/>
          </a:xfrm>
          <a:prstGeom prst="rect">
            <a:avLst/>
          </a:prstGeom>
        </p:spPr>
        <p:txBody>
          <a:bodyPr wrap="none">
            <a:spAutoFit/>
          </a:bodyPr>
          <a:lstStyle/>
          <a:p>
            <a:r>
              <a:rPr lang="en-US" altLang="zh-CN" dirty="0">
                <a:latin typeface="Candara" panose="020E0502030303020204" pitchFamily="34" charset="0"/>
              </a:rPr>
              <a:t>TPC-H (22) and TPC-DS (92)</a:t>
            </a:r>
            <a:endParaRPr lang="zh-CN" altLang="en-US" dirty="0">
              <a:latin typeface="Candara" panose="020E0502030303020204" pitchFamily="34" charset="0"/>
            </a:endParaRPr>
          </a:p>
        </p:txBody>
      </p:sp>
      <p:sp>
        <p:nvSpPr>
          <p:cNvPr id="17" name="矩形 16">
            <a:extLst>
              <a:ext uri="{FF2B5EF4-FFF2-40B4-BE49-F238E27FC236}">
                <a16:creationId xmlns:a16="http://schemas.microsoft.com/office/drawing/2014/main" id="{1C49905A-F073-402A-A7F4-18D77F5560BF}"/>
              </a:ext>
            </a:extLst>
          </p:cNvPr>
          <p:cNvSpPr/>
          <p:nvPr/>
        </p:nvSpPr>
        <p:spPr>
          <a:xfrm>
            <a:off x="8563077" y="3564141"/>
            <a:ext cx="2481770" cy="369332"/>
          </a:xfrm>
          <a:prstGeom prst="rect">
            <a:avLst/>
          </a:prstGeom>
        </p:spPr>
        <p:txBody>
          <a:bodyPr wrap="none">
            <a:spAutoFit/>
          </a:bodyPr>
          <a:lstStyle/>
          <a:p>
            <a:r>
              <a:rPr lang="en-US" altLang="zh-CN" dirty="0">
                <a:latin typeface="Candara" panose="020E0502030303020204" pitchFamily="34" charset="0"/>
              </a:rPr>
              <a:t>11 customers workloads</a:t>
            </a:r>
            <a:endParaRPr lang="zh-CN" altLang="en-US" dirty="0">
              <a:latin typeface="Candara" panose="020E0502030303020204" pitchFamily="34" charset="0"/>
            </a:endParaRPr>
          </a:p>
        </p:txBody>
      </p:sp>
      <p:sp>
        <p:nvSpPr>
          <p:cNvPr id="18" name="矩形 17">
            <a:extLst>
              <a:ext uri="{FF2B5EF4-FFF2-40B4-BE49-F238E27FC236}">
                <a16:creationId xmlns:a16="http://schemas.microsoft.com/office/drawing/2014/main" id="{ED94DACC-856C-4A12-8C4C-4ABD696B6B54}"/>
              </a:ext>
            </a:extLst>
          </p:cNvPr>
          <p:cNvSpPr/>
          <p:nvPr/>
        </p:nvSpPr>
        <p:spPr>
          <a:xfrm>
            <a:off x="897263" y="4616655"/>
            <a:ext cx="5480988" cy="400110"/>
          </a:xfrm>
          <a:prstGeom prst="rect">
            <a:avLst/>
          </a:prstGeom>
        </p:spPr>
        <p:txBody>
          <a:bodyPr wrap="none">
            <a:spAutoFit/>
          </a:bodyPr>
          <a:lstStyle/>
          <a:p>
            <a:pPr marL="342900" indent="-342900">
              <a:buFont typeface="Arial" panose="020B0604020202020204" pitchFamily="34" charset="0"/>
              <a:buChar char="•"/>
            </a:pPr>
            <a:r>
              <a:rPr lang="en-US" altLang="zh-CN" sz="2000" dirty="0">
                <a:latin typeface="Candara" panose="020E0502030303020204" pitchFamily="34" charset="0"/>
              </a:rPr>
              <a:t>Different ways to construct the </a:t>
            </a:r>
            <a:r>
              <a:rPr lang="en-US" altLang="zh-CN" sz="2000" b="1" dirty="0">
                <a:solidFill>
                  <a:schemeClr val="accent2">
                    <a:lumMod val="75000"/>
                  </a:schemeClr>
                </a:solidFill>
                <a:latin typeface="Candara" panose="020E0502030303020204" pitchFamily="34" charset="0"/>
              </a:rPr>
              <a:t>train/test </a:t>
            </a:r>
            <a:r>
              <a:rPr lang="en-US" altLang="zh-CN" sz="2000" dirty="0">
                <a:latin typeface="Candara" panose="020E0502030303020204" pitchFamily="34" charset="0"/>
              </a:rPr>
              <a:t>sets</a:t>
            </a:r>
            <a:endParaRPr lang="zh-CN" altLang="en-US" sz="2000" dirty="0">
              <a:latin typeface="Candara" panose="020E0502030303020204" pitchFamily="34" charset="0"/>
            </a:endParaRPr>
          </a:p>
        </p:txBody>
      </p:sp>
      <p:sp>
        <p:nvSpPr>
          <p:cNvPr id="19" name="左大括号 18">
            <a:extLst>
              <a:ext uri="{FF2B5EF4-FFF2-40B4-BE49-F238E27FC236}">
                <a16:creationId xmlns:a16="http://schemas.microsoft.com/office/drawing/2014/main" id="{1D29B09D-E80E-4BDE-AE87-7BC6ED9F3509}"/>
              </a:ext>
            </a:extLst>
          </p:cNvPr>
          <p:cNvSpPr/>
          <p:nvPr/>
        </p:nvSpPr>
        <p:spPr>
          <a:xfrm>
            <a:off x="6349059" y="4186595"/>
            <a:ext cx="295894" cy="1260230"/>
          </a:xfrm>
          <a:prstGeom prst="leftBrace">
            <a:avLst>
              <a:gd name="adj1" fmla="val 43528"/>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andara" panose="020E0502030303020204" pitchFamily="34" charset="0"/>
            </a:endParaRPr>
          </a:p>
        </p:txBody>
      </p:sp>
      <p:sp>
        <p:nvSpPr>
          <p:cNvPr id="20" name="矩形 19">
            <a:extLst>
              <a:ext uri="{FF2B5EF4-FFF2-40B4-BE49-F238E27FC236}">
                <a16:creationId xmlns:a16="http://schemas.microsoft.com/office/drawing/2014/main" id="{646CBCE0-C0A4-48E3-969F-C4E745985C9F}"/>
              </a:ext>
            </a:extLst>
          </p:cNvPr>
          <p:cNvSpPr/>
          <p:nvPr/>
        </p:nvSpPr>
        <p:spPr>
          <a:xfrm>
            <a:off x="6695131" y="4087142"/>
            <a:ext cx="885179" cy="369332"/>
          </a:xfrm>
          <a:prstGeom prst="rect">
            <a:avLst/>
          </a:prstGeom>
        </p:spPr>
        <p:txBody>
          <a:bodyPr wrap="none">
            <a:spAutoFit/>
          </a:bodyPr>
          <a:lstStyle/>
          <a:p>
            <a:r>
              <a:rPr lang="en-US" altLang="zh-CN" dirty="0">
                <a:latin typeface="Candara" panose="020E0502030303020204" pitchFamily="34" charset="0"/>
              </a:rPr>
              <a:t>Pair (5)</a:t>
            </a:r>
            <a:endParaRPr lang="zh-CN" altLang="en-US" dirty="0">
              <a:latin typeface="Candara" panose="020E0502030303020204" pitchFamily="34" charset="0"/>
            </a:endParaRPr>
          </a:p>
        </p:txBody>
      </p:sp>
      <p:sp>
        <p:nvSpPr>
          <p:cNvPr id="21" name="矩形 20">
            <a:extLst>
              <a:ext uri="{FF2B5EF4-FFF2-40B4-BE49-F238E27FC236}">
                <a16:creationId xmlns:a16="http://schemas.microsoft.com/office/drawing/2014/main" id="{344B593D-D499-4B65-A9E4-C04C67FFE954}"/>
              </a:ext>
            </a:extLst>
          </p:cNvPr>
          <p:cNvSpPr/>
          <p:nvPr/>
        </p:nvSpPr>
        <p:spPr>
          <a:xfrm>
            <a:off x="6688148" y="4447378"/>
            <a:ext cx="931665" cy="369332"/>
          </a:xfrm>
          <a:prstGeom prst="rect">
            <a:avLst/>
          </a:prstGeom>
        </p:spPr>
        <p:txBody>
          <a:bodyPr wrap="none">
            <a:spAutoFit/>
          </a:bodyPr>
          <a:lstStyle/>
          <a:p>
            <a:r>
              <a:rPr lang="en-US" altLang="zh-CN" dirty="0">
                <a:latin typeface="Candara" panose="020E0502030303020204" pitchFamily="34" charset="0"/>
              </a:rPr>
              <a:t>Plan (5)</a:t>
            </a:r>
            <a:endParaRPr lang="zh-CN" altLang="en-US" dirty="0">
              <a:latin typeface="Candara" panose="020E0502030303020204" pitchFamily="34" charset="0"/>
            </a:endParaRPr>
          </a:p>
        </p:txBody>
      </p:sp>
      <p:sp>
        <p:nvSpPr>
          <p:cNvPr id="22" name="矩形 21">
            <a:extLst>
              <a:ext uri="{FF2B5EF4-FFF2-40B4-BE49-F238E27FC236}">
                <a16:creationId xmlns:a16="http://schemas.microsoft.com/office/drawing/2014/main" id="{C809FEA3-8F52-4DEE-A8F1-66D9F809E5C3}"/>
              </a:ext>
            </a:extLst>
          </p:cNvPr>
          <p:cNvSpPr/>
          <p:nvPr/>
        </p:nvSpPr>
        <p:spPr>
          <a:xfrm>
            <a:off x="6695131" y="4816710"/>
            <a:ext cx="1196161" cy="369332"/>
          </a:xfrm>
          <a:prstGeom prst="rect">
            <a:avLst/>
          </a:prstGeom>
        </p:spPr>
        <p:txBody>
          <a:bodyPr wrap="none">
            <a:spAutoFit/>
          </a:bodyPr>
          <a:lstStyle/>
          <a:p>
            <a:r>
              <a:rPr lang="en-US" altLang="zh-CN" dirty="0">
                <a:latin typeface="Candara" panose="020E0502030303020204" pitchFamily="34" charset="0"/>
              </a:rPr>
              <a:t>Query (10)</a:t>
            </a:r>
            <a:endParaRPr lang="zh-CN" altLang="en-US" dirty="0">
              <a:latin typeface="Candara" panose="020E0502030303020204" pitchFamily="34" charset="0"/>
            </a:endParaRPr>
          </a:p>
        </p:txBody>
      </p:sp>
      <p:sp>
        <p:nvSpPr>
          <p:cNvPr id="23" name="矩形 22">
            <a:extLst>
              <a:ext uri="{FF2B5EF4-FFF2-40B4-BE49-F238E27FC236}">
                <a16:creationId xmlns:a16="http://schemas.microsoft.com/office/drawing/2014/main" id="{957D1485-3371-436A-A602-C9A5916CF03B}"/>
              </a:ext>
            </a:extLst>
          </p:cNvPr>
          <p:cNvSpPr/>
          <p:nvPr/>
        </p:nvSpPr>
        <p:spPr>
          <a:xfrm>
            <a:off x="6696894" y="5176946"/>
            <a:ext cx="1428596" cy="369332"/>
          </a:xfrm>
          <a:prstGeom prst="rect">
            <a:avLst/>
          </a:prstGeom>
        </p:spPr>
        <p:txBody>
          <a:bodyPr wrap="none">
            <a:spAutoFit/>
          </a:bodyPr>
          <a:lstStyle/>
          <a:p>
            <a:r>
              <a:rPr lang="en-US" altLang="zh-CN" dirty="0">
                <a:latin typeface="Candara" panose="020E0502030303020204" pitchFamily="34" charset="0"/>
              </a:rPr>
              <a:t>Database (5)</a:t>
            </a:r>
            <a:endParaRPr lang="zh-CN" altLang="en-US" dirty="0">
              <a:latin typeface="Candara" panose="020E0502030303020204" pitchFamily="34" charset="0"/>
            </a:endParaRPr>
          </a:p>
        </p:txBody>
      </p:sp>
      <p:sp>
        <p:nvSpPr>
          <p:cNvPr id="24" name="矩形 23">
            <a:extLst>
              <a:ext uri="{FF2B5EF4-FFF2-40B4-BE49-F238E27FC236}">
                <a16:creationId xmlns:a16="http://schemas.microsoft.com/office/drawing/2014/main" id="{ECD693DE-42D8-4895-BD40-E9D02298C2FB}"/>
              </a:ext>
            </a:extLst>
          </p:cNvPr>
          <p:cNvSpPr/>
          <p:nvPr/>
        </p:nvSpPr>
        <p:spPr>
          <a:xfrm>
            <a:off x="897263" y="5840561"/>
            <a:ext cx="2428870"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a:solidFill>
                  <a:schemeClr val="accent1">
                    <a:lumMod val="75000"/>
                  </a:schemeClr>
                </a:solidFill>
                <a:latin typeface="Candara" panose="020E0502030303020204" pitchFamily="34" charset="0"/>
              </a:rPr>
              <a:t>Feature Channels</a:t>
            </a:r>
            <a:endParaRPr lang="zh-CN" altLang="en-US" sz="2000" b="1" dirty="0">
              <a:solidFill>
                <a:schemeClr val="accent1">
                  <a:lumMod val="75000"/>
                </a:schemeClr>
              </a:solidFill>
              <a:latin typeface="Candara" panose="020E0502030303020204" pitchFamily="34" charset="0"/>
            </a:endParaRPr>
          </a:p>
        </p:txBody>
      </p:sp>
      <p:pic>
        <p:nvPicPr>
          <p:cNvPr id="26" name="图片 25">
            <a:extLst>
              <a:ext uri="{FF2B5EF4-FFF2-40B4-BE49-F238E27FC236}">
                <a16:creationId xmlns:a16="http://schemas.microsoft.com/office/drawing/2014/main" id="{D99D38AC-41B4-4475-B5F8-209FA353B312}"/>
              </a:ext>
            </a:extLst>
          </p:cNvPr>
          <p:cNvPicPr>
            <a:picLocks noChangeAspect="1"/>
          </p:cNvPicPr>
          <p:nvPr/>
        </p:nvPicPr>
        <p:blipFill>
          <a:blip r:embed="rId3"/>
          <a:stretch>
            <a:fillRect/>
          </a:stretch>
        </p:blipFill>
        <p:spPr>
          <a:xfrm>
            <a:off x="3638970" y="5702621"/>
            <a:ext cx="1492251" cy="318909"/>
          </a:xfrm>
          <a:prstGeom prst="rect">
            <a:avLst/>
          </a:prstGeom>
        </p:spPr>
      </p:pic>
      <p:pic>
        <p:nvPicPr>
          <p:cNvPr id="27" name="图片 26">
            <a:extLst>
              <a:ext uri="{FF2B5EF4-FFF2-40B4-BE49-F238E27FC236}">
                <a16:creationId xmlns:a16="http://schemas.microsoft.com/office/drawing/2014/main" id="{F9168820-7AA0-4440-80E7-31F0D55CE0A6}"/>
              </a:ext>
            </a:extLst>
          </p:cNvPr>
          <p:cNvPicPr>
            <a:picLocks noChangeAspect="1"/>
          </p:cNvPicPr>
          <p:nvPr/>
        </p:nvPicPr>
        <p:blipFill>
          <a:blip r:embed="rId4"/>
          <a:stretch>
            <a:fillRect/>
          </a:stretch>
        </p:blipFill>
        <p:spPr>
          <a:xfrm>
            <a:off x="3638970" y="6131310"/>
            <a:ext cx="3640556" cy="307498"/>
          </a:xfrm>
          <a:prstGeom prst="rect">
            <a:avLst/>
          </a:prstGeom>
        </p:spPr>
      </p:pic>
      <p:sp>
        <p:nvSpPr>
          <p:cNvPr id="28" name="左大括号 27">
            <a:extLst>
              <a:ext uri="{FF2B5EF4-FFF2-40B4-BE49-F238E27FC236}">
                <a16:creationId xmlns:a16="http://schemas.microsoft.com/office/drawing/2014/main" id="{4AFC96E0-5425-4BA8-8923-DCC47212B9ED}"/>
              </a:ext>
            </a:extLst>
          </p:cNvPr>
          <p:cNvSpPr/>
          <p:nvPr/>
        </p:nvSpPr>
        <p:spPr>
          <a:xfrm>
            <a:off x="3332208" y="5697223"/>
            <a:ext cx="207470" cy="704106"/>
          </a:xfrm>
          <a:prstGeom prst="leftBrace">
            <a:avLst>
              <a:gd name="adj1" fmla="val 46058"/>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andara" panose="020E0502030303020204" pitchFamily="34" charset="0"/>
            </a:endParaRPr>
          </a:p>
        </p:txBody>
      </p:sp>
      <p:sp>
        <p:nvSpPr>
          <p:cNvPr id="29" name="矩形 28">
            <a:extLst>
              <a:ext uri="{FF2B5EF4-FFF2-40B4-BE49-F238E27FC236}">
                <a16:creationId xmlns:a16="http://schemas.microsoft.com/office/drawing/2014/main" id="{C206E4A1-4461-4BF0-BA0A-0B510B4A1091}"/>
              </a:ext>
            </a:extLst>
          </p:cNvPr>
          <p:cNvSpPr/>
          <p:nvPr/>
        </p:nvSpPr>
        <p:spPr>
          <a:xfrm>
            <a:off x="8503541" y="6089584"/>
            <a:ext cx="2217274" cy="369332"/>
          </a:xfrm>
          <a:prstGeom prst="rect">
            <a:avLst/>
          </a:prstGeom>
        </p:spPr>
        <p:txBody>
          <a:bodyPr wrap="none">
            <a:spAutoFit/>
          </a:bodyPr>
          <a:lstStyle/>
          <a:p>
            <a:r>
              <a:rPr lang="en-US" altLang="zh-CN" dirty="0" err="1">
                <a:latin typeface="Candara" panose="020E0502030303020204" pitchFamily="34" charset="0"/>
              </a:rPr>
              <a:t>pair_diff_normalized</a:t>
            </a:r>
            <a:endParaRPr lang="zh-CN" altLang="en-US" dirty="0">
              <a:latin typeface="Candara" panose="020E0502030303020204" pitchFamily="34" charset="0"/>
            </a:endParaRPr>
          </a:p>
        </p:txBody>
      </p:sp>
      <p:sp>
        <p:nvSpPr>
          <p:cNvPr id="30" name="矩形 29">
            <a:extLst>
              <a:ext uri="{FF2B5EF4-FFF2-40B4-BE49-F238E27FC236}">
                <a16:creationId xmlns:a16="http://schemas.microsoft.com/office/drawing/2014/main" id="{FECDE945-74B5-48D8-BC42-68E714451AB3}"/>
              </a:ext>
            </a:extLst>
          </p:cNvPr>
          <p:cNvSpPr/>
          <p:nvPr/>
        </p:nvSpPr>
        <p:spPr>
          <a:xfrm>
            <a:off x="8340129" y="5696218"/>
            <a:ext cx="2281394"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err="1">
                <a:solidFill>
                  <a:schemeClr val="accent1">
                    <a:lumMod val="75000"/>
                  </a:schemeClr>
                </a:solidFill>
                <a:latin typeface="Candara" panose="020E0502030303020204" pitchFamily="34" charset="0"/>
              </a:rPr>
              <a:t>Featurize</a:t>
            </a:r>
            <a:r>
              <a:rPr lang="en-US" altLang="zh-CN" sz="2000" b="1" dirty="0">
                <a:solidFill>
                  <a:schemeClr val="accent1">
                    <a:lumMod val="75000"/>
                  </a:schemeClr>
                </a:solidFill>
                <a:latin typeface="Candara" panose="020E0502030303020204" pitchFamily="34" charset="0"/>
              </a:rPr>
              <a:t> a Pair </a:t>
            </a:r>
            <a:endParaRPr lang="zh-CN" altLang="en-US" sz="20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364579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Experiment —— Regression vs. Classification</a:t>
            </a:r>
            <a:endParaRPr lang="zh-CN" altLang="en-US" sz="3200" b="1" dirty="0">
              <a:solidFill>
                <a:schemeClr val="accent2">
                  <a:lumMod val="75000"/>
                </a:schemeClr>
              </a:solidFill>
              <a:latin typeface="Arial Black" panose="020B0A04020102020204" pitchFamily="34" charset="0"/>
            </a:endParaRPr>
          </a:p>
        </p:txBody>
      </p:sp>
      <p:pic>
        <p:nvPicPr>
          <p:cNvPr id="2" name="图片 1">
            <a:extLst>
              <a:ext uri="{FF2B5EF4-FFF2-40B4-BE49-F238E27FC236}">
                <a16:creationId xmlns:a16="http://schemas.microsoft.com/office/drawing/2014/main" id="{69A79B42-52A1-4C6F-86FC-5F733685F20B}"/>
              </a:ext>
            </a:extLst>
          </p:cNvPr>
          <p:cNvPicPr>
            <a:picLocks noChangeAspect="1"/>
          </p:cNvPicPr>
          <p:nvPr/>
        </p:nvPicPr>
        <p:blipFill>
          <a:blip r:embed="rId3"/>
          <a:stretch>
            <a:fillRect/>
          </a:stretch>
        </p:blipFill>
        <p:spPr>
          <a:xfrm>
            <a:off x="893023" y="1320650"/>
            <a:ext cx="6096000" cy="2765835"/>
          </a:xfrm>
          <a:prstGeom prst="rect">
            <a:avLst/>
          </a:prstGeom>
        </p:spPr>
      </p:pic>
      <p:sp>
        <p:nvSpPr>
          <p:cNvPr id="7" name="矩形 6">
            <a:extLst>
              <a:ext uri="{FF2B5EF4-FFF2-40B4-BE49-F238E27FC236}">
                <a16:creationId xmlns:a16="http://schemas.microsoft.com/office/drawing/2014/main" id="{45C5C9E9-B04C-4B58-AE48-54C4F357B40D}"/>
              </a:ext>
            </a:extLst>
          </p:cNvPr>
          <p:cNvSpPr/>
          <p:nvPr/>
        </p:nvSpPr>
        <p:spPr>
          <a:xfrm>
            <a:off x="8303273" y="2737328"/>
            <a:ext cx="2198038" cy="400110"/>
          </a:xfrm>
          <a:prstGeom prst="rect">
            <a:avLst/>
          </a:prstGeom>
        </p:spPr>
        <p:txBody>
          <a:bodyPr wrap="none">
            <a:spAutoFit/>
          </a:bodyPr>
          <a:lstStyle/>
          <a:p>
            <a:r>
              <a:rPr lang="en-US" altLang="zh-CN" sz="2000" dirty="0">
                <a:latin typeface="Candara" panose="020E0502030303020204" pitchFamily="34" charset="0"/>
              </a:rPr>
              <a:t>unseen </a:t>
            </a:r>
            <a:r>
              <a:rPr lang="en-US" altLang="zh-CN" sz="2000" dirty="0">
                <a:solidFill>
                  <a:schemeClr val="accent1">
                    <a:lumMod val="75000"/>
                  </a:schemeClr>
                </a:solidFill>
                <a:latin typeface="Candara" panose="020E0502030303020204" pitchFamily="34" charset="0"/>
              </a:rPr>
              <a:t>plans</a:t>
            </a:r>
            <a:r>
              <a:rPr lang="zh-CN" altLang="en-US" sz="2000" dirty="0">
                <a:latin typeface="Candara" panose="020E0502030303020204" pitchFamily="34" charset="0"/>
              </a:rPr>
              <a:t>：</a:t>
            </a:r>
            <a:r>
              <a:rPr lang="en-US" altLang="zh-CN" sz="2000" dirty="0">
                <a:latin typeface="Candara" panose="020E0502030303020204" pitchFamily="34" charset="0"/>
              </a:rPr>
              <a:t>21%</a:t>
            </a:r>
            <a:endParaRPr lang="zh-CN" altLang="en-US" sz="2000" dirty="0">
              <a:latin typeface="Candara" panose="020E0502030303020204" pitchFamily="34" charset="0"/>
            </a:endParaRPr>
          </a:p>
        </p:txBody>
      </p:sp>
      <p:sp>
        <p:nvSpPr>
          <p:cNvPr id="8" name="矩形: 圆角 7">
            <a:extLst>
              <a:ext uri="{FF2B5EF4-FFF2-40B4-BE49-F238E27FC236}">
                <a16:creationId xmlns:a16="http://schemas.microsoft.com/office/drawing/2014/main" id="{5BDE501D-FC7D-4147-87A7-546079650244}"/>
              </a:ext>
            </a:extLst>
          </p:cNvPr>
          <p:cNvSpPr/>
          <p:nvPr/>
        </p:nvSpPr>
        <p:spPr>
          <a:xfrm>
            <a:off x="7962900" y="1464699"/>
            <a:ext cx="2952750" cy="904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顶角 8">
            <a:extLst>
              <a:ext uri="{FF2B5EF4-FFF2-40B4-BE49-F238E27FC236}">
                <a16:creationId xmlns:a16="http://schemas.microsoft.com/office/drawing/2014/main" id="{F45C6E6B-5675-4B37-9A3C-B1F8277CD954}"/>
              </a:ext>
            </a:extLst>
          </p:cNvPr>
          <p:cNvSpPr/>
          <p:nvPr/>
        </p:nvSpPr>
        <p:spPr>
          <a:xfrm rot="5400000">
            <a:off x="9877425" y="1331350"/>
            <a:ext cx="904874" cy="1171575"/>
          </a:xfrm>
          <a:prstGeom prst="round2Same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C4F888-2C28-4394-97FD-E6D5B73F0D0C}"/>
              </a:ext>
            </a:extLst>
          </p:cNvPr>
          <p:cNvSpPr/>
          <p:nvPr/>
        </p:nvSpPr>
        <p:spPr>
          <a:xfrm>
            <a:off x="8478477" y="1593970"/>
            <a:ext cx="683777" cy="646331"/>
          </a:xfrm>
          <a:prstGeom prst="rect">
            <a:avLst/>
          </a:prstGeom>
        </p:spPr>
        <p:txBody>
          <a:bodyPr wrap="none">
            <a:spAutoFit/>
          </a:bodyPr>
          <a:lstStyle/>
          <a:p>
            <a:pPr algn="ctr"/>
            <a:r>
              <a:rPr lang="en-US" altLang="zh-CN" b="1" dirty="0">
                <a:solidFill>
                  <a:schemeClr val="bg1"/>
                </a:solidFill>
                <a:latin typeface="Candara" panose="020E0502030303020204" pitchFamily="34" charset="0"/>
              </a:rPr>
              <a:t>Train</a:t>
            </a:r>
          </a:p>
          <a:p>
            <a:pPr algn="ctr"/>
            <a:r>
              <a:rPr lang="en-US" altLang="zh-CN" b="1" dirty="0">
                <a:solidFill>
                  <a:schemeClr val="bg1"/>
                </a:solidFill>
                <a:latin typeface="Candara" panose="020E0502030303020204" pitchFamily="34" charset="0"/>
              </a:rPr>
              <a:t>60%</a:t>
            </a:r>
            <a:endParaRPr lang="zh-CN" altLang="en-US" b="1" dirty="0">
              <a:solidFill>
                <a:schemeClr val="bg1"/>
              </a:solidFill>
              <a:latin typeface="Candara" panose="020E0502030303020204" pitchFamily="34" charset="0"/>
            </a:endParaRPr>
          </a:p>
        </p:txBody>
      </p:sp>
      <p:sp>
        <p:nvSpPr>
          <p:cNvPr id="11" name="矩形 10">
            <a:extLst>
              <a:ext uri="{FF2B5EF4-FFF2-40B4-BE49-F238E27FC236}">
                <a16:creationId xmlns:a16="http://schemas.microsoft.com/office/drawing/2014/main" id="{BF5C4241-3D6D-4C9D-8C4B-A4FF7FF510E8}"/>
              </a:ext>
            </a:extLst>
          </p:cNvPr>
          <p:cNvSpPr/>
          <p:nvPr/>
        </p:nvSpPr>
        <p:spPr>
          <a:xfrm>
            <a:off x="10034363" y="1593970"/>
            <a:ext cx="590996" cy="646331"/>
          </a:xfrm>
          <a:prstGeom prst="rect">
            <a:avLst/>
          </a:prstGeom>
        </p:spPr>
        <p:txBody>
          <a:bodyPr wrap="none">
            <a:spAutoFit/>
          </a:bodyPr>
          <a:lstStyle/>
          <a:p>
            <a:pPr algn="ctr"/>
            <a:r>
              <a:rPr lang="en-US" altLang="zh-CN" b="1" dirty="0">
                <a:solidFill>
                  <a:schemeClr val="bg1"/>
                </a:solidFill>
                <a:latin typeface="Candara" panose="020E0502030303020204" pitchFamily="34" charset="0"/>
              </a:rPr>
              <a:t>Test</a:t>
            </a:r>
          </a:p>
          <a:p>
            <a:pPr algn="ctr"/>
            <a:r>
              <a:rPr lang="en-US" altLang="zh-CN" b="1" dirty="0">
                <a:solidFill>
                  <a:schemeClr val="bg1"/>
                </a:solidFill>
                <a:latin typeface="Candara" panose="020E0502030303020204" pitchFamily="34" charset="0"/>
              </a:rPr>
              <a:t>40%</a:t>
            </a:r>
            <a:endParaRPr lang="zh-CN" altLang="en-US" b="1" dirty="0">
              <a:solidFill>
                <a:schemeClr val="bg1"/>
              </a:solidFill>
              <a:latin typeface="Candara" panose="020E0502030303020204" pitchFamily="34" charset="0"/>
            </a:endParaRPr>
          </a:p>
        </p:txBody>
      </p:sp>
      <p:cxnSp>
        <p:nvCxnSpPr>
          <p:cNvPr id="13" name="直接箭头连接符 12">
            <a:extLst>
              <a:ext uri="{FF2B5EF4-FFF2-40B4-BE49-F238E27FC236}">
                <a16:creationId xmlns:a16="http://schemas.microsoft.com/office/drawing/2014/main" id="{439A7470-3AA2-4CA8-886F-CE92D23AC878}"/>
              </a:ext>
            </a:extLst>
          </p:cNvPr>
          <p:cNvCxnSpPr/>
          <p:nvPr/>
        </p:nvCxnSpPr>
        <p:spPr>
          <a:xfrm flipV="1">
            <a:off x="10577511" y="2704783"/>
            <a:ext cx="0" cy="465200"/>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6" name="直接连接符 15">
            <a:extLst>
              <a:ext uri="{FF2B5EF4-FFF2-40B4-BE49-F238E27FC236}">
                <a16:creationId xmlns:a16="http://schemas.microsoft.com/office/drawing/2014/main" id="{4ABC8D16-44E4-4C26-9919-C2F048700725}"/>
              </a:ext>
            </a:extLst>
          </p:cNvPr>
          <p:cNvCxnSpPr/>
          <p:nvPr/>
        </p:nvCxnSpPr>
        <p:spPr>
          <a:xfrm>
            <a:off x="1952625" y="2493399"/>
            <a:ext cx="1952625"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639CD5-B16C-439C-8D2D-A726DEA74CCA}"/>
              </a:ext>
            </a:extLst>
          </p:cNvPr>
          <p:cNvCxnSpPr/>
          <p:nvPr/>
        </p:nvCxnSpPr>
        <p:spPr>
          <a:xfrm>
            <a:off x="1962150" y="1817124"/>
            <a:ext cx="1952625"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C18DDED-7462-46B5-AC81-DC6859751ED2}"/>
              </a:ext>
            </a:extLst>
          </p:cNvPr>
          <p:cNvSpPr/>
          <p:nvPr/>
        </p:nvSpPr>
        <p:spPr>
          <a:xfrm>
            <a:off x="4702074" y="1658952"/>
            <a:ext cx="607859" cy="461665"/>
          </a:xfrm>
          <a:prstGeom prst="rect">
            <a:avLst/>
          </a:prstGeom>
        </p:spPr>
        <p:txBody>
          <a:bodyPr wrap="none">
            <a:spAutoFit/>
          </a:bodyPr>
          <a:lstStyle/>
          <a:p>
            <a:r>
              <a:rPr lang="en-US" altLang="zh-CN" sz="2400" b="1" dirty="0">
                <a:solidFill>
                  <a:srgbClr val="FF0000"/>
                </a:solidFill>
                <a:latin typeface="Candara" panose="020E0502030303020204" pitchFamily="34" charset="0"/>
              </a:rPr>
              <a:t>10%</a:t>
            </a:r>
            <a:endParaRPr lang="zh-CN" altLang="en-US" sz="2400" b="1" dirty="0">
              <a:solidFill>
                <a:srgbClr val="FF0000"/>
              </a:solidFill>
              <a:latin typeface="Candara" panose="020E0502030303020204" pitchFamily="34" charset="0"/>
            </a:endParaRPr>
          </a:p>
        </p:txBody>
      </p:sp>
      <p:cxnSp>
        <p:nvCxnSpPr>
          <p:cNvPr id="20" name="直接箭头连接符 19">
            <a:extLst>
              <a:ext uri="{FF2B5EF4-FFF2-40B4-BE49-F238E27FC236}">
                <a16:creationId xmlns:a16="http://schemas.microsoft.com/office/drawing/2014/main" id="{14471964-0D5F-4BC2-872D-E2F7EBE72BF5}"/>
              </a:ext>
            </a:extLst>
          </p:cNvPr>
          <p:cNvCxnSpPr>
            <a:cxnSpLocks/>
          </p:cNvCxnSpPr>
          <p:nvPr/>
        </p:nvCxnSpPr>
        <p:spPr>
          <a:xfrm>
            <a:off x="2400299" y="1817124"/>
            <a:ext cx="0" cy="67627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802929F-804B-4968-84AC-2E1E1E3B0909}"/>
              </a:ext>
            </a:extLst>
          </p:cNvPr>
          <p:cNvCxnSpPr/>
          <p:nvPr/>
        </p:nvCxnSpPr>
        <p:spPr>
          <a:xfrm>
            <a:off x="4562475" y="2150499"/>
            <a:ext cx="1952625"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C5D42C0-8C2A-411C-BB33-D0167D3D856B}"/>
              </a:ext>
            </a:extLst>
          </p:cNvPr>
          <p:cNvCxnSpPr/>
          <p:nvPr/>
        </p:nvCxnSpPr>
        <p:spPr>
          <a:xfrm>
            <a:off x="4552950" y="2493399"/>
            <a:ext cx="1952625"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BE86F7E-44AA-4E5C-8FAE-AE38649657E9}"/>
              </a:ext>
            </a:extLst>
          </p:cNvPr>
          <p:cNvCxnSpPr>
            <a:cxnSpLocks/>
          </p:cNvCxnSpPr>
          <p:nvPr/>
        </p:nvCxnSpPr>
        <p:spPr>
          <a:xfrm>
            <a:off x="4933949" y="2140974"/>
            <a:ext cx="0" cy="38784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F0530A5-9846-4D88-857F-D202FA995F7F}"/>
              </a:ext>
            </a:extLst>
          </p:cNvPr>
          <p:cNvSpPr/>
          <p:nvPr/>
        </p:nvSpPr>
        <p:spPr>
          <a:xfrm>
            <a:off x="8303273" y="3325990"/>
            <a:ext cx="2443298" cy="400110"/>
          </a:xfrm>
          <a:prstGeom prst="rect">
            <a:avLst/>
          </a:prstGeom>
        </p:spPr>
        <p:txBody>
          <a:bodyPr wrap="none">
            <a:spAutoFit/>
          </a:bodyPr>
          <a:lstStyle/>
          <a:p>
            <a:r>
              <a:rPr lang="en-US" altLang="zh-CN" sz="2000" dirty="0">
                <a:latin typeface="Candara" panose="020E0502030303020204" pitchFamily="34" charset="0"/>
              </a:rPr>
              <a:t>unseen </a:t>
            </a:r>
            <a:r>
              <a:rPr lang="en-US" altLang="zh-CN" sz="2000" dirty="0">
                <a:solidFill>
                  <a:schemeClr val="accent2">
                    <a:lumMod val="75000"/>
                  </a:schemeClr>
                </a:solidFill>
                <a:latin typeface="Candara" panose="020E0502030303020204" pitchFamily="34" charset="0"/>
              </a:rPr>
              <a:t>queries</a:t>
            </a:r>
            <a:r>
              <a:rPr lang="zh-CN" altLang="en-US" sz="2000" dirty="0">
                <a:latin typeface="Candara" panose="020E0502030303020204" pitchFamily="34" charset="0"/>
              </a:rPr>
              <a:t>：</a:t>
            </a:r>
            <a:r>
              <a:rPr lang="en-US" altLang="zh-CN" sz="2000" dirty="0">
                <a:latin typeface="Candara" panose="020E0502030303020204" pitchFamily="34" charset="0"/>
              </a:rPr>
              <a:t>10%</a:t>
            </a:r>
            <a:endParaRPr lang="zh-CN" altLang="en-US" sz="2000" dirty="0">
              <a:latin typeface="Candara" panose="020E0502030303020204" pitchFamily="34" charset="0"/>
            </a:endParaRPr>
          </a:p>
        </p:txBody>
      </p:sp>
      <p:sp>
        <p:nvSpPr>
          <p:cNvPr id="28" name="矩形 27">
            <a:extLst>
              <a:ext uri="{FF2B5EF4-FFF2-40B4-BE49-F238E27FC236}">
                <a16:creationId xmlns:a16="http://schemas.microsoft.com/office/drawing/2014/main" id="{31F46CF0-1F2C-478D-89DC-3D3A55F6D06B}"/>
              </a:ext>
            </a:extLst>
          </p:cNvPr>
          <p:cNvSpPr/>
          <p:nvPr/>
        </p:nvSpPr>
        <p:spPr>
          <a:xfrm>
            <a:off x="2096369" y="1308423"/>
            <a:ext cx="590226" cy="461665"/>
          </a:xfrm>
          <a:prstGeom prst="rect">
            <a:avLst/>
          </a:prstGeom>
        </p:spPr>
        <p:txBody>
          <a:bodyPr wrap="none">
            <a:spAutoFit/>
          </a:bodyPr>
          <a:lstStyle/>
          <a:p>
            <a:r>
              <a:rPr lang="en-US" altLang="zh-CN" sz="2400" b="1" dirty="0">
                <a:solidFill>
                  <a:srgbClr val="FF0000"/>
                </a:solidFill>
                <a:latin typeface="Candara" panose="020E0502030303020204" pitchFamily="34" charset="0"/>
              </a:rPr>
              <a:t>21%</a:t>
            </a:r>
            <a:endParaRPr lang="zh-CN" altLang="en-US" sz="2400" b="1" dirty="0">
              <a:solidFill>
                <a:srgbClr val="FF0000"/>
              </a:solidFill>
              <a:latin typeface="Candara" panose="020E0502030303020204" pitchFamily="34" charset="0"/>
            </a:endParaRPr>
          </a:p>
        </p:txBody>
      </p:sp>
      <p:cxnSp>
        <p:nvCxnSpPr>
          <p:cNvPr id="29" name="直接箭头连接符 28">
            <a:extLst>
              <a:ext uri="{FF2B5EF4-FFF2-40B4-BE49-F238E27FC236}">
                <a16:creationId xmlns:a16="http://schemas.microsoft.com/office/drawing/2014/main" id="{E41FBFCF-41B3-40B3-B060-FDB5679C94DD}"/>
              </a:ext>
            </a:extLst>
          </p:cNvPr>
          <p:cNvCxnSpPr/>
          <p:nvPr/>
        </p:nvCxnSpPr>
        <p:spPr>
          <a:xfrm flipV="1">
            <a:off x="10789432" y="3260900"/>
            <a:ext cx="0" cy="465200"/>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pic>
        <p:nvPicPr>
          <p:cNvPr id="30" name="图片 29">
            <a:extLst>
              <a:ext uri="{FF2B5EF4-FFF2-40B4-BE49-F238E27FC236}">
                <a16:creationId xmlns:a16="http://schemas.microsoft.com/office/drawing/2014/main" id="{6518B8DF-7172-413E-9BC0-9FD1110CCEC9}"/>
              </a:ext>
            </a:extLst>
          </p:cNvPr>
          <p:cNvPicPr>
            <a:picLocks noChangeAspect="1"/>
          </p:cNvPicPr>
          <p:nvPr/>
        </p:nvPicPr>
        <p:blipFill>
          <a:blip r:embed="rId4"/>
          <a:stretch>
            <a:fillRect/>
          </a:stretch>
        </p:blipFill>
        <p:spPr>
          <a:xfrm>
            <a:off x="4854911" y="4572041"/>
            <a:ext cx="6520374" cy="1733401"/>
          </a:xfrm>
          <a:prstGeom prst="rect">
            <a:avLst/>
          </a:prstGeom>
        </p:spPr>
      </p:pic>
      <p:sp>
        <p:nvSpPr>
          <p:cNvPr id="33" name="矩形 32">
            <a:extLst>
              <a:ext uri="{FF2B5EF4-FFF2-40B4-BE49-F238E27FC236}">
                <a16:creationId xmlns:a16="http://schemas.microsoft.com/office/drawing/2014/main" id="{D50B5140-B75A-462F-91BB-F8DB02E5A231}"/>
              </a:ext>
            </a:extLst>
          </p:cNvPr>
          <p:cNvSpPr/>
          <p:nvPr/>
        </p:nvSpPr>
        <p:spPr>
          <a:xfrm>
            <a:off x="838915" y="4947020"/>
            <a:ext cx="1409938" cy="400110"/>
          </a:xfrm>
          <a:prstGeom prst="rect">
            <a:avLst/>
          </a:prstGeom>
        </p:spPr>
        <p:txBody>
          <a:bodyPr wrap="square">
            <a:spAutoFit/>
          </a:bodyPr>
          <a:lstStyle/>
          <a:p>
            <a:r>
              <a:rPr lang="en-US" altLang="zh-CN" sz="2000" b="1" dirty="0">
                <a:solidFill>
                  <a:schemeClr val="accent1">
                    <a:lumMod val="75000"/>
                  </a:schemeClr>
                </a:solidFill>
                <a:latin typeface="Candara" panose="020E0502030303020204" pitchFamily="34" charset="0"/>
              </a:rPr>
              <a:t>Plan Cost</a:t>
            </a:r>
            <a:r>
              <a:rPr lang="zh-CN" altLang="en-US" sz="2000" b="1" dirty="0">
                <a:solidFill>
                  <a:schemeClr val="accent1">
                    <a:lumMod val="75000"/>
                  </a:schemeClr>
                </a:solidFill>
                <a:latin typeface="Candara" panose="020E0502030303020204" pitchFamily="34" charset="0"/>
              </a:rPr>
              <a:t>：</a:t>
            </a:r>
          </a:p>
        </p:txBody>
      </p:sp>
      <p:pic>
        <p:nvPicPr>
          <p:cNvPr id="34" name="图片 33">
            <a:extLst>
              <a:ext uri="{FF2B5EF4-FFF2-40B4-BE49-F238E27FC236}">
                <a16:creationId xmlns:a16="http://schemas.microsoft.com/office/drawing/2014/main" id="{328C56F4-8F36-4458-80EB-2171F0FB92BE}"/>
              </a:ext>
            </a:extLst>
          </p:cNvPr>
          <p:cNvPicPr>
            <a:picLocks noChangeAspect="1"/>
          </p:cNvPicPr>
          <p:nvPr/>
        </p:nvPicPr>
        <p:blipFill>
          <a:blip r:embed="rId5"/>
          <a:stretch>
            <a:fillRect/>
          </a:stretch>
        </p:blipFill>
        <p:spPr>
          <a:xfrm>
            <a:off x="2297537" y="4997301"/>
            <a:ext cx="1409938" cy="299547"/>
          </a:xfrm>
          <a:prstGeom prst="rect">
            <a:avLst/>
          </a:prstGeom>
        </p:spPr>
      </p:pic>
      <p:sp>
        <p:nvSpPr>
          <p:cNvPr id="35" name="矩形 34">
            <a:extLst>
              <a:ext uri="{FF2B5EF4-FFF2-40B4-BE49-F238E27FC236}">
                <a16:creationId xmlns:a16="http://schemas.microsoft.com/office/drawing/2014/main" id="{F81C02B0-74A3-4B7B-BAA7-B8BC01A21765}"/>
              </a:ext>
            </a:extLst>
          </p:cNvPr>
          <p:cNvSpPr/>
          <p:nvPr/>
        </p:nvSpPr>
        <p:spPr>
          <a:xfrm>
            <a:off x="838915" y="5429163"/>
            <a:ext cx="1491114" cy="400110"/>
          </a:xfrm>
          <a:prstGeom prst="rect">
            <a:avLst/>
          </a:prstGeom>
        </p:spPr>
        <p:txBody>
          <a:bodyPr wrap="none">
            <a:spAutoFit/>
          </a:bodyPr>
          <a:lstStyle/>
          <a:p>
            <a:r>
              <a:rPr lang="en-US" altLang="zh-CN" sz="2000" b="1" dirty="0">
                <a:solidFill>
                  <a:schemeClr val="accent1">
                    <a:lumMod val="75000"/>
                  </a:schemeClr>
                </a:solidFill>
                <a:latin typeface="Candara" panose="020E0502030303020204" pitchFamily="34" charset="0"/>
              </a:rPr>
              <a:t>Diff Ratio</a:t>
            </a:r>
            <a:r>
              <a:rPr lang="zh-CN" altLang="en-US" sz="2000" b="1" dirty="0">
                <a:solidFill>
                  <a:schemeClr val="accent1">
                    <a:lumMod val="75000"/>
                  </a:schemeClr>
                </a:solidFill>
                <a:latin typeface="Candara" panose="020E0502030303020204" pitchFamily="34" charset="0"/>
              </a:rPr>
              <a:t>：</a:t>
            </a:r>
          </a:p>
        </p:txBody>
      </p:sp>
      <p:grpSp>
        <p:nvGrpSpPr>
          <p:cNvPr id="43" name="组合 42">
            <a:extLst>
              <a:ext uri="{FF2B5EF4-FFF2-40B4-BE49-F238E27FC236}">
                <a16:creationId xmlns:a16="http://schemas.microsoft.com/office/drawing/2014/main" id="{E7729ACF-D4B7-405B-8B09-15D8B3B60F00}"/>
              </a:ext>
            </a:extLst>
          </p:cNvPr>
          <p:cNvGrpSpPr/>
          <p:nvPr/>
        </p:nvGrpSpPr>
        <p:grpSpPr>
          <a:xfrm>
            <a:off x="2202703" y="5417058"/>
            <a:ext cx="2229160" cy="547986"/>
            <a:chOff x="2211170" y="5425525"/>
            <a:chExt cx="2229160" cy="547986"/>
          </a:xfrm>
        </p:grpSpPr>
        <p:grpSp>
          <p:nvGrpSpPr>
            <p:cNvPr id="41" name="组合 40">
              <a:extLst>
                <a:ext uri="{FF2B5EF4-FFF2-40B4-BE49-F238E27FC236}">
                  <a16:creationId xmlns:a16="http://schemas.microsoft.com/office/drawing/2014/main" id="{6C0B5BB6-DBFE-45E8-81B1-3F9E65B61F21}"/>
                </a:ext>
              </a:extLst>
            </p:cNvPr>
            <p:cNvGrpSpPr/>
            <p:nvPr/>
          </p:nvGrpSpPr>
          <p:grpSpPr>
            <a:xfrm>
              <a:off x="2211170" y="5425525"/>
              <a:ext cx="1814740" cy="547986"/>
              <a:chOff x="2388974" y="5425525"/>
              <a:chExt cx="1814740" cy="547986"/>
            </a:xfrm>
          </p:grpSpPr>
          <p:pic>
            <p:nvPicPr>
              <p:cNvPr id="37" name="图片 36">
                <a:extLst>
                  <a:ext uri="{FF2B5EF4-FFF2-40B4-BE49-F238E27FC236}">
                    <a16:creationId xmlns:a16="http://schemas.microsoft.com/office/drawing/2014/main" id="{08EFE092-7096-4D74-9426-94C343FD393F}"/>
                  </a:ext>
                </a:extLst>
              </p:cNvPr>
              <p:cNvPicPr>
                <a:picLocks noChangeAspect="1"/>
              </p:cNvPicPr>
              <p:nvPr/>
            </p:nvPicPr>
            <p:blipFill>
              <a:blip r:embed="rId6"/>
              <a:stretch>
                <a:fillRect/>
              </a:stretch>
            </p:blipFill>
            <p:spPr>
              <a:xfrm>
                <a:off x="2475341" y="5425525"/>
                <a:ext cx="1660295" cy="251288"/>
              </a:xfrm>
              <a:prstGeom prst="rect">
                <a:avLst/>
              </a:prstGeom>
            </p:spPr>
          </p:pic>
          <p:pic>
            <p:nvPicPr>
              <p:cNvPr id="38" name="图片 37">
                <a:extLst>
                  <a:ext uri="{FF2B5EF4-FFF2-40B4-BE49-F238E27FC236}">
                    <a16:creationId xmlns:a16="http://schemas.microsoft.com/office/drawing/2014/main" id="{AE12DC37-1C09-4A58-A572-1D018A4687AF}"/>
                  </a:ext>
                </a:extLst>
              </p:cNvPr>
              <p:cNvPicPr>
                <a:picLocks noChangeAspect="1"/>
              </p:cNvPicPr>
              <p:nvPr/>
            </p:nvPicPr>
            <p:blipFill>
              <a:blip r:embed="rId7"/>
              <a:stretch>
                <a:fillRect/>
              </a:stretch>
            </p:blipFill>
            <p:spPr>
              <a:xfrm>
                <a:off x="2493629" y="5725573"/>
                <a:ext cx="1642007" cy="247938"/>
              </a:xfrm>
              <a:prstGeom prst="rect">
                <a:avLst/>
              </a:prstGeom>
            </p:spPr>
          </p:pic>
          <p:cxnSp>
            <p:nvCxnSpPr>
              <p:cNvPr id="40" name="直接连接符 39">
                <a:extLst>
                  <a:ext uri="{FF2B5EF4-FFF2-40B4-BE49-F238E27FC236}">
                    <a16:creationId xmlns:a16="http://schemas.microsoft.com/office/drawing/2014/main" id="{57135CEA-CA73-4422-BAC1-D910AF01D7FE}"/>
                  </a:ext>
                </a:extLst>
              </p:cNvPr>
              <p:cNvCxnSpPr/>
              <p:nvPr/>
            </p:nvCxnSpPr>
            <p:spPr>
              <a:xfrm>
                <a:off x="2388974" y="5701197"/>
                <a:ext cx="181474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42" name="文本框 41">
              <a:extLst>
                <a:ext uri="{FF2B5EF4-FFF2-40B4-BE49-F238E27FC236}">
                  <a16:creationId xmlns:a16="http://schemas.microsoft.com/office/drawing/2014/main" id="{C1EA39BA-E0DD-4172-928D-62071B58A28F}"/>
                </a:ext>
              </a:extLst>
            </p:cNvPr>
            <p:cNvSpPr txBox="1"/>
            <p:nvPr/>
          </p:nvSpPr>
          <p:spPr>
            <a:xfrm>
              <a:off x="4042464" y="5476758"/>
              <a:ext cx="397866"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grpSp>
      <p:sp>
        <p:nvSpPr>
          <p:cNvPr id="44" name="矩形: 圆角 43">
            <a:extLst>
              <a:ext uri="{FF2B5EF4-FFF2-40B4-BE49-F238E27FC236}">
                <a16:creationId xmlns:a16="http://schemas.microsoft.com/office/drawing/2014/main" id="{8EBFD910-8C68-47BA-ACF1-8A8B4D159DBB}"/>
              </a:ext>
            </a:extLst>
          </p:cNvPr>
          <p:cNvSpPr/>
          <p:nvPr/>
        </p:nvSpPr>
        <p:spPr>
          <a:xfrm>
            <a:off x="652924" y="4769261"/>
            <a:ext cx="3900026" cy="1347987"/>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014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Experiment —— Offline Model</a:t>
            </a:r>
            <a:endParaRPr lang="zh-CN" altLang="en-US" sz="3200" b="1" dirty="0">
              <a:solidFill>
                <a:schemeClr val="accent2">
                  <a:lumMod val="75000"/>
                </a:schemeClr>
              </a:solidFill>
              <a:latin typeface="Arial Black" panose="020B0A04020102020204" pitchFamily="34" charset="0"/>
            </a:endParaRPr>
          </a:p>
        </p:txBody>
      </p:sp>
      <p:pic>
        <p:nvPicPr>
          <p:cNvPr id="2" name="图片 1">
            <a:extLst>
              <a:ext uri="{FF2B5EF4-FFF2-40B4-BE49-F238E27FC236}">
                <a16:creationId xmlns:a16="http://schemas.microsoft.com/office/drawing/2014/main" id="{5BD964A8-F204-4E2B-8723-1E6B3446A7B4}"/>
              </a:ext>
            </a:extLst>
          </p:cNvPr>
          <p:cNvPicPr>
            <a:picLocks noChangeAspect="1"/>
          </p:cNvPicPr>
          <p:nvPr/>
        </p:nvPicPr>
        <p:blipFill>
          <a:blip r:embed="rId3"/>
          <a:stretch>
            <a:fillRect/>
          </a:stretch>
        </p:blipFill>
        <p:spPr>
          <a:xfrm>
            <a:off x="956868" y="3681305"/>
            <a:ext cx="5841132" cy="2623101"/>
          </a:xfrm>
          <a:prstGeom prst="rect">
            <a:avLst/>
          </a:prstGeom>
        </p:spPr>
      </p:pic>
      <p:sp>
        <p:nvSpPr>
          <p:cNvPr id="5" name="矩形 4">
            <a:extLst>
              <a:ext uri="{FF2B5EF4-FFF2-40B4-BE49-F238E27FC236}">
                <a16:creationId xmlns:a16="http://schemas.microsoft.com/office/drawing/2014/main" id="{86D2BDA8-DD7D-462A-80CD-BC078264183C}"/>
              </a:ext>
            </a:extLst>
          </p:cNvPr>
          <p:cNvSpPr/>
          <p:nvPr/>
        </p:nvSpPr>
        <p:spPr>
          <a:xfrm>
            <a:off x="1519040" y="1936456"/>
            <a:ext cx="1485173" cy="400110"/>
          </a:xfrm>
          <a:prstGeom prst="rect">
            <a:avLst/>
          </a:prstGeom>
        </p:spPr>
        <p:txBody>
          <a:bodyPr wrap="square">
            <a:spAutoFit/>
          </a:bodyPr>
          <a:lstStyle/>
          <a:p>
            <a:r>
              <a:rPr lang="en-US" altLang="zh-CN" sz="2000" b="1" dirty="0">
                <a:solidFill>
                  <a:schemeClr val="accent1">
                    <a:lumMod val="75000"/>
                  </a:schemeClr>
                </a:solidFill>
                <a:latin typeface="Candara" panose="020E0502030303020204" pitchFamily="34" charset="0"/>
              </a:rPr>
              <a:t>Hybrid DNN</a:t>
            </a:r>
            <a:endParaRPr lang="zh-CN" altLang="en-US" sz="2000" b="1" dirty="0">
              <a:solidFill>
                <a:schemeClr val="accent1">
                  <a:lumMod val="75000"/>
                </a:schemeClr>
              </a:solidFill>
              <a:latin typeface="Candara" panose="020E0502030303020204" pitchFamily="34" charset="0"/>
            </a:endParaRPr>
          </a:p>
        </p:txBody>
      </p:sp>
      <p:sp>
        <p:nvSpPr>
          <p:cNvPr id="6" name="左大括号 5">
            <a:extLst>
              <a:ext uri="{FF2B5EF4-FFF2-40B4-BE49-F238E27FC236}">
                <a16:creationId xmlns:a16="http://schemas.microsoft.com/office/drawing/2014/main" id="{A0FBAE69-3F95-4D96-8D12-B55CD37A5B74}"/>
              </a:ext>
            </a:extLst>
          </p:cNvPr>
          <p:cNvSpPr/>
          <p:nvPr/>
        </p:nvSpPr>
        <p:spPr>
          <a:xfrm>
            <a:off x="3078667" y="1527202"/>
            <a:ext cx="215450" cy="1207771"/>
          </a:xfrm>
          <a:prstGeom prst="leftBrace">
            <a:avLst>
              <a:gd name="adj1" fmla="val 4989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andara" panose="020E0502030303020204" pitchFamily="34" charset="0"/>
            </a:endParaRPr>
          </a:p>
        </p:txBody>
      </p:sp>
      <p:sp>
        <p:nvSpPr>
          <p:cNvPr id="7" name="矩形 6">
            <a:extLst>
              <a:ext uri="{FF2B5EF4-FFF2-40B4-BE49-F238E27FC236}">
                <a16:creationId xmlns:a16="http://schemas.microsoft.com/office/drawing/2014/main" id="{20372456-2360-4209-B5F3-159A7D382E6C}"/>
              </a:ext>
            </a:extLst>
          </p:cNvPr>
          <p:cNvSpPr/>
          <p:nvPr/>
        </p:nvSpPr>
        <p:spPr>
          <a:xfrm>
            <a:off x="3368571" y="1402336"/>
            <a:ext cx="4867038" cy="369332"/>
          </a:xfrm>
          <a:prstGeom prst="rect">
            <a:avLst/>
          </a:prstGeom>
        </p:spPr>
        <p:txBody>
          <a:bodyPr wrap="none">
            <a:spAutoFit/>
          </a:bodyPr>
          <a:lstStyle/>
          <a:p>
            <a:r>
              <a:rPr lang="en-US" altLang="zh-CN" dirty="0">
                <a:latin typeface="Candara" panose="020E0502030303020204" pitchFamily="34" charset="0"/>
              </a:rPr>
              <a:t>3 hidden layers for the partially-connected part</a:t>
            </a:r>
            <a:endParaRPr lang="zh-CN" altLang="en-US" dirty="0">
              <a:latin typeface="Candara" panose="020E0502030303020204" pitchFamily="34" charset="0"/>
            </a:endParaRPr>
          </a:p>
        </p:txBody>
      </p:sp>
      <p:sp>
        <p:nvSpPr>
          <p:cNvPr id="8" name="矩形 7">
            <a:extLst>
              <a:ext uri="{FF2B5EF4-FFF2-40B4-BE49-F238E27FC236}">
                <a16:creationId xmlns:a16="http://schemas.microsoft.com/office/drawing/2014/main" id="{D804463C-9135-4826-A0DF-C094B494DFB4}"/>
              </a:ext>
            </a:extLst>
          </p:cNvPr>
          <p:cNvSpPr/>
          <p:nvPr/>
        </p:nvSpPr>
        <p:spPr>
          <a:xfrm>
            <a:off x="3368571" y="1751790"/>
            <a:ext cx="4615366" cy="369332"/>
          </a:xfrm>
          <a:prstGeom prst="rect">
            <a:avLst/>
          </a:prstGeom>
        </p:spPr>
        <p:txBody>
          <a:bodyPr wrap="none">
            <a:spAutoFit/>
          </a:bodyPr>
          <a:lstStyle/>
          <a:p>
            <a:r>
              <a:rPr lang="en-US" altLang="zh-CN" dirty="0">
                <a:latin typeface="Candara" panose="020E0502030303020204" pitchFamily="34" charset="0"/>
              </a:rPr>
              <a:t>12 hidden layers for the fully-connected part</a:t>
            </a:r>
            <a:endParaRPr lang="zh-CN" altLang="en-US" dirty="0">
              <a:latin typeface="Candara" panose="020E0502030303020204" pitchFamily="34" charset="0"/>
            </a:endParaRPr>
          </a:p>
        </p:txBody>
      </p:sp>
      <p:sp>
        <p:nvSpPr>
          <p:cNvPr id="9" name="矩形 8">
            <a:extLst>
              <a:ext uri="{FF2B5EF4-FFF2-40B4-BE49-F238E27FC236}">
                <a16:creationId xmlns:a16="http://schemas.microsoft.com/office/drawing/2014/main" id="{8CA7BE89-E2A4-4FDB-B3DE-390BD4E2C616}"/>
              </a:ext>
            </a:extLst>
          </p:cNvPr>
          <p:cNvSpPr/>
          <p:nvPr/>
        </p:nvSpPr>
        <p:spPr>
          <a:xfrm>
            <a:off x="3368571" y="2101244"/>
            <a:ext cx="2973891" cy="369332"/>
          </a:xfrm>
          <a:prstGeom prst="rect">
            <a:avLst/>
          </a:prstGeom>
        </p:spPr>
        <p:txBody>
          <a:bodyPr wrap="none">
            <a:spAutoFit/>
          </a:bodyPr>
          <a:lstStyle/>
          <a:p>
            <a:r>
              <a:rPr lang="en-US" altLang="zh-CN" dirty="0">
                <a:latin typeface="Candara" panose="020E0502030303020204" pitchFamily="34" charset="0"/>
              </a:rPr>
              <a:t>64 neurons per hidden layer</a:t>
            </a:r>
            <a:endParaRPr lang="zh-CN" altLang="en-US" dirty="0">
              <a:latin typeface="Candara" panose="020E0502030303020204" pitchFamily="34" charset="0"/>
            </a:endParaRPr>
          </a:p>
        </p:txBody>
      </p:sp>
      <p:sp>
        <p:nvSpPr>
          <p:cNvPr id="10" name="矩形 9">
            <a:extLst>
              <a:ext uri="{FF2B5EF4-FFF2-40B4-BE49-F238E27FC236}">
                <a16:creationId xmlns:a16="http://schemas.microsoft.com/office/drawing/2014/main" id="{FCEFF1CB-7B4A-4B59-8605-5E7457822DD1}"/>
              </a:ext>
            </a:extLst>
          </p:cNvPr>
          <p:cNvSpPr/>
          <p:nvPr/>
        </p:nvSpPr>
        <p:spPr>
          <a:xfrm>
            <a:off x="3368571" y="2450698"/>
            <a:ext cx="3996607" cy="369332"/>
          </a:xfrm>
          <a:prstGeom prst="rect">
            <a:avLst/>
          </a:prstGeom>
        </p:spPr>
        <p:txBody>
          <a:bodyPr wrap="none">
            <a:spAutoFit/>
          </a:bodyPr>
          <a:lstStyle/>
          <a:p>
            <a:r>
              <a:rPr lang="en-US" altLang="zh-CN" dirty="0">
                <a:latin typeface="Candara" panose="020E0502030303020204" pitchFamily="34" charset="0"/>
              </a:rPr>
              <a:t>RF with 50 trees over the output layers</a:t>
            </a:r>
            <a:endParaRPr lang="zh-CN" altLang="en-US" dirty="0">
              <a:latin typeface="Candara" panose="020E0502030303020204" pitchFamily="34" charset="0"/>
            </a:endParaRPr>
          </a:p>
        </p:txBody>
      </p:sp>
      <p:sp>
        <p:nvSpPr>
          <p:cNvPr id="12" name="矩形 11">
            <a:extLst>
              <a:ext uri="{FF2B5EF4-FFF2-40B4-BE49-F238E27FC236}">
                <a16:creationId xmlns:a16="http://schemas.microsoft.com/office/drawing/2014/main" id="{24FBBC8D-6CDA-49A6-96B2-667AB81B9A38}"/>
              </a:ext>
            </a:extLst>
          </p:cNvPr>
          <p:cNvSpPr/>
          <p:nvPr/>
        </p:nvSpPr>
        <p:spPr>
          <a:xfrm>
            <a:off x="2092960" y="3726336"/>
            <a:ext cx="680720" cy="34082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224C1A4-D3A7-4EBF-8DE8-505157757841}"/>
              </a:ext>
            </a:extLst>
          </p:cNvPr>
          <p:cNvSpPr/>
          <p:nvPr/>
        </p:nvSpPr>
        <p:spPr>
          <a:xfrm>
            <a:off x="3826634" y="3735882"/>
            <a:ext cx="680720" cy="34082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0704498-9F4F-48F5-8708-803FD553EDE9}"/>
              </a:ext>
            </a:extLst>
          </p:cNvPr>
          <p:cNvSpPr/>
          <p:nvPr/>
        </p:nvSpPr>
        <p:spPr>
          <a:xfrm>
            <a:off x="6117485" y="3860346"/>
            <a:ext cx="680720" cy="340825"/>
          </a:xfrm>
          <a:prstGeom prst="rect">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3D2D36C3-6EAF-45D0-AA14-C02B86681688}"/>
              </a:ext>
            </a:extLst>
          </p:cNvPr>
          <p:cNvSpPr/>
          <p:nvPr/>
        </p:nvSpPr>
        <p:spPr>
          <a:xfrm>
            <a:off x="8235609" y="3322834"/>
            <a:ext cx="2416815" cy="369332"/>
          </a:xfrm>
          <a:prstGeom prst="rect">
            <a:avLst/>
          </a:prstGeom>
        </p:spPr>
        <p:txBody>
          <a:bodyPr wrap="none">
            <a:spAutoFit/>
          </a:bodyPr>
          <a:lstStyle/>
          <a:p>
            <a:r>
              <a:rPr lang="en-US" altLang="zh-CN" b="1" dirty="0">
                <a:solidFill>
                  <a:schemeClr val="accent1">
                    <a:lumMod val="75000"/>
                  </a:schemeClr>
                </a:solidFill>
                <a:latin typeface="Candara" panose="020E0502030303020204" pitchFamily="34" charset="0"/>
              </a:rPr>
              <a:t>Pair, plan</a:t>
            </a:r>
            <a:r>
              <a:rPr lang="en-US" altLang="zh-CN" dirty="0">
                <a:solidFill>
                  <a:schemeClr val="accent1">
                    <a:lumMod val="75000"/>
                  </a:schemeClr>
                </a:solidFill>
                <a:latin typeface="Candara" panose="020E0502030303020204" pitchFamily="34" charset="0"/>
              </a:rPr>
              <a:t>:  </a:t>
            </a:r>
            <a:r>
              <a:rPr lang="en-US" altLang="zh-CN" dirty="0">
                <a:latin typeface="Candara" panose="020E0502030303020204" pitchFamily="34" charset="0"/>
              </a:rPr>
              <a:t>tree models</a:t>
            </a:r>
            <a:endParaRPr lang="zh-CN" altLang="en-US" dirty="0">
              <a:latin typeface="Candara" panose="020E0502030303020204" pitchFamily="34" charset="0"/>
            </a:endParaRPr>
          </a:p>
        </p:txBody>
      </p:sp>
      <p:sp>
        <p:nvSpPr>
          <p:cNvPr id="20" name="矩形 19">
            <a:extLst>
              <a:ext uri="{FF2B5EF4-FFF2-40B4-BE49-F238E27FC236}">
                <a16:creationId xmlns:a16="http://schemas.microsoft.com/office/drawing/2014/main" id="{C8822023-8099-43C3-B2AF-A1126A50D107}"/>
              </a:ext>
            </a:extLst>
          </p:cNvPr>
          <p:cNvSpPr/>
          <p:nvPr/>
        </p:nvSpPr>
        <p:spPr>
          <a:xfrm>
            <a:off x="8235609" y="3681305"/>
            <a:ext cx="2167581" cy="369332"/>
          </a:xfrm>
          <a:prstGeom prst="rect">
            <a:avLst/>
          </a:prstGeom>
        </p:spPr>
        <p:txBody>
          <a:bodyPr wrap="none">
            <a:spAutoFit/>
          </a:bodyPr>
          <a:lstStyle/>
          <a:p>
            <a:r>
              <a:rPr lang="en-US" altLang="zh-CN" b="1" dirty="0">
                <a:solidFill>
                  <a:schemeClr val="accent1">
                    <a:lumMod val="75000"/>
                  </a:schemeClr>
                </a:solidFill>
                <a:latin typeface="Candara" panose="020E0502030303020204" pitchFamily="34" charset="0"/>
              </a:rPr>
              <a:t>Query</a:t>
            </a:r>
            <a:r>
              <a:rPr lang="en-US" altLang="zh-CN" dirty="0">
                <a:solidFill>
                  <a:schemeClr val="accent1">
                    <a:lumMod val="75000"/>
                  </a:schemeClr>
                </a:solidFill>
                <a:latin typeface="Candara" panose="020E0502030303020204" pitchFamily="34" charset="0"/>
              </a:rPr>
              <a:t>:  </a:t>
            </a:r>
            <a:r>
              <a:rPr lang="en-US" altLang="zh-CN" dirty="0">
                <a:latin typeface="Candara" panose="020E0502030303020204" pitchFamily="34" charset="0"/>
              </a:rPr>
              <a:t>DNN models</a:t>
            </a:r>
            <a:endParaRPr lang="zh-CN" altLang="en-US" dirty="0">
              <a:latin typeface="Candara" panose="020E0502030303020204" pitchFamily="34" charset="0"/>
            </a:endParaRPr>
          </a:p>
        </p:txBody>
      </p:sp>
      <p:sp>
        <p:nvSpPr>
          <p:cNvPr id="29" name="矩形 28">
            <a:extLst>
              <a:ext uri="{FF2B5EF4-FFF2-40B4-BE49-F238E27FC236}">
                <a16:creationId xmlns:a16="http://schemas.microsoft.com/office/drawing/2014/main" id="{96DFA395-0E7C-4267-837E-1D5F1C433475}"/>
              </a:ext>
            </a:extLst>
          </p:cNvPr>
          <p:cNvSpPr/>
          <p:nvPr/>
        </p:nvSpPr>
        <p:spPr>
          <a:xfrm>
            <a:off x="8706090" y="2829636"/>
            <a:ext cx="1619354" cy="400110"/>
          </a:xfrm>
          <a:prstGeom prst="rect">
            <a:avLst/>
          </a:prstGeom>
        </p:spPr>
        <p:txBody>
          <a:bodyPr wrap="none">
            <a:spAutoFit/>
          </a:bodyPr>
          <a:lstStyle/>
          <a:p>
            <a:r>
              <a:rPr lang="en-US" altLang="zh-CN" sz="2000" b="1" dirty="0">
                <a:solidFill>
                  <a:schemeClr val="accent2">
                    <a:lumMod val="75000"/>
                  </a:schemeClr>
                </a:solidFill>
                <a:latin typeface="Candara" panose="020E0502030303020204" pitchFamily="34" charset="0"/>
              </a:rPr>
              <a:t>Performance</a:t>
            </a:r>
            <a:endParaRPr lang="zh-CN" altLang="en-US" dirty="0">
              <a:latin typeface="Candara" panose="020E0502030303020204" pitchFamily="34" charset="0"/>
            </a:endParaRPr>
          </a:p>
        </p:txBody>
      </p:sp>
      <p:sp>
        <p:nvSpPr>
          <p:cNvPr id="30" name="矩形: 圆角 29">
            <a:extLst>
              <a:ext uri="{FF2B5EF4-FFF2-40B4-BE49-F238E27FC236}">
                <a16:creationId xmlns:a16="http://schemas.microsoft.com/office/drawing/2014/main" id="{90EB2BAF-D13C-4DDA-B23A-052683AD40F0}"/>
              </a:ext>
            </a:extLst>
          </p:cNvPr>
          <p:cNvSpPr/>
          <p:nvPr/>
        </p:nvSpPr>
        <p:spPr>
          <a:xfrm>
            <a:off x="7914204" y="3262674"/>
            <a:ext cx="3203126" cy="858985"/>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CF3E292A-4AC6-4121-83DC-2EF0059E9EFB}"/>
              </a:ext>
            </a:extLst>
          </p:cNvPr>
          <p:cNvSpPr/>
          <p:nvPr/>
        </p:nvSpPr>
        <p:spPr>
          <a:xfrm>
            <a:off x="7945318" y="4922243"/>
            <a:ext cx="3203126" cy="646331"/>
          </a:xfrm>
          <a:prstGeom prst="rect">
            <a:avLst/>
          </a:prstGeom>
        </p:spPr>
        <p:txBody>
          <a:bodyPr wrap="square">
            <a:spAutoFit/>
          </a:bodyPr>
          <a:lstStyle/>
          <a:p>
            <a:r>
              <a:rPr lang="en-US" altLang="zh-CN" b="1" dirty="0">
                <a:solidFill>
                  <a:schemeClr val="accent1">
                    <a:lumMod val="75000"/>
                  </a:schemeClr>
                </a:solidFill>
                <a:latin typeface="Candara" panose="020E0502030303020204" pitchFamily="34" charset="0"/>
              </a:rPr>
              <a:t>RF: </a:t>
            </a:r>
            <a:r>
              <a:rPr lang="en-US" altLang="zh-CN" dirty="0">
                <a:latin typeface="Candara" panose="020E0502030303020204" pitchFamily="34" charset="0"/>
              </a:rPr>
              <a:t>trains in 10+minutes</a:t>
            </a:r>
          </a:p>
          <a:p>
            <a:r>
              <a:rPr lang="en-US" altLang="zh-CN" dirty="0">
                <a:latin typeface="Candara" panose="020E0502030303020204" pitchFamily="34" charset="0"/>
              </a:rPr>
              <a:t>       infers in 10-microsecond</a:t>
            </a:r>
            <a:endParaRPr lang="zh-CN" altLang="en-US" dirty="0">
              <a:latin typeface="Candara" panose="020E0502030303020204" pitchFamily="34" charset="0"/>
            </a:endParaRPr>
          </a:p>
        </p:txBody>
      </p:sp>
      <p:sp>
        <p:nvSpPr>
          <p:cNvPr id="32" name="矩形 31">
            <a:extLst>
              <a:ext uri="{FF2B5EF4-FFF2-40B4-BE49-F238E27FC236}">
                <a16:creationId xmlns:a16="http://schemas.microsoft.com/office/drawing/2014/main" id="{4D36375C-2EF9-4C13-ACEB-833EA1A27F4C}"/>
              </a:ext>
            </a:extLst>
          </p:cNvPr>
          <p:cNvSpPr/>
          <p:nvPr/>
        </p:nvSpPr>
        <p:spPr>
          <a:xfrm>
            <a:off x="7945318" y="5540148"/>
            <a:ext cx="3337263" cy="646331"/>
          </a:xfrm>
          <a:prstGeom prst="rect">
            <a:avLst/>
          </a:prstGeom>
        </p:spPr>
        <p:txBody>
          <a:bodyPr wrap="square">
            <a:spAutoFit/>
          </a:bodyPr>
          <a:lstStyle/>
          <a:p>
            <a:r>
              <a:rPr lang="en-US" altLang="zh-CN" b="1" dirty="0">
                <a:solidFill>
                  <a:schemeClr val="accent1">
                    <a:lumMod val="75000"/>
                  </a:schemeClr>
                </a:solidFill>
                <a:latin typeface="Candara" panose="020E0502030303020204" pitchFamily="34" charset="0"/>
              </a:rPr>
              <a:t>DNN: </a:t>
            </a:r>
            <a:r>
              <a:rPr lang="en-US" altLang="zh-CN" dirty="0">
                <a:latin typeface="Candara" panose="020E0502030303020204" pitchFamily="34" charset="0"/>
              </a:rPr>
              <a:t>trains in hours </a:t>
            </a:r>
          </a:p>
          <a:p>
            <a:r>
              <a:rPr lang="en-US" altLang="zh-CN" dirty="0">
                <a:latin typeface="Candara" panose="020E0502030303020204" pitchFamily="34" charset="0"/>
              </a:rPr>
              <a:t>           infers in 10+ microseconds </a:t>
            </a:r>
            <a:endParaRPr lang="zh-CN" altLang="en-US" dirty="0">
              <a:latin typeface="Candara" panose="020E0502030303020204" pitchFamily="34" charset="0"/>
            </a:endParaRPr>
          </a:p>
        </p:txBody>
      </p:sp>
      <p:sp>
        <p:nvSpPr>
          <p:cNvPr id="33" name="矩形 32">
            <a:extLst>
              <a:ext uri="{FF2B5EF4-FFF2-40B4-BE49-F238E27FC236}">
                <a16:creationId xmlns:a16="http://schemas.microsoft.com/office/drawing/2014/main" id="{CC1C8821-680D-4CDB-89DB-6A74CC9DCF05}"/>
              </a:ext>
            </a:extLst>
          </p:cNvPr>
          <p:cNvSpPr/>
          <p:nvPr/>
        </p:nvSpPr>
        <p:spPr>
          <a:xfrm>
            <a:off x="9151725" y="4382166"/>
            <a:ext cx="728084" cy="400110"/>
          </a:xfrm>
          <a:prstGeom prst="rect">
            <a:avLst/>
          </a:prstGeom>
        </p:spPr>
        <p:txBody>
          <a:bodyPr wrap="none">
            <a:spAutoFit/>
          </a:bodyPr>
          <a:lstStyle/>
          <a:p>
            <a:r>
              <a:rPr lang="en-US" altLang="zh-CN" sz="2000" b="1" dirty="0">
                <a:solidFill>
                  <a:schemeClr val="accent2">
                    <a:lumMod val="75000"/>
                  </a:schemeClr>
                </a:solidFill>
                <a:latin typeface="Candara" panose="020E0502030303020204" pitchFamily="34" charset="0"/>
              </a:rPr>
              <a:t>Time</a:t>
            </a:r>
            <a:endParaRPr lang="zh-CN" altLang="en-US" dirty="0">
              <a:latin typeface="Candara" panose="020E0502030303020204" pitchFamily="34" charset="0"/>
            </a:endParaRPr>
          </a:p>
        </p:txBody>
      </p:sp>
      <p:sp>
        <p:nvSpPr>
          <p:cNvPr id="34" name="矩形: 圆角 33">
            <a:extLst>
              <a:ext uri="{FF2B5EF4-FFF2-40B4-BE49-F238E27FC236}">
                <a16:creationId xmlns:a16="http://schemas.microsoft.com/office/drawing/2014/main" id="{91FD9F0B-56B2-42C7-98D6-58E79181EF13}"/>
              </a:ext>
            </a:extLst>
          </p:cNvPr>
          <p:cNvSpPr/>
          <p:nvPr/>
        </p:nvSpPr>
        <p:spPr>
          <a:xfrm>
            <a:off x="7738062" y="4782276"/>
            <a:ext cx="3637223" cy="1519187"/>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3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Experiment —— Need for Adaptation &amp; Adaptive Model</a:t>
            </a:r>
            <a:endParaRPr lang="zh-CN" altLang="en-US" sz="3200" b="1" dirty="0">
              <a:solidFill>
                <a:schemeClr val="accent2">
                  <a:lumMod val="75000"/>
                </a:schemeClr>
              </a:solidFill>
              <a:latin typeface="Arial Black" panose="020B0A04020102020204" pitchFamily="34" charset="0"/>
            </a:endParaRPr>
          </a:p>
        </p:txBody>
      </p:sp>
      <p:pic>
        <p:nvPicPr>
          <p:cNvPr id="2" name="图片 1">
            <a:extLst>
              <a:ext uri="{FF2B5EF4-FFF2-40B4-BE49-F238E27FC236}">
                <a16:creationId xmlns:a16="http://schemas.microsoft.com/office/drawing/2014/main" id="{10250832-5C6C-4899-A12E-57DBFE1CC56C}"/>
              </a:ext>
            </a:extLst>
          </p:cNvPr>
          <p:cNvPicPr>
            <a:picLocks noChangeAspect="1"/>
          </p:cNvPicPr>
          <p:nvPr/>
        </p:nvPicPr>
        <p:blipFill>
          <a:blip r:embed="rId2"/>
          <a:stretch>
            <a:fillRect/>
          </a:stretch>
        </p:blipFill>
        <p:spPr>
          <a:xfrm>
            <a:off x="859685" y="1202634"/>
            <a:ext cx="5328616" cy="2478818"/>
          </a:xfrm>
          <a:prstGeom prst="rect">
            <a:avLst/>
          </a:prstGeom>
        </p:spPr>
      </p:pic>
      <p:pic>
        <p:nvPicPr>
          <p:cNvPr id="3" name="图片 2">
            <a:extLst>
              <a:ext uri="{FF2B5EF4-FFF2-40B4-BE49-F238E27FC236}">
                <a16:creationId xmlns:a16="http://schemas.microsoft.com/office/drawing/2014/main" id="{824DC7A9-1E50-4E14-8EDC-1240DBA566EE}"/>
              </a:ext>
            </a:extLst>
          </p:cNvPr>
          <p:cNvPicPr>
            <a:picLocks noChangeAspect="1"/>
          </p:cNvPicPr>
          <p:nvPr/>
        </p:nvPicPr>
        <p:blipFill>
          <a:blip r:embed="rId3"/>
          <a:stretch>
            <a:fillRect/>
          </a:stretch>
        </p:blipFill>
        <p:spPr>
          <a:xfrm>
            <a:off x="886184" y="4055164"/>
            <a:ext cx="4376120" cy="2555398"/>
          </a:xfrm>
          <a:prstGeom prst="rect">
            <a:avLst/>
          </a:prstGeom>
        </p:spPr>
      </p:pic>
      <p:sp>
        <p:nvSpPr>
          <p:cNvPr id="7" name="文本框 6">
            <a:extLst>
              <a:ext uri="{FF2B5EF4-FFF2-40B4-BE49-F238E27FC236}">
                <a16:creationId xmlns:a16="http://schemas.microsoft.com/office/drawing/2014/main" id="{245BEB23-F6A0-4E9C-B4DF-9E2EA8309D9D}"/>
              </a:ext>
            </a:extLst>
          </p:cNvPr>
          <p:cNvSpPr txBox="1"/>
          <p:nvPr/>
        </p:nvSpPr>
        <p:spPr>
          <a:xfrm>
            <a:off x="1987827" y="4055164"/>
            <a:ext cx="473206" cy="400110"/>
          </a:xfrm>
          <a:prstGeom prst="rect">
            <a:avLst/>
          </a:prstGeom>
          <a:noFill/>
        </p:spPr>
        <p:txBody>
          <a:bodyPr wrap="none" rtlCol="0">
            <a:spAutoFit/>
          </a:bodyPr>
          <a:lstStyle/>
          <a:p>
            <a:r>
              <a:rPr lang="en-US" altLang="zh-CN" sz="2000" b="1" dirty="0">
                <a:solidFill>
                  <a:srgbClr val="FF0000"/>
                </a:solidFill>
                <a:latin typeface="Candara" panose="020E0502030303020204" pitchFamily="34" charset="0"/>
              </a:rPr>
              <a:t>RF</a:t>
            </a:r>
            <a:endParaRPr lang="zh-CN" altLang="en-US" sz="2000" b="1" dirty="0">
              <a:solidFill>
                <a:srgbClr val="FF0000"/>
              </a:solidFill>
              <a:latin typeface="Candara" panose="020E0502030303020204" pitchFamily="34" charset="0"/>
            </a:endParaRPr>
          </a:p>
        </p:txBody>
      </p:sp>
      <p:sp>
        <p:nvSpPr>
          <p:cNvPr id="8" name="矩形 7">
            <a:extLst>
              <a:ext uri="{FF2B5EF4-FFF2-40B4-BE49-F238E27FC236}">
                <a16:creationId xmlns:a16="http://schemas.microsoft.com/office/drawing/2014/main" id="{A0A260BD-675E-403F-A0E6-28E29629B4B4}"/>
              </a:ext>
            </a:extLst>
          </p:cNvPr>
          <p:cNvSpPr/>
          <p:nvPr/>
        </p:nvSpPr>
        <p:spPr>
          <a:xfrm>
            <a:off x="7473891" y="1618496"/>
            <a:ext cx="1558440" cy="400110"/>
          </a:xfrm>
          <a:prstGeom prst="rect">
            <a:avLst/>
          </a:prstGeom>
        </p:spPr>
        <p:txBody>
          <a:bodyPr wrap="square">
            <a:spAutoFit/>
          </a:bodyPr>
          <a:lstStyle/>
          <a:p>
            <a:r>
              <a:rPr lang="en-US" altLang="zh-CN" sz="2000" dirty="0">
                <a:solidFill>
                  <a:schemeClr val="accent1">
                    <a:lumMod val="75000"/>
                  </a:schemeClr>
                </a:solidFill>
                <a:latin typeface="Candara" panose="020E0502030303020204" pitchFamily="34" charset="0"/>
              </a:rPr>
              <a:t>15 databases</a:t>
            </a:r>
            <a:endParaRPr lang="zh-CN" altLang="en-US" sz="2000" dirty="0">
              <a:solidFill>
                <a:schemeClr val="accent1">
                  <a:lumMod val="75000"/>
                </a:schemeClr>
              </a:solidFill>
              <a:latin typeface="Candara" panose="020E0502030303020204" pitchFamily="34" charset="0"/>
            </a:endParaRPr>
          </a:p>
        </p:txBody>
      </p:sp>
      <p:sp>
        <p:nvSpPr>
          <p:cNvPr id="9" name="矩形 8">
            <a:extLst>
              <a:ext uri="{FF2B5EF4-FFF2-40B4-BE49-F238E27FC236}">
                <a16:creationId xmlns:a16="http://schemas.microsoft.com/office/drawing/2014/main" id="{F0CFAF86-CD4F-4644-9282-32B5276F46EF}"/>
              </a:ext>
            </a:extLst>
          </p:cNvPr>
          <p:cNvSpPr/>
          <p:nvPr/>
        </p:nvSpPr>
        <p:spPr>
          <a:xfrm>
            <a:off x="9071199" y="1424201"/>
            <a:ext cx="1305165" cy="400110"/>
          </a:xfrm>
          <a:prstGeom prst="rect">
            <a:avLst/>
          </a:prstGeom>
        </p:spPr>
        <p:txBody>
          <a:bodyPr wrap="none">
            <a:spAutoFit/>
          </a:bodyPr>
          <a:lstStyle/>
          <a:p>
            <a:r>
              <a:rPr lang="en-US" altLang="zh-CN" sz="2000" dirty="0">
                <a:latin typeface="Candara" panose="020E0502030303020204" pitchFamily="34" charset="0"/>
              </a:rPr>
              <a:t>14 training</a:t>
            </a:r>
            <a:endParaRPr lang="zh-CN" altLang="en-US" sz="2000" dirty="0">
              <a:latin typeface="Candara" panose="020E0502030303020204" pitchFamily="34" charset="0"/>
            </a:endParaRPr>
          </a:p>
        </p:txBody>
      </p:sp>
      <p:sp>
        <p:nvSpPr>
          <p:cNvPr id="12" name="矩形 11">
            <a:extLst>
              <a:ext uri="{FF2B5EF4-FFF2-40B4-BE49-F238E27FC236}">
                <a16:creationId xmlns:a16="http://schemas.microsoft.com/office/drawing/2014/main" id="{8F2AC952-F8A9-4715-8BA1-5CFBC711C210}"/>
              </a:ext>
            </a:extLst>
          </p:cNvPr>
          <p:cNvSpPr/>
          <p:nvPr/>
        </p:nvSpPr>
        <p:spPr>
          <a:xfrm>
            <a:off x="9148935" y="1824311"/>
            <a:ext cx="752129" cy="400110"/>
          </a:xfrm>
          <a:prstGeom prst="rect">
            <a:avLst/>
          </a:prstGeom>
        </p:spPr>
        <p:txBody>
          <a:bodyPr wrap="none">
            <a:spAutoFit/>
          </a:bodyPr>
          <a:lstStyle/>
          <a:p>
            <a:r>
              <a:rPr lang="en-US" altLang="zh-CN" sz="2000" dirty="0">
                <a:latin typeface="Candara" panose="020E0502030303020204" pitchFamily="34" charset="0"/>
              </a:rPr>
              <a:t>1 test</a:t>
            </a:r>
            <a:endParaRPr lang="zh-CN" altLang="en-US" sz="2000" dirty="0">
              <a:latin typeface="Candara" panose="020E0502030303020204" pitchFamily="34" charset="0"/>
            </a:endParaRPr>
          </a:p>
        </p:txBody>
      </p:sp>
      <p:sp>
        <p:nvSpPr>
          <p:cNvPr id="13" name="矩形: 圆角 12">
            <a:extLst>
              <a:ext uri="{FF2B5EF4-FFF2-40B4-BE49-F238E27FC236}">
                <a16:creationId xmlns:a16="http://schemas.microsoft.com/office/drawing/2014/main" id="{9DF2556A-1AC2-408A-96D0-DEAE9794B50B}"/>
              </a:ext>
            </a:extLst>
          </p:cNvPr>
          <p:cNvSpPr/>
          <p:nvPr/>
        </p:nvSpPr>
        <p:spPr>
          <a:xfrm>
            <a:off x="7335078" y="1378073"/>
            <a:ext cx="3289852" cy="871739"/>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6DE089D-D917-4799-B7E8-BDB1FE4D982C}"/>
              </a:ext>
            </a:extLst>
          </p:cNvPr>
          <p:cNvSpPr/>
          <p:nvPr/>
        </p:nvSpPr>
        <p:spPr>
          <a:xfrm>
            <a:off x="8670554" y="2594710"/>
            <a:ext cx="3110948" cy="707886"/>
          </a:xfrm>
          <a:prstGeom prst="rect">
            <a:avLst/>
          </a:prstGeom>
        </p:spPr>
        <p:txBody>
          <a:bodyPr wrap="square">
            <a:spAutoFit/>
          </a:bodyPr>
          <a:lstStyle/>
          <a:p>
            <a:pPr algn="ctr"/>
            <a:r>
              <a:rPr lang="en-US" altLang="zh-CN" sz="2000" dirty="0">
                <a:latin typeface="Candara" panose="020E0502030303020204" pitchFamily="34" charset="0"/>
              </a:rPr>
              <a:t>a signal of </a:t>
            </a:r>
            <a:r>
              <a:rPr lang="en-US" altLang="zh-CN" sz="2000" dirty="0">
                <a:solidFill>
                  <a:schemeClr val="accent2">
                    <a:lumMod val="75000"/>
                  </a:schemeClr>
                </a:solidFill>
                <a:latin typeface="Candara" panose="020E0502030303020204" pitchFamily="34" charset="0"/>
              </a:rPr>
              <a:t>difference</a:t>
            </a:r>
            <a:r>
              <a:rPr lang="en-US" altLang="zh-CN" sz="2000" dirty="0">
                <a:latin typeface="Candara" panose="020E0502030303020204" pitchFamily="34" charset="0"/>
              </a:rPr>
              <a:t> in train/test data distribution</a:t>
            </a:r>
            <a:endParaRPr lang="zh-CN" altLang="en-US" sz="2000" dirty="0">
              <a:latin typeface="Candara" panose="020E0502030303020204" pitchFamily="34" charset="0"/>
            </a:endParaRPr>
          </a:p>
        </p:txBody>
      </p:sp>
      <p:sp>
        <p:nvSpPr>
          <p:cNvPr id="18" name="矩形 17">
            <a:extLst>
              <a:ext uri="{FF2B5EF4-FFF2-40B4-BE49-F238E27FC236}">
                <a16:creationId xmlns:a16="http://schemas.microsoft.com/office/drawing/2014/main" id="{0BDEFFD0-E068-452C-AC49-E10B18BAFD87}"/>
              </a:ext>
            </a:extLst>
          </p:cNvPr>
          <p:cNvSpPr/>
          <p:nvPr/>
        </p:nvSpPr>
        <p:spPr>
          <a:xfrm>
            <a:off x="6635037" y="2748598"/>
            <a:ext cx="1862920" cy="400110"/>
          </a:xfrm>
          <a:prstGeom prst="rect">
            <a:avLst/>
          </a:prstGeom>
        </p:spPr>
        <p:txBody>
          <a:bodyPr wrap="square">
            <a:spAutoFit/>
          </a:bodyPr>
          <a:lstStyle/>
          <a:p>
            <a:r>
              <a:rPr lang="en-US" altLang="zh-CN" sz="2000" b="1" dirty="0">
                <a:solidFill>
                  <a:schemeClr val="accent1">
                    <a:lumMod val="75000"/>
                  </a:schemeClr>
                </a:solidFill>
                <a:latin typeface="Candara" panose="020E0502030303020204" pitchFamily="34" charset="0"/>
              </a:rPr>
              <a:t>performance</a:t>
            </a:r>
            <a:endParaRPr lang="zh-CN" altLang="en-US" sz="2000" b="1" dirty="0">
              <a:solidFill>
                <a:schemeClr val="accent1">
                  <a:lumMod val="75000"/>
                </a:schemeClr>
              </a:solidFill>
              <a:latin typeface="Candara" panose="020E0502030303020204" pitchFamily="34" charset="0"/>
            </a:endParaRPr>
          </a:p>
        </p:txBody>
      </p:sp>
      <p:cxnSp>
        <p:nvCxnSpPr>
          <p:cNvPr id="20" name="直接箭头连接符 19">
            <a:extLst>
              <a:ext uri="{FF2B5EF4-FFF2-40B4-BE49-F238E27FC236}">
                <a16:creationId xmlns:a16="http://schemas.microsoft.com/office/drawing/2014/main" id="{9914E96C-2BF5-43FF-BF3C-248D52FE16EF}"/>
              </a:ext>
            </a:extLst>
          </p:cNvPr>
          <p:cNvCxnSpPr>
            <a:cxnSpLocks/>
          </p:cNvCxnSpPr>
          <p:nvPr/>
        </p:nvCxnSpPr>
        <p:spPr>
          <a:xfrm>
            <a:off x="8289235" y="2794765"/>
            <a:ext cx="0" cy="353943"/>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22" name="矩形 21">
            <a:extLst>
              <a:ext uri="{FF2B5EF4-FFF2-40B4-BE49-F238E27FC236}">
                <a16:creationId xmlns:a16="http://schemas.microsoft.com/office/drawing/2014/main" id="{A4FA0C57-6187-458E-AA5D-BB56658CF455}"/>
              </a:ext>
            </a:extLst>
          </p:cNvPr>
          <p:cNvSpPr/>
          <p:nvPr/>
        </p:nvSpPr>
        <p:spPr>
          <a:xfrm>
            <a:off x="6848499" y="4287580"/>
            <a:ext cx="4094391" cy="400110"/>
          </a:xfrm>
          <a:prstGeom prst="rect">
            <a:avLst/>
          </a:prstGeom>
        </p:spPr>
        <p:txBody>
          <a:bodyPr wrap="none">
            <a:spAutoFit/>
          </a:bodyPr>
          <a:lstStyle/>
          <a:p>
            <a:r>
              <a:rPr lang="en-US" altLang="zh-CN" sz="2000" b="1" dirty="0">
                <a:solidFill>
                  <a:schemeClr val="accent1">
                    <a:lumMod val="75000"/>
                  </a:schemeClr>
                </a:solidFill>
                <a:latin typeface="Candara" panose="020E0502030303020204" pitchFamily="34" charset="0"/>
              </a:rPr>
              <a:t>how the models’ F1 scores change ? </a:t>
            </a:r>
            <a:endParaRPr lang="zh-CN" altLang="en-US" sz="2000" b="1" dirty="0">
              <a:solidFill>
                <a:schemeClr val="accent1">
                  <a:lumMod val="75000"/>
                </a:schemeClr>
              </a:solidFill>
              <a:latin typeface="Candara" panose="020E0502030303020204" pitchFamily="34" charset="0"/>
            </a:endParaRPr>
          </a:p>
        </p:txBody>
      </p:sp>
      <p:sp>
        <p:nvSpPr>
          <p:cNvPr id="23" name="矩形 22">
            <a:extLst>
              <a:ext uri="{FF2B5EF4-FFF2-40B4-BE49-F238E27FC236}">
                <a16:creationId xmlns:a16="http://schemas.microsoft.com/office/drawing/2014/main" id="{F034C321-B946-4B2C-8249-18AF7EF64901}"/>
              </a:ext>
            </a:extLst>
          </p:cNvPr>
          <p:cNvSpPr/>
          <p:nvPr/>
        </p:nvSpPr>
        <p:spPr>
          <a:xfrm>
            <a:off x="5885834" y="5361903"/>
            <a:ext cx="2898488" cy="646331"/>
          </a:xfrm>
          <a:prstGeom prst="rect">
            <a:avLst/>
          </a:prstGeom>
        </p:spPr>
        <p:txBody>
          <a:bodyPr wrap="square">
            <a:spAutoFit/>
          </a:bodyPr>
          <a:lstStyle/>
          <a:p>
            <a:pPr algn="ctr"/>
            <a:r>
              <a:rPr lang="en-US" altLang="zh-CN" dirty="0"/>
              <a:t>a tiny fraction of plans from the held-out database</a:t>
            </a:r>
            <a:endParaRPr lang="zh-CN" altLang="en-US" dirty="0"/>
          </a:p>
        </p:txBody>
      </p:sp>
      <p:sp>
        <p:nvSpPr>
          <p:cNvPr id="24" name="矩形: 圆角 23">
            <a:extLst>
              <a:ext uri="{FF2B5EF4-FFF2-40B4-BE49-F238E27FC236}">
                <a16:creationId xmlns:a16="http://schemas.microsoft.com/office/drawing/2014/main" id="{4CEB39AC-347D-4F2B-8AA0-865FE188FA76}"/>
              </a:ext>
            </a:extLst>
          </p:cNvPr>
          <p:cNvSpPr/>
          <p:nvPr/>
        </p:nvSpPr>
        <p:spPr>
          <a:xfrm>
            <a:off x="6761508" y="4133692"/>
            <a:ext cx="4190979" cy="707886"/>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0BD88E51-4983-4C08-971A-40D007F5D653}"/>
              </a:ext>
            </a:extLst>
          </p:cNvPr>
          <p:cNvSpPr/>
          <p:nvPr/>
        </p:nvSpPr>
        <p:spPr>
          <a:xfrm>
            <a:off x="9071199" y="5628957"/>
            <a:ext cx="589165" cy="112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矩形 25">
            <a:extLst>
              <a:ext uri="{FF2B5EF4-FFF2-40B4-BE49-F238E27FC236}">
                <a16:creationId xmlns:a16="http://schemas.microsoft.com/office/drawing/2014/main" id="{378E2564-C954-40DE-8ADD-2B10D510332E}"/>
              </a:ext>
            </a:extLst>
          </p:cNvPr>
          <p:cNvSpPr/>
          <p:nvPr/>
        </p:nvSpPr>
        <p:spPr>
          <a:xfrm>
            <a:off x="10046632" y="5398124"/>
            <a:ext cx="1594564" cy="461665"/>
          </a:xfrm>
          <a:prstGeom prst="rect">
            <a:avLst/>
          </a:prstGeom>
        </p:spPr>
        <p:txBody>
          <a:bodyPr wrap="square">
            <a:spAutoFit/>
          </a:bodyPr>
          <a:lstStyle/>
          <a:p>
            <a:r>
              <a:rPr lang="en-US" altLang="zh-CN" sz="2400" b="1" dirty="0">
                <a:solidFill>
                  <a:schemeClr val="accent2">
                    <a:lumMod val="75000"/>
                  </a:schemeClr>
                </a:solidFill>
                <a:latin typeface="Candara" panose="020E0502030303020204" pitchFamily="34" charset="0"/>
              </a:rPr>
              <a:t>training</a:t>
            </a:r>
            <a:endParaRPr lang="zh-CN" altLang="en-US" sz="2400" b="1" dirty="0">
              <a:solidFill>
                <a:schemeClr val="accent2">
                  <a:lumMod val="75000"/>
                </a:schemeClr>
              </a:solidFill>
              <a:latin typeface="Candara" panose="020E0502030303020204" pitchFamily="34" charset="0"/>
            </a:endParaRPr>
          </a:p>
        </p:txBody>
      </p:sp>
      <p:sp>
        <p:nvSpPr>
          <p:cNvPr id="27" name="矩形 26">
            <a:extLst>
              <a:ext uri="{FF2B5EF4-FFF2-40B4-BE49-F238E27FC236}">
                <a16:creationId xmlns:a16="http://schemas.microsoft.com/office/drawing/2014/main" id="{C67751B7-A46B-402E-8CDF-D4ADEFB4F84B}"/>
              </a:ext>
            </a:extLst>
          </p:cNvPr>
          <p:cNvSpPr/>
          <p:nvPr/>
        </p:nvSpPr>
        <p:spPr>
          <a:xfrm>
            <a:off x="3047745" y="4455274"/>
            <a:ext cx="675598" cy="166723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289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P spid="23" grpId="0"/>
      <p:bldP spid="24" grpId="0" animBg="1"/>
      <p:bldP spid="25" grpId="0" animBg="1"/>
      <p:bldP spid="26"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Experiment —— Need for Adaptation &amp; Adaptive Model</a:t>
            </a:r>
            <a:endParaRPr lang="zh-CN" altLang="en-US" sz="3200" b="1" dirty="0">
              <a:solidFill>
                <a:schemeClr val="accent2">
                  <a:lumMod val="75000"/>
                </a:schemeClr>
              </a:solidFill>
              <a:latin typeface="Arial Black" panose="020B0A04020102020204" pitchFamily="34" charset="0"/>
            </a:endParaRPr>
          </a:p>
        </p:txBody>
      </p:sp>
      <p:pic>
        <p:nvPicPr>
          <p:cNvPr id="5" name="图片 4">
            <a:extLst>
              <a:ext uri="{FF2B5EF4-FFF2-40B4-BE49-F238E27FC236}">
                <a16:creationId xmlns:a16="http://schemas.microsoft.com/office/drawing/2014/main" id="{672CDF95-FEEC-4074-AC69-B42FC3DE864E}"/>
              </a:ext>
            </a:extLst>
          </p:cNvPr>
          <p:cNvPicPr>
            <a:picLocks noChangeAspect="1"/>
          </p:cNvPicPr>
          <p:nvPr/>
        </p:nvPicPr>
        <p:blipFill>
          <a:blip r:embed="rId2"/>
          <a:stretch>
            <a:fillRect/>
          </a:stretch>
        </p:blipFill>
        <p:spPr>
          <a:xfrm>
            <a:off x="1829473" y="1725003"/>
            <a:ext cx="8533054" cy="3839460"/>
          </a:xfrm>
          <a:prstGeom prst="rect">
            <a:avLst/>
          </a:prstGeom>
        </p:spPr>
      </p:pic>
    </p:spTree>
    <p:extLst>
      <p:ext uri="{BB962C8B-B14F-4D97-AF65-F5344CB8AC3E}">
        <p14:creationId xmlns:p14="http://schemas.microsoft.com/office/powerpoint/2010/main" val="358412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4" y="339989"/>
            <a:ext cx="11139276"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Experiment —— Index Recommendation Quality</a:t>
            </a:r>
            <a:endParaRPr lang="zh-CN" altLang="en-US" sz="3200" b="1" dirty="0">
              <a:solidFill>
                <a:schemeClr val="accent2">
                  <a:lumMod val="75000"/>
                </a:schemeClr>
              </a:solidFill>
              <a:latin typeface="Arial Black" panose="020B0A04020102020204" pitchFamily="34" charset="0"/>
            </a:endParaRPr>
          </a:p>
        </p:txBody>
      </p:sp>
      <p:sp>
        <p:nvSpPr>
          <p:cNvPr id="2" name="矩形 1">
            <a:extLst>
              <a:ext uri="{FF2B5EF4-FFF2-40B4-BE49-F238E27FC236}">
                <a16:creationId xmlns:a16="http://schemas.microsoft.com/office/drawing/2014/main" id="{1D9B90FA-F5C9-4096-ABDE-20BAAFDBA6F8}"/>
              </a:ext>
            </a:extLst>
          </p:cNvPr>
          <p:cNvSpPr/>
          <p:nvPr/>
        </p:nvSpPr>
        <p:spPr>
          <a:xfrm>
            <a:off x="3169254" y="1463085"/>
            <a:ext cx="6096000" cy="646331"/>
          </a:xfrm>
          <a:prstGeom prst="rect">
            <a:avLst/>
          </a:prstGeom>
        </p:spPr>
        <p:txBody>
          <a:bodyPr>
            <a:spAutoFit/>
          </a:bodyPr>
          <a:lstStyle/>
          <a:p>
            <a:r>
              <a:rPr lang="en-US" altLang="zh-CN" dirty="0">
                <a:latin typeface="Candara" panose="020E0502030303020204" pitchFamily="34" charset="0"/>
              </a:rPr>
              <a:t>The impact of </a:t>
            </a:r>
            <a:r>
              <a:rPr lang="en-US" altLang="zh-CN" dirty="0">
                <a:solidFill>
                  <a:schemeClr val="accent2">
                    <a:lumMod val="75000"/>
                  </a:schemeClr>
                </a:solidFill>
                <a:latin typeface="Candara" panose="020E0502030303020204" pitchFamily="34" charset="0"/>
              </a:rPr>
              <a:t>RF-based classifier </a:t>
            </a:r>
            <a:r>
              <a:rPr lang="en-US" altLang="zh-CN" dirty="0">
                <a:latin typeface="Candara" panose="020E0502030303020204" pitchFamily="34" charset="0"/>
              </a:rPr>
              <a:t>integrated into the index tuner on the end-to-end </a:t>
            </a:r>
            <a:r>
              <a:rPr lang="en-US" altLang="zh-CN" dirty="0">
                <a:solidFill>
                  <a:schemeClr val="accent2">
                    <a:lumMod val="75000"/>
                  </a:schemeClr>
                </a:solidFill>
                <a:latin typeface="Candara" panose="020E0502030303020204" pitchFamily="34" charset="0"/>
              </a:rPr>
              <a:t>recommendation quality</a:t>
            </a:r>
            <a:endParaRPr lang="zh-CN" altLang="en-US" dirty="0">
              <a:solidFill>
                <a:schemeClr val="accent2">
                  <a:lumMod val="75000"/>
                </a:schemeClr>
              </a:solidFill>
              <a:latin typeface="Candara" panose="020E0502030303020204" pitchFamily="34" charset="0"/>
            </a:endParaRPr>
          </a:p>
        </p:txBody>
      </p:sp>
      <p:sp>
        <p:nvSpPr>
          <p:cNvPr id="5" name="矩形: 圆角 4">
            <a:extLst>
              <a:ext uri="{FF2B5EF4-FFF2-40B4-BE49-F238E27FC236}">
                <a16:creationId xmlns:a16="http://schemas.microsoft.com/office/drawing/2014/main" id="{B460F9B4-7414-4B61-BD3A-4BEC1E9DC502}"/>
              </a:ext>
            </a:extLst>
          </p:cNvPr>
          <p:cNvSpPr/>
          <p:nvPr/>
        </p:nvSpPr>
        <p:spPr>
          <a:xfrm>
            <a:off x="2926746" y="1320004"/>
            <a:ext cx="6338508" cy="858985"/>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F5DF472-3864-45A9-9CEA-B0220A59481F}"/>
              </a:ext>
            </a:extLst>
          </p:cNvPr>
          <p:cNvSpPr/>
          <p:nvPr/>
        </p:nvSpPr>
        <p:spPr>
          <a:xfrm>
            <a:off x="1483624" y="2377040"/>
            <a:ext cx="566181" cy="369332"/>
          </a:xfrm>
          <a:prstGeom prst="rect">
            <a:avLst/>
          </a:prstGeom>
        </p:spPr>
        <p:txBody>
          <a:bodyPr wrap="none">
            <a:spAutoFit/>
          </a:bodyPr>
          <a:lstStyle/>
          <a:p>
            <a:r>
              <a:rPr lang="en-US" altLang="zh-CN" b="1" dirty="0" err="1">
                <a:solidFill>
                  <a:schemeClr val="accent1">
                    <a:lumMod val="75000"/>
                  </a:schemeClr>
                </a:solidFill>
                <a:latin typeface="Candara" panose="020E0502030303020204" pitchFamily="34" charset="0"/>
              </a:rPr>
              <a:t>Opt</a:t>
            </a:r>
            <a:endParaRPr lang="zh-CN" altLang="en-US" b="1" dirty="0">
              <a:solidFill>
                <a:schemeClr val="accent1">
                  <a:lumMod val="75000"/>
                </a:schemeClr>
              </a:solidFill>
              <a:latin typeface="Candara" panose="020E0502030303020204" pitchFamily="34" charset="0"/>
            </a:endParaRPr>
          </a:p>
        </p:txBody>
      </p:sp>
      <p:sp>
        <p:nvSpPr>
          <p:cNvPr id="6" name="矩形 5">
            <a:extLst>
              <a:ext uri="{FF2B5EF4-FFF2-40B4-BE49-F238E27FC236}">
                <a16:creationId xmlns:a16="http://schemas.microsoft.com/office/drawing/2014/main" id="{2E633353-9153-4446-911E-3F769C8C69ED}"/>
              </a:ext>
            </a:extLst>
          </p:cNvPr>
          <p:cNvSpPr/>
          <p:nvPr/>
        </p:nvSpPr>
        <p:spPr>
          <a:xfrm>
            <a:off x="1483624" y="2794483"/>
            <a:ext cx="5036446" cy="369332"/>
          </a:xfrm>
          <a:prstGeom prst="rect">
            <a:avLst/>
          </a:prstGeom>
        </p:spPr>
        <p:txBody>
          <a:bodyPr wrap="square">
            <a:spAutoFit/>
          </a:bodyPr>
          <a:lstStyle/>
          <a:p>
            <a:r>
              <a:rPr lang="en-US" altLang="zh-CN" b="1" dirty="0" err="1">
                <a:solidFill>
                  <a:schemeClr val="accent1">
                    <a:lumMod val="75000"/>
                  </a:schemeClr>
                </a:solidFill>
                <a:latin typeface="Candara" panose="020E0502030303020204" pitchFamily="34" charset="0"/>
              </a:rPr>
              <a:t>OptTr</a:t>
            </a:r>
            <a:r>
              <a:rPr lang="en-US" altLang="zh-CN" b="1" dirty="0">
                <a:solidFill>
                  <a:schemeClr val="accent1">
                    <a:lumMod val="75000"/>
                  </a:schemeClr>
                </a:solidFill>
                <a:latin typeface="Candara" panose="020E0502030303020204" pitchFamily="34" charset="0"/>
              </a:rPr>
              <a:t> : </a:t>
            </a:r>
            <a:r>
              <a:rPr lang="en-US" altLang="zh-CN" dirty="0">
                <a:latin typeface="Candara" panose="020E0502030303020204" pitchFamily="34" charset="0"/>
              </a:rPr>
              <a:t>improvement is greater than a threshold </a:t>
            </a:r>
            <a:endParaRPr lang="zh-CN" altLang="en-US" dirty="0">
              <a:latin typeface="Candara" panose="020E0502030303020204" pitchFamily="34" charset="0"/>
            </a:endParaRPr>
          </a:p>
        </p:txBody>
      </p:sp>
      <p:sp>
        <p:nvSpPr>
          <p:cNvPr id="7" name="矩形 6">
            <a:extLst>
              <a:ext uri="{FF2B5EF4-FFF2-40B4-BE49-F238E27FC236}">
                <a16:creationId xmlns:a16="http://schemas.microsoft.com/office/drawing/2014/main" id="{C4BE76FE-28B2-4680-82E2-24B3F35E6221}"/>
              </a:ext>
            </a:extLst>
          </p:cNvPr>
          <p:cNvSpPr/>
          <p:nvPr/>
        </p:nvSpPr>
        <p:spPr>
          <a:xfrm>
            <a:off x="1483624" y="3215132"/>
            <a:ext cx="2953053" cy="369332"/>
          </a:xfrm>
          <a:prstGeom prst="rect">
            <a:avLst/>
          </a:prstGeom>
        </p:spPr>
        <p:txBody>
          <a:bodyPr wrap="none">
            <a:spAutoFit/>
          </a:bodyPr>
          <a:lstStyle/>
          <a:p>
            <a:r>
              <a:rPr lang="en-US" altLang="zh-CN" dirty="0">
                <a:latin typeface="Candara" panose="020E0502030303020204" pitchFamily="34" charset="0"/>
              </a:rPr>
              <a:t>Split by plan (</a:t>
            </a:r>
            <a:r>
              <a:rPr lang="en-US" altLang="zh-CN" b="1" dirty="0" err="1">
                <a:solidFill>
                  <a:schemeClr val="accent1">
                    <a:lumMod val="75000"/>
                  </a:schemeClr>
                </a:solidFill>
                <a:latin typeface="Candara" panose="020E0502030303020204" pitchFamily="34" charset="0"/>
              </a:rPr>
              <a:t>AdaptivePlan</a:t>
            </a:r>
            <a:r>
              <a:rPr lang="en-US" altLang="zh-CN" dirty="0">
                <a:latin typeface="Candara" panose="020E0502030303020204" pitchFamily="34" charset="0"/>
              </a:rPr>
              <a:t>)</a:t>
            </a:r>
            <a:endParaRPr lang="zh-CN" altLang="en-US" dirty="0">
              <a:latin typeface="Candara" panose="020E0502030303020204" pitchFamily="34" charset="0"/>
            </a:endParaRPr>
          </a:p>
        </p:txBody>
      </p:sp>
      <p:sp>
        <p:nvSpPr>
          <p:cNvPr id="8" name="矩形 7">
            <a:extLst>
              <a:ext uri="{FF2B5EF4-FFF2-40B4-BE49-F238E27FC236}">
                <a16:creationId xmlns:a16="http://schemas.microsoft.com/office/drawing/2014/main" id="{48AA6B62-7F82-4877-A079-162635A13D64}"/>
              </a:ext>
            </a:extLst>
          </p:cNvPr>
          <p:cNvSpPr/>
          <p:nvPr/>
        </p:nvSpPr>
        <p:spPr>
          <a:xfrm>
            <a:off x="1483624" y="3655302"/>
            <a:ext cx="3241593" cy="369332"/>
          </a:xfrm>
          <a:prstGeom prst="rect">
            <a:avLst/>
          </a:prstGeom>
        </p:spPr>
        <p:txBody>
          <a:bodyPr wrap="none">
            <a:spAutoFit/>
          </a:bodyPr>
          <a:lstStyle/>
          <a:p>
            <a:r>
              <a:rPr lang="en-US" altLang="zh-CN" dirty="0">
                <a:latin typeface="Candara" panose="020E0502030303020204" pitchFamily="34" charset="0"/>
              </a:rPr>
              <a:t>Split by database (</a:t>
            </a:r>
            <a:r>
              <a:rPr lang="en-US" altLang="zh-CN" b="1" dirty="0" err="1">
                <a:solidFill>
                  <a:schemeClr val="accent1">
                    <a:lumMod val="75000"/>
                  </a:schemeClr>
                </a:solidFill>
                <a:latin typeface="Candara" panose="020E0502030303020204" pitchFamily="34" charset="0"/>
              </a:rPr>
              <a:t>AdaptiveDB</a:t>
            </a:r>
            <a:r>
              <a:rPr lang="en-US" altLang="zh-CN" dirty="0">
                <a:latin typeface="Candara" panose="020E0502030303020204" pitchFamily="34" charset="0"/>
              </a:rPr>
              <a:t>)</a:t>
            </a:r>
            <a:endParaRPr lang="zh-CN" altLang="en-US" dirty="0">
              <a:latin typeface="Candara" panose="020E0502030303020204" pitchFamily="34" charset="0"/>
            </a:endParaRPr>
          </a:p>
        </p:txBody>
      </p:sp>
      <p:sp>
        <p:nvSpPr>
          <p:cNvPr id="9" name="左大括号 8">
            <a:extLst>
              <a:ext uri="{FF2B5EF4-FFF2-40B4-BE49-F238E27FC236}">
                <a16:creationId xmlns:a16="http://schemas.microsoft.com/office/drawing/2014/main" id="{2C01DAE3-6FF4-4CD7-A7B3-7A4BE4D4FF8F}"/>
              </a:ext>
            </a:extLst>
          </p:cNvPr>
          <p:cNvSpPr/>
          <p:nvPr/>
        </p:nvSpPr>
        <p:spPr>
          <a:xfrm>
            <a:off x="1229139" y="2465819"/>
            <a:ext cx="215450" cy="1476838"/>
          </a:xfrm>
          <a:prstGeom prst="leftBrace">
            <a:avLst>
              <a:gd name="adj1" fmla="val 4989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andara" panose="020E0502030303020204" pitchFamily="34" charset="0"/>
            </a:endParaRPr>
          </a:p>
        </p:txBody>
      </p:sp>
      <p:sp>
        <p:nvSpPr>
          <p:cNvPr id="10" name="矩形 9">
            <a:extLst>
              <a:ext uri="{FF2B5EF4-FFF2-40B4-BE49-F238E27FC236}">
                <a16:creationId xmlns:a16="http://schemas.microsoft.com/office/drawing/2014/main" id="{ADFF8C9E-8704-4038-89FB-DFC89878BBE7}"/>
              </a:ext>
            </a:extLst>
          </p:cNvPr>
          <p:cNvSpPr/>
          <p:nvPr/>
        </p:nvSpPr>
        <p:spPr>
          <a:xfrm>
            <a:off x="8141336" y="3159796"/>
            <a:ext cx="1907895" cy="369332"/>
          </a:xfrm>
          <a:prstGeom prst="rect">
            <a:avLst/>
          </a:prstGeom>
        </p:spPr>
        <p:txBody>
          <a:bodyPr wrap="none">
            <a:spAutoFit/>
          </a:bodyPr>
          <a:lstStyle/>
          <a:p>
            <a:r>
              <a:rPr lang="en-US" altLang="zh-CN" b="1" dirty="0">
                <a:latin typeface="Candara" panose="020E0502030303020204" pitchFamily="34" charset="0"/>
              </a:rPr>
              <a:t>Iteration time:  10</a:t>
            </a:r>
            <a:endParaRPr lang="zh-CN" altLang="en-US" b="1" dirty="0">
              <a:latin typeface="Candara" panose="020E0502030303020204" pitchFamily="34" charset="0"/>
            </a:endParaRPr>
          </a:p>
        </p:txBody>
      </p:sp>
      <p:sp>
        <p:nvSpPr>
          <p:cNvPr id="11" name="矩形 10">
            <a:extLst>
              <a:ext uri="{FF2B5EF4-FFF2-40B4-BE49-F238E27FC236}">
                <a16:creationId xmlns:a16="http://schemas.microsoft.com/office/drawing/2014/main" id="{2EB17F0C-A506-424D-AAC3-A99EF7775763}"/>
              </a:ext>
            </a:extLst>
          </p:cNvPr>
          <p:cNvSpPr/>
          <p:nvPr/>
        </p:nvSpPr>
        <p:spPr>
          <a:xfrm>
            <a:off x="8311306" y="2587385"/>
            <a:ext cx="1171090" cy="369332"/>
          </a:xfrm>
          <a:prstGeom prst="rect">
            <a:avLst/>
          </a:prstGeom>
        </p:spPr>
        <p:txBody>
          <a:bodyPr wrap="none">
            <a:spAutoFit/>
          </a:bodyPr>
          <a:lstStyle/>
          <a:p>
            <a:r>
              <a:rPr lang="en-US" altLang="zh-CN" b="1" dirty="0">
                <a:latin typeface="Candara" panose="020E0502030303020204" pitchFamily="34" charset="0"/>
              </a:rPr>
              <a:t>Train data</a:t>
            </a:r>
            <a:endParaRPr lang="zh-CN" altLang="en-US" b="1" dirty="0">
              <a:latin typeface="Candara" panose="020E0502030303020204" pitchFamily="34" charset="0"/>
            </a:endParaRPr>
          </a:p>
        </p:txBody>
      </p:sp>
      <p:sp>
        <p:nvSpPr>
          <p:cNvPr id="13" name="矩形 12">
            <a:extLst>
              <a:ext uri="{FF2B5EF4-FFF2-40B4-BE49-F238E27FC236}">
                <a16:creationId xmlns:a16="http://schemas.microsoft.com/office/drawing/2014/main" id="{DCDEAD18-9146-4F07-8DA7-E7CAC51779A5}"/>
              </a:ext>
            </a:extLst>
          </p:cNvPr>
          <p:cNvSpPr/>
          <p:nvPr/>
        </p:nvSpPr>
        <p:spPr>
          <a:xfrm>
            <a:off x="8017906" y="3716618"/>
            <a:ext cx="2154757" cy="369332"/>
          </a:xfrm>
          <a:prstGeom prst="rect">
            <a:avLst/>
          </a:prstGeom>
        </p:spPr>
        <p:txBody>
          <a:bodyPr wrap="none">
            <a:spAutoFit/>
          </a:bodyPr>
          <a:lstStyle/>
          <a:p>
            <a:r>
              <a:rPr lang="en-US" altLang="zh-CN" b="1" dirty="0">
                <a:latin typeface="Candara" panose="020E0502030303020204" pitchFamily="34" charset="0"/>
              </a:rPr>
              <a:t>New</a:t>
            </a:r>
            <a:r>
              <a:rPr lang="zh-CN" altLang="en-US" b="1" dirty="0">
                <a:latin typeface="Candara" panose="020E0502030303020204" pitchFamily="34" charset="0"/>
              </a:rPr>
              <a:t> </a:t>
            </a:r>
            <a:r>
              <a:rPr lang="en-US" altLang="zh-CN" b="1" dirty="0">
                <a:latin typeface="Candara" panose="020E0502030303020204" pitchFamily="34" charset="0"/>
              </a:rPr>
              <a:t>execution</a:t>
            </a:r>
            <a:r>
              <a:rPr lang="zh-CN" altLang="en-US" b="1" dirty="0">
                <a:latin typeface="Candara" panose="020E0502030303020204" pitchFamily="34" charset="0"/>
              </a:rPr>
              <a:t> </a:t>
            </a:r>
            <a:r>
              <a:rPr lang="en-US" altLang="zh-CN" b="1" dirty="0">
                <a:latin typeface="Candara" panose="020E0502030303020204" pitchFamily="34" charset="0"/>
              </a:rPr>
              <a:t>data</a:t>
            </a:r>
          </a:p>
        </p:txBody>
      </p:sp>
      <p:cxnSp>
        <p:nvCxnSpPr>
          <p:cNvPr id="17" name="连接符: 肘形 16">
            <a:extLst>
              <a:ext uri="{FF2B5EF4-FFF2-40B4-BE49-F238E27FC236}">
                <a16:creationId xmlns:a16="http://schemas.microsoft.com/office/drawing/2014/main" id="{F2630FE9-FC83-4D06-ACFE-73B49A41981F}"/>
              </a:ext>
            </a:extLst>
          </p:cNvPr>
          <p:cNvCxnSpPr>
            <a:stCxn id="13" idx="3"/>
            <a:endCxn id="11" idx="3"/>
          </p:cNvCxnSpPr>
          <p:nvPr/>
        </p:nvCxnSpPr>
        <p:spPr>
          <a:xfrm flipH="1" flipV="1">
            <a:off x="9482396" y="2772051"/>
            <a:ext cx="690267" cy="1129233"/>
          </a:xfrm>
          <a:prstGeom prst="bentConnector3">
            <a:avLst>
              <a:gd name="adj1" fmla="val -331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7572E18-62E2-4BE2-A3F5-C074C4992F5F}"/>
              </a:ext>
            </a:extLst>
          </p:cNvPr>
          <p:cNvCxnSpPr>
            <a:cxnSpLocks/>
          </p:cNvCxnSpPr>
          <p:nvPr/>
        </p:nvCxnSpPr>
        <p:spPr>
          <a:xfrm>
            <a:off x="8965096" y="3529128"/>
            <a:ext cx="0" cy="28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A33BA30-BE3E-4C25-ABA3-3319C7792F53}"/>
              </a:ext>
            </a:extLst>
          </p:cNvPr>
          <p:cNvCxnSpPr/>
          <p:nvPr/>
        </p:nvCxnSpPr>
        <p:spPr>
          <a:xfrm>
            <a:off x="8965096" y="2956717"/>
            <a:ext cx="0" cy="258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F4AEDFD1-FBE0-4C08-87FC-70E12FF21C4D}"/>
              </a:ext>
            </a:extLst>
          </p:cNvPr>
          <p:cNvPicPr>
            <a:picLocks noChangeAspect="1"/>
          </p:cNvPicPr>
          <p:nvPr/>
        </p:nvPicPr>
        <p:blipFill>
          <a:blip r:embed="rId3"/>
          <a:stretch>
            <a:fillRect/>
          </a:stretch>
        </p:blipFill>
        <p:spPr>
          <a:xfrm>
            <a:off x="904789" y="4392771"/>
            <a:ext cx="10624930" cy="2250184"/>
          </a:xfrm>
          <a:prstGeom prst="rect">
            <a:avLst/>
          </a:prstGeom>
        </p:spPr>
      </p:pic>
      <p:sp>
        <p:nvSpPr>
          <p:cNvPr id="32" name="矩形 31">
            <a:extLst>
              <a:ext uri="{FF2B5EF4-FFF2-40B4-BE49-F238E27FC236}">
                <a16:creationId xmlns:a16="http://schemas.microsoft.com/office/drawing/2014/main" id="{EA915D19-C90E-4845-9C0B-214D0C3A6538}"/>
              </a:ext>
            </a:extLst>
          </p:cNvPr>
          <p:cNvSpPr/>
          <p:nvPr/>
        </p:nvSpPr>
        <p:spPr>
          <a:xfrm>
            <a:off x="7125795" y="5470658"/>
            <a:ext cx="749003" cy="45147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37279B2F-FFC5-4D19-8928-323DA469FEAB}"/>
              </a:ext>
            </a:extLst>
          </p:cNvPr>
          <p:cNvSpPr/>
          <p:nvPr/>
        </p:nvSpPr>
        <p:spPr>
          <a:xfrm>
            <a:off x="10674064" y="5517863"/>
            <a:ext cx="749003" cy="45147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03E2AA1-7214-4069-B043-5A2BBB0EC51F}"/>
              </a:ext>
            </a:extLst>
          </p:cNvPr>
          <p:cNvSpPr/>
          <p:nvPr/>
        </p:nvSpPr>
        <p:spPr>
          <a:xfrm>
            <a:off x="3577526" y="5519763"/>
            <a:ext cx="749003" cy="45147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790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Conclusion </a:t>
            </a:r>
            <a:endParaRPr lang="zh-CN" altLang="en-US" sz="3200" b="1" dirty="0">
              <a:solidFill>
                <a:schemeClr val="accent2">
                  <a:lumMod val="75000"/>
                </a:schemeClr>
              </a:solidFill>
              <a:latin typeface="Arial Black" panose="020B0A04020102020204" pitchFamily="34" charset="0"/>
            </a:endParaRPr>
          </a:p>
        </p:txBody>
      </p:sp>
      <p:sp>
        <p:nvSpPr>
          <p:cNvPr id="3" name="矩形 2">
            <a:extLst>
              <a:ext uri="{FF2B5EF4-FFF2-40B4-BE49-F238E27FC236}">
                <a16:creationId xmlns:a16="http://schemas.microsoft.com/office/drawing/2014/main" id="{1A647C10-649F-4364-9E01-EFB26E5FA5B5}"/>
              </a:ext>
            </a:extLst>
          </p:cNvPr>
          <p:cNvSpPr/>
          <p:nvPr/>
        </p:nvSpPr>
        <p:spPr>
          <a:xfrm>
            <a:off x="972226" y="1133093"/>
            <a:ext cx="4099199" cy="461665"/>
          </a:xfrm>
          <a:prstGeom prst="rect">
            <a:avLst/>
          </a:prstGeom>
        </p:spPr>
        <p:txBody>
          <a:bodyPr wrap="none">
            <a:spAutoFit/>
          </a:bodyPr>
          <a:lstStyle/>
          <a:p>
            <a:r>
              <a:rPr lang="en-US" altLang="zh-CN" sz="2400" b="1" dirty="0">
                <a:solidFill>
                  <a:schemeClr val="accent1">
                    <a:lumMod val="75000"/>
                  </a:schemeClr>
                </a:solidFill>
                <a:latin typeface="Candara" panose="020E0502030303020204" pitchFamily="34" charset="0"/>
              </a:rPr>
              <a:t>1.</a:t>
            </a:r>
            <a:r>
              <a:rPr lang="zh-CN" altLang="en-US" sz="2400" b="1" dirty="0">
                <a:solidFill>
                  <a:schemeClr val="accent1">
                    <a:lumMod val="75000"/>
                  </a:schemeClr>
                </a:solidFill>
                <a:latin typeface="Candara" panose="020E0502030303020204" pitchFamily="34" charset="0"/>
              </a:rPr>
              <a:t> </a:t>
            </a:r>
            <a:r>
              <a:rPr lang="en-US" altLang="zh-CN" sz="2400" b="1" dirty="0">
                <a:solidFill>
                  <a:schemeClr val="accent1">
                    <a:lumMod val="75000"/>
                  </a:schemeClr>
                </a:solidFill>
                <a:latin typeface="Candara" panose="020E0502030303020204" pitchFamily="34" charset="0"/>
              </a:rPr>
              <a:t>Regression vs. classification</a:t>
            </a:r>
            <a:endParaRPr lang="zh-CN" altLang="en-US" sz="2400" b="1" dirty="0">
              <a:solidFill>
                <a:schemeClr val="accent1">
                  <a:lumMod val="75000"/>
                </a:schemeClr>
              </a:solidFill>
              <a:latin typeface="Candara" panose="020E0502030303020204" pitchFamily="34" charset="0"/>
            </a:endParaRPr>
          </a:p>
        </p:txBody>
      </p:sp>
      <p:sp>
        <p:nvSpPr>
          <p:cNvPr id="5" name="矩形 4">
            <a:extLst>
              <a:ext uri="{FF2B5EF4-FFF2-40B4-BE49-F238E27FC236}">
                <a16:creationId xmlns:a16="http://schemas.microsoft.com/office/drawing/2014/main" id="{8727979A-D163-4825-8245-D56E3ED0ADD5}"/>
              </a:ext>
            </a:extLst>
          </p:cNvPr>
          <p:cNvSpPr/>
          <p:nvPr/>
        </p:nvSpPr>
        <p:spPr>
          <a:xfrm>
            <a:off x="972226" y="2439392"/>
            <a:ext cx="2299027" cy="461665"/>
          </a:xfrm>
          <a:prstGeom prst="rect">
            <a:avLst/>
          </a:prstGeom>
        </p:spPr>
        <p:txBody>
          <a:bodyPr wrap="none">
            <a:spAutoFit/>
          </a:bodyPr>
          <a:lstStyle/>
          <a:p>
            <a:r>
              <a:rPr lang="en-US" altLang="zh-CN" sz="2400" b="1" dirty="0">
                <a:solidFill>
                  <a:schemeClr val="accent1">
                    <a:lumMod val="75000"/>
                  </a:schemeClr>
                </a:solidFill>
                <a:latin typeface="Candara" panose="020E0502030303020204" pitchFamily="34" charset="0"/>
              </a:rPr>
              <a:t>2. Offline model</a:t>
            </a:r>
            <a:endParaRPr lang="zh-CN" altLang="en-US" sz="2400" b="1" dirty="0">
              <a:solidFill>
                <a:schemeClr val="accent1">
                  <a:lumMod val="75000"/>
                </a:schemeClr>
              </a:solidFill>
              <a:latin typeface="Candara" panose="020E0502030303020204" pitchFamily="34" charset="0"/>
            </a:endParaRPr>
          </a:p>
        </p:txBody>
      </p:sp>
      <p:sp>
        <p:nvSpPr>
          <p:cNvPr id="6" name="矩形 5">
            <a:extLst>
              <a:ext uri="{FF2B5EF4-FFF2-40B4-BE49-F238E27FC236}">
                <a16:creationId xmlns:a16="http://schemas.microsoft.com/office/drawing/2014/main" id="{9F284BFF-B820-4569-A7A3-A2A852CFC10F}"/>
              </a:ext>
            </a:extLst>
          </p:cNvPr>
          <p:cNvSpPr/>
          <p:nvPr/>
        </p:nvSpPr>
        <p:spPr>
          <a:xfrm>
            <a:off x="972226" y="3435346"/>
            <a:ext cx="5801588" cy="461665"/>
          </a:xfrm>
          <a:prstGeom prst="rect">
            <a:avLst/>
          </a:prstGeom>
        </p:spPr>
        <p:txBody>
          <a:bodyPr wrap="none">
            <a:spAutoFit/>
          </a:bodyPr>
          <a:lstStyle/>
          <a:p>
            <a:r>
              <a:rPr lang="en-US" altLang="zh-CN" sz="2400" b="1" dirty="0">
                <a:solidFill>
                  <a:schemeClr val="accent1">
                    <a:lumMod val="75000"/>
                  </a:schemeClr>
                </a:solidFill>
                <a:latin typeface="Candara" panose="020E0502030303020204" pitchFamily="34" charset="0"/>
              </a:rPr>
              <a:t>3. Need for adaptation and adaptive model</a:t>
            </a:r>
            <a:endParaRPr lang="zh-CN" altLang="en-US" sz="2400" b="1" dirty="0">
              <a:solidFill>
                <a:schemeClr val="accent1">
                  <a:lumMod val="75000"/>
                </a:schemeClr>
              </a:solidFill>
              <a:latin typeface="Candara" panose="020E0502030303020204" pitchFamily="34" charset="0"/>
            </a:endParaRPr>
          </a:p>
        </p:txBody>
      </p:sp>
      <p:sp>
        <p:nvSpPr>
          <p:cNvPr id="7" name="矩形 6">
            <a:extLst>
              <a:ext uri="{FF2B5EF4-FFF2-40B4-BE49-F238E27FC236}">
                <a16:creationId xmlns:a16="http://schemas.microsoft.com/office/drawing/2014/main" id="{120E60BD-FE3F-4479-8936-6753437CCB19}"/>
              </a:ext>
            </a:extLst>
          </p:cNvPr>
          <p:cNvSpPr/>
          <p:nvPr/>
        </p:nvSpPr>
        <p:spPr>
          <a:xfrm>
            <a:off x="972226" y="4950713"/>
            <a:ext cx="5889754" cy="461665"/>
          </a:xfrm>
          <a:prstGeom prst="rect">
            <a:avLst/>
          </a:prstGeom>
        </p:spPr>
        <p:txBody>
          <a:bodyPr wrap="none">
            <a:spAutoFit/>
          </a:bodyPr>
          <a:lstStyle/>
          <a:p>
            <a:r>
              <a:rPr lang="en-US" altLang="zh-CN" sz="2400" b="1" dirty="0">
                <a:solidFill>
                  <a:schemeClr val="accent1">
                    <a:lumMod val="75000"/>
                  </a:schemeClr>
                </a:solidFill>
                <a:latin typeface="Candara" panose="020E0502030303020204" pitchFamily="34" charset="0"/>
              </a:rPr>
              <a:t>4. Improvement in index recommendations</a:t>
            </a:r>
            <a:endParaRPr lang="zh-CN" altLang="en-US" sz="2400" b="1" dirty="0">
              <a:solidFill>
                <a:schemeClr val="accent1">
                  <a:lumMod val="75000"/>
                </a:schemeClr>
              </a:solidFill>
              <a:latin typeface="Candara" panose="020E0502030303020204" pitchFamily="34" charset="0"/>
            </a:endParaRPr>
          </a:p>
        </p:txBody>
      </p:sp>
      <p:sp>
        <p:nvSpPr>
          <p:cNvPr id="2" name="矩形 1">
            <a:extLst>
              <a:ext uri="{FF2B5EF4-FFF2-40B4-BE49-F238E27FC236}">
                <a16:creationId xmlns:a16="http://schemas.microsoft.com/office/drawing/2014/main" id="{DC0420C3-A106-458F-B671-C050595A7EB3}"/>
              </a:ext>
            </a:extLst>
          </p:cNvPr>
          <p:cNvSpPr/>
          <p:nvPr/>
        </p:nvSpPr>
        <p:spPr>
          <a:xfrm>
            <a:off x="1426421" y="1707305"/>
            <a:ext cx="9486747" cy="646331"/>
          </a:xfrm>
          <a:prstGeom prst="rect">
            <a:avLst/>
          </a:prstGeom>
        </p:spPr>
        <p:txBody>
          <a:bodyPr wrap="square">
            <a:spAutoFit/>
          </a:bodyPr>
          <a:lstStyle/>
          <a:p>
            <a:r>
              <a:rPr lang="en-US" altLang="zh-CN" dirty="0"/>
              <a:t>We observed a </a:t>
            </a:r>
            <a:r>
              <a:rPr lang="en-US" altLang="zh-CN" b="1" dirty="0">
                <a:solidFill>
                  <a:schemeClr val="accent2">
                    <a:lumMod val="75000"/>
                  </a:schemeClr>
                </a:solidFill>
              </a:rPr>
              <a:t>2×−5× reduction </a:t>
            </a:r>
            <a:r>
              <a:rPr lang="en-US" altLang="zh-CN" dirty="0"/>
              <a:t>in the ratio of errors when </a:t>
            </a:r>
            <a:r>
              <a:rPr lang="en-US" altLang="zh-CN" b="1" dirty="0">
                <a:solidFill>
                  <a:schemeClr val="accent2">
                    <a:lumMod val="75000"/>
                  </a:schemeClr>
                </a:solidFill>
              </a:rPr>
              <a:t>using the classifier </a:t>
            </a:r>
            <a:r>
              <a:rPr lang="en-US" altLang="zh-CN" dirty="0"/>
              <a:t>to select the cheaper of a pair of plans compared with other learning or analysis models.</a:t>
            </a:r>
            <a:endParaRPr lang="zh-CN" altLang="en-US" dirty="0"/>
          </a:p>
        </p:txBody>
      </p:sp>
      <p:sp>
        <p:nvSpPr>
          <p:cNvPr id="8" name="矩形 7">
            <a:extLst>
              <a:ext uri="{FF2B5EF4-FFF2-40B4-BE49-F238E27FC236}">
                <a16:creationId xmlns:a16="http://schemas.microsoft.com/office/drawing/2014/main" id="{2B614174-D3C2-41C9-9FCD-61F2108D3C6B}"/>
              </a:ext>
            </a:extLst>
          </p:cNvPr>
          <p:cNvSpPr/>
          <p:nvPr/>
        </p:nvSpPr>
        <p:spPr>
          <a:xfrm>
            <a:off x="1426421" y="2987336"/>
            <a:ext cx="9615955" cy="369332"/>
          </a:xfrm>
          <a:prstGeom prst="rect">
            <a:avLst/>
          </a:prstGeom>
        </p:spPr>
        <p:txBody>
          <a:bodyPr wrap="square">
            <a:spAutoFit/>
          </a:bodyPr>
          <a:lstStyle/>
          <a:p>
            <a:r>
              <a:rPr lang="en-US" altLang="zh-CN" dirty="0"/>
              <a:t>We find that overall the </a:t>
            </a:r>
            <a:r>
              <a:rPr lang="en-US" altLang="zh-CN" b="1" dirty="0">
                <a:solidFill>
                  <a:schemeClr val="accent2">
                    <a:lumMod val="75000"/>
                  </a:schemeClr>
                </a:solidFill>
              </a:rPr>
              <a:t>RF-based models </a:t>
            </a:r>
            <a:r>
              <a:rPr lang="en-US" altLang="zh-CN" dirty="0"/>
              <a:t>outperform others in accuracy and training efficiency.</a:t>
            </a:r>
            <a:endParaRPr lang="zh-CN" altLang="en-US" dirty="0"/>
          </a:p>
        </p:txBody>
      </p:sp>
      <p:sp>
        <p:nvSpPr>
          <p:cNvPr id="9" name="矩形 8">
            <a:extLst>
              <a:ext uri="{FF2B5EF4-FFF2-40B4-BE49-F238E27FC236}">
                <a16:creationId xmlns:a16="http://schemas.microsoft.com/office/drawing/2014/main" id="{5DC4CFBA-EC37-4B52-8280-B009C8F6D0F2}"/>
              </a:ext>
            </a:extLst>
          </p:cNvPr>
          <p:cNvSpPr/>
          <p:nvPr/>
        </p:nvSpPr>
        <p:spPr>
          <a:xfrm>
            <a:off x="1426421" y="3969245"/>
            <a:ext cx="9700389" cy="923330"/>
          </a:xfrm>
          <a:prstGeom prst="rect">
            <a:avLst/>
          </a:prstGeom>
        </p:spPr>
        <p:txBody>
          <a:bodyPr wrap="square">
            <a:spAutoFit/>
          </a:bodyPr>
          <a:lstStyle/>
          <a:p>
            <a:r>
              <a:rPr lang="en-US" altLang="zh-CN" dirty="0"/>
              <a:t>We observe that the </a:t>
            </a:r>
            <a:r>
              <a:rPr lang="en-US" altLang="zh-CN" b="1" dirty="0">
                <a:solidFill>
                  <a:schemeClr val="accent2">
                    <a:lumMod val="75000"/>
                  </a:schemeClr>
                </a:solidFill>
              </a:rPr>
              <a:t>lightweight adaptive strategies </a:t>
            </a:r>
            <a:r>
              <a:rPr lang="en-US" altLang="zh-CN" dirty="0"/>
              <a:t>are effective in reducing the fraction of errors in plan comparison by up to </a:t>
            </a:r>
            <a:r>
              <a:rPr lang="en-US" altLang="zh-CN" b="1" dirty="0">
                <a:solidFill>
                  <a:schemeClr val="accent2">
                    <a:lumMod val="75000"/>
                  </a:schemeClr>
                </a:solidFill>
              </a:rPr>
              <a:t>2×</a:t>
            </a:r>
            <a:r>
              <a:rPr lang="en-US" altLang="zh-CN" dirty="0">
                <a:solidFill>
                  <a:schemeClr val="accent2">
                    <a:lumMod val="75000"/>
                  </a:schemeClr>
                </a:solidFill>
              </a:rPr>
              <a:t> </a:t>
            </a:r>
            <a:r>
              <a:rPr lang="en-US" altLang="zh-CN" dirty="0"/>
              <a:t>with </a:t>
            </a:r>
            <a:r>
              <a:rPr lang="en-US" altLang="zh-CN" b="1" dirty="0">
                <a:solidFill>
                  <a:schemeClr val="accent2">
                    <a:lumMod val="75000"/>
                  </a:schemeClr>
                </a:solidFill>
              </a:rPr>
              <a:t>a tiny fraction of newly-labeled plans </a:t>
            </a:r>
            <a:r>
              <a:rPr lang="en-US" altLang="zh-CN" dirty="0"/>
              <a:t>from the unseen database</a:t>
            </a:r>
            <a:endParaRPr lang="zh-CN" altLang="en-US" dirty="0"/>
          </a:p>
        </p:txBody>
      </p:sp>
      <p:sp>
        <p:nvSpPr>
          <p:cNvPr id="10" name="矩形 9">
            <a:extLst>
              <a:ext uri="{FF2B5EF4-FFF2-40B4-BE49-F238E27FC236}">
                <a16:creationId xmlns:a16="http://schemas.microsoft.com/office/drawing/2014/main" id="{9D323E26-25FB-4931-B45B-87104C501220}"/>
              </a:ext>
            </a:extLst>
          </p:cNvPr>
          <p:cNvSpPr/>
          <p:nvPr/>
        </p:nvSpPr>
        <p:spPr>
          <a:xfrm>
            <a:off x="1426420" y="5530999"/>
            <a:ext cx="9486747" cy="646331"/>
          </a:xfrm>
          <a:prstGeom prst="rect">
            <a:avLst/>
          </a:prstGeom>
        </p:spPr>
        <p:txBody>
          <a:bodyPr wrap="square">
            <a:spAutoFit/>
          </a:bodyPr>
          <a:lstStyle/>
          <a:p>
            <a:r>
              <a:rPr lang="en-US" altLang="zh-CN" dirty="0"/>
              <a:t>We observe that augmenting </a:t>
            </a:r>
            <a:r>
              <a:rPr lang="en-US" altLang="zh-CN" b="1" dirty="0">
                <a:solidFill>
                  <a:schemeClr val="accent2">
                    <a:lumMod val="75000"/>
                  </a:schemeClr>
                </a:solidFill>
              </a:rPr>
              <a:t>the index tuner with the model </a:t>
            </a:r>
            <a:r>
              <a:rPr lang="en-US" altLang="zh-CN" dirty="0"/>
              <a:t>eliminates most regressions while preserving or even boosting the improvement. </a:t>
            </a:r>
            <a:endParaRPr lang="zh-CN" altLang="en-US" dirty="0"/>
          </a:p>
        </p:txBody>
      </p:sp>
    </p:spTree>
    <p:extLst>
      <p:ext uri="{BB962C8B-B14F-4D97-AF65-F5344CB8AC3E}">
        <p14:creationId xmlns:p14="http://schemas.microsoft.com/office/powerpoint/2010/main" val="182688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F2968C2-CD7C-43CC-BF71-FCE149C61839}"/>
              </a:ext>
            </a:extLst>
          </p:cNvPr>
          <p:cNvSpPr txBox="1">
            <a:spLocks/>
          </p:cNvSpPr>
          <p:nvPr/>
        </p:nvSpPr>
        <p:spPr>
          <a:xfrm>
            <a:off x="3250173" y="2444792"/>
            <a:ext cx="5691653" cy="17185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Thank you for attention !</a:t>
            </a:r>
            <a:endParaRPr lang="zh-CN" altLang="en-US" sz="3200" b="1"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56917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BE217-5BD7-4559-8210-8116753263C7}"/>
              </a:ext>
            </a:extLst>
          </p:cNvPr>
          <p:cNvSpPr>
            <a:spLocks noGrp="1"/>
          </p:cNvSpPr>
          <p:nvPr>
            <p:ph type="title"/>
          </p:nvPr>
        </p:nvSpPr>
        <p:spPr>
          <a:xfrm>
            <a:off x="859685" y="339989"/>
            <a:ext cx="10515600" cy="693186"/>
          </a:xfrm>
        </p:spPr>
        <p:txBody>
          <a:bodyPr>
            <a:normAutofit/>
          </a:bodyPr>
          <a:lstStyle/>
          <a:p>
            <a:r>
              <a:rPr lang="en-US" altLang="zh-CN" sz="3200" b="1" dirty="0">
                <a:solidFill>
                  <a:schemeClr val="accent2">
                    <a:lumMod val="75000"/>
                  </a:schemeClr>
                </a:solidFill>
                <a:latin typeface="Arial Black" panose="020B0A04020102020204" pitchFamily="34" charset="0"/>
              </a:rPr>
              <a:t>Motivation</a:t>
            </a:r>
            <a:endParaRPr lang="zh-CN" altLang="en-US" sz="3200" b="1" dirty="0">
              <a:solidFill>
                <a:schemeClr val="accent2">
                  <a:lumMod val="75000"/>
                </a:schemeClr>
              </a:solidFill>
              <a:latin typeface="Arial Black" panose="020B0A04020102020204" pitchFamily="34" charset="0"/>
            </a:endParaRPr>
          </a:p>
        </p:txBody>
      </p:sp>
      <p:sp>
        <p:nvSpPr>
          <p:cNvPr id="6" name="矩形 5">
            <a:extLst>
              <a:ext uri="{FF2B5EF4-FFF2-40B4-BE49-F238E27FC236}">
                <a16:creationId xmlns:a16="http://schemas.microsoft.com/office/drawing/2014/main" id="{31B11836-8F10-4D77-A5ED-A432B9F05BEE}"/>
              </a:ext>
            </a:extLst>
          </p:cNvPr>
          <p:cNvSpPr/>
          <p:nvPr/>
        </p:nvSpPr>
        <p:spPr>
          <a:xfrm>
            <a:off x="1799773" y="2058115"/>
            <a:ext cx="3571812" cy="400110"/>
          </a:xfrm>
          <a:prstGeom prst="rect">
            <a:avLst/>
          </a:prstGeom>
        </p:spPr>
        <p:txBody>
          <a:bodyPr wrap="none">
            <a:spAutoFit/>
          </a:bodyPr>
          <a:lstStyle/>
          <a:p>
            <a:r>
              <a:rPr lang="en-US" altLang="zh-CN" sz="2000" dirty="0">
                <a:latin typeface="Candara" panose="020E0502030303020204" pitchFamily="34" charset="0"/>
              </a:rPr>
              <a:t>query performance regressions</a:t>
            </a:r>
            <a:endParaRPr lang="zh-CN" altLang="en-US" sz="2000" dirty="0">
              <a:latin typeface="Candara" panose="020E0502030303020204" pitchFamily="34" charset="0"/>
            </a:endParaRPr>
          </a:p>
        </p:txBody>
      </p:sp>
      <p:sp>
        <p:nvSpPr>
          <p:cNvPr id="7" name="矩形 6">
            <a:extLst>
              <a:ext uri="{FF2B5EF4-FFF2-40B4-BE49-F238E27FC236}">
                <a16:creationId xmlns:a16="http://schemas.microsoft.com/office/drawing/2014/main" id="{6ABC88AA-E9EC-4FF9-A3BE-8B637641A766}"/>
              </a:ext>
            </a:extLst>
          </p:cNvPr>
          <p:cNvSpPr/>
          <p:nvPr/>
        </p:nvSpPr>
        <p:spPr>
          <a:xfrm>
            <a:off x="1828435" y="2994048"/>
            <a:ext cx="4236550" cy="400110"/>
          </a:xfrm>
          <a:prstGeom prst="rect">
            <a:avLst/>
          </a:prstGeom>
        </p:spPr>
        <p:txBody>
          <a:bodyPr wrap="square">
            <a:spAutoFit/>
          </a:bodyPr>
          <a:lstStyle/>
          <a:p>
            <a:r>
              <a:rPr lang="en-US" altLang="zh-CN" sz="2000" dirty="0">
                <a:latin typeface="Candara" panose="020E0502030303020204" pitchFamily="34" charset="0"/>
              </a:rPr>
              <a:t>no query regression constraint</a:t>
            </a:r>
            <a:endParaRPr lang="zh-CN" altLang="en-US" sz="2000" dirty="0">
              <a:latin typeface="Candara" panose="020E0502030303020204" pitchFamily="34" charset="0"/>
            </a:endParaRPr>
          </a:p>
        </p:txBody>
      </p:sp>
      <p:sp>
        <p:nvSpPr>
          <p:cNvPr id="30" name="文本框 29">
            <a:extLst>
              <a:ext uri="{FF2B5EF4-FFF2-40B4-BE49-F238E27FC236}">
                <a16:creationId xmlns:a16="http://schemas.microsoft.com/office/drawing/2014/main" id="{7B56DBFE-D4FF-4A99-9F98-102EE645DBA2}"/>
              </a:ext>
            </a:extLst>
          </p:cNvPr>
          <p:cNvSpPr txBox="1"/>
          <p:nvPr/>
        </p:nvSpPr>
        <p:spPr>
          <a:xfrm>
            <a:off x="1470658" y="1065044"/>
            <a:ext cx="4081196" cy="1133965"/>
          </a:xfrm>
          <a:prstGeom prst="rect">
            <a:avLst/>
          </a:prstGeom>
          <a:noFill/>
        </p:spPr>
        <p:txBody>
          <a:bodyPr wrap="square" rtlCol="0">
            <a:spAutoFit/>
          </a:bodyPr>
          <a:lstStyle/>
          <a:p>
            <a:pPr algn="ctr">
              <a:lnSpc>
                <a:spcPct val="150000"/>
              </a:lnSpc>
            </a:pPr>
            <a:r>
              <a:rPr lang="en-US" altLang="zh-CN" sz="2400" b="1" dirty="0">
                <a:solidFill>
                  <a:schemeClr val="accent1">
                    <a:lumMod val="75000"/>
                  </a:schemeClr>
                </a:solidFill>
                <a:latin typeface="Candara" panose="020E0502030303020204" pitchFamily="34" charset="0"/>
                <a:cs typeface="Times New Roman" panose="02020603050405020304" pitchFamily="18" charset="0"/>
              </a:rPr>
              <a:t>Problems</a:t>
            </a:r>
            <a:endParaRPr lang="zh-CN" altLang="en-US" sz="2400" dirty="0">
              <a:solidFill>
                <a:schemeClr val="accent1">
                  <a:lumMod val="75000"/>
                </a:schemeClr>
              </a:solidFill>
              <a:latin typeface="Candara" panose="020E0502030303020204" pitchFamily="34" charset="0"/>
              <a:cs typeface="Times New Roman" panose="02020603050405020304" pitchFamily="18" charset="0"/>
            </a:endParaRPr>
          </a:p>
          <a:p>
            <a:pPr algn="ctr">
              <a:lnSpc>
                <a:spcPct val="150000"/>
              </a:lnSpc>
            </a:pPr>
            <a:endParaRPr lang="zh-CN" altLang="en-US" sz="2400" dirty="0">
              <a:solidFill>
                <a:schemeClr val="accent1">
                  <a:lumMod val="75000"/>
                </a:schemeClr>
              </a:solidFill>
              <a:latin typeface="Candara" panose="020E0502030303020204" pitchFamily="34" charset="0"/>
              <a:cs typeface="Times New Roman" panose="02020603050405020304" pitchFamily="18" charset="0"/>
            </a:endParaRPr>
          </a:p>
        </p:txBody>
      </p:sp>
      <p:sp>
        <p:nvSpPr>
          <p:cNvPr id="32" name="文本框 31">
            <a:extLst>
              <a:ext uri="{FF2B5EF4-FFF2-40B4-BE49-F238E27FC236}">
                <a16:creationId xmlns:a16="http://schemas.microsoft.com/office/drawing/2014/main" id="{B1FB6C7A-FA38-4534-B22F-B7DCBA185A0C}"/>
              </a:ext>
            </a:extLst>
          </p:cNvPr>
          <p:cNvSpPr txBox="1"/>
          <p:nvPr/>
        </p:nvSpPr>
        <p:spPr>
          <a:xfrm>
            <a:off x="7566856" y="1101711"/>
            <a:ext cx="3808429" cy="589072"/>
          </a:xfrm>
          <a:prstGeom prst="rect">
            <a:avLst/>
          </a:prstGeom>
          <a:noFill/>
        </p:spPr>
        <p:txBody>
          <a:bodyPr wrap="square" rtlCol="0">
            <a:spAutoFit/>
          </a:bodyPr>
          <a:lstStyle/>
          <a:p>
            <a:pPr algn="ctr">
              <a:lnSpc>
                <a:spcPct val="150000"/>
              </a:lnSpc>
            </a:pPr>
            <a:r>
              <a:rPr lang="en-US" altLang="zh-CN" sz="2400" b="1" dirty="0">
                <a:solidFill>
                  <a:schemeClr val="accent1">
                    <a:lumMod val="75000"/>
                  </a:schemeClr>
                </a:solidFill>
                <a:latin typeface="Candara" panose="020E0502030303020204" pitchFamily="34" charset="0"/>
                <a:cs typeface="Times New Roman" panose="02020603050405020304" pitchFamily="18" charset="0"/>
              </a:rPr>
              <a:t>New Approach</a:t>
            </a:r>
            <a:endParaRPr lang="zh-CN" altLang="en-US" sz="2400" dirty="0">
              <a:solidFill>
                <a:schemeClr val="accent1">
                  <a:lumMod val="75000"/>
                </a:schemeClr>
              </a:solidFill>
              <a:latin typeface="Candara" panose="020E0502030303020204" pitchFamily="34" charset="0"/>
              <a:cs typeface="Times New Roman" panose="02020603050405020304" pitchFamily="18" charset="0"/>
            </a:endParaRPr>
          </a:p>
        </p:txBody>
      </p:sp>
      <p:sp>
        <p:nvSpPr>
          <p:cNvPr id="40" name="矩形: 圆角 39">
            <a:extLst>
              <a:ext uri="{FF2B5EF4-FFF2-40B4-BE49-F238E27FC236}">
                <a16:creationId xmlns:a16="http://schemas.microsoft.com/office/drawing/2014/main" id="{0DA8A6E0-304A-4D8A-84B4-1168757D4A56}"/>
              </a:ext>
            </a:extLst>
          </p:cNvPr>
          <p:cNvSpPr/>
          <p:nvPr/>
        </p:nvSpPr>
        <p:spPr>
          <a:xfrm>
            <a:off x="871989" y="1705069"/>
            <a:ext cx="5278534" cy="1947540"/>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9F8D474E-40F3-4D49-9C8C-DF5AEFB51F3A}"/>
              </a:ext>
            </a:extLst>
          </p:cNvPr>
          <p:cNvSpPr/>
          <p:nvPr/>
        </p:nvSpPr>
        <p:spPr>
          <a:xfrm>
            <a:off x="7234676" y="1855974"/>
            <a:ext cx="4386850" cy="4612919"/>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a:extLst>
              <a:ext uri="{FF2B5EF4-FFF2-40B4-BE49-F238E27FC236}">
                <a16:creationId xmlns:a16="http://schemas.microsoft.com/office/drawing/2014/main" id="{96497BE5-29B6-4C07-A8F7-AA80ED09E7E7}"/>
              </a:ext>
            </a:extLst>
          </p:cNvPr>
          <p:cNvCxnSpPr/>
          <p:nvPr/>
        </p:nvCxnSpPr>
        <p:spPr>
          <a:xfrm>
            <a:off x="3511256" y="2485558"/>
            <a:ext cx="0" cy="50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a:extLst>
              <a:ext uri="{FF2B5EF4-FFF2-40B4-BE49-F238E27FC236}">
                <a16:creationId xmlns:a16="http://schemas.microsoft.com/office/drawing/2014/main" id="{74EBF1E9-713F-42D2-A741-E26D16B30088}"/>
              </a:ext>
            </a:extLst>
          </p:cNvPr>
          <p:cNvSpPr/>
          <p:nvPr/>
        </p:nvSpPr>
        <p:spPr>
          <a:xfrm>
            <a:off x="2234304" y="3970156"/>
            <a:ext cx="2553904" cy="461665"/>
          </a:xfrm>
          <a:prstGeom prst="rect">
            <a:avLst/>
          </a:prstGeom>
        </p:spPr>
        <p:txBody>
          <a:bodyPr wrap="none">
            <a:spAutoFit/>
          </a:bodyPr>
          <a:lstStyle/>
          <a:p>
            <a:r>
              <a:rPr lang="en-US" altLang="zh-CN" sz="2400" b="1" dirty="0">
                <a:solidFill>
                  <a:schemeClr val="accent1">
                    <a:lumMod val="75000"/>
                  </a:schemeClr>
                </a:solidFill>
                <a:latin typeface="Candara" panose="020E0502030303020204" pitchFamily="34" charset="0"/>
                <a:cs typeface="Times New Roman" panose="02020603050405020304" pitchFamily="18" charset="0"/>
              </a:rPr>
              <a:t>Existing Solutions</a:t>
            </a:r>
            <a:endParaRPr lang="zh-CN" altLang="en-US" sz="2400" dirty="0">
              <a:solidFill>
                <a:schemeClr val="accent1">
                  <a:lumMod val="75000"/>
                </a:schemeClr>
              </a:solidFill>
              <a:latin typeface="Candara" panose="020E0502030303020204" pitchFamily="34" charset="0"/>
            </a:endParaRPr>
          </a:p>
        </p:txBody>
      </p:sp>
      <p:sp>
        <p:nvSpPr>
          <p:cNvPr id="47" name="矩形 46">
            <a:extLst>
              <a:ext uri="{FF2B5EF4-FFF2-40B4-BE49-F238E27FC236}">
                <a16:creationId xmlns:a16="http://schemas.microsoft.com/office/drawing/2014/main" id="{D003364B-8392-4A3B-859C-9D37437CCD35}"/>
              </a:ext>
            </a:extLst>
          </p:cNvPr>
          <p:cNvSpPr/>
          <p:nvPr/>
        </p:nvSpPr>
        <p:spPr>
          <a:xfrm>
            <a:off x="1521991" y="4882338"/>
            <a:ext cx="3807453" cy="400110"/>
          </a:xfrm>
          <a:prstGeom prst="rect">
            <a:avLst/>
          </a:prstGeom>
        </p:spPr>
        <p:txBody>
          <a:bodyPr wrap="none">
            <a:spAutoFit/>
          </a:bodyPr>
          <a:lstStyle/>
          <a:p>
            <a:r>
              <a:rPr lang="en-US" altLang="zh-CN" sz="2000">
                <a:latin typeface="Candara" panose="020E0502030303020204" pitchFamily="34" charset="0"/>
              </a:rPr>
              <a:t> query optimizer’s cost estimates </a:t>
            </a:r>
            <a:endParaRPr lang="zh-CN" altLang="en-US" sz="2000" dirty="0">
              <a:latin typeface="Candara" panose="020E0502030303020204" pitchFamily="34" charset="0"/>
            </a:endParaRPr>
          </a:p>
        </p:txBody>
      </p:sp>
      <p:sp>
        <p:nvSpPr>
          <p:cNvPr id="48" name="矩形 47">
            <a:extLst>
              <a:ext uri="{FF2B5EF4-FFF2-40B4-BE49-F238E27FC236}">
                <a16:creationId xmlns:a16="http://schemas.microsoft.com/office/drawing/2014/main" id="{78135CDE-CCB6-4C65-8771-45901B7C4417}"/>
              </a:ext>
            </a:extLst>
          </p:cNvPr>
          <p:cNvSpPr/>
          <p:nvPr/>
        </p:nvSpPr>
        <p:spPr>
          <a:xfrm>
            <a:off x="2037713" y="5858600"/>
            <a:ext cx="4236550" cy="400110"/>
          </a:xfrm>
          <a:prstGeom prst="rect">
            <a:avLst/>
          </a:prstGeom>
        </p:spPr>
        <p:txBody>
          <a:bodyPr wrap="square">
            <a:spAutoFit/>
          </a:bodyPr>
          <a:lstStyle/>
          <a:p>
            <a:r>
              <a:rPr lang="en-US" altLang="zh-CN" sz="2000" dirty="0">
                <a:latin typeface="Candara" panose="020E0502030303020204" pitchFamily="34" charset="0"/>
              </a:rPr>
              <a:t>Cost estimation errors</a:t>
            </a:r>
            <a:endParaRPr lang="zh-CN" altLang="en-US" sz="2000" dirty="0">
              <a:latin typeface="Candara" panose="020E0502030303020204" pitchFamily="34" charset="0"/>
            </a:endParaRPr>
          </a:p>
        </p:txBody>
      </p:sp>
      <p:sp>
        <p:nvSpPr>
          <p:cNvPr id="49" name="矩形: 圆角 48">
            <a:extLst>
              <a:ext uri="{FF2B5EF4-FFF2-40B4-BE49-F238E27FC236}">
                <a16:creationId xmlns:a16="http://schemas.microsoft.com/office/drawing/2014/main" id="{3114657F-ACAB-4F83-90E4-2488A3B7008D}"/>
              </a:ext>
            </a:extLst>
          </p:cNvPr>
          <p:cNvSpPr/>
          <p:nvPr/>
        </p:nvSpPr>
        <p:spPr>
          <a:xfrm>
            <a:off x="786451" y="4521353"/>
            <a:ext cx="5278534" cy="1947540"/>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a:extLst>
              <a:ext uri="{FF2B5EF4-FFF2-40B4-BE49-F238E27FC236}">
                <a16:creationId xmlns:a16="http://schemas.microsoft.com/office/drawing/2014/main" id="{4F577CD8-F55B-46FF-917C-EEA88CE60421}"/>
              </a:ext>
            </a:extLst>
          </p:cNvPr>
          <p:cNvCxnSpPr>
            <a:cxnSpLocks/>
          </p:cNvCxnSpPr>
          <p:nvPr/>
        </p:nvCxnSpPr>
        <p:spPr>
          <a:xfrm>
            <a:off x="3357194" y="5282448"/>
            <a:ext cx="0" cy="50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矩形 51">
            <a:extLst>
              <a:ext uri="{FF2B5EF4-FFF2-40B4-BE49-F238E27FC236}">
                <a16:creationId xmlns:a16="http://schemas.microsoft.com/office/drawing/2014/main" id="{085399D3-C728-4AEF-A125-DF39DE26045D}"/>
              </a:ext>
            </a:extLst>
          </p:cNvPr>
          <p:cNvSpPr/>
          <p:nvPr/>
        </p:nvSpPr>
        <p:spPr>
          <a:xfrm>
            <a:off x="8530909" y="3598696"/>
            <a:ext cx="2097049" cy="400110"/>
          </a:xfrm>
          <a:prstGeom prst="rect">
            <a:avLst/>
          </a:prstGeom>
        </p:spPr>
        <p:txBody>
          <a:bodyPr wrap="none">
            <a:spAutoFit/>
          </a:bodyPr>
          <a:lstStyle/>
          <a:p>
            <a:r>
              <a:rPr lang="en-US" altLang="zh-CN" sz="2000" dirty="0">
                <a:latin typeface="Candara" panose="020E0502030303020204" pitchFamily="34" charset="0"/>
              </a:rPr>
              <a:t> machine learning</a:t>
            </a:r>
            <a:endParaRPr lang="zh-CN" altLang="en-US" sz="2000" dirty="0">
              <a:latin typeface="Candara" panose="020E0502030303020204" pitchFamily="34" charset="0"/>
            </a:endParaRPr>
          </a:p>
        </p:txBody>
      </p:sp>
      <p:sp>
        <p:nvSpPr>
          <p:cNvPr id="53" name="矩形 52">
            <a:extLst>
              <a:ext uri="{FF2B5EF4-FFF2-40B4-BE49-F238E27FC236}">
                <a16:creationId xmlns:a16="http://schemas.microsoft.com/office/drawing/2014/main" id="{E4014EF1-599D-43CB-9547-E18BB06D209D}"/>
              </a:ext>
            </a:extLst>
          </p:cNvPr>
          <p:cNvSpPr/>
          <p:nvPr/>
        </p:nvSpPr>
        <p:spPr>
          <a:xfrm>
            <a:off x="7833344" y="2492235"/>
            <a:ext cx="3291286" cy="400110"/>
          </a:xfrm>
          <a:prstGeom prst="rect">
            <a:avLst/>
          </a:prstGeom>
        </p:spPr>
        <p:txBody>
          <a:bodyPr wrap="none">
            <a:spAutoFit/>
          </a:bodyPr>
          <a:lstStyle/>
          <a:p>
            <a:r>
              <a:rPr lang="en-US" altLang="zh-CN" sz="2000" dirty="0">
                <a:latin typeface="Candara" panose="020E0502030303020204" pitchFamily="34" charset="0"/>
              </a:rPr>
              <a:t> state-of-the-art index tuners</a:t>
            </a:r>
            <a:endParaRPr lang="zh-CN" altLang="en-US" sz="2000" dirty="0">
              <a:latin typeface="Candara" panose="020E0502030303020204" pitchFamily="34" charset="0"/>
            </a:endParaRPr>
          </a:p>
        </p:txBody>
      </p:sp>
      <p:sp>
        <p:nvSpPr>
          <p:cNvPr id="54" name="文本框 53">
            <a:extLst>
              <a:ext uri="{FF2B5EF4-FFF2-40B4-BE49-F238E27FC236}">
                <a16:creationId xmlns:a16="http://schemas.microsoft.com/office/drawing/2014/main" id="{A174E3F7-C497-497A-999B-975F05190481}"/>
              </a:ext>
            </a:extLst>
          </p:cNvPr>
          <p:cNvSpPr txBox="1"/>
          <p:nvPr/>
        </p:nvSpPr>
        <p:spPr>
          <a:xfrm>
            <a:off x="9426678" y="3021826"/>
            <a:ext cx="453507" cy="461665"/>
          </a:xfrm>
          <a:prstGeom prst="rect">
            <a:avLst/>
          </a:prstGeom>
          <a:noFill/>
        </p:spPr>
        <p:txBody>
          <a:bodyPr wrap="square" rtlCol="0">
            <a:spAutoFit/>
          </a:bodyPr>
          <a:lstStyle/>
          <a:p>
            <a:r>
              <a:rPr lang="en-US" altLang="zh-CN" sz="2400" dirty="0">
                <a:latin typeface="Candara" panose="020E0502030303020204" pitchFamily="34" charset="0"/>
              </a:rPr>
              <a:t>+</a:t>
            </a:r>
            <a:endParaRPr lang="zh-CN" altLang="en-US" sz="2400" dirty="0">
              <a:latin typeface="Candara" panose="020E0502030303020204" pitchFamily="34" charset="0"/>
            </a:endParaRPr>
          </a:p>
        </p:txBody>
      </p:sp>
      <p:sp>
        <p:nvSpPr>
          <p:cNvPr id="55" name="矩形 54">
            <a:extLst>
              <a:ext uri="{FF2B5EF4-FFF2-40B4-BE49-F238E27FC236}">
                <a16:creationId xmlns:a16="http://schemas.microsoft.com/office/drawing/2014/main" id="{5FE957AC-52F8-4CCE-AC1A-B7030D933D79}"/>
              </a:ext>
            </a:extLst>
          </p:cNvPr>
          <p:cNvSpPr/>
          <p:nvPr/>
        </p:nvSpPr>
        <p:spPr>
          <a:xfrm>
            <a:off x="8232208" y="4992674"/>
            <a:ext cx="2842445" cy="707886"/>
          </a:xfrm>
          <a:prstGeom prst="rect">
            <a:avLst/>
          </a:prstGeom>
        </p:spPr>
        <p:txBody>
          <a:bodyPr wrap="none">
            <a:spAutoFit/>
          </a:bodyPr>
          <a:lstStyle/>
          <a:p>
            <a:pPr algn="ctr"/>
            <a:r>
              <a:rPr lang="en-US" altLang="zh-CN" sz="2000" dirty="0">
                <a:latin typeface="Candara" panose="020E0502030303020204" pitchFamily="34" charset="0"/>
              </a:rPr>
              <a:t>improve index </a:t>
            </a:r>
          </a:p>
          <a:p>
            <a:pPr algn="ctr"/>
            <a:r>
              <a:rPr lang="en-US" altLang="zh-CN" sz="2000" dirty="0">
                <a:latin typeface="Candara" panose="020E0502030303020204" pitchFamily="34" charset="0"/>
              </a:rPr>
              <a:t>recommendation quality</a:t>
            </a:r>
            <a:endParaRPr lang="zh-CN" altLang="en-US" sz="2000" dirty="0">
              <a:latin typeface="Candara" panose="020E0502030303020204" pitchFamily="34" charset="0"/>
            </a:endParaRPr>
          </a:p>
        </p:txBody>
      </p:sp>
      <p:cxnSp>
        <p:nvCxnSpPr>
          <p:cNvPr id="57" name="直接箭头连接符 56">
            <a:extLst>
              <a:ext uri="{FF2B5EF4-FFF2-40B4-BE49-F238E27FC236}">
                <a16:creationId xmlns:a16="http://schemas.microsoft.com/office/drawing/2014/main" id="{73300548-F7A1-42E4-AD6B-E02F5206C988}"/>
              </a:ext>
            </a:extLst>
          </p:cNvPr>
          <p:cNvCxnSpPr>
            <a:cxnSpLocks/>
          </p:cNvCxnSpPr>
          <p:nvPr/>
        </p:nvCxnSpPr>
        <p:spPr>
          <a:xfrm>
            <a:off x="9590312" y="4279165"/>
            <a:ext cx="0" cy="50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974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CBF9B2-E788-4282-8C1A-84C5A1075AE6}"/>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Contribution</a:t>
            </a:r>
            <a:endParaRPr lang="zh-CN" altLang="en-US" sz="3200" b="1" dirty="0">
              <a:solidFill>
                <a:schemeClr val="accent2">
                  <a:lumMod val="75000"/>
                </a:schemeClr>
              </a:solidFill>
              <a:latin typeface="Arial Black" panose="020B0A04020102020204" pitchFamily="34" charset="0"/>
            </a:endParaRPr>
          </a:p>
        </p:txBody>
      </p:sp>
      <p:sp>
        <p:nvSpPr>
          <p:cNvPr id="5" name="矩形 4">
            <a:extLst>
              <a:ext uri="{FF2B5EF4-FFF2-40B4-BE49-F238E27FC236}">
                <a16:creationId xmlns:a16="http://schemas.microsoft.com/office/drawing/2014/main" id="{5AA215E5-4A27-4D22-B974-61BBCCD73D70}"/>
              </a:ext>
            </a:extLst>
          </p:cNvPr>
          <p:cNvSpPr/>
          <p:nvPr/>
        </p:nvSpPr>
        <p:spPr>
          <a:xfrm>
            <a:off x="947234" y="1390340"/>
            <a:ext cx="10696774" cy="4893647"/>
          </a:xfrm>
          <a:prstGeom prst="rect">
            <a:avLst/>
          </a:prstGeom>
        </p:spPr>
        <p:txBody>
          <a:bodyPr wrap="square">
            <a:spAutoFit/>
          </a:bodyPr>
          <a:lstStyle/>
          <a:p>
            <a:r>
              <a:rPr lang="en-US" altLang="zh-CN" sz="2400" dirty="0">
                <a:latin typeface="Candara" panose="020E0502030303020204" pitchFamily="34" charset="0"/>
              </a:rPr>
              <a:t>•  </a:t>
            </a:r>
            <a:r>
              <a:rPr lang="en-US" altLang="zh-CN" sz="2400" b="1" dirty="0">
                <a:solidFill>
                  <a:schemeClr val="accent2">
                    <a:lumMod val="75000"/>
                  </a:schemeClr>
                </a:solidFill>
                <a:latin typeface="Candara" panose="020E0502030303020204" pitchFamily="34" charset="0"/>
              </a:rPr>
              <a:t>training a classifier </a:t>
            </a:r>
            <a:r>
              <a:rPr lang="en-US" altLang="zh-CN" sz="2400" dirty="0">
                <a:latin typeface="Candara" panose="020E0502030303020204" pitchFamily="34" charset="0"/>
              </a:rPr>
              <a:t>to compare the cost of two plans can be more accurate.</a:t>
            </a:r>
          </a:p>
          <a:p>
            <a:r>
              <a:rPr lang="en-US" altLang="zh-CN" sz="2400" dirty="0">
                <a:latin typeface="Candara" panose="020E0502030303020204" pitchFamily="34" charset="0"/>
              </a:rPr>
              <a:t> </a:t>
            </a:r>
          </a:p>
          <a:p>
            <a:r>
              <a:rPr lang="en-US" altLang="zh-CN" sz="2400" dirty="0">
                <a:latin typeface="Candara" panose="020E0502030303020204" pitchFamily="34" charset="0"/>
              </a:rPr>
              <a:t>•  We present a technique to </a:t>
            </a:r>
            <a:r>
              <a:rPr lang="en-US" altLang="zh-CN" sz="2400" b="1" dirty="0" err="1">
                <a:solidFill>
                  <a:schemeClr val="accent2">
                    <a:lumMod val="75000"/>
                  </a:schemeClr>
                </a:solidFill>
                <a:latin typeface="Candara" panose="020E0502030303020204" pitchFamily="34" charset="0"/>
              </a:rPr>
              <a:t>featurize</a:t>
            </a:r>
            <a:r>
              <a:rPr lang="en-US" altLang="zh-CN" sz="2400" b="1" dirty="0">
                <a:solidFill>
                  <a:schemeClr val="accent2">
                    <a:lumMod val="75000"/>
                  </a:schemeClr>
                </a:solidFill>
                <a:latin typeface="Candara" panose="020E0502030303020204" pitchFamily="34" charset="0"/>
              </a:rPr>
              <a:t> query plans into vectors </a:t>
            </a:r>
            <a:r>
              <a:rPr lang="en-US" altLang="zh-CN" sz="2400" dirty="0">
                <a:latin typeface="Candara" panose="020E0502030303020204" pitchFamily="34" charset="0"/>
              </a:rPr>
              <a:t>and present a thorough study of </a:t>
            </a:r>
            <a:r>
              <a:rPr lang="en-US" altLang="zh-CN" sz="2400" dirty="0">
                <a:solidFill>
                  <a:schemeClr val="accent2">
                    <a:lumMod val="75000"/>
                  </a:schemeClr>
                </a:solidFill>
                <a:latin typeface="Candara" panose="020E0502030303020204" pitchFamily="34" charset="0"/>
              </a:rPr>
              <a:t>model alternatives</a:t>
            </a:r>
            <a:r>
              <a:rPr lang="en-US" altLang="zh-CN" sz="2400" dirty="0">
                <a:latin typeface="Candara" panose="020E0502030303020204" pitchFamily="34" charset="0"/>
              </a:rPr>
              <a:t>. </a:t>
            </a:r>
          </a:p>
          <a:p>
            <a:endParaRPr lang="en-US" altLang="zh-CN" sz="2400" dirty="0">
              <a:latin typeface="Candara" panose="020E0502030303020204" pitchFamily="34" charset="0"/>
            </a:endParaRPr>
          </a:p>
          <a:p>
            <a:r>
              <a:rPr lang="en-US" altLang="zh-CN" sz="2400" dirty="0">
                <a:latin typeface="Candara" panose="020E0502030303020204" pitchFamily="34" charset="0"/>
              </a:rPr>
              <a:t>• We present a lightweight approach to </a:t>
            </a:r>
            <a:r>
              <a:rPr lang="en-US" altLang="zh-CN" sz="2400" b="1" dirty="0">
                <a:solidFill>
                  <a:schemeClr val="accent2">
                    <a:lumMod val="75000"/>
                  </a:schemeClr>
                </a:solidFill>
                <a:latin typeface="Candara" panose="020E0502030303020204" pitchFamily="34" charset="0"/>
              </a:rPr>
              <a:t>adapt the models to new execution data </a:t>
            </a:r>
            <a:r>
              <a:rPr lang="en-US" altLang="zh-CN" sz="2400" dirty="0">
                <a:latin typeface="Candara" panose="020E0502030303020204" pitchFamily="34" charset="0"/>
              </a:rPr>
              <a:t>to tackle the scenario where train and test data have different distributions. </a:t>
            </a:r>
          </a:p>
          <a:p>
            <a:endParaRPr lang="en-US" altLang="zh-CN" sz="2400" dirty="0">
              <a:latin typeface="Candara" panose="020E0502030303020204" pitchFamily="34" charset="0"/>
            </a:endParaRPr>
          </a:p>
          <a:p>
            <a:r>
              <a:rPr lang="en-US" altLang="zh-CN" sz="2400" dirty="0">
                <a:latin typeface="Candara" panose="020E0502030303020204" pitchFamily="34" charset="0"/>
              </a:rPr>
              <a:t>• We show </a:t>
            </a:r>
            <a:r>
              <a:rPr lang="en-US" altLang="zh-CN" sz="2400" dirty="0">
                <a:solidFill>
                  <a:schemeClr val="accent2">
                    <a:lumMod val="75000"/>
                  </a:schemeClr>
                </a:solidFill>
                <a:latin typeface="Candara" panose="020E0502030303020204" pitchFamily="34" charset="0"/>
              </a:rPr>
              <a:t>how an index tuner can use this classifier</a:t>
            </a:r>
            <a:r>
              <a:rPr lang="en-US" altLang="zh-CN" sz="2400" dirty="0">
                <a:latin typeface="Candara" panose="020E0502030303020204" pitchFamily="34" charset="0"/>
              </a:rPr>
              <a:t> to significantly improve its recommendations while still being “in-sync” with the optimizer. </a:t>
            </a:r>
          </a:p>
          <a:p>
            <a:endParaRPr lang="en-US" altLang="zh-CN" sz="2400" dirty="0">
              <a:latin typeface="Candara" panose="020E0502030303020204" pitchFamily="34" charset="0"/>
            </a:endParaRPr>
          </a:p>
          <a:p>
            <a:r>
              <a:rPr lang="en-US" altLang="zh-CN" sz="2400" dirty="0">
                <a:latin typeface="Candara" panose="020E0502030303020204" pitchFamily="34" charset="0"/>
              </a:rPr>
              <a:t>• We present an </a:t>
            </a:r>
            <a:r>
              <a:rPr lang="en-US" altLang="zh-CN" sz="2400" dirty="0">
                <a:solidFill>
                  <a:schemeClr val="accent2">
                    <a:lumMod val="75000"/>
                  </a:schemeClr>
                </a:solidFill>
                <a:latin typeface="Candara" panose="020E0502030303020204" pitchFamily="34" charset="0"/>
              </a:rPr>
              <a:t>extensive evaluation </a:t>
            </a:r>
            <a:r>
              <a:rPr lang="en-US" altLang="zh-CN" sz="2400" dirty="0">
                <a:latin typeface="Candara" panose="020E0502030303020204" pitchFamily="34" charset="0"/>
              </a:rPr>
              <a:t>of our techniques using a diverse collection of benchmarks and real workloads.</a:t>
            </a:r>
            <a:endParaRPr lang="zh-CN" altLang="en-US" sz="2400" dirty="0">
              <a:latin typeface="Candara" panose="020E0502030303020204" pitchFamily="34" charset="0"/>
            </a:endParaRPr>
          </a:p>
        </p:txBody>
      </p:sp>
      <p:sp>
        <p:nvSpPr>
          <p:cNvPr id="2" name="星形: 五角 1">
            <a:extLst>
              <a:ext uri="{FF2B5EF4-FFF2-40B4-BE49-F238E27FC236}">
                <a16:creationId xmlns:a16="http://schemas.microsoft.com/office/drawing/2014/main" id="{A30F84C9-8FFB-474E-A6F1-0F9FEB7C5D3E}"/>
              </a:ext>
            </a:extLst>
          </p:cNvPr>
          <p:cNvSpPr/>
          <p:nvPr/>
        </p:nvSpPr>
        <p:spPr>
          <a:xfrm>
            <a:off x="947234" y="1466643"/>
            <a:ext cx="306531" cy="292231"/>
          </a:xfrm>
          <a:prstGeom prst="star5">
            <a:avLst/>
          </a:prstGeom>
          <a:solidFill>
            <a:schemeClr val="accent1">
              <a:lumMod val="7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星形: 五角 5">
            <a:extLst>
              <a:ext uri="{FF2B5EF4-FFF2-40B4-BE49-F238E27FC236}">
                <a16:creationId xmlns:a16="http://schemas.microsoft.com/office/drawing/2014/main" id="{86E4AB81-374A-4AF2-8C03-6282568097E4}"/>
              </a:ext>
            </a:extLst>
          </p:cNvPr>
          <p:cNvSpPr/>
          <p:nvPr/>
        </p:nvSpPr>
        <p:spPr>
          <a:xfrm>
            <a:off x="947234" y="2195391"/>
            <a:ext cx="306531" cy="292231"/>
          </a:xfrm>
          <a:prstGeom prst="star5">
            <a:avLst/>
          </a:prstGeom>
          <a:solidFill>
            <a:schemeClr val="accent1">
              <a:lumMod val="7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星形: 五角 6">
            <a:extLst>
              <a:ext uri="{FF2B5EF4-FFF2-40B4-BE49-F238E27FC236}">
                <a16:creationId xmlns:a16="http://schemas.microsoft.com/office/drawing/2014/main" id="{A4665C7B-E1CA-45D9-8C1C-690C48EA1599}"/>
              </a:ext>
            </a:extLst>
          </p:cNvPr>
          <p:cNvSpPr/>
          <p:nvPr/>
        </p:nvSpPr>
        <p:spPr>
          <a:xfrm>
            <a:off x="956661" y="3279985"/>
            <a:ext cx="306531" cy="292231"/>
          </a:xfrm>
          <a:prstGeom prst="star5">
            <a:avLst/>
          </a:prstGeom>
          <a:solidFill>
            <a:schemeClr val="accent1">
              <a:lumMod val="75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905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3AA5C28-735D-4924-972B-3070921FC605}"/>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Problem statement</a:t>
            </a:r>
            <a:endParaRPr lang="zh-CN" altLang="en-US" sz="3200" b="1" dirty="0">
              <a:solidFill>
                <a:schemeClr val="accent2">
                  <a:lumMod val="75000"/>
                </a:schemeClr>
              </a:solidFill>
              <a:latin typeface="Arial Black" panose="020B0A04020102020204" pitchFamily="34" charset="0"/>
            </a:endParaRPr>
          </a:p>
        </p:txBody>
      </p:sp>
      <p:sp>
        <p:nvSpPr>
          <p:cNvPr id="18" name="文本框 17">
            <a:extLst>
              <a:ext uri="{FF2B5EF4-FFF2-40B4-BE49-F238E27FC236}">
                <a16:creationId xmlns:a16="http://schemas.microsoft.com/office/drawing/2014/main" id="{D85C62E8-52E3-4EEE-A396-9227B08EB776}"/>
              </a:ext>
            </a:extLst>
          </p:cNvPr>
          <p:cNvSpPr txBox="1"/>
          <p:nvPr/>
        </p:nvSpPr>
        <p:spPr>
          <a:xfrm flipH="1">
            <a:off x="901312" y="1177905"/>
            <a:ext cx="4020508" cy="461665"/>
          </a:xfrm>
          <a:prstGeom prst="rect">
            <a:avLst/>
          </a:prstGeom>
          <a:noFill/>
        </p:spPr>
        <p:txBody>
          <a:bodyPr wrap="square" rtlCol="0">
            <a:spAutoFit/>
          </a:bodyPr>
          <a:lstStyle/>
          <a:p>
            <a:r>
              <a:rPr lang="en-US" altLang="zh-CN" sz="2400" b="1" dirty="0">
                <a:solidFill>
                  <a:schemeClr val="accent1">
                    <a:lumMod val="75000"/>
                  </a:schemeClr>
                </a:solidFill>
                <a:latin typeface="Candara" panose="020E0502030303020204" pitchFamily="34" charset="0"/>
                <a:cs typeface="Arial" panose="020B0604020202020204" pitchFamily="34" charset="0"/>
              </a:rPr>
              <a:t>1</a:t>
            </a:r>
            <a:r>
              <a:rPr lang="zh-CN" altLang="en-US" sz="2400" b="1" dirty="0">
                <a:solidFill>
                  <a:schemeClr val="accent1">
                    <a:lumMod val="75000"/>
                  </a:schemeClr>
                </a:solidFill>
                <a:latin typeface="Candara" panose="020E0502030303020204" pitchFamily="34" charset="0"/>
                <a:cs typeface="Arial" panose="020B0604020202020204" pitchFamily="34" charset="0"/>
              </a:rPr>
              <a:t>、</a:t>
            </a:r>
            <a:r>
              <a:rPr lang="en-US" altLang="zh-CN" sz="2400" b="1" dirty="0">
                <a:solidFill>
                  <a:schemeClr val="accent1">
                    <a:lumMod val="75000"/>
                  </a:schemeClr>
                </a:solidFill>
                <a:latin typeface="Candara" panose="020E0502030303020204" pitchFamily="34" charset="0"/>
                <a:cs typeface="Arial" panose="020B0604020202020204" pitchFamily="34" charset="0"/>
              </a:rPr>
              <a:t>Continuous Index Tuning</a:t>
            </a:r>
            <a:endParaRPr lang="zh-CN" altLang="en-US" sz="2400" b="1" dirty="0">
              <a:solidFill>
                <a:schemeClr val="accent1">
                  <a:lumMod val="75000"/>
                </a:schemeClr>
              </a:solidFill>
              <a:latin typeface="Candara" panose="020E0502030303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DD2D5DAF-3A82-4EEB-8CC9-94207BB3DE1E}"/>
              </a:ext>
            </a:extLst>
          </p:cNvPr>
          <p:cNvSpPr txBox="1"/>
          <p:nvPr/>
        </p:nvSpPr>
        <p:spPr>
          <a:xfrm flipH="1">
            <a:off x="1251705" y="1842378"/>
            <a:ext cx="1374743" cy="400110"/>
          </a:xfrm>
          <a:prstGeom prst="rect">
            <a:avLst/>
          </a:prstGeom>
          <a:noFill/>
        </p:spPr>
        <p:txBody>
          <a:bodyPr wrap="square" rtlCol="0">
            <a:spAutoFit/>
          </a:bodyPr>
          <a:lstStyle/>
          <a:p>
            <a:r>
              <a:rPr lang="en-US" altLang="zh-CN" sz="2000" dirty="0">
                <a:latin typeface="Candara" panose="020E0502030303020204" pitchFamily="34" charset="0"/>
              </a:rPr>
              <a:t>Workload</a:t>
            </a:r>
            <a:endParaRPr lang="zh-CN" altLang="en-US" sz="2000" dirty="0">
              <a:latin typeface="Candara" panose="020E0502030303020204" pitchFamily="34" charset="0"/>
            </a:endParaRPr>
          </a:p>
        </p:txBody>
      </p:sp>
      <p:sp>
        <p:nvSpPr>
          <p:cNvPr id="21" name="矩形 20">
            <a:extLst>
              <a:ext uri="{FF2B5EF4-FFF2-40B4-BE49-F238E27FC236}">
                <a16:creationId xmlns:a16="http://schemas.microsoft.com/office/drawing/2014/main" id="{65560AFF-5741-48B0-B7BE-F07EBDD11DDD}"/>
              </a:ext>
            </a:extLst>
          </p:cNvPr>
          <p:cNvSpPr/>
          <p:nvPr/>
        </p:nvSpPr>
        <p:spPr>
          <a:xfrm>
            <a:off x="1691200" y="2290158"/>
            <a:ext cx="4376519" cy="400110"/>
          </a:xfrm>
          <a:prstGeom prst="rect">
            <a:avLst/>
          </a:prstGeom>
        </p:spPr>
        <p:txBody>
          <a:bodyPr wrap="none">
            <a:spAutoFit/>
          </a:bodyPr>
          <a:lstStyle/>
          <a:p>
            <a:r>
              <a:rPr lang="en-US" altLang="zh-CN" sz="2000" dirty="0">
                <a:latin typeface="Candara" panose="020E0502030303020204" pitchFamily="34" charset="0"/>
              </a:rPr>
              <a:t>is a query  ;         is its associated weight</a:t>
            </a:r>
            <a:endParaRPr lang="zh-CN" altLang="en-US" sz="2000" dirty="0">
              <a:latin typeface="Candara" panose="020E0502030303020204" pitchFamily="34" charset="0"/>
            </a:endParaRPr>
          </a:p>
        </p:txBody>
      </p:sp>
      <p:sp>
        <p:nvSpPr>
          <p:cNvPr id="30" name="矩形 29">
            <a:extLst>
              <a:ext uri="{FF2B5EF4-FFF2-40B4-BE49-F238E27FC236}">
                <a16:creationId xmlns:a16="http://schemas.microsoft.com/office/drawing/2014/main" id="{8982DBB4-C0B0-4972-8F93-06F651005B6D}"/>
              </a:ext>
            </a:extLst>
          </p:cNvPr>
          <p:cNvSpPr/>
          <p:nvPr/>
        </p:nvSpPr>
        <p:spPr>
          <a:xfrm>
            <a:off x="1300234" y="2758615"/>
            <a:ext cx="3316934" cy="400110"/>
          </a:xfrm>
          <a:prstGeom prst="rect">
            <a:avLst/>
          </a:prstGeom>
        </p:spPr>
        <p:txBody>
          <a:bodyPr wrap="none">
            <a:spAutoFit/>
          </a:bodyPr>
          <a:lstStyle/>
          <a:p>
            <a:r>
              <a:rPr lang="en-US" altLang="zh-CN" sz="2000" dirty="0">
                <a:latin typeface="Candara" panose="020E0502030303020204" pitchFamily="34" charset="0"/>
              </a:rPr>
              <a:t>a sequence of configurations</a:t>
            </a:r>
            <a:endParaRPr lang="zh-CN" altLang="en-US" sz="2000" dirty="0">
              <a:latin typeface="Candara" panose="020E0502030303020204" pitchFamily="34" charset="0"/>
            </a:endParaRPr>
          </a:p>
        </p:txBody>
      </p:sp>
      <p:pic>
        <p:nvPicPr>
          <p:cNvPr id="31" name="图片 30">
            <a:extLst>
              <a:ext uri="{FF2B5EF4-FFF2-40B4-BE49-F238E27FC236}">
                <a16:creationId xmlns:a16="http://schemas.microsoft.com/office/drawing/2014/main" id="{800224E5-B078-476F-93C4-2877322C6F88}"/>
              </a:ext>
            </a:extLst>
          </p:cNvPr>
          <p:cNvPicPr>
            <a:picLocks noChangeAspect="1"/>
          </p:cNvPicPr>
          <p:nvPr/>
        </p:nvPicPr>
        <p:blipFill>
          <a:blip r:embed="rId3"/>
          <a:stretch>
            <a:fillRect/>
          </a:stretch>
        </p:blipFill>
        <p:spPr>
          <a:xfrm>
            <a:off x="4717742" y="2758614"/>
            <a:ext cx="1219755" cy="400111"/>
          </a:xfrm>
          <a:prstGeom prst="rect">
            <a:avLst/>
          </a:prstGeom>
        </p:spPr>
      </p:pic>
      <p:pic>
        <p:nvPicPr>
          <p:cNvPr id="32" name="图片 31">
            <a:extLst>
              <a:ext uri="{FF2B5EF4-FFF2-40B4-BE49-F238E27FC236}">
                <a16:creationId xmlns:a16="http://schemas.microsoft.com/office/drawing/2014/main" id="{CEAFF98B-77A2-4344-9001-6A7CBA51177D}"/>
              </a:ext>
            </a:extLst>
          </p:cNvPr>
          <p:cNvPicPr>
            <a:picLocks noChangeAspect="1"/>
          </p:cNvPicPr>
          <p:nvPr/>
        </p:nvPicPr>
        <p:blipFill>
          <a:blip r:embed="rId4"/>
          <a:stretch>
            <a:fillRect/>
          </a:stretch>
        </p:blipFill>
        <p:spPr>
          <a:xfrm>
            <a:off x="2504576" y="1885986"/>
            <a:ext cx="1860035" cy="407472"/>
          </a:xfrm>
          <a:prstGeom prst="rect">
            <a:avLst/>
          </a:prstGeom>
        </p:spPr>
      </p:pic>
      <p:pic>
        <p:nvPicPr>
          <p:cNvPr id="36" name="图片 35">
            <a:extLst>
              <a:ext uri="{FF2B5EF4-FFF2-40B4-BE49-F238E27FC236}">
                <a16:creationId xmlns:a16="http://schemas.microsoft.com/office/drawing/2014/main" id="{25B0BF92-3A30-4D22-834D-1297C8679DF7}"/>
              </a:ext>
            </a:extLst>
          </p:cNvPr>
          <p:cNvPicPr>
            <a:picLocks noChangeAspect="1"/>
          </p:cNvPicPr>
          <p:nvPr/>
        </p:nvPicPr>
        <p:blipFill>
          <a:blip r:embed="rId5"/>
          <a:stretch>
            <a:fillRect/>
          </a:stretch>
        </p:blipFill>
        <p:spPr>
          <a:xfrm>
            <a:off x="1338846" y="2290158"/>
            <a:ext cx="353898" cy="350211"/>
          </a:xfrm>
          <a:prstGeom prst="rect">
            <a:avLst/>
          </a:prstGeom>
        </p:spPr>
      </p:pic>
      <p:pic>
        <p:nvPicPr>
          <p:cNvPr id="38" name="图片 37">
            <a:extLst>
              <a:ext uri="{FF2B5EF4-FFF2-40B4-BE49-F238E27FC236}">
                <a16:creationId xmlns:a16="http://schemas.microsoft.com/office/drawing/2014/main" id="{4991FAA0-4CBD-41D6-B9F2-E18EBB70F637}"/>
              </a:ext>
            </a:extLst>
          </p:cNvPr>
          <p:cNvPicPr>
            <a:picLocks noChangeAspect="1"/>
          </p:cNvPicPr>
          <p:nvPr/>
        </p:nvPicPr>
        <p:blipFill>
          <a:blip r:embed="rId6"/>
          <a:stretch>
            <a:fillRect/>
          </a:stretch>
        </p:blipFill>
        <p:spPr>
          <a:xfrm>
            <a:off x="3095736" y="2308422"/>
            <a:ext cx="371475" cy="333375"/>
          </a:xfrm>
          <a:prstGeom prst="rect">
            <a:avLst/>
          </a:prstGeom>
        </p:spPr>
      </p:pic>
      <p:sp>
        <p:nvSpPr>
          <p:cNvPr id="40" name="矩形 39">
            <a:extLst>
              <a:ext uri="{FF2B5EF4-FFF2-40B4-BE49-F238E27FC236}">
                <a16:creationId xmlns:a16="http://schemas.microsoft.com/office/drawing/2014/main" id="{7CFAF9F7-C4B8-4B75-B4ED-72B70FD6553D}"/>
              </a:ext>
            </a:extLst>
          </p:cNvPr>
          <p:cNvSpPr/>
          <p:nvPr/>
        </p:nvSpPr>
        <p:spPr>
          <a:xfrm>
            <a:off x="8209941" y="1850635"/>
            <a:ext cx="2536272" cy="400110"/>
          </a:xfrm>
          <a:prstGeom prst="rect">
            <a:avLst/>
          </a:prstGeom>
        </p:spPr>
        <p:txBody>
          <a:bodyPr wrap="none">
            <a:spAutoFit/>
          </a:bodyPr>
          <a:lstStyle/>
          <a:p>
            <a:r>
              <a:rPr lang="en-US" altLang="zh-CN" sz="2000" dirty="0">
                <a:solidFill>
                  <a:schemeClr val="accent4">
                    <a:lumMod val="75000"/>
                  </a:schemeClr>
                </a:solidFill>
                <a:latin typeface="Candara" panose="020E0502030303020204" pitchFamily="34" charset="0"/>
              </a:rPr>
              <a:t>lowest execution cost</a:t>
            </a:r>
            <a:endParaRPr lang="zh-CN" altLang="en-US" sz="2000" dirty="0">
              <a:solidFill>
                <a:schemeClr val="accent4">
                  <a:lumMod val="75000"/>
                </a:schemeClr>
              </a:solidFill>
              <a:latin typeface="Candara" panose="020E0502030303020204" pitchFamily="34" charset="0"/>
            </a:endParaRPr>
          </a:p>
        </p:txBody>
      </p:sp>
      <p:sp>
        <p:nvSpPr>
          <p:cNvPr id="41" name="矩形: 圆角 40">
            <a:extLst>
              <a:ext uri="{FF2B5EF4-FFF2-40B4-BE49-F238E27FC236}">
                <a16:creationId xmlns:a16="http://schemas.microsoft.com/office/drawing/2014/main" id="{9F1669D4-5787-4DED-ABC3-84AB8C77BF43}"/>
              </a:ext>
            </a:extLst>
          </p:cNvPr>
          <p:cNvSpPr/>
          <p:nvPr/>
        </p:nvSpPr>
        <p:spPr>
          <a:xfrm>
            <a:off x="7895604" y="1693199"/>
            <a:ext cx="3202649" cy="1115092"/>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BC4B26EF-8BE5-4A92-9006-099A90A43D74}"/>
              </a:ext>
            </a:extLst>
          </p:cNvPr>
          <p:cNvSpPr/>
          <p:nvPr/>
        </p:nvSpPr>
        <p:spPr>
          <a:xfrm>
            <a:off x="6492056" y="2255453"/>
            <a:ext cx="764695" cy="1638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44" name="图片 43">
            <a:extLst>
              <a:ext uri="{FF2B5EF4-FFF2-40B4-BE49-F238E27FC236}">
                <a16:creationId xmlns:a16="http://schemas.microsoft.com/office/drawing/2014/main" id="{7F404EB1-56C8-4E40-95F7-BEEC1EBAD5A6}"/>
              </a:ext>
            </a:extLst>
          </p:cNvPr>
          <p:cNvPicPr>
            <a:picLocks noChangeAspect="1"/>
          </p:cNvPicPr>
          <p:nvPr/>
        </p:nvPicPr>
        <p:blipFill>
          <a:blip r:embed="rId7"/>
          <a:stretch>
            <a:fillRect/>
          </a:stretch>
        </p:blipFill>
        <p:spPr>
          <a:xfrm>
            <a:off x="8184811" y="2337375"/>
            <a:ext cx="2624236" cy="348825"/>
          </a:xfrm>
          <a:prstGeom prst="rect">
            <a:avLst/>
          </a:prstGeom>
        </p:spPr>
      </p:pic>
      <p:sp>
        <p:nvSpPr>
          <p:cNvPr id="46" name="矩形 45">
            <a:extLst>
              <a:ext uri="{FF2B5EF4-FFF2-40B4-BE49-F238E27FC236}">
                <a16:creationId xmlns:a16="http://schemas.microsoft.com/office/drawing/2014/main" id="{15CA285A-5C7C-4298-9E00-9C2DE035DFCB}"/>
              </a:ext>
            </a:extLst>
          </p:cNvPr>
          <p:cNvSpPr/>
          <p:nvPr/>
        </p:nvSpPr>
        <p:spPr>
          <a:xfrm>
            <a:off x="3076088" y="3373824"/>
            <a:ext cx="5889754" cy="523220"/>
          </a:xfrm>
          <a:prstGeom prst="rect">
            <a:avLst/>
          </a:prstGeom>
        </p:spPr>
        <p:txBody>
          <a:bodyPr wrap="none">
            <a:spAutoFit/>
          </a:bodyPr>
          <a:lstStyle/>
          <a:p>
            <a:r>
              <a:rPr lang="en-US" altLang="zh-CN" sz="2800" b="1" dirty="0">
                <a:solidFill>
                  <a:schemeClr val="accent2">
                    <a:lumMod val="75000"/>
                  </a:schemeClr>
                </a:solidFill>
                <a:latin typeface="Candara" panose="020E0502030303020204" pitchFamily="34" charset="0"/>
              </a:rPr>
              <a:t>find the best        </a:t>
            </a:r>
            <a:r>
              <a:rPr lang="en-US" altLang="zh-CN" sz="2800" b="1" dirty="0">
                <a:solidFill>
                  <a:schemeClr val="accent2">
                    <a:lumMod val="75000"/>
                  </a:schemeClr>
                </a:solidFill>
              </a:rPr>
              <a:t>at each iteration k. </a:t>
            </a:r>
            <a:endParaRPr lang="zh-CN" altLang="en-US" sz="2800" b="1" dirty="0">
              <a:solidFill>
                <a:schemeClr val="accent2">
                  <a:lumMod val="75000"/>
                </a:schemeClr>
              </a:solidFill>
              <a:latin typeface="Candara" panose="020E0502030303020204" pitchFamily="34" charset="0"/>
            </a:endParaRPr>
          </a:p>
        </p:txBody>
      </p:sp>
      <p:pic>
        <p:nvPicPr>
          <p:cNvPr id="47" name="图片 46">
            <a:extLst>
              <a:ext uri="{FF2B5EF4-FFF2-40B4-BE49-F238E27FC236}">
                <a16:creationId xmlns:a16="http://schemas.microsoft.com/office/drawing/2014/main" id="{D783338B-C459-443F-9761-554BD534ECF7}"/>
              </a:ext>
            </a:extLst>
          </p:cNvPr>
          <p:cNvPicPr>
            <a:picLocks noChangeAspect="1"/>
          </p:cNvPicPr>
          <p:nvPr/>
        </p:nvPicPr>
        <p:blipFill rotWithShape="1">
          <a:blip r:embed="rId8"/>
          <a:srcRect r="22514" b="13574"/>
          <a:stretch/>
        </p:blipFill>
        <p:spPr>
          <a:xfrm>
            <a:off x="5252203" y="3466677"/>
            <a:ext cx="413305" cy="337514"/>
          </a:xfrm>
          <a:prstGeom prst="rect">
            <a:avLst/>
          </a:prstGeom>
        </p:spPr>
      </p:pic>
      <p:sp>
        <p:nvSpPr>
          <p:cNvPr id="48" name="文本框 47">
            <a:extLst>
              <a:ext uri="{FF2B5EF4-FFF2-40B4-BE49-F238E27FC236}">
                <a16:creationId xmlns:a16="http://schemas.microsoft.com/office/drawing/2014/main" id="{6BDEB80A-E5DE-4099-AE75-6A961F356E19}"/>
              </a:ext>
            </a:extLst>
          </p:cNvPr>
          <p:cNvSpPr txBox="1"/>
          <p:nvPr/>
        </p:nvSpPr>
        <p:spPr>
          <a:xfrm flipH="1">
            <a:off x="901312" y="4110059"/>
            <a:ext cx="4020508" cy="461665"/>
          </a:xfrm>
          <a:prstGeom prst="rect">
            <a:avLst/>
          </a:prstGeom>
          <a:noFill/>
        </p:spPr>
        <p:txBody>
          <a:bodyPr wrap="square" rtlCol="0">
            <a:spAutoFit/>
          </a:bodyPr>
          <a:lstStyle/>
          <a:p>
            <a:r>
              <a:rPr lang="en-US" altLang="zh-CN" sz="2400" b="1" dirty="0">
                <a:solidFill>
                  <a:schemeClr val="accent1">
                    <a:lumMod val="75000"/>
                  </a:schemeClr>
                </a:solidFill>
                <a:latin typeface="Candara" panose="020E0502030303020204" pitchFamily="34" charset="0"/>
                <a:cs typeface="Arial" panose="020B0604020202020204" pitchFamily="34" charset="0"/>
              </a:rPr>
              <a:t>2</a:t>
            </a:r>
            <a:r>
              <a:rPr lang="zh-CN" altLang="en-US" sz="2400" b="1" dirty="0">
                <a:solidFill>
                  <a:schemeClr val="accent1">
                    <a:lumMod val="75000"/>
                  </a:schemeClr>
                </a:solidFill>
                <a:latin typeface="Candara" panose="020E0502030303020204" pitchFamily="34" charset="0"/>
                <a:cs typeface="Arial" panose="020B0604020202020204" pitchFamily="34" charset="0"/>
              </a:rPr>
              <a:t>、</a:t>
            </a:r>
            <a:r>
              <a:rPr lang="en-US" altLang="zh-CN" sz="2400" b="1" dirty="0">
                <a:solidFill>
                  <a:schemeClr val="accent1">
                    <a:lumMod val="75000"/>
                  </a:schemeClr>
                </a:solidFill>
                <a:latin typeface="Candara" panose="020E0502030303020204" pitchFamily="34" charset="0"/>
                <a:cs typeface="Arial" panose="020B0604020202020204" pitchFamily="34" charset="0"/>
              </a:rPr>
              <a:t>Classification Task</a:t>
            </a:r>
            <a:endParaRPr lang="zh-CN" altLang="en-US" sz="2400" b="1" dirty="0">
              <a:solidFill>
                <a:schemeClr val="accent1">
                  <a:lumMod val="75000"/>
                </a:schemeClr>
              </a:solidFill>
              <a:latin typeface="Candara" panose="020E0502030303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2E47EF75-7743-47B1-B806-BE23609DD6C0}"/>
              </a:ext>
            </a:extLst>
          </p:cNvPr>
          <p:cNvSpPr txBox="1"/>
          <p:nvPr/>
        </p:nvSpPr>
        <p:spPr>
          <a:xfrm flipH="1">
            <a:off x="1258944" y="5347483"/>
            <a:ext cx="970721" cy="400110"/>
          </a:xfrm>
          <a:prstGeom prst="rect">
            <a:avLst/>
          </a:prstGeom>
          <a:noFill/>
        </p:spPr>
        <p:txBody>
          <a:bodyPr wrap="square" rtlCol="0">
            <a:spAutoFit/>
          </a:bodyPr>
          <a:lstStyle/>
          <a:p>
            <a:r>
              <a:rPr lang="en-US" altLang="zh-CN" sz="2000" dirty="0">
                <a:latin typeface="Candara" panose="020E0502030303020204" pitchFamily="34" charset="0"/>
              </a:rPr>
              <a:t>Query</a:t>
            </a:r>
          </a:p>
        </p:txBody>
      </p:sp>
      <p:pic>
        <p:nvPicPr>
          <p:cNvPr id="52" name="图片 51">
            <a:extLst>
              <a:ext uri="{FF2B5EF4-FFF2-40B4-BE49-F238E27FC236}">
                <a16:creationId xmlns:a16="http://schemas.microsoft.com/office/drawing/2014/main" id="{8AAEB358-6AC5-45C0-8305-18554832C530}"/>
              </a:ext>
            </a:extLst>
          </p:cNvPr>
          <p:cNvPicPr>
            <a:picLocks noChangeAspect="1"/>
          </p:cNvPicPr>
          <p:nvPr/>
        </p:nvPicPr>
        <p:blipFill>
          <a:blip r:embed="rId9"/>
          <a:stretch>
            <a:fillRect/>
          </a:stretch>
        </p:blipFill>
        <p:spPr>
          <a:xfrm>
            <a:off x="2047867" y="5341161"/>
            <a:ext cx="363596" cy="363596"/>
          </a:xfrm>
          <a:prstGeom prst="rect">
            <a:avLst/>
          </a:prstGeom>
        </p:spPr>
      </p:pic>
      <p:sp>
        <p:nvSpPr>
          <p:cNvPr id="53" name="文本框 52">
            <a:extLst>
              <a:ext uri="{FF2B5EF4-FFF2-40B4-BE49-F238E27FC236}">
                <a16:creationId xmlns:a16="http://schemas.microsoft.com/office/drawing/2014/main" id="{7C852515-1070-4D87-BF82-48757557CF81}"/>
              </a:ext>
            </a:extLst>
          </p:cNvPr>
          <p:cNvSpPr txBox="1"/>
          <p:nvPr/>
        </p:nvSpPr>
        <p:spPr>
          <a:xfrm flipH="1">
            <a:off x="3237781" y="5026254"/>
            <a:ext cx="738530" cy="400110"/>
          </a:xfrm>
          <a:prstGeom prst="rect">
            <a:avLst/>
          </a:prstGeom>
          <a:noFill/>
        </p:spPr>
        <p:txBody>
          <a:bodyPr wrap="square" rtlCol="0">
            <a:spAutoFit/>
          </a:bodyPr>
          <a:lstStyle/>
          <a:p>
            <a:r>
              <a:rPr lang="en-US" altLang="zh-CN" sz="2000" dirty="0">
                <a:latin typeface="Candara" panose="020E0502030303020204" pitchFamily="34" charset="0"/>
              </a:rPr>
              <a:t>Conf  </a:t>
            </a:r>
          </a:p>
        </p:txBody>
      </p:sp>
      <p:sp>
        <p:nvSpPr>
          <p:cNvPr id="54" name="文本框 53">
            <a:extLst>
              <a:ext uri="{FF2B5EF4-FFF2-40B4-BE49-F238E27FC236}">
                <a16:creationId xmlns:a16="http://schemas.microsoft.com/office/drawing/2014/main" id="{F74760A5-D5BE-4350-9B6E-AB3DB638C98B}"/>
              </a:ext>
            </a:extLst>
          </p:cNvPr>
          <p:cNvSpPr txBox="1"/>
          <p:nvPr/>
        </p:nvSpPr>
        <p:spPr>
          <a:xfrm flipH="1">
            <a:off x="3259076" y="5576732"/>
            <a:ext cx="738531" cy="400110"/>
          </a:xfrm>
          <a:prstGeom prst="rect">
            <a:avLst/>
          </a:prstGeom>
          <a:noFill/>
        </p:spPr>
        <p:txBody>
          <a:bodyPr wrap="square" rtlCol="0">
            <a:spAutoFit/>
          </a:bodyPr>
          <a:lstStyle/>
          <a:p>
            <a:r>
              <a:rPr lang="en-US" altLang="zh-CN" sz="2000" dirty="0">
                <a:latin typeface="Candara" panose="020E0502030303020204" pitchFamily="34" charset="0"/>
              </a:rPr>
              <a:t>Conf  </a:t>
            </a:r>
          </a:p>
        </p:txBody>
      </p:sp>
      <p:sp>
        <p:nvSpPr>
          <p:cNvPr id="55" name="文本框 54">
            <a:extLst>
              <a:ext uri="{FF2B5EF4-FFF2-40B4-BE49-F238E27FC236}">
                <a16:creationId xmlns:a16="http://schemas.microsoft.com/office/drawing/2014/main" id="{3CAFC71C-8BD4-414E-979D-CB500AD2123F}"/>
              </a:ext>
            </a:extLst>
          </p:cNvPr>
          <p:cNvSpPr txBox="1"/>
          <p:nvPr/>
        </p:nvSpPr>
        <p:spPr>
          <a:xfrm flipH="1">
            <a:off x="5422149" y="4974232"/>
            <a:ext cx="738530" cy="400110"/>
          </a:xfrm>
          <a:prstGeom prst="rect">
            <a:avLst/>
          </a:prstGeom>
          <a:noFill/>
        </p:spPr>
        <p:txBody>
          <a:bodyPr wrap="square" rtlCol="0">
            <a:spAutoFit/>
          </a:bodyPr>
          <a:lstStyle/>
          <a:p>
            <a:r>
              <a:rPr lang="en-US" altLang="zh-CN" sz="2000" dirty="0">
                <a:latin typeface="Candara" panose="020E0502030303020204" pitchFamily="34" charset="0"/>
              </a:rPr>
              <a:t>Plan </a:t>
            </a:r>
          </a:p>
        </p:txBody>
      </p:sp>
      <p:sp>
        <p:nvSpPr>
          <p:cNvPr id="58" name="文本框 57">
            <a:extLst>
              <a:ext uri="{FF2B5EF4-FFF2-40B4-BE49-F238E27FC236}">
                <a16:creationId xmlns:a16="http://schemas.microsoft.com/office/drawing/2014/main" id="{F6845E04-D7CF-4222-9D6E-0C206FBD98C9}"/>
              </a:ext>
            </a:extLst>
          </p:cNvPr>
          <p:cNvSpPr txBox="1"/>
          <p:nvPr/>
        </p:nvSpPr>
        <p:spPr>
          <a:xfrm flipH="1">
            <a:off x="5422149" y="5569012"/>
            <a:ext cx="738530" cy="400110"/>
          </a:xfrm>
          <a:prstGeom prst="rect">
            <a:avLst/>
          </a:prstGeom>
          <a:noFill/>
        </p:spPr>
        <p:txBody>
          <a:bodyPr wrap="square" rtlCol="0">
            <a:spAutoFit/>
          </a:bodyPr>
          <a:lstStyle/>
          <a:p>
            <a:r>
              <a:rPr lang="en-US" altLang="zh-CN" sz="2000" dirty="0">
                <a:latin typeface="Candara" panose="020E0502030303020204" pitchFamily="34" charset="0"/>
              </a:rPr>
              <a:t>Plan </a:t>
            </a:r>
          </a:p>
        </p:txBody>
      </p:sp>
      <p:pic>
        <p:nvPicPr>
          <p:cNvPr id="59" name="图片 58">
            <a:extLst>
              <a:ext uri="{FF2B5EF4-FFF2-40B4-BE49-F238E27FC236}">
                <a16:creationId xmlns:a16="http://schemas.microsoft.com/office/drawing/2014/main" id="{BA78CD71-F674-4DDB-AA92-D5E278D819D5}"/>
              </a:ext>
            </a:extLst>
          </p:cNvPr>
          <p:cNvPicPr>
            <a:picLocks noChangeAspect="1"/>
          </p:cNvPicPr>
          <p:nvPr/>
        </p:nvPicPr>
        <p:blipFill>
          <a:blip r:embed="rId10"/>
          <a:stretch>
            <a:fillRect/>
          </a:stretch>
        </p:blipFill>
        <p:spPr>
          <a:xfrm>
            <a:off x="3981228" y="5053814"/>
            <a:ext cx="388942" cy="316015"/>
          </a:xfrm>
          <a:prstGeom prst="rect">
            <a:avLst/>
          </a:prstGeom>
        </p:spPr>
      </p:pic>
      <p:pic>
        <p:nvPicPr>
          <p:cNvPr id="61" name="图片 60">
            <a:extLst>
              <a:ext uri="{FF2B5EF4-FFF2-40B4-BE49-F238E27FC236}">
                <a16:creationId xmlns:a16="http://schemas.microsoft.com/office/drawing/2014/main" id="{BD77A1E3-25FE-42C4-BD30-E856B4CE21EC}"/>
              </a:ext>
            </a:extLst>
          </p:cNvPr>
          <p:cNvPicPr>
            <a:picLocks noChangeAspect="1"/>
          </p:cNvPicPr>
          <p:nvPr/>
        </p:nvPicPr>
        <p:blipFill>
          <a:blip r:embed="rId11"/>
          <a:stretch>
            <a:fillRect/>
          </a:stretch>
        </p:blipFill>
        <p:spPr>
          <a:xfrm>
            <a:off x="6117037" y="5014894"/>
            <a:ext cx="365532" cy="341693"/>
          </a:xfrm>
          <a:prstGeom prst="rect">
            <a:avLst/>
          </a:prstGeom>
        </p:spPr>
      </p:pic>
      <p:pic>
        <p:nvPicPr>
          <p:cNvPr id="62" name="图片 61">
            <a:extLst>
              <a:ext uri="{FF2B5EF4-FFF2-40B4-BE49-F238E27FC236}">
                <a16:creationId xmlns:a16="http://schemas.microsoft.com/office/drawing/2014/main" id="{DA3AC2B2-6CCD-4021-8CD8-5C2B1D94CE0E}"/>
              </a:ext>
            </a:extLst>
          </p:cNvPr>
          <p:cNvPicPr>
            <a:picLocks noChangeAspect="1"/>
          </p:cNvPicPr>
          <p:nvPr/>
        </p:nvPicPr>
        <p:blipFill>
          <a:blip r:embed="rId12"/>
          <a:stretch>
            <a:fillRect/>
          </a:stretch>
        </p:blipFill>
        <p:spPr>
          <a:xfrm>
            <a:off x="6101455" y="5619693"/>
            <a:ext cx="381114" cy="282307"/>
          </a:xfrm>
          <a:prstGeom prst="rect">
            <a:avLst/>
          </a:prstGeom>
        </p:spPr>
      </p:pic>
      <p:pic>
        <p:nvPicPr>
          <p:cNvPr id="63" name="图片 62">
            <a:extLst>
              <a:ext uri="{FF2B5EF4-FFF2-40B4-BE49-F238E27FC236}">
                <a16:creationId xmlns:a16="http://schemas.microsoft.com/office/drawing/2014/main" id="{96C99762-3845-4E57-B897-7B8B83610ECA}"/>
              </a:ext>
            </a:extLst>
          </p:cNvPr>
          <p:cNvPicPr>
            <a:picLocks noChangeAspect="1"/>
          </p:cNvPicPr>
          <p:nvPr/>
        </p:nvPicPr>
        <p:blipFill>
          <a:blip r:embed="rId13"/>
          <a:stretch>
            <a:fillRect/>
          </a:stretch>
        </p:blipFill>
        <p:spPr>
          <a:xfrm>
            <a:off x="4019520" y="5597260"/>
            <a:ext cx="312359" cy="304740"/>
          </a:xfrm>
          <a:prstGeom prst="rect">
            <a:avLst/>
          </a:prstGeom>
        </p:spPr>
      </p:pic>
      <p:cxnSp>
        <p:nvCxnSpPr>
          <p:cNvPr id="65" name="直接箭头连接符 64">
            <a:extLst>
              <a:ext uri="{FF2B5EF4-FFF2-40B4-BE49-F238E27FC236}">
                <a16:creationId xmlns:a16="http://schemas.microsoft.com/office/drawing/2014/main" id="{2B7CB545-BD12-43FC-A8A5-0798A8E1AE9D}"/>
              </a:ext>
            </a:extLst>
          </p:cNvPr>
          <p:cNvCxnSpPr>
            <a:cxnSpLocks/>
          </p:cNvCxnSpPr>
          <p:nvPr/>
        </p:nvCxnSpPr>
        <p:spPr>
          <a:xfrm flipV="1">
            <a:off x="4643513" y="5185740"/>
            <a:ext cx="554084" cy="9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5144F0BA-8FDB-42CA-8714-5530F6FCCDA3}"/>
              </a:ext>
            </a:extLst>
          </p:cNvPr>
          <p:cNvCxnSpPr>
            <a:cxnSpLocks/>
          </p:cNvCxnSpPr>
          <p:nvPr/>
        </p:nvCxnSpPr>
        <p:spPr>
          <a:xfrm flipV="1">
            <a:off x="4643513" y="5744907"/>
            <a:ext cx="554084" cy="9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6E165060-9BD4-457C-A504-B23E725B3467}"/>
              </a:ext>
            </a:extLst>
          </p:cNvPr>
          <p:cNvCxnSpPr>
            <a:cxnSpLocks/>
          </p:cNvCxnSpPr>
          <p:nvPr/>
        </p:nvCxnSpPr>
        <p:spPr>
          <a:xfrm flipV="1">
            <a:off x="2577504" y="5212626"/>
            <a:ext cx="604372" cy="314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58A07B16-BDBF-4D3D-A571-5768B9BEA3FE}"/>
              </a:ext>
            </a:extLst>
          </p:cNvPr>
          <p:cNvCxnSpPr>
            <a:cxnSpLocks/>
          </p:cNvCxnSpPr>
          <p:nvPr/>
        </p:nvCxnSpPr>
        <p:spPr>
          <a:xfrm>
            <a:off x="2568413" y="5527032"/>
            <a:ext cx="625667" cy="236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图片 74">
            <a:extLst>
              <a:ext uri="{FF2B5EF4-FFF2-40B4-BE49-F238E27FC236}">
                <a16:creationId xmlns:a16="http://schemas.microsoft.com/office/drawing/2014/main" id="{70A48707-0E20-4180-80A6-4EA41B2711B9}"/>
              </a:ext>
            </a:extLst>
          </p:cNvPr>
          <p:cNvPicPr>
            <a:picLocks noChangeAspect="1"/>
          </p:cNvPicPr>
          <p:nvPr/>
        </p:nvPicPr>
        <p:blipFill>
          <a:blip r:embed="rId14"/>
          <a:stretch>
            <a:fillRect/>
          </a:stretch>
        </p:blipFill>
        <p:spPr>
          <a:xfrm>
            <a:off x="7606517" y="5274592"/>
            <a:ext cx="1314450" cy="409575"/>
          </a:xfrm>
          <a:prstGeom prst="rect">
            <a:avLst/>
          </a:prstGeom>
        </p:spPr>
      </p:pic>
      <p:cxnSp>
        <p:nvCxnSpPr>
          <p:cNvPr id="77" name="直接箭头连接符 76">
            <a:extLst>
              <a:ext uri="{FF2B5EF4-FFF2-40B4-BE49-F238E27FC236}">
                <a16:creationId xmlns:a16="http://schemas.microsoft.com/office/drawing/2014/main" id="{5AB34A6C-0ED0-4BD6-ADF7-DBF76EC02B56}"/>
              </a:ext>
            </a:extLst>
          </p:cNvPr>
          <p:cNvCxnSpPr>
            <a:cxnSpLocks/>
          </p:cNvCxnSpPr>
          <p:nvPr/>
        </p:nvCxnSpPr>
        <p:spPr>
          <a:xfrm>
            <a:off x="6842091" y="5171170"/>
            <a:ext cx="560239" cy="308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C28AC3A3-074C-4CE1-99EE-C8A133B19355}"/>
              </a:ext>
            </a:extLst>
          </p:cNvPr>
          <p:cNvCxnSpPr>
            <a:cxnSpLocks/>
          </p:cNvCxnSpPr>
          <p:nvPr/>
        </p:nvCxnSpPr>
        <p:spPr>
          <a:xfrm flipV="1">
            <a:off x="6896165" y="5479380"/>
            <a:ext cx="515043" cy="318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矩形 79">
            <a:extLst>
              <a:ext uri="{FF2B5EF4-FFF2-40B4-BE49-F238E27FC236}">
                <a16:creationId xmlns:a16="http://schemas.microsoft.com/office/drawing/2014/main" id="{02617083-62CE-47D1-92D7-D474D69EF0D4}"/>
              </a:ext>
            </a:extLst>
          </p:cNvPr>
          <p:cNvSpPr/>
          <p:nvPr/>
        </p:nvSpPr>
        <p:spPr>
          <a:xfrm>
            <a:off x="8283670" y="5186919"/>
            <a:ext cx="515044" cy="512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左大括号 80">
            <a:extLst>
              <a:ext uri="{FF2B5EF4-FFF2-40B4-BE49-F238E27FC236}">
                <a16:creationId xmlns:a16="http://schemas.microsoft.com/office/drawing/2014/main" id="{A8775DCD-CDE0-4986-895F-E000D178EE40}"/>
              </a:ext>
            </a:extLst>
          </p:cNvPr>
          <p:cNvSpPr/>
          <p:nvPr/>
        </p:nvSpPr>
        <p:spPr>
          <a:xfrm>
            <a:off x="9170361" y="4880330"/>
            <a:ext cx="350713" cy="1293403"/>
          </a:xfrm>
          <a:prstGeom prst="leftBrace">
            <a:avLst>
              <a:gd name="adj1" fmla="val 3962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64213F4F-24F4-425D-A26D-59DA78EDF005}"/>
              </a:ext>
            </a:extLst>
          </p:cNvPr>
          <p:cNvSpPr txBox="1"/>
          <p:nvPr/>
        </p:nvSpPr>
        <p:spPr>
          <a:xfrm flipH="1">
            <a:off x="9690302" y="4849516"/>
            <a:ext cx="1374743" cy="400110"/>
          </a:xfrm>
          <a:prstGeom prst="rect">
            <a:avLst/>
          </a:prstGeom>
          <a:noFill/>
        </p:spPr>
        <p:txBody>
          <a:bodyPr wrap="square" rtlCol="0">
            <a:spAutoFit/>
          </a:bodyPr>
          <a:lstStyle/>
          <a:p>
            <a:r>
              <a:rPr lang="en-US" altLang="zh-CN" sz="2000" dirty="0">
                <a:solidFill>
                  <a:schemeClr val="accent2">
                    <a:lumMod val="75000"/>
                  </a:schemeClr>
                </a:solidFill>
                <a:latin typeface="Candara" panose="020E0502030303020204" pitchFamily="34" charset="0"/>
              </a:rPr>
              <a:t>regression</a:t>
            </a:r>
            <a:endParaRPr lang="zh-CN" altLang="en-US" sz="2000" dirty="0">
              <a:solidFill>
                <a:schemeClr val="accent2">
                  <a:lumMod val="75000"/>
                </a:schemeClr>
              </a:solidFill>
              <a:latin typeface="Candara" panose="020E0502030303020204" pitchFamily="34" charset="0"/>
            </a:endParaRPr>
          </a:p>
        </p:txBody>
      </p:sp>
      <p:sp>
        <p:nvSpPr>
          <p:cNvPr id="83" name="文本框 82">
            <a:extLst>
              <a:ext uri="{FF2B5EF4-FFF2-40B4-BE49-F238E27FC236}">
                <a16:creationId xmlns:a16="http://schemas.microsoft.com/office/drawing/2014/main" id="{618BD30C-30E5-4041-9DBB-DC73E1F6BBA1}"/>
              </a:ext>
            </a:extLst>
          </p:cNvPr>
          <p:cNvSpPr txBox="1"/>
          <p:nvPr/>
        </p:nvSpPr>
        <p:spPr>
          <a:xfrm flipH="1">
            <a:off x="9672545" y="5319788"/>
            <a:ext cx="1937570" cy="400110"/>
          </a:xfrm>
          <a:prstGeom prst="rect">
            <a:avLst/>
          </a:prstGeom>
          <a:noFill/>
        </p:spPr>
        <p:txBody>
          <a:bodyPr wrap="square" rtlCol="0">
            <a:spAutoFit/>
          </a:bodyPr>
          <a:lstStyle/>
          <a:p>
            <a:r>
              <a:rPr lang="en-US" altLang="zh-CN" sz="2000" dirty="0">
                <a:solidFill>
                  <a:schemeClr val="accent2">
                    <a:lumMod val="75000"/>
                  </a:schemeClr>
                </a:solidFill>
                <a:latin typeface="Candara" panose="020E0502030303020204" pitchFamily="34" charset="0"/>
              </a:rPr>
              <a:t>improvement</a:t>
            </a:r>
            <a:endParaRPr lang="zh-CN" altLang="en-US" sz="2000" dirty="0">
              <a:solidFill>
                <a:schemeClr val="accent2">
                  <a:lumMod val="75000"/>
                </a:schemeClr>
              </a:solidFill>
              <a:latin typeface="Candara" panose="020E0502030303020204" pitchFamily="34" charset="0"/>
            </a:endParaRPr>
          </a:p>
        </p:txBody>
      </p:sp>
      <p:sp>
        <p:nvSpPr>
          <p:cNvPr id="84" name="文本框 83">
            <a:extLst>
              <a:ext uri="{FF2B5EF4-FFF2-40B4-BE49-F238E27FC236}">
                <a16:creationId xmlns:a16="http://schemas.microsoft.com/office/drawing/2014/main" id="{5FC387A4-5ED6-463A-BD23-FAF865DFC630}"/>
              </a:ext>
            </a:extLst>
          </p:cNvPr>
          <p:cNvSpPr txBox="1"/>
          <p:nvPr/>
        </p:nvSpPr>
        <p:spPr>
          <a:xfrm flipH="1">
            <a:off x="9699179" y="5781180"/>
            <a:ext cx="1374743" cy="400110"/>
          </a:xfrm>
          <a:prstGeom prst="rect">
            <a:avLst/>
          </a:prstGeom>
          <a:noFill/>
        </p:spPr>
        <p:txBody>
          <a:bodyPr wrap="square" rtlCol="0">
            <a:spAutoFit/>
          </a:bodyPr>
          <a:lstStyle/>
          <a:p>
            <a:r>
              <a:rPr lang="en-US" altLang="zh-CN" sz="2000" dirty="0">
                <a:solidFill>
                  <a:schemeClr val="accent2">
                    <a:lumMod val="75000"/>
                  </a:schemeClr>
                </a:solidFill>
                <a:latin typeface="Candara" panose="020E0502030303020204" pitchFamily="34" charset="0"/>
              </a:rPr>
              <a:t>unsure</a:t>
            </a:r>
            <a:endParaRPr lang="zh-CN" altLang="en-US" sz="2000" dirty="0">
              <a:solidFill>
                <a:schemeClr val="accent2">
                  <a:lumMod val="75000"/>
                </a:schemeClr>
              </a:solidFill>
              <a:latin typeface="Candara" panose="020E0502030303020204" pitchFamily="34" charset="0"/>
            </a:endParaRPr>
          </a:p>
        </p:txBody>
      </p:sp>
      <p:sp>
        <p:nvSpPr>
          <p:cNvPr id="86" name="文本框 85">
            <a:extLst>
              <a:ext uri="{FF2B5EF4-FFF2-40B4-BE49-F238E27FC236}">
                <a16:creationId xmlns:a16="http://schemas.microsoft.com/office/drawing/2014/main" id="{583A9CE3-97C1-4CC6-BD38-8CD915BFC16C}"/>
              </a:ext>
            </a:extLst>
          </p:cNvPr>
          <p:cNvSpPr txBox="1"/>
          <p:nvPr/>
        </p:nvSpPr>
        <p:spPr>
          <a:xfrm flipH="1">
            <a:off x="7561330" y="4626206"/>
            <a:ext cx="1374743" cy="461665"/>
          </a:xfrm>
          <a:prstGeom prst="rect">
            <a:avLst/>
          </a:prstGeom>
          <a:noFill/>
        </p:spPr>
        <p:txBody>
          <a:bodyPr wrap="square" rtlCol="0">
            <a:spAutoFit/>
          </a:bodyPr>
          <a:lstStyle/>
          <a:p>
            <a:r>
              <a:rPr lang="en-US" altLang="zh-CN" sz="2400" b="1" dirty="0" err="1">
                <a:solidFill>
                  <a:schemeClr val="accent2">
                    <a:lumMod val="75000"/>
                  </a:schemeClr>
                </a:solidFill>
                <a:latin typeface="Candara" panose="020E0502030303020204" pitchFamily="34" charset="0"/>
              </a:rPr>
              <a:t>ExecCost</a:t>
            </a:r>
            <a:endParaRPr lang="zh-CN" altLang="en-US" sz="2400" b="1" dirty="0">
              <a:solidFill>
                <a:schemeClr val="accent2">
                  <a:lumMod val="75000"/>
                </a:schemeClr>
              </a:solidFill>
              <a:latin typeface="Candara" panose="020E0502030303020204" pitchFamily="34" charset="0"/>
            </a:endParaRPr>
          </a:p>
        </p:txBody>
      </p:sp>
    </p:spTree>
    <p:extLst>
      <p:ext uri="{BB962C8B-B14F-4D97-AF65-F5344CB8AC3E}">
        <p14:creationId xmlns:p14="http://schemas.microsoft.com/office/powerpoint/2010/main" val="220375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9092B78-217C-4A25-9EF9-B17922E99909}"/>
              </a:ext>
            </a:extLst>
          </p:cNvPr>
          <p:cNvPicPr>
            <a:picLocks noChangeAspect="1"/>
          </p:cNvPicPr>
          <p:nvPr/>
        </p:nvPicPr>
        <p:blipFill rotWithShape="1">
          <a:blip r:embed="rId2"/>
          <a:srcRect l="305" r="-1" b="1545"/>
          <a:stretch/>
        </p:blipFill>
        <p:spPr>
          <a:xfrm>
            <a:off x="1550505" y="1457758"/>
            <a:ext cx="8919437" cy="4644870"/>
          </a:xfrm>
          <a:prstGeom prst="rect">
            <a:avLst/>
          </a:prstGeom>
        </p:spPr>
      </p:pic>
      <p:sp>
        <p:nvSpPr>
          <p:cNvPr id="9" name="标题 1">
            <a:extLst>
              <a:ext uri="{FF2B5EF4-FFF2-40B4-BE49-F238E27FC236}">
                <a16:creationId xmlns:a16="http://schemas.microsoft.com/office/drawing/2014/main" id="{CC0F727A-FDE2-4BD8-AF47-6DB34FDA2EDC}"/>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Architecture</a:t>
            </a:r>
            <a:endParaRPr lang="zh-CN" altLang="en-US" sz="3200" b="1"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109537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How to </a:t>
            </a:r>
            <a:r>
              <a:rPr lang="en-US" altLang="zh-CN" sz="3200" b="1" dirty="0" err="1">
                <a:solidFill>
                  <a:schemeClr val="accent2">
                    <a:lumMod val="75000"/>
                  </a:schemeClr>
                </a:solidFill>
                <a:latin typeface="Arial Black" panose="020B0A04020102020204" pitchFamily="34" charset="0"/>
              </a:rPr>
              <a:t>Featurize</a:t>
            </a:r>
            <a:r>
              <a:rPr lang="en-US" altLang="zh-CN" sz="3200" b="1" dirty="0">
                <a:solidFill>
                  <a:schemeClr val="accent2">
                    <a:lumMod val="75000"/>
                  </a:schemeClr>
                </a:solidFill>
                <a:latin typeface="Arial Black" panose="020B0A04020102020204" pitchFamily="34" charset="0"/>
              </a:rPr>
              <a:t> a </a:t>
            </a:r>
            <a:r>
              <a:rPr lang="en-US" altLang="zh-CN" sz="3200" b="1" dirty="0">
                <a:solidFill>
                  <a:schemeClr val="accent1">
                    <a:lumMod val="75000"/>
                  </a:schemeClr>
                </a:solidFill>
                <a:latin typeface="Arial Black" panose="020B0A04020102020204" pitchFamily="34" charset="0"/>
              </a:rPr>
              <a:t>Plan</a:t>
            </a:r>
            <a:r>
              <a:rPr lang="en-US" altLang="zh-CN" sz="3200" b="1" dirty="0">
                <a:solidFill>
                  <a:schemeClr val="accent2">
                    <a:lumMod val="75000"/>
                  </a:schemeClr>
                </a:solidFill>
                <a:latin typeface="Arial Black" panose="020B0A04020102020204" pitchFamily="34" charset="0"/>
              </a:rPr>
              <a:t> </a:t>
            </a:r>
            <a:endParaRPr lang="zh-CN" altLang="en-US" sz="3200" b="1" dirty="0">
              <a:solidFill>
                <a:schemeClr val="accent2">
                  <a:lumMod val="75000"/>
                </a:schemeClr>
              </a:solidFill>
              <a:latin typeface="Arial Black" panose="020B0A04020102020204" pitchFamily="34" charset="0"/>
            </a:endParaRPr>
          </a:p>
        </p:txBody>
      </p:sp>
      <p:sp>
        <p:nvSpPr>
          <p:cNvPr id="2" name="矩形 1">
            <a:extLst>
              <a:ext uri="{FF2B5EF4-FFF2-40B4-BE49-F238E27FC236}">
                <a16:creationId xmlns:a16="http://schemas.microsoft.com/office/drawing/2014/main" id="{00294DBA-F057-4697-A89E-E0C127549FC1}"/>
              </a:ext>
            </a:extLst>
          </p:cNvPr>
          <p:cNvSpPr/>
          <p:nvPr/>
        </p:nvSpPr>
        <p:spPr>
          <a:xfrm>
            <a:off x="964276" y="1445619"/>
            <a:ext cx="5788429" cy="707886"/>
          </a:xfrm>
          <a:prstGeom prst="rect">
            <a:avLst/>
          </a:prstGeom>
        </p:spPr>
        <p:txBody>
          <a:bodyPr wrap="square">
            <a:spAutoFit/>
          </a:bodyPr>
          <a:lstStyle/>
          <a:p>
            <a:r>
              <a:rPr lang="en-US" altLang="zh-CN" sz="2000" dirty="0">
                <a:latin typeface="Candara" panose="020E0502030303020204" pitchFamily="34" charset="0"/>
              </a:rPr>
              <a:t>The </a:t>
            </a:r>
            <a:r>
              <a:rPr lang="en-US" altLang="zh-CN" sz="2000" dirty="0">
                <a:solidFill>
                  <a:schemeClr val="accent2">
                    <a:lumMod val="75000"/>
                  </a:schemeClr>
                </a:solidFill>
                <a:latin typeface="Candara" panose="020E0502030303020204" pitchFamily="34" charset="0"/>
              </a:rPr>
              <a:t>input</a:t>
            </a:r>
            <a:r>
              <a:rPr lang="en-US" altLang="zh-CN" sz="2000" dirty="0">
                <a:latin typeface="Candara" panose="020E0502030303020204" pitchFamily="34" charset="0"/>
              </a:rPr>
              <a:t> to the classification task is a pair of </a:t>
            </a:r>
            <a:r>
              <a:rPr lang="en-US" altLang="zh-CN" sz="2000" dirty="0">
                <a:solidFill>
                  <a:schemeClr val="accent2">
                    <a:lumMod val="75000"/>
                  </a:schemeClr>
                </a:solidFill>
                <a:latin typeface="Candara" panose="020E0502030303020204" pitchFamily="34" charset="0"/>
              </a:rPr>
              <a:t>query plans</a:t>
            </a:r>
            <a:r>
              <a:rPr lang="en-US" altLang="zh-CN" sz="2000" dirty="0">
                <a:latin typeface="Candara" panose="020E0502030303020204" pitchFamily="34" charset="0"/>
              </a:rPr>
              <a:t>, where each query plan is a </a:t>
            </a:r>
            <a:r>
              <a:rPr lang="en-US" altLang="zh-CN" sz="2000" b="1" dirty="0">
                <a:solidFill>
                  <a:schemeClr val="accent2">
                    <a:lumMod val="75000"/>
                  </a:schemeClr>
                </a:solidFill>
                <a:latin typeface="Candara" panose="020E0502030303020204" pitchFamily="34" charset="0"/>
              </a:rPr>
              <a:t>tree of operators.</a:t>
            </a:r>
            <a:endParaRPr lang="zh-CN" altLang="en-US" sz="2000" b="1" dirty="0">
              <a:solidFill>
                <a:schemeClr val="accent2">
                  <a:lumMod val="75000"/>
                </a:schemeClr>
              </a:solidFill>
              <a:latin typeface="Candara" panose="020E0502030303020204" pitchFamily="34" charset="0"/>
            </a:endParaRPr>
          </a:p>
        </p:txBody>
      </p:sp>
      <p:pic>
        <p:nvPicPr>
          <p:cNvPr id="5" name="图片 4">
            <a:extLst>
              <a:ext uri="{FF2B5EF4-FFF2-40B4-BE49-F238E27FC236}">
                <a16:creationId xmlns:a16="http://schemas.microsoft.com/office/drawing/2014/main" id="{6E60B4CA-5027-4957-9E6C-033C031CA13A}"/>
              </a:ext>
            </a:extLst>
          </p:cNvPr>
          <p:cNvPicPr>
            <a:picLocks noChangeAspect="1"/>
          </p:cNvPicPr>
          <p:nvPr/>
        </p:nvPicPr>
        <p:blipFill rotWithShape="1">
          <a:blip r:embed="rId3"/>
          <a:srcRect b="13124"/>
          <a:stretch/>
        </p:blipFill>
        <p:spPr>
          <a:xfrm>
            <a:off x="1116676" y="2917725"/>
            <a:ext cx="9958647" cy="2950929"/>
          </a:xfrm>
          <a:prstGeom prst="rect">
            <a:avLst/>
          </a:prstGeom>
        </p:spPr>
      </p:pic>
      <p:sp>
        <p:nvSpPr>
          <p:cNvPr id="6" name="矩形 5">
            <a:extLst>
              <a:ext uri="{FF2B5EF4-FFF2-40B4-BE49-F238E27FC236}">
                <a16:creationId xmlns:a16="http://schemas.microsoft.com/office/drawing/2014/main" id="{1A56554E-9ABA-4D2D-9D55-1E1C319BAE6E}"/>
              </a:ext>
            </a:extLst>
          </p:cNvPr>
          <p:cNvSpPr/>
          <p:nvPr/>
        </p:nvSpPr>
        <p:spPr>
          <a:xfrm>
            <a:off x="7122199" y="1601768"/>
            <a:ext cx="3214341" cy="400110"/>
          </a:xfrm>
          <a:prstGeom prst="rect">
            <a:avLst/>
          </a:prstGeom>
        </p:spPr>
        <p:txBody>
          <a:bodyPr wrap="none">
            <a:spAutoFit/>
          </a:bodyPr>
          <a:lstStyle/>
          <a:p>
            <a:r>
              <a:rPr lang="en-US" altLang="zh-CN" sz="2000" dirty="0">
                <a:latin typeface="Candara" panose="020E0502030303020204" pitchFamily="34" charset="0"/>
              </a:rPr>
              <a:t>Parallelism(serial </a:t>
            </a:r>
            <a:r>
              <a:rPr lang="zh-CN" altLang="en-US" sz="2000" dirty="0">
                <a:latin typeface="Candara" panose="020E0502030303020204" pitchFamily="34" charset="0"/>
              </a:rPr>
              <a:t>，</a:t>
            </a:r>
            <a:r>
              <a:rPr lang="en-US" altLang="zh-CN" sz="2000" dirty="0">
                <a:latin typeface="Candara" panose="020E0502030303020204" pitchFamily="34" charset="0"/>
              </a:rPr>
              <a:t>parallel)</a:t>
            </a:r>
            <a:endParaRPr lang="zh-CN" altLang="en-US" sz="2000" dirty="0">
              <a:latin typeface="Candara" panose="020E0502030303020204" pitchFamily="34" charset="0"/>
            </a:endParaRPr>
          </a:p>
        </p:txBody>
      </p:sp>
      <p:sp>
        <p:nvSpPr>
          <p:cNvPr id="7" name="矩形 6">
            <a:extLst>
              <a:ext uri="{FF2B5EF4-FFF2-40B4-BE49-F238E27FC236}">
                <a16:creationId xmlns:a16="http://schemas.microsoft.com/office/drawing/2014/main" id="{29DE5416-4FEA-4E58-AB85-0A4FBDC909BA}"/>
              </a:ext>
            </a:extLst>
          </p:cNvPr>
          <p:cNvSpPr/>
          <p:nvPr/>
        </p:nvSpPr>
        <p:spPr>
          <a:xfrm>
            <a:off x="7122199" y="2001878"/>
            <a:ext cx="3480440" cy="400110"/>
          </a:xfrm>
          <a:prstGeom prst="rect">
            <a:avLst/>
          </a:prstGeom>
        </p:spPr>
        <p:txBody>
          <a:bodyPr wrap="none">
            <a:spAutoFit/>
          </a:bodyPr>
          <a:lstStyle/>
          <a:p>
            <a:r>
              <a:rPr lang="en-US" altLang="zh-CN" sz="2000" dirty="0">
                <a:latin typeface="Candara" panose="020E0502030303020204" pitchFamily="34" charset="0"/>
              </a:rPr>
              <a:t>execution mode(row</a:t>
            </a:r>
            <a:r>
              <a:rPr lang="zh-CN" altLang="en-US" sz="2000" dirty="0">
                <a:latin typeface="Candara" panose="020E0502030303020204" pitchFamily="34" charset="0"/>
              </a:rPr>
              <a:t>，</a:t>
            </a:r>
            <a:r>
              <a:rPr lang="en-US" altLang="zh-CN" sz="2000" dirty="0">
                <a:latin typeface="Candara" panose="020E0502030303020204" pitchFamily="34" charset="0"/>
              </a:rPr>
              <a:t> batch)</a:t>
            </a:r>
            <a:endParaRPr lang="zh-CN" altLang="en-US" sz="2000" dirty="0">
              <a:latin typeface="Candara" panose="020E0502030303020204" pitchFamily="34" charset="0"/>
            </a:endParaRPr>
          </a:p>
        </p:txBody>
      </p:sp>
      <p:sp>
        <p:nvSpPr>
          <p:cNvPr id="8" name="左大括号 7">
            <a:extLst>
              <a:ext uri="{FF2B5EF4-FFF2-40B4-BE49-F238E27FC236}">
                <a16:creationId xmlns:a16="http://schemas.microsoft.com/office/drawing/2014/main" id="{81214CF2-6ACA-43E4-9FB8-24013803B45F}"/>
              </a:ext>
            </a:extLst>
          </p:cNvPr>
          <p:cNvSpPr/>
          <p:nvPr/>
        </p:nvSpPr>
        <p:spPr>
          <a:xfrm>
            <a:off x="6864505" y="1638886"/>
            <a:ext cx="206856" cy="693186"/>
          </a:xfrm>
          <a:prstGeom prst="leftBrace">
            <a:avLst>
              <a:gd name="adj1" fmla="val 3790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9AC9EE04-B1F5-4A82-98C1-41F1D4AC57E2}"/>
              </a:ext>
            </a:extLst>
          </p:cNvPr>
          <p:cNvSpPr/>
          <p:nvPr/>
        </p:nvSpPr>
        <p:spPr>
          <a:xfrm>
            <a:off x="6184669" y="4011426"/>
            <a:ext cx="1552671" cy="340822"/>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8908E3E-B1BA-4A87-992F-2F9FC97A2887}"/>
              </a:ext>
            </a:extLst>
          </p:cNvPr>
          <p:cNvSpPr/>
          <p:nvPr/>
        </p:nvSpPr>
        <p:spPr>
          <a:xfrm>
            <a:off x="5535132" y="3859399"/>
            <a:ext cx="649537" cy="461665"/>
          </a:xfrm>
          <a:prstGeom prst="rect">
            <a:avLst/>
          </a:prstGeom>
        </p:spPr>
        <p:txBody>
          <a:bodyPr wrap="none">
            <a:spAutoFit/>
          </a:bodyPr>
          <a:lstStyle/>
          <a:p>
            <a:r>
              <a:rPr lang="en-US" altLang="zh-CN" sz="2400" b="1" dirty="0">
                <a:solidFill>
                  <a:srgbClr val="FF0000"/>
                </a:solidFill>
                <a:latin typeface="Candara" panose="020E0502030303020204" pitchFamily="34" charset="0"/>
              </a:rPr>
              <a:t>key</a:t>
            </a:r>
            <a:endParaRPr lang="zh-CN" altLang="en-US" sz="2400" b="1" dirty="0">
              <a:solidFill>
                <a:srgbClr val="FF0000"/>
              </a:solidFill>
              <a:latin typeface="Candara" panose="020E0502030303020204" pitchFamily="34" charset="0"/>
            </a:endParaRPr>
          </a:p>
        </p:txBody>
      </p:sp>
      <p:sp>
        <p:nvSpPr>
          <p:cNvPr id="13" name="矩形 12">
            <a:extLst>
              <a:ext uri="{FF2B5EF4-FFF2-40B4-BE49-F238E27FC236}">
                <a16:creationId xmlns:a16="http://schemas.microsoft.com/office/drawing/2014/main" id="{5CF04FDA-8ABE-4A7A-885C-38DCC751E199}"/>
              </a:ext>
            </a:extLst>
          </p:cNvPr>
          <p:cNvSpPr/>
          <p:nvPr/>
        </p:nvSpPr>
        <p:spPr>
          <a:xfrm>
            <a:off x="6495012" y="3317835"/>
            <a:ext cx="4356917" cy="592210"/>
          </a:xfrm>
          <a:prstGeom prst="rect">
            <a:avLst/>
          </a:prstGeom>
          <a:noFill/>
          <a:ln w="38100">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0070C0"/>
              </a:solidFill>
            </a:endParaRPr>
          </a:p>
        </p:txBody>
      </p:sp>
      <p:sp>
        <p:nvSpPr>
          <p:cNvPr id="14" name="矩形 13">
            <a:extLst>
              <a:ext uri="{FF2B5EF4-FFF2-40B4-BE49-F238E27FC236}">
                <a16:creationId xmlns:a16="http://schemas.microsoft.com/office/drawing/2014/main" id="{C9E31563-80EC-48FF-A721-BE2ED08D7AD4}"/>
              </a:ext>
            </a:extLst>
          </p:cNvPr>
          <p:cNvSpPr/>
          <p:nvPr/>
        </p:nvSpPr>
        <p:spPr>
          <a:xfrm>
            <a:off x="9344510" y="2756808"/>
            <a:ext cx="2300630" cy="461665"/>
          </a:xfrm>
          <a:prstGeom prst="rect">
            <a:avLst/>
          </a:prstGeom>
        </p:spPr>
        <p:txBody>
          <a:bodyPr wrap="none">
            <a:spAutoFit/>
          </a:bodyPr>
          <a:lstStyle/>
          <a:p>
            <a:r>
              <a:rPr lang="en-US" altLang="zh-CN" sz="2400" b="1" dirty="0">
                <a:solidFill>
                  <a:schemeClr val="accent1">
                    <a:lumMod val="75000"/>
                  </a:schemeClr>
                </a:solidFill>
                <a:latin typeface="Candara" panose="020E0502030303020204" pitchFamily="34" charset="0"/>
              </a:rPr>
              <a:t>Feature channel</a:t>
            </a:r>
            <a:endParaRPr lang="zh-CN" altLang="en-US" sz="2400" b="1" dirty="0">
              <a:solidFill>
                <a:schemeClr val="accent1">
                  <a:lumMod val="75000"/>
                </a:schemeClr>
              </a:solidFill>
              <a:latin typeface="Candara" panose="020E0502030303020204" pitchFamily="34" charset="0"/>
            </a:endParaRPr>
          </a:p>
        </p:txBody>
      </p:sp>
      <p:sp>
        <p:nvSpPr>
          <p:cNvPr id="15" name="星形: 五角 14">
            <a:extLst>
              <a:ext uri="{FF2B5EF4-FFF2-40B4-BE49-F238E27FC236}">
                <a16:creationId xmlns:a16="http://schemas.microsoft.com/office/drawing/2014/main" id="{D5CEF265-1DDF-49ED-8CB2-553FFEB7A261}"/>
              </a:ext>
            </a:extLst>
          </p:cNvPr>
          <p:cNvSpPr/>
          <p:nvPr/>
        </p:nvSpPr>
        <p:spPr>
          <a:xfrm>
            <a:off x="82710" y="55237"/>
            <a:ext cx="306531" cy="292231"/>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561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18759345-D7D6-4844-8E80-EF0775C11B24}"/>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How to </a:t>
            </a:r>
            <a:r>
              <a:rPr lang="en-US" altLang="zh-CN" sz="3200" b="1" dirty="0" err="1">
                <a:solidFill>
                  <a:schemeClr val="accent2">
                    <a:lumMod val="75000"/>
                  </a:schemeClr>
                </a:solidFill>
                <a:latin typeface="Arial Black" panose="020B0A04020102020204" pitchFamily="34" charset="0"/>
              </a:rPr>
              <a:t>Featurize</a:t>
            </a:r>
            <a:r>
              <a:rPr lang="en-US" altLang="zh-CN" sz="3200" b="1" dirty="0">
                <a:solidFill>
                  <a:schemeClr val="accent2">
                    <a:lumMod val="75000"/>
                  </a:schemeClr>
                </a:solidFill>
                <a:latin typeface="Arial Black" panose="020B0A04020102020204" pitchFamily="34" charset="0"/>
              </a:rPr>
              <a:t> a</a:t>
            </a:r>
            <a:r>
              <a:rPr lang="zh-CN" altLang="en-US" sz="3200" b="1" dirty="0">
                <a:solidFill>
                  <a:schemeClr val="accent2">
                    <a:lumMod val="75000"/>
                  </a:schemeClr>
                </a:solidFill>
                <a:latin typeface="Arial Black" panose="020B0A04020102020204" pitchFamily="34" charset="0"/>
              </a:rPr>
              <a:t> </a:t>
            </a:r>
            <a:r>
              <a:rPr lang="en-US" altLang="zh-CN" sz="3200" b="1" dirty="0">
                <a:solidFill>
                  <a:schemeClr val="accent1">
                    <a:lumMod val="75000"/>
                  </a:schemeClr>
                </a:solidFill>
                <a:latin typeface="Arial Black" panose="020B0A04020102020204" pitchFamily="34" charset="0"/>
              </a:rPr>
              <a:t>Pair</a:t>
            </a:r>
            <a:r>
              <a:rPr lang="en-US" altLang="zh-CN" sz="3200" b="1" dirty="0">
                <a:solidFill>
                  <a:schemeClr val="accent2">
                    <a:lumMod val="75000"/>
                  </a:schemeClr>
                </a:solidFill>
                <a:latin typeface="Arial Black" panose="020B0A04020102020204" pitchFamily="34" charset="0"/>
              </a:rPr>
              <a:t> </a:t>
            </a:r>
            <a:endParaRPr lang="zh-CN" altLang="en-US" sz="3200" b="1" dirty="0">
              <a:solidFill>
                <a:schemeClr val="accent2">
                  <a:lumMod val="75000"/>
                </a:schemeClr>
              </a:solidFill>
              <a:latin typeface="Arial Black" panose="020B0A04020102020204" pitchFamily="34" charset="0"/>
            </a:endParaRPr>
          </a:p>
        </p:txBody>
      </p:sp>
      <p:sp>
        <p:nvSpPr>
          <p:cNvPr id="2" name="矩形 1">
            <a:extLst>
              <a:ext uri="{FF2B5EF4-FFF2-40B4-BE49-F238E27FC236}">
                <a16:creationId xmlns:a16="http://schemas.microsoft.com/office/drawing/2014/main" id="{F1462AB5-2BAE-42E5-88EB-81446300ABC9}"/>
              </a:ext>
            </a:extLst>
          </p:cNvPr>
          <p:cNvSpPr/>
          <p:nvPr/>
        </p:nvSpPr>
        <p:spPr>
          <a:xfrm>
            <a:off x="2177935" y="1429997"/>
            <a:ext cx="3403496" cy="400110"/>
          </a:xfrm>
          <a:prstGeom prst="rect">
            <a:avLst/>
          </a:prstGeom>
        </p:spPr>
        <p:txBody>
          <a:bodyPr wrap="none">
            <a:spAutoFit/>
          </a:bodyPr>
          <a:lstStyle/>
          <a:p>
            <a:r>
              <a:rPr lang="en-US" altLang="zh-CN" sz="2000" dirty="0">
                <a:latin typeface="Candara" panose="020E0502030303020204" pitchFamily="34" charset="0"/>
              </a:rPr>
              <a:t>is the </a:t>
            </a:r>
            <a:r>
              <a:rPr lang="en-US" altLang="zh-CN" sz="2000" dirty="0">
                <a:solidFill>
                  <a:schemeClr val="accent2">
                    <a:lumMod val="75000"/>
                  </a:schemeClr>
                </a:solidFill>
                <a:latin typeface="Candara" panose="020E0502030303020204" pitchFamily="34" charset="0"/>
              </a:rPr>
              <a:t>execution cost </a:t>
            </a:r>
            <a:r>
              <a:rPr lang="en-US" altLang="zh-CN" sz="2000" dirty="0">
                <a:latin typeface="Candara" panose="020E0502030303020204" pitchFamily="34" charset="0"/>
              </a:rPr>
              <a:t>of a plan</a:t>
            </a:r>
            <a:endParaRPr lang="zh-CN" altLang="en-US" sz="2000" dirty="0">
              <a:latin typeface="Candara" panose="020E0502030303020204" pitchFamily="34" charset="0"/>
            </a:endParaRPr>
          </a:p>
        </p:txBody>
      </p:sp>
      <p:pic>
        <p:nvPicPr>
          <p:cNvPr id="5" name="图片 4">
            <a:extLst>
              <a:ext uri="{FF2B5EF4-FFF2-40B4-BE49-F238E27FC236}">
                <a16:creationId xmlns:a16="http://schemas.microsoft.com/office/drawing/2014/main" id="{396848B6-E450-4AEA-A95D-8BEC18D7BD0F}"/>
              </a:ext>
            </a:extLst>
          </p:cNvPr>
          <p:cNvPicPr>
            <a:picLocks noChangeAspect="1"/>
          </p:cNvPicPr>
          <p:nvPr/>
        </p:nvPicPr>
        <p:blipFill>
          <a:blip r:embed="rId3"/>
          <a:stretch>
            <a:fillRect/>
          </a:stretch>
        </p:blipFill>
        <p:spPr>
          <a:xfrm>
            <a:off x="1050878" y="1475237"/>
            <a:ext cx="1127057" cy="309631"/>
          </a:xfrm>
          <a:prstGeom prst="rect">
            <a:avLst/>
          </a:prstGeom>
        </p:spPr>
      </p:pic>
      <p:pic>
        <p:nvPicPr>
          <p:cNvPr id="6" name="图片 5">
            <a:extLst>
              <a:ext uri="{FF2B5EF4-FFF2-40B4-BE49-F238E27FC236}">
                <a16:creationId xmlns:a16="http://schemas.microsoft.com/office/drawing/2014/main" id="{E00F13B2-FDCD-42A4-97F2-6A49B88905DE}"/>
              </a:ext>
            </a:extLst>
          </p:cNvPr>
          <p:cNvPicPr>
            <a:picLocks noChangeAspect="1"/>
          </p:cNvPicPr>
          <p:nvPr/>
        </p:nvPicPr>
        <p:blipFill>
          <a:blip r:embed="rId4"/>
          <a:stretch>
            <a:fillRect/>
          </a:stretch>
        </p:blipFill>
        <p:spPr>
          <a:xfrm>
            <a:off x="7230470" y="988327"/>
            <a:ext cx="3476325" cy="664380"/>
          </a:xfrm>
          <a:prstGeom prst="rect">
            <a:avLst/>
          </a:prstGeom>
        </p:spPr>
      </p:pic>
      <p:grpSp>
        <p:nvGrpSpPr>
          <p:cNvPr id="11" name="组合 10">
            <a:extLst>
              <a:ext uri="{FF2B5EF4-FFF2-40B4-BE49-F238E27FC236}">
                <a16:creationId xmlns:a16="http://schemas.microsoft.com/office/drawing/2014/main" id="{A87071C2-40F5-490C-8837-7652C7CA8459}"/>
              </a:ext>
            </a:extLst>
          </p:cNvPr>
          <p:cNvGrpSpPr/>
          <p:nvPr/>
        </p:nvGrpSpPr>
        <p:grpSpPr>
          <a:xfrm>
            <a:off x="7383653" y="1726594"/>
            <a:ext cx="824950" cy="263482"/>
            <a:chOff x="3333146" y="2729569"/>
            <a:chExt cx="824950" cy="263482"/>
          </a:xfrm>
        </p:grpSpPr>
        <p:pic>
          <p:nvPicPr>
            <p:cNvPr id="9" name="图片 8">
              <a:extLst>
                <a:ext uri="{FF2B5EF4-FFF2-40B4-BE49-F238E27FC236}">
                  <a16:creationId xmlns:a16="http://schemas.microsoft.com/office/drawing/2014/main" id="{DF4C6FBA-0B1C-4B90-A172-2FB51CCFB6F1}"/>
                </a:ext>
              </a:extLst>
            </p:cNvPr>
            <p:cNvPicPr>
              <a:picLocks noChangeAspect="1"/>
            </p:cNvPicPr>
            <p:nvPr/>
          </p:nvPicPr>
          <p:blipFill>
            <a:blip r:embed="rId5"/>
            <a:stretch>
              <a:fillRect/>
            </a:stretch>
          </p:blipFill>
          <p:spPr>
            <a:xfrm>
              <a:off x="3333146" y="2729569"/>
              <a:ext cx="824950" cy="263482"/>
            </a:xfrm>
            <a:prstGeom prst="rect">
              <a:avLst/>
            </a:prstGeom>
          </p:spPr>
        </p:pic>
        <p:sp>
          <p:nvSpPr>
            <p:cNvPr id="10" name="矩形 9">
              <a:extLst>
                <a:ext uri="{FF2B5EF4-FFF2-40B4-BE49-F238E27FC236}">
                  <a16:creationId xmlns:a16="http://schemas.microsoft.com/office/drawing/2014/main" id="{53DDA8FC-B8B9-4E95-AEB0-38B06697A9CD}"/>
                </a:ext>
              </a:extLst>
            </p:cNvPr>
            <p:cNvSpPr/>
            <p:nvPr/>
          </p:nvSpPr>
          <p:spPr>
            <a:xfrm>
              <a:off x="3477318" y="2847679"/>
              <a:ext cx="95250" cy="1453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a16="http://schemas.microsoft.com/office/drawing/2014/main" id="{C0D243A3-4917-48B4-956A-D2083EB60E87}"/>
              </a:ext>
            </a:extLst>
          </p:cNvPr>
          <p:cNvSpPr/>
          <p:nvPr/>
        </p:nvSpPr>
        <p:spPr>
          <a:xfrm>
            <a:off x="8352775" y="1658280"/>
            <a:ext cx="2044149" cy="400110"/>
          </a:xfrm>
          <a:prstGeom prst="rect">
            <a:avLst/>
          </a:prstGeom>
        </p:spPr>
        <p:txBody>
          <a:bodyPr wrap="none">
            <a:spAutoFit/>
          </a:bodyPr>
          <a:lstStyle/>
          <a:p>
            <a:r>
              <a:rPr lang="en-US" altLang="zh-CN" sz="2000" dirty="0">
                <a:latin typeface="Candara" panose="020E0502030303020204" pitchFamily="34" charset="0"/>
              </a:rPr>
              <a:t>usually set to  0.2</a:t>
            </a:r>
            <a:endParaRPr lang="zh-CN" altLang="en-US" sz="2000" dirty="0">
              <a:latin typeface="Candara" panose="020E0502030303020204" pitchFamily="34" charset="0"/>
            </a:endParaRPr>
          </a:p>
        </p:txBody>
      </p:sp>
      <p:pic>
        <p:nvPicPr>
          <p:cNvPr id="13" name="图片 12">
            <a:extLst>
              <a:ext uri="{FF2B5EF4-FFF2-40B4-BE49-F238E27FC236}">
                <a16:creationId xmlns:a16="http://schemas.microsoft.com/office/drawing/2014/main" id="{BA6ECA3B-C61F-4DCF-9C1D-7DD7A7E0EE77}"/>
              </a:ext>
            </a:extLst>
          </p:cNvPr>
          <p:cNvPicPr>
            <a:picLocks noChangeAspect="1"/>
          </p:cNvPicPr>
          <p:nvPr/>
        </p:nvPicPr>
        <p:blipFill>
          <a:blip r:embed="rId6"/>
          <a:stretch>
            <a:fillRect/>
          </a:stretch>
        </p:blipFill>
        <p:spPr>
          <a:xfrm>
            <a:off x="611847" y="2299435"/>
            <a:ext cx="7740928" cy="4448645"/>
          </a:xfrm>
          <a:prstGeom prst="rect">
            <a:avLst/>
          </a:prstGeom>
        </p:spPr>
      </p:pic>
      <p:sp>
        <p:nvSpPr>
          <p:cNvPr id="15" name="矩形: 圆角 14">
            <a:extLst>
              <a:ext uri="{FF2B5EF4-FFF2-40B4-BE49-F238E27FC236}">
                <a16:creationId xmlns:a16="http://schemas.microsoft.com/office/drawing/2014/main" id="{C4EC3FD3-9F72-49FF-AB6C-767F71CD4A14}"/>
              </a:ext>
            </a:extLst>
          </p:cNvPr>
          <p:cNvSpPr/>
          <p:nvPr/>
        </p:nvSpPr>
        <p:spPr>
          <a:xfrm>
            <a:off x="6873779" y="827117"/>
            <a:ext cx="3999269" cy="1354208"/>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3C1E86B-2F8F-439C-8D56-9F41FBDB3D21}"/>
              </a:ext>
            </a:extLst>
          </p:cNvPr>
          <p:cNvSpPr/>
          <p:nvPr/>
        </p:nvSpPr>
        <p:spPr>
          <a:xfrm>
            <a:off x="1130531" y="3823854"/>
            <a:ext cx="1113906" cy="34082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9B50A7B-9853-44DA-94E3-97D2FE65D5C4}"/>
              </a:ext>
            </a:extLst>
          </p:cNvPr>
          <p:cNvSpPr/>
          <p:nvPr/>
        </p:nvSpPr>
        <p:spPr>
          <a:xfrm>
            <a:off x="3322730" y="5303519"/>
            <a:ext cx="1113906" cy="34082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6AC0F50-513B-467C-8DE9-DB14383EBDFC}"/>
              </a:ext>
            </a:extLst>
          </p:cNvPr>
          <p:cNvSpPr/>
          <p:nvPr/>
        </p:nvSpPr>
        <p:spPr>
          <a:xfrm>
            <a:off x="3393344" y="3241961"/>
            <a:ext cx="1113906" cy="340825"/>
          </a:xfrm>
          <a:prstGeom prst="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B942838-7B52-40AE-BD53-AFEEEE697A33}"/>
              </a:ext>
            </a:extLst>
          </p:cNvPr>
          <p:cNvSpPr/>
          <p:nvPr/>
        </p:nvSpPr>
        <p:spPr>
          <a:xfrm>
            <a:off x="1130531" y="5860471"/>
            <a:ext cx="1113906" cy="340825"/>
          </a:xfrm>
          <a:prstGeom prst="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671335A6-1A9F-403F-AB26-9E5C33E7ECF9}"/>
              </a:ext>
            </a:extLst>
          </p:cNvPr>
          <p:cNvSpPr/>
          <p:nvPr/>
        </p:nvSpPr>
        <p:spPr>
          <a:xfrm>
            <a:off x="4580313" y="2299435"/>
            <a:ext cx="3772462" cy="1200223"/>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D6BE6F2-63D0-4C1A-9387-DAC101F136F5}"/>
              </a:ext>
            </a:extLst>
          </p:cNvPr>
          <p:cNvSpPr/>
          <p:nvPr/>
        </p:nvSpPr>
        <p:spPr>
          <a:xfrm>
            <a:off x="8825340" y="3227707"/>
            <a:ext cx="2507418" cy="400110"/>
          </a:xfrm>
          <a:prstGeom prst="rect">
            <a:avLst/>
          </a:prstGeom>
        </p:spPr>
        <p:txBody>
          <a:bodyPr wrap="none">
            <a:spAutoFit/>
          </a:bodyPr>
          <a:lstStyle/>
          <a:p>
            <a:r>
              <a:rPr lang="en-US" altLang="zh-CN" sz="2000" b="1" dirty="0" err="1">
                <a:solidFill>
                  <a:schemeClr val="accent2">
                    <a:lumMod val="75000"/>
                  </a:schemeClr>
                </a:solidFill>
                <a:latin typeface="Candara" panose="020E0502030303020204" pitchFamily="34" charset="0"/>
              </a:rPr>
              <a:t>pair_diff_normalized</a:t>
            </a:r>
            <a:endParaRPr lang="zh-CN" altLang="en-US" sz="2000" b="1" dirty="0">
              <a:solidFill>
                <a:schemeClr val="accent2">
                  <a:lumMod val="75000"/>
                </a:schemeClr>
              </a:solidFill>
              <a:latin typeface="Candara" panose="020E0502030303020204" pitchFamily="34" charset="0"/>
            </a:endParaRPr>
          </a:p>
        </p:txBody>
      </p:sp>
      <p:sp>
        <p:nvSpPr>
          <p:cNvPr id="28" name="矩形 27">
            <a:extLst>
              <a:ext uri="{FF2B5EF4-FFF2-40B4-BE49-F238E27FC236}">
                <a16:creationId xmlns:a16="http://schemas.microsoft.com/office/drawing/2014/main" id="{57FDA08D-A9D2-4A2F-887D-E3FC51A34E53}"/>
              </a:ext>
            </a:extLst>
          </p:cNvPr>
          <p:cNvSpPr/>
          <p:nvPr/>
        </p:nvSpPr>
        <p:spPr>
          <a:xfrm>
            <a:off x="8851646" y="3784114"/>
            <a:ext cx="3090555" cy="2246769"/>
          </a:xfrm>
          <a:prstGeom prst="rect">
            <a:avLst/>
          </a:prstGeom>
        </p:spPr>
        <p:txBody>
          <a:bodyPr wrap="square">
            <a:spAutoFit/>
          </a:bodyPr>
          <a:lstStyle/>
          <a:p>
            <a:r>
              <a:rPr lang="en-US" altLang="zh-CN" sz="2000" b="1" dirty="0">
                <a:latin typeface="Candara" panose="020E0502030303020204" pitchFamily="34" charset="0"/>
              </a:rPr>
              <a:t>Denominator</a:t>
            </a:r>
            <a:r>
              <a:rPr lang="zh-CN" altLang="en-US" sz="2000" b="1" dirty="0">
                <a:latin typeface="Candara" panose="020E0502030303020204" pitchFamily="34" charset="0"/>
              </a:rPr>
              <a:t>：</a:t>
            </a:r>
            <a:endParaRPr lang="en-US" altLang="zh-CN" sz="2000" b="1" dirty="0">
              <a:latin typeface="Candara" panose="020E0502030303020204" pitchFamily="34" charset="0"/>
            </a:endParaRPr>
          </a:p>
          <a:p>
            <a:r>
              <a:rPr lang="en-US" altLang="zh-CN" sz="2000" dirty="0">
                <a:latin typeface="Candara" panose="020E0502030303020204" pitchFamily="34" charset="0"/>
              </a:rPr>
              <a:t>sum of the values of all attributes for every channel</a:t>
            </a:r>
          </a:p>
          <a:p>
            <a:r>
              <a:rPr lang="en-US" altLang="zh-CN" sz="2000" b="1" dirty="0">
                <a:latin typeface="Candara" panose="020E0502030303020204" pitchFamily="34" charset="0"/>
              </a:rPr>
              <a:t>Numerator</a:t>
            </a:r>
            <a:r>
              <a:rPr lang="zh-CN" altLang="en-US" sz="2000" b="1" dirty="0">
                <a:latin typeface="Candara" panose="020E0502030303020204" pitchFamily="34" charset="0"/>
              </a:rPr>
              <a:t>：</a:t>
            </a:r>
            <a:endParaRPr lang="en-US" altLang="zh-CN" sz="2000" b="1" dirty="0">
              <a:latin typeface="Candara" panose="020E0502030303020204" pitchFamily="34" charset="0"/>
            </a:endParaRPr>
          </a:p>
          <a:p>
            <a:r>
              <a:rPr lang="en-US" altLang="zh-CN" sz="2000" dirty="0">
                <a:latin typeface="Candara" panose="020E0502030303020204" pitchFamily="34" charset="0"/>
              </a:rPr>
              <a:t>attribute-wise difference for every channel </a:t>
            </a:r>
            <a:endParaRPr lang="zh-CN" altLang="en-US" sz="2000" dirty="0">
              <a:latin typeface="Candara" panose="020E0502030303020204" pitchFamily="34" charset="0"/>
            </a:endParaRPr>
          </a:p>
        </p:txBody>
      </p:sp>
      <p:sp>
        <p:nvSpPr>
          <p:cNvPr id="29" name="星形: 五角 28">
            <a:extLst>
              <a:ext uri="{FF2B5EF4-FFF2-40B4-BE49-F238E27FC236}">
                <a16:creationId xmlns:a16="http://schemas.microsoft.com/office/drawing/2014/main" id="{F55BF20F-2FE7-4624-B436-1EBF7FA79AA6}"/>
              </a:ext>
            </a:extLst>
          </p:cNvPr>
          <p:cNvSpPr/>
          <p:nvPr/>
        </p:nvSpPr>
        <p:spPr>
          <a:xfrm>
            <a:off x="99336" y="111668"/>
            <a:ext cx="306531" cy="292231"/>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764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2">
                    <a:lumMod val="75000"/>
                  </a:schemeClr>
                </a:solidFill>
                <a:latin typeface="Arial Black" panose="020B0A04020102020204" pitchFamily="34" charset="0"/>
              </a:rPr>
              <a:t>Learning The Classifier</a:t>
            </a:r>
            <a:endParaRPr lang="zh-CN" altLang="en-US" sz="3200" b="1" dirty="0">
              <a:solidFill>
                <a:schemeClr val="accent2">
                  <a:lumMod val="75000"/>
                </a:schemeClr>
              </a:solidFill>
              <a:latin typeface="Arial Black" panose="020B0A04020102020204" pitchFamily="34" charset="0"/>
            </a:endParaRPr>
          </a:p>
        </p:txBody>
      </p:sp>
      <p:sp>
        <p:nvSpPr>
          <p:cNvPr id="3" name="矩形 2">
            <a:extLst>
              <a:ext uri="{FF2B5EF4-FFF2-40B4-BE49-F238E27FC236}">
                <a16:creationId xmlns:a16="http://schemas.microsoft.com/office/drawing/2014/main" id="{B6E1071F-A8DB-492F-B2AF-9F9F8AEBD976}"/>
              </a:ext>
            </a:extLst>
          </p:cNvPr>
          <p:cNvSpPr/>
          <p:nvPr/>
        </p:nvSpPr>
        <p:spPr>
          <a:xfrm>
            <a:off x="991550" y="2923299"/>
            <a:ext cx="1863011" cy="430887"/>
          </a:xfrm>
          <a:prstGeom prst="rect">
            <a:avLst/>
          </a:prstGeom>
        </p:spPr>
        <p:txBody>
          <a:bodyPr wrap="none">
            <a:spAutoFit/>
          </a:bodyPr>
          <a:lstStyle/>
          <a:p>
            <a:r>
              <a:rPr lang="en-US" altLang="zh-CN" sz="2200" b="1" dirty="0">
                <a:solidFill>
                  <a:schemeClr val="accent1">
                    <a:lumMod val="75000"/>
                  </a:schemeClr>
                </a:solidFill>
                <a:latin typeface="Candara" panose="020E0502030303020204" pitchFamily="34" charset="0"/>
              </a:rPr>
              <a:t>Offline Model</a:t>
            </a:r>
            <a:endParaRPr lang="zh-CN" altLang="en-US" sz="2200" b="1" dirty="0">
              <a:solidFill>
                <a:schemeClr val="accent1">
                  <a:lumMod val="75000"/>
                </a:schemeClr>
              </a:solidFill>
              <a:latin typeface="Candara" panose="020E0502030303020204" pitchFamily="34" charset="0"/>
            </a:endParaRPr>
          </a:p>
        </p:txBody>
      </p:sp>
      <p:sp>
        <p:nvSpPr>
          <p:cNvPr id="5" name="矩形 4">
            <a:extLst>
              <a:ext uri="{FF2B5EF4-FFF2-40B4-BE49-F238E27FC236}">
                <a16:creationId xmlns:a16="http://schemas.microsoft.com/office/drawing/2014/main" id="{BC3DA7EE-21F3-4996-8FC1-8A0F8B2A9899}"/>
              </a:ext>
            </a:extLst>
          </p:cNvPr>
          <p:cNvSpPr/>
          <p:nvPr/>
        </p:nvSpPr>
        <p:spPr>
          <a:xfrm>
            <a:off x="8686748" y="1578310"/>
            <a:ext cx="2771913" cy="461665"/>
          </a:xfrm>
          <a:prstGeom prst="rect">
            <a:avLst/>
          </a:prstGeom>
        </p:spPr>
        <p:txBody>
          <a:bodyPr wrap="none">
            <a:spAutoFit/>
          </a:bodyPr>
          <a:lstStyle/>
          <a:p>
            <a:r>
              <a:rPr lang="en-US" altLang="zh-CN" sz="2400" b="1" dirty="0">
                <a:solidFill>
                  <a:schemeClr val="accent1">
                    <a:lumMod val="75000"/>
                  </a:schemeClr>
                </a:solidFill>
                <a:latin typeface="Candara" panose="020E0502030303020204" pitchFamily="34" charset="0"/>
              </a:rPr>
              <a:t>Need to Adaptation</a:t>
            </a:r>
            <a:endParaRPr lang="zh-CN" altLang="en-US" sz="2400" b="1" dirty="0">
              <a:solidFill>
                <a:schemeClr val="accent1">
                  <a:lumMod val="75000"/>
                </a:schemeClr>
              </a:solidFill>
              <a:latin typeface="Candara" panose="020E0502030303020204" pitchFamily="34" charset="0"/>
            </a:endParaRPr>
          </a:p>
        </p:txBody>
      </p:sp>
      <p:sp>
        <p:nvSpPr>
          <p:cNvPr id="6" name="矩形 5">
            <a:extLst>
              <a:ext uri="{FF2B5EF4-FFF2-40B4-BE49-F238E27FC236}">
                <a16:creationId xmlns:a16="http://schemas.microsoft.com/office/drawing/2014/main" id="{E2772E4B-087B-404E-8C5C-9ECEC16B044A}"/>
              </a:ext>
            </a:extLst>
          </p:cNvPr>
          <p:cNvSpPr/>
          <p:nvPr/>
        </p:nvSpPr>
        <p:spPr>
          <a:xfrm>
            <a:off x="964369" y="4038463"/>
            <a:ext cx="2363147" cy="430887"/>
          </a:xfrm>
          <a:prstGeom prst="rect">
            <a:avLst/>
          </a:prstGeom>
        </p:spPr>
        <p:txBody>
          <a:bodyPr wrap="none">
            <a:spAutoFit/>
          </a:bodyPr>
          <a:lstStyle/>
          <a:p>
            <a:r>
              <a:rPr lang="en-US" altLang="zh-CN" sz="2200" b="1" dirty="0">
                <a:solidFill>
                  <a:schemeClr val="accent1">
                    <a:lumMod val="75000"/>
                  </a:schemeClr>
                </a:solidFill>
                <a:latin typeface="Candara" panose="020E0502030303020204" pitchFamily="34" charset="0"/>
              </a:rPr>
              <a:t>Adaptation model</a:t>
            </a:r>
          </a:p>
        </p:txBody>
      </p:sp>
      <p:sp>
        <p:nvSpPr>
          <p:cNvPr id="2" name="左大括号 1">
            <a:extLst>
              <a:ext uri="{FF2B5EF4-FFF2-40B4-BE49-F238E27FC236}">
                <a16:creationId xmlns:a16="http://schemas.microsoft.com/office/drawing/2014/main" id="{91B09F65-CB85-430B-8C07-E471BA21E6E7}"/>
              </a:ext>
            </a:extLst>
          </p:cNvPr>
          <p:cNvSpPr/>
          <p:nvPr/>
        </p:nvSpPr>
        <p:spPr>
          <a:xfrm>
            <a:off x="2854561" y="2572090"/>
            <a:ext cx="282194" cy="1117558"/>
          </a:xfrm>
          <a:prstGeom prst="leftBrace">
            <a:avLst>
              <a:gd name="adj1" fmla="val 4073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348F7E1-E12E-4460-9EA6-052BB6187868}"/>
              </a:ext>
            </a:extLst>
          </p:cNvPr>
          <p:cNvSpPr/>
          <p:nvPr/>
        </p:nvSpPr>
        <p:spPr>
          <a:xfrm>
            <a:off x="3225810" y="2923299"/>
            <a:ext cx="4006225" cy="369332"/>
          </a:xfrm>
          <a:prstGeom prst="rect">
            <a:avLst/>
          </a:prstGeom>
        </p:spPr>
        <p:txBody>
          <a:bodyPr wrap="none">
            <a:spAutoFit/>
          </a:bodyPr>
          <a:lstStyle/>
          <a:p>
            <a:r>
              <a:rPr lang="en-US" altLang="zh-CN" dirty="0">
                <a:latin typeface="Candara" panose="020E0502030303020204" pitchFamily="34" charset="0"/>
              </a:rPr>
              <a:t>Linear Models: Logistic Regression (</a:t>
            </a:r>
            <a:r>
              <a:rPr lang="en-US" altLang="zh-CN" b="1" dirty="0">
                <a:latin typeface="Candara" panose="020E0502030303020204" pitchFamily="34" charset="0"/>
              </a:rPr>
              <a:t>LR</a:t>
            </a:r>
            <a:r>
              <a:rPr lang="en-US" altLang="zh-CN" dirty="0">
                <a:latin typeface="Candara" panose="020E0502030303020204" pitchFamily="34" charset="0"/>
              </a:rPr>
              <a:t>)</a:t>
            </a:r>
            <a:endParaRPr lang="zh-CN" altLang="en-US" dirty="0">
              <a:latin typeface="Candara" panose="020E0502030303020204" pitchFamily="34" charset="0"/>
            </a:endParaRPr>
          </a:p>
        </p:txBody>
      </p:sp>
      <p:sp>
        <p:nvSpPr>
          <p:cNvPr id="8" name="矩形 7">
            <a:extLst>
              <a:ext uri="{FF2B5EF4-FFF2-40B4-BE49-F238E27FC236}">
                <a16:creationId xmlns:a16="http://schemas.microsoft.com/office/drawing/2014/main" id="{336CC2B9-198F-4AF6-BC41-60E0EFA531DC}"/>
              </a:ext>
            </a:extLst>
          </p:cNvPr>
          <p:cNvSpPr/>
          <p:nvPr/>
        </p:nvSpPr>
        <p:spPr>
          <a:xfrm>
            <a:off x="3225810" y="3371350"/>
            <a:ext cx="7571303" cy="646331"/>
          </a:xfrm>
          <a:prstGeom prst="rect">
            <a:avLst/>
          </a:prstGeom>
        </p:spPr>
        <p:txBody>
          <a:bodyPr wrap="none">
            <a:spAutoFit/>
          </a:bodyPr>
          <a:lstStyle/>
          <a:p>
            <a:r>
              <a:rPr lang="en-US" altLang="zh-CN" dirty="0">
                <a:latin typeface="Candara" panose="020E0502030303020204" pitchFamily="34" charset="0"/>
              </a:rPr>
              <a:t>Tree-based Models: Random Forest (</a:t>
            </a:r>
            <a:r>
              <a:rPr lang="en-US" altLang="zh-CN" b="1" dirty="0">
                <a:latin typeface="Candara" panose="020E0502030303020204" pitchFamily="34" charset="0"/>
              </a:rPr>
              <a:t>RF</a:t>
            </a:r>
            <a:r>
              <a:rPr lang="en-US" altLang="zh-CN" dirty="0">
                <a:latin typeface="Candara" panose="020E0502030303020204" pitchFamily="34" charset="0"/>
              </a:rPr>
              <a:t>), Gradient-boosted Trees (</a:t>
            </a:r>
            <a:r>
              <a:rPr lang="en-US" altLang="zh-CN" b="1" dirty="0">
                <a:latin typeface="Candara" panose="020E0502030303020204" pitchFamily="34" charset="0"/>
              </a:rPr>
              <a:t>GBT</a:t>
            </a:r>
            <a:r>
              <a:rPr lang="en-US" altLang="zh-CN" dirty="0">
                <a:latin typeface="Candara" panose="020E0502030303020204" pitchFamily="34" charset="0"/>
              </a:rPr>
              <a:t>) </a:t>
            </a:r>
          </a:p>
          <a:p>
            <a:r>
              <a:rPr lang="en-US" altLang="zh-CN" dirty="0">
                <a:latin typeface="Candara" panose="020E0502030303020204" pitchFamily="34" charset="0"/>
              </a:rPr>
              <a:t>                                       Light GBM with gradient-boosted decision trees (</a:t>
            </a:r>
            <a:r>
              <a:rPr lang="en-US" altLang="zh-CN" b="1" dirty="0">
                <a:latin typeface="Candara" panose="020E0502030303020204" pitchFamily="34" charset="0"/>
              </a:rPr>
              <a:t>LGBM</a:t>
            </a:r>
            <a:r>
              <a:rPr lang="en-US" altLang="zh-CN" dirty="0">
                <a:latin typeface="Candara" panose="020E0502030303020204" pitchFamily="34" charset="0"/>
              </a:rPr>
              <a:t>)</a:t>
            </a:r>
            <a:endParaRPr lang="zh-CN" altLang="en-US" dirty="0">
              <a:latin typeface="Candara" panose="020E0502030303020204" pitchFamily="34" charset="0"/>
            </a:endParaRPr>
          </a:p>
        </p:txBody>
      </p:sp>
      <p:sp>
        <p:nvSpPr>
          <p:cNvPr id="11" name="矩形 10">
            <a:extLst>
              <a:ext uri="{FF2B5EF4-FFF2-40B4-BE49-F238E27FC236}">
                <a16:creationId xmlns:a16="http://schemas.microsoft.com/office/drawing/2014/main" id="{5A142B14-AC8A-4546-BF81-DAE54BE04BAD}"/>
              </a:ext>
            </a:extLst>
          </p:cNvPr>
          <p:cNvSpPr/>
          <p:nvPr/>
        </p:nvSpPr>
        <p:spPr>
          <a:xfrm>
            <a:off x="1071742" y="1493556"/>
            <a:ext cx="6096000" cy="646331"/>
          </a:xfrm>
          <a:prstGeom prst="rect">
            <a:avLst/>
          </a:prstGeom>
        </p:spPr>
        <p:txBody>
          <a:bodyPr>
            <a:spAutoFit/>
          </a:bodyPr>
          <a:lstStyle/>
          <a:p>
            <a:r>
              <a:rPr lang="en-US" altLang="zh-CN" dirty="0">
                <a:latin typeface="Candara" panose="020E0502030303020204" pitchFamily="34" charset="0"/>
              </a:rPr>
              <a:t>train/test data distributions differ across </a:t>
            </a:r>
            <a:r>
              <a:rPr lang="en-US" altLang="zh-CN" dirty="0">
                <a:solidFill>
                  <a:schemeClr val="accent2">
                    <a:lumMod val="75000"/>
                  </a:schemeClr>
                </a:solidFill>
                <a:latin typeface="Candara" panose="020E0502030303020204" pitchFamily="34" charset="0"/>
              </a:rPr>
              <a:t>databases</a:t>
            </a:r>
            <a:r>
              <a:rPr lang="en-US" altLang="zh-CN" dirty="0">
                <a:latin typeface="Candara" panose="020E0502030303020204" pitchFamily="34" charset="0"/>
              </a:rPr>
              <a:t> and even within a database across </a:t>
            </a:r>
            <a:r>
              <a:rPr lang="en-US" altLang="zh-CN" dirty="0">
                <a:solidFill>
                  <a:schemeClr val="accent2">
                    <a:lumMod val="75000"/>
                  </a:schemeClr>
                </a:solidFill>
                <a:latin typeface="Candara" panose="020E0502030303020204" pitchFamily="34" charset="0"/>
              </a:rPr>
              <a:t>queries</a:t>
            </a:r>
            <a:r>
              <a:rPr lang="en-US" altLang="zh-CN" dirty="0">
                <a:latin typeface="Candara" panose="020E0502030303020204" pitchFamily="34" charset="0"/>
              </a:rPr>
              <a:t>.</a:t>
            </a:r>
            <a:endParaRPr lang="zh-CN" altLang="en-US" dirty="0">
              <a:latin typeface="Candara" panose="020E0502030303020204" pitchFamily="34" charset="0"/>
            </a:endParaRPr>
          </a:p>
        </p:txBody>
      </p:sp>
      <p:sp>
        <p:nvSpPr>
          <p:cNvPr id="12" name="矩形: 圆角 11">
            <a:extLst>
              <a:ext uri="{FF2B5EF4-FFF2-40B4-BE49-F238E27FC236}">
                <a16:creationId xmlns:a16="http://schemas.microsoft.com/office/drawing/2014/main" id="{D6AE7D47-E1B4-4159-B1A5-33D9B98B8DE9}"/>
              </a:ext>
            </a:extLst>
          </p:cNvPr>
          <p:cNvSpPr/>
          <p:nvPr/>
        </p:nvSpPr>
        <p:spPr>
          <a:xfrm>
            <a:off x="964369" y="1356433"/>
            <a:ext cx="6168737" cy="852406"/>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A2A8993A-FADA-47D6-87EF-813B8FC4E797}"/>
              </a:ext>
            </a:extLst>
          </p:cNvPr>
          <p:cNvSpPr/>
          <p:nvPr/>
        </p:nvSpPr>
        <p:spPr>
          <a:xfrm>
            <a:off x="7581117" y="1763424"/>
            <a:ext cx="764695" cy="112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EAAB609-0D31-4BBA-A720-6F0710CBE68C}"/>
              </a:ext>
            </a:extLst>
          </p:cNvPr>
          <p:cNvSpPr/>
          <p:nvPr/>
        </p:nvSpPr>
        <p:spPr>
          <a:xfrm>
            <a:off x="1334262" y="4863150"/>
            <a:ext cx="1659913" cy="400110"/>
          </a:xfrm>
          <a:prstGeom prst="rect">
            <a:avLst/>
          </a:prstGeom>
        </p:spPr>
        <p:txBody>
          <a:bodyPr wrap="square">
            <a:spAutoFit/>
          </a:bodyPr>
          <a:lstStyle/>
          <a:p>
            <a:r>
              <a:rPr lang="en-US" altLang="zh-CN" sz="2000" b="1" dirty="0">
                <a:latin typeface="Candara" panose="020E0502030303020204" pitchFamily="34" charset="0"/>
              </a:rPr>
              <a:t>local Model        </a:t>
            </a:r>
            <a:endParaRPr lang="zh-CN" altLang="en-US" sz="2000" b="1" dirty="0">
              <a:latin typeface="Candara" panose="020E0502030303020204" pitchFamily="34" charset="0"/>
            </a:endParaRPr>
          </a:p>
        </p:txBody>
      </p:sp>
      <p:sp>
        <p:nvSpPr>
          <p:cNvPr id="17" name="矩形 16">
            <a:extLst>
              <a:ext uri="{FF2B5EF4-FFF2-40B4-BE49-F238E27FC236}">
                <a16:creationId xmlns:a16="http://schemas.microsoft.com/office/drawing/2014/main" id="{E14B806E-EECC-49EA-A940-C01E81394736}"/>
              </a:ext>
            </a:extLst>
          </p:cNvPr>
          <p:cNvSpPr/>
          <p:nvPr/>
        </p:nvSpPr>
        <p:spPr>
          <a:xfrm>
            <a:off x="3213510" y="2559078"/>
            <a:ext cx="7779640" cy="369332"/>
          </a:xfrm>
          <a:prstGeom prst="rect">
            <a:avLst/>
          </a:prstGeom>
        </p:spPr>
        <p:txBody>
          <a:bodyPr wrap="square">
            <a:spAutoFit/>
          </a:bodyPr>
          <a:lstStyle/>
          <a:p>
            <a:r>
              <a:rPr lang="en-US" altLang="zh-CN" dirty="0">
                <a:latin typeface="Candara" panose="020E0502030303020204" pitchFamily="34" charset="0"/>
              </a:rPr>
              <a:t>Offline model can be per-database or even a global model for </a:t>
            </a:r>
            <a:r>
              <a:rPr lang="en-US" altLang="zh-CN" dirty="0">
                <a:solidFill>
                  <a:schemeClr val="accent2">
                    <a:lumMod val="75000"/>
                  </a:schemeClr>
                </a:solidFill>
                <a:latin typeface="Candara" panose="020E0502030303020204" pitchFamily="34" charset="0"/>
              </a:rPr>
              <a:t>all databases.</a:t>
            </a:r>
            <a:endParaRPr lang="zh-CN" altLang="en-US" dirty="0">
              <a:solidFill>
                <a:schemeClr val="accent2">
                  <a:lumMod val="75000"/>
                </a:schemeClr>
              </a:solidFill>
              <a:latin typeface="Candara" panose="020E0502030303020204" pitchFamily="34" charset="0"/>
            </a:endParaRPr>
          </a:p>
        </p:txBody>
      </p:sp>
      <p:sp>
        <p:nvSpPr>
          <p:cNvPr id="19" name="左大括号 18">
            <a:extLst>
              <a:ext uri="{FF2B5EF4-FFF2-40B4-BE49-F238E27FC236}">
                <a16:creationId xmlns:a16="http://schemas.microsoft.com/office/drawing/2014/main" id="{C5DF8236-5D7A-4F69-A3C4-300C3605E2D0}"/>
              </a:ext>
            </a:extLst>
          </p:cNvPr>
          <p:cNvSpPr/>
          <p:nvPr/>
        </p:nvSpPr>
        <p:spPr>
          <a:xfrm>
            <a:off x="2846248" y="4599225"/>
            <a:ext cx="282194" cy="931337"/>
          </a:xfrm>
          <a:prstGeom prst="leftBrace">
            <a:avLst>
              <a:gd name="adj1" fmla="val 4289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325E56E-70CA-4D02-9EF6-0051895998EC}"/>
              </a:ext>
            </a:extLst>
          </p:cNvPr>
          <p:cNvSpPr/>
          <p:nvPr/>
        </p:nvSpPr>
        <p:spPr>
          <a:xfrm>
            <a:off x="3184471" y="4582408"/>
            <a:ext cx="8743864" cy="369332"/>
          </a:xfrm>
          <a:prstGeom prst="rect">
            <a:avLst/>
          </a:prstGeom>
        </p:spPr>
        <p:txBody>
          <a:bodyPr wrap="square">
            <a:spAutoFit/>
          </a:bodyPr>
          <a:lstStyle/>
          <a:p>
            <a:r>
              <a:rPr lang="en-US" altLang="zh-CN" dirty="0">
                <a:latin typeface="Candara" panose="020E0502030303020204" pitchFamily="34" charset="0"/>
              </a:rPr>
              <a:t>Advantage:</a:t>
            </a:r>
            <a:r>
              <a:rPr lang="zh-CN" altLang="en-US" dirty="0">
                <a:latin typeface="Candara" panose="020E0502030303020204" pitchFamily="34" charset="0"/>
              </a:rPr>
              <a:t>  </a:t>
            </a:r>
            <a:r>
              <a:rPr lang="en-US" altLang="zh-CN" dirty="0">
                <a:latin typeface="Candara" panose="020E0502030303020204" pitchFamily="34" charset="0"/>
              </a:rPr>
              <a:t>lightweight,</a:t>
            </a:r>
            <a:r>
              <a:rPr lang="zh-CN" altLang="en-US" dirty="0">
                <a:latin typeface="Candara" panose="020E0502030303020204" pitchFamily="34" charset="0"/>
              </a:rPr>
              <a:t> </a:t>
            </a:r>
            <a:r>
              <a:rPr lang="en-US" altLang="zh-CN" dirty="0">
                <a:latin typeface="Candara" panose="020E0502030303020204" pitchFamily="34" charset="0"/>
              </a:rPr>
              <a:t>one database,</a:t>
            </a:r>
            <a:r>
              <a:rPr lang="zh-CN" altLang="en-US" dirty="0">
                <a:latin typeface="Candara" panose="020E0502030303020204" pitchFamily="34" charset="0"/>
              </a:rPr>
              <a:t> </a:t>
            </a:r>
            <a:r>
              <a:rPr lang="en-US" altLang="zh-CN" dirty="0">
                <a:latin typeface="Candara" panose="020E0502030303020204" pitchFamily="34" charset="0"/>
              </a:rPr>
              <a:t>trained on hundreds or a few thousands of plans</a:t>
            </a:r>
            <a:endParaRPr lang="zh-CN" altLang="en-US" dirty="0"/>
          </a:p>
        </p:txBody>
      </p:sp>
      <p:sp>
        <p:nvSpPr>
          <p:cNvPr id="21" name="矩形 20">
            <a:extLst>
              <a:ext uri="{FF2B5EF4-FFF2-40B4-BE49-F238E27FC236}">
                <a16:creationId xmlns:a16="http://schemas.microsoft.com/office/drawing/2014/main" id="{78B74CE3-7B05-48D8-8467-5468F32EC2C6}"/>
              </a:ext>
            </a:extLst>
          </p:cNvPr>
          <p:cNvSpPr/>
          <p:nvPr/>
        </p:nvSpPr>
        <p:spPr>
          <a:xfrm>
            <a:off x="3184471" y="5161230"/>
            <a:ext cx="8743864" cy="369332"/>
          </a:xfrm>
          <a:prstGeom prst="rect">
            <a:avLst/>
          </a:prstGeom>
        </p:spPr>
        <p:txBody>
          <a:bodyPr wrap="square">
            <a:spAutoFit/>
          </a:bodyPr>
          <a:lstStyle/>
          <a:p>
            <a:r>
              <a:rPr lang="en-US" altLang="zh-CN" dirty="0">
                <a:latin typeface="Candara" panose="020E0502030303020204" pitchFamily="34" charset="0"/>
              </a:rPr>
              <a:t>Disadvantage:</a:t>
            </a:r>
            <a:r>
              <a:rPr lang="en-US" altLang="zh-CN" dirty="0"/>
              <a:t> </a:t>
            </a:r>
            <a:r>
              <a:rPr lang="en-US" altLang="zh-CN" dirty="0">
                <a:latin typeface="Candara" panose="020E0502030303020204" pitchFamily="34" charset="0"/>
              </a:rPr>
              <a:t>overfit and generalize poorly to unseen queries</a:t>
            </a:r>
            <a:endParaRPr lang="zh-CN" altLang="en-US" dirty="0">
              <a:latin typeface="Candara" panose="020E0502030303020204" pitchFamily="34" charset="0"/>
            </a:endParaRPr>
          </a:p>
        </p:txBody>
      </p:sp>
      <p:sp>
        <p:nvSpPr>
          <p:cNvPr id="23" name="矩形 22">
            <a:extLst>
              <a:ext uri="{FF2B5EF4-FFF2-40B4-BE49-F238E27FC236}">
                <a16:creationId xmlns:a16="http://schemas.microsoft.com/office/drawing/2014/main" id="{1B87A0AB-FEC5-4C4D-8D48-B970176C936D}"/>
              </a:ext>
            </a:extLst>
          </p:cNvPr>
          <p:cNvSpPr/>
          <p:nvPr/>
        </p:nvSpPr>
        <p:spPr>
          <a:xfrm>
            <a:off x="2187508" y="6034483"/>
            <a:ext cx="1728358" cy="400110"/>
          </a:xfrm>
          <a:prstGeom prst="rect">
            <a:avLst/>
          </a:prstGeom>
        </p:spPr>
        <p:txBody>
          <a:bodyPr wrap="none">
            <a:spAutoFit/>
          </a:bodyPr>
          <a:lstStyle/>
          <a:p>
            <a:r>
              <a:rPr lang="en-US" altLang="zh-CN" sz="2000" b="1" dirty="0">
                <a:solidFill>
                  <a:srgbClr val="0070C0"/>
                </a:solidFill>
                <a:latin typeface="Candara" panose="020E0502030303020204" pitchFamily="34" charset="0"/>
              </a:rPr>
              <a:t>Offline Model</a:t>
            </a:r>
            <a:endParaRPr lang="zh-CN" altLang="en-US" sz="2000" b="1" dirty="0">
              <a:solidFill>
                <a:srgbClr val="0070C0"/>
              </a:solidFill>
              <a:latin typeface="Candara" panose="020E0502030303020204" pitchFamily="34" charset="0"/>
            </a:endParaRPr>
          </a:p>
        </p:txBody>
      </p:sp>
      <p:sp>
        <p:nvSpPr>
          <p:cNvPr id="24" name="矩形 23">
            <a:extLst>
              <a:ext uri="{FF2B5EF4-FFF2-40B4-BE49-F238E27FC236}">
                <a16:creationId xmlns:a16="http://schemas.microsoft.com/office/drawing/2014/main" id="{731F8D54-0EC4-49B0-A7D1-6BF30ACCF38E}"/>
              </a:ext>
            </a:extLst>
          </p:cNvPr>
          <p:cNvSpPr/>
          <p:nvPr/>
        </p:nvSpPr>
        <p:spPr>
          <a:xfrm>
            <a:off x="4626102" y="6034483"/>
            <a:ext cx="1659913" cy="400110"/>
          </a:xfrm>
          <a:prstGeom prst="rect">
            <a:avLst/>
          </a:prstGeom>
        </p:spPr>
        <p:txBody>
          <a:bodyPr wrap="square">
            <a:spAutoFit/>
          </a:bodyPr>
          <a:lstStyle/>
          <a:p>
            <a:r>
              <a:rPr lang="en-US" altLang="zh-CN" sz="2000" b="1" dirty="0">
                <a:latin typeface="Candara" panose="020E0502030303020204" pitchFamily="34" charset="0"/>
              </a:rPr>
              <a:t>local Model        </a:t>
            </a:r>
            <a:endParaRPr lang="zh-CN" altLang="en-US" sz="2000" b="1" dirty="0">
              <a:latin typeface="Candara" panose="020E0502030303020204" pitchFamily="34" charset="0"/>
            </a:endParaRPr>
          </a:p>
        </p:txBody>
      </p:sp>
      <p:sp>
        <p:nvSpPr>
          <p:cNvPr id="25" name="矩形 24">
            <a:extLst>
              <a:ext uri="{FF2B5EF4-FFF2-40B4-BE49-F238E27FC236}">
                <a16:creationId xmlns:a16="http://schemas.microsoft.com/office/drawing/2014/main" id="{8AA6981F-2554-441C-9A21-7DB74DF740D0}"/>
              </a:ext>
            </a:extLst>
          </p:cNvPr>
          <p:cNvSpPr/>
          <p:nvPr/>
        </p:nvSpPr>
        <p:spPr>
          <a:xfrm>
            <a:off x="6961906" y="6021910"/>
            <a:ext cx="2169184" cy="400110"/>
          </a:xfrm>
          <a:prstGeom prst="rect">
            <a:avLst/>
          </a:prstGeom>
        </p:spPr>
        <p:txBody>
          <a:bodyPr wrap="none">
            <a:spAutoFit/>
          </a:bodyPr>
          <a:lstStyle/>
          <a:p>
            <a:r>
              <a:rPr lang="en-US" altLang="zh-CN" sz="2000" b="1" dirty="0">
                <a:solidFill>
                  <a:srgbClr val="0070C0"/>
                </a:solidFill>
                <a:latin typeface="Candara" panose="020E0502030303020204" pitchFamily="34" charset="0"/>
              </a:rPr>
              <a:t>Adaptation model</a:t>
            </a:r>
          </a:p>
        </p:txBody>
      </p:sp>
      <p:sp>
        <p:nvSpPr>
          <p:cNvPr id="26" name="文本框 25">
            <a:extLst>
              <a:ext uri="{FF2B5EF4-FFF2-40B4-BE49-F238E27FC236}">
                <a16:creationId xmlns:a16="http://schemas.microsoft.com/office/drawing/2014/main" id="{7F0F3EEE-9F57-4FB9-9BC6-22454D0E36C0}"/>
              </a:ext>
            </a:extLst>
          </p:cNvPr>
          <p:cNvSpPr txBox="1"/>
          <p:nvPr/>
        </p:nvSpPr>
        <p:spPr>
          <a:xfrm flipH="1">
            <a:off x="4131771" y="6021910"/>
            <a:ext cx="307749" cy="369332"/>
          </a:xfrm>
          <a:prstGeom prst="rect">
            <a:avLst/>
          </a:prstGeom>
          <a:noFill/>
        </p:spPr>
        <p:txBody>
          <a:bodyPr wrap="square" rtlCol="0">
            <a:spAutoFit/>
          </a:bodyPr>
          <a:lstStyle/>
          <a:p>
            <a:r>
              <a:rPr lang="en-US" altLang="zh-CN" b="1" dirty="0">
                <a:latin typeface="Candara" panose="020E0502030303020204" pitchFamily="34" charset="0"/>
              </a:rPr>
              <a:t>+</a:t>
            </a:r>
            <a:endParaRPr lang="zh-CN" altLang="en-US" b="1" dirty="0">
              <a:latin typeface="Candara" panose="020E0502030303020204" pitchFamily="34" charset="0"/>
            </a:endParaRPr>
          </a:p>
        </p:txBody>
      </p:sp>
      <p:sp>
        <p:nvSpPr>
          <p:cNvPr id="27" name="文本框 26">
            <a:extLst>
              <a:ext uri="{FF2B5EF4-FFF2-40B4-BE49-F238E27FC236}">
                <a16:creationId xmlns:a16="http://schemas.microsoft.com/office/drawing/2014/main" id="{93BEE3BD-6FB6-450E-88C2-1C27A9334660}"/>
              </a:ext>
            </a:extLst>
          </p:cNvPr>
          <p:cNvSpPr txBox="1"/>
          <p:nvPr/>
        </p:nvSpPr>
        <p:spPr>
          <a:xfrm flipH="1">
            <a:off x="6415900" y="5991132"/>
            <a:ext cx="307749" cy="369332"/>
          </a:xfrm>
          <a:prstGeom prst="rect">
            <a:avLst/>
          </a:prstGeom>
          <a:noFill/>
        </p:spPr>
        <p:txBody>
          <a:bodyPr wrap="square" rtlCol="0">
            <a:spAutoFit/>
          </a:bodyPr>
          <a:lstStyle/>
          <a:p>
            <a:r>
              <a:rPr lang="en-US" altLang="zh-CN" b="1" dirty="0">
                <a:latin typeface="Candara" panose="020E0502030303020204" pitchFamily="34" charset="0"/>
              </a:rPr>
              <a:t>=</a:t>
            </a:r>
            <a:endParaRPr lang="zh-CN" altLang="en-US" b="1" dirty="0">
              <a:latin typeface="Candara" panose="020E0502030303020204" pitchFamily="34" charset="0"/>
            </a:endParaRPr>
          </a:p>
        </p:txBody>
      </p:sp>
      <p:sp>
        <p:nvSpPr>
          <p:cNvPr id="28" name="矩形 27">
            <a:extLst>
              <a:ext uri="{FF2B5EF4-FFF2-40B4-BE49-F238E27FC236}">
                <a16:creationId xmlns:a16="http://schemas.microsoft.com/office/drawing/2014/main" id="{CAAA9033-5658-4CB0-A6D5-5897B427D456}"/>
              </a:ext>
            </a:extLst>
          </p:cNvPr>
          <p:cNvSpPr/>
          <p:nvPr/>
        </p:nvSpPr>
        <p:spPr>
          <a:xfrm>
            <a:off x="2187508" y="5986487"/>
            <a:ext cx="7031307" cy="496101"/>
          </a:xfrm>
          <a:prstGeom prst="rect">
            <a:avLst/>
          </a:prstGeom>
          <a:noFill/>
          <a:ln w="1905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1058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963DECC-017A-425F-96C6-FF625E2342A1}"/>
              </a:ext>
            </a:extLst>
          </p:cNvPr>
          <p:cNvSpPr txBox="1">
            <a:spLocks/>
          </p:cNvSpPr>
          <p:nvPr/>
        </p:nvSpPr>
        <p:spPr>
          <a:xfrm>
            <a:off x="859685" y="339989"/>
            <a:ext cx="10515600" cy="693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err="1">
                <a:solidFill>
                  <a:schemeClr val="accent2">
                    <a:lumMod val="75000"/>
                  </a:schemeClr>
                </a:solidFill>
                <a:latin typeface="Arial Black" panose="020B0A04020102020204" pitchFamily="34" charset="0"/>
              </a:rPr>
              <a:t>Intergration</a:t>
            </a:r>
            <a:r>
              <a:rPr lang="en-US" altLang="zh-CN" sz="3200" b="1" dirty="0">
                <a:solidFill>
                  <a:schemeClr val="accent2">
                    <a:lumMod val="75000"/>
                  </a:schemeClr>
                </a:solidFill>
                <a:latin typeface="Arial Black" panose="020B0A04020102020204" pitchFamily="34" charset="0"/>
              </a:rPr>
              <a:t> With Index Tuner</a:t>
            </a:r>
            <a:endParaRPr lang="zh-CN" altLang="en-US" sz="3200" b="1" dirty="0">
              <a:solidFill>
                <a:schemeClr val="accent2">
                  <a:lumMod val="75000"/>
                </a:schemeClr>
              </a:solidFill>
              <a:latin typeface="Arial Black" panose="020B0A04020102020204" pitchFamily="34" charset="0"/>
            </a:endParaRPr>
          </a:p>
        </p:txBody>
      </p:sp>
      <p:sp>
        <p:nvSpPr>
          <p:cNvPr id="2" name="矩形 1">
            <a:extLst>
              <a:ext uri="{FF2B5EF4-FFF2-40B4-BE49-F238E27FC236}">
                <a16:creationId xmlns:a16="http://schemas.microsoft.com/office/drawing/2014/main" id="{8BD77DAF-1453-471F-8B1D-F583ECBB8A14}"/>
              </a:ext>
            </a:extLst>
          </p:cNvPr>
          <p:cNvSpPr/>
          <p:nvPr/>
        </p:nvSpPr>
        <p:spPr>
          <a:xfrm>
            <a:off x="958537" y="1660312"/>
            <a:ext cx="2887329" cy="400110"/>
          </a:xfrm>
          <a:prstGeom prst="rect">
            <a:avLst/>
          </a:prstGeom>
        </p:spPr>
        <p:txBody>
          <a:bodyPr wrap="none">
            <a:spAutoFit/>
          </a:bodyPr>
          <a:lstStyle/>
          <a:p>
            <a:r>
              <a:rPr lang="en-US" altLang="zh-CN" sz="2000" dirty="0">
                <a:latin typeface="Candara" panose="020E0502030303020204" pitchFamily="34" charset="0"/>
              </a:rPr>
              <a:t>pre-specified threshold </a:t>
            </a:r>
            <a:r>
              <a:rPr lang="el-GR" altLang="zh-CN" sz="2000" b="1" dirty="0">
                <a:solidFill>
                  <a:schemeClr val="accent2">
                    <a:lumMod val="75000"/>
                  </a:schemeClr>
                </a:solidFill>
                <a:latin typeface="Candara" panose="020E0502030303020204" pitchFamily="34" charset="0"/>
              </a:rPr>
              <a:t>α</a:t>
            </a:r>
            <a:endParaRPr lang="zh-CN" altLang="en-US" sz="2000" b="1" dirty="0">
              <a:solidFill>
                <a:schemeClr val="accent2">
                  <a:lumMod val="75000"/>
                </a:schemeClr>
              </a:solidFill>
              <a:latin typeface="Candara" panose="020E0502030303020204" pitchFamily="34" charset="0"/>
            </a:endParaRPr>
          </a:p>
        </p:txBody>
      </p:sp>
      <p:sp>
        <p:nvSpPr>
          <p:cNvPr id="6" name="左大括号 5">
            <a:extLst>
              <a:ext uri="{FF2B5EF4-FFF2-40B4-BE49-F238E27FC236}">
                <a16:creationId xmlns:a16="http://schemas.microsoft.com/office/drawing/2014/main" id="{1587813D-677F-4D31-AA10-386AE1B0C45D}"/>
              </a:ext>
            </a:extLst>
          </p:cNvPr>
          <p:cNvSpPr/>
          <p:nvPr/>
        </p:nvSpPr>
        <p:spPr>
          <a:xfrm>
            <a:off x="3946456" y="1591690"/>
            <a:ext cx="128954" cy="537353"/>
          </a:xfrm>
          <a:prstGeom prst="leftBrace">
            <a:avLst>
              <a:gd name="adj1" fmla="val 4674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F3E459D0-6482-49F4-B92A-AA7279F6F5A6}"/>
              </a:ext>
            </a:extLst>
          </p:cNvPr>
          <p:cNvSpPr/>
          <p:nvPr/>
        </p:nvSpPr>
        <p:spPr>
          <a:xfrm>
            <a:off x="1782610" y="2752257"/>
            <a:ext cx="1404552" cy="400110"/>
          </a:xfrm>
          <a:prstGeom prst="rect">
            <a:avLst/>
          </a:prstGeom>
        </p:spPr>
        <p:txBody>
          <a:bodyPr wrap="none">
            <a:spAutoFit/>
          </a:bodyPr>
          <a:lstStyle/>
          <a:p>
            <a:r>
              <a:rPr lang="en-US" altLang="zh-CN" sz="2000" b="1" dirty="0">
                <a:solidFill>
                  <a:schemeClr val="accent1">
                    <a:lumMod val="75000"/>
                  </a:schemeClr>
                </a:solidFill>
                <a:latin typeface="Candara" panose="020E0502030303020204" pitchFamily="34" charset="0"/>
              </a:rPr>
              <a:t>query-level</a:t>
            </a:r>
            <a:endParaRPr lang="zh-CN" altLang="en-US" sz="2000" b="1" dirty="0">
              <a:solidFill>
                <a:schemeClr val="accent1">
                  <a:lumMod val="75000"/>
                </a:schemeClr>
              </a:solidFill>
              <a:latin typeface="Candara" panose="020E0502030303020204" pitchFamily="34" charset="0"/>
            </a:endParaRPr>
          </a:p>
        </p:txBody>
      </p:sp>
      <p:sp>
        <p:nvSpPr>
          <p:cNvPr id="8" name="矩形 7">
            <a:extLst>
              <a:ext uri="{FF2B5EF4-FFF2-40B4-BE49-F238E27FC236}">
                <a16:creationId xmlns:a16="http://schemas.microsoft.com/office/drawing/2014/main" id="{10039253-511D-4A58-9634-51129D043FAA}"/>
              </a:ext>
            </a:extLst>
          </p:cNvPr>
          <p:cNvSpPr/>
          <p:nvPr/>
        </p:nvSpPr>
        <p:spPr>
          <a:xfrm>
            <a:off x="2878223" y="5054434"/>
            <a:ext cx="1819729" cy="400110"/>
          </a:xfrm>
          <a:prstGeom prst="rect">
            <a:avLst/>
          </a:prstGeom>
        </p:spPr>
        <p:txBody>
          <a:bodyPr wrap="none">
            <a:spAutoFit/>
          </a:bodyPr>
          <a:lstStyle/>
          <a:p>
            <a:r>
              <a:rPr lang="en-US" altLang="zh-CN" sz="2000" b="1" dirty="0">
                <a:solidFill>
                  <a:schemeClr val="accent1">
                    <a:lumMod val="75000"/>
                  </a:schemeClr>
                </a:solidFill>
                <a:latin typeface="Candara" panose="020E0502030303020204" pitchFamily="34" charset="0"/>
              </a:rPr>
              <a:t>workload-level</a:t>
            </a:r>
            <a:endParaRPr lang="zh-CN" altLang="en-US" sz="2000" b="1" dirty="0">
              <a:solidFill>
                <a:schemeClr val="accent1">
                  <a:lumMod val="75000"/>
                </a:schemeClr>
              </a:solidFill>
              <a:latin typeface="Candara" panose="020E0502030303020204" pitchFamily="34" charset="0"/>
            </a:endParaRPr>
          </a:p>
        </p:txBody>
      </p:sp>
      <p:sp>
        <p:nvSpPr>
          <p:cNvPr id="9" name="矩形 8">
            <a:extLst>
              <a:ext uri="{FF2B5EF4-FFF2-40B4-BE49-F238E27FC236}">
                <a16:creationId xmlns:a16="http://schemas.microsoft.com/office/drawing/2014/main" id="{AA23CA88-A38D-41C0-B423-8CFDE463E9B4}"/>
              </a:ext>
            </a:extLst>
          </p:cNvPr>
          <p:cNvSpPr/>
          <p:nvPr/>
        </p:nvSpPr>
        <p:spPr>
          <a:xfrm>
            <a:off x="1203066" y="3152367"/>
            <a:ext cx="3146507" cy="646331"/>
          </a:xfrm>
          <a:prstGeom prst="rect">
            <a:avLst/>
          </a:prstGeom>
        </p:spPr>
        <p:txBody>
          <a:bodyPr wrap="square">
            <a:spAutoFit/>
          </a:bodyPr>
          <a:lstStyle/>
          <a:p>
            <a:r>
              <a:rPr lang="en-US" altLang="zh-CN" dirty="0">
                <a:latin typeface="Candara" panose="020E0502030303020204" pitchFamily="34" charset="0"/>
              </a:rPr>
              <a:t>find the optimal configuration for </a:t>
            </a:r>
            <a:r>
              <a:rPr lang="en-US" altLang="zh-CN" b="1" dirty="0">
                <a:solidFill>
                  <a:schemeClr val="accent2">
                    <a:lumMod val="75000"/>
                  </a:schemeClr>
                </a:solidFill>
                <a:latin typeface="Candara" panose="020E0502030303020204" pitchFamily="34" charset="0"/>
              </a:rPr>
              <a:t>each query</a:t>
            </a:r>
            <a:endParaRPr lang="zh-CN" altLang="en-US" b="1" dirty="0">
              <a:solidFill>
                <a:schemeClr val="accent2">
                  <a:lumMod val="75000"/>
                </a:schemeClr>
              </a:solidFill>
              <a:latin typeface="Candara" panose="020E0502030303020204" pitchFamily="34" charset="0"/>
            </a:endParaRPr>
          </a:p>
        </p:txBody>
      </p:sp>
      <p:pic>
        <p:nvPicPr>
          <p:cNvPr id="10" name="图片 9">
            <a:extLst>
              <a:ext uri="{FF2B5EF4-FFF2-40B4-BE49-F238E27FC236}">
                <a16:creationId xmlns:a16="http://schemas.microsoft.com/office/drawing/2014/main" id="{55D63F79-B965-461C-BED9-F2F68F1984E4}"/>
              </a:ext>
            </a:extLst>
          </p:cNvPr>
          <p:cNvPicPr>
            <a:picLocks noChangeAspect="1"/>
          </p:cNvPicPr>
          <p:nvPr/>
        </p:nvPicPr>
        <p:blipFill>
          <a:blip r:embed="rId3"/>
          <a:stretch>
            <a:fillRect/>
          </a:stretch>
        </p:blipFill>
        <p:spPr>
          <a:xfrm>
            <a:off x="4214148" y="1931684"/>
            <a:ext cx="2558228" cy="227510"/>
          </a:xfrm>
          <a:prstGeom prst="rect">
            <a:avLst/>
          </a:prstGeom>
        </p:spPr>
      </p:pic>
      <p:pic>
        <p:nvPicPr>
          <p:cNvPr id="11" name="图片 10">
            <a:extLst>
              <a:ext uri="{FF2B5EF4-FFF2-40B4-BE49-F238E27FC236}">
                <a16:creationId xmlns:a16="http://schemas.microsoft.com/office/drawing/2014/main" id="{2B172DA3-988A-49F1-B760-764D1A759F23}"/>
              </a:ext>
            </a:extLst>
          </p:cNvPr>
          <p:cNvPicPr>
            <a:picLocks noChangeAspect="1"/>
          </p:cNvPicPr>
          <p:nvPr/>
        </p:nvPicPr>
        <p:blipFill>
          <a:blip r:embed="rId4"/>
          <a:stretch>
            <a:fillRect/>
          </a:stretch>
        </p:blipFill>
        <p:spPr>
          <a:xfrm>
            <a:off x="4212658" y="1519453"/>
            <a:ext cx="2466556" cy="249713"/>
          </a:xfrm>
          <a:prstGeom prst="rect">
            <a:avLst/>
          </a:prstGeom>
        </p:spPr>
      </p:pic>
      <p:pic>
        <p:nvPicPr>
          <p:cNvPr id="12" name="图片 11">
            <a:extLst>
              <a:ext uri="{FF2B5EF4-FFF2-40B4-BE49-F238E27FC236}">
                <a16:creationId xmlns:a16="http://schemas.microsoft.com/office/drawing/2014/main" id="{27755BDC-016C-455A-9340-A3C882914C3B}"/>
              </a:ext>
            </a:extLst>
          </p:cNvPr>
          <p:cNvPicPr>
            <a:picLocks noChangeAspect="1"/>
          </p:cNvPicPr>
          <p:nvPr/>
        </p:nvPicPr>
        <p:blipFill>
          <a:blip r:embed="rId5"/>
          <a:stretch>
            <a:fillRect/>
          </a:stretch>
        </p:blipFill>
        <p:spPr>
          <a:xfrm>
            <a:off x="2776319" y="3495921"/>
            <a:ext cx="880047" cy="275352"/>
          </a:xfrm>
          <a:prstGeom prst="rect">
            <a:avLst/>
          </a:prstGeom>
        </p:spPr>
      </p:pic>
      <p:sp>
        <p:nvSpPr>
          <p:cNvPr id="13" name="矩形 12">
            <a:extLst>
              <a:ext uri="{FF2B5EF4-FFF2-40B4-BE49-F238E27FC236}">
                <a16:creationId xmlns:a16="http://schemas.microsoft.com/office/drawing/2014/main" id="{06EEB0AF-367B-4B64-8B9E-AE4043F88494}"/>
              </a:ext>
            </a:extLst>
          </p:cNvPr>
          <p:cNvSpPr/>
          <p:nvPr/>
        </p:nvSpPr>
        <p:spPr>
          <a:xfrm>
            <a:off x="1191941" y="5454544"/>
            <a:ext cx="5862105" cy="646331"/>
          </a:xfrm>
          <a:prstGeom prst="rect">
            <a:avLst/>
          </a:prstGeom>
        </p:spPr>
        <p:txBody>
          <a:bodyPr wrap="square">
            <a:spAutoFit/>
          </a:bodyPr>
          <a:lstStyle/>
          <a:p>
            <a:r>
              <a:rPr lang="en-US" altLang="zh-CN" dirty="0">
                <a:latin typeface="Candara" panose="020E0502030303020204" pitchFamily="34" charset="0"/>
              </a:rPr>
              <a:t>find the optimal configuration </a:t>
            </a:r>
            <a:r>
              <a:rPr lang="en-US" altLang="zh-CN" b="1" dirty="0">
                <a:solidFill>
                  <a:schemeClr val="accent2">
                    <a:lumMod val="75000"/>
                  </a:schemeClr>
                </a:solidFill>
                <a:latin typeface="Candara" panose="020E0502030303020204" pitchFamily="34" charset="0"/>
              </a:rPr>
              <a:t>for W</a:t>
            </a:r>
            <a:r>
              <a:rPr lang="en-US" altLang="zh-CN" dirty="0">
                <a:latin typeface="Candara" panose="020E0502030303020204" pitchFamily="34" charset="0"/>
              </a:rPr>
              <a:t> by enumerating different sets of indexes obtained from phase </a:t>
            </a:r>
            <a:r>
              <a:rPr lang="en-US" altLang="zh-CN" b="1" dirty="0">
                <a:solidFill>
                  <a:schemeClr val="accent1">
                    <a:lumMod val="75000"/>
                  </a:schemeClr>
                </a:solidFill>
                <a:latin typeface="Candara" panose="020E0502030303020204" pitchFamily="34" charset="0"/>
              </a:rPr>
              <a:t>query-level</a:t>
            </a:r>
            <a:endParaRPr lang="zh-CN" altLang="en-US" b="1" dirty="0">
              <a:solidFill>
                <a:schemeClr val="accent1">
                  <a:lumMod val="75000"/>
                </a:schemeClr>
              </a:solidFill>
              <a:latin typeface="Candara" panose="020E0502030303020204" pitchFamily="34" charset="0"/>
            </a:endParaRPr>
          </a:p>
        </p:txBody>
      </p:sp>
      <p:sp>
        <p:nvSpPr>
          <p:cNvPr id="14" name="矩形: 圆角 13">
            <a:extLst>
              <a:ext uri="{FF2B5EF4-FFF2-40B4-BE49-F238E27FC236}">
                <a16:creationId xmlns:a16="http://schemas.microsoft.com/office/drawing/2014/main" id="{2BD0ECBD-E4A6-47B7-AEFB-CEA032F1F58D}"/>
              </a:ext>
            </a:extLst>
          </p:cNvPr>
          <p:cNvSpPr/>
          <p:nvPr/>
        </p:nvSpPr>
        <p:spPr>
          <a:xfrm>
            <a:off x="958537" y="2661323"/>
            <a:ext cx="3391036" cy="1332103"/>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6BB62972-A84C-4233-8E39-6EE698C88CBE}"/>
              </a:ext>
            </a:extLst>
          </p:cNvPr>
          <p:cNvSpPr/>
          <p:nvPr/>
        </p:nvSpPr>
        <p:spPr>
          <a:xfrm>
            <a:off x="958537" y="4963499"/>
            <a:ext cx="6095509" cy="1332103"/>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A2A8993A-FADA-47D6-87EF-813B8FC4E797}"/>
              </a:ext>
            </a:extLst>
          </p:cNvPr>
          <p:cNvSpPr/>
          <p:nvPr/>
        </p:nvSpPr>
        <p:spPr>
          <a:xfrm rot="5400000">
            <a:off x="2291173" y="4404064"/>
            <a:ext cx="589165" cy="112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矩形 20">
            <a:extLst>
              <a:ext uri="{FF2B5EF4-FFF2-40B4-BE49-F238E27FC236}">
                <a16:creationId xmlns:a16="http://schemas.microsoft.com/office/drawing/2014/main" id="{03AEAE51-E014-4C61-9D61-20CDF3F2B12D}"/>
              </a:ext>
            </a:extLst>
          </p:cNvPr>
          <p:cNvSpPr/>
          <p:nvPr/>
        </p:nvSpPr>
        <p:spPr>
          <a:xfrm>
            <a:off x="8007298" y="1240951"/>
            <a:ext cx="3020379" cy="369332"/>
          </a:xfrm>
          <a:prstGeom prst="rect">
            <a:avLst/>
          </a:prstGeom>
        </p:spPr>
        <p:txBody>
          <a:bodyPr wrap="none">
            <a:spAutoFit/>
          </a:bodyPr>
          <a:lstStyle/>
          <a:p>
            <a:r>
              <a:rPr lang="en-US" altLang="zh-CN" b="1" dirty="0">
                <a:solidFill>
                  <a:srgbClr val="0070C0"/>
                </a:solidFill>
                <a:latin typeface="Candara" panose="020E0502030303020204" pitchFamily="34" charset="0"/>
              </a:rPr>
              <a:t>1.</a:t>
            </a:r>
            <a:r>
              <a:rPr lang="zh-CN" altLang="en-US" b="1" dirty="0">
                <a:solidFill>
                  <a:srgbClr val="0070C0"/>
                </a:solidFill>
                <a:latin typeface="Candara" panose="020E0502030303020204" pitchFamily="34" charset="0"/>
              </a:rPr>
              <a:t> </a:t>
            </a:r>
            <a:r>
              <a:rPr lang="en-US" altLang="zh-CN" b="1" dirty="0">
                <a:solidFill>
                  <a:srgbClr val="0070C0"/>
                </a:solidFill>
                <a:latin typeface="Candara" panose="020E0502030303020204" pitchFamily="34" charset="0"/>
              </a:rPr>
              <a:t>no regression </a:t>
            </a:r>
            <a:r>
              <a:rPr lang="en-US" altLang="zh-CN" dirty="0">
                <a:latin typeface="Candara" panose="020E0502030303020204" pitchFamily="34" charset="0"/>
              </a:rPr>
              <a:t>compared to</a:t>
            </a:r>
            <a:endParaRPr lang="zh-CN" altLang="en-US" b="1" dirty="0">
              <a:solidFill>
                <a:srgbClr val="0070C0"/>
              </a:solidFill>
              <a:latin typeface="Candara" panose="020E0502030303020204" pitchFamily="34" charset="0"/>
            </a:endParaRPr>
          </a:p>
        </p:txBody>
      </p:sp>
      <p:grpSp>
        <p:nvGrpSpPr>
          <p:cNvPr id="24" name="组合 23">
            <a:extLst>
              <a:ext uri="{FF2B5EF4-FFF2-40B4-BE49-F238E27FC236}">
                <a16:creationId xmlns:a16="http://schemas.microsoft.com/office/drawing/2014/main" id="{742F73DA-E1B7-4288-A80A-6968EC18AAE9}"/>
              </a:ext>
            </a:extLst>
          </p:cNvPr>
          <p:cNvGrpSpPr/>
          <p:nvPr/>
        </p:nvGrpSpPr>
        <p:grpSpPr>
          <a:xfrm>
            <a:off x="5781727" y="2921800"/>
            <a:ext cx="2401154" cy="328839"/>
            <a:chOff x="4814887" y="3213953"/>
            <a:chExt cx="3206921" cy="409575"/>
          </a:xfrm>
        </p:grpSpPr>
        <p:pic>
          <p:nvPicPr>
            <p:cNvPr id="22" name="图片 21">
              <a:extLst>
                <a:ext uri="{FF2B5EF4-FFF2-40B4-BE49-F238E27FC236}">
                  <a16:creationId xmlns:a16="http://schemas.microsoft.com/office/drawing/2014/main" id="{13A85C79-5E3A-475E-8279-62BB2F08FDFD}"/>
                </a:ext>
              </a:extLst>
            </p:cNvPr>
            <p:cNvPicPr>
              <a:picLocks noChangeAspect="1"/>
            </p:cNvPicPr>
            <p:nvPr/>
          </p:nvPicPr>
          <p:blipFill>
            <a:blip r:embed="rId6"/>
            <a:stretch>
              <a:fillRect/>
            </a:stretch>
          </p:blipFill>
          <p:spPr>
            <a:xfrm>
              <a:off x="4814887" y="3243262"/>
              <a:ext cx="2562225" cy="371475"/>
            </a:xfrm>
            <a:prstGeom prst="rect">
              <a:avLst/>
            </a:prstGeom>
          </p:spPr>
        </p:pic>
        <p:pic>
          <p:nvPicPr>
            <p:cNvPr id="23" name="图片 22">
              <a:extLst>
                <a:ext uri="{FF2B5EF4-FFF2-40B4-BE49-F238E27FC236}">
                  <a16:creationId xmlns:a16="http://schemas.microsoft.com/office/drawing/2014/main" id="{43A2002A-4886-43AD-9810-4AFD78706C93}"/>
                </a:ext>
              </a:extLst>
            </p:cNvPr>
            <p:cNvPicPr>
              <a:picLocks noChangeAspect="1"/>
            </p:cNvPicPr>
            <p:nvPr/>
          </p:nvPicPr>
          <p:blipFill>
            <a:blip r:embed="rId7"/>
            <a:stretch>
              <a:fillRect/>
            </a:stretch>
          </p:blipFill>
          <p:spPr>
            <a:xfrm>
              <a:off x="7440783" y="3213953"/>
              <a:ext cx="581025" cy="409575"/>
            </a:xfrm>
            <a:prstGeom prst="rect">
              <a:avLst/>
            </a:prstGeom>
          </p:spPr>
        </p:pic>
      </p:grpSp>
      <p:cxnSp>
        <p:nvCxnSpPr>
          <p:cNvPr id="26" name="直接箭头连接符 25">
            <a:extLst>
              <a:ext uri="{FF2B5EF4-FFF2-40B4-BE49-F238E27FC236}">
                <a16:creationId xmlns:a16="http://schemas.microsoft.com/office/drawing/2014/main" id="{DC918081-C377-40EC-B704-E069F9A1C9C5}"/>
              </a:ext>
            </a:extLst>
          </p:cNvPr>
          <p:cNvCxnSpPr/>
          <p:nvPr/>
        </p:nvCxnSpPr>
        <p:spPr>
          <a:xfrm>
            <a:off x="4560277" y="3074376"/>
            <a:ext cx="901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BC564980-4C4D-45A0-8E68-4BEC97017712}"/>
              </a:ext>
            </a:extLst>
          </p:cNvPr>
          <p:cNvCxnSpPr/>
          <p:nvPr/>
        </p:nvCxnSpPr>
        <p:spPr>
          <a:xfrm>
            <a:off x="8604737" y="3074376"/>
            <a:ext cx="901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B75E3070-826C-4760-9A7A-144E51E9B7D4}"/>
              </a:ext>
            </a:extLst>
          </p:cNvPr>
          <p:cNvSpPr/>
          <p:nvPr/>
        </p:nvSpPr>
        <p:spPr>
          <a:xfrm>
            <a:off x="8733279" y="2699805"/>
            <a:ext cx="655949" cy="369332"/>
          </a:xfrm>
          <a:prstGeom prst="rect">
            <a:avLst/>
          </a:prstGeom>
        </p:spPr>
        <p:txBody>
          <a:bodyPr wrap="none">
            <a:spAutoFit/>
          </a:bodyPr>
          <a:lstStyle/>
          <a:p>
            <a:r>
              <a:rPr lang="en-US" altLang="zh-CN" b="1" dirty="0">
                <a:solidFill>
                  <a:schemeClr val="accent2">
                    <a:lumMod val="75000"/>
                  </a:schemeClr>
                </a:solidFill>
                <a:latin typeface="Candara" panose="020E0502030303020204" pitchFamily="34" charset="0"/>
              </a:rPr>
              <a:t>false</a:t>
            </a:r>
            <a:endParaRPr lang="zh-CN" altLang="en-US" b="1" dirty="0">
              <a:solidFill>
                <a:schemeClr val="accent2">
                  <a:lumMod val="75000"/>
                </a:schemeClr>
              </a:solidFill>
              <a:latin typeface="Candara" panose="020E0502030303020204" pitchFamily="34" charset="0"/>
            </a:endParaRPr>
          </a:p>
        </p:txBody>
      </p:sp>
      <p:sp>
        <p:nvSpPr>
          <p:cNvPr id="31" name="矩形 30">
            <a:extLst>
              <a:ext uri="{FF2B5EF4-FFF2-40B4-BE49-F238E27FC236}">
                <a16:creationId xmlns:a16="http://schemas.microsoft.com/office/drawing/2014/main" id="{0CEA237D-F0BD-4218-8554-74F6A4D01BFA}"/>
              </a:ext>
            </a:extLst>
          </p:cNvPr>
          <p:cNvSpPr/>
          <p:nvPr/>
        </p:nvSpPr>
        <p:spPr>
          <a:xfrm>
            <a:off x="9856119" y="2930487"/>
            <a:ext cx="1532792" cy="646331"/>
          </a:xfrm>
          <a:prstGeom prst="rect">
            <a:avLst/>
          </a:prstGeom>
        </p:spPr>
        <p:txBody>
          <a:bodyPr wrap="none">
            <a:spAutoFit/>
          </a:bodyPr>
          <a:lstStyle/>
          <a:p>
            <a:pPr algn="ctr"/>
            <a:r>
              <a:rPr lang="en-US" altLang="zh-CN" dirty="0">
                <a:latin typeface="Candara" panose="020E0502030303020204" pitchFamily="34" charset="0"/>
              </a:rPr>
              <a:t>candidate </a:t>
            </a:r>
          </a:p>
          <a:p>
            <a:pPr algn="ctr"/>
            <a:r>
              <a:rPr lang="en-US" altLang="zh-CN" dirty="0">
                <a:latin typeface="Candara" panose="020E0502030303020204" pitchFamily="34" charset="0"/>
              </a:rPr>
              <a:t>configuration</a:t>
            </a:r>
            <a:endParaRPr lang="zh-CN" altLang="en-US" dirty="0">
              <a:latin typeface="Candara" panose="020E0502030303020204" pitchFamily="34" charset="0"/>
            </a:endParaRPr>
          </a:p>
        </p:txBody>
      </p:sp>
      <p:sp>
        <p:nvSpPr>
          <p:cNvPr id="32" name="矩形: 圆角 31">
            <a:extLst>
              <a:ext uri="{FF2B5EF4-FFF2-40B4-BE49-F238E27FC236}">
                <a16:creationId xmlns:a16="http://schemas.microsoft.com/office/drawing/2014/main" id="{08E085FD-79F5-4905-8595-FC15A8E380B4}"/>
              </a:ext>
            </a:extLst>
          </p:cNvPr>
          <p:cNvSpPr/>
          <p:nvPr/>
        </p:nvSpPr>
        <p:spPr>
          <a:xfrm>
            <a:off x="9811084" y="2789453"/>
            <a:ext cx="1622862" cy="941284"/>
          </a:xfrm>
          <a:prstGeom prst="round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BFF43B32-25C7-4056-A94B-2778AAC6774F}"/>
              </a:ext>
            </a:extLst>
          </p:cNvPr>
          <p:cNvPicPr>
            <a:picLocks noChangeAspect="1"/>
          </p:cNvPicPr>
          <p:nvPr/>
        </p:nvPicPr>
        <p:blipFill>
          <a:blip r:embed="rId8"/>
          <a:stretch>
            <a:fillRect/>
          </a:stretch>
        </p:blipFill>
        <p:spPr>
          <a:xfrm>
            <a:off x="5729465" y="3409233"/>
            <a:ext cx="2651328" cy="281453"/>
          </a:xfrm>
          <a:prstGeom prst="rect">
            <a:avLst/>
          </a:prstGeom>
        </p:spPr>
      </p:pic>
      <p:cxnSp>
        <p:nvCxnSpPr>
          <p:cNvPr id="36" name="直接箭头连接符 35">
            <a:extLst>
              <a:ext uri="{FF2B5EF4-FFF2-40B4-BE49-F238E27FC236}">
                <a16:creationId xmlns:a16="http://schemas.microsoft.com/office/drawing/2014/main" id="{0BBB6409-2748-4774-8067-1C4BAFF0E62D}"/>
              </a:ext>
            </a:extLst>
          </p:cNvPr>
          <p:cNvCxnSpPr/>
          <p:nvPr/>
        </p:nvCxnSpPr>
        <p:spPr>
          <a:xfrm flipH="1">
            <a:off x="8604737" y="3542221"/>
            <a:ext cx="901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831DBDDD-6AE5-4B8C-9EBD-499B04F2F436}"/>
              </a:ext>
            </a:extLst>
          </p:cNvPr>
          <p:cNvCxnSpPr/>
          <p:nvPr/>
        </p:nvCxnSpPr>
        <p:spPr>
          <a:xfrm flipH="1">
            <a:off x="4560277" y="3542221"/>
            <a:ext cx="901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矩形 37">
            <a:extLst>
              <a:ext uri="{FF2B5EF4-FFF2-40B4-BE49-F238E27FC236}">
                <a16:creationId xmlns:a16="http://schemas.microsoft.com/office/drawing/2014/main" id="{3F6074AA-89E0-46B0-A325-BBA49495CCF6}"/>
              </a:ext>
            </a:extLst>
          </p:cNvPr>
          <p:cNvSpPr/>
          <p:nvPr/>
        </p:nvSpPr>
        <p:spPr>
          <a:xfrm>
            <a:off x="4771429" y="3555018"/>
            <a:ext cx="599844" cy="369332"/>
          </a:xfrm>
          <a:prstGeom prst="rect">
            <a:avLst/>
          </a:prstGeom>
        </p:spPr>
        <p:txBody>
          <a:bodyPr wrap="none">
            <a:spAutoFit/>
          </a:bodyPr>
          <a:lstStyle/>
          <a:p>
            <a:r>
              <a:rPr lang="en-US" altLang="zh-CN" b="1" dirty="0">
                <a:solidFill>
                  <a:schemeClr val="accent2">
                    <a:lumMod val="75000"/>
                  </a:schemeClr>
                </a:solidFill>
                <a:latin typeface="Candara" panose="020E0502030303020204" pitchFamily="34" charset="0"/>
              </a:rPr>
              <a:t>true</a:t>
            </a:r>
            <a:endParaRPr lang="zh-CN" altLang="en-US" b="1" dirty="0">
              <a:solidFill>
                <a:schemeClr val="accent2">
                  <a:lumMod val="75000"/>
                </a:schemeClr>
              </a:solidFill>
              <a:latin typeface="Candara" panose="020E0502030303020204" pitchFamily="34" charset="0"/>
            </a:endParaRPr>
          </a:p>
        </p:txBody>
      </p:sp>
      <p:sp>
        <p:nvSpPr>
          <p:cNvPr id="39" name="箭头: 右 38">
            <a:extLst>
              <a:ext uri="{FF2B5EF4-FFF2-40B4-BE49-F238E27FC236}">
                <a16:creationId xmlns:a16="http://schemas.microsoft.com/office/drawing/2014/main" id="{EC090D1C-1898-44B8-A3E9-21FB618EB7CA}"/>
              </a:ext>
            </a:extLst>
          </p:cNvPr>
          <p:cNvSpPr/>
          <p:nvPr/>
        </p:nvSpPr>
        <p:spPr>
          <a:xfrm>
            <a:off x="7129194" y="1732020"/>
            <a:ext cx="589165" cy="1122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矩形 39">
            <a:extLst>
              <a:ext uri="{FF2B5EF4-FFF2-40B4-BE49-F238E27FC236}">
                <a16:creationId xmlns:a16="http://schemas.microsoft.com/office/drawing/2014/main" id="{A1A43370-6275-41B0-B617-4C3F06BBC157}"/>
              </a:ext>
            </a:extLst>
          </p:cNvPr>
          <p:cNvSpPr/>
          <p:nvPr/>
        </p:nvSpPr>
        <p:spPr>
          <a:xfrm>
            <a:off x="7498633" y="4844937"/>
            <a:ext cx="3842175" cy="646331"/>
          </a:xfrm>
          <a:prstGeom prst="rect">
            <a:avLst/>
          </a:prstGeom>
        </p:spPr>
        <p:txBody>
          <a:bodyPr wrap="square">
            <a:spAutoFit/>
          </a:bodyPr>
          <a:lstStyle/>
          <a:p>
            <a:r>
              <a:rPr lang="en-US" altLang="zh-CN" b="1" dirty="0">
                <a:latin typeface="Candara" panose="020E0502030303020204" pitchFamily="34" charset="0"/>
              </a:rPr>
              <a:t>1.</a:t>
            </a:r>
            <a:r>
              <a:rPr lang="zh-CN" altLang="en-US" b="1" dirty="0">
                <a:latin typeface="Candara" panose="020E0502030303020204" pitchFamily="34" charset="0"/>
              </a:rPr>
              <a:t> </a:t>
            </a:r>
            <a:r>
              <a:rPr lang="en-US" altLang="zh-CN" dirty="0">
                <a:latin typeface="Candara" panose="020E0502030303020204" pitchFamily="34" charset="0"/>
              </a:rPr>
              <a:t>        that minimizes the optimizer’s</a:t>
            </a:r>
          </a:p>
          <a:p>
            <a:r>
              <a:rPr lang="en-US" altLang="zh-CN" dirty="0">
                <a:latin typeface="Candara" panose="020E0502030303020204" pitchFamily="34" charset="0"/>
              </a:rPr>
              <a:t>      estimated cost of W</a:t>
            </a:r>
            <a:endParaRPr lang="zh-CN" altLang="en-US" dirty="0">
              <a:latin typeface="Candara" panose="020E0502030303020204" pitchFamily="34" charset="0"/>
            </a:endParaRPr>
          </a:p>
        </p:txBody>
      </p:sp>
      <p:pic>
        <p:nvPicPr>
          <p:cNvPr id="41" name="图片 40">
            <a:extLst>
              <a:ext uri="{FF2B5EF4-FFF2-40B4-BE49-F238E27FC236}">
                <a16:creationId xmlns:a16="http://schemas.microsoft.com/office/drawing/2014/main" id="{31092013-C274-4CB5-9CBB-D1D19F42D3D2}"/>
              </a:ext>
            </a:extLst>
          </p:cNvPr>
          <p:cNvPicPr>
            <a:picLocks noChangeAspect="1"/>
          </p:cNvPicPr>
          <p:nvPr/>
        </p:nvPicPr>
        <p:blipFill>
          <a:blip r:embed="rId9"/>
          <a:stretch>
            <a:fillRect/>
          </a:stretch>
        </p:blipFill>
        <p:spPr>
          <a:xfrm>
            <a:off x="7858787" y="4880472"/>
            <a:ext cx="389745" cy="281453"/>
          </a:xfrm>
          <a:prstGeom prst="rect">
            <a:avLst/>
          </a:prstGeom>
        </p:spPr>
      </p:pic>
      <p:grpSp>
        <p:nvGrpSpPr>
          <p:cNvPr id="43" name="组合 42">
            <a:extLst>
              <a:ext uri="{FF2B5EF4-FFF2-40B4-BE49-F238E27FC236}">
                <a16:creationId xmlns:a16="http://schemas.microsoft.com/office/drawing/2014/main" id="{7D2B1925-489E-45CD-A851-EBA2698512E8}"/>
              </a:ext>
            </a:extLst>
          </p:cNvPr>
          <p:cNvGrpSpPr/>
          <p:nvPr/>
        </p:nvGrpSpPr>
        <p:grpSpPr>
          <a:xfrm>
            <a:off x="7897267" y="5619563"/>
            <a:ext cx="2401154" cy="328839"/>
            <a:chOff x="4814887" y="3213953"/>
            <a:chExt cx="3206921" cy="409575"/>
          </a:xfrm>
        </p:grpSpPr>
        <p:pic>
          <p:nvPicPr>
            <p:cNvPr id="44" name="图片 43">
              <a:extLst>
                <a:ext uri="{FF2B5EF4-FFF2-40B4-BE49-F238E27FC236}">
                  <a16:creationId xmlns:a16="http://schemas.microsoft.com/office/drawing/2014/main" id="{F50B9AD5-9255-487F-9630-B6A5D35BE4A3}"/>
                </a:ext>
              </a:extLst>
            </p:cNvPr>
            <p:cNvPicPr>
              <a:picLocks noChangeAspect="1"/>
            </p:cNvPicPr>
            <p:nvPr/>
          </p:nvPicPr>
          <p:blipFill>
            <a:blip r:embed="rId6"/>
            <a:stretch>
              <a:fillRect/>
            </a:stretch>
          </p:blipFill>
          <p:spPr>
            <a:xfrm>
              <a:off x="4814887" y="3243262"/>
              <a:ext cx="2562225" cy="371475"/>
            </a:xfrm>
            <a:prstGeom prst="rect">
              <a:avLst/>
            </a:prstGeom>
          </p:spPr>
        </p:pic>
        <p:pic>
          <p:nvPicPr>
            <p:cNvPr id="45" name="图片 44">
              <a:extLst>
                <a:ext uri="{FF2B5EF4-FFF2-40B4-BE49-F238E27FC236}">
                  <a16:creationId xmlns:a16="http://schemas.microsoft.com/office/drawing/2014/main" id="{394F400A-39EF-4CE9-9238-873E36DA64D7}"/>
                </a:ext>
              </a:extLst>
            </p:cNvPr>
            <p:cNvPicPr>
              <a:picLocks noChangeAspect="1"/>
            </p:cNvPicPr>
            <p:nvPr/>
          </p:nvPicPr>
          <p:blipFill>
            <a:blip r:embed="rId7"/>
            <a:stretch>
              <a:fillRect/>
            </a:stretch>
          </p:blipFill>
          <p:spPr>
            <a:xfrm>
              <a:off x="7440783" y="3213953"/>
              <a:ext cx="581025" cy="409575"/>
            </a:xfrm>
            <a:prstGeom prst="rect">
              <a:avLst/>
            </a:prstGeom>
          </p:spPr>
        </p:pic>
      </p:grpSp>
      <p:sp>
        <p:nvSpPr>
          <p:cNvPr id="46" name="矩形 45">
            <a:extLst>
              <a:ext uri="{FF2B5EF4-FFF2-40B4-BE49-F238E27FC236}">
                <a16:creationId xmlns:a16="http://schemas.microsoft.com/office/drawing/2014/main" id="{A77E5631-3067-4230-8F06-3A4C3626EF88}"/>
              </a:ext>
            </a:extLst>
          </p:cNvPr>
          <p:cNvSpPr/>
          <p:nvPr/>
        </p:nvSpPr>
        <p:spPr>
          <a:xfrm>
            <a:off x="7510208" y="5591446"/>
            <a:ext cx="452368" cy="369332"/>
          </a:xfrm>
          <a:prstGeom prst="rect">
            <a:avLst/>
          </a:prstGeom>
        </p:spPr>
        <p:txBody>
          <a:bodyPr wrap="none">
            <a:spAutoFit/>
          </a:bodyPr>
          <a:lstStyle/>
          <a:p>
            <a:r>
              <a:rPr lang="en-US" altLang="zh-CN" b="1" dirty="0">
                <a:latin typeface="Candara" panose="020E0502030303020204" pitchFamily="34" charset="0"/>
              </a:rPr>
              <a:t>2.</a:t>
            </a:r>
            <a:r>
              <a:rPr lang="zh-CN" altLang="en-US" b="1" dirty="0">
                <a:latin typeface="Candara" panose="020E0502030303020204" pitchFamily="34" charset="0"/>
              </a:rPr>
              <a:t> </a:t>
            </a:r>
            <a:r>
              <a:rPr lang="en-US" altLang="zh-CN" dirty="0">
                <a:latin typeface="Candara" panose="020E0502030303020204" pitchFamily="34" charset="0"/>
              </a:rPr>
              <a:t> </a:t>
            </a:r>
            <a:endParaRPr lang="zh-CN" altLang="en-US" dirty="0"/>
          </a:p>
        </p:txBody>
      </p:sp>
      <p:sp>
        <p:nvSpPr>
          <p:cNvPr id="47" name="矩形 46">
            <a:extLst>
              <a:ext uri="{FF2B5EF4-FFF2-40B4-BE49-F238E27FC236}">
                <a16:creationId xmlns:a16="http://schemas.microsoft.com/office/drawing/2014/main" id="{B9E08656-A66F-4B0D-B279-F3A9BC40EBBB}"/>
              </a:ext>
            </a:extLst>
          </p:cNvPr>
          <p:cNvSpPr/>
          <p:nvPr/>
        </p:nvSpPr>
        <p:spPr>
          <a:xfrm>
            <a:off x="7796504" y="5909620"/>
            <a:ext cx="2318263" cy="369332"/>
          </a:xfrm>
          <a:prstGeom prst="rect">
            <a:avLst/>
          </a:prstGeom>
        </p:spPr>
        <p:txBody>
          <a:bodyPr wrap="none">
            <a:spAutoFit/>
          </a:bodyPr>
          <a:lstStyle/>
          <a:p>
            <a:r>
              <a:rPr lang="en-US" altLang="zh-CN" dirty="0">
                <a:latin typeface="Candara" panose="020E0502030303020204" pitchFamily="34" charset="0"/>
              </a:rPr>
              <a:t>is false for all Qi ∈ W</a:t>
            </a:r>
            <a:endParaRPr lang="zh-CN" altLang="en-US" dirty="0">
              <a:latin typeface="Candara" panose="020E0502030303020204" pitchFamily="34" charset="0"/>
            </a:endParaRPr>
          </a:p>
        </p:txBody>
      </p:sp>
      <p:sp>
        <p:nvSpPr>
          <p:cNvPr id="3" name="矩形 2">
            <a:extLst>
              <a:ext uri="{FF2B5EF4-FFF2-40B4-BE49-F238E27FC236}">
                <a16:creationId xmlns:a16="http://schemas.microsoft.com/office/drawing/2014/main" id="{5F33E280-C3F5-4A4F-8D68-B5B32AB0C5F3}"/>
              </a:ext>
            </a:extLst>
          </p:cNvPr>
          <p:cNvSpPr/>
          <p:nvPr/>
        </p:nvSpPr>
        <p:spPr>
          <a:xfrm>
            <a:off x="7990601" y="1640736"/>
            <a:ext cx="3484793" cy="646331"/>
          </a:xfrm>
          <a:prstGeom prst="rect">
            <a:avLst/>
          </a:prstGeom>
        </p:spPr>
        <p:txBody>
          <a:bodyPr wrap="square">
            <a:spAutoFit/>
          </a:bodyPr>
          <a:lstStyle/>
          <a:p>
            <a:r>
              <a:rPr lang="en-US" altLang="zh-CN" b="1" dirty="0">
                <a:solidFill>
                  <a:srgbClr val="0070C0"/>
                </a:solidFill>
                <a:latin typeface="Candara" panose="020E0502030303020204" pitchFamily="34" charset="0"/>
              </a:rPr>
              <a:t>2. minimize</a:t>
            </a:r>
            <a:r>
              <a:rPr lang="en-US" altLang="zh-CN" dirty="0">
                <a:latin typeface="Candara" panose="020E0502030303020204" pitchFamily="34" charset="0"/>
              </a:rPr>
              <a:t> the total query optimizer-estimated cost of W</a:t>
            </a:r>
            <a:endParaRPr lang="zh-CN" altLang="en-US" dirty="0">
              <a:latin typeface="Candara" panose="020E0502030303020204" pitchFamily="34" charset="0"/>
            </a:endParaRPr>
          </a:p>
        </p:txBody>
      </p:sp>
      <p:pic>
        <p:nvPicPr>
          <p:cNvPr id="5" name="图片 4">
            <a:extLst>
              <a:ext uri="{FF2B5EF4-FFF2-40B4-BE49-F238E27FC236}">
                <a16:creationId xmlns:a16="http://schemas.microsoft.com/office/drawing/2014/main" id="{66B17943-73F8-4543-ADA9-6D49EB0BDD3E}"/>
              </a:ext>
            </a:extLst>
          </p:cNvPr>
          <p:cNvPicPr>
            <a:picLocks noChangeAspect="1"/>
          </p:cNvPicPr>
          <p:nvPr/>
        </p:nvPicPr>
        <p:blipFill>
          <a:blip r:embed="rId10"/>
          <a:stretch>
            <a:fillRect/>
          </a:stretch>
        </p:blipFill>
        <p:spPr>
          <a:xfrm>
            <a:off x="10958149" y="1260264"/>
            <a:ext cx="382659" cy="298249"/>
          </a:xfrm>
          <a:prstGeom prst="rect">
            <a:avLst/>
          </a:prstGeom>
        </p:spPr>
      </p:pic>
    </p:spTree>
    <p:extLst>
      <p:ext uri="{BB962C8B-B14F-4D97-AF65-F5344CB8AC3E}">
        <p14:creationId xmlns:p14="http://schemas.microsoft.com/office/powerpoint/2010/main" val="964601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1472</Words>
  <Application>Microsoft Office PowerPoint</Application>
  <PresentationFormat>宽屏</PresentationFormat>
  <Paragraphs>221</Paragraphs>
  <Slides>18</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Arial</vt:lpstr>
      <vt:lpstr>Arial Black</vt:lpstr>
      <vt:lpstr>Candara</vt:lpstr>
      <vt:lpstr>Times New Roman</vt:lpstr>
      <vt:lpstr>Office 主题​​</vt:lpstr>
      <vt:lpstr>AI Meets AI: Leveraging Query Executions to Improve Index Recommendations</vt:lpstr>
      <vt:lpstr>Motivation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Rita Shang</dc:creator>
  <cp:lastModifiedBy>Rita Shang</cp:lastModifiedBy>
  <cp:revision>315</cp:revision>
  <dcterms:created xsi:type="dcterms:W3CDTF">2020-12-21T06:56:30Z</dcterms:created>
  <dcterms:modified xsi:type="dcterms:W3CDTF">2020-12-22T12:45:11Z</dcterms:modified>
</cp:coreProperties>
</file>