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56959-C77B-4ADC-9B8E-7D431A7E7689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FEFD8-7465-428E-B1FF-846EF6B9F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730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FEFD8-7465-428E-B1FF-846EF6B9FC0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332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BB99-BE2B-46CB-B0A6-C7D3058E2349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F07F-C104-46A9-945A-F8FFEB557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346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BB99-BE2B-46CB-B0A6-C7D3058E2349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F07F-C104-46A9-945A-F8FFEB557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980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BB99-BE2B-46CB-B0A6-C7D3058E2349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F07F-C104-46A9-945A-F8FFEB557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067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BB99-BE2B-46CB-B0A6-C7D3058E2349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F07F-C104-46A9-945A-F8FFEB557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445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BB99-BE2B-46CB-B0A6-C7D3058E2349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F07F-C104-46A9-945A-F8FFEB557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988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BB99-BE2B-46CB-B0A6-C7D3058E2349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F07F-C104-46A9-945A-F8FFEB557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286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BB99-BE2B-46CB-B0A6-C7D3058E2349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F07F-C104-46A9-945A-F8FFEB557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75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BB99-BE2B-46CB-B0A6-C7D3058E2349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F07F-C104-46A9-945A-F8FFEB557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31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BB99-BE2B-46CB-B0A6-C7D3058E2349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F07F-C104-46A9-945A-F8FFEB557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21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BB99-BE2B-46CB-B0A6-C7D3058E2349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F07F-C104-46A9-945A-F8FFEB557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74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BB99-BE2B-46CB-B0A6-C7D3058E2349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F07F-C104-46A9-945A-F8FFEB557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88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4BB99-BE2B-46CB-B0A6-C7D3058E2349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4F07F-C104-46A9-945A-F8FFEB557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918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110198"/>
            <a:ext cx="1242060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b="1" i="0" u="none" strike="noStrike" baseline="0" dirty="0" smtClean="0">
                <a:latin typeface="LinBiolinumTB"/>
              </a:rPr>
              <a:t>ALEX: An Updatable Adaptive Learned Index</a:t>
            </a:r>
          </a:p>
          <a:p>
            <a:pPr algn="ctr"/>
            <a:endParaRPr lang="en-US" altLang="zh-CN" sz="3600" b="0" i="0" u="none" strike="noStrike" baseline="0" dirty="0" smtClean="0">
              <a:latin typeface="LinBiolinumTB"/>
            </a:endParaRPr>
          </a:p>
          <a:p>
            <a:pPr algn="ctr"/>
            <a:endParaRPr lang="en-US" altLang="zh-CN" sz="3600" b="0" i="0" u="none" strike="noStrike" baseline="0" dirty="0" smtClean="0">
              <a:latin typeface="LinBiolinumTB"/>
            </a:endParaRPr>
          </a:p>
          <a:p>
            <a:pPr algn="ctr"/>
            <a:r>
              <a:rPr lang="en-US" altLang="zh-CN" sz="2800" dirty="0" err="1">
                <a:latin typeface="LinLibertineT"/>
              </a:rPr>
              <a:t>Jialin</a:t>
            </a:r>
            <a:r>
              <a:rPr lang="en-US" altLang="zh-CN" sz="2800" dirty="0">
                <a:latin typeface="LinLibertineT"/>
              </a:rPr>
              <a:t> Ding</a:t>
            </a:r>
            <a:r>
              <a:rPr lang="en-US" altLang="zh-CN" sz="1600" b="0" i="0" u="none" strike="noStrike" baseline="0" dirty="0" smtClean="0">
                <a:latin typeface="txsys"/>
              </a:rPr>
              <a:t>† </a:t>
            </a:r>
            <a:r>
              <a:rPr lang="en-US" altLang="zh-CN" sz="2800" dirty="0">
                <a:latin typeface="LinLibertineT"/>
              </a:rPr>
              <a:t>Umar Farooq </a:t>
            </a:r>
            <a:r>
              <a:rPr lang="en-US" altLang="zh-CN" sz="2800" dirty="0" err="1">
                <a:latin typeface="LinLibertineT"/>
              </a:rPr>
              <a:t>Minhas</a:t>
            </a:r>
            <a:r>
              <a:rPr lang="en-US" altLang="zh-CN" sz="1600" b="0" i="0" u="none" strike="noStrike" baseline="0" dirty="0" smtClean="0">
                <a:latin typeface="txsys"/>
              </a:rPr>
              <a:t>‡ </a:t>
            </a:r>
            <a:r>
              <a:rPr lang="en-US" altLang="zh-CN" sz="2800" dirty="0" err="1">
                <a:latin typeface="LinLibertineT"/>
              </a:rPr>
              <a:t>Jia</a:t>
            </a:r>
            <a:r>
              <a:rPr lang="en-US" altLang="zh-CN" sz="2800" dirty="0">
                <a:latin typeface="LinLibertineT"/>
              </a:rPr>
              <a:t> Yu</a:t>
            </a:r>
            <a:r>
              <a:rPr lang="en-US" altLang="zh-CN" sz="1600" b="0" i="0" u="none" strike="noStrike" baseline="0" dirty="0" smtClean="0">
                <a:latin typeface="txsys"/>
              </a:rPr>
              <a:t>§∗</a:t>
            </a:r>
          </a:p>
          <a:p>
            <a:pPr algn="ctr"/>
            <a:r>
              <a:rPr lang="en-US" altLang="zh-CN" sz="2800" dirty="0" err="1">
                <a:latin typeface="LinLibertineT"/>
              </a:rPr>
              <a:t>ChiWang</a:t>
            </a:r>
            <a:r>
              <a:rPr lang="en-US" altLang="zh-CN" sz="1600" b="0" i="0" u="none" strike="noStrike" baseline="0" dirty="0" smtClean="0">
                <a:latin typeface="txsys"/>
              </a:rPr>
              <a:t>‡ </a:t>
            </a:r>
            <a:r>
              <a:rPr lang="en-US" altLang="zh-CN" sz="2800" dirty="0" err="1">
                <a:latin typeface="LinLibertineT"/>
              </a:rPr>
              <a:t>Jaeyoung</a:t>
            </a:r>
            <a:r>
              <a:rPr lang="en-US" altLang="zh-CN" sz="2800" dirty="0">
                <a:latin typeface="LinLibertineT"/>
              </a:rPr>
              <a:t> Do</a:t>
            </a:r>
            <a:r>
              <a:rPr lang="en-US" altLang="zh-CN" sz="1600" b="0" i="0" u="none" strike="noStrike" baseline="0" dirty="0" smtClean="0">
                <a:latin typeface="txsys"/>
              </a:rPr>
              <a:t>‡ </a:t>
            </a:r>
            <a:r>
              <a:rPr lang="en-US" altLang="zh-CN" sz="2800" dirty="0" err="1">
                <a:latin typeface="LinLibertineT"/>
              </a:rPr>
              <a:t>Yinan</a:t>
            </a:r>
            <a:r>
              <a:rPr lang="en-US" altLang="zh-CN" sz="2800" dirty="0">
                <a:latin typeface="LinLibertineT"/>
              </a:rPr>
              <a:t> Li</a:t>
            </a:r>
            <a:r>
              <a:rPr lang="en-US" altLang="zh-CN" sz="1600" b="0" i="0" u="none" strike="noStrike" baseline="0" dirty="0" smtClean="0">
                <a:latin typeface="txsys"/>
              </a:rPr>
              <a:t>‡ </a:t>
            </a:r>
            <a:r>
              <a:rPr lang="en-US" altLang="zh-CN" sz="2800" dirty="0" err="1">
                <a:latin typeface="LinLibertineT"/>
              </a:rPr>
              <a:t>Hantian</a:t>
            </a:r>
            <a:r>
              <a:rPr lang="en-US" altLang="zh-CN" sz="2800" dirty="0">
                <a:latin typeface="LinLibertineT"/>
              </a:rPr>
              <a:t> Zhang</a:t>
            </a:r>
            <a:r>
              <a:rPr lang="en-US" altLang="zh-CN" sz="1600" b="0" i="0" u="none" strike="noStrike" baseline="0" dirty="0" smtClean="0">
                <a:latin typeface="txsys"/>
              </a:rPr>
              <a:t>∓∗ </a:t>
            </a:r>
            <a:r>
              <a:rPr lang="en-US" altLang="zh-CN" sz="2800" dirty="0" err="1">
                <a:latin typeface="LinLibertineT"/>
              </a:rPr>
              <a:t>Badrish</a:t>
            </a:r>
            <a:r>
              <a:rPr lang="en-US" altLang="zh-CN" sz="2800" dirty="0">
                <a:latin typeface="LinLibertineT"/>
              </a:rPr>
              <a:t> </a:t>
            </a:r>
            <a:r>
              <a:rPr lang="en-US" altLang="zh-CN" sz="2800" dirty="0" err="1">
                <a:latin typeface="LinLibertineT"/>
              </a:rPr>
              <a:t>Chandramouli</a:t>
            </a:r>
            <a:r>
              <a:rPr lang="en-US" altLang="zh-CN" sz="1600" b="0" i="0" u="none" strike="noStrike" baseline="0" dirty="0" smtClean="0">
                <a:latin typeface="txsys"/>
              </a:rPr>
              <a:t>‡</a:t>
            </a:r>
          </a:p>
          <a:p>
            <a:pPr algn="ctr"/>
            <a:r>
              <a:rPr lang="en-US" altLang="zh-CN" sz="2800" dirty="0">
                <a:latin typeface="LinLibertineT"/>
              </a:rPr>
              <a:t>Johannes </a:t>
            </a:r>
            <a:r>
              <a:rPr lang="en-US" altLang="zh-CN" sz="2800" dirty="0" err="1">
                <a:latin typeface="LinLibertineT"/>
              </a:rPr>
              <a:t>Gehrke</a:t>
            </a:r>
            <a:r>
              <a:rPr lang="en-US" altLang="zh-CN" sz="1600" b="0" i="0" u="none" strike="noStrike" baseline="0" dirty="0" smtClean="0">
                <a:latin typeface="txsys"/>
              </a:rPr>
              <a:t>¶ </a:t>
            </a:r>
            <a:r>
              <a:rPr lang="en-US" altLang="zh-CN" sz="2800" dirty="0">
                <a:latin typeface="LinLibertineT"/>
              </a:rPr>
              <a:t>Donald </a:t>
            </a:r>
            <a:r>
              <a:rPr lang="en-US" altLang="zh-CN" sz="2800" dirty="0" err="1">
                <a:latin typeface="LinLibertineT"/>
              </a:rPr>
              <a:t>Kossmann</a:t>
            </a:r>
            <a:r>
              <a:rPr lang="en-US" altLang="zh-CN" sz="1600" b="0" i="0" u="none" strike="noStrike" baseline="0" dirty="0" smtClean="0">
                <a:latin typeface="txsys"/>
              </a:rPr>
              <a:t>‡ </a:t>
            </a:r>
            <a:r>
              <a:rPr lang="en-US" altLang="zh-CN" sz="2800" dirty="0">
                <a:latin typeface="LinLibertineT"/>
              </a:rPr>
              <a:t>David </a:t>
            </a:r>
            <a:r>
              <a:rPr lang="en-US" altLang="zh-CN" sz="2800" dirty="0" err="1">
                <a:latin typeface="LinLibertineT"/>
              </a:rPr>
              <a:t>Lomet</a:t>
            </a:r>
            <a:r>
              <a:rPr lang="en-US" altLang="zh-CN" sz="1600" b="0" i="0" u="none" strike="noStrike" baseline="0" dirty="0" smtClean="0">
                <a:latin typeface="txsys"/>
              </a:rPr>
              <a:t>‡ </a:t>
            </a:r>
            <a:r>
              <a:rPr lang="en-US" altLang="zh-CN" sz="2800" dirty="0">
                <a:latin typeface="LinLibertineT"/>
              </a:rPr>
              <a:t>Tim </a:t>
            </a:r>
            <a:r>
              <a:rPr lang="en-US" altLang="zh-CN" sz="2800" dirty="0" err="1">
                <a:latin typeface="LinLibertineT"/>
              </a:rPr>
              <a:t>Kraska</a:t>
            </a:r>
            <a:r>
              <a:rPr lang="en-US" altLang="zh-CN" sz="1600" b="0" i="0" u="none" strike="noStrike" baseline="0" dirty="0" smtClean="0">
                <a:latin typeface="txsys"/>
              </a:rPr>
              <a:t>†</a:t>
            </a:r>
          </a:p>
          <a:p>
            <a:pPr algn="ctr"/>
            <a:r>
              <a:rPr lang="en-US" altLang="zh-CN" sz="1200" b="0" i="0" u="none" strike="noStrike" baseline="0" dirty="0" smtClean="0">
                <a:latin typeface="txsys"/>
              </a:rPr>
              <a:t>†</a:t>
            </a:r>
            <a:r>
              <a:rPr lang="en-US" altLang="zh-CN" sz="2000" b="0" i="0" u="none" strike="noStrike" baseline="0" dirty="0" smtClean="0">
                <a:latin typeface="LinLibertineT"/>
              </a:rPr>
              <a:t>Massachusetts Institute of Technology </a:t>
            </a:r>
            <a:r>
              <a:rPr lang="en-US" altLang="zh-CN" sz="1200" b="0" i="0" u="none" strike="noStrike" baseline="0" dirty="0" smtClean="0">
                <a:latin typeface="txsys"/>
              </a:rPr>
              <a:t>‡</a:t>
            </a:r>
            <a:r>
              <a:rPr lang="en-US" altLang="zh-CN" sz="2000" b="0" i="0" u="none" strike="noStrike" baseline="0" dirty="0" smtClean="0">
                <a:latin typeface="LinLibertineT"/>
              </a:rPr>
              <a:t>Microsoft Research </a:t>
            </a:r>
            <a:r>
              <a:rPr lang="en-US" altLang="zh-CN" sz="1200" b="0" i="0" u="none" strike="noStrike" baseline="0" dirty="0" smtClean="0">
                <a:latin typeface="txsys"/>
              </a:rPr>
              <a:t>§</a:t>
            </a:r>
            <a:r>
              <a:rPr lang="en-US" altLang="zh-CN" sz="2000" b="0" i="0" u="none" strike="noStrike" baseline="0" dirty="0" smtClean="0">
                <a:latin typeface="LinLibertineT"/>
              </a:rPr>
              <a:t>Arizona State University</a:t>
            </a:r>
          </a:p>
          <a:p>
            <a:pPr algn="ctr"/>
            <a:r>
              <a:rPr lang="en-US" altLang="zh-CN" sz="1200" b="0" i="0" u="none" strike="noStrike" baseline="0" dirty="0" smtClean="0">
                <a:latin typeface="txsys"/>
              </a:rPr>
              <a:t>∓</a:t>
            </a:r>
            <a:r>
              <a:rPr lang="en-US" altLang="zh-CN" sz="2000" b="0" i="0" u="none" strike="noStrike" baseline="0" dirty="0" smtClean="0">
                <a:latin typeface="LinLibertineT"/>
              </a:rPr>
              <a:t>Georgia Institute of Technology </a:t>
            </a:r>
            <a:r>
              <a:rPr lang="en-US" altLang="zh-CN" sz="1200" b="0" i="0" u="none" strike="noStrike" baseline="0" dirty="0" smtClean="0">
                <a:latin typeface="txsys"/>
              </a:rPr>
              <a:t>¶</a:t>
            </a:r>
            <a:r>
              <a:rPr lang="en-US" altLang="zh-CN" sz="2000" b="0" i="0" u="none" strike="noStrike" baseline="0" dirty="0" smtClean="0">
                <a:latin typeface="LinLibertineT"/>
              </a:rPr>
              <a:t>Microsoft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0243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00075" y="714375"/>
            <a:ext cx="86677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关于上述集中方法的选择问题：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两个简单线性</a:t>
            </a:r>
            <a:r>
              <a:rPr lang="en-US" altLang="zh-CN" dirty="0" smtClean="0"/>
              <a:t> cost </a:t>
            </a:r>
            <a:r>
              <a:rPr lang="zh-CN" altLang="en-US" dirty="0" smtClean="0"/>
              <a:t>模型：</a:t>
            </a:r>
            <a:endParaRPr lang="en-US" altLang="zh-CN" dirty="0" smtClean="0"/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 smtClean="0"/>
              <a:t>intra-node </a:t>
            </a:r>
            <a:r>
              <a:rPr lang="en-US" altLang="zh-CN" dirty="0"/>
              <a:t>cost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：预测数据节点查找和插入的时间（根据当前节点的查询和插入平均时间）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   </a:t>
            </a:r>
            <a:r>
              <a:rPr lang="en-US" altLang="zh-CN" dirty="0" err="1" smtClean="0"/>
              <a:t>TraverseToLeaf</a:t>
            </a:r>
            <a:r>
              <a:rPr lang="en-US" altLang="zh-CN" dirty="0" smtClean="0"/>
              <a:t> cost model</a:t>
            </a:r>
            <a:r>
              <a:rPr lang="zh-CN" altLang="en-US" dirty="0" smtClean="0"/>
              <a:t>：预测从根节点遍历到叶节点的时间（根据当前节点深度和节点分支个数）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7762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8650" y="238125"/>
            <a:ext cx="108204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总</a:t>
            </a:r>
            <a:r>
              <a:rPr lang="zh-CN" altLang="en-US" sz="3600" dirty="0" smtClean="0"/>
              <a:t>览：</a:t>
            </a:r>
            <a:endParaRPr lang="en-US" altLang="zh-CN" sz="3600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en-US" altLang="zh-CN" sz="2800" dirty="0"/>
              <a:t>1.</a:t>
            </a:r>
            <a:r>
              <a:rPr lang="zh-CN" altLang="en-US" sz="2800" dirty="0"/>
              <a:t>利用</a:t>
            </a:r>
            <a:r>
              <a:rPr lang="en-US" altLang="zh-CN" sz="2800" dirty="0" smtClean="0"/>
              <a:t>AI</a:t>
            </a:r>
            <a:r>
              <a:rPr lang="zh-CN" altLang="en-US" sz="2800" dirty="0" smtClean="0"/>
              <a:t>模型预测</a:t>
            </a:r>
            <a:r>
              <a:rPr lang="en-US" altLang="zh-CN" sz="2800" dirty="0" smtClean="0"/>
              <a:t>key-value</a:t>
            </a:r>
            <a:r>
              <a:rPr lang="zh-CN" altLang="en-US" sz="2800" dirty="0" smtClean="0"/>
              <a:t>的索引位置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	2.</a:t>
            </a:r>
            <a:r>
              <a:rPr lang="zh-CN" altLang="en-US" sz="2800" dirty="0" smtClean="0"/>
              <a:t>加速数据库的增删改查操作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3.</a:t>
            </a:r>
            <a:r>
              <a:rPr lang="zh-CN" altLang="en-US" sz="2800" dirty="0" smtClean="0"/>
              <a:t>在</a:t>
            </a:r>
            <a:r>
              <a:rPr lang="en-US" altLang="zh-CN" sz="2800" dirty="0" smtClean="0"/>
              <a:t>B+</a:t>
            </a:r>
            <a:r>
              <a:rPr lang="zh-CN" altLang="en-US" sz="2800" dirty="0" smtClean="0"/>
              <a:t>树基础上做改进，避免了</a:t>
            </a:r>
            <a:r>
              <a:rPr lang="en-US" altLang="zh-CN" sz="2800" dirty="0" smtClean="0"/>
              <a:t>B+</a:t>
            </a:r>
            <a:r>
              <a:rPr lang="zh-CN" altLang="en-US" sz="2800" dirty="0" smtClean="0"/>
              <a:t>树随深度加深而增多的比较</a:t>
            </a:r>
            <a:r>
              <a:rPr lang="en-US" altLang="zh-CN" sz="2800" dirty="0" smtClean="0"/>
              <a:t>	</a:t>
            </a:r>
            <a:r>
              <a:rPr lang="zh-CN" altLang="en-US" sz="2800" dirty="0" smtClean="0"/>
              <a:t>操作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5" y="3469779"/>
            <a:ext cx="77724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41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733" y="468862"/>
            <a:ext cx="9573267" cy="438888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64780" y="4733925"/>
            <a:ext cx="95154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传统</a:t>
            </a:r>
            <a:r>
              <a:rPr lang="en-US" altLang="zh-CN" sz="2400" dirty="0" smtClean="0"/>
              <a:t>RMI</a:t>
            </a:r>
            <a:r>
              <a:rPr lang="zh-CN" altLang="en-US" sz="2400" dirty="0" smtClean="0"/>
              <a:t>算法</a:t>
            </a:r>
            <a:endParaRPr lang="en-US" altLang="zh-CN" sz="2400" dirty="0" smtClean="0"/>
          </a:p>
          <a:p>
            <a:r>
              <a:rPr lang="zh-CN" altLang="en-US" sz="2400" dirty="0" smtClean="0"/>
              <a:t>预测树结构：中间节点为预测模型，根据</a:t>
            </a:r>
            <a:r>
              <a:rPr lang="en-US" altLang="zh-CN" sz="2400" dirty="0" smtClean="0"/>
              <a:t>key</a:t>
            </a:r>
            <a:r>
              <a:rPr lang="zh-CN" altLang="en-US" sz="2400" dirty="0" smtClean="0"/>
              <a:t>值预测使用哪一个子模型。</a:t>
            </a:r>
            <a:endParaRPr lang="en-US" altLang="zh-CN" sz="2400" dirty="0" smtClean="0"/>
          </a:p>
          <a:p>
            <a:r>
              <a:rPr lang="en-US" altLang="zh-CN" sz="2400" dirty="0"/>
              <a:t>	 </a:t>
            </a:r>
            <a:r>
              <a:rPr lang="en-US" altLang="zh-CN" sz="2400" dirty="0" smtClean="0"/>
              <a:t>       </a:t>
            </a:r>
            <a:r>
              <a:rPr lang="zh-CN" altLang="en-US" sz="2400" dirty="0" smtClean="0"/>
              <a:t>叶子节点预测</a:t>
            </a:r>
            <a:r>
              <a:rPr lang="en-US" altLang="zh-CN" sz="2400" dirty="0" smtClean="0"/>
              <a:t>key</a:t>
            </a:r>
            <a:r>
              <a:rPr lang="zh-CN" altLang="en-US" sz="2400" dirty="0" smtClean="0"/>
              <a:t>值对应的数据存储位置。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问题：仅支持只读数据，不支持更新操作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114300" y="295275"/>
            <a:ext cx="5534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Learned Index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68215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"/>
            <a:ext cx="7720013" cy="612813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524750" y="1028700"/>
            <a:ext cx="4429125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1.key-value </a:t>
            </a:r>
            <a:r>
              <a:rPr lang="zh-CN" altLang="en-US" dirty="0" smtClean="0"/>
              <a:t>数据独立存储并且保留空隙，以提高插入操作效率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2.</a:t>
            </a:r>
            <a:r>
              <a:rPr lang="en-US" altLang="zh-CN" dirty="0"/>
              <a:t> </a:t>
            </a:r>
            <a:r>
              <a:rPr lang="zh-CN" altLang="en-US" dirty="0" smtClean="0"/>
              <a:t>指数查找法查找</a:t>
            </a:r>
            <a:r>
              <a:rPr lang="en-US" altLang="zh-CN" dirty="0" smtClean="0"/>
              <a:t>key-value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3.</a:t>
            </a:r>
            <a:r>
              <a:rPr lang="zh-CN" altLang="en-US" dirty="0" smtClean="0"/>
              <a:t>数据直接插入到预测位置，</a:t>
            </a:r>
            <a:r>
              <a:rPr lang="en-US" altLang="zh-CN" dirty="0" smtClean="0"/>
              <a:t>Learned Index </a:t>
            </a:r>
            <a:r>
              <a:rPr lang="zh-CN" altLang="en-US" dirty="0" smtClean="0"/>
              <a:t>不可插入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4. </a:t>
            </a:r>
            <a:r>
              <a:rPr lang="zh-CN" altLang="en-US" dirty="0" smtClean="0"/>
              <a:t>动态调整</a:t>
            </a:r>
            <a:r>
              <a:rPr lang="en-US" altLang="zh-CN" dirty="0" smtClean="0"/>
              <a:t>RMI</a:t>
            </a:r>
            <a:r>
              <a:rPr lang="zh-CN" altLang="en-US" dirty="0" smtClean="0"/>
              <a:t>树的宽度和深度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27418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0"/>
            <a:ext cx="9701213" cy="442578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90625" y="5017212"/>
            <a:ext cx="10601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叶子节点：线性模型，</a:t>
            </a:r>
            <a:r>
              <a:rPr lang="en-US" altLang="zh-CN" dirty="0" smtClean="0"/>
              <a:t>keys arrays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payloads arrays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中间节点：指向叶子节点或者下一级中间节点（</a:t>
            </a:r>
            <a:r>
              <a:rPr lang="en-US" altLang="zh-CN" dirty="0" smtClean="0"/>
              <a:t>Learned Index </a:t>
            </a:r>
            <a:r>
              <a:rPr lang="zh-CN" altLang="en-US" dirty="0" smtClean="0"/>
              <a:t>都指向叶子节点或者都指向中间节点）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1378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46730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LinLibertineTB"/>
              </a:rPr>
              <a:t>Lookups and Range Queries</a:t>
            </a:r>
            <a:endParaRPr lang="zh-CN" altLang="en-US" sz="28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523220"/>
            <a:ext cx="7720013" cy="612813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710487" y="1832961"/>
            <a:ext cx="43386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点查询：逐级查找，直到叶节点为止，叶节点预测出</a:t>
            </a:r>
            <a:r>
              <a:rPr lang="en-US" altLang="zh-CN" dirty="0" smtClean="0"/>
              <a:t>key</a:t>
            </a:r>
            <a:r>
              <a:rPr lang="zh-CN" altLang="en-US" dirty="0" smtClean="0"/>
              <a:t>的位置，然后利用指数查找法找对应的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位置。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范围查询：先点查询最小的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对应的位置，因为数据有序，所以遍历即可。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5627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52565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LinLibertineTB"/>
              </a:rPr>
              <a:t>Insert in non-full Data Node</a:t>
            </a:r>
            <a:endParaRPr lang="zh-CN" altLang="en-US" sz="2800" b="1" dirty="0">
              <a:latin typeface="LinLibertineTB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91464" y="1492442"/>
            <a:ext cx="35099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1.</a:t>
            </a:r>
            <a:r>
              <a:rPr lang="zh-CN" altLang="en-US" dirty="0" smtClean="0"/>
              <a:t>首先利用点查询找到插入位置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2.</a:t>
            </a:r>
            <a:r>
              <a:rPr lang="zh-CN" altLang="en-US" dirty="0" smtClean="0"/>
              <a:t>插入位置空闲，直接插入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3.</a:t>
            </a:r>
            <a:r>
              <a:rPr lang="zh-CN" altLang="en-US" dirty="0" smtClean="0"/>
              <a:t>插入位置不空闲，但是其他位置存在空闲，挪动然后插入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3220"/>
            <a:ext cx="7720013" cy="612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56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45320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LinLibertineTB"/>
              </a:rPr>
              <a:t>Insert in </a:t>
            </a:r>
            <a:r>
              <a:rPr lang="en-US" altLang="zh-CN" sz="2800" b="1" dirty="0" smtClean="0">
                <a:latin typeface="LinLibertineTB"/>
              </a:rPr>
              <a:t>full </a:t>
            </a:r>
            <a:r>
              <a:rPr lang="en-US" altLang="zh-CN" sz="2800" b="1" dirty="0">
                <a:latin typeface="LinLibertineTB"/>
              </a:rPr>
              <a:t>Data Node</a:t>
            </a:r>
            <a:endParaRPr lang="zh-CN" altLang="en-US" sz="2800" b="1" dirty="0">
              <a:latin typeface="LinLibertineTB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8199" y="771525"/>
            <a:ext cx="91344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列表负载因子：</a:t>
            </a:r>
            <a:r>
              <a:rPr lang="en-US" altLang="zh-CN" dirty="0" smtClean="0"/>
              <a:t>lower=0.6  upper=0.8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节点扩展：负载因子过大，申请更大的列表，重新训练线性模型并重新插入。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节点分裂：</a:t>
            </a:r>
            <a:r>
              <a:rPr lang="en-US" altLang="zh-CN" dirty="0" smtClean="0"/>
              <a:t>a)</a:t>
            </a:r>
            <a:r>
              <a:rPr lang="zh-CN" altLang="en-US" dirty="0" smtClean="0"/>
              <a:t>横向分裂</a:t>
            </a:r>
            <a:endParaRPr lang="en-US" altLang="zh-CN" dirty="0" smtClean="0"/>
          </a:p>
          <a:p>
            <a:r>
              <a:rPr lang="en-US" altLang="zh-CN" dirty="0"/>
              <a:t>	 </a:t>
            </a:r>
            <a:r>
              <a:rPr lang="en-US" altLang="zh-CN" dirty="0" smtClean="0"/>
              <a:t>     b)</a:t>
            </a:r>
            <a:r>
              <a:rPr lang="zh-CN" altLang="en-US" dirty="0" smtClean="0"/>
              <a:t>纵向分裂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80" y="2705099"/>
            <a:ext cx="4019550" cy="2514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/>
          <a:srcRect l="3320" t="15316" r="72852"/>
          <a:stretch/>
        </p:blipFill>
        <p:spPr>
          <a:xfrm>
            <a:off x="6975656" y="2047873"/>
            <a:ext cx="2997018" cy="31718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803048" y="5467350"/>
            <a:ext cx="406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父节点存在未使用指针，分裂父指针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512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27148" t="15316" r="23022"/>
          <a:stretch/>
        </p:blipFill>
        <p:spPr>
          <a:xfrm>
            <a:off x="180975" y="295275"/>
            <a:ext cx="8036640" cy="40671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90928" y="4731782"/>
            <a:ext cx="565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自下向上寻找祖辈能分裂的节点（存在未使用的指针）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76069" t="15316"/>
          <a:stretch/>
        </p:blipFill>
        <p:spPr>
          <a:xfrm>
            <a:off x="8572500" y="476250"/>
            <a:ext cx="3009899" cy="31718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880963" y="4731782"/>
            <a:ext cx="2771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纵向分裂：树深度增加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3870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4082</TotalTime>
  <Words>398</Words>
  <Application>Microsoft Office PowerPoint</Application>
  <PresentationFormat>宽屏</PresentationFormat>
  <Paragraphs>54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LinBiolinumTB</vt:lpstr>
      <vt:lpstr>LinLibertineT</vt:lpstr>
      <vt:lpstr>LinLibertineTB</vt:lpstr>
      <vt:lpstr>txsys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34</cp:revision>
  <dcterms:created xsi:type="dcterms:W3CDTF">2020-12-10T12:36:52Z</dcterms:created>
  <dcterms:modified xsi:type="dcterms:W3CDTF">2020-12-15T14:03:37Z</dcterms:modified>
</cp:coreProperties>
</file>