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6" r:id="rId3"/>
    <p:sldId id="265" r:id="rId4"/>
    <p:sldId id="282" r:id="rId5"/>
    <p:sldId id="257" r:id="rId6"/>
    <p:sldId id="284" r:id="rId7"/>
    <p:sldId id="285" r:id="rId8"/>
    <p:sldId id="286" r:id="rId9"/>
    <p:sldId id="283" r:id="rId10"/>
    <p:sldId id="288" r:id="rId11"/>
    <p:sldId id="289" r:id="rId12"/>
    <p:sldId id="290" r:id="rId13"/>
    <p:sldId id="287" r:id="rId14"/>
    <p:sldId id="291" r:id="rId15"/>
    <p:sldId id="262" r:id="rId16"/>
    <p:sldId id="277" r:id="rId17"/>
    <p:sldId id="278" r:id="rId18"/>
    <p:sldId id="279" r:id="rId19"/>
    <p:sldId id="280" r:id="rId20"/>
    <p:sldId id="281" r:id="rId21"/>
    <p:sldId id="263"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CE73706-BD70-406F-ABD1-D2004D8024BB}">
          <p14:sldIdLst>
            <p14:sldId id="256"/>
            <p14:sldId id="276"/>
            <p14:sldId id="265"/>
            <p14:sldId id="282"/>
            <p14:sldId id="257"/>
            <p14:sldId id="284"/>
            <p14:sldId id="285"/>
            <p14:sldId id="286"/>
            <p14:sldId id="283"/>
            <p14:sldId id="288"/>
            <p14:sldId id="289"/>
            <p14:sldId id="290"/>
            <p14:sldId id="287"/>
            <p14:sldId id="291"/>
            <p14:sldId id="262"/>
            <p14:sldId id="277"/>
            <p14:sldId id="278"/>
            <p14:sldId id="279"/>
            <p14:sldId id="280"/>
            <p14:sldId id="281"/>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2F10"/>
    <a:srgbClr val="C5A86D"/>
    <a:srgbClr val="F3D6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6964" autoAdjust="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272827-8BAB-4D25-AD90-4108E83742A8}" type="datetimeFigureOut">
              <a:rPr lang="zh-CN" altLang="en-US" smtClean="0"/>
              <a:t>2020/12/16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D2D174-C28B-4B3F-B206-85AFBAB268A3}" type="slidenum">
              <a:rPr lang="zh-CN" altLang="en-US" smtClean="0"/>
              <a:t>‹#›</a:t>
            </a:fld>
            <a:endParaRPr lang="zh-CN" altLang="en-US"/>
          </a:p>
        </p:txBody>
      </p:sp>
    </p:spTree>
    <p:extLst>
      <p:ext uri="{BB962C8B-B14F-4D97-AF65-F5344CB8AC3E}">
        <p14:creationId xmlns:p14="http://schemas.microsoft.com/office/powerpoint/2010/main" val="90241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一种数据感知的索引结构。</a:t>
            </a:r>
          </a:p>
        </p:txBody>
      </p:sp>
      <p:sp>
        <p:nvSpPr>
          <p:cNvPr id="4" name="灯片编号占位符 3"/>
          <p:cNvSpPr>
            <a:spLocks noGrp="1"/>
          </p:cNvSpPr>
          <p:nvPr>
            <p:ph type="sldNum" sz="quarter" idx="5"/>
          </p:nvPr>
        </p:nvSpPr>
        <p:spPr/>
        <p:txBody>
          <a:bodyPr/>
          <a:lstStyle/>
          <a:p>
            <a:fld id="{3CD2D174-C28B-4B3F-B206-85AFBAB268A3}" type="slidenum">
              <a:rPr lang="zh-CN" altLang="en-US" smtClean="0"/>
              <a:t>1</a:t>
            </a:fld>
            <a:endParaRPr lang="zh-CN" altLang="en-US"/>
          </a:p>
        </p:txBody>
      </p:sp>
    </p:spTree>
    <p:extLst>
      <p:ext uri="{BB962C8B-B14F-4D97-AF65-F5344CB8AC3E}">
        <p14:creationId xmlns:p14="http://schemas.microsoft.com/office/powerpoint/2010/main" val="1327576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zh-CN" sz="1200" kern="1200" dirty="0">
                <a:solidFill>
                  <a:schemeClr val="tx1"/>
                </a:solidFill>
                <a:effectLst/>
                <a:latin typeface="+mn-lt"/>
                <a:ea typeface="+mn-ea"/>
                <a:cs typeface="+mn-cs"/>
              </a:rPr>
              <a:t>范围查询</a:t>
            </a:r>
            <a:r>
              <a:rPr lang="zh-CN" altLang="en-US" sz="1200" kern="1200" dirty="0">
                <a:solidFill>
                  <a:schemeClr val="tx1"/>
                </a:solidFill>
                <a:effectLst/>
                <a:latin typeface="+mn-lt"/>
                <a:ea typeface="+mn-ea"/>
                <a:cs typeface="+mn-cs"/>
              </a:rPr>
              <a:t>是</a:t>
            </a:r>
            <a:r>
              <a:rPr lang="zh-CN" altLang="zh-CN" sz="1200" kern="1200" dirty="0">
                <a:solidFill>
                  <a:schemeClr val="tx1"/>
                </a:solidFill>
                <a:effectLst/>
                <a:latin typeface="+mn-lt"/>
                <a:ea typeface="+mn-ea"/>
                <a:cs typeface="+mn-cs"/>
              </a:rPr>
              <a:t>检查指定范围内的每个项。</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范围查询</a:t>
            </a:r>
            <a:r>
              <a:rPr lang="zh-CN" altLang="en-US" sz="1200" kern="1200" dirty="0">
                <a:solidFill>
                  <a:schemeClr val="tx1"/>
                </a:solidFill>
                <a:effectLst/>
                <a:latin typeface="+mn-lt"/>
                <a:ea typeface="+mn-ea"/>
                <a:cs typeface="+mn-cs"/>
              </a:rPr>
              <a:t>必须</a:t>
            </a:r>
            <a:r>
              <a:rPr lang="zh-CN" altLang="zh-CN" sz="1200" kern="1200" dirty="0">
                <a:solidFill>
                  <a:schemeClr val="tx1"/>
                </a:solidFill>
                <a:effectLst/>
                <a:latin typeface="+mn-lt"/>
                <a:ea typeface="+mn-ea"/>
                <a:cs typeface="+mn-cs"/>
              </a:rPr>
              <a:t>找到元组</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范围的开始或结束。</a:t>
            </a:r>
            <a:r>
              <a:rPr lang="en-US" altLang="zh-CN" sz="1200" kern="1200" dirty="0" err="1">
                <a:solidFill>
                  <a:schemeClr val="tx1"/>
                </a:solidFill>
                <a:effectLst/>
                <a:latin typeface="+mn-lt"/>
                <a:ea typeface="+mn-ea"/>
                <a:cs typeface="+mn-cs"/>
              </a:rPr>
              <a:t>FITing</a:t>
            </a:r>
            <a:r>
              <a:rPr lang="en-US" altLang="zh-CN" sz="1200" kern="1200" dirty="0">
                <a:solidFill>
                  <a:schemeClr val="tx1"/>
                </a:solidFill>
                <a:effectLst/>
                <a:latin typeface="+mn-lt"/>
                <a:ea typeface="+mn-ea"/>
                <a:cs typeface="+mn-cs"/>
              </a:rPr>
              <a:t>-Tree</a:t>
            </a:r>
            <a:r>
              <a:rPr lang="zh-CN" altLang="zh-CN" sz="1200" kern="1200" dirty="0">
                <a:solidFill>
                  <a:schemeClr val="tx1"/>
                </a:solidFill>
                <a:effectLst/>
                <a:latin typeface="+mn-lt"/>
                <a:ea typeface="+mn-ea"/>
                <a:cs typeface="+mn-cs"/>
              </a:rPr>
              <a:t>使用点查找技术来查找指定范围的开始。然后，由于段要么连续存储键（聚集索引），要么具有按键排序的间接层（非聚集索引），所以</a:t>
            </a:r>
            <a:r>
              <a:rPr lang="en-US" altLang="zh-CN" sz="1200" kern="1200" dirty="0" err="1">
                <a:solidFill>
                  <a:schemeClr val="tx1"/>
                </a:solidFill>
                <a:effectLst/>
                <a:latin typeface="+mn-lt"/>
                <a:ea typeface="+mn-ea"/>
                <a:cs typeface="+mn-cs"/>
              </a:rPr>
              <a:t>FITing</a:t>
            </a:r>
            <a:r>
              <a:rPr lang="en-US" altLang="zh-CN" sz="1200" kern="1200" dirty="0">
                <a:solidFill>
                  <a:schemeClr val="tx1"/>
                </a:solidFill>
                <a:effectLst/>
                <a:latin typeface="+mn-lt"/>
                <a:ea typeface="+mn-ea"/>
                <a:cs typeface="+mn-cs"/>
              </a:rPr>
              <a:t>-Tree</a:t>
            </a:r>
            <a:r>
              <a:rPr lang="zh-CN" altLang="zh-CN" sz="1200" kern="1200" dirty="0">
                <a:solidFill>
                  <a:schemeClr val="tx1"/>
                </a:solidFill>
                <a:effectLst/>
                <a:latin typeface="+mn-lt"/>
                <a:ea typeface="+mn-ea"/>
                <a:cs typeface="+mn-cs"/>
              </a:rPr>
              <a:t>可以简单地从起始位置进行扫描，直到找到位于</a:t>
            </a:r>
            <a:r>
              <a:rPr lang="zh-CN" altLang="en-US" sz="1200" kern="1200" dirty="0">
                <a:solidFill>
                  <a:schemeClr val="tx1"/>
                </a:solidFill>
                <a:effectLst/>
                <a:latin typeface="+mn-lt"/>
                <a:ea typeface="+mn-ea"/>
                <a:cs typeface="+mn-cs"/>
              </a:rPr>
              <a:t>指定范围</a:t>
            </a:r>
            <a:r>
              <a:rPr lang="zh-CN" altLang="zh-CN" sz="1200" kern="1200" dirty="0">
                <a:solidFill>
                  <a:schemeClr val="tx1"/>
                </a:solidFill>
                <a:effectLst/>
                <a:latin typeface="+mn-lt"/>
                <a:ea typeface="+mn-ea"/>
                <a:cs typeface="+mn-cs"/>
              </a:rPr>
              <a:t>外部的键。 聚簇索引扫描相关范围仅</a:t>
            </a:r>
            <a:r>
              <a:rPr lang="zh-CN" altLang="en-US" sz="1200" kern="1200" dirty="0">
                <a:solidFill>
                  <a:schemeClr val="tx1"/>
                </a:solidFill>
                <a:effectLst/>
                <a:latin typeface="+mn-lt"/>
                <a:ea typeface="+mn-ea"/>
                <a:cs typeface="+mn-cs"/>
              </a:rPr>
              <a:t>需</a:t>
            </a:r>
            <a:r>
              <a:rPr lang="zh-CN" altLang="zh-CN" sz="1200" kern="1200" dirty="0">
                <a:solidFill>
                  <a:schemeClr val="tx1"/>
                </a:solidFill>
                <a:effectLst/>
                <a:latin typeface="+mn-lt"/>
                <a:ea typeface="+mn-ea"/>
                <a:cs typeface="+mn-cs"/>
              </a:rPr>
              <a:t>顺序访问，而非聚簇索引</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范围查询需要随机内存访问。</a:t>
            </a:r>
            <a:endParaRPr lang="zh-CN" altLang="en-US" dirty="0"/>
          </a:p>
        </p:txBody>
      </p:sp>
      <p:sp>
        <p:nvSpPr>
          <p:cNvPr id="4" name="灯片编号占位符 3"/>
          <p:cNvSpPr>
            <a:spLocks noGrp="1"/>
          </p:cNvSpPr>
          <p:nvPr>
            <p:ph type="sldNum" sz="quarter" idx="5"/>
          </p:nvPr>
        </p:nvSpPr>
        <p:spPr/>
        <p:txBody>
          <a:bodyPr/>
          <a:lstStyle/>
          <a:p>
            <a:fld id="{3CD2D174-C28B-4B3F-B206-85AFBAB268A3}" type="slidenum">
              <a:rPr lang="zh-CN" altLang="en-US" smtClean="0"/>
              <a:t>10</a:t>
            </a:fld>
            <a:endParaRPr lang="zh-CN" altLang="en-US"/>
          </a:p>
        </p:txBody>
      </p:sp>
    </p:spTree>
    <p:extLst>
      <p:ext uri="{BB962C8B-B14F-4D97-AF65-F5344CB8AC3E}">
        <p14:creationId xmlns:p14="http://schemas.microsoft.com/office/powerpoint/2010/main" val="3423278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en-US" altLang="zh-CN" sz="1200" kern="1200" dirty="0">
                <a:solidFill>
                  <a:schemeClr val="tx1"/>
                </a:solidFill>
                <a:effectLst/>
                <a:latin typeface="+mn-lt"/>
                <a:ea typeface="+mn-ea"/>
                <a:cs typeface="+mn-cs"/>
              </a:rPr>
              <a:t>FITing-Tree</a:t>
            </a:r>
            <a:r>
              <a:rPr lang="zh-CN" altLang="zh-CN" sz="1200" kern="1200" dirty="0">
                <a:solidFill>
                  <a:schemeClr val="tx1"/>
                </a:solidFill>
                <a:effectLst/>
                <a:latin typeface="+mn-lt"/>
                <a:ea typeface="+mn-ea"/>
                <a:cs typeface="+mn-cs"/>
              </a:rPr>
              <a:t>中的插入操作需要考虑</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段中的任何键都必须不超过其内插位置的</a:t>
            </a:r>
            <a:r>
              <a:rPr lang="en-US" altLang="zh-CN" sz="1200" kern="1200" dirty="0">
                <a:solidFill>
                  <a:schemeClr val="tx1"/>
                </a:solidFill>
                <a:effectLst/>
                <a:latin typeface="+mn-lt"/>
                <a:ea typeface="+mn-ea"/>
                <a:cs typeface="+mn-cs"/>
              </a:rPr>
              <a:t>error</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就地插入需要在页面中移动键以保留键的顺序。</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我们将</a:t>
            </a:r>
            <a:r>
              <a:rPr lang="en-US" altLang="zh-CN" sz="1200" kern="1200" dirty="0">
                <a:solidFill>
                  <a:schemeClr val="tx1"/>
                </a:solidFill>
                <a:effectLst/>
                <a:latin typeface="+mn-lt"/>
                <a:ea typeface="+mn-ea"/>
                <a:cs typeface="+mn-cs"/>
              </a:rPr>
              <a:t>error</a:t>
            </a:r>
            <a:r>
              <a:rPr lang="zh-CN" altLang="zh-CN" sz="1200" kern="1200" dirty="0">
                <a:solidFill>
                  <a:schemeClr val="tx1"/>
                </a:solidFill>
                <a:effectLst/>
                <a:latin typeface="+mn-lt"/>
                <a:ea typeface="+mn-ea"/>
                <a:cs typeface="+mn-cs"/>
              </a:rPr>
              <a:t>分为两部分：分段错误</a:t>
            </a:r>
            <a:r>
              <a:rPr lang="en-US" altLang="zh-CN" sz="1200" kern="1200" dirty="0">
                <a:solidFill>
                  <a:schemeClr val="tx1"/>
                </a:solidFill>
                <a:effectLst/>
                <a:latin typeface="+mn-lt"/>
                <a:ea typeface="+mn-ea"/>
                <a:cs typeface="+mn-cs"/>
              </a:rPr>
              <a:t>e</a:t>
            </a:r>
            <a:r>
              <a:rPr lang="zh-CN" altLang="zh-CN" sz="1200" kern="1200" dirty="0">
                <a:solidFill>
                  <a:schemeClr val="tx1"/>
                </a:solidFill>
                <a:effectLst/>
                <a:latin typeface="+mn-lt"/>
                <a:ea typeface="+mn-ea"/>
                <a:cs typeface="+mn-cs"/>
              </a:rPr>
              <a:t>（用于分段数据）和插入预算</a:t>
            </a:r>
            <a:r>
              <a:rPr lang="en-US" altLang="zh-CN" sz="1200" kern="1200" dirty="0">
                <a:solidFill>
                  <a:schemeClr val="tx1"/>
                </a:solidFill>
                <a:effectLst/>
                <a:latin typeface="+mn-lt"/>
                <a:ea typeface="+mn-ea"/>
                <a:cs typeface="+mn-cs"/>
              </a:rPr>
              <a:t>ε</a:t>
            </a:r>
            <a:r>
              <a:rPr lang="zh-CN" altLang="zh-CN" sz="1200" kern="1200" dirty="0">
                <a:solidFill>
                  <a:schemeClr val="tx1"/>
                </a:solidFill>
                <a:effectLst/>
                <a:latin typeface="+mn-lt"/>
                <a:ea typeface="+mn-ea"/>
                <a:cs typeface="+mn-cs"/>
              </a:rPr>
              <a:t>（键可以在任何方向上移动的位置数）。我们要求</a:t>
            </a:r>
            <a:r>
              <a:rPr lang="en-US" altLang="zh-CN" sz="1200" kern="1200" dirty="0">
                <a:solidFill>
                  <a:schemeClr val="tx1"/>
                </a:solidFill>
                <a:effectLst/>
                <a:latin typeface="+mn-lt"/>
                <a:ea typeface="+mn-ea"/>
                <a:cs typeface="+mn-cs"/>
              </a:rPr>
              <a:t>error=</a:t>
            </a:r>
            <a:r>
              <a:rPr lang="en-US" altLang="zh-CN" sz="1200" kern="1200" dirty="0" err="1">
                <a:solidFill>
                  <a:schemeClr val="tx1"/>
                </a:solidFill>
                <a:effectLst/>
                <a:latin typeface="+mn-lt"/>
                <a:ea typeface="+mn-ea"/>
                <a:cs typeface="+mn-cs"/>
              </a:rPr>
              <a:t>e+ε</a:t>
            </a:r>
            <a:r>
              <a:rPr lang="zh-CN" altLang="zh-CN" sz="1200" kern="1200" dirty="0">
                <a:solidFill>
                  <a:schemeClr val="tx1"/>
                </a:solidFill>
                <a:effectLst/>
                <a:latin typeface="+mn-lt"/>
                <a:ea typeface="+mn-ea"/>
                <a:cs typeface="+mn-cs"/>
              </a:rPr>
              <a:t>。 通过保持每个页面的插入预算确保插入新元素不会违反该页面的</a:t>
            </a:r>
            <a:r>
              <a:rPr lang="en-US" altLang="zh-CN" sz="1200" kern="1200" dirty="0">
                <a:solidFill>
                  <a:schemeClr val="tx1"/>
                </a:solidFill>
                <a:effectLst/>
                <a:latin typeface="+mn-lt"/>
                <a:ea typeface="+mn-ea"/>
                <a:cs typeface="+mn-cs"/>
              </a:rPr>
              <a:t>error</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更具体地说，给定段</a:t>
            </a:r>
            <a:r>
              <a:rPr lang="en-US" altLang="zh-CN" sz="1200" kern="1200" dirty="0">
                <a:solidFill>
                  <a:schemeClr val="tx1"/>
                </a:solidFill>
                <a:effectLst/>
                <a:latin typeface="+mn-lt"/>
                <a:ea typeface="+mn-ea"/>
                <a:cs typeface="+mn-cs"/>
              </a:rPr>
              <a:t>s</a:t>
            </a:r>
            <a:r>
              <a:rPr lang="zh-CN" altLang="zh-CN" sz="1200" kern="1200" dirty="0">
                <a:solidFill>
                  <a:schemeClr val="tx1"/>
                </a:solidFill>
                <a:effectLst/>
                <a:latin typeface="+mn-lt"/>
                <a:ea typeface="+mn-ea"/>
                <a:cs typeface="+mn-cs"/>
              </a:rPr>
              <a:t>，页面的总大小为</a:t>
            </a:r>
            <a:r>
              <a:rPr lang="en-US" altLang="zh-CN" sz="1200" kern="1200" dirty="0">
                <a:solidFill>
                  <a:schemeClr val="tx1"/>
                </a:solidFill>
                <a:effectLst/>
                <a:latin typeface="+mn-lt"/>
                <a:ea typeface="+mn-ea"/>
                <a:cs typeface="+mn-cs"/>
              </a:rPr>
              <a:t>|s|+2ε</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a:t>
            </a:r>
            <a:r>
              <a:rPr lang="zh-CN" altLang="zh-CN" sz="1200" kern="1200" dirty="0">
                <a:solidFill>
                  <a:schemeClr val="tx1"/>
                </a:solidFill>
                <a:effectLst/>
                <a:latin typeface="+mn-lt"/>
                <a:ea typeface="+mn-ea"/>
                <a:cs typeface="+mn-cs"/>
              </a:rPr>
              <a:t>是段中的位置数）。数据被放置在新页面的中间，在开始和结尾产生</a:t>
            </a:r>
            <a:r>
              <a:rPr lang="en-US" altLang="zh-CN" sz="1200" kern="1200" dirty="0">
                <a:solidFill>
                  <a:schemeClr val="tx1"/>
                </a:solidFill>
                <a:effectLst/>
                <a:latin typeface="+mn-lt"/>
                <a:ea typeface="+mn-ea"/>
                <a:cs typeface="+mn-cs"/>
              </a:rPr>
              <a:t>ε</a:t>
            </a:r>
            <a:r>
              <a:rPr lang="zh-CN" altLang="zh-CN" sz="1200" kern="1200" dirty="0">
                <a:solidFill>
                  <a:schemeClr val="tx1"/>
                </a:solidFill>
                <a:effectLst/>
                <a:latin typeface="+mn-lt"/>
                <a:ea typeface="+mn-ea"/>
                <a:cs typeface="+mn-cs"/>
              </a:rPr>
              <a:t>个空位置。</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使用就地插入策略插入新项目</a:t>
            </a:r>
            <a:r>
              <a:rPr lang="zh-CN" altLang="en-US" sz="1200" kern="1200" dirty="0">
                <a:solidFill>
                  <a:schemeClr val="tx1"/>
                </a:solidFill>
                <a:effectLst/>
                <a:latin typeface="+mn-lt"/>
                <a:ea typeface="+mn-ea"/>
                <a:cs typeface="+mn-cs"/>
              </a:rPr>
              <a:t>：①</a:t>
            </a:r>
            <a:r>
              <a:rPr lang="zh-CN" altLang="zh-CN" sz="1200" kern="1200" dirty="0">
                <a:solidFill>
                  <a:schemeClr val="tx1"/>
                </a:solidFill>
                <a:effectLst/>
                <a:latin typeface="+mn-lt"/>
                <a:ea typeface="+mn-ea"/>
                <a:cs typeface="+mn-cs"/>
              </a:rPr>
              <a:t>在页面中找到新项目所属的位置。</a:t>
            </a:r>
            <a:r>
              <a:rPr lang="zh-CN" altLang="en-US" sz="1200" kern="1200" dirty="0">
                <a:solidFill>
                  <a:schemeClr val="tx1"/>
                </a:solidFill>
                <a:effectLst/>
                <a:latin typeface="+mn-lt"/>
                <a:ea typeface="+mn-ea"/>
                <a:cs typeface="+mn-cs"/>
              </a:rPr>
              <a:t>②</a:t>
            </a:r>
            <a:r>
              <a:rPr lang="zh-CN" altLang="zh-CN" sz="1200" kern="1200" dirty="0">
                <a:solidFill>
                  <a:schemeClr val="tx1"/>
                </a:solidFill>
                <a:effectLst/>
                <a:latin typeface="+mn-lt"/>
                <a:ea typeface="+mn-ea"/>
                <a:cs typeface="+mn-cs"/>
              </a:rPr>
              <a:t>根据页面的哪一端更近，</a:t>
            </a:r>
            <a:r>
              <a:rPr lang="zh-CN" altLang="en-US" sz="1200" kern="1200" dirty="0">
                <a:solidFill>
                  <a:schemeClr val="tx1"/>
                </a:solidFill>
                <a:effectLst/>
                <a:latin typeface="+mn-lt"/>
                <a:ea typeface="+mn-ea"/>
                <a:cs typeface="+mn-cs"/>
              </a:rPr>
              <a:t>将一边的</a:t>
            </a:r>
            <a:r>
              <a:rPr lang="zh-CN" altLang="zh-CN" sz="1200" kern="1200" dirty="0">
                <a:solidFill>
                  <a:schemeClr val="tx1"/>
                </a:solidFill>
                <a:effectLst/>
                <a:latin typeface="+mn-lt"/>
                <a:ea typeface="+mn-ea"/>
                <a:cs typeface="+mn-cs"/>
              </a:rPr>
              <a:t>元素（左或右）</a:t>
            </a:r>
            <a:r>
              <a:rPr lang="zh-CN" altLang="en-US" sz="1200" kern="1200" dirty="0">
                <a:solidFill>
                  <a:schemeClr val="tx1"/>
                </a:solidFill>
                <a:effectLst/>
                <a:latin typeface="+mn-lt"/>
                <a:ea typeface="+mn-ea"/>
                <a:cs typeface="+mn-cs"/>
              </a:rPr>
              <a:t>向</a:t>
            </a:r>
            <a:r>
              <a:rPr lang="zh-CN" altLang="zh-CN" sz="1200" kern="1200" dirty="0">
                <a:solidFill>
                  <a:schemeClr val="tx1"/>
                </a:solidFill>
                <a:effectLst/>
                <a:latin typeface="+mn-lt"/>
                <a:ea typeface="+mn-ea"/>
                <a:cs typeface="+mn-cs"/>
              </a:rPr>
              <a:t>空白区域</a:t>
            </a:r>
            <a:r>
              <a:rPr lang="zh-CN" altLang="en-US" sz="1200" kern="1200" dirty="0">
                <a:solidFill>
                  <a:schemeClr val="tx1"/>
                </a:solidFill>
                <a:effectLst/>
                <a:latin typeface="+mn-lt"/>
                <a:ea typeface="+mn-ea"/>
                <a:cs typeface="+mn-cs"/>
              </a:rPr>
              <a:t>移动一位</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③</a:t>
            </a:r>
            <a:r>
              <a:rPr lang="zh-CN" altLang="zh-CN" sz="1200" kern="1200" dirty="0">
                <a:solidFill>
                  <a:schemeClr val="tx1"/>
                </a:solidFill>
                <a:effectLst/>
                <a:latin typeface="+mn-lt"/>
                <a:ea typeface="+mn-ea"/>
                <a:cs typeface="+mn-cs"/>
              </a:rPr>
              <a:t>一旦空白被填满，就需要重新使用分段算法</a:t>
            </a:r>
            <a:r>
              <a:rPr lang="zh-CN" altLang="en-US" sz="1200" kern="1200" dirty="0">
                <a:solidFill>
                  <a:schemeClr val="tx1"/>
                </a:solidFill>
                <a:effectLst/>
                <a:latin typeface="+mn-lt"/>
                <a:ea typeface="+mn-ea"/>
                <a:cs typeface="+mn-cs"/>
              </a:rPr>
              <a:t>分段</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④</a:t>
            </a:r>
            <a:r>
              <a:rPr lang="zh-CN" altLang="zh-CN" sz="1200" kern="1200" dirty="0">
                <a:solidFill>
                  <a:schemeClr val="tx1"/>
                </a:solidFill>
                <a:effectLst/>
                <a:latin typeface="+mn-lt"/>
                <a:ea typeface="+mn-ea"/>
                <a:cs typeface="+mn-cs"/>
              </a:rPr>
              <a:t>将新段插入上级树，删除旧段。</a:t>
            </a:r>
            <a:endParaRPr lang="zh-CN" altLang="en-US" dirty="0"/>
          </a:p>
        </p:txBody>
      </p:sp>
      <p:sp>
        <p:nvSpPr>
          <p:cNvPr id="4" name="灯片编号占位符 3"/>
          <p:cNvSpPr>
            <a:spLocks noGrp="1"/>
          </p:cNvSpPr>
          <p:nvPr>
            <p:ph type="sldNum" sz="quarter" idx="5"/>
          </p:nvPr>
        </p:nvSpPr>
        <p:spPr/>
        <p:txBody>
          <a:bodyPr/>
          <a:lstStyle/>
          <a:p>
            <a:fld id="{3CD2D174-C28B-4B3F-B206-85AFBAB268A3}" type="slidenum">
              <a:rPr lang="zh-CN" altLang="en-US" smtClean="0"/>
              <a:t>11</a:t>
            </a:fld>
            <a:endParaRPr lang="zh-CN" altLang="en-US"/>
          </a:p>
        </p:txBody>
      </p:sp>
    </p:spTree>
    <p:extLst>
      <p:ext uri="{BB962C8B-B14F-4D97-AF65-F5344CB8AC3E}">
        <p14:creationId xmlns:p14="http://schemas.microsoft.com/office/powerpoint/2010/main" val="2937685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zh-CN" sz="1200" kern="1200" dirty="0">
                <a:solidFill>
                  <a:schemeClr val="tx1"/>
                </a:solidFill>
                <a:effectLst/>
                <a:latin typeface="+mn-lt"/>
                <a:ea typeface="+mn-ea"/>
                <a:cs typeface="+mn-cs"/>
              </a:rPr>
              <a:t>为了减少在插入时移动数据的开销，</a:t>
            </a:r>
            <a:r>
              <a:rPr lang="en-US" altLang="zh-CN" sz="1200" kern="1200" dirty="0" err="1">
                <a:solidFill>
                  <a:schemeClr val="tx1"/>
                </a:solidFill>
                <a:effectLst/>
                <a:latin typeface="+mn-lt"/>
                <a:ea typeface="+mn-ea"/>
                <a:cs typeface="+mn-cs"/>
              </a:rPr>
              <a:t>FITing</a:t>
            </a:r>
            <a:r>
              <a:rPr lang="en-US" altLang="zh-CN" sz="1200" kern="1200" dirty="0">
                <a:solidFill>
                  <a:schemeClr val="tx1"/>
                </a:solidFill>
                <a:effectLst/>
                <a:latin typeface="+mn-lt"/>
                <a:ea typeface="+mn-ea"/>
                <a:cs typeface="+mn-cs"/>
              </a:rPr>
              <a:t>-Tree</a:t>
            </a:r>
            <a:r>
              <a:rPr lang="zh-CN" altLang="zh-CN" sz="1200" kern="1200" dirty="0">
                <a:solidFill>
                  <a:schemeClr val="tx1"/>
                </a:solidFill>
                <a:effectLst/>
                <a:latin typeface="+mn-lt"/>
                <a:ea typeface="+mn-ea"/>
                <a:cs typeface="+mn-cs"/>
              </a:rPr>
              <a:t>中的每个段都包含一个固定大小的缓冲区，而不是两端各有额外的空间。</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更具体地说，如算法</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所示，新</a:t>
            </a:r>
            <a:r>
              <a:rPr lang="en-US" altLang="zh-CN" sz="1200" kern="1200" dirty="0">
                <a:solidFill>
                  <a:schemeClr val="tx1"/>
                </a:solidFill>
                <a:effectLst/>
                <a:latin typeface="+mn-lt"/>
                <a:ea typeface="+mn-ea"/>
                <a:cs typeface="+mn-cs"/>
              </a:rPr>
              <a:t>key</a:t>
            </a:r>
            <a:r>
              <a:rPr lang="zh-CN" altLang="zh-CN" sz="1200" kern="1200" dirty="0">
                <a:solidFill>
                  <a:schemeClr val="tx1"/>
                </a:solidFill>
                <a:effectLst/>
                <a:latin typeface="+mn-lt"/>
                <a:ea typeface="+mn-ea"/>
                <a:cs typeface="+mn-cs"/>
              </a:rPr>
              <a:t>被添加到该</a:t>
            </a:r>
            <a:r>
              <a:rPr lang="en-US" altLang="zh-CN" sz="1200" kern="1200" dirty="0">
                <a:solidFill>
                  <a:schemeClr val="tx1"/>
                </a:solidFill>
                <a:effectLst/>
                <a:latin typeface="+mn-lt"/>
                <a:ea typeface="+mn-ea"/>
                <a:cs typeface="+mn-cs"/>
              </a:rPr>
              <a:t>key</a:t>
            </a:r>
            <a:r>
              <a:rPr lang="zh-CN" altLang="zh-CN" sz="1200" kern="1200" dirty="0">
                <a:solidFill>
                  <a:schemeClr val="tx1"/>
                </a:solidFill>
                <a:effectLst/>
                <a:latin typeface="+mn-lt"/>
                <a:ea typeface="+mn-ea"/>
                <a:cs typeface="+mn-cs"/>
              </a:rPr>
              <a:t>所属的段的缓冲区中</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一旦缓冲区达到其预定大小</a:t>
            </a:r>
            <a:r>
              <a:rPr lang="en-US" altLang="zh-CN" sz="1200" kern="1200" dirty="0">
                <a:solidFill>
                  <a:schemeClr val="tx1"/>
                </a:solidFill>
                <a:effectLst/>
                <a:latin typeface="+mn-lt"/>
                <a:ea typeface="+mn-ea"/>
                <a:cs typeface="+mn-cs"/>
              </a:rPr>
              <a:t>buff</a:t>
            </a:r>
            <a:r>
              <a:rPr lang="zh-CN" altLang="zh-CN" sz="1200" kern="1200" dirty="0">
                <a:solidFill>
                  <a:schemeClr val="tx1"/>
                </a:solidFill>
                <a:effectLst/>
                <a:latin typeface="+mn-lt"/>
                <a:ea typeface="+mn-ea"/>
                <a:cs typeface="+mn-cs"/>
              </a:rPr>
              <a:t>，它将与段中的数据合并，然后使用分段算法重新分段。 此过程之后的段数可以是一个（即插入缓冲区的数据不违反错误阈值）或几个。最后将新分段插入树并删除旧</a:t>
            </a:r>
            <a:r>
              <a:rPr lang="zh-CN" altLang="en-US" sz="1200" kern="1200" dirty="0">
                <a:solidFill>
                  <a:schemeClr val="tx1"/>
                </a:solidFill>
                <a:effectLst/>
                <a:latin typeface="+mn-lt"/>
                <a:ea typeface="+mn-ea"/>
                <a:cs typeface="+mn-cs"/>
              </a:rPr>
              <a:t>段</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由于添加缓冲区可能违反</a:t>
            </a:r>
            <a:r>
              <a:rPr lang="en-US" altLang="zh-CN" sz="1200" kern="1200" dirty="0">
                <a:solidFill>
                  <a:schemeClr val="tx1"/>
                </a:solidFill>
                <a:effectLst/>
                <a:latin typeface="+mn-lt"/>
                <a:ea typeface="+mn-ea"/>
                <a:cs typeface="+mn-cs"/>
              </a:rPr>
              <a:t>error</a:t>
            </a:r>
            <a:r>
              <a:rPr lang="zh-CN" altLang="zh-CN" sz="1200" kern="1200" dirty="0">
                <a:solidFill>
                  <a:schemeClr val="tx1"/>
                </a:solidFill>
                <a:effectLst/>
                <a:latin typeface="+mn-lt"/>
                <a:ea typeface="+mn-ea"/>
                <a:cs typeface="+mn-cs"/>
              </a:rPr>
              <a:t>，因此我们将分</a:t>
            </a:r>
            <a:r>
              <a:rPr lang="zh-CN" altLang="en-US" sz="1200" kern="1200" dirty="0">
                <a:solidFill>
                  <a:schemeClr val="tx1"/>
                </a:solidFill>
                <a:effectLst/>
                <a:latin typeface="+mn-lt"/>
                <a:ea typeface="+mn-ea"/>
                <a:cs typeface="+mn-cs"/>
              </a:rPr>
              <a:t>段</a:t>
            </a:r>
            <a:r>
              <a:rPr lang="zh-CN" altLang="zh-CN" sz="1200" kern="1200" dirty="0">
                <a:solidFill>
                  <a:schemeClr val="tx1"/>
                </a:solidFill>
                <a:effectLst/>
                <a:latin typeface="+mn-lt"/>
                <a:ea typeface="+mn-ea"/>
                <a:cs typeface="+mn-cs"/>
              </a:rPr>
              <a:t>过程的</a:t>
            </a:r>
            <a:r>
              <a:rPr lang="en-US" altLang="zh-CN" sz="1200" kern="1200" dirty="0">
                <a:solidFill>
                  <a:schemeClr val="tx1"/>
                </a:solidFill>
                <a:effectLst/>
                <a:latin typeface="+mn-lt"/>
                <a:ea typeface="+mn-ea"/>
                <a:cs typeface="+mn-cs"/>
              </a:rPr>
              <a:t>error</a:t>
            </a:r>
            <a:r>
              <a:rPr lang="zh-CN" altLang="zh-CN" sz="1200" kern="1200" dirty="0">
                <a:solidFill>
                  <a:schemeClr val="tx1"/>
                </a:solidFill>
                <a:effectLst/>
                <a:latin typeface="+mn-lt"/>
                <a:ea typeface="+mn-ea"/>
                <a:cs typeface="+mn-cs"/>
              </a:rPr>
              <a:t>设置为</a:t>
            </a:r>
            <a:r>
              <a:rPr lang="en-US" altLang="zh-CN" sz="1200" kern="1200" dirty="0">
                <a:solidFill>
                  <a:schemeClr val="tx1"/>
                </a:solidFill>
                <a:effectLst/>
                <a:latin typeface="+mn-lt"/>
                <a:ea typeface="+mn-ea"/>
                <a:cs typeface="+mn-cs"/>
              </a:rPr>
              <a:t>error-buff</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这样可确保即使元素位于缓冲区中，查找操作也满足指定</a:t>
            </a:r>
            <a:r>
              <a:rPr lang="en-US" altLang="zh-CN" sz="1200" kern="1200" dirty="0">
                <a:solidFill>
                  <a:schemeClr val="tx1"/>
                </a:solidFill>
                <a:effectLst/>
                <a:latin typeface="+mn-lt"/>
                <a:ea typeface="+mn-ea"/>
                <a:cs typeface="+mn-cs"/>
              </a:rPr>
              <a:t>error</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CD2D174-C28B-4B3F-B206-85AFBAB268A3}" type="slidenum">
              <a:rPr lang="zh-CN" altLang="en-US" smtClean="0"/>
              <a:t>12</a:t>
            </a:fld>
            <a:endParaRPr lang="zh-CN" altLang="en-US"/>
          </a:p>
        </p:txBody>
      </p:sp>
    </p:spTree>
    <p:extLst>
      <p:ext uri="{BB962C8B-B14F-4D97-AF65-F5344CB8AC3E}">
        <p14:creationId xmlns:p14="http://schemas.microsoft.com/office/powerpoint/2010/main" val="14260174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zh-CN" sz="1200" kern="1200" dirty="0">
                <a:solidFill>
                  <a:schemeClr val="tx1"/>
                </a:solidFill>
                <a:effectLst/>
                <a:latin typeface="+mn-lt"/>
                <a:ea typeface="+mn-ea"/>
                <a:cs typeface="+mn-cs"/>
              </a:rPr>
              <a:t>指定的</a:t>
            </a:r>
            <a:r>
              <a:rPr lang="en-US" altLang="zh-CN" sz="1200" kern="1200" dirty="0">
                <a:solidFill>
                  <a:schemeClr val="tx1"/>
                </a:solidFill>
                <a:effectLst/>
                <a:latin typeface="+mn-lt"/>
                <a:ea typeface="+mn-ea"/>
                <a:cs typeface="+mn-cs"/>
              </a:rPr>
              <a:t>error</a:t>
            </a:r>
            <a:r>
              <a:rPr lang="zh-CN" altLang="zh-CN" sz="1200" kern="1200" dirty="0">
                <a:solidFill>
                  <a:schemeClr val="tx1"/>
                </a:solidFill>
                <a:effectLst/>
                <a:latin typeface="+mn-lt"/>
                <a:ea typeface="+mn-ea"/>
                <a:cs typeface="+mn-cs"/>
              </a:rPr>
              <a:t>会影响查找和插入的性能以及索引的大小，</a:t>
            </a:r>
            <a:r>
              <a:rPr lang="zh-CN" altLang="en-US" sz="1200" kern="1200" dirty="0">
                <a:solidFill>
                  <a:schemeClr val="tx1"/>
                </a:solidFill>
                <a:effectLst/>
                <a:latin typeface="+mn-lt"/>
                <a:ea typeface="+mn-ea"/>
                <a:cs typeface="+mn-cs"/>
              </a:rPr>
              <a:t>那么</a:t>
            </a:r>
            <a:r>
              <a:rPr lang="zh-CN" altLang="zh-CN" sz="1200" kern="1200" dirty="0">
                <a:solidFill>
                  <a:schemeClr val="tx1"/>
                </a:solidFill>
                <a:effectLst/>
                <a:latin typeface="+mn-lt"/>
                <a:ea typeface="+mn-ea"/>
                <a:cs typeface="+mn-cs"/>
              </a:rPr>
              <a:t>对于给定的工作负载应该如何选择错误阈值？ 为了进行权衡，我们提供了一种成本模型，该模型可以在创建</a:t>
            </a:r>
            <a:r>
              <a:rPr lang="en-US" altLang="zh-CN" sz="1200" kern="1200" dirty="0" err="1">
                <a:solidFill>
                  <a:schemeClr val="tx1"/>
                </a:solidFill>
                <a:effectLst/>
                <a:latin typeface="+mn-lt"/>
                <a:ea typeface="+mn-ea"/>
                <a:cs typeface="+mn-cs"/>
              </a:rPr>
              <a:t>FITing</a:t>
            </a:r>
            <a:r>
              <a:rPr lang="en-US" altLang="zh-CN" sz="1200" kern="1200" dirty="0">
                <a:solidFill>
                  <a:schemeClr val="tx1"/>
                </a:solidFill>
                <a:effectLst/>
                <a:latin typeface="+mn-lt"/>
                <a:ea typeface="+mn-ea"/>
                <a:cs typeface="+mn-cs"/>
              </a:rPr>
              <a:t>-Tree</a:t>
            </a:r>
            <a:r>
              <a:rPr lang="zh-CN" altLang="zh-CN" sz="1200" kern="1200" dirty="0">
                <a:solidFill>
                  <a:schemeClr val="tx1"/>
                </a:solidFill>
                <a:effectLst/>
                <a:latin typeface="+mn-lt"/>
                <a:ea typeface="+mn-ea"/>
                <a:cs typeface="+mn-cs"/>
              </a:rPr>
              <a:t>时选择</a:t>
            </a:r>
            <a:r>
              <a:rPr lang="zh-CN" altLang="en-US" sz="1200" kern="1200" dirty="0">
                <a:solidFill>
                  <a:schemeClr val="tx1"/>
                </a:solidFill>
                <a:effectLst/>
                <a:latin typeface="+mn-lt"/>
                <a:ea typeface="+mn-ea"/>
                <a:cs typeface="+mn-cs"/>
              </a:rPr>
              <a:t>合适的</a:t>
            </a:r>
            <a:r>
              <a:rPr lang="en-US" altLang="zh-CN" sz="1200" kern="1200" dirty="0">
                <a:solidFill>
                  <a:schemeClr val="tx1"/>
                </a:solidFill>
                <a:effectLst/>
                <a:latin typeface="+mn-lt"/>
                <a:ea typeface="+mn-ea"/>
                <a:cs typeface="+mn-cs"/>
              </a:rPr>
              <a:t>error</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针对</a:t>
            </a:r>
            <a:r>
              <a:rPr lang="zh-CN" altLang="zh-CN" sz="1200" kern="1200" dirty="0">
                <a:solidFill>
                  <a:schemeClr val="tx1"/>
                </a:solidFill>
                <a:effectLst/>
                <a:latin typeface="+mn-lt"/>
                <a:ea typeface="+mn-ea"/>
                <a:cs typeface="+mn-cs"/>
              </a:rPr>
              <a:t>两个主要目标：性能（即查找等待时间）和空间消耗</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提出两种应用成本模型的方法以选择</a:t>
            </a:r>
            <a:r>
              <a:rPr lang="en-US" altLang="zh-CN" sz="1200" kern="1200" dirty="0">
                <a:solidFill>
                  <a:schemeClr val="tx1"/>
                </a:solidFill>
                <a:effectLst/>
                <a:latin typeface="+mn-lt"/>
                <a:ea typeface="+mn-ea"/>
                <a:cs typeface="+mn-cs"/>
              </a:rPr>
              <a:t>error</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有的</a:t>
            </a:r>
            <a:r>
              <a:rPr lang="zh-CN" altLang="zh-CN" sz="1200" kern="1200" dirty="0">
                <a:solidFill>
                  <a:schemeClr val="tx1"/>
                </a:solidFill>
                <a:effectLst/>
                <a:latin typeface="+mn-lt"/>
                <a:ea typeface="+mn-ea"/>
                <a:cs typeface="+mn-cs"/>
              </a:rPr>
              <a:t>应用程序可能要求查找所花费的时间不超过指定的时间阈值</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因此我们可以对索引的延迟进行建模，以便选择一个满足指定延迟要求的</a:t>
            </a:r>
            <a:r>
              <a:rPr lang="en-US" altLang="zh-CN" sz="1200" kern="1200" dirty="0">
                <a:solidFill>
                  <a:schemeClr val="tx1"/>
                </a:solidFill>
                <a:effectLst/>
                <a:latin typeface="+mn-lt"/>
                <a:ea typeface="+mn-ea"/>
                <a:cs typeface="+mn-cs"/>
              </a:rPr>
              <a:t>error</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通过式</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来模拟错误阈值为</a:t>
            </a:r>
            <a:r>
              <a:rPr lang="en-US" altLang="zh-CN" sz="1200" kern="1200" dirty="0">
                <a:solidFill>
                  <a:schemeClr val="tx1"/>
                </a:solidFill>
                <a:effectLst/>
                <a:latin typeface="+mn-lt"/>
                <a:ea typeface="+mn-ea"/>
                <a:cs typeface="+mn-cs"/>
              </a:rPr>
              <a:t>e</a:t>
            </a:r>
            <a:r>
              <a:rPr lang="zh-CN" altLang="zh-CN" sz="1200" kern="1200" dirty="0">
                <a:solidFill>
                  <a:schemeClr val="tx1"/>
                </a:solidFill>
                <a:effectLst/>
                <a:latin typeface="+mn-lt"/>
                <a:ea typeface="+mn-ea"/>
                <a:cs typeface="+mn-cs"/>
              </a:rPr>
              <a:t>的总估计查找等待时间</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通过使用式</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的成本估算函数，</a:t>
            </a:r>
            <a:r>
              <a:rPr lang="zh-CN" altLang="zh-CN" sz="1200" kern="1200" dirty="0">
                <a:solidFill>
                  <a:schemeClr val="tx1"/>
                </a:solidFill>
                <a:effectLst/>
                <a:latin typeface="+mn-lt"/>
                <a:ea typeface="+mn-ea"/>
                <a:cs typeface="+mn-cs"/>
              </a:rPr>
              <a:t>式</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给出满足给定等待时间要求</a:t>
            </a:r>
            <a:r>
              <a:rPr lang="en-US" altLang="zh-CN" sz="1200" kern="1200" dirty="0" err="1">
                <a:solidFill>
                  <a:schemeClr val="tx1"/>
                </a:solidFill>
                <a:effectLst/>
                <a:latin typeface="+mn-lt"/>
                <a:ea typeface="+mn-ea"/>
                <a:cs typeface="+mn-cs"/>
              </a:rPr>
              <a:t>L</a:t>
            </a:r>
            <a:r>
              <a:rPr lang="en-US" altLang="zh-CN" sz="1200" kern="1200" baseline="-25000" dirty="0" err="1">
                <a:solidFill>
                  <a:schemeClr val="tx1"/>
                </a:solidFill>
                <a:effectLst/>
                <a:latin typeface="+mn-lt"/>
                <a:ea typeface="+mn-ea"/>
                <a:cs typeface="+mn-cs"/>
              </a:rPr>
              <a:t>req</a:t>
            </a:r>
            <a:r>
              <a:rPr lang="zh-CN" altLang="zh-CN" sz="1200" kern="1200" dirty="0">
                <a:solidFill>
                  <a:schemeClr val="tx1"/>
                </a:solidFill>
                <a:effectLst/>
                <a:latin typeface="+mn-lt"/>
                <a:ea typeface="+mn-ea"/>
                <a:cs typeface="+mn-cs"/>
              </a:rPr>
              <a:t>（以纳秒为单位）的具有最小存储占用空间的索引</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CD2D174-C28B-4B3F-B206-85AFBAB268A3}" type="slidenum">
              <a:rPr lang="zh-CN" altLang="en-US" smtClean="0"/>
              <a:t>13</a:t>
            </a:fld>
            <a:endParaRPr lang="zh-CN" altLang="en-US"/>
          </a:p>
        </p:txBody>
      </p:sp>
    </p:spTree>
    <p:extLst>
      <p:ext uri="{BB962C8B-B14F-4D97-AF65-F5344CB8AC3E}">
        <p14:creationId xmlns:p14="http://schemas.microsoft.com/office/powerpoint/2010/main" val="4034809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sz="1200" kern="1200" dirty="0">
                <a:solidFill>
                  <a:schemeClr val="tx1"/>
                </a:solidFill>
                <a:effectLst/>
                <a:latin typeface="+mn-lt"/>
                <a:ea typeface="+mn-ea"/>
                <a:cs typeface="+mn-cs"/>
              </a:rPr>
              <a:t>有时</a:t>
            </a:r>
            <a:r>
              <a:rPr lang="zh-CN" altLang="zh-CN" sz="1200" kern="1200" dirty="0">
                <a:solidFill>
                  <a:schemeClr val="tx1"/>
                </a:solidFill>
                <a:effectLst/>
                <a:latin typeface="+mn-lt"/>
                <a:ea typeface="+mn-ea"/>
                <a:cs typeface="+mn-cs"/>
              </a:rPr>
              <a:t>为</a:t>
            </a:r>
            <a:r>
              <a:rPr lang="en-US" altLang="zh-CN" sz="1200" kern="1200" dirty="0" err="1">
                <a:solidFill>
                  <a:schemeClr val="tx1"/>
                </a:solidFill>
                <a:effectLst/>
                <a:latin typeface="+mn-lt"/>
                <a:ea typeface="+mn-ea"/>
                <a:cs typeface="+mn-cs"/>
              </a:rPr>
              <a:t>FITing</a:t>
            </a:r>
            <a:r>
              <a:rPr lang="en-US" altLang="zh-CN" sz="1200" kern="1200" dirty="0">
                <a:solidFill>
                  <a:schemeClr val="tx1"/>
                </a:solidFill>
                <a:effectLst/>
                <a:latin typeface="+mn-lt"/>
                <a:ea typeface="+mn-ea"/>
                <a:cs typeface="+mn-cs"/>
              </a:rPr>
              <a:t>-Tree</a:t>
            </a:r>
            <a:r>
              <a:rPr lang="zh-CN" altLang="en-US" sz="1200" kern="1200" dirty="0">
                <a:solidFill>
                  <a:schemeClr val="tx1"/>
                </a:solidFill>
                <a:effectLst/>
                <a:latin typeface="+mn-lt"/>
                <a:ea typeface="+mn-ea"/>
                <a:cs typeface="+mn-cs"/>
              </a:rPr>
              <a:t>指定</a:t>
            </a:r>
            <a:r>
              <a:rPr lang="zh-CN" altLang="zh-CN" sz="1200" kern="1200" dirty="0">
                <a:solidFill>
                  <a:schemeClr val="tx1"/>
                </a:solidFill>
                <a:effectLst/>
                <a:latin typeface="+mn-lt"/>
                <a:ea typeface="+mn-ea"/>
                <a:cs typeface="+mn-cs"/>
              </a:rPr>
              <a:t>存储预算，而不是指定查找延迟限制。这种情况</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目标是在不超出指定存储预算的</a:t>
            </a:r>
            <a:r>
              <a:rPr lang="zh-CN" altLang="en-US" sz="1200" kern="1200" dirty="0">
                <a:solidFill>
                  <a:schemeClr val="tx1"/>
                </a:solidFill>
                <a:effectLst/>
                <a:latin typeface="+mn-lt"/>
                <a:ea typeface="+mn-ea"/>
                <a:cs typeface="+mn-cs"/>
              </a:rPr>
              <a:t>前提</a:t>
            </a:r>
            <a:r>
              <a:rPr lang="zh-CN" altLang="zh-CN" sz="1200" kern="1200" dirty="0">
                <a:solidFill>
                  <a:schemeClr val="tx1"/>
                </a:solidFill>
                <a:effectLst/>
                <a:latin typeface="+mn-lt"/>
                <a:ea typeface="+mn-ea"/>
                <a:cs typeface="+mn-cs"/>
              </a:rPr>
              <a:t>下提供最高性能（即查找和插入的最低延迟）。</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使用式</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函数估算给定</a:t>
            </a:r>
            <a:r>
              <a:rPr lang="en-US" altLang="zh-CN" sz="1200" kern="1200" dirty="0">
                <a:solidFill>
                  <a:schemeClr val="tx1"/>
                </a:solidFill>
                <a:effectLst/>
                <a:latin typeface="+mn-lt"/>
                <a:ea typeface="+mn-ea"/>
                <a:cs typeface="+mn-cs"/>
              </a:rPr>
              <a:t>e</a:t>
            </a:r>
            <a:r>
              <a:rPr lang="zh-CN" altLang="zh-CN" sz="1200" kern="1200" dirty="0">
                <a:solidFill>
                  <a:schemeClr val="tx1"/>
                </a:solidFill>
                <a:effectLst/>
                <a:latin typeface="+mn-lt"/>
                <a:ea typeface="+mn-ea"/>
                <a:cs typeface="+mn-cs"/>
              </a:rPr>
              <a:t>阈值的只读</a:t>
            </a:r>
            <a:r>
              <a:rPr lang="zh-CN" altLang="en-US" sz="1200" kern="1200" dirty="0">
                <a:solidFill>
                  <a:schemeClr val="tx1"/>
                </a:solidFill>
                <a:effectLst/>
                <a:latin typeface="+mn-lt"/>
                <a:ea typeface="+mn-ea"/>
                <a:cs typeface="+mn-cs"/>
              </a:rPr>
              <a:t>聚簇</a:t>
            </a:r>
            <a:r>
              <a:rPr lang="zh-CN" altLang="zh-CN" sz="1200" kern="1200" dirty="0">
                <a:solidFill>
                  <a:schemeClr val="tx1"/>
                </a:solidFill>
                <a:effectLst/>
                <a:latin typeface="+mn-lt"/>
                <a:ea typeface="+mn-ea"/>
                <a:cs typeface="+mn-cs"/>
              </a:rPr>
              <a:t>索引的大小（以字节为单位）</a:t>
            </a:r>
            <a:r>
              <a:rPr lang="zh-CN" altLang="en-US" sz="1200" kern="1200" dirty="0">
                <a:solidFill>
                  <a:schemeClr val="tx1"/>
                </a:solidFill>
                <a:effectLst/>
                <a:latin typeface="+mn-lt"/>
                <a:ea typeface="+mn-ea"/>
                <a:cs typeface="+mn-cs"/>
              </a:rPr>
              <a:t>，第一项是对树的存储成本的悲观约束，第二项表示有关每个段的添加元数据（即起始键、斜率和指针，每个</a:t>
            </a:r>
            <a:r>
              <a:rPr lang="en-US" altLang="zh-CN" sz="1200" kern="1200" dirty="0">
                <a:solidFill>
                  <a:schemeClr val="tx1"/>
                </a:solidFill>
                <a:effectLst/>
                <a:latin typeface="+mn-lt"/>
                <a:ea typeface="+mn-ea"/>
                <a:cs typeface="+mn-cs"/>
              </a:rPr>
              <a:t>8</a:t>
            </a:r>
            <a:r>
              <a:rPr lang="zh-CN" altLang="en-US" sz="1200" kern="1200" dirty="0">
                <a:solidFill>
                  <a:schemeClr val="tx1"/>
                </a:solidFill>
                <a:effectLst/>
                <a:latin typeface="+mn-lt"/>
                <a:ea typeface="+mn-ea"/>
                <a:cs typeface="+mn-cs"/>
              </a:rPr>
              <a:t>字节）。</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通过</a:t>
            </a:r>
            <a:r>
              <a:rPr lang="zh-CN" altLang="en-US" sz="1200" kern="1200" dirty="0">
                <a:solidFill>
                  <a:schemeClr val="tx1"/>
                </a:solidFill>
                <a:effectLst/>
                <a:latin typeface="+mn-lt"/>
                <a:ea typeface="+mn-ea"/>
                <a:cs typeface="+mn-cs"/>
              </a:rPr>
              <a:t>式</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给出满足给定存储预算</a:t>
            </a:r>
            <a:r>
              <a:rPr lang="en-US" altLang="zh-CN" sz="1200" kern="1200" dirty="0" err="1">
                <a:solidFill>
                  <a:schemeClr val="tx1"/>
                </a:solidFill>
                <a:effectLst/>
                <a:latin typeface="+mn-lt"/>
                <a:ea typeface="+mn-ea"/>
                <a:cs typeface="+mn-cs"/>
              </a:rPr>
              <a:t>S</a:t>
            </a:r>
            <a:r>
              <a:rPr lang="en-US" altLang="zh-CN" sz="1200" kern="1200" baseline="-25000" dirty="0" err="1">
                <a:solidFill>
                  <a:schemeClr val="tx1"/>
                </a:solidFill>
                <a:effectLst/>
                <a:latin typeface="+mn-lt"/>
                <a:ea typeface="+mn-ea"/>
                <a:cs typeface="+mn-cs"/>
              </a:rPr>
              <a:t>req</a:t>
            </a:r>
            <a:r>
              <a:rPr lang="zh-CN" altLang="zh-CN" sz="1200" kern="1200" dirty="0">
                <a:solidFill>
                  <a:schemeClr val="tx1"/>
                </a:solidFill>
                <a:effectLst/>
                <a:latin typeface="+mn-lt"/>
                <a:ea typeface="+mn-ea"/>
                <a:cs typeface="+mn-cs"/>
              </a:rPr>
              <a:t>（以字节为单位）的最</a:t>
            </a:r>
            <a:r>
              <a:rPr lang="zh-CN" altLang="en-US" sz="1200" kern="1200" dirty="0">
                <a:solidFill>
                  <a:schemeClr val="tx1"/>
                </a:solidFill>
                <a:effectLst/>
                <a:latin typeface="+mn-lt"/>
                <a:ea typeface="+mn-ea"/>
                <a:cs typeface="+mn-cs"/>
              </a:rPr>
              <a:t>小</a:t>
            </a:r>
            <a:r>
              <a:rPr lang="en-US" altLang="zh-CN" sz="1200" kern="1200" dirty="0">
                <a:solidFill>
                  <a:schemeClr val="tx1"/>
                </a:solidFill>
                <a:effectLst/>
                <a:latin typeface="+mn-lt"/>
                <a:ea typeface="+mn-ea"/>
                <a:cs typeface="+mn-cs"/>
              </a:rPr>
              <a:t>error</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CD2D174-C28B-4B3F-B206-85AFBAB268A3}" type="slidenum">
              <a:rPr lang="zh-CN" altLang="en-US" smtClean="0"/>
              <a:t>14</a:t>
            </a:fld>
            <a:endParaRPr lang="zh-CN" altLang="en-US"/>
          </a:p>
        </p:txBody>
      </p:sp>
    </p:spTree>
    <p:extLst>
      <p:ext uri="{BB962C8B-B14F-4D97-AF65-F5344CB8AC3E}">
        <p14:creationId xmlns:p14="http://schemas.microsoft.com/office/powerpoint/2010/main" val="16941372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zh-CN" sz="1200" kern="1200" dirty="0">
                <a:solidFill>
                  <a:schemeClr val="tx1"/>
                </a:solidFill>
                <a:effectLst/>
                <a:latin typeface="+mn-lt"/>
                <a:ea typeface="+mn-ea"/>
                <a:cs typeface="+mn-cs"/>
              </a:rPr>
              <a:t>三个不同的现实世界数据集，每个数据集具有非常不同的基础数据分布</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2.Weblogs</a:t>
            </a:r>
            <a:r>
              <a:rPr lang="zh-CN" altLang="zh-CN" sz="1200" kern="1200" dirty="0">
                <a:solidFill>
                  <a:schemeClr val="tx1"/>
                </a:solidFill>
                <a:effectLst/>
                <a:latin typeface="+mn-lt"/>
                <a:ea typeface="+mn-ea"/>
                <a:cs typeface="+mn-cs"/>
              </a:rPr>
              <a:t>包含过去</a:t>
            </a:r>
            <a:r>
              <a:rPr lang="en-US" altLang="zh-CN" sz="1200" kern="1200" dirty="0">
                <a:solidFill>
                  <a:schemeClr val="tx1"/>
                </a:solidFill>
                <a:effectLst/>
                <a:latin typeface="+mn-lt"/>
                <a:ea typeface="+mn-ea"/>
                <a:cs typeface="+mn-cs"/>
              </a:rPr>
              <a:t>14</a:t>
            </a:r>
            <a:r>
              <a:rPr lang="zh-CN" altLang="zh-CN" sz="1200" kern="1200" dirty="0">
                <a:solidFill>
                  <a:schemeClr val="tx1"/>
                </a:solidFill>
                <a:effectLst/>
                <a:latin typeface="+mn-lt"/>
                <a:ea typeface="+mn-ea"/>
                <a:cs typeface="+mn-cs"/>
              </a:rPr>
              <a:t>年中对大学</a:t>
            </a:r>
            <a:r>
              <a:rPr lang="en-US" altLang="zh-CN" sz="1200" kern="1200" dirty="0">
                <a:solidFill>
                  <a:schemeClr val="tx1"/>
                </a:solidFill>
                <a:effectLst/>
                <a:latin typeface="+mn-lt"/>
                <a:ea typeface="+mn-ea"/>
                <a:cs typeface="+mn-cs"/>
              </a:rPr>
              <a:t>CS</a:t>
            </a:r>
            <a:r>
              <a:rPr lang="zh-CN" altLang="zh-CN" sz="1200" kern="1200" dirty="0">
                <a:solidFill>
                  <a:schemeClr val="tx1"/>
                </a:solidFill>
                <a:effectLst/>
                <a:latin typeface="+mn-lt"/>
                <a:ea typeface="+mn-ea"/>
                <a:cs typeface="+mn-cs"/>
              </a:rPr>
              <a:t>部门的每个</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请求的</a:t>
            </a:r>
            <a:r>
              <a:rPr lang="en-US" altLang="zh-CN" sz="1200" kern="1200" dirty="0">
                <a:solidFill>
                  <a:schemeClr val="tx1"/>
                </a:solidFill>
                <a:effectLst/>
                <a:latin typeface="+mn-lt"/>
                <a:ea typeface="+mn-ea"/>
                <a:cs typeface="+mn-cs"/>
              </a:rPr>
              <a:t>≈715M</a:t>
            </a:r>
            <a:r>
              <a:rPr lang="zh-CN" altLang="zh-CN" sz="1200" kern="1200" dirty="0">
                <a:solidFill>
                  <a:schemeClr val="tx1"/>
                </a:solidFill>
                <a:effectLst/>
                <a:latin typeface="+mn-lt"/>
                <a:ea typeface="+mn-ea"/>
                <a:cs typeface="+mn-cs"/>
              </a:rPr>
              <a:t>日志条目。</a:t>
            </a:r>
            <a:r>
              <a:rPr lang="en-US" altLang="zh-CN" sz="1200" kern="1200" dirty="0">
                <a:solidFill>
                  <a:schemeClr val="tx1"/>
                </a:solidFill>
                <a:effectLst/>
                <a:latin typeface="+mn-lt"/>
                <a:ea typeface="+mn-ea"/>
                <a:cs typeface="+mn-cs"/>
              </a:rPr>
              <a:t>IoT</a:t>
            </a:r>
            <a:r>
              <a:rPr lang="zh-CN" altLang="zh-CN" sz="1200" kern="1200" dirty="0">
                <a:solidFill>
                  <a:schemeClr val="tx1"/>
                </a:solidFill>
                <a:effectLst/>
                <a:latin typeface="+mn-lt"/>
                <a:ea typeface="+mn-ea"/>
                <a:cs typeface="+mn-cs"/>
              </a:rPr>
              <a:t>包含从一所大学的教学楼中安装的大约</a:t>
            </a:r>
            <a:r>
              <a:rPr lang="en-US" altLang="zh-CN" sz="1200" kern="1200" dirty="0">
                <a:solidFill>
                  <a:schemeClr val="tx1"/>
                </a:solidFill>
                <a:effectLst/>
                <a:latin typeface="+mn-lt"/>
                <a:ea typeface="+mn-ea"/>
                <a:cs typeface="+mn-cs"/>
              </a:rPr>
              <a:t>100</a:t>
            </a:r>
            <a:r>
              <a:rPr lang="zh-CN" altLang="zh-CN" sz="1200" kern="1200" dirty="0">
                <a:solidFill>
                  <a:schemeClr val="tx1"/>
                </a:solidFill>
                <a:effectLst/>
                <a:latin typeface="+mn-lt"/>
                <a:ea typeface="+mn-ea"/>
                <a:cs typeface="+mn-cs"/>
              </a:rPr>
              <a:t>个不同的物联网传感器</a:t>
            </a:r>
            <a:r>
              <a:rPr lang="zh-CN" altLang="en-US" sz="1200" kern="1200" dirty="0">
                <a:solidFill>
                  <a:schemeClr val="tx1"/>
                </a:solidFill>
                <a:effectLst/>
                <a:latin typeface="+mn-lt"/>
                <a:ea typeface="+mn-ea"/>
                <a:cs typeface="+mn-cs"/>
              </a:rPr>
              <a:t>（例如电源）</a:t>
            </a:r>
            <a:r>
              <a:rPr lang="zh-CN" altLang="zh-CN" sz="1200" kern="1200" dirty="0">
                <a:solidFill>
                  <a:schemeClr val="tx1"/>
                </a:solidFill>
                <a:effectLst/>
                <a:latin typeface="+mn-lt"/>
                <a:ea typeface="+mn-ea"/>
                <a:cs typeface="+mn-cs"/>
              </a:rPr>
              <a:t>获得的</a:t>
            </a:r>
            <a:r>
              <a:rPr lang="en-US" altLang="zh-CN" sz="1200" kern="1200" dirty="0">
                <a:solidFill>
                  <a:schemeClr val="tx1"/>
                </a:solidFill>
                <a:effectLst/>
                <a:latin typeface="+mn-lt"/>
                <a:ea typeface="+mn-ea"/>
                <a:cs typeface="+mn-cs"/>
              </a:rPr>
              <a:t>≈500</a:t>
            </a:r>
            <a:r>
              <a:rPr lang="zh-CN" altLang="zh-CN" sz="1200" kern="1200" dirty="0">
                <a:solidFill>
                  <a:schemeClr val="tx1"/>
                </a:solidFill>
                <a:effectLst/>
                <a:latin typeface="+mn-lt"/>
                <a:ea typeface="+mn-ea"/>
                <a:cs typeface="+mn-cs"/>
              </a:rPr>
              <a:t>万读数。</a:t>
            </a:r>
            <a:r>
              <a:rPr lang="en-US" altLang="zh-CN" sz="1200" kern="1200" dirty="0">
                <a:solidFill>
                  <a:schemeClr val="tx1"/>
                </a:solidFill>
                <a:effectLst/>
                <a:latin typeface="+mn-lt"/>
                <a:ea typeface="+mn-ea"/>
                <a:cs typeface="+mn-cs"/>
              </a:rPr>
              <a:t>Maps</a:t>
            </a:r>
            <a:r>
              <a:rPr lang="zh-CN" altLang="zh-CN" sz="1200" kern="1200" dirty="0">
                <a:solidFill>
                  <a:schemeClr val="tx1"/>
                </a:solidFill>
                <a:effectLst/>
                <a:latin typeface="+mn-lt"/>
                <a:ea typeface="+mn-ea"/>
                <a:cs typeface="+mn-cs"/>
              </a:rPr>
              <a:t>包含世界各地</a:t>
            </a:r>
            <a:r>
              <a:rPr lang="en-US" altLang="zh-CN" sz="1200" kern="1200" dirty="0">
                <a:solidFill>
                  <a:schemeClr val="tx1"/>
                </a:solidFill>
                <a:effectLst/>
                <a:latin typeface="+mn-lt"/>
                <a:ea typeface="+mn-ea"/>
                <a:cs typeface="+mn-cs"/>
              </a:rPr>
              <a:t>≈2B</a:t>
            </a:r>
            <a:r>
              <a:rPr lang="zh-CN" altLang="zh-CN" sz="1200" kern="1200" dirty="0">
                <a:solidFill>
                  <a:schemeClr val="tx1"/>
                </a:solidFill>
                <a:effectLst/>
                <a:latin typeface="+mn-lt"/>
                <a:ea typeface="+mn-ea"/>
                <a:cs typeface="+mn-cs"/>
              </a:rPr>
              <a:t>要素（例如博物馆）的经度。</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前两个数据集</a:t>
            </a:r>
            <a:r>
              <a:rPr lang="zh-CN" altLang="zh-CN" sz="1200" kern="1200" dirty="0">
                <a:solidFill>
                  <a:schemeClr val="tx1"/>
                </a:solidFill>
                <a:effectLst/>
                <a:latin typeface="+mn-lt"/>
                <a:ea typeface="+mn-ea"/>
                <a:cs typeface="+mn-cs"/>
              </a:rPr>
              <a:t>使用</a:t>
            </a:r>
            <a:r>
              <a:rPr lang="zh-CN" altLang="en-US" sz="1200" kern="1200" dirty="0">
                <a:solidFill>
                  <a:schemeClr val="tx1"/>
                </a:solidFill>
                <a:effectLst/>
                <a:latin typeface="+mn-lt"/>
                <a:ea typeface="+mn-ea"/>
                <a:cs typeface="+mn-cs"/>
              </a:rPr>
              <a:t>时间戳</a:t>
            </a:r>
            <a:r>
              <a:rPr lang="zh-CN" altLang="zh-CN" sz="1200" kern="1200" dirty="0">
                <a:solidFill>
                  <a:schemeClr val="tx1"/>
                </a:solidFill>
                <a:effectLst/>
                <a:latin typeface="+mn-lt"/>
                <a:ea typeface="+mn-ea"/>
                <a:cs typeface="+mn-cs"/>
              </a:rPr>
              <a:t>属性（例如请求资源的时间）创建群集的</a:t>
            </a:r>
            <a:r>
              <a:rPr lang="en-US" altLang="zh-CN" sz="1200" kern="1200" dirty="0" err="1">
                <a:solidFill>
                  <a:schemeClr val="tx1"/>
                </a:solidFill>
                <a:effectLst/>
                <a:latin typeface="+mn-lt"/>
                <a:ea typeface="+mn-ea"/>
                <a:cs typeface="+mn-cs"/>
              </a:rPr>
              <a:t>FITing</a:t>
            </a:r>
            <a:r>
              <a:rPr lang="en-US" altLang="zh-CN" sz="1200" kern="1200" dirty="0">
                <a:solidFill>
                  <a:schemeClr val="tx1"/>
                </a:solidFill>
                <a:effectLst/>
                <a:latin typeface="+mn-lt"/>
                <a:ea typeface="+mn-ea"/>
                <a:cs typeface="+mn-cs"/>
              </a:rPr>
              <a:t>-Tree</a:t>
            </a:r>
            <a:r>
              <a:rPr lang="zh-CN" altLang="en-US" sz="1200" kern="1200" dirty="0">
                <a:solidFill>
                  <a:schemeClr val="tx1"/>
                </a:solidFill>
                <a:effectLst/>
                <a:latin typeface="+mn-lt"/>
                <a:ea typeface="+mn-ea"/>
                <a:cs typeface="+mn-cs"/>
              </a:rPr>
              <a:t>，第三个为</a:t>
            </a:r>
            <a:r>
              <a:rPr lang="zh-CN" altLang="zh-CN" sz="1200" kern="1200" dirty="0">
                <a:solidFill>
                  <a:schemeClr val="tx1"/>
                </a:solidFill>
                <a:effectLst/>
                <a:latin typeface="+mn-lt"/>
                <a:ea typeface="+mn-ea"/>
                <a:cs typeface="+mn-cs"/>
              </a:rPr>
              <a:t>经度属性。</a:t>
            </a:r>
            <a:r>
              <a:rPr lang="zh-CN" altLang="zh-CN" dirty="0">
                <a:effectLst/>
              </a:rPr>
              <a:t> </a:t>
            </a:r>
            <a:endParaRPr lang="en-US" altLang="zh-CN" dirty="0">
              <a:effectLst/>
            </a:endParaRPr>
          </a:p>
          <a:p>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非线性比率显示数据周期性，通过</a:t>
            </a:r>
            <a:r>
              <a:rPr lang="zh-CN" altLang="zh-CN" sz="1200" kern="1200" dirty="0">
                <a:solidFill>
                  <a:schemeClr val="tx1"/>
                </a:solidFill>
                <a:effectLst/>
                <a:latin typeface="+mn-lt"/>
                <a:ea typeface="+mn-ea"/>
                <a:cs typeface="+mn-cs"/>
              </a:rPr>
              <a:t>给定</a:t>
            </a:r>
            <a:r>
              <a:rPr lang="en-US" altLang="zh-CN" sz="1200" kern="1200" dirty="0">
                <a:solidFill>
                  <a:schemeClr val="tx1"/>
                </a:solidFill>
                <a:effectLst/>
                <a:latin typeface="+mn-lt"/>
                <a:ea typeface="+mn-ea"/>
                <a:cs typeface="+mn-cs"/>
              </a:rPr>
              <a:t>error</a:t>
            </a:r>
            <a:r>
              <a:rPr lang="zh-CN" altLang="zh-CN" sz="1200" kern="1200" dirty="0">
                <a:solidFill>
                  <a:schemeClr val="tx1"/>
                </a:solidFill>
                <a:effectLst/>
                <a:latin typeface="+mn-lt"/>
                <a:ea typeface="+mn-ea"/>
                <a:cs typeface="+mn-cs"/>
              </a:rPr>
              <a:t>下覆盖数据集所需的段数</a:t>
            </a:r>
            <a:r>
              <a:rPr lang="zh-CN" altLang="en-US" sz="1200" kern="1200" dirty="0">
                <a:solidFill>
                  <a:schemeClr val="tx1"/>
                </a:solidFill>
                <a:effectLst/>
                <a:latin typeface="+mn-lt"/>
                <a:ea typeface="+mn-ea"/>
                <a:cs typeface="+mn-cs"/>
              </a:rPr>
              <a:t>对</a:t>
            </a:r>
            <a:r>
              <a:rPr lang="zh-CN" altLang="zh-CN" sz="1200" kern="1200" dirty="0">
                <a:solidFill>
                  <a:schemeClr val="tx1"/>
                </a:solidFill>
                <a:effectLst/>
                <a:latin typeface="+mn-lt"/>
                <a:ea typeface="+mn-ea"/>
                <a:cs typeface="+mn-cs"/>
              </a:rPr>
              <a:t>周期</a:t>
            </a:r>
            <a:r>
              <a:rPr lang="en-US" altLang="zh-CN" sz="1200" kern="1200" dirty="0">
                <a:solidFill>
                  <a:schemeClr val="tx1"/>
                </a:solidFill>
                <a:effectLst/>
                <a:latin typeface="+mn-lt"/>
                <a:ea typeface="+mn-ea"/>
                <a:cs typeface="+mn-cs"/>
              </a:rPr>
              <a:t>=error</a:t>
            </a:r>
            <a:r>
              <a:rPr lang="zh-CN" altLang="zh-CN" sz="1200" kern="1200" dirty="0">
                <a:solidFill>
                  <a:schemeClr val="tx1"/>
                </a:solidFill>
                <a:effectLst/>
                <a:latin typeface="+mn-lt"/>
                <a:ea typeface="+mn-ea"/>
                <a:cs typeface="+mn-cs"/>
              </a:rPr>
              <a:t>的相同大小数据集所需的段数进行归一化</a:t>
            </a:r>
            <a:r>
              <a:rPr lang="zh-CN" altLang="en-US" sz="1200" kern="1200" dirty="0">
                <a:solidFill>
                  <a:schemeClr val="tx1"/>
                </a:solidFill>
                <a:effectLst/>
                <a:latin typeface="+mn-lt"/>
                <a:ea typeface="+mn-ea"/>
                <a:cs typeface="+mn-cs"/>
              </a:rPr>
              <a:t>获得。</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5.IoT</a:t>
            </a:r>
            <a:r>
              <a:rPr lang="zh-CN" altLang="en-US"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10</a:t>
            </a:r>
            <a:r>
              <a:rPr lang="en-US" altLang="zh-CN" sz="1200" kern="1200" baseline="300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的规模具有强周期性。</a:t>
            </a:r>
            <a:r>
              <a:rPr lang="en-US" altLang="zh-CN" sz="1200" kern="1200" dirty="0">
                <a:solidFill>
                  <a:schemeClr val="tx1"/>
                </a:solidFill>
                <a:effectLst/>
                <a:latin typeface="+mn-lt"/>
                <a:ea typeface="+mn-ea"/>
                <a:cs typeface="+mn-cs"/>
              </a:rPr>
              <a:t>Weblogs</a:t>
            </a:r>
            <a:r>
              <a:rPr lang="zh-CN" altLang="zh-CN" sz="1200" kern="1200" dirty="0">
                <a:solidFill>
                  <a:schemeClr val="tx1"/>
                </a:solidFill>
                <a:effectLst/>
                <a:latin typeface="+mn-lt"/>
                <a:ea typeface="+mn-ea"/>
                <a:cs typeface="+mn-cs"/>
              </a:rPr>
              <a:t>有多个</a:t>
            </a:r>
            <a:r>
              <a:rPr lang="en-US" altLang="zh-CN" sz="1200" kern="1200" dirty="0">
                <a:solidFill>
                  <a:schemeClr val="tx1"/>
                </a:solidFill>
                <a:effectLst/>
                <a:latin typeface="+mn-lt"/>
                <a:ea typeface="+mn-ea"/>
                <a:cs typeface="+mn-cs"/>
              </a:rPr>
              <a:t>bumps</a:t>
            </a:r>
            <a:r>
              <a:rPr lang="zh-CN" altLang="zh-CN" sz="1200" kern="1200" dirty="0">
                <a:solidFill>
                  <a:schemeClr val="tx1"/>
                </a:solidFill>
                <a:effectLst/>
                <a:latin typeface="+mn-lt"/>
                <a:ea typeface="+mn-ea"/>
                <a:cs typeface="+mn-cs"/>
              </a:rPr>
              <a:t>，很可能与不同的周期性模式（例如每日和每年）相关</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Maps</a:t>
            </a:r>
            <a:r>
              <a:rPr lang="zh-CN" altLang="zh-CN" sz="1200" kern="1200" dirty="0">
                <a:solidFill>
                  <a:schemeClr val="tx1"/>
                </a:solidFill>
                <a:effectLst/>
                <a:latin typeface="+mn-lt"/>
                <a:ea typeface="+mn-ea"/>
                <a:cs typeface="+mn-cs"/>
              </a:rPr>
              <a:t>是</a:t>
            </a:r>
            <a:r>
              <a:rPr lang="zh-CN" altLang="en-US" sz="1200" kern="1200" dirty="0">
                <a:solidFill>
                  <a:schemeClr val="tx1"/>
                </a:solidFill>
                <a:effectLst/>
                <a:latin typeface="+mn-lt"/>
                <a:ea typeface="+mn-ea"/>
                <a:cs typeface="+mn-cs"/>
              </a:rPr>
              <a:t>偏</a:t>
            </a:r>
            <a:r>
              <a:rPr lang="zh-CN" altLang="zh-CN" sz="1200" kern="1200" dirty="0">
                <a:solidFill>
                  <a:schemeClr val="tx1"/>
                </a:solidFill>
                <a:effectLst/>
                <a:latin typeface="+mn-lt"/>
                <a:ea typeface="+mn-ea"/>
                <a:cs typeface="+mn-cs"/>
              </a:rPr>
              <a:t>线性的。</a:t>
            </a:r>
          </a:p>
        </p:txBody>
      </p:sp>
      <p:sp>
        <p:nvSpPr>
          <p:cNvPr id="4" name="灯片编号占位符 3"/>
          <p:cNvSpPr>
            <a:spLocks noGrp="1"/>
          </p:cNvSpPr>
          <p:nvPr>
            <p:ph type="sldNum" sz="quarter" idx="5"/>
          </p:nvPr>
        </p:nvSpPr>
        <p:spPr/>
        <p:txBody>
          <a:bodyPr/>
          <a:lstStyle/>
          <a:p>
            <a:fld id="{3CD2D174-C28B-4B3F-B206-85AFBAB268A3}" type="slidenum">
              <a:rPr lang="zh-CN" altLang="en-US" smtClean="0"/>
              <a:t>15</a:t>
            </a:fld>
            <a:endParaRPr lang="zh-CN" altLang="en-US"/>
          </a:p>
        </p:txBody>
      </p:sp>
    </p:spTree>
    <p:extLst>
      <p:ext uri="{BB962C8B-B14F-4D97-AF65-F5344CB8AC3E}">
        <p14:creationId xmlns:p14="http://schemas.microsoft.com/office/powerpoint/2010/main" val="33427138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四种查找方法：</a:t>
            </a:r>
            <a:r>
              <a:rPr lang="en-US" altLang="zh-CN" dirty="0" err="1"/>
              <a:t>Fiting</a:t>
            </a:r>
            <a:r>
              <a:rPr lang="en-US" altLang="zh-CN" dirty="0"/>
              <a:t>-Tree/</a:t>
            </a:r>
            <a:r>
              <a:rPr lang="zh-CN" altLang="zh-CN" sz="1200" kern="1200" dirty="0">
                <a:solidFill>
                  <a:schemeClr val="tx1"/>
                </a:solidFill>
                <a:effectLst/>
                <a:latin typeface="+mn-lt"/>
                <a:ea typeface="+mn-ea"/>
                <a:cs typeface="+mn-cs"/>
              </a:rPr>
              <a:t>完整</a:t>
            </a:r>
            <a:r>
              <a:rPr lang="en-US" altLang="zh-CN" sz="1200" kern="1200" dirty="0">
                <a:solidFill>
                  <a:schemeClr val="tx1"/>
                </a:solidFill>
                <a:effectLst/>
                <a:latin typeface="+mn-lt"/>
                <a:ea typeface="+mn-ea"/>
                <a:cs typeface="+mn-cs"/>
              </a:rPr>
              <a:t>B+</a:t>
            </a:r>
            <a:r>
              <a:rPr lang="zh-CN" altLang="en-US" sz="1200" kern="1200" dirty="0">
                <a:solidFill>
                  <a:schemeClr val="tx1"/>
                </a:solidFill>
                <a:effectLst/>
                <a:latin typeface="+mn-lt"/>
                <a:ea typeface="+mn-ea"/>
                <a:cs typeface="+mn-cs"/>
              </a:rPr>
              <a:t>树</a:t>
            </a:r>
            <a:r>
              <a:rPr lang="zh-CN" altLang="zh-CN" sz="1200" kern="1200" dirty="0">
                <a:solidFill>
                  <a:schemeClr val="tx1"/>
                </a:solidFill>
                <a:effectLst/>
                <a:latin typeface="+mn-lt"/>
                <a:ea typeface="+mn-ea"/>
                <a:cs typeface="+mn-cs"/>
              </a:rPr>
              <a:t>索引</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使用固定大小分页的索引</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整个</a:t>
            </a:r>
            <a:r>
              <a:rPr lang="zh-CN" altLang="en-US" sz="1200" kern="1200" dirty="0">
                <a:solidFill>
                  <a:schemeClr val="tx1"/>
                </a:solidFill>
                <a:effectLst/>
                <a:latin typeface="+mn-lt"/>
                <a:ea typeface="+mn-ea"/>
                <a:cs typeface="+mn-cs"/>
              </a:rPr>
              <a:t>数据集</a:t>
            </a:r>
            <a:r>
              <a:rPr lang="zh-CN" altLang="zh-CN" sz="1200" kern="1200" dirty="0">
                <a:solidFill>
                  <a:schemeClr val="tx1"/>
                </a:solidFill>
                <a:effectLst/>
                <a:latin typeface="+mn-lt"/>
                <a:ea typeface="+mn-ea"/>
                <a:cs typeface="+mn-cs"/>
              </a:rPr>
              <a:t>的</a:t>
            </a:r>
            <a:r>
              <a:rPr lang="zh-CN" altLang="en-US" sz="1200" kern="1200" dirty="0">
                <a:solidFill>
                  <a:schemeClr val="tx1"/>
                </a:solidFill>
                <a:effectLst/>
                <a:latin typeface="+mn-lt"/>
                <a:ea typeface="+mn-ea"/>
                <a:cs typeface="+mn-cs"/>
              </a:rPr>
              <a:t>二分查找。</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完整索引的大小无法更改，因此是单个点。</a:t>
            </a:r>
            <a:r>
              <a:rPr lang="zh-CN" altLang="en-US" sz="1200" kern="1200" dirty="0">
                <a:solidFill>
                  <a:schemeClr val="tx1"/>
                </a:solidFill>
                <a:effectLst/>
                <a:latin typeface="+mn-lt"/>
                <a:ea typeface="+mn-ea"/>
                <a:cs typeface="+mn-cs"/>
              </a:rPr>
              <a:t>二分查找</a:t>
            </a:r>
            <a:r>
              <a:rPr lang="zh-CN" altLang="zh-CN" sz="1200" kern="1200" dirty="0">
                <a:solidFill>
                  <a:schemeClr val="tx1"/>
                </a:solidFill>
                <a:effectLst/>
                <a:latin typeface="+mn-lt"/>
                <a:ea typeface="+mn-ea"/>
                <a:cs typeface="+mn-cs"/>
              </a:rPr>
              <a:t>没有任何其他存储要求，因此大小为零</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3.FITing-Tree</a:t>
            </a:r>
            <a:r>
              <a:rPr lang="zh-CN" altLang="zh-CN" sz="1200" kern="1200" dirty="0">
                <a:solidFill>
                  <a:schemeClr val="tx1"/>
                </a:solidFill>
                <a:effectLst/>
                <a:latin typeface="+mn-lt"/>
                <a:ea typeface="+mn-ea"/>
                <a:cs typeface="+mn-cs"/>
              </a:rPr>
              <a:t>的性能比固定大小分页索引</a:t>
            </a:r>
            <a:r>
              <a:rPr lang="zh-CN" altLang="en-US" sz="1200" kern="1200" dirty="0">
                <a:solidFill>
                  <a:schemeClr val="tx1"/>
                </a:solidFill>
                <a:effectLst/>
                <a:latin typeface="+mn-lt"/>
                <a:ea typeface="+mn-ea"/>
                <a:cs typeface="+mn-cs"/>
              </a:rPr>
              <a:t>和二分查找</a:t>
            </a:r>
            <a:r>
              <a:rPr lang="zh-CN" altLang="zh-CN" sz="1200" kern="1200" dirty="0">
                <a:solidFill>
                  <a:schemeClr val="tx1"/>
                </a:solidFill>
                <a:effectLst/>
                <a:latin typeface="+mn-lt"/>
                <a:ea typeface="+mn-ea"/>
                <a:cs typeface="+mn-cs"/>
              </a:rPr>
              <a:t>更好</a:t>
            </a:r>
            <a:r>
              <a:rPr lang="zh-CN" altLang="en-US" sz="1200" kern="1200" dirty="0">
                <a:solidFill>
                  <a:schemeClr val="tx1"/>
                </a:solidFill>
                <a:effectLst/>
                <a:latin typeface="+mn-lt"/>
                <a:ea typeface="+mn-ea"/>
                <a:cs typeface="+mn-cs"/>
              </a:rPr>
              <a:t>，比</a:t>
            </a:r>
            <a:r>
              <a:rPr lang="zh-CN" altLang="zh-CN" sz="1200" kern="1200" dirty="0">
                <a:solidFill>
                  <a:schemeClr val="tx1"/>
                </a:solidFill>
                <a:effectLst/>
                <a:latin typeface="+mn-lt"/>
                <a:ea typeface="+mn-ea"/>
                <a:cs typeface="+mn-cs"/>
              </a:rPr>
              <a:t>固定大小分页和全索引节省大量空间</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数据分布会影响</a:t>
            </a:r>
            <a:r>
              <a:rPr lang="en-US" altLang="zh-CN" sz="1200" kern="1200" dirty="0" err="1">
                <a:solidFill>
                  <a:schemeClr val="tx1"/>
                </a:solidFill>
                <a:effectLst/>
                <a:latin typeface="+mn-lt"/>
                <a:ea typeface="+mn-ea"/>
                <a:cs typeface="+mn-cs"/>
              </a:rPr>
              <a:t>FITing</a:t>
            </a:r>
            <a:r>
              <a:rPr lang="en-US" altLang="zh-CN" sz="1200" kern="1200" dirty="0">
                <a:solidFill>
                  <a:schemeClr val="tx1"/>
                </a:solidFill>
                <a:effectLst/>
                <a:latin typeface="+mn-lt"/>
                <a:ea typeface="+mn-ea"/>
                <a:cs typeface="+mn-cs"/>
              </a:rPr>
              <a:t>-Tree</a:t>
            </a:r>
            <a:r>
              <a:rPr lang="zh-CN" altLang="zh-CN" sz="1200" kern="1200" dirty="0">
                <a:solidFill>
                  <a:schemeClr val="tx1"/>
                </a:solidFill>
                <a:effectLst/>
                <a:latin typeface="+mn-lt"/>
                <a:ea typeface="+mn-ea"/>
                <a:cs typeface="+mn-cs"/>
              </a:rPr>
              <a:t>的性能</a:t>
            </a:r>
            <a:r>
              <a:rPr lang="zh-CN" altLang="en-US"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FITing</a:t>
            </a:r>
            <a:r>
              <a:rPr lang="en-US" altLang="zh-CN" sz="1200" kern="1200" dirty="0">
                <a:solidFill>
                  <a:schemeClr val="tx1"/>
                </a:solidFill>
                <a:effectLst/>
                <a:latin typeface="+mn-lt"/>
                <a:ea typeface="+mn-ea"/>
                <a:cs typeface="+mn-cs"/>
              </a:rPr>
              <a:t>-Tree</a:t>
            </a:r>
            <a:r>
              <a:rPr lang="zh-CN" altLang="zh-CN" sz="1200" kern="1200" dirty="0">
                <a:solidFill>
                  <a:schemeClr val="tx1"/>
                </a:solidFill>
                <a:effectLst/>
                <a:latin typeface="+mn-lt"/>
                <a:ea typeface="+mn-ea"/>
                <a:cs typeface="+mn-cs"/>
              </a:rPr>
              <a:t>能够更快与</a:t>
            </a:r>
            <a:r>
              <a:rPr lang="en-US" altLang="zh-CN" sz="1200" kern="1200" dirty="0">
                <a:solidFill>
                  <a:schemeClr val="tx1"/>
                </a:solidFill>
                <a:effectLst/>
                <a:latin typeface="+mn-lt"/>
                <a:ea typeface="+mn-ea"/>
                <a:cs typeface="+mn-cs"/>
              </a:rPr>
              <a:t>Maps</a:t>
            </a:r>
            <a:r>
              <a:rPr lang="zh-CN" altLang="zh-CN" sz="1200" kern="1200" dirty="0">
                <a:solidFill>
                  <a:schemeClr val="tx1"/>
                </a:solidFill>
                <a:effectLst/>
                <a:latin typeface="+mn-lt"/>
                <a:ea typeface="+mn-ea"/>
                <a:cs typeface="+mn-cs"/>
              </a:rPr>
              <a:t>匹配</a:t>
            </a:r>
            <a:r>
              <a:rPr lang="zh-CN" altLang="en-US" sz="1200" kern="1200" dirty="0">
                <a:solidFill>
                  <a:schemeClr val="tx1"/>
                </a:solidFill>
                <a:effectLst/>
                <a:latin typeface="+mn-lt"/>
                <a:ea typeface="+mn-ea"/>
                <a:cs typeface="+mn-cs"/>
              </a:rPr>
              <a:t>，因为</a:t>
            </a:r>
            <a:r>
              <a:rPr lang="en-US" altLang="zh-CN" sz="1200" kern="1200" dirty="0">
                <a:solidFill>
                  <a:schemeClr val="tx1"/>
                </a:solidFill>
                <a:effectLst/>
                <a:latin typeface="+mn-lt"/>
                <a:ea typeface="+mn-ea"/>
                <a:cs typeface="+mn-cs"/>
              </a:rPr>
              <a:t>Maps</a:t>
            </a:r>
            <a:r>
              <a:rPr lang="zh-CN" altLang="zh-CN" sz="1200" kern="1200" dirty="0">
                <a:solidFill>
                  <a:schemeClr val="tx1"/>
                </a:solidFill>
                <a:effectLst/>
                <a:latin typeface="+mn-lt"/>
                <a:ea typeface="+mn-ea"/>
                <a:cs typeface="+mn-cs"/>
              </a:rPr>
              <a:t>相对线性</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CD2D174-C28B-4B3F-B206-85AFBAB268A3}" type="slidenum">
              <a:rPr lang="zh-CN" altLang="en-US" smtClean="0"/>
              <a:t>16</a:t>
            </a:fld>
            <a:endParaRPr lang="zh-CN" altLang="en-US"/>
          </a:p>
        </p:txBody>
      </p:sp>
    </p:spTree>
    <p:extLst>
      <p:ext uri="{BB962C8B-B14F-4D97-AF65-F5344CB8AC3E}">
        <p14:creationId xmlns:p14="http://schemas.microsoft.com/office/powerpoint/2010/main" val="33810228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en-US" altLang="zh-CN" sz="1200" kern="1200" dirty="0">
                <a:solidFill>
                  <a:schemeClr val="tx1"/>
                </a:solidFill>
                <a:effectLst/>
                <a:latin typeface="+mn-lt"/>
                <a:ea typeface="+mn-ea"/>
                <a:cs typeface="+mn-cs"/>
              </a:rPr>
              <a:t>FITing-Tree</a:t>
            </a:r>
            <a:r>
              <a:rPr lang="zh-CN" altLang="zh-CN" sz="1200" kern="1200" dirty="0">
                <a:solidFill>
                  <a:schemeClr val="tx1"/>
                </a:solidFill>
                <a:effectLst/>
                <a:latin typeface="+mn-lt"/>
                <a:ea typeface="+mn-ea"/>
                <a:cs typeface="+mn-cs"/>
              </a:rPr>
              <a:t>使用</a:t>
            </a:r>
            <a:r>
              <a:rPr lang="en-US" altLang="zh-CN" sz="1200" kern="1200" dirty="0">
                <a:solidFill>
                  <a:schemeClr val="tx1"/>
                </a:solidFill>
                <a:effectLst/>
                <a:latin typeface="+mn-lt"/>
                <a:ea typeface="+mn-ea"/>
                <a:cs typeface="+mn-cs"/>
              </a:rPr>
              <a:t>delta</a:t>
            </a:r>
            <a:r>
              <a:rPr lang="zh-CN" altLang="zh-CN" sz="1200" kern="1200" dirty="0">
                <a:solidFill>
                  <a:schemeClr val="tx1"/>
                </a:solidFill>
                <a:effectLst/>
                <a:latin typeface="+mn-lt"/>
                <a:ea typeface="+mn-ea"/>
                <a:cs typeface="+mn-cs"/>
              </a:rPr>
              <a:t>插入</a:t>
            </a:r>
            <a:r>
              <a:rPr lang="zh-CN" altLang="en-US" sz="1200" kern="1200" dirty="0">
                <a:solidFill>
                  <a:schemeClr val="tx1"/>
                </a:solidFill>
                <a:effectLst/>
                <a:latin typeface="+mn-lt"/>
                <a:ea typeface="+mn-ea"/>
                <a:cs typeface="+mn-cs"/>
              </a:rPr>
              <a:t>，因为它性能更好。</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该</a:t>
            </a:r>
            <a:r>
              <a:rPr lang="zh-CN" altLang="zh-CN" sz="1200" kern="1200" dirty="0">
                <a:solidFill>
                  <a:schemeClr val="tx1"/>
                </a:solidFill>
                <a:effectLst/>
                <a:latin typeface="+mn-lt"/>
                <a:ea typeface="+mn-ea"/>
                <a:cs typeface="+mn-cs"/>
              </a:rPr>
              <a:t>性能通常与使用固定大小分页的索引相当</a:t>
            </a:r>
            <a:r>
              <a:rPr lang="zh-CN" altLang="en-US" sz="1200" kern="1200" dirty="0">
                <a:solidFill>
                  <a:schemeClr val="tx1"/>
                </a:solidFill>
                <a:effectLst/>
                <a:latin typeface="+mn-lt"/>
                <a:ea typeface="+mn-ea"/>
                <a:cs typeface="+mn-cs"/>
              </a:rPr>
              <a:t>。因为</a:t>
            </a:r>
            <a:r>
              <a:rPr lang="en-US" altLang="zh-CN" sz="1200" kern="1200" dirty="0" err="1">
                <a:solidFill>
                  <a:schemeClr val="tx1"/>
                </a:solidFill>
                <a:effectLst/>
                <a:latin typeface="+mn-lt"/>
                <a:ea typeface="+mn-ea"/>
                <a:cs typeface="+mn-cs"/>
              </a:rPr>
              <a:t>Fitingtree</a:t>
            </a:r>
            <a:r>
              <a:rPr lang="zh-CN" altLang="en-US" sz="1200" kern="1200" dirty="0">
                <a:solidFill>
                  <a:schemeClr val="tx1"/>
                </a:solidFill>
                <a:effectLst/>
                <a:latin typeface="+mn-lt"/>
                <a:ea typeface="+mn-ea"/>
                <a:cs typeface="+mn-cs"/>
              </a:rPr>
              <a:t>和固定大小页面</a:t>
            </a:r>
            <a:r>
              <a:rPr lang="zh-CN" altLang="zh-CN" sz="1200" kern="1200" dirty="0">
                <a:solidFill>
                  <a:schemeClr val="tx1"/>
                </a:solidFill>
                <a:effectLst/>
                <a:latin typeface="+mn-lt"/>
                <a:ea typeface="+mn-ea"/>
                <a:cs typeface="+mn-cs"/>
              </a:rPr>
              <a:t>都需要定期拆分已满页面</a:t>
            </a:r>
            <a:r>
              <a:rPr lang="zh-CN" altLang="en-US" sz="1200" kern="1200" dirty="0">
                <a:solidFill>
                  <a:schemeClr val="tx1"/>
                </a:solidFill>
                <a:effectLst/>
                <a:latin typeface="+mn-lt"/>
                <a:ea typeface="+mn-ea"/>
                <a:cs typeface="+mn-cs"/>
              </a:rPr>
              <a:t>，所以比完整树索引差。因为</a:t>
            </a:r>
            <a:r>
              <a:rPr lang="en-US" altLang="zh-CN" sz="1200" kern="1200" dirty="0" err="1">
                <a:solidFill>
                  <a:schemeClr val="tx1"/>
                </a:solidFill>
                <a:effectLst/>
                <a:latin typeface="+mn-lt"/>
                <a:ea typeface="+mn-ea"/>
                <a:cs typeface="+mn-cs"/>
              </a:rPr>
              <a:t>Fitingtree</a:t>
            </a:r>
            <a:r>
              <a:rPr lang="zh-CN" altLang="en-US" sz="1200" kern="1200" dirty="0">
                <a:solidFill>
                  <a:schemeClr val="tx1"/>
                </a:solidFill>
                <a:effectLst/>
                <a:latin typeface="+mn-lt"/>
                <a:ea typeface="+mn-ea"/>
                <a:cs typeface="+mn-cs"/>
              </a:rPr>
              <a:t>需要执行分段算法，所以比固定大小差。</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CD2D174-C28B-4B3F-B206-85AFBAB268A3}" type="slidenum">
              <a:rPr lang="zh-CN" altLang="en-US" smtClean="0"/>
              <a:t>17</a:t>
            </a:fld>
            <a:endParaRPr lang="zh-CN" altLang="en-US"/>
          </a:p>
        </p:txBody>
      </p:sp>
    </p:spTree>
    <p:extLst>
      <p:ext uri="{BB962C8B-B14F-4D97-AF65-F5344CB8AC3E}">
        <p14:creationId xmlns:p14="http://schemas.microsoft.com/office/powerpoint/2010/main" val="19582102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sz="1200" kern="1200" dirty="0">
                <a:solidFill>
                  <a:schemeClr val="tx1"/>
                </a:solidFill>
                <a:effectLst/>
                <a:latin typeface="+mn-lt"/>
                <a:ea typeface="+mn-ea"/>
                <a:cs typeface="+mn-cs"/>
              </a:rPr>
              <a:t>1.low </a:t>
            </a:r>
            <a:r>
              <a:rPr lang="en-US" altLang="zh-CN" sz="1200" kern="1200" dirty="0" err="1">
                <a:solidFill>
                  <a:schemeClr val="tx1"/>
                </a:solidFill>
                <a:effectLst/>
                <a:latin typeface="+mn-lt"/>
                <a:ea typeface="+mn-ea"/>
                <a:cs typeface="+mn-cs"/>
              </a:rPr>
              <a:t>inplace</a:t>
            </a:r>
            <a:r>
              <a:rPr lang="zh-CN" altLang="en-US" sz="1200" kern="1200" dirty="0">
                <a:solidFill>
                  <a:schemeClr val="tx1"/>
                </a:solidFill>
                <a:effectLst/>
                <a:latin typeface="+mn-lt"/>
                <a:ea typeface="+mn-ea"/>
                <a:cs typeface="+mn-cs"/>
              </a:rPr>
              <a:t>策略的</a:t>
            </a:r>
            <a:r>
              <a:rPr lang="en-US" altLang="zh-CN" sz="1200" kern="1200" dirty="0">
                <a:solidFill>
                  <a:schemeClr val="tx1"/>
                </a:solidFill>
                <a:effectLst/>
                <a:latin typeface="+mn-lt"/>
                <a:ea typeface="+mn-ea"/>
                <a:cs typeface="+mn-cs"/>
              </a:rPr>
              <a:t>ε</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25</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error</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high </a:t>
            </a:r>
            <a:r>
              <a:rPr lang="en-US" altLang="zh-CN" sz="1200" kern="1200" dirty="0" err="1">
                <a:solidFill>
                  <a:schemeClr val="tx1"/>
                </a:solidFill>
                <a:effectLst/>
                <a:latin typeface="+mn-lt"/>
                <a:ea typeface="+mn-ea"/>
                <a:cs typeface="+mn-cs"/>
              </a:rPr>
              <a:t>inplace</a:t>
            </a:r>
            <a:r>
              <a:rPr lang="zh-CN" altLang="en-US"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ε</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75</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error</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delta</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缓冲区的大小为</a:t>
            </a:r>
            <a:r>
              <a:rPr lang="en-US" altLang="zh-CN" sz="1200" kern="1200" dirty="0">
                <a:solidFill>
                  <a:schemeClr val="tx1"/>
                </a:solidFill>
                <a:effectLst/>
                <a:latin typeface="+mn-lt"/>
                <a:ea typeface="+mn-ea"/>
                <a:cs typeface="+mn-cs"/>
              </a:rPr>
              <a:t>50%error</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indent="0">
              <a:buNone/>
            </a:pP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对于低错误阈值，</a:t>
            </a:r>
            <a:r>
              <a:rPr lang="en-US" altLang="zh-CN" sz="1200" kern="1200" dirty="0" err="1">
                <a:solidFill>
                  <a:schemeClr val="tx1"/>
                </a:solidFill>
                <a:effectLst/>
                <a:latin typeface="+mn-lt"/>
                <a:ea typeface="+mn-ea"/>
                <a:cs typeface="+mn-cs"/>
              </a:rPr>
              <a:t>inplace</a:t>
            </a:r>
            <a:r>
              <a:rPr lang="zh-CN" altLang="zh-CN" sz="1200" kern="1200" dirty="0">
                <a:solidFill>
                  <a:schemeClr val="tx1"/>
                </a:solidFill>
                <a:effectLst/>
                <a:latin typeface="+mn-lt"/>
                <a:ea typeface="+mn-ea"/>
                <a:cs typeface="+mn-cs"/>
              </a:rPr>
              <a:t>性能优于</a:t>
            </a:r>
            <a:r>
              <a:rPr lang="en-US" altLang="zh-CN" sz="1200" kern="1200" dirty="0">
                <a:solidFill>
                  <a:schemeClr val="tx1"/>
                </a:solidFill>
                <a:effectLst/>
                <a:latin typeface="+mn-lt"/>
                <a:ea typeface="+mn-ea"/>
                <a:cs typeface="+mn-cs"/>
              </a:rPr>
              <a:t>delta</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delta</a:t>
            </a:r>
            <a:r>
              <a:rPr lang="zh-CN" altLang="zh-CN" sz="1200" kern="1200" dirty="0">
                <a:solidFill>
                  <a:schemeClr val="tx1"/>
                </a:solidFill>
                <a:effectLst/>
                <a:latin typeface="+mn-lt"/>
                <a:ea typeface="+mn-ea"/>
                <a:cs typeface="+mn-cs"/>
              </a:rPr>
              <a:t>通常</a:t>
            </a:r>
            <a:r>
              <a:rPr lang="zh-CN" altLang="en-US"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error</a:t>
            </a:r>
            <a:r>
              <a:rPr lang="zh-CN" altLang="zh-CN" sz="1200" kern="1200" dirty="0">
                <a:solidFill>
                  <a:schemeClr val="tx1"/>
                </a:solidFill>
                <a:effectLst/>
                <a:latin typeface="+mn-lt"/>
                <a:ea typeface="+mn-ea"/>
                <a:cs typeface="+mn-cs"/>
              </a:rPr>
              <a:t>高于</a:t>
            </a:r>
            <a:r>
              <a:rPr lang="en-US" altLang="zh-CN" sz="1200" kern="1200" dirty="0">
                <a:solidFill>
                  <a:schemeClr val="tx1"/>
                </a:solidFill>
                <a:effectLst/>
                <a:latin typeface="+mn-lt"/>
                <a:ea typeface="+mn-ea"/>
                <a:cs typeface="+mn-cs"/>
              </a:rPr>
              <a:t>100</a:t>
            </a:r>
            <a:r>
              <a:rPr lang="zh-CN" altLang="en-US" sz="1200" kern="1200" dirty="0">
                <a:solidFill>
                  <a:schemeClr val="tx1"/>
                </a:solidFill>
                <a:effectLst/>
                <a:latin typeface="+mn-lt"/>
                <a:ea typeface="+mn-ea"/>
                <a:cs typeface="+mn-cs"/>
              </a:rPr>
              <a:t>的情况</a:t>
            </a:r>
            <a:r>
              <a:rPr lang="zh-CN" altLang="zh-CN" sz="1200" kern="1200" dirty="0">
                <a:solidFill>
                  <a:schemeClr val="tx1"/>
                </a:solidFill>
                <a:effectLst/>
                <a:latin typeface="+mn-lt"/>
                <a:ea typeface="+mn-ea"/>
                <a:cs typeface="+mn-cs"/>
              </a:rPr>
              <a:t>提供最高的插入吞吐量</a:t>
            </a:r>
            <a:r>
              <a:rPr lang="zh-CN" altLang="en-US" sz="1200" kern="1200" dirty="0">
                <a:solidFill>
                  <a:schemeClr val="tx1"/>
                </a:solidFill>
                <a:effectLst/>
                <a:latin typeface="+mn-lt"/>
                <a:ea typeface="+mn-ea"/>
                <a:cs typeface="+mn-cs"/>
              </a:rPr>
              <a:t>。因为</a:t>
            </a:r>
            <a:r>
              <a:rPr lang="en-US" altLang="zh-CN" sz="1200" kern="1200" dirty="0" err="1">
                <a:solidFill>
                  <a:schemeClr val="tx1"/>
                </a:solidFill>
                <a:effectLst/>
                <a:latin typeface="+mn-lt"/>
                <a:ea typeface="+mn-ea"/>
                <a:cs typeface="+mn-cs"/>
              </a:rPr>
              <a:t>inplace</a:t>
            </a:r>
            <a:r>
              <a:rPr lang="zh-CN" altLang="zh-CN" sz="1200" kern="1200" dirty="0">
                <a:solidFill>
                  <a:schemeClr val="tx1"/>
                </a:solidFill>
                <a:effectLst/>
                <a:latin typeface="+mn-lt"/>
                <a:ea typeface="+mn-ea"/>
                <a:cs typeface="+mn-cs"/>
              </a:rPr>
              <a:t>在插入新项时必须移动许多数据项，</a:t>
            </a:r>
            <a:r>
              <a:rPr lang="en-US" altLang="zh-CN" sz="1200" kern="1200" dirty="0">
                <a:solidFill>
                  <a:schemeClr val="tx1"/>
                </a:solidFill>
                <a:effectLst/>
                <a:latin typeface="+mn-lt"/>
                <a:ea typeface="+mn-ea"/>
                <a:cs typeface="+mn-cs"/>
              </a:rPr>
              <a:t>error</a:t>
            </a:r>
            <a:r>
              <a:rPr lang="zh-CN" altLang="en-US" sz="1200" kern="1200" dirty="0">
                <a:solidFill>
                  <a:schemeClr val="tx1"/>
                </a:solidFill>
                <a:effectLst/>
                <a:latin typeface="+mn-lt"/>
                <a:ea typeface="+mn-ea"/>
                <a:cs typeface="+mn-cs"/>
              </a:rPr>
              <a:t>高时</a:t>
            </a:r>
            <a:r>
              <a:rPr lang="zh-CN" altLang="zh-CN" sz="1200" kern="1200" dirty="0">
                <a:solidFill>
                  <a:schemeClr val="tx1"/>
                </a:solidFill>
                <a:effectLst/>
                <a:latin typeface="+mn-lt"/>
                <a:ea typeface="+mn-ea"/>
                <a:cs typeface="+mn-cs"/>
              </a:rPr>
              <a:t>包含更多键。</a:t>
            </a:r>
            <a:endParaRPr lang="en-US" altLang="zh-CN" sz="1200" kern="1200" dirty="0">
              <a:solidFill>
                <a:schemeClr val="tx1"/>
              </a:solidFill>
              <a:effectLst/>
              <a:latin typeface="+mn-lt"/>
              <a:ea typeface="+mn-ea"/>
              <a:cs typeface="+mn-cs"/>
            </a:endParaRPr>
          </a:p>
          <a:p>
            <a:pPr marL="0" indent="0">
              <a:buNone/>
            </a:pP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低填充系数的</a:t>
            </a:r>
            <a:r>
              <a:rPr lang="en-US" altLang="zh-CN" sz="1200" kern="1200" dirty="0" err="1">
                <a:solidFill>
                  <a:schemeClr val="tx1"/>
                </a:solidFill>
                <a:effectLst/>
                <a:latin typeface="+mn-lt"/>
                <a:ea typeface="+mn-ea"/>
                <a:cs typeface="+mn-cs"/>
              </a:rPr>
              <a:t>inplace</a:t>
            </a:r>
            <a:r>
              <a:rPr lang="zh-CN" altLang="zh-CN" sz="1200" kern="1200" dirty="0">
                <a:solidFill>
                  <a:schemeClr val="tx1"/>
                </a:solidFill>
                <a:effectLst/>
                <a:latin typeface="+mn-lt"/>
                <a:ea typeface="+mn-ea"/>
                <a:cs typeface="+mn-cs"/>
              </a:rPr>
              <a:t>可提供最高的插入性能</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CD2D174-C28B-4B3F-B206-85AFBAB268A3}" type="slidenum">
              <a:rPr lang="zh-CN" altLang="en-US" smtClean="0"/>
              <a:t>18</a:t>
            </a:fld>
            <a:endParaRPr lang="zh-CN" altLang="en-US"/>
          </a:p>
        </p:txBody>
      </p:sp>
    </p:spTree>
    <p:extLst>
      <p:ext uri="{BB962C8B-B14F-4D97-AF65-F5344CB8AC3E}">
        <p14:creationId xmlns:p14="http://schemas.microsoft.com/office/powerpoint/2010/main" val="38044327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针对各种比例因子测量</a:t>
            </a:r>
            <a:r>
              <a:rPr lang="en-US" altLang="zh-CN" sz="1200" kern="1200" dirty="0">
                <a:solidFill>
                  <a:schemeClr val="tx1"/>
                </a:solidFill>
                <a:effectLst/>
                <a:latin typeface="+mn-lt"/>
                <a:ea typeface="+mn-ea"/>
                <a:cs typeface="+mn-cs"/>
              </a:rPr>
              <a:t>Weblogs</a:t>
            </a:r>
            <a:r>
              <a:rPr lang="zh-CN" altLang="zh-CN" sz="1200" kern="1200" dirty="0">
                <a:solidFill>
                  <a:schemeClr val="tx1"/>
                </a:solidFill>
                <a:effectLst/>
                <a:latin typeface="+mn-lt"/>
                <a:ea typeface="+mn-ea"/>
                <a:cs typeface="+mn-cs"/>
              </a:rPr>
              <a:t>数据集的查找延迟</a:t>
            </a:r>
            <a:r>
              <a:rPr lang="zh-CN" altLang="en-US" sz="1200" kern="1200" dirty="0">
                <a:solidFill>
                  <a:schemeClr val="tx1"/>
                </a:solidFill>
                <a:effectLst/>
                <a:latin typeface="+mn-lt"/>
                <a:ea typeface="+mn-ea"/>
                <a:cs typeface="+mn-cs"/>
              </a:rPr>
              <a:t>（其他数据集结果相似），</a:t>
            </a:r>
            <a:r>
              <a:rPr lang="zh-CN" altLang="zh-CN" sz="1200" kern="1200" dirty="0">
                <a:solidFill>
                  <a:schemeClr val="tx1"/>
                </a:solidFill>
                <a:effectLst/>
                <a:latin typeface="+mn-lt"/>
                <a:ea typeface="+mn-ea"/>
                <a:cs typeface="+mn-cs"/>
              </a:rPr>
              <a:t>错误阈值和固定页面大小均设置为</a:t>
            </a:r>
            <a:r>
              <a:rPr lang="en-US" altLang="zh-CN" sz="1200" kern="1200" dirty="0">
                <a:solidFill>
                  <a:schemeClr val="tx1"/>
                </a:solidFill>
                <a:effectLst/>
                <a:latin typeface="+mn-lt"/>
                <a:ea typeface="+mn-ea"/>
                <a:cs typeface="+mn-cs"/>
              </a:rPr>
              <a:t>100</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indent="0">
              <a:buNone/>
            </a:pPr>
            <a:r>
              <a:rPr lang="en-US" altLang="zh-CN" sz="1200" kern="1200" dirty="0">
                <a:solidFill>
                  <a:schemeClr val="tx1"/>
                </a:solidFill>
                <a:effectLst/>
                <a:latin typeface="+mn-lt"/>
                <a:ea typeface="+mn-ea"/>
                <a:cs typeface="+mn-cs"/>
              </a:rPr>
              <a:t>2.FITing-Tree</a:t>
            </a:r>
            <a:r>
              <a:rPr lang="zh-CN" altLang="zh-CN" sz="1200" kern="1200" dirty="0">
                <a:solidFill>
                  <a:schemeClr val="tx1"/>
                </a:solidFill>
                <a:effectLst/>
                <a:latin typeface="+mn-lt"/>
                <a:ea typeface="+mn-ea"/>
                <a:cs typeface="+mn-cs"/>
              </a:rPr>
              <a:t>在各种数据集大小上的性能紧随最佳性能的</a:t>
            </a:r>
            <a:r>
              <a:rPr lang="en-US" altLang="zh-CN" sz="1200" kern="1200" dirty="0">
                <a:solidFill>
                  <a:schemeClr val="tx1"/>
                </a:solidFill>
                <a:effectLst/>
                <a:latin typeface="+mn-lt"/>
                <a:ea typeface="+mn-ea"/>
                <a:cs typeface="+mn-cs"/>
              </a:rPr>
              <a:t>full</a:t>
            </a:r>
            <a:r>
              <a:rPr lang="zh-CN" altLang="zh-CN" sz="1200" kern="1200" dirty="0">
                <a:solidFill>
                  <a:schemeClr val="tx1"/>
                </a:solidFill>
                <a:effectLst/>
                <a:latin typeface="+mn-lt"/>
                <a:ea typeface="+mn-ea"/>
                <a:cs typeface="+mn-cs"/>
              </a:rPr>
              <a:t>，这表明</a:t>
            </a:r>
            <a:r>
              <a:rPr lang="zh-CN" altLang="en-US" sz="1200" kern="1200" dirty="0">
                <a:solidFill>
                  <a:schemeClr val="tx1"/>
                </a:solidFill>
                <a:effectLst/>
                <a:latin typeface="+mn-lt"/>
                <a:ea typeface="+mn-ea"/>
                <a:cs typeface="+mn-cs"/>
              </a:rPr>
              <a:t>它</a:t>
            </a:r>
            <a:r>
              <a:rPr lang="zh-CN" altLang="zh-CN" sz="1200" kern="1200" dirty="0">
                <a:solidFill>
                  <a:schemeClr val="tx1"/>
                </a:solidFill>
                <a:effectLst/>
                <a:latin typeface="+mn-lt"/>
                <a:ea typeface="+mn-ea"/>
                <a:cs typeface="+mn-cs"/>
              </a:rPr>
              <a:t>可在不牺牲性能的情况下节省空间。 </a:t>
            </a:r>
            <a:endParaRPr lang="en-US" altLang="zh-CN" sz="1200" kern="1200" dirty="0">
              <a:solidFill>
                <a:schemeClr val="tx1"/>
              </a:solidFill>
              <a:effectLst/>
              <a:latin typeface="+mn-lt"/>
              <a:ea typeface="+mn-ea"/>
              <a:cs typeface="+mn-cs"/>
            </a:endParaRPr>
          </a:p>
          <a:p>
            <a:pPr marL="0" indent="0">
              <a:buNone/>
            </a:pP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由于索引大小超过了可用内存量，</a:t>
            </a:r>
            <a:r>
              <a:rPr lang="en-US" altLang="zh-CN" sz="1200" kern="1200" dirty="0">
                <a:solidFill>
                  <a:schemeClr val="tx1"/>
                </a:solidFill>
                <a:effectLst/>
                <a:latin typeface="+mn-lt"/>
                <a:ea typeface="+mn-ea"/>
                <a:cs typeface="+mn-cs"/>
              </a:rPr>
              <a:t>full</a:t>
            </a:r>
            <a:r>
              <a:rPr lang="zh-CN" altLang="zh-CN" sz="1200" kern="1200" dirty="0">
                <a:solidFill>
                  <a:schemeClr val="tx1"/>
                </a:solidFill>
                <a:effectLst/>
                <a:latin typeface="+mn-lt"/>
                <a:ea typeface="+mn-ea"/>
                <a:cs typeface="+mn-cs"/>
              </a:rPr>
              <a:t>或</a:t>
            </a:r>
            <a:r>
              <a:rPr lang="en-US" altLang="zh-CN" sz="1200" kern="1200" dirty="0">
                <a:solidFill>
                  <a:schemeClr val="tx1"/>
                </a:solidFill>
                <a:effectLst/>
                <a:latin typeface="+mn-lt"/>
                <a:ea typeface="+mn-ea"/>
                <a:cs typeface="+mn-cs"/>
              </a:rPr>
              <a:t>fixed</a:t>
            </a:r>
            <a:r>
              <a:rPr lang="zh-CN" altLang="zh-CN" sz="1200" kern="1200" dirty="0">
                <a:solidFill>
                  <a:schemeClr val="tx1"/>
                </a:solidFill>
                <a:effectLst/>
                <a:latin typeface="+mn-lt"/>
                <a:ea typeface="+mn-ea"/>
                <a:cs typeface="+mn-cs"/>
              </a:rPr>
              <a:t>都无法扩展到</a:t>
            </a:r>
            <a:r>
              <a:rPr lang="en-US" altLang="zh-CN" sz="1200" kern="1200" dirty="0">
                <a:solidFill>
                  <a:schemeClr val="tx1"/>
                </a:solidFill>
                <a:effectLst/>
                <a:latin typeface="+mn-lt"/>
                <a:ea typeface="+mn-ea"/>
                <a:cs typeface="+mn-cs"/>
              </a:rPr>
              <a:t>32</a:t>
            </a:r>
            <a:r>
              <a:rPr lang="zh-CN" altLang="zh-CN" sz="1200" kern="1200" dirty="0">
                <a:solidFill>
                  <a:schemeClr val="tx1"/>
                </a:solidFill>
                <a:effectLst/>
                <a:latin typeface="+mn-lt"/>
                <a:ea typeface="+mn-ea"/>
                <a:cs typeface="+mn-cs"/>
              </a:rPr>
              <a:t>的缩放因子</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再次表明</a:t>
            </a:r>
            <a:r>
              <a:rPr lang="en-US" altLang="zh-CN" sz="1200" kern="1200" dirty="0" err="1">
                <a:solidFill>
                  <a:schemeClr val="tx1"/>
                </a:solidFill>
                <a:effectLst/>
                <a:latin typeface="+mn-lt"/>
                <a:ea typeface="+mn-ea"/>
                <a:cs typeface="+mn-cs"/>
              </a:rPr>
              <a:t>FITingTree</a:t>
            </a:r>
            <a:r>
              <a:rPr lang="zh-CN" altLang="zh-CN" sz="1200" kern="1200" dirty="0">
                <a:solidFill>
                  <a:schemeClr val="tx1"/>
                </a:solidFill>
                <a:effectLst/>
                <a:latin typeface="+mn-lt"/>
                <a:ea typeface="+mn-ea"/>
                <a:cs typeface="+mn-cs"/>
              </a:rPr>
              <a:t>能够节省空间。</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CD2D174-C28B-4B3F-B206-85AFBAB268A3}" type="slidenum">
              <a:rPr lang="zh-CN" altLang="en-US" smtClean="0"/>
              <a:t>19</a:t>
            </a:fld>
            <a:endParaRPr lang="zh-CN" altLang="en-US"/>
          </a:p>
        </p:txBody>
      </p:sp>
    </p:spTree>
    <p:extLst>
      <p:ext uri="{BB962C8B-B14F-4D97-AF65-F5344CB8AC3E}">
        <p14:creationId xmlns:p14="http://schemas.microsoft.com/office/powerpoint/2010/main" val="1068748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数据库索引有多种结构，其中</a:t>
            </a:r>
            <a:r>
              <a:rPr lang="zh-CN" altLang="zh-CN" sz="1200" kern="1200" dirty="0">
                <a:solidFill>
                  <a:schemeClr val="tx1"/>
                </a:solidFill>
                <a:effectLst/>
                <a:latin typeface="+mn-lt"/>
                <a:ea typeface="+mn-ea"/>
                <a:cs typeface="+mn-cs"/>
              </a:rPr>
              <a:t>基于树的索引结构（例如</a:t>
            </a:r>
            <a:r>
              <a:rPr lang="en-US" altLang="zh-CN" sz="1200" kern="1200" dirty="0">
                <a:solidFill>
                  <a:schemeClr val="tx1"/>
                </a:solidFill>
                <a:effectLst/>
                <a:latin typeface="+mn-lt"/>
                <a:ea typeface="+mn-ea"/>
                <a:cs typeface="+mn-cs"/>
              </a:rPr>
              <a:t>B +</a:t>
            </a:r>
            <a:r>
              <a:rPr lang="zh-CN" altLang="zh-CN" sz="1200" kern="1200" dirty="0">
                <a:solidFill>
                  <a:schemeClr val="tx1"/>
                </a:solidFill>
                <a:effectLst/>
                <a:latin typeface="+mn-lt"/>
                <a:ea typeface="+mn-ea"/>
                <a:cs typeface="+mn-cs"/>
              </a:rPr>
              <a:t>树）是</a:t>
            </a:r>
            <a:r>
              <a:rPr lang="en-US" altLang="zh-CN" sz="1200" kern="1200" dirty="0">
                <a:solidFill>
                  <a:schemeClr val="tx1"/>
                </a:solidFill>
                <a:effectLst/>
                <a:latin typeface="+mn-lt"/>
                <a:ea typeface="+mn-ea"/>
                <a:cs typeface="+mn-cs"/>
              </a:rPr>
              <a:t>DBA</a:t>
            </a:r>
            <a:r>
              <a:rPr lang="zh-CN" altLang="zh-CN" sz="1200" kern="1200" dirty="0">
                <a:solidFill>
                  <a:schemeClr val="tx1"/>
                </a:solidFill>
                <a:effectLst/>
                <a:latin typeface="+mn-lt"/>
                <a:ea typeface="+mn-ea"/>
                <a:cs typeface="+mn-cs"/>
              </a:rPr>
              <a:t>用来提高分析和事务性工作负载性能的重要工具</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 但通常会占用大量内存。 </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各种压缩技术的主要思想是消除键之间的冗余或减小索引节点内每个键的大小。例如，前缀和后缀截断</a:t>
            </a:r>
            <a:r>
              <a:rPr lang="zh-CN" altLang="en-US" sz="1200" kern="1200" dirty="0">
                <a:solidFill>
                  <a:schemeClr val="tx1"/>
                </a:solidFill>
                <a:effectLst/>
                <a:latin typeface="+mn-lt"/>
                <a:ea typeface="+mn-ea"/>
                <a:cs typeface="+mn-cs"/>
              </a:rPr>
              <a:t>使</a:t>
            </a:r>
            <a:r>
              <a:rPr lang="zh-CN" altLang="zh-CN" sz="1200" kern="1200" dirty="0">
                <a:solidFill>
                  <a:schemeClr val="tx1"/>
                </a:solidFill>
                <a:effectLst/>
                <a:latin typeface="+mn-lt"/>
                <a:ea typeface="+mn-ea"/>
                <a:cs typeface="+mn-cs"/>
              </a:rPr>
              <a:t>每个索引节点仅存储</a:t>
            </a:r>
            <a:r>
              <a:rPr lang="zh-CN" altLang="en-US" sz="1200" kern="1200" dirty="0">
                <a:solidFill>
                  <a:schemeClr val="tx1"/>
                </a:solidFill>
                <a:effectLst/>
                <a:latin typeface="+mn-lt"/>
                <a:ea typeface="+mn-ea"/>
                <a:cs typeface="+mn-cs"/>
              </a:rPr>
              <a:t>一次</a:t>
            </a:r>
            <a:r>
              <a:rPr lang="zh-CN" altLang="zh-CN" sz="1200" kern="1200" dirty="0">
                <a:solidFill>
                  <a:schemeClr val="tx1"/>
                </a:solidFill>
                <a:effectLst/>
                <a:latin typeface="+mn-lt"/>
                <a:ea typeface="+mn-ea"/>
                <a:cs typeface="+mn-cs"/>
              </a:rPr>
              <a:t>键的公共部分，</a:t>
            </a:r>
            <a:r>
              <a:rPr lang="zh-CN" altLang="en-US" sz="1200" kern="1200" dirty="0">
                <a:solidFill>
                  <a:schemeClr val="tx1"/>
                </a:solidFill>
                <a:effectLst/>
                <a:latin typeface="+mn-lt"/>
                <a:ea typeface="+mn-ea"/>
                <a:cs typeface="+mn-cs"/>
              </a:rPr>
              <a:t>还有</a:t>
            </a:r>
            <a:r>
              <a:rPr lang="zh-CN" altLang="zh-CN" sz="1200" kern="1200" dirty="0">
                <a:solidFill>
                  <a:schemeClr val="tx1"/>
                </a:solidFill>
                <a:effectLst/>
                <a:latin typeface="+mn-lt"/>
                <a:ea typeface="+mn-ea"/>
                <a:cs typeface="+mn-cs"/>
              </a:rPr>
              <a:t>每个节点内的压缩技术（例如霍夫曼编码）</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都减小了索引节点大小，但是内存占用空间仍然随着要索引的键的数量线性增长，消耗大量内存。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CD2D174-C28B-4B3F-B206-85AFBAB268A3}" type="slidenum">
              <a:rPr lang="zh-CN" altLang="en-US" smtClean="0"/>
              <a:t>2</a:t>
            </a:fld>
            <a:endParaRPr lang="zh-CN" altLang="en-US"/>
          </a:p>
        </p:txBody>
      </p:sp>
    </p:spTree>
    <p:extLst>
      <p:ext uri="{BB962C8B-B14F-4D97-AF65-F5344CB8AC3E}">
        <p14:creationId xmlns:p14="http://schemas.microsoft.com/office/powerpoint/2010/main" val="33310209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通过内存基准测试工具确定</a:t>
            </a:r>
            <a:r>
              <a:rPr lang="en-US" altLang="zh-CN" sz="1200" kern="1200" dirty="0">
                <a:solidFill>
                  <a:schemeClr val="tx1"/>
                </a:solidFill>
                <a:effectLst/>
                <a:latin typeface="+mn-lt"/>
                <a:ea typeface="+mn-ea"/>
                <a:cs typeface="+mn-cs"/>
              </a:rPr>
              <a:t>c=50ns</a:t>
            </a:r>
            <a:r>
              <a:rPr lang="zh-CN" altLang="en-US" sz="1200" kern="1200" dirty="0">
                <a:solidFill>
                  <a:schemeClr val="tx1"/>
                </a:solidFill>
                <a:effectLst/>
                <a:latin typeface="+mn-lt"/>
                <a:ea typeface="+mn-ea"/>
                <a:cs typeface="+mn-cs"/>
              </a:rPr>
              <a:t>，即随机内存访问成本。</a:t>
            </a:r>
            <a:endParaRPr lang="en-US" altLang="zh-CN" sz="1200" kern="1200" dirty="0">
              <a:solidFill>
                <a:schemeClr val="tx1"/>
              </a:solidFill>
              <a:effectLst/>
              <a:latin typeface="+mn-lt"/>
              <a:ea typeface="+mn-ea"/>
              <a:cs typeface="+mn-cs"/>
            </a:endParaRPr>
          </a:p>
          <a:p>
            <a:pPr marL="0" indent="0">
              <a:buNone/>
            </a:pP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14a</a:t>
            </a:r>
            <a:r>
              <a:rPr lang="zh-CN" altLang="zh-CN" sz="1200" kern="1200" dirty="0">
                <a:solidFill>
                  <a:schemeClr val="tx1"/>
                </a:solidFill>
                <a:effectLst/>
                <a:latin typeface="+mn-lt"/>
                <a:ea typeface="+mn-ea"/>
                <a:cs typeface="+mn-cs"/>
              </a:rPr>
              <a:t>显示了</a:t>
            </a:r>
            <a:r>
              <a:rPr lang="en-US" altLang="zh-CN" sz="1200" kern="1200" dirty="0">
                <a:solidFill>
                  <a:schemeClr val="tx1"/>
                </a:solidFill>
                <a:effectLst/>
                <a:latin typeface="+mn-lt"/>
                <a:ea typeface="+mn-ea"/>
                <a:cs typeface="+mn-cs"/>
              </a:rPr>
              <a:t>Weblogs</a:t>
            </a:r>
            <a:r>
              <a:rPr lang="zh-CN" altLang="zh-CN" sz="1200" kern="1200" dirty="0">
                <a:solidFill>
                  <a:schemeClr val="tx1"/>
                </a:solidFill>
                <a:effectLst/>
                <a:latin typeface="+mn-lt"/>
                <a:ea typeface="+mn-ea"/>
                <a:cs typeface="+mn-cs"/>
              </a:rPr>
              <a:t>数据集上各种</a:t>
            </a:r>
            <a:r>
              <a:rPr lang="en-US" altLang="zh-CN" sz="1200" kern="1200" dirty="0">
                <a:solidFill>
                  <a:schemeClr val="tx1"/>
                </a:solidFill>
                <a:effectLst/>
                <a:latin typeface="+mn-lt"/>
                <a:ea typeface="+mn-ea"/>
                <a:cs typeface="+mn-cs"/>
              </a:rPr>
              <a:t>error</a:t>
            </a:r>
            <a:r>
              <a:rPr lang="zh-CN" altLang="zh-CN" sz="1200" kern="1200" dirty="0">
                <a:solidFill>
                  <a:schemeClr val="tx1"/>
                </a:solidFill>
                <a:effectLst/>
                <a:latin typeface="+mn-lt"/>
                <a:ea typeface="+mn-ea"/>
                <a:cs typeface="+mn-cs"/>
              </a:rPr>
              <a:t>的估计查找延迟和实际查找延迟</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我们的模型稍微高估了延迟</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确保始终遵守指定的延迟阈值。</a:t>
            </a:r>
            <a:endParaRPr lang="en-US" altLang="zh-CN" sz="1200" kern="1200" dirty="0">
              <a:solidFill>
                <a:schemeClr val="tx1"/>
              </a:solidFill>
              <a:effectLst/>
              <a:latin typeface="+mn-lt"/>
              <a:ea typeface="+mn-ea"/>
              <a:cs typeface="+mn-cs"/>
            </a:endParaRPr>
          </a:p>
          <a:p>
            <a:pPr marL="0" indent="0">
              <a:buNone/>
            </a:pP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14b</a:t>
            </a:r>
            <a:r>
              <a:rPr lang="zh-CN" altLang="zh-CN" sz="1200" kern="1200" dirty="0">
                <a:solidFill>
                  <a:schemeClr val="tx1"/>
                </a:solidFill>
                <a:effectLst/>
                <a:latin typeface="+mn-lt"/>
                <a:ea typeface="+mn-ea"/>
                <a:cs typeface="+mn-cs"/>
              </a:rPr>
              <a:t>显示了针对各种</a:t>
            </a:r>
            <a:r>
              <a:rPr lang="en-US" altLang="zh-CN" sz="1200" kern="1200" dirty="0">
                <a:solidFill>
                  <a:schemeClr val="tx1"/>
                </a:solidFill>
                <a:effectLst/>
                <a:latin typeface="+mn-lt"/>
                <a:ea typeface="+mn-ea"/>
                <a:cs typeface="+mn-cs"/>
              </a:rPr>
              <a:t>error</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FITing</a:t>
            </a:r>
            <a:r>
              <a:rPr lang="zh-CN" altLang="zh-CN" sz="1200" kern="1200" dirty="0">
                <a:solidFill>
                  <a:schemeClr val="tx1"/>
                </a:solidFill>
                <a:effectLst/>
                <a:latin typeface="+mn-lt"/>
                <a:ea typeface="+mn-ea"/>
                <a:cs typeface="+mn-cs"/>
              </a:rPr>
              <a:t>树的预测尺寸和实际尺寸。 我们的模型能够准确预测索引大小，同时确保我们的估算是悲观的（即估算成本高于真实成本）。</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CD2D174-C28B-4B3F-B206-85AFBAB268A3}" type="slidenum">
              <a:rPr lang="zh-CN" altLang="en-US" smtClean="0"/>
              <a:t>20</a:t>
            </a:fld>
            <a:endParaRPr lang="zh-CN" altLang="en-US"/>
          </a:p>
        </p:txBody>
      </p:sp>
    </p:spTree>
    <p:extLst>
      <p:ext uri="{BB962C8B-B14F-4D97-AF65-F5344CB8AC3E}">
        <p14:creationId xmlns:p14="http://schemas.microsoft.com/office/powerpoint/2010/main" val="2517880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zh-CN" sz="1200" kern="1200" dirty="0">
                <a:solidFill>
                  <a:schemeClr val="tx1"/>
                </a:solidFill>
                <a:effectLst/>
                <a:latin typeface="+mn-lt"/>
                <a:ea typeface="+mn-ea"/>
                <a:cs typeface="+mn-cs"/>
              </a:rPr>
              <a:t>提出</a:t>
            </a:r>
            <a:r>
              <a:rPr lang="en-US" altLang="zh-CN" sz="1200" kern="1200" dirty="0" err="1">
                <a:solidFill>
                  <a:schemeClr val="tx1"/>
                </a:solidFill>
                <a:effectLst/>
                <a:latin typeface="+mn-lt"/>
                <a:ea typeface="+mn-ea"/>
                <a:cs typeface="+mn-cs"/>
              </a:rPr>
              <a:t>FITing</a:t>
            </a:r>
            <a:r>
              <a:rPr lang="en-US" altLang="zh-CN" sz="1200" kern="1200" dirty="0">
                <a:solidFill>
                  <a:schemeClr val="tx1"/>
                </a:solidFill>
                <a:effectLst/>
                <a:latin typeface="+mn-lt"/>
                <a:ea typeface="+mn-ea"/>
                <a:cs typeface="+mn-cs"/>
              </a:rPr>
              <a:t>-Tree</a:t>
            </a:r>
            <a:r>
              <a:rPr lang="zh-CN" altLang="zh-CN" sz="1200" kern="1200" dirty="0">
                <a:solidFill>
                  <a:schemeClr val="tx1"/>
                </a:solidFill>
                <a:effectLst/>
                <a:latin typeface="+mn-lt"/>
                <a:ea typeface="+mn-ea"/>
                <a:cs typeface="+mn-cs"/>
              </a:rPr>
              <a:t>，一种新颖的索引结构</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提出一种分段算法，该算法结合了可调整的</a:t>
            </a:r>
            <a:r>
              <a:rPr lang="en-US" altLang="zh-CN" sz="1200" kern="1200" dirty="0">
                <a:solidFill>
                  <a:schemeClr val="tx1"/>
                </a:solidFill>
                <a:effectLst/>
                <a:latin typeface="+mn-lt"/>
                <a:ea typeface="+mn-ea"/>
                <a:cs typeface="+mn-cs"/>
              </a:rPr>
              <a:t>error</a:t>
            </a:r>
            <a:r>
              <a:rPr lang="zh-CN" altLang="zh-CN" sz="1200" kern="1200" dirty="0">
                <a:solidFill>
                  <a:schemeClr val="tx1"/>
                </a:solidFill>
                <a:effectLst/>
                <a:latin typeface="+mn-lt"/>
                <a:ea typeface="+mn-ea"/>
                <a:cs typeface="+mn-cs"/>
              </a:rPr>
              <a:t>参数，</a:t>
            </a:r>
            <a:r>
              <a:rPr lang="zh-CN" altLang="en-US" sz="1200" kern="1200" dirty="0">
                <a:solidFill>
                  <a:schemeClr val="tx1"/>
                </a:solidFill>
                <a:effectLst/>
                <a:latin typeface="+mn-lt"/>
                <a:ea typeface="+mn-ea"/>
                <a:cs typeface="+mn-cs"/>
              </a:rPr>
              <a:t>使</a:t>
            </a:r>
            <a:r>
              <a:rPr lang="en-US" altLang="zh-CN" sz="1200" kern="1200" dirty="0">
                <a:solidFill>
                  <a:schemeClr val="tx1"/>
                </a:solidFill>
                <a:effectLst/>
                <a:latin typeface="+mn-lt"/>
                <a:ea typeface="+mn-ea"/>
                <a:cs typeface="+mn-cs"/>
              </a:rPr>
              <a:t>DBA</a:t>
            </a:r>
            <a:r>
              <a:rPr lang="zh-CN" altLang="zh-CN" sz="1200" kern="1200" dirty="0">
                <a:solidFill>
                  <a:schemeClr val="tx1"/>
                </a:solidFill>
                <a:effectLst/>
                <a:latin typeface="+mn-lt"/>
                <a:ea typeface="+mn-ea"/>
                <a:cs typeface="+mn-cs"/>
              </a:rPr>
              <a:t>平衡索引的查找性能和空间占用。</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提出一种成本模型，可以根据延迟或存储要求确定适当的</a:t>
            </a:r>
            <a:r>
              <a:rPr lang="en-US" altLang="zh-CN" sz="1200" kern="1200" dirty="0">
                <a:solidFill>
                  <a:schemeClr val="tx1"/>
                </a:solidFill>
                <a:effectLst/>
                <a:latin typeface="+mn-lt"/>
                <a:ea typeface="+mn-ea"/>
                <a:cs typeface="+mn-cs"/>
              </a:rPr>
              <a:t>error</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通过使用真实世界的数据集，证明了与现有索引结构相比，我们的索引提供了</a:t>
            </a:r>
            <a:r>
              <a:rPr lang="zh-CN" altLang="en-US" sz="1200" kern="1200" dirty="0">
                <a:solidFill>
                  <a:schemeClr val="tx1"/>
                </a:solidFill>
                <a:effectLst/>
                <a:latin typeface="+mn-lt"/>
                <a:ea typeface="+mn-ea"/>
                <a:cs typeface="+mn-cs"/>
              </a:rPr>
              <a:t>类似</a:t>
            </a:r>
            <a:r>
              <a:rPr lang="zh-CN" altLang="zh-CN" sz="1200" kern="1200" dirty="0">
                <a:solidFill>
                  <a:schemeClr val="tx1"/>
                </a:solidFill>
                <a:effectLst/>
                <a:latin typeface="+mn-lt"/>
                <a:ea typeface="+mn-ea"/>
                <a:cs typeface="+mn-cs"/>
              </a:rPr>
              <a:t>或更好的性能，而占用的空间却少了几个数量级。</a:t>
            </a:r>
            <a:endParaRPr lang="zh-CN" altLang="en-US" dirty="0"/>
          </a:p>
        </p:txBody>
      </p:sp>
      <p:sp>
        <p:nvSpPr>
          <p:cNvPr id="4" name="灯片编号占位符 3"/>
          <p:cNvSpPr>
            <a:spLocks noGrp="1"/>
          </p:cNvSpPr>
          <p:nvPr>
            <p:ph type="sldNum" sz="quarter" idx="5"/>
          </p:nvPr>
        </p:nvSpPr>
        <p:spPr/>
        <p:txBody>
          <a:bodyPr/>
          <a:lstStyle/>
          <a:p>
            <a:fld id="{3CD2D174-C28B-4B3F-B206-85AFBAB268A3}" type="slidenum">
              <a:rPr lang="zh-CN" altLang="en-US" smtClean="0"/>
              <a:t>3</a:t>
            </a:fld>
            <a:endParaRPr lang="zh-CN" altLang="en-US"/>
          </a:p>
        </p:txBody>
      </p:sp>
    </p:spTree>
    <p:extLst>
      <p:ext uri="{BB962C8B-B14F-4D97-AF65-F5344CB8AC3E}">
        <p14:creationId xmlns:p14="http://schemas.microsoft.com/office/powerpoint/2010/main" val="90020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zh-CN" sz="1200" kern="1200" dirty="0">
                <a:solidFill>
                  <a:schemeClr val="tx1"/>
                </a:solidFill>
                <a:effectLst/>
                <a:latin typeface="+mn-lt"/>
                <a:ea typeface="+mn-ea"/>
                <a:cs typeface="+mn-cs"/>
              </a:rPr>
              <a:t>索引可以通过将键映射到存储位置的函数来表示。假设所有要建立索引的键都存储在有序数组中</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我们可以使用元素在数组中的位置作为其存储位置</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我们方法的关键见解</a:t>
            </a:r>
            <a:r>
              <a:rPr lang="zh-CN" altLang="en-US" sz="1200" kern="1200" dirty="0">
                <a:solidFill>
                  <a:schemeClr val="tx1"/>
                </a:solidFill>
                <a:effectLst/>
                <a:latin typeface="+mn-lt"/>
                <a:ea typeface="+mn-ea"/>
                <a:cs typeface="+mn-cs"/>
              </a:rPr>
              <a:t>是</a:t>
            </a:r>
            <a:r>
              <a:rPr lang="zh-CN" altLang="zh-CN" sz="1200" kern="1200" dirty="0">
                <a:solidFill>
                  <a:schemeClr val="tx1"/>
                </a:solidFill>
                <a:effectLst/>
                <a:latin typeface="+mn-lt"/>
                <a:ea typeface="+mn-ea"/>
                <a:cs typeface="+mn-cs"/>
              </a:rPr>
              <a:t>可以抽象地将索引建模为</a:t>
            </a:r>
            <a:r>
              <a:rPr lang="zh-CN" altLang="en-US" sz="1200" kern="1200" dirty="0">
                <a:solidFill>
                  <a:schemeClr val="tx1"/>
                </a:solidFill>
                <a:effectLst/>
                <a:latin typeface="+mn-lt"/>
                <a:ea typeface="+mn-ea"/>
                <a:cs typeface="+mn-cs"/>
              </a:rPr>
              <a:t>将键映射到存储位置的</a:t>
            </a:r>
            <a:r>
              <a:rPr lang="zh-CN" altLang="zh-CN" sz="1200" kern="1200" dirty="0">
                <a:solidFill>
                  <a:schemeClr val="tx1"/>
                </a:solidFill>
                <a:effectLst/>
                <a:latin typeface="+mn-lt"/>
                <a:ea typeface="+mn-ea"/>
                <a:cs typeface="+mn-cs"/>
              </a:rPr>
              <a:t>单调递增函数。</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例如</a:t>
            </a:r>
            <a:r>
              <a:rPr lang="en-US" altLang="zh-CN" sz="1200" kern="1200" dirty="0">
                <a:solidFill>
                  <a:schemeClr val="tx1"/>
                </a:solidFill>
                <a:effectLst/>
                <a:latin typeface="+mn-lt"/>
                <a:ea typeface="+mn-ea"/>
                <a:cs typeface="+mn-cs"/>
              </a:rPr>
              <a:t>IoT</a:t>
            </a:r>
            <a:r>
              <a:rPr lang="zh-CN" altLang="zh-CN" sz="1200" kern="1200" dirty="0">
                <a:solidFill>
                  <a:schemeClr val="tx1"/>
                </a:solidFill>
                <a:effectLst/>
                <a:latin typeface="+mn-lt"/>
                <a:ea typeface="+mn-ea"/>
                <a:cs typeface="+mn-cs"/>
              </a:rPr>
              <a:t>数据集，其中包含来自整个大学建筑中安装的各种设备（例如门传感器）的事件。</a:t>
            </a:r>
            <a:r>
              <a:rPr lang="zh-CN" altLang="en-US"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为</a:t>
            </a:r>
            <a:r>
              <a:rPr lang="zh-CN" altLang="zh-CN" sz="1200" kern="1200" dirty="0">
                <a:solidFill>
                  <a:schemeClr val="tx1"/>
                </a:solidFill>
                <a:effectLst/>
                <a:latin typeface="+mn-lt"/>
                <a:ea typeface="+mn-ea"/>
                <a:cs typeface="+mn-cs"/>
              </a:rPr>
              <a:t>将每个时间戳映射到其在数据集中的位置</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数据按事件的时间戳进行排序，</a:t>
            </a:r>
            <a:r>
              <a:rPr lang="zh-CN" altLang="en-US" sz="1200" kern="1200" dirty="0">
                <a:solidFill>
                  <a:schemeClr val="tx1"/>
                </a:solidFill>
                <a:effectLst/>
                <a:latin typeface="+mn-lt"/>
                <a:ea typeface="+mn-ea"/>
                <a:cs typeface="+mn-cs"/>
              </a:rPr>
              <a:t>遵循时间模式（比如晚上和周末比较少）。</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由于表示索引的函数可能</a:t>
            </a:r>
            <a:r>
              <a:rPr lang="zh-CN" altLang="en-US" sz="1200" kern="1200" dirty="0">
                <a:solidFill>
                  <a:schemeClr val="tx1"/>
                </a:solidFill>
                <a:effectLst/>
                <a:latin typeface="+mn-lt"/>
                <a:ea typeface="+mn-ea"/>
                <a:cs typeface="+mn-cs"/>
              </a:rPr>
              <a:t>很</a:t>
            </a:r>
            <a:r>
              <a:rPr lang="zh-CN" altLang="zh-CN" sz="1200" kern="1200" dirty="0">
                <a:solidFill>
                  <a:schemeClr val="tx1"/>
                </a:solidFill>
                <a:effectLst/>
                <a:latin typeface="+mn-lt"/>
                <a:ea typeface="+mn-ea"/>
                <a:cs typeface="+mn-cs"/>
              </a:rPr>
              <a:t>复杂，将键映射到</a:t>
            </a:r>
            <a:r>
              <a:rPr lang="zh-CN" altLang="en-US" sz="1200" kern="1200" dirty="0">
                <a:solidFill>
                  <a:schemeClr val="tx1"/>
                </a:solidFill>
                <a:effectLst/>
                <a:latin typeface="+mn-lt"/>
                <a:ea typeface="+mn-ea"/>
                <a:cs typeface="+mn-cs"/>
              </a:rPr>
              <a:t>精确</a:t>
            </a:r>
            <a:r>
              <a:rPr lang="zh-CN" altLang="zh-CN" sz="1200" kern="1200" dirty="0">
                <a:solidFill>
                  <a:schemeClr val="tx1"/>
                </a:solidFill>
                <a:effectLst/>
                <a:latin typeface="+mn-lt"/>
                <a:ea typeface="+mn-ea"/>
                <a:cs typeface="+mn-cs"/>
              </a:rPr>
              <a:t>位置的函数可能无法学习且构建更新成本很高</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因此我们使用一系列分段线性函数来近似任意函数。例如图</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所示，我们的分段算法将时间戳值划分为几个线性段，这些段可以准确反映数据中存在的各种趋势（例如周末的活动较少）。</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但是键的预测位置不一定是其真实位置</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因此，将与近似值相关的</a:t>
            </a:r>
            <a:r>
              <a:rPr lang="en-US" altLang="zh-CN" sz="1200" kern="1200" dirty="0">
                <a:solidFill>
                  <a:schemeClr val="tx1"/>
                </a:solidFill>
                <a:effectLst/>
                <a:latin typeface="+mn-lt"/>
                <a:ea typeface="+mn-ea"/>
                <a:cs typeface="+mn-cs"/>
              </a:rPr>
              <a:t>error</a:t>
            </a:r>
            <a:r>
              <a:rPr lang="zh-CN" altLang="zh-CN" sz="1200" kern="1200" dirty="0">
                <a:solidFill>
                  <a:schemeClr val="tx1"/>
                </a:solidFill>
                <a:effectLst/>
                <a:latin typeface="+mn-lt"/>
                <a:ea typeface="+mn-ea"/>
                <a:cs typeface="+mn-cs"/>
              </a:rPr>
              <a:t>定义为任何键的实际位置和预测位置之间的最大距离，如</a:t>
            </a:r>
            <a:r>
              <a:rPr lang="zh-CN" altLang="en-US" sz="1200" kern="1200" dirty="0">
                <a:solidFill>
                  <a:schemeClr val="tx1"/>
                </a:solidFill>
                <a:effectLst/>
                <a:latin typeface="+mn-lt"/>
                <a:ea typeface="+mn-ea"/>
                <a:cs typeface="+mn-cs"/>
              </a:rPr>
              <a:t>公式</a:t>
            </a:r>
            <a:r>
              <a:rPr lang="zh-CN" altLang="zh-CN" sz="1200" kern="1200" dirty="0">
                <a:solidFill>
                  <a:schemeClr val="tx1"/>
                </a:solidFill>
                <a:effectLst/>
                <a:latin typeface="+mn-lt"/>
                <a:ea typeface="+mn-ea"/>
                <a:cs typeface="+mn-cs"/>
              </a:rPr>
              <a:t>所示，其中</a:t>
            </a:r>
            <a:r>
              <a:rPr lang="en-US" altLang="zh-CN" sz="1200" kern="1200" dirty="0" err="1">
                <a:solidFill>
                  <a:schemeClr val="tx1"/>
                </a:solidFill>
                <a:effectLst/>
                <a:latin typeface="+mn-lt"/>
                <a:ea typeface="+mn-ea"/>
                <a:cs typeface="+mn-cs"/>
              </a:rPr>
              <a:t>pred_pos</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k</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true_pos</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k</a:t>
            </a:r>
            <a:r>
              <a:rPr lang="zh-CN" altLang="zh-CN" sz="1200" kern="1200" dirty="0">
                <a:solidFill>
                  <a:schemeClr val="tx1"/>
                </a:solidFill>
                <a:effectLst/>
                <a:latin typeface="+mn-lt"/>
                <a:ea typeface="+mn-ea"/>
                <a:cs typeface="+mn-cs"/>
              </a:rPr>
              <a:t>）分别返回元素</a:t>
            </a:r>
            <a:r>
              <a:rPr lang="en-US" altLang="zh-CN" sz="1200" kern="1200" dirty="0">
                <a:solidFill>
                  <a:schemeClr val="tx1"/>
                </a:solidFill>
                <a:effectLst/>
                <a:latin typeface="+mn-lt"/>
                <a:ea typeface="+mn-ea"/>
                <a:cs typeface="+mn-cs"/>
              </a:rPr>
              <a:t>k</a:t>
            </a:r>
            <a:r>
              <a:rPr lang="zh-CN" altLang="zh-CN" sz="1200" kern="1200" dirty="0">
                <a:solidFill>
                  <a:schemeClr val="tx1"/>
                </a:solidFill>
                <a:effectLst/>
                <a:latin typeface="+mn-lt"/>
                <a:ea typeface="+mn-ea"/>
                <a:cs typeface="+mn-cs"/>
              </a:rPr>
              <a:t>的预测位置和实际位置。</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这使我们可以定义</a:t>
            </a:r>
            <a:r>
              <a:rPr lang="en-US" altLang="zh-CN" sz="1200" kern="1200" dirty="0" err="1">
                <a:solidFill>
                  <a:schemeClr val="tx1"/>
                </a:solidFill>
                <a:effectLst/>
                <a:latin typeface="+mn-lt"/>
                <a:ea typeface="+mn-ea"/>
                <a:cs typeface="+mn-cs"/>
              </a:rPr>
              <a:t>FITing</a:t>
            </a:r>
            <a:r>
              <a:rPr lang="en-US" altLang="zh-CN" sz="1200" kern="1200" dirty="0">
                <a:solidFill>
                  <a:schemeClr val="tx1"/>
                </a:solidFill>
                <a:effectLst/>
                <a:latin typeface="+mn-lt"/>
                <a:ea typeface="+mn-ea"/>
                <a:cs typeface="+mn-cs"/>
              </a:rPr>
              <a:t>-Tree</a:t>
            </a:r>
            <a:r>
              <a:rPr lang="zh-CN" altLang="zh-CN" sz="1200" kern="1200" dirty="0">
                <a:solidFill>
                  <a:schemeClr val="tx1"/>
                </a:solidFill>
                <a:effectLst/>
                <a:latin typeface="+mn-lt"/>
                <a:ea typeface="+mn-ea"/>
                <a:cs typeface="+mn-cs"/>
              </a:rPr>
              <a:t>的核心构建</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段</a:t>
            </a:r>
            <a:r>
              <a:rPr lang="zh-CN" altLang="zh-CN" sz="1200" kern="1200" dirty="0">
                <a:solidFill>
                  <a:schemeClr val="tx1"/>
                </a:solidFill>
                <a:effectLst/>
                <a:latin typeface="+mn-lt"/>
                <a:ea typeface="+mn-ea"/>
                <a:cs typeface="+mn-cs"/>
              </a:rPr>
              <a:t>。段是排序数组的连续区域，</a:t>
            </a:r>
            <a:r>
              <a:rPr lang="zh-CN" altLang="en-US" sz="1200" kern="1200" dirty="0">
                <a:solidFill>
                  <a:schemeClr val="tx1"/>
                </a:solidFill>
                <a:effectLst/>
                <a:latin typeface="+mn-lt"/>
                <a:ea typeface="+mn-ea"/>
                <a:cs typeface="+mn-cs"/>
              </a:rPr>
              <a:t>段内</a:t>
            </a:r>
            <a:r>
              <a:rPr lang="zh-CN" altLang="zh-CN" sz="1200" kern="1200" dirty="0">
                <a:solidFill>
                  <a:schemeClr val="tx1"/>
                </a:solidFill>
                <a:effectLst/>
                <a:latin typeface="+mn-lt"/>
                <a:ea typeface="+mn-ea"/>
                <a:cs typeface="+mn-cs"/>
              </a:rPr>
              <a:t>任何键</a:t>
            </a:r>
            <a:r>
              <a:rPr lang="zh-CN" altLang="en-US" sz="1200" kern="1200" dirty="0">
                <a:solidFill>
                  <a:schemeClr val="tx1"/>
                </a:solidFill>
                <a:effectLst/>
                <a:latin typeface="+mn-lt"/>
                <a:ea typeface="+mn-ea"/>
                <a:cs typeface="+mn-cs"/>
              </a:rPr>
              <a:t>的位置差</a:t>
            </a:r>
            <a:r>
              <a:rPr lang="zh-CN" altLang="zh-CN" sz="1200" kern="1200" dirty="0">
                <a:solidFill>
                  <a:schemeClr val="tx1"/>
                </a:solidFill>
                <a:effectLst/>
                <a:latin typeface="+mn-lt"/>
                <a:ea typeface="+mn-ea"/>
                <a:cs typeface="+mn-cs"/>
              </a:rPr>
              <a:t>不超过指定的</a:t>
            </a:r>
            <a:r>
              <a:rPr lang="en-US" altLang="zh-CN" sz="1200" kern="1200" dirty="0">
                <a:solidFill>
                  <a:schemeClr val="tx1"/>
                </a:solidFill>
                <a:effectLst/>
                <a:latin typeface="+mn-lt"/>
                <a:ea typeface="+mn-ea"/>
                <a:cs typeface="+mn-cs"/>
              </a:rPr>
              <a:t>error</a:t>
            </a:r>
            <a:r>
              <a:rPr lang="zh-CN" altLang="zh-CN" sz="1200" kern="1200" dirty="0">
                <a:solidFill>
                  <a:schemeClr val="tx1"/>
                </a:solidFill>
                <a:effectLst/>
                <a:latin typeface="+mn-lt"/>
                <a:ea typeface="+mn-ea"/>
                <a:cs typeface="+mn-cs"/>
              </a:rPr>
              <a:t>。根据数据分布和</a:t>
            </a:r>
            <a:r>
              <a:rPr lang="en-US" altLang="zh-CN" sz="1200" kern="1200" dirty="0">
                <a:solidFill>
                  <a:schemeClr val="tx1"/>
                </a:solidFill>
                <a:effectLst/>
                <a:latin typeface="+mn-lt"/>
                <a:ea typeface="+mn-ea"/>
                <a:cs typeface="+mn-cs"/>
              </a:rPr>
              <a:t>error</a:t>
            </a:r>
            <a:r>
              <a:rPr lang="zh-CN" altLang="zh-CN" sz="1200" kern="1200" dirty="0">
                <a:solidFill>
                  <a:schemeClr val="tx1"/>
                </a:solidFill>
                <a:effectLst/>
                <a:latin typeface="+mn-lt"/>
                <a:ea typeface="+mn-ea"/>
                <a:cs typeface="+mn-cs"/>
              </a:rPr>
              <a:t>阈值，分段过程将产生不同数量的分段。</a:t>
            </a:r>
            <a:r>
              <a:rPr lang="zh-CN" altLang="en-US" sz="1200" kern="1200" dirty="0">
                <a:solidFill>
                  <a:schemeClr val="tx1"/>
                </a:solidFill>
                <a:effectLst/>
                <a:latin typeface="+mn-lt"/>
                <a:ea typeface="+mn-ea"/>
                <a:cs typeface="+mn-cs"/>
              </a:rPr>
              <a:t>比如图</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中的线段。</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CD2D174-C28B-4B3F-B206-85AFBAB268A3}" type="slidenum">
              <a:rPr lang="zh-CN" altLang="en-US" smtClean="0"/>
              <a:t>4</a:t>
            </a:fld>
            <a:endParaRPr lang="zh-CN" altLang="en-US"/>
          </a:p>
        </p:txBody>
      </p:sp>
    </p:spTree>
    <p:extLst>
      <p:ext uri="{BB962C8B-B14F-4D97-AF65-F5344CB8AC3E}">
        <p14:creationId xmlns:p14="http://schemas.microsoft.com/office/powerpoint/2010/main" val="2439285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zh-CN"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显示了聚簇</a:t>
            </a:r>
            <a:r>
              <a:rPr lang="en-US" altLang="zh-CN" sz="1200" kern="1200" dirty="0" err="1">
                <a:solidFill>
                  <a:schemeClr val="tx1"/>
                </a:solidFill>
                <a:effectLst/>
                <a:latin typeface="+mn-lt"/>
                <a:ea typeface="+mn-ea"/>
                <a:cs typeface="+mn-cs"/>
              </a:rPr>
              <a:t>FITing</a:t>
            </a:r>
            <a:r>
              <a:rPr lang="en-US" altLang="zh-CN" sz="1200" kern="1200" dirty="0">
                <a:solidFill>
                  <a:schemeClr val="tx1"/>
                </a:solidFill>
                <a:effectLst/>
                <a:latin typeface="+mn-lt"/>
                <a:ea typeface="+mn-ea"/>
                <a:cs typeface="+mn-cs"/>
              </a:rPr>
              <a:t>-Tree</a:t>
            </a:r>
            <a:r>
              <a:rPr lang="zh-CN" altLang="zh-CN" sz="1200" kern="1200" dirty="0">
                <a:solidFill>
                  <a:schemeClr val="tx1"/>
                </a:solidFill>
                <a:effectLst/>
                <a:latin typeface="+mn-lt"/>
                <a:ea typeface="+mn-ea"/>
                <a:cs typeface="+mn-cs"/>
              </a:rPr>
              <a:t>索引的结构</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基础数据被划分为一系列可变大小的段，这些段近似于要索引的键的分布。</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2.FITing-Tree</a:t>
            </a:r>
            <a:r>
              <a:rPr lang="zh-CN" altLang="zh-CN" sz="1200" kern="1200" dirty="0">
                <a:solidFill>
                  <a:schemeClr val="tx1"/>
                </a:solidFill>
                <a:effectLst/>
                <a:latin typeface="+mn-lt"/>
                <a:ea typeface="+mn-ea"/>
                <a:cs typeface="+mn-cs"/>
              </a:rPr>
              <a:t>的内部节点与</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树相同</a:t>
            </a:r>
            <a:r>
              <a:rPr lang="zh-CN" altLang="en-US" sz="1200" kern="1200" dirty="0">
                <a:solidFill>
                  <a:schemeClr val="tx1"/>
                </a:solidFill>
                <a:effectLst/>
                <a:latin typeface="+mn-lt"/>
                <a:ea typeface="+mn-ea"/>
                <a:cs typeface="+mn-cs"/>
              </a:rPr>
              <a:t>，但</a:t>
            </a:r>
            <a:r>
              <a:rPr lang="zh-CN" altLang="zh-CN" sz="1200" kern="1200" dirty="0">
                <a:solidFill>
                  <a:schemeClr val="tx1"/>
                </a:solidFill>
                <a:effectLst/>
                <a:latin typeface="+mn-lt"/>
                <a:ea typeface="+mn-ea"/>
                <a:cs typeface="+mn-cs"/>
              </a:rPr>
              <a:t>在传统的群集</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树中，表数据存储在固定大小的页面中，索引的叶级别仅包含这些表页面中每个页面的第一个键</a:t>
            </a:r>
            <a:r>
              <a:rPr lang="zh-CN" altLang="en-US" sz="1200" kern="1200" dirty="0">
                <a:solidFill>
                  <a:schemeClr val="tx1"/>
                </a:solidFill>
                <a:effectLst/>
                <a:latin typeface="+mn-lt"/>
                <a:ea typeface="+mn-ea"/>
                <a:cs typeface="+mn-cs"/>
              </a:rPr>
              <a:t>。而</a:t>
            </a:r>
            <a:r>
              <a:rPr lang="zh-CN" altLang="zh-CN" sz="1200" kern="1200" dirty="0">
                <a:solidFill>
                  <a:schemeClr val="tx1"/>
                </a:solidFill>
                <a:effectLst/>
                <a:latin typeface="+mn-lt"/>
                <a:ea typeface="+mn-ea"/>
                <a:cs typeface="+mn-cs"/>
              </a:rPr>
              <a:t>在</a:t>
            </a:r>
            <a:r>
              <a:rPr lang="en-US" altLang="zh-CN" sz="1200" kern="1200" dirty="0" err="1">
                <a:solidFill>
                  <a:schemeClr val="tx1"/>
                </a:solidFill>
                <a:effectLst/>
                <a:latin typeface="+mn-lt"/>
                <a:ea typeface="+mn-ea"/>
                <a:cs typeface="+mn-cs"/>
              </a:rPr>
              <a:t>FITing</a:t>
            </a:r>
            <a:r>
              <a:rPr lang="zh-CN" altLang="zh-CN" sz="1200" kern="1200" dirty="0">
                <a:solidFill>
                  <a:schemeClr val="tx1"/>
                </a:solidFill>
                <a:effectLst/>
                <a:latin typeface="+mn-lt"/>
                <a:ea typeface="+mn-ea"/>
                <a:cs typeface="+mn-cs"/>
              </a:rPr>
              <a:t>树中，表数据被划分为满足给定</a:t>
            </a:r>
            <a:r>
              <a:rPr lang="en-US" altLang="zh-CN" sz="1200" kern="1200" dirty="0">
                <a:solidFill>
                  <a:schemeClr val="tx1"/>
                </a:solidFill>
                <a:effectLst/>
                <a:latin typeface="+mn-lt"/>
                <a:ea typeface="+mn-ea"/>
                <a:cs typeface="+mn-cs"/>
              </a:rPr>
              <a:t>error</a:t>
            </a:r>
            <a:r>
              <a:rPr lang="zh-CN" altLang="zh-CN" sz="1200" kern="1200" dirty="0">
                <a:solidFill>
                  <a:schemeClr val="tx1"/>
                </a:solidFill>
                <a:effectLst/>
                <a:latin typeface="+mn-lt"/>
                <a:ea typeface="+mn-ea"/>
                <a:cs typeface="+mn-cs"/>
              </a:rPr>
              <a:t>的可变大小的段</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每个叶节点都存储段的斜率</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开始键和指向段的指针。</a:t>
            </a:r>
            <a:endParaRPr lang="zh-CN" altLang="en-US" dirty="0"/>
          </a:p>
        </p:txBody>
      </p:sp>
      <p:sp>
        <p:nvSpPr>
          <p:cNvPr id="4" name="灯片编号占位符 3"/>
          <p:cNvSpPr>
            <a:spLocks noGrp="1"/>
          </p:cNvSpPr>
          <p:nvPr>
            <p:ph type="sldNum" sz="quarter" idx="5"/>
          </p:nvPr>
        </p:nvSpPr>
        <p:spPr/>
        <p:txBody>
          <a:bodyPr/>
          <a:lstStyle/>
          <a:p>
            <a:fld id="{3CD2D174-C28B-4B3F-B206-85AFBAB268A3}" type="slidenum">
              <a:rPr lang="zh-CN" altLang="en-US" smtClean="0"/>
              <a:t>5</a:t>
            </a:fld>
            <a:endParaRPr lang="zh-CN" altLang="en-US"/>
          </a:p>
        </p:txBody>
      </p:sp>
    </p:spTree>
    <p:extLst>
      <p:ext uri="{BB962C8B-B14F-4D97-AF65-F5344CB8AC3E}">
        <p14:creationId xmlns:p14="http://schemas.microsoft.com/office/powerpoint/2010/main" val="3201405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非聚簇索引可以极大地提高对非主键属性的查询性能。与聚簇索引不同，非主键属性不会排序，并且可能包含重复项。</a:t>
            </a:r>
            <a:endParaRPr lang="en-US" altLang="zh-CN" dirty="0"/>
          </a:p>
          <a:p>
            <a:r>
              <a:rPr lang="en-US" altLang="zh-CN" dirty="0"/>
              <a:t>2.</a:t>
            </a:r>
            <a:r>
              <a:rPr lang="zh-CN" altLang="en-US" dirty="0"/>
              <a:t> </a:t>
            </a:r>
            <a:r>
              <a:rPr lang="zh-CN" altLang="zh-CN" sz="1200" kern="1200" dirty="0">
                <a:solidFill>
                  <a:schemeClr val="tx1"/>
                </a:solidFill>
                <a:effectLst/>
                <a:latin typeface="+mn-lt"/>
                <a:ea typeface="+mn-ea"/>
                <a:cs typeface="+mn-cs"/>
              </a:rPr>
              <a:t>主要区别在于，非</a:t>
            </a:r>
            <a:r>
              <a:rPr lang="zh-CN" altLang="en-US" sz="1200" kern="1200" dirty="0">
                <a:solidFill>
                  <a:schemeClr val="tx1"/>
                </a:solidFill>
                <a:effectLst/>
                <a:latin typeface="+mn-lt"/>
                <a:ea typeface="+mn-ea"/>
                <a:cs typeface="+mn-cs"/>
              </a:rPr>
              <a:t>聚簇</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FITing</a:t>
            </a:r>
            <a:r>
              <a:rPr lang="zh-CN" altLang="zh-CN" sz="1200" kern="1200" dirty="0">
                <a:solidFill>
                  <a:schemeClr val="tx1"/>
                </a:solidFill>
                <a:effectLst/>
                <a:latin typeface="+mn-lt"/>
                <a:ea typeface="+mn-ea"/>
                <a:cs typeface="+mn-cs"/>
              </a:rPr>
              <a:t>树需要附加的</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间接层</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即</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关键页面</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 该层实质上是一个按要索引的键排序</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指针数组</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例</a:t>
            </a:r>
            <a:r>
              <a:rPr lang="zh-CN" altLang="en-US" sz="1200" kern="1200" dirty="0">
                <a:solidFill>
                  <a:schemeClr val="tx1"/>
                </a:solidFill>
                <a:effectLst/>
                <a:latin typeface="+mn-lt"/>
                <a:ea typeface="+mn-ea"/>
                <a:cs typeface="+mn-cs"/>
              </a:rPr>
              <a:t>如</a:t>
            </a:r>
            <a:r>
              <a:rPr lang="zh-CN" altLang="zh-CN" sz="1200" kern="1200" dirty="0">
                <a:solidFill>
                  <a:schemeClr val="tx1"/>
                </a:solidFill>
                <a:effectLst/>
                <a:latin typeface="+mn-lt"/>
                <a:ea typeface="+mn-ea"/>
                <a:cs typeface="+mn-cs"/>
              </a:rPr>
              <a:t>此间接层中的第一个位置将包含一个指向要索引的键</a:t>
            </a:r>
            <a:r>
              <a:rPr lang="zh-CN" altLang="en-US" sz="1200" kern="1200" dirty="0">
                <a:solidFill>
                  <a:schemeClr val="tx1"/>
                </a:solidFill>
                <a:effectLst/>
                <a:latin typeface="+mn-lt"/>
                <a:ea typeface="+mn-ea"/>
                <a:cs typeface="+mn-cs"/>
              </a:rPr>
              <a:t>中</a:t>
            </a:r>
            <a:r>
              <a:rPr lang="zh-CN" altLang="zh-CN" sz="1200" kern="1200" dirty="0">
                <a:solidFill>
                  <a:schemeClr val="tx1"/>
                </a:solidFill>
                <a:effectLst/>
                <a:latin typeface="+mn-lt"/>
                <a:ea typeface="+mn-ea"/>
                <a:cs typeface="+mn-cs"/>
              </a:rPr>
              <a:t>的最小值的指针。</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创建非</a:t>
            </a:r>
            <a:r>
              <a:rPr lang="zh-CN" altLang="en-US" sz="1200" kern="1200" dirty="0">
                <a:solidFill>
                  <a:schemeClr val="tx1"/>
                </a:solidFill>
                <a:effectLst/>
                <a:latin typeface="+mn-lt"/>
                <a:ea typeface="+mn-ea"/>
                <a:cs typeface="+mn-cs"/>
              </a:rPr>
              <a:t>聚簇</a:t>
            </a:r>
            <a:r>
              <a:rPr lang="en-US" altLang="zh-CN" sz="1200" kern="1200" dirty="0" err="1">
                <a:solidFill>
                  <a:schemeClr val="tx1"/>
                </a:solidFill>
                <a:effectLst/>
                <a:latin typeface="+mn-lt"/>
                <a:ea typeface="+mn-ea"/>
                <a:cs typeface="+mn-cs"/>
              </a:rPr>
              <a:t>FITing</a:t>
            </a:r>
            <a:r>
              <a:rPr lang="en-US" altLang="zh-CN" sz="1200" kern="1200" dirty="0">
                <a:solidFill>
                  <a:schemeClr val="tx1"/>
                </a:solidFill>
                <a:effectLst/>
                <a:latin typeface="+mn-lt"/>
                <a:ea typeface="+mn-ea"/>
                <a:cs typeface="+mn-cs"/>
              </a:rPr>
              <a:t>-Tree</a:t>
            </a:r>
            <a:r>
              <a:rPr lang="zh-CN" altLang="en-US" sz="1200" kern="1200" dirty="0">
                <a:solidFill>
                  <a:schemeClr val="tx1"/>
                </a:solidFill>
                <a:effectLst/>
                <a:latin typeface="+mn-lt"/>
                <a:ea typeface="+mn-ea"/>
                <a:cs typeface="+mn-cs"/>
              </a:rPr>
              <a:t>：第一步构建间接层</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通过使用索引键对数据进行排序</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并按排</a:t>
            </a:r>
            <a:r>
              <a:rPr lang="zh-CN" altLang="en-US" sz="1200" kern="1200" dirty="0">
                <a:solidFill>
                  <a:schemeClr val="tx1"/>
                </a:solidFill>
                <a:effectLst/>
                <a:latin typeface="+mn-lt"/>
                <a:ea typeface="+mn-ea"/>
                <a:cs typeface="+mn-cs"/>
              </a:rPr>
              <a:t>好</a:t>
            </a:r>
            <a:r>
              <a:rPr lang="zh-CN" altLang="zh-CN" sz="1200" kern="1200" dirty="0">
                <a:solidFill>
                  <a:schemeClr val="tx1"/>
                </a:solidFill>
                <a:effectLst/>
                <a:latin typeface="+mn-lt"/>
                <a:ea typeface="+mn-ea"/>
                <a:cs typeface="+mn-cs"/>
              </a:rPr>
              <a:t>的顺序</a:t>
            </a:r>
            <a:r>
              <a:rPr lang="zh-CN" altLang="en-US" sz="1200" kern="1200" dirty="0">
                <a:solidFill>
                  <a:schemeClr val="tx1"/>
                </a:solidFill>
                <a:effectLst/>
                <a:latin typeface="+mn-lt"/>
                <a:ea typeface="+mn-ea"/>
                <a:cs typeface="+mn-cs"/>
              </a:rPr>
              <a:t>来</a:t>
            </a:r>
            <a:r>
              <a:rPr lang="zh-CN" altLang="zh-CN" sz="1200" kern="1200" dirty="0">
                <a:solidFill>
                  <a:schemeClr val="tx1"/>
                </a:solidFill>
                <a:effectLst/>
                <a:latin typeface="+mn-lt"/>
                <a:ea typeface="+mn-ea"/>
                <a:cs typeface="+mn-cs"/>
              </a:rPr>
              <a:t>具体化指向每个数据项的指针数组。</a:t>
            </a:r>
            <a:r>
              <a:rPr lang="zh-CN" altLang="en-US" sz="1200" kern="1200" dirty="0">
                <a:solidFill>
                  <a:schemeClr val="tx1"/>
                </a:solidFill>
                <a:effectLst/>
                <a:latin typeface="+mn-lt"/>
                <a:ea typeface="+mn-ea"/>
                <a:cs typeface="+mn-cs"/>
              </a:rPr>
              <a:t>第二步构建树</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与</a:t>
            </a:r>
            <a:r>
              <a:rPr lang="zh-CN" altLang="zh-CN" sz="1200" kern="1200" dirty="0">
                <a:solidFill>
                  <a:schemeClr val="tx1"/>
                </a:solidFill>
                <a:effectLst/>
                <a:latin typeface="+mn-lt"/>
                <a:ea typeface="+mn-ea"/>
                <a:cs typeface="+mn-cs"/>
              </a:rPr>
              <a:t>聚簇索引一样，分段算法将扫描间接层并生成有效的分段集，然后将其插入上级树。</a:t>
            </a:r>
            <a:endParaRPr lang="zh-CN" altLang="en-US" dirty="0"/>
          </a:p>
        </p:txBody>
      </p:sp>
      <p:sp>
        <p:nvSpPr>
          <p:cNvPr id="4" name="灯片编号占位符 3"/>
          <p:cNvSpPr>
            <a:spLocks noGrp="1"/>
          </p:cNvSpPr>
          <p:nvPr>
            <p:ph type="sldNum" sz="quarter" idx="5"/>
          </p:nvPr>
        </p:nvSpPr>
        <p:spPr/>
        <p:txBody>
          <a:bodyPr/>
          <a:lstStyle/>
          <a:p>
            <a:fld id="{3CD2D174-C28B-4B3F-B206-85AFBAB268A3}" type="slidenum">
              <a:rPr lang="zh-CN" altLang="en-US" smtClean="0"/>
              <a:t>6</a:t>
            </a:fld>
            <a:endParaRPr lang="zh-CN" altLang="en-US"/>
          </a:p>
        </p:txBody>
      </p:sp>
    </p:spTree>
    <p:extLst>
      <p:ext uri="{BB962C8B-B14F-4D97-AF65-F5344CB8AC3E}">
        <p14:creationId xmlns:p14="http://schemas.microsoft.com/office/powerpoint/2010/main" val="98975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在这里</a:t>
            </a:r>
            <a:r>
              <a:rPr lang="zh-CN" altLang="zh-CN" sz="1200" kern="1200" dirty="0">
                <a:solidFill>
                  <a:schemeClr val="tx1"/>
                </a:solidFill>
                <a:effectLst/>
                <a:latin typeface="+mn-lt"/>
                <a:ea typeface="+mn-ea"/>
                <a:cs typeface="+mn-cs"/>
              </a:rPr>
              <a:t>描述</a:t>
            </a:r>
            <a:r>
              <a:rPr lang="en-US" altLang="zh-CN" sz="1200" kern="1200" dirty="0" err="1">
                <a:solidFill>
                  <a:schemeClr val="tx1"/>
                </a:solidFill>
                <a:effectLst/>
                <a:latin typeface="+mn-lt"/>
                <a:ea typeface="+mn-ea"/>
                <a:cs typeface="+mn-cs"/>
              </a:rPr>
              <a:t>FITing</a:t>
            </a:r>
            <a:r>
              <a:rPr lang="en-US" altLang="zh-CN" sz="1200" kern="1200" dirty="0">
                <a:solidFill>
                  <a:schemeClr val="tx1"/>
                </a:solidFill>
                <a:effectLst/>
                <a:latin typeface="+mn-lt"/>
                <a:ea typeface="+mn-ea"/>
                <a:cs typeface="+mn-cs"/>
              </a:rPr>
              <a:t>-Tree</a:t>
            </a:r>
            <a:r>
              <a:rPr lang="zh-CN" altLang="zh-CN" sz="1200" kern="1200" dirty="0">
                <a:solidFill>
                  <a:schemeClr val="tx1"/>
                </a:solidFill>
                <a:effectLst/>
                <a:latin typeface="+mn-lt"/>
                <a:ea typeface="+mn-ea"/>
                <a:cs typeface="+mn-cs"/>
              </a:rPr>
              <a:t>如何将属性的键空间划分为满足指定</a:t>
            </a:r>
            <a:r>
              <a:rPr lang="en-US" altLang="zh-CN" sz="1200" kern="1200" dirty="0">
                <a:solidFill>
                  <a:schemeClr val="tx1"/>
                </a:solidFill>
                <a:effectLst/>
                <a:latin typeface="+mn-lt"/>
                <a:ea typeface="+mn-ea"/>
                <a:cs typeface="+mn-cs"/>
              </a:rPr>
              <a:t>error</a:t>
            </a:r>
            <a:r>
              <a:rPr lang="zh-CN" altLang="zh-CN" sz="1200" kern="1200" dirty="0">
                <a:solidFill>
                  <a:schemeClr val="tx1"/>
                </a:solidFill>
                <a:effectLst/>
                <a:latin typeface="+mn-lt"/>
                <a:ea typeface="+mn-ea"/>
                <a:cs typeface="+mn-cs"/>
              </a:rPr>
              <a:t>的可变大小段。</a:t>
            </a:r>
            <a:endParaRPr lang="en-US" altLang="zh-CN" dirty="0"/>
          </a:p>
          <a:p>
            <a:r>
              <a:rPr lang="en-US" altLang="zh-CN" dirty="0"/>
              <a:t>2.</a:t>
            </a:r>
            <a:r>
              <a:rPr lang="zh-CN" altLang="zh-CN" sz="1200" kern="1200" dirty="0">
                <a:solidFill>
                  <a:schemeClr val="tx1"/>
                </a:solidFill>
                <a:effectLst/>
                <a:latin typeface="+mn-lt"/>
                <a:ea typeface="+mn-ea"/>
                <a:cs typeface="+mn-cs"/>
              </a:rPr>
              <a:t>我们选择使用贪婪的流算法</a:t>
            </a:r>
            <a:r>
              <a:rPr lang="en-US" altLang="zh-CN" sz="1200" kern="1200" dirty="0" err="1">
                <a:solidFill>
                  <a:schemeClr val="tx1"/>
                </a:solidFill>
                <a:effectLst/>
                <a:latin typeface="+mn-lt"/>
                <a:ea typeface="+mn-ea"/>
                <a:cs typeface="+mn-cs"/>
              </a:rPr>
              <a:t>ShrinkingCone</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该算法在给定段的起点键的情况下，尝试在满足给定</a:t>
            </a:r>
            <a:r>
              <a:rPr lang="en-US" altLang="zh-CN" sz="1200" kern="1200" dirty="0">
                <a:solidFill>
                  <a:schemeClr val="tx1"/>
                </a:solidFill>
                <a:effectLst/>
                <a:latin typeface="+mn-lt"/>
                <a:ea typeface="+mn-ea"/>
                <a:cs typeface="+mn-cs"/>
              </a:rPr>
              <a:t>error</a:t>
            </a:r>
            <a:r>
              <a:rPr lang="zh-CN" altLang="zh-CN" sz="1200" kern="1200" dirty="0">
                <a:solidFill>
                  <a:schemeClr val="tx1"/>
                </a:solidFill>
                <a:effectLst/>
                <a:latin typeface="+mn-lt"/>
                <a:ea typeface="+mn-ea"/>
                <a:cs typeface="+mn-cs"/>
              </a:rPr>
              <a:t>的同时最大化段的长度。背后的主要思想是，当且仅当一个新</a:t>
            </a:r>
            <a:r>
              <a:rPr lang="en-US" altLang="zh-CN" sz="1200" kern="1200" dirty="0">
                <a:solidFill>
                  <a:schemeClr val="tx1"/>
                </a:solidFill>
                <a:effectLst/>
                <a:latin typeface="+mn-lt"/>
                <a:ea typeface="+mn-ea"/>
                <a:cs typeface="+mn-cs"/>
              </a:rPr>
              <a:t>key</a:t>
            </a:r>
            <a:r>
              <a:rPr lang="zh-CN" altLang="zh-CN" sz="1200" kern="1200" dirty="0">
                <a:solidFill>
                  <a:schemeClr val="tx1"/>
                </a:solidFill>
                <a:effectLst/>
                <a:latin typeface="+mn-lt"/>
                <a:ea typeface="+mn-ea"/>
                <a:cs typeface="+mn-cs"/>
              </a:rPr>
              <a:t>不违反该段中任何先前键的</a:t>
            </a:r>
            <a:r>
              <a:rPr lang="en-US" altLang="zh-CN" sz="1200" kern="1200" dirty="0">
                <a:solidFill>
                  <a:schemeClr val="tx1"/>
                </a:solidFill>
                <a:effectLst/>
                <a:latin typeface="+mn-lt"/>
                <a:ea typeface="+mn-ea"/>
                <a:cs typeface="+mn-cs"/>
              </a:rPr>
              <a:t>error</a:t>
            </a:r>
            <a:r>
              <a:rPr lang="zh-CN" altLang="zh-CN" sz="1200" kern="1200" dirty="0">
                <a:solidFill>
                  <a:schemeClr val="tx1"/>
                </a:solidFill>
                <a:effectLst/>
                <a:latin typeface="+mn-lt"/>
                <a:ea typeface="+mn-ea"/>
                <a:cs typeface="+mn-cs"/>
              </a:rPr>
              <a:t>时，才可以将其添加到段中。</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通过三元组定义</a:t>
            </a:r>
            <a:r>
              <a:rPr lang="en-US" altLang="zh-CN" sz="1200" kern="1200" dirty="0">
                <a:solidFill>
                  <a:schemeClr val="tx1"/>
                </a:solidFill>
                <a:effectLst/>
                <a:latin typeface="+mn-lt"/>
                <a:ea typeface="+mn-ea"/>
                <a:cs typeface="+mn-cs"/>
              </a:rPr>
              <a:t>cone</a:t>
            </a:r>
            <a:r>
              <a:rPr lang="zh-CN" altLang="zh-CN" sz="1200" kern="1200" dirty="0">
                <a:solidFill>
                  <a:schemeClr val="tx1"/>
                </a:solidFill>
                <a:effectLst/>
                <a:latin typeface="+mn-lt"/>
                <a:ea typeface="+mn-ea"/>
                <a:cs typeface="+mn-cs"/>
              </a:rPr>
              <a:t>：原点（关键点及其位置）</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高斜率（</a:t>
            </a:r>
            <a:r>
              <a:rPr lang="en-US" altLang="zh-CN" sz="1200" kern="1200" dirty="0" err="1">
                <a:solidFill>
                  <a:schemeClr val="tx1"/>
                </a:solidFill>
                <a:effectLst/>
                <a:latin typeface="+mn-lt"/>
                <a:ea typeface="+mn-ea"/>
                <a:cs typeface="+mn-cs"/>
              </a:rPr>
              <a:t>sl</a:t>
            </a:r>
            <a:r>
              <a:rPr lang="en-US" altLang="zh-CN" sz="1200" kern="1200" baseline="-25000" dirty="0" err="1">
                <a:solidFill>
                  <a:schemeClr val="tx1"/>
                </a:solidFill>
                <a:effectLst/>
                <a:latin typeface="+mn-lt"/>
                <a:ea typeface="+mn-ea"/>
                <a:cs typeface="+mn-cs"/>
              </a:rPr>
              <a:t>high</a:t>
            </a:r>
            <a:r>
              <a:rPr lang="zh-CN" altLang="zh-CN" sz="1200" kern="1200" dirty="0">
                <a:solidFill>
                  <a:schemeClr val="tx1"/>
                </a:solidFill>
                <a:effectLst/>
                <a:latin typeface="+mn-lt"/>
                <a:ea typeface="+mn-ea"/>
                <a:cs typeface="+mn-cs"/>
              </a:rPr>
              <a:t>）和低斜率（</a:t>
            </a:r>
            <a:r>
              <a:rPr lang="en-US" altLang="zh-CN" sz="1200" kern="1200" dirty="0" err="1">
                <a:solidFill>
                  <a:schemeClr val="tx1"/>
                </a:solidFill>
                <a:effectLst/>
                <a:latin typeface="+mn-lt"/>
                <a:ea typeface="+mn-ea"/>
                <a:cs typeface="+mn-cs"/>
              </a:rPr>
              <a:t>sl</a:t>
            </a:r>
            <a:r>
              <a:rPr lang="en-US" altLang="zh-CN" sz="1200" kern="1200" baseline="-25000" dirty="0" err="1">
                <a:solidFill>
                  <a:schemeClr val="tx1"/>
                </a:solidFill>
                <a:effectLst/>
                <a:latin typeface="+mn-lt"/>
                <a:ea typeface="+mn-ea"/>
                <a:cs typeface="+mn-cs"/>
              </a:rPr>
              <a:t>low</a:t>
            </a:r>
            <a:r>
              <a:rPr lang="zh-CN" altLang="zh-CN" sz="1200" kern="1200" dirty="0">
                <a:solidFill>
                  <a:schemeClr val="tx1"/>
                </a:solidFill>
                <a:effectLst/>
                <a:latin typeface="+mn-lt"/>
                <a:ea typeface="+mn-ea"/>
                <a:cs typeface="+mn-cs"/>
              </a:rPr>
              <a:t>）。起点和低斜率的组合给出</a:t>
            </a:r>
            <a:r>
              <a:rPr lang="en-US" altLang="zh-CN" sz="1200" kern="1200" dirty="0">
                <a:solidFill>
                  <a:schemeClr val="tx1"/>
                </a:solidFill>
                <a:effectLst/>
                <a:latin typeface="+mn-lt"/>
                <a:ea typeface="+mn-ea"/>
                <a:cs typeface="+mn-cs"/>
              </a:rPr>
              <a:t>cone</a:t>
            </a:r>
            <a:r>
              <a:rPr lang="zh-CN" altLang="zh-CN" sz="1200" kern="1200" dirty="0">
                <a:solidFill>
                  <a:schemeClr val="tx1"/>
                </a:solidFill>
                <a:effectLst/>
                <a:latin typeface="+mn-lt"/>
                <a:ea typeface="+mn-ea"/>
                <a:cs typeface="+mn-cs"/>
              </a:rPr>
              <a:t>下界，起点和高斜率的组合给出</a:t>
            </a:r>
            <a:r>
              <a:rPr lang="en-US" altLang="zh-CN" sz="1200" kern="1200" dirty="0">
                <a:solidFill>
                  <a:schemeClr val="tx1"/>
                </a:solidFill>
                <a:effectLst/>
                <a:latin typeface="+mn-lt"/>
                <a:ea typeface="+mn-ea"/>
                <a:cs typeface="+mn-cs"/>
              </a:rPr>
              <a:t>cone</a:t>
            </a:r>
            <a:r>
              <a:rPr lang="zh-CN" altLang="zh-CN" sz="1200" kern="1200" dirty="0">
                <a:solidFill>
                  <a:schemeClr val="tx1"/>
                </a:solidFill>
                <a:effectLst/>
                <a:latin typeface="+mn-lt"/>
                <a:ea typeface="+mn-ea"/>
                <a:cs typeface="+mn-cs"/>
              </a:rPr>
              <a:t>上界。</a:t>
            </a:r>
            <a:r>
              <a:rPr lang="en-US" altLang="zh-CN" sz="1200" kern="1200" dirty="0">
                <a:solidFill>
                  <a:schemeClr val="tx1"/>
                </a:solidFill>
                <a:effectLst/>
                <a:latin typeface="+mn-lt"/>
                <a:ea typeface="+mn-ea"/>
                <a:cs typeface="+mn-cs"/>
              </a:rPr>
              <a:t>cone</a:t>
            </a:r>
            <a:r>
              <a:rPr lang="zh-CN" altLang="zh-CN" sz="1200" kern="1200" dirty="0">
                <a:solidFill>
                  <a:schemeClr val="tx1"/>
                </a:solidFill>
                <a:effectLst/>
                <a:latin typeface="+mn-lt"/>
                <a:ea typeface="+mn-ea"/>
                <a:cs typeface="+mn-cs"/>
              </a:rPr>
              <a:t>代表从起点开始的线段的可行线性函数</a:t>
            </a:r>
            <a:r>
              <a:rPr lang="zh-CN" altLang="en-US" sz="1200" kern="1200" dirty="0">
                <a:solidFill>
                  <a:schemeClr val="tx1"/>
                </a:solidFill>
                <a:effectLst/>
                <a:latin typeface="+mn-lt"/>
                <a:ea typeface="+mn-ea"/>
                <a:cs typeface="+mn-cs"/>
              </a:rPr>
              <a:t>簇</a:t>
            </a:r>
            <a:r>
              <a:rPr lang="zh-CN" altLang="zh-CN" sz="1200" kern="1200" dirty="0">
                <a:solidFill>
                  <a:schemeClr val="tx1"/>
                </a:solidFill>
                <a:effectLst/>
                <a:latin typeface="+mn-lt"/>
                <a:ea typeface="+mn-ea"/>
                <a:cs typeface="+mn-cs"/>
              </a:rPr>
              <a:t>（高和低斜率表示有效斜率的范围）。</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将新点添加到段时，将关键点的位置</a:t>
            </a:r>
            <a:r>
              <a:rPr lang="zh-CN" altLang="en-US" sz="1200" kern="1200" dirty="0">
                <a:solidFill>
                  <a:schemeClr val="tx1"/>
                </a:solidFill>
                <a:effectLst/>
                <a:latin typeface="+mn-lt"/>
                <a:ea typeface="+mn-ea"/>
                <a:cs typeface="+mn-cs"/>
              </a:rPr>
              <a:t>加减</a:t>
            </a:r>
            <a:r>
              <a:rPr lang="en-US" altLang="zh-CN" sz="1200" kern="1200" dirty="0">
                <a:solidFill>
                  <a:schemeClr val="tx1"/>
                </a:solidFill>
                <a:effectLst/>
                <a:latin typeface="+mn-lt"/>
                <a:ea typeface="+mn-ea"/>
                <a:cs typeface="+mn-cs"/>
              </a:rPr>
              <a:t>error</a:t>
            </a:r>
            <a:r>
              <a:rPr lang="zh-CN" altLang="zh-CN" sz="1200" kern="1200" dirty="0">
                <a:solidFill>
                  <a:schemeClr val="tx1"/>
                </a:solidFill>
                <a:effectLst/>
                <a:latin typeface="+mn-lt"/>
                <a:ea typeface="+mn-ea"/>
                <a:cs typeface="+mn-cs"/>
              </a:rPr>
              <a:t>来计算上下坡度</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然后在更新步骤（算法</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6-7</a:t>
            </a:r>
            <a:r>
              <a:rPr lang="zh-CN" altLang="zh-CN" sz="1200" kern="1200" dirty="0">
                <a:solidFill>
                  <a:schemeClr val="tx1"/>
                </a:solidFill>
                <a:effectLst/>
                <a:latin typeface="+mn-lt"/>
                <a:ea typeface="+mn-ea"/>
                <a:cs typeface="+mn-cs"/>
              </a:rPr>
              <a:t>行）中，选择最低的高斜率值和最高的低斜率值（在新计算的斜率和先前的斜率之间）</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因此</a:t>
            </a:r>
            <a:r>
              <a:rPr lang="en-US" altLang="zh-CN" sz="1200" kern="1200" dirty="0">
                <a:solidFill>
                  <a:schemeClr val="tx1"/>
                </a:solidFill>
                <a:effectLst/>
                <a:latin typeface="+mn-lt"/>
                <a:ea typeface="+mn-ea"/>
                <a:cs typeface="+mn-cs"/>
              </a:rPr>
              <a:t>cone</a:t>
            </a:r>
            <a:r>
              <a:rPr lang="zh-CN" altLang="zh-CN" sz="1200" kern="1200" dirty="0">
                <a:solidFill>
                  <a:schemeClr val="tx1"/>
                </a:solidFill>
                <a:effectLst/>
                <a:latin typeface="+mn-lt"/>
                <a:ea typeface="+mn-ea"/>
                <a:cs typeface="+mn-cs"/>
              </a:rPr>
              <a:t>变窄或不变。不在</a:t>
            </a:r>
            <a:r>
              <a:rPr lang="en-US" altLang="zh-CN" sz="1200" kern="1200" dirty="0">
                <a:solidFill>
                  <a:schemeClr val="tx1"/>
                </a:solidFill>
                <a:effectLst/>
                <a:latin typeface="+mn-lt"/>
                <a:ea typeface="+mn-ea"/>
                <a:cs typeface="+mn-cs"/>
              </a:rPr>
              <a:t>cone</a:t>
            </a:r>
            <a:r>
              <a:rPr lang="zh-CN" altLang="zh-CN" sz="1200" kern="1200" dirty="0">
                <a:solidFill>
                  <a:schemeClr val="tx1"/>
                </a:solidFill>
                <a:effectLst/>
                <a:latin typeface="+mn-lt"/>
                <a:ea typeface="+mn-ea"/>
                <a:cs typeface="+mn-cs"/>
              </a:rPr>
              <a:t>内的新点成为新段的原点。</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说明了</a:t>
            </a:r>
            <a:r>
              <a:rPr lang="en-US" altLang="zh-CN" sz="1200" kern="1200" dirty="0">
                <a:solidFill>
                  <a:schemeClr val="tx1"/>
                </a:solidFill>
                <a:effectLst/>
                <a:latin typeface="+mn-lt"/>
                <a:ea typeface="+mn-ea"/>
                <a:cs typeface="+mn-cs"/>
              </a:rPr>
              <a:t>cone</a:t>
            </a:r>
            <a:r>
              <a:rPr lang="zh-CN" altLang="zh-CN" sz="1200" kern="1200" dirty="0">
                <a:solidFill>
                  <a:schemeClr val="tx1"/>
                </a:solidFill>
                <a:effectLst/>
                <a:latin typeface="+mn-lt"/>
                <a:ea typeface="+mn-ea"/>
                <a:cs typeface="+mn-cs"/>
              </a:rPr>
              <a:t>的更新方式：点</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是原点</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点</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同时更新了高斜率和低斜率</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点</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cone</a:t>
            </a:r>
            <a:r>
              <a:rPr lang="zh-CN" altLang="en-US" sz="1200" kern="1200" dirty="0">
                <a:solidFill>
                  <a:schemeClr val="tx1"/>
                </a:solidFill>
                <a:effectLst/>
                <a:latin typeface="+mn-lt"/>
                <a:ea typeface="+mn-ea"/>
                <a:cs typeface="+mn-cs"/>
              </a:rPr>
              <a:t>内</a:t>
            </a:r>
            <a:r>
              <a:rPr lang="zh-CN" altLang="zh-CN" sz="1200" kern="1200" dirty="0">
                <a:solidFill>
                  <a:schemeClr val="tx1"/>
                </a:solidFill>
                <a:effectLst/>
                <a:latin typeface="+mn-lt"/>
                <a:ea typeface="+mn-ea"/>
                <a:cs typeface="+mn-cs"/>
              </a:rPr>
              <a:t>，但是它仅更新上限</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点</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cone</a:t>
            </a:r>
            <a:r>
              <a:rPr lang="zh-CN" altLang="zh-CN" sz="1200" kern="1200" dirty="0">
                <a:solidFill>
                  <a:schemeClr val="tx1"/>
                </a:solidFill>
                <a:effectLst/>
                <a:latin typeface="+mn-lt"/>
                <a:ea typeface="+mn-ea"/>
                <a:cs typeface="+mn-cs"/>
              </a:rPr>
              <a:t>之外，因此将是新段的第一个点。</a:t>
            </a:r>
            <a:endParaRPr lang="zh-CN" altLang="en-US" dirty="0"/>
          </a:p>
        </p:txBody>
      </p:sp>
      <p:sp>
        <p:nvSpPr>
          <p:cNvPr id="4" name="灯片编号占位符 3"/>
          <p:cNvSpPr>
            <a:spLocks noGrp="1"/>
          </p:cNvSpPr>
          <p:nvPr>
            <p:ph type="sldNum" sz="quarter" idx="5"/>
          </p:nvPr>
        </p:nvSpPr>
        <p:spPr/>
        <p:txBody>
          <a:bodyPr/>
          <a:lstStyle/>
          <a:p>
            <a:fld id="{3CD2D174-C28B-4B3F-B206-85AFBAB268A3}" type="slidenum">
              <a:rPr lang="zh-CN" altLang="en-US" smtClean="0"/>
              <a:t>7</a:t>
            </a:fld>
            <a:endParaRPr lang="zh-CN" altLang="en-US"/>
          </a:p>
        </p:txBody>
      </p:sp>
    </p:spTree>
    <p:extLst>
      <p:ext uri="{BB962C8B-B14F-4D97-AF65-F5344CB8AC3E}">
        <p14:creationId xmlns:p14="http://schemas.microsoft.com/office/powerpoint/2010/main" val="2126270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sz="1200" kern="1200" dirty="0">
                <a:solidFill>
                  <a:schemeClr val="tx1"/>
                </a:solidFill>
                <a:effectLst/>
                <a:latin typeface="+mn-lt"/>
                <a:ea typeface="+mn-ea"/>
                <a:cs typeface="+mn-cs"/>
              </a:rPr>
              <a:t>考虑到开销、效率等因素，选择线性分段函数。</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具体地说，一个片段由片段中的第一个键和最后一个键表示</a:t>
            </a:r>
            <a:r>
              <a:rPr lang="zh-CN" altLang="en-US" sz="1200" kern="1200" dirty="0">
                <a:solidFill>
                  <a:schemeClr val="tx1"/>
                </a:solidFill>
                <a:effectLst/>
                <a:latin typeface="+mn-lt"/>
                <a:ea typeface="+mn-ea"/>
                <a:cs typeface="+mn-cs"/>
              </a:rPr>
              <a:t>。因为</a:t>
            </a:r>
            <a:r>
              <a:rPr lang="zh-CN" altLang="zh-CN" sz="1200" kern="1200" dirty="0">
                <a:solidFill>
                  <a:schemeClr val="tx1"/>
                </a:solidFill>
                <a:effectLst/>
                <a:latin typeface="+mn-lt"/>
                <a:ea typeface="+mn-ea"/>
                <a:cs typeface="+mn-cs"/>
              </a:rPr>
              <a:t>每个段</a:t>
            </a:r>
            <a:r>
              <a:rPr lang="zh-CN" altLang="en-US" sz="1200" kern="1200" dirty="0">
                <a:solidFill>
                  <a:schemeClr val="tx1"/>
                </a:solidFill>
                <a:effectLst/>
                <a:latin typeface="+mn-lt"/>
                <a:ea typeface="+mn-ea"/>
                <a:cs typeface="+mn-cs"/>
              </a:rPr>
              <a:t>中</a:t>
            </a:r>
            <a:r>
              <a:rPr lang="zh-CN" altLang="zh-CN" sz="1200" kern="1200" dirty="0">
                <a:solidFill>
                  <a:schemeClr val="tx1"/>
                </a:solidFill>
                <a:effectLst/>
                <a:latin typeface="+mn-lt"/>
                <a:ea typeface="+mn-ea"/>
                <a:cs typeface="+mn-cs"/>
              </a:rPr>
              <a:t>键的预计位置与其实际位置之间最多</a:t>
            </a:r>
            <a:r>
              <a:rPr lang="zh-CN" altLang="en-US" sz="1200" kern="1200" dirty="0">
                <a:solidFill>
                  <a:schemeClr val="tx1"/>
                </a:solidFill>
                <a:effectLst/>
                <a:latin typeface="+mn-lt"/>
                <a:ea typeface="+mn-ea"/>
                <a:cs typeface="+mn-cs"/>
              </a:rPr>
              <a:t>差</a:t>
            </a:r>
            <a:r>
              <a:rPr lang="en-US" altLang="zh-CN" sz="1200" kern="1200" dirty="0">
                <a:solidFill>
                  <a:schemeClr val="tx1"/>
                </a:solidFill>
                <a:effectLst/>
                <a:latin typeface="+mn-lt"/>
                <a:ea typeface="+mn-ea"/>
                <a:cs typeface="+mn-cs"/>
              </a:rPr>
              <a:t>error</a:t>
            </a:r>
            <a:r>
              <a:rPr lang="zh-CN" altLang="zh-CN" sz="1200" kern="1200" dirty="0">
                <a:solidFill>
                  <a:schemeClr val="tx1"/>
                </a:solidFill>
                <a:effectLst/>
                <a:latin typeface="+mn-lt"/>
                <a:ea typeface="+mn-ea"/>
                <a:cs typeface="+mn-cs"/>
              </a:rPr>
              <a:t>个元素</a:t>
            </a:r>
            <a:r>
              <a:rPr lang="zh-CN" altLang="en-US" sz="1200" kern="1200" dirty="0">
                <a:solidFill>
                  <a:schemeClr val="tx1"/>
                </a:solidFill>
                <a:effectLst/>
                <a:latin typeface="+mn-lt"/>
                <a:ea typeface="+mn-ea"/>
                <a:cs typeface="+mn-cs"/>
              </a:rPr>
              <a:t>，所以有以下定理成立</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最大线性段所覆盖的最小位置数为</a:t>
            </a:r>
            <a:r>
              <a:rPr lang="en-US" altLang="zh-CN" sz="1200" kern="1200" dirty="0">
                <a:solidFill>
                  <a:schemeClr val="tx1"/>
                </a:solidFill>
                <a:effectLst/>
                <a:latin typeface="+mn-lt"/>
                <a:ea typeface="+mn-ea"/>
                <a:cs typeface="+mn-cs"/>
              </a:rPr>
              <a:t>error + 1</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最大段是</a:t>
            </a:r>
            <a:r>
              <a:rPr lang="zh-CN" altLang="zh-CN" sz="1200" kern="1200" dirty="0">
                <a:solidFill>
                  <a:schemeClr val="tx1"/>
                </a:solidFill>
                <a:effectLst/>
                <a:latin typeface="+mn-lt"/>
                <a:ea typeface="+mn-ea"/>
                <a:cs typeface="+mn-cs"/>
              </a:rPr>
              <a:t>添加键会违反指定</a:t>
            </a:r>
            <a:r>
              <a:rPr lang="en-US" altLang="zh-CN" sz="1200" kern="1200" dirty="0">
                <a:solidFill>
                  <a:schemeClr val="tx1"/>
                </a:solidFill>
                <a:effectLst/>
                <a:latin typeface="+mn-lt"/>
                <a:ea typeface="+mn-ea"/>
                <a:cs typeface="+mn-cs"/>
              </a:rPr>
              <a:t>error</a:t>
            </a:r>
            <a:r>
              <a:rPr lang="zh-CN" altLang="en-US" sz="1200" kern="1200" dirty="0">
                <a:solidFill>
                  <a:schemeClr val="tx1"/>
                </a:solidFill>
                <a:effectLst/>
                <a:latin typeface="+mn-lt"/>
                <a:ea typeface="+mn-ea"/>
                <a:cs typeface="+mn-cs"/>
              </a:rPr>
              <a:t>的段，位置数是段内拟合的</a:t>
            </a:r>
            <a:r>
              <a:rPr lang="en-US" altLang="zh-CN" sz="1200" kern="1200" dirty="0">
                <a:solidFill>
                  <a:schemeClr val="tx1"/>
                </a:solidFill>
                <a:effectLst/>
                <a:latin typeface="+mn-lt"/>
                <a:ea typeface="+mn-ea"/>
                <a:cs typeface="+mn-cs"/>
              </a:rPr>
              <a:t>key</a:t>
            </a:r>
            <a:r>
              <a:rPr lang="zh-CN" altLang="en-US" sz="1200" kern="1200" dirty="0">
                <a:solidFill>
                  <a:schemeClr val="tx1"/>
                </a:solidFill>
                <a:effectLst/>
                <a:latin typeface="+mn-lt"/>
                <a:ea typeface="+mn-ea"/>
                <a:cs typeface="+mn-cs"/>
              </a:rPr>
              <a:t>数量。</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尽管对于给定的</a:t>
            </a:r>
            <a:r>
              <a:rPr lang="en-US" altLang="zh-CN" sz="1200" kern="1200" dirty="0">
                <a:solidFill>
                  <a:schemeClr val="tx1"/>
                </a:solidFill>
                <a:effectLst/>
                <a:latin typeface="+mn-lt"/>
                <a:ea typeface="+mn-ea"/>
                <a:cs typeface="+mn-cs"/>
              </a:rPr>
              <a:t>error</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ShrinkingCone</a:t>
            </a:r>
            <a:r>
              <a:rPr lang="zh-CN" altLang="en-US" sz="1200" kern="1200" dirty="0">
                <a:solidFill>
                  <a:schemeClr val="tx1"/>
                </a:solidFill>
                <a:effectLst/>
                <a:latin typeface="+mn-lt"/>
                <a:ea typeface="+mn-ea"/>
                <a:cs typeface="+mn-cs"/>
              </a:rPr>
              <a:t>可能比</a:t>
            </a:r>
            <a:r>
              <a:rPr lang="zh-CN" altLang="zh-CN" sz="1200" kern="1200" dirty="0">
                <a:solidFill>
                  <a:schemeClr val="tx1"/>
                </a:solidFill>
                <a:effectLst/>
                <a:latin typeface="+mn-lt"/>
                <a:ea typeface="+mn-ea"/>
                <a:cs typeface="+mn-cs"/>
              </a:rPr>
              <a:t>最佳分割差，但实际上它</a:t>
            </a:r>
            <a:r>
              <a:rPr lang="zh-CN" altLang="en-US" sz="1200" kern="1200" dirty="0">
                <a:solidFill>
                  <a:schemeClr val="tx1"/>
                </a:solidFill>
                <a:effectLst/>
                <a:latin typeface="+mn-lt"/>
                <a:ea typeface="+mn-ea"/>
                <a:cs typeface="+mn-cs"/>
              </a:rPr>
              <a:t>的差是</a:t>
            </a:r>
            <a:r>
              <a:rPr lang="zh-CN" altLang="zh-CN" sz="1200" kern="1200" dirty="0">
                <a:solidFill>
                  <a:schemeClr val="tx1"/>
                </a:solidFill>
                <a:effectLst/>
                <a:latin typeface="+mn-lt"/>
                <a:ea typeface="+mn-ea"/>
                <a:cs typeface="+mn-cs"/>
              </a:rPr>
              <a:t>有限制的，因为可以保证最大分割</a:t>
            </a:r>
            <a:r>
              <a:rPr lang="zh-CN" altLang="en-US" sz="1200" kern="1200" dirty="0">
                <a:solidFill>
                  <a:schemeClr val="tx1"/>
                </a:solidFill>
                <a:effectLst/>
                <a:latin typeface="+mn-lt"/>
                <a:ea typeface="+mn-ea"/>
                <a:cs typeface="+mn-cs"/>
              </a:rPr>
              <a:t>段</a:t>
            </a:r>
            <a:r>
              <a:rPr lang="zh-CN" altLang="zh-CN" sz="1200" kern="1200" dirty="0">
                <a:solidFill>
                  <a:schemeClr val="tx1"/>
                </a:solidFill>
                <a:effectLst/>
                <a:latin typeface="+mn-lt"/>
                <a:ea typeface="+mn-ea"/>
                <a:cs typeface="+mn-cs"/>
              </a:rPr>
              <a:t>至少覆盖了</a:t>
            </a:r>
            <a:r>
              <a:rPr lang="en-US" altLang="zh-CN" sz="1200" kern="1200" dirty="0">
                <a:solidFill>
                  <a:schemeClr val="tx1"/>
                </a:solidFill>
                <a:effectLst/>
                <a:latin typeface="+mn-lt"/>
                <a:ea typeface="+mn-ea"/>
                <a:cs typeface="+mn-cs"/>
              </a:rPr>
              <a:t>error+1</a:t>
            </a:r>
            <a:r>
              <a:rPr lang="zh-CN" altLang="zh-CN" sz="1200" kern="1200" dirty="0">
                <a:solidFill>
                  <a:schemeClr val="tx1"/>
                </a:solidFill>
                <a:effectLst/>
                <a:latin typeface="+mn-lt"/>
                <a:ea typeface="+mn-ea"/>
                <a:cs typeface="+mn-cs"/>
              </a:rPr>
              <a:t>个位置</a:t>
            </a:r>
            <a:r>
              <a:rPr lang="zh-CN" altLang="en-US" sz="1200" kern="1200" dirty="0">
                <a:solidFill>
                  <a:schemeClr val="tx1"/>
                </a:solidFill>
                <a:effectLst/>
                <a:latin typeface="+mn-lt"/>
                <a:ea typeface="+mn-ea"/>
                <a:cs typeface="+mn-cs"/>
              </a:rPr>
              <a:t>。所以</a:t>
            </a:r>
            <a:r>
              <a:rPr lang="en-US" altLang="zh-CN" sz="1200" kern="1200" dirty="0" err="1">
                <a:solidFill>
                  <a:schemeClr val="tx1"/>
                </a:solidFill>
                <a:effectLst/>
                <a:latin typeface="+mn-lt"/>
                <a:ea typeface="+mn-ea"/>
                <a:cs typeface="+mn-cs"/>
              </a:rPr>
              <a:t>ShrinkingCone</a:t>
            </a:r>
            <a:r>
              <a:rPr lang="zh-CN" altLang="zh-CN" sz="1200" kern="1200" dirty="0">
                <a:solidFill>
                  <a:schemeClr val="tx1"/>
                </a:solidFill>
                <a:effectLst/>
                <a:latin typeface="+mn-lt"/>
                <a:ea typeface="+mn-ea"/>
                <a:cs typeface="+mn-cs"/>
              </a:rPr>
              <a:t>生成的最大段数最多为</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，其中</a:t>
            </a:r>
            <a:r>
              <a:rPr lang="en-US" altLang="zh-CN" sz="1200" kern="1200" dirty="0">
                <a:solidFill>
                  <a:schemeClr val="tx1"/>
                </a:solidFill>
                <a:effectLst/>
                <a:latin typeface="+mn-lt"/>
                <a:ea typeface="+mn-ea"/>
                <a:cs typeface="+mn-cs"/>
              </a:rPr>
              <a:t>|D|</a:t>
            </a:r>
            <a:r>
              <a:rPr lang="zh-CN" altLang="zh-CN" sz="1200" kern="1200" dirty="0">
                <a:solidFill>
                  <a:schemeClr val="tx1"/>
                </a:solidFill>
                <a:effectLst/>
                <a:latin typeface="+mn-lt"/>
                <a:ea typeface="+mn-ea"/>
                <a:cs typeface="+mn-cs"/>
              </a:rPr>
              <a:t>是数据集大小。因此在最坏的情况下，</a:t>
            </a:r>
            <a:r>
              <a:rPr lang="en-US" altLang="zh-CN" sz="1200" kern="1200" dirty="0" err="1">
                <a:solidFill>
                  <a:schemeClr val="tx1"/>
                </a:solidFill>
                <a:effectLst/>
                <a:latin typeface="+mn-lt"/>
                <a:ea typeface="+mn-ea"/>
                <a:cs typeface="+mn-cs"/>
              </a:rPr>
              <a:t>FITing</a:t>
            </a:r>
            <a:r>
              <a:rPr lang="en-US" altLang="zh-CN" sz="1200" kern="1200" dirty="0">
                <a:solidFill>
                  <a:schemeClr val="tx1"/>
                </a:solidFill>
                <a:effectLst/>
                <a:latin typeface="+mn-lt"/>
                <a:ea typeface="+mn-ea"/>
                <a:cs typeface="+mn-cs"/>
              </a:rPr>
              <a:t>-Tree</a:t>
            </a:r>
            <a:r>
              <a:rPr lang="zh-CN" altLang="zh-CN" sz="1200" kern="1200" dirty="0">
                <a:solidFill>
                  <a:schemeClr val="tx1"/>
                </a:solidFill>
                <a:effectLst/>
                <a:latin typeface="+mn-lt"/>
                <a:ea typeface="+mn-ea"/>
                <a:cs typeface="+mn-cs"/>
              </a:rPr>
              <a:t>不会比使用固定大小页</a:t>
            </a:r>
            <a:r>
              <a:rPr lang="zh-CN" altLang="en-US" sz="1200" kern="1200" dirty="0">
                <a:solidFill>
                  <a:schemeClr val="tx1"/>
                </a:solidFill>
                <a:effectLst/>
                <a:latin typeface="+mn-lt"/>
                <a:ea typeface="+mn-ea"/>
                <a:cs typeface="+mn-cs"/>
              </a:rPr>
              <a:t>面为</a:t>
            </a:r>
            <a:r>
              <a:rPr lang="en-US" altLang="zh-CN" sz="1200" kern="1200" dirty="0">
                <a:solidFill>
                  <a:schemeClr val="tx1"/>
                </a:solidFill>
                <a:effectLst/>
                <a:latin typeface="+mn-lt"/>
                <a:ea typeface="+mn-ea"/>
                <a:cs typeface="+mn-cs"/>
              </a:rPr>
              <a:t>error</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树</a:t>
            </a:r>
            <a:r>
              <a:rPr lang="zh-CN" altLang="en-US" sz="1200" kern="1200" dirty="0">
                <a:solidFill>
                  <a:schemeClr val="tx1"/>
                </a:solidFill>
                <a:effectLst/>
                <a:latin typeface="+mn-lt"/>
                <a:ea typeface="+mn-ea"/>
                <a:cs typeface="+mn-cs"/>
              </a:rPr>
              <a:t>产生</a:t>
            </a:r>
            <a:r>
              <a:rPr lang="zh-CN" altLang="zh-CN" sz="1200" kern="1200" dirty="0">
                <a:solidFill>
                  <a:schemeClr val="tx1"/>
                </a:solidFill>
                <a:effectLst/>
                <a:latin typeface="+mn-lt"/>
                <a:ea typeface="+mn-ea"/>
                <a:cs typeface="+mn-cs"/>
              </a:rPr>
              <a:t>更多的段。</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为了评估</a:t>
            </a:r>
            <a:r>
              <a:rPr lang="en-US" altLang="zh-CN" sz="1200" kern="1200" dirty="0" err="1">
                <a:solidFill>
                  <a:schemeClr val="tx1"/>
                </a:solidFill>
                <a:effectLst/>
                <a:latin typeface="+mn-lt"/>
                <a:ea typeface="+mn-ea"/>
                <a:cs typeface="+mn-cs"/>
              </a:rPr>
              <a:t>ShrinkingCone</a:t>
            </a:r>
            <a:r>
              <a:rPr lang="zh-CN" altLang="zh-CN" sz="1200" kern="1200" dirty="0">
                <a:solidFill>
                  <a:schemeClr val="tx1"/>
                </a:solidFill>
                <a:effectLst/>
                <a:latin typeface="+mn-lt"/>
                <a:ea typeface="+mn-ea"/>
                <a:cs typeface="+mn-cs"/>
              </a:rPr>
              <a:t>，我们使用来自真实数据集中的</a:t>
            </a:r>
            <a:r>
              <a:rPr lang="en-US" altLang="zh-CN" sz="1200" kern="1200" dirty="0">
                <a:solidFill>
                  <a:schemeClr val="tx1"/>
                </a:solidFill>
                <a:effectLst/>
                <a:latin typeface="+mn-lt"/>
                <a:ea typeface="+mn-ea"/>
                <a:cs typeface="+mn-cs"/>
              </a:rPr>
              <a:t>10</a:t>
            </a:r>
            <a:r>
              <a:rPr lang="en-US" altLang="zh-CN" sz="1200" kern="1200" baseline="300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个元素</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NYC Taxi</a:t>
            </a:r>
            <a:r>
              <a:rPr lang="zh-CN" altLang="zh-CN" sz="1200" kern="1200" dirty="0">
                <a:solidFill>
                  <a:schemeClr val="tx1"/>
                </a:solidFill>
                <a:effectLst/>
                <a:latin typeface="+mn-lt"/>
                <a:ea typeface="+mn-ea"/>
                <a:cs typeface="+mn-cs"/>
              </a:rPr>
              <a:t>数据集</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OpenStreetMap</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Weblogs</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IoT</a:t>
            </a:r>
            <a:r>
              <a:rPr lang="zh-CN" altLang="zh-CN" sz="1200" kern="1200" dirty="0">
                <a:solidFill>
                  <a:schemeClr val="tx1"/>
                </a:solidFill>
                <a:effectLst/>
                <a:latin typeface="+mn-lt"/>
                <a:ea typeface="+mn-ea"/>
                <a:cs typeface="+mn-cs"/>
              </a:rPr>
              <a:t>。表</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显示了由最佳算法</a:t>
            </a:r>
            <a:r>
              <a:rPr lang="zh-CN" altLang="en-US" sz="1200" kern="1200" dirty="0">
                <a:solidFill>
                  <a:schemeClr val="tx1"/>
                </a:solidFill>
                <a:effectLst/>
                <a:latin typeface="+mn-lt"/>
                <a:ea typeface="+mn-ea"/>
                <a:cs typeface="+mn-cs"/>
              </a:rPr>
              <a:t>（动态编程算法等）</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ShrinkingCone</a:t>
            </a:r>
            <a:r>
              <a:rPr lang="zh-CN" altLang="zh-CN" sz="1200" kern="1200" dirty="0">
                <a:solidFill>
                  <a:schemeClr val="tx1"/>
                </a:solidFill>
                <a:effectLst/>
                <a:latin typeface="+mn-lt"/>
                <a:ea typeface="+mn-ea"/>
                <a:cs typeface="+mn-cs"/>
              </a:rPr>
              <a:t>生成的段数</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我们的算法产生的段数与</a:t>
            </a:r>
            <a:r>
              <a:rPr lang="zh-CN" altLang="en-US" sz="1200" kern="1200" dirty="0">
                <a:solidFill>
                  <a:schemeClr val="tx1"/>
                </a:solidFill>
                <a:effectLst/>
                <a:latin typeface="+mn-lt"/>
                <a:ea typeface="+mn-ea"/>
                <a:cs typeface="+mn-cs"/>
              </a:rPr>
              <a:t>最佳算法</a:t>
            </a:r>
            <a:r>
              <a:rPr lang="zh-CN" altLang="zh-CN" sz="1200" kern="1200" dirty="0">
                <a:solidFill>
                  <a:schemeClr val="tx1"/>
                </a:solidFill>
                <a:effectLst/>
                <a:latin typeface="+mn-lt"/>
                <a:ea typeface="+mn-ea"/>
                <a:cs typeface="+mn-cs"/>
              </a:rPr>
              <a:t>段数相当。</a:t>
            </a:r>
          </a:p>
          <a:p>
            <a:endParaRPr lang="zh-CN" altLang="en-US" dirty="0"/>
          </a:p>
        </p:txBody>
      </p:sp>
      <p:sp>
        <p:nvSpPr>
          <p:cNvPr id="4" name="灯片编号占位符 3"/>
          <p:cNvSpPr>
            <a:spLocks noGrp="1"/>
          </p:cNvSpPr>
          <p:nvPr>
            <p:ph type="sldNum" sz="quarter" idx="5"/>
          </p:nvPr>
        </p:nvSpPr>
        <p:spPr/>
        <p:txBody>
          <a:bodyPr/>
          <a:lstStyle/>
          <a:p>
            <a:fld id="{3CD2D174-C28B-4B3F-B206-85AFBAB268A3}" type="slidenum">
              <a:rPr lang="zh-CN" altLang="en-US" smtClean="0"/>
              <a:t>8</a:t>
            </a:fld>
            <a:endParaRPr lang="zh-CN" altLang="en-US"/>
          </a:p>
        </p:txBody>
      </p:sp>
    </p:spTree>
    <p:extLst>
      <p:ext uri="{BB962C8B-B14F-4D97-AF65-F5344CB8AC3E}">
        <p14:creationId xmlns:p14="http://schemas.microsoft.com/office/powerpoint/2010/main" val="1485558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树内查找：</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dfs</a:t>
            </a:r>
            <a:r>
              <a:rPr lang="zh-CN" altLang="zh-CN" sz="1200" kern="1200" dirty="0">
                <a:solidFill>
                  <a:schemeClr val="tx1"/>
                </a:solidFill>
                <a:effectLst/>
                <a:latin typeface="+mn-lt"/>
                <a:ea typeface="+mn-ea"/>
                <a:cs typeface="+mn-cs"/>
              </a:rPr>
              <a:t>从根到叶遍历</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树</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在到达指向包含</a:t>
            </a:r>
            <a:r>
              <a:rPr lang="zh-CN" altLang="en-US" sz="1200" kern="1200" dirty="0">
                <a:solidFill>
                  <a:schemeClr val="tx1"/>
                </a:solidFill>
                <a:effectLst/>
                <a:latin typeface="+mn-lt"/>
                <a:ea typeface="+mn-ea"/>
                <a:cs typeface="+mn-cs"/>
              </a:rPr>
              <a:t>该</a:t>
            </a:r>
            <a:r>
              <a:rPr lang="zh-CN" altLang="zh-CN" sz="1200" kern="1200" dirty="0">
                <a:solidFill>
                  <a:schemeClr val="tx1"/>
                </a:solidFill>
                <a:effectLst/>
                <a:latin typeface="+mn-lt"/>
                <a:ea typeface="+mn-ea"/>
                <a:cs typeface="+mn-cs"/>
              </a:rPr>
              <a:t>键的段的叶节点时终止。</a:t>
            </a:r>
            <a:endParaRPr lang="en-US" altLang="zh-CN" dirty="0"/>
          </a:p>
          <a:p>
            <a:r>
              <a:rPr lang="en-US" altLang="zh-CN" dirty="0"/>
              <a:t>2.</a:t>
            </a:r>
            <a:r>
              <a:rPr lang="zh-CN" altLang="en-US" dirty="0"/>
              <a:t>段内查找：</a:t>
            </a:r>
            <a:r>
              <a:rPr lang="zh-CN" altLang="en-US" sz="1200" kern="1200" dirty="0">
                <a:solidFill>
                  <a:schemeClr val="tx1"/>
                </a:solidFill>
                <a:effectLst/>
                <a:latin typeface="+mn-lt"/>
                <a:ea typeface="+mn-ea"/>
                <a:cs typeface="+mn-cs"/>
              </a:rPr>
              <a:t>通过公式</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计算键</a:t>
            </a:r>
            <a:r>
              <a:rPr lang="en-US" altLang="zh-CN" sz="1200" kern="1200" dirty="0">
                <a:solidFill>
                  <a:schemeClr val="tx1"/>
                </a:solidFill>
                <a:effectLst/>
                <a:latin typeface="+mn-lt"/>
                <a:ea typeface="+mn-ea"/>
                <a:cs typeface="+mn-cs"/>
              </a:rPr>
              <a:t>k</a:t>
            </a:r>
            <a:r>
              <a:rPr lang="zh-CN" altLang="zh-CN" sz="1200" kern="1200" dirty="0">
                <a:solidFill>
                  <a:schemeClr val="tx1"/>
                </a:solidFill>
                <a:effectLst/>
                <a:latin typeface="+mn-lt"/>
                <a:ea typeface="+mn-ea"/>
                <a:cs typeface="+mn-cs"/>
              </a:rPr>
              <a:t>在给定段</a:t>
            </a:r>
            <a:r>
              <a:rPr lang="en-US" altLang="zh-CN" sz="1200" kern="1200" dirty="0">
                <a:solidFill>
                  <a:schemeClr val="tx1"/>
                </a:solidFill>
                <a:effectLst/>
                <a:latin typeface="+mn-lt"/>
                <a:ea typeface="+mn-ea"/>
                <a:cs typeface="+mn-cs"/>
              </a:rPr>
              <a:t>s</a:t>
            </a:r>
            <a:r>
              <a:rPr lang="zh-CN" altLang="zh-CN" sz="1200" kern="1200" dirty="0">
                <a:solidFill>
                  <a:schemeClr val="tx1"/>
                </a:solidFill>
                <a:effectLst/>
                <a:latin typeface="+mn-lt"/>
                <a:ea typeface="+mn-ea"/>
                <a:cs typeface="+mn-cs"/>
              </a:rPr>
              <a:t>中的大概位置，可以保证元素的真实位置在</a:t>
            </a:r>
            <a:r>
              <a:rPr lang="en-US" altLang="zh-CN" sz="1200" kern="1200" dirty="0">
                <a:solidFill>
                  <a:schemeClr val="tx1"/>
                </a:solidFill>
                <a:effectLst/>
                <a:latin typeface="+mn-lt"/>
                <a:ea typeface="+mn-ea"/>
                <a:cs typeface="+mn-cs"/>
              </a:rPr>
              <a:t>error</a:t>
            </a:r>
            <a:r>
              <a:rPr lang="zh-CN" altLang="zh-CN" sz="1200" kern="1200" dirty="0">
                <a:solidFill>
                  <a:schemeClr val="tx1"/>
                </a:solidFill>
                <a:effectLst/>
                <a:latin typeface="+mn-lt"/>
                <a:ea typeface="+mn-ea"/>
                <a:cs typeface="+mn-cs"/>
              </a:rPr>
              <a:t>内</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因</a:t>
            </a:r>
            <a:r>
              <a:rPr lang="zh-CN" altLang="en-US" sz="1200" kern="1200" dirty="0">
                <a:solidFill>
                  <a:schemeClr val="tx1"/>
                </a:solidFill>
                <a:effectLst/>
                <a:latin typeface="+mn-lt"/>
                <a:ea typeface="+mn-ea"/>
                <a:cs typeface="+mn-cs"/>
              </a:rPr>
              <a:t>此</a:t>
            </a:r>
            <a:r>
              <a:rPr lang="en-US" altLang="zh-CN" sz="1200" kern="1200" dirty="0" err="1">
                <a:solidFill>
                  <a:schemeClr val="tx1"/>
                </a:solidFill>
                <a:effectLst/>
                <a:latin typeface="+mn-lt"/>
                <a:ea typeface="+mn-ea"/>
                <a:cs typeface="+mn-cs"/>
              </a:rPr>
              <a:t>FITing</a:t>
            </a:r>
            <a:r>
              <a:rPr lang="en-US" altLang="zh-CN" sz="1200" kern="1200" dirty="0">
                <a:solidFill>
                  <a:schemeClr val="tx1"/>
                </a:solidFill>
                <a:effectLst/>
                <a:latin typeface="+mn-lt"/>
                <a:ea typeface="+mn-ea"/>
                <a:cs typeface="+mn-cs"/>
              </a:rPr>
              <a:t>-Tree</a:t>
            </a:r>
            <a:r>
              <a:rPr lang="zh-CN" altLang="zh-CN" sz="1200" kern="1200" dirty="0">
                <a:solidFill>
                  <a:schemeClr val="tx1"/>
                </a:solidFill>
                <a:effectLst/>
                <a:latin typeface="+mn-lt"/>
                <a:ea typeface="+mn-ea"/>
                <a:cs typeface="+mn-cs"/>
              </a:rPr>
              <a:t>使用</a:t>
            </a:r>
            <a:r>
              <a:rPr lang="zh-CN" altLang="en-US" sz="1200" kern="1200" dirty="0">
                <a:solidFill>
                  <a:schemeClr val="tx1"/>
                </a:solidFill>
                <a:effectLst/>
                <a:latin typeface="+mn-lt"/>
                <a:ea typeface="+mn-ea"/>
                <a:cs typeface="+mn-cs"/>
              </a:rPr>
              <a:t>二分查找</a:t>
            </a:r>
            <a:r>
              <a:rPr lang="zh-CN" altLang="zh-CN" sz="1200" kern="1200" dirty="0">
                <a:solidFill>
                  <a:schemeClr val="tx1"/>
                </a:solidFill>
                <a:effectLst/>
                <a:latin typeface="+mn-lt"/>
                <a:ea typeface="+mn-ea"/>
                <a:cs typeface="+mn-cs"/>
              </a:rPr>
              <a:t>搜索</a:t>
            </a:r>
            <a:r>
              <a:rPr lang="zh-CN" altLang="en-US" sz="1200" kern="1200" dirty="0">
                <a:solidFill>
                  <a:schemeClr val="tx1"/>
                </a:solidFill>
                <a:effectLst/>
                <a:latin typeface="+mn-lt"/>
                <a:ea typeface="+mn-ea"/>
                <a:cs typeface="+mn-cs"/>
              </a:rPr>
              <a:t>公式</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区域</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可以使用任何搜索算法。由于段满足指定</a:t>
            </a:r>
            <a:r>
              <a:rPr lang="en-US" altLang="zh-CN" sz="1200" kern="1200" dirty="0">
                <a:solidFill>
                  <a:schemeClr val="tx1"/>
                </a:solidFill>
                <a:effectLst/>
                <a:latin typeface="+mn-lt"/>
                <a:ea typeface="+mn-ea"/>
                <a:cs typeface="+mn-cs"/>
              </a:rPr>
              <a:t>error</a:t>
            </a:r>
            <a:r>
              <a:rPr lang="zh-CN" altLang="zh-CN" sz="1200" kern="1200" dirty="0">
                <a:solidFill>
                  <a:schemeClr val="tx1"/>
                </a:solidFill>
                <a:effectLst/>
                <a:latin typeface="+mn-lt"/>
                <a:ea typeface="+mn-ea"/>
                <a:cs typeface="+mn-cs"/>
              </a:rPr>
              <a:t>，因此限制了在段内搜索元素的成本。</a:t>
            </a:r>
            <a:endParaRPr lang="zh-CN" altLang="en-US" dirty="0"/>
          </a:p>
        </p:txBody>
      </p:sp>
      <p:sp>
        <p:nvSpPr>
          <p:cNvPr id="4" name="灯片编号占位符 3"/>
          <p:cNvSpPr>
            <a:spLocks noGrp="1"/>
          </p:cNvSpPr>
          <p:nvPr>
            <p:ph type="sldNum" sz="quarter" idx="5"/>
          </p:nvPr>
        </p:nvSpPr>
        <p:spPr/>
        <p:txBody>
          <a:bodyPr/>
          <a:lstStyle/>
          <a:p>
            <a:fld id="{3CD2D174-C28B-4B3F-B206-85AFBAB268A3}" type="slidenum">
              <a:rPr lang="zh-CN" altLang="en-US" smtClean="0"/>
              <a:t>9</a:t>
            </a:fld>
            <a:endParaRPr lang="zh-CN" altLang="en-US"/>
          </a:p>
        </p:txBody>
      </p:sp>
    </p:spTree>
    <p:extLst>
      <p:ext uri="{BB962C8B-B14F-4D97-AF65-F5344CB8AC3E}">
        <p14:creationId xmlns:p14="http://schemas.microsoft.com/office/powerpoint/2010/main" val="1737252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1E3566-92A0-4CE7-BFB7-184C0A8DA8E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1028DEE-BBDA-41EC-A4E4-CB8C3F1C49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36D9778-CC43-4443-9D05-5FFA5071D5BC}"/>
              </a:ext>
            </a:extLst>
          </p:cNvPr>
          <p:cNvSpPr>
            <a:spLocks noGrp="1"/>
          </p:cNvSpPr>
          <p:nvPr>
            <p:ph type="dt" sz="half" idx="10"/>
          </p:nvPr>
        </p:nvSpPr>
        <p:spPr/>
        <p:txBody>
          <a:bodyPr/>
          <a:lstStyle/>
          <a:p>
            <a:fld id="{A4375D65-1F99-4718-86CF-0AC7FC25C1BB}" type="datetimeFigureOut">
              <a:rPr lang="zh-CN" altLang="en-US" smtClean="0"/>
              <a:t>2020/12/16</a:t>
            </a:fld>
            <a:endParaRPr lang="zh-CN" altLang="en-US"/>
          </a:p>
        </p:txBody>
      </p:sp>
      <p:sp>
        <p:nvSpPr>
          <p:cNvPr id="5" name="页脚占位符 4">
            <a:extLst>
              <a:ext uri="{FF2B5EF4-FFF2-40B4-BE49-F238E27FC236}">
                <a16:creationId xmlns:a16="http://schemas.microsoft.com/office/drawing/2014/main" id="{E8F6CF97-BBAC-4C94-9FBF-59868B4264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D414DC-4458-48C7-B757-BF62870ECF9D}"/>
              </a:ext>
            </a:extLst>
          </p:cNvPr>
          <p:cNvSpPr>
            <a:spLocks noGrp="1"/>
          </p:cNvSpPr>
          <p:nvPr>
            <p:ph type="sldNum" sz="quarter" idx="12"/>
          </p:nvPr>
        </p:nvSpPr>
        <p:spPr/>
        <p:txBody>
          <a:bodyPr/>
          <a:lstStyle/>
          <a:p>
            <a:fld id="{5933CD1D-FFDA-4A54-B71B-1125383A8EBA}" type="slidenum">
              <a:rPr lang="zh-CN" altLang="en-US" smtClean="0"/>
              <a:t>‹#›</a:t>
            </a:fld>
            <a:endParaRPr lang="zh-CN" altLang="en-US"/>
          </a:p>
        </p:txBody>
      </p:sp>
    </p:spTree>
    <p:extLst>
      <p:ext uri="{BB962C8B-B14F-4D97-AF65-F5344CB8AC3E}">
        <p14:creationId xmlns:p14="http://schemas.microsoft.com/office/powerpoint/2010/main" val="2966854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D1C3A1-7B2E-42BE-AAB5-7E0C156B320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92A5B62-69F4-473D-9C84-7D060C850C6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AB36542-DC0F-422D-9BE1-DE974ED7DFC0}"/>
              </a:ext>
            </a:extLst>
          </p:cNvPr>
          <p:cNvSpPr>
            <a:spLocks noGrp="1"/>
          </p:cNvSpPr>
          <p:nvPr>
            <p:ph type="dt" sz="half" idx="10"/>
          </p:nvPr>
        </p:nvSpPr>
        <p:spPr/>
        <p:txBody>
          <a:bodyPr/>
          <a:lstStyle/>
          <a:p>
            <a:fld id="{A4375D65-1F99-4718-86CF-0AC7FC25C1BB}" type="datetimeFigureOut">
              <a:rPr lang="zh-CN" altLang="en-US" smtClean="0"/>
              <a:t>2020/12/16</a:t>
            </a:fld>
            <a:endParaRPr lang="zh-CN" altLang="en-US"/>
          </a:p>
        </p:txBody>
      </p:sp>
      <p:sp>
        <p:nvSpPr>
          <p:cNvPr id="5" name="页脚占位符 4">
            <a:extLst>
              <a:ext uri="{FF2B5EF4-FFF2-40B4-BE49-F238E27FC236}">
                <a16:creationId xmlns:a16="http://schemas.microsoft.com/office/drawing/2014/main" id="{F5797203-C124-43CD-AB31-4A79EC2BFE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24311C-967F-4D2B-ABAA-1A112023799E}"/>
              </a:ext>
            </a:extLst>
          </p:cNvPr>
          <p:cNvSpPr>
            <a:spLocks noGrp="1"/>
          </p:cNvSpPr>
          <p:nvPr>
            <p:ph type="sldNum" sz="quarter" idx="12"/>
          </p:nvPr>
        </p:nvSpPr>
        <p:spPr/>
        <p:txBody>
          <a:bodyPr/>
          <a:lstStyle/>
          <a:p>
            <a:fld id="{5933CD1D-FFDA-4A54-B71B-1125383A8EBA}" type="slidenum">
              <a:rPr lang="zh-CN" altLang="en-US" smtClean="0"/>
              <a:t>‹#›</a:t>
            </a:fld>
            <a:endParaRPr lang="zh-CN" altLang="en-US"/>
          </a:p>
        </p:txBody>
      </p:sp>
    </p:spTree>
    <p:extLst>
      <p:ext uri="{BB962C8B-B14F-4D97-AF65-F5344CB8AC3E}">
        <p14:creationId xmlns:p14="http://schemas.microsoft.com/office/powerpoint/2010/main" val="24499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2C71473-6A5D-4707-B4F7-E7C3E2A9414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F34DE73-3822-425B-B6CA-E98060F936A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176F500-F0FF-4451-8178-C85099EF864A}"/>
              </a:ext>
            </a:extLst>
          </p:cNvPr>
          <p:cNvSpPr>
            <a:spLocks noGrp="1"/>
          </p:cNvSpPr>
          <p:nvPr>
            <p:ph type="dt" sz="half" idx="10"/>
          </p:nvPr>
        </p:nvSpPr>
        <p:spPr/>
        <p:txBody>
          <a:bodyPr/>
          <a:lstStyle/>
          <a:p>
            <a:fld id="{A4375D65-1F99-4718-86CF-0AC7FC25C1BB}" type="datetimeFigureOut">
              <a:rPr lang="zh-CN" altLang="en-US" smtClean="0"/>
              <a:t>2020/12/16</a:t>
            </a:fld>
            <a:endParaRPr lang="zh-CN" altLang="en-US"/>
          </a:p>
        </p:txBody>
      </p:sp>
      <p:sp>
        <p:nvSpPr>
          <p:cNvPr id="5" name="页脚占位符 4">
            <a:extLst>
              <a:ext uri="{FF2B5EF4-FFF2-40B4-BE49-F238E27FC236}">
                <a16:creationId xmlns:a16="http://schemas.microsoft.com/office/drawing/2014/main" id="{9BDD68DB-4D82-4A71-8CE3-64A0F2B88E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6C56D8-1B91-422E-8F40-4D904CCBF6A8}"/>
              </a:ext>
            </a:extLst>
          </p:cNvPr>
          <p:cNvSpPr>
            <a:spLocks noGrp="1"/>
          </p:cNvSpPr>
          <p:nvPr>
            <p:ph type="sldNum" sz="quarter" idx="12"/>
          </p:nvPr>
        </p:nvSpPr>
        <p:spPr/>
        <p:txBody>
          <a:bodyPr/>
          <a:lstStyle/>
          <a:p>
            <a:fld id="{5933CD1D-FFDA-4A54-B71B-1125383A8EBA}" type="slidenum">
              <a:rPr lang="zh-CN" altLang="en-US" smtClean="0"/>
              <a:t>‹#›</a:t>
            </a:fld>
            <a:endParaRPr lang="zh-CN" altLang="en-US"/>
          </a:p>
        </p:txBody>
      </p:sp>
    </p:spTree>
    <p:extLst>
      <p:ext uri="{BB962C8B-B14F-4D97-AF65-F5344CB8AC3E}">
        <p14:creationId xmlns:p14="http://schemas.microsoft.com/office/powerpoint/2010/main" val="3117964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11E7F5-49EF-4C7E-8BF7-2797A65700C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28CAA83-D8B2-442B-A18D-E3DA5EAD6B7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F042306-8DC9-41F7-AC15-16A13C2A8186}"/>
              </a:ext>
            </a:extLst>
          </p:cNvPr>
          <p:cNvSpPr>
            <a:spLocks noGrp="1"/>
          </p:cNvSpPr>
          <p:nvPr>
            <p:ph type="dt" sz="half" idx="10"/>
          </p:nvPr>
        </p:nvSpPr>
        <p:spPr/>
        <p:txBody>
          <a:bodyPr/>
          <a:lstStyle/>
          <a:p>
            <a:fld id="{A4375D65-1F99-4718-86CF-0AC7FC25C1BB}" type="datetimeFigureOut">
              <a:rPr lang="zh-CN" altLang="en-US" smtClean="0"/>
              <a:t>2020/12/16</a:t>
            </a:fld>
            <a:endParaRPr lang="zh-CN" altLang="en-US"/>
          </a:p>
        </p:txBody>
      </p:sp>
      <p:sp>
        <p:nvSpPr>
          <p:cNvPr id="5" name="页脚占位符 4">
            <a:extLst>
              <a:ext uri="{FF2B5EF4-FFF2-40B4-BE49-F238E27FC236}">
                <a16:creationId xmlns:a16="http://schemas.microsoft.com/office/drawing/2014/main" id="{C6BB3A89-A161-4BDA-82F3-8C0C0844F5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AB0627-69E2-47F2-A606-24E5DF9BBC6D}"/>
              </a:ext>
            </a:extLst>
          </p:cNvPr>
          <p:cNvSpPr>
            <a:spLocks noGrp="1"/>
          </p:cNvSpPr>
          <p:nvPr>
            <p:ph type="sldNum" sz="quarter" idx="12"/>
          </p:nvPr>
        </p:nvSpPr>
        <p:spPr/>
        <p:txBody>
          <a:bodyPr/>
          <a:lstStyle/>
          <a:p>
            <a:fld id="{5933CD1D-FFDA-4A54-B71B-1125383A8EBA}" type="slidenum">
              <a:rPr lang="zh-CN" altLang="en-US" smtClean="0"/>
              <a:t>‹#›</a:t>
            </a:fld>
            <a:endParaRPr lang="zh-CN" altLang="en-US"/>
          </a:p>
        </p:txBody>
      </p:sp>
    </p:spTree>
    <p:extLst>
      <p:ext uri="{BB962C8B-B14F-4D97-AF65-F5344CB8AC3E}">
        <p14:creationId xmlns:p14="http://schemas.microsoft.com/office/powerpoint/2010/main" val="2301715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81CA7-ED09-46EF-9C12-E35A967E22C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F0E0F2E-9FBB-4B3F-85CC-8959A21F46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2CFA01A-2292-4019-B136-DD90E3682A57}"/>
              </a:ext>
            </a:extLst>
          </p:cNvPr>
          <p:cNvSpPr>
            <a:spLocks noGrp="1"/>
          </p:cNvSpPr>
          <p:nvPr>
            <p:ph type="dt" sz="half" idx="10"/>
          </p:nvPr>
        </p:nvSpPr>
        <p:spPr/>
        <p:txBody>
          <a:bodyPr/>
          <a:lstStyle/>
          <a:p>
            <a:fld id="{A4375D65-1F99-4718-86CF-0AC7FC25C1BB}" type="datetimeFigureOut">
              <a:rPr lang="zh-CN" altLang="en-US" smtClean="0"/>
              <a:t>2020/12/16</a:t>
            </a:fld>
            <a:endParaRPr lang="zh-CN" altLang="en-US"/>
          </a:p>
        </p:txBody>
      </p:sp>
      <p:sp>
        <p:nvSpPr>
          <p:cNvPr id="5" name="页脚占位符 4">
            <a:extLst>
              <a:ext uri="{FF2B5EF4-FFF2-40B4-BE49-F238E27FC236}">
                <a16:creationId xmlns:a16="http://schemas.microsoft.com/office/drawing/2014/main" id="{7B1B8058-33CA-48C9-8E06-027D28508F3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876919-3540-41D5-ADBE-F60AEB6CC045}"/>
              </a:ext>
            </a:extLst>
          </p:cNvPr>
          <p:cNvSpPr>
            <a:spLocks noGrp="1"/>
          </p:cNvSpPr>
          <p:nvPr>
            <p:ph type="sldNum" sz="quarter" idx="12"/>
          </p:nvPr>
        </p:nvSpPr>
        <p:spPr/>
        <p:txBody>
          <a:bodyPr/>
          <a:lstStyle/>
          <a:p>
            <a:fld id="{5933CD1D-FFDA-4A54-B71B-1125383A8EBA}" type="slidenum">
              <a:rPr lang="zh-CN" altLang="en-US" smtClean="0"/>
              <a:t>‹#›</a:t>
            </a:fld>
            <a:endParaRPr lang="zh-CN" altLang="en-US"/>
          </a:p>
        </p:txBody>
      </p:sp>
    </p:spTree>
    <p:extLst>
      <p:ext uri="{BB962C8B-B14F-4D97-AF65-F5344CB8AC3E}">
        <p14:creationId xmlns:p14="http://schemas.microsoft.com/office/powerpoint/2010/main" val="1360024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3A4A8B-BBF9-4B03-852A-CA82CC47EA2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BF780AE-3AE6-41E9-9261-03D43846C8F2}"/>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220921A-0185-444E-80B1-607F1A1ACF4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ABDC671-B28C-44AE-8ADB-BCEAAAD470D4}"/>
              </a:ext>
            </a:extLst>
          </p:cNvPr>
          <p:cNvSpPr>
            <a:spLocks noGrp="1"/>
          </p:cNvSpPr>
          <p:nvPr>
            <p:ph type="dt" sz="half" idx="10"/>
          </p:nvPr>
        </p:nvSpPr>
        <p:spPr/>
        <p:txBody>
          <a:bodyPr/>
          <a:lstStyle/>
          <a:p>
            <a:fld id="{A4375D65-1F99-4718-86CF-0AC7FC25C1BB}" type="datetimeFigureOut">
              <a:rPr lang="zh-CN" altLang="en-US" smtClean="0"/>
              <a:t>2020/12/16</a:t>
            </a:fld>
            <a:endParaRPr lang="zh-CN" altLang="en-US"/>
          </a:p>
        </p:txBody>
      </p:sp>
      <p:sp>
        <p:nvSpPr>
          <p:cNvPr id="6" name="页脚占位符 5">
            <a:extLst>
              <a:ext uri="{FF2B5EF4-FFF2-40B4-BE49-F238E27FC236}">
                <a16:creationId xmlns:a16="http://schemas.microsoft.com/office/drawing/2014/main" id="{782B5C43-890A-44C7-ABC7-8C54DCF43EB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DCB468A-293C-4D62-A5BB-B6EE472AAC91}"/>
              </a:ext>
            </a:extLst>
          </p:cNvPr>
          <p:cNvSpPr>
            <a:spLocks noGrp="1"/>
          </p:cNvSpPr>
          <p:nvPr>
            <p:ph type="sldNum" sz="quarter" idx="12"/>
          </p:nvPr>
        </p:nvSpPr>
        <p:spPr/>
        <p:txBody>
          <a:bodyPr/>
          <a:lstStyle/>
          <a:p>
            <a:fld id="{5933CD1D-FFDA-4A54-B71B-1125383A8EBA}" type="slidenum">
              <a:rPr lang="zh-CN" altLang="en-US" smtClean="0"/>
              <a:t>‹#›</a:t>
            </a:fld>
            <a:endParaRPr lang="zh-CN" altLang="en-US"/>
          </a:p>
        </p:txBody>
      </p:sp>
    </p:spTree>
    <p:extLst>
      <p:ext uri="{BB962C8B-B14F-4D97-AF65-F5344CB8AC3E}">
        <p14:creationId xmlns:p14="http://schemas.microsoft.com/office/powerpoint/2010/main" val="3158846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1EBAE5-B185-426C-98C5-FD6CAC67074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5BE4866-16F3-4274-8A7A-A996892FD5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A8D3B83-0567-4059-BD7E-143D8054E45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3A013052-0FB4-4AF6-9161-E137D10187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D2253E2-179F-4C73-A39C-58363EB5619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AE31D08-7360-4051-9D5D-AB833ABB3F54}"/>
              </a:ext>
            </a:extLst>
          </p:cNvPr>
          <p:cNvSpPr>
            <a:spLocks noGrp="1"/>
          </p:cNvSpPr>
          <p:nvPr>
            <p:ph type="dt" sz="half" idx="10"/>
          </p:nvPr>
        </p:nvSpPr>
        <p:spPr/>
        <p:txBody>
          <a:bodyPr/>
          <a:lstStyle/>
          <a:p>
            <a:fld id="{A4375D65-1F99-4718-86CF-0AC7FC25C1BB}" type="datetimeFigureOut">
              <a:rPr lang="zh-CN" altLang="en-US" smtClean="0"/>
              <a:t>2020/12/16</a:t>
            </a:fld>
            <a:endParaRPr lang="zh-CN" altLang="en-US"/>
          </a:p>
        </p:txBody>
      </p:sp>
      <p:sp>
        <p:nvSpPr>
          <p:cNvPr id="8" name="页脚占位符 7">
            <a:extLst>
              <a:ext uri="{FF2B5EF4-FFF2-40B4-BE49-F238E27FC236}">
                <a16:creationId xmlns:a16="http://schemas.microsoft.com/office/drawing/2014/main" id="{909C926D-733D-4E4E-B1BC-3B38FAAAF54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22AE7AB-6509-48C3-895E-CD6495E2A596}"/>
              </a:ext>
            </a:extLst>
          </p:cNvPr>
          <p:cNvSpPr>
            <a:spLocks noGrp="1"/>
          </p:cNvSpPr>
          <p:nvPr>
            <p:ph type="sldNum" sz="quarter" idx="12"/>
          </p:nvPr>
        </p:nvSpPr>
        <p:spPr/>
        <p:txBody>
          <a:bodyPr/>
          <a:lstStyle/>
          <a:p>
            <a:fld id="{5933CD1D-FFDA-4A54-B71B-1125383A8EBA}" type="slidenum">
              <a:rPr lang="zh-CN" altLang="en-US" smtClean="0"/>
              <a:t>‹#›</a:t>
            </a:fld>
            <a:endParaRPr lang="zh-CN" altLang="en-US"/>
          </a:p>
        </p:txBody>
      </p:sp>
    </p:spTree>
    <p:extLst>
      <p:ext uri="{BB962C8B-B14F-4D97-AF65-F5344CB8AC3E}">
        <p14:creationId xmlns:p14="http://schemas.microsoft.com/office/powerpoint/2010/main" val="47426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1C4D73-F7B1-4F8E-B0E0-165B6A6B1FF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85B7048-08F8-46A1-ACCE-FA3DA282C9AD}"/>
              </a:ext>
            </a:extLst>
          </p:cNvPr>
          <p:cNvSpPr>
            <a:spLocks noGrp="1"/>
          </p:cNvSpPr>
          <p:nvPr>
            <p:ph type="dt" sz="half" idx="10"/>
          </p:nvPr>
        </p:nvSpPr>
        <p:spPr/>
        <p:txBody>
          <a:bodyPr/>
          <a:lstStyle/>
          <a:p>
            <a:fld id="{A4375D65-1F99-4718-86CF-0AC7FC25C1BB}" type="datetimeFigureOut">
              <a:rPr lang="zh-CN" altLang="en-US" smtClean="0"/>
              <a:t>2020/12/16</a:t>
            </a:fld>
            <a:endParaRPr lang="zh-CN" altLang="en-US"/>
          </a:p>
        </p:txBody>
      </p:sp>
      <p:sp>
        <p:nvSpPr>
          <p:cNvPr id="4" name="页脚占位符 3">
            <a:extLst>
              <a:ext uri="{FF2B5EF4-FFF2-40B4-BE49-F238E27FC236}">
                <a16:creationId xmlns:a16="http://schemas.microsoft.com/office/drawing/2014/main" id="{08C899CE-2E84-417E-B916-0A1EAB1555C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6F47018-66BC-4CCE-B0FD-90D8E23EA037}"/>
              </a:ext>
            </a:extLst>
          </p:cNvPr>
          <p:cNvSpPr>
            <a:spLocks noGrp="1"/>
          </p:cNvSpPr>
          <p:nvPr>
            <p:ph type="sldNum" sz="quarter" idx="12"/>
          </p:nvPr>
        </p:nvSpPr>
        <p:spPr/>
        <p:txBody>
          <a:bodyPr/>
          <a:lstStyle/>
          <a:p>
            <a:fld id="{5933CD1D-FFDA-4A54-B71B-1125383A8EBA}" type="slidenum">
              <a:rPr lang="zh-CN" altLang="en-US" smtClean="0"/>
              <a:t>‹#›</a:t>
            </a:fld>
            <a:endParaRPr lang="zh-CN" altLang="en-US"/>
          </a:p>
        </p:txBody>
      </p:sp>
    </p:spTree>
    <p:extLst>
      <p:ext uri="{BB962C8B-B14F-4D97-AF65-F5344CB8AC3E}">
        <p14:creationId xmlns:p14="http://schemas.microsoft.com/office/powerpoint/2010/main" val="1485293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9296477-1075-41B9-B289-B4DFCA35030C}"/>
              </a:ext>
            </a:extLst>
          </p:cNvPr>
          <p:cNvSpPr>
            <a:spLocks noGrp="1"/>
          </p:cNvSpPr>
          <p:nvPr>
            <p:ph type="dt" sz="half" idx="10"/>
          </p:nvPr>
        </p:nvSpPr>
        <p:spPr/>
        <p:txBody>
          <a:bodyPr/>
          <a:lstStyle/>
          <a:p>
            <a:fld id="{A4375D65-1F99-4718-86CF-0AC7FC25C1BB}" type="datetimeFigureOut">
              <a:rPr lang="zh-CN" altLang="en-US" smtClean="0"/>
              <a:t>2020/12/16</a:t>
            </a:fld>
            <a:endParaRPr lang="zh-CN" altLang="en-US"/>
          </a:p>
        </p:txBody>
      </p:sp>
      <p:sp>
        <p:nvSpPr>
          <p:cNvPr id="3" name="页脚占位符 2">
            <a:extLst>
              <a:ext uri="{FF2B5EF4-FFF2-40B4-BE49-F238E27FC236}">
                <a16:creationId xmlns:a16="http://schemas.microsoft.com/office/drawing/2014/main" id="{C92CB213-CDF5-4017-83D1-8BC67370B54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17C775A-54A6-4870-948D-04B51D289D15}"/>
              </a:ext>
            </a:extLst>
          </p:cNvPr>
          <p:cNvSpPr>
            <a:spLocks noGrp="1"/>
          </p:cNvSpPr>
          <p:nvPr>
            <p:ph type="sldNum" sz="quarter" idx="12"/>
          </p:nvPr>
        </p:nvSpPr>
        <p:spPr/>
        <p:txBody>
          <a:bodyPr/>
          <a:lstStyle/>
          <a:p>
            <a:fld id="{5933CD1D-FFDA-4A54-B71B-1125383A8EBA}" type="slidenum">
              <a:rPr lang="zh-CN" altLang="en-US" smtClean="0"/>
              <a:t>‹#›</a:t>
            </a:fld>
            <a:endParaRPr lang="zh-CN" altLang="en-US"/>
          </a:p>
        </p:txBody>
      </p:sp>
    </p:spTree>
    <p:extLst>
      <p:ext uri="{BB962C8B-B14F-4D97-AF65-F5344CB8AC3E}">
        <p14:creationId xmlns:p14="http://schemas.microsoft.com/office/powerpoint/2010/main" val="2056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397A4A-9B70-4FCD-B33C-1274609AAE0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C837214-5F80-4B2B-ABB7-94D5BF4D66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586D0B6-AFE6-4177-A195-CDC21F806D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C9D7462-F0F5-40C4-9FDA-F64FB0D94E07}"/>
              </a:ext>
            </a:extLst>
          </p:cNvPr>
          <p:cNvSpPr>
            <a:spLocks noGrp="1"/>
          </p:cNvSpPr>
          <p:nvPr>
            <p:ph type="dt" sz="half" idx="10"/>
          </p:nvPr>
        </p:nvSpPr>
        <p:spPr/>
        <p:txBody>
          <a:bodyPr/>
          <a:lstStyle/>
          <a:p>
            <a:fld id="{A4375D65-1F99-4718-86CF-0AC7FC25C1BB}" type="datetimeFigureOut">
              <a:rPr lang="zh-CN" altLang="en-US" smtClean="0"/>
              <a:t>2020/12/16</a:t>
            </a:fld>
            <a:endParaRPr lang="zh-CN" altLang="en-US"/>
          </a:p>
        </p:txBody>
      </p:sp>
      <p:sp>
        <p:nvSpPr>
          <p:cNvPr id="6" name="页脚占位符 5">
            <a:extLst>
              <a:ext uri="{FF2B5EF4-FFF2-40B4-BE49-F238E27FC236}">
                <a16:creationId xmlns:a16="http://schemas.microsoft.com/office/drawing/2014/main" id="{4142CE2A-2F95-4FA8-B48F-31BD2782A90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B9111CA-02C0-4079-9D8C-84B79829F896}"/>
              </a:ext>
            </a:extLst>
          </p:cNvPr>
          <p:cNvSpPr>
            <a:spLocks noGrp="1"/>
          </p:cNvSpPr>
          <p:nvPr>
            <p:ph type="sldNum" sz="quarter" idx="12"/>
          </p:nvPr>
        </p:nvSpPr>
        <p:spPr/>
        <p:txBody>
          <a:bodyPr/>
          <a:lstStyle/>
          <a:p>
            <a:fld id="{5933CD1D-FFDA-4A54-B71B-1125383A8EBA}" type="slidenum">
              <a:rPr lang="zh-CN" altLang="en-US" smtClean="0"/>
              <a:t>‹#›</a:t>
            </a:fld>
            <a:endParaRPr lang="zh-CN" altLang="en-US"/>
          </a:p>
        </p:txBody>
      </p:sp>
    </p:spTree>
    <p:extLst>
      <p:ext uri="{BB962C8B-B14F-4D97-AF65-F5344CB8AC3E}">
        <p14:creationId xmlns:p14="http://schemas.microsoft.com/office/powerpoint/2010/main" val="4176365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882F26-B186-412C-81BE-3C1BF3EAF53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C105570-2634-464B-91BE-EC39AF1ED6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649D7F5-7486-44DB-BE30-7840C2D9EC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568A13F-EEB0-4631-9660-B900422913ED}"/>
              </a:ext>
            </a:extLst>
          </p:cNvPr>
          <p:cNvSpPr>
            <a:spLocks noGrp="1"/>
          </p:cNvSpPr>
          <p:nvPr>
            <p:ph type="dt" sz="half" idx="10"/>
          </p:nvPr>
        </p:nvSpPr>
        <p:spPr/>
        <p:txBody>
          <a:bodyPr/>
          <a:lstStyle/>
          <a:p>
            <a:fld id="{A4375D65-1F99-4718-86CF-0AC7FC25C1BB}" type="datetimeFigureOut">
              <a:rPr lang="zh-CN" altLang="en-US" smtClean="0"/>
              <a:t>2020/12/16</a:t>
            </a:fld>
            <a:endParaRPr lang="zh-CN" altLang="en-US"/>
          </a:p>
        </p:txBody>
      </p:sp>
      <p:sp>
        <p:nvSpPr>
          <p:cNvPr id="6" name="页脚占位符 5">
            <a:extLst>
              <a:ext uri="{FF2B5EF4-FFF2-40B4-BE49-F238E27FC236}">
                <a16:creationId xmlns:a16="http://schemas.microsoft.com/office/drawing/2014/main" id="{1FC9AFE1-1CB1-4688-9D95-C2C2ACB65A6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2B666C8-67BD-44C5-9925-7920DB833A52}"/>
              </a:ext>
            </a:extLst>
          </p:cNvPr>
          <p:cNvSpPr>
            <a:spLocks noGrp="1"/>
          </p:cNvSpPr>
          <p:nvPr>
            <p:ph type="sldNum" sz="quarter" idx="12"/>
          </p:nvPr>
        </p:nvSpPr>
        <p:spPr/>
        <p:txBody>
          <a:bodyPr/>
          <a:lstStyle/>
          <a:p>
            <a:fld id="{5933CD1D-FFDA-4A54-B71B-1125383A8EBA}" type="slidenum">
              <a:rPr lang="zh-CN" altLang="en-US" smtClean="0"/>
              <a:t>‹#›</a:t>
            </a:fld>
            <a:endParaRPr lang="zh-CN" altLang="en-US"/>
          </a:p>
        </p:txBody>
      </p:sp>
    </p:spTree>
    <p:extLst>
      <p:ext uri="{BB962C8B-B14F-4D97-AF65-F5344CB8AC3E}">
        <p14:creationId xmlns:p14="http://schemas.microsoft.com/office/powerpoint/2010/main" val="2934313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76C9E31-EE5A-485A-98AF-A56217DDC1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962F001-B7FC-4B63-82B7-D779CA5FC7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B1B09A0-CF36-4DDF-AACD-76212B8A89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375D65-1F99-4718-86CF-0AC7FC25C1BB}" type="datetimeFigureOut">
              <a:rPr lang="zh-CN" altLang="en-US" smtClean="0"/>
              <a:t>2020/12/16</a:t>
            </a:fld>
            <a:endParaRPr lang="zh-CN" altLang="en-US"/>
          </a:p>
        </p:txBody>
      </p:sp>
      <p:sp>
        <p:nvSpPr>
          <p:cNvPr id="5" name="页脚占位符 4">
            <a:extLst>
              <a:ext uri="{FF2B5EF4-FFF2-40B4-BE49-F238E27FC236}">
                <a16:creationId xmlns:a16="http://schemas.microsoft.com/office/drawing/2014/main" id="{9EB1A641-2BF2-4E88-9612-161EF68A35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56665C1-21D7-46DB-B319-AA959894CD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33CD1D-FFDA-4A54-B71B-1125383A8EBA}" type="slidenum">
              <a:rPr lang="zh-CN" altLang="en-US" smtClean="0"/>
              <a:t>‹#›</a:t>
            </a:fld>
            <a:endParaRPr lang="zh-CN" altLang="en-US"/>
          </a:p>
        </p:txBody>
      </p:sp>
    </p:spTree>
    <p:extLst>
      <p:ext uri="{BB962C8B-B14F-4D97-AF65-F5344CB8AC3E}">
        <p14:creationId xmlns:p14="http://schemas.microsoft.com/office/powerpoint/2010/main" val="1802419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3.png"/><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3.sv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sv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sv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svg"/></Relationships>
</file>

<file path=ppt/slides/_rels/slide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52D42B4-2528-419F-859B-E8722C4CB94A}"/>
              </a:ext>
            </a:extLst>
          </p:cNvPr>
          <p:cNvSpPr txBox="1"/>
          <p:nvPr/>
        </p:nvSpPr>
        <p:spPr>
          <a:xfrm>
            <a:off x="9657466" y="6400800"/>
            <a:ext cx="2380563" cy="369332"/>
          </a:xfrm>
          <a:prstGeom prst="rect">
            <a:avLst/>
          </a:prstGeom>
          <a:noFill/>
        </p:spPr>
        <p:txBody>
          <a:bodyPr wrap="square" rtlCol="0">
            <a:spAutoFit/>
          </a:bodyPr>
          <a:lstStyle/>
          <a:p>
            <a:r>
              <a:rPr lang="en-US" altLang="zh-CN" b="1" dirty="0"/>
              <a:t>2020/12/16    </a:t>
            </a:r>
            <a:r>
              <a:rPr lang="zh-CN" altLang="en-US" b="1" dirty="0"/>
              <a:t>沈希乐</a:t>
            </a:r>
          </a:p>
        </p:txBody>
      </p:sp>
      <p:sp>
        <p:nvSpPr>
          <p:cNvPr id="12" name="文本框 11">
            <a:extLst>
              <a:ext uri="{FF2B5EF4-FFF2-40B4-BE49-F238E27FC236}">
                <a16:creationId xmlns:a16="http://schemas.microsoft.com/office/drawing/2014/main" id="{8E2B04F0-1E3A-4548-9E5A-7D5B32BF8B4E}"/>
              </a:ext>
            </a:extLst>
          </p:cNvPr>
          <p:cNvSpPr txBox="1"/>
          <p:nvPr/>
        </p:nvSpPr>
        <p:spPr>
          <a:xfrm>
            <a:off x="612578" y="1728323"/>
            <a:ext cx="10966823" cy="646331"/>
          </a:xfrm>
          <a:prstGeom prst="rect">
            <a:avLst/>
          </a:prstGeom>
          <a:noFill/>
        </p:spPr>
        <p:txBody>
          <a:bodyPr wrap="square" rtlCol="0">
            <a:spAutoFit/>
          </a:bodyPr>
          <a:lstStyle/>
          <a:p>
            <a:pPr algn="ctr"/>
            <a:r>
              <a:rPr lang="en-US" altLang="zh-CN" sz="3600" b="1" i="1" dirty="0" err="1">
                <a:solidFill>
                  <a:srgbClr val="BA2F10"/>
                </a:solidFill>
                <a:latin typeface="微软雅黑" panose="020B0503020204020204" pitchFamily="34" charset="-122"/>
                <a:ea typeface="微软雅黑" panose="020B0503020204020204" pitchFamily="34" charset="-122"/>
                <a:cs typeface="Times New Roman" panose="02020603050405020304" pitchFamily="18" charset="0"/>
              </a:rPr>
              <a:t>FITing</a:t>
            </a:r>
            <a:r>
              <a:rPr lang="en-US" altLang="zh-CN" sz="3600" b="1" i="1" dirty="0">
                <a:solidFill>
                  <a:srgbClr val="BA2F10"/>
                </a:solidFill>
                <a:latin typeface="微软雅黑" panose="020B0503020204020204" pitchFamily="34" charset="-122"/>
                <a:ea typeface="微软雅黑" panose="020B0503020204020204" pitchFamily="34" charset="-122"/>
                <a:cs typeface="Times New Roman" panose="02020603050405020304" pitchFamily="18" charset="0"/>
              </a:rPr>
              <a:t>-Tree: </a:t>
            </a:r>
            <a:r>
              <a:rPr lang="en-US" altLang="zh-CN" sz="3600" b="1" dirty="0">
                <a:solidFill>
                  <a:srgbClr val="BA2F10"/>
                </a:solidFill>
                <a:latin typeface="微软雅黑" panose="020B0503020204020204" pitchFamily="34" charset="-122"/>
                <a:ea typeface="微软雅黑" panose="020B0503020204020204" pitchFamily="34" charset="-122"/>
                <a:cs typeface="Times New Roman" panose="02020603050405020304" pitchFamily="18" charset="0"/>
              </a:rPr>
              <a:t>A Data-aware Index Structure</a:t>
            </a:r>
          </a:p>
        </p:txBody>
      </p:sp>
      <p:sp>
        <p:nvSpPr>
          <p:cNvPr id="8" name="文本框 7">
            <a:extLst>
              <a:ext uri="{FF2B5EF4-FFF2-40B4-BE49-F238E27FC236}">
                <a16:creationId xmlns:a16="http://schemas.microsoft.com/office/drawing/2014/main" id="{6308C81A-D823-416F-A402-6A0C53CCDC07}"/>
              </a:ext>
            </a:extLst>
          </p:cNvPr>
          <p:cNvSpPr txBox="1"/>
          <p:nvPr/>
        </p:nvSpPr>
        <p:spPr>
          <a:xfrm>
            <a:off x="1891634" y="4483345"/>
            <a:ext cx="8408709" cy="498663"/>
          </a:xfrm>
          <a:prstGeom prst="rect">
            <a:avLst/>
          </a:prstGeom>
          <a:noFill/>
        </p:spPr>
        <p:txBody>
          <a:bodyPr wrap="square" rtlCol="0">
            <a:spAutoFit/>
          </a:bodyPr>
          <a:lstStyle/>
          <a:p>
            <a:pPr algn="ctr">
              <a:lnSpc>
                <a:spcPct val="150000"/>
              </a:lnSpc>
            </a:pPr>
            <a:r>
              <a:rPr lang="en-US" altLang="zh-CN" sz="2000" b="1" dirty="0">
                <a:latin typeface="Times New Roman" panose="02020603050405020304" pitchFamily="18" charset="0"/>
                <a:cs typeface="Times New Roman" panose="02020603050405020304" pitchFamily="18" charset="0"/>
              </a:rPr>
              <a:t>SIGMOD ’19, June 30–July 5, 2019, Amsterdam, Netherlands </a:t>
            </a:r>
          </a:p>
        </p:txBody>
      </p:sp>
      <p:pic>
        <p:nvPicPr>
          <p:cNvPr id="4" name="图片 3">
            <a:extLst>
              <a:ext uri="{FF2B5EF4-FFF2-40B4-BE49-F238E27FC236}">
                <a16:creationId xmlns:a16="http://schemas.microsoft.com/office/drawing/2014/main" id="{C98EA576-9208-4B72-8E4A-3D937F5B6D0A}"/>
              </a:ext>
            </a:extLst>
          </p:cNvPr>
          <p:cNvPicPr>
            <a:picLocks noChangeAspect="1"/>
          </p:cNvPicPr>
          <p:nvPr/>
        </p:nvPicPr>
        <p:blipFill>
          <a:blip r:embed="rId3"/>
          <a:stretch>
            <a:fillRect/>
          </a:stretch>
        </p:blipFill>
        <p:spPr>
          <a:xfrm>
            <a:off x="2503078" y="3004424"/>
            <a:ext cx="7185820" cy="849150"/>
          </a:xfrm>
          <a:prstGeom prst="rect">
            <a:avLst/>
          </a:prstGeom>
        </p:spPr>
      </p:pic>
    </p:spTree>
    <p:extLst>
      <p:ext uri="{BB962C8B-B14F-4D97-AF65-F5344CB8AC3E}">
        <p14:creationId xmlns:p14="http://schemas.microsoft.com/office/powerpoint/2010/main" val="1803853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4">
            <a:extLst>
              <a:ext uri="{FF2B5EF4-FFF2-40B4-BE49-F238E27FC236}">
                <a16:creationId xmlns:a16="http://schemas.microsoft.com/office/drawing/2014/main" id="{0B280928-4F3A-42C2-A2C1-8C1C6699A7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0830" y="193895"/>
            <a:ext cx="3440782" cy="590582"/>
          </a:xfrm>
          <a:prstGeom prst="rect">
            <a:avLst/>
          </a:prstGeom>
        </p:spPr>
      </p:pic>
      <p:sp>
        <p:nvSpPr>
          <p:cNvPr id="9" name="标题 6">
            <a:extLst>
              <a:ext uri="{FF2B5EF4-FFF2-40B4-BE49-F238E27FC236}">
                <a16:creationId xmlns:a16="http://schemas.microsoft.com/office/drawing/2014/main" id="{FEB3842A-7B0A-4761-96A2-6C599342A724}"/>
              </a:ext>
            </a:extLst>
          </p:cNvPr>
          <p:cNvSpPr txBox="1">
            <a:spLocks/>
          </p:cNvSpPr>
          <p:nvPr/>
        </p:nvSpPr>
        <p:spPr>
          <a:xfrm>
            <a:off x="5061408" y="415390"/>
            <a:ext cx="2069184" cy="736140"/>
          </a:xfrm>
          <a:prstGeom prst="rect">
            <a:avLst/>
          </a:prstGeom>
        </p:spPr>
        <p:txBody>
          <a:bodyP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altLang="zh-CN" sz="3600" b="1" dirty="0" err="1">
                <a:latin typeface="Times New Roman" panose="02020603050405020304" pitchFamily="18" charset="0"/>
                <a:cs typeface="Times New Roman" panose="02020603050405020304" pitchFamily="18" charset="0"/>
              </a:rPr>
              <a:t>FITing</a:t>
            </a:r>
            <a:r>
              <a:rPr lang="en-US" altLang="zh-CN" sz="3600" b="1" dirty="0">
                <a:latin typeface="Times New Roman" panose="02020603050405020304" pitchFamily="18" charset="0"/>
                <a:cs typeface="Times New Roman" panose="02020603050405020304" pitchFamily="18" charset="0"/>
              </a:rPr>
              <a:t>-Tree</a:t>
            </a:r>
          </a:p>
        </p:txBody>
      </p:sp>
      <p:sp>
        <p:nvSpPr>
          <p:cNvPr id="12" name="标题 6">
            <a:extLst>
              <a:ext uri="{FF2B5EF4-FFF2-40B4-BE49-F238E27FC236}">
                <a16:creationId xmlns:a16="http://schemas.microsoft.com/office/drawing/2014/main" id="{6B6D22C4-0B73-4ACA-9F07-FECDE29A03D3}"/>
              </a:ext>
            </a:extLst>
          </p:cNvPr>
          <p:cNvSpPr txBox="1">
            <a:spLocks/>
          </p:cNvSpPr>
          <p:nvPr/>
        </p:nvSpPr>
        <p:spPr>
          <a:xfrm>
            <a:off x="7077193" y="484647"/>
            <a:ext cx="3204231" cy="49063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altLang="zh-CN" sz="2400" b="1" dirty="0">
                <a:solidFill>
                  <a:srgbClr val="C5A86D"/>
                </a:solidFill>
                <a:latin typeface="Times New Roman" panose="02020603050405020304" pitchFamily="18" charset="0"/>
                <a:cs typeface="Times New Roman" panose="02020603050405020304" pitchFamily="18" charset="0"/>
              </a:rPr>
              <a:t>-Index Lookups</a:t>
            </a:r>
            <a:endParaRPr lang="zh-CN" altLang="en-US" sz="2400" b="1" dirty="0">
              <a:solidFill>
                <a:srgbClr val="C5A86D"/>
              </a:solidFill>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F4238405-071B-4354-A0B5-B7868DD4DB4D}"/>
              </a:ext>
            </a:extLst>
          </p:cNvPr>
          <p:cNvSpPr txBox="1"/>
          <p:nvPr/>
        </p:nvSpPr>
        <p:spPr>
          <a:xfrm>
            <a:off x="2650503" y="1203322"/>
            <a:ext cx="6890994" cy="646331"/>
          </a:xfrm>
          <a:prstGeom prst="rect">
            <a:avLst/>
          </a:prstGeom>
          <a:noFill/>
        </p:spPr>
        <p:txBody>
          <a:bodyPr wrap="square" rtlCol="0">
            <a:spAutoFit/>
          </a:bodyPr>
          <a:lstStyle/>
          <a:p>
            <a:pPr algn="ctr"/>
            <a:r>
              <a:rPr lang="en-US" altLang="zh-CN" sz="3600" b="1" dirty="0">
                <a:solidFill>
                  <a:srgbClr val="BA2F10"/>
                </a:solidFill>
                <a:latin typeface="Times New Roman" panose="02020603050405020304" pitchFamily="18" charset="0"/>
                <a:cs typeface="Times New Roman" panose="02020603050405020304" pitchFamily="18" charset="0"/>
              </a:rPr>
              <a:t>B. </a:t>
            </a:r>
            <a:r>
              <a:rPr lang="en-US" altLang="zh-CN" sz="2400" b="1" dirty="0">
                <a:solidFill>
                  <a:srgbClr val="BA2F10"/>
                </a:solidFill>
                <a:latin typeface="Times New Roman" panose="02020603050405020304" pitchFamily="18" charset="0"/>
                <a:cs typeface="Times New Roman" panose="02020603050405020304" pitchFamily="18" charset="0"/>
              </a:rPr>
              <a:t>Range Queries</a:t>
            </a:r>
            <a:endParaRPr lang="zh-CN" altLang="en-US" dirty="0">
              <a:solidFill>
                <a:srgbClr val="BA2F10"/>
              </a:solidFill>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177F8908-D692-4625-95D4-69B3654F0038}"/>
              </a:ext>
            </a:extLst>
          </p:cNvPr>
          <p:cNvSpPr txBox="1"/>
          <p:nvPr/>
        </p:nvSpPr>
        <p:spPr>
          <a:xfrm>
            <a:off x="758282" y="2507349"/>
            <a:ext cx="6372310" cy="461665"/>
          </a:xfrm>
          <a:prstGeom prst="rect">
            <a:avLst/>
          </a:prstGeom>
          <a:noFill/>
        </p:spPr>
        <p:txBody>
          <a:bodyPr wrap="square" rtlCol="0">
            <a:spAutoFit/>
          </a:bodyPr>
          <a:lstStyle/>
          <a:p>
            <a:pPr algn="just"/>
            <a:r>
              <a:rPr lang="en-US" altLang="zh-CN" sz="2400" b="1" dirty="0">
                <a:solidFill>
                  <a:srgbClr val="C5A86D"/>
                </a:solidFill>
                <a:latin typeface="Times New Roman" panose="02020603050405020304" pitchFamily="18" charset="0"/>
                <a:cs typeface="Times New Roman" panose="02020603050405020304" pitchFamily="18" charset="0"/>
              </a:rPr>
              <a:t>Every item in the specified range:</a:t>
            </a:r>
            <a:endParaRPr lang="zh-CN" altLang="en-US" sz="2400" b="1" dirty="0">
              <a:solidFill>
                <a:srgbClr val="C5A86D"/>
              </a:solidFill>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CB789079-A7AB-4E7B-A564-B1B24F6CA3E0}"/>
              </a:ext>
            </a:extLst>
          </p:cNvPr>
          <p:cNvSpPr txBox="1"/>
          <p:nvPr/>
        </p:nvSpPr>
        <p:spPr>
          <a:xfrm>
            <a:off x="3186280" y="2969014"/>
            <a:ext cx="5819439" cy="579967"/>
          </a:xfrm>
          <a:prstGeom prst="rect">
            <a:avLst/>
          </a:prstGeom>
          <a:noFill/>
        </p:spPr>
        <p:txBody>
          <a:bodyPr wrap="square" rtlCol="0">
            <a:spAutoFit/>
          </a:bodyPr>
          <a:lstStyle/>
          <a:p>
            <a:pPr algn="ctr">
              <a:lnSpc>
                <a:spcPct val="150000"/>
              </a:lnSpc>
            </a:pPr>
            <a:r>
              <a:rPr lang="en-US" altLang="zh-CN" sz="2400" dirty="0">
                <a:latin typeface="Times New Roman" panose="02020603050405020304" pitchFamily="18" charset="0"/>
                <a:cs typeface="Times New Roman" panose="02020603050405020304" pitchFamily="18" charset="0"/>
              </a:rPr>
              <a:t>{the start of the range,</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the end of the range}</a:t>
            </a:r>
            <a:endParaRPr lang="zh-CN" altLang="en-US" sz="2400" dirty="0">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EB5AAF5B-04C5-4620-9EA6-06670DFF5646}"/>
              </a:ext>
            </a:extLst>
          </p:cNvPr>
          <p:cNvSpPr txBox="1"/>
          <p:nvPr/>
        </p:nvSpPr>
        <p:spPr>
          <a:xfrm>
            <a:off x="2100330" y="4168336"/>
            <a:ext cx="3440783" cy="400110"/>
          </a:xfrm>
          <a:prstGeom prst="rect">
            <a:avLst/>
          </a:prstGeom>
          <a:noFill/>
        </p:spPr>
        <p:txBody>
          <a:bodyPr wrap="square" rtlCol="0">
            <a:spAutoFit/>
          </a:bodyPr>
          <a:lstStyle/>
          <a:p>
            <a:pPr algn="ctr"/>
            <a:r>
              <a:rPr lang="en-US" altLang="zh-CN" sz="2000" b="1">
                <a:solidFill>
                  <a:srgbClr val="BA2F10"/>
                </a:solidFill>
                <a:latin typeface="微软雅黑" panose="020B0503020204020204" pitchFamily="34" charset="-122"/>
                <a:ea typeface="微软雅黑" panose="020B0503020204020204" pitchFamily="34" charset="-122"/>
                <a:cs typeface="Times New Roman" panose="02020603050405020304" pitchFamily="18" charset="0"/>
              </a:rPr>
              <a:t> point lookup techniques</a:t>
            </a:r>
            <a:endParaRPr lang="zh-CN" altLang="en-US" sz="2000" b="1" dirty="0">
              <a:solidFill>
                <a:srgbClr val="BA2F10"/>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箭头连接符 6">
            <a:extLst>
              <a:ext uri="{FF2B5EF4-FFF2-40B4-BE49-F238E27FC236}">
                <a16:creationId xmlns:a16="http://schemas.microsoft.com/office/drawing/2014/main" id="{00481C27-BE90-49A9-B846-296DBA46F5DC}"/>
              </a:ext>
            </a:extLst>
          </p:cNvPr>
          <p:cNvCxnSpPr>
            <a:endCxn id="21" idx="0"/>
          </p:cNvCxnSpPr>
          <p:nvPr/>
        </p:nvCxnSpPr>
        <p:spPr>
          <a:xfrm flipH="1">
            <a:off x="3820722" y="3548981"/>
            <a:ext cx="740127" cy="619355"/>
          </a:xfrm>
          <a:prstGeom prst="straightConnector1">
            <a:avLst/>
          </a:prstGeom>
          <a:ln>
            <a:solidFill>
              <a:srgbClr val="BA2F10"/>
            </a:solidFill>
            <a:tailEnd type="triangle"/>
          </a:ln>
        </p:spPr>
        <p:style>
          <a:lnRef idx="3">
            <a:schemeClr val="dk1"/>
          </a:lnRef>
          <a:fillRef idx="0">
            <a:schemeClr val="dk1"/>
          </a:fillRef>
          <a:effectRef idx="2">
            <a:schemeClr val="dk1"/>
          </a:effectRef>
          <a:fontRef idx="minor">
            <a:schemeClr val="tx1"/>
          </a:fontRef>
        </p:style>
      </p:cxnSp>
      <p:sp>
        <p:nvSpPr>
          <p:cNvPr id="22" name="文本框 21">
            <a:extLst>
              <a:ext uri="{FF2B5EF4-FFF2-40B4-BE49-F238E27FC236}">
                <a16:creationId xmlns:a16="http://schemas.microsoft.com/office/drawing/2014/main" id="{F0EA843C-6867-4CE9-9B11-343DE5106258}"/>
              </a:ext>
            </a:extLst>
          </p:cNvPr>
          <p:cNvSpPr txBox="1"/>
          <p:nvPr/>
        </p:nvSpPr>
        <p:spPr>
          <a:xfrm>
            <a:off x="6281241" y="4168336"/>
            <a:ext cx="4301266" cy="400110"/>
          </a:xfrm>
          <a:prstGeom prst="rect">
            <a:avLst/>
          </a:prstGeom>
          <a:noFill/>
        </p:spPr>
        <p:txBody>
          <a:bodyPr wrap="square" rtlCol="0">
            <a:spAutoFit/>
          </a:bodyPr>
          <a:lstStyle/>
          <a:p>
            <a:pPr algn="ctr"/>
            <a:r>
              <a:rPr lang="en-US" altLang="zh-CN" sz="2000" b="1" dirty="0">
                <a:solidFill>
                  <a:srgbClr val="BA2F10"/>
                </a:solidFill>
                <a:latin typeface="微软雅黑" panose="020B0503020204020204" pitchFamily="34" charset="-122"/>
                <a:ea typeface="微软雅黑" panose="020B0503020204020204" pitchFamily="34" charset="-122"/>
                <a:cs typeface="Times New Roman" panose="02020603050405020304" pitchFamily="18" charset="0"/>
              </a:rPr>
              <a:t>scan from the starting location</a:t>
            </a:r>
            <a:endParaRPr lang="zh-CN" altLang="en-US" sz="2000" b="1" dirty="0">
              <a:solidFill>
                <a:srgbClr val="BA2F10"/>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1" name="直接箭头连接符 10">
            <a:extLst>
              <a:ext uri="{FF2B5EF4-FFF2-40B4-BE49-F238E27FC236}">
                <a16:creationId xmlns:a16="http://schemas.microsoft.com/office/drawing/2014/main" id="{5F05A03B-0CCB-49E9-9927-1D3B9842D01D}"/>
              </a:ext>
            </a:extLst>
          </p:cNvPr>
          <p:cNvCxnSpPr>
            <a:cxnSpLocks/>
            <a:endCxn id="22" idx="0"/>
          </p:cNvCxnSpPr>
          <p:nvPr/>
        </p:nvCxnSpPr>
        <p:spPr>
          <a:xfrm>
            <a:off x="7459870" y="3548258"/>
            <a:ext cx="972004" cy="620078"/>
          </a:xfrm>
          <a:prstGeom prst="straightConnector1">
            <a:avLst/>
          </a:prstGeom>
          <a:ln>
            <a:solidFill>
              <a:srgbClr val="BA2F10"/>
            </a:solidFill>
            <a:tailEnd type="triangle"/>
          </a:ln>
        </p:spPr>
        <p:style>
          <a:lnRef idx="3">
            <a:schemeClr val="dk1"/>
          </a:lnRef>
          <a:fillRef idx="0">
            <a:schemeClr val="dk1"/>
          </a:fillRef>
          <a:effectRef idx="2">
            <a:schemeClr val="dk1"/>
          </a:effectRef>
          <a:fontRef idx="minor">
            <a:schemeClr val="tx1"/>
          </a:fontRef>
        </p:style>
      </p:cxnSp>
      <p:sp>
        <p:nvSpPr>
          <p:cNvPr id="29" name="文本框 28">
            <a:extLst>
              <a:ext uri="{FF2B5EF4-FFF2-40B4-BE49-F238E27FC236}">
                <a16:creationId xmlns:a16="http://schemas.microsoft.com/office/drawing/2014/main" id="{8E474BF2-AE4B-49D5-A251-068D9AED2580}"/>
              </a:ext>
            </a:extLst>
          </p:cNvPr>
          <p:cNvSpPr txBox="1"/>
          <p:nvPr/>
        </p:nvSpPr>
        <p:spPr>
          <a:xfrm>
            <a:off x="6874833" y="4627206"/>
            <a:ext cx="3485321" cy="1457130"/>
          </a:xfrm>
          <a:prstGeom prst="rect">
            <a:avLst/>
          </a:prstGeom>
          <a:noFill/>
        </p:spPr>
        <p:txBody>
          <a:bodyPr wrap="square" rtlCol="0">
            <a:spAutoFit/>
          </a:bodyPr>
          <a:lstStyle/>
          <a:p>
            <a:pPr algn="just">
              <a:lnSpc>
                <a:spcPct val="200000"/>
              </a:lnSpc>
            </a:pPr>
            <a:r>
              <a:rPr lang="en-US" altLang="zh-CN" sz="2400" dirty="0">
                <a:latin typeface="Times New Roman" panose="02020603050405020304" pitchFamily="18" charset="0"/>
                <a:cs typeface="Times New Roman" panose="02020603050405020304" pitchFamily="18" charset="0"/>
              </a:rPr>
              <a:t>sequential access</a:t>
            </a:r>
          </a:p>
          <a:p>
            <a:pPr algn="just">
              <a:lnSpc>
                <a:spcPct val="200000"/>
              </a:lnSpc>
            </a:pPr>
            <a:r>
              <a:rPr lang="en-US" altLang="zh-CN" sz="2400" dirty="0">
                <a:latin typeface="Times New Roman" panose="02020603050405020304" pitchFamily="18" charset="0"/>
                <a:cs typeface="Times New Roman" panose="02020603050405020304" pitchFamily="18" charset="0"/>
              </a:rPr>
              <a:t>random memory accesses </a:t>
            </a:r>
            <a:endParaRPr lang="zh-CN" altLang="en-US" sz="2400" dirty="0">
              <a:latin typeface="Times New Roman" panose="02020603050405020304" pitchFamily="18" charset="0"/>
              <a:cs typeface="Times New Roman" panose="02020603050405020304" pitchFamily="18" charset="0"/>
            </a:endParaRPr>
          </a:p>
        </p:txBody>
      </p:sp>
      <p:sp>
        <p:nvSpPr>
          <p:cNvPr id="30" name="左大括号 29">
            <a:extLst>
              <a:ext uri="{FF2B5EF4-FFF2-40B4-BE49-F238E27FC236}">
                <a16:creationId xmlns:a16="http://schemas.microsoft.com/office/drawing/2014/main" id="{37FBD357-35A0-4AF6-9DF5-6454EF6C6EAB}"/>
              </a:ext>
            </a:extLst>
          </p:cNvPr>
          <p:cNvSpPr/>
          <p:nvPr/>
        </p:nvSpPr>
        <p:spPr>
          <a:xfrm>
            <a:off x="6621143" y="5160063"/>
            <a:ext cx="253689" cy="66907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8531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up)">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up)">
                                      <p:cBhvr>
                                        <p:cTn id="16" dur="500"/>
                                        <p:tgtEl>
                                          <p:spTgt spid="11"/>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up)">
                                      <p:cBhvr>
                                        <p:cTn id="20" dur="500"/>
                                        <p:tgtEl>
                                          <p:spTgt spid="22"/>
                                        </p:tgtEl>
                                      </p:cBhvr>
                                    </p:animEffect>
                                  </p:childTnLst>
                                </p:cTn>
                              </p:par>
                            </p:childTnLst>
                          </p:cTn>
                        </p:par>
                        <p:par>
                          <p:cTn id="21" fill="hold">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wipe(up)">
                                      <p:cBhvr>
                                        <p:cTn id="24" dur="500"/>
                                        <p:tgtEl>
                                          <p:spTgt spid="29"/>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up)">
                                      <p:cBhvr>
                                        <p:cTn id="2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9" grpId="0"/>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4">
            <a:extLst>
              <a:ext uri="{FF2B5EF4-FFF2-40B4-BE49-F238E27FC236}">
                <a16:creationId xmlns:a16="http://schemas.microsoft.com/office/drawing/2014/main" id="{0B280928-4F3A-42C2-A2C1-8C1C6699A7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0830" y="193895"/>
            <a:ext cx="3440782" cy="590582"/>
          </a:xfrm>
          <a:prstGeom prst="rect">
            <a:avLst/>
          </a:prstGeom>
        </p:spPr>
      </p:pic>
      <p:sp>
        <p:nvSpPr>
          <p:cNvPr id="9" name="标题 6">
            <a:extLst>
              <a:ext uri="{FF2B5EF4-FFF2-40B4-BE49-F238E27FC236}">
                <a16:creationId xmlns:a16="http://schemas.microsoft.com/office/drawing/2014/main" id="{FEB3842A-7B0A-4761-96A2-6C599342A724}"/>
              </a:ext>
            </a:extLst>
          </p:cNvPr>
          <p:cNvSpPr txBox="1">
            <a:spLocks/>
          </p:cNvSpPr>
          <p:nvPr/>
        </p:nvSpPr>
        <p:spPr>
          <a:xfrm>
            <a:off x="5061408" y="415390"/>
            <a:ext cx="2069184" cy="736140"/>
          </a:xfrm>
          <a:prstGeom prst="rect">
            <a:avLst/>
          </a:prstGeom>
        </p:spPr>
        <p:txBody>
          <a:bodyP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altLang="zh-CN" sz="3600" b="1" dirty="0" err="1">
                <a:latin typeface="Times New Roman" panose="02020603050405020304" pitchFamily="18" charset="0"/>
                <a:cs typeface="Times New Roman" panose="02020603050405020304" pitchFamily="18" charset="0"/>
              </a:rPr>
              <a:t>FITing</a:t>
            </a:r>
            <a:r>
              <a:rPr lang="en-US" altLang="zh-CN" sz="3600" b="1" dirty="0">
                <a:latin typeface="Times New Roman" panose="02020603050405020304" pitchFamily="18" charset="0"/>
                <a:cs typeface="Times New Roman" panose="02020603050405020304" pitchFamily="18" charset="0"/>
              </a:rPr>
              <a:t>-Tree</a:t>
            </a:r>
          </a:p>
        </p:txBody>
      </p:sp>
      <p:sp>
        <p:nvSpPr>
          <p:cNvPr id="12" name="标题 6">
            <a:extLst>
              <a:ext uri="{FF2B5EF4-FFF2-40B4-BE49-F238E27FC236}">
                <a16:creationId xmlns:a16="http://schemas.microsoft.com/office/drawing/2014/main" id="{6B6D22C4-0B73-4ACA-9F07-FECDE29A03D3}"/>
              </a:ext>
            </a:extLst>
          </p:cNvPr>
          <p:cNvSpPr txBox="1">
            <a:spLocks/>
          </p:cNvSpPr>
          <p:nvPr/>
        </p:nvSpPr>
        <p:spPr>
          <a:xfrm>
            <a:off x="7077193" y="484647"/>
            <a:ext cx="3204231" cy="49063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altLang="zh-CN" sz="2400" b="1" dirty="0">
                <a:solidFill>
                  <a:srgbClr val="C5A86D"/>
                </a:solidFill>
                <a:latin typeface="Times New Roman" panose="02020603050405020304" pitchFamily="18" charset="0"/>
                <a:cs typeface="Times New Roman" panose="02020603050405020304" pitchFamily="18" charset="0"/>
              </a:rPr>
              <a:t>-Index Inserts</a:t>
            </a:r>
            <a:endParaRPr lang="zh-CN" altLang="en-US" sz="2400" b="1" dirty="0">
              <a:solidFill>
                <a:srgbClr val="C5A86D"/>
              </a:solidFill>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F4238405-071B-4354-A0B5-B7868DD4DB4D}"/>
              </a:ext>
            </a:extLst>
          </p:cNvPr>
          <p:cNvSpPr txBox="1"/>
          <p:nvPr/>
        </p:nvSpPr>
        <p:spPr>
          <a:xfrm>
            <a:off x="2650503" y="1203322"/>
            <a:ext cx="6890994" cy="646331"/>
          </a:xfrm>
          <a:prstGeom prst="rect">
            <a:avLst/>
          </a:prstGeom>
          <a:noFill/>
        </p:spPr>
        <p:txBody>
          <a:bodyPr wrap="square" rtlCol="0">
            <a:spAutoFit/>
          </a:bodyPr>
          <a:lstStyle/>
          <a:p>
            <a:pPr algn="ctr"/>
            <a:r>
              <a:rPr lang="en-US" altLang="zh-CN" sz="3600" b="1" dirty="0">
                <a:solidFill>
                  <a:srgbClr val="BA2F10"/>
                </a:solidFill>
                <a:latin typeface="Times New Roman" panose="02020603050405020304" pitchFamily="18" charset="0"/>
                <a:cs typeface="Times New Roman" panose="02020603050405020304" pitchFamily="18" charset="0"/>
              </a:rPr>
              <a:t>A. </a:t>
            </a:r>
            <a:r>
              <a:rPr lang="en-US" altLang="zh-CN" sz="2400" b="1" dirty="0">
                <a:solidFill>
                  <a:srgbClr val="BA2F10"/>
                </a:solidFill>
                <a:latin typeface="Times New Roman" panose="02020603050405020304" pitchFamily="18" charset="0"/>
                <a:cs typeface="Times New Roman" panose="02020603050405020304" pitchFamily="18" charset="0"/>
              </a:rPr>
              <a:t>In-place Insert Strategy</a:t>
            </a:r>
            <a:endParaRPr lang="zh-CN" altLang="en-US" dirty="0">
              <a:solidFill>
                <a:srgbClr val="BA2F10"/>
              </a:solidFill>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B8740E35-4078-44E8-8595-59E7FC8A1835}"/>
              </a:ext>
            </a:extLst>
          </p:cNvPr>
          <p:cNvSpPr txBox="1"/>
          <p:nvPr/>
        </p:nvSpPr>
        <p:spPr>
          <a:xfrm>
            <a:off x="5061408" y="2077691"/>
            <a:ext cx="6974386" cy="1323439"/>
          </a:xfrm>
          <a:prstGeom prst="rect">
            <a:avLst/>
          </a:prstGeom>
          <a:noFill/>
        </p:spPr>
        <p:txBody>
          <a:bodyPr wrap="square" rtlCol="0">
            <a:spAutoFit/>
          </a:bodyPr>
          <a:lstStyle/>
          <a:p>
            <a:pPr algn="just"/>
            <a:r>
              <a:rPr lang="en-US" altLang="zh-CN" sz="2000" dirty="0">
                <a:latin typeface="Times New Roman" panose="02020603050405020304" pitchFamily="18" charset="0"/>
                <a:cs typeface="Times New Roman" panose="02020603050405020304" pitchFamily="18" charset="0"/>
              </a:rPr>
              <a:t>Any key in the segment must be </a:t>
            </a:r>
            <a:r>
              <a:rPr lang="en-US" altLang="zh-CN" sz="2000" dirty="0">
                <a:solidFill>
                  <a:srgbClr val="BA2F10"/>
                </a:solidFill>
                <a:latin typeface="Times New Roman" panose="02020603050405020304" pitchFamily="18" charset="0"/>
                <a:cs typeface="Times New Roman" panose="02020603050405020304" pitchFamily="18" charset="0"/>
              </a:rPr>
              <a:t>no more than specified error amount</a:t>
            </a:r>
            <a:r>
              <a:rPr lang="en-US" altLang="zh-CN" sz="2000" dirty="0">
                <a:latin typeface="Times New Roman" panose="02020603050405020304" pitchFamily="18" charset="0"/>
                <a:cs typeface="Times New Roman" panose="02020603050405020304" pitchFamily="18" charset="0"/>
              </a:rPr>
              <a:t> away from its interpolated position.</a:t>
            </a:r>
          </a:p>
          <a:p>
            <a:pPr algn="just"/>
            <a:endParaRPr lang="en-US" altLang="zh-CN" sz="2000" dirty="0">
              <a:latin typeface="Times New Roman" panose="02020603050405020304" pitchFamily="18" charset="0"/>
              <a:cs typeface="Times New Roman" panose="02020603050405020304" pitchFamily="18" charset="0"/>
            </a:endParaRPr>
          </a:p>
          <a:p>
            <a:pPr algn="just"/>
            <a:r>
              <a:rPr lang="en-US" altLang="zh-CN" sz="2000" dirty="0">
                <a:latin typeface="Times New Roman" panose="02020603050405020304" pitchFamily="18" charset="0"/>
                <a:cs typeface="Times New Roman" panose="02020603050405020304" pitchFamily="18" charset="0"/>
              </a:rPr>
              <a:t>Require moving keys in the page to preserve </a:t>
            </a:r>
            <a:r>
              <a:rPr lang="en-US" altLang="zh-CN" sz="2000" dirty="0">
                <a:solidFill>
                  <a:srgbClr val="BA2F10"/>
                </a:solidFill>
                <a:latin typeface="Times New Roman" panose="02020603050405020304" pitchFamily="18" charset="0"/>
                <a:cs typeface="Times New Roman" panose="02020603050405020304" pitchFamily="18" charset="0"/>
              </a:rPr>
              <a:t>the order of the keys</a:t>
            </a:r>
            <a:r>
              <a:rPr lang="en-US"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C2F52BCE-1991-40A7-9983-14352CC4B67C}"/>
              </a:ext>
            </a:extLst>
          </p:cNvPr>
          <p:cNvSpPr txBox="1"/>
          <p:nvPr/>
        </p:nvSpPr>
        <p:spPr>
          <a:xfrm>
            <a:off x="284706" y="2508577"/>
            <a:ext cx="4693187" cy="461665"/>
          </a:xfrm>
          <a:prstGeom prst="rect">
            <a:avLst/>
          </a:prstGeom>
          <a:noFill/>
        </p:spPr>
        <p:txBody>
          <a:bodyPr wrap="square" rtlCol="0">
            <a:spAutoFit/>
          </a:bodyPr>
          <a:lstStyle/>
          <a:p>
            <a:pPr algn="just"/>
            <a:r>
              <a:rPr lang="en-US" altLang="zh-CN" sz="2400" b="1" dirty="0">
                <a:solidFill>
                  <a:srgbClr val="C5A86D"/>
                </a:solidFill>
                <a:latin typeface="Times New Roman" panose="02020603050405020304" pitchFamily="18" charset="0"/>
                <a:cs typeface="Times New Roman" panose="02020603050405020304" pitchFamily="18" charset="0"/>
              </a:rPr>
              <a:t>Insert operations in </a:t>
            </a:r>
            <a:r>
              <a:rPr lang="en-US" altLang="zh-CN" sz="2400" b="1" dirty="0" err="1">
                <a:solidFill>
                  <a:srgbClr val="C5A86D"/>
                </a:solidFill>
                <a:latin typeface="Times New Roman" panose="02020603050405020304" pitchFamily="18" charset="0"/>
                <a:cs typeface="Times New Roman" panose="02020603050405020304" pitchFamily="18" charset="0"/>
              </a:rPr>
              <a:t>FITing</a:t>
            </a:r>
            <a:r>
              <a:rPr lang="en-US" altLang="zh-CN" sz="2400" b="1" dirty="0">
                <a:solidFill>
                  <a:srgbClr val="C5A86D"/>
                </a:solidFill>
                <a:latin typeface="Times New Roman" panose="02020603050405020304" pitchFamily="18" charset="0"/>
                <a:cs typeface="Times New Roman" panose="02020603050405020304" pitchFamily="18" charset="0"/>
              </a:rPr>
              <a:t>-Tree</a:t>
            </a:r>
            <a:endParaRPr lang="zh-CN" altLang="en-US" sz="2400" b="1" dirty="0">
              <a:solidFill>
                <a:srgbClr val="C5A86D"/>
              </a:solidFill>
              <a:latin typeface="Times New Roman" panose="02020603050405020304" pitchFamily="18" charset="0"/>
              <a:cs typeface="Times New Roman" panose="02020603050405020304" pitchFamily="18" charset="0"/>
            </a:endParaRPr>
          </a:p>
        </p:txBody>
      </p:sp>
      <p:sp>
        <p:nvSpPr>
          <p:cNvPr id="22" name="左大括号 21">
            <a:extLst>
              <a:ext uri="{FF2B5EF4-FFF2-40B4-BE49-F238E27FC236}">
                <a16:creationId xmlns:a16="http://schemas.microsoft.com/office/drawing/2014/main" id="{D9CF3E5A-E978-4930-9243-634315CCABA5}"/>
              </a:ext>
            </a:extLst>
          </p:cNvPr>
          <p:cNvSpPr/>
          <p:nvPr/>
        </p:nvSpPr>
        <p:spPr>
          <a:xfrm>
            <a:off x="4793438" y="2296872"/>
            <a:ext cx="267969" cy="941321"/>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916CA079-5F33-4C02-A415-35BE4695B67F}"/>
              </a:ext>
            </a:extLst>
          </p:cNvPr>
          <p:cNvPicPr>
            <a:picLocks noChangeAspect="1"/>
          </p:cNvPicPr>
          <p:nvPr/>
        </p:nvPicPr>
        <p:blipFill rotWithShape="1">
          <a:blip r:embed="rId5"/>
          <a:srcRect t="-18840"/>
          <a:stretch/>
        </p:blipFill>
        <p:spPr>
          <a:xfrm>
            <a:off x="4978942" y="4147410"/>
            <a:ext cx="2234116" cy="489760"/>
          </a:xfrm>
          <a:prstGeom prst="rect">
            <a:avLst/>
          </a:prstGeom>
        </p:spPr>
      </p:pic>
      <p:cxnSp>
        <p:nvCxnSpPr>
          <p:cNvPr id="8" name="直接箭头连接符 7">
            <a:extLst>
              <a:ext uri="{FF2B5EF4-FFF2-40B4-BE49-F238E27FC236}">
                <a16:creationId xmlns:a16="http://schemas.microsoft.com/office/drawing/2014/main" id="{EC32A056-3F25-4C81-8CF6-5F5EFBDE0C48}"/>
              </a:ext>
            </a:extLst>
          </p:cNvPr>
          <p:cNvCxnSpPr>
            <a:cxnSpLocks/>
            <a:endCxn id="2" idx="0"/>
          </p:cNvCxnSpPr>
          <p:nvPr/>
        </p:nvCxnSpPr>
        <p:spPr>
          <a:xfrm>
            <a:off x="6096000" y="3499844"/>
            <a:ext cx="0" cy="6475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9" name="组合 28">
            <a:extLst>
              <a:ext uri="{FF2B5EF4-FFF2-40B4-BE49-F238E27FC236}">
                <a16:creationId xmlns:a16="http://schemas.microsoft.com/office/drawing/2014/main" id="{DDADEC7A-B30A-463E-8094-3693ED1C9BCE}"/>
              </a:ext>
            </a:extLst>
          </p:cNvPr>
          <p:cNvGrpSpPr/>
          <p:nvPr/>
        </p:nvGrpSpPr>
        <p:grpSpPr>
          <a:xfrm>
            <a:off x="4977893" y="4641187"/>
            <a:ext cx="4829052" cy="505006"/>
            <a:chOff x="2384006" y="5309830"/>
            <a:chExt cx="4829052" cy="505006"/>
          </a:xfrm>
        </p:grpSpPr>
        <p:pic>
          <p:nvPicPr>
            <p:cNvPr id="27" name="图片 26">
              <a:extLst>
                <a:ext uri="{FF2B5EF4-FFF2-40B4-BE49-F238E27FC236}">
                  <a16:creationId xmlns:a16="http://schemas.microsoft.com/office/drawing/2014/main" id="{27F90F1C-D433-41A3-994D-7C1AD900DEDB}"/>
                </a:ext>
              </a:extLst>
            </p:cNvPr>
            <p:cNvPicPr>
              <a:picLocks noChangeAspect="1"/>
            </p:cNvPicPr>
            <p:nvPr/>
          </p:nvPicPr>
          <p:blipFill>
            <a:blip r:embed="rId6"/>
            <a:stretch>
              <a:fillRect/>
            </a:stretch>
          </p:blipFill>
          <p:spPr>
            <a:xfrm>
              <a:off x="6067534" y="5317721"/>
              <a:ext cx="1145524" cy="497115"/>
            </a:xfrm>
            <a:prstGeom prst="rect">
              <a:avLst/>
            </a:prstGeom>
          </p:spPr>
        </p:pic>
        <p:sp>
          <p:nvSpPr>
            <p:cNvPr id="28" name="文本框 27">
              <a:extLst>
                <a:ext uri="{FF2B5EF4-FFF2-40B4-BE49-F238E27FC236}">
                  <a16:creationId xmlns:a16="http://schemas.microsoft.com/office/drawing/2014/main" id="{D25C28D1-6C11-409D-84B7-3C2F2C17D3BA}"/>
                </a:ext>
              </a:extLst>
            </p:cNvPr>
            <p:cNvSpPr txBox="1"/>
            <p:nvPr/>
          </p:nvSpPr>
          <p:spPr>
            <a:xfrm>
              <a:off x="2384006" y="5309830"/>
              <a:ext cx="4693187" cy="461665"/>
            </a:xfrm>
            <a:prstGeom prst="rect">
              <a:avLst/>
            </a:prstGeom>
            <a:noFill/>
          </p:spPr>
          <p:txBody>
            <a:bodyPr wrap="square" rtlCol="0">
              <a:spAutoFit/>
            </a:bodyPr>
            <a:lstStyle/>
            <a:p>
              <a:pPr algn="just"/>
              <a:r>
                <a:rPr lang="en-US" altLang="zh-CN" sz="2400" dirty="0">
                  <a:latin typeface="Times New Roman" panose="02020603050405020304" pitchFamily="18" charset="0"/>
                  <a:cs typeface="Times New Roman" panose="02020603050405020304" pitchFamily="18" charset="0"/>
                </a:rPr>
                <a:t>The total size of segment s </a:t>
              </a:r>
              <a:r>
                <a:rPr lang="en-US" altLang="zh-CN" sz="2400" b="1" dirty="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p:txBody>
        </p:sp>
      </p:grpSp>
      <p:grpSp>
        <p:nvGrpSpPr>
          <p:cNvPr id="55" name="组合 54">
            <a:extLst>
              <a:ext uri="{FF2B5EF4-FFF2-40B4-BE49-F238E27FC236}">
                <a16:creationId xmlns:a16="http://schemas.microsoft.com/office/drawing/2014/main" id="{5A1F5C17-CB95-474F-9C98-EAD7AD3AE28F}"/>
              </a:ext>
            </a:extLst>
          </p:cNvPr>
          <p:cNvGrpSpPr/>
          <p:nvPr/>
        </p:nvGrpSpPr>
        <p:grpSpPr>
          <a:xfrm>
            <a:off x="1137994" y="4872019"/>
            <a:ext cx="3025018" cy="688163"/>
            <a:chOff x="1356128" y="5075954"/>
            <a:chExt cx="3025018" cy="688163"/>
          </a:xfrm>
        </p:grpSpPr>
        <p:cxnSp>
          <p:nvCxnSpPr>
            <p:cNvPr id="33" name="直接连接符 32">
              <a:extLst>
                <a:ext uri="{FF2B5EF4-FFF2-40B4-BE49-F238E27FC236}">
                  <a16:creationId xmlns:a16="http://schemas.microsoft.com/office/drawing/2014/main" id="{5F99223F-50B0-4D62-8A2F-E82B94F9208D}"/>
                </a:ext>
              </a:extLst>
            </p:cNvPr>
            <p:cNvCxnSpPr/>
            <p:nvPr/>
          </p:nvCxnSpPr>
          <p:spPr>
            <a:xfrm>
              <a:off x="1630497" y="5274261"/>
              <a:ext cx="2467778" cy="0"/>
            </a:xfrm>
            <a:prstGeom prst="line">
              <a:avLst/>
            </a:prstGeom>
          </p:spPr>
          <p:style>
            <a:lnRef idx="3">
              <a:schemeClr val="dk1"/>
            </a:lnRef>
            <a:fillRef idx="0">
              <a:schemeClr val="dk1"/>
            </a:fillRef>
            <a:effectRef idx="2">
              <a:schemeClr val="dk1"/>
            </a:effectRef>
            <a:fontRef idx="minor">
              <a:schemeClr val="tx1"/>
            </a:fontRef>
          </p:style>
        </p:cxnSp>
        <p:cxnSp>
          <p:nvCxnSpPr>
            <p:cNvPr id="35" name="直接连接符 34">
              <a:extLst>
                <a:ext uri="{FF2B5EF4-FFF2-40B4-BE49-F238E27FC236}">
                  <a16:creationId xmlns:a16="http://schemas.microsoft.com/office/drawing/2014/main" id="{BF25DA55-0F76-4740-BF2E-AC8C0FEE5AD5}"/>
                </a:ext>
              </a:extLst>
            </p:cNvPr>
            <p:cNvCxnSpPr/>
            <p:nvPr/>
          </p:nvCxnSpPr>
          <p:spPr>
            <a:xfrm flipV="1">
              <a:off x="1630497" y="5075957"/>
              <a:ext cx="0" cy="198304"/>
            </a:xfrm>
            <a:prstGeom prst="line">
              <a:avLst/>
            </a:prstGeom>
          </p:spPr>
          <p:style>
            <a:lnRef idx="3">
              <a:schemeClr val="dk1"/>
            </a:lnRef>
            <a:fillRef idx="0">
              <a:schemeClr val="dk1"/>
            </a:fillRef>
            <a:effectRef idx="2">
              <a:schemeClr val="dk1"/>
            </a:effectRef>
            <a:fontRef idx="minor">
              <a:schemeClr val="tx1"/>
            </a:fontRef>
          </p:style>
        </p:cxnSp>
        <p:cxnSp>
          <p:nvCxnSpPr>
            <p:cNvPr id="36" name="直接连接符 35">
              <a:extLst>
                <a:ext uri="{FF2B5EF4-FFF2-40B4-BE49-F238E27FC236}">
                  <a16:creationId xmlns:a16="http://schemas.microsoft.com/office/drawing/2014/main" id="{8EB76704-66D2-4EB6-97DF-363748609131}"/>
                </a:ext>
              </a:extLst>
            </p:cNvPr>
            <p:cNvCxnSpPr>
              <a:cxnSpLocks/>
            </p:cNvCxnSpPr>
            <p:nvPr/>
          </p:nvCxnSpPr>
          <p:spPr>
            <a:xfrm>
              <a:off x="4098274" y="5075957"/>
              <a:ext cx="1" cy="198304"/>
            </a:xfrm>
            <a:prstGeom prst="line">
              <a:avLst/>
            </a:prstGeom>
          </p:spPr>
          <p:style>
            <a:lnRef idx="3">
              <a:schemeClr val="dk1"/>
            </a:lnRef>
            <a:fillRef idx="0">
              <a:schemeClr val="dk1"/>
            </a:fillRef>
            <a:effectRef idx="2">
              <a:schemeClr val="dk1"/>
            </a:effectRef>
            <a:fontRef idx="minor">
              <a:schemeClr val="tx1"/>
            </a:fontRef>
          </p:style>
        </p:cxnSp>
        <p:cxnSp>
          <p:nvCxnSpPr>
            <p:cNvPr id="39" name="直接连接符 38">
              <a:extLst>
                <a:ext uri="{FF2B5EF4-FFF2-40B4-BE49-F238E27FC236}">
                  <a16:creationId xmlns:a16="http://schemas.microsoft.com/office/drawing/2014/main" id="{2912701D-461D-42AB-9F23-5BF7F7CD7256}"/>
                </a:ext>
              </a:extLst>
            </p:cNvPr>
            <p:cNvCxnSpPr>
              <a:cxnSpLocks/>
            </p:cNvCxnSpPr>
            <p:nvPr/>
          </p:nvCxnSpPr>
          <p:spPr>
            <a:xfrm>
              <a:off x="3712685" y="5075956"/>
              <a:ext cx="1" cy="198305"/>
            </a:xfrm>
            <a:prstGeom prst="line">
              <a:avLst/>
            </a:prstGeom>
          </p:spPr>
          <p:style>
            <a:lnRef idx="3">
              <a:schemeClr val="dk1"/>
            </a:lnRef>
            <a:fillRef idx="0">
              <a:schemeClr val="dk1"/>
            </a:fillRef>
            <a:effectRef idx="2">
              <a:schemeClr val="dk1"/>
            </a:effectRef>
            <a:fontRef idx="minor">
              <a:schemeClr val="tx1"/>
            </a:fontRef>
          </p:style>
        </p:cxnSp>
        <p:cxnSp>
          <p:nvCxnSpPr>
            <p:cNvPr id="42" name="直接连接符 41">
              <a:extLst>
                <a:ext uri="{FF2B5EF4-FFF2-40B4-BE49-F238E27FC236}">
                  <a16:creationId xmlns:a16="http://schemas.microsoft.com/office/drawing/2014/main" id="{336B69FA-102B-4849-A8C1-DA32BA47B908}"/>
                </a:ext>
              </a:extLst>
            </p:cNvPr>
            <p:cNvCxnSpPr>
              <a:cxnSpLocks/>
            </p:cNvCxnSpPr>
            <p:nvPr/>
          </p:nvCxnSpPr>
          <p:spPr>
            <a:xfrm>
              <a:off x="2038121" y="5075954"/>
              <a:ext cx="0" cy="198305"/>
            </a:xfrm>
            <a:prstGeom prst="line">
              <a:avLst/>
            </a:prstGeom>
          </p:spPr>
          <p:style>
            <a:lnRef idx="3">
              <a:schemeClr val="dk1"/>
            </a:lnRef>
            <a:fillRef idx="0">
              <a:schemeClr val="dk1"/>
            </a:fillRef>
            <a:effectRef idx="2">
              <a:schemeClr val="dk1"/>
            </a:effectRef>
            <a:fontRef idx="minor">
              <a:schemeClr val="tx1"/>
            </a:fontRef>
          </p:style>
        </p:cxnSp>
        <p:sp>
          <p:nvSpPr>
            <p:cNvPr id="52" name="文本框 51">
              <a:extLst>
                <a:ext uri="{FF2B5EF4-FFF2-40B4-BE49-F238E27FC236}">
                  <a16:creationId xmlns:a16="http://schemas.microsoft.com/office/drawing/2014/main" id="{DC3F0410-BB21-4E3F-90D5-B9B3FFB8F703}"/>
                </a:ext>
              </a:extLst>
            </p:cNvPr>
            <p:cNvSpPr txBox="1"/>
            <p:nvPr/>
          </p:nvSpPr>
          <p:spPr>
            <a:xfrm>
              <a:off x="2385055" y="5364007"/>
              <a:ext cx="967164" cy="400110"/>
            </a:xfrm>
            <a:prstGeom prst="rect">
              <a:avLst/>
            </a:prstGeom>
            <a:noFill/>
          </p:spPr>
          <p:txBody>
            <a:bodyPr wrap="square" rtlCol="0">
              <a:spAutoFit/>
            </a:bodyPr>
            <a:lstStyle/>
            <a:p>
              <a:pPr algn="ctr"/>
              <a:r>
                <a:rPr lang="en-US" altLang="zh-CN" sz="2000" dirty="0">
                  <a:solidFill>
                    <a:srgbClr val="BA2F10"/>
                  </a:solidFill>
                  <a:latin typeface="微软雅黑" panose="020B0503020204020204" pitchFamily="34" charset="-122"/>
                  <a:ea typeface="微软雅黑" panose="020B0503020204020204" pitchFamily="34" charset="-122"/>
                  <a:cs typeface="Times New Roman" panose="02020603050405020304" pitchFamily="18" charset="0"/>
                </a:rPr>
                <a:t>|s|</a:t>
              </a:r>
              <a:endParaRPr lang="zh-CN" altLang="en-US" sz="2000" dirty="0">
                <a:solidFill>
                  <a:srgbClr val="BA2F1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3" name="文本框 52">
              <a:extLst>
                <a:ext uri="{FF2B5EF4-FFF2-40B4-BE49-F238E27FC236}">
                  <a16:creationId xmlns:a16="http://schemas.microsoft.com/office/drawing/2014/main" id="{843D966E-7723-4545-BB65-CDEFAB5A8EDA}"/>
                </a:ext>
              </a:extLst>
            </p:cNvPr>
            <p:cNvSpPr txBox="1"/>
            <p:nvPr/>
          </p:nvSpPr>
          <p:spPr>
            <a:xfrm>
              <a:off x="1356128" y="5364007"/>
              <a:ext cx="967164" cy="400110"/>
            </a:xfrm>
            <a:prstGeom prst="rect">
              <a:avLst/>
            </a:prstGeom>
            <a:noFill/>
          </p:spPr>
          <p:txBody>
            <a:bodyPr wrap="square" rtlCol="0">
              <a:spAutoFit/>
            </a:bodyPr>
            <a:lstStyle/>
            <a:p>
              <a:pPr algn="ctr"/>
              <a:r>
                <a:rPr lang="el-GR" altLang="zh-CN" sz="2000" dirty="0">
                  <a:solidFill>
                    <a:srgbClr val="BA2F10"/>
                  </a:solidFill>
                  <a:latin typeface="微软雅黑" panose="020B0503020204020204" pitchFamily="34" charset="-122"/>
                  <a:ea typeface="微软雅黑" panose="020B0503020204020204" pitchFamily="34" charset="-122"/>
                  <a:cs typeface="Times New Roman" panose="02020603050405020304" pitchFamily="18" charset="0"/>
                </a:rPr>
                <a:t>ε</a:t>
              </a:r>
              <a:endParaRPr lang="zh-CN" altLang="en-US" sz="2000" dirty="0">
                <a:solidFill>
                  <a:srgbClr val="BA2F1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4" name="文本框 53">
              <a:extLst>
                <a:ext uri="{FF2B5EF4-FFF2-40B4-BE49-F238E27FC236}">
                  <a16:creationId xmlns:a16="http://schemas.microsoft.com/office/drawing/2014/main" id="{1A26210E-2E6B-4479-8ADF-236A1DEE7F12}"/>
                </a:ext>
              </a:extLst>
            </p:cNvPr>
            <p:cNvSpPr txBox="1"/>
            <p:nvPr/>
          </p:nvSpPr>
          <p:spPr>
            <a:xfrm>
              <a:off x="3413982" y="5364007"/>
              <a:ext cx="967164" cy="400110"/>
            </a:xfrm>
            <a:prstGeom prst="rect">
              <a:avLst/>
            </a:prstGeom>
            <a:noFill/>
          </p:spPr>
          <p:txBody>
            <a:bodyPr wrap="square" rtlCol="0">
              <a:spAutoFit/>
            </a:bodyPr>
            <a:lstStyle/>
            <a:p>
              <a:pPr algn="ctr"/>
              <a:r>
                <a:rPr lang="el-GR" altLang="zh-CN" sz="2000" dirty="0">
                  <a:solidFill>
                    <a:srgbClr val="BA2F10"/>
                  </a:solidFill>
                  <a:latin typeface="微软雅黑" panose="020B0503020204020204" pitchFamily="34" charset="-122"/>
                  <a:ea typeface="微软雅黑" panose="020B0503020204020204" pitchFamily="34" charset="-122"/>
                  <a:cs typeface="Times New Roman" panose="02020603050405020304" pitchFamily="18" charset="0"/>
                </a:rPr>
                <a:t>ε</a:t>
              </a:r>
              <a:endParaRPr lang="zh-CN" altLang="en-US" sz="2000" dirty="0">
                <a:solidFill>
                  <a:srgbClr val="BA2F1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cxnSp>
        <p:nvCxnSpPr>
          <p:cNvPr id="56" name="直接箭头连接符 55">
            <a:extLst>
              <a:ext uri="{FF2B5EF4-FFF2-40B4-BE49-F238E27FC236}">
                <a16:creationId xmlns:a16="http://schemas.microsoft.com/office/drawing/2014/main" id="{ACCD9C58-8D2E-4934-92FD-BA93D906307E}"/>
              </a:ext>
            </a:extLst>
          </p:cNvPr>
          <p:cNvCxnSpPr>
            <a:cxnSpLocks/>
          </p:cNvCxnSpPr>
          <p:nvPr/>
        </p:nvCxnSpPr>
        <p:spPr>
          <a:xfrm>
            <a:off x="6117191" y="5165027"/>
            <a:ext cx="0" cy="6475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7" name="文本框 56">
            <a:extLst>
              <a:ext uri="{FF2B5EF4-FFF2-40B4-BE49-F238E27FC236}">
                <a16:creationId xmlns:a16="http://schemas.microsoft.com/office/drawing/2014/main" id="{950EBD28-8515-418B-902B-888EEA544169}"/>
              </a:ext>
            </a:extLst>
          </p:cNvPr>
          <p:cNvSpPr txBox="1"/>
          <p:nvPr/>
        </p:nvSpPr>
        <p:spPr>
          <a:xfrm>
            <a:off x="3591612" y="5850133"/>
            <a:ext cx="5050560" cy="523220"/>
          </a:xfrm>
          <a:prstGeom prst="rect">
            <a:avLst/>
          </a:prstGeom>
          <a:noFill/>
        </p:spPr>
        <p:txBody>
          <a:bodyPr wrap="square" rtlCol="0">
            <a:spAutoFit/>
          </a:bodyPr>
          <a:lstStyle/>
          <a:p>
            <a:pPr algn="ctr"/>
            <a:r>
              <a:rPr lang="en-US" altLang="zh-CN" sz="2800" b="1" dirty="0">
                <a:solidFill>
                  <a:srgbClr val="BA2F10"/>
                </a:solidFill>
                <a:latin typeface="微软雅黑" panose="020B0503020204020204" pitchFamily="34" charset="-122"/>
                <a:ea typeface="微软雅黑" panose="020B0503020204020204" pitchFamily="34" charset="-122"/>
                <a:cs typeface="Times New Roman" panose="02020603050405020304" pitchFamily="18" charset="0"/>
              </a:rPr>
              <a:t> in-place insert strategy</a:t>
            </a:r>
            <a:endParaRPr lang="zh-CN" altLang="en-US" sz="2800" b="1" dirty="0">
              <a:solidFill>
                <a:srgbClr val="BA2F1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8" name="左大括号 57">
            <a:extLst>
              <a:ext uri="{FF2B5EF4-FFF2-40B4-BE49-F238E27FC236}">
                <a16:creationId xmlns:a16="http://schemas.microsoft.com/office/drawing/2014/main" id="{8FE64956-A1D7-4A11-AC3E-0A61DE949CF4}"/>
              </a:ext>
            </a:extLst>
          </p:cNvPr>
          <p:cNvSpPr/>
          <p:nvPr/>
        </p:nvSpPr>
        <p:spPr>
          <a:xfrm>
            <a:off x="8414616" y="5654678"/>
            <a:ext cx="267969" cy="941321"/>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EB480253-3923-4793-9933-85941A11CEA1}"/>
              </a:ext>
            </a:extLst>
          </p:cNvPr>
          <p:cNvSpPr txBox="1"/>
          <p:nvPr/>
        </p:nvSpPr>
        <p:spPr>
          <a:xfrm>
            <a:off x="8779468" y="5450023"/>
            <a:ext cx="1349755" cy="1323439"/>
          </a:xfrm>
          <a:prstGeom prst="rect">
            <a:avLst/>
          </a:prstGeom>
          <a:noFill/>
        </p:spPr>
        <p:txBody>
          <a:bodyPr wrap="square" rtlCol="0">
            <a:spAutoFit/>
          </a:bodyPr>
          <a:lstStyle/>
          <a:p>
            <a:pPr algn="just"/>
            <a:r>
              <a:rPr lang="zh-CN" altLang="en-US" sz="2000" dirty="0">
                <a:latin typeface="Times New Roman" panose="02020603050405020304" pitchFamily="18" charset="0"/>
                <a:cs typeface="Times New Roman" panose="02020603050405020304" pitchFamily="18" charset="0"/>
                <a:sym typeface="Wingdings 2" panose="05020102010507070707" pitchFamily="18" charset="2"/>
              </a:rPr>
              <a:t>①</a:t>
            </a:r>
            <a:r>
              <a:rPr lang="en-US" altLang="zh-CN" sz="2000" dirty="0">
                <a:latin typeface="Times New Roman" panose="02020603050405020304" pitchFamily="18" charset="0"/>
                <a:cs typeface="Times New Roman" panose="02020603050405020304" pitchFamily="18" charset="0"/>
                <a:sym typeface="Wingdings 2" panose="05020102010507070707" pitchFamily="18" charset="2"/>
              </a:rPr>
              <a:t>…</a:t>
            </a:r>
          </a:p>
          <a:p>
            <a:pPr algn="just"/>
            <a:r>
              <a:rPr lang="zh-CN" altLang="en-US" sz="2000" dirty="0">
                <a:latin typeface="Times New Roman" panose="02020603050405020304" pitchFamily="18" charset="0"/>
                <a:cs typeface="Times New Roman" panose="02020603050405020304" pitchFamily="18" charset="0"/>
                <a:sym typeface="Wingdings 2" panose="05020102010507070707" pitchFamily="18" charset="2"/>
              </a:rPr>
              <a:t>②</a:t>
            </a:r>
            <a:r>
              <a:rPr lang="en-US" altLang="zh-CN" sz="2000" dirty="0">
                <a:latin typeface="Times New Roman" panose="02020603050405020304" pitchFamily="18" charset="0"/>
                <a:cs typeface="Times New Roman" panose="02020603050405020304" pitchFamily="18" charset="0"/>
                <a:sym typeface="Wingdings 2" panose="05020102010507070707" pitchFamily="18" charset="2"/>
              </a:rPr>
              <a:t>…</a:t>
            </a:r>
          </a:p>
          <a:p>
            <a:pPr algn="just"/>
            <a:r>
              <a:rPr lang="zh-CN" altLang="en-US" sz="2000" dirty="0">
                <a:latin typeface="Times New Roman" panose="02020603050405020304" pitchFamily="18" charset="0"/>
                <a:cs typeface="Times New Roman" panose="02020603050405020304" pitchFamily="18" charset="0"/>
                <a:sym typeface="Wingdings 2" panose="05020102010507070707" pitchFamily="18" charset="2"/>
              </a:rPr>
              <a:t>③</a:t>
            </a:r>
            <a:r>
              <a:rPr lang="en-US" altLang="zh-CN" sz="2000" dirty="0">
                <a:latin typeface="Times New Roman" panose="02020603050405020304" pitchFamily="18" charset="0"/>
                <a:cs typeface="Times New Roman" panose="02020603050405020304" pitchFamily="18" charset="0"/>
                <a:sym typeface="Wingdings 2" panose="05020102010507070707" pitchFamily="18" charset="2"/>
              </a:rPr>
              <a:t>…</a:t>
            </a:r>
          </a:p>
          <a:p>
            <a:pPr algn="just"/>
            <a:r>
              <a:rPr lang="zh-CN" altLang="en-US" sz="2000" dirty="0">
                <a:latin typeface="Times New Roman" panose="02020603050405020304" pitchFamily="18" charset="0"/>
                <a:cs typeface="Times New Roman" panose="02020603050405020304" pitchFamily="18" charset="0"/>
                <a:sym typeface="Wingdings 2" panose="05020102010507070707" pitchFamily="18" charset="2"/>
              </a:rPr>
              <a:t>④</a:t>
            </a:r>
            <a:r>
              <a:rPr lang="en-US" altLang="zh-CN" sz="2000" dirty="0">
                <a:latin typeface="Times New Roman" panose="02020603050405020304" pitchFamily="18" charset="0"/>
                <a:cs typeface="Times New Roman" panose="02020603050405020304" pitchFamily="18" charset="0"/>
                <a:sym typeface="Wingdings 2" panose="05020102010507070707" pitchFamily="18" charset="2"/>
              </a:rPr>
              <a:t>…</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1335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up)">
                                      <p:cBhvr>
                                        <p:cTn id="15" dur="500"/>
                                        <p:tgtEl>
                                          <p:spTgt spid="29"/>
                                        </p:tgtEl>
                                      </p:cBhvr>
                                    </p:animEffect>
                                  </p:childTnLst>
                                </p:cTn>
                              </p:par>
                              <p:par>
                                <p:cTn id="16" presetID="22" presetClass="entr" presetSubtype="1" fill="hold" nodeType="with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wipe(up)">
                                      <p:cBhvr>
                                        <p:cTn id="18" dur="500"/>
                                        <p:tgtEl>
                                          <p:spTgt spid="5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up)">
                                      <p:cBhvr>
                                        <p:cTn id="23" dur="500"/>
                                        <p:tgtEl>
                                          <p:spTgt spid="56"/>
                                        </p:tgtEl>
                                      </p:cBhvr>
                                    </p:animEffect>
                                  </p:childTnLst>
                                </p:cTn>
                              </p:par>
                            </p:childTnLst>
                          </p:cTn>
                        </p:par>
                        <p:par>
                          <p:cTn id="24" fill="hold">
                            <p:stCondLst>
                              <p:cond delay="500"/>
                            </p:stCondLst>
                            <p:childTnLst>
                              <p:par>
                                <p:cTn id="25" presetID="22" presetClass="entr" presetSubtype="1" fill="hold" grpId="0" nodeType="after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wipe(up)">
                                      <p:cBhvr>
                                        <p:cTn id="27" dur="500"/>
                                        <p:tgtEl>
                                          <p:spTgt spid="57"/>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58"/>
                                        </p:tgtEl>
                                        <p:attrNameLst>
                                          <p:attrName>style.visibility</p:attrName>
                                        </p:attrNameLst>
                                      </p:cBhvr>
                                      <p:to>
                                        <p:strVal val="visible"/>
                                      </p:to>
                                    </p:set>
                                    <p:animEffect transition="in" filter="wipe(up)">
                                      <p:cBhvr>
                                        <p:cTn id="30" dur="500"/>
                                        <p:tgtEl>
                                          <p:spTgt spid="58"/>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wipe(up)">
                                      <p:cBhvr>
                                        <p:cTn id="33"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animBg="1"/>
      <p:bldP spid="5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4">
            <a:extLst>
              <a:ext uri="{FF2B5EF4-FFF2-40B4-BE49-F238E27FC236}">
                <a16:creationId xmlns:a16="http://schemas.microsoft.com/office/drawing/2014/main" id="{0B280928-4F3A-42C2-A2C1-8C1C6699A7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0830" y="193895"/>
            <a:ext cx="3440782" cy="590582"/>
          </a:xfrm>
          <a:prstGeom prst="rect">
            <a:avLst/>
          </a:prstGeom>
        </p:spPr>
      </p:pic>
      <p:sp>
        <p:nvSpPr>
          <p:cNvPr id="9" name="标题 6">
            <a:extLst>
              <a:ext uri="{FF2B5EF4-FFF2-40B4-BE49-F238E27FC236}">
                <a16:creationId xmlns:a16="http://schemas.microsoft.com/office/drawing/2014/main" id="{FEB3842A-7B0A-4761-96A2-6C599342A724}"/>
              </a:ext>
            </a:extLst>
          </p:cNvPr>
          <p:cNvSpPr txBox="1">
            <a:spLocks/>
          </p:cNvSpPr>
          <p:nvPr/>
        </p:nvSpPr>
        <p:spPr>
          <a:xfrm>
            <a:off x="5061408" y="415390"/>
            <a:ext cx="2069184" cy="736140"/>
          </a:xfrm>
          <a:prstGeom prst="rect">
            <a:avLst/>
          </a:prstGeom>
        </p:spPr>
        <p:txBody>
          <a:bodyP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altLang="zh-CN" sz="3600" b="1" dirty="0" err="1">
                <a:latin typeface="Times New Roman" panose="02020603050405020304" pitchFamily="18" charset="0"/>
                <a:cs typeface="Times New Roman" panose="02020603050405020304" pitchFamily="18" charset="0"/>
              </a:rPr>
              <a:t>FITing</a:t>
            </a:r>
            <a:r>
              <a:rPr lang="en-US" altLang="zh-CN" sz="3600" b="1" dirty="0">
                <a:latin typeface="Times New Roman" panose="02020603050405020304" pitchFamily="18" charset="0"/>
                <a:cs typeface="Times New Roman" panose="02020603050405020304" pitchFamily="18" charset="0"/>
              </a:rPr>
              <a:t>-Tree</a:t>
            </a:r>
          </a:p>
        </p:txBody>
      </p:sp>
      <p:sp>
        <p:nvSpPr>
          <p:cNvPr id="12" name="标题 6">
            <a:extLst>
              <a:ext uri="{FF2B5EF4-FFF2-40B4-BE49-F238E27FC236}">
                <a16:creationId xmlns:a16="http://schemas.microsoft.com/office/drawing/2014/main" id="{6B6D22C4-0B73-4ACA-9F07-FECDE29A03D3}"/>
              </a:ext>
            </a:extLst>
          </p:cNvPr>
          <p:cNvSpPr txBox="1">
            <a:spLocks/>
          </p:cNvSpPr>
          <p:nvPr/>
        </p:nvSpPr>
        <p:spPr>
          <a:xfrm>
            <a:off x="7077193" y="484647"/>
            <a:ext cx="3204231" cy="49063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altLang="zh-CN" sz="2400" b="1" dirty="0">
                <a:solidFill>
                  <a:srgbClr val="C5A86D"/>
                </a:solidFill>
                <a:latin typeface="Times New Roman" panose="02020603050405020304" pitchFamily="18" charset="0"/>
                <a:cs typeface="Times New Roman" panose="02020603050405020304" pitchFamily="18" charset="0"/>
              </a:rPr>
              <a:t>-Index Inserts</a:t>
            </a:r>
            <a:endParaRPr lang="zh-CN" altLang="en-US" sz="2400" b="1" dirty="0">
              <a:solidFill>
                <a:srgbClr val="C5A86D"/>
              </a:solidFill>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F4238405-071B-4354-A0B5-B7868DD4DB4D}"/>
              </a:ext>
            </a:extLst>
          </p:cNvPr>
          <p:cNvSpPr txBox="1"/>
          <p:nvPr/>
        </p:nvSpPr>
        <p:spPr>
          <a:xfrm>
            <a:off x="2650503" y="1203322"/>
            <a:ext cx="6890994" cy="646331"/>
          </a:xfrm>
          <a:prstGeom prst="rect">
            <a:avLst/>
          </a:prstGeom>
          <a:noFill/>
        </p:spPr>
        <p:txBody>
          <a:bodyPr wrap="square" rtlCol="0">
            <a:spAutoFit/>
          </a:bodyPr>
          <a:lstStyle/>
          <a:p>
            <a:pPr algn="ctr"/>
            <a:r>
              <a:rPr lang="en-US" altLang="zh-CN" sz="3600" b="1" dirty="0">
                <a:solidFill>
                  <a:srgbClr val="BA2F10"/>
                </a:solidFill>
                <a:latin typeface="Times New Roman" panose="02020603050405020304" pitchFamily="18" charset="0"/>
                <a:cs typeface="Times New Roman" panose="02020603050405020304" pitchFamily="18" charset="0"/>
              </a:rPr>
              <a:t>B. </a:t>
            </a:r>
            <a:r>
              <a:rPr lang="en-US" altLang="zh-CN" sz="2400" b="1" dirty="0">
                <a:solidFill>
                  <a:srgbClr val="BA2F10"/>
                </a:solidFill>
                <a:latin typeface="Times New Roman" panose="02020603050405020304" pitchFamily="18" charset="0"/>
                <a:cs typeface="Times New Roman" panose="02020603050405020304" pitchFamily="18" charset="0"/>
              </a:rPr>
              <a:t>Delta Insert Strategy</a:t>
            </a:r>
            <a:endParaRPr lang="zh-CN" altLang="en-US" dirty="0">
              <a:solidFill>
                <a:srgbClr val="BA2F10"/>
              </a:solidFill>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F7CF45FF-FC4A-4AE4-AD27-D65D5DFD60B9}"/>
              </a:ext>
            </a:extLst>
          </p:cNvPr>
          <p:cNvPicPr>
            <a:picLocks noChangeAspect="1"/>
          </p:cNvPicPr>
          <p:nvPr/>
        </p:nvPicPr>
        <p:blipFill>
          <a:blip r:embed="rId5"/>
          <a:stretch>
            <a:fillRect/>
          </a:stretch>
        </p:blipFill>
        <p:spPr>
          <a:xfrm>
            <a:off x="522693" y="2300020"/>
            <a:ext cx="5939206" cy="4053107"/>
          </a:xfrm>
          <a:prstGeom prst="rect">
            <a:avLst/>
          </a:prstGeom>
        </p:spPr>
      </p:pic>
      <p:grpSp>
        <p:nvGrpSpPr>
          <p:cNvPr id="11" name="组合 10">
            <a:extLst>
              <a:ext uri="{FF2B5EF4-FFF2-40B4-BE49-F238E27FC236}">
                <a16:creationId xmlns:a16="http://schemas.microsoft.com/office/drawing/2014/main" id="{E2703702-4ECB-47FA-97D5-4040687AC302}"/>
              </a:ext>
            </a:extLst>
          </p:cNvPr>
          <p:cNvGrpSpPr/>
          <p:nvPr/>
        </p:nvGrpSpPr>
        <p:grpSpPr>
          <a:xfrm>
            <a:off x="8686161" y="4049732"/>
            <a:ext cx="2658123" cy="490637"/>
            <a:chOff x="7562250" y="4049294"/>
            <a:chExt cx="2658123" cy="490637"/>
          </a:xfrm>
        </p:grpSpPr>
        <p:pic>
          <p:nvPicPr>
            <p:cNvPr id="30" name="图片 29">
              <a:extLst>
                <a:ext uri="{FF2B5EF4-FFF2-40B4-BE49-F238E27FC236}">
                  <a16:creationId xmlns:a16="http://schemas.microsoft.com/office/drawing/2014/main" id="{0602DCDA-9A68-4D08-B423-002DA8949202}"/>
                </a:ext>
              </a:extLst>
            </p:cNvPr>
            <p:cNvPicPr>
              <a:picLocks noChangeAspect="1"/>
            </p:cNvPicPr>
            <p:nvPr/>
          </p:nvPicPr>
          <p:blipFill rotWithShape="1">
            <a:blip r:embed="rId6"/>
            <a:srcRect t="-18840"/>
            <a:stretch/>
          </p:blipFill>
          <p:spPr>
            <a:xfrm>
              <a:off x="7562250" y="4050171"/>
              <a:ext cx="2234116" cy="489760"/>
            </a:xfrm>
            <a:prstGeom prst="rect">
              <a:avLst/>
            </a:prstGeom>
          </p:spPr>
        </p:pic>
        <p:pic>
          <p:nvPicPr>
            <p:cNvPr id="6" name="图片 5">
              <a:extLst>
                <a:ext uri="{FF2B5EF4-FFF2-40B4-BE49-F238E27FC236}">
                  <a16:creationId xmlns:a16="http://schemas.microsoft.com/office/drawing/2014/main" id="{612FB08E-4CB1-40F1-9C65-558DB5D6EA2A}"/>
                </a:ext>
              </a:extLst>
            </p:cNvPr>
            <p:cNvPicPr>
              <a:picLocks noChangeAspect="1"/>
            </p:cNvPicPr>
            <p:nvPr/>
          </p:nvPicPr>
          <p:blipFill>
            <a:blip r:embed="rId7"/>
            <a:stretch>
              <a:fillRect/>
            </a:stretch>
          </p:blipFill>
          <p:spPr>
            <a:xfrm>
              <a:off x="9515640" y="4049294"/>
              <a:ext cx="704733" cy="490637"/>
            </a:xfrm>
            <a:prstGeom prst="rect">
              <a:avLst/>
            </a:prstGeom>
          </p:spPr>
        </p:pic>
      </p:grpSp>
      <p:sp>
        <p:nvSpPr>
          <p:cNvPr id="34" name="文本框 33">
            <a:extLst>
              <a:ext uri="{FF2B5EF4-FFF2-40B4-BE49-F238E27FC236}">
                <a16:creationId xmlns:a16="http://schemas.microsoft.com/office/drawing/2014/main" id="{B5BB5E14-9CF1-41DC-8BCA-538C8EE86FBA}"/>
              </a:ext>
            </a:extLst>
          </p:cNvPr>
          <p:cNvSpPr txBox="1"/>
          <p:nvPr/>
        </p:nvSpPr>
        <p:spPr>
          <a:xfrm>
            <a:off x="6806440" y="3429000"/>
            <a:ext cx="4693187" cy="461665"/>
          </a:xfrm>
          <a:prstGeom prst="rect">
            <a:avLst/>
          </a:prstGeom>
          <a:noFill/>
        </p:spPr>
        <p:txBody>
          <a:bodyPr wrap="square" rtlCol="0">
            <a:spAutoFit/>
          </a:bodyPr>
          <a:lstStyle/>
          <a:p>
            <a:pPr algn="just"/>
            <a:r>
              <a:rPr lang="en-US" altLang="zh-CN" sz="2400" b="1" dirty="0">
                <a:solidFill>
                  <a:srgbClr val="C5A86D"/>
                </a:solidFill>
                <a:latin typeface="Times New Roman" panose="02020603050405020304" pitchFamily="18" charset="0"/>
                <a:cs typeface="Times New Roman" panose="02020603050405020304" pitchFamily="18" charset="0"/>
              </a:rPr>
              <a:t>To satisfy the specified error:</a:t>
            </a:r>
            <a:endParaRPr lang="zh-CN" altLang="en-US" sz="2400" b="1" dirty="0">
              <a:solidFill>
                <a:srgbClr val="C5A86D"/>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813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4">
            <a:extLst>
              <a:ext uri="{FF2B5EF4-FFF2-40B4-BE49-F238E27FC236}">
                <a16:creationId xmlns:a16="http://schemas.microsoft.com/office/drawing/2014/main" id="{0B280928-4F3A-42C2-A2C1-8C1C6699A7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0830" y="193895"/>
            <a:ext cx="3440782" cy="590582"/>
          </a:xfrm>
          <a:prstGeom prst="rect">
            <a:avLst/>
          </a:prstGeom>
        </p:spPr>
      </p:pic>
      <p:sp>
        <p:nvSpPr>
          <p:cNvPr id="2" name="文本框 1">
            <a:extLst>
              <a:ext uri="{FF2B5EF4-FFF2-40B4-BE49-F238E27FC236}">
                <a16:creationId xmlns:a16="http://schemas.microsoft.com/office/drawing/2014/main" id="{6E305071-FC1A-44AD-A677-6B203F39D09E}"/>
              </a:ext>
            </a:extLst>
          </p:cNvPr>
          <p:cNvSpPr txBox="1"/>
          <p:nvPr/>
        </p:nvSpPr>
        <p:spPr>
          <a:xfrm>
            <a:off x="2650500" y="1254968"/>
            <a:ext cx="6890994" cy="646331"/>
          </a:xfrm>
          <a:prstGeom prst="rect">
            <a:avLst/>
          </a:prstGeom>
          <a:noFill/>
        </p:spPr>
        <p:txBody>
          <a:bodyPr wrap="square" rtlCol="0">
            <a:spAutoFit/>
          </a:bodyPr>
          <a:lstStyle/>
          <a:p>
            <a:pPr algn="ctr"/>
            <a:r>
              <a:rPr lang="en-US" altLang="zh-CN" sz="3600" b="1" dirty="0">
                <a:solidFill>
                  <a:srgbClr val="BA2F10"/>
                </a:solidFill>
                <a:latin typeface="Times New Roman" panose="02020603050405020304" pitchFamily="18" charset="0"/>
                <a:cs typeface="Times New Roman" panose="02020603050405020304" pitchFamily="18" charset="0"/>
              </a:rPr>
              <a:t>A. </a:t>
            </a:r>
            <a:r>
              <a:rPr lang="en-US" altLang="zh-CN" sz="2400" b="1" dirty="0">
                <a:solidFill>
                  <a:srgbClr val="BA2F10"/>
                </a:solidFill>
                <a:latin typeface="Times New Roman" panose="02020603050405020304" pitchFamily="18" charset="0"/>
                <a:cs typeface="Times New Roman" panose="02020603050405020304" pitchFamily="18" charset="0"/>
              </a:rPr>
              <a:t>Latency Guarantee</a:t>
            </a:r>
            <a:endParaRPr lang="zh-CN" altLang="en-US" dirty="0">
              <a:solidFill>
                <a:srgbClr val="BA2F10"/>
              </a:solidFill>
              <a:latin typeface="Times New Roman" panose="02020603050405020304" pitchFamily="18" charset="0"/>
              <a:cs typeface="Times New Roman" panose="02020603050405020304" pitchFamily="18" charset="0"/>
            </a:endParaRPr>
          </a:p>
        </p:txBody>
      </p:sp>
      <p:sp>
        <p:nvSpPr>
          <p:cNvPr id="9" name="标题 6">
            <a:extLst>
              <a:ext uri="{FF2B5EF4-FFF2-40B4-BE49-F238E27FC236}">
                <a16:creationId xmlns:a16="http://schemas.microsoft.com/office/drawing/2014/main" id="{FEB3842A-7B0A-4761-96A2-6C599342A724}"/>
              </a:ext>
            </a:extLst>
          </p:cNvPr>
          <p:cNvSpPr txBox="1">
            <a:spLocks/>
          </p:cNvSpPr>
          <p:nvPr/>
        </p:nvSpPr>
        <p:spPr>
          <a:xfrm>
            <a:off x="5061408" y="415390"/>
            <a:ext cx="2069184" cy="736140"/>
          </a:xfrm>
          <a:prstGeom prst="rect">
            <a:avLst/>
          </a:prstGeom>
        </p:spPr>
        <p:txBody>
          <a:bodyP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altLang="zh-CN" sz="3600" b="1" dirty="0" err="1">
                <a:latin typeface="Times New Roman" panose="02020603050405020304" pitchFamily="18" charset="0"/>
                <a:cs typeface="Times New Roman" panose="02020603050405020304" pitchFamily="18" charset="0"/>
              </a:rPr>
              <a:t>FITing</a:t>
            </a:r>
            <a:r>
              <a:rPr lang="en-US" altLang="zh-CN" sz="3600" b="1" dirty="0">
                <a:latin typeface="Times New Roman" panose="02020603050405020304" pitchFamily="18" charset="0"/>
                <a:cs typeface="Times New Roman" panose="02020603050405020304" pitchFamily="18" charset="0"/>
              </a:rPr>
              <a:t>-Tree</a:t>
            </a:r>
          </a:p>
        </p:txBody>
      </p:sp>
      <p:sp>
        <p:nvSpPr>
          <p:cNvPr id="12" name="标题 6">
            <a:extLst>
              <a:ext uri="{FF2B5EF4-FFF2-40B4-BE49-F238E27FC236}">
                <a16:creationId xmlns:a16="http://schemas.microsoft.com/office/drawing/2014/main" id="{6B6D22C4-0B73-4ACA-9F07-FECDE29A03D3}"/>
              </a:ext>
            </a:extLst>
          </p:cNvPr>
          <p:cNvSpPr txBox="1">
            <a:spLocks/>
          </p:cNvSpPr>
          <p:nvPr/>
        </p:nvSpPr>
        <p:spPr>
          <a:xfrm>
            <a:off x="7077193" y="484647"/>
            <a:ext cx="2069183" cy="49063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altLang="zh-CN" sz="2400" b="1" dirty="0">
                <a:solidFill>
                  <a:srgbClr val="C5A86D"/>
                </a:solidFill>
                <a:latin typeface="Times New Roman" panose="02020603050405020304" pitchFamily="18" charset="0"/>
                <a:cs typeface="Times New Roman" panose="02020603050405020304" pitchFamily="18" charset="0"/>
              </a:rPr>
              <a:t>-Cost Model</a:t>
            </a:r>
            <a:endParaRPr lang="zh-CN" altLang="en-US" sz="2400" b="1" dirty="0">
              <a:solidFill>
                <a:srgbClr val="C5A86D"/>
              </a:solidFill>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091163D9-C752-4AD6-81D6-CBF9B24F48FF}"/>
              </a:ext>
            </a:extLst>
          </p:cNvPr>
          <p:cNvPicPr>
            <a:picLocks noChangeAspect="1"/>
          </p:cNvPicPr>
          <p:nvPr/>
        </p:nvPicPr>
        <p:blipFill>
          <a:blip r:embed="rId5"/>
          <a:stretch>
            <a:fillRect/>
          </a:stretch>
        </p:blipFill>
        <p:spPr>
          <a:xfrm>
            <a:off x="2905122" y="3274936"/>
            <a:ext cx="6381750" cy="1057275"/>
          </a:xfrm>
          <a:prstGeom prst="rect">
            <a:avLst/>
          </a:prstGeom>
        </p:spPr>
      </p:pic>
      <p:pic>
        <p:nvPicPr>
          <p:cNvPr id="4" name="图片 3">
            <a:extLst>
              <a:ext uri="{FF2B5EF4-FFF2-40B4-BE49-F238E27FC236}">
                <a16:creationId xmlns:a16="http://schemas.microsoft.com/office/drawing/2014/main" id="{1B6A771C-CBB0-4B80-B12D-1F9DF85EDC5F}"/>
              </a:ext>
            </a:extLst>
          </p:cNvPr>
          <p:cNvPicPr>
            <a:picLocks noChangeAspect="1"/>
          </p:cNvPicPr>
          <p:nvPr/>
        </p:nvPicPr>
        <p:blipFill>
          <a:blip r:embed="rId6"/>
          <a:stretch>
            <a:fillRect/>
          </a:stretch>
        </p:blipFill>
        <p:spPr>
          <a:xfrm>
            <a:off x="3644800" y="5392830"/>
            <a:ext cx="4902393" cy="744922"/>
          </a:xfrm>
          <a:prstGeom prst="rect">
            <a:avLst/>
          </a:prstGeom>
        </p:spPr>
      </p:pic>
      <p:sp>
        <p:nvSpPr>
          <p:cNvPr id="13" name="文本框 12">
            <a:extLst>
              <a:ext uri="{FF2B5EF4-FFF2-40B4-BE49-F238E27FC236}">
                <a16:creationId xmlns:a16="http://schemas.microsoft.com/office/drawing/2014/main" id="{6865602E-AF0C-431F-BFB1-DEF0E555FFB9}"/>
              </a:ext>
            </a:extLst>
          </p:cNvPr>
          <p:cNvSpPr txBox="1"/>
          <p:nvPr/>
        </p:nvSpPr>
        <p:spPr>
          <a:xfrm>
            <a:off x="460826" y="2513794"/>
            <a:ext cx="8176399" cy="461665"/>
          </a:xfrm>
          <a:prstGeom prst="rect">
            <a:avLst/>
          </a:prstGeom>
          <a:noFill/>
        </p:spPr>
        <p:txBody>
          <a:bodyPr wrap="square" rtlCol="0">
            <a:spAutoFit/>
          </a:bodyPr>
          <a:lstStyle/>
          <a:p>
            <a:pPr algn="just"/>
            <a:r>
              <a:rPr lang="en-US" altLang="zh-CN" sz="2400" b="1" dirty="0">
                <a:solidFill>
                  <a:srgbClr val="C5A86D"/>
                </a:solidFill>
                <a:latin typeface="Times New Roman" panose="02020603050405020304" pitchFamily="18" charset="0"/>
                <a:cs typeface="Times New Roman" panose="02020603050405020304" pitchFamily="18" charset="0"/>
              </a:rPr>
              <a:t>The total estimated lookup latency for an error threshold of e:</a:t>
            </a:r>
            <a:endParaRPr lang="zh-CN" altLang="en-US" sz="2400" b="1" dirty="0">
              <a:solidFill>
                <a:srgbClr val="C5A86D"/>
              </a:solidFill>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F162DC84-7E75-446B-AC80-1E2A8A900A5E}"/>
              </a:ext>
            </a:extLst>
          </p:cNvPr>
          <p:cNvSpPr txBox="1"/>
          <p:nvPr/>
        </p:nvSpPr>
        <p:spPr>
          <a:xfrm>
            <a:off x="460826" y="4631688"/>
            <a:ext cx="10280620" cy="461665"/>
          </a:xfrm>
          <a:prstGeom prst="rect">
            <a:avLst/>
          </a:prstGeom>
          <a:noFill/>
        </p:spPr>
        <p:txBody>
          <a:bodyPr wrap="square" rtlCol="0">
            <a:spAutoFit/>
          </a:bodyPr>
          <a:lstStyle/>
          <a:p>
            <a:pPr algn="just"/>
            <a:r>
              <a:rPr lang="en-US" altLang="zh-CN" sz="2400" b="1" dirty="0">
                <a:solidFill>
                  <a:srgbClr val="C5A86D"/>
                </a:solidFill>
                <a:latin typeface="Times New Roman" panose="02020603050405020304" pitchFamily="18" charset="0"/>
                <a:cs typeface="Times New Roman" panose="02020603050405020304" pitchFamily="18" charset="0"/>
              </a:rPr>
              <a:t>The smallest error threshold that satisfies the given latency requirement </a:t>
            </a:r>
            <a:r>
              <a:rPr lang="en-US" altLang="zh-CN" sz="2400" b="1" dirty="0" err="1">
                <a:solidFill>
                  <a:srgbClr val="C5A86D"/>
                </a:solidFill>
                <a:latin typeface="Times New Roman" panose="02020603050405020304" pitchFamily="18" charset="0"/>
                <a:cs typeface="Times New Roman" panose="02020603050405020304" pitchFamily="18" charset="0"/>
              </a:rPr>
              <a:t>L</a:t>
            </a:r>
            <a:r>
              <a:rPr lang="en-US" altLang="zh-CN" sz="2400" b="1" baseline="-25000" dirty="0" err="1">
                <a:solidFill>
                  <a:srgbClr val="C5A86D"/>
                </a:solidFill>
                <a:latin typeface="Times New Roman" panose="02020603050405020304" pitchFamily="18" charset="0"/>
                <a:cs typeface="Times New Roman" panose="02020603050405020304" pitchFamily="18" charset="0"/>
              </a:rPr>
              <a:t>req</a:t>
            </a:r>
            <a:r>
              <a:rPr lang="en-US" altLang="zh-CN" sz="2400" b="1" dirty="0">
                <a:solidFill>
                  <a:srgbClr val="C5A86D"/>
                </a:solidFill>
                <a:latin typeface="Times New Roman" panose="02020603050405020304" pitchFamily="18" charset="0"/>
                <a:cs typeface="Times New Roman" panose="02020603050405020304" pitchFamily="18" charset="0"/>
              </a:rPr>
              <a:t>:</a:t>
            </a:r>
            <a:endParaRPr lang="zh-CN" altLang="en-US" sz="2400" b="1" dirty="0">
              <a:solidFill>
                <a:srgbClr val="C5A86D"/>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8515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4">
            <a:extLst>
              <a:ext uri="{FF2B5EF4-FFF2-40B4-BE49-F238E27FC236}">
                <a16:creationId xmlns:a16="http://schemas.microsoft.com/office/drawing/2014/main" id="{0B280928-4F3A-42C2-A2C1-8C1C6699A7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0830" y="193895"/>
            <a:ext cx="3440782" cy="590582"/>
          </a:xfrm>
          <a:prstGeom prst="rect">
            <a:avLst/>
          </a:prstGeom>
        </p:spPr>
      </p:pic>
      <p:sp>
        <p:nvSpPr>
          <p:cNvPr id="2" name="文本框 1">
            <a:extLst>
              <a:ext uri="{FF2B5EF4-FFF2-40B4-BE49-F238E27FC236}">
                <a16:creationId xmlns:a16="http://schemas.microsoft.com/office/drawing/2014/main" id="{6E305071-FC1A-44AD-A677-6B203F39D09E}"/>
              </a:ext>
            </a:extLst>
          </p:cNvPr>
          <p:cNvSpPr txBox="1"/>
          <p:nvPr/>
        </p:nvSpPr>
        <p:spPr>
          <a:xfrm>
            <a:off x="2650500" y="1254968"/>
            <a:ext cx="6890994" cy="646331"/>
          </a:xfrm>
          <a:prstGeom prst="rect">
            <a:avLst/>
          </a:prstGeom>
          <a:noFill/>
        </p:spPr>
        <p:txBody>
          <a:bodyPr wrap="square" rtlCol="0">
            <a:spAutoFit/>
          </a:bodyPr>
          <a:lstStyle/>
          <a:p>
            <a:pPr algn="ctr"/>
            <a:r>
              <a:rPr lang="en-US" altLang="zh-CN" sz="3600" b="1" dirty="0">
                <a:solidFill>
                  <a:srgbClr val="BA2F10"/>
                </a:solidFill>
                <a:latin typeface="Times New Roman" panose="02020603050405020304" pitchFamily="18" charset="0"/>
                <a:cs typeface="Times New Roman" panose="02020603050405020304" pitchFamily="18" charset="0"/>
              </a:rPr>
              <a:t>B. </a:t>
            </a:r>
            <a:r>
              <a:rPr lang="en-US" altLang="zh-CN" sz="2400" b="1" dirty="0">
                <a:solidFill>
                  <a:srgbClr val="BA2F10"/>
                </a:solidFill>
                <a:latin typeface="Times New Roman" panose="02020603050405020304" pitchFamily="18" charset="0"/>
                <a:cs typeface="Times New Roman" panose="02020603050405020304" pitchFamily="18" charset="0"/>
              </a:rPr>
              <a:t>Space Budge</a:t>
            </a:r>
            <a:endParaRPr lang="zh-CN" altLang="en-US" dirty="0">
              <a:solidFill>
                <a:srgbClr val="BA2F10"/>
              </a:solidFill>
              <a:latin typeface="Times New Roman" panose="02020603050405020304" pitchFamily="18" charset="0"/>
              <a:cs typeface="Times New Roman" panose="02020603050405020304" pitchFamily="18" charset="0"/>
            </a:endParaRPr>
          </a:p>
        </p:txBody>
      </p:sp>
      <p:sp>
        <p:nvSpPr>
          <p:cNvPr id="9" name="标题 6">
            <a:extLst>
              <a:ext uri="{FF2B5EF4-FFF2-40B4-BE49-F238E27FC236}">
                <a16:creationId xmlns:a16="http://schemas.microsoft.com/office/drawing/2014/main" id="{FEB3842A-7B0A-4761-96A2-6C599342A724}"/>
              </a:ext>
            </a:extLst>
          </p:cNvPr>
          <p:cNvSpPr txBox="1">
            <a:spLocks/>
          </p:cNvSpPr>
          <p:nvPr/>
        </p:nvSpPr>
        <p:spPr>
          <a:xfrm>
            <a:off x="5061408" y="415390"/>
            <a:ext cx="2069184" cy="736140"/>
          </a:xfrm>
          <a:prstGeom prst="rect">
            <a:avLst/>
          </a:prstGeom>
        </p:spPr>
        <p:txBody>
          <a:bodyP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altLang="zh-CN" sz="3600" b="1" dirty="0" err="1">
                <a:latin typeface="Times New Roman" panose="02020603050405020304" pitchFamily="18" charset="0"/>
                <a:cs typeface="Times New Roman" panose="02020603050405020304" pitchFamily="18" charset="0"/>
              </a:rPr>
              <a:t>FITing</a:t>
            </a:r>
            <a:r>
              <a:rPr lang="en-US" altLang="zh-CN" sz="3600" b="1" dirty="0">
                <a:latin typeface="Times New Roman" panose="02020603050405020304" pitchFamily="18" charset="0"/>
                <a:cs typeface="Times New Roman" panose="02020603050405020304" pitchFamily="18" charset="0"/>
              </a:rPr>
              <a:t>-Tree</a:t>
            </a:r>
          </a:p>
        </p:txBody>
      </p:sp>
      <p:sp>
        <p:nvSpPr>
          <p:cNvPr id="12" name="标题 6">
            <a:extLst>
              <a:ext uri="{FF2B5EF4-FFF2-40B4-BE49-F238E27FC236}">
                <a16:creationId xmlns:a16="http://schemas.microsoft.com/office/drawing/2014/main" id="{6B6D22C4-0B73-4ACA-9F07-FECDE29A03D3}"/>
              </a:ext>
            </a:extLst>
          </p:cNvPr>
          <p:cNvSpPr txBox="1">
            <a:spLocks/>
          </p:cNvSpPr>
          <p:nvPr/>
        </p:nvSpPr>
        <p:spPr>
          <a:xfrm>
            <a:off x="7077193" y="484647"/>
            <a:ext cx="2069183" cy="49063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altLang="zh-CN" sz="2400" b="1" dirty="0">
                <a:solidFill>
                  <a:srgbClr val="C5A86D"/>
                </a:solidFill>
                <a:latin typeface="Times New Roman" panose="02020603050405020304" pitchFamily="18" charset="0"/>
                <a:cs typeface="Times New Roman" panose="02020603050405020304" pitchFamily="18" charset="0"/>
              </a:rPr>
              <a:t>-Cost Model</a:t>
            </a:r>
            <a:endParaRPr lang="zh-CN" altLang="en-US" sz="2400" b="1" dirty="0">
              <a:solidFill>
                <a:srgbClr val="C5A86D"/>
              </a:solidFill>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6865602E-AF0C-431F-BFB1-DEF0E555FFB9}"/>
              </a:ext>
            </a:extLst>
          </p:cNvPr>
          <p:cNvSpPr txBox="1"/>
          <p:nvPr/>
        </p:nvSpPr>
        <p:spPr>
          <a:xfrm>
            <a:off x="460826" y="2513794"/>
            <a:ext cx="10115367" cy="461665"/>
          </a:xfrm>
          <a:prstGeom prst="rect">
            <a:avLst/>
          </a:prstGeom>
          <a:noFill/>
        </p:spPr>
        <p:txBody>
          <a:bodyPr wrap="square" rtlCol="0">
            <a:spAutoFit/>
          </a:bodyPr>
          <a:lstStyle/>
          <a:p>
            <a:pPr algn="just"/>
            <a:r>
              <a:rPr lang="en-US" altLang="zh-CN" sz="2400" b="1" dirty="0">
                <a:solidFill>
                  <a:srgbClr val="C5A86D"/>
                </a:solidFill>
                <a:latin typeface="Times New Roman" panose="02020603050405020304" pitchFamily="18" charset="0"/>
                <a:cs typeface="Times New Roman" panose="02020603050405020304" pitchFamily="18" charset="0"/>
              </a:rPr>
              <a:t>The size of a read-only clustered index for a given error threshold of e:</a:t>
            </a:r>
            <a:endParaRPr lang="zh-CN" altLang="en-US" sz="2400" b="1" dirty="0">
              <a:solidFill>
                <a:srgbClr val="C5A86D"/>
              </a:solidFill>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F162DC84-7E75-446B-AC80-1E2A8A900A5E}"/>
              </a:ext>
            </a:extLst>
          </p:cNvPr>
          <p:cNvSpPr txBox="1"/>
          <p:nvPr/>
        </p:nvSpPr>
        <p:spPr>
          <a:xfrm>
            <a:off x="460826" y="4631688"/>
            <a:ext cx="9410287" cy="461665"/>
          </a:xfrm>
          <a:prstGeom prst="rect">
            <a:avLst/>
          </a:prstGeom>
          <a:noFill/>
        </p:spPr>
        <p:txBody>
          <a:bodyPr wrap="square" rtlCol="0">
            <a:spAutoFit/>
          </a:bodyPr>
          <a:lstStyle/>
          <a:p>
            <a:pPr algn="just"/>
            <a:r>
              <a:rPr lang="en-US" altLang="zh-CN" sz="2400" b="1" dirty="0">
                <a:solidFill>
                  <a:srgbClr val="C5A86D"/>
                </a:solidFill>
                <a:latin typeface="Times New Roman" panose="02020603050405020304" pitchFamily="18" charset="0"/>
                <a:cs typeface="Times New Roman" panose="02020603050405020304" pitchFamily="18" charset="0"/>
              </a:rPr>
              <a:t>The smallest error threshold that satisfies a given storage budget </a:t>
            </a:r>
            <a:r>
              <a:rPr lang="en-US" altLang="zh-CN" sz="2400" b="1" dirty="0" err="1">
                <a:solidFill>
                  <a:srgbClr val="C5A86D"/>
                </a:solidFill>
                <a:latin typeface="Times New Roman" panose="02020603050405020304" pitchFamily="18" charset="0"/>
                <a:cs typeface="Times New Roman" panose="02020603050405020304" pitchFamily="18" charset="0"/>
              </a:rPr>
              <a:t>S</a:t>
            </a:r>
            <a:r>
              <a:rPr lang="en-US" altLang="zh-CN" sz="2400" b="1" baseline="-25000" dirty="0" err="1">
                <a:solidFill>
                  <a:srgbClr val="C5A86D"/>
                </a:solidFill>
                <a:latin typeface="Times New Roman" panose="02020603050405020304" pitchFamily="18" charset="0"/>
                <a:cs typeface="Times New Roman" panose="02020603050405020304" pitchFamily="18" charset="0"/>
              </a:rPr>
              <a:t>req</a:t>
            </a:r>
            <a:r>
              <a:rPr lang="en-US" altLang="zh-CN" sz="2400" b="1" dirty="0">
                <a:solidFill>
                  <a:srgbClr val="C5A86D"/>
                </a:solidFill>
                <a:latin typeface="Times New Roman" panose="02020603050405020304" pitchFamily="18" charset="0"/>
                <a:cs typeface="Times New Roman" panose="02020603050405020304" pitchFamily="18" charset="0"/>
              </a:rPr>
              <a:t>:</a:t>
            </a:r>
            <a:endParaRPr lang="zh-CN" altLang="en-US" sz="2400" b="1" dirty="0">
              <a:solidFill>
                <a:srgbClr val="C5A86D"/>
              </a:solidFill>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37F3CF92-3E30-4234-A37D-3DB672D8ED91}"/>
              </a:ext>
            </a:extLst>
          </p:cNvPr>
          <p:cNvPicPr>
            <a:picLocks noChangeAspect="1"/>
          </p:cNvPicPr>
          <p:nvPr/>
        </p:nvPicPr>
        <p:blipFill>
          <a:blip r:embed="rId5"/>
          <a:stretch>
            <a:fillRect/>
          </a:stretch>
        </p:blipFill>
        <p:spPr>
          <a:xfrm>
            <a:off x="3519484" y="3289223"/>
            <a:ext cx="5153025" cy="1028700"/>
          </a:xfrm>
          <a:prstGeom prst="rect">
            <a:avLst/>
          </a:prstGeom>
        </p:spPr>
      </p:pic>
      <p:pic>
        <p:nvPicPr>
          <p:cNvPr id="7" name="图片 6">
            <a:extLst>
              <a:ext uri="{FF2B5EF4-FFF2-40B4-BE49-F238E27FC236}">
                <a16:creationId xmlns:a16="http://schemas.microsoft.com/office/drawing/2014/main" id="{4335458E-B7E9-47D0-858D-3F28DAE5B932}"/>
              </a:ext>
            </a:extLst>
          </p:cNvPr>
          <p:cNvPicPr>
            <a:picLocks noChangeAspect="1"/>
          </p:cNvPicPr>
          <p:nvPr/>
        </p:nvPicPr>
        <p:blipFill>
          <a:blip r:embed="rId6"/>
          <a:stretch>
            <a:fillRect/>
          </a:stretch>
        </p:blipFill>
        <p:spPr>
          <a:xfrm>
            <a:off x="3575685" y="5407118"/>
            <a:ext cx="5040622" cy="740961"/>
          </a:xfrm>
          <a:prstGeom prst="rect">
            <a:avLst/>
          </a:prstGeom>
        </p:spPr>
      </p:pic>
    </p:spTree>
    <p:extLst>
      <p:ext uri="{BB962C8B-B14F-4D97-AF65-F5344CB8AC3E}">
        <p14:creationId xmlns:p14="http://schemas.microsoft.com/office/powerpoint/2010/main" val="122880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4">
            <a:extLst>
              <a:ext uri="{FF2B5EF4-FFF2-40B4-BE49-F238E27FC236}">
                <a16:creationId xmlns:a16="http://schemas.microsoft.com/office/drawing/2014/main" id="{0B280928-4F3A-42C2-A2C1-8C1C6699A7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0830" y="193895"/>
            <a:ext cx="3440782" cy="590582"/>
          </a:xfrm>
          <a:prstGeom prst="rect">
            <a:avLst/>
          </a:prstGeom>
        </p:spPr>
      </p:pic>
      <p:sp>
        <p:nvSpPr>
          <p:cNvPr id="11" name="文本框 10">
            <a:extLst>
              <a:ext uri="{FF2B5EF4-FFF2-40B4-BE49-F238E27FC236}">
                <a16:creationId xmlns:a16="http://schemas.microsoft.com/office/drawing/2014/main" id="{EEA26C06-4F59-48F1-9E17-21ACED09A753}"/>
              </a:ext>
            </a:extLst>
          </p:cNvPr>
          <p:cNvSpPr txBox="1"/>
          <p:nvPr/>
        </p:nvSpPr>
        <p:spPr>
          <a:xfrm>
            <a:off x="2650498" y="975284"/>
            <a:ext cx="6890994" cy="584775"/>
          </a:xfrm>
          <a:prstGeom prst="rect">
            <a:avLst/>
          </a:prstGeom>
          <a:noFill/>
        </p:spPr>
        <p:txBody>
          <a:bodyPr wrap="square" rtlCol="0">
            <a:spAutoFit/>
          </a:bodyPr>
          <a:lstStyle/>
          <a:p>
            <a:pPr algn="ctr"/>
            <a:r>
              <a:rPr lang="en-US" altLang="zh-CN" sz="3200" b="1" dirty="0">
                <a:solidFill>
                  <a:srgbClr val="BA2F10"/>
                </a:solidFill>
                <a:latin typeface="Times New Roman" panose="02020603050405020304" pitchFamily="18" charset="0"/>
                <a:cs typeface="Times New Roman" panose="02020603050405020304" pitchFamily="18" charset="0"/>
              </a:rPr>
              <a:t>Exp. 1: </a:t>
            </a:r>
            <a:r>
              <a:rPr lang="en-US" altLang="zh-CN" sz="2400" b="1" dirty="0">
                <a:solidFill>
                  <a:srgbClr val="BA2F10"/>
                </a:solidFill>
                <a:latin typeface="Times New Roman" panose="02020603050405020304" pitchFamily="18" charset="0"/>
                <a:cs typeface="Times New Roman" panose="02020603050405020304" pitchFamily="18" charset="0"/>
              </a:rPr>
              <a:t>Overall </a:t>
            </a:r>
            <a:r>
              <a:rPr lang="en-US" altLang="zh-CN" sz="2400" b="1" dirty="0" err="1">
                <a:solidFill>
                  <a:srgbClr val="BA2F10"/>
                </a:solidFill>
                <a:latin typeface="Times New Roman" panose="02020603050405020304" pitchFamily="18" charset="0"/>
                <a:cs typeface="Times New Roman" panose="02020603050405020304" pitchFamily="18" charset="0"/>
              </a:rPr>
              <a:t>Performan</a:t>
            </a:r>
            <a:endParaRPr lang="zh-CN" altLang="en-US" dirty="0">
              <a:solidFill>
                <a:srgbClr val="BA2F10"/>
              </a:solidFill>
              <a:latin typeface="Times New Roman" panose="02020603050405020304" pitchFamily="18" charset="0"/>
              <a:cs typeface="Times New Roman" panose="02020603050405020304" pitchFamily="18" charset="0"/>
            </a:endParaRPr>
          </a:p>
        </p:txBody>
      </p:sp>
      <p:sp>
        <p:nvSpPr>
          <p:cNvPr id="9" name="标题 6">
            <a:extLst>
              <a:ext uri="{FF2B5EF4-FFF2-40B4-BE49-F238E27FC236}">
                <a16:creationId xmlns:a16="http://schemas.microsoft.com/office/drawing/2014/main" id="{7A3C131F-0B54-4BDD-BF5B-F8F5F08F8EEA}"/>
              </a:ext>
            </a:extLst>
          </p:cNvPr>
          <p:cNvSpPr txBox="1">
            <a:spLocks/>
          </p:cNvSpPr>
          <p:nvPr/>
        </p:nvSpPr>
        <p:spPr>
          <a:xfrm>
            <a:off x="5061408" y="415390"/>
            <a:ext cx="2069184" cy="736140"/>
          </a:xfrm>
          <a:prstGeom prst="rect">
            <a:avLst/>
          </a:prstGeom>
        </p:spPr>
        <p:txBody>
          <a:bodyP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altLang="zh-CN" sz="3600" b="1" dirty="0" err="1">
                <a:latin typeface="Times New Roman" panose="02020603050405020304" pitchFamily="18" charset="0"/>
                <a:cs typeface="Times New Roman" panose="02020603050405020304" pitchFamily="18" charset="0"/>
              </a:rPr>
              <a:t>FITing</a:t>
            </a:r>
            <a:r>
              <a:rPr lang="en-US" altLang="zh-CN" sz="3600" b="1" dirty="0">
                <a:latin typeface="Times New Roman" panose="02020603050405020304" pitchFamily="18" charset="0"/>
                <a:cs typeface="Times New Roman" panose="02020603050405020304" pitchFamily="18" charset="0"/>
              </a:rPr>
              <a:t>-Tree</a:t>
            </a:r>
          </a:p>
        </p:txBody>
      </p:sp>
      <p:sp>
        <p:nvSpPr>
          <p:cNvPr id="10" name="标题 6">
            <a:extLst>
              <a:ext uri="{FF2B5EF4-FFF2-40B4-BE49-F238E27FC236}">
                <a16:creationId xmlns:a16="http://schemas.microsoft.com/office/drawing/2014/main" id="{ACE77C76-5194-47C0-ACB2-8AD44107FAAF}"/>
              </a:ext>
            </a:extLst>
          </p:cNvPr>
          <p:cNvSpPr txBox="1">
            <a:spLocks/>
          </p:cNvSpPr>
          <p:nvPr/>
        </p:nvSpPr>
        <p:spPr>
          <a:xfrm>
            <a:off x="7077193" y="484647"/>
            <a:ext cx="2069183" cy="49063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altLang="zh-CN" sz="2400" b="1" dirty="0">
                <a:solidFill>
                  <a:srgbClr val="C5A86D"/>
                </a:solidFill>
                <a:latin typeface="Times New Roman" panose="02020603050405020304" pitchFamily="18" charset="0"/>
                <a:cs typeface="Times New Roman" panose="02020603050405020304" pitchFamily="18" charset="0"/>
              </a:rPr>
              <a:t>-Evaluation</a:t>
            </a:r>
            <a:endParaRPr lang="zh-CN" altLang="en-US" sz="2400" b="1" dirty="0">
              <a:solidFill>
                <a:srgbClr val="C5A86D"/>
              </a:solidFill>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6A832975-72F2-46DC-81B3-103F55964770}"/>
              </a:ext>
            </a:extLst>
          </p:cNvPr>
          <p:cNvPicPr>
            <a:picLocks noChangeAspect="1"/>
          </p:cNvPicPr>
          <p:nvPr/>
        </p:nvPicPr>
        <p:blipFill rotWithShape="1">
          <a:blip r:embed="rId5"/>
          <a:srcRect b="18750"/>
          <a:stretch/>
        </p:blipFill>
        <p:spPr>
          <a:xfrm>
            <a:off x="6096000" y="2110385"/>
            <a:ext cx="5621064" cy="4204971"/>
          </a:xfrm>
          <a:prstGeom prst="rect">
            <a:avLst/>
          </a:prstGeom>
        </p:spPr>
      </p:pic>
      <p:sp>
        <p:nvSpPr>
          <p:cNvPr id="12" name="文本框 11">
            <a:extLst>
              <a:ext uri="{FF2B5EF4-FFF2-40B4-BE49-F238E27FC236}">
                <a16:creationId xmlns:a16="http://schemas.microsoft.com/office/drawing/2014/main" id="{24D3902A-306F-434E-9E04-DB28E6E5E815}"/>
              </a:ext>
            </a:extLst>
          </p:cNvPr>
          <p:cNvSpPr txBox="1"/>
          <p:nvPr/>
        </p:nvSpPr>
        <p:spPr>
          <a:xfrm>
            <a:off x="2754819" y="2878955"/>
            <a:ext cx="2858881" cy="2195794"/>
          </a:xfrm>
          <a:prstGeom prst="rect">
            <a:avLst/>
          </a:prstGeom>
          <a:noFill/>
        </p:spPr>
        <p:txBody>
          <a:bodyPr wrap="square" rtlCol="0">
            <a:spAutoFit/>
          </a:bodyPr>
          <a:lstStyle/>
          <a:p>
            <a:pPr algn="just">
              <a:lnSpc>
                <a:spcPct val="200000"/>
              </a:lnSpc>
            </a:pPr>
            <a:r>
              <a:rPr lang="en-US" altLang="zh-CN" sz="2400" b="1" dirty="0">
                <a:latin typeface="Times New Roman" panose="02020603050405020304" pitchFamily="18" charset="0"/>
                <a:cs typeface="Times New Roman" panose="02020603050405020304" pitchFamily="18" charset="0"/>
              </a:rPr>
              <a:t>Weblogs </a:t>
            </a:r>
            <a:r>
              <a:rPr lang="en-US" altLang="zh-CN" sz="2400" dirty="0">
                <a:latin typeface="Times New Roman" panose="02020603050405020304" pitchFamily="18" charset="0"/>
                <a:cs typeface="Times New Roman" panose="02020603050405020304" pitchFamily="18" charset="0"/>
              </a:rPr>
              <a:t>- timestamp</a:t>
            </a:r>
          </a:p>
          <a:p>
            <a:pPr algn="just">
              <a:lnSpc>
                <a:spcPct val="200000"/>
              </a:lnSpc>
            </a:pPr>
            <a:r>
              <a:rPr lang="en-US" altLang="zh-CN" sz="2400" b="1" dirty="0">
                <a:latin typeface="Times New Roman" panose="02020603050405020304" pitchFamily="18" charset="0"/>
                <a:cs typeface="Times New Roman" panose="02020603050405020304" pitchFamily="18" charset="0"/>
              </a:rPr>
              <a:t>IoT </a:t>
            </a:r>
            <a:r>
              <a:rPr lang="en-US" altLang="zh-CN" sz="2400" dirty="0">
                <a:latin typeface="Times New Roman" panose="02020603050405020304" pitchFamily="18" charset="0"/>
                <a:cs typeface="Times New Roman" panose="02020603050405020304" pitchFamily="18" charset="0"/>
              </a:rPr>
              <a:t>- timestamp</a:t>
            </a:r>
          </a:p>
          <a:p>
            <a:pPr algn="just">
              <a:lnSpc>
                <a:spcPct val="200000"/>
              </a:lnSpc>
            </a:pPr>
            <a:r>
              <a:rPr lang="en-US" altLang="zh-CN" sz="2400" b="1" dirty="0">
                <a:latin typeface="Times New Roman" panose="02020603050405020304" pitchFamily="18" charset="0"/>
                <a:cs typeface="Times New Roman" panose="02020603050405020304" pitchFamily="18" charset="0"/>
              </a:rPr>
              <a:t>Maps </a:t>
            </a:r>
            <a:r>
              <a:rPr lang="en-US" altLang="zh-CN" sz="2400" dirty="0">
                <a:latin typeface="Times New Roman" panose="02020603050405020304" pitchFamily="18" charset="0"/>
                <a:cs typeface="Times New Roman" panose="02020603050405020304" pitchFamily="18" charset="0"/>
              </a:rPr>
              <a:t>-  longitude</a:t>
            </a:r>
            <a:endParaRPr lang="zh-CN" altLang="en-US" sz="2400"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44DCF08B-5436-4E27-9FD2-8AC40AE211A8}"/>
              </a:ext>
            </a:extLst>
          </p:cNvPr>
          <p:cNvSpPr txBox="1"/>
          <p:nvPr/>
        </p:nvSpPr>
        <p:spPr>
          <a:xfrm>
            <a:off x="540923" y="3512827"/>
            <a:ext cx="1627275" cy="822789"/>
          </a:xfrm>
          <a:prstGeom prst="rect">
            <a:avLst/>
          </a:prstGeom>
          <a:noFill/>
        </p:spPr>
        <p:txBody>
          <a:bodyPr wrap="square" rtlCol="0">
            <a:spAutoFit/>
          </a:bodyPr>
          <a:lstStyle/>
          <a:p>
            <a:pPr algn="just">
              <a:lnSpc>
                <a:spcPct val="200000"/>
              </a:lnSpc>
            </a:pPr>
            <a:r>
              <a:rPr lang="en-US" altLang="zh-CN" sz="2800" b="1" dirty="0">
                <a:solidFill>
                  <a:srgbClr val="C5A86D"/>
                </a:solidFill>
                <a:latin typeface="Times New Roman" panose="02020603050405020304" pitchFamily="18" charset="0"/>
                <a:cs typeface="Times New Roman" panose="02020603050405020304" pitchFamily="18" charset="0"/>
              </a:rPr>
              <a:t>Datasets</a:t>
            </a:r>
            <a:endParaRPr lang="zh-CN" altLang="en-US" sz="2800" b="1" dirty="0">
              <a:solidFill>
                <a:srgbClr val="C5A86D"/>
              </a:solidFill>
              <a:latin typeface="Times New Roman" panose="02020603050405020304" pitchFamily="18" charset="0"/>
              <a:cs typeface="Times New Roman" panose="02020603050405020304" pitchFamily="18" charset="0"/>
            </a:endParaRPr>
          </a:p>
        </p:txBody>
      </p:sp>
      <p:sp>
        <p:nvSpPr>
          <p:cNvPr id="7" name="左大括号 6">
            <a:extLst>
              <a:ext uri="{FF2B5EF4-FFF2-40B4-BE49-F238E27FC236}">
                <a16:creationId xmlns:a16="http://schemas.microsoft.com/office/drawing/2014/main" id="{C4E05099-6F26-44FB-8440-66DF65839AF4}"/>
              </a:ext>
            </a:extLst>
          </p:cNvPr>
          <p:cNvSpPr/>
          <p:nvPr/>
        </p:nvSpPr>
        <p:spPr>
          <a:xfrm>
            <a:off x="2234655" y="3367861"/>
            <a:ext cx="453708" cy="1455234"/>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782233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4">
            <a:extLst>
              <a:ext uri="{FF2B5EF4-FFF2-40B4-BE49-F238E27FC236}">
                <a16:creationId xmlns:a16="http://schemas.microsoft.com/office/drawing/2014/main" id="{0B280928-4F3A-42C2-A2C1-8C1C6699A7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0830" y="193895"/>
            <a:ext cx="3440782" cy="590582"/>
          </a:xfrm>
          <a:prstGeom prst="rect">
            <a:avLst/>
          </a:prstGeom>
        </p:spPr>
      </p:pic>
      <p:sp>
        <p:nvSpPr>
          <p:cNvPr id="11" name="文本框 10">
            <a:extLst>
              <a:ext uri="{FF2B5EF4-FFF2-40B4-BE49-F238E27FC236}">
                <a16:creationId xmlns:a16="http://schemas.microsoft.com/office/drawing/2014/main" id="{EEA26C06-4F59-48F1-9E17-21ACED09A753}"/>
              </a:ext>
            </a:extLst>
          </p:cNvPr>
          <p:cNvSpPr txBox="1"/>
          <p:nvPr/>
        </p:nvSpPr>
        <p:spPr>
          <a:xfrm>
            <a:off x="2650498" y="975284"/>
            <a:ext cx="6890994" cy="584775"/>
          </a:xfrm>
          <a:prstGeom prst="rect">
            <a:avLst/>
          </a:prstGeom>
          <a:noFill/>
        </p:spPr>
        <p:txBody>
          <a:bodyPr wrap="square" rtlCol="0">
            <a:spAutoFit/>
          </a:bodyPr>
          <a:lstStyle/>
          <a:p>
            <a:pPr algn="ctr"/>
            <a:r>
              <a:rPr lang="en-US" altLang="zh-CN" sz="3200" b="1" dirty="0">
                <a:solidFill>
                  <a:srgbClr val="BA2F10"/>
                </a:solidFill>
                <a:latin typeface="Times New Roman" panose="02020603050405020304" pitchFamily="18" charset="0"/>
                <a:cs typeface="Times New Roman" panose="02020603050405020304" pitchFamily="18" charset="0"/>
              </a:rPr>
              <a:t>Exp. 1: </a:t>
            </a:r>
            <a:r>
              <a:rPr lang="en-US" altLang="zh-CN" sz="2400" b="1" dirty="0">
                <a:solidFill>
                  <a:srgbClr val="BA2F10"/>
                </a:solidFill>
                <a:latin typeface="Times New Roman" panose="02020603050405020304" pitchFamily="18" charset="0"/>
                <a:cs typeface="Times New Roman" panose="02020603050405020304" pitchFamily="18" charset="0"/>
              </a:rPr>
              <a:t>Overall </a:t>
            </a:r>
            <a:r>
              <a:rPr lang="en-US" altLang="zh-CN" sz="2400" b="1" dirty="0" err="1">
                <a:solidFill>
                  <a:srgbClr val="BA2F10"/>
                </a:solidFill>
                <a:latin typeface="Times New Roman" panose="02020603050405020304" pitchFamily="18" charset="0"/>
                <a:cs typeface="Times New Roman" panose="02020603050405020304" pitchFamily="18" charset="0"/>
              </a:rPr>
              <a:t>Performan</a:t>
            </a:r>
            <a:endParaRPr lang="zh-CN" altLang="en-US" dirty="0">
              <a:solidFill>
                <a:srgbClr val="BA2F10"/>
              </a:solidFill>
              <a:latin typeface="Times New Roman" panose="02020603050405020304" pitchFamily="18" charset="0"/>
              <a:cs typeface="Times New Roman" panose="02020603050405020304" pitchFamily="18" charset="0"/>
            </a:endParaRPr>
          </a:p>
        </p:txBody>
      </p:sp>
      <p:sp>
        <p:nvSpPr>
          <p:cNvPr id="9" name="标题 6">
            <a:extLst>
              <a:ext uri="{FF2B5EF4-FFF2-40B4-BE49-F238E27FC236}">
                <a16:creationId xmlns:a16="http://schemas.microsoft.com/office/drawing/2014/main" id="{7A3C131F-0B54-4BDD-BF5B-F8F5F08F8EEA}"/>
              </a:ext>
            </a:extLst>
          </p:cNvPr>
          <p:cNvSpPr txBox="1">
            <a:spLocks/>
          </p:cNvSpPr>
          <p:nvPr/>
        </p:nvSpPr>
        <p:spPr>
          <a:xfrm>
            <a:off x="5061408" y="415390"/>
            <a:ext cx="2069184" cy="736140"/>
          </a:xfrm>
          <a:prstGeom prst="rect">
            <a:avLst/>
          </a:prstGeom>
        </p:spPr>
        <p:txBody>
          <a:bodyP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altLang="zh-CN" sz="3600" b="1" dirty="0" err="1">
                <a:latin typeface="Times New Roman" panose="02020603050405020304" pitchFamily="18" charset="0"/>
                <a:cs typeface="Times New Roman" panose="02020603050405020304" pitchFamily="18" charset="0"/>
              </a:rPr>
              <a:t>FITing</a:t>
            </a:r>
            <a:r>
              <a:rPr lang="en-US" altLang="zh-CN" sz="3600" b="1" dirty="0">
                <a:latin typeface="Times New Roman" panose="02020603050405020304" pitchFamily="18" charset="0"/>
                <a:cs typeface="Times New Roman" panose="02020603050405020304" pitchFamily="18" charset="0"/>
              </a:rPr>
              <a:t>-Tree</a:t>
            </a:r>
          </a:p>
        </p:txBody>
      </p:sp>
      <p:sp>
        <p:nvSpPr>
          <p:cNvPr id="10" name="标题 6">
            <a:extLst>
              <a:ext uri="{FF2B5EF4-FFF2-40B4-BE49-F238E27FC236}">
                <a16:creationId xmlns:a16="http://schemas.microsoft.com/office/drawing/2014/main" id="{ACE77C76-5194-47C0-ACB2-8AD44107FAAF}"/>
              </a:ext>
            </a:extLst>
          </p:cNvPr>
          <p:cNvSpPr txBox="1">
            <a:spLocks/>
          </p:cNvSpPr>
          <p:nvPr/>
        </p:nvSpPr>
        <p:spPr>
          <a:xfrm>
            <a:off x="7077193" y="484647"/>
            <a:ext cx="2069183" cy="49063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altLang="zh-CN" sz="2400" b="1" dirty="0">
                <a:solidFill>
                  <a:srgbClr val="C5A86D"/>
                </a:solidFill>
                <a:latin typeface="Times New Roman" panose="02020603050405020304" pitchFamily="18" charset="0"/>
                <a:cs typeface="Times New Roman" panose="02020603050405020304" pitchFamily="18" charset="0"/>
              </a:rPr>
              <a:t>-Evaluation</a:t>
            </a:r>
            <a:endParaRPr lang="zh-CN" altLang="en-US" sz="2400" b="1" dirty="0">
              <a:solidFill>
                <a:srgbClr val="C5A86D"/>
              </a:solidFill>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B57822D2-C583-44DE-A058-866FEEC03171}"/>
              </a:ext>
            </a:extLst>
          </p:cNvPr>
          <p:cNvSpPr txBox="1"/>
          <p:nvPr/>
        </p:nvSpPr>
        <p:spPr>
          <a:xfrm>
            <a:off x="4265334" y="2119953"/>
            <a:ext cx="3661321" cy="718466"/>
          </a:xfrm>
          <a:prstGeom prst="rect">
            <a:avLst/>
          </a:prstGeom>
          <a:noFill/>
        </p:spPr>
        <p:txBody>
          <a:bodyPr wrap="square" rtlCol="0">
            <a:spAutoFit/>
          </a:bodyPr>
          <a:lstStyle/>
          <a:p>
            <a:pPr algn="ctr">
              <a:lnSpc>
                <a:spcPct val="200000"/>
              </a:lnSpc>
            </a:pPr>
            <a:r>
              <a:rPr lang="en-US" altLang="zh-CN" sz="2400" b="1" dirty="0">
                <a:solidFill>
                  <a:srgbClr val="C5A86D"/>
                </a:solidFill>
                <a:latin typeface="Times New Roman" panose="02020603050405020304" pitchFamily="18" charset="0"/>
                <a:cs typeface="Times New Roman" panose="02020603050405020304" pitchFamily="18" charset="0"/>
              </a:rPr>
              <a:t>Latency for Lookups</a:t>
            </a:r>
            <a:endParaRPr lang="zh-CN" altLang="en-US" sz="2400" b="1" dirty="0">
              <a:solidFill>
                <a:srgbClr val="C5A86D"/>
              </a:solidFill>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208A72B4-E8BA-4A0C-89E5-068202541585}"/>
              </a:ext>
            </a:extLst>
          </p:cNvPr>
          <p:cNvPicPr>
            <a:picLocks noChangeAspect="1"/>
          </p:cNvPicPr>
          <p:nvPr/>
        </p:nvPicPr>
        <p:blipFill rotWithShape="1">
          <a:blip r:embed="rId5"/>
          <a:srcRect l="843"/>
          <a:stretch/>
        </p:blipFill>
        <p:spPr>
          <a:xfrm>
            <a:off x="0" y="2838419"/>
            <a:ext cx="12192000" cy="2430530"/>
          </a:xfrm>
          <a:prstGeom prst="rect">
            <a:avLst/>
          </a:prstGeom>
        </p:spPr>
      </p:pic>
    </p:spTree>
    <p:extLst>
      <p:ext uri="{BB962C8B-B14F-4D97-AF65-F5344CB8AC3E}">
        <p14:creationId xmlns:p14="http://schemas.microsoft.com/office/powerpoint/2010/main" val="1414280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4">
            <a:extLst>
              <a:ext uri="{FF2B5EF4-FFF2-40B4-BE49-F238E27FC236}">
                <a16:creationId xmlns:a16="http://schemas.microsoft.com/office/drawing/2014/main" id="{0B280928-4F3A-42C2-A2C1-8C1C6699A7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0830" y="193895"/>
            <a:ext cx="3440782" cy="590582"/>
          </a:xfrm>
          <a:prstGeom prst="rect">
            <a:avLst/>
          </a:prstGeom>
        </p:spPr>
      </p:pic>
      <p:sp>
        <p:nvSpPr>
          <p:cNvPr id="11" name="文本框 10">
            <a:extLst>
              <a:ext uri="{FF2B5EF4-FFF2-40B4-BE49-F238E27FC236}">
                <a16:creationId xmlns:a16="http://schemas.microsoft.com/office/drawing/2014/main" id="{EEA26C06-4F59-48F1-9E17-21ACED09A753}"/>
              </a:ext>
            </a:extLst>
          </p:cNvPr>
          <p:cNvSpPr txBox="1"/>
          <p:nvPr/>
        </p:nvSpPr>
        <p:spPr>
          <a:xfrm>
            <a:off x="2650498" y="975284"/>
            <a:ext cx="6890994" cy="584775"/>
          </a:xfrm>
          <a:prstGeom prst="rect">
            <a:avLst/>
          </a:prstGeom>
          <a:noFill/>
        </p:spPr>
        <p:txBody>
          <a:bodyPr wrap="square" rtlCol="0">
            <a:spAutoFit/>
          </a:bodyPr>
          <a:lstStyle/>
          <a:p>
            <a:pPr algn="ctr"/>
            <a:r>
              <a:rPr lang="en-US" altLang="zh-CN" sz="3200" b="1" dirty="0">
                <a:solidFill>
                  <a:srgbClr val="BA2F10"/>
                </a:solidFill>
                <a:latin typeface="Times New Roman" panose="02020603050405020304" pitchFamily="18" charset="0"/>
                <a:cs typeface="Times New Roman" panose="02020603050405020304" pitchFamily="18" charset="0"/>
              </a:rPr>
              <a:t>Exp. 1: </a:t>
            </a:r>
            <a:r>
              <a:rPr lang="en-US" altLang="zh-CN" sz="2400" b="1" dirty="0">
                <a:solidFill>
                  <a:srgbClr val="BA2F10"/>
                </a:solidFill>
                <a:latin typeface="Times New Roman" panose="02020603050405020304" pitchFamily="18" charset="0"/>
                <a:cs typeface="Times New Roman" panose="02020603050405020304" pitchFamily="18" charset="0"/>
              </a:rPr>
              <a:t>Overall </a:t>
            </a:r>
            <a:r>
              <a:rPr lang="en-US" altLang="zh-CN" sz="2400" b="1" dirty="0" err="1">
                <a:solidFill>
                  <a:srgbClr val="BA2F10"/>
                </a:solidFill>
                <a:latin typeface="Times New Roman" panose="02020603050405020304" pitchFamily="18" charset="0"/>
                <a:cs typeface="Times New Roman" panose="02020603050405020304" pitchFamily="18" charset="0"/>
              </a:rPr>
              <a:t>Performan</a:t>
            </a:r>
            <a:endParaRPr lang="zh-CN" altLang="en-US" dirty="0">
              <a:solidFill>
                <a:srgbClr val="BA2F10"/>
              </a:solidFill>
              <a:latin typeface="Times New Roman" panose="02020603050405020304" pitchFamily="18" charset="0"/>
              <a:cs typeface="Times New Roman" panose="02020603050405020304" pitchFamily="18" charset="0"/>
            </a:endParaRPr>
          </a:p>
        </p:txBody>
      </p:sp>
      <p:sp>
        <p:nvSpPr>
          <p:cNvPr id="9" name="标题 6">
            <a:extLst>
              <a:ext uri="{FF2B5EF4-FFF2-40B4-BE49-F238E27FC236}">
                <a16:creationId xmlns:a16="http://schemas.microsoft.com/office/drawing/2014/main" id="{7A3C131F-0B54-4BDD-BF5B-F8F5F08F8EEA}"/>
              </a:ext>
            </a:extLst>
          </p:cNvPr>
          <p:cNvSpPr txBox="1">
            <a:spLocks/>
          </p:cNvSpPr>
          <p:nvPr/>
        </p:nvSpPr>
        <p:spPr>
          <a:xfrm>
            <a:off x="5061408" y="415390"/>
            <a:ext cx="2069184" cy="736140"/>
          </a:xfrm>
          <a:prstGeom prst="rect">
            <a:avLst/>
          </a:prstGeom>
        </p:spPr>
        <p:txBody>
          <a:bodyP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altLang="zh-CN" sz="3600" b="1" dirty="0" err="1">
                <a:latin typeface="Times New Roman" panose="02020603050405020304" pitchFamily="18" charset="0"/>
                <a:cs typeface="Times New Roman" panose="02020603050405020304" pitchFamily="18" charset="0"/>
              </a:rPr>
              <a:t>FITing</a:t>
            </a:r>
            <a:r>
              <a:rPr lang="en-US" altLang="zh-CN" sz="3600" b="1" dirty="0">
                <a:latin typeface="Times New Roman" panose="02020603050405020304" pitchFamily="18" charset="0"/>
                <a:cs typeface="Times New Roman" panose="02020603050405020304" pitchFamily="18" charset="0"/>
              </a:rPr>
              <a:t>-Tree</a:t>
            </a:r>
          </a:p>
        </p:txBody>
      </p:sp>
      <p:sp>
        <p:nvSpPr>
          <p:cNvPr id="10" name="标题 6">
            <a:extLst>
              <a:ext uri="{FF2B5EF4-FFF2-40B4-BE49-F238E27FC236}">
                <a16:creationId xmlns:a16="http://schemas.microsoft.com/office/drawing/2014/main" id="{ACE77C76-5194-47C0-ACB2-8AD44107FAAF}"/>
              </a:ext>
            </a:extLst>
          </p:cNvPr>
          <p:cNvSpPr txBox="1">
            <a:spLocks/>
          </p:cNvSpPr>
          <p:nvPr/>
        </p:nvSpPr>
        <p:spPr>
          <a:xfrm>
            <a:off x="7077193" y="484647"/>
            <a:ext cx="2069183" cy="49063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altLang="zh-CN" sz="2400" b="1" dirty="0">
                <a:solidFill>
                  <a:srgbClr val="C5A86D"/>
                </a:solidFill>
                <a:latin typeface="Times New Roman" panose="02020603050405020304" pitchFamily="18" charset="0"/>
                <a:cs typeface="Times New Roman" panose="02020603050405020304" pitchFamily="18" charset="0"/>
              </a:rPr>
              <a:t>-Evaluation</a:t>
            </a:r>
            <a:endParaRPr lang="zh-CN" altLang="en-US" sz="2400" b="1" dirty="0">
              <a:solidFill>
                <a:srgbClr val="C5A86D"/>
              </a:solidFill>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B57822D2-C583-44DE-A058-866FEEC03171}"/>
              </a:ext>
            </a:extLst>
          </p:cNvPr>
          <p:cNvSpPr txBox="1"/>
          <p:nvPr/>
        </p:nvSpPr>
        <p:spPr>
          <a:xfrm>
            <a:off x="4265334" y="2119953"/>
            <a:ext cx="3661321" cy="718466"/>
          </a:xfrm>
          <a:prstGeom prst="rect">
            <a:avLst/>
          </a:prstGeom>
          <a:noFill/>
        </p:spPr>
        <p:txBody>
          <a:bodyPr wrap="square" rtlCol="0">
            <a:spAutoFit/>
          </a:bodyPr>
          <a:lstStyle/>
          <a:p>
            <a:pPr algn="ctr">
              <a:lnSpc>
                <a:spcPct val="200000"/>
              </a:lnSpc>
            </a:pPr>
            <a:r>
              <a:rPr lang="en-US" altLang="zh-CN" sz="2400" b="1" dirty="0">
                <a:solidFill>
                  <a:srgbClr val="C5A86D"/>
                </a:solidFill>
                <a:latin typeface="Times New Roman" panose="02020603050405020304" pitchFamily="18" charset="0"/>
                <a:cs typeface="Times New Roman" panose="02020603050405020304" pitchFamily="18" charset="0"/>
              </a:rPr>
              <a:t>Throughput for Inserts</a:t>
            </a:r>
            <a:endParaRPr lang="zh-CN" altLang="en-US" sz="2400" b="1" dirty="0">
              <a:solidFill>
                <a:srgbClr val="C5A86D"/>
              </a:solidFill>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5AEE2B6D-6BF1-4E60-A07B-EE289310EA84}"/>
              </a:ext>
            </a:extLst>
          </p:cNvPr>
          <p:cNvPicPr>
            <a:picLocks noChangeAspect="1"/>
          </p:cNvPicPr>
          <p:nvPr/>
        </p:nvPicPr>
        <p:blipFill>
          <a:blip r:embed="rId5"/>
          <a:stretch>
            <a:fillRect/>
          </a:stretch>
        </p:blipFill>
        <p:spPr>
          <a:xfrm>
            <a:off x="0" y="2838419"/>
            <a:ext cx="12192000" cy="2486049"/>
          </a:xfrm>
          <a:prstGeom prst="rect">
            <a:avLst/>
          </a:prstGeom>
        </p:spPr>
      </p:pic>
    </p:spTree>
    <p:extLst>
      <p:ext uri="{BB962C8B-B14F-4D97-AF65-F5344CB8AC3E}">
        <p14:creationId xmlns:p14="http://schemas.microsoft.com/office/powerpoint/2010/main" val="3768817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4">
            <a:extLst>
              <a:ext uri="{FF2B5EF4-FFF2-40B4-BE49-F238E27FC236}">
                <a16:creationId xmlns:a16="http://schemas.microsoft.com/office/drawing/2014/main" id="{0B280928-4F3A-42C2-A2C1-8C1C6699A7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0830" y="193895"/>
            <a:ext cx="3440782" cy="590582"/>
          </a:xfrm>
          <a:prstGeom prst="rect">
            <a:avLst/>
          </a:prstGeom>
        </p:spPr>
      </p:pic>
      <p:sp>
        <p:nvSpPr>
          <p:cNvPr id="11" name="文本框 10">
            <a:extLst>
              <a:ext uri="{FF2B5EF4-FFF2-40B4-BE49-F238E27FC236}">
                <a16:creationId xmlns:a16="http://schemas.microsoft.com/office/drawing/2014/main" id="{EEA26C06-4F59-48F1-9E17-21ACED09A753}"/>
              </a:ext>
            </a:extLst>
          </p:cNvPr>
          <p:cNvSpPr txBox="1"/>
          <p:nvPr/>
        </p:nvSpPr>
        <p:spPr>
          <a:xfrm>
            <a:off x="2650498" y="975284"/>
            <a:ext cx="6890994" cy="584775"/>
          </a:xfrm>
          <a:prstGeom prst="rect">
            <a:avLst/>
          </a:prstGeom>
          <a:noFill/>
        </p:spPr>
        <p:txBody>
          <a:bodyPr wrap="square" rtlCol="0">
            <a:spAutoFit/>
          </a:bodyPr>
          <a:lstStyle/>
          <a:p>
            <a:pPr algn="ctr"/>
            <a:r>
              <a:rPr lang="en-US" altLang="zh-CN" sz="3200" b="1" dirty="0">
                <a:solidFill>
                  <a:srgbClr val="BA2F10"/>
                </a:solidFill>
                <a:latin typeface="Times New Roman" panose="02020603050405020304" pitchFamily="18" charset="0"/>
                <a:cs typeface="Times New Roman" panose="02020603050405020304" pitchFamily="18" charset="0"/>
              </a:rPr>
              <a:t>Exp. 2: </a:t>
            </a:r>
            <a:r>
              <a:rPr lang="en-US" altLang="zh-CN" sz="2400" b="1" dirty="0">
                <a:solidFill>
                  <a:srgbClr val="BA2F10"/>
                </a:solidFill>
                <a:latin typeface="Times New Roman" panose="02020603050405020304" pitchFamily="18" charset="0"/>
                <a:cs typeface="Times New Roman" panose="02020603050405020304" pitchFamily="18" charset="0"/>
              </a:rPr>
              <a:t> In-place vs. </a:t>
            </a:r>
            <a:r>
              <a:rPr lang="en-US" altLang="zh-CN" sz="2400" b="1">
                <a:solidFill>
                  <a:srgbClr val="BA2F10"/>
                </a:solidFill>
                <a:latin typeface="Times New Roman" panose="02020603050405020304" pitchFamily="18" charset="0"/>
                <a:cs typeface="Times New Roman" panose="02020603050405020304" pitchFamily="18" charset="0"/>
              </a:rPr>
              <a:t>Delta Inserts</a:t>
            </a:r>
            <a:endParaRPr lang="en-US" altLang="zh-CN" sz="2400" b="1" dirty="0">
              <a:solidFill>
                <a:srgbClr val="BA2F10"/>
              </a:solidFill>
              <a:latin typeface="Times New Roman" panose="02020603050405020304" pitchFamily="18" charset="0"/>
              <a:cs typeface="Times New Roman" panose="02020603050405020304" pitchFamily="18" charset="0"/>
            </a:endParaRPr>
          </a:p>
        </p:txBody>
      </p:sp>
      <p:sp>
        <p:nvSpPr>
          <p:cNvPr id="9" name="标题 6">
            <a:extLst>
              <a:ext uri="{FF2B5EF4-FFF2-40B4-BE49-F238E27FC236}">
                <a16:creationId xmlns:a16="http://schemas.microsoft.com/office/drawing/2014/main" id="{7A3C131F-0B54-4BDD-BF5B-F8F5F08F8EEA}"/>
              </a:ext>
            </a:extLst>
          </p:cNvPr>
          <p:cNvSpPr txBox="1">
            <a:spLocks/>
          </p:cNvSpPr>
          <p:nvPr/>
        </p:nvSpPr>
        <p:spPr>
          <a:xfrm>
            <a:off x="5061408" y="415390"/>
            <a:ext cx="2069184" cy="736140"/>
          </a:xfrm>
          <a:prstGeom prst="rect">
            <a:avLst/>
          </a:prstGeom>
        </p:spPr>
        <p:txBody>
          <a:bodyP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altLang="zh-CN" sz="3600" b="1" dirty="0" err="1">
                <a:latin typeface="Times New Roman" panose="02020603050405020304" pitchFamily="18" charset="0"/>
                <a:cs typeface="Times New Roman" panose="02020603050405020304" pitchFamily="18" charset="0"/>
              </a:rPr>
              <a:t>FITing</a:t>
            </a:r>
            <a:r>
              <a:rPr lang="en-US" altLang="zh-CN" sz="3600" b="1" dirty="0">
                <a:latin typeface="Times New Roman" panose="02020603050405020304" pitchFamily="18" charset="0"/>
                <a:cs typeface="Times New Roman" panose="02020603050405020304" pitchFamily="18" charset="0"/>
              </a:rPr>
              <a:t>-Tree</a:t>
            </a:r>
          </a:p>
        </p:txBody>
      </p:sp>
      <p:sp>
        <p:nvSpPr>
          <p:cNvPr id="10" name="标题 6">
            <a:extLst>
              <a:ext uri="{FF2B5EF4-FFF2-40B4-BE49-F238E27FC236}">
                <a16:creationId xmlns:a16="http://schemas.microsoft.com/office/drawing/2014/main" id="{ACE77C76-5194-47C0-ACB2-8AD44107FAAF}"/>
              </a:ext>
            </a:extLst>
          </p:cNvPr>
          <p:cNvSpPr txBox="1">
            <a:spLocks/>
          </p:cNvSpPr>
          <p:nvPr/>
        </p:nvSpPr>
        <p:spPr>
          <a:xfrm>
            <a:off x="7077193" y="484647"/>
            <a:ext cx="2069183" cy="49063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altLang="zh-CN" sz="2400" b="1" dirty="0">
                <a:solidFill>
                  <a:srgbClr val="C5A86D"/>
                </a:solidFill>
                <a:latin typeface="Times New Roman" panose="02020603050405020304" pitchFamily="18" charset="0"/>
                <a:cs typeface="Times New Roman" panose="02020603050405020304" pitchFamily="18" charset="0"/>
              </a:rPr>
              <a:t>-Evaluation</a:t>
            </a:r>
            <a:endParaRPr lang="zh-CN" altLang="en-US" sz="2400" b="1" dirty="0">
              <a:solidFill>
                <a:srgbClr val="C5A86D"/>
              </a:solidFill>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B57822D2-C583-44DE-A058-866FEEC03171}"/>
              </a:ext>
            </a:extLst>
          </p:cNvPr>
          <p:cNvSpPr txBox="1"/>
          <p:nvPr/>
        </p:nvSpPr>
        <p:spPr>
          <a:xfrm>
            <a:off x="3500545" y="2119953"/>
            <a:ext cx="5190900" cy="718466"/>
          </a:xfrm>
          <a:prstGeom prst="rect">
            <a:avLst/>
          </a:prstGeom>
          <a:noFill/>
        </p:spPr>
        <p:txBody>
          <a:bodyPr wrap="square" rtlCol="0">
            <a:spAutoFit/>
          </a:bodyPr>
          <a:lstStyle/>
          <a:p>
            <a:pPr algn="ctr">
              <a:lnSpc>
                <a:spcPct val="200000"/>
              </a:lnSpc>
            </a:pPr>
            <a:r>
              <a:rPr lang="en-US" altLang="zh-CN" sz="2400" b="1" dirty="0">
                <a:solidFill>
                  <a:srgbClr val="C5A86D"/>
                </a:solidFill>
                <a:latin typeface="Times New Roman" panose="02020603050405020304" pitchFamily="18" charset="0"/>
                <a:cs typeface="Times New Roman" panose="02020603050405020304" pitchFamily="18" charset="0"/>
              </a:rPr>
              <a:t> Insertion Strategy Microbenchmark</a:t>
            </a:r>
            <a:endParaRPr lang="zh-CN" altLang="en-US" sz="2400" b="1" dirty="0">
              <a:solidFill>
                <a:srgbClr val="C5A86D"/>
              </a:solidFill>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3FCD3CB4-9AF3-4406-A4BE-D9FECE31E135}"/>
              </a:ext>
            </a:extLst>
          </p:cNvPr>
          <p:cNvPicPr>
            <a:picLocks noChangeAspect="1"/>
          </p:cNvPicPr>
          <p:nvPr/>
        </p:nvPicPr>
        <p:blipFill>
          <a:blip r:embed="rId5"/>
          <a:stretch>
            <a:fillRect/>
          </a:stretch>
        </p:blipFill>
        <p:spPr>
          <a:xfrm>
            <a:off x="0" y="2838419"/>
            <a:ext cx="12192000" cy="2511461"/>
          </a:xfrm>
          <a:prstGeom prst="rect">
            <a:avLst/>
          </a:prstGeom>
        </p:spPr>
      </p:pic>
    </p:spTree>
    <p:extLst>
      <p:ext uri="{BB962C8B-B14F-4D97-AF65-F5344CB8AC3E}">
        <p14:creationId xmlns:p14="http://schemas.microsoft.com/office/powerpoint/2010/main" val="1331058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4">
            <a:extLst>
              <a:ext uri="{FF2B5EF4-FFF2-40B4-BE49-F238E27FC236}">
                <a16:creationId xmlns:a16="http://schemas.microsoft.com/office/drawing/2014/main" id="{0B280928-4F3A-42C2-A2C1-8C1C6699A7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0830" y="193895"/>
            <a:ext cx="3440782" cy="590582"/>
          </a:xfrm>
          <a:prstGeom prst="rect">
            <a:avLst/>
          </a:prstGeom>
        </p:spPr>
      </p:pic>
      <p:sp>
        <p:nvSpPr>
          <p:cNvPr id="11" name="文本框 10">
            <a:extLst>
              <a:ext uri="{FF2B5EF4-FFF2-40B4-BE49-F238E27FC236}">
                <a16:creationId xmlns:a16="http://schemas.microsoft.com/office/drawing/2014/main" id="{EEA26C06-4F59-48F1-9E17-21ACED09A753}"/>
              </a:ext>
            </a:extLst>
          </p:cNvPr>
          <p:cNvSpPr txBox="1"/>
          <p:nvPr/>
        </p:nvSpPr>
        <p:spPr>
          <a:xfrm>
            <a:off x="2650498" y="975284"/>
            <a:ext cx="6890994" cy="584775"/>
          </a:xfrm>
          <a:prstGeom prst="rect">
            <a:avLst/>
          </a:prstGeom>
          <a:noFill/>
        </p:spPr>
        <p:txBody>
          <a:bodyPr wrap="square" rtlCol="0">
            <a:spAutoFit/>
          </a:bodyPr>
          <a:lstStyle/>
          <a:p>
            <a:pPr algn="ctr"/>
            <a:r>
              <a:rPr lang="en-US" altLang="zh-CN" sz="3200" b="1" dirty="0">
                <a:solidFill>
                  <a:srgbClr val="BA2F10"/>
                </a:solidFill>
                <a:latin typeface="Times New Roman" panose="02020603050405020304" pitchFamily="18" charset="0"/>
                <a:cs typeface="Times New Roman" panose="02020603050405020304" pitchFamily="18" charset="0"/>
              </a:rPr>
              <a:t>Exp. 3: </a:t>
            </a:r>
            <a:r>
              <a:rPr lang="en-US" altLang="zh-CN" sz="2400" b="1" dirty="0">
                <a:solidFill>
                  <a:srgbClr val="BA2F10"/>
                </a:solidFill>
                <a:latin typeface="Times New Roman" panose="02020603050405020304" pitchFamily="18" charset="0"/>
                <a:cs typeface="Times New Roman" panose="02020603050405020304" pitchFamily="18" charset="0"/>
              </a:rPr>
              <a:t> Data Size Scalability</a:t>
            </a:r>
          </a:p>
        </p:txBody>
      </p:sp>
      <p:sp>
        <p:nvSpPr>
          <p:cNvPr id="9" name="标题 6">
            <a:extLst>
              <a:ext uri="{FF2B5EF4-FFF2-40B4-BE49-F238E27FC236}">
                <a16:creationId xmlns:a16="http://schemas.microsoft.com/office/drawing/2014/main" id="{7A3C131F-0B54-4BDD-BF5B-F8F5F08F8EEA}"/>
              </a:ext>
            </a:extLst>
          </p:cNvPr>
          <p:cNvSpPr txBox="1">
            <a:spLocks/>
          </p:cNvSpPr>
          <p:nvPr/>
        </p:nvSpPr>
        <p:spPr>
          <a:xfrm>
            <a:off x="5061408" y="415390"/>
            <a:ext cx="2069184" cy="736140"/>
          </a:xfrm>
          <a:prstGeom prst="rect">
            <a:avLst/>
          </a:prstGeom>
        </p:spPr>
        <p:txBody>
          <a:bodyP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altLang="zh-CN" sz="3600" b="1" dirty="0" err="1">
                <a:latin typeface="Times New Roman" panose="02020603050405020304" pitchFamily="18" charset="0"/>
                <a:cs typeface="Times New Roman" panose="02020603050405020304" pitchFamily="18" charset="0"/>
              </a:rPr>
              <a:t>FITing</a:t>
            </a:r>
            <a:r>
              <a:rPr lang="en-US" altLang="zh-CN" sz="3600" b="1" dirty="0">
                <a:latin typeface="Times New Roman" panose="02020603050405020304" pitchFamily="18" charset="0"/>
                <a:cs typeface="Times New Roman" panose="02020603050405020304" pitchFamily="18" charset="0"/>
              </a:rPr>
              <a:t>-Tree</a:t>
            </a:r>
          </a:p>
        </p:txBody>
      </p:sp>
      <p:sp>
        <p:nvSpPr>
          <p:cNvPr id="10" name="标题 6">
            <a:extLst>
              <a:ext uri="{FF2B5EF4-FFF2-40B4-BE49-F238E27FC236}">
                <a16:creationId xmlns:a16="http://schemas.microsoft.com/office/drawing/2014/main" id="{ACE77C76-5194-47C0-ACB2-8AD44107FAAF}"/>
              </a:ext>
            </a:extLst>
          </p:cNvPr>
          <p:cNvSpPr txBox="1">
            <a:spLocks/>
          </p:cNvSpPr>
          <p:nvPr/>
        </p:nvSpPr>
        <p:spPr>
          <a:xfrm>
            <a:off x="7077193" y="484647"/>
            <a:ext cx="2069183" cy="49063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altLang="zh-CN" sz="2400" b="1" dirty="0">
                <a:solidFill>
                  <a:srgbClr val="C5A86D"/>
                </a:solidFill>
                <a:latin typeface="Times New Roman" panose="02020603050405020304" pitchFamily="18" charset="0"/>
                <a:cs typeface="Times New Roman" panose="02020603050405020304" pitchFamily="18" charset="0"/>
              </a:rPr>
              <a:t>-Evaluation</a:t>
            </a:r>
            <a:endParaRPr lang="zh-CN" altLang="en-US" sz="2400" b="1" dirty="0">
              <a:solidFill>
                <a:srgbClr val="C5A86D"/>
              </a:solidFill>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B57822D2-C583-44DE-A058-866FEEC03171}"/>
              </a:ext>
            </a:extLst>
          </p:cNvPr>
          <p:cNvSpPr txBox="1"/>
          <p:nvPr/>
        </p:nvSpPr>
        <p:spPr>
          <a:xfrm>
            <a:off x="3500545" y="2035480"/>
            <a:ext cx="5190900" cy="718466"/>
          </a:xfrm>
          <a:prstGeom prst="rect">
            <a:avLst/>
          </a:prstGeom>
          <a:noFill/>
        </p:spPr>
        <p:txBody>
          <a:bodyPr wrap="square" rtlCol="0">
            <a:spAutoFit/>
          </a:bodyPr>
          <a:lstStyle/>
          <a:p>
            <a:pPr algn="ctr">
              <a:lnSpc>
                <a:spcPct val="200000"/>
              </a:lnSpc>
            </a:pPr>
            <a:r>
              <a:rPr lang="en-US" altLang="zh-CN" sz="2400" b="1" dirty="0">
                <a:solidFill>
                  <a:srgbClr val="C5A86D"/>
                </a:solidFill>
                <a:latin typeface="Times New Roman" panose="02020603050405020304" pitchFamily="18" charset="0"/>
                <a:cs typeface="Times New Roman" panose="02020603050405020304" pitchFamily="18" charset="0"/>
              </a:rPr>
              <a:t> Scalability</a:t>
            </a:r>
            <a:endParaRPr lang="zh-CN" altLang="en-US" sz="2400" b="1" dirty="0">
              <a:solidFill>
                <a:srgbClr val="C5A86D"/>
              </a:solidFill>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0F069137-EBFD-46A3-8D0B-E5F8FE4A0BEA}"/>
              </a:ext>
            </a:extLst>
          </p:cNvPr>
          <p:cNvPicPr>
            <a:picLocks noChangeAspect="1"/>
          </p:cNvPicPr>
          <p:nvPr/>
        </p:nvPicPr>
        <p:blipFill>
          <a:blip r:embed="rId5"/>
          <a:stretch>
            <a:fillRect/>
          </a:stretch>
        </p:blipFill>
        <p:spPr>
          <a:xfrm>
            <a:off x="3591612" y="2753946"/>
            <a:ext cx="4619244" cy="3619407"/>
          </a:xfrm>
          <a:prstGeom prst="rect">
            <a:avLst/>
          </a:prstGeom>
        </p:spPr>
      </p:pic>
    </p:spTree>
    <p:extLst>
      <p:ext uri="{BB962C8B-B14F-4D97-AF65-F5344CB8AC3E}">
        <p14:creationId xmlns:p14="http://schemas.microsoft.com/office/powerpoint/2010/main" val="3824566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4">
            <a:extLst>
              <a:ext uri="{FF2B5EF4-FFF2-40B4-BE49-F238E27FC236}">
                <a16:creationId xmlns:a16="http://schemas.microsoft.com/office/drawing/2014/main" id="{0B280928-4F3A-42C2-A2C1-8C1C6699A7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0830" y="193895"/>
            <a:ext cx="3440782" cy="590582"/>
          </a:xfrm>
          <a:prstGeom prst="rect">
            <a:avLst/>
          </a:prstGeom>
        </p:spPr>
      </p:pic>
      <p:sp>
        <p:nvSpPr>
          <p:cNvPr id="6" name="标题 6">
            <a:extLst>
              <a:ext uri="{FF2B5EF4-FFF2-40B4-BE49-F238E27FC236}">
                <a16:creationId xmlns:a16="http://schemas.microsoft.com/office/drawing/2014/main" id="{8CCD423A-50B9-42DC-83D1-7FEFCF2D959F}"/>
              </a:ext>
            </a:extLst>
          </p:cNvPr>
          <p:cNvSpPr txBox="1">
            <a:spLocks/>
          </p:cNvSpPr>
          <p:nvPr/>
        </p:nvSpPr>
        <p:spPr>
          <a:xfrm>
            <a:off x="5061408" y="415390"/>
            <a:ext cx="2069184" cy="736140"/>
          </a:xfrm>
          <a:prstGeom prst="rect">
            <a:avLst/>
          </a:prstGeom>
        </p:spPr>
        <p:txBody>
          <a:bodyP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altLang="zh-CN" sz="3600" b="1" dirty="0" err="1">
                <a:latin typeface="Times New Roman" panose="02020603050405020304" pitchFamily="18" charset="0"/>
                <a:cs typeface="Times New Roman" panose="02020603050405020304" pitchFamily="18" charset="0"/>
              </a:rPr>
              <a:t>FITing</a:t>
            </a:r>
            <a:r>
              <a:rPr lang="en-US" altLang="zh-CN" sz="3600" b="1" dirty="0">
                <a:latin typeface="Times New Roman" panose="02020603050405020304" pitchFamily="18" charset="0"/>
                <a:cs typeface="Times New Roman" panose="02020603050405020304" pitchFamily="18" charset="0"/>
              </a:rPr>
              <a:t>-Tree</a:t>
            </a:r>
          </a:p>
        </p:txBody>
      </p:sp>
      <p:sp>
        <p:nvSpPr>
          <p:cNvPr id="4" name="标题 6">
            <a:extLst>
              <a:ext uri="{FF2B5EF4-FFF2-40B4-BE49-F238E27FC236}">
                <a16:creationId xmlns:a16="http://schemas.microsoft.com/office/drawing/2014/main" id="{04B9D2CE-F067-4CAC-936B-4FDBBCAA7A23}"/>
              </a:ext>
            </a:extLst>
          </p:cNvPr>
          <p:cNvSpPr txBox="1">
            <a:spLocks/>
          </p:cNvSpPr>
          <p:nvPr/>
        </p:nvSpPr>
        <p:spPr>
          <a:xfrm>
            <a:off x="7077193" y="484647"/>
            <a:ext cx="2069183" cy="49063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altLang="zh-CN" sz="2400" b="1" dirty="0">
                <a:solidFill>
                  <a:srgbClr val="C5A86D"/>
                </a:solidFill>
                <a:latin typeface="Times New Roman" panose="02020603050405020304" pitchFamily="18" charset="0"/>
                <a:cs typeface="Times New Roman" panose="02020603050405020304" pitchFamily="18" charset="0"/>
              </a:rPr>
              <a:t>-Motivation</a:t>
            </a:r>
            <a:endParaRPr lang="zh-CN" altLang="en-US" sz="2400" b="1" dirty="0">
              <a:solidFill>
                <a:srgbClr val="C5A86D"/>
              </a:solidFill>
              <a:latin typeface="Times New Roman" panose="02020603050405020304" pitchFamily="18" charset="0"/>
              <a:cs typeface="Times New Roman" panose="02020603050405020304" pitchFamily="18" charset="0"/>
            </a:endParaRPr>
          </a:p>
        </p:txBody>
      </p:sp>
      <p:sp>
        <p:nvSpPr>
          <p:cNvPr id="3" name="矩形: 剪去对角 2">
            <a:extLst>
              <a:ext uri="{FF2B5EF4-FFF2-40B4-BE49-F238E27FC236}">
                <a16:creationId xmlns:a16="http://schemas.microsoft.com/office/drawing/2014/main" id="{06653AFE-269E-4B82-868D-85F5A5A5C683}"/>
              </a:ext>
            </a:extLst>
          </p:cNvPr>
          <p:cNvSpPr/>
          <p:nvPr/>
        </p:nvSpPr>
        <p:spPr>
          <a:xfrm flipH="1">
            <a:off x="591928" y="2274267"/>
            <a:ext cx="3440782" cy="4187493"/>
          </a:xfrm>
          <a:prstGeom prst="snip2DiagRect">
            <a:avLst/>
          </a:prstGeom>
          <a:noFill/>
          <a:ln w="38100">
            <a:solidFill>
              <a:srgbClr val="C5A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剪去对角 21">
            <a:extLst>
              <a:ext uri="{FF2B5EF4-FFF2-40B4-BE49-F238E27FC236}">
                <a16:creationId xmlns:a16="http://schemas.microsoft.com/office/drawing/2014/main" id="{A4A307FD-7C29-410C-B66E-B6C2F0649FFF}"/>
              </a:ext>
            </a:extLst>
          </p:cNvPr>
          <p:cNvSpPr/>
          <p:nvPr/>
        </p:nvSpPr>
        <p:spPr>
          <a:xfrm flipH="1">
            <a:off x="4375609" y="2274267"/>
            <a:ext cx="3440782" cy="4187493"/>
          </a:xfrm>
          <a:prstGeom prst="snip2DiagRect">
            <a:avLst/>
          </a:prstGeom>
          <a:noFill/>
          <a:ln w="38100">
            <a:solidFill>
              <a:srgbClr val="C5A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剪去对角 22">
            <a:extLst>
              <a:ext uri="{FF2B5EF4-FFF2-40B4-BE49-F238E27FC236}">
                <a16:creationId xmlns:a16="http://schemas.microsoft.com/office/drawing/2014/main" id="{E80520D9-A7B3-4948-B018-81CC24B8B422}"/>
              </a:ext>
            </a:extLst>
          </p:cNvPr>
          <p:cNvSpPr/>
          <p:nvPr/>
        </p:nvSpPr>
        <p:spPr>
          <a:xfrm flipH="1">
            <a:off x="8159290" y="2274267"/>
            <a:ext cx="3440782" cy="4187493"/>
          </a:xfrm>
          <a:prstGeom prst="snip2DiagRect">
            <a:avLst/>
          </a:prstGeom>
          <a:noFill/>
          <a:ln w="38100">
            <a:solidFill>
              <a:srgbClr val="C5A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形 9" descr="层次结构">
            <a:extLst>
              <a:ext uri="{FF2B5EF4-FFF2-40B4-BE49-F238E27FC236}">
                <a16:creationId xmlns:a16="http://schemas.microsoft.com/office/drawing/2014/main" id="{067EF72F-2662-4681-9EB7-C0991C635DE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1928" y="1416150"/>
            <a:ext cx="792480" cy="792480"/>
          </a:xfrm>
          <a:prstGeom prst="rect">
            <a:avLst/>
          </a:prstGeom>
        </p:spPr>
      </p:pic>
      <p:pic>
        <p:nvPicPr>
          <p:cNvPr id="13" name="图形 12" descr="下载">
            <a:extLst>
              <a:ext uri="{FF2B5EF4-FFF2-40B4-BE49-F238E27FC236}">
                <a16:creationId xmlns:a16="http://schemas.microsoft.com/office/drawing/2014/main" id="{6DD02E7B-87B3-4348-95F8-416CCCB409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11784" y="1416150"/>
            <a:ext cx="792481" cy="792481"/>
          </a:xfrm>
          <a:prstGeom prst="rect">
            <a:avLst/>
          </a:prstGeom>
        </p:spPr>
      </p:pic>
      <p:pic>
        <p:nvPicPr>
          <p:cNvPr id="15" name="图形 14" descr="集体讨论">
            <a:extLst>
              <a:ext uri="{FF2B5EF4-FFF2-40B4-BE49-F238E27FC236}">
                <a16:creationId xmlns:a16="http://schemas.microsoft.com/office/drawing/2014/main" id="{9BEC61BD-253E-42F6-8C67-196189DA3B3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375609" y="1416150"/>
            <a:ext cx="792480" cy="792480"/>
          </a:xfrm>
          <a:prstGeom prst="rect">
            <a:avLst/>
          </a:prstGeom>
        </p:spPr>
      </p:pic>
      <p:sp>
        <p:nvSpPr>
          <p:cNvPr id="30" name="文本框 29">
            <a:extLst>
              <a:ext uri="{FF2B5EF4-FFF2-40B4-BE49-F238E27FC236}">
                <a16:creationId xmlns:a16="http://schemas.microsoft.com/office/drawing/2014/main" id="{33DBA666-9545-429A-8857-6ED227E3B0BE}"/>
              </a:ext>
            </a:extLst>
          </p:cNvPr>
          <p:cNvSpPr txBox="1"/>
          <p:nvPr/>
        </p:nvSpPr>
        <p:spPr>
          <a:xfrm>
            <a:off x="604386" y="1481787"/>
            <a:ext cx="3808429" cy="661207"/>
          </a:xfrm>
          <a:prstGeom prst="rect">
            <a:avLst/>
          </a:prstGeom>
          <a:noFill/>
        </p:spPr>
        <p:txBody>
          <a:bodyPr wrap="square" rtlCol="0">
            <a:spAutoFit/>
          </a:bodyPr>
          <a:lstStyle/>
          <a:p>
            <a:pPr algn="ctr">
              <a:lnSpc>
                <a:spcPct val="150000"/>
              </a:lnSpc>
            </a:pPr>
            <a:r>
              <a:rPr lang="en-US" altLang="zh-CN" sz="2800" b="1" dirty="0">
                <a:solidFill>
                  <a:srgbClr val="BA2F10"/>
                </a:solidFill>
                <a:latin typeface="Times New Roman" panose="02020603050405020304" pitchFamily="18" charset="0"/>
                <a:cs typeface="Times New Roman" panose="02020603050405020304" pitchFamily="18" charset="0"/>
              </a:rPr>
              <a:t>Problem</a:t>
            </a:r>
            <a:endParaRPr lang="zh-CN" altLang="en-US" sz="2800" dirty="0">
              <a:solidFill>
                <a:srgbClr val="BA2F10"/>
              </a:solidFill>
              <a:latin typeface="Times New Roman" panose="02020603050405020304" pitchFamily="18" charset="0"/>
              <a:cs typeface="Times New Roman" panose="02020603050405020304" pitchFamily="18" charset="0"/>
            </a:endParaRPr>
          </a:p>
        </p:txBody>
      </p:sp>
      <p:sp>
        <p:nvSpPr>
          <p:cNvPr id="31" name="文本框 30">
            <a:extLst>
              <a:ext uri="{FF2B5EF4-FFF2-40B4-BE49-F238E27FC236}">
                <a16:creationId xmlns:a16="http://schemas.microsoft.com/office/drawing/2014/main" id="{6A4CD41B-84F7-436D-8529-8CFBD194BFB9}"/>
              </a:ext>
            </a:extLst>
          </p:cNvPr>
          <p:cNvSpPr txBox="1"/>
          <p:nvPr/>
        </p:nvSpPr>
        <p:spPr>
          <a:xfrm>
            <a:off x="4588026" y="1522407"/>
            <a:ext cx="3808429" cy="579967"/>
          </a:xfrm>
          <a:prstGeom prst="rect">
            <a:avLst/>
          </a:prstGeom>
          <a:noFill/>
        </p:spPr>
        <p:txBody>
          <a:bodyPr wrap="square" rtlCol="0">
            <a:spAutoFit/>
          </a:bodyPr>
          <a:lstStyle/>
          <a:p>
            <a:pPr algn="ctr">
              <a:lnSpc>
                <a:spcPct val="150000"/>
              </a:lnSpc>
            </a:pPr>
            <a:r>
              <a:rPr lang="en-US" altLang="zh-CN" sz="2400" b="1" dirty="0">
                <a:solidFill>
                  <a:srgbClr val="BA2F10"/>
                </a:solidFill>
                <a:latin typeface="Times New Roman" panose="02020603050405020304" pitchFamily="18" charset="0"/>
                <a:cs typeface="Times New Roman" panose="02020603050405020304" pitchFamily="18" charset="0"/>
              </a:rPr>
              <a:t>Existing Solutions</a:t>
            </a:r>
            <a:endParaRPr lang="zh-CN" altLang="en-US" sz="2400" dirty="0">
              <a:solidFill>
                <a:srgbClr val="BA2F10"/>
              </a:solidFill>
              <a:latin typeface="Times New Roman" panose="02020603050405020304" pitchFamily="18" charset="0"/>
              <a:cs typeface="Times New Roman" panose="02020603050405020304" pitchFamily="18" charset="0"/>
            </a:endParaRPr>
          </a:p>
        </p:txBody>
      </p:sp>
      <p:sp>
        <p:nvSpPr>
          <p:cNvPr id="32" name="文本框 31">
            <a:extLst>
              <a:ext uri="{FF2B5EF4-FFF2-40B4-BE49-F238E27FC236}">
                <a16:creationId xmlns:a16="http://schemas.microsoft.com/office/drawing/2014/main" id="{B36F5C4F-1859-470B-86ED-0D0587D0B509}"/>
              </a:ext>
            </a:extLst>
          </p:cNvPr>
          <p:cNvSpPr txBox="1"/>
          <p:nvPr/>
        </p:nvSpPr>
        <p:spPr>
          <a:xfrm>
            <a:off x="8311475" y="1481786"/>
            <a:ext cx="3808429" cy="661207"/>
          </a:xfrm>
          <a:prstGeom prst="rect">
            <a:avLst/>
          </a:prstGeom>
          <a:noFill/>
        </p:spPr>
        <p:txBody>
          <a:bodyPr wrap="square" rtlCol="0">
            <a:spAutoFit/>
          </a:bodyPr>
          <a:lstStyle/>
          <a:p>
            <a:pPr algn="ctr">
              <a:lnSpc>
                <a:spcPct val="150000"/>
              </a:lnSpc>
            </a:pPr>
            <a:r>
              <a:rPr lang="en-US" altLang="zh-CN" sz="2800" b="1" dirty="0">
                <a:solidFill>
                  <a:srgbClr val="BA2F10"/>
                </a:solidFill>
                <a:latin typeface="Times New Roman" panose="02020603050405020304" pitchFamily="18" charset="0"/>
                <a:cs typeface="Times New Roman" panose="02020603050405020304" pitchFamily="18" charset="0"/>
              </a:rPr>
              <a:t>New Solution</a:t>
            </a:r>
            <a:endParaRPr lang="zh-CN" altLang="en-US" sz="2800" dirty="0">
              <a:solidFill>
                <a:srgbClr val="BA2F10"/>
              </a:solidFill>
              <a:latin typeface="Times New Roman" panose="02020603050405020304" pitchFamily="18" charset="0"/>
              <a:cs typeface="Times New Roman" panose="02020603050405020304" pitchFamily="18" charset="0"/>
            </a:endParaRPr>
          </a:p>
        </p:txBody>
      </p:sp>
      <p:sp>
        <p:nvSpPr>
          <p:cNvPr id="36" name="文本框 35">
            <a:extLst>
              <a:ext uri="{FF2B5EF4-FFF2-40B4-BE49-F238E27FC236}">
                <a16:creationId xmlns:a16="http://schemas.microsoft.com/office/drawing/2014/main" id="{2DDD09AE-4A65-4969-AF4C-0DEC6B0002C3}"/>
              </a:ext>
            </a:extLst>
          </p:cNvPr>
          <p:cNvSpPr txBox="1"/>
          <p:nvPr/>
        </p:nvSpPr>
        <p:spPr>
          <a:xfrm>
            <a:off x="591928" y="2849742"/>
            <a:ext cx="3440782" cy="1133965"/>
          </a:xfrm>
          <a:prstGeom prst="rect">
            <a:avLst/>
          </a:prstGeom>
          <a:noFill/>
        </p:spPr>
        <p:txBody>
          <a:bodyPr wrap="square" rtlCol="0">
            <a:spAutoFit/>
          </a:bodyPr>
          <a:lstStyle/>
          <a:p>
            <a:pPr algn="ctr">
              <a:lnSpc>
                <a:spcPct val="150000"/>
              </a:lnSpc>
            </a:pPr>
            <a:r>
              <a:rPr lang="en-US" altLang="zh-CN" sz="2400" b="1" dirty="0">
                <a:latin typeface="Times New Roman" panose="02020603050405020304" pitchFamily="18" charset="0"/>
                <a:cs typeface="Times New Roman" panose="02020603050405020304" pitchFamily="18" charset="0"/>
              </a:rPr>
              <a:t>tree-based index structures</a:t>
            </a:r>
            <a:endParaRPr lang="zh-CN" altLang="en-US" sz="2400" b="1" dirty="0">
              <a:latin typeface="Times New Roman" panose="02020603050405020304" pitchFamily="18" charset="0"/>
              <a:cs typeface="Times New Roman" panose="02020603050405020304" pitchFamily="18" charset="0"/>
            </a:endParaRPr>
          </a:p>
        </p:txBody>
      </p:sp>
      <p:sp>
        <p:nvSpPr>
          <p:cNvPr id="37" name="文本框 36">
            <a:extLst>
              <a:ext uri="{FF2B5EF4-FFF2-40B4-BE49-F238E27FC236}">
                <a16:creationId xmlns:a16="http://schemas.microsoft.com/office/drawing/2014/main" id="{C335A49F-BCDC-4C3C-859F-58C3466CD395}"/>
              </a:ext>
            </a:extLst>
          </p:cNvPr>
          <p:cNvSpPr txBox="1"/>
          <p:nvPr/>
        </p:nvSpPr>
        <p:spPr>
          <a:xfrm>
            <a:off x="604386" y="4559184"/>
            <a:ext cx="3428324" cy="1133965"/>
          </a:xfrm>
          <a:prstGeom prst="rect">
            <a:avLst/>
          </a:prstGeom>
          <a:noFill/>
        </p:spPr>
        <p:txBody>
          <a:bodyPr wrap="square" rtlCol="0">
            <a:spAutoFit/>
          </a:bodyPr>
          <a:lstStyle/>
          <a:p>
            <a:pPr algn="ctr">
              <a:lnSpc>
                <a:spcPct val="150000"/>
              </a:lnSpc>
            </a:pPr>
            <a:r>
              <a:rPr lang="en-US" altLang="zh-CN" sz="2400" b="1" dirty="0">
                <a:latin typeface="Times New Roman" panose="02020603050405020304" pitchFamily="18" charset="0"/>
                <a:cs typeface="Times New Roman" panose="02020603050405020304" pitchFamily="18" charset="0"/>
              </a:rPr>
              <a:t>consume a significant amount of memory</a:t>
            </a:r>
            <a:endParaRPr lang="zh-CN" altLang="en-US" dirty="0">
              <a:latin typeface="Times New Roman" panose="02020603050405020304" pitchFamily="18" charset="0"/>
              <a:cs typeface="Times New Roman" panose="02020603050405020304" pitchFamily="18" charset="0"/>
            </a:endParaRPr>
          </a:p>
        </p:txBody>
      </p:sp>
      <p:cxnSp>
        <p:nvCxnSpPr>
          <p:cNvPr id="17" name="直接箭头连接符 16">
            <a:extLst>
              <a:ext uri="{FF2B5EF4-FFF2-40B4-BE49-F238E27FC236}">
                <a16:creationId xmlns:a16="http://schemas.microsoft.com/office/drawing/2014/main" id="{057384B9-B67E-422C-86E5-19B108A7A3BA}"/>
              </a:ext>
            </a:extLst>
          </p:cNvPr>
          <p:cNvCxnSpPr>
            <a:stCxn id="36" idx="2"/>
            <a:endCxn id="37" idx="0"/>
          </p:cNvCxnSpPr>
          <p:nvPr/>
        </p:nvCxnSpPr>
        <p:spPr>
          <a:xfrm>
            <a:off x="2312319" y="3983707"/>
            <a:ext cx="6229" cy="5754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文本框 37">
            <a:extLst>
              <a:ext uri="{FF2B5EF4-FFF2-40B4-BE49-F238E27FC236}">
                <a16:creationId xmlns:a16="http://schemas.microsoft.com/office/drawing/2014/main" id="{F0195E11-A758-4EE5-A5B5-0B4BB8E042F4}"/>
              </a:ext>
            </a:extLst>
          </p:cNvPr>
          <p:cNvSpPr txBox="1"/>
          <p:nvPr/>
        </p:nvSpPr>
        <p:spPr>
          <a:xfrm>
            <a:off x="4375609" y="2838797"/>
            <a:ext cx="3403575" cy="142199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l"/>
            </a:pPr>
            <a:r>
              <a:rPr lang="en-US" altLang="zh-CN" sz="2000" b="1" dirty="0">
                <a:latin typeface="Times New Roman" panose="02020603050405020304" pitchFamily="18" charset="0"/>
                <a:cs typeface="Times New Roman" panose="02020603050405020304" pitchFamily="18" charset="0"/>
              </a:rPr>
              <a:t>prefix &amp; suffix truncation</a:t>
            </a:r>
          </a:p>
          <a:p>
            <a:pPr marL="342900" indent="-342900" algn="just">
              <a:lnSpc>
                <a:spcPct val="150000"/>
              </a:lnSpc>
              <a:buFont typeface="Wingdings" panose="05000000000000000000" pitchFamily="2" charset="2"/>
              <a:buChar char="l"/>
            </a:pPr>
            <a:r>
              <a:rPr lang="en-US" altLang="zh-CN" sz="2000" b="1" dirty="0">
                <a:latin typeface="Times New Roman" panose="02020603050405020304" pitchFamily="18" charset="0"/>
                <a:cs typeface="Times New Roman" panose="02020603050405020304" pitchFamily="18" charset="0"/>
              </a:rPr>
              <a:t>compression techniques</a:t>
            </a:r>
          </a:p>
          <a:p>
            <a:pPr marL="342900" indent="-342900" algn="just">
              <a:lnSpc>
                <a:spcPct val="150000"/>
              </a:lnSpc>
              <a:buFont typeface="Wingdings" panose="05000000000000000000" pitchFamily="2" charset="2"/>
              <a:buChar char="l"/>
            </a:pPr>
            <a:r>
              <a:rPr lang="en-US" altLang="zh-CN" sz="2000" b="1"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sp>
        <p:nvSpPr>
          <p:cNvPr id="39" name="文本框 38">
            <a:extLst>
              <a:ext uri="{FF2B5EF4-FFF2-40B4-BE49-F238E27FC236}">
                <a16:creationId xmlns:a16="http://schemas.microsoft.com/office/drawing/2014/main" id="{17105CBF-AE4E-41A6-BBBF-FF01CAF111AF}"/>
              </a:ext>
            </a:extLst>
          </p:cNvPr>
          <p:cNvSpPr txBox="1"/>
          <p:nvPr/>
        </p:nvSpPr>
        <p:spPr>
          <a:xfrm>
            <a:off x="4357004" y="4836182"/>
            <a:ext cx="3440783" cy="579967"/>
          </a:xfrm>
          <a:prstGeom prst="rect">
            <a:avLst/>
          </a:prstGeom>
          <a:noFill/>
        </p:spPr>
        <p:txBody>
          <a:bodyPr wrap="square" rtlCol="0">
            <a:spAutoFit/>
          </a:bodyPr>
          <a:lstStyle/>
          <a:p>
            <a:pPr algn="ctr">
              <a:lnSpc>
                <a:spcPct val="150000"/>
              </a:lnSpc>
            </a:pPr>
            <a:r>
              <a:rPr lang="en-US" altLang="zh-CN" sz="2400" b="1" dirty="0">
                <a:latin typeface="Times New Roman" panose="02020603050405020304" pitchFamily="18" charset="0"/>
                <a:cs typeface="Times New Roman" panose="02020603050405020304" pitchFamily="18" charset="0"/>
              </a:rPr>
              <a:t>indexes grows linearly</a:t>
            </a:r>
            <a:endParaRPr lang="zh-CN" altLang="en-US" sz="2400" dirty="0">
              <a:latin typeface="Times New Roman" panose="02020603050405020304" pitchFamily="18" charset="0"/>
              <a:cs typeface="Times New Roman" panose="02020603050405020304" pitchFamily="18" charset="0"/>
            </a:endParaRPr>
          </a:p>
        </p:txBody>
      </p:sp>
      <p:cxnSp>
        <p:nvCxnSpPr>
          <p:cNvPr id="20" name="直接箭头连接符 19">
            <a:extLst>
              <a:ext uri="{FF2B5EF4-FFF2-40B4-BE49-F238E27FC236}">
                <a16:creationId xmlns:a16="http://schemas.microsoft.com/office/drawing/2014/main" id="{7CEE6A6A-473B-4EE4-866A-782FD3935664}"/>
              </a:ext>
            </a:extLst>
          </p:cNvPr>
          <p:cNvCxnSpPr>
            <a:stCxn id="38" idx="2"/>
            <a:endCxn id="39" idx="0"/>
          </p:cNvCxnSpPr>
          <p:nvPr/>
        </p:nvCxnSpPr>
        <p:spPr>
          <a:xfrm flipH="1">
            <a:off x="6077396" y="4260789"/>
            <a:ext cx="1" cy="5753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3" name="文本框 42">
            <a:extLst>
              <a:ext uri="{FF2B5EF4-FFF2-40B4-BE49-F238E27FC236}">
                <a16:creationId xmlns:a16="http://schemas.microsoft.com/office/drawing/2014/main" id="{FCE4CDAF-632F-4AE4-909C-28C59921F327}"/>
              </a:ext>
            </a:extLst>
          </p:cNvPr>
          <p:cNvSpPr txBox="1"/>
          <p:nvPr/>
        </p:nvSpPr>
        <p:spPr>
          <a:xfrm>
            <a:off x="8211208" y="3669069"/>
            <a:ext cx="3336945" cy="890115"/>
          </a:xfrm>
          <a:prstGeom prst="rect">
            <a:avLst/>
          </a:prstGeom>
          <a:noFill/>
        </p:spPr>
        <p:txBody>
          <a:bodyPr wrap="square" rtlCol="0">
            <a:spAutoFit/>
          </a:bodyPr>
          <a:lstStyle/>
          <a:p>
            <a:pPr algn="ctr">
              <a:lnSpc>
                <a:spcPct val="150000"/>
              </a:lnSpc>
            </a:pPr>
            <a:r>
              <a:rPr lang="en-US" altLang="zh-CN" sz="4000" b="1" dirty="0" err="1">
                <a:latin typeface="Tahoma" panose="020B0604030504040204" pitchFamily="34" charset="0"/>
                <a:ea typeface="Tahoma" panose="020B0604030504040204" pitchFamily="34" charset="0"/>
                <a:cs typeface="Tahoma" panose="020B0604030504040204" pitchFamily="34" charset="0"/>
              </a:rPr>
              <a:t>F</a:t>
            </a:r>
            <a:r>
              <a:rPr lang="en-US" altLang="zh-CN" sz="3200" b="1" dirty="0" err="1">
                <a:latin typeface="Tahoma" panose="020B0604030504040204" pitchFamily="34" charset="0"/>
                <a:ea typeface="Tahoma" panose="020B0604030504040204" pitchFamily="34" charset="0"/>
                <a:cs typeface="Tahoma" panose="020B0604030504040204" pitchFamily="34" charset="0"/>
              </a:rPr>
              <a:t>ITing</a:t>
            </a:r>
            <a:r>
              <a:rPr lang="en-US" altLang="zh-CN" sz="4000" b="1" dirty="0">
                <a:latin typeface="Tahoma" panose="020B0604030504040204" pitchFamily="34" charset="0"/>
                <a:ea typeface="Tahoma" panose="020B0604030504040204" pitchFamily="34" charset="0"/>
                <a:cs typeface="Tahoma" panose="020B0604030504040204" pitchFamily="34" charset="0"/>
              </a:rPr>
              <a:t>-T</a:t>
            </a:r>
            <a:r>
              <a:rPr lang="en-US" altLang="zh-CN" sz="3200" b="1" dirty="0">
                <a:latin typeface="Tahoma" panose="020B0604030504040204" pitchFamily="34" charset="0"/>
                <a:ea typeface="Tahoma" panose="020B0604030504040204" pitchFamily="34" charset="0"/>
                <a:cs typeface="Tahoma" panose="020B0604030504040204" pitchFamily="34" charset="0"/>
              </a:rPr>
              <a:t>ree</a:t>
            </a:r>
            <a:endParaRPr lang="zh-CN" altLang="en-US" sz="4000" dirty="0">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08367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4">
            <a:extLst>
              <a:ext uri="{FF2B5EF4-FFF2-40B4-BE49-F238E27FC236}">
                <a16:creationId xmlns:a16="http://schemas.microsoft.com/office/drawing/2014/main" id="{0B280928-4F3A-42C2-A2C1-8C1C6699A7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0830" y="193895"/>
            <a:ext cx="3440782" cy="590582"/>
          </a:xfrm>
          <a:prstGeom prst="rect">
            <a:avLst/>
          </a:prstGeom>
        </p:spPr>
      </p:pic>
      <p:sp>
        <p:nvSpPr>
          <p:cNvPr id="11" name="文本框 10">
            <a:extLst>
              <a:ext uri="{FF2B5EF4-FFF2-40B4-BE49-F238E27FC236}">
                <a16:creationId xmlns:a16="http://schemas.microsoft.com/office/drawing/2014/main" id="{EEA26C06-4F59-48F1-9E17-21ACED09A753}"/>
              </a:ext>
            </a:extLst>
          </p:cNvPr>
          <p:cNvSpPr txBox="1"/>
          <p:nvPr/>
        </p:nvSpPr>
        <p:spPr>
          <a:xfrm>
            <a:off x="2650498" y="975284"/>
            <a:ext cx="6890994" cy="584775"/>
          </a:xfrm>
          <a:prstGeom prst="rect">
            <a:avLst/>
          </a:prstGeom>
          <a:noFill/>
        </p:spPr>
        <p:txBody>
          <a:bodyPr wrap="square" rtlCol="0">
            <a:spAutoFit/>
          </a:bodyPr>
          <a:lstStyle/>
          <a:p>
            <a:pPr algn="ctr"/>
            <a:r>
              <a:rPr lang="en-US" altLang="zh-CN" sz="3200" b="1" dirty="0">
                <a:solidFill>
                  <a:srgbClr val="BA2F10"/>
                </a:solidFill>
                <a:latin typeface="Times New Roman" panose="02020603050405020304" pitchFamily="18" charset="0"/>
                <a:cs typeface="Times New Roman" panose="02020603050405020304" pitchFamily="18" charset="0"/>
              </a:rPr>
              <a:t>Exp. 4: </a:t>
            </a:r>
            <a:r>
              <a:rPr lang="en-US" altLang="zh-CN" sz="2400" b="1" dirty="0">
                <a:solidFill>
                  <a:srgbClr val="BA2F10"/>
                </a:solidFill>
                <a:latin typeface="Times New Roman" panose="02020603050405020304" pitchFamily="18" charset="0"/>
                <a:cs typeface="Times New Roman" panose="02020603050405020304" pitchFamily="18" charset="0"/>
              </a:rPr>
              <a:t> Accuracy of Cost Model</a:t>
            </a:r>
          </a:p>
        </p:txBody>
      </p:sp>
      <p:sp>
        <p:nvSpPr>
          <p:cNvPr id="9" name="标题 6">
            <a:extLst>
              <a:ext uri="{FF2B5EF4-FFF2-40B4-BE49-F238E27FC236}">
                <a16:creationId xmlns:a16="http://schemas.microsoft.com/office/drawing/2014/main" id="{7A3C131F-0B54-4BDD-BF5B-F8F5F08F8EEA}"/>
              </a:ext>
            </a:extLst>
          </p:cNvPr>
          <p:cNvSpPr txBox="1">
            <a:spLocks/>
          </p:cNvSpPr>
          <p:nvPr/>
        </p:nvSpPr>
        <p:spPr>
          <a:xfrm>
            <a:off x="5061408" y="415390"/>
            <a:ext cx="2069184" cy="736140"/>
          </a:xfrm>
          <a:prstGeom prst="rect">
            <a:avLst/>
          </a:prstGeom>
        </p:spPr>
        <p:txBody>
          <a:bodyP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altLang="zh-CN" sz="3600" b="1" dirty="0" err="1">
                <a:latin typeface="Times New Roman" panose="02020603050405020304" pitchFamily="18" charset="0"/>
                <a:cs typeface="Times New Roman" panose="02020603050405020304" pitchFamily="18" charset="0"/>
              </a:rPr>
              <a:t>FITing</a:t>
            </a:r>
            <a:r>
              <a:rPr lang="en-US" altLang="zh-CN" sz="3600" b="1" dirty="0">
                <a:latin typeface="Times New Roman" panose="02020603050405020304" pitchFamily="18" charset="0"/>
                <a:cs typeface="Times New Roman" panose="02020603050405020304" pitchFamily="18" charset="0"/>
              </a:rPr>
              <a:t>-Tree</a:t>
            </a:r>
          </a:p>
        </p:txBody>
      </p:sp>
      <p:sp>
        <p:nvSpPr>
          <p:cNvPr id="10" name="标题 6">
            <a:extLst>
              <a:ext uri="{FF2B5EF4-FFF2-40B4-BE49-F238E27FC236}">
                <a16:creationId xmlns:a16="http://schemas.microsoft.com/office/drawing/2014/main" id="{ACE77C76-5194-47C0-ACB2-8AD44107FAAF}"/>
              </a:ext>
            </a:extLst>
          </p:cNvPr>
          <p:cNvSpPr txBox="1">
            <a:spLocks/>
          </p:cNvSpPr>
          <p:nvPr/>
        </p:nvSpPr>
        <p:spPr>
          <a:xfrm>
            <a:off x="7077193" y="484647"/>
            <a:ext cx="2069183" cy="49063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altLang="zh-CN" sz="2400" b="1" dirty="0">
                <a:solidFill>
                  <a:srgbClr val="C5A86D"/>
                </a:solidFill>
                <a:latin typeface="Times New Roman" panose="02020603050405020304" pitchFamily="18" charset="0"/>
                <a:cs typeface="Times New Roman" panose="02020603050405020304" pitchFamily="18" charset="0"/>
              </a:rPr>
              <a:t>-Evaluation</a:t>
            </a:r>
            <a:endParaRPr lang="zh-CN" altLang="en-US" sz="2400" b="1" dirty="0">
              <a:solidFill>
                <a:srgbClr val="C5A86D"/>
              </a:solidFill>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B57822D2-C583-44DE-A058-866FEEC03171}"/>
              </a:ext>
            </a:extLst>
          </p:cNvPr>
          <p:cNvSpPr txBox="1"/>
          <p:nvPr/>
        </p:nvSpPr>
        <p:spPr>
          <a:xfrm>
            <a:off x="3500545" y="2119953"/>
            <a:ext cx="5190900" cy="718466"/>
          </a:xfrm>
          <a:prstGeom prst="rect">
            <a:avLst/>
          </a:prstGeom>
          <a:noFill/>
        </p:spPr>
        <p:txBody>
          <a:bodyPr wrap="square" rtlCol="0">
            <a:spAutoFit/>
          </a:bodyPr>
          <a:lstStyle/>
          <a:p>
            <a:pPr algn="ctr">
              <a:lnSpc>
                <a:spcPct val="200000"/>
              </a:lnSpc>
            </a:pPr>
            <a:r>
              <a:rPr lang="en-US" altLang="zh-CN" sz="2400" b="1" dirty="0">
                <a:solidFill>
                  <a:srgbClr val="C5A86D"/>
                </a:solidFill>
                <a:latin typeface="Times New Roman" panose="02020603050405020304" pitchFamily="18" charset="0"/>
                <a:cs typeface="Times New Roman" panose="02020603050405020304" pitchFamily="18" charset="0"/>
              </a:rPr>
              <a:t> Cost Model Accuracy</a:t>
            </a:r>
            <a:endParaRPr lang="zh-CN" altLang="en-US" sz="2400" b="1" dirty="0">
              <a:solidFill>
                <a:srgbClr val="C5A86D"/>
              </a:solidFill>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017F41B7-0640-49AF-B5C4-23EA1CA77489}"/>
              </a:ext>
            </a:extLst>
          </p:cNvPr>
          <p:cNvPicPr>
            <a:picLocks noChangeAspect="1"/>
          </p:cNvPicPr>
          <p:nvPr/>
        </p:nvPicPr>
        <p:blipFill>
          <a:blip r:embed="rId5"/>
          <a:stretch>
            <a:fillRect/>
          </a:stretch>
        </p:blipFill>
        <p:spPr>
          <a:xfrm>
            <a:off x="2412338" y="2838419"/>
            <a:ext cx="7367324" cy="3189015"/>
          </a:xfrm>
          <a:prstGeom prst="rect">
            <a:avLst/>
          </a:prstGeom>
        </p:spPr>
      </p:pic>
    </p:spTree>
    <p:extLst>
      <p:ext uri="{BB962C8B-B14F-4D97-AF65-F5344CB8AC3E}">
        <p14:creationId xmlns:p14="http://schemas.microsoft.com/office/powerpoint/2010/main" val="1130701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6">
            <a:extLst>
              <a:ext uri="{FF2B5EF4-FFF2-40B4-BE49-F238E27FC236}">
                <a16:creationId xmlns:a16="http://schemas.microsoft.com/office/drawing/2014/main" id="{30351C8D-C3E0-4D47-8528-E4FAB06C72F1}"/>
              </a:ext>
            </a:extLst>
          </p:cNvPr>
          <p:cNvSpPr txBox="1">
            <a:spLocks/>
          </p:cNvSpPr>
          <p:nvPr/>
        </p:nvSpPr>
        <p:spPr>
          <a:xfrm>
            <a:off x="5839469" y="3549251"/>
            <a:ext cx="2822091" cy="126145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7200" b="1" dirty="0">
                <a:solidFill>
                  <a:schemeClr val="bg2"/>
                </a:solidFill>
                <a:latin typeface="Times New Roman" panose="02020603050405020304" pitchFamily="18" charset="0"/>
                <a:cs typeface="Times New Roman" panose="02020603050405020304" pitchFamily="18" charset="0"/>
                <a:sym typeface="Wingdings 2" panose="05020102010507070707" pitchFamily="18" charset="2"/>
              </a:rPr>
              <a:t>You</a:t>
            </a:r>
          </a:p>
        </p:txBody>
      </p:sp>
      <p:sp>
        <p:nvSpPr>
          <p:cNvPr id="11" name="标题 6">
            <a:extLst>
              <a:ext uri="{FF2B5EF4-FFF2-40B4-BE49-F238E27FC236}">
                <a16:creationId xmlns:a16="http://schemas.microsoft.com/office/drawing/2014/main" id="{31632E9F-5912-41B2-A1C6-36598B743980}"/>
              </a:ext>
            </a:extLst>
          </p:cNvPr>
          <p:cNvSpPr txBox="1">
            <a:spLocks/>
          </p:cNvSpPr>
          <p:nvPr/>
        </p:nvSpPr>
        <p:spPr>
          <a:xfrm>
            <a:off x="3293031" y="1997215"/>
            <a:ext cx="3805084" cy="18779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9600" b="1" dirty="0">
                <a:solidFill>
                  <a:schemeClr val="bg2"/>
                </a:solidFill>
                <a:latin typeface="Times New Roman" panose="02020603050405020304" pitchFamily="18" charset="0"/>
                <a:cs typeface="Times New Roman" panose="02020603050405020304" pitchFamily="18" charset="0"/>
                <a:sym typeface="Wingdings 2" panose="05020102010507070707" pitchFamily="18" charset="2"/>
              </a:rPr>
              <a:t>Thank</a:t>
            </a:r>
          </a:p>
        </p:txBody>
      </p:sp>
      <p:sp>
        <p:nvSpPr>
          <p:cNvPr id="2" name="文本框 1">
            <a:extLst>
              <a:ext uri="{FF2B5EF4-FFF2-40B4-BE49-F238E27FC236}">
                <a16:creationId xmlns:a16="http://schemas.microsoft.com/office/drawing/2014/main" id="{E52D42B4-2528-419F-859B-E8722C4CB94A}"/>
              </a:ext>
            </a:extLst>
          </p:cNvPr>
          <p:cNvSpPr txBox="1"/>
          <p:nvPr/>
        </p:nvSpPr>
        <p:spPr>
          <a:xfrm>
            <a:off x="9653048" y="6400800"/>
            <a:ext cx="2384982" cy="369332"/>
          </a:xfrm>
          <a:prstGeom prst="rect">
            <a:avLst/>
          </a:prstGeom>
          <a:noFill/>
        </p:spPr>
        <p:txBody>
          <a:bodyPr wrap="square" rtlCol="0">
            <a:spAutoFit/>
          </a:bodyPr>
          <a:lstStyle/>
          <a:p>
            <a:r>
              <a:rPr lang="en-US" altLang="zh-CN" b="1" dirty="0"/>
              <a:t>2020/12/16    </a:t>
            </a:r>
            <a:r>
              <a:rPr lang="zh-CN" altLang="en-US" b="1" dirty="0"/>
              <a:t>沈希乐</a:t>
            </a:r>
          </a:p>
        </p:txBody>
      </p:sp>
      <p:sp>
        <p:nvSpPr>
          <p:cNvPr id="9" name="标题 6">
            <a:extLst>
              <a:ext uri="{FF2B5EF4-FFF2-40B4-BE49-F238E27FC236}">
                <a16:creationId xmlns:a16="http://schemas.microsoft.com/office/drawing/2014/main" id="{BA245BA7-68F5-4883-BA35-87E4FD4D07DE}"/>
              </a:ext>
            </a:extLst>
          </p:cNvPr>
          <p:cNvSpPr txBox="1">
            <a:spLocks/>
          </p:cNvSpPr>
          <p:nvPr/>
        </p:nvSpPr>
        <p:spPr>
          <a:xfrm>
            <a:off x="5687069" y="3396851"/>
            <a:ext cx="2822091" cy="126145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7200" b="1" dirty="0">
                <a:solidFill>
                  <a:srgbClr val="C5A86D"/>
                </a:solidFill>
                <a:latin typeface="Times New Roman" panose="02020603050405020304" pitchFamily="18" charset="0"/>
                <a:cs typeface="Times New Roman" panose="02020603050405020304" pitchFamily="18" charset="0"/>
                <a:sym typeface="Wingdings 2" panose="05020102010507070707" pitchFamily="18" charset="2"/>
              </a:rPr>
              <a:t>Y</a:t>
            </a:r>
            <a:r>
              <a:rPr lang="en-US" altLang="zh-CN" sz="7200" b="1" dirty="0">
                <a:solidFill>
                  <a:srgbClr val="BA2F10"/>
                </a:solidFill>
                <a:latin typeface="Times New Roman" panose="02020603050405020304" pitchFamily="18" charset="0"/>
                <a:cs typeface="Times New Roman" panose="02020603050405020304" pitchFamily="18" charset="0"/>
                <a:sym typeface="Wingdings 2" panose="05020102010507070707" pitchFamily="18" charset="2"/>
              </a:rPr>
              <a:t>ou</a:t>
            </a:r>
          </a:p>
        </p:txBody>
      </p:sp>
      <p:sp>
        <p:nvSpPr>
          <p:cNvPr id="8" name="标题 6">
            <a:extLst>
              <a:ext uri="{FF2B5EF4-FFF2-40B4-BE49-F238E27FC236}">
                <a16:creationId xmlns:a16="http://schemas.microsoft.com/office/drawing/2014/main" id="{BAECE2EB-C0E7-40A1-8F20-905A2F5F9A5D}"/>
              </a:ext>
            </a:extLst>
          </p:cNvPr>
          <p:cNvSpPr txBox="1">
            <a:spLocks/>
          </p:cNvSpPr>
          <p:nvPr/>
        </p:nvSpPr>
        <p:spPr>
          <a:xfrm>
            <a:off x="3140631" y="1844815"/>
            <a:ext cx="3805084" cy="18779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9600" b="1" dirty="0">
                <a:solidFill>
                  <a:srgbClr val="BA2F10"/>
                </a:solidFill>
                <a:latin typeface="Times New Roman" panose="02020603050405020304" pitchFamily="18" charset="0"/>
                <a:cs typeface="Times New Roman" panose="02020603050405020304" pitchFamily="18" charset="0"/>
                <a:sym typeface="Wingdings 2" panose="05020102010507070707" pitchFamily="18" charset="2"/>
              </a:rPr>
              <a:t>Th</a:t>
            </a:r>
            <a:r>
              <a:rPr lang="en-US" altLang="zh-CN" sz="9600" b="1" dirty="0">
                <a:solidFill>
                  <a:srgbClr val="C5A86D"/>
                </a:solidFill>
                <a:latin typeface="Times New Roman" panose="02020603050405020304" pitchFamily="18" charset="0"/>
                <a:cs typeface="Times New Roman" panose="02020603050405020304" pitchFamily="18" charset="0"/>
                <a:sym typeface="Wingdings 2" panose="05020102010507070707" pitchFamily="18" charset="2"/>
              </a:rPr>
              <a:t>ank</a:t>
            </a:r>
          </a:p>
        </p:txBody>
      </p:sp>
      <p:pic>
        <p:nvPicPr>
          <p:cNvPr id="7" name="图形 6">
            <a:extLst>
              <a:ext uri="{FF2B5EF4-FFF2-40B4-BE49-F238E27FC236}">
                <a16:creationId xmlns:a16="http://schemas.microsoft.com/office/drawing/2014/main" id="{3B914E8C-F68C-47C9-8A44-38A639585D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0830" y="193895"/>
            <a:ext cx="3440782" cy="590582"/>
          </a:xfrm>
          <a:prstGeom prst="rect">
            <a:avLst/>
          </a:prstGeom>
        </p:spPr>
      </p:pic>
    </p:spTree>
    <p:extLst>
      <p:ext uri="{BB962C8B-B14F-4D97-AF65-F5344CB8AC3E}">
        <p14:creationId xmlns:p14="http://schemas.microsoft.com/office/powerpoint/2010/main" val="538430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4">
            <a:extLst>
              <a:ext uri="{FF2B5EF4-FFF2-40B4-BE49-F238E27FC236}">
                <a16:creationId xmlns:a16="http://schemas.microsoft.com/office/drawing/2014/main" id="{0B280928-4F3A-42C2-A2C1-8C1C6699A7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0830" y="193895"/>
            <a:ext cx="3440782" cy="590582"/>
          </a:xfrm>
          <a:prstGeom prst="rect">
            <a:avLst/>
          </a:prstGeom>
        </p:spPr>
      </p:pic>
      <p:sp>
        <p:nvSpPr>
          <p:cNvPr id="2" name="文本框 1">
            <a:extLst>
              <a:ext uri="{FF2B5EF4-FFF2-40B4-BE49-F238E27FC236}">
                <a16:creationId xmlns:a16="http://schemas.microsoft.com/office/drawing/2014/main" id="{6E305071-FC1A-44AD-A677-6B203F39D09E}"/>
              </a:ext>
            </a:extLst>
          </p:cNvPr>
          <p:cNvSpPr txBox="1"/>
          <p:nvPr/>
        </p:nvSpPr>
        <p:spPr>
          <a:xfrm>
            <a:off x="580861" y="3365202"/>
            <a:ext cx="3222401" cy="661207"/>
          </a:xfrm>
          <a:prstGeom prst="rect">
            <a:avLst/>
          </a:prstGeom>
          <a:noFill/>
        </p:spPr>
        <p:txBody>
          <a:bodyPr wrap="square" rtlCol="0">
            <a:spAutoFit/>
          </a:bodyPr>
          <a:lstStyle/>
          <a:p>
            <a:pPr algn="just">
              <a:lnSpc>
                <a:spcPct val="150000"/>
              </a:lnSpc>
            </a:pPr>
            <a:r>
              <a:rPr lang="en-US" altLang="zh-CN" sz="2800" b="1" dirty="0">
                <a:solidFill>
                  <a:srgbClr val="C5A86D"/>
                </a:solidFill>
                <a:latin typeface="Times New Roman" panose="02020603050405020304" pitchFamily="18" charset="0"/>
                <a:cs typeface="Times New Roman" panose="02020603050405020304" pitchFamily="18" charset="0"/>
              </a:rPr>
              <a:t>Main contributions</a:t>
            </a:r>
            <a:endParaRPr lang="zh-CN" altLang="en-US" sz="1400" dirty="0">
              <a:solidFill>
                <a:srgbClr val="C5A86D"/>
              </a:solidFill>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612B2369-8CDA-44CF-8E0E-DF141B36B3B8}"/>
              </a:ext>
            </a:extLst>
          </p:cNvPr>
          <p:cNvSpPr txBox="1"/>
          <p:nvPr/>
        </p:nvSpPr>
        <p:spPr>
          <a:xfrm>
            <a:off x="4585262" y="2074165"/>
            <a:ext cx="6684010" cy="3785652"/>
          </a:xfrm>
          <a:prstGeom prst="rect">
            <a:avLst/>
          </a:prstGeom>
          <a:noFill/>
        </p:spPr>
        <p:txBody>
          <a:bodyPr wrap="square" rtlCol="0">
            <a:spAutoFit/>
          </a:bodyPr>
          <a:lstStyle/>
          <a:p>
            <a:pPr marL="457200" indent="-457200" algn="just">
              <a:buFont typeface="+mj-lt"/>
              <a:buAutoNum type="arabicPeriod"/>
            </a:pPr>
            <a:r>
              <a:rPr lang="en-US" altLang="zh-CN" sz="2400" dirty="0">
                <a:latin typeface="Times New Roman" panose="02020603050405020304" pitchFamily="18" charset="0"/>
                <a:cs typeface="Times New Roman" panose="02020603050405020304" pitchFamily="18" charset="0"/>
              </a:rPr>
              <a:t>We propose </a:t>
            </a:r>
            <a:r>
              <a:rPr lang="en-US" altLang="zh-CN" sz="2400" dirty="0" err="1">
                <a:solidFill>
                  <a:srgbClr val="BA2F10"/>
                </a:solidFill>
                <a:latin typeface="Times New Roman" panose="02020603050405020304" pitchFamily="18" charset="0"/>
                <a:cs typeface="Times New Roman" panose="02020603050405020304" pitchFamily="18" charset="0"/>
              </a:rPr>
              <a:t>FITing</a:t>
            </a:r>
            <a:r>
              <a:rPr lang="en-US" altLang="zh-CN" sz="2400" dirty="0">
                <a:solidFill>
                  <a:srgbClr val="BA2F10"/>
                </a:solidFill>
                <a:latin typeface="Times New Roman" panose="02020603050405020304" pitchFamily="18" charset="0"/>
                <a:cs typeface="Times New Roman" panose="02020603050405020304" pitchFamily="18" charset="0"/>
              </a:rPr>
              <a:t>-Tree</a:t>
            </a:r>
            <a:r>
              <a:rPr lang="en-US" altLang="zh-CN" sz="2400" dirty="0">
                <a:latin typeface="Times New Roman" panose="02020603050405020304" pitchFamily="18" charset="0"/>
                <a:cs typeface="Times New Roman" panose="02020603050405020304" pitchFamily="18" charset="0"/>
              </a:rPr>
              <a:t>, a novel index structure.</a:t>
            </a:r>
          </a:p>
          <a:p>
            <a:pPr marL="457200" indent="-457200" algn="just">
              <a:buFont typeface="+mj-lt"/>
              <a:buAutoNum type="arabicPeriod"/>
            </a:pPr>
            <a:endParaRPr lang="en-US" altLang="zh-CN"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altLang="zh-CN" sz="2400" dirty="0">
                <a:latin typeface="Times New Roman" panose="02020603050405020304" pitchFamily="18" charset="0"/>
                <a:cs typeface="Times New Roman" panose="02020603050405020304" pitchFamily="18" charset="0"/>
              </a:rPr>
              <a:t>We present an </a:t>
            </a:r>
            <a:r>
              <a:rPr lang="en-US" altLang="zh-CN" sz="2400" dirty="0">
                <a:solidFill>
                  <a:srgbClr val="BA2F10"/>
                </a:solidFill>
                <a:latin typeface="Times New Roman" panose="02020603050405020304" pitchFamily="18" charset="0"/>
                <a:cs typeface="Times New Roman" panose="02020603050405020304" pitchFamily="18" charset="0"/>
              </a:rPr>
              <a:t>segmentation algorithm </a:t>
            </a:r>
            <a:r>
              <a:rPr lang="en-US" altLang="zh-CN" sz="2400" dirty="0">
                <a:latin typeface="Times New Roman" panose="02020603050405020304" pitchFamily="18" charset="0"/>
                <a:cs typeface="Times New Roman" panose="02020603050405020304" pitchFamily="18" charset="0"/>
              </a:rPr>
              <a:t>that incorporates a tunable </a:t>
            </a:r>
            <a:r>
              <a:rPr lang="en-US" altLang="zh-CN" sz="2400" dirty="0">
                <a:solidFill>
                  <a:srgbClr val="BA2F10"/>
                </a:solidFill>
                <a:latin typeface="Times New Roman" panose="02020603050405020304" pitchFamily="18" charset="0"/>
                <a:cs typeface="Times New Roman" panose="02020603050405020304" pitchFamily="18" charset="0"/>
              </a:rPr>
              <a:t>error </a:t>
            </a:r>
            <a:r>
              <a:rPr lang="en-US" altLang="zh-CN" sz="2400" dirty="0">
                <a:latin typeface="Times New Roman" panose="02020603050405020304" pitchFamily="18" charset="0"/>
                <a:cs typeface="Times New Roman" panose="02020603050405020304" pitchFamily="18" charset="0"/>
              </a:rPr>
              <a:t>parameter.</a:t>
            </a:r>
          </a:p>
          <a:p>
            <a:pPr marL="457200" indent="-457200" algn="just">
              <a:buFont typeface="+mj-lt"/>
              <a:buAutoNum type="arabicPeriod"/>
            </a:pPr>
            <a:endParaRPr lang="en-US" altLang="zh-CN"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altLang="zh-CN" sz="2400" dirty="0">
                <a:latin typeface="Times New Roman" panose="02020603050405020304" pitchFamily="18" charset="0"/>
                <a:cs typeface="Times New Roman" panose="02020603050405020304" pitchFamily="18" charset="0"/>
              </a:rPr>
              <a:t>We propose a </a:t>
            </a:r>
            <a:r>
              <a:rPr lang="en-US" altLang="zh-CN" sz="2400" dirty="0">
                <a:solidFill>
                  <a:srgbClr val="BA2F10"/>
                </a:solidFill>
                <a:latin typeface="Times New Roman" panose="02020603050405020304" pitchFamily="18" charset="0"/>
                <a:cs typeface="Times New Roman" panose="02020603050405020304" pitchFamily="18" charset="0"/>
              </a:rPr>
              <a:t>cost model </a:t>
            </a:r>
            <a:r>
              <a:rPr lang="en-US" altLang="zh-CN" sz="2400" dirty="0">
                <a:latin typeface="Times New Roman" panose="02020603050405020304" pitchFamily="18" charset="0"/>
                <a:cs typeface="Times New Roman" panose="02020603050405020304" pitchFamily="18" charset="0"/>
              </a:rPr>
              <a:t>that helps determine an appropriate error threshold.</a:t>
            </a:r>
          </a:p>
          <a:p>
            <a:pPr marL="457200" indent="-457200" algn="just">
              <a:buFont typeface="+mj-lt"/>
              <a:buAutoNum type="arabicPeriod"/>
            </a:pPr>
            <a:endParaRPr lang="en-US" altLang="zh-CN"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altLang="zh-CN" sz="2400" dirty="0">
                <a:latin typeface="Times New Roman" panose="02020603050405020304" pitchFamily="18" charset="0"/>
                <a:cs typeface="Times New Roman" panose="02020603050405020304" pitchFamily="18" charset="0"/>
              </a:rPr>
              <a:t>We show that our index provides </a:t>
            </a:r>
            <a:r>
              <a:rPr lang="en-US" altLang="zh-CN" sz="2400" dirty="0">
                <a:solidFill>
                  <a:srgbClr val="BA2F10"/>
                </a:solidFill>
                <a:latin typeface="Times New Roman" panose="02020603050405020304" pitchFamily="18" charset="0"/>
                <a:cs typeface="Times New Roman" panose="02020603050405020304" pitchFamily="18" charset="0"/>
              </a:rPr>
              <a:t>similar or better performance </a:t>
            </a:r>
            <a:r>
              <a:rPr lang="en-US" altLang="zh-CN" sz="2400" dirty="0">
                <a:latin typeface="Times New Roman" panose="02020603050405020304" pitchFamily="18" charset="0"/>
                <a:cs typeface="Times New Roman" panose="02020603050405020304" pitchFamily="18" charset="0"/>
              </a:rPr>
              <a:t>while consuming </a:t>
            </a:r>
            <a:r>
              <a:rPr lang="en-US" altLang="zh-CN" sz="2400" dirty="0">
                <a:solidFill>
                  <a:srgbClr val="BA2F10"/>
                </a:solidFill>
                <a:latin typeface="Times New Roman" panose="02020603050405020304" pitchFamily="18" charset="0"/>
                <a:cs typeface="Times New Roman" panose="02020603050405020304" pitchFamily="18" charset="0"/>
              </a:rPr>
              <a:t>less space</a:t>
            </a:r>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7" name="左大括号 6">
            <a:extLst>
              <a:ext uri="{FF2B5EF4-FFF2-40B4-BE49-F238E27FC236}">
                <a16:creationId xmlns:a16="http://schemas.microsoft.com/office/drawing/2014/main" id="{C32A771D-3316-4DBA-81EE-E282DC6673B3}"/>
              </a:ext>
            </a:extLst>
          </p:cNvPr>
          <p:cNvSpPr/>
          <p:nvPr/>
        </p:nvSpPr>
        <p:spPr>
          <a:xfrm>
            <a:off x="3944224" y="2339163"/>
            <a:ext cx="500185" cy="2923953"/>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0" name="标题 6">
            <a:extLst>
              <a:ext uri="{FF2B5EF4-FFF2-40B4-BE49-F238E27FC236}">
                <a16:creationId xmlns:a16="http://schemas.microsoft.com/office/drawing/2014/main" id="{B005140A-ACD5-436B-A899-395C90878B72}"/>
              </a:ext>
            </a:extLst>
          </p:cNvPr>
          <p:cNvSpPr txBox="1">
            <a:spLocks/>
          </p:cNvSpPr>
          <p:nvPr/>
        </p:nvSpPr>
        <p:spPr>
          <a:xfrm>
            <a:off x="5061408" y="415390"/>
            <a:ext cx="2069184" cy="736140"/>
          </a:xfrm>
          <a:prstGeom prst="rect">
            <a:avLst/>
          </a:prstGeom>
        </p:spPr>
        <p:txBody>
          <a:bodyP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altLang="zh-CN" sz="3600" b="1" dirty="0" err="1">
                <a:latin typeface="Times New Roman" panose="02020603050405020304" pitchFamily="18" charset="0"/>
                <a:cs typeface="Times New Roman" panose="02020603050405020304" pitchFamily="18" charset="0"/>
              </a:rPr>
              <a:t>FITing</a:t>
            </a:r>
            <a:r>
              <a:rPr lang="en-US" altLang="zh-CN" sz="3600" b="1" dirty="0">
                <a:latin typeface="Times New Roman" panose="02020603050405020304" pitchFamily="18" charset="0"/>
                <a:cs typeface="Times New Roman" panose="02020603050405020304" pitchFamily="18" charset="0"/>
              </a:rPr>
              <a:t>-Tree</a:t>
            </a:r>
          </a:p>
        </p:txBody>
      </p:sp>
      <p:sp>
        <p:nvSpPr>
          <p:cNvPr id="13" name="标题 6">
            <a:extLst>
              <a:ext uri="{FF2B5EF4-FFF2-40B4-BE49-F238E27FC236}">
                <a16:creationId xmlns:a16="http://schemas.microsoft.com/office/drawing/2014/main" id="{F054BAB5-9D65-487F-A0A8-B55A11B422F1}"/>
              </a:ext>
            </a:extLst>
          </p:cNvPr>
          <p:cNvSpPr txBox="1">
            <a:spLocks/>
          </p:cNvSpPr>
          <p:nvPr/>
        </p:nvSpPr>
        <p:spPr>
          <a:xfrm>
            <a:off x="7077193" y="484647"/>
            <a:ext cx="2069183" cy="49063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altLang="zh-CN" sz="2400" b="1" dirty="0">
                <a:solidFill>
                  <a:srgbClr val="C5A86D"/>
                </a:solidFill>
                <a:latin typeface="Times New Roman" panose="02020603050405020304" pitchFamily="18" charset="0"/>
                <a:cs typeface="Times New Roman" panose="02020603050405020304" pitchFamily="18" charset="0"/>
              </a:rPr>
              <a:t>-Contribution</a:t>
            </a:r>
            <a:endParaRPr lang="zh-CN" altLang="en-US" sz="2400" b="1" dirty="0">
              <a:solidFill>
                <a:srgbClr val="C5A86D"/>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1421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4">
            <a:extLst>
              <a:ext uri="{FF2B5EF4-FFF2-40B4-BE49-F238E27FC236}">
                <a16:creationId xmlns:a16="http://schemas.microsoft.com/office/drawing/2014/main" id="{0B280928-4F3A-42C2-A2C1-8C1C6699A7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0830" y="193895"/>
            <a:ext cx="3440782" cy="590582"/>
          </a:xfrm>
          <a:prstGeom prst="rect">
            <a:avLst/>
          </a:prstGeom>
        </p:spPr>
      </p:pic>
      <p:sp>
        <p:nvSpPr>
          <p:cNvPr id="6" name="标题 6">
            <a:extLst>
              <a:ext uri="{FF2B5EF4-FFF2-40B4-BE49-F238E27FC236}">
                <a16:creationId xmlns:a16="http://schemas.microsoft.com/office/drawing/2014/main" id="{8CCD423A-50B9-42DC-83D1-7FEFCF2D959F}"/>
              </a:ext>
            </a:extLst>
          </p:cNvPr>
          <p:cNvSpPr txBox="1">
            <a:spLocks/>
          </p:cNvSpPr>
          <p:nvPr/>
        </p:nvSpPr>
        <p:spPr>
          <a:xfrm>
            <a:off x="5061408" y="415390"/>
            <a:ext cx="2069184" cy="736140"/>
          </a:xfrm>
          <a:prstGeom prst="rect">
            <a:avLst/>
          </a:prstGeom>
        </p:spPr>
        <p:txBody>
          <a:bodyP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altLang="zh-CN" sz="3600" b="1" dirty="0" err="1">
                <a:latin typeface="Times New Roman" panose="02020603050405020304" pitchFamily="18" charset="0"/>
                <a:cs typeface="Times New Roman" panose="02020603050405020304" pitchFamily="18" charset="0"/>
              </a:rPr>
              <a:t>FITing</a:t>
            </a:r>
            <a:r>
              <a:rPr lang="en-US" altLang="zh-CN" sz="3600" b="1" dirty="0">
                <a:latin typeface="Times New Roman" panose="02020603050405020304" pitchFamily="18" charset="0"/>
                <a:cs typeface="Times New Roman" panose="02020603050405020304" pitchFamily="18" charset="0"/>
              </a:rPr>
              <a:t>-Tree</a:t>
            </a:r>
          </a:p>
        </p:txBody>
      </p:sp>
      <p:sp>
        <p:nvSpPr>
          <p:cNvPr id="4" name="标题 6">
            <a:extLst>
              <a:ext uri="{FF2B5EF4-FFF2-40B4-BE49-F238E27FC236}">
                <a16:creationId xmlns:a16="http://schemas.microsoft.com/office/drawing/2014/main" id="{04B9D2CE-F067-4CAC-936B-4FDBBCAA7A23}"/>
              </a:ext>
            </a:extLst>
          </p:cNvPr>
          <p:cNvSpPr txBox="1">
            <a:spLocks/>
          </p:cNvSpPr>
          <p:nvPr/>
        </p:nvSpPr>
        <p:spPr>
          <a:xfrm>
            <a:off x="7077193" y="484647"/>
            <a:ext cx="2069183" cy="49063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altLang="zh-CN" sz="2400" b="1" dirty="0">
                <a:solidFill>
                  <a:srgbClr val="C5A86D"/>
                </a:solidFill>
                <a:latin typeface="Times New Roman" panose="02020603050405020304" pitchFamily="18" charset="0"/>
                <a:cs typeface="Times New Roman" panose="02020603050405020304" pitchFamily="18" charset="0"/>
              </a:rPr>
              <a:t>-Proposal</a:t>
            </a:r>
            <a:endParaRPr lang="zh-CN" altLang="en-US" sz="2400" b="1" dirty="0">
              <a:solidFill>
                <a:srgbClr val="C5A86D"/>
              </a:solidFill>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66EF44E6-32A2-4FBE-810C-DCD181823778}"/>
              </a:ext>
            </a:extLst>
          </p:cNvPr>
          <p:cNvPicPr>
            <a:picLocks noChangeAspect="1"/>
          </p:cNvPicPr>
          <p:nvPr/>
        </p:nvPicPr>
        <p:blipFill rotWithShape="1">
          <a:blip r:embed="rId5"/>
          <a:srcRect l="1512" r="2157"/>
          <a:stretch/>
        </p:blipFill>
        <p:spPr>
          <a:xfrm>
            <a:off x="591927" y="3916489"/>
            <a:ext cx="5273614" cy="2841553"/>
          </a:xfrm>
          <a:prstGeom prst="rect">
            <a:avLst/>
          </a:prstGeom>
        </p:spPr>
      </p:pic>
      <p:sp>
        <p:nvSpPr>
          <p:cNvPr id="29" name="文本框 28">
            <a:extLst>
              <a:ext uri="{FF2B5EF4-FFF2-40B4-BE49-F238E27FC236}">
                <a16:creationId xmlns:a16="http://schemas.microsoft.com/office/drawing/2014/main" id="{6C469A51-2C62-428D-9912-9DBE51A6EC1F}"/>
              </a:ext>
            </a:extLst>
          </p:cNvPr>
          <p:cNvSpPr txBox="1"/>
          <p:nvPr/>
        </p:nvSpPr>
        <p:spPr>
          <a:xfrm>
            <a:off x="754102" y="3303626"/>
            <a:ext cx="4937401" cy="614079"/>
          </a:xfrm>
          <a:prstGeom prst="rect">
            <a:avLst/>
          </a:prstGeom>
          <a:noFill/>
        </p:spPr>
        <p:txBody>
          <a:bodyPr wrap="square" rtlCol="0">
            <a:spAutoFit/>
          </a:bodyPr>
          <a:lstStyle/>
          <a:p>
            <a:pPr algn="ctr">
              <a:lnSpc>
                <a:spcPct val="200000"/>
              </a:lnSpc>
            </a:pPr>
            <a:r>
              <a:rPr lang="en-US" altLang="zh-CN" sz="2000" b="1" dirty="0">
                <a:solidFill>
                  <a:srgbClr val="C5A86D"/>
                </a:solidFill>
                <a:latin typeface="Times New Roman" panose="02020603050405020304" pitchFamily="18" charset="0"/>
                <a:cs typeface="Times New Roman" panose="02020603050405020304" pitchFamily="18" charset="0"/>
              </a:rPr>
              <a:t>Key to position mapping for IoT data</a:t>
            </a:r>
            <a:endParaRPr lang="zh-CN" altLang="en-US" sz="2000" b="1" dirty="0">
              <a:solidFill>
                <a:srgbClr val="C5A86D"/>
              </a:solidFill>
              <a:latin typeface="Times New Roman" panose="02020603050405020304" pitchFamily="18" charset="0"/>
              <a:cs typeface="Times New Roman" panose="02020603050405020304" pitchFamily="18" charset="0"/>
            </a:endParaRPr>
          </a:p>
        </p:txBody>
      </p:sp>
      <p:sp>
        <p:nvSpPr>
          <p:cNvPr id="33" name="文本框 32">
            <a:extLst>
              <a:ext uri="{FF2B5EF4-FFF2-40B4-BE49-F238E27FC236}">
                <a16:creationId xmlns:a16="http://schemas.microsoft.com/office/drawing/2014/main" id="{A3CDD9DA-34ED-4ED0-A6F2-C9CF8F786640}"/>
              </a:ext>
            </a:extLst>
          </p:cNvPr>
          <p:cNvSpPr txBox="1"/>
          <p:nvPr/>
        </p:nvSpPr>
        <p:spPr>
          <a:xfrm>
            <a:off x="591927" y="1519520"/>
            <a:ext cx="5418580" cy="1421992"/>
          </a:xfrm>
          <a:prstGeom prst="rect">
            <a:avLst/>
          </a:prstGeom>
          <a:noFill/>
        </p:spPr>
        <p:txBody>
          <a:bodyPr wrap="square" rtlCol="0">
            <a:spAutoFit/>
          </a:bodyPr>
          <a:lstStyle/>
          <a:p>
            <a:pPr algn="just">
              <a:lnSpc>
                <a:spcPct val="150000"/>
              </a:lnSpc>
            </a:pPr>
            <a:r>
              <a:rPr lang="en-US" altLang="zh-CN" sz="2000" dirty="0">
                <a:latin typeface="Times New Roman" panose="02020603050405020304" pitchFamily="18" charset="0"/>
                <a:cs typeface="Times New Roman" panose="02020603050405020304" pitchFamily="18" charset="0"/>
              </a:rPr>
              <a:t>One </a:t>
            </a:r>
            <a:r>
              <a:rPr lang="en-US" altLang="zh-CN" sz="2000" dirty="0">
                <a:solidFill>
                  <a:srgbClr val="BA2F10"/>
                </a:solidFill>
                <a:latin typeface="Times New Roman" panose="02020603050405020304" pitchFamily="18" charset="0"/>
                <a:cs typeface="Times New Roman" panose="02020603050405020304" pitchFamily="18" charset="0"/>
              </a:rPr>
              <a:t>key insight </a:t>
            </a:r>
            <a:r>
              <a:rPr lang="en-US" altLang="zh-CN" sz="2000" dirty="0">
                <a:latin typeface="Times New Roman" panose="02020603050405020304" pitchFamily="18" charset="0"/>
                <a:cs typeface="Times New Roman" panose="02020603050405020304" pitchFamily="18" charset="0"/>
              </a:rPr>
              <a:t>is that we can abstractly model an index as a </a:t>
            </a:r>
            <a:r>
              <a:rPr lang="en-US" altLang="zh-CN" sz="2000" dirty="0">
                <a:solidFill>
                  <a:srgbClr val="BA2F10"/>
                </a:solidFill>
                <a:latin typeface="Times New Roman" panose="02020603050405020304" pitchFamily="18" charset="0"/>
                <a:cs typeface="Times New Roman" panose="02020603050405020304" pitchFamily="18" charset="0"/>
              </a:rPr>
              <a:t>monotonically increasing function</a:t>
            </a:r>
            <a:r>
              <a:rPr lang="en-US" altLang="zh-CN" sz="2000" dirty="0">
                <a:latin typeface="Times New Roman" panose="02020603050405020304" pitchFamily="18" charset="0"/>
                <a:cs typeface="Times New Roman" panose="02020603050405020304" pitchFamily="18" charset="0"/>
              </a:rPr>
              <a:t> that maps keys to storage.</a:t>
            </a:r>
            <a:endParaRPr lang="zh-CN" altLang="en-US" sz="2000" dirty="0">
              <a:latin typeface="Times New Roman" panose="02020603050405020304" pitchFamily="18" charset="0"/>
              <a:cs typeface="Times New Roman" panose="02020603050405020304" pitchFamily="18" charset="0"/>
            </a:endParaRPr>
          </a:p>
        </p:txBody>
      </p:sp>
      <p:sp>
        <p:nvSpPr>
          <p:cNvPr id="34" name="矩形: 剪去对角 33">
            <a:extLst>
              <a:ext uri="{FF2B5EF4-FFF2-40B4-BE49-F238E27FC236}">
                <a16:creationId xmlns:a16="http://schemas.microsoft.com/office/drawing/2014/main" id="{DCE3E0F9-C5AA-47D0-9ABB-9F44B8A2F1BF}"/>
              </a:ext>
            </a:extLst>
          </p:cNvPr>
          <p:cNvSpPr/>
          <p:nvPr/>
        </p:nvSpPr>
        <p:spPr>
          <a:xfrm flipH="1">
            <a:off x="6604493" y="1519520"/>
            <a:ext cx="4978371" cy="2409921"/>
          </a:xfrm>
          <a:prstGeom prst="snip2DiagRect">
            <a:avLst/>
          </a:prstGeom>
          <a:noFill/>
          <a:ln w="38100">
            <a:solidFill>
              <a:srgbClr val="C5A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B90E38F4-4F75-4F44-805D-3CE288846DEC}"/>
              </a:ext>
            </a:extLst>
          </p:cNvPr>
          <p:cNvSpPr txBox="1"/>
          <p:nvPr/>
        </p:nvSpPr>
        <p:spPr>
          <a:xfrm>
            <a:off x="6628254" y="1640795"/>
            <a:ext cx="4954608" cy="960328"/>
          </a:xfrm>
          <a:prstGeom prst="rect">
            <a:avLst/>
          </a:prstGeom>
          <a:noFill/>
        </p:spPr>
        <p:txBody>
          <a:bodyPr wrap="square" rtlCol="0">
            <a:spAutoFit/>
          </a:bodyPr>
          <a:lstStyle/>
          <a:p>
            <a:pPr algn="just">
              <a:lnSpc>
                <a:spcPct val="150000"/>
              </a:lnSpc>
            </a:pPr>
            <a:r>
              <a:rPr lang="en-US" altLang="zh-CN" sz="2000" dirty="0">
                <a:latin typeface="Times New Roman" panose="02020603050405020304" pitchFamily="18" charset="0"/>
                <a:cs typeface="Times New Roman" panose="02020603050405020304" pitchFamily="18" charset="0"/>
              </a:rPr>
              <a:t>The </a:t>
            </a:r>
            <a:r>
              <a:rPr lang="en-US" altLang="zh-CN" sz="2000" dirty="0">
                <a:solidFill>
                  <a:srgbClr val="BA2F10"/>
                </a:solidFill>
                <a:latin typeface="Times New Roman" panose="02020603050405020304" pitchFamily="18" charset="0"/>
                <a:cs typeface="Times New Roman" panose="02020603050405020304" pitchFamily="18" charset="0"/>
              </a:rPr>
              <a:t>precise function </a:t>
            </a:r>
            <a:r>
              <a:rPr lang="en-US" altLang="zh-CN" sz="2000" dirty="0">
                <a:latin typeface="Times New Roman" panose="02020603050405020304" pitchFamily="18" charset="0"/>
                <a:cs typeface="Times New Roman" panose="02020603050405020304" pitchFamily="18" charset="0"/>
              </a:rPr>
              <a:t>is difficult to learn and is expensive to build and update.</a:t>
            </a:r>
            <a:endParaRPr lang="zh-CN" altLang="en-US" sz="2000" dirty="0">
              <a:latin typeface="Times New Roman" panose="02020603050405020304" pitchFamily="18" charset="0"/>
              <a:cs typeface="Times New Roman" panose="02020603050405020304" pitchFamily="18" charset="0"/>
            </a:endParaRPr>
          </a:p>
        </p:txBody>
      </p:sp>
      <p:sp>
        <p:nvSpPr>
          <p:cNvPr id="40" name="文本框 39">
            <a:extLst>
              <a:ext uri="{FF2B5EF4-FFF2-40B4-BE49-F238E27FC236}">
                <a16:creationId xmlns:a16="http://schemas.microsoft.com/office/drawing/2014/main" id="{F1543281-F660-481E-8F50-F75E37FA0AE6}"/>
              </a:ext>
            </a:extLst>
          </p:cNvPr>
          <p:cNvSpPr txBox="1"/>
          <p:nvPr/>
        </p:nvSpPr>
        <p:spPr>
          <a:xfrm>
            <a:off x="6616372" y="2969113"/>
            <a:ext cx="4978371" cy="960328"/>
          </a:xfrm>
          <a:prstGeom prst="rect">
            <a:avLst/>
          </a:prstGeom>
          <a:noFill/>
        </p:spPr>
        <p:txBody>
          <a:bodyPr wrap="square" rtlCol="0">
            <a:spAutoFit/>
          </a:bodyPr>
          <a:lstStyle/>
          <a:p>
            <a:pPr algn="just">
              <a:lnSpc>
                <a:spcPct val="150000"/>
              </a:lnSpc>
            </a:pPr>
            <a:r>
              <a:rPr lang="en-US" altLang="zh-CN" sz="2000" dirty="0">
                <a:solidFill>
                  <a:srgbClr val="BA2F10"/>
                </a:solidFill>
                <a:latin typeface="Times New Roman" panose="02020603050405020304" pitchFamily="18" charset="0"/>
                <a:cs typeface="Times New Roman" panose="02020603050405020304" pitchFamily="18" charset="0"/>
              </a:rPr>
              <a:t>Approximate the function </a:t>
            </a:r>
            <a:r>
              <a:rPr lang="en-US" altLang="zh-CN" sz="2000" dirty="0">
                <a:latin typeface="Times New Roman" panose="02020603050405020304" pitchFamily="18" charset="0"/>
                <a:cs typeface="Times New Roman" panose="02020603050405020304" pitchFamily="18" charset="0"/>
              </a:rPr>
              <a:t>by  using a series of </a:t>
            </a:r>
            <a:r>
              <a:rPr lang="en-US" altLang="zh-CN" sz="2000" dirty="0">
                <a:solidFill>
                  <a:srgbClr val="BA2F10"/>
                </a:solidFill>
                <a:latin typeface="Times New Roman" panose="02020603050405020304" pitchFamily="18" charset="0"/>
                <a:cs typeface="Times New Roman" panose="02020603050405020304" pitchFamily="18" charset="0"/>
              </a:rPr>
              <a:t>piece-wise linear functions</a:t>
            </a:r>
            <a:r>
              <a:rPr lang="en-US"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cxnSp>
        <p:nvCxnSpPr>
          <p:cNvPr id="41" name="直接箭头连接符 40">
            <a:extLst>
              <a:ext uri="{FF2B5EF4-FFF2-40B4-BE49-F238E27FC236}">
                <a16:creationId xmlns:a16="http://schemas.microsoft.com/office/drawing/2014/main" id="{BAEA47C2-4D82-48A9-B52E-CA9163B66A35}"/>
              </a:ext>
            </a:extLst>
          </p:cNvPr>
          <p:cNvCxnSpPr>
            <a:cxnSpLocks/>
            <a:stCxn id="35" idx="2"/>
            <a:endCxn id="40" idx="0"/>
          </p:cNvCxnSpPr>
          <p:nvPr/>
        </p:nvCxnSpPr>
        <p:spPr>
          <a:xfrm>
            <a:off x="9105558" y="2601123"/>
            <a:ext cx="0" cy="3679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51" name="图片 50">
            <a:extLst>
              <a:ext uri="{FF2B5EF4-FFF2-40B4-BE49-F238E27FC236}">
                <a16:creationId xmlns:a16="http://schemas.microsoft.com/office/drawing/2014/main" id="{C2E46B31-D408-492D-ACC6-F160D08BF595}"/>
              </a:ext>
            </a:extLst>
          </p:cNvPr>
          <p:cNvPicPr>
            <a:picLocks noChangeAspect="1"/>
          </p:cNvPicPr>
          <p:nvPr/>
        </p:nvPicPr>
        <p:blipFill rotWithShape="1">
          <a:blip r:embed="rId6"/>
          <a:srcRect b="-28416"/>
          <a:stretch/>
        </p:blipFill>
        <p:spPr>
          <a:xfrm>
            <a:off x="6010507" y="4972572"/>
            <a:ext cx="5934075" cy="489265"/>
          </a:xfrm>
          <a:prstGeom prst="rect">
            <a:avLst/>
          </a:prstGeom>
          <a:ln w="19050">
            <a:noFill/>
          </a:ln>
        </p:spPr>
      </p:pic>
      <p:sp>
        <p:nvSpPr>
          <p:cNvPr id="53" name="文本框 52">
            <a:extLst>
              <a:ext uri="{FF2B5EF4-FFF2-40B4-BE49-F238E27FC236}">
                <a16:creationId xmlns:a16="http://schemas.microsoft.com/office/drawing/2014/main" id="{FE1EB956-1D5E-4CEC-9035-63040D8422FC}"/>
              </a:ext>
            </a:extLst>
          </p:cNvPr>
          <p:cNvSpPr txBox="1"/>
          <p:nvPr/>
        </p:nvSpPr>
        <p:spPr>
          <a:xfrm>
            <a:off x="6508843" y="5790681"/>
            <a:ext cx="4937401" cy="523220"/>
          </a:xfrm>
          <a:prstGeom prst="rect">
            <a:avLst/>
          </a:prstGeom>
          <a:noFill/>
        </p:spPr>
        <p:txBody>
          <a:bodyPr wrap="square" rtlCol="0">
            <a:spAutoFit/>
          </a:bodyPr>
          <a:lstStyle/>
          <a:p>
            <a:pPr algn="ctr"/>
            <a:r>
              <a:rPr lang="en-US" altLang="zh-CN" sz="2800" b="1" dirty="0">
                <a:solidFill>
                  <a:srgbClr val="BA2F10"/>
                </a:solidFill>
                <a:latin typeface="微软雅黑" panose="020B0503020204020204" pitchFamily="34" charset="-122"/>
                <a:ea typeface="微软雅黑" panose="020B0503020204020204" pitchFamily="34" charset="-122"/>
                <a:cs typeface="Times New Roman" panose="02020603050405020304" pitchFamily="18" charset="0"/>
              </a:rPr>
              <a:t>segment</a:t>
            </a:r>
            <a:endParaRPr lang="zh-CN" altLang="en-US" sz="2800" b="1" dirty="0">
              <a:solidFill>
                <a:srgbClr val="BA2F10"/>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54" name="直接箭头连接符 53">
            <a:extLst>
              <a:ext uri="{FF2B5EF4-FFF2-40B4-BE49-F238E27FC236}">
                <a16:creationId xmlns:a16="http://schemas.microsoft.com/office/drawing/2014/main" id="{B7A15A00-8021-465E-8302-72D44D38501D}"/>
              </a:ext>
            </a:extLst>
          </p:cNvPr>
          <p:cNvCxnSpPr>
            <a:cxnSpLocks/>
            <a:stCxn id="51" idx="2"/>
            <a:endCxn id="53" idx="0"/>
          </p:cNvCxnSpPr>
          <p:nvPr/>
        </p:nvCxnSpPr>
        <p:spPr>
          <a:xfrm flipH="1">
            <a:off x="8977544" y="5461837"/>
            <a:ext cx="1" cy="3288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6264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up)">
                                      <p:cBhvr>
                                        <p:cTn id="7" dur="500"/>
                                        <p:tgtEl>
                                          <p:spTgt spid="5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wipe(up)">
                                      <p:cBhvr>
                                        <p:cTn id="11"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4">
            <a:extLst>
              <a:ext uri="{FF2B5EF4-FFF2-40B4-BE49-F238E27FC236}">
                <a16:creationId xmlns:a16="http://schemas.microsoft.com/office/drawing/2014/main" id="{0B280928-4F3A-42C2-A2C1-8C1C6699A7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0830" y="193895"/>
            <a:ext cx="3440782" cy="590582"/>
          </a:xfrm>
          <a:prstGeom prst="rect">
            <a:avLst/>
          </a:prstGeom>
        </p:spPr>
      </p:pic>
      <p:sp>
        <p:nvSpPr>
          <p:cNvPr id="2" name="文本框 1">
            <a:extLst>
              <a:ext uri="{FF2B5EF4-FFF2-40B4-BE49-F238E27FC236}">
                <a16:creationId xmlns:a16="http://schemas.microsoft.com/office/drawing/2014/main" id="{6E305071-FC1A-44AD-A677-6B203F39D09E}"/>
              </a:ext>
            </a:extLst>
          </p:cNvPr>
          <p:cNvSpPr txBox="1"/>
          <p:nvPr/>
        </p:nvSpPr>
        <p:spPr>
          <a:xfrm>
            <a:off x="2650503" y="1352421"/>
            <a:ext cx="6890994" cy="646331"/>
          </a:xfrm>
          <a:prstGeom prst="rect">
            <a:avLst/>
          </a:prstGeom>
          <a:noFill/>
        </p:spPr>
        <p:txBody>
          <a:bodyPr wrap="square" rtlCol="0">
            <a:spAutoFit/>
          </a:bodyPr>
          <a:lstStyle/>
          <a:p>
            <a:pPr algn="ctr"/>
            <a:r>
              <a:rPr lang="en-US" altLang="zh-CN" sz="3600" b="1" dirty="0">
                <a:solidFill>
                  <a:srgbClr val="BA2F10"/>
                </a:solidFill>
                <a:latin typeface="Times New Roman" panose="02020603050405020304" pitchFamily="18" charset="0"/>
                <a:cs typeface="Times New Roman" panose="02020603050405020304" pitchFamily="18" charset="0"/>
              </a:rPr>
              <a:t>A. </a:t>
            </a:r>
            <a:r>
              <a:rPr lang="en-US" altLang="zh-CN" sz="2400" b="1" dirty="0">
                <a:solidFill>
                  <a:srgbClr val="BA2F10"/>
                </a:solidFill>
                <a:latin typeface="Times New Roman" panose="02020603050405020304" pitchFamily="18" charset="0"/>
                <a:cs typeface="Times New Roman" panose="02020603050405020304" pitchFamily="18" charset="0"/>
              </a:rPr>
              <a:t>Clustered Indexes</a:t>
            </a:r>
            <a:endParaRPr lang="zh-CN" altLang="en-US" dirty="0">
              <a:solidFill>
                <a:srgbClr val="BA2F10"/>
              </a:solidFill>
              <a:latin typeface="Times New Roman" panose="02020603050405020304" pitchFamily="18" charset="0"/>
              <a:cs typeface="Times New Roman" panose="02020603050405020304" pitchFamily="18" charset="0"/>
            </a:endParaRPr>
          </a:p>
        </p:txBody>
      </p:sp>
      <p:sp>
        <p:nvSpPr>
          <p:cNvPr id="9" name="标题 6">
            <a:extLst>
              <a:ext uri="{FF2B5EF4-FFF2-40B4-BE49-F238E27FC236}">
                <a16:creationId xmlns:a16="http://schemas.microsoft.com/office/drawing/2014/main" id="{FEB3842A-7B0A-4761-96A2-6C599342A724}"/>
              </a:ext>
            </a:extLst>
          </p:cNvPr>
          <p:cNvSpPr txBox="1">
            <a:spLocks/>
          </p:cNvSpPr>
          <p:nvPr/>
        </p:nvSpPr>
        <p:spPr>
          <a:xfrm>
            <a:off x="5061408" y="415390"/>
            <a:ext cx="2069184" cy="736140"/>
          </a:xfrm>
          <a:prstGeom prst="rect">
            <a:avLst/>
          </a:prstGeom>
        </p:spPr>
        <p:txBody>
          <a:bodyP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altLang="zh-CN" sz="3600" b="1" dirty="0" err="1">
                <a:latin typeface="Times New Roman" panose="02020603050405020304" pitchFamily="18" charset="0"/>
                <a:cs typeface="Times New Roman" panose="02020603050405020304" pitchFamily="18" charset="0"/>
              </a:rPr>
              <a:t>FITing</a:t>
            </a:r>
            <a:r>
              <a:rPr lang="en-US" altLang="zh-CN" sz="3600" b="1" dirty="0">
                <a:latin typeface="Times New Roman" panose="02020603050405020304" pitchFamily="18" charset="0"/>
                <a:cs typeface="Times New Roman" panose="02020603050405020304" pitchFamily="18" charset="0"/>
              </a:rPr>
              <a:t>-Tree</a:t>
            </a:r>
          </a:p>
        </p:txBody>
      </p:sp>
      <p:sp>
        <p:nvSpPr>
          <p:cNvPr id="12" name="标题 6">
            <a:extLst>
              <a:ext uri="{FF2B5EF4-FFF2-40B4-BE49-F238E27FC236}">
                <a16:creationId xmlns:a16="http://schemas.microsoft.com/office/drawing/2014/main" id="{6B6D22C4-0B73-4ACA-9F07-FECDE29A03D3}"/>
              </a:ext>
            </a:extLst>
          </p:cNvPr>
          <p:cNvSpPr txBox="1">
            <a:spLocks/>
          </p:cNvSpPr>
          <p:nvPr/>
        </p:nvSpPr>
        <p:spPr>
          <a:xfrm>
            <a:off x="7077193" y="484647"/>
            <a:ext cx="2069183" cy="49063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altLang="zh-CN" sz="2400" b="1" dirty="0">
                <a:solidFill>
                  <a:srgbClr val="C5A86D"/>
                </a:solidFill>
                <a:latin typeface="Times New Roman" panose="02020603050405020304" pitchFamily="18" charset="0"/>
                <a:cs typeface="Times New Roman" panose="02020603050405020304" pitchFamily="18" charset="0"/>
              </a:rPr>
              <a:t>-Proposal</a:t>
            </a:r>
            <a:endParaRPr lang="zh-CN" altLang="en-US" sz="2400" b="1" dirty="0">
              <a:solidFill>
                <a:srgbClr val="C5A86D"/>
              </a:solidFill>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1F02E343-533E-4036-8988-4AA3254C1364}"/>
              </a:ext>
            </a:extLst>
          </p:cNvPr>
          <p:cNvPicPr>
            <a:picLocks noChangeAspect="1"/>
          </p:cNvPicPr>
          <p:nvPr/>
        </p:nvPicPr>
        <p:blipFill>
          <a:blip r:embed="rId5"/>
          <a:stretch>
            <a:fillRect/>
          </a:stretch>
        </p:blipFill>
        <p:spPr>
          <a:xfrm>
            <a:off x="6099777" y="2561108"/>
            <a:ext cx="6092224" cy="3404793"/>
          </a:xfrm>
          <a:prstGeom prst="rect">
            <a:avLst/>
          </a:prstGeom>
        </p:spPr>
      </p:pic>
      <p:sp>
        <p:nvSpPr>
          <p:cNvPr id="10" name="文本框 9">
            <a:extLst>
              <a:ext uri="{FF2B5EF4-FFF2-40B4-BE49-F238E27FC236}">
                <a16:creationId xmlns:a16="http://schemas.microsoft.com/office/drawing/2014/main" id="{E24C36DA-44B5-4F12-9425-D88E3725FE2E}"/>
              </a:ext>
            </a:extLst>
          </p:cNvPr>
          <p:cNvSpPr txBox="1"/>
          <p:nvPr/>
        </p:nvSpPr>
        <p:spPr>
          <a:xfrm>
            <a:off x="2427085" y="3129052"/>
            <a:ext cx="3672692" cy="2195794"/>
          </a:xfrm>
          <a:prstGeom prst="rect">
            <a:avLst/>
          </a:prstGeom>
          <a:noFill/>
        </p:spPr>
        <p:txBody>
          <a:bodyPr wrap="square" rtlCol="0">
            <a:spAutoFit/>
          </a:bodyPr>
          <a:lstStyle/>
          <a:p>
            <a:pPr algn="just">
              <a:lnSpc>
                <a:spcPct val="200000"/>
              </a:lnSpc>
            </a:pPr>
            <a:r>
              <a:rPr lang="en-US" altLang="zh-CN" sz="2400" dirty="0">
                <a:latin typeface="Times New Roman" panose="02020603050405020304" pitchFamily="18" charset="0"/>
                <a:cs typeface="Times New Roman" panose="02020603050405020304" pitchFamily="18" charset="0"/>
              </a:rPr>
              <a:t>starting key</a:t>
            </a:r>
            <a:r>
              <a:rPr lang="en-US" altLang="zh-CN" sz="2400" dirty="0">
                <a:solidFill>
                  <a:srgbClr val="BA2F10"/>
                </a:solidFill>
                <a:latin typeface="Times New Roman" panose="02020603050405020304" pitchFamily="18" charset="0"/>
                <a:cs typeface="Times New Roman" panose="02020603050405020304" pitchFamily="18" charset="0"/>
              </a:rPr>
              <a:t>-key</a:t>
            </a:r>
          </a:p>
          <a:p>
            <a:pPr algn="just">
              <a:lnSpc>
                <a:spcPct val="200000"/>
              </a:lnSpc>
            </a:pPr>
            <a:r>
              <a:rPr lang="en-US" altLang="zh-CN" sz="2400" dirty="0">
                <a:latin typeface="Times New Roman" panose="02020603050405020304" pitchFamily="18" charset="0"/>
                <a:cs typeface="Times New Roman" panose="02020603050405020304" pitchFamily="18" charset="0"/>
              </a:rPr>
              <a:t>the segment’s slope</a:t>
            </a:r>
            <a:r>
              <a:rPr lang="en-US" altLang="zh-CN" sz="2400" dirty="0">
                <a:solidFill>
                  <a:srgbClr val="BA2F10"/>
                </a:solidFill>
                <a:latin typeface="Times New Roman" panose="02020603050405020304" pitchFamily="18" charset="0"/>
                <a:cs typeface="Times New Roman" panose="02020603050405020304" pitchFamily="18" charset="0"/>
              </a:rPr>
              <a:t>-value</a:t>
            </a:r>
          </a:p>
          <a:p>
            <a:pPr algn="just">
              <a:lnSpc>
                <a:spcPct val="200000"/>
              </a:lnSpc>
            </a:pPr>
            <a:r>
              <a:rPr lang="en-US" altLang="zh-CN" sz="2400" dirty="0">
                <a:latin typeface="Times New Roman" panose="02020603050405020304" pitchFamily="18" charset="0"/>
                <a:cs typeface="Times New Roman" panose="02020603050405020304" pitchFamily="18" charset="0"/>
              </a:rPr>
              <a:t>a pointer to a segment</a:t>
            </a:r>
            <a:r>
              <a:rPr lang="en-US" altLang="zh-CN" sz="2400" dirty="0">
                <a:solidFill>
                  <a:srgbClr val="BA2F10"/>
                </a:solidFill>
                <a:latin typeface="Times New Roman" panose="02020603050405020304" pitchFamily="18" charset="0"/>
                <a:cs typeface="Times New Roman" panose="02020603050405020304" pitchFamily="18" charset="0"/>
              </a:rPr>
              <a:t>-value</a:t>
            </a:r>
            <a:endParaRPr lang="zh-CN" altLang="en-US" sz="2400" dirty="0">
              <a:solidFill>
                <a:srgbClr val="BA2F10"/>
              </a:solidFill>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EFF13598-25B7-435E-A934-CDFC1542EFDF}"/>
              </a:ext>
            </a:extLst>
          </p:cNvPr>
          <p:cNvSpPr txBox="1"/>
          <p:nvPr/>
        </p:nvSpPr>
        <p:spPr>
          <a:xfrm>
            <a:off x="78118" y="3815555"/>
            <a:ext cx="1762345" cy="822789"/>
          </a:xfrm>
          <a:prstGeom prst="rect">
            <a:avLst/>
          </a:prstGeom>
          <a:noFill/>
        </p:spPr>
        <p:txBody>
          <a:bodyPr wrap="square" rtlCol="0">
            <a:spAutoFit/>
          </a:bodyPr>
          <a:lstStyle/>
          <a:p>
            <a:pPr algn="just">
              <a:lnSpc>
                <a:spcPct val="200000"/>
              </a:lnSpc>
            </a:pPr>
            <a:r>
              <a:rPr lang="en-US" altLang="zh-CN" sz="2800" b="1" dirty="0">
                <a:solidFill>
                  <a:srgbClr val="C5A86D"/>
                </a:solidFill>
                <a:latin typeface="Times New Roman" panose="02020603050405020304" pitchFamily="18" charset="0"/>
                <a:cs typeface="Times New Roman" panose="02020603050405020304" pitchFamily="18" charset="0"/>
              </a:rPr>
              <a:t>Leaf node</a:t>
            </a:r>
            <a:endParaRPr lang="zh-CN" altLang="en-US" sz="2800" b="1" dirty="0">
              <a:solidFill>
                <a:srgbClr val="C5A86D"/>
              </a:solidFill>
              <a:latin typeface="Times New Roman" panose="02020603050405020304" pitchFamily="18" charset="0"/>
              <a:cs typeface="Times New Roman" panose="02020603050405020304" pitchFamily="18" charset="0"/>
            </a:endParaRPr>
          </a:p>
        </p:txBody>
      </p:sp>
      <p:sp>
        <p:nvSpPr>
          <p:cNvPr id="14" name="左大括号 13">
            <a:extLst>
              <a:ext uri="{FF2B5EF4-FFF2-40B4-BE49-F238E27FC236}">
                <a16:creationId xmlns:a16="http://schemas.microsoft.com/office/drawing/2014/main" id="{DFA1C593-D063-4639-A95F-DC71FFFD3FF6}"/>
              </a:ext>
            </a:extLst>
          </p:cNvPr>
          <p:cNvSpPr/>
          <p:nvPr/>
        </p:nvSpPr>
        <p:spPr>
          <a:xfrm>
            <a:off x="1906920" y="3670589"/>
            <a:ext cx="453708" cy="1455234"/>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723789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4">
            <a:extLst>
              <a:ext uri="{FF2B5EF4-FFF2-40B4-BE49-F238E27FC236}">
                <a16:creationId xmlns:a16="http://schemas.microsoft.com/office/drawing/2014/main" id="{0B280928-4F3A-42C2-A2C1-8C1C6699A7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0830" y="193895"/>
            <a:ext cx="3440782" cy="590582"/>
          </a:xfrm>
          <a:prstGeom prst="rect">
            <a:avLst/>
          </a:prstGeom>
        </p:spPr>
      </p:pic>
      <p:sp>
        <p:nvSpPr>
          <p:cNvPr id="2" name="文本框 1">
            <a:extLst>
              <a:ext uri="{FF2B5EF4-FFF2-40B4-BE49-F238E27FC236}">
                <a16:creationId xmlns:a16="http://schemas.microsoft.com/office/drawing/2014/main" id="{6E305071-FC1A-44AD-A677-6B203F39D09E}"/>
              </a:ext>
            </a:extLst>
          </p:cNvPr>
          <p:cNvSpPr txBox="1"/>
          <p:nvPr/>
        </p:nvSpPr>
        <p:spPr>
          <a:xfrm>
            <a:off x="2650503" y="1349623"/>
            <a:ext cx="6890994" cy="646331"/>
          </a:xfrm>
          <a:prstGeom prst="rect">
            <a:avLst/>
          </a:prstGeom>
          <a:noFill/>
        </p:spPr>
        <p:txBody>
          <a:bodyPr wrap="square" rtlCol="0">
            <a:spAutoFit/>
          </a:bodyPr>
          <a:lstStyle/>
          <a:p>
            <a:pPr algn="ctr"/>
            <a:r>
              <a:rPr lang="en-US" altLang="zh-CN" sz="3600" b="1" dirty="0">
                <a:solidFill>
                  <a:srgbClr val="BA2F10"/>
                </a:solidFill>
                <a:latin typeface="Times New Roman" panose="02020603050405020304" pitchFamily="18" charset="0"/>
                <a:cs typeface="Times New Roman" panose="02020603050405020304" pitchFamily="18" charset="0"/>
              </a:rPr>
              <a:t>B. </a:t>
            </a:r>
            <a:r>
              <a:rPr lang="en-US" altLang="zh-CN" sz="2400" b="1" dirty="0">
                <a:solidFill>
                  <a:srgbClr val="BA2F10"/>
                </a:solidFill>
                <a:latin typeface="Times New Roman" panose="02020603050405020304" pitchFamily="18" charset="0"/>
                <a:cs typeface="Times New Roman" panose="02020603050405020304" pitchFamily="18" charset="0"/>
              </a:rPr>
              <a:t>Non-clustered Indexes</a:t>
            </a:r>
            <a:endParaRPr lang="zh-CN" altLang="en-US" dirty="0">
              <a:solidFill>
                <a:srgbClr val="BA2F10"/>
              </a:solidFill>
              <a:latin typeface="Times New Roman" panose="02020603050405020304" pitchFamily="18" charset="0"/>
              <a:cs typeface="Times New Roman" panose="02020603050405020304" pitchFamily="18" charset="0"/>
            </a:endParaRPr>
          </a:p>
        </p:txBody>
      </p:sp>
      <p:sp>
        <p:nvSpPr>
          <p:cNvPr id="9" name="标题 6">
            <a:extLst>
              <a:ext uri="{FF2B5EF4-FFF2-40B4-BE49-F238E27FC236}">
                <a16:creationId xmlns:a16="http://schemas.microsoft.com/office/drawing/2014/main" id="{FEB3842A-7B0A-4761-96A2-6C599342A724}"/>
              </a:ext>
            </a:extLst>
          </p:cNvPr>
          <p:cNvSpPr txBox="1">
            <a:spLocks/>
          </p:cNvSpPr>
          <p:nvPr/>
        </p:nvSpPr>
        <p:spPr>
          <a:xfrm>
            <a:off x="5061408" y="415390"/>
            <a:ext cx="2069184" cy="736140"/>
          </a:xfrm>
          <a:prstGeom prst="rect">
            <a:avLst/>
          </a:prstGeom>
        </p:spPr>
        <p:txBody>
          <a:bodyP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altLang="zh-CN" sz="3600" b="1" dirty="0" err="1">
                <a:latin typeface="Times New Roman" panose="02020603050405020304" pitchFamily="18" charset="0"/>
                <a:cs typeface="Times New Roman" panose="02020603050405020304" pitchFamily="18" charset="0"/>
              </a:rPr>
              <a:t>FITing</a:t>
            </a:r>
            <a:r>
              <a:rPr lang="en-US" altLang="zh-CN" sz="3600" b="1" dirty="0">
                <a:latin typeface="Times New Roman" panose="02020603050405020304" pitchFamily="18" charset="0"/>
                <a:cs typeface="Times New Roman" panose="02020603050405020304" pitchFamily="18" charset="0"/>
              </a:rPr>
              <a:t>-Tree</a:t>
            </a:r>
          </a:p>
        </p:txBody>
      </p:sp>
      <p:sp>
        <p:nvSpPr>
          <p:cNvPr id="12" name="标题 6">
            <a:extLst>
              <a:ext uri="{FF2B5EF4-FFF2-40B4-BE49-F238E27FC236}">
                <a16:creationId xmlns:a16="http://schemas.microsoft.com/office/drawing/2014/main" id="{6B6D22C4-0B73-4ACA-9F07-FECDE29A03D3}"/>
              </a:ext>
            </a:extLst>
          </p:cNvPr>
          <p:cNvSpPr txBox="1">
            <a:spLocks/>
          </p:cNvSpPr>
          <p:nvPr/>
        </p:nvSpPr>
        <p:spPr>
          <a:xfrm>
            <a:off x="7077193" y="484647"/>
            <a:ext cx="2069183" cy="49063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altLang="zh-CN" sz="2400" b="1" dirty="0">
                <a:solidFill>
                  <a:srgbClr val="C5A86D"/>
                </a:solidFill>
                <a:latin typeface="Times New Roman" panose="02020603050405020304" pitchFamily="18" charset="0"/>
                <a:cs typeface="Times New Roman" panose="02020603050405020304" pitchFamily="18" charset="0"/>
              </a:rPr>
              <a:t>-Proposal</a:t>
            </a:r>
            <a:endParaRPr lang="zh-CN" altLang="en-US" sz="2400" b="1" dirty="0">
              <a:solidFill>
                <a:srgbClr val="C5A86D"/>
              </a:solidFill>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E24C36DA-44B5-4F12-9425-D88E3725FE2E}"/>
              </a:ext>
            </a:extLst>
          </p:cNvPr>
          <p:cNvSpPr txBox="1"/>
          <p:nvPr/>
        </p:nvSpPr>
        <p:spPr>
          <a:xfrm>
            <a:off x="2785535" y="3200838"/>
            <a:ext cx="3432653" cy="2195794"/>
          </a:xfrm>
          <a:prstGeom prst="rect">
            <a:avLst/>
          </a:prstGeom>
          <a:noFill/>
        </p:spPr>
        <p:txBody>
          <a:bodyPr wrap="square" rtlCol="0">
            <a:spAutoFit/>
          </a:bodyPr>
          <a:lstStyle/>
          <a:p>
            <a:pPr algn="just">
              <a:lnSpc>
                <a:spcPct val="200000"/>
              </a:lnSpc>
            </a:pPr>
            <a:r>
              <a:rPr lang="en-US" altLang="zh-CN" sz="2400" dirty="0">
                <a:latin typeface="Times New Roman" panose="02020603050405020304" pitchFamily="18" charset="0"/>
                <a:cs typeface="Times New Roman" panose="02020603050405020304" pitchFamily="18" charset="0"/>
              </a:rPr>
              <a:t>sort the data</a:t>
            </a:r>
          </a:p>
          <a:p>
            <a:pPr algn="just">
              <a:lnSpc>
                <a:spcPct val="200000"/>
              </a:lnSpc>
            </a:pPr>
            <a:r>
              <a:rPr lang="en-US" altLang="zh-CN" sz="2400" dirty="0">
                <a:latin typeface="Times New Roman" panose="02020603050405020304" pitchFamily="18" charset="0"/>
                <a:cs typeface="Times New Roman" panose="02020603050405020304" pitchFamily="18" charset="0"/>
              </a:rPr>
              <a:t>build the indirection layer</a:t>
            </a:r>
          </a:p>
          <a:p>
            <a:pPr algn="just">
              <a:lnSpc>
                <a:spcPct val="200000"/>
              </a:lnSpc>
            </a:pPr>
            <a:r>
              <a:rPr lang="en-US" altLang="zh-CN" sz="2400" dirty="0">
                <a:latin typeface="Times New Roman" panose="02020603050405020304" pitchFamily="18" charset="0"/>
                <a:cs typeface="Times New Roman" panose="02020603050405020304" pitchFamily="18" charset="0"/>
              </a:rPr>
              <a:t>segment and insert</a:t>
            </a:r>
            <a:endParaRPr lang="zh-CN" altLang="en-US" sz="2400"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EFF13598-25B7-435E-A934-CDFC1542EFDF}"/>
              </a:ext>
            </a:extLst>
          </p:cNvPr>
          <p:cNvSpPr txBox="1"/>
          <p:nvPr/>
        </p:nvSpPr>
        <p:spPr>
          <a:xfrm>
            <a:off x="91174" y="3887341"/>
            <a:ext cx="2213896" cy="822789"/>
          </a:xfrm>
          <a:prstGeom prst="rect">
            <a:avLst/>
          </a:prstGeom>
          <a:noFill/>
        </p:spPr>
        <p:txBody>
          <a:bodyPr wrap="square" rtlCol="0">
            <a:spAutoFit/>
          </a:bodyPr>
          <a:lstStyle/>
          <a:p>
            <a:pPr algn="just">
              <a:lnSpc>
                <a:spcPct val="200000"/>
              </a:lnSpc>
            </a:pPr>
            <a:r>
              <a:rPr lang="en-US" altLang="zh-CN" sz="2800" b="1" dirty="0">
                <a:solidFill>
                  <a:srgbClr val="C5A86D"/>
                </a:solidFill>
                <a:latin typeface="Times New Roman" panose="02020603050405020304" pitchFamily="18" charset="0"/>
                <a:cs typeface="Times New Roman" panose="02020603050405020304" pitchFamily="18" charset="0"/>
              </a:rPr>
              <a:t>Create steps</a:t>
            </a:r>
            <a:endParaRPr lang="zh-CN" altLang="en-US" sz="2800" b="1" dirty="0">
              <a:solidFill>
                <a:srgbClr val="C5A86D"/>
              </a:solidFill>
              <a:latin typeface="Times New Roman" panose="02020603050405020304" pitchFamily="18" charset="0"/>
              <a:cs typeface="Times New Roman" panose="02020603050405020304" pitchFamily="18" charset="0"/>
            </a:endParaRPr>
          </a:p>
        </p:txBody>
      </p:sp>
      <p:sp>
        <p:nvSpPr>
          <p:cNvPr id="14" name="左大括号 13">
            <a:extLst>
              <a:ext uri="{FF2B5EF4-FFF2-40B4-BE49-F238E27FC236}">
                <a16:creationId xmlns:a16="http://schemas.microsoft.com/office/drawing/2014/main" id="{DFA1C593-D063-4639-A95F-DC71FFFD3FF6}"/>
              </a:ext>
            </a:extLst>
          </p:cNvPr>
          <p:cNvSpPr/>
          <p:nvPr/>
        </p:nvSpPr>
        <p:spPr>
          <a:xfrm>
            <a:off x="2287966" y="3734349"/>
            <a:ext cx="453708" cy="1455234"/>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590D8E3B-A3C6-4783-95AD-479085481D3B}"/>
              </a:ext>
            </a:extLst>
          </p:cNvPr>
          <p:cNvPicPr>
            <a:picLocks noChangeAspect="1"/>
          </p:cNvPicPr>
          <p:nvPr/>
        </p:nvPicPr>
        <p:blipFill>
          <a:blip r:embed="rId5"/>
          <a:stretch>
            <a:fillRect/>
          </a:stretch>
        </p:blipFill>
        <p:spPr>
          <a:xfrm>
            <a:off x="6096000" y="2194047"/>
            <a:ext cx="6096000" cy="4404917"/>
          </a:xfrm>
          <a:prstGeom prst="rect">
            <a:avLst/>
          </a:prstGeom>
        </p:spPr>
      </p:pic>
    </p:spTree>
    <p:extLst>
      <p:ext uri="{BB962C8B-B14F-4D97-AF65-F5344CB8AC3E}">
        <p14:creationId xmlns:p14="http://schemas.microsoft.com/office/powerpoint/2010/main" val="3029304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FF2630FE-AEF3-43E3-8E68-F04A230BB867}"/>
              </a:ext>
            </a:extLst>
          </p:cNvPr>
          <p:cNvSpPr txBox="1"/>
          <p:nvPr/>
        </p:nvSpPr>
        <p:spPr>
          <a:xfrm>
            <a:off x="664579" y="1636491"/>
            <a:ext cx="5416110" cy="1421992"/>
          </a:xfrm>
          <a:prstGeom prst="rect">
            <a:avLst/>
          </a:prstGeom>
          <a:noFill/>
        </p:spPr>
        <p:txBody>
          <a:bodyPr wrap="square" rtlCol="0">
            <a:spAutoFit/>
          </a:bodyPr>
          <a:lstStyle/>
          <a:p>
            <a:pPr algn="just">
              <a:lnSpc>
                <a:spcPct val="150000"/>
              </a:lnSpc>
            </a:pPr>
            <a:r>
              <a:rPr lang="en-US" altLang="zh-CN" sz="2000" dirty="0">
                <a:latin typeface="Times New Roman" panose="02020603050405020304" pitchFamily="18" charset="0"/>
                <a:cs typeface="Times New Roman" panose="02020603050405020304" pitchFamily="18" charset="0"/>
              </a:rPr>
              <a:t>Given </a:t>
            </a:r>
            <a:r>
              <a:rPr lang="en-US" altLang="zh-CN" sz="2000" dirty="0">
                <a:solidFill>
                  <a:srgbClr val="BA2F10"/>
                </a:solidFill>
                <a:latin typeface="Times New Roman" panose="02020603050405020304" pitchFamily="18" charset="0"/>
                <a:cs typeface="Times New Roman" panose="02020603050405020304" pitchFamily="18" charset="0"/>
              </a:rPr>
              <a:t>a starting point </a:t>
            </a:r>
            <a:r>
              <a:rPr lang="en-US" altLang="zh-CN" sz="2000" dirty="0">
                <a:latin typeface="Times New Roman" panose="02020603050405020304" pitchFamily="18" charset="0"/>
                <a:cs typeface="Times New Roman" panose="02020603050405020304" pitchFamily="18" charset="0"/>
              </a:rPr>
              <a:t>of a segment, </a:t>
            </a:r>
            <a:r>
              <a:rPr lang="en-US" altLang="zh-CN" sz="2000" dirty="0" err="1">
                <a:latin typeface="Times New Roman" panose="02020603050405020304" pitchFamily="18" charset="0"/>
                <a:cs typeface="Times New Roman" panose="02020603050405020304" pitchFamily="18" charset="0"/>
              </a:rPr>
              <a:t>ShrinkingCone</a:t>
            </a:r>
            <a:r>
              <a:rPr lang="en-US" altLang="zh-CN" sz="2000" dirty="0">
                <a:latin typeface="Times New Roman" panose="02020603050405020304" pitchFamily="18" charset="0"/>
                <a:cs typeface="Times New Roman" panose="02020603050405020304" pitchFamily="18" charset="0"/>
              </a:rPr>
              <a:t> attempts to </a:t>
            </a:r>
            <a:r>
              <a:rPr lang="en-US" altLang="zh-CN" sz="2000" dirty="0">
                <a:solidFill>
                  <a:srgbClr val="BA2F10"/>
                </a:solidFill>
                <a:latin typeface="Times New Roman" panose="02020603050405020304" pitchFamily="18" charset="0"/>
                <a:cs typeface="Times New Roman" panose="02020603050405020304" pitchFamily="18" charset="0"/>
              </a:rPr>
              <a:t>maximize the length</a:t>
            </a:r>
            <a:r>
              <a:rPr lang="en-US" altLang="zh-CN" sz="2000" dirty="0">
                <a:latin typeface="Times New Roman" panose="02020603050405020304" pitchFamily="18" charset="0"/>
                <a:cs typeface="Times New Roman" panose="02020603050405020304" pitchFamily="18" charset="0"/>
              </a:rPr>
              <a:t> of a segment while satisfying a given error threshold.</a:t>
            </a:r>
            <a:endParaRPr lang="zh-CN" altLang="en-US" sz="2000" dirty="0">
              <a:latin typeface="Times New Roman" panose="02020603050405020304" pitchFamily="18" charset="0"/>
              <a:cs typeface="Times New Roman" panose="02020603050405020304" pitchFamily="18" charset="0"/>
            </a:endParaRPr>
          </a:p>
        </p:txBody>
      </p:sp>
      <p:pic>
        <p:nvPicPr>
          <p:cNvPr id="5" name="图形 4">
            <a:extLst>
              <a:ext uri="{FF2B5EF4-FFF2-40B4-BE49-F238E27FC236}">
                <a16:creationId xmlns:a16="http://schemas.microsoft.com/office/drawing/2014/main" id="{0B280928-4F3A-42C2-A2C1-8C1C6699A7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0830" y="193895"/>
            <a:ext cx="3440782" cy="590582"/>
          </a:xfrm>
          <a:prstGeom prst="rect">
            <a:avLst/>
          </a:prstGeom>
        </p:spPr>
      </p:pic>
      <p:sp>
        <p:nvSpPr>
          <p:cNvPr id="9" name="标题 6">
            <a:extLst>
              <a:ext uri="{FF2B5EF4-FFF2-40B4-BE49-F238E27FC236}">
                <a16:creationId xmlns:a16="http://schemas.microsoft.com/office/drawing/2014/main" id="{FEB3842A-7B0A-4761-96A2-6C599342A724}"/>
              </a:ext>
            </a:extLst>
          </p:cNvPr>
          <p:cNvSpPr txBox="1">
            <a:spLocks/>
          </p:cNvSpPr>
          <p:nvPr/>
        </p:nvSpPr>
        <p:spPr>
          <a:xfrm>
            <a:off x="5061408" y="415390"/>
            <a:ext cx="2069184" cy="736140"/>
          </a:xfrm>
          <a:prstGeom prst="rect">
            <a:avLst/>
          </a:prstGeom>
        </p:spPr>
        <p:txBody>
          <a:bodyP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altLang="zh-CN" sz="3600" b="1" dirty="0" err="1">
                <a:latin typeface="Times New Roman" panose="02020603050405020304" pitchFamily="18" charset="0"/>
                <a:cs typeface="Times New Roman" panose="02020603050405020304" pitchFamily="18" charset="0"/>
              </a:rPr>
              <a:t>FITing</a:t>
            </a:r>
            <a:r>
              <a:rPr lang="en-US" altLang="zh-CN" sz="3600" b="1" dirty="0">
                <a:latin typeface="Times New Roman" panose="02020603050405020304" pitchFamily="18" charset="0"/>
                <a:cs typeface="Times New Roman" panose="02020603050405020304" pitchFamily="18" charset="0"/>
              </a:rPr>
              <a:t>-Tree</a:t>
            </a:r>
          </a:p>
        </p:txBody>
      </p:sp>
      <p:sp>
        <p:nvSpPr>
          <p:cNvPr id="12" name="标题 6">
            <a:extLst>
              <a:ext uri="{FF2B5EF4-FFF2-40B4-BE49-F238E27FC236}">
                <a16:creationId xmlns:a16="http://schemas.microsoft.com/office/drawing/2014/main" id="{6B6D22C4-0B73-4ACA-9F07-FECDE29A03D3}"/>
              </a:ext>
            </a:extLst>
          </p:cNvPr>
          <p:cNvSpPr txBox="1">
            <a:spLocks/>
          </p:cNvSpPr>
          <p:nvPr/>
        </p:nvSpPr>
        <p:spPr>
          <a:xfrm>
            <a:off x="7077193" y="484647"/>
            <a:ext cx="2464301" cy="49063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altLang="zh-CN" sz="2400" b="1" dirty="0">
                <a:solidFill>
                  <a:srgbClr val="C5A86D"/>
                </a:solidFill>
                <a:latin typeface="Times New Roman" panose="02020603050405020304" pitchFamily="18" charset="0"/>
                <a:cs typeface="Times New Roman" panose="02020603050405020304" pitchFamily="18" charset="0"/>
              </a:rPr>
              <a:t>-Segmentation</a:t>
            </a:r>
            <a:endParaRPr lang="zh-CN" altLang="en-US" sz="2400" b="1" dirty="0">
              <a:solidFill>
                <a:srgbClr val="C5A86D"/>
              </a:solidFill>
              <a:latin typeface="Times New Roman" panose="02020603050405020304" pitchFamily="18" charset="0"/>
              <a:cs typeface="Times New Roman" panose="02020603050405020304" pitchFamily="18" charset="0"/>
            </a:endParaRPr>
          </a:p>
        </p:txBody>
      </p:sp>
      <p:sp>
        <p:nvSpPr>
          <p:cNvPr id="11" name="矩形: 剪去对角 10">
            <a:extLst>
              <a:ext uri="{FF2B5EF4-FFF2-40B4-BE49-F238E27FC236}">
                <a16:creationId xmlns:a16="http://schemas.microsoft.com/office/drawing/2014/main" id="{243B36E4-FF4B-4806-910C-E2CD6C742B5C}"/>
              </a:ext>
            </a:extLst>
          </p:cNvPr>
          <p:cNvSpPr/>
          <p:nvPr/>
        </p:nvSpPr>
        <p:spPr>
          <a:xfrm flipH="1">
            <a:off x="640811" y="1636491"/>
            <a:ext cx="5416109" cy="1550087"/>
          </a:xfrm>
          <a:prstGeom prst="snip2DiagRect">
            <a:avLst/>
          </a:prstGeom>
          <a:noFill/>
          <a:ln w="38100">
            <a:solidFill>
              <a:srgbClr val="C5A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8F6748F2-88C1-4AE0-95D6-6AC0BD0EB8C1}"/>
              </a:ext>
            </a:extLst>
          </p:cNvPr>
          <p:cNvSpPr txBox="1"/>
          <p:nvPr/>
        </p:nvSpPr>
        <p:spPr>
          <a:xfrm>
            <a:off x="1444650" y="975284"/>
            <a:ext cx="3808429" cy="661207"/>
          </a:xfrm>
          <a:prstGeom prst="rect">
            <a:avLst/>
          </a:prstGeom>
          <a:noFill/>
        </p:spPr>
        <p:txBody>
          <a:bodyPr wrap="square" rtlCol="0">
            <a:spAutoFit/>
          </a:bodyPr>
          <a:lstStyle/>
          <a:p>
            <a:pPr algn="ctr">
              <a:lnSpc>
                <a:spcPct val="150000"/>
              </a:lnSpc>
            </a:pPr>
            <a:r>
              <a:rPr lang="en-US" altLang="zh-CN" sz="2800" b="1" dirty="0">
                <a:solidFill>
                  <a:srgbClr val="BA2F10"/>
                </a:solidFill>
                <a:latin typeface="Times New Roman" panose="02020603050405020304" pitchFamily="18" charset="0"/>
                <a:cs typeface="Times New Roman" panose="02020603050405020304" pitchFamily="18" charset="0"/>
              </a:rPr>
              <a:t> </a:t>
            </a:r>
            <a:r>
              <a:rPr lang="en-US" altLang="zh-CN" sz="2800" b="1" dirty="0" err="1">
                <a:solidFill>
                  <a:srgbClr val="BA2F10"/>
                </a:solidFill>
                <a:latin typeface="Times New Roman" panose="02020603050405020304" pitchFamily="18" charset="0"/>
                <a:cs typeface="Times New Roman" panose="02020603050405020304" pitchFamily="18" charset="0"/>
              </a:rPr>
              <a:t>ShrinkingCone</a:t>
            </a:r>
            <a:endParaRPr lang="zh-CN" altLang="en-US" sz="2800" dirty="0">
              <a:solidFill>
                <a:srgbClr val="BA2F10"/>
              </a:solidFill>
              <a:latin typeface="Times New Roman" panose="02020603050405020304" pitchFamily="18" charset="0"/>
              <a:cs typeface="Times New Roman" panose="02020603050405020304" pitchFamily="18" charset="0"/>
            </a:endParaRPr>
          </a:p>
        </p:txBody>
      </p:sp>
      <p:sp>
        <p:nvSpPr>
          <p:cNvPr id="29" name="文本框 28">
            <a:extLst>
              <a:ext uri="{FF2B5EF4-FFF2-40B4-BE49-F238E27FC236}">
                <a16:creationId xmlns:a16="http://schemas.microsoft.com/office/drawing/2014/main" id="{D83AFCF0-62A5-4008-ABD4-6F2AA5D1F016}"/>
              </a:ext>
            </a:extLst>
          </p:cNvPr>
          <p:cNvSpPr txBox="1"/>
          <p:nvPr/>
        </p:nvSpPr>
        <p:spPr>
          <a:xfrm>
            <a:off x="8180025" y="1145602"/>
            <a:ext cx="3003912" cy="2195794"/>
          </a:xfrm>
          <a:prstGeom prst="rect">
            <a:avLst/>
          </a:prstGeom>
          <a:noFill/>
        </p:spPr>
        <p:txBody>
          <a:bodyPr wrap="square" rtlCol="0">
            <a:spAutoFit/>
          </a:bodyPr>
          <a:lstStyle/>
          <a:p>
            <a:pPr algn="just">
              <a:lnSpc>
                <a:spcPct val="200000"/>
              </a:lnSpc>
            </a:pPr>
            <a:r>
              <a:rPr lang="en-US" altLang="zh-CN" sz="2400" dirty="0">
                <a:latin typeface="Times New Roman" panose="02020603050405020304" pitchFamily="18" charset="0"/>
                <a:cs typeface="Times New Roman" panose="02020603050405020304" pitchFamily="18" charset="0"/>
              </a:rPr>
              <a:t>origin point</a:t>
            </a:r>
          </a:p>
          <a:p>
            <a:pPr algn="just">
              <a:lnSpc>
                <a:spcPct val="200000"/>
              </a:lnSpc>
            </a:pPr>
            <a:r>
              <a:rPr lang="en-US" altLang="zh-CN" sz="2400" dirty="0">
                <a:latin typeface="Times New Roman" panose="02020603050405020304" pitchFamily="18" charset="0"/>
                <a:cs typeface="Times New Roman" panose="02020603050405020304" pitchFamily="18" charset="0"/>
              </a:rPr>
              <a:t>high slope (</a:t>
            </a:r>
            <a:r>
              <a:rPr lang="en-US" altLang="zh-CN" sz="2400" dirty="0" err="1">
                <a:latin typeface="Times New Roman" panose="02020603050405020304" pitchFamily="18" charset="0"/>
                <a:cs typeface="Times New Roman" panose="02020603050405020304" pitchFamily="18" charset="0"/>
              </a:rPr>
              <a:t>sl</a:t>
            </a:r>
            <a:r>
              <a:rPr lang="en-US" altLang="zh-CN" sz="2400" baseline="-25000" dirty="0" err="1">
                <a:latin typeface="Times New Roman" panose="02020603050405020304" pitchFamily="18" charset="0"/>
                <a:cs typeface="Times New Roman" panose="02020603050405020304" pitchFamily="18" charset="0"/>
              </a:rPr>
              <a:t>high</a:t>
            </a:r>
            <a:r>
              <a:rPr lang="en-US" altLang="zh-CN" sz="2400" dirty="0">
                <a:latin typeface="Times New Roman" panose="02020603050405020304" pitchFamily="18" charset="0"/>
                <a:cs typeface="Times New Roman" panose="02020603050405020304" pitchFamily="18" charset="0"/>
              </a:rPr>
              <a:t>)</a:t>
            </a:r>
          </a:p>
          <a:p>
            <a:pPr algn="just">
              <a:lnSpc>
                <a:spcPct val="200000"/>
              </a:lnSpc>
            </a:pPr>
            <a:r>
              <a:rPr lang="en-US" altLang="zh-CN" sz="2400" dirty="0">
                <a:latin typeface="Times New Roman" panose="02020603050405020304" pitchFamily="18" charset="0"/>
                <a:cs typeface="Times New Roman" panose="02020603050405020304" pitchFamily="18" charset="0"/>
              </a:rPr>
              <a:t>low slope (</a:t>
            </a:r>
            <a:r>
              <a:rPr lang="en-US" altLang="zh-CN" sz="2400" dirty="0" err="1">
                <a:latin typeface="Times New Roman" panose="02020603050405020304" pitchFamily="18" charset="0"/>
                <a:cs typeface="Times New Roman" panose="02020603050405020304" pitchFamily="18" charset="0"/>
              </a:rPr>
              <a:t>sl</a:t>
            </a:r>
            <a:r>
              <a:rPr lang="en-US" altLang="zh-CN" sz="2400" baseline="-25000" dirty="0" err="1">
                <a:latin typeface="Times New Roman" panose="02020603050405020304" pitchFamily="18" charset="0"/>
                <a:cs typeface="Times New Roman" panose="02020603050405020304" pitchFamily="18" charset="0"/>
              </a:rPr>
              <a:t>low</a:t>
            </a:r>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30" name="文本框 29">
            <a:extLst>
              <a:ext uri="{FF2B5EF4-FFF2-40B4-BE49-F238E27FC236}">
                <a16:creationId xmlns:a16="http://schemas.microsoft.com/office/drawing/2014/main" id="{202703C6-B8BA-47E8-854D-981764F5D337}"/>
              </a:ext>
            </a:extLst>
          </p:cNvPr>
          <p:cNvSpPr txBox="1"/>
          <p:nvPr/>
        </p:nvSpPr>
        <p:spPr>
          <a:xfrm>
            <a:off x="6611602" y="1798652"/>
            <a:ext cx="1003944" cy="822789"/>
          </a:xfrm>
          <a:prstGeom prst="rect">
            <a:avLst/>
          </a:prstGeom>
          <a:noFill/>
        </p:spPr>
        <p:txBody>
          <a:bodyPr wrap="square" rtlCol="0">
            <a:spAutoFit/>
          </a:bodyPr>
          <a:lstStyle/>
          <a:p>
            <a:pPr algn="just">
              <a:lnSpc>
                <a:spcPct val="200000"/>
              </a:lnSpc>
            </a:pPr>
            <a:r>
              <a:rPr lang="en-US" altLang="zh-CN" sz="2800" b="1" dirty="0">
                <a:solidFill>
                  <a:srgbClr val="C5A86D"/>
                </a:solidFill>
                <a:latin typeface="Times New Roman" panose="02020603050405020304" pitchFamily="18" charset="0"/>
                <a:cs typeface="Times New Roman" panose="02020603050405020304" pitchFamily="18" charset="0"/>
              </a:rPr>
              <a:t>Cone</a:t>
            </a:r>
            <a:endParaRPr lang="zh-CN" altLang="en-US" sz="2800" b="1" dirty="0">
              <a:solidFill>
                <a:srgbClr val="C5A86D"/>
              </a:solidFill>
              <a:latin typeface="Times New Roman" panose="02020603050405020304" pitchFamily="18" charset="0"/>
              <a:cs typeface="Times New Roman" panose="02020603050405020304" pitchFamily="18" charset="0"/>
            </a:endParaRPr>
          </a:p>
        </p:txBody>
      </p:sp>
      <p:sp>
        <p:nvSpPr>
          <p:cNvPr id="31" name="左大括号 30">
            <a:extLst>
              <a:ext uri="{FF2B5EF4-FFF2-40B4-BE49-F238E27FC236}">
                <a16:creationId xmlns:a16="http://schemas.microsoft.com/office/drawing/2014/main" id="{CFEAFC69-3207-41D0-8062-40C9FB1153B7}"/>
              </a:ext>
            </a:extLst>
          </p:cNvPr>
          <p:cNvSpPr/>
          <p:nvPr/>
        </p:nvSpPr>
        <p:spPr>
          <a:xfrm>
            <a:off x="7682455" y="1679113"/>
            <a:ext cx="453708" cy="1455234"/>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pic>
        <p:nvPicPr>
          <p:cNvPr id="32" name="图片 31">
            <a:extLst>
              <a:ext uri="{FF2B5EF4-FFF2-40B4-BE49-F238E27FC236}">
                <a16:creationId xmlns:a16="http://schemas.microsoft.com/office/drawing/2014/main" id="{4D21C1DF-38F6-462F-A922-8F0854C8663D}"/>
              </a:ext>
            </a:extLst>
          </p:cNvPr>
          <p:cNvPicPr>
            <a:picLocks noChangeAspect="1"/>
          </p:cNvPicPr>
          <p:nvPr/>
        </p:nvPicPr>
        <p:blipFill>
          <a:blip r:embed="rId5"/>
          <a:stretch>
            <a:fillRect/>
          </a:stretch>
        </p:blipFill>
        <p:spPr>
          <a:xfrm>
            <a:off x="640811" y="3429000"/>
            <a:ext cx="5416109" cy="3262523"/>
          </a:xfrm>
          <a:prstGeom prst="rect">
            <a:avLst/>
          </a:prstGeom>
        </p:spPr>
      </p:pic>
      <p:pic>
        <p:nvPicPr>
          <p:cNvPr id="33" name="图片 32">
            <a:extLst>
              <a:ext uri="{FF2B5EF4-FFF2-40B4-BE49-F238E27FC236}">
                <a16:creationId xmlns:a16="http://schemas.microsoft.com/office/drawing/2014/main" id="{AAECA78A-EF51-405D-B36F-F58CBD596899}"/>
              </a:ext>
            </a:extLst>
          </p:cNvPr>
          <p:cNvPicPr>
            <a:picLocks noChangeAspect="1"/>
          </p:cNvPicPr>
          <p:nvPr/>
        </p:nvPicPr>
        <p:blipFill>
          <a:blip r:embed="rId6"/>
          <a:stretch>
            <a:fillRect/>
          </a:stretch>
        </p:blipFill>
        <p:spPr>
          <a:xfrm>
            <a:off x="6884528" y="3645012"/>
            <a:ext cx="4068503" cy="3207060"/>
          </a:xfrm>
          <a:prstGeom prst="rect">
            <a:avLst/>
          </a:prstGeom>
        </p:spPr>
      </p:pic>
    </p:spTree>
    <p:extLst>
      <p:ext uri="{BB962C8B-B14F-4D97-AF65-F5344CB8AC3E}">
        <p14:creationId xmlns:p14="http://schemas.microsoft.com/office/powerpoint/2010/main" val="4159273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4">
            <a:extLst>
              <a:ext uri="{FF2B5EF4-FFF2-40B4-BE49-F238E27FC236}">
                <a16:creationId xmlns:a16="http://schemas.microsoft.com/office/drawing/2014/main" id="{0B280928-4F3A-42C2-A2C1-8C1C6699A7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0830" y="193895"/>
            <a:ext cx="3440782" cy="590582"/>
          </a:xfrm>
          <a:prstGeom prst="rect">
            <a:avLst/>
          </a:prstGeom>
        </p:spPr>
      </p:pic>
      <p:sp>
        <p:nvSpPr>
          <p:cNvPr id="9" name="标题 6">
            <a:extLst>
              <a:ext uri="{FF2B5EF4-FFF2-40B4-BE49-F238E27FC236}">
                <a16:creationId xmlns:a16="http://schemas.microsoft.com/office/drawing/2014/main" id="{FEB3842A-7B0A-4761-96A2-6C599342A724}"/>
              </a:ext>
            </a:extLst>
          </p:cNvPr>
          <p:cNvSpPr txBox="1">
            <a:spLocks/>
          </p:cNvSpPr>
          <p:nvPr/>
        </p:nvSpPr>
        <p:spPr>
          <a:xfrm>
            <a:off x="5061408" y="415390"/>
            <a:ext cx="2069184" cy="736140"/>
          </a:xfrm>
          <a:prstGeom prst="rect">
            <a:avLst/>
          </a:prstGeom>
        </p:spPr>
        <p:txBody>
          <a:bodyP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altLang="zh-CN" sz="3600" b="1" dirty="0" err="1">
                <a:latin typeface="Times New Roman" panose="02020603050405020304" pitchFamily="18" charset="0"/>
                <a:cs typeface="Times New Roman" panose="02020603050405020304" pitchFamily="18" charset="0"/>
              </a:rPr>
              <a:t>FITing</a:t>
            </a:r>
            <a:r>
              <a:rPr lang="en-US" altLang="zh-CN" sz="3600" b="1" dirty="0">
                <a:latin typeface="Times New Roman" panose="02020603050405020304" pitchFamily="18" charset="0"/>
                <a:cs typeface="Times New Roman" panose="02020603050405020304" pitchFamily="18" charset="0"/>
              </a:rPr>
              <a:t>-Tree</a:t>
            </a:r>
          </a:p>
        </p:txBody>
      </p:sp>
      <p:sp>
        <p:nvSpPr>
          <p:cNvPr id="12" name="标题 6">
            <a:extLst>
              <a:ext uri="{FF2B5EF4-FFF2-40B4-BE49-F238E27FC236}">
                <a16:creationId xmlns:a16="http://schemas.microsoft.com/office/drawing/2014/main" id="{6B6D22C4-0B73-4ACA-9F07-FECDE29A03D3}"/>
              </a:ext>
            </a:extLst>
          </p:cNvPr>
          <p:cNvSpPr txBox="1">
            <a:spLocks/>
          </p:cNvSpPr>
          <p:nvPr/>
        </p:nvSpPr>
        <p:spPr>
          <a:xfrm>
            <a:off x="7077193" y="484647"/>
            <a:ext cx="2464301" cy="49063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altLang="zh-CN" sz="2400" b="1" dirty="0">
                <a:solidFill>
                  <a:srgbClr val="C5A86D"/>
                </a:solidFill>
                <a:latin typeface="Times New Roman" panose="02020603050405020304" pitchFamily="18" charset="0"/>
                <a:cs typeface="Times New Roman" panose="02020603050405020304" pitchFamily="18" charset="0"/>
              </a:rPr>
              <a:t>-Segmentation</a:t>
            </a:r>
            <a:endParaRPr lang="zh-CN" altLang="en-US" sz="2400" b="1" dirty="0">
              <a:solidFill>
                <a:srgbClr val="C5A86D"/>
              </a:solidFill>
              <a:latin typeface="Times New Roman" panose="02020603050405020304" pitchFamily="18" charset="0"/>
              <a:cs typeface="Times New Roman" panose="02020603050405020304" pitchFamily="18" charset="0"/>
            </a:endParaRPr>
          </a:p>
        </p:txBody>
      </p:sp>
      <p:sp>
        <p:nvSpPr>
          <p:cNvPr id="11" name="矩形: 剪去对角 10">
            <a:extLst>
              <a:ext uri="{FF2B5EF4-FFF2-40B4-BE49-F238E27FC236}">
                <a16:creationId xmlns:a16="http://schemas.microsoft.com/office/drawing/2014/main" id="{243B36E4-FF4B-4806-910C-E2CD6C742B5C}"/>
              </a:ext>
            </a:extLst>
          </p:cNvPr>
          <p:cNvSpPr/>
          <p:nvPr/>
        </p:nvSpPr>
        <p:spPr>
          <a:xfrm flipH="1">
            <a:off x="691411" y="1762146"/>
            <a:ext cx="4978371" cy="1089899"/>
          </a:xfrm>
          <a:prstGeom prst="snip2DiagRect">
            <a:avLst/>
          </a:prstGeom>
          <a:noFill/>
          <a:ln w="38100">
            <a:solidFill>
              <a:srgbClr val="C5A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FF2630FE-AEF3-43E3-8E68-F04A230BB867}"/>
              </a:ext>
            </a:extLst>
          </p:cNvPr>
          <p:cNvSpPr txBox="1"/>
          <p:nvPr/>
        </p:nvSpPr>
        <p:spPr>
          <a:xfrm>
            <a:off x="715176" y="1762146"/>
            <a:ext cx="4954608" cy="960328"/>
          </a:xfrm>
          <a:prstGeom prst="rect">
            <a:avLst/>
          </a:prstGeom>
          <a:noFill/>
        </p:spPr>
        <p:txBody>
          <a:bodyPr wrap="square" rtlCol="0">
            <a:spAutoFit/>
          </a:bodyPr>
          <a:lstStyle/>
          <a:p>
            <a:pPr algn="just">
              <a:lnSpc>
                <a:spcPct val="150000"/>
              </a:lnSpc>
            </a:pPr>
            <a:r>
              <a:rPr lang="en-US" altLang="zh-CN" sz="2000" dirty="0">
                <a:latin typeface="Times New Roman" panose="02020603050405020304" pitchFamily="18" charset="0"/>
                <a:cs typeface="Times New Roman" panose="02020603050405020304" pitchFamily="18" charset="0"/>
              </a:rPr>
              <a:t>The minimal number of locations covered by</a:t>
            </a:r>
          </a:p>
          <a:p>
            <a:pPr algn="just">
              <a:lnSpc>
                <a:spcPct val="150000"/>
              </a:lnSpc>
            </a:pPr>
            <a:r>
              <a:rPr lang="en-US" altLang="zh-CN" sz="2000" dirty="0">
                <a:latin typeface="Times New Roman" panose="02020603050405020304" pitchFamily="18" charset="0"/>
                <a:cs typeface="Times New Roman" panose="02020603050405020304" pitchFamily="18" charset="0"/>
              </a:rPr>
              <a:t>a maximal linear segment is </a:t>
            </a:r>
            <a:r>
              <a:rPr lang="en-US" altLang="zh-CN" sz="2000" dirty="0">
                <a:solidFill>
                  <a:srgbClr val="BA2F10"/>
                </a:solidFill>
                <a:latin typeface="Times New Roman" panose="02020603050405020304" pitchFamily="18" charset="0"/>
                <a:cs typeface="Times New Roman" panose="02020603050405020304" pitchFamily="18" charset="0"/>
              </a:rPr>
              <a:t>error + 1</a:t>
            </a:r>
            <a:r>
              <a:rPr lang="en-US"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8F6748F2-88C1-4AE0-95D6-6AC0BD0EB8C1}"/>
              </a:ext>
            </a:extLst>
          </p:cNvPr>
          <p:cNvSpPr txBox="1"/>
          <p:nvPr/>
        </p:nvSpPr>
        <p:spPr>
          <a:xfrm>
            <a:off x="1288265" y="1100939"/>
            <a:ext cx="3808429" cy="661207"/>
          </a:xfrm>
          <a:prstGeom prst="rect">
            <a:avLst/>
          </a:prstGeom>
          <a:noFill/>
        </p:spPr>
        <p:txBody>
          <a:bodyPr wrap="square" rtlCol="0">
            <a:spAutoFit/>
          </a:bodyPr>
          <a:lstStyle/>
          <a:p>
            <a:pPr algn="ctr">
              <a:lnSpc>
                <a:spcPct val="150000"/>
              </a:lnSpc>
            </a:pPr>
            <a:r>
              <a:rPr lang="en-US" altLang="zh-CN" sz="2800" b="1" dirty="0">
                <a:solidFill>
                  <a:srgbClr val="BA2F10"/>
                </a:solidFill>
                <a:latin typeface="Times New Roman" panose="02020603050405020304" pitchFamily="18" charset="0"/>
                <a:cs typeface="Times New Roman" panose="02020603050405020304" pitchFamily="18" charset="0"/>
              </a:rPr>
              <a:t>Theorem</a:t>
            </a:r>
            <a:endParaRPr lang="zh-CN" altLang="en-US" sz="2800" dirty="0">
              <a:solidFill>
                <a:srgbClr val="BA2F10"/>
              </a:solidFill>
              <a:latin typeface="Times New Roman" panose="02020603050405020304" pitchFamily="18" charset="0"/>
              <a:cs typeface="Times New Roman" panose="02020603050405020304" pitchFamily="18" charset="0"/>
            </a:endParaRPr>
          </a:p>
        </p:txBody>
      </p:sp>
      <p:cxnSp>
        <p:nvCxnSpPr>
          <p:cNvPr id="6" name="直接箭头连接符 5">
            <a:extLst>
              <a:ext uri="{FF2B5EF4-FFF2-40B4-BE49-F238E27FC236}">
                <a16:creationId xmlns:a16="http://schemas.microsoft.com/office/drawing/2014/main" id="{E0F0688C-30E1-4ABF-957B-D9499D358A3F}"/>
              </a:ext>
            </a:extLst>
          </p:cNvPr>
          <p:cNvCxnSpPr/>
          <p:nvPr/>
        </p:nvCxnSpPr>
        <p:spPr>
          <a:xfrm flipV="1">
            <a:off x="1761893" y="3633295"/>
            <a:ext cx="0" cy="26205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直接箭头连接符 7">
            <a:extLst>
              <a:ext uri="{FF2B5EF4-FFF2-40B4-BE49-F238E27FC236}">
                <a16:creationId xmlns:a16="http://schemas.microsoft.com/office/drawing/2014/main" id="{846D5E5E-B020-4872-845C-06539B9CBFA9}"/>
              </a:ext>
            </a:extLst>
          </p:cNvPr>
          <p:cNvCxnSpPr/>
          <p:nvPr/>
        </p:nvCxnSpPr>
        <p:spPr>
          <a:xfrm>
            <a:off x="1358105" y="5952749"/>
            <a:ext cx="334771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文本框 18">
            <a:extLst>
              <a:ext uri="{FF2B5EF4-FFF2-40B4-BE49-F238E27FC236}">
                <a16:creationId xmlns:a16="http://schemas.microsoft.com/office/drawing/2014/main" id="{49C65A8D-3F61-4D13-8242-8EDCE93686DF}"/>
              </a:ext>
            </a:extLst>
          </p:cNvPr>
          <p:cNvSpPr txBox="1"/>
          <p:nvPr/>
        </p:nvSpPr>
        <p:spPr>
          <a:xfrm>
            <a:off x="715176" y="3513252"/>
            <a:ext cx="1285858" cy="400110"/>
          </a:xfrm>
          <a:prstGeom prst="rect">
            <a:avLst/>
          </a:prstGeom>
          <a:noFill/>
        </p:spPr>
        <p:txBody>
          <a:bodyPr wrap="square" rtlCol="0">
            <a:spAutoFit/>
          </a:bodyPr>
          <a:lstStyle/>
          <a:p>
            <a:pPr algn="ct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loc</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文本框 19">
            <a:extLst>
              <a:ext uri="{FF2B5EF4-FFF2-40B4-BE49-F238E27FC236}">
                <a16:creationId xmlns:a16="http://schemas.microsoft.com/office/drawing/2014/main" id="{5BF3D7D7-4D5D-4C5E-B145-7BF72C515D0E}"/>
              </a:ext>
            </a:extLst>
          </p:cNvPr>
          <p:cNvSpPr txBox="1"/>
          <p:nvPr/>
        </p:nvSpPr>
        <p:spPr>
          <a:xfrm>
            <a:off x="3880676" y="6053777"/>
            <a:ext cx="1285858" cy="400110"/>
          </a:xfrm>
          <a:prstGeom prst="rect">
            <a:avLst/>
          </a:prstGeom>
          <a:noFill/>
        </p:spPr>
        <p:txBody>
          <a:bodyPr wrap="square" rtlCol="0">
            <a:spAutoFit/>
          </a:bodyPr>
          <a:lstStyle/>
          <a:p>
            <a:pPr algn="ct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key</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22" name="直接连接符 21">
            <a:extLst>
              <a:ext uri="{FF2B5EF4-FFF2-40B4-BE49-F238E27FC236}">
                <a16:creationId xmlns:a16="http://schemas.microsoft.com/office/drawing/2014/main" id="{334F1EF3-D780-4821-8305-17F7EB97B183}"/>
              </a:ext>
            </a:extLst>
          </p:cNvPr>
          <p:cNvCxnSpPr/>
          <p:nvPr/>
        </p:nvCxnSpPr>
        <p:spPr>
          <a:xfrm flipV="1">
            <a:off x="2179665" y="4499454"/>
            <a:ext cx="1226635" cy="635620"/>
          </a:xfrm>
          <a:prstGeom prst="line">
            <a:avLst/>
          </a:prstGeom>
        </p:spPr>
        <p:style>
          <a:lnRef idx="3">
            <a:schemeClr val="dk1"/>
          </a:lnRef>
          <a:fillRef idx="0">
            <a:schemeClr val="dk1"/>
          </a:fillRef>
          <a:effectRef idx="2">
            <a:schemeClr val="dk1"/>
          </a:effectRef>
          <a:fontRef idx="minor">
            <a:schemeClr val="tx1"/>
          </a:fontRef>
        </p:style>
      </p:cxnSp>
      <p:cxnSp>
        <p:nvCxnSpPr>
          <p:cNvPr id="24" name="直接连接符 23">
            <a:extLst>
              <a:ext uri="{FF2B5EF4-FFF2-40B4-BE49-F238E27FC236}">
                <a16:creationId xmlns:a16="http://schemas.microsoft.com/office/drawing/2014/main" id="{59380A67-5218-4D63-A710-B6C8740684F0}"/>
              </a:ext>
            </a:extLst>
          </p:cNvPr>
          <p:cNvCxnSpPr/>
          <p:nvPr/>
        </p:nvCxnSpPr>
        <p:spPr>
          <a:xfrm>
            <a:off x="2179665" y="5135074"/>
            <a:ext cx="1226635" cy="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6" name="直接连接符 25">
            <a:extLst>
              <a:ext uri="{FF2B5EF4-FFF2-40B4-BE49-F238E27FC236}">
                <a16:creationId xmlns:a16="http://schemas.microsoft.com/office/drawing/2014/main" id="{DC5985D3-69ED-49B5-80CB-F4AEF94359E3}"/>
              </a:ext>
            </a:extLst>
          </p:cNvPr>
          <p:cNvCxnSpPr/>
          <p:nvPr/>
        </p:nvCxnSpPr>
        <p:spPr>
          <a:xfrm>
            <a:off x="3406300" y="4499454"/>
            <a:ext cx="0" cy="635620"/>
          </a:xfrm>
          <a:prstGeom prst="line">
            <a:avLst/>
          </a:prstGeom>
          <a:ln>
            <a:prstDash val="dash"/>
          </a:ln>
        </p:spPr>
        <p:style>
          <a:lnRef idx="3">
            <a:schemeClr val="dk1"/>
          </a:lnRef>
          <a:fillRef idx="0">
            <a:schemeClr val="dk1"/>
          </a:fillRef>
          <a:effectRef idx="2">
            <a:schemeClr val="dk1"/>
          </a:effectRef>
          <a:fontRef idx="minor">
            <a:schemeClr val="tx1"/>
          </a:fontRef>
        </p:style>
      </p:cxnSp>
      <p:sp>
        <p:nvSpPr>
          <p:cNvPr id="27" name="右大括号 26">
            <a:extLst>
              <a:ext uri="{FF2B5EF4-FFF2-40B4-BE49-F238E27FC236}">
                <a16:creationId xmlns:a16="http://schemas.microsoft.com/office/drawing/2014/main" id="{8D111F79-F682-40E6-9213-6CC6A998966C}"/>
              </a:ext>
            </a:extLst>
          </p:cNvPr>
          <p:cNvSpPr/>
          <p:nvPr/>
        </p:nvSpPr>
        <p:spPr>
          <a:xfrm>
            <a:off x="3562468" y="4499453"/>
            <a:ext cx="251290" cy="635598"/>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AA260C06-E1CD-4CF6-B149-F2FD20B45494}"/>
              </a:ext>
            </a:extLst>
          </p:cNvPr>
          <p:cNvSpPr txBox="1"/>
          <p:nvPr/>
        </p:nvSpPr>
        <p:spPr>
          <a:xfrm>
            <a:off x="3813758" y="4606724"/>
            <a:ext cx="1858941" cy="400110"/>
          </a:xfrm>
          <a:prstGeom prst="rect">
            <a:avLst/>
          </a:prstGeom>
          <a:noFill/>
        </p:spPr>
        <p:txBody>
          <a:bodyPr wrap="square" rtlCol="0">
            <a:spAutoFit/>
          </a:bodyPr>
          <a:lstStyle/>
          <a:p>
            <a:pPr algn="ct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&gt;=error+1</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文本框 16">
            <a:extLst>
              <a:ext uri="{FF2B5EF4-FFF2-40B4-BE49-F238E27FC236}">
                <a16:creationId xmlns:a16="http://schemas.microsoft.com/office/drawing/2014/main" id="{F89060F1-144D-4021-B57C-29829CED6B09}"/>
              </a:ext>
            </a:extLst>
          </p:cNvPr>
          <p:cNvSpPr txBox="1"/>
          <p:nvPr/>
        </p:nvSpPr>
        <p:spPr>
          <a:xfrm>
            <a:off x="6300089" y="1346647"/>
            <a:ext cx="4728117" cy="830997"/>
          </a:xfrm>
          <a:prstGeom prst="rect">
            <a:avLst/>
          </a:prstGeom>
          <a:noFill/>
        </p:spPr>
        <p:txBody>
          <a:bodyPr wrap="square" rtlCol="0">
            <a:spAutoFit/>
          </a:bodyPr>
          <a:lstStyle/>
          <a:p>
            <a:pPr algn="just"/>
            <a:r>
              <a:rPr lang="en-US" altLang="zh-CN" sz="2400" dirty="0">
                <a:latin typeface="Times New Roman" panose="02020603050405020304" pitchFamily="18" charset="0"/>
                <a:cs typeface="Times New Roman" panose="02020603050405020304" pitchFamily="18" charset="0"/>
              </a:rPr>
              <a:t>The maximum number of segments </a:t>
            </a:r>
            <a:r>
              <a:rPr lang="en-US" altLang="zh-CN" sz="2400" dirty="0" err="1">
                <a:latin typeface="Times New Roman" panose="02020603050405020304" pitchFamily="18" charset="0"/>
                <a:cs typeface="Times New Roman" panose="02020603050405020304" pitchFamily="18" charset="0"/>
              </a:rPr>
              <a:t>ShrinkingCone</a:t>
            </a:r>
            <a:r>
              <a:rPr lang="en-US" altLang="zh-CN" sz="2400" dirty="0">
                <a:latin typeface="Times New Roman" panose="02020603050405020304" pitchFamily="18" charset="0"/>
                <a:cs typeface="Times New Roman" panose="02020603050405020304" pitchFamily="18" charset="0"/>
              </a:rPr>
              <a:t> produces is:</a:t>
            </a:r>
            <a:endParaRPr lang="zh-CN" altLang="en-US" sz="2400"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DE4FB84B-BA19-455C-94DB-98D8C596ED77}"/>
              </a:ext>
            </a:extLst>
          </p:cNvPr>
          <p:cNvPicPr>
            <a:picLocks noChangeAspect="1"/>
          </p:cNvPicPr>
          <p:nvPr/>
        </p:nvPicPr>
        <p:blipFill>
          <a:blip r:embed="rId5"/>
          <a:stretch>
            <a:fillRect/>
          </a:stretch>
        </p:blipFill>
        <p:spPr>
          <a:xfrm>
            <a:off x="6351274" y="2239315"/>
            <a:ext cx="2950663" cy="642718"/>
          </a:xfrm>
          <a:prstGeom prst="rect">
            <a:avLst/>
          </a:prstGeom>
        </p:spPr>
      </p:pic>
      <p:sp>
        <p:nvSpPr>
          <p:cNvPr id="21" name="文本框 20">
            <a:extLst>
              <a:ext uri="{FF2B5EF4-FFF2-40B4-BE49-F238E27FC236}">
                <a16:creationId xmlns:a16="http://schemas.microsoft.com/office/drawing/2014/main" id="{C036F19B-702A-49DF-B610-5079A5B0D2D7}"/>
              </a:ext>
            </a:extLst>
          </p:cNvPr>
          <p:cNvSpPr txBox="1"/>
          <p:nvPr/>
        </p:nvSpPr>
        <p:spPr>
          <a:xfrm>
            <a:off x="8664147" y="2299770"/>
            <a:ext cx="1858941" cy="461665"/>
          </a:xfrm>
          <a:prstGeom prst="rect">
            <a:avLst/>
          </a:prstGeom>
          <a:noFill/>
        </p:spPr>
        <p:txBody>
          <a:bodyPr wrap="square" rtlCol="0">
            <a:spAutoFit/>
          </a:bodyPr>
          <a:lstStyle/>
          <a:p>
            <a:pPr algn="ct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&lt;</a:t>
            </a:r>
            <a:endParaRPr lang="zh-CN" altLang="en-US"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 name="组合 2">
            <a:extLst>
              <a:ext uri="{FF2B5EF4-FFF2-40B4-BE49-F238E27FC236}">
                <a16:creationId xmlns:a16="http://schemas.microsoft.com/office/drawing/2014/main" id="{B08F3836-A0B6-4CBE-BA3D-FFDDE1B8F4DF}"/>
              </a:ext>
            </a:extLst>
          </p:cNvPr>
          <p:cNvGrpSpPr/>
          <p:nvPr/>
        </p:nvGrpSpPr>
        <p:grpSpPr>
          <a:xfrm>
            <a:off x="9948886" y="2215151"/>
            <a:ext cx="1321354" cy="706086"/>
            <a:chOff x="10253908" y="2719689"/>
            <a:chExt cx="1321354" cy="706086"/>
          </a:xfrm>
        </p:grpSpPr>
        <p:pic>
          <p:nvPicPr>
            <p:cNvPr id="23" name="图片 22">
              <a:extLst>
                <a:ext uri="{FF2B5EF4-FFF2-40B4-BE49-F238E27FC236}">
                  <a16:creationId xmlns:a16="http://schemas.microsoft.com/office/drawing/2014/main" id="{68D50AF6-7489-4535-ACF0-D2D7FDFC0A45}"/>
                </a:ext>
              </a:extLst>
            </p:cNvPr>
            <p:cNvPicPr>
              <a:picLocks noChangeAspect="1"/>
            </p:cNvPicPr>
            <p:nvPr/>
          </p:nvPicPr>
          <p:blipFill rotWithShape="1">
            <a:blip r:embed="rId5"/>
            <a:srcRect l="59879" r="6219" b="42145"/>
            <a:stretch/>
          </p:blipFill>
          <p:spPr>
            <a:xfrm>
              <a:off x="10253908" y="2719689"/>
              <a:ext cx="1103968" cy="410371"/>
            </a:xfrm>
            <a:prstGeom prst="rect">
              <a:avLst/>
            </a:prstGeom>
          </p:spPr>
        </p:pic>
        <p:pic>
          <p:nvPicPr>
            <p:cNvPr id="25" name="图片 24">
              <a:extLst>
                <a:ext uri="{FF2B5EF4-FFF2-40B4-BE49-F238E27FC236}">
                  <a16:creationId xmlns:a16="http://schemas.microsoft.com/office/drawing/2014/main" id="{7D5234ED-F39E-4744-996A-ED9C2B4FF783}"/>
                </a:ext>
              </a:extLst>
            </p:cNvPr>
            <p:cNvPicPr>
              <a:picLocks noChangeAspect="1"/>
            </p:cNvPicPr>
            <p:nvPr/>
          </p:nvPicPr>
          <p:blipFill rotWithShape="1">
            <a:blip r:embed="rId5"/>
            <a:srcRect l="59025" t="55437" r="15977"/>
            <a:stretch/>
          </p:blipFill>
          <p:spPr>
            <a:xfrm>
              <a:off x="10398872" y="3109684"/>
              <a:ext cx="814039" cy="316091"/>
            </a:xfrm>
            <a:prstGeom prst="rect">
              <a:avLst/>
            </a:prstGeom>
          </p:spPr>
        </p:pic>
        <p:pic>
          <p:nvPicPr>
            <p:cNvPr id="29" name="图片 28">
              <a:extLst>
                <a:ext uri="{FF2B5EF4-FFF2-40B4-BE49-F238E27FC236}">
                  <a16:creationId xmlns:a16="http://schemas.microsoft.com/office/drawing/2014/main" id="{CE397C8E-65E9-45D9-B7E4-3750E42A8433}"/>
                </a:ext>
              </a:extLst>
            </p:cNvPr>
            <p:cNvPicPr>
              <a:picLocks noChangeAspect="1"/>
            </p:cNvPicPr>
            <p:nvPr/>
          </p:nvPicPr>
          <p:blipFill rotWithShape="1">
            <a:blip r:embed="rId5"/>
            <a:srcRect l="59713" t="8581" r="28986" b="63121"/>
            <a:stretch/>
          </p:blipFill>
          <p:spPr>
            <a:xfrm>
              <a:off x="11207273" y="3104455"/>
              <a:ext cx="367989" cy="200722"/>
            </a:xfrm>
            <a:prstGeom prst="rect">
              <a:avLst/>
            </a:prstGeom>
          </p:spPr>
        </p:pic>
      </p:grpSp>
      <p:pic>
        <p:nvPicPr>
          <p:cNvPr id="4" name="图片 3">
            <a:extLst>
              <a:ext uri="{FF2B5EF4-FFF2-40B4-BE49-F238E27FC236}">
                <a16:creationId xmlns:a16="http://schemas.microsoft.com/office/drawing/2014/main" id="{55336AFC-1A73-421C-8A93-E3E8B471B5E5}"/>
              </a:ext>
            </a:extLst>
          </p:cNvPr>
          <p:cNvPicPr>
            <a:picLocks noChangeAspect="1"/>
          </p:cNvPicPr>
          <p:nvPr/>
        </p:nvPicPr>
        <p:blipFill>
          <a:blip r:embed="rId6"/>
          <a:stretch>
            <a:fillRect/>
          </a:stretch>
        </p:blipFill>
        <p:spPr>
          <a:xfrm>
            <a:off x="6279373" y="3202061"/>
            <a:ext cx="5255412" cy="3655939"/>
          </a:xfrm>
          <a:prstGeom prst="rect">
            <a:avLst/>
          </a:prstGeom>
        </p:spPr>
      </p:pic>
    </p:spTree>
    <p:extLst>
      <p:ext uri="{BB962C8B-B14F-4D97-AF65-F5344CB8AC3E}">
        <p14:creationId xmlns:p14="http://schemas.microsoft.com/office/powerpoint/2010/main" val="292555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4">
            <a:extLst>
              <a:ext uri="{FF2B5EF4-FFF2-40B4-BE49-F238E27FC236}">
                <a16:creationId xmlns:a16="http://schemas.microsoft.com/office/drawing/2014/main" id="{0B280928-4F3A-42C2-A2C1-8C1C6699A7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0830" y="193895"/>
            <a:ext cx="3440782" cy="590582"/>
          </a:xfrm>
          <a:prstGeom prst="rect">
            <a:avLst/>
          </a:prstGeom>
        </p:spPr>
      </p:pic>
      <p:sp>
        <p:nvSpPr>
          <p:cNvPr id="9" name="标题 6">
            <a:extLst>
              <a:ext uri="{FF2B5EF4-FFF2-40B4-BE49-F238E27FC236}">
                <a16:creationId xmlns:a16="http://schemas.microsoft.com/office/drawing/2014/main" id="{FEB3842A-7B0A-4761-96A2-6C599342A724}"/>
              </a:ext>
            </a:extLst>
          </p:cNvPr>
          <p:cNvSpPr txBox="1">
            <a:spLocks/>
          </p:cNvSpPr>
          <p:nvPr/>
        </p:nvSpPr>
        <p:spPr>
          <a:xfrm>
            <a:off x="5061408" y="415390"/>
            <a:ext cx="2069184" cy="736140"/>
          </a:xfrm>
          <a:prstGeom prst="rect">
            <a:avLst/>
          </a:prstGeom>
        </p:spPr>
        <p:txBody>
          <a:bodyP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altLang="zh-CN" sz="3600" b="1" dirty="0" err="1">
                <a:latin typeface="Times New Roman" panose="02020603050405020304" pitchFamily="18" charset="0"/>
                <a:cs typeface="Times New Roman" panose="02020603050405020304" pitchFamily="18" charset="0"/>
              </a:rPr>
              <a:t>FITing</a:t>
            </a:r>
            <a:r>
              <a:rPr lang="en-US" altLang="zh-CN" sz="3600" b="1" dirty="0">
                <a:latin typeface="Times New Roman" panose="02020603050405020304" pitchFamily="18" charset="0"/>
                <a:cs typeface="Times New Roman" panose="02020603050405020304" pitchFamily="18" charset="0"/>
              </a:rPr>
              <a:t>-Tree</a:t>
            </a:r>
          </a:p>
        </p:txBody>
      </p:sp>
      <p:sp>
        <p:nvSpPr>
          <p:cNvPr id="12" name="标题 6">
            <a:extLst>
              <a:ext uri="{FF2B5EF4-FFF2-40B4-BE49-F238E27FC236}">
                <a16:creationId xmlns:a16="http://schemas.microsoft.com/office/drawing/2014/main" id="{6B6D22C4-0B73-4ACA-9F07-FECDE29A03D3}"/>
              </a:ext>
            </a:extLst>
          </p:cNvPr>
          <p:cNvSpPr txBox="1">
            <a:spLocks/>
          </p:cNvSpPr>
          <p:nvPr/>
        </p:nvSpPr>
        <p:spPr>
          <a:xfrm>
            <a:off x="7077193" y="484647"/>
            <a:ext cx="3204231" cy="49063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altLang="zh-CN" sz="2400" b="1" dirty="0">
                <a:solidFill>
                  <a:srgbClr val="C5A86D"/>
                </a:solidFill>
                <a:latin typeface="Times New Roman" panose="02020603050405020304" pitchFamily="18" charset="0"/>
                <a:cs typeface="Times New Roman" panose="02020603050405020304" pitchFamily="18" charset="0"/>
              </a:rPr>
              <a:t>-Index Lookups</a:t>
            </a:r>
            <a:endParaRPr lang="zh-CN" altLang="en-US" sz="2400" b="1" dirty="0">
              <a:solidFill>
                <a:srgbClr val="C5A86D"/>
              </a:solidFill>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F4238405-071B-4354-A0B5-B7868DD4DB4D}"/>
              </a:ext>
            </a:extLst>
          </p:cNvPr>
          <p:cNvSpPr txBox="1"/>
          <p:nvPr/>
        </p:nvSpPr>
        <p:spPr>
          <a:xfrm>
            <a:off x="2650503" y="1203322"/>
            <a:ext cx="6890994" cy="646331"/>
          </a:xfrm>
          <a:prstGeom prst="rect">
            <a:avLst/>
          </a:prstGeom>
          <a:noFill/>
        </p:spPr>
        <p:txBody>
          <a:bodyPr wrap="square" rtlCol="0">
            <a:spAutoFit/>
          </a:bodyPr>
          <a:lstStyle/>
          <a:p>
            <a:pPr algn="ctr"/>
            <a:r>
              <a:rPr lang="en-US" altLang="zh-CN" sz="3600" b="1" dirty="0">
                <a:solidFill>
                  <a:srgbClr val="BA2F10"/>
                </a:solidFill>
                <a:latin typeface="Times New Roman" panose="02020603050405020304" pitchFamily="18" charset="0"/>
                <a:cs typeface="Times New Roman" panose="02020603050405020304" pitchFamily="18" charset="0"/>
              </a:rPr>
              <a:t>A. </a:t>
            </a:r>
            <a:r>
              <a:rPr lang="en-US" altLang="zh-CN" sz="2400" b="1" dirty="0">
                <a:solidFill>
                  <a:srgbClr val="BA2F10"/>
                </a:solidFill>
                <a:latin typeface="Times New Roman" panose="02020603050405020304" pitchFamily="18" charset="0"/>
                <a:cs typeface="Times New Roman" panose="02020603050405020304" pitchFamily="18" charset="0"/>
              </a:rPr>
              <a:t>Point Queries</a:t>
            </a:r>
            <a:endParaRPr lang="zh-CN" altLang="en-US" dirty="0">
              <a:solidFill>
                <a:srgbClr val="BA2F10"/>
              </a:solidFill>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DFC00D45-08CF-46C1-8098-3B4E284B4B13}"/>
              </a:ext>
            </a:extLst>
          </p:cNvPr>
          <p:cNvPicPr>
            <a:picLocks noChangeAspect="1"/>
          </p:cNvPicPr>
          <p:nvPr/>
        </p:nvPicPr>
        <p:blipFill>
          <a:blip r:embed="rId5"/>
          <a:stretch>
            <a:fillRect/>
          </a:stretch>
        </p:blipFill>
        <p:spPr>
          <a:xfrm>
            <a:off x="391126" y="1943229"/>
            <a:ext cx="5211953" cy="4872477"/>
          </a:xfrm>
          <a:prstGeom prst="rect">
            <a:avLst/>
          </a:prstGeom>
        </p:spPr>
      </p:pic>
      <p:pic>
        <p:nvPicPr>
          <p:cNvPr id="4" name="图片 3">
            <a:extLst>
              <a:ext uri="{FF2B5EF4-FFF2-40B4-BE49-F238E27FC236}">
                <a16:creationId xmlns:a16="http://schemas.microsoft.com/office/drawing/2014/main" id="{79A69F1B-7073-4EE5-997A-D26676AD3EC6}"/>
              </a:ext>
            </a:extLst>
          </p:cNvPr>
          <p:cNvPicPr>
            <a:picLocks noChangeAspect="1"/>
          </p:cNvPicPr>
          <p:nvPr/>
        </p:nvPicPr>
        <p:blipFill>
          <a:blip r:embed="rId6"/>
          <a:stretch>
            <a:fillRect/>
          </a:stretch>
        </p:blipFill>
        <p:spPr>
          <a:xfrm>
            <a:off x="7234329" y="3233289"/>
            <a:ext cx="3848961" cy="385886"/>
          </a:xfrm>
          <a:prstGeom prst="rect">
            <a:avLst/>
          </a:prstGeom>
        </p:spPr>
      </p:pic>
      <p:pic>
        <p:nvPicPr>
          <p:cNvPr id="6" name="图片 5">
            <a:extLst>
              <a:ext uri="{FF2B5EF4-FFF2-40B4-BE49-F238E27FC236}">
                <a16:creationId xmlns:a16="http://schemas.microsoft.com/office/drawing/2014/main" id="{3A9D3B8E-96D2-464D-8F4F-597473030DCA}"/>
              </a:ext>
            </a:extLst>
          </p:cNvPr>
          <p:cNvPicPr>
            <a:picLocks noChangeAspect="1"/>
          </p:cNvPicPr>
          <p:nvPr/>
        </p:nvPicPr>
        <p:blipFill>
          <a:blip r:embed="rId7"/>
          <a:stretch>
            <a:fillRect/>
          </a:stretch>
        </p:blipFill>
        <p:spPr>
          <a:xfrm>
            <a:off x="6588922" y="4678096"/>
            <a:ext cx="5313347" cy="385886"/>
          </a:xfrm>
          <a:prstGeom prst="rect">
            <a:avLst/>
          </a:prstGeom>
        </p:spPr>
      </p:pic>
      <p:sp>
        <p:nvSpPr>
          <p:cNvPr id="13" name="文本框 12">
            <a:extLst>
              <a:ext uri="{FF2B5EF4-FFF2-40B4-BE49-F238E27FC236}">
                <a16:creationId xmlns:a16="http://schemas.microsoft.com/office/drawing/2014/main" id="{177F8908-D692-4625-95D4-69B3654F0038}"/>
              </a:ext>
            </a:extLst>
          </p:cNvPr>
          <p:cNvSpPr txBox="1"/>
          <p:nvPr/>
        </p:nvSpPr>
        <p:spPr>
          <a:xfrm>
            <a:off x="5819690" y="2551863"/>
            <a:ext cx="6372310" cy="461665"/>
          </a:xfrm>
          <a:prstGeom prst="rect">
            <a:avLst/>
          </a:prstGeom>
          <a:noFill/>
        </p:spPr>
        <p:txBody>
          <a:bodyPr wrap="square" rtlCol="0">
            <a:spAutoFit/>
          </a:bodyPr>
          <a:lstStyle/>
          <a:p>
            <a:pPr algn="just"/>
            <a:r>
              <a:rPr lang="en-US" altLang="zh-CN" sz="2400" b="1" dirty="0">
                <a:solidFill>
                  <a:srgbClr val="C5A86D"/>
                </a:solidFill>
                <a:latin typeface="Times New Roman" panose="02020603050405020304" pitchFamily="18" charset="0"/>
                <a:cs typeface="Times New Roman" panose="02020603050405020304" pitchFamily="18" charset="0"/>
              </a:rPr>
              <a:t>The approximate location:</a:t>
            </a:r>
            <a:endParaRPr lang="zh-CN" altLang="en-US" sz="2400" b="1" dirty="0">
              <a:solidFill>
                <a:srgbClr val="C5A86D"/>
              </a:solidFill>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F6F59E83-1F5D-4635-B400-039B4C9BA7FC}"/>
              </a:ext>
            </a:extLst>
          </p:cNvPr>
          <p:cNvSpPr txBox="1"/>
          <p:nvPr/>
        </p:nvSpPr>
        <p:spPr>
          <a:xfrm>
            <a:off x="5819690" y="3917803"/>
            <a:ext cx="6372310" cy="461665"/>
          </a:xfrm>
          <a:prstGeom prst="rect">
            <a:avLst/>
          </a:prstGeom>
          <a:noFill/>
        </p:spPr>
        <p:txBody>
          <a:bodyPr wrap="square" rtlCol="0">
            <a:spAutoFit/>
          </a:bodyPr>
          <a:lstStyle/>
          <a:p>
            <a:pPr algn="just"/>
            <a:r>
              <a:rPr lang="en-US" altLang="zh-CN" sz="2400" b="1" dirty="0">
                <a:solidFill>
                  <a:srgbClr val="C5A86D"/>
                </a:solidFill>
                <a:latin typeface="Times New Roman" panose="02020603050405020304" pitchFamily="18" charset="0"/>
                <a:cs typeface="Times New Roman" panose="02020603050405020304" pitchFamily="18" charset="0"/>
              </a:rPr>
              <a:t>The search region:</a:t>
            </a:r>
            <a:endParaRPr lang="zh-CN" altLang="en-US" sz="2400" b="1" dirty="0">
              <a:solidFill>
                <a:srgbClr val="C5A86D"/>
              </a:solidFill>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B967591F-9B71-47E9-B546-DE48D59259D0}"/>
              </a:ext>
            </a:extLst>
          </p:cNvPr>
          <p:cNvSpPr txBox="1"/>
          <p:nvPr/>
        </p:nvSpPr>
        <p:spPr>
          <a:xfrm>
            <a:off x="6690108" y="5710435"/>
            <a:ext cx="4937401" cy="523220"/>
          </a:xfrm>
          <a:prstGeom prst="rect">
            <a:avLst/>
          </a:prstGeom>
          <a:noFill/>
        </p:spPr>
        <p:txBody>
          <a:bodyPr wrap="square" rtlCol="0">
            <a:spAutoFit/>
          </a:bodyPr>
          <a:lstStyle/>
          <a:p>
            <a:pPr algn="ctr"/>
            <a:r>
              <a:rPr lang="en-US" altLang="zh-CN" sz="2800" b="1" dirty="0">
                <a:solidFill>
                  <a:srgbClr val="BA2F10"/>
                </a:solidFill>
                <a:latin typeface="微软雅黑" panose="020B0503020204020204" pitchFamily="34" charset="-122"/>
                <a:ea typeface="微软雅黑" panose="020B0503020204020204" pitchFamily="34" charset="-122"/>
                <a:cs typeface="Times New Roman" panose="02020603050405020304" pitchFamily="18" charset="0"/>
              </a:rPr>
              <a:t>binary search</a:t>
            </a:r>
            <a:endParaRPr lang="zh-CN" altLang="en-US" sz="2800" b="1" dirty="0">
              <a:solidFill>
                <a:srgbClr val="BA2F1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矩形: 圆角 15">
            <a:extLst>
              <a:ext uri="{FF2B5EF4-FFF2-40B4-BE49-F238E27FC236}">
                <a16:creationId xmlns:a16="http://schemas.microsoft.com/office/drawing/2014/main" id="{1F5F9FB5-D2E8-447F-B635-468061C0A5A9}"/>
              </a:ext>
            </a:extLst>
          </p:cNvPr>
          <p:cNvSpPr/>
          <p:nvPr/>
        </p:nvSpPr>
        <p:spPr>
          <a:xfrm>
            <a:off x="1304693" y="6322741"/>
            <a:ext cx="1092819" cy="245327"/>
          </a:xfrm>
          <a:prstGeom prst="roundRect">
            <a:avLst/>
          </a:prstGeom>
          <a:noFill/>
          <a:ln w="38100">
            <a:solidFill>
              <a:srgbClr val="BA2F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大括号 16">
            <a:extLst>
              <a:ext uri="{FF2B5EF4-FFF2-40B4-BE49-F238E27FC236}">
                <a16:creationId xmlns:a16="http://schemas.microsoft.com/office/drawing/2014/main" id="{3D91EC7D-85DF-4F0A-8643-BBDAE21435A5}"/>
              </a:ext>
            </a:extLst>
          </p:cNvPr>
          <p:cNvSpPr/>
          <p:nvPr/>
        </p:nvSpPr>
        <p:spPr>
          <a:xfrm>
            <a:off x="4137102" y="3619175"/>
            <a:ext cx="312235" cy="2035503"/>
          </a:xfrm>
          <a:prstGeom prst="rightBrace">
            <a:avLst/>
          </a:prstGeom>
          <a:ln>
            <a:solidFill>
              <a:srgbClr val="BA2F1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7DA26A46-6CB5-4E16-AB84-A5892CF2637E}"/>
              </a:ext>
            </a:extLst>
          </p:cNvPr>
          <p:cNvSpPr txBox="1"/>
          <p:nvPr/>
        </p:nvSpPr>
        <p:spPr>
          <a:xfrm>
            <a:off x="2397512" y="4458651"/>
            <a:ext cx="4937401" cy="400110"/>
          </a:xfrm>
          <a:prstGeom prst="rect">
            <a:avLst/>
          </a:prstGeom>
          <a:noFill/>
        </p:spPr>
        <p:txBody>
          <a:bodyPr wrap="square" rtlCol="0">
            <a:spAutoFit/>
          </a:bodyPr>
          <a:lstStyle/>
          <a:p>
            <a:pPr algn="ctr"/>
            <a:r>
              <a:rPr lang="en-US" altLang="zh-CN" sz="2000" dirty="0">
                <a:solidFill>
                  <a:srgbClr val="BA2F10"/>
                </a:solidFill>
                <a:latin typeface="微软雅黑" panose="020B0503020204020204" pitchFamily="34" charset="-122"/>
                <a:ea typeface="微软雅黑" panose="020B0503020204020204" pitchFamily="34" charset="-122"/>
                <a:cs typeface="Times New Roman" panose="02020603050405020304" pitchFamily="18" charset="0"/>
              </a:rPr>
              <a:t>DFS</a:t>
            </a:r>
            <a:endParaRPr lang="zh-CN" altLang="en-US" sz="2000" dirty="0">
              <a:solidFill>
                <a:srgbClr val="BA2F10"/>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20" name="直接箭头连接符 19">
            <a:extLst>
              <a:ext uri="{FF2B5EF4-FFF2-40B4-BE49-F238E27FC236}">
                <a16:creationId xmlns:a16="http://schemas.microsoft.com/office/drawing/2014/main" id="{67248778-DE8E-4414-8FDD-E177EDE78F31}"/>
              </a:ext>
            </a:extLst>
          </p:cNvPr>
          <p:cNvCxnSpPr>
            <a:cxnSpLocks/>
          </p:cNvCxnSpPr>
          <p:nvPr/>
        </p:nvCxnSpPr>
        <p:spPr>
          <a:xfrm flipH="1">
            <a:off x="5819690" y="6110868"/>
            <a:ext cx="1930409" cy="331742"/>
          </a:xfrm>
          <a:prstGeom prst="straightConnector1">
            <a:avLst/>
          </a:prstGeom>
          <a:ln>
            <a:solidFill>
              <a:srgbClr val="BA2F1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85988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right)">
                                      <p:cBhvr>
                                        <p:cTn id="7" dur="500"/>
                                        <p:tgtEl>
                                          <p:spTgt spid="15"/>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right)">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16851</TotalTime>
  <Words>3515</Words>
  <Application>Microsoft Office PowerPoint</Application>
  <PresentationFormat>宽屏</PresentationFormat>
  <Paragraphs>227</Paragraphs>
  <Slides>21</Slides>
  <Notes>20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等线</vt:lpstr>
      <vt:lpstr>等线 Light</vt:lpstr>
      <vt:lpstr>微软雅黑</vt:lpstr>
      <vt:lpstr>Arial</vt:lpstr>
      <vt:lpstr>Tahoma</vt:lpstr>
      <vt:lpstr>Times New Roman</vt:lpstr>
      <vt:lpstr>Wingdings</vt:lpstr>
      <vt:lpstr>Wingdings 2</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DBOS: A Proposal for a Data-Centric Operating System</dc:title>
  <dc:creator>shen xiyue</dc:creator>
  <cp:lastModifiedBy>shen xiyue</cp:lastModifiedBy>
  <cp:revision>445</cp:revision>
  <dcterms:created xsi:type="dcterms:W3CDTF">2020-09-14T06:25:42Z</dcterms:created>
  <dcterms:modified xsi:type="dcterms:W3CDTF">2020-12-16T01:28:35Z</dcterms:modified>
</cp:coreProperties>
</file>