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sldIdLst>
    <p:sldId id="257" r:id="rId4"/>
    <p:sldId id="258" r:id="rId5"/>
    <p:sldId id="259" r:id="rId6"/>
    <p:sldId id="291" r:id="rId7"/>
    <p:sldId id="271" r:id="rId8"/>
    <p:sldId id="292" r:id="rId9"/>
    <p:sldId id="273" r:id="rId10"/>
    <p:sldId id="283" r:id="rId11"/>
    <p:sldId id="293" r:id="rId12"/>
    <p:sldId id="295" r:id="rId13"/>
    <p:sldId id="296" r:id="rId14"/>
    <p:sldId id="297" r:id="rId15"/>
    <p:sldId id="298" r:id="rId16"/>
    <p:sldId id="274" r:id="rId17"/>
    <p:sldId id="294" r:id="rId18"/>
    <p:sldId id="299" r:id="rId19"/>
    <p:sldId id="275" r:id="rId20"/>
    <p:sldId id="300" r:id="rId21"/>
    <p:sldId id="306" r:id="rId22"/>
    <p:sldId id="30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4F7"/>
    <a:srgbClr val="222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68" autoAdjust="0"/>
    <p:restoredTop sz="94660"/>
  </p:normalViewPr>
  <p:slideViewPr>
    <p:cSldViewPr snapToGrid="0">
      <p:cViewPr>
        <p:scale>
          <a:sx n="100" d="100"/>
          <a:sy n="100" d="100"/>
        </p:scale>
        <p:origin x="906" y="27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rot="16200000">
            <a:off x="7445828" y="2111828"/>
            <a:ext cx="4746172" cy="474617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 userDrawn="1"/>
        </p:nvSpPr>
        <p:spPr>
          <a:xfrm rot="5400000">
            <a:off x="-2" y="-1"/>
            <a:ext cx="4746172" cy="474617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40378" y="751918"/>
            <a:ext cx="10511245" cy="535416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85800"/>
            <a:endParaRPr lang="zh-CN" altLang="en-US" sz="1350"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97939" y="191809"/>
            <a:ext cx="11796122" cy="6474382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85800"/>
            <a:endParaRPr lang="zh-CN" altLang="en-US" sz="1350"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rot="16200000">
            <a:off x="7445828" y="2111828"/>
            <a:ext cx="4746172" cy="474617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 userDrawn="1"/>
        </p:nvSpPr>
        <p:spPr>
          <a:xfrm rot="5400000">
            <a:off x="-2" y="-1"/>
            <a:ext cx="4746172" cy="474617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40378" y="751918"/>
            <a:ext cx="10511245" cy="535416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85800"/>
            <a:endParaRPr lang="zh-CN" altLang="en-US" sz="1350"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97939" y="191809"/>
            <a:ext cx="11796122" cy="6474382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85800"/>
            <a:endParaRPr lang="zh-CN" altLang="en-US" sz="1350"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D2C8-435E-4C7B-86D6-715B313373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8ED1-A05E-4B51-B5E6-5AAC30683E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D2C8-435E-4C7B-86D6-715B313373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8ED1-A05E-4B51-B5E6-5AAC30683E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H="1">
            <a:off x="1144814" y="5710464"/>
            <a:ext cx="7837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240971" y="5070021"/>
            <a:ext cx="0" cy="784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0800000" flipH="1">
            <a:off x="10263414" y="1147536"/>
            <a:ext cx="7837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H="1">
            <a:off x="10951029" y="1003179"/>
            <a:ext cx="0" cy="784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稻壳儿原创设计师【幻雨工作室】_1"/>
          <p:cNvSpPr txBox="1"/>
          <p:nvPr/>
        </p:nvSpPr>
        <p:spPr>
          <a:xfrm>
            <a:off x="1240790" y="2136775"/>
            <a:ext cx="91243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400" b="1" dirty="0"/>
              <a:t>The Case for Learned Index Structures</a:t>
            </a:r>
            <a:endParaRPr lang="zh-CN" altLang="en-US" sz="5400" b="1" dirty="0"/>
          </a:p>
        </p:txBody>
      </p:sp>
      <p:sp>
        <p:nvSpPr>
          <p:cNvPr id="16" name="稻壳儿原创设计师【幻雨工作室】_2"/>
          <p:cNvSpPr/>
          <p:nvPr/>
        </p:nvSpPr>
        <p:spPr>
          <a:xfrm>
            <a:off x="3124881" y="4203328"/>
            <a:ext cx="5942239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Houston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 Kraska MIT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4415" y="1434465"/>
            <a:ext cx="104755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方法一：</a:t>
            </a:r>
            <a:endParaRPr lang="en-US" altLang="zh-CN"/>
          </a:p>
          <a:p>
            <a:r>
              <a:rPr lang="en-US" altLang="zh-CN"/>
              <a:t>Learned Index采用了一种称之为Recursive Model Index索引来替代B-Tree Index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M-Index采用了一种递归回归模型，将整个预测过程划分成多个Stage，每一个Stage的Model基于Key作为Input，然后选择下一个Stage所对应的Model，依次递归，直到最终的一个Stage能够预测出Key的数据位置（在限定的误差范围内）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3" name="稻壳儿搜索【幻雨工作室】_1"/>
          <p:cNvSpPr txBox="1"/>
          <p:nvPr/>
        </p:nvSpPr>
        <p:spPr>
          <a:xfrm>
            <a:off x="1835380" y="515458"/>
            <a:ext cx="484078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RANGE</a:t>
            </a:r>
            <a:r>
              <a:rPr lang="zh-CN" altLang="en-US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INDEX</a:t>
            </a:r>
            <a:endParaRPr lang="en-US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4415" y="1434465"/>
            <a:ext cx="10475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zh-CN" altLang="en-US"/>
          </a:p>
        </p:txBody>
      </p:sp>
      <p:sp>
        <p:nvSpPr>
          <p:cNvPr id="13" name="稻壳儿搜索【幻雨工作室】_1"/>
          <p:cNvSpPr txBox="1"/>
          <p:nvPr/>
        </p:nvSpPr>
        <p:spPr>
          <a:xfrm>
            <a:off x="1835380" y="514823"/>
            <a:ext cx="484078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RANGE</a:t>
            </a:r>
            <a:r>
              <a:rPr lang="zh-CN" altLang="en-US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INDEX</a:t>
            </a:r>
            <a:endParaRPr lang="en-US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1678940"/>
            <a:ext cx="8420100" cy="4229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55000" y="2294255"/>
            <a:ext cx="37382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它充分考虑了数据的全局分布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每一步迭代都将预测空间划分成了更小的子区间，类似于B-Tree或决策树的思路，从而通过有限几步迭代就可锁定最终的数据位置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迭代过程中没有任何数据搜索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I/O操作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4415" y="1434465"/>
            <a:ext cx="104755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测试将基于Key的查询分为两个阶段：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从测试结果可以看出来：性能有60%~70%的提升，而在存储空间占用上最高节省了99%。 RM-Index采用了神经网络模型，所以在数据压缩上可以发挥更大的潜力。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3" name="稻壳儿搜索【幻雨工作室】_1"/>
          <p:cNvSpPr txBox="1"/>
          <p:nvPr/>
        </p:nvSpPr>
        <p:spPr>
          <a:xfrm>
            <a:off x="1835380" y="515458"/>
            <a:ext cx="484078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RANGE</a:t>
            </a:r>
            <a:r>
              <a:rPr lang="zh-CN" altLang="en-US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INDEX</a:t>
            </a:r>
            <a:endParaRPr lang="en-US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75765" y="2910840"/>
            <a:ext cx="7031990" cy="3280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4415" y="1434465"/>
            <a:ext cx="104755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存在问题：</a:t>
            </a:r>
            <a:endParaRPr lang="en-US" altLang="zh-CN"/>
          </a:p>
          <a:p>
            <a:r>
              <a:rPr lang="en-US" altLang="zh-CN"/>
              <a:t>数据更新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如果Model阶段的预测越精确，往往意味着该模型对于新数据的分布预测会更差，这里存在一些矛盾</a:t>
            </a:r>
            <a:r>
              <a:rPr lang="zh-CN" altLang="en-US"/>
              <a:t>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如果分布发生了变化，是否能够及时的侦测到？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或者，当分布发生变化时，性能是否会出现急剧的恶化？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3" name="稻壳儿搜索【幻雨工作室】_1"/>
          <p:cNvSpPr txBox="1"/>
          <p:nvPr/>
        </p:nvSpPr>
        <p:spPr>
          <a:xfrm>
            <a:off x="1835380" y="515458"/>
            <a:ext cx="484078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RANGE</a:t>
            </a:r>
            <a:r>
              <a:rPr lang="zh-CN" altLang="en-US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INDEX</a:t>
            </a:r>
            <a:endParaRPr lang="en-US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稻壳儿搜索【幻雨工作室】_1"/>
          <p:cNvSpPr txBox="1"/>
          <p:nvPr/>
        </p:nvSpPr>
        <p:spPr>
          <a:xfrm>
            <a:off x="3675610" y="3661883"/>
            <a:ext cx="484078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HASH INDEX</a:t>
            </a:r>
            <a:endParaRPr lang="en-US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5283200" y="1830905"/>
            <a:ext cx="1625600" cy="16213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5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51380" y="1983105"/>
            <a:ext cx="84347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Hash索引(Point Index)</a:t>
            </a:r>
            <a:endParaRPr lang="zh-CN" altLang="en-US"/>
          </a:p>
          <a:p>
            <a:r>
              <a:rPr lang="zh-CN" altLang="en-US"/>
              <a:t>对于Hash索引而言，基于Key的查询，在性能上已经是极致了，因此，Learned Index已经难以进行突破。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显著的问题：基于通用数据分布设计的Hash Function，难免会带来明显的键冲突问题，当两个键冲突以后，通常基于一个linked-list或secondary probing来处理重复的记录，无论哪种方式，都会导致在存储空间占用上带来一些浪费。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0" y="1074420"/>
            <a:ext cx="8172450" cy="38957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67840" y="5136515"/>
            <a:ext cx="12076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th</a:t>
            </a:r>
            <a:r>
              <a:rPr lang="zh-CN" altLang="en-US"/>
              <a:t>e learned models can reduce the number of conflicts by up to 77%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稻壳儿搜索【幻雨工作室】_1"/>
          <p:cNvSpPr txBox="1"/>
          <p:nvPr/>
        </p:nvSpPr>
        <p:spPr>
          <a:xfrm>
            <a:off x="3675610" y="3661883"/>
            <a:ext cx="484078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CONCLUSION</a:t>
            </a:r>
            <a:endParaRPr lang="en-US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5283200" y="1830905"/>
            <a:ext cx="1625600" cy="16213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5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5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21510" y="2117090"/>
            <a:ext cx="81464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Learned Index并不是意图去替代现有的索引，而是对现有索引机制的一些补充：它提供了一种更优的构建索引的思路。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但目前为止，该思路主要还是针对Read-Only的查询任务而设计的，对于存在大量实时写负载的场景，还需要做更多的探索。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稻壳儿搜索【幻雨工作室】_1"/>
          <p:cNvSpPr txBox="1"/>
          <p:nvPr/>
        </p:nvSpPr>
        <p:spPr>
          <a:xfrm>
            <a:off x="1844675" y="908050"/>
            <a:ext cx="6882130" cy="1477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聚簇索引和非聚簇索引</a:t>
            </a:r>
            <a:endParaRPr lang="zh-CN" altLang="en-US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zh-CN" altLang="en-US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3940" y="2068830"/>
            <a:ext cx="5322570" cy="2831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180" y="1821180"/>
            <a:ext cx="422148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/>
          <p:nvPr/>
        </p:nvSpPr>
        <p:spPr>
          <a:xfrm>
            <a:off x="4179221" y="1125655"/>
            <a:ext cx="38335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稻壳儿搜索【幻雨工作室】_2"/>
          <p:cNvSpPr/>
          <p:nvPr/>
        </p:nvSpPr>
        <p:spPr>
          <a:xfrm>
            <a:off x="2429619" y="2873545"/>
            <a:ext cx="761773" cy="7617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搜索【幻雨工作室】_3"/>
          <p:cNvSpPr txBox="1">
            <a:spLocks noChangeArrowheads="1"/>
          </p:cNvSpPr>
          <p:nvPr/>
        </p:nvSpPr>
        <p:spPr bwMode="auto">
          <a:xfrm>
            <a:off x="3159125" y="2994025"/>
            <a:ext cx="3310255" cy="52197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INTRODUCTION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稻壳儿搜索【幻雨工作室】_4"/>
          <p:cNvSpPr/>
          <p:nvPr/>
        </p:nvSpPr>
        <p:spPr>
          <a:xfrm>
            <a:off x="6469529" y="2873545"/>
            <a:ext cx="761773" cy="7617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稻壳儿搜索【幻雨工作室】_5"/>
          <p:cNvSpPr txBox="1">
            <a:spLocks noChangeArrowheads="1"/>
          </p:cNvSpPr>
          <p:nvPr/>
        </p:nvSpPr>
        <p:spPr bwMode="auto">
          <a:xfrm>
            <a:off x="7425055" y="2992755"/>
            <a:ext cx="2867660" cy="52197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RANGE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INDEX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稻壳儿搜索【幻雨工作室】_6"/>
          <p:cNvSpPr/>
          <p:nvPr/>
        </p:nvSpPr>
        <p:spPr>
          <a:xfrm>
            <a:off x="2429619" y="4459878"/>
            <a:ext cx="761773" cy="7617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稻壳儿搜索【幻雨工作室】_7"/>
          <p:cNvSpPr txBox="1">
            <a:spLocks noChangeArrowheads="1"/>
          </p:cNvSpPr>
          <p:nvPr/>
        </p:nvSpPr>
        <p:spPr bwMode="auto">
          <a:xfrm>
            <a:off x="3380105" y="4578985"/>
            <a:ext cx="3089275" cy="52197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POINT INDEX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稻壳儿搜索【幻雨工作室】_8"/>
          <p:cNvSpPr/>
          <p:nvPr/>
        </p:nvSpPr>
        <p:spPr>
          <a:xfrm>
            <a:off x="6469529" y="4459878"/>
            <a:ext cx="761773" cy="7617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9"/>
          <p:cNvSpPr txBox="1">
            <a:spLocks noChangeArrowheads="1"/>
          </p:cNvSpPr>
          <p:nvPr/>
        </p:nvSpPr>
        <p:spPr bwMode="auto">
          <a:xfrm>
            <a:off x="7424939" y="4579154"/>
            <a:ext cx="2867779" cy="52197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CONCLUSION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稻壳儿搜索【幻雨工作室】_1"/>
          <p:cNvSpPr txBox="1"/>
          <p:nvPr/>
        </p:nvSpPr>
        <p:spPr>
          <a:xfrm>
            <a:off x="1537970" y="1962150"/>
            <a:ext cx="9115425" cy="2153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聚簇索引和非聚簇索引的应用：回表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，为什么主键会设置成自自增的？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，数据库索引为什么用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b+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树而不用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树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稻壳儿搜索【幻雨工作室】_1"/>
          <p:cNvSpPr txBox="1"/>
          <p:nvPr/>
        </p:nvSpPr>
        <p:spPr>
          <a:xfrm>
            <a:off x="3675610" y="3661883"/>
            <a:ext cx="484078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 INTRODUCTION</a:t>
            </a:r>
            <a:endParaRPr lang="en-US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5283200" y="1830905"/>
            <a:ext cx="1625600" cy="16213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5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7090" y="1703487"/>
            <a:ext cx="1275907" cy="4321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6"/>
          <p:cNvSpPr/>
          <p:nvPr/>
        </p:nvSpPr>
        <p:spPr>
          <a:xfrm>
            <a:off x="2406650" y="1336040"/>
            <a:ext cx="978535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数据库查询都会用到索引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B-Tree索引（多叉平衡树，查询速度接近二分查找）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Hash索引（使用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hash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Bitmap索引（用来判断一条记录是否存在）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7090" y="1703487"/>
            <a:ext cx="1275907" cy="4321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6"/>
          <p:cNvSpPr/>
          <p:nvPr/>
        </p:nvSpPr>
        <p:spPr>
          <a:xfrm>
            <a:off x="2348865" y="1703705"/>
            <a:ext cx="978535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传统索引存在最显著的问题：没有考虑数据的分布特点，往往预先假设了最差的数据分布，从而期望索引具备更高的通用性。因此，这些索引往往会导致大量的存储空间浪费。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7090" y="1703487"/>
            <a:ext cx="1275907" cy="4321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6"/>
          <p:cNvSpPr/>
          <p:nvPr/>
        </p:nvSpPr>
        <p:spPr>
          <a:xfrm>
            <a:off x="2406650" y="1815465"/>
            <a:ext cx="978535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Learned Index正是借助机器学习的方法，通过对存量数据进行学习来掌握这些数据的分布特点，从而可以对现有的索引模型进行改进。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稻壳儿搜索【幻雨工作室】_1"/>
          <p:cNvSpPr txBox="1"/>
          <p:nvPr/>
        </p:nvSpPr>
        <p:spPr>
          <a:xfrm>
            <a:off x="3675610" y="3661883"/>
            <a:ext cx="484078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RANGE</a:t>
            </a:r>
            <a:r>
              <a:rPr lang="zh-CN" altLang="en-US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INDEX</a:t>
            </a:r>
            <a:endParaRPr lang="en-US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5283200" y="1830905"/>
            <a:ext cx="1625600" cy="16213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5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9565" y="1211580"/>
            <a:ext cx="7894320" cy="3202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60" y="1437640"/>
            <a:ext cx="2344420" cy="2976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2545" y="5517515"/>
            <a:ext cx="1047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如果用户想获取ID = 4的记录，数据库只需要读取三次磁盘就可以找到记录所在的数据的页号(page)为4。</a:t>
            </a:r>
            <a:endParaRPr lang="zh-CN" altLang="en-US"/>
          </a:p>
        </p:txBody>
      </p:sp>
      <p:sp>
        <p:nvSpPr>
          <p:cNvPr id="13" name="稻壳儿搜索【幻雨工作室】_1"/>
          <p:cNvSpPr txBox="1"/>
          <p:nvPr/>
        </p:nvSpPr>
        <p:spPr>
          <a:xfrm>
            <a:off x="1835380" y="515458"/>
            <a:ext cx="484078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RANGE</a:t>
            </a:r>
            <a:r>
              <a:rPr lang="zh-CN" altLang="en-US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INDEX</a:t>
            </a:r>
            <a:endParaRPr lang="en-US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4415" y="1434465"/>
            <a:ext cx="104755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Key--&gt;page</a:t>
            </a:r>
            <a:endParaRPr lang="en-US" altLang="zh-CN"/>
          </a:p>
          <a:p>
            <a:r>
              <a:rPr lang="en-US" altLang="zh-CN"/>
              <a:t>机器学习中的回归要干的事情是一样的，都是通过一些特征预测目标值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简单来说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只需要有（</a:t>
            </a:r>
            <a:r>
              <a:rPr lang="en-US" altLang="zh-CN"/>
              <a:t>key</a:t>
            </a:r>
            <a:r>
              <a:rPr lang="zh-CN" altLang="en-US"/>
              <a:t>，</a:t>
            </a:r>
            <a:r>
              <a:rPr lang="en-US" altLang="zh-CN"/>
              <a:t>page</a:t>
            </a:r>
            <a:r>
              <a:rPr lang="zh-CN" altLang="en-US"/>
              <a:t>）的数据集，我们就可以通过深度学习来训练出 page = f(key)，通过这个函数我们可以在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）的时间复杂度里找到</a:t>
            </a:r>
            <a:r>
              <a:rPr lang="en-US" altLang="zh-CN"/>
              <a:t>page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3" name="稻壳儿搜索【幻雨工作室】_1"/>
          <p:cNvSpPr txBox="1"/>
          <p:nvPr/>
        </p:nvSpPr>
        <p:spPr>
          <a:xfrm>
            <a:off x="1778230" y="515458"/>
            <a:ext cx="484078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RANGE</a:t>
            </a:r>
            <a:r>
              <a:rPr lang="zh-CN" altLang="en-US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4800">
                <a:solidFill>
                  <a:schemeClr val="accent1">
                    <a:lumMod val="75000"/>
                  </a:schemeClr>
                </a:solidFill>
                <a:sym typeface="+mn-ea"/>
              </a:rPr>
              <a:t>INDEX</a:t>
            </a:r>
            <a:endParaRPr lang="en-US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6890" y="3561715"/>
            <a:ext cx="6057900" cy="24955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060,&quot;width&quot;:12990}"/>
</p:tagLst>
</file>

<file path=ppt/tags/tag2.xml><?xml version="1.0" encoding="utf-8"?>
<p:tagLst xmlns:p="http://schemas.openxmlformats.org/presentationml/2006/main">
  <p:tag name="KSO_WM_UNIT_PLACING_PICTURE_USER_VIEWPORT" val="{&quot;height&quot;:4005,&quot;width&quot;:9000}"/>
</p:tagLst>
</file>

<file path=ppt/theme/theme1.xml><?xml version="1.0" encoding="utf-8"?>
<a:theme xmlns:a="http://schemas.openxmlformats.org/drawingml/2006/main" name="Office 主题​​">
  <a:themeElements>
    <a:clrScheme name="蓝色毕业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4270"/>
      </a:accent1>
      <a:accent2>
        <a:srgbClr val="304270"/>
      </a:accent2>
      <a:accent3>
        <a:srgbClr val="304270"/>
      </a:accent3>
      <a:accent4>
        <a:srgbClr val="304270"/>
      </a:accent4>
      <a:accent5>
        <a:srgbClr val="304270"/>
      </a:accent5>
      <a:accent6>
        <a:srgbClr val="30427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蓝色毕业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4270"/>
      </a:accent1>
      <a:accent2>
        <a:srgbClr val="304270"/>
      </a:accent2>
      <a:accent3>
        <a:srgbClr val="304270"/>
      </a:accent3>
      <a:accent4>
        <a:srgbClr val="304270"/>
      </a:accent4>
      <a:accent5>
        <a:srgbClr val="304270"/>
      </a:accent5>
      <a:accent6>
        <a:srgbClr val="30427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蓝色毕业答辩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304270"/>
    </a:accent1>
    <a:accent2>
      <a:srgbClr val="304270"/>
    </a:accent2>
    <a:accent3>
      <a:srgbClr val="304270"/>
    </a:accent3>
    <a:accent4>
      <a:srgbClr val="304270"/>
    </a:accent4>
    <a:accent5>
      <a:srgbClr val="304270"/>
    </a:accent5>
    <a:accent6>
      <a:srgbClr val="30427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WPS 演示</Application>
  <PresentationFormat>宽屏</PresentationFormat>
  <Paragraphs>140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华文细黑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一只特立独行的桶</cp:lastModifiedBy>
  <cp:revision>24</cp:revision>
  <dcterms:created xsi:type="dcterms:W3CDTF">2019-06-03T15:38:00Z</dcterms:created>
  <dcterms:modified xsi:type="dcterms:W3CDTF">2020-12-22T16:11:13Z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