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5" r:id="rId4"/>
    <p:sldId id="275" r:id="rId5"/>
    <p:sldId id="287" r:id="rId6"/>
    <p:sldId id="285" r:id="rId7"/>
    <p:sldId id="298" r:id="rId8"/>
    <p:sldId id="299" r:id="rId9"/>
    <p:sldId id="288" r:id="rId10"/>
    <p:sldId id="289" r:id="rId11"/>
    <p:sldId id="292" r:id="rId12"/>
    <p:sldId id="290" r:id="rId13"/>
    <p:sldId id="293" r:id="rId14"/>
    <p:sldId id="296" r:id="rId15"/>
    <p:sldId id="291" r:id="rId16"/>
    <p:sldId id="294" r:id="rId17"/>
    <p:sldId id="297" r:id="rId18"/>
    <p:sldId id="284"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165F8-92B5-4CEC-BCA6-D9E4891926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4D7A80-101E-4794-8C45-F27522478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1C6126-FB71-48CC-851F-8D67931591FE}"/>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72CEAFC8-4983-4523-8869-C33FBAD30A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D189FA-3C00-4E78-A8D8-253B2AF34855}"/>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360618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05494-8B4D-434E-ACFC-245B675220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02A0E0B-B32A-4D65-8002-14A5346455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AF967D-9A6C-461B-9E08-C5EDB0922032}"/>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7D32F0BE-34BC-49C4-A974-9A2FCCAF17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64AD0D-17DE-48D9-BAFC-9D2976044717}"/>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236657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15AF23-68E3-455C-80C1-26D02CDDC7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352434-3A46-4CD0-B71D-598CA068AA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F8E65C-0CBD-4211-9F85-5138DE5650EB}"/>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4EA09CC6-45BA-488F-81DE-8339B7962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50063E-40B6-4D59-8646-A97A83F74779}"/>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7602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9B957-7773-4A76-91AD-B039A01433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C77EC0-F226-42FB-882E-65D90351D8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DD73AB-08E1-4CAC-A5AF-1751D356ED33}"/>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70F496AF-8D7F-4BFF-A5B1-B634BA5CB1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DBD93E-723B-4B19-9A24-3E46B7966903}"/>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234826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13AC2-D856-43F4-BF0F-1C1F7D9759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02C021-0D3B-4219-916E-55369CCA9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3C8AE67-972E-47AD-8E6E-C475AEA5BC7F}"/>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BF462029-857D-4417-A183-5DA1742580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26E8B-66B1-4F21-9617-D6F1AA0D10CD}"/>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35278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FFC93-AB12-4A5E-BE95-36FA9BE7FC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D7C332-7E4E-4B41-91A1-A8DDB7717CB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83FD64-7C31-40E2-80CF-489AF8D896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FFB33DF-B73B-4694-A325-28D96D89E43C}"/>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6" name="页脚占位符 5">
            <a:extLst>
              <a:ext uri="{FF2B5EF4-FFF2-40B4-BE49-F238E27FC236}">
                <a16:creationId xmlns:a16="http://schemas.microsoft.com/office/drawing/2014/main" id="{D2D07FD0-C50F-4CCE-A33B-1F0B597E16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8FDEFC-ED94-432C-B782-42D9D4F3B11E}"/>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81984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C36C1-2631-4A8E-86B9-6B1D9D70DD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C70A22-6CA0-48A4-87A9-BE6798246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E07F4BC-6A01-48DB-AFAA-F2763C6733D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9A974F-3381-4282-9B69-2832BC213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805759-D20C-4FCE-9E7C-5C19CB5772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A91D78E-E1E4-45AD-BA36-6F4FA9F38CA3}"/>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8" name="页脚占位符 7">
            <a:extLst>
              <a:ext uri="{FF2B5EF4-FFF2-40B4-BE49-F238E27FC236}">
                <a16:creationId xmlns:a16="http://schemas.microsoft.com/office/drawing/2014/main" id="{4B07F1B7-CD9E-42B6-A77F-293CCCC2A5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0151A-00D6-42A4-9AB6-62B3CE6E9EF1}"/>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167969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680BB-1B1B-4030-BF59-7A84835998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F0985A-AEE5-4F42-8242-E1C09BC31755}"/>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4" name="页脚占位符 3">
            <a:extLst>
              <a:ext uri="{FF2B5EF4-FFF2-40B4-BE49-F238E27FC236}">
                <a16:creationId xmlns:a16="http://schemas.microsoft.com/office/drawing/2014/main" id="{18577BCA-6C2B-4EF0-A4E8-1AD0E79817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6EDCFA-F4A9-4317-89FF-B40FFB307A5E}"/>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26886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EFF16D-1768-4CC3-B07C-0AE866A1DAC7}"/>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3" name="页脚占位符 2">
            <a:extLst>
              <a:ext uri="{FF2B5EF4-FFF2-40B4-BE49-F238E27FC236}">
                <a16:creationId xmlns:a16="http://schemas.microsoft.com/office/drawing/2014/main" id="{97334E1D-911D-4ECA-9EA1-2DAB98C549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9FFECA-B9C6-4531-8330-07A0AFFCB1E9}"/>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7298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F62A6-2D52-47A6-8A71-7AE882C60C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FCB2E3-FBBE-45C4-B8BA-D7EA289B4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136E9D2-D800-4EB6-9BC7-AF35CD905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C3B85A-C028-4766-924A-458780393F9D}"/>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6" name="页脚占位符 5">
            <a:extLst>
              <a:ext uri="{FF2B5EF4-FFF2-40B4-BE49-F238E27FC236}">
                <a16:creationId xmlns:a16="http://schemas.microsoft.com/office/drawing/2014/main" id="{1B829C75-C04F-43E3-A777-BFEA1A8BA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E1836E-8250-462F-B6EB-109C4A9388C4}"/>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309034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6B90C-2038-409D-8ADF-F35CC9DCD8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10FD1E-C3CC-484E-A967-33273991D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A9F693-25A4-48A5-B0E5-649C72453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8B491B-E3F3-43F6-9926-D36F1D035CB5}"/>
              </a:ext>
            </a:extLst>
          </p:cNvPr>
          <p:cNvSpPr>
            <a:spLocks noGrp="1"/>
          </p:cNvSpPr>
          <p:nvPr>
            <p:ph type="dt" sz="half" idx="10"/>
          </p:nvPr>
        </p:nvSpPr>
        <p:spPr/>
        <p:txBody>
          <a:bodyPr/>
          <a:lstStyle/>
          <a:p>
            <a:fld id="{E6CAB000-1711-47B6-8CCC-8681FF03158B}" type="datetimeFigureOut">
              <a:rPr lang="zh-CN" altLang="en-US" smtClean="0"/>
              <a:t>2020/11/11</a:t>
            </a:fld>
            <a:endParaRPr lang="zh-CN" altLang="en-US"/>
          </a:p>
        </p:txBody>
      </p:sp>
      <p:sp>
        <p:nvSpPr>
          <p:cNvPr id="6" name="页脚占位符 5">
            <a:extLst>
              <a:ext uri="{FF2B5EF4-FFF2-40B4-BE49-F238E27FC236}">
                <a16:creationId xmlns:a16="http://schemas.microsoft.com/office/drawing/2014/main" id="{D5796176-55C3-488F-8EB9-CCB91D195F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D46244-306D-4AFA-8BA5-E2BA618C7FDA}"/>
              </a:ext>
            </a:extLst>
          </p:cNvPr>
          <p:cNvSpPr>
            <a:spLocks noGrp="1"/>
          </p:cNvSpPr>
          <p:nvPr>
            <p:ph type="sldNum" sz="quarter" idx="12"/>
          </p:nvPr>
        </p:nvSpPr>
        <p:spPr/>
        <p:txBody>
          <a:body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424586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DBEFC3-5D98-4D29-9CDC-1F9A07621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D51316-9D59-4DE8-90C4-9765C0859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07EA85-306A-43E9-A13D-96BADBA3E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AB000-1711-47B6-8CCC-8681FF03158B}" type="datetimeFigureOut">
              <a:rPr lang="zh-CN" altLang="en-US" smtClean="0"/>
              <a:t>2020/11/11</a:t>
            </a:fld>
            <a:endParaRPr lang="zh-CN" altLang="en-US"/>
          </a:p>
        </p:txBody>
      </p:sp>
      <p:sp>
        <p:nvSpPr>
          <p:cNvPr id="5" name="页脚占位符 4">
            <a:extLst>
              <a:ext uri="{FF2B5EF4-FFF2-40B4-BE49-F238E27FC236}">
                <a16:creationId xmlns:a16="http://schemas.microsoft.com/office/drawing/2014/main" id="{FAB6E6E7-4B59-42C6-B33F-9001AAF01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76C38-F18F-46E4-A4C6-BEEA71729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302F8-2A17-4C1E-B20D-8264EEA3C52A}" type="slidenum">
              <a:rPr lang="zh-CN" altLang="en-US" smtClean="0"/>
              <a:t>‹#›</a:t>
            </a:fld>
            <a:endParaRPr lang="zh-CN" altLang="en-US"/>
          </a:p>
        </p:txBody>
      </p:sp>
    </p:spTree>
    <p:extLst>
      <p:ext uri="{BB962C8B-B14F-4D97-AF65-F5344CB8AC3E}">
        <p14:creationId xmlns:p14="http://schemas.microsoft.com/office/powerpoint/2010/main" val="65229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6264B-50D0-4448-B6F8-222E5D96AC28}"/>
              </a:ext>
            </a:extLst>
          </p:cNvPr>
          <p:cNvSpPr>
            <a:spLocks noGrp="1"/>
          </p:cNvSpPr>
          <p:nvPr>
            <p:ph type="ctrTitle"/>
          </p:nvPr>
        </p:nvSpPr>
        <p:spPr>
          <a:xfrm>
            <a:off x="1524000" y="509966"/>
            <a:ext cx="9144000" cy="2387600"/>
          </a:xfrm>
        </p:spPr>
        <p:txBody>
          <a:bodyPr/>
          <a:lstStyle/>
          <a:p>
            <a:r>
              <a:rPr lang="en-US" altLang="zh-CN" dirty="0">
                <a:latin typeface="LinBiolinumTB"/>
              </a:rPr>
              <a:t>Towards Scaling Blockchain Systems via Sharding</a:t>
            </a:r>
            <a:endParaRPr lang="zh-CN" altLang="en-US" dirty="0"/>
          </a:p>
        </p:txBody>
      </p:sp>
      <p:sp>
        <p:nvSpPr>
          <p:cNvPr id="3" name="副标题 2">
            <a:extLst>
              <a:ext uri="{FF2B5EF4-FFF2-40B4-BE49-F238E27FC236}">
                <a16:creationId xmlns:a16="http://schemas.microsoft.com/office/drawing/2014/main" id="{C11AD4A3-7B91-4B20-B551-6823B1023749}"/>
              </a:ext>
            </a:extLst>
          </p:cNvPr>
          <p:cNvSpPr>
            <a:spLocks noGrp="1"/>
          </p:cNvSpPr>
          <p:nvPr>
            <p:ph type="subTitle" idx="1"/>
          </p:nvPr>
        </p:nvSpPr>
        <p:spPr>
          <a:xfrm>
            <a:off x="1524000" y="3199367"/>
            <a:ext cx="9144000" cy="1655762"/>
          </a:xfrm>
        </p:spPr>
        <p:txBody>
          <a:bodyPr/>
          <a:lstStyle/>
          <a:p>
            <a:r>
              <a:rPr lang="en-US" altLang="zh-CN" dirty="0"/>
              <a:t>Hung Dang, Tien Tuan Anh Dinh, Dumitrel Loghin</a:t>
            </a:r>
          </a:p>
          <a:p>
            <a:r>
              <a:rPr lang="en-US" altLang="zh-CN" dirty="0"/>
              <a:t>Ee-Chien Chang, Qian Lin, Beng Chin Ooi</a:t>
            </a:r>
          </a:p>
          <a:p>
            <a:r>
              <a:rPr lang="en-US" altLang="zh-CN" dirty="0"/>
              <a:t>National University of Singapore</a:t>
            </a:r>
            <a:endParaRPr lang="zh-CN" altLang="en-US" dirty="0"/>
          </a:p>
        </p:txBody>
      </p:sp>
      <p:sp>
        <p:nvSpPr>
          <p:cNvPr id="4" name="副标题 2">
            <a:extLst>
              <a:ext uri="{FF2B5EF4-FFF2-40B4-BE49-F238E27FC236}">
                <a16:creationId xmlns:a16="http://schemas.microsoft.com/office/drawing/2014/main" id="{ABE8F417-F1D4-4706-A2E6-6FD5AC334AC6}"/>
              </a:ext>
            </a:extLst>
          </p:cNvPr>
          <p:cNvSpPr txBox="1">
            <a:spLocks/>
          </p:cNvSpPr>
          <p:nvPr/>
        </p:nvSpPr>
        <p:spPr>
          <a:xfrm>
            <a:off x="1676400" y="4914900"/>
            <a:ext cx="9144000" cy="1536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a:p>
            <a:r>
              <a:rPr lang="zh-CN" altLang="en-US" dirty="0"/>
              <a:t>报告人：李文通</a:t>
            </a:r>
            <a:endParaRPr lang="en-US" altLang="zh-CN" dirty="0"/>
          </a:p>
          <a:p>
            <a:r>
              <a:rPr lang="en-US" altLang="zh-CN" dirty="0"/>
              <a:t>2020/11/11</a:t>
            </a:r>
          </a:p>
        </p:txBody>
      </p:sp>
    </p:spTree>
    <p:extLst>
      <p:ext uri="{BB962C8B-B14F-4D97-AF65-F5344CB8AC3E}">
        <p14:creationId xmlns:p14="http://schemas.microsoft.com/office/powerpoint/2010/main" val="249336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FF88-B100-4DFD-A4B0-2785D0B5548C}"/>
              </a:ext>
            </a:extLst>
          </p:cNvPr>
          <p:cNvSpPr>
            <a:spLocks noGrp="1"/>
          </p:cNvSpPr>
          <p:nvPr>
            <p:ph type="title"/>
          </p:nvPr>
        </p:nvSpPr>
        <p:spPr>
          <a:xfrm>
            <a:off x="342900" y="0"/>
            <a:ext cx="10515600" cy="1325563"/>
          </a:xfrm>
        </p:spPr>
        <p:txBody>
          <a:bodyPr>
            <a:normAutofit/>
          </a:bodyPr>
          <a:lstStyle/>
          <a:p>
            <a:r>
              <a:rPr lang="zh-CN" altLang="en-US" sz="4000" dirty="0"/>
              <a:t>一个委员会内的共识算法如何设计？</a:t>
            </a:r>
          </a:p>
        </p:txBody>
      </p:sp>
      <p:sp>
        <p:nvSpPr>
          <p:cNvPr id="3" name="内容占位符 2">
            <a:extLst>
              <a:ext uri="{FF2B5EF4-FFF2-40B4-BE49-F238E27FC236}">
                <a16:creationId xmlns:a16="http://schemas.microsoft.com/office/drawing/2014/main" id="{A1E634A9-986D-4FC8-AD2B-CE1E923CE909}"/>
              </a:ext>
            </a:extLst>
          </p:cNvPr>
          <p:cNvSpPr>
            <a:spLocks noGrp="1"/>
          </p:cNvSpPr>
          <p:nvPr>
            <p:ph idx="1"/>
          </p:nvPr>
        </p:nvSpPr>
        <p:spPr>
          <a:xfrm>
            <a:off x="342900" y="1474788"/>
            <a:ext cx="10515600" cy="1712912"/>
          </a:xfrm>
        </p:spPr>
        <p:txBody>
          <a:bodyPr>
            <a:normAutofit/>
          </a:bodyPr>
          <a:lstStyle/>
          <a:p>
            <a:r>
              <a:rPr lang="zh-CN" altLang="en-US" sz="2400" dirty="0"/>
              <a:t>在节点数很多的情况下（</a:t>
            </a:r>
            <a:r>
              <a:rPr lang="en-US" altLang="zh-CN" sz="2400" dirty="0"/>
              <a:t>&gt;100</a:t>
            </a:r>
            <a:r>
              <a:rPr lang="zh-CN" altLang="en-US" sz="2400" dirty="0"/>
              <a:t>）拜占庭容错算法速度慢。如下图，当系统节点个数大于</a:t>
            </a:r>
            <a:r>
              <a:rPr lang="en-US" altLang="zh-CN" sz="2400" dirty="0"/>
              <a:t>67</a:t>
            </a:r>
            <a:r>
              <a:rPr lang="zh-CN" altLang="en-US" sz="2400" dirty="0"/>
              <a:t>的时候，系统吞吐量下降到了很小的数值。我们是否可以在保证安全共识的情况下尽可能减少一个委员会内的节点个数呢？</a:t>
            </a:r>
          </a:p>
        </p:txBody>
      </p:sp>
      <p:pic>
        <p:nvPicPr>
          <p:cNvPr id="4" name="图片 3">
            <a:extLst>
              <a:ext uri="{FF2B5EF4-FFF2-40B4-BE49-F238E27FC236}">
                <a16:creationId xmlns:a16="http://schemas.microsoft.com/office/drawing/2014/main" id="{40742E59-8DE1-4594-AD92-4BBA72894AC8}"/>
              </a:ext>
            </a:extLst>
          </p:cNvPr>
          <p:cNvPicPr>
            <a:picLocks noChangeAspect="1"/>
          </p:cNvPicPr>
          <p:nvPr/>
        </p:nvPicPr>
        <p:blipFill>
          <a:blip r:embed="rId2"/>
          <a:stretch>
            <a:fillRect/>
          </a:stretch>
        </p:blipFill>
        <p:spPr>
          <a:xfrm>
            <a:off x="1412705" y="2902342"/>
            <a:ext cx="7775220" cy="3504429"/>
          </a:xfrm>
          <a:prstGeom prst="rect">
            <a:avLst/>
          </a:prstGeom>
        </p:spPr>
      </p:pic>
    </p:spTree>
    <p:extLst>
      <p:ext uri="{BB962C8B-B14F-4D97-AF65-F5344CB8AC3E}">
        <p14:creationId xmlns:p14="http://schemas.microsoft.com/office/powerpoint/2010/main" val="297646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69450-81C0-48A9-94B3-18C02BE8FD7F}"/>
              </a:ext>
            </a:extLst>
          </p:cNvPr>
          <p:cNvSpPr>
            <a:spLocks noGrp="1"/>
          </p:cNvSpPr>
          <p:nvPr>
            <p:ph type="title"/>
          </p:nvPr>
        </p:nvSpPr>
        <p:spPr>
          <a:xfrm>
            <a:off x="676945" y="67112"/>
            <a:ext cx="10367977" cy="1072314"/>
          </a:xfrm>
        </p:spPr>
        <p:txBody>
          <a:bodyPr>
            <a:normAutofit/>
          </a:bodyPr>
          <a:lstStyle/>
          <a:p>
            <a:r>
              <a:rPr lang="zh-CN" altLang="en-US" sz="4000" dirty="0"/>
              <a:t>改进的</a:t>
            </a:r>
            <a:r>
              <a:rPr lang="en-US" altLang="zh-CN" sz="4000" dirty="0"/>
              <a:t>PBFT</a:t>
            </a:r>
            <a:r>
              <a:rPr lang="zh-CN" altLang="en-US" sz="4000" dirty="0"/>
              <a:t>算法</a:t>
            </a:r>
          </a:p>
        </p:txBody>
      </p:sp>
      <p:sp>
        <p:nvSpPr>
          <p:cNvPr id="3" name="内容占位符 2">
            <a:extLst>
              <a:ext uri="{FF2B5EF4-FFF2-40B4-BE49-F238E27FC236}">
                <a16:creationId xmlns:a16="http://schemas.microsoft.com/office/drawing/2014/main" id="{2BEE55E2-2240-46E7-A6F2-495B1D72100C}"/>
              </a:ext>
            </a:extLst>
          </p:cNvPr>
          <p:cNvSpPr>
            <a:spLocks noGrp="1"/>
          </p:cNvSpPr>
          <p:nvPr>
            <p:ph idx="1"/>
          </p:nvPr>
        </p:nvSpPr>
        <p:spPr>
          <a:xfrm>
            <a:off x="764214" y="1325919"/>
            <a:ext cx="10515600" cy="5464969"/>
          </a:xfrm>
        </p:spPr>
        <p:txBody>
          <a:bodyPr>
            <a:normAutofit/>
          </a:bodyPr>
          <a:lstStyle/>
          <a:p>
            <a:r>
              <a:rPr lang="zh-CN" altLang="en-US" sz="2400" dirty="0"/>
              <a:t>论文使用了</a:t>
            </a:r>
            <a:r>
              <a:rPr lang="en-US" altLang="zh-CN" sz="2400" dirty="0"/>
              <a:t>TEE+PBFT</a:t>
            </a:r>
            <a:r>
              <a:rPr lang="zh-CN" altLang="en-US" sz="2400" dirty="0"/>
              <a:t>来改进共识算法。</a:t>
            </a:r>
            <a:endParaRPr lang="en-US" altLang="zh-CN" sz="2400" dirty="0"/>
          </a:p>
          <a:p>
            <a:r>
              <a:rPr lang="en-US" altLang="zh-CN" sz="2400" dirty="0"/>
              <a:t>PBFT</a:t>
            </a:r>
            <a:r>
              <a:rPr lang="zh-CN" altLang="en-US" sz="2400" dirty="0"/>
              <a:t>算法的安全假设为恶意节点的个数不大于</a:t>
            </a:r>
            <a:r>
              <a:rPr lang="en-US" altLang="zh-CN" sz="2400" dirty="0"/>
              <a:t>f</a:t>
            </a:r>
            <a:r>
              <a:rPr lang="zh-CN" altLang="en-US" sz="2400" dirty="0"/>
              <a:t>，其中</a:t>
            </a:r>
            <a:r>
              <a:rPr lang="en-US" altLang="zh-CN" sz="2400" dirty="0"/>
              <a:t>N=3f+1</a:t>
            </a:r>
            <a:r>
              <a:rPr lang="zh-CN" altLang="en-US" sz="2400" dirty="0"/>
              <a:t>，</a:t>
            </a:r>
            <a:r>
              <a:rPr lang="en-US" altLang="zh-CN" sz="2400" dirty="0"/>
              <a:t>N</a:t>
            </a:r>
            <a:r>
              <a:rPr lang="zh-CN" altLang="en-US" sz="2400" dirty="0"/>
              <a:t>表示一个网络的节点个数，也即是</a:t>
            </a:r>
            <a:r>
              <a:rPr lang="en-US" altLang="zh-CN" sz="2400" dirty="0"/>
              <a:t>f&lt;N/3</a:t>
            </a:r>
            <a:r>
              <a:rPr lang="zh-CN" altLang="en-US" sz="2400" dirty="0"/>
              <a:t>。</a:t>
            </a:r>
            <a:r>
              <a:rPr lang="zh-CN" altLang="en-US" sz="2400" dirty="0">
                <a:solidFill>
                  <a:srgbClr val="FF0000"/>
                </a:solidFill>
              </a:rPr>
              <a:t>如果使用了</a:t>
            </a:r>
            <a:r>
              <a:rPr lang="en-US" altLang="zh-CN" sz="2400" dirty="0">
                <a:solidFill>
                  <a:srgbClr val="FF0000"/>
                </a:solidFill>
              </a:rPr>
              <a:t>TEE+PBFT</a:t>
            </a:r>
            <a:r>
              <a:rPr lang="zh-CN" altLang="en-US" sz="2400" dirty="0">
                <a:solidFill>
                  <a:srgbClr val="FF0000"/>
                </a:solidFill>
              </a:rPr>
              <a:t>，可以让</a:t>
            </a:r>
            <a:r>
              <a:rPr lang="en-US" altLang="zh-CN" sz="2400" dirty="0">
                <a:solidFill>
                  <a:srgbClr val="FF0000"/>
                </a:solidFill>
              </a:rPr>
              <a:t>f&lt;N/2</a:t>
            </a:r>
            <a:r>
              <a:rPr lang="zh-CN" altLang="en-US" sz="2400" dirty="0">
                <a:solidFill>
                  <a:srgbClr val="FF0000"/>
                </a:solidFill>
              </a:rPr>
              <a:t>的前提下实现安全的共识。</a:t>
            </a:r>
            <a:endParaRPr lang="en-US" altLang="zh-CN" sz="2400" dirty="0">
              <a:solidFill>
                <a:srgbClr val="FF0000"/>
              </a:solidFill>
            </a:endParaRPr>
          </a:p>
          <a:p>
            <a:r>
              <a:rPr lang="zh-CN" altLang="en-US" sz="2400" dirty="0"/>
              <a:t>这样的好处就是使得这个网络抵抗恶意节点窜通攻击的能力提高了。比如网络中有</a:t>
            </a:r>
            <a:r>
              <a:rPr lang="en-US" altLang="zh-CN" sz="2400" dirty="0"/>
              <a:t>10</a:t>
            </a:r>
            <a:r>
              <a:rPr lang="zh-CN" altLang="en-US" sz="2400" dirty="0"/>
              <a:t>个恶意节点，为了实现安全的共识，使用</a:t>
            </a:r>
            <a:r>
              <a:rPr lang="en-US" altLang="zh-CN" sz="2400" dirty="0"/>
              <a:t>PBFT</a:t>
            </a:r>
            <a:r>
              <a:rPr lang="zh-CN" altLang="en-US" sz="2400" dirty="0"/>
              <a:t>算法，网络至少需要</a:t>
            </a:r>
            <a:r>
              <a:rPr lang="en-US" altLang="zh-CN" sz="2400" dirty="0"/>
              <a:t>31</a:t>
            </a:r>
            <a:r>
              <a:rPr lang="zh-CN" altLang="en-US" sz="2400" dirty="0"/>
              <a:t>个节点，其中包含</a:t>
            </a:r>
            <a:r>
              <a:rPr lang="en-US" altLang="zh-CN" sz="2400" dirty="0"/>
              <a:t>21</a:t>
            </a:r>
            <a:r>
              <a:rPr lang="zh-CN" altLang="en-US" sz="2400" dirty="0"/>
              <a:t>个诚信节点；而现在结合</a:t>
            </a:r>
            <a:r>
              <a:rPr lang="en-US" altLang="zh-CN" sz="2400" dirty="0"/>
              <a:t>TEE</a:t>
            </a:r>
            <a:r>
              <a:rPr lang="zh-CN" altLang="en-US" sz="2400" dirty="0"/>
              <a:t>，网络至少需要</a:t>
            </a:r>
            <a:r>
              <a:rPr lang="en-US" altLang="zh-CN" sz="2400" dirty="0"/>
              <a:t>21</a:t>
            </a:r>
            <a:r>
              <a:rPr lang="zh-CN" altLang="en-US" sz="2400" dirty="0"/>
              <a:t>个节点来实现安全共识，其中包含</a:t>
            </a:r>
            <a:r>
              <a:rPr lang="en-US" altLang="zh-CN" sz="2400" dirty="0"/>
              <a:t>11</a:t>
            </a:r>
            <a:r>
              <a:rPr lang="zh-CN" altLang="en-US" sz="2400" dirty="0"/>
              <a:t>个诚信节点。这样子，在一个委会会内，更少节点个数就能实现安全的拜占庭容错共识。</a:t>
            </a:r>
          </a:p>
        </p:txBody>
      </p:sp>
    </p:spTree>
    <p:extLst>
      <p:ext uri="{BB962C8B-B14F-4D97-AF65-F5344CB8AC3E}">
        <p14:creationId xmlns:p14="http://schemas.microsoft.com/office/powerpoint/2010/main" val="259603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B6B5B-6D9D-44F4-8B42-6C43440A4922}"/>
              </a:ext>
            </a:extLst>
          </p:cNvPr>
          <p:cNvSpPr>
            <a:spLocks noGrp="1"/>
          </p:cNvSpPr>
          <p:nvPr>
            <p:ph type="title"/>
          </p:nvPr>
        </p:nvSpPr>
        <p:spPr/>
        <p:txBody>
          <a:bodyPr>
            <a:normAutofit/>
          </a:bodyPr>
          <a:lstStyle/>
          <a:p>
            <a:r>
              <a:rPr lang="zh-CN" altLang="en-US" sz="4000" dirty="0"/>
              <a:t>一个委员会内的节点数目如何确定？</a:t>
            </a:r>
          </a:p>
        </p:txBody>
      </p:sp>
      <p:sp>
        <p:nvSpPr>
          <p:cNvPr id="3" name="内容占位符 2">
            <a:extLst>
              <a:ext uri="{FF2B5EF4-FFF2-40B4-BE49-F238E27FC236}">
                <a16:creationId xmlns:a16="http://schemas.microsoft.com/office/drawing/2014/main" id="{CD3E05BF-CBAD-4D22-B8FB-B350E3FACF01}"/>
              </a:ext>
            </a:extLst>
          </p:cNvPr>
          <p:cNvSpPr>
            <a:spLocks noGrp="1"/>
          </p:cNvSpPr>
          <p:nvPr>
            <p:ph idx="1"/>
          </p:nvPr>
        </p:nvSpPr>
        <p:spPr/>
        <p:txBody>
          <a:bodyPr>
            <a:normAutofit/>
          </a:bodyPr>
          <a:lstStyle/>
          <a:p>
            <a:r>
              <a:rPr lang="zh-CN" altLang="en-US" sz="2400" dirty="0"/>
              <a:t>假设整个区块链网络有</a:t>
            </a:r>
            <a:r>
              <a:rPr lang="en-US" altLang="zh-CN" sz="2400" dirty="0"/>
              <a:t>100</a:t>
            </a:r>
            <a:r>
              <a:rPr lang="zh-CN" altLang="en-US" sz="2400" dirty="0"/>
              <a:t>个节点，分为</a:t>
            </a:r>
            <a:r>
              <a:rPr lang="en-US" altLang="zh-CN" sz="2400" dirty="0"/>
              <a:t>5</a:t>
            </a:r>
            <a:r>
              <a:rPr lang="zh-CN" altLang="en-US" sz="2400" dirty="0"/>
              <a:t>个委员会，每一个委员会有</a:t>
            </a:r>
            <a:r>
              <a:rPr lang="en-US" altLang="zh-CN" sz="2400" dirty="0"/>
              <a:t>20</a:t>
            </a:r>
            <a:r>
              <a:rPr lang="zh-CN" altLang="en-US" sz="2400" dirty="0"/>
              <a:t>个节点，且使用的是拜占庭容错共识算法。</a:t>
            </a:r>
            <a:endParaRPr lang="en-US" altLang="zh-CN" sz="2400" dirty="0"/>
          </a:p>
          <a:p>
            <a:r>
              <a:rPr lang="zh-CN" altLang="en-US" sz="2400" dirty="0"/>
              <a:t>假设其中恶意节点有</a:t>
            </a:r>
            <a:r>
              <a:rPr lang="en-US" altLang="zh-CN" sz="2400" dirty="0"/>
              <a:t>10</a:t>
            </a:r>
            <a:r>
              <a:rPr lang="zh-CN" altLang="en-US" sz="2400" dirty="0"/>
              <a:t>个，并且它们之间相互窜通。如果这些恶意节点全部被分配到一个委员会里面，就会有大问题，它们就能够控着这个委员会的共识结果。</a:t>
            </a:r>
            <a:endParaRPr lang="en-US" altLang="zh-CN" sz="2400" dirty="0"/>
          </a:p>
          <a:p>
            <a:r>
              <a:rPr lang="zh-CN" altLang="en-US" sz="2400" dirty="0"/>
              <a:t>解决这个问题的一个方法是将这些恶意节点分散到各个委员会里面，使得每一个委员会所包含恶意节点的数量尽可能少。所以，我们需要解决这个分配问题。在第一次分配好之后，攻击者可能会慢慢把一个委员会内的节点一个一个攻破，使之变成恶意节点，导致这个委员会不再安全。因此需要周期性地重新调整或者说洗牌各个委员会的成员，让恶意节点尽可能均匀分散到各个委员会中。</a:t>
            </a:r>
          </a:p>
        </p:txBody>
      </p:sp>
    </p:spTree>
    <p:extLst>
      <p:ext uri="{BB962C8B-B14F-4D97-AF65-F5344CB8AC3E}">
        <p14:creationId xmlns:p14="http://schemas.microsoft.com/office/powerpoint/2010/main" val="411143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6850E-1C00-4B57-A00E-D7F7158608A3}"/>
              </a:ext>
            </a:extLst>
          </p:cNvPr>
          <p:cNvSpPr>
            <a:spLocks noGrp="1"/>
          </p:cNvSpPr>
          <p:nvPr>
            <p:ph type="title"/>
          </p:nvPr>
        </p:nvSpPr>
        <p:spPr/>
        <p:txBody>
          <a:bodyPr>
            <a:normAutofit/>
          </a:bodyPr>
          <a:lstStyle/>
          <a:p>
            <a:r>
              <a:rPr lang="zh-CN" altLang="en-US" sz="4000" dirty="0"/>
              <a:t>使用</a:t>
            </a:r>
            <a:r>
              <a:rPr lang="en-US" altLang="zh-CN" sz="4000" dirty="0"/>
              <a:t>SGX</a:t>
            </a:r>
            <a:r>
              <a:rPr lang="zh-CN" altLang="en-US" sz="4000" dirty="0"/>
              <a:t>产生随机数，保证随机分配。</a:t>
            </a:r>
          </a:p>
        </p:txBody>
      </p:sp>
      <p:sp>
        <p:nvSpPr>
          <p:cNvPr id="3" name="内容占位符 2">
            <a:extLst>
              <a:ext uri="{FF2B5EF4-FFF2-40B4-BE49-F238E27FC236}">
                <a16:creationId xmlns:a16="http://schemas.microsoft.com/office/drawing/2014/main" id="{706A1E77-FE57-4C8B-8BE1-43CB6EF94704}"/>
              </a:ext>
            </a:extLst>
          </p:cNvPr>
          <p:cNvSpPr>
            <a:spLocks noGrp="1"/>
          </p:cNvSpPr>
          <p:nvPr>
            <p:ph idx="1"/>
          </p:nvPr>
        </p:nvSpPr>
        <p:spPr/>
        <p:txBody>
          <a:bodyPr>
            <a:normAutofit/>
          </a:bodyPr>
          <a:lstStyle/>
          <a:p>
            <a:r>
              <a:rPr lang="en-US" altLang="zh-CN" sz="2400" dirty="0"/>
              <a:t>SGX</a:t>
            </a:r>
            <a:r>
              <a:rPr lang="zh-CN" altLang="en-US" sz="2400" dirty="0"/>
              <a:t>（一种</a:t>
            </a:r>
            <a:r>
              <a:rPr lang="en-US" altLang="zh-CN" sz="2400" dirty="0"/>
              <a:t>TEE</a:t>
            </a:r>
            <a:r>
              <a:rPr lang="zh-CN" altLang="en-US" sz="2400" dirty="0"/>
              <a:t>产品）有两个函数用于在</a:t>
            </a:r>
            <a:r>
              <a:rPr lang="en-US" altLang="zh-CN" sz="2400" dirty="0"/>
              <a:t>Enclave</a:t>
            </a:r>
            <a:r>
              <a:rPr lang="zh-CN" altLang="en-US" sz="2400" dirty="0"/>
              <a:t>处理：</a:t>
            </a:r>
            <a:r>
              <a:rPr lang="en-US" altLang="zh-CN" sz="2400" dirty="0" err="1"/>
              <a:t>sgx_read_rand</a:t>
            </a:r>
            <a:r>
              <a:rPr lang="zh-CN" altLang="en-US" sz="2400" dirty="0"/>
              <a:t>和</a:t>
            </a:r>
            <a:r>
              <a:rPr lang="en-US" altLang="zh-CN" sz="2400" dirty="0"/>
              <a:t>sgx_get_trusted_time</a:t>
            </a:r>
            <a:r>
              <a:rPr lang="zh-CN" altLang="en-US" sz="2400" dirty="0"/>
              <a:t>，分别用来产生无偏见的随机数和产生一个时间戳。论文借用这两个函数来实现委员会成员分配。</a:t>
            </a:r>
            <a:endParaRPr lang="en-US" altLang="zh-CN" sz="2400" dirty="0"/>
          </a:p>
          <a:p>
            <a:r>
              <a:rPr lang="zh-CN" altLang="en-US" sz="2400" dirty="0"/>
              <a:t>假设每一个节点都获取到了一个相同的随机数</a:t>
            </a:r>
            <a:r>
              <a:rPr lang="en-US" altLang="zh-CN" sz="2400" dirty="0" err="1"/>
              <a:t>rnd</a:t>
            </a:r>
            <a:r>
              <a:rPr lang="zh-CN" altLang="en-US" sz="2400" dirty="0"/>
              <a:t>，那么每一个节点都可以使用</a:t>
            </a:r>
            <a:r>
              <a:rPr lang="en-US" altLang="zh-CN" sz="2400" dirty="0" err="1"/>
              <a:t>rnd</a:t>
            </a:r>
            <a:r>
              <a:rPr lang="zh-CN" altLang="en-US" sz="2400" dirty="0"/>
              <a:t>作为种子（</a:t>
            </a:r>
            <a:r>
              <a:rPr lang="en-US" altLang="zh-CN" sz="2400" dirty="0"/>
              <a:t>seed</a:t>
            </a:r>
            <a:r>
              <a:rPr lang="zh-CN" altLang="en-US" sz="2400" dirty="0"/>
              <a:t>）来获得元素为</a:t>
            </a:r>
            <a:r>
              <a:rPr lang="en-US" altLang="zh-CN" sz="2400" dirty="0"/>
              <a:t>[1:N]</a:t>
            </a:r>
            <a:r>
              <a:rPr lang="zh-CN" altLang="en-US" sz="2400" dirty="0"/>
              <a:t>的一个随机全排列</a:t>
            </a:r>
            <a:r>
              <a:rPr lang="el-GR" altLang="zh-CN" sz="2400" dirty="0"/>
              <a:t>π</a:t>
            </a:r>
            <a:r>
              <a:rPr lang="zh-CN" altLang="en-US" sz="2400" dirty="0"/>
              <a:t>。因为种子是一样的，所以每一个节点的随机全排列</a:t>
            </a:r>
            <a:r>
              <a:rPr lang="el-GR" altLang="zh-CN" sz="2400" dirty="0"/>
              <a:t>π</a:t>
            </a:r>
            <a:r>
              <a:rPr lang="zh-CN" altLang="en-US" sz="2400" dirty="0"/>
              <a:t>是一样的。再将</a:t>
            </a:r>
            <a:r>
              <a:rPr lang="el-GR" altLang="zh-CN" sz="2400" dirty="0"/>
              <a:t>π</a:t>
            </a:r>
            <a:r>
              <a:rPr lang="zh-CN" altLang="en-US" sz="2400" dirty="0"/>
              <a:t>划分为</a:t>
            </a:r>
            <a:r>
              <a:rPr lang="en-US" altLang="zh-CN" sz="2400" dirty="0"/>
              <a:t>k</a:t>
            </a:r>
            <a:r>
              <a:rPr lang="zh-CN" altLang="en-US" sz="2400" dirty="0"/>
              <a:t>份，每一份便是一个委员会了。</a:t>
            </a:r>
          </a:p>
        </p:txBody>
      </p:sp>
    </p:spTree>
    <p:extLst>
      <p:ext uri="{BB962C8B-B14F-4D97-AF65-F5344CB8AC3E}">
        <p14:creationId xmlns:p14="http://schemas.microsoft.com/office/powerpoint/2010/main" val="13646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BCCF5-350A-40AA-A1EF-07E4C828DCA4}"/>
              </a:ext>
            </a:extLst>
          </p:cNvPr>
          <p:cNvSpPr>
            <a:spLocks noGrp="1"/>
          </p:cNvSpPr>
          <p:nvPr>
            <p:ph type="title"/>
          </p:nvPr>
        </p:nvSpPr>
        <p:spPr>
          <a:xfrm>
            <a:off x="0" y="0"/>
            <a:ext cx="10515600" cy="1325563"/>
          </a:xfrm>
        </p:spPr>
        <p:txBody>
          <a:bodyPr>
            <a:normAutofit/>
          </a:bodyPr>
          <a:lstStyle/>
          <a:p>
            <a:r>
              <a:rPr lang="zh-CN" altLang="en-US" sz="4000" dirty="0"/>
              <a:t>  如何让每一个节点都获取到一个相同</a:t>
            </a:r>
            <a:r>
              <a:rPr lang="en-US" altLang="zh-CN" sz="4000" dirty="0" err="1"/>
              <a:t>rnd</a:t>
            </a:r>
            <a:r>
              <a:rPr lang="zh-CN" altLang="en-US" sz="4000" dirty="0"/>
              <a:t>呢？</a:t>
            </a:r>
          </a:p>
        </p:txBody>
      </p:sp>
      <p:sp>
        <p:nvSpPr>
          <p:cNvPr id="3" name="内容占位符 2">
            <a:extLst>
              <a:ext uri="{FF2B5EF4-FFF2-40B4-BE49-F238E27FC236}">
                <a16:creationId xmlns:a16="http://schemas.microsoft.com/office/drawing/2014/main" id="{2B76B49A-FE73-4125-BCF3-D9161D4CD70F}"/>
              </a:ext>
            </a:extLst>
          </p:cNvPr>
          <p:cNvSpPr>
            <a:spLocks noGrp="1"/>
          </p:cNvSpPr>
          <p:nvPr>
            <p:ph idx="1"/>
          </p:nvPr>
        </p:nvSpPr>
        <p:spPr>
          <a:xfrm>
            <a:off x="276138" y="1448119"/>
            <a:ext cx="10515600" cy="5078515"/>
          </a:xfrm>
        </p:spPr>
        <p:txBody>
          <a:bodyPr>
            <a:normAutofit/>
          </a:bodyPr>
          <a:lstStyle/>
          <a:p>
            <a:r>
              <a:rPr lang="zh-CN" altLang="en-US" sz="2400" dirty="0"/>
              <a:t>本系统是分时期工作的（比如一个时期长</a:t>
            </a:r>
            <a:r>
              <a:rPr lang="en-US" altLang="zh-CN" sz="2400" dirty="0"/>
              <a:t>24h</a:t>
            </a:r>
            <a:r>
              <a:rPr lang="zh-CN" altLang="en-US" sz="2400" dirty="0"/>
              <a:t>），每一个时期开始的时候就动态洗牌各个委员会。使用</a:t>
            </a:r>
            <a:r>
              <a:rPr lang="en-US" altLang="zh-CN" sz="2400" dirty="0"/>
              <a:t>e</a:t>
            </a:r>
            <a:r>
              <a:rPr lang="zh-CN" altLang="en-US" sz="2400" dirty="0"/>
              <a:t>来表示当前是第几个时期。为了避免攻击者选择性丢弃</a:t>
            </a:r>
            <a:r>
              <a:rPr lang="en-US" altLang="zh-CN" sz="2400" dirty="0"/>
              <a:t>TEE</a:t>
            </a:r>
            <a:r>
              <a:rPr lang="zh-CN" altLang="en-US" sz="2400" dirty="0"/>
              <a:t>的</a:t>
            </a:r>
            <a:r>
              <a:rPr lang="en-US" altLang="zh-CN" sz="2400" dirty="0"/>
              <a:t>enclave</a:t>
            </a:r>
            <a:r>
              <a:rPr lang="zh-CN" altLang="en-US" sz="2400" dirty="0"/>
              <a:t>的输出结果，导致随机数生成出现偏见，因此每一个时期</a:t>
            </a:r>
            <a:r>
              <a:rPr lang="en-US" altLang="zh-CN" sz="2400" dirty="0"/>
              <a:t>TEE</a:t>
            </a:r>
            <a:r>
              <a:rPr lang="zh-CN" altLang="en-US" sz="2400" dirty="0"/>
              <a:t>的</a:t>
            </a:r>
            <a:r>
              <a:rPr lang="en-US" altLang="zh-CN" sz="2400" dirty="0"/>
              <a:t>enclave</a:t>
            </a:r>
            <a:r>
              <a:rPr lang="zh-CN" altLang="en-US" sz="2400" dirty="0"/>
              <a:t>只能被调用一次。在每一个时期</a:t>
            </a:r>
            <a:r>
              <a:rPr lang="en-US" altLang="zh-CN" sz="2400" dirty="0"/>
              <a:t>e</a:t>
            </a:r>
            <a:r>
              <a:rPr lang="zh-CN" altLang="en-US" sz="2400" dirty="0"/>
              <a:t>开始的时候，执行下列步骤生成一个全网统一的随机数</a:t>
            </a:r>
            <a:r>
              <a:rPr lang="en-US" altLang="zh-CN" sz="2400" dirty="0" err="1"/>
              <a:t>rnd</a:t>
            </a:r>
            <a:r>
              <a:rPr lang="zh-CN" altLang="en-US" sz="2400" dirty="0"/>
              <a:t>。</a:t>
            </a:r>
            <a:endParaRPr lang="en-US" altLang="zh-CN" sz="2400" dirty="0"/>
          </a:p>
          <a:p>
            <a:pPr marL="0" indent="0">
              <a:buNone/>
            </a:pPr>
            <a:r>
              <a:rPr lang="en-US" altLang="zh-CN" sz="2400" dirty="0"/>
              <a:t>       1. </a:t>
            </a:r>
            <a:r>
              <a:rPr lang="zh-CN" altLang="en-US" sz="2400" dirty="0"/>
              <a:t>生成两个随机数</a:t>
            </a:r>
            <a:r>
              <a:rPr lang="en-US" altLang="zh-CN" sz="2400" dirty="0"/>
              <a:t>q</a:t>
            </a:r>
            <a:r>
              <a:rPr lang="zh-CN" altLang="en-US" sz="2400" dirty="0"/>
              <a:t>和</a:t>
            </a:r>
            <a:r>
              <a:rPr lang="en-US" altLang="zh-CN" sz="2400" dirty="0" err="1"/>
              <a:t>rnd</a:t>
            </a:r>
            <a:r>
              <a:rPr lang="zh-CN" altLang="en-US" sz="2400" dirty="0"/>
              <a:t>，</a:t>
            </a:r>
          </a:p>
          <a:p>
            <a:pPr marL="0" indent="0">
              <a:buNone/>
            </a:pPr>
            <a:r>
              <a:rPr lang="en-US" altLang="zh-CN" sz="2400" dirty="0"/>
              <a:t>       2. </a:t>
            </a:r>
            <a:r>
              <a:rPr lang="zh-CN" altLang="en-US" sz="2400" dirty="0"/>
              <a:t>如果</a:t>
            </a:r>
            <a:r>
              <a:rPr lang="en-US" altLang="zh-CN" sz="2400" dirty="0"/>
              <a:t>q=0</a:t>
            </a:r>
            <a:r>
              <a:rPr lang="zh-CN" altLang="en-US" sz="2400" dirty="0"/>
              <a:t>，那么该节点就生成一个包含</a:t>
            </a:r>
            <a:r>
              <a:rPr lang="en-US" altLang="zh-CN" sz="2400" dirty="0"/>
              <a:t>&lt;</a:t>
            </a:r>
            <a:r>
              <a:rPr lang="en-US" altLang="zh-CN" sz="2400" dirty="0" err="1"/>
              <a:t>e,rnd</a:t>
            </a:r>
            <a:r>
              <a:rPr lang="en-US" altLang="zh-CN" sz="2400" dirty="0"/>
              <a:t>&gt;</a:t>
            </a:r>
            <a:r>
              <a:rPr lang="zh-CN" altLang="en-US" sz="2400" dirty="0"/>
              <a:t>的签名证书，广播该证    书到其它所有节点</a:t>
            </a:r>
          </a:p>
          <a:p>
            <a:pPr marL="0" indent="0">
              <a:buNone/>
            </a:pPr>
            <a:r>
              <a:rPr lang="en-US" altLang="zh-CN" sz="2400" dirty="0"/>
              <a:t>       3. </a:t>
            </a:r>
            <a:r>
              <a:rPr lang="zh-CN" altLang="en-US" sz="2400" dirty="0"/>
              <a:t>所有节点等待 </a:t>
            </a:r>
            <a:r>
              <a:rPr lang="en-US" altLang="zh-CN" sz="2400" dirty="0"/>
              <a:t>X</a:t>
            </a:r>
            <a:r>
              <a:rPr lang="zh-CN" altLang="en-US" sz="2400" dirty="0"/>
              <a:t>时间之后，锁定所获收集到的最小的</a:t>
            </a:r>
            <a:r>
              <a:rPr lang="en-US" altLang="zh-CN" sz="2400" dirty="0" err="1"/>
              <a:t>rnd</a:t>
            </a:r>
            <a:endParaRPr lang="en-US" altLang="zh-CN" sz="2400" dirty="0"/>
          </a:p>
          <a:p>
            <a:pPr marL="0" indent="0">
              <a:buNone/>
            </a:pPr>
            <a:r>
              <a:rPr lang="en-US" altLang="zh-CN" sz="2400" dirty="0"/>
              <a:t>       4. </a:t>
            </a:r>
            <a:r>
              <a:rPr lang="zh-CN" altLang="en-US" sz="2400" dirty="0"/>
              <a:t>使用</a:t>
            </a:r>
            <a:r>
              <a:rPr lang="en-US" altLang="zh-CN" sz="2400" dirty="0"/>
              <a:t>3</a:t>
            </a:r>
            <a:r>
              <a:rPr lang="zh-CN" altLang="en-US" sz="2400" dirty="0"/>
              <a:t>中的最小</a:t>
            </a:r>
            <a:r>
              <a:rPr lang="en-US" altLang="zh-CN" sz="2400" dirty="0" err="1"/>
              <a:t>rnd</a:t>
            </a:r>
            <a:r>
              <a:rPr lang="zh-CN" altLang="en-US" sz="2400" dirty="0"/>
              <a:t>来作为当前时期的委员会分配的随机种子</a:t>
            </a:r>
            <a:r>
              <a:rPr lang="en-US" altLang="zh-CN" sz="2400" dirty="0"/>
              <a:t>seed</a:t>
            </a:r>
          </a:p>
          <a:p>
            <a:pPr marL="0" indent="0">
              <a:buNone/>
            </a:pPr>
            <a:r>
              <a:rPr lang="zh-CN" altLang="en-US" sz="2400" dirty="0"/>
              <a:t>每一个节点拥有一个相同的随机数</a:t>
            </a:r>
            <a:r>
              <a:rPr lang="en-US" altLang="zh-CN" sz="2400" dirty="0" err="1"/>
              <a:t>rnd</a:t>
            </a:r>
            <a:r>
              <a:rPr lang="zh-CN" altLang="en-US" sz="2400" dirty="0"/>
              <a:t>之后，就可以根据上述的总体思路来确定一个节点属于哪个委员会了，也就是委员会分配问题的解决。</a:t>
            </a:r>
          </a:p>
        </p:txBody>
      </p:sp>
      <p:sp>
        <p:nvSpPr>
          <p:cNvPr id="4" name="AutoShape 2" descr="[公式]">
            <a:extLst>
              <a:ext uri="{FF2B5EF4-FFF2-40B4-BE49-F238E27FC236}">
                <a16:creationId xmlns:a16="http://schemas.microsoft.com/office/drawing/2014/main" id="{88074A58-6D8E-4EA2-A4D7-0788B9E63A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11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A2FCC-D26C-47ED-B1F7-DBA071B0873B}"/>
              </a:ext>
            </a:extLst>
          </p:cNvPr>
          <p:cNvSpPr>
            <a:spLocks noGrp="1"/>
          </p:cNvSpPr>
          <p:nvPr>
            <p:ph type="title"/>
          </p:nvPr>
        </p:nvSpPr>
        <p:spPr/>
        <p:txBody>
          <a:bodyPr/>
          <a:lstStyle/>
          <a:p>
            <a:r>
              <a:rPr lang="zh-CN" altLang="en-US" dirty="0"/>
              <a:t>不同委员会之间的通信？</a:t>
            </a:r>
          </a:p>
        </p:txBody>
      </p:sp>
      <p:sp>
        <p:nvSpPr>
          <p:cNvPr id="3" name="内容占位符 2">
            <a:extLst>
              <a:ext uri="{FF2B5EF4-FFF2-40B4-BE49-F238E27FC236}">
                <a16:creationId xmlns:a16="http://schemas.microsoft.com/office/drawing/2014/main" id="{95B1EBB5-6485-43BC-BF24-5C20F2985E78}"/>
              </a:ext>
            </a:extLst>
          </p:cNvPr>
          <p:cNvSpPr>
            <a:spLocks noGrp="1"/>
          </p:cNvSpPr>
          <p:nvPr>
            <p:ph idx="1"/>
          </p:nvPr>
        </p:nvSpPr>
        <p:spPr/>
        <p:txBody>
          <a:bodyPr/>
          <a:lstStyle/>
          <a:p>
            <a:r>
              <a:rPr lang="zh-CN" altLang="en-US" dirty="0"/>
              <a:t>不同的委员会之间有时候是需要通信的</a:t>
            </a:r>
            <a:endParaRPr lang="en-US" altLang="zh-CN" dirty="0"/>
          </a:p>
          <a:p>
            <a:r>
              <a:rPr lang="zh-CN" altLang="en-US" dirty="0"/>
              <a:t>也就是数据读取或者说跨委员会的交易，我们希望委员会之间的通信具有隔离性和原子性。</a:t>
            </a:r>
          </a:p>
        </p:txBody>
      </p:sp>
    </p:spTree>
    <p:extLst>
      <p:ext uri="{BB962C8B-B14F-4D97-AF65-F5344CB8AC3E}">
        <p14:creationId xmlns:p14="http://schemas.microsoft.com/office/powerpoint/2010/main" val="357131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06573-4424-41F7-8B16-67C09AE26204}"/>
              </a:ext>
            </a:extLst>
          </p:cNvPr>
          <p:cNvSpPr>
            <a:spLocks noGrp="1"/>
          </p:cNvSpPr>
          <p:nvPr>
            <p:ph type="title"/>
          </p:nvPr>
        </p:nvSpPr>
        <p:spPr>
          <a:xfrm>
            <a:off x="520117" y="105618"/>
            <a:ext cx="10515600" cy="1325563"/>
          </a:xfrm>
        </p:spPr>
        <p:txBody>
          <a:bodyPr>
            <a:normAutofit/>
          </a:bodyPr>
          <a:lstStyle/>
          <a:p>
            <a:r>
              <a:rPr lang="zh-CN" altLang="en-US" sz="4000" dirty="0"/>
              <a:t>两阶段锁和两阶段算法</a:t>
            </a:r>
          </a:p>
        </p:txBody>
      </p:sp>
      <p:sp>
        <p:nvSpPr>
          <p:cNvPr id="3" name="内容占位符 2">
            <a:extLst>
              <a:ext uri="{FF2B5EF4-FFF2-40B4-BE49-F238E27FC236}">
                <a16:creationId xmlns:a16="http://schemas.microsoft.com/office/drawing/2014/main" id="{516F02C1-F6A6-4C64-A3F4-D8BC5DDF5D5C}"/>
              </a:ext>
            </a:extLst>
          </p:cNvPr>
          <p:cNvSpPr>
            <a:spLocks noGrp="1"/>
          </p:cNvSpPr>
          <p:nvPr>
            <p:ph idx="1"/>
          </p:nvPr>
        </p:nvSpPr>
        <p:spPr>
          <a:xfrm>
            <a:off x="234892" y="1141006"/>
            <a:ext cx="11635530" cy="5037137"/>
          </a:xfrm>
        </p:spPr>
        <p:txBody>
          <a:bodyPr/>
          <a:lstStyle/>
          <a:p>
            <a:r>
              <a:rPr lang="zh-CN" altLang="en-US" sz="2400" dirty="0"/>
              <a:t>论文使用两阶段锁和两阶段提交来解决委员会之间通信的问题，并且满足隔离性和原子性。总体思路如下图所示</a:t>
            </a:r>
            <a:endParaRPr lang="en-US" altLang="zh-CN" sz="2400" dirty="0"/>
          </a:p>
          <a:p>
            <a:r>
              <a:rPr lang="zh-CN" altLang="en-US" sz="2400" dirty="0"/>
              <a:t>委员会之间的通信分为三个阶段，分别是准备，准备提交，提交。</a:t>
            </a:r>
            <a:r>
              <a:rPr lang="en-US" altLang="zh-CN" sz="2400" dirty="0"/>
              <a:t>R</a:t>
            </a:r>
            <a:r>
              <a:rPr lang="zh-CN" altLang="en-US" sz="2400" dirty="0"/>
              <a:t>表示参考委员会（</a:t>
            </a:r>
            <a:r>
              <a:rPr lang="en-US" altLang="zh-CN" sz="2400" dirty="0"/>
              <a:t>Reference Committee</a:t>
            </a:r>
            <a:r>
              <a:rPr lang="zh-CN" altLang="en-US" sz="2400" dirty="0"/>
              <a:t>），</a:t>
            </a:r>
            <a:r>
              <a:rPr lang="en-US" altLang="zh-CN" sz="2400" dirty="0"/>
              <a:t>S1</a:t>
            </a:r>
            <a:r>
              <a:rPr lang="zh-CN" altLang="en-US" sz="2400" dirty="0"/>
              <a:t>，</a:t>
            </a:r>
            <a:r>
              <a:rPr lang="en-US" altLang="zh-CN" sz="2400" dirty="0"/>
              <a:t>S2</a:t>
            </a:r>
            <a:r>
              <a:rPr lang="zh-CN" altLang="en-US" sz="2400" dirty="0"/>
              <a:t>，</a:t>
            </a:r>
            <a:r>
              <a:rPr lang="en-US" altLang="zh-CN" sz="2400" dirty="0"/>
              <a:t>S3</a:t>
            </a:r>
            <a:r>
              <a:rPr lang="zh-CN" altLang="en-US" sz="2400" dirty="0"/>
              <a:t>便是涉及到本次的</a:t>
            </a:r>
            <a:r>
              <a:rPr lang="en-US" altLang="zh-CN" sz="2400" dirty="0"/>
              <a:t>transaction</a:t>
            </a:r>
            <a:r>
              <a:rPr lang="zh-CN" altLang="en-US" sz="2400" dirty="0"/>
              <a:t>的委员会了。参考委员会在构造上面跟其它委员会没有区别，只是它是一个协调者的身份。“协调者”这个角色来自两阶段提交协议，即两阶段里面的协调者和这里的协调者的工作基本是一样的。只是这里的协调者是一个委员会，由很多个节点构成，使用拜占庭容错共识。一个</a:t>
            </a:r>
            <a:r>
              <a:rPr lang="en-US" altLang="zh-CN" sz="2400" dirty="0"/>
              <a:t>Transaction</a:t>
            </a:r>
            <a:r>
              <a:rPr lang="zh-CN" altLang="en-US" sz="2400" dirty="0"/>
              <a:t>可能有多个输入和多个输出，这些输入和输出可能涉及到多个委员会，这些委员会在下图表示为</a:t>
            </a:r>
            <a:r>
              <a:rPr lang="en-US" altLang="zh-CN" sz="2400" dirty="0"/>
              <a:t>S1</a:t>
            </a:r>
            <a:r>
              <a:rPr lang="zh-CN" altLang="en-US" sz="2400" dirty="0"/>
              <a:t>，</a:t>
            </a:r>
            <a:r>
              <a:rPr lang="en-US" altLang="zh-CN" sz="2400" dirty="0"/>
              <a:t>S2</a:t>
            </a:r>
            <a:r>
              <a:rPr lang="zh-CN" altLang="en-US" sz="2400" dirty="0"/>
              <a:t>和</a:t>
            </a:r>
            <a:r>
              <a:rPr lang="en-US" altLang="zh-CN" sz="2400" dirty="0"/>
              <a:t>S3</a:t>
            </a:r>
            <a:r>
              <a:rPr lang="zh-CN" altLang="en-US" sz="2400" dirty="0"/>
              <a:t>。</a:t>
            </a:r>
            <a:endParaRPr lang="zh-CN" altLang="en-US" dirty="0"/>
          </a:p>
        </p:txBody>
      </p:sp>
      <p:pic>
        <p:nvPicPr>
          <p:cNvPr id="5" name="图片 4">
            <a:extLst>
              <a:ext uri="{FF2B5EF4-FFF2-40B4-BE49-F238E27FC236}">
                <a16:creationId xmlns:a16="http://schemas.microsoft.com/office/drawing/2014/main" id="{81477E63-DC9E-40EB-ADAC-40C31F6EF70B}"/>
              </a:ext>
            </a:extLst>
          </p:cNvPr>
          <p:cNvPicPr>
            <a:picLocks noChangeAspect="1"/>
          </p:cNvPicPr>
          <p:nvPr/>
        </p:nvPicPr>
        <p:blipFill rotWithShape="1">
          <a:blip r:embed="rId2"/>
          <a:srcRect t="8151"/>
          <a:stretch/>
        </p:blipFill>
        <p:spPr>
          <a:xfrm>
            <a:off x="1921079" y="4404220"/>
            <a:ext cx="7357145" cy="2515643"/>
          </a:xfrm>
          <a:prstGeom prst="rect">
            <a:avLst/>
          </a:prstGeom>
        </p:spPr>
      </p:pic>
    </p:spTree>
    <p:extLst>
      <p:ext uri="{BB962C8B-B14F-4D97-AF65-F5344CB8AC3E}">
        <p14:creationId xmlns:p14="http://schemas.microsoft.com/office/powerpoint/2010/main" val="425871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A17F2-A0DC-4A46-B927-5F068CC3D5A8}"/>
              </a:ext>
            </a:extLst>
          </p:cNvPr>
          <p:cNvSpPr>
            <a:spLocks noGrp="1"/>
          </p:cNvSpPr>
          <p:nvPr>
            <p:ph type="title"/>
          </p:nvPr>
        </p:nvSpPr>
        <p:spPr>
          <a:xfrm>
            <a:off x="427839" y="0"/>
            <a:ext cx="10515600" cy="1325563"/>
          </a:xfrm>
        </p:spPr>
        <p:txBody>
          <a:bodyPr>
            <a:normAutofit/>
          </a:bodyPr>
          <a:lstStyle/>
          <a:p>
            <a:r>
              <a:rPr lang="zh-CN" altLang="en-US" sz="4000" dirty="0"/>
              <a:t>具体的跨委员会交易执行流程是什么呢？</a:t>
            </a:r>
          </a:p>
        </p:txBody>
      </p:sp>
      <p:sp>
        <p:nvSpPr>
          <p:cNvPr id="3" name="内容占位符 2">
            <a:extLst>
              <a:ext uri="{FF2B5EF4-FFF2-40B4-BE49-F238E27FC236}">
                <a16:creationId xmlns:a16="http://schemas.microsoft.com/office/drawing/2014/main" id="{98FF5E78-E312-47EA-ABA7-C0D27DDD3175}"/>
              </a:ext>
            </a:extLst>
          </p:cNvPr>
          <p:cNvSpPr>
            <a:spLocks noGrp="1"/>
          </p:cNvSpPr>
          <p:nvPr>
            <p:ph idx="1"/>
          </p:nvPr>
        </p:nvSpPr>
        <p:spPr>
          <a:xfrm>
            <a:off x="318782" y="1211386"/>
            <a:ext cx="5855516" cy="5323638"/>
          </a:xfrm>
        </p:spPr>
        <p:txBody>
          <a:bodyPr>
            <a:normAutofit/>
          </a:bodyPr>
          <a:lstStyle/>
          <a:p>
            <a:r>
              <a:rPr lang="zh-CN" altLang="en-US" sz="2400" dirty="0"/>
              <a:t>参考委员会自身有一个状态机，如右图所示，用户发送一个交易</a:t>
            </a:r>
            <a:r>
              <a:rPr lang="en-US" altLang="zh-CN" sz="2400" dirty="0"/>
              <a:t>Tx</a:t>
            </a:r>
            <a:r>
              <a:rPr lang="zh-CN" altLang="en-US" sz="2400" dirty="0"/>
              <a:t>给参考委员会，这里使用</a:t>
            </a:r>
            <a:r>
              <a:rPr lang="en-US" altLang="zh-CN" sz="2400" dirty="0"/>
              <a:t>R</a:t>
            </a:r>
            <a:r>
              <a:rPr lang="zh-CN" altLang="en-US" sz="2400" dirty="0"/>
              <a:t>来表示参考委员会，</a:t>
            </a:r>
            <a:r>
              <a:rPr lang="en-US" altLang="zh-CN" sz="2400" dirty="0"/>
              <a:t>R</a:t>
            </a:r>
            <a:r>
              <a:rPr lang="zh-CN" altLang="en-US" sz="2400" dirty="0"/>
              <a:t>就进入</a:t>
            </a:r>
            <a:r>
              <a:rPr lang="en-US" altLang="zh-CN" sz="2400" dirty="0"/>
              <a:t>Started</a:t>
            </a:r>
            <a:r>
              <a:rPr lang="zh-CN" altLang="en-US" sz="2400" dirty="0"/>
              <a:t>状态，它向相关的委员会发送</a:t>
            </a:r>
            <a:r>
              <a:rPr lang="en-US" altLang="zh-CN" sz="2400" dirty="0"/>
              <a:t>PrepareTx</a:t>
            </a:r>
            <a:r>
              <a:rPr lang="zh-CN" altLang="en-US" sz="2400" dirty="0"/>
              <a:t>，同时等待收集各个委员会的回复</a:t>
            </a:r>
            <a:endParaRPr lang="en-US" altLang="zh-CN" sz="2400" dirty="0"/>
          </a:p>
          <a:p>
            <a:r>
              <a:rPr lang="zh-CN" altLang="en-US" sz="2400" dirty="0"/>
              <a:t>如果所有的回复都为</a:t>
            </a:r>
            <a:r>
              <a:rPr lang="en-US" altLang="zh-CN" sz="2400" dirty="0"/>
              <a:t>PrepareOk, </a:t>
            </a:r>
            <a:r>
              <a:rPr lang="zh-CN" altLang="en-US" sz="2400" dirty="0"/>
              <a:t>那么就进入</a:t>
            </a:r>
            <a:r>
              <a:rPr lang="en-US" altLang="zh-CN" sz="2400" dirty="0"/>
              <a:t>committed</a:t>
            </a:r>
            <a:r>
              <a:rPr lang="zh-CN" altLang="en-US" sz="2400" dirty="0"/>
              <a:t>状态，</a:t>
            </a:r>
            <a:r>
              <a:rPr lang="en-US" altLang="zh-CN" sz="2400" dirty="0"/>
              <a:t>R</a:t>
            </a:r>
            <a:r>
              <a:rPr lang="zh-CN" altLang="en-US" sz="2400" dirty="0"/>
              <a:t>正式提交交易。如果有任何一个委员会回复</a:t>
            </a:r>
            <a:r>
              <a:rPr lang="en-US" altLang="zh-CN" sz="2400" dirty="0"/>
              <a:t>PrepareNotOK</a:t>
            </a:r>
            <a:r>
              <a:rPr lang="zh-CN" altLang="en-US" sz="2400" dirty="0"/>
              <a:t>，参考委员会进入</a:t>
            </a:r>
            <a:r>
              <a:rPr lang="en-US" altLang="zh-CN" sz="2400" dirty="0"/>
              <a:t>Aborted</a:t>
            </a:r>
            <a:r>
              <a:rPr lang="zh-CN" altLang="en-US" sz="2400" dirty="0"/>
              <a:t>状态。如果任何一个委员会回复消息过时或者不回复，那么</a:t>
            </a:r>
            <a:r>
              <a:rPr lang="en-US" altLang="zh-CN" sz="2400" dirty="0"/>
              <a:t>R</a:t>
            </a:r>
            <a:r>
              <a:rPr lang="zh-CN" altLang="en-US" sz="2400" dirty="0"/>
              <a:t>进入</a:t>
            </a:r>
            <a:r>
              <a:rPr lang="en-US" altLang="zh-CN" sz="2400" dirty="0"/>
              <a:t>Aborted</a:t>
            </a:r>
            <a:r>
              <a:rPr lang="zh-CN" altLang="en-US" sz="2400" dirty="0"/>
              <a:t>状态。</a:t>
            </a:r>
          </a:p>
        </p:txBody>
      </p:sp>
      <p:pic>
        <p:nvPicPr>
          <p:cNvPr id="4" name="图片 3">
            <a:extLst>
              <a:ext uri="{FF2B5EF4-FFF2-40B4-BE49-F238E27FC236}">
                <a16:creationId xmlns:a16="http://schemas.microsoft.com/office/drawing/2014/main" id="{3844FC16-1C8E-4EDC-B010-6F84EDA65F78}"/>
              </a:ext>
            </a:extLst>
          </p:cNvPr>
          <p:cNvPicPr>
            <a:picLocks noChangeAspect="1"/>
          </p:cNvPicPr>
          <p:nvPr/>
        </p:nvPicPr>
        <p:blipFill>
          <a:blip r:embed="rId2"/>
          <a:stretch>
            <a:fillRect/>
          </a:stretch>
        </p:blipFill>
        <p:spPr>
          <a:xfrm>
            <a:off x="6528053" y="1690688"/>
            <a:ext cx="5209524" cy="3066667"/>
          </a:xfrm>
          <a:prstGeom prst="rect">
            <a:avLst/>
          </a:prstGeom>
        </p:spPr>
      </p:pic>
    </p:spTree>
    <p:extLst>
      <p:ext uri="{BB962C8B-B14F-4D97-AF65-F5344CB8AC3E}">
        <p14:creationId xmlns:p14="http://schemas.microsoft.com/office/powerpoint/2010/main" val="148695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923DA-C632-4DD6-8904-32769F4D859E}"/>
              </a:ext>
            </a:extLst>
          </p:cNvPr>
          <p:cNvSpPr>
            <a:spLocks noGrp="1"/>
          </p:cNvSpPr>
          <p:nvPr>
            <p:ph type="title"/>
          </p:nvPr>
        </p:nvSpPr>
        <p:spPr/>
        <p:txBody>
          <a:bodyPr/>
          <a:lstStyle/>
          <a:p>
            <a:r>
              <a:rPr lang="en-US" altLang="zh-CN" dirty="0"/>
              <a:t>Conclusions</a:t>
            </a:r>
            <a:endParaRPr lang="zh-CN" altLang="en-US" dirty="0"/>
          </a:p>
        </p:txBody>
      </p:sp>
      <p:sp>
        <p:nvSpPr>
          <p:cNvPr id="3" name="内容占位符 2">
            <a:extLst>
              <a:ext uri="{FF2B5EF4-FFF2-40B4-BE49-F238E27FC236}">
                <a16:creationId xmlns:a16="http://schemas.microsoft.com/office/drawing/2014/main" id="{47455B98-A33E-44B8-A8D2-9558D53F16FA}"/>
              </a:ext>
            </a:extLst>
          </p:cNvPr>
          <p:cNvSpPr>
            <a:spLocks noGrp="1"/>
          </p:cNvSpPr>
          <p:nvPr>
            <p:ph idx="1"/>
          </p:nvPr>
        </p:nvSpPr>
        <p:spPr/>
        <p:txBody>
          <a:bodyPr/>
          <a:lstStyle/>
          <a:p>
            <a:r>
              <a:rPr lang="zh-CN" altLang="en-US" dirty="0"/>
              <a:t>在本文中，数据库分片技术被应用于区块链。论文明确了源自传统分布式数据库和区块链系统之间故障模型的根本差异的挑战；</a:t>
            </a:r>
            <a:endParaRPr lang="en-US" altLang="zh-CN" dirty="0"/>
          </a:p>
          <a:p>
            <a:r>
              <a:rPr lang="zh-CN" altLang="en-US" dirty="0"/>
              <a:t>通过利用</a:t>
            </a:r>
            <a:r>
              <a:rPr lang="en-US" altLang="zh-CN" dirty="0"/>
              <a:t>TEEs</a:t>
            </a:r>
            <a:r>
              <a:rPr lang="zh-CN" altLang="en-US" dirty="0"/>
              <a:t>来设计错误可扩展的共识协议和高效的分片协议来解决这些问题。此外，为支持一般区块链工作负载的跨分片事务提出了协调协议；</a:t>
            </a:r>
            <a:endParaRPr lang="en-US" altLang="zh-CN" dirty="0"/>
          </a:p>
          <a:p>
            <a:r>
              <a:rPr lang="zh-CN" altLang="en-US" dirty="0"/>
              <a:t>协调协议使用拜占庭容错引用委员会来防止恶意的协调者；</a:t>
            </a:r>
            <a:endParaRPr lang="en-US" altLang="zh-CN" dirty="0"/>
          </a:p>
          <a:p>
            <a:r>
              <a:rPr lang="zh-CN" altLang="en-US" dirty="0"/>
              <a:t>在现实的网络环境中设计进行了广泛、大规模的评估，在许多碎分片背景下实现了每秒超过</a:t>
            </a:r>
            <a:r>
              <a:rPr lang="en-US" altLang="zh-CN" dirty="0"/>
              <a:t>3000</a:t>
            </a:r>
            <a:r>
              <a:rPr lang="zh-CN" altLang="en-US" dirty="0"/>
              <a:t>个事务和许多碎片。</a:t>
            </a:r>
          </a:p>
        </p:txBody>
      </p:sp>
    </p:spTree>
    <p:extLst>
      <p:ext uri="{BB962C8B-B14F-4D97-AF65-F5344CB8AC3E}">
        <p14:creationId xmlns:p14="http://schemas.microsoft.com/office/powerpoint/2010/main" val="12640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E7878-4627-4296-BAF3-3CD7A597E271}"/>
              </a:ext>
            </a:extLst>
          </p:cNvPr>
          <p:cNvSpPr>
            <a:spLocks noGrp="1"/>
          </p:cNvSpPr>
          <p:nvPr>
            <p:ph type="title"/>
          </p:nvPr>
        </p:nvSpPr>
        <p:spPr>
          <a:xfrm>
            <a:off x="930479" y="2210703"/>
            <a:ext cx="10515600" cy="1325563"/>
          </a:xfrm>
        </p:spPr>
        <p:txBody>
          <a:bodyPr/>
          <a:lstStyle/>
          <a:p>
            <a:r>
              <a:rPr lang="en-US" altLang="zh-CN" dirty="0"/>
              <a:t>                         Thank You</a:t>
            </a:r>
            <a:endParaRPr lang="zh-CN" altLang="en-US" dirty="0"/>
          </a:p>
        </p:txBody>
      </p:sp>
    </p:spTree>
    <p:extLst>
      <p:ext uri="{BB962C8B-B14F-4D97-AF65-F5344CB8AC3E}">
        <p14:creationId xmlns:p14="http://schemas.microsoft.com/office/powerpoint/2010/main" val="12557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464B1-D326-4314-BF85-15B44F6AFFB1}"/>
              </a:ext>
            </a:extLst>
          </p:cNvPr>
          <p:cNvSpPr>
            <a:spLocks noGrp="1"/>
          </p:cNvSpPr>
          <p:nvPr>
            <p:ph type="title"/>
          </p:nvPr>
        </p:nvSpPr>
        <p:spPr>
          <a:xfrm>
            <a:off x="587228" y="0"/>
            <a:ext cx="10515600" cy="1325563"/>
          </a:xfrm>
        </p:spPr>
        <p:txBody>
          <a:bodyPr/>
          <a:lstStyle/>
          <a:p>
            <a:r>
              <a:rPr lang="en-US" altLang="zh-CN" dirty="0"/>
              <a:t>What is the blockchain?</a:t>
            </a:r>
            <a:endParaRPr lang="zh-CN" altLang="en-US" dirty="0"/>
          </a:p>
        </p:txBody>
      </p:sp>
      <p:sp>
        <p:nvSpPr>
          <p:cNvPr id="3" name="内容占位符 2">
            <a:extLst>
              <a:ext uri="{FF2B5EF4-FFF2-40B4-BE49-F238E27FC236}">
                <a16:creationId xmlns:a16="http://schemas.microsoft.com/office/drawing/2014/main" id="{7842DD5F-00F2-4A9C-BA45-7C9B4EB2FECF}"/>
              </a:ext>
            </a:extLst>
          </p:cNvPr>
          <p:cNvSpPr>
            <a:spLocks noGrp="1"/>
          </p:cNvSpPr>
          <p:nvPr>
            <p:ph idx="1"/>
          </p:nvPr>
        </p:nvSpPr>
        <p:spPr>
          <a:xfrm>
            <a:off x="595617" y="1472268"/>
            <a:ext cx="9638951" cy="5293453"/>
          </a:xfrm>
        </p:spPr>
        <p:txBody>
          <a:bodyPr>
            <a:normAutofit/>
          </a:bodyPr>
          <a:lstStyle/>
          <a:p>
            <a:r>
              <a:rPr lang="zh-CN" altLang="en-US" sz="2400" dirty="0">
                <a:latin typeface="+mn-ea"/>
              </a:rPr>
              <a:t>定义：去中心化的分布式账本</a:t>
            </a:r>
            <a:endParaRPr lang="en-US" altLang="zh-CN" sz="2400" dirty="0">
              <a:latin typeface="+mn-ea"/>
            </a:endParaRPr>
          </a:p>
          <a:p>
            <a:endParaRPr lang="en-US" altLang="zh-CN" sz="2400" dirty="0">
              <a:latin typeface="+mn-ea"/>
            </a:endParaRPr>
          </a:p>
          <a:p>
            <a:r>
              <a:rPr lang="zh-CN" altLang="en-US" sz="2400" dirty="0">
                <a:latin typeface="+mn-ea"/>
              </a:rPr>
              <a:t>区块链的由来：“区块链”来自于比特币白皮书的中文翻译版本，是从比特币网络中提取出来的一种技术。</a:t>
            </a:r>
            <a:endParaRPr lang="en-US" altLang="zh-CN" sz="2400" dirty="0">
              <a:latin typeface="+mn-ea"/>
            </a:endParaRPr>
          </a:p>
          <a:p>
            <a:endParaRPr lang="zh-CN" altLang="en-US" sz="2400" dirty="0">
              <a:latin typeface="+mn-ea"/>
            </a:endParaRPr>
          </a:p>
          <a:p>
            <a:r>
              <a:rPr lang="zh-CN" altLang="en-US" sz="2400" dirty="0">
                <a:latin typeface="+mn-ea"/>
              </a:rPr>
              <a:t>区块链和</a:t>
            </a:r>
            <a:r>
              <a:rPr lang="en-US" altLang="zh-CN" sz="2400" dirty="0">
                <a:latin typeface="+mn-ea"/>
              </a:rPr>
              <a:t>BTC</a:t>
            </a:r>
            <a:r>
              <a:rPr lang="zh-CN" altLang="en-US" sz="2400" dirty="0">
                <a:latin typeface="+mn-ea"/>
              </a:rPr>
              <a:t>的关系：区块链是从比特币网络中提取出来的一种技术，区块链技术是比特币的底层技术，比特币是区块链的第一个应用。</a:t>
            </a:r>
          </a:p>
          <a:p>
            <a:pPr marL="0" indent="0">
              <a:buNone/>
            </a:pPr>
            <a:endParaRPr lang="en-US" altLang="zh-CN" sz="2400" dirty="0">
              <a:latin typeface="+mn-ea"/>
            </a:endParaRPr>
          </a:p>
        </p:txBody>
      </p:sp>
    </p:spTree>
    <p:extLst>
      <p:ext uri="{BB962C8B-B14F-4D97-AF65-F5344CB8AC3E}">
        <p14:creationId xmlns:p14="http://schemas.microsoft.com/office/powerpoint/2010/main" val="11262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098C8-3815-41FC-936E-0F605BAA3144}"/>
              </a:ext>
            </a:extLst>
          </p:cNvPr>
          <p:cNvSpPr>
            <a:spLocks noGrp="1"/>
          </p:cNvSpPr>
          <p:nvPr>
            <p:ph type="title"/>
          </p:nvPr>
        </p:nvSpPr>
        <p:spPr/>
        <p:txBody>
          <a:bodyPr/>
          <a:lstStyle/>
          <a:p>
            <a:r>
              <a:rPr lang="en-US" altLang="zh-CN" dirty="0"/>
              <a:t>This talk</a:t>
            </a:r>
            <a:endParaRPr lang="zh-CN" altLang="en-US" dirty="0"/>
          </a:p>
        </p:txBody>
      </p:sp>
      <p:sp>
        <p:nvSpPr>
          <p:cNvPr id="3" name="内容占位符 2">
            <a:extLst>
              <a:ext uri="{FF2B5EF4-FFF2-40B4-BE49-F238E27FC236}">
                <a16:creationId xmlns:a16="http://schemas.microsoft.com/office/drawing/2014/main" id="{D971E1BE-989D-4F94-82DD-C6C70A66BA53}"/>
              </a:ext>
            </a:extLst>
          </p:cNvPr>
          <p:cNvSpPr>
            <a:spLocks noGrp="1"/>
          </p:cNvSpPr>
          <p:nvPr>
            <p:ph idx="1"/>
          </p:nvPr>
        </p:nvSpPr>
        <p:spPr/>
        <p:txBody>
          <a:bodyPr/>
          <a:lstStyle/>
          <a:p>
            <a:r>
              <a:rPr lang="en-US" altLang="zh-CN" dirty="0"/>
              <a:t>Background</a:t>
            </a:r>
          </a:p>
          <a:p>
            <a:r>
              <a:rPr lang="en-US" altLang="zh-CN" dirty="0"/>
              <a:t>Goals</a:t>
            </a:r>
          </a:p>
          <a:p>
            <a:r>
              <a:rPr lang="en-US" altLang="zh-CN" dirty="0"/>
              <a:t>Challenge</a:t>
            </a:r>
          </a:p>
          <a:p>
            <a:r>
              <a:rPr lang="en-US" altLang="zh-CN" dirty="0"/>
              <a:t>Approach</a:t>
            </a:r>
          </a:p>
          <a:p>
            <a:r>
              <a:rPr lang="en-US" altLang="zh-CN"/>
              <a:t>Conclusions</a:t>
            </a:r>
            <a:endParaRPr lang="zh-CN" altLang="en-US" dirty="0"/>
          </a:p>
        </p:txBody>
      </p:sp>
    </p:spTree>
    <p:extLst>
      <p:ext uri="{BB962C8B-B14F-4D97-AF65-F5344CB8AC3E}">
        <p14:creationId xmlns:p14="http://schemas.microsoft.com/office/powerpoint/2010/main" val="243069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B92F7-FA32-4BAB-B694-35F00A1B71CA}"/>
              </a:ext>
            </a:extLst>
          </p:cNvPr>
          <p:cNvSpPr>
            <a:spLocks noGrp="1"/>
          </p:cNvSpPr>
          <p:nvPr>
            <p:ph type="title"/>
          </p:nvPr>
        </p:nvSpPr>
        <p:spPr>
          <a:xfrm>
            <a:off x="108358" y="0"/>
            <a:ext cx="10515600" cy="1325563"/>
          </a:xfrm>
        </p:spPr>
        <p:txBody>
          <a:bodyPr/>
          <a:lstStyle/>
          <a:p>
            <a:r>
              <a:rPr lang="en-US" altLang="zh-CN" dirty="0">
                <a:solidFill>
                  <a:srgbClr val="121212"/>
                </a:solidFill>
                <a:latin typeface="+mn-ea"/>
                <a:ea typeface="+mn-ea"/>
              </a:rPr>
              <a:t>Background</a:t>
            </a:r>
            <a:endParaRPr lang="zh-CN" altLang="en-US" dirty="0">
              <a:latin typeface="+mn-ea"/>
              <a:ea typeface="+mn-ea"/>
            </a:endParaRPr>
          </a:p>
        </p:txBody>
      </p:sp>
      <p:sp>
        <p:nvSpPr>
          <p:cNvPr id="3" name="内容占位符 2">
            <a:extLst>
              <a:ext uri="{FF2B5EF4-FFF2-40B4-BE49-F238E27FC236}">
                <a16:creationId xmlns:a16="http://schemas.microsoft.com/office/drawing/2014/main" id="{11A788B5-D5E6-4DDF-B3FB-167152A5F88C}"/>
              </a:ext>
            </a:extLst>
          </p:cNvPr>
          <p:cNvSpPr>
            <a:spLocks noGrp="1"/>
          </p:cNvSpPr>
          <p:nvPr>
            <p:ph idx="1"/>
          </p:nvPr>
        </p:nvSpPr>
        <p:spPr>
          <a:xfrm>
            <a:off x="108358" y="1171283"/>
            <a:ext cx="11678174" cy="5766411"/>
          </a:xfrm>
        </p:spPr>
        <p:txBody>
          <a:bodyPr>
            <a:normAutofit/>
          </a:bodyPr>
          <a:lstStyle/>
          <a:p>
            <a:pPr lvl="0"/>
            <a:r>
              <a:rPr lang="zh-CN" altLang="en-US" sz="2400" dirty="0">
                <a:solidFill>
                  <a:prstClr val="black"/>
                </a:solidFill>
              </a:rPr>
              <a:t>区块链系统在去中心化和潜在的敌对环境中提供数据透明性、完整性和不变性。但是这些强有力的安全保证是以牺牲可扩展性为代价的，因为区块链系统不得不依赖分布式一致性协议，而这个协议在每秒事务数和节点数方面的可扩展性都很差；</a:t>
            </a:r>
            <a:endParaRPr lang="en-US" altLang="zh-CN" sz="2400" dirty="0">
              <a:solidFill>
                <a:prstClr val="black"/>
              </a:solidFill>
            </a:endParaRPr>
          </a:p>
          <a:p>
            <a:pPr lvl="0"/>
            <a:endParaRPr lang="en-US" altLang="zh-CN" sz="2400" dirty="0">
              <a:solidFill>
                <a:prstClr val="black"/>
              </a:solidFill>
            </a:endParaRPr>
          </a:p>
          <a:p>
            <a:pPr lvl="0"/>
            <a:r>
              <a:rPr lang="zh-CN" altLang="en-US" sz="2400" dirty="0">
                <a:solidFill>
                  <a:prstClr val="black"/>
                </a:solidFill>
              </a:rPr>
              <a:t>很多工作试图扩展共识协议。</a:t>
            </a:r>
            <a:endParaRPr lang="en-US" altLang="zh-CN" sz="2400" dirty="0">
              <a:solidFill>
                <a:prstClr val="black"/>
              </a:solidFill>
            </a:endParaRPr>
          </a:p>
          <a:p>
            <a:pPr lvl="0"/>
            <a:r>
              <a:rPr lang="zh-CN" altLang="en-US" sz="2400" dirty="0">
                <a:solidFill>
                  <a:prstClr val="black"/>
                </a:solidFill>
              </a:rPr>
              <a:t>①一种扩展方法是利用可信硬件，但是在数据密集型区块链工作负载上没有得到证明；</a:t>
            </a:r>
            <a:endParaRPr lang="en-US" altLang="zh-CN" sz="2400" dirty="0">
              <a:solidFill>
                <a:prstClr val="black"/>
              </a:solidFill>
            </a:endParaRPr>
          </a:p>
          <a:p>
            <a:pPr lvl="0"/>
            <a:r>
              <a:rPr lang="zh-CN" altLang="en-US" sz="2400" dirty="0">
                <a:solidFill>
                  <a:prstClr val="black"/>
                </a:solidFill>
              </a:rPr>
              <a:t>②使用分片技术，这是一种经过充分研究和和验证的扩展数据库技术，将区块链网络划分为较小的委员会（碎片），来减少一致性协议的开销。分片区块链例子包括</a:t>
            </a:r>
            <a:r>
              <a:rPr lang="en-US" altLang="zh-CN" sz="2400" dirty="0">
                <a:solidFill>
                  <a:prstClr val="black"/>
                </a:solidFill>
              </a:rPr>
              <a:t>Elastico, OmniLedger, RapidChain</a:t>
            </a:r>
            <a:r>
              <a:rPr lang="zh-CN" altLang="en-US" sz="2400" dirty="0">
                <a:solidFill>
                  <a:prstClr val="black"/>
                </a:solidFill>
              </a:rPr>
              <a:t>。但是这些方法不能推广到比特币以外的应用；</a:t>
            </a:r>
            <a:endParaRPr lang="en-US" altLang="zh-CN" sz="2400" dirty="0">
              <a:solidFill>
                <a:prstClr val="black"/>
              </a:solidFill>
            </a:endParaRPr>
          </a:p>
          <a:p>
            <a:pPr lvl="0"/>
            <a:endParaRPr lang="zh-CN" altLang="en-US" sz="2400" dirty="0">
              <a:solidFill>
                <a:prstClr val="black"/>
              </a:solidFill>
            </a:endParaRPr>
          </a:p>
          <a:p>
            <a:pPr lvl="0"/>
            <a:r>
              <a:rPr lang="zh-CN" altLang="en-US" sz="2400" dirty="0">
                <a:solidFill>
                  <a:prstClr val="black"/>
                </a:solidFill>
              </a:rPr>
              <a:t>这篇论文将分片扩展到许可的区块链系统，现有的关于分片区块链的现有工作针对的是无权限系统，重点是安全性，本文所提供的方法注重的是性能。</a:t>
            </a:r>
          </a:p>
          <a:p>
            <a:pPr lvl="0"/>
            <a:endParaRPr lang="en-US" altLang="zh-CN" dirty="0">
              <a:solidFill>
                <a:prstClr val="black"/>
              </a:solidFill>
            </a:endParaRPr>
          </a:p>
          <a:p>
            <a:endParaRPr lang="zh-CN" altLang="en-US" dirty="0"/>
          </a:p>
        </p:txBody>
      </p:sp>
    </p:spTree>
    <p:extLst>
      <p:ext uri="{BB962C8B-B14F-4D97-AF65-F5344CB8AC3E}">
        <p14:creationId xmlns:p14="http://schemas.microsoft.com/office/powerpoint/2010/main" val="215194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7B2F3-5447-4BA7-A7CA-61EDAD37C041}"/>
              </a:ext>
            </a:extLst>
          </p:cNvPr>
          <p:cNvSpPr>
            <a:spLocks noGrp="1"/>
          </p:cNvSpPr>
          <p:nvPr>
            <p:ph type="title"/>
          </p:nvPr>
        </p:nvSpPr>
        <p:spPr>
          <a:xfrm>
            <a:off x="486562" y="58723"/>
            <a:ext cx="10515600" cy="1325563"/>
          </a:xfrm>
        </p:spPr>
        <p:txBody>
          <a:bodyPr/>
          <a:lstStyle/>
          <a:p>
            <a:r>
              <a:rPr lang="en-US" altLang="zh-CN" dirty="0"/>
              <a:t>Goals</a:t>
            </a:r>
            <a:endParaRPr lang="zh-CN" altLang="en-US" dirty="0"/>
          </a:p>
        </p:txBody>
      </p:sp>
      <p:sp>
        <p:nvSpPr>
          <p:cNvPr id="3" name="内容占位符 2">
            <a:extLst>
              <a:ext uri="{FF2B5EF4-FFF2-40B4-BE49-F238E27FC236}">
                <a16:creationId xmlns:a16="http://schemas.microsoft.com/office/drawing/2014/main" id="{A19F7A23-2D49-49E1-9F79-686B808CAD9B}"/>
              </a:ext>
            </a:extLst>
          </p:cNvPr>
          <p:cNvSpPr>
            <a:spLocks noGrp="1"/>
          </p:cNvSpPr>
          <p:nvPr>
            <p:ph idx="1"/>
          </p:nvPr>
        </p:nvSpPr>
        <p:spPr>
          <a:xfrm>
            <a:off x="486562" y="1691401"/>
            <a:ext cx="10515600" cy="4351338"/>
          </a:xfrm>
        </p:spPr>
        <p:txBody>
          <a:bodyPr/>
          <a:lstStyle/>
          <a:p>
            <a:r>
              <a:rPr lang="zh-CN" altLang="en-US" dirty="0"/>
              <a:t>支持大型网络（像</a:t>
            </a:r>
            <a:r>
              <a:rPr lang="en-US" altLang="zh-CN" dirty="0"/>
              <a:t>Bitcoin</a:t>
            </a:r>
            <a:r>
              <a:rPr lang="zh-CN" altLang="en-US" dirty="0"/>
              <a:t>和</a:t>
            </a:r>
            <a:r>
              <a:rPr lang="en-US" altLang="zh-CN" dirty="0"/>
              <a:t>Ethereum</a:t>
            </a:r>
            <a:r>
              <a:rPr lang="zh-CN" altLang="en-US" dirty="0"/>
              <a:t>那么大）</a:t>
            </a:r>
            <a:endParaRPr lang="en-US" altLang="zh-CN" dirty="0"/>
          </a:p>
          <a:p>
            <a:endParaRPr lang="zh-CN" altLang="en-US" dirty="0"/>
          </a:p>
          <a:p>
            <a:r>
              <a:rPr lang="zh-CN" altLang="en-US" dirty="0"/>
              <a:t>支持高吞吐量（像中心化的机构一样，比如</a:t>
            </a:r>
            <a:r>
              <a:rPr lang="en-US" altLang="zh-CN" dirty="0"/>
              <a:t>visa</a:t>
            </a:r>
            <a:r>
              <a:rPr lang="zh-CN" altLang="en-US" dirty="0"/>
              <a:t>）</a:t>
            </a:r>
            <a:endParaRPr lang="en-US" altLang="zh-CN" dirty="0"/>
          </a:p>
          <a:p>
            <a:endParaRPr lang="zh-CN" altLang="en-US" dirty="0"/>
          </a:p>
          <a:p>
            <a:r>
              <a:rPr lang="zh-CN" altLang="en-US" dirty="0"/>
              <a:t>支持通用的应用（不只是加密货币的交易）</a:t>
            </a:r>
            <a:endParaRPr lang="en-US" altLang="zh-CN" dirty="0"/>
          </a:p>
        </p:txBody>
      </p:sp>
    </p:spTree>
    <p:extLst>
      <p:ext uri="{BB962C8B-B14F-4D97-AF65-F5344CB8AC3E}">
        <p14:creationId xmlns:p14="http://schemas.microsoft.com/office/powerpoint/2010/main" val="120614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823BD-DA40-485B-A015-F6ADF9873A62}"/>
              </a:ext>
            </a:extLst>
          </p:cNvPr>
          <p:cNvSpPr>
            <a:spLocks noGrp="1"/>
          </p:cNvSpPr>
          <p:nvPr>
            <p:ph type="title"/>
          </p:nvPr>
        </p:nvSpPr>
        <p:spPr>
          <a:xfrm>
            <a:off x="0" y="1"/>
            <a:ext cx="10515600" cy="1050924"/>
          </a:xfrm>
        </p:spPr>
        <p:txBody>
          <a:bodyPr/>
          <a:lstStyle/>
          <a:p>
            <a:r>
              <a:rPr lang="en-US" altLang="zh-CN" dirty="0"/>
              <a:t>Challenge</a:t>
            </a:r>
            <a:endParaRPr lang="zh-CN" altLang="en-US" dirty="0"/>
          </a:p>
        </p:txBody>
      </p:sp>
      <p:sp>
        <p:nvSpPr>
          <p:cNvPr id="3" name="内容占位符 2">
            <a:extLst>
              <a:ext uri="{FF2B5EF4-FFF2-40B4-BE49-F238E27FC236}">
                <a16:creationId xmlns:a16="http://schemas.microsoft.com/office/drawing/2014/main" id="{CB268F4E-CEFA-41E7-B849-0CE4E62132DD}"/>
              </a:ext>
            </a:extLst>
          </p:cNvPr>
          <p:cNvSpPr>
            <a:spLocks noGrp="1"/>
          </p:cNvSpPr>
          <p:nvPr>
            <p:ph idx="1"/>
          </p:nvPr>
        </p:nvSpPr>
        <p:spPr>
          <a:xfrm>
            <a:off x="8389" y="891533"/>
            <a:ext cx="11903978" cy="6073775"/>
          </a:xfrm>
        </p:spPr>
        <p:txBody>
          <a:bodyPr/>
          <a:lstStyle/>
          <a:p>
            <a:r>
              <a:rPr lang="zh-CN" altLang="en-US" sz="2400" dirty="0"/>
              <a:t>数据库中的分片技术应用于区块链时，故障模型的区别导致了三个挑战（传统数据库采用崩溃</a:t>
            </a:r>
            <a:r>
              <a:rPr lang="en-US" altLang="zh-CN" sz="2400" dirty="0"/>
              <a:t>-</a:t>
            </a:r>
            <a:r>
              <a:rPr lang="zh-CN" altLang="en-US" sz="2400" dirty="0"/>
              <a:t>失败模型，在这种模型中，故障节点只是停止发送和响应请求，区块链系统在更恶劣的环境中下运行，采用更强的故障模型，即拜占庭故障，以应对恶意攻击者）</a:t>
            </a:r>
            <a:endParaRPr lang="en-US" altLang="zh-CN" sz="2400" dirty="0"/>
          </a:p>
          <a:p>
            <a:endParaRPr lang="zh-CN" altLang="en-US" sz="2400" dirty="0"/>
          </a:p>
          <a:p>
            <a:r>
              <a:rPr lang="zh-CN" altLang="en-US" sz="2400" dirty="0"/>
              <a:t>挑战一：分布式数据库中使用的高性能一致性协议不能应用于区块链，区块链依赖拜占庭容错算法（</a:t>
            </a:r>
            <a:r>
              <a:rPr lang="en-US" altLang="zh-CN" sz="2400" dirty="0"/>
              <a:t>BFT</a:t>
            </a:r>
            <a:r>
              <a:rPr lang="zh-CN" altLang="en-US" sz="2400" dirty="0"/>
              <a:t>），但是该拜占庭共识算法已经被证明是可扩展性瓶颈。所以挑战就是推广</a:t>
            </a:r>
            <a:r>
              <a:rPr lang="en-US" altLang="zh-CN" sz="2400" dirty="0"/>
              <a:t>BFT</a:t>
            </a:r>
          </a:p>
          <a:p>
            <a:endParaRPr lang="zh-CN" altLang="en-US" sz="2400" dirty="0"/>
          </a:p>
          <a:p>
            <a:r>
              <a:rPr lang="zh-CN" altLang="en-US" sz="2400" dirty="0"/>
              <a:t>挑战二 分布式数据库中，任何节点都可以属于任何碎片，但区块链必须以安全方式把节点分配给碎片，以确保没有碎片会被攻击者破坏。所以挑战是实现安全高效的碎片形成</a:t>
            </a:r>
            <a:endParaRPr lang="en-US" altLang="zh-CN" sz="2400" dirty="0"/>
          </a:p>
          <a:p>
            <a:endParaRPr lang="zh-CN" altLang="en-US" sz="2400" dirty="0"/>
          </a:p>
          <a:p>
            <a:r>
              <a:rPr lang="zh-CN" altLang="en-US" sz="2400" dirty="0"/>
              <a:t>挑战三，分布式数据库依赖高度可用的事务协调器来确保原子性和隔离性。但是在区块链系统中，区块链中的协调器可能是恶性的。所以挑战是实现安全的分布式事务，即使协调器是恶意的。</a:t>
            </a:r>
          </a:p>
          <a:p>
            <a:endParaRPr lang="zh-CN" altLang="en-US" dirty="0"/>
          </a:p>
        </p:txBody>
      </p:sp>
    </p:spTree>
    <p:extLst>
      <p:ext uri="{BB962C8B-B14F-4D97-AF65-F5344CB8AC3E}">
        <p14:creationId xmlns:p14="http://schemas.microsoft.com/office/powerpoint/2010/main" val="155109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6F6AD-B880-41C5-B1FF-DEFC1F2382FC}"/>
              </a:ext>
            </a:extLst>
          </p:cNvPr>
          <p:cNvSpPr>
            <a:spLocks noGrp="1"/>
          </p:cNvSpPr>
          <p:nvPr>
            <p:ph type="title"/>
          </p:nvPr>
        </p:nvSpPr>
        <p:spPr/>
        <p:txBody>
          <a:bodyPr/>
          <a:lstStyle/>
          <a:p>
            <a:r>
              <a:rPr lang="zh-CN" altLang="en-US" dirty="0"/>
              <a:t>拜占庭将军问题</a:t>
            </a:r>
          </a:p>
        </p:txBody>
      </p:sp>
      <p:sp>
        <p:nvSpPr>
          <p:cNvPr id="3" name="内容占位符 2">
            <a:extLst>
              <a:ext uri="{FF2B5EF4-FFF2-40B4-BE49-F238E27FC236}">
                <a16:creationId xmlns:a16="http://schemas.microsoft.com/office/drawing/2014/main" id="{3FA6E49C-EA18-4E5F-95E2-E475B75AA228}"/>
              </a:ext>
            </a:extLst>
          </p:cNvPr>
          <p:cNvSpPr>
            <a:spLocks noGrp="1"/>
          </p:cNvSpPr>
          <p:nvPr>
            <p:ph idx="1"/>
          </p:nvPr>
        </p:nvSpPr>
        <p:spPr/>
        <p:txBody>
          <a:bodyPr/>
          <a:lstStyle/>
          <a:p>
            <a:r>
              <a:rPr lang="zh-CN" altLang="en-US" dirty="0"/>
              <a:t>是 </a:t>
            </a:r>
            <a:r>
              <a:rPr lang="en-US" altLang="zh-CN" dirty="0"/>
              <a:t>Leslie Lamport 1982 </a:t>
            </a:r>
            <a:r>
              <a:rPr lang="zh-CN" altLang="en-US" dirty="0"/>
              <a:t>年提出用来解释一致性问题的一个虚构模型。拜占庭是古代东罗马帝国的首都，由于地域宽广，守卫边境的多个将军（系统中的多个节点）需要通过信使来传递消息，达成某些一致的决定。但由于将军中可能存在叛徒（系统中节点出错），这些叛徒将努力向不同的将军发送不同的消息，试图会干扰一致性的达成。 </a:t>
            </a:r>
            <a:r>
              <a:rPr lang="en-US" altLang="zh-CN" dirty="0"/>
              <a:t>Leslie Lamport </a:t>
            </a:r>
            <a:r>
              <a:rPr lang="zh-CN" altLang="en-US" dirty="0"/>
              <a:t>通过这个比喻，表达了计算机网络中所存在的一致性问题。这个问题被称为拜占庭将军问题。</a:t>
            </a:r>
            <a:endParaRPr lang="en-US" altLang="zh-CN" dirty="0"/>
          </a:p>
          <a:p>
            <a:pPr marL="0" indent="0">
              <a:buNone/>
            </a:pPr>
            <a:endParaRPr lang="en-US" altLang="zh-CN" dirty="0"/>
          </a:p>
          <a:p>
            <a:r>
              <a:rPr lang="zh-CN" altLang="en-US" dirty="0"/>
              <a:t>拜占庭问题即为在此情况下，如何让忠诚的将军们能达成行动的一致。</a:t>
            </a:r>
          </a:p>
        </p:txBody>
      </p:sp>
    </p:spTree>
    <p:extLst>
      <p:ext uri="{BB962C8B-B14F-4D97-AF65-F5344CB8AC3E}">
        <p14:creationId xmlns:p14="http://schemas.microsoft.com/office/powerpoint/2010/main" val="108405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4F67F-0138-4F3F-AF66-CEFA9CA2C5C5}"/>
              </a:ext>
            </a:extLst>
          </p:cNvPr>
          <p:cNvSpPr>
            <a:spLocks noGrp="1"/>
          </p:cNvSpPr>
          <p:nvPr>
            <p:ph type="title"/>
          </p:nvPr>
        </p:nvSpPr>
        <p:spPr>
          <a:xfrm>
            <a:off x="351639" y="0"/>
            <a:ext cx="11216780" cy="1325563"/>
          </a:xfrm>
        </p:spPr>
        <p:txBody>
          <a:bodyPr/>
          <a:lstStyle/>
          <a:p>
            <a:r>
              <a:rPr lang="en-US" altLang="zh-CN" b="1" dirty="0"/>
              <a:t>PBFT (Practical Byzantine Fault Tolerance)</a:t>
            </a:r>
            <a:r>
              <a:rPr lang="zh-CN" altLang="en-US" b="1" dirty="0"/>
              <a:t>算法</a:t>
            </a:r>
            <a:endParaRPr lang="zh-CN" altLang="en-US" dirty="0"/>
          </a:p>
        </p:txBody>
      </p:sp>
      <p:sp>
        <p:nvSpPr>
          <p:cNvPr id="3" name="内容占位符 2">
            <a:extLst>
              <a:ext uri="{FF2B5EF4-FFF2-40B4-BE49-F238E27FC236}">
                <a16:creationId xmlns:a16="http://schemas.microsoft.com/office/drawing/2014/main" id="{6DDEB5AF-7562-4766-9D13-0A39BED35718}"/>
              </a:ext>
            </a:extLst>
          </p:cNvPr>
          <p:cNvSpPr>
            <a:spLocks noGrp="1"/>
          </p:cNvSpPr>
          <p:nvPr>
            <p:ph idx="1"/>
          </p:nvPr>
        </p:nvSpPr>
        <p:spPr>
          <a:xfrm>
            <a:off x="292916" y="1036347"/>
            <a:ext cx="10515600" cy="5624511"/>
          </a:xfrm>
        </p:spPr>
        <p:txBody>
          <a:bodyPr>
            <a:normAutofit/>
          </a:bodyPr>
          <a:lstStyle/>
          <a:p>
            <a:r>
              <a:rPr lang="en-US" altLang="zh-CN" sz="2400" dirty="0"/>
              <a:t>PBFT</a:t>
            </a:r>
            <a:r>
              <a:rPr lang="zh-CN" altLang="en-US" sz="2400" dirty="0"/>
              <a:t>算法前提，采用密码学算法保证节点之间的消息传送是不可篡改的。</a:t>
            </a:r>
          </a:p>
          <a:p>
            <a:endParaRPr lang="zh-CN" altLang="en-US" sz="2400" dirty="0"/>
          </a:p>
          <a:p>
            <a:r>
              <a:rPr lang="en-US" altLang="zh-CN" sz="2400" dirty="0">
                <a:solidFill>
                  <a:srgbClr val="FF0000"/>
                </a:solidFill>
              </a:rPr>
              <a:t>PBFT</a:t>
            </a:r>
            <a:r>
              <a:rPr lang="zh-CN" altLang="en-US" sz="2400" dirty="0">
                <a:solidFill>
                  <a:srgbClr val="FF0000"/>
                </a:solidFill>
              </a:rPr>
              <a:t>容忍无效或者恶意节点数：</a:t>
            </a:r>
            <a:r>
              <a:rPr lang="en-US" altLang="zh-CN" sz="2400" dirty="0">
                <a:solidFill>
                  <a:srgbClr val="FF0000"/>
                </a:solidFill>
              </a:rPr>
              <a:t>f</a:t>
            </a:r>
            <a:r>
              <a:rPr lang="zh-CN" altLang="en-US" sz="2400" dirty="0">
                <a:solidFill>
                  <a:srgbClr val="FF0000"/>
                </a:solidFill>
              </a:rPr>
              <a:t>，为了保障整个系统可以正常运转，需要有</a:t>
            </a:r>
            <a:r>
              <a:rPr lang="en-US" altLang="zh-CN" sz="2400" dirty="0">
                <a:solidFill>
                  <a:srgbClr val="FF0000"/>
                </a:solidFill>
              </a:rPr>
              <a:t>2f+1</a:t>
            </a:r>
            <a:r>
              <a:rPr lang="zh-CN" altLang="en-US" sz="2400" dirty="0">
                <a:solidFill>
                  <a:srgbClr val="FF0000"/>
                </a:solidFill>
              </a:rPr>
              <a:t>个正常节点，系统的总节点数为：</a:t>
            </a:r>
            <a:r>
              <a:rPr lang="en-US" altLang="zh-CN" sz="2400" dirty="0">
                <a:solidFill>
                  <a:srgbClr val="FF0000"/>
                </a:solidFill>
              </a:rPr>
              <a:t>|R| = 3f + 1</a:t>
            </a:r>
            <a:r>
              <a:rPr lang="zh-CN" altLang="en-US" sz="2400" dirty="0">
                <a:solidFill>
                  <a:srgbClr val="FF0000"/>
                </a:solidFill>
              </a:rPr>
              <a:t>。也就是说，</a:t>
            </a:r>
            <a:r>
              <a:rPr lang="en-US" altLang="zh-CN" sz="2400" dirty="0">
                <a:solidFill>
                  <a:srgbClr val="FF0000"/>
                </a:solidFill>
              </a:rPr>
              <a:t>PBFT</a:t>
            </a:r>
            <a:r>
              <a:rPr lang="zh-CN" altLang="en-US" sz="2400" dirty="0">
                <a:solidFill>
                  <a:srgbClr val="FF0000"/>
                </a:solidFill>
              </a:rPr>
              <a:t>算法可以容忍小于</a:t>
            </a:r>
            <a:r>
              <a:rPr lang="en-US" altLang="zh-CN" sz="2400" dirty="0">
                <a:solidFill>
                  <a:srgbClr val="FF0000"/>
                </a:solidFill>
              </a:rPr>
              <a:t>1/3</a:t>
            </a:r>
            <a:r>
              <a:rPr lang="zh-CN" altLang="en-US" sz="2400" dirty="0">
                <a:solidFill>
                  <a:srgbClr val="FF0000"/>
                </a:solidFill>
              </a:rPr>
              <a:t>个无效或者恶意节点。</a:t>
            </a:r>
          </a:p>
          <a:p>
            <a:endParaRPr lang="zh-CN" altLang="en-US" sz="2400" dirty="0"/>
          </a:p>
          <a:p>
            <a:r>
              <a:rPr lang="en-US" altLang="zh-CN" sz="2400" dirty="0"/>
              <a:t>PBFT</a:t>
            </a:r>
            <a:r>
              <a:rPr lang="zh-CN" altLang="en-US" sz="2400" dirty="0"/>
              <a:t>是一种状态机副本复制算法，所有的副本在一个视图（</a:t>
            </a:r>
            <a:r>
              <a:rPr lang="en-US" altLang="zh-CN" sz="2400" dirty="0"/>
              <a:t>view</a:t>
            </a:r>
            <a:r>
              <a:rPr lang="zh-CN" altLang="en-US" sz="2400" dirty="0"/>
              <a:t>）轮换的过程中操作，主节点通过视图编号以及节点数集合来确定，即：主节点 </a:t>
            </a:r>
            <a:r>
              <a:rPr lang="en-US" altLang="zh-CN" sz="2400" dirty="0"/>
              <a:t>p = v mod |R|</a:t>
            </a:r>
            <a:r>
              <a:rPr lang="zh-CN" altLang="en-US" sz="2400" dirty="0"/>
              <a:t>。</a:t>
            </a:r>
            <a:r>
              <a:rPr lang="en-US" altLang="zh-CN" sz="2400" dirty="0"/>
              <a:t>v</a:t>
            </a:r>
            <a:r>
              <a:rPr lang="zh-CN" altLang="en-US" sz="2400" dirty="0"/>
              <a:t>：视图编号，</a:t>
            </a:r>
            <a:r>
              <a:rPr lang="en-US" altLang="zh-CN" sz="2400" dirty="0"/>
              <a:t>|R|</a:t>
            </a:r>
            <a:r>
              <a:rPr lang="zh-CN" altLang="en-US" sz="2400" dirty="0"/>
              <a:t>节点个数，</a:t>
            </a:r>
            <a:r>
              <a:rPr lang="en-US" altLang="zh-CN" sz="2400" dirty="0"/>
              <a:t>p</a:t>
            </a:r>
            <a:r>
              <a:rPr lang="zh-CN" altLang="en-US" sz="2400" dirty="0"/>
              <a:t>：主节点编号。</a:t>
            </a:r>
          </a:p>
          <a:p>
            <a:endParaRPr lang="zh-CN" altLang="en-US" sz="2400" dirty="0"/>
          </a:p>
          <a:p>
            <a:r>
              <a:rPr lang="en-US" altLang="zh-CN" sz="2400" dirty="0"/>
              <a:t>PBFT</a:t>
            </a:r>
            <a:r>
              <a:rPr lang="zh-CN" altLang="en-US" sz="2400" dirty="0"/>
              <a:t>算法每个客户端请求需要经过</a:t>
            </a:r>
            <a:r>
              <a:rPr lang="en-US" altLang="zh-CN" sz="2400" dirty="0"/>
              <a:t>5</a:t>
            </a:r>
            <a:r>
              <a:rPr lang="zh-CN" altLang="en-US" sz="2400" dirty="0"/>
              <a:t>个阶段，通过采用两次两两交互的方式在服务器达成一致后再执行客户端的请求。由于客户端不能从服务端获得任何服务器运行状态，</a:t>
            </a:r>
            <a:r>
              <a:rPr lang="en-US" altLang="zh-CN" sz="2400" dirty="0"/>
              <a:t>PBFT</a:t>
            </a:r>
            <a:r>
              <a:rPr lang="zh-CN" altLang="en-US" sz="2400" dirty="0"/>
              <a:t>中主节点是否发生错误只能由服务器监测。如果服务器在一段时间内不能完成客户端的请求，就会触发视图更换协议。</a:t>
            </a:r>
          </a:p>
        </p:txBody>
      </p:sp>
    </p:spTree>
    <p:extLst>
      <p:ext uri="{BB962C8B-B14F-4D97-AF65-F5344CB8AC3E}">
        <p14:creationId xmlns:p14="http://schemas.microsoft.com/office/powerpoint/2010/main" val="39665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3C739-8C42-424B-88A2-E7428C2F17B9}"/>
              </a:ext>
            </a:extLst>
          </p:cNvPr>
          <p:cNvSpPr>
            <a:spLocks noGrp="1"/>
          </p:cNvSpPr>
          <p:nvPr>
            <p:ph type="title"/>
          </p:nvPr>
        </p:nvSpPr>
        <p:spPr>
          <a:xfrm>
            <a:off x="241300" y="0"/>
            <a:ext cx="10515600" cy="1325563"/>
          </a:xfrm>
        </p:spPr>
        <p:txBody>
          <a:bodyPr>
            <a:normAutofit/>
          </a:bodyPr>
          <a:lstStyle/>
          <a:p>
            <a:r>
              <a:rPr lang="zh-CN" altLang="en-US" sz="4000" dirty="0"/>
              <a:t>区块链分片系统的架构</a:t>
            </a:r>
          </a:p>
        </p:txBody>
      </p:sp>
      <p:sp>
        <p:nvSpPr>
          <p:cNvPr id="3" name="内容占位符 2">
            <a:extLst>
              <a:ext uri="{FF2B5EF4-FFF2-40B4-BE49-F238E27FC236}">
                <a16:creationId xmlns:a16="http://schemas.microsoft.com/office/drawing/2014/main" id="{8ABF65A4-9426-4A25-A24A-8F0A0B824FA4}"/>
              </a:ext>
            </a:extLst>
          </p:cNvPr>
          <p:cNvSpPr>
            <a:spLocks noGrp="1"/>
          </p:cNvSpPr>
          <p:nvPr>
            <p:ph idx="1"/>
          </p:nvPr>
        </p:nvSpPr>
        <p:spPr>
          <a:xfrm>
            <a:off x="368300" y="1178468"/>
            <a:ext cx="5880100" cy="5438231"/>
          </a:xfrm>
        </p:spPr>
        <p:txBody>
          <a:bodyPr>
            <a:normAutofit/>
          </a:bodyPr>
          <a:lstStyle/>
          <a:p>
            <a:r>
              <a:rPr lang="zh-CN" altLang="en-US" sz="2400" dirty="0"/>
              <a:t>右图便是传统数据库管理系统和区块链管理系统分片上的区别了。其中一个红圈表示一个碎片，在论文中表示为委员会（</a:t>
            </a:r>
            <a:r>
              <a:rPr lang="en-US" altLang="zh-CN" sz="2400" dirty="0"/>
              <a:t>committee</a:t>
            </a:r>
            <a:r>
              <a:rPr lang="zh-CN" altLang="en-US" sz="2400" dirty="0"/>
              <a:t>）</a:t>
            </a:r>
            <a:endParaRPr lang="en-US" altLang="zh-CN" sz="2400" dirty="0"/>
          </a:p>
          <a:p>
            <a:endParaRPr lang="en-US" altLang="zh-CN" sz="2400" dirty="0"/>
          </a:p>
          <a:p>
            <a:r>
              <a:rPr lang="zh-CN" altLang="en-US" sz="2400" dirty="0"/>
              <a:t>一个委员会包含多个节点，通过拜占庭容错算法来决定这个委员会的共识。共识的作用就是统一意见</a:t>
            </a:r>
            <a:endParaRPr lang="en-US" altLang="zh-CN" sz="2400" dirty="0"/>
          </a:p>
          <a:p>
            <a:endParaRPr lang="en-US" altLang="zh-CN" sz="2400" dirty="0"/>
          </a:p>
          <a:p>
            <a:r>
              <a:rPr lang="zh-CN" altLang="en-US" sz="2400" dirty="0"/>
              <a:t>这里，可以把一个委员会理解为一个区块链系统。当有一个交易产生时，只需要让一个或者几个委员会来处理这个交易。不同的委员会有时候需要通信，因此我们需要考虑委员会之间通信的问题。</a:t>
            </a:r>
          </a:p>
        </p:txBody>
      </p:sp>
      <p:pic>
        <p:nvPicPr>
          <p:cNvPr id="7" name="图片 6">
            <a:extLst>
              <a:ext uri="{FF2B5EF4-FFF2-40B4-BE49-F238E27FC236}">
                <a16:creationId xmlns:a16="http://schemas.microsoft.com/office/drawing/2014/main" id="{6C605673-9C0F-41B7-8AF5-FCB0A2EB34E2}"/>
              </a:ext>
            </a:extLst>
          </p:cNvPr>
          <p:cNvPicPr>
            <a:picLocks noChangeAspect="1"/>
          </p:cNvPicPr>
          <p:nvPr/>
        </p:nvPicPr>
        <p:blipFill>
          <a:blip r:embed="rId2"/>
          <a:stretch>
            <a:fillRect/>
          </a:stretch>
        </p:blipFill>
        <p:spPr>
          <a:xfrm>
            <a:off x="6248400" y="1325563"/>
            <a:ext cx="5828571" cy="3933333"/>
          </a:xfrm>
          <a:prstGeom prst="rect">
            <a:avLst/>
          </a:prstGeom>
        </p:spPr>
      </p:pic>
    </p:spTree>
    <p:extLst>
      <p:ext uri="{BB962C8B-B14F-4D97-AF65-F5344CB8AC3E}">
        <p14:creationId xmlns:p14="http://schemas.microsoft.com/office/powerpoint/2010/main" val="389751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2308</Words>
  <Application>Microsoft Office PowerPoint</Application>
  <PresentationFormat>宽屏</PresentationFormat>
  <Paragraphs>94</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LinBiolinumTB</vt:lpstr>
      <vt:lpstr>等线</vt:lpstr>
      <vt:lpstr>等线 Light</vt:lpstr>
      <vt:lpstr>Arial</vt:lpstr>
      <vt:lpstr>Office 主题​​</vt:lpstr>
      <vt:lpstr>Towards Scaling Blockchain Systems via Sharding</vt:lpstr>
      <vt:lpstr>What is the blockchain?</vt:lpstr>
      <vt:lpstr>This talk</vt:lpstr>
      <vt:lpstr>Background</vt:lpstr>
      <vt:lpstr>Goals</vt:lpstr>
      <vt:lpstr>Challenge</vt:lpstr>
      <vt:lpstr>拜占庭将军问题</vt:lpstr>
      <vt:lpstr>PBFT (Practical Byzantine Fault Tolerance)算法</vt:lpstr>
      <vt:lpstr>区块链分片系统的架构</vt:lpstr>
      <vt:lpstr>一个委员会内的共识算法如何设计？</vt:lpstr>
      <vt:lpstr>改进的PBFT算法</vt:lpstr>
      <vt:lpstr>一个委员会内的节点数目如何确定？</vt:lpstr>
      <vt:lpstr>使用SGX产生随机数，保证随机分配。</vt:lpstr>
      <vt:lpstr>  如何让每一个节点都获取到一个相同rnd呢？</vt:lpstr>
      <vt:lpstr>不同委员会之间的通信？</vt:lpstr>
      <vt:lpstr>两阶段锁和两阶段算法</vt:lpstr>
      <vt:lpstr>具体的跨委员会交易执行流程是什么呢？</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Scaling Blockchain Systems via Sharding</dc:title>
  <dc:creator>wentong li</dc:creator>
  <cp:lastModifiedBy>wentong li</cp:lastModifiedBy>
  <cp:revision>45</cp:revision>
  <dcterms:created xsi:type="dcterms:W3CDTF">2020-11-07T06:20:21Z</dcterms:created>
  <dcterms:modified xsi:type="dcterms:W3CDTF">2020-11-11T01:34:59Z</dcterms:modified>
</cp:coreProperties>
</file>