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380" r:id="rId3"/>
    <p:sldId id="371" r:id="rId4"/>
    <p:sldId id="393" r:id="rId5"/>
    <p:sldId id="389" r:id="rId6"/>
    <p:sldId id="373" r:id="rId7"/>
    <p:sldId id="349" r:id="rId8"/>
    <p:sldId id="301" r:id="rId9"/>
    <p:sldId id="374" r:id="rId10"/>
    <p:sldId id="394" r:id="rId11"/>
    <p:sldId id="377" r:id="rId12"/>
    <p:sldId id="375" r:id="rId13"/>
    <p:sldId id="385" r:id="rId14"/>
    <p:sldId id="376" r:id="rId15"/>
    <p:sldId id="381" r:id="rId16"/>
    <p:sldId id="386" r:id="rId17"/>
    <p:sldId id="387" r:id="rId18"/>
    <p:sldId id="351" r:id="rId19"/>
    <p:sldId id="388" r:id="rId20"/>
    <p:sldId id="390" r:id="rId21"/>
    <p:sldId id="391" r:id="rId22"/>
    <p:sldId id="392" r:id="rId23"/>
    <p:sldId id="33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719" autoAdjust="0"/>
  </p:normalViewPr>
  <p:slideViewPr>
    <p:cSldViewPr snapToGrid="0">
      <p:cViewPr varScale="1">
        <p:scale>
          <a:sx n="108" d="100"/>
          <a:sy n="108" d="100"/>
        </p:scale>
        <p:origin x="8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DD444-8D4F-4C5A-8AB1-426E5CD6C6C4}"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0D6B1-039C-419B-89F8-E07C584D82E1}" type="slidenum">
              <a:rPr lang="en-US" smtClean="0"/>
              <a:t>‹#›</a:t>
            </a:fld>
            <a:endParaRPr lang="en-US"/>
          </a:p>
        </p:txBody>
      </p:sp>
    </p:spTree>
    <p:extLst>
      <p:ext uri="{BB962C8B-B14F-4D97-AF65-F5344CB8AC3E}">
        <p14:creationId xmlns:p14="http://schemas.microsoft.com/office/powerpoint/2010/main" val="1391941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90D6B1-039C-419B-89F8-E07C584D82E1}" type="slidenum">
              <a:rPr lang="en-US" smtClean="0"/>
              <a:t>1</a:t>
            </a:fld>
            <a:endParaRPr lang="en-US"/>
          </a:p>
        </p:txBody>
      </p:sp>
    </p:spTree>
    <p:extLst>
      <p:ext uri="{BB962C8B-B14F-4D97-AF65-F5344CB8AC3E}">
        <p14:creationId xmlns:p14="http://schemas.microsoft.com/office/powerpoint/2010/main" val="201394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10</a:t>
            </a:fld>
            <a:endParaRPr lang="en-US"/>
          </a:p>
        </p:txBody>
      </p:sp>
    </p:spTree>
    <p:extLst>
      <p:ext uri="{BB962C8B-B14F-4D97-AF65-F5344CB8AC3E}">
        <p14:creationId xmlns:p14="http://schemas.microsoft.com/office/powerpoint/2010/main" val="3236864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11</a:t>
            </a:fld>
            <a:endParaRPr lang="en-US"/>
          </a:p>
        </p:txBody>
      </p:sp>
    </p:spTree>
    <p:extLst>
      <p:ext uri="{BB962C8B-B14F-4D97-AF65-F5344CB8AC3E}">
        <p14:creationId xmlns:p14="http://schemas.microsoft.com/office/powerpoint/2010/main" val="1232555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12</a:t>
            </a:fld>
            <a:endParaRPr lang="en-US"/>
          </a:p>
        </p:txBody>
      </p:sp>
    </p:spTree>
    <p:extLst>
      <p:ext uri="{BB962C8B-B14F-4D97-AF65-F5344CB8AC3E}">
        <p14:creationId xmlns:p14="http://schemas.microsoft.com/office/powerpoint/2010/main" val="45462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13</a:t>
            </a:fld>
            <a:endParaRPr lang="en-US"/>
          </a:p>
        </p:txBody>
      </p:sp>
    </p:spTree>
    <p:extLst>
      <p:ext uri="{BB962C8B-B14F-4D97-AF65-F5344CB8AC3E}">
        <p14:creationId xmlns:p14="http://schemas.microsoft.com/office/powerpoint/2010/main" val="309003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14</a:t>
            </a:fld>
            <a:endParaRPr lang="en-US"/>
          </a:p>
        </p:txBody>
      </p:sp>
    </p:spTree>
    <p:extLst>
      <p:ext uri="{BB962C8B-B14F-4D97-AF65-F5344CB8AC3E}">
        <p14:creationId xmlns:p14="http://schemas.microsoft.com/office/powerpoint/2010/main" val="1766140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15</a:t>
            </a:fld>
            <a:endParaRPr lang="en-US"/>
          </a:p>
        </p:txBody>
      </p:sp>
    </p:spTree>
    <p:extLst>
      <p:ext uri="{BB962C8B-B14F-4D97-AF65-F5344CB8AC3E}">
        <p14:creationId xmlns:p14="http://schemas.microsoft.com/office/powerpoint/2010/main" val="186879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16</a:t>
            </a:fld>
            <a:endParaRPr lang="en-US"/>
          </a:p>
        </p:txBody>
      </p:sp>
    </p:spTree>
    <p:extLst>
      <p:ext uri="{BB962C8B-B14F-4D97-AF65-F5344CB8AC3E}">
        <p14:creationId xmlns:p14="http://schemas.microsoft.com/office/powerpoint/2010/main" val="1266134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17</a:t>
            </a:fld>
            <a:endParaRPr lang="en-US"/>
          </a:p>
        </p:txBody>
      </p:sp>
    </p:spTree>
    <p:extLst>
      <p:ext uri="{BB962C8B-B14F-4D97-AF65-F5344CB8AC3E}">
        <p14:creationId xmlns:p14="http://schemas.microsoft.com/office/powerpoint/2010/main" val="9193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18</a:t>
            </a:fld>
            <a:endParaRPr lang="en-US"/>
          </a:p>
        </p:txBody>
      </p:sp>
    </p:spTree>
    <p:extLst>
      <p:ext uri="{BB962C8B-B14F-4D97-AF65-F5344CB8AC3E}">
        <p14:creationId xmlns:p14="http://schemas.microsoft.com/office/powerpoint/2010/main" val="3404913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19</a:t>
            </a:fld>
            <a:endParaRPr lang="en-US"/>
          </a:p>
        </p:txBody>
      </p:sp>
    </p:spTree>
    <p:extLst>
      <p:ext uri="{BB962C8B-B14F-4D97-AF65-F5344CB8AC3E}">
        <p14:creationId xmlns:p14="http://schemas.microsoft.com/office/powerpoint/2010/main" val="80031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2</a:t>
            </a:fld>
            <a:endParaRPr lang="en-US"/>
          </a:p>
        </p:txBody>
      </p:sp>
    </p:spTree>
    <p:extLst>
      <p:ext uri="{BB962C8B-B14F-4D97-AF65-F5344CB8AC3E}">
        <p14:creationId xmlns:p14="http://schemas.microsoft.com/office/powerpoint/2010/main" val="4049581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20</a:t>
            </a:fld>
            <a:endParaRPr lang="en-US"/>
          </a:p>
        </p:txBody>
      </p:sp>
    </p:spTree>
    <p:extLst>
      <p:ext uri="{BB962C8B-B14F-4D97-AF65-F5344CB8AC3E}">
        <p14:creationId xmlns:p14="http://schemas.microsoft.com/office/powerpoint/2010/main" val="1892651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21</a:t>
            </a:fld>
            <a:endParaRPr lang="en-US"/>
          </a:p>
        </p:txBody>
      </p:sp>
    </p:spTree>
    <p:extLst>
      <p:ext uri="{BB962C8B-B14F-4D97-AF65-F5344CB8AC3E}">
        <p14:creationId xmlns:p14="http://schemas.microsoft.com/office/powerpoint/2010/main" val="1222873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22</a:t>
            </a:fld>
            <a:endParaRPr lang="en-US"/>
          </a:p>
        </p:txBody>
      </p:sp>
    </p:spTree>
    <p:extLst>
      <p:ext uri="{BB962C8B-B14F-4D97-AF65-F5344CB8AC3E}">
        <p14:creationId xmlns:p14="http://schemas.microsoft.com/office/powerpoint/2010/main" val="165642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23</a:t>
            </a:fld>
            <a:endParaRPr lang="en-US"/>
          </a:p>
        </p:txBody>
      </p:sp>
    </p:spTree>
    <p:extLst>
      <p:ext uri="{BB962C8B-B14F-4D97-AF65-F5344CB8AC3E}">
        <p14:creationId xmlns:p14="http://schemas.microsoft.com/office/powerpoint/2010/main" val="366852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3</a:t>
            </a:fld>
            <a:endParaRPr lang="en-US"/>
          </a:p>
        </p:txBody>
      </p:sp>
    </p:spTree>
    <p:extLst>
      <p:ext uri="{BB962C8B-B14F-4D97-AF65-F5344CB8AC3E}">
        <p14:creationId xmlns:p14="http://schemas.microsoft.com/office/powerpoint/2010/main" val="319146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4</a:t>
            </a:fld>
            <a:endParaRPr lang="en-US"/>
          </a:p>
        </p:txBody>
      </p:sp>
    </p:spTree>
    <p:extLst>
      <p:ext uri="{BB962C8B-B14F-4D97-AF65-F5344CB8AC3E}">
        <p14:creationId xmlns:p14="http://schemas.microsoft.com/office/powerpoint/2010/main" val="4010113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5</a:t>
            </a:fld>
            <a:endParaRPr lang="en-US"/>
          </a:p>
        </p:txBody>
      </p:sp>
    </p:spTree>
    <p:extLst>
      <p:ext uri="{BB962C8B-B14F-4D97-AF65-F5344CB8AC3E}">
        <p14:creationId xmlns:p14="http://schemas.microsoft.com/office/powerpoint/2010/main" val="310826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6</a:t>
            </a:fld>
            <a:endParaRPr lang="en-US"/>
          </a:p>
        </p:txBody>
      </p:sp>
    </p:spTree>
    <p:extLst>
      <p:ext uri="{BB962C8B-B14F-4D97-AF65-F5344CB8AC3E}">
        <p14:creationId xmlns:p14="http://schemas.microsoft.com/office/powerpoint/2010/main" val="2239264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7</a:t>
            </a:fld>
            <a:endParaRPr lang="en-US"/>
          </a:p>
        </p:txBody>
      </p:sp>
    </p:spTree>
    <p:extLst>
      <p:ext uri="{BB962C8B-B14F-4D97-AF65-F5344CB8AC3E}">
        <p14:creationId xmlns:p14="http://schemas.microsoft.com/office/powerpoint/2010/main" val="1695121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8</a:t>
            </a:fld>
            <a:endParaRPr lang="en-US"/>
          </a:p>
        </p:txBody>
      </p:sp>
    </p:spTree>
    <p:extLst>
      <p:ext uri="{BB962C8B-B14F-4D97-AF65-F5344CB8AC3E}">
        <p14:creationId xmlns:p14="http://schemas.microsoft.com/office/powerpoint/2010/main" val="1093577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90D6B1-039C-419B-89F8-E07C584D82E1}" type="slidenum">
              <a:rPr lang="en-US" smtClean="0"/>
              <a:t>9</a:t>
            </a:fld>
            <a:endParaRPr lang="en-US"/>
          </a:p>
        </p:txBody>
      </p:sp>
    </p:spTree>
    <p:extLst>
      <p:ext uri="{BB962C8B-B14F-4D97-AF65-F5344CB8AC3E}">
        <p14:creationId xmlns:p14="http://schemas.microsoft.com/office/powerpoint/2010/main" val="2622335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54BDC55-8B48-49F4-AAA1-12AE8878EF38}" type="datetime1">
              <a:rPr lang="en-US" altLang="zh-CN"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8391244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4BDC55-8B48-49F4-AAA1-12AE8878EF38}" type="datetime1">
              <a:rPr lang="en-US" altLang="zh-CN"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835500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4BDC55-8B48-49F4-AAA1-12AE8878EF38}" type="datetime1">
              <a:rPr lang="en-US" altLang="zh-CN"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417436557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4BDC55-8B48-49F4-AAA1-12AE8878EF38}" type="datetime1">
              <a:rPr lang="en-US" altLang="zh-CN"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303673531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4BDC55-8B48-49F4-AAA1-12AE8878EF38}" type="datetime1">
              <a:rPr lang="en-US" altLang="zh-CN" smtClean="0"/>
              <a:t>11/11/2020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300846876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4BDC55-8B48-49F4-AAA1-12AE8878EF38}" type="datetime1">
              <a:rPr lang="en-US" altLang="zh-CN"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12702134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4BDC55-8B48-49F4-AAA1-12AE8878EF38}" type="datetime1">
              <a:rPr lang="en-US" altLang="zh-CN" smtClean="0"/>
              <a:t>11/11/2020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334686125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4BDC55-8B48-49F4-AAA1-12AE8878EF38}" type="datetime1">
              <a:rPr lang="en-US" altLang="zh-CN" smtClean="0"/>
              <a:t>11/11/2020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8546405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BDC55-8B48-49F4-AAA1-12AE8878EF38}" type="datetime1">
              <a:rPr lang="en-US" altLang="zh-CN" smtClean="0"/>
              <a:t>11/11/2020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17782693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4BDC55-8B48-49F4-AAA1-12AE8878EF38}" type="datetime1">
              <a:rPr lang="en-US" altLang="zh-CN"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73951603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4BDC55-8B48-49F4-AAA1-12AE8878EF38}" type="datetime1">
              <a:rPr lang="en-US" altLang="zh-CN" smtClean="0"/>
              <a:t>11/11/2020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B35C0-2B20-4601-946C-1F148AD207F2}" type="slidenum">
              <a:rPr lang="en-US" smtClean="0"/>
              <a:t>‹#›</a:t>
            </a:fld>
            <a:endParaRPr lang="en-US"/>
          </a:p>
        </p:txBody>
      </p:sp>
    </p:spTree>
    <p:extLst>
      <p:ext uri="{BB962C8B-B14F-4D97-AF65-F5344CB8AC3E}">
        <p14:creationId xmlns:p14="http://schemas.microsoft.com/office/powerpoint/2010/main" val="17589845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BDC55-8B48-49F4-AAA1-12AE8878EF38}" type="datetime1">
              <a:rPr lang="en-US" altLang="zh-CN" smtClean="0"/>
              <a:t>11/11/2020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B35C0-2B20-4601-946C-1F148AD207F2}" type="slidenum">
              <a:rPr lang="en-US" smtClean="0"/>
              <a:t>‹#›</a:t>
            </a:fld>
            <a:endParaRPr lang="en-US"/>
          </a:p>
        </p:txBody>
      </p:sp>
    </p:spTree>
    <p:extLst>
      <p:ext uri="{BB962C8B-B14F-4D97-AF65-F5344CB8AC3E}">
        <p14:creationId xmlns:p14="http://schemas.microsoft.com/office/powerpoint/2010/main" val="27526231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9793"/>
            <a:ext cx="12192000" cy="1895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909793"/>
            <a:ext cx="12192000" cy="1895414"/>
          </a:xfrm>
        </p:spPr>
        <p:txBody>
          <a:bodyPr anchor="ctr">
            <a:noAutofit/>
          </a:bodyPr>
          <a:lstStyle/>
          <a:p>
            <a:r>
              <a:rPr lang="en-US" altLang="zh-CN" b="1" dirty="0" err="1"/>
              <a:t>Blockstack</a:t>
            </a:r>
            <a:r>
              <a:rPr lang="en-US" altLang="zh-CN" b="1" dirty="0"/>
              <a:t>: A Global Naming and Storage System Secured by Blockchains</a:t>
            </a:r>
            <a:endParaRPr lang="en-US" altLang="zh-CN" sz="4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51417D1A-E6D3-442F-9303-91478818A3E7}"/>
              </a:ext>
            </a:extLst>
          </p:cNvPr>
          <p:cNvSpPr txBox="1"/>
          <p:nvPr/>
        </p:nvSpPr>
        <p:spPr>
          <a:xfrm>
            <a:off x="1868658" y="5368669"/>
            <a:ext cx="8454684" cy="830997"/>
          </a:xfrm>
          <a:prstGeom prst="rect">
            <a:avLst/>
          </a:prstGeom>
          <a:noFill/>
        </p:spPr>
        <p:txBody>
          <a:bodyPr wrap="square" rtlCol="0">
            <a:spAutoFit/>
          </a:bodyPr>
          <a:lstStyle/>
          <a:p>
            <a:pPr algn="ctr"/>
            <a:r>
              <a:rPr lang="zh-CN" altLang="en-US" sz="2400" dirty="0">
                <a:latin typeface="Times New Roman" panose="02020603050405020304" pitchFamily="18" charset="0"/>
                <a:cs typeface="Times New Roman" panose="02020603050405020304" pitchFamily="18" charset="0"/>
              </a:rPr>
              <a:t>汇报人：宋云鹏</a:t>
            </a:r>
            <a:endParaRPr lang="en-US" altLang="zh-CN" sz="2400" dirty="0">
              <a:latin typeface="Times New Roman" panose="02020603050405020304" pitchFamily="18" charset="0"/>
              <a:cs typeface="Times New Roman" panose="02020603050405020304" pitchFamily="18" charset="0"/>
            </a:endParaRPr>
          </a:p>
          <a:p>
            <a:pPr algn="ctr"/>
            <a:r>
              <a:rPr lang="zh-CN" altLang="en-US" sz="2400" dirty="0">
                <a:latin typeface="Times New Roman" panose="02020603050405020304" pitchFamily="18" charset="0"/>
                <a:cs typeface="Times New Roman" panose="02020603050405020304" pitchFamily="18" charset="0"/>
              </a:rPr>
              <a:t>汇报日期：</a:t>
            </a:r>
            <a:r>
              <a:rPr lang="en-US" altLang="zh-CN" sz="2400" dirty="0">
                <a:latin typeface="Times New Roman" panose="02020603050405020304" pitchFamily="18" charset="0"/>
                <a:cs typeface="Times New Roman" panose="02020603050405020304" pitchFamily="18" charset="0"/>
              </a:rPr>
              <a:t>2020.11.11</a:t>
            </a:r>
            <a:endParaRPr lang="zh-CN" altLang="en-US" sz="2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53E2E8F-C260-41B3-906D-3C63D4FF386F}"/>
              </a:ext>
            </a:extLst>
          </p:cNvPr>
          <p:cNvSpPr/>
          <p:nvPr/>
        </p:nvSpPr>
        <p:spPr>
          <a:xfrm>
            <a:off x="986901" y="3999406"/>
            <a:ext cx="10218197" cy="830997"/>
          </a:xfrm>
          <a:prstGeom prst="rect">
            <a:avLst/>
          </a:prstGeom>
        </p:spPr>
        <p:txBody>
          <a:bodyPr wrap="square">
            <a:spAutoFit/>
          </a:bodyPr>
          <a:lstStyle/>
          <a:p>
            <a:r>
              <a:rPr lang="en-US" altLang="zh-CN" sz="2400" dirty="0" err="1">
                <a:latin typeface="+mn-ea"/>
              </a:rPr>
              <a:t>Muneeb</a:t>
            </a:r>
            <a:r>
              <a:rPr lang="en-US" altLang="zh-CN" sz="2400" dirty="0">
                <a:latin typeface="+mn-ea"/>
              </a:rPr>
              <a:t> Ali and Jude Nelson, Princeton University and </a:t>
            </a:r>
            <a:r>
              <a:rPr lang="en-US" altLang="zh-CN" sz="2400" dirty="0" err="1">
                <a:latin typeface="+mn-ea"/>
              </a:rPr>
              <a:t>Blockstack</a:t>
            </a:r>
            <a:r>
              <a:rPr lang="en-US" altLang="zh-CN" sz="2400" dirty="0">
                <a:latin typeface="+mn-ea"/>
              </a:rPr>
              <a:t> Labs; </a:t>
            </a:r>
          </a:p>
          <a:p>
            <a:r>
              <a:rPr lang="en-US" altLang="zh-CN" sz="2400" dirty="0">
                <a:latin typeface="+mn-ea"/>
              </a:rPr>
              <a:t>Ryan Shea, </a:t>
            </a:r>
            <a:r>
              <a:rPr lang="en-US" altLang="zh-CN" sz="2400" dirty="0" err="1">
                <a:latin typeface="+mn-ea"/>
              </a:rPr>
              <a:t>Blockstack</a:t>
            </a:r>
            <a:r>
              <a:rPr lang="en-US" altLang="zh-CN" sz="2400" dirty="0">
                <a:latin typeface="+mn-ea"/>
              </a:rPr>
              <a:t> Labs; Michael J. Freedman, Princeton University</a:t>
            </a:r>
            <a:endParaRPr lang="zh-CN" altLang="en-US" sz="2400" dirty="0">
              <a:latin typeface="+mn-ea"/>
            </a:endParaRPr>
          </a:p>
        </p:txBody>
      </p:sp>
    </p:spTree>
    <p:extLst>
      <p:ext uri="{BB962C8B-B14F-4D97-AF65-F5344CB8AC3E}">
        <p14:creationId xmlns:p14="http://schemas.microsoft.com/office/powerpoint/2010/main" val="2433482169"/>
      </p:ext>
    </p:extLst>
  </p:cSld>
  <p:clrMapOvr>
    <a:masterClrMapping/>
  </p:clrMapOvr>
  <mc:AlternateContent xmlns:mc="http://schemas.openxmlformats.org/markup-compatibility/2006" xmlns:p14="http://schemas.microsoft.com/office/powerpoint/2010/main">
    <mc:Choice Requires="p14">
      <p:transition spd="slow" p14:dur="2000" advTm="13584"/>
    </mc:Choice>
    <mc:Fallback xmlns="">
      <p:transition spd="slow" advTm="135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Problem</a:t>
            </a:r>
            <a:endParaRPr lang="en-US" sz="4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670264" y="1011583"/>
            <a:ext cx="10851471" cy="2427331"/>
          </a:xfrm>
          <a:prstGeom prst="rect">
            <a:avLst/>
          </a:prstGeom>
        </p:spPr>
        <p:txBody>
          <a:bodyPr wrap="square">
            <a:sp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•51%</a:t>
            </a:r>
            <a:r>
              <a:rPr lang="zh-CN" altLang="en-US" sz="2800" dirty="0">
                <a:latin typeface="+mn-ea"/>
                <a:cs typeface="Times New Roman" panose="02020603050405020304" pitchFamily="18" charset="0"/>
              </a:rPr>
              <a:t>攻击</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dirty="0">
                <a:latin typeface="+mn-ea"/>
                <a:cs typeface="Times New Roman" panose="02020603050405020304" pitchFamily="18" charset="0"/>
              </a:rPr>
              <a:t>51%</a:t>
            </a:r>
            <a:r>
              <a:rPr lang="zh-CN" altLang="en-US" sz="2400" dirty="0">
                <a:latin typeface="+mn-ea"/>
                <a:cs typeface="Times New Roman" panose="02020603050405020304" pitchFamily="18" charset="0"/>
              </a:rPr>
              <a:t>攻击，又被称为</a:t>
            </a:r>
            <a:r>
              <a:rPr lang="en-US" altLang="zh-CN" sz="2400" dirty="0">
                <a:latin typeface="+mn-ea"/>
                <a:cs typeface="Times New Roman" panose="02020603050405020304" pitchFamily="18" charset="0"/>
              </a:rPr>
              <a:t>Majority attack</a:t>
            </a:r>
            <a:r>
              <a:rPr lang="zh-CN" altLang="en-US" sz="2400" dirty="0">
                <a:latin typeface="+mn-ea"/>
                <a:cs typeface="Times New Roman" panose="02020603050405020304" pitchFamily="18" charset="0"/>
              </a:rPr>
              <a:t>，是指控制了网络中</a:t>
            </a:r>
            <a:r>
              <a:rPr lang="en-US" altLang="zh-CN" sz="2400" dirty="0">
                <a:latin typeface="+mn-ea"/>
                <a:cs typeface="Times New Roman" panose="02020603050405020304" pitchFamily="18" charset="0"/>
              </a:rPr>
              <a:t>50%</a:t>
            </a:r>
            <a:r>
              <a:rPr lang="zh-CN" altLang="en-US" sz="2400" dirty="0">
                <a:latin typeface="+mn-ea"/>
                <a:cs typeface="Times New Roman" panose="02020603050405020304" pitchFamily="18" charset="0"/>
              </a:rPr>
              <a:t>以上的算力后，重新计算已经确认过的区块，破坏区块链去中心化的特性。</a:t>
            </a:r>
            <a:endParaRPr lang="en-US" altLang="zh-CN" sz="2400" dirty="0">
              <a:latin typeface="+mn-ea"/>
              <a:cs typeface="Times New Roman" panose="02020603050405020304" pitchFamily="18" charset="0"/>
            </a:endParaRPr>
          </a:p>
          <a:p>
            <a:pPr>
              <a:lnSpc>
                <a:spcPct val="150000"/>
              </a:lnSpc>
            </a:pPr>
            <a:endParaRPr lang="en-US" altLang="zh-CN" sz="28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id="{B01617C2-A80F-418F-A569-80FD4DA61646}"/>
              </a:ext>
            </a:extLst>
          </p:cNvPr>
          <p:cNvPicPr>
            <a:picLocks noChangeAspect="1"/>
          </p:cNvPicPr>
          <p:nvPr/>
        </p:nvPicPr>
        <p:blipFill>
          <a:blip r:embed="rId3"/>
          <a:stretch>
            <a:fillRect/>
          </a:stretch>
        </p:blipFill>
        <p:spPr>
          <a:xfrm>
            <a:off x="3894200" y="3080618"/>
            <a:ext cx="3914694" cy="2955746"/>
          </a:xfrm>
          <a:prstGeom prst="rect">
            <a:avLst/>
          </a:prstGeom>
        </p:spPr>
      </p:pic>
    </p:spTree>
    <p:extLst>
      <p:ext uri="{BB962C8B-B14F-4D97-AF65-F5344CB8AC3E}">
        <p14:creationId xmlns:p14="http://schemas.microsoft.com/office/powerpoint/2010/main" val="3343166634"/>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Problem</a:t>
            </a:r>
            <a:endParaRPr lang="en-US" altLang="zh-CN"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532FCBF0-4C75-4255-9D71-242C16BCE50D}"/>
              </a:ext>
            </a:extLst>
          </p:cNvPr>
          <p:cNvSpPr/>
          <p:nvPr/>
        </p:nvSpPr>
        <p:spPr>
          <a:xfrm>
            <a:off x="433184" y="1140326"/>
            <a:ext cx="11059300" cy="1323439"/>
          </a:xfrm>
          <a:prstGeom prst="rect">
            <a:avLst/>
          </a:prstGeom>
        </p:spPr>
        <p:txBody>
          <a:bodyPr wrap="square">
            <a:spAutoFit/>
          </a:bodyPr>
          <a:lstStyle/>
          <a:p>
            <a:r>
              <a:rPr lang="zh-CN" altLang="en-US" sz="2000" dirty="0"/>
              <a:t>一些未知的协议或者软件问题</a:t>
            </a:r>
            <a:endParaRPr lang="en-US" altLang="zh-CN" sz="2000" dirty="0"/>
          </a:p>
          <a:p>
            <a:r>
              <a:rPr lang="en-US" altLang="zh-CN" sz="2000" dirty="0"/>
              <a:t>	</a:t>
            </a:r>
            <a:r>
              <a:rPr lang="en-US" altLang="zh-CN" sz="2000" dirty="0" err="1"/>
              <a:t>NameCoin</a:t>
            </a:r>
            <a:r>
              <a:rPr lang="zh-CN" altLang="en-US" sz="2000" dirty="0"/>
              <a:t>因为不成熟会出现一些软件不稳定的问题，比如说可能会因为网络中的某些人发送的交易中数据字段很多，区块在打包这个交易时花费的时间很长，会导致一些延迟问题。可以看</a:t>
            </a:r>
            <a:endParaRPr lang="en-US" altLang="zh-CN" sz="2000" dirty="0"/>
          </a:p>
          <a:p>
            <a:r>
              <a:rPr lang="zh-CN" altLang="en-US" sz="2000" dirty="0"/>
              <a:t>出图中</a:t>
            </a:r>
            <a:r>
              <a:rPr lang="en-US" altLang="zh-CN" sz="2000" dirty="0" err="1"/>
              <a:t>NmaeCoin</a:t>
            </a:r>
            <a:r>
              <a:rPr lang="zh-CN" altLang="en-US" sz="2000" dirty="0"/>
              <a:t>这个系统在</a:t>
            </a:r>
            <a:r>
              <a:rPr lang="en-US" altLang="zh-CN" sz="2000" dirty="0"/>
              <a:t>2014</a:t>
            </a:r>
            <a:r>
              <a:rPr lang="zh-CN" altLang="en-US" sz="2000" dirty="0"/>
              <a:t>年的时候在产生第</a:t>
            </a:r>
            <a:r>
              <a:rPr lang="en-US" altLang="zh-CN" sz="2000" dirty="0"/>
              <a:t>19200</a:t>
            </a:r>
            <a:r>
              <a:rPr lang="zh-CN" altLang="en-US" sz="2000" dirty="0"/>
              <a:t>个区块的时候，有很大的网络延迟。</a:t>
            </a:r>
          </a:p>
        </p:txBody>
      </p:sp>
      <p:pic>
        <p:nvPicPr>
          <p:cNvPr id="7" name="图片 6">
            <a:extLst>
              <a:ext uri="{FF2B5EF4-FFF2-40B4-BE49-F238E27FC236}">
                <a16:creationId xmlns:a16="http://schemas.microsoft.com/office/drawing/2014/main" id="{60DC2DCC-3B92-4E42-8954-B9DF242E7CBA}"/>
              </a:ext>
            </a:extLst>
          </p:cNvPr>
          <p:cNvPicPr>
            <a:picLocks noChangeAspect="1"/>
          </p:cNvPicPr>
          <p:nvPr/>
        </p:nvPicPr>
        <p:blipFill>
          <a:blip r:embed="rId3"/>
          <a:stretch>
            <a:fillRect/>
          </a:stretch>
        </p:blipFill>
        <p:spPr>
          <a:xfrm>
            <a:off x="2148071" y="3041758"/>
            <a:ext cx="7629525" cy="2905125"/>
          </a:xfrm>
          <a:prstGeom prst="rect">
            <a:avLst/>
          </a:prstGeom>
        </p:spPr>
      </p:pic>
    </p:spTree>
    <p:extLst>
      <p:ext uri="{BB962C8B-B14F-4D97-AF65-F5344CB8AC3E}">
        <p14:creationId xmlns:p14="http://schemas.microsoft.com/office/powerpoint/2010/main" val="3458220617"/>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Problem</a:t>
            </a:r>
            <a:endParaRPr lang="en-US" altLang="zh-CN"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5C75DF68-A18B-4A8F-917C-40C9DB49BF27}"/>
              </a:ext>
            </a:extLst>
          </p:cNvPr>
          <p:cNvSpPr/>
          <p:nvPr/>
        </p:nvSpPr>
        <p:spPr>
          <a:xfrm>
            <a:off x="677459" y="1146654"/>
            <a:ext cx="10002826" cy="1015663"/>
          </a:xfrm>
          <a:prstGeom prst="rect">
            <a:avLst/>
          </a:prstGeom>
        </p:spPr>
        <p:txBody>
          <a:bodyPr wrap="square">
            <a:spAutoFit/>
          </a:bodyPr>
          <a:lstStyle/>
          <a:p>
            <a:r>
              <a:rPr lang="zh-CN" altLang="en-US" sz="2000" dirty="0"/>
              <a:t>网络吞吐量的降低</a:t>
            </a:r>
            <a:endParaRPr lang="en-US" altLang="zh-CN" sz="2000" dirty="0"/>
          </a:p>
          <a:p>
            <a:r>
              <a:rPr lang="en-US" altLang="zh-CN" dirty="0"/>
              <a:t>	</a:t>
            </a:r>
            <a:r>
              <a:rPr lang="zh-CN" altLang="en-US" sz="2000" dirty="0"/>
              <a:t>有些大型的矿池有意或者因为其他原因无法把交易打包进他正在写的区块，这些交易就只能由其他的矿工来完成打包任务，这个时候网络的吞吐量就会大大下降。</a:t>
            </a:r>
          </a:p>
        </p:txBody>
      </p:sp>
      <p:pic>
        <p:nvPicPr>
          <p:cNvPr id="9" name="图片 8">
            <a:extLst>
              <a:ext uri="{FF2B5EF4-FFF2-40B4-BE49-F238E27FC236}">
                <a16:creationId xmlns:a16="http://schemas.microsoft.com/office/drawing/2014/main" id="{61AD9429-FFCF-4398-A37D-E7262F2319B1}"/>
              </a:ext>
            </a:extLst>
          </p:cNvPr>
          <p:cNvPicPr>
            <a:picLocks noChangeAspect="1"/>
          </p:cNvPicPr>
          <p:nvPr/>
        </p:nvPicPr>
        <p:blipFill>
          <a:blip r:embed="rId3"/>
          <a:stretch>
            <a:fillRect/>
          </a:stretch>
        </p:blipFill>
        <p:spPr>
          <a:xfrm>
            <a:off x="1168784" y="2803077"/>
            <a:ext cx="9020175" cy="2352675"/>
          </a:xfrm>
          <a:prstGeom prst="rect">
            <a:avLst/>
          </a:prstGeom>
        </p:spPr>
      </p:pic>
    </p:spTree>
    <p:extLst>
      <p:ext uri="{BB962C8B-B14F-4D97-AF65-F5344CB8AC3E}">
        <p14:creationId xmlns:p14="http://schemas.microsoft.com/office/powerpoint/2010/main" val="1340505286"/>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Design of </a:t>
            </a:r>
            <a:r>
              <a:rPr lang="en-US" altLang="zh-CN" sz="42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B6C44F64-F91B-4A73-A810-AD932B4F9E51}"/>
              </a:ext>
            </a:extLst>
          </p:cNvPr>
          <p:cNvSpPr/>
          <p:nvPr/>
        </p:nvSpPr>
        <p:spPr>
          <a:xfrm>
            <a:off x="819704" y="942467"/>
            <a:ext cx="3335045" cy="5416868"/>
          </a:xfrm>
          <a:prstGeom prst="rect">
            <a:avLst/>
          </a:prstGeom>
        </p:spPr>
        <p:txBody>
          <a:bodyPr wrap="square">
            <a:spAutoFit/>
          </a:bodyPr>
          <a:lstStyle/>
          <a:p>
            <a:r>
              <a:rPr lang="en-US" altLang="zh-CN" dirty="0">
                <a:latin typeface="+mn-ea"/>
              </a:rPr>
              <a:t>	</a:t>
            </a:r>
            <a:r>
              <a:rPr lang="zh-CN" altLang="en-US" dirty="0">
                <a:latin typeface="+mn-ea"/>
              </a:rPr>
              <a:t>作者根据以上问题，发现这个</a:t>
            </a:r>
            <a:r>
              <a:rPr lang="en-US" altLang="zh-CN" dirty="0" err="1">
                <a:latin typeface="+mn-ea"/>
              </a:rPr>
              <a:t>NameCoin</a:t>
            </a:r>
            <a:r>
              <a:rPr lang="zh-CN" altLang="en-US" dirty="0">
                <a:latin typeface="+mn-ea"/>
              </a:rPr>
              <a:t>系统的性能和安全性有很大的问题，这个时候要寻找一个安全稳定的区块链，但发现这种要求的区块链只有目前比较成熟的比特币和以太坊等。于是作者就想把业务层和区块链分离开来，底层使用原有的</a:t>
            </a:r>
            <a:r>
              <a:rPr lang="en-US" altLang="zh-CN" dirty="0" err="1">
                <a:latin typeface="+mn-ea"/>
              </a:rPr>
              <a:t>BitCoin</a:t>
            </a:r>
            <a:r>
              <a:rPr lang="zh-CN" altLang="en-US" dirty="0">
                <a:latin typeface="+mn-ea"/>
              </a:rPr>
              <a:t>系统。作者在这里提出了一个</a:t>
            </a:r>
            <a:r>
              <a:rPr lang="en-US" altLang="zh-CN" dirty="0" err="1">
                <a:latin typeface="+mn-ea"/>
              </a:rPr>
              <a:t>blockstack</a:t>
            </a:r>
            <a:r>
              <a:rPr lang="zh-CN" altLang="en-US" dirty="0">
                <a:latin typeface="+mn-ea"/>
              </a:rPr>
              <a:t>的分层结构，将系统分成了两层</a:t>
            </a:r>
            <a:r>
              <a:rPr lang="en-US" altLang="zh-CN" dirty="0">
                <a:latin typeface="+mn-ea"/>
              </a:rPr>
              <a:t>—</a:t>
            </a:r>
            <a:r>
              <a:rPr lang="zh-CN" altLang="en-US" dirty="0">
                <a:latin typeface="+mn-ea"/>
              </a:rPr>
              <a:t>控制层和数据层。其中控制层中包含了一层单独的区块链层以及还有一层定义了注册用户，用户公私钥的创建，以及一些与用户名绑定的</a:t>
            </a:r>
            <a:r>
              <a:rPr lang="en-US" altLang="zh-CN" dirty="0">
                <a:latin typeface="+mn-ea"/>
              </a:rPr>
              <a:t>hash</a:t>
            </a:r>
            <a:r>
              <a:rPr lang="zh-CN" altLang="en-US" dirty="0">
                <a:latin typeface="+mn-ea"/>
              </a:rPr>
              <a:t>函数的创建的业务层，数据层主要负责数据的存储。所能接受的交易的形式保存在区块链上。</a:t>
            </a:r>
            <a:endParaRPr lang="zh-CN" altLang="en-US" sz="2000" b="0" i="0" dirty="0">
              <a:effectLst/>
              <a:latin typeface="+mn-ea"/>
            </a:endParaRPr>
          </a:p>
        </p:txBody>
      </p:sp>
      <p:pic>
        <p:nvPicPr>
          <p:cNvPr id="3" name="图片 2">
            <a:extLst>
              <a:ext uri="{FF2B5EF4-FFF2-40B4-BE49-F238E27FC236}">
                <a16:creationId xmlns:a16="http://schemas.microsoft.com/office/drawing/2014/main" id="{CBF577BE-966E-4601-8349-552795966922}"/>
              </a:ext>
            </a:extLst>
          </p:cNvPr>
          <p:cNvPicPr>
            <a:picLocks noChangeAspect="1"/>
          </p:cNvPicPr>
          <p:nvPr/>
        </p:nvPicPr>
        <p:blipFill>
          <a:blip r:embed="rId3"/>
          <a:stretch>
            <a:fillRect/>
          </a:stretch>
        </p:blipFill>
        <p:spPr>
          <a:xfrm>
            <a:off x="4285489" y="1631971"/>
            <a:ext cx="7130814" cy="4037860"/>
          </a:xfrm>
          <a:prstGeom prst="rect">
            <a:avLst/>
          </a:prstGeom>
        </p:spPr>
      </p:pic>
      <p:sp>
        <p:nvSpPr>
          <p:cNvPr id="7" name="矩形 6">
            <a:extLst>
              <a:ext uri="{FF2B5EF4-FFF2-40B4-BE49-F238E27FC236}">
                <a16:creationId xmlns:a16="http://schemas.microsoft.com/office/drawing/2014/main" id="{C736D476-36D4-409B-8616-700F925D4079}"/>
              </a:ext>
            </a:extLst>
          </p:cNvPr>
          <p:cNvSpPr/>
          <p:nvPr/>
        </p:nvSpPr>
        <p:spPr>
          <a:xfrm>
            <a:off x="4285489" y="1040122"/>
            <a:ext cx="2262158" cy="369332"/>
          </a:xfrm>
          <a:prstGeom prst="rect">
            <a:avLst/>
          </a:prstGeom>
        </p:spPr>
        <p:txBody>
          <a:bodyPr wrap="none">
            <a:spAutoFit/>
          </a:bodyPr>
          <a:lstStyle/>
          <a:p>
            <a:r>
              <a:rPr lang="zh-CN" altLang="en-US" dirty="0">
                <a:latin typeface="Arial" panose="020B0604020202020204" pitchFamily="34" charset="0"/>
              </a:rPr>
              <a:t>整个系统架构如下：</a:t>
            </a:r>
            <a:endParaRPr lang="zh-CN" altLang="en-US" dirty="0"/>
          </a:p>
        </p:txBody>
      </p:sp>
    </p:spTree>
    <p:extLst>
      <p:ext uri="{BB962C8B-B14F-4D97-AF65-F5344CB8AC3E}">
        <p14:creationId xmlns:p14="http://schemas.microsoft.com/office/powerpoint/2010/main" val="2289867524"/>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Design of </a:t>
            </a:r>
            <a:r>
              <a:rPr lang="en-US" altLang="zh-CN" sz="42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A2767332-42E3-4363-AD91-2F81109B424D}"/>
              </a:ext>
            </a:extLst>
          </p:cNvPr>
          <p:cNvPicPr>
            <a:picLocks noChangeAspect="1"/>
          </p:cNvPicPr>
          <p:nvPr/>
        </p:nvPicPr>
        <p:blipFill>
          <a:blip r:embed="rId3"/>
          <a:stretch>
            <a:fillRect/>
          </a:stretch>
        </p:blipFill>
        <p:spPr>
          <a:xfrm>
            <a:off x="1090612" y="2851119"/>
            <a:ext cx="10010775" cy="2114550"/>
          </a:xfrm>
          <a:prstGeom prst="rect">
            <a:avLst/>
          </a:prstGeom>
        </p:spPr>
      </p:pic>
      <p:sp>
        <p:nvSpPr>
          <p:cNvPr id="5" name="矩形 4">
            <a:extLst>
              <a:ext uri="{FF2B5EF4-FFF2-40B4-BE49-F238E27FC236}">
                <a16:creationId xmlns:a16="http://schemas.microsoft.com/office/drawing/2014/main" id="{B6C44F64-F91B-4A73-A810-AD932B4F9E51}"/>
              </a:ext>
            </a:extLst>
          </p:cNvPr>
          <p:cNvSpPr/>
          <p:nvPr/>
        </p:nvSpPr>
        <p:spPr>
          <a:xfrm>
            <a:off x="766438" y="1040122"/>
            <a:ext cx="10010775" cy="1692771"/>
          </a:xfrm>
          <a:prstGeom prst="rect">
            <a:avLst/>
          </a:prstGeom>
        </p:spPr>
        <p:txBody>
          <a:bodyPr wrap="square">
            <a:spAutoFit/>
          </a:bodyPr>
          <a:lstStyle/>
          <a:p>
            <a:r>
              <a:rPr lang="zh-CN" altLang="en-US" sz="2400" b="1" dirty="0">
                <a:solidFill>
                  <a:srgbClr val="333333"/>
                </a:solidFill>
                <a:latin typeface="Arial" panose="020B0604020202020204" pitchFamily="34" charset="0"/>
              </a:rPr>
              <a:t>区块链层</a:t>
            </a:r>
            <a:endParaRPr lang="zh-CN" altLang="en-US" sz="2400" dirty="0">
              <a:solidFill>
                <a:srgbClr val="333333"/>
              </a:solidFill>
              <a:latin typeface="Arial" panose="020B0604020202020204" pitchFamily="34" charset="0"/>
            </a:endParaRPr>
          </a:p>
          <a:p>
            <a:r>
              <a:rPr lang="en-US" altLang="zh-CN" sz="2000" dirty="0">
                <a:solidFill>
                  <a:srgbClr val="333333"/>
                </a:solidFill>
                <a:latin typeface="Arial" panose="020B0604020202020204" pitchFamily="34" charset="0"/>
              </a:rPr>
              <a:t>	</a:t>
            </a:r>
            <a:r>
              <a:rPr lang="zh-CN" altLang="en-US" sz="2000" dirty="0">
                <a:solidFill>
                  <a:srgbClr val="333333"/>
                </a:solidFill>
                <a:latin typeface="Arial" panose="020B0604020202020204" pitchFamily="34" charset="0"/>
              </a:rPr>
              <a:t>第一层：区块链层，它负责存储</a:t>
            </a:r>
            <a:r>
              <a:rPr lang="en-US" altLang="zh-CN" sz="2000" dirty="0" err="1">
                <a:solidFill>
                  <a:srgbClr val="333333"/>
                </a:solidFill>
                <a:latin typeface="Arial" panose="020B0604020202020204" pitchFamily="34" charset="0"/>
              </a:rPr>
              <a:t>blockstack</a:t>
            </a:r>
            <a:r>
              <a:rPr lang="zh-CN" altLang="en-US" sz="2000" dirty="0">
                <a:solidFill>
                  <a:srgbClr val="333333"/>
                </a:solidFill>
                <a:latin typeface="Arial" panose="020B0604020202020204" pitchFamily="34" charset="0"/>
              </a:rPr>
              <a:t>的一些操作序列，同时就这些操作序列的顺序一致提供共识。作者在</a:t>
            </a:r>
            <a:r>
              <a:rPr lang="en-US" altLang="zh-CN" sz="2000" dirty="0" err="1">
                <a:solidFill>
                  <a:srgbClr val="333333"/>
                </a:solidFill>
                <a:latin typeface="Arial" panose="020B0604020202020204" pitchFamily="34" charset="0"/>
              </a:rPr>
              <a:t>blockstack</a:t>
            </a:r>
            <a:r>
              <a:rPr lang="zh-CN" altLang="en-US" sz="2000" dirty="0">
                <a:solidFill>
                  <a:srgbClr val="333333"/>
                </a:solidFill>
                <a:latin typeface="Arial" panose="020B0604020202020204" pitchFamily="34" charset="0"/>
              </a:rPr>
              <a:t>系统中将该层的区块链系统设置成了</a:t>
            </a:r>
            <a:r>
              <a:rPr lang="en-US" altLang="zh-CN" sz="2000" dirty="0">
                <a:solidFill>
                  <a:srgbClr val="333333"/>
                </a:solidFill>
                <a:latin typeface="Arial" panose="020B0604020202020204" pitchFamily="34" charset="0"/>
              </a:rPr>
              <a:t>bitcoin</a:t>
            </a:r>
            <a:r>
              <a:rPr lang="zh-CN" altLang="en-US" sz="2000" dirty="0">
                <a:solidFill>
                  <a:srgbClr val="333333"/>
                </a:solidFill>
                <a:latin typeface="Arial" panose="020B0604020202020204" pitchFamily="34" charset="0"/>
              </a:rPr>
              <a:t>，因为</a:t>
            </a:r>
            <a:r>
              <a:rPr lang="en-US" altLang="zh-CN" sz="2000" dirty="0">
                <a:solidFill>
                  <a:srgbClr val="333333"/>
                </a:solidFill>
                <a:latin typeface="Arial" panose="020B0604020202020204" pitchFamily="34" charset="0"/>
              </a:rPr>
              <a:t>bitcoin</a:t>
            </a:r>
            <a:r>
              <a:rPr lang="zh-CN" altLang="en-US" sz="2000" dirty="0">
                <a:solidFill>
                  <a:srgbClr val="333333"/>
                </a:solidFill>
                <a:latin typeface="Arial" panose="020B0604020202020204" pitchFamily="34" charset="0"/>
              </a:rPr>
              <a:t>相对其他的区块链来说运行的时间最长，稳定性比较好。系统会把这些操作序列处理成</a:t>
            </a:r>
            <a:r>
              <a:rPr lang="en-US" altLang="zh-CN" sz="2000" dirty="0">
                <a:solidFill>
                  <a:srgbClr val="333333"/>
                </a:solidFill>
                <a:latin typeface="Arial" panose="020B0604020202020204" pitchFamily="34" charset="0"/>
              </a:rPr>
              <a:t>bitcoin</a:t>
            </a:r>
            <a:r>
              <a:rPr lang="zh-CN" altLang="en-US" sz="2000" dirty="0">
                <a:solidFill>
                  <a:srgbClr val="333333"/>
                </a:solidFill>
                <a:latin typeface="Arial" panose="020B0604020202020204" pitchFamily="34" charset="0"/>
              </a:rPr>
              <a:t>所能接受的交易的形式保存在区块链上。</a:t>
            </a:r>
            <a:endParaRPr lang="zh-CN" altLang="en-US" sz="20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40318995"/>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Design of </a:t>
            </a:r>
            <a:r>
              <a:rPr lang="en-US" altLang="zh-CN" sz="42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altLang="zh-CN"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554853" y="1154408"/>
            <a:ext cx="10851471" cy="2123658"/>
          </a:xfrm>
          <a:prstGeom prst="rect">
            <a:avLst/>
          </a:prstGeom>
        </p:spPr>
        <p:txBody>
          <a:bodyPr wrap="square">
            <a:spAutoFit/>
          </a:bodyPr>
          <a:lstStyle/>
          <a:p>
            <a:r>
              <a:rPr lang="zh-CN" altLang="en-US" sz="2400" b="1" dirty="0"/>
              <a:t>虚拟链层</a:t>
            </a:r>
            <a:endParaRPr lang="zh-CN" altLang="en-US" sz="2400" dirty="0"/>
          </a:p>
          <a:p>
            <a:r>
              <a:rPr lang="en-US" altLang="zh-CN" dirty="0"/>
              <a:t>	</a:t>
            </a:r>
            <a:r>
              <a:rPr lang="zh-CN" altLang="en-US" dirty="0"/>
              <a:t>虚拟链层定义了</a:t>
            </a:r>
            <a:r>
              <a:rPr lang="en-US" altLang="zh-CN" dirty="0" err="1"/>
              <a:t>blockstack</a:t>
            </a:r>
            <a:r>
              <a:rPr lang="zh-CN" altLang="en-US" dirty="0"/>
              <a:t>上的操作序列，比如创建用户，插入数据，删除数据等等这些操作序列，这个操作序列可以看成一种状态机，比如图中这些都是针对用户的操作序列，当</a:t>
            </a:r>
            <a:r>
              <a:rPr lang="en-US" altLang="zh-CN" dirty="0" err="1"/>
              <a:t>bitCoin</a:t>
            </a:r>
            <a:r>
              <a:rPr lang="zh-CN" altLang="en-US" dirty="0"/>
              <a:t>中有一个新区快产生的时候，</a:t>
            </a:r>
            <a:r>
              <a:rPr lang="en-US" altLang="zh-CN" dirty="0" err="1"/>
              <a:t>blockstack</a:t>
            </a:r>
            <a:r>
              <a:rPr lang="zh-CN" altLang="en-US" dirty="0"/>
              <a:t>会去读取该区块，从其中找到可以接受的交易传到虚拟链这一层。在将这些操作序列接收之前，会检查系统的</a:t>
            </a:r>
            <a:r>
              <a:rPr lang="en-US" altLang="zh-CN" dirty="0" err="1"/>
              <a:t>blockstack</a:t>
            </a:r>
            <a:r>
              <a:rPr lang="zh-CN" altLang="en-US" dirty="0"/>
              <a:t>是系统否达成共识，即系统会验证系统当前的操作序列是否保持一致，然后验证用户名下面的加密地址是否一致。如果这些都没有问题，就会将这些操作信息存入</a:t>
            </a:r>
            <a:r>
              <a:rPr lang="en-US" altLang="zh-CN" dirty="0" err="1"/>
              <a:t>blockstack</a:t>
            </a:r>
            <a:r>
              <a:rPr lang="zh-CN" altLang="en-US" dirty="0"/>
              <a:t>数据库，数据的组织形式和下图一样，一个域名，也就是用户名，加密地址，</a:t>
            </a:r>
            <a:r>
              <a:rPr lang="en-US" altLang="zh-CN" dirty="0" err="1"/>
              <a:t>zonefile</a:t>
            </a:r>
            <a:r>
              <a:rPr lang="zh-CN" altLang="en-US" dirty="0"/>
              <a:t>的</a:t>
            </a:r>
            <a:r>
              <a:rPr lang="en-US" altLang="zh-CN" dirty="0"/>
              <a:t>hash</a:t>
            </a:r>
            <a:r>
              <a:rPr lang="zh-CN" altLang="en-US" dirty="0"/>
              <a:t>值。</a:t>
            </a:r>
          </a:p>
        </p:txBody>
      </p:sp>
      <p:pic>
        <p:nvPicPr>
          <p:cNvPr id="2" name="图片 1">
            <a:extLst>
              <a:ext uri="{FF2B5EF4-FFF2-40B4-BE49-F238E27FC236}">
                <a16:creationId xmlns:a16="http://schemas.microsoft.com/office/drawing/2014/main" id="{9679EE64-B9AB-43F3-8905-9A1B04052EA3}"/>
              </a:ext>
            </a:extLst>
          </p:cNvPr>
          <p:cNvPicPr>
            <a:picLocks noChangeAspect="1"/>
          </p:cNvPicPr>
          <p:nvPr/>
        </p:nvPicPr>
        <p:blipFill>
          <a:blip r:embed="rId3"/>
          <a:stretch>
            <a:fillRect/>
          </a:stretch>
        </p:blipFill>
        <p:spPr>
          <a:xfrm>
            <a:off x="1457817" y="3194610"/>
            <a:ext cx="9276365" cy="3577703"/>
          </a:xfrm>
          <a:prstGeom prst="rect">
            <a:avLst/>
          </a:prstGeom>
        </p:spPr>
      </p:pic>
    </p:spTree>
    <p:extLst>
      <p:ext uri="{BB962C8B-B14F-4D97-AF65-F5344CB8AC3E}">
        <p14:creationId xmlns:p14="http://schemas.microsoft.com/office/powerpoint/2010/main" val="2411441639"/>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Design of </a:t>
            </a:r>
            <a:r>
              <a:rPr lang="en-US" altLang="zh-CN" sz="42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altLang="zh-CN"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492710" y="861373"/>
            <a:ext cx="10851471" cy="1569660"/>
          </a:xfrm>
          <a:prstGeom prst="rect">
            <a:avLst/>
          </a:prstGeom>
        </p:spPr>
        <p:txBody>
          <a:bodyPr wrap="square">
            <a:spAutoFit/>
          </a:bodyPr>
          <a:lstStyle/>
          <a:p>
            <a:r>
              <a:rPr lang="zh-CN" altLang="en-US" sz="2400" b="1" dirty="0"/>
              <a:t>路由层</a:t>
            </a:r>
            <a:endParaRPr lang="zh-CN" altLang="en-US" sz="2400" dirty="0"/>
          </a:p>
          <a:p>
            <a:r>
              <a:rPr lang="en-US" altLang="zh-CN" dirty="0"/>
              <a:t>	</a:t>
            </a:r>
            <a:r>
              <a:rPr lang="zh-CN" altLang="en-US" dirty="0"/>
              <a:t>刚才说到了，虚拟链层存储了域名和对应的</a:t>
            </a:r>
            <a:r>
              <a:rPr lang="en-US" altLang="zh-CN" dirty="0" err="1"/>
              <a:t>zonefile</a:t>
            </a:r>
            <a:r>
              <a:rPr lang="zh-CN" altLang="en-US" dirty="0"/>
              <a:t>的</a:t>
            </a:r>
            <a:r>
              <a:rPr lang="en-US" altLang="zh-CN" dirty="0"/>
              <a:t>hash</a:t>
            </a:r>
            <a:r>
              <a:rPr lang="zh-CN" altLang="en-US" dirty="0"/>
              <a:t>，而</a:t>
            </a:r>
            <a:r>
              <a:rPr lang="en-US" altLang="zh-CN" dirty="0" err="1"/>
              <a:t>zonefile</a:t>
            </a:r>
            <a:r>
              <a:rPr lang="zh-CN" altLang="en-US" dirty="0"/>
              <a:t>实际上是存储在路由层的。</a:t>
            </a:r>
            <a:r>
              <a:rPr lang="en-US" altLang="zh-CN" dirty="0" err="1"/>
              <a:t>Zonefile</a:t>
            </a:r>
            <a:r>
              <a:rPr lang="zh-CN" altLang="en-US" dirty="0"/>
              <a:t>在传统的</a:t>
            </a:r>
            <a:r>
              <a:rPr lang="en-US" altLang="zh-CN" dirty="0"/>
              <a:t>DNS</a:t>
            </a:r>
            <a:r>
              <a:rPr lang="zh-CN" altLang="en-US" dirty="0"/>
              <a:t>里指的是一组包含如何将网络域名转换为对应的</a:t>
            </a:r>
            <a:r>
              <a:rPr lang="en-US" altLang="zh-CN" dirty="0"/>
              <a:t>IP</a:t>
            </a:r>
            <a:r>
              <a:rPr lang="zh-CN" altLang="en-US" dirty="0"/>
              <a:t>地址的指令集，里面通常包含了域名对应的</a:t>
            </a:r>
            <a:r>
              <a:rPr lang="en-US" altLang="zh-CN" dirty="0"/>
              <a:t>IP</a:t>
            </a:r>
            <a:r>
              <a:rPr lang="zh-CN" altLang="en-US" dirty="0"/>
              <a:t>的信息。而在此系统中，</a:t>
            </a:r>
            <a:r>
              <a:rPr lang="en-US" altLang="zh-CN" dirty="0" err="1"/>
              <a:t>zonefile</a:t>
            </a:r>
            <a:r>
              <a:rPr lang="zh-CN" altLang="en-US" dirty="0"/>
              <a:t>和它的意义差不多，里面存放的是域名对应的数据存放在哪个云服务商的服务器里。</a:t>
            </a:r>
          </a:p>
        </p:txBody>
      </p:sp>
      <p:pic>
        <p:nvPicPr>
          <p:cNvPr id="3" name="图片 2">
            <a:extLst>
              <a:ext uri="{FF2B5EF4-FFF2-40B4-BE49-F238E27FC236}">
                <a16:creationId xmlns:a16="http://schemas.microsoft.com/office/drawing/2014/main" id="{09C9D733-9763-4EF0-9AA5-BE5A153ED854}"/>
              </a:ext>
            </a:extLst>
          </p:cNvPr>
          <p:cNvPicPr>
            <a:picLocks noChangeAspect="1"/>
          </p:cNvPicPr>
          <p:nvPr/>
        </p:nvPicPr>
        <p:blipFill>
          <a:blip r:embed="rId3"/>
          <a:stretch>
            <a:fillRect/>
          </a:stretch>
        </p:blipFill>
        <p:spPr>
          <a:xfrm>
            <a:off x="2028409" y="2431032"/>
            <a:ext cx="8019992" cy="4096405"/>
          </a:xfrm>
          <a:prstGeom prst="rect">
            <a:avLst/>
          </a:prstGeom>
        </p:spPr>
      </p:pic>
    </p:spTree>
    <p:extLst>
      <p:ext uri="{BB962C8B-B14F-4D97-AF65-F5344CB8AC3E}">
        <p14:creationId xmlns:p14="http://schemas.microsoft.com/office/powerpoint/2010/main" val="1269989608"/>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no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Design</a:t>
            </a:r>
            <a:r>
              <a:rPr lang="en-US" altLang="zh-CN" sz="4000" dirty="0">
                <a:latin typeface="Times New Roman" panose="02020603050405020304" pitchFamily="18" charset="0"/>
                <a:ea typeface="微软雅黑" panose="020B0503020204020204" pitchFamily="34" charset="-122"/>
                <a:cs typeface="Times New Roman" panose="02020603050405020304" pitchFamily="18" charset="0"/>
              </a:rPr>
              <a:t> of </a:t>
            </a:r>
            <a:r>
              <a:rPr lang="en-US" altLang="zh-CN" sz="40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554853" y="1154408"/>
            <a:ext cx="10851471" cy="769441"/>
          </a:xfrm>
          <a:prstGeom prst="rect">
            <a:avLst/>
          </a:prstGeom>
        </p:spPr>
        <p:txBody>
          <a:bodyPr wrap="square">
            <a:spAutoFit/>
          </a:bodyPr>
          <a:lstStyle/>
          <a:p>
            <a:r>
              <a:rPr lang="zh-CN" altLang="en-US" sz="2400" b="1" dirty="0"/>
              <a:t>存储层</a:t>
            </a:r>
            <a:endParaRPr lang="zh-CN" altLang="en-US" sz="2400" dirty="0"/>
          </a:p>
          <a:p>
            <a:r>
              <a:rPr lang="en-US" altLang="zh-CN" sz="2000" dirty="0"/>
              <a:t>	</a:t>
            </a:r>
            <a:r>
              <a:rPr lang="zh-CN" altLang="en-US" dirty="0">
                <a:latin typeface="+mn-ea"/>
              </a:rPr>
              <a:t>存储层以</a:t>
            </a:r>
            <a:r>
              <a:rPr lang="en-US" altLang="zh-CN" dirty="0">
                <a:latin typeface="+mn-ea"/>
              </a:rPr>
              <a:t>key-value</a:t>
            </a:r>
            <a:r>
              <a:rPr lang="zh-CN" altLang="en-US" dirty="0">
                <a:latin typeface="+mn-ea"/>
              </a:rPr>
              <a:t>的形式存储真实的数据，这些数据都会被用户所拥有的公钥进行加密。</a:t>
            </a:r>
            <a:endParaRPr lang="en-US" altLang="zh-CN" dirty="0">
              <a:latin typeface="+mn-ea"/>
            </a:endParaRPr>
          </a:p>
        </p:txBody>
      </p:sp>
      <p:pic>
        <p:nvPicPr>
          <p:cNvPr id="3" name="图片 2">
            <a:extLst>
              <a:ext uri="{FF2B5EF4-FFF2-40B4-BE49-F238E27FC236}">
                <a16:creationId xmlns:a16="http://schemas.microsoft.com/office/drawing/2014/main" id="{3F020E93-A094-46CC-BC62-4892CCA7BC5A}"/>
              </a:ext>
            </a:extLst>
          </p:cNvPr>
          <p:cNvPicPr>
            <a:picLocks noChangeAspect="1"/>
          </p:cNvPicPr>
          <p:nvPr/>
        </p:nvPicPr>
        <p:blipFill>
          <a:blip r:embed="rId3"/>
          <a:stretch>
            <a:fillRect/>
          </a:stretch>
        </p:blipFill>
        <p:spPr>
          <a:xfrm>
            <a:off x="1002666" y="2550110"/>
            <a:ext cx="9472985" cy="2998867"/>
          </a:xfrm>
          <a:prstGeom prst="rect">
            <a:avLst/>
          </a:prstGeom>
        </p:spPr>
      </p:pic>
    </p:spTree>
    <p:extLst>
      <p:ext uri="{BB962C8B-B14F-4D97-AF65-F5344CB8AC3E}">
        <p14:creationId xmlns:p14="http://schemas.microsoft.com/office/powerpoint/2010/main" val="2128781583"/>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b="1" dirty="0"/>
              <a:t>全局一致</a:t>
            </a:r>
            <a:r>
              <a:rPr lang="en-US" altLang="zh-CN" b="1" dirty="0"/>
              <a:t>HASH——Simple Name Verification</a:t>
            </a:r>
          </a:p>
        </p:txBody>
      </p:sp>
      <p:sp>
        <p:nvSpPr>
          <p:cNvPr id="8" name="矩形 7">
            <a:extLst>
              <a:ext uri="{FF2B5EF4-FFF2-40B4-BE49-F238E27FC236}">
                <a16:creationId xmlns:a16="http://schemas.microsoft.com/office/drawing/2014/main" id="{5356B5C9-141D-4BD8-ACFD-0BD0B0692F0B}"/>
              </a:ext>
            </a:extLst>
          </p:cNvPr>
          <p:cNvSpPr/>
          <p:nvPr/>
        </p:nvSpPr>
        <p:spPr>
          <a:xfrm>
            <a:off x="518288" y="1536174"/>
            <a:ext cx="10161997" cy="707886"/>
          </a:xfrm>
          <a:prstGeom prst="rect">
            <a:avLst/>
          </a:prstGeom>
        </p:spPr>
        <p:txBody>
          <a:bodyPr wrap="square">
            <a:spAutoFit/>
          </a:bodyPr>
          <a:lstStyle/>
          <a:p>
            <a:r>
              <a:rPr lang="en-US" altLang="zh-CN" sz="2000" dirty="0">
                <a:latin typeface="+mn-ea"/>
              </a:rPr>
              <a:t>	</a:t>
            </a:r>
            <a:r>
              <a:rPr lang="zh-CN" altLang="en-US" sz="2000" dirty="0">
                <a:latin typeface="+mn-ea"/>
              </a:rPr>
              <a:t>因为</a:t>
            </a:r>
            <a:r>
              <a:rPr lang="en-US" altLang="zh-CN" sz="2000" dirty="0" err="1">
                <a:latin typeface="+mn-ea"/>
              </a:rPr>
              <a:t>blockstack</a:t>
            </a:r>
            <a:r>
              <a:rPr lang="zh-CN" altLang="en-US" sz="2000" dirty="0">
                <a:latin typeface="+mn-ea"/>
              </a:rPr>
              <a:t>的底层采用的是其他的区块链系统，有可能一些节点没有在某些时刻达到一致，这个时候上层的</a:t>
            </a:r>
            <a:r>
              <a:rPr lang="en-US" altLang="zh-CN" sz="2000" dirty="0" err="1">
                <a:latin typeface="+mn-ea"/>
              </a:rPr>
              <a:t>blockstack</a:t>
            </a:r>
            <a:r>
              <a:rPr lang="zh-CN" altLang="en-US" sz="2000" dirty="0">
                <a:latin typeface="+mn-ea"/>
              </a:rPr>
              <a:t>需要验证。验证的办法如下：</a:t>
            </a:r>
            <a:endParaRPr lang="zh-CN" altLang="en-US" sz="2000" dirty="0">
              <a:latin typeface="+mn-ea"/>
              <a:cs typeface="Times New Roman" panose="02020603050405020304" pitchFamily="18" charset="0"/>
            </a:endParaRPr>
          </a:p>
        </p:txBody>
      </p:sp>
      <p:pic>
        <p:nvPicPr>
          <p:cNvPr id="2" name="图片 1">
            <a:extLst>
              <a:ext uri="{FF2B5EF4-FFF2-40B4-BE49-F238E27FC236}">
                <a16:creationId xmlns:a16="http://schemas.microsoft.com/office/drawing/2014/main" id="{275771D3-19A3-4712-A3CC-767183ACD86D}"/>
              </a:ext>
            </a:extLst>
          </p:cNvPr>
          <p:cNvPicPr>
            <a:picLocks noChangeAspect="1"/>
          </p:cNvPicPr>
          <p:nvPr/>
        </p:nvPicPr>
        <p:blipFill>
          <a:blip r:embed="rId3"/>
          <a:stretch>
            <a:fillRect/>
          </a:stretch>
        </p:blipFill>
        <p:spPr>
          <a:xfrm>
            <a:off x="1519191" y="2557462"/>
            <a:ext cx="8763000" cy="3571875"/>
          </a:xfrm>
          <a:prstGeom prst="rect">
            <a:avLst/>
          </a:prstGeom>
        </p:spPr>
      </p:pic>
    </p:spTree>
    <p:extLst>
      <p:ext uri="{BB962C8B-B14F-4D97-AF65-F5344CB8AC3E}">
        <p14:creationId xmlns:p14="http://schemas.microsoft.com/office/powerpoint/2010/main" val="2564472357"/>
      </p:ext>
    </p:extLst>
  </p:cSld>
  <p:clrMapOvr>
    <a:masterClrMapping/>
  </p:clrMapOvr>
  <mc:AlternateContent xmlns:mc="http://schemas.openxmlformats.org/markup-compatibility/2006" xmlns:p14="http://schemas.microsoft.com/office/powerpoint/2010/main">
    <mc:Choice Requires="p14">
      <p:transition spd="slow" p14:dur="2000" advTm="101884"/>
    </mc:Choice>
    <mc:Fallback xmlns="">
      <p:transition spd="slow" advTm="10188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b="1" dirty="0"/>
              <a:t>全局一致</a:t>
            </a:r>
            <a:r>
              <a:rPr lang="en-US" altLang="zh-CN" b="1" dirty="0"/>
              <a:t>HASH——Simple Name Verification</a:t>
            </a:r>
          </a:p>
        </p:txBody>
      </p:sp>
      <p:sp>
        <p:nvSpPr>
          <p:cNvPr id="8" name="矩形 7">
            <a:extLst>
              <a:ext uri="{FF2B5EF4-FFF2-40B4-BE49-F238E27FC236}">
                <a16:creationId xmlns:a16="http://schemas.microsoft.com/office/drawing/2014/main" id="{5356B5C9-141D-4BD8-ACFD-0BD0B0692F0B}"/>
              </a:ext>
            </a:extLst>
          </p:cNvPr>
          <p:cNvSpPr/>
          <p:nvPr/>
        </p:nvSpPr>
        <p:spPr>
          <a:xfrm>
            <a:off x="438389" y="930005"/>
            <a:ext cx="10161997" cy="1323439"/>
          </a:xfrm>
          <a:prstGeom prst="rect">
            <a:avLst/>
          </a:prstGeom>
        </p:spPr>
        <p:txBody>
          <a:bodyPr wrap="square">
            <a:spAutoFit/>
          </a:bodyPr>
          <a:lstStyle/>
          <a:p>
            <a:r>
              <a:rPr lang="en-US" altLang="zh-CN" sz="2000" dirty="0">
                <a:latin typeface="+mn-ea"/>
              </a:rPr>
              <a:t>	</a:t>
            </a:r>
            <a:r>
              <a:rPr lang="zh-CN" altLang="en-US" sz="2000" dirty="0">
                <a:latin typeface="+mn-ea"/>
              </a:rPr>
              <a:t>验证全局一致</a:t>
            </a:r>
            <a:r>
              <a:rPr lang="en-US" altLang="zh-CN" sz="2000" dirty="0">
                <a:latin typeface="+mn-ea"/>
              </a:rPr>
              <a:t>hash</a:t>
            </a:r>
            <a:r>
              <a:rPr lang="zh-CN" altLang="en-US" sz="2000" dirty="0">
                <a:latin typeface="+mn-ea"/>
              </a:rPr>
              <a:t>的时候，它会将当前区块中与本系统相关的交易取出来同时加上之前区块已经计算过的针对对应块的</a:t>
            </a:r>
            <a:r>
              <a:rPr lang="en-US" altLang="zh-CN" sz="2000" dirty="0">
                <a:latin typeface="+mn-ea"/>
              </a:rPr>
              <a:t>Ph</a:t>
            </a:r>
            <a:r>
              <a:rPr lang="zh-CN" altLang="en-US" sz="2000" dirty="0">
                <a:latin typeface="+mn-ea"/>
              </a:rPr>
              <a:t>值，做一个共同的</a:t>
            </a:r>
            <a:r>
              <a:rPr lang="en-US" altLang="zh-CN" sz="2000" dirty="0">
                <a:latin typeface="+mn-ea"/>
              </a:rPr>
              <a:t>hash</a:t>
            </a:r>
            <a:r>
              <a:rPr lang="zh-CN" altLang="en-US" sz="2000" dirty="0">
                <a:latin typeface="+mn-ea"/>
              </a:rPr>
              <a:t>计算，这里要注意，它并不会遍历所有的区块，它只会遍历编号为</a:t>
            </a:r>
            <a:r>
              <a:rPr lang="en-US" altLang="zh-CN" sz="2000" dirty="0">
                <a:latin typeface="+mn-ea"/>
              </a:rPr>
              <a:t>h</a:t>
            </a:r>
            <a:r>
              <a:rPr lang="zh-CN" altLang="en-US" sz="2000" dirty="0">
                <a:latin typeface="+mn-ea"/>
              </a:rPr>
              <a:t>减去</a:t>
            </a:r>
            <a:r>
              <a:rPr lang="en-US" altLang="zh-CN" sz="2000" dirty="0">
                <a:latin typeface="+mn-ea"/>
              </a:rPr>
              <a:t>2</a:t>
            </a:r>
            <a:r>
              <a:rPr lang="zh-CN" altLang="en-US" sz="2000" dirty="0">
                <a:latin typeface="+mn-ea"/>
              </a:rPr>
              <a:t>的</a:t>
            </a:r>
            <a:r>
              <a:rPr lang="en-US" altLang="zh-CN" sz="2000" dirty="0" err="1">
                <a:latin typeface="+mn-ea"/>
              </a:rPr>
              <a:t>i</a:t>
            </a:r>
            <a:r>
              <a:rPr lang="zh-CN" altLang="en-US" sz="2000" dirty="0">
                <a:latin typeface="+mn-ea"/>
              </a:rPr>
              <a:t>次幂的区块。举例如下，现在只取一部分区块：</a:t>
            </a:r>
            <a:endParaRPr lang="zh-CN" altLang="en-US" sz="2000" dirty="0">
              <a:latin typeface="+mn-ea"/>
              <a:cs typeface="Times New Roman" panose="02020603050405020304" pitchFamily="18" charset="0"/>
            </a:endParaRPr>
          </a:p>
        </p:txBody>
      </p:sp>
      <p:pic>
        <p:nvPicPr>
          <p:cNvPr id="3" name="图片 2">
            <a:extLst>
              <a:ext uri="{FF2B5EF4-FFF2-40B4-BE49-F238E27FC236}">
                <a16:creationId xmlns:a16="http://schemas.microsoft.com/office/drawing/2014/main" id="{462079A4-7FE3-4037-808D-47BB88F288AF}"/>
              </a:ext>
            </a:extLst>
          </p:cNvPr>
          <p:cNvPicPr>
            <a:picLocks noChangeAspect="1"/>
          </p:cNvPicPr>
          <p:nvPr/>
        </p:nvPicPr>
        <p:blipFill>
          <a:blip r:embed="rId3"/>
          <a:stretch>
            <a:fillRect/>
          </a:stretch>
        </p:blipFill>
        <p:spPr>
          <a:xfrm>
            <a:off x="438389" y="2253444"/>
            <a:ext cx="7561911" cy="4198815"/>
          </a:xfrm>
          <a:prstGeom prst="rect">
            <a:avLst/>
          </a:prstGeom>
        </p:spPr>
      </p:pic>
      <p:sp>
        <p:nvSpPr>
          <p:cNvPr id="7" name="矩形 6">
            <a:extLst>
              <a:ext uri="{FF2B5EF4-FFF2-40B4-BE49-F238E27FC236}">
                <a16:creationId xmlns:a16="http://schemas.microsoft.com/office/drawing/2014/main" id="{F6FBB344-1AC0-4FA0-AAEB-F13D7F9E0026}"/>
              </a:ext>
            </a:extLst>
          </p:cNvPr>
          <p:cNvSpPr/>
          <p:nvPr/>
        </p:nvSpPr>
        <p:spPr>
          <a:xfrm>
            <a:off x="7965647" y="2253443"/>
            <a:ext cx="2634739" cy="3477875"/>
          </a:xfrm>
          <a:prstGeom prst="rect">
            <a:avLst/>
          </a:prstGeom>
        </p:spPr>
        <p:txBody>
          <a:bodyPr wrap="square">
            <a:spAutoFit/>
          </a:bodyPr>
          <a:lstStyle/>
          <a:p>
            <a:r>
              <a:rPr lang="en-US" altLang="zh-CN" sz="2000" dirty="0"/>
              <a:t>	</a:t>
            </a:r>
            <a:r>
              <a:rPr lang="zh-CN" altLang="en-US" sz="2000" dirty="0"/>
              <a:t>假设现在底层区块链的块高是</a:t>
            </a:r>
            <a:r>
              <a:rPr lang="en-US" altLang="zh-CN" sz="2000" dirty="0"/>
              <a:t>h</a:t>
            </a:r>
            <a:r>
              <a:rPr lang="zh-CN" altLang="en-US" sz="2000" dirty="0"/>
              <a:t>，先将块中是关于</a:t>
            </a:r>
            <a:r>
              <a:rPr lang="en-US" altLang="zh-CN" sz="2000" dirty="0" err="1"/>
              <a:t>blockstack</a:t>
            </a:r>
            <a:r>
              <a:rPr lang="zh-CN" altLang="en-US" sz="2000" dirty="0"/>
              <a:t>的交易取出来，组织成一棵默克尔树的形式，拿到根节点，然后再去将之前得到的块</a:t>
            </a:r>
            <a:r>
              <a:rPr lang="en-US" altLang="zh-CN" sz="2000" dirty="0"/>
              <a:t>h-1,h-2,h-4,h-8</a:t>
            </a:r>
            <a:r>
              <a:rPr lang="zh-CN" altLang="en-US" sz="2000" dirty="0"/>
              <a:t>的值做一个求和取</a:t>
            </a:r>
            <a:r>
              <a:rPr lang="en-US" altLang="zh-CN" sz="2000" dirty="0"/>
              <a:t>hash</a:t>
            </a:r>
            <a:r>
              <a:rPr lang="zh-CN" altLang="en-US" sz="2000" dirty="0"/>
              <a:t>的计算。就会得到快高为</a:t>
            </a:r>
            <a:r>
              <a:rPr lang="en-US" altLang="zh-CN" sz="2000" dirty="0"/>
              <a:t>h</a:t>
            </a:r>
            <a:r>
              <a:rPr lang="zh-CN" altLang="en-US" sz="2000" dirty="0"/>
              <a:t>的共识</a:t>
            </a:r>
            <a:r>
              <a:rPr lang="en-US" altLang="zh-CN" sz="2000" dirty="0"/>
              <a:t>hash</a:t>
            </a:r>
            <a:r>
              <a:rPr lang="zh-CN" altLang="en-US" sz="2000" dirty="0"/>
              <a:t>值了。</a:t>
            </a:r>
          </a:p>
        </p:txBody>
      </p:sp>
    </p:spTree>
    <p:extLst>
      <p:ext uri="{BB962C8B-B14F-4D97-AF65-F5344CB8AC3E}">
        <p14:creationId xmlns:p14="http://schemas.microsoft.com/office/powerpoint/2010/main" val="3839254200"/>
      </p:ext>
    </p:extLst>
  </p:cSld>
  <p:clrMapOvr>
    <a:masterClrMapping/>
  </p:clrMapOvr>
  <mc:AlternateContent xmlns:mc="http://schemas.openxmlformats.org/markup-compatibility/2006" xmlns:p14="http://schemas.microsoft.com/office/powerpoint/2010/main">
    <mc:Choice Requires="p14">
      <p:transition spd="slow" p14:dur="2000" advTm="101884"/>
    </mc:Choice>
    <mc:Fallback xmlns="">
      <p:transition spd="slow" advTm="1018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dirty="0"/>
              <a:t>Outline</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1016493" y="1562468"/>
            <a:ext cx="10851471" cy="3892861"/>
          </a:xfrm>
          <a:prstGeom prst="rect">
            <a:avLst/>
          </a:prstGeom>
        </p:spPr>
        <p:txBody>
          <a:bodyPr wrap="square">
            <a:sp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Background</a:t>
            </a:r>
          </a:p>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Motivation</a:t>
            </a:r>
          </a:p>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Problem</a:t>
            </a:r>
          </a:p>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Design of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Blockstack</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Preformance</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Future Work</a:t>
            </a:r>
          </a:p>
        </p:txBody>
      </p:sp>
    </p:spTree>
    <p:extLst>
      <p:ext uri="{BB962C8B-B14F-4D97-AF65-F5344CB8AC3E}">
        <p14:creationId xmlns:p14="http://schemas.microsoft.com/office/powerpoint/2010/main" val="2173847021"/>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err="1">
                <a:latin typeface="+mn-ea"/>
                <a:ea typeface="+mn-ea"/>
              </a:rPr>
              <a:t>Preformance</a:t>
            </a:r>
            <a:endParaRPr lang="en-US" altLang="zh-CN" sz="4200" dirty="0">
              <a:latin typeface="+mn-ea"/>
              <a:ea typeface="+mn-ea"/>
            </a:endParaRPr>
          </a:p>
        </p:txBody>
      </p:sp>
      <p:pic>
        <p:nvPicPr>
          <p:cNvPr id="2" name="图片 1">
            <a:extLst>
              <a:ext uri="{FF2B5EF4-FFF2-40B4-BE49-F238E27FC236}">
                <a16:creationId xmlns:a16="http://schemas.microsoft.com/office/drawing/2014/main" id="{50BB2958-8895-4131-B25E-5409021B0704}"/>
              </a:ext>
            </a:extLst>
          </p:cNvPr>
          <p:cNvPicPr>
            <a:picLocks noChangeAspect="1"/>
          </p:cNvPicPr>
          <p:nvPr/>
        </p:nvPicPr>
        <p:blipFill>
          <a:blip r:embed="rId3"/>
          <a:stretch>
            <a:fillRect/>
          </a:stretch>
        </p:blipFill>
        <p:spPr>
          <a:xfrm>
            <a:off x="1615898" y="1648512"/>
            <a:ext cx="8818162" cy="4973276"/>
          </a:xfrm>
          <a:prstGeom prst="rect">
            <a:avLst/>
          </a:prstGeom>
        </p:spPr>
      </p:pic>
      <p:sp>
        <p:nvSpPr>
          <p:cNvPr id="9" name="矩形 8">
            <a:extLst>
              <a:ext uri="{FF2B5EF4-FFF2-40B4-BE49-F238E27FC236}">
                <a16:creationId xmlns:a16="http://schemas.microsoft.com/office/drawing/2014/main" id="{F11871C1-E6EA-4F59-80AF-F5DAE3CA3EB7}"/>
              </a:ext>
            </a:extLst>
          </p:cNvPr>
          <p:cNvSpPr/>
          <p:nvPr/>
        </p:nvSpPr>
        <p:spPr>
          <a:xfrm>
            <a:off x="668103" y="1041201"/>
            <a:ext cx="7330340" cy="461665"/>
          </a:xfrm>
          <a:prstGeom prst="rect">
            <a:avLst/>
          </a:prstGeom>
        </p:spPr>
        <p:txBody>
          <a:bodyPr wrap="none">
            <a:spAutoFit/>
          </a:bodyPr>
          <a:lstStyle/>
          <a:p>
            <a:r>
              <a:rPr lang="zh-CN" altLang="en-US" sz="2400" dirty="0"/>
              <a:t>论文指出</a:t>
            </a:r>
            <a:r>
              <a:rPr lang="en-US" altLang="zh-CN" sz="2400" dirty="0" err="1"/>
              <a:t>Blockstack</a:t>
            </a:r>
            <a:r>
              <a:rPr lang="zh-CN" altLang="en-US" sz="2400" dirty="0"/>
              <a:t>是最大的比特币非金融生产系统。</a:t>
            </a:r>
          </a:p>
        </p:txBody>
      </p:sp>
    </p:spTree>
    <p:extLst>
      <p:ext uri="{BB962C8B-B14F-4D97-AF65-F5344CB8AC3E}">
        <p14:creationId xmlns:p14="http://schemas.microsoft.com/office/powerpoint/2010/main" val="1953246310"/>
      </p:ext>
    </p:extLst>
  </p:cSld>
  <p:clrMapOvr>
    <a:masterClrMapping/>
  </p:clrMapOvr>
  <mc:AlternateContent xmlns:mc="http://schemas.openxmlformats.org/markup-compatibility/2006" xmlns:p14="http://schemas.microsoft.com/office/powerpoint/2010/main">
    <mc:Choice Requires="p14">
      <p:transition spd="slow" p14:dur="2000" advTm="101884"/>
    </mc:Choice>
    <mc:Fallback xmlns="">
      <p:transition spd="slow" advTm="1018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err="1">
                <a:latin typeface="+mn-ea"/>
                <a:ea typeface="+mn-ea"/>
              </a:rPr>
              <a:t>Preformance</a:t>
            </a:r>
            <a:endParaRPr lang="en-US" altLang="zh-CN" sz="4200" dirty="0">
              <a:latin typeface="+mn-ea"/>
              <a:ea typeface="+mn-ea"/>
            </a:endParaRPr>
          </a:p>
        </p:txBody>
      </p:sp>
      <p:sp>
        <p:nvSpPr>
          <p:cNvPr id="9" name="矩形 8">
            <a:extLst>
              <a:ext uri="{FF2B5EF4-FFF2-40B4-BE49-F238E27FC236}">
                <a16:creationId xmlns:a16="http://schemas.microsoft.com/office/drawing/2014/main" id="{F11871C1-E6EA-4F59-80AF-F5DAE3CA3EB7}"/>
              </a:ext>
            </a:extLst>
          </p:cNvPr>
          <p:cNvSpPr/>
          <p:nvPr/>
        </p:nvSpPr>
        <p:spPr>
          <a:xfrm>
            <a:off x="480434" y="1556105"/>
            <a:ext cx="3025008" cy="4154984"/>
          </a:xfrm>
          <a:prstGeom prst="rect">
            <a:avLst/>
          </a:prstGeom>
        </p:spPr>
        <p:txBody>
          <a:bodyPr wrap="square">
            <a:spAutoFit/>
          </a:bodyPr>
          <a:lstStyle/>
          <a:p>
            <a:r>
              <a:rPr lang="en-US" altLang="zh-CN" sz="2400" dirty="0"/>
              <a:t>	</a:t>
            </a:r>
            <a:r>
              <a:rPr lang="zh-CN" altLang="en-US" sz="2400" dirty="0">
                <a:latin typeface="+mn-ea"/>
              </a:rPr>
              <a:t>右图为此系统在亚马逊</a:t>
            </a:r>
            <a:r>
              <a:rPr lang="en-US" altLang="zh-CN" sz="2400" dirty="0">
                <a:latin typeface="+mn-ea"/>
              </a:rPr>
              <a:t>S3</a:t>
            </a:r>
            <a:r>
              <a:rPr lang="zh-CN" altLang="en-US" sz="2400" dirty="0">
                <a:latin typeface="+mn-ea"/>
              </a:rPr>
              <a:t>服务器上的读、写性能测试。读写的文件大小为</a:t>
            </a:r>
            <a:r>
              <a:rPr lang="en-US" altLang="zh-CN" sz="2400" dirty="0">
                <a:latin typeface="+mn-ea"/>
              </a:rPr>
              <a:t>1MB</a:t>
            </a:r>
            <a:r>
              <a:rPr lang="zh-CN" altLang="en-US" sz="2400" dirty="0">
                <a:latin typeface="+mn-ea"/>
              </a:rPr>
              <a:t>，</a:t>
            </a:r>
            <a:r>
              <a:rPr lang="en-US" altLang="zh-CN" sz="2400" dirty="0">
                <a:latin typeface="+mn-ea"/>
              </a:rPr>
              <a:t>10MB</a:t>
            </a:r>
            <a:r>
              <a:rPr lang="zh-CN" altLang="en-US" sz="2400" dirty="0">
                <a:latin typeface="+mn-ea"/>
              </a:rPr>
              <a:t>，</a:t>
            </a:r>
            <a:r>
              <a:rPr lang="en-US" altLang="zh-CN" sz="2400" dirty="0">
                <a:latin typeface="+mn-ea"/>
              </a:rPr>
              <a:t>100MB</a:t>
            </a:r>
            <a:r>
              <a:rPr lang="zh-CN" altLang="en-US" sz="2400" dirty="0">
                <a:latin typeface="+mn-ea"/>
              </a:rPr>
              <a:t>。记录内容包含加密和解密开销等。</a:t>
            </a:r>
            <a:endParaRPr lang="en-US" altLang="zh-CN" sz="2400" dirty="0">
              <a:latin typeface="+mn-ea"/>
            </a:endParaRPr>
          </a:p>
          <a:p>
            <a:r>
              <a:rPr lang="en-US" altLang="zh-CN" sz="2400" dirty="0">
                <a:latin typeface="+mn-ea"/>
              </a:rPr>
              <a:t>	</a:t>
            </a:r>
            <a:r>
              <a:rPr lang="zh-CN" altLang="en-US" sz="2400" dirty="0">
                <a:latin typeface="+mn-ea"/>
              </a:rPr>
              <a:t>论文指出，对于大型</a:t>
            </a:r>
            <a:r>
              <a:rPr lang="en-US" altLang="zh-CN" sz="2400" dirty="0">
                <a:latin typeface="+mn-ea"/>
              </a:rPr>
              <a:t>(100MB)</a:t>
            </a:r>
            <a:r>
              <a:rPr lang="zh-CN" altLang="en-US" sz="2400" dirty="0">
                <a:latin typeface="+mn-ea"/>
              </a:rPr>
              <a:t>文件，</a:t>
            </a:r>
            <a:r>
              <a:rPr lang="en-US" altLang="zh-CN" sz="2400" dirty="0" err="1">
                <a:latin typeface="+mn-ea"/>
              </a:rPr>
              <a:t>cpu</a:t>
            </a:r>
            <a:r>
              <a:rPr lang="zh-CN" altLang="en-US" sz="2400" dirty="0">
                <a:latin typeface="+mn-ea"/>
              </a:rPr>
              <a:t>限制开销大约为</a:t>
            </a:r>
            <a:r>
              <a:rPr lang="en-US" altLang="zh-CN" sz="2400" dirty="0">
                <a:latin typeface="+mn-ea"/>
              </a:rPr>
              <a:t>2</a:t>
            </a:r>
            <a:r>
              <a:rPr lang="zh-CN" altLang="en-US" sz="2400" dirty="0">
                <a:latin typeface="+mn-ea"/>
              </a:rPr>
              <a:t>秒。</a:t>
            </a:r>
          </a:p>
        </p:txBody>
      </p:sp>
      <p:pic>
        <p:nvPicPr>
          <p:cNvPr id="3" name="图片 2">
            <a:extLst>
              <a:ext uri="{FF2B5EF4-FFF2-40B4-BE49-F238E27FC236}">
                <a16:creationId xmlns:a16="http://schemas.microsoft.com/office/drawing/2014/main" id="{FFAD39AE-F19D-4A3C-ACA7-E30B3C6E2292}"/>
              </a:ext>
            </a:extLst>
          </p:cNvPr>
          <p:cNvPicPr>
            <a:picLocks noChangeAspect="1"/>
          </p:cNvPicPr>
          <p:nvPr/>
        </p:nvPicPr>
        <p:blipFill>
          <a:blip r:embed="rId3"/>
          <a:stretch>
            <a:fillRect/>
          </a:stretch>
        </p:blipFill>
        <p:spPr>
          <a:xfrm>
            <a:off x="3985875" y="778574"/>
            <a:ext cx="6694410" cy="5925020"/>
          </a:xfrm>
          <a:prstGeom prst="rect">
            <a:avLst/>
          </a:prstGeom>
        </p:spPr>
      </p:pic>
    </p:spTree>
    <p:extLst>
      <p:ext uri="{BB962C8B-B14F-4D97-AF65-F5344CB8AC3E}">
        <p14:creationId xmlns:p14="http://schemas.microsoft.com/office/powerpoint/2010/main" val="854273497"/>
      </p:ext>
    </p:extLst>
  </p:cSld>
  <p:clrMapOvr>
    <a:masterClrMapping/>
  </p:clrMapOvr>
  <mc:AlternateContent xmlns:mc="http://schemas.openxmlformats.org/markup-compatibility/2006" xmlns:p14="http://schemas.microsoft.com/office/powerpoint/2010/main">
    <mc:Choice Requires="p14">
      <p:transition spd="slow" p14:dur="2000" advTm="101884"/>
    </mc:Choice>
    <mc:Fallback xmlns="">
      <p:transition spd="slow" advTm="10188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mn-ea"/>
                <a:ea typeface="+mn-ea"/>
                <a:cs typeface="Times New Roman" panose="02020603050405020304" pitchFamily="18" charset="0"/>
              </a:rPr>
              <a:t>Future Work</a:t>
            </a:r>
            <a:endParaRPr lang="en-US" altLang="zh-CN" sz="4200" b="1" dirty="0">
              <a:latin typeface="+mn-ea"/>
              <a:ea typeface="+mn-ea"/>
            </a:endParaRPr>
          </a:p>
        </p:txBody>
      </p:sp>
      <p:sp>
        <p:nvSpPr>
          <p:cNvPr id="9" name="矩形 8">
            <a:extLst>
              <a:ext uri="{FF2B5EF4-FFF2-40B4-BE49-F238E27FC236}">
                <a16:creationId xmlns:a16="http://schemas.microsoft.com/office/drawing/2014/main" id="{F11871C1-E6EA-4F59-80AF-F5DAE3CA3EB7}"/>
              </a:ext>
            </a:extLst>
          </p:cNvPr>
          <p:cNvSpPr/>
          <p:nvPr/>
        </p:nvSpPr>
        <p:spPr>
          <a:xfrm>
            <a:off x="668103" y="1041201"/>
            <a:ext cx="9363137" cy="1200329"/>
          </a:xfrm>
          <a:prstGeom prst="rect">
            <a:avLst/>
          </a:prstGeom>
        </p:spPr>
        <p:txBody>
          <a:bodyPr wrap="square">
            <a:spAutoFit/>
          </a:bodyPr>
          <a:lstStyle/>
          <a:p>
            <a:r>
              <a:rPr lang="en-US" altLang="zh-CN" sz="2400" dirty="0"/>
              <a:t>	</a:t>
            </a:r>
            <a:r>
              <a:rPr lang="zh-CN" altLang="en-US" sz="2400" dirty="0"/>
              <a:t>本文对未来的工作，因为现在系统的底层是</a:t>
            </a:r>
            <a:r>
              <a:rPr lang="en-US" altLang="zh-CN" sz="2400" dirty="0" err="1"/>
              <a:t>BitCoin</a:t>
            </a:r>
            <a:r>
              <a:rPr lang="zh-CN" altLang="en-US" sz="2400" dirty="0"/>
              <a:t>，作者想测试一下把它迁到以太坊，或者超级账本试一试，同时设想将这三个都作为底层的区块链系统试一试。</a:t>
            </a:r>
          </a:p>
        </p:txBody>
      </p:sp>
      <p:pic>
        <p:nvPicPr>
          <p:cNvPr id="3" name="图片 2">
            <a:extLst>
              <a:ext uri="{FF2B5EF4-FFF2-40B4-BE49-F238E27FC236}">
                <a16:creationId xmlns:a16="http://schemas.microsoft.com/office/drawing/2014/main" id="{2D68815C-659C-443C-A2D3-164EEBA57E13}"/>
              </a:ext>
            </a:extLst>
          </p:cNvPr>
          <p:cNvPicPr>
            <a:picLocks noChangeAspect="1"/>
          </p:cNvPicPr>
          <p:nvPr/>
        </p:nvPicPr>
        <p:blipFill>
          <a:blip r:embed="rId3"/>
          <a:stretch>
            <a:fillRect/>
          </a:stretch>
        </p:blipFill>
        <p:spPr>
          <a:xfrm>
            <a:off x="1393721" y="2241530"/>
            <a:ext cx="7911900" cy="4186679"/>
          </a:xfrm>
          <a:prstGeom prst="rect">
            <a:avLst/>
          </a:prstGeom>
        </p:spPr>
      </p:pic>
    </p:spTree>
    <p:extLst>
      <p:ext uri="{BB962C8B-B14F-4D97-AF65-F5344CB8AC3E}">
        <p14:creationId xmlns:p14="http://schemas.microsoft.com/office/powerpoint/2010/main" val="2327141812"/>
      </p:ext>
    </p:extLst>
  </p:cSld>
  <p:clrMapOvr>
    <a:masterClrMapping/>
  </p:clrMapOvr>
  <mc:AlternateContent xmlns:mc="http://schemas.openxmlformats.org/markup-compatibility/2006" xmlns:p14="http://schemas.microsoft.com/office/powerpoint/2010/main">
    <mc:Choice Requires="p14">
      <p:transition spd="slow" p14:dur="2000" advTm="101884"/>
    </mc:Choice>
    <mc:Fallback xmlns="">
      <p:transition spd="slow" advTm="10188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1536285" y="14270"/>
            <a:ext cx="9144000"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a:extLst>
              <a:ext uri="{FF2B5EF4-FFF2-40B4-BE49-F238E27FC236}">
                <a16:creationId xmlns:a16="http://schemas.microsoft.com/office/drawing/2014/main" id="{5093DCCD-C5F7-44BB-930F-650708BABD26}"/>
              </a:ext>
            </a:extLst>
          </p:cNvPr>
          <p:cNvSpPr txBox="1"/>
          <p:nvPr/>
        </p:nvSpPr>
        <p:spPr>
          <a:xfrm>
            <a:off x="3965457" y="2771897"/>
            <a:ext cx="4261086" cy="1314206"/>
          </a:xfrm>
          <a:prstGeom prst="rect">
            <a:avLst/>
          </a:prstGeom>
          <a:noFill/>
        </p:spPr>
        <p:txBody>
          <a:bodyPr wrap="square" rtlCol="0">
            <a:spAutoFit/>
          </a:bodyPr>
          <a:lstStyle/>
          <a:p>
            <a:pPr>
              <a:lnSpc>
                <a:spcPct val="150000"/>
              </a:lnSpc>
            </a:pPr>
            <a:r>
              <a:rPr lang="en-US" altLang="zh-CN" sz="6000" dirty="0">
                <a:latin typeface="微软雅黑" panose="020B0503020204020204" pitchFamily="34" charset="-122"/>
                <a:ea typeface="微软雅黑" panose="020B0503020204020204" pitchFamily="34" charset="-122"/>
              </a:rPr>
              <a:t>Thank you</a:t>
            </a:r>
            <a:r>
              <a:rPr lang="zh-CN" altLang="en-US" sz="6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00744409"/>
      </p:ext>
    </p:extLst>
  </p:cSld>
  <p:clrMapOvr>
    <a:masterClrMapping/>
  </p:clrMapOvr>
  <mc:AlternateContent xmlns:mc="http://schemas.openxmlformats.org/markup-compatibility/2006" xmlns:p14="http://schemas.microsoft.com/office/powerpoint/2010/main">
    <mc:Choice Requires="p14">
      <p:transition spd="slow" p14:dur="2000" advTm="1639"/>
    </mc:Choice>
    <mc:Fallback xmlns="">
      <p:transition spd="slow" advTm="163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Background</a:t>
            </a:r>
            <a:endParaRPr lang="en-US" sz="4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670264" y="1011583"/>
            <a:ext cx="10851471" cy="2436693"/>
          </a:xfrm>
          <a:prstGeom prst="rect">
            <a:avLst/>
          </a:prstGeom>
        </p:spPr>
        <p:txBody>
          <a:bodyPr wrap="square">
            <a:sp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•DNS</a:t>
            </a:r>
          </a:p>
          <a:p>
            <a:pPr>
              <a:lnSpc>
                <a:spcPct val="150000"/>
              </a:lnSpc>
            </a:pPr>
            <a:r>
              <a:rPr lang="en-US" altLang="zh-CN" sz="2800" dirty="0">
                <a:latin typeface="+mn-ea"/>
                <a:cs typeface="Times New Roman" panose="02020603050405020304" pitchFamily="18" charset="0"/>
              </a:rPr>
              <a:t>	</a:t>
            </a:r>
            <a:r>
              <a:rPr lang="en-US" altLang="zh-CN" sz="2400" dirty="0">
                <a:latin typeface="+mn-ea"/>
                <a:cs typeface="Times New Roman" panose="02020603050405020304" pitchFamily="18" charset="0"/>
              </a:rPr>
              <a:t>DNS( Domain Name System)</a:t>
            </a:r>
            <a:r>
              <a:rPr lang="zh-CN" altLang="en-US" sz="2400" dirty="0">
                <a:latin typeface="+mn-ea"/>
                <a:cs typeface="Times New Roman" panose="02020603050405020304" pitchFamily="18" charset="0"/>
              </a:rPr>
              <a:t>是域名系统的英文缩写，是一种组织成域层次结构的计算机和网络服务命名系统，它用于</a:t>
            </a:r>
            <a:r>
              <a:rPr lang="en-US" altLang="zh-CN" sz="2400" dirty="0">
                <a:latin typeface="+mn-ea"/>
                <a:cs typeface="Times New Roman" panose="02020603050405020304" pitchFamily="18" charset="0"/>
              </a:rPr>
              <a:t>TCP/IP</a:t>
            </a:r>
            <a:r>
              <a:rPr lang="zh-CN" altLang="en-US" sz="2400" dirty="0">
                <a:latin typeface="+mn-ea"/>
                <a:cs typeface="Times New Roman" panose="02020603050405020304" pitchFamily="18" charset="0"/>
              </a:rPr>
              <a:t>网络，它所提供的服务是用来将主机名和域名转换为</a:t>
            </a:r>
            <a:r>
              <a:rPr lang="en-US" altLang="zh-CN" sz="2400" dirty="0">
                <a:latin typeface="+mn-ea"/>
                <a:cs typeface="Times New Roman" panose="02020603050405020304" pitchFamily="18" charset="0"/>
              </a:rPr>
              <a:t>IP</a:t>
            </a:r>
            <a:r>
              <a:rPr lang="zh-CN" altLang="en-US" sz="2400" dirty="0">
                <a:latin typeface="+mn-ea"/>
                <a:cs typeface="Times New Roman" panose="02020603050405020304" pitchFamily="18" charset="0"/>
              </a:rPr>
              <a:t>地址的工作。</a:t>
            </a:r>
            <a:endParaRPr lang="en-US" altLang="zh-CN" sz="2800" dirty="0">
              <a:latin typeface="+mn-ea"/>
              <a:cs typeface="Times New Roman" panose="02020603050405020304" pitchFamily="18" charset="0"/>
            </a:endParaRPr>
          </a:p>
        </p:txBody>
      </p:sp>
      <p:pic>
        <p:nvPicPr>
          <p:cNvPr id="9" name="图片 8">
            <a:extLst>
              <a:ext uri="{FF2B5EF4-FFF2-40B4-BE49-F238E27FC236}">
                <a16:creationId xmlns:a16="http://schemas.microsoft.com/office/drawing/2014/main" id="{495A250C-8A28-4472-9DE4-B15852281092}"/>
              </a:ext>
            </a:extLst>
          </p:cNvPr>
          <p:cNvPicPr>
            <a:picLocks noChangeAspect="1"/>
          </p:cNvPicPr>
          <p:nvPr/>
        </p:nvPicPr>
        <p:blipFill>
          <a:blip r:embed="rId3"/>
          <a:stretch>
            <a:fillRect/>
          </a:stretch>
        </p:blipFill>
        <p:spPr>
          <a:xfrm>
            <a:off x="5558393" y="2993669"/>
            <a:ext cx="5963342" cy="3212057"/>
          </a:xfrm>
          <a:prstGeom prst="rect">
            <a:avLst/>
          </a:prstGeom>
        </p:spPr>
      </p:pic>
    </p:spTree>
    <p:extLst>
      <p:ext uri="{BB962C8B-B14F-4D97-AF65-F5344CB8AC3E}">
        <p14:creationId xmlns:p14="http://schemas.microsoft.com/office/powerpoint/2010/main" val="1370490276"/>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Background</a:t>
            </a:r>
            <a:endParaRPr lang="en-US" sz="4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670264" y="1011583"/>
            <a:ext cx="10851471" cy="5751318"/>
          </a:xfrm>
          <a:prstGeom prst="rect">
            <a:avLst/>
          </a:prstGeom>
        </p:spPr>
        <p:txBody>
          <a:bodyPr wrap="square">
            <a:sp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•Blockchain </a:t>
            </a:r>
          </a:p>
          <a:p>
            <a:pPr>
              <a:lnSpc>
                <a:spcPct val="150000"/>
              </a:lnSpc>
            </a:pPr>
            <a:r>
              <a:rPr lang="zh-CN" altLang="en-US" sz="2400" dirty="0">
                <a:latin typeface="+mn-ea"/>
                <a:cs typeface="Times New Roman" panose="02020603050405020304" pitchFamily="18" charset="0"/>
              </a:rPr>
              <a:t>区块链是一个信息技术领域的术语。从本质上讲，区块链是一个去中心化的分布式账本数据库，存储于其中的数据或信息，具有“不可伪造”“全程留痕”“可以追溯”“公开透明”“集体维护”等特征。</a:t>
            </a:r>
            <a:endParaRPr lang="en-US" altLang="zh-CN" sz="2400" dirty="0">
              <a:latin typeface="+mn-ea"/>
              <a:cs typeface="Times New Roman" panose="02020603050405020304" pitchFamily="18" charset="0"/>
            </a:endParaRPr>
          </a:p>
          <a:p>
            <a:pPr>
              <a:lnSpc>
                <a:spcPct val="150000"/>
              </a:lnSpc>
            </a:pPr>
            <a:r>
              <a:rPr lang="zh-CN" altLang="en-US" sz="2400" dirty="0">
                <a:latin typeface="+mn-ea"/>
                <a:cs typeface="Times New Roman" panose="02020603050405020304" pitchFamily="18" charset="0"/>
              </a:rPr>
              <a:t>区块链是分布式数据存储、点对点传输、共识机制、加密算法等计算机技术的新型应用模式。区块链，是比特币的一个重要概念，它本质上是一个去中心化的数据库，同时作为比特币的底层技术，是一串使用密码学方法相关联产生的数据块，每一个数据块中包含了一批次比特币网络交易的信息，用于验证其信息的有效性（防伪）和生成下一个区块。</a:t>
            </a:r>
            <a:endParaRPr lang="en-US" altLang="zh-CN" sz="2400" dirty="0">
              <a:latin typeface="+mn-ea"/>
              <a:cs typeface="Times New Roman" panose="02020603050405020304" pitchFamily="18" charset="0"/>
            </a:endParaRPr>
          </a:p>
          <a:p>
            <a:pPr>
              <a:lnSpc>
                <a:spcPct val="150000"/>
              </a:lnSpc>
            </a:pPr>
            <a:endParaRPr lang="en-US" altLang="zh-CN" sz="2800" dirty="0">
              <a:latin typeface="+mn-ea"/>
              <a:cs typeface="Times New Roman" panose="02020603050405020304" pitchFamily="18" charset="0"/>
            </a:endParaRPr>
          </a:p>
        </p:txBody>
      </p:sp>
    </p:spTree>
    <p:extLst>
      <p:ext uri="{BB962C8B-B14F-4D97-AF65-F5344CB8AC3E}">
        <p14:creationId xmlns:p14="http://schemas.microsoft.com/office/powerpoint/2010/main" val="4090268986"/>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Background</a:t>
            </a:r>
            <a:endParaRPr lang="en-US" sz="4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670264" y="1011583"/>
            <a:ext cx="10851471" cy="4089325"/>
          </a:xfrm>
          <a:prstGeom prst="rect">
            <a:avLst/>
          </a:prstGeom>
        </p:spPr>
        <p:txBody>
          <a:bodyPr wrap="square">
            <a:spAutoFit/>
          </a:bodyPr>
          <a:lstStyle/>
          <a:p>
            <a:pPr>
              <a:lnSpc>
                <a:spcPct val="150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•PKI</a:t>
            </a:r>
          </a:p>
          <a:p>
            <a:pPr>
              <a:lnSpc>
                <a:spcPct val="150000"/>
              </a:lnSpc>
            </a:pPr>
            <a:r>
              <a:rPr lang="en-US" altLang="zh-CN" sz="2400" dirty="0">
                <a:latin typeface="+mn-ea"/>
                <a:cs typeface="Times New Roman" panose="02020603050405020304" pitchFamily="18" charset="0"/>
              </a:rPr>
              <a:t>PKI</a:t>
            </a:r>
            <a:r>
              <a:rPr lang="zh-CN" altLang="en-US" sz="2400" dirty="0">
                <a:latin typeface="+mn-ea"/>
                <a:cs typeface="Times New Roman" panose="02020603050405020304" pitchFamily="18" charset="0"/>
              </a:rPr>
              <a:t>（</a:t>
            </a:r>
            <a:r>
              <a:rPr lang="en-US" altLang="zh-CN" sz="2400" dirty="0">
                <a:latin typeface="+mn-ea"/>
                <a:cs typeface="Times New Roman" panose="02020603050405020304" pitchFamily="18" charset="0"/>
              </a:rPr>
              <a:t>Public Key Infrastructure </a:t>
            </a:r>
            <a:r>
              <a:rPr lang="zh-CN" altLang="en-US" sz="2400" dirty="0">
                <a:latin typeface="+mn-ea"/>
                <a:cs typeface="Times New Roman" panose="02020603050405020304" pitchFamily="18" charset="0"/>
              </a:rPr>
              <a:t>） 即</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公钥基础设施</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，是一种遵循既定标准的密钥管理平台</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它能够为所有网络应用提供加密和数字签名等密码服务及所必需的密钥和证书管理体系，简单来说，</a:t>
            </a:r>
            <a:r>
              <a:rPr lang="en-US" altLang="zh-CN" sz="2400" dirty="0">
                <a:latin typeface="+mn-ea"/>
                <a:cs typeface="Times New Roman" panose="02020603050405020304" pitchFamily="18" charset="0"/>
              </a:rPr>
              <a:t>PKI</a:t>
            </a:r>
            <a:r>
              <a:rPr lang="zh-CN" altLang="en-US" sz="2400" dirty="0">
                <a:latin typeface="+mn-ea"/>
                <a:cs typeface="Times New Roman" panose="02020603050405020304" pitchFamily="18" charset="0"/>
              </a:rPr>
              <a:t>就是利用公钥理论和技术建立的提供安全服务的基础设施。</a:t>
            </a:r>
            <a:r>
              <a:rPr lang="en-US" altLang="zh-CN" sz="2400" dirty="0">
                <a:latin typeface="+mn-ea"/>
                <a:cs typeface="Times New Roman" panose="02020603050405020304" pitchFamily="18" charset="0"/>
              </a:rPr>
              <a:t>PKI</a:t>
            </a:r>
            <a:r>
              <a:rPr lang="zh-CN" altLang="en-US" sz="2400" dirty="0">
                <a:latin typeface="+mn-ea"/>
                <a:cs typeface="Times New Roman" panose="02020603050405020304" pitchFamily="18" charset="0"/>
              </a:rPr>
              <a:t>技术是信息安全技术的核心，也是电子商务的关键和基础技术。</a:t>
            </a:r>
            <a:endParaRPr lang="en-US" altLang="zh-CN" sz="2400" dirty="0">
              <a:latin typeface="+mn-ea"/>
              <a:cs typeface="Times New Roman" panose="02020603050405020304" pitchFamily="18" charset="0"/>
            </a:endParaRPr>
          </a:p>
          <a:p>
            <a:pPr>
              <a:lnSpc>
                <a:spcPct val="150000"/>
              </a:lnSpc>
            </a:pPr>
            <a:endParaRPr lang="en-US" altLang="zh-CN" sz="2800" dirty="0">
              <a:latin typeface="+mn-ea"/>
              <a:cs typeface="Times New Roman" panose="02020603050405020304" pitchFamily="18" charset="0"/>
            </a:endParaRPr>
          </a:p>
        </p:txBody>
      </p:sp>
    </p:spTree>
    <p:extLst>
      <p:ext uri="{BB962C8B-B14F-4D97-AF65-F5344CB8AC3E}">
        <p14:creationId xmlns:p14="http://schemas.microsoft.com/office/powerpoint/2010/main" val="413886287"/>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Motivation</a:t>
            </a:r>
            <a:endParaRPr lang="en-US"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CD50ABD-60A9-4BEA-9325-AB3A3BBD0048}"/>
              </a:ext>
            </a:extLst>
          </p:cNvPr>
          <p:cNvSpPr txBox="1"/>
          <p:nvPr/>
        </p:nvSpPr>
        <p:spPr>
          <a:xfrm>
            <a:off x="407925" y="1025852"/>
            <a:ext cx="10680285" cy="1938992"/>
          </a:xfrm>
          <a:prstGeom prst="rect">
            <a:avLst/>
          </a:prstGeom>
          <a:noFill/>
        </p:spPr>
        <p:txBody>
          <a:bodyPr wrap="square" rtlCol="0">
            <a:spAutoFit/>
          </a:bodyPr>
          <a:lstStyle/>
          <a:p>
            <a:r>
              <a:rPr lang="en-US" altLang="zh-CN" sz="2400" dirty="0">
                <a:latin typeface="+mn-ea"/>
                <a:cs typeface="Times New Roman" panose="02020603050405020304" pitchFamily="18" charset="0"/>
              </a:rPr>
              <a:t>	</a:t>
            </a:r>
            <a:r>
              <a:rPr lang="zh-CN" altLang="en-US" sz="2400" dirty="0">
                <a:latin typeface="+mn-ea"/>
                <a:cs typeface="Times New Roman" panose="02020603050405020304" pitchFamily="18" charset="0"/>
              </a:rPr>
              <a:t>当我们想要访问</a:t>
            </a:r>
            <a:r>
              <a:rPr lang="en-US" altLang="zh-CN" sz="2400" dirty="0" err="1">
                <a:latin typeface="+mn-ea"/>
                <a:cs typeface="Times New Roman" panose="02020603050405020304" pitchFamily="18" charset="0"/>
              </a:rPr>
              <a:t>facebook</a:t>
            </a:r>
            <a:r>
              <a:rPr lang="zh-CN" altLang="en-US" sz="2400" dirty="0">
                <a:latin typeface="+mn-ea"/>
                <a:cs typeface="Times New Roman" panose="02020603050405020304" pitchFamily="18" charset="0"/>
              </a:rPr>
              <a:t>的个人数据的时候，我们通常会在浏览器下输入</a:t>
            </a:r>
            <a:r>
              <a:rPr lang="en-US" altLang="zh-CN" sz="2400" dirty="0" err="1">
                <a:latin typeface="+mn-ea"/>
                <a:cs typeface="Times New Roman" panose="02020603050405020304" pitchFamily="18" charset="0"/>
              </a:rPr>
              <a:t>facebook</a:t>
            </a:r>
            <a:r>
              <a:rPr lang="zh-CN" altLang="en-US" sz="2400" dirty="0">
                <a:latin typeface="+mn-ea"/>
                <a:cs typeface="Times New Roman" panose="02020603050405020304" pitchFamily="18" charset="0"/>
              </a:rPr>
              <a:t>的域名，这个时候我们会首先访问</a:t>
            </a:r>
            <a:r>
              <a:rPr lang="en-US" altLang="zh-CN" sz="2400" dirty="0">
                <a:latin typeface="+mn-ea"/>
                <a:cs typeface="Times New Roman" panose="02020603050405020304" pitchFamily="18" charset="0"/>
              </a:rPr>
              <a:t>DNS</a:t>
            </a:r>
            <a:r>
              <a:rPr lang="zh-CN" altLang="en-US" sz="2400" dirty="0">
                <a:latin typeface="+mn-ea"/>
                <a:cs typeface="Times New Roman" panose="02020603050405020304" pitchFamily="18" charset="0"/>
              </a:rPr>
              <a:t>服务器，将域名转化为</a:t>
            </a:r>
            <a:r>
              <a:rPr lang="en-US" altLang="zh-CN" sz="2400" dirty="0" err="1">
                <a:latin typeface="+mn-ea"/>
                <a:cs typeface="Times New Roman" panose="02020603050405020304" pitchFamily="18" charset="0"/>
              </a:rPr>
              <a:t>ip</a:t>
            </a:r>
            <a:r>
              <a:rPr lang="zh-CN" altLang="en-US" sz="2400" dirty="0">
                <a:latin typeface="+mn-ea"/>
                <a:cs typeface="Times New Roman" panose="02020603050405020304" pitchFamily="18" charset="0"/>
              </a:rPr>
              <a:t>，然后再去访问</a:t>
            </a:r>
            <a:r>
              <a:rPr lang="en-US" altLang="zh-CN" sz="2400" dirty="0" err="1">
                <a:latin typeface="+mn-ea"/>
                <a:cs typeface="Times New Roman" panose="02020603050405020304" pitchFamily="18" charset="0"/>
              </a:rPr>
              <a:t>facebook</a:t>
            </a:r>
            <a:r>
              <a:rPr lang="zh-CN" altLang="en-US" sz="2400" dirty="0">
                <a:latin typeface="+mn-ea"/>
                <a:cs typeface="Times New Roman" panose="02020603050405020304" pitchFamily="18" charset="0"/>
              </a:rPr>
              <a:t>服务器所在的</a:t>
            </a:r>
            <a:r>
              <a:rPr lang="en-US" altLang="zh-CN" sz="2400" dirty="0" err="1">
                <a:latin typeface="+mn-ea"/>
                <a:cs typeface="Times New Roman" panose="02020603050405020304" pitchFamily="18" charset="0"/>
              </a:rPr>
              <a:t>ip</a:t>
            </a:r>
            <a:r>
              <a:rPr lang="zh-CN" altLang="en-US" sz="2400" dirty="0">
                <a:latin typeface="+mn-ea"/>
                <a:cs typeface="Times New Roman" panose="02020603050405020304" pitchFamily="18" charset="0"/>
              </a:rPr>
              <a:t>地址，在这个过程中，域名的管理机构比如</a:t>
            </a:r>
            <a:r>
              <a:rPr lang="en-US" altLang="zh-CN" sz="2400" dirty="0" err="1">
                <a:latin typeface="+mn-ea"/>
                <a:cs typeface="Times New Roman" panose="02020603050405020304" pitchFamily="18" charset="0"/>
              </a:rPr>
              <a:t>verSign</a:t>
            </a:r>
            <a:r>
              <a:rPr lang="zh-CN" altLang="en-US" sz="2400" dirty="0">
                <a:latin typeface="+mn-ea"/>
                <a:cs typeface="Times New Roman" panose="02020603050405020304" pitchFamily="18" charset="0"/>
              </a:rPr>
              <a:t>（威瑞信）有一套</a:t>
            </a:r>
            <a:r>
              <a:rPr lang="en-US" altLang="zh-CN" sz="2400" dirty="0" err="1">
                <a:latin typeface="+mn-ea"/>
                <a:cs typeface="Times New Roman" panose="02020603050405020304" pitchFamily="18" charset="0"/>
              </a:rPr>
              <a:t>pki</a:t>
            </a:r>
            <a:r>
              <a:rPr lang="zh-CN" altLang="en-US" sz="2400" dirty="0">
                <a:latin typeface="+mn-ea"/>
                <a:cs typeface="Times New Roman" panose="02020603050405020304" pitchFamily="18" charset="0"/>
              </a:rPr>
              <a:t>体系会验证域名是否合法，这两步都完成之后，我们就可以去访问到自己的数据。如下图所示：</a:t>
            </a:r>
          </a:p>
        </p:txBody>
      </p:sp>
      <p:pic>
        <p:nvPicPr>
          <p:cNvPr id="2" name="图片 1">
            <a:extLst>
              <a:ext uri="{FF2B5EF4-FFF2-40B4-BE49-F238E27FC236}">
                <a16:creationId xmlns:a16="http://schemas.microsoft.com/office/drawing/2014/main" id="{483342FF-1E8C-4195-B988-C023014B6545}"/>
              </a:ext>
            </a:extLst>
          </p:cNvPr>
          <p:cNvPicPr>
            <a:picLocks noChangeAspect="1"/>
          </p:cNvPicPr>
          <p:nvPr/>
        </p:nvPicPr>
        <p:blipFill>
          <a:blip r:embed="rId3"/>
          <a:stretch>
            <a:fillRect/>
          </a:stretch>
        </p:blipFill>
        <p:spPr>
          <a:xfrm>
            <a:off x="2694835" y="2964844"/>
            <a:ext cx="6038850" cy="3905250"/>
          </a:xfrm>
          <a:prstGeom prst="rect">
            <a:avLst/>
          </a:prstGeom>
        </p:spPr>
      </p:pic>
    </p:spTree>
    <p:extLst>
      <p:ext uri="{BB962C8B-B14F-4D97-AF65-F5344CB8AC3E}">
        <p14:creationId xmlns:p14="http://schemas.microsoft.com/office/powerpoint/2010/main" val="2063296156"/>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8690791"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Motivation</a:t>
            </a:r>
            <a:endParaRPr lang="en-US"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CD50ABD-60A9-4BEA-9325-AB3A3BBD0048}"/>
              </a:ext>
            </a:extLst>
          </p:cNvPr>
          <p:cNvSpPr txBox="1"/>
          <p:nvPr/>
        </p:nvSpPr>
        <p:spPr>
          <a:xfrm>
            <a:off x="257452" y="1011583"/>
            <a:ext cx="11070455"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因为有时候中心化的第三方经常会发生数据泄露的事件，因此作者提出一个系统想把这些过程全部变成去中心化的过程。这个系统可以让用户注册一个唯一的用户名和与用户名相联系的公钥，同时将用户产生的数据与用户名和公钥绑定。将上面的过程简化成如下形式：</a:t>
            </a:r>
          </a:p>
        </p:txBody>
      </p:sp>
      <p:pic>
        <p:nvPicPr>
          <p:cNvPr id="2" name="图片 1">
            <a:extLst>
              <a:ext uri="{FF2B5EF4-FFF2-40B4-BE49-F238E27FC236}">
                <a16:creationId xmlns:a16="http://schemas.microsoft.com/office/drawing/2014/main" id="{0D36F850-54C9-4BFE-8E0D-2E0BE662557B}"/>
              </a:ext>
            </a:extLst>
          </p:cNvPr>
          <p:cNvPicPr>
            <a:picLocks noChangeAspect="1"/>
          </p:cNvPicPr>
          <p:nvPr/>
        </p:nvPicPr>
        <p:blipFill>
          <a:blip r:embed="rId3"/>
          <a:stretch>
            <a:fillRect/>
          </a:stretch>
        </p:blipFill>
        <p:spPr>
          <a:xfrm>
            <a:off x="2830404" y="2581243"/>
            <a:ext cx="5924550" cy="3695700"/>
          </a:xfrm>
          <a:prstGeom prst="rect">
            <a:avLst/>
          </a:prstGeom>
        </p:spPr>
      </p:pic>
    </p:spTree>
    <p:extLst>
      <p:ext uri="{BB962C8B-B14F-4D97-AF65-F5344CB8AC3E}">
        <p14:creationId xmlns:p14="http://schemas.microsoft.com/office/powerpoint/2010/main" val="1195500819"/>
      </p:ext>
    </p:extLst>
  </p:cSld>
  <p:clrMapOvr>
    <a:masterClrMapping/>
  </p:clrMapOvr>
  <mc:AlternateContent xmlns:mc="http://schemas.openxmlformats.org/markup-compatibility/2006" xmlns:p14="http://schemas.microsoft.com/office/powerpoint/2010/main">
    <mc:Choice Requires="p14">
      <p:transition spd="slow" p14:dur="2000" advTm="46572"/>
    </mc:Choice>
    <mc:Fallback xmlns="">
      <p:transition spd="slow" advTm="465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03AC90-FD44-45B8-B7E3-B6D3A51A5084}"/>
              </a:ext>
            </a:extLst>
          </p:cNvPr>
          <p:cNvSpPr txBox="1">
            <a:spLocks/>
          </p:cNvSpPr>
          <p:nvPr/>
        </p:nvSpPr>
        <p:spPr>
          <a:xfrm>
            <a:off x="0" y="0"/>
            <a:ext cx="12192000" cy="1011583"/>
          </a:xfrm>
          <a:prstGeom prst="rect">
            <a:avLst/>
          </a:prstGeom>
          <a:solidFill>
            <a:schemeClr val="bg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Motivation</a:t>
            </a:r>
            <a:endParaRPr lang="en-US" sz="4200" b="1" dirty="0">
              <a:solidFill>
                <a:schemeClr val="bg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EC462E72-D4A1-4540-B17D-1ABEDF95DA8F}"/>
              </a:ext>
            </a:extLst>
          </p:cNvPr>
          <p:cNvSpPr/>
          <p:nvPr/>
        </p:nvSpPr>
        <p:spPr>
          <a:xfrm>
            <a:off x="440924" y="790986"/>
            <a:ext cx="10851471" cy="5022016"/>
          </a:xfrm>
          <a:prstGeom prst="rect">
            <a:avLst/>
          </a:prstGeom>
        </p:spPr>
        <p:txBody>
          <a:bodyPr wrap="square">
            <a:spAutoFit/>
          </a:bodyPr>
          <a:lstStyle/>
          <a:p>
            <a:pPr>
              <a:lnSpc>
                <a:spcPct val="150000"/>
              </a:lnSpc>
            </a:pPr>
            <a:r>
              <a:rPr lang="en-US" altLang="zh-CN" sz="2400" dirty="0">
                <a:latin typeface="+mn-ea"/>
                <a:cs typeface="Times New Roman" panose="02020603050405020304" pitchFamily="18" charset="0"/>
              </a:rPr>
              <a:t>	</a:t>
            </a:r>
            <a:r>
              <a:rPr lang="zh-CN" altLang="en-US" sz="2400" dirty="0">
                <a:latin typeface="+mn-ea"/>
                <a:cs typeface="Times New Roman" panose="02020603050405020304" pitchFamily="18" charset="0"/>
              </a:rPr>
              <a:t>作者首先想到的是</a:t>
            </a:r>
            <a:r>
              <a:rPr lang="en-US" altLang="zh-CN" sz="2400" dirty="0" err="1">
                <a:latin typeface="+mn-ea"/>
                <a:cs typeface="Times New Roman" panose="02020603050405020304" pitchFamily="18" charset="0"/>
              </a:rPr>
              <a:t>NameCoin</a:t>
            </a:r>
            <a:r>
              <a:rPr lang="zh-CN" altLang="en-US" sz="2400" dirty="0">
                <a:latin typeface="+mn-ea"/>
                <a:cs typeface="Times New Roman" panose="02020603050405020304" pitchFamily="18" charset="0"/>
              </a:rPr>
              <a:t>这个系统，</a:t>
            </a:r>
            <a:r>
              <a:rPr lang="en-US" altLang="zh-CN" sz="2400" dirty="0" err="1">
                <a:latin typeface="+mn-ea"/>
                <a:cs typeface="Times New Roman" panose="02020603050405020304" pitchFamily="18" charset="0"/>
              </a:rPr>
              <a:t>NameCoin</a:t>
            </a:r>
            <a:r>
              <a:rPr lang="zh-CN" altLang="en-US" sz="2400" dirty="0">
                <a:latin typeface="+mn-ea"/>
                <a:cs typeface="Times New Roman" panose="02020603050405020304" pitchFamily="18" charset="0"/>
              </a:rPr>
              <a:t>是从</a:t>
            </a:r>
            <a:r>
              <a:rPr lang="en-US" altLang="zh-CN" sz="2400" dirty="0">
                <a:latin typeface="+mn-ea"/>
                <a:cs typeface="Times New Roman" panose="02020603050405020304" pitchFamily="18" charset="0"/>
              </a:rPr>
              <a:t>Bitcoin</a:t>
            </a:r>
            <a:r>
              <a:rPr lang="zh-CN" altLang="en-US" sz="2400" dirty="0">
                <a:latin typeface="+mn-ea"/>
                <a:cs typeface="Times New Roman" panose="02020603050405020304" pitchFamily="18" charset="0"/>
              </a:rPr>
              <a:t>上</a:t>
            </a:r>
            <a:r>
              <a:rPr lang="en-US" altLang="zh-CN" sz="2400" dirty="0">
                <a:latin typeface="+mn-ea"/>
                <a:cs typeface="Times New Roman" panose="02020603050405020304" pitchFamily="18" charset="0"/>
              </a:rPr>
              <a:t>fork</a:t>
            </a:r>
            <a:r>
              <a:rPr lang="zh-CN" altLang="en-US" sz="2400" dirty="0">
                <a:latin typeface="+mn-ea"/>
                <a:cs typeface="Times New Roman" panose="02020603050405020304" pitchFamily="18" charset="0"/>
              </a:rPr>
              <a:t>下来的一个分支，在它上面做了一些业务上的修改，它是除了比特币外运行最久的一个区块链系统。</a:t>
            </a:r>
          </a:p>
          <a:p>
            <a:pPr>
              <a:lnSpc>
                <a:spcPct val="150000"/>
              </a:lnSpc>
            </a:pPr>
            <a:r>
              <a:rPr lang="en-US" altLang="zh-CN" sz="2400" dirty="0">
                <a:latin typeface="+mn-ea"/>
                <a:cs typeface="Times New Roman" panose="02020603050405020304" pitchFamily="18" charset="0"/>
              </a:rPr>
              <a:t>	</a:t>
            </a:r>
            <a:r>
              <a:rPr lang="en-US" altLang="zh-CN" sz="2400" dirty="0" err="1">
                <a:latin typeface="+mn-ea"/>
                <a:cs typeface="Times New Roman" panose="02020603050405020304" pitchFamily="18" charset="0"/>
              </a:rPr>
              <a:t>NameCoin</a:t>
            </a:r>
            <a:r>
              <a:rPr lang="zh-CN" altLang="en-US" sz="2400" dirty="0">
                <a:latin typeface="+mn-ea"/>
                <a:cs typeface="Times New Roman" panose="02020603050405020304" pitchFamily="18" charset="0"/>
              </a:rPr>
              <a:t>的作用提供传统</a:t>
            </a:r>
            <a:r>
              <a:rPr lang="en-US" altLang="zh-CN" sz="2400" dirty="0">
                <a:latin typeface="+mn-ea"/>
                <a:cs typeface="Times New Roman" panose="02020603050405020304" pitchFamily="18" charset="0"/>
              </a:rPr>
              <a:t>DNS</a:t>
            </a:r>
            <a:r>
              <a:rPr lang="zh-CN" altLang="en-US" sz="2400" dirty="0">
                <a:latin typeface="+mn-ea"/>
                <a:cs typeface="Times New Roman" panose="02020603050405020304" pitchFamily="18" charset="0"/>
              </a:rPr>
              <a:t>（域名管理系统）服务商类似的功能，但与传统系统不一样的是</a:t>
            </a:r>
            <a:r>
              <a:rPr lang="en-US" altLang="zh-CN" sz="2400" dirty="0" err="1">
                <a:latin typeface="+mn-ea"/>
                <a:cs typeface="Times New Roman" panose="02020603050405020304" pitchFamily="18" charset="0"/>
              </a:rPr>
              <a:t>Namecoin</a:t>
            </a:r>
            <a:r>
              <a:rPr lang="zh-CN" altLang="en-US" sz="2400" dirty="0">
                <a:latin typeface="+mn-ea"/>
                <a:cs typeface="Times New Roman" panose="02020603050405020304" pitchFamily="18" charset="0"/>
              </a:rPr>
              <a:t>基于去中心化的区块链，是一种分散式的</a:t>
            </a:r>
            <a:r>
              <a:rPr lang="en-US" altLang="zh-CN" sz="2400" dirty="0">
                <a:latin typeface="+mn-ea"/>
                <a:cs typeface="Times New Roman" panose="02020603050405020304" pitchFamily="18" charset="0"/>
              </a:rPr>
              <a:t>DNS</a:t>
            </a:r>
            <a:r>
              <a:rPr lang="zh-CN" altLang="en-US" sz="2400" dirty="0">
                <a:latin typeface="+mn-ea"/>
                <a:cs typeface="Times New Roman" panose="02020603050405020304" pitchFamily="18" charset="0"/>
              </a:rPr>
              <a:t>，它将域名与</a:t>
            </a:r>
            <a:r>
              <a:rPr lang="en-US" altLang="zh-CN" sz="2400" dirty="0">
                <a:latin typeface="+mn-ea"/>
                <a:cs typeface="Times New Roman" panose="02020603050405020304" pitchFamily="18" charset="0"/>
              </a:rPr>
              <a:t>IP</a:t>
            </a:r>
            <a:r>
              <a:rPr lang="zh-CN" altLang="en-US" sz="2400" dirty="0">
                <a:latin typeface="+mn-ea"/>
                <a:cs typeface="Times New Roman" panose="02020603050405020304" pitchFamily="18" charset="0"/>
              </a:rPr>
              <a:t>映射的信息全都存在了区块链上，这样可以阻止网络审查，保证信息自由发布。我们常用的</a:t>
            </a:r>
            <a:r>
              <a:rPr lang="en-US" altLang="zh-CN" sz="2400" dirty="0">
                <a:latin typeface="+mn-ea"/>
                <a:cs typeface="Times New Roman" panose="02020603050405020304" pitchFamily="18" charset="0"/>
              </a:rPr>
              <a:t>com</a:t>
            </a:r>
            <a:r>
              <a:rPr lang="zh-CN" altLang="en-US" sz="2400" dirty="0">
                <a:latin typeface="+mn-ea"/>
                <a:cs typeface="Times New Roman" panose="02020603050405020304" pitchFamily="18" charset="0"/>
              </a:rPr>
              <a:t>和</a:t>
            </a:r>
            <a:r>
              <a:rPr lang="en-US" altLang="zh-CN" sz="2400" dirty="0" err="1">
                <a:latin typeface="+mn-ea"/>
                <a:cs typeface="Times New Roman" panose="02020603050405020304" pitchFamily="18" charset="0"/>
              </a:rPr>
              <a:t>cn</a:t>
            </a:r>
            <a:r>
              <a:rPr lang="zh-CN" altLang="en-US" sz="2400" dirty="0">
                <a:latin typeface="+mn-ea"/>
                <a:cs typeface="Times New Roman" panose="02020603050405020304" pitchFamily="18" charset="0"/>
              </a:rPr>
              <a:t>的</a:t>
            </a:r>
            <a:r>
              <a:rPr lang="en-US" altLang="zh-CN" sz="2400" dirty="0">
                <a:latin typeface="+mn-ea"/>
                <a:cs typeface="Times New Roman" panose="02020603050405020304" pitchFamily="18" charset="0"/>
              </a:rPr>
              <a:t>DNS</a:t>
            </a:r>
            <a:r>
              <a:rPr lang="zh-CN" altLang="en-US" sz="2400" dirty="0">
                <a:latin typeface="+mn-ea"/>
                <a:cs typeface="Times New Roman" panose="02020603050405020304" pitchFamily="18" charset="0"/>
              </a:rPr>
              <a:t>服务商分别由美国和中国控制，所以政府可以审查网站内容，甚至关闭。但现在</a:t>
            </a:r>
            <a:r>
              <a:rPr lang="en-US" altLang="zh-CN" sz="2400" dirty="0" err="1">
                <a:latin typeface="+mn-ea"/>
                <a:cs typeface="Times New Roman" panose="02020603050405020304" pitchFamily="18" charset="0"/>
              </a:rPr>
              <a:t>NameCoin</a:t>
            </a:r>
            <a:r>
              <a:rPr lang="zh-CN" altLang="en-US" sz="2400" dirty="0">
                <a:latin typeface="+mn-ea"/>
                <a:cs typeface="Times New Roman" panose="02020603050405020304" pitchFamily="18" charset="0"/>
              </a:rPr>
              <a:t>把域名和</a:t>
            </a:r>
            <a:r>
              <a:rPr lang="en-US" altLang="zh-CN" sz="2400" dirty="0">
                <a:latin typeface="+mn-ea"/>
                <a:cs typeface="Times New Roman" panose="02020603050405020304" pitchFamily="18" charset="0"/>
              </a:rPr>
              <a:t>IP</a:t>
            </a:r>
            <a:r>
              <a:rPr lang="zh-CN" altLang="en-US" sz="2400" dirty="0">
                <a:latin typeface="+mn-ea"/>
                <a:cs typeface="Times New Roman" panose="02020603050405020304" pitchFamily="18" charset="0"/>
              </a:rPr>
              <a:t>的映射信息全都存在区块链上，不允许其修改。</a:t>
            </a:r>
          </a:p>
        </p:txBody>
      </p:sp>
    </p:spTree>
    <p:extLst>
      <p:ext uri="{BB962C8B-B14F-4D97-AF65-F5344CB8AC3E}">
        <p14:creationId xmlns:p14="http://schemas.microsoft.com/office/powerpoint/2010/main" val="1107852473"/>
      </p:ext>
    </p:extLst>
  </p:cSld>
  <p:clrMapOvr>
    <a:masterClrMapping/>
  </p:clrMapOvr>
  <mc:AlternateContent xmlns:mc="http://schemas.openxmlformats.org/markup-compatibility/2006" xmlns:p14="http://schemas.microsoft.com/office/powerpoint/2010/main">
    <mc:Choice Requires="p14">
      <p:transition spd="slow" p14:dur="2000" advTm="693"/>
    </mc:Choice>
    <mc:Fallback xmlns="">
      <p:transition spd="slow" advTm="6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025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F03AC90-FD44-45B8-B7E3-B6D3A51A5084}"/>
              </a:ext>
            </a:extLst>
          </p:cNvPr>
          <p:cNvSpPr txBox="1">
            <a:spLocks/>
          </p:cNvSpPr>
          <p:nvPr/>
        </p:nvSpPr>
        <p:spPr>
          <a:xfrm>
            <a:off x="0" y="14270"/>
            <a:ext cx="10680285" cy="101158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200" dirty="0">
                <a:latin typeface="Times New Roman" panose="02020603050405020304" pitchFamily="18" charset="0"/>
                <a:ea typeface="微软雅黑" panose="020B0503020204020204" pitchFamily="34" charset="-122"/>
                <a:cs typeface="Times New Roman" panose="02020603050405020304" pitchFamily="18" charset="0"/>
              </a:rPr>
              <a:t>Problem</a:t>
            </a:r>
            <a:endParaRPr lang="en-US" sz="4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CCD50ABD-60A9-4BEA-9325-AB3A3BBD0048}"/>
              </a:ext>
            </a:extLst>
          </p:cNvPr>
          <p:cNvSpPr txBox="1"/>
          <p:nvPr/>
        </p:nvSpPr>
        <p:spPr>
          <a:xfrm>
            <a:off x="537094" y="1025852"/>
            <a:ext cx="9606095" cy="1938992"/>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区块链的安全问题</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这个系统首先在</a:t>
            </a:r>
            <a:r>
              <a:rPr lang="en-US" altLang="zh-CN" sz="2000" dirty="0" err="1">
                <a:latin typeface="Times New Roman" panose="02020603050405020304" pitchFamily="18" charset="0"/>
                <a:cs typeface="Times New Roman" panose="02020603050405020304" pitchFamily="18" charset="0"/>
              </a:rPr>
              <a:t>nameCoin</a:t>
            </a:r>
            <a:r>
              <a:rPr lang="zh-CN" altLang="en-US" sz="2000" dirty="0">
                <a:latin typeface="Times New Roman" panose="02020603050405020304" pitchFamily="18" charset="0"/>
                <a:cs typeface="Times New Roman" panose="02020603050405020304" pitchFamily="18" charset="0"/>
              </a:rPr>
              <a:t>上运行，出现了一下这些问题：首先是区块链的安全问题，</a:t>
            </a:r>
            <a:r>
              <a:rPr lang="en-US" altLang="zh-CN" sz="2000" dirty="0" err="1">
                <a:latin typeface="Times New Roman" panose="02020603050405020304" pitchFamily="18" charset="0"/>
                <a:cs typeface="Times New Roman" panose="02020603050405020304" pitchFamily="18" charset="0"/>
              </a:rPr>
              <a:t>NameCoin</a:t>
            </a:r>
            <a:r>
              <a:rPr lang="zh-CN" altLang="en-US" sz="2000" dirty="0">
                <a:latin typeface="Times New Roman" panose="02020603050405020304" pitchFamily="18" charset="0"/>
                <a:cs typeface="Times New Roman" panose="02020603050405020304" pitchFamily="18" charset="0"/>
              </a:rPr>
              <a:t>的使用的整体算力不是很高，而且是基于比特币的区块链，很容易出现单个矿池掌握百分之</a:t>
            </a:r>
            <a:r>
              <a:rPr lang="en-US" altLang="zh-CN" sz="2000" dirty="0">
                <a:latin typeface="Times New Roman" panose="02020603050405020304" pitchFamily="18" charset="0"/>
                <a:cs typeface="Times New Roman" panose="02020603050405020304" pitchFamily="18" charset="0"/>
              </a:rPr>
              <a:t>51</a:t>
            </a:r>
            <a:r>
              <a:rPr lang="zh-CN" altLang="en-US" sz="2000" dirty="0">
                <a:latin typeface="Times New Roman" panose="02020603050405020304" pitchFamily="18" charset="0"/>
                <a:cs typeface="Times New Roman" panose="02020603050405020304" pitchFamily="18" charset="0"/>
              </a:rPr>
              <a:t>以上的算力，比如下图就是两大矿池在</a:t>
            </a:r>
            <a:r>
              <a:rPr lang="en-US" altLang="zh-CN" sz="2000" dirty="0">
                <a:latin typeface="Times New Roman" panose="02020603050405020304" pitchFamily="18" charset="0"/>
                <a:cs typeface="Times New Roman" panose="02020603050405020304" pitchFamily="18" charset="0"/>
              </a:rPr>
              <a:t>2015</a:t>
            </a:r>
            <a:r>
              <a:rPr lang="zh-CN" altLang="en-US" sz="2000" dirty="0">
                <a:latin typeface="Times New Roman" panose="02020603050405020304" pitchFamily="18" charset="0"/>
                <a:cs typeface="Times New Roman" panose="02020603050405020304" pitchFamily="18" charset="0"/>
              </a:rPr>
              <a:t>年的七八月份出现挖矿的算力比例，这样这个区块链很容易受到攻击。</a:t>
            </a:r>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611C640-0ACE-4351-8289-29D4B488D85C}"/>
              </a:ext>
            </a:extLst>
          </p:cNvPr>
          <p:cNvPicPr>
            <a:picLocks noChangeAspect="1"/>
          </p:cNvPicPr>
          <p:nvPr/>
        </p:nvPicPr>
        <p:blipFill>
          <a:blip r:embed="rId3"/>
          <a:stretch>
            <a:fillRect/>
          </a:stretch>
        </p:blipFill>
        <p:spPr>
          <a:xfrm>
            <a:off x="1049128" y="2847143"/>
            <a:ext cx="8582025" cy="3276600"/>
          </a:xfrm>
          <a:prstGeom prst="rect">
            <a:avLst/>
          </a:prstGeom>
        </p:spPr>
      </p:pic>
    </p:spTree>
    <p:extLst>
      <p:ext uri="{BB962C8B-B14F-4D97-AF65-F5344CB8AC3E}">
        <p14:creationId xmlns:p14="http://schemas.microsoft.com/office/powerpoint/2010/main" val="3550701390"/>
      </p:ext>
    </p:extLst>
  </p:cSld>
  <p:clrMapOvr>
    <a:masterClrMapping/>
  </p:clrMapOvr>
  <mc:AlternateContent xmlns:mc="http://schemas.openxmlformats.org/markup-compatibility/2006" xmlns:p14="http://schemas.microsoft.com/office/powerpoint/2010/main">
    <mc:Choice Requires="p14">
      <p:transition spd="slow" p14:dur="2000" advTm="175004"/>
    </mc:Choice>
    <mc:Fallback xmlns="">
      <p:transition spd="slow" advTm="175004"/>
    </mc:Fallback>
  </mc:AlternateContent>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37923</TotalTime>
  <Words>1868</Words>
  <Application>Microsoft Office PowerPoint</Application>
  <PresentationFormat>宽屏</PresentationFormat>
  <Paragraphs>93</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等线 Light</vt:lpstr>
      <vt:lpstr>微软雅黑</vt:lpstr>
      <vt:lpstr>Arial</vt:lpstr>
      <vt:lpstr>Calibri</vt:lpstr>
      <vt:lpstr>Calibri Light</vt:lpstr>
      <vt:lpstr>Times New Roman</vt:lpstr>
      <vt:lpstr>Office Theme</vt:lpstr>
      <vt:lpstr>Blockstack: A Global Naming and Storage System Secured by Blockchains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Qiao</dc:creator>
  <cp:lastModifiedBy>song</cp:lastModifiedBy>
  <cp:revision>455</cp:revision>
  <dcterms:created xsi:type="dcterms:W3CDTF">2017-10-11T06:20:28Z</dcterms:created>
  <dcterms:modified xsi:type="dcterms:W3CDTF">2020-11-11T01:25:01Z</dcterms:modified>
</cp:coreProperties>
</file>