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21"/>
  </p:notesMasterIdLst>
  <p:sldIdLst>
    <p:sldId id="256" r:id="rId3"/>
    <p:sldId id="257" r:id="rId4"/>
    <p:sldId id="260" r:id="rId5"/>
    <p:sldId id="261" r:id="rId6"/>
    <p:sldId id="259" r:id="rId7"/>
    <p:sldId id="262" r:id="rId8"/>
    <p:sldId id="263" r:id="rId9"/>
    <p:sldId id="264" r:id="rId10"/>
    <p:sldId id="265" r:id="rId11"/>
    <p:sldId id="266" r:id="rId12"/>
    <p:sldId id="267" r:id="rId13"/>
    <p:sldId id="268" r:id="rId14"/>
    <p:sldId id="270" r:id="rId15"/>
    <p:sldId id="269" r:id="rId16"/>
    <p:sldId id="271" r:id="rId17"/>
    <p:sldId id="273" r:id="rId18"/>
    <p:sldId id="274" r:id="rId19"/>
    <p:sldId id="258" r:id="rId2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D1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008" autoAdjust="0"/>
  </p:normalViewPr>
  <p:slideViewPr>
    <p:cSldViewPr>
      <p:cViewPr varScale="1">
        <p:scale>
          <a:sx n="86" d="100"/>
          <a:sy n="86" d="100"/>
        </p:scale>
        <p:origin x="2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459425-F19E-481F-8C05-4A7671EA527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E648F847-5AA0-4E84-BC51-BCFDF41A7C6E}">
      <dgm:prSet phldrT="[文本]"/>
      <dgm:spPr/>
      <dgm:t>
        <a:bodyPr/>
        <a:lstStyle/>
        <a:p>
          <a:r>
            <a:rPr lang="zh-CN" altLang="en-US" dirty="0"/>
            <a:t>公有链</a:t>
          </a:r>
        </a:p>
      </dgm:t>
    </dgm:pt>
    <dgm:pt modelId="{6BE1CDC8-76FE-433B-B0CA-DFF8B2168950}" type="parTrans" cxnId="{FAB2F4FF-AF9C-4A29-BC0D-8B1640121E0F}">
      <dgm:prSet/>
      <dgm:spPr/>
      <dgm:t>
        <a:bodyPr/>
        <a:lstStyle/>
        <a:p>
          <a:endParaRPr lang="zh-CN" altLang="en-US"/>
        </a:p>
      </dgm:t>
    </dgm:pt>
    <dgm:pt modelId="{0E53D236-0F72-435F-B18C-75E36B8B7D8D}" type="sibTrans" cxnId="{FAB2F4FF-AF9C-4A29-BC0D-8B1640121E0F}">
      <dgm:prSet/>
      <dgm:spPr/>
      <dgm:t>
        <a:bodyPr/>
        <a:lstStyle/>
        <a:p>
          <a:endParaRPr lang="zh-CN" altLang="en-US"/>
        </a:p>
      </dgm:t>
    </dgm:pt>
    <dgm:pt modelId="{3D4259E4-E5B0-4E8A-B8EB-9948332CE1B3}">
      <dgm:prSet phldrT="[文本]" custT="1"/>
      <dgm:spPr/>
      <dgm:t>
        <a:bodyPr/>
        <a:lstStyle/>
        <a:p>
          <a:r>
            <a:rPr lang="zh-CN" altLang="en-US" sz="1600" b="1" i="0" u="none" dirty="0"/>
            <a:t>任何人</a:t>
          </a:r>
          <a:endParaRPr lang="zh-CN" altLang="en-US" sz="1600" b="1" dirty="0"/>
        </a:p>
      </dgm:t>
    </dgm:pt>
    <dgm:pt modelId="{E667C910-C559-4729-9C66-F65ACCE98F90}" type="parTrans" cxnId="{D207B932-80F8-45FF-AE71-FF431A5E1810}">
      <dgm:prSet/>
      <dgm:spPr/>
      <dgm:t>
        <a:bodyPr/>
        <a:lstStyle/>
        <a:p>
          <a:endParaRPr lang="zh-CN" altLang="en-US"/>
        </a:p>
      </dgm:t>
    </dgm:pt>
    <dgm:pt modelId="{C788F294-CE7A-48F5-B3CD-52C04FB1CCE7}" type="sibTrans" cxnId="{D207B932-80F8-45FF-AE71-FF431A5E1810}">
      <dgm:prSet/>
      <dgm:spPr/>
      <dgm:t>
        <a:bodyPr/>
        <a:lstStyle/>
        <a:p>
          <a:endParaRPr lang="zh-CN" altLang="en-US"/>
        </a:p>
      </dgm:t>
    </dgm:pt>
    <dgm:pt modelId="{D12DA3E4-5F47-4348-8B72-7753DCACA17E}">
      <dgm:prSet phldrT="[文本]"/>
      <dgm:spPr/>
      <dgm:t>
        <a:bodyPr/>
        <a:lstStyle/>
        <a:p>
          <a:r>
            <a:rPr lang="zh-CN" altLang="en-US" dirty="0"/>
            <a:t>联盟链</a:t>
          </a:r>
        </a:p>
      </dgm:t>
    </dgm:pt>
    <dgm:pt modelId="{CD4031E3-E25D-44BF-837F-BEEFBFA4F112}" type="parTrans" cxnId="{D9F91476-8FD6-4A3D-9503-25C50130DF43}">
      <dgm:prSet/>
      <dgm:spPr/>
      <dgm:t>
        <a:bodyPr/>
        <a:lstStyle/>
        <a:p>
          <a:endParaRPr lang="zh-CN" altLang="en-US"/>
        </a:p>
      </dgm:t>
    </dgm:pt>
    <dgm:pt modelId="{33207F0A-14BF-49F6-A504-A724730A2249}" type="sibTrans" cxnId="{D9F91476-8FD6-4A3D-9503-25C50130DF43}">
      <dgm:prSet/>
      <dgm:spPr/>
      <dgm:t>
        <a:bodyPr/>
        <a:lstStyle/>
        <a:p>
          <a:endParaRPr lang="zh-CN" altLang="en-US"/>
        </a:p>
      </dgm:t>
    </dgm:pt>
    <dgm:pt modelId="{04FC84E5-6A0C-4D41-A2F3-8A2A7BB08036}">
      <dgm:prSet phldrT="[文本]" custT="1"/>
      <dgm:spPr/>
      <dgm:t>
        <a:bodyPr/>
        <a:lstStyle/>
        <a:p>
          <a:r>
            <a:rPr lang="zh-CN" altLang="en-US" sz="1600" b="1" i="0" u="none" dirty="0"/>
            <a:t>联盟成员</a:t>
          </a:r>
          <a:endParaRPr lang="zh-CN" altLang="en-US" sz="1600" b="1" dirty="0"/>
        </a:p>
      </dgm:t>
    </dgm:pt>
    <dgm:pt modelId="{18C5A0F8-30D9-4550-ABD4-570AB07C1AA2}" type="parTrans" cxnId="{4D0C3705-7149-4560-89E6-6EC5A580FE7B}">
      <dgm:prSet/>
      <dgm:spPr/>
      <dgm:t>
        <a:bodyPr/>
        <a:lstStyle/>
        <a:p>
          <a:endParaRPr lang="zh-CN" altLang="en-US"/>
        </a:p>
      </dgm:t>
    </dgm:pt>
    <dgm:pt modelId="{7BE7DE20-C480-4D4A-ADD4-ECE4C823C4DE}" type="sibTrans" cxnId="{4D0C3705-7149-4560-89E6-6EC5A580FE7B}">
      <dgm:prSet/>
      <dgm:spPr/>
      <dgm:t>
        <a:bodyPr/>
        <a:lstStyle/>
        <a:p>
          <a:endParaRPr lang="zh-CN" altLang="en-US"/>
        </a:p>
      </dgm:t>
    </dgm:pt>
    <dgm:pt modelId="{28390606-2E82-4DEB-8D8B-B9B622364875}">
      <dgm:prSet phldrT="[文本]"/>
      <dgm:spPr/>
      <dgm:t>
        <a:bodyPr/>
        <a:lstStyle/>
        <a:p>
          <a:r>
            <a:rPr lang="zh-CN" altLang="en-US" dirty="0"/>
            <a:t>私有链</a:t>
          </a:r>
        </a:p>
      </dgm:t>
    </dgm:pt>
    <dgm:pt modelId="{05493CD8-E623-4899-A898-A5A133D8ECCD}" type="parTrans" cxnId="{5661535D-588D-403E-84F4-75D89693199E}">
      <dgm:prSet/>
      <dgm:spPr/>
      <dgm:t>
        <a:bodyPr/>
        <a:lstStyle/>
        <a:p>
          <a:endParaRPr lang="zh-CN" altLang="en-US"/>
        </a:p>
      </dgm:t>
    </dgm:pt>
    <dgm:pt modelId="{888AD997-3DBF-4509-82AA-C32750859A21}" type="sibTrans" cxnId="{5661535D-588D-403E-84F4-75D89693199E}">
      <dgm:prSet/>
      <dgm:spPr/>
      <dgm:t>
        <a:bodyPr/>
        <a:lstStyle/>
        <a:p>
          <a:endParaRPr lang="zh-CN" altLang="en-US"/>
        </a:p>
      </dgm:t>
    </dgm:pt>
    <dgm:pt modelId="{975F0579-155E-4CDA-AC5F-31E6B3EBC1FC}">
      <dgm:prSet phldrT="[文本]" custT="1"/>
      <dgm:spPr/>
      <dgm:t>
        <a:bodyPr/>
        <a:lstStyle/>
        <a:p>
          <a:r>
            <a:rPr lang="zh-CN" altLang="en-US" sz="1600" b="1" i="0" u="none" dirty="0"/>
            <a:t>个体或公司内部</a:t>
          </a:r>
          <a:endParaRPr lang="zh-CN" altLang="en-US" sz="1600" b="1" dirty="0"/>
        </a:p>
      </dgm:t>
    </dgm:pt>
    <dgm:pt modelId="{2B9CBF32-F692-49D0-9E01-C9376105D5DC}" type="parTrans" cxnId="{1B9E3D6F-C1C9-4A68-B88E-04D6AAF53C5C}">
      <dgm:prSet/>
      <dgm:spPr/>
      <dgm:t>
        <a:bodyPr/>
        <a:lstStyle/>
        <a:p>
          <a:endParaRPr lang="zh-CN" altLang="en-US"/>
        </a:p>
      </dgm:t>
    </dgm:pt>
    <dgm:pt modelId="{37B0908C-EA84-4125-8D35-EBEEC1533E81}" type="sibTrans" cxnId="{1B9E3D6F-C1C9-4A68-B88E-04D6AAF53C5C}">
      <dgm:prSet/>
      <dgm:spPr/>
      <dgm:t>
        <a:bodyPr/>
        <a:lstStyle/>
        <a:p>
          <a:endParaRPr lang="zh-CN" altLang="en-US"/>
        </a:p>
      </dgm:t>
    </dgm:pt>
    <dgm:pt modelId="{12F630E2-C38B-4089-984C-C4BA85A38BD8}">
      <dgm:prSet custT="1"/>
      <dgm:spPr/>
      <dgm:t>
        <a:bodyPr/>
        <a:lstStyle/>
        <a:p>
          <a:r>
            <a:rPr lang="zh-CN" altLang="en-US" sz="1600" b="1" i="0" u="none" dirty="0"/>
            <a:t>所有参与者记账人</a:t>
          </a:r>
        </a:p>
      </dgm:t>
    </dgm:pt>
    <dgm:pt modelId="{42972FF1-A828-466B-B88B-E2FDA786CEF8}" type="parTrans" cxnId="{D1869AE7-EA45-4E7A-B968-6FC46F45C2C7}">
      <dgm:prSet/>
      <dgm:spPr/>
      <dgm:t>
        <a:bodyPr/>
        <a:lstStyle/>
        <a:p>
          <a:endParaRPr lang="zh-CN" altLang="en-US"/>
        </a:p>
      </dgm:t>
    </dgm:pt>
    <dgm:pt modelId="{35FA8FF8-72D6-498B-AFED-8E1B556780C8}" type="sibTrans" cxnId="{D1869AE7-EA45-4E7A-B968-6FC46F45C2C7}">
      <dgm:prSet/>
      <dgm:spPr/>
      <dgm:t>
        <a:bodyPr/>
        <a:lstStyle/>
        <a:p>
          <a:endParaRPr lang="zh-CN" altLang="en-US"/>
        </a:p>
      </dgm:t>
    </dgm:pt>
    <dgm:pt modelId="{2F3B351C-4DD9-431A-A293-40F729F82FD3}">
      <dgm:prSet custT="1"/>
      <dgm:spPr/>
      <dgm:t>
        <a:bodyPr/>
        <a:lstStyle/>
        <a:p>
          <a:r>
            <a:rPr lang="zh-CN" altLang="en-US" sz="1600" b="1" i="0" u="none" dirty="0"/>
            <a:t>信用的自建立</a:t>
          </a:r>
        </a:p>
      </dgm:t>
    </dgm:pt>
    <dgm:pt modelId="{2AD0A12F-45C3-4505-963D-8D403293DB74}" type="parTrans" cxnId="{A5C65BB4-A959-42F5-8924-7ECAE18F4743}">
      <dgm:prSet/>
      <dgm:spPr/>
      <dgm:t>
        <a:bodyPr/>
        <a:lstStyle/>
        <a:p>
          <a:endParaRPr lang="zh-CN" altLang="en-US"/>
        </a:p>
      </dgm:t>
    </dgm:pt>
    <dgm:pt modelId="{42C18A6A-5AC2-419A-B40A-36C06E48BCC5}" type="sibTrans" cxnId="{A5C65BB4-A959-42F5-8924-7ECAE18F4743}">
      <dgm:prSet/>
      <dgm:spPr/>
      <dgm:t>
        <a:bodyPr/>
        <a:lstStyle/>
        <a:p>
          <a:endParaRPr lang="zh-CN" altLang="en-US"/>
        </a:p>
      </dgm:t>
    </dgm:pt>
    <dgm:pt modelId="{AC291A6D-4E0C-4C30-8F6A-FF95E931A665}">
      <dgm:prSet custT="1"/>
      <dgm:spPr/>
      <dgm:t>
        <a:bodyPr/>
        <a:lstStyle/>
        <a:p>
          <a:r>
            <a:rPr lang="en-US" sz="1600" b="1" i="0" u="none" dirty="0"/>
            <a:t>PoW / PoS …</a:t>
          </a:r>
          <a:endParaRPr lang="zh-CN" sz="1600" b="1" i="0" u="none" dirty="0"/>
        </a:p>
      </dgm:t>
    </dgm:pt>
    <dgm:pt modelId="{695FB811-66C9-475A-8DAD-4CB01890AAB2}" type="parTrans" cxnId="{6BCEBDD8-E0EB-4E6D-9DF0-39EC27ABF69E}">
      <dgm:prSet/>
      <dgm:spPr/>
      <dgm:t>
        <a:bodyPr/>
        <a:lstStyle/>
        <a:p>
          <a:endParaRPr lang="zh-CN" altLang="en-US"/>
        </a:p>
      </dgm:t>
    </dgm:pt>
    <dgm:pt modelId="{328A777A-D5A3-402A-B1E7-43FA7F13CDC1}" type="sibTrans" cxnId="{6BCEBDD8-E0EB-4E6D-9DF0-39EC27ABF69E}">
      <dgm:prSet/>
      <dgm:spPr/>
      <dgm:t>
        <a:bodyPr/>
        <a:lstStyle/>
        <a:p>
          <a:endParaRPr lang="zh-CN" altLang="en-US"/>
        </a:p>
      </dgm:t>
    </dgm:pt>
    <dgm:pt modelId="{C8E578B5-3DC7-41E5-850B-0BBCA147B34C}">
      <dgm:prSet custT="1"/>
      <dgm:spPr/>
      <dgm:t>
        <a:bodyPr/>
        <a:lstStyle/>
        <a:p>
          <a:r>
            <a:rPr lang="zh-CN" altLang="en-US" sz="1600" b="1" i="0" u="none" dirty="0"/>
            <a:t>交易慢</a:t>
          </a:r>
        </a:p>
      </dgm:t>
    </dgm:pt>
    <dgm:pt modelId="{CBDAE02F-904B-42B2-8A53-03526689470B}" type="parTrans" cxnId="{D035BB6E-0B64-487B-9F2F-14221C1DA8EE}">
      <dgm:prSet/>
      <dgm:spPr/>
      <dgm:t>
        <a:bodyPr/>
        <a:lstStyle/>
        <a:p>
          <a:endParaRPr lang="zh-CN" altLang="en-US"/>
        </a:p>
      </dgm:t>
    </dgm:pt>
    <dgm:pt modelId="{331764AA-382E-4FB8-AB82-F7EC696251D3}" type="sibTrans" cxnId="{D035BB6E-0B64-487B-9F2F-14221C1DA8EE}">
      <dgm:prSet/>
      <dgm:spPr/>
      <dgm:t>
        <a:bodyPr/>
        <a:lstStyle/>
        <a:p>
          <a:endParaRPr lang="zh-CN" altLang="en-US"/>
        </a:p>
      </dgm:t>
    </dgm:pt>
    <dgm:pt modelId="{D5557F9F-4A49-4D8B-AA7D-270D2CF8073D}">
      <dgm:prSet custT="1"/>
      <dgm:spPr/>
      <dgm:t>
        <a:bodyPr/>
        <a:lstStyle/>
        <a:p>
          <a:r>
            <a:rPr lang="zh-CN" altLang="en-US" sz="1600" b="1" i="0" u="none" dirty="0"/>
            <a:t>数据公开</a:t>
          </a:r>
        </a:p>
      </dgm:t>
    </dgm:pt>
    <dgm:pt modelId="{45252226-592F-4CAE-8739-989CE14B9644}" type="parTrans" cxnId="{62E840C7-E61C-4112-83E6-B179A94AB92A}">
      <dgm:prSet/>
      <dgm:spPr/>
      <dgm:t>
        <a:bodyPr/>
        <a:lstStyle/>
        <a:p>
          <a:endParaRPr lang="zh-CN" altLang="en-US"/>
        </a:p>
      </dgm:t>
    </dgm:pt>
    <dgm:pt modelId="{54B0299F-51F0-43FA-80E1-4D68CD2AF7B3}" type="sibTrans" cxnId="{62E840C7-E61C-4112-83E6-B179A94AB92A}">
      <dgm:prSet/>
      <dgm:spPr/>
      <dgm:t>
        <a:bodyPr/>
        <a:lstStyle/>
        <a:p>
          <a:endParaRPr lang="zh-CN" altLang="en-US"/>
        </a:p>
      </dgm:t>
    </dgm:pt>
    <dgm:pt modelId="{6CA25376-4A81-413E-BD0E-C5AC8A1EC0AC}">
      <dgm:prSet custT="1"/>
      <dgm:spPr/>
      <dgm:t>
        <a:bodyPr/>
        <a:lstStyle/>
        <a:p>
          <a:r>
            <a:rPr lang="zh-CN" altLang="en-US" sz="1600" b="1" i="0" u="none" dirty="0"/>
            <a:t>完全去中心化</a:t>
          </a:r>
        </a:p>
      </dgm:t>
    </dgm:pt>
    <dgm:pt modelId="{34882B05-D758-4796-81B7-AD176427BF03}" type="parTrans" cxnId="{9869A1E5-168D-42EF-ADE8-6789047A31E8}">
      <dgm:prSet/>
      <dgm:spPr/>
      <dgm:t>
        <a:bodyPr/>
        <a:lstStyle/>
        <a:p>
          <a:endParaRPr lang="zh-CN" altLang="en-US"/>
        </a:p>
      </dgm:t>
    </dgm:pt>
    <dgm:pt modelId="{69A4ACAD-EB32-4D1F-9AEB-4341469B4C5E}" type="sibTrans" cxnId="{9869A1E5-168D-42EF-ADE8-6789047A31E8}">
      <dgm:prSet/>
      <dgm:spPr/>
      <dgm:t>
        <a:bodyPr/>
        <a:lstStyle/>
        <a:p>
          <a:endParaRPr lang="zh-CN" altLang="en-US"/>
        </a:p>
      </dgm:t>
    </dgm:pt>
    <dgm:pt modelId="{1B0E66A3-E685-4692-AFF1-B66C31FAAF7E}">
      <dgm:prSet custT="1"/>
      <dgm:spPr/>
      <dgm:t>
        <a:bodyPr/>
        <a:lstStyle/>
        <a:p>
          <a:r>
            <a:rPr lang="zh-CN" altLang="en-US" sz="1600" b="1" i="0" u="none" dirty="0"/>
            <a:t>联盟成员协商确定记账人</a:t>
          </a:r>
        </a:p>
      </dgm:t>
    </dgm:pt>
    <dgm:pt modelId="{1AAD2CD8-DE76-410C-ADB5-E0737F019184}" type="parTrans" cxnId="{E6B3DAD6-FFCC-4B3D-B43E-6239E7406580}">
      <dgm:prSet/>
      <dgm:spPr/>
      <dgm:t>
        <a:bodyPr/>
        <a:lstStyle/>
        <a:p>
          <a:endParaRPr lang="zh-CN" altLang="en-US"/>
        </a:p>
      </dgm:t>
    </dgm:pt>
    <dgm:pt modelId="{21BFCB94-DAF8-46A5-89FE-38ED214F7DC4}" type="sibTrans" cxnId="{E6B3DAD6-FFCC-4B3D-B43E-6239E7406580}">
      <dgm:prSet/>
      <dgm:spPr/>
      <dgm:t>
        <a:bodyPr/>
        <a:lstStyle/>
        <a:p>
          <a:endParaRPr lang="zh-CN" altLang="en-US"/>
        </a:p>
      </dgm:t>
    </dgm:pt>
    <dgm:pt modelId="{2D7E2C83-030C-4A09-9033-6F2B7389F84D}">
      <dgm:prSet custT="1"/>
      <dgm:spPr/>
      <dgm:t>
        <a:bodyPr/>
        <a:lstStyle/>
        <a:p>
          <a:r>
            <a:rPr lang="zh-CN" altLang="en-US" sz="1600" b="1" i="0" u="none" dirty="0"/>
            <a:t>效率和成本优化</a:t>
          </a:r>
        </a:p>
      </dgm:t>
    </dgm:pt>
    <dgm:pt modelId="{CCA1972D-D96B-48C4-8577-456E736DDBE6}" type="parTrans" cxnId="{E56D5C1E-5DDA-4EF9-9366-EED0FB77E70B}">
      <dgm:prSet/>
      <dgm:spPr/>
      <dgm:t>
        <a:bodyPr/>
        <a:lstStyle/>
        <a:p>
          <a:endParaRPr lang="zh-CN" altLang="en-US"/>
        </a:p>
      </dgm:t>
    </dgm:pt>
    <dgm:pt modelId="{B0B7104A-EB9C-403D-838E-2FE81CAD55A3}" type="sibTrans" cxnId="{E56D5C1E-5DDA-4EF9-9366-EED0FB77E70B}">
      <dgm:prSet/>
      <dgm:spPr/>
      <dgm:t>
        <a:bodyPr/>
        <a:lstStyle/>
        <a:p>
          <a:endParaRPr lang="zh-CN" altLang="en-US"/>
        </a:p>
      </dgm:t>
    </dgm:pt>
    <dgm:pt modelId="{C2A2E9F6-9C60-48D0-8A61-16C5F08F9688}">
      <dgm:prSet custT="1"/>
      <dgm:spPr/>
      <dgm:t>
        <a:bodyPr/>
        <a:lstStyle/>
        <a:p>
          <a:r>
            <a:rPr lang="zh-CN" altLang="en-US" sz="1600" b="1" i="0" u="none" dirty="0"/>
            <a:t>分布式一致性算法</a:t>
          </a:r>
        </a:p>
      </dgm:t>
    </dgm:pt>
    <dgm:pt modelId="{FC765870-CE50-4FF8-A113-B44446DAD458}" type="parTrans" cxnId="{837E2C0C-5835-48CA-8317-E498719E1075}">
      <dgm:prSet/>
      <dgm:spPr/>
      <dgm:t>
        <a:bodyPr/>
        <a:lstStyle/>
        <a:p>
          <a:endParaRPr lang="zh-CN" altLang="en-US"/>
        </a:p>
      </dgm:t>
    </dgm:pt>
    <dgm:pt modelId="{2089C63B-C320-4F87-AFF8-B77C83513D48}" type="sibTrans" cxnId="{837E2C0C-5835-48CA-8317-E498719E1075}">
      <dgm:prSet/>
      <dgm:spPr/>
      <dgm:t>
        <a:bodyPr/>
        <a:lstStyle/>
        <a:p>
          <a:endParaRPr lang="zh-CN" altLang="en-US"/>
        </a:p>
      </dgm:t>
    </dgm:pt>
    <dgm:pt modelId="{247F5673-F5BB-47DF-B677-1211C7608F4D}">
      <dgm:prSet custT="1"/>
      <dgm:spPr/>
      <dgm:t>
        <a:bodyPr/>
        <a:lstStyle/>
        <a:p>
          <a:r>
            <a:rPr lang="zh-CN" altLang="en-US" sz="1600" b="1" i="0" u="none" dirty="0"/>
            <a:t>交易较快</a:t>
          </a:r>
        </a:p>
      </dgm:t>
    </dgm:pt>
    <dgm:pt modelId="{49CE34DD-AAA7-4A4F-9D56-AF7F3884CDB4}" type="parTrans" cxnId="{F296C4E2-0307-455C-AE03-B5D29B71B5BC}">
      <dgm:prSet/>
      <dgm:spPr/>
      <dgm:t>
        <a:bodyPr/>
        <a:lstStyle/>
        <a:p>
          <a:endParaRPr lang="zh-CN" altLang="en-US"/>
        </a:p>
      </dgm:t>
    </dgm:pt>
    <dgm:pt modelId="{3C48C243-10D8-4920-A526-123CD8EEA910}" type="sibTrans" cxnId="{F296C4E2-0307-455C-AE03-B5D29B71B5BC}">
      <dgm:prSet/>
      <dgm:spPr/>
      <dgm:t>
        <a:bodyPr/>
        <a:lstStyle/>
        <a:p>
          <a:endParaRPr lang="zh-CN" altLang="en-US"/>
        </a:p>
      </dgm:t>
    </dgm:pt>
    <dgm:pt modelId="{98EB1CCC-A185-4EA4-AC25-712EBD71BE38}">
      <dgm:prSet custT="1"/>
      <dgm:spPr/>
      <dgm:t>
        <a:bodyPr/>
        <a:lstStyle/>
        <a:p>
          <a:r>
            <a:rPr lang="zh-CN" altLang="en-US" sz="1600" b="1" i="0" u="none" dirty="0"/>
            <a:t>数据非公开</a:t>
          </a:r>
        </a:p>
      </dgm:t>
    </dgm:pt>
    <dgm:pt modelId="{C35103A0-55D8-4F70-BBA8-09E65D17B20E}" type="parTrans" cxnId="{39F06E52-EFD5-439F-9EFC-27B197E75AA1}">
      <dgm:prSet/>
      <dgm:spPr/>
      <dgm:t>
        <a:bodyPr/>
        <a:lstStyle/>
        <a:p>
          <a:endParaRPr lang="zh-CN" altLang="en-US"/>
        </a:p>
      </dgm:t>
    </dgm:pt>
    <dgm:pt modelId="{10C6A1AF-370E-481B-8085-713A4EFA74BC}" type="sibTrans" cxnId="{39F06E52-EFD5-439F-9EFC-27B197E75AA1}">
      <dgm:prSet/>
      <dgm:spPr/>
      <dgm:t>
        <a:bodyPr/>
        <a:lstStyle/>
        <a:p>
          <a:endParaRPr lang="zh-CN" altLang="en-US"/>
        </a:p>
      </dgm:t>
    </dgm:pt>
    <dgm:pt modelId="{D7EBA06D-DCB1-4B30-8E9F-A5999B716AA9}">
      <dgm:prSet custT="1"/>
      <dgm:spPr/>
      <dgm:t>
        <a:bodyPr/>
        <a:lstStyle/>
        <a:p>
          <a:r>
            <a:rPr lang="zh-CN" altLang="en-US" sz="1600" b="1" i="0" u="none" dirty="0"/>
            <a:t>部分去中心化</a:t>
          </a:r>
        </a:p>
      </dgm:t>
    </dgm:pt>
    <dgm:pt modelId="{7AE766C4-0726-4A15-B4D7-BCDBD5BED007}" type="parTrans" cxnId="{B9555643-5906-4709-9FA5-61E30E048DF5}">
      <dgm:prSet/>
      <dgm:spPr/>
      <dgm:t>
        <a:bodyPr/>
        <a:lstStyle/>
        <a:p>
          <a:endParaRPr lang="zh-CN" altLang="en-US"/>
        </a:p>
      </dgm:t>
    </dgm:pt>
    <dgm:pt modelId="{9C6142B3-120C-4ACA-90FD-B266B7F97680}" type="sibTrans" cxnId="{B9555643-5906-4709-9FA5-61E30E048DF5}">
      <dgm:prSet/>
      <dgm:spPr/>
      <dgm:t>
        <a:bodyPr/>
        <a:lstStyle/>
        <a:p>
          <a:endParaRPr lang="zh-CN" altLang="en-US"/>
        </a:p>
      </dgm:t>
    </dgm:pt>
    <dgm:pt modelId="{F886D865-9AF0-4AFF-A41E-8E542099F9F1}">
      <dgm:prSet custT="1"/>
      <dgm:spPr/>
      <dgm:t>
        <a:bodyPr/>
        <a:lstStyle/>
        <a:p>
          <a:r>
            <a:rPr lang="zh-CN" altLang="en-US" sz="1600" b="1" i="0" u="none" dirty="0"/>
            <a:t>自定义记账人</a:t>
          </a:r>
        </a:p>
      </dgm:t>
    </dgm:pt>
    <dgm:pt modelId="{2E48CCEA-0503-4BFC-9525-060959CB549A}" type="parTrans" cxnId="{7610909C-3A65-479A-9F56-E59166B3514A}">
      <dgm:prSet/>
      <dgm:spPr/>
      <dgm:t>
        <a:bodyPr/>
        <a:lstStyle/>
        <a:p>
          <a:endParaRPr lang="zh-CN" altLang="en-US"/>
        </a:p>
      </dgm:t>
    </dgm:pt>
    <dgm:pt modelId="{6005B057-8A6E-4244-A265-8724485FC46B}" type="sibTrans" cxnId="{7610909C-3A65-479A-9F56-E59166B3514A}">
      <dgm:prSet/>
      <dgm:spPr/>
      <dgm:t>
        <a:bodyPr/>
        <a:lstStyle/>
        <a:p>
          <a:endParaRPr lang="zh-CN" altLang="en-US"/>
        </a:p>
      </dgm:t>
    </dgm:pt>
    <dgm:pt modelId="{34C5280F-B2C3-4ED0-AE4E-252957EBBC82}">
      <dgm:prSet custT="1"/>
      <dgm:spPr/>
      <dgm:t>
        <a:bodyPr/>
        <a:lstStyle/>
        <a:p>
          <a:r>
            <a:rPr lang="zh-CN" altLang="en-US" sz="1600" b="1" i="0" u="none" dirty="0"/>
            <a:t>透明和可追溯</a:t>
          </a:r>
        </a:p>
      </dgm:t>
    </dgm:pt>
    <dgm:pt modelId="{55A39AE2-A11E-49E7-BD48-3D1990327299}" type="parTrans" cxnId="{F02D17EB-8F61-48E7-8257-CC777FE63AF4}">
      <dgm:prSet/>
      <dgm:spPr/>
      <dgm:t>
        <a:bodyPr/>
        <a:lstStyle/>
        <a:p>
          <a:endParaRPr lang="zh-CN" altLang="en-US"/>
        </a:p>
      </dgm:t>
    </dgm:pt>
    <dgm:pt modelId="{169806A6-E112-4B51-8642-0A922F6686B7}" type="sibTrans" cxnId="{F02D17EB-8F61-48E7-8257-CC777FE63AF4}">
      <dgm:prSet/>
      <dgm:spPr/>
      <dgm:t>
        <a:bodyPr/>
        <a:lstStyle/>
        <a:p>
          <a:endParaRPr lang="zh-CN" altLang="en-US"/>
        </a:p>
      </dgm:t>
    </dgm:pt>
    <dgm:pt modelId="{2003F90B-5225-43BA-B0AD-8F08822E64C1}">
      <dgm:prSet custT="1"/>
      <dgm:spPr/>
      <dgm:t>
        <a:bodyPr/>
        <a:lstStyle/>
        <a:p>
          <a:r>
            <a:rPr lang="zh-CN" altLang="en-US" sz="1600" b="1" i="0" u="none" dirty="0"/>
            <a:t>分布式一致性算法</a:t>
          </a:r>
        </a:p>
      </dgm:t>
    </dgm:pt>
    <dgm:pt modelId="{FF573424-099D-42BE-B1EF-40963F858AC4}" type="parTrans" cxnId="{019B89A2-445C-400E-BA2C-09B3A0A2F446}">
      <dgm:prSet/>
      <dgm:spPr/>
      <dgm:t>
        <a:bodyPr/>
        <a:lstStyle/>
        <a:p>
          <a:endParaRPr lang="zh-CN" altLang="en-US"/>
        </a:p>
      </dgm:t>
    </dgm:pt>
    <dgm:pt modelId="{D18B1E68-C7E4-4375-ACE1-F095FBFB9615}" type="sibTrans" cxnId="{019B89A2-445C-400E-BA2C-09B3A0A2F446}">
      <dgm:prSet/>
      <dgm:spPr/>
      <dgm:t>
        <a:bodyPr/>
        <a:lstStyle/>
        <a:p>
          <a:endParaRPr lang="zh-CN" altLang="en-US"/>
        </a:p>
      </dgm:t>
    </dgm:pt>
    <dgm:pt modelId="{9976BFAA-A4A5-42A3-840D-19E21E0D8687}">
      <dgm:prSet custT="1"/>
      <dgm:spPr/>
      <dgm:t>
        <a:bodyPr/>
        <a:lstStyle/>
        <a:p>
          <a:r>
            <a:rPr lang="zh-CN" altLang="en-US" sz="1600" b="1" i="0" u="none" dirty="0"/>
            <a:t>交易快</a:t>
          </a:r>
        </a:p>
      </dgm:t>
    </dgm:pt>
    <dgm:pt modelId="{CC04D943-CC7E-4FBC-B7D1-A02A593D5365}" type="parTrans" cxnId="{66C4F751-B878-4FAB-88E0-9D2CBBFC7F5C}">
      <dgm:prSet/>
      <dgm:spPr/>
      <dgm:t>
        <a:bodyPr/>
        <a:lstStyle/>
        <a:p>
          <a:endParaRPr lang="zh-CN" altLang="en-US"/>
        </a:p>
      </dgm:t>
    </dgm:pt>
    <dgm:pt modelId="{F55E586B-5968-4306-A4E9-F7E0D60D2393}" type="sibTrans" cxnId="{66C4F751-B878-4FAB-88E0-9D2CBBFC7F5C}">
      <dgm:prSet/>
      <dgm:spPr/>
      <dgm:t>
        <a:bodyPr/>
        <a:lstStyle/>
        <a:p>
          <a:endParaRPr lang="zh-CN" altLang="en-US"/>
        </a:p>
      </dgm:t>
    </dgm:pt>
    <dgm:pt modelId="{248FA1F8-92FF-417C-B644-A71EAEB8AEF9}">
      <dgm:prSet custT="1"/>
      <dgm:spPr/>
      <dgm:t>
        <a:bodyPr/>
        <a:lstStyle/>
        <a:p>
          <a:r>
            <a:rPr lang="zh-CN" altLang="en-US" sz="1600" b="1" i="0" u="none" dirty="0"/>
            <a:t>数据非公开</a:t>
          </a:r>
        </a:p>
      </dgm:t>
    </dgm:pt>
    <dgm:pt modelId="{CA64D381-3B21-4504-83D7-19788C59D498}" type="parTrans" cxnId="{2C4DDE72-CDCE-4AD2-A80D-7A2A23F495B7}">
      <dgm:prSet/>
      <dgm:spPr/>
      <dgm:t>
        <a:bodyPr/>
        <a:lstStyle/>
        <a:p>
          <a:endParaRPr lang="zh-CN" altLang="en-US"/>
        </a:p>
      </dgm:t>
    </dgm:pt>
    <dgm:pt modelId="{C8E78ACB-E60D-4E56-A47E-EC392D9EB2F5}" type="sibTrans" cxnId="{2C4DDE72-CDCE-4AD2-A80D-7A2A23F495B7}">
      <dgm:prSet/>
      <dgm:spPr/>
      <dgm:t>
        <a:bodyPr/>
        <a:lstStyle/>
        <a:p>
          <a:endParaRPr lang="zh-CN" altLang="en-US"/>
        </a:p>
      </dgm:t>
    </dgm:pt>
    <dgm:pt modelId="{B9CE65FB-C465-46C5-BCA8-2F140F0DF074}">
      <dgm:prSet custT="1"/>
      <dgm:spPr/>
      <dgm:t>
        <a:bodyPr/>
        <a:lstStyle/>
        <a:p>
          <a:r>
            <a:rPr lang="zh-CN" altLang="en-US" sz="1600" b="1" i="0" u="none" dirty="0"/>
            <a:t>保持中心化</a:t>
          </a:r>
        </a:p>
      </dgm:t>
    </dgm:pt>
    <dgm:pt modelId="{F5EE37A6-F154-4EE5-8BA7-7E9CB7812342}" type="parTrans" cxnId="{D4D513C6-7BCE-4022-9E83-EE392C82E819}">
      <dgm:prSet/>
      <dgm:spPr/>
      <dgm:t>
        <a:bodyPr/>
        <a:lstStyle/>
        <a:p>
          <a:endParaRPr lang="zh-CN" altLang="en-US"/>
        </a:p>
      </dgm:t>
    </dgm:pt>
    <dgm:pt modelId="{C0CF398D-214E-49B7-BF6A-2E4DC329CF70}" type="sibTrans" cxnId="{D4D513C6-7BCE-4022-9E83-EE392C82E819}">
      <dgm:prSet/>
      <dgm:spPr/>
      <dgm:t>
        <a:bodyPr/>
        <a:lstStyle/>
        <a:p>
          <a:endParaRPr lang="zh-CN" altLang="en-US"/>
        </a:p>
      </dgm:t>
    </dgm:pt>
    <dgm:pt modelId="{C36DF130-8F02-45EA-9323-24D084D57B15}" type="pres">
      <dgm:prSet presAssocID="{0E459425-F19E-481F-8C05-4A7671EA527E}" presName="Name0" presStyleCnt="0">
        <dgm:presLayoutVars>
          <dgm:dir/>
          <dgm:animLvl val="lvl"/>
          <dgm:resizeHandles val="exact"/>
        </dgm:presLayoutVars>
      </dgm:prSet>
      <dgm:spPr/>
    </dgm:pt>
    <dgm:pt modelId="{97F7790D-24AA-4A96-B221-7A5E314D4989}" type="pres">
      <dgm:prSet presAssocID="{E648F847-5AA0-4E84-BC51-BCFDF41A7C6E}" presName="composite" presStyleCnt="0"/>
      <dgm:spPr/>
    </dgm:pt>
    <dgm:pt modelId="{5E5BE8D0-D5F2-4DE7-9AF3-227255394ADF}" type="pres">
      <dgm:prSet presAssocID="{E648F847-5AA0-4E84-BC51-BCFDF41A7C6E}" presName="parTx" presStyleLbl="alignNode1" presStyleIdx="0" presStyleCnt="3">
        <dgm:presLayoutVars>
          <dgm:chMax val="0"/>
          <dgm:chPref val="0"/>
          <dgm:bulletEnabled val="1"/>
        </dgm:presLayoutVars>
      </dgm:prSet>
      <dgm:spPr/>
    </dgm:pt>
    <dgm:pt modelId="{53E7B5C1-EB15-46E1-B340-411CB5CA4773}" type="pres">
      <dgm:prSet presAssocID="{E648F847-5AA0-4E84-BC51-BCFDF41A7C6E}" presName="desTx" presStyleLbl="alignAccFollowNode1" presStyleIdx="0" presStyleCnt="3">
        <dgm:presLayoutVars>
          <dgm:bulletEnabled val="1"/>
        </dgm:presLayoutVars>
      </dgm:prSet>
      <dgm:spPr/>
    </dgm:pt>
    <dgm:pt modelId="{BD9C825A-2321-4870-991D-E5069BA0B688}" type="pres">
      <dgm:prSet presAssocID="{0E53D236-0F72-435F-B18C-75E36B8B7D8D}" presName="space" presStyleCnt="0"/>
      <dgm:spPr/>
    </dgm:pt>
    <dgm:pt modelId="{E0253718-B14F-4A46-BAC4-40896C8C2AA7}" type="pres">
      <dgm:prSet presAssocID="{D12DA3E4-5F47-4348-8B72-7753DCACA17E}" presName="composite" presStyleCnt="0"/>
      <dgm:spPr/>
    </dgm:pt>
    <dgm:pt modelId="{F75B3170-2ED1-4A94-87EA-92B57E42BD97}" type="pres">
      <dgm:prSet presAssocID="{D12DA3E4-5F47-4348-8B72-7753DCACA17E}" presName="parTx" presStyleLbl="alignNode1" presStyleIdx="1" presStyleCnt="3">
        <dgm:presLayoutVars>
          <dgm:chMax val="0"/>
          <dgm:chPref val="0"/>
          <dgm:bulletEnabled val="1"/>
        </dgm:presLayoutVars>
      </dgm:prSet>
      <dgm:spPr/>
    </dgm:pt>
    <dgm:pt modelId="{578B3054-3F28-432C-BD64-60DF25F5046F}" type="pres">
      <dgm:prSet presAssocID="{D12DA3E4-5F47-4348-8B72-7753DCACA17E}" presName="desTx" presStyleLbl="alignAccFollowNode1" presStyleIdx="1" presStyleCnt="3">
        <dgm:presLayoutVars>
          <dgm:bulletEnabled val="1"/>
        </dgm:presLayoutVars>
      </dgm:prSet>
      <dgm:spPr/>
    </dgm:pt>
    <dgm:pt modelId="{1F24D90D-46F9-4647-8C8E-161DC84E95DC}" type="pres">
      <dgm:prSet presAssocID="{33207F0A-14BF-49F6-A504-A724730A2249}" presName="space" presStyleCnt="0"/>
      <dgm:spPr/>
    </dgm:pt>
    <dgm:pt modelId="{3E18DA5E-30C7-4C0D-87F7-2A619D7AEFFB}" type="pres">
      <dgm:prSet presAssocID="{28390606-2E82-4DEB-8D8B-B9B622364875}" presName="composite" presStyleCnt="0"/>
      <dgm:spPr/>
    </dgm:pt>
    <dgm:pt modelId="{E8412244-B60E-4D87-A584-2D5E394FB023}" type="pres">
      <dgm:prSet presAssocID="{28390606-2E82-4DEB-8D8B-B9B622364875}" presName="parTx" presStyleLbl="alignNode1" presStyleIdx="2" presStyleCnt="3">
        <dgm:presLayoutVars>
          <dgm:chMax val="0"/>
          <dgm:chPref val="0"/>
          <dgm:bulletEnabled val="1"/>
        </dgm:presLayoutVars>
      </dgm:prSet>
      <dgm:spPr/>
    </dgm:pt>
    <dgm:pt modelId="{A64B7EC4-FC88-434B-884F-B3AEE5867BD9}" type="pres">
      <dgm:prSet presAssocID="{28390606-2E82-4DEB-8D8B-B9B622364875}" presName="desTx" presStyleLbl="alignAccFollowNode1" presStyleIdx="2" presStyleCnt="3">
        <dgm:presLayoutVars>
          <dgm:bulletEnabled val="1"/>
        </dgm:presLayoutVars>
      </dgm:prSet>
      <dgm:spPr/>
    </dgm:pt>
  </dgm:ptLst>
  <dgm:cxnLst>
    <dgm:cxn modelId="{4D0C3705-7149-4560-89E6-6EC5A580FE7B}" srcId="{D12DA3E4-5F47-4348-8B72-7753DCACA17E}" destId="{04FC84E5-6A0C-4D41-A2F3-8A2A7BB08036}" srcOrd="0" destOrd="0" parTransId="{18C5A0F8-30D9-4550-ABD4-570AB07C1AA2}" sibTransId="{7BE7DE20-C480-4D4A-ADD4-ECE4C823C4DE}"/>
    <dgm:cxn modelId="{837E2C0C-5835-48CA-8317-E498719E1075}" srcId="{D12DA3E4-5F47-4348-8B72-7753DCACA17E}" destId="{C2A2E9F6-9C60-48D0-8A61-16C5F08F9688}" srcOrd="3" destOrd="0" parTransId="{FC765870-CE50-4FF8-A113-B44446DAD458}" sibTransId="{2089C63B-C320-4F87-AFF8-B77C83513D48}"/>
    <dgm:cxn modelId="{E56D5C1E-5DDA-4EF9-9366-EED0FB77E70B}" srcId="{D12DA3E4-5F47-4348-8B72-7753DCACA17E}" destId="{2D7E2C83-030C-4A09-9033-6F2B7389F84D}" srcOrd="2" destOrd="0" parTransId="{CCA1972D-D96B-48C4-8577-456E736DDBE6}" sibTransId="{B0B7104A-EB9C-403D-838E-2FE81CAD55A3}"/>
    <dgm:cxn modelId="{6D00902C-9A38-4220-8B45-52171662097B}" type="presOf" srcId="{2F3B351C-4DD9-431A-A293-40F729F82FD3}" destId="{53E7B5C1-EB15-46E1-B340-411CB5CA4773}" srcOrd="0" destOrd="2" presId="urn:microsoft.com/office/officeart/2005/8/layout/hList1"/>
    <dgm:cxn modelId="{77681F2F-5AC8-43A9-BA73-C42A2E0AF9EA}" type="presOf" srcId="{3D4259E4-E5B0-4E8A-B8EB-9948332CE1B3}" destId="{53E7B5C1-EB15-46E1-B340-411CB5CA4773}" srcOrd="0" destOrd="0" presId="urn:microsoft.com/office/officeart/2005/8/layout/hList1"/>
    <dgm:cxn modelId="{D207B932-80F8-45FF-AE71-FF431A5E1810}" srcId="{E648F847-5AA0-4E84-BC51-BCFDF41A7C6E}" destId="{3D4259E4-E5B0-4E8A-B8EB-9948332CE1B3}" srcOrd="0" destOrd="0" parTransId="{E667C910-C559-4729-9C66-F65ACCE98F90}" sibTransId="{C788F294-CE7A-48F5-B3CD-52C04FB1CCE7}"/>
    <dgm:cxn modelId="{A173D233-FFA7-448D-B5F1-5B2CF15F49A6}" type="presOf" srcId="{0E459425-F19E-481F-8C05-4A7671EA527E}" destId="{C36DF130-8F02-45EA-9323-24D084D57B15}" srcOrd="0" destOrd="0" presId="urn:microsoft.com/office/officeart/2005/8/layout/hList1"/>
    <dgm:cxn modelId="{5661535D-588D-403E-84F4-75D89693199E}" srcId="{0E459425-F19E-481F-8C05-4A7671EA527E}" destId="{28390606-2E82-4DEB-8D8B-B9B622364875}" srcOrd="2" destOrd="0" parTransId="{05493CD8-E623-4899-A898-A5A133D8ECCD}" sibTransId="{888AD997-3DBF-4509-82AA-C32750859A21}"/>
    <dgm:cxn modelId="{B9555643-5906-4709-9FA5-61E30E048DF5}" srcId="{D12DA3E4-5F47-4348-8B72-7753DCACA17E}" destId="{D7EBA06D-DCB1-4B30-8E9F-A5999B716AA9}" srcOrd="6" destOrd="0" parTransId="{7AE766C4-0726-4A15-B4D7-BCDBD5BED007}" sibTransId="{9C6142B3-120C-4ACA-90FD-B266B7F97680}"/>
    <dgm:cxn modelId="{CD059948-A03A-4D6C-B14C-5B4EBD60EB15}" type="presOf" srcId="{C8E578B5-3DC7-41E5-850B-0BBCA147B34C}" destId="{53E7B5C1-EB15-46E1-B340-411CB5CA4773}" srcOrd="0" destOrd="4" presId="urn:microsoft.com/office/officeart/2005/8/layout/hList1"/>
    <dgm:cxn modelId="{D035BB6E-0B64-487B-9F2F-14221C1DA8EE}" srcId="{E648F847-5AA0-4E84-BC51-BCFDF41A7C6E}" destId="{C8E578B5-3DC7-41E5-850B-0BBCA147B34C}" srcOrd="4" destOrd="0" parTransId="{CBDAE02F-904B-42B2-8A53-03526689470B}" sibTransId="{331764AA-382E-4FB8-AB82-F7EC696251D3}"/>
    <dgm:cxn modelId="{1B9E3D6F-C1C9-4A68-B88E-04D6AAF53C5C}" srcId="{28390606-2E82-4DEB-8D8B-B9B622364875}" destId="{975F0579-155E-4CDA-AC5F-31E6B3EBC1FC}" srcOrd="0" destOrd="0" parTransId="{2B9CBF32-F692-49D0-9E01-C9376105D5DC}" sibTransId="{37B0908C-EA84-4125-8D35-EBEEC1533E81}"/>
    <dgm:cxn modelId="{66C4F751-B878-4FAB-88E0-9D2CBBFC7F5C}" srcId="{28390606-2E82-4DEB-8D8B-B9B622364875}" destId="{9976BFAA-A4A5-42A3-840D-19E21E0D8687}" srcOrd="4" destOrd="0" parTransId="{CC04D943-CC7E-4FBC-B7D1-A02A593D5365}" sibTransId="{F55E586B-5968-4306-A4E9-F7E0D60D2393}"/>
    <dgm:cxn modelId="{39F06E52-EFD5-439F-9EFC-27B197E75AA1}" srcId="{D12DA3E4-5F47-4348-8B72-7753DCACA17E}" destId="{98EB1CCC-A185-4EA4-AC25-712EBD71BE38}" srcOrd="5" destOrd="0" parTransId="{C35103A0-55D8-4F70-BBA8-09E65D17B20E}" sibTransId="{10C6A1AF-370E-481B-8085-713A4EFA74BC}"/>
    <dgm:cxn modelId="{2C4DDE72-CDCE-4AD2-A80D-7A2A23F495B7}" srcId="{28390606-2E82-4DEB-8D8B-B9B622364875}" destId="{248FA1F8-92FF-417C-B644-A71EAEB8AEF9}" srcOrd="5" destOrd="0" parTransId="{CA64D381-3B21-4504-83D7-19788C59D498}" sibTransId="{C8E78ACB-E60D-4E56-A47E-EC392D9EB2F5}"/>
    <dgm:cxn modelId="{3B9FC753-4DAA-4912-8F91-6FCC19DCDF03}" type="presOf" srcId="{D5557F9F-4A49-4D8B-AA7D-270D2CF8073D}" destId="{53E7B5C1-EB15-46E1-B340-411CB5CA4773}" srcOrd="0" destOrd="5" presId="urn:microsoft.com/office/officeart/2005/8/layout/hList1"/>
    <dgm:cxn modelId="{D9F91476-8FD6-4A3D-9503-25C50130DF43}" srcId="{0E459425-F19E-481F-8C05-4A7671EA527E}" destId="{D12DA3E4-5F47-4348-8B72-7753DCACA17E}" srcOrd="1" destOrd="0" parTransId="{CD4031E3-E25D-44BF-837F-BEEFBFA4F112}" sibTransId="{33207F0A-14BF-49F6-A504-A724730A2249}"/>
    <dgm:cxn modelId="{27492777-5E27-43AF-94B3-6170398D2B59}" type="presOf" srcId="{C2A2E9F6-9C60-48D0-8A61-16C5F08F9688}" destId="{578B3054-3F28-432C-BD64-60DF25F5046F}" srcOrd="0" destOrd="3" presId="urn:microsoft.com/office/officeart/2005/8/layout/hList1"/>
    <dgm:cxn modelId="{A7DD6F79-0AD4-46A2-B97E-7C7853A59D64}" type="presOf" srcId="{6CA25376-4A81-413E-BD0E-C5AC8A1EC0AC}" destId="{53E7B5C1-EB15-46E1-B340-411CB5CA4773}" srcOrd="0" destOrd="6" presId="urn:microsoft.com/office/officeart/2005/8/layout/hList1"/>
    <dgm:cxn modelId="{6F91D45A-6D8D-4430-9F58-44DD6F981099}" type="presOf" srcId="{975F0579-155E-4CDA-AC5F-31E6B3EBC1FC}" destId="{A64B7EC4-FC88-434B-884F-B3AEE5867BD9}" srcOrd="0" destOrd="0" presId="urn:microsoft.com/office/officeart/2005/8/layout/hList1"/>
    <dgm:cxn modelId="{4A59A180-F6F7-47BC-A058-F7B0658109B4}" type="presOf" srcId="{28390606-2E82-4DEB-8D8B-B9B622364875}" destId="{E8412244-B60E-4D87-A584-2D5E394FB023}" srcOrd="0" destOrd="0" presId="urn:microsoft.com/office/officeart/2005/8/layout/hList1"/>
    <dgm:cxn modelId="{961AFA86-77D1-4C71-9A44-70AB9EC2978D}" type="presOf" srcId="{248FA1F8-92FF-417C-B644-A71EAEB8AEF9}" destId="{A64B7EC4-FC88-434B-884F-B3AEE5867BD9}" srcOrd="0" destOrd="5" presId="urn:microsoft.com/office/officeart/2005/8/layout/hList1"/>
    <dgm:cxn modelId="{CC8F8591-A225-4380-8A19-D1A700EBA2B9}" type="presOf" srcId="{2003F90B-5225-43BA-B0AD-8F08822E64C1}" destId="{A64B7EC4-FC88-434B-884F-B3AEE5867BD9}" srcOrd="0" destOrd="3" presId="urn:microsoft.com/office/officeart/2005/8/layout/hList1"/>
    <dgm:cxn modelId="{9F308995-8BAC-4EEC-80B1-23EDD86456A3}" type="presOf" srcId="{D12DA3E4-5F47-4348-8B72-7753DCACA17E}" destId="{F75B3170-2ED1-4A94-87EA-92B57E42BD97}" srcOrd="0" destOrd="0" presId="urn:microsoft.com/office/officeart/2005/8/layout/hList1"/>
    <dgm:cxn modelId="{75C35F98-5197-47C8-837B-74C3A7824655}" type="presOf" srcId="{98EB1CCC-A185-4EA4-AC25-712EBD71BE38}" destId="{578B3054-3F28-432C-BD64-60DF25F5046F}" srcOrd="0" destOrd="5" presId="urn:microsoft.com/office/officeart/2005/8/layout/hList1"/>
    <dgm:cxn modelId="{A76CF399-39B4-4749-B4AF-F1154076348B}" type="presOf" srcId="{247F5673-F5BB-47DF-B677-1211C7608F4D}" destId="{578B3054-3F28-432C-BD64-60DF25F5046F}" srcOrd="0" destOrd="4" presId="urn:microsoft.com/office/officeart/2005/8/layout/hList1"/>
    <dgm:cxn modelId="{5DF6929A-BC0B-462F-8E0C-190C08C0905A}" type="presOf" srcId="{1B0E66A3-E685-4692-AFF1-B66C31FAAF7E}" destId="{578B3054-3F28-432C-BD64-60DF25F5046F}" srcOrd="0" destOrd="1" presId="urn:microsoft.com/office/officeart/2005/8/layout/hList1"/>
    <dgm:cxn modelId="{7610909C-3A65-479A-9F56-E59166B3514A}" srcId="{28390606-2E82-4DEB-8D8B-B9B622364875}" destId="{F886D865-9AF0-4AFF-A41E-8E542099F9F1}" srcOrd="1" destOrd="0" parTransId="{2E48CCEA-0503-4BFC-9525-060959CB549A}" sibTransId="{6005B057-8A6E-4244-A265-8724485FC46B}"/>
    <dgm:cxn modelId="{019B89A2-445C-400E-BA2C-09B3A0A2F446}" srcId="{28390606-2E82-4DEB-8D8B-B9B622364875}" destId="{2003F90B-5225-43BA-B0AD-8F08822E64C1}" srcOrd="3" destOrd="0" parTransId="{FF573424-099D-42BE-B1EF-40963F858AC4}" sibTransId="{D18B1E68-C7E4-4375-ACE1-F095FBFB9615}"/>
    <dgm:cxn modelId="{0D1179A5-C85F-485D-B78E-5F6E9DE21515}" type="presOf" srcId="{AC291A6D-4E0C-4C30-8F6A-FF95E931A665}" destId="{53E7B5C1-EB15-46E1-B340-411CB5CA4773}" srcOrd="0" destOrd="3" presId="urn:microsoft.com/office/officeart/2005/8/layout/hList1"/>
    <dgm:cxn modelId="{A15422B3-C5EE-4905-88D9-E0D803CE1223}" type="presOf" srcId="{2D7E2C83-030C-4A09-9033-6F2B7389F84D}" destId="{578B3054-3F28-432C-BD64-60DF25F5046F}" srcOrd="0" destOrd="2" presId="urn:microsoft.com/office/officeart/2005/8/layout/hList1"/>
    <dgm:cxn modelId="{A5C65BB4-A959-42F5-8924-7ECAE18F4743}" srcId="{E648F847-5AA0-4E84-BC51-BCFDF41A7C6E}" destId="{2F3B351C-4DD9-431A-A293-40F729F82FD3}" srcOrd="2" destOrd="0" parTransId="{2AD0A12F-45C3-4505-963D-8D403293DB74}" sibTransId="{42C18A6A-5AC2-419A-B40A-36C06E48BCC5}"/>
    <dgm:cxn modelId="{7346D0BE-A233-4A80-A8A9-C07FF43AB50F}" type="presOf" srcId="{B9CE65FB-C465-46C5-BCA8-2F140F0DF074}" destId="{A64B7EC4-FC88-434B-884F-B3AEE5867BD9}" srcOrd="0" destOrd="6" presId="urn:microsoft.com/office/officeart/2005/8/layout/hList1"/>
    <dgm:cxn modelId="{D4D513C6-7BCE-4022-9E83-EE392C82E819}" srcId="{28390606-2E82-4DEB-8D8B-B9B622364875}" destId="{B9CE65FB-C465-46C5-BCA8-2F140F0DF074}" srcOrd="6" destOrd="0" parTransId="{F5EE37A6-F154-4EE5-8BA7-7E9CB7812342}" sibTransId="{C0CF398D-214E-49B7-BF6A-2E4DC329CF70}"/>
    <dgm:cxn modelId="{62E840C7-E61C-4112-83E6-B179A94AB92A}" srcId="{E648F847-5AA0-4E84-BC51-BCFDF41A7C6E}" destId="{D5557F9F-4A49-4D8B-AA7D-270D2CF8073D}" srcOrd="5" destOrd="0" parTransId="{45252226-592F-4CAE-8739-989CE14B9644}" sibTransId="{54B0299F-51F0-43FA-80E1-4D68CD2AF7B3}"/>
    <dgm:cxn modelId="{E6B3DAD6-FFCC-4B3D-B43E-6239E7406580}" srcId="{D12DA3E4-5F47-4348-8B72-7753DCACA17E}" destId="{1B0E66A3-E685-4692-AFF1-B66C31FAAF7E}" srcOrd="1" destOrd="0" parTransId="{1AAD2CD8-DE76-410C-ADB5-E0737F019184}" sibTransId="{21BFCB94-DAF8-46A5-89FE-38ED214F7DC4}"/>
    <dgm:cxn modelId="{6BCEBDD8-E0EB-4E6D-9DF0-39EC27ABF69E}" srcId="{E648F847-5AA0-4E84-BC51-BCFDF41A7C6E}" destId="{AC291A6D-4E0C-4C30-8F6A-FF95E931A665}" srcOrd="3" destOrd="0" parTransId="{695FB811-66C9-475A-8DAD-4CB01890AAB2}" sibTransId="{328A777A-D5A3-402A-B1E7-43FA7F13CDC1}"/>
    <dgm:cxn modelId="{399FC7DD-A037-467E-8725-402416CCCF4E}" type="presOf" srcId="{04FC84E5-6A0C-4D41-A2F3-8A2A7BB08036}" destId="{578B3054-3F28-432C-BD64-60DF25F5046F}" srcOrd="0" destOrd="0" presId="urn:microsoft.com/office/officeart/2005/8/layout/hList1"/>
    <dgm:cxn modelId="{8F1310E1-577D-462E-ADC5-96AB184C2002}" type="presOf" srcId="{F886D865-9AF0-4AFF-A41E-8E542099F9F1}" destId="{A64B7EC4-FC88-434B-884F-B3AEE5867BD9}" srcOrd="0" destOrd="1" presId="urn:microsoft.com/office/officeart/2005/8/layout/hList1"/>
    <dgm:cxn modelId="{F296C4E2-0307-455C-AE03-B5D29B71B5BC}" srcId="{D12DA3E4-5F47-4348-8B72-7753DCACA17E}" destId="{247F5673-F5BB-47DF-B677-1211C7608F4D}" srcOrd="4" destOrd="0" parTransId="{49CE34DD-AAA7-4A4F-9D56-AF7F3884CDB4}" sibTransId="{3C48C243-10D8-4920-A526-123CD8EEA910}"/>
    <dgm:cxn modelId="{9869A1E5-168D-42EF-ADE8-6789047A31E8}" srcId="{E648F847-5AA0-4E84-BC51-BCFDF41A7C6E}" destId="{6CA25376-4A81-413E-BD0E-C5AC8A1EC0AC}" srcOrd="6" destOrd="0" parTransId="{34882B05-D758-4796-81B7-AD176427BF03}" sibTransId="{69A4ACAD-EB32-4D1F-9AEB-4341469B4C5E}"/>
    <dgm:cxn modelId="{D1869AE7-EA45-4E7A-B968-6FC46F45C2C7}" srcId="{E648F847-5AA0-4E84-BC51-BCFDF41A7C6E}" destId="{12F630E2-C38B-4089-984C-C4BA85A38BD8}" srcOrd="1" destOrd="0" parTransId="{42972FF1-A828-466B-B88B-E2FDA786CEF8}" sibTransId="{35FA8FF8-72D6-498B-AFED-8E1B556780C8}"/>
    <dgm:cxn modelId="{F02D17EB-8F61-48E7-8257-CC777FE63AF4}" srcId="{28390606-2E82-4DEB-8D8B-B9B622364875}" destId="{34C5280F-B2C3-4ED0-AE4E-252957EBBC82}" srcOrd="2" destOrd="0" parTransId="{55A39AE2-A11E-49E7-BD48-3D1990327299}" sibTransId="{169806A6-E112-4B51-8642-0A922F6686B7}"/>
    <dgm:cxn modelId="{CE8E52F0-2C20-4C23-B33C-5918E9BD6606}" type="presOf" srcId="{D7EBA06D-DCB1-4B30-8E9F-A5999B716AA9}" destId="{578B3054-3F28-432C-BD64-60DF25F5046F}" srcOrd="0" destOrd="6" presId="urn:microsoft.com/office/officeart/2005/8/layout/hList1"/>
    <dgm:cxn modelId="{9145D5F3-FAB9-42E2-90AB-C978BEABFBCA}" type="presOf" srcId="{9976BFAA-A4A5-42A3-840D-19E21E0D8687}" destId="{A64B7EC4-FC88-434B-884F-B3AEE5867BD9}" srcOrd="0" destOrd="4" presId="urn:microsoft.com/office/officeart/2005/8/layout/hList1"/>
    <dgm:cxn modelId="{643839F6-1141-4EEE-AB16-6C2BA107B988}" type="presOf" srcId="{12F630E2-C38B-4089-984C-C4BA85A38BD8}" destId="{53E7B5C1-EB15-46E1-B340-411CB5CA4773}" srcOrd="0" destOrd="1" presId="urn:microsoft.com/office/officeart/2005/8/layout/hList1"/>
    <dgm:cxn modelId="{68B778F8-24B2-45FA-92F6-E199049B8F3A}" type="presOf" srcId="{34C5280F-B2C3-4ED0-AE4E-252957EBBC82}" destId="{A64B7EC4-FC88-434B-884F-B3AEE5867BD9}" srcOrd="0" destOrd="2" presId="urn:microsoft.com/office/officeart/2005/8/layout/hList1"/>
    <dgm:cxn modelId="{918266FF-30C7-4B08-A0CF-651197FCC310}" type="presOf" srcId="{E648F847-5AA0-4E84-BC51-BCFDF41A7C6E}" destId="{5E5BE8D0-D5F2-4DE7-9AF3-227255394ADF}" srcOrd="0" destOrd="0" presId="urn:microsoft.com/office/officeart/2005/8/layout/hList1"/>
    <dgm:cxn modelId="{FAB2F4FF-AF9C-4A29-BC0D-8B1640121E0F}" srcId="{0E459425-F19E-481F-8C05-4A7671EA527E}" destId="{E648F847-5AA0-4E84-BC51-BCFDF41A7C6E}" srcOrd="0" destOrd="0" parTransId="{6BE1CDC8-76FE-433B-B0CA-DFF8B2168950}" sibTransId="{0E53D236-0F72-435F-B18C-75E36B8B7D8D}"/>
    <dgm:cxn modelId="{1D384668-BF23-4FD7-96C6-9553D205411E}" type="presParOf" srcId="{C36DF130-8F02-45EA-9323-24D084D57B15}" destId="{97F7790D-24AA-4A96-B221-7A5E314D4989}" srcOrd="0" destOrd="0" presId="urn:microsoft.com/office/officeart/2005/8/layout/hList1"/>
    <dgm:cxn modelId="{7D7AC132-1A59-4830-A3B3-47B8BA11D8D7}" type="presParOf" srcId="{97F7790D-24AA-4A96-B221-7A5E314D4989}" destId="{5E5BE8D0-D5F2-4DE7-9AF3-227255394ADF}" srcOrd="0" destOrd="0" presId="urn:microsoft.com/office/officeart/2005/8/layout/hList1"/>
    <dgm:cxn modelId="{965EB63D-7084-478E-9814-255265D53B63}" type="presParOf" srcId="{97F7790D-24AA-4A96-B221-7A5E314D4989}" destId="{53E7B5C1-EB15-46E1-B340-411CB5CA4773}" srcOrd="1" destOrd="0" presId="urn:microsoft.com/office/officeart/2005/8/layout/hList1"/>
    <dgm:cxn modelId="{CDF03778-0D67-49E0-B1BE-835C7BDD64CB}" type="presParOf" srcId="{C36DF130-8F02-45EA-9323-24D084D57B15}" destId="{BD9C825A-2321-4870-991D-E5069BA0B688}" srcOrd="1" destOrd="0" presId="urn:microsoft.com/office/officeart/2005/8/layout/hList1"/>
    <dgm:cxn modelId="{6467FF38-01B6-47D5-B277-250DC1242799}" type="presParOf" srcId="{C36DF130-8F02-45EA-9323-24D084D57B15}" destId="{E0253718-B14F-4A46-BAC4-40896C8C2AA7}" srcOrd="2" destOrd="0" presId="urn:microsoft.com/office/officeart/2005/8/layout/hList1"/>
    <dgm:cxn modelId="{DF008D9D-04B8-41C5-8605-D046FE23F71B}" type="presParOf" srcId="{E0253718-B14F-4A46-BAC4-40896C8C2AA7}" destId="{F75B3170-2ED1-4A94-87EA-92B57E42BD97}" srcOrd="0" destOrd="0" presId="urn:microsoft.com/office/officeart/2005/8/layout/hList1"/>
    <dgm:cxn modelId="{63791DA6-6388-40F3-972B-4D80974D68A2}" type="presParOf" srcId="{E0253718-B14F-4A46-BAC4-40896C8C2AA7}" destId="{578B3054-3F28-432C-BD64-60DF25F5046F}" srcOrd="1" destOrd="0" presId="urn:microsoft.com/office/officeart/2005/8/layout/hList1"/>
    <dgm:cxn modelId="{0F6A2FA0-A8E2-4DB6-88C2-8BB6A666CCF2}" type="presParOf" srcId="{C36DF130-8F02-45EA-9323-24D084D57B15}" destId="{1F24D90D-46F9-4647-8C8E-161DC84E95DC}" srcOrd="3" destOrd="0" presId="urn:microsoft.com/office/officeart/2005/8/layout/hList1"/>
    <dgm:cxn modelId="{A74E4B3F-9338-48CF-BDED-75A04505CB25}" type="presParOf" srcId="{C36DF130-8F02-45EA-9323-24D084D57B15}" destId="{3E18DA5E-30C7-4C0D-87F7-2A619D7AEFFB}" srcOrd="4" destOrd="0" presId="urn:microsoft.com/office/officeart/2005/8/layout/hList1"/>
    <dgm:cxn modelId="{223B7023-A1DE-4A6A-9E90-8BF31369B231}" type="presParOf" srcId="{3E18DA5E-30C7-4C0D-87F7-2A619D7AEFFB}" destId="{E8412244-B60E-4D87-A584-2D5E394FB023}" srcOrd="0" destOrd="0" presId="urn:microsoft.com/office/officeart/2005/8/layout/hList1"/>
    <dgm:cxn modelId="{07660DBD-7863-460F-B6B8-1B8BDBFE9503}" type="presParOf" srcId="{3E18DA5E-30C7-4C0D-87F7-2A619D7AEFFB}" destId="{A64B7EC4-FC88-434B-884F-B3AEE5867BD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170289-F661-4796-9445-8DB2DD2F90E6}"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zh-CN" altLang="en-US"/>
        </a:p>
      </dgm:t>
    </dgm:pt>
    <dgm:pt modelId="{873730F6-1587-4E75-88CB-8600397E4561}">
      <dgm:prSet phldrT="[文本]"/>
      <dgm:spPr>
        <a:solidFill>
          <a:srgbClr val="00B0F0"/>
        </a:solidFill>
      </dgm:spPr>
      <dgm:t>
        <a:bodyPr/>
        <a:lstStyle/>
        <a:p>
          <a:r>
            <a:rPr lang="zh-CN" altLang="en-US" dirty="0"/>
            <a:t>私链</a:t>
          </a:r>
        </a:p>
      </dgm:t>
    </dgm:pt>
    <dgm:pt modelId="{231EFD8D-3A5B-491E-BBC4-9029C33E741B}" type="parTrans" cxnId="{0703B002-25AD-48C6-AF94-9EB94C0CD433}">
      <dgm:prSet/>
      <dgm:spPr/>
      <dgm:t>
        <a:bodyPr/>
        <a:lstStyle/>
        <a:p>
          <a:endParaRPr lang="zh-CN" altLang="en-US"/>
        </a:p>
      </dgm:t>
    </dgm:pt>
    <dgm:pt modelId="{EF5E084E-2588-4402-9838-9F464A492A25}" type="sibTrans" cxnId="{0703B002-25AD-48C6-AF94-9EB94C0CD433}">
      <dgm:prSet/>
      <dgm:spPr>
        <a:ln>
          <a:solidFill>
            <a:srgbClr val="0070C0"/>
          </a:solidFill>
        </a:ln>
      </dgm:spPr>
      <dgm:t>
        <a:bodyPr/>
        <a:lstStyle/>
        <a:p>
          <a:endParaRPr lang="zh-CN" altLang="en-US"/>
        </a:p>
      </dgm:t>
    </dgm:pt>
    <dgm:pt modelId="{7DAAA13C-B269-4B4F-AD5F-59FFB58D86A2}">
      <dgm:prSet phldrT="[文本]"/>
      <dgm:spPr>
        <a:solidFill>
          <a:srgbClr val="00B0F0"/>
        </a:solidFill>
      </dgm:spPr>
      <dgm:t>
        <a:bodyPr/>
        <a:lstStyle/>
        <a:p>
          <a:r>
            <a:rPr lang="zh-CN" altLang="en-US" dirty="0"/>
            <a:t>私链</a:t>
          </a:r>
        </a:p>
      </dgm:t>
    </dgm:pt>
    <dgm:pt modelId="{61F41FC2-C15F-424A-9425-27784AB8D1FA}" type="parTrans" cxnId="{F4FA666A-84CC-4990-97B7-981C33EA4234}">
      <dgm:prSet/>
      <dgm:spPr/>
      <dgm:t>
        <a:bodyPr/>
        <a:lstStyle/>
        <a:p>
          <a:endParaRPr lang="zh-CN" altLang="en-US"/>
        </a:p>
      </dgm:t>
    </dgm:pt>
    <dgm:pt modelId="{72DDBF5C-1A50-4337-9AE9-4FCB7C3D243F}" type="sibTrans" cxnId="{F4FA666A-84CC-4990-97B7-981C33EA4234}">
      <dgm:prSet/>
      <dgm:spPr>
        <a:ln>
          <a:solidFill>
            <a:srgbClr val="0070C0"/>
          </a:solidFill>
        </a:ln>
      </dgm:spPr>
      <dgm:t>
        <a:bodyPr/>
        <a:lstStyle/>
        <a:p>
          <a:endParaRPr lang="zh-CN" altLang="en-US"/>
        </a:p>
      </dgm:t>
    </dgm:pt>
    <dgm:pt modelId="{EE70CC40-A668-4445-9ADE-9E2B0A5F6AF6}">
      <dgm:prSet phldrT="[文本]"/>
      <dgm:spPr>
        <a:solidFill>
          <a:srgbClr val="00B0F0"/>
        </a:solidFill>
      </dgm:spPr>
      <dgm:t>
        <a:bodyPr/>
        <a:lstStyle/>
        <a:p>
          <a:r>
            <a:rPr lang="zh-CN" altLang="en-US" dirty="0"/>
            <a:t>私链</a:t>
          </a:r>
        </a:p>
      </dgm:t>
    </dgm:pt>
    <dgm:pt modelId="{7AC91999-7152-4B7A-893C-70AFFBA3FE1A}" type="parTrans" cxnId="{7512F1D5-B85D-49E4-B037-679C653FBEEB}">
      <dgm:prSet/>
      <dgm:spPr/>
      <dgm:t>
        <a:bodyPr/>
        <a:lstStyle/>
        <a:p>
          <a:endParaRPr lang="zh-CN" altLang="en-US"/>
        </a:p>
      </dgm:t>
    </dgm:pt>
    <dgm:pt modelId="{02AD359B-4C5D-4D19-BBFA-8A7A35082463}" type="sibTrans" cxnId="{7512F1D5-B85D-49E4-B037-679C653FBEEB}">
      <dgm:prSet>
        <dgm:style>
          <a:lnRef idx="1">
            <a:schemeClr val="accent6"/>
          </a:lnRef>
          <a:fillRef idx="0">
            <a:schemeClr val="accent6"/>
          </a:fillRef>
          <a:effectRef idx="0">
            <a:schemeClr val="accent6"/>
          </a:effectRef>
          <a:fontRef idx="minor">
            <a:schemeClr val="tx1"/>
          </a:fontRef>
        </dgm:style>
      </dgm:prSet>
      <dgm:spPr/>
      <dgm:t>
        <a:bodyPr/>
        <a:lstStyle/>
        <a:p>
          <a:endParaRPr lang="zh-CN" altLang="en-US"/>
        </a:p>
      </dgm:t>
    </dgm:pt>
    <dgm:pt modelId="{023E995D-BDE8-48B8-8A43-CD7FD59CA2B0}">
      <dgm:prSet phldrT="[文本]"/>
      <dgm:spPr>
        <a:solidFill>
          <a:srgbClr val="00B0F0"/>
        </a:solidFill>
      </dgm:spPr>
      <dgm:t>
        <a:bodyPr/>
        <a:lstStyle/>
        <a:p>
          <a:r>
            <a:rPr lang="zh-CN" altLang="en-US" dirty="0"/>
            <a:t>私链</a:t>
          </a:r>
        </a:p>
      </dgm:t>
    </dgm:pt>
    <dgm:pt modelId="{DF62E3BC-EB9D-477F-ACDA-F983C8E165F9}" type="parTrans" cxnId="{FD95CAAA-9FC4-425B-8087-EF00081B5B55}">
      <dgm:prSet/>
      <dgm:spPr/>
      <dgm:t>
        <a:bodyPr/>
        <a:lstStyle/>
        <a:p>
          <a:endParaRPr lang="zh-CN" altLang="en-US"/>
        </a:p>
      </dgm:t>
    </dgm:pt>
    <dgm:pt modelId="{C5523705-4F30-403F-8F5D-30A968C33F98}" type="sibTrans" cxnId="{FD95CAAA-9FC4-425B-8087-EF00081B5B55}">
      <dgm:prSet/>
      <dgm:spPr>
        <a:ln>
          <a:solidFill>
            <a:schemeClr val="accent2"/>
          </a:solidFill>
        </a:ln>
      </dgm:spPr>
      <dgm:t>
        <a:bodyPr/>
        <a:lstStyle/>
        <a:p>
          <a:endParaRPr lang="zh-CN" altLang="en-US"/>
        </a:p>
      </dgm:t>
    </dgm:pt>
    <dgm:pt modelId="{F3879512-B0D3-460B-A440-C47EB4276078}">
      <dgm:prSet phldrT="[文本]"/>
      <dgm:spPr>
        <a:solidFill>
          <a:srgbClr val="00B0F0"/>
        </a:solidFill>
      </dgm:spPr>
      <dgm:t>
        <a:bodyPr/>
        <a:lstStyle/>
        <a:p>
          <a:r>
            <a:rPr lang="zh-CN" altLang="en-US" dirty="0"/>
            <a:t>私链</a:t>
          </a:r>
        </a:p>
      </dgm:t>
    </dgm:pt>
    <dgm:pt modelId="{3C0212B2-985B-4FC2-A7CA-91C089F00C8F}" type="parTrans" cxnId="{8BC8119E-66EB-433C-8B45-6A2A27C2F955}">
      <dgm:prSet/>
      <dgm:spPr/>
      <dgm:t>
        <a:bodyPr/>
        <a:lstStyle/>
        <a:p>
          <a:endParaRPr lang="zh-CN" altLang="en-US"/>
        </a:p>
      </dgm:t>
    </dgm:pt>
    <dgm:pt modelId="{345E7DC2-ADDA-4BCA-9766-C05F0BDA2BC6}" type="sibTrans" cxnId="{8BC8119E-66EB-433C-8B45-6A2A27C2F955}">
      <dgm:prSet/>
      <dgm:spPr>
        <a:ln>
          <a:solidFill>
            <a:srgbClr val="0070C0"/>
          </a:solidFill>
        </a:ln>
      </dgm:spPr>
      <dgm:t>
        <a:bodyPr/>
        <a:lstStyle/>
        <a:p>
          <a:endParaRPr lang="zh-CN" altLang="en-US"/>
        </a:p>
      </dgm:t>
    </dgm:pt>
    <dgm:pt modelId="{A08D4108-C01B-4EB1-A887-1092F16E5C00}" type="pres">
      <dgm:prSet presAssocID="{5C170289-F661-4796-9445-8DB2DD2F90E6}" presName="cycle" presStyleCnt="0">
        <dgm:presLayoutVars>
          <dgm:dir/>
          <dgm:resizeHandles val="exact"/>
        </dgm:presLayoutVars>
      </dgm:prSet>
      <dgm:spPr/>
    </dgm:pt>
    <dgm:pt modelId="{A1769179-7E65-4070-9526-FE744D8170CD}" type="pres">
      <dgm:prSet presAssocID="{873730F6-1587-4E75-88CB-8600397E4561}" presName="node" presStyleLbl="node1" presStyleIdx="0" presStyleCnt="5">
        <dgm:presLayoutVars>
          <dgm:bulletEnabled val="1"/>
        </dgm:presLayoutVars>
      </dgm:prSet>
      <dgm:spPr/>
    </dgm:pt>
    <dgm:pt modelId="{5DE48235-ACCC-40F2-90FD-FF63AFE6D5C5}" type="pres">
      <dgm:prSet presAssocID="{873730F6-1587-4E75-88CB-8600397E4561}" presName="spNode" presStyleCnt="0"/>
      <dgm:spPr/>
    </dgm:pt>
    <dgm:pt modelId="{B490AA2F-6C5A-4B92-9FFB-32CD04374136}" type="pres">
      <dgm:prSet presAssocID="{EF5E084E-2588-4402-9838-9F464A492A25}" presName="sibTrans" presStyleLbl="sibTrans1D1" presStyleIdx="0" presStyleCnt="5"/>
      <dgm:spPr/>
    </dgm:pt>
    <dgm:pt modelId="{5D12E90B-D6D6-4E40-97DE-915A5A9A41F6}" type="pres">
      <dgm:prSet presAssocID="{7DAAA13C-B269-4B4F-AD5F-59FFB58D86A2}" presName="node" presStyleLbl="node1" presStyleIdx="1" presStyleCnt="5">
        <dgm:presLayoutVars>
          <dgm:bulletEnabled val="1"/>
        </dgm:presLayoutVars>
      </dgm:prSet>
      <dgm:spPr/>
    </dgm:pt>
    <dgm:pt modelId="{3BD0FC23-6DDB-40A6-9D69-0224C8AD0AE8}" type="pres">
      <dgm:prSet presAssocID="{7DAAA13C-B269-4B4F-AD5F-59FFB58D86A2}" presName="spNode" presStyleCnt="0"/>
      <dgm:spPr/>
    </dgm:pt>
    <dgm:pt modelId="{A3D847BE-671A-47A3-B8D3-DF9F071D9602}" type="pres">
      <dgm:prSet presAssocID="{72DDBF5C-1A50-4337-9AE9-4FCB7C3D243F}" presName="sibTrans" presStyleLbl="sibTrans1D1" presStyleIdx="1" presStyleCnt="5"/>
      <dgm:spPr/>
    </dgm:pt>
    <dgm:pt modelId="{A79A6439-DD6E-4D09-B291-46C9F6273B08}" type="pres">
      <dgm:prSet presAssocID="{EE70CC40-A668-4445-9ADE-9E2B0A5F6AF6}" presName="node" presStyleLbl="node1" presStyleIdx="2" presStyleCnt="5">
        <dgm:presLayoutVars>
          <dgm:bulletEnabled val="1"/>
        </dgm:presLayoutVars>
      </dgm:prSet>
      <dgm:spPr/>
    </dgm:pt>
    <dgm:pt modelId="{C602350B-12B4-481D-9711-10DBD8174AF5}" type="pres">
      <dgm:prSet presAssocID="{EE70CC40-A668-4445-9ADE-9E2B0A5F6AF6}" presName="spNode" presStyleCnt="0"/>
      <dgm:spPr/>
    </dgm:pt>
    <dgm:pt modelId="{3E5793DE-DFD4-4793-844E-E268CD2F7D8A}" type="pres">
      <dgm:prSet presAssocID="{02AD359B-4C5D-4D19-BBFA-8A7A35082463}" presName="sibTrans" presStyleLbl="sibTrans1D1" presStyleIdx="2" presStyleCnt="5"/>
      <dgm:spPr/>
    </dgm:pt>
    <dgm:pt modelId="{F2108F71-3478-4B69-AC4E-01973A386E3C}" type="pres">
      <dgm:prSet presAssocID="{023E995D-BDE8-48B8-8A43-CD7FD59CA2B0}" presName="node" presStyleLbl="node1" presStyleIdx="3" presStyleCnt="5">
        <dgm:presLayoutVars>
          <dgm:bulletEnabled val="1"/>
        </dgm:presLayoutVars>
      </dgm:prSet>
      <dgm:spPr/>
    </dgm:pt>
    <dgm:pt modelId="{747F98E4-D23C-4604-A41C-2EF2BBE1A1F8}" type="pres">
      <dgm:prSet presAssocID="{023E995D-BDE8-48B8-8A43-CD7FD59CA2B0}" presName="spNode" presStyleCnt="0"/>
      <dgm:spPr/>
    </dgm:pt>
    <dgm:pt modelId="{F2893228-F553-4EB3-A352-E91539857A5A}" type="pres">
      <dgm:prSet presAssocID="{C5523705-4F30-403F-8F5D-30A968C33F98}" presName="sibTrans" presStyleLbl="sibTrans1D1" presStyleIdx="3" presStyleCnt="5"/>
      <dgm:spPr/>
    </dgm:pt>
    <dgm:pt modelId="{DF94F6E0-D78F-4F57-B48B-BB0833CDD181}" type="pres">
      <dgm:prSet presAssocID="{F3879512-B0D3-460B-A440-C47EB4276078}" presName="node" presStyleLbl="node1" presStyleIdx="4" presStyleCnt="5">
        <dgm:presLayoutVars>
          <dgm:bulletEnabled val="1"/>
        </dgm:presLayoutVars>
      </dgm:prSet>
      <dgm:spPr/>
    </dgm:pt>
    <dgm:pt modelId="{DB1738E6-1FD7-468F-8946-C6DCD4AF1E38}" type="pres">
      <dgm:prSet presAssocID="{F3879512-B0D3-460B-A440-C47EB4276078}" presName="spNode" presStyleCnt="0"/>
      <dgm:spPr/>
    </dgm:pt>
    <dgm:pt modelId="{C3934536-AD1D-4622-85C2-C661CF42CF01}" type="pres">
      <dgm:prSet presAssocID="{345E7DC2-ADDA-4BCA-9766-C05F0BDA2BC6}" presName="sibTrans" presStyleLbl="sibTrans1D1" presStyleIdx="4" presStyleCnt="5"/>
      <dgm:spPr/>
    </dgm:pt>
  </dgm:ptLst>
  <dgm:cxnLst>
    <dgm:cxn modelId="{0703B002-25AD-48C6-AF94-9EB94C0CD433}" srcId="{5C170289-F661-4796-9445-8DB2DD2F90E6}" destId="{873730F6-1587-4E75-88CB-8600397E4561}" srcOrd="0" destOrd="0" parTransId="{231EFD8D-3A5B-491E-BBC4-9029C33E741B}" sibTransId="{EF5E084E-2588-4402-9838-9F464A492A25}"/>
    <dgm:cxn modelId="{4C4BAD2A-DE14-4539-9D17-5051CD697E01}" type="presOf" srcId="{EF5E084E-2588-4402-9838-9F464A492A25}" destId="{B490AA2F-6C5A-4B92-9FFB-32CD04374136}" srcOrd="0" destOrd="0" presId="urn:microsoft.com/office/officeart/2005/8/layout/cycle6"/>
    <dgm:cxn modelId="{EB795D34-CC0F-4F0B-893D-109565F1307F}" type="presOf" srcId="{02AD359B-4C5D-4D19-BBFA-8A7A35082463}" destId="{3E5793DE-DFD4-4793-844E-E268CD2F7D8A}" srcOrd="0" destOrd="0" presId="urn:microsoft.com/office/officeart/2005/8/layout/cycle6"/>
    <dgm:cxn modelId="{BC304039-F023-4377-92A6-0DDD467C03BF}" type="presOf" srcId="{023E995D-BDE8-48B8-8A43-CD7FD59CA2B0}" destId="{F2108F71-3478-4B69-AC4E-01973A386E3C}" srcOrd="0" destOrd="0" presId="urn:microsoft.com/office/officeart/2005/8/layout/cycle6"/>
    <dgm:cxn modelId="{396E0F65-C223-4022-AA37-3423D5A88C9C}" type="presOf" srcId="{5C170289-F661-4796-9445-8DB2DD2F90E6}" destId="{A08D4108-C01B-4EB1-A887-1092F16E5C00}" srcOrd="0" destOrd="0" presId="urn:microsoft.com/office/officeart/2005/8/layout/cycle6"/>
    <dgm:cxn modelId="{FD54D647-C5EB-4C3E-987D-E62090DC3CAA}" type="presOf" srcId="{C5523705-4F30-403F-8F5D-30A968C33F98}" destId="{F2893228-F553-4EB3-A352-E91539857A5A}" srcOrd="0" destOrd="0" presId="urn:microsoft.com/office/officeart/2005/8/layout/cycle6"/>
    <dgm:cxn modelId="{F4FA666A-84CC-4990-97B7-981C33EA4234}" srcId="{5C170289-F661-4796-9445-8DB2DD2F90E6}" destId="{7DAAA13C-B269-4B4F-AD5F-59FFB58D86A2}" srcOrd="1" destOrd="0" parTransId="{61F41FC2-C15F-424A-9425-27784AB8D1FA}" sibTransId="{72DDBF5C-1A50-4337-9AE9-4FCB7C3D243F}"/>
    <dgm:cxn modelId="{8BC8119E-66EB-433C-8B45-6A2A27C2F955}" srcId="{5C170289-F661-4796-9445-8DB2DD2F90E6}" destId="{F3879512-B0D3-460B-A440-C47EB4276078}" srcOrd="4" destOrd="0" parTransId="{3C0212B2-985B-4FC2-A7CA-91C089F00C8F}" sibTransId="{345E7DC2-ADDA-4BCA-9766-C05F0BDA2BC6}"/>
    <dgm:cxn modelId="{401389A3-6960-4703-941D-DCAC2A11B9DD}" type="presOf" srcId="{873730F6-1587-4E75-88CB-8600397E4561}" destId="{A1769179-7E65-4070-9526-FE744D8170CD}" srcOrd="0" destOrd="0" presId="urn:microsoft.com/office/officeart/2005/8/layout/cycle6"/>
    <dgm:cxn modelId="{FD95CAAA-9FC4-425B-8087-EF00081B5B55}" srcId="{5C170289-F661-4796-9445-8DB2DD2F90E6}" destId="{023E995D-BDE8-48B8-8A43-CD7FD59CA2B0}" srcOrd="3" destOrd="0" parTransId="{DF62E3BC-EB9D-477F-ACDA-F983C8E165F9}" sibTransId="{C5523705-4F30-403F-8F5D-30A968C33F98}"/>
    <dgm:cxn modelId="{29927CB8-69C1-42B5-932F-A9F9CD246CCE}" type="presOf" srcId="{345E7DC2-ADDA-4BCA-9766-C05F0BDA2BC6}" destId="{C3934536-AD1D-4622-85C2-C661CF42CF01}" srcOrd="0" destOrd="0" presId="urn:microsoft.com/office/officeart/2005/8/layout/cycle6"/>
    <dgm:cxn modelId="{F5E66AB9-F630-4786-9B8D-1FDC1AADAD6B}" type="presOf" srcId="{F3879512-B0D3-460B-A440-C47EB4276078}" destId="{DF94F6E0-D78F-4F57-B48B-BB0833CDD181}" srcOrd="0" destOrd="0" presId="urn:microsoft.com/office/officeart/2005/8/layout/cycle6"/>
    <dgm:cxn modelId="{7512F1D5-B85D-49E4-B037-679C653FBEEB}" srcId="{5C170289-F661-4796-9445-8DB2DD2F90E6}" destId="{EE70CC40-A668-4445-9ADE-9E2B0A5F6AF6}" srcOrd="2" destOrd="0" parTransId="{7AC91999-7152-4B7A-893C-70AFFBA3FE1A}" sibTransId="{02AD359B-4C5D-4D19-BBFA-8A7A35082463}"/>
    <dgm:cxn modelId="{B5A98DD6-5DF1-4B2C-B057-3BB26AA45AD1}" type="presOf" srcId="{7DAAA13C-B269-4B4F-AD5F-59FFB58D86A2}" destId="{5D12E90B-D6D6-4E40-97DE-915A5A9A41F6}" srcOrd="0" destOrd="0" presId="urn:microsoft.com/office/officeart/2005/8/layout/cycle6"/>
    <dgm:cxn modelId="{C5EAF3DF-F91F-41AC-A26E-FE51B3747767}" type="presOf" srcId="{EE70CC40-A668-4445-9ADE-9E2B0A5F6AF6}" destId="{A79A6439-DD6E-4D09-B291-46C9F6273B08}" srcOrd="0" destOrd="0" presId="urn:microsoft.com/office/officeart/2005/8/layout/cycle6"/>
    <dgm:cxn modelId="{8BC135FE-71A1-46B5-85CA-4470175BEAA6}" type="presOf" srcId="{72DDBF5C-1A50-4337-9AE9-4FCB7C3D243F}" destId="{A3D847BE-671A-47A3-B8D3-DF9F071D9602}" srcOrd="0" destOrd="0" presId="urn:microsoft.com/office/officeart/2005/8/layout/cycle6"/>
    <dgm:cxn modelId="{3646134E-6D70-4931-A019-0858F4ACCB46}" type="presParOf" srcId="{A08D4108-C01B-4EB1-A887-1092F16E5C00}" destId="{A1769179-7E65-4070-9526-FE744D8170CD}" srcOrd="0" destOrd="0" presId="urn:microsoft.com/office/officeart/2005/8/layout/cycle6"/>
    <dgm:cxn modelId="{474A1EE6-80EF-4D9F-8A49-AAC38ABEE9C6}" type="presParOf" srcId="{A08D4108-C01B-4EB1-A887-1092F16E5C00}" destId="{5DE48235-ACCC-40F2-90FD-FF63AFE6D5C5}" srcOrd="1" destOrd="0" presId="urn:microsoft.com/office/officeart/2005/8/layout/cycle6"/>
    <dgm:cxn modelId="{D2A84C83-3BCE-4D56-9FB9-96C4995922BA}" type="presParOf" srcId="{A08D4108-C01B-4EB1-A887-1092F16E5C00}" destId="{B490AA2F-6C5A-4B92-9FFB-32CD04374136}" srcOrd="2" destOrd="0" presId="urn:microsoft.com/office/officeart/2005/8/layout/cycle6"/>
    <dgm:cxn modelId="{0D4AAADF-AF60-46A1-816E-891942C9F716}" type="presParOf" srcId="{A08D4108-C01B-4EB1-A887-1092F16E5C00}" destId="{5D12E90B-D6D6-4E40-97DE-915A5A9A41F6}" srcOrd="3" destOrd="0" presId="urn:microsoft.com/office/officeart/2005/8/layout/cycle6"/>
    <dgm:cxn modelId="{45CB572F-DC2F-4FCA-BA23-4B941179090E}" type="presParOf" srcId="{A08D4108-C01B-4EB1-A887-1092F16E5C00}" destId="{3BD0FC23-6DDB-40A6-9D69-0224C8AD0AE8}" srcOrd="4" destOrd="0" presId="urn:microsoft.com/office/officeart/2005/8/layout/cycle6"/>
    <dgm:cxn modelId="{46AE4E5D-22EF-4514-B3E3-E5895928141E}" type="presParOf" srcId="{A08D4108-C01B-4EB1-A887-1092F16E5C00}" destId="{A3D847BE-671A-47A3-B8D3-DF9F071D9602}" srcOrd="5" destOrd="0" presId="urn:microsoft.com/office/officeart/2005/8/layout/cycle6"/>
    <dgm:cxn modelId="{FCEDFE99-9C06-4C15-A648-2CAFEE9A02E5}" type="presParOf" srcId="{A08D4108-C01B-4EB1-A887-1092F16E5C00}" destId="{A79A6439-DD6E-4D09-B291-46C9F6273B08}" srcOrd="6" destOrd="0" presId="urn:microsoft.com/office/officeart/2005/8/layout/cycle6"/>
    <dgm:cxn modelId="{E556A8A2-BA63-4B6E-8600-01328673F893}" type="presParOf" srcId="{A08D4108-C01B-4EB1-A887-1092F16E5C00}" destId="{C602350B-12B4-481D-9711-10DBD8174AF5}" srcOrd="7" destOrd="0" presId="urn:microsoft.com/office/officeart/2005/8/layout/cycle6"/>
    <dgm:cxn modelId="{7D2857BA-54A0-4B86-92D7-833D90241340}" type="presParOf" srcId="{A08D4108-C01B-4EB1-A887-1092F16E5C00}" destId="{3E5793DE-DFD4-4793-844E-E268CD2F7D8A}" srcOrd="8" destOrd="0" presId="urn:microsoft.com/office/officeart/2005/8/layout/cycle6"/>
    <dgm:cxn modelId="{D6D51A72-24CB-4A93-824F-4300965C3E3D}" type="presParOf" srcId="{A08D4108-C01B-4EB1-A887-1092F16E5C00}" destId="{F2108F71-3478-4B69-AC4E-01973A386E3C}" srcOrd="9" destOrd="0" presId="urn:microsoft.com/office/officeart/2005/8/layout/cycle6"/>
    <dgm:cxn modelId="{1BCBAA25-5DAC-44FF-B397-6737921FE823}" type="presParOf" srcId="{A08D4108-C01B-4EB1-A887-1092F16E5C00}" destId="{747F98E4-D23C-4604-A41C-2EF2BBE1A1F8}" srcOrd="10" destOrd="0" presId="urn:microsoft.com/office/officeart/2005/8/layout/cycle6"/>
    <dgm:cxn modelId="{472C98D1-6C5C-4472-B49D-FA4B75493C65}" type="presParOf" srcId="{A08D4108-C01B-4EB1-A887-1092F16E5C00}" destId="{F2893228-F553-4EB3-A352-E91539857A5A}" srcOrd="11" destOrd="0" presId="urn:microsoft.com/office/officeart/2005/8/layout/cycle6"/>
    <dgm:cxn modelId="{44258F5B-6BD5-437F-B2F9-74DBC79FE8CC}" type="presParOf" srcId="{A08D4108-C01B-4EB1-A887-1092F16E5C00}" destId="{DF94F6E0-D78F-4F57-B48B-BB0833CDD181}" srcOrd="12" destOrd="0" presId="urn:microsoft.com/office/officeart/2005/8/layout/cycle6"/>
    <dgm:cxn modelId="{55551025-BD01-4039-BC4C-47AB24219D03}" type="presParOf" srcId="{A08D4108-C01B-4EB1-A887-1092F16E5C00}" destId="{DB1738E6-1FD7-468F-8946-C6DCD4AF1E38}" srcOrd="13" destOrd="0" presId="urn:microsoft.com/office/officeart/2005/8/layout/cycle6"/>
    <dgm:cxn modelId="{FC3FABF9-6869-41F8-87D4-280DE532C6CA}" type="presParOf" srcId="{A08D4108-C01B-4EB1-A887-1092F16E5C00}" destId="{C3934536-AD1D-4622-85C2-C661CF42CF01}"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380F2A-826F-42E5-8867-0067FABD182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F9694BA1-6BBB-4962-BA43-D36DDBA6B66F}">
      <dgm:prSet phldrT="[文本]"/>
      <dgm:spPr>
        <a:solidFill>
          <a:srgbClr val="00B0F0"/>
        </a:solidFill>
      </dgm:spPr>
      <dgm:t>
        <a:bodyPr/>
        <a:lstStyle/>
        <a:p>
          <a:r>
            <a:rPr lang="zh-CN" altLang="en-US" dirty="0">
              <a:solidFill>
                <a:schemeClr val="tx1"/>
              </a:solidFill>
            </a:rPr>
            <a:t>选择</a:t>
          </a:r>
        </a:p>
      </dgm:t>
    </dgm:pt>
    <dgm:pt modelId="{74359330-F66E-4A67-B9F8-B31B985D098D}" type="parTrans" cxnId="{A846583B-76F1-4C3E-BF06-B9D15125F817}">
      <dgm:prSet/>
      <dgm:spPr/>
      <dgm:t>
        <a:bodyPr/>
        <a:lstStyle/>
        <a:p>
          <a:endParaRPr lang="zh-CN" altLang="en-US"/>
        </a:p>
      </dgm:t>
    </dgm:pt>
    <dgm:pt modelId="{84FEAA56-7625-4999-9E85-0678E9ABB107}" type="sibTrans" cxnId="{A846583B-76F1-4C3E-BF06-B9D15125F817}">
      <dgm:prSet/>
      <dgm:spPr/>
      <dgm:t>
        <a:bodyPr/>
        <a:lstStyle/>
        <a:p>
          <a:endParaRPr lang="zh-CN" altLang="en-US"/>
        </a:p>
      </dgm:t>
    </dgm:pt>
    <dgm:pt modelId="{49923AFC-A936-46D6-9754-782E7D53C742}">
      <dgm:prSet phldrT="[文本]" custT="1"/>
      <dgm:spPr>
        <a:ln>
          <a:solidFill>
            <a:srgbClr val="00B0F0"/>
          </a:solidFill>
        </a:ln>
      </dgm:spPr>
      <dgm:t>
        <a:bodyPr/>
        <a:lstStyle/>
        <a:p>
          <a:r>
            <a:rPr lang="zh-CN" altLang="en-US" sz="1600" b="0" i="0" dirty="0"/>
            <a:t>基于三个最为成熟的平台：以太坊，</a:t>
          </a:r>
          <a:r>
            <a:rPr lang="en-US" sz="1600" b="0" i="0" dirty="0"/>
            <a:t>Parity</a:t>
          </a:r>
          <a:r>
            <a:rPr lang="zh-CN" altLang="en-US" sz="1600" b="0" i="0" dirty="0"/>
            <a:t>和</a:t>
          </a:r>
          <a:r>
            <a:rPr lang="en-US" sz="1600" b="0" i="0" dirty="0"/>
            <a:t>Hyperledger</a:t>
          </a:r>
          <a:endParaRPr lang="zh-CN" altLang="en-US" sz="1600" dirty="0"/>
        </a:p>
      </dgm:t>
    </dgm:pt>
    <dgm:pt modelId="{1203852C-B297-439F-8F8C-258F49624B0F}" type="parTrans" cxnId="{7314C8F0-3F21-4886-AD2C-F3F1FC7E1699}">
      <dgm:prSet/>
      <dgm:spPr/>
      <dgm:t>
        <a:bodyPr/>
        <a:lstStyle/>
        <a:p>
          <a:endParaRPr lang="zh-CN" altLang="en-US"/>
        </a:p>
      </dgm:t>
    </dgm:pt>
    <dgm:pt modelId="{DD431461-F836-468A-BF8A-4D1E1C8534A6}" type="sibTrans" cxnId="{7314C8F0-3F21-4886-AD2C-F3F1FC7E1699}">
      <dgm:prSet/>
      <dgm:spPr/>
      <dgm:t>
        <a:bodyPr/>
        <a:lstStyle/>
        <a:p>
          <a:endParaRPr lang="zh-CN" altLang="en-US"/>
        </a:p>
      </dgm:t>
    </dgm:pt>
    <dgm:pt modelId="{FC24C8CB-B863-49C2-8445-30C5A75D02E1}">
      <dgm:prSet phldrT="[文本]"/>
      <dgm:spPr>
        <a:solidFill>
          <a:srgbClr val="00B0F0"/>
        </a:solidFill>
      </dgm:spPr>
      <dgm:t>
        <a:bodyPr/>
        <a:lstStyle/>
        <a:p>
          <a:r>
            <a:rPr lang="zh-CN" altLang="en-US" dirty="0">
              <a:solidFill>
                <a:schemeClr val="tx1"/>
              </a:solidFill>
            </a:rPr>
            <a:t>切分</a:t>
          </a:r>
        </a:p>
      </dgm:t>
    </dgm:pt>
    <dgm:pt modelId="{1205CB23-B91A-410B-A6D3-A2C11DBF55FC}" type="parTrans" cxnId="{672A64F4-9EDD-4CA4-A3F4-81271C0040FF}">
      <dgm:prSet/>
      <dgm:spPr/>
      <dgm:t>
        <a:bodyPr/>
        <a:lstStyle/>
        <a:p>
          <a:endParaRPr lang="zh-CN" altLang="en-US"/>
        </a:p>
      </dgm:t>
    </dgm:pt>
    <dgm:pt modelId="{9305AEF5-D450-4FDB-8713-C274FFB3EE15}" type="sibTrans" cxnId="{672A64F4-9EDD-4CA4-A3F4-81271C0040FF}">
      <dgm:prSet/>
      <dgm:spPr/>
      <dgm:t>
        <a:bodyPr/>
        <a:lstStyle/>
        <a:p>
          <a:endParaRPr lang="zh-CN" altLang="en-US"/>
        </a:p>
      </dgm:t>
    </dgm:pt>
    <dgm:pt modelId="{2E380A75-518C-46A0-9AA2-D89AA96FD8F1}">
      <dgm:prSet phldrT="[文本]" custT="1"/>
      <dgm:spPr>
        <a:ln>
          <a:solidFill>
            <a:srgbClr val="00B0F0"/>
          </a:solidFill>
        </a:ln>
      </dgm:spPr>
      <dgm:t>
        <a:bodyPr/>
        <a:lstStyle/>
        <a:p>
          <a:r>
            <a:rPr lang="zh-CN" altLang="en-US" sz="1600" b="0" i="0" dirty="0"/>
            <a:t>将区块链的结构模块化地分为若干层，逐个研究</a:t>
          </a:r>
          <a:endParaRPr lang="zh-CN" altLang="en-US" sz="1600" dirty="0"/>
        </a:p>
      </dgm:t>
    </dgm:pt>
    <dgm:pt modelId="{EC599156-1F52-4228-9B52-CF123ED12CAB}" type="parTrans" cxnId="{616196C5-B6A1-4D4F-8D9B-586E4BA8175C}">
      <dgm:prSet/>
      <dgm:spPr/>
      <dgm:t>
        <a:bodyPr/>
        <a:lstStyle/>
        <a:p>
          <a:endParaRPr lang="zh-CN" altLang="en-US"/>
        </a:p>
      </dgm:t>
    </dgm:pt>
    <dgm:pt modelId="{C8029701-0711-40A0-B30C-C636426CD96D}" type="sibTrans" cxnId="{616196C5-B6A1-4D4F-8D9B-586E4BA8175C}">
      <dgm:prSet/>
      <dgm:spPr/>
      <dgm:t>
        <a:bodyPr/>
        <a:lstStyle/>
        <a:p>
          <a:endParaRPr lang="zh-CN" altLang="en-US"/>
        </a:p>
      </dgm:t>
    </dgm:pt>
    <dgm:pt modelId="{EEA0BD35-D968-4747-B682-1087EBB35340}">
      <dgm:prSet phldrT="[文本]"/>
      <dgm:spPr>
        <a:solidFill>
          <a:srgbClr val="00B0F0"/>
        </a:solidFill>
      </dgm:spPr>
      <dgm:t>
        <a:bodyPr/>
        <a:lstStyle/>
        <a:p>
          <a:r>
            <a:rPr lang="en-US" altLang="zh-CN" dirty="0">
              <a:solidFill>
                <a:schemeClr val="tx1"/>
              </a:solidFill>
            </a:rPr>
            <a:t>Workload</a:t>
          </a:r>
          <a:endParaRPr lang="zh-CN" altLang="en-US" dirty="0">
            <a:solidFill>
              <a:schemeClr val="tx1"/>
            </a:solidFill>
          </a:endParaRPr>
        </a:p>
      </dgm:t>
    </dgm:pt>
    <dgm:pt modelId="{A80912CB-B54E-4615-AD35-5983FAC3E5E0}" type="parTrans" cxnId="{9B9BF8D9-5103-4598-8152-58235DB3AE18}">
      <dgm:prSet/>
      <dgm:spPr/>
      <dgm:t>
        <a:bodyPr/>
        <a:lstStyle/>
        <a:p>
          <a:endParaRPr lang="zh-CN" altLang="en-US"/>
        </a:p>
      </dgm:t>
    </dgm:pt>
    <dgm:pt modelId="{274CBF80-B0AD-405C-840B-ADE0297C0688}" type="sibTrans" cxnId="{9B9BF8D9-5103-4598-8152-58235DB3AE18}">
      <dgm:prSet/>
      <dgm:spPr/>
      <dgm:t>
        <a:bodyPr/>
        <a:lstStyle/>
        <a:p>
          <a:endParaRPr lang="zh-CN" altLang="en-US"/>
        </a:p>
      </dgm:t>
    </dgm:pt>
    <dgm:pt modelId="{4B5F48AE-39FC-4476-8D86-BF3AB7D9F586}">
      <dgm:prSet phldrT="[文本]" custT="1"/>
      <dgm:spPr>
        <a:ln>
          <a:solidFill>
            <a:srgbClr val="00B0F0"/>
          </a:solidFill>
        </a:ln>
      </dgm:spPr>
      <dgm:t>
        <a:bodyPr/>
        <a:lstStyle/>
        <a:p>
          <a:r>
            <a:rPr lang="zh-CN" altLang="en-US" sz="1600" b="0" i="0" dirty="0"/>
            <a:t>基于真实或合成的数据，设计交易的</a:t>
          </a:r>
          <a:r>
            <a:rPr lang="en-US" sz="1600" b="0" i="0" dirty="0"/>
            <a:t>workload</a:t>
          </a:r>
          <a:r>
            <a:rPr lang="zh-CN" altLang="en-US" sz="1600" b="0" i="0" dirty="0"/>
            <a:t>和分析的</a:t>
          </a:r>
          <a:r>
            <a:rPr lang="en-US" sz="1600" b="0" i="0" dirty="0"/>
            <a:t>workload</a:t>
          </a:r>
          <a:endParaRPr lang="zh-CN" altLang="en-US" sz="1600" dirty="0"/>
        </a:p>
      </dgm:t>
    </dgm:pt>
    <dgm:pt modelId="{A55568FC-983F-4F51-B0D8-DDDDE4EE854F}" type="parTrans" cxnId="{AD3A5385-7480-4E1A-A5F1-81E3EAC70021}">
      <dgm:prSet/>
      <dgm:spPr/>
      <dgm:t>
        <a:bodyPr/>
        <a:lstStyle/>
        <a:p>
          <a:endParaRPr lang="zh-CN" altLang="en-US"/>
        </a:p>
      </dgm:t>
    </dgm:pt>
    <dgm:pt modelId="{51F5381B-7AB9-4C7B-8E1F-8FE2E8E33385}" type="sibTrans" cxnId="{AD3A5385-7480-4E1A-A5F1-81E3EAC70021}">
      <dgm:prSet/>
      <dgm:spPr/>
      <dgm:t>
        <a:bodyPr/>
        <a:lstStyle/>
        <a:p>
          <a:endParaRPr lang="zh-CN" altLang="en-US"/>
        </a:p>
      </dgm:t>
    </dgm:pt>
    <dgm:pt modelId="{DB37552D-F76B-4A96-A5A0-42AE818A6569}" type="pres">
      <dgm:prSet presAssocID="{B3380F2A-826F-42E5-8867-0067FABD1822}" presName="linearFlow" presStyleCnt="0">
        <dgm:presLayoutVars>
          <dgm:dir/>
          <dgm:animLvl val="lvl"/>
          <dgm:resizeHandles val="exact"/>
        </dgm:presLayoutVars>
      </dgm:prSet>
      <dgm:spPr/>
    </dgm:pt>
    <dgm:pt modelId="{DF8B372D-7F1B-4F1C-BCCB-85AD1908CA5F}" type="pres">
      <dgm:prSet presAssocID="{F9694BA1-6BBB-4962-BA43-D36DDBA6B66F}" presName="composite" presStyleCnt="0"/>
      <dgm:spPr/>
    </dgm:pt>
    <dgm:pt modelId="{697B45F1-F15A-49D9-87C3-6956195944ED}" type="pres">
      <dgm:prSet presAssocID="{F9694BA1-6BBB-4962-BA43-D36DDBA6B66F}" presName="parentText" presStyleLbl="alignNode1" presStyleIdx="0" presStyleCnt="3">
        <dgm:presLayoutVars>
          <dgm:chMax val="1"/>
          <dgm:bulletEnabled val="1"/>
        </dgm:presLayoutVars>
      </dgm:prSet>
      <dgm:spPr/>
    </dgm:pt>
    <dgm:pt modelId="{6EF3728C-4C84-40C5-BAA8-1E20E63BF7EB}" type="pres">
      <dgm:prSet presAssocID="{F9694BA1-6BBB-4962-BA43-D36DDBA6B66F}" presName="descendantText" presStyleLbl="alignAcc1" presStyleIdx="0" presStyleCnt="3" custLinFactNeighborY="-29312">
        <dgm:presLayoutVars>
          <dgm:bulletEnabled val="1"/>
        </dgm:presLayoutVars>
      </dgm:prSet>
      <dgm:spPr/>
    </dgm:pt>
    <dgm:pt modelId="{5CCD62B0-149B-484C-8555-42C418B8A0CC}" type="pres">
      <dgm:prSet presAssocID="{84FEAA56-7625-4999-9E85-0678E9ABB107}" presName="sp" presStyleCnt="0"/>
      <dgm:spPr/>
    </dgm:pt>
    <dgm:pt modelId="{6CE46488-DEBA-4E18-967B-22A61ED84D75}" type="pres">
      <dgm:prSet presAssocID="{FC24C8CB-B863-49C2-8445-30C5A75D02E1}" presName="composite" presStyleCnt="0"/>
      <dgm:spPr/>
    </dgm:pt>
    <dgm:pt modelId="{64B98FD5-C694-48FE-8A5D-66ACFF31D85F}" type="pres">
      <dgm:prSet presAssocID="{FC24C8CB-B863-49C2-8445-30C5A75D02E1}" presName="parentText" presStyleLbl="alignNode1" presStyleIdx="1" presStyleCnt="3">
        <dgm:presLayoutVars>
          <dgm:chMax val="1"/>
          <dgm:bulletEnabled val="1"/>
        </dgm:presLayoutVars>
      </dgm:prSet>
      <dgm:spPr/>
    </dgm:pt>
    <dgm:pt modelId="{6EC11D68-B218-4944-8964-AD2C1A76AB2F}" type="pres">
      <dgm:prSet presAssocID="{FC24C8CB-B863-49C2-8445-30C5A75D02E1}" presName="descendantText" presStyleLbl="alignAcc1" presStyleIdx="1" presStyleCnt="3" custLinFactNeighborY="-27786">
        <dgm:presLayoutVars>
          <dgm:bulletEnabled val="1"/>
        </dgm:presLayoutVars>
      </dgm:prSet>
      <dgm:spPr/>
    </dgm:pt>
    <dgm:pt modelId="{3D81F56C-D3A0-42F0-9DCC-9CF326DE746F}" type="pres">
      <dgm:prSet presAssocID="{9305AEF5-D450-4FDB-8713-C274FFB3EE15}" presName="sp" presStyleCnt="0"/>
      <dgm:spPr/>
    </dgm:pt>
    <dgm:pt modelId="{2921C27A-2D18-4B64-A602-F92A7E61FCB1}" type="pres">
      <dgm:prSet presAssocID="{EEA0BD35-D968-4747-B682-1087EBB35340}" presName="composite" presStyleCnt="0"/>
      <dgm:spPr/>
    </dgm:pt>
    <dgm:pt modelId="{7FF1AD53-7C36-4E60-81F2-6B854D4083F7}" type="pres">
      <dgm:prSet presAssocID="{EEA0BD35-D968-4747-B682-1087EBB35340}" presName="parentText" presStyleLbl="alignNode1" presStyleIdx="2" presStyleCnt="3">
        <dgm:presLayoutVars>
          <dgm:chMax val="1"/>
          <dgm:bulletEnabled val="1"/>
        </dgm:presLayoutVars>
      </dgm:prSet>
      <dgm:spPr/>
    </dgm:pt>
    <dgm:pt modelId="{F23DFDAA-7598-447E-A12A-F332A08666F0}" type="pres">
      <dgm:prSet presAssocID="{EEA0BD35-D968-4747-B682-1087EBB35340}" presName="descendantText" presStyleLbl="alignAcc1" presStyleIdx="2" presStyleCnt="3" custLinFactNeighborY="-27786">
        <dgm:presLayoutVars>
          <dgm:bulletEnabled val="1"/>
        </dgm:presLayoutVars>
      </dgm:prSet>
      <dgm:spPr/>
    </dgm:pt>
  </dgm:ptLst>
  <dgm:cxnLst>
    <dgm:cxn modelId="{A846583B-76F1-4C3E-BF06-B9D15125F817}" srcId="{B3380F2A-826F-42E5-8867-0067FABD1822}" destId="{F9694BA1-6BBB-4962-BA43-D36DDBA6B66F}" srcOrd="0" destOrd="0" parTransId="{74359330-F66E-4A67-B9F8-B31B985D098D}" sibTransId="{84FEAA56-7625-4999-9E85-0678E9ABB107}"/>
    <dgm:cxn modelId="{E5913461-2B3D-47BF-A427-693BDA82B94D}" type="presOf" srcId="{4B5F48AE-39FC-4476-8D86-BF3AB7D9F586}" destId="{F23DFDAA-7598-447E-A12A-F332A08666F0}" srcOrd="0" destOrd="0" presId="urn:microsoft.com/office/officeart/2005/8/layout/chevron2"/>
    <dgm:cxn modelId="{A5B22242-B0AD-4391-84A4-6DCC5226ED0F}" type="presOf" srcId="{FC24C8CB-B863-49C2-8445-30C5A75D02E1}" destId="{64B98FD5-C694-48FE-8A5D-66ACFF31D85F}" srcOrd="0" destOrd="0" presId="urn:microsoft.com/office/officeart/2005/8/layout/chevron2"/>
    <dgm:cxn modelId="{48188C65-08A5-4289-B1F4-781D78ECEDE5}" type="presOf" srcId="{F9694BA1-6BBB-4962-BA43-D36DDBA6B66F}" destId="{697B45F1-F15A-49D9-87C3-6956195944ED}" srcOrd="0" destOrd="0" presId="urn:microsoft.com/office/officeart/2005/8/layout/chevron2"/>
    <dgm:cxn modelId="{6088D570-B571-4221-8286-4045F7BBDA18}" type="presOf" srcId="{49923AFC-A936-46D6-9754-782E7D53C742}" destId="{6EF3728C-4C84-40C5-BAA8-1E20E63BF7EB}" srcOrd="0" destOrd="0" presId="urn:microsoft.com/office/officeart/2005/8/layout/chevron2"/>
    <dgm:cxn modelId="{D0ECDC53-16CA-4F59-B5EC-5D15D1BFC98D}" type="presOf" srcId="{B3380F2A-826F-42E5-8867-0067FABD1822}" destId="{DB37552D-F76B-4A96-A5A0-42AE818A6569}" srcOrd="0" destOrd="0" presId="urn:microsoft.com/office/officeart/2005/8/layout/chevron2"/>
    <dgm:cxn modelId="{AD3A5385-7480-4E1A-A5F1-81E3EAC70021}" srcId="{EEA0BD35-D968-4747-B682-1087EBB35340}" destId="{4B5F48AE-39FC-4476-8D86-BF3AB7D9F586}" srcOrd="0" destOrd="0" parTransId="{A55568FC-983F-4F51-B0D8-DDDDE4EE854F}" sibTransId="{51F5381B-7AB9-4C7B-8E1F-8FE2E8E33385}"/>
    <dgm:cxn modelId="{8A6E879D-E16B-41C4-88FF-639FAAC5B0C5}" type="presOf" srcId="{2E380A75-518C-46A0-9AA2-D89AA96FD8F1}" destId="{6EC11D68-B218-4944-8964-AD2C1A76AB2F}" srcOrd="0" destOrd="0" presId="urn:microsoft.com/office/officeart/2005/8/layout/chevron2"/>
    <dgm:cxn modelId="{616196C5-B6A1-4D4F-8D9B-586E4BA8175C}" srcId="{FC24C8CB-B863-49C2-8445-30C5A75D02E1}" destId="{2E380A75-518C-46A0-9AA2-D89AA96FD8F1}" srcOrd="0" destOrd="0" parTransId="{EC599156-1F52-4228-9B52-CF123ED12CAB}" sibTransId="{C8029701-0711-40A0-B30C-C636426CD96D}"/>
    <dgm:cxn modelId="{412ED2D3-2A88-4989-8232-49A67AF285F4}" type="presOf" srcId="{EEA0BD35-D968-4747-B682-1087EBB35340}" destId="{7FF1AD53-7C36-4E60-81F2-6B854D4083F7}" srcOrd="0" destOrd="0" presId="urn:microsoft.com/office/officeart/2005/8/layout/chevron2"/>
    <dgm:cxn modelId="{9B9BF8D9-5103-4598-8152-58235DB3AE18}" srcId="{B3380F2A-826F-42E5-8867-0067FABD1822}" destId="{EEA0BD35-D968-4747-B682-1087EBB35340}" srcOrd="2" destOrd="0" parTransId="{A80912CB-B54E-4615-AD35-5983FAC3E5E0}" sibTransId="{274CBF80-B0AD-405C-840B-ADE0297C0688}"/>
    <dgm:cxn modelId="{7314C8F0-3F21-4886-AD2C-F3F1FC7E1699}" srcId="{F9694BA1-6BBB-4962-BA43-D36DDBA6B66F}" destId="{49923AFC-A936-46D6-9754-782E7D53C742}" srcOrd="0" destOrd="0" parTransId="{1203852C-B297-439F-8F8C-258F49624B0F}" sibTransId="{DD431461-F836-468A-BF8A-4D1E1C8534A6}"/>
    <dgm:cxn modelId="{672A64F4-9EDD-4CA4-A3F4-81271C0040FF}" srcId="{B3380F2A-826F-42E5-8867-0067FABD1822}" destId="{FC24C8CB-B863-49C2-8445-30C5A75D02E1}" srcOrd="1" destOrd="0" parTransId="{1205CB23-B91A-410B-A6D3-A2C11DBF55FC}" sibTransId="{9305AEF5-D450-4FDB-8713-C274FFB3EE15}"/>
    <dgm:cxn modelId="{EAA0468F-0A87-434B-9386-1A05FC9D9A46}" type="presParOf" srcId="{DB37552D-F76B-4A96-A5A0-42AE818A6569}" destId="{DF8B372D-7F1B-4F1C-BCCB-85AD1908CA5F}" srcOrd="0" destOrd="0" presId="urn:microsoft.com/office/officeart/2005/8/layout/chevron2"/>
    <dgm:cxn modelId="{84AEAF9C-5AF3-45F3-AA71-6FD9C82DC56F}" type="presParOf" srcId="{DF8B372D-7F1B-4F1C-BCCB-85AD1908CA5F}" destId="{697B45F1-F15A-49D9-87C3-6956195944ED}" srcOrd="0" destOrd="0" presId="urn:microsoft.com/office/officeart/2005/8/layout/chevron2"/>
    <dgm:cxn modelId="{F6BA467C-490E-4139-BCB0-4D4F58F44BFC}" type="presParOf" srcId="{DF8B372D-7F1B-4F1C-BCCB-85AD1908CA5F}" destId="{6EF3728C-4C84-40C5-BAA8-1E20E63BF7EB}" srcOrd="1" destOrd="0" presId="urn:microsoft.com/office/officeart/2005/8/layout/chevron2"/>
    <dgm:cxn modelId="{78FE707A-4271-45C1-8D91-383197E6E50D}" type="presParOf" srcId="{DB37552D-F76B-4A96-A5A0-42AE818A6569}" destId="{5CCD62B0-149B-484C-8555-42C418B8A0CC}" srcOrd="1" destOrd="0" presId="urn:microsoft.com/office/officeart/2005/8/layout/chevron2"/>
    <dgm:cxn modelId="{AE714DAC-86D5-45E4-A7FB-6EE055E5EEAB}" type="presParOf" srcId="{DB37552D-F76B-4A96-A5A0-42AE818A6569}" destId="{6CE46488-DEBA-4E18-967B-22A61ED84D75}" srcOrd="2" destOrd="0" presId="urn:microsoft.com/office/officeart/2005/8/layout/chevron2"/>
    <dgm:cxn modelId="{C555A753-953D-4274-A8BB-1C432E353416}" type="presParOf" srcId="{6CE46488-DEBA-4E18-967B-22A61ED84D75}" destId="{64B98FD5-C694-48FE-8A5D-66ACFF31D85F}" srcOrd="0" destOrd="0" presId="urn:microsoft.com/office/officeart/2005/8/layout/chevron2"/>
    <dgm:cxn modelId="{9A5C03C0-8483-452D-B98D-A337A44709B2}" type="presParOf" srcId="{6CE46488-DEBA-4E18-967B-22A61ED84D75}" destId="{6EC11D68-B218-4944-8964-AD2C1A76AB2F}" srcOrd="1" destOrd="0" presId="urn:microsoft.com/office/officeart/2005/8/layout/chevron2"/>
    <dgm:cxn modelId="{5881D006-736A-4D17-A30C-13DED5855B9F}" type="presParOf" srcId="{DB37552D-F76B-4A96-A5A0-42AE818A6569}" destId="{3D81F56C-D3A0-42F0-9DCC-9CF326DE746F}" srcOrd="3" destOrd="0" presId="urn:microsoft.com/office/officeart/2005/8/layout/chevron2"/>
    <dgm:cxn modelId="{83B5D0D6-4BF0-4458-905A-D1A443E1F2A8}" type="presParOf" srcId="{DB37552D-F76B-4A96-A5A0-42AE818A6569}" destId="{2921C27A-2D18-4B64-A602-F92A7E61FCB1}" srcOrd="4" destOrd="0" presId="urn:microsoft.com/office/officeart/2005/8/layout/chevron2"/>
    <dgm:cxn modelId="{8DC71037-9494-4791-B3DA-717703706D21}" type="presParOf" srcId="{2921C27A-2D18-4B64-A602-F92A7E61FCB1}" destId="{7FF1AD53-7C36-4E60-81F2-6B854D4083F7}" srcOrd="0" destOrd="0" presId="urn:microsoft.com/office/officeart/2005/8/layout/chevron2"/>
    <dgm:cxn modelId="{C87A1C74-E5A2-43EC-8149-C055EF21E00B}" type="presParOf" srcId="{2921C27A-2D18-4B64-A602-F92A7E61FCB1}" destId="{F23DFDAA-7598-447E-A12A-F332A08666F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D0A6D3D-7458-49A1-B0D4-A876B9C6644D}"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zh-CN" altLang="en-US"/>
        </a:p>
      </dgm:t>
    </dgm:pt>
    <dgm:pt modelId="{C0DC1D97-F4F6-4700-87B2-0FE89935B23A}">
      <dgm:prSet phldrT="[文本]"/>
      <dgm:spPr>
        <a:solidFill>
          <a:srgbClr val="A1D1FD"/>
        </a:solidFill>
      </dgm:spPr>
      <dgm:t>
        <a:bodyPr/>
        <a:lstStyle/>
        <a:p>
          <a:r>
            <a:rPr lang="zh-CN" altLang="en-US" dirty="0"/>
            <a:t>评估指标</a:t>
          </a:r>
        </a:p>
      </dgm:t>
    </dgm:pt>
    <dgm:pt modelId="{F8876953-10C6-423B-BE5C-BD20435DE9E1}" type="parTrans" cxnId="{7488EF35-D0DE-46B3-B622-C26564FD798E}">
      <dgm:prSet/>
      <dgm:spPr/>
      <dgm:t>
        <a:bodyPr/>
        <a:lstStyle/>
        <a:p>
          <a:endParaRPr lang="zh-CN" altLang="en-US"/>
        </a:p>
      </dgm:t>
    </dgm:pt>
    <dgm:pt modelId="{CF1E3DA1-76DF-4889-BC60-90F9B2E045D3}" type="sibTrans" cxnId="{7488EF35-D0DE-46B3-B622-C26564FD798E}">
      <dgm:prSet/>
      <dgm:spPr/>
      <dgm:t>
        <a:bodyPr/>
        <a:lstStyle/>
        <a:p>
          <a:endParaRPr lang="zh-CN" altLang="en-US"/>
        </a:p>
      </dgm:t>
    </dgm:pt>
    <dgm:pt modelId="{558A6E6C-AE94-4E4A-9AB1-3BBFFF9769DA}">
      <dgm:prSet phldrT="[文本]"/>
      <dgm:spPr>
        <a:solidFill>
          <a:srgbClr val="0070C0"/>
        </a:solidFill>
      </dgm:spPr>
      <dgm:t>
        <a:bodyPr/>
        <a:lstStyle/>
        <a:p>
          <a:r>
            <a:rPr lang="zh-CN" altLang="en-US" dirty="0"/>
            <a:t>吞吐量</a:t>
          </a:r>
        </a:p>
      </dgm:t>
    </dgm:pt>
    <dgm:pt modelId="{1611E280-E20F-4909-BC62-7D5556BCB019}" type="parTrans" cxnId="{CD85B6FD-EC49-446C-A826-AABD944D9865}">
      <dgm:prSet/>
      <dgm:spPr/>
      <dgm:t>
        <a:bodyPr/>
        <a:lstStyle/>
        <a:p>
          <a:endParaRPr lang="zh-CN" altLang="en-US"/>
        </a:p>
      </dgm:t>
    </dgm:pt>
    <dgm:pt modelId="{DF168A89-51F7-412A-958C-CB5CCE39C7F7}" type="sibTrans" cxnId="{CD85B6FD-EC49-446C-A826-AABD944D9865}">
      <dgm:prSet/>
      <dgm:spPr/>
      <dgm:t>
        <a:bodyPr/>
        <a:lstStyle/>
        <a:p>
          <a:endParaRPr lang="zh-CN" altLang="en-US"/>
        </a:p>
      </dgm:t>
    </dgm:pt>
    <dgm:pt modelId="{14C8DD7A-2B70-4984-A26B-5960ACF73A1A}">
      <dgm:prSet phldrT="[文本]"/>
      <dgm:spPr>
        <a:solidFill>
          <a:srgbClr val="0070C0"/>
        </a:solidFill>
      </dgm:spPr>
      <dgm:t>
        <a:bodyPr/>
        <a:lstStyle/>
        <a:p>
          <a:r>
            <a:rPr lang="zh-CN" altLang="en-US" dirty="0"/>
            <a:t>延迟</a:t>
          </a:r>
        </a:p>
      </dgm:t>
    </dgm:pt>
    <dgm:pt modelId="{12848748-3A80-4D3D-AE65-DD70FDB8A272}" type="parTrans" cxnId="{98F617BB-0418-4692-B859-0E7B37EB55D2}">
      <dgm:prSet/>
      <dgm:spPr/>
      <dgm:t>
        <a:bodyPr/>
        <a:lstStyle/>
        <a:p>
          <a:endParaRPr lang="zh-CN" altLang="en-US"/>
        </a:p>
      </dgm:t>
    </dgm:pt>
    <dgm:pt modelId="{095168FC-3841-464B-8778-4A316D25AF89}" type="sibTrans" cxnId="{98F617BB-0418-4692-B859-0E7B37EB55D2}">
      <dgm:prSet/>
      <dgm:spPr/>
      <dgm:t>
        <a:bodyPr/>
        <a:lstStyle/>
        <a:p>
          <a:endParaRPr lang="zh-CN" altLang="en-US"/>
        </a:p>
      </dgm:t>
    </dgm:pt>
    <dgm:pt modelId="{3AEB6C51-0740-4F48-A5DD-C156EC7A08EB}">
      <dgm:prSet phldrT="[文本]"/>
      <dgm:spPr>
        <a:solidFill>
          <a:srgbClr val="0070C0"/>
        </a:solidFill>
      </dgm:spPr>
      <dgm:t>
        <a:bodyPr/>
        <a:lstStyle/>
        <a:p>
          <a:r>
            <a:rPr lang="zh-CN" altLang="en-US" dirty="0"/>
            <a:t>可扩展能力</a:t>
          </a:r>
        </a:p>
      </dgm:t>
    </dgm:pt>
    <dgm:pt modelId="{3EA29B6B-303C-4716-8D36-80F424D33F17}" type="parTrans" cxnId="{DF418F4F-B49B-4867-83BF-865BB5C495AE}">
      <dgm:prSet/>
      <dgm:spPr/>
      <dgm:t>
        <a:bodyPr/>
        <a:lstStyle/>
        <a:p>
          <a:endParaRPr lang="zh-CN" altLang="en-US"/>
        </a:p>
      </dgm:t>
    </dgm:pt>
    <dgm:pt modelId="{B82E3456-1451-41C5-AE54-2A0CA3520FC1}" type="sibTrans" cxnId="{DF418F4F-B49B-4867-83BF-865BB5C495AE}">
      <dgm:prSet/>
      <dgm:spPr/>
      <dgm:t>
        <a:bodyPr/>
        <a:lstStyle/>
        <a:p>
          <a:endParaRPr lang="zh-CN" altLang="en-US"/>
        </a:p>
      </dgm:t>
    </dgm:pt>
    <dgm:pt modelId="{19A1675F-3361-4796-B0E7-BBFCCE82EF66}">
      <dgm:prSet phldrT="[文本]"/>
      <dgm:spPr>
        <a:solidFill>
          <a:srgbClr val="0070C0"/>
        </a:solidFill>
      </dgm:spPr>
      <dgm:t>
        <a:bodyPr/>
        <a:lstStyle/>
        <a:p>
          <a:r>
            <a:rPr lang="zh-CN" altLang="en-US" dirty="0"/>
            <a:t>容错能力</a:t>
          </a:r>
        </a:p>
      </dgm:t>
    </dgm:pt>
    <dgm:pt modelId="{B6F68610-9970-4F71-A8DE-6010BB47FD8D}" type="parTrans" cxnId="{8E2B99AF-EE3E-4911-AD0E-AE957CD0D4BB}">
      <dgm:prSet/>
      <dgm:spPr/>
      <dgm:t>
        <a:bodyPr/>
        <a:lstStyle/>
        <a:p>
          <a:endParaRPr lang="zh-CN" altLang="en-US"/>
        </a:p>
      </dgm:t>
    </dgm:pt>
    <dgm:pt modelId="{AD1B5211-FE7A-494A-B08F-6A06FAAD32F5}" type="sibTrans" cxnId="{8E2B99AF-EE3E-4911-AD0E-AE957CD0D4BB}">
      <dgm:prSet/>
      <dgm:spPr/>
      <dgm:t>
        <a:bodyPr/>
        <a:lstStyle/>
        <a:p>
          <a:endParaRPr lang="zh-CN" altLang="en-US"/>
        </a:p>
      </dgm:t>
    </dgm:pt>
    <dgm:pt modelId="{6A40EFE9-3D00-4608-AFC8-A2788AE13C85}" type="pres">
      <dgm:prSet presAssocID="{ED0A6D3D-7458-49A1-B0D4-A876B9C6644D}" presName="diagram" presStyleCnt="0">
        <dgm:presLayoutVars>
          <dgm:chMax val="1"/>
          <dgm:dir/>
          <dgm:animLvl val="ctr"/>
          <dgm:resizeHandles val="exact"/>
        </dgm:presLayoutVars>
      </dgm:prSet>
      <dgm:spPr/>
    </dgm:pt>
    <dgm:pt modelId="{9E13FC68-35CD-49C3-9104-FC3C6A5981B7}" type="pres">
      <dgm:prSet presAssocID="{ED0A6D3D-7458-49A1-B0D4-A876B9C6644D}" presName="matrix" presStyleCnt="0"/>
      <dgm:spPr/>
    </dgm:pt>
    <dgm:pt modelId="{92D7A4EE-1F91-413D-AC53-A175BCBE9C38}" type="pres">
      <dgm:prSet presAssocID="{ED0A6D3D-7458-49A1-B0D4-A876B9C6644D}" presName="tile1" presStyleLbl="node1" presStyleIdx="0" presStyleCnt="4"/>
      <dgm:spPr/>
    </dgm:pt>
    <dgm:pt modelId="{93890585-CF32-4B9F-8CD3-5C156A99B05F}" type="pres">
      <dgm:prSet presAssocID="{ED0A6D3D-7458-49A1-B0D4-A876B9C6644D}" presName="tile1text" presStyleLbl="node1" presStyleIdx="0" presStyleCnt="4">
        <dgm:presLayoutVars>
          <dgm:chMax val="0"/>
          <dgm:chPref val="0"/>
          <dgm:bulletEnabled val="1"/>
        </dgm:presLayoutVars>
      </dgm:prSet>
      <dgm:spPr/>
    </dgm:pt>
    <dgm:pt modelId="{D36FBD44-0C6F-4570-A37B-1BB37A668D58}" type="pres">
      <dgm:prSet presAssocID="{ED0A6D3D-7458-49A1-B0D4-A876B9C6644D}" presName="tile2" presStyleLbl="node1" presStyleIdx="1" presStyleCnt="4"/>
      <dgm:spPr/>
    </dgm:pt>
    <dgm:pt modelId="{E8D4FB1A-0A59-4C98-B533-08234EF81859}" type="pres">
      <dgm:prSet presAssocID="{ED0A6D3D-7458-49A1-B0D4-A876B9C6644D}" presName="tile2text" presStyleLbl="node1" presStyleIdx="1" presStyleCnt="4">
        <dgm:presLayoutVars>
          <dgm:chMax val="0"/>
          <dgm:chPref val="0"/>
          <dgm:bulletEnabled val="1"/>
        </dgm:presLayoutVars>
      </dgm:prSet>
      <dgm:spPr/>
    </dgm:pt>
    <dgm:pt modelId="{128D0B7F-3454-4292-A3EB-89CBF9A937A9}" type="pres">
      <dgm:prSet presAssocID="{ED0A6D3D-7458-49A1-B0D4-A876B9C6644D}" presName="tile3" presStyleLbl="node1" presStyleIdx="2" presStyleCnt="4"/>
      <dgm:spPr/>
    </dgm:pt>
    <dgm:pt modelId="{67F8E0AD-2FA3-4956-B3B7-094F897B8634}" type="pres">
      <dgm:prSet presAssocID="{ED0A6D3D-7458-49A1-B0D4-A876B9C6644D}" presName="tile3text" presStyleLbl="node1" presStyleIdx="2" presStyleCnt="4">
        <dgm:presLayoutVars>
          <dgm:chMax val="0"/>
          <dgm:chPref val="0"/>
          <dgm:bulletEnabled val="1"/>
        </dgm:presLayoutVars>
      </dgm:prSet>
      <dgm:spPr/>
    </dgm:pt>
    <dgm:pt modelId="{4707CD3D-D24F-4F04-9108-2414FC00A8F2}" type="pres">
      <dgm:prSet presAssocID="{ED0A6D3D-7458-49A1-B0D4-A876B9C6644D}" presName="tile4" presStyleLbl="node1" presStyleIdx="3" presStyleCnt="4"/>
      <dgm:spPr/>
    </dgm:pt>
    <dgm:pt modelId="{B0F1A504-E4C8-4D8E-8CA8-CD7B7E162995}" type="pres">
      <dgm:prSet presAssocID="{ED0A6D3D-7458-49A1-B0D4-A876B9C6644D}" presName="tile4text" presStyleLbl="node1" presStyleIdx="3" presStyleCnt="4">
        <dgm:presLayoutVars>
          <dgm:chMax val="0"/>
          <dgm:chPref val="0"/>
          <dgm:bulletEnabled val="1"/>
        </dgm:presLayoutVars>
      </dgm:prSet>
      <dgm:spPr/>
    </dgm:pt>
    <dgm:pt modelId="{F1AAE193-9D8B-40CC-BFE8-127D666DB478}" type="pres">
      <dgm:prSet presAssocID="{ED0A6D3D-7458-49A1-B0D4-A876B9C6644D}" presName="centerTile" presStyleLbl="fgShp" presStyleIdx="0" presStyleCnt="1" custScaleX="137521" custScaleY="144681">
        <dgm:presLayoutVars>
          <dgm:chMax val="0"/>
          <dgm:chPref val="0"/>
        </dgm:presLayoutVars>
      </dgm:prSet>
      <dgm:spPr/>
    </dgm:pt>
  </dgm:ptLst>
  <dgm:cxnLst>
    <dgm:cxn modelId="{5A530F04-9660-47E2-BC31-930792E29F3F}" type="presOf" srcId="{19A1675F-3361-4796-B0E7-BBFCCE82EF66}" destId="{B0F1A504-E4C8-4D8E-8CA8-CD7B7E162995}" srcOrd="1" destOrd="0" presId="urn:microsoft.com/office/officeart/2005/8/layout/matrix1"/>
    <dgm:cxn modelId="{3DC3900C-B00B-44BF-ABAB-C98BE13875BC}" type="presOf" srcId="{ED0A6D3D-7458-49A1-B0D4-A876B9C6644D}" destId="{6A40EFE9-3D00-4608-AFC8-A2788AE13C85}" srcOrd="0" destOrd="0" presId="urn:microsoft.com/office/officeart/2005/8/layout/matrix1"/>
    <dgm:cxn modelId="{92D42812-46FF-48A2-ACD1-E44207B28BFC}" type="presOf" srcId="{3AEB6C51-0740-4F48-A5DD-C156EC7A08EB}" destId="{67F8E0AD-2FA3-4956-B3B7-094F897B8634}" srcOrd="1" destOrd="0" presId="urn:microsoft.com/office/officeart/2005/8/layout/matrix1"/>
    <dgm:cxn modelId="{FE695620-AE67-490A-8FA0-0D9BEB46DCCC}" type="presOf" srcId="{14C8DD7A-2B70-4984-A26B-5960ACF73A1A}" destId="{D36FBD44-0C6F-4570-A37B-1BB37A668D58}" srcOrd="0" destOrd="0" presId="urn:microsoft.com/office/officeart/2005/8/layout/matrix1"/>
    <dgm:cxn modelId="{061B8026-F430-43D4-8F61-D8BB0156D4DE}" type="presOf" srcId="{3AEB6C51-0740-4F48-A5DD-C156EC7A08EB}" destId="{128D0B7F-3454-4292-A3EB-89CBF9A937A9}" srcOrd="0" destOrd="0" presId="urn:microsoft.com/office/officeart/2005/8/layout/matrix1"/>
    <dgm:cxn modelId="{7488EF35-D0DE-46B3-B622-C26564FD798E}" srcId="{ED0A6D3D-7458-49A1-B0D4-A876B9C6644D}" destId="{C0DC1D97-F4F6-4700-87B2-0FE89935B23A}" srcOrd="0" destOrd="0" parTransId="{F8876953-10C6-423B-BE5C-BD20435DE9E1}" sibTransId="{CF1E3DA1-76DF-4889-BC60-90F9B2E045D3}"/>
    <dgm:cxn modelId="{DF418F4F-B49B-4867-83BF-865BB5C495AE}" srcId="{C0DC1D97-F4F6-4700-87B2-0FE89935B23A}" destId="{3AEB6C51-0740-4F48-A5DD-C156EC7A08EB}" srcOrd="2" destOrd="0" parTransId="{3EA29B6B-303C-4716-8D36-80F424D33F17}" sibTransId="{B82E3456-1451-41C5-AE54-2A0CA3520FC1}"/>
    <dgm:cxn modelId="{E7BBFC80-0429-467A-ACAF-E89998168840}" type="presOf" srcId="{14C8DD7A-2B70-4984-A26B-5960ACF73A1A}" destId="{E8D4FB1A-0A59-4C98-B533-08234EF81859}" srcOrd="1" destOrd="0" presId="urn:microsoft.com/office/officeart/2005/8/layout/matrix1"/>
    <dgm:cxn modelId="{097F4197-651B-467A-B713-AA09BED65863}" type="presOf" srcId="{558A6E6C-AE94-4E4A-9AB1-3BBFFF9769DA}" destId="{92D7A4EE-1F91-413D-AC53-A175BCBE9C38}" srcOrd="0" destOrd="0" presId="urn:microsoft.com/office/officeart/2005/8/layout/matrix1"/>
    <dgm:cxn modelId="{8E2B99AF-EE3E-4911-AD0E-AE957CD0D4BB}" srcId="{C0DC1D97-F4F6-4700-87B2-0FE89935B23A}" destId="{19A1675F-3361-4796-B0E7-BBFCCE82EF66}" srcOrd="3" destOrd="0" parTransId="{B6F68610-9970-4F71-A8DE-6010BB47FD8D}" sibTransId="{AD1B5211-FE7A-494A-B08F-6A06FAAD32F5}"/>
    <dgm:cxn modelId="{98F617BB-0418-4692-B859-0E7B37EB55D2}" srcId="{C0DC1D97-F4F6-4700-87B2-0FE89935B23A}" destId="{14C8DD7A-2B70-4984-A26B-5960ACF73A1A}" srcOrd="1" destOrd="0" parTransId="{12848748-3A80-4D3D-AE65-DD70FDB8A272}" sibTransId="{095168FC-3841-464B-8778-4A316D25AF89}"/>
    <dgm:cxn modelId="{A9CE41CB-0EB9-4558-AA19-76D9841E208C}" type="presOf" srcId="{19A1675F-3361-4796-B0E7-BBFCCE82EF66}" destId="{4707CD3D-D24F-4F04-9108-2414FC00A8F2}" srcOrd="0" destOrd="0" presId="urn:microsoft.com/office/officeart/2005/8/layout/matrix1"/>
    <dgm:cxn modelId="{4190E0D3-E683-46B2-8A69-005BA307E7CD}" type="presOf" srcId="{558A6E6C-AE94-4E4A-9AB1-3BBFFF9769DA}" destId="{93890585-CF32-4B9F-8CD3-5C156A99B05F}" srcOrd="1" destOrd="0" presId="urn:microsoft.com/office/officeart/2005/8/layout/matrix1"/>
    <dgm:cxn modelId="{951ECAF8-3F33-45D3-8433-852DD88351CB}" type="presOf" srcId="{C0DC1D97-F4F6-4700-87B2-0FE89935B23A}" destId="{F1AAE193-9D8B-40CC-BFE8-127D666DB478}" srcOrd="0" destOrd="0" presId="urn:microsoft.com/office/officeart/2005/8/layout/matrix1"/>
    <dgm:cxn modelId="{CD85B6FD-EC49-446C-A826-AABD944D9865}" srcId="{C0DC1D97-F4F6-4700-87B2-0FE89935B23A}" destId="{558A6E6C-AE94-4E4A-9AB1-3BBFFF9769DA}" srcOrd="0" destOrd="0" parTransId="{1611E280-E20F-4909-BC62-7D5556BCB019}" sibTransId="{DF168A89-51F7-412A-958C-CB5CCE39C7F7}"/>
    <dgm:cxn modelId="{6E41AE24-7988-4D5A-B01A-B6982672874C}" type="presParOf" srcId="{6A40EFE9-3D00-4608-AFC8-A2788AE13C85}" destId="{9E13FC68-35CD-49C3-9104-FC3C6A5981B7}" srcOrd="0" destOrd="0" presId="urn:microsoft.com/office/officeart/2005/8/layout/matrix1"/>
    <dgm:cxn modelId="{890931DA-E816-4DBA-9F01-F67B77A231B7}" type="presParOf" srcId="{9E13FC68-35CD-49C3-9104-FC3C6A5981B7}" destId="{92D7A4EE-1F91-413D-AC53-A175BCBE9C38}" srcOrd="0" destOrd="0" presId="urn:microsoft.com/office/officeart/2005/8/layout/matrix1"/>
    <dgm:cxn modelId="{00CEE734-7F36-4157-90D6-3D4EE22D36DB}" type="presParOf" srcId="{9E13FC68-35CD-49C3-9104-FC3C6A5981B7}" destId="{93890585-CF32-4B9F-8CD3-5C156A99B05F}" srcOrd="1" destOrd="0" presId="urn:microsoft.com/office/officeart/2005/8/layout/matrix1"/>
    <dgm:cxn modelId="{44D29728-50E1-410B-A057-069E46D739CB}" type="presParOf" srcId="{9E13FC68-35CD-49C3-9104-FC3C6A5981B7}" destId="{D36FBD44-0C6F-4570-A37B-1BB37A668D58}" srcOrd="2" destOrd="0" presId="urn:microsoft.com/office/officeart/2005/8/layout/matrix1"/>
    <dgm:cxn modelId="{A1337ECC-B061-4ED1-A133-C1C70433B23D}" type="presParOf" srcId="{9E13FC68-35CD-49C3-9104-FC3C6A5981B7}" destId="{E8D4FB1A-0A59-4C98-B533-08234EF81859}" srcOrd="3" destOrd="0" presId="urn:microsoft.com/office/officeart/2005/8/layout/matrix1"/>
    <dgm:cxn modelId="{37C019D3-F1A8-46BC-9D9F-0437C644B281}" type="presParOf" srcId="{9E13FC68-35CD-49C3-9104-FC3C6A5981B7}" destId="{128D0B7F-3454-4292-A3EB-89CBF9A937A9}" srcOrd="4" destOrd="0" presId="urn:microsoft.com/office/officeart/2005/8/layout/matrix1"/>
    <dgm:cxn modelId="{A617AD8D-90B1-4978-99B5-2B79C8FC3083}" type="presParOf" srcId="{9E13FC68-35CD-49C3-9104-FC3C6A5981B7}" destId="{67F8E0AD-2FA3-4956-B3B7-094F897B8634}" srcOrd="5" destOrd="0" presId="urn:microsoft.com/office/officeart/2005/8/layout/matrix1"/>
    <dgm:cxn modelId="{DB43B338-A988-4A36-9AC6-8CC801303582}" type="presParOf" srcId="{9E13FC68-35CD-49C3-9104-FC3C6A5981B7}" destId="{4707CD3D-D24F-4F04-9108-2414FC00A8F2}" srcOrd="6" destOrd="0" presId="urn:microsoft.com/office/officeart/2005/8/layout/matrix1"/>
    <dgm:cxn modelId="{DAFC036B-A617-4DDE-8732-28B4348E53B5}" type="presParOf" srcId="{9E13FC68-35CD-49C3-9104-FC3C6A5981B7}" destId="{B0F1A504-E4C8-4D8E-8CA8-CD7B7E162995}" srcOrd="7" destOrd="0" presId="urn:microsoft.com/office/officeart/2005/8/layout/matrix1"/>
    <dgm:cxn modelId="{497FC050-20AC-4799-9662-05752E332950}" type="presParOf" srcId="{6A40EFE9-3D00-4608-AFC8-A2788AE13C85}" destId="{F1AAE193-9D8B-40CC-BFE8-127D666DB478}" srcOrd="1" destOrd="0" presId="urn:microsoft.com/office/officeart/2005/8/layout/matrix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219362-40ED-44CF-9337-28B0B82EFF58}" type="doc">
      <dgm:prSet loTypeId="urn:microsoft.com/office/officeart/2005/8/layout/arrow2" loCatId="process" qsTypeId="urn:microsoft.com/office/officeart/2005/8/quickstyle/simple1" qsCatId="simple" csTypeId="urn:microsoft.com/office/officeart/2005/8/colors/accent1_2" csCatId="accent1" phldr="1"/>
      <dgm:spPr/>
    </dgm:pt>
    <dgm:pt modelId="{8E480ADD-3746-4E95-8F5E-362ED1B6B5D1}">
      <dgm:prSet phldrT="[文本]"/>
      <dgm:spPr/>
      <dgm:t>
        <a:bodyPr/>
        <a:lstStyle/>
        <a:p>
          <a:r>
            <a:rPr lang="en-US" altLang="zh-CN" dirty="0"/>
            <a:t>Parity</a:t>
          </a:r>
          <a:endParaRPr lang="zh-CN" altLang="en-US" dirty="0"/>
        </a:p>
      </dgm:t>
    </dgm:pt>
    <dgm:pt modelId="{D7CFD3DB-55C7-49B6-86E7-3C90A5343D93}" type="parTrans" cxnId="{1E208077-DD73-4DDD-ABE4-8A60EEF655CE}">
      <dgm:prSet/>
      <dgm:spPr/>
      <dgm:t>
        <a:bodyPr/>
        <a:lstStyle/>
        <a:p>
          <a:endParaRPr lang="zh-CN" altLang="en-US"/>
        </a:p>
      </dgm:t>
    </dgm:pt>
    <dgm:pt modelId="{6B11C4CF-9F46-4C6D-8D7A-90EA3CCD9DC4}" type="sibTrans" cxnId="{1E208077-DD73-4DDD-ABE4-8A60EEF655CE}">
      <dgm:prSet/>
      <dgm:spPr/>
      <dgm:t>
        <a:bodyPr/>
        <a:lstStyle/>
        <a:p>
          <a:endParaRPr lang="zh-CN" altLang="en-US"/>
        </a:p>
      </dgm:t>
    </dgm:pt>
    <dgm:pt modelId="{3CD38660-4347-4DFC-BCF1-68509F55DBC1}">
      <dgm:prSet phldrT="[文本]"/>
      <dgm:spPr/>
      <dgm:t>
        <a:bodyPr/>
        <a:lstStyle/>
        <a:p>
          <a:r>
            <a:rPr lang="zh-CN" altLang="en-US" dirty="0"/>
            <a:t>以太坊</a:t>
          </a:r>
        </a:p>
      </dgm:t>
    </dgm:pt>
    <dgm:pt modelId="{AA878282-617E-49B6-A80E-A171F9BF20B3}" type="parTrans" cxnId="{DDED8B2A-3EE3-4802-AADD-605BF0B3E469}">
      <dgm:prSet/>
      <dgm:spPr/>
      <dgm:t>
        <a:bodyPr/>
        <a:lstStyle/>
        <a:p>
          <a:endParaRPr lang="zh-CN" altLang="en-US"/>
        </a:p>
      </dgm:t>
    </dgm:pt>
    <dgm:pt modelId="{64161120-A80A-428D-A48B-58DBAA04B599}" type="sibTrans" cxnId="{DDED8B2A-3EE3-4802-AADD-605BF0B3E469}">
      <dgm:prSet/>
      <dgm:spPr/>
      <dgm:t>
        <a:bodyPr/>
        <a:lstStyle/>
        <a:p>
          <a:endParaRPr lang="zh-CN" altLang="en-US"/>
        </a:p>
      </dgm:t>
    </dgm:pt>
    <dgm:pt modelId="{E8531BB6-FA70-444E-A38D-2AB561A5EADE}">
      <dgm:prSet phldrT="[文本]"/>
      <dgm:spPr/>
      <dgm:t>
        <a:bodyPr/>
        <a:lstStyle/>
        <a:p>
          <a:r>
            <a:rPr lang="zh-CN" altLang="en-US" dirty="0"/>
            <a:t>超级账本</a:t>
          </a:r>
        </a:p>
      </dgm:t>
    </dgm:pt>
    <dgm:pt modelId="{B5024737-4EFB-4D83-8718-108293FE1EC5}" type="parTrans" cxnId="{A722ED16-9C4C-47C4-9D45-DC2D8B2956DA}">
      <dgm:prSet/>
      <dgm:spPr/>
      <dgm:t>
        <a:bodyPr/>
        <a:lstStyle/>
        <a:p>
          <a:endParaRPr lang="zh-CN" altLang="en-US"/>
        </a:p>
      </dgm:t>
    </dgm:pt>
    <dgm:pt modelId="{5DFAECBD-2805-46C3-9020-1112A40DA566}" type="sibTrans" cxnId="{A722ED16-9C4C-47C4-9D45-DC2D8B2956DA}">
      <dgm:prSet/>
      <dgm:spPr/>
      <dgm:t>
        <a:bodyPr/>
        <a:lstStyle/>
        <a:p>
          <a:endParaRPr lang="zh-CN" altLang="en-US"/>
        </a:p>
      </dgm:t>
    </dgm:pt>
    <dgm:pt modelId="{B6D40348-F1E0-4921-B5AF-E120A22E976A}" type="pres">
      <dgm:prSet presAssocID="{77219362-40ED-44CF-9337-28B0B82EFF58}" presName="arrowDiagram" presStyleCnt="0">
        <dgm:presLayoutVars>
          <dgm:chMax val="5"/>
          <dgm:dir/>
          <dgm:resizeHandles val="exact"/>
        </dgm:presLayoutVars>
      </dgm:prSet>
      <dgm:spPr/>
    </dgm:pt>
    <dgm:pt modelId="{120ADBA8-3CA8-4E31-90EA-A724AD4B1578}" type="pres">
      <dgm:prSet presAssocID="{77219362-40ED-44CF-9337-28B0B82EFF58}" presName="arrow" presStyleLbl="bgShp" presStyleIdx="0" presStyleCnt="1"/>
      <dgm:spPr>
        <a:ln>
          <a:solidFill>
            <a:srgbClr val="A1D1FD"/>
          </a:solidFill>
        </a:ln>
      </dgm:spPr>
    </dgm:pt>
    <dgm:pt modelId="{17988636-6C9E-4D6A-A192-A09B530F7BF3}" type="pres">
      <dgm:prSet presAssocID="{77219362-40ED-44CF-9337-28B0B82EFF58}" presName="arrowDiagram3" presStyleCnt="0"/>
      <dgm:spPr/>
    </dgm:pt>
    <dgm:pt modelId="{658F0AC2-726D-4CDC-89C2-745077EDEDAE}" type="pres">
      <dgm:prSet presAssocID="{8E480ADD-3746-4E95-8F5E-362ED1B6B5D1}" presName="bullet3a" presStyleLbl="node1" presStyleIdx="0" presStyleCnt="3" custFlipHor="1" custScaleX="98295" custScaleY="109576" custLinFactX="-100000" custLinFactY="100000" custLinFactNeighborX="-157832" custLinFactNeighborY="126058"/>
      <dgm:spPr>
        <a:solidFill>
          <a:srgbClr val="0070C0"/>
        </a:solidFill>
      </dgm:spPr>
    </dgm:pt>
    <dgm:pt modelId="{B2D91593-0E79-4776-853C-50ECD598D2D5}" type="pres">
      <dgm:prSet presAssocID="{8E480ADD-3746-4E95-8F5E-362ED1B6B5D1}" presName="textBox3a" presStyleLbl="revTx" presStyleIdx="0" presStyleCnt="3" custScaleY="55655" custLinFactNeighborX="-14386" custLinFactNeighborY="0">
        <dgm:presLayoutVars>
          <dgm:bulletEnabled val="1"/>
        </dgm:presLayoutVars>
      </dgm:prSet>
      <dgm:spPr/>
    </dgm:pt>
    <dgm:pt modelId="{BC21DCB1-4739-4269-9334-284A2D85E5D5}" type="pres">
      <dgm:prSet presAssocID="{3CD38660-4347-4DFC-BCF1-68509F55DBC1}" presName="bullet3b" presStyleLbl="node1" presStyleIdx="1" presStyleCnt="3" custLinFactX="200000" custLinFactY="-4772" custLinFactNeighborX="203822" custLinFactNeighborY="-100000"/>
      <dgm:spPr>
        <a:solidFill>
          <a:srgbClr val="0070C0"/>
        </a:solidFill>
      </dgm:spPr>
    </dgm:pt>
    <dgm:pt modelId="{95A836E4-A4FF-4F78-98FD-565204A976AA}" type="pres">
      <dgm:prSet presAssocID="{3CD38660-4347-4DFC-BCF1-68509F55DBC1}" presName="textBox3b" presStyleLbl="revTx" presStyleIdx="1" presStyleCnt="3" custScaleX="153955" custScaleY="36165" custLinFactNeighborX="48042" custLinFactNeighborY="-27233">
        <dgm:presLayoutVars>
          <dgm:bulletEnabled val="1"/>
        </dgm:presLayoutVars>
      </dgm:prSet>
      <dgm:spPr/>
    </dgm:pt>
    <dgm:pt modelId="{1A68BDCA-D1F6-4AFC-B754-248200CC028E}" type="pres">
      <dgm:prSet presAssocID="{E8531BB6-FA70-444E-A38D-2AB561A5EADE}" presName="bullet3c" presStyleLbl="node1" presStyleIdx="2" presStyleCnt="3" custLinFactX="100000" custLinFactNeighborX="161145" custLinFactNeighborY="-62501"/>
      <dgm:spPr>
        <a:solidFill>
          <a:srgbClr val="0070C0"/>
        </a:solidFill>
      </dgm:spPr>
    </dgm:pt>
    <dgm:pt modelId="{DC759D23-091C-4D58-BFF8-8E5C0C9F020D}" type="pres">
      <dgm:prSet presAssocID="{E8531BB6-FA70-444E-A38D-2AB561A5EADE}" presName="textBox3c" presStyleLbl="revTx" presStyleIdx="2" presStyleCnt="3" custScaleX="159168" custScaleY="37526" custLinFactNeighborX="19583" custLinFactNeighborY="-29228">
        <dgm:presLayoutVars>
          <dgm:bulletEnabled val="1"/>
        </dgm:presLayoutVars>
      </dgm:prSet>
      <dgm:spPr/>
    </dgm:pt>
  </dgm:ptLst>
  <dgm:cxnLst>
    <dgm:cxn modelId="{3FB79007-721A-4628-9BDA-5FF3B974C010}" type="presOf" srcId="{77219362-40ED-44CF-9337-28B0B82EFF58}" destId="{B6D40348-F1E0-4921-B5AF-E120A22E976A}" srcOrd="0" destOrd="0" presId="urn:microsoft.com/office/officeart/2005/8/layout/arrow2"/>
    <dgm:cxn modelId="{A722ED16-9C4C-47C4-9D45-DC2D8B2956DA}" srcId="{77219362-40ED-44CF-9337-28B0B82EFF58}" destId="{E8531BB6-FA70-444E-A38D-2AB561A5EADE}" srcOrd="2" destOrd="0" parTransId="{B5024737-4EFB-4D83-8718-108293FE1EC5}" sibTransId="{5DFAECBD-2805-46C3-9020-1112A40DA566}"/>
    <dgm:cxn modelId="{DDED8B2A-3EE3-4802-AADD-605BF0B3E469}" srcId="{77219362-40ED-44CF-9337-28B0B82EFF58}" destId="{3CD38660-4347-4DFC-BCF1-68509F55DBC1}" srcOrd="1" destOrd="0" parTransId="{AA878282-617E-49B6-A80E-A171F9BF20B3}" sibTransId="{64161120-A80A-428D-A48B-58DBAA04B599}"/>
    <dgm:cxn modelId="{1E208077-DD73-4DDD-ABE4-8A60EEF655CE}" srcId="{77219362-40ED-44CF-9337-28B0B82EFF58}" destId="{8E480ADD-3746-4E95-8F5E-362ED1B6B5D1}" srcOrd="0" destOrd="0" parTransId="{D7CFD3DB-55C7-49B6-86E7-3C90A5343D93}" sibTransId="{6B11C4CF-9F46-4C6D-8D7A-90EA3CCD9DC4}"/>
    <dgm:cxn modelId="{D5AF7AB8-03C7-4528-9AC7-D1FF13859B2A}" type="presOf" srcId="{3CD38660-4347-4DFC-BCF1-68509F55DBC1}" destId="{95A836E4-A4FF-4F78-98FD-565204A976AA}" srcOrd="0" destOrd="0" presId="urn:microsoft.com/office/officeart/2005/8/layout/arrow2"/>
    <dgm:cxn modelId="{3AB831CE-7614-46B7-9CA2-37EA4198CA3F}" type="presOf" srcId="{8E480ADD-3746-4E95-8F5E-362ED1B6B5D1}" destId="{B2D91593-0E79-4776-853C-50ECD598D2D5}" srcOrd="0" destOrd="0" presId="urn:microsoft.com/office/officeart/2005/8/layout/arrow2"/>
    <dgm:cxn modelId="{A14ECCDB-A058-435C-94AF-33BFABB4469C}" type="presOf" srcId="{E8531BB6-FA70-444E-A38D-2AB561A5EADE}" destId="{DC759D23-091C-4D58-BFF8-8E5C0C9F020D}" srcOrd="0" destOrd="0" presId="urn:microsoft.com/office/officeart/2005/8/layout/arrow2"/>
    <dgm:cxn modelId="{3134F9B9-9E4F-4EA6-A1ED-A76A68C58EF7}" type="presParOf" srcId="{B6D40348-F1E0-4921-B5AF-E120A22E976A}" destId="{120ADBA8-3CA8-4E31-90EA-A724AD4B1578}" srcOrd="0" destOrd="0" presId="urn:microsoft.com/office/officeart/2005/8/layout/arrow2"/>
    <dgm:cxn modelId="{973C72BE-9131-4F81-83CD-D7C88B66957F}" type="presParOf" srcId="{B6D40348-F1E0-4921-B5AF-E120A22E976A}" destId="{17988636-6C9E-4D6A-A192-A09B530F7BF3}" srcOrd="1" destOrd="0" presId="urn:microsoft.com/office/officeart/2005/8/layout/arrow2"/>
    <dgm:cxn modelId="{0C825DA8-59EB-4A11-8FD9-405602D42BA7}" type="presParOf" srcId="{17988636-6C9E-4D6A-A192-A09B530F7BF3}" destId="{658F0AC2-726D-4CDC-89C2-745077EDEDAE}" srcOrd="0" destOrd="0" presId="urn:microsoft.com/office/officeart/2005/8/layout/arrow2"/>
    <dgm:cxn modelId="{2AC81C1C-FC50-4DDD-A5A9-62801F1A0AEB}" type="presParOf" srcId="{17988636-6C9E-4D6A-A192-A09B530F7BF3}" destId="{B2D91593-0E79-4776-853C-50ECD598D2D5}" srcOrd="1" destOrd="0" presId="urn:microsoft.com/office/officeart/2005/8/layout/arrow2"/>
    <dgm:cxn modelId="{8D1DB101-213F-4840-A9D3-9A91CC870626}" type="presParOf" srcId="{17988636-6C9E-4D6A-A192-A09B530F7BF3}" destId="{BC21DCB1-4739-4269-9334-284A2D85E5D5}" srcOrd="2" destOrd="0" presId="urn:microsoft.com/office/officeart/2005/8/layout/arrow2"/>
    <dgm:cxn modelId="{0D151AC7-7C7A-4363-B379-BF5DACCC340B}" type="presParOf" srcId="{17988636-6C9E-4D6A-A192-A09B530F7BF3}" destId="{95A836E4-A4FF-4F78-98FD-565204A976AA}" srcOrd="3" destOrd="0" presId="urn:microsoft.com/office/officeart/2005/8/layout/arrow2"/>
    <dgm:cxn modelId="{C10A4674-9330-4E6B-8711-C286374BDADC}" type="presParOf" srcId="{17988636-6C9E-4D6A-A192-A09B530F7BF3}" destId="{1A68BDCA-D1F6-4AFC-B754-248200CC028E}" srcOrd="4" destOrd="0" presId="urn:microsoft.com/office/officeart/2005/8/layout/arrow2"/>
    <dgm:cxn modelId="{8F8AFA29-81E8-4543-B309-59DDCE72D38C}" type="presParOf" srcId="{17988636-6C9E-4D6A-A192-A09B530F7BF3}" destId="{DC759D23-091C-4D58-BFF8-8E5C0C9F020D}"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7219362-40ED-44CF-9337-28B0B82EFF58}" type="doc">
      <dgm:prSet loTypeId="urn:microsoft.com/office/officeart/2005/8/layout/arrow2" loCatId="process" qsTypeId="urn:microsoft.com/office/officeart/2005/8/quickstyle/simple1" qsCatId="simple" csTypeId="urn:microsoft.com/office/officeart/2005/8/colors/accent1_2" csCatId="accent1" phldr="1"/>
      <dgm:spPr/>
    </dgm:pt>
    <dgm:pt modelId="{8E480ADD-3746-4E95-8F5E-362ED1B6B5D1}">
      <dgm:prSet phldrT="[文本]"/>
      <dgm:spPr/>
      <dgm:t>
        <a:bodyPr/>
        <a:lstStyle/>
        <a:p>
          <a:r>
            <a:rPr lang="en-US" altLang="zh-CN" dirty="0"/>
            <a:t>Parity</a:t>
          </a:r>
          <a:endParaRPr lang="zh-CN" altLang="en-US" dirty="0"/>
        </a:p>
      </dgm:t>
    </dgm:pt>
    <dgm:pt modelId="{D7CFD3DB-55C7-49B6-86E7-3C90A5343D93}" type="parTrans" cxnId="{1E208077-DD73-4DDD-ABE4-8A60EEF655CE}">
      <dgm:prSet/>
      <dgm:spPr/>
      <dgm:t>
        <a:bodyPr/>
        <a:lstStyle/>
        <a:p>
          <a:endParaRPr lang="zh-CN" altLang="en-US"/>
        </a:p>
      </dgm:t>
    </dgm:pt>
    <dgm:pt modelId="{6B11C4CF-9F46-4C6D-8D7A-90EA3CCD9DC4}" type="sibTrans" cxnId="{1E208077-DD73-4DDD-ABE4-8A60EEF655CE}">
      <dgm:prSet/>
      <dgm:spPr/>
      <dgm:t>
        <a:bodyPr/>
        <a:lstStyle/>
        <a:p>
          <a:endParaRPr lang="zh-CN" altLang="en-US"/>
        </a:p>
      </dgm:t>
    </dgm:pt>
    <dgm:pt modelId="{3CD38660-4347-4DFC-BCF1-68509F55DBC1}">
      <dgm:prSet phldrT="[文本]"/>
      <dgm:spPr/>
      <dgm:t>
        <a:bodyPr/>
        <a:lstStyle/>
        <a:p>
          <a:r>
            <a:rPr lang="zh-CN" altLang="en-US" dirty="0"/>
            <a:t>以太坊</a:t>
          </a:r>
        </a:p>
      </dgm:t>
    </dgm:pt>
    <dgm:pt modelId="{AA878282-617E-49B6-A80E-A171F9BF20B3}" type="parTrans" cxnId="{DDED8B2A-3EE3-4802-AADD-605BF0B3E469}">
      <dgm:prSet/>
      <dgm:spPr/>
      <dgm:t>
        <a:bodyPr/>
        <a:lstStyle/>
        <a:p>
          <a:endParaRPr lang="zh-CN" altLang="en-US"/>
        </a:p>
      </dgm:t>
    </dgm:pt>
    <dgm:pt modelId="{64161120-A80A-428D-A48B-58DBAA04B599}" type="sibTrans" cxnId="{DDED8B2A-3EE3-4802-AADD-605BF0B3E469}">
      <dgm:prSet/>
      <dgm:spPr/>
      <dgm:t>
        <a:bodyPr/>
        <a:lstStyle/>
        <a:p>
          <a:endParaRPr lang="zh-CN" altLang="en-US"/>
        </a:p>
      </dgm:t>
    </dgm:pt>
    <dgm:pt modelId="{E8531BB6-FA70-444E-A38D-2AB561A5EADE}">
      <dgm:prSet phldrT="[文本]"/>
      <dgm:spPr/>
      <dgm:t>
        <a:bodyPr/>
        <a:lstStyle/>
        <a:p>
          <a:r>
            <a:rPr lang="zh-CN" altLang="en-US" dirty="0"/>
            <a:t>超级账本</a:t>
          </a:r>
        </a:p>
      </dgm:t>
    </dgm:pt>
    <dgm:pt modelId="{B5024737-4EFB-4D83-8718-108293FE1EC5}" type="parTrans" cxnId="{A722ED16-9C4C-47C4-9D45-DC2D8B2956DA}">
      <dgm:prSet/>
      <dgm:spPr/>
      <dgm:t>
        <a:bodyPr/>
        <a:lstStyle/>
        <a:p>
          <a:endParaRPr lang="zh-CN" altLang="en-US"/>
        </a:p>
      </dgm:t>
    </dgm:pt>
    <dgm:pt modelId="{5DFAECBD-2805-46C3-9020-1112A40DA566}" type="sibTrans" cxnId="{A722ED16-9C4C-47C4-9D45-DC2D8B2956DA}">
      <dgm:prSet/>
      <dgm:spPr/>
      <dgm:t>
        <a:bodyPr/>
        <a:lstStyle/>
        <a:p>
          <a:endParaRPr lang="zh-CN" altLang="en-US"/>
        </a:p>
      </dgm:t>
    </dgm:pt>
    <dgm:pt modelId="{B6D40348-F1E0-4921-B5AF-E120A22E976A}" type="pres">
      <dgm:prSet presAssocID="{77219362-40ED-44CF-9337-28B0B82EFF58}" presName="arrowDiagram" presStyleCnt="0">
        <dgm:presLayoutVars>
          <dgm:chMax val="5"/>
          <dgm:dir/>
          <dgm:resizeHandles val="exact"/>
        </dgm:presLayoutVars>
      </dgm:prSet>
      <dgm:spPr/>
    </dgm:pt>
    <dgm:pt modelId="{120ADBA8-3CA8-4E31-90EA-A724AD4B1578}" type="pres">
      <dgm:prSet presAssocID="{77219362-40ED-44CF-9337-28B0B82EFF58}" presName="arrow" presStyleLbl="bgShp" presStyleIdx="0" presStyleCnt="1"/>
      <dgm:spPr>
        <a:ln>
          <a:solidFill>
            <a:srgbClr val="A1D1FD"/>
          </a:solidFill>
        </a:ln>
      </dgm:spPr>
    </dgm:pt>
    <dgm:pt modelId="{17988636-6C9E-4D6A-A192-A09B530F7BF3}" type="pres">
      <dgm:prSet presAssocID="{77219362-40ED-44CF-9337-28B0B82EFF58}" presName="arrowDiagram3" presStyleCnt="0"/>
      <dgm:spPr/>
    </dgm:pt>
    <dgm:pt modelId="{658F0AC2-726D-4CDC-89C2-745077EDEDAE}" type="pres">
      <dgm:prSet presAssocID="{8E480ADD-3746-4E95-8F5E-362ED1B6B5D1}" presName="bullet3a" presStyleLbl="node1" presStyleIdx="0" presStyleCnt="3" custFlipHor="1" custScaleX="98295" custScaleY="109576" custLinFactX="141235" custLinFactY="-100000" custLinFactNeighborX="200000" custLinFactNeighborY="-167871"/>
      <dgm:spPr>
        <a:solidFill>
          <a:srgbClr val="0070C0"/>
        </a:solidFill>
      </dgm:spPr>
    </dgm:pt>
    <dgm:pt modelId="{B2D91593-0E79-4776-853C-50ECD598D2D5}" type="pres">
      <dgm:prSet presAssocID="{8E480ADD-3746-4E95-8F5E-362ED1B6B5D1}" presName="textBox3a" presStyleLbl="revTx" presStyleIdx="0" presStyleCnt="3" custScaleY="55655" custLinFactNeighborX="23692" custLinFactNeighborY="-42986">
        <dgm:presLayoutVars>
          <dgm:bulletEnabled val="1"/>
        </dgm:presLayoutVars>
      </dgm:prSet>
      <dgm:spPr/>
    </dgm:pt>
    <dgm:pt modelId="{BC21DCB1-4739-4269-9334-284A2D85E5D5}" type="pres">
      <dgm:prSet presAssocID="{3CD38660-4347-4DFC-BCF1-68509F55DBC1}" presName="bullet3b" presStyleLbl="node1" presStyleIdx="1" presStyleCnt="3" custLinFactX="300000" custLinFactY="-100000" custLinFactNeighborX="391093" custLinFactNeighborY="-107379"/>
      <dgm:spPr>
        <a:solidFill>
          <a:srgbClr val="0070C0"/>
        </a:solidFill>
      </dgm:spPr>
    </dgm:pt>
    <dgm:pt modelId="{95A836E4-A4FF-4F78-98FD-565204A976AA}" type="pres">
      <dgm:prSet presAssocID="{3CD38660-4347-4DFC-BCF1-68509F55DBC1}" presName="textBox3b" presStyleLbl="revTx" presStyleIdx="1" presStyleCnt="3" custScaleX="119333" custScaleY="36165" custLinFactX="81460" custLinFactNeighborX="100000" custLinFactNeighborY="-59994">
        <dgm:presLayoutVars>
          <dgm:bulletEnabled val="1"/>
        </dgm:presLayoutVars>
      </dgm:prSet>
      <dgm:spPr/>
    </dgm:pt>
    <dgm:pt modelId="{1A68BDCA-D1F6-4AFC-B754-248200CC028E}" type="pres">
      <dgm:prSet presAssocID="{E8531BB6-FA70-444E-A38D-2AB561A5EADE}" presName="bullet3c" presStyleLbl="node1" presStyleIdx="2" presStyleCnt="3" custLinFactX="100000" custLinFactNeighborX="161145" custLinFactNeighborY="-62501"/>
      <dgm:spPr>
        <a:solidFill>
          <a:srgbClr val="0070C0"/>
        </a:solidFill>
      </dgm:spPr>
    </dgm:pt>
    <dgm:pt modelId="{DC759D23-091C-4D58-BFF8-8E5C0C9F020D}" type="pres">
      <dgm:prSet presAssocID="{E8531BB6-FA70-444E-A38D-2AB561A5EADE}" presName="textBox3c" presStyleLbl="revTx" presStyleIdx="2" presStyleCnt="3" custScaleX="159168" custScaleY="24523" custLinFactNeighborX="-98649" custLinFactNeighborY="-31527">
        <dgm:presLayoutVars>
          <dgm:bulletEnabled val="1"/>
        </dgm:presLayoutVars>
      </dgm:prSet>
      <dgm:spPr/>
    </dgm:pt>
  </dgm:ptLst>
  <dgm:cxnLst>
    <dgm:cxn modelId="{3FB79007-721A-4628-9BDA-5FF3B974C010}" type="presOf" srcId="{77219362-40ED-44CF-9337-28B0B82EFF58}" destId="{B6D40348-F1E0-4921-B5AF-E120A22E976A}" srcOrd="0" destOrd="0" presId="urn:microsoft.com/office/officeart/2005/8/layout/arrow2"/>
    <dgm:cxn modelId="{A722ED16-9C4C-47C4-9D45-DC2D8B2956DA}" srcId="{77219362-40ED-44CF-9337-28B0B82EFF58}" destId="{E8531BB6-FA70-444E-A38D-2AB561A5EADE}" srcOrd="2" destOrd="0" parTransId="{B5024737-4EFB-4D83-8718-108293FE1EC5}" sibTransId="{5DFAECBD-2805-46C3-9020-1112A40DA566}"/>
    <dgm:cxn modelId="{DDED8B2A-3EE3-4802-AADD-605BF0B3E469}" srcId="{77219362-40ED-44CF-9337-28B0B82EFF58}" destId="{3CD38660-4347-4DFC-BCF1-68509F55DBC1}" srcOrd="1" destOrd="0" parTransId="{AA878282-617E-49B6-A80E-A171F9BF20B3}" sibTransId="{64161120-A80A-428D-A48B-58DBAA04B599}"/>
    <dgm:cxn modelId="{1E208077-DD73-4DDD-ABE4-8A60EEF655CE}" srcId="{77219362-40ED-44CF-9337-28B0B82EFF58}" destId="{8E480ADD-3746-4E95-8F5E-362ED1B6B5D1}" srcOrd="0" destOrd="0" parTransId="{D7CFD3DB-55C7-49B6-86E7-3C90A5343D93}" sibTransId="{6B11C4CF-9F46-4C6D-8D7A-90EA3CCD9DC4}"/>
    <dgm:cxn modelId="{D5AF7AB8-03C7-4528-9AC7-D1FF13859B2A}" type="presOf" srcId="{3CD38660-4347-4DFC-BCF1-68509F55DBC1}" destId="{95A836E4-A4FF-4F78-98FD-565204A976AA}" srcOrd="0" destOrd="0" presId="urn:microsoft.com/office/officeart/2005/8/layout/arrow2"/>
    <dgm:cxn modelId="{3AB831CE-7614-46B7-9CA2-37EA4198CA3F}" type="presOf" srcId="{8E480ADD-3746-4E95-8F5E-362ED1B6B5D1}" destId="{B2D91593-0E79-4776-853C-50ECD598D2D5}" srcOrd="0" destOrd="0" presId="urn:microsoft.com/office/officeart/2005/8/layout/arrow2"/>
    <dgm:cxn modelId="{A14ECCDB-A058-435C-94AF-33BFABB4469C}" type="presOf" srcId="{E8531BB6-FA70-444E-A38D-2AB561A5EADE}" destId="{DC759D23-091C-4D58-BFF8-8E5C0C9F020D}" srcOrd="0" destOrd="0" presId="urn:microsoft.com/office/officeart/2005/8/layout/arrow2"/>
    <dgm:cxn modelId="{3134F9B9-9E4F-4EA6-A1ED-A76A68C58EF7}" type="presParOf" srcId="{B6D40348-F1E0-4921-B5AF-E120A22E976A}" destId="{120ADBA8-3CA8-4E31-90EA-A724AD4B1578}" srcOrd="0" destOrd="0" presId="urn:microsoft.com/office/officeart/2005/8/layout/arrow2"/>
    <dgm:cxn modelId="{973C72BE-9131-4F81-83CD-D7C88B66957F}" type="presParOf" srcId="{B6D40348-F1E0-4921-B5AF-E120A22E976A}" destId="{17988636-6C9E-4D6A-A192-A09B530F7BF3}" srcOrd="1" destOrd="0" presId="urn:microsoft.com/office/officeart/2005/8/layout/arrow2"/>
    <dgm:cxn modelId="{0C825DA8-59EB-4A11-8FD9-405602D42BA7}" type="presParOf" srcId="{17988636-6C9E-4D6A-A192-A09B530F7BF3}" destId="{658F0AC2-726D-4CDC-89C2-745077EDEDAE}" srcOrd="0" destOrd="0" presId="urn:microsoft.com/office/officeart/2005/8/layout/arrow2"/>
    <dgm:cxn modelId="{2AC81C1C-FC50-4DDD-A5A9-62801F1A0AEB}" type="presParOf" srcId="{17988636-6C9E-4D6A-A192-A09B530F7BF3}" destId="{B2D91593-0E79-4776-853C-50ECD598D2D5}" srcOrd="1" destOrd="0" presId="urn:microsoft.com/office/officeart/2005/8/layout/arrow2"/>
    <dgm:cxn modelId="{8D1DB101-213F-4840-A9D3-9A91CC870626}" type="presParOf" srcId="{17988636-6C9E-4D6A-A192-A09B530F7BF3}" destId="{BC21DCB1-4739-4269-9334-284A2D85E5D5}" srcOrd="2" destOrd="0" presId="urn:microsoft.com/office/officeart/2005/8/layout/arrow2"/>
    <dgm:cxn modelId="{0D151AC7-7C7A-4363-B379-BF5DACCC340B}" type="presParOf" srcId="{17988636-6C9E-4D6A-A192-A09B530F7BF3}" destId="{95A836E4-A4FF-4F78-98FD-565204A976AA}" srcOrd="3" destOrd="0" presId="urn:microsoft.com/office/officeart/2005/8/layout/arrow2"/>
    <dgm:cxn modelId="{C10A4674-9330-4E6B-8711-C286374BDADC}" type="presParOf" srcId="{17988636-6C9E-4D6A-A192-A09B530F7BF3}" destId="{1A68BDCA-D1F6-4AFC-B754-248200CC028E}" srcOrd="4" destOrd="0" presId="urn:microsoft.com/office/officeart/2005/8/layout/arrow2"/>
    <dgm:cxn modelId="{8F8AFA29-81E8-4543-B309-59DDCE72D38C}" type="presParOf" srcId="{17988636-6C9E-4D6A-A192-A09B530F7BF3}" destId="{DC759D23-091C-4D58-BFF8-8E5C0C9F020D}" srcOrd="5" destOrd="0" presId="urn:microsoft.com/office/officeart/2005/8/layout/arrow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A7C35A6-F571-400A-A7D1-59C67CC8FBAB}" type="doc">
      <dgm:prSet loTypeId="urn:microsoft.com/office/officeart/2005/8/layout/funnel1" loCatId="process" qsTypeId="urn:microsoft.com/office/officeart/2005/8/quickstyle/simple1" qsCatId="simple" csTypeId="urn:microsoft.com/office/officeart/2005/8/colors/accent0_2" csCatId="mainScheme" phldr="1"/>
      <dgm:spPr/>
      <dgm:t>
        <a:bodyPr/>
        <a:lstStyle/>
        <a:p>
          <a:endParaRPr lang="zh-CN" altLang="en-US"/>
        </a:p>
      </dgm:t>
    </dgm:pt>
    <dgm:pt modelId="{2A033C4A-5CB8-4C27-9106-34D73D28DEE4}">
      <dgm:prSet phldrT="[文本]"/>
      <dgm:spPr/>
      <dgm:t>
        <a:bodyPr/>
        <a:lstStyle/>
        <a:p>
          <a:r>
            <a:rPr lang="zh-CN" altLang="en-US" dirty="0"/>
            <a:t>系统</a:t>
          </a:r>
          <a:r>
            <a:rPr lang="en-US" altLang="zh-CN" dirty="0"/>
            <a:t>2</a:t>
          </a:r>
          <a:endParaRPr lang="zh-CN" altLang="en-US" dirty="0"/>
        </a:p>
      </dgm:t>
    </dgm:pt>
    <dgm:pt modelId="{C17AA4FB-2009-4451-AB8D-A8618310AD91}" type="parTrans" cxnId="{6C650C2A-7A22-4B72-9B60-C7CECE90C800}">
      <dgm:prSet/>
      <dgm:spPr/>
      <dgm:t>
        <a:bodyPr/>
        <a:lstStyle/>
        <a:p>
          <a:endParaRPr lang="zh-CN" altLang="en-US"/>
        </a:p>
      </dgm:t>
    </dgm:pt>
    <dgm:pt modelId="{A1381CD5-B3FC-4459-BE9F-4035BE78D293}" type="sibTrans" cxnId="{6C650C2A-7A22-4B72-9B60-C7CECE90C800}">
      <dgm:prSet/>
      <dgm:spPr/>
      <dgm:t>
        <a:bodyPr/>
        <a:lstStyle/>
        <a:p>
          <a:endParaRPr lang="zh-CN" altLang="en-US"/>
        </a:p>
      </dgm:t>
    </dgm:pt>
    <dgm:pt modelId="{07318577-D353-4633-BE5D-2EC19CB85F5F}">
      <dgm:prSet phldrT="[文本]"/>
      <dgm:spPr/>
      <dgm:t>
        <a:bodyPr/>
        <a:lstStyle/>
        <a:p>
          <a:r>
            <a:rPr lang="zh-CN" altLang="en-US" dirty="0"/>
            <a:t>系统</a:t>
          </a:r>
          <a:r>
            <a:rPr lang="en-US" altLang="zh-CN" dirty="0"/>
            <a:t>1</a:t>
          </a:r>
          <a:endParaRPr lang="zh-CN" altLang="en-US" dirty="0"/>
        </a:p>
      </dgm:t>
    </dgm:pt>
    <dgm:pt modelId="{3F7912B1-A178-4A42-AFB9-2418C7A6223B}" type="parTrans" cxnId="{1E93F357-3D8A-41F0-913A-71CD18E6AA28}">
      <dgm:prSet/>
      <dgm:spPr/>
      <dgm:t>
        <a:bodyPr/>
        <a:lstStyle/>
        <a:p>
          <a:endParaRPr lang="zh-CN" altLang="en-US"/>
        </a:p>
      </dgm:t>
    </dgm:pt>
    <dgm:pt modelId="{F9EA57EA-6E51-4CF6-846B-5BBACC97D20D}" type="sibTrans" cxnId="{1E93F357-3D8A-41F0-913A-71CD18E6AA28}">
      <dgm:prSet/>
      <dgm:spPr/>
      <dgm:t>
        <a:bodyPr/>
        <a:lstStyle/>
        <a:p>
          <a:endParaRPr lang="zh-CN" altLang="en-US"/>
        </a:p>
      </dgm:t>
    </dgm:pt>
    <dgm:pt modelId="{0B1DF0DE-E64A-49AF-A1E9-00264B72A7EA}">
      <dgm:prSet phldrT="[文本]"/>
      <dgm:spPr/>
      <dgm:t>
        <a:bodyPr/>
        <a:lstStyle/>
        <a:p>
          <a:r>
            <a:rPr lang="zh-CN" altLang="en-US" dirty="0"/>
            <a:t>系统</a:t>
          </a:r>
          <a:r>
            <a:rPr lang="en-US" altLang="zh-CN" dirty="0"/>
            <a:t>3</a:t>
          </a:r>
          <a:endParaRPr lang="zh-CN" altLang="en-US" dirty="0"/>
        </a:p>
      </dgm:t>
    </dgm:pt>
    <dgm:pt modelId="{80B8B4CD-727D-4650-8114-84025763BE9A}" type="parTrans" cxnId="{BADA53E6-5324-4B04-8CF1-6B789652C4F8}">
      <dgm:prSet/>
      <dgm:spPr/>
      <dgm:t>
        <a:bodyPr/>
        <a:lstStyle/>
        <a:p>
          <a:endParaRPr lang="zh-CN" altLang="en-US"/>
        </a:p>
      </dgm:t>
    </dgm:pt>
    <dgm:pt modelId="{6FFEDA3B-644A-42E3-9F14-B0205772A72D}" type="sibTrans" cxnId="{BADA53E6-5324-4B04-8CF1-6B789652C4F8}">
      <dgm:prSet/>
      <dgm:spPr/>
      <dgm:t>
        <a:bodyPr/>
        <a:lstStyle/>
        <a:p>
          <a:endParaRPr lang="zh-CN" altLang="en-US"/>
        </a:p>
      </dgm:t>
    </dgm:pt>
    <dgm:pt modelId="{2498B711-36E0-4212-A071-1C4EE97BFBAD}">
      <dgm:prSet phldrT="[文本]"/>
      <dgm:spPr/>
      <dgm:t>
        <a:bodyPr/>
        <a:lstStyle/>
        <a:p>
          <a:endParaRPr lang="zh-CN" altLang="en-US" dirty="0"/>
        </a:p>
      </dgm:t>
    </dgm:pt>
    <dgm:pt modelId="{4D99EB3F-ECB3-40F6-A516-959146E59A31}" type="parTrans" cxnId="{91EAD7E7-D3BB-4089-A078-7B7A2347CBDF}">
      <dgm:prSet/>
      <dgm:spPr/>
      <dgm:t>
        <a:bodyPr/>
        <a:lstStyle/>
        <a:p>
          <a:endParaRPr lang="zh-CN" altLang="en-US"/>
        </a:p>
      </dgm:t>
    </dgm:pt>
    <dgm:pt modelId="{F8250999-2828-4EEC-931C-F09943A13F5E}" type="sibTrans" cxnId="{91EAD7E7-D3BB-4089-A078-7B7A2347CBDF}">
      <dgm:prSet/>
      <dgm:spPr/>
      <dgm:t>
        <a:bodyPr/>
        <a:lstStyle/>
        <a:p>
          <a:endParaRPr lang="zh-CN" altLang="en-US"/>
        </a:p>
      </dgm:t>
    </dgm:pt>
    <dgm:pt modelId="{7A6B26DB-A5A6-4460-B2D4-755A745F9B19}" type="pres">
      <dgm:prSet presAssocID="{5A7C35A6-F571-400A-A7D1-59C67CC8FBAB}" presName="Name0" presStyleCnt="0">
        <dgm:presLayoutVars>
          <dgm:chMax val="4"/>
          <dgm:resizeHandles val="exact"/>
        </dgm:presLayoutVars>
      </dgm:prSet>
      <dgm:spPr/>
    </dgm:pt>
    <dgm:pt modelId="{279DD4D6-6B50-47E4-B2D4-DEB0DD0790B2}" type="pres">
      <dgm:prSet presAssocID="{5A7C35A6-F571-400A-A7D1-59C67CC8FBAB}" presName="ellipse" presStyleLbl="trBgShp" presStyleIdx="0" presStyleCnt="1"/>
      <dgm:spPr/>
    </dgm:pt>
    <dgm:pt modelId="{8B8EEE1B-ED94-496F-AAC0-1BABEA1E5672}" type="pres">
      <dgm:prSet presAssocID="{5A7C35A6-F571-400A-A7D1-59C67CC8FBAB}" presName="arrow1" presStyleLbl="fgShp" presStyleIdx="0" presStyleCnt="1"/>
      <dgm:spPr/>
    </dgm:pt>
    <dgm:pt modelId="{00FA1E68-AFE8-490F-9F0D-86DE18F71FA7}" type="pres">
      <dgm:prSet presAssocID="{5A7C35A6-F571-400A-A7D1-59C67CC8FBAB}" presName="rectangle" presStyleLbl="revTx" presStyleIdx="0" presStyleCnt="1">
        <dgm:presLayoutVars>
          <dgm:bulletEnabled val="1"/>
        </dgm:presLayoutVars>
      </dgm:prSet>
      <dgm:spPr/>
    </dgm:pt>
    <dgm:pt modelId="{FD452EE2-7E47-4FFA-B2D1-0B3B2D77AF83}" type="pres">
      <dgm:prSet presAssocID="{07318577-D353-4633-BE5D-2EC19CB85F5F}" presName="item1" presStyleLbl="node1" presStyleIdx="0" presStyleCnt="3">
        <dgm:presLayoutVars>
          <dgm:bulletEnabled val="1"/>
        </dgm:presLayoutVars>
      </dgm:prSet>
      <dgm:spPr/>
    </dgm:pt>
    <dgm:pt modelId="{E76C733E-0BA0-49D1-8F3E-19E675A0A984}" type="pres">
      <dgm:prSet presAssocID="{0B1DF0DE-E64A-49AF-A1E9-00264B72A7EA}" presName="item2" presStyleLbl="node1" presStyleIdx="1" presStyleCnt="3">
        <dgm:presLayoutVars>
          <dgm:bulletEnabled val="1"/>
        </dgm:presLayoutVars>
      </dgm:prSet>
      <dgm:spPr/>
    </dgm:pt>
    <dgm:pt modelId="{B327ADAA-8FB9-410C-86E0-0CEA8D7965B6}" type="pres">
      <dgm:prSet presAssocID="{2498B711-36E0-4212-A071-1C4EE97BFBAD}" presName="item3" presStyleLbl="node1" presStyleIdx="2" presStyleCnt="3">
        <dgm:presLayoutVars>
          <dgm:bulletEnabled val="1"/>
        </dgm:presLayoutVars>
      </dgm:prSet>
      <dgm:spPr/>
    </dgm:pt>
    <dgm:pt modelId="{C7306AC9-4BB2-46E0-AAD0-754CB8EA9079}" type="pres">
      <dgm:prSet presAssocID="{5A7C35A6-F571-400A-A7D1-59C67CC8FBAB}" presName="funnel" presStyleLbl="trAlignAcc1" presStyleIdx="0" presStyleCnt="1"/>
      <dgm:spPr/>
    </dgm:pt>
  </dgm:ptLst>
  <dgm:cxnLst>
    <dgm:cxn modelId="{B6DD130A-1D84-400E-BA4E-C39E32FA3C37}" type="presOf" srcId="{2498B711-36E0-4212-A071-1C4EE97BFBAD}" destId="{00FA1E68-AFE8-490F-9F0D-86DE18F71FA7}" srcOrd="0" destOrd="0" presId="urn:microsoft.com/office/officeart/2005/8/layout/funnel1"/>
    <dgm:cxn modelId="{ABA84A0E-D12D-4AC1-B3CD-202E4340E93F}" type="presOf" srcId="{2A033C4A-5CB8-4C27-9106-34D73D28DEE4}" destId="{B327ADAA-8FB9-410C-86E0-0CEA8D7965B6}" srcOrd="0" destOrd="0" presId="urn:microsoft.com/office/officeart/2005/8/layout/funnel1"/>
    <dgm:cxn modelId="{6C650C2A-7A22-4B72-9B60-C7CECE90C800}" srcId="{5A7C35A6-F571-400A-A7D1-59C67CC8FBAB}" destId="{2A033C4A-5CB8-4C27-9106-34D73D28DEE4}" srcOrd="0" destOrd="0" parTransId="{C17AA4FB-2009-4451-AB8D-A8618310AD91}" sibTransId="{A1381CD5-B3FC-4459-BE9F-4035BE78D293}"/>
    <dgm:cxn modelId="{2B0AD249-337B-4947-8763-40226D3FC95B}" type="presOf" srcId="{07318577-D353-4633-BE5D-2EC19CB85F5F}" destId="{E76C733E-0BA0-49D1-8F3E-19E675A0A984}" srcOrd="0" destOrd="0" presId="urn:microsoft.com/office/officeart/2005/8/layout/funnel1"/>
    <dgm:cxn modelId="{445A5D4C-E07B-47B9-8A44-574886D8F54B}" type="presOf" srcId="{0B1DF0DE-E64A-49AF-A1E9-00264B72A7EA}" destId="{FD452EE2-7E47-4FFA-B2D1-0B3B2D77AF83}" srcOrd="0" destOrd="0" presId="urn:microsoft.com/office/officeart/2005/8/layout/funnel1"/>
    <dgm:cxn modelId="{1E93F357-3D8A-41F0-913A-71CD18E6AA28}" srcId="{5A7C35A6-F571-400A-A7D1-59C67CC8FBAB}" destId="{07318577-D353-4633-BE5D-2EC19CB85F5F}" srcOrd="1" destOrd="0" parTransId="{3F7912B1-A178-4A42-AFB9-2418C7A6223B}" sibTransId="{F9EA57EA-6E51-4CF6-846B-5BBACC97D20D}"/>
    <dgm:cxn modelId="{BA2E9EBA-F792-4DD4-9141-8C139E200C2A}" type="presOf" srcId="{5A7C35A6-F571-400A-A7D1-59C67CC8FBAB}" destId="{7A6B26DB-A5A6-4460-B2D4-755A745F9B19}" srcOrd="0" destOrd="0" presId="urn:microsoft.com/office/officeart/2005/8/layout/funnel1"/>
    <dgm:cxn modelId="{BADA53E6-5324-4B04-8CF1-6B789652C4F8}" srcId="{5A7C35A6-F571-400A-A7D1-59C67CC8FBAB}" destId="{0B1DF0DE-E64A-49AF-A1E9-00264B72A7EA}" srcOrd="2" destOrd="0" parTransId="{80B8B4CD-727D-4650-8114-84025763BE9A}" sibTransId="{6FFEDA3B-644A-42E3-9F14-B0205772A72D}"/>
    <dgm:cxn modelId="{91EAD7E7-D3BB-4089-A078-7B7A2347CBDF}" srcId="{5A7C35A6-F571-400A-A7D1-59C67CC8FBAB}" destId="{2498B711-36E0-4212-A071-1C4EE97BFBAD}" srcOrd="3" destOrd="0" parTransId="{4D99EB3F-ECB3-40F6-A516-959146E59A31}" sibTransId="{F8250999-2828-4EEC-931C-F09943A13F5E}"/>
    <dgm:cxn modelId="{A37D8A05-D551-4098-A9F9-A8A93B256CA3}" type="presParOf" srcId="{7A6B26DB-A5A6-4460-B2D4-755A745F9B19}" destId="{279DD4D6-6B50-47E4-B2D4-DEB0DD0790B2}" srcOrd="0" destOrd="0" presId="urn:microsoft.com/office/officeart/2005/8/layout/funnel1"/>
    <dgm:cxn modelId="{C2F00DAE-ADCE-469C-A20C-AC8F20DCB4E6}" type="presParOf" srcId="{7A6B26DB-A5A6-4460-B2D4-755A745F9B19}" destId="{8B8EEE1B-ED94-496F-AAC0-1BABEA1E5672}" srcOrd="1" destOrd="0" presId="urn:microsoft.com/office/officeart/2005/8/layout/funnel1"/>
    <dgm:cxn modelId="{0CD369E6-4414-40A1-8865-C7E824F7B67B}" type="presParOf" srcId="{7A6B26DB-A5A6-4460-B2D4-755A745F9B19}" destId="{00FA1E68-AFE8-490F-9F0D-86DE18F71FA7}" srcOrd="2" destOrd="0" presId="urn:microsoft.com/office/officeart/2005/8/layout/funnel1"/>
    <dgm:cxn modelId="{EB1E95F3-CA22-40D5-990B-2DB9E08FE0E3}" type="presParOf" srcId="{7A6B26DB-A5A6-4460-B2D4-755A745F9B19}" destId="{FD452EE2-7E47-4FFA-B2D1-0B3B2D77AF83}" srcOrd="3" destOrd="0" presId="urn:microsoft.com/office/officeart/2005/8/layout/funnel1"/>
    <dgm:cxn modelId="{EE435AD3-EA50-4DD0-8B57-593885B8ACBA}" type="presParOf" srcId="{7A6B26DB-A5A6-4460-B2D4-755A745F9B19}" destId="{E76C733E-0BA0-49D1-8F3E-19E675A0A984}" srcOrd="4" destOrd="0" presId="urn:microsoft.com/office/officeart/2005/8/layout/funnel1"/>
    <dgm:cxn modelId="{A2F61DAB-255D-4C6E-98FA-75D034D07A0E}" type="presParOf" srcId="{7A6B26DB-A5A6-4460-B2D4-755A745F9B19}" destId="{B327ADAA-8FB9-410C-86E0-0CEA8D7965B6}" srcOrd="5" destOrd="0" presId="urn:microsoft.com/office/officeart/2005/8/layout/funnel1"/>
    <dgm:cxn modelId="{1B45EE32-A71D-420F-8E0B-8C171D5E5905}" type="presParOf" srcId="{7A6B26DB-A5A6-4460-B2D4-755A745F9B19}" destId="{C7306AC9-4BB2-46E0-AAD0-754CB8EA9079}"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5BE8D0-D5F2-4DE7-9AF3-227255394ADF}">
      <dsp:nvSpPr>
        <dsp:cNvPr id="0" name=""/>
        <dsp:cNvSpPr/>
      </dsp:nvSpPr>
      <dsp:spPr>
        <a:xfrm>
          <a:off x="2115" y="270809"/>
          <a:ext cx="2062354" cy="82494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zh-CN" altLang="en-US" sz="3500" kern="1200" dirty="0"/>
            <a:t>公有链</a:t>
          </a:r>
        </a:p>
      </dsp:txBody>
      <dsp:txXfrm>
        <a:off x="2115" y="270809"/>
        <a:ext cx="2062354" cy="824941"/>
      </dsp:txXfrm>
    </dsp:sp>
    <dsp:sp modelId="{53E7B5C1-EB15-46E1-B340-411CB5CA4773}">
      <dsp:nvSpPr>
        <dsp:cNvPr id="0" name=""/>
        <dsp:cNvSpPr/>
      </dsp:nvSpPr>
      <dsp:spPr>
        <a:xfrm>
          <a:off x="2115" y="1095750"/>
          <a:ext cx="2062354" cy="237785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b="1" i="0" u="none" kern="1200" dirty="0"/>
            <a:t>任何人</a:t>
          </a:r>
          <a:endParaRPr lang="zh-CN" altLang="en-US" sz="1600" b="1" kern="1200" dirty="0"/>
        </a:p>
        <a:p>
          <a:pPr marL="171450" lvl="1" indent="-171450" algn="l" defTabSz="711200">
            <a:lnSpc>
              <a:spcPct val="90000"/>
            </a:lnSpc>
            <a:spcBef>
              <a:spcPct val="0"/>
            </a:spcBef>
            <a:spcAft>
              <a:spcPct val="15000"/>
            </a:spcAft>
            <a:buChar char="•"/>
          </a:pPr>
          <a:r>
            <a:rPr lang="zh-CN" altLang="en-US" sz="1600" b="1" i="0" u="none" kern="1200" dirty="0"/>
            <a:t>所有参与者记账人</a:t>
          </a:r>
        </a:p>
        <a:p>
          <a:pPr marL="171450" lvl="1" indent="-171450" algn="l" defTabSz="711200">
            <a:lnSpc>
              <a:spcPct val="90000"/>
            </a:lnSpc>
            <a:spcBef>
              <a:spcPct val="0"/>
            </a:spcBef>
            <a:spcAft>
              <a:spcPct val="15000"/>
            </a:spcAft>
            <a:buChar char="•"/>
          </a:pPr>
          <a:r>
            <a:rPr lang="zh-CN" altLang="en-US" sz="1600" b="1" i="0" u="none" kern="1200" dirty="0"/>
            <a:t>信用的自建立</a:t>
          </a:r>
        </a:p>
        <a:p>
          <a:pPr marL="171450" lvl="1" indent="-171450" algn="l" defTabSz="711200">
            <a:lnSpc>
              <a:spcPct val="90000"/>
            </a:lnSpc>
            <a:spcBef>
              <a:spcPct val="0"/>
            </a:spcBef>
            <a:spcAft>
              <a:spcPct val="15000"/>
            </a:spcAft>
            <a:buChar char="•"/>
          </a:pPr>
          <a:r>
            <a:rPr lang="en-US" sz="1600" b="1" i="0" u="none" kern="1200" dirty="0"/>
            <a:t>PoW / PoS …</a:t>
          </a:r>
          <a:endParaRPr lang="zh-CN" sz="1600" b="1" i="0" u="none" kern="1200" dirty="0"/>
        </a:p>
        <a:p>
          <a:pPr marL="171450" lvl="1" indent="-171450" algn="l" defTabSz="711200">
            <a:lnSpc>
              <a:spcPct val="90000"/>
            </a:lnSpc>
            <a:spcBef>
              <a:spcPct val="0"/>
            </a:spcBef>
            <a:spcAft>
              <a:spcPct val="15000"/>
            </a:spcAft>
            <a:buChar char="•"/>
          </a:pPr>
          <a:r>
            <a:rPr lang="zh-CN" altLang="en-US" sz="1600" b="1" i="0" u="none" kern="1200" dirty="0"/>
            <a:t>交易慢</a:t>
          </a:r>
        </a:p>
        <a:p>
          <a:pPr marL="171450" lvl="1" indent="-171450" algn="l" defTabSz="711200">
            <a:lnSpc>
              <a:spcPct val="90000"/>
            </a:lnSpc>
            <a:spcBef>
              <a:spcPct val="0"/>
            </a:spcBef>
            <a:spcAft>
              <a:spcPct val="15000"/>
            </a:spcAft>
            <a:buChar char="•"/>
          </a:pPr>
          <a:r>
            <a:rPr lang="zh-CN" altLang="en-US" sz="1600" b="1" i="0" u="none" kern="1200" dirty="0"/>
            <a:t>数据公开</a:t>
          </a:r>
        </a:p>
        <a:p>
          <a:pPr marL="171450" lvl="1" indent="-171450" algn="l" defTabSz="711200">
            <a:lnSpc>
              <a:spcPct val="90000"/>
            </a:lnSpc>
            <a:spcBef>
              <a:spcPct val="0"/>
            </a:spcBef>
            <a:spcAft>
              <a:spcPct val="15000"/>
            </a:spcAft>
            <a:buChar char="•"/>
          </a:pPr>
          <a:r>
            <a:rPr lang="zh-CN" altLang="en-US" sz="1600" b="1" i="0" u="none" kern="1200" dirty="0"/>
            <a:t>完全去中心化</a:t>
          </a:r>
        </a:p>
      </dsp:txBody>
      <dsp:txXfrm>
        <a:off x="2115" y="1095750"/>
        <a:ext cx="2062354" cy="2377856"/>
      </dsp:txXfrm>
    </dsp:sp>
    <dsp:sp modelId="{F75B3170-2ED1-4A94-87EA-92B57E42BD97}">
      <dsp:nvSpPr>
        <dsp:cNvPr id="0" name=""/>
        <dsp:cNvSpPr/>
      </dsp:nvSpPr>
      <dsp:spPr>
        <a:xfrm>
          <a:off x="2353198" y="270809"/>
          <a:ext cx="2062354" cy="82494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zh-CN" altLang="en-US" sz="3500" kern="1200" dirty="0"/>
            <a:t>联盟链</a:t>
          </a:r>
        </a:p>
      </dsp:txBody>
      <dsp:txXfrm>
        <a:off x="2353198" y="270809"/>
        <a:ext cx="2062354" cy="824941"/>
      </dsp:txXfrm>
    </dsp:sp>
    <dsp:sp modelId="{578B3054-3F28-432C-BD64-60DF25F5046F}">
      <dsp:nvSpPr>
        <dsp:cNvPr id="0" name=""/>
        <dsp:cNvSpPr/>
      </dsp:nvSpPr>
      <dsp:spPr>
        <a:xfrm>
          <a:off x="2353198" y="1095750"/>
          <a:ext cx="2062354" cy="237785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b="1" i="0" u="none" kern="1200" dirty="0"/>
            <a:t>联盟成员</a:t>
          </a:r>
          <a:endParaRPr lang="zh-CN" altLang="en-US" sz="1600" b="1" kern="1200" dirty="0"/>
        </a:p>
        <a:p>
          <a:pPr marL="171450" lvl="1" indent="-171450" algn="l" defTabSz="711200">
            <a:lnSpc>
              <a:spcPct val="90000"/>
            </a:lnSpc>
            <a:spcBef>
              <a:spcPct val="0"/>
            </a:spcBef>
            <a:spcAft>
              <a:spcPct val="15000"/>
            </a:spcAft>
            <a:buChar char="•"/>
          </a:pPr>
          <a:r>
            <a:rPr lang="zh-CN" altLang="en-US" sz="1600" b="1" i="0" u="none" kern="1200" dirty="0"/>
            <a:t>联盟成员协商确定记账人</a:t>
          </a:r>
        </a:p>
        <a:p>
          <a:pPr marL="171450" lvl="1" indent="-171450" algn="l" defTabSz="711200">
            <a:lnSpc>
              <a:spcPct val="90000"/>
            </a:lnSpc>
            <a:spcBef>
              <a:spcPct val="0"/>
            </a:spcBef>
            <a:spcAft>
              <a:spcPct val="15000"/>
            </a:spcAft>
            <a:buChar char="•"/>
          </a:pPr>
          <a:r>
            <a:rPr lang="zh-CN" altLang="en-US" sz="1600" b="1" i="0" u="none" kern="1200" dirty="0"/>
            <a:t>效率和成本优化</a:t>
          </a:r>
        </a:p>
        <a:p>
          <a:pPr marL="171450" lvl="1" indent="-171450" algn="l" defTabSz="711200">
            <a:lnSpc>
              <a:spcPct val="90000"/>
            </a:lnSpc>
            <a:spcBef>
              <a:spcPct val="0"/>
            </a:spcBef>
            <a:spcAft>
              <a:spcPct val="15000"/>
            </a:spcAft>
            <a:buChar char="•"/>
          </a:pPr>
          <a:r>
            <a:rPr lang="zh-CN" altLang="en-US" sz="1600" b="1" i="0" u="none" kern="1200" dirty="0"/>
            <a:t>分布式一致性算法</a:t>
          </a:r>
        </a:p>
        <a:p>
          <a:pPr marL="171450" lvl="1" indent="-171450" algn="l" defTabSz="711200">
            <a:lnSpc>
              <a:spcPct val="90000"/>
            </a:lnSpc>
            <a:spcBef>
              <a:spcPct val="0"/>
            </a:spcBef>
            <a:spcAft>
              <a:spcPct val="15000"/>
            </a:spcAft>
            <a:buChar char="•"/>
          </a:pPr>
          <a:r>
            <a:rPr lang="zh-CN" altLang="en-US" sz="1600" b="1" i="0" u="none" kern="1200" dirty="0"/>
            <a:t>交易较快</a:t>
          </a:r>
        </a:p>
        <a:p>
          <a:pPr marL="171450" lvl="1" indent="-171450" algn="l" defTabSz="711200">
            <a:lnSpc>
              <a:spcPct val="90000"/>
            </a:lnSpc>
            <a:spcBef>
              <a:spcPct val="0"/>
            </a:spcBef>
            <a:spcAft>
              <a:spcPct val="15000"/>
            </a:spcAft>
            <a:buChar char="•"/>
          </a:pPr>
          <a:r>
            <a:rPr lang="zh-CN" altLang="en-US" sz="1600" b="1" i="0" u="none" kern="1200" dirty="0"/>
            <a:t>数据非公开</a:t>
          </a:r>
        </a:p>
        <a:p>
          <a:pPr marL="171450" lvl="1" indent="-171450" algn="l" defTabSz="711200">
            <a:lnSpc>
              <a:spcPct val="90000"/>
            </a:lnSpc>
            <a:spcBef>
              <a:spcPct val="0"/>
            </a:spcBef>
            <a:spcAft>
              <a:spcPct val="15000"/>
            </a:spcAft>
            <a:buChar char="•"/>
          </a:pPr>
          <a:r>
            <a:rPr lang="zh-CN" altLang="en-US" sz="1600" b="1" i="0" u="none" kern="1200" dirty="0"/>
            <a:t>部分去中心化</a:t>
          </a:r>
        </a:p>
      </dsp:txBody>
      <dsp:txXfrm>
        <a:off x="2353198" y="1095750"/>
        <a:ext cx="2062354" cy="2377856"/>
      </dsp:txXfrm>
    </dsp:sp>
    <dsp:sp modelId="{E8412244-B60E-4D87-A584-2D5E394FB023}">
      <dsp:nvSpPr>
        <dsp:cNvPr id="0" name=""/>
        <dsp:cNvSpPr/>
      </dsp:nvSpPr>
      <dsp:spPr>
        <a:xfrm>
          <a:off x="4704282" y="270809"/>
          <a:ext cx="2062354" cy="82494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zh-CN" altLang="en-US" sz="3500" kern="1200" dirty="0"/>
            <a:t>私有链</a:t>
          </a:r>
        </a:p>
      </dsp:txBody>
      <dsp:txXfrm>
        <a:off x="4704282" y="270809"/>
        <a:ext cx="2062354" cy="824941"/>
      </dsp:txXfrm>
    </dsp:sp>
    <dsp:sp modelId="{A64B7EC4-FC88-434B-884F-B3AEE5867BD9}">
      <dsp:nvSpPr>
        <dsp:cNvPr id="0" name=""/>
        <dsp:cNvSpPr/>
      </dsp:nvSpPr>
      <dsp:spPr>
        <a:xfrm>
          <a:off x="4704282" y="1095750"/>
          <a:ext cx="2062354" cy="237785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b="1" i="0" u="none" kern="1200" dirty="0"/>
            <a:t>个体或公司内部</a:t>
          </a:r>
          <a:endParaRPr lang="zh-CN" altLang="en-US" sz="1600" b="1" kern="1200" dirty="0"/>
        </a:p>
        <a:p>
          <a:pPr marL="171450" lvl="1" indent="-171450" algn="l" defTabSz="711200">
            <a:lnSpc>
              <a:spcPct val="90000"/>
            </a:lnSpc>
            <a:spcBef>
              <a:spcPct val="0"/>
            </a:spcBef>
            <a:spcAft>
              <a:spcPct val="15000"/>
            </a:spcAft>
            <a:buChar char="•"/>
          </a:pPr>
          <a:r>
            <a:rPr lang="zh-CN" altLang="en-US" sz="1600" b="1" i="0" u="none" kern="1200" dirty="0"/>
            <a:t>自定义记账人</a:t>
          </a:r>
        </a:p>
        <a:p>
          <a:pPr marL="171450" lvl="1" indent="-171450" algn="l" defTabSz="711200">
            <a:lnSpc>
              <a:spcPct val="90000"/>
            </a:lnSpc>
            <a:spcBef>
              <a:spcPct val="0"/>
            </a:spcBef>
            <a:spcAft>
              <a:spcPct val="15000"/>
            </a:spcAft>
            <a:buChar char="•"/>
          </a:pPr>
          <a:r>
            <a:rPr lang="zh-CN" altLang="en-US" sz="1600" b="1" i="0" u="none" kern="1200" dirty="0"/>
            <a:t>透明和可追溯</a:t>
          </a:r>
        </a:p>
        <a:p>
          <a:pPr marL="171450" lvl="1" indent="-171450" algn="l" defTabSz="711200">
            <a:lnSpc>
              <a:spcPct val="90000"/>
            </a:lnSpc>
            <a:spcBef>
              <a:spcPct val="0"/>
            </a:spcBef>
            <a:spcAft>
              <a:spcPct val="15000"/>
            </a:spcAft>
            <a:buChar char="•"/>
          </a:pPr>
          <a:r>
            <a:rPr lang="zh-CN" altLang="en-US" sz="1600" b="1" i="0" u="none" kern="1200" dirty="0"/>
            <a:t>分布式一致性算法</a:t>
          </a:r>
        </a:p>
        <a:p>
          <a:pPr marL="171450" lvl="1" indent="-171450" algn="l" defTabSz="711200">
            <a:lnSpc>
              <a:spcPct val="90000"/>
            </a:lnSpc>
            <a:spcBef>
              <a:spcPct val="0"/>
            </a:spcBef>
            <a:spcAft>
              <a:spcPct val="15000"/>
            </a:spcAft>
            <a:buChar char="•"/>
          </a:pPr>
          <a:r>
            <a:rPr lang="zh-CN" altLang="en-US" sz="1600" b="1" i="0" u="none" kern="1200" dirty="0"/>
            <a:t>交易快</a:t>
          </a:r>
        </a:p>
        <a:p>
          <a:pPr marL="171450" lvl="1" indent="-171450" algn="l" defTabSz="711200">
            <a:lnSpc>
              <a:spcPct val="90000"/>
            </a:lnSpc>
            <a:spcBef>
              <a:spcPct val="0"/>
            </a:spcBef>
            <a:spcAft>
              <a:spcPct val="15000"/>
            </a:spcAft>
            <a:buChar char="•"/>
          </a:pPr>
          <a:r>
            <a:rPr lang="zh-CN" altLang="en-US" sz="1600" b="1" i="0" u="none" kern="1200" dirty="0"/>
            <a:t>数据非公开</a:t>
          </a:r>
        </a:p>
        <a:p>
          <a:pPr marL="171450" lvl="1" indent="-171450" algn="l" defTabSz="711200">
            <a:lnSpc>
              <a:spcPct val="90000"/>
            </a:lnSpc>
            <a:spcBef>
              <a:spcPct val="0"/>
            </a:spcBef>
            <a:spcAft>
              <a:spcPct val="15000"/>
            </a:spcAft>
            <a:buChar char="•"/>
          </a:pPr>
          <a:r>
            <a:rPr lang="zh-CN" altLang="en-US" sz="1600" b="1" i="0" u="none" kern="1200" dirty="0"/>
            <a:t>保持中心化</a:t>
          </a:r>
        </a:p>
      </dsp:txBody>
      <dsp:txXfrm>
        <a:off x="4704282" y="1095750"/>
        <a:ext cx="2062354" cy="23778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769179-7E65-4070-9526-FE744D8170CD}">
      <dsp:nvSpPr>
        <dsp:cNvPr id="0" name=""/>
        <dsp:cNvSpPr/>
      </dsp:nvSpPr>
      <dsp:spPr>
        <a:xfrm>
          <a:off x="1868894" y="1236"/>
          <a:ext cx="942731" cy="612775"/>
        </a:xfrm>
        <a:prstGeom prst="round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私链</a:t>
          </a:r>
        </a:p>
      </dsp:txBody>
      <dsp:txXfrm>
        <a:off x="1898807" y="31149"/>
        <a:ext cx="882905" cy="552949"/>
      </dsp:txXfrm>
    </dsp:sp>
    <dsp:sp modelId="{B490AA2F-6C5A-4B92-9FFB-32CD04374136}">
      <dsp:nvSpPr>
        <dsp:cNvPr id="0" name=""/>
        <dsp:cNvSpPr/>
      </dsp:nvSpPr>
      <dsp:spPr>
        <a:xfrm>
          <a:off x="1116562" y="307624"/>
          <a:ext cx="2447395" cy="2447395"/>
        </a:xfrm>
        <a:custGeom>
          <a:avLst/>
          <a:gdLst/>
          <a:ahLst/>
          <a:cxnLst/>
          <a:rect l="0" t="0" r="0" b="0"/>
          <a:pathLst>
            <a:path>
              <a:moveTo>
                <a:pt x="1701532" y="97149"/>
              </a:moveTo>
              <a:arcTo wR="1223697" hR="1223697" stAng="17579079" swAng="1960363"/>
            </a:path>
          </a:pathLst>
        </a:custGeom>
        <a:noFill/>
        <a:ln w="6350" cap="flat" cmpd="sng" algn="ctr">
          <a:solidFill>
            <a:srgbClr val="0070C0"/>
          </a:solidFill>
          <a:prstDash val="solid"/>
          <a:miter lim="800000"/>
        </a:ln>
        <a:effectLst/>
      </dsp:spPr>
      <dsp:style>
        <a:lnRef idx="1">
          <a:scrgbClr r="0" g="0" b="0"/>
        </a:lnRef>
        <a:fillRef idx="0">
          <a:scrgbClr r="0" g="0" b="0"/>
        </a:fillRef>
        <a:effectRef idx="0">
          <a:scrgbClr r="0" g="0" b="0"/>
        </a:effectRef>
        <a:fontRef idx="minor"/>
      </dsp:style>
    </dsp:sp>
    <dsp:sp modelId="{5D12E90B-D6D6-4E40-97DE-915A5A9A41F6}">
      <dsp:nvSpPr>
        <dsp:cNvPr id="0" name=""/>
        <dsp:cNvSpPr/>
      </dsp:nvSpPr>
      <dsp:spPr>
        <a:xfrm>
          <a:off x="3032699" y="846790"/>
          <a:ext cx="942731" cy="612775"/>
        </a:xfrm>
        <a:prstGeom prst="round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私链</a:t>
          </a:r>
        </a:p>
      </dsp:txBody>
      <dsp:txXfrm>
        <a:off x="3062612" y="876703"/>
        <a:ext cx="882905" cy="552949"/>
      </dsp:txXfrm>
    </dsp:sp>
    <dsp:sp modelId="{A3D847BE-671A-47A3-B8D3-DF9F071D9602}">
      <dsp:nvSpPr>
        <dsp:cNvPr id="0" name=""/>
        <dsp:cNvSpPr/>
      </dsp:nvSpPr>
      <dsp:spPr>
        <a:xfrm>
          <a:off x="1116562" y="307624"/>
          <a:ext cx="2447395" cy="2447395"/>
        </a:xfrm>
        <a:custGeom>
          <a:avLst/>
          <a:gdLst/>
          <a:ahLst/>
          <a:cxnLst/>
          <a:rect l="0" t="0" r="0" b="0"/>
          <a:pathLst>
            <a:path>
              <a:moveTo>
                <a:pt x="2445723" y="1159761"/>
              </a:moveTo>
              <a:arcTo wR="1223697" hR="1223697" stAng="21420301" swAng="2195400"/>
            </a:path>
          </a:pathLst>
        </a:custGeom>
        <a:noFill/>
        <a:ln w="6350" cap="flat" cmpd="sng" algn="ctr">
          <a:solidFill>
            <a:srgbClr val="0070C0"/>
          </a:solidFill>
          <a:prstDash val="solid"/>
          <a:miter lim="800000"/>
        </a:ln>
        <a:effectLst/>
      </dsp:spPr>
      <dsp:style>
        <a:lnRef idx="1">
          <a:scrgbClr r="0" g="0" b="0"/>
        </a:lnRef>
        <a:fillRef idx="0">
          <a:scrgbClr r="0" g="0" b="0"/>
        </a:fillRef>
        <a:effectRef idx="0">
          <a:scrgbClr r="0" g="0" b="0"/>
        </a:effectRef>
        <a:fontRef idx="minor"/>
      </dsp:style>
    </dsp:sp>
    <dsp:sp modelId="{A79A6439-DD6E-4D09-B291-46C9F6273B08}">
      <dsp:nvSpPr>
        <dsp:cNvPr id="0" name=""/>
        <dsp:cNvSpPr/>
      </dsp:nvSpPr>
      <dsp:spPr>
        <a:xfrm>
          <a:off x="2588165" y="2214926"/>
          <a:ext cx="942731" cy="612775"/>
        </a:xfrm>
        <a:prstGeom prst="round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私链</a:t>
          </a:r>
        </a:p>
      </dsp:txBody>
      <dsp:txXfrm>
        <a:off x="2618078" y="2244839"/>
        <a:ext cx="882905" cy="552949"/>
      </dsp:txXfrm>
    </dsp:sp>
    <dsp:sp modelId="{3E5793DE-DFD4-4793-844E-E268CD2F7D8A}">
      <dsp:nvSpPr>
        <dsp:cNvPr id="0" name=""/>
        <dsp:cNvSpPr/>
      </dsp:nvSpPr>
      <dsp:spPr>
        <a:xfrm>
          <a:off x="1116562" y="307624"/>
          <a:ext cx="2447395" cy="2447395"/>
        </a:xfrm>
        <a:custGeom>
          <a:avLst/>
          <a:gdLst/>
          <a:ahLst/>
          <a:cxnLst/>
          <a:rect l="0" t="0" r="0" b="0"/>
          <a:pathLst>
            <a:path>
              <a:moveTo>
                <a:pt x="1466745" y="2423015"/>
              </a:moveTo>
              <a:arcTo wR="1223697" hR="1223697" stAng="4712631" swAng="1374738"/>
            </a:path>
          </a:pathLst>
        </a:custGeom>
        <a:noFill/>
        <a:ln w="6350" cap="flat" cmpd="sng" algn="ctr">
          <a:solidFill>
            <a:schemeClr val="accent6"/>
          </a:solidFill>
          <a:prstDash val="solid"/>
          <a:miter lim="800000"/>
        </a:ln>
        <a:effectLst/>
      </dsp:spPr>
      <dsp:style>
        <a:lnRef idx="1">
          <a:schemeClr val="accent6"/>
        </a:lnRef>
        <a:fillRef idx="0">
          <a:schemeClr val="accent6"/>
        </a:fillRef>
        <a:effectRef idx="0">
          <a:schemeClr val="accent6"/>
        </a:effectRef>
        <a:fontRef idx="minor">
          <a:schemeClr val="tx1"/>
        </a:fontRef>
      </dsp:style>
    </dsp:sp>
    <dsp:sp modelId="{F2108F71-3478-4B69-AC4E-01973A386E3C}">
      <dsp:nvSpPr>
        <dsp:cNvPr id="0" name=""/>
        <dsp:cNvSpPr/>
      </dsp:nvSpPr>
      <dsp:spPr>
        <a:xfrm>
          <a:off x="1149622" y="2214926"/>
          <a:ext cx="942731" cy="612775"/>
        </a:xfrm>
        <a:prstGeom prst="round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私链</a:t>
          </a:r>
        </a:p>
      </dsp:txBody>
      <dsp:txXfrm>
        <a:off x="1179535" y="2244839"/>
        <a:ext cx="882905" cy="552949"/>
      </dsp:txXfrm>
    </dsp:sp>
    <dsp:sp modelId="{F2893228-F553-4EB3-A352-E91539857A5A}">
      <dsp:nvSpPr>
        <dsp:cNvPr id="0" name=""/>
        <dsp:cNvSpPr/>
      </dsp:nvSpPr>
      <dsp:spPr>
        <a:xfrm>
          <a:off x="1116562" y="307624"/>
          <a:ext cx="2447395" cy="2447395"/>
        </a:xfrm>
        <a:custGeom>
          <a:avLst/>
          <a:gdLst/>
          <a:ahLst/>
          <a:cxnLst/>
          <a:rect l="0" t="0" r="0" b="0"/>
          <a:pathLst>
            <a:path>
              <a:moveTo>
                <a:pt x="204394" y="1900792"/>
              </a:moveTo>
              <a:arcTo wR="1223697" hR="1223697" stAng="8784299" swAng="2195400"/>
            </a:path>
          </a:pathLst>
        </a:custGeom>
        <a:noFill/>
        <a:ln w="6350" cap="flat" cmpd="sng" algn="ctr">
          <a:solidFill>
            <a:schemeClr val="accent2"/>
          </a:solidFill>
          <a:prstDash val="solid"/>
          <a:miter lim="800000"/>
        </a:ln>
        <a:effectLst/>
      </dsp:spPr>
      <dsp:style>
        <a:lnRef idx="1">
          <a:scrgbClr r="0" g="0" b="0"/>
        </a:lnRef>
        <a:fillRef idx="0">
          <a:scrgbClr r="0" g="0" b="0"/>
        </a:fillRef>
        <a:effectRef idx="0">
          <a:scrgbClr r="0" g="0" b="0"/>
        </a:effectRef>
        <a:fontRef idx="minor"/>
      </dsp:style>
    </dsp:sp>
    <dsp:sp modelId="{DF94F6E0-D78F-4F57-B48B-BB0833CDD181}">
      <dsp:nvSpPr>
        <dsp:cNvPr id="0" name=""/>
        <dsp:cNvSpPr/>
      </dsp:nvSpPr>
      <dsp:spPr>
        <a:xfrm>
          <a:off x="705088" y="846790"/>
          <a:ext cx="942731" cy="612775"/>
        </a:xfrm>
        <a:prstGeom prst="round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私链</a:t>
          </a:r>
        </a:p>
      </dsp:txBody>
      <dsp:txXfrm>
        <a:off x="735001" y="876703"/>
        <a:ext cx="882905" cy="552949"/>
      </dsp:txXfrm>
    </dsp:sp>
    <dsp:sp modelId="{C3934536-AD1D-4622-85C2-C661CF42CF01}">
      <dsp:nvSpPr>
        <dsp:cNvPr id="0" name=""/>
        <dsp:cNvSpPr/>
      </dsp:nvSpPr>
      <dsp:spPr>
        <a:xfrm>
          <a:off x="1116562" y="307624"/>
          <a:ext cx="2447395" cy="2447395"/>
        </a:xfrm>
        <a:custGeom>
          <a:avLst/>
          <a:gdLst/>
          <a:ahLst/>
          <a:cxnLst/>
          <a:rect l="0" t="0" r="0" b="0"/>
          <a:pathLst>
            <a:path>
              <a:moveTo>
                <a:pt x="213316" y="533360"/>
              </a:moveTo>
              <a:arcTo wR="1223697" hR="1223697" stAng="12860558" swAng="1960363"/>
            </a:path>
          </a:pathLst>
        </a:custGeom>
        <a:noFill/>
        <a:ln w="6350" cap="flat" cmpd="sng" algn="ctr">
          <a:solidFill>
            <a:srgbClr val="0070C0"/>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B45F1-F15A-49D9-87C3-6956195944ED}">
      <dsp:nvSpPr>
        <dsp:cNvPr id="0" name=""/>
        <dsp:cNvSpPr/>
      </dsp:nvSpPr>
      <dsp:spPr>
        <a:xfrm rot="5400000">
          <a:off x="-192649" y="193395"/>
          <a:ext cx="1284330" cy="899031"/>
        </a:xfrm>
        <a:prstGeom prst="chevron">
          <a:avLst/>
        </a:prstGeom>
        <a:solidFill>
          <a:srgbClr val="00B0F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solidFill>
                <a:schemeClr val="tx1"/>
              </a:solidFill>
            </a:rPr>
            <a:t>选择</a:t>
          </a:r>
        </a:p>
      </dsp:txBody>
      <dsp:txXfrm rot="-5400000">
        <a:off x="1" y="450262"/>
        <a:ext cx="899031" cy="385299"/>
      </dsp:txXfrm>
    </dsp:sp>
    <dsp:sp modelId="{6EF3728C-4C84-40C5-BAA8-1E20E63BF7EB}">
      <dsp:nvSpPr>
        <dsp:cNvPr id="0" name=""/>
        <dsp:cNvSpPr/>
      </dsp:nvSpPr>
      <dsp:spPr>
        <a:xfrm rot="5400000">
          <a:off x="2821998" y="-1922967"/>
          <a:ext cx="834814" cy="4680748"/>
        </a:xfrm>
        <a:prstGeom prst="round2SameRect">
          <a:avLst/>
        </a:prstGeom>
        <a:solidFill>
          <a:schemeClr val="lt1">
            <a:alpha val="90000"/>
            <a:hueOff val="0"/>
            <a:satOff val="0"/>
            <a:lumOff val="0"/>
            <a:alphaOff val="0"/>
          </a:schemeClr>
        </a:solidFill>
        <a:ln w="12700" cap="flat" cmpd="sng" algn="ctr">
          <a:solidFill>
            <a:srgbClr val="00B0F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b="0" i="0" kern="1200" dirty="0"/>
            <a:t>基于三个最为成熟的平台：以太坊，</a:t>
          </a:r>
          <a:r>
            <a:rPr lang="en-US" sz="1600" b="0" i="0" kern="1200" dirty="0"/>
            <a:t>Parity</a:t>
          </a:r>
          <a:r>
            <a:rPr lang="zh-CN" altLang="en-US" sz="1600" b="0" i="0" kern="1200" dirty="0"/>
            <a:t>和</a:t>
          </a:r>
          <a:r>
            <a:rPr lang="en-US" sz="1600" b="0" i="0" kern="1200" dirty="0"/>
            <a:t>Hyperledger</a:t>
          </a:r>
          <a:endParaRPr lang="zh-CN" altLang="en-US" sz="1600" kern="1200" dirty="0"/>
        </a:p>
      </dsp:txBody>
      <dsp:txXfrm rot="-5400000">
        <a:off x="899031" y="40752"/>
        <a:ext cx="4639996" cy="753310"/>
      </dsp:txXfrm>
    </dsp:sp>
    <dsp:sp modelId="{64B98FD5-C694-48FE-8A5D-66ACFF31D85F}">
      <dsp:nvSpPr>
        <dsp:cNvPr id="0" name=""/>
        <dsp:cNvSpPr/>
      </dsp:nvSpPr>
      <dsp:spPr>
        <a:xfrm rot="5400000">
          <a:off x="-192649" y="1278676"/>
          <a:ext cx="1284330" cy="899031"/>
        </a:xfrm>
        <a:prstGeom prst="chevron">
          <a:avLst/>
        </a:prstGeom>
        <a:solidFill>
          <a:srgbClr val="00B0F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solidFill>
                <a:schemeClr val="tx1"/>
              </a:solidFill>
            </a:rPr>
            <a:t>切分</a:t>
          </a:r>
        </a:p>
      </dsp:txBody>
      <dsp:txXfrm rot="-5400000">
        <a:off x="1" y="1535543"/>
        <a:ext cx="899031" cy="385299"/>
      </dsp:txXfrm>
    </dsp:sp>
    <dsp:sp modelId="{6EC11D68-B218-4944-8964-AD2C1A76AB2F}">
      <dsp:nvSpPr>
        <dsp:cNvPr id="0" name=""/>
        <dsp:cNvSpPr/>
      </dsp:nvSpPr>
      <dsp:spPr>
        <a:xfrm rot="5400000">
          <a:off x="2821998" y="-1068901"/>
          <a:ext cx="834814" cy="4680748"/>
        </a:xfrm>
        <a:prstGeom prst="round2SameRect">
          <a:avLst/>
        </a:prstGeom>
        <a:solidFill>
          <a:schemeClr val="lt1">
            <a:alpha val="90000"/>
            <a:hueOff val="0"/>
            <a:satOff val="0"/>
            <a:lumOff val="0"/>
            <a:alphaOff val="0"/>
          </a:schemeClr>
        </a:solidFill>
        <a:ln w="12700" cap="flat" cmpd="sng" algn="ctr">
          <a:solidFill>
            <a:srgbClr val="00B0F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b="0" i="0" kern="1200" dirty="0"/>
            <a:t>将区块链的结构模块化地分为若干层，逐个研究</a:t>
          </a:r>
          <a:endParaRPr lang="zh-CN" altLang="en-US" sz="1600" kern="1200" dirty="0"/>
        </a:p>
      </dsp:txBody>
      <dsp:txXfrm rot="-5400000">
        <a:off x="899031" y="894818"/>
        <a:ext cx="4639996" cy="753310"/>
      </dsp:txXfrm>
    </dsp:sp>
    <dsp:sp modelId="{7FF1AD53-7C36-4E60-81F2-6B854D4083F7}">
      <dsp:nvSpPr>
        <dsp:cNvPr id="0" name=""/>
        <dsp:cNvSpPr/>
      </dsp:nvSpPr>
      <dsp:spPr>
        <a:xfrm rot="5400000">
          <a:off x="-192649" y="2363957"/>
          <a:ext cx="1284330" cy="899031"/>
        </a:xfrm>
        <a:prstGeom prst="chevron">
          <a:avLst/>
        </a:prstGeom>
        <a:solidFill>
          <a:srgbClr val="00B0F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schemeClr val="tx1"/>
              </a:solidFill>
            </a:rPr>
            <a:t>Workload</a:t>
          </a:r>
          <a:endParaRPr lang="zh-CN" altLang="en-US" sz="1600" kern="1200" dirty="0">
            <a:solidFill>
              <a:schemeClr val="tx1"/>
            </a:solidFill>
          </a:endParaRPr>
        </a:p>
      </dsp:txBody>
      <dsp:txXfrm rot="-5400000">
        <a:off x="1" y="2620824"/>
        <a:ext cx="899031" cy="385299"/>
      </dsp:txXfrm>
    </dsp:sp>
    <dsp:sp modelId="{F23DFDAA-7598-447E-A12A-F332A08666F0}">
      <dsp:nvSpPr>
        <dsp:cNvPr id="0" name=""/>
        <dsp:cNvSpPr/>
      </dsp:nvSpPr>
      <dsp:spPr>
        <a:xfrm rot="5400000">
          <a:off x="2821998" y="16379"/>
          <a:ext cx="834814" cy="4680748"/>
        </a:xfrm>
        <a:prstGeom prst="round2SameRect">
          <a:avLst/>
        </a:prstGeom>
        <a:solidFill>
          <a:schemeClr val="lt1">
            <a:alpha val="90000"/>
            <a:hueOff val="0"/>
            <a:satOff val="0"/>
            <a:lumOff val="0"/>
            <a:alphaOff val="0"/>
          </a:schemeClr>
        </a:solidFill>
        <a:ln w="12700" cap="flat" cmpd="sng" algn="ctr">
          <a:solidFill>
            <a:srgbClr val="00B0F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b="0" i="0" kern="1200" dirty="0"/>
            <a:t>基于真实或合成的数据，设计交易的</a:t>
          </a:r>
          <a:r>
            <a:rPr lang="en-US" sz="1600" b="0" i="0" kern="1200" dirty="0"/>
            <a:t>workload</a:t>
          </a:r>
          <a:r>
            <a:rPr lang="zh-CN" altLang="en-US" sz="1600" b="0" i="0" kern="1200" dirty="0"/>
            <a:t>和分析的</a:t>
          </a:r>
          <a:r>
            <a:rPr lang="en-US" sz="1600" b="0" i="0" kern="1200" dirty="0"/>
            <a:t>workload</a:t>
          </a:r>
          <a:endParaRPr lang="zh-CN" altLang="en-US" sz="1600" kern="1200" dirty="0"/>
        </a:p>
      </dsp:txBody>
      <dsp:txXfrm rot="-5400000">
        <a:off x="899031" y="1980098"/>
        <a:ext cx="4639996" cy="7533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7A4EE-1F91-413D-AC53-A175BCBE9C38}">
      <dsp:nvSpPr>
        <dsp:cNvPr id="0" name=""/>
        <dsp:cNvSpPr/>
      </dsp:nvSpPr>
      <dsp:spPr>
        <a:xfrm rot="16200000">
          <a:off x="479305" y="-479305"/>
          <a:ext cx="1692188" cy="2650798"/>
        </a:xfrm>
        <a:prstGeom prst="round1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吞吐量</a:t>
          </a:r>
        </a:p>
      </dsp:txBody>
      <dsp:txXfrm rot="5400000">
        <a:off x="0" y="0"/>
        <a:ext cx="2650798" cy="1269141"/>
      </dsp:txXfrm>
    </dsp:sp>
    <dsp:sp modelId="{D36FBD44-0C6F-4570-A37B-1BB37A668D58}">
      <dsp:nvSpPr>
        <dsp:cNvPr id="0" name=""/>
        <dsp:cNvSpPr/>
      </dsp:nvSpPr>
      <dsp:spPr>
        <a:xfrm>
          <a:off x="2650798" y="0"/>
          <a:ext cx="2650798" cy="1692188"/>
        </a:xfrm>
        <a:prstGeom prst="round1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延迟</a:t>
          </a:r>
        </a:p>
      </dsp:txBody>
      <dsp:txXfrm>
        <a:off x="2650798" y="0"/>
        <a:ext cx="2650798" cy="1269141"/>
      </dsp:txXfrm>
    </dsp:sp>
    <dsp:sp modelId="{128D0B7F-3454-4292-A3EB-89CBF9A937A9}">
      <dsp:nvSpPr>
        <dsp:cNvPr id="0" name=""/>
        <dsp:cNvSpPr/>
      </dsp:nvSpPr>
      <dsp:spPr>
        <a:xfrm rot="10800000">
          <a:off x="0" y="1692188"/>
          <a:ext cx="2650798" cy="1692188"/>
        </a:xfrm>
        <a:prstGeom prst="round1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可扩展能力</a:t>
          </a:r>
        </a:p>
      </dsp:txBody>
      <dsp:txXfrm rot="10800000">
        <a:off x="0" y="2115235"/>
        <a:ext cx="2650798" cy="1269141"/>
      </dsp:txXfrm>
    </dsp:sp>
    <dsp:sp modelId="{4707CD3D-D24F-4F04-9108-2414FC00A8F2}">
      <dsp:nvSpPr>
        <dsp:cNvPr id="0" name=""/>
        <dsp:cNvSpPr/>
      </dsp:nvSpPr>
      <dsp:spPr>
        <a:xfrm rot="5400000">
          <a:off x="3130103" y="1212883"/>
          <a:ext cx="1692188" cy="2650798"/>
        </a:xfrm>
        <a:prstGeom prst="round1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容错能力</a:t>
          </a:r>
        </a:p>
      </dsp:txBody>
      <dsp:txXfrm rot="-5400000">
        <a:off x="2650798" y="2115234"/>
        <a:ext cx="2650798" cy="1269141"/>
      </dsp:txXfrm>
    </dsp:sp>
    <dsp:sp modelId="{F1AAE193-9D8B-40CC-BFE8-127D666DB478}">
      <dsp:nvSpPr>
        <dsp:cNvPr id="0" name=""/>
        <dsp:cNvSpPr/>
      </dsp:nvSpPr>
      <dsp:spPr>
        <a:xfrm>
          <a:off x="1557176" y="1080119"/>
          <a:ext cx="2187242" cy="1224137"/>
        </a:xfrm>
        <a:prstGeom prst="roundRect">
          <a:avLst/>
        </a:prstGeom>
        <a:solidFill>
          <a:srgbClr val="A1D1F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评估指标</a:t>
          </a:r>
        </a:p>
      </dsp:txBody>
      <dsp:txXfrm>
        <a:off x="1616933" y="1139876"/>
        <a:ext cx="2067728" cy="11046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0ADBA8-3CA8-4E31-90EA-A724AD4B1578}">
      <dsp:nvSpPr>
        <dsp:cNvPr id="0" name=""/>
        <dsp:cNvSpPr/>
      </dsp:nvSpPr>
      <dsp:spPr>
        <a:xfrm>
          <a:off x="100811" y="0"/>
          <a:ext cx="3110745" cy="1944216"/>
        </a:xfrm>
        <a:prstGeom prst="swooshArrow">
          <a:avLst>
            <a:gd name="adj1" fmla="val 25000"/>
            <a:gd name="adj2" fmla="val 25000"/>
          </a:avLst>
        </a:prstGeom>
        <a:solidFill>
          <a:schemeClr val="accent1">
            <a:tint val="40000"/>
            <a:hueOff val="0"/>
            <a:satOff val="0"/>
            <a:lumOff val="0"/>
            <a:alphaOff val="0"/>
          </a:schemeClr>
        </a:solidFill>
        <a:ln>
          <a:solidFill>
            <a:srgbClr val="A1D1FD"/>
          </a:solidFill>
        </a:ln>
        <a:effectLst/>
      </dsp:spPr>
      <dsp:style>
        <a:lnRef idx="0">
          <a:scrgbClr r="0" g="0" b="0"/>
        </a:lnRef>
        <a:fillRef idx="1">
          <a:scrgbClr r="0" g="0" b="0"/>
        </a:fillRef>
        <a:effectRef idx="0">
          <a:scrgbClr r="0" g="0" b="0"/>
        </a:effectRef>
        <a:fontRef idx="minor"/>
      </dsp:style>
    </dsp:sp>
    <dsp:sp modelId="{658F0AC2-726D-4CDC-89C2-745077EDEDAE}">
      <dsp:nvSpPr>
        <dsp:cNvPr id="0" name=""/>
        <dsp:cNvSpPr/>
      </dsp:nvSpPr>
      <dsp:spPr>
        <a:xfrm flipH="1">
          <a:off x="288032" y="1520859"/>
          <a:ext cx="79500" cy="88624"/>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D91593-0E79-4776-853C-50ECD598D2D5}">
      <dsp:nvSpPr>
        <dsp:cNvPr id="0" name=""/>
        <dsp:cNvSpPr/>
      </dsp:nvSpPr>
      <dsp:spPr>
        <a:xfrm>
          <a:off x="432045" y="1506920"/>
          <a:ext cx="724803" cy="312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856" tIns="0" rIns="0" bIns="0" numCol="1" spcCol="1270" anchor="t" anchorCtr="0">
          <a:noAutofit/>
        </a:bodyPr>
        <a:lstStyle/>
        <a:p>
          <a:pPr marL="0" lvl="0" indent="0" algn="l" defTabSz="933450">
            <a:lnSpc>
              <a:spcPct val="90000"/>
            </a:lnSpc>
            <a:spcBef>
              <a:spcPct val="0"/>
            </a:spcBef>
            <a:spcAft>
              <a:spcPct val="35000"/>
            </a:spcAft>
            <a:buNone/>
          </a:pPr>
          <a:r>
            <a:rPr lang="en-US" altLang="zh-CN" sz="2100" kern="1200" dirty="0"/>
            <a:t>Parity</a:t>
          </a:r>
          <a:endParaRPr lang="zh-CN" altLang="en-US" sz="2100" kern="1200" dirty="0"/>
        </a:p>
      </dsp:txBody>
      <dsp:txXfrm>
        <a:off x="432045" y="1506920"/>
        <a:ext cx="724803" cy="312713"/>
      </dsp:txXfrm>
    </dsp:sp>
    <dsp:sp modelId="{BC21DCB1-4739-4269-9334-284A2D85E5D5}">
      <dsp:nvSpPr>
        <dsp:cNvPr id="0" name=""/>
        <dsp:cNvSpPr/>
      </dsp:nvSpPr>
      <dsp:spPr>
        <a:xfrm>
          <a:off x="1800200" y="660278"/>
          <a:ext cx="146205" cy="146205"/>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A836E4-A4FF-4F78-98FD-565204A976AA}">
      <dsp:nvSpPr>
        <dsp:cNvPr id="0" name=""/>
        <dsp:cNvSpPr/>
      </dsp:nvSpPr>
      <dsp:spPr>
        <a:xfrm>
          <a:off x="1440157" y="936108"/>
          <a:ext cx="1149395" cy="38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471" tIns="0" rIns="0" bIns="0" numCol="1" spcCol="1270" anchor="t" anchorCtr="0">
          <a:noAutofit/>
        </a:bodyPr>
        <a:lstStyle/>
        <a:p>
          <a:pPr marL="0" lvl="0" indent="0" algn="l" defTabSz="933450">
            <a:lnSpc>
              <a:spcPct val="90000"/>
            </a:lnSpc>
            <a:spcBef>
              <a:spcPct val="0"/>
            </a:spcBef>
            <a:spcAft>
              <a:spcPct val="35000"/>
            </a:spcAft>
            <a:buNone/>
          </a:pPr>
          <a:r>
            <a:rPr lang="zh-CN" altLang="en-US" sz="2100" kern="1200" dirty="0"/>
            <a:t>以太坊</a:t>
          </a:r>
        </a:p>
      </dsp:txBody>
      <dsp:txXfrm>
        <a:off x="1440157" y="936108"/>
        <a:ext cx="1149395" cy="382500"/>
      </dsp:txXfrm>
    </dsp:sp>
    <dsp:sp modelId="{1A68BDCA-D1F6-4AFC-B754-248200CC028E}">
      <dsp:nvSpPr>
        <dsp:cNvPr id="0" name=""/>
        <dsp:cNvSpPr/>
      </dsp:nvSpPr>
      <dsp:spPr>
        <a:xfrm>
          <a:off x="2596388" y="365510"/>
          <a:ext cx="202198" cy="202198"/>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759D23-091C-4D58-BFF8-8E5C0C9F020D}">
      <dsp:nvSpPr>
        <dsp:cNvPr id="0" name=""/>
        <dsp:cNvSpPr/>
      </dsp:nvSpPr>
      <dsp:spPr>
        <a:xfrm>
          <a:off x="2094791" y="620132"/>
          <a:ext cx="1188314" cy="507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141" tIns="0" rIns="0" bIns="0" numCol="1" spcCol="1270" anchor="t" anchorCtr="0">
          <a:noAutofit/>
        </a:bodyPr>
        <a:lstStyle/>
        <a:p>
          <a:pPr marL="0" lvl="0" indent="0" algn="l" defTabSz="933450">
            <a:lnSpc>
              <a:spcPct val="90000"/>
            </a:lnSpc>
            <a:spcBef>
              <a:spcPct val="0"/>
            </a:spcBef>
            <a:spcAft>
              <a:spcPct val="35000"/>
            </a:spcAft>
            <a:buNone/>
          </a:pPr>
          <a:r>
            <a:rPr lang="zh-CN" altLang="en-US" sz="2100" kern="1200" dirty="0"/>
            <a:t>超级账本</a:t>
          </a:r>
        </a:p>
      </dsp:txBody>
      <dsp:txXfrm>
        <a:off x="2094791" y="620132"/>
        <a:ext cx="1188314" cy="50706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0ADBA8-3CA8-4E31-90EA-A724AD4B1578}">
      <dsp:nvSpPr>
        <dsp:cNvPr id="0" name=""/>
        <dsp:cNvSpPr/>
      </dsp:nvSpPr>
      <dsp:spPr>
        <a:xfrm>
          <a:off x="100811" y="0"/>
          <a:ext cx="3110745" cy="1944216"/>
        </a:xfrm>
        <a:prstGeom prst="swooshArrow">
          <a:avLst>
            <a:gd name="adj1" fmla="val 25000"/>
            <a:gd name="adj2" fmla="val 25000"/>
          </a:avLst>
        </a:prstGeom>
        <a:solidFill>
          <a:schemeClr val="accent1">
            <a:tint val="40000"/>
            <a:hueOff val="0"/>
            <a:satOff val="0"/>
            <a:lumOff val="0"/>
            <a:alphaOff val="0"/>
          </a:schemeClr>
        </a:solidFill>
        <a:ln>
          <a:solidFill>
            <a:srgbClr val="A1D1FD"/>
          </a:solidFill>
        </a:ln>
        <a:effectLst/>
      </dsp:spPr>
      <dsp:style>
        <a:lnRef idx="0">
          <a:scrgbClr r="0" g="0" b="0"/>
        </a:lnRef>
        <a:fillRef idx="1">
          <a:scrgbClr r="0" g="0" b="0"/>
        </a:fillRef>
        <a:effectRef idx="0">
          <a:scrgbClr r="0" g="0" b="0"/>
        </a:effectRef>
        <a:fontRef idx="minor"/>
      </dsp:style>
    </dsp:sp>
    <dsp:sp modelId="{658F0AC2-726D-4CDC-89C2-745077EDEDAE}">
      <dsp:nvSpPr>
        <dsp:cNvPr id="0" name=""/>
        <dsp:cNvSpPr/>
      </dsp:nvSpPr>
      <dsp:spPr>
        <a:xfrm flipH="1">
          <a:off x="772554" y="1121372"/>
          <a:ext cx="79500" cy="88624"/>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D91593-0E79-4776-853C-50ECD598D2D5}">
      <dsp:nvSpPr>
        <dsp:cNvPr id="0" name=""/>
        <dsp:cNvSpPr/>
      </dsp:nvSpPr>
      <dsp:spPr>
        <a:xfrm>
          <a:off x="708036" y="1265391"/>
          <a:ext cx="724803" cy="312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856" tIns="0" rIns="0" bIns="0" numCol="1" spcCol="1270" anchor="t" anchorCtr="0">
          <a:noAutofit/>
        </a:bodyPr>
        <a:lstStyle/>
        <a:p>
          <a:pPr marL="0" lvl="0" indent="0" algn="l" defTabSz="933450">
            <a:lnSpc>
              <a:spcPct val="90000"/>
            </a:lnSpc>
            <a:spcBef>
              <a:spcPct val="0"/>
            </a:spcBef>
            <a:spcAft>
              <a:spcPct val="35000"/>
            </a:spcAft>
            <a:buNone/>
          </a:pPr>
          <a:r>
            <a:rPr lang="en-US" altLang="zh-CN" sz="2100" kern="1200" dirty="0"/>
            <a:t>Parity</a:t>
          </a:r>
          <a:endParaRPr lang="zh-CN" altLang="en-US" sz="2100" kern="1200" dirty="0"/>
        </a:p>
      </dsp:txBody>
      <dsp:txXfrm>
        <a:off x="708036" y="1265391"/>
        <a:ext cx="724803" cy="312713"/>
      </dsp:txXfrm>
    </dsp:sp>
    <dsp:sp modelId="{BC21DCB1-4739-4269-9334-284A2D85E5D5}">
      <dsp:nvSpPr>
        <dsp:cNvPr id="0" name=""/>
        <dsp:cNvSpPr/>
      </dsp:nvSpPr>
      <dsp:spPr>
        <a:xfrm>
          <a:off x="2220204" y="510261"/>
          <a:ext cx="146205" cy="146205"/>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A836E4-A4FF-4F78-98FD-565204A976AA}">
      <dsp:nvSpPr>
        <dsp:cNvPr id="0" name=""/>
        <dsp:cNvSpPr/>
      </dsp:nvSpPr>
      <dsp:spPr>
        <a:xfrm>
          <a:off x="2421452" y="589610"/>
          <a:ext cx="890915" cy="38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471" tIns="0" rIns="0" bIns="0" numCol="1" spcCol="1270" anchor="t" anchorCtr="0">
          <a:noAutofit/>
        </a:bodyPr>
        <a:lstStyle/>
        <a:p>
          <a:pPr marL="0" lvl="0" indent="0" algn="l" defTabSz="933450">
            <a:lnSpc>
              <a:spcPct val="90000"/>
            </a:lnSpc>
            <a:spcBef>
              <a:spcPct val="0"/>
            </a:spcBef>
            <a:spcAft>
              <a:spcPct val="35000"/>
            </a:spcAft>
            <a:buNone/>
          </a:pPr>
          <a:r>
            <a:rPr lang="zh-CN" altLang="en-US" sz="2100" kern="1200" dirty="0"/>
            <a:t>以太坊</a:t>
          </a:r>
        </a:p>
      </dsp:txBody>
      <dsp:txXfrm>
        <a:off x="2421452" y="589610"/>
        <a:ext cx="890915" cy="382500"/>
      </dsp:txXfrm>
    </dsp:sp>
    <dsp:sp modelId="{1A68BDCA-D1F6-4AFC-B754-248200CC028E}">
      <dsp:nvSpPr>
        <dsp:cNvPr id="0" name=""/>
        <dsp:cNvSpPr/>
      </dsp:nvSpPr>
      <dsp:spPr>
        <a:xfrm>
          <a:off x="2596388" y="365510"/>
          <a:ext cx="202198" cy="202198"/>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759D23-091C-4D58-BFF8-8E5C0C9F020D}">
      <dsp:nvSpPr>
        <dsp:cNvPr id="0" name=""/>
        <dsp:cNvSpPr/>
      </dsp:nvSpPr>
      <dsp:spPr>
        <a:xfrm>
          <a:off x="1212096" y="676917"/>
          <a:ext cx="1188314" cy="331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141" tIns="0" rIns="0" bIns="0" numCol="1" spcCol="1270" anchor="t" anchorCtr="0">
          <a:noAutofit/>
        </a:bodyPr>
        <a:lstStyle/>
        <a:p>
          <a:pPr marL="0" lvl="0" indent="0" algn="l" defTabSz="933450">
            <a:lnSpc>
              <a:spcPct val="90000"/>
            </a:lnSpc>
            <a:spcBef>
              <a:spcPct val="0"/>
            </a:spcBef>
            <a:spcAft>
              <a:spcPct val="35000"/>
            </a:spcAft>
            <a:buNone/>
          </a:pPr>
          <a:r>
            <a:rPr lang="zh-CN" altLang="en-US" sz="2100" kern="1200" dirty="0"/>
            <a:t>超级账本</a:t>
          </a:r>
        </a:p>
      </dsp:txBody>
      <dsp:txXfrm>
        <a:off x="1212096" y="676917"/>
        <a:ext cx="1188314" cy="3313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9DD4D6-6B50-47E4-B2D4-DEB0DD0790B2}">
      <dsp:nvSpPr>
        <dsp:cNvPr id="0" name=""/>
        <dsp:cNvSpPr/>
      </dsp:nvSpPr>
      <dsp:spPr>
        <a:xfrm>
          <a:off x="706984" y="84508"/>
          <a:ext cx="1677174" cy="582460"/>
        </a:xfrm>
        <a:prstGeom prst="ellipse">
          <a:avLst/>
        </a:prstGeom>
        <a:solidFill>
          <a:schemeClr val="dk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8EEE1B-ED94-496F-AAC0-1BABEA1E5672}">
      <dsp:nvSpPr>
        <dsp:cNvPr id="0" name=""/>
        <dsp:cNvSpPr/>
      </dsp:nvSpPr>
      <dsp:spPr>
        <a:xfrm>
          <a:off x="1385655" y="1510756"/>
          <a:ext cx="325033" cy="208021"/>
        </a:xfrm>
        <a:prstGeom prst="downArrow">
          <a:avLst/>
        </a:prstGeom>
        <a:solidFill>
          <a:schemeClr val="dk2">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FA1E68-AFE8-490F-9F0D-86DE18F71FA7}">
      <dsp:nvSpPr>
        <dsp:cNvPr id="0" name=""/>
        <dsp:cNvSpPr/>
      </dsp:nvSpPr>
      <dsp:spPr>
        <a:xfrm>
          <a:off x="768090" y="1677174"/>
          <a:ext cx="1560162" cy="390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endParaRPr lang="zh-CN" altLang="en-US" sz="1400" kern="1200" dirty="0"/>
        </a:p>
      </dsp:txBody>
      <dsp:txXfrm>
        <a:off x="768090" y="1677174"/>
        <a:ext cx="1560162" cy="390040"/>
      </dsp:txXfrm>
    </dsp:sp>
    <dsp:sp modelId="{FD452EE2-7E47-4FFA-B2D1-0B3B2D77AF83}">
      <dsp:nvSpPr>
        <dsp:cNvPr id="0" name=""/>
        <dsp:cNvSpPr/>
      </dsp:nvSpPr>
      <dsp:spPr>
        <a:xfrm>
          <a:off x="1316747" y="711953"/>
          <a:ext cx="585060" cy="585060"/>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系统</a:t>
          </a:r>
          <a:r>
            <a:rPr lang="en-US" altLang="zh-CN" sz="1300" kern="1200" dirty="0"/>
            <a:t>3</a:t>
          </a:r>
          <a:endParaRPr lang="zh-CN" altLang="en-US" sz="1300" kern="1200" dirty="0"/>
        </a:p>
      </dsp:txBody>
      <dsp:txXfrm>
        <a:off x="1402427" y="797633"/>
        <a:ext cx="413700" cy="413700"/>
      </dsp:txXfrm>
    </dsp:sp>
    <dsp:sp modelId="{E76C733E-0BA0-49D1-8F3E-19E675A0A984}">
      <dsp:nvSpPr>
        <dsp:cNvPr id="0" name=""/>
        <dsp:cNvSpPr/>
      </dsp:nvSpPr>
      <dsp:spPr>
        <a:xfrm>
          <a:off x="898104" y="273028"/>
          <a:ext cx="585060" cy="585060"/>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系统</a:t>
          </a:r>
          <a:r>
            <a:rPr lang="en-US" altLang="zh-CN" sz="1300" kern="1200" dirty="0"/>
            <a:t>1</a:t>
          </a:r>
          <a:endParaRPr lang="zh-CN" altLang="en-US" sz="1300" kern="1200" dirty="0"/>
        </a:p>
      </dsp:txBody>
      <dsp:txXfrm>
        <a:off x="983784" y="358708"/>
        <a:ext cx="413700" cy="413700"/>
      </dsp:txXfrm>
    </dsp:sp>
    <dsp:sp modelId="{B327ADAA-8FB9-410C-86E0-0CEA8D7965B6}">
      <dsp:nvSpPr>
        <dsp:cNvPr id="0" name=""/>
        <dsp:cNvSpPr/>
      </dsp:nvSpPr>
      <dsp:spPr>
        <a:xfrm>
          <a:off x="1496166" y="131573"/>
          <a:ext cx="585060" cy="585060"/>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系统</a:t>
          </a:r>
          <a:r>
            <a:rPr lang="en-US" altLang="zh-CN" sz="1300" kern="1200" dirty="0"/>
            <a:t>2</a:t>
          </a:r>
          <a:endParaRPr lang="zh-CN" altLang="en-US" sz="1300" kern="1200" dirty="0"/>
        </a:p>
      </dsp:txBody>
      <dsp:txXfrm>
        <a:off x="1581846" y="217253"/>
        <a:ext cx="413700" cy="413700"/>
      </dsp:txXfrm>
    </dsp:sp>
    <dsp:sp modelId="{C7306AC9-4BB2-46E0-AAD0-754CB8EA9079}">
      <dsp:nvSpPr>
        <dsp:cNvPr id="0" name=""/>
        <dsp:cNvSpPr/>
      </dsp:nvSpPr>
      <dsp:spPr>
        <a:xfrm>
          <a:off x="638077" y="13001"/>
          <a:ext cx="1820189" cy="1456151"/>
        </a:xfrm>
        <a:prstGeom prst="funnel">
          <a:avLst/>
        </a:prstGeom>
        <a:solidFill>
          <a:schemeClr val="dk2">
            <a:alpha val="40000"/>
            <a:tint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5.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6.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7.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CAD3D6-CE8F-40C1-80C0-079D481FFB45}" type="datetimeFigureOut">
              <a:rPr lang="zh-CN" altLang="en-US" smtClean="0"/>
              <a:t>2020/11/25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BAB021-235F-4084-802C-8C35098959D3}" type="slidenum">
              <a:rPr lang="zh-CN" altLang="en-US" smtClean="0"/>
              <a:t>‹#›</a:t>
            </a:fld>
            <a:endParaRPr lang="zh-CN" altLang="en-US"/>
          </a:p>
        </p:txBody>
      </p:sp>
    </p:spTree>
    <p:extLst>
      <p:ext uri="{BB962C8B-B14F-4D97-AF65-F5344CB8AC3E}">
        <p14:creationId xmlns:p14="http://schemas.microsoft.com/office/powerpoint/2010/main" val="1757064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BAB021-235F-4084-802C-8C35098959D3}" type="slidenum">
              <a:rPr lang="zh-CN" altLang="en-US" smtClean="0"/>
              <a:t>2</a:t>
            </a:fld>
            <a:endParaRPr lang="zh-CN" altLang="en-US"/>
          </a:p>
        </p:txBody>
      </p:sp>
    </p:spTree>
    <p:extLst>
      <p:ext uri="{BB962C8B-B14F-4D97-AF65-F5344CB8AC3E}">
        <p14:creationId xmlns:p14="http://schemas.microsoft.com/office/powerpoint/2010/main" val="919941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调整了客户端请求率并增加了客户端数量和服务器数量。图</a:t>
            </a:r>
            <a:r>
              <a:rPr lang="en-US" altLang="zh-CN" b="0" i="0" dirty="0">
                <a:solidFill>
                  <a:srgbClr val="4D4D4D"/>
                </a:solidFill>
                <a:effectLst/>
                <a:latin typeface="-apple-system"/>
              </a:rPr>
              <a:t>7</a:t>
            </a:r>
            <a:r>
              <a:rPr lang="zh-CN" altLang="en-US" b="0" i="0" dirty="0">
                <a:solidFill>
                  <a:srgbClr val="4D4D4D"/>
                </a:solidFill>
                <a:effectLst/>
                <a:latin typeface="-apple-system"/>
              </a:rPr>
              <a:t>显示了三个系统如何扩展以处理更大的</a:t>
            </a:r>
            <a:r>
              <a:rPr lang="en-US" altLang="zh-CN" b="0" i="0" dirty="0">
                <a:solidFill>
                  <a:srgbClr val="4D4D4D"/>
                </a:solidFill>
                <a:effectLst/>
                <a:latin typeface="-apple-system"/>
              </a:rPr>
              <a:t>YCSB</a:t>
            </a:r>
            <a:r>
              <a:rPr lang="zh-CN" altLang="en-US" b="0" i="0" dirty="0">
                <a:solidFill>
                  <a:srgbClr val="4D4D4D"/>
                </a:solidFill>
                <a:effectLst/>
                <a:latin typeface="-apple-system"/>
              </a:rPr>
              <a:t>工作负载（</a:t>
            </a:r>
            <a:r>
              <a:rPr lang="en-US" altLang="zh-CN" b="0" i="0" dirty="0" err="1">
                <a:solidFill>
                  <a:srgbClr val="4D4D4D"/>
                </a:solidFill>
                <a:effectLst/>
                <a:latin typeface="-apple-system"/>
              </a:rPr>
              <a:t>Smallbank</a:t>
            </a:r>
            <a:r>
              <a:rPr lang="zh-CN" altLang="en-US" b="0" i="0" dirty="0">
                <a:solidFill>
                  <a:srgbClr val="4D4D4D"/>
                </a:solidFill>
                <a:effectLst/>
                <a:latin typeface="-apple-system"/>
              </a:rPr>
              <a:t>的结果类似，并包含在附录</a:t>
            </a:r>
            <a:r>
              <a:rPr lang="en-US" altLang="zh-CN" b="0" i="0" dirty="0">
                <a:solidFill>
                  <a:srgbClr val="4D4D4D"/>
                </a:solidFill>
                <a:effectLst/>
                <a:latin typeface="-apple-system"/>
              </a:rPr>
              <a:t>B</a:t>
            </a:r>
            <a:r>
              <a:rPr lang="zh-CN" altLang="en-US" b="0" i="0" dirty="0">
                <a:solidFill>
                  <a:srgbClr val="4D4D4D"/>
                </a:solidFill>
                <a:effectLst/>
                <a:latin typeface="-apple-system"/>
              </a:rPr>
              <a:t>中）</a:t>
            </a:r>
            <a:endParaRPr lang="en-US" altLang="zh-CN" b="0" i="0" dirty="0">
              <a:solidFill>
                <a:srgbClr val="4D4D4D"/>
              </a:solidFill>
              <a:effectLst/>
              <a:latin typeface="-apple-system"/>
            </a:endParaRPr>
          </a:p>
          <a:p>
            <a:r>
              <a:rPr lang="zh-CN" altLang="en-US" b="0" i="0" dirty="0">
                <a:solidFill>
                  <a:srgbClr val="4D4D4D"/>
                </a:solidFill>
                <a:effectLst/>
                <a:latin typeface="-apple-system"/>
              </a:rPr>
              <a:t>由于服务器上的交易处理速率不变，</a:t>
            </a:r>
            <a:r>
              <a:rPr lang="en-US" altLang="zh-CN" b="0" i="0" dirty="0">
                <a:solidFill>
                  <a:srgbClr val="4D4D4D"/>
                </a:solidFill>
                <a:effectLst/>
                <a:latin typeface="-apple-system"/>
              </a:rPr>
              <a:t>Parity</a:t>
            </a:r>
            <a:r>
              <a:rPr lang="zh-CN" altLang="en-US" b="0" i="0" dirty="0">
                <a:solidFill>
                  <a:srgbClr val="4D4D4D"/>
                </a:solidFill>
                <a:effectLst/>
                <a:latin typeface="-apple-system"/>
              </a:rPr>
              <a:t>的性能随着网络规模和负载的增加而保持不变</a:t>
            </a:r>
            <a:endParaRPr lang="en-US" altLang="zh-CN" b="0" i="0" dirty="0">
              <a:solidFill>
                <a:srgbClr val="4D4D4D"/>
              </a:solidFill>
              <a:effectLst/>
              <a:latin typeface="-apple-system"/>
            </a:endParaRPr>
          </a:p>
          <a:p>
            <a:r>
              <a:rPr lang="zh-CN" altLang="en-US" b="0" i="0" dirty="0">
                <a:solidFill>
                  <a:srgbClr val="4D4D4D"/>
                </a:solidFill>
                <a:effectLst/>
                <a:latin typeface="-apple-system"/>
              </a:rPr>
              <a:t>当超过</a:t>
            </a:r>
            <a:r>
              <a:rPr lang="en-US" altLang="zh-CN" b="0" i="0" dirty="0">
                <a:solidFill>
                  <a:srgbClr val="4D4D4D"/>
                </a:solidFill>
                <a:effectLst/>
                <a:latin typeface="-apple-system"/>
              </a:rPr>
              <a:t>8</a:t>
            </a:r>
            <a:r>
              <a:rPr lang="zh-CN" altLang="en-US" b="0" i="0" dirty="0">
                <a:solidFill>
                  <a:srgbClr val="4D4D4D"/>
                </a:solidFill>
                <a:effectLst/>
                <a:latin typeface="-apple-system"/>
              </a:rPr>
              <a:t>台服务器时，以太坊的吞吐量和延迟呈线性地变差</a:t>
            </a:r>
            <a:endParaRPr lang="en-US" altLang="zh-CN" b="0" i="0" dirty="0">
              <a:solidFill>
                <a:srgbClr val="4D4D4D"/>
              </a:solidFill>
              <a:effectLst/>
              <a:latin typeface="-apple-system"/>
            </a:endParaRPr>
          </a:p>
          <a:p>
            <a:r>
              <a:rPr lang="en-US" altLang="zh-CN" b="0" i="0" dirty="0">
                <a:solidFill>
                  <a:srgbClr val="4D4D4D"/>
                </a:solidFill>
                <a:effectLst/>
                <a:latin typeface="-apple-system"/>
              </a:rPr>
              <a:t>Hyperledger</a:t>
            </a:r>
            <a:r>
              <a:rPr lang="zh-CN" altLang="en-US" b="0" i="0" dirty="0">
                <a:solidFill>
                  <a:srgbClr val="4D4D4D"/>
                </a:solidFill>
                <a:effectLst/>
                <a:latin typeface="-apple-system"/>
              </a:rPr>
              <a:t>却在超过</a:t>
            </a:r>
            <a:r>
              <a:rPr lang="en-US" altLang="zh-CN" b="0" i="0" dirty="0">
                <a:solidFill>
                  <a:srgbClr val="4D4D4D"/>
                </a:solidFill>
                <a:effectLst/>
                <a:latin typeface="-apple-system"/>
              </a:rPr>
              <a:t>16</a:t>
            </a:r>
            <a:r>
              <a:rPr lang="zh-CN" altLang="en-US" b="0" i="0" dirty="0">
                <a:solidFill>
                  <a:srgbClr val="4D4D4D"/>
                </a:solidFill>
                <a:effectLst/>
                <a:latin typeface="-apple-system"/>
              </a:rPr>
              <a:t>台服务器时停止工作。</a:t>
            </a:r>
            <a:endParaRPr lang="en-US" altLang="zh-CN" b="0" i="0" dirty="0">
              <a:solidFill>
                <a:srgbClr val="4D4D4D"/>
              </a:solidFill>
              <a:effectLst/>
              <a:latin typeface="-apple-system"/>
            </a:endParaRPr>
          </a:p>
          <a:p>
            <a:r>
              <a:rPr lang="zh-CN" altLang="en-US" b="0" i="0" dirty="0">
                <a:solidFill>
                  <a:srgbClr val="DF402A"/>
                </a:solidFill>
                <a:effectLst/>
                <a:latin typeface="-apple-system"/>
              </a:rPr>
              <a:t>最初的</a:t>
            </a:r>
            <a:r>
              <a:rPr lang="en-US" altLang="zh-CN" b="0" i="0" dirty="0">
                <a:solidFill>
                  <a:srgbClr val="DF402A"/>
                </a:solidFill>
                <a:effectLst/>
                <a:latin typeface="-apple-system"/>
              </a:rPr>
              <a:t>PBFT</a:t>
            </a:r>
            <a:r>
              <a:rPr lang="zh-CN" altLang="en-US" b="0" i="0" dirty="0">
                <a:solidFill>
                  <a:srgbClr val="DF402A"/>
                </a:solidFill>
                <a:effectLst/>
                <a:latin typeface="-apple-system"/>
              </a:rPr>
              <a:t>协议保证了活跃性和安全性，同时也限制了</a:t>
            </a:r>
            <a:r>
              <a:rPr lang="en-US" altLang="zh-CN" b="0" i="0" dirty="0">
                <a:solidFill>
                  <a:srgbClr val="DF402A"/>
                </a:solidFill>
                <a:effectLst/>
                <a:latin typeface="-apple-system"/>
              </a:rPr>
              <a:t>Hyperledger</a:t>
            </a:r>
            <a:r>
              <a:rPr lang="zh-CN" altLang="en-US" b="0" i="0" dirty="0">
                <a:solidFill>
                  <a:srgbClr val="DF402A"/>
                </a:solidFill>
                <a:effectLst/>
                <a:latin typeface="-apple-system"/>
              </a:rPr>
              <a:t>无法扩展到超过</a:t>
            </a:r>
            <a:r>
              <a:rPr lang="en-US" altLang="zh-CN" b="0" i="0" dirty="0">
                <a:solidFill>
                  <a:srgbClr val="DF402A"/>
                </a:solidFill>
                <a:effectLst/>
                <a:latin typeface="-apple-system"/>
              </a:rPr>
              <a:t>16</a:t>
            </a:r>
            <a:r>
              <a:rPr lang="zh-CN" altLang="en-US" b="0" i="0" dirty="0">
                <a:solidFill>
                  <a:srgbClr val="DF402A"/>
                </a:solidFill>
                <a:effectLst/>
                <a:latin typeface="-apple-system"/>
              </a:rPr>
              <a:t>台服务器</a:t>
            </a:r>
            <a:r>
              <a:rPr lang="zh-CN" altLang="en-US" b="0" i="0" dirty="0">
                <a:solidFill>
                  <a:srgbClr val="4D4D4D"/>
                </a:solidFill>
                <a:effectLst/>
                <a:latin typeface="-apple-system"/>
              </a:rPr>
              <a:t>，</a:t>
            </a:r>
            <a:endParaRPr lang="en-US" altLang="zh-CN" b="0" i="0" dirty="0">
              <a:solidFill>
                <a:srgbClr val="4D4D4D"/>
              </a:solidFill>
              <a:effectLst/>
              <a:latin typeface="-apple-system"/>
            </a:endParaRPr>
          </a:p>
        </p:txBody>
      </p:sp>
      <p:sp>
        <p:nvSpPr>
          <p:cNvPr id="4" name="灯片编号占位符 3"/>
          <p:cNvSpPr>
            <a:spLocks noGrp="1"/>
          </p:cNvSpPr>
          <p:nvPr>
            <p:ph type="sldNum" sz="quarter" idx="5"/>
          </p:nvPr>
        </p:nvSpPr>
        <p:spPr/>
        <p:txBody>
          <a:bodyPr/>
          <a:lstStyle/>
          <a:p>
            <a:fld id="{66BAB021-235F-4084-802C-8C35098959D3}" type="slidenum">
              <a:rPr lang="zh-CN" altLang="en-US" smtClean="0"/>
              <a:t>11</a:t>
            </a:fld>
            <a:endParaRPr lang="zh-CN" altLang="en-US"/>
          </a:p>
        </p:txBody>
      </p:sp>
    </p:spTree>
    <p:extLst>
      <p:ext uri="{BB962C8B-B14F-4D97-AF65-F5344CB8AC3E}">
        <p14:creationId xmlns:p14="http://schemas.microsoft.com/office/powerpoint/2010/main" val="1469968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i="0" dirty="0">
                <a:solidFill>
                  <a:srgbClr val="4D4D4D"/>
                </a:solidFill>
                <a:effectLst/>
                <a:latin typeface="-apple-system"/>
              </a:rPr>
              <a:t>为了评估系统在崩溃时对故障的恢复能力</a:t>
            </a:r>
            <a:r>
              <a:rPr lang="zh-CN" altLang="en-US" b="0" i="0" dirty="0">
                <a:solidFill>
                  <a:srgbClr val="4D4D4D"/>
                </a:solidFill>
                <a:effectLst/>
                <a:latin typeface="-apple-system"/>
              </a:rPr>
              <a:t>，我们运行了包含</a:t>
            </a:r>
            <a:r>
              <a:rPr lang="en-US" altLang="zh-CN" b="0" i="0" dirty="0">
                <a:solidFill>
                  <a:srgbClr val="4D4D4D"/>
                </a:solidFill>
                <a:effectLst/>
                <a:latin typeface="-apple-system"/>
              </a:rPr>
              <a:t>8</a:t>
            </a:r>
            <a:r>
              <a:rPr lang="zh-CN" altLang="en-US" b="0" i="0" dirty="0">
                <a:solidFill>
                  <a:srgbClr val="4D4D4D"/>
                </a:solidFill>
                <a:effectLst/>
                <a:latin typeface="-apple-system"/>
              </a:rPr>
              <a:t>个客户端的系统超过</a:t>
            </a:r>
            <a:r>
              <a:rPr lang="en-US" altLang="zh-CN" b="0" i="0" dirty="0">
                <a:solidFill>
                  <a:srgbClr val="4D4D4D"/>
                </a:solidFill>
                <a:effectLst/>
                <a:latin typeface="-apple-system"/>
              </a:rPr>
              <a:t>5</a:t>
            </a:r>
            <a:r>
              <a:rPr lang="zh-CN" altLang="en-US" b="0" i="0" dirty="0">
                <a:solidFill>
                  <a:srgbClr val="4D4D4D"/>
                </a:solidFill>
                <a:effectLst/>
                <a:latin typeface="-apple-system"/>
              </a:rPr>
              <a:t>分钟，在此期间在第</a:t>
            </a:r>
            <a:r>
              <a:rPr lang="en-US" altLang="zh-CN" b="0" i="0" dirty="0">
                <a:solidFill>
                  <a:srgbClr val="4D4D4D"/>
                </a:solidFill>
                <a:effectLst/>
                <a:latin typeface="-apple-system"/>
              </a:rPr>
              <a:t>250</a:t>
            </a:r>
            <a:r>
              <a:rPr lang="zh-CN" altLang="en-US" b="0" i="0" dirty="0">
                <a:solidFill>
                  <a:srgbClr val="4D4D4D"/>
                </a:solidFill>
                <a:effectLst/>
                <a:latin typeface="-apple-system"/>
              </a:rPr>
              <a:t>秒时终止了</a:t>
            </a:r>
            <a:r>
              <a:rPr lang="en-US" altLang="zh-CN" b="0" i="0" dirty="0">
                <a:solidFill>
                  <a:srgbClr val="4D4D4D"/>
                </a:solidFill>
                <a:effectLst/>
                <a:latin typeface="-apple-system"/>
              </a:rPr>
              <a:t>4</a:t>
            </a:r>
            <a:r>
              <a:rPr lang="zh-CN" altLang="en-US" b="0" i="0" dirty="0">
                <a:solidFill>
                  <a:srgbClr val="4D4D4D"/>
                </a:solidFill>
                <a:effectLst/>
                <a:latin typeface="-apple-system"/>
              </a:rPr>
              <a:t>台服务器。</a:t>
            </a:r>
            <a:r>
              <a:rPr lang="en-US" altLang="zh-CN" b="0" i="0" dirty="0">
                <a:solidFill>
                  <a:srgbClr val="4D4D4D"/>
                </a:solidFill>
                <a:effectLst/>
                <a:latin typeface="-apple-system"/>
              </a:rPr>
              <a:t>12</a:t>
            </a:r>
            <a:r>
              <a:rPr lang="zh-CN" altLang="en-US" b="0" i="0" dirty="0">
                <a:solidFill>
                  <a:srgbClr val="4D4D4D"/>
                </a:solidFill>
                <a:effectLst/>
                <a:latin typeface="-apple-system"/>
              </a:rPr>
              <a:t>、</a:t>
            </a:r>
            <a:r>
              <a:rPr lang="en-US" altLang="zh-CN" b="0" i="0" dirty="0">
                <a:solidFill>
                  <a:srgbClr val="4D4D4D"/>
                </a:solidFill>
                <a:effectLst/>
                <a:latin typeface="-apple-system"/>
              </a:rPr>
              <a:t>16</a:t>
            </a:r>
            <a:r>
              <a:rPr lang="zh-CN" altLang="en-US" b="0" i="0" dirty="0">
                <a:solidFill>
                  <a:srgbClr val="4D4D4D"/>
                </a:solidFill>
                <a:effectLst/>
                <a:latin typeface="-apple-system"/>
              </a:rPr>
              <a:t>分别指全部服务器的数量</a:t>
            </a:r>
            <a:endParaRPr lang="en-US" altLang="zh-CN" b="0" i="0" dirty="0">
              <a:solidFill>
                <a:srgbClr val="4D4D4D"/>
              </a:solidFill>
              <a:effectLst/>
              <a:latin typeface="-apple-system"/>
            </a:endParaRPr>
          </a:p>
          <a:p>
            <a:r>
              <a:rPr lang="zh-CN" altLang="en-US" b="0" i="0" dirty="0">
                <a:solidFill>
                  <a:srgbClr val="4D4D4D"/>
                </a:solidFill>
                <a:effectLst/>
                <a:latin typeface="-apple-system"/>
              </a:rPr>
              <a:t>以太坊几乎不受变化的影响，这表明失败的服务器对挖掘过程没有显著贡献。</a:t>
            </a:r>
            <a:endParaRPr lang="en-US" altLang="zh-CN" b="0" i="0" dirty="0">
              <a:solidFill>
                <a:srgbClr val="4D4D4D"/>
              </a:solidFill>
              <a:effectLst/>
              <a:latin typeface="-apple-system"/>
            </a:endParaRPr>
          </a:p>
          <a:p>
            <a:r>
              <a:rPr lang="zh-CN" altLang="en-US" b="0" i="0" dirty="0">
                <a:solidFill>
                  <a:srgbClr val="4D4D4D"/>
                </a:solidFill>
                <a:effectLst/>
                <a:latin typeface="-apple-system"/>
              </a:rPr>
              <a:t>在</a:t>
            </a:r>
            <a:r>
              <a:rPr lang="en-US" altLang="zh-CN" b="0" i="0" dirty="0">
                <a:solidFill>
                  <a:srgbClr val="4D4D4D"/>
                </a:solidFill>
                <a:effectLst/>
                <a:latin typeface="-apple-system"/>
              </a:rPr>
              <a:t>Parity</a:t>
            </a:r>
            <a:r>
              <a:rPr lang="zh-CN" altLang="en-US" b="0" i="0" dirty="0">
                <a:solidFill>
                  <a:srgbClr val="4D4D4D"/>
                </a:solidFill>
                <a:effectLst/>
                <a:latin typeface="-apple-system"/>
              </a:rPr>
              <a:t>中，每个节点以恒定速率生成块，因此</a:t>
            </a:r>
            <a:r>
              <a:rPr lang="en-US" altLang="zh-CN" b="0" i="0" dirty="0">
                <a:solidFill>
                  <a:srgbClr val="4D4D4D"/>
                </a:solidFill>
                <a:effectLst/>
                <a:latin typeface="-apple-system"/>
              </a:rPr>
              <a:t>4</a:t>
            </a:r>
            <a:r>
              <a:rPr lang="zh-CN" altLang="en-US" b="0" i="0" dirty="0">
                <a:solidFill>
                  <a:srgbClr val="4D4D4D"/>
                </a:solidFill>
                <a:effectLst/>
                <a:latin typeface="-apple-system"/>
              </a:rPr>
              <a:t>个节点失败意味着剩余节点有更多时间生成更多块，因此总体吞吐量不受影响。</a:t>
            </a:r>
            <a:endParaRPr lang="en-US" altLang="zh-CN" b="0" i="0" dirty="0">
              <a:solidFill>
                <a:srgbClr val="4D4D4D"/>
              </a:solidFill>
              <a:effectLst/>
              <a:latin typeface="-apple-system"/>
            </a:endParaRPr>
          </a:p>
          <a:p>
            <a:r>
              <a:rPr lang="en-US" altLang="zh-CN" b="0" i="0" dirty="0">
                <a:solidFill>
                  <a:srgbClr val="4D4D4D"/>
                </a:solidFill>
                <a:effectLst/>
                <a:latin typeface="-apple-system"/>
              </a:rPr>
              <a:t>Hyperledger</a:t>
            </a:r>
            <a:r>
              <a:rPr lang="zh-CN" altLang="en-US" b="0" i="0" dirty="0">
                <a:solidFill>
                  <a:srgbClr val="4D4D4D"/>
                </a:solidFill>
                <a:effectLst/>
                <a:latin typeface="-apple-system"/>
              </a:rPr>
              <a:t>的吞吐量大幅下降。对于</a:t>
            </a:r>
            <a:r>
              <a:rPr lang="en-US" altLang="zh-CN" b="0" i="0" dirty="0">
                <a:solidFill>
                  <a:srgbClr val="4D4D4D"/>
                </a:solidFill>
                <a:effectLst/>
                <a:latin typeface="-apple-system"/>
              </a:rPr>
              <a:t>12</a:t>
            </a:r>
            <a:r>
              <a:rPr lang="zh-CN" altLang="en-US" b="0" i="0" dirty="0">
                <a:solidFill>
                  <a:srgbClr val="4D4D4D"/>
                </a:solidFill>
                <a:effectLst/>
                <a:latin typeface="-apple-system"/>
              </a:rPr>
              <a:t>台服务器，</a:t>
            </a:r>
            <a:r>
              <a:rPr lang="en-US" altLang="zh-CN" b="0" i="0" dirty="0">
                <a:solidFill>
                  <a:srgbClr val="4D4D4D"/>
                </a:solidFill>
                <a:effectLst/>
                <a:latin typeface="-apple-system"/>
              </a:rPr>
              <a:t>Hyperledger</a:t>
            </a:r>
            <a:r>
              <a:rPr lang="zh-CN" altLang="en-US" b="0" i="0" dirty="0">
                <a:solidFill>
                  <a:srgbClr val="4D4D4D"/>
                </a:solidFill>
                <a:effectLst/>
                <a:latin typeface="-apple-system"/>
              </a:rPr>
              <a:t>在发生故障后停止生成块，这是预期的，因为</a:t>
            </a:r>
            <a:r>
              <a:rPr lang="en-US" altLang="zh-CN" b="0" i="0" dirty="0">
                <a:solidFill>
                  <a:srgbClr val="4D4D4D"/>
                </a:solidFill>
                <a:effectLst/>
                <a:latin typeface="-apple-system"/>
              </a:rPr>
              <a:t>PBFT</a:t>
            </a:r>
            <a:r>
              <a:rPr lang="zh-CN" altLang="en-US" b="0" i="0" dirty="0">
                <a:solidFill>
                  <a:srgbClr val="4D4D4D"/>
                </a:solidFill>
                <a:effectLst/>
                <a:latin typeface="-apple-system"/>
              </a:rPr>
              <a:t>只能容忍</a:t>
            </a:r>
            <a:r>
              <a:rPr lang="en-US" altLang="zh-CN" b="0" i="0" dirty="0">
                <a:solidFill>
                  <a:srgbClr val="4D4D4D"/>
                </a:solidFill>
                <a:effectLst/>
                <a:latin typeface="-apple-system"/>
              </a:rPr>
              <a:t>12</a:t>
            </a:r>
            <a:r>
              <a:rPr lang="zh-CN" altLang="en-US" b="0" i="0" dirty="0">
                <a:solidFill>
                  <a:srgbClr val="4D4D4D"/>
                </a:solidFill>
                <a:effectLst/>
                <a:latin typeface="-apple-system"/>
              </a:rPr>
              <a:t>个服务器网络中少于</a:t>
            </a:r>
            <a:r>
              <a:rPr lang="en-US" altLang="zh-CN" b="0" i="0" dirty="0">
                <a:solidFill>
                  <a:srgbClr val="4D4D4D"/>
                </a:solidFill>
                <a:effectLst/>
                <a:latin typeface="-apple-system"/>
              </a:rPr>
              <a:t>4</a:t>
            </a:r>
            <a:r>
              <a:rPr lang="zh-CN" altLang="en-US" b="0" i="0" dirty="0">
                <a:solidFill>
                  <a:srgbClr val="4D4D4D"/>
                </a:solidFill>
                <a:effectLst/>
                <a:latin typeface="-apple-system"/>
              </a:rPr>
              <a:t>个故障。对于</a:t>
            </a:r>
            <a:r>
              <a:rPr lang="en-US" altLang="zh-CN" b="0" i="0" dirty="0">
                <a:solidFill>
                  <a:srgbClr val="4D4D4D"/>
                </a:solidFill>
                <a:effectLst/>
                <a:latin typeface="-apple-system"/>
              </a:rPr>
              <a:t>16</a:t>
            </a:r>
            <a:r>
              <a:rPr lang="zh-CN" altLang="en-US" b="0" i="0" dirty="0">
                <a:solidFill>
                  <a:srgbClr val="4D4D4D"/>
                </a:solidFill>
                <a:effectLst/>
                <a:latin typeface="-apple-system"/>
              </a:rPr>
              <a:t>台服务器，系统仍然生成块但速率较低，这是由于其余服务器必须通过同步其视图来在故障后稳定网络。</a:t>
            </a:r>
            <a:endParaRPr lang="en-US" altLang="zh-CN" b="0" i="0" dirty="0">
              <a:solidFill>
                <a:srgbClr val="4D4D4D"/>
              </a:solidFill>
              <a:effectLst/>
              <a:latin typeface="-apple-system"/>
            </a:endParaRPr>
          </a:p>
        </p:txBody>
      </p:sp>
      <p:sp>
        <p:nvSpPr>
          <p:cNvPr id="4" name="灯片编号占位符 3"/>
          <p:cNvSpPr>
            <a:spLocks noGrp="1"/>
          </p:cNvSpPr>
          <p:nvPr>
            <p:ph type="sldNum" sz="quarter" idx="5"/>
          </p:nvPr>
        </p:nvSpPr>
        <p:spPr/>
        <p:txBody>
          <a:bodyPr/>
          <a:lstStyle/>
          <a:p>
            <a:fld id="{66BAB021-235F-4084-802C-8C35098959D3}" type="slidenum">
              <a:rPr lang="zh-CN" altLang="en-US" smtClean="0"/>
              <a:t>12</a:t>
            </a:fld>
            <a:endParaRPr lang="zh-CN" altLang="en-US"/>
          </a:p>
        </p:txBody>
      </p:sp>
    </p:spTree>
    <p:extLst>
      <p:ext uri="{BB962C8B-B14F-4D97-AF65-F5344CB8AC3E}">
        <p14:creationId xmlns:p14="http://schemas.microsoft.com/office/powerpoint/2010/main" val="3822093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i="0" dirty="0">
                <a:solidFill>
                  <a:srgbClr val="4D4D4D"/>
                </a:solidFill>
                <a:effectLst/>
                <a:latin typeface="-apple-system"/>
              </a:rPr>
              <a:t>接下来模拟了使区块链容易受到分叉时恢复能力。</a:t>
            </a:r>
            <a:r>
              <a:rPr lang="zh-CN" altLang="en-US" b="0" i="0" dirty="0">
                <a:solidFill>
                  <a:srgbClr val="4D4D4D"/>
                </a:solidFill>
                <a:effectLst/>
                <a:latin typeface="-apple-system"/>
              </a:rPr>
              <a:t>第</a:t>
            </a:r>
            <a:r>
              <a:rPr lang="en-US" altLang="zh-CN" b="0" i="0" dirty="0">
                <a:solidFill>
                  <a:srgbClr val="4D4D4D"/>
                </a:solidFill>
                <a:effectLst/>
                <a:latin typeface="-apple-system"/>
              </a:rPr>
              <a:t>3.3</a:t>
            </a:r>
            <a:r>
              <a:rPr lang="zh-CN" altLang="en-US" b="0" i="0" dirty="0">
                <a:solidFill>
                  <a:srgbClr val="4D4D4D"/>
                </a:solidFill>
                <a:effectLst/>
                <a:latin typeface="-apple-system"/>
              </a:rPr>
              <a:t>节中描述的攻击在第</a:t>
            </a:r>
            <a:r>
              <a:rPr lang="en-US" altLang="zh-CN" b="0" i="0" dirty="0">
                <a:solidFill>
                  <a:srgbClr val="4D4D4D"/>
                </a:solidFill>
                <a:effectLst/>
                <a:latin typeface="-apple-system"/>
              </a:rPr>
              <a:t>100</a:t>
            </a:r>
            <a:r>
              <a:rPr lang="zh-CN" altLang="en-US" b="0" i="0" dirty="0">
                <a:solidFill>
                  <a:srgbClr val="4D4D4D"/>
                </a:solidFill>
                <a:effectLst/>
                <a:latin typeface="-apple-system"/>
              </a:rPr>
              <a:t>秒对网络进行了划分，并持续了</a:t>
            </a:r>
            <a:r>
              <a:rPr lang="en-US" altLang="zh-CN" b="0" i="0" dirty="0">
                <a:solidFill>
                  <a:srgbClr val="4D4D4D"/>
                </a:solidFill>
                <a:effectLst/>
                <a:latin typeface="-apple-system"/>
              </a:rPr>
              <a:t>150</a:t>
            </a:r>
            <a:r>
              <a:rPr lang="zh-CN" altLang="en-US" b="0" i="0" dirty="0">
                <a:solidFill>
                  <a:srgbClr val="4D4D4D"/>
                </a:solidFill>
                <a:effectLst/>
                <a:latin typeface="-apple-system"/>
              </a:rPr>
              <a:t>秒。我们将分区大小设置为原始的一半。</a:t>
            </a:r>
            <a:endParaRPr lang="en-US" altLang="zh-CN" b="0" i="0" dirty="0">
              <a:solidFill>
                <a:srgbClr val="4D4D4D"/>
              </a:solidFill>
              <a:effectLst/>
              <a:latin typeface="-apple-system"/>
            </a:endParaRPr>
          </a:p>
          <a:p>
            <a:r>
              <a:rPr lang="zh-CN" altLang="en-US" b="0" i="0" dirty="0">
                <a:solidFill>
                  <a:srgbClr val="4D4D4D"/>
                </a:solidFill>
                <a:effectLst/>
                <a:latin typeface="-apple-system"/>
              </a:rPr>
              <a:t>右图比较了运行</a:t>
            </a:r>
            <a:r>
              <a:rPr lang="en-US" altLang="zh-CN" b="0" i="0" dirty="0">
                <a:solidFill>
                  <a:srgbClr val="4D4D4D"/>
                </a:solidFill>
                <a:effectLst/>
                <a:latin typeface="-apple-system"/>
              </a:rPr>
              <a:t>8</a:t>
            </a:r>
            <a:r>
              <a:rPr lang="zh-CN" altLang="en-US" b="0" i="0" dirty="0">
                <a:solidFill>
                  <a:srgbClr val="4D4D4D"/>
                </a:solidFill>
                <a:effectLst/>
                <a:latin typeface="-apple-system"/>
              </a:rPr>
              <a:t>个客户端和</a:t>
            </a:r>
            <a:r>
              <a:rPr lang="en-US" altLang="zh-CN" b="0" i="0" dirty="0">
                <a:solidFill>
                  <a:srgbClr val="4D4D4D"/>
                </a:solidFill>
                <a:effectLst/>
                <a:latin typeface="-apple-system"/>
              </a:rPr>
              <a:t>8</a:t>
            </a:r>
            <a:r>
              <a:rPr lang="zh-CN" altLang="en-US" b="0" i="0" dirty="0">
                <a:solidFill>
                  <a:srgbClr val="4D4D4D"/>
                </a:solidFill>
                <a:effectLst/>
                <a:latin typeface="-apple-system"/>
              </a:rPr>
              <a:t>个服务器，</a:t>
            </a:r>
            <a:r>
              <a:rPr lang="zh-CN" altLang="en-US" b="0" i="0" dirty="0">
                <a:solidFill>
                  <a:srgbClr val="DF402A"/>
                </a:solidFill>
                <a:effectLst/>
                <a:latin typeface="-apple-system"/>
              </a:rPr>
              <a:t>脆弱性是以总块数和主分支上的块数的差异来衡量的</a:t>
            </a:r>
            <a:r>
              <a:rPr lang="zh-CN" altLang="en-US" b="0" i="0" dirty="0">
                <a:solidFill>
                  <a:srgbClr val="4D4D4D"/>
                </a:solidFill>
                <a:effectLst/>
                <a:latin typeface="-apple-system"/>
              </a:rPr>
              <a:t>（第</a:t>
            </a:r>
            <a:r>
              <a:rPr lang="en-US" altLang="zh-CN" b="0" i="0" dirty="0">
                <a:solidFill>
                  <a:srgbClr val="4D4D4D"/>
                </a:solidFill>
                <a:effectLst/>
                <a:latin typeface="-apple-system"/>
              </a:rPr>
              <a:t>3.3</a:t>
            </a:r>
            <a:r>
              <a:rPr lang="zh-CN" altLang="en-US" b="0" i="0" dirty="0">
                <a:solidFill>
                  <a:srgbClr val="4D4D4D"/>
                </a:solidFill>
                <a:effectLst/>
                <a:latin typeface="-apple-system"/>
              </a:rPr>
              <a:t>节），我们将其称为</a:t>
            </a:r>
            <a:r>
              <a:rPr lang="en-US" altLang="zh-CN" b="0" i="0" dirty="0">
                <a:solidFill>
                  <a:srgbClr val="4D4D4D"/>
                </a:solidFill>
                <a:effectLst/>
                <a:latin typeface="-apple-system"/>
              </a:rPr>
              <a:t>Δ</a:t>
            </a:r>
            <a:r>
              <a:rPr lang="zh-CN" altLang="en-US" b="0" i="0" dirty="0">
                <a:solidFill>
                  <a:srgbClr val="4D4D4D"/>
                </a:solidFill>
                <a:effectLst/>
                <a:latin typeface="-apple-system"/>
              </a:rPr>
              <a:t>。</a:t>
            </a:r>
            <a:endParaRPr lang="en-US" altLang="zh-CN" b="0" i="0" dirty="0">
              <a:solidFill>
                <a:srgbClr val="4D4D4D"/>
              </a:solidFill>
              <a:effectLst/>
              <a:latin typeface="-apple-system"/>
            </a:endParaRPr>
          </a:p>
          <a:p>
            <a:r>
              <a:rPr lang="zh-CN" altLang="en-US" b="0" i="0" dirty="0">
                <a:solidFill>
                  <a:srgbClr val="4D4D4D"/>
                </a:solidFill>
                <a:effectLst/>
                <a:latin typeface="-apple-system"/>
              </a:rPr>
              <a:t>以太坊和</a:t>
            </a:r>
            <a:r>
              <a:rPr lang="en-US" altLang="zh-CN" b="0" i="0" dirty="0">
                <a:solidFill>
                  <a:srgbClr val="4D4D4D"/>
                </a:solidFill>
                <a:effectLst/>
                <a:latin typeface="-apple-system"/>
              </a:rPr>
              <a:t>Parity</a:t>
            </a:r>
            <a:r>
              <a:rPr lang="zh-CN" altLang="en-US" b="0" i="0" dirty="0">
                <a:solidFill>
                  <a:srgbClr val="4D4D4D"/>
                </a:solidFill>
                <a:effectLst/>
                <a:latin typeface="-apple-system"/>
              </a:rPr>
              <a:t>区块链在第</a:t>
            </a:r>
            <a:r>
              <a:rPr lang="en-US" altLang="zh-CN" b="0" i="0" dirty="0">
                <a:solidFill>
                  <a:srgbClr val="4D4D4D"/>
                </a:solidFill>
                <a:effectLst/>
                <a:latin typeface="-apple-system"/>
              </a:rPr>
              <a:t>100</a:t>
            </a:r>
            <a:r>
              <a:rPr lang="zh-CN" altLang="en-US" b="0" i="0" dirty="0">
                <a:solidFill>
                  <a:srgbClr val="4D4D4D"/>
                </a:solidFill>
                <a:effectLst/>
                <a:latin typeface="-apple-system"/>
              </a:rPr>
              <a:t>秒分叉，</a:t>
            </a:r>
            <a:r>
              <a:rPr lang="en-US" altLang="zh-CN" b="0" i="0" dirty="0">
                <a:solidFill>
                  <a:srgbClr val="4D4D4D"/>
                </a:solidFill>
                <a:effectLst/>
                <a:latin typeface="-apple-system"/>
              </a:rPr>
              <a:t>Δ</a:t>
            </a:r>
            <a:r>
              <a:rPr lang="zh-CN" altLang="en-US" b="0" i="0" dirty="0">
                <a:solidFill>
                  <a:srgbClr val="4D4D4D"/>
                </a:solidFill>
                <a:effectLst/>
                <a:latin typeface="-apple-system"/>
              </a:rPr>
              <a:t>随着时间的推移而增加。攻击持续时间内，在分叉分支中生成多达</a:t>
            </a:r>
            <a:r>
              <a:rPr lang="en-US" altLang="zh-CN" b="0" i="0" dirty="0">
                <a:solidFill>
                  <a:srgbClr val="4D4D4D"/>
                </a:solidFill>
                <a:effectLst/>
                <a:latin typeface="-apple-system"/>
              </a:rPr>
              <a:t>30</a:t>
            </a:r>
            <a:r>
              <a:rPr lang="zh-CN" altLang="en-US" b="0" i="0" dirty="0">
                <a:solidFill>
                  <a:srgbClr val="4D4D4D"/>
                </a:solidFill>
                <a:effectLst/>
                <a:latin typeface="-apple-system"/>
              </a:rPr>
              <a:t>％的块，这意味着系统高度暴露于双花或自私挖掘的攻击。</a:t>
            </a:r>
            <a:endParaRPr lang="en-US" altLang="zh-CN" b="0" i="0" dirty="0">
              <a:solidFill>
                <a:srgbClr val="4D4D4D"/>
              </a:solidFill>
              <a:effectLst/>
              <a:latin typeface="-apple-system"/>
            </a:endParaRPr>
          </a:p>
          <a:p>
            <a:r>
              <a:rPr lang="zh-CN" altLang="en-US" b="0" i="0" dirty="0">
                <a:solidFill>
                  <a:srgbClr val="4D4D4D"/>
                </a:solidFill>
                <a:effectLst/>
                <a:latin typeface="-apple-system"/>
              </a:rPr>
              <a:t>当分区恢复时，节点在主分支上达成共识并丢弃分叉块。结果，</a:t>
            </a:r>
            <a:r>
              <a:rPr lang="en-US" altLang="zh-CN" b="0" i="0" dirty="0">
                <a:solidFill>
                  <a:srgbClr val="4D4D4D"/>
                </a:solidFill>
                <a:effectLst/>
                <a:latin typeface="-apple-system"/>
              </a:rPr>
              <a:t>Δ</a:t>
            </a:r>
            <a:r>
              <a:rPr lang="zh-CN" altLang="en-US" b="0" i="0" dirty="0">
                <a:solidFill>
                  <a:srgbClr val="4D4D4D"/>
                </a:solidFill>
                <a:effectLst/>
                <a:latin typeface="-apple-system"/>
              </a:rPr>
              <a:t>在第</a:t>
            </a:r>
            <a:r>
              <a:rPr lang="en-US" altLang="zh-CN" b="0" i="0" dirty="0">
                <a:solidFill>
                  <a:srgbClr val="4D4D4D"/>
                </a:solidFill>
                <a:effectLst/>
                <a:latin typeface="-apple-system"/>
              </a:rPr>
              <a:t>250</a:t>
            </a:r>
            <a:r>
              <a:rPr lang="zh-CN" altLang="en-US" b="0" i="0" dirty="0">
                <a:solidFill>
                  <a:srgbClr val="4D4D4D"/>
                </a:solidFill>
                <a:effectLst/>
                <a:latin typeface="-apple-system"/>
              </a:rPr>
              <a:t>秒后不久就停止增加。</a:t>
            </a:r>
            <a:endParaRPr lang="en-US" altLang="zh-CN" b="0" i="0" dirty="0">
              <a:solidFill>
                <a:srgbClr val="4D4D4D"/>
              </a:solidFill>
              <a:effectLst/>
              <a:latin typeface="-apple-system"/>
            </a:endParaRPr>
          </a:p>
          <a:p>
            <a:r>
              <a:rPr lang="zh-CN" altLang="en-US" b="0" i="0" dirty="0">
                <a:solidFill>
                  <a:srgbClr val="4D4D4D"/>
                </a:solidFill>
                <a:effectLst/>
                <a:latin typeface="-apple-system"/>
              </a:rPr>
              <a:t>而</a:t>
            </a:r>
            <a:r>
              <a:rPr lang="en-US" altLang="zh-CN" b="0" i="0" dirty="0">
                <a:solidFill>
                  <a:srgbClr val="4D4D4D"/>
                </a:solidFill>
                <a:effectLst/>
                <a:latin typeface="-apple-system"/>
              </a:rPr>
              <a:t>Hyperledger</a:t>
            </a:r>
            <a:r>
              <a:rPr lang="zh-CN" altLang="en-US" b="0" i="0" dirty="0">
                <a:solidFill>
                  <a:srgbClr val="4D4D4D"/>
                </a:solidFill>
                <a:effectLst/>
                <a:latin typeface="-apple-system"/>
              </a:rPr>
              <a:t>没有预期的分叉，因为它的共识协议被证明可以保证安全。但是，我们注意到，</a:t>
            </a:r>
            <a:r>
              <a:rPr lang="en-US" altLang="zh-CN" b="0" i="0" dirty="0">
                <a:solidFill>
                  <a:srgbClr val="4D4D4D"/>
                </a:solidFill>
                <a:effectLst/>
                <a:latin typeface="-apple-system"/>
              </a:rPr>
              <a:t>Hyperledger</a:t>
            </a:r>
            <a:r>
              <a:rPr lang="zh-CN" altLang="en-US" b="0" i="0" dirty="0">
                <a:solidFill>
                  <a:srgbClr val="4D4D4D"/>
                </a:solidFill>
                <a:effectLst/>
                <a:latin typeface="-apple-system"/>
              </a:rPr>
              <a:t>比其他两个系统需要更长的时间才能从攻击中恢复（大约多</a:t>
            </a:r>
            <a:r>
              <a:rPr lang="en-US" altLang="zh-CN" b="0" i="0" dirty="0">
                <a:solidFill>
                  <a:srgbClr val="4D4D4D"/>
                </a:solidFill>
                <a:effectLst/>
                <a:latin typeface="-apple-system"/>
              </a:rPr>
              <a:t>50</a:t>
            </a:r>
            <a:r>
              <a:rPr lang="zh-CN" altLang="en-US" b="0" i="0" dirty="0">
                <a:solidFill>
                  <a:srgbClr val="4D4D4D"/>
                </a:solidFill>
                <a:effectLst/>
                <a:latin typeface="-apple-system"/>
              </a:rPr>
              <a:t>秒）。这是因为分区节点重新连接后执行的同步协议。</a:t>
            </a:r>
            <a:endParaRPr lang="en-US" altLang="zh-CN" b="0" i="0" dirty="0">
              <a:solidFill>
                <a:srgbClr val="4D4D4D"/>
              </a:solidFill>
              <a:effectLst/>
              <a:latin typeface="-apple-system"/>
            </a:endParaRPr>
          </a:p>
        </p:txBody>
      </p:sp>
      <p:sp>
        <p:nvSpPr>
          <p:cNvPr id="4" name="灯片编号占位符 3"/>
          <p:cNvSpPr>
            <a:spLocks noGrp="1"/>
          </p:cNvSpPr>
          <p:nvPr>
            <p:ph type="sldNum" sz="quarter" idx="5"/>
          </p:nvPr>
        </p:nvSpPr>
        <p:spPr/>
        <p:txBody>
          <a:bodyPr/>
          <a:lstStyle/>
          <a:p>
            <a:fld id="{66BAB021-235F-4084-802C-8C35098959D3}" type="slidenum">
              <a:rPr lang="zh-CN" altLang="en-US" smtClean="0"/>
              <a:t>13</a:t>
            </a:fld>
            <a:endParaRPr lang="zh-CN" altLang="en-US"/>
          </a:p>
        </p:txBody>
      </p:sp>
    </p:spTree>
    <p:extLst>
      <p:ext uri="{BB962C8B-B14F-4D97-AF65-F5344CB8AC3E}">
        <p14:creationId xmlns:p14="http://schemas.microsoft.com/office/powerpoint/2010/main" val="1888240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客户端</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服务器</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本实验中部署了</a:t>
            </a:r>
            <a:r>
              <a:rPr lang="en-US" altLang="zh-CN" sz="1200" b="0" i="0" kern="1200" dirty="0" err="1">
                <a:solidFill>
                  <a:schemeClr val="tx1"/>
                </a:solidFill>
                <a:effectLst/>
                <a:latin typeface="+mn-lt"/>
                <a:ea typeface="+mn-ea"/>
                <a:cs typeface="+mn-cs"/>
              </a:rPr>
              <a:t>CPUHeavy</a:t>
            </a:r>
            <a:r>
              <a:rPr lang="zh-CN" altLang="en-US" sz="1200" b="0" i="0" kern="1200" dirty="0">
                <a:solidFill>
                  <a:schemeClr val="tx1"/>
                </a:solidFill>
                <a:effectLst/>
                <a:latin typeface="+mn-lt"/>
                <a:ea typeface="+mn-ea"/>
                <a:cs typeface="+mn-cs"/>
              </a:rPr>
              <a:t>智能合约，该合约使用给定大小的整数数组进行初始化。数组按降序初始化。我们调用了合约来使用</a:t>
            </a:r>
            <a:r>
              <a:rPr lang="en-US" altLang="zh-CN" sz="1200" b="0" i="0" kern="1200" dirty="0">
                <a:solidFill>
                  <a:schemeClr val="tx1"/>
                </a:solidFill>
                <a:effectLst/>
                <a:latin typeface="+mn-lt"/>
                <a:ea typeface="+mn-ea"/>
                <a:cs typeface="+mn-cs"/>
              </a:rPr>
              <a:t>quicksort</a:t>
            </a:r>
            <a:r>
              <a:rPr lang="zh-CN" altLang="en-US" sz="1200" b="0" i="0" kern="1200" dirty="0">
                <a:solidFill>
                  <a:schemeClr val="tx1"/>
                </a:solidFill>
                <a:effectLst/>
                <a:latin typeface="+mn-lt"/>
                <a:ea typeface="+mn-ea"/>
                <a:cs typeface="+mn-cs"/>
              </a:rPr>
              <a:t>算法对数组进行排序，并测量了执行时间和服务器的峰值内存使用情况。</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虽然</a:t>
            </a:r>
            <a:r>
              <a:rPr lang="en-US" altLang="zh-CN" sz="1200" b="0" i="0" kern="1200" dirty="0">
                <a:solidFill>
                  <a:schemeClr val="tx1"/>
                </a:solidFill>
                <a:effectLst/>
                <a:latin typeface="+mn-lt"/>
                <a:ea typeface="+mn-ea"/>
                <a:cs typeface="+mn-cs"/>
              </a:rPr>
              <a:t>Ethereum</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Parity</a:t>
            </a:r>
            <a:r>
              <a:rPr lang="zh-CN" altLang="en-US" sz="1200" b="0" i="0" kern="1200" dirty="0">
                <a:solidFill>
                  <a:schemeClr val="tx1"/>
                </a:solidFill>
                <a:effectLst/>
                <a:latin typeface="+mn-lt"/>
                <a:ea typeface="+mn-ea"/>
                <a:cs typeface="+mn-cs"/>
              </a:rPr>
              <a:t>使用相同的执行引擎，即</a:t>
            </a:r>
            <a:r>
              <a:rPr lang="en-US" altLang="zh-CN" sz="1200" b="0" i="0" kern="1200" dirty="0">
                <a:solidFill>
                  <a:schemeClr val="tx1"/>
                </a:solidFill>
                <a:effectLst/>
                <a:latin typeface="+mn-lt"/>
                <a:ea typeface="+mn-ea"/>
                <a:cs typeface="+mn-cs"/>
              </a:rPr>
              <a:t>EVM</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Parity</a:t>
            </a:r>
            <a:r>
              <a:rPr lang="zh-CN" altLang="en-US" sz="1200" b="0" i="0" kern="1200" dirty="0">
                <a:solidFill>
                  <a:schemeClr val="tx1"/>
                </a:solidFill>
                <a:effectLst/>
                <a:latin typeface="+mn-lt"/>
                <a:ea typeface="+mn-ea"/>
                <a:cs typeface="+mn-cs"/>
              </a:rPr>
              <a:t>的实现更加优化，因此它的计算和内存效率更高。一个有趣的发现是，以太坊会产生大量内存开销。在排序</a:t>
            </a:r>
            <a:r>
              <a:rPr lang="en-US" altLang="zh-CN" sz="1200" b="0" i="0" kern="1200" dirty="0">
                <a:solidFill>
                  <a:schemeClr val="tx1"/>
                </a:solidFill>
                <a:effectLst/>
                <a:latin typeface="+mn-lt"/>
                <a:ea typeface="+mn-ea"/>
                <a:cs typeface="+mn-cs"/>
              </a:rPr>
              <a:t>10M</a:t>
            </a:r>
            <a:r>
              <a:rPr lang="zh-CN" altLang="en-US" sz="1200" b="0" i="0" kern="1200" dirty="0">
                <a:solidFill>
                  <a:schemeClr val="tx1"/>
                </a:solidFill>
                <a:effectLst/>
                <a:latin typeface="+mn-lt"/>
                <a:ea typeface="+mn-ea"/>
                <a:cs typeface="+mn-cs"/>
              </a:rPr>
              <a:t>元素时，它使用</a:t>
            </a:r>
            <a:r>
              <a:rPr lang="en-US" altLang="zh-CN" sz="1200" b="0" i="0" kern="1200" dirty="0">
                <a:solidFill>
                  <a:schemeClr val="tx1"/>
                </a:solidFill>
                <a:effectLst/>
                <a:latin typeface="+mn-lt"/>
                <a:ea typeface="+mn-ea"/>
                <a:cs typeface="+mn-cs"/>
              </a:rPr>
              <a:t>22GB</a:t>
            </a:r>
            <a:r>
              <a:rPr lang="zh-CN" altLang="en-US" sz="1200" b="0" i="0" kern="1200" dirty="0">
                <a:solidFill>
                  <a:schemeClr val="tx1"/>
                </a:solidFill>
                <a:effectLst/>
                <a:latin typeface="+mn-lt"/>
                <a:ea typeface="+mn-ea"/>
                <a:cs typeface="+mn-cs"/>
              </a:rPr>
              <a:t>内存，而</a:t>
            </a:r>
            <a:r>
              <a:rPr lang="en-US" altLang="zh-CN" sz="1200" b="0" i="0" kern="1200" dirty="0">
                <a:solidFill>
                  <a:schemeClr val="tx1"/>
                </a:solidFill>
                <a:effectLst/>
                <a:latin typeface="+mn-lt"/>
                <a:ea typeface="+mn-ea"/>
                <a:cs typeface="+mn-cs"/>
              </a:rPr>
              <a:t>Hyperledger</a:t>
            </a:r>
            <a:r>
              <a:rPr lang="zh-CN" altLang="en-US" sz="1200" b="0" i="0" kern="1200" dirty="0">
                <a:solidFill>
                  <a:schemeClr val="tx1"/>
                </a:solidFill>
                <a:effectLst/>
                <a:latin typeface="+mn-lt"/>
                <a:ea typeface="+mn-ea"/>
                <a:cs typeface="+mn-cs"/>
              </a:rPr>
              <a:t>使用</a:t>
            </a:r>
            <a:r>
              <a:rPr lang="en-US" altLang="zh-CN" sz="1200" b="0" i="0" kern="1200" dirty="0">
                <a:solidFill>
                  <a:schemeClr val="tx1"/>
                </a:solidFill>
                <a:effectLst/>
                <a:latin typeface="+mn-lt"/>
                <a:ea typeface="+mn-ea"/>
                <a:cs typeface="+mn-cs"/>
              </a:rPr>
              <a:t>473MB</a:t>
            </a:r>
            <a:r>
              <a:rPr lang="zh-CN" altLang="en-US" sz="1200" b="0" i="0" kern="1200" dirty="0">
                <a:solidFill>
                  <a:schemeClr val="tx1"/>
                </a:solidFill>
                <a:effectLst/>
                <a:latin typeface="+mn-lt"/>
                <a:ea typeface="+mn-ea"/>
                <a:cs typeface="+mn-cs"/>
              </a:rPr>
              <a:t>。当对</a:t>
            </a:r>
            <a:r>
              <a:rPr lang="en-US" altLang="zh-CN" sz="1200" b="0" i="0" kern="1200" dirty="0">
                <a:solidFill>
                  <a:schemeClr val="tx1"/>
                </a:solidFill>
                <a:effectLst/>
                <a:latin typeface="+mn-lt"/>
                <a:ea typeface="+mn-ea"/>
                <a:cs typeface="+mn-cs"/>
              </a:rPr>
              <a:t>10M</a:t>
            </a:r>
            <a:r>
              <a:rPr lang="zh-CN" altLang="en-US" sz="1200" b="0" i="0" kern="1200" dirty="0">
                <a:solidFill>
                  <a:schemeClr val="tx1"/>
                </a:solidFill>
                <a:effectLst/>
                <a:latin typeface="+mn-lt"/>
                <a:ea typeface="+mn-ea"/>
                <a:cs typeface="+mn-cs"/>
              </a:rPr>
              <a:t>以上的元素进行排序时，以太坊会耗尽内存。在</a:t>
            </a:r>
            <a:r>
              <a:rPr lang="en-US" altLang="zh-CN" sz="1200" b="0" i="0" kern="1200" dirty="0">
                <a:solidFill>
                  <a:schemeClr val="tx1"/>
                </a:solidFill>
                <a:effectLst/>
                <a:latin typeface="+mn-lt"/>
                <a:ea typeface="+mn-ea"/>
                <a:cs typeface="+mn-cs"/>
              </a:rPr>
              <a:t>Hyperledger</a:t>
            </a:r>
            <a:r>
              <a:rPr lang="zh-CN" altLang="en-US" sz="1200" b="0" i="0" kern="1200" dirty="0">
                <a:solidFill>
                  <a:schemeClr val="tx1"/>
                </a:solidFill>
                <a:effectLst/>
                <a:latin typeface="+mn-lt"/>
                <a:ea typeface="+mn-ea"/>
                <a:cs typeface="+mn-cs"/>
              </a:rPr>
              <a:t>中，智能合约被编译并直接在</a:t>
            </a:r>
            <a:r>
              <a:rPr lang="en-US" altLang="zh-CN" sz="1200" b="0" i="0" kern="1200" dirty="0">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环境中的本机机器上运行，因此它没有与执行高级</a:t>
            </a:r>
            <a:r>
              <a:rPr lang="en-US" altLang="zh-CN" sz="1200" b="0" i="0" kern="1200" dirty="0">
                <a:solidFill>
                  <a:schemeClr val="tx1"/>
                </a:solidFill>
                <a:effectLst/>
                <a:latin typeface="+mn-lt"/>
                <a:ea typeface="+mn-ea"/>
                <a:cs typeface="+mn-cs"/>
              </a:rPr>
              <a:t>EVM</a:t>
            </a:r>
            <a:r>
              <a:rPr lang="zh-CN" altLang="en-US" sz="1200" b="0" i="0" kern="1200" dirty="0">
                <a:solidFill>
                  <a:schemeClr val="tx1"/>
                </a:solidFill>
                <a:effectLst/>
                <a:latin typeface="+mn-lt"/>
                <a:ea typeface="+mn-ea"/>
                <a:cs typeface="+mn-cs"/>
              </a:rPr>
              <a:t>字节代码相关的开销。因此，</a:t>
            </a:r>
            <a:r>
              <a:rPr lang="en-US" altLang="zh-CN" sz="1200" b="0" i="0" kern="1200" dirty="0">
                <a:solidFill>
                  <a:schemeClr val="tx1"/>
                </a:solidFill>
                <a:effectLst/>
                <a:latin typeface="+mn-lt"/>
                <a:ea typeface="+mn-ea"/>
                <a:cs typeface="+mn-cs"/>
              </a:rPr>
              <a:t>Hyperledger</a:t>
            </a:r>
            <a:r>
              <a:rPr lang="zh-CN" altLang="en-US" sz="1200" b="0" i="0" kern="1200" dirty="0">
                <a:solidFill>
                  <a:schemeClr val="tx1"/>
                </a:solidFill>
                <a:effectLst/>
                <a:latin typeface="+mn-lt"/>
                <a:ea typeface="+mn-ea"/>
                <a:cs typeface="+mn-cs"/>
              </a:rPr>
              <a:t>在速度和内存使用方面更加高效。最后，我们注意到所有三个系统都未能使用多核架构，即它们仅使用一个核来执行合同。</a:t>
            </a:r>
            <a:endParaRPr lang="en-US" altLang="zh-CN" b="0" i="0" dirty="0">
              <a:solidFill>
                <a:srgbClr val="4D4D4D"/>
              </a:solidFill>
              <a:effectLst/>
              <a:latin typeface="-apple-system"/>
            </a:endParaRPr>
          </a:p>
        </p:txBody>
      </p:sp>
      <p:sp>
        <p:nvSpPr>
          <p:cNvPr id="4" name="灯片编号占位符 3"/>
          <p:cNvSpPr>
            <a:spLocks noGrp="1"/>
          </p:cNvSpPr>
          <p:nvPr>
            <p:ph type="sldNum" sz="quarter" idx="5"/>
          </p:nvPr>
        </p:nvSpPr>
        <p:spPr/>
        <p:txBody>
          <a:bodyPr/>
          <a:lstStyle/>
          <a:p>
            <a:fld id="{66BAB021-235F-4084-802C-8C35098959D3}" type="slidenum">
              <a:rPr lang="zh-CN" altLang="en-US" smtClean="0"/>
              <a:t>14</a:t>
            </a:fld>
            <a:endParaRPr lang="zh-CN" altLang="en-US"/>
          </a:p>
        </p:txBody>
      </p:sp>
    </p:spTree>
    <p:extLst>
      <p:ext uri="{BB962C8B-B14F-4D97-AF65-F5344CB8AC3E}">
        <p14:creationId xmlns:p14="http://schemas.microsoft.com/office/powerpoint/2010/main" val="3341476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客户端</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服务器</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IO Heavy</a:t>
            </a:r>
            <a:r>
              <a:rPr lang="zh-CN" altLang="en-US" sz="1200" b="0" i="0" kern="1200" dirty="0">
                <a:solidFill>
                  <a:schemeClr val="tx1"/>
                </a:solidFill>
                <a:effectLst/>
                <a:latin typeface="+mn-lt"/>
                <a:ea typeface="+mn-ea"/>
                <a:cs typeface="+mn-cs"/>
              </a:rPr>
              <a:t>。我们部署了</a:t>
            </a:r>
            <a:r>
              <a:rPr lang="en-US" altLang="zh-CN" sz="1200" b="0" i="0" kern="1200" dirty="0" err="1">
                <a:solidFill>
                  <a:schemeClr val="tx1"/>
                </a:solidFill>
                <a:effectLst/>
                <a:latin typeface="+mn-lt"/>
                <a:ea typeface="+mn-ea"/>
                <a:cs typeface="+mn-cs"/>
              </a:rPr>
              <a:t>IOHeavy</a:t>
            </a:r>
            <a:r>
              <a:rPr lang="zh-CN" altLang="en-US" sz="1200" b="0" i="0" kern="1200" dirty="0">
                <a:solidFill>
                  <a:schemeClr val="tx1"/>
                </a:solidFill>
                <a:effectLst/>
                <a:latin typeface="+mn-lt"/>
                <a:ea typeface="+mn-ea"/>
                <a:cs typeface="+mn-cs"/>
              </a:rPr>
              <a:t>智能合约，该合约执行了一些关键值元组的读写操作。我们使用了</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字节的密钥和</a:t>
            </a:r>
            <a:r>
              <a:rPr lang="en-US" altLang="zh-CN" sz="1200" b="0" i="0" kern="1200" dirty="0">
                <a:solidFill>
                  <a:schemeClr val="tx1"/>
                </a:solidFill>
                <a:effectLst/>
                <a:latin typeface="+mn-lt"/>
                <a:ea typeface="+mn-ea"/>
                <a:cs typeface="+mn-cs"/>
              </a:rPr>
              <a:t>100</a:t>
            </a:r>
            <a:r>
              <a:rPr lang="zh-CN" altLang="en-US" sz="1200" b="0" i="0" kern="1200" dirty="0">
                <a:solidFill>
                  <a:schemeClr val="tx1"/>
                </a:solidFill>
                <a:effectLst/>
                <a:latin typeface="+mn-lt"/>
                <a:ea typeface="+mn-ea"/>
                <a:cs typeface="+mn-cs"/>
              </a:rPr>
              <a:t>字节的值。</a:t>
            </a:r>
            <a:r>
              <a:rPr lang="zh-CN" altLang="en-US" dirty="0">
                <a:solidFill>
                  <a:srgbClr val="4D4D4D"/>
                </a:solidFill>
                <a:latin typeface="-apple-system"/>
              </a:rPr>
              <a:t>执行了一些关键值元组的读写操作，测量这些操作的吞吐量和磁盘使用情况</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以太坊和</a:t>
            </a:r>
            <a:r>
              <a:rPr lang="en-US" altLang="zh-CN" sz="1200" b="0" i="0" kern="1200" dirty="0">
                <a:solidFill>
                  <a:schemeClr val="tx1"/>
                </a:solidFill>
                <a:effectLst/>
                <a:latin typeface="+mn-lt"/>
                <a:ea typeface="+mn-ea"/>
                <a:cs typeface="+mn-cs"/>
              </a:rPr>
              <a:t>Parity</a:t>
            </a:r>
            <a:r>
              <a:rPr lang="zh-CN" altLang="en-US" sz="1200" b="0" i="0" kern="1200" dirty="0">
                <a:solidFill>
                  <a:schemeClr val="tx1"/>
                </a:solidFill>
                <a:effectLst/>
                <a:latin typeface="+mn-lt"/>
                <a:ea typeface="+mn-ea"/>
                <a:cs typeface="+mn-cs"/>
              </a:rPr>
              <a:t>使用相同的数据模型和内部索引结构，因此它们会产生类似的空间开销。</a:t>
            </a:r>
            <a:r>
              <a:rPr lang="en-US" altLang="zh-CN" sz="1200" b="0" i="0" kern="1200" dirty="0">
                <a:solidFill>
                  <a:schemeClr val="tx1"/>
                </a:solidFill>
                <a:effectLst/>
                <a:latin typeface="+mn-lt"/>
                <a:ea typeface="+mn-ea"/>
                <a:cs typeface="+mn-cs"/>
              </a:rPr>
              <a:t>Parity</a:t>
            </a:r>
            <a:r>
              <a:rPr lang="zh-CN" altLang="en-US" sz="1200" b="0" i="0" kern="1200" dirty="0">
                <a:solidFill>
                  <a:schemeClr val="tx1"/>
                </a:solidFill>
                <a:effectLst/>
                <a:latin typeface="+mn-lt"/>
                <a:ea typeface="+mn-ea"/>
                <a:cs typeface="+mn-cs"/>
              </a:rPr>
              <a:t>将所有状态信息保存在内存中，因此它具有更好的</a:t>
            </a:r>
            <a:r>
              <a:rPr lang="en-US" altLang="zh-CN" sz="1200" b="0" i="0" kern="1200" dirty="0">
                <a:solidFill>
                  <a:schemeClr val="tx1"/>
                </a:solidFill>
                <a:effectLst/>
                <a:latin typeface="+mn-lt"/>
                <a:ea typeface="+mn-ea"/>
                <a:cs typeface="+mn-cs"/>
              </a:rPr>
              <a:t>I / O</a:t>
            </a:r>
            <a:r>
              <a:rPr lang="zh-CN" altLang="en-US" sz="1200" b="0" i="0" kern="1200" dirty="0">
                <a:solidFill>
                  <a:schemeClr val="tx1"/>
                </a:solidFill>
                <a:effectLst/>
                <a:latin typeface="+mn-lt"/>
                <a:ea typeface="+mn-ea"/>
                <a:cs typeface="+mn-cs"/>
              </a:rPr>
              <a:t>性能但无法处理大数据（在我们的硬件设置下超过</a:t>
            </a:r>
            <a:r>
              <a:rPr lang="en-US" altLang="zh-CN" sz="1200" b="0" i="0" kern="1200" dirty="0">
                <a:solidFill>
                  <a:schemeClr val="tx1"/>
                </a:solidFill>
                <a:effectLst/>
                <a:latin typeface="+mn-lt"/>
                <a:ea typeface="+mn-ea"/>
                <a:cs typeface="+mn-cs"/>
              </a:rPr>
              <a:t>3M</a:t>
            </a:r>
            <a:r>
              <a:rPr lang="zh-CN" altLang="en-US" sz="1200" b="0" i="0" kern="1200" dirty="0">
                <a:solidFill>
                  <a:schemeClr val="tx1"/>
                </a:solidFill>
                <a:effectLst/>
                <a:latin typeface="+mn-lt"/>
                <a:ea typeface="+mn-ea"/>
                <a:cs typeface="+mn-cs"/>
              </a:rPr>
              <a:t>状态）</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相反，以太坊只缓存内存中的部分状态（使用</a:t>
            </a:r>
            <a:r>
              <a:rPr lang="en-US" altLang="zh-CN" sz="1200" b="0" i="0" kern="1200" dirty="0">
                <a:solidFill>
                  <a:schemeClr val="tx1"/>
                </a:solidFill>
                <a:effectLst/>
                <a:latin typeface="+mn-lt"/>
                <a:ea typeface="+mn-ea"/>
                <a:cs typeface="+mn-cs"/>
              </a:rPr>
              <a:t>LRU</a:t>
            </a:r>
            <a:r>
              <a:rPr lang="zh-CN" altLang="en-US" sz="1200" b="0" i="0" kern="1200" dirty="0">
                <a:solidFill>
                  <a:schemeClr val="tx1"/>
                </a:solidFill>
                <a:effectLst/>
                <a:latin typeface="+mn-lt"/>
                <a:ea typeface="+mn-ea"/>
                <a:cs typeface="+mn-cs"/>
              </a:rPr>
              <a:t>作为换出策略），因此它可以以吞吐量为代价处理比</a:t>
            </a:r>
            <a:r>
              <a:rPr lang="en-US" altLang="zh-CN" sz="1200" b="0" i="0" kern="1200" dirty="0">
                <a:solidFill>
                  <a:schemeClr val="tx1"/>
                </a:solidFill>
                <a:effectLst/>
                <a:latin typeface="+mn-lt"/>
                <a:ea typeface="+mn-ea"/>
                <a:cs typeface="+mn-cs"/>
              </a:rPr>
              <a:t>Parity</a:t>
            </a:r>
            <a:r>
              <a:rPr lang="zh-CN" altLang="en-US" sz="1200" b="0" i="0" kern="1200" dirty="0">
                <a:solidFill>
                  <a:schemeClr val="tx1"/>
                </a:solidFill>
                <a:effectLst/>
                <a:latin typeface="+mn-lt"/>
                <a:ea typeface="+mn-ea"/>
                <a:cs typeface="+mn-cs"/>
              </a:rPr>
              <a:t>更多的数据。 </a:t>
            </a:r>
            <a:r>
              <a:rPr lang="en-US" altLang="zh-CN" sz="1200" b="0" i="0" kern="1200" dirty="0">
                <a:solidFill>
                  <a:schemeClr val="tx1"/>
                </a:solidFill>
                <a:effectLst/>
                <a:latin typeface="+mn-lt"/>
                <a:ea typeface="+mn-ea"/>
                <a:cs typeface="+mn-cs"/>
              </a:rPr>
              <a:t>Hyperledger</a:t>
            </a:r>
            <a:r>
              <a:rPr lang="zh-CN" altLang="en-US" sz="1200" b="0" i="0" kern="1200" dirty="0">
                <a:solidFill>
                  <a:schemeClr val="tx1"/>
                </a:solidFill>
                <a:effectLst/>
                <a:latin typeface="+mn-lt"/>
                <a:ea typeface="+mn-ea"/>
                <a:cs typeface="+mn-cs"/>
              </a:rPr>
              <a:t>利用</a:t>
            </a:r>
            <a:r>
              <a:rPr lang="en-US" altLang="zh-CN" sz="1200" b="0" i="0" kern="1200" dirty="0" err="1">
                <a:solidFill>
                  <a:schemeClr val="tx1"/>
                </a:solidFill>
                <a:effectLst/>
                <a:latin typeface="+mn-lt"/>
                <a:ea typeface="+mn-ea"/>
                <a:cs typeface="+mn-cs"/>
              </a:rPr>
              <a:t>RocksDB</a:t>
            </a:r>
            <a:r>
              <a:rPr lang="zh-CN" altLang="en-US" sz="1200" b="0" i="0" kern="1200" dirty="0">
                <a:solidFill>
                  <a:schemeClr val="tx1"/>
                </a:solidFill>
                <a:effectLst/>
                <a:latin typeface="+mn-lt"/>
                <a:ea typeface="+mn-ea"/>
                <a:cs typeface="+mn-cs"/>
              </a:rPr>
              <a:t>来管理其状态，从而使其在规模上更有效。</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两者都所使用的存储空间比</a:t>
            </a:r>
            <a:r>
              <a:rPr lang="en-US" altLang="zh-CN" sz="1200" b="0" i="0" kern="1200" dirty="0">
                <a:solidFill>
                  <a:schemeClr val="tx1"/>
                </a:solidFill>
                <a:effectLst/>
                <a:latin typeface="+mn-lt"/>
                <a:ea typeface="+mn-ea"/>
                <a:cs typeface="+mn-cs"/>
              </a:rPr>
              <a:t>Hyperledger</a:t>
            </a:r>
            <a:r>
              <a:rPr lang="zh-CN" altLang="en-US" sz="1200" b="0" i="0" kern="1200" dirty="0">
                <a:solidFill>
                  <a:schemeClr val="tx1"/>
                </a:solidFill>
                <a:effectLst/>
                <a:latin typeface="+mn-lt"/>
                <a:ea typeface="+mn-ea"/>
                <a:cs typeface="+mn-cs"/>
              </a:rPr>
              <a:t>多很多，因为</a:t>
            </a:r>
            <a:r>
              <a:rPr lang="en-US" altLang="zh-CN" sz="1200" b="0" i="0" kern="1200" dirty="0">
                <a:solidFill>
                  <a:schemeClr val="tx1"/>
                </a:solidFill>
                <a:effectLst/>
                <a:latin typeface="+mn-lt"/>
                <a:ea typeface="+mn-ea"/>
                <a:cs typeface="+mn-cs"/>
              </a:rPr>
              <a:t>Hyperledger</a:t>
            </a:r>
            <a:r>
              <a:rPr lang="zh-CN" altLang="en-US" sz="1200" b="0" i="0" kern="1200" dirty="0">
                <a:solidFill>
                  <a:schemeClr val="tx1"/>
                </a:solidFill>
                <a:effectLst/>
                <a:latin typeface="+mn-lt"/>
                <a:ea typeface="+mn-ea"/>
                <a:cs typeface="+mn-cs"/>
              </a:rPr>
              <a:t>采用模型简单（键值数据模型）。</a:t>
            </a:r>
            <a:endParaRPr lang="en-US" altLang="zh-CN" sz="1200" b="0" i="0" kern="1200" dirty="0">
              <a:solidFill>
                <a:schemeClr val="tx1"/>
              </a:solidFill>
              <a:effectLst/>
              <a:latin typeface="+mn-lt"/>
              <a:ea typeface="+mn-ea"/>
              <a:cs typeface="+mn-cs"/>
            </a:endParaRPr>
          </a:p>
          <a:p>
            <a:endParaRPr lang="en-US" altLang="zh-CN" b="0" i="0" dirty="0">
              <a:solidFill>
                <a:srgbClr val="4D4D4D"/>
              </a:solidFill>
              <a:effectLst/>
              <a:latin typeface="-apple-system"/>
            </a:endParaRPr>
          </a:p>
        </p:txBody>
      </p:sp>
      <p:sp>
        <p:nvSpPr>
          <p:cNvPr id="4" name="灯片编号占位符 3"/>
          <p:cNvSpPr>
            <a:spLocks noGrp="1"/>
          </p:cNvSpPr>
          <p:nvPr>
            <p:ph type="sldNum" sz="quarter" idx="5"/>
          </p:nvPr>
        </p:nvSpPr>
        <p:spPr/>
        <p:txBody>
          <a:bodyPr/>
          <a:lstStyle/>
          <a:p>
            <a:fld id="{66BAB021-235F-4084-802C-8C35098959D3}" type="slidenum">
              <a:rPr lang="zh-CN" altLang="en-US" smtClean="0"/>
              <a:t>15</a:t>
            </a:fld>
            <a:endParaRPr lang="zh-CN" altLang="en-US"/>
          </a:p>
        </p:txBody>
      </p:sp>
    </p:spTree>
    <p:extLst>
      <p:ext uri="{BB962C8B-B14F-4D97-AF65-F5344CB8AC3E}">
        <p14:creationId xmlns:p14="http://schemas.microsoft.com/office/powerpoint/2010/main" val="3292478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4D4D4D"/>
                </a:solidFill>
                <a:effectLst/>
                <a:latin typeface="-apple-system"/>
              </a:rPr>
              <a:t>8</a:t>
            </a:r>
            <a:r>
              <a:rPr lang="zh-CN" altLang="en-US" b="0" i="0" dirty="0">
                <a:solidFill>
                  <a:srgbClr val="4D4D4D"/>
                </a:solidFill>
                <a:effectLst/>
                <a:latin typeface="-apple-system"/>
              </a:rPr>
              <a:t>服务器</a:t>
            </a:r>
            <a:r>
              <a:rPr lang="en-US" altLang="zh-CN" b="0" i="0" dirty="0">
                <a:solidFill>
                  <a:srgbClr val="4D4D4D"/>
                </a:solidFill>
                <a:effectLst/>
                <a:latin typeface="-apple-system"/>
              </a:rPr>
              <a:t>8</a:t>
            </a:r>
            <a:r>
              <a:rPr lang="zh-CN" altLang="en-US" b="0" i="0" dirty="0">
                <a:solidFill>
                  <a:srgbClr val="4D4D4D"/>
                </a:solidFill>
                <a:effectLst/>
                <a:latin typeface="-apple-system"/>
              </a:rPr>
              <a:t>客户端</a:t>
            </a:r>
            <a:endParaRPr lang="en-US" altLang="zh-CN" b="0" i="0" dirty="0">
              <a:solidFill>
                <a:srgbClr val="4D4D4D"/>
              </a:solidFill>
              <a:effectLst/>
              <a:latin typeface="-apple-system"/>
            </a:endParaRPr>
          </a:p>
          <a:p>
            <a:r>
              <a:rPr lang="zh-CN" altLang="en-US" b="0" i="0" dirty="0">
                <a:solidFill>
                  <a:srgbClr val="4D4D4D"/>
                </a:solidFill>
                <a:effectLst/>
                <a:latin typeface="-apple-system"/>
              </a:rPr>
              <a:t>我们部署了接受交易并立即返回的</a:t>
            </a:r>
            <a:r>
              <a:rPr lang="en-US" altLang="zh-CN" b="0" i="0" dirty="0" err="1">
                <a:solidFill>
                  <a:srgbClr val="4D4D4D"/>
                </a:solidFill>
                <a:effectLst/>
                <a:latin typeface="-apple-system"/>
              </a:rPr>
              <a:t>DoNothing</a:t>
            </a:r>
            <a:r>
              <a:rPr lang="zh-CN" altLang="en-US" b="0" i="0" dirty="0">
                <a:solidFill>
                  <a:srgbClr val="4D4D4D"/>
                </a:solidFill>
                <a:effectLst/>
                <a:latin typeface="-apple-system"/>
              </a:rPr>
              <a:t>智能合约。 我们测量了这个工作负载的吞吐量，并与</a:t>
            </a:r>
            <a:r>
              <a:rPr lang="en-US" altLang="zh-CN" b="0" i="0" dirty="0">
                <a:solidFill>
                  <a:srgbClr val="4D4D4D"/>
                </a:solidFill>
                <a:effectLst/>
                <a:latin typeface="-apple-system"/>
              </a:rPr>
              <a:t>YCSB</a:t>
            </a:r>
            <a:r>
              <a:rPr lang="zh-CN" altLang="en-US" b="0" i="0" dirty="0">
                <a:solidFill>
                  <a:srgbClr val="4D4D4D"/>
                </a:solidFill>
                <a:effectLst/>
                <a:latin typeface="-apple-system"/>
              </a:rPr>
              <a:t>和</a:t>
            </a:r>
            <a:r>
              <a:rPr lang="en-US" altLang="zh-CN" b="0" i="0" dirty="0" err="1">
                <a:solidFill>
                  <a:srgbClr val="4D4D4D"/>
                </a:solidFill>
                <a:effectLst/>
                <a:latin typeface="-apple-system"/>
              </a:rPr>
              <a:t>Smallbank</a:t>
            </a:r>
            <a:r>
              <a:rPr lang="zh-CN" altLang="en-US" b="0" i="0" dirty="0">
                <a:solidFill>
                  <a:srgbClr val="4D4D4D"/>
                </a:solidFill>
                <a:effectLst/>
                <a:latin typeface="-apple-system"/>
              </a:rPr>
              <a:t>进行了比较。 </a:t>
            </a:r>
            <a:endParaRPr lang="en-US" altLang="zh-CN" b="0" i="0" dirty="0">
              <a:solidFill>
                <a:srgbClr val="4D4D4D"/>
              </a:solidFill>
              <a:effectLst/>
              <a:latin typeface="-apple-system"/>
            </a:endParaRPr>
          </a:p>
          <a:p>
            <a:r>
              <a:rPr lang="zh-CN" altLang="en-US" b="0" i="0" dirty="0">
                <a:solidFill>
                  <a:srgbClr val="4D4D4D"/>
                </a:solidFill>
                <a:effectLst/>
                <a:latin typeface="-apple-system"/>
              </a:rPr>
              <a:t>与其他工作负载相比的差异如图</a:t>
            </a:r>
            <a:r>
              <a:rPr lang="en-US" altLang="zh-CN" b="0" i="0" dirty="0">
                <a:solidFill>
                  <a:srgbClr val="4D4D4D"/>
                </a:solidFill>
                <a:effectLst/>
                <a:latin typeface="-apple-system"/>
              </a:rPr>
              <a:t>13 [c]</a:t>
            </a:r>
            <a:r>
              <a:rPr lang="zh-CN" altLang="en-US" b="0" i="0" dirty="0">
                <a:solidFill>
                  <a:srgbClr val="4D4D4D"/>
                </a:solidFill>
                <a:effectLst/>
                <a:latin typeface="-apple-system"/>
              </a:rPr>
              <a:t>所示，展示了共识协议与其他软件堆栈的成本的对比。</a:t>
            </a:r>
            <a:endParaRPr lang="en-US" altLang="zh-CN" b="0" i="0" dirty="0">
              <a:solidFill>
                <a:srgbClr val="4D4D4D"/>
              </a:solidFill>
              <a:effectLst/>
              <a:latin typeface="-apple-system"/>
            </a:endParaRPr>
          </a:p>
          <a:p>
            <a:r>
              <a:rPr lang="zh-CN" altLang="en-US" b="0" i="0" dirty="0">
                <a:solidFill>
                  <a:srgbClr val="DF402A"/>
                </a:solidFill>
                <a:effectLst/>
                <a:latin typeface="-apple-system"/>
              </a:rPr>
              <a:t>特别是，对于以太坊，我们观察到与</a:t>
            </a:r>
            <a:r>
              <a:rPr lang="en-US" altLang="zh-CN" b="0" i="0" dirty="0">
                <a:solidFill>
                  <a:srgbClr val="DF402A"/>
                </a:solidFill>
                <a:effectLst/>
                <a:latin typeface="-apple-system"/>
              </a:rPr>
              <a:t>YCSB</a:t>
            </a:r>
            <a:r>
              <a:rPr lang="zh-CN" altLang="en-US" b="0" i="0" dirty="0">
                <a:solidFill>
                  <a:srgbClr val="DF402A"/>
                </a:solidFill>
                <a:effectLst/>
                <a:latin typeface="-apple-system"/>
              </a:rPr>
              <a:t>相比吞吐量增加</a:t>
            </a:r>
            <a:r>
              <a:rPr lang="en-US" altLang="zh-CN" b="0" i="0" dirty="0">
                <a:solidFill>
                  <a:srgbClr val="DF402A"/>
                </a:solidFill>
                <a:effectLst/>
                <a:latin typeface="-apple-system"/>
              </a:rPr>
              <a:t>10</a:t>
            </a:r>
            <a:r>
              <a:rPr lang="zh-CN" altLang="en-US" b="0" i="0" dirty="0">
                <a:solidFill>
                  <a:srgbClr val="DF402A"/>
                </a:solidFill>
                <a:effectLst/>
                <a:latin typeface="-apple-system"/>
              </a:rPr>
              <a:t>％，这意味着 执行</a:t>
            </a:r>
            <a:r>
              <a:rPr lang="en-US" altLang="zh-CN" b="0" i="0" dirty="0">
                <a:solidFill>
                  <a:srgbClr val="DF402A"/>
                </a:solidFill>
                <a:effectLst/>
                <a:latin typeface="-apple-system"/>
              </a:rPr>
              <a:t>YCSB</a:t>
            </a:r>
            <a:r>
              <a:rPr lang="zh-CN" altLang="en-US" b="0" i="0" dirty="0">
                <a:solidFill>
                  <a:srgbClr val="DF402A"/>
                </a:solidFill>
                <a:effectLst/>
                <a:latin typeface="-apple-system"/>
              </a:rPr>
              <a:t>交易账户的开销为</a:t>
            </a:r>
            <a:r>
              <a:rPr lang="en-US" altLang="zh-CN" b="0" i="0" dirty="0">
                <a:solidFill>
                  <a:srgbClr val="DF402A"/>
                </a:solidFill>
                <a:effectLst/>
                <a:latin typeface="-apple-system"/>
              </a:rPr>
              <a:t>10</a:t>
            </a:r>
            <a:r>
              <a:rPr lang="zh-CN" altLang="en-US" b="0" i="0" dirty="0">
                <a:solidFill>
                  <a:srgbClr val="DF402A"/>
                </a:solidFill>
                <a:effectLst/>
                <a:latin typeface="-apple-system"/>
              </a:rPr>
              <a:t>％。 </a:t>
            </a:r>
            <a:endParaRPr lang="en-US" altLang="zh-CN" b="0" i="0" dirty="0">
              <a:solidFill>
                <a:srgbClr val="DF402A"/>
              </a:solidFill>
              <a:effectLst/>
              <a:latin typeface="-apple-system"/>
            </a:endParaRPr>
          </a:p>
          <a:p>
            <a:r>
              <a:rPr lang="zh-CN" altLang="en-US" b="0" i="0" dirty="0">
                <a:solidFill>
                  <a:srgbClr val="DF402A"/>
                </a:solidFill>
                <a:effectLst/>
                <a:latin typeface="-apple-system"/>
              </a:rPr>
              <a:t>我们发现</a:t>
            </a:r>
            <a:r>
              <a:rPr lang="en-US" altLang="zh-CN" b="0" i="0" dirty="0">
                <a:solidFill>
                  <a:srgbClr val="DF402A"/>
                </a:solidFill>
                <a:effectLst/>
                <a:latin typeface="-apple-system"/>
              </a:rPr>
              <a:t>Parity</a:t>
            </a:r>
            <a:r>
              <a:rPr lang="zh-CN" altLang="en-US" b="0" i="0" dirty="0">
                <a:solidFill>
                  <a:srgbClr val="DF402A"/>
                </a:solidFill>
                <a:effectLst/>
                <a:latin typeface="-apple-system"/>
              </a:rPr>
              <a:t>中这些工作负载之间没有差异，因为</a:t>
            </a:r>
            <a:r>
              <a:rPr lang="en-US" altLang="zh-CN" b="0" i="0" dirty="0">
                <a:solidFill>
                  <a:srgbClr val="DF402A"/>
                </a:solidFill>
                <a:effectLst/>
                <a:latin typeface="-apple-system"/>
              </a:rPr>
              <a:t>Parity</a:t>
            </a:r>
            <a:r>
              <a:rPr lang="zh-CN" altLang="en-US" b="0" i="0" dirty="0">
                <a:solidFill>
                  <a:srgbClr val="DF402A"/>
                </a:solidFill>
                <a:effectLst/>
                <a:latin typeface="-apple-system"/>
              </a:rPr>
              <a:t>中的瓶颈是由于事务签名（即使是空事务仍然需要签名），而不是由于共识或事务执行。</a:t>
            </a:r>
            <a:endParaRPr lang="en-US" altLang="zh-CN" b="0" i="0" dirty="0">
              <a:solidFill>
                <a:srgbClr val="4D4D4D"/>
              </a:solidFill>
              <a:effectLst/>
              <a:latin typeface="-apple-system"/>
            </a:endParaRPr>
          </a:p>
        </p:txBody>
      </p:sp>
      <p:sp>
        <p:nvSpPr>
          <p:cNvPr id="4" name="灯片编号占位符 3"/>
          <p:cNvSpPr>
            <a:spLocks noGrp="1"/>
          </p:cNvSpPr>
          <p:nvPr>
            <p:ph type="sldNum" sz="quarter" idx="5"/>
          </p:nvPr>
        </p:nvSpPr>
        <p:spPr/>
        <p:txBody>
          <a:bodyPr/>
          <a:lstStyle/>
          <a:p>
            <a:fld id="{66BAB021-235F-4084-802C-8C35098959D3}" type="slidenum">
              <a:rPr lang="zh-CN" altLang="en-US" smtClean="0"/>
              <a:t>16</a:t>
            </a:fld>
            <a:endParaRPr lang="zh-CN" altLang="en-US"/>
          </a:p>
        </p:txBody>
      </p:sp>
    </p:spTree>
    <p:extLst>
      <p:ext uri="{BB962C8B-B14F-4D97-AF65-F5344CB8AC3E}">
        <p14:creationId xmlns:p14="http://schemas.microsoft.com/office/powerpoint/2010/main" val="897089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4D4D4D"/>
              </a:solidFill>
              <a:effectLst/>
              <a:latin typeface="-apple-system"/>
            </a:endParaRPr>
          </a:p>
        </p:txBody>
      </p:sp>
      <p:sp>
        <p:nvSpPr>
          <p:cNvPr id="4" name="灯片编号占位符 3"/>
          <p:cNvSpPr>
            <a:spLocks noGrp="1"/>
          </p:cNvSpPr>
          <p:nvPr>
            <p:ph type="sldNum" sz="quarter" idx="5"/>
          </p:nvPr>
        </p:nvSpPr>
        <p:spPr/>
        <p:txBody>
          <a:bodyPr/>
          <a:lstStyle/>
          <a:p>
            <a:fld id="{66BAB021-235F-4084-802C-8C35098959D3}" type="slidenum">
              <a:rPr lang="zh-CN" altLang="en-US" smtClean="0"/>
              <a:t>17</a:t>
            </a:fld>
            <a:endParaRPr lang="zh-CN" altLang="en-US"/>
          </a:p>
        </p:txBody>
      </p:sp>
    </p:spTree>
    <p:extLst>
      <p:ext uri="{BB962C8B-B14F-4D97-AF65-F5344CB8AC3E}">
        <p14:creationId xmlns:p14="http://schemas.microsoft.com/office/powerpoint/2010/main" val="4027207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简单介绍一下私有链、联盟链</a:t>
            </a:r>
            <a:endParaRPr lang="en-US" altLang="zh-CN" dirty="0"/>
          </a:p>
          <a:p>
            <a:r>
              <a:rPr lang="zh-CN" altLang="en-US" b="0" i="0" dirty="0">
                <a:solidFill>
                  <a:srgbClr val="4D4D4D"/>
                </a:solidFill>
                <a:effectLst/>
                <a:latin typeface="-apple-system"/>
              </a:rPr>
              <a:t>因此私有链往往可以有极快的交易速度、更好的隐私保护、更低的交易成本、不容易被恶意攻击，</a:t>
            </a:r>
            <a:endParaRPr lang="en-US" altLang="zh-CN" b="0" i="0" dirty="0">
              <a:solidFill>
                <a:srgbClr val="4D4D4D"/>
              </a:solidFill>
              <a:effectLst/>
              <a:latin typeface="-apple-system"/>
            </a:endParaRPr>
          </a:p>
          <a:p>
            <a:r>
              <a:rPr lang="zh-CN" altLang="en-US" b="0" i="0" dirty="0">
                <a:solidFill>
                  <a:srgbClr val="4D4D4D"/>
                </a:solidFill>
                <a:effectLst/>
                <a:latin typeface="-apple-system"/>
              </a:rPr>
              <a:t>并且能做到身份认证等金融行业必需的要求。相比中心化数据库，私有链能够防止机构内单节点故意隐瞒或者篡改数据，</a:t>
            </a:r>
            <a:endParaRPr lang="en-US" altLang="zh-CN" b="0" i="0" dirty="0">
              <a:solidFill>
                <a:srgbClr val="4D4D4D"/>
              </a:solidFill>
              <a:effectLst/>
              <a:latin typeface="-apple-system"/>
            </a:endParaRPr>
          </a:p>
          <a:p>
            <a:r>
              <a:rPr lang="zh-CN" altLang="en-US" b="0" i="0" dirty="0">
                <a:solidFill>
                  <a:srgbClr val="4D4D4D"/>
                </a:solidFill>
                <a:effectLst/>
                <a:latin typeface="-apple-system"/>
              </a:rPr>
              <a:t>即使发生错误，也能够迅速发现来源。因此许多大型金融机构在目前更加倾向于使用私有链技术。</a:t>
            </a:r>
            <a:endParaRPr lang="en-US" altLang="zh-CN" b="0" i="0" dirty="0">
              <a:solidFill>
                <a:srgbClr val="4D4D4D"/>
              </a:solidFill>
              <a:effectLst/>
              <a:latin typeface="-apple-system"/>
            </a:endParaRPr>
          </a:p>
        </p:txBody>
      </p:sp>
      <p:sp>
        <p:nvSpPr>
          <p:cNvPr id="4" name="灯片编号占位符 3"/>
          <p:cNvSpPr>
            <a:spLocks noGrp="1"/>
          </p:cNvSpPr>
          <p:nvPr>
            <p:ph type="sldNum" sz="quarter" idx="5"/>
          </p:nvPr>
        </p:nvSpPr>
        <p:spPr/>
        <p:txBody>
          <a:bodyPr/>
          <a:lstStyle/>
          <a:p>
            <a:fld id="{66BAB021-235F-4084-802C-8C35098959D3}" type="slidenum">
              <a:rPr lang="zh-CN" altLang="en-US" smtClean="0"/>
              <a:t>3</a:t>
            </a:fld>
            <a:endParaRPr lang="zh-CN" altLang="en-US"/>
          </a:p>
        </p:txBody>
      </p:sp>
    </p:spTree>
    <p:extLst>
      <p:ext uri="{BB962C8B-B14F-4D97-AF65-F5344CB8AC3E}">
        <p14:creationId xmlns:p14="http://schemas.microsoft.com/office/powerpoint/2010/main" val="2414891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arial" panose="020B0604020202020204" pitchFamily="34" charset="0"/>
              </a:rPr>
              <a:t>联盟链</a:t>
            </a:r>
            <a:endParaRPr lang="en-US" altLang="zh-CN" b="0"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arial" panose="020B0604020202020204" pitchFamily="34" charset="0"/>
              </a:rPr>
              <a:t>企业建立自己的私链，行业之间建立联盟链进行互通</a:t>
            </a:r>
            <a:r>
              <a:rPr lang="zh-CN" altLang="en-US" b="0" i="0" dirty="0">
                <a:solidFill>
                  <a:schemeClr val="tx1"/>
                </a:solidFill>
                <a:effectLst/>
                <a:latin typeface="+mn-lt"/>
              </a:rPr>
              <a:t>，</a:t>
            </a:r>
            <a:r>
              <a:rPr lang="zh-CN" altLang="en-US" b="0" i="0" dirty="0">
                <a:solidFill>
                  <a:srgbClr val="404040"/>
                </a:solidFill>
                <a:effectLst/>
                <a:latin typeface="-apple-system"/>
              </a:rPr>
              <a:t>联盟链的本质仍然是一种私有链</a:t>
            </a:r>
            <a:endParaRPr lang="en-US" altLang="zh-CN" b="0" i="0" dirty="0">
              <a:solidFill>
                <a:srgbClr val="404040"/>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404040"/>
                </a:solidFill>
                <a:effectLst/>
                <a:latin typeface="-apple-system"/>
              </a:rPr>
              <a:t>本文中实验所用的</a:t>
            </a:r>
            <a:r>
              <a:rPr lang="zh-CN" altLang="en-US" b="1" i="0" dirty="0">
                <a:solidFill>
                  <a:srgbClr val="404040"/>
                </a:solidFill>
                <a:effectLst/>
                <a:latin typeface="-apple-system"/>
              </a:rPr>
              <a:t>超级账本（</a:t>
            </a:r>
            <a:r>
              <a:rPr lang="en-US" altLang="zh-CN" b="1" i="0" dirty="0">
                <a:solidFill>
                  <a:srgbClr val="404040"/>
                </a:solidFill>
                <a:effectLst/>
                <a:latin typeface="-apple-system"/>
              </a:rPr>
              <a:t>Hyperledger</a:t>
            </a:r>
            <a:r>
              <a:rPr lang="zh-CN" altLang="en-US" b="1" i="0" dirty="0">
                <a:solidFill>
                  <a:srgbClr val="404040"/>
                </a:solidFill>
                <a:effectLst/>
                <a:latin typeface="-apple-system"/>
              </a:rPr>
              <a:t>）</a:t>
            </a:r>
            <a:r>
              <a:rPr lang="zh-CN" altLang="en-US" b="0" i="0" dirty="0">
                <a:solidFill>
                  <a:srgbClr val="404040"/>
                </a:solidFill>
                <a:effectLst/>
                <a:latin typeface="-apple-system"/>
              </a:rPr>
              <a:t>就是联盟链的典型案例</a:t>
            </a:r>
            <a:endParaRPr lang="en-US" altLang="zh-CN" b="0" i="0" dirty="0">
              <a:solidFill>
                <a:srgbClr val="404040"/>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a:solidFill>
                  <a:srgbClr val="404040"/>
                </a:solidFill>
                <a:effectLst/>
                <a:latin typeface="-apple-system"/>
              </a:rPr>
              <a:t>1.</a:t>
            </a:r>
            <a:r>
              <a:rPr lang="zh-CN" altLang="en-US" b="1" i="0" dirty="0">
                <a:solidFill>
                  <a:srgbClr val="404040"/>
                </a:solidFill>
                <a:effectLst/>
                <a:latin typeface="-apple-system"/>
              </a:rPr>
              <a:t>部分去中心化    </a:t>
            </a:r>
            <a:r>
              <a:rPr lang="zh-CN" altLang="en-US" b="0" i="0" dirty="0">
                <a:solidFill>
                  <a:srgbClr val="404040"/>
                </a:solidFill>
                <a:effectLst/>
                <a:latin typeface="-apple-system"/>
              </a:rPr>
              <a:t>与公有链不一样，联盟链在某种程度上只属于联盟内部的成员所有，且很容易达成共识，因为毕竟联盟链的节点数是非常有限的。</a:t>
            </a:r>
            <a:endParaRPr lang="en-US" altLang="zh-CN" b="0" i="0" dirty="0">
              <a:solidFill>
                <a:srgbClr val="404040"/>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a:solidFill>
                  <a:srgbClr val="404040"/>
                </a:solidFill>
                <a:effectLst/>
                <a:latin typeface="-apple-system"/>
              </a:rPr>
              <a:t>2.</a:t>
            </a:r>
            <a:r>
              <a:rPr lang="zh-CN" altLang="en-US" b="1" i="0" dirty="0">
                <a:solidFill>
                  <a:srgbClr val="404040"/>
                </a:solidFill>
                <a:effectLst/>
                <a:latin typeface="-apple-system"/>
              </a:rPr>
              <a:t>可控性较强    </a:t>
            </a:r>
            <a:r>
              <a:rPr lang="zh-CN" altLang="en-US" b="0" i="0" dirty="0">
                <a:solidFill>
                  <a:srgbClr val="404040"/>
                </a:solidFill>
                <a:effectLst/>
                <a:latin typeface="-apple-system"/>
              </a:rPr>
              <a:t>公有链是一旦区块链形成，将不可篡改，这主要源于公有链的节点一般是海量的，比如比特币节点太多，想要篡改区块数据，几乎不可能，而联盟链，只要所有机构中的大部分达成共识，即可将区块数据进行更改；</a:t>
            </a:r>
            <a:endParaRPr lang="en-US" altLang="zh-CN" b="0" i="0" dirty="0">
              <a:solidFill>
                <a:srgbClr val="404040"/>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a:solidFill>
                  <a:srgbClr val="404040"/>
                </a:solidFill>
                <a:effectLst/>
                <a:latin typeface="-apple-system"/>
              </a:rPr>
              <a:t>3.</a:t>
            </a:r>
            <a:r>
              <a:rPr lang="zh-CN" altLang="en-US" b="1" i="0" dirty="0">
                <a:solidFill>
                  <a:srgbClr val="404040"/>
                </a:solidFill>
                <a:effectLst/>
                <a:latin typeface="-apple-system"/>
              </a:rPr>
              <a:t>数据不会默认公开   </a:t>
            </a:r>
            <a:r>
              <a:rPr lang="zh-CN" altLang="en-US" b="0" i="0" dirty="0">
                <a:solidFill>
                  <a:srgbClr val="404040"/>
                </a:solidFill>
                <a:effectLst/>
                <a:latin typeface="-apple-system"/>
              </a:rPr>
              <a:t>不同于公有链，联盟链的数据只限于联盟里的机构及其用户才有权限进行访问。</a:t>
            </a:r>
            <a:endParaRPr lang="en-US" altLang="zh-CN" b="0" i="0" dirty="0">
              <a:solidFill>
                <a:srgbClr val="404040"/>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a:solidFill>
                  <a:srgbClr val="404040"/>
                </a:solidFill>
                <a:effectLst/>
                <a:latin typeface="-apple-system"/>
              </a:rPr>
              <a:t>4.</a:t>
            </a:r>
            <a:r>
              <a:rPr lang="zh-CN" altLang="en-US" b="1" i="0" dirty="0">
                <a:solidFill>
                  <a:srgbClr val="404040"/>
                </a:solidFill>
                <a:effectLst/>
                <a:latin typeface="-apple-system"/>
              </a:rPr>
              <a:t>交易速度很快  </a:t>
            </a:r>
            <a:r>
              <a:rPr lang="zh-CN" altLang="en-US" b="0" i="0" dirty="0">
                <a:solidFill>
                  <a:srgbClr val="404040"/>
                </a:solidFill>
                <a:effectLst/>
                <a:latin typeface="-apple-system"/>
              </a:rPr>
              <a:t>跟私有链一样，联盟链本质上还是私有链，因此由于其节点不多的原因，达成共识容易，交易速度自然也就快很多。</a:t>
            </a:r>
            <a:endParaRPr lang="en-US" altLang="zh-CN" b="0" i="0" dirty="0">
              <a:solidFill>
                <a:srgbClr val="404040"/>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404040"/>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66BAB021-235F-4084-802C-8C35098959D3}" type="slidenum">
              <a:rPr lang="zh-CN" altLang="en-US" smtClean="0"/>
              <a:t>4</a:t>
            </a:fld>
            <a:endParaRPr lang="zh-CN" altLang="en-US"/>
          </a:p>
        </p:txBody>
      </p:sp>
    </p:spTree>
    <p:extLst>
      <p:ext uri="{BB962C8B-B14F-4D97-AF65-F5344CB8AC3E}">
        <p14:creationId xmlns:p14="http://schemas.microsoft.com/office/powerpoint/2010/main" val="3959206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i="0" dirty="0">
                <a:solidFill>
                  <a:srgbClr val="4D4D4D"/>
                </a:solidFill>
                <a:effectLst/>
                <a:latin typeface="-apple-system"/>
              </a:rPr>
              <a:t>第一：</a:t>
            </a:r>
            <a:r>
              <a:rPr lang="zh-CN" altLang="en-US" b="0" i="0" dirty="0">
                <a:solidFill>
                  <a:srgbClr val="4D4D4D"/>
                </a:solidFill>
                <a:effectLst/>
                <a:latin typeface="-apple-system"/>
              </a:rPr>
              <a:t>一个区块链系统包含很多部分，同时我们发现不同平台对于不同细节的设计选择是多种多样的。所以在</a:t>
            </a:r>
            <a:r>
              <a:rPr lang="en-US" altLang="zh-CN" b="0" i="0" dirty="0">
                <a:solidFill>
                  <a:srgbClr val="4D4D4D"/>
                </a:solidFill>
                <a:effectLst/>
                <a:latin typeface="-apple-system"/>
              </a:rPr>
              <a:t>BLOCKBENCH</a:t>
            </a:r>
            <a:r>
              <a:rPr lang="zh-CN" altLang="en-US" b="0" i="0" dirty="0">
                <a:solidFill>
                  <a:srgbClr val="4D4D4D"/>
                </a:solidFill>
                <a:effectLst/>
                <a:latin typeface="-apple-system"/>
              </a:rPr>
              <a:t>中将区块链的结构模块化地分为三层，逐个研究。分别是：共识层（</a:t>
            </a:r>
            <a:r>
              <a:rPr lang="en-US" altLang="zh-CN" b="0" i="0" dirty="0">
                <a:solidFill>
                  <a:srgbClr val="4D4D4D"/>
                </a:solidFill>
                <a:effectLst/>
                <a:latin typeface="-apple-system"/>
              </a:rPr>
              <a:t>consensus layer</a:t>
            </a:r>
            <a:r>
              <a:rPr lang="zh-CN" altLang="en-US" b="0" i="0" dirty="0">
                <a:solidFill>
                  <a:srgbClr val="4D4D4D"/>
                </a:solidFill>
                <a:effectLst/>
                <a:latin typeface="-apple-system"/>
              </a:rPr>
              <a:t>），数据模型（</a:t>
            </a:r>
            <a:r>
              <a:rPr lang="en-US" altLang="zh-CN" b="0" i="0" dirty="0">
                <a:solidFill>
                  <a:srgbClr val="4D4D4D"/>
                </a:solidFill>
                <a:effectLst/>
                <a:latin typeface="-apple-system"/>
              </a:rPr>
              <a:t>data model</a:t>
            </a:r>
            <a:r>
              <a:rPr lang="zh-CN" altLang="en-US" b="0" i="0" dirty="0">
                <a:solidFill>
                  <a:srgbClr val="4D4D4D"/>
                </a:solidFill>
                <a:effectLst/>
                <a:latin typeface="-apple-system"/>
              </a:rPr>
              <a:t>）和执行层（</a:t>
            </a:r>
            <a:r>
              <a:rPr lang="en-US" altLang="zh-CN" b="0" i="0" dirty="0">
                <a:solidFill>
                  <a:srgbClr val="4D4D4D"/>
                </a:solidFill>
                <a:effectLst/>
                <a:latin typeface="-apple-system"/>
              </a:rPr>
              <a:t>execution layer</a:t>
            </a:r>
            <a:r>
              <a:rPr lang="zh-CN" altLang="en-US" b="0" i="0" dirty="0">
                <a:solidFill>
                  <a:srgbClr val="4D4D4D"/>
                </a:solidFill>
                <a:effectLst/>
                <a:latin typeface="-apple-system"/>
              </a:rPr>
              <a:t>）。</a:t>
            </a:r>
            <a:endParaRPr lang="en-US" altLang="zh-CN" b="0" i="0" dirty="0">
              <a:solidFill>
                <a:srgbClr val="4D4D4D"/>
              </a:solidFill>
              <a:effectLst/>
              <a:latin typeface="-apple-system"/>
            </a:endParaRPr>
          </a:p>
          <a:p>
            <a:r>
              <a:rPr lang="zh-CN" altLang="en-US" b="1" i="0" dirty="0">
                <a:solidFill>
                  <a:srgbClr val="4D4D4D"/>
                </a:solidFill>
                <a:effectLst/>
                <a:latin typeface="-apple-system"/>
              </a:rPr>
              <a:t>第二，</a:t>
            </a:r>
            <a:r>
              <a:rPr lang="zh-CN" altLang="en-US" b="0" i="0" dirty="0">
                <a:solidFill>
                  <a:srgbClr val="4D4D4D"/>
                </a:solidFill>
                <a:effectLst/>
                <a:latin typeface="-apple-system"/>
              </a:rPr>
              <a:t>对于平台的选择有很多，但并不是所有的平台都有成熟的设计，实现和现成的用户群。所以，我们在开始设计</a:t>
            </a:r>
            <a:r>
              <a:rPr lang="en-US" altLang="zh-CN" b="0" i="0" dirty="0">
                <a:solidFill>
                  <a:srgbClr val="4D4D4D"/>
                </a:solidFill>
                <a:effectLst/>
                <a:latin typeface="-apple-system"/>
              </a:rPr>
              <a:t>BLOCKBENCH</a:t>
            </a:r>
            <a:r>
              <a:rPr lang="zh-CN" altLang="en-US" b="0" i="0" dirty="0">
                <a:solidFill>
                  <a:srgbClr val="4D4D4D"/>
                </a:solidFill>
                <a:effectLst/>
                <a:latin typeface="-apple-system"/>
              </a:rPr>
              <a:t>的时候，是基于三个最为成熟的平台：以太坊，</a:t>
            </a:r>
            <a:r>
              <a:rPr lang="en-US" altLang="zh-CN" b="0" i="0" dirty="0">
                <a:solidFill>
                  <a:srgbClr val="4D4D4D"/>
                </a:solidFill>
                <a:effectLst/>
                <a:latin typeface="-apple-system"/>
              </a:rPr>
              <a:t>Parity</a:t>
            </a:r>
            <a:r>
              <a:rPr lang="zh-CN" altLang="en-US" b="0" i="0" dirty="0">
                <a:solidFill>
                  <a:srgbClr val="4D4D4D"/>
                </a:solidFill>
                <a:effectLst/>
                <a:latin typeface="-apple-system"/>
              </a:rPr>
              <a:t>和</a:t>
            </a:r>
            <a:r>
              <a:rPr lang="en-US" altLang="zh-CN" b="0" i="0" dirty="0">
                <a:solidFill>
                  <a:srgbClr val="4D4D4D"/>
                </a:solidFill>
                <a:effectLst/>
                <a:latin typeface="-apple-system"/>
              </a:rPr>
              <a:t>Hyperledger</a:t>
            </a:r>
            <a:r>
              <a:rPr lang="zh-CN" altLang="en-US" b="0" i="0" dirty="0">
                <a:solidFill>
                  <a:srgbClr val="4D4D4D"/>
                </a:solidFill>
                <a:effectLst/>
                <a:latin typeface="-apple-system"/>
              </a:rPr>
              <a:t>。这三个平台都支持智能合约，而且都可以被部署在私有环境中。</a:t>
            </a:r>
            <a:endParaRPr lang="en-US" altLang="zh-CN" b="0" i="0" dirty="0">
              <a:solidFill>
                <a:srgbClr val="4D4D4D"/>
              </a:solidFill>
              <a:effectLst/>
              <a:latin typeface="-apple-system"/>
            </a:endParaRPr>
          </a:p>
          <a:p>
            <a:r>
              <a:rPr lang="zh-CN" altLang="en-US" b="0" i="0" dirty="0">
                <a:solidFill>
                  <a:srgbClr val="4D4D4D"/>
                </a:solidFill>
                <a:effectLst/>
                <a:latin typeface="-apple-system"/>
              </a:rPr>
              <a:t>第三，将区块链视为一个数据仓库和一个引擎的结合体。数据仓库存储</a:t>
            </a:r>
            <a:r>
              <a:rPr lang="en-US" altLang="zh-CN" b="0" i="0" dirty="0">
                <a:solidFill>
                  <a:srgbClr val="4D4D4D"/>
                </a:solidFill>
                <a:effectLst/>
                <a:latin typeface="-apple-system"/>
              </a:rPr>
              <a:t>key-value</a:t>
            </a:r>
            <a:r>
              <a:rPr lang="zh-CN" altLang="en-US" b="0" i="0" dirty="0">
                <a:solidFill>
                  <a:srgbClr val="4D4D4D"/>
                </a:solidFill>
                <a:effectLst/>
                <a:latin typeface="-apple-system"/>
              </a:rPr>
              <a:t>，引擎通过智能合约实现交易和分析的功能。之后我们可以基于真实或合成的数据，设计交易的</a:t>
            </a:r>
            <a:r>
              <a:rPr lang="en-US" altLang="zh-CN" b="0" i="0" dirty="0">
                <a:solidFill>
                  <a:srgbClr val="4D4D4D"/>
                </a:solidFill>
                <a:effectLst/>
                <a:latin typeface="-apple-system"/>
              </a:rPr>
              <a:t>workload</a:t>
            </a:r>
            <a:r>
              <a:rPr lang="zh-CN" altLang="en-US" b="0" i="0" dirty="0">
                <a:solidFill>
                  <a:srgbClr val="4D4D4D"/>
                </a:solidFill>
                <a:effectLst/>
                <a:latin typeface="-apple-system"/>
              </a:rPr>
              <a:t>和分析的</a:t>
            </a:r>
            <a:r>
              <a:rPr lang="en-US" altLang="zh-CN" b="0" i="0" dirty="0">
                <a:solidFill>
                  <a:srgbClr val="4D4D4D"/>
                </a:solidFill>
                <a:effectLst/>
                <a:latin typeface="-apple-system"/>
              </a:rPr>
              <a:t>workload</a:t>
            </a:r>
            <a:r>
              <a:rPr lang="zh-CN" altLang="en-US" b="0" i="0" dirty="0">
                <a:solidFill>
                  <a:srgbClr val="4D4D4D"/>
                </a:solidFill>
                <a:effectLst/>
                <a:latin typeface="-apple-system"/>
              </a:rPr>
              <a:t>，然后放在区块链上跑跑看。</a:t>
            </a:r>
            <a:endParaRPr lang="zh-CN" altLang="en-US" dirty="0"/>
          </a:p>
        </p:txBody>
      </p:sp>
      <p:sp>
        <p:nvSpPr>
          <p:cNvPr id="4" name="灯片编号占位符 3"/>
          <p:cNvSpPr>
            <a:spLocks noGrp="1"/>
          </p:cNvSpPr>
          <p:nvPr>
            <p:ph type="sldNum" sz="quarter" idx="5"/>
          </p:nvPr>
        </p:nvSpPr>
        <p:spPr/>
        <p:txBody>
          <a:bodyPr/>
          <a:lstStyle/>
          <a:p>
            <a:fld id="{66BAB021-235F-4084-802C-8C35098959D3}" type="slidenum">
              <a:rPr lang="zh-CN" altLang="en-US" smtClean="0"/>
              <a:t>5</a:t>
            </a:fld>
            <a:endParaRPr lang="zh-CN" altLang="en-US"/>
          </a:p>
        </p:txBody>
      </p:sp>
    </p:spTree>
    <p:extLst>
      <p:ext uri="{BB962C8B-B14F-4D97-AF65-F5344CB8AC3E}">
        <p14:creationId xmlns:p14="http://schemas.microsoft.com/office/powerpoint/2010/main" val="3087830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i="0" dirty="0">
                <a:solidFill>
                  <a:srgbClr val="4D4D4D"/>
                </a:solidFill>
                <a:effectLst/>
                <a:latin typeface="-apple-system"/>
              </a:rPr>
              <a:t>共识层   </a:t>
            </a:r>
            <a:r>
              <a:rPr lang="zh-CN" altLang="en-US" b="0" i="0" dirty="0">
                <a:solidFill>
                  <a:srgbClr val="4D4D4D"/>
                </a:solidFill>
                <a:effectLst/>
                <a:latin typeface="-apple-system"/>
              </a:rPr>
              <a:t>的目标是使得系统中的所有节点都同意区块链内容的合法性，如果一个节点要添加一个区块，其他的节点也就要将同样的区块添加至他们区块链拷贝的末尾。比特币使用工作量证明，超级账本使用</a:t>
            </a:r>
            <a:r>
              <a:rPr lang="zh-CN" altLang="en-US" b="0" i="0" dirty="0">
                <a:solidFill>
                  <a:srgbClr val="121212"/>
                </a:solidFill>
                <a:effectLst/>
                <a:latin typeface="-apple-system"/>
              </a:rPr>
              <a:t>实用拜占庭容错算法</a:t>
            </a:r>
            <a:r>
              <a:rPr lang="en-US" altLang="zh-CN" b="0" i="0" dirty="0">
                <a:solidFill>
                  <a:srgbClr val="121212"/>
                </a:solidFill>
                <a:effectLst/>
                <a:latin typeface="-apple-system"/>
              </a:rPr>
              <a:t>PBFT</a:t>
            </a:r>
          </a:p>
          <a:p>
            <a:r>
              <a:rPr lang="zh-CN" altLang="en-US" b="1" i="0" dirty="0">
                <a:solidFill>
                  <a:srgbClr val="121212"/>
                </a:solidFill>
                <a:effectLst/>
                <a:latin typeface="-apple-system"/>
              </a:rPr>
              <a:t>执行层</a:t>
            </a:r>
            <a:r>
              <a:rPr lang="zh-CN" altLang="en-US" b="0" i="0" dirty="0">
                <a:solidFill>
                  <a:srgbClr val="121212"/>
                </a:solidFill>
                <a:effectLst/>
                <a:latin typeface="-apple-system"/>
              </a:rPr>
              <a:t>：  </a:t>
            </a:r>
            <a:r>
              <a:rPr lang="zh-CN" altLang="en-US" b="0" i="0" dirty="0">
                <a:solidFill>
                  <a:srgbClr val="4D4D4D"/>
                </a:solidFill>
                <a:effectLst/>
                <a:latin typeface="-apple-system"/>
              </a:rPr>
              <a:t>合约（或</a:t>
            </a:r>
            <a:r>
              <a:rPr lang="en-US" altLang="zh-CN" b="0" i="0" dirty="0" err="1">
                <a:solidFill>
                  <a:srgbClr val="4D4D4D"/>
                </a:solidFill>
                <a:effectLst/>
                <a:latin typeface="-apple-system"/>
              </a:rPr>
              <a:t>chaincode</a:t>
            </a:r>
            <a:r>
              <a:rPr lang="zh-CN" altLang="en-US" b="0" i="0" dirty="0">
                <a:solidFill>
                  <a:srgbClr val="4D4D4D"/>
                </a:solidFill>
                <a:effectLst/>
                <a:latin typeface="-apple-system"/>
              </a:rPr>
              <a:t>）在运行时环境中执行。一个要求是执行必须很快，因为一个块中有多个合同和事务，并且它们必须都由节点验证。另一个是执行必须是确定性的，理想情况下在所有节点上都是相同的。以太坊开发了自己的机器语言（字节码）和用于执行代码的虚拟机（称为</a:t>
            </a:r>
            <a:r>
              <a:rPr lang="en-US" altLang="zh-CN" b="0" i="0" dirty="0">
                <a:solidFill>
                  <a:srgbClr val="4D4D4D"/>
                </a:solidFill>
                <a:effectLst/>
                <a:latin typeface="-apple-system"/>
              </a:rPr>
              <a:t>EVM</a:t>
            </a:r>
            <a:r>
              <a:rPr lang="zh-CN" altLang="en-US" b="0" i="0" dirty="0">
                <a:solidFill>
                  <a:srgbClr val="4D4D4D"/>
                </a:solidFill>
                <a:effectLst/>
                <a:latin typeface="-apple-system"/>
              </a:rPr>
              <a:t>），支持多种高级编程语言。</a:t>
            </a:r>
            <a:r>
              <a:rPr lang="en-US" altLang="zh-CN" b="0" i="0" dirty="0">
                <a:solidFill>
                  <a:srgbClr val="4D4D4D"/>
                </a:solidFill>
                <a:effectLst/>
                <a:latin typeface="-apple-system"/>
              </a:rPr>
              <a:t>Parity</a:t>
            </a:r>
            <a:r>
              <a:rPr lang="zh-CN" altLang="en-US" b="0" i="0" dirty="0">
                <a:solidFill>
                  <a:srgbClr val="4D4D4D"/>
                </a:solidFill>
                <a:effectLst/>
                <a:latin typeface="-apple-system"/>
              </a:rPr>
              <a:t>也采用了该代码</a:t>
            </a:r>
            <a:endParaRPr lang="en-US" altLang="zh-CN" b="0" i="0" dirty="0">
              <a:solidFill>
                <a:srgbClr val="4D4D4D"/>
              </a:solidFill>
              <a:effectLst/>
              <a:latin typeface="-apple-system"/>
            </a:endParaRPr>
          </a:p>
          <a:p>
            <a:r>
              <a:rPr lang="zh-CN" altLang="en-US" b="0" i="0" dirty="0">
                <a:solidFill>
                  <a:srgbClr val="4D4D4D"/>
                </a:solidFill>
                <a:effectLst/>
                <a:latin typeface="-apple-system"/>
              </a:rPr>
              <a:t>数据模型     许多应用程序都被提议用于区块链，目前最受欢迎的应用程序仍然是加密货币。首先，区块链中的数据对于参与者是不可变的和透明的，这意味着一旦附加了记录，就永远不会改变它。其次，它对不诚实和恶意的参与者具有弹性。即使在允许的环境中，参与者也可能相互不信任。以太坊中最常用的应用程序是分散式自治组织（</a:t>
            </a:r>
            <a:r>
              <a:rPr lang="en-US" altLang="zh-CN" b="0" i="0" dirty="0">
                <a:solidFill>
                  <a:srgbClr val="4D4D4D"/>
                </a:solidFill>
                <a:effectLst/>
                <a:latin typeface="-apple-system"/>
              </a:rPr>
              <a:t>DAO</a:t>
            </a:r>
            <a:r>
              <a:rPr lang="zh-CN" altLang="en-US" b="0" i="0" dirty="0">
                <a:solidFill>
                  <a:srgbClr val="4D4D4D"/>
                </a:solidFill>
                <a:effectLst/>
                <a:latin typeface="-apple-system"/>
              </a:rPr>
              <a:t>），为众筹，交换，投资或任何其他分散活动创建基础。 </a:t>
            </a:r>
            <a:endParaRPr lang="en-US" altLang="zh-CN" b="0" i="0" dirty="0">
              <a:solidFill>
                <a:srgbClr val="121212"/>
              </a:solidFill>
              <a:effectLst/>
              <a:latin typeface="-apple-system"/>
            </a:endParaRPr>
          </a:p>
          <a:p>
            <a:endParaRPr lang="en-US" altLang="zh-CN" b="0" i="0" dirty="0">
              <a:solidFill>
                <a:srgbClr val="4D4D4D"/>
              </a:solidFill>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fld id="{66BAB021-235F-4084-802C-8C35098959D3}" type="slidenum">
              <a:rPr lang="zh-CN" altLang="en-US" smtClean="0"/>
              <a:t>6</a:t>
            </a:fld>
            <a:endParaRPr lang="zh-CN" altLang="en-US"/>
          </a:p>
        </p:txBody>
      </p:sp>
    </p:spTree>
    <p:extLst>
      <p:ext uri="{BB962C8B-B14F-4D97-AF65-F5344CB8AC3E}">
        <p14:creationId xmlns:p14="http://schemas.microsoft.com/office/powerpoint/2010/main" val="378082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首先实现</a:t>
            </a:r>
            <a:r>
              <a:rPr lang="en-US" altLang="zh-CN" b="1" i="0" dirty="0">
                <a:solidFill>
                  <a:srgbClr val="4D4D4D"/>
                </a:solidFill>
                <a:effectLst/>
                <a:latin typeface="-apple-system"/>
              </a:rPr>
              <a:t>IBlockchainConnector</a:t>
            </a:r>
            <a:r>
              <a:rPr lang="zh-CN" altLang="en-US" b="1" i="0" dirty="0">
                <a:solidFill>
                  <a:srgbClr val="4D4D4D"/>
                </a:solidFill>
                <a:effectLst/>
                <a:latin typeface="-apple-system"/>
              </a:rPr>
              <a:t>接口</a:t>
            </a:r>
            <a:r>
              <a:rPr lang="zh-CN" altLang="en-US" b="0" i="0" dirty="0">
                <a:solidFill>
                  <a:srgbClr val="4D4D4D"/>
                </a:solidFill>
                <a:effectLst/>
                <a:latin typeface="-apple-system"/>
              </a:rPr>
              <a:t>，用以将区块链集成到框架的后端。该接口包含用于部署应用程序，调用应用程序（就是发送</a:t>
            </a:r>
            <a:r>
              <a:rPr lang="en-US" altLang="zh-CN" b="0" i="0" dirty="0">
                <a:solidFill>
                  <a:srgbClr val="4D4D4D"/>
                </a:solidFill>
                <a:effectLst/>
                <a:latin typeface="-apple-system"/>
              </a:rPr>
              <a:t>transaction</a:t>
            </a:r>
            <a:r>
              <a:rPr lang="zh-CN" altLang="en-US" b="0" i="0" dirty="0">
                <a:solidFill>
                  <a:srgbClr val="4D4D4D"/>
                </a:solidFill>
                <a:effectLst/>
                <a:latin typeface="-apple-system"/>
              </a:rPr>
              <a:t>）以及查询区块链状态的操作。</a:t>
            </a:r>
            <a:endParaRPr lang="en-US" altLang="zh-CN" b="0" i="0" dirty="0">
              <a:solidFill>
                <a:srgbClr val="4D4D4D"/>
              </a:solidFill>
              <a:effectLst/>
              <a:latin typeface="-apple-system"/>
            </a:endParaRPr>
          </a:p>
          <a:p>
            <a:r>
              <a:rPr lang="zh-CN" altLang="en-US" b="0" i="0" dirty="0">
                <a:solidFill>
                  <a:srgbClr val="4D4D4D"/>
                </a:solidFill>
                <a:effectLst/>
                <a:latin typeface="-apple-system"/>
              </a:rPr>
              <a:t>目前支持以太坊，</a:t>
            </a:r>
            <a:r>
              <a:rPr lang="en-US" altLang="zh-CN" b="0" i="0" dirty="0">
                <a:solidFill>
                  <a:srgbClr val="4D4D4D"/>
                </a:solidFill>
                <a:effectLst/>
                <a:latin typeface="-apple-system"/>
              </a:rPr>
              <a:t>Parity</a:t>
            </a:r>
            <a:r>
              <a:rPr lang="zh-CN" altLang="en-US" b="0" i="0" dirty="0">
                <a:solidFill>
                  <a:srgbClr val="4D4D4D"/>
                </a:solidFill>
                <a:effectLst/>
                <a:latin typeface="-apple-system"/>
              </a:rPr>
              <a:t>和</a:t>
            </a:r>
            <a:r>
              <a:rPr lang="en-US" altLang="zh-CN" b="0" i="0" dirty="0">
                <a:solidFill>
                  <a:srgbClr val="4D4D4D"/>
                </a:solidFill>
                <a:effectLst/>
                <a:latin typeface="-apple-system"/>
              </a:rPr>
              <a:t>Hyperledger</a:t>
            </a:r>
            <a:r>
              <a:rPr lang="zh-CN" altLang="en-US" b="0" i="0" dirty="0">
                <a:solidFill>
                  <a:srgbClr val="4D4D4D"/>
                </a:solidFill>
                <a:effectLst/>
                <a:latin typeface="-apple-system"/>
              </a:rPr>
              <a:t>三种后端，而</a:t>
            </a:r>
            <a:r>
              <a:rPr lang="en-US" altLang="zh-CN" b="0" i="0" dirty="0" err="1">
                <a:solidFill>
                  <a:srgbClr val="4D4D4D"/>
                </a:solidFill>
                <a:effectLst/>
                <a:latin typeface="-apple-system"/>
              </a:rPr>
              <a:t>ErisDB</a:t>
            </a:r>
            <a:r>
              <a:rPr lang="zh-CN" altLang="en-US" b="0" i="0" dirty="0">
                <a:solidFill>
                  <a:srgbClr val="4D4D4D"/>
                </a:solidFill>
                <a:effectLst/>
                <a:latin typeface="-apple-system"/>
              </a:rPr>
              <a:t>的集成正在开发中。</a:t>
            </a:r>
            <a:endParaRPr lang="en-US" altLang="zh-CN" b="0" i="0" dirty="0">
              <a:solidFill>
                <a:srgbClr val="4D4D4D"/>
              </a:solidFill>
              <a:effectLst/>
              <a:latin typeface="-apple-system"/>
            </a:endParaRPr>
          </a:p>
          <a:p>
            <a:r>
              <a:rPr lang="zh-CN" altLang="en-US" b="0" i="0" dirty="0">
                <a:solidFill>
                  <a:srgbClr val="4D4D4D"/>
                </a:solidFill>
                <a:effectLst/>
                <a:latin typeface="-apple-system"/>
              </a:rPr>
              <a:t>用户可以使用实际的工作负载来评估区块链，</a:t>
            </a:r>
            <a:r>
              <a:rPr lang="zh-CN" altLang="en-US" b="1" i="0" dirty="0">
                <a:solidFill>
                  <a:srgbClr val="4D4D4D"/>
                </a:solidFill>
                <a:effectLst/>
                <a:latin typeface="-apple-system"/>
              </a:rPr>
              <a:t>也能使用框架所提供的</a:t>
            </a:r>
            <a:r>
              <a:rPr lang="en-US" altLang="zh-CN" b="1" i="0" dirty="0">
                <a:solidFill>
                  <a:srgbClr val="4D4D4D"/>
                </a:solidFill>
                <a:effectLst/>
                <a:latin typeface="-apple-system"/>
              </a:rPr>
              <a:t>IWorkloadConnector</a:t>
            </a:r>
            <a:r>
              <a:rPr lang="zh-CN" altLang="en-US" b="1" i="0" dirty="0">
                <a:solidFill>
                  <a:srgbClr val="4D4D4D"/>
                </a:solidFill>
                <a:effectLst/>
                <a:latin typeface="-apple-system"/>
              </a:rPr>
              <a:t>接口</a:t>
            </a:r>
            <a:r>
              <a:rPr lang="zh-CN" altLang="en-US" b="0" i="0" dirty="0">
                <a:solidFill>
                  <a:srgbClr val="4D4D4D"/>
                </a:solidFill>
                <a:effectLst/>
                <a:latin typeface="-apple-system"/>
              </a:rPr>
              <a:t>实现新的工作负载（我们假设处理工作负载逻辑的智能合约已经实施并部署在区块链上）。</a:t>
            </a:r>
            <a:endParaRPr lang="en-US" altLang="zh-CN" b="0" i="0" dirty="0">
              <a:solidFill>
                <a:srgbClr val="4D4D4D"/>
              </a:solidFill>
              <a:effectLst/>
              <a:latin typeface="-apple-system"/>
            </a:endParaRPr>
          </a:p>
          <a:p>
            <a:r>
              <a:rPr lang="zh-CN" altLang="en-US" b="0" i="0" dirty="0">
                <a:solidFill>
                  <a:srgbClr val="4D4D4D"/>
                </a:solidFill>
                <a:effectLst/>
                <a:latin typeface="-apple-system"/>
              </a:rPr>
              <a:t>此接口实质上将工作负载的操作包装到要发送到区块链的事务中。具体来说，它有一个</a:t>
            </a:r>
            <a:r>
              <a:rPr lang="en-US" altLang="zh-CN" b="0" i="0" dirty="0" err="1">
                <a:solidFill>
                  <a:srgbClr val="4D4D4D"/>
                </a:solidFill>
                <a:effectLst/>
                <a:latin typeface="-apple-system"/>
              </a:rPr>
              <a:t>getNextTransaction</a:t>
            </a:r>
            <a:r>
              <a:rPr lang="zh-CN" altLang="en-US" b="0" i="0" dirty="0">
                <a:solidFill>
                  <a:srgbClr val="4D4D4D"/>
                </a:solidFill>
                <a:effectLst/>
                <a:latin typeface="-apple-system"/>
              </a:rPr>
              <a:t>方法，它返回一个新的区块链事务。</a:t>
            </a:r>
            <a:endParaRPr lang="en-US" altLang="zh-CN" b="0" i="0" dirty="0">
              <a:solidFill>
                <a:srgbClr val="4D4D4D"/>
              </a:solidFill>
              <a:effectLst/>
              <a:latin typeface="-apple-system"/>
            </a:endParaRPr>
          </a:p>
          <a:p>
            <a:r>
              <a:rPr lang="zh-CN" altLang="en-US" b="0" i="0" dirty="0">
                <a:solidFill>
                  <a:srgbClr val="4D4D4D"/>
                </a:solidFill>
                <a:effectLst/>
                <a:latin typeface="-apple-system"/>
              </a:rPr>
              <a:t> </a:t>
            </a:r>
            <a:r>
              <a:rPr lang="en-US" altLang="zh-CN" b="0" i="0" dirty="0">
                <a:solidFill>
                  <a:srgbClr val="4D4D4D"/>
                </a:solidFill>
                <a:effectLst/>
                <a:latin typeface="-apple-system"/>
              </a:rPr>
              <a:t>BLOCKBENCH</a:t>
            </a:r>
            <a:r>
              <a:rPr lang="zh-CN" altLang="en-US" b="0" i="0" dirty="0">
                <a:solidFill>
                  <a:srgbClr val="4D4D4D"/>
                </a:solidFill>
                <a:effectLst/>
                <a:latin typeface="-apple-system"/>
              </a:rPr>
              <a:t>的核心组件是驱动程序，它将工作负载，用户定义的配置（操作数，客户端数，线程数等）作为输入，在区块链上执行并输出运行的统计信息。</a:t>
            </a:r>
            <a:endParaRPr lang="en-US" altLang="zh-CN" b="0" i="0" dirty="0">
              <a:solidFill>
                <a:srgbClr val="4D4D4D"/>
              </a:solidFill>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fld id="{66BAB021-235F-4084-802C-8C35098959D3}" type="slidenum">
              <a:rPr lang="zh-CN" altLang="en-US" smtClean="0"/>
              <a:t>7</a:t>
            </a:fld>
            <a:endParaRPr lang="zh-CN" altLang="en-US"/>
          </a:p>
        </p:txBody>
      </p:sp>
    </p:spTree>
    <p:extLst>
      <p:ext uri="{BB962C8B-B14F-4D97-AF65-F5344CB8AC3E}">
        <p14:creationId xmlns:p14="http://schemas.microsoft.com/office/powerpoint/2010/main" val="2400663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algn="l"/>
            <a:r>
              <a:rPr lang="zh-CN" altLang="en-US" b="0" i="0" dirty="0">
                <a:solidFill>
                  <a:srgbClr val="4D4D4D"/>
                </a:solidFill>
                <a:effectLst/>
                <a:latin typeface="-apple-system"/>
              </a:rPr>
              <a:t>不同配置下跑同一个</a:t>
            </a:r>
            <a:r>
              <a:rPr lang="en-US" altLang="zh-CN" b="0" i="0" dirty="0">
                <a:solidFill>
                  <a:srgbClr val="4D4D4D"/>
                </a:solidFill>
                <a:effectLst/>
                <a:latin typeface="-apple-system"/>
              </a:rPr>
              <a:t>workload</a:t>
            </a:r>
            <a:r>
              <a:rPr lang="zh-CN" altLang="en-US" b="0" i="0" dirty="0">
                <a:solidFill>
                  <a:srgbClr val="4D4D4D"/>
                </a:solidFill>
                <a:effectLst/>
                <a:latin typeface="-apple-system"/>
              </a:rPr>
              <a:t>的输出数据可结合三个性能指标来评估区块链。</a:t>
            </a:r>
          </a:p>
          <a:p>
            <a:pPr marL="0" algn="l"/>
            <a:r>
              <a:rPr lang="en-US" altLang="zh-CN" b="0" i="0" dirty="0">
                <a:solidFill>
                  <a:srgbClr val="4D4D4D"/>
                </a:solidFill>
                <a:effectLst/>
                <a:latin typeface="-apple-system"/>
              </a:rPr>
              <a:t>•</a:t>
            </a:r>
            <a:r>
              <a:rPr lang="zh-CN" altLang="en-US" b="0" i="0" dirty="0">
                <a:solidFill>
                  <a:srgbClr val="4D4D4D"/>
                </a:solidFill>
                <a:effectLst/>
                <a:latin typeface="-apple-system"/>
              </a:rPr>
              <a:t>吞吐量：以每秒成功交易的数量来衡量。可以使用多个客户端和每个客户端的线程配置工作负载，以使区块链吞吐量饱和。</a:t>
            </a:r>
          </a:p>
          <a:p>
            <a:pPr marL="0" algn="l"/>
            <a:r>
              <a:rPr lang="en-US" altLang="zh-CN" b="0" i="0" dirty="0">
                <a:solidFill>
                  <a:srgbClr val="4D4D4D"/>
                </a:solidFill>
                <a:effectLst/>
                <a:latin typeface="-apple-system"/>
              </a:rPr>
              <a:t>•</a:t>
            </a:r>
            <a:r>
              <a:rPr lang="zh-CN" altLang="en-US" b="0" i="0" dirty="0">
                <a:solidFill>
                  <a:srgbClr val="4D4D4D"/>
                </a:solidFill>
                <a:effectLst/>
                <a:latin typeface="-apple-system"/>
              </a:rPr>
              <a:t>延迟：以每笔交易的响应时间来衡量。驱动程序实现阻塞事务，即在一个交易完成之后再启动另一个交易。</a:t>
            </a:r>
          </a:p>
          <a:p>
            <a:pPr marL="0" algn="l"/>
            <a:r>
              <a:rPr lang="en-US" altLang="zh-CN" b="0" i="0" dirty="0">
                <a:solidFill>
                  <a:srgbClr val="4D4D4D"/>
                </a:solidFill>
                <a:effectLst/>
                <a:latin typeface="-apple-system"/>
              </a:rPr>
              <a:t>•</a:t>
            </a:r>
            <a:r>
              <a:rPr lang="zh-CN" altLang="en-US" b="0" i="0" dirty="0">
                <a:solidFill>
                  <a:srgbClr val="4D4D4D"/>
                </a:solidFill>
                <a:effectLst/>
                <a:latin typeface="-apple-system"/>
              </a:rPr>
              <a:t>可伸缩性：在增加节点数和并发工作负载数时，以吞吐量和延迟的变化来衡量。</a:t>
            </a:r>
          </a:p>
          <a:p>
            <a:pPr marL="0" algn="l"/>
            <a:r>
              <a:rPr lang="en-US" altLang="zh-CN" b="0" i="0" dirty="0">
                <a:solidFill>
                  <a:srgbClr val="4D4D4D"/>
                </a:solidFill>
                <a:effectLst/>
                <a:latin typeface="-apple-system"/>
              </a:rPr>
              <a:t>•</a:t>
            </a:r>
            <a:r>
              <a:rPr lang="zh-CN" altLang="en-US" b="0" i="0" dirty="0">
                <a:solidFill>
                  <a:srgbClr val="4D4D4D"/>
                </a:solidFill>
                <a:effectLst/>
                <a:latin typeface="-apple-system"/>
              </a:rPr>
              <a:t>容错能力：测量节点故障期间吞吐量和延迟的变化情况。虽然区块链系统能够容忍拜占庭失败，但不可能模拟所有拜占庭行为。在</a:t>
            </a:r>
            <a:r>
              <a:rPr lang="en-US" altLang="zh-CN" b="0" i="0" dirty="0">
                <a:solidFill>
                  <a:srgbClr val="4D4D4D"/>
                </a:solidFill>
                <a:effectLst/>
                <a:latin typeface="-apple-system"/>
              </a:rPr>
              <a:t>BLOCKBENCH</a:t>
            </a:r>
            <a:r>
              <a:rPr lang="zh-CN" altLang="en-US" b="0" i="0" dirty="0">
                <a:solidFill>
                  <a:srgbClr val="4D4D4D"/>
                </a:solidFill>
                <a:effectLst/>
                <a:latin typeface="-apple-system"/>
              </a:rPr>
              <a:t>中，我们模拟了三种故障模式：一个节点简单停止的崩溃故障；网络延迟（我们在消息中注入随机的延迟而导致的）；以及节点之间的随机答复（即我们破坏了节点间的正常通信）。</a:t>
            </a:r>
          </a:p>
          <a:p>
            <a:endParaRPr lang="zh-CN" altLang="en-US" dirty="0"/>
          </a:p>
        </p:txBody>
      </p:sp>
      <p:sp>
        <p:nvSpPr>
          <p:cNvPr id="4" name="灯片编号占位符 3"/>
          <p:cNvSpPr>
            <a:spLocks noGrp="1"/>
          </p:cNvSpPr>
          <p:nvPr>
            <p:ph type="sldNum" sz="quarter" idx="5"/>
          </p:nvPr>
        </p:nvSpPr>
        <p:spPr/>
        <p:txBody>
          <a:bodyPr/>
          <a:lstStyle/>
          <a:p>
            <a:fld id="{66BAB021-235F-4084-802C-8C35098959D3}" type="slidenum">
              <a:rPr lang="zh-CN" altLang="en-US" smtClean="0"/>
              <a:t>8</a:t>
            </a:fld>
            <a:endParaRPr lang="zh-CN" altLang="en-US"/>
          </a:p>
        </p:txBody>
      </p:sp>
    </p:spTree>
    <p:extLst>
      <p:ext uri="{BB962C8B-B14F-4D97-AF65-F5344CB8AC3E}">
        <p14:creationId xmlns:p14="http://schemas.microsoft.com/office/powerpoint/2010/main" val="905133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将工作负载分为两大类：评估应用层性能的宏观基准，以及用于测试较低层的微观基准</a:t>
            </a:r>
            <a:endParaRPr lang="en-US" altLang="zh-CN" b="0" i="0" dirty="0">
              <a:solidFill>
                <a:srgbClr val="4D4D4D"/>
              </a:solidFill>
              <a:effectLst/>
              <a:latin typeface="-apple-system"/>
            </a:endParaRPr>
          </a:p>
          <a:p>
            <a:r>
              <a:rPr lang="zh-CN" altLang="en-US" b="0" i="0" dirty="0">
                <a:solidFill>
                  <a:srgbClr val="4D4D4D"/>
                </a:solidFill>
                <a:effectLst/>
                <a:latin typeface="-apple-system"/>
              </a:rPr>
              <a:t>宏观基准：包括两个流行的数据库基准测试</a:t>
            </a:r>
            <a:r>
              <a:rPr lang="en-US" altLang="zh-CN" b="0" i="0" dirty="0">
                <a:solidFill>
                  <a:srgbClr val="4D4D4D"/>
                </a:solidFill>
                <a:effectLst/>
                <a:latin typeface="-apple-system"/>
              </a:rPr>
              <a:t>workloads</a:t>
            </a:r>
            <a:r>
              <a:rPr lang="zh-CN" altLang="en-US" b="0" i="0" dirty="0">
                <a:solidFill>
                  <a:srgbClr val="4D4D4D"/>
                </a:solidFill>
                <a:effectLst/>
                <a:latin typeface="-apple-system"/>
              </a:rPr>
              <a:t>移植到</a:t>
            </a:r>
            <a:r>
              <a:rPr lang="en-US" altLang="zh-CN" b="0" i="0" dirty="0">
                <a:solidFill>
                  <a:srgbClr val="4D4D4D"/>
                </a:solidFill>
                <a:effectLst/>
                <a:latin typeface="-apple-system"/>
              </a:rPr>
              <a:t>BLOCKBENCH</a:t>
            </a:r>
            <a:r>
              <a:rPr lang="zh-CN" altLang="en-US" b="0" i="0" dirty="0">
                <a:solidFill>
                  <a:srgbClr val="4D4D4D"/>
                </a:solidFill>
                <a:effectLst/>
                <a:latin typeface="-apple-system"/>
              </a:rPr>
              <a:t>，以及在以太坊区块链中找到的三个其他实际</a:t>
            </a:r>
            <a:r>
              <a:rPr lang="en-US" altLang="zh-CN" b="0" i="0" dirty="0">
                <a:solidFill>
                  <a:srgbClr val="4D4D4D"/>
                </a:solidFill>
                <a:effectLst/>
                <a:latin typeface="-apple-system"/>
              </a:rPr>
              <a:t>workloads</a:t>
            </a:r>
            <a:r>
              <a:rPr lang="zh-CN" altLang="en-US" b="0" i="0" dirty="0">
                <a:solidFill>
                  <a:srgbClr val="4D4D4D"/>
                </a:solidFill>
                <a:effectLst/>
                <a:latin typeface="-apple-system"/>
              </a:rPr>
              <a:t>。</a:t>
            </a:r>
            <a:r>
              <a:rPr lang="en-US" altLang="zh-CN" sz="1800" b="0" i="0" u="none" strike="noStrike" baseline="0" dirty="0">
                <a:latin typeface="CMBX9"/>
              </a:rPr>
              <a:t>Key-value storage</a:t>
            </a:r>
            <a:r>
              <a:rPr lang="zh-CN" altLang="en-US" sz="2800" b="0" i="0" dirty="0">
                <a:solidFill>
                  <a:srgbClr val="4D4D4D"/>
                </a:solidFill>
                <a:effectLst/>
                <a:latin typeface="-apple-system"/>
              </a:rPr>
              <a:t>键值存储</a:t>
            </a:r>
            <a:r>
              <a:rPr lang="en-US" altLang="zh-CN" sz="1800" b="0" i="0" u="none" strike="noStrike" baseline="0" dirty="0">
                <a:latin typeface="CMBX9"/>
              </a:rPr>
              <a:t>. OLTP (</a:t>
            </a:r>
            <a:r>
              <a:rPr lang="en-US" altLang="zh-CN" sz="1800" b="0" i="0" u="none" strike="noStrike" baseline="0" dirty="0" err="1">
                <a:latin typeface="CMBX9"/>
              </a:rPr>
              <a:t>Smallbank</a:t>
            </a:r>
            <a:r>
              <a:rPr lang="en-US" altLang="zh-CN" sz="1800" b="0" i="0" u="none" strike="noStrike" baseline="0" dirty="0">
                <a:latin typeface="CMBX9"/>
              </a:rPr>
              <a:t>). </a:t>
            </a:r>
            <a:r>
              <a:rPr lang="en-US" altLang="zh-CN" sz="1800" b="0" i="0" u="none" strike="noStrike" baseline="0" dirty="0" err="1">
                <a:latin typeface="CMBX9"/>
              </a:rPr>
              <a:t>EtherId</a:t>
            </a:r>
            <a:r>
              <a:rPr lang="en-US" altLang="zh-CN" sz="1800" b="0" i="0" u="none" strike="noStrike" baseline="0" dirty="0">
                <a:latin typeface="CMBX9"/>
              </a:rPr>
              <a:t>. </a:t>
            </a:r>
            <a:r>
              <a:rPr lang="en-US" altLang="zh-CN" sz="1800" b="0" i="0" u="none" strike="noStrike" baseline="0" dirty="0" err="1">
                <a:latin typeface="CMBX9"/>
              </a:rPr>
              <a:t>Doubler</a:t>
            </a:r>
            <a:r>
              <a:rPr lang="en-US" altLang="zh-CN" sz="1800" b="0" i="0" u="none" strike="noStrike" baseline="0" dirty="0">
                <a:latin typeface="CMBX9"/>
              </a:rPr>
              <a:t>. </a:t>
            </a:r>
            <a:r>
              <a:rPr lang="en-US" altLang="zh-CN" sz="1800" b="0" i="0" u="none" strike="noStrike" baseline="0" dirty="0" err="1">
                <a:latin typeface="CMBX9"/>
              </a:rPr>
              <a:t>WavesPresale</a:t>
            </a:r>
            <a:r>
              <a:rPr lang="en-US" altLang="zh-CN" sz="1800" b="0" i="0" u="none" strike="noStrike" baseline="0" dirty="0">
                <a:latin typeface="CMBX9"/>
              </a:rPr>
              <a:t>.</a:t>
            </a:r>
            <a:endParaRPr lang="en-US" altLang="zh-CN" b="0" i="0" dirty="0">
              <a:solidFill>
                <a:srgbClr val="4D4D4D"/>
              </a:solidFill>
              <a:effectLst/>
              <a:latin typeface="-apple-system"/>
            </a:endParaRPr>
          </a:p>
          <a:p>
            <a:r>
              <a:rPr lang="zh-CN" altLang="en-US" b="0" i="0" dirty="0">
                <a:solidFill>
                  <a:srgbClr val="4D4D4D"/>
                </a:solidFill>
                <a:effectLst/>
                <a:latin typeface="-apple-system"/>
              </a:rPr>
              <a:t>微观基准：针对下面不同的层，设计不同的工作负载以分析各个层的性能。</a:t>
            </a:r>
            <a:endParaRPr lang="en-US" altLang="zh-CN" b="0" i="0" dirty="0">
              <a:solidFill>
                <a:srgbClr val="4D4D4D"/>
              </a:solidFill>
              <a:effectLst/>
              <a:latin typeface="-apple-system"/>
            </a:endParaRPr>
          </a:p>
          <a:p>
            <a:r>
              <a:rPr lang="en-US" altLang="zh-CN" sz="1800" b="1" i="0" u="none" strike="noStrike" baseline="0" dirty="0">
                <a:latin typeface="CMBX9"/>
              </a:rPr>
              <a:t>DoNothing</a:t>
            </a:r>
            <a:r>
              <a:rPr lang="zh-CN" altLang="en-US" sz="1800" b="0" i="0" u="none" strike="noStrike" baseline="0" dirty="0">
                <a:latin typeface="CMBX9"/>
              </a:rPr>
              <a:t>，</a:t>
            </a:r>
            <a:r>
              <a:rPr lang="zh-CN" altLang="en-US" b="0" i="0" dirty="0">
                <a:solidFill>
                  <a:srgbClr val="4D4D4D"/>
                </a:solidFill>
                <a:effectLst/>
                <a:latin typeface="-apple-system"/>
              </a:rPr>
              <a:t>涉及执行层和数据模型层的最少操作次数，因此整体性能将主要</a:t>
            </a:r>
            <a:r>
              <a:rPr lang="zh-CN" altLang="en-US" b="1" i="0" dirty="0">
                <a:solidFill>
                  <a:srgbClr val="4D4D4D"/>
                </a:solidFill>
                <a:effectLst/>
                <a:latin typeface="-apple-system"/>
              </a:rPr>
              <a:t>由共识层决定</a:t>
            </a:r>
            <a:r>
              <a:rPr lang="zh-CN" altLang="en-US" b="0" i="0" dirty="0">
                <a:solidFill>
                  <a:srgbClr val="4D4D4D"/>
                </a:solidFill>
                <a:effectLst/>
                <a:latin typeface="-apple-system"/>
              </a:rPr>
              <a:t>，直接反映在交易延迟中。</a:t>
            </a:r>
            <a:endParaRPr lang="en-US" altLang="zh-CN" b="0" i="0" dirty="0">
              <a:solidFill>
                <a:srgbClr val="4D4D4D"/>
              </a:solidFill>
              <a:effectLst/>
              <a:latin typeface="-apple-system"/>
            </a:endParaRPr>
          </a:p>
          <a:p>
            <a:r>
              <a:rPr lang="en-US" altLang="zh-CN" b="1" i="0" dirty="0">
                <a:solidFill>
                  <a:srgbClr val="4D4D4D"/>
                </a:solidFill>
                <a:effectLst/>
                <a:latin typeface="-apple-system"/>
              </a:rPr>
              <a:t>Analytics</a:t>
            </a:r>
            <a:r>
              <a:rPr lang="zh-CN" altLang="en-US" b="1" i="0" dirty="0">
                <a:solidFill>
                  <a:srgbClr val="4D4D4D"/>
                </a:solidFill>
                <a:effectLst/>
                <a:latin typeface="-apple-system"/>
              </a:rPr>
              <a:t>（分析</a:t>
            </a:r>
            <a:r>
              <a:rPr lang="zh-CN" altLang="en-US" b="0" i="0" dirty="0">
                <a:solidFill>
                  <a:srgbClr val="4D4D4D"/>
                </a:solidFill>
                <a:effectLst/>
                <a:latin typeface="-apple-system"/>
              </a:rPr>
              <a:t>）。这项工作负载主要考虑区块链系统在回应有关历史数据的分析查询时的性能。与</a:t>
            </a:r>
            <a:r>
              <a:rPr lang="en-US" altLang="zh-CN" b="0" i="0" dirty="0">
                <a:solidFill>
                  <a:srgbClr val="4D4D4D"/>
                </a:solidFill>
                <a:effectLst/>
                <a:latin typeface="-apple-system"/>
              </a:rPr>
              <a:t>OLAP</a:t>
            </a:r>
            <a:r>
              <a:rPr lang="zh-CN" altLang="en-US" b="0" i="0" dirty="0">
                <a:solidFill>
                  <a:srgbClr val="4D4D4D"/>
                </a:solidFill>
                <a:effectLst/>
                <a:latin typeface="-apple-system"/>
              </a:rPr>
              <a:t>基准测试类似，此工作负载评估系统如何实现类扫描和聚合查询，这些查询由其数据模型确定。</a:t>
            </a:r>
            <a:endParaRPr lang="en-US" altLang="zh-CN" b="0" i="0" dirty="0">
              <a:solidFill>
                <a:srgbClr val="4D4D4D"/>
              </a:solidFill>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fld id="{66BAB021-235F-4084-802C-8C35098959D3}" type="slidenum">
              <a:rPr lang="zh-CN" altLang="en-US" smtClean="0"/>
              <a:t>9</a:t>
            </a:fld>
            <a:endParaRPr lang="zh-CN" altLang="en-US"/>
          </a:p>
        </p:txBody>
      </p:sp>
    </p:spTree>
    <p:extLst>
      <p:ext uri="{BB962C8B-B14F-4D97-AF65-F5344CB8AC3E}">
        <p14:creationId xmlns:p14="http://schemas.microsoft.com/office/powerpoint/2010/main" val="2177242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在</a:t>
            </a:r>
            <a:r>
              <a:rPr lang="en-US" altLang="zh-CN" b="0" i="0" dirty="0">
                <a:solidFill>
                  <a:srgbClr val="4D4D4D"/>
                </a:solidFill>
                <a:effectLst/>
                <a:latin typeface="-apple-system"/>
              </a:rPr>
              <a:t>5</a:t>
            </a:r>
            <a:r>
              <a:rPr lang="zh-CN" altLang="en-US" b="0" i="0" dirty="0">
                <a:solidFill>
                  <a:srgbClr val="4D4D4D"/>
                </a:solidFill>
                <a:effectLst/>
                <a:latin typeface="-apple-system"/>
              </a:rPr>
              <a:t>分钟内测量了具有</a:t>
            </a:r>
            <a:r>
              <a:rPr lang="en-US" altLang="zh-CN" b="0" i="0" dirty="0">
                <a:solidFill>
                  <a:srgbClr val="4D4D4D"/>
                </a:solidFill>
                <a:effectLst/>
                <a:latin typeface="-apple-system"/>
              </a:rPr>
              <a:t>8</a:t>
            </a:r>
            <a:r>
              <a:rPr lang="zh-CN" altLang="en-US" b="0" i="0" dirty="0">
                <a:solidFill>
                  <a:srgbClr val="4D4D4D"/>
                </a:solidFill>
                <a:effectLst/>
                <a:latin typeface="-apple-system"/>
              </a:rPr>
              <a:t>个服务器和</a:t>
            </a:r>
            <a:r>
              <a:rPr lang="en-US" altLang="zh-CN" b="0" i="0" dirty="0">
                <a:solidFill>
                  <a:srgbClr val="4D4D4D"/>
                </a:solidFill>
                <a:effectLst/>
                <a:latin typeface="-apple-system"/>
              </a:rPr>
              <a:t>8</a:t>
            </a:r>
            <a:r>
              <a:rPr lang="zh-CN" altLang="en-US" b="0" i="0" dirty="0">
                <a:solidFill>
                  <a:srgbClr val="4D4D4D"/>
                </a:solidFill>
                <a:effectLst/>
                <a:latin typeface="-apple-system"/>
              </a:rPr>
              <a:t>个并发客户端的三个系统的峰值性能。然后给每个客户端的设置不等的请求速率将交易发送到服务器，从</a:t>
            </a:r>
            <a:r>
              <a:rPr lang="en-US" altLang="zh-CN" b="0" i="0" dirty="0">
                <a:solidFill>
                  <a:srgbClr val="4D4D4D"/>
                </a:solidFill>
                <a:effectLst/>
                <a:latin typeface="-apple-system"/>
              </a:rPr>
              <a:t>8 </a:t>
            </a:r>
            <a:r>
              <a:rPr lang="en-US" altLang="zh-CN" b="0" i="0" dirty="0" err="1">
                <a:solidFill>
                  <a:srgbClr val="4D4D4D"/>
                </a:solidFill>
                <a:effectLst/>
                <a:latin typeface="-apple-system"/>
              </a:rPr>
              <a:t>tx</a:t>
            </a:r>
            <a:r>
              <a:rPr lang="en-US" altLang="zh-CN" b="0" i="0" dirty="0">
                <a:solidFill>
                  <a:srgbClr val="4D4D4D"/>
                </a:solidFill>
                <a:effectLst/>
                <a:latin typeface="-apple-system"/>
              </a:rPr>
              <a:t> / s</a:t>
            </a:r>
            <a:r>
              <a:rPr lang="zh-CN" altLang="en-US" b="0" i="0" dirty="0">
                <a:solidFill>
                  <a:srgbClr val="4D4D4D"/>
                </a:solidFill>
                <a:effectLst/>
                <a:latin typeface="-apple-system"/>
              </a:rPr>
              <a:t>到</a:t>
            </a:r>
            <a:r>
              <a:rPr lang="en-US" altLang="zh-CN" b="0" i="0" dirty="0">
                <a:solidFill>
                  <a:srgbClr val="4D4D4D"/>
                </a:solidFill>
                <a:effectLst/>
                <a:latin typeface="-apple-system"/>
              </a:rPr>
              <a:t>1024 </a:t>
            </a:r>
            <a:r>
              <a:rPr lang="en-US" altLang="zh-CN" b="0" i="0" dirty="0" err="1">
                <a:solidFill>
                  <a:srgbClr val="4D4D4D"/>
                </a:solidFill>
                <a:effectLst/>
                <a:latin typeface="-apple-system"/>
              </a:rPr>
              <a:t>tx</a:t>
            </a:r>
            <a:r>
              <a:rPr lang="en-US" altLang="zh-CN" b="0" i="0" dirty="0">
                <a:solidFill>
                  <a:srgbClr val="4D4D4D"/>
                </a:solidFill>
                <a:effectLst/>
                <a:latin typeface="-apple-system"/>
              </a:rPr>
              <a:t> / s</a:t>
            </a:r>
          </a:p>
          <a:p>
            <a:r>
              <a:rPr lang="zh-CN" altLang="en-US" b="0" i="0" dirty="0">
                <a:solidFill>
                  <a:srgbClr val="4D4D4D"/>
                </a:solidFill>
                <a:effectLst/>
                <a:latin typeface="-apple-system"/>
              </a:rPr>
              <a:t>就吞吐量而言，</a:t>
            </a:r>
            <a:r>
              <a:rPr lang="en-US" altLang="zh-CN" b="0" i="0" dirty="0">
                <a:solidFill>
                  <a:srgbClr val="4D4D4D"/>
                </a:solidFill>
                <a:effectLst/>
                <a:latin typeface="-apple-system"/>
              </a:rPr>
              <a:t>Hyperledger</a:t>
            </a:r>
            <a:r>
              <a:rPr lang="zh-CN" altLang="en-US" b="0" i="0" dirty="0">
                <a:solidFill>
                  <a:srgbClr val="4D4D4D"/>
                </a:solidFill>
                <a:effectLst/>
                <a:latin typeface="-apple-system"/>
              </a:rPr>
              <a:t>在两个基准测试中都优于另两个系统</a:t>
            </a:r>
            <a:endParaRPr lang="en-US" altLang="zh-CN" b="0" i="0" dirty="0">
              <a:solidFill>
                <a:srgbClr val="4D4D4D"/>
              </a:solidFill>
              <a:effectLst/>
              <a:latin typeface="-apple-system"/>
            </a:endParaRPr>
          </a:p>
          <a:p>
            <a:r>
              <a:rPr lang="en-US" altLang="zh-CN" b="0" i="0" dirty="0">
                <a:solidFill>
                  <a:srgbClr val="4D4D4D"/>
                </a:solidFill>
                <a:effectLst/>
                <a:latin typeface="-apple-system"/>
              </a:rPr>
              <a:t>Parity</a:t>
            </a:r>
            <a:r>
              <a:rPr lang="zh-CN" altLang="en-US" b="0" i="0" dirty="0">
                <a:solidFill>
                  <a:srgbClr val="4D4D4D"/>
                </a:solidFill>
                <a:effectLst/>
                <a:latin typeface="-apple-system"/>
              </a:rPr>
              <a:t>具有最低延迟，而以太坊具有最高延迟。</a:t>
            </a:r>
            <a:endParaRPr lang="en-US" altLang="zh-CN" b="0" i="0" dirty="0">
              <a:solidFill>
                <a:srgbClr val="4D4D4D"/>
              </a:solidFill>
              <a:effectLst/>
              <a:latin typeface="-apple-system"/>
            </a:endParaRPr>
          </a:p>
          <a:p>
            <a:r>
              <a:rPr lang="en-US" altLang="zh-CN" b="0" i="0" dirty="0">
                <a:solidFill>
                  <a:srgbClr val="4D4D4D"/>
                </a:solidFill>
                <a:effectLst/>
                <a:latin typeface="-apple-system"/>
              </a:rPr>
              <a:t>Hyperledger</a:t>
            </a:r>
            <a:r>
              <a:rPr lang="zh-CN" altLang="en-US" b="0" i="0" dirty="0">
                <a:solidFill>
                  <a:srgbClr val="4D4D4D"/>
                </a:solidFill>
                <a:effectLst/>
                <a:latin typeface="-apple-system"/>
              </a:rPr>
              <a:t>和以太坊之间的差距是由于共识协议的不同：一个基于</a:t>
            </a:r>
            <a:r>
              <a:rPr lang="en-US" altLang="zh-CN" b="0" i="0" dirty="0">
                <a:solidFill>
                  <a:srgbClr val="4D4D4D"/>
                </a:solidFill>
                <a:effectLst/>
                <a:latin typeface="-apple-system"/>
              </a:rPr>
              <a:t>PBFT</a:t>
            </a:r>
            <a:r>
              <a:rPr lang="zh-CN" altLang="en-US" b="0" i="0" dirty="0">
                <a:solidFill>
                  <a:srgbClr val="4D4D4D"/>
                </a:solidFill>
                <a:effectLst/>
                <a:latin typeface="-apple-system"/>
              </a:rPr>
              <a:t>而另一个基于</a:t>
            </a:r>
            <a:r>
              <a:rPr lang="en-US" altLang="zh-CN" b="0" i="0" dirty="0">
                <a:solidFill>
                  <a:srgbClr val="4D4D4D"/>
                </a:solidFill>
                <a:effectLst/>
                <a:latin typeface="-apple-system"/>
              </a:rPr>
              <a:t>PoW</a:t>
            </a:r>
            <a:r>
              <a:rPr lang="zh-CN" altLang="en-US" b="0" i="0" dirty="0">
                <a:solidFill>
                  <a:srgbClr val="4D4D4D"/>
                </a:solidFill>
                <a:effectLst/>
                <a:latin typeface="-apple-system"/>
              </a:rPr>
              <a:t>，</a:t>
            </a:r>
            <a:endParaRPr lang="en-US" altLang="zh-CN" b="0" i="0" dirty="0">
              <a:solidFill>
                <a:srgbClr val="4D4D4D"/>
              </a:solidFill>
              <a:effectLst/>
              <a:latin typeface="-apple-system"/>
            </a:endParaRPr>
          </a:p>
          <a:p>
            <a:r>
              <a:rPr lang="zh-CN" altLang="en-US" b="0" i="0" dirty="0">
                <a:solidFill>
                  <a:srgbClr val="DF402A"/>
                </a:solidFill>
                <a:effectLst/>
                <a:latin typeface="-apple-system"/>
              </a:rPr>
              <a:t>至于</a:t>
            </a:r>
            <a:r>
              <a:rPr lang="en-US" altLang="zh-CN" b="0" i="0" dirty="0">
                <a:solidFill>
                  <a:srgbClr val="DF402A"/>
                </a:solidFill>
                <a:effectLst/>
                <a:latin typeface="-apple-system"/>
              </a:rPr>
              <a:t>Parity</a:t>
            </a:r>
            <a:r>
              <a:rPr lang="zh-CN" altLang="en-US" b="0" i="0" dirty="0">
                <a:solidFill>
                  <a:srgbClr val="DF402A"/>
                </a:solidFill>
                <a:effectLst/>
                <a:latin typeface="-apple-system"/>
              </a:rPr>
              <a:t>，其以恒定速率处理事务，</a:t>
            </a:r>
            <a:r>
              <a:rPr lang="zh-CN" altLang="en-US" b="0" i="0" dirty="0">
                <a:solidFill>
                  <a:srgbClr val="4D4D4D"/>
                </a:solidFill>
                <a:effectLst/>
                <a:latin typeface="-apple-system"/>
              </a:rPr>
              <a:t>限制执行最大客户端请求速率，大约为</a:t>
            </a:r>
            <a:r>
              <a:rPr lang="en-US" altLang="zh-CN" b="0" i="0" dirty="0">
                <a:solidFill>
                  <a:srgbClr val="4D4D4D"/>
                </a:solidFill>
                <a:effectLst/>
                <a:latin typeface="-apple-system"/>
              </a:rPr>
              <a:t>80 </a:t>
            </a:r>
            <a:r>
              <a:rPr lang="en-US" altLang="zh-CN" b="0" i="0" dirty="0" err="1">
                <a:solidFill>
                  <a:srgbClr val="4D4D4D"/>
                </a:solidFill>
                <a:effectLst/>
                <a:latin typeface="-apple-system"/>
              </a:rPr>
              <a:t>tx</a:t>
            </a:r>
            <a:r>
              <a:rPr lang="en-US" altLang="zh-CN" b="0" i="0" dirty="0">
                <a:solidFill>
                  <a:srgbClr val="4D4D4D"/>
                </a:solidFill>
                <a:effectLst/>
                <a:latin typeface="-apple-system"/>
              </a:rPr>
              <a:t> / s</a:t>
            </a:r>
            <a:r>
              <a:rPr lang="zh-CN" altLang="en-US" b="0" i="0" dirty="0">
                <a:solidFill>
                  <a:srgbClr val="4D4D4D"/>
                </a:solidFill>
                <a:effectLst/>
                <a:latin typeface="-apple-system"/>
              </a:rPr>
              <a:t>，所以他的吞吐量和延迟都比较低</a:t>
            </a:r>
            <a:endParaRPr lang="en-US" altLang="zh-CN" b="0" i="0" dirty="0">
              <a:solidFill>
                <a:srgbClr val="4D4D4D"/>
              </a:solidFill>
              <a:effectLst/>
              <a:latin typeface="-apple-system"/>
            </a:endParaRPr>
          </a:p>
        </p:txBody>
      </p:sp>
      <p:sp>
        <p:nvSpPr>
          <p:cNvPr id="4" name="灯片编号占位符 3"/>
          <p:cNvSpPr>
            <a:spLocks noGrp="1"/>
          </p:cNvSpPr>
          <p:nvPr>
            <p:ph type="sldNum" sz="quarter" idx="5"/>
          </p:nvPr>
        </p:nvSpPr>
        <p:spPr/>
        <p:txBody>
          <a:bodyPr/>
          <a:lstStyle/>
          <a:p>
            <a:fld id="{66BAB021-235F-4084-802C-8C35098959D3}" type="slidenum">
              <a:rPr lang="zh-CN" altLang="en-US" smtClean="0"/>
              <a:t>10</a:t>
            </a:fld>
            <a:endParaRPr lang="zh-CN" altLang="en-US"/>
          </a:p>
        </p:txBody>
      </p:sp>
    </p:spTree>
    <p:extLst>
      <p:ext uri="{BB962C8B-B14F-4D97-AF65-F5344CB8AC3E}">
        <p14:creationId xmlns:p14="http://schemas.microsoft.com/office/powerpoint/2010/main" val="1480166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75D8BB-7610-416D-8EF1-D1086A9144E4}"/>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38048C6-65A6-4DFD-8C1F-4A73A6FF9167}"/>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1256588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E4EAAD-EB15-4348-A3D5-3860B5B6A93A}"/>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9C650E1-E791-4222-9A0F-5C9EA695C1BF}"/>
              </a:ext>
            </a:extLst>
          </p:cNvPr>
          <p:cNvSpPr>
            <a:spLocks noGrp="1"/>
          </p:cNvSpPr>
          <p:nvPr>
            <p:ph type="body" orient="vert" idx="1"/>
          </p:nvPr>
        </p:nvSpPr>
        <p:spPr>
          <a:xfrm>
            <a:off x="628650" y="1825625"/>
            <a:ext cx="78867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307563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C0EA3AE-553C-40E8-82BB-90999243432F}"/>
              </a:ext>
            </a:extLst>
          </p:cNvPr>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1019A82-014E-4C7A-A641-4A39F21CAD30}"/>
              </a:ext>
            </a:extLst>
          </p:cNvPr>
          <p:cNvSpPr>
            <a:spLocks noGrp="1"/>
          </p:cNvSpPr>
          <p:nvPr>
            <p:ph type="body" orient="vert" idx="1"/>
          </p:nvPr>
        </p:nvSpPr>
        <p:spPr>
          <a:xfrm>
            <a:off x="628650" y="365125"/>
            <a:ext cx="5762625"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620261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A0D8DD-7F41-4D53-9BED-B2D6FF1787C6}"/>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6D688DC-2B11-4B4C-8CEC-47CABEC4444F}"/>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3228289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8D8173-1330-4AA9-974A-60A8B7D80262}"/>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44F31D-28CD-4A04-9BC4-9B7A3D59A1C5}"/>
              </a:ext>
            </a:extLst>
          </p:cNvPr>
          <p:cNvSpPr>
            <a:spLocks noGrp="1"/>
          </p:cNvSpPr>
          <p:nvPr>
            <p:ph idx="1"/>
          </p:nvPr>
        </p:nvSpPr>
        <p:spPr>
          <a:xfrm>
            <a:off x="628650" y="1825625"/>
            <a:ext cx="78867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967652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9DF8D-3DC2-481D-B20B-4E01EEFD9EAE}"/>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3FB2FB0-7D2E-4B59-8196-BC682B9DD55F}"/>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2216096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02A875-D4A2-43F9-8968-1BDA54075E4A}"/>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9EBB2F6-099C-4929-87F6-E0F69BE6B1FF}"/>
              </a:ext>
            </a:extLst>
          </p:cNvPr>
          <p:cNvSpPr>
            <a:spLocks noGrp="1"/>
          </p:cNvSpPr>
          <p:nvPr>
            <p:ph sz="half" idx="1"/>
          </p:nvPr>
        </p:nvSpPr>
        <p:spPr>
          <a:xfrm>
            <a:off x="628650" y="1825625"/>
            <a:ext cx="386715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ADAF18F-F8CE-4260-8E2D-2160C2D4815B}"/>
              </a:ext>
            </a:extLst>
          </p:cNvPr>
          <p:cNvSpPr>
            <a:spLocks noGrp="1"/>
          </p:cNvSpPr>
          <p:nvPr>
            <p:ph sz="half" idx="2"/>
          </p:nvPr>
        </p:nvSpPr>
        <p:spPr>
          <a:xfrm>
            <a:off x="4648200" y="1825625"/>
            <a:ext cx="386715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319372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DA7099-8658-4720-A8E8-1A78C2023EDD}"/>
              </a:ext>
            </a:extLst>
          </p:cNvPr>
          <p:cNvSpPr>
            <a:spLocks noGrp="1"/>
          </p:cNvSpPr>
          <p:nvPr>
            <p:ph type="title"/>
          </p:nvPr>
        </p:nvSpPr>
        <p:spPr>
          <a:xfrm>
            <a:off x="630238" y="365125"/>
            <a:ext cx="78867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6D09CB8-8ADD-4A69-89DE-FCD24A27E2F7}"/>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150B991-21C6-4478-B23F-224A6E1F92F6}"/>
              </a:ext>
            </a:extLst>
          </p:cNvPr>
          <p:cNvSpPr>
            <a:spLocks noGrp="1"/>
          </p:cNvSpPr>
          <p:nvPr>
            <p:ph sz="half" idx="2"/>
          </p:nvPr>
        </p:nvSpPr>
        <p:spPr>
          <a:xfrm>
            <a:off x="630238" y="2505075"/>
            <a:ext cx="386873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25DEE67-E409-4F18-AF52-51430652F501}"/>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BCF2FE3-3566-4F3D-A3F0-770C4D64DF91}"/>
              </a:ext>
            </a:extLst>
          </p:cNvPr>
          <p:cNvSpPr>
            <a:spLocks noGrp="1"/>
          </p:cNvSpPr>
          <p:nvPr>
            <p:ph sz="quarter" idx="4"/>
          </p:nvPr>
        </p:nvSpPr>
        <p:spPr>
          <a:xfrm>
            <a:off x="4629150" y="2505075"/>
            <a:ext cx="38877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25233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04F493-F796-4650-8C84-DA811716C20A}"/>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564809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76057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466668-DE0C-4FF6-AD8D-53DBE5DBA8C8}"/>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62CDF9B-BAB8-4502-B7FD-9686FAE962EE}"/>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D78731F-598F-4DFE-9E3D-FCBCB1C0437D}"/>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781720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6CD4BD-E1D3-48C7-A514-6188FF05E19E}"/>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9515CDB-F322-43D2-BAD2-25789830C77D}"/>
              </a:ext>
            </a:extLst>
          </p:cNvPr>
          <p:cNvSpPr>
            <a:spLocks noGrp="1"/>
          </p:cNvSpPr>
          <p:nvPr>
            <p:ph idx="1"/>
          </p:nvPr>
        </p:nvSpPr>
        <p:spPr>
          <a:xfrm>
            <a:off x="628650" y="1825625"/>
            <a:ext cx="78867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2586087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0CBE4F-D325-485F-AF62-16E9EA3A76EC}"/>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71A87DA-156A-4C3F-BE8A-346589EC494E}"/>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8EB05D9-1CEB-49A5-9601-535AE59CCCCC}"/>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5869341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382981-38F1-4B80-AFF7-61E898F388CC}"/>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D5CB651-3F09-4A7C-A3F8-E37C64CDBD0D}"/>
              </a:ext>
            </a:extLst>
          </p:cNvPr>
          <p:cNvSpPr>
            <a:spLocks noGrp="1"/>
          </p:cNvSpPr>
          <p:nvPr>
            <p:ph type="body" orient="vert" idx="1"/>
          </p:nvPr>
        </p:nvSpPr>
        <p:spPr>
          <a:xfrm>
            <a:off x="628650" y="1825625"/>
            <a:ext cx="78867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4123256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357223F-BA16-4BD1-8099-E50B1EC213E0}"/>
              </a:ext>
            </a:extLst>
          </p:cNvPr>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985FA6E-16DA-4281-A8F6-4FC3383D128A}"/>
              </a:ext>
            </a:extLst>
          </p:cNvPr>
          <p:cNvSpPr>
            <a:spLocks noGrp="1"/>
          </p:cNvSpPr>
          <p:nvPr>
            <p:ph type="body" orient="vert" idx="1"/>
          </p:nvPr>
        </p:nvSpPr>
        <p:spPr>
          <a:xfrm>
            <a:off x="628650" y="365125"/>
            <a:ext cx="5762625"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650799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DDABDE-CC65-4877-BD14-3C700BC6329B}"/>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C883908-D08D-48DE-BB99-60721F93C59F}"/>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4115819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04F197-FEAA-42AA-94A9-547FB23DD8C2}"/>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62DE4C4-8039-4CCA-9BAD-7B8639104986}"/>
              </a:ext>
            </a:extLst>
          </p:cNvPr>
          <p:cNvSpPr>
            <a:spLocks noGrp="1"/>
          </p:cNvSpPr>
          <p:nvPr>
            <p:ph sz="half" idx="1"/>
          </p:nvPr>
        </p:nvSpPr>
        <p:spPr>
          <a:xfrm>
            <a:off x="628650" y="1825625"/>
            <a:ext cx="386715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C8AB89A-7CF6-46CE-824D-29941AC3B550}"/>
              </a:ext>
            </a:extLst>
          </p:cNvPr>
          <p:cNvSpPr>
            <a:spLocks noGrp="1"/>
          </p:cNvSpPr>
          <p:nvPr>
            <p:ph sz="half" idx="2"/>
          </p:nvPr>
        </p:nvSpPr>
        <p:spPr>
          <a:xfrm>
            <a:off x="4648200" y="1825625"/>
            <a:ext cx="386715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80245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08A1A9-8D86-4993-B495-A0051F643347}"/>
              </a:ext>
            </a:extLst>
          </p:cNvPr>
          <p:cNvSpPr>
            <a:spLocks noGrp="1"/>
          </p:cNvSpPr>
          <p:nvPr>
            <p:ph type="title"/>
          </p:nvPr>
        </p:nvSpPr>
        <p:spPr>
          <a:xfrm>
            <a:off x="630238" y="365125"/>
            <a:ext cx="78867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75F6725-299B-4C73-8FF9-9934869E4103}"/>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53EB3A1-AFB0-4561-BC53-BD74B26D0C29}"/>
              </a:ext>
            </a:extLst>
          </p:cNvPr>
          <p:cNvSpPr>
            <a:spLocks noGrp="1"/>
          </p:cNvSpPr>
          <p:nvPr>
            <p:ph sz="half" idx="2"/>
          </p:nvPr>
        </p:nvSpPr>
        <p:spPr>
          <a:xfrm>
            <a:off x="630238" y="2505075"/>
            <a:ext cx="386873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618C678-D8C7-4BE4-AF0E-82161536BF08}"/>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35CB1A3-BDC5-43EF-BD0E-D4119EEF769B}"/>
              </a:ext>
            </a:extLst>
          </p:cNvPr>
          <p:cNvSpPr>
            <a:spLocks noGrp="1"/>
          </p:cNvSpPr>
          <p:nvPr>
            <p:ph sz="quarter" idx="4"/>
          </p:nvPr>
        </p:nvSpPr>
        <p:spPr>
          <a:xfrm>
            <a:off x="4629150" y="2505075"/>
            <a:ext cx="38877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084664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5FA25C-776C-4F7D-8D51-291F871B5E34}"/>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309719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71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1A1F14-2A67-4C9E-BF59-CBDE4323A4F7}"/>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ACC1544-E19E-4123-BB59-6D7D24715AE8}"/>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B572F82-DC14-4D56-AC9E-C3E0D9A51BDA}"/>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971210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36EA99-4067-4B05-8381-FE72F848C367}"/>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5D656B2-2275-4304-9665-DDCC5F16410C}"/>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430E259-D11A-43DF-B38D-D4FF27FCDB45}"/>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209023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7">
            <a:extLst>
              <a:ext uri="{FF2B5EF4-FFF2-40B4-BE49-F238E27FC236}">
                <a16:creationId xmlns:a16="http://schemas.microsoft.com/office/drawing/2014/main" id="{E4B12155-2E31-4AB3-BB53-81BD4AA2C643}"/>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8498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9" name="Picture 7">
            <a:extLst>
              <a:ext uri="{FF2B5EF4-FFF2-40B4-BE49-F238E27FC236}">
                <a16:creationId xmlns:a16="http://schemas.microsoft.com/office/drawing/2014/main" id="{76739237-D8BB-4DA0-A28D-4AC293656F2B}"/>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8498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13" Type="http://schemas.microsoft.com/office/2007/relationships/diagramDrawing" Target="../diagrams/drawing6.xml"/><Relationship Id="rId3" Type="http://schemas.openxmlformats.org/officeDocument/2006/relationships/diagramData" Target="../diagrams/data5.xml"/><Relationship Id="rId7" Type="http://schemas.microsoft.com/office/2007/relationships/diagramDrawing" Target="../diagrams/drawing5.xml"/><Relationship Id="rId12" Type="http://schemas.openxmlformats.org/officeDocument/2006/relationships/diagramColors" Target="../diagrams/colors6.xm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diagramColors" Target="../diagrams/colors5.xml"/><Relationship Id="rId11" Type="http://schemas.openxmlformats.org/officeDocument/2006/relationships/diagramQuickStyle" Target="../diagrams/quickStyle6.xml"/><Relationship Id="rId5" Type="http://schemas.openxmlformats.org/officeDocument/2006/relationships/diagramQuickStyle" Target="../diagrams/quickStyle5.xml"/><Relationship Id="rId10" Type="http://schemas.openxmlformats.org/officeDocument/2006/relationships/diagramLayout" Target="../diagrams/layout6.xml"/><Relationship Id="rId4" Type="http://schemas.openxmlformats.org/officeDocument/2006/relationships/diagramLayout" Target="../diagrams/layout5.xml"/><Relationship Id="rId9" Type="http://schemas.openxmlformats.org/officeDocument/2006/relationships/diagramData" Target="../diagrams/data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2D7A115-C563-483E-B5A0-35B7DA98F892}"/>
              </a:ext>
            </a:extLst>
          </p:cNvPr>
          <p:cNvSpPr txBox="1"/>
          <p:nvPr/>
        </p:nvSpPr>
        <p:spPr>
          <a:xfrm>
            <a:off x="467544" y="2967335"/>
            <a:ext cx="8496944" cy="461665"/>
          </a:xfrm>
          <a:prstGeom prst="rect">
            <a:avLst/>
          </a:prstGeom>
          <a:noFill/>
        </p:spPr>
        <p:txBody>
          <a:bodyPr wrap="square">
            <a:spAutoFit/>
          </a:bodyPr>
          <a:lstStyle/>
          <a:p>
            <a:pPr algn="just"/>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BLOCKBENCH: A Framework for Analyzing Private Blockchains</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EC780CC5-275A-4E3E-8A94-115130527B34}"/>
              </a:ext>
            </a:extLst>
          </p:cNvPr>
          <p:cNvSpPr txBox="1"/>
          <p:nvPr/>
        </p:nvSpPr>
        <p:spPr>
          <a:xfrm>
            <a:off x="6300192" y="4149080"/>
            <a:ext cx="2368982"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郑海坤</a:t>
            </a:r>
            <a:r>
              <a:rPr lang="en-US" altLang="zh-CN" dirty="0">
                <a:latin typeface="微软雅黑" panose="020B0503020204020204" pitchFamily="34" charset="-122"/>
                <a:ea typeface="微软雅黑" panose="020B0503020204020204" pitchFamily="34" charset="-122"/>
              </a:rPr>
              <a:t> </a:t>
            </a:r>
            <a:r>
              <a:rPr lang="en-US" altLang="zh-CN" dirty="0"/>
              <a:t>51205901112</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a:extLst>
              <a:ext uri="{FF2B5EF4-FFF2-40B4-BE49-F238E27FC236}">
                <a16:creationId xmlns:a16="http://schemas.microsoft.com/office/drawing/2014/main" id="{E44201D7-2FB7-4E64-8CC0-C6E3B28DFE5F}"/>
              </a:ext>
            </a:extLst>
          </p:cNvPr>
          <p:cNvSpPr txBox="1"/>
          <p:nvPr/>
        </p:nvSpPr>
        <p:spPr>
          <a:xfrm>
            <a:off x="371575" y="1268760"/>
            <a:ext cx="1464121" cy="369332"/>
          </a:xfrm>
          <a:prstGeom prst="rect">
            <a:avLst/>
          </a:prstGeom>
          <a:noFill/>
        </p:spPr>
        <p:txBody>
          <a:bodyPr wrap="square">
            <a:spAutoFit/>
          </a:bodyPr>
          <a:lstStyle/>
          <a:p>
            <a:r>
              <a:rPr lang="zh-CN" altLang="en-US" b="1" i="0" dirty="0">
                <a:solidFill>
                  <a:srgbClr val="4D4D4D"/>
                </a:solidFill>
                <a:effectLst/>
                <a:latin typeface="Times New Roman" panose="02020603050405020304" pitchFamily="18" charset="0"/>
                <a:cs typeface="Times New Roman" panose="02020603050405020304" pitchFamily="18" charset="0"/>
              </a:rPr>
              <a:t>宏观基准</a:t>
            </a:r>
            <a:endParaRPr lang="zh-CN" altLang="en-US" b="0" i="0" dirty="0">
              <a:solidFill>
                <a:srgbClr val="4D4D4D"/>
              </a:solidFill>
              <a:effectLst/>
              <a:latin typeface="-apple-system"/>
            </a:endParaRPr>
          </a:p>
        </p:txBody>
      </p:sp>
      <p:graphicFrame>
        <p:nvGraphicFramePr>
          <p:cNvPr id="3" name="图示 2">
            <a:extLst>
              <a:ext uri="{FF2B5EF4-FFF2-40B4-BE49-F238E27FC236}">
                <a16:creationId xmlns:a16="http://schemas.microsoft.com/office/drawing/2014/main" id="{5259A46A-2E20-49D5-9CBF-056297D03D05}"/>
              </a:ext>
            </a:extLst>
          </p:cNvPr>
          <p:cNvGraphicFramePr/>
          <p:nvPr>
            <p:extLst>
              <p:ext uri="{D42A27DB-BD31-4B8C-83A1-F6EECF244321}">
                <p14:modId xmlns:p14="http://schemas.microsoft.com/office/powerpoint/2010/main" val="1932311915"/>
              </p:ext>
            </p:extLst>
          </p:nvPr>
        </p:nvGraphicFramePr>
        <p:xfrm>
          <a:off x="395536" y="4467867"/>
          <a:ext cx="3312368" cy="19442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文本框 18">
            <a:extLst>
              <a:ext uri="{FF2B5EF4-FFF2-40B4-BE49-F238E27FC236}">
                <a16:creationId xmlns:a16="http://schemas.microsoft.com/office/drawing/2014/main" id="{5A1CA8CF-541A-471E-9B82-FF1B4185A417}"/>
              </a:ext>
            </a:extLst>
          </p:cNvPr>
          <p:cNvSpPr txBox="1"/>
          <p:nvPr/>
        </p:nvSpPr>
        <p:spPr>
          <a:xfrm>
            <a:off x="539552" y="4638536"/>
            <a:ext cx="917848" cy="369332"/>
          </a:xfrm>
          <a:prstGeom prst="rect">
            <a:avLst/>
          </a:prstGeom>
          <a:noFill/>
        </p:spPr>
        <p:txBody>
          <a:bodyPr wrap="square">
            <a:spAutoFit/>
          </a:bodyPr>
          <a:lstStyle/>
          <a:p>
            <a:r>
              <a:rPr lang="zh-CN" altLang="en-US" b="1" i="0" dirty="0">
                <a:solidFill>
                  <a:srgbClr val="4D4D4D"/>
                </a:solidFill>
                <a:effectLst/>
                <a:latin typeface="-apple-system"/>
              </a:rPr>
              <a:t>吞吐量</a:t>
            </a:r>
            <a:endParaRPr lang="zh-CN" altLang="en-US" dirty="0"/>
          </a:p>
        </p:txBody>
      </p:sp>
      <p:pic>
        <p:nvPicPr>
          <p:cNvPr id="8" name="图片 7">
            <a:extLst>
              <a:ext uri="{FF2B5EF4-FFF2-40B4-BE49-F238E27FC236}">
                <a16:creationId xmlns:a16="http://schemas.microsoft.com/office/drawing/2014/main" id="{C532564A-C525-4247-9906-516BB8149D7B}"/>
              </a:ext>
            </a:extLst>
          </p:cNvPr>
          <p:cNvPicPr>
            <a:picLocks noChangeAspect="1"/>
          </p:cNvPicPr>
          <p:nvPr/>
        </p:nvPicPr>
        <p:blipFill>
          <a:blip r:embed="rId8"/>
          <a:stretch>
            <a:fillRect/>
          </a:stretch>
        </p:blipFill>
        <p:spPr>
          <a:xfrm>
            <a:off x="219497" y="1591925"/>
            <a:ext cx="7884368" cy="2753271"/>
          </a:xfrm>
          <a:prstGeom prst="rect">
            <a:avLst/>
          </a:prstGeom>
        </p:spPr>
      </p:pic>
      <p:graphicFrame>
        <p:nvGraphicFramePr>
          <p:cNvPr id="32" name="图示 31">
            <a:extLst>
              <a:ext uri="{FF2B5EF4-FFF2-40B4-BE49-F238E27FC236}">
                <a16:creationId xmlns:a16="http://schemas.microsoft.com/office/drawing/2014/main" id="{B88C3F1C-4908-4687-BC5A-6DC14D6507D1}"/>
              </a:ext>
            </a:extLst>
          </p:cNvPr>
          <p:cNvGraphicFramePr/>
          <p:nvPr>
            <p:extLst>
              <p:ext uri="{D42A27DB-BD31-4B8C-83A1-F6EECF244321}">
                <p14:modId xmlns:p14="http://schemas.microsoft.com/office/powerpoint/2010/main" val="2016196390"/>
              </p:ext>
            </p:extLst>
          </p:nvPr>
        </p:nvGraphicFramePr>
        <p:xfrm>
          <a:off x="4224003" y="4467867"/>
          <a:ext cx="3312368" cy="194421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33" name="文本框 32">
            <a:extLst>
              <a:ext uri="{FF2B5EF4-FFF2-40B4-BE49-F238E27FC236}">
                <a16:creationId xmlns:a16="http://schemas.microsoft.com/office/drawing/2014/main" id="{1E663440-F470-4482-9C9E-BAD7D88474AC}"/>
              </a:ext>
            </a:extLst>
          </p:cNvPr>
          <p:cNvSpPr txBox="1"/>
          <p:nvPr/>
        </p:nvSpPr>
        <p:spPr>
          <a:xfrm>
            <a:off x="4716016" y="4638536"/>
            <a:ext cx="720080" cy="369332"/>
          </a:xfrm>
          <a:prstGeom prst="rect">
            <a:avLst/>
          </a:prstGeom>
          <a:noFill/>
        </p:spPr>
        <p:txBody>
          <a:bodyPr wrap="square">
            <a:spAutoFit/>
          </a:bodyPr>
          <a:lstStyle/>
          <a:p>
            <a:r>
              <a:rPr lang="zh-CN" altLang="en-US" b="1" dirty="0">
                <a:solidFill>
                  <a:srgbClr val="4D4D4D"/>
                </a:solidFill>
                <a:latin typeface="-apple-system"/>
              </a:rPr>
              <a:t>延迟</a:t>
            </a:r>
            <a:endParaRPr lang="zh-CN" altLang="en-US" dirty="0"/>
          </a:p>
        </p:txBody>
      </p:sp>
    </p:spTree>
    <p:extLst>
      <p:ext uri="{BB962C8B-B14F-4D97-AF65-F5344CB8AC3E}">
        <p14:creationId xmlns:p14="http://schemas.microsoft.com/office/powerpoint/2010/main" val="1278494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a:extLst>
              <a:ext uri="{FF2B5EF4-FFF2-40B4-BE49-F238E27FC236}">
                <a16:creationId xmlns:a16="http://schemas.microsoft.com/office/drawing/2014/main" id="{E44201D7-2FB7-4E64-8CC0-C6E3B28DFE5F}"/>
              </a:ext>
            </a:extLst>
          </p:cNvPr>
          <p:cNvSpPr txBox="1"/>
          <p:nvPr/>
        </p:nvSpPr>
        <p:spPr>
          <a:xfrm>
            <a:off x="249238" y="1268760"/>
            <a:ext cx="1208162" cy="369332"/>
          </a:xfrm>
          <a:prstGeom prst="rect">
            <a:avLst/>
          </a:prstGeom>
          <a:noFill/>
        </p:spPr>
        <p:txBody>
          <a:bodyPr wrap="square">
            <a:spAutoFit/>
          </a:bodyPr>
          <a:lstStyle/>
          <a:p>
            <a:r>
              <a:rPr lang="zh-CN" altLang="en-US" b="1" i="0" dirty="0">
                <a:solidFill>
                  <a:srgbClr val="4D4D4D"/>
                </a:solidFill>
                <a:effectLst/>
                <a:latin typeface="Times New Roman" panose="02020603050405020304" pitchFamily="18" charset="0"/>
                <a:cs typeface="Times New Roman" panose="02020603050405020304" pitchFamily="18" charset="0"/>
              </a:rPr>
              <a:t>可扩展性</a:t>
            </a:r>
            <a:endParaRPr lang="zh-CN" altLang="en-US" b="0" i="0" dirty="0">
              <a:solidFill>
                <a:srgbClr val="4D4D4D"/>
              </a:solidFill>
              <a:effectLst/>
              <a:latin typeface="-apple-system"/>
            </a:endParaRPr>
          </a:p>
        </p:txBody>
      </p:sp>
      <p:pic>
        <p:nvPicPr>
          <p:cNvPr id="4" name="图片 3">
            <a:extLst>
              <a:ext uri="{FF2B5EF4-FFF2-40B4-BE49-F238E27FC236}">
                <a16:creationId xmlns:a16="http://schemas.microsoft.com/office/drawing/2014/main" id="{56718617-F8EA-4446-8489-AE90A7D2E925}"/>
              </a:ext>
            </a:extLst>
          </p:cNvPr>
          <p:cNvPicPr>
            <a:picLocks noChangeAspect="1"/>
          </p:cNvPicPr>
          <p:nvPr/>
        </p:nvPicPr>
        <p:blipFill rotWithShape="1">
          <a:blip r:embed="rId3"/>
          <a:srcRect b="4170"/>
          <a:stretch/>
        </p:blipFill>
        <p:spPr>
          <a:xfrm>
            <a:off x="1619672" y="1453426"/>
            <a:ext cx="5562600" cy="3240360"/>
          </a:xfrm>
          <a:prstGeom prst="rect">
            <a:avLst/>
          </a:prstGeom>
        </p:spPr>
      </p:pic>
      <p:sp>
        <p:nvSpPr>
          <p:cNvPr id="11" name="文本框 10">
            <a:extLst>
              <a:ext uri="{FF2B5EF4-FFF2-40B4-BE49-F238E27FC236}">
                <a16:creationId xmlns:a16="http://schemas.microsoft.com/office/drawing/2014/main" id="{538FE194-81B4-4F4F-A848-0703CCF5EC4B}"/>
              </a:ext>
            </a:extLst>
          </p:cNvPr>
          <p:cNvSpPr txBox="1"/>
          <p:nvPr/>
        </p:nvSpPr>
        <p:spPr>
          <a:xfrm>
            <a:off x="814078" y="4845059"/>
            <a:ext cx="6762836" cy="1200329"/>
          </a:xfrm>
          <a:prstGeom prst="rect">
            <a:avLst/>
          </a:prstGeom>
          <a:noFill/>
        </p:spPr>
        <p:txBody>
          <a:bodyPr wrap="square">
            <a:spAutoFit/>
          </a:bodyPr>
          <a:lstStyle/>
          <a:p>
            <a:r>
              <a:rPr lang="zh-CN" altLang="en-US" b="0" i="0" dirty="0">
                <a:solidFill>
                  <a:srgbClr val="4D4D4D"/>
                </a:solidFill>
                <a:effectLst/>
                <a:latin typeface="-apple-system"/>
              </a:rPr>
              <a:t>增加客户端数量和服务器数量：</a:t>
            </a:r>
            <a:endParaRPr lang="en-US" altLang="zh-CN" b="0" i="0" dirty="0">
              <a:solidFill>
                <a:srgbClr val="4D4D4D"/>
              </a:solidFill>
              <a:effectLst/>
              <a:latin typeface="-apple-system"/>
            </a:endParaRPr>
          </a:p>
          <a:p>
            <a:pPr marL="285750" indent="-285750">
              <a:buFont typeface="Wingdings" panose="05000000000000000000" pitchFamily="2" charset="2"/>
              <a:buChar char="Ø"/>
            </a:pPr>
            <a:r>
              <a:rPr lang="en-US" altLang="zh-CN" b="0" i="0" dirty="0">
                <a:solidFill>
                  <a:srgbClr val="4D4D4D"/>
                </a:solidFill>
                <a:effectLst/>
                <a:latin typeface="Times New Roman" panose="02020603050405020304" pitchFamily="18" charset="0"/>
                <a:cs typeface="Times New Roman" panose="02020603050405020304" pitchFamily="18" charset="0"/>
              </a:rPr>
              <a:t>Parity</a:t>
            </a:r>
            <a:r>
              <a:rPr lang="zh-CN" altLang="en-US" b="0" i="0" dirty="0">
                <a:solidFill>
                  <a:srgbClr val="4D4D4D"/>
                </a:solidFill>
                <a:effectLst/>
                <a:latin typeface="Times New Roman" panose="02020603050405020304" pitchFamily="18" charset="0"/>
                <a:cs typeface="Times New Roman" panose="02020603050405020304" pitchFamily="18" charset="0"/>
              </a:rPr>
              <a:t>的性能随着网络规模和负载的增加而保持不变</a:t>
            </a:r>
            <a:endParaRPr lang="en-US" altLang="zh-CN" b="0" i="0" dirty="0">
              <a:solidFill>
                <a:srgbClr val="4D4D4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zh-CN" altLang="en-US" b="0" i="0" dirty="0">
                <a:solidFill>
                  <a:srgbClr val="4D4D4D"/>
                </a:solidFill>
                <a:effectLst/>
                <a:latin typeface="Times New Roman" panose="02020603050405020304" pitchFamily="18" charset="0"/>
                <a:cs typeface="Times New Roman" panose="02020603050405020304" pitchFamily="18" charset="0"/>
              </a:rPr>
              <a:t>当超过</a:t>
            </a:r>
            <a:r>
              <a:rPr lang="en-US" altLang="zh-CN" b="0" i="0" dirty="0">
                <a:solidFill>
                  <a:srgbClr val="4D4D4D"/>
                </a:solidFill>
                <a:effectLst/>
                <a:latin typeface="Times New Roman" panose="02020603050405020304" pitchFamily="18" charset="0"/>
                <a:cs typeface="Times New Roman" panose="02020603050405020304" pitchFamily="18" charset="0"/>
              </a:rPr>
              <a:t>8</a:t>
            </a:r>
            <a:r>
              <a:rPr lang="zh-CN" altLang="en-US" b="0" i="0" dirty="0">
                <a:solidFill>
                  <a:srgbClr val="4D4D4D"/>
                </a:solidFill>
                <a:effectLst/>
                <a:latin typeface="Times New Roman" panose="02020603050405020304" pitchFamily="18" charset="0"/>
                <a:cs typeface="Times New Roman" panose="02020603050405020304" pitchFamily="18" charset="0"/>
              </a:rPr>
              <a:t>台服务器时，以太坊的吞吐量和延迟呈线性地变差</a:t>
            </a:r>
            <a:endParaRPr lang="en-US" altLang="zh-CN" b="0" i="0" dirty="0">
              <a:solidFill>
                <a:srgbClr val="4D4D4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zh-CN" b="0" i="0" dirty="0">
                <a:solidFill>
                  <a:srgbClr val="4D4D4D"/>
                </a:solidFill>
                <a:effectLst/>
                <a:latin typeface="Times New Roman" panose="02020603050405020304" pitchFamily="18" charset="0"/>
                <a:cs typeface="Times New Roman" panose="02020603050405020304" pitchFamily="18" charset="0"/>
              </a:rPr>
              <a:t>Hyperledger</a:t>
            </a:r>
            <a:r>
              <a:rPr lang="zh-CN" altLang="en-US" b="0" i="0" dirty="0">
                <a:solidFill>
                  <a:srgbClr val="4D4D4D"/>
                </a:solidFill>
                <a:effectLst/>
                <a:latin typeface="Times New Roman" panose="02020603050405020304" pitchFamily="18" charset="0"/>
                <a:cs typeface="Times New Roman" panose="02020603050405020304" pitchFamily="18" charset="0"/>
              </a:rPr>
              <a:t>却在超过</a:t>
            </a:r>
            <a:r>
              <a:rPr lang="en-US" altLang="zh-CN" b="0" i="0" dirty="0">
                <a:solidFill>
                  <a:srgbClr val="4D4D4D"/>
                </a:solidFill>
                <a:effectLst/>
                <a:latin typeface="Times New Roman" panose="02020603050405020304" pitchFamily="18" charset="0"/>
                <a:cs typeface="Times New Roman" panose="02020603050405020304" pitchFamily="18" charset="0"/>
              </a:rPr>
              <a:t>16</a:t>
            </a:r>
            <a:r>
              <a:rPr lang="zh-CN" altLang="en-US" b="0" i="0" dirty="0">
                <a:solidFill>
                  <a:srgbClr val="4D4D4D"/>
                </a:solidFill>
                <a:effectLst/>
                <a:latin typeface="Times New Roman" panose="02020603050405020304" pitchFamily="18" charset="0"/>
                <a:cs typeface="Times New Roman" panose="02020603050405020304" pitchFamily="18" charset="0"/>
              </a:rPr>
              <a:t>台服务器时停止工作</a:t>
            </a:r>
            <a:endParaRPr lang="en-US" altLang="zh-CN" b="0" i="0" dirty="0">
              <a:solidFill>
                <a:srgbClr val="4D4D4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8425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a:extLst>
              <a:ext uri="{FF2B5EF4-FFF2-40B4-BE49-F238E27FC236}">
                <a16:creationId xmlns:a16="http://schemas.microsoft.com/office/drawing/2014/main" id="{E44201D7-2FB7-4E64-8CC0-C6E3B28DFE5F}"/>
              </a:ext>
            </a:extLst>
          </p:cNvPr>
          <p:cNvSpPr txBox="1"/>
          <p:nvPr/>
        </p:nvSpPr>
        <p:spPr>
          <a:xfrm>
            <a:off x="249238" y="1268760"/>
            <a:ext cx="1874490" cy="369332"/>
          </a:xfrm>
          <a:prstGeom prst="rect">
            <a:avLst/>
          </a:prstGeom>
          <a:noFill/>
        </p:spPr>
        <p:txBody>
          <a:bodyPr wrap="square">
            <a:spAutoFit/>
          </a:bodyPr>
          <a:lstStyle/>
          <a:p>
            <a:r>
              <a:rPr lang="zh-CN" altLang="en-US" b="1" i="0" dirty="0">
                <a:solidFill>
                  <a:srgbClr val="4D4D4D"/>
                </a:solidFill>
                <a:effectLst/>
                <a:latin typeface="Times New Roman" panose="02020603050405020304" pitchFamily="18" charset="0"/>
                <a:cs typeface="Times New Roman" panose="02020603050405020304" pitchFamily="18" charset="0"/>
              </a:rPr>
              <a:t>容错力和安全性</a:t>
            </a:r>
            <a:endParaRPr lang="zh-CN" altLang="en-US" b="0" i="0" dirty="0">
              <a:solidFill>
                <a:srgbClr val="4D4D4D"/>
              </a:solidFill>
              <a:effectLst/>
              <a:latin typeface="-apple-system"/>
            </a:endParaRPr>
          </a:p>
        </p:txBody>
      </p:sp>
      <p:sp>
        <p:nvSpPr>
          <p:cNvPr id="11" name="文本框 10">
            <a:extLst>
              <a:ext uri="{FF2B5EF4-FFF2-40B4-BE49-F238E27FC236}">
                <a16:creationId xmlns:a16="http://schemas.microsoft.com/office/drawing/2014/main" id="{538FE194-81B4-4F4F-A848-0703CCF5EC4B}"/>
              </a:ext>
            </a:extLst>
          </p:cNvPr>
          <p:cNvSpPr txBox="1"/>
          <p:nvPr/>
        </p:nvSpPr>
        <p:spPr>
          <a:xfrm>
            <a:off x="1186483" y="5404810"/>
            <a:ext cx="6762836" cy="1077218"/>
          </a:xfrm>
          <a:prstGeom prst="rect">
            <a:avLst/>
          </a:prstGeom>
          <a:noFill/>
        </p:spPr>
        <p:txBody>
          <a:bodyPr wrap="square">
            <a:spAutoFit/>
          </a:bodyPr>
          <a:lstStyle/>
          <a:p>
            <a:r>
              <a:rPr lang="zh-CN" altLang="en-US" sz="1600" b="0" i="0" dirty="0">
                <a:solidFill>
                  <a:srgbClr val="4D4D4D"/>
                </a:solidFill>
                <a:effectLst/>
                <a:latin typeface="-apple-system"/>
              </a:rPr>
              <a:t>系统在崩溃时对故障的恢复能力（第</a:t>
            </a:r>
            <a:r>
              <a:rPr lang="en-US" altLang="zh-CN" sz="1600" b="0" i="0" dirty="0">
                <a:solidFill>
                  <a:srgbClr val="4D4D4D"/>
                </a:solidFill>
                <a:effectLst/>
                <a:latin typeface="-apple-system"/>
              </a:rPr>
              <a:t>250</a:t>
            </a:r>
            <a:r>
              <a:rPr lang="zh-CN" altLang="en-US" sz="1600" b="0" i="0" dirty="0">
                <a:solidFill>
                  <a:srgbClr val="4D4D4D"/>
                </a:solidFill>
                <a:effectLst/>
                <a:latin typeface="-apple-system"/>
              </a:rPr>
              <a:t>秒时终止</a:t>
            </a:r>
            <a:r>
              <a:rPr lang="en-US" altLang="zh-CN" sz="1600" b="0" i="0" dirty="0">
                <a:solidFill>
                  <a:srgbClr val="4D4D4D"/>
                </a:solidFill>
                <a:effectLst/>
                <a:latin typeface="-apple-system"/>
              </a:rPr>
              <a:t>4</a:t>
            </a:r>
            <a:r>
              <a:rPr lang="zh-CN" altLang="en-US" sz="1600" b="0" i="0" dirty="0">
                <a:solidFill>
                  <a:srgbClr val="4D4D4D"/>
                </a:solidFill>
                <a:effectLst/>
                <a:latin typeface="-apple-system"/>
              </a:rPr>
              <a:t>台服务器）：</a:t>
            </a:r>
            <a:endParaRPr lang="en-US" altLang="zh-CN" sz="1600" b="0" i="0" dirty="0">
              <a:solidFill>
                <a:srgbClr val="4D4D4D"/>
              </a:solidFill>
              <a:effectLst/>
              <a:latin typeface="-apple-system"/>
            </a:endParaRPr>
          </a:p>
          <a:p>
            <a:pPr marL="285750" indent="-285750">
              <a:buFont typeface="Wingdings" panose="05000000000000000000" pitchFamily="2" charset="2"/>
              <a:buChar char="Ø"/>
            </a:pPr>
            <a:r>
              <a:rPr lang="zh-CN" altLang="en-US" sz="1600" b="0" i="0" dirty="0">
                <a:solidFill>
                  <a:srgbClr val="4D4D4D"/>
                </a:solidFill>
                <a:effectLst/>
                <a:latin typeface="Times New Roman" panose="02020603050405020304" pitchFamily="18" charset="0"/>
                <a:cs typeface="Times New Roman" panose="02020603050405020304" pitchFamily="18" charset="0"/>
              </a:rPr>
              <a:t>以太坊几乎不受变化的影响</a:t>
            </a:r>
            <a:endParaRPr lang="en-US" altLang="zh-CN" sz="1600" b="0" i="0" dirty="0">
              <a:solidFill>
                <a:srgbClr val="4D4D4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zh-CN" sz="1600" b="0" i="0" dirty="0">
                <a:solidFill>
                  <a:srgbClr val="4D4D4D"/>
                </a:solidFill>
                <a:effectLst/>
                <a:latin typeface="Times New Roman" panose="02020603050405020304" pitchFamily="18" charset="0"/>
                <a:cs typeface="Times New Roman" panose="02020603050405020304" pitchFamily="18" charset="0"/>
              </a:rPr>
              <a:t>Parity</a:t>
            </a:r>
            <a:r>
              <a:rPr lang="zh-CN" altLang="en-US" sz="1600" b="0" i="0" dirty="0">
                <a:solidFill>
                  <a:srgbClr val="4D4D4D"/>
                </a:solidFill>
                <a:effectLst/>
                <a:latin typeface="Times New Roman" panose="02020603050405020304" pitchFamily="18" charset="0"/>
                <a:cs typeface="Times New Roman" panose="02020603050405020304" pitchFamily="18" charset="0"/>
              </a:rPr>
              <a:t>中，每个节点以恒定速率生成块，</a:t>
            </a:r>
            <a:endParaRPr lang="en-US" altLang="zh-CN" sz="1600" b="0" i="0" dirty="0">
              <a:solidFill>
                <a:srgbClr val="4D4D4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zh-CN" sz="1600" b="0" i="0" dirty="0">
                <a:solidFill>
                  <a:srgbClr val="4D4D4D"/>
                </a:solidFill>
                <a:effectLst/>
                <a:latin typeface="Times New Roman" panose="02020603050405020304" pitchFamily="18" charset="0"/>
                <a:cs typeface="Times New Roman" panose="02020603050405020304" pitchFamily="18" charset="0"/>
              </a:rPr>
              <a:t>Hyperledger</a:t>
            </a:r>
            <a:r>
              <a:rPr lang="zh-CN" altLang="en-US" sz="1600" b="0" i="0" dirty="0">
                <a:solidFill>
                  <a:srgbClr val="4D4D4D"/>
                </a:solidFill>
                <a:effectLst/>
                <a:latin typeface="Times New Roman" panose="02020603050405020304" pitchFamily="18" charset="0"/>
                <a:cs typeface="Times New Roman" panose="02020603050405020304" pitchFamily="18" charset="0"/>
              </a:rPr>
              <a:t>却在超过</a:t>
            </a:r>
            <a:r>
              <a:rPr lang="en-US" altLang="zh-CN" sz="1600" b="0" i="0" dirty="0">
                <a:solidFill>
                  <a:srgbClr val="4D4D4D"/>
                </a:solidFill>
                <a:effectLst/>
                <a:latin typeface="Times New Roman" panose="02020603050405020304" pitchFamily="18" charset="0"/>
                <a:cs typeface="Times New Roman" panose="02020603050405020304" pitchFamily="18" charset="0"/>
              </a:rPr>
              <a:t>16</a:t>
            </a:r>
            <a:r>
              <a:rPr lang="zh-CN" altLang="en-US" sz="1600" b="0" i="0" dirty="0">
                <a:solidFill>
                  <a:srgbClr val="4D4D4D"/>
                </a:solidFill>
                <a:effectLst/>
                <a:latin typeface="Times New Roman" panose="02020603050405020304" pitchFamily="18" charset="0"/>
                <a:cs typeface="Times New Roman" panose="02020603050405020304" pitchFamily="18" charset="0"/>
              </a:rPr>
              <a:t>台服务器时停止生成块，吞吐量大幅下降</a:t>
            </a:r>
            <a:endParaRPr lang="en-US" altLang="zh-CN" sz="1600" b="0" i="0" dirty="0">
              <a:solidFill>
                <a:srgbClr val="4D4D4D"/>
              </a:solidFill>
              <a:effectLst/>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173A0E22-3E59-477A-AC00-7BFBCBDD67B7}"/>
              </a:ext>
            </a:extLst>
          </p:cNvPr>
          <p:cNvPicPr>
            <a:picLocks noChangeAspect="1"/>
          </p:cNvPicPr>
          <p:nvPr/>
        </p:nvPicPr>
        <p:blipFill rotWithShape="1">
          <a:blip r:embed="rId3"/>
          <a:srcRect l="11874" t="8057" r="8964" b="26833"/>
          <a:stretch/>
        </p:blipFill>
        <p:spPr>
          <a:xfrm>
            <a:off x="1591365" y="1907664"/>
            <a:ext cx="5379290" cy="3227574"/>
          </a:xfrm>
          <a:prstGeom prst="rect">
            <a:avLst/>
          </a:prstGeom>
        </p:spPr>
      </p:pic>
    </p:spTree>
    <p:extLst>
      <p:ext uri="{BB962C8B-B14F-4D97-AF65-F5344CB8AC3E}">
        <p14:creationId xmlns:p14="http://schemas.microsoft.com/office/powerpoint/2010/main" val="116974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CFD33E9A-37F2-40EB-AFFC-7FB7D3B56E49}"/>
              </a:ext>
            </a:extLst>
          </p:cNvPr>
          <p:cNvPicPr>
            <a:picLocks noChangeAspect="1"/>
          </p:cNvPicPr>
          <p:nvPr/>
        </p:nvPicPr>
        <p:blipFill rotWithShape="1">
          <a:blip r:embed="rId3"/>
          <a:srcRect t="2368" r="2788"/>
          <a:stretch/>
        </p:blipFill>
        <p:spPr>
          <a:xfrm>
            <a:off x="1745121" y="1658874"/>
            <a:ext cx="5077691" cy="3318796"/>
          </a:xfrm>
          <a:prstGeom prst="rect">
            <a:avLst/>
          </a:prstGeom>
        </p:spPr>
      </p:pic>
      <p:sp>
        <p:nvSpPr>
          <p:cNvPr id="26" name="文本框 25">
            <a:extLst>
              <a:ext uri="{FF2B5EF4-FFF2-40B4-BE49-F238E27FC236}">
                <a16:creationId xmlns:a16="http://schemas.microsoft.com/office/drawing/2014/main" id="{E44201D7-2FB7-4E64-8CC0-C6E3B28DFE5F}"/>
              </a:ext>
            </a:extLst>
          </p:cNvPr>
          <p:cNvSpPr txBox="1"/>
          <p:nvPr/>
        </p:nvSpPr>
        <p:spPr>
          <a:xfrm>
            <a:off x="249238" y="1268760"/>
            <a:ext cx="1874490" cy="369332"/>
          </a:xfrm>
          <a:prstGeom prst="rect">
            <a:avLst/>
          </a:prstGeom>
          <a:noFill/>
        </p:spPr>
        <p:txBody>
          <a:bodyPr wrap="square">
            <a:spAutoFit/>
          </a:bodyPr>
          <a:lstStyle/>
          <a:p>
            <a:r>
              <a:rPr lang="zh-CN" altLang="en-US" b="1" i="0" dirty="0">
                <a:solidFill>
                  <a:srgbClr val="4D4D4D"/>
                </a:solidFill>
                <a:effectLst/>
                <a:latin typeface="Times New Roman" panose="02020603050405020304" pitchFamily="18" charset="0"/>
                <a:cs typeface="Times New Roman" panose="02020603050405020304" pitchFamily="18" charset="0"/>
              </a:rPr>
              <a:t>容错力和安全性</a:t>
            </a:r>
            <a:endParaRPr lang="zh-CN" altLang="en-US" b="0" i="0" dirty="0">
              <a:solidFill>
                <a:srgbClr val="4D4D4D"/>
              </a:solidFill>
              <a:effectLst/>
              <a:latin typeface="-apple-system"/>
            </a:endParaRPr>
          </a:p>
        </p:txBody>
      </p:sp>
      <p:sp>
        <p:nvSpPr>
          <p:cNvPr id="9" name="文本框 8">
            <a:extLst>
              <a:ext uri="{FF2B5EF4-FFF2-40B4-BE49-F238E27FC236}">
                <a16:creationId xmlns:a16="http://schemas.microsoft.com/office/drawing/2014/main" id="{AE9AEEEA-F93D-47E7-9170-058D4ACEFB82}"/>
              </a:ext>
            </a:extLst>
          </p:cNvPr>
          <p:cNvSpPr txBox="1"/>
          <p:nvPr/>
        </p:nvSpPr>
        <p:spPr>
          <a:xfrm>
            <a:off x="539551" y="5205296"/>
            <a:ext cx="7488832" cy="1077218"/>
          </a:xfrm>
          <a:prstGeom prst="rect">
            <a:avLst/>
          </a:prstGeom>
          <a:noFill/>
        </p:spPr>
        <p:txBody>
          <a:bodyPr wrap="square">
            <a:spAutoFit/>
          </a:bodyPr>
          <a:lstStyle/>
          <a:p>
            <a:r>
              <a:rPr lang="zh-CN" altLang="en-US" sz="1600" b="0" i="0" dirty="0">
                <a:solidFill>
                  <a:srgbClr val="4D4D4D"/>
                </a:solidFill>
                <a:effectLst/>
                <a:latin typeface="-apple-system"/>
              </a:rPr>
              <a:t>系统面对分叉时的恢复能力（第</a:t>
            </a:r>
            <a:r>
              <a:rPr lang="en-US" altLang="zh-CN" sz="1600" b="0" i="0" dirty="0">
                <a:solidFill>
                  <a:srgbClr val="4D4D4D"/>
                </a:solidFill>
                <a:effectLst/>
                <a:latin typeface="-apple-system"/>
              </a:rPr>
              <a:t>100</a:t>
            </a:r>
            <a:r>
              <a:rPr lang="zh-CN" altLang="en-US" sz="1600" b="0" i="0" dirty="0">
                <a:solidFill>
                  <a:srgbClr val="4D4D4D"/>
                </a:solidFill>
                <a:effectLst/>
                <a:latin typeface="-apple-system"/>
              </a:rPr>
              <a:t>秒到第</a:t>
            </a:r>
            <a:r>
              <a:rPr lang="en-US" altLang="zh-CN" sz="1600" b="0" i="0" dirty="0">
                <a:solidFill>
                  <a:srgbClr val="4D4D4D"/>
                </a:solidFill>
                <a:effectLst/>
                <a:latin typeface="-apple-system"/>
              </a:rPr>
              <a:t>250</a:t>
            </a:r>
            <a:r>
              <a:rPr lang="zh-CN" altLang="en-US" sz="1600" b="0" i="0" dirty="0">
                <a:solidFill>
                  <a:srgbClr val="4D4D4D"/>
                </a:solidFill>
                <a:effectLst/>
                <a:latin typeface="-apple-system"/>
              </a:rPr>
              <a:t>秒对网络划分）：</a:t>
            </a:r>
            <a:endParaRPr lang="en-US" altLang="zh-CN" sz="1600" b="0" i="0" dirty="0">
              <a:solidFill>
                <a:srgbClr val="4D4D4D"/>
              </a:solidFill>
              <a:effectLst/>
              <a:latin typeface="-apple-system"/>
            </a:endParaRPr>
          </a:p>
          <a:p>
            <a:pPr marL="285750" indent="-285750">
              <a:buFont typeface="Wingdings" panose="05000000000000000000" pitchFamily="2" charset="2"/>
              <a:buChar char="Ø"/>
            </a:pPr>
            <a:r>
              <a:rPr lang="zh-CN" altLang="en-US" sz="1600" b="0" i="0" dirty="0">
                <a:solidFill>
                  <a:srgbClr val="4D4D4D"/>
                </a:solidFill>
                <a:effectLst/>
                <a:latin typeface="Times New Roman" panose="02020603050405020304" pitchFamily="18" charset="0"/>
                <a:cs typeface="Times New Roman" panose="02020603050405020304" pitchFamily="18" charset="0"/>
              </a:rPr>
              <a:t>以太坊和</a:t>
            </a:r>
            <a:r>
              <a:rPr lang="en-US" altLang="zh-CN" sz="1600" b="0" i="0" dirty="0">
                <a:solidFill>
                  <a:srgbClr val="4D4D4D"/>
                </a:solidFill>
                <a:effectLst/>
                <a:latin typeface="Times New Roman" panose="02020603050405020304" pitchFamily="18" charset="0"/>
                <a:cs typeface="Times New Roman" panose="02020603050405020304" pitchFamily="18" charset="0"/>
              </a:rPr>
              <a:t>Parity</a:t>
            </a:r>
            <a:r>
              <a:rPr lang="zh-CN" altLang="en-US" sz="1600" dirty="0">
                <a:solidFill>
                  <a:srgbClr val="4D4D4D"/>
                </a:solidFill>
                <a:latin typeface="Times New Roman" panose="02020603050405020304" pitchFamily="18" charset="0"/>
                <a:cs typeface="Times New Roman" panose="02020603050405020304" pitchFamily="18" charset="0"/>
              </a:rPr>
              <a:t>区块链</a:t>
            </a:r>
            <a:r>
              <a:rPr lang="zh-CN" altLang="en-US" sz="1600" b="0" i="0" dirty="0">
                <a:solidFill>
                  <a:srgbClr val="4D4D4D"/>
                </a:solidFill>
                <a:effectLst/>
                <a:latin typeface="Times New Roman" panose="02020603050405020304" pitchFamily="18" charset="0"/>
                <a:cs typeface="Times New Roman" panose="02020603050405020304" pitchFamily="18" charset="0"/>
              </a:rPr>
              <a:t>在分叉</a:t>
            </a:r>
            <a:r>
              <a:rPr lang="zh-CN" altLang="en-US" sz="1600" dirty="0">
                <a:solidFill>
                  <a:srgbClr val="4D4D4D"/>
                </a:solidFill>
                <a:latin typeface="Times New Roman" panose="02020603050405020304" pitchFamily="18" charset="0"/>
                <a:cs typeface="Times New Roman" panose="02020603050405020304" pitchFamily="18" charset="0"/>
              </a:rPr>
              <a:t>后</a:t>
            </a:r>
            <a:r>
              <a:rPr lang="zh-CN" altLang="en-US" sz="1600" b="0" i="0" dirty="0">
                <a:solidFill>
                  <a:srgbClr val="4D4D4D"/>
                </a:solidFill>
                <a:effectLst/>
                <a:latin typeface="Times New Roman" panose="02020603050405020304" pitchFamily="18" charset="0"/>
                <a:cs typeface="Times New Roman" panose="02020603050405020304" pitchFamily="18" charset="0"/>
              </a:rPr>
              <a:t>攻击持续时间内，在分叉分支中生成多达</a:t>
            </a:r>
            <a:r>
              <a:rPr lang="en-US" altLang="zh-CN" sz="1600" b="0" i="0" dirty="0">
                <a:solidFill>
                  <a:srgbClr val="4D4D4D"/>
                </a:solidFill>
                <a:effectLst/>
                <a:latin typeface="Times New Roman" panose="02020603050405020304" pitchFamily="18" charset="0"/>
                <a:cs typeface="Times New Roman" panose="02020603050405020304" pitchFamily="18" charset="0"/>
              </a:rPr>
              <a:t>30</a:t>
            </a:r>
            <a:r>
              <a:rPr lang="zh-CN" altLang="en-US" sz="1600" b="0" i="0" dirty="0">
                <a:solidFill>
                  <a:srgbClr val="4D4D4D"/>
                </a:solidFill>
                <a:effectLst/>
                <a:latin typeface="Times New Roman" panose="02020603050405020304" pitchFamily="18" charset="0"/>
                <a:cs typeface="Times New Roman" panose="02020603050405020304" pitchFamily="18" charset="0"/>
              </a:rPr>
              <a:t>％的块。当恢复时节点在主分支上达成共识并丢弃分叉块，差异很快就停止增加。</a:t>
            </a:r>
          </a:p>
          <a:p>
            <a:pPr marL="285750" indent="-285750">
              <a:buFont typeface="Wingdings" panose="05000000000000000000" pitchFamily="2" charset="2"/>
              <a:buChar char="Ø"/>
            </a:pPr>
            <a:r>
              <a:rPr lang="en-US" altLang="zh-CN" sz="1600" b="0" i="0" dirty="0">
                <a:solidFill>
                  <a:srgbClr val="4D4D4D"/>
                </a:solidFill>
                <a:effectLst/>
                <a:latin typeface="Times New Roman" panose="02020603050405020304" pitchFamily="18" charset="0"/>
                <a:cs typeface="Times New Roman" panose="02020603050405020304" pitchFamily="18" charset="0"/>
              </a:rPr>
              <a:t>Hyperledger</a:t>
            </a:r>
            <a:r>
              <a:rPr lang="zh-CN" altLang="en-US" sz="1600" b="0" i="0" dirty="0">
                <a:solidFill>
                  <a:srgbClr val="4D4D4D"/>
                </a:solidFill>
                <a:effectLst/>
                <a:latin typeface="Times New Roman" panose="02020603050405020304" pitchFamily="18" charset="0"/>
                <a:cs typeface="Times New Roman" panose="02020603050405020304" pitchFamily="18" charset="0"/>
              </a:rPr>
              <a:t>没有预期的分叉，但需要更长的时间才能从攻击中恢复</a:t>
            </a:r>
            <a:r>
              <a:rPr lang="en-US" altLang="zh-CN" sz="1600" b="0" i="0" dirty="0">
                <a:solidFill>
                  <a:srgbClr val="4D4D4D"/>
                </a:solidFill>
                <a:effectLst/>
                <a:latin typeface="Times New Roman" panose="02020603050405020304" pitchFamily="18" charset="0"/>
                <a:cs typeface="Times New Roman" panose="02020603050405020304" pitchFamily="18" charset="0"/>
              </a:rPr>
              <a:t>(</a:t>
            </a:r>
            <a:r>
              <a:rPr lang="zh-CN" altLang="en-US" sz="1600" b="0" i="0" dirty="0">
                <a:solidFill>
                  <a:srgbClr val="4D4D4D"/>
                </a:solidFill>
                <a:effectLst/>
                <a:latin typeface="Times New Roman" panose="02020603050405020304" pitchFamily="18" charset="0"/>
                <a:cs typeface="Times New Roman" panose="02020603050405020304" pitchFamily="18" charset="0"/>
              </a:rPr>
              <a:t>约</a:t>
            </a:r>
            <a:r>
              <a:rPr lang="en-US" altLang="zh-CN" sz="1600" b="0" i="0" dirty="0">
                <a:solidFill>
                  <a:srgbClr val="4D4D4D"/>
                </a:solidFill>
                <a:effectLst/>
                <a:latin typeface="Times New Roman" panose="02020603050405020304" pitchFamily="18" charset="0"/>
                <a:cs typeface="Times New Roman" panose="02020603050405020304" pitchFamily="18" charset="0"/>
              </a:rPr>
              <a:t>50s)</a:t>
            </a:r>
          </a:p>
        </p:txBody>
      </p:sp>
    </p:spTree>
    <p:extLst>
      <p:ext uri="{BB962C8B-B14F-4D97-AF65-F5344CB8AC3E}">
        <p14:creationId xmlns:p14="http://schemas.microsoft.com/office/powerpoint/2010/main" val="662289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D34E573-8408-407C-A027-C2AC6A38A677}"/>
              </a:ext>
            </a:extLst>
          </p:cNvPr>
          <p:cNvPicPr>
            <a:picLocks noChangeAspect="1"/>
          </p:cNvPicPr>
          <p:nvPr/>
        </p:nvPicPr>
        <p:blipFill>
          <a:blip r:embed="rId3"/>
          <a:stretch>
            <a:fillRect/>
          </a:stretch>
        </p:blipFill>
        <p:spPr>
          <a:xfrm>
            <a:off x="1961645" y="1972672"/>
            <a:ext cx="4572638" cy="2934109"/>
          </a:xfrm>
          <a:prstGeom prst="rect">
            <a:avLst/>
          </a:prstGeom>
        </p:spPr>
      </p:pic>
      <p:sp>
        <p:nvSpPr>
          <p:cNvPr id="26" name="文本框 25">
            <a:extLst>
              <a:ext uri="{FF2B5EF4-FFF2-40B4-BE49-F238E27FC236}">
                <a16:creationId xmlns:a16="http://schemas.microsoft.com/office/drawing/2014/main" id="{E44201D7-2FB7-4E64-8CC0-C6E3B28DFE5F}"/>
              </a:ext>
            </a:extLst>
          </p:cNvPr>
          <p:cNvSpPr txBox="1"/>
          <p:nvPr/>
        </p:nvSpPr>
        <p:spPr>
          <a:xfrm>
            <a:off x="467544" y="1322078"/>
            <a:ext cx="7560840" cy="646331"/>
          </a:xfrm>
          <a:prstGeom prst="rect">
            <a:avLst/>
          </a:prstGeom>
          <a:noFill/>
        </p:spPr>
        <p:txBody>
          <a:bodyPr wrap="square">
            <a:spAutoFit/>
          </a:bodyPr>
          <a:lstStyle/>
          <a:p>
            <a:r>
              <a:rPr lang="zh-CN" altLang="en-US" b="1" dirty="0">
                <a:solidFill>
                  <a:srgbClr val="4D4D4D"/>
                </a:solidFill>
                <a:latin typeface="Times New Roman" panose="02020603050405020304" pitchFamily="18" charset="0"/>
                <a:cs typeface="Times New Roman" panose="02020603050405020304" pitchFamily="18" charset="0"/>
              </a:rPr>
              <a:t>微观基准</a:t>
            </a:r>
            <a:endParaRPr lang="en-US" altLang="zh-CN" b="1" dirty="0">
              <a:solidFill>
                <a:srgbClr val="4D4D4D"/>
              </a:solidFill>
              <a:latin typeface="Times New Roman" panose="02020603050405020304" pitchFamily="18" charset="0"/>
              <a:cs typeface="Times New Roman" panose="02020603050405020304" pitchFamily="18" charset="0"/>
            </a:endParaRPr>
          </a:p>
          <a:p>
            <a:r>
              <a:rPr lang="zh-CN" altLang="en-US" dirty="0">
                <a:solidFill>
                  <a:srgbClr val="4D4D4D"/>
                </a:solidFill>
                <a:latin typeface="-apple-system"/>
              </a:rPr>
              <a:t>通过使用微观基准工作负载评估区块链系统在执行，数据和共识层的性能。</a:t>
            </a:r>
            <a:endParaRPr lang="zh-CN" altLang="en-US" b="0" i="0" dirty="0">
              <a:solidFill>
                <a:srgbClr val="4D4D4D"/>
              </a:solidFill>
              <a:effectLst/>
              <a:latin typeface="-apple-system"/>
            </a:endParaRPr>
          </a:p>
        </p:txBody>
      </p:sp>
      <p:sp>
        <p:nvSpPr>
          <p:cNvPr id="11" name="文本框 10">
            <a:extLst>
              <a:ext uri="{FF2B5EF4-FFF2-40B4-BE49-F238E27FC236}">
                <a16:creationId xmlns:a16="http://schemas.microsoft.com/office/drawing/2014/main" id="{538FE194-81B4-4F4F-A848-0703CCF5EC4B}"/>
              </a:ext>
            </a:extLst>
          </p:cNvPr>
          <p:cNvSpPr txBox="1"/>
          <p:nvPr/>
        </p:nvSpPr>
        <p:spPr>
          <a:xfrm>
            <a:off x="467544" y="5157192"/>
            <a:ext cx="7829279" cy="1077218"/>
          </a:xfrm>
          <a:prstGeom prst="rect">
            <a:avLst/>
          </a:prstGeom>
          <a:noFill/>
        </p:spPr>
        <p:txBody>
          <a:bodyPr wrap="square">
            <a:spAutoFit/>
          </a:bodyPr>
          <a:lstStyle/>
          <a:p>
            <a:r>
              <a:rPr lang="zh-CN" altLang="en-US" sz="1600" dirty="0">
                <a:solidFill>
                  <a:srgbClr val="4D4D4D"/>
                </a:solidFill>
                <a:latin typeface="-apple-system"/>
              </a:rPr>
              <a:t>在执行层，</a:t>
            </a:r>
            <a:r>
              <a:rPr lang="zh-CN" altLang="en-US" sz="1600" b="0" i="0" dirty="0">
                <a:solidFill>
                  <a:srgbClr val="4D4D4D"/>
                </a:solidFill>
                <a:effectLst/>
                <a:latin typeface="-apple-system"/>
              </a:rPr>
              <a:t>运行排序算法，测量执行时间和服务器再内存使用情况</a:t>
            </a:r>
            <a:endParaRPr lang="en-US" altLang="zh-CN" sz="1600" b="0" i="0" dirty="0">
              <a:solidFill>
                <a:srgbClr val="4D4D4D"/>
              </a:solidFill>
              <a:effectLst/>
              <a:latin typeface="-apple-system"/>
            </a:endParaRPr>
          </a:p>
          <a:p>
            <a:pPr marL="285750" indent="-285750">
              <a:buFont typeface="Wingdings" panose="05000000000000000000" pitchFamily="2" charset="2"/>
              <a:buChar char="Ø"/>
            </a:pPr>
            <a:r>
              <a:rPr lang="en-US" altLang="zh-CN" sz="1600" dirty="0">
                <a:solidFill>
                  <a:srgbClr val="4D4D4D"/>
                </a:solidFill>
                <a:latin typeface="Times New Roman" panose="02020603050405020304" pitchFamily="18" charset="0"/>
                <a:cs typeface="Times New Roman" panose="02020603050405020304" pitchFamily="18" charset="0"/>
              </a:rPr>
              <a:t>Hyperledger</a:t>
            </a:r>
            <a:r>
              <a:rPr lang="zh-CN" altLang="en-US" sz="1600" dirty="0">
                <a:solidFill>
                  <a:srgbClr val="4D4D4D"/>
                </a:solidFill>
                <a:latin typeface="Times New Roman" panose="02020603050405020304" pitchFamily="18" charset="0"/>
                <a:cs typeface="Times New Roman" panose="02020603050405020304" pitchFamily="18" charset="0"/>
              </a:rPr>
              <a:t>在速度和内存使用方面最高效</a:t>
            </a:r>
            <a:endParaRPr lang="en-US" altLang="zh-CN" sz="1600" dirty="0">
              <a:solidFill>
                <a:srgbClr val="4D4D4D"/>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zh-CN" sz="1600" dirty="0">
                <a:solidFill>
                  <a:srgbClr val="4D4D4D"/>
                </a:solidFill>
                <a:latin typeface="Times New Roman" panose="02020603050405020304" pitchFamily="18" charset="0"/>
                <a:cs typeface="Times New Roman" panose="02020603050405020304" pitchFamily="18" charset="0"/>
              </a:rPr>
              <a:t>Parity</a:t>
            </a:r>
            <a:r>
              <a:rPr lang="zh-CN" altLang="en-US" sz="1600" dirty="0">
                <a:solidFill>
                  <a:srgbClr val="4D4D4D"/>
                </a:solidFill>
                <a:latin typeface="Times New Roman" panose="02020603050405020304" pitchFamily="18" charset="0"/>
                <a:cs typeface="Times New Roman" panose="02020603050405020304" pitchFamily="18" charset="0"/>
              </a:rPr>
              <a:t>的计算和内存效率较之以太坊更高</a:t>
            </a:r>
            <a:r>
              <a:rPr lang="en-US" altLang="zh-CN" sz="1600" dirty="0">
                <a:solidFill>
                  <a:srgbClr val="4D4D4D"/>
                </a:solidFill>
                <a:latin typeface="Times New Roman" panose="02020603050405020304" pitchFamily="18" charset="0"/>
                <a:cs typeface="Times New Roman" panose="02020603050405020304" pitchFamily="18" charset="0"/>
              </a:rPr>
              <a:t>(</a:t>
            </a:r>
            <a:r>
              <a:rPr lang="zh-CN" altLang="en-US" sz="1600" dirty="0">
                <a:solidFill>
                  <a:srgbClr val="4D4D4D"/>
                </a:solidFill>
                <a:latin typeface="Times New Roman" panose="02020603050405020304" pitchFamily="18" charset="0"/>
                <a:cs typeface="Times New Roman" panose="02020603050405020304" pitchFamily="18" charset="0"/>
              </a:rPr>
              <a:t>以太坊会再内存效率上表现很差</a:t>
            </a:r>
            <a:r>
              <a:rPr lang="en-US" altLang="zh-CN" sz="1600" dirty="0">
                <a:solidFill>
                  <a:srgbClr val="4D4D4D"/>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zh-CN" altLang="en-US" sz="1600" dirty="0">
                <a:solidFill>
                  <a:srgbClr val="4D4D4D"/>
                </a:solidFill>
                <a:latin typeface="Times New Roman" panose="02020603050405020304" pitchFamily="18" charset="0"/>
                <a:cs typeface="Times New Roman" panose="02020603050405020304" pitchFamily="18" charset="0"/>
              </a:rPr>
              <a:t>三个系统都未能使用多核架构，即它们都是仅使用一个核来执行合同</a:t>
            </a:r>
            <a:endParaRPr lang="en-US" altLang="zh-CN" sz="1600" b="0" i="0" dirty="0">
              <a:solidFill>
                <a:srgbClr val="4D4D4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2704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a:extLst>
              <a:ext uri="{FF2B5EF4-FFF2-40B4-BE49-F238E27FC236}">
                <a16:creationId xmlns:a16="http://schemas.microsoft.com/office/drawing/2014/main" id="{E44201D7-2FB7-4E64-8CC0-C6E3B28DFE5F}"/>
              </a:ext>
            </a:extLst>
          </p:cNvPr>
          <p:cNvSpPr txBox="1"/>
          <p:nvPr/>
        </p:nvSpPr>
        <p:spPr>
          <a:xfrm>
            <a:off x="467544" y="1322078"/>
            <a:ext cx="7560840" cy="369332"/>
          </a:xfrm>
          <a:prstGeom prst="rect">
            <a:avLst/>
          </a:prstGeom>
          <a:noFill/>
        </p:spPr>
        <p:txBody>
          <a:bodyPr wrap="square">
            <a:spAutoFit/>
          </a:bodyPr>
          <a:lstStyle/>
          <a:p>
            <a:r>
              <a:rPr lang="zh-CN" altLang="en-US" b="1" dirty="0">
                <a:solidFill>
                  <a:srgbClr val="4D4D4D"/>
                </a:solidFill>
                <a:latin typeface="Times New Roman" panose="02020603050405020304" pitchFamily="18" charset="0"/>
                <a:cs typeface="Times New Roman" panose="02020603050405020304" pitchFamily="18" charset="0"/>
              </a:rPr>
              <a:t>微观基准</a:t>
            </a:r>
            <a:endParaRPr lang="en-US" altLang="zh-CN" b="1" dirty="0">
              <a:solidFill>
                <a:srgbClr val="4D4D4D"/>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538FE194-81B4-4F4F-A848-0703CCF5EC4B}"/>
              </a:ext>
            </a:extLst>
          </p:cNvPr>
          <p:cNvSpPr txBox="1"/>
          <p:nvPr/>
        </p:nvSpPr>
        <p:spPr>
          <a:xfrm>
            <a:off x="401688" y="5182564"/>
            <a:ext cx="7901287" cy="830997"/>
          </a:xfrm>
          <a:prstGeom prst="rect">
            <a:avLst/>
          </a:prstGeom>
          <a:noFill/>
        </p:spPr>
        <p:txBody>
          <a:bodyPr wrap="square">
            <a:spAutoFit/>
          </a:bodyPr>
          <a:lstStyle>
            <a:defPPr>
              <a:defRPr lang="zh-CN"/>
            </a:defPPr>
            <a:lvl1pPr>
              <a:defRPr sz="1600">
                <a:solidFill>
                  <a:srgbClr val="4D4D4D"/>
                </a:solidFill>
                <a:latin typeface="-apple-system"/>
              </a:defRPr>
            </a:lvl1pPr>
          </a:lstStyle>
          <a:p>
            <a:pPr marL="285750" indent="-285750">
              <a:buFont typeface="Wingdings" panose="05000000000000000000" pitchFamily="2" charset="2"/>
              <a:buChar char="Ø"/>
            </a:pPr>
            <a:r>
              <a:rPr lang="en-US" altLang="zh-CN" dirty="0"/>
              <a:t>Hyperledger</a:t>
            </a:r>
            <a:r>
              <a:rPr lang="zh-CN" altLang="en-US" dirty="0"/>
              <a:t>在存储空间使用上低很多</a:t>
            </a:r>
            <a:r>
              <a:rPr lang="en-US" altLang="zh-CN" dirty="0"/>
              <a:t>(</a:t>
            </a:r>
            <a:r>
              <a:rPr lang="zh-CN" altLang="en-US" dirty="0"/>
              <a:t>模型简单</a:t>
            </a:r>
            <a:r>
              <a:rPr lang="en-US" altLang="zh-CN" dirty="0"/>
              <a:t>)</a:t>
            </a:r>
          </a:p>
          <a:p>
            <a:pPr marL="285750" indent="-285750">
              <a:buFont typeface="Wingdings" panose="05000000000000000000" pitchFamily="2" charset="2"/>
              <a:buChar char="Ø"/>
            </a:pPr>
            <a:r>
              <a:rPr lang="zh-CN" altLang="en-US" dirty="0"/>
              <a:t>以太坊和</a:t>
            </a:r>
            <a:r>
              <a:rPr lang="en-US" altLang="zh-CN" dirty="0"/>
              <a:t>Parity</a:t>
            </a:r>
            <a:r>
              <a:rPr lang="zh-CN" altLang="en-US" dirty="0"/>
              <a:t>的空间开销接近</a:t>
            </a:r>
            <a:r>
              <a:rPr lang="en-US" altLang="zh-CN" dirty="0"/>
              <a:t>(</a:t>
            </a:r>
            <a:r>
              <a:rPr lang="zh-CN" altLang="en-US" dirty="0"/>
              <a:t>相同的数据模型和内部索引结构</a:t>
            </a:r>
            <a:r>
              <a:rPr lang="en-US" altLang="zh-CN" dirty="0"/>
              <a:t>)</a:t>
            </a:r>
            <a:r>
              <a:rPr lang="zh-CN" altLang="en-US" dirty="0"/>
              <a:t>，</a:t>
            </a:r>
            <a:r>
              <a:rPr lang="en-US" altLang="zh-CN" dirty="0"/>
              <a:t>Parity</a:t>
            </a:r>
            <a:r>
              <a:rPr lang="zh-CN" altLang="en-US" dirty="0"/>
              <a:t>具有更好的</a:t>
            </a:r>
            <a:r>
              <a:rPr lang="en-US" altLang="zh-CN" dirty="0"/>
              <a:t>I/O</a:t>
            </a:r>
            <a:r>
              <a:rPr lang="zh-CN" altLang="en-US" dirty="0"/>
              <a:t>性能但无法处理大数据，而以太坊以吞吐量为代价可以处理更多的数据。</a:t>
            </a:r>
            <a:endParaRPr lang="en-US" altLang="zh-CN" dirty="0"/>
          </a:p>
        </p:txBody>
      </p:sp>
      <p:sp>
        <p:nvSpPr>
          <p:cNvPr id="2" name="矩形 1">
            <a:extLst>
              <a:ext uri="{FF2B5EF4-FFF2-40B4-BE49-F238E27FC236}">
                <a16:creationId xmlns:a16="http://schemas.microsoft.com/office/drawing/2014/main" id="{D1156443-3206-4FAF-9C2B-0BF7B04FFE9C}"/>
              </a:ext>
            </a:extLst>
          </p:cNvPr>
          <p:cNvSpPr/>
          <p:nvPr/>
        </p:nvSpPr>
        <p:spPr>
          <a:xfrm>
            <a:off x="467544" y="1691410"/>
            <a:ext cx="7560840" cy="646331"/>
          </a:xfrm>
          <a:prstGeom prst="rect">
            <a:avLst/>
          </a:prstGeom>
        </p:spPr>
        <p:txBody>
          <a:bodyPr wrap="square">
            <a:spAutoFit/>
          </a:bodyPr>
          <a:lstStyle/>
          <a:p>
            <a:r>
              <a:rPr lang="zh-CN" altLang="en-US" dirty="0">
                <a:solidFill>
                  <a:srgbClr val="4D4D4D"/>
                </a:solidFill>
                <a:latin typeface="-apple-system"/>
              </a:rPr>
              <a:t>数据模型层方面，执行了一些关键值元组的读写操作，测量这些操作的吞吐量和磁盘使用情况</a:t>
            </a:r>
            <a:endParaRPr lang="en-US" altLang="zh-CN" dirty="0">
              <a:solidFill>
                <a:srgbClr val="4D4D4D"/>
              </a:solidFill>
              <a:latin typeface="-apple-system"/>
            </a:endParaRPr>
          </a:p>
        </p:txBody>
      </p:sp>
      <p:pic>
        <p:nvPicPr>
          <p:cNvPr id="4" name="图片 3">
            <a:extLst>
              <a:ext uri="{FF2B5EF4-FFF2-40B4-BE49-F238E27FC236}">
                <a16:creationId xmlns:a16="http://schemas.microsoft.com/office/drawing/2014/main" id="{BBAADBB6-B33C-4E63-84EF-51027F2DC39F}"/>
              </a:ext>
            </a:extLst>
          </p:cNvPr>
          <p:cNvPicPr>
            <a:picLocks noChangeAspect="1"/>
          </p:cNvPicPr>
          <p:nvPr/>
        </p:nvPicPr>
        <p:blipFill>
          <a:blip r:embed="rId3"/>
          <a:stretch>
            <a:fillRect/>
          </a:stretch>
        </p:blipFill>
        <p:spPr>
          <a:xfrm>
            <a:off x="0" y="2343043"/>
            <a:ext cx="9144000" cy="2317813"/>
          </a:xfrm>
          <a:prstGeom prst="rect">
            <a:avLst/>
          </a:prstGeom>
        </p:spPr>
      </p:pic>
    </p:spTree>
    <p:extLst>
      <p:ext uri="{BB962C8B-B14F-4D97-AF65-F5344CB8AC3E}">
        <p14:creationId xmlns:p14="http://schemas.microsoft.com/office/powerpoint/2010/main" val="1293614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a:extLst>
              <a:ext uri="{FF2B5EF4-FFF2-40B4-BE49-F238E27FC236}">
                <a16:creationId xmlns:a16="http://schemas.microsoft.com/office/drawing/2014/main" id="{E44201D7-2FB7-4E64-8CC0-C6E3B28DFE5F}"/>
              </a:ext>
            </a:extLst>
          </p:cNvPr>
          <p:cNvSpPr txBox="1"/>
          <p:nvPr/>
        </p:nvSpPr>
        <p:spPr>
          <a:xfrm>
            <a:off x="467544" y="1322078"/>
            <a:ext cx="7560840" cy="369332"/>
          </a:xfrm>
          <a:prstGeom prst="rect">
            <a:avLst/>
          </a:prstGeom>
          <a:noFill/>
        </p:spPr>
        <p:txBody>
          <a:bodyPr wrap="square">
            <a:spAutoFit/>
          </a:bodyPr>
          <a:lstStyle/>
          <a:p>
            <a:r>
              <a:rPr lang="zh-CN" altLang="en-US" b="1" dirty="0">
                <a:solidFill>
                  <a:srgbClr val="4D4D4D"/>
                </a:solidFill>
                <a:latin typeface="Times New Roman" panose="02020603050405020304" pitchFamily="18" charset="0"/>
                <a:cs typeface="Times New Roman" panose="02020603050405020304" pitchFamily="18" charset="0"/>
              </a:rPr>
              <a:t>微观基准</a:t>
            </a:r>
            <a:endParaRPr lang="en-US" altLang="zh-CN" b="1" dirty="0">
              <a:solidFill>
                <a:srgbClr val="4D4D4D"/>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538FE194-81B4-4F4F-A848-0703CCF5EC4B}"/>
              </a:ext>
            </a:extLst>
          </p:cNvPr>
          <p:cNvSpPr txBox="1"/>
          <p:nvPr/>
        </p:nvSpPr>
        <p:spPr>
          <a:xfrm>
            <a:off x="297320" y="5166590"/>
            <a:ext cx="7901287" cy="830997"/>
          </a:xfrm>
          <a:prstGeom prst="rect">
            <a:avLst/>
          </a:prstGeom>
          <a:noFill/>
        </p:spPr>
        <p:txBody>
          <a:bodyPr wrap="square">
            <a:spAutoFit/>
          </a:bodyPr>
          <a:lstStyle>
            <a:defPPr>
              <a:defRPr lang="zh-CN"/>
            </a:defPPr>
            <a:lvl1pPr>
              <a:defRPr sz="1600">
                <a:solidFill>
                  <a:srgbClr val="4D4D4D"/>
                </a:solidFill>
                <a:latin typeface="-apple-system"/>
              </a:defRPr>
            </a:lvl1pPr>
          </a:lstStyle>
          <a:p>
            <a:pPr marL="285750" indent="-285750">
              <a:buFont typeface="Wingdings" panose="05000000000000000000" pitchFamily="2" charset="2"/>
              <a:buChar char="Ø"/>
            </a:pPr>
            <a:r>
              <a:rPr lang="en-US" altLang="zh-CN" dirty="0"/>
              <a:t>Parity</a:t>
            </a:r>
            <a:r>
              <a:rPr lang="zh-CN" altLang="en-US" dirty="0"/>
              <a:t>中这些工作负载之间没有差异，因为</a:t>
            </a:r>
            <a:r>
              <a:rPr lang="en-US" altLang="zh-CN" dirty="0"/>
              <a:t>Parity</a:t>
            </a:r>
            <a:r>
              <a:rPr lang="zh-CN" altLang="en-US" dirty="0"/>
              <a:t>中的瓶颈是由于事务签名（即使是空事务仍然需要签名），而不是由于共识或事务执行。</a:t>
            </a:r>
            <a:endParaRPr lang="en-US" altLang="zh-CN" dirty="0"/>
          </a:p>
          <a:p>
            <a:pPr marL="285750" indent="-285750">
              <a:buFont typeface="Wingdings" panose="05000000000000000000" pitchFamily="2" charset="2"/>
              <a:buChar char="Ø"/>
            </a:pPr>
            <a:r>
              <a:rPr lang="zh-CN" altLang="en-US" dirty="0"/>
              <a:t>以太坊，与</a:t>
            </a:r>
            <a:r>
              <a:rPr lang="en-US" altLang="zh-CN" dirty="0"/>
              <a:t>YCSB</a:t>
            </a:r>
            <a:r>
              <a:rPr lang="zh-CN" altLang="en-US" dirty="0"/>
              <a:t>相比吞吐量增加</a:t>
            </a:r>
            <a:r>
              <a:rPr lang="en-US" altLang="zh-CN" dirty="0"/>
              <a:t>10</a:t>
            </a:r>
            <a:r>
              <a:rPr lang="zh-CN" altLang="en-US" dirty="0"/>
              <a:t>％，即执行</a:t>
            </a:r>
            <a:r>
              <a:rPr lang="en-US" altLang="zh-CN" dirty="0"/>
              <a:t>YCSB</a:t>
            </a:r>
            <a:r>
              <a:rPr lang="zh-CN" altLang="en-US" dirty="0"/>
              <a:t>交易账户的开销为</a:t>
            </a:r>
            <a:r>
              <a:rPr lang="en-US" altLang="zh-CN" dirty="0"/>
              <a:t>10</a:t>
            </a:r>
            <a:r>
              <a:rPr lang="zh-CN" altLang="en-US" dirty="0"/>
              <a:t>％。 </a:t>
            </a:r>
            <a:endParaRPr lang="en-US" altLang="zh-CN" dirty="0"/>
          </a:p>
        </p:txBody>
      </p:sp>
      <p:sp>
        <p:nvSpPr>
          <p:cNvPr id="2" name="矩形 1">
            <a:extLst>
              <a:ext uri="{FF2B5EF4-FFF2-40B4-BE49-F238E27FC236}">
                <a16:creationId xmlns:a16="http://schemas.microsoft.com/office/drawing/2014/main" id="{D1156443-3206-4FAF-9C2B-0BF7B04FFE9C}"/>
              </a:ext>
            </a:extLst>
          </p:cNvPr>
          <p:cNvSpPr/>
          <p:nvPr/>
        </p:nvSpPr>
        <p:spPr>
          <a:xfrm>
            <a:off x="467544" y="1691410"/>
            <a:ext cx="7560840" cy="646331"/>
          </a:xfrm>
          <a:prstGeom prst="rect">
            <a:avLst/>
          </a:prstGeom>
        </p:spPr>
        <p:txBody>
          <a:bodyPr wrap="square">
            <a:spAutoFit/>
          </a:bodyPr>
          <a:lstStyle/>
          <a:p>
            <a:r>
              <a:rPr lang="zh-CN" altLang="en-US" dirty="0">
                <a:solidFill>
                  <a:srgbClr val="4D4D4D"/>
                </a:solidFill>
                <a:latin typeface="-apple-system"/>
              </a:rPr>
              <a:t>共识层，部署了接受交易并立即返回的</a:t>
            </a:r>
            <a:r>
              <a:rPr lang="en-US" altLang="zh-CN" dirty="0" err="1">
                <a:solidFill>
                  <a:srgbClr val="4D4D4D"/>
                </a:solidFill>
                <a:latin typeface="-apple-system"/>
              </a:rPr>
              <a:t>DoNothing</a:t>
            </a:r>
            <a:r>
              <a:rPr lang="zh-CN" altLang="en-US" dirty="0">
                <a:solidFill>
                  <a:srgbClr val="4D4D4D"/>
                </a:solidFill>
                <a:latin typeface="-apple-system"/>
              </a:rPr>
              <a:t>，测量了此工作负载的吞吐量，并与</a:t>
            </a:r>
            <a:r>
              <a:rPr lang="en-US" altLang="zh-CN" dirty="0">
                <a:solidFill>
                  <a:srgbClr val="4D4D4D"/>
                </a:solidFill>
                <a:latin typeface="-apple-system"/>
              </a:rPr>
              <a:t>YCSB</a:t>
            </a:r>
            <a:r>
              <a:rPr lang="zh-CN" altLang="en-US" dirty="0">
                <a:solidFill>
                  <a:srgbClr val="4D4D4D"/>
                </a:solidFill>
                <a:latin typeface="-apple-system"/>
              </a:rPr>
              <a:t>和</a:t>
            </a:r>
            <a:r>
              <a:rPr lang="en-US" altLang="zh-CN" dirty="0" err="1">
                <a:solidFill>
                  <a:srgbClr val="4D4D4D"/>
                </a:solidFill>
                <a:latin typeface="-apple-system"/>
              </a:rPr>
              <a:t>Smallbank</a:t>
            </a:r>
            <a:r>
              <a:rPr lang="zh-CN" altLang="en-US" dirty="0">
                <a:solidFill>
                  <a:srgbClr val="4D4D4D"/>
                </a:solidFill>
                <a:latin typeface="-apple-system"/>
              </a:rPr>
              <a:t>进行了比较。 </a:t>
            </a:r>
            <a:endParaRPr lang="en-US" altLang="zh-CN" dirty="0">
              <a:solidFill>
                <a:srgbClr val="4D4D4D"/>
              </a:solidFill>
              <a:latin typeface="-apple-system"/>
            </a:endParaRPr>
          </a:p>
        </p:txBody>
      </p:sp>
      <p:pic>
        <p:nvPicPr>
          <p:cNvPr id="4" name="图片 3">
            <a:extLst>
              <a:ext uri="{FF2B5EF4-FFF2-40B4-BE49-F238E27FC236}">
                <a16:creationId xmlns:a16="http://schemas.microsoft.com/office/drawing/2014/main" id="{2B83F6FA-C728-49BA-88C7-B2441DD3C3F6}"/>
              </a:ext>
            </a:extLst>
          </p:cNvPr>
          <p:cNvPicPr>
            <a:picLocks noChangeAspect="1"/>
          </p:cNvPicPr>
          <p:nvPr/>
        </p:nvPicPr>
        <p:blipFill>
          <a:blip r:embed="rId3"/>
          <a:stretch>
            <a:fillRect/>
          </a:stretch>
        </p:blipFill>
        <p:spPr>
          <a:xfrm>
            <a:off x="2655204" y="2337741"/>
            <a:ext cx="3394253" cy="2691583"/>
          </a:xfrm>
          <a:prstGeom prst="rect">
            <a:avLst/>
          </a:prstGeom>
        </p:spPr>
      </p:pic>
    </p:spTree>
    <p:extLst>
      <p:ext uri="{BB962C8B-B14F-4D97-AF65-F5344CB8AC3E}">
        <p14:creationId xmlns:p14="http://schemas.microsoft.com/office/powerpoint/2010/main" val="3651402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a:extLst>
              <a:ext uri="{FF2B5EF4-FFF2-40B4-BE49-F238E27FC236}">
                <a16:creationId xmlns:a16="http://schemas.microsoft.com/office/drawing/2014/main" id="{E44201D7-2FB7-4E64-8CC0-C6E3B28DFE5F}"/>
              </a:ext>
            </a:extLst>
          </p:cNvPr>
          <p:cNvSpPr txBox="1"/>
          <p:nvPr/>
        </p:nvSpPr>
        <p:spPr>
          <a:xfrm>
            <a:off x="467544" y="1322078"/>
            <a:ext cx="7560840" cy="369332"/>
          </a:xfrm>
          <a:prstGeom prst="rect">
            <a:avLst/>
          </a:prstGeom>
          <a:noFill/>
        </p:spPr>
        <p:txBody>
          <a:bodyPr wrap="square">
            <a:spAutoFit/>
          </a:bodyPr>
          <a:lstStyle/>
          <a:p>
            <a:r>
              <a:rPr lang="zh-CN" altLang="en-US" b="1" dirty="0">
                <a:solidFill>
                  <a:srgbClr val="4D4D4D"/>
                </a:solidFill>
                <a:latin typeface="Times New Roman" panose="02020603050405020304" pitchFamily="18" charset="0"/>
                <a:cs typeface="Times New Roman" panose="02020603050405020304" pitchFamily="18" charset="0"/>
              </a:rPr>
              <a:t>结论</a:t>
            </a:r>
            <a:endParaRPr lang="en-US" altLang="zh-CN" b="1" dirty="0">
              <a:solidFill>
                <a:srgbClr val="4D4D4D"/>
              </a:solidFill>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D1156443-3206-4FAF-9C2B-0BF7B04FFE9C}"/>
              </a:ext>
            </a:extLst>
          </p:cNvPr>
          <p:cNvSpPr/>
          <p:nvPr/>
        </p:nvSpPr>
        <p:spPr>
          <a:xfrm>
            <a:off x="464518" y="1694134"/>
            <a:ext cx="7560840" cy="1754326"/>
          </a:xfrm>
          <a:prstGeom prst="rect">
            <a:avLst/>
          </a:prstGeom>
        </p:spPr>
        <p:txBody>
          <a:bodyPr wrap="square">
            <a:spAutoFit/>
          </a:bodyPr>
          <a:lstStyle/>
          <a:p>
            <a:r>
              <a:rPr lang="en-US" altLang="zh-CN" dirty="0">
                <a:solidFill>
                  <a:srgbClr val="4D4D4D"/>
                </a:solidFill>
                <a:latin typeface="Times New Roman" panose="02020603050405020304" pitchFamily="18" charset="0"/>
                <a:cs typeface="Times New Roman" panose="02020603050405020304" pitchFamily="18" charset="0"/>
              </a:rPr>
              <a:t>1</a:t>
            </a:r>
            <a:r>
              <a:rPr lang="zh-CN" altLang="en-US" dirty="0">
                <a:solidFill>
                  <a:srgbClr val="4D4D4D"/>
                </a:solidFill>
                <a:latin typeface="Times New Roman" panose="02020603050405020304" pitchFamily="18" charset="0"/>
                <a:cs typeface="Times New Roman" panose="02020603050405020304" pitchFamily="18" charset="0"/>
              </a:rPr>
              <a:t>、提出了第一个基准测试框架，称为</a:t>
            </a:r>
            <a:r>
              <a:rPr lang="en-US" altLang="zh-CN" dirty="0">
                <a:solidFill>
                  <a:srgbClr val="4D4D4D"/>
                </a:solidFill>
                <a:latin typeface="Times New Roman" panose="02020603050405020304" pitchFamily="18" charset="0"/>
                <a:cs typeface="Times New Roman" panose="02020603050405020304" pitchFamily="18" charset="0"/>
              </a:rPr>
              <a:t>BLOCKBENCH</a:t>
            </a:r>
            <a:r>
              <a:rPr lang="zh-CN" altLang="en-US" dirty="0">
                <a:solidFill>
                  <a:srgbClr val="4D4D4D"/>
                </a:solidFill>
                <a:latin typeface="Times New Roman" panose="02020603050405020304" pitchFamily="18" charset="0"/>
                <a:cs typeface="Times New Roman" panose="02020603050405020304" pitchFamily="18" charset="0"/>
              </a:rPr>
              <a:t>，用于评估私有区块链系统。 </a:t>
            </a:r>
            <a:endParaRPr lang="en-US" altLang="zh-CN" dirty="0">
              <a:solidFill>
                <a:srgbClr val="4D4D4D"/>
              </a:solidFill>
              <a:latin typeface="Times New Roman" panose="02020603050405020304" pitchFamily="18" charset="0"/>
              <a:cs typeface="Times New Roman" panose="02020603050405020304" pitchFamily="18" charset="0"/>
            </a:endParaRPr>
          </a:p>
          <a:p>
            <a:r>
              <a:rPr lang="en-US" altLang="zh-CN" dirty="0">
                <a:solidFill>
                  <a:srgbClr val="4D4D4D"/>
                </a:solidFill>
                <a:latin typeface="Times New Roman" panose="02020603050405020304" pitchFamily="18" charset="0"/>
                <a:cs typeface="Times New Roman" panose="02020603050405020304" pitchFamily="18" charset="0"/>
              </a:rPr>
              <a:t>2</a:t>
            </a:r>
            <a:r>
              <a:rPr lang="zh-CN" altLang="en-US" dirty="0">
                <a:solidFill>
                  <a:srgbClr val="4D4D4D"/>
                </a:solidFill>
                <a:latin typeface="Times New Roman" panose="02020603050405020304" pitchFamily="18" charset="0"/>
                <a:cs typeface="Times New Roman" panose="02020603050405020304" pitchFamily="18" charset="0"/>
              </a:rPr>
              <a:t>、</a:t>
            </a:r>
            <a:r>
              <a:rPr lang="en-US" altLang="zh-CN" dirty="0">
                <a:solidFill>
                  <a:srgbClr val="4D4D4D"/>
                </a:solidFill>
                <a:latin typeface="Times New Roman" panose="02020603050405020304" pitchFamily="18" charset="0"/>
                <a:cs typeface="Times New Roman" panose="02020603050405020304" pitchFamily="18" charset="0"/>
              </a:rPr>
              <a:t>BLOCKBENCH</a:t>
            </a:r>
            <a:r>
              <a:rPr lang="zh-CN" altLang="en-US" dirty="0">
                <a:solidFill>
                  <a:srgbClr val="4D4D4D"/>
                </a:solidFill>
                <a:latin typeface="Times New Roman" panose="02020603050405020304" pitchFamily="18" charset="0"/>
                <a:cs typeface="Times New Roman" panose="02020603050405020304" pitchFamily="18" charset="0"/>
              </a:rPr>
              <a:t>包含用于测量数据处理性能的工作负载，以及用于理解区块链不同层的性能的工作负载。</a:t>
            </a:r>
            <a:endParaRPr lang="en-US" altLang="zh-CN" dirty="0">
              <a:solidFill>
                <a:srgbClr val="4D4D4D"/>
              </a:solidFill>
              <a:latin typeface="Times New Roman" panose="02020603050405020304" pitchFamily="18" charset="0"/>
              <a:cs typeface="Times New Roman" panose="02020603050405020304" pitchFamily="18" charset="0"/>
            </a:endParaRPr>
          </a:p>
          <a:p>
            <a:r>
              <a:rPr lang="en-US" altLang="zh-CN" dirty="0">
                <a:solidFill>
                  <a:srgbClr val="4D4D4D"/>
                </a:solidFill>
                <a:latin typeface="Times New Roman" panose="02020603050405020304" pitchFamily="18" charset="0"/>
                <a:cs typeface="Times New Roman" panose="02020603050405020304" pitchFamily="18" charset="0"/>
              </a:rPr>
              <a:t>3</a:t>
            </a:r>
            <a:r>
              <a:rPr lang="zh-CN" altLang="en-US" dirty="0">
                <a:solidFill>
                  <a:srgbClr val="4D4D4D"/>
                </a:solidFill>
                <a:latin typeface="Times New Roman" panose="02020603050405020304" pitchFamily="18" charset="0"/>
                <a:cs typeface="Times New Roman" panose="02020603050405020304" pitchFamily="18" charset="0"/>
              </a:rPr>
              <a:t>、 使用</a:t>
            </a:r>
            <a:r>
              <a:rPr lang="en-US" altLang="zh-CN" dirty="0">
                <a:solidFill>
                  <a:srgbClr val="4D4D4D"/>
                </a:solidFill>
                <a:latin typeface="Times New Roman" panose="02020603050405020304" pitchFamily="18" charset="0"/>
                <a:cs typeface="Times New Roman" panose="02020603050405020304" pitchFamily="18" charset="0"/>
              </a:rPr>
              <a:t>BLOCKBENCH</a:t>
            </a:r>
            <a:r>
              <a:rPr lang="zh-CN" altLang="en-US" dirty="0">
                <a:solidFill>
                  <a:srgbClr val="4D4D4D"/>
                </a:solidFill>
                <a:latin typeface="Times New Roman" panose="02020603050405020304" pitchFamily="18" charset="0"/>
                <a:cs typeface="Times New Roman" panose="02020603050405020304" pitchFamily="18" charset="0"/>
              </a:rPr>
              <a:t>，用两个宏观基准和四个微观基准对区块链系统进行了综合分析</a:t>
            </a:r>
            <a:endParaRPr lang="en-US" altLang="zh-CN" dirty="0">
              <a:solidFill>
                <a:srgbClr val="4D4D4D"/>
              </a:solidFill>
              <a:latin typeface="Times New Roman" panose="02020603050405020304" pitchFamily="18" charset="0"/>
              <a:cs typeface="Times New Roman" panose="02020603050405020304" pitchFamily="18" charset="0"/>
            </a:endParaRPr>
          </a:p>
        </p:txBody>
      </p:sp>
      <p:graphicFrame>
        <p:nvGraphicFramePr>
          <p:cNvPr id="10" name="图示 9">
            <a:extLst>
              <a:ext uri="{FF2B5EF4-FFF2-40B4-BE49-F238E27FC236}">
                <a16:creationId xmlns:a16="http://schemas.microsoft.com/office/drawing/2014/main" id="{46ACCC83-BB76-4F6D-BB2D-763CC6D60001}"/>
              </a:ext>
            </a:extLst>
          </p:cNvPr>
          <p:cNvGraphicFramePr/>
          <p:nvPr>
            <p:extLst>
              <p:ext uri="{D42A27DB-BD31-4B8C-83A1-F6EECF244321}">
                <p14:modId xmlns:p14="http://schemas.microsoft.com/office/powerpoint/2010/main" val="4241154885"/>
              </p:ext>
            </p:extLst>
          </p:nvPr>
        </p:nvGraphicFramePr>
        <p:xfrm>
          <a:off x="2502861" y="3544158"/>
          <a:ext cx="3096344" cy="20802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文本框 13">
            <a:extLst>
              <a:ext uri="{FF2B5EF4-FFF2-40B4-BE49-F238E27FC236}">
                <a16:creationId xmlns:a16="http://schemas.microsoft.com/office/drawing/2014/main" id="{4DE2FCE1-33F0-43AC-B1C2-2221006573CC}"/>
              </a:ext>
            </a:extLst>
          </p:cNvPr>
          <p:cNvSpPr txBox="1"/>
          <p:nvPr/>
        </p:nvSpPr>
        <p:spPr>
          <a:xfrm>
            <a:off x="1710773" y="4419285"/>
            <a:ext cx="1781944" cy="369332"/>
          </a:xfrm>
          <a:prstGeom prst="rect">
            <a:avLst/>
          </a:prstGeom>
          <a:noFill/>
        </p:spPr>
        <p:txBody>
          <a:bodyPr wrap="square">
            <a:spAutoFit/>
          </a:bodyPr>
          <a:lstStyle/>
          <a:p>
            <a:r>
              <a:rPr lang="en-US" altLang="zh-CN" dirty="0">
                <a:solidFill>
                  <a:srgbClr val="4D4D4D"/>
                </a:solidFill>
                <a:latin typeface="Times New Roman" panose="02020603050405020304" pitchFamily="18" charset="0"/>
                <a:cs typeface="Times New Roman" panose="02020603050405020304" pitchFamily="18" charset="0"/>
              </a:rPr>
              <a:t>BLOCKBENCH</a:t>
            </a:r>
            <a:endParaRPr lang="zh-CN" altLang="en-US" dirty="0"/>
          </a:p>
        </p:txBody>
      </p:sp>
      <p:sp>
        <p:nvSpPr>
          <p:cNvPr id="15" name="文本框 14">
            <a:extLst>
              <a:ext uri="{FF2B5EF4-FFF2-40B4-BE49-F238E27FC236}">
                <a16:creationId xmlns:a16="http://schemas.microsoft.com/office/drawing/2014/main" id="{74FE5D65-90E0-410A-9579-3E987749BA11}"/>
              </a:ext>
            </a:extLst>
          </p:cNvPr>
          <p:cNvSpPr txBox="1"/>
          <p:nvPr/>
        </p:nvSpPr>
        <p:spPr>
          <a:xfrm>
            <a:off x="5352372" y="3951658"/>
            <a:ext cx="1224136" cy="369332"/>
          </a:xfrm>
          <a:prstGeom prst="rect">
            <a:avLst/>
          </a:prstGeom>
          <a:noFill/>
        </p:spPr>
        <p:txBody>
          <a:bodyPr wrap="square">
            <a:spAutoFit/>
          </a:bodyPr>
          <a:lstStyle/>
          <a:p>
            <a:r>
              <a:rPr lang="zh-CN" altLang="en-US" dirty="0">
                <a:solidFill>
                  <a:srgbClr val="4D4D4D"/>
                </a:solidFill>
                <a:latin typeface="Times New Roman" panose="02020603050405020304" pitchFamily="18" charset="0"/>
                <a:cs typeface="Times New Roman" panose="02020603050405020304" pitchFamily="18" charset="0"/>
              </a:rPr>
              <a:t>工作负载</a:t>
            </a:r>
            <a:endParaRPr lang="zh-CN" altLang="en-US" dirty="0"/>
          </a:p>
        </p:txBody>
      </p:sp>
      <p:sp>
        <p:nvSpPr>
          <p:cNvPr id="16" name="文本框 15">
            <a:extLst>
              <a:ext uri="{FF2B5EF4-FFF2-40B4-BE49-F238E27FC236}">
                <a16:creationId xmlns:a16="http://schemas.microsoft.com/office/drawing/2014/main" id="{65EAF130-1EB4-4D34-B5EA-EB08F7A2815C}"/>
              </a:ext>
            </a:extLst>
          </p:cNvPr>
          <p:cNvSpPr txBox="1"/>
          <p:nvPr/>
        </p:nvSpPr>
        <p:spPr>
          <a:xfrm>
            <a:off x="5383181" y="4359446"/>
            <a:ext cx="1224136" cy="369332"/>
          </a:xfrm>
          <a:prstGeom prst="rect">
            <a:avLst/>
          </a:prstGeom>
          <a:noFill/>
        </p:spPr>
        <p:txBody>
          <a:bodyPr wrap="square">
            <a:spAutoFit/>
          </a:bodyPr>
          <a:lstStyle/>
          <a:p>
            <a:r>
              <a:rPr lang="en-US" altLang="zh-CN" dirty="0">
                <a:solidFill>
                  <a:srgbClr val="4D4D4D"/>
                </a:solidFill>
                <a:latin typeface="Times New Roman" panose="02020603050405020304" pitchFamily="18" charset="0"/>
                <a:cs typeface="Times New Roman" panose="02020603050405020304" pitchFamily="18" charset="0"/>
              </a:rPr>
              <a:t>2</a:t>
            </a:r>
            <a:r>
              <a:rPr lang="zh-CN" altLang="en-US" dirty="0">
                <a:solidFill>
                  <a:srgbClr val="4D4D4D"/>
                </a:solidFill>
                <a:latin typeface="Times New Roman" panose="02020603050405020304" pitchFamily="18" charset="0"/>
                <a:cs typeface="Times New Roman" panose="02020603050405020304" pitchFamily="18" charset="0"/>
              </a:rPr>
              <a:t>宏观基准</a:t>
            </a:r>
            <a:endParaRPr lang="en-US" altLang="zh-CN" dirty="0">
              <a:solidFill>
                <a:srgbClr val="4D4D4D"/>
              </a:solidFill>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C1329F48-4D0E-4E24-8D4A-34A99727EF57}"/>
              </a:ext>
            </a:extLst>
          </p:cNvPr>
          <p:cNvSpPr txBox="1"/>
          <p:nvPr/>
        </p:nvSpPr>
        <p:spPr>
          <a:xfrm>
            <a:off x="5383181" y="4728778"/>
            <a:ext cx="1224136" cy="369332"/>
          </a:xfrm>
          <a:prstGeom prst="rect">
            <a:avLst/>
          </a:prstGeom>
          <a:noFill/>
        </p:spPr>
        <p:txBody>
          <a:bodyPr wrap="square">
            <a:spAutoFit/>
          </a:bodyPr>
          <a:lstStyle/>
          <a:p>
            <a:r>
              <a:rPr lang="en-US" altLang="zh-CN" dirty="0">
                <a:solidFill>
                  <a:srgbClr val="4D4D4D"/>
                </a:solidFill>
                <a:latin typeface="Times New Roman" panose="02020603050405020304" pitchFamily="18" charset="0"/>
                <a:cs typeface="Times New Roman" panose="02020603050405020304" pitchFamily="18" charset="0"/>
              </a:rPr>
              <a:t>4</a:t>
            </a:r>
            <a:r>
              <a:rPr lang="zh-CN" altLang="en-US" dirty="0">
                <a:solidFill>
                  <a:srgbClr val="4D4D4D"/>
                </a:solidFill>
                <a:latin typeface="Times New Roman" panose="02020603050405020304" pitchFamily="18" charset="0"/>
                <a:cs typeface="Times New Roman" panose="02020603050405020304" pitchFamily="18" charset="0"/>
              </a:rPr>
              <a:t>微观基准</a:t>
            </a:r>
            <a:endParaRPr lang="en-US" altLang="zh-CN" dirty="0">
              <a:solidFill>
                <a:srgbClr val="4D4D4D"/>
              </a:solidFill>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979EEBBA-AF16-4356-9007-68EBB8F16A63}"/>
              </a:ext>
            </a:extLst>
          </p:cNvPr>
          <p:cNvSpPr txBox="1"/>
          <p:nvPr/>
        </p:nvSpPr>
        <p:spPr>
          <a:xfrm>
            <a:off x="2627784" y="5301208"/>
            <a:ext cx="2971421" cy="646331"/>
          </a:xfrm>
          <a:prstGeom prst="rect">
            <a:avLst/>
          </a:prstGeom>
          <a:noFill/>
        </p:spPr>
        <p:txBody>
          <a:bodyPr wrap="square">
            <a:spAutoFit/>
          </a:bodyPr>
          <a:lstStyle/>
          <a:p>
            <a:r>
              <a:rPr lang="zh-CN" altLang="en-US" dirty="0">
                <a:solidFill>
                  <a:srgbClr val="4D4D4D"/>
                </a:solidFill>
                <a:latin typeface="Times New Roman" panose="02020603050405020304" pitchFamily="18" charset="0"/>
                <a:cs typeface="Times New Roman" panose="02020603050405020304" pitchFamily="18" charset="0"/>
              </a:rPr>
              <a:t>输出结果用以理解该区块链系统各层和整体性能的分析</a:t>
            </a:r>
            <a:endParaRPr lang="en-US" altLang="zh-CN" dirty="0">
              <a:solidFill>
                <a:srgbClr val="4D4D4D"/>
              </a:solidFill>
              <a:latin typeface="Times New Roman" panose="02020603050405020304" pitchFamily="18" charset="0"/>
              <a:cs typeface="Times New Roman" panose="02020603050405020304" pitchFamily="18" charset="0"/>
            </a:endParaRPr>
          </a:p>
        </p:txBody>
      </p:sp>
      <p:cxnSp>
        <p:nvCxnSpPr>
          <p:cNvPr id="19" name="直接箭头连接符 18">
            <a:extLst>
              <a:ext uri="{FF2B5EF4-FFF2-40B4-BE49-F238E27FC236}">
                <a16:creationId xmlns:a16="http://schemas.microsoft.com/office/drawing/2014/main" id="{9A9D608D-C2BE-4AC8-97E7-394A890E572C}"/>
              </a:ext>
            </a:extLst>
          </p:cNvPr>
          <p:cNvCxnSpPr>
            <a:cxnSpLocks/>
          </p:cNvCxnSpPr>
          <p:nvPr/>
        </p:nvCxnSpPr>
        <p:spPr>
          <a:xfrm flipH="1">
            <a:off x="4773282" y="4156348"/>
            <a:ext cx="609899" cy="2301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97F4E62C-AC50-44CA-97FB-BFA17E37B441}"/>
              </a:ext>
            </a:extLst>
          </p:cNvPr>
          <p:cNvCxnSpPr>
            <a:cxnSpLocks/>
            <a:stCxn id="16" idx="1"/>
          </p:cNvCxnSpPr>
          <p:nvPr/>
        </p:nvCxnSpPr>
        <p:spPr>
          <a:xfrm flipH="1" flipV="1">
            <a:off x="4659749" y="4515300"/>
            <a:ext cx="723432" cy="288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8FD0E49B-93F4-4654-9045-331E3EDD3384}"/>
              </a:ext>
            </a:extLst>
          </p:cNvPr>
          <p:cNvCxnSpPr>
            <a:cxnSpLocks/>
          </p:cNvCxnSpPr>
          <p:nvPr/>
        </p:nvCxnSpPr>
        <p:spPr>
          <a:xfrm flipH="1" flipV="1">
            <a:off x="4591093" y="4647258"/>
            <a:ext cx="792088" cy="2461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67399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3DF9AAA-4AF7-4B8D-91D2-3228BC81B4F2}"/>
              </a:ext>
            </a:extLst>
          </p:cNvPr>
          <p:cNvSpPr txBox="1"/>
          <p:nvPr/>
        </p:nvSpPr>
        <p:spPr>
          <a:xfrm>
            <a:off x="3671900" y="3013501"/>
            <a:ext cx="1800200" cy="830997"/>
          </a:xfrm>
          <a:prstGeom prst="rect">
            <a:avLst/>
          </a:prstGeom>
          <a:noFill/>
        </p:spPr>
        <p:txBody>
          <a:bodyPr wrap="square" rtlCol="0">
            <a:spAutoFit/>
          </a:bodyPr>
          <a:lstStyle/>
          <a:p>
            <a:r>
              <a:rPr lang="zh-CN" altLang="en-US" sz="4800" dirty="0">
                <a:latin typeface="微软雅黑" panose="020B0503020204020204" pitchFamily="34" charset="-122"/>
                <a:ea typeface="微软雅黑" panose="020B0503020204020204" pitchFamily="34" charset="-122"/>
              </a:rPr>
              <a:t>谢谢！</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60CEBAC-5869-4347-9488-2135187A85E1}"/>
              </a:ext>
            </a:extLst>
          </p:cNvPr>
          <p:cNvSpPr txBox="1"/>
          <p:nvPr/>
        </p:nvSpPr>
        <p:spPr>
          <a:xfrm>
            <a:off x="400810" y="1536047"/>
            <a:ext cx="4572000" cy="369332"/>
          </a:xfrm>
          <a:prstGeom prst="rect">
            <a:avLst/>
          </a:prstGeom>
          <a:noFill/>
        </p:spPr>
        <p:txBody>
          <a:bodyPr wrap="square">
            <a:spAutoFit/>
          </a:bodyPr>
          <a:lstStyle/>
          <a:p>
            <a:r>
              <a:rPr lang="zh-CN" altLang="en-US" b="1" dirty="0">
                <a:solidFill>
                  <a:srgbClr val="505B62"/>
                </a:solidFill>
                <a:effectLst/>
                <a:latin typeface="+mn-ea"/>
                <a:ea typeface="+mn-ea"/>
              </a:rPr>
              <a:t>出处：</a:t>
            </a:r>
            <a:r>
              <a:rPr lang="en-US" altLang="zh-CN" b="1" dirty="0">
                <a:solidFill>
                  <a:srgbClr val="505B62"/>
                </a:solidFill>
                <a:effectLst/>
                <a:latin typeface="+mn-ea"/>
                <a:ea typeface="+mn-ea"/>
              </a:rPr>
              <a:t> </a:t>
            </a:r>
            <a:r>
              <a:rPr lang="en-US" altLang="zh-CN" sz="1800" dirty="0">
                <a:effectLst/>
                <a:latin typeface="Times New Roman" panose="02020603050405020304" pitchFamily="18" charset="0"/>
                <a:ea typeface="等线" panose="02010600030101010101" pitchFamily="2" charset="-122"/>
              </a:rPr>
              <a:t>SIGMOD 2017</a:t>
            </a:r>
            <a:endParaRPr lang="zh-CN" altLang="en-US" dirty="0"/>
          </a:p>
        </p:txBody>
      </p:sp>
      <p:sp>
        <p:nvSpPr>
          <p:cNvPr id="4" name="文本框 3">
            <a:extLst>
              <a:ext uri="{FF2B5EF4-FFF2-40B4-BE49-F238E27FC236}">
                <a16:creationId xmlns:a16="http://schemas.microsoft.com/office/drawing/2014/main" id="{5324CC68-CF7C-481E-80EE-4D085E42D3CD}"/>
              </a:ext>
            </a:extLst>
          </p:cNvPr>
          <p:cNvSpPr txBox="1"/>
          <p:nvPr/>
        </p:nvSpPr>
        <p:spPr>
          <a:xfrm>
            <a:off x="395536" y="2492896"/>
            <a:ext cx="7488832" cy="2585323"/>
          </a:xfrm>
          <a:prstGeom prst="rect">
            <a:avLst/>
          </a:prstGeom>
          <a:noFill/>
        </p:spPr>
        <p:txBody>
          <a:bodyPr wrap="square">
            <a:spAutoFit/>
          </a:bodyPr>
          <a:lstStyle/>
          <a:p>
            <a:r>
              <a:rPr lang="zh-CN" altLang="en-US" b="1" dirty="0">
                <a:solidFill>
                  <a:srgbClr val="505B62"/>
                </a:solidFill>
                <a:effectLst/>
                <a:latin typeface="+mn-ea"/>
                <a:ea typeface="+mn-ea"/>
              </a:rPr>
              <a:t>主要贡献</a:t>
            </a:r>
            <a:endParaRPr lang="en-US" altLang="zh-CN" b="1" dirty="0">
              <a:solidFill>
                <a:srgbClr val="505B62"/>
              </a:solidFill>
              <a:effectLst/>
              <a:latin typeface="+mn-ea"/>
              <a:ea typeface="+mn-ea"/>
            </a:endParaRPr>
          </a:p>
          <a:p>
            <a:endParaRPr lang="en-US" altLang="zh-CN" dirty="0">
              <a:solidFill>
                <a:srgbClr val="505B62"/>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solidFill>
                  <a:srgbClr val="505B62"/>
                </a:solidFill>
                <a:effectLst/>
                <a:latin typeface="Times New Roman" panose="02020603050405020304" pitchFamily="18" charset="0"/>
                <a:ea typeface="+mn-ea"/>
                <a:cs typeface="Times New Roman" panose="02020603050405020304" pitchFamily="18" charset="0"/>
              </a:rPr>
              <a:t>设计了一个可以用于分析评估私有链的框架 </a:t>
            </a:r>
            <a:r>
              <a:rPr lang="en-US" altLang="zh-CN" dirty="0">
                <a:solidFill>
                  <a:srgbClr val="505B62"/>
                </a:solidFill>
                <a:effectLst/>
                <a:latin typeface="Times New Roman" panose="02020603050405020304" pitchFamily="18" charset="0"/>
                <a:ea typeface="+mn-ea"/>
                <a:cs typeface="Times New Roman" panose="02020603050405020304" pitchFamily="18" charset="0"/>
              </a:rPr>
              <a:t>BLOCKBENCH</a:t>
            </a:r>
            <a:r>
              <a:rPr lang="zh-CN" altLang="en-US" dirty="0">
                <a:solidFill>
                  <a:srgbClr val="505B62"/>
                </a:solidFill>
                <a:effectLst/>
                <a:latin typeface="Times New Roman" panose="02020603050405020304" pitchFamily="18" charset="0"/>
                <a:ea typeface="+mn-ea"/>
                <a:cs typeface="Times New Roman" panose="02020603050405020304" pitchFamily="18" charset="0"/>
              </a:rPr>
              <a:t>，通过给已有的私链系统加以负载，</a:t>
            </a:r>
            <a:r>
              <a:rPr lang="en-US" altLang="zh-CN" dirty="0">
                <a:solidFill>
                  <a:srgbClr val="505B62"/>
                </a:solidFill>
                <a:effectLst/>
                <a:latin typeface="Times New Roman" panose="02020603050405020304" pitchFamily="18" charset="0"/>
                <a:ea typeface="+mn-ea"/>
                <a:cs typeface="Times New Roman" panose="02020603050405020304" pitchFamily="18" charset="0"/>
              </a:rPr>
              <a:t> BLOCKBENCH </a:t>
            </a:r>
            <a:r>
              <a:rPr lang="zh-CN" altLang="en-US" dirty="0">
                <a:solidFill>
                  <a:srgbClr val="505B62"/>
                </a:solidFill>
                <a:latin typeface="Times New Roman" panose="02020603050405020304" pitchFamily="18" charset="0"/>
                <a:ea typeface="+mn-ea"/>
                <a:cs typeface="Times New Roman" panose="02020603050405020304" pitchFamily="18" charset="0"/>
              </a:rPr>
              <a:t>便</a:t>
            </a:r>
            <a:r>
              <a:rPr lang="zh-CN" altLang="en-US" dirty="0">
                <a:solidFill>
                  <a:srgbClr val="505B62"/>
                </a:solidFill>
                <a:effectLst/>
                <a:latin typeface="Times New Roman" panose="02020603050405020304" pitchFamily="18" charset="0"/>
                <a:ea typeface="+mn-ea"/>
                <a:cs typeface="Times New Roman" panose="02020603050405020304" pitchFamily="18" charset="0"/>
              </a:rPr>
              <a:t>能从 </a:t>
            </a:r>
            <a:r>
              <a:rPr lang="en-US" altLang="zh-CN" dirty="0">
                <a:solidFill>
                  <a:srgbClr val="4D4D4D"/>
                </a:solidFill>
                <a:latin typeface="Times New Roman" panose="02020603050405020304" pitchFamily="18" charset="0"/>
                <a:ea typeface="+mn-ea"/>
                <a:cs typeface="Times New Roman" panose="02020603050405020304" pitchFamily="18" charset="0"/>
              </a:rPr>
              <a:t>T</a:t>
            </a:r>
            <a:r>
              <a:rPr lang="en-US" altLang="zh-CN" b="0" i="0" dirty="0">
                <a:solidFill>
                  <a:srgbClr val="4D4D4D"/>
                </a:solidFill>
                <a:effectLst/>
                <a:latin typeface="Times New Roman" panose="02020603050405020304" pitchFamily="18" charset="0"/>
                <a:ea typeface="+mn-ea"/>
                <a:cs typeface="Times New Roman" panose="02020603050405020304" pitchFamily="18" charset="0"/>
              </a:rPr>
              <a:t>hroughput, Latency, Scalability &amp; Fault-tolerance </a:t>
            </a:r>
            <a:r>
              <a:rPr lang="zh-CN" altLang="en-US" b="0" i="0" dirty="0">
                <a:solidFill>
                  <a:srgbClr val="4D4D4D"/>
                </a:solidFill>
                <a:effectLst/>
                <a:latin typeface="Times New Roman" panose="02020603050405020304" pitchFamily="18" charset="0"/>
                <a:ea typeface="+mn-ea"/>
                <a:cs typeface="Times New Roman" panose="02020603050405020304" pitchFamily="18" charset="0"/>
              </a:rPr>
              <a:t>等几个方面给出其整体和局部的性能评估结果</a:t>
            </a:r>
            <a:endParaRPr lang="en-US" altLang="zh-CN" b="0" i="0" dirty="0">
              <a:solidFill>
                <a:srgbClr val="4D4D4D"/>
              </a:solidFill>
              <a:effectLst/>
              <a:latin typeface="Times New Roman" panose="02020603050405020304" pitchFamily="18" charset="0"/>
              <a:ea typeface="+mn-ea"/>
              <a:cs typeface="Times New Roman" panose="02020603050405020304" pitchFamily="18" charset="0"/>
            </a:endParaRPr>
          </a:p>
          <a:p>
            <a:pPr marL="285750" indent="-285750">
              <a:buFont typeface="Wingdings" panose="05000000000000000000" pitchFamily="2" charset="2"/>
              <a:buChar char="Ø"/>
            </a:pPr>
            <a:r>
              <a:rPr lang="zh-CN" altLang="en-US" dirty="0">
                <a:solidFill>
                  <a:srgbClr val="505B62"/>
                </a:solidFill>
                <a:latin typeface="Times New Roman" panose="02020603050405020304" pitchFamily="18" charset="0"/>
                <a:ea typeface="+mn-ea"/>
                <a:cs typeface="Times New Roman" panose="02020603050405020304" pitchFamily="18" charset="0"/>
              </a:rPr>
              <a:t>用 </a:t>
            </a:r>
            <a:r>
              <a:rPr lang="en-US" altLang="zh-CN" dirty="0">
                <a:solidFill>
                  <a:srgbClr val="505B62"/>
                </a:solidFill>
                <a:latin typeface="Times New Roman" panose="02020603050405020304" pitchFamily="18" charset="0"/>
                <a:ea typeface="+mn-ea"/>
                <a:cs typeface="Times New Roman" panose="02020603050405020304" pitchFamily="18" charset="0"/>
              </a:rPr>
              <a:t>BLOCKBENCH </a:t>
            </a:r>
            <a:r>
              <a:rPr lang="zh-CN" altLang="en-US" dirty="0">
                <a:solidFill>
                  <a:srgbClr val="505B62"/>
                </a:solidFill>
                <a:latin typeface="Times New Roman" panose="02020603050405020304" pitchFamily="18" charset="0"/>
                <a:ea typeface="+mn-ea"/>
                <a:cs typeface="Times New Roman" panose="02020603050405020304" pitchFamily="18" charset="0"/>
              </a:rPr>
              <a:t>对目前主流的三个私有链系统，以太坊、</a:t>
            </a:r>
            <a:r>
              <a:rPr lang="en-US" altLang="zh-CN" dirty="0">
                <a:solidFill>
                  <a:srgbClr val="505B62"/>
                </a:solidFill>
                <a:latin typeface="Times New Roman" panose="02020603050405020304" pitchFamily="18" charset="0"/>
                <a:ea typeface="+mn-ea"/>
                <a:cs typeface="Times New Roman" panose="02020603050405020304" pitchFamily="18" charset="0"/>
              </a:rPr>
              <a:t>Parity</a:t>
            </a:r>
            <a:r>
              <a:rPr lang="zh-CN" altLang="en-US" dirty="0">
                <a:solidFill>
                  <a:srgbClr val="505B62"/>
                </a:solidFill>
                <a:latin typeface="Times New Roman" panose="02020603050405020304" pitchFamily="18" charset="0"/>
                <a:ea typeface="+mn-ea"/>
                <a:cs typeface="Times New Roman" panose="02020603050405020304" pitchFamily="18" charset="0"/>
              </a:rPr>
              <a:t>和</a:t>
            </a:r>
            <a:r>
              <a:rPr lang="en-US" altLang="zh-CN" dirty="0">
                <a:solidFill>
                  <a:srgbClr val="505B62"/>
                </a:solidFill>
                <a:latin typeface="Times New Roman" panose="02020603050405020304" pitchFamily="18" charset="0"/>
                <a:ea typeface="+mn-ea"/>
                <a:cs typeface="Times New Roman" panose="02020603050405020304" pitchFamily="18" charset="0"/>
              </a:rPr>
              <a:t>Hyperledger </a:t>
            </a:r>
            <a:r>
              <a:rPr lang="zh-CN" altLang="en-US" dirty="0">
                <a:solidFill>
                  <a:srgbClr val="505B62"/>
                </a:solidFill>
                <a:latin typeface="Times New Roman" panose="02020603050405020304" pitchFamily="18" charset="0"/>
                <a:ea typeface="+mn-ea"/>
                <a:cs typeface="Times New Roman" panose="02020603050405020304" pitchFamily="18" charset="0"/>
              </a:rPr>
              <a:t>做了评估实验，这些结果可以作为区块链技术日后发展的一些分析参考标准</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0D07820-6D0F-4C0D-9947-3C78EADB7C3C}"/>
              </a:ext>
            </a:extLst>
          </p:cNvPr>
          <p:cNvSpPr txBox="1"/>
          <p:nvPr/>
        </p:nvSpPr>
        <p:spPr>
          <a:xfrm>
            <a:off x="788400" y="5949279"/>
            <a:ext cx="6912768" cy="369332"/>
          </a:xfrm>
          <a:prstGeom prst="rect">
            <a:avLst/>
          </a:prstGeom>
          <a:noFill/>
        </p:spPr>
        <p:txBody>
          <a:bodyPr wrap="square">
            <a:spAutoFit/>
          </a:bodyPr>
          <a:lstStyle/>
          <a:p>
            <a:pPr fontAlgn="b"/>
            <a:r>
              <a:rPr lang="zh-CN" altLang="en-US" sz="1800" u="none" strike="noStrike" dirty="0">
                <a:effectLst/>
              </a:rPr>
              <a:t>私有链的优势在于：交易速度很快、数据不公开、可控性比较强</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p:txBody>
      </p:sp>
      <p:graphicFrame>
        <p:nvGraphicFramePr>
          <p:cNvPr id="3" name="图示 2">
            <a:extLst>
              <a:ext uri="{FF2B5EF4-FFF2-40B4-BE49-F238E27FC236}">
                <a16:creationId xmlns:a16="http://schemas.microsoft.com/office/drawing/2014/main" id="{5B6934AC-13A4-4FAE-A377-6D17662D1121}"/>
              </a:ext>
            </a:extLst>
          </p:cNvPr>
          <p:cNvGraphicFramePr/>
          <p:nvPr>
            <p:extLst>
              <p:ext uri="{D42A27DB-BD31-4B8C-83A1-F6EECF244321}">
                <p14:modId xmlns:p14="http://schemas.microsoft.com/office/powerpoint/2010/main" val="3265526773"/>
              </p:ext>
            </p:extLst>
          </p:nvPr>
        </p:nvGraphicFramePr>
        <p:xfrm>
          <a:off x="909061" y="1340768"/>
          <a:ext cx="6768752" cy="3744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文本框 7">
            <a:extLst>
              <a:ext uri="{FF2B5EF4-FFF2-40B4-BE49-F238E27FC236}">
                <a16:creationId xmlns:a16="http://schemas.microsoft.com/office/drawing/2014/main" id="{21FB75AA-7130-436D-832A-8309349D177A}"/>
              </a:ext>
            </a:extLst>
          </p:cNvPr>
          <p:cNvSpPr txBox="1"/>
          <p:nvPr/>
        </p:nvSpPr>
        <p:spPr>
          <a:xfrm>
            <a:off x="788400" y="5194066"/>
            <a:ext cx="6889413" cy="646331"/>
          </a:xfrm>
          <a:prstGeom prst="rect">
            <a:avLst/>
          </a:prstGeom>
          <a:noFill/>
        </p:spPr>
        <p:txBody>
          <a:bodyPr wrap="square">
            <a:spAutoFit/>
          </a:bodyPr>
          <a:lstStyle>
            <a:defPPr>
              <a:defRPr lang="zh-CN"/>
            </a:defPPr>
            <a:lvl1pPr fontAlgn="b">
              <a:defRPr sz="1800" u="none" strike="noStrike">
                <a:effectLst/>
              </a:defRPr>
            </a:lvl1pPr>
          </a:lstStyle>
          <a:p>
            <a:r>
              <a:rPr lang="zh-CN" altLang="en-US" dirty="0"/>
              <a:t>私有区块链的写入权限仅掌握在某个人或某个组织的手中，数据的访问以及编写等有着十分严格的权限。</a:t>
            </a:r>
          </a:p>
        </p:txBody>
      </p:sp>
    </p:spTree>
    <p:extLst>
      <p:ext uri="{BB962C8B-B14F-4D97-AF65-F5344CB8AC3E}">
        <p14:creationId xmlns:p14="http://schemas.microsoft.com/office/powerpoint/2010/main" val="2553398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B1BDF88E-0ADB-460A-BAEF-5D628013428E}"/>
              </a:ext>
            </a:extLst>
          </p:cNvPr>
          <p:cNvGrpSpPr/>
          <p:nvPr/>
        </p:nvGrpSpPr>
        <p:grpSpPr>
          <a:xfrm>
            <a:off x="1871700" y="1484784"/>
            <a:ext cx="4680520" cy="2869384"/>
            <a:chOff x="1691680" y="2852936"/>
            <a:chExt cx="4680520" cy="2869384"/>
          </a:xfrm>
        </p:grpSpPr>
        <p:graphicFrame>
          <p:nvGraphicFramePr>
            <p:cNvPr id="13" name="图示 12">
              <a:extLst>
                <a:ext uri="{FF2B5EF4-FFF2-40B4-BE49-F238E27FC236}">
                  <a16:creationId xmlns:a16="http://schemas.microsoft.com/office/drawing/2014/main" id="{C36C03F8-867B-4B8B-8DB1-A4A7051EE79D}"/>
                </a:ext>
              </a:extLst>
            </p:cNvPr>
            <p:cNvGraphicFramePr/>
            <p:nvPr>
              <p:extLst>
                <p:ext uri="{D42A27DB-BD31-4B8C-83A1-F6EECF244321}">
                  <p14:modId xmlns:p14="http://schemas.microsoft.com/office/powerpoint/2010/main" val="768252088"/>
                </p:ext>
              </p:extLst>
            </p:nvPr>
          </p:nvGraphicFramePr>
          <p:xfrm>
            <a:off x="1691680" y="2852936"/>
            <a:ext cx="4680520" cy="28693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文本框 17">
              <a:extLst>
                <a:ext uri="{FF2B5EF4-FFF2-40B4-BE49-F238E27FC236}">
                  <a16:creationId xmlns:a16="http://schemas.microsoft.com/office/drawing/2014/main" id="{9E9F0324-9A91-4D87-99B0-1246282E03DA}"/>
                </a:ext>
              </a:extLst>
            </p:cNvPr>
            <p:cNvSpPr txBox="1"/>
            <p:nvPr/>
          </p:nvSpPr>
          <p:spPr>
            <a:xfrm>
              <a:off x="3392996" y="4026018"/>
              <a:ext cx="1277888" cy="523220"/>
            </a:xfrm>
            <a:prstGeom prst="rect">
              <a:avLst/>
            </a:prstGeom>
            <a:noFill/>
          </p:spPr>
          <p:txBody>
            <a:bodyPr wrap="square">
              <a:spAutoFit/>
            </a:bodyPr>
            <a:lstStyle/>
            <a:p>
              <a:r>
                <a:rPr lang="zh-CN" altLang="en-US" sz="2800" b="0" i="0" dirty="0">
                  <a:solidFill>
                    <a:srgbClr val="002060"/>
                  </a:solidFill>
                  <a:effectLst/>
                  <a:latin typeface="arial" panose="020B0604020202020204" pitchFamily="34" charset="0"/>
                </a:rPr>
                <a:t>联盟链</a:t>
              </a:r>
              <a:endParaRPr lang="zh-CN" altLang="en-US" sz="2800" dirty="0">
                <a:solidFill>
                  <a:srgbClr val="002060"/>
                </a:solidFill>
              </a:endParaRPr>
            </a:p>
          </p:txBody>
        </p:sp>
      </p:grpSp>
      <p:sp>
        <p:nvSpPr>
          <p:cNvPr id="20" name="文本框 19">
            <a:extLst>
              <a:ext uri="{FF2B5EF4-FFF2-40B4-BE49-F238E27FC236}">
                <a16:creationId xmlns:a16="http://schemas.microsoft.com/office/drawing/2014/main" id="{0493774B-40B8-4B64-B506-802791FABF8D}"/>
              </a:ext>
            </a:extLst>
          </p:cNvPr>
          <p:cNvSpPr txBox="1"/>
          <p:nvPr/>
        </p:nvSpPr>
        <p:spPr>
          <a:xfrm>
            <a:off x="539552" y="5527249"/>
            <a:ext cx="7488832" cy="646331"/>
          </a:xfrm>
          <a:prstGeom prst="rect">
            <a:avLst/>
          </a:prstGeom>
          <a:noFill/>
        </p:spPr>
        <p:txBody>
          <a:bodyPr wrap="square">
            <a:spAutoFit/>
          </a:bodyPr>
          <a:lstStyle/>
          <a:p>
            <a:pPr fontAlgn="b"/>
            <a:r>
              <a:rPr lang="zh-CN" altLang="en-US" b="0" i="0" dirty="0">
                <a:solidFill>
                  <a:srgbClr val="333333"/>
                </a:solidFill>
                <a:effectLst/>
                <a:latin typeface="arial" panose="020B0604020202020204" pitchFamily="34" charset="0"/>
              </a:rPr>
              <a:t>企业建立自己的私链，行业之间建立联盟链 </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部分去中心化</a:t>
            </a:r>
            <a:r>
              <a:rPr lang="en-US" altLang="zh-CN" b="0" i="0" dirty="0">
                <a:solidFill>
                  <a:srgbClr val="333333"/>
                </a:solidFill>
                <a:effectLst/>
                <a:latin typeface="arial" panose="020B0604020202020204" pitchFamily="34" charset="0"/>
              </a:rPr>
              <a:t>) </a:t>
            </a:r>
            <a:r>
              <a:rPr lang="zh-CN" altLang="en-US" b="0" i="0" dirty="0">
                <a:solidFill>
                  <a:srgbClr val="333333"/>
                </a:solidFill>
                <a:effectLst/>
                <a:latin typeface="arial" panose="020B0604020202020204" pitchFamily="34" charset="0"/>
              </a:rPr>
              <a:t>进行互通</a:t>
            </a:r>
            <a:endParaRPr lang="en-US" altLang="zh-CN" sz="1800" u="none" strike="noStrike" dirty="0">
              <a:effectLst/>
            </a:endParaRPr>
          </a:p>
          <a:p>
            <a:pPr fontAlgn="b"/>
            <a:r>
              <a:rPr lang="zh-CN" altLang="en-US" sz="1800" u="none" strike="noStrike" dirty="0">
                <a:effectLst/>
              </a:rPr>
              <a:t>特点：部分去中心化、可控性较强、数据不会默认公开、交易速度很快</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p:txBody>
      </p:sp>
      <p:sp>
        <p:nvSpPr>
          <p:cNvPr id="22" name="文本框 21">
            <a:extLst>
              <a:ext uri="{FF2B5EF4-FFF2-40B4-BE49-F238E27FC236}">
                <a16:creationId xmlns:a16="http://schemas.microsoft.com/office/drawing/2014/main" id="{7F180784-3D29-4618-BAD1-B336A3DB9B5E}"/>
              </a:ext>
            </a:extLst>
          </p:cNvPr>
          <p:cNvSpPr txBox="1"/>
          <p:nvPr/>
        </p:nvSpPr>
        <p:spPr>
          <a:xfrm>
            <a:off x="2855091" y="4709876"/>
            <a:ext cx="2713738" cy="461665"/>
          </a:xfrm>
          <a:prstGeom prst="rect">
            <a:avLst/>
          </a:prstGeom>
          <a:noFill/>
        </p:spPr>
        <p:txBody>
          <a:bodyPr wrap="square">
            <a:spAutoFit/>
          </a:bodyPr>
          <a:lstStyle/>
          <a:p>
            <a:r>
              <a:rPr lang="zh-CN" altLang="en-US" sz="2400" b="1" i="0" dirty="0">
                <a:solidFill>
                  <a:srgbClr val="404040"/>
                </a:solidFill>
                <a:effectLst/>
                <a:latin typeface="-apple-system"/>
              </a:rPr>
              <a:t>范例：</a:t>
            </a:r>
            <a:r>
              <a:rPr lang="en-US" altLang="zh-CN" sz="2400" b="1" i="0" dirty="0">
                <a:solidFill>
                  <a:srgbClr val="404040"/>
                </a:solidFill>
                <a:effectLst/>
                <a:latin typeface="-apple-system"/>
              </a:rPr>
              <a:t>Hyperledger</a:t>
            </a:r>
            <a:endParaRPr lang="zh-CN" altLang="en-US" sz="2400" dirty="0"/>
          </a:p>
        </p:txBody>
      </p:sp>
    </p:spTree>
    <p:extLst>
      <p:ext uri="{BB962C8B-B14F-4D97-AF65-F5344CB8AC3E}">
        <p14:creationId xmlns:p14="http://schemas.microsoft.com/office/powerpoint/2010/main" val="1606001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F1191D12-0594-4B2C-B7FF-E17456F12EBC}"/>
              </a:ext>
            </a:extLst>
          </p:cNvPr>
          <p:cNvSpPr txBox="1"/>
          <p:nvPr/>
        </p:nvSpPr>
        <p:spPr>
          <a:xfrm>
            <a:off x="395536" y="1412776"/>
            <a:ext cx="7632848" cy="1200329"/>
          </a:xfrm>
          <a:prstGeom prst="rect">
            <a:avLst/>
          </a:prstGeom>
          <a:noFill/>
        </p:spPr>
        <p:txBody>
          <a:bodyPr wrap="square">
            <a:spAutoFit/>
          </a:bodyPr>
          <a:lstStyle/>
          <a:p>
            <a:r>
              <a:rPr lang="zh-CN" altLang="en-US" b="1" dirty="0">
                <a:latin typeface="Times New Roman" panose="02020603050405020304" pitchFamily="18" charset="0"/>
                <a:ea typeface="+mn-ea"/>
                <a:cs typeface="Times New Roman" panose="02020603050405020304" pitchFamily="18" charset="0"/>
              </a:rPr>
              <a:t>动机</a:t>
            </a:r>
            <a:endParaRPr lang="en-US" altLang="zh-CN" b="1" dirty="0">
              <a:latin typeface="Times New Roman" panose="02020603050405020304" pitchFamily="18" charset="0"/>
              <a:ea typeface="+mn-ea"/>
              <a:cs typeface="Times New Roman" panose="02020603050405020304" pitchFamily="18" charset="0"/>
            </a:endParaRPr>
          </a:p>
          <a:p>
            <a:r>
              <a:rPr lang="zh-CN" altLang="en-US" dirty="0">
                <a:latin typeface="+mn-ea"/>
                <a:ea typeface="+mn-ea"/>
              </a:rPr>
              <a:t>近些年各种私有链系统层出不穷，但是这些私有链系统性能参差不齐，具体的适用场景也不尽相同，因此需要有一个第三方框架 </a:t>
            </a:r>
            <a:r>
              <a:rPr lang="en-US" altLang="zh-CN" dirty="0">
                <a:latin typeface="+mn-ea"/>
                <a:ea typeface="+mn-ea"/>
              </a:rPr>
              <a:t>(</a:t>
            </a:r>
            <a:r>
              <a:rPr lang="en-US" altLang="zh-CN" dirty="0">
                <a:solidFill>
                  <a:srgbClr val="505B62"/>
                </a:solidFill>
                <a:effectLst/>
                <a:latin typeface="Times New Roman" panose="02020603050405020304" pitchFamily="18" charset="0"/>
                <a:ea typeface="+mn-ea"/>
                <a:cs typeface="Times New Roman" panose="02020603050405020304" pitchFamily="18" charset="0"/>
              </a:rPr>
              <a:t>BLOCKBENCH)</a:t>
            </a:r>
            <a:r>
              <a:rPr lang="zh-CN" altLang="en-US" dirty="0">
                <a:latin typeface="+mn-ea"/>
                <a:ea typeface="+mn-ea"/>
              </a:rPr>
              <a:t>来对这些私有链系统做评估。</a:t>
            </a:r>
            <a:endParaRPr lang="en-US" altLang="zh-CN" dirty="0">
              <a:latin typeface="+mn-ea"/>
              <a:ea typeface="+mn-ea"/>
            </a:endParaRPr>
          </a:p>
        </p:txBody>
      </p:sp>
      <p:sp>
        <p:nvSpPr>
          <p:cNvPr id="10" name="文本框 9">
            <a:extLst>
              <a:ext uri="{FF2B5EF4-FFF2-40B4-BE49-F238E27FC236}">
                <a16:creationId xmlns:a16="http://schemas.microsoft.com/office/drawing/2014/main" id="{38E4559B-7E8E-45C2-A48B-137BE4676FD5}"/>
              </a:ext>
            </a:extLst>
          </p:cNvPr>
          <p:cNvSpPr txBox="1"/>
          <p:nvPr/>
        </p:nvSpPr>
        <p:spPr>
          <a:xfrm>
            <a:off x="755576" y="4077072"/>
            <a:ext cx="972108" cy="369332"/>
          </a:xfrm>
          <a:prstGeom prst="rect">
            <a:avLst/>
          </a:prstGeom>
          <a:noFill/>
        </p:spPr>
        <p:txBody>
          <a:bodyPr wrap="square">
            <a:spAutoFit/>
          </a:bodyPr>
          <a:lstStyle/>
          <a:p>
            <a:r>
              <a:rPr lang="zh-CN" altLang="en-US" b="1" dirty="0">
                <a:latin typeface="Times New Roman" panose="02020603050405020304" pitchFamily="18" charset="0"/>
                <a:ea typeface="+mn-ea"/>
                <a:cs typeface="Times New Roman" panose="02020603050405020304" pitchFamily="18" charset="0"/>
              </a:rPr>
              <a:t>挑战</a:t>
            </a:r>
            <a:endParaRPr lang="en-US" altLang="zh-CN" b="1" dirty="0">
              <a:latin typeface="Times New Roman" panose="02020603050405020304" pitchFamily="18" charset="0"/>
              <a:ea typeface="+mn-ea"/>
              <a:cs typeface="Times New Roman" panose="02020603050405020304" pitchFamily="18" charset="0"/>
            </a:endParaRPr>
          </a:p>
        </p:txBody>
      </p:sp>
      <p:graphicFrame>
        <p:nvGraphicFramePr>
          <p:cNvPr id="12" name="图示 11">
            <a:extLst>
              <a:ext uri="{FF2B5EF4-FFF2-40B4-BE49-F238E27FC236}">
                <a16:creationId xmlns:a16="http://schemas.microsoft.com/office/drawing/2014/main" id="{79C05791-2421-4C05-A137-BC18EEAEC30F}"/>
              </a:ext>
            </a:extLst>
          </p:cNvPr>
          <p:cNvGraphicFramePr/>
          <p:nvPr>
            <p:extLst>
              <p:ext uri="{D42A27DB-BD31-4B8C-83A1-F6EECF244321}">
                <p14:modId xmlns:p14="http://schemas.microsoft.com/office/powerpoint/2010/main" val="3730532188"/>
              </p:ext>
            </p:extLst>
          </p:nvPr>
        </p:nvGraphicFramePr>
        <p:xfrm>
          <a:off x="1619672" y="2780928"/>
          <a:ext cx="5579780" cy="34563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3017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2E8BD1C-FBEB-442B-B13F-5118EBDE4FD7}"/>
              </a:ext>
            </a:extLst>
          </p:cNvPr>
          <p:cNvSpPr/>
          <p:nvPr/>
        </p:nvSpPr>
        <p:spPr>
          <a:xfrm>
            <a:off x="2679885" y="2349425"/>
            <a:ext cx="2900227" cy="648072"/>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Times New Roman" panose="02020603050405020304" pitchFamily="18" charset="0"/>
                <a:cs typeface="Times New Roman" panose="02020603050405020304" pitchFamily="18" charset="0"/>
              </a:rPr>
              <a:t>应用层</a:t>
            </a:r>
            <a:r>
              <a:rPr lang="en-US" altLang="zh-CN" dirty="0">
                <a:solidFill>
                  <a:schemeClr val="tx1"/>
                </a:solidFill>
                <a:latin typeface="Times New Roman" panose="02020603050405020304" pitchFamily="18" charset="0"/>
                <a:cs typeface="Times New Roman" panose="02020603050405020304" pitchFamily="18" charset="0"/>
              </a:rPr>
              <a:t>(Application)</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044E633B-2A46-4768-AFB4-C2FFC34059F9}"/>
              </a:ext>
            </a:extLst>
          </p:cNvPr>
          <p:cNvSpPr/>
          <p:nvPr/>
        </p:nvSpPr>
        <p:spPr>
          <a:xfrm>
            <a:off x="2854904" y="3251705"/>
            <a:ext cx="2547421" cy="648072"/>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Times New Roman" panose="02020603050405020304" pitchFamily="18" charset="0"/>
                <a:cs typeface="Times New Roman" panose="02020603050405020304" pitchFamily="18" charset="0"/>
              </a:rPr>
              <a:t>执行层</a:t>
            </a:r>
            <a:r>
              <a:rPr lang="en-US" altLang="zh-CN" dirty="0">
                <a:solidFill>
                  <a:schemeClr val="tx1"/>
                </a:solidFill>
                <a:latin typeface="Times New Roman" panose="02020603050405020304" pitchFamily="18" charset="0"/>
                <a:cs typeface="Times New Roman" panose="02020603050405020304" pitchFamily="18" charset="0"/>
              </a:rPr>
              <a:t>(execution)</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7B1CBC0B-A216-47F8-9931-19AC353B4AA2}"/>
              </a:ext>
            </a:extLst>
          </p:cNvPr>
          <p:cNvSpPr/>
          <p:nvPr/>
        </p:nvSpPr>
        <p:spPr>
          <a:xfrm>
            <a:off x="2854904" y="4149080"/>
            <a:ext cx="2547421" cy="648072"/>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Times New Roman" panose="02020603050405020304" pitchFamily="18" charset="0"/>
                <a:cs typeface="Times New Roman" panose="02020603050405020304" pitchFamily="18" charset="0"/>
              </a:rPr>
              <a:t>数据模型</a:t>
            </a:r>
            <a:r>
              <a:rPr lang="en-US" altLang="zh-CN" dirty="0">
                <a:solidFill>
                  <a:schemeClr val="tx1"/>
                </a:solidFill>
                <a:latin typeface="Times New Roman" panose="02020603050405020304" pitchFamily="18" charset="0"/>
                <a:cs typeface="Times New Roman" panose="02020603050405020304" pitchFamily="18" charset="0"/>
              </a:rPr>
              <a:t>(data model)</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A1184E8B-3AE8-4B73-9EB4-B7B2FE41728B}"/>
              </a:ext>
            </a:extLst>
          </p:cNvPr>
          <p:cNvSpPr/>
          <p:nvPr/>
        </p:nvSpPr>
        <p:spPr>
          <a:xfrm>
            <a:off x="2854903" y="5046455"/>
            <a:ext cx="2547421" cy="648072"/>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Times New Roman" panose="02020603050405020304" pitchFamily="18" charset="0"/>
                <a:cs typeface="Times New Roman" panose="02020603050405020304" pitchFamily="18" charset="0"/>
              </a:rPr>
              <a:t>共识层</a:t>
            </a:r>
            <a:r>
              <a:rPr lang="en-US" altLang="zh-CN" dirty="0">
                <a:solidFill>
                  <a:schemeClr val="tx1"/>
                </a:solidFill>
                <a:latin typeface="Times New Roman" panose="02020603050405020304" pitchFamily="18" charset="0"/>
                <a:cs typeface="Times New Roman" panose="02020603050405020304" pitchFamily="18" charset="0"/>
              </a:rPr>
              <a:t>(consensus)</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ED701339-2AD9-4C10-9A1C-CAE83337FA23}"/>
              </a:ext>
            </a:extLst>
          </p:cNvPr>
          <p:cNvSpPr txBox="1"/>
          <p:nvPr/>
        </p:nvSpPr>
        <p:spPr>
          <a:xfrm>
            <a:off x="1135626" y="1671773"/>
            <a:ext cx="1021433" cy="461665"/>
          </a:xfrm>
          <a:prstGeom prst="rect">
            <a:avLst/>
          </a:prstGeom>
          <a:noFill/>
        </p:spPr>
        <p:txBody>
          <a:bodyPr wrap="none" rtlCol="0">
            <a:spAutoFit/>
          </a:bodyPr>
          <a:lstStyle/>
          <a:p>
            <a:r>
              <a:rPr lang="en-US" altLang="zh-CN" sz="2400" dirty="0">
                <a:latin typeface="Times New Roman" panose="02020603050405020304" pitchFamily="18" charset="0"/>
                <a:cs typeface="Times New Roman" panose="02020603050405020304" pitchFamily="18" charset="0"/>
              </a:rPr>
              <a:t>Layers</a:t>
            </a:r>
            <a:endParaRPr lang="zh-CN" altLang="en-US" sz="2400"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A11A6F55-70B6-43C3-B5C5-1C8FA641461A}"/>
              </a:ext>
            </a:extLst>
          </p:cNvPr>
          <p:cNvSpPr txBox="1"/>
          <p:nvPr/>
        </p:nvSpPr>
        <p:spPr>
          <a:xfrm>
            <a:off x="1115474" y="2488795"/>
            <a:ext cx="1069524"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Contracts</a:t>
            </a:r>
            <a:endParaRPr lang="zh-CN" altLang="en-US"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A17A9540-45F3-4F0F-8F1C-32DFAD4EB9D5}"/>
              </a:ext>
            </a:extLst>
          </p:cNvPr>
          <p:cNvSpPr txBox="1"/>
          <p:nvPr/>
        </p:nvSpPr>
        <p:spPr>
          <a:xfrm>
            <a:off x="1012362" y="3251705"/>
            <a:ext cx="1667523"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Compliers, VM, Dockers, etc.</a:t>
            </a:r>
            <a:endParaRPr lang="zh-CN" altLang="en-US" dirty="0">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33319644-06F6-4E94-AE6D-5B6733E67C36}"/>
              </a:ext>
            </a:extLst>
          </p:cNvPr>
          <p:cNvSpPr txBox="1"/>
          <p:nvPr/>
        </p:nvSpPr>
        <p:spPr>
          <a:xfrm>
            <a:off x="1033378" y="4113843"/>
            <a:ext cx="1428589"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Transactions, Indexing, etc.</a:t>
            </a:r>
            <a:endParaRPr lang="zh-CN" altLang="en-US"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24FB52D1-3CD3-489F-81E5-B1327F74DD45}"/>
              </a:ext>
            </a:extLst>
          </p:cNvPr>
          <p:cNvSpPr txBox="1"/>
          <p:nvPr/>
        </p:nvSpPr>
        <p:spPr>
          <a:xfrm>
            <a:off x="1131828" y="5046455"/>
            <a:ext cx="1428590"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PoW, PoS, PBFT, etc.</a:t>
            </a:r>
            <a:endParaRPr lang="zh-CN" altLang="en-US"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02190821-E8C0-44EA-B5B7-3FE2954A3B7C}"/>
              </a:ext>
            </a:extLst>
          </p:cNvPr>
          <p:cNvSpPr txBox="1"/>
          <p:nvPr/>
        </p:nvSpPr>
        <p:spPr>
          <a:xfrm>
            <a:off x="5712789" y="2488795"/>
            <a:ext cx="1890261"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YCSB, </a:t>
            </a:r>
            <a:r>
              <a:rPr lang="en-US" altLang="zh-CN" dirty="0" err="1">
                <a:latin typeface="Times New Roman" panose="02020603050405020304" pitchFamily="18" charset="0"/>
                <a:cs typeface="Times New Roman" panose="02020603050405020304" pitchFamily="18" charset="0"/>
              </a:rPr>
              <a:t>Smallbank</a:t>
            </a:r>
            <a:endParaRPr lang="zh-CN" altLang="en-US"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7B97943B-120D-4867-BE88-D5907F36A1BD}"/>
              </a:ext>
            </a:extLst>
          </p:cNvPr>
          <p:cNvSpPr txBox="1"/>
          <p:nvPr/>
        </p:nvSpPr>
        <p:spPr>
          <a:xfrm>
            <a:off x="6001329" y="3391075"/>
            <a:ext cx="1313180"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CPU-Heavy</a:t>
            </a:r>
            <a:endParaRPr lang="zh-CN" altLang="en-US" dirty="0">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8870F683-8595-4762-8695-F79ED33F70D2}"/>
              </a:ext>
            </a:extLst>
          </p:cNvPr>
          <p:cNvSpPr txBox="1"/>
          <p:nvPr/>
        </p:nvSpPr>
        <p:spPr>
          <a:xfrm>
            <a:off x="6033083" y="4113844"/>
            <a:ext cx="1313180"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Analytics, IO-Heavy</a:t>
            </a:r>
            <a:endParaRPr lang="zh-CN" altLang="en-US" dirty="0">
              <a:latin typeface="Times New Roman" panose="02020603050405020304" pitchFamily="18" charset="0"/>
              <a:cs typeface="Times New Roman" panose="02020603050405020304" pitchFamily="18" charset="0"/>
            </a:endParaRPr>
          </a:p>
        </p:txBody>
      </p:sp>
      <p:sp>
        <p:nvSpPr>
          <p:cNvPr id="24" name="文本框 23">
            <a:extLst>
              <a:ext uri="{FF2B5EF4-FFF2-40B4-BE49-F238E27FC236}">
                <a16:creationId xmlns:a16="http://schemas.microsoft.com/office/drawing/2014/main" id="{48E20D15-A92D-4D50-8132-468BD54CB6F3}"/>
              </a:ext>
            </a:extLst>
          </p:cNvPr>
          <p:cNvSpPr txBox="1"/>
          <p:nvPr/>
        </p:nvSpPr>
        <p:spPr>
          <a:xfrm>
            <a:off x="6033083" y="5185825"/>
            <a:ext cx="131318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Commits</a:t>
            </a:r>
            <a:endParaRPr lang="zh-CN" altLang="en-US" dirty="0">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347684A4-0AC5-46B9-8C13-7ED57D822E66}"/>
              </a:ext>
            </a:extLst>
          </p:cNvPr>
          <p:cNvSpPr txBox="1"/>
          <p:nvPr/>
        </p:nvSpPr>
        <p:spPr>
          <a:xfrm>
            <a:off x="5939389" y="1671772"/>
            <a:ext cx="1509772" cy="461665"/>
          </a:xfrm>
          <a:prstGeom prst="rect">
            <a:avLst/>
          </a:prstGeom>
          <a:noFill/>
        </p:spPr>
        <p:txBody>
          <a:bodyPr wrap="none" rtlCol="0">
            <a:spAutoFit/>
          </a:bodyPr>
          <a:lstStyle/>
          <a:p>
            <a:r>
              <a:rPr lang="en-US" altLang="zh-CN" sz="2400" dirty="0">
                <a:latin typeface="Times New Roman" panose="02020603050405020304" pitchFamily="18" charset="0"/>
                <a:cs typeface="Times New Roman" panose="02020603050405020304" pitchFamily="18" charset="0"/>
              </a:rPr>
              <a:t>Workloads</a:t>
            </a:r>
            <a:endParaRPr lang="zh-CN" altLang="en-US" sz="2400"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B96C4C78-E0AE-48BB-B3D4-3BBCF57D4175}"/>
              </a:ext>
            </a:extLst>
          </p:cNvPr>
          <p:cNvCxnSpPr>
            <a:cxnSpLocks/>
          </p:cNvCxnSpPr>
          <p:nvPr/>
        </p:nvCxnSpPr>
        <p:spPr>
          <a:xfrm flipV="1">
            <a:off x="807574" y="2175021"/>
            <a:ext cx="7200800" cy="30151"/>
          </a:xfrm>
          <a:prstGeom prst="line">
            <a:avLst/>
          </a:prstGeom>
          <a:ln w="19050">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19CECAC1-43F9-4D52-A34D-1321E1D8C06B}"/>
              </a:ext>
            </a:extLst>
          </p:cNvPr>
          <p:cNvSpPr/>
          <p:nvPr/>
        </p:nvSpPr>
        <p:spPr>
          <a:xfrm>
            <a:off x="2678499" y="3122419"/>
            <a:ext cx="2900227" cy="2694549"/>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6442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31D26BB-F7B6-468D-8032-F8623F1A0154}"/>
              </a:ext>
            </a:extLst>
          </p:cNvPr>
          <p:cNvPicPr>
            <a:picLocks noChangeAspect="1"/>
          </p:cNvPicPr>
          <p:nvPr/>
        </p:nvPicPr>
        <p:blipFill>
          <a:blip r:embed="rId3"/>
          <a:stretch>
            <a:fillRect/>
          </a:stretch>
        </p:blipFill>
        <p:spPr>
          <a:xfrm>
            <a:off x="1979712" y="2420888"/>
            <a:ext cx="4256378" cy="3456384"/>
          </a:xfrm>
          <a:prstGeom prst="rect">
            <a:avLst/>
          </a:prstGeom>
        </p:spPr>
      </p:pic>
      <p:sp>
        <p:nvSpPr>
          <p:cNvPr id="26" name="文本框 25">
            <a:extLst>
              <a:ext uri="{FF2B5EF4-FFF2-40B4-BE49-F238E27FC236}">
                <a16:creationId xmlns:a16="http://schemas.microsoft.com/office/drawing/2014/main" id="{E44201D7-2FB7-4E64-8CC0-C6E3B28DFE5F}"/>
              </a:ext>
            </a:extLst>
          </p:cNvPr>
          <p:cNvSpPr txBox="1"/>
          <p:nvPr/>
        </p:nvSpPr>
        <p:spPr>
          <a:xfrm>
            <a:off x="1191577" y="1412776"/>
            <a:ext cx="5832648" cy="923330"/>
          </a:xfrm>
          <a:prstGeom prst="rect">
            <a:avLst/>
          </a:prstGeom>
          <a:noFill/>
        </p:spPr>
        <p:txBody>
          <a:bodyPr wrap="square">
            <a:spAutoFit/>
          </a:bodyPr>
          <a:lstStyle/>
          <a:p>
            <a:r>
              <a:rPr lang="zh-CN" altLang="en-US" b="1" dirty="0">
                <a:latin typeface="Times New Roman" panose="02020603050405020304" pitchFamily="18" charset="0"/>
                <a:ea typeface="+mn-ea"/>
                <a:cs typeface="Times New Roman" panose="02020603050405020304" pitchFamily="18" charset="0"/>
              </a:rPr>
              <a:t>实现</a:t>
            </a:r>
            <a:endParaRPr lang="en-US" altLang="zh-CN" b="1" dirty="0">
              <a:latin typeface="Times New Roman" panose="02020603050405020304" pitchFamily="18" charset="0"/>
              <a:ea typeface="+mn-ea"/>
              <a:cs typeface="Times New Roman" panose="02020603050405020304" pitchFamily="18" charset="0"/>
            </a:endParaRPr>
          </a:p>
          <a:p>
            <a:r>
              <a:rPr lang="en-US" altLang="zh-CN" b="0" i="0" dirty="0">
                <a:solidFill>
                  <a:srgbClr val="4D4D4D"/>
                </a:solidFill>
                <a:effectLst/>
                <a:latin typeface="-apple-system"/>
              </a:rPr>
              <a:t>IBlockchainConnector</a:t>
            </a:r>
            <a:r>
              <a:rPr lang="zh-CN" altLang="en-US" b="0" i="0" dirty="0">
                <a:solidFill>
                  <a:srgbClr val="4D4D4D"/>
                </a:solidFill>
                <a:effectLst/>
                <a:latin typeface="-apple-system"/>
              </a:rPr>
              <a:t>接口将区块链集成到框架的后端</a:t>
            </a:r>
            <a:endParaRPr lang="en-US" altLang="zh-CN" b="1" dirty="0">
              <a:latin typeface="Times New Roman" panose="02020603050405020304" pitchFamily="18" charset="0"/>
              <a:ea typeface="+mn-ea"/>
              <a:cs typeface="Times New Roman" panose="02020603050405020304" pitchFamily="18" charset="0"/>
            </a:endParaRPr>
          </a:p>
          <a:p>
            <a:r>
              <a:rPr lang="en-US" altLang="zh-CN" b="0" i="0" dirty="0">
                <a:solidFill>
                  <a:srgbClr val="4D4D4D"/>
                </a:solidFill>
                <a:effectLst/>
                <a:latin typeface="-apple-system"/>
              </a:rPr>
              <a:t>IWorkloadConnector  </a:t>
            </a:r>
            <a:r>
              <a:rPr lang="zh-CN" altLang="en-US" b="0" i="0" dirty="0">
                <a:solidFill>
                  <a:srgbClr val="4D4D4D"/>
                </a:solidFill>
                <a:effectLst/>
                <a:latin typeface="-apple-system"/>
              </a:rPr>
              <a:t>接口实现工作负载</a:t>
            </a:r>
          </a:p>
        </p:txBody>
      </p:sp>
    </p:spTree>
    <p:extLst>
      <p:ext uri="{BB962C8B-B14F-4D97-AF65-F5344CB8AC3E}">
        <p14:creationId xmlns:p14="http://schemas.microsoft.com/office/powerpoint/2010/main" val="3146434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a:extLst>
              <a:ext uri="{FF2B5EF4-FFF2-40B4-BE49-F238E27FC236}">
                <a16:creationId xmlns:a16="http://schemas.microsoft.com/office/drawing/2014/main" id="{E44201D7-2FB7-4E64-8CC0-C6E3B28DFE5F}"/>
              </a:ext>
            </a:extLst>
          </p:cNvPr>
          <p:cNvSpPr txBox="1"/>
          <p:nvPr/>
        </p:nvSpPr>
        <p:spPr>
          <a:xfrm>
            <a:off x="418042" y="1621327"/>
            <a:ext cx="7704856" cy="646331"/>
          </a:xfrm>
          <a:prstGeom prst="rect">
            <a:avLst/>
          </a:prstGeom>
          <a:noFill/>
        </p:spPr>
        <p:txBody>
          <a:bodyPr wrap="square">
            <a:spAutoFit/>
          </a:bodyPr>
          <a:lstStyle/>
          <a:p>
            <a:r>
              <a:rPr lang="zh-CN" altLang="en-US" b="1" dirty="0">
                <a:latin typeface="Times New Roman" panose="02020603050405020304" pitchFamily="18" charset="0"/>
                <a:ea typeface="+mn-ea"/>
                <a:cs typeface="Times New Roman" panose="02020603050405020304" pitchFamily="18" charset="0"/>
              </a:rPr>
              <a:t>指标</a:t>
            </a:r>
            <a:endParaRPr lang="en-US" altLang="zh-CN" b="1" dirty="0">
              <a:latin typeface="Times New Roman" panose="02020603050405020304" pitchFamily="18" charset="0"/>
              <a:ea typeface="+mn-ea"/>
              <a:cs typeface="Times New Roman" panose="02020603050405020304" pitchFamily="18" charset="0"/>
            </a:endParaRPr>
          </a:p>
          <a:p>
            <a:r>
              <a:rPr lang="zh-CN" altLang="en-US" b="0" i="0" dirty="0">
                <a:solidFill>
                  <a:srgbClr val="4D4D4D"/>
                </a:solidFill>
                <a:effectLst/>
                <a:latin typeface="-apple-system"/>
              </a:rPr>
              <a:t>不同配置下跑同一个</a:t>
            </a:r>
            <a:r>
              <a:rPr lang="en-US" altLang="zh-CN" b="0" i="0" dirty="0">
                <a:solidFill>
                  <a:srgbClr val="4D4D4D"/>
                </a:solidFill>
                <a:effectLst/>
                <a:latin typeface="-apple-system"/>
              </a:rPr>
              <a:t>workload</a:t>
            </a:r>
            <a:r>
              <a:rPr lang="zh-CN" altLang="en-US" b="0" i="0" dirty="0">
                <a:solidFill>
                  <a:srgbClr val="4D4D4D"/>
                </a:solidFill>
                <a:effectLst/>
                <a:latin typeface="-apple-system"/>
              </a:rPr>
              <a:t>的输出数据可结合几个性能指标来评估区块链。</a:t>
            </a:r>
          </a:p>
        </p:txBody>
      </p:sp>
      <p:graphicFrame>
        <p:nvGraphicFramePr>
          <p:cNvPr id="2" name="图示 1">
            <a:extLst>
              <a:ext uri="{FF2B5EF4-FFF2-40B4-BE49-F238E27FC236}">
                <a16:creationId xmlns:a16="http://schemas.microsoft.com/office/drawing/2014/main" id="{8F52B728-B8BA-491C-9E32-1B7563CC1D91}"/>
              </a:ext>
            </a:extLst>
          </p:cNvPr>
          <p:cNvGraphicFramePr/>
          <p:nvPr>
            <p:extLst>
              <p:ext uri="{D42A27DB-BD31-4B8C-83A1-F6EECF244321}">
                <p14:modId xmlns:p14="http://schemas.microsoft.com/office/powerpoint/2010/main" val="2137872506"/>
              </p:ext>
            </p:extLst>
          </p:nvPr>
        </p:nvGraphicFramePr>
        <p:xfrm>
          <a:off x="1619672" y="2564904"/>
          <a:ext cx="5301596" cy="33843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0727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a:extLst>
              <a:ext uri="{FF2B5EF4-FFF2-40B4-BE49-F238E27FC236}">
                <a16:creationId xmlns:a16="http://schemas.microsoft.com/office/drawing/2014/main" id="{E44201D7-2FB7-4E64-8CC0-C6E3B28DFE5F}"/>
              </a:ext>
            </a:extLst>
          </p:cNvPr>
          <p:cNvSpPr txBox="1"/>
          <p:nvPr/>
        </p:nvSpPr>
        <p:spPr>
          <a:xfrm>
            <a:off x="395536" y="1418025"/>
            <a:ext cx="7704856" cy="923330"/>
          </a:xfrm>
          <a:prstGeom prst="rect">
            <a:avLst/>
          </a:prstGeom>
          <a:noFill/>
        </p:spPr>
        <p:txBody>
          <a:bodyPr wrap="square">
            <a:spAutoFit/>
          </a:bodyPr>
          <a:lstStyle/>
          <a:p>
            <a:r>
              <a:rPr lang="en-US" altLang="zh-CN" b="1" i="0" dirty="0">
                <a:solidFill>
                  <a:srgbClr val="4D4D4D"/>
                </a:solidFill>
                <a:effectLst/>
                <a:latin typeface="Times New Roman" panose="02020603050405020304" pitchFamily="18" charset="0"/>
                <a:cs typeface="Times New Roman" panose="02020603050405020304" pitchFamily="18" charset="0"/>
              </a:rPr>
              <a:t>Workloads</a:t>
            </a:r>
          </a:p>
          <a:p>
            <a:r>
              <a:rPr lang="zh-CN" altLang="en-US" b="0" i="0" dirty="0">
                <a:solidFill>
                  <a:srgbClr val="4D4D4D"/>
                </a:solidFill>
                <a:effectLst/>
                <a:latin typeface="-apple-system"/>
              </a:rPr>
              <a:t>相同配置下跑同一个</a:t>
            </a:r>
            <a:r>
              <a:rPr lang="en-US" altLang="zh-CN" b="0" i="0" dirty="0">
                <a:solidFill>
                  <a:srgbClr val="4D4D4D"/>
                </a:solidFill>
                <a:effectLst/>
                <a:latin typeface="-apple-system"/>
              </a:rPr>
              <a:t>workload</a:t>
            </a:r>
            <a:r>
              <a:rPr lang="zh-CN" altLang="en-US" b="0" i="0" dirty="0">
                <a:solidFill>
                  <a:srgbClr val="4D4D4D"/>
                </a:solidFill>
                <a:effectLst/>
                <a:latin typeface="-apple-system"/>
              </a:rPr>
              <a:t>的输出数据可结合几个性能指标来评估区块链。</a:t>
            </a:r>
            <a:endParaRPr lang="en-US" altLang="zh-CN" b="0" i="0" dirty="0">
              <a:solidFill>
                <a:srgbClr val="4D4D4D"/>
              </a:solidFill>
              <a:effectLst/>
              <a:latin typeface="-apple-system"/>
            </a:endParaRPr>
          </a:p>
          <a:p>
            <a:r>
              <a:rPr lang="zh-CN" altLang="en-US" dirty="0">
                <a:solidFill>
                  <a:srgbClr val="4D4D4D"/>
                </a:solidFill>
                <a:latin typeface="-apple-system"/>
              </a:rPr>
              <a:t>设置用于</a:t>
            </a:r>
            <a:r>
              <a:rPr lang="zh-CN" altLang="en-US" b="0" i="0" dirty="0">
                <a:solidFill>
                  <a:srgbClr val="4D4D4D"/>
                </a:solidFill>
                <a:effectLst/>
                <a:latin typeface="-apple-system"/>
              </a:rPr>
              <a:t>评估应用层性能的宏观基准，以及用于测试较低层的微观基准。</a:t>
            </a:r>
          </a:p>
        </p:txBody>
      </p:sp>
      <p:sp>
        <p:nvSpPr>
          <p:cNvPr id="13" name="文本框 12">
            <a:extLst>
              <a:ext uri="{FF2B5EF4-FFF2-40B4-BE49-F238E27FC236}">
                <a16:creationId xmlns:a16="http://schemas.microsoft.com/office/drawing/2014/main" id="{B961D2FE-D9C7-4304-AE38-BDCB62059FBD}"/>
              </a:ext>
            </a:extLst>
          </p:cNvPr>
          <p:cNvSpPr txBox="1"/>
          <p:nvPr/>
        </p:nvSpPr>
        <p:spPr>
          <a:xfrm>
            <a:off x="5725234" y="2609036"/>
            <a:ext cx="229837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Macro benchmark</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38676D65-F3DC-44E2-808C-F8E7D76F9049}"/>
              </a:ext>
            </a:extLst>
          </p:cNvPr>
          <p:cNvSpPr txBox="1"/>
          <p:nvPr/>
        </p:nvSpPr>
        <p:spPr>
          <a:xfrm>
            <a:off x="4093534" y="3517235"/>
            <a:ext cx="1313180"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CPU-Heavy</a:t>
            </a:r>
            <a:endParaRPr lang="zh-CN" altLang="en-US"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DC89D2A3-3201-4F8C-AE62-DBE533BFBFEE}"/>
              </a:ext>
            </a:extLst>
          </p:cNvPr>
          <p:cNvSpPr txBox="1"/>
          <p:nvPr/>
        </p:nvSpPr>
        <p:spPr>
          <a:xfrm>
            <a:off x="4139952" y="4220305"/>
            <a:ext cx="1313180"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Analytics, IO-Heavy</a:t>
            </a:r>
            <a:endParaRPr lang="zh-CN" altLang="en-US"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A8A82485-BD3B-47C2-851E-A21D918247B0}"/>
              </a:ext>
            </a:extLst>
          </p:cNvPr>
          <p:cNvSpPr txBox="1"/>
          <p:nvPr/>
        </p:nvSpPr>
        <p:spPr>
          <a:xfrm>
            <a:off x="4139952" y="5255309"/>
            <a:ext cx="131318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DoNothing</a:t>
            </a:r>
            <a:endParaRPr lang="zh-CN" altLang="en-US" dirty="0">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4ECD9C64-45EC-4A00-9299-48D0BCD6540A}"/>
              </a:ext>
            </a:extLst>
          </p:cNvPr>
          <p:cNvSpPr/>
          <p:nvPr/>
        </p:nvSpPr>
        <p:spPr>
          <a:xfrm>
            <a:off x="850704" y="2466091"/>
            <a:ext cx="2900227" cy="648072"/>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Times New Roman" panose="02020603050405020304" pitchFamily="18" charset="0"/>
                <a:cs typeface="Times New Roman" panose="02020603050405020304" pitchFamily="18" charset="0"/>
              </a:rPr>
              <a:t>应用层</a:t>
            </a:r>
            <a:r>
              <a:rPr lang="en-US" altLang="zh-CN" dirty="0">
                <a:solidFill>
                  <a:schemeClr val="tx1"/>
                </a:solidFill>
                <a:latin typeface="Times New Roman" panose="02020603050405020304" pitchFamily="18" charset="0"/>
                <a:cs typeface="Times New Roman" panose="02020603050405020304" pitchFamily="18" charset="0"/>
              </a:rPr>
              <a:t>(Application)</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824BE175-6CCE-41DF-BFD8-3902481B7492}"/>
              </a:ext>
            </a:extLst>
          </p:cNvPr>
          <p:cNvSpPr/>
          <p:nvPr/>
        </p:nvSpPr>
        <p:spPr>
          <a:xfrm>
            <a:off x="1025723" y="3368371"/>
            <a:ext cx="2547421" cy="648072"/>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Times New Roman" panose="02020603050405020304" pitchFamily="18" charset="0"/>
                <a:cs typeface="Times New Roman" panose="02020603050405020304" pitchFamily="18" charset="0"/>
              </a:rPr>
              <a:t>执行层</a:t>
            </a:r>
            <a:r>
              <a:rPr lang="en-US" altLang="zh-CN" dirty="0">
                <a:solidFill>
                  <a:schemeClr val="tx1"/>
                </a:solidFill>
                <a:latin typeface="Times New Roman" panose="02020603050405020304" pitchFamily="18" charset="0"/>
                <a:cs typeface="Times New Roman" panose="02020603050405020304" pitchFamily="18" charset="0"/>
              </a:rPr>
              <a:t>(execution)</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8780F273-FA55-47BE-8E7E-0C3F21CAD708}"/>
              </a:ext>
            </a:extLst>
          </p:cNvPr>
          <p:cNvSpPr/>
          <p:nvPr/>
        </p:nvSpPr>
        <p:spPr>
          <a:xfrm>
            <a:off x="1025723" y="4265746"/>
            <a:ext cx="2547421" cy="648072"/>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Times New Roman" panose="02020603050405020304" pitchFamily="18" charset="0"/>
                <a:cs typeface="Times New Roman" panose="02020603050405020304" pitchFamily="18" charset="0"/>
              </a:rPr>
              <a:t>数据模型</a:t>
            </a:r>
            <a:r>
              <a:rPr lang="en-US" altLang="zh-CN" dirty="0">
                <a:solidFill>
                  <a:schemeClr val="tx1"/>
                </a:solidFill>
                <a:latin typeface="Times New Roman" panose="02020603050405020304" pitchFamily="18" charset="0"/>
                <a:cs typeface="Times New Roman" panose="02020603050405020304" pitchFamily="18" charset="0"/>
              </a:rPr>
              <a:t>(data model)</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8541EAD-AA21-40CC-93CF-DB53629550AE}"/>
              </a:ext>
            </a:extLst>
          </p:cNvPr>
          <p:cNvSpPr/>
          <p:nvPr/>
        </p:nvSpPr>
        <p:spPr>
          <a:xfrm>
            <a:off x="1025722" y="5163121"/>
            <a:ext cx="2547421" cy="648072"/>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Times New Roman" panose="02020603050405020304" pitchFamily="18" charset="0"/>
                <a:cs typeface="Times New Roman" panose="02020603050405020304" pitchFamily="18" charset="0"/>
              </a:rPr>
              <a:t>共识层</a:t>
            </a:r>
            <a:r>
              <a:rPr lang="en-US" altLang="zh-CN" dirty="0">
                <a:solidFill>
                  <a:schemeClr val="tx1"/>
                </a:solidFill>
                <a:latin typeface="Times New Roman" panose="02020603050405020304" pitchFamily="18" charset="0"/>
                <a:cs typeface="Times New Roman" panose="02020603050405020304" pitchFamily="18" charset="0"/>
              </a:rPr>
              <a:t>(consensus)</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D47F80C2-8FA0-4793-A077-E84A1BDE494F}"/>
              </a:ext>
            </a:extLst>
          </p:cNvPr>
          <p:cNvSpPr/>
          <p:nvPr/>
        </p:nvSpPr>
        <p:spPr>
          <a:xfrm>
            <a:off x="849318" y="3239085"/>
            <a:ext cx="2900227" cy="2694549"/>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1" name="文本框 30">
            <a:extLst>
              <a:ext uri="{FF2B5EF4-FFF2-40B4-BE49-F238E27FC236}">
                <a16:creationId xmlns:a16="http://schemas.microsoft.com/office/drawing/2014/main" id="{0FB281A0-5226-4EA4-8668-42F39B8E9506}"/>
              </a:ext>
            </a:extLst>
          </p:cNvPr>
          <p:cNvSpPr txBox="1"/>
          <p:nvPr/>
        </p:nvSpPr>
        <p:spPr>
          <a:xfrm>
            <a:off x="5726497" y="4401693"/>
            <a:ext cx="229837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Micro benchmark</a:t>
            </a:r>
            <a:endParaRPr lang="zh-CN" altLang="en-US" dirty="0">
              <a:latin typeface="Times New Roman" panose="02020603050405020304" pitchFamily="18" charset="0"/>
              <a:cs typeface="Times New Roman" panose="02020603050405020304" pitchFamily="18" charset="0"/>
            </a:endParaRPr>
          </a:p>
        </p:txBody>
      </p:sp>
      <p:sp>
        <p:nvSpPr>
          <p:cNvPr id="23" name="右大括号 22">
            <a:extLst>
              <a:ext uri="{FF2B5EF4-FFF2-40B4-BE49-F238E27FC236}">
                <a16:creationId xmlns:a16="http://schemas.microsoft.com/office/drawing/2014/main" id="{461ED958-F5F1-4993-A1F2-D3A24A6730F3}"/>
              </a:ext>
            </a:extLst>
          </p:cNvPr>
          <p:cNvSpPr/>
          <p:nvPr/>
        </p:nvSpPr>
        <p:spPr>
          <a:xfrm>
            <a:off x="5480245" y="3654719"/>
            <a:ext cx="111638" cy="1888622"/>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34" name="直接连接符 33">
            <a:extLst>
              <a:ext uri="{FF2B5EF4-FFF2-40B4-BE49-F238E27FC236}">
                <a16:creationId xmlns:a16="http://schemas.microsoft.com/office/drawing/2014/main" id="{F9024951-571D-497F-8249-F13D1062E3D5}"/>
              </a:ext>
            </a:extLst>
          </p:cNvPr>
          <p:cNvCxnSpPr>
            <a:cxnSpLocks/>
            <a:endCxn id="13" idx="1"/>
          </p:cNvCxnSpPr>
          <p:nvPr/>
        </p:nvCxnSpPr>
        <p:spPr>
          <a:xfrm>
            <a:off x="3862428" y="2793702"/>
            <a:ext cx="1862806"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71558698"/>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1745</TotalTime>
  <Words>3593</Words>
  <Application>Microsoft Office PowerPoint</Application>
  <PresentationFormat>全屏显示(4:3)</PresentationFormat>
  <Paragraphs>217</Paragraphs>
  <Slides>18</Slides>
  <Notes>16</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18</vt:i4>
      </vt:variant>
    </vt:vector>
  </HeadingPairs>
  <TitlesOfParts>
    <vt:vector size="29" baseType="lpstr">
      <vt:lpstr>-apple-system</vt:lpstr>
      <vt:lpstr>CMBX9</vt:lpstr>
      <vt:lpstr>等线</vt:lpstr>
      <vt:lpstr>宋体</vt:lpstr>
      <vt:lpstr>微软雅黑</vt:lpstr>
      <vt:lpstr>arial</vt:lpstr>
      <vt:lpstr>arial</vt:lpstr>
      <vt:lpstr>Times New Roman</vt:lpstr>
      <vt:lpstr>Wingdings</vt:lpstr>
      <vt:lpstr>默认设计模板</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ECNU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Zhang Jin</dc:creator>
  <cp:lastModifiedBy>new</cp:lastModifiedBy>
  <cp:revision>58</cp:revision>
  <dcterms:created xsi:type="dcterms:W3CDTF">2011-05-26T05:02:41Z</dcterms:created>
  <dcterms:modified xsi:type="dcterms:W3CDTF">2020-11-25T01:17:26Z</dcterms:modified>
</cp:coreProperties>
</file>