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73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8FC9F-969C-4294-996C-C4C8364CAA8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6DD4-AB27-4AE9-AA28-F026C771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8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9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7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0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4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1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59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07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5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+mn-ea"/>
              </a:rPr>
              <a:t>valid from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有效期起始块数，</a:t>
            </a:r>
            <a:r>
              <a:rPr lang="en-US" altLang="zh-CN" sz="1200" dirty="0">
                <a:latin typeface="+mn-ea"/>
              </a:rPr>
              <a:t>valid to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有效期截止块数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0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4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2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6DD4-AB27-4AE9-AA28-F026C771BB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4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B69FB-BDDB-4DEA-B121-901C6AE8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2CB1D-0743-454B-AE63-65A804B0B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03B2A-D1F1-4961-BC3D-87A42B3C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B2A58-2421-4006-804C-B100138F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A1305-F1F8-4DC0-9A67-0AC40E20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F9270-2716-46C3-9B5E-6827A0F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5358A-30BA-4317-9F84-CE00E05E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9744A-2B69-41F5-8844-FDCE4C5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8510-0C96-44F0-8159-74EB032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FD1B6-25EE-4122-B39F-D66856FB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98FF6-43C6-4EAC-983D-14452E7F4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5F9DC-21D0-4BFB-B405-08A9549FC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53A95-F60C-4275-9E69-B11618C1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96A92-66DD-498F-B716-5346CA8C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B8D95-2DF7-4ECF-8EB0-8E1E343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AC18-56C8-41D2-BA0D-91BF5F56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200A1-511A-409D-B0F0-BCE299B5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A8F3B-1DFE-4964-B451-4020350E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E65DC-24C1-41BA-87CE-A61744B1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A325D-0539-4EBF-A9CE-BA31E90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4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DC649-B73D-4884-BFA3-7C6F6A6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66762-C3F2-4AD8-933B-2CEC66A2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197B6-8278-4A76-B000-CAD66217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0BF9-20A9-4FD1-AD57-54CF70BE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DFEDF-51C7-4BA7-B024-F1226CBC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7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AD5EB-3DD1-4715-86F0-5F50FB7D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D5C12-7FD1-4831-B3C8-9BCA10AC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D616C-76CD-4DC0-A137-FE37E8D1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2C9C3-FB10-4426-B2F2-41E7E70D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3A411-2B89-4137-B8C6-1EB9457F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082F-824B-4F8B-98FE-A8D21A2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7A237-4040-41E4-8990-D158BE6E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04F53-AFC3-4F46-965B-6D476664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6C3E0-B441-4B83-AE1C-31035CA6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0B995-B9C8-4C21-A13F-BB1F206F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FDC30-2E7C-427C-8A63-94F0393E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4E243D-EF3F-47D9-BD58-D1349A0C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345A5-D6E0-47E2-A4F5-3BC16F2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F58EED-AA33-435C-818F-B57717C0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C9EE8-F612-4B79-8E60-86C6FDFF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A7CFA6-309B-4C17-9919-9C1901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3368BA-4817-47AB-8A79-E14210C6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82A58A-301A-490F-BDA5-FFB6507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07F374-DCBB-4AA7-9093-EE8B7F8E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9F0FF-424B-44F9-85D1-3580D724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6E7BF-698D-4383-A189-AF09AB2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A2ED4-4EE4-4555-8C42-5FB0D054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7FAA0-AED3-4639-91F9-62A80684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AC825-B88D-42A1-B61C-9F55D174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537AD-1C0C-42BE-8D95-88301A7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EEA61-0DFF-4CC1-9299-C988F1D7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60BA1-88DC-4507-8322-0AA76388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4FD2-BD2B-49CA-98FF-E8B6A098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CBB211-EE1B-4E72-BBA6-0C080A4C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45CF9-2BF4-4F15-908A-6DA87E9F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10121-FDAB-4CBA-BB88-998237DB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D59C3-14E7-449D-9249-97BA776C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69520-C35E-4FC2-8BDA-7C2BDD64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2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0641A-F889-4AB9-A82D-E68C053F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77466-61C1-4B25-BC89-80B484D3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FC24E-1007-47C5-9A99-23844613F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887E-5357-4578-8133-10F2ECBF8F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4884-7C54-4F45-9110-235C545A7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131F-319B-4EFF-AB78-6B0C3343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02B5-CCEA-4781-A316-44D0A3AF0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1E92-91B6-4791-BD2D-5AAD2763F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/>
              <a:t>FalconDB</a:t>
            </a:r>
            <a:r>
              <a:rPr lang="en-US" altLang="zh-CN" sz="3600" b="1" dirty="0"/>
              <a:t>: Blockchain-based Collaborative Database</a:t>
            </a:r>
            <a:br>
              <a:rPr lang="en-US" altLang="zh-CN" sz="3600" b="1" dirty="0"/>
            </a:br>
            <a:r>
              <a:rPr lang="en-US" altLang="zh-CN" sz="2400" dirty="0"/>
              <a:t>Yanqing Peng,</a:t>
            </a:r>
            <a:r>
              <a:rPr lang="zh-CN" altLang="en-US" sz="2400" dirty="0"/>
              <a:t> </a:t>
            </a:r>
            <a:r>
              <a:rPr lang="en-US" altLang="zh-CN" sz="2400" dirty="0"/>
              <a:t>Min Du, </a:t>
            </a:r>
            <a:r>
              <a:rPr lang="en-US" altLang="zh-CN" sz="2400" dirty="0" err="1"/>
              <a:t>Feifei</a:t>
            </a:r>
            <a:r>
              <a:rPr lang="en-US" altLang="zh-CN" sz="2400" dirty="0"/>
              <a:t> Li, Raymond Cheng, Dawn Song</a:t>
            </a:r>
            <a:br>
              <a:rPr lang="en-US" altLang="zh-CN" sz="4000" dirty="0"/>
            </a:br>
            <a:r>
              <a:rPr lang="en-US" altLang="zh-CN" sz="2800" dirty="0"/>
              <a:t>sigmod2020</a:t>
            </a:r>
            <a:endParaRPr lang="zh-CN" altLang="en-US" sz="2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4303D-EE5D-4C9B-8113-737EEF03E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汇报人：梁策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4202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在运行区块链协议之前，需要各节点对以下参数和功能达成一致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，硬编码的起源块。</a:t>
                </a:r>
              </a:p>
              <a:p>
                <a:pPr lvl="0"/>
                <a:r>
                  <a:rPr lang="en-US" altLang="zh-CN" dirty="0"/>
                  <a:t>hash(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)→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zh-CN" dirty="0"/>
                  <a:t>，将字符串转换为散列后的字符串的加密散列函数。</a:t>
                </a:r>
                <a:endParaRPr lang="en-US" altLang="zh-CN" dirty="0"/>
              </a:p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的一对公钥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私钥会显示给网络中的所有参与者，并可使用以下两种功能来验证身份。</a:t>
                </a:r>
                <a:endParaRPr lang="en-US" altLang="zh-CN" dirty="0"/>
              </a:p>
              <a:p>
                <a:r>
                  <a:rPr lang="en-US" altLang="zh-CN" dirty="0"/>
                  <a:t>sign(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) →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zh-CN" dirty="0"/>
                  <a:t>，一个接受密钥和字符串的函数。</a:t>
                </a:r>
              </a:p>
              <a:p>
                <a:r>
                  <a:rPr lang="en-US" altLang="zh-CN" dirty="0" err="1"/>
                  <a:t>VerifySig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) 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zh-CN" altLang="zh-CN" dirty="0"/>
                  <a:t>，验证签名。它保证当且仅当</a:t>
                </a:r>
                <a:r>
                  <a:rPr lang="en-US" altLang="zh-CN" dirty="0"/>
                  <a:t>sign(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) →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zh-CN" dirty="0"/>
                  <a:t>的时候，</a:t>
                </a:r>
                <a:r>
                  <a:rPr lang="en-US" altLang="zh-CN" dirty="0" err="1"/>
                  <a:t>VerifySig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)=1</a:t>
                </a:r>
                <a:r>
                  <a:rPr lang="zh-CN" altLang="zh-CN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，每个块的验证器数量。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159" t="-2521" r="-139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9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dirty="0"/>
                  <a:t>每个块对应任意大小的数据库事务，</a:t>
                </a:r>
                <a:r>
                  <a:rPr lang="zh-CN" altLang="zh-CN" dirty="0"/>
                  <a:t>对于块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=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，块内容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包含事务，块头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=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包含元数据和验证数据。元数据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dirty="0"/>
                  <a:t>包含以下字段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zh-CN" dirty="0"/>
                  <a:t>块编号。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𝑙𝑎𝑠𝑡𝐵𝑙𝑜𝑐𝑘𝐻𝑎𝑠h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h𝑎𝑠h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，前一个块的散列值。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hash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，块内容的哈希值。</a:t>
                </a:r>
              </a:p>
              <a:p>
                <a:r>
                  <a:rPr lang="en-US" altLang="zh-CN" dirty="0"/>
                  <a:t>δ</a:t>
                </a:r>
                <a:r>
                  <a:rPr lang="zh-CN" altLang="zh-CN" dirty="0"/>
                  <a:t>，提交块时数据库版本摘要。</a:t>
                </a:r>
              </a:p>
              <a:p>
                <a:r>
                  <a:rPr lang="en-US" altLang="zh-CN" dirty="0"/>
                  <a:t>hash(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𝑅𝑊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，与块中的更新日志相关联的读和写集合的散列值。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，进行更新的实体。</a:t>
                </a:r>
              </a:p>
              <a:p>
                <a:pPr marL="0" lv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159" t="-2381" r="-522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3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dirty="0"/>
                  <a:t>块验证</a:t>
                </a:r>
                <a:r>
                  <a:rPr lang="zh-CN" altLang="zh-CN" dirty="0"/>
                  <a:t>数据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包含以下字段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的签名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，验证块的区块链节点。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，验证块的区块链节点的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个签名。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159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4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b="1" dirty="0"/>
                  <a:t>数据模型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区块链头为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块内容为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每个块内容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包含数据库事务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，客户端和服务器都需要存储所有区块链头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服务器节点需要存储区块链内容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zh-CN" dirty="0"/>
                  <a:t>以及数据库的持久版本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h𝑒𝑖𝑔h𝑡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=UPD(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代表在第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dirty="0"/>
                  <a:t>块中执行更新后的数据库内容。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159" t="-252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695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E39B8E1-AA68-490A-8CC1-77705E986D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</m:oMath>
                </a14:m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zh-CN" dirty="0">
                    <a:latin typeface="+mn-ea"/>
                  </a:rPr>
                  <a:t>代表“</a:t>
                </a:r>
                <a:r>
                  <a:rPr lang="en-US" altLang="zh-CN" dirty="0">
                    <a:latin typeface="+mn-ea"/>
                  </a:rPr>
                  <a:t>valid from</a:t>
                </a:r>
                <a:r>
                  <a:rPr lang="zh-CN" altLang="zh-CN" dirty="0">
                    <a:latin typeface="+mn-ea"/>
                  </a:rPr>
                  <a:t>”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zh-CN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zh-CN" dirty="0">
                    <a:latin typeface="+mn-ea"/>
                  </a:rPr>
                  <a:t>代表“</a:t>
                </a:r>
                <a:r>
                  <a:rPr lang="en-US" altLang="zh-CN" dirty="0">
                    <a:latin typeface="+mn-ea"/>
                  </a:rPr>
                  <a:t>valid to</a:t>
                </a:r>
                <a:r>
                  <a:rPr lang="zh-CN" altLang="zh-CN" dirty="0">
                    <a:latin typeface="+mn-ea"/>
                  </a:rPr>
                  <a:t>”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zh-CN" dirty="0">
                    <a:latin typeface="+mn-ea"/>
                  </a:rPr>
                  <a:t>。</a:t>
                </a:r>
                <a:r>
                  <a:rPr lang="zh-CN" altLang="zh-CN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分别表示创建和删除它们的块的高度。</a:t>
                </a:r>
                <a:endParaRPr lang="en-US" altLang="zh-CN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/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在块高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处，只有那些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的记录在快照上有效。</a:t>
                </a:r>
                <a:endParaRPr lang="en-US" altLang="zh-CN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/>
                <a:r>
                  <a:rPr lang="zh-CN" altLang="en-US" dirty="0">
                    <a:latin typeface="+mn-ea"/>
                  </a:rPr>
                  <a:t>插入记录时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</m:oMath>
                </a14:m>
                <a:r>
                  <a:rPr lang="zh-CN" altLang="en-US" dirty="0">
                    <a:latin typeface="+mn-ea"/>
                  </a:rPr>
                  <a:t>为当前高度区块链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zh-CN" altLang="en-US" dirty="0">
                    <a:latin typeface="+mn-ea"/>
                  </a:rPr>
                  <a:t>为∞。删除将被视为将原始记录的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zh-CN" altLang="en-US" dirty="0">
                    <a:latin typeface="+mn-ea"/>
                  </a:rPr>
                  <a:t>属性更新为当前高度。</a:t>
                </a:r>
                <a:endParaRPr lang="en-US" altLang="zh-CN" dirty="0">
                  <a:latin typeface="+mn-ea"/>
                </a:endParaRPr>
              </a:p>
              <a:p>
                <a:pPr marL="457200" indent="-457200"/>
                <a:r>
                  <a:rPr lang="zh-CN" altLang="en-US" dirty="0">
                    <a:latin typeface="+mn-ea"/>
                  </a:rPr>
                  <a:t>更新将被分解为两个逻辑步骤：原始记录的删除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比如把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zh-CN" altLang="en-US" dirty="0">
                    <a:latin typeface="+mn-ea"/>
                  </a:rPr>
                  <a:t>改成当前高度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，然后是更新记录的插入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比如复制已损坏的记录，并相应地更新属性，然后设置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ea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ea"/>
                  </a:rPr>
                  <a:t>=∞)</a:t>
                </a:r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E39B8E1-AA68-490A-8CC1-77705E98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  <a:blipFill>
                <a:blip r:embed="rId3"/>
                <a:stretch>
                  <a:fillRect l="-986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31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695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E39B8E1-AA68-490A-8CC1-77705E986DD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altLang="zh-CN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E7C232-D79F-43A3-80E9-E1E598059F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971675"/>
            <a:ext cx="47720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FCE4DB-348E-435B-A314-1409C4596F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6" y="2375222"/>
            <a:ext cx="52768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65061E-80DE-4981-B407-2DB90BCAEAD6}"/>
              </a:ext>
            </a:extLst>
          </p:cNvPr>
          <p:cNvSpPr txBox="1"/>
          <p:nvPr/>
        </p:nvSpPr>
        <p:spPr>
          <a:xfrm>
            <a:off x="1208639" y="5247861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 Math" panose="02040503050406030204" pitchFamily="18" charset="0"/>
              </a:rPr>
              <a:t>Figure 4</a:t>
            </a:r>
            <a:r>
              <a:rPr lang="zh-CN" altLang="en-US" sz="2800" dirty="0">
                <a:latin typeface="Cambria Math" panose="02040503050406030204" pitchFamily="18" charset="0"/>
              </a:rPr>
              <a:t>为在</a:t>
            </a:r>
            <a:r>
              <a:rPr lang="en-US" altLang="zh-CN" sz="2800" dirty="0">
                <a:latin typeface="Cambria Math" panose="02040503050406030204" pitchFamily="18" charset="0"/>
              </a:rPr>
              <a:t>Figure 3</a:t>
            </a:r>
            <a:r>
              <a:rPr lang="zh-CN" altLang="en-US" sz="2800" dirty="0">
                <a:latin typeface="Cambria Math" panose="02040503050406030204" pitchFamily="18" charset="0"/>
              </a:rPr>
              <a:t>中执行更新之后的结果。</a:t>
            </a:r>
          </a:p>
        </p:txBody>
      </p:sp>
    </p:spTree>
    <p:extLst>
      <p:ext uri="{BB962C8B-B14F-4D97-AF65-F5344CB8AC3E}">
        <p14:creationId xmlns:p14="http://schemas.microsoft.com/office/powerpoint/2010/main" val="86379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695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E39B8E1-AA68-490A-8CC1-77705E986D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1" dirty="0">
                    <a:latin typeface="+mn-ea"/>
                  </a:rPr>
                  <a:t>查询类型：</a:t>
                </a:r>
                <a:endParaRPr lang="en-US" altLang="zh-CN" b="1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标准查询：将</a:t>
                </a:r>
                <a:r>
                  <a:rPr lang="en-US" altLang="zh-CN" dirty="0" err="1"/>
                  <a:t>FalconDB</a:t>
                </a:r>
                <a:r>
                  <a:rPr lang="zh-CN" altLang="en-US" dirty="0">
                    <a:latin typeface="+mn-ea"/>
                  </a:rPr>
                  <a:t>作为传统数据库查询。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完整历史查询：可以查询到一些被删除的记录。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范围历史查询：</a:t>
                </a:r>
                <a:r>
                  <a:rPr lang="zh-CN" altLang="zh-CN" dirty="0"/>
                  <a:t>使用所需的时间范围发出历史查询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δ查询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FalconDB</a:t>
                </a:r>
                <a:r>
                  <a:rPr lang="zh-CN" altLang="zh-CN" dirty="0"/>
                  <a:t>为客户端提供了一个接口，用于查询在任何特定块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上提交的事务所做的更改。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E39B8E1-AA68-490A-8CC1-77705E98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  <a:blipFill>
                <a:blip r:embed="rId3"/>
                <a:stretch>
                  <a:fillRect l="-115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5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sz="3000" b="1" dirty="0"/>
                  <a:t>更新类型：</a:t>
                </a:r>
                <a:endParaRPr lang="en-US" altLang="zh-CN" sz="3000" b="1" dirty="0"/>
              </a:p>
              <a:p>
                <a:r>
                  <a:rPr lang="zh-CN" altLang="zh-CN" sz="3000" dirty="0"/>
                  <a:t>插入</a:t>
                </a:r>
                <a:r>
                  <a:rPr lang="zh-CN" altLang="en-US" sz="3000" dirty="0"/>
                  <a:t>：</a:t>
                </a:r>
                <a:r>
                  <a:rPr lang="zh-CN" altLang="zh-CN" sz="3000" dirty="0"/>
                  <a:t>当插入一个记录时，我们添加额外的属性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3000" dirty="0"/>
                  <a:t>并且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altLang="zh-CN" sz="3000" dirty="0"/>
                  <a:t>=∞</a:t>
                </a:r>
                <a:r>
                  <a:rPr lang="zh-CN" altLang="zh-CN" sz="3000" dirty="0"/>
                  <a:t>。</a:t>
                </a:r>
                <a:endParaRPr lang="en-US" altLang="zh-CN" sz="3000" dirty="0"/>
              </a:p>
              <a:p>
                <a:r>
                  <a:rPr lang="zh-CN" altLang="zh-CN" sz="3000" dirty="0"/>
                  <a:t>删除</a:t>
                </a:r>
                <a:r>
                  <a:rPr lang="zh-CN" altLang="en-US" sz="3000" dirty="0"/>
                  <a:t>：</a:t>
                </a:r>
                <a:r>
                  <a:rPr lang="zh-CN" altLang="zh-CN" sz="3000" dirty="0"/>
                  <a:t>当删除记录是，设定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3000" dirty="0"/>
                  <a:t>。</a:t>
                </a:r>
              </a:p>
              <a:p>
                <a:r>
                  <a:rPr lang="zh-CN" altLang="zh-CN" sz="3000" dirty="0"/>
                  <a:t>记录值的变化</a:t>
                </a:r>
                <a:r>
                  <a:rPr lang="zh-CN" altLang="en-US" sz="3000" dirty="0"/>
                  <a:t>：</a:t>
                </a:r>
                <a:r>
                  <a:rPr lang="zh-CN" altLang="zh-CN" sz="3000" dirty="0"/>
                  <a:t>当更改一个记录的值时，</a:t>
                </a:r>
                <a:r>
                  <a:rPr lang="zh-CN" altLang="zh-CN" dirty="0"/>
                  <a:t>我们将原始记录的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zh-CN" altLang="zh-CN" dirty="0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dirty="0"/>
                  <a:t>，然后插入期望值为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altLang="zh-CN" dirty="0"/>
                  <a:t>=∞</a:t>
                </a:r>
                <a:r>
                  <a:rPr lang="zh-CN" altLang="zh-CN" dirty="0"/>
                  <a:t>的新记录。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1333" t="-280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1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 err="1"/>
              <a:t>FalconDB</a:t>
            </a:r>
            <a:r>
              <a:rPr lang="zh-CN" altLang="en-US" b="1" dirty="0"/>
              <a:t>中的数据库事务：</a:t>
            </a:r>
            <a:endParaRPr lang="en-US" altLang="zh-CN" b="1" dirty="0"/>
          </a:p>
          <a:p>
            <a:r>
              <a:rPr lang="zh-CN" altLang="zh-CN" dirty="0"/>
              <a:t>数据库事务中的四个最重要的属性是</a:t>
            </a:r>
            <a:r>
              <a:rPr lang="en-US" altLang="zh-CN" dirty="0"/>
              <a:t>ACID(</a:t>
            </a:r>
            <a:r>
              <a:rPr lang="zh-CN" altLang="zh-CN" dirty="0"/>
              <a:t>原子性、一致性、隔离性和持久性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原子性：</a:t>
            </a:r>
            <a:r>
              <a:rPr lang="en-US" altLang="zh-CN" dirty="0" err="1"/>
              <a:t>FalconDB</a:t>
            </a:r>
            <a:r>
              <a:rPr lang="zh-CN" altLang="zh-CN" dirty="0"/>
              <a:t>中的事务将始终完全存储在单个块中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一致性：身份验证。</a:t>
            </a:r>
            <a:endParaRPr lang="en-US" altLang="zh-CN" dirty="0"/>
          </a:p>
          <a:p>
            <a:r>
              <a:rPr lang="zh-CN" altLang="en-US" dirty="0"/>
              <a:t>隔离性：采用论文</a:t>
            </a:r>
            <a:r>
              <a:rPr lang="en-US" altLang="zh-CN" dirty="0"/>
              <a:t>Efficient query integrity for outsourced dynamic databases</a:t>
            </a:r>
            <a:r>
              <a:rPr lang="zh-CN" altLang="en-US" dirty="0"/>
              <a:t>的方法保证隔离性。</a:t>
            </a:r>
            <a:endParaRPr lang="en-US" altLang="zh-CN" dirty="0"/>
          </a:p>
          <a:p>
            <a:r>
              <a:rPr lang="zh-CN" altLang="en-US" dirty="0"/>
              <a:t>持久性：在事务完成以后，该事务所对数据库所作的更改便持久的保存在数据库之中。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4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安全分析：</a:t>
            </a:r>
            <a:endParaRPr lang="en-US" altLang="zh-CN" b="1" dirty="0"/>
          </a:p>
          <a:p>
            <a:r>
              <a:rPr lang="zh-CN" altLang="en-US" dirty="0"/>
              <a:t>查询结果的正确性：</a:t>
            </a:r>
            <a:r>
              <a:rPr lang="en-US" altLang="zh-CN" dirty="0"/>
              <a:t>ADS</a:t>
            </a:r>
            <a:r>
              <a:rPr lang="zh-CN" altLang="zh-CN" dirty="0"/>
              <a:t>的</a:t>
            </a:r>
            <a:r>
              <a:rPr lang="en-US" altLang="zh-CN" dirty="0" err="1"/>
              <a:t>VerifyQry</a:t>
            </a:r>
            <a:r>
              <a:rPr lang="zh-CN" altLang="zh-CN" dirty="0"/>
              <a:t>功能来保证其</a:t>
            </a:r>
            <a:r>
              <a:rPr lang="zh-CN" altLang="en-US" dirty="0"/>
              <a:t>正确</a:t>
            </a:r>
            <a:r>
              <a:rPr lang="zh-CN" altLang="zh-CN" dirty="0"/>
              <a:t>性。</a:t>
            </a:r>
            <a:endParaRPr lang="en-US" altLang="zh-CN" dirty="0"/>
          </a:p>
          <a:p>
            <a:r>
              <a:rPr lang="zh-CN" altLang="en-US" dirty="0"/>
              <a:t>数据的完整性：客户机能够验证服务器是否诚实地执行了所请求的查询。</a:t>
            </a:r>
            <a:endParaRPr lang="en-US" altLang="zh-CN" dirty="0"/>
          </a:p>
          <a:p>
            <a:r>
              <a:rPr lang="zh-CN" altLang="en-US" dirty="0"/>
              <a:t>不变性和透明度：</a:t>
            </a:r>
            <a:r>
              <a:rPr lang="zh-CN" altLang="zh-CN" dirty="0"/>
              <a:t>更新过程和时态数据模型确保所有更新都永久地存储在数据库中，并且可以通过区块链进行验证，这保证了不变性。所有历史结果都是可检索的，这保证了透明性。</a:t>
            </a:r>
            <a:endParaRPr lang="en-US" altLang="zh-CN" dirty="0"/>
          </a:p>
          <a:p>
            <a:r>
              <a:rPr lang="zh-CN" altLang="en-US" dirty="0"/>
              <a:t>服务器可靠性：通过</a:t>
            </a:r>
            <a:r>
              <a:rPr lang="en-US" altLang="zh-CN" dirty="0"/>
              <a:t>ADS</a:t>
            </a:r>
            <a:r>
              <a:rPr lang="zh-CN" altLang="en-US" dirty="0"/>
              <a:t>验证每个块来保证可靠性。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背景：</a:t>
            </a:r>
            <a:endParaRPr lang="en-US" altLang="zh-CN" b="1" dirty="0">
              <a:effectLst/>
            </a:endParaRPr>
          </a:p>
          <a:p>
            <a:r>
              <a:rPr lang="zh-CN" altLang="en-US" dirty="0">
                <a:effectLst/>
              </a:rPr>
              <a:t>互联网的发展为数据合作带来了巨大的机遇，许多应用可以从多方共享的数据库中获益。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在这种情况下，需要</a:t>
            </a:r>
            <a:r>
              <a:rPr lang="zh-CN" altLang="en-US" dirty="0">
                <a:effectLst/>
              </a:rPr>
              <a:t>设计一个共享数据库，使单个用户能够在不需要任何信任的情况下相互协作。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b="1" dirty="0">
                <a:effectLst/>
              </a:rPr>
              <a:t>已有解决方案及其缺点：</a:t>
            </a:r>
            <a:endParaRPr lang="en-US" altLang="zh-CN" b="1" dirty="0">
              <a:effectLst/>
            </a:endParaRPr>
          </a:p>
          <a:p>
            <a:r>
              <a:rPr lang="zh-CN" altLang="zh-CN" dirty="0"/>
              <a:t>中央服务器</a:t>
            </a:r>
            <a:r>
              <a:rPr lang="zh-CN" altLang="en-US" dirty="0"/>
              <a:t>被攻击之后有本机数据泄露的可能。</a:t>
            </a:r>
            <a:endParaRPr lang="en-US" altLang="zh-CN" dirty="0"/>
          </a:p>
          <a:p>
            <a:r>
              <a:rPr lang="zh-CN" altLang="en-US" dirty="0">
                <a:effectLst/>
              </a:rPr>
              <a:t>区块链消耗硬件资源太多，成本太高。</a:t>
            </a:r>
            <a:endParaRPr lang="en-US" altLang="zh-CN" dirty="0">
              <a:effectLst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5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性能分析：</a:t>
            </a:r>
            <a:endParaRPr lang="en-US" altLang="zh-CN" b="1" dirty="0"/>
          </a:p>
          <a:p>
            <a:r>
              <a:rPr lang="zh-CN" altLang="en-US" dirty="0"/>
              <a:t>身份验证层：</a:t>
            </a:r>
            <a:r>
              <a:rPr lang="en-US" altLang="zh-CN" dirty="0" err="1"/>
              <a:t>IntegriDB</a:t>
            </a:r>
            <a:r>
              <a:rPr lang="zh-CN" altLang="zh-CN" dirty="0"/>
              <a:t>是</a:t>
            </a:r>
            <a:r>
              <a:rPr lang="en-US" altLang="zh-CN" dirty="0" err="1"/>
              <a:t>FalconDB</a:t>
            </a:r>
            <a:r>
              <a:rPr lang="zh-CN" altLang="zh-CN" dirty="0"/>
              <a:t>中</a:t>
            </a:r>
            <a:r>
              <a:rPr lang="en-US" altLang="zh-CN" dirty="0"/>
              <a:t>ADS</a:t>
            </a:r>
            <a:r>
              <a:rPr lang="zh-CN" altLang="zh-CN" dirty="0"/>
              <a:t>组件的理想候选者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一致层：</a:t>
            </a:r>
            <a:r>
              <a:rPr lang="zh-CN" altLang="zh-CN" dirty="0"/>
              <a:t>当参与的点不多时，</a:t>
            </a:r>
            <a:r>
              <a:rPr lang="zh-CN" altLang="en-US" dirty="0"/>
              <a:t>可以</a:t>
            </a:r>
            <a:r>
              <a:rPr lang="zh-CN" altLang="zh-CN" dirty="0"/>
              <a:t>获得令人满意的一致性。</a:t>
            </a:r>
            <a:endParaRPr lang="en-US" altLang="zh-CN" dirty="0"/>
          </a:p>
          <a:p>
            <a:r>
              <a:rPr lang="zh-CN" altLang="en-US" dirty="0"/>
              <a:t>并发控制：事务之间很少发生冲突。然而，当冲突频繁出现时，事务的中止率也会很高。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2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实验设置：</a:t>
            </a:r>
            <a:endParaRPr lang="en-US" altLang="zh-CN" b="1" dirty="0"/>
          </a:p>
          <a:p>
            <a:pPr marL="0" lvl="0" indent="0">
              <a:buNone/>
            </a:pPr>
            <a:r>
              <a:rPr lang="en-US" altLang="zh-CN" dirty="0" err="1"/>
              <a:t>FalconDB</a:t>
            </a:r>
            <a:r>
              <a:rPr lang="zh-CN" altLang="zh-CN" dirty="0"/>
              <a:t>整合了以下组件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zh-CN" dirty="0"/>
              <a:t>服务器作为后端服务器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Integrdb</a:t>
            </a:r>
            <a:r>
              <a:rPr lang="zh-CN" altLang="zh-CN" dirty="0"/>
              <a:t>提供</a:t>
            </a:r>
            <a:r>
              <a:rPr lang="en-US" altLang="zh-CN" dirty="0"/>
              <a:t>ADS</a:t>
            </a:r>
            <a:r>
              <a:rPr lang="zh-CN" altLang="zh-CN" dirty="0"/>
              <a:t>并支持认证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Tendermint</a:t>
            </a:r>
            <a:r>
              <a:rPr lang="zh-CN" altLang="zh-CN" dirty="0"/>
              <a:t>作为区块链平台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它们在实践中表现出了极佳的特性，比如兼容性和安全性保证。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8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CN" altLang="en-US" b="1" dirty="0"/>
              <a:t>基准线：</a:t>
            </a:r>
            <a:endParaRPr lang="en-US" altLang="zh-CN" b="1" dirty="0"/>
          </a:p>
          <a:p>
            <a:r>
              <a:rPr lang="zh-CN" altLang="zh-CN" dirty="0"/>
              <a:t>简单的区块链建立共享数据库</a:t>
            </a:r>
            <a:r>
              <a:rPr lang="en-US" altLang="zh-CN" dirty="0"/>
              <a:t>,</a:t>
            </a:r>
            <a:r>
              <a:rPr lang="zh-CN" altLang="zh-CN" dirty="0"/>
              <a:t>每个用户存储一个完整的数据副本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blockchain</a:t>
            </a:r>
            <a:r>
              <a:rPr lang="zh-CN" altLang="en-US" dirty="0"/>
              <a:t>的</a:t>
            </a:r>
            <a:r>
              <a:rPr lang="en-US" altLang="zh-CN" dirty="0"/>
              <a:t>BC)</a:t>
            </a:r>
            <a:r>
              <a:rPr lang="zh-CN" altLang="en-US" dirty="0"/>
              <a:t>，</a:t>
            </a:r>
            <a:r>
              <a:rPr lang="zh-CN" altLang="zh-CN" dirty="0"/>
              <a:t>提交智能查询合同全部节点</a:t>
            </a:r>
            <a:r>
              <a:rPr lang="en-US" altLang="zh-CN" dirty="0"/>
              <a:t>,</a:t>
            </a:r>
            <a:r>
              <a:rPr lang="zh-CN" altLang="zh-CN" dirty="0"/>
              <a:t>并得到同意的结果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smart contract</a:t>
            </a:r>
            <a:r>
              <a:rPr lang="zh-CN" altLang="en-US" dirty="0"/>
              <a:t>的</a:t>
            </a:r>
            <a:r>
              <a:rPr lang="en-US" altLang="zh-CN" dirty="0"/>
              <a:t>SC)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BC</a:t>
            </a:r>
            <a:r>
              <a:rPr lang="zh-CN" altLang="zh-CN" dirty="0"/>
              <a:t>中，所有服务器和客户端都作为区块链节点。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SC</a:t>
            </a:r>
            <a:r>
              <a:rPr lang="zh-CN" altLang="zh-CN" dirty="0"/>
              <a:t>中，客户端通过向服务器维护的区块链网络发送命令来发出查询和更新。</a:t>
            </a:r>
            <a:endParaRPr lang="en-US" altLang="zh-CN" dirty="0"/>
          </a:p>
          <a:p>
            <a:r>
              <a:rPr lang="zh-CN" altLang="zh-CN" dirty="0"/>
              <a:t>一旦服务器执行并达成一致，客户机就可以从提交的块中获得结果。一旦服务器执行并达成一致，客户机就可以从提交的块中获得结果。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7082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b="1" dirty="0"/>
                  <a:t>表格式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基于</a:t>
                </a:r>
                <a:r>
                  <a:rPr lang="en-US" altLang="zh-CN" b="1" dirty="0"/>
                  <a:t>YCSB)</a:t>
                </a:r>
                <a:r>
                  <a:rPr lang="zh-CN" altLang="en-US" b="1" dirty="0"/>
                  <a:t>：</a:t>
                </a:r>
                <a:endParaRPr lang="en-US" altLang="zh-CN" dirty="0"/>
              </a:p>
              <a:p>
                <a:r>
                  <a:rPr lang="zh-CN" altLang="zh-CN" dirty="0"/>
                  <a:t>每个字段值是一个</a:t>
                </a:r>
                <a:r>
                  <a:rPr lang="en-US" altLang="zh-CN" dirty="0"/>
                  <a:t>100</a:t>
                </a:r>
                <a:r>
                  <a:rPr lang="zh-CN" altLang="zh-CN" dirty="0"/>
                  <a:t>字节的</a:t>
                </a:r>
                <a:r>
                  <a:rPr lang="en-US" altLang="zh-CN" dirty="0"/>
                  <a:t>ASCII</a:t>
                </a:r>
                <a:r>
                  <a:rPr lang="zh-CN" altLang="zh-CN" dirty="0"/>
                  <a:t>字符串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该表被另外加上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两列。</a:t>
                </a:r>
                <a:endParaRPr lang="en-US" altLang="zh-CN" dirty="0"/>
              </a:p>
              <a:p>
                <a:r>
                  <a:rPr lang="zh-CN" altLang="en-US" dirty="0"/>
                  <a:t>行数为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。列数为</a:t>
                </a:r>
                <a:r>
                  <a:rPr lang="en-US" altLang="zh-CN" dirty="0"/>
                  <a:t>m(</a:t>
                </a:r>
                <a:r>
                  <a:rPr lang="zh-CN" altLang="en-US" dirty="0"/>
                  <a:t>包括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𝑉𝐹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zh-CN" altLang="en-US" dirty="0"/>
                  <a:t>两列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7082" cy="4351338"/>
              </a:xfrm>
              <a:blipFill>
                <a:blip r:embed="rId3"/>
                <a:stretch>
                  <a:fillRect l="-204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1AB5CD-90B5-4B7C-9BAE-8C4B03C47E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00" y="2874501"/>
            <a:ext cx="4772025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性能衡量（存储）：</a:t>
            </a:r>
            <a:endParaRPr lang="en-US" altLang="zh-CN" b="1" dirty="0"/>
          </a:p>
          <a:p>
            <a:r>
              <a:rPr lang="zh-CN" altLang="en-US" dirty="0"/>
              <a:t>随着区块链高度的增加，和其他数据库相比，</a:t>
            </a:r>
            <a:r>
              <a:rPr lang="en-US" altLang="zh-CN" dirty="0" err="1"/>
              <a:t>FalconDB</a:t>
            </a:r>
            <a:r>
              <a:rPr lang="zh-CN" altLang="en-US" dirty="0"/>
              <a:t>所需存储空间上升最缓慢。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F51E1C-62CC-4B8A-B210-3A26730374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7" y="3138488"/>
            <a:ext cx="527685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4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性能衡量（查询吞吐量和延迟）：</a:t>
            </a:r>
            <a:endParaRPr lang="en-US" altLang="zh-CN" b="1" dirty="0"/>
          </a:p>
          <a:p>
            <a:pPr marL="0" lvl="0" indent="0">
              <a:buNone/>
            </a:pPr>
            <a:r>
              <a:rPr lang="zh-CN" altLang="en-US" dirty="0"/>
              <a:t>和其他数据库相比，在所有三种查询</a:t>
            </a:r>
            <a:r>
              <a:rPr lang="en-US" altLang="zh-CN" dirty="0"/>
              <a:t>(</a:t>
            </a:r>
            <a:r>
              <a:rPr lang="zh-CN" altLang="en-US" dirty="0"/>
              <a:t>主键上的简单点</a:t>
            </a:r>
            <a:r>
              <a:rPr lang="en-US" altLang="zh-CN" dirty="0"/>
              <a:t>Point</a:t>
            </a:r>
            <a:r>
              <a:rPr lang="zh-CN" altLang="en-US" dirty="0"/>
              <a:t>、多维范围查询</a:t>
            </a:r>
            <a:r>
              <a:rPr lang="en-US" altLang="zh-CN" dirty="0"/>
              <a:t>Range</a:t>
            </a:r>
            <a:r>
              <a:rPr lang="zh-CN" altLang="en-US" dirty="0"/>
              <a:t>和两个表的连接查询</a:t>
            </a:r>
            <a:r>
              <a:rPr lang="en-US" altLang="zh-CN" dirty="0"/>
              <a:t>Join)</a:t>
            </a:r>
            <a:r>
              <a:rPr lang="zh-CN" altLang="en-US" dirty="0"/>
              <a:t>类型中，</a:t>
            </a:r>
            <a:r>
              <a:rPr lang="en-US" altLang="zh-CN" dirty="0" err="1"/>
              <a:t>FalconDB</a:t>
            </a:r>
            <a:r>
              <a:rPr lang="zh-CN" altLang="en-US" dirty="0"/>
              <a:t>吞吐量最大，延迟时间最短。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E88B4B-7BC3-4585-A7F5-DAA093F885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60" y="3841115"/>
            <a:ext cx="5492740" cy="3016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58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0822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性能衡量（更新效率）：</a:t>
            </a:r>
            <a:endParaRPr lang="en-US" altLang="zh-CN" b="1" dirty="0"/>
          </a:p>
          <a:p>
            <a:pPr marL="0" lvl="0" indent="0">
              <a:buNone/>
            </a:pPr>
            <a:r>
              <a:rPr lang="zh-CN" altLang="en-US" dirty="0"/>
              <a:t>随着数据插入</a:t>
            </a:r>
            <a:r>
              <a:rPr lang="zh-CN" altLang="en-US"/>
              <a:t>数据的逐渐增加</a:t>
            </a:r>
            <a:r>
              <a:rPr lang="zh-CN" altLang="en-US" dirty="0"/>
              <a:t>，和其他数据库相比，</a:t>
            </a:r>
            <a:r>
              <a:rPr lang="en-US" altLang="zh-CN" dirty="0" err="1"/>
              <a:t>FalconDB</a:t>
            </a:r>
            <a:r>
              <a:rPr lang="zh-CN" altLang="en-US" dirty="0"/>
              <a:t>所需时间上升速度最快，原因是</a:t>
            </a:r>
            <a:r>
              <a:rPr lang="en-US" altLang="zh-CN" dirty="0" err="1"/>
              <a:t>FalconDB</a:t>
            </a:r>
            <a:r>
              <a:rPr lang="zh-CN" altLang="en-US" dirty="0"/>
              <a:t>中的更新，包括区块链的一致性、</a:t>
            </a:r>
            <a:r>
              <a:rPr lang="en-US" altLang="zh-CN" dirty="0"/>
              <a:t>ADS</a:t>
            </a:r>
            <a:r>
              <a:rPr lang="zh-CN" altLang="en-US" dirty="0"/>
              <a:t>证明和客户端上的结果验证需要花费一定的时间。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7AC455-EE78-4A53-9118-C32ED196E1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2" y="2171699"/>
            <a:ext cx="5101588" cy="400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21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性能衡量（查询验证延迟）：</a:t>
            </a:r>
            <a:endParaRPr lang="en-US" altLang="zh-CN" b="1" dirty="0"/>
          </a:p>
          <a:p>
            <a:pPr marL="0" lvl="0" indent="0">
              <a:buNone/>
            </a:pPr>
            <a:r>
              <a:rPr lang="zh-CN" altLang="en-US" dirty="0"/>
              <a:t>与其他数据库相比，由于</a:t>
            </a:r>
            <a:r>
              <a:rPr lang="en-US" altLang="zh-CN" dirty="0" err="1"/>
              <a:t>FalconDB</a:t>
            </a:r>
            <a:r>
              <a:rPr lang="zh-CN" altLang="en-US" dirty="0"/>
              <a:t>下一个查询依赖前一个查询的验证，使得查询列数增加，</a:t>
            </a:r>
            <a:r>
              <a:rPr lang="en-US" altLang="zh-CN" dirty="0"/>
              <a:t> </a:t>
            </a:r>
            <a:r>
              <a:rPr lang="en-US" altLang="zh-CN" dirty="0" err="1"/>
              <a:t>FalconDB</a:t>
            </a:r>
            <a:r>
              <a:rPr lang="zh-CN" altLang="en-US" dirty="0"/>
              <a:t>查询时间相对于基准线上升最快。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A2002D-5C46-4DAA-BB98-56DE7103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02" y="3729028"/>
            <a:ext cx="7612993" cy="27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/>
              <a:t>结论：</a:t>
            </a:r>
            <a:endParaRPr lang="en-US" altLang="zh-CN" b="1" dirty="0"/>
          </a:p>
          <a:p>
            <a:pPr marL="0" lvl="0" indent="0">
              <a:buNone/>
            </a:pPr>
            <a:r>
              <a:rPr lang="zh-CN" altLang="en-US" dirty="0"/>
              <a:t>本文介绍了</a:t>
            </a:r>
            <a:r>
              <a:rPr lang="en-US" altLang="zh-CN" dirty="0" err="1"/>
              <a:t>FalconDB</a:t>
            </a:r>
            <a:r>
              <a:rPr lang="zh-CN" altLang="en-US" dirty="0"/>
              <a:t>，一种安全、高效、对客户端硬件要求低的共享数据库。它使用区块链平台和</a:t>
            </a:r>
            <a:r>
              <a:rPr lang="en-US" altLang="zh-CN" dirty="0"/>
              <a:t>ADS</a:t>
            </a:r>
            <a:r>
              <a:rPr lang="zh-CN" altLang="en-US" dirty="0"/>
              <a:t>数据存储构建公共外包数据库。它需要一个或多个服务器节点来存储数据库和块链，而客户端节点只需要存储块头。这使得</a:t>
            </a:r>
            <a:r>
              <a:rPr lang="en-US" altLang="zh-CN" dirty="0" err="1"/>
              <a:t>FalconDB</a:t>
            </a:r>
            <a:r>
              <a:rPr lang="zh-CN" altLang="en-US" dirty="0"/>
              <a:t>的易用性得到了保证。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6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FalconDB</a:t>
            </a:r>
            <a:r>
              <a:rPr lang="zh-CN" altLang="en-US" b="1" dirty="0"/>
              <a:t>的优点：</a:t>
            </a:r>
            <a:endParaRPr lang="en-US" altLang="zh-CN" b="1" dirty="0"/>
          </a:p>
          <a:p>
            <a:pPr lvl="0"/>
            <a:r>
              <a:rPr lang="zh-CN" altLang="en-US" dirty="0"/>
              <a:t>允许</a:t>
            </a:r>
            <a:r>
              <a:rPr lang="zh-CN" altLang="zh-CN" dirty="0"/>
              <a:t>个人用户在具有强大安全保障、低存储成本和高效率的数据库上协作。</a:t>
            </a:r>
            <a:endParaRPr lang="en-US" altLang="zh-CN" dirty="0"/>
          </a:p>
          <a:p>
            <a:pPr lvl="0"/>
            <a:r>
              <a:rPr lang="zh-CN" altLang="zh-CN" dirty="0"/>
              <a:t>提供了透明的数据库历史日志</a:t>
            </a:r>
            <a:r>
              <a:rPr lang="zh-CN" altLang="en-US" dirty="0"/>
              <a:t>，以便被攻击的时候恢复数据。</a:t>
            </a:r>
            <a:endParaRPr lang="en-US" altLang="zh-CN" dirty="0"/>
          </a:p>
          <a:p>
            <a:pPr lvl="0"/>
            <a:r>
              <a:rPr lang="zh-CN" altLang="zh-CN" dirty="0"/>
              <a:t>客户端节点只需要存储块标头</a:t>
            </a:r>
            <a:r>
              <a:rPr lang="zh-CN" altLang="en-US" dirty="0"/>
              <a:t>，成本低。</a:t>
            </a:r>
            <a:endParaRPr lang="en-US" altLang="zh-CN" dirty="0"/>
          </a:p>
          <a:p>
            <a:pPr lvl="0"/>
            <a:r>
              <a:rPr lang="zh-CN" altLang="zh-CN" dirty="0"/>
              <a:t>能够实现与最先进的区块链协议一致的安全保证、作为外包数据库的高效率以及在客户端上的低存储成本。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区块链简介：</a:t>
            </a:r>
            <a:endParaRPr lang="en-US" altLang="zh-CN" b="1" dirty="0"/>
          </a:p>
          <a:p>
            <a:r>
              <a:rPr lang="zh-CN" altLang="en-US" dirty="0"/>
              <a:t>由多个互不信任的节点组成。</a:t>
            </a:r>
            <a:endParaRPr lang="en-US" altLang="zh-CN" dirty="0"/>
          </a:p>
          <a:p>
            <a:r>
              <a:rPr lang="zh-CN" altLang="zh-CN" dirty="0"/>
              <a:t>一起维护一组共享的全局状态，并执行修改全局状态的区块链事务。</a:t>
            </a:r>
            <a:endParaRPr lang="en-US" altLang="zh-CN" dirty="0"/>
          </a:p>
          <a:p>
            <a:r>
              <a:rPr lang="zh-CN" altLang="zh-CN" dirty="0"/>
              <a:t>区块链节点能够就区块链事务及其顺序</a:t>
            </a:r>
            <a:r>
              <a:rPr lang="zh-CN" altLang="en-US" dirty="0"/>
              <a:t>保持</a:t>
            </a:r>
            <a:r>
              <a:rPr lang="zh-CN" altLang="zh-CN" dirty="0"/>
              <a:t>一致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可以分为不被许可系统和被许可系统。</a:t>
            </a:r>
            <a:endParaRPr lang="en-US" altLang="zh-CN" dirty="0"/>
          </a:p>
          <a:p>
            <a:r>
              <a:rPr lang="zh-CN" altLang="zh-CN" dirty="0"/>
              <a:t>在前者中，任何节点都可以加入和离开系统</a:t>
            </a:r>
            <a:r>
              <a:rPr lang="zh-CN" altLang="en-US" dirty="0"/>
              <a:t>，</a:t>
            </a:r>
            <a:r>
              <a:rPr lang="zh-CN" altLang="zh-CN" dirty="0"/>
              <a:t>每个节点都是认证的，它的身份是其他节点所知道的。</a:t>
            </a:r>
            <a:endParaRPr lang="en-US" altLang="zh-CN" dirty="0"/>
          </a:p>
          <a:p>
            <a:r>
              <a:rPr lang="zh-CN" altLang="zh-CN" dirty="0"/>
              <a:t>在后者中，对区块链的访问仅限于一组成员。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9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智能合约：</a:t>
            </a:r>
            <a:endParaRPr lang="en-US" altLang="zh-CN" b="1" dirty="0"/>
          </a:p>
          <a:p>
            <a:r>
              <a:rPr lang="zh-CN" altLang="en-US" dirty="0"/>
              <a:t>是安全环境下执行的计算机程序。</a:t>
            </a:r>
            <a:endParaRPr lang="en-US" altLang="zh-CN" dirty="0"/>
          </a:p>
          <a:p>
            <a:r>
              <a:rPr lang="zh-CN" altLang="en-US" dirty="0"/>
              <a:t>具有变量和函数，用户可以用其中的函数检查或更改变量的值。</a:t>
            </a:r>
            <a:endParaRPr lang="en-US" altLang="zh-CN" dirty="0"/>
          </a:p>
          <a:p>
            <a:r>
              <a:rPr lang="zh-CN" altLang="en-US" dirty="0"/>
              <a:t>在由</a:t>
            </a:r>
            <a:r>
              <a:rPr lang="en-US" altLang="zh-CN" dirty="0"/>
              <a:t>BTF</a:t>
            </a:r>
            <a:r>
              <a:rPr lang="zh-CN" altLang="en-US" dirty="0"/>
              <a:t>共识确保安全的区块链系统之中，智能合约影响的输入输出由每个节点商定。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b="1" dirty="0"/>
                  <a:t>验证数据结构（</a:t>
                </a:r>
                <a:r>
                  <a:rPr lang="en-US" altLang="zh-CN" b="1" dirty="0"/>
                  <a:t>ADS</a:t>
                </a:r>
                <a:r>
                  <a:rPr lang="zh-CN" altLang="en-US" b="1" dirty="0"/>
                  <a:t>）：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zh-CN" dirty="0"/>
                  <a:t>给定一个数据库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，在一类查询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上定义一个</a:t>
                </a:r>
                <a:r>
                  <a:rPr lang="en-US" altLang="zh-CN" dirty="0"/>
                  <a:t>ADS</a:t>
                </a:r>
                <a:r>
                  <a:rPr lang="zh-CN" altLang="zh-CN" dirty="0"/>
                  <a:t>，并在它支持的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上更新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zh-CN" dirty="0"/>
                  <a:t>。它包括</a:t>
                </a:r>
                <a:r>
                  <a:rPr lang="zh-CN" altLang="en-US" dirty="0"/>
                  <a:t>如下</a:t>
                </a:r>
                <a:r>
                  <a:rPr lang="zh-CN" altLang="zh-CN" dirty="0"/>
                  <a:t>主要功能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r>
                  <a:rPr lang="zh-CN" altLang="zh-CN" dirty="0"/>
                  <a:t>函数</a:t>
                </a:r>
                <a:r>
                  <a:rPr lang="en-US" altLang="zh-CN" dirty="0"/>
                  <a:t>Sum</a:t>
                </a:r>
                <a:r>
                  <a:rPr lang="zh-CN" altLang="zh-CN" dirty="0"/>
                  <a:t>接受数据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作为输入，并输出一个摘要值</a:t>
                </a:r>
                <a:r>
                  <a:rPr lang="en-US" altLang="zh-CN" dirty="0"/>
                  <a:t>δ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函数</a:t>
                </a:r>
                <a:r>
                  <a:rPr lang="en-US" altLang="zh-CN" dirty="0" err="1"/>
                  <a:t>Qry</a:t>
                </a:r>
                <a:r>
                  <a:rPr lang="zh-CN" altLang="zh-CN" dirty="0"/>
                  <a:t>接受数据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和查询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zh-CN" dirty="0"/>
                  <a:t>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作为输入，它返回一个结果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，并带有</a:t>
                </a:r>
                <a:r>
                  <a:rPr lang="zh-CN" altLang="en-US" dirty="0"/>
                  <a:t>证据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  <a:p>
                <a:r>
                  <a:rPr lang="zh-CN" altLang="zh-CN" dirty="0"/>
                  <a:t>函数</a:t>
                </a:r>
                <a:r>
                  <a:rPr lang="en-US" altLang="zh-CN" dirty="0" err="1"/>
                  <a:t>VerifyQry</a:t>
                </a:r>
                <a:r>
                  <a:rPr lang="zh-CN" altLang="zh-CN" dirty="0"/>
                  <a:t>接受一个摘要</a:t>
                </a:r>
                <a:r>
                  <a:rPr lang="en-US" altLang="zh-CN" dirty="0"/>
                  <a:t>δ</a:t>
                </a:r>
                <a:r>
                  <a:rPr lang="zh-CN" altLang="zh-CN" dirty="0"/>
                  <a:t>，一个查询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zh-CN" dirty="0"/>
                  <a:t>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、结果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、和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zh-CN" dirty="0"/>
                  <a:t>作为输入。</a:t>
                </a:r>
                <a:endParaRPr lang="en-US" altLang="zh-CN" dirty="0"/>
              </a:p>
              <a:p>
                <a:r>
                  <a:rPr lang="en-US" altLang="zh-CN" dirty="0" err="1"/>
                  <a:t>UpdS</a:t>
                </a:r>
                <a:r>
                  <a:rPr lang="zh-CN" altLang="zh-CN" dirty="0"/>
                  <a:t>和</a:t>
                </a:r>
                <a:r>
                  <a:rPr lang="en-US" altLang="zh-CN" dirty="0" err="1"/>
                  <a:t>UpdC</a:t>
                </a:r>
                <a:r>
                  <a:rPr lang="zh-CN" altLang="zh-CN" dirty="0"/>
                  <a:t>函数是由服务器和客户端运行的交互算法。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9ECDB-4AD0-41DA-8685-33A13EE0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1159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9ECDB-4AD0-41DA-8685-33A13EE0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设计目标：</a:t>
            </a:r>
            <a:endParaRPr lang="en-US" altLang="zh-CN" b="1" dirty="0"/>
          </a:p>
          <a:p>
            <a:r>
              <a:rPr lang="zh-CN" altLang="en-US" dirty="0"/>
              <a:t>不变性：</a:t>
            </a:r>
            <a:r>
              <a:rPr lang="zh-CN" altLang="zh-CN" dirty="0"/>
              <a:t>在区块链上提交的对数据库的任何更新都是不可变的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透明性：</a:t>
            </a:r>
            <a:r>
              <a:rPr lang="zh-CN" altLang="zh-CN" dirty="0"/>
              <a:t>对数据库的更新、插入和删除对所有人都是透明的。</a:t>
            </a:r>
            <a:endParaRPr lang="en-US" altLang="zh-CN" dirty="0"/>
          </a:p>
          <a:p>
            <a:r>
              <a:rPr lang="zh-CN" altLang="en-US" dirty="0"/>
              <a:t>数据完整性：</a:t>
            </a:r>
            <a:r>
              <a:rPr lang="zh-CN" altLang="zh-CN" dirty="0"/>
              <a:t>客户机能够验证数据库是否根据提交的事务进行了更新。</a:t>
            </a:r>
            <a:endParaRPr lang="en-US" altLang="zh-CN" dirty="0"/>
          </a:p>
          <a:p>
            <a:r>
              <a:rPr lang="zh-CN" altLang="en-US" dirty="0"/>
              <a:t>客户低成本性：</a:t>
            </a:r>
            <a:r>
              <a:rPr lang="zh-CN" altLang="zh-CN" dirty="0"/>
              <a:t>客户端</a:t>
            </a:r>
            <a:r>
              <a:rPr lang="zh-CN" altLang="en-US" dirty="0"/>
              <a:t>可以查询数据的可靠性、完整性和实时性。</a:t>
            </a:r>
            <a:endParaRPr lang="en-US" altLang="zh-CN" dirty="0"/>
          </a:p>
          <a:p>
            <a:r>
              <a:rPr lang="zh-CN" altLang="en-US" dirty="0"/>
              <a:t>性能：</a:t>
            </a:r>
            <a:r>
              <a:rPr lang="zh-CN" altLang="zh-CN" dirty="0"/>
              <a:t>要求客户端上的空间</a:t>
            </a:r>
            <a:r>
              <a:rPr lang="en-US" altLang="zh-CN" dirty="0"/>
              <a:t>/</a:t>
            </a:r>
            <a:r>
              <a:rPr lang="zh-CN" altLang="zh-CN" dirty="0"/>
              <a:t>计算</a:t>
            </a:r>
            <a:r>
              <a:rPr lang="en-US" altLang="zh-CN" dirty="0"/>
              <a:t>/</a:t>
            </a:r>
            <a:r>
              <a:rPr lang="zh-CN" altLang="zh-CN" dirty="0"/>
              <a:t>网络开销很小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E1F6E76-E53B-4375-846B-658F94165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64" y="1847850"/>
            <a:ext cx="564543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7D14FA-1D59-4168-AB33-B67B5F47C0E7}"/>
              </a:ext>
            </a:extLst>
          </p:cNvPr>
          <p:cNvSpPr txBox="1"/>
          <p:nvPr/>
        </p:nvSpPr>
        <p:spPr>
          <a:xfrm>
            <a:off x="972273" y="1690688"/>
            <a:ext cx="56454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系统概述：</a:t>
            </a:r>
            <a:endParaRPr lang="en-US" altLang="zh-CN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+mn-ea"/>
              </a:rPr>
              <a:t>保存数据库和完整区块链数据的</a:t>
            </a:r>
            <a:r>
              <a:rPr lang="zh-CN" altLang="zh-CN" sz="2800" b="1" dirty="0">
                <a:latin typeface="+mn-ea"/>
              </a:rPr>
              <a:t>服务器节点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zh-CN" sz="2800" dirty="0">
                <a:latin typeface="+mn-ea"/>
              </a:rPr>
              <a:t>由不同的实体托管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zh-CN" sz="2800" dirty="0">
                <a:latin typeface="+mn-ea"/>
              </a:rPr>
              <a:t>负责回答来自客户端的查询和更新，验证区块链的新块，并为查询结果生成证明。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+mn-ea"/>
              </a:rPr>
              <a:t>在数据库上协作的</a:t>
            </a:r>
            <a:r>
              <a:rPr lang="zh-CN" altLang="zh-CN" sz="2800" b="1" dirty="0">
                <a:latin typeface="+mn-ea"/>
              </a:rPr>
              <a:t>客户端节点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zh-CN" sz="2800" dirty="0">
                <a:latin typeface="+mn-ea"/>
              </a:rPr>
              <a:t>通过向任何服务器节点发出请求来访问数据库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/>
              <a:t>客户端只存储块标头，而服务器存储整个块链和数据库内容。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50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FD91-5C6A-41B0-8588-4F1138A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FalconDB</a:t>
            </a:r>
            <a:r>
              <a:rPr lang="en-US" altLang="zh-CN" sz="3200" b="1" dirty="0"/>
              <a:t>: Blockchain-based Collaborative Database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69FA2-3AAF-4170-A1A7-5C2C0B3E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5793-9842-4A7B-A534-0E9149333DA0}" type="datetime1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4F711-283E-4AD7-8B98-CDF4FF5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5578-2221-403A-ABB4-69161DDE6C7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EE16991-78F7-4134-B167-7B4EA7D30A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09" y="1690688"/>
            <a:ext cx="666909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EA819D-3DCF-4716-87A4-D5ADFEFD38F8}"/>
              </a:ext>
            </a:extLst>
          </p:cNvPr>
          <p:cNvSpPr txBox="1"/>
          <p:nvPr/>
        </p:nvSpPr>
        <p:spPr>
          <a:xfrm>
            <a:off x="838200" y="1608881"/>
            <a:ext cx="45324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/>
              </a:rPr>
              <a:t>生成数据摘要并存储在区块链报头中，客户端可以使用它对从服务器重新转换的查询结果进行身份验证。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客户端向服务端发起查询。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服务端执行查询并返回结果。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客户端发起质疑。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服务端返回质疑结果。</a:t>
            </a:r>
          </a:p>
        </p:txBody>
      </p:sp>
    </p:spTree>
    <p:extLst>
      <p:ext uri="{BB962C8B-B14F-4D97-AF65-F5344CB8AC3E}">
        <p14:creationId xmlns:p14="http://schemas.microsoft.com/office/powerpoint/2010/main" val="77265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2283</Words>
  <Application>Microsoft Office PowerPoint</Application>
  <PresentationFormat>宽屏</PresentationFormat>
  <Paragraphs>222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FalconDB: Blockchain-based Collaborative Database Yanqing Peng, Min Du, Feifei Li, Raymond Cheng, Dawn Song sigmod2020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  <vt:lpstr>FalconDB: Blockchain-based Collaborative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FalconDB: Blockchain-based Collaborative Database</dc:title>
  <dc:creator>Liang Ce</dc:creator>
  <cp:lastModifiedBy>Liang Ce</cp:lastModifiedBy>
  <cp:revision>184</cp:revision>
  <dcterms:created xsi:type="dcterms:W3CDTF">2020-11-06T05:05:17Z</dcterms:created>
  <dcterms:modified xsi:type="dcterms:W3CDTF">2020-11-25T12:53:09Z</dcterms:modified>
</cp:coreProperties>
</file>