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409" r:id="rId3"/>
    <p:sldId id="411" r:id="rId4"/>
    <p:sldId id="414" r:id="rId5"/>
    <p:sldId id="415" r:id="rId6"/>
    <p:sldId id="410" r:id="rId7"/>
    <p:sldId id="412" r:id="rId8"/>
    <p:sldId id="416" r:id="rId9"/>
    <p:sldId id="413" r:id="rId10"/>
    <p:sldId id="433" r:id="rId11"/>
    <p:sldId id="421" r:id="rId12"/>
    <p:sldId id="422" r:id="rId13"/>
    <p:sldId id="423" r:id="rId14"/>
    <p:sldId id="424" r:id="rId15"/>
    <p:sldId id="425" r:id="rId16"/>
    <p:sldId id="426" r:id="rId17"/>
    <p:sldId id="454" r:id="rId18"/>
    <p:sldId id="446" r:id="rId19"/>
    <p:sldId id="428" r:id="rId20"/>
    <p:sldId id="429" r:id="rId21"/>
    <p:sldId id="453" r:id="rId23"/>
    <p:sldId id="430" r:id="rId24"/>
    <p:sldId id="455" r:id="rId25"/>
    <p:sldId id="43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plalceXia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8"/>
        <p:guide pos="37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0T19:29:45.035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17:21:49.167" idx="2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事务延迟和总体吞吐量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4.png"/><Relationship Id="rId1" Type="http://schemas.openxmlformats.org/officeDocument/2006/relationships/tags" Target="../tags/tag8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image" Target="../media/image7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4" Type="http://schemas.openxmlformats.org/officeDocument/2006/relationships/image" Target="../media/image8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0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4.xml"/><Relationship Id="rId2" Type="http://schemas.openxmlformats.org/officeDocument/2006/relationships/image" Target="../media/image12.png"/><Relationship Id="rId1" Type="http://schemas.openxmlformats.org/officeDocument/2006/relationships/tags" Target="../tags/tag10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0.xml"/><Relationship Id="rId2" Type="http://schemas.openxmlformats.org/officeDocument/2006/relationships/image" Target="../media/image15.png"/><Relationship Id="rId1" Type="http://schemas.openxmlformats.org/officeDocument/2006/relationships/tags" Target="../tags/tag109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2.xml"/><Relationship Id="rId2" Type="http://schemas.openxmlformats.org/officeDocument/2006/relationships/image" Target="../media/image16.png"/><Relationship Id="rId1" Type="http://schemas.openxmlformats.org/officeDocument/2006/relationships/tags" Target="../tags/tag11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4.xml"/><Relationship Id="rId2" Type="http://schemas.openxmlformats.org/officeDocument/2006/relationships/image" Target="../media/image17.png"/><Relationship Id="rId1" Type="http://schemas.openxmlformats.org/officeDocument/2006/relationships/tags" Target="../tags/tag11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image" Target="../media/image18.png"/><Relationship Id="rId1" Type="http://schemas.openxmlformats.org/officeDocument/2006/relationships/tags" Target="../tags/tag1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2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Relationship Id="rId3" Type="http://schemas.openxmlformats.org/officeDocument/2006/relationships/image" Target="../media/image3.png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8610" y="718820"/>
            <a:ext cx="11574780" cy="2026920"/>
          </a:xfrm>
        </p:spPr>
        <p:txBody>
          <a:bodyPr/>
          <a:p>
            <a:r>
              <a:rPr lang="zh-CN" altLang="zh-CN" sz="3600"/>
              <a:t>Fine-Grained, Secure and Efficient Data Provenance on Blockchain Systems</a:t>
            </a:r>
            <a:endParaRPr lang="zh-CN" altLang="zh-CN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260" y="3553415"/>
            <a:ext cx="9799200" cy="1472400"/>
          </a:xfrm>
        </p:spPr>
        <p:txBody>
          <a:bodyPr/>
          <a:p>
            <a:r>
              <a:rPr lang="zh-CN" altLang="en-US"/>
              <a:t> Pingcheng Ruan , Gang Chen , Tien Tuan Anh Dinh , Qian Lin , Beng Chin Ooi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40835" y="5358765"/>
            <a:ext cx="3910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汇报人：李贤</a:t>
            </a:r>
            <a:endParaRPr lang="zh-CN" altLang="en-US" sz="2000"/>
          </a:p>
          <a:p>
            <a:pPr algn="ctr"/>
            <a:r>
              <a:rPr lang="zh-CN" altLang="en-US" sz="2000"/>
              <a:t>学号：</a:t>
            </a:r>
            <a:r>
              <a:rPr lang="en-US" altLang="zh-CN" sz="2000"/>
              <a:t>51205901064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FINE-GRAINED PROVENANCE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740" y="1452245"/>
            <a:ext cx="9073515" cy="52552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10740" y="3023235"/>
            <a:ext cx="7686675" cy="2103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0970" y="1271905"/>
            <a:ext cx="7630795" cy="53403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SECURE PROVENANCE STORAGE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330" y="1490345"/>
            <a:ext cx="3873500" cy="67310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sz="2800" dirty="0"/>
              <a:t>Merkle DAG</a:t>
            </a:r>
            <a:endParaRPr lang="zh-CN" altLang="en-US" sz="2800" dirty="0"/>
          </a:p>
          <a:p>
            <a:pPr marL="0" indent="0">
              <a:buNone/>
            </a:pPr>
            <a:endParaRPr dirty="0"/>
          </a:p>
        </p:txBody>
      </p:sp>
      <p:grpSp>
        <p:nvGrpSpPr>
          <p:cNvPr id="19" name="组合 18"/>
          <p:cNvGrpSpPr/>
          <p:nvPr/>
        </p:nvGrpSpPr>
        <p:grpSpPr>
          <a:xfrm>
            <a:off x="282575" y="2163445"/>
            <a:ext cx="3829685" cy="440055"/>
            <a:chOff x="1357" y="3662"/>
            <a:chExt cx="6031" cy="693"/>
          </a:xfrm>
        </p:grpSpPr>
        <p:graphicFrame>
          <p:nvGraphicFramePr>
            <p:cNvPr id="12" name="对象 1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57" y="3662"/>
            <a:ext cx="730" cy="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4" imgW="254000" imgH="241300" progId="Equation.KSEE3">
                    <p:embed/>
                  </p:oleObj>
                </mc:Choice>
                <mc:Fallback>
                  <p:oleObj name="" r:id="rId4" imgW="254000" imgH="241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57" y="3662"/>
                          <a:ext cx="730" cy="6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2087" y="3718"/>
              <a:ext cx="53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：版本v处具有标识符k的状态</a:t>
              </a:r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4252595" y="3291840"/>
            <a:ext cx="1430020" cy="22682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162040" y="1543685"/>
            <a:ext cx="624205" cy="2876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210935" y="3312795"/>
            <a:ext cx="1312545" cy="3214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8086090" y="1490345"/>
            <a:ext cx="624205" cy="2876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8169275" y="3361690"/>
            <a:ext cx="1855470" cy="3136900"/>
            <a:chOff x="12865" y="5294"/>
            <a:chExt cx="2922" cy="4940"/>
          </a:xfrm>
        </p:grpSpPr>
        <p:sp>
          <p:nvSpPr>
            <p:cNvPr id="29" name="矩形 28"/>
            <p:cNvSpPr/>
            <p:nvPr/>
          </p:nvSpPr>
          <p:spPr>
            <a:xfrm>
              <a:off x="12865" y="5294"/>
              <a:ext cx="2166" cy="49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031" y="6150"/>
              <a:ext cx="757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accent6"/>
                  </a:solidFill>
                </a:rPr>
                <a:t>最新版本</a:t>
              </a:r>
              <a:endParaRPr lang="zh-CN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03200" y="3152140"/>
            <a:ext cx="33547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在</a:t>
            </a:r>
            <a:r>
              <a:rPr lang="en-US" altLang="zh-CN" sz="2000" i="1"/>
              <a:t>LineageChain</a:t>
            </a:r>
            <a:r>
              <a:rPr lang="zh-CN" altLang="en-US" sz="2000"/>
              <a:t>的</a:t>
            </a:r>
            <a:r>
              <a:rPr lang="en-US" altLang="zh-CN" sz="2000"/>
              <a:t>Merkle Tree</a:t>
            </a:r>
            <a:r>
              <a:rPr lang="zh-CN" altLang="en-US" sz="2000"/>
              <a:t>的叶子节点是最新版本的状态</a:t>
            </a:r>
            <a:endParaRPr lang="zh-CN" altLang="en-US" sz="2000"/>
          </a:p>
        </p:txBody>
      </p:sp>
      <p:sp>
        <p:nvSpPr>
          <p:cNvPr id="35" name="文本框 34"/>
          <p:cNvSpPr txBox="1"/>
          <p:nvPr/>
        </p:nvSpPr>
        <p:spPr>
          <a:xfrm>
            <a:off x="203200" y="4561205"/>
            <a:ext cx="36690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假设客户端希望读取状态的特定版本。</a:t>
            </a:r>
            <a:endParaRPr lang="zh-CN" altLang="en-US" sz="2000"/>
          </a:p>
          <a:p>
            <a:r>
              <a:rPr lang="zh-CN" altLang="en-US" sz="2000"/>
              <a:t>它首先在最新块中读取状态条目哈希。</a:t>
            </a:r>
            <a:endParaRPr lang="zh-CN" altLang="en-US" sz="2000"/>
          </a:p>
          <a:p>
            <a:r>
              <a:rPr lang="zh-CN" altLang="en-US" sz="2000"/>
              <a:t>接下来，客户端从这个哈希遍历DAG以读取所需的版本。</a:t>
            </a:r>
            <a:endParaRPr lang="zh-CN" altLang="en-US" sz="2000"/>
          </a:p>
        </p:txBody>
      </p:sp>
      <p:sp>
        <p:nvSpPr>
          <p:cNvPr id="36" name="文本框 35"/>
          <p:cNvSpPr txBox="1"/>
          <p:nvPr/>
        </p:nvSpPr>
        <p:spPr>
          <a:xfrm>
            <a:off x="5527675" y="6489700"/>
            <a:ext cx="4646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 Merkle DAG for storing provenance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22" grpId="0" animBg="1"/>
      <p:bldP spid="26" grpId="0" animBg="1"/>
      <p:bldP spid="33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SECURE PROVENANCE STORAGE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490345"/>
            <a:ext cx="4982210" cy="673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500" dirty="0"/>
              <a:t> Support for Forward Tracking</a:t>
            </a:r>
            <a:endParaRPr lang="zh-CN" altLang="en-US" sz="25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51915" y="2397125"/>
            <a:ext cx="9046845" cy="30867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41475" y="2926080"/>
            <a:ext cx="4302760" cy="2632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13145" y="2912110"/>
            <a:ext cx="3895725" cy="26612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754755" y="3979545"/>
            <a:ext cx="2413635" cy="294640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5" grpId="0" animBg="1"/>
      <p:bldP spid="6" grpId="0" animBg="1"/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EFFICIENT PROVENANCE QUERIES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490345"/>
            <a:ext cx="9601835" cy="1178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500" dirty="0"/>
              <a:t>Merkle DAG结构支持对最新状态版本的高效访问，因为块b中的状态索引包含指向该块中所有最新版本的指针。</a:t>
            </a:r>
            <a:endParaRPr lang="zh-CN" altLang="en-US" sz="2500" dirty="0"/>
          </a:p>
        </p:txBody>
      </p:sp>
      <p:sp>
        <p:nvSpPr>
          <p:cNvPr id="7" name="内容占位符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08330" y="3119120"/>
            <a:ext cx="9601835" cy="226631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500" dirty="0"/>
              <a:t>本门提供</a:t>
            </a:r>
            <a:r>
              <a:rPr lang="zh-CN" altLang="en-US" sz="2500" dirty="0"/>
              <a:t>了一个新的索引，方便快速版本查询 Deterministic Append-only Skip List (DASL)</a:t>
            </a:r>
            <a:endParaRPr lang="zh-CN" altLang="en-US" sz="25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 r="1813" b="30088"/>
          <a:stretch>
            <a:fillRect/>
          </a:stretch>
        </p:blipFill>
        <p:spPr>
          <a:xfrm>
            <a:off x="566420" y="4269105"/>
            <a:ext cx="8722360" cy="22009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EFFICIENT PROVENANCE QUERIES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880"/>
            <a:ext cx="6070600" cy="3348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1788795"/>
            <a:ext cx="5955665" cy="35661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1788795"/>
            <a:ext cx="6083935" cy="40208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47720" y="3077845"/>
            <a:ext cx="2565400" cy="313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78760" y="4067175"/>
            <a:ext cx="1572260" cy="315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4.</a:t>
            </a:r>
            <a:r>
              <a:rPr lang="zh-CN" altLang="en-US"/>
              <a:t>IMPLEMENTATION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05" y="1313815"/>
            <a:ext cx="7083425" cy="5358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3875" y="1943735"/>
            <a:ext cx="3543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基于Hyperledge的实现</a:t>
            </a:r>
            <a:r>
              <a:rPr lang="en-US" altLang="zh-CN" sz="2400"/>
              <a:t>LineageChain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523875" y="3180080"/>
            <a:ext cx="3543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ForkBase</a:t>
            </a:r>
            <a:r>
              <a:rPr lang="zh-CN" sz="2400"/>
              <a:t>是一种最先进的区块链存储系统，支持版本跟踪。</a:t>
            </a:r>
            <a:endParaRPr 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0864215" y="494855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1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12830" y="328676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2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212830" y="162433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3</a:t>
            </a:r>
            <a:endParaRPr lang="en-US" altLang="zh-CN">
              <a:solidFill>
                <a:schemeClr val="accent6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5.</a:t>
            </a:r>
            <a:r>
              <a:rPr lang="zh-CN" altLang="en-US"/>
              <a:t>PERFORMANCE EVALUATION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08330" y="1579245"/>
            <a:ext cx="645858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对照组：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endParaRPr lang="en-US" altLang="zh-CN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i="1"/>
              <a:t>Hyperledger+</a:t>
            </a:r>
            <a:r>
              <a:rPr lang="zh-CN" altLang="en-US" sz="2400"/>
              <a:t>：Hyperledger的原始存储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i="1"/>
              <a:t>LineageChain-</a:t>
            </a:r>
            <a:r>
              <a:rPr lang="zh-CN" altLang="en-US" sz="2400"/>
              <a:t>：使用ForkBase存储状态版本。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endParaRPr lang="en-US" altLang="zh-CN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实验组：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i="1">
                <a:sym typeface="+mn-ea"/>
              </a:rPr>
              <a:t>LineageChian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DAG</a:t>
            </a:r>
            <a:r>
              <a:rPr lang="zh-CN" altLang="en-US" sz="2400">
                <a:sym typeface="+mn-ea"/>
              </a:rPr>
              <a:t>存储和</a:t>
            </a:r>
            <a:r>
              <a:rPr lang="en-US" altLang="zh-CN" sz="2400">
                <a:sym typeface="+mn-ea"/>
              </a:rPr>
              <a:t>DASL</a:t>
            </a:r>
            <a:r>
              <a:rPr lang="zh-CN" altLang="en-US" sz="2400">
                <a:sym typeface="+mn-ea"/>
              </a:rPr>
              <a:t>索引方式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7207885" y="1997075"/>
            <a:ext cx="44329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数据：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我们使用BLOCKBENCH中提供的YCSB基准来填充具有键值元组的块链状态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5.</a:t>
            </a:r>
            <a:r>
              <a:rPr lang="zh-CN" altLang="en-US"/>
              <a:t>PERFORMANCE EVALUATION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7805"/>
            <a:ext cx="5591175" cy="3614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365" y="1744345"/>
            <a:ext cx="6211570" cy="32277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6940" y="5331460"/>
            <a:ext cx="10351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/>
              <a:t> Performance of (a) a provenance dependent blockchain </a:t>
            </a:r>
            <a:r>
              <a:rPr lang="zh-CN" altLang="en-US" sz="2400" b="1"/>
              <a:t>application</a:t>
            </a:r>
            <a:r>
              <a:rPr lang="zh-CN" altLang="en-US" sz="2400"/>
              <a:t> and (b) BFS Traversal latency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5.</a:t>
            </a:r>
            <a:r>
              <a:rPr lang="zh-CN" altLang="en-US"/>
              <a:t>PERFORMANCE EVALUATION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" y="1468120"/>
            <a:ext cx="11912600" cy="3337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6940" y="5331460"/>
            <a:ext cx="103511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/>
              <a:t> Latency of the version query on YCSB with increasing block distance (a) and increasing number of blocks (b). Latency of the version scan with increasing block number (c).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5.</a:t>
            </a:r>
            <a:r>
              <a:rPr lang="zh-CN" altLang="en-US"/>
              <a:t>PERFORMANCE EVALUATION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13815"/>
            <a:ext cx="5971540" cy="53695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31100" y="1922780"/>
            <a:ext cx="42335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我们研究了支持</a:t>
            </a:r>
            <a:r>
              <a:rPr lang="zh-CN" altLang="en-US" sz="2400"/>
              <a:t>溯源</a:t>
            </a:r>
            <a:r>
              <a:rPr lang="zh-CN" altLang="en-US" sz="2400"/>
              <a:t>对区块链整体性能的开销。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7704455" y="4399280"/>
            <a:ext cx="40601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图12显示了事务延迟和总体吞吐量。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区块链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400" dirty="0"/>
              <a:t>共识（Consensus）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000" dirty="0"/>
              <a:t>所有的区块链都假设拜占庭容错（ Byzantine failure）模型。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比特币（</a:t>
            </a:r>
            <a:r>
              <a:rPr lang="en-US" altLang="zh-CN" sz="2000" dirty="0"/>
              <a:t>Bitcoin)</a:t>
            </a:r>
            <a:r>
              <a:rPr sz="2000" dirty="0"/>
              <a:t>使用的工作量</a:t>
            </a:r>
            <a:r>
              <a:rPr lang="en-US" altLang="zh-CN" sz="2000" dirty="0">
                <a:solidFill>
                  <a:srgbClr val="FF0000"/>
                </a:solidFill>
              </a:rPr>
              <a:t>Pow</a:t>
            </a:r>
            <a:r>
              <a:rPr sz="2000" dirty="0"/>
              <a:t>（</a:t>
            </a:r>
            <a:r>
              <a:rPr sz="2000">
                <a:sym typeface="+mn-ea"/>
              </a:rPr>
              <a:t>Proof-of-work ）协议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/>
              <a:t>超级账本（ Hyperledger）使用的是 </a:t>
            </a:r>
            <a:r>
              <a:rPr lang="zh-CN" altLang="en-US" sz="2000" dirty="0">
                <a:solidFill>
                  <a:srgbClr val="FF0000"/>
                </a:solidFill>
              </a:rPr>
              <a:t>PBFT</a:t>
            </a:r>
            <a:r>
              <a:rPr lang="zh-CN" altLang="en-US" sz="2000" dirty="0"/>
              <a:t>协议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sz="2400" dirty="0"/>
              <a:t>数据模型（Data model）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sz="2000" dirty="0"/>
              <a:t>Unspent Transaction Outputs (UTXOs)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 Account-based data model</a:t>
            </a:r>
            <a:endParaRPr lang="en-US" altLang="zh-CN" sz="2000" dirty="0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5.</a:t>
            </a:r>
            <a:r>
              <a:rPr lang="zh-CN" altLang="en-US"/>
              <a:t>PERFORMANCE EVALUATION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" y="1313815"/>
            <a:ext cx="8118475" cy="5166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14030" y="1986280"/>
            <a:ext cx="36957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我们将块延迟分解为三个组件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5.</a:t>
            </a:r>
            <a:r>
              <a:rPr lang="zh-CN" altLang="en-US"/>
              <a:t>PERFORMANCE EVALUATION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5" y="1199515"/>
            <a:ext cx="6415405" cy="56584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30770" y="3314065"/>
            <a:ext cx="43338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可以看出，存储大小随块数和块大小呈线性增长。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6.CONCLUSIONS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5820" y="2139315"/>
            <a:ext cx="927862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本文提出了一种细粒度、安全、高效的区块链出处系LineageChain。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我们在Hyperledger上实现了LineageChain，并根据几个基线对其进行了基准测试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83435" y="2926715"/>
            <a:ext cx="8282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/>
              <a:t>THANK</a:t>
            </a:r>
            <a:endParaRPr lang="en-US" altLang="zh-CN" sz="4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一个简单的例子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94995" y="2794635"/>
            <a:ext cx="5906135" cy="2286000"/>
            <a:chOff x="2220" y="4399"/>
            <a:chExt cx="9301" cy="3600"/>
          </a:xfrm>
        </p:grpSpPr>
        <p:pic>
          <p:nvPicPr>
            <p:cNvPr id="4" name="图片 3" descr="303b333635393237363bd3c3bba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220" y="4487"/>
              <a:ext cx="2528" cy="252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631" y="7274"/>
              <a:ext cx="170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用户</a:t>
              </a:r>
              <a:r>
                <a:rPr lang="en-US" altLang="zh-CN" sz="2400"/>
                <a:t>A</a:t>
              </a:r>
              <a:endParaRPr lang="en-US" altLang="zh-CN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25" y="5037"/>
              <a:ext cx="237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/>
                <a:t>转账</a:t>
              </a:r>
              <a:r>
                <a:rPr lang="en-US" altLang="zh-CN" sz="2400"/>
                <a:t>10</a:t>
              </a:r>
              <a:r>
                <a:rPr lang="zh-CN" altLang="en-US" sz="2400"/>
                <a:t>元</a:t>
              </a:r>
              <a:endParaRPr lang="zh-CN" altLang="en-US" sz="2400"/>
            </a:p>
          </p:txBody>
        </p:sp>
        <p:pic>
          <p:nvPicPr>
            <p:cNvPr id="13" name="图片 12" descr="303b333635393237363bd3c3bba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993" y="4399"/>
              <a:ext cx="2528" cy="252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9404" y="7274"/>
              <a:ext cx="170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用户</a:t>
              </a:r>
              <a:r>
                <a:rPr lang="en-US" altLang="zh-CN" sz="2400"/>
                <a:t>B</a:t>
              </a:r>
              <a:endParaRPr lang="en-US" altLang="zh-CN" sz="240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5218" y="5782"/>
              <a:ext cx="3270" cy="6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501130" y="1313815"/>
            <a:ext cx="5685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ym typeface="+mn-ea"/>
              </a:rPr>
              <a:t>Unspent Transaction Outputs (UTXOs)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315720" y="1957070"/>
            <a:ext cx="459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A</a:t>
            </a:r>
            <a:r>
              <a:rPr lang="zh-CN" altLang="en-US" sz="2400"/>
              <a:t>余额</a:t>
            </a:r>
            <a:r>
              <a:rPr lang="en-US" altLang="zh-CN" sz="2400"/>
              <a:t>100</a:t>
            </a:r>
            <a:r>
              <a:rPr lang="zh-CN" altLang="en-US" sz="2400"/>
              <a:t>元，</a:t>
            </a:r>
            <a:r>
              <a:rPr lang="en-US" altLang="zh-CN" sz="2400"/>
              <a:t>B</a:t>
            </a:r>
            <a:r>
              <a:rPr lang="zh-CN" altLang="en-US" sz="2400"/>
              <a:t>余额</a:t>
            </a:r>
            <a:r>
              <a:rPr lang="en-US" altLang="zh-CN" sz="2400"/>
              <a:t>100</a:t>
            </a:r>
            <a:r>
              <a:rPr lang="zh-CN" altLang="en-US" sz="2400"/>
              <a:t>元</a:t>
            </a:r>
            <a:endParaRPr lang="zh-CN" altLang="en-US" sz="2400"/>
          </a:p>
        </p:txBody>
      </p:sp>
      <p:grpSp>
        <p:nvGrpSpPr>
          <p:cNvPr id="12" name="组合 11"/>
          <p:cNvGrpSpPr/>
          <p:nvPr/>
        </p:nvGrpSpPr>
        <p:grpSpPr>
          <a:xfrm>
            <a:off x="7060565" y="2230120"/>
            <a:ext cx="4145915" cy="1228090"/>
            <a:chOff x="11351" y="5083"/>
            <a:chExt cx="6529" cy="1934"/>
          </a:xfrm>
        </p:grpSpPr>
        <p:sp>
          <p:nvSpPr>
            <p:cNvPr id="8" name="文本框 7"/>
            <p:cNvSpPr txBox="1"/>
            <p:nvPr/>
          </p:nvSpPr>
          <p:spPr>
            <a:xfrm>
              <a:off x="11351" y="5083"/>
              <a:ext cx="2167" cy="18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400"/>
                <a:t>Block1</a:t>
              </a:r>
              <a:r>
                <a:rPr lang="zh-CN" altLang="en-US" sz="2400"/>
                <a:t>：</a:t>
              </a:r>
              <a:endParaRPr lang="zh-CN" altLang="en-US" sz="2400"/>
            </a:p>
            <a:p>
              <a:r>
                <a:rPr lang="en-US" altLang="zh-CN" sz="2400"/>
                <a:t>A:100</a:t>
              </a:r>
              <a:endParaRPr lang="en-US" altLang="zh-CN" sz="2400"/>
            </a:p>
            <a:p>
              <a:r>
                <a:rPr lang="en-US" altLang="zh-CN" sz="2400"/>
                <a:t>B:100</a:t>
              </a:r>
              <a:endParaRPr lang="en-US" altLang="zh-CN" sz="24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738" y="5129"/>
              <a:ext cx="2142" cy="18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400"/>
                <a:t>Block2</a:t>
              </a:r>
              <a:endParaRPr lang="zh-CN" altLang="en-US" sz="2400"/>
            </a:p>
            <a:p>
              <a:r>
                <a:rPr lang="en-US" altLang="zh-CN" sz="2400"/>
                <a:t>A:90</a:t>
              </a:r>
              <a:endParaRPr lang="en-US" altLang="zh-CN" sz="2400"/>
            </a:p>
            <a:p>
              <a:r>
                <a:rPr lang="en-US" altLang="zh-CN" sz="2400"/>
                <a:t>B:110</a:t>
              </a:r>
              <a:endParaRPr lang="en-US" altLang="zh-CN" sz="2400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4140" y="5784"/>
              <a:ext cx="1149" cy="48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60565" y="4225290"/>
            <a:ext cx="4184650" cy="1568450"/>
            <a:chOff x="11119" y="6444"/>
            <a:chExt cx="6590" cy="2470"/>
          </a:xfrm>
        </p:grpSpPr>
        <p:sp>
          <p:nvSpPr>
            <p:cNvPr id="21" name="文本框 20"/>
            <p:cNvSpPr txBox="1"/>
            <p:nvPr/>
          </p:nvSpPr>
          <p:spPr>
            <a:xfrm>
              <a:off x="11119" y="6444"/>
              <a:ext cx="2267" cy="24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zh-CN" altLang="en-US" sz="2400"/>
                <a:t>用户</a:t>
              </a:r>
              <a:r>
                <a:rPr lang="en-US" altLang="zh-CN" sz="2400"/>
                <a:t>A</a:t>
              </a:r>
              <a:r>
                <a:rPr lang="zh-CN" altLang="en-US" sz="2400"/>
                <a:t>：</a:t>
              </a:r>
              <a:endParaRPr lang="zh-CN" altLang="en-US" sz="2400"/>
            </a:p>
            <a:p>
              <a:r>
                <a:rPr lang="en-US" altLang="zh-CN" sz="2400"/>
                <a:t>t0:100</a:t>
              </a:r>
              <a:r>
                <a:rPr lang="zh-CN" altLang="en-US" sz="2400"/>
                <a:t>元</a:t>
              </a:r>
              <a:endParaRPr lang="zh-CN" altLang="en-US" sz="2400"/>
            </a:p>
            <a:p>
              <a:r>
                <a:rPr lang="en-US" altLang="zh-CN" sz="2400"/>
                <a:t>t1:-10</a:t>
              </a:r>
              <a:r>
                <a:rPr lang="zh-CN" altLang="en-US" sz="2400"/>
                <a:t>元</a:t>
              </a:r>
              <a:endParaRPr lang="en-US" altLang="zh-CN" sz="2400"/>
            </a:p>
            <a:p>
              <a:endParaRPr lang="en-US" altLang="zh-CN" sz="2400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13908" y="7145"/>
              <a:ext cx="1149" cy="48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5443" y="6444"/>
              <a:ext cx="2267" cy="24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zh-CN" altLang="en-US" sz="2400"/>
                <a:t>用户</a:t>
              </a:r>
              <a:r>
                <a:rPr lang="en-US" altLang="zh-CN" sz="2400"/>
                <a:t>B</a:t>
              </a:r>
              <a:r>
                <a:rPr lang="zh-CN" altLang="en-US" sz="2400"/>
                <a:t>：</a:t>
              </a:r>
              <a:endParaRPr lang="zh-CN" altLang="en-US" sz="2400"/>
            </a:p>
            <a:p>
              <a:r>
                <a:rPr lang="en-US" altLang="zh-CN" sz="2400"/>
                <a:t>t0:100</a:t>
              </a:r>
              <a:r>
                <a:rPr lang="zh-CN" altLang="en-US" sz="2400"/>
                <a:t>元</a:t>
              </a:r>
              <a:endParaRPr lang="zh-CN" altLang="en-US" sz="2400"/>
            </a:p>
            <a:p>
              <a:r>
                <a:rPr lang="en-US" altLang="zh-CN" sz="2400"/>
                <a:t>t1:+10</a:t>
              </a:r>
              <a:r>
                <a:rPr lang="zh-CN" altLang="en-US" sz="2400"/>
                <a:t>元</a:t>
              </a:r>
              <a:endParaRPr lang="en-US" altLang="zh-CN" sz="2400"/>
            </a:p>
            <a:p>
              <a:endParaRPr lang="en-US" altLang="zh-CN" sz="240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624955" y="3610610"/>
            <a:ext cx="4892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ym typeface="+mn-ea"/>
              </a:rPr>
              <a:t>Account-based data model</a:t>
            </a:r>
            <a:endParaRPr lang="en-US" altLang="zh-CN" sz="24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区块链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490345"/>
            <a:ext cx="10968990" cy="258318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块结构</a:t>
            </a:r>
            <a:r>
              <a:rPr lang="zh-CN" altLang="en-US" sz="2400" dirty="0"/>
              <a:t>（ Block structure）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dirty="0"/>
              <a:t>PreviousBlockHash：</a:t>
            </a:r>
            <a:r>
              <a:rPr>
                <a:sym typeface="+mn-ea"/>
              </a:rPr>
              <a:t>前一个块的哈希值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2.Nonce</a:t>
            </a:r>
            <a:r>
              <a:rPr dirty="0"/>
              <a:t>：用于检查块的有效性。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3.TransactionDigest</a:t>
            </a:r>
            <a:r>
              <a:rPr dirty="0"/>
              <a:t>：交易摘要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4.StateDigest: </a:t>
            </a:r>
            <a:r>
              <a:rPr dirty="0"/>
              <a:t>状态摘要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840" y="160655"/>
            <a:ext cx="5545455" cy="6416040"/>
          </a:xfrm>
          <a:prstGeom prst="rect">
            <a:avLst/>
          </a:prstGeom>
        </p:spPr>
      </p:pic>
      <p:sp>
        <p:nvSpPr>
          <p:cNvPr id="7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11505" y="4274820"/>
            <a:ext cx="10968990" cy="16859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块验证</a:t>
            </a:r>
            <a:r>
              <a:rPr lang="zh-CN" altLang="en-US" sz="2400" dirty="0"/>
              <a:t>（ Block verification）</a:t>
            </a:r>
            <a:endParaRPr lang="zh-CN" altLang="en-US" sz="24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9" name="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11575" y="60903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t>区块链</a:t>
            </a:r>
          </a:p>
        </p:txBody>
      </p:sp>
      <p:sp>
        <p:nvSpPr>
          <p:cNvPr id="10" name="内容占位符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11505" y="1490980"/>
            <a:ext cx="10968990" cy="258318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块结构</a:t>
            </a:r>
            <a:r>
              <a:rPr lang="zh-CN" altLang="en-US" sz="2400" dirty="0"/>
              <a:t>（ Block structure）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dirty="0"/>
              <a:t>PreviousBlockHash：</a:t>
            </a:r>
            <a:r>
              <a:rPr>
                <a:sym typeface="+mn-ea"/>
              </a:rPr>
              <a:t>前一个块的哈希值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2.Nonce</a:t>
            </a:r>
            <a:r>
              <a:rPr dirty="0"/>
              <a:t>：用于检查块的有效性。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3.TransactionDigest</a:t>
            </a:r>
            <a:r>
              <a:rPr dirty="0"/>
              <a:t>：交易摘要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4.StateDigest: </a:t>
            </a:r>
            <a:r>
              <a:rPr dirty="0"/>
              <a:t>状态摘要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一个简单的例子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94995" y="2794635"/>
            <a:ext cx="5906135" cy="2285365"/>
            <a:chOff x="2220" y="4399"/>
            <a:chExt cx="9301" cy="3599"/>
          </a:xfrm>
        </p:grpSpPr>
        <p:pic>
          <p:nvPicPr>
            <p:cNvPr id="4" name="图片 3" descr="303b333635393237363bd3c3bba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220" y="4487"/>
              <a:ext cx="2528" cy="252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631" y="7274"/>
              <a:ext cx="170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用户</a:t>
              </a:r>
              <a:r>
                <a:rPr lang="en-US" altLang="zh-CN" sz="2400"/>
                <a:t>A</a:t>
              </a:r>
              <a:endParaRPr lang="en-US" altLang="zh-CN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25" y="5037"/>
              <a:ext cx="210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/>
                <a:t>转账</a:t>
              </a:r>
              <a:endParaRPr lang="zh-CN" altLang="en-US" sz="2400"/>
            </a:p>
          </p:txBody>
        </p:sp>
        <p:pic>
          <p:nvPicPr>
            <p:cNvPr id="13" name="图片 12" descr="303b333635393237363bd3c3bba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993" y="4399"/>
              <a:ext cx="2528" cy="252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9404" y="7274"/>
              <a:ext cx="170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用户</a:t>
              </a:r>
              <a:r>
                <a:rPr lang="en-US" altLang="zh-CN" sz="2400"/>
                <a:t>B</a:t>
              </a:r>
              <a:endParaRPr lang="en-US" altLang="zh-CN" sz="240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5218" y="5782"/>
              <a:ext cx="3270" cy="6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08660" y="2172970"/>
            <a:ext cx="5657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条件：B的近一个月的</a:t>
            </a:r>
            <a:r>
              <a:rPr lang="zh-CN" altLang="en-US" sz="2400"/>
              <a:t>每日余额大于 </a:t>
            </a:r>
            <a:r>
              <a:rPr lang="en-US" altLang="zh-CN" sz="2400"/>
              <a:t>T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6501130" y="1803400"/>
            <a:ext cx="5273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现有的系统：需要重放近期</a:t>
            </a:r>
            <a:r>
              <a:rPr lang="en-US" altLang="zh-CN" sz="2400"/>
              <a:t>B</a:t>
            </a:r>
            <a:r>
              <a:rPr lang="zh-CN" altLang="en-US" sz="2400"/>
              <a:t>每天的交易，才能判断出是否允许转账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6526530" y="3805555"/>
            <a:ext cx="52736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为了解决这样的问题，该论文提出了</a:t>
            </a:r>
            <a:r>
              <a:rPr sz="2400">
                <a:solidFill>
                  <a:srgbClr val="FF0000"/>
                </a:solidFill>
              </a:rPr>
              <a:t>LineageChain</a:t>
            </a:r>
            <a:r>
              <a:rPr sz="2400"/>
              <a:t>系统，能够做到</a:t>
            </a:r>
            <a:endParaRPr sz="2400"/>
          </a:p>
          <a:p>
            <a:r>
              <a:rPr sz="2400"/>
              <a:t>细粒度</a:t>
            </a:r>
            <a:r>
              <a:rPr lang="zh-CN" sz="2400"/>
              <a:t>（</a:t>
            </a:r>
            <a:r>
              <a:rPr lang="zh-CN" altLang="zh-CN" sz="2400">
                <a:sym typeface="+mn-ea"/>
              </a:rPr>
              <a:t>Fine-Grained）</a:t>
            </a:r>
            <a:r>
              <a:rPr sz="2400"/>
              <a:t>、</a:t>
            </a:r>
            <a:endParaRPr sz="2400"/>
          </a:p>
          <a:p>
            <a:r>
              <a:rPr sz="2400"/>
              <a:t>安全高效地</a:t>
            </a:r>
            <a:r>
              <a:rPr lang="zh-CN" sz="2400"/>
              <a:t>（</a:t>
            </a:r>
            <a:r>
              <a:rPr lang="zh-CN" altLang="zh-CN" sz="2400">
                <a:sym typeface="+mn-ea"/>
              </a:rPr>
              <a:t>Secure and Efficient）</a:t>
            </a:r>
            <a:r>
              <a:rPr sz="2400"/>
              <a:t>回溯</a:t>
            </a:r>
            <a:r>
              <a:rPr lang="zh-CN" sz="2400"/>
              <a:t>（</a:t>
            </a:r>
            <a:r>
              <a:rPr lang="zh-CN" altLang="zh-CN" sz="2400">
                <a:sym typeface="+mn-ea"/>
              </a:rPr>
              <a:t>Provenance）</a:t>
            </a:r>
            <a:r>
              <a:rPr sz="2400"/>
              <a:t>区块链数据</a:t>
            </a:r>
            <a:endParaRPr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论文结构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800" dirty="0"/>
              <a:t>FINE-GRAINED PROVENANCE</a:t>
            </a:r>
            <a:endParaRPr lang="zh-CN" altLang="en-US" sz="2800" dirty="0"/>
          </a:p>
          <a:p>
            <a:r>
              <a:rPr lang="zh-CN" altLang="en-US" sz="2800" dirty="0"/>
              <a:t>SECURE PROVENANCE STORAGE</a:t>
            </a:r>
            <a:endParaRPr lang="zh-CN" altLang="en-US" sz="2800" dirty="0"/>
          </a:p>
          <a:p>
            <a:r>
              <a:rPr lang="zh-CN" altLang="en-US" sz="2800" dirty="0"/>
              <a:t>EFFICIENT PROVENANCE QUERIES</a:t>
            </a:r>
            <a:endParaRPr lang="zh-CN" altLang="en-US" sz="2800" dirty="0"/>
          </a:p>
          <a:p>
            <a:r>
              <a:rPr lang="zh-CN" altLang="en-US" sz="2800" dirty="0"/>
              <a:t>IMPLEMENTATION</a:t>
            </a:r>
            <a:endParaRPr lang="zh-CN" altLang="en-US" sz="2800" dirty="0"/>
          </a:p>
          <a:p>
            <a:r>
              <a:rPr lang="zh-CN" altLang="en-US" sz="2800" dirty="0"/>
              <a:t>PERFORMANCE EVALUATION</a:t>
            </a:r>
            <a:endParaRPr lang="zh-CN" altLang="en-US" sz="2800" dirty="0"/>
          </a:p>
          <a:p>
            <a:r>
              <a:rPr lang="en-US" altLang="zh-CN" sz="2800" dirty="0"/>
              <a:t>CONCLUSIONS</a:t>
            </a:r>
            <a:endParaRPr lang="en-US" altLang="zh-CN" sz="2800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FINE-GRAINED PROVENANCE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5645" y="1672590"/>
            <a:ext cx="104794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dirty="0">
                <a:sym typeface="+mn-ea"/>
              </a:rPr>
              <a:t>Tamper evidence</a:t>
            </a:r>
            <a:endParaRPr sz="2800" dirty="0"/>
          </a:p>
          <a:p>
            <a:pPr marL="0" indent="0">
              <a:buNone/>
            </a:pPr>
            <a:r>
              <a:rPr sz="2000" dirty="0">
                <a:sym typeface="+mn-ea"/>
              </a:rPr>
              <a:t>    保证数据的完整性，为所有状态生成一个完整性证明</a:t>
            </a:r>
            <a:endParaRPr lang="zh-CN" altLang="en-US" sz="20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645" y="3267710"/>
            <a:ext cx="104794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dirty="0">
                <a:sym typeface="+mn-ea"/>
              </a:rPr>
              <a:t>Incremental update</a:t>
            </a:r>
            <a:endParaRPr sz="2800" dirty="0"/>
          </a:p>
          <a:p>
            <a:pPr marL="0" indent="0">
              <a:buNone/>
            </a:pPr>
            <a:r>
              <a:rPr dirty="0">
                <a:sym typeface="+mn-ea"/>
              </a:rPr>
              <a:t>    索引必须在每个块上更新，所以它必须有效地处理增量更新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5645" y="4737100"/>
            <a:ext cx="104794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dirty="0">
                <a:sym typeface="+mn-ea"/>
              </a:rPr>
              <a:t>Snapshot</a:t>
            </a:r>
            <a:endParaRPr sz="2800" dirty="0"/>
          </a:p>
          <a:p>
            <a:pPr marL="0" indent="0">
              <a:buNone/>
            </a:pPr>
            <a:r>
              <a:rPr dirty="0">
                <a:sym typeface="+mn-ea"/>
              </a:rPr>
              <a:t>    允许用户读取任何历史状态。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FINE-GRAINED PROVENANCE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490345"/>
            <a:ext cx="4799965" cy="475932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zh-CN" altLang="en-US" sz="2800" dirty="0"/>
              <a:t>Capturing Provenance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sz="2400" dirty="0"/>
              <a:t>输入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sz="2400" dirty="0"/>
              <a:t>一笔交易）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reads = {Addr1 :100, Addr2 : 100},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and writes = {Addr1 : 90, Addr2 : 110}.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sz="2400" dirty="0"/>
              <a:t>输出（收款人</a:t>
            </a:r>
            <a:r>
              <a:rPr lang="en-US" altLang="zh-CN" sz="2400" dirty="0"/>
              <a:t>-</a:t>
            </a:r>
            <a:r>
              <a:rPr sz="2400" dirty="0"/>
              <a:t>转款人）</a:t>
            </a:r>
            <a:endParaRPr sz="2400" dirty="0"/>
          </a:p>
          <a:p>
            <a:pPr marL="0" indent="0">
              <a:buNone/>
            </a:pPr>
            <a:r>
              <a:rPr sz="2400" dirty="0"/>
              <a:t> {Addr2 : [Addr1]}</a:t>
            </a:r>
            <a:endParaRPr sz="2400" dirty="0"/>
          </a:p>
          <a:p>
            <a:pPr marL="0" indent="0">
              <a:buNone/>
            </a:pPr>
            <a:endParaRPr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295" y="1369695"/>
            <a:ext cx="6559550" cy="47891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FINE-GRAINED PROVENANCE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490345"/>
            <a:ext cx="10441940" cy="475932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sz="3110" dirty="0"/>
              <a:t>Smart Contract APIs</a:t>
            </a:r>
            <a:endParaRPr sz="3110" dirty="0"/>
          </a:p>
          <a:p>
            <a:pPr marL="0" indent="0">
              <a:buNone/>
            </a:pPr>
            <a:r>
              <a:rPr sz="2700" dirty="0"/>
              <a:t>当前的智能合约不能读取状态的先前值。</a:t>
            </a:r>
            <a:endParaRPr sz="2700" dirty="0"/>
          </a:p>
          <a:p>
            <a:pPr marL="0" indent="0">
              <a:buNone/>
            </a:pPr>
            <a:endParaRPr sz="2700" dirty="0"/>
          </a:p>
          <a:p>
            <a:pPr marL="0" indent="0">
              <a:buNone/>
            </a:pPr>
            <a:r>
              <a:rPr sz="2700" dirty="0"/>
              <a:t>Lineage Chain通过三个额外的智能契约API来解决这个限制。</a:t>
            </a:r>
            <a:endParaRPr sz="2700" dirty="0"/>
          </a:p>
          <a:p>
            <a:r>
              <a:rPr lang="en-US" altLang="zh-CN" sz="2700" dirty="0"/>
              <a:t>Hist(stateID,[blockNum]) ,  return ( </a:t>
            </a:r>
            <a:r>
              <a:rPr sz="2700" dirty="0"/>
              <a:t>元组</a:t>
            </a:r>
            <a:r>
              <a:rPr lang="en-US" altLang="zh-CN" sz="2700" dirty="0"/>
              <a:t> (val, blkStart, txID))</a:t>
            </a:r>
            <a:endParaRPr lang="en-US" altLang="zh-CN" sz="2700" dirty="0"/>
          </a:p>
          <a:p>
            <a:r>
              <a:rPr lang="en-US" altLang="zh-CN" sz="2700" dirty="0"/>
              <a:t>Backward(stateID,blkNum)</a:t>
            </a:r>
            <a:r>
              <a:rPr sz="2700" dirty="0"/>
              <a:t>， </a:t>
            </a:r>
            <a:r>
              <a:rPr lang="en-US" altLang="zh-CN" sz="2700" dirty="0"/>
              <a:t>return (</a:t>
            </a:r>
            <a:r>
              <a:rPr sz="2700" dirty="0"/>
              <a:t>元组</a:t>
            </a:r>
            <a:r>
              <a:rPr lang="en-US" altLang="zh-CN" sz="2700" dirty="0"/>
              <a:t>(depStateID, depBlkNum))</a:t>
            </a:r>
            <a:endParaRPr lang="en-US" altLang="zh-CN" sz="2700" dirty="0"/>
          </a:p>
          <a:p>
            <a:r>
              <a:rPr lang="en-US" altLang="zh-CN" sz="2700" dirty="0"/>
              <a:t>Forward(stateID,blkNum)</a:t>
            </a:r>
            <a:endParaRPr sz="2700" dirty="0"/>
          </a:p>
          <a:p>
            <a:pPr marL="0" indent="0">
              <a:buNone/>
            </a:pPr>
            <a:endParaRPr sz="27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0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0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0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1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1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PLACING_PICTURE_USER_VIEWPORT" val="{&quot;height&quot;:3480,&quot;width&quot;:10200}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2845</Words>
  <Application>WPS 演示</Application>
  <PresentationFormat>宽屏</PresentationFormat>
  <Paragraphs>223</Paragraphs>
  <Slides>23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Equation.KSEE3</vt:lpstr>
      <vt:lpstr>Fine-Grained, Secure and Efficient Data Provenance on Blockchain Systems</vt:lpstr>
      <vt:lpstr>区块链</vt:lpstr>
      <vt:lpstr>一个简单的例子</vt:lpstr>
      <vt:lpstr>区块链</vt:lpstr>
      <vt:lpstr>一个简单的例子</vt:lpstr>
      <vt:lpstr>论文结构</vt:lpstr>
      <vt:lpstr>1.FINE-GRAINED PROVENANCE</vt:lpstr>
      <vt:lpstr>1.FINE-GRAINED PROVENANCE</vt:lpstr>
      <vt:lpstr>1.FINE-GRAINED PROVENANCE</vt:lpstr>
      <vt:lpstr>1.FINE-GRAINED PROVENANCE</vt:lpstr>
      <vt:lpstr>2.SECURE PROVENANCE STORAGE</vt:lpstr>
      <vt:lpstr>2.SECURE PROVENANCE STORAGE</vt:lpstr>
      <vt:lpstr>3.EFFICIENT PROVENANCE QUERIES</vt:lpstr>
      <vt:lpstr>3.EFFICIENT PROVENANCE QUERIES</vt:lpstr>
      <vt:lpstr>4.IMPLEMENTATION</vt:lpstr>
      <vt:lpstr>5.PERFORMANCE EVALUATION</vt:lpstr>
      <vt:lpstr>5.PERFORMANCE EVALUATION</vt:lpstr>
      <vt:lpstr>5.PERFORMANCE EVALUATION</vt:lpstr>
      <vt:lpstr>5.PERFORMANCE EVALUATION</vt:lpstr>
      <vt:lpstr>5.PERFORMANCE EVALUATION</vt:lpstr>
      <vt:lpstr>5.PERFORMANCE EVALUATION</vt:lpstr>
      <vt:lpstr>5.PERFORMANCE EVALUATION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李贤</cp:lastModifiedBy>
  <cp:revision>185</cp:revision>
  <dcterms:created xsi:type="dcterms:W3CDTF">2019-06-19T02:08:00Z</dcterms:created>
  <dcterms:modified xsi:type="dcterms:W3CDTF">2020-11-24T14:56:22Z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