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431" r:id="rId2"/>
    <p:sldId id="434" r:id="rId3"/>
    <p:sldId id="530" r:id="rId4"/>
    <p:sldId id="531" r:id="rId5"/>
    <p:sldId id="543" r:id="rId6"/>
    <p:sldId id="515" r:id="rId7"/>
    <p:sldId id="552" r:id="rId8"/>
    <p:sldId id="517" r:id="rId9"/>
    <p:sldId id="545" r:id="rId10"/>
    <p:sldId id="507" r:id="rId11"/>
    <p:sldId id="553" r:id="rId12"/>
    <p:sldId id="555" r:id="rId13"/>
    <p:sldId id="554" r:id="rId14"/>
    <p:sldId id="556" r:id="rId15"/>
    <p:sldId id="557" r:id="rId16"/>
    <p:sldId id="558" r:id="rId17"/>
    <p:sldId id="559" r:id="rId18"/>
    <p:sldId id="528" r:id="rId19"/>
    <p:sldId id="527" r:id="rId20"/>
    <p:sldId id="441" r:id="rId21"/>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2">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ou chunyi" initials="zc" lastIdx="9"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61" autoAdjust="0"/>
    <p:restoredTop sz="69158" autoAdjust="0"/>
  </p:normalViewPr>
  <p:slideViewPr>
    <p:cSldViewPr snapToGrid="0" snapToObjects="1">
      <p:cViewPr varScale="1">
        <p:scale>
          <a:sx n="72" d="100"/>
          <a:sy n="72" d="100"/>
        </p:scale>
        <p:origin x="1488" y="64"/>
      </p:cViewPr>
      <p:guideLst>
        <p:guide orient="horz" pos="2132"/>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snapToObjects="1">
      <p:cViewPr varScale="1">
        <p:scale>
          <a:sx n="79" d="100"/>
          <a:sy n="79" d="100"/>
        </p:scale>
        <p:origin x="3092" y="8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3EC2F7-E260-4D59-A481-35BCBD2D73D8}" type="datetimeFigureOut">
              <a:rPr lang="zh-CN" altLang="en-US" smtClean="0"/>
              <a:t>2020/12/23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D3C13-DEEA-44D3-8961-A5FDDD8D4E5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大家好，我是步一凡，今天给大家分享</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是一篇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ACL17</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的论文，题目是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800" b="0" i="0" kern="100" dirty="0">
                <a:solidFill>
                  <a:srgbClr val="4A90E2"/>
                </a:solidFill>
                <a:effectLst/>
                <a:latin typeface="Arial" panose="020B0604020202020204" pitchFamily="34" charset="0"/>
                <a:ea typeface="等线" panose="02010600030101010101" pitchFamily="2" charset="-122"/>
                <a:cs typeface="Times New Roman" panose="02020603050405020304" pitchFamily="18" charset="0"/>
              </a:rPr>
              <a:t>基于</a:t>
            </a:r>
            <a:r>
              <a:rPr lang="zh-CN" altLang="en-US" sz="2800" b="0" i="0" dirty="0">
                <a:solidFill>
                  <a:srgbClr val="4A90E2"/>
                </a:solidFill>
                <a:effectLst/>
                <a:latin typeface="Arial" panose="020B0604020202020204" pitchFamily="34" charset="0"/>
              </a:rPr>
              <a:t>用户反馈来学习语义解析器的算法</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也就是通过用户反馈的方式来将自然语言转换为</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sql</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这篇文章是</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华盛顿大学</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的工作。</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交互式学习方式人工如何参与，如何通过实体匿名化的方式处理</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sql</a:t>
            </a:r>
            <a:r>
              <a:rPr lang="zh-CN" altLang="en-US" sz="1800" kern="100">
                <a:effectLst/>
                <a:latin typeface="等线" panose="02010600030101010101" pitchFamily="2" charset="-122"/>
                <a:ea typeface="等线" panose="02010600030101010101" pitchFamily="2" charset="-122"/>
                <a:cs typeface="Times New Roman" panose="02020603050405020304" pitchFamily="18" charset="0"/>
              </a:rPr>
              <a:t>和自然语言查询中的实体</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4B7D3C13-DEEA-44D3-8961-A5FDDD8D4E55}"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2E3033"/>
                </a:solidFill>
                <a:effectLst/>
                <a:latin typeface="Arial" panose="020B0604020202020204" pitchFamily="34" charset="0"/>
              </a:rPr>
              <a:t>接下来是实验部分</a:t>
            </a:r>
            <a:endParaRPr lang="en-US" altLang="zh-CN" b="0" i="0" dirty="0">
              <a:solidFill>
                <a:srgbClr val="2E3033"/>
              </a:solidFill>
              <a:effectLst/>
              <a:latin typeface="Arial" panose="020B0604020202020204" pitchFamily="34" charset="0"/>
            </a:endParaRPr>
          </a:p>
          <a:p>
            <a:pPr algn="l"/>
            <a:r>
              <a:rPr lang="zh-CN" altLang="en-US" b="0" i="0" dirty="0">
                <a:solidFill>
                  <a:srgbClr val="2E3033"/>
                </a:solidFill>
                <a:effectLst/>
                <a:latin typeface="Arial" panose="020B0604020202020204" pitchFamily="34" charset="0"/>
              </a:rPr>
              <a:t>首先本文先进行了</a:t>
            </a:r>
            <a:r>
              <a:rPr lang="en-US" altLang="zh-CN" b="0" i="0" dirty="0">
                <a:solidFill>
                  <a:srgbClr val="2E3033"/>
                </a:solidFill>
                <a:effectLst/>
                <a:latin typeface="Arial" panose="020B0604020202020204" pitchFamily="34" charset="0"/>
              </a:rPr>
              <a:t>benchmark</a:t>
            </a:r>
            <a:r>
              <a:rPr lang="zh-CN" altLang="en-US" b="0" i="0" dirty="0">
                <a:solidFill>
                  <a:srgbClr val="2E3033"/>
                </a:solidFill>
                <a:effectLst/>
                <a:latin typeface="Arial" panose="020B0604020202020204" pitchFamily="34" charset="0"/>
              </a:rPr>
              <a:t>的实验，这部分的实验是不含用户反馈机制的，只对语义解析器评价的一个实验</a:t>
            </a:r>
            <a:endParaRPr lang="en-US" altLang="zh-CN" b="0" i="0" dirty="0">
              <a:solidFill>
                <a:srgbClr val="2E30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2E3033"/>
                </a:solidFill>
                <a:effectLst/>
                <a:latin typeface="Arial" panose="020B0604020202020204" pitchFamily="34" charset="0"/>
              </a:rPr>
              <a:t>先介绍一下数据集</a:t>
            </a:r>
            <a:br>
              <a:rPr lang="zh-CN" altLang="en-US" b="0" i="0" dirty="0">
                <a:solidFill>
                  <a:srgbClr val="2E3033"/>
                </a:solidFill>
                <a:effectLst/>
                <a:latin typeface="Arial" panose="020B0604020202020204" pitchFamily="34" charset="0"/>
              </a:rPr>
            </a:br>
            <a:r>
              <a:rPr lang="en-US" altLang="zh-CN" b="0" i="0" dirty="0">
                <a:solidFill>
                  <a:srgbClr val="2E3033"/>
                </a:solidFill>
                <a:effectLst/>
                <a:latin typeface="Arial" panose="020B0604020202020204" pitchFamily="34" charset="0"/>
              </a:rPr>
              <a:t>GEO880</a:t>
            </a:r>
            <a:r>
              <a:rPr lang="zh-CN" altLang="en-US" b="0" i="0" dirty="0">
                <a:solidFill>
                  <a:srgbClr val="2E3033"/>
                </a:solidFill>
                <a:effectLst/>
                <a:latin typeface="Arial" panose="020B0604020202020204" pitchFamily="34" charset="0"/>
              </a:rPr>
              <a:t>是关于美国地理数据库的数据集，</a:t>
            </a:r>
            <a:r>
              <a:rPr lang="en-US" altLang="zh-CN" b="0" i="0" dirty="0">
                <a:solidFill>
                  <a:srgbClr val="333333"/>
                </a:solidFill>
                <a:effectLst/>
                <a:latin typeface="Arial" panose="020B0604020202020204" pitchFamily="34" charset="0"/>
              </a:rPr>
              <a:t>ATIS</a:t>
            </a:r>
            <a:r>
              <a:rPr lang="zh-CN" altLang="en-US" b="0" i="0" dirty="0">
                <a:solidFill>
                  <a:srgbClr val="333333"/>
                </a:solidFill>
                <a:effectLst/>
                <a:latin typeface="Arial" panose="020B0604020202020204" pitchFamily="34" charset="0"/>
              </a:rPr>
              <a:t>是一个航班预订系统的数据集，它们都</a:t>
            </a:r>
            <a:r>
              <a:rPr lang="zh-CN" altLang="en-US" b="0" i="0" dirty="0">
                <a:solidFill>
                  <a:srgbClr val="2E3033"/>
                </a:solidFill>
                <a:effectLst/>
                <a:latin typeface="Arial" panose="020B0604020202020204" pitchFamily="34" charset="0"/>
              </a:rPr>
              <a:t>包含查询的自然语言和对应的</a:t>
            </a:r>
            <a:r>
              <a:rPr lang="en-US" altLang="zh-CN" b="0" i="0" dirty="0" err="1">
                <a:solidFill>
                  <a:srgbClr val="2E3033"/>
                </a:solidFill>
                <a:effectLst/>
                <a:latin typeface="Arial" panose="020B0604020202020204" pitchFamily="34" charset="0"/>
              </a:rPr>
              <a:t>sql</a:t>
            </a:r>
            <a:endParaRPr lang="en-US" altLang="zh-CN" b="0" i="0" dirty="0">
              <a:solidFill>
                <a:srgbClr val="4A90E2"/>
              </a:solidFill>
              <a:effectLst/>
              <a:latin typeface="Arial" panose="020B0604020202020204" pitchFamily="34" charset="0"/>
            </a:endParaRPr>
          </a:p>
          <a:p>
            <a:r>
              <a:rPr lang="en-US" altLang="zh-CN" b="0" i="0" dirty="0">
                <a:solidFill>
                  <a:srgbClr val="333333"/>
                </a:solidFill>
                <a:effectLst/>
                <a:latin typeface="Arial" panose="020B0604020202020204" pitchFamily="34" charset="0"/>
              </a:rPr>
              <a:t>GEO880</a:t>
            </a:r>
            <a:r>
              <a:rPr lang="zh-CN" altLang="en-US" b="0" i="0" dirty="0">
                <a:solidFill>
                  <a:srgbClr val="333333"/>
                </a:solidFill>
                <a:effectLst/>
                <a:latin typeface="Arial" panose="020B0604020202020204" pitchFamily="34" charset="0"/>
              </a:rPr>
              <a:t>有更短的自然语言查询，但几乎</a:t>
            </a:r>
            <a:r>
              <a:rPr lang="en-US" altLang="zh-CN" b="0" i="0" dirty="0">
                <a:solidFill>
                  <a:srgbClr val="333333"/>
                </a:solidFill>
                <a:effectLst/>
                <a:latin typeface="Arial" panose="020B0604020202020204" pitchFamily="34" charset="0"/>
              </a:rPr>
              <a:t>40%</a:t>
            </a:r>
            <a:r>
              <a:rPr lang="zh-CN" altLang="en-US" b="0" i="0" dirty="0">
                <a:solidFill>
                  <a:srgbClr val="333333"/>
                </a:solidFill>
                <a:effectLst/>
                <a:latin typeface="Arial" panose="020B0604020202020204" pitchFamily="34" charset="0"/>
              </a:rPr>
              <a:t>的</a:t>
            </a:r>
            <a:r>
              <a:rPr lang="en-US" altLang="zh-CN" b="0" i="0" dirty="0">
                <a:solidFill>
                  <a:srgbClr val="333333"/>
                </a:solidFill>
                <a:effectLst/>
                <a:latin typeface="Arial" panose="020B0604020202020204" pitchFamily="34" charset="0"/>
              </a:rPr>
              <a:t>SQL</a:t>
            </a:r>
            <a:r>
              <a:rPr lang="zh-CN" altLang="en-US" b="0" i="0" dirty="0">
                <a:solidFill>
                  <a:srgbClr val="333333"/>
                </a:solidFill>
                <a:effectLst/>
                <a:latin typeface="Arial" panose="020B0604020202020204" pitchFamily="34" charset="0"/>
              </a:rPr>
              <a:t>查询在</a:t>
            </a:r>
            <a:r>
              <a:rPr lang="en-US" altLang="zh-CN" b="0" i="0" dirty="0">
                <a:solidFill>
                  <a:srgbClr val="333333"/>
                </a:solidFill>
                <a:effectLst/>
                <a:latin typeface="Arial" panose="020B0604020202020204" pitchFamily="34" charset="0"/>
              </a:rPr>
              <a:t>GEO880</a:t>
            </a:r>
            <a:r>
              <a:rPr lang="zh-CN" altLang="en-US" b="0" i="0" dirty="0">
                <a:solidFill>
                  <a:srgbClr val="333333"/>
                </a:solidFill>
                <a:effectLst/>
                <a:latin typeface="Arial" panose="020B0604020202020204" pitchFamily="34" charset="0"/>
              </a:rPr>
              <a:t>至少一个嵌套子查询。</a:t>
            </a:r>
            <a:r>
              <a:rPr lang="en-US" altLang="zh-CN" b="0" i="0" dirty="0">
                <a:solidFill>
                  <a:srgbClr val="333333"/>
                </a:solidFill>
                <a:effectLst/>
                <a:latin typeface="Arial" panose="020B0604020202020204" pitchFamily="34" charset="0"/>
              </a:rPr>
              <a:t>ATIS</a:t>
            </a:r>
            <a:r>
              <a:rPr lang="zh-CN" altLang="en-US" b="0" i="0" dirty="0">
                <a:solidFill>
                  <a:srgbClr val="333333"/>
                </a:solidFill>
                <a:effectLst/>
                <a:latin typeface="Arial" panose="020B0604020202020204" pitchFamily="34" charset="0"/>
              </a:rPr>
              <a:t>拥有长的语句和查询，它们平均每个查询操作大约</a:t>
            </a:r>
            <a:r>
              <a:rPr lang="en-US" altLang="zh-CN" b="0" i="0" dirty="0">
                <a:solidFill>
                  <a:srgbClr val="333333"/>
                </a:solidFill>
                <a:effectLst/>
                <a:latin typeface="Arial" panose="020B0604020202020204" pitchFamily="34" charset="0"/>
              </a:rPr>
              <a:t>6</a:t>
            </a:r>
            <a:r>
              <a:rPr lang="zh-CN" altLang="en-US" b="0" i="0" dirty="0">
                <a:solidFill>
                  <a:srgbClr val="333333"/>
                </a:solidFill>
                <a:effectLst/>
                <a:latin typeface="Arial" panose="020B0604020202020204" pitchFamily="34" charset="0"/>
              </a:rPr>
              <a:t>个表。</a:t>
            </a:r>
            <a:endParaRPr lang="en-US" altLang="zh-CN" b="0" i="0" dirty="0">
              <a:solidFill>
                <a:srgbClr val="333333"/>
              </a:solidFill>
              <a:effectLst/>
              <a:latin typeface="Arial" panose="020B0604020202020204" pitchFamily="34" charset="0"/>
            </a:endParaRPr>
          </a:p>
          <a:p>
            <a:r>
              <a:rPr lang="zh-CN" altLang="en-US" b="0" i="0" dirty="0">
                <a:solidFill>
                  <a:srgbClr val="333333"/>
                </a:solidFill>
                <a:effectLst/>
                <a:latin typeface="Arial" panose="020B0604020202020204" pitchFamily="34" charset="0"/>
              </a:rPr>
              <a:t>实验的一些设置</a:t>
            </a:r>
            <a:endParaRPr lang="en-US" altLang="zh-CN" b="0" i="0" dirty="0">
              <a:solidFill>
                <a:srgbClr val="333333"/>
              </a:solidFill>
              <a:effectLst/>
              <a:latin typeface="Arial" panose="020B0604020202020204" pitchFamily="34" charset="0"/>
            </a:endParaRPr>
          </a:p>
          <a:p>
            <a:r>
              <a:rPr lang="zh-CN" altLang="en-US" b="0" i="0" dirty="0">
                <a:solidFill>
                  <a:srgbClr val="2E3033"/>
                </a:solidFill>
                <a:effectLst/>
                <a:latin typeface="Arial" panose="020B0604020202020204" pitchFamily="34" charset="0"/>
              </a:rPr>
              <a:t>数据增强，使用模式模板和每个训练示例的</a:t>
            </a:r>
            <a:r>
              <a:rPr lang="en-US" altLang="zh-CN" b="0" i="0" dirty="0">
                <a:solidFill>
                  <a:srgbClr val="2E3033"/>
                </a:solidFill>
                <a:effectLst/>
                <a:latin typeface="Arial" panose="020B0604020202020204" pitchFamily="34" charset="0"/>
              </a:rPr>
              <a:t>3</a:t>
            </a:r>
            <a:r>
              <a:rPr lang="zh-CN" altLang="en-US" b="0" i="0" dirty="0">
                <a:solidFill>
                  <a:srgbClr val="2E3033"/>
                </a:solidFill>
                <a:effectLst/>
                <a:latin typeface="Arial" panose="020B0604020202020204" pitchFamily="34" charset="0"/>
              </a:rPr>
              <a:t>个同义词替换来扩充训练集。</a:t>
            </a:r>
            <a:endParaRPr lang="en-US" altLang="zh-CN" b="0" i="0" dirty="0">
              <a:solidFill>
                <a:srgbClr val="2E3033"/>
              </a:solidFill>
              <a:effectLst/>
              <a:latin typeface="Arial" panose="020B0604020202020204" pitchFamily="34" charset="0"/>
            </a:endParaRPr>
          </a:p>
          <a:p>
            <a:r>
              <a:rPr lang="zh-CN" altLang="en-US" b="0" i="0" dirty="0">
                <a:solidFill>
                  <a:srgbClr val="2E3033"/>
                </a:solidFill>
                <a:effectLst/>
                <a:latin typeface="Arial" panose="020B0604020202020204" pitchFamily="34" charset="0"/>
              </a:rPr>
              <a:t>实体匿名化，通过用相应的类型替换自然语言查询中的实体，并且所有只出现过一次的单词都被替换为</a:t>
            </a:r>
            <a:r>
              <a:rPr lang="en-US" altLang="zh-CN" b="0" i="0" dirty="0">
                <a:solidFill>
                  <a:srgbClr val="2E3033"/>
                </a:solidFill>
                <a:effectLst/>
                <a:latin typeface="Arial" panose="020B0604020202020204" pitchFamily="34" charset="0"/>
              </a:rPr>
              <a:t>UNK</a:t>
            </a:r>
            <a:r>
              <a:rPr lang="zh-CN" altLang="en-US" b="0" i="0" dirty="0">
                <a:solidFill>
                  <a:srgbClr val="2E3033"/>
                </a:solidFill>
                <a:effectLst/>
                <a:latin typeface="Arial" panose="020B0604020202020204" pitchFamily="34" charset="0"/>
              </a:rPr>
              <a:t>符号。</a:t>
            </a:r>
            <a:endParaRPr lang="en-US" altLang="zh-CN" b="0" i="0" dirty="0">
              <a:solidFill>
                <a:srgbClr val="333333"/>
              </a:solidFill>
              <a:effectLst/>
              <a:latin typeface="Arial" panose="020B0604020202020204" pitchFamily="34" charset="0"/>
            </a:endParaRPr>
          </a:p>
          <a:p>
            <a:endParaRPr lang="en-US" altLang="zh-CN" dirty="0"/>
          </a:p>
        </p:txBody>
      </p:sp>
      <p:sp>
        <p:nvSpPr>
          <p:cNvPr id="4" name="灯片编号占位符 3"/>
          <p:cNvSpPr>
            <a:spLocks noGrp="1"/>
          </p:cNvSpPr>
          <p:nvPr>
            <p:ph type="sldNum" sz="quarter" idx="5"/>
          </p:nvPr>
        </p:nvSpPr>
        <p:spPr/>
        <p:txBody>
          <a:bodyPr/>
          <a:lstStyle/>
          <a:p>
            <a:fld id="{4B7D3C13-DEEA-44D3-8961-A5FDDD8D4E55}"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我们来具体看一下实验结果</a:t>
            </a:r>
            <a:endParaRPr lang="en-US" altLang="zh-CN" dirty="0"/>
          </a:p>
          <a:p>
            <a:r>
              <a:rPr lang="zh-CN" altLang="en-US" b="0" i="0" dirty="0">
                <a:solidFill>
                  <a:srgbClr val="2E3033"/>
                </a:solidFill>
                <a:effectLst/>
                <a:latin typeface="Arial" panose="020B0604020202020204" pitchFamily="34" charset="0"/>
              </a:rPr>
              <a:t>表</a:t>
            </a:r>
            <a:r>
              <a:rPr lang="en-US" altLang="zh-CN" b="0" i="0" dirty="0">
                <a:solidFill>
                  <a:srgbClr val="2E3033"/>
                </a:solidFill>
                <a:effectLst/>
                <a:latin typeface="Arial" panose="020B0604020202020204" pitchFamily="34" charset="0"/>
              </a:rPr>
              <a:t>2</a:t>
            </a:r>
            <a:r>
              <a:rPr lang="zh-CN" altLang="en-US" b="0" i="0" dirty="0">
                <a:solidFill>
                  <a:srgbClr val="2E3033"/>
                </a:solidFill>
                <a:effectLst/>
                <a:latin typeface="Arial" panose="020B0604020202020204" pitchFamily="34" charset="0"/>
              </a:rPr>
              <a:t>和表</a:t>
            </a:r>
            <a:r>
              <a:rPr lang="en-US" altLang="zh-CN" b="0" i="0" dirty="0">
                <a:solidFill>
                  <a:srgbClr val="2E3033"/>
                </a:solidFill>
                <a:effectLst/>
                <a:latin typeface="Arial" panose="020B0604020202020204" pitchFamily="34" charset="0"/>
              </a:rPr>
              <a:t>3</a:t>
            </a:r>
            <a:r>
              <a:rPr lang="zh-CN" altLang="en-US" b="0" i="0" dirty="0">
                <a:solidFill>
                  <a:srgbClr val="2E3033"/>
                </a:solidFill>
                <a:effectLst/>
                <a:latin typeface="Arial" panose="020B0604020202020204" pitchFamily="34" charset="0"/>
              </a:rPr>
              <a:t>分别显示了本文的模型在</a:t>
            </a:r>
            <a:r>
              <a:rPr lang="en-US" altLang="zh-CN" b="0" i="0" dirty="0">
                <a:solidFill>
                  <a:srgbClr val="2E3033"/>
                </a:solidFill>
                <a:effectLst/>
                <a:latin typeface="Arial" panose="020B0604020202020204" pitchFamily="34" charset="0"/>
              </a:rPr>
              <a:t>GEO880</a:t>
            </a:r>
            <a:r>
              <a:rPr lang="zh-CN" altLang="en-US" b="0" i="0" dirty="0">
                <a:solidFill>
                  <a:srgbClr val="2E3033"/>
                </a:solidFill>
                <a:effectLst/>
                <a:latin typeface="Arial" panose="020B0604020202020204" pitchFamily="34" charset="0"/>
              </a:rPr>
              <a:t>和</a:t>
            </a:r>
            <a:r>
              <a:rPr lang="en-US" altLang="zh-CN" b="0" i="0" dirty="0">
                <a:solidFill>
                  <a:srgbClr val="2E3033"/>
                </a:solidFill>
                <a:effectLst/>
                <a:latin typeface="Arial" panose="020B0604020202020204" pitchFamily="34" charset="0"/>
              </a:rPr>
              <a:t>ATIS</a:t>
            </a:r>
            <a:r>
              <a:rPr lang="zh-CN" altLang="en-US" b="0" i="0" dirty="0">
                <a:solidFill>
                  <a:srgbClr val="2E3033"/>
                </a:solidFill>
                <a:effectLst/>
                <a:latin typeface="Arial" panose="020B0604020202020204" pitchFamily="34" charset="0"/>
              </a:rPr>
              <a:t>上测试精度，并与之前的工作进行了比较。</a:t>
            </a:r>
            <a:endParaRPr lang="en-US" altLang="zh-CN" b="0" i="0" dirty="0">
              <a:solidFill>
                <a:srgbClr val="2E30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第一组的</a:t>
            </a:r>
            <a:r>
              <a:rPr lang="en-US" altLang="zh-CN" dirty="0"/>
              <a:t>baseline</a:t>
            </a:r>
            <a:r>
              <a:rPr lang="zh-CN" altLang="en-US" dirty="0"/>
              <a:t>是直接生成</a:t>
            </a:r>
            <a:r>
              <a:rPr lang="en-US" altLang="zh-CN" dirty="0" err="1"/>
              <a:t>sql</a:t>
            </a:r>
            <a:r>
              <a:rPr lang="zh-CN" altLang="en-US" dirty="0"/>
              <a:t>的模型，第二组的</a:t>
            </a:r>
            <a:r>
              <a:rPr lang="en-US" altLang="zh-CN" dirty="0"/>
              <a:t>baseline</a:t>
            </a:r>
            <a:r>
              <a:rPr lang="zh-CN" altLang="en-US" dirty="0"/>
              <a:t>不直接生成</a:t>
            </a:r>
            <a:r>
              <a:rPr lang="en-US" altLang="zh-CN" dirty="0" err="1"/>
              <a:t>sql</a:t>
            </a:r>
            <a:r>
              <a:rPr lang="zh-CN" altLang="en-US" dirty="0"/>
              <a:t>，生成一些逻辑表示的模型</a:t>
            </a:r>
            <a:endParaRPr lang="en-US" altLang="zh-CN" b="0" i="0" dirty="0">
              <a:solidFill>
                <a:srgbClr val="2E3033"/>
              </a:solidFill>
              <a:effectLst/>
              <a:latin typeface="Arial" panose="020B0604020202020204" pitchFamily="34" charset="0"/>
            </a:endParaRPr>
          </a:p>
          <a:p>
            <a:r>
              <a:rPr lang="zh-CN" altLang="en-US" b="0" i="0" dirty="0">
                <a:solidFill>
                  <a:srgbClr val="2E3033"/>
                </a:solidFill>
                <a:effectLst/>
                <a:latin typeface="Arial" panose="020B0604020202020204" pitchFamily="34" charset="0"/>
              </a:rPr>
              <a:t>本文的工作是第一个  将自然语言直接解析到</a:t>
            </a:r>
            <a:r>
              <a:rPr lang="en-US" altLang="zh-CN" b="0" i="0" dirty="0">
                <a:solidFill>
                  <a:srgbClr val="2E3033"/>
                </a:solidFill>
                <a:effectLst/>
                <a:latin typeface="Arial" panose="020B0604020202020204" pitchFamily="34" charset="0"/>
              </a:rPr>
              <a:t>SQL</a:t>
            </a:r>
            <a:r>
              <a:rPr lang="zh-CN" altLang="en-US" b="0" i="0" dirty="0">
                <a:solidFill>
                  <a:srgbClr val="2E3033"/>
                </a:solidFill>
                <a:effectLst/>
                <a:latin typeface="Arial" panose="020B0604020202020204" pitchFamily="34" charset="0"/>
              </a:rPr>
              <a:t>的结果，无需对数据库做针对性的工作，就能实现与之前不生成</a:t>
            </a:r>
            <a:r>
              <a:rPr lang="en-US" altLang="zh-CN" b="0" i="0" dirty="0" err="1">
                <a:solidFill>
                  <a:srgbClr val="2E3033"/>
                </a:solidFill>
                <a:effectLst/>
                <a:latin typeface="Arial" panose="020B0604020202020204" pitchFamily="34" charset="0"/>
              </a:rPr>
              <a:t>sql</a:t>
            </a:r>
            <a:r>
              <a:rPr lang="zh-CN" altLang="en-US" b="0" i="0" dirty="0">
                <a:solidFill>
                  <a:srgbClr val="2E3033"/>
                </a:solidFill>
                <a:effectLst/>
                <a:latin typeface="Arial" panose="020B0604020202020204" pitchFamily="34" charset="0"/>
              </a:rPr>
              <a:t>工作相当的性能</a:t>
            </a:r>
            <a:r>
              <a:rPr lang="zh-CN" altLang="en-US" dirty="0"/>
              <a:t>结果，发现本文提出的方法</a:t>
            </a:r>
            <a:r>
              <a:rPr lang="zh-CN" altLang="en-US" b="0" i="0" dirty="0">
                <a:solidFill>
                  <a:srgbClr val="2E3033"/>
                </a:solidFill>
                <a:effectLst/>
                <a:latin typeface="Arial" panose="020B0604020202020204" pitchFamily="34" charset="0"/>
              </a:rPr>
              <a:t>能够充分利用</a:t>
            </a:r>
            <a:r>
              <a:rPr lang="en-US" altLang="zh-CN" b="0" i="0" dirty="0">
                <a:solidFill>
                  <a:srgbClr val="2E3033"/>
                </a:solidFill>
                <a:effectLst/>
                <a:latin typeface="Arial" panose="020B0604020202020204" pitchFamily="34" charset="0"/>
              </a:rPr>
              <a:t>SQL</a:t>
            </a:r>
            <a:r>
              <a:rPr lang="zh-CN" altLang="en-US" b="0" i="0" dirty="0">
                <a:solidFill>
                  <a:srgbClr val="2E3033"/>
                </a:solidFill>
                <a:effectLst/>
                <a:latin typeface="Arial" panose="020B0604020202020204" pitchFamily="34" charset="0"/>
              </a:rPr>
              <a:t>语言的表达能力，而不需要扩展某些逻辑表示来回答更复杂的查询。</a:t>
            </a:r>
            <a:endParaRPr lang="en-US" altLang="zh-CN" b="0" i="0" dirty="0">
              <a:solidFill>
                <a:srgbClr val="2E3033"/>
              </a:solidFill>
              <a:effectLst/>
              <a:latin typeface="Arial" panose="020B0604020202020204" pitchFamily="34" charset="0"/>
            </a:endParaRPr>
          </a:p>
          <a:p>
            <a:endParaRPr lang="en-US" altLang="zh-CN" b="0" i="0" dirty="0">
              <a:solidFill>
                <a:srgbClr val="2E3033"/>
              </a:solidFill>
              <a:effectLst/>
              <a:latin typeface="Arial" panose="020B0604020202020204" pitchFamily="34" charset="0"/>
            </a:endParaRPr>
          </a:p>
          <a:p>
            <a:r>
              <a:rPr lang="en-US" altLang="zh-CN" dirty="0"/>
              <a:t>03</a:t>
            </a:r>
            <a:r>
              <a:rPr lang="zh-CN" altLang="en-US" dirty="0"/>
              <a:t>只能处理简单的表达，能把表达中的词对应到模式中</a:t>
            </a:r>
            <a:endParaRPr lang="en-US" altLang="zh-CN" dirty="0"/>
          </a:p>
          <a:p>
            <a:r>
              <a:rPr lang="en-US" altLang="zh-CN" dirty="0"/>
              <a:t>12 </a:t>
            </a:r>
            <a:r>
              <a:rPr lang="zh-CN" altLang="en-US" dirty="0"/>
              <a:t>使用了重排序方法，限制了</a:t>
            </a:r>
            <a:r>
              <a:rPr lang="en-US" altLang="zh-CN" dirty="0" err="1"/>
              <a:t>sql</a:t>
            </a:r>
            <a:r>
              <a:rPr lang="zh-CN" altLang="en-US" dirty="0"/>
              <a:t>的复杂程度</a:t>
            </a:r>
            <a:endParaRPr lang="en-US" altLang="zh-CN" dirty="0"/>
          </a:p>
          <a:p>
            <a:r>
              <a:rPr lang="en-US" altLang="zh-CN" dirty="0"/>
              <a:t>GUSP</a:t>
            </a:r>
            <a:r>
              <a:rPr lang="zh-CN" altLang="en-US" dirty="0"/>
              <a:t>创建中间表示，再转成</a:t>
            </a:r>
            <a:r>
              <a:rPr lang="en-US" altLang="zh-CN" dirty="0" err="1"/>
              <a:t>sql</a:t>
            </a:r>
            <a:endParaRPr lang="en-US" altLang="zh-CN" dirty="0"/>
          </a:p>
          <a:p>
            <a:r>
              <a:rPr lang="en-US" altLang="zh-CN" dirty="0" err="1"/>
              <a:t>Gusp</a:t>
            </a:r>
            <a:r>
              <a:rPr lang="en-US" altLang="zh-CN" dirty="0"/>
              <a:t>++</a:t>
            </a:r>
            <a:r>
              <a:rPr lang="zh-CN" altLang="en-US" dirty="0"/>
              <a:t>加入了人工的规则，很难扩展到复杂应用</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4B7D3C13-DEEA-44D3-8961-A5FDDD8D4E55}" type="slidenum">
              <a:rPr lang="zh-CN" altLang="en-US" smtClean="0"/>
              <a:t>11</a:t>
            </a:fld>
            <a:endParaRPr lang="zh-CN" altLang="en-US"/>
          </a:p>
        </p:txBody>
      </p:sp>
    </p:spTree>
    <p:extLst>
      <p:ext uri="{BB962C8B-B14F-4D97-AF65-F5344CB8AC3E}">
        <p14:creationId xmlns:p14="http://schemas.microsoft.com/office/powerpoint/2010/main" val="2262719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E3033"/>
                </a:solidFill>
                <a:effectLst/>
                <a:latin typeface="Arial" panose="020B0604020202020204" pitchFamily="34" charset="0"/>
              </a:rPr>
              <a:t>然后又做了消融实验，发现使用</a:t>
            </a:r>
            <a:r>
              <a:rPr lang="en-US" altLang="zh-CN" b="0" i="0" dirty="0">
                <a:solidFill>
                  <a:srgbClr val="2E3033"/>
                </a:solidFill>
                <a:effectLst/>
                <a:latin typeface="Arial" panose="020B0604020202020204" pitchFamily="34" charset="0"/>
              </a:rPr>
              <a:t>PPDB</a:t>
            </a:r>
            <a:r>
              <a:rPr lang="zh-CN" altLang="en-US" b="0" i="0" dirty="0">
                <a:solidFill>
                  <a:srgbClr val="2E3033"/>
                </a:solidFill>
                <a:effectLst/>
                <a:latin typeface="Arial" panose="020B0604020202020204" pitchFamily="34" charset="0"/>
              </a:rPr>
              <a:t>进行同义词替换有助于提高性能。然而和后面交互式实验不同的是，使用模式模板的数据增强在完全监督的情况下不能提高性能。</a:t>
            </a:r>
            <a:endParaRPr lang="en-US" altLang="zh-CN" dirty="0"/>
          </a:p>
        </p:txBody>
      </p:sp>
      <p:sp>
        <p:nvSpPr>
          <p:cNvPr id="4" name="灯片编号占位符 3"/>
          <p:cNvSpPr>
            <a:spLocks noGrp="1"/>
          </p:cNvSpPr>
          <p:nvPr>
            <p:ph type="sldNum" sz="quarter" idx="5"/>
          </p:nvPr>
        </p:nvSpPr>
        <p:spPr/>
        <p:txBody>
          <a:bodyPr/>
          <a:lstStyle/>
          <a:p>
            <a:fld id="{4B7D3C13-DEEA-44D3-8961-A5FDDD8D4E55}" type="slidenum">
              <a:rPr lang="zh-CN" altLang="en-US" smtClean="0"/>
              <a:t>12</a:t>
            </a:fld>
            <a:endParaRPr lang="zh-CN" altLang="en-US"/>
          </a:p>
        </p:txBody>
      </p:sp>
    </p:spTree>
    <p:extLst>
      <p:ext uri="{BB962C8B-B14F-4D97-AF65-F5344CB8AC3E}">
        <p14:creationId xmlns:p14="http://schemas.microsoft.com/office/powerpoint/2010/main" val="66902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2E3033"/>
                </a:solidFill>
                <a:effectLst/>
                <a:latin typeface="Arial" panose="020B0604020202020204" pitchFamily="34" charset="0"/>
              </a:rPr>
              <a:t>接下来做了基于用户反馈的交互学习的实验，也就是在之前实验的基础上，加入了</a:t>
            </a:r>
            <a:r>
              <a:rPr lang="en-US" altLang="zh-CN" b="0" i="0" dirty="0">
                <a:solidFill>
                  <a:srgbClr val="2E3033"/>
                </a:solidFill>
                <a:effectLst/>
                <a:latin typeface="Arial" panose="020B0604020202020204" pitchFamily="34" charset="0"/>
              </a:rPr>
              <a:t>feedback-based</a:t>
            </a:r>
            <a:r>
              <a:rPr lang="zh-CN" altLang="en-US" b="0" i="0" dirty="0">
                <a:solidFill>
                  <a:srgbClr val="2E3033"/>
                </a:solidFill>
                <a:effectLst/>
                <a:latin typeface="Arial" panose="020B0604020202020204" pitchFamily="34" charset="0"/>
              </a:rPr>
              <a:t>学习的方式。</a:t>
            </a:r>
            <a:endParaRPr lang="en-US" altLang="zh-CN" b="0" i="0" dirty="0">
              <a:solidFill>
                <a:srgbClr val="2E3033"/>
              </a:solidFill>
              <a:effectLst/>
              <a:latin typeface="Arial" panose="020B0604020202020204" pitchFamily="34" charset="0"/>
            </a:endParaRPr>
          </a:p>
          <a:p>
            <a:pPr algn="l"/>
            <a:r>
              <a:rPr lang="zh-CN" altLang="en-US" b="0" i="0" dirty="0">
                <a:solidFill>
                  <a:srgbClr val="2E3033"/>
                </a:solidFill>
                <a:effectLst/>
                <a:latin typeface="Arial" panose="020B0604020202020204" pitchFamily="34" charset="0"/>
              </a:rPr>
              <a:t>在交互学习中，有一个难点就是收集正确的用户对于预测查询的反馈，有两个原因</a:t>
            </a:r>
            <a:endParaRPr lang="en-US" altLang="zh-CN" b="0" i="0" dirty="0">
              <a:solidFill>
                <a:srgbClr val="2E3033"/>
              </a:solidFill>
              <a:effectLst/>
              <a:latin typeface="Arial" panose="020B0604020202020204" pitchFamily="34" charset="0"/>
            </a:endParaRPr>
          </a:p>
          <a:p>
            <a:pPr algn="l"/>
            <a:r>
              <a:rPr lang="zh-CN" altLang="en-US" b="0" i="0" dirty="0">
                <a:solidFill>
                  <a:srgbClr val="2E3033"/>
                </a:solidFill>
                <a:effectLst/>
                <a:latin typeface="Arial" panose="020B0604020202020204" pitchFamily="34" charset="0"/>
              </a:rPr>
              <a:t>首先，由于糟糕的实体识别或数据库中的不完整性，系统的结果可能是不正确的，而这两者都不受语义解析器的控制。</a:t>
            </a:r>
            <a:endParaRPr lang="en-US" altLang="zh-CN" b="0" i="0" dirty="0">
              <a:solidFill>
                <a:srgbClr val="2E3033"/>
              </a:solidFill>
              <a:effectLst/>
              <a:latin typeface="Arial" panose="020B0604020202020204" pitchFamily="34" charset="0"/>
            </a:endParaRPr>
          </a:p>
          <a:p>
            <a:pPr algn="l"/>
            <a:r>
              <a:rPr lang="zh-CN" altLang="en-US" b="0" i="0" dirty="0">
                <a:solidFill>
                  <a:srgbClr val="333333"/>
                </a:solidFill>
                <a:effectLst/>
                <a:latin typeface="Arial" panose="020B0604020202020204" pitchFamily="34" charset="0"/>
              </a:rPr>
              <a:t>其次，用户很难确定显示的结果实际上是否正确。比如用户查询</a:t>
            </a:r>
            <a:r>
              <a:rPr lang="en-US" altLang="zh-CN" b="0" i="0" dirty="0">
                <a:solidFill>
                  <a:srgbClr val="333333"/>
                </a:solidFill>
                <a:effectLst/>
                <a:latin typeface="Arial" panose="020B0604020202020204" pitchFamily="34" charset="0"/>
              </a:rPr>
              <a:t>ACL 16</a:t>
            </a:r>
            <a:r>
              <a:rPr lang="zh-CN" altLang="en-US" b="0" i="0" dirty="0">
                <a:solidFill>
                  <a:srgbClr val="333333"/>
                </a:solidFill>
                <a:effectLst/>
                <a:latin typeface="Arial" panose="020B0604020202020204" pitchFamily="34" charset="0"/>
              </a:rPr>
              <a:t>的论文，却返回所有</a:t>
            </a:r>
            <a:r>
              <a:rPr lang="en-US" altLang="zh-CN" b="0" i="0" dirty="0">
                <a:solidFill>
                  <a:srgbClr val="333333"/>
                </a:solidFill>
                <a:effectLst/>
                <a:latin typeface="Arial" panose="020B0604020202020204" pitchFamily="34" charset="0"/>
              </a:rPr>
              <a:t>ACL</a:t>
            </a:r>
            <a:r>
              <a:rPr lang="zh-CN" altLang="en-US" b="0" i="0" dirty="0">
                <a:solidFill>
                  <a:srgbClr val="333333"/>
                </a:solidFill>
                <a:effectLst/>
                <a:latin typeface="Arial" panose="020B0604020202020204" pitchFamily="34" charset="0"/>
              </a:rPr>
              <a:t>论文，用户会认为这个结果是错误的，而作者希望对于这个结果是返回正确的，因为它返回的结果类型是正确的，只是数据库不完整导致的结果不完整。（我的理解是数据库里没时间属性）</a:t>
            </a:r>
            <a:endParaRPr lang="en-US" altLang="zh-CN" b="0" i="0" dirty="0">
              <a:solidFill>
                <a:srgbClr val="333333"/>
              </a:solidFill>
              <a:effectLst/>
              <a:latin typeface="Arial" panose="020B0604020202020204" pitchFamily="34" charset="0"/>
            </a:endParaRPr>
          </a:p>
          <a:p>
            <a:pPr algn="l"/>
            <a:endParaRPr lang="en-US" altLang="zh-CN" dirty="0"/>
          </a:p>
        </p:txBody>
      </p:sp>
      <p:sp>
        <p:nvSpPr>
          <p:cNvPr id="4" name="灯片编号占位符 3"/>
          <p:cNvSpPr>
            <a:spLocks noGrp="1"/>
          </p:cNvSpPr>
          <p:nvPr>
            <p:ph type="sldNum" sz="quarter" idx="5"/>
          </p:nvPr>
        </p:nvSpPr>
        <p:spPr/>
        <p:txBody>
          <a:bodyPr/>
          <a:lstStyle/>
          <a:p>
            <a:fld id="{4B7D3C13-DEEA-44D3-8961-A5FDDD8D4E55}" type="slidenum">
              <a:rPr lang="zh-CN" altLang="en-US" smtClean="0"/>
              <a:t>13</a:t>
            </a:fld>
            <a:endParaRPr lang="zh-CN" altLang="en-US"/>
          </a:p>
        </p:txBody>
      </p:sp>
    </p:spTree>
    <p:extLst>
      <p:ext uri="{BB962C8B-B14F-4D97-AF65-F5344CB8AC3E}">
        <p14:creationId xmlns:p14="http://schemas.microsoft.com/office/powerpoint/2010/main" val="2298580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2E3033"/>
                </a:solidFill>
                <a:effectLst/>
                <a:latin typeface="Arial" panose="020B0604020202020204" pitchFamily="34" charset="0"/>
              </a:rPr>
              <a:t>为了解决上述的挑战，通过为用户提供两种帮助来理解系统的行为，并允许用户提供比简单的正确</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不正确更细粒度的反馈。</a:t>
            </a:r>
            <a:endParaRPr lang="en-US" altLang="zh-CN" b="0" i="0" dirty="0">
              <a:solidFill>
                <a:srgbClr val="2E3033"/>
              </a:solidFill>
              <a:effectLst/>
              <a:latin typeface="Arial" panose="020B0604020202020204" pitchFamily="34" charset="0"/>
            </a:endParaRPr>
          </a:p>
          <a:p>
            <a:pPr algn="l"/>
            <a:r>
              <a:rPr lang="zh-CN" altLang="en-US" b="0" i="0" dirty="0">
                <a:solidFill>
                  <a:srgbClr val="2E3033"/>
                </a:solidFill>
                <a:effectLst/>
                <a:latin typeface="Arial" panose="020B0604020202020204" pitchFamily="34" charset="0"/>
              </a:rPr>
              <a:t>第一个辅助是类型高亮，它把语句中  前面匿名实体化识别出的实体  旁边注释对应的类型，比如下面一句话把</a:t>
            </a:r>
            <a:r>
              <a:rPr lang="en-US" altLang="zh-CN" b="0" i="0" dirty="0" err="1">
                <a:solidFill>
                  <a:srgbClr val="2E3033"/>
                </a:solidFill>
                <a:effectLst/>
                <a:latin typeface="Arial" panose="020B0604020202020204" pitchFamily="34" charset="0"/>
              </a:rPr>
              <a:t>mj</a:t>
            </a:r>
            <a:r>
              <a:rPr lang="zh-CN" altLang="en-US" b="0" i="0" dirty="0">
                <a:solidFill>
                  <a:srgbClr val="2E3033"/>
                </a:solidFill>
                <a:effectLst/>
                <a:latin typeface="Arial" panose="020B0604020202020204" pitchFamily="34" charset="0"/>
              </a:rPr>
              <a:t>旁标记了作者类型，可以帮助用户判别是否是实体匿名化出了问题还是语义解析器出了问题。</a:t>
            </a:r>
            <a:endParaRPr lang="en-US" altLang="zh-CN" b="0" i="0" dirty="0">
              <a:solidFill>
                <a:srgbClr val="2E3033"/>
              </a:solidFill>
              <a:effectLst/>
              <a:latin typeface="Arial" panose="020B0604020202020204" pitchFamily="34" charset="0"/>
            </a:endParaRPr>
          </a:p>
          <a:p>
            <a:pPr algn="l"/>
            <a:r>
              <a:rPr lang="zh-CN" altLang="en-US" b="0" i="0" dirty="0">
                <a:solidFill>
                  <a:srgbClr val="2E3033"/>
                </a:solidFill>
                <a:effectLst/>
                <a:latin typeface="Arial" panose="020B0604020202020204" pitchFamily="34" charset="0"/>
              </a:rPr>
              <a:t>第二个辅助是同义表达，它向用户显示映射到相同</a:t>
            </a:r>
            <a:r>
              <a:rPr lang="en-US" altLang="zh-CN" b="0" i="0" dirty="0">
                <a:solidFill>
                  <a:srgbClr val="2E3033"/>
                </a:solidFill>
                <a:effectLst/>
                <a:latin typeface="Arial" panose="020B0604020202020204" pitchFamily="34" charset="0"/>
              </a:rPr>
              <a:t>SQL</a:t>
            </a:r>
            <a:r>
              <a:rPr lang="zh-CN" altLang="en-US" b="0" i="0" dirty="0">
                <a:solidFill>
                  <a:srgbClr val="2E3033"/>
                </a:solidFill>
                <a:effectLst/>
                <a:latin typeface="Arial" panose="020B0604020202020204" pitchFamily="34" charset="0"/>
              </a:rPr>
              <a:t>查询的另一个表达。例如，对于上面的查询，系统可能会显示下面这句话</a:t>
            </a:r>
            <a:endParaRPr lang="en-US" altLang="zh-CN" b="0" i="0" dirty="0">
              <a:solidFill>
                <a:srgbClr val="2E3033"/>
              </a:solidFill>
              <a:effectLst/>
              <a:latin typeface="Arial" panose="020B0604020202020204" pitchFamily="34" charset="0"/>
            </a:endParaRPr>
          </a:p>
          <a:p>
            <a:pPr algn="l"/>
            <a:r>
              <a:rPr lang="zh-CN" altLang="en-US" b="0" i="0" dirty="0">
                <a:solidFill>
                  <a:srgbClr val="2E3033"/>
                </a:solidFill>
                <a:effectLst/>
                <a:latin typeface="Arial" panose="020B0604020202020204" pitchFamily="34" charset="0"/>
              </a:rPr>
              <a:t>然后为了使用户提供更细粒度的反馈设置了五个反馈，包括正确，错误类型，不完整的结果，错误结果和无法分辨。错误类型是指错误的实体识别，可以通过类型高亮来判断。不完整的结果代表，查询是正确的，但是结果是错误的，这个结果的出现是因为数据库不完整导致的。</a:t>
            </a:r>
            <a:endParaRPr lang="en-US" altLang="zh-CN" dirty="0"/>
          </a:p>
        </p:txBody>
      </p:sp>
      <p:sp>
        <p:nvSpPr>
          <p:cNvPr id="4" name="灯片编号占位符 3"/>
          <p:cNvSpPr>
            <a:spLocks noGrp="1"/>
          </p:cNvSpPr>
          <p:nvPr>
            <p:ph type="sldNum" sz="quarter" idx="5"/>
          </p:nvPr>
        </p:nvSpPr>
        <p:spPr/>
        <p:txBody>
          <a:bodyPr/>
          <a:lstStyle/>
          <a:p>
            <a:fld id="{4B7D3C13-DEEA-44D3-8961-A5FDDD8D4E55}" type="slidenum">
              <a:rPr lang="zh-CN" altLang="en-US" smtClean="0"/>
              <a:t>14</a:t>
            </a:fld>
            <a:endParaRPr lang="zh-CN" altLang="en-US"/>
          </a:p>
        </p:txBody>
      </p:sp>
    </p:spTree>
    <p:extLst>
      <p:ext uri="{BB962C8B-B14F-4D97-AF65-F5344CB8AC3E}">
        <p14:creationId xmlns:p14="http://schemas.microsoft.com/office/powerpoint/2010/main" val="539039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2E3033"/>
                </a:solidFill>
                <a:effectLst/>
                <a:latin typeface="Arial" panose="020B0604020202020204" pitchFamily="34" charset="0"/>
              </a:rPr>
              <a:t>接下来是具体的实验，作者部署了在线系统来收集用户反馈，为学术领域从头开始学习语义解析器。这个实验包含三轮训练</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反馈的阶段，每轮让</a:t>
            </a:r>
            <a:r>
              <a:rPr lang="en-US" altLang="zh-CN" b="0" i="0" dirty="0">
                <a:solidFill>
                  <a:srgbClr val="2E3033"/>
                </a:solidFill>
                <a:effectLst/>
                <a:latin typeface="Arial" panose="020B0604020202020204" pitchFamily="34" charset="0"/>
              </a:rPr>
              <a:t>10</a:t>
            </a:r>
            <a:r>
              <a:rPr lang="zh-CN" altLang="en-US" b="0" i="0" dirty="0">
                <a:solidFill>
                  <a:srgbClr val="2E3033"/>
                </a:solidFill>
                <a:effectLst/>
                <a:latin typeface="Arial" panose="020B0604020202020204" pitchFamily="34" charset="0"/>
              </a:rPr>
              <a:t>个用户每人至少提供</a:t>
            </a:r>
            <a:r>
              <a:rPr lang="en-US" altLang="zh-CN" b="0" i="0" dirty="0">
                <a:solidFill>
                  <a:srgbClr val="2E3033"/>
                </a:solidFill>
                <a:effectLst/>
                <a:latin typeface="Arial" panose="020B0604020202020204" pitchFamily="34" charset="0"/>
              </a:rPr>
              <a:t>10</a:t>
            </a:r>
            <a:r>
              <a:rPr lang="zh-CN" altLang="en-US" b="0" i="0" dirty="0">
                <a:solidFill>
                  <a:srgbClr val="2E3033"/>
                </a:solidFill>
                <a:effectLst/>
                <a:latin typeface="Arial" panose="020B0604020202020204" pitchFamily="34" charset="0"/>
              </a:rPr>
              <a:t>个表达和对应的反馈，然后把正确和不完整结果的反馈都认为是预测正确，错误的结果让专业人士进行标注后，放回训练数据集中。</a:t>
            </a:r>
            <a:endParaRPr lang="en-US" altLang="zh-CN" dirty="0"/>
          </a:p>
        </p:txBody>
      </p:sp>
      <p:sp>
        <p:nvSpPr>
          <p:cNvPr id="4" name="灯片编号占位符 3"/>
          <p:cNvSpPr>
            <a:spLocks noGrp="1"/>
          </p:cNvSpPr>
          <p:nvPr>
            <p:ph type="sldNum" sz="quarter" idx="5"/>
          </p:nvPr>
        </p:nvSpPr>
        <p:spPr/>
        <p:txBody>
          <a:bodyPr/>
          <a:lstStyle/>
          <a:p>
            <a:fld id="{4B7D3C13-DEEA-44D3-8961-A5FDDD8D4E55}" type="slidenum">
              <a:rPr lang="zh-CN" altLang="en-US" smtClean="0"/>
              <a:t>15</a:t>
            </a:fld>
            <a:endParaRPr lang="zh-CN" altLang="en-US"/>
          </a:p>
        </p:txBody>
      </p:sp>
    </p:spTree>
    <p:extLst>
      <p:ext uri="{BB962C8B-B14F-4D97-AF65-F5344CB8AC3E}">
        <p14:creationId xmlns:p14="http://schemas.microsoft.com/office/powerpoint/2010/main" val="1398854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接下来是实验结果，左边这张图，用用户的反馈来反应模型的准确度，由于在第一阶段没有真实的样本，完全使用模板和同义词替换，所以准确度非常低。随着后续阶段的反馈工作，系统的准确度提升和标注工作的工作量下降。说明了本文的系统可以方便的在新领域构建语义解析器。右图的话，根据最后一轮的用户反馈，来评估用户反馈的质量。</a:t>
            </a:r>
            <a:r>
              <a:rPr lang="en-US" altLang="zh-CN" dirty="0"/>
              <a:t>6.1% </a:t>
            </a:r>
            <a:r>
              <a:rPr lang="zh-CN" altLang="en-US" dirty="0"/>
              <a:t>正确的</a:t>
            </a:r>
            <a:r>
              <a:rPr lang="en-US" altLang="zh-CN" dirty="0" err="1"/>
              <a:t>sql</a:t>
            </a:r>
            <a:r>
              <a:rPr lang="zh-CN" altLang="en-US" dirty="0"/>
              <a:t>标记成了错误的，主要原因是用户把不完整的结果标记成了错误，</a:t>
            </a:r>
            <a:r>
              <a:rPr lang="en-US" altLang="zh-CN" dirty="0"/>
              <a:t>6.3%</a:t>
            </a:r>
            <a:r>
              <a:rPr lang="zh-CN" altLang="en-US" dirty="0"/>
              <a:t>错误的</a:t>
            </a:r>
            <a:r>
              <a:rPr lang="en-US" altLang="zh-CN" dirty="0" err="1"/>
              <a:t>sql</a:t>
            </a:r>
            <a:r>
              <a:rPr lang="zh-CN" altLang="en-US" dirty="0"/>
              <a:t>标记成了正确，这个数据低很重要，不然会对模型效果有非常大的影响，如图所示的用户反馈质量已经足够对模型的训练，提升有帮助，未来可以提供给用户更多的帮助来提升反馈质量。</a:t>
            </a:r>
            <a:endParaRPr lang="en-US" altLang="zh-CN" dirty="0"/>
          </a:p>
        </p:txBody>
      </p:sp>
      <p:sp>
        <p:nvSpPr>
          <p:cNvPr id="4" name="灯片编号占位符 3"/>
          <p:cNvSpPr>
            <a:spLocks noGrp="1"/>
          </p:cNvSpPr>
          <p:nvPr>
            <p:ph type="sldNum" sz="quarter" idx="5"/>
          </p:nvPr>
        </p:nvSpPr>
        <p:spPr/>
        <p:txBody>
          <a:bodyPr/>
          <a:lstStyle/>
          <a:p>
            <a:fld id="{4B7D3C13-DEEA-44D3-8961-A5FDDD8D4E55}" type="slidenum">
              <a:rPr lang="zh-CN" altLang="en-US" smtClean="0"/>
              <a:t>16</a:t>
            </a:fld>
            <a:endParaRPr lang="zh-CN" altLang="en-US"/>
          </a:p>
        </p:txBody>
      </p:sp>
    </p:spTree>
    <p:extLst>
      <p:ext uri="{BB962C8B-B14F-4D97-AF65-F5344CB8AC3E}">
        <p14:creationId xmlns:p14="http://schemas.microsoft.com/office/powerpoint/2010/main" val="1851205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根据上述的实验，本文提出了一个新的学术领域的数据集，并创建了相应的数据库。</a:t>
            </a:r>
            <a:endParaRPr lang="en-US" altLang="zh-CN" dirty="0"/>
          </a:p>
        </p:txBody>
      </p:sp>
      <p:sp>
        <p:nvSpPr>
          <p:cNvPr id="4" name="灯片编号占位符 3"/>
          <p:cNvSpPr>
            <a:spLocks noGrp="1"/>
          </p:cNvSpPr>
          <p:nvPr>
            <p:ph type="sldNum" sz="quarter" idx="5"/>
          </p:nvPr>
        </p:nvSpPr>
        <p:spPr/>
        <p:txBody>
          <a:bodyPr/>
          <a:lstStyle/>
          <a:p>
            <a:fld id="{4B7D3C13-DEEA-44D3-8961-A5FDDD8D4E55}" type="slidenum">
              <a:rPr lang="zh-CN" altLang="en-US" smtClean="0"/>
              <a:t>17</a:t>
            </a:fld>
            <a:endParaRPr lang="zh-CN" altLang="en-US"/>
          </a:p>
        </p:txBody>
      </p:sp>
    </p:spTree>
    <p:extLst>
      <p:ext uri="{BB962C8B-B14F-4D97-AF65-F5344CB8AC3E}">
        <p14:creationId xmlns:p14="http://schemas.microsoft.com/office/powerpoint/2010/main" val="968497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2E3033"/>
                </a:solidFill>
                <a:effectLst/>
                <a:latin typeface="Arial" panose="020B0604020202020204" pitchFamily="34" charset="0"/>
              </a:rPr>
              <a:t>最后我们对这篇文章的工作进行总结</a:t>
            </a:r>
            <a:endParaRPr lang="en-US" altLang="zh-CN" b="0" i="0" dirty="0">
              <a:solidFill>
                <a:srgbClr val="2E30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2E3033"/>
                </a:solidFill>
                <a:effectLst/>
                <a:latin typeface="Arial" panose="020B0604020202020204" pitchFamily="34" charset="0"/>
              </a:rPr>
              <a:t>1.</a:t>
            </a:r>
            <a:r>
              <a:rPr lang="zh-CN" altLang="en-US" b="0" i="0" dirty="0">
                <a:solidFill>
                  <a:srgbClr val="2E3033"/>
                </a:solidFill>
                <a:effectLst/>
                <a:latin typeface="Arial" panose="020B0604020202020204" pitchFamily="34" charset="0"/>
              </a:rPr>
              <a:t>使用了基于注意力的</a:t>
            </a:r>
            <a:r>
              <a:rPr lang="en-US" altLang="zh-CN" b="0" i="0" dirty="0">
                <a:solidFill>
                  <a:srgbClr val="2E3033"/>
                </a:solidFill>
                <a:effectLst/>
                <a:latin typeface="Arial" panose="020B0604020202020204" pitchFamily="34" charset="0"/>
              </a:rPr>
              <a:t>seq-to-seq</a:t>
            </a:r>
            <a:r>
              <a:rPr lang="zh-CN" altLang="en-US" b="0" i="0" dirty="0">
                <a:solidFill>
                  <a:srgbClr val="2E3033"/>
                </a:solidFill>
                <a:effectLst/>
                <a:latin typeface="Arial" panose="020B0604020202020204" pitchFamily="34" charset="0"/>
              </a:rPr>
              <a:t>模型，并利用数据扩充，来使自然语言直接转换为</a:t>
            </a:r>
            <a:r>
              <a:rPr lang="en-US" altLang="zh-CN" b="0" i="0" dirty="0">
                <a:solidFill>
                  <a:srgbClr val="2E3033"/>
                </a:solidFill>
                <a:effectLst/>
                <a:latin typeface="Arial" panose="020B0604020202020204" pitchFamily="34" charset="0"/>
              </a:rPr>
              <a:t>SQL</a:t>
            </a:r>
            <a:r>
              <a:rPr lang="zh-CN" altLang="en-US" b="0" i="0" dirty="0">
                <a:solidFill>
                  <a:srgbClr val="2E3033"/>
                </a:solidFill>
                <a:effectLst/>
                <a:latin typeface="Arial" panose="020B0604020202020204" pitchFamily="34" charset="0"/>
              </a:rPr>
              <a:t>。</a:t>
            </a:r>
            <a:endParaRPr lang="en-US" altLang="zh-CN" b="0" i="0" dirty="0">
              <a:solidFill>
                <a:srgbClr val="2E30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2E3033"/>
                </a:solidFill>
                <a:effectLst/>
                <a:latin typeface="Arial" panose="020B0604020202020204" pitchFamily="34" charset="0"/>
              </a:rPr>
              <a:t>2.</a:t>
            </a:r>
            <a:r>
              <a:rPr lang="zh-CN" altLang="en-US" b="0" i="0" dirty="0">
                <a:solidFill>
                  <a:srgbClr val="2E3033"/>
                </a:solidFill>
                <a:effectLst/>
                <a:latin typeface="Arial" panose="020B0604020202020204" pitchFamily="34" charset="0"/>
              </a:rPr>
              <a:t>使用用户反馈来标注错误结果，并让专家标注后，再次进行训练</a:t>
            </a:r>
            <a:endParaRPr lang="en-US" altLang="zh-CN" b="0" i="0" dirty="0">
              <a:solidFill>
                <a:srgbClr val="2E30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2E3033"/>
                </a:solidFill>
                <a:effectLst/>
                <a:latin typeface="Arial" panose="020B0604020202020204" pitchFamily="34" charset="0"/>
              </a:rPr>
              <a:t>3.</a:t>
            </a:r>
            <a:r>
              <a:rPr lang="zh-CN" altLang="en-US" b="0" i="0" dirty="0">
                <a:solidFill>
                  <a:srgbClr val="2E3033"/>
                </a:solidFill>
                <a:effectLst/>
                <a:latin typeface="Arial" panose="020B0604020202020204" pitchFamily="34" charset="0"/>
              </a:rPr>
              <a:t>提出了一个新的数据集 </a:t>
            </a:r>
            <a:r>
              <a:rPr lang="en-US" altLang="zh-CN" b="0" i="0" dirty="0">
                <a:solidFill>
                  <a:srgbClr val="2E3033"/>
                </a:solidFill>
                <a:effectLst/>
                <a:latin typeface="Arial" panose="020B0604020202020204" pitchFamily="34" charset="0"/>
              </a:rPr>
              <a:t>scholar</a:t>
            </a:r>
            <a:endParaRPr lang="en-US" altLang="zh-CN" dirty="0"/>
          </a:p>
        </p:txBody>
      </p:sp>
      <p:sp>
        <p:nvSpPr>
          <p:cNvPr id="4" name="灯片编号占位符 3"/>
          <p:cNvSpPr>
            <a:spLocks noGrp="1"/>
          </p:cNvSpPr>
          <p:nvPr>
            <p:ph type="sldNum" sz="quarter" idx="5"/>
          </p:nvPr>
        </p:nvSpPr>
        <p:spPr/>
        <p:txBody>
          <a:bodyPr/>
          <a:lstStyle/>
          <a:p>
            <a:fld id="{4B7D3C13-DEEA-44D3-8961-A5FDDD8D4E55}"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学到的东西，模型本质是很简单的，这篇文章能发</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ACL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，主要是因为当时应该没有人用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seq-to-seq</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方式应用于自然语言直接转为</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sql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。其次本文提出的数据扩充方式，在没有训练数据的时候，可以使用模板和同义词替换进行数据扩充，但应用于新领域还是不够的，可以用在线学习的方式，标注错误数据，来获得新的训练数据。</a:t>
            </a:r>
          </a:p>
          <a:p>
            <a:endParaRPr lang="en-US" altLang="zh-CN" dirty="0"/>
          </a:p>
        </p:txBody>
      </p:sp>
      <p:sp>
        <p:nvSpPr>
          <p:cNvPr id="4" name="灯片编号占位符 3"/>
          <p:cNvSpPr>
            <a:spLocks noGrp="1"/>
          </p:cNvSpPr>
          <p:nvPr>
            <p:ph type="sldNum" sz="quarter" idx="5"/>
          </p:nvPr>
        </p:nvSpPr>
        <p:spPr/>
        <p:txBody>
          <a:bodyPr/>
          <a:lstStyle/>
          <a:p>
            <a:fld id="{4B7D3C13-DEEA-44D3-8961-A5FDDD8D4E55}"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首先用一句话来概括一下本篇文章的内容，使用</a:t>
            </a:r>
            <a:r>
              <a:rPr lang="en-US" altLang="zh-CN" dirty="0"/>
              <a:t>seq-to-seq</a:t>
            </a:r>
            <a:r>
              <a:rPr lang="zh-CN" altLang="en-US" dirty="0"/>
              <a:t>模型、数据增强、以及基于用户反馈的交互式学习，来解决将自然语言直接转为</a:t>
            </a:r>
            <a:r>
              <a:rPr lang="en-US" altLang="zh-CN" dirty="0" err="1"/>
              <a:t>sql</a:t>
            </a:r>
            <a:r>
              <a:rPr lang="en-US" altLang="zh-CN" dirty="0"/>
              <a:t>  </a:t>
            </a:r>
            <a:r>
              <a:rPr lang="zh-CN" altLang="en-US" dirty="0"/>
              <a:t>和   将解析器应用于没有数据集的新领域   的 两个问题。</a:t>
            </a:r>
          </a:p>
        </p:txBody>
      </p:sp>
      <p:sp>
        <p:nvSpPr>
          <p:cNvPr id="4" name="灯片编号占位符 3"/>
          <p:cNvSpPr>
            <a:spLocks noGrp="1"/>
          </p:cNvSpPr>
          <p:nvPr>
            <p:ph type="sldNum" sz="quarter" idx="5"/>
          </p:nvPr>
        </p:nvSpPr>
        <p:spPr/>
        <p:txBody>
          <a:bodyPr/>
          <a:lstStyle/>
          <a:p>
            <a:fld id="{4B7D3C13-DEEA-44D3-8961-A5FDDD8D4E55}"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这篇文章的介绍主要从以下</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五</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个方面来进行阐述</a:t>
            </a:r>
            <a:endParaRPr lang="zh-CN" altLang="en-US" dirty="0"/>
          </a:p>
        </p:txBody>
      </p:sp>
      <p:sp>
        <p:nvSpPr>
          <p:cNvPr id="4" name="灯片编号占位符 3"/>
          <p:cNvSpPr>
            <a:spLocks noGrp="1"/>
          </p:cNvSpPr>
          <p:nvPr>
            <p:ph type="sldNum" sz="quarter" idx="5"/>
          </p:nvPr>
        </p:nvSpPr>
        <p:spPr/>
        <p:txBody>
          <a:bodyPr/>
          <a:lstStyle/>
          <a:p>
            <a:fld id="{4B7D3C13-DEEA-44D3-8961-A5FDDD8D4E55}" type="slidenum">
              <a:rPr lang="zh-CN" altLang="en-US" smtClean="0"/>
              <a:t>3</a:t>
            </a:fld>
            <a:endParaRPr lang="zh-CN" altLang="en-US"/>
          </a:p>
        </p:txBody>
      </p:sp>
    </p:spTree>
    <p:extLst>
      <p:ext uri="{BB962C8B-B14F-4D97-AF65-F5344CB8AC3E}">
        <p14:creationId xmlns:p14="http://schemas.microsoft.com/office/powerpoint/2010/main" val="979219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首先我们来看一下这篇文章的背景</a:t>
            </a:r>
          </a:p>
          <a:p>
            <a:r>
              <a:rPr lang="zh-CN" altLang="en-US" b="0" i="0" dirty="0">
                <a:solidFill>
                  <a:srgbClr val="4A90E2"/>
                </a:solidFill>
                <a:effectLst/>
                <a:latin typeface="Arial" panose="020B0604020202020204" pitchFamily="34" charset="0"/>
              </a:rPr>
              <a:t>现有的用于把自然语言转为</a:t>
            </a:r>
            <a:r>
              <a:rPr lang="en-US" altLang="zh-CN" b="0" i="0" dirty="0" err="1">
                <a:solidFill>
                  <a:srgbClr val="4A90E2"/>
                </a:solidFill>
                <a:effectLst/>
                <a:latin typeface="Arial" panose="020B0604020202020204" pitchFamily="34" charset="0"/>
              </a:rPr>
              <a:t>sql</a:t>
            </a:r>
            <a:r>
              <a:rPr lang="zh-CN" altLang="en-US" b="0" i="0" dirty="0">
                <a:solidFill>
                  <a:srgbClr val="4A90E2"/>
                </a:solidFill>
                <a:effectLst/>
                <a:latin typeface="Arial" panose="020B0604020202020204" pitchFamily="34" charset="0"/>
              </a:rPr>
              <a:t>的语义解析方法要么使用特殊目的的中间语义表示，要么需要大量的特征工程，这使得这些算法很难迁移到新的领域。</a:t>
            </a:r>
            <a:endParaRPr lang="zh-CN" altLang="en-US" dirty="0"/>
          </a:p>
        </p:txBody>
      </p:sp>
      <p:sp>
        <p:nvSpPr>
          <p:cNvPr id="4" name="灯片编号占位符 3"/>
          <p:cNvSpPr>
            <a:spLocks noGrp="1"/>
          </p:cNvSpPr>
          <p:nvPr>
            <p:ph type="sldNum" sz="quarter" idx="5"/>
          </p:nvPr>
        </p:nvSpPr>
        <p:spPr/>
        <p:txBody>
          <a:bodyPr/>
          <a:lstStyle/>
          <a:p>
            <a:fld id="{4B7D3C13-DEEA-44D3-8961-A5FDDD8D4E55}"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333333"/>
                </a:solidFill>
                <a:effectLst/>
                <a:latin typeface="Arial" panose="020B0604020202020204" pitchFamily="34" charset="0"/>
              </a:rPr>
              <a:t>为了解决上述问题，本文提出了基于用户反馈的语义解析方法，它的贡献包括三个方面</a:t>
            </a:r>
            <a:endParaRPr lang="en-US" altLang="zh-CN" b="0" i="0" dirty="0">
              <a:solidFill>
                <a:srgbClr val="333333"/>
              </a:solidFill>
              <a:effectLst/>
              <a:latin typeface="Arial" panose="020B0604020202020204" pitchFamily="34" charset="0"/>
            </a:endParaRPr>
          </a:p>
          <a:p>
            <a:pPr algn="just"/>
            <a:r>
              <a:rPr lang="en-US" altLang="zh-CN" b="0" i="0" dirty="0">
                <a:solidFill>
                  <a:srgbClr val="333333"/>
                </a:solidFill>
                <a:effectLst/>
                <a:latin typeface="Arial" panose="020B0604020202020204" pitchFamily="34" charset="0"/>
              </a:rPr>
              <a:t>1.</a:t>
            </a:r>
            <a:r>
              <a:rPr lang="zh-CN" altLang="en-US" b="0" i="0" dirty="0">
                <a:solidFill>
                  <a:srgbClr val="333333"/>
                </a:solidFill>
                <a:effectLst/>
                <a:latin typeface="Arial" panose="020B0604020202020204" pitchFamily="34" charset="0"/>
              </a:rPr>
              <a:t>使用</a:t>
            </a:r>
            <a:r>
              <a:rPr lang="en-US" altLang="zh-CN" b="0" i="0" dirty="0">
                <a:solidFill>
                  <a:srgbClr val="333333"/>
                </a:solidFill>
                <a:effectLst/>
                <a:latin typeface="Arial" panose="020B0604020202020204" pitchFamily="34" charset="0"/>
              </a:rPr>
              <a:t>seq to seq</a:t>
            </a:r>
            <a:r>
              <a:rPr lang="zh-CN" altLang="en-US" b="0" i="0" dirty="0">
                <a:solidFill>
                  <a:srgbClr val="333333"/>
                </a:solidFill>
                <a:effectLst/>
                <a:latin typeface="Arial" panose="020B0604020202020204" pitchFamily="34" charset="0"/>
              </a:rPr>
              <a:t>模型，将自然语言直接映射到</a:t>
            </a:r>
            <a:r>
              <a:rPr lang="en-US" altLang="zh-CN" b="0" i="0" dirty="0">
                <a:solidFill>
                  <a:srgbClr val="333333"/>
                </a:solidFill>
                <a:effectLst/>
                <a:latin typeface="Arial" panose="020B0604020202020204" pitchFamily="34" charset="0"/>
              </a:rPr>
              <a:t>SQL</a:t>
            </a:r>
            <a:r>
              <a:rPr lang="zh-CN" altLang="en-US" b="0" i="0" dirty="0">
                <a:solidFill>
                  <a:srgbClr val="333333"/>
                </a:solidFill>
                <a:effectLst/>
                <a:latin typeface="Arial" panose="020B0604020202020204" pitchFamily="34" charset="0"/>
              </a:rPr>
              <a:t>，从而绕过中间表示，使得非专业人士可以编写复杂的</a:t>
            </a:r>
            <a:r>
              <a:rPr lang="en-US" altLang="zh-CN" b="0" i="0" dirty="0">
                <a:solidFill>
                  <a:srgbClr val="333333"/>
                </a:solidFill>
                <a:effectLst/>
                <a:latin typeface="Arial" panose="020B0604020202020204" pitchFamily="34" charset="0"/>
              </a:rPr>
              <a:t>SQL </a:t>
            </a:r>
            <a:r>
              <a:rPr lang="zh-CN" altLang="en-US" b="0" i="0" dirty="0">
                <a:solidFill>
                  <a:srgbClr val="333333"/>
                </a:solidFill>
                <a:effectLst/>
                <a:latin typeface="Arial" panose="020B0604020202020204" pitchFamily="34" charset="0"/>
              </a:rPr>
              <a:t>。</a:t>
            </a:r>
            <a:endParaRPr lang="en-US" altLang="zh-CN" b="0" i="0" dirty="0">
              <a:solidFill>
                <a:srgbClr val="333333"/>
              </a:solidFill>
              <a:effectLst/>
              <a:latin typeface="Arial" panose="020B0604020202020204" pitchFamily="34" charset="0"/>
            </a:endParaRPr>
          </a:p>
          <a:p>
            <a:pPr algn="just"/>
            <a:r>
              <a:rPr lang="en-US" altLang="zh-CN" b="0" i="0" dirty="0">
                <a:solidFill>
                  <a:srgbClr val="333333"/>
                </a:solidFill>
                <a:effectLst/>
                <a:latin typeface="Arial" panose="020B0604020202020204" pitchFamily="34" charset="0"/>
              </a:rPr>
              <a:t>2.</a:t>
            </a:r>
            <a:r>
              <a:rPr lang="zh-CN" altLang="en-US" b="0" i="0" dirty="0">
                <a:solidFill>
                  <a:srgbClr val="333333"/>
                </a:solidFill>
                <a:effectLst/>
                <a:latin typeface="Arial" panose="020B0604020202020204" pitchFamily="34" charset="0"/>
              </a:rPr>
              <a:t>使用同义词替换和模式模板的方式来进行数据扩充</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通过在线基于反馈的学习</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来</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得到用户对结果的反馈，使用专家对错误结果进行标注，得到新的训练数据</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可以让模型在新领域提升性能。</a:t>
            </a:r>
          </a:p>
        </p:txBody>
      </p:sp>
      <p:sp>
        <p:nvSpPr>
          <p:cNvPr id="4" name="灯片编号占位符 3"/>
          <p:cNvSpPr>
            <a:spLocks noGrp="1"/>
          </p:cNvSpPr>
          <p:nvPr>
            <p:ph type="sldNum" sz="quarter" idx="5"/>
          </p:nvPr>
        </p:nvSpPr>
        <p:spPr/>
        <p:txBody>
          <a:bodyPr/>
          <a:lstStyle/>
          <a:p>
            <a:fld id="{4B7D3C13-DEEA-44D3-8961-A5FDDD8D4E55}" type="slidenum">
              <a:rPr lang="zh-CN" altLang="en-US" smtClean="0"/>
              <a:t>5</a:t>
            </a:fld>
            <a:endParaRPr lang="zh-CN" altLang="en-US"/>
          </a:p>
        </p:txBody>
      </p:sp>
    </p:spTree>
    <p:extLst>
      <p:ext uri="{BB962C8B-B14F-4D97-AF65-F5344CB8AC3E}">
        <p14:creationId xmlns:p14="http://schemas.microsoft.com/office/powerpoint/2010/main" val="2217896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Arial" panose="020B0604020202020204" pitchFamily="34" charset="0"/>
              </a:rPr>
              <a:t>首先我们来看一下本文提出的基于用户反馈的学习方法，它是一种简单的交互式学习算法，核心思想就是使用用户反馈和标注负反馈的结果来迭代地改进这个解析器。我们来具体看一下算法</a:t>
            </a:r>
            <a:endParaRPr lang="en-US" altLang="zh-CN" b="0" i="0" dirty="0">
              <a:solidFill>
                <a:srgbClr val="333333"/>
              </a:solidFill>
              <a:effectLst/>
              <a:latin typeface="Arial" panose="020B0604020202020204" pitchFamily="34" charset="0"/>
            </a:endParaRPr>
          </a:p>
          <a:p>
            <a:r>
              <a:rPr lang="zh-CN" altLang="en-US" b="0" i="0" dirty="0">
                <a:solidFill>
                  <a:srgbClr val="333333"/>
                </a:solidFill>
                <a:effectLst/>
                <a:latin typeface="Arial" panose="020B0604020202020204" pitchFamily="34" charset="0"/>
              </a:rPr>
              <a:t>语义解析器模型最初是由模式模板生成和同义词替换的数据 来训练的</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然后新用户提出新的问题</a:t>
            </a:r>
            <a:r>
              <a:rPr lang="en-US" altLang="zh-CN" b="0" i="0" dirty="0">
                <a:solidFill>
                  <a:srgbClr val="333333"/>
                </a:solidFill>
                <a:effectLst/>
                <a:latin typeface="Arial" panose="020B0604020202020204" pitchFamily="34" charset="0"/>
              </a:rPr>
              <a:t>n</a:t>
            </a:r>
            <a:r>
              <a:rPr lang="zh-CN" altLang="en-US" b="0" i="0" dirty="0">
                <a:solidFill>
                  <a:srgbClr val="333333"/>
                </a:solidFill>
                <a:effectLst/>
                <a:latin typeface="Arial" panose="020B0604020202020204" pitchFamily="34" charset="0"/>
              </a:rPr>
              <a:t>。然后将问题输入到语义解析器中得到生成的</a:t>
            </a:r>
            <a:r>
              <a:rPr lang="en-US" altLang="zh-CN" b="0" i="0" dirty="0" err="1">
                <a:solidFill>
                  <a:srgbClr val="333333"/>
                </a:solidFill>
                <a:effectLst/>
                <a:latin typeface="Arial" panose="020B0604020202020204" pitchFamily="34" charset="0"/>
              </a:rPr>
              <a:t>sql</a:t>
            </a:r>
            <a:r>
              <a:rPr lang="zh-CN" altLang="en-US" b="0" i="0" dirty="0">
                <a:solidFill>
                  <a:srgbClr val="333333"/>
                </a:solidFill>
                <a:effectLst/>
                <a:latin typeface="Arial" panose="020B0604020202020204" pitchFamily="34" charset="0"/>
              </a:rPr>
              <a:t>，并查询数据库得到查询结果，用户对查询结果是否正确提供了一个反馈。如果反馈是正确</a:t>
            </a:r>
            <a:r>
              <a:rPr lang="en-US" altLang="zh-CN" b="0" i="0" dirty="0">
                <a:solidFill>
                  <a:srgbClr val="333333"/>
                </a:solidFill>
                <a:effectLst/>
                <a:latin typeface="Arial" panose="020B0604020202020204" pitchFamily="34" charset="0"/>
              </a:rPr>
              <a:t>,(n, q)</a:t>
            </a:r>
            <a:r>
              <a:rPr lang="zh-CN" altLang="en-US" b="0" i="0" dirty="0">
                <a:solidFill>
                  <a:srgbClr val="333333"/>
                </a:solidFill>
                <a:effectLst/>
                <a:latin typeface="Arial" panose="020B0604020202020204" pitchFamily="34" charset="0"/>
              </a:rPr>
              <a:t>添加到训练集。如果用户反馈是不正确</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这个算法要求一群专家来标注正确的查询语句</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并把</a:t>
            </a:r>
            <a:r>
              <a:rPr lang="en-US" altLang="zh-CN" b="0" i="0" dirty="0">
                <a:solidFill>
                  <a:srgbClr val="333333"/>
                </a:solidFill>
                <a:effectLst/>
                <a:latin typeface="Arial" panose="020B0604020202020204" pitchFamily="34" charset="0"/>
              </a:rPr>
              <a:t>(n</a:t>
            </a:r>
            <a:r>
              <a:rPr lang="zh-CN" altLang="en-US" b="0" i="0" dirty="0">
                <a:solidFill>
                  <a:srgbClr val="333333"/>
                </a:solidFill>
                <a:effectLst/>
                <a:latin typeface="Arial" panose="020B0604020202020204" pitchFamily="34" charset="0"/>
              </a:rPr>
              <a:t>和</a:t>
            </a:r>
            <a:r>
              <a:rPr lang="en-US" altLang="zh-CN" b="0" i="0" dirty="0">
                <a:solidFill>
                  <a:srgbClr val="333333"/>
                </a:solidFill>
                <a:effectLst/>
                <a:latin typeface="Arial" panose="020B0604020202020204" pitchFamily="34" charset="0"/>
              </a:rPr>
              <a:t> </a:t>
            </a:r>
            <a:r>
              <a:rPr lang="zh-CN" altLang="en-US" b="0" i="0" dirty="0">
                <a:solidFill>
                  <a:srgbClr val="333333"/>
                </a:solidFill>
                <a:effectLst/>
                <a:latin typeface="Arial" panose="020B0604020202020204" pitchFamily="34" charset="0"/>
              </a:rPr>
              <a:t>标注的</a:t>
            </a:r>
            <a:r>
              <a:rPr lang="en-US" altLang="zh-CN" b="0" i="0" dirty="0">
                <a:solidFill>
                  <a:srgbClr val="333333"/>
                </a:solidFill>
                <a:effectLst/>
                <a:latin typeface="Arial" panose="020B0604020202020204" pitchFamily="34" charset="0"/>
              </a:rPr>
              <a:t>q)</a:t>
            </a:r>
            <a:r>
              <a:rPr lang="zh-CN" altLang="en-US" b="0" i="0" dirty="0">
                <a:solidFill>
                  <a:srgbClr val="333333"/>
                </a:solidFill>
                <a:effectLst/>
                <a:latin typeface="Arial" panose="020B0604020202020204" pitchFamily="34" charset="0"/>
              </a:rPr>
              <a:t>放入训练集中。这个过程可以重复下去</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 在每一轮都能提升解析器的精度和只需要少量的标注。</a:t>
            </a:r>
            <a:endParaRPr lang="zh-CN" altLang="en-US" dirty="0"/>
          </a:p>
        </p:txBody>
      </p:sp>
      <p:sp>
        <p:nvSpPr>
          <p:cNvPr id="4" name="灯片编号占位符 3"/>
          <p:cNvSpPr>
            <a:spLocks noGrp="1"/>
          </p:cNvSpPr>
          <p:nvPr>
            <p:ph type="sldNum" sz="quarter" idx="5"/>
          </p:nvPr>
        </p:nvSpPr>
        <p:spPr/>
        <p:txBody>
          <a:bodyPr/>
          <a:lstStyle/>
          <a:p>
            <a:fld id="{4B7D3C13-DEEA-44D3-8961-A5FDDD8D4E55}"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接下来是语义解析器模型的这部分，使用带有</a:t>
            </a:r>
            <a:r>
              <a:rPr lang="en-US" altLang="zh-CN" dirty="0"/>
              <a:t>attention</a:t>
            </a:r>
            <a:r>
              <a:rPr lang="zh-CN" altLang="en-US" dirty="0"/>
              <a:t>机制的</a:t>
            </a:r>
            <a:r>
              <a:rPr lang="en-US" altLang="zh-CN" dirty="0"/>
              <a:t>seq to</a:t>
            </a:r>
            <a:r>
              <a:rPr lang="zh-CN" altLang="en-US" dirty="0"/>
              <a:t> </a:t>
            </a:r>
            <a:r>
              <a:rPr lang="en-US" altLang="zh-CN" dirty="0"/>
              <a:t>seq</a:t>
            </a:r>
            <a:r>
              <a:rPr lang="zh-CN" altLang="en-US" dirty="0"/>
              <a:t>模型</a:t>
            </a:r>
            <a:r>
              <a:rPr lang="en-US" altLang="zh-CN" dirty="0"/>
              <a:t>,</a:t>
            </a:r>
            <a:r>
              <a:rPr lang="zh-CN" altLang="en-US" dirty="0"/>
              <a:t>编码器用的是双向</a:t>
            </a:r>
            <a:r>
              <a:rPr lang="en-US" altLang="zh-CN" dirty="0" err="1"/>
              <a:t>lstm</a:t>
            </a:r>
            <a:r>
              <a:rPr lang="zh-CN" altLang="en-US" dirty="0"/>
              <a:t>，解码器是</a:t>
            </a:r>
            <a:r>
              <a:rPr lang="en-US" altLang="zh-CN" dirty="0" err="1"/>
              <a:t>lstm</a:t>
            </a:r>
            <a:r>
              <a:rPr lang="zh-CN" altLang="en-US" dirty="0"/>
              <a:t>。</a:t>
            </a:r>
            <a:r>
              <a:rPr lang="en-US" altLang="zh-CN" dirty="0"/>
              <a:t>Attention</a:t>
            </a:r>
            <a:r>
              <a:rPr lang="zh-CN" altLang="en-US" dirty="0"/>
              <a:t>的权重是通过编码器隐层的输出和对应解码器隐层的输出的相似度来计算的，编码器隐层输出的加权和作为对应的上下文向量。</a:t>
            </a:r>
            <a:endParaRPr lang="en-US" altLang="zh-CN" dirty="0"/>
          </a:p>
          <a:p>
            <a:r>
              <a:rPr lang="zh-CN" altLang="en-US" dirty="0"/>
              <a:t>通过之前预测出的</a:t>
            </a:r>
            <a:r>
              <a:rPr lang="en-US" altLang="zh-CN" dirty="0" err="1"/>
              <a:t>sql</a:t>
            </a:r>
            <a:r>
              <a:rPr lang="en-US" altLang="zh-CN" dirty="0"/>
              <a:t> </a:t>
            </a:r>
            <a:r>
              <a:rPr lang="zh-CN" altLang="en-US" dirty="0"/>
              <a:t>词的</a:t>
            </a:r>
            <a:r>
              <a:rPr lang="en-US" altLang="zh-CN" dirty="0"/>
              <a:t>embedding,</a:t>
            </a:r>
            <a:r>
              <a:rPr lang="zh-CN" altLang="en-US" dirty="0"/>
              <a:t>上下文向量和</a:t>
            </a:r>
            <a:r>
              <a:rPr lang="en-US" altLang="zh-CN" dirty="0" err="1"/>
              <a:t>lstm</a:t>
            </a:r>
            <a:r>
              <a:rPr lang="en-US" altLang="zh-CN" dirty="0"/>
              <a:t> </a:t>
            </a:r>
            <a:r>
              <a:rPr lang="zh-CN" altLang="en-US" dirty="0"/>
              <a:t>的</a:t>
            </a:r>
            <a:r>
              <a:rPr lang="en-US" altLang="zh-CN" dirty="0"/>
              <a:t>hidden </a:t>
            </a:r>
            <a:r>
              <a:rPr lang="zh-CN" altLang="en-US" dirty="0"/>
              <a:t>和 </a:t>
            </a:r>
            <a:r>
              <a:rPr lang="en-US" altLang="zh-CN" dirty="0"/>
              <a:t>cell state </a:t>
            </a:r>
            <a:r>
              <a:rPr lang="zh-CN" altLang="en-US" dirty="0"/>
              <a:t>的值得到下一个</a:t>
            </a:r>
            <a:r>
              <a:rPr lang="en-US" altLang="zh-CN" dirty="0" err="1"/>
              <a:t>sql</a:t>
            </a:r>
            <a:r>
              <a:rPr lang="zh-CN" altLang="en-US" dirty="0"/>
              <a:t>词的分布。</a:t>
            </a:r>
          </a:p>
        </p:txBody>
      </p:sp>
      <p:sp>
        <p:nvSpPr>
          <p:cNvPr id="4" name="灯片编号占位符 3"/>
          <p:cNvSpPr>
            <a:spLocks noGrp="1"/>
          </p:cNvSpPr>
          <p:nvPr>
            <p:ph type="sldNum" sz="quarter" idx="5"/>
          </p:nvPr>
        </p:nvSpPr>
        <p:spPr/>
        <p:txBody>
          <a:bodyPr/>
          <a:lstStyle/>
          <a:p>
            <a:fld id="{4B7D3C13-DEEA-44D3-8961-A5FDDD8D4E55}" type="slidenum">
              <a:rPr lang="zh-CN" altLang="en-US" smtClean="0"/>
              <a:t>7</a:t>
            </a:fld>
            <a:endParaRPr lang="zh-CN" altLang="en-US"/>
          </a:p>
        </p:txBody>
      </p:sp>
    </p:spTree>
    <p:extLst>
      <p:ext uri="{BB962C8B-B14F-4D97-AF65-F5344CB8AC3E}">
        <p14:creationId xmlns:p14="http://schemas.microsoft.com/office/powerpoint/2010/main" val="1094189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0" i="0" dirty="0">
                <a:solidFill>
                  <a:srgbClr val="333333"/>
                </a:solidFill>
                <a:effectLst/>
                <a:latin typeface="Arial" panose="020B0604020202020204" pitchFamily="34" charset="0"/>
              </a:rPr>
              <a:t>本文又提出实体匿名化的方式来处理自然语言查询和</a:t>
            </a:r>
            <a:r>
              <a:rPr lang="en-US" altLang="zh-CN" sz="2800" b="0" i="0" dirty="0" err="1">
                <a:solidFill>
                  <a:srgbClr val="333333"/>
                </a:solidFill>
                <a:effectLst/>
                <a:latin typeface="Arial" panose="020B0604020202020204" pitchFamily="34" charset="0"/>
              </a:rPr>
              <a:t>sql</a:t>
            </a:r>
            <a:r>
              <a:rPr lang="zh-CN" altLang="en-US" sz="2800" b="0" i="0" dirty="0">
                <a:solidFill>
                  <a:srgbClr val="333333"/>
                </a:solidFill>
                <a:effectLst/>
                <a:latin typeface="Arial" panose="020B0604020202020204" pitchFamily="34" charset="0"/>
              </a:rPr>
              <a:t>中的实体，方法是用它们的类型替换它们，使用增量编号来建模相同类型的多个实体</a:t>
            </a:r>
            <a:r>
              <a:rPr lang="en-US" altLang="zh-CN" sz="2800" b="0" i="0" dirty="0">
                <a:solidFill>
                  <a:srgbClr val="333333"/>
                </a:solidFill>
                <a:effectLst/>
                <a:latin typeface="Arial" panose="020B0604020202020204" pitchFamily="34" charset="0"/>
              </a:rPr>
              <a:t>(</a:t>
            </a:r>
            <a:r>
              <a:rPr lang="zh-CN" altLang="en-US" sz="2800" b="0" i="0" dirty="0">
                <a:solidFill>
                  <a:srgbClr val="333333"/>
                </a:solidFill>
                <a:effectLst/>
                <a:latin typeface="Arial" panose="020B0604020202020204" pitchFamily="34" charset="0"/>
              </a:rPr>
              <a:t>例如，城市名</a:t>
            </a:r>
            <a:r>
              <a:rPr lang="en-US" altLang="zh-CN" sz="2800" b="0" i="0" dirty="0">
                <a:solidFill>
                  <a:srgbClr val="333333"/>
                </a:solidFill>
                <a:effectLst/>
                <a:latin typeface="Arial" panose="020B0604020202020204" pitchFamily="34" charset="0"/>
              </a:rPr>
              <a:t>1)</a:t>
            </a:r>
            <a:r>
              <a:rPr lang="zh-CN" altLang="en-US" sz="2800" b="0" i="0" dirty="0">
                <a:solidFill>
                  <a:srgbClr val="333333"/>
                </a:solidFill>
                <a:effectLst/>
                <a:latin typeface="Arial" panose="020B0604020202020204" pitchFamily="34" charset="0"/>
              </a:rPr>
              <a:t>。</a:t>
            </a:r>
            <a:endParaRPr lang="en-US" altLang="zh-CN" sz="2800" b="0"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2E3033"/>
                </a:solidFill>
                <a:effectLst/>
                <a:latin typeface="Arial" panose="020B0604020202020204" pitchFamily="34" charset="0"/>
              </a:rPr>
              <a:t>2. </a:t>
            </a:r>
            <a:r>
              <a:rPr lang="zh-CN" altLang="en-US" b="0" i="0" dirty="0">
                <a:solidFill>
                  <a:srgbClr val="2E3033"/>
                </a:solidFill>
                <a:effectLst/>
                <a:latin typeface="Arial" panose="020B0604020202020204" pitchFamily="34" charset="0"/>
              </a:rPr>
              <a:t>在训练期间，当</a:t>
            </a:r>
            <a:r>
              <a:rPr lang="en-US" altLang="zh-CN" b="0" i="0" dirty="0">
                <a:solidFill>
                  <a:srgbClr val="2E3033"/>
                </a:solidFill>
                <a:effectLst/>
                <a:latin typeface="Arial" panose="020B0604020202020204" pitchFamily="34" charset="0"/>
              </a:rPr>
              <a:t>SQL</a:t>
            </a:r>
            <a:r>
              <a:rPr lang="zh-CN" altLang="en-US" b="0" i="0" dirty="0">
                <a:solidFill>
                  <a:srgbClr val="2E3033"/>
                </a:solidFill>
                <a:effectLst/>
                <a:latin typeface="Arial" panose="020B0604020202020204" pitchFamily="34" charset="0"/>
              </a:rPr>
              <a:t>可用时，也就是加入训练集的</a:t>
            </a:r>
            <a:r>
              <a:rPr lang="en-US" altLang="zh-CN" b="0" i="0" dirty="0">
                <a:solidFill>
                  <a:srgbClr val="2E3033"/>
                </a:solidFill>
                <a:effectLst/>
                <a:latin typeface="Arial" panose="020B0604020202020204" pitchFamily="34" charset="0"/>
              </a:rPr>
              <a:t>(</a:t>
            </a:r>
            <a:r>
              <a:rPr lang="en-US" altLang="zh-CN" b="0" i="0" dirty="0" err="1">
                <a:solidFill>
                  <a:srgbClr val="2E3033"/>
                </a:solidFill>
                <a:effectLst/>
                <a:latin typeface="Arial" panose="020B0604020202020204" pitchFamily="34" charset="0"/>
              </a:rPr>
              <a:t>n,q</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中，</a:t>
            </a:r>
            <a:r>
              <a:rPr lang="en-US" altLang="zh-CN" b="0" i="0" dirty="0">
                <a:solidFill>
                  <a:srgbClr val="2E3033"/>
                </a:solidFill>
                <a:effectLst/>
                <a:latin typeface="Arial" panose="020B0604020202020204" pitchFamily="34" charset="0"/>
              </a:rPr>
              <a:t>q</a:t>
            </a:r>
            <a:r>
              <a:rPr lang="zh-CN" altLang="en-US" b="0" i="0" dirty="0">
                <a:solidFill>
                  <a:srgbClr val="2E3033"/>
                </a:solidFill>
                <a:effectLst/>
                <a:latin typeface="Arial" panose="020B0604020202020204" pitchFamily="34" charset="0"/>
              </a:rPr>
              <a:t>可以用，我们从关联的列名推断类型</a:t>
            </a:r>
            <a:endParaRPr lang="en-US" altLang="zh-CN" b="0" i="0" dirty="0">
              <a:solidFill>
                <a:srgbClr val="2E30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2E3033"/>
                </a:solidFill>
                <a:effectLst/>
                <a:latin typeface="Arial" panose="020B0604020202020204" pitchFamily="34" charset="0"/>
              </a:rPr>
              <a:t>3. </a:t>
            </a:r>
            <a:r>
              <a:rPr lang="zh-CN" altLang="en-US" b="0" i="0" dirty="0">
                <a:solidFill>
                  <a:srgbClr val="2E3033"/>
                </a:solidFill>
                <a:effectLst/>
                <a:latin typeface="Arial" panose="020B0604020202020204" pitchFamily="34" charset="0"/>
              </a:rPr>
              <a:t>在测试时，我们在目标数据库中的所有实体上构建一个搜索引擎。对于每个单词，从最长到短，我们使用</a:t>
            </a:r>
            <a:r>
              <a:rPr lang="en-US" altLang="zh-CN" b="0" i="0" dirty="0">
                <a:solidFill>
                  <a:srgbClr val="2E3033"/>
                </a:solidFill>
                <a:effectLst/>
                <a:latin typeface="Arial" panose="020B0604020202020204" pitchFamily="34" charset="0"/>
              </a:rPr>
              <a:t>TF-IDF</a:t>
            </a:r>
            <a:r>
              <a:rPr lang="zh-CN" altLang="en-US" b="0" i="0" dirty="0">
                <a:solidFill>
                  <a:srgbClr val="2E3033"/>
                </a:solidFill>
                <a:effectLst/>
                <a:latin typeface="Arial" panose="020B0604020202020204" pitchFamily="34" charset="0"/>
              </a:rPr>
              <a:t>查询搜索引擎，检索最接近的实体，然后用实体的类型替换单词。（实体的类型就是列所在的类型，只替换自然语言）</a:t>
            </a:r>
            <a:endParaRPr lang="en-US" altLang="zh-CN" b="0" i="0" dirty="0">
              <a:solidFill>
                <a:srgbClr val="2E30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dirty="0">
                <a:solidFill>
                  <a:srgbClr val="333333"/>
                </a:solidFill>
                <a:effectLst/>
                <a:latin typeface="Arial" panose="020B0604020202020204" pitchFamily="34" charset="0"/>
              </a:rPr>
              <a:t>#</a:t>
            </a:r>
            <a:r>
              <a:rPr lang="zh-CN" altLang="en-US" sz="1200" b="0" i="0" dirty="0">
                <a:solidFill>
                  <a:srgbClr val="333333"/>
                </a:solidFill>
                <a:effectLst/>
                <a:latin typeface="Arial" panose="020B0604020202020204" pitchFamily="34" charset="0"/>
              </a:rPr>
              <a:t>这里的实体是列的属性</a:t>
            </a:r>
            <a:endParaRPr lang="en-US" altLang="zh-CN" sz="1200" b="0"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4B7D3C13-DEEA-44D3-8961-A5FDDD8D4E55}"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Arial" panose="020B0604020202020204" pitchFamily="34" charset="0"/>
              </a:rPr>
              <a:t>接下来是数据增强的方式，</a:t>
            </a:r>
            <a:endParaRPr lang="en-US" altLang="zh-CN" b="0"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Arial" panose="020B0604020202020204" pitchFamily="34" charset="0"/>
              </a:rPr>
              <a:t>首先文中定义了</a:t>
            </a:r>
            <a:r>
              <a:rPr lang="en-US" altLang="zh-CN" b="0" i="0" dirty="0">
                <a:solidFill>
                  <a:srgbClr val="333333"/>
                </a:solidFill>
                <a:effectLst/>
                <a:latin typeface="Arial" panose="020B0604020202020204" pitchFamily="34" charset="0"/>
              </a:rPr>
              <a:t>22</a:t>
            </a:r>
            <a:r>
              <a:rPr lang="zh-CN" altLang="en-US" b="0" i="0" dirty="0">
                <a:solidFill>
                  <a:srgbClr val="333333"/>
                </a:solidFill>
                <a:effectLst/>
                <a:latin typeface="Arial" panose="020B0604020202020204" pitchFamily="34" charset="0"/>
              </a:rPr>
              <a:t>个与模式无关的自然语言和对应</a:t>
            </a:r>
            <a:r>
              <a:rPr lang="en-US" altLang="zh-CN" b="0" i="0" dirty="0">
                <a:solidFill>
                  <a:srgbClr val="333333"/>
                </a:solidFill>
                <a:effectLst/>
                <a:latin typeface="Arial" panose="020B0604020202020204" pitchFamily="34" charset="0"/>
              </a:rPr>
              <a:t>SQL</a:t>
            </a:r>
            <a:r>
              <a:rPr lang="zh-CN" altLang="en-US" b="0" i="0" dirty="0">
                <a:solidFill>
                  <a:srgbClr val="333333"/>
                </a:solidFill>
                <a:effectLst/>
                <a:latin typeface="Arial" panose="020B0604020202020204" pitchFamily="34" charset="0"/>
              </a:rPr>
              <a:t>模板，因此它们可以应用于任何数据库。将模板实例化来生成训练数据。接下来，模板中的</a:t>
            </a:r>
            <a:r>
              <a:rPr lang="en-US" altLang="zh-CN" b="0" i="0" dirty="0">
                <a:solidFill>
                  <a:srgbClr val="333333"/>
                </a:solidFill>
                <a:effectLst/>
                <a:latin typeface="Arial" panose="020B0604020202020204" pitchFamily="34" charset="0"/>
              </a:rPr>
              <a:t>join </a:t>
            </a:r>
            <a:r>
              <a:rPr lang="zh-CN" altLang="en-US" b="0" i="0" dirty="0">
                <a:solidFill>
                  <a:srgbClr val="333333"/>
                </a:solidFill>
                <a:effectLst/>
                <a:latin typeface="Arial" panose="020B0604020202020204" pitchFamily="34" charset="0"/>
              </a:rPr>
              <a:t>条件，例如</a:t>
            </a:r>
            <a:r>
              <a:rPr lang="en-US" altLang="zh-CN" b="0" i="0" dirty="0">
                <a:solidFill>
                  <a:srgbClr val="333333"/>
                </a:solidFill>
                <a:effectLst/>
                <a:latin typeface="Arial" panose="020B0604020202020204" pitchFamily="34" charset="0"/>
              </a:rPr>
              <a:t>join FROM</a:t>
            </a:r>
            <a:r>
              <a:rPr lang="zh-CN" altLang="en-US" b="0" i="0" dirty="0">
                <a:solidFill>
                  <a:srgbClr val="333333"/>
                </a:solidFill>
                <a:effectLst/>
                <a:latin typeface="Arial" panose="020B0604020202020204" pitchFamily="34" charset="0"/>
              </a:rPr>
              <a:t>和</a:t>
            </a:r>
            <a:r>
              <a:rPr lang="en-US" altLang="zh-CN" b="0" i="0" dirty="0">
                <a:solidFill>
                  <a:srgbClr val="333333"/>
                </a:solidFill>
                <a:effectLst/>
                <a:latin typeface="Arial" panose="020B0604020202020204" pitchFamily="34" charset="0"/>
              </a:rPr>
              <a:t>join WHERE</a:t>
            </a:r>
            <a:r>
              <a:rPr lang="zh-CN" altLang="en-US" b="0" i="0" dirty="0">
                <a:solidFill>
                  <a:srgbClr val="333333"/>
                </a:solidFill>
                <a:effectLst/>
                <a:latin typeface="Arial" panose="020B0604020202020204" pitchFamily="34" charset="0"/>
              </a:rPr>
              <a:t>子句，从数据库模式图中  选择它们之间最短路径上的  表来生成，用外键来连接表。</a:t>
            </a:r>
            <a:endParaRPr lang="en-US" altLang="zh-CN" b="0"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Arial" panose="020B0604020202020204" pitchFamily="34" charset="0"/>
              </a:rPr>
              <a:t>第二种数据增强方式是同义词转换，利用</a:t>
            </a:r>
            <a:r>
              <a:rPr lang="en-US" altLang="zh-CN" b="0" i="0" dirty="0">
                <a:solidFill>
                  <a:srgbClr val="333333"/>
                </a:solidFill>
                <a:effectLst/>
                <a:latin typeface="Arial" panose="020B0604020202020204" pitchFamily="34" charset="0"/>
              </a:rPr>
              <a:t>PPDB</a:t>
            </a:r>
            <a:r>
              <a:rPr lang="zh-CN" altLang="en-US" b="0" i="0" dirty="0">
                <a:solidFill>
                  <a:srgbClr val="333333"/>
                </a:solidFill>
                <a:effectLst/>
                <a:latin typeface="Arial" panose="020B0604020202020204" pitchFamily="34" charset="0"/>
              </a:rPr>
              <a:t>语料库做的，选择表述中不是实体也不是停用词的词进行替换。包括模式模板生成的初始化数据，和在学习时打标注的数据。（表述）</a:t>
            </a:r>
            <a:endParaRPr lang="zh-CN" altLang="en-US" dirty="0"/>
          </a:p>
        </p:txBody>
      </p:sp>
      <p:sp>
        <p:nvSpPr>
          <p:cNvPr id="4" name="灯片编号占位符 3"/>
          <p:cNvSpPr>
            <a:spLocks noGrp="1"/>
          </p:cNvSpPr>
          <p:nvPr>
            <p:ph type="sldNum" sz="quarter" idx="5"/>
          </p:nvPr>
        </p:nvSpPr>
        <p:spPr/>
        <p:txBody>
          <a:bodyPr/>
          <a:lstStyle/>
          <a:p>
            <a:fld id="{4B7D3C13-DEEA-44D3-8961-A5FDDD8D4E55}" type="slidenum">
              <a:rPr lang="zh-CN" altLang="en-US" smtClean="0"/>
              <a:t>9</a:t>
            </a:fld>
            <a:endParaRPr lang="zh-CN" altLang="en-US"/>
          </a:p>
        </p:txBody>
      </p:sp>
    </p:spTree>
    <p:extLst>
      <p:ext uri="{BB962C8B-B14F-4D97-AF65-F5344CB8AC3E}">
        <p14:creationId xmlns:p14="http://schemas.microsoft.com/office/powerpoint/2010/main" val="24266419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92EAE6E-7591-D242-A7E2-BD1385528C06}" type="datetime1">
              <a:rPr kumimoji="1" lang="zh-CN" altLang="en-US" smtClean="0"/>
              <a:t>2020/12/23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4301C97-D473-674F-96A2-946ECAA438A3}" type="slidenum">
              <a:rPr kumimoji="1" lang="zh-CN" altLang="en-US" smtClean="0"/>
              <a:t>‹#›</a:t>
            </a:fld>
            <a:endParaRPr kumimoji="1" lang="zh-CN"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2"/>
          <a:stretch>
            <a:fillRect/>
          </a:stretch>
        </p:blipFill>
        <p:spPr>
          <a:xfrm>
            <a:off x="5013158" y="6159585"/>
            <a:ext cx="3422316" cy="574467"/>
          </a:xfrm>
          <a:prstGeom prst="rect">
            <a:avLst/>
          </a:prstGeom>
        </p:spPr>
      </p:pic>
      <p:pic>
        <p:nvPicPr>
          <p:cNvPr id="10" name="图片 9"/>
          <p:cNvPicPr>
            <a:picLocks noChangeAspect="1"/>
          </p:cNvPicPr>
          <p:nvPr/>
        </p:nvPicPr>
        <p:blipFill>
          <a:blip r:embed="rId3"/>
          <a:stretch>
            <a:fillRect/>
          </a:stretch>
        </p:blipFill>
        <p:spPr>
          <a:xfrm>
            <a:off x="2135312" y="6159585"/>
            <a:ext cx="2699671" cy="536019"/>
          </a:xfrm>
          <a:prstGeom prst="rect">
            <a:avLst/>
          </a:prstGeom>
        </p:spPr>
      </p:pic>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B92EAE6E-7591-D242-A7E2-BD1385528C06}" type="datetime1">
              <a:rPr kumimoji="1" lang="zh-CN" altLang="en-US" smtClean="0"/>
              <a:t>2020/12/23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4301C97-D473-674F-96A2-946ECAA438A3}" type="slidenum">
              <a:rPr kumimoji="1" lang="zh-CN" altLang="en-US" smtClean="0"/>
              <a:t>‹#›</a:t>
            </a:fld>
            <a:endParaRPr kumimoji="1" lang="zh-CN" altLang="en-US"/>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92EAE6E-7591-D242-A7E2-BD1385528C06}" type="datetime1">
              <a:rPr kumimoji="1" lang="zh-CN" altLang="en-US" smtClean="0"/>
              <a:t>2020/12/23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4301C97-D473-674F-96A2-946ECAA438A3}" type="slidenum">
              <a:rPr kumimoji="1" lang="zh-CN" altLang="en-US" smtClean="0"/>
              <a:t>‹#›</a:t>
            </a:fld>
            <a:endParaRPr kumimoji="1" lang="zh-CN" altLang="en-US"/>
          </a:p>
        </p:txBody>
      </p: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74269" y="345440"/>
            <a:ext cx="8395460" cy="609600"/>
          </a:xfrm>
          <a:prstGeom prst="rect">
            <a:avLst/>
          </a:prstGeom>
        </p:spPr>
        <p:txBody>
          <a:bodyPr wrap="square" lIns="0" tIns="0" rIns="0" bIns="0">
            <a:spAutoFit/>
          </a:bodyPr>
          <a:lstStyle>
            <a:lvl1pPr>
              <a:defRPr sz="4000" b="0" i="0">
                <a:solidFill>
                  <a:srgbClr val="00B0F0"/>
                </a:solidFill>
                <a:latin typeface="Calibri Light" panose="020F0302020204030204"/>
                <a:cs typeface="Calibri Light" panose="020F0302020204030204"/>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00B0F0"/>
                </a:solidFill>
                <a:latin typeface="Arial" panose="020B0604020202020204"/>
                <a:cs typeface="Arial" panose="020B0604020202020204"/>
              </a:defRPr>
            </a:lvl1pPr>
          </a:lstStyle>
          <a:p>
            <a:pPr marL="12700">
              <a:lnSpc>
                <a:spcPts val="1310"/>
              </a:lnSpc>
            </a:pPr>
            <a:r>
              <a:rPr spc="-5" dirty="0">
                <a:latin typeface="Arial" panose="020B0604020202020204"/>
                <a:cs typeface="Arial" panose="020B0604020202020204"/>
              </a:rPr>
              <a:t>RecSys 2018 </a:t>
            </a:r>
            <a:r>
              <a:rPr dirty="0">
                <a:latin typeface="Arial" panose="020B0604020202020204"/>
                <a:cs typeface="Arial" panose="020B0604020202020204"/>
              </a:rPr>
              <a:t>-</a:t>
            </a:r>
            <a:r>
              <a:rPr spc="-55" dirty="0">
                <a:latin typeface="Arial" panose="020B0604020202020204"/>
                <a:cs typeface="Arial" panose="020B0604020202020204"/>
              </a:rPr>
              <a:t> </a:t>
            </a:r>
            <a:r>
              <a:rPr spc="-15" dirty="0">
                <a:latin typeface="Arial" panose="020B0604020202020204"/>
                <a:cs typeface="Arial" panose="020B0604020202020204"/>
              </a:rPr>
              <a:t>Vancouver</a:t>
            </a:r>
          </a:p>
        </p:txBody>
      </p:sp>
      <p:sp>
        <p:nvSpPr>
          <p:cNvPr id="5" name="Holder 5"/>
          <p:cNvSpPr>
            <a:spLocks noGrp="1"/>
          </p:cNvSpPr>
          <p:nvPr>
            <p:ph type="dt" sz="half" idx="6"/>
          </p:nvPr>
        </p:nvSpPr>
        <p:spPr/>
        <p:txBody>
          <a:bodyPr lIns="0" tIns="0" rIns="0" bIns="0"/>
          <a:lstStyle>
            <a:lvl1pPr>
              <a:defRPr sz="1200" b="0" i="0">
                <a:solidFill>
                  <a:srgbClr val="00B0F0"/>
                </a:solidFill>
                <a:latin typeface="Arial" panose="020B0604020202020204"/>
                <a:cs typeface="Arial" panose="020B0604020202020204"/>
              </a:defRPr>
            </a:lvl1pPr>
          </a:lstStyle>
          <a:p>
            <a:pPr marL="12700">
              <a:lnSpc>
                <a:spcPts val="1310"/>
              </a:lnSpc>
            </a:pPr>
            <a:fld id="{BB962C8B-B14F-4D97-AF65-F5344CB8AC3E}" type="datetime1">
              <a:rPr lang="zh-CN" altLang="en-US" spc="-5" dirty="0">
                <a:latin typeface="Arial" panose="020B0604020202020204"/>
                <a:cs typeface="Arial" panose="020B0604020202020204"/>
              </a:rPr>
              <a:t>2020/12/23</a:t>
            </a:fld>
            <a:endParaRPr spc="-5" dirty="0">
              <a:latin typeface="Arial" panose="020B0604020202020204"/>
              <a:cs typeface="Arial" panose="020B0604020202020204"/>
            </a:endParaRPr>
          </a:p>
        </p:txBody>
      </p:sp>
      <p:sp>
        <p:nvSpPr>
          <p:cNvPr id="6" name="Holder 6"/>
          <p:cNvSpPr>
            <a:spLocks noGrp="1"/>
          </p:cNvSpPr>
          <p:nvPr>
            <p:ph type="sldNum" sz="quarter" idx="7"/>
          </p:nvPr>
        </p:nvSpPr>
        <p:spPr/>
        <p:txBody>
          <a:bodyPr lIns="0" tIns="0" rIns="0" bIns="0"/>
          <a:lstStyle>
            <a:lvl1pPr>
              <a:defRPr sz="1200" b="0" i="0">
                <a:solidFill>
                  <a:srgbClr val="00B0F0"/>
                </a:solidFill>
                <a:latin typeface="Arial" panose="020B0604020202020204"/>
                <a:cs typeface="Arial" panose="020B0604020202020204"/>
              </a:defRPr>
            </a:lvl1pPr>
          </a:lstStyle>
          <a:p>
            <a:pPr marL="109220">
              <a:lnSpc>
                <a:spcPts val="1310"/>
              </a:lnSpc>
            </a:pPr>
            <a:fld id="{81D60167-4931-47E6-BA6A-407CBD079E47}" type="slidenum">
              <a:rPr dirty="0">
                <a:latin typeface="Arial" panose="020B0604020202020204"/>
                <a:cs typeface="Arial" panose="020B0604020202020204"/>
              </a:rPr>
              <a:t>‹#›</a:t>
            </a:fld>
            <a:endParaRPr dirty="0">
              <a:latin typeface="Arial" panose="020B0604020202020204"/>
              <a:cs typeface="Arial" panose="020B0604020202020204"/>
            </a:endParaRPr>
          </a:p>
        </p:txBody>
      </p: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00B0F0"/>
                </a:solidFill>
                <a:latin typeface="Calibri Light" panose="020F0302020204030204"/>
                <a:cs typeface="Calibri Light" panose="020F0302020204030204"/>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00B0F0"/>
                </a:solidFill>
                <a:latin typeface="Arial" panose="020B0604020202020204"/>
                <a:cs typeface="Arial" panose="020B0604020202020204"/>
              </a:defRPr>
            </a:lvl1pPr>
          </a:lstStyle>
          <a:p>
            <a:pPr marL="12700">
              <a:lnSpc>
                <a:spcPts val="1310"/>
              </a:lnSpc>
            </a:pPr>
            <a:r>
              <a:rPr spc="-5" dirty="0">
                <a:latin typeface="Arial" panose="020B0604020202020204"/>
                <a:cs typeface="Arial" panose="020B0604020202020204"/>
              </a:rPr>
              <a:t>RecSys 2018 </a:t>
            </a:r>
            <a:r>
              <a:rPr dirty="0">
                <a:latin typeface="Arial" panose="020B0604020202020204"/>
                <a:cs typeface="Arial" panose="020B0604020202020204"/>
              </a:rPr>
              <a:t>-</a:t>
            </a:r>
            <a:r>
              <a:rPr spc="-55" dirty="0">
                <a:latin typeface="Arial" panose="020B0604020202020204"/>
                <a:cs typeface="Arial" panose="020B0604020202020204"/>
              </a:rPr>
              <a:t> </a:t>
            </a:r>
            <a:r>
              <a:rPr spc="-15" dirty="0">
                <a:latin typeface="Arial" panose="020B0604020202020204"/>
                <a:cs typeface="Arial" panose="020B0604020202020204"/>
              </a:rPr>
              <a:t>Vancouver</a:t>
            </a:r>
          </a:p>
        </p:txBody>
      </p:sp>
      <p:sp>
        <p:nvSpPr>
          <p:cNvPr id="6" name="Holder 6"/>
          <p:cNvSpPr>
            <a:spLocks noGrp="1"/>
          </p:cNvSpPr>
          <p:nvPr>
            <p:ph type="dt" sz="half" idx="6"/>
          </p:nvPr>
        </p:nvSpPr>
        <p:spPr/>
        <p:txBody>
          <a:bodyPr lIns="0" tIns="0" rIns="0" bIns="0"/>
          <a:lstStyle>
            <a:lvl1pPr>
              <a:defRPr sz="1200" b="0" i="0">
                <a:solidFill>
                  <a:srgbClr val="00B0F0"/>
                </a:solidFill>
                <a:latin typeface="Arial" panose="020B0604020202020204"/>
                <a:cs typeface="Arial" panose="020B0604020202020204"/>
              </a:defRPr>
            </a:lvl1pPr>
          </a:lstStyle>
          <a:p>
            <a:pPr marL="12700">
              <a:lnSpc>
                <a:spcPts val="1310"/>
              </a:lnSpc>
            </a:pPr>
            <a:fld id="{BB962C8B-B14F-4D97-AF65-F5344CB8AC3E}" type="datetime1">
              <a:rPr lang="zh-CN" altLang="en-US" spc="-5" dirty="0">
                <a:latin typeface="Arial" panose="020B0604020202020204"/>
                <a:cs typeface="Arial" panose="020B0604020202020204"/>
              </a:rPr>
              <a:t>2020/12/23</a:t>
            </a:fld>
            <a:endParaRPr spc="-5" dirty="0">
              <a:latin typeface="Arial" panose="020B0604020202020204"/>
              <a:cs typeface="Arial" panose="020B0604020202020204"/>
            </a:endParaRPr>
          </a:p>
        </p:txBody>
      </p:sp>
      <p:sp>
        <p:nvSpPr>
          <p:cNvPr id="7" name="Holder 7"/>
          <p:cNvSpPr>
            <a:spLocks noGrp="1"/>
          </p:cNvSpPr>
          <p:nvPr>
            <p:ph type="sldNum" sz="quarter" idx="7"/>
          </p:nvPr>
        </p:nvSpPr>
        <p:spPr/>
        <p:txBody>
          <a:bodyPr lIns="0" tIns="0" rIns="0" bIns="0"/>
          <a:lstStyle>
            <a:lvl1pPr>
              <a:defRPr sz="1200" b="0" i="0">
                <a:solidFill>
                  <a:srgbClr val="00B0F0"/>
                </a:solidFill>
                <a:latin typeface="Arial" panose="020B0604020202020204"/>
                <a:cs typeface="Arial" panose="020B0604020202020204"/>
              </a:defRPr>
            </a:lvl1pPr>
          </a:lstStyle>
          <a:p>
            <a:pPr marL="109220">
              <a:lnSpc>
                <a:spcPts val="1310"/>
              </a:lnSpc>
            </a:pPr>
            <a:fld id="{81D60167-4931-47E6-BA6A-407CBD079E47}" type="slidenum">
              <a:rPr dirty="0">
                <a:latin typeface="Arial" panose="020B0604020202020204"/>
                <a:cs typeface="Arial" panose="020B0604020202020204"/>
              </a:rPr>
              <a:t>‹#›</a:t>
            </a:fld>
            <a:endParaRPr dirty="0">
              <a:latin typeface="Arial" panose="020B0604020202020204"/>
              <a:cs typeface="Arial" panose="020B0604020202020204"/>
            </a:endParaRP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B92EAE6E-7591-D242-A7E2-BD1385528C06}" type="datetime1">
              <a:rPr kumimoji="1" lang="zh-CN" altLang="en-US" smtClean="0"/>
              <a:t>2020/12/23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4301C97-D473-674F-96A2-946ECAA438A3}" type="slidenum">
              <a:rPr kumimoji="1" lang="zh-CN" altLang="en-US" smtClean="0"/>
              <a:t>‹#›</a:t>
            </a:fld>
            <a:endParaRPr kumimoji="1" lang="zh-CN" altLang="en-US"/>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92EAE6E-7591-D242-A7E2-BD1385528C06}" type="datetime1">
              <a:rPr kumimoji="1" lang="zh-CN" altLang="en-US" smtClean="0"/>
              <a:t>2020/12/23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4301C97-D473-674F-96A2-946ECAA438A3}" type="slidenum">
              <a:rPr kumimoji="1" lang="zh-CN" altLang="en-US" smtClean="0"/>
              <a:t>‹#›</a:t>
            </a:fld>
            <a:endParaRPr kumimoji="1" lang="zh-CN"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92EAE6E-7591-D242-A7E2-BD1385528C06}" type="datetime1">
              <a:rPr kumimoji="1" lang="zh-CN" altLang="en-US" smtClean="0"/>
              <a:t>2020/12/23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4301C97-D473-674F-96A2-946ECAA438A3}" type="slidenum">
              <a:rPr kumimoji="1" lang="zh-CN" altLang="en-US" smtClean="0"/>
              <a:t>‹#›</a:t>
            </a:fld>
            <a:endParaRPr kumimoji="1" lang="zh-CN" altLang="en-US"/>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92EAE6E-7591-D242-A7E2-BD1385528C06}" type="datetime1">
              <a:rPr kumimoji="1" lang="zh-CN" altLang="en-US" smtClean="0"/>
              <a:t>2020/12/23</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4301C97-D473-674F-96A2-946ECAA438A3}" type="slidenum">
              <a:rPr kumimoji="1" lang="zh-CN" altLang="en-US" smtClean="0"/>
              <a:t>‹#›</a:t>
            </a:fld>
            <a:endParaRPr kumimoji="1" lang="zh-CN"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B92EAE6E-7591-D242-A7E2-BD1385528C06}" type="datetime1">
              <a:rPr kumimoji="1" lang="zh-CN" altLang="en-US" smtClean="0"/>
              <a:t>2020/12/23</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94301C97-D473-674F-96A2-946ECAA438A3}" type="slidenum">
              <a:rPr kumimoji="1" lang="zh-CN" altLang="en-US" smtClean="0"/>
              <a:t>‹#›</a:t>
            </a:fld>
            <a:endParaRPr kumimoji="1" lang="zh-CN" altLang="en-US"/>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EAE6E-7591-D242-A7E2-BD1385528C06}" type="datetime1">
              <a:rPr kumimoji="1" lang="zh-CN" altLang="en-US" smtClean="0"/>
              <a:t>2020/12/23</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94301C97-D473-674F-96A2-946ECAA438A3}" type="slidenum">
              <a:rPr kumimoji="1" lang="zh-CN" altLang="en-US" smtClean="0"/>
              <a:t>‹#›</a:t>
            </a:fld>
            <a:endParaRPr kumimoji="1" lang="zh-CN" altLang="en-US"/>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92EAE6E-7591-D242-A7E2-BD1385528C06}" type="datetime1">
              <a:rPr kumimoji="1" lang="zh-CN" altLang="en-US" smtClean="0"/>
              <a:t>2020/12/23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4301C97-D473-674F-96A2-946ECAA438A3}" type="slidenum">
              <a:rPr kumimoji="1" lang="zh-CN" altLang="en-US" smtClean="0"/>
              <a:t>‹#›</a:t>
            </a:fld>
            <a:endParaRPr kumimoji="1" lang="zh-CN"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p:cNvSpPr>
          <p:nvPr>
            <p:ph type="pic" idx="1" hasCustomPrompt="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92EAE6E-7591-D242-A7E2-BD1385528C06}" type="datetime1">
              <a:rPr kumimoji="1" lang="zh-CN" altLang="en-US" smtClean="0"/>
              <a:t>2020/12/23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4301C97-D473-674F-96A2-946ECAA438A3}" type="slidenum">
              <a:rPr kumimoji="1" lang="zh-CN" altLang="en-US" smtClean="0"/>
              <a:t>‹#›</a:t>
            </a:fld>
            <a:endParaRPr kumimoji="1" lang="zh-CN" altLang="en-US"/>
          </a:p>
        </p:txBody>
      </p: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B92EAE6E-7591-D242-A7E2-BD1385528C06}" type="datetime1">
              <a:rPr kumimoji="1" lang="zh-CN" altLang="en-US" smtClean="0"/>
              <a:t>2020/12/23</a:t>
            </a:fld>
            <a:endParaRPr kumimoji="1" lang="zh-CN"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4301C97-D473-674F-96A2-946ECAA438A3}"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5033" y="2514122"/>
            <a:ext cx="9224127" cy="1616628"/>
          </a:xfrm>
        </p:spPr>
        <p:txBody>
          <a:bodyPr/>
          <a:lstStyle/>
          <a:p>
            <a:r>
              <a:rPr lang="en-US" altLang="zh-CN" sz="3200" b="1" dirty="0">
                <a:solidFill>
                  <a:srgbClr val="000000"/>
                </a:solidFill>
                <a:latin typeface="微软雅黑" panose="020B0503020204020204" pitchFamily="34" charset="-122"/>
                <a:ea typeface="微软雅黑" panose="020B0503020204020204" pitchFamily="34" charset="-122"/>
              </a:rPr>
              <a:t>Learning a Neural Semantic Parser from User Feedback</a:t>
            </a:r>
            <a:br>
              <a:rPr lang="en-US" altLang="zh-CN" sz="1800" b="0" i="0" u="none" strike="noStrike" baseline="0" dirty="0">
                <a:solidFill>
                  <a:srgbClr val="000000"/>
                </a:solidFill>
                <a:latin typeface="微软雅黑" panose="020B0503020204020204" pitchFamily="34" charset="-122"/>
                <a:ea typeface="微软雅黑" panose="020B0503020204020204" pitchFamily="34" charset="-122"/>
              </a:rPr>
            </a:br>
            <a:r>
              <a:rPr lang="en-US" altLang="zh-CN" sz="1800" dirty="0">
                <a:solidFill>
                  <a:srgbClr val="000000"/>
                </a:solidFill>
                <a:latin typeface="CMR1037"/>
              </a:rPr>
              <a:t>Srinivasan </a:t>
            </a:r>
            <a:r>
              <a:rPr lang="en-US" altLang="zh-CN" sz="1800" dirty="0" err="1">
                <a:solidFill>
                  <a:srgbClr val="000000"/>
                </a:solidFill>
                <a:latin typeface="CMR1037"/>
              </a:rPr>
              <a:t>Iyer</a:t>
            </a:r>
            <a:r>
              <a:rPr lang="en-US" altLang="zh-CN" sz="1800" dirty="0">
                <a:solidFill>
                  <a:srgbClr val="000000"/>
                </a:solidFill>
                <a:latin typeface="CMR1037"/>
              </a:rPr>
              <a:t>, </a:t>
            </a:r>
            <a:r>
              <a:rPr lang="en-US" altLang="zh-CN" sz="1800" dirty="0" err="1">
                <a:solidFill>
                  <a:srgbClr val="000000"/>
                </a:solidFill>
                <a:latin typeface="CMR1037"/>
              </a:rPr>
              <a:t>Ioannis</a:t>
            </a:r>
            <a:r>
              <a:rPr lang="en-US" altLang="zh-CN" sz="1800" dirty="0">
                <a:solidFill>
                  <a:srgbClr val="000000"/>
                </a:solidFill>
                <a:latin typeface="CMR1037"/>
              </a:rPr>
              <a:t> </a:t>
            </a:r>
            <a:r>
              <a:rPr lang="en-US" altLang="zh-CN" sz="1800" dirty="0" err="1">
                <a:solidFill>
                  <a:srgbClr val="000000"/>
                </a:solidFill>
                <a:latin typeface="CMR1037"/>
              </a:rPr>
              <a:t>Konstas</a:t>
            </a:r>
            <a:r>
              <a:rPr lang="en-US" altLang="zh-CN" sz="1800" dirty="0">
                <a:solidFill>
                  <a:srgbClr val="000000"/>
                </a:solidFill>
                <a:latin typeface="CMR1037"/>
              </a:rPr>
              <a:t>, Alvin </a:t>
            </a:r>
            <a:r>
              <a:rPr lang="en-US" altLang="zh-CN" sz="1800" dirty="0" err="1">
                <a:solidFill>
                  <a:srgbClr val="000000"/>
                </a:solidFill>
                <a:latin typeface="CMR1037"/>
              </a:rPr>
              <a:t>Cheung,Jayant</a:t>
            </a:r>
            <a:r>
              <a:rPr lang="en-US" altLang="zh-CN" sz="1800" dirty="0">
                <a:solidFill>
                  <a:srgbClr val="000000"/>
                </a:solidFill>
                <a:latin typeface="CMR1037"/>
              </a:rPr>
              <a:t> Krishnamurthy and Luke </a:t>
            </a:r>
            <a:r>
              <a:rPr lang="en-US" altLang="zh-CN" sz="1800" dirty="0" err="1">
                <a:solidFill>
                  <a:srgbClr val="000000"/>
                </a:solidFill>
                <a:latin typeface="CMR1037"/>
              </a:rPr>
              <a:t>Zettlemoyer</a:t>
            </a:r>
            <a:r>
              <a:rPr lang="en-US" altLang="zh-CN" sz="1800" dirty="0">
                <a:solidFill>
                  <a:srgbClr val="000000"/>
                </a:solidFill>
                <a:latin typeface="CMR1037"/>
              </a:rPr>
              <a:t> </a:t>
            </a:r>
            <a:br>
              <a:rPr lang="en-US" altLang="zh-CN" sz="800" dirty="0"/>
            </a:br>
            <a:r>
              <a:rPr lang="en-US" altLang="zh-CN" sz="1400" dirty="0">
                <a:solidFill>
                  <a:srgbClr val="000000"/>
                </a:solidFill>
                <a:latin typeface="LinLibertineT"/>
              </a:rPr>
              <a:t>Allen School of Computer Science &amp; Engineering, Univ. of Washington, Seattle, WA </a:t>
            </a:r>
            <a:br>
              <a:rPr lang="en-US" altLang="zh-CN" sz="1400" dirty="0">
                <a:solidFill>
                  <a:srgbClr val="000000"/>
                </a:solidFill>
                <a:latin typeface="LinLibertineT"/>
              </a:rPr>
            </a:br>
            <a:endParaRPr lang="zh-CN" altLang="en-US" sz="1400" dirty="0">
              <a:solidFill>
                <a:srgbClr val="000000"/>
              </a:solidFill>
              <a:latin typeface="LinLibertineT"/>
            </a:endParaRPr>
          </a:p>
        </p:txBody>
      </p:sp>
      <p:sp>
        <p:nvSpPr>
          <p:cNvPr id="3" name="副标题 2"/>
          <p:cNvSpPr>
            <a:spLocks noGrp="1"/>
          </p:cNvSpPr>
          <p:nvPr>
            <p:ph type="subTitle" idx="1"/>
          </p:nvPr>
        </p:nvSpPr>
        <p:spPr>
          <a:xfrm>
            <a:off x="883757" y="5487768"/>
            <a:ext cx="7726680" cy="646331"/>
          </a:xfrm>
        </p:spPr>
        <p:txBody>
          <a:bodyPr>
            <a:normAutofit fontScale="92500" lnSpcReduction="20000"/>
          </a:bodyPr>
          <a:lstStyle/>
          <a:p>
            <a:pPr algn="r"/>
            <a:r>
              <a:rPr lang="en-US" altLang="zh-CN" sz="1400" dirty="0"/>
              <a:t>2020/12/23</a:t>
            </a:r>
          </a:p>
          <a:p>
            <a:pPr algn="r"/>
            <a:r>
              <a:rPr lang="zh-CN" altLang="en-US" sz="1400" dirty="0"/>
              <a:t>步一凡</a:t>
            </a:r>
            <a:endParaRPr lang="en-US" altLang="zh-CN" sz="1400" dirty="0"/>
          </a:p>
          <a:p>
            <a:pPr algn="r"/>
            <a:r>
              <a:rPr lang="en-US" altLang="zh-CN" sz="1400" dirty="0"/>
              <a:t>51205901067</a:t>
            </a:r>
          </a:p>
          <a:p>
            <a:pPr algn="r"/>
            <a:endParaRPr lang="zh-CN" altLang="en-US" dirty="0"/>
          </a:p>
        </p:txBody>
      </p:sp>
      <p:sp>
        <p:nvSpPr>
          <p:cNvPr id="4" name="日期占位符 3"/>
          <p:cNvSpPr>
            <a:spLocks noGrp="1"/>
          </p:cNvSpPr>
          <p:nvPr>
            <p:ph type="dt" sz="half" idx="10"/>
          </p:nvPr>
        </p:nvSpPr>
        <p:spPr/>
        <p:txBody>
          <a:bodyPr/>
          <a:lstStyle/>
          <a:p>
            <a:fld id="{B92EAE6E-7591-D242-A7E2-BD1385528C06}" type="datetime1">
              <a:rPr kumimoji="1" lang="zh-CN" altLang="en-US" smtClean="0"/>
              <a:t>2020/12/23</a:t>
            </a:fld>
            <a:endParaRPr kumimoji="1" lang="zh-CN" altLang="en-US"/>
          </a:p>
        </p:txBody>
      </p:sp>
      <p:sp>
        <p:nvSpPr>
          <p:cNvPr id="5" name="灯片编号占位符 4"/>
          <p:cNvSpPr>
            <a:spLocks noGrp="1"/>
          </p:cNvSpPr>
          <p:nvPr>
            <p:ph type="sldNum" sz="quarter" idx="12"/>
          </p:nvPr>
        </p:nvSpPr>
        <p:spPr/>
        <p:txBody>
          <a:bodyPr/>
          <a:lstStyle/>
          <a:p>
            <a:fld id="{94301C97-D473-674F-96A2-946ECAA438A3}" type="slidenum">
              <a:rPr kumimoji="1" lang="zh-CN" altLang="en-US" smtClean="0"/>
              <a:t>1</a:t>
            </a:fld>
            <a:endParaRPr kumimoji="1" lang="zh-CN" altLang="en-US"/>
          </a:p>
        </p:txBody>
      </p:sp>
      <p:sp>
        <p:nvSpPr>
          <p:cNvPr id="7" name="文本框 6"/>
          <p:cNvSpPr txBox="1"/>
          <p:nvPr/>
        </p:nvSpPr>
        <p:spPr>
          <a:xfrm>
            <a:off x="135033" y="4388164"/>
            <a:ext cx="2754630" cy="584775"/>
          </a:xfrm>
          <a:prstGeom prst="rect">
            <a:avLst/>
          </a:prstGeom>
          <a:noFill/>
        </p:spPr>
        <p:txBody>
          <a:bodyPr wrap="square">
            <a:spAutoFit/>
          </a:bodyPr>
          <a:lstStyle/>
          <a:p>
            <a:r>
              <a:rPr lang="en-US" altLang="zh-CN" sz="1600" dirty="0"/>
              <a:t>ACL 17</a:t>
            </a:r>
            <a:br>
              <a:rPr lang="en-US" altLang="zh-CN" sz="1600" dirty="0"/>
            </a:br>
            <a:endParaRPr lang="zh-CN" altLang="en-US" sz="1600"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3579" y="533400"/>
            <a:ext cx="5340844" cy="878712"/>
          </a:xfrm>
        </p:spPr>
        <p:txBody>
          <a:bodyPr>
            <a:normAutofit/>
          </a:bodyPr>
          <a:lstStyle/>
          <a:p>
            <a:r>
              <a:rPr lang="en-US" altLang="zh-CN" dirty="0"/>
              <a:t>Benchmark Experiments</a:t>
            </a:r>
            <a:endParaRPr lang="zh-CN" altLang="en-US" dirty="0"/>
          </a:p>
        </p:txBody>
      </p:sp>
      <p:sp>
        <p:nvSpPr>
          <p:cNvPr id="4" name="日期占位符 3"/>
          <p:cNvSpPr>
            <a:spLocks noGrp="1"/>
          </p:cNvSpPr>
          <p:nvPr>
            <p:ph type="dt" sz="half" idx="10"/>
          </p:nvPr>
        </p:nvSpPr>
        <p:spPr/>
        <p:txBody>
          <a:bodyPr/>
          <a:lstStyle/>
          <a:p>
            <a:fld id="{B92EAE6E-7591-D242-A7E2-BD1385528C06}" type="datetime1">
              <a:rPr kumimoji="1" lang="zh-CN" altLang="en-US" smtClean="0"/>
              <a:t>2020/12/23</a:t>
            </a:fld>
            <a:endParaRPr kumimoji="1" lang="zh-CN" altLang="en-US"/>
          </a:p>
        </p:txBody>
      </p:sp>
      <p:sp>
        <p:nvSpPr>
          <p:cNvPr id="5" name="灯片编号占位符 4"/>
          <p:cNvSpPr>
            <a:spLocks noGrp="1"/>
          </p:cNvSpPr>
          <p:nvPr>
            <p:ph type="sldNum" sz="quarter" idx="12"/>
          </p:nvPr>
        </p:nvSpPr>
        <p:spPr/>
        <p:txBody>
          <a:bodyPr/>
          <a:lstStyle/>
          <a:p>
            <a:fld id="{94301C97-D473-674F-96A2-946ECAA438A3}" type="slidenum">
              <a:rPr kumimoji="1" lang="zh-CN" altLang="en-US" smtClean="0"/>
              <a:t>10</a:t>
            </a:fld>
            <a:endParaRPr kumimoji="1" lang="zh-CN" altLang="en-US"/>
          </a:p>
        </p:txBody>
      </p:sp>
      <p:sp>
        <p:nvSpPr>
          <p:cNvPr id="7" name="文本框 6">
            <a:extLst>
              <a:ext uri="{FF2B5EF4-FFF2-40B4-BE49-F238E27FC236}">
                <a16:creationId xmlns:a16="http://schemas.microsoft.com/office/drawing/2014/main" id="{6A28397A-E1A2-4D4C-AB4B-C3EF94046AA6}"/>
              </a:ext>
            </a:extLst>
          </p:cNvPr>
          <p:cNvSpPr txBox="1"/>
          <p:nvPr/>
        </p:nvSpPr>
        <p:spPr>
          <a:xfrm>
            <a:off x="1263224" y="3481940"/>
            <a:ext cx="1690777" cy="954107"/>
          </a:xfrm>
          <a:prstGeom prst="rect">
            <a:avLst/>
          </a:prstGeom>
          <a:noFill/>
        </p:spPr>
        <p:txBody>
          <a:bodyPr wrap="square" rtlCol="0">
            <a:spAutoFit/>
          </a:bodyPr>
          <a:lstStyle/>
          <a:p>
            <a:r>
              <a:rPr lang="en-US" altLang="zh-CN" sz="2800" dirty="0"/>
              <a:t>GEO880</a:t>
            </a:r>
          </a:p>
          <a:p>
            <a:r>
              <a:rPr lang="en-US" altLang="zh-CN" sz="2800" dirty="0"/>
              <a:t>ATIS</a:t>
            </a:r>
            <a:endParaRPr lang="zh-CN" altLang="en-US" sz="2800" dirty="0"/>
          </a:p>
        </p:txBody>
      </p:sp>
      <p:pic>
        <p:nvPicPr>
          <p:cNvPr id="9" name="图片 8">
            <a:extLst>
              <a:ext uri="{FF2B5EF4-FFF2-40B4-BE49-F238E27FC236}">
                <a16:creationId xmlns:a16="http://schemas.microsoft.com/office/drawing/2014/main" id="{F24DCFA2-D9C8-4B9D-B53A-E9B5EB13F6F3}"/>
              </a:ext>
            </a:extLst>
          </p:cNvPr>
          <p:cNvPicPr>
            <a:picLocks noChangeAspect="1"/>
          </p:cNvPicPr>
          <p:nvPr/>
        </p:nvPicPr>
        <p:blipFill>
          <a:blip r:embed="rId3"/>
          <a:stretch>
            <a:fillRect/>
          </a:stretch>
        </p:blipFill>
        <p:spPr>
          <a:xfrm>
            <a:off x="4110905" y="3269091"/>
            <a:ext cx="3232316" cy="2095608"/>
          </a:xfrm>
          <a:prstGeom prst="rect">
            <a:avLst/>
          </a:prstGeom>
        </p:spPr>
      </p:pic>
      <p:sp>
        <p:nvSpPr>
          <p:cNvPr id="12" name="文本框 11">
            <a:extLst>
              <a:ext uri="{FF2B5EF4-FFF2-40B4-BE49-F238E27FC236}">
                <a16:creationId xmlns:a16="http://schemas.microsoft.com/office/drawing/2014/main" id="{60AAD0D5-A9D3-4E32-922E-59664BA96DE4}"/>
              </a:ext>
            </a:extLst>
          </p:cNvPr>
          <p:cNvSpPr txBox="1"/>
          <p:nvPr/>
        </p:nvSpPr>
        <p:spPr>
          <a:xfrm>
            <a:off x="373533" y="5319990"/>
            <a:ext cx="4572000" cy="830997"/>
          </a:xfrm>
          <a:prstGeom prst="rect">
            <a:avLst/>
          </a:prstGeom>
          <a:noFill/>
        </p:spPr>
        <p:txBody>
          <a:bodyPr wrap="square">
            <a:spAutoFit/>
          </a:bodyPr>
          <a:lstStyle/>
          <a:p>
            <a:r>
              <a:rPr lang="en-US" altLang="zh-CN" sz="2400" b="1" i="0" dirty="0">
                <a:solidFill>
                  <a:srgbClr val="000000"/>
                </a:solidFill>
                <a:effectLst/>
                <a:latin typeface="NimbusRomNo9L-Medi"/>
              </a:rPr>
              <a:t>Experimental Methodology</a:t>
            </a:r>
            <a:r>
              <a:rPr lang="en-US" altLang="zh-CN" sz="2400" dirty="0"/>
              <a:t> </a:t>
            </a:r>
            <a:br>
              <a:rPr lang="en-US" altLang="zh-CN" sz="2400" dirty="0"/>
            </a:br>
            <a:endParaRPr lang="zh-CN" altLang="en-US" sz="2400" dirty="0"/>
          </a:p>
        </p:txBody>
      </p:sp>
      <p:sp>
        <p:nvSpPr>
          <p:cNvPr id="14" name="文本框 13">
            <a:extLst>
              <a:ext uri="{FF2B5EF4-FFF2-40B4-BE49-F238E27FC236}">
                <a16:creationId xmlns:a16="http://schemas.microsoft.com/office/drawing/2014/main" id="{B3CBB85D-BD28-4375-A96B-89871838B86E}"/>
              </a:ext>
            </a:extLst>
          </p:cNvPr>
          <p:cNvSpPr txBox="1"/>
          <p:nvPr/>
        </p:nvSpPr>
        <p:spPr>
          <a:xfrm>
            <a:off x="373533" y="2940555"/>
            <a:ext cx="4572000" cy="830997"/>
          </a:xfrm>
          <a:prstGeom prst="rect">
            <a:avLst/>
          </a:prstGeom>
          <a:noFill/>
        </p:spPr>
        <p:txBody>
          <a:bodyPr wrap="square">
            <a:spAutoFit/>
          </a:bodyPr>
          <a:lstStyle/>
          <a:p>
            <a:r>
              <a:rPr lang="en-US" altLang="zh-CN" sz="2400" b="1" i="0" dirty="0">
                <a:solidFill>
                  <a:srgbClr val="000000"/>
                </a:solidFill>
                <a:effectLst/>
                <a:latin typeface="NimbusRomNo9L-Medi"/>
              </a:rPr>
              <a:t>Data sets</a:t>
            </a:r>
            <a:r>
              <a:rPr lang="en-US" altLang="zh-CN" sz="2400" b="1" dirty="0"/>
              <a:t> </a:t>
            </a:r>
            <a:br>
              <a:rPr lang="en-US" altLang="zh-CN" sz="2400" dirty="0"/>
            </a:br>
            <a:endParaRPr lang="zh-CN" altLang="en-US" sz="2400" dirty="0"/>
          </a:p>
        </p:txBody>
      </p:sp>
      <p:sp>
        <p:nvSpPr>
          <p:cNvPr id="16" name="文本框 15">
            <a:extLst>
              <a:ext uri="{FF2B5EF4-FFF2-40B4-BE49-F238E27FC236}">
                <a16:creationId xmlns:a16="http://schemas.microsoft.com/office/drawing/2014/main" id="{045EFF78-1689-444D-86DC-A2C0C80BD92E}"/>
              </a:ext>
            </a:extLst>
          </p:cNvPr>
          <p:cNvSpPr txBox="1"/>
          <p:nvPr/>
        </p:nvSpPr>
        <p:spPr>
          <a:xfrm>
            <a:off x="373533" y="5814900"/>
            <a:ext cx="7779868" cy="369332"/>
          </a:xfrm>
          <a:prstGeom prst="rect">
            <a:avLst/>
          </a:prstGeom>
          <a:noFill/>
        </p:spPr>
        <p:txBody>
          <a:bodyPr wrap="square">
            <a:spAutoFit/>
          </a:bodyPr>
          <a:lstStyle/>
          <a:p>
            <a:r>
              <a:rPr lang="en-US" altLang="zh-CN" sz="1800" b="0" i="0" dirty="0">
                <a:solidFill>
                  <a:srgbClr val="000000"/>
                </a:solidFill>
                <a:effectLst/>
                <a:latin typeface="NimbusRomNo9L-Regu"/>
              </a:rPr>
              <a:t>Augmented</a:t>
            </a:r>
            <a:endParaRPr lang="zh-CN" altLang="en-US" dirty="0"/>
          </a:p>
        </p:txBody>
      </p:sp>
      <p:sp>
        <p:nvSpPr>
          <p:cNvPr id="18" name="文本框 17">
            <a:extLst>
              <a:ext uri="{FF2B5EF4-FFF2-40B4-BE49-F238E27FC236}">
                <a16:creationId xmlns:a16="http://schemas.microsoft.com/office/drawing/2014/main" id="{44A76B02-D456-42F5-BB7B-032538F752B2}"/>
              </a:ext>
            </a:extLst>
          </p:cNvPr>
          <p:cNvSpPr txBox="1"/>
          <p:nvPr/>
        </p:nvSpPr>
        <p:spPr>
          <a:xfrm>
            <a:off x="373533" y="6161436"/>
            <a:ext cx="4572000" cy="646331"/>
          </a:xfrm>
          <a:prstGeom prst="rect">
            <a:avLst/>
          </a:prstGeom>
          <a:noFill/>
        </p:spPr>
        <p:txBody>
          <a:bodyPr wrap="square">
            <a:spAutoFit/>
          </a:bodyPr>
          <a:lstStyle/>
          <a:p>
            <a:r>
              <a:rPr lang="en-US" altLang="zh-CN" sz="1800" b="0" i="0" dirty="0">
                <a:solidFill>
                  <a:srgbClr val="000000"/>
                </a:solidFill>
                <a:effectLst/>
                <a:latin typeface="NimbusRomNo9L-Regu"/>
              </a:rPr>
              <a:t>Anonymized Entity</a:t>
            </a:r>
            <a:br>
              <a:rPr lang="en-US" altLang="zh-CN" dirty="0"/>
            </a:br>
            <a:endParaRPr lang="zh-CN" altLang="en-US" dirty="0"/>
          </a:p>
        </p:txBody>
      </p:sp>
      <p:sp>
        <p:nvSpPr>
          <p:cNvPr id="20" name="文本框 19">
            <a:extLst>
              <a:ext uri="{FF2B5EF4-FFF2-40B4-BE49-F238E27FC236}">
                <a16:creationId xmlns:a16="http://schemas.microsoft.com/office/drawing/2014/main" id="{51A0B4D9-A6A0-4AA7-A27B-60A57D4D387B}"/>
              </a:ext>
            </a:extLst>
          </p:cNvPr>
          <p:cNvSpPr txBox="1"/>
          <p:nvPr/>
        </p:nvSpPr>
        <p:spPr>
          <a:xfrm>
            <a:off x="373532" y="1336842"/>
            <a:ext cx="8313268" cy="1569660"/>
          </a:xfrm>
          <a:prstGeom prst="rect">
            <a:avLst/>
          </a:prstGeom>
          <a:noFill/>
        </p:spPr>
        <p:txBody>
          <a:bodyPr wrap="square">
            <a:spAutoFit/>
          </a:bodyPr>
          <a:lstStyle/>
          <a:p>
            <a:r>
              <a:rPr lang="en-US" altLang="zh-CN" sz="2400" b="0" i="0" dirty="0">
                <a:solidFill>
                  <a:srgbClr val="000000"/>
                </a:solidFill>
                <a:effectLst/>
                <a:latin typeface="NimbusRomNo9L-Regu"/>
              </a:rPr>
              <a:t>demonstrates </a:t>
            </a:r>
            <a:r>
              <a:rPr lang="en-US" altLang="zh-CN" sz="2400" b="0" i="0" dirty="0">
                <a:effectLst/>
                <a:latin typeface="NimbusRomNo9L-Regu"/>
              </a:rPr>
              <a:t>that</a:t>
            </a:r>
            <a:r>
              <a:rPr lang="en-US" altLang="zh-CN" sz="2400" b="0" i="0" dirty="0">
                <a:solidFill>
                  <a:srgbClr val="FF0000"/>
                </a:solidFill>
                <a:effectLst/>
                <a:latin typeface="NimbusRomNo9L-Regu"/>
              </a:rPr>
              <a:t> our semantic parsing model </a:t>
            </a:r>
            <a:r>
              <a:rPr lang="en-US" altLang="zh-CN" sz="2400" b="0" i="0" dirty="0">
                <a:solidFill>
                  <a:srgbClr val="000000"/>
                </a:solidFill>
                <a:effectLst/>
                <a:latin typeface="NimbusRomNo9L-Regu"/>
              </a:rPr>
              <a:t>has comparable accuracy to previous work, despite the increased difficulty of directly producing SQL. </a:t>
            </a:r>
            <a:br>
              <a:rPr lang="en-US" altLang="zh-CN" sz="2400" dirty="0"/>
            </a:br>
            <a:endParaRPr lang="zh-CN" alt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3579" y="533400"/>
            <a:ext cx="6764202" cy="878712"/>
          </a:xfrm>
        </p:spPr>
        <p:txBody>
          <a:bodyPr>
            <a:normAutofit/>
          </a:bodyPr>
          <a:lstStyle/>
          <a:p>
            <a:r>
              <a:rPr lang="en-US" altLang="zh-CN" dirty="0"/>
              <a:t>Benchmark Experiments- </a:t>
            </a:r>
            <a:r>
              <a:rPr lang="en-US" altLang="zh-CN" sz="3200" dirty="0"/>
              <a:t>results</a:t>
            </a:r>
            <a:endParaRPr lang="zh-CN" altLang="en-US" dirty="0"/>
          </a:p>
        </p:txBody>
      </p:sp>
      <p:sp>
        <p:nvSpPr>
          <p:cNvPr id="4" name="日期占位符 3"/>
          <p:cNvSpPr>
            <a:spLocks noGrp="1"/>
          </p:cNvSpPr>
          <p:nvPr>
            <p:ph type="dt" sz="half" idx="10"/>
          </p:nvPr>
        </p:nvSpPr>
        <p:spPr/>
        <p:txBody>
          <a:bodyPr/>
          <a:lstStyle/>
          <a:p>
            <a:fld id="{B92EAE6E-7591-D242-A7E2-BD1385528C06}" type="datetime1">
              <a:rPr kumimoji="1" lang="zh-CN" altLang="en-US" smtClean="0"/>
              <a:t>2020/12/23</a:t>
            </a:fld>
            <a:endParaRPr kumimoji="1" lang="zh-CN" altLang="en-US"/>
          </a:p>
        </p:txBody>
      </p:sp>
      <p:sp>
        <p:nvSpPr>
          <p:cNvPr id="5" name="灯片编号占位符 4"/>
          <p:cNvSpPr>
            <a:spLocks noGrp="1"/>
          </p:cNvSpPr>
          <p:nvPr>
            <p:ph type="sldNum" sz="quarter" idx="12"/>
          </p:nvPr>
        </p:nvSpPr>
        <p:spPr/>
        <p:txBody>
          <a:bodyPr/>
          <a:lstStyle/>
          <a:p>
            <a:fld id="{94301C97-D473-674F-96A2-946ECAA438A3}" type="slidenum">
              <a:rPr kumimoji="1" lang="zh-CN" altLang="en-US" smtClean="0"/>
              <a:t>11</a:t>
            </a:fld>
            <a:endParaRPr kumimoji="1" lang="zh-CN" altLang="en-US"/>
          </a:p>
        </p:txBody>
      </p:sp>
      <p:pic>
        <p:nvPicPr>
          <p:cNvPr id="6" name="图片 5">
            <a:extLst>
              <a:ext uri="{FF2B5EF4-FFF2-40B4-BE49-F238E27FC236}">
                <a16:creationId xmlns:a16="http://schemas.microsoft.com/office/drawing/2014/main" id="{C53ACA27-E00C-4D95-95C7-0C10F3AAB1E6}"/>
              </a:ext>
            </a:extLst>
          </p:cNvPr>
          <p:cNvPicPr>
            <a:picLocks noChangeAspect="1"/>
          </p:cNvPicPr>
          <p:nvPr/>
        </p:nvPicPr>
        <p:blipFill>
          <a:blip r:embed="rId3"/>
          <a:stretch>
            <a:fillRect/>
          </a:stretch>
        </p:blipFill>
        <p:spPr>
          <a:xfrm>
            <a:off x="457200" y="1321477"/>
            <a:ext cx="3966081" cy="4215046"/>
          </a:xfrm>
          <a:prstGeom prst="rect">
            <a:avLst/>
          </a:prstGeom>
        </p:spPr>
      </p:pic>
      <p:pic>
        <p:nvPicPr>
          <p:cNvPr id="10" name="图片 9">
            <a:extLst>
              <a:ext uri="{FF2B5EF4-FFF2-40B4-BE49-F238E27FC236}">
                <a16:creationId xmlns:a16="http://schemas.microsoft.com/office/drawing/2014/main" id="{E63C4628-B507-4ACA-80AF-BDEDAA050258}"/>
              </a:ext>
            </a:extLst>
          </p:cNvPr>
          <p:cNvPicPr>
            <a:picLocks noChangeAspect="1"/>
          </p:cNvPicPr>
          <p:nvPr/>
        </p:nvPicPr>
        <p:blipFill>
          <a:blip r:embed="rId4"/>
          <a:stretch>
            <a:fillRect/>
          </a:stretch>
        </p:blipFill>
        <p:spPr>
          <a:xfrm>
            <a:off x="4423282" y="1412112"/>
            <a:ext cx="4004725" cy="3927047"/>
          </a:xfrm>
          <a:prstGeom prst="rect">
            <a:avLst/>
          </a:prstGeom>
        </p:spPr>
      </p:pic>
      <p:sp>
        <p:nvSpPr>
          <p:cNvPr id="17" name="文本框 16">
            <a:extLst>
              <a:ext uri="{FF2B5EF4-FFF2-40B4-BE49-F238E27FC236}">
                <a16:creationId xmlns:a16="http://schemas.microsoft.com/office/drawing/2014/main" id="{DAC17944-279D-456F-98B9-7149AB95C078}"/>
              </a:ext>
            </a:extLst>
          </p:cNvPr>
          <p:cNvSpPr txBox="1"/>
          <p:nvPr/>
        </p:nvSpPr>
        <p:spPr>
          <a:xfrm>
            <a:off x="770348" y="5639383"/>
            <a:ext cx="7588648" cy="1200329"/>
          </a:xfrm>
          <a:prstGeom prst="rect">
            <a:avLst/>
          </a:prstGeom>
          <a:noFill/>
        </p:spPr>
        <p:txBody>
          <a:bodyPr wrap="square">
            <a:spAutoFit/>
          </a:bodyPr>
          <a:lstStyle/>
          <a:p>
            <a:r>
              <a:rPr lang="en-US" altLang="zh-CN" sz="1800" b="0" i="0" dirty="0">
                <a:solidFill>
                  <a:srgbClr val="000000"/>
                </a:solidFill>
                <a:effectLst/>
                <a:latin typeface="NimbusRomNo9L-Regu"/>
              </a:rPr>
              <a:t>the first result on directly parsing to SQL to achieve comparable performance</a:t>
            </a:r>
            <a:br>
              <a:rPr lang="en-US" altLang="zh-CN" sz="1800" b="0" i="0" dirty="0">
                <a:solidFill>
                  <a:srgbClr val="000000"/>
                </a:solidFill>
                <a:effectLst/>
                <a:latin typeface="NimbusRomNo9L-Regu"/>
              </a:rPr>
            </a:br>
            <a:r>
              <a:rPr lang="en-US" altLang="zh-CN" sz="1800" b="0" i="0" dirty="0">
                <a:solidFill>
                  <a:srgbClr val="000000"/>
                </a:solidFill>
                <a:effectLst/>
                <a:latin typeface="NimbusRomNo9L-Regu"/>
              </a:rPr>
              <a:t>to prior work without using any database-specific feature engineering.</a:t>
            </a:r>
            <a:r>
              <a:rPr lang="en-US" altLang="zh-CN" dirty="0"/>
              <a:t> </a:t>
            </a:r>
            <a:br>
              <a:rPr lang="en-US" altLang="zh-CN" dirty="0"/>
            </a:br>
            <a:br>
              <a:rPr lang="en-US" altLang="zh-CN" dirty="0"/>
            </a:br>
            <a:endParaRPr lang="zh-CN" altLang="en-US" dirty="0"/>
          </a:p>
        </p:txBody>
      </p:sp>
    </p:spTree>
    <p:extLst>
      <p:ext uri="{BB962C8B-B14F-4D97-AF65-F5344CB8AC3E}">
        <p14:creationId xmlns:p14="http://schemas.microsoft.com/office/powerpoint/2010/main" val="916147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3579" y="533400"/>
            <a:ext cx="6764202" cy="878712"/>
          </a:xfrm>
        </p:spPr>
        <p:txBody>
          <a:bodyPr>
            <a:normAutofit fontScale="90000"/>
          </a:bodyPr>
          <a:lstStyle/>
          <a:p>
            <a:r>
              <a:rPr lang="en-US" altLang="zh-CN" dirty="0"/>
              <a:t>Benchmark Experiments- </a:t>
            </a:r>
            <a:r>
              <a:rPr lang="en-US" altLang="zh-CN" sz="3200" dirty="0"/>
              <a:t>ablation study</a:t>
            </a:r>
            <a:endParaRPr lang="zh-CN" altLang="en-US" dirty="0"/>
          </a:p>
        </p:txBody>
      </p:sp>
      <p:sp>
        <p:nvSpPr>
          <p:cNvPr id="4" name="日期占位符 3"/>
          <p:cNvSpPr>
            <a:spLocks noGrp="1"/>
          </p:cNvSpPr>
          <p:nvPr>
            <p:ph type="dt" sz="half" idx="10"/>
          </p:nvPr>
        </p:nvSpPr>
        <p:spPr/>
        <p:txBody>
          <a:bodyPr/>
          <a:lstStyle/>
          <a:p>
            <a:fld id="{B92EAE6E-7591-D242-A7E2-BD1385528C06}" type="datetime1">
              <a:rPr kumimoji="1" lang="zh-CN" altLang="en-US" smtClean="0"/>
              <a:t>2020/12/23</a:t>
            </a:fld>
            <a:endParaRPr kumimoji="1" lang="zh-CN" altLang="en-US"/>
          </a:p>
        </p:txBody>
      </p:sp>
      <p:sp>
        <p:nvSpPr>
          <p:cNvPr id="5" name="灯片编号占位符 4"/>
          <p:cNvSpPr>
            <a:spLocks noGrp="1"/>
          </p:cNvSpPr>
          <p:nvPr>
            <p:ph type="sldNum" sz="quarter" idx="12"/>
          </p:nvPr>
        </p:nvSpPr>
        <p:spPr/>
        <p:txBody>
          <a:bodyPr/>
          <a:lstStyle/>
          <a:p>
            <a:fld id="{94301C97-D473-674F-96A2-946ECAA438A3}" type="slidenum">
              <a:rPr kumimoji="1" lang="zh-CN" altLang="en-US" smtClean="0"/>
              <a:t>12</a:t>
            </a:fld>
            <a:endParaRPr kumimoji="1" lang="zh-CN" altLang="en-US"/>
          </a:p>
        </p:txBody>
      </p:sp>
      <p:pic>
        <p:nvPicPr>
          <p:cNvPr id="7" name="图片 6">
            <a:extLst>
              <a:ext uri="{FF2B5EF4-FFF2-40B4-BE49-F238E27FC236}">
                <a16:creationId xmlns:a16="http://schemas.microsoft.com/office/drawing/2014/main" id="{C1C6FB36-CBB7-4168-89F6-837DBB9E55C2}"/>
              </a:ext>
            </a:extLst>
          </p:cNvPr>
          <p:cNvPicPr>
            <a:picLocks noChangeAspect="1"/>
          </p:cNvPicPr>
          <p:nvPr/>
        </p:nvPicPr>
        <p:blipFill>
          <a:blip r:embed="rId3"/>
          <a:stretch>
            <a:fillRect/>
          </a:stretch>
        </p:blipFill>
        <p:spPr>
          <a:xfrm>
            <a:off x="1429745" y="2379971"/>
            <a:ext cx="4928573" cy="2098057"/>
          </a:xfrm>
          <a:prstGeom prst="rect">
            <a:avLst/>
          </a:prstGeom>
        </p:spPr>
      </p:pic>
    </p:spTree>
    <p:extLst>
      <p:ext uri="{BB962C8B-B14F-4D97-AF65-F5344CB8AC3E}">
        <p14:creationId xmlns:p14="http://schemas.microsoft.com/office/powerpoint/2010/main" val="627029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3578" y="533400"/>
            <a:ext cx="7336421" cy="878712"/>
          </a:xfrm>
        </p:spPr>
        <p:txBody>
          <a:bodyPr>
            <a:normAutofit/>
          </a:bodyPr>
          <a:lstStyle/>
          <a:p>
            <a:r>
              <a:rPr lang="en-US" altLang="zh-CN" dirty="0"/>
              <a:t>Interactive Learning Experiments </a:t>
            </a:r>
            <a:endParaRPr lang="zh-CN" altLang="en-US" sz="3600" dirty="0"/>
          </a:p>
        </p:txBody>
      </p:sp>
      <p:sp>
        <p:nvSpPr>
          <p:cNvPr id="4" name="日期占位符 3"/>
          <p:cNvSpPr>
            <a:spLocks noGrp="1"/>
          </p:cNvSpPr>
          <p:nvPr>
            <p:ph type="dt" sz="half" idx="10"/>
          </p:nvPr>
        </p:nvSpPr>
        <p:spPr/>
        <p:txBody>
          <a:bodyPr/>
          <a:lstStyle/>
          <a:p>
            <a:fld id="{B92EAE6E-7591-D242-A7E2-BD1385528C06}" type="datetime1">
              <a:rPr kumimoji="1" lang="zh-CN" altLang="en-US" smtClean="0"/>
              <a:t>2020/12/23</a:t>
            </a:fld>
            <a:endParaRPr kumimoji="1" lang="zh-CN" altLang="en-US"/>
          </a:p>
        </p:txBody>
      </p:sp>
      <p:sp>
        <p:nvSpPr>
          <p:cNvPr id="5" name="灯片编号占位符 4"/>
          <p:cNvSpPr>
            <a:spLocks noGrp="1"/>
          </p:cNvSpPr>
          <p:nvPr>
            <p:ph type="sldNum" sz="quarter" idx="12"/>
          </p:nvPr>
        </p:nvSpPr>
        <p:spPr/>
        <p:txBody>
          <a:bodyPr/>
          <a:lstStyle/>
          <a:p>
            <a:fld id="{94301C97-D473-674F-96A2-946ECAA438A3}" type="slidenum">
              <a:rPr kumimoji="1" lang="zh-CN" altLang="en-US" smtClean="0"/>
              <a:t>13</a:t>
            </a:fld>
            <a:endParaRPr kumimoji="1" lang="zh-CN" altLang="en-US"/>
          </a:p>
        </p:txBody>
      </p:sp>
      <p:sp>
        <p:nvSpPr>
          <p:cNvPr id="7" name="文本框 6">
            <a:extLst>
              <a:ext uri="{FF2B5EF4-FFF2-40B4-BE49-F238E27FC236}">
                <a16:creationId xmlns:a16="http://schemas.microsoft.com/office/drawing/2014/main" id="{7000F828-82FB-4FF6-BB22-21C8284C1852}"/>
              </a:ext>
            </a:extLst>
          </p:cNvPr>
          <p:cNvSpPr txBox="1"/>
          <p:nvPr/>
        </p:nvSpPr>
        <p:spPr>
          <a:xfrm>
            <a:off x="283578" y="1883743"/>
            <a:ext cx="8207315" cy="584775"/>
          </a:xfrm>
          <a:prstGeom prst="rect">
            <a:avLst/>
          </a:prstGeom>
          <a:noFill/>
        </p:spPr>
        <p:txBody>
          <a:bodyPr wrap="square">
            <a:spAutoFit/>
          </a:bodyPr>
          <a:lstStyle/>
          <a:p>
            <a:r>
              <a:rPr lang="en-US" altLang="zh-CN" sz="3200" b="0" i="0" dirty="0">
                <a:solidFill>
                  <a:srgbClr val="000000"/>
                </a:solidFill>
                <a:effectLst/>
                <a:latin typeface="NimbusRomNo9L-Regu"/>
              </a:rPr>
              <a:t>Hard to collecting accurate user feedback</a:t>
            </a:r>
            <a:endParaRPr lang="zh-CN" altLang="en-US" sz="3200" dirty="0"/>
          </a:p>
        </p:txBody>
      </p:sp>
      <p:sp>
        <p:nvSpPr>
          <p:cNvPr id="8" name="文本框 7">
            <a:extLst>
              <a:ext uri="{FF2B5EF4-FFF2-40B4-BE49-F238E27FC236}">
                <a16:creationId xmlns:a16="http://schemas.microsoft.com/office/drawing/2014/main" id="{8FBF2A6D-00BA-4BBF-B941-D7506CDEA17F}"/>
              </a:ext>
            </a:extLst>
          </p:cNvPr>
          <p:cNvSpPr txBox="1"/>
          <p:nvPr/>
        </p:nvSpPr>
        <p:spPr>
          <a:xfrm>
            <a:off x="283578" y="2850627"/>
            <a:ext cx="8383437" cy="2308324"/>
          </a:xfrm>
          <a:prstGeom prst="rect">
            <a:avLst/>
          </a:prstGeom>
          <a:noFill/>
        </p:spPr>
        <p:txBody>
          <a:bodyPr wrap="square">
            <a:spAutoFit/>
          </a:bodyPr>
          <a:lstStyle/>
          <a:p>
            <a:r>
              <a:rPr lang="en-US" altLang="zh-CN" sz="2400" b="0" i="0" dirty="0">
                <a:solidFill>
                  <a:srgbClr val="000000"/>
                </a:solidFill>
                <a:effectLst/>
                <a:latin typeface="NimbusRomNo9L-Regu"/>
              </a:rPr>
              <a:t>1.the system’s results can be incorrect due to poor entity identification or incompleteness in the </a:t>
            </a:r>
            <a:r>
              <a:rPr lang="en-US" altLang="zh-CN" sz="2400" b="0" i="0" dirty="0" err="1">
                <a:solidFill>
                  <a:srgbClr val="000000"/>
                </a:solidFill>
                <a:effectLst/>
                <a:latin typeface="NimbusRomNo9L-Regu"/>
              </a:rPr>
              <a:t>database</a:t>
            </a:r>
            <a:r>
              <a:rPr lang="en-US" altLang="zh-CN" sz="2400" dirty="0" err="1">
                <a:solidFill>
                  <a:srgbClr val="000000"/>
                </a:solidFill>
                <a:latin typeface="NimbusRomNo9L-Regu"/>
              </a:rPr>
              <a:t>,</a:t>
            </a:r>
            <a:r>
              <a:rPr lang="en-US" altLang="zh-CN" sz="2400" b="0" i="0" dirty="0" err="1">
                <a:solidFill>
                  <a:srgbClr val="FF0000"/>
                </a:solidFill>
                <a:effectLst/>
                <a:latin typeface="NimbusRomNo9L-Regu"/>
              </a:rPr>
              <a:t>neither</a:t>
            </a:r>
            <a:r>
              <a:rPr lang="en-US" altLang="zh-CN" sz="2400" b="0" i="0" dirty="0">
                <a:solidFill>
                  <a:srgbClr val="FF0000"/>
                </a:solidFill>
                <a:effectLst/>
                <a:latin typeface="NimbusRomNo9L-Regu"/>
              </a:rPr>
              <a:t> of which are under the semantic parser’s control.</a:t>
            </a:r>
            <a:r>
              <a:rPr lang="en-US" altLang="zh-CN" sz="2400" dirty="0">
                <a:solidFill>
                  <a:srgbClr val="FF0000"/>
                </a:solidFill>
              </a:rPr>
              <a:t> </a:t>
            </a:r>
            <a:br>
              <a:rPr lang="en-US" altLang="zh-CN" sz="2400" dirty="0"/>
            </a:br>
            <a:br>
              <a:rPr lang="en-US" altLang="zh-CN" sz="2400" dirty="0"/>
            </a:br>
            <a:r>
              <a:rPr lang="en-US" altLang="zh-CN" sz="2400" dirty="0"/>
              <a:t>2.</a:t>
            </a:r>
            <a:r>
              <a:rPr lang="en-US" altLang="zh-CN" sz="2400" b="0" i="0" dirty="0">
                <a:solidFill>
                  <a:srgbClr val="000000"/>
                </a:solidFill>
                <a:effectLst/>
                <a:latin typeface="NimbusRomNo9L-Regu"/>
              </a:rPr>
              <a:t>it can be </a:t>
            </a:r>
            <a:r>
              <a:rPr lang="en-US" altLang="zh-CN" sz="2400" b="0" i="0" dirty="0">
                <a:solidFill>
                  <a:srgbClr val="FF0000"/>
                </a:solidFill>
                <a:effectLst/>
                <a:latin typeface="NimbusRomNo9L-Regu"/>
              </a:rPr>
              <a:t>difficult for users to determine </a:t>
            </a:r>
            <a:r>
              <a:rPr lang="en-US" altLang="zh-CN" sz="2400" b="0" i="0" dirty="0">
                <a:solidFill>
                  <a:srgbClr val="000000"/>
                </a:solidFill>
                <a:effectLst/>
                <a:latin typeface="NimbusRomNo9L-Regu"/>
              </a:rPr>
              <a:t>if the presented results are in fact correct.</a:t>
            </a:r>
            <a:r>
              <a:rPr lang="en-US" altLang="zh-CN" sz="2400" dirty="0"/>
              <a:t> </a:t>
            </a:r>
            <a:endParaRPr lang="zh-CN" altLang="en-US" sz="2400" dirty="0"/>
          </a:p>
        </p:txBody>
      </p:sp>
    </p:spTree>
    <p:extLst>
      <p:ext uri="{BB962C8B-B14F-4D97-AF65-F5344CB8AC3E}">
        <p14:creationId xmlns:p14="http://schemas.microsoft.com/office/powerpoint/2010/main" val="2711302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3578" y="533400"/>
            <a:ext cx="7336421" cy="878712"/>
          </a:xfrm>
        </p:spPr>
        <p:txBody>
          <a:bodyPr>
            <a:normAutofit/>
          </a:bodyPr>
          <a:lstStyle/>
          <a:p>
            <a:r>
              <a:rPr lang="en-US" altLang="zh-CN" dirty="0"/>
              <a:t>Interactive Learning Experiments </a:t>
            </a:r>
            <a:endParaRPr lang="zh-CN" altLang="en-US" sz="3600" dirty="0"/>
          </a:p>
        </p:txBody>
      </p:sp>
      <p:sp>
        <p:nvSpPr>
          <p:cNvPr id="4" name="日期占位符 3"/>
          <p:cNvSpPr>
            <a:spLocks noGrp="1"/>
          </p:cNvSpPr>
          <p:nvPr>
            <p:ph type="dt" sz="half" idx="10"/>
          </p:nvPr>
        </p:nvSpPr>
        <p:spPr/>
        <p:txBody>
          <a:bodyPr/>
          <a:lstStyle/>
          <a:p>
            <a:fld id="{B92EAE6E-7591-D242-A7E2-BD1385528C06}" type="datetime1">
              <a:rPr kumimoji="1" lang="zh-CN" altLang="en-US" smtClean="0"/>
              <a:t>2020/12/23</a:t>
            </a:fld>
            <a:endParaRPr kumimoji="1" lang="zh-CN" altLang="en-US"/>
          </a:p>
        </p:txBody>
      </p:sp>
      <p:sp>
        <p:nvSpPr>
          <p:cNvPr id="5" name="灯片编号占位符 4"/>
          <p:cNvSpPr>
            <a:spLocks noGrp="1"/>
          </p:cNvSpPr>
          <p:nvPr>
            <p:ph type="sldNum" sz="quarter" idx="12"/>
          </p:nvPr>
        </p:nvSpPr>
        <p:spPr/>
        <p:txBody>
          <a:bodyPr/>
          <a:lstStyle/>
          <a:p>
            <a:fld id="{94301C97-D473-674F-96A2-946ECAA438A3}" type="slidenum">
              <a:rPr kumimoji="1" lang="zh-CN" altLang="en-US" smtClean="0"/>
              <a:t>14</a:t>
            </a:fld>
            <a:endParaRPr kumimoji="1" lang="zh-CN" altLang="en-US"/>
          </a:p>
        </p:txBody>
      </p:sp>
      <p:sp>
        <p:nvSpPr>
          <p:cNvPr id="9" name="文本框 8">
            <a:extLst>
              <a:ext uri="{FF2B5EF4-FFF2-40B4-BE49-F238E27FC236}">
                <a16:creationId xmlns:a16="http://schemas.microsoft.com/office/drawing/2014/main" id="{8E11CB41-BF72-4F26-A98A-29BE9C9784F3}"/>
              </a:ext>
            </a:extLst>
          </p:cNvPr>
          <p:cNvSpPr txBox="1"/>
          <p:nvPr/>
        </p:nvSpPr>
        <p:spPr>
          <a:xfrm>
            <a:off x="283578" y="1412112"/>
            <a:ext cx="8207315" cy="584775"/>
          </a:xfrm>
          <a:prstGeom prst="rect">
            <a:avLst/>
          </a:prstGeom>
          <a:noFill/>
        </p:spPr>
        <p:txBody>
          <a:bodyPr wrap="square">
            <a:spAutoFit/>
          </a:bodyPr>
          <a:lstStyle/>
          <a:p>
            <a:r>
              <a:rPr lang="en-US" altLang="zh-CN" sz="3200" dirty="0"/>
              <a:t>Address the challenge</a:t>
            </a:r>
            <a:endParaRPr lang="zh-CN" altLang="en-US" sz="3200" dirty="0"/>
          </a:p>
        </p:txBody>
      </p:sp>
      <p:sp>
        <p:nvSpPr>
          <p:cNvPr id="10" name="文本框 9">
            <a:extLst>
              <a:ext uri="{FF2B5EF4-FFF2-40B4-BE49-F238E27FC236}">
                <a16:creationId xmlns:a16="http://schemas.microsoft.com/office/drawing/2014/main" id="{242C2D1D-4B67-4105-B5C6-04C9490AD293}"/>
              </a:ext>
            </a:extLst>
          </p:cNvPr>
          <p:cNvSpPr txBox="1"/>
          <p:nvPr/>
        </p:nvSpPr>
        <p:spPr>
          <a:xfrm>
            <a:off x="244388" y="3696020"/>
            <a:ext cx="4572000" cy="369332"/>
          </a:xfrm>
          <a:prstGeom prst="rect">
            <a:avLst/>
          </a:prstGeom>
          <a:noFill/>
        </p:spPr>
        <p:txBody>
          <a:bodyPr wrap="square">
            <a:spAutoFit/>
          </a:bodyPr>
          <a:lstStyle/>
          <a:p>
            <a:r>
              <a:rPr lang="en-US" altLang="zh-CN" sz="1800" b="1" i="0">
                <a:solidFill>
                  <a:srgbClr val="000000"/>
                </a:solidFill>
                <a:effectLst/>
                <a:latin typeface="NimbusRomNo9L-Medi"/>
              </a:rPr>
              <a:t>type highlighting</a:t>
            </a:r>
            <a:r>
              <a:rPr lang="en-US" altLang="zh-CN"/>
              <a:t> </a:t>
            </a:r>
            <a:endParaRPr lang="zh-CN" altLang="en-US" dirty="0"/>
          </a:p>
        </p:txBody>
      </p:sp>
      <p:sp>
        <p:nvSpPr>
          <p:cNvPr id="12" name="文本框 11">
            <a:extLst>
              <a:ext uri="{FF2B5EF4-FFF2-40B4-BE49-F238E27FC236}">
                <a16:creationId xmlns:a16="http://schemas.microsoft.com/office/drawing/2014/main" id="{65EF6B79-2439-42A8-9A38-B135F159D537}"/>
              </a:ext>
            </a:extLst>
          </p:cNvPr>
          <p:cNvSpPr txBox="1"/>
          <p:nvPr/>
        </p:nvSpPr>
        <p:spPr>
          <a:xfrm>
            <a:off x="169818" y="2638311"/>
            <a:ext cx="4288423" cy="1015663"/>
          </a:xfrm>
          <a:prstGeom prst="rect">
            <a:avLst/>
          </a:prstGeom>
          <a:noFill/>
        </p:spPr>
        <p:txBody>
          <a:bodyPr wrap="square">
            <a:spAutoFit/>
          </a:bodyPr>
          <a:lstStyle/>
          <a:p>
            <a:r>
              <a:rPr lang="en-US" altLang="zh-CN" sz="2000" b="0" i="0" dirty="0">
                <a:solidFill>
                  <a:srgbClr val="000000"/>
                </a:solidFill>
                <a:effectLst/>
                <a:latin typeface="NimbusRomNo9L-Regu"/>
              </a:rPr>
              <a:t>two assists for understanding the system’s behavior</a:t>
            </a:r>
            <a:r>
              <a:rPr lang="en-US" altLang="zh-CN" sz="2000" dirty="0"/>
              <a:t> </a:t>
            </a:r>
            <a:br>
              <a:rPr lang="en-US" altLang="zh-CN" sz="2000" dirty="0"/>
            </a:br>
            <a:endParaRPr lang="zh-CN" altLang="en-US" sz="2000" dirty="0"/>
          </a:p>
        </p:txBody>
      </p:sp>
      <p:sp>
        <p:nvSpPr>
          <p:cNvPr id="14" name="文本框 13">
            <a:extLst>
              <a:ext uri="{FF2B5EF4-FFF2-40B4-BE49-F238E27FC236}">
                <a16:creationId xmlns:a16="http://schemas.microsoft.com/office/drawing/2014/main" id="{41A4A396-C29C-4542-B33C-276D2D5B3446}"/>
              </a:ext>
            </a:extLst>
          </p:cNvPr>
          <p:cNvSpPr txBox="1"/>
          <p:nvPr/>
        </p:nvSpPr>
        <p:spPr>
          <a:xfrm>
            <a:off x="4855577" y="2638118"/>
            <a:ext cx="3831223" cy="1015663"/>
          </a:xfrm>
          <a:prstGeom prst="rect">
            <a:avLst/>
          </a:prstGeom>
          <a:noFill/>
        </p:spPr>
        <p:txBody>
          <a:bodyPr wrap="square">
            <a:spAutoFit/>
          </a:bodyPr>
          <a:lstStyle/>
          <a:p>
            <a:r>
              <a:rPr lang="en-US" altLang="zh-CN" sz="2000" b="0" i="0" dirty="0">
                <a:solidFill>
                  <a:srgbClr val="000000"/>
                </a:solidFill>
                <a:effectLst/>
                <a:latin typeface="NimbusRomNo9L-Regu"/>
              </a:rPr>
              <a:t>allowing users to provide more granular feedback</a:t>
            </a:r>
            <a:r>
              <a:rPr lang="en-US" altLang="zh-CN" sz="2000" dirty="0"/>
              <a:t> </a:t>
            </a:r>
            <a:br>
              <a:rPr lang="en-US" altLang="zh-CN" sz="2000" dirty="0"/>
            </a:br>
            <a:endParaRPr lang="zh-CN" altLang="en-US" sz="2000" dirty="0"/>
          </a:p>
        </p:txBody>
      </p:sp>
      <p:sp>
        <p:nvSpPr>
          <p:cNvPr id="15" name="矩形 14">
            <a:extLst>
              <a:ext uri="{FF2B5EF4-FFF2-40B4-BE49-F238E27FC236}">
                <a16:creationId xmlns:a16="http://schemas.microsoft.com/office/drawing/2014/main" id="{61536189-E460-46D3-9D62-0EA6856C873D}"/>
              </a:ext>
            </a:extLst>
          </p:cNvPr>
          <p:cNvSpPr/>
          <p:nvPr/>
        </p:nvSpPr>
        <p:spPr>
          <a:xfrm>
            <a:off x="169818" y="2481943"/>
            <a:ext cx="3958045" cy="10156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DB7DF644-8216-4655-B51A-D735EFA4DA9F}"/>
              </a:ext>
            </a:extLst>
          </p:cNvPr>
          <p:cNvSpPr/>
          <p:nvPr/>
        </p:nvSpPr>
        <p:spPr>
          <a:xfrm>
            <a:off x="4816388" y="2481943"/>
            <a:ext cx="3674505" cy="10156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95E8D9F3-8783-4B3C-8FFA-3FDD43300114}"/>
              </a:ext>
            </a:extLst>
          </p:cNvPr>
          <p:cNvSpPr txBox="1"/>
          <p:nvPr/>
        </p:nvSpPr>
        <p:spPr>
          <a:xfrm>
            <a:off x="244388" y="4061844"/>
            <a:ext cx="4458241" cy="646331"/>
          </a:xfrm>
          <a:prstGeom prst="rect">
            <a:avLst/>
          </a:prstGeom>
          <a:noFill/>
        </p:spPr>
        <p:txBody>
          <a:bodyPr wrap="square">
            <a:spAutoFit/>
          </a:bodyPr>
          <a:lstStyle/>
          <a:p>
            <a:r>
              <a:rPr lang="en-US" altLang="zh-CN" sz="1800" b="0" i="0" dirty="0">
                <a:solidFill>
                  <a:srgbClr val="000000"/>
                </a:solidFill>
                <a:effectLst/>
                <a:latin typeface="NimbusRomNo9L-Regu"/>
              </a:rPr>
              <a:t>paper by </a:t>
            </a:r>
            <a:r>
              <a:rPr lang="en-US" altLang="zh-CN" sz="1800" b="0" i="1" dirty="0">
                <a:solidFill>
                  <a:srgbClr val="000000"/>
                </a:solidFill>
                <a:effectLst/>
                <a:latin typeface="NimbusRomNo9L-ReguItal"/>
              </a:rPr>
              <a:t>Michael I. Jordan (AUTHOR) </a:t>
            </a:r>
            <a:r>
              <a:rPr lang="en-US" altLang="zh-CN" sz="1800" b="0" i="0" dirty="0">
                <a:solidFill>
                  <a:srgbClr val="000000"/>
                </a:solidFill>
                <a:effectLst/>
                <a:latin typeface="NimbusRomNo9L-Regu"/>
              </a:rPr>
              <a:t>in </a:t>
            </a:r>
            <a:r>
              <a:rPr lang="en-US" altLang="zh-CN" sz="1800" b="0" i="1" dirty="0">
                <a:solidFill>
                  <a:srgbClr val="000000"/>
                </a:solidFill>
                <a:effectLst/>
                <a:latin typeface="NimbusRomNo9L-ReguItal"/>
              </a:rPr>
              <a:t>ICRA (VENUE) </a:t>
            </a:r>
            <a:r>
              <a:rPr lang="en-US" altLang="zh-CN" sz="1800" b="0" i="0" dirty="0">
                <a:solidFill>
                  <a:srgbClr val="000000"/>
                </a:solidFill>
                <a:effectLst/>
                <a:latin typeface="NimbusRomNo9L-Regu"/>
              </a:rPr>
              <a:t>in </a:t>
            </a:r>
            <a:r>
              <a:rPr lang="en-US" altLang="zh-CN" sz="1800" b="0" i="1" dirty="0">
                <a:solidFill>
                  <a:srgbClr val="000000"/>
                </a:solidFill>
                <a:effectLst/>
                <a:latin typeface="NimbusRomNo9L-ReguItal"/>
              </a:rPr>
              <a:t>2016 (YEAR)</a:t>
            </a:r>
            <a:r>
              <a:rPr lang="en-US" altLang="zh-CN" sz="1800" b="0" i="0" dirty="0">
                <a:solidFill>
                  <a:srgbClr val="000000"/>
                </a:solidFill>
                <a:effectLst/>
                <a:latin typeface="NimbusRomNo9L-Regu"/>
              </a:rPr>
              <a:t>.</a:t>
            </a:r>
            <a:r>
              <a:rPr lang="en-US" altLang="zh-CN" dirty="0"/>
              <a:t> </a:t>
            </a:r>
            <a:endParaRPr lang="zh-CN" altLang="en-US" dirty="0"/>
          </a:p>
        </p:txBody>
      </p:sp>
      <p:sp>
        <p:nvSpPr>
          <p:cNvPr id="20" name="文本框 19">
            <a:extLst>
              <a:ext uri="{FF2B5EF4-FFF2-40B4-BE49-F238E27FC236}">
                <a16:creationId xmlns:a16="http://schemas.microsoft.com/office/drawing/2014/main" id="{C19CA530-A5E4-4360-AA8E-710521A14F32}"/>
              </a:ext>
            </a:extLst>
          </p:cNvPr>
          <p:cNvSpPr txBox="1"/>
          <p:nvPr/>
        </p:nvSpPr>
        <p:spPr>
          <a:xfrm>
            <a:off x="244388" y="4873573"/>
            <a:ext cx="4572000" cy="369332"/>
          </a:xfrm>
          <a:prstGeom prst="rect">
            <a:avLst/>
          </a:prstGeom>
          <a:noFill/>
        </p:spPr>
        <p:txBody>
          <a:bodyPr wrap="square">
            <a:spAutoFit/>
          </a:bodyPr>
          <a:lstStyle/>
          <a:p>
            <a:r>
              <a:rPr lang="en-US" altLang="zh-CN" sz="1800" b="1" i="0" dirty="0">
                <a:solidFill>
                  <a:srgbClr val="000000"/>
                </a:solidFill>
                <a:effectLst/>
                <a:latin typeface="NimbusRomNo9L-Medi"/>
              </a:rPr>
              <a:t>utterance paraphrasing</a:t>
            </a:r>
            <a:r>
              <a:rPr lang="en-US" altLang="zh-CN" dirty="0"/>
              <a:t> </a:t>
            </a:r>
            <a:endParaRPr lang="zh-CN" altLang="en-US" dirty="0"/>
          </a:p>
        </p:txBody>
      </p:sp>
      <p:sp>
        <p:nvSpPr>
          <p:cNvPr id="22" name="文本框 21">
            <a:extLst>
              <a:ext uri="{FF2B5EF4-FFF2-40B4-BE49-F238E27FC236}">
                <a16:creationId xmlns:a16="http://schemas.microsoft.com/office/drawing/2014/main" id="{2903D9FA-22A3-4056-BFB1-932386940A85}"/>
              </a:ext>
            </a:extLst>
          </p:cNvPr>
          <p:cNvSpPr txBox="1"/>
          <p:nvPr/>
        </p:nvSpPr>
        <p:spPr>
          <a:xfrm>
            <a:off x="244388" y="5302820"/>
            <a:ext cx="4611190" cy="646331"/>
          </a:xfrm>
          <a:prstGeom prst="rect">
            <a:avLst/>
          </a:prstGeom>
          <a:noFill/>
        </p:spPr>
        <p:txBody>
          <a:bodyPr wrap="square">
            <a:spAutoFit/>
          </a:bodyPr>
          <a:lstStyle/>
          <a:p>
            <a:r>
              <a:rPr lang="en-US" altLang="zh-CN" sz="1800" b="0" i="0" dirty="0">
                <a:solidFill>
                  <a:srgbClr val="000000"/>
                </a:solidFill>
                <a:effectLst/>
                <a:latin typeface="NimbusRomNo9L-Regu"/>
              </a:rPr>
              <a:t>shows the user another utterance that maps to the same SQL query.</a:t>
            </a:r>
            <a:r>
              <a:rPr lang="en-US" altLang="zh-CN" dirty="0"/>
              <a:t> </a:t>
            </a:r>
            <a:endParaRPr lang="zh-CN" altLang="en-US" dirty="0"/>
          </a:p>
        </p:txBody>
      </p:sp>
      <p:sp>
        <p:nvSpPr>
          <p:cNvPr id="24" name="文本框 23">
            <a:extLst>
              <a:ext uri="{FF2B5EF4-FFF2-40B4-BE49-F238E27FC236}">
                <a16:creationId xmlns:a16="http://schemas.microsoft.com/office/drawing/2014/main" id="{C73906D8-1F17-4C12-82AE-852DC2876FC2}"/>
              </a:ext>
            </a:extLst>
          </p:cNvPr>
          <p:cNvSpPr txBox="1"/>
          <p:nvPr/>
        </p:nvSpPr>
        <p:spPr>
          <a:xfrm>
            <a:off x="263983" y="5870566"/>
            <a:ext cx="4921971" cy="646331"/>
          </a:xfrm>
          <a:prstGeom prst="rect">
            <a:avLst/>
          </a:prstGeom>
          <a:noFill/>
        </p:spPr>
        <p:txBody>
          <a:bodyPr wrap="square">
            <a:spAutoFit/>
          </a:bodyPr>
          <a:lstStyle/>
          <a:p>
            <a:r>
              <a:rPr lang="en-US" altLang="zh-CN" sz="1800" b="0" i="0" dirty="0">
                <a:solidFill>
                  <a:srgbClr val="000000"/>
                </a:solidFill>
                <a:effectLst/>
                <a:latin typeface="NimbusRomNo9L-Regu"/>
              </a:rPr>
              <a:t>what papers does </a:t>
            </a:r>
            <a:r>
              <a:rPr lang="en-US" altLang="zh-CN" sz="1800" b="0" i="1" dirty="0">
                <a:solidFill>
                  <a:srgbClr val="000000"/>
                </a:solidFill>
                <a:effectLst/>
                <a:latin typeface="NimbusRomNo9L-ReguItal"/>
              </a:rPr>
              <a:t>Michael I. Jordan (AUTHOR) </a:t>
            </a:r>
            <a:r>
              <a:rPr lang="en-US" altLang="zh-CN" sz="1800" b="0" i="0" dirty="0">
                <a:solidFill>
                  <a:srgbClr val="000000"/>
                </a:solidFill>
                <a:effectLst/>
                <a:latin typeface="NimbusRomNo9L-Regu"/>
              </a:rPr>
              <a:t>have in </a:t>
            </a:r>
            <a:r>
              <a:rPr lang="en-US" altLang="zh-CN" sz="1800" b="0" i="1" dirty="0">
                <a:solidFill>
                  <a:srgbClr val="000000"/>
                </a:solidFill>
                <a:effectLst/>
                <a:latin typeface="NimbusRomNo9L-ReguItal"/>
              </a:rPr>
              <a:t>ICRA (VENUE) </a:t>
            </a:r>
            <a:r>
              <a:rPr lang="en-US" altLang="zh-CN" sz="1800" b="0" i="0" dirty="0">
                <a:solidFill>
                  <a:srgbClr val="000000"/>
                </a:solidFill>
                <a:effectLst/>
                <a:latin typeface="NimbusRomNo9L-Regu"/>
              </a:rPr>
              <a:t>in </a:t>
            </a:r>
            <a:r>
              <a:rPr lang="en-US" altLang="zh-CN" sz="1800" b="0" i="1" dirty="0">
                <a:solidFill>
                  <a:srgbClr val="000000"/>
                </a:solidFill>
                <a:effectLst/>
                <a:latin typeface="NimbusRomNo9L-ReguItal"/>
              </a:rPr>
              <a:t>2016 (YEAR)</a:t>
            </a:r>
            <a:r>
              <a:rPr lang="en-US" altLang="zh-CN" sz="1800" b="0" i="0" dirty="0">
                <a:solidFill>
                  <a:srgbClr val="000000"/>
                </a:solidFill>
                <a:effectLst/>
                <a:latin typeface="NimbusRomNo9L-Regu"/>
              </a:rPr>
              <a:t>.</a:t>
            </a:r>
            <a:r>
              <a:rPr lang="en-US" altLang="zh-CN" dirty="0"/>
              <a:t> </a:t>
            </a:r>
            <a:endParaRPr lang="zh-CN" altLang="en-US" dirty="0"/>
          </a:p>
        </p:txBody>
      </p:sp>
      <p:sp>
        <p:nvSpPr>
          <p:cNvPr id="26" name="文本框 25">
            <a:extLst>
              <a:ext uri="{FF2B5EF4-FFF2-40B4-BE49-F238E27FC236}">
                <a16:creationId xmlns:a16="http://schemas.microsoft.com/office/drawing/2014/main" id="{A32B7C47-8C09-4C8B-B273-2401CA1C8CDA}"/>
              </a:ext>
            </a:extLst>
          </p:cNvPr>
          <p:cNvSpPr txBox="1"/>
          <p:nvPr/>
        </p:nvSpPr>
        <p:spPr>
          <a:xfrm>
            <a:off x="4933935" y="3784844"/>
            <a:ext cx="3674505" cy="1200329"/>
          </a:xfrm>
          <a:prstGeom prst="rect">
            <a:avLst/>
          </a:prstGeom>
          <a:noFill/>
        </p:spPr>
        <p:txBody>
          <a:bodyPr wrap="square">
            <a:spAutoFit/>
          </a:bodyPr>
          <a:lstStyle/>
          <a:p>
            <a:r>
              <a:rPr lang="en-US" altLang="zh-CN" sz="1800" b="0" i="0" dirty="0">
                <a:solidFill>
                  <a:srgbClr val="000000"/>
                </a:solidFill>
                <a:effectLst/>
                <a:latin typeface="NimbusRomNo9L-Regu"/>
              </a:rPr>
              <a:t>five feedback options: </a:t>
            </a:r>
            <a:r>
              <a:rPr lang="en-US" altLang="zh-CN" sz="1800" b="0" i="1" dirty="0">
                <a:solidFill>
                  <a:srgbClr val="000000"/>
                </a:solidFill>
                <a:effectLst/>
                <a:latin typeface="NimbusRomNo9L-ReguItal"/>
              </a:rPr>
              <a:t>Correct</a:t>
            </a:r>
            <a:r>
              <a:rPr lang="en-US" altLang="zh-CN" sz="1800" b="0" i="0" dirty="0">
                <a:solidFill>
                  <a:srgbClr val="000000"/>
                </a:solidFill>
                <a:effectLst/>
                <a:latin typeface="NimbusRomNo9L-Regu"/>
              </a:rPr>
              <a:t>, </a:t>
            </a:r>
            <a:r>
              <a:rPr lang="en-US" altLang="zh-CN" sz="1800" b="0" i="1" dirty="0">
                <a:solidFill>
                  <a:srgbClr val="000000"/>
                </a:solidFill>
                <a:effectLst/>
                <a:latin typeface="NimbusRomNo9L-ReguItal"/>
              </a:rPr>
              <a:t>Wrong Types</a:t>
            </a:r>
            <a:r>
              <a:rPr lang="en-US" altLang="zh-CN" sz="1800" b="0" i="0" dirty="0">
                <a:solidFill>
                  <a:srgbClr val="000000"/>
                </a:solidFill>
                <a:effectLst/>
                <a:latin typeface="NimbusRomNo9L-Regu"/>
              </a:rPr>
              <a:t>, </a:t>
            </a:r>
            <a:r>
              <a:rPr lang="en-US" altLang="zh-CN" sz="1800" b="0" i="1" dirty="0">
                <a:solidFill>
                  <a:srgbClr val="000000"/>
                </a:solidFill>
                <a:effectLst/>
                <a:latin typeface="NimbusRomNo9L-ReguItal"/>
              </a:rPr>
              <a:t>Incomplete Result</a:t>
            </a:r>
            <a:r>
              <a:rPr lang="en-US" altLang="zh-CN" sz="1800" b="0" i="0" dirty="0">
                <a:solidFill>
                  <a:srgbClr val="000000"/>
                </a:solidFill>
                <a:effectLst/>
                <a:latin typeface="NimbusRomNo9L-Regu"/>
              </a:rPr>
              <a:t>, </a:t>
            </a:r>
            <a:r>
              <a:rPr lang="en-US" altLang="zh-CN" sz="1800" b="0" i="1" dirty="0">
                <a:solidFill>
                  <a:srgbClr val="000000"/>
                </a:solidFill>
                <a:effectLst/>
                <a:latin typeface="NimbusRomNo9L-ReguItal"/>
              </a:rPr>
              <a:t>Wrong Result </a:t>
            </a:r>
            <a:r>
              <a:rPr lang="en-US" altLang="zh-CN" sz="1800" b="0" i="0" dirty="0">
                <a:solidFill>
                  <a:srgbClr val="000000"/>
                </a:solidFill>
                <a:effectLst/>
                <a:latin typeface="NimbusRomNo9L-Regu"/>
              </a:rPr>
              <a:t>and </a:t>
            </a:r>
            <a:r>
              <a:rPr lang="en-US" altLang="zh-CN" sz="1800" b="0" i="1" dirty="0">
                <a:solidFill>
                  <a:srgbClr val="000000"/>
                </a:solidFill>
                <a:effectLst/>
                <a:latin typeface="NimbusRomNo9L-ReguItal"/>
              </a:rPr>
              <a:t>Can’t Tell</a:t>
            </a:r>
            <a:r>
              <a:rPr lang="en-US" altLang="zh-CN" sz="1800" b="0" i="0" dirty="0">
                <a:solidFill>
                  <a:srgbClr val="000000"/>
                </a:solidFill>
                <a:effectLst/>
                <a:latin typeface="NimbusRomNo9L-Regu"/>
              </a:rPr>
              <a:t>. </a:t>
            </a:r>
            <a:br>
              <a:rPr lang="en-US" altLang="zh-CN" dirty="0"/>
            </a:br>
            <a:endParaRPr lang="zh-CN" altLang="en-US" dirty="0"/>
          </a:p>
        </p:txBody>
      </p:sp>
    </p:spTree>
    <p:extLst>
      <p:ext uri="{BB962C8B-B14F-4D97-AF65-F5344CB8AC3E}">
        <p14:creationId xmlns:p14="http://schemas.microsoft.com/office/powerpoint/2010/main" val="568160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3578" y="533400"/>
            <a:ext cx="8324862" cy="878712"/>
          </a:xfrm>
        </p:spPr>
        <p:txBody>
          <a:bodyPr>
            <a:normAutofit/>
          </a:bodyPr>
          <a:lstStyle/>
          <a:p>
            <a:r>
              <a:rPr lang="en-US" altLang="zh-CN" dirty="0"/>
              <a:t>Interactive Learning Experiments </a:t>
            </a:r>
            <a:endParaRPr lang="zh-CN" altLang="en-US" sz="3600" dirty="0"/>
          </a:p>
        </p:txBody>
      </p:sp>
      <p:sp>
        <p:nvSpPr>
          <p:cNvPr id="4" name="日期占位符 3"/>
          <p:cNvSpPr>
            <a:spLocks noGrp="1"/>
          </p:cNvSpPr>
          <p:nvPr>
            <p:ph type="dt" sz="half" idx="10"/>
          </p:nvPr>
        </p:nvSpPr>
        <p:spPr/>
        <p:txBody>
          <a:bodyPr/>
          <a:lstStyle/>
          <a:p>
            <a:fld id="{B92EAE6E-7591-D242-A7E2-BD1385528C06}" type="datetime1">
              <a:rPr kumimoji="1" lang="zh-CN" altLang="en-US" smtClean="0"/>
              <a:t>2020/12/23</a:t>
            </a:fld>
            <a:endParaRPr kumimoji="1" lang="zh-CN" altLang="en-US"/>
          </a:p>
        </p:txBody>
      </p:sp>
      <p:sp>
        <p:nvSpPr>
          <p:cNvPr id="5" name="灯片编号占位符 4"/>
          <p:cNvSpPr>
            <a:spLocks noGrp="1"/>
          </p:cNvSpPr>
          <p:nvPr>
            <p:ph type="sldNum" sz="quarter" idx="12"/>
          </p:nvPr>
        </p:nvSpPr>
        <p:spPr/>
        <p:txBody>
          <a:bodyPr/>
          <a:lstStyle/>
          <a:p>
            <a:fld id="{94301C97-D473-674F-96A2-946ECAA438A3}" type="slidenum">
              <a:rPr kumimoji="1" lang="zh-CN" altLang="en-US" smtClean="0"/>
              <a:t>15</a:t>
            </a:fld>
            <a:endParaRPr kumimoji="1" lang="zh-CN" altLang="en-US"/>
          </a:p>
        </p:txBody>
      </p:sp>
      <p:sp>
        <p:nvSpPr>
          <p:cNvPr id="17" name="文本框 16">
            <a:extLst>
              <a:ext uri="{FF2B5EF4-FFF2-40B4-BE49-F238E27FC236}">
                <a16:creationId xmlns:a16="http://schemas.microsoft.com/office/drawing/2014/main" id="{7EDF5F55-73F6-472F-8CF1-8A82F250FD5C}"/>
              </a:ext>
            </a:extLst>
          </p:cNvPr>
          <p:cNvSpPr txBox="1"/>
          <p:nvPr/>
        </p:nvSpPr>
        <p:spPr>
          <a:xfrm>
            <a:off x="283578" y="1750458"/>
            <a:ext cx="8496438" cy="1569660"/>
          </a:xfrm>
          <a:prstGeom prst="rect">
            <a:avLst/>
          </a:prstGeom>
          <a:noFill/>
        </p:spPr>
        <p:txBody>
          <a:bodyPr wrap="square">
            <a:spAutoFit/>
          </a:bodyPr>
          <a:lstStyle/>
          <a:p>
            <a:r>
              <a:rPr lang="en-US" altLang="zh-CN" sz="2400" b="0" i="0" dirty="0">
                <a:solidFill>
                  <a:srgbClr val="000000"/>
                </a:solidFill>
                <a:effectLst/>
                <a:latin typeface="NimbusRomNo9L-Regu"/>
              </a:rPr>
              <a:t>we learn a semantic parser for </a:t>
            </a:r>
            <a:r>
              <a:rPr lang="en-US" altLang="zh-CN" sz="2400" b="0" i="0" dirty="0">
                <a:solidFill>
                  <a:srgbClr val="FF0000"/>
                </a:solidFill>
                <a:effectLst/>
                <a:latin typeface="NimbusRomNo9L-Regu"/>
              </a:rPr>
              <a:t>an academic domain</a:t>
            </a:r>
            <a:r>
              <a:rPr lang="en-US" altLang="zh-CN" sz="2400" b="0" i="0" dirty="0">
                <a:solidFill>
                  <a:srgbClr val="000000"/>
                </a:solidFill>
                <a:effectLst/>
                <a:latin typeface="NimbusRomNo9L-Regu"/>
              </a:rPr>
              <a:t> </a:t>
            </a:r>
            <a:r>
              <a:rPr lang="en-US" altLang="zh-CN" sz="2400" b="0" i="0" dirty="0">
                <a:solidFill>
                  <a:srgbClr val="FF0000"/>
                </a:solidFill>
                <a:effectLst/>
                <a:latin typeface="NimbusRomNo9L-Regu"/>
              </a:rPr>
              <a:t>from scratch </a:t>
            </a:r>
            <a:r>
              <a:rPr lang="en-US" altLang="zh-CN" sz="2400" b="0" i="0" dirty="0">
                <a:solidFill>
                  <a:srgbClr val="000000"/>
                </a:solidFill>
                <a:effectLst/>
                <a:latin typeface="NimbusRomNo9L-Regu"/>
              </a:rPr>
              <a:t>by deploying an online system </a:t>
            </a:r>
            <a:r>
              <a:rPr lang="en-US" altLang="zh-CN" sz="2400" b="0" i="0" dirty="0">
                <a:solidFill>
                  <a:srgbClr val="FF0000"/>
                </a:solidFill>
                <a:effectLst/>
                <a:latin typeface="NimbusRomNo9L-Regu"/>
              </a:rPr>
              <a:t>using our interactive learning algorithm.</a:t>
            </a:r>
            <a:br>
              <a:rPr lang="en-US" altLang="zh-CN" sz="2400" dirty="0">
                <a:solidFill>
                  <a:srgbClr val="FF0000"/>
                </a:solidFill>
              </a:rPr>
            </a:br>
            <a:endParaRPr lang="zh-CN" altLang="en-US" sz="2400" dirty="0">
              <a:solidFill>
                <a:srgbClr val="FF0000"/>
              </a:solidFill>
            </a:endParaRPr>
          </a:p>
        </p:txBody>
      </p:sp>
      <p:sp>
        <p:nvSpPr>
          <p:cNvPr id="19" name="文本框 18">
            <a:extLst>
              <a:ext uri="{FF2B5EF4-FFF2-40B4-BE49-F238E27FC236}">
                <a16:creationId xmlns:a16="http://schemas.microsoft.com/office/drawing/2014/main" id="{8753CA30-A5FF-4416-861A-65BC6C7603F6}"/>
              </a:ext>
            </a:extLst>
          </p:cNvPr>
          <p:cNvSpPr txBox="1"/>
          <p:nvPr/>
        </p:nvSpPr>
        <p:spPr>
          <a:xfrm>
            <a:off x="283578" y="3815163"/>
            <a:ext cx="8043676" cy="1015663"/>
          </a:xfrm>
          <a:prstGeom prst="rect">
            <a:avLst/>
          </a:prstGeom>
          <a:noFill/>
        </p:spPr>
        <p:txBody>
          <a:bodyPr wrap="square">
            <a:spAutoFit/>
          </a:bodyPr>
          <a:lstStyle/>
          <a:p>
            <a:r>
              <a:rPr lang="en-US" altLang="zh-CN" sz="2000" b="0" i="0" dirty="0">
                <a:solidFill>
                  <a:srgbClr val="000000"/>
                </a:solidFill>
                <a:effectLst/>
                <a:latin typeface="NimbusRomNo9L-Regu"/>
              </a:rPr>
              <a:t>1.   </a:t>
            </a:r>
            <a:r>
              <a:rPr lang="en-US" altLang="zh-CN" sz="2000" b="0" i="0" dirty="0">
                <a:solidFill>
                  <a:srgbClr val="FF0000"/>
                </a:solidFill>
                <a:effectLst/>
                <a:latin typeface="NimbusRomNo9L-Regu"/>
              </a:rPr>
              <a:t>three train-deploy cycles</a:t>
            </a:r>
            <a:r>
              <a:rPr lang="en-US" altLang="zh-CN" sz="2000" dirty="0">
                <a:solidFill>
                  <a:srgbClr val="FF0000"/>
                </a:solidFill>
              </a:rPr>
              <a:t> </a:t>
            </a:r>
            <a:br>
              <a:rPr lang="en-US" altLang="zh-CN" sz="2000" dirty="0"/>
            </a:br>
            <a:r>
              <a:rPr lang="en-US" altLang="zh-CN" sz="2000" dirty="0"/>
              <a:t>2.   10 new users each cycle </a:t>
            </a:r>
            <a:r>
              <a:rPr lang="en-US" altLang="zh-CN" sz="2000" dirty="0">
                <a:solidFill>
                  <a:srgbClr val="FF0000"/>
                </a:solidFill>
              </a:rPr>
              <a:t>issue 10 utterances </a:t>
            </a:r>
            <a:r>
              <a:rPr lang="en-US" altLang="zh-CN" sz="2000" dirty="0"/>
              <a:t>and provide feedback</a:t>
            </a:r>
          </a:p>
          <a:p>
            <a:r>
              <a:rPr lang="en-US" altLang="zh-CN" sz="2000" dirty="0"/>
              <a:t>3.   worker </a:t>
            </a:r>
            <a:r>
              <a:rPr lang="en-US" altLang="zh-CN" sz="2000" dirty="0">
                <a:solidFill>
                  <a:srgbClr val="FF0000"/>
                </a:solidFill>
              </a:rPr>
              <a:t>annotate  wrong results </a:t>
            </a:r>
            <a:r>
              <a:rPr lang="en-US" altLang="zh-CN" sz="2000" dirty="0"/>
              <a:t>and </a:t>
            </a:r>
            <a:r>
              <a:rPr lang="en-US" altLang="zh-CN" sz="2000" dirty="0">
                <a:solidFill>
                  <a:srgbClr val="FF0000"/>
                </a:solidFill>
              </a:rPr>
              <a:t>retrain them</a:t>
            </a:r>
            <a:endParaRPr lang="zh-CN" altLang="en-US" sz="2000" dirty="0">
              <a:solidFill>
                <a:srgbClr val="FF0000"/>
              </a:solidFill>
            </a:endParaRPr>
          </a:p>
        </p:txBody>
      </p:sp>
    </p:spTree>
    <p:extLst>
      <p:ext uri="{BB962C8B-B14F-4D97-AF65-F5344CB8AC3E}">
        <p14:creationId xmlns:p14="http://schemas.microsoft.com/office/powerpoint/2010/main" val="3134977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3578" y="533400"/>
            <a:ext cx="8324862" cy="878712"/>
          </a:xfrm>
        </p:spPr>
        <p:txBody>
          <a:bodyPr>
            <a:normAutofit/>
          </a:bodyPr>
          <a:lstStyle/>
          <a:p>
            <a:r>
              <a:rPr lang="en-US" altLang="zh-CN" dirty="0"/>
              <a:t>Interactive Learning Experiments-</a:t>
            </a:r>
            <a:r>
              <a:rPr lang="en-US" altLang="zh-CN" sz="3200" dirty="0"/>
              <a:t> results </a:t>
            </a:r>
            <a:endParaRPr lang="zh-CN" altLang="en-US" sz="3600" dirty="0"/>
          </a:p>
        </p:txBody>
      </p:sp>
      <p:sp>
        <p:nvSpPr>
          <p:cNvPr id="4" name="日期占位符 3"/>
          <p:cNvSpPr>
            <a:spLocks noGrp="1"/>
          </p:cNvSpPr>
          <p:nvPr>
            <p:ph type="dt" sz="half" idx="10"/>
          </p:nvPr>
        </p:nvSpPr>
        <p:spPr/>
        <p:txBody>
          <a:bodyPr/>
          <a:lstStyle/>
          <a:p>
            <a:fld id="{B92EAE6E-7591-D242-A7E2-BD1385528C06}" type="datetime1">
              <a:rPr kumimoji="1" lang="zh-CN" altLang="en-US" smtClean="0"/>
              <a:t>2020/12/23</a:t>
            </a:fld>
            <a:endParaRPr kumimoji="1" lang="zh-CN" altLang="en-US"/>
          </a:p>
        </p:txBody>
      </p:sp>
      <p:sp>
        <p:nvSpPr>
          <p:cNvPr id="5" name="灯片编号占位符 4"/>
          <p:cNvSpPr>
            <a:spLocks noGrp="1"/>
          </p:cNvSpPr>
          <p:nvPr>
            <p:ph type="sldNum" sz="quarter" idx="12"/>
          </p:nvPr>
        </p:nvSpPr>
        <p:spPr/>
        <p:txBody>
          <a:bodyPr/>
          <a:lstStyle/>
          <a:p>
            <a:fld id="{94301C97-D473-674F-96A2-946ECAA438A3}" type="slidenum">
              <a:rPr kumimoji="1" lang="zh-CN" altLang="en-US" smtClean="0"/>
              <a:t>16</a:t>
            </a:fld>
            <a:endParaRPr kumimoji="1" lang="zh-CN" altLang="en-US"/>
          </a:p>
        </p:txBody>
      </p:sp>
      <p:pic>
        <p:nvPicPr>
          <p:cNvPr id="6" name="图片 5">
            <a:extLst>
              <a:ext uri="{FF2B5EF4-FFF2-40B4-BE49-F238E27FC236}">
                <a16:creationId xmlns:a16="http://schemas.microsoft.com/office/drawing/2014/main" id="{5E68A0CE-C2CC-4A00-A790-3EE7E10483F2}"/>
              </a:ext>
            </a:extLst>
          </p:cNvPr>
          <p:cNvPicPr>
            <a:picLocks noChangeAspect="1"/>
          </p:cNvPicPr>
          <p:nvPr/>
        </p:nvPicPr>
        <p:blipFill>
          <a:blip r:embed="rId3"/>
          <a:stretch>
            <a:fillRect/>
          </a:stretch>
        </p:blipFill>
        <p:spPr>
          <a:xfrm>
            <a:off x="283578" y="2578637"/>
            <a:ext cx="3890810" cy="1700725"/>
          </a:xfrm>
          <a:prstGeom prst="rect">
            <a:avLst/>
          </a:prstGeom>
        </p:spPr>
      </p:pic>
      <p:pic>
        <p:nvPicPr>
          <p:cNvPr id="8" name="图片 7">
            <a:extLst>
              <a:ext uri="{FF2B5EF4-FFF2-40B4-BE49-F238E27FC236}">
                <a16:creationId xmlns:a16="http://schemas.microsoft.com/office/drawing/2014/main" id="{7599F917-8188-43D1-B1C7-DDC0C1EDD0B9}"/>
              </a:ext>
            </a:extLst>
          </p:cNvPr>
          <p:cNvPicPr>
            <a:picLocks noChangeAspect="1"/>
          </p:cNvPicPr>
          <p:nvPr/>
        </p:nvPicPr>
        <p:blipFill>
          <a:blip r:embed="rId4"/>
          <a:stretch>
            <a:fillRect/>
          </a:stretch>
        </p:blipFill>
        <p:spPr>
          <a:xfrm>
            <a:off x="4339477" y="2660054"/>
            <a:ext cx="3746155" cy="2261539"/>
          </a:xfrm>
          <a:prstGeom prst="rect">
            <a:avLst/>
          </a:prstGeom>
        </p:spPr>
      </p:pic>
    </p:spTree>
    <p:extLst>
      <p:ext uri="{BB962C8B-B14F-4D97-AF65-F5344CB8AC3E}">
        <p14:creationId xmlns:p14="http://schemas.microsoft.com/office/powerpoint/2010/main" val="1927587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3578" y="533400"/>
            <a:ext cx="8324862" cy="878712"/>
          </a:xfrm>
        </p:spPr>
        <p:txBody>
          <a:bodyPr>
            <a:normAutofit/>
          </a:bodyPr>
          <a:lstStyle/>
          <a:p>
            <a:r>
              <a:rPr lang="en-US" altLang="zh-CN" sz="3600" dirty="0"/>
              <a:t>Scholar dataset</a:t>
            </a:r>
            <a:endParaRPr lang="zh-CN" altLang="en-US" sz="3600" dirty="0"/>
          </a:p>
        </p:txBody>
      </p:sp>
      <p:sp>
        <p:nvSpPr>
          <p:cNvPr id="4" name="日期占位符 3"/>
          <p:cNvSpPr>
            <a:spLocks noGrp="1"/>
          </p:cNvSpPr>
          <p:nvPr>
            <p:ph type="dt" sz="half" idx="10"/>
          </p:nvPr>
        </p:nvSpPr>
        <p:spPr/>
        <p:txBody>
          <a:bodyPr/>
          <a:lstStyle/>
          <a:p>
            <a:fld id="{B92EAE6E-7591-D242-A7E2-BD1385528C06}" type="datetime1">
              <a:rPr kumimoji="1" lang="zh-CN" altLang="en-US" smtClean="0"/>
              <a:t>2020/12/23</a:t>
            </a:fld>
            <a:endParaRPr kumimoji="1" lang="zh-CN" altLang="en-US"/>
          </a:p>
        </p:txBody>
      </p:sp>
      <p:sp>
        <p:nvSpPr>
          <p:cNvPr id="5" name="灯片编号占位符 4"/>
          <p:cNvSpPr>
            <a:spLocks noGrp="1"/>
          </p:cNvSpPr>
          <p:nvPr>
            <p:ph type="sldNum" sz="quarter" idx="12"/>
          </p:nvPr>
        </p:nvSpPr>
        <p:spPr/>
        <p:txBody>
          <a:bodyPr/>
          <a:lstStyle/>
          <a:p>
            <a:fld id="{94301C97-D473-674F-96A2-946ECAA438A3}" type="slidenum">
              <a:rPr kumimoji="1" lang="zh-CN" altLang="en-US" smtClean="0"/>
              <a:t>17</a:t>
            </a:fld>
            <a:endParaRPr kumimoji="1" lang="zh-CN" altLang="en-US"/>
          </a:p>
        </p:txBody>
      </p:sp>
      <p:pic>
        <p:nvPicPr>
          <p:cNvPr id="7" name="图片 6">
            <a:extLst>
              <a:ext uri="{FF2B5EF4-FFF2-40B4-BE49-F238E27FC236}">
                <a16:creationId xmlns:a16="http://schemas.microsoft.com/office/drawing/2014/main" id="{5A3A932C-683C-4168-BBF7-963917C9D8A6}"/>
              </a:ext>
            </a:extLst>
          </p:cNvPr>
          <p:cNvPicPr>
            <a:picLocks noChangeAspect="1"/>
          </p:cNvPicPr>
          <p:nvPr/>
        </p:nvPicPr>
        <p:blipFill>
          <a:blip r:embed="rId3"/>
          <a:stretch>
            <a:fillRect/>
          </a:stretch>
        </p:blipFill>
        <p:spPr>
          <a:xfrm>
            <a:off x="550183" y="1856537"/>
            <a:ext cx="2515779" cy="2886525"/>
          </a:xfrm>
          <a:prstGeom prst="rect">
            <a:avLst/>
          </a:prstGeom>
        </p:spPr>
      </p:pic>
      <p:pic>
        <p:nvPicPr>
          <p:cNvPr id="10" name="图片 9">
            <a:extLst>
              <a:ext uri="{FF2B5EF4-FFF2-40B4-BE49-F238E27FC236}">
                <a16:creationId xmlns:a16="http://schemas.microsoft.com/office/drawing/2014/main" id="{4CA1944A-2A29-4B29-95C6-5EF95B18693B}"/>
              </a:ext>
            </a:extLst>
          </p:cNvPr>
          <p:cNvPicPr>
            <a:picLocks noChangeAspect="1"/>
          </p:cNvPicPr>
          <p:nvPr/>
        </p:nvPicPr>
        <p:blipFill>
          <a:blip r:embed="rId4"/>
          <a:stretch>
            <a:fillRect/>
          </a:stretch>
        </p:blipFill>
        <p:spPr>
          <a:xfrm>
            <a:off x="2893215" y="1883019"/>
            <a:ext cx="1774287" cy="2860043"/>
          </a:xfrm>
          <a:prstGeom prst="rect">
            <a:avLst/>
          </a:prstGeom>
        </p:spPr>
      </p:pic>
    </p:spTree>
    <p:extLst>
      <p:ext uri="{BB962C8B-B14F-4D97-AF65-F5344CB8AC3E}">
        <p14:creationId xmlns:p14="http://schemas.microsoft.com/office/powerpoint/2010/main" val="3001230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3579" y="533400"/>
            <a:ext cx="8065941" cy="878712"/>
          </a:xfrm>
        </p:spPr>
        <p:txBody>
          <a:bodyPr>
            <a:normAutofit/>
          </a:bodyPr>
          <a:lstStyle/>
          <a:p>
            <a:r>
              <a:rPr lang="en-US" altLang="zh-CN" dirty="0"/>
              <a:t>Conclusions</a:t>
            </a:r>
            <a:endParaRPr lang="zh-CN" altLang="en-US" dirty="0"/>
          </a:p>
        </p:txBody>
      </p:sp>
      <p:sp>
        <p:nvSpPr>
          <p:cNvPr id="4" name="日期占位符 3"/>
          <p:cNvSpPr>
            <a:spLocks noGrp="1"/>
          </p:cNvSpPr>
          <p:nvPr>
            <p:ph type="dt" sz="half" idx="10"/>
          </p:nvPr>
        </p:nvSpPr>
        <p:spPr/>
        <p:txBody>
          <a:bodyPr/>
          <a:lstStyle/>
          <a:p>
            <a:fld id="{B92EAE6E-7591-D242-A7E2-BD1385528C06}" type="datetime1">
              <a:rPr kumimoji="1" lang="zh-CN" altLang="en-US" smtClean="0"/>
              <a:t>2020/12/23</a:t>
            </a:fld>
            <a:endParaRPr kumimoji="1" lang="zh-CN" altLang="en-US"/>
          </a:p>
        </p:txBody>
      </p:sp>
      <p:sp>
        <p:nvSpPr>
          <p:cNvPr id="5" name="灯片编号占位符 4"/>
          <p:cNvSpPr>
            <a:spLocks noGrp="1"/>
          </p:cNvSpPr>
          <p:nvPr>
            <p:ph type="sldNum" sz="quarter" idx="12"/>
          </p:nvPr>
        </p:nvSpPr>
        <p:spPr/>
        <p:txBody>
          <a:bodyPr/>
          <a:lstStyle/>
          <a:p>
            <a:fld id="{94301C97-D473-674F-96A2-946ECAA438A3}" type="slidenum">
              <a:rPr kumimoji="1" lang="zh-CN" altLang="en-US" smtClean="0"/>
              <a:t>18</a:t>
            </a:fld>
            <a:endParaRPr kumimoji="1" lang="zh-CN" altLang="en-US"/>
          </a:p>
        </p:txBody>
      </p:sp>
      <p:sp>
        <p:nvSpPr>
          <p:cNvPr id="8" name="文本框 7">
            <a:extLst>
              <a:ext uri="{FF2B5EF4-FFF2-40B4-BE49-F238E27FC236}">
                <a16:creationId xmlns:a16="http://schemas.microsoft.com/office/drawing/2014/main" id="{B0554800-8DCC-4E56-B9EA-06014DF602EB}"/>
              </a:ext>
            </a:extLst>
          </p:cNvPr>
          <p:cNvSpPr txBox="1"/>
          <p:nvPr/>
        </p:nvSpPr>
        <p:spPr>
          <a:xfrm>
            <a:off x="399688" y="1621291"/>
            <a:ext cx="8483055" cy="2123658"/>
          </a:xfrm>
          <a:prstGeom prst="rect">
            <a:avLst/>
          </a:prstGeom>
          <a:noFill/>
        </p:spPr>
        <p:txBody>
          <a:bodyPr wrap="square">
            <a:spAutoFit/>
          </a:bodyPr>
          <a:lstStyle/>
          <a:p>
            <a:r>
              <a:rPr lang="en-US" altLang="zh-CN" sz="2400" dirty="0">
                <a:solidFill>
                  <a:srgbClr val="333333"/>
                </a:solidFill>
                <a:latin typeface="Arial" panose="020B0604020202020204" pitchFamily="34" charset="0"/>
              </a:rPr>
              <a:t>1.Our approach uses an </a:t>
            </a:r>
            <a:r>
              <a:rPr lang="en-US" altLang="zh-CN" sz="2400" dirty="0">
                <a:solidFill>
                  <a:srgbClr val="FF0000"/>
                </a:solidFill>
                <a:latin typeface="Arial" panose="020B0604020202020204" pitchFamily="34" charset="0"/>
              </a:rPr>
              <a:t>attention-based neural sequence-to-sequence model</a:t>
            </a:r>
            <a:r>
              <a:rPr lang="en-US" altLang="zh-CN" sz="2400" dirty="0">
                <a:solidFill>
                  <a:srgbClr val="333333"/>
                </a:solidFill>
                <a:latin typeface="Arial" panose="020B0604020202020204" pitchFamily="34" charset="0"/>
              </a:rPr>
              <a:t>, with </a:t>
            </a:r>
            <a:r>
              <a:rPr lang="en-US" altLang="zh-CN" sz="2400" dirty="0">
                <a:solidFill>
                  <a:srgbClr val="FF0000"/>
                </a:solidFill>
                <a:latin typeface="Arial" panose="020B0604020202020204" pitchFamily="34" charset="0"/>
              </a:rPr>
              <a:t>data augmentation </a:t>
            </a:r>
            <a:r>
              <a:rPr lang="en-US" altLang="zh-CN" sz="2400" dirty="0">
                <a:solidFill>
                  <a:srgbClr val="333333"/>
                </a:solidFill>
                <a:latin typeface="Arial" panose="020B0604020202020204" pitchFamily="34" charset="0"/>
              </a:rPr>
              <a:t>from the target database to </a:t>
            </a:r>
            <a:r>
              <a:rPr lang="en-US" altLang="zh-CN" sz="2400" dirty="0">
                <a:solidFill>
                  <a:srgbClr val="FF0000"/>
                </a:solidFill>
                <a:latin typeface="Arial" panose="020B0604020202020204" pitchFamily="34" charset="0"/>
              </a:rPr>
              <a:t>parse utterances to SQL</a:t>
            </a:r>
            <a:r>
              <a:rPr lang="en-US" altLang="zh-CN" sz="2400" dirty="0">
                <a:solidFill>
                  <a:srgbClr val="333333"/>
                </a:solidFill>
                <a:latin typeface="Arial" panose="020B0604020202020204" pitchFamily="34" charset="0"/>
              </a:rPr>
              <a:t>.</a:t>
            </a:r>
          </a:p>
          <a:p>
            <a:r>
              <a:rPr lang="en-US" altLang="zh-CN" sz="2400" dirty="0">
                <a:solidFill>
                  <a:srgbClr val="333333"/>
                </a:solidFill>
                <a:latin typeface="Arial" panose="020B0604020202020204" pitchFamily="34" charset="0"/>
              </a:rPr>
              <a:t>(model &amp; data augmentation) </a:t>
            </a:r>
            <a:br>
              <a:rPr lang="en-US" altLang="zh-CN" sz="2400" dirty="0"/>
            </a:br>
            <a:br>
              <a:rPr lang="en-US" altLang="zh-CN" dirty="0"/>
            </a:br>
            <a:endParaRPr lang="zh-CN" altLang="en-US" dirty="0"/>
          </a:p>
        </p:txBody>
      </p:sp>
      <p:sp>
        <p:nvSpPr>
          <p:cNvPr id="9" name="文本框 8">
            <a:extLst>
              <a:ext uri="{FF2B5EF4-FFF2-40B4-BE49-F238E27FC236}">
                <a16:creationId xmlns:a16="http://schemas.microsoft.com/office/drawing/2014/main" id="{FA7825E9-2BD0-4C83-9334-048A6B9A18E4}"/>
              </a:ext>
            </a:extLst>
          </p:cNvPr>
          <p:cNvSpPr txBox="1"/>
          <p:nvPr/>
        </p:nvSpPr>
        <p:spPr>
          <a:xfrm>
            <a:off x="399687" y="3375617"/>
            <a:ext cx="8585571" cy="2123658"/>
          </a:xfrm>
          <a:prstGeom prst="rect">
            <a:avLst/>
          </a:prstGeom>
          <a:noFill/>
        </p:spPr>
        <p:txBody>
          <a:bodyPr wrap="square">
            <a:spAutoFit/>
          </a:bodyPr>
          <a:lstStyle/>
          <a:p>
            <a:r>
              <a:rPr lang="en-US" altLang="zh-CN" sz="2400" dirty="0">
                <a:solidFill>
                  <a:srgbClr val="333333"/>
                </a:solidFill>
                <a:latin typeface="Arial" panose="020B0604020202020204" pitchFamily="34" charset="0"/>
              </a:rPr>
              <a:t>2. This model is deployed in an online system, where </a:t>
            </a:r>
            <a:r>
              <a:rPr lang="en-US" altLang="zh-CN" sz="2400" dirty="0">
                <a:solidFill>
                  <a:srgbClr val="FF0000"/>
                </a:solidFill>
                <a:latin typeface="Arial" panose="020B0604020202020204" pitchFamily="34" charset="0"/>
              </a:rPr>
              <a:t>user feedback</a:t>
            </a:r>
            <a:r>
              <a:rPr lang="en-US" altLang="zh-CN" sz="2400" dirty="0">
                <a:solidFill>
                  <a:srgbClr val="333333"/>
                </a:solidFill>
                <a:latin typeface="Arial" panose="020B0604020202020204" pitchFamily="34" charset="0"/>
              </a:rPr>
              <a:t> on its predictions is used to select utterances to send for crowd worker annotation. </a:t>
            </a:r>
          </a:p>
          <a:p>
            <a:r>
              <a:rPr lang="en-US" altLang="zh-CN" sz="2400" dirty="0">
                <a:solidFill>
                  <a:srgbClr val="333333"/>
                </a:solidFill>
                <a:latin typeface="Arial" panose="020B0604020202020204" pitchFamily="34" charset="0"/>
              </a:rPr>
              <a:t>(user-feedback)</a:t>
            </a:r>
            <a:br>
              <a:rPr lang="en-US" altLang="zh-CN" sz="2400" dirty="0"/>
            </a:br>
            <a:br>
              <a:rPr lang="en-US" altLang="zh-CN" dirty="0"/>
            </a:br>
            <a:endParaRPr lang="zh-CN" altLang="en-US" dirty="0"/>
          </a:p>
        </p:txBody>
      </p:sp>
      <p:sp>
        <p:nvSpPr>
          <p:cNvPr id="12" name="文本框 11">
            <a:extLst>
              <a:ext uri="{FF2B5EF4-FFF2-40B4-BE49-F238E27FC236}">
                <a16:creationId xmlns:a16="http://schemas.microsoft.com/office/drawing/2014/main" id="{820A6656-E49B-4FE4-98FC-E793C0D2D024}"/>
              </a:ext>
            </a:extLst>
          </p:cNvPr>
          <p:cNvSpPr txBox="1"/>
          <p:nvPr/>
        </p:nvSpPr>
        <p:spPr>
          <a:xfrm>
            <a:off x="399688" y="5339123"/>
            <a:ext cx="8344622" cy="1200329"/>
          </a:xfrm>
          <a:prstGeom prst="rect">
            <a:avLst/>
          </a:prstGeom>
          <a:noFill/>
        </p:spPr>
        <p:txBody>
          <a:bodyPr wrap="square">
            <a:spAutoFit/>
          </a:bodyPr>
          <a:lstStyle/>
          <a:p>
            <a:r>
              <a:rPr lang="en-US" altLang="zh-CN" sz="2400" dirty="0">
                <a:solidFill>
                  <a:srgbClr val="333333"/>
                </a:solidFill>
                <a:latin typeface="Arial" panose="020B0604020202020204" pitchFamily="34" charset="0"/>
              </a:rPr>
              <a:t>3. We </a:t>
            </a:r>
            <a:r>
              <a:rPr lang="en-US" altLang="zh-CN" sz="2400" dirty="0">
                <a:solidFill>
                  <a:srgbClr val="FF0000"/>
                </a:solidFill>
                <a:latin typeface="Arial" panose="020B0604020202020204" pitchFamily="34" charset="0"/>
              </a:rPr>
              <a:t>release a new dataset </a:t>
            </a:r>
            <a:r>
              <a:rPr lang="en-US" altLang="zh-CN" sz="2400" dirty="0">
                <a:solidFill>
                  <a:srgbClr val="333333"/>
                </a:solidFill>
                <a:latin typeface="Arial" panose="020B0604020202020204" pitchFamily="34" charset="0"/>
              </a:rPr>
              <a:t>of utterances and SQL queries for an academic domain. </a:t>
            </a:r>
            <a:br>
              <a:rPr lang="en-US" altLang="zh-CN" sz="2400" dirty="0">
                <a:solidFill>
                  <a:srgbClr val="333333"/>
                </a:solidFill>
                <a:latin typeface="Arial" panose="020B0604020202020204" pitchFamily="34" charset="0"/>
              </a:rPr>
            </a:br>
            <a:r>
              <a:rPr lang="en-US" altLang="zh-CN" sz="2400" dirty="0">
                <a:solidFill>
                  <a:srgbClr val="333333"/>
                </a:solidFill>
                <a:latin typeface="Arial" panose="020B0604020202020204" pitchFamily="34" charset="0"/>
              </a:rPr>
              <a:t>(scholar dataset)</a:t>
            </a:r>
            <a:endParaRPr lang="zh-CN" altLang="en-US" sz="2400" dirty="0">
              <a:solidFill>
                <a:srgbClr val="333333"/>
              </a:solidFill>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85344" y="2989644"/>
            <a:ext cx="2380938" cy="878712"/>
          </a:xfrm>
        </p:spPr>
        <p:txBody>
          <a:bodyPr>
            <a:noAutofit/>
          </a:bodyPr>
          <a:lstStyle/>
          <a:p>
            <a:r>
              <a:rPr lang="en-US" altLang="zh-CN" sz="8800" dirty="0"/>
              <a:t>Q&amp;A</a:t>
            </a:r>
            <a:endParaRPr lang="zh-CN" altLang="en-US" sz="8800" dirty="0"/>
          </a:p>
        </p:txBody>
      </p:sp>
      <p:sp>
        <p:nvSpPr>
          <p:cNvPr id="4" name="日期占位符 3"/>
          <p:cNvSpPr>
            <a:spLocks noGrp="1"/>
          </p:cNvSpPr>
          <p:nvPr>
            <p:ph type="dt" sz="half" idx="10"/>
          </p:nvPr>
        </p:nvSpPr>
        <p:spPr/>
        <p:txBody>
          <a:bodyPr/>
          <a:lstStyle/>
          <a:p>
            <a:fld id="{B92EAE6E-7591-D242-A7E2-BD1385528C06}" type="datetime1">
              <a:rPr kumimoji="1" lang="zh-CN" altLang="en-US" smtClean="0"/>
              <a:t>2020/12/23</a:t>
            </a:fld>
            <a:endParaRPr kumimoji="1" lang="zh-CN" altLang="en-US"/>
          </a:p>
        </p:txBody>
      </p:sp>
      <p:sp>
        <p:nvSpPr>
          <p:cNvPr id="5" name="灯片编号占位符 4"/>
          <p:cNvSpPr>
            <a:spLocks noGrp="1"/>
          </p:cNvSpPr>
          <p:nvPr>
            <p:ph type="sldNum" sz="quarter" idx="12"/>
          </p:nvPr>
        </p:nvSpPr>
        <p:spPr/>
        <p:txBody>
          <a:bodyPr/>
          <a:lstStyle/>
          <a:p>
            <a:fld id="{94301C97-D473-674F-96A2-946ECAA438A3}" type="slidenum">
              <a:rPr kumimoji="1" lang="zh-CN" altLang="en-US" smtClean="0"/>
              <a:t>19</a:t>
            </a:fld>
            <a:endParaRPr kumimoji="1"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92EAE6E-7591-D242-A7E2-BD1385528C06}" type="datetime1">
              <a:rPr kumimoji="1" lang="zh-CN" altLang="en-US" smtClean="0"/>
              <a:t>2020/12/23</a:t>
            </a:fld>
            <a:endParaRPr kumimoji="1" lang="zh-CN" altLang="en-US"/>
          </a:p>
        </p:txBody>
      </p:sp>
      <p:sp>
        <p:nvSpPr>
          <p:cNvPr id="5" name="灯片编号占位符 4"/>
          <p:cNvSpPr>
            <a:spLocks noGrp="1"/>
          </p:cNvSpPr>
          <p:nvPr>
            <p:ph type="sldNum" sz="quarter" idx="12"/>
          </p:nvPr>
        </p:nvSpPr>
        <p:spPr/>
        <p:txBody>
          <a:bodyPr/>
          <a:lstStyle/>
          <a:p>
            <a:fld id="{94301C97-D473-674F-96A2-946ECAA438A3}" type="slidenum">
              <a:rPr kumimoji="1" lang="zh-CN" altLang="en-US" smtClean="0"/>
              <a:t>2</a:t>
            </a:fld>
            <a:endParaRPr kumimoji="1" lang="zh-CN" altLang="en-US"/>
          </a:p>
        </p:txBody>
      </p:sp>
      <p:sp>
        <p:nvSpPr>
          <p:cNvPr id="7" name="标题 1"/>
          <p:cNvSpPr txBox="1"/>
          <p:nvPr/>
        </p:nvSpPr>
        <p:spPr>
          <a:xfrm>
            <a:off x="283580" y="533400"/>
            <a:ext cx="3510378" cy="87871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altLang="zh-CN" dirty="0"/>
              <a:t>In one sentence</a:t>
            </a:r>
            <a:endParaRPr lang="zh-CN" altLang="en-US" dirty="0"/>
          </a:p>
        </p:txBody>
      </p:sp>
      <p:sp>
        <p:nvSpPr>
          <p:cNvPr id="6" name="文本框 5">
            <a:extLst>
              <a:ext uri="{FF2B5EF4-FFF2-40B4-BE49-F238E27FC236}">
                <a16:creationId xmlns:a16="http://schemas.microsoft.com/office/drawing/2014/main" id="{EF480C09-913D-4E41-8683-C26A60D70B3E}"/>
              </a:ext>
            </a:extLst>
          </p:cNvPr>
          <p:cNvSpPr txBox="1"/>
          <p:nvPr/>
        </p:nvSpPr>
        <p:spPr>
          <a:xfrm>
            <a:off x="1001074" y="2506683"/>
            <a:ext cx="3071002" cy="584775"/>
          </a:xfrm>
          <a:prstGeom prst="rect">
            <a:avLst/>
          </a:prstGeom>
          <a:noFill/>
        </p:spPr>
        <p:txBody>
          <a:bodyPr wrap="square">
            <a:spAutoFit/>
          </a:bodyPr>
          <a:lstStyle/>
          <a:p>
            <a:r>
              <a:rPr lang="en-US" altLang="zh-CN" sz="3200" b="1" dirty="0">
                <a:solidFill>
                  <a:srgbClr val="000000"/>
                </a:solidFill>
                <a:latin typeface="NimbusRomNo9L-Regu"/>
              </a:rPr>
              <a:t>natural language </a:t>
            </a:r>
            <a:endParaRPr lang="zh-CN" altLang="en-US" sz="3200" b="1" dirty="0"/>
          </a:p>
        </p:txBody>
      </p:sp>
      <p:sp>
        <p:nvSpPr>
          <p:cNvPr id="8" name="文本框 7">
            <a:extLst>
              <a:ext uri="{FF2B5EF4-FFF2-40B4-BE49-F238E27FC236}">
                <a16:creationId xmlns:a16="http://schemas.microsoft.com/office/drawing/2014/main" id="{44FD90AF-6FD2-4E68-9FD3-A7060B97DFD5}"/>
              </a:ext>
            </a:extLst>
          </p:cNvPr>
          <p:cNvSpPr txBox="1"/>
          <p:nvPr/>
        </p:nvSpPr>
        <p:spPr>
          <a:xfrm>
            <a:off x="6893779" y="2506683"/>
            <a:ext cx="1222610" cy="584775"/>
          </a:xfrm>
          <a:prstGeom prst="rect">
            <a:avLst/>
          </a:prstGeom>
          <a:noFill/>
        </p:spPr>
        <p:txBody>
          <a:bodyPr wrap="square">
            <a:spAutoFit/>
          </a:bodyPr>
          <a:lstStyle/>
          <a:p>
            <a:r>
              <a:rPr lang="en-US" altLang="zh-CN" sz="3200" b="1" dirty="0" err="1"/>
              <a:t>sql</a:t>
            </a:r>
            <a:endParaRPr lang="zh-CN" altLang="en-US" sz="3200" b="1" dirty="0"/>
          </a:p>
        </p:txBody>
      </p:sp>
      <p:sp>
        <p:nvSpPr>
          <p:cNvPr id="9" name="箭头: 右 8">
            <a:extLst>
              <a:ext uri="{FF2B5EF4-FFF2-40B4-BE49-F238E27FC236}">
                <a16:creationId xmlns:a16="http://schemas.microsoft.com/office/drawing/2014/main" id="{588873F8-7287-40FE-A927-A2A00BBD19B4}"/>
              </a:ext>
            </a:extLst>
          </p:cNvPr>
          <p:cNvSpPr/>
          <p:nvPr/>
        </p:nvSpPr>
        <p:spPr>
          <a:xfrm>
            <a:off x="4112689" y="2635409"/>
            <a:ext cx="2655104" cy="3291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0" name="文本框 9">
            <a:extLst>
              <a:ext uri="{FF2B5EF4-FFF2-40B4-BE49-F238E27FC236}">
                <a16:creationId xmlns:a16="http://schemas.microsoft.com/office/drawing/2014/main" id="{95CDDE42-36AC-44DA-97DA-4E5EFBDBC077}"/>
              </a:ext>
            </a:extLst>
          </p:cNvPr>
          <p:cNvSpPr txBox="1"/>
          <p:nvPr/>
        </p:nvSpPr>
        <p:spPr>
          <a:xfrm>
            <a:off x="1370365" y="4117146"/>
            <a:ext cx="2655104" cy="461665"/>
          </a:xfrm>
          <a:prstGeom prst="rect">
            <a:avLst/>
          </a:prstGeom>
          <a:noFill/>
        </p:spPr>
        <p:txBody>
          <a:bodyPr wrap="square">
            <a:spAutoFit/>
          </a:bodyPr>
          <a:lstStyle/>
          <a:p>
            <a:r>
              <a:rPr lang="en-US" altLang="zh-CN" sz="2400" dirty="0">
                <a:solidFill>
                  <a:srgbClr val="000000"/>
                </a:solidFill>
                <a:latin typeface="NimbusRomNo9L-Regu"/>
              </a:rPr>
              <a:t>seq-to-seq </a:t>
            </a:r>
            <a:r>
              <a:rPr lang="en-US" altLang="zh-CN" sz="2400" b="0" i="0" dirty="0">
                <a:solidFill>
                  <a:srgbClr val="000000"/>
                </a:solidFill>
                <a:effectLst/>
                <a:latin typeface="NimbusRomNo9L-Regu"/>
              </a:rPr>
              <a:t>models</a:t>
            </a:r>
            <a:endParaRPr lang="zh-CN" altLang="en-US" sz="2400" dirty="0"/>
          </a:p>
        </p:txBody>
      </p:sp>
      <p:cxnSp>
        <p:nvCxnSpPr>
          <p:cNvPr id="11" name="直接箭头连接符 10">
            <a:extLst>
              <a:ext uri="{FF2B5EF4-FFF2-40B4-BE49-F238E27FC236}">
                <a16:creationId xmlns:a16="http://schemas.microsoft.com/office/drawing/2014/main" id="{ACA71E2C-2356-4821-9146-B7376D03EE78}"/>
              </a:ext>
            </a:extLst>
          </p:cNvPr>
          <p:cNvCxnSpPr>
            <a:cxnSpLocks/>
            <a:stCxn id="10" idx="0"/>
          </p:cNvCxnSpPr>
          <p:nvPr/>
        </p:nvCxnSpPr>
        <p:spPr>
          <a:xfrm flipV="1">
            <a:off x="2697917" y="2959500"/>
            <a:ext cx="2052751" cy="1157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7C232541-8693-4E21-803D-9D61E00C8B95}"/>
              </a:ext>
            </a:extLst>
          </p:cNvPr>
          <p:cNvSpPr txBox="1"/>
          <p:nvPr/>
        </p:nvSpPr>
        <p:spPr>
          <a:xfrm>
            <a:off x="3052880" y="5130442"/>
            <a:ext cx="2752097" cy="461665"/>
          </a:xfrm>
          <a:prstGeom prst="rect">
            <a:avLst/>
          </a:prstGeom>
          <a:noFill/>
        </p:spPr>
        <p:txBody>
          <a:bodyPr wrap="square">
            <a:spAutoFit/>
          </a:bodyPr>
          <a:lstStyle/>
          <a:p>
            <a:r>
              <a:rPr lang="en-US" altLang="zh-CN" sz="2400" dirty="0"/>
              <a:t>data augmentation</a:t>
            </a:r>
            <a:endParaRPr lang="zh-CN" altLang="en-US" sz="2400" dirty="0"/>
          </a:p>
        </p:txBody>
      </p:sp>
      <p:cxnSp>
        <p:nvCxnSpPr>
          <p:cNvPr id="15" name="直接箭头连接符 14">
            <a:extLst>
              <a:ext uri="{FF2B5EF4-FFF2-40B4-BE49-F238E27FC236}">
                <a16:creationId xmlns:a16="http://schemas.microsoft.com/office/drawing/2014/main" id="{E598A5CA-3A1D-45B6-AC82-4B3358DE5800}"/>
              </a:ext>
            </a:extLst>
          </p:cNvPr>
          <p:cNvCxnSpPr>
            <a:cxnSpLocks/>
            <a:stCxn id="13" idx="0"/>
          </p:cNvCxnSpPr>
          <p:nvPr/>
        </p:nvCxnSpPr>
        <p:spPr>
          <a:xfrm flipV="1">
            <a:off x="4428929" y="2964593"/>
            <a:ext cx="321739" cy="2165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5EE2633F-0FAD-4F14-A342-4872E328E954}"/>
              </a:ext>
            </a:extLst>
          </p:cNvPr>
          <p:cNvSpPr txBox="1"/>
          <p:nvPr/>
        </p:nvSpPr>
        <p:spPr>
          <a:xfrm>
            <a:off x="5440241" y="4478937"/>
            <a:ext cx="3903237" cy="830997"/>
          </a:xfrm>
          <a:prstGeom prst="rect">
            <a:avLst/>
          </a:prstGeom>
          <a:noFill/>
        </p:spPr>
        <p:txBody>
          <a:bodyPr wrap="square">
            <a:spAutoFit/>
          </a:bodyPr>
          <a:lstStyle/>
          <a:p>
            <a:r>
              <a:rPr lang="en-US" altLang="zh-CN" sz="2400" dirty="0"/>
              <a:t>Feedback-based interactive learning</a:t>
            </a:r>
            <a:endParaRPr lang="zh-CN" altLang="en-US" sz="2400" dirty="0"/>
          </a:p>
        </p:txBody>
      </p:sp>
      <p:cxnSp>
        <p:nvCxnSpPr>
          <p:cNvPr id="22" name="直接箭头连接符 21">
            <a:extLst>
              <a:ext uri="{FF2B5EF4-FFF2-40B4-BE49-F238E27FC236}">
                <a16:creationId xmlns:a16="http://schemas.microsoft.com/office/drawing/2014/main" id="{096A0A1A-EF28-436F-9B0C-49BCC5982B7B}"/>
              </a:ext>
            </a:extLst>
          </p:cNvPr>
          <p:cNvCxnSpPr>
            <a:stCxn id="19" idx="0"/>
          </p:cNvCxnSpPr>
          <p:nvPr/>
        </p:nvCxnSpPr>
        <p:spPr>
          <a:xfrm flipH="1" flipV="1">
            <a:off x="4750668" y="2959501"/>
            <a:ext cx="2641192" cy="1519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92EAE6E-7591-D242-A7E2-BD1385528C06}" type="datetime1">
              <a:rPr kumimoji="1" lang="zh-CN" altLang="en-US" smtClean="0"/>
              <a:t>2020/12/23</a:t>
            </a:fld>
            <a:endParaRPr kumimoji="1" lang="zh-CN" altLang="en-US"/>
          </a:p>
        </p:txBody>
      </p:sp>
      <p:sp>
        <p:nvSpPr>
          <p:cNvPr id="5" name="灯片编号占位符 4"/>
          <p:cNvSpPr>
            <a:spLocks noGrp="1"/>
          </p:cNvSpPr>
          <p:nvPr>
            <p:ph type="sldNum" sz="quarter" idx="12"/>
          </p:nvPr>
        </p:nvSpPr>
        <p:spPr/>
        <p:txBody>
          <a:bodyPr/>
          <a:lstStyle/>
          <a:p>
            <a:fld id="{94301C97-D473-674F-96A2-946ECAA438A3}" type="slidenum">
              <a:rPr kumimoji="1" lang="zh-CN" altLang="en-US" smtClean="0"/>
              <a:t>20</a:t>
            </a:fld>
            <a:endParaRPr kumimoji="1" lang="zh-CN" altLang="en-US"/>
          </a:p>
        </p:txBody>
      </p:sp>
      <p:sp>
        <p:nvSpPr>
          <p:cNvPr id="6" name="矩形 5"/>
          <p:cNvSpPr/>
          <p:nvPr/>
        </p:nvSpPr>
        <p:spPr>
          <a:xfrm>
            <a:off x="3464645" y="2967335"/>
            <a:ext cx="2214710" cy="923330"/>
          </a:xfrm>
          <a:prstGeom prst="rect">
            <a:avLst/>
          </a:prstGeom>
          <a:noFill/>
        </p:spPr>
        <p:txBody>
          <a:bodyPr wrap="none" lIns="91440" tIns="45720" rIns="91440" bIns="45720">
            <a:spAutoFit/>
          </a:bodyPr>
          <a:lstStyle/>
          <a:p>
            <a:pPr algn="ctr"/>
            <a:r>
              <a:rPr lang="en-US" altLang="zh-CN"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Thanks</a:t>
            </a:r>
            <a:endParaRPr lang="zh-CN" alt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92EAE6E-7591-D242-A7E2-BD1385528C06}" type="datetime1">
              <a:rPr kumimoji="1" lang="zh-CN" altLang="en-US" smtClean="0"/>
              <a:t>2020/12/23</a:t>
            </a:fld>
            <a:endParaRPr kumimoji="1" lang="zh-CN" altLang="en-US"/>
          </a:p>
        </p:txBody>
      </p:sp>
      <p:sp>
        <p:nvSpPr>
          <p:cNvPr id="5" name="灯片编号占位符 4"/>
          <p:cNvSpPr>
            <a:spLocks noGrp="1"/>
          </p:cNvSpPr>
          <p:nvPr>
            <p:ph type="sldNum" sz="quarter" idx="12"/>
          </p:nvPr>
        </p:nvSpPr>
        <p:spPr/>
        <p:txBody>
          <a:bodyPr/>
          <a:lstStyle/>
          <a:p>
            <a:fld id="{94301C97-D473-674F-96A2-946ECAA438A3}" type="slidenum">
              <a:rPr kumimoji="1" lang="zh-CN" altLang="en-US" smtClean="0"/>
              <a:t>3</a:t>
            </a:fld>
            <a:endParaRPr kumimoji="1" lang="zh-CN" altLang="en-US"/>
          </a:p>
        </p:txBody>
      </p:sp>
      <p:sp>
        <p:nvSpPr>
          <p:cNvPr id="7" name="标题 1"/>
          <p:cNvSpPr>
            <a:spLocks noGrp="1"/>
          </p:cNvSpPr>
          <p:nvPr>
            <p:ph type="title"/>
          </p:nvPr>
        </p:nvSpPr>
        <p:spPr>
          <a:xfrm>
            <a:off x="562773" y="1984899"/>
            <a:ext cx="2656390" cy="878712"/>
          </a:xfrm>
        </p:spPr>
        <p:txBody>
          <a:bodyPr>
            <a:normAutofit/>
          </a:bodyPr>
          <a:lstStyle/>
          <a:p>
            <a:r>
              <a:rPr lang="en-US" altLang="zh-CN" dirty="0"/>
              <a:t>Contribution</a:t>
            </a:r>
            <a:endParaRPr lang="zh-CN" altLang="en-US" dirty="0"/>
          </a:p>
        </p:txBody>
      </p:sp>
      <p:sp>
        <p:nvSpPr>
          <p:cNvPr id="11" name="标题 1"/>
          <p:cNvSpPr txBox="1"/>
          <p:nvPr/>
        </p:nvSpPr>
        <p:spPr>
          <a:xfrm>
            <a:off x="576805" y="1021463"/>
            <a:ext cx="2656390" cy="87871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altLang="zh-CN" dirty="0"/>
              <a:t>Background</a:t>
            </a:r>
            <a:endParaRPr lang="zh-CN" altLang="en-US" dirty="0"/>
          </a:p>
        </p:txBody>
      </p:sp>
      <p:sp>
        <p:nvSpPr>
          <p:cNvPr id="12" name="标题 1">
            <a:extLst>
              <a:ext uri="{FF2B5EF4-FFF2-40B4-BE49-F238E27FC236}">
                <a16:creationId xmlns:a16="http://schemas.microsoft.com/office/drawing/2014/main" id="{6AB7DB1C-2A5C-4BEE-9D72-E8417B8446AD}"/>
              </a:ext>
            </a:extLst>
          </p:cNvPr>
          <p:cNvSpPr txBox="1"/>
          <p:nvPr/>
        </p:nvSpPr>
        <p:spPr>
          <a:xfrm>
            <a:off x="562773" y="4782497"/>
            <a:ext cx="4522596" cy="87871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altLang="zh-CN" dirty="0"/>
              <a:t>Conclusions</a:t>
            </a:r>
            <a:endParaRPr lang="zh-CN" altLang="en-US" dirty="0"/>
          </a:p>
        </p:txBody>
      </p:sp>
      <p:sp>
        <p:nvSpPr>
          <p:cNvPr id="16" name="文本框 15">
            <a:extLst>
              <a:ext uri="{FF2B5EF4-FFF2-40B4-BE49-F238E27FC236}">
                <a16:creationId xmlns:a16="http://schemas.microsoft.com/office/drawing/2014/main" id="{D93254A8-DA14-41B0-A5FC-9251DB65B4DC}"/>
              </a:ext>
            </a:extLst>
          </p:cNvPr>
          <p:cNvSpPr txBox="1"/>
          <p:nvPr/>
        </p:nvSpPr>
        <p:spPr>
          <a:xfrm>
            <a:off x="576805" y="3013201"/>
            <a:ext cx="5484361" cy="707886"/>
          </a:xfrm>
          <a:prstGeom prst="rect">
            <a:avLst/>
          </a:prstGeom>
          <a:noFill/>
        </p:spPr>
        <p:txBody>
          <a:bodyPr wrap="square">
            <a:spAutoFit/>
          </a:bodyPr>
          <a:lstStyle/>
          <a:p>
            <a:r>
              <a:rPr lang="en-US" altLang="zh-CN" sz="4000" spc="-100" dirty="0">
                <a:solidFill>
                  <a:schemeClr val="tx2"/>
                </a:solidFill>
                <a:latin typeface="+mj-lt"/>
                <a:ea typeface="+mj-ea"/>
                <a:cs typeface="+mj-cs"/>
              </a:rPr>
              <a:t>Algorithm</a:t>
            </a:r>
            <a:endParaRPr lang="zh-CN" altLang="en-US" sz="4000" spc="-100" dirty="0">
              <a:solidFill>
                <a:schemeClr val="tx2"/>
              </a:solidFill>
              <a:latin typeface="+mj-lt"/>
              <a:ea typeface="+mj-ea"/>
              <a:cs typeface="+mj-cs"/>
            </a:endParaRPr>
          </a:p>
        </p:txBody>
      </p:sp>
      <p:sp>
        <p:nvSpPr>
          <p:cNvPr id="19" name="标题 1">
            <a:extLst>
              <a:ext uri="{FF2B5EF4-FFF2-40B4-BE49-F238E27FC236}">
                <a16:creationId xmlns:a16="http://schemas.microsoft.com/office/drawing/2014/main" id="{EF31497B-B03D-49AD-9092-9CB10B1D588F}"/>
              </a:ext>
            </a:extLst>
          </p:cNvPr>
          <p:cNvSpPr txBox="1">
            <a:spLocks/>
          </p:cNvSpPr>
          <p:nvPr/>
        </p:nvSpPr>
        <p:spPr>
          <a:xfrm>
            <a:off x="562773" y="3903785"/>
            <a:ext cx="7336421" cy="87871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altLang="zh-CN" dirty="0"/>
              <a:t>Experiments </a:t>
            </a:r>
            <a:endParaRPr lang="zh-CN" altLang="en-US"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3580" y="533400"/>
            <a:ext cx="2656390" cy="878712"/>
          </a:xfrm>
        </p:spPr>
        <p:txBody>
          <a:bodyPr>
            <a:normAutofit/>
          </a:bodyPr>
          <a:lstStyle/>
          <a:p>
            <a:r>
              <a:rPr lang="en-US" altLang="zh-CN" dirty="0"/>
              <a:t>Background</a:t>
            </a:r>
            <a:endParaRPr lang="zh-CN" altLang="en-US" dirty="0"/>
          </a:p>
        </p:txBody>
      </p:sp>
      <p:sp>
        <p:nvSpPr>
          <p:cNvPr id="4" name="日期占位符 3"/>
          <p:cNvSpPr>
            <a:spLocks noGrp="1"/>
          </p:cNvSpPr>
          <p:nvPr>
            <p:ph type="dt" sz="half" idx="10"/>
          </p:nvPr>
        </p:nvSpPr>
        <p:spPr/>
        <p:txBody>
          <a:bodyPr/>
          <a:lstStyle/>
          <a:p>
            <a:fld id="{B92EAE6E-7591-D242-A7E2-BD1385528C06}" type="datetime1">
              <a:rPr kumimoji="1" lang="zh-CN" altLang="en-US" smtClean="0"/>
              <a:t>2020/12/23</a:t>
            </a:fld>
            <a:endParaRPr kumimoji="1" lang="zh-CN" altLang="en-US"/>
          </a:p>
        </p:txBody>
      </p:sp>
      <p:sp>
        <p:nvSpPr>
          <p:cNvPr id="5" name="灯片编号占位符 4"/>
          <p:cNvSpPr>
            <a:spLocks noGrp="1"/>
          </p:cNvSpPr>
          <p:nvPr>
            <p:ph type="sldNum" sz="quarter" idx="12"/>
          </p:nvPr>
        </p:nvSpPr>
        <p:spPr/>
        <p:txBody>
          <a:bodyPr/>
          <a:lstStyle/>
          <a:p>
            <a:fld id="{94301C97-D473-674F-96A2-946ECAA438A3}" type="slidenum">
              <a:rPr kumimoji="1" lang="zh-CN" altLang="en-US" smtClean="0"/>
              <a:t>4</a:t>
            </a:fld>
            <a:endParaRPr kumimoji="1" lang="zh-CN" altLang="en-US"/>
          </a:p>
        </p:txBody>
      </p:sp>
      <p:sp>
        <p:nvSpPr>
          <p:cNvPr id="7" name="文本框 6">
            <a:extLst>
              <a:ext uri="{FF2B5EF4-FFF2-40B4-BE49-F238E27FC236}">
                <a16:creationId xmlns:a16="http://schemas.microsoft.com/office/drawing/2014/main" id="{0220D931-E2E6-4BAE-B041-04B0EC3C0D79}"/>
              </a:ext>
            </a:extLst>
          </p:cNvPr>
          <p:cNvSpPr txBox="1"/>
          <p:nvPr/>
        </p:nvSpPr>
        <p:spPr>
          <a:xfrm>
            <a:off x="504685" y="2506683"/>
            <a:ext cx="3071002" cy="584775"/>
          </a:xfrm>
          <a:prstGeom prst="rect">
            <a:avLst/>
          </a:prstGeom>
          <a:noFill/>
        </p:spPr>
        <p:txBody>
          <a:bodyPr wrap="square">
            <a:spAutoFit/>
          </a:bodyPr>
          <a:lstStyle/>
          <a:p>
            <a:r>
              <a:rPr lang="en-US" altLang="zh-CN" sz="3200" b="1" dirty="0">
                <a:solidFill>
                  <a:srgbClr val="000000"/>
                </a:solidFill>
                <a:latin typeface="NimbusRomNo9L-Regu"/>
              </a:rPr>
              <a:t>natural language </a:t>
            </a:r>
            <a:endParaRPr lang="zh-CN" altLang="en-US" sz="3200" b="1" dirty="0"/>
          </a:p>
        </p:txBody>
      </p:sp>
      <p:sp>
        <p:nvSpPr>
          <p:cNvPr id="8" name="文本框 7">
            <a:extLst>
              <a:ext uri="{FF2B5EF4-FFF2-40B4-BE49-F238E27FC236}">
                <a16:creationId xmlns:a16="http://schemas.microsoft.com/office/drawing/2014/main" id="{A863845D-1771-4B90-BE90-214B3778DCA2}"/>
              </a:ext>
            </a:extLst>
          </p:cNvPr>
          <p:cNvSpPr txBox="1"/>
          <p:nvPr/>
        </p:nvSpPr>
        <p:spPr>
          <a:xfrm>
            <a:off x="6397390" y="2506683"/>
            <a:ext cx="1222610" cy="584775"/>
          </a:xfrm>
          <a:prstGeom prst="rect">
            <a:avLst/>
          </a:prstGeom>
          <a:noFill/>
        </p:spPr>
        <p:txBody>
          <a:bodyPr wrap="square">
            <a:spAutoFit/>
          </a:bodyPr>
          <a:lstStyle/>
          <a:p>
            <a:r>
              <a:rPr lang="en-US" altLang="zh-CN" sz="3200" b="1" dirty="0" err="1"/>
              <a:t>sql</a:t>
            </a:r>
            <a:endParaRPr lang="zh-CN" altLang="en-US" sz="3200" b="1" dirty="0"/>
          </a:p>
        </p:txBody>
      </p:sp>
      <p:sp>
        <p:nvSpPr>
          <p:cNvPr id="9" name="箭头: 右 8">
            <a:extLst>
              <a:ext uri="{FF2B5EF4-FFF2-40B4-BE49-F238E27FC236}">
                <a16:creationId xmlns:a16="http://schemas.microsoft.com/office/drawing/2014/main" id="{3FAEA02A-0E1E-4259-9A8D-D0DE1CF48570}"/>
              </a:ext>
            </a:extLst>
          </p:cNvPr>
          <p:cNvSpPr/>
          <p:nvPr/>
        </p:nvSpPr>
        <p:spPr>
          <a:xfrm>
            <a:off x="3616300" y="2635409"/>
            <a:ext cx="2655104" cy="3291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2" name="文本框 11">
            <a:extLst>
              <a:ext uri="{FF2B5EF4-FFF2-40B4-BE49-F238E27FC236}">
                <a16:creationId xmlns:a16="http://schemas.microsoft.com/office/drawing/2014/main" id="{31BD1DA8-611E-4010-B0EE-F8E93FFDAD3C}"/>
              </a:ext>
            </a:extLst>
          </p:cNvPr>
          <p:cNvSpPr txBox="1"/>
          <p:nvPr/>
        </p:nvSpPr>
        <p:spPr>
          <a:xfrm>
            <a:off x="2262257" y="2070930"/>
            <a:ext cx="5602159" cy="461665"/>
          </a:xfrm>
          <a:prstGeom prst="rect">
            <a:avLst/>
          </a:prstGeom>
          <a:noFill/>
        </p:spPr>
        <p:txBody>
          <a:bodyPr wrap="square">
            <a:spAutoFit/>
          </a:bodyPr>
          <a:lstStyle/>
          <a:p>
            <a:r>
              <a:rPr lang="en-US" altLang="zh-CN" sz="2400" dirty="0">
                <a:solidFill>
                  <a:srgbClr val="000000"/>
                </a:solidFill>
                <a:latin typeface="NimbusRomNo9L-Regu"/>
              </a:rPr>
              <a:t>existing semantic parsing approaches </a:t>
            </a:r>
            <a:endParaRPr lang="zh-CN" altLang="en-US" sz="2400" dirty="0"/>
          </a:p>
        </p:txBody>
      </p:sp>
      <p:sp>
        <p:nvSpPr>
          <p:cNvPr id="14" name="文本框 13">
            <a:extLst>
              <a:ext uri="{FF2B5EF4-FFF2-40B4-BE49-F238E27FC236}">
                <a16:creationId xmlns:a16="http://schemas.microsoft.com/office/drawing/2014/main" id="{8F4BCE9F-9B91-42E0-BF69-AAFEB3B4F408}"/>
              </a:ext>
            </a:extLst>
          </p:cNvPr>
          <p:cNvSpPr txBox="1"/>
          <p:nvPr/>
        </p:nvSpPr>
        <p:spPr>
          <a:xfrm>
            <a:off x="5237916" y="4149008"/>
            <a:ext cx="4572000" cy="369332"/>
          </a:xfrm>
          <a:prstGeom prst="rect">
            <a:avLst/>
          </a:prstGeom>
          <a:noFill/>
        </p:spPr>
        <p:txBody>
          <a:bodyPr wrap="square">
            <a:spAutoFit/>
          </a:bodyPr>
          <a:lstStyle/>
          <a:p>
            <a:r>
              <a:rPr lang="en-US" altLang="zh-CN" sz="1800" dirty="0">
                <a:solidFill>
                  <a:srgbClr val="000000"/>
                </a:solidFill>
                <a:latin typeface="NimbusRomNo9L-Regu"/>
              </a:rPr>
              <a:t>require extensive feature engineering</a:t>
            </a:r>
            <a:endParaRPr lang="zh-CN" altLang="en-US" dirty="0"/>
          </a:p>
        </p:txBody>
      </p:sp>
      <p:sp>
        <p:nvSpPr>
          <p:cNvPr id="16" name="文本框 15">
            <a:extLst>
              <a:ext uri="{FF2B5EF4-FFF2-40B4-BE49-F238E27FC236}">
                <a16:creationId xmlns:a16="http://schemas.microsoft.com/office/drawing/2014/main" id="{23215A61-D60C-4FCD-AA1A-F631F2A6F192}"/>
              </a:ext>
            </a:extLst>
          </p:cNvPr>
          <p:cNvSpPr txBox="1"/>
          <p:nvPr/>
        </p:nvSpPr>
        <p:spPr>
          <a:xfrm>
            <a:off x="591112" y="3940935"/>
            <a:ext cx="4113780" cy="707886"/>
          </a:xfrm>
          <a:prstGeom prst="rect">
            <a:avLst/>
          </a:prstGeom>
          <a:noFill/>
        </p:spPr>
        <p:txBody>
          <a:bodyPr wrap="square">
            <a:spAutoFit/>
          </a:bodyPr>
          <a:lstStyle/>
          <a:p>
            <a:r>
              <a:rPr lang="en-US" altLang="zh-CN" sz="2000" dirty="0">
                <a:solidFill>
                  <a:srgbClr val="000000"/>
                </a:solidFill>
                <a:latin typeface="NimbusRomNo9L-Regu"/>
              </a:rPr>
              <a:t>special-purpose intermediate meaning representations </a:t>
            </a:r>
            <a:endParaRPr lang="zh-CN" altLang="en-US" sz="2000" dirty="0"/>
          </a:p>
        </p:txBody>
      </p:sp>
      <p:cxnSp>
        <p:nvCxnSpPr>
          <p:cNvPr id="20" name="直接箭头连接符 19">
            <a:extLst>
              <a:ext uri="{FF2B5EF4-FFF2-40B4-BE49-F238E27FC236}">
                <a16:creationId xmlns:a16="http://schemas.microsoft.com/office/drawing/2014/main" id="{C04E17DD-FEB8-4CC1-B4F9-82219E70DB7A}"/>
              </a:ext>
            </a:extLst>
          </p:cNvPr>
          <p:cNvCxnSpPr>
            <a:cxnSpLocks/>
          </p:cNvCxnSpPr>
          <p:nvPr/>
        </p:nvCxnSpPr>
        <p:spPr>
          <a:xfrm flipV="1">
            <a:off x="3023231" y="2917065"/>
            <a:ext cx="2011591" cy="1102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6DA1ECCF-D1CA-4357-9452-1D429DBF185A}"/>
              </a:ext>
            </a:extLst>
          </p:cNvPr>
          <p:cNvCxnSpPr>
            <a:cxnSpLocks/>
          </p:cNvCxnSpPr>
          <p:nvPr/>
        </p:nvCxnSpPr>
        <p:spPr>
          <a:xfrm flipH="1" flipV="1">
            <a:off x="5034822" y="2917065"/>
            <a:ext cx="2393010" cy="1231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45AD06-185C-4674-94A6-EA28977520FC}"/>
              </a:ext>
            </a:extLst>
          </p:cNvPr>
          <p:cNvSpPr>
            <a:spLocks noGrp="1"/>
          </p:cNvSpPr>
          <p:nvPr>
            <p:ph type="title"/>
          </p:nvPr>
        </p:nvSpPr>
        <p:spPr>
          <a:xfrm>
            <a:off x="293298" y="533400"/>
            <a:ext cx="8229600" cy="990600"/>
          </a:xfrm>
        </p:spPr>
        <p:txBody>
          <a:bodyPr/>
          <a:lstStyle/>
          <a:p>
            <a:r>
              <a:rPr lang="en-US" altLang="zh-CN" dirty="0"/>
              <a:t>Contribution</a:t>
            </a:r>
            <a:endParaRPr lang="zh-CN" altLang="en-US" dirty="0"/>
          </a:p>
        </p:txBody>
      </p:sp>
      <p:sp>
        <p:nvSpPr>
          <p:cNvPr id="4" name="日期占位符 3">
            <a:extLst>
              <a:ext uri="{FF2B5EF4-FFF2-40B4-BE49-F238E27FC236}">
                <a16:creationId xmlns:a16="http://schemas.microsoft.com/office/drawing/2014/main" id="{D3D352C4-096C-4838-A908-294F4912EF15}"/>
              </a:ext>
            </a:extLst>
          </p:cNvPr>
          <p:cNvSpPr>
            <a:spLocks noGrp="1"/>
          </p:cNvSpPr>
          <p:nvPr>
            <p:ph type="dt" sz="half" idx="10"/>
          </p:nvPr>
        </p:nvSpPr>
        <p:spPr/>
        <p:txBody>
          <a:bodyPr/>
          <a:lstStyle/>
          <a:p>
            <a:fld id="{B92EAE6E-7591-D242-A7E2-BD1385528C06}" type="datetime1">
              <a:rPr kumimoji="1" lang="zh-CN" altLang="en-US" smtClean="0"/>
              <a:t>2020/12/23</a:t>
            </a:fld>
            <a:endParaRPr kumimoji="1" lang="zh-CN" altLang="en-US"/>
          </a:p>
        </p:txBody>
      </p:sp>
      <p:sp>
        <p:nvSpPr>
          <p:cNvPr id="5" name="灯片编号占位符 4">
            <a:extLst>
              <a:ext uri="{FF2B5EF4-FFF2-40B4-BE49-F238E27FC236}">
                <a16:creationId xmlns:a16="http://schemas.microsoft.com/office/drawing/2014/main" id="{93F4C207-5410-47E2-A065-247D3E99F36A}"/>
              </a:ext>
            </a:extLst>
          </p:cNvPr>
          <p:cNvSpPr>
            <a:spLocks noGrp="1"/>
          </p:cNvSpPr>
          <p:nvPr>
            <p:ph type="sldNum" sz="quarter" idx="12"/>
          </p:nvPr>
        </p:nvSpPr>
        <p:spPr/>
        <p:txBody>
          <a:bodyPr/>
          <a:lstStyle/>
          <a:p>
            <a:fld id="{94301C97-D473-674F-96A2-946ECAA438A3}" type="slidenum">
              <a:rPr kumimoji="1" lang="zh-CN" altLang="en-US" smtClean="0"/>
              <a:t>5</a:t>
            </a:fld>
            <a:endParaRPr kumimoji="1" lang="zh-CN" altLang="en-US"/>
          </a:p>
        </p:txBody>
      </p:sp>
      <p:sp>
        <p:nvSpPr>
          <p:cNvPr id="7" name="文本框 6">
            <a:extLst>
              <a:ext uri="{FF2B5EF4-FFF2-40B4-BE49-F238E27FC236}">
                <a16:creationId xmlns:a16="http://schemas.microsoft.com/office/drawing/2014/main" id="{D38AFD68-636A-4A5C-AA28-B5EA2B5312A7}"/>
              </a:ext>
            </a:extLst>
          </p:cNvPr>
          <p:cNvSpPr txBox="1"/>
          <p:nvPr/>
        </p:nvSpPr>
        <p:spPr>
          <a:xfrm>
            <a:off x="311988" y="1555432"/>
            <a:ext cx="7841412" cy="5663089"/>
          </a:xfrm>
          <a:prstGeom prst="rect">
            <a:avLst/>
          </a:prstGeom>
          <a:noFill/>
        </p:spPr>
        <p:txBody>
          <a:bodyPr wrap="square">
            <a:spAutoFit/>
          </a:bodyPr>
          <a:lstStyle/>
          <a:p>
            <a:r>
              <a:rPr lang="en-US" altLang="zh-CN" sz="3200" dirty="0">
                <a:solidFill>
                  <a:srgbClr val="000000"/>
                </a:solidFill>
                <a:latin typeface="NimbusRomNo9L-Regu"/>
              </a:rPr>
              <a:t>1. Use seq-to-seq </a:t>
            </a:r>
            <a:r>
              <a:rPr lang="en-US" altLang="zh-CN" sz="3200" b="0" i="0" dirty="0">
                <a:solidFill>
                  <a:srgbClr val="000000"/>
                </a:solidFill>
                <a:effectLst/>
                <a:latin typeface="NimbusRomNo9L-Regu"/>
              </a:rPr>
              <a:t>models to </a:t>
            </a:r>
            <a:r>
              <a:rPr lang="en-US" altLang="zh-CN" sz="3200" b="0" i="0" dirty="0">
                <a:solidFill>
                  <a:srgbClr val="FF0000"/>
                </a:solidFill>
                <a:effectLst/>
                <a:latin typeface="NimbusRomNo9L-Regu"/>
              </a:rPr>
              <a:t>map utterances directly</a:t>
            </a:r>
            <a:r>
              <a:rPr lang="en-US" altLang="zh-CN" sz="3200" dirty="0">
                <a:solidFill>
                  <a:srgbClr val="FF0000"/>
                </a:solidFill>
                <a:latin typeface="NimbusRomNo9L-Regu"/>
              </a:rPr>
              <a:t> </a:t>
            </a:r>
            <a:r>
              <a:rPr lang="en-US" altLang="zh-CN" sz="3200" b="0" i="0" dirty="0">
                <a:solidFill>
                  <a:srgbClr val="FF0000"/>
                </a:solidFill>
                <a:effectLst/>
                <a:latin typeface="NimbusRomNo9L-Regu"/>
              </a:rPr>
              <a:t>to SQL</a:t>
            </a:r>
            <a:endParaRPr lang="en-US" altLang="zh-CN" sz="3200" b="0" i="0" dirty="0">
              <a:solidFill>
                <a:srgbClr val="000000"/>
              </a:solidFill>
              <a:effectLst/>
              <a:latin typeface="NimbusRomNo9L-Regu"/>
            </a:endParaRPr>
          </a:p>
          <a:p>
            <a:endParaRPr lang="en-US" altLang="zh-CN" sz="3200" dirty="0">
              <a:solidFill>
                <a:srgbClr val="000000"/>
              </a:solidFill>
              <a:latin typeface="NimbusRomNo9L-Regu"/>
            </a:endParaRPr>
          </a:p>
          <a:p>
            <a:r>
              <a:rPr lang="en-US" altLang="zh-CN" sz="3200" b="0" i="0" dirty="0">
                <a:solidFill>
                  <a:srgbClr val="000000"/>
                </a:solidFill>
                <a:effectLst/>
                <a:latin typeface="NimbusRomNo9L-Regu"/>
              </a:rPr>
              <a:t>2.external paraphrase resources and schema template can be used for </a:t>
            </a:r>
            <a:r>
              <a:rPr lang="en-US" altLang="zh-CN" sz="3200" b="0" i="0" dirty="0">
                <a:solidFill>
                  <a:srgbClr val="FF0000"/>
                </a:solidFill>
                <a:effectLst/>
                <a:latin typeface="NimbusRomNo9L-Regu"/>
              </a:rPr>
              <a:t>effective data augmentation</a:t>
            </a:r>
          </a:p>
          <a:p>
            <a:endParaRPr lang="en-US" altLang="zh-CN" sz="3200" dirty="0">
              <a:solidFill>
                <a:srgbClr val="000000"/>
              </a:solidFill>
              <a:latin typeface="NimbusRomNo9L-Regu"/>
            </a:endParaRPr>
          </a:p>
          <a:p>
            <a:r>
              <a:rPr lang="en-US" altLang="zh-CN" sz="3200" dirty="0">
                <a:solidFill>
                  <a:srgbClr val="000000"/>
                </a:solidFill>
                <a:latin typeface="NimbusRomNo9L-Regu"/>
              </a:rPr>
              <a:t>3</a:t>
            </a:r>
            <a:r>
              <a:rPr lang="en-US" altLang="zh-CN" sz="3200" b="0" i="0" dirty="0">
                <a:solidFill>
                  <a:srgbClr val="000000"/>
                </a:solidFill>
                <a:effectLst/>
                <a:latin typeface="NimbusRomNo9L-Regu"/>
              </a:rPr>
              <a:t>. </a:t>
            </a:r>
            <a:r>
              <a:rPr lang="en-US" altLang="zh-CN" sz="3200" b="0" i="0" dirty="0">
                <a:solidFill>
                  <a:srgbClr val="FF0000"/>
                </a:solidFill>
                <a:effectLst/>
                <a:latin typeface="NimbusRomNo9L-Regu"/>
              </a:rPr>
              <a:t>user feedback </a:t>
            </a:r>
            <a:r>
              <a:rPr lang="en-US" altLang="zh-CN" sz="3200" b="0" i="0" dirty="0">
                <a:solidFill>
                  <a:srgbClr val="000000"/>
                </a:solidFill>
                <a:effectLst/>
                <a:latin typeface="NimbusRomNo9L-Regu"/>
              </a:rPr>
              <a:t>on results and </a:t>
            </a:r>
            <a:r>
              <a:rPr lang="en-US" altLang="zh-CN" sz="3200" b="0" i="0" dirty="0">
                <a:solidFill>
                  <a:srgbClr val="FF0000"/>
                </a:solidFill>
                <a:effectLst/>
                <a:latin typeface="NimbusRomNo9L-Regu"/>
              </a:rPr>
              <a:t>annotations from specialists by interactive learning </a:t>
            </a:r>
            <a:r>
              <a:rPr lang="en-US" altLang="zh-CN" sz="3200" b="0" i="0" dirty="0">
                <a:effectLst/>
                <a:latin typeface="NimbusRomNo9L-Regu"/>
              </a:rPr>
              <a:t>can improve the model </a:t>
            </a:r>
            <a:r>
              <a:rPr lang="en-US" altLang="zh-CN" sz="3200" dirty="0">
                <a:latin typeface="NimbusRomNo9L-Regu"/>
              </a:rPr>
              <a:t>for new domains </a:t>
            </a:r>
            <a:br>
              <a:rPr lang="en-US" altLang="zh-CN" sz="2400" dirty="0"/>
            </a:br>
            <a:br>
              <a:rPr lang="en-US" altLang="zh-CN" sz="2400" b="0" i="0" dirty="0">
                <a:effectLst/>
                <a:latin typeface="NimbusRomNo9L-Regu"/>
              </a:rPr>
            </a:br>
            <a:endParaRPr lang="zh-CN" altLang="en-US" dirty="0"/>
          </a:p>
        </p:txBody>
      </p:sp>
    </p:spTree>
    <p:extLst>
      <p:ext uri="{BB962C8B-B14F-4D97-AF65-F5344CB8AC3E}">
        <p14:creationId xmlns:p14="http://schemas.microsoft.com/office/powerpoint/2010/main" val="2835634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2309" y="793892"/>
            <a:ext cx="9665490" cy="878712"/>
          </a:xfrm>
        </p:spPr>
        <p:txBody>
          <a:bodyPr>
            <a:noAutofit/>
          </a:bodyPr>
          <a:lstStyle/>
          <a:p>
            <a:r>
              <a:rPr lang="en-US" altLang="zh-CN" dirty="0"/>
              <a:t>Feedback-based Learning</a:t>
            </a:r>
            <a:br>
              <a:rPr lang="en-US" altLang="zh-CN" dirty="0"/>
            </a:br>
            <a:endParaRPr lang="zh-CN" altLang="en-US" sz="3200" dirty="0"/>
          </a:p>
        </p:txBody>
      </p:sp>
      <p:sp>
        <p:nvSpPr>
          <p:cNvPr id="4" name="日期占位符 3"/>
          <p:cNvSpPr>
            <a:spLocks noGrp="1"/>
          </p:cNvSpPr>
          <p:nvPr>
            <p:ph type="dt" sz="half" idx="10"/>
          </p:nvPr>
        </p:nvSpPr>
        <p:spPr/>
        <p:txBody>
          <a:bodyPr/>
          <a:lstStyle/>
          <a:p>
            <a:fld id="{B92EAE6E-7591-D242-A7E2-BD1385528C06}" type="datetime1">
              <a:rPr kumimoji="1" lang="zh-CN" altLang="en-US" smtClean="0"/>
              <a:t>2020/12/23</a:t>
            </a:fld>
            <a:endParaRPr kumimoji="1" lang="zh-CN" altLang="en-US"/>
          </a:p>
        </p:txBody>
      </p:sp>
      <p:sp>
        <p:nvSpPr>
          <p:cNvPr id="5" name="灯片编号占位符 4"/>
          <p:cNvSpPr>
            <a:spLocks noGrp="1"/>
          </p:cNvSpPr>
          <p:nvPr>
            <p:ph type="sldNum" sz="quarter" idx="12"/>
          </p:nvPr>
        </p:nvSpPr>
        <p:spPr/>
        <p:txBody>
          <a:bodyPr/>
          <a:lstStyle/>
          <a:p>
            <a:fld id="{94301C97-D473-674F-96A2-946ECAA438A3}" type="slidenum">
              <a:rPr kumimoji="1" lang="zh-CN" altLang="en-US" smtClean="0"/>
              <a:t>6</a:t>
            </a:fld>
            <a:endParaRPr kumimoji="1" lang="zh-CN" altLang="en-US"/>
          </a:p>
        </p:txBody>
      </p:sp>
      <p:pic>
        <p:nvPicPr>
          <p:cNvPr id="6" name="图片 5">
            <a:extLst>
              <a:ext uri="{FF2B5EF4-FFF2-40B4-BE49-F238E27FC236}">
                <a16:creationId xmlns:a16="http://schemas.microsoft.com/office/drawing/2014/main" id="{EEFEBA19-603E-4A99-BDAB-AB97C4CFD553}"/>
              </a:ext>
            </a:extLst>
          </p:cNvPr>
          <p:cNvPicPr>
            <a:picLocks noChangeAspect="1"/>
          </p:cNvPicPr>
          <p:nvPr/>
        </p:nvPicPr>
        <p:blipFill>
          <a:blip r:embed="rId3"/>
          <a:stretch>
            <a:fillRect/>
          </a:stretch>
        </p:blipFill>
        <p:spPr>
          <a:xfrm>
            <a:off x="407467" y="1319360"/>
            <a:ext cx="3674533" cy="4219280"/>
          </a:xfrm>
          <a:prstGeom prst="rect">
            <a:avLst/>
          </a:prstGeom>
        </p:spPr>
      </p:pic>
      <p:cxnSp>
        <p:nvCxnSpPr>
          <p:cNvPr id="8" name="直接箭头连接符 7">
            <a:extLst>
              <a:ext uri="{FF2B5EF4-FFF2-40B4-BE49-F238E27FC236}">
                <a16:creationId xmlns:a16="http://schemas.microsoft.com/office/drawing/2014/main" id="{B2373CF8-F3E3-4787-B57B-AD756686F142}"/>
              </a:ext>
            </a:extLst>
          </p:cNvPr>
          <p:cNvCxnSpPr>
            <a:cxnSpLocks/>
          </p:cNvCxnSpPr>
          <p:nvPr/>
        </p:nvCxnSpPr>
        <p:spPr>
          <a:xfrm>
            <a:off x="3567288" y="1840004"/>
            <a:ext cx="18400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8662AC0C-609C-4D2C-83AD-F6ED297DB1E6}"/>
              </a:ext>
            </a:extLst>
          </p:cNvPr>
          <p:cNvCxnSpPr>
            <a:cxnSpLocks/>
          </p:cNvCxnSpPr>
          <p:nvPr/>
        </p:nvCxnSpPr>
        <p:spPr>
          <a:xfrm>
            <a:off x="3567288" y="2310179"/>
            <a:ext cx="18400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F9240B36-510B-4391-BBC4-7AD527DB8181}"/>
              </a:ext>
            </a:extLst>
          </p:cNvPr>
          <p:cNvSpPr txBox="1"/>
          <p:nvPr/>
        </p:nvSpPr>
        <p:spPr>
          <a:xfrm>
            <a:off x="5495987" y="1655338"/>
            <a:ext cx="2124013" cy="369332"/>
          </a:xfrm>
          <a:prstGeom prst="rect">
            <a:avLst/>
          </a:prstGeom>
          <a:noFill/>
        </p:spPr>
        <p:txBody>
          <a:bodyPr wrap="square" rtlCol="0">
            <a:spAutoFit/>
          </a:bodyPr>
          <a:lstStyle/>
          <a:p>
            <a:r>
              <a:rPr lang="en-US" altLang="zh-CN" dirty="0"/>
              <a:t>Data augmentation</a:t>
            </a:r>
            <a:endParaRPr lang="zh-CN" altLang="en-US" dirty="0"/>
          </a:p>
        </p:txBody>
      </p:sp>
      <p:sp>
        <p:nvSpPr>
          <p:cNvPr id="27" name="文本框 26">
            <a:extLst>
              <a:ext uri="{FF2B5EF4-FFF2-40B4-BE49-F238E27FC236}">
                <a16:creationId xmlns:a16="http://schemas.microsoft.com/office/drawing/2014/main" id="{17BBEF7C-511A-4BF7-A720-CDD974D0555E}"/>
              </a:ext>
            </a:extLst>
          </p:cNvPr>
          <p:cNvSpPr txBox="1"/>
          <p:nvPr/>
        </p:nvSpPr>
        <p:spPr>
          <a:xfrm>
            <a:off x="5495987" y="2131115"/>
            <a:ext cx="2124013" cy="369332"/>
          </a:xfrm>
          <a:prstGeom prst="rect">
            <a:avLst/>
          </a:prstGeom>
          <a:noFill/>
        </p:spPr>
        <p:txBody>
          <a:bodyPr wrap="square" rtlCol="0">
            <a:spAutoFit/>
          </a:bodyPr>
          <a:lstStyle/>
          <a:p>
            <a:r>
              <a:rPr lang="en-US" altLang="zh-CN" dirty="0"/>
              <a:t>Data augmentation</a:t>
            </a:r>
            <a:endParaRPr lang="zh-CN" altLang="en-US" dirty="0"/>
          </a:p>
        </p:txBody>
      </p:sp>
      <p:cxnSp>
        <p:nvCxnSpPr>
          <p:cNvPr id="13" name="直接箭头连接符 12">
            <a:extLst>
              <a:ext uri="{FF2B5EF4-FFF2-40B4-BE49-F238E27FC236}">
                <a16:creationId xmlns:a16="http://schemas.microsoft.com/office/drawing/2014/main" id="{B471161E-D0DD-4159-A014-615CC392DC76}"/>
              </a:ext>
            </a:extLst>
          </p:cNvPr>
          <p:cNvCxnSpPr/>
          <p:nvPr/>
        </p:nvCxnSpPr>
        <p:spPr>
          <a:xfrm>
            <a:off x="3578578" y="2547244"/>
            <a:ext cx="18400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B8A741B2-DFF3-4375-B5EE-640BAC72CE7F}"/>
              </a:ext>
            </a:extLst>
          </p:cNvPr>
          <p:cNvSpPr txBox="1"/>
          <p:nvPr/>
        </p:nvSpPr>
        <p:spPr>
          <a:xfrm>
            <a:off x="5495986" y="2362578"/>
            <a:ext cx="2124013" cy="369332"/>
          </a:xfrm>
          <a:prstGeom prst="rect">
            <a:avLst/>
          </a:prstGeom>
          <a:noFill/>
        </p:spPr>
        <p:txBody>
          <a:bodyPr wrap="square" rtlCol="0">
            <a:spAutoFit/>
          </a:bodyPr>
          <a:lstStyle/>
          <a:p>
            <a:r>
              <a:rPr lang="en-US" altLang="zh-CN" dirty="0"/>
              <a:t>Model</a:t>
            </a:r>
            <a:endParaRPr lang="zh-CN" altLang="en-US" dirty="0"/>
          </a:p>
        </p:txBody>
      </p:sp>
      <p:sp>
        <p:nvSpPr>
          <p:cNvPr id="33" name="文本框 32">
            <a:extLst>
              <a:ext uri="{FF2B5EF4-FFF2-40B4-BE49-F238E27FC236}">
                <a16:creationId xmlns:a16="http://schemas.microsoft.com/office/drawing/2014/main" id="{F95BF89F-7371-4B05-A80F-439293375A6A}"/>
              </a:ext>
            </a:extLst>
          </p:cNvPr>
          <p:cNvSpPr txBox="1"/>
          <p:nvPr/>
        </p:nvSpPr>
        <p:spPr>
          <a:xfrm>
            <a:off x="483721" y="5489950"/>
            <a:ext cx="5012266" cy="1754326"/>
          </a:xfrm>
          <a:prstGeom prst="rect">
            <a:avLst/>
          </a:prstGeom>
          <a:noFill/>
        </p:spPr>
        <p:txBody>
          <a:bodyPr wrap="square">
            <a:spAutoFit/>
          </a:bodyPr>
          <a:lstStyle/>
          <a:p>
            <a:r>
              <a:rPr lang="en-US" altLang="zh-CN" b="1" dirty="0">
                <a:solidFill>
                  <a:srgbClr val="000000"/>
                </a:solidFill>
                <a:latin typeface="NimbusRomNo9L-Regu"/>
              </a:rPr>
              <a:t>T</a:t>
            </a:r>
            <a:r>
              <a:rPr lang="en-US" altLang="zh-CN" dirty="0">
                <a:solidFill>
                  <a:srgbClr val="000000"/>
                </a:solidFill>
                <a:latin typeface="NimbusRomNo9L-Regu"/>
              </a:rPr>
              <a:t>  synthetic data(natural </a:t>
            </a:r>
            <a:r>
              <a:rPr lang="en-US" altLang="zh-CN" dirty="0" err="1">
                <a:solidFill>
                  <a:srgbClr val="000000"/>
                </a:solidFill>
                <a:latin typeface="NimbusRomNo9L-Regu"/>
              </a:rPr>
              <a:t>language,sql</a:t>
            </a:r>
            <a:r>
              <a:rPr lang="en-US" altLang="zh-CN" dirty="0">
                <a:solidFill>
                  <a:srgbClr val="000000"/>
                </a:solidFill>
                <a:latin typeface="NimbusRomNo9L-Regu"/>
              </a:rPr>
              <a:t>)</a:t>
            </a:r>
          </a:p>
          <a:p>
            <a:r>
              <a:rPr lang="en-US" altLang="zh-CN" b="1" dirty="0">
                <a:solidFill>
                  <a:srgbClr val="000000"/>
                </a:solidFill>
                <a:latin typeface="NimbusRomNo9L-Regu"/>
              </a:rPr>
              <a:t>n</a:t>
            </a:r>
            <a:r>
              <a:rPr lang="en-US" altLang="zh-CN" dirty="0">
                <a:solidFill>
                  <a:srgbClr val="000000"/>
                </a:solidFill>
                <a:latin typeface="NimbusRomNo9L-Regu"/>
              </a:rPr>
              <a:t>  new </a:t>
            </a:r>
            <a:r>
              <a:rPr lang="en-US" altLang="zh-CN" sz="1800" b="0" i="0" dirty="0">
                <a:solidFill>
                  <a:srgbClr val="000000"/>
                </a:solidFill>
                <a:effectLst/>
                <a:latin typeface="NimbusRomNo9L-Regu"/>
              </a:rPr>
              <a:t>user questions</a:t>
            </a:r>
          </a:p>
          <a:p>
            <a:r>
              <a:rPr lang="en-US" altLang="zh-CN" b="1" i="1" dirty="0">
                <a:solidFill>
                  <a:srgbClr val="000000"/>
                </a:solidFill>
                <a:latin typeface="NimbusRomNo9L-Regu"/>
              </a:rPr>
              <a:t>q  </a:t>
            </a:r>
            <a:r>
              <a:rPr lang="en-US" altLang="zh-CN" dirty="0">
                <a:solidFill>
                  <a:srgbClr val="000000"/>
                </a:solidFill>
                <a:latin typeface="NimbusRomNo9L-Regu"/>
              </a:rPr>
              <a:t>the predicted </a:t>
            </a:r>
            <a:r>
              <a:rPr lang="en-US" altLang="zh-CN" dirty="0" err="1">
                <a:solidFill>
                  <a:srgbClr val="000000"/>
                </a:solidFill>
                <a:latin typeface="NimbusRomNo9L-Regu"/>
              </a:rPr>
              <a:t>sql</a:t>
            </a:r>
            <a:r>
              <a:rPr lang="en-US" altLang="zh-CN" dirty="0">
                <a:solidFill>
                  <a:srgbClr val="000000"/>
                </a:solidFill>
                <a:latin typeface="NimbusRomNo9L-Regu"/>
              </a:rPr>
              <a:t> query</a:t>
            </a:r>
          </a:p>
          <a:p>
            <a:r>
              <a:rPr lang="en-US" altLang="zh-CN" b="1" i="1" dirty="0">
                <a:solidFill>
                  <a:srgbClr val="000000"/>
                </a:solidFill>
                <a:latin typeface="NimbusRomNo9L-Regu"/>
              </a:rPr>
              <a:t>N  </a:t>
            </a:r>
            <a:r>
              <a:rPr lang="en-US" altLang="zh-CN" dirty="0">
                <a:solidFill>
                  <a:srgbClr val="000000"/>
                </a:solidFill>
                <a:latin typeface="NimbusRomNo9L-Regu"/>
              </a:rPr>
              <a:t>neural semantic parser(natural language to </a:t>
            </a:r>
            <a:r>
              <a:rPr lang="en-US" altLang="zh-CN" dirty="0" err="1">
                <a:solidFill>
                  <a:srgbClr val="000000"/>
                </a:solidFill>
                <a:latin typeface="NimbusRomNo9L-Regu"/>
              </a:rPr>
              <a:t>sql</a:t>
            </a:r>
            <a:r>
              <a:rPr lang="en-US" altLang="zh-CN" dirty="0">
                <a:solidFill>
                  <a:srgbClr val="000000"/>
                </a:solidFill>
                <a:latin typeface="NimbusRomNo9L-Regu"/>
              </a:rPr>
              <a:t>)</a:t>
            </a:r>
          </a:p>
          <a:p>
            <a:br>
              <a:rPr lang="en-US" altLang="zh-CN" dirty="0"/>
            </a:br>
            <a:endParaRPr lang="zh-CN" altLang="en-US" dirty="0"/>
          </a:p>
        </p:txBody>
      </p:sp>
      <p:cxnSp>
        <p:nvCxnSpPr>
          <p:cNvPr id="17" name="直接箭头连接符 16">
            <a:extLst>
              <a:ext uri="{FF2B5EF4-FFF2-40B4-BE49-F238E27FC236}">
                <a16:creationId xmlns:a16="http://schemas.microsoft.com/office/drawing/2014/main" id="{C6FCCECD-1C4A-4893-9889-C5E5944EA122}"/>
              </a:ext>
            </a:extLst>
          </p:cNvPr>
          <p:cNvCxnSpPr/>
          <p:nvPr/>
        </p:nvCxnSpPr>
        <p:spPr>
          <a:xfrm>
            <a:off x="3578578" y="2935111"/>
            <a:ext cx="18400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3C6DAA92-04CE-4A56-822A-99AF5AD94F13}"/>
              </a:ext>
            </a:extLst>
          </p:cNvPr>
          <p:cNvSpPr txBox="1"/>
          <p:nvPr/>
        </p:nvSpPr>
        <p:spPr>
          <a:xfrm>
            <a:off x="5495987" y="2750445"/>
            <a:ext cx="2124013" cy="369332"/>
          </a:xfrm>
          <a:prstGeom prst="rect">
            <a:avLst/>
          </a:prstGeom>
          <a:noFill/>
        </p:spPr>
        <p:txBody>
          <a:bodyPr wrap="square" rtlCol="0">
            <a:spAutoFit/>
          </a:bodyPr>
          <a:lstStyle/>
          <a:p>
            <a:r>
              <a:rPr lang="en-US" altLang="zh-CN" dirty="0" err="1"/>
              <a:t>Sql</a:t>
            </a:r>
            <a:r>
              <a:rPr lang="en-US" altLang="zh-CN" dirty="0"/>
              <a:t>  to query</a:t>
            </a:r>
            <a:endParaRPr lang="zh-CN" altLang="en-US" dirty="0"/>
          </a:p>
        </p:txBody>
      </p:sp>
      <p:cxnSp>
        <p:nvCxnSpPr>
          <p:cNvPr id="41" name="直接箭头连接符 40">
            <a:extLst>
              <a:ext uri="{FF2B5EF4-FFF2-40B4-BE49-F238E27FC236}">
                <a16:creationId xmlns:a16="http://schemas.microsoft.com/office/drawing/2014/main" id="{0F2E5D44-348A-4C76-9666-EFADC5F92262}"/>
              </a:ext>
            </a:extLst>
          </p:cNvPr>
          <p:cNvCxnSpPr/>
          <p:nvPr/>
        </p:nvCxnSpPr>
        <p:spPr>
          <a:xfrm>
            <a:off x="3578578" y="3211688"/>
            <a:ext cx="18400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92E2E5F7-1FBF-4676-9C0A-14055BF0A48A}"/>
              </a:ext>
            </a:extLst>
          </p:cNvPr>
          <p:cNvSpPr txBox="1"/>
          <p:nvPr/>
        </p:nvSpPr>
        <p:spPr>
          <a:xfrm>
            <a:off x="5495985" y="3005755"/>
            <a:ext cx="2124013" cy="369332"/>
          </a:xfrm>
          <a:prstGeom prst="rect">
            <a:avLst/>
          </a:prstGeom>
          <a:noFill/>
        </p:spPr>
        <p:txBody>
          <a:bodyPr wrap="square" rtlCol="0">
            <a:spAutoFit/>
          </a:bodyPr>
          <a:lstStyle/>
          <a:p>
            <a:r>
              <a:rPr lang="en-US" altLang="zh-CN" dirty="0"/>
              <a:t>Execute </a:t>
            </a:r>
            <a:r>
              <a:rPr lang="en-US" altLang="zh-CN" dirty="0" err="1"/>
              <a:t>sql</a:t>
            </a:r>
            <a:endParaRPr lang="zh-CN" altLang="en-US" dirty="0"/>
          </a:p>
        </p:txBody>
      </p:sp>
      <p:cxnSp>
        <p:nvCxnSpPr>
          <p:cNvPr id="43" name="直接箭头连接符 42">
            <a:extLst>
              <a:ext uri="{FF2B5EF4-FFF2-40B4-BE49-F238E27FC236}">
                <a16:creationId xmlns:a16="http://schemas.microsoft.com/office/drawing/2014/main" id="{0B6A1148-7160-4945-B17E-76AD51028B5C}"/>
              </a:ext>
            </a:extLst>
          </p:cNvPr>
          <p:cNvCxnSpPr/>
          <p:nvPr/>
        </p:nvCxnSpPr>
        <p:spPr>
          <a:xfrm>
            <a:off x="3578578" y="3429000"/>
            <a:ext cx="18400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A4F87B40-1374-4FE8-BEBC-502D709D960A}"/>
              </a:ext>
            </a:extLst>
          </p:cNvPr>
          <p:cNvSpPr txBox="1"/>
          <p:nvPr/>
        </p:nvSpPr>
        <p:spPr>
          <a:xfrm>
            <a:off x="5495983" y="3274843"/>
            <a:ext cx="2688461" cy="369332"/>
          </a:xfrm>
          <a:prstGeom prst="rect">
            <a:avLst/>
          </a:prstGeom>
          <a:noFill/>
        </p:spPr>
        <p:txBody>
          <a:bodyPr wrap="square" rtlCol="0">
            <a:spAutoFit/>
          </a:bodyPr>
          <a:lstStyle/>
          <a:p>
            <a:r>
              <a:rPr lang="en-US" altLang="zh-CN" dirty="0"/>
              <a:t>User feedback to</a:t>
            </a:r>
            <a:r>
              <a:rPr lang="zh-CN" altLang="en-US" dirty="0"/>
              <a:t> </a:t>
            </a:r>
            <a:r>
              <a:rPr lang="en-US" altLang="zh-CN" dirty="0"/>
              <a:t>results</a:t>
            </a:r>
            <a:endParaRPr lang="zh-CN" altLang="en-US" dirty="0"/>
          </a:p>
        </p:txBody>
      </p:sp>
      <p:cxnSp>
        <p:nvCxnSpPr>
          <p:cNvPr id="45" name="直接箭头连接符 44">
            <a:extLst>
              <a:ext uri="{FF2B5EF4-FFF2-40B4-BE49-F238E27FC236}">
                <a16:creationId xmlns:a16="http://schemas.microsoft.com/office/drawing/2014/main" id="{C90B5CFD-C991-453C-92F2-561F8172A3D3}"/>
              </a:ext>
            </a:extLst>
          </p:cNvPr>
          <p:cNvCxnSpPr/>
          <p:nvPr/>
        </p:nvCxnSpPr>
        <p:spPr>
          <a:xfrm>
            <a:off x="3578578" y="3841045"/>
            <a:ext cx="18400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01769DAB-BF16-4ED6-AD2E-AF719FAA0D65}"/>
              </a:ext>
            </a:extLst>
          </p:cNvPr>
          <p:cNvSpPr txBox="1"/>
          <p:nvPr/>
        </p:nvSpPr>
        <p:spPr>
          <a:xfrm>
            <a:off x="5484694" y="3570297"/>
            <a:ext cx="3190813" cy="646331"/>
          </a:xfrm>
          <a:prstGeom prst="rect">
            <a:avLst/>
          </a:prstGeom>
          <a:noFill/>
        </p:spPr>
        <p:txBody>
          <a:bodyPr wrap="square" rtlCol="0">
            <a:spAutoFit/>
          </a:bodyPr>
          <a:lstStyle/>
          <a:p>
            <a:r>
              <a:rPr lang="en-US" altLang="zh-CN" dirty="0"/>
              <a:t>Put right utterances and </a:t>
            </a:r>
            <a:r>
              <a:rPr lang="en-US" altLang="zh-CN" dirty="0" err="1"/>
              <a:t>sql</a:t>
            </a:r>
            <a:r>
              <a:rPr lang="en-US" altLang="zh-CN" dirty="0"/>
              <a:t> to training set</a:t>
            </a:r>
            <a:endParaRPr lang="zh-CN" altLang="en-US" dirty="0"/>
          </a:p>
        </p:txBody>
      </p:sp>
      <p:cxnSp>
        <p:nvCxnSpPr>
          <p:cNvPr id="47" name="直接箭头连接符 46">
            <a:extLst>
              <a:ext uri="{FF2B5EF4-FFF2-40B4-BE49-F238E27FC236}">
                <a16:creationId xmlns:a16="http://schemas.microsoft.com/office/drawing/2014/main" id="{297E7801-0CE4-4129-AF87-8C600C3A2C81}"/>
              </a:ext>
            </a:extLst>
          </p:cNvPr>
          <p:cNvCxnSpPr/>
          <p:nvPr/>
        </p:nvCxnSpPr>
        <p:spPr>
          <a:xfrm>
            <a:off x="3578578" y="4250495"/>
            <a:ext cx="18400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ADE9BC26-E2BD-4A3D-8CF8-20F4EBD9AC02}"/>
              </a:ext>
            </a:extLst>
          </p:cNvPr>
          <p:cNvSpPr txBox="1"/>
          <p:nvPr/>
        </p:nvSpPr>
        <p:spPr>
          <a:xfrm>
            <a:off x="5495987" y="4082983"/>
            <a:ext cx="3190813" cy="369332"/>
          </a:xfrm>
          <a:prstGeom prst="rect">
            <a:avLst/>
          </a:prstGeom>
          <a:noFill/>
        </p:spPr>
        <p:txBody>
          <a:bodyPr wrap="square" rtlCol="0">
            <a:spAutoFit/>
          </a:bodyPr>
          <a:lstStyle/>
          <a:p>
            <a:r>
              <a:rPr lang="en-US" altLang="zh-CN" dirty="0"/>
              <a:t>Revise the wrong </a:t>
            </a:r>
            <a:r>
              <a:rPr lang="en-US" altLang="zh-CN" dirty="0" err="1"/>
              <a:t>sql</a:t>
            </a:r>
            <a:endParaRPr lang="zh-CN" altLang="en-US" dirty="0"/>
          </a:p>
        </p:txBody>
      </p:sp>
      <p:cxnSp>
        <p:nvCxnSpPr>
          <p:cNvPr id="49" name="直接箭头连接符 48">
            <a:extLst>
              <a:ext uri="{FF2B5EF4-FFF2-40B4-BE49-F238E27FC236}">
                <a16:creationId xmlns:a16="http://schemas.microsoft.com/office/drawing/2014/main" id="{E7A563C9-966F-436F-85D9-38CB5B9DC2CE}"/>
              </a:ext>
            </a:extLst>
          </p:cNvPr>
          <p:cNvCxnSpPr/>
          <p:nvPr/>
        </p:nvCxnSpPr>
        <p:spPr>
          <a:xfrm>
            <a:off x="3589867" y="4505938"/>
            <a:ext cx="18400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D57CC5F3-DC5E-4FB4-8450-B4214618EBC2}"/>
              </a:ext>
            </a:extLst>
          </p:cNvPr>
          <p:cNvSpPr txBox="1"/>
          <p:nvPr/>
        </p:nvSpPr>
        <p:spPr>
          <a:xfrm>
            <a:off x="5495987" y="4321272"/>
            <a:ext cx="3190813" cy="646331"/>
          </a:xfrm>
          <a:prstGeom prst="rect">
            <a:avLst/>
          </a:prstGeom>
          <a:noFill/>
        </p:spPr>
        <p:txBody>
          <a:bodyPr wrap="square" rtlCol="0">
            <a:spAutoFit/>
          </a:bodyPr>
          <a:lstStyle/>
          <a:p>
            <a:r>
              <a:rPr lang="en-US" altLang="zh-CN" dirty="0"/>
              <a:t>Put utterances and  revised </a:t>
            </a:r>
            <a:r>
              <a:rPr lang="en-US" altLang="zh-CN" dirty="0" err="1"/>
              <a:t>sql</a:t>
            </a:r>
            <a:r>
              <a:rPr lang="en-US" altLang="zh-CN" dirty="0"/>
              <a:t> to training set</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2309" y="793892"/>
            <a:ext cx="9665490" cy="878712"/>
          </a:xfrm>
        </p:spPr>
        <p:txBody>
          <a:bodyPr>
            <a:noAutofit/>
          </a:bodyPr>
          <a:lstStyle/>
          <a:p>
            <a:r>
              <a:rPr lang="en-US" altLang="zh-CN" dirty="0"/>
              <a:t>Model</a:t>
            </a:r>
            <a:br>
              <a:rPr lang="en-US" altLang="zh-CN" dirty="0"/>
            </a:br>
            <a:endParaRPr lang="zh-CN" altLang="en-US" sz="3200" dirty="0"/>
          </a:p>
        </p:txBody>
      </p:sp>
      <p:sp>
        <p:nvSpPr>
          <p:cNvPr id="4" name="日期占位符 3"/>
          <p:cNvSpPr>
            <a:spLocks noGrp="1"/>
          </p:cNvSpPr>
          <p:nvPr>
            <p:ph type="dt" sz="half" idx="10"/>
          </p:nvPr>
        </p:nvSpPr>
        <p:spPr/>
        <p:txBody>
          <a:bodyPr/>
          <a:lstStyle/>
          <a:p>
            <a:fld id="{B92EAE6E-7591-D242-A7E2-BD1385528C06}" type="datetime1">
              <a:rPr kumimoji="1" lang="zh-CN" altLang="en-US" smtClean="0"/>
              <a:t>2020/12/23</a:t>
            </a:fld>
            <a:endParaRPr kumimoji="1" lang="zh-CN" altLang="en-US"/>
          </a:p>
        </p:txBody>
      </p:sp>
      <p:sp>
        <p:nvSpPr>
          <p:cNvPr id="5" name="灯片编号占位符 4"/>
          <p:cNvSpPr>
            <a:spLocks noGrp="1"/>
          </p:cNvSpPr>
          <p:nvPr>
            <p:ph type="sldNum" sz="quarter" idx="12"/>
          </p:nvPr>
        </p:nvSpPr>
        <p:spPr/>
        <p:txBody>
          <a:bodyPr/>
          <a:lstStyle/>
          <a:p>
            <a:fld id="{94301C97-D473-674F-96A2-946ECAA438A3}" type="slidenum">
              <a:rPr kumimoji="1" lang="zh-CN" altLang="en-US" smtClean="0"/>
              <a:t>7</a:t>
            </a:fld>
            <a:endParaRPr kumimoji="1" lang="zh-CN" altLang="en-US"/>
          </a:p>
        </p:txBody>
      </p:sp>
      <p:pic>
        <p:nvPicPr>
          <p:cNvPr id="7" name="图片 6">
            <a:extLst>
              <a:ext uri="{FF2B5EF4-FFF2-40B4-BE49-F238E27FC236}">
                <a16:creationId xmlns:a16="http://schemas.microsoft.com/office/drawing/2014/main" id="{2E062D0E-039A-4837-B953-B0737F31FF6F}"/>
              </a:ext>
            </a:extLst>
          </p:cNvPr>
          <p:cNvPicPr>
            <a:picLocks noChangeAspect="1"/>
          </p:cNvPicPr>
          <p:nvPr/>
        </p:nvPicPr>
        <p:blipFill>
          <a:blip r:embed="rId3"/>
          <a:stretch>
            <a:fillRect/>
          </a:stretch>
        </p:blipFill>
        <p:spPr>
          <a:xfrm>
            <a:off x="513644" y="5019951"/>
            <a:ext cx="4343623" cy="342918"/>
          </a:xfrm>
          <a:prstGeom prst="rect">
            <a:avLst/>
          </a:prstGeom>
        </p:spPr>
      </p:pic>
      <p:pic>
        <p:nvPicPr>
          <p:cNvPr id="10" name="图片 9">
            <a:extLst>
              <a:ext uri="{FF2B5EF4-FFF2-40B4-BE49-F238E27FC236}">
                <a16:creationId xmlns:a16="http://schemas.microsoft.com/office/drawing/2014/main" id="{7C5003CA-96AC-4DEF-92A0-3C6F7AD345B5}"/>
              </a:ext>
            </a:extLst>
          </p:cNvPr>
          <p:cNvPicPr>
            <a:picLocks noChangeAspect="1"/>
          </p:cNvPicPr>
          <p:nvPr/>
        </p:nvPicPr>
        <p:blipFill>
          <a:blip r:embed="rId4"/>
          <a:stretch>
            <a:fillRect/>
          </a:stretch>
        </p:blipFill>
        <p:spPr>
          <a:xfrm>
            <a:off x="1255485" y="2169142"/>
            <a:ext cx="1936850" cy="774740"/>
          </a:xfrm>
          <a:prstGeom prst="rect">
            <a:avLst/>
          </a:prstGeom>
        </p:spPr>
      </p:pic>
      <p:pic>
        <p:nvPicPr>
          <p:cNvPr id="14" name="图片 13">
            <a:extLst>
              <a:ext uri="{FF2B5EF4-FFF2-40B4-BE49-F238E27FC236}">
                <a16:creationId xmlns:a16="http://schemas.microsoft.com/office/drawing/2014/main" id="{3E0CD074-B6F4-41CA-8CB2-17E56E7C86EB}"/>
              </a:ext>
            </a:extLst>
          </p:cNvPr>
          <p:cNvPicPr>
            <a:picLocks noChangeAspect="1"/>
          </p:cNvPicPr>
          <p:nvPr/>
        </p:nvPicPr>
        <p:blipFill>
          <a:blip r:embed="rId5"/>
          <a:stretch>
            <a:fillRect/>
          </a:stretch>
        </p:blipFill>
        <p:spPr>
          <a:xfrm>
            <a:off x="1004710" y="3177688"/>
            <a:ext cx="2749691" cy="730288"/>
          </a:xfrm>
          <a:prstGeom prst="rect">
            <a:avLst/>
          </a:prstGeom>
        </p:spPr>
      </p:pic>
      <p:pic>
        <p:nvPicPr>
          <p:cNvPr id="16" name="图片 15">
            <a:extLst>
              <a:ext uri="{FF2B5EF4-FFF2-40B4-BE49-F238E27FC236}">
                <a16:creationId xmlns:a16="http://schemas.microsoft.com/office/drawing/2014/main" id="{DCC6F0B0-AAF4-4EFE-979C-D3253BA501B1}"/>
              </a:ext>
            </a:extLst>
          </p:cNvPr>
          <p:cNvPicPr>
            <a:picLocks noChangeAspect="1"/>
          </p:cNvPicPr>
          <p:nvPr/>
        </p:nvPicPr>
        <p:blipFill>
          <a:blip r:embed="rId6"/>
          <a:stretch>
            <a:fillRect/>
          </a:stretch>
        </p:blipFill>
        <p:spPr>
          <a:xfrm>
            <a:off x="739654" y="4197263"/>
            <a:ext cx="3683189" cy="381020"/>
          </a:xfrm>
          <a:prstGeom prst="rect">
            <a:avLst/>
          </a:prstGeom>
        </p:spPr>
      </p:pic>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DADF6A40-B2D8-420D-B177-2FA839F35F27}"/>
                  </a:ext>
                </a:extLst>
              </p:cNvPr>
              <p:cNvSpPr txBox="1"/>
              <p:nvPr/>
            </p:nvSpPr>
            <p:spPr>
              <a:xfrm>
                <a:off x="4052712" y="2607157"/>
                <a:ext cx="5012266" cy="2057615"/>
              </a:xfrm>
              <a:prstGeom prst="rect">
                <a:avLst/>
              </a:prstGeom>
              <a:noFill/>
            </p:spPr>
            <p:txBody>
              <a:bodyPr wrap="square">
                <a:spAutoFit/>
              </a:bodyPr>
              <a:lstStyle/>
              <a:p>
                <a14:m>
                  <m:oMath xmlns:m="http://schemas.openxmlformats.org/officeDocument/2006/math">
                    <m:sSub>
                      <m:sSubPr>
                        <m:ctrlPr>
                          <a:rPr lang="en-US" altLang="zh-CN" sz="1800" b="1" i="1" smtClean="0">
                            <a:solidFill>
                              <a:srgbClr val="000000"/>
                            </a:solidFill>
                            <a:effectLst/>
                            <a:latin typeface="Cambria Math" panose="02040503050406030204" pitchFamily="18" charset="0"/>
                          </a:rPr>
                        </m:ctrlPr>
                      </m:sSubPr>
                      <m:e>
                        <m:r>
                          <a:rPr lang="en-US" altLang="zh-CN" b="1" i="0">
                            <a:solidFill>
                              <a:srgbClr val="000000"/>
                            </a:solidFill>
                            <a:latin typeface="Cambria Math" panose="02040503050406030204" pitchFamily="18" charset="0"/>
                          </a:rPr>
                          <m:t>𝐬</m:t>
                        </m:r>
                      </m:e>
                      <m:sub>
                        <m:r>
                          <a:rPr lang="en-US" altLang="zh-CN" b="1" i="0">
                            <a:solidFill>
                              <a:srgbClr val="000000"/>
                            </a:solidFill>
                            <a:latin typeface="Cambria Math" panose="02040503050406030204" pitchFamily="18" charset="0"/>
                          </a:rPr>
                          <m:t>𝐣</m:t>
                        </m:r>
                      </m:sub>
                    </m:sSub>
                  </m:oMath>
                </a14:m>
                <a:r>
                  <a:rPr lang="en-US" altLang="zh-CN" sz="1800" b="1" dirty="0">
                    <a:solidFill>
                      <a:srgbClr val="000000"/>
                    </a:solidFill>
                    <a:effectLst/>
                    <a:latin typeface="NimbusRomNo9L-Regu"/>
                  </a:rPr>
                  <a:t>  </a:t>
                </a:r>
                <a:r>
                  <a:rPr lang="en-US" altLang="zh-CN" sz="1800" b="0" i="0" dirty="0">
                    <a:solidFill>
                      <a:srgbClr val="000000"/>
                    </a:solidFill>
                    <a:effectLst/>
                    <a:latin typeface="NimbusRomNo9L-Regu"/>
                  </a:rPr>
                  <a:t>the </a:t>
                </a:r>
                <a:r>
                  <a:rPr lang="en-US" altLang="zh-CN" dirty="0">
                    <a:solidFill>
                      <a:srgbClr val="000000"/>
                    </a:solidFill>
                    <a:latin typeface="NimbusRomNo9L-Regu"/>
                  </a:rPr>
                  <a:t>encoder hidden </a:t>
                </a:r>
                <a:r>
                  <a:rPr lang="en-US" altLang="zh-CN" sz="1800" b="0" i="0" dirty="0">
                    <a:solidFill>
                      <a:srgbClr val="000000"/>
                    </a:solidFill>
                    <a:effectLst/>
                    <a:latin typeface="NimbusRomNo9L-Regu"/>
                  </a:rPr>
                  <a:t>representation </a:t>
                </a:r>
                <a:r>
                  <a:rPr lang="en-US" altLang="zh-CN" dirty="0"/>
                  <a:t>at timestep j</a:t>
                </a:r>
                <a:endParaRPr lang="en-US" altLang="zh-CN" sz="1800" b="0" i="0" dirty="0">
                  <a:solidFill>
                    <a:srgbClr val="000000"/>
                  </a:solidFill>
                  <a:effectLst/>
                  <a:latin typeface="NimbusRomNo9L-Regu"/>
                </a:endParaRPr>
              </a:p>
              <a:p>
                <a14:m>
                  <m:oMath xmlns:m="http://schemas.openxmlformats.org/officeDocument/2006/math">
                    <m:sSub>
                      <m:sSubPr>
                        <m:ctrlPr>
                          <a:rPr lang="en-US" altLang="zh-CN" b="1" i="1" smtClean="0">
                            <a:latin typeface="Cambria Math" panose="02040503050406030204" pitchFamily="18" charset="0"/>
                          </a:rPr>
                        </m:ctrlPr>
                      </m:sSubPr>
                      <m:e>
                        <m:r>
                          <a:rPr lang="en-US" altLang="zh-CN" b="1" i="0">
                            <a:latin typeface="Cambria Math" panose="02040503050406030204" pitchFamily="18" charset="0"/>
                          </a:rPr>
                          <m:t>𝐜</m:t>
                        </m:r>
                      </m:e>
                      <m:sub>
                        <m:r>
                          <a:rPr lang="en-US" altLang="zh-CN" b="1" i="0">
                            <a:latin typeface="Cambria Math" panose="02040503050406030204" pitchFamily="18" charset="0"/>
                          </a:rPr>
                          <m:t>𝐢</m:t>
                        </m:r>
                      </m:sub>
                    </m:sSub>
                  </m:oMath>
                </a14:m>
                <a:r>
                  <a:rPr lang="en-US" altLang="zh-CN" b="1" dirty="0"/>
                  <a:t>  </a:t>
                </a:r>
                <a:r>
                  <a:rPr lang="en-US" altLang="zh-CN" dirty="0">
                    <a:solidFill>
                      <a:srgbClr val="000000"/>
                    </a:solidFill>
                    <a:latin typeface="NimbusRomNo9L-Regu"/>
                  </a:rPr>
                  <a:t>the context vectors at time step </a:t>
                </a:r>
                <a:r>
                  <a:rPr lang="en-US" altLang="zh-CN" dirty="0" err="1">
                    <a:solidFill>
                      <a:srgbClr val="000000"/>
                    </a:solidFill>
                    <a:latin typeface="NimbusRomNo9L-Regu"/>
                  </a:rPr>
                  <a:t>i</a:t>
                </a:r>
                <a:br>
                  <a:rPr lang="en-US" altLang="zh-CN" dirty="0"/>
                </a:br>
                <a:r>
                  <a:rPr lang="en-US" altLang="zh-CN" b="1" dirty="0"/>
                  <a:t>α</a:t>
                </a:r>
                <a:r>
                  <a:rPr lang="en-US" altLang="zh-CN" b="1" dirty="0" err="1"/>
                  <a:t>i,j</a:t>
                </a:r>
                <a:r>
                  <a:rPr lang="en-US" altLang="zh-CN" b="1" dirty="0"/>
                  <a:t> </a:t>
                </a:r>
                <a:r>
                  <a:rPr lang="en-US" altLang="zh-CN" dirty="0"/>
                  <a:t>the attention weights </a:t>
                </a:r>
                <a:br>
                  <a:rPr lang="en-US" altLang="zh-CN" dirty="0"/>
                </a:br>
                <a14:m>
                  <m:oMath xmlns:m="http://schemas.openxmlformats.org/officeDocument/2006/math">
                    <m:sSub>
                      <m:sSubPr>
                        <m:ctrlPr>
                          <a:rPr lang="en-US" altLang="zh-CN" b="1" i="1" smtClean="0">
                            <a:latin typeface="Cambria Math" panose="02040503050406030204" pitchFamily="18" charset="0"/>
                          </a:rPr>
                        </m:ctrlPr>
                      </m:sSubPr>
                      <m:e>
                        <m:r>
                          <a:rPr lang="en-US" altLang="zh-CN" b="1" i="0" smtClean="0">
                            <a:latin typeface="Cambria Math" panose="02040503050406030204" pitchFamily="18" charset="0"/>
                          </a:rPr>
                          <m:t>𝐡</m:t>
                        </m:r>
                      </m:e>
                      <m:sub>
                        <m:r>
                          <a:rPr lang="en-US" altLang="zh-CN" b="1" i="0" smtClean="0">
                            <a:latin typeface="Cambria Math" panose="02040503050406030204" pitchFamily="18" charset="0"/>
                          </a:rPr>
                          <m:t>𝐢</m:t>
                        </m:r>
                      </m:sub>
                    </m:sSub>
                  </m:oMath>
                </a14:m>
                <a:r>
                  <a:rPr lang="en-US" altLang="zh-CN" b="1" dirty="0"/>
                  <a:t>  </a:t>
                </a:r>
                <a:r>
                  <a:rPr lang="en-US" altLang="zh-CN" dirty="0"/>
                  <a:t>the decoder hidden state at timestep </a:t>
                </a:r>
                <a:r>
                  <a:rPr lang="en-US" altLang="zh-CN" dirty="0" err="1"/>
                  <a:t>i</a:t>
                </a:r>
                <a:endParaRPr lang="en-US" altLang="zh-CN" dirty="0"/>
              </a:p>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𝒎</m:t>
                        </m:r>
                      </m:e>
                      <m:sub>
                        <m:r>
                          <a:rPr lang="en-US" altLang="zh-CN" b="1" i="0" smtClean="0">
                            <a:latin typeface="Cambria Math" panose="02040503050406030204" pitchFamily="18" charset="0"/>
                          </a:rPr>
                          <m:t>𝐢</m:t>
                        </m:r>
                      </m:sub>
                    </m:sSub>
                  </m:oMath>
                </a14:m>
                <a:r>
                  <a:rPr lang="en-US" altLang="zh-CN" b="1" dirty="0"/>
                  <a:t> </a:t>
                </a:r>
                <a:r>
                  <a:rPr lang="en-US" altLang="zh-CN" dirty="0"/>
                  <a:t>the decoder </a:t>
                </a:r>
                <a:r>
                  <a:rPr lang="en-US" altLang="zh-CN" sz="1800" b="0" i="0" dirty="0">
                    <a:solidFill>
                      <a:srgbClr val="000000"/>
                    </a:solidFill>
                    <a:effectLst/>
                    <a:latin typeface="NimbusRomNo9L-Regu"/>
                  </a:rPr>
                  <a:t>cell state </a:t>
                </a:r>
                <a:r>
                  <a:rPr lang="en-US" altLang="zh-CN" dirty="0"/>
                  <a:t>at timestep </a:t>
                </a:r>
                <a:r>
                  <a:rPr lang="en-US" altLang="zh-CN" dirty="0" err="1"/>
                  <a:t>i</a:t>
                </a:r>
                <a:endParaRPr lang="en-US" altLang="zh-CN" dirty="0"/>
              </a:p>
              <a:p>
                <a14:m>
                  <m:oMath xmlns:m="http://schemas.openxmlformats.org/officeDocument/2006/math">
                    <m:sSub>
                      <m:sSubPr>
                        <m:ctrlPr>
                          <a:rPr lang="en-US" altLang="zh-CN" b="1" i="1" smtClean="0">
                            <a:solidFill>
                              <a:srgbClr val="000000"/>
                            </a:solidFill>
                            <a:effectLst/>
                            <a:latin typeface="Cambria Math" panose="02040503050406030204" pitchFamily="18" charset="0"/>
                          </a:rPr>
                        </m:ctrlPr>
                      </m:sSubPr>
                      <m:e>
                        <m:r>
                          <a:rPr lang="en-US" altLang="zh-CN" b="1" i="0">
                            <a:solidFill>
                              <a:srgbClr val="000000"/>
                            </a:solidFill>
                            <a:latin typeface="Cambria Math" panose="02040503050406030204" pitchFamily="18" charset="0"/>
                          </a:rPr>
                          <m:t>𝐪</m:t>
                        </m:r>
                      </m:e>
                      <m:sub>
                        <m:r>
                          <a:rPr lang="en-US" altLang="zh-CN" b="1" i="0">
                            <a:solidFill>
                              <a:srgbClr val="000000"/>
                            </a:solidFill>
                            <a:latin typeface="Cambria Math" panose="02040503050406030204" pitchFamily="18" charset="0"/>
                          </a:rPr>
                          <m:t>𝐢</m:t>
                        </m:r>
                      </m:sub>
                    </m:sSub>
                  </m:oMath>
                </a14:m>
                <a:r>
                  <a:rPr lang="en-US" altLang="zh-CN" b="1" dirty="0">
                    <a:solidFill>
                      <a:srgbClr val="000000"/>
                    </a:solidFill>
                    <a:effectLst/>
                    <a:latin typeface="CMMI8"/>
                  </a:rPr>
                  <a:t> </a:t>
                </a:r>
                <a:r>
                  <a:rPr lang="en-US" altLang="zh-CN" sz="1800" b="0" i="0" dirty="0">
                    <a:solidFill>
                      <a:srgbClr val="000000"/>
                    </a:solidFill>
                    <a:effectLst/>
                    <a:latin typeface="NimbusRomNo9L-Regu"/>
                  </a:rPr>
                  <a:t>an embedding for the</a:t>
                </a:r>
                <a:r>
                  <a:rPr lang="en-US" altLang="zh-CN" dirty="0">
                    <a:solidFill>
                      <a:srgbClr val="000000"/>
                    </a:solidFill>
                    <a:latin typeface="NimbusRomNo9L-Regu"/>
                  </a:rPr>
                  <a:t> </a:t>
                </a:r>
                <a:r>
                  <a:rPr lang="en-US" altLang="zh-CN" sz="1800" b="0" i="0" dirty="0" err="1">
                    <a:solidFill>
                      <a:srgbClr val="000000"/>
                    </a:solidFill>
                    <a:effectLst/>
                    <a:latin typeface="NimbusRomNo9L-Regu"/>
                  </a:rPr>
                  <a:t>i</a:t>
                </a:r>
                <a:r>
                  <a:rPr lang="en-US" altLang="zh-CN" sz="1100" b="0" i="1" dirty="0" err="1">
                    <a:solidFill>
                      <a:srgbClr val="000000"/>
                    </a:solidFill>
                    <a:effectLst/>
                    <a:latin typeface="CMMI8"/>
                  </a:rPr>
                  <a:t>th</a:t>
                </a:r>
                <a:r>
                  <a:rPr lang="en-US" altLang="zh-CN" sz="1100" b="0" i="1" dirty="0">
                    <a:solidFill>
                      <a:srgbClr val="000000"/>
                    </a:solidFill>
                    <a:effectLst/>
                    <a:latin typeface="CMMI8"/>
                  </a:rPr>
                  <a:t> </a:t>
                </a:r>
                <a:r>
                  <a:rPr lang="en-US" altLang="zh-CN" sz="1800" b="0" i="0" dirty="0">
                    <a:solidFill>
                      <a:srgbClr val="000000"/>
                    </a:solidFill>
                    <a:effectLst/>
                    <a:latin typeface="NimbusRomNo9L-Regu"/>
                  </a:rPr>
                  <a:t>SQL token</a:t>
                </a:r>
                <a:br>
                  <a:rPr lang="en-US" altLang="zh-CN" dirty="0"/>
                </a:br>
                <a:endParaRPr lang="zh-CN" altLang="en-US" dirty="0"/>
              </a:p>
            </p:txBody>
          </p:sp>
        </mc:Choice>
        <mc:Fallback xmlns="">
          <p:sp>
            <p:nvSpPr>
              <p:cNvPr id="34" name="文本框 33">
                <a:extLst>
                  <a:ext uri="{FF2B5EF4-FFF2-40B4-BE49-F238E27FC236}">
                    <a16:creationId xmlns:a16="http://schemas.microsoft.com/office/drawing/2014/main" id="{DADF6A40-B2D8-420D-B177-2FA839F35F27}"/>
                  </a:ext>
                </a:extLst>
              </p:cNvPr>
              <p:cNvSpPr txBox="1">
                <a:spLocks noRot="1" noChangeAspect="1" noMove="1" noResize="1" noEditPoints="1" noAdjustHandles="1" noChangeArrowheads="1" noChangeShapeType="1" noTextEdit="1"/>
              </p:cNvSpPr>
              <p:nvPr/>
            </p:nvSpPr>
            <p:spPr>
              <a:xfrm>
                <a:off x="4052712" y="2607157"/>
                <a:ext cx="5012266" cy="2057615"/>
              </a:xfrm>
              <a:prstGeom prst="rect">
                <a:avLst/>
              </a:prstGeom>
              <a:blipFill>
                <a:blip r:embed="rId7"/>
                <a:stretch>
                  <a:fillRect l="-1095" t="-14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8535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92EAE6E-7591-D242-A7E2-BD1385528C06}" type="datetime1">
              <a:rPr kumimoji="1" lang="zh-CN" altLang="en-US" smtClean="0"/>
              <a:t>2020/12/23</a:t>
            </a:fld>
            <a:endParaRPr kumimoji="1" lang="zh-CN" altLang="en-US"/>
          </a:p>
        </p:txBody>
      </p:sp>
      <p:sp>
        <p:nvSpPr>
          <p:cNvPr id="5" name="灯片编号占位符 4"/>
          <p:cNvSpPr>
            <a:spLocks noGrp="1"/>
          </p:cNvSpPr>
          <p:nvPr>
            <p:ph type="sldNum" sz="quarter" idx="12"/>
          </p:nvPr>
        </p:nvSpPr>
        <p:spPr/>
        <p:txBody>
          <a:bodyPr/>
          <a:lstStyle/>
          <a:p>
            <a:fld id="{94301C97-D473-674F-96A2-946ECAA438A3}" type="slidenum">
              <a:rPr kumimoji="1" lang="zh-CN" altLang="en-US" smtClean="0"/>
              <a:t>8</a:t>
            </a:fld>
            <a:endParaRPr kumimoji="1" lang="zh-CN" altLang="en-US"/>
          </a:p>
        </p:txBody>
      </p:sp>
      <p:sp>
        <p:nvSpPr>
          <p:cNvPr id="8" name="标题 1">
            <a:extLst>
              <a:ext uri="{FF2B5EF4-FFF2-40B4-BE49-F238E27FC236}">
                <a16:creationId xmlns:a16="http://schemas.microsoft.com/office/drawing/2014/main" id="{D0605502-EBB4-4E90-A63F-A9B05AC039A4}"/>
              </a:ext>
            </a:extLst>
          </p:cNvPr>
          <p:cNvSpPr>
            <a:spLocks noGrp="1"/>
          </p:cNvSpPr>
          <p:nvPr>
            <p:ph type="title"/>
          </p:nvPr>
        </p:nvSpPr>
        <p:spPr>
          <a:xfrm>
            <a:off x="283580" y="533400"/>
            <a:ext cx="9665490" cy="878712"/>
          </a:xfrm>
        </p:spPr>
        <p:txBody>
          <a:bodyPr>
            <a:noAutofit/>
          </a:bodyPr>
          <a:lstStyle/>
          <a:p>
            <a:r>
              <a:rPr lang="en-US" altLang="zh-CN" dirty="0"/>
              <a:t>Entity Anonymization</a:t>
            </a:r>
            <a:endParaRPr lang="zh-CN" altLang="en-US" dirty="0"/>
          </a:p>
        </p:txBody>
      </p:sp>
      <p:sp>
        <p:nvSpPr>
          <p:cNvPr id="10" name="文本框 9">
            <a:extLst>
              <a:ext uri="{FF2B5EF4-FFF2-40B4-BE49-F238E27FC236}">
                <a16:creationId xmlns:a16="http://schemas.microsoft.com/office/drawing/2014/main" id="{C4A29F2E-FEAF-47D0-8A98-353BE412690A}"/>
              </a:ext>
            </a:extLst>
          </p:cNvPr>
          <p:cNvSpPr txBox="1"/>
          <p:nvPr/>
        </p:nvSpPr>
        <p:spPr>
          <a:xfrm>
            <a:off x="457200" y="2925351"/>
            <a:ext cx="8218818" cy="3693319"/>
          </a:xfrm>
          <a:prstGeom prst="rect">
            <a:avLst/>
          </a:prstGeom>
          <a:noFill/>
        </p:spPr>
        <p:txBody>
          <a:bodyPr wrap="square">
            <a:spAutoFit/>
          </a:bodyPr>
          <a:lstStyle/>
          <a:p>
            <a:r>
              <a:rPr lang="en-US" altLang="zh-CN" sz="1800" b="0" i="0" dirty="0">
                <a:solidFill>
                  <a:srgbClr val="000000"/>
                </a:solidFill>
                <a:effectLst/>
                <a:latin typeface="NimbusRomNo9L-Regu"/>
              </a:rPr>
              <a:t>1.We handle entities in the utterances and SQL by replacing them with their types, using incremental numbering to model multiple entities of the same</a:t>
            </a:r>
            <a:br>
              <a:rPr lang="en-US" altLang="zh-CN" sz="1800" b="0" i="0" dirty="0">
                <a:solidFill>
                  <a:srgbClr val="000000"/>
                </a:solidFill>
                <a:effectLst/>
                <a:latin typeface="NimbusRomNo9L-Regu"/>
              </a:rPr>
            </a:br>
            <a:r>
              <a:rPr lang="en-US" altLang="zh-CN" sz="1800" b="0" i="0" dirty="0">
                <a:solidFill>
                  <a:srgbClr val="000000"/>
                </a:solidFill>
                <a:effectLst/>
                <a:latin typeface="NimbusRomNo9L-Regu"/>
              </a:rPr>
              <a:t>type (e.g., </a:t>
            </a:r>
            <a:r>
              <a:rPr lang="en-US" altLang="zh-CN" sz="1800" b="0" i="0" dirty="0">
                <a:solidFill>
                  <a:srgbClr val="000000"/>
                </a:solidFill>
                <a:effectLst/>
                <a:latin typeface="Inconsolata-zi4r"/>
              </a:rPr>
              <a:t>CITY NAME 1</a:t>
            </a:r>
            <a:r>
              <a:rPr lang="en-US" altLang="zh-CN" sz="1800" b="0" i="0" dirty="0">
                <a:solidFill>
                  <a:srgbClr val="000000"/>
                </a:solidFill>
                <a:effectLst/>
                <a:latin typeface="NimbusRomNo9L-Regu"/>
              </a:rPr>
              <a:t>). </a:t>
            </a:r>
            <a:br>
              <a:rPr lang="en-US" altLang="zh-CN" dirty="0"/>
            </a:br>
            <a:endParaRPr lang="en-US" altLang="zh-CN" dirty="0"/>
          </a:p>
          <a:p>
            <a:r>
              <a:rPr lang="en-US" altLang="zh-CN" dirty="0"/>
              <a:t>2.</a:t>
            </a:r>
            <a:r>
              <a:rPr lang="en-US" altLang="zh-CN" sz="1800" b="0" i="0" dirty="0">
                <a:solidFill>
                  <a:srgbClr val="000000"/>
                </a:solidFill>
                <a:effectLst/>
                <a:latin typeface="NimbusRomNo9L-Regu"/>
              </a:rPr>
              <a:t> During training, when the SQL is available, we infer the type from the</a:t>
            </a:r>
            <a:br>
              <a:rPr lang="en-US" altLang="zh-CN" sz="1800" b="0" i="0" dirty="0">
                <a:solidFill>
                  <a:srgbClr val="000000"/>
                </a:solidFill>
                <a:effectLst/>
                <a:latin typeface="NimbusRomNo9L-Regu"/>
              </a:rPr>
            </a:br>
            <a:r>
              <a:rPr lang="en-US" altLang="zh-CN" sz="1800" b="0" i="0" dirty="0">
                <a:solidFill>
                  <a:srgbClr val="000000"/>
                </a:solidFill>
                <a:effectLst/>
                <a:latin typeface="NimbusRomNo9L-Regu"/>
              </a:rPr>
              <a:t>associated column name; for example, Boston is a city in </a:t>
            </a:r>
            <a:r>
              <a:rPr lang="en-US" altLang="zh-CN" sz="1800" b="0" i="0" dirty="0" err="1">
                <a:solidFill>
                  <a:srgbClr val="FF0000"/>
                </a:solidFill>
                <a:effectLst/>
                <a:latin typeface="Inconsolata-zi4r"/>
              </a:rPr>
              <a:t>city.city</a:t>
            </a:r>
            <a:r>
              <a:rPr lang="en-US" altLang="zh-CN" sz="1800" b="0" i="0" dirty="0">
                <a:solidFill>
                  <a:srgbClr val="FF0000"/>
                </a:solidFill>
                <a:effectLst/>
                <a:latin typeface="Inconsolata-zi4r"/>
              </a:rPr>
              <a:t> name </a:t>
            </a:r>
            <a:r>
              <a:rPr lang="en-US" altLang="zh-CN" sz="1800" b="0" i="0" dirty="0">
                <a:solidFill>
                  <a:srgbClr val="FF0000"/>
                </a:solidFill>
                <a:effectLst/>
                <a:latin typeface="CMR10"/>
              </a:rPr>
              <a:t>= </a:t>
            </a:r>
            <a:r>
              <a:rPr lang="en-US" altLang="zh-CN" sz="1800" b="0" i="0" dirty="0">
                <a:solidFill>
                  <a:srgbClr val="FF0000"/>
                </a:solidFill>
                <a:effectLst/>
                <a:latin typeface="Inconsolata-zi4r"/>
              </a:rPr>
              <a:t>’Boston’</a:t>
            </a:r>
            <a:r>
              <a:rPr lang="en-US" altLang="zh-CN" sz="1800" b="0" i="0" dirty="0">
                <a:solidFill>
                  <a:srgbClr val="FF0000"/>
                </a:solidFill>
                <a:effectLst/>
                <a:latin typeface="NimbusRomNo9L-Regu"/>
              </a:rPr>
              <a:t>.</a:t>
            </a:r>
          </a:p>
          <a:p>
            <a:endParaRPr lang="en-US" altLang="zh-CN" dirty="0">
              <a:solidFill>
                <a:srgbClr val="FF0000"/>
              </a:solidFill>
              <a:latin typeface="NimbusRomNo9L-Regu"/>
            </a:endParaRPr>
          </a:p>
          <a:p>
            <a:r>
              <a:rPr lang="en-US" altLang="zh-CN" dirty="0">
                <a:latin typeface="NimbusRomNo9L-Regu"/>
              </a:rPr>
              <a:t>3.</a:t>
            </a:r>
            <a:r>
              <a:rPr lang="en-US" altLang="zh-CN" sz="1800" i="0" dirty="0">
                <a:effectLst/>
                <a:latin typeface="NimbusRomNo9L-Regu"/>
              </a:rPr>
              <a:t> </a:t>
            </a:r>
            <a:r>
              <a:rPr lang="en-US" altLang="zh-CN" dirty="0">
                <a:solidFill>
                  <a:srgbClr val="000000"/>
                </a:solidFill>
                <a:latin typeface="NimbusRomNo9L-Regu"/>
              </a:rPr>
              <a:t>A</a:t>
            </a:r>
            <a:r>
              <a:rPr lang="en-US" altLang="zh-CN" sz="1800" b="0" i="0" dirty="0">
                <a:solidFill>
                  <a:srgbClr val="000000"/>
                </a:solidFill>
                <a:effectLst/>
                <a:latin typeface="NimbusRomNo9L-Regu"/>
              </a:rPr>
              <a:t>t test time, we build a search engine on all entities from the target database. For every span of words (starting with a high span size and progressively reducing it), we query the search engine </a:t>
            </a:r>
            <a:r>
              <a:rPr lang="en-US" altLang="zh-CN" sz="1800" b="0" i="0" dirty="0">
                <a:solidFill>
                  <a:srgbClr val="FF0000"/>
                </a:solidFill>
                <a:effectLst/>
                <a:latin typeface="NimbusRomNo9L-Regu"/>
              </a:rPr>
              <a:t>using a TF-IDF scheme to retrieve the entity that most closely matches the span, then replace the span with the entity’s type.</a:t>
            </a:r>
            <a:r>
              <a:rPr lang="en-US" altLang="zh-CN" dirty="0">
                <a:solidFill>
                  <a:srgbClr val="FF0000"/>
                </a:solidFill>
              </a:rPr>
              <a:t> </a:t>
            </a:r>
            <a:br>
              <a:rPr lang="en-US" altLang="zh-CN" dirty="0"/>
            </a:br>
            <a:br>
              <a:rPr lang="en-US" altLang="zh-CN" dirty="0"/>
            </a:br>
            <a:endParaRPr lang="zh-CN" altLang="en-US" dirty="0"/>
          </a:p>
        </p:txBody>
      </p:sp>
      <p:sp>
        <p:nvSpPr>
          <p:cNvPr id="12" name="文本框 11">
            <a:extLst>
              <a:ext uri="{FF2B5EF4-FFF2-40B4-BE49-F238E27FC236}">
                <a16:creationId xmlns:a16="http://schemas.microsoft.com/office/drawing/2014/main" id="{2563D169-2C7B-47CF-9F44-670A3B11AC4D}"/>
              </a:ext>
            </a:extLst>
          </p:cNvPr>
          <p:cNvSpPr txBox="1"/>
          <p:nvPr/>
        </p:nvSpPr>
        <p:spPr>
          <a:xfrm>
            <a:off x="1235735" y="1722688"/>
            <a:ext cx="1438456" cy="584775"/>
          </a:xfrm>
          <a:prstGeom prst="rect">
            <a:avLst/>
          </a:prstGeom>
          <a:noFill/>
        </p:spPr>
        <p:txBody>
          <a:bodyPr wrap="square">
            <a:spAutoFit/>
          </a:bodyPr>
          <a:lstStyle/>
          <a:p>
            <a:r>
              <a:rPr lang="en-US" altLang="zh-CN" sz="3200" b="0" i="0" dirty="0">
                <a:solidFill>
                  <a:srgbClr val="FF0000"/>
                </a:solidFill>
                <a:effectLst/>
                <a:latin typeface="Inconsolata-zi4r"/>
              </a:rPr>
              <a:t>Boston</a:t>
            </a:r>
            <a:endParaRPr lang="zh-CN" altLang="en-US" sz="3200" dirty="0"/>
          </a:p>
        </p:txBody>
      </p:sp>
      <p:sp>
        <p:nvSpPr>
          <p:cNvPr id="11" name="箭头: 右 10">
            <a:extLst>
              <a:ext uri="{FF2B5EF4-FFF2-40B4-BE49-F238E27FC236}">
                <a16:creationId xmlns:a16="http://schemas.microsoft.com/office/drawing/2014/main" id="{8F625023-03F1-4C0A-9490-F64278EF46A2}"/>
              </a:ext>
            </a:extLst>
          </p:cNvPr>
          <p:cNvSpPr/>
          <p:nvPr/>
        </p:nvSpPr>
        <p:spPr>
          <a:xfrm>
            <a:off x="3036500" y="1806624"/>
            <a:ext cx="1854679" cy="446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764F5B33-E13A-40B4-95F7-93A41ECC694B}"/>
              </a:ext>
            </a:extLst>
          </p:cNvPr>
          <p:cNvSpPr txBox="1"/>
          <p:nvPr/>
        </p:nvSpPr>
        <p:spPr>
          <a:xfrm>
            <a:off x="5166505" y="1721969"/>
            <a:ext cx="2752545" cy="584775"/>
          </a:xfrm>
          <a:prstGeom prst="rect">
            <a:avLst/>
          </a:prstGeom>
          <a:noFill/>
        </p:spPr>
        <p:txBody>
          <a:bodyPr wrap="square">
            <a:spAutoFit/>
          </a:bodyPr>
          <a:lstStyle/>
          <a:p>
            <a:r>
              <a:rPr lang="en-US" altLang="zh-CN" sz="3200" b="0" i="0" dirty="0">
                <a:solidFill>
                  <a:srgbClr val="FF0000"/>
                </a:solidFill>
                <a:effectLst/>
                <a:latin typeface="Inconsolata-zi4r"/>
              </a:rPr>
              <a:t>CITY_NAME_1</a:t>
            </a:r>
            <a:endParaRPr lang="zh-CN" altLang="en-US" sz="3200"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3580" y="533400"/>
            <a:ext cx="9665490" cy="878712"/>
          </a:xfrm>
        </p:spPr>
        <p:txBody>
          <a:bodyPr>
            <a:noAutofit/>
          </a:bodyPr>
          <a:lstStyle/>
          <a:p>
            <a:r>
              <a:rPr lang="en-US" altLang="zh-CN" dirty="0"/>
              <a:t>Data augmentation</a:t>
            </a:r>
            <a:endParaRPr lang="zh-CN" altLang="en-US" dirty="0"/>
          </a:p>
        </p:txBody>
      </p:sp>
      <p:sp>
        <p:nvSpPr>
          <p:cNvPr id="4" name="日期占位符 3"/>
          <p:cNvSpPr>
            <a:spLocks noGrp="1"/>
          </p:cNvSpPr>
          <p:nvPr>
            <p:ph type="dt" sz="half" idx="10"/>
          </p:nvPr>
        </p:nvSpPr>
        <p:spPr/>
        <p:txBody>
          <a:bodyPr/>
          <a:lstStyle/>
          <a:p>
            <a:fld id="{B92EAE6E-7591-D242-A7E2-BD1385528C06}" type="datetime1">
              <a:rPr kumimoji="1" lang="zh-CN" altLang="en-US" smtClean="0"/>
              <a:t>2020/12/23</a:t>
            </a:fld>
            <a:endParaRPr kumimoji="1" lang="zh-CN" altLang="en-US"/>
          </a:p>
        </p:txBody>
      </p:sp>
      <p:sp>
        <p:nvSpPr>
          <p:cNvPr id="5" name="灯片编号占位符 4"/>
          <p:cNvSpPr>
            <a:spLocks noGrp="1"/>
          </p:cNvSpPr>
          <p:nvPr>
            <p:ph type="sldNum" sz="quarter" idx="12"/>
          </p:nvPr>
        </p:nvSpPr>
        <p:spPr/>
        <p:txBody>
          <a:bodyPr/>
          <a:lstStyle/>
          <a:p>
            <a:fld id="{94301C97-D473-674F-96A2-946ECAA438A3}" type="slidenum">
              <a:rPr kumimoji="1" lang="zh-CN" altLang="en-US" smtClean="0"/>
              <a:t>9</a:t>
            </a:fld>
            <a:endParaRPr kumimoji="1" lang="zh-CN" altLang="en-US"/>
          </a:p>
        </p:txBody>
      </p:sp>
      <p:sp>
        <p:nvSpPr>
          <p:cNvPr id="17" name="文本框 16">
            <a:extLst>
              <a:ext uri="{FF2B5EF4-FFF2-40B4-BE49-F238E27FC236}">
                <a16:creationId xmlns:a16="http://schemas.microsoft.com/office/drawing/2014/main" id="{69AB951F-5ACF-4765-8070-B99641BF7D98}"/>
              </a:ext>
            </a:extLst>
          </p:cNvPr>
          <p:cNvSpPr txBox="1"/>
          <p:nvPr/>
        </p:nvSpPr>
        <p:spPr>
          <a:xfrm>
            <a:off x="587378" y="2315956"/>
            <a:ext cx="3416060" cy="369332"/>
          </a:xfrm>
          <a:prstGeom prst="rect">
            <a:avLst/>
          </a:prstGeom>
          <a:noFill/>
        </p:spPr>
        <p:txBody>
          <a:bodyPr wrap="square">
            <a:spAutoFit/>
          </a:bodyPr>
          <a:lstStyle/>
          <a:p>
            <a:r>
              <a:rPr lang="en-US" altLang="zh-CN" sz="1800" b="1" i="0" dirty="0">
                <a:solidFill>
                  <a:srgbClr val="000000"/>
                </a:solidFill>
                <a:effectLst/>
                <a:latin typeface="NimbusRomNo9L-Regu"/>
              </a:rPr>
              <a:t>1.Schema Template</a:t>
            </a:r>
          </a:p>
        </p:txBody>
      </p:sp>
      <p:sp>
        <p:nvSpPr>
          <p:cNvPr id="21" name="文本框 20">
            <a:extLst>
              <a:ext uri="{FF2B5EF4-FFF2-40B4-BE49-F238E27FC236}">
                <a16:creationId xmlns:a16="http://schemas.microsoft.com/office/drawing/2014/main" id="{8710F675-BC89-41EF-8FE5-C8DADCAC8EDC}"/>
              </a:ext>
            </a:extLst>
          </p:cNvPr>
          <p:cNvSpPr txBox="1"/>
          <p:nvPr/>
        </p:nvSpPr>
        <p:spPr>
          <a:xfrm>
            <a:off x="518366" y="5564336"/>
            <a:ext cx="8324491" cy="369332"/>
          </a:xfrm>
          <a:prstGeom prst="rect">
            <a:avLst/>
          </a:prstGeom>
          <a:noFill/>
        </p:spPr>
        <p:txBody>
          <a:bodyPr wrap="square">
            <a:spAutoFit/>
          </a:bodyPr>
          <a:lstStyle/>
          <a:p>
            <a:r>
              <a:rPr lang="en-US" altLang="zh-CN" b="1" dirty="0"/>
              <a:t>2.</a:t>
            </a:r>
            <a:r>
              <a:rPr lang="en-US" altLang="zh-CN" sz="1800" b="1" i="0" dirty="0">
                <a:solidFill>
                  <a:srgbClr val="000000"/>
                </a:solidFill>
                <a:effectLst/>
                <a:latin typeface="NimbusRomNo9L-Regu"/>
              </a:rPr>
              <a:t> Paraphrasing</a:t>
            </a:r>
            <a:endParaRPr lang="zh-CN" altLang="en-US" b="1" dirty="0"/>
          </a:p>
        </p:txBody>
      </p:sp>
      <p:pic>
        <p:nvPicPr>
          <p:cNvPr id="11" name="图片 10">
            <a:extLst>
              <a:ext uri="{FF2B5EF4-FFF2-40B4-BE49-F238E27FC236}">
                <a16:creationId xmlns:a16="http://schemas.microsoft.com/office/drawing/2014/main" id="{96560C33-E3B7-4BD0-8F6E-A0E0B0670F7C}"/>
              </a:ext>
            </a:extLst>
          </p:cNvPr>
          <p:cNvPicPr>
            <a:picLocks noChangeAspect="1"/>
          </p:cNvPicPr>
          <p:nvPr/>
        </p:nvPicPr>
        <p:blipFill>
          <a:blip r:embed="rId3"/>
          <a:stretch>
            <a:fillRect/>
          </a:stretch>
        </p:blipFill>
        <p:spPr>
          <a:xfrm>
            <a:off x="3193337" y="2051058"/>
            <a:ext cx="4553184" cy="3168813"/>
          </a:xfrm>
          <a:prstGeom prst="rect">
            <a:avLst/>
          </a:prstGeom>
        </p:spPr>
      </p:pic>
      <p:sp>
        <p:nvSpPr>
          <p:cNvPr id="23" name="文本框 22">
            <a:extLst>
              <a:ext uri="{FF2B5EF4-FFF2-40B4-BE49-F238E27FC236}">
                <a16:creationId xmlns:a16="http://schemas.microsoft.com/office/drawing/2014/main" id="{FE499EA1-ED48-4983-818D-476C1419E312}"/>
              </a:ext>
            </a:extLst>
          </p:cNvPr>
          <p:cNvSpPr txBox="1"/>
          <p:nvPr/>
        </p:nvSpPr>
        <p:spPr>
          <a:xfrm>
            <a:off x="3513107" y="5573203"/>
            <a:ext cx="4973128" cy="369332"/>
          </a:xfrm>
          <a:prstGeom prst="rect">
            <a:avLst/>
          </a:prstGeom>
          <a:noFill/>
        </p:spPr>
        <p:txBody>
          <a:bodyPr wrap="square">
            <a:spAutoFit/>
          </a:bodyPr>
          <a:lstStyle/>
          <a:p>
            <a:r>
              <a:rPr lang="en-US" altLang="zh-CN" b="0" i="0" dirty="0">
                <a:solidFill>
                  <a:srgbClr val="333333"/>
                </a:solidFill>
                <a:effectLst/>
                <a:latin typeface="Arial" panose="020B0604020202020204" pitchFamily="34" charset="0"/>
              </a:rPr>
              <a:t>PPDB</a:t>
            </a:r>
            <a:endParaRPr lang="zh-CN" altLang="en-US" dirty="0"/>
          </a:p>
        </p:txBody>
      </p:sp>
    </p:spTree>
    <p:extLst>
      <p:ext uri="{BB962C8B-B14F-4D97-AF65-F5344CB8AC3E}">
        <p14:creationId xmlns:p14="http://schemas.microsoft.com/office/powerpoint/2010/main" val="8645812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endy博士答辩">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清晰">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6710</TotalTime>
  <Words>2890</Words>
  <Application>Microsoft Office PowerPoint</Application>
  <PresentationFormat>全屏显示(4:3)</PresentationFormat>
  <Paragraphs>210</Paragraphs>
  <Slides>20</Slides>
  <Notes>19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20</vt:i4>
      </vt:variant>
    </vt:vector>
  </HeadingPairs>
  <TitlesOfParts>
    <vt:vector size="35" baseType="lpstr">
      <vt:lpstr>CMMI8</vt:lpstr>
      <vt:lpstr>CMR10</vt:lpstr>
      <vt:lpstr>CMR1037</vt:lpstr>
      <vt:lpstr>Inconsolata-zi4r</vt:lpstr>
      <vt:lpstr>LinLibertineT</vt:lpstr>
      <vt:lpstr>NimbusRomNo9L-Medi</vt:lpstr>
      <vt:lpstr>NimbusRomNo9L-Regu</vt:lpstr>
      <vt:lpstr>NimbusRomNo9L-ReguItal</vt:lpstr>
      <vt:lpstr>等线</vt:lpstr>
      <vt:lpstr>微软雅黑</vt:lpstr>
      <vt:lpstr>Arial</vt:lpstr>
      <vt:lpstr>Calibri</vt:lpstr>
      <vt:lpstr>Calibri Light</vt:lpstr>
      <vt:lpstr>Cambria Math</vt:lpstr>
      <vt:lpstr>wendy博士答辩</vt:lpstr>
      <vt:lpstr>Learning a Neural Semantic Parser from User Feedback Srinivasan Iyer, Ioannis Konstas, Alvin Cheung,Jayant Krishnamurthy and Luke Zettlemoyer  Allen School of Computer Science &amp; Engineering, Univ. of Washington, Seattle, WA  </vt:lpstr>
      <vt:lpstr>PowerPoint 演示文稿</vt:lpstr>
      <vt:lpstr>Contribution</vt:lpstr>
      <vt:lpstr>Background</vt:lpstr>
      <vt:lpstr>Contribution</vt:lpstr>
      <vt:lpstr>Feedback-based Learning </vt:lpstr>
      <vt:lpstr>Model </vt:lpstr>
      <vt:lpstr>Entity Anonymization</vt:lpstr>
      <vt:lpstr>Data augmentation</vt:lpstr>
      <vt:lpstr>Benchmark Experiments</vt:lpstr>
      <vt:lpstr>Benchmark Experiments- results</vt:lpstr>
      <vt:lpstr>Benchmark Experiments- ablation study</vt:lpstr>
      <vt:lpstr>Interactive Learning Experiments </vt:lpstr>
      <vt:lpstr>Interactive Learning Experiments </vt:lpstr>
      <vt:lpstr>Interactive Learning Experiments </vt:lpstr>
      <vt:lpstr>Interactive Learning Experiments- results </vt:lpstr>
      <vt:lpstr>Scholar dataset</vt:lpstr>
      <vt:lpstr>Conclusions</vt:lpstr>
      <vt:lpstr>Q&amp;A</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时间敏感的购买行为分析</dc:title>
  <dc:creator>Wendy Gee</dc:creator>
  <cp:lastModifiedBy>步 一凡</cp:lastModifiedBy>
  <cp:revision>1599</cp:revision>
  <dcterms:created xsi:type="dcterms:W3CDTF">2017-06-08T04:50:00Z</dcterms:created>
  <dcterms:modified xsi:type="dcterms:W3CDTF">2020-12-23T02:39:12Z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