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9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73" autoAdjust="0"/>
  </p:normalViewPr>
  <p:slideViewPr>
    <p:cSldViewPr snapToGrid="0">
      <p:cViewPr varScale="1">
        <p:scale>
          <a:sx n="111" d="100"/>
          <a:sy n="111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249EB-8EFD-4A6E-AB25-40D43F6EAD3F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3ACBD-3C31-424F-B8F2-330CF9E3A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79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大家好，今天向大家介绍一篇来自</a:t>
            </a:r>
            <a:r>
              <a:rPr lang="en-US" altLang="zh-CN" dirty="0"/>
              <a:t>ACL2019</a:t>
            </a:r>
            <a:r>
              <a:rPr lang="zh-CN" altLang="en-US" dirty="0"/>
              <a:t>的关于使用中间表征将文本转化为了</a:t>
            </a:r>
            <a:r>
              <a:rPr lang="en-US" altLang="zh-CN" dirty="0"/>
              <a:t>SQL</a:t>
            </a:r>
            <a:r>
              <a:rPr lang="zh-CN" altLang="en-US" dirty="0"/>
              <a:t>语句的论文。作者的单位是西安交通大学和北京邮电大学。一句话概括这篇论文就是作者先将</a:t>
            </a:r>
            <a:r>
              <a:rPr lang="en-US" altLang="zh-CN" dirty="0"/>
              <a:t>NL</a:t>
            </a:r>
            <a:r>
              <a:rPr lang="zh-CN" altLang="en-US" dirty="0"/>
              <a:t>转化为他们发明的中间语言，再将中间语言转化为</a:t>
            </a:r>
            <a:r>
              <a:rPr lang="en-US" altLang="zh-CN" dirty="0"/>
              <a:t>SQL</a:t>
            </a:r>
            <a:r>
              <a:rPr lang="zh-CN" altLang="en-US" dirty="0"/>
              <a:t>语句，实现了最好的匹配准确度。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3ACBD-3C31-424F-B8F2-330CF9E3AF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473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比方说要被</a:t>
            </a:r>
            <a:r>
              <a:rPr lang="en-US" altLang="zh-CN" dirty="0"/>
              <a:t>SQL</a:t>
            </a:r>
            <a:r>
              <a:rPr lang="zh-CN" altLang="en-US" dirty="0"/>
              <a:t>语句进行</a:t>
            </a:r>
            <a:r>
              <a:rPr lang="en-US" altLang="zh-CN" dirty="0"/>
              <a:t>group by</a:t>
            </a:r>
            <a:r>
              <a:rPr lang="zh-CN" altLang="en-US" dirty="0"/>
              <a:t>操作的数据库表格中的列“</a:t>
            </a:r>
            <a:r>
              <a:rPr lang="en-US" altLang="zh-CN" dirty="0" err="1"/>
              <a:t>student_id</a:t>
            </a:r>
            <a:r>
              <a:rPr lang="zh-CN" altLang="en-US" dirty="0"/>
              <a:t>”没有在</a:t>
            </a:r>
            <a:r>
              <a:rPr lang="en-US" altLang="zh-CN" dirty="0"/>
              <a:t>NL</a:t>
            </a:r>
            <a:r>
              <a:rPr lang="zh-CN" altLang="en-US" dirty="0"/>
              <a:t>中提到。测试集上数据库模型的词汇有大于</a:t>
            </a:r>
            <a:r>
              <a:rPr lang="en-US" altLang="zh-CN" dirty="0"/>
              <a:t>1/3</a:t>
            </a:r>
            <a:r>
              <a:rPr lang="zh-CN" altLang="en-US" dirty="0"/>
              <a:t>不会出现在训练集上。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3ACBD-3C31-424F-B8F2-330CF9E3AF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780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注意当一个</a:t>
            </a:r>
            <a:r>
              <a:rPr lang="en-US" altLang="zh-CN" dirty="0"/>
              <a:t>n-gram</a:t>
            </a:r>
            <a:r>
              <a:rPr lang="zh-CN" altLang="en-US" dirty="0"/>
              <a:t>被识别之后，其他与之有单词重叠的</a:t>
            </a:r>
            <a:r>
              <a:rPr lang="en-US" altLang="zh-CN" dirty="0"/>
              <a:t>n-gram</a:t>
            </a:r>
            <a:r>
              <a:rPr lang="zh-CN" altLang="en-US" dirty="0"/>
              <a:t>被移除。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3ACBD-3C31-424F-B8F2-330CF9E3AF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091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当一个</a:t>
            </a:r>
            <a:r>
              <a:rPr lang="en-US" altLang="zh-CN" dirty="0"/>
              <a:t>span</a:t>
            </a:r>
            <a:r>
              <a:rPr lang="zh-CN" altLang="en-US" dirty="0"/>
              <a:t>被识别为</a:t>
            </a:r>
            <a:r>
              <a:rPr lang="en-US" altLang="zh-CN" dirty="0"/>
              <a:t>value</a:t>
            </a:r>
            <a:r>
              <a:rPr lang="zh-CN" altLang="en-US" dirty="0"/>
              <a:t>类型的时候，我们为了找到值所对应数据库中的列，先将</a:t>
            </a:r>
            <a:r>
              <a:rPr lang="en-US" altLang="zh-CN" dirty="0"/>
              <a:t>span</a:t>
            </a:r>
            <a:r>
              <a:rPr lang="zh-CN" altLang="en-US" dirty="0"/>
              <a:t>输入</a:t>
            </a:r>
            <a:r>
              <a:rPr lang="en-US" altLang="zh-CN" dirty="0" err="1"/>
              <a:t>ConceptNet</a:t>
            </a:r>
            <a:r>
              <a:rPr lang="zh-CN" altLang="en-US" dirty="0"/>
              <a:t>（常识知识图谱），得到</a:t>
            </a:r>
            <a:r>
              <a:rPr lang="en-US" altLang="zh-CN" dirty="0"/>
              <a:t>value</a:t>
            </a:r>
            <a:r>
              <a:rPr lang="zh-CN" altLang="en-US" dirty="0"/>
              <a:t>所对应的类型和相关术语，用这两个输出找到对应数据库的列。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3ACBD-3C31-424F-B8F2-330CF9E3AF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325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  <a:r>
              <a:rPr lang="en-US" altLang="zh-CN" dirty="0"/>
              <a:t>SQL</a:t>
            </a:r>
            <a:r>
              <a:rPr lang="zh-CN" altLang="en-US" dirty="0"/>
              <a:t>语句也可以看作是一个树结构，直觉来说设计出中间表征的目的是为了是翻译到</a:t>
            </a:r>
            <a:r>
              <a:rPr lang="en-US" altLang="zh-CN" dirty="0"/>
              <a:t>SQL</a:t>
            </a:r>
            <a:r>
              <a:rPr lang="zh-CN" altLang="en-US" dirty="0"/>
              <a:t>语句更加的方便。</a:t>
            </a:r>
            <a:endParaRPr lang="en-US" altLang="zh-CN" dirty="0"/>
          </a:p>
          <a:p>
            <a:r>
              <a:rPr lang="zh-CN" altLang="en-US" dirty="0"/>
              <a:t>如图所示，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，</a:t>
            </a:r>
            <a:r>
              <a:rPr lang="en-US" altLang="zh-CN" dirty="0"/>
              <a:t>having</a:t>
            </a:r>
            <a:r>
              <a:rPr lang="zh-CN" altLang="en-US" dirty="0"/>
              <a:t>和</a:t>
            </a:r>
            <a:r>
              <a:rPr lang="en-US" altLang="zh-CN" dirty="0"/>
              <a:t>from</a:t>
            </a:r>
            <a:r>
              <a:rPr lang="zh-CN" altLang="en-US" dirty="0"/>
              <a:t>语句在</a:t>
            </a:r>
            <a:r>
              <a:rPr lang="en-US" altLang="zh-CN" dirty="0" err="1"/>
              <a:t>SemQL</a:t>
            </a:r>
            <a:r>
              <a:rPr lang="zh-CN" altLang="en-US" dirty="0"/>
              <a:t>中被消除。</a:t>
            </a:r>
            <a:r>
              <a:rPr lang="en-US" altLang="zh-CN" dirty="0"/>
              <a:t>Where</a:t>
            </a:r>
            <a:r>
              <a:rPr lang="zh-CN" altLang="en-US" dirty="0"/>
              <a:t>和</a:t>
            </a:r>
            <a:r>
              <a:rPr lang="en-US" altLang="zh-CN" dirty="0"/>
              <a:t>having</a:t>
            </a:r>
            <a:r>
              <a:rPr lang="zh-CN" altLang="en-US" dirty="0"/>
              <a:t>在</a:t>
            </a:r>
            <a:r>
              <a:rPr lang="en-US" altLang="zh-CN" dirty="0" err="1"/>
              <a:t>SemQL</a:t>
            </a:r>
            <a:r>
              <a:rPr lang="zh-CN" altLang="en-US" dirty="0"/>
              <a:t>中统一用</a:t>
            </a:r>
            <a:r>
              <a:rPr lang="en-US" altLang="zh-CN" dirty="0"/>
              <a:t>filter</a:t>
            </a:r>
            <a:r>
              <a:rPr lang="zh-CN" altLang="en-US" dirty="0"/>
              <a:t>表示。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SemQL</a:t>
            </a:r>
            <a:r>
              <a:rPr lang="zh-CN" altLang="en-US" dirty="0"/>
              <a:t>中，列严格属于一个表，这样做是为了区分重复的列名。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3ACBD-3C31-424F-B8F2-330CF9E3AF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387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模型包含三个部分，</a:t>
            </a:r>
            <a:r>
              <a:rPr lang="en-US" altLang="zh-CN" dirty="0"/>
              <a:t>NL encoder decoder</a:t>
            </a:r>
            <a:r>
              <a:rPr lang="zh-CN" altLang="en-US" dirty="0"/>
              <a:t>和</a:t>
            </a:r>
            <a:r>
              <a:rPr lang="en-US" altLang="zh-CN" dirty="0"/>
              <a:t>schema encoder</a:t>
            </a:r>
            <a:r>
              <a:rPr lang="zh-CN" altLang="en-US" dirty="0"/>
              <a:t>。以下将详细介绍这三个部分。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3ACBD-3C31-424F-B8F2-330CF9E3AF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96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3ACBD-3C31-424F-B8F2-330CF9E3AF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073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3ACBD-3C31-424F-B8F2-330CF9E3AF3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771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3ACBD-3C31-424F-B8F2-330CF9E3AF3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33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01431-493D-4E01-B29F-63E78443D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9E331C-E879-41D9-B5D2-CFCEEE2C9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D9C63-67A0-4517-8831-A44B2093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600-6D19-4A69-8A1E-FA2BB6D3B869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93414-62A0-4463-88DC-74BD7365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F6F46F-A192-49ED-B132-B7897761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5913-EF55-41D5-A05C-AFD260E37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1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F7264-723E-47CE-889B-BF9FE9D7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456859-851A-4935-A5FA-765CE6366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5C5A8-FDCD-4396-AD85-701ABC48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600-6D19-4A69-8A1E-FA2BB6D3B869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6D456-BFBB-404F-9378-48622D08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5A4C4-52D3-4F63-B175-0E62FDA3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5913-EF55-41D5-A05C-AFD260E37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93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07B98A-C9B4-4BAB-A88A-1EF7A54D5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B160F3-BEDA-457F-988A-785C794F2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5CFD0-A8AA-4709-9DF2-D9BF6177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600-6D19-4A69-8A1E-FA2BB6D3B869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07F5A-4F34-4F6E-8B87-A8492B17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4A0EE-3A2E-49B3-8872-215BD9C2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5913-EF55-41D5-A05C-AFD260E37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75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 hasCustomPrompt="1"/>
          </p:nvPr>
        </p:nvSpPr>
        <p:spPr>
          <a:xfrm>
            <a:off x="335360" y="2132856"/>
            <a:ext cx="3840427" cy="720080"/>
          </a:xfrm>
        </p:spPr>
        <p:txBody>
          <a:bodyPr anchor="b">
            <a:normAutofit/>
          </a:bodyPr>
          <a:lstStyle>
            <a:lvl1pPr algn="l">
              <a:defRPr lang="en-US" sz="2800" baseline="0" dirty="0">
                <a:solidFill>
                  <a:schemeClr val="accent1">
                    <a:lumMod val="7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kumimoji="0" lang="en-US" dirty="0"/>
              <a:t>Chapter ?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idx="1" hasCustomPrompt="1"/>
          </p:nvPr>
        </p:nvSpPr>
        <p:spPr>
          <a:xfrm>
            <a:off x="1007435" y="3212976"/>
            <a:ext cx="10273141" cy="1152128"/>
          </a:xfrm>
        </p:spPr>
        <p:txBody>
          <a:bodyPr anchor="ctr">
            <a:normAutofit/>
          </a:bodyPr>
          <a:lstStyle>
            <a:lvl1pPr marL="0" indent="0" algn="l">
              <a:buNone/>
              <a:defRPr kumimoji="0" lang="en-US" sz="3200" kern="1200" baseline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Microsoft Himalaya" pitchFamily="2" charset="0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Chapter Title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>
                <a:solidFill>
                  <a:srgbClr val="EBDDC3"/>
                </a:solidFill>
              </a:rPr>
              <a:t>‹#›</a:t>
            </a:r>
            <a:endParaRPr lang="zh-CN" altLang="en-US">
              <a:solidFill>
                <a:srgbClr val="EBDDC3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EBDDC3"/>
                </a:solidFill>
              </a:rPr>
              <a:pPr/>
              <a:t>‹#›</a:t>
            </a:fld>
            <a:endParaRPr lang="zh-CN" altLang="en-US">
              <a:solidFill>
                <a:srgbClr val="EBDDC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17045" y="6165782"/>
            <a:ext cx="854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prstClr val="white"/>
                </a:solidFill>
                <a:latin typeface="Lingoes Unicode" pitchFamily="34" charset="-122"/>
                <a:ea typeface="Lingoes Unicode" pitchFamily="34" charset="-122"/>
              </a:rPr>
              <a:t>华东师范大学</a:t>
            </a:r>
            <a:endParaRPr lang="en-US" altLang="zh-CN" sz="2400" dirty="0">
              <a:solidFill>
                <a:prstClr val="white"/>
              </a:solidFill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9286" y="6169968"/>
            <a:ext cx="249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61AE5-80ED-4D09-BFE3-D934EE51E220}" type="datetime1">
              <a:rPr lang="en-US" altLang="zh-CN" sz="2400">
                <a:solidFill>
                  <a:prstClr val="white"/>
                </a:solidFill>
                <a:latin typeface="Lingoes Unicode" pitchFamily="34" charset="-122"/>
                <a:ea typeface="Lingoes Unicode" pitchFamily="34" charset="-122"/>
              </a:rPr>
              <a:pPr algn="ctr"/>
              <a:t>12/22/2020</a:t>
            </a:fld>
            <a:endParaRPr lang="en-US" altLang="zh-CN" sz="2400" dirty="0">
              <a:solidFill>
                <a:prstClr val="white"/>
              </a:solidFill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52937"/>
            <a:ext cx="12192000" cy="45719"/>
          </a:xfrm>
          <a:prstGeom prst="rect">
            <a:avLst/>
          </a:prstGeom>
          <a:gradFill>
            <a:gsLst>
              <a:gs pos="22000">
                <a:srgbClr val="BFD7EE"/>
              </a:gs>
              <a:gs pos="0">
                <a:schemeClr val="tx1">
                  <a:lumMod val="95000"/>
                </a:schemeClr>
              </a:gs>
              <a:gs pos="52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215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871531" y="1916832"/>
            <a:ext cx="8636000" cy="1828800"/>
          </a:xfrm>
        </p:spPr>
        <p:txBody>
          <a:bodyPr anchor="b"/>
          <a:lstStyle>
            <a:lvl1pPr algn="l">
              <a:defRPr lang="en-US" baseline="0" dirty="0">
                <a:solidFill>
                  <a:schemeClr val="tx2">
                    <a:lumMod val="10000"/>
                  </a:schemeClr>
                </a:solidFill>
                <a:latin typeface="Arial Black" pitchFamily="34" charset="0"/>
                <a:ea typeface="Microsoft Himalaya" pitchFamily="2" charset="0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871531" y="4077072"/>
            <a:ext cx="7261291" cy="648072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altLang="zh-CN" b="0" i="0" baseline="0" smtClean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Lingoes Unicode" pitchFamily="34" charset="-122"/>
                <a:ea typeface="Lingoes Unicode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>
                <a:solidFill>
                  <a:srgbClr val="EBDDC3"/>
                </a:solidFill>
              </a:rPr>
              <a:t>‹#›</a:t>
            </a:r>
            <a:endParaRPr lang="zh-CN" altLang="en-US">
              <a:solidFill>
                <a:srgbClr val="EBDDC3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EBDDC3"/>
                </a:solidFill>
              </a:rPr>
              <a:pPr/>
              <a:t>‹#›</a:t>
            </a:fld>
            <a:endParaRPr lang="zh-CN" altLang="en-US">
              <a:solidFill>
                <a:srgbClr val="EBDDC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11691" y="6179112"/>
            <a:ext cx="854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>
                <a:solidFill>
                  <a:prstClr val="white"/>
                </a:solidFill>
                <a:latin typeface="Lingoes Unicode" pitchFamily="34" charset="-122"/>
                <a:ea typeface="Lingoes Unicode" pitchFamily="34" charset="-122"/>
              </a:rPr>
              <a:t>华东师范大学</a:t>
            </a:r>
            <a:endParaRPr lang="en-US" altLang="zh-CN" sz="2400" dirty="0">
              <a:solidFill>
                <a:prstClr val="white"/>
              </a:solidFill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9286" y="6169968"/>
            <a:ext cx="249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61AE5-80ED-4D09-BFE3-D934EE51E220}" type="datetime1">
              <a:rPr lang="en-US" altLang="zh-CN" sz="2400">
                <a:solidFill>
                  <a:prstClr val="white"/>
                </a:solidFill>
                <a:latin typeface="Lingoes Unicode" pitchFamily="34" charset="-122"/>
                <a:ea typeface="Lingoes Unicode" pitchFamily="34" charset="-122"/>
              </a:rPr>
              <a:pPr algn="ctr"/>
              <a:t>12/22/2020</a:t>
            </a:fld>
            <a:endParaRPr lang="en-US" altLang="zh-CN" sz="2400">
              <a:solidFill>
                <a:prstClr val="white"/>
              </a:solidFill>
              <a:latin typeface="Lingoes Unicode" pitchFamily="34" charset="-122"/>
              <a:ea typeface="Lingoes Unicode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2432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2" y="6381328"/>
            <a:ext cx="960107" cy="244476"/>
          </a:xfrm>
          <a:prstGeom prst="rect">
            <a:avLst/>
          </a:prstGeom>
        </p:spPr>
        <p:txBody>
          <a:bodyPr/>
          <a:lstStyle>
            <a:lvl1pPr>
              <a:defRPr kumimoji="0" lang="en-US" altLang="zh-CN" sz="1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ED3E4F7-A091-42AC-825C-7093DCF883DD}" type="slidenum">
              <a:rPr>
                <a:solidFill>
                  <a:srgbClr val="775F55"/>
                </a:solidFill>
                <a:ea typeface="宋体" panose="02010600030101010101" pitchFamily="2" charset="-122"/>
              </a:rPr>
              <a:pPr/>
              <a:t>‹#›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637112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95778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 b="1">
                <a:solidFill>
                  <a:schemeClr val="bg2">
                    <a:lumMod val="25000"/>
                  </a:schemeClr>
                </a:solidFill>
                <a:latin typeface="Iskoola Pota" pitchFamily="34" charset="0"/>
                <a:cs typeface="Iskoola Pota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b="1" dirty="0"/>
              <a:t>标题</a:t>
            </a:r>
            <a:endParaRPr kumimoji="0" lang="zh-CN" alt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97221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>
          <a:xfrm>
            <a:off x="10800523" y="6453336"/>
            <a:ext cx="903221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zh-CN" altLang="en-US" sz="1400" smtClean="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en-US" altLang="zh-CN">
                <a:solidFill>
                  <a:srgbClr val="775F55"/>
                </a:solidFill>
              </a:rPr>
              <a:pPr/>
              <a:t>‹#›</a:t>
            </a:fld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513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>
          <a:xfrm>
            <a:off x="10608501" y="6424884"/>
            <a:ext cx="999232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zh-CN" altLang="en-US" sz="1400" smtClean="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en-US" altLang="zh-CN">
                <a:solidFill>
                  <a:srgbClr val="775F55"/>
                </a:solidFill>
              </a:rPr>
              <a:pPr/>
              <a:t>‹#›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5681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fld id="{573D6B4A-EF74-47E0-8C90-D00442E06633}" type="datetime4">
              <a:rPr lang="en-US" altLang="zh-CN">
                <a:solidFill>
                  <a:prstClr val="black"/>
                </a:solidFill>
              </a:rPr>
              <a:pPr/>
              <a:t>December 22, 2020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solidFill>
                  <a:prstClr val="black"/>
                </a:solidFill>
              </a:rPr>
              <a:t>‹#›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56371" y="2708920"/>
            <a:ext cx="7112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538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fld id="{86BC694B-E336-457A-B6A1-9A292BCC8706}" type="datetime4">
              <a:rPr lang="en-US" altLang="zh-CN">
                <a:solidFill>
                  <a:prstClr val="black"/>
                </a:solidFill>
              </a:rPr>
              <a:pPr/>
              <a:t>December 22, 2020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solidFill>
                  <a:prstClr val="black"/>
                </a:solidFill>
              </a:rPr>
              <a:t>‹#›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56371" y="2708920"/>
            <a:ext cx="7112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338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3AC60-A6F2-4B0A-8AB1-596FECC0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3A374-F150-42BC-8E41-49BB3EFE7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7D472-06AC-441F-BA7B-9AB17110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600-6D19-4A69-8A1E-FA2BB6D3B869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6AF7E-0CB8-4C95-98EF-5350FFC5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16C373-8497-4865-9A5D-6433D270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5913-EF55-41D5-A05C-AFD260E37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242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fld id="{B2E17B02-4080-4764-B3F3-7D959B2FFB20}" type="datetime4">
              <a:rPr lang="en-US" altLang="zh-CN">
                <a:solidFill>
                  <a:prstClr val="black"/>
                </a:solidFill>
              </a:rPr>
              <a:pPr/>
              <a:t>December 22, 2020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zh-CN">
                <a:solidFill>
                  <a:prstClr val="black"/>
                </a:solidFill>
              </a:rPr>
              <a:t>‹#›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将图片拖动到占位符，或单击添加图标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76431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fld id="{CA33F52F-3EBF-4EFF-BC80-5E2AFBE079C8}" type="datetime4">
              <a:rPr lang="en-US" altLang="zh-CN">
                <a:solidFill>
                  <a:prstClr val="black"/>
                </a:solidFill>
              </a:rPr>
              <a:pPr/>
              <a:t>December 22, 2020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solidFill>
                  <a:prstClr val="black"/>
                </a:solidFill>
              </a:rPr>
              <a:t>‹#›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71" y="2708920"/>
            <a:ext cx="711200" cy="244476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332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  <a:prstGeom prst="rect">
            <a:avLst/>
          </a:prstGeom>
        </p:spPr>
        <p:txBody>
          <a:bodyPr/>
          <a:lstStyle/>
          <a:p>
            <a:fld id="{FF8D82D2-4F37-4CA7-B39C-5ADA3084D0E9}" type="datetime4">
              <a:rPr lang="en-US" altLang="zh-CN">
                <a:solidFill>
                  <a:prstClr val="black"/>
                </a:solidFill>
              </a:rPr>
              <a:pPr/>
              <a:t>December 22, 2020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solidFill>
                  <a:prstClr val="black"/>
                </a:solidFill>
              </a:rPr>
              <a:t>‹#›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297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D2144-ADB7-4243-9BB6-C86921D01573}" type="datetimeFigureOut">
              <a:rPr lang="zh-CN" altLang="en-US">
                <a:solidFill>
                  <a:prstClr val="black"/>
                </a:solidFill>
              </a:rPr>
              <a:pPr>
                <a:defRPr/>
              </a:pPr>
              <a:t>2020/12/22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AB648-D220-4CCA-9D79-96A117D78DD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9764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2B3ACE5-B020-444F-A1D5-CB80E0312740}" type="datetime1">
              <a:rPr lang="en-US">
                <a:solidFill>
                  <a:prstClr val="black"/>
                </a:solidFill>
              </a:rPr>
              <a:pPr/>
              <a:t>12/22/2020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829-7EC9-41EC-84E5-0E7742053D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529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FBBD6-798D-41F4-BFBC-DBD6518CD3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文本框 10"/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4496991" y="2953943"/>
            <a:ext cx="857251" cy="763489"/>
          </a:xfrm>
          <a:custGeom>
            <a:avLst/>
            <a:gdLst>
              <a:gd name="T0" fmla="*/ 6 w 1703471"/>
              <a:gd name="T1" fmla="*/ 0 h 2021517"/>
              <a:gd name="T2" fmla="*/ 6 w 1703471"/>
              <a:gd name="T3" fmla="*/ 0 h 2021517"/>
              <a:gd name="T4" fmla="*/ 9 w 1703471"/>
              <a:gd name="T5" fmla="*/ 1 h 2021517"/>
              <a:gd name="T6" fmla="*/ 10 w 1703471"/>
              <a:gd name="T7" fmla="*/ 3 h 2021517"/>
              <a:gd name="T8" fmla="*/ 11 w 1703471"/>
              <a:gd name="T9" fmla="*/ 6 h 2021517"/>
              <a:gd name="T10" fmla="*/ 10 w 1703471"/>
              <a:gd name="T11" fmla="*/ 9 h 2021517"/>
              <a:gd name="T12" fmla="*/ 9 w 1703471"/>
              <a:gd name="T13" fmla="*/ 11 h 2021517"/>
              <a:gd name="T14" fmla="*/ 9 w 1703471"/>
              <a:gd name="T15" fmla="*/ 11 h 2021517"/>
              <a:gd name="T16" fmla="*/ 9 w 1703471"/>
              <a:gd name="T17" fmla="*/ 11 h 2021517"/>
              <a:gd name="T18" fmla="*/ 10 w 1703471"/>
              <a:gd name="T19" fmla="*/ 11 h 2021517"/>
              <a:gd name="T20" fmla="*/ 10 w 1703471"/>
              <a:gd name="T21" fmla="*/ 11 h 2021517"/>
              <a:gd name="T22" fmla="*/ 11 w 1703471"/>
              <a:gd name="T23" fmla="*/ 11 h 2021517"/>
              <a:gd name="T24" fmla="*/ 11 w 1703471"/>
              <a:gd name="T25" fmla="*/ 11 h 2021517"/>
              <a:gd name="T26" fmla="*/ 11 w 1703471"/>
              <a:gd name="T27" fmla="*/ 12 h 2021517"/>
              <a:gd name="T28" fmla="*/ 10 w 1703471"/>
              <a:gd name="T29" fmla="*/ 13 h 2021517"/>
              <a:gd name="T30" fmla="*/ 9 w 1703471"/>
              <a:gd name="T31" fmla="*/ 13 h 2021517"/>
              <a:gd name="T32" fmla="*/ 9 w 1703471"/>
              <a:gd name="T33" fmla="*/ 13 h 2021517"/>
              <a:gd name="T34" fmla="*/ 7 w 1703471"/>
              <a:gd name="T35" fmla="*/ 13 h 2021517"/>
              <a:gd name="T36" fmla="*/ 7 w 1703471"/>
              <a:gd name="T37" fmla="*/ 12 h 2021517"/>
              <a:gd name="T38" fmla="*/ 6 w 1703471"/>
              <a:gd name="T39" fmla="*/ 13 h 2021517"/>
              <a:gd name="T40" fmla="*/ 6 w 1703471"/>
              <a:gd name="T41" fmla="*/ 13 h 2021517"/>
              <a:gd name="T42" fmla="*/ 6 w 1703471"/>
              <a:gd name="T43" fmla="*/ 11 h 2021517"/>
              <a:gd name="T44" fmla="*/ 6 w 1703471"/>
              <a:gd name="T45" fmla="*/ 11 h 2021517"/>
              <a:gd name="T46" fmla="*/ 6 w 1703471"/>
              <a:gd name="T47" fmla="*/ 11 h 2021517"/>
              <a:gd name="T48" fmla="*/ 6 w 1703471"/>
              <a:gd name="T49" fmla="*/ 11 h 2021517"/>
              <a:gd name="T50" fmla="*/ 5 w 1703471"/>
              <a:gd name="T51" fmla="*/ 11 h 2021517"/>
              <a:gd name="T52" fmla="*/ 5 w 1703471"/>
              <a:gd name="T53" fmla="*/ 11 h 2021517"/>
              <a:gd name="T54" fmla="*/ 5 w 1703471"/>
              <a:gd name="T55" fmla="*/ 10 h 2021517"/>
              <a:gd name="T56" fmla="*/ 5 w 1703471"/>
              <a:gd name="T57" fmla="*/ 10 h 2021517"/>
              <a:gd name="T58" fmla="*/ 6 w 1703471"/>
              <a:gd name="T59" fmla="*/ 9 h 2021517"/>
              <a:gd name="T60" fmla="*/ 6 w 1703471"/>
              <a:gd name="T61" fmla="*/ 9 h 2021517"/>
              <a:gd name="T62" fmla="*/ 6 w 1703471"/>
              <a:gd name="T63" fmla="*/ 10 h 2021517"/>
              <a:gd name="T64" fmla="*/ 6 w 1703471"/>
              <a:gd name="T65" fmla="*/ 2 h 2021517"/>
              <a:gd name="T66" fmla="*/ 6 w 1703471"/>
              <a:gd name="T67" fmla="*/ 1 h 2021517"/>
              <a:gd name="T68" fmla="*/ 6 w 1703471"/>
              <a:gd name="T69" fmla="*/ 1 h 2021517"/>
              <a:gd name="T70" fmla="*/ 6 w 1703471"/>
              <a:gd name="T71" fmla="*/ 0 h 2021517"/>
              <a:gd name="T72" fmla="*/ 5 w 1703471"/>
              <a:gd name="T73" fmla="*/ 0 h 2021517"/>
              <a:gd name="T74" fmla="*/ 5 w 1703471"/>
              <a:gd name="T75" fmla="*/ 1 h 2021517"/>
              <a:gd name="T76" fmla="*/ 4 w 1703471"/>
              <a:gd name="T77" fmla="*/ 1 h 2021517"/>
              <a:gd name="T78" fmla="*/ 4 w 1703471"/>
              <a:gd name="T79" fmla="*/ 2 h 2021517"/>
              <a:gd name="T80" fmla="*/ 4 w 1703471"/>
              <a:gd name="T81" fmla="*/ 11 h 2021517"/>
              <a:gd name="T82" fmla="*/ 4 w 1703471"/>
              <a:gd name="T83" fmla="*/ 11 h 2021517"/>
              <a:gd name="T84" fmla="*/ 5 w 1703471"/>
              <a:gd name="T85" fmla="*/ 11 h 2021517"/>
              <a:gd name="T86" fmla="*/ 5 w 1703471"/>
              <a:gd name="T87" fmla="*/ 13 h 2021517"/>
              <a:gd name="T88" fmla="*/ 2 w 1703471"/>
              <a:gd name="T89" fmla="*/ 11 h 2021517"/>
              <a:gd name="T90" fmla="*/ 1 w 1703471"/>
              <a:gd name="T91" fmla="*/ 9 h 2021517"/>
              <a:gd name="T92" fmla="*/ 1 w 1703471"/>
              <a:gd name="T93" fmla="*/ 6 h 2021517"/>
              <a:gd name="T94" fmla="*/ 1 w 1703471"/>
              <a:gd name="T95" fmla="*/ 3 h 2021517"/>
              <a:gd name="T96" fmla="*/ 2 w 1703471"/>
              <a:gd name="T97" fmla="*/ 1 h 2021517"/>
              <a:gd name="T98" fmla="*/ 5 w 1703471"/>
              <a:gd name="T99" fmla="*/ 0 h 202151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703471" h="2021517">
                <a:moveTo>
                  <a:pt x="903530" y="0"/>
                </a:moveTo>
                <a:lnTo>
                  <a:pt x="906057" y="0"/>
                </a:lnTo>
                <a:cubicBezTo>
                  <a:pt x="1084240" y="17918"/>
                  <a:pt x="1231480" y="72670"/>
                  <a:pt x="1347776" y="164255"/>
                </a:cubicBezTo>
                <a:cubicBezTo>
                  <a:pt x="1464072" y="255840"/>
                  <a:pt x="1550364" y="372667"/>
                  <a:pt x="1606652" y="514735"/>
                </a:cubicBezTo>
                <a:cubicBezTo>
                  <a:pt x="1662941" y="656802"/>
                  <a:pt x="1690165" y="812519"/>
                  <a:pt x="1688326" y="981885"/>
                </a:cubicBezTo>
                <a:cubicBezTo>
                  <a:pt x="1688323" y="1133069"/>
                  <a:pt x="1664354" y="1273053"/>
                  <a:pt x="1616419" y="1401836"/>
                </a:cubicBezTo>
                <a:cubicBezTo>
                  <a:pt x="1568484" y="1530619"/>
                  <a:pt x="1489012" y="1649779"/>
                  <a:pt x="1378005" y="1759315"/>
                </a:cubicBezTo>
                <a:cubicBezTo>
                  <a:pt x="1397137" y="1779298"/>
                  <a:pt x="1418792" y="1793601"/>
                  <a:pt x="1442970" y="1802225"/>
                </a:cubicBezTo>
                <a:cubicBezTo>
                  <a:pt x="1467147" y="1810849"/>
                  <a:pt x="1492586" y="1815056"/>
                  <a:pt x="1519287" y="1814846"/>
                </a:cubicBezTo>
                <a:cubicBezTo>
                  <a:pt x="1553136" y="1813689"/>
                  <a:pt x="1581308" y="1809062"/>
                  <a:pt x="1603804" y="1800963"/>
                </a:cubicBezTo>
                <a:cubicBezTo>
                  <a:pt x="1626300" y="1792865"/>
                  <a:pt x="1644381" y="1788238"/>
                  <a:pt x="1658046" y="1787081"/>
                </a:cubicBezTo>
                <a:cubicBezTo>
                  <a:pt x="1670976" y="1788028"/>
                  <a:pt x="1681701" y="1794334"/>
                  <a:pt x="1690219" y="1806001"/>
                </a:cubicBezTo>
                <a:cubicBezTo>
                  <a:pt x="1698737" y="1817668"/>
                  <a:pt x="1703155" y="1829012"/>
                  <a:pt x="1703471" y="1840034"/>
                </a:cubicBezTo>
                <a:cubicBezTo>
                  <a:pt x="1702734" y="1863751"/>
                  <a:pt x="1695374" y="1883694"/>
                  <a:pt x="1681389" y="1899864"/>
                </a:cubicBezTo>
                <a:cubicBezTo>
                  <a:pt x="1667404" y="1916034"/>
                  <a:pt x="1651214" y="1929699"/>
                  <a:pt x="1632817" y="1940860"/>
                </a:cubicBezTo>
                <a:cubicBezTo>
                  <a:pt x="1596498" y="1966273"/>
                  <a:pt x="1558760" y="1986015"/>
                  <a:pt x="1519602" y="2000086"/>
                </a:cubicBezTo>
                <a:cubicBezTo>
                  <a:pt x="1480445" y="2014158"/>
                  <a:pt x="1438292" y="2021299"/>
                  <a:pt x="1393143" y="2021509"/>
                </a:cubicBezTo>
                <a:cubicBezTo>
                  <a:pt x="1339794" y="2021825"/>
                  <a:pt x="1289441" y="2013002"/>
                  <a:pt x="1242084" y="1995039"/>
                </a:cubicBezTo>
                <a:cubicBezTo>
                  <a:pt x="1194728" y="1977076"/>
                  <a:pt x="1152574" y="1948077"/>
                  <a:pt x="1115624" y="1908041"/>
                </a:cubicBezTo>
                <a:cubicBezTo>
                  <a:pt x="1091449" y="1925777"/>
                  <a:pt x="1062844" y="1939420"/>
                  <a:pt x="1029813" y="1948971"/>
                </a:cubicBezTo>
                <a:cubicBezTo>
                  <a:pt x="996780" y="1958521"/>
                  <a:pt x="953002" y="1963349"/>
                  <a:pt x="898478" y="1963454"/>
                </a:cubicBezTo>
                <a:lnTo>
                  <a:pt x="898478" y="1814846"/>
                </a:lnTo>
                <a:cubicBezTo>
                  <a:pt x="913899" y="1807484"/>
                  <a:pt x="928530" y="1799491"/>
                  <a:pt x="942371" y="1790867"/>
                </a:cubicBezTo>
                <a:cubicBezTo>
                  <a:pt x="956213" y="1782243"/>
                  <a:pt x="967686" y="1771725"/>
                  <a:pt x="976791" y="1759315"/>
                </a:cubicBezTo>
                <a:cubicBezTo>
                  <a:pt x="961055" y="1737755"/>
                  <a:pt x="944529" y="1719034"/>
                  <a:pt x="927214" y="1703153"/>
                </a:cubicBezTo>
                <a:cubicBezTo>
                  <a:pt x="909899" y="1687272"/>
                  <a:pt x="887689" y="1674862"/>
                  <a:pt x="860584" y="1665923"/>
                </a:cubicBezTo>
                <a:cubicBezTo>
                  <a:pt x="837006" y="1665871"/>
                  <a:pt x="816586" y="1662188"/>
                  <a:pt x="799323" y="1654873"/>
                </a:cubicBezTo>
                <a:cubicBezTo>
                  <a:pt x="782060" y="1647557"/>
                  <a:pt x="773008" y="1629347"/>
                  <a:pt x="772166" y="1600240"/>
                </a:cubicBezTo>
                <a:cubicBezTo>
                  <a:pt x="774166" y="1569289"/>
                  <a:pt x="788481" y="1547954"/>
                  <a:pt x="815112" y="1536235"/>
                </a:cubicBezTo>
                <a:cubicBezTo>
                  <a:pt x="841743" y="1524516"/>
                  <a:pt x="868689" y="1518945"/>
                  <a:pt x="895952" y="1519523"/>
                </a:cubicBezTo>
                <a:cubicBezTo>
                  <a:pt x="920109" y="1519313"/>
                  <a:pt x="943792" y="1521626"/>
                  <a:pt x="967002" y="1526461"/>
                </a:cubicBezTo>
                <a:cubicBezTo>
                  <a:pt x="990212" y="1531297"/>
                  <a:pt x="1012001" y="1539915"/>
                  <a:pt x="1032369" y="1552316"/>
                </a:cubicBezTo>
                <a:lnTo>
                  <a:pt x="1032369" y="328136"/>
                </a:lnTo>
                <a:cubicBezTo>
                  <a:pt x="1034421" y="295638"/>
                  <a:pt x="1027790" y="262825"/>
                  <a:pt x="1012475" y="229695"/>
                </a:cubicBezTo>
                <a:cubicBezTo>
                  <a:pt x="997159" y="196566"/>
                  <a:pt x="960845" y="168801"/>
                  <a:pt x="903530" y="146399"/>
                </a:cubicBezTo>
                <a:lnTo>
                  <a:pt x="903530" y="0"/>
                </a:lnTo>
                <a:close/>
                <a:moveTo>
                  <a:pt x="784797" y="0"/>
                </a:moveTo>
                <a:lnTo>
                  <a:pt x="784797" y="146389"/>
                </a:lnTo>
                <a:cubicBezTo>
                  <a:pt x="727483" y="168787"/>
                  <a:pt x="691168" y="196547"/>
                  <a:pt x="675853" y="229671"/>
                </a:cubicBezTo>
                <a:cubicBezTo>
                  <a:pt x="660537" y="262794"/>
                  <a:pt x="653906" y="295603"/>
                  <a:pt x="655959" y="328095"/>
                </a:cubicBezTo>
                <a:lnTo>
                  <a:pt x="655959" y="1635373"/>
                </a:lnTo>
                <a:cubicBezTo>
                  <a:pt x="653906" y="1667865"/>
                  <a:pt x="660537" y="1700673"/>
                  <a:pt x="675853" y="1733797"/>
                </a:cubicBezTo>
                <a:cubicBezTo>
                  <a:pt x="691168" y="1766921"/>
                  <a:pt x="727483" y="1794681"/>
                  <a:pt x="784797" y="1817079"/>
                </a:cubicBezTo>
                <a:lnTo>
                  <a:pt x="784797" y="1963454"/>
                </a:lnTo>
                <a:cubicBezTo>
                  <a:pt x="606673" y="1945539"/>
                  <a:pt x="459588" y="1890796"/>
                  <a:pt x="343541" y="1799226"/>
                </a:cubicBezTo>
                <a:cubicBezTo>
                  <a:pt x="227494" y="1707656"/>
                  <a:pt x="141171" y="1590850"/>
                  <a:pt x="84572" y="1448806"/>
                </a:cubicBezTo>
                <a:cubicBezTo>
                  <a:pt x="27973" y="1306762"/>
                  <a:pt x="-217" y="1151071"/>
                  <a:pt x="2" y="981734"/>
                </a:cubicBezTo>
                <a:cubicBezTo>
                  <a:pt x="-217" y="812397"/>
                  <a:pt x="27973" y="656706"/>
                  <a:pt x="84572" y="514662"/>
                </a:cubicBezTo>
                <a:cubicBezTo>
                  <a:pt x="141171" y="372618"/>
                  <a:pt x="227494" y="255809"/>
                  <a:pt x="343541" y="164237"/>
                </a:cubicBezTo>
                <a:cubicBezTo>
                  <a:pt x="459588" y="72666"/>
                  <a:pt x="606673" y="17920"/>
                  <a:pt x="7847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 userDrawn="1">
            <p:custDataLst>
              <p:tags r:id="rId2"/>
            </p:custDataLst>
          </p:nvPr>
        </p:nvSpPr>
        <p:spPr>
          <a:xfrm>
            <a:off x="5767390" y="3043238"/>
            <a:ext cx="694135" cy="562571"/>
          </a:xfrm>
          <a:custGeom>
            <a:avLst/>
            <a:gdLst/>
            <a:ahLst/>
            <a:cxnLst/>
            <a:rect l="l" t="t" r="r" b="b"/>
            <a:pathLst>
              <a:path w="1822245" h="1966499">
                <a:moveTo>
                  <a:pt x="441567" y="888242"/>
                </a:moveTo>
                <a:lnTo>
                  <a:pt x="512230" y="1014412"/>
                </a:lnTo>
                <a:cubicBezTo>
                  <a:pt x="500814" y="1027607"/>
                  <a:pt x="492082" y="1039699"/>
                  <a:pt x="486032" y="1050686"/>
                </a:cubicBezTo>
                <a:cubicBezTo>
                  <a:pt x="479982" y="1061673"/>
                  <a:pt x="476931" y="1075657"/>
                  <a:pt x="476879" y="1092637"/>
                </a:cubicBezTo>
                <a:cubicBezTo>
                  <a:pt x="476668" y="1108464"/>
                  <a:pt x="477720" y="1121612"/>
                  <a:pt x="480035" y="1132080"/>
                </a:cubicBezTo>
                <a:cubicBezTo>
                  <a:pt x="482350" y="1142548"/>
                  <a:pt x="487189" y="1153806"/>
                  <a:pt x="494554" y="1165855"/>
                </a:cubicBezTo>
                <a:lnTo>
                  <a:pt x="747063" y="1633060"/>
                </a:lnTo>
                <a:cubicBezTo>
                  <a:pt x="773208" y="1683348"/>
                  <a:pt x="797302" y="1712177"/>
                  <a:pt x="819344" y="1719548"/>
                </a:cubicBezTo>
                <a:cubicBezTo>
                  <a:pt x="841386" y="1726918"/>
                  <a:pt x="871161" y="1729236"/>
                  <a:pt x="908669" y="1726502"/>
                </a:cubicBezTo>
                <a:lnTo>
                  <a:pt x="984421" y="1857583"/>
                </a:lnTo>
                <a:cubicBezTo>
                  <a:pt x="847724" y="1931367"/>
                  <a:pt x="719528" y="1967663"/>
                  <a:pt x="599835" y="1966471"/>
                </a:cubicBezTo>
                <a:cubicBezTo>
                  <a:pt x="480142" y="1965279"/>
                  <a:pt x="374855" y="1938024"/>
                  <a:pt x="283975" y="1884708"/>
                </a:cubicBezTo>
                <a:cubicBezTo>
                  <a:pt x="193094" y="1831392"/>
                  <a:pt x="122525" y="1763439"/>
                  <a:pt x="72266" y="1680849"/>
                </a:cubicBezTo>
                <a:cubicBezTo>
                  <a:pt x="22007" y="1598260"/>
                  <a:pt x="-2036" y="1512460"/>
                  <a:pt x="135" y="1423449"/>
                </a:cubicBezTo>
                <a:cubicBezTo>
                  <a:pt x="9068" y="1295550"/>
                  <a:pt x="56154" y="1184559"/>
                  <a:pt x="141393" y="1090477"/>
                </a:cubicBezTo>
                <a:cubicBezTo>
                  <a:pt x="226631" y="996394"/>
                  <a:pt x="326689" y="928982"/>
                  <a:pt x="441567" y="888242"/>
                </a:cubicBezTo>
                <a:close/>
                <a:moveTo>
                  <a:pt x="1628043" y="716652"/>
                </a:moveTo>
                <a:cubicBezTo>
                  <a:pt x="1669835" y="718912"/>
                  <a:pt x="1697766" y="736471"/>
                  <a:pt x="1711837" y="769327"/>
                </a:cubicBezTo>
                <a:cubicBezTo>
                  <a:pt x="1725908" y="802184"/>
                  <a:pt x="1732419" y="836776"/>
                  <a:pt x="1731369" y="873102"/>
                </a:cubicBezTo>
                <a:cubicBezTo>
                  <a:pt x="1730476" y="950169"/>
                  <a:pt x="1714620" y="1018097"/>
                  <a:pt x="1683801" y="1076885"/>
                </a:cubicBezTo>
                <a:cubicBezTo>
                  <a:pt x="1652982" y="1135672"/>
                  <a:pt x="1612555" y="1192267"/>
                  <a:pt x="1562520" y="1246669"/>
                </a:cubicBezTo>
                <a:lnTo>
                  <a:pt x="1491735" y="1115348"/>
                </a:lnTo>
                <a:cubicBezTo>
                  <a:pt x="1504510" y="1095213"/>
                  <a:pt x="1514435" y="1074290"/>
                  <a:pt x="1521509" y="1052578"/>
                </a:cubicBezTo>
                <a:cubicBezTo>
                  <a:pt x="1528583" y="1030867"/>
                  <a:pt x="1532173" y="1008051"/>
                  <a:pt x="1532278" y="984131"/>
                </a:cubicBezTo>
                <a:cubicBezTo>
                  <a:pt x="1529850" y="937659"/>
                  <a:pt x="1520136" y="901911"/>
                  <a:pt x="1503138" y="876887"/>
                </a:cubicBezTo>
                <a:cubicBezTo>
                  <a:pt x="1486139" y="851863"/>
                  <a:pt x="1476425" y="828732"/>
                  <a:pt x="1473997" y="807494"/>
                </a:cubicBezTo>
                <a:cubicBezTo>
                  <a:pt x="1477265" y="776109"/>
                  <a:pt x="1496639" y="753083"/>
                  <a:pt x="1532119" y="738416"/>
                </a:cubicBezTo>
                <a:cubicBezTo>
                  <a:pt x="1567599" y="723749"/>
                  <a:pt x="1599573" y="716494"/>
                  <a:pt x="1628043" y="716652"/>
                </a:cubicBezTo>
                <a:close/>
                <a:moveTo>
                  <a:pt x="1173803" y="25241"/>
                </a:moveTo>
                <a:cubicBezTo>
                  <a:pt x="1254924" y="38016"/>
                  <a:pt x="1321030" y="76183"/>
                  <a:pt x="1372122" y="139741"/>
                </a:cubicBezTo>
                <a:cubicBezTo>
                  <a:pt x="1423214" y="203299"/>
                  <a:pt x="1449571" y="276162"/>
                  <a:pt x="1451191" y="358330"/>
                </a:cubicBezTo>
                <a:cubicBezTo>
                  <a:pt x="1450249" y="425410"/>
                  <a:pt x="1432611" y="488705"/>
                  <a:pt x="1398278" y="548215"/>
                </a:cubicBezTo>
                <a:cubicBezTo>
                  <a:pt x="1363945" y="607725"/>
                  <a:pt x="1318568" y="654618"/>
                  <a:pt x="1262147" y="688894"/>
                </a:cubicBezTo>
                <a:lnTo>
                  <a:pt x="1193906" y="562724"/>
                </a:lnTo>
                <a:cubicBezTo>
                  <a:pt x="1227078" y="534810"/>
                  <a:pt x="1252985" y="506106"/>
                  <a:pt x="1271625" y="476614"/>
                </a:cubicBezTo>
                <a:cubicBezTo>
                  <a:pt x="1290265" y="447122"/>
                  <a:pt x="1299743" y="410217"/>
                  <a:pt x="1300059" y="365900"/>
                </a:cubicBezTo>
                <a:cubicBezTo>
                  <a:pt x="1299532" y="322792"/>
                  <a:pt x="1287948" y="285362"/>
                  <a:pt x="1265306" y="253609"/>
                </a:cubicBezTo>
                <a:cubicBezTo>
                  <a:pt x="1242664" y="221856"/>
                  <a:pt x="1212124" y="197043"/>
                  <a:pt x="1173686" y="179169"/>
                </a:cubicBezTo>
                <a:close/>
                <a:moveTo>
                  <a:pt x="969129" y="0"/>
                </a:moveTo>
                <a:lnTo>
                  <a:pt x="1059952" y="7572"/>
                </a:lnTo>
                <a:lnTo>
                  <a:pt x="1059952" y="179169"/>
                </a:lnTo>
                <a:cubicBezTo>
                  <a:pt x="1031990" y="188421"/>
                  <a:pt x="1010336" y="203982"/>
                  <a:pt x="994988" y="225852"/>
                </a:cubicBezTo>
                <a:cubicBezTo>
                  <a:pt x="979641" y="247721"/>
                  <a:pt x="971862" y="273375"/>
                  <a:pt x="971652" y="302815"/>
                </a:cubicBezTo>
                <a:cubicBezTo>
                  <a:pt x="972177" y="331834"/>
                  <a:pt x="977433" y="359591"/>
                  <a:pt x="987420" y="386087"/>
                </a:cubicBezTo>
                <a:cubicBezTo>
                  <a:pt x="997406" y="412583"/>
                  <a:pt x="1008969" y="437817"/>
                  <a:pt x="1022109" y="461789"/>
                </a:cubicBezTo>
                <a:lnTo>
                  <a:pt x="1663325" y="1655510"/>
                </a:lnTo>
                <a:cubicBezTo>
                  <a:pt x="1677551" y="1683276"/>
                  <a:pt x="1692570" y="1707886"/>
                  <a:pt x="1708380" y="1729341"/>
                </a:cubicBezTo>
                <a:cubicBezTo>
                  <a:pt x="1724191" y="1750796"/>
                  <a:pt x="1746157" y="1769096"/>
                  <a:pt x="1774279" y="1784241"/>
                </a:cubicBezTo>
                <a:cubicBezTo>
                  <a:pt x="1791737" y="1792286"/>
                  <a:pt x="1804148" y="1800805"/>
                  <a:pt x="1811510" y="1809798"/>
                </a:cubicBezTo>
                <a:cubicBezTo>
                  <a:pt x="1818872" y="1818790"/>
                  <a:pt x="1822448" y="1832988"/>
                  <a:pt x="1822237" y="1852392"/>
                </a:cubicBezTo>
                <a:cubicBezTo>
                  <a:pt x="1819450" y="1887572"/>
                  <a:pt x="1806724" y="1909343"/>
                  <a:pt x="1784060" y="1917704"/>
                </a:cubicBezTo>
                <a:cubicBezTo>
                  <a:pt x="1761395" y="1926065"/>
                  <a:pt x="1745514" y="1929536"/>
                  <a:pt x="1736417" y="1928116"/>
                </a:cubicBezTo>
                <a:lnTo>
                  <a:pt x="1140830" y="1928116"/>
                </a:lnTo>
                <a:lnTo>
                  <a:pt x="525107" y="822634"/>
                </a:lnTo>
                <a:cubicBezTo>
                  <a:pt x="495936" y="771010"/>
                  <a:pt x="473546" y="714023"/>
                  <a:pt x="457936" y="651674"/>
                </a:cubicBezTo>
                <a:cubicBezTo>
                  <a:pt x="442326" y="589325"/>
                  <a:pt x="434442" y="528554"/>
                  <a:pt x="434284" y="469359"/>
                </a:cubicBezTo>
                <a:cubicBezTo>
                  <a:pt x="436028" y="375386"/>
                  <a:pt x="462814" y="293328"/>
                  <a:pt x="514642" y="223186"/>
                </a:cubicBezTo>
                <a:cubicBezTo>
                  <a:pt x="566469" y="153044"/>
                  <a:pt x="632873" y="98462"/>
                  <a:pt x="713854" y="59442"/>
                </a:cubicBezTo>
                <a:cubicBezTo>
                  <a:pt x="794834" y="20421"/>
                  <a:pt x="879926" y="608"/>
                  <a:pt x="969129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1194">
              <a:solidFill>
                <a:prstClr val="black"/>
              </a:solidFill>
              <a:latin typeface="Stencil Std" panose="04020904080802020404" pitchFamily="82" charset="0"/>
              <a:ea typeface="Microsoft JhengHei UI" panose="020B0604030504040204" pitchFamily="34" charset="-120"/>
            </a:endParaRPr>
          </a:p>
        </p:txBody>
      </p:sp>
      <p:sp>
        <p:nvSpPr>
          <p:cNvPr id="6" name="文本框 12"/>
          <p:cNvSpPr>
            <a:spLocks/>
          </p:cNvSpPr>
          <p:nvPr userDrawn="1">
            <p:custDataLst>
              <p:tags r:id="rId3"/>
            </p:custDataLst>
          </p:nvPr>
        </p:nvSpPr>
        <p:spPr bwMode="auto">
          <a:xfrm>
            <a:off x="6722270" y="2968231"/>
            <a:ext cx="882255" cy="712589"/>
          </a:xfrm>
          <a:custGeom>
            <a:avLst/>
            <a:gdLst>
              <a:gd name="T0" fmla="*/ 3 w 1753951"/>
              <a:gd name="T1" fmla="*/ 2 h 1888184"/>
              <a:gd name="T2" fmla="*/ 3 w 1753951"/>
              <a:gd name="T3" fmla="*/ 2 h 1888184"/>
              <a:gd name="T4" fmla="*/ 4 w 1753951"/>
              <a:gd name="T5" fmla="*/ 4 h 1888184"/>
              <a:gd name="T6" fmla="*/ 3 w 1753951"/>
              <a:gd name="T7" fmla="*/ 9 h 1888184"/>
              <a:gd name="T8" fmla="*/ 2 w 1753951"/>
              <a:gd name="T9" fmla="*/ 10 h 1888184"/>
              <a:gd name="T10" fmla="*/ 3 w 1753951"/>
              <a:gd name="T11" fmla="*/ 11 h 1888184"/>
              <a:gd name="T12" fmla="*/ 3 w 1753951"/>
              <a:gd name="T13" fmla="*/ 11 h 1888184"/>
              <a:gd name="T14" fmla="*/ 3 w 1753951"/>
              <a:gd name="T15" fmla="*/ 11 h 1888184"/>
              <a:gd name="T16" fmla="*/ 3 w 1753951"/>
              <a:gd name="T17" fmla="*/ 11 h 1888184"/>
              <a:gd name="T18" fmla="*/ 3 w 1753951"/>
              <a:gd name="T19" fmla="*/ 12 h 1888184"/>
              <a:gd name="T20" fmla="*/ 1 w 1753951"/>
              <a:gd name="T21" fmla="*/ 12 h 1888184"/>
              <a:gd name="T22" fmla="*/ 1 w 1753951"/>
              <a:gd name="T23" fmla="*/ 11 h 1888184"/>
              <a:gd name="T24" fmla="*/ 0 w 1753951"/>
              <a:gd name="T25" fmla="*/ 11 h 1888184"/>
              <a:gd name="T26" fmla="*/ 1 w 1753951"/>
              <a:gd name="T27" fmla="*/ 11 h 1888184"/>
              <a:gd name="T28" fmla="*/ 1 w 1753951"/>
              <a:gd name="T29" fmla="*/ 11 h 1888184"/>
              <a:gd name="T30" fmla="*/ 1 w 1753951"/>
              <a:gd name="T31" fmla="*/ 10 h 1888184"/>
              <a:gd name="T32" fmla="*/ 1 w 1753951"/>
              <a:gd name="T33" fmla="*/ 9 h 1888184"/>
              <a:gd name="T34" fmla="*/ 3 w 1753951"/>
              <a:gd name="T35" fmla="*/ 2 h 1888184"/>
              <a:gd name="T36" fmla="*/ 4 w 1753951"/>
              <a:gd name="T37" fmla="*/ 0 h 1888184"/>
              <a:gd name="T38" fmla="*/ 7 w 1753951"/>
              <a:gd name="T39" fmla="*/ 0 h 1888184"/>
              <a:gd name="T40" fmla="*/ 10 w 1753951"/>
              <a:gd name="T41" fmla="*/ 10 h 1888184"/>
              <a:gd name="T42" fmla="*/ 10 w 1753951"/>
              <a:gd name="T43" fmla="*/ 10 h 1888184"/>
              <a:gd name="T44" fmla="*/ 10 w 1753951"/>
              <a:gd name="T45" fmla="*/ 11 h 1888184"/>
              <a:gd name="T46" fmla="*/ 11 w 1753951"/>
              <a:gd name="T47" fmla="*/ 11 h 1888184"/>
              <a:gd name="T48" fmla="*/ 11 w 1753951"/>
              <a:gd name="T49" fmla="*/ 11 h 1888184"/>
              <a:gd name="T50" fmla="*/ 10 w 1753951"/>
              <a:gd name="T51" fmla="*/ 11 h 1888184"/>
              <a:gd name="T52" fmla="*/ 10 w 1753951"/>
              <a:gd name="T53" fmla="*/ 12 h 1888184"/>
              <a:gd name="T54" fmla="*/ 6 w 1753951"/>
              <a:gd name="T55" fmla="*/ 12 h 1888184"/>
              <a:gd name="T56" fmla="*/ 6 w 1753951"/>
              <a:gd name="T57" fmla="*/ 11 h 1888184"/>
              <a:gd name="T58" fmla="*/ 5 w 1753951"/>
              <a:gd name="T59" fmla="*/ 11 h 1888184"/>
              <a:gd name="T60" fmla="*/ 5 w 1753951"/>
              <a:gd name="T61" fmla="*/ 11 h 1888184"/>
              <a:gd name="T62" fmla="*/ 6 w 1753951"/>
              <a:gd name="T63" fmla="*/ 11 h 1888184"/>
              <a:gd name="T64" fmla="*/ 6 w 1753951"/>
              <a:gd name="T65" fmla="*/ 10 h 1888184"/>
              <a:gd name="T66" fmla="*/ 6 w 1753951"/>
              <a:gd name="T67" fmla="*/ 10 h 1888184"/>
              <a:gd name="T68" fmla="*/ 6 w 1753951"/>
              <a:gd name="T69" fmla="*/ 9 h 1888184"/>
              <a:gd name="T70" fmla="*/ 3 w 1753951"/>
              <a:gd name="T71" fmla="*/ 9 h 1888184"/>
              <a:gd name="T72" fmla="*/ 3 w 1753951"/>
              <a:gd name="T73" fmla="*/ 7 h 1888184"/>
              <a:gd name="T74" fmla="*/ 5 w 1753951"/>
              <a:gd name="T75" fmla="*/ 7 h 1888184"/>
              <a:gd name="T76" fmla="*/ 4 w 1753951"/>
              <a:gd name="T77" fmla="*/ 1 h 1888184"/>
              <a:gd name="T78" fmla="*/ 4 w 1753951"/>
              <a:gd name="T79" fmla="*/ 0 h 188818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753951" h="1888184">
                <a:moveTo>
                  <a:pt x="570348" y="353377"/>
                </a:moveTo>
                <a:lnTo>
                  <a:pt x="577919" y="353377"/>
                </a:lnTo>
                <a:lnTo>
                  <a:pt x="643336" y="638604"/>
                </a:lnTo>
                <a:lnTo>
                  <a:pt x="406069" y="1501539"/>
                </a:lnTo>
                <a:cubicBezTo>
                  <a:pt x="386410" y="1576316"/>
                  <a:pt x="384099" y="1629954"/>
                  <a:pt x="399135" y="1662452"/>
                </a:cubicBezTo>
                <a:cubicBezTo>
                  <a:pt x="414171" y="1694950"/>
                  <a:pt x="443406" y="1719560"/>
                  <a:pt x="486841" y="1736283"/>
                </a:cubicBezTo>
                <a:cubicBezTo>
                  <a:pt x="507665" y="1744328"/>
                  <a:pt x="525334" y="1754109"/>
                  <a:pt x="539847" y="1765625"/>
                </a:cubicBezTo>
                <a:cubicBezTo>
                  <a:pt x="554361" y="1777142"/>
                  <a:pt x="561933" y="1795126"/>
                  <a:pt x="562564" y="1819579"/>
                </a:cubicBezTo>
                <a:cubicBezTo>
                  <a:pt x="560251" y="1853339"/>
                  <a:pt x="544685" y="1873532"/>
                  <a:pt x="515868" y="1880158"/>
                </a:cubicBezTo>
                <a:cubicBezTo>
                  <a:pt x="487051" y="1886783"/>
                  <a:pt x="458865" y="1889307"/>
                  <a:pt x="431310" y="1887730"/>
                </a:cubicBezTo>
                <a:lnTo>
                  <a:pt x="141237" y="1887730"/>
                </a:lnTo>
                <a:cubicBezTo>
                  <a:pt x="113284" y="1889150"/>
                  <a:pt x="83439" y="1885679"/>
                  <a:pt x="51703" y="1877318"/>
                </a:cubicBezTo>
                <a:cubicBezTo>
                  <a:pt x="19967" y="1868957"/>
                  <a:pt x="2732" y="1847186"/>
                  <a:pt x="0" y="1812006"/>
                </a:cubicBezTo>
                <a:cubicBezTo>
                  <a:pt x="631" y="1783662"/>
                  <a:pt x="10088" y="1765257"/>
                  <a:pt x="28373" y="1756791"/>
                </a:cubicBezTo>
                <a:cubicBezTo>
                  <a:pt x="46659" y="1748325"/>
                  <a:pt x="69988" y="1738123"/>
                  <a:pt x="98361" y="1726186"/>
                </a:cubicBezTo>
                <a:cubicBezTo>
                  <a:pt x="125575" y="1714196"/>
                  <a:pt x="154376" y="1688955"/>
                  <a:pt x="184764" y="1650462"/>
                </a:cubicBezTo>
                <a:cubicBezTo>
                  <a:pt x="215151" y="1611969"/>
                  <a:pt x="242733" y="1548866"/>
                  <a:pt x="267508" y="1461153"/>
                </a:cubicBezTo>
                <a:lnTo>
                  <a:pt x="570348" y="353377"/>
                </a:lnTo>
                <a:close/>
                <a:moveTo>
                  <a:pt x="666053" y="0"/>
                </a:moveTo>
                <a:lnTo>
                  <a:pt x="1223885" y="0"/>
                </a:lnTo>
                <a:lnTo>
                  <a:pt x="1602504" y="1594931"/>
                </a:lnTo>
                <a:cubicBezTo>
                  <a:pt x="1608393" y="1630164"/>
                  <a:pt x="1616176" y="1660033"/>
                  <a:pt x="1625852" y="1684538"/>
                </a:cubicBezTo>
                <a:cubicBezTo>
                  <a:pt x="1635528" y="1709043"/>
                  <a:pt x="1657193" y="1728815"/>
                  <a:pt x="1690848" y="1743855"/>
                </a:cubicBezTo>
                <a:cubicBezTo>
                  <a:pt x="1708938" y="1750901"/>
                  <a:pt x="1723872" y="1760156"/>
                  <a:pt x="1735651" y="1771620"/>
                </a:cubicBezTo>
                <a:cubicBezTo>
                  <a:pt x="1747431" y="1783084"/>
                  <a:pt x="1753531" y="1799911"/>
                  <a:pt x="1753951" y="1822103"/>
                </a:cubicBezTo>
                <a:cubicBezTo>
                  <a:pt x="1751164" y="1854653"/>
                  <a:pt x="1734021" y="1874110"/>
                  <a:pt x="1702522" y="1880473"/>
                </a:cubicBezTo>
                <a:cubicBezTo>
                  <a:pt x="1671023" y="1886836"/>
                  <a:pt x="1641891" y="1889255"/>
                  <a:pt x="1615124" y="1887730"/>
                </a:cubicBezTo>
                <a:lnTo>
                  <a:pt x="986617" y="1887730"/>
                </a:lnTo>
                <a:cubicBezTo>
                  <a:pt x="959378" y="1888887"/>
                  <a:pt x="932454" y="1885311"/>
                  <a:pt x="905845" y="1877002"/>
                </a:cubicBezTo>
                <a:cubicBezTo>
                  <a:pt x="879237" y="1868694"/>
                  <a:pt x="864933" y="1848711"/>
                  <a:pt x="862935" y="1817054"/>
                </a:cubicBezTo>
                <a:cubicBezTo>
                  <a:pt x="862883" y="1797545"/>
                  <a:pt x="866774" y="1782926"/>
                  <a:pt x="874609" y="1773198"/>
                </a:cubicBezTo>
                <a:cubicBezTo>
                  <a:pt x="882445" y="1763469"/>
                  <a:pt x="894539" y="1754530"/>
                  <a:pt x="910894" y="1746379"/>
                </a:cubicBezTo>
                <a:cubicBezTo>
                  <a:pt x="943234" y="1729552"/>
                  <a:pt x="963111" y="1711462"/>
                  <a:pt x="970526" y="1692110"/>
                </a:cubicBezTo>
                <a:cubicBezTo>
                  <a:pt x="977941" y="1672759"/>
                  <a:pt x="975732" y="1639524"/>
                  <a:pt x="963900" y="1592407"/>
                </a:cubicBezTo>
                <a:lnTo>
                  <a:pt x="913418" y="1398050"/>
                </a:lnTo>
                <a:lnTo>
                  <a:pt x="544895" y="1398050"/>
                </a:lnTo>
                <a:lnTo>
                  <a:pt x="580233" y="1251966"/>
                </a:lnTo>
                <a:lnTo>
                  <a:pt x="888176" y="1251966"/>
                </a:lnTo>
                <a:lnTo>
                  <a:pt x="633240" y="136303"/>
                </a:lnTo>
                <a:lnTo>
                  <a:pt x="6660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13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4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3E2E4-B7EB-4E87-8E90-5BBF52CF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9C2354-3FF1-489F-9406-7D23B3D87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CCF49-4E6D-43E3-BAAF-1FE1BFD4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600-6D19-4A69-8A1E-FA2BB6D3B869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AEF0C-34CB-44E4-851F-B6C94782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BD3A5-8E3F-415C-98CD-50F07FFA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5913-EF55-41D5-A05C-AFD260E37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9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E90AA-B158-4C79-A679-567A0751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36D27-6918-44BE-A5E2-19DAFB954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0AFF41-D3A0-43D5-B5D4-6647AAC12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1212B-39F0-417C-B9AC-42B80EAF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600-6D19-4A69-8A1E-FA2BB6D3B869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CA48CF-FB4A-4318-AD0C-43D58A02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F35670-968E-4C66-97A7-D2B97E8E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5913-EF55-41D5-A05C-AFD260E37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59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4697F-0350-4925-A344-3A773E6C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7D95C3-E9E3-42B1-A2AB-86E7D4CCF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098EFE-C014-44A1-92FF-B7E011EDB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9BA226-5803-4470-BBF4-08CBD32FD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65CA3E-32AD-4793-ADD3-A197D0D7C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D8CAE7-117D-4989-8E2A-715815DF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600-6D19-4A69-8A1E-FA2BB6D3B869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0C734E-B680-4BD4-95B7-C8628986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081E0E-429D-4DB1-A74C-B4228890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5913-EF55-41D5-A05C-AFD260E37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3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07B80-511C-4825-8C30-4B7AD916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2423BD-371D-4DDF-A354-60479312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600-6D19-4A69-8A1E-FA2BB6D3B869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65493A-7529-4AAB-8F84-FE8A5CF9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EA0EA3-640E-469B-8229-49DBCBAB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5913-EF55-41D5-A05C-AFD260E37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5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DFE73B-4D5C-47D6-8C5E-8C9DE18F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600-6D19-4A69-8A1E-FA2BB6D3B869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4A1976-0757-40D6-94E0-4BC0E03E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D971A9-7D52-48DF-B294-5F8DFC20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5913-EF55-41D5-A05C-AFD260E37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4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C1509-C961-4BBB-AC8B-E903F8AF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5CE8B-345C-48CE-90AD-CC70BD64F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7CB0E4-4851-4BDA-B5F5-3ECCF9DD6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7B7D18-994E-4AD5-B4E3-BECD806C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600-6D19-4A69-8A1E-FA2BB6D3B869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700FB2-A5C0-42A9-AEBD-A73FEB64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A02B4B-FC1C-4BA8-8057-97E5077C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5913-EF55-41D5-A05C-AFD260E37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47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70076-E476-4EA4-A9AF-5030EEADB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C27A02-88CD-4258-9243-43793C1DD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EB7EA1-4DDA-4825-9632-D368D1428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499CE5-7AD1-4B0D-BED2-D86281C2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600-6D19-4A69-8A1E-FA2BB6D3B869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727894-8C04-43B7-8E0F-6C85D3ED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9B8347-8FDE-4665-AB18-A99B2FA6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5913-EF55-41D5-A05C-AFD260E37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28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F55FD4-DE5D-4B01-BC54-08F389FF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A5FDA-2D88-4DDF-9A50-99CA9B042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18147-6C30-44E8-8034-127184B65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F600-6D19-4A69-8A1E-FA2BB6D3B869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8F78D-4E99-4D03-9B28-26DF122FE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33907-1E5C-4A65-A089-BBDE7211F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15913-EF55-41D5-A05C-AFD260E37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1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880309" y="645902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FBBD6-798D-41F4-BFBC-DBD6518CD3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51819-9BDB-4F45-B3BB-A030E982E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6929"/>
            <a:ext cx="9144000" cy="117621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Towards Complex Text-to-SQL in Cross-Domain Database with Intermediate Representation</a:t>
            </a: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241FB3-F7AB-4DFA-988A-8E8CD0ED9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2099"/>
            <a:ext cx="9144000" cy="165576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E9B657-FBD7-4C1D-AADC-C88465A9C7B2}"/>
              </a:ext>
            </a:extLst>
          </p:cNvPr>
          <p:cNvSpPr txBox="1"/>
          <p:nvPr/>
        </p:nvSpPr>
        <p:spPr>
          <a:xfrm>
            <a:off x="3778737" y="4965524"/>
            <a:ext cx="463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李放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54F9A7B-3295-4794-AA4C-EA26444E1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8" y="1890498"/>
            <a:ext cx="11202963" cy="307700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9BF6AF2-BE9D-47C5-9C35-AB6115701368}"/>
              </a:ext>
            </a:extLst>
          </p:cNvPr>
          <p:cNvSpPr txBox="1"/>
          <p:nvPr/>
        </p:nvSpPr>
        <p:spPr>
          <a:xfrm>
            <a:off x="1774092" y="6304002"/>
            <a:ext cx="88939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Proceedings of the 57th Annual Meeting of the Association for Computational Linguistics (2019)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65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ABD3E-E8A1-4AA0-9AEF-B64789FA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Schema Encoder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19F22D-9188-479F-835E-95C7D88F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>
                <a:solidFill>
                  <a:srgbClr val="775F55"/>
                </a:solidFill>
                <a:ea typeface="宋体" panose="02010600030101010101" pitchFamily="2" charset="-122"/>
              </a:rPr>
              <a:pPr/>
              <a:t>10</a:t>
            </a:fld>
            <a:endParaRPr lang="zh-CN" altLang="en-US">
              <a:solidFill>
                <a:srgbClr val="775F5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17A51AC-9A63-4BCC-AA5E-4B59A0333A7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s=(c, t)</a:t>
                </a:r>
                <a:r>
                  <a:rPr lang="zh-CN" altLang="en-US" dirty="0"/>
                  <a:t>代表数据库模式。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分别代表不同的列以及它的类型。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是表的集合。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模式编码器输入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，输出列表征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zh-CN" altLang="en-US" dirty="0"/>
                  <a:t>表表征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17A51AC-9A63-4BCC-AA5E-4B59A0333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80" t="-1974" r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91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FAB4F-B15B-4B14-B3E9-BB3C4230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Decoder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FAE67DD-6E24-4C21-BE88-2C07CE00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>
                <a:solidFill>
                  <a:srgbClr val="775F55"/>
                </a:solidFill>
                <a:ea typeface="宋体" panose="02010600030101010101" pitchFamily="2" charset="-122"/>
              </a:rPr>
              <a:pPr/>
              <a:t>11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E9DAF8-671C-4E20-911F-D417DCF345A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目的是为了得到</a:t>
            </a:r>
            <a:r>
              <a:rPr lang="en-US" altLang="zh-CN" dirty="0" err="1"/>
              <a:t>SemQL</a:t>
            </a:r>
            <a:r>
              <a:rPr lang="zh-CN" altLang="en-US" dirty="0"/>
              <a:t>语句，使用基于语法分析的解码器。</a:t>
            </a:r>
            <a:endParaRPr lang="en-US" altLang="zh-CN" dirty="0"/>
          </a:p>
          <a:p>
            <a:r>
              <a:rPr lang="zh-CN" altLang="en-US" dirty="0"/>
              <a:t>根据上下文无关文法构建语法树，包含三个步骤：</a:t>
            </a:r>
            <a:endParaRPr lang="en-US" altLang="zh-CN" dirty="0"/>
          </a:p>
          <a:p>
            <a:pPr marL="834390" lvl="1" indent="-514350">
              <a:buFont typeface="+mj-lt"/>
              <a:buAutoNum type="arabicPeriod"/>
            </a:pPr>
            <a:r>
              <a:rPr lang="en-US" altLang="zh-CN" dirty="0"/>
              <a:t>Apply rule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altLang="zh-CN" dirty="0" err="1"/>
              <a:t>Selecttable</a:t>
            </a:r>
            <a:endParaRPr lang="en-US" altLang="zh-CN" dirty="0"/>
          </a:p>
          <a:p>
            <a:pPr marL="834390" lvl="1" indent="-514350">
              <a:buFont typeface="+mj-lt"/>
              <a:buAutoNum type="arabicPeriod"/>
            </a:pPr>
            <a:r>
              <a:rPr lang="en-US" altLang="zh-CN" dirty="0" err="1"/>
              <a:t>Selectcolumn</a:t>
            </a:r>
            <a:endParaRPr lang="en-US" altLang="zh-CN" dirty="0"/>
          </a:p>
          <a:p>
            <a:r>
              <a:rPr lang="zh-CN" altLang="en-US" dirty="0"/>
              <a:t>语法解析过程中遇到</a:t>
            </a:r>
            <a:r>
              <a:rPr lang="en-US" altLang="zh-CN" dirty="0" err="1"/>
              <a:t>Selectcolumn</a:t>
            </a:r>
            <a:r>
              <a:rPr lang="zh-CN" altLang="en-US" dirty="0"/>
              <a:t>的情况使用</a:t>
            </a:r>
            <a:r>
              <a:rPr lang="en-US" altLang="zh-CN" dirty="0"/>
              <a:t>memory augmented </a:t>
            </a:r>
            <a:r>
              <a:rPr lang="zh-CN" altLang="en-US" dirty="0"/>
              <a:t>的指针网络来在合成</a:t>
            </a:r>
            <a:r>
              <a:rPr lang="en-US" altLang="zh-CN" dirty="0" err="1"/>
              <a:t>SemQL</a:t>
            </a:r>
            <a:r>
              <a:rPr lang="en-US" altLang="zh-CN" dirty="0"/>
              <a:t> </a:t>
            </a:r>
            <a:r>
              <a:rPr lang="zh-CN" altLang="en-US" dirty="0"/>
              <a:t>的过程中选择列。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 err="1"/>
              <a:t>selecttable</a:t>
            </a:r>
            <a:r>
              <a:rPr lang="zh-CN" altLang="en-US" dirty="0"/>
              <a:t>的情况也是类似。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7159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D6D91-8A57-4988-9F50-6818B5DB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Coarse-to-fine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21708F-FDAF-4326-ABF2-95AE4916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>
                <a:solidFill>
                  <a:srgbClr val="775F55"/>
                </a:solidFill>
                <a:ea typeface="宋体" panose="02010600030101010101" pitchFamily="2" charset="-122"/>
              </a:rPr>
              <a:pPr/>
              <a:t>12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D47DDE-F789-4057-B657-C0E2E1117F5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作者后来应用了</a:t>
            </a:r>
            <a:r>
              <a:rPr lang="en-US" altLang="zh-CN" dirty="0"/>
              <a:t>coarse-to-fine framework </a:t>
            </a:r>
            <a:r>
              <a:rPr lang="zh-CN" altLang="en-US" dirty="0"/>
              <a:t>将</a:t>
            </a:r>
            <a:r>
              <a:rPr lang="en-US" altLang="zh-CN" dirty="0" err="1"/>
              <a:t>SemQL</a:t>
            </a:r>
            <a:r>
              <a:rPr lang="zh-CN" altLang="en-US" dirty="0"/>
              <a:t>查询的解码过程分解为两个阶段，在第一阶段，</a:t>
            </a:r>
            <a:r>
              <a:rPr lang="en-US" altLang="zh-CN" dirty="0"/>
              <a:t>skeleton decoder</a:t>
            </a:r>
            <a:r>
              <a:rPr lang="zh-CN" altLang="en-US" dirty="0"/>
              <a:t>输出</a:t>
            </a:r>
            <a:r>
              <a:rPr lang="en-US" altLang="zh-CN" dirty="0" err="1"/>
              <a:t>SemQL</a:t>
            </a:r>
            <a:r>
              <a:rPr lang="zh-CN" altLang="en-US" dirty="0"/>
              <a:t>查询的骨架。然后，细节解码器通过选择列和表来填充</a:t>
            </a:r>
            <a:r>
              <a:rPr lang="en-US" altLang="zh-CN" dirty="0"/>
              <a:t>skeleton</a:t>
            </a:r>
            <a:r>
              <a:rPr lang="zh-CN" altLang="en-US" dirty="0"/>
              <a:t>中缺少的细节。最后得到</a:t>
            </a:r>
            <a:r>
              <a:rPr lang="en-US" altLang="zh-CN" dirty="0"/>
              <a:t>SQL</a:t>
            </a:r>
            <a:r>
              <a:rPr lang="zh-CN" altLang="en-US" dirty="0"/>
              <a:t>查询。</a:t>
            </a:r>
          </a:p>
        </p:txBody>
      </p:sp>
    </p:spTree>
    <p:extLst>
      <p:ext uri="{BB962C8B-B14F-4D97-AF65-F5344CB8AC3E}">
        <p14:creationId xmlns:p14="http://schemas.microsoft.com/office/powerpoint/2010/main" val="1370813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73567-A62D-4106-B90A-239081DE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99B3472-B676-4A2A-AB8C-6850CECD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>
                <a:solidFill>
                  <a:srgbClr val="775F55"/>
                </a:solidFill>
                <a:ea typeface="宋体" panose="02010600030101010101" pitchFamily="2" charset="-122"/>
              </a:rPr>
              <a:pPr/>
              <a:t>13</a:t>
            </a:fld>
            <a:endParaRPr lang="zh-CN" altLang="en-US">
              <a:solidFill>
                <a:srgbClr val="775F55"/>
              </a:solidFill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FC6713E-F903-4FFD-A51A-C70A188862E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329" y="1600200"/>
            <a:ext cx="6657667" cy="4637088"/>
          </a:xfrm>
        </p:spPr>
      </p:pic>
    </p:spTree>
    <p:extLst>
      <p:ext uri="{BB962C8B-B14F-4D97-AF65-F5344CB8AC3E}">
        <p14:creationId xmlns:p14="http://schemas.microsoft.com/office/powerpoint/2010/main" val="1216184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46EB3-4509-462C-81AE-53234705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F781C87-C771-4A3F-8701-018F0CCF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>
                <a:solidFill>
                  <a:srgbClr val="775F55"/>
                </a:solidFill>
                <a:ea typeface="宋体" panose="02010600030101010101" pitchFamily="2" charset="-122"/>
              </a:rPr>
              <a:pPr/>
              <a:t>14</a:t>
            </a:fld>
            <a:endParaRPr lang="zh-CN" altLang="en-US">
              <a:solidFill>
                <a:srgbClr val="775F55"/>
              </a:solidFill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94986D9-1082-412C-B634-80165F71C0E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79" y="2076298"/>
            <a:ext cx="5492858" cy="2970155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EBEE75A-7AC7-430D-A74E-52705BA18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37" y="2076299"/>
            <a:ext cx="6198185" cy="3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7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C3563-0495-46CE-9C38-B42E632B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49D90D7-1D02-4E57-BDBE-F9623CA3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>
                <a:solidFill>
                  <a:srgbClr val="775F55"/>
                </a:solidFill>
                <a:ea typeface="宋体" panose="02010600030101010101" pitchFamily="2" charset="-122"/>
              </a:rPr>
              <a:pPr/>
              <a:t>15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FFA57C-43FB-4EC2-87AE-4495AF696B9B}"/>
              </a:ext>
            </a:extLst>
          </p:cNvPr>
          <p:cNvSpPr txBox="1"/>
          <p:nvPr/>
        </p:nvSpPr>
        <p:spPr>
          <a:xfrm>
            <a:off x="1210733" y="2108200"/>
            <a:ext cx="933026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/>
              <a:t>THANKS!</a:t>
            </a:r>
            <a:endParaRPr lang="zh-CN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30547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内容大纲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D3E4F7-A091-42AC-825C-7093DCF883D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775F55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挑战</a:t>
            </a:r>
            <a:endParaRPr lang="en-US" altLang="zh-CN" dirty="0"/>
          </a:p>
          <a:p>
            <a:r>
              <a:rPr lang="zh-CN" altLang="en-US" dirty="0"/>
              <a:t>本文贡献</a:t>
            </a:r>
            <a:endParaRPr lang="en-US" altLang="zh-CN" dirty="0"/>
          </a:p>
          <a:p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实验结果</a:t>
            </a:r>
            <a:endParaRPr lang="en-US" altLang="zh-CN" dirty="0"/>
          </a:p>
          <a:p>
            <a:r>
              <a:rPr lang="zh-CN" altLang="en-US" dirty="0"/>
              <a:t>总结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234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FC0DA-53E2-4A3F-9AA0-74FA5DB0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挑战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73DEDE3-4D0B-4E32-8BDE-E30604A9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>
                <a:solidFill>
                  <a:srgbClr val="775F55"/>
                </a:solidFill>
                <a:ea typeface="宋体" panose="02010600030101010101" pitchFamily="2" charset="-122"/>
              </a:rPr>
              <a:pPr/>
              <a:t>3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343CE5-5BA0-40C8-8604-AF0BAF7A6C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自然语言所代表的内容和</a:t>
            </a:r>
            <a:r>
              <a:rPr lang="en-US" altLang="zh-CN" dirty="0"/>
              <a:t>SQL</a:t>
            </a:r>
            <a:r>
              <a:rPr lang="zh-CN" altLang="en-US" dirty="0"/>
              <a:t>实现的细节的不匹配。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需要去预测由大量领域外的词汇所构成的列名。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FAEAC0-073D-4736-9032-0936D6800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34" y="2226727"/>
            <a:ext cx="6247972" cy="327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7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FA470-E4D7-491C-B161-2C89E000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本文贡献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F10AA33-139C-44CD-ACC4-56EAF337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>
                <a:solidFill>
                  <a:srgbClr val="775F55"/>
                </a:solidFill>
                <a:ea typeface="宋体" panose="02010600030101010101" pitchFamily="2" charset="-122"/>
              </a:rPr>
              <a:pPr/>
              <a:t>4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0149B1-15E0-4198-9242-3242463A209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提出了一种模型</a:t>
            </a:r>
            <a:r>
              <a:rPr lang="en-US" altLang="zh-CN" dirty="0" err="1"/>
              <a:t>IRNet</a:t>
            </a:r>
            <a:r>
              <a:rPr lang="zh-CN" altLang="en-US" dirty="0"/>
              <a:t>，不是端到端的。</a:t>
            </a:r>
            <a:endParaRPr lang="en-US" altLang="zh-CN" dirty="0"/>
          </a:p>
          <a:p>
            <a:pPr marL="834390" lvl="1" indent="-514350">
              <a:buFont typeface="+mj-lt"/>
              <a:buAutoNum type="arabicPeriod"/>
            </a:pPr>
            <a:r>
              <a:rPr lang="zh-CN" altLang="en-US" dirty="0"/>
              <a:t>先在问题（</a:t>
            </a:r>
            <a:r>
              <a:rPr lang="en-US" altLang="zh-CN" dirty="0"/>
              <a:t>NL</a:t>
            </a:r>
            <a:r>
              <a:rPr lang="zh-CN" altLang="en-US" dirty="0"/>
              <a:t>）和数据库模式之间建立一个模式连接。</a:t>
            </a:r>
            <a:endParaRPr lang="en-US" altLang="zh-CN" dirty="0"/>
          </a:p>
          <a:p>
            <a:pPr marL="834390" lvl="1" indent="-514350">
              <a:buFont typeface="+mj-lt"/>
              <a:buAutoNum type="arabicPeriod"/>
            </a:pPr>
            <a:r>
              <a:rPr lang="zh-CN" altLang="en-US" dirty="0"/>
              <a:t>使用基于语法的模型生成</a:t>
            </a:r>
            <a:r>
              <a:rPr lang="en-US" altLang="zh-CN" dirty="0" err="1"/>
              <a:t>SemQL</a:t>
            </a:r>
            <a:r>
              <a:rPr lang="zh-CN" altLang="en-US" dirty="0"/>
              <a:t>语句（中间表征）。</a:t>
            </a:r>
            <a:endParaRPr lang="en-US" altLang="zh-CN" dirty="0"/>
          </a:p>
          <a:p>
            <a:pPr marL="834390" lvl="1" indent="-51435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SemQL</a:t>
            </a:r>
            <a:r>
              <a:rPr lang="zh-CN" altLang="en-US" dirty="0"/>
              <a:t>和领域知识推理得到</a:t>
            </a:r>
            <a:r>
              <a:rPr lang="en-US" altLang="zh-CN" dirty="0"/>
              <a:t>SQL</a:t>
            </a:r>
            <a:r>
              <a:rPr lang="zh-CN" altLang="en-US" dirty="0"/>
              <a:t>语句。</a:t>
            </a:r>
            <a:endParaRPr lang="en-US" altLang="zh-CN" dirty="0"/>
          </a:p>
          <a:p>
            <a:pPr marL="320040" lvl="1" indent="0">
              <a:buNone/>
            </a:pPr>
            <a:endParaRPr lang="en-US" altLang="zh-CN" dirty="0"/>
          </a:p>
          <a:p>
            <a:r>
              <a:rPr lang="zh-CN" altLang="en-US" dirty="0"/>
              <a:t>模型在</a:t>
            </a:r>
            <a:r>
              <a:rPr lang="en-US" altLang="zh-CN" dirty="0"/>
              <a:t>Spider</a:t>
            </a:r>
            <a:r>
              <a:rPr lang="zh-CN" altLang="en-US" dirty="0"/>
              <a:t>数据集上得到了最好的效果，同时在</a:t>
            </a:r>
            <a:r>
              <a:rPr lang="en-US" altLang="zh-CN" dirty="0"/>
              <a:t>Spider</a:t>
            </a:r>
            <a:r>
              <a:rPr lang="zh-CN" altLang="en-US" dirty="0"/>
              <a:t>排行榜上取得了第一名的成绩。</a:t>
            </a:r>
          </a:p>
        </p:txBody>
      </p:sp>
    </p:spTree>
    <p:extLst>
      <p:ext uri="{BB962C8B-B14F-4D97-AF65-F5344CB8AC3E}">
        <p14:creationId xmlns:p14="http://schemas.microsoft.com/office/powerpoint/2010/main" val="269112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A5989-35E2-4FED-8F36-D6E5E8A7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方法（模式连接）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EF02F9B-9461-442B-AE7B-3CBA2E2F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>
                <a:solidFill>
                  <a:srgbClr val="775F55"/>
                </a:solidFill>
                <a:ea typeface="宋体" panose="02010600030101010101" pitchFamily="2" charset="-122"/>
              </a:rPr>
              <a:pPr/>
              <a:t>5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9BF524-5DC5-4ABA-8D9A-98E6413A5D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模式连接为了识别出文本中提到的列和表，并为列分配不同的类型（</a:t>
            </a:r>
            <a:r>
              <a:rPr lang="en-US" altLang="zh-CN" dirty="0"/>
              <a:t>column</a:t>
            </a:r>
            <a:r>
              <a:rPr lang="zh-CN" altLang="en-US" dirty="0"/>
              <a:t>，</a:t>
            </a:r>
            <a:r>
              <a:rPr lang="en-US" altLang="zh-CN" dirty="0"/>
              <a:t>table</a:t>
            </a:r>
            <a:r>
              <a:rPr lang="zh-CN" altLang="en-US" dirty="0"/>
              <a:t>，</a:t>
            </a:r>
            <a:r>
              <a:rPr lang="en-US" altLang="zh-CN" dirty="0"/>
              <a:t>value</a:t>
            </a:r>
            <a:r>
              <a:rPr lang="zh-CN" altLang="en-US" dirty="0"/>
              <a:t>）。模式中列名被分为（</a:t>
            </a:r>
            <a:r>
              <a:rPr lang="en-US" altLang="zh-CN" dirty="0"/>
              <a:t>exact match</a:t>
            </a:r>
            <a:r>
              <a:rPr lang="zh-CN" altLang="en-US" dirty="0"/>
              <a:t>，</a:t>
            </a:r>
            <a:r>
              <a:rPr lang="en-US" altLang="zh-CN" dirty="0"/>
              <a:t>partial exact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使用字符匹配的方法进行模式连接。</a:t>
            </a:r>
            <a:endParaRPr lang="en-US" altLang="zh-CN" dirty="0"/>
          </a:p>
          <a:p>
            <a:r>
              <a:rPr lang="zh-CN" altLang="en-US" dirty="0"/>
              <a:t>识别列</a:t>
            </a:r>
            <a:endParaRPr lang="en-US" altLang="zh-CN" dirty="0"/>
          </a:p>
          <a:p>
            <a:pPr marL="834390" lvl="1" indent="-514350">
              <a:buFont typeface="+mj-lt"/>
              <a:buAutoNum type="arabicPeriod"/>
            </a:pPr>
            <a:r>
              <a:rPr lang="zh-CN" altLang="en-US" dirty="0"/>
              <a:t>枚举文本的</a:t>
            </a:r>
            <a:r>
              <a:rPr lang="en-US" altLang="zh-CN" dirty="0"/>
              <a:t>n-gram</a:t>
            </a:r>
            <a:r>
              <a:rPr lang="zh-CN" altLang="en-US" dirty="0"/>
              <a:t>，长度范围</a:t>
            </a:r>
            <a:r>
              <a:rPr lang="en-US" altLang="zh-CN" dirty="0"/>
              <a:t>[1,6]</a:t>
            </a:r>
            <a:r>
              <a:rPr lang="zh-CN" altLang="en-US" dirty="0"/>
              <a:t>，按照长度降序排列。</a:t>
            </a:r>
            <a:endParaRPr lang="en-US" altLang="zh-CN" dirty="0"/>
          </a:p>
          <a:p>
            <a:pPr marL="834390" lvl="1" indent="-514350">
              <a:buFont typeface="+mj-lt"/>
              <a:buAutoNum type="arabicPeriod"/>
            </a:pPr>
            <a:r>
              <a:rPr lang="zh-CN" altLang="en-US" dirty="0"/>
              <a:t>如果一个</a:t>
            </a:r>
            <a:r>
              <a:rPr lang="en-US" altLang="zh-CN" dirty="0"/>
              <a:t>n-gram</a:t>
            </a:r>
            <a:r>
              <a:rPr lang="zh-CN" altLang="en-US" dirty="0"/>
              <a:t>精确匹配了列名或者列名的子集，将其视为列。</a:t>
            </a:r>
            <a:endParaRPr lang="en-US" altLang="zh-CN" dirty="0"/>
          </a:p>
          <a:p>
            <a:r>
              <a:rPr lang="zh-CN" altLang="en-US" dirty="0"/>
              <a:t>识别表与识别列的方法一样，但是优先识别列。</a:t>
            </a:r>
            <a:endParaRPr lang="en-US" altLang="zh-CN" dirty="0"/>
          </a:p>
          <a:p>
            <a:r>
              <a:rPr lang="en-US" altLang="zh-CN" dirty="0"/>
              <a:t>N-gram</a:t>
            </a:r>
            <a:r>
              <a:rPr lang="zh-CN" altLang="en-US" dirty="0"/>
              <a:t>开始和结尾是单引号，识别为一个值（</a:t>
            </a:r>
            <a:r>
              <a:rPr lang="en-US" altLang="zh-CN" dirty="0"/>
              <a:t>value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被识别出来的</a:t>
            </a:r>
            <a:r>
              <a:rPr lang="en-US" altLang="zh-CN" dirty="0"/>
              <a:t>n-gram</a:t>
            </a:r>
            <a:r>
              <a:rPr lang="zh-CN" altLang="en-US" dirty="0"/>
              <a:t>称为</a:t>
            </a:r>
            <a:r>
              <a:rPr lang="en-US" altLang="zh-CN" dirty="0"/>
              <a:t>span</a:t>
            </a:r>
          </a:p>
          <a:p>
            <a:pPr marL="834390" lvl="1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028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300C6-6AF8-4E89-ACFA-6151A897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方法（模式连接）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7B21F8-1833-4AB4-9956-52F8F9DC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>
                <a:solidFill>
                  <a:srgbClr val="775F55"/>
                </a:solidFill>
                <a:ea typeface="宋体" panose="02010600030101010101" pitchFamily="2" charset="-122"/>
              </a:rPr>
              <a:pPr/>
              <a:t>6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58E92F-D028-482D-8C0B-68747C18CB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为了连接表格值（</a:t>
            </a:r>
            <a:r>
              <a:rPr lang="en-US" altLang="zh-CN" dirty="0"/>
              <a:t>cell value</a:t>
            </a:r>
            <a:r>
              <a:rPr lang="zh-CN" altLang="en-US" dirty="0"/>
              <a:t>）到模式中所对应的列。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(value)span</a:t>
            </a:r>
            <a:r>
              <a:rPr lang="zh-CN" altLang="en-US" dirty="0"/>
              <a:t>输入</a:t>
            </a:r>
            <a:r>
              <a:rPr lang="en-US" altLang="zh-CN" dirty="0" err="1"/>
              <a:t>ConceptNet</a:t>
            </a:r>
            <a:r>
              <a:rPr lang="zh-CN" altLang="en-US" dirty="0"/>
              <a:t>得到结果‘</a:t>
            </a:r>
            <a:r>
              <a:rPr lang="en-US" altLang="zh-CN" dirty="0"/>
              <a:t>is a type of</a:t>
            </a:r>
            <a:r>
              <a:rPr lang="zh-CN" altLang="en-US" dirty="0"/>
              <a:t>’和‘</a:t>
            </a:r>
            <a:r>
              <a:rPr lang="en-US" altLang="zh-CN" dirty="0"/>
              <a:t>related terms</a:t>
            </a:r>
            <a:r>
              <a:rPr lang="zh-CN" altLang="en-US" dirty="0"/>
              <a:t>’。分配类别值精确匹配和值部分匹配。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468D22-3AB9-4B22-87EE-B9B81A259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13" y="3016477"/>
            <a:ext cx="9521173" cy="373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86B5A-7615-4E24-8B82-65C93871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方法（中间表征）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DBD178C-7054-4292-A53D-47C1C58F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>
                <a:solidFill>
                  <a:srgbClr val="775F55"/>
                </a:solidFill>
                <a:ea typeface="宋体" panose="02010600030101010101" pitchFamily="2" charset="-122"/>
              </a:rPr>
              <a:pPr/>
              <a:t>7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4EB471-E99A-45B5-9E24-B393673C0B1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构建了</a:t>
            </a:r>
            <a:r>
              <a:rPr lang="en-US" altLang="zh-CN" dirty="0" err="1"/>
              <a:t>SemQL</a:t>
            </a:r>
            <a:r>
              <a:rPr lang="zh-CN" altLang="en-US" dirty="0"/>
              <a:t>的上下文无关文法，同时</a:t>
            </a:r>
            <a:r>
              <a:rPr lang="en-US" altLang="zh-CN" dirty="0" err="1"/>
              <a:t>SemQL</a:t>
            </a:r>
            <a:r>
              <a:rPr lang="zh-CN" altLang="en-US" dirty="0"/>
              <a:t>被设计为一个树结构。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144688-A25C-40D6-963F-4B864C338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4" y="2637108"/>
            <a:ext cx="4402376" cy="40656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8358600-0E06-41F5-83FA-1AA48D1E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40" y="2354992"/>
            <a:ext cx="5195633" cy="444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6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BA766-1937-4C4B-A878-C9154E02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方法（模型）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9179265-169C-42C5-9896-55D7FC63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>
                <a:solidFill>
                  <a:srgbClr val="775F55"/>
                </a:solidFill>
                <a:ea typeface="宋体" panose="02010600030101010101" pitchFamily="2" charset="-122"/>
              </a:rPr>
              <a:pPr/>
              <a:t>8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A0A15B-2E2B-4D05-BBD1-9EE085D177F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模型输入为数据库的模式和模式连接的结果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B3416B-CC0E-4EB2-B99B-E99814736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13" y="2136583"/>
            <a:ext cx="9521173" cy="373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1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66CA2-AD61-4A4F-A589-E64047A3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 Encoder	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54F49FE-1EEB-4EBD-AB59-EDDADCA8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>
                <a:solidFill>
                  <a:srgbClr val="775F55"/>
                </a:solidFill>
                <a:ea typeface="宋体" panose="02010600030101010101" pitchFamily="2" charset="-122"/>
              </a:rPr>
              <a:pPr/>
              <a:t>9</a:t>
            </a:fld>
            <a:endParaRPr lang="zh-CN" altLang="en-US">
              <a:solidFill>
                <a:srgbClr val="775F5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57D07E2-4369-4D05-994D-008287E992F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问题的</a:t>
                </a:r>
                <a:r>
                  <a:rPr lang="en-US" altLang="zh-CN" dirty="0"/>
                  <a:t>span</a:t>
                </a:r>
                <a:r>
                  <a:rPr lang="zh-CN" altLang="en-US" dirty="0"/>
                  <a:t>序列，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是第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span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它</m:t>
                    </m:r>
                  </m:oMath>
                </a14:m>
                <a:r>
                  <a:rPr lang="zh-CN" altLang="en-US" dirty="0"/>
                  <a:t>的类型。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NL</a:t>
                </a:r>
                <a:r>
                  <a:rPr lang="zh-CN" altLang="en-US" dirty="0"/>
                  <a:t>编码器将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作为输入，编码输出序列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/>
                  <a:t>。先将词语转化为词向量，然后</a:t>
                </a:r>
                <a:r>
                  <a:rPr lang="en-US" altLang="zh-CN" dirty="0"/>
                  <a:t>span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/>
                  <a:t>=AVG(type embedding, word embedding)</a:t>
                </a:r>
                <a:r>
                  <a:rPr lang="zh-CN" altLang="en-US" dirty="0"/>
                  <a:t>。最后将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CN" altLang="en-US" dirty="0"/>
                  <a:t>输入双向</a:t>
                </a:r>
                <a:r>
                  <a:rPr lang="en-US" altLang="zh-CN" dirty="0"/>
                  <a:t>LSTM</a:t>
                </a:r>
                <a:r>
                  <a:rPr lang="zh-CN" altLang="en-US" dirty="0"/>
                  <a:t>，得到</a:t>
                </a:r>
                <a:r>
                  <a:rPr lang="en-US" altLang="zh-CN" dirty="0"/>
                  <a:t>LSTM</a:t>
                </a:r>
                <a:r>
                  <a:rPr lang="zh-CN" altLang="en-US" dirty="0"/>
                  <a:t>尾部的两个隐藏状态，并把他们拼接起来得到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57D07E2-4369-4D05-994D-008287E99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 t="-1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9908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0211914"/>
  <p:tag name="MH_LIBRARY" val="GRAPHIC"/>
  <p:tag name="MH_ORDER" val="文本框 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0211914"/>
  <p:tag name="MH_LIBRARY" val="GRAPHIC"/>
  <p:tag name="MH_ORDER" val="TextBox 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0211914"/>
  <p:tag name="MH_LIBRARY" val="GRAPHIC"/>
  <p:tag name="MH_ORDER" val="文本框 12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bd模版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bd模版" id="{89780110-19EA-674C-B87D-A8B075B8B88D}" vid="{C6C0065D-4AAD-A140-8B23-BBFA11E79C6B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926</Words>
  <Application>Microsoft Office PowerPoint</Application>
  <PresentationFormat>宽屏</PresentationFormat>
  <Paragraphs>96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Lingoes Unicode</vt:lpstr>
      <vt:lpstr>Microsoft JhengHei UI</vt:lpstr>
      <vt:lpstr>Stencil Std</vt:lpstr>
      <vt:lpstr>等线</vt:lpstr>
      <vt:lpstr>等线 Light</vt:lpstr>
      <vt:lpstr>宋体</vt:lpstr>
      <vt:lpstr>Arial</vt:lpstr>
      <vt:lpstr>Arial Black</vt:lpstr>
      <vt:lpstr>Calibri</vt:lpstr>
      <vt:lpstr>Cambria Math</vt:lpstr>
      <vt:lpstr>Ebrima</vt:lpstr>
      <vt:lpstr>Iskoola Pota</vt:lpstr>
      <vt:lpstr>Microsoft Himalaya</vt:lpstr>
      <vt:lpstr>Wingdings</vt:lpstr>
      <vt:lpstr>Wingdings 2</vt:lpstr>
      <vt:lpstr>Office 主题​​</vt:lpstr>
      <vt:lpstr>cbd模版</vt:lpstr>
      <vt:lpstr>Towards Complex Text-to-SQL in Cross-Domain Database with Intermediate Representation</vt:lpstr>
      <vt:lpstr>内容大纲</vt:lpstr>
      <vt:lpstr>挑战</vt:lpstr>
      <vt:lpstr>本文贡献</vt:lpstr>
      <vt:lpstr>方法（模式连接）</vt:lpstr>
      <vt:lpstr>方法（模式连接）</vt:lpstr>
      <vt:lpstr>方法（中间表征）</vt:lpstr>
      <vt:lpstr>方法（模型）</vt:lpstr>
      <vt:lpstr>NL Encoder </vt:lpstr>
      <vt:lpstr>Schema Encoder</vt:lpstr>
      <vt:lpstr>Decoder</vt:lpstr>
      <vt:lpstr>Coarse-to-fine</vt:lpstr>
      <vt:lpstr>实验</vt:lpstr>
      <vt:lpstr>实验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Complex Text-to-SQL in Cross-Domain Database with Intermediate Representation</dc:title>
  <dc:creator>李放</dc:creator>
  <cp:lastModifiedBy>李放</cp:lastModifiedBy>
  <cp:revision>116</cp:revision>
  <dcterms:created xsi:type="dcterms:W3CDTF">2020-12-17T04:15:53Z</dcterms:created>
  <dcterms:modified xsi:type="dcterms:W3CDTF">2020-12-22T12:38:41Z</dcterms:modified>
</cp:coreProperties>
</file>