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95" r:id="rId3"/>
    <p:sldId id="304" r:id="rId4"/>
    <p:sldId id="266" r:id="rId5"/>
    <p:sldId id="285" r:id="rId6"/>
    <p:sldId id="296" r:id="rId7"/>
    <p:sldId id="338" r:id="rId8"/>
    <p:sldId id="286" r:id="rId9"/>
    <p:sldId id="306" r:id="rId10"/>
    <p:sldId id="313" r:id="rId11"/>
    <p:sldId id="317" r:id="rId12"/>
    <p:sldId id="339" r:id="rId13"/>
    <p:sldId id="342" r:id="rId14"/>
    <p:sldId id="340" r:id="rId15"/>
    <p:sldId id="343" r:id="rId16"/>
    <p:sldId id="318" r:id="rId17"/>
    <p:sldId id="319" r:id="rId18"/>
    <p:sldId id="349" r:id="rId19"/>
    <p:sldId id="348" r:id="rId20"/>
    <p:sldId id="350" r:id="rId21"/>
    <p:sldId id="347" r:id="rId22"/>
    <p:sldId id="314" r:id="rId23"/>
    <p:sldId id="344" r:id="rId24"/>
    <p:sldId id="345" r:id="rId25"/>
    <p:sldId id="346" r:id="rId26"/>
    <p:sldId id="351" r:id="rId27"/>
    <p:sldId id="2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9" autoAdjust="0"/>
    <p:restoredTop sz="94660"/>
  </p:normalViewPr>
  <p:slideViewPr>
    <p:cSldViewPr snapToGrid="0">
      <p:cViewPr varScale="1">
        <p:scale>
          <a:sx n="119" d="100"/>
          <a:sy n="119" d="100"/>
        </p:scale>
        <p:origin x="22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321FE-765F-4583-B386-537FABA586EA}"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5D5E0-E30B-4B38-88F4-4BFB198AAC32}" type="slidenum">
              <a:rPr lang="zh-CN" altLang="en-US" smtClean="0"/>
              <a:t>‹#›</a:t>
            </a:fld>
            <a:endParaRPr lang="zh-CN" altLang="en-US"/>
          </a:p>
        </p:txBody>
      </p:sp>
    </p:spTree>
    <p:extLst>
      <p:ext uri="{BB962C8B-B14F-4D97-AF65-F5344CB8AC3E}">
        <p14:creationId xmlns:p14="http://schemas.microsoft.com/office/powerpoint/2010/main" val="409034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A79A9-637A-4250-916D-F58DA92F92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7C1A37-7580-40E1-AE1A-0672FF0B4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FD7232-C609-4741-942C-4580D204802D}"/>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42A996D6-D842-4F5B-A2A8-61C264E53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07D26A-92BC-4AD8-B4B9-12D52E5F4B5E}"/>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222015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C840-E7F3-4D33-8D57-D921535D62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EFE7C7-1B7C-4C27-BCAC-EE4C01D22AD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767509-28B5-43A8-8A44-70F0ADDF431D}"/>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499161EB-7DFC-4AB6-91CB-EA23B493D2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9FAE21-D577-43B3-81F4-A421586A493B}"/>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277429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E15097-292F-4505-B7AF-B92D61DB23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35EFD9-DEEC-49B2-B998-079248932A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6F83A2-E445-43A5-B039-D0C5D965D73C}"/>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F6DE7C5A-BF54-4CB5-A699-1471C4D2E5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62A2B-28EB-4DD7-B4B0-6FCB8EFB8407}"/>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426068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B08F9-B8B1-41AA-9B6D-DB25A4DEA2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93F74E-6E71-41F9-84EC-BA00D9F467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EFC109-117B-4F19-BA06-DFC339E48BF7}"/>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58A74F25-81E8-4BE3-88E7-2E7F1CEFF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88BFC-A9F5-4582-BC2A-AAD8F539DB54}"/>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8961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1787-8D56-4ECE-8A14-4ED03CA66C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3906F-3C3C-4DC4-91CA-D70FB8996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FF04DA-8D43-4C8B-92E9-0C1A6A077100}"/>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372131B9-F9A1-4322-8AAC-A51300A9B1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F215E4-BE49-4D3D-AD9A-0EF410552DC0}"/>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33741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87DC-CE85-481B-89CC-1304BC272F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E3B1E-383F-491B-8D16-49688370F91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35AAE9-E5BC-46E2-847A-CA491048E3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B157CC-C43C-4C47-A2B8-A3321C31E40F}"/>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DFBB9E6E-8DBE-4CCD-AA2A-B24F7FDC68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683EF5-7EE2-4F8D-8F38-7FAC9AEA3C23}"/>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217726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11CDC-1C1C-401C-BCA5-F400FA508A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5C7A22-37C5-4F50-B553-0DDF660B8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A99A6C-17AB-4314-A2AF-20F382AFAB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A6B5DA-0DFC-4BAA-A53B-F1D566DFB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23AD10-1E07-42D2-9364-64DAC4CD2F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30F15D-A3A6-458B-BBD7-F809DC8C28F1}"/>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8" name="页脚占位符 7">
            <a:extLst>
              <a:ext uri="{FF2B5EF4-FFF2-40B4-BE49-F238E27FC236}">
                <a16:creationId xmlns:a16="http://schemas.microsoft.com/office/drawing/2014/main" id="{DF9CE2A1-3D9E-47EC-A9B7-0DDD9A5E9D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47E111-6772-4125-881E-6EC1176B8688}"/>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30145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28BC6-2655-4211-854F-FDDFE17910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657906-0732-46C5-83A7-C9D23AA50FF7}"/>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4" name="页脚占位符 3">
            <a:extLst>
              <a:ext uri="{FF2B5EF4-FFF2-40B4-BE49-F238E27FC236}">
                <a16:creationId xmlns:a16="http://schemas.microsoft.com/office/drawing/2014/main" id="{78BE7D02-F3D7-47B1-AB98-C7D6A801A9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CE7EF0-E2B2-403C-8D06-40E80F047A06}"/>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66787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410708-95CC-494F-A96E-095B0D487A56}"/>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3" name="页脚占位符 2">
            <a:extLst>
              <a:ext uri="{FF2B5EF4-FFF2-40B4-BE49-F238E27FC236}">
                <a16:creationId xmlns:a16="http://schemas.microsoft.com/office/drawing/2014/main" id="{4228CDBC-2256-40D9-991E-111F93FF7E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3886B6-5643-45B9-BFF3-7A89AF6A6283}"/>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281544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6C9D5-46A4-4148-BF4D-429C7F166A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D0F75A-F888-4561-933A-A6363B8FC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18D80F-F6CF-41E1-B160-136077E01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E7A58F-CCAC-4E8E-A81C-E4D1B27DC94E}"/>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EC43CFBF-F174-4CB3-A521-DE8685093A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6DD08B-050A-48CF-802A-31C07E6B38E1}"/>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84173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445F1-5986-4E87-A55C-77D585C5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76ABDC-B08E-4148-8F0A-4E9D9928F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98E9F2-9B34-4B85-B51E-695202B08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F7AC39-6D48-46DB-BE45-B32C1BB38EB1}"/>
              </a:ext>
            </a:extLst>
          </p:cNvPr>
          <p:cNvSpPr>
            <a:spLocks noGrp="1"/>
          </p:cNvSpPr>
          <p:nvPr>
            <p:ph type="dt" sz="half" idx="10"/>
          </p:nvPr>
        </p:nvSpPr>
        <p:spPr/>
        <p:txBody>
          <a:bodyPr/>
          <a:lstStyle/>
          <a:p>
            <a:fld id="{96503A1C-AAA3-419C-883F-AB552296EC48}"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5703673C-DA60-4FA2-B766-4DD592233D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51650F-F671-4C19-BADA-F8F99C6B6458}"/>
              </a:ext>
            </a:extLst>
          </p:cNvPr>
          <p:cNvSpPr>
            <a:spLocks noGrp="1"/>
          </p:cNvSpPr>
          <p:nvPr>
            <p:ph type="sldNum" sz="quarter" idx="12"/>
          </p:nvPr>
        </p:nvSpPr>
        <p:spPr/>
        <p:txBody>
          <a:body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395644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58396D-2A89-4BAE-8C2A-3350B1029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CDE20C-4179-4706-B936-ECB49C489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B3929E-E02D-457D-A51C-A5DE2CD60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3A1C-AAA3-419C-883F-AB552296EC48}"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314B2506-233C-4A0D-B047-2DF82B7FA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75BCE1-124D-4C1E-8C4C-ABAFE8809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BD0F8-FD22-42C2-BCA6-64BF44E1509F}" type="slidenum">
              <a:rPr lang="zh-CN" altLang="en-US" smtClean="0"/>
              <a:t>‹#›</a:t>
            </a:fld>
            <a:endParaRPr lang="zh-CN" altLang="en-US"/>
          </a:p>
        </p:txBody>
      </p:sp>
    </p:spTree>
    <p:extLst>
      <p:ext uri="{BB962C8B-B14F-4D97-AF65-F5344CB8AC3E}">
        <p14:creationId xmlns:p14="http://schemas.microsoft.com/office/powerpoint/2010/main" val="249482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ED52323-8DF4-4D93-8194-38ECCC7C3AFC}"/>
              </a:ext>
            </a:extLst>
          </p:cNvPr>
          <p:cNvGrpSpPr/>
          <p:nvPr/>
        </p:nvGrpSpPr>
        <p:grpSpPr>
          <a:xfrm>
            <a:off x="0" y="0"/>
            <a:ext cx="12192000" cy="6858000"/>
            <a:chOff x="0" y="0"/>
            <a:chExt cx="12192000" cy="6858000"/>
          </a:xfrm>
        </p:grpSpPr>
        <p:sp>
          <p:nvSpPr>
            <p:cNvPr id="16" name="矩形 15">
              <a:extLst>
                <a:ext uri="{FF2B5EF4-FFF2-40B4-BE49-F238E27FC236}">
                  <a16:creationId xmlns:a16="http://schemas.microsoft.com/office/drawing/2014/main" id="{E1F90750-8CC9-4F40-BB3B-7DAF1E177889}"/>
                </a:ext>
              </a:extLst>
            </p:cNvPr>
            <p:cNvSpPr/>
            <p:nvPr/>
          </p:nvSpPr>
          <p:spPr>
            <a:xfrm>
              <a:off x="0" y="2148806"/>
              <a:ext cx="12192000" cy="206060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4375A7B-07E9-4D58-98A7-B807E5E44253}"/>
                </a:ext>
              </a:extLst>
            </p:cNvPr>
            <p:cNvSpPr/>
            <p:nvPr/>
          </p:nvSpPr>
          <p:spPr>
            <a:xfrm>
              <a:off x="1691640" y="0"/>
              <a:ext cx="9065113"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8" name="组合 17">
            <a:extLst>
              <a:ext uri="{FF2B5EF4-FFF2-40B4-BE49-F238E27FC236}">
                <a16:creationId xmlns:a16="http://schemas.microsoft.com/office/drawing/2014/main" id="{D7CE31B3-4442-4D60-8989-CFF49CCC260C}"/>
              </a:ext>
            </a:extLst>
          </p:cNvPr>
          <p:cNvGrpSpPr/>
          <p:nvPr/>
        </p:nvGrpSpPr>
        <p:grpSpPr>
          <a:xfrm>
            <a:off x="2030309" y="774403"/>
            <a:ext cx="9282733" cy="4938676"/>
            <a:chOff x="2112605" y="728683"/>
            <a:chExt cx="9349641" cy="4938676"/>
          </a:xfrm>
        </p:grpSpPr>
        <p:sp>
          <p:nvSpPr>
            <p:cNvPr id="3" name="文本框 2">
              <a:extLst>
                <a:ext uri="{FF2B5EF4-FFF2-40B4-BE49-F238E27FC236}">
                  <a16:creationId xmlns:a16="http://schemas.microsoft.com/office/drawing/2014/main" id="{E2FBF07C-FDB0-4769-AEF9-263C5AE23420}"/>
                </a:ext>
              </a:extLst>
            </p:cNvPr>
            <p:cNvSpPr txBox="1"/>
            <p:nvPr/>
          </p:nvSpPr>
          <p:spPr>
            <a:xfrm>
              <a:off x="2112605" y="2542571"/>
              <a:ext cx="9349641" cy="1323439"/>
            </a:xfrm>
            <a:prstGeom prst="rect">
              <a:avLst/>
            </a:prstGeom>
            <a:noFill/>
          </p:spPr>
          <p:txBody>
            <a:bodyPr wrap="square" rtlCol="0">
              <a:spAutoFit/>
            </a:bodyPr>
            <a:lstStyle/>
            <a:p>
              <a:r>
                <a:rPr lang="en" altLang="zh-CN" sz="4000" dirty="0">
                  <a:latin typeface="MV Boli" panose="02000500030200090000" pitchFamily="2" charset="0"/>
                  <a:ea typeface="宋体" panose="02010600030101010101" pitchFamily="2" charset="-122"/>
                  <a:cs typeface="MV Boli" panose="02000500030200090000" pitchFamily="2" charset="0"/>
                </a:rPr>
                <a:t>A Distributed Graph Processing System with Redundancy Reduction</a:t>
              </a:r>
            </a:p>
          </p:txBody>
        </p:sp>
        <p:sp>
          <p:nvSpPr>
            <p:cNvPr id="7" name="文本框 6">
              <a:extLst>
                <a:ext uri="{FF2B5EF4-FFF2-40B4-BE49-F238E27FC236}">
                  <a16:creationId xmlns:a16="http://schemas.microsoft.com/office/drawing/2014/main" id="{600C0EB4-6E8F-4D45-B3CD-877D1DB06320}"/>
                </a:ext>
              </a:extLst>
            </p:cNvPr>
            <p:cNvSpPr txBox="1"/>
            <p:nvPr/>
          </p:nvSpPr>
          <p:spPr>
            <a:xfrm>
              <a:off x="5325843" y="4476719"/>
              <a:ext cx="2701810" cy="461665"/>
            </a:xfrm>
            <a:prstGeom prst="rect">
              <a:avLst/>
            </a:prstGeom>
            <a:noFill/>
          </p:spPr>
          <p:txBody>
            <a:bodyPr wrap="square" rtlCol="0">
              <a:spAutoFit/>
            </a:bodyPr>
            <a:lstStyle/>
            <a:p>
              <a:r>
                <a:rPr lang="zh-CN" altLang="en-US" sz="2400" dirty="0">
                  <a:latin typeface="MV Boli" panose="02000500030200090000" pitchFamily="2" charset="0"/>
                  <a:ea typeface="宋体" panose="02010600030101010101" pitchFamily="2" charset="-122"/>
                  <a:cs typeface="MV Boli" panose="02000500030200090000" pitchFamily="2" charset="0"/>
                </a:rPr>
                <a:t>汇报人：钱栋炜</a:t>
              </a:r>
            </a:p>
          </p:txBody>
        </p:sp>
        <p:sp>
          <p:nvSpPr>
            <p:cNvPr id="8" name="文本框 7">
              <a:extLst>
                <a:ext uri="{FF2B5EF4-FFF2-40B4-BE49-F238E27FC236}">
                  <a16:creationId xmlns:a16="http://schemas.microsoft.com/office/drawing/2014/main" id="{FA8AD5A4-D386-4D72-82CE-AE8AFE1044D6}"/>
                </a:ext>
              </a:extLst>
            </p:cNvPr>
            <p:cNvSpPr txBox="1"/>
            <p:nvPr/>
          </p:nvSpPr>
          <p:spPr>
            <a:xfrm>
              <a:off x="5325843" y="5205694"/>
              <a:ext cx="3776300" cy="461665"/>
            </a:xfrm>
            <a:prstGeom prst="rect">
              <a:avLst/>
            </a:prstGeom>
            <a:noFill/>
          </p:spPr>
          <p:txBody>
            <a:bodyPr wrap="square" rtlCol="0">
              <a:spAutoFit/>
            </a:bodyPr>
            <a:lstStyle/>
            <a:p>
              <a:r>
                <a:rPr lang="zh-CN" altLang="en-US" sz="2400" dirty="0">
                  <a:latin typeface="MV Boli" panose="02000500030200090000" pitchFamily="2" charset="0"/>
                  <a:ea typeface="宋体" panose="02010600030101010101" pitchFamily="2" charset="-122"/>
                  <a:cs typeface="MV Boli" panose="02000500030200090000" pitchFamily="2" charset="0"/>
                </a:rPr>
                <a:t>汇报时间：</a:t>
              </a:r>
              <a:r>
                <a:rPr lang="en-US" altLang="zh-CN" sz="2400" dirty="0">
                  <a:latin typeface="MV Boli" panose="02000500030200090000" pitchFamily="2" charset="0"/>
                  <a:ea typeface="宋体" panose="02010600030101010101" pitchFamily="2" charset="-122"/>
                  <a:cs typeface="MV Boli" panose="02000500030200090000" pitchFamily="2" charset="0"/>
                </a:rPr>
                <a:t>2020.12.2</a:t>
              </a:r>
              <a:endParaRPr lang="zh-CN" altLang="en-US" sz="2400" dirty="0">
                <a:latin typeface="MV Boli" panose="02000500030200090000" pitchFamily="2" charset="0"/>
                <a:ea typeface="宋体" panose="02010600030101010101" pitchFamily="2" charset="-122"/>
                <a:cs typeface="MV Boli" panose="02000500030200090000" pitchFamily="2" charset="0"/>
              </a:endParaRPr>
            </a:p>
          </p:txBody>
        </p:sp>
        <p:sp>
          <p:nvSpPr>
            <p:cNvPr id="9" name="矩形 8">
              <a:extLst>
                <a:ext uri="{FF2B5EF4-FFF2-40B4-BE49-F238E27FC236}">
                  <a16:creationId xmlns:a16="http://schemas.microsoft.com/office/drawing/2014/main" id="{C97FC7C4-D817-41C0-B260-3E0AEB3130A8}"/>
                </a:ext>
              </a:extLst>
            </p:cNvPr>
            <p:cNvSpPr/>
            <p:nvPr/>
          </p:nvSpPr>
          <p:spPr>
            <a:xfrm>
              <a:off x="2112605" y="728683"/>
              <a:ext cx="6875108" cy="707886"/>
            </a:xfrm>
            <a:prstGeom prst="rect">
              <a:avLst/>
            </a:prstGeom>
          </p:spPr>
          <p:txBody>
            <a:bodyPr wrap="none">
              <a:spAutoFit/>
            </a:bodyPr>
            <a:lstStyle/>
            <a:p>
              <a:r>
                <a:rPr lang="en" altLang="zh-CN" sz="4000" dirty="0">
                  <a:latin typeface="MV Boli" panose="02000500030200090000" pitchFamily="2" charset="0"/>
                  <a:cs typeface="MV Boli" panose="02000500030200090000" pitchFamily="2" charset="0"/>
                </a:rPr>
                <a:t>Start Late or Finish Early </a:t>
              </a:r>
              <a:endParaRPr lang="zh-CN" altLang="en-US" sz="4000" dirty="0">
                <a:latin typeface="MV Boli" panose="02000500030200090000" pitchFamily="2" charset="0"/>
                <a:cs typeface="MV Boli" panose="02000500030200090000" pitchFamily="2" charset="0"/>
              </a:endParaRPr>
            </a:p>
          </p:txBody>
        </p:sp>
        <p:sp>
          <p:nvSpPr>
            <p:cNvPr id="10" name="图形 18" title="模板说明箭头">
              <a:extLst>
                <a:ext uri="{FF2B5EF4-FFF2-40B4-BE49-F238E27FC236}">
                  <a16:creationId xmlns:a16="http://schemas.microsoft.com/office/drawing/2014/main" id="{71E697CD-4386-40F2-BE5B-D6E7F8C99672}"/>
                </a:ext>
              </a:extLst>
            </p:cNvPr>
            <p:cNvSpPr/>
            <p:nvPr/>
          </p:nvSpPr>
          <p:spPr>
            <a:xfrm rot="5780139" flipV="1">
              <a:off x="7787619" y="3746721"/>
              <a:ext cx="670352" cy="759569"/>
            </a:xfrm>
            <a:custGeom>
              <a:avLst/>
              <a:gdLst>
                <a:gd name="connsiteX0" fmla="*/ 27380 w 542925"/>
                <a:gd name="connsiteY0" fmla="*/ 669232 h 676275"/>
                <a:gd name="connsiteX1" fmla="*/ 138823 w 542925"/>
                <a:gd name="connsiteY1" fmla="*/ 376814 h 676275"/>
                <a:gd name="connsiteX2" fmla="*/ 352183 w 542925"/>
                <a:gd name="connsiteY2" fmla="*/ 147262 h 676275"/>
                <a:gd name="connsiteX3" fmla="*/ 485533 w 542925"/>
                <a:gd name="connsiteY3" fmla="*/ 68204 h 676275"/>
                <a:gd name="connsiteX4" fmla="*/ 469340 w 542925"/>
                <a:gd name="connsiteY4" fmla="*/ 96779 h 676275"/>
                <a:gd name="connsiteX5" fmla="*/ 416953 w 542925"/>
                <a:gd name="connsiteY5" fmla="*/ 192029 h 676275"/>
                <a:gd name="connsiteX6" fmla="*/ 433145 w 542925"/>
                <a:gd name="connsiteY6" fmla="*/ 216794 h 676275"/>
                <a:gd name="connsiteX7" fmla="*/ 484580 w 542925"/>
                <a:gd name="connsiteY7" fmla="*/ 124402 h 676275"/>
                <a:gd name="connsiteX8" fmla="*/ 509345 w 542925"/>
                <a:gd name="connsiteY8" fmla="*/ 78682 h 676275"/>
                <a:gd name="connsiteX9" fmla="*/ 536015 w 542925"/>
                <a:gd name="connsiteY9" fmla="*/ 37724 h 676275"/>
                <a:gd name="connsiteX10" fmla="*/ 524585 w 542925"/>
                <a:gd name="connsiteY10" fmla="*/ 7244 h 676275"/>
                <a:gd name="connsiteX11" fmla="*/ 297890 w 542925"/>
                <a:gd name="connsiteY11" fmla="*/ 39629 h 676275"/>
                <a:gd name="connsiteX12" fmla="*/ 307415 w 542925"/>
                <a:gd name="connsiteY12" fmla="*/ 71062 h 676275"/>
                <a:gd name="connsiteX13" fmla="*/ 436003 w 542925"/>
                <a:gd name="connsiteY13" fmla="*/ 54869 h 676275"/>
                <a:gd name="connsiteX14" fmla="*/ 233120 w 542925"/>
                <a:gd name="connsiteY14" fmla="*/ 208222 h 676275"/>
                <a:gd name="connsiteX15" fmla="*/ 57860 w 542925"/>
                <a:gd name="connsiteY15" fmla="*/ 473969 h 676275"/>
                <a:gd name="connsiteX16" fmla="*/ 7378 w 542925"/>
                <a:gd name="connsiteY16" fmla="*/ 648277 h 676275"/>
                <a:gd name="connsiteX17" fmla="*/ 14045 w 542925"/>
                <a:gd name="connsiteY17" fmla="*/ 670184 h 676275"/>
                <a:gd name="connsiteX18" fmla="*/ 27380 w 542925"/>
                <a:gd name="connsiteY18" fmla="*/ 669232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2925" h="676275">
                  <a:moveTo>
                    <a:pt x="27380" y="669232"/>
                  </a:moveTo>
                  <a:cubicBezTo>
                    <a:pt x="44525" y="565409"/>
                    <a:pt x="83578" y="465397"/>
                    <a:pt x="138823" y="376814"/>
                  </a:cubicBezTo>
                  <a:cubicBezTo>
                    <a:pt x="195020" y="288232"/>
                    <a:pt x="267410" y="209174"/>
                    <a:pt x="352183" y="147262"/>
                  </a:cubicBezTo>
                  <a:cubicBezTo>
                    <a:pt x="394093" y="116782"/>
                    <a:pt x="438860" y="90112"/>
                    <a:pt x="485533" y="68204"/>
                  </a:cubicBezTo>
                  <a:cubicBezTo>
                    <a:pt x="479818" y="77729"/>
                    <a:pt x="475055" y="87254"/>
                    <a:pt x="469340" y="96779"/>
                  </a:cubicBezTo>
                  <a:cubicBezTo>
                    <a:pt x="452195" y="128212"/>
                    <a:pt x="434098" y="160597"/>
                    <a:pt x="416953" y="192029"/>
                  </a:cubicBezTo>
                  <a:cubicBezTo>
                    <a:pt x="412190" y="201554"/>
                    <a:pt x="425525" y="230129"/>
                    <a:pt x="433145" y="216794"/>
                  </a:cubicBezTo>
                  <a:cubicBezTo>
                    <a:pt x="450290" y="186314"/>
                    <a:pt x="467435" y="154882"/>
                    <a:pt x="484580" y="124402"/>
                  </a:cubicBezTo>
                  <a:cubicBezTo>
                    <a:pt x="493153" y="109162"/>
                    <a:pt x="501725" y="93922"/>
                    <a:pt x="509345" y="78682"/>
                  </a:cubicBezTo>
                  <a:cubicBezTo>
                    <a:pt x="516965" y="64394"/>
                    <a:pt x="523633" y="48202"/>
                    <a:pt x="536015" y="37724"/>
                  </a:cubicBezTo>
                  <a:cubicBezTo>
                    <a:pt x="543635" y="31057"/>
                    <a:pt x="535063" y="5339"/>
                    <a:pt x="524585" y="7244"/>
                  </a:cubicBezTo>
                  <a:cubicBezTo>
                    <a:pt x="449338" y="21532"/>
                    <a:pt x="374090" y="32009"/>
                    <a:pt x="297890" y="39629"/>
                  </a:cubicBezTo>
                  <a:cubicBezTo>
                    <a:pt x="287413" y="40582"/>
                    <a:pt x="295033" y="72967"/>
                    <a:pt x="307415" y="71062"/>
                  </a:cubicBezTo>
                  <a:cubicBezTo>
                    <a:pt x="350278" y="66299"/>
                    <a:pt x="393140" y="61537"/>
                    <a:pt x="436003" y="54869"/>
                  </a:cubicBezTo>
                  <a:cubicBezTo>
                    <a:pt x="360755" y="94874"/>
                    <a:pt x="292175" y="147262"/>
                    <a:pt x="233120" y="208222"/>
                  </a:cubicBezTo>
                  <a:cubicBezTo>
                    <a:pt x="158825" y="284422"/>
                    <a:pt x="98818" y="375862"/>
                    <a:pt x="57860" y="473969"/>
                  </a:cubicBezTo>
                  <a:cubicBezTo>
                    <a:pt x="35000" y="530167"/>
                    <a:pt x="17855" y="588269"/>
                    <a:pt x="7378" y="648277"/>
                  </a:cubicBezTo>
                  <a:cubicBezTo>
                    <a:pt x="6425" y="655897"/>
                    <a:pt x="8330" y="665422"/>
                    <a:pt x="14045" y="670184"/>
                  </a:cubicBezTo>
                  <a:cubicBezTo>
                    <a:pt x="20713" y="676852"/>
                    <a:pt x="25475" y="675899"/>
                    <a:pt x="27380" y="669232"/>
                  </a:cubicBezTo>
                  <a:close/>
                </a:path>
              </a:pathLst>
            </a:custGeom>
            <a:solidFill>
              <a:schemeClr val="tx1"/>
            </a:solidFill>
            <a:ln w="9525" cap="flat">
              <a:noFill/>
              <a:prstDash val="solid"/>
              <a:miter/>
            </a:ln>
          </p:spPr>
          <p:txBody>
            <a:bodyPr rtlCol="0" anchor="ctr"/>
            <a:lstStyle/>
            <a:p>
              <a:pPr rtl="0"/>
              <a:endParaRPr lang="zh-CN" altLang="en-US">
                <a:latin typeface="Microsoft YaHei UI Light" panose="020B0502040204020203" pitchFamily="34" charset="-122"/>
              </a:endParaRPr>
            </a:p>
          </p:txBody>
        </p:sp>
        <p:sp>
          <p:nvSpPr>
            <p:cNvPr id="11" name="图形 18" title="模板说明箭头">
              <a:extLst>
                <a:ext uri="{FF2B5EF4-FFF2-40B4-BE49-F238E27FC236}">
                  <a16:creationId xmlns:a16="http://schemas.microsoft.com/office/drawing/2014/main" id="{A29F5DBD-EBAD-4A35-878C-9D7620D1B21B}"/>
                </a:ext>
              </a:extLst>
            </p:cNvPr>
            <p:cNvSpPr/>
            <p:nvPr/>
          </p:nvSpPr>
          <p:spPr>
            <a:xfrm rot="6088124">
              <a:off x="4970675" y="1501113"/>
              <a:ext cx="434566" cy="648845"/>
            </a:xfrm>
            <a:custGeom>
              <a:avLst/>
              <a:gdLst>
                <a:gd name="connsiteX0" fmla="*/ 27380 w 542925"/>
                <a:gd name="connsiteY0" fmla="*/ 669232 h 676275"/>
                <a:gd name="connsiteX1" fmla="*/ 138823 w 542925"/>
                <a:gd name="connsiteY1" fmla="*/ 376814 h 676275"/>
                <a:gd name="connsiteX2" fmla="*/ 352183 w 542925"/>
                <a:gd name="connsiteY2" fmla="*/ 147262 h 676275"/>
                <a:gd name="connsiteX3" fmla="*/ 485533 w 542925"/>
                <a:gd name="connsiteY3" fmla="*/ 68204 h 676275"/>
                <a:gd name="connsiteX4" fmla="*/ 469340 w 542925"/>
                <a:gd name="connsiteY4" fmla="*/ 96779 h 676275"/>
                <a:gd name="connsiteX5" fmla="*/ 416953 w 542925"/>
                <a:gd name="connsiteY5" fmla="*/ 192029 h 676275"/>
                <a:gd name="connsiteX6" fmla="*/ 433145 w 542925"/>
                <a:gd name="connsiteY6" fmla="*/ 216794 h 676275"/>
                <a:gd name="connsiteX7" fmla="*/ 484580 w 542925"/>
                <a:gd name="connsiteY7" fmla="*/ 124402 h 676275"/>
                <a:gd name="connsiteX8" fmla="*/ 509345 w 542925"/>
                <a:gd name="connsiteY8" fmla="*/ 78682 h 676275"/>
                <a:gd name="connsiteX9" fmla="*/ 536015 w 542925"/>
                <a:gd name="connsiteY9" fmla="*/ 37724 h 676275"/>
                <a:gd name="connsiteX10" fmla="*/ 524585 w 542925"/>
                <a:gd name="connsiteY10" fmla="*/ 7244 h 676275"/>
                <a:gd name="connsiteX11" fmla="*/ 297890 w 542925"/>
                <a:gd name="connsiteY11" fmla="*/ 39629 h 676275"/>
                <a:gd name="connsiteX12" fmla="*/ 307415 w 542925"/>
                <a:gd name="connsiteY12" fmla="*/ 71062 h 676275"/>
                <a:gd name="connsiteX13" fmla="*/ 436003 w 542925"/>
                <a:gd name="connsiteY13" fmla="*/ 54869 h 676275"/>
                <a:gd name="connsiteX14" fmla="*/ 233120 w 542925"/>
                <a:gd name="connsiteY14" fmla="*/ 208222 h 676275"/>
                <a:gd name="connsiteX15" fmla="*/ 57860 w 542925"/>
                <a:gd name="connsiteY15" fmla="*/ 473969 h 676275"/>
                <a:gd name="connsiteX16" fmla="*/ 7378 w 542925"/>
                <a:gd name="connsiteY16" fmla="*/ 648277 h 676275"/>
                <a:gd name="connsiteX17" fmla="*/ 14045 w 542925"/>
                <a:gd name="connsiteY17" fmla="*/ 670184 h 676275"/>
                <a:gd name="connsiteX18" fmla="*/ 27380 w 542925"/>
                <a:gd name="connsiteY18" fmla="*/ 669232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2925" h="676275">
                  <a:moveTo>
                    <a:pt x="27380" y="669232"/>
                  </a:moveTo>
                  <a:cubicBezTo>
                    <a:pt x="44525" y="565409"/>
                    <a:pt x="83578" y="465397"/>
                    <a:pt x="138823" y="376814"/>
                  </a:cubicBezTo>
                  <a:cubicBezTo>
                    <a:pt x="195020" y="288232"/>
                    <a:pt x="267410" y="209174"/>
                    <a:pt x="352183" y="147262"/>
                  </a:cubicBezTo>
                  <a:cubicBezTo>
                    <a:pt x="394093" y="116782"/>
                    <a:pt x="438860" y="90112"/>
                    <a:pt x="485533" y="68204"/>
                  </a:cubicBezTo>
                  <a:cubicBezTo>
                    <a:pt x="479818" y="77729"/>
                    <a:pt x="475055" y="87254"/>
                    <a:pt x="469340" y="96779"/>
                  </a:cubicBezTo>
                  <a:cubicBezTo>
                    <a:pt x="452195" y="128212"/>
                    <a:pt x="434098" y="160597"/>
                    <a:pt x="416953" y="192029"/>
                  </a:cubicBezTo>
                  <a:cubicBezTo>
                    <a:pt x="412190" y="201554"/>
                    <a:pt x="425525" y="230129"/>
                    <a:pt x="433145" y="216794"/>
                  </a:cubicBezTo>
                  <a:cubicBezTo>
                    <a:pt x="450290" y="186314"/>
                    <a:pt x="467435" y="154882"/>
                    <a:pt x="484580" y="124402"/>
                  </a:cubicBezTo>
                  <a:cubicBezTo>
                    <a:pt x="493153" y="109162"/>
                    <a:pt x="501725" y="93922"/>
                    <a:pt x="509345" y="78682"/>
                  </a:cubicBezTo>
                  <a:cubicBezTo>
                    <a:pt x="516965" y="64394"/>
                    <a:pt x="523633" y="48202"/>
                    <a:pt x="536015" y="37724"/>
                  </a:cubicBezTo>
                  <a:cubicBezTo>
                    <a:pt x="543635" y="31057"/>
                    <a:pt x="535063" y="5339"/>
                    <a:pt x="524585" y="7244"/>
                  </a:cubicBezTo>
                  <a:cubicBezTo>
                    <a:pt x="449338" y="21532"/>
                    <a:pt x="374090" y="32009"/>
                    <a:pt x="297890" y="39629"/>
                  </a:cubicBezTo>
                  <a:cubicBezTo>
                    <a:pt x="287413" y="40582"/>
                    <a:pt x="295033" y="72967"/>
                    <a:pt x="307415" y="71062"/>
                  </a:cubicBezTo>
                  <a:cubicBezTo>
                    <a:pt x="350278" y="66299"/>
                    <a:pt x="393140" y="61537"/>
                    <a:pt x="436003" y="54869"/>
                  </a:cubicBezTo>
                  <a:cubicBezTo>
                    <a:pt x="360755" y="94874"/>
                    <a:pt x="292175" y="147262"/>
                    <a:pt x="233120" y="208222"/>
                  </a:cubicBezTo>
                  <a:cubicBezTo>
                    <a:pt x="158825" y="284422"/>
                    <a:pt x="98818" y="375862"/>
                    <a:pt x="57860" y="473969"/>
                  </a:cubicBezTo>
                  <a:cubicBezTo>
                    <a:pt x="35000" y="530167"/>
                    <a:pt x="17855" y="588269"/>
                    <a:pt x="7378" y="648277"/>
                  </a:cubicBezTo>
                  <a:cubicBezTo>
                    <a:pt x="6425" y="655897"/>
                    <a:pt x="8330" y="665422"/>
                    <a:pt x="14045" y="670184"/>
                  </a:cubicBezTo>
                  <a:cubicBezTo>
                    <a:pt x="20713" y="676852"/>
                    <a:pt x="25475" y="675899"/>
                    <a:pt x="27380" y="669232"/>
                  </a:cubicBezTo>
                  <a:close/>
                </a:path>
              </a:pathLst>
            </a:custGeom>
            <a:solidFill>
              <a:schemeClr val="tx1"/>
            </a:solidFill>
            <a:ln w="9525" cap="flat">
              <a:noFill/>
              <a:prstDash val="solid"/>
              <a:miter/>
            </a:ln>
          </p:spPr>
          <p:txBody>
            <a:bodyPr rtlCol="0" anchor="ctr"/>
            <a:lstStyle/>
            <a:p>
              <a:pPr rtl="0"/>
              <a:endParaRPr lang="zh-CN" altLang="en-US" dirty="0">
                <a:latin typeface="Microsoft YaHei UI Light" panose="020B0502040204020203" pitchFamily="34" charset="-122"/>
              </a:endParaRPr>
            </a:p>
          </p:txBody>
        </p:sp>
      </p:grpSp>
      <p:pic>
        <p:nvPicPr>
          <p:cNvPr id="19" name="图片占位符 92" descr="放大镜">
            <a:extLst>
              <a:ext uri="{FF2B5EF4-FFF2-40B4-BE49-F238E27FC236}">
                <a16:creationId xmlns:a16="http://schemas.microsoft.com/office/drawing/2014/main" id="{F6D7022F-82BA-4308-8FC6-19ABF8C7D2A2}"/>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rot="16798081">
            <a:off x="8549163" y="283073"/>
            <a:ext cx="1771124" cy="1771124"/>
          </a:xfrm>
          <a:prstGeom prst="rect">
            <a:avLst/>
          </a:prstGeom>
        </p:spPr>
      </p:pic>
      <p:pic>
        <p:nvPicPr>
          <p:cNvPr id="20" name="图形 19" descr="Bullseye" title="占位符图标">
            <a:extLst>
              <a:ext uri="{FF2B5EF4-FFF2-40B4-BE49-F238E27FC236}">
                <a16:creationId xmlns:a16="http://schemas.microsoft.com/office/drawing/2014/main" id="{F51A90E0-FAE8-4F1E-A510-6DFA29ABC39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435246" y="179340"/>
            <a:ext cx="595063" cy="595063"/>
          </a:xfrm>
          <a:prstGeom prst="rect">
            <a:avLst/>
          </a:prstGeom>
        </p:spPr>
      </p:pic>
      <p:sp>
        <p:nvSpPr>
          <p:cNvPr id="21" name="图形 18" title="模板说明箭头">
            <a:extLst>
              <a:ext uri="{FF2B5EF4-FFF2-40B4-BE49-F238E27FC236}">
                <a16:creationId xmlns:a16="http://schemas.microsoft.com/office/drawing/2014/main" id="{EAACCE00-7014-4E0E-8C7E-5BAE46FA1EBC}"/>
              </a:ext>
            </a:extLst>
          </p:cNvPr>
          <p:cNvSpPr/>
          <p:nvPr/>
        </p:nvSpPr>
        <p:spPr>
          <a:xfrm rot="6088124">
            <a:off x="7616571" y="5805007"/>
            <a:ext cx="305254" cy="434551"/>
          </a:xfrm>
          <a:custGeom>
            <a:avLst/>
            <a:gdLst>
              <a:gd name="connsiteX0" fmla="*/ 27380 w 542925"/>
              <a:gd name="connsiteY0" fmla="*/ 669232 h 676275"/>
              <a:gd name="connsiteX1" fmla="*/ 138823 w 542925"/>
              <a:gd name="connsiteY1" fmla="*/ 376814 h 676275"/>
              <a:gd name="connsiteX2" fmla="*/ 352183 w 542925"/>
              <a:gd name="connsiteY2" fmla="*/ 147262 h 676275"/>
              <a:gd name="connsiteX3" fmla="*/ 485533 w 542925"/>
              <a:gd name="connsiteY3" fmla="*/ 68204 h 676275"/>
              <a:gd name="connsiteX4" fmla="*/ 469340 w 542925"/>
              <a:gd name="connsiteY4" fmla="*/ 96779 h 676275"/>
              <a:gd name="connsiteX5" fmla="*/ 416953 w 542925"/>
              <a:gd name="connsiteY5" fmla="*/ 192029 h 676275"/>
              <a:gd name="connsiteX6" fmla="*/ 433145 w 542925"/>
              <a:gd name="connsiteY6" fmla="*/ 216794 h 676275"/>
              <a:gd name="connsiteX7" fmla="*/ 484580 w 542925"/>
              <a:gd name="connsiteY7" fmla="*/ 124402 h 676275"/>
              <a:gd name="connsiteX8" fmla="*/ 509345 w 542925"/>
              <a:gd name="connsiteY8" fmla="*/ 78682 h 676275"/>
              <a:gd name="connsiteX9" fmla="*/ 536015 w 542925"/>
              <a:gd name="connsiteY9" fmla="*/ 37724 h 676275"/>
              <a:gd name="connsiteX10" fmla="*/ 524585 w 542925"/>
              <a:gd name="connsiteY10" fmla="*/ 7244 h 676275"/>
              <a:gd name="connsiteX11" fmla="*/ 297890 w 542925"/>
              <a:gd name="connsiteY11" fmla="*/ 39629 h 676275"/>
              <a:gd name="connsiteX12" fmla="*/ 307415 w 542925"/>
              <a:gd name="connsiteY12" fmla="*/ 71062 h 676275"/>
              <a:gd name="connsiteX13" fmla="*/ 436003 w 542925"/>
              <a:gd name="connsiteY13" fmla="*/ 54869 h 676275"/>
              <a:gd name="connsiteX14" fmla="*/ 233120 w 542925"/>
              <a:gd name="connsiteY14" fmla="*/ 208222 h 676275"/>
              <a:gd name="connsiteX15" fmla="*/ 57860 w 542925"/>
              <a:gd name="connsiteY15" fmla="*/ 473969 h 676275"/>
              <a:gd name="connsiteX16" fmla="*/ 7378 w 542925"/>
              <a:gd name="connsiteY16" fmla="*/ 648277 h 676275"/>
              <a:gd name="connsiteX17" fmla="*/ 14045 w 542925"/>
              <a:gd name="connsiteY17" fmla="*/ 670184 h 676275"/>
              <a:gd name="connsiteX18" fmla="*/ 27380 w 542925"/>
              <a:gd name="connsiteY18" fmla="*/ 669232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2925" h="676275">
                <a:moveTo>
                  <a:pt x="27380" y="669232"/>
                </a:moveTo>
                <a:cubicBezTo>
                  <a:pt x="44525" y="565409"/>
                  <a:pt x="83578" y="465397"/>
                  <a:pt x="138823" y="376814"/>
                </a:cubicBezTo>
                <a:cubicBezTo>
                  <a:pt x="195020" y="288232"/>
                  <a:pt x="267410" y="209174"/>
                  <a:pt x="352183" y="147262"/>
                </a:cubicBezTo>
                <a:cubicBezTo>
                  <a:pt x="394093" y="116782"/>
                  <a:pt x="438860" y="90112"/>
                  <a:pt x="485533" y="68204"/>
                </a:cubicBezTo>
                <a:cubicBezTo>
                  <a:pt x="479818" y="77729"/>
                  <a:pt x="475055" y="87254"/>
                  <a:pt x="469340" y="96779"/>
                </a:cubicBezTo>
                <a:cubicBezTo>
                  <a:pt x="452195" y="128212"/>
                  <a:pt x="434098" y="160597"/>
                  <a:pt x="416953" y="192029"/>
                </a:cubicBezTo>
                <a:cubicBezTo>
                  <a:pt x="412190" y="201554"/>
                  <a:pt x="425525" y="230129"/>
                  <a:pt x="433145" y="216794"/>
                </a:cubicBezTo>
                <a:cubicBezTo>
                  <a:pt x="450290" y="186314"/>
                  <a:pt x="467435" y="154882"/>
                  <a:pt x="484580" y="124402"/>
                </a:cubicBezTo>
                <a:cubicBezTo>
                  <a:pt x="493153" y="109162"/>
                  <a:pt x="501725" y="93922"/>
                  <a:pt x="509345" y="78682"/>
                </a:cubicBezTo>
                <a:cubicBezTo>
                  <a:pt x="516965" y="64394"/>
                  <a:pt x="523633" y="48202"/>
                  <a:pt x="536015" y="37724"/>
                </a:cubicBezTo>
                <a:cubicBezTo>
                  <a:pt x="543635" y="31057"/>
                  <a:pt x="535063" y="5339"/>
                  <a:pt x="524585" y="7244"/>
                </a:cubicBezTo>
                <a:cubicBezTo>
                  <a:pt x="449338" y="21532"/>
                  <a:pt x="374090" y="32009"/>
                  <a:pt x="297890" y="39629"/>
                </a:cubicBezTo>
                <a:cubicBezTo>
                  <a:pt x="287413" y="40582"/>
                  <a:pt x="295033" y="72967"/>
                  <a:pt x="307415" y="71062"/>
                </a:cubicBezTo>
                <a:cubicBezTo>
                  <a:pt x="350278" y="66299"/>
                  <a:pt x="393140" y="61537"/>
                  <a:pt x="436003" y="54869"/>
                </a:cubicBezTo>
                <a:cubicBezTo>
                  <a:pt x="360755" y="94874"/>
                  <a:pt x="292175" y="147262"/>
                  <a:pt x="233120" y="208222"/>
                </a:cubicBezTo>
                <a:cubicBezTo>
                  <a:pt x="158825" y="284422"/>
                  <a:pt x="98818" y="375862"/>
                  <a:pt x="57860" y="473969"/>
                </a:cubicBezTo>
                <a:cubicBezTo>
                  <a:pt x="35000" y="530167"/>
                  <a:pt x="17855" y="588269"/>
                  <a:pt x="7378" y="648277"/>
                </a:cubicBezTo>
                <a:cubicBezTo>
                  <a:pt x="6425" y="655897"/>
                  <a:pt x="8330" y="665422"/>
                  <a:pt x="14045" y="670184"/>
                </a:cubicBezTo>
                <a:cubicBezTo>
                  <a:pt x="20713" y="676852"/>
                  <a:pt x="25475" y="675899"/>
                  <a:pt x="27380" y="669232"/>
                </a:cubicBezTo>
                <a:close/>
              </a:path>
            </a:pathLst>
          </a:custGeom>
          <a:solidFill>
            <a:schemeClr val="tx1"/>
          </a:solidFill>
          <a:ln w="9525" cap="flat">
            <a:noFill/>
            <a:prstDash val="solid"/>
            <a:miter/>
          </a:ln>
        </p:spPr>
        <p:txBody>
          <a:bodyPr rtlCol="0" anchor="ctr"/>
          <a:lstStyle/>
          <a:p>
            <a:pPr rtl="0"/>
            <a:endParaRPr lang="zh-CN" altLang="en-US" dirty="0">
              <a:latin typeface="Microsoft YaHei UI Light" panose="020B0502040204020203" pitchFamily="34" charset="-122"/>
            </a:endParaRPr>
          </a:p>
        </p:txBody>
      </p:sp>
    </p:spTree>
    <p:extLst>
      <p:ext uri="{BB962C8B-B14F-4D97-AF65-F5344CB8AC3E}">
        <p14:creationId xmlns:p14="http://schemas.microsoft.com/office/powerpoint/2010/main" val="3502831665"/>
      </p:ext>
    </p:extLst>
  </p:cSld>
  <p:clrMapOvr>
    <a:masterClrMapping/>
  </p:clrMapOvr>
  <p:transition spd="slow" advClick="0" advTm="2618">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80FF86D-711D-4F58-9D12-AAED5A50A6F6}"/>
              </a:ext>
            </a:extLst>
          </p:cNvPr>
          <p:cNvGrpSpPr/>
          <p:nvPr/>
        </p:nvGrpSpPr>
        <p:grpSpPr>
          <a:xfrm>
            <a:off x="0" y="264785"/>
            <a:ext cx="12192000" cy="6593215"/>
            <a:chOff x="0" y="264777"/>
            <a:chExt cx="12192000" cy="6593215"/>
          </a:xfrm>
        </p:grpSpPr>
        <p:sp>
          <p:nvSpPr>
            <p:cNvPr id="14" name="矩形 13">
              <a:extLst>
                <a:ext uri="{FF2B5EF4-FFF2-40B4-BE49-F238E27FC236}">
                  <a16:creationId xmlns:a16="http://schemas.microsoft.com/office/drawing/2014/main" id="{4E0BA321-490C-4BA5-A69F-FB22ADC0CF22}"/>
                </a:ext>
              </a:extLst>
            </p:cNvPr>
            <p:cNvSpPr/>
            <p:nvPr/>
          </p:nvSpPr>
          <p:spPr>
            <a:xfrm>
              <a:off x="0" y="1340520"/>
              <a:ext cx="12192000" cy="55174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E2186738-DEF6-4131-9F7B-878928491F8B}"/>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264777"/>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4" name="矩形 3">
            <a:extLst>
              <a:ext uri="{FF2B5EF4-FFF2-40B4-BE49-F238E27FC236}">
                <a16:creationId xmlns:a16="http://schemas.microsoft.com/office/drawing/2014/main" id="{9832881D-2608-4A2D-8EE6-D528B53D773D}"/>
              </a:ext>
            </a:extLst>
          </p:cNvPr>
          <p:cNvSpPr/>
          <p:nvPr/>
        </p:nvSpPr>
        <p:spPr>
          <a:xfrm>
            <a:off x="5493110" y="2022606"/>
            <a:ext cx="1449436" cy="1200329"/>
          </a:xfrm>
          <a:prstGeom prst="rect">
            <a:avLst/>
          </a:prstGeom>
        </p:spPr>
        <p:txBody>
          <a:bodyPr wrap="none">
            <a:spAutoFit/>
          </a:bodyPr>
          <a:lstStyle/>
          <a:p>
            <a:r>
              <a:rPr lang="en-US" altLang="zh-CN" sz="7200" dirty="0">
                <a:latin typeface="MV Boli" panose="02000500030200090000" pitchFamily="2" charset="0"/>
                <a:ea typeface="宋体" panose="02010600030101010101" pitchFamily="2" charset="-122"/>
                <a:cs typeface="MV Boli" panose="02000500030200090000" pitchFamily="2" charset="0"/>
              </a:rPr>
              <a:t>03</a:t>
            </a:r>
            <a:endParaRPr lang="zh-CN" altLang="en-US" sz="7200"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11D48CB2-543F-4348-86CF-3E99DA3D4710}"/>
              </a:ext>
            </a:extLst>
          </p:cNvPr>
          <p:cNvSpPr txBox="1"/>
          <p:nvPr/>
        </p:nvSpPr>
        <p:spPr>
          <a:xfrm>
            <a:off x="4016145" y="4853305"/>
            <a:ext cx="4899098" cy="2400657"/>
          </a:xfrm>
          <a:prstGeom prst="rect">
            <a:avLst/>
          </a:prstGeom>
          <a:noFill/>
          <a:scene3d>
            <a:camera prst="isometricOffAxis2Top"/>
            <a:lightRig rig="threePt" dir="t"/>
          </a:scene3d>
        </p:spPr>
        <p:txBody>
          <a:bodyPr wrap="none" rtlCol="0">
            <a:spAutoFit/>
          </a:bodyPr>
          <a:lstStyle/>
          <a:p>
            <a:r>
              <a:rPr lang="en-US" altLang="zh-CN" sz="11000" b="1" dirty="0">
                <a:ln>
                  <a:solidFill>
                    <a:schemeClr val="tx1"/>
                  </a:solidFill>
                </a:ln>
                <a:solidFill>
                  <a:schemeClr val="bg1"/>
                </a:solidFill>
              </a:rPr>
              <a:t>DO IT</a:t>
            </a:r>
            <a:r>
              <a:rPr lang="en-US" altLang="zh-CN" sz="15000" b="1" dirty="0">
                <a:ln>
                  <a:solidFill>
                    <a:schemeClr val="tx1"/>
                  </a:solidFill>
                </a:ln>
                <a:solidFill>
                  <a:schemeClr val="bg1"/>
                </a:solidFill>
              </a:rPr>
              <a:t>  </a:t>
            </a:r>
            <a:endParaRPr lang="zh-CN" altLang="en-US" sz="15000" b="1" dirty="0">
              <a:ln>
                <a:solidFill>
                  <a:schemeClr val="tx1"/>
                </a:solidFill>
              </a:ln>
              <a:solidFill>
                <a:schemeClr val="bg1"/>
              </a:solidFill>
            </a:endParaRPr>
          </a:p>
        </p:txBody>
      </p:sp>
      <p:grpSp>
        <p:nvGrpSpPr>
          <p:cNvPr id="2" name="组合 1">
            <a:extLst>
              <a:ext uri="{FF2B5EF4-FFF2-40B4-BE49-F238E27FC236}">
                <a16:creationId xmlns:a16="http://schemas.microsoft.com/office/drawing/2014/main" id="{2A493A3D-BFAD-40B2-88DD-9E7EF5803569}"/>
              </a:ext>
            </a:extLst>
          </p:cNvPr>
          <p:cNvGrpSpPr/>
          <p:nvPr/>
        </p:nvGrpSpPr>
        <p:grpSpPr>
          <a:xfrm>
            <a:off x="2790280" y="3245456"/>
            <a:ext cx="7155316" cy="1021475"/>
            <a:chOff x="2781402" y="3077789"/>
            <a:chExt cx="7155316" cy="1021475"/>
          </a:xfrm>
        </p:grpSpPr>
        <p:sp>
          <p:nvSpPr>
            <p:cNvPr id="6" name="矩形 5">
              <a:extLst>
                <a:ext uri="{FF2B5EF4-FFF2-40B4-BE49-F238E27FC236}">
                  <a16:creationId xmlns:a16="http://schemas.microsoft.com/office/drawing/2014/main" id="{14DC39FB-5833-4FCF-A93E-85B7DD57B4FF}"/>
                </a:ext>
              </a:extLst>
            </p:cNvPr>
            <p:cNvSpPr/>
            <p:nvPr/>
          </p:nvSpPr>
          <p:spPr>
            <a:xfrm>
              <a:off x="2781402" y="3126864"/>
              <a:ext cx="4249881" cy="830997"/>
            </a:xfrm>
            <a:prstGeom prst="rect">
              <a:avLst/>
            </a:prstGeom>
          </p:spPr>
          <p:txBody>
            <a:bodyPr wrap="none">
              <a:spAutoFit/>
            </a:bodyPr>
            <a:lstStyle/>
            <a:p>
              <a:r>
                <a:rPr lang="zh-CN" altLang="en-US" sz="4800" dirty="0">
                  <a:latin typeface="+mn-ea"/>
                </a:rPr>
                <a:t>                 </a:t>
              </a:r>
              <a:r>
                <a:rPr lang="en" altLang="zh-CN" sz="4800" dirty="0">
                  <a:latin typeface="+mn-ea"/>
                </a:rPr>
                <a:t>SLFE</a:t>
              </a:r>
              <a:endParaRPr lang="zh-CN" altLang="en-US" sz="4800" dirty="0">
                <a:latin typeface="+mn-ea"/>
              </a:endParaRPr>
            </a:p>
          </p:txBody>
        </p:sp>
        <p:pic>
          <p:nvPicPr>
            <p:cNvPr id="17" name="图片占位符 92" descr="放大镜">
              <a:extLst>
                <a:ext uri="{FF2B5EF4-FFF2-40B4-BE49-F238E27FC236}">
                  <a16:creationId xmlns:a16="http://schemas.microsoft.com/office/drawing/2014/main" id="{D84E5C06-C6E0-48FB-B228-D8A6A23D8EB2}"/>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8915243" y="3077789"/>
              <a:ext cx="1021475" cy="1021475"/>
            </a:xfrm>
            <a:prstGeom prst="rect">
              <a:avLst/>
            </a:prstGeom>
          </p:spPr>
        </p:pic>
      </p:grpSp>
    </p:spTree>
    <p:extLst>
      <p:ext uri="{BB962C8B-B14F-4D97-AF65-F5344CB8AC3E}">
        <p14:creationId xmlns:p14="http://schemas.microsoft.com/office/powerpoint/2010/main" val="3372384165"/>
      </p:ext>
    </p:extLst>
  </p:cSld>
  <p:clrMapOvr>
    <a:masterClrMapping/>
  </p:clrMapOvr>
  <mc:AlternateContent xmlns:mc="http://schemas.openxmlformats.org/markup-compatibility/2006" xmlns:p14="http://schemas.microsoft.com/office/powerpoint/2010/main">
    <mc:Choice Requires="p14">
      <p:transition spd="slow" p14:dur="1500" advTm="2257">
        <p:circle/>
      </p:transition>
    </mc:Choice>
    <mc:Fallback xmlns="">
      <p:transition spd="slow" advTm="2257">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SLFE</a:t>
            </a:r>
          </a:p>
          <a:p>
            <a:endParaRPr kumimoji="1" lang="zh-CN" altLang="en-US" sz="2400" dirty="0"/>
          </a:p>
        </p:txBody>
      </p:sp>
      <p:sp>
        <p:nvSpPr>
          <p:cNvPr id="3" name="文本框 2">
            <a:extLst>
              <a:ext uri="{FF2B5EF4-FFF2-40B4-BE49-F238E27FC236}">
                <a16:creationId xmlns:a16="http://schemas.microsoft.com/office/drawing/2014/main" id="{0DF656F2-258C-BF40-9B4F-9DBB110B5D84}"/>
              </a:ext>
            </a:extLst>
          </p:cNvPr>
          <p:cNvSpPr txBox="1"/>
          <p:nvPr/>
        </p:nvSpPr>
        <p:spPr>
          <a:xfrm>
            <a:off x="740229" y="1404257"/>
            <a:ext cx="10134600" cy="2062103"/>
          </a:xfrm>
          <a:prstGeom prst="rect">
            <a:avLst/>
          </a:prstGeom>
          <a:noFill/>
        </p:spPr>
        <p:txBody>
          <a:bodyPr wrap="square" rtlCol="0">
            <a:spAutoFit/>
          </a:bodyPr>
          <a:lstStyle/>
          <a:p>
            <a:r>
              <a:rPr lang="zh-CN" altLang="en-US" sz="3200" b="1" dirty="0"/>
              <a:t>冗余减少指南</a:t>
            </a:r>
            <a:r>
              <a:rPr lang="en-US" altLang="zh-CN" sz="3200" b="1" dirty="0"/>
              <a:t>RRG</a:t>
            </a:r>
            <a:r>
              <a:rPr lang="zh-CN" altLang="en-US" sz="3200" b="1" dirty="0"/>
              <a:t>（</a:t>
            </a:r>
            <a:r>
              <a:rPr lang="en" altLang="zh-CN" sz="3200" b="1" dirty="0"/>
              <a:t>Redundancy Reduction Guidance</a:t>
            </a:r>
            <a:r>
              <a:rPr lang="zh-CN" altLang="en-US" sz="3200" b="1" dirty="0"/>
              <a:t>）计算：</a:t>
            </a:r>
            <a:endParaRPr lang="en-US" altLang="zh-CN" sz="3200" b="1" dirty="0"/>
          </a:p>
          <a:p>
            <a:endParaRPr lang="en" altLang="zh-CN" sz="3200" b="1" dirty="0"/>
          </a:p>
          <a:p>
            <a:r>
              <a:rPr lang="zh-CN" altLang="zh-CN" sz="3200" b="1" dirty="0"/>
              <a:t> </a:t>
            </a:r>
            <a:endParaRPr kumimoji="1" lang="zh-CN" altLang="en-US" sz="3200" b="1" dirty="0"/>
          </a:p>
        </p:txBody>
      </p:sp>
      <p:pic>
        <p:nvPicPr>
          <p:cNvPr id="4" name="图片 3">
            <a:extLst>
              <a:ext uri="{FF2B5EF4-FFF2-40B4-BE49-F238E27FC236}">
                <a16:creationId xmlns:a16="http://schemas.microsoft.com/office/drawing/2014/main" id="{AE417D8F-4211-BA40-9548-F277771DA335}"/>
              </a:ext>
            </a:extLst>
          </p:cNvPr>
          <p:cNvPicPr>
            <a:picLocks noChangeAspect="1"/>
          </p:cNvPicPr>
          <p:nvPr/>
        </p:nvPicPr>
        <p:blipFill>
          <a:blip r:embed="rId3"/>
          <a:stretch>
            <a:fillRect/>
          </a:stretch>
        </p:blipFill>
        <p:spPr>
          <a:xfrm>
            <a:off x="3401384" y="1966257"/>
            <a:ext cx="4432300" cy="4114800"/>
          </a:xfrm>
          <a:prstGeom prst="rect">
            <a:avLst/>
          </a:prstGeom>
        </p:spPr>
      </p:pic>
    </p:spTree>
    <p:extLst>
      <p:ext uri="{BB962C8B-B14F-4D97-AF65-F5344CB8AC3E}">
        <p14:creationId xmlns:p14="http://schemas.microsoft.com/office/powerpoint/2010/main" val="2425570447"/>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SLFE</a:t>
            </a:r>
          </a:p>
          <a:p>
            <a:endParaRPr kumimoji="1" lang="zh-CN" altLang="en-US" sz="2400" dirty="0"/>
          </a:p>
        </p:txBody>
      </p:sp>
      <p:sp>
        <p:nvSpPr>
          <p:cNvPr id="3" name="文本框 2">
            <a:extLst>
              <a:ext uri="{FF2B5EF4-FFF2-40B4-BE49-F238E27FC236}">
                <a16:creationId xmlns:a16="http://schemas.microsoft.com/office/drawing/2014/main" id="{0DF656F2-258C-BF40-9B4F-9DBB110B5D84}"/>
              </a:ext>
            </a:extLst>
          </p:cNvPr>
          <p:cNvSpPr txBox="1"/>
          <p:nvPr/>
        </p:nvSpPr>
        <p:spPr>
          <a:xfrm>
            <a:off x="740229" y="1404257"/>
            <a:ext cx="10134600" cy="2062103"/>
          </a:xfrm>
          <a:prstGeom prst="rect">
            <a:avLst/>
          </a:prstGeom>
          <a:noFill/>
        </p:spPr>
        <p:txBody>
          <a:bodyPr wrap="square" rtlCol="0">
            <a:spAutoFit/>
          </a:bodyPr>
          <a:lstStyle/>
          <a:p>
            <a:r>
              <a:rPr lang="zh-CN" altLang="en-US" sz="3200" b="1" dirty="0"/>
              <a:t>冗余减少指南</a:t>
            </a:r>
            <a:r>
              <a:rPr lang="en-US" altLang="zh-CN" sz="3200" b="1" dirty="0"/>
              <a:t>RRG</a:t>
            </a:r>
            <a:r>
              <a:rPr lang="zh-CN" altLang="en-US" sz="3200" b="1" dirty="0"/>
              <a:t>（</a:t>
            </a:r>
            <a:r>
              <a:rPr lang="en" altLang="zh-CN" sz="3200" b="1" dirty="0"/>
              <a:t>Redundancy Reduction Guidance</a:t>
            </a:r>
            <a:r>
              <a:rPr lang="zh-CN" altLang="en-US" sz="3200" b="1" dirty="0"/>
              <a:t>）计算：</a:t>
            </a:r>
            <a:endParaRPr lang="en-US" altLang="zh-CN" sz="3200" b="1" dirty="0"/>
          </a:p>
          <a:p>
            <a:endParaRPr lang="en" altLang="zh-CN" sz="3200" b="1" dirty="0"/>
          </a:p>
          <a:p>
            <a:r>
              <a:rPr lang="zh-CN" altLang="zh-CN" sz="3200" b="1" dirty="0"/>
              <a:t> </a:t>
            </a:r>
            <a:endParaRPr kumimoji="1" lang="zh-CN" altLang="en-US" sz="3200" b="1" dirty="0"/>
          </a:p>
        </p:txBody>
      </p:sp>
      <p:pic>
        <p:nvPicPr>
          <p:cNvPr id="5" name="图片 4">
            <a:extLst>
              <a:ext uri="{FF2B5EF4-FFF2-40B4-BE49-F238E27FC236}">
                <a16:creationId xmlns:a16="http://schemas.microsoft.com/office/drawing/2014/main" id="{382E79D9-01D9-DD44-A643-A784880D9923}"/>
              </a:ext>
            </a:extLst>
          </p:cNvPr>
          <p:cNvPicPr>
            <a:picLocks noChangeAspect="1"/>
          </p:cNvPicPr>
          <p:nvPr/>
        </p:nvPicPr>
        <p:blipFill>
          <a:blip r:embed="rId3"/>
          <a:stretch>
            <a:fillRect/>
          </a:stretch>
        </p:blipFill>
        <p:spPr>
          <a:xfrm>
            <a:off x="3053910" y="2188417"/>
            <a:ext cx="6327698" cy="3939215"/>
          </a:xfrm>
          <a:prstGeom prst="rect">
            <a:avLst/>
          </a:prstGeom>
        </p:spPr>
      </p:pic>
    </p:spTree>
    <p:extLst>
      <p:ext uri="{BB962C8B-B14F-4D97-AF65-F5344CB8AC3E}">
        <p14:creationId xmlns:p14="http://schemas.microsoft.com/office/powerpoint/2010/main" val="2769229267"/>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SLFE</a:t>
            </a:r>
          </a:p>
          <a:p>
            <a:endParaRPr kumimoji="1" lang="zh-CN" altLang="en-US" sz="2400" dirty="0"/>
          </a:p>
        </p:txBody>
      </p:sp>
      <p:sp>
        <p:nvSpPr>
          <p:cNvPr id="3" name="文本框 2">
            <a:extLst>
              <a:ext uri="{FF2B5EF4-FFF2-40B4-BE49-F238E27FC236}">
                <a16:creationId xmlns:a16="http://schemas.microsoft.com/office/drawing/2014/main" id="{0DF656F2-258C-BF40-9B4F-9DBB110B5D84}"/>
              </a:ext>
            </a:extLst>
          </p:cNvPr>
          <p:cNvSpPr txBox="1"/>
          <p:nvPr/>
        </p:nvSpPr>
        <p:spPr>
          <a:xfrm>
            <a:off x="740229" y="1404257"/>
            <a:ext cx="10134600" cy="584775"/>
          </a:xfrm>
          <a:prstGeom prst="rect">
            <a:avLst/>
          </a:prstGeom>
          <a:noFill/>
        </p:spPr>
        <p:txBody>
          <a:bodyPr wrap="square" rtlCol="0">
            <a:spAutoFit/>
          </a:bodyPr>
          <a:lstStyle/>
          <a:p>
            <a:r>
              <a:rPr lang="en" altLang="zh-CN" sz="3200" b="1" dirty="0"/>
              <a:t>RR</a:t>
            </a:r>
            <a:r>
              <a:rPr lang="en-US" altLang="zh-CN" sz="3200" b="1" dirty="0"/>
              <a:t>-</a:t>
            </a:r>
            <a:r>
              <a:rPr lang="en" altLang="zh-CN" sz="3200" b="1" dirty="0"/>
              <a:t>aware</a:t>
            </a:r>
            <a:r>
              <a:rPr lang="zh-CN" altLang="en-US" sz="3200" b="1" dirty="0"/>
              <a:t> </a:t>
            </a:r>
            <a:r>
              <a:rPr lang="en" altLang="zh-CN" sz="3200" b="1" dirty="0"/>
              <a:t>Runtime Functions</a:t>
            </a:r>
            <a:r>
              <a:rPr lang="zh-CN" altLang="en-US" sz="3200" b="1" dirty="0"/>
              <a:t>：</a:t>
            </a:r>
            <a:endParaRPr lang="en-US" altLang="zh-CN" sz="3200" b="1" dirty="0"/>
          </a:p>
        </p:txBody>
      </p:sp>
      <p:pic>
        <p:nvPicPr>
          <p:cNvPr id="8" name="图片 7">
            <a:extLst>
              <a:ext uri="{FF2B5EF4-FFF2-40B4-BE49-F238E27FC236}">
                <a16:creationId xmlns:a16="http://schemas.microsoft.com/office/drawing/2014/main" id="{057EF192-6BDA-E843-B259-63B0B9ECA861}"/>
              </a:ext>
            </a:extLst>
          </p:cNvPr>
          <p:cNvPicPr>
            <a:picLocks noChangeAspect="1"/>
          </p:cNvPicPr>
          <p:nvPr/>
        </p:nvPicPr>
        <p:blipFill>
          <a:blip r:embed="rId3"/>
          <a:stretch>
            <a:fillRect/>
          </a:stretch>
        </p:blipFill>
        <p:spPr>
          <a:xfrm>
            <a:off x="3765550" y="1918466"/>
            <a:ext cx="4660900" cy="4584700"/>
          </a:xfrm>
          <a:prstGeom prst="rect">
            <a:avLst/>
          </a:prstGeom>
        </p:spPr>
      </p:pic>
    </p:spTree>
    <p:extLst>
      <p:ext uri="{BB962C8B-B14F-4D97-AF65-F5344CB8AC3E}">
        <p14:creationId xmlns:p14="http://schemas.microsoft.com/office/powerpoint/2010/main" val="359666383"/>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SLFE</a:t>
            </a:r>
          </a:p>
          <a:p>
            <a:endParaRPr kumimoji="1" lang="zh-CN" altLang="en-US" sz="2400" dirty="0"/>
          </a:p>
        </p:txBody>
      </p:sp>
      <p:sp>
        <p:nvSpPr>
          <p:cNvPr id="3" name="文本框 2">
            <a:extLst>
              <a:ext uri="{FF2B5EF4-FFF2-40B4-BE49-F238E27FC236}">
                <a16:creationId xmlns:a16="http://schemas.microsoft.com/office/drawing/2014/main" id="{0DF656F2-258C-BF40-9B4F-9DBB110B5D84}"/>
              </a:ext>
            </a:extLst>
          </p:cNvPr>
          <p:cNvSpPr txBox="1"/>
          <p:nvPr/>
        </p:nvSpPr>
        <p:spPr>
          <a:xfrm>
            <a:off x="740229" y="1404257"/>
            <a:ext cx="10134600" cy="584775"/>
          </a:xfrm>
          <a:prstGeom prst="rect">
            <a:avLst/>
          </a:prstGeom>
          <a:noFill/>
        </p:spPr>
        <p:txBody>
          <a:bodyPr wrap="square" rtlCol="0">
            <a:spAutoFit/>
          </a:bodyPr>
          <a:lstStyle/>
          <a:p>
            <a:r>
              <a:rPr lang="en" altLang="zh-CN" sz="3200" b="1" dirty="0"/>
              <a:t>Single Source Shortest Path</a:t>
            </a:r>
            <a:r>
              <a:rPr lang="zh-CN" altLang="en-US" sz="3200" b="1" dirty="0"/>
              <a:t>：</a:t>
            </a:r>
            <a:endParaRPr lang="en" altLang="zh-CN" sz="3200" b="1" dirty="0"/>
          </a:p>
        </p:txBody>
      </p:sp>
      <p:pic>
        <p:nvPicPr>
          <p:cNvPr id="4" name="图片 3">
            <a:extLst>
              <a:ext uri="{FF2B5EF4-FFF2-40B4-BE49-F238E27FC236}">
                <a16:creationId xmlns:a16="http://schemas.microsoft.com/office/drawing/2014/main" id="{7EEFE07C-312D-A64D-B98F-E495D883870F}"/>
              </a:ext>
            </a:extLst>
          </p:cNvPr>
          <p:cNvPicPr>
            <a:picLocks noChangeAspect="1"/>
          </p:cNvPicPr>
          <p:nvPr/>
        </p:nvPicPr>
        <p:blipFill>
          <a:blip r:embed="rId3"/>
          <a:stretch>
            <a:fillRect/>
          </a:stretch>
        </p:blipFill>
        <p:spPr>
          <a:xfrm>
            <a:off x="3174408" y="1966257"/>
            <a:ext cx="5160521" cy="4136831"/>
          </a:xfrm>
          <a:prstGeom prst="rect">
            <a:avLst/>
          </a:prstGeom>
        </p:spPr>
      </p:pic>
    </p:spTree>
    <p:extLst>
      <p:ext uri="{BB962C8B-B14F-4D97-AF65-F5344CB8AC3E}">
        <p14:creationId xmlns:p14="http://schemas.microsoft.com/office/powerpoint/2010/main" val="2873150902"/>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SLFE</a:t>
            </a:r>
          </a:p>
          <a:p>
            <a:endParaRPr kumimoji="1" lang="zh-CN" altLang="en-US" sz="2400" dirty="0"/>
          </a:p>
        </p:txBody>
      </p:sp>
      <p:sp>
        <p:nvSpPr>
          <p:cNvPr id="3" name="文本框 2">
            <a:extLst>
              <a:ext uri="{FF2B5EF4-FFF2-40B4-BE49-F238E27FC236}">
                <a16:creationId xmlns:a16="http://schemas.microsoft.com/office/drawing/2014/main" id="{0DF656F2-258C-BF40-9B4F-9DBB110B5D84}"/>
              </a:ext>
            </a:extLst>
          </p:cNvPr>
          <p:cNvSpPr txBox="1"/>
          <p:nvPr/>
        </p:nvSpPr>
        <p:spPr>
          <a:xfrm>
            <a:off x="740229" y="1404257"/>
            <a:ext cx="10134600" cy="584775"/>
          </a:xfrm>
          <a:prstGeom prst="rect">
            <a:avLst/>
          </a:prstGeom>
          <a:noFill/>
        </p:spPr>
        <p:txBody>
          <a:bodyPr wrap="square" rtlCol="0">
            <a:spAutoFit/>
          </a:bodyPr>
          <a:lstStyle/>
          <a:p>
            <a:r>
              <a:rPr lang="en" altLang="zh-CN" sz="3200" b="1" dirty="0"/>
              <a:t>PageRank</a:t>
            </a:r>
            <a:r>
              <a:rPr lang="zh-CN" altLang="en-US" sz="3200" b="1" dirty="0"/>
              <a:t>：</a:t>
            </a:r>
            <a:endParaRPr lang="en-US" altLang="zh-CN" sz="3200" b="1" dirty="0"/>
          </a:p>
        </p:txBody>
      </p:sp>
      <p:pic>
        <p:nvPicPr>
          <p:cNvPr id="4" name="图片 3">
            <a:extLst>
              <a:ext uri="{FF2B5EF4-FFF2-40B4-BE49-F238E27FC236}">
                <a16:creationId xmlns:a16="http://schemas.microsoft.com/office/drawing/2014/main" id="{B84C28D2-DD84-7F47-A2BA-C9FF25AE5C23}"/>
              </a:ext>
            </a:extLst>
          </p:cNvPr>
          <p:cNvPicPr>
            <a:picLocks noChangeAspect="1"/>
          </p:cNvPicPr>
          <p:nvPr/>
        </p:nvPicPr>
        <p:blipFill>
          <a:blip r:embed="rId3"/>
          <a:stretch>
            <a:fillRect/>
          </a:stretch>
        </p:blipFill>
        <p:spPr>
          <a:xfrm>
            <a:off x="3031754" y="1948542"/>
            <a:ext cx="5337513" cy="4069485"/>
          </a:xfrm>
          <a:prstGeom prst="rect">
            <a:avLst/>
          </a:prstGeom>
        </p:spPr>
      </p:pic>
    </p:spTree>
    <p:extLst>
      <p:ext uri="{BB962C8B-B14F-4D97-AF65-F5344CB8AC3E}">
        <p14:creationId xmlns:p14="http://schemas.microsoft.com/office/powerpoint/2010/main" val="4079515196"/>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80FF86D-711D-4F58-9D12-AAED5A50A6F6}"/>
              </a:ext>
            </a:extLst>
          </p:cNvPr>
          <p:cNvGrpSpPr/>
          <p:nvPr/>
        </p:nvGrpSpPr>
        <p:grpSpPr>
          <a:xfrm>
            <a:off x="0" y="264785"/>
            <a:ext cx="12192000" cy="6593215"/>
            <a:chOff x="0" y="264777"/>
            <a:chExt cx="12192000" cy="6593215"/>
          </a:xfrm>
        </p:grpSpPr>
        <p:sp>
          <p:nvSpPr>
            <p:cNvPr id="14" name="矩形 13">
              <a:extLst>
                <a:ext uri="{FF2B5EF4-FFF2-40B4-BE49-F238E27FC236}">
                  <a16:creationId xmlns:a16="http://schemas.microsoft.com/office/drawing/2014/main" id="{4E0BA321-490C-4BA5-A69F-FB22ADC0CF22}"/>
                </a:ext>
              </a:extLst>
            </p:cNvPr>
            <p:cNvSpPr/>
            <p:nvPr/>
          </p:nvSpPr>
          <p:spPr>
            <a:xfrm>
              <a:off x="0" y="1340520"/>
              <a:ext cx="12192000" cy="55174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E2186738-DEF6-4131-9F7B-878928491F8B}"/>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264777"/>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4" name="矩形 3">
            <a:extLst>
              <a:ext uri="{FF2B5EF4-FFF2-40B4-BE49-F238E27FC236}">
                <a16:creationId xmlns:a16="http://schemas.microsoft.com/office/drawing/2014/main" id="{9832881D-2608-4A2D-8EE6-D528B53D773D}"/>
              </a:ext>
            </a:extLst>
          </p:cNvPr>
          <p:cNvSpPr/>
          <p:nvPr/>
        </p:nvSpPr>
        <p:spPr>
          <a:xfrm>
            <a:off x="5493110" y="2022606"/>
            <a:ext cx="1462260" cy="1200329"/>
          </a:xfrm>
          <a:prstGeom prst="rect">
            <a:avLst/>
          </a:prstGeom>
        </p:spPr>
        <p:txBody>
          <a:bodyPr wrap="none">
            <a:spAutoFit/>
          </a:bodyPr>
          <a:lstStyle/>
          <a:p>
            <a:r>
              <a:rPr lang="en-US" altLang="zh-CN" sz="7200" dirty="0">
                <a:latin typeface="MV Boli" panose="02000500030200090000" pitchFamily="2" charset="0"/>
                <a:ea typeface="宋体" panose="02010600030101010101" pitchFamily="2" charset="-122"/>
                <a:cs typeface="MV Boli" panose="02000500030200090000" pitchFamily="2" charset="0"/>
              </a:rPr>
              <a:t>04</a:t>
            </a:r>
            <a:endParaRPr lang="zh-CN" altLang="en-US" sz="7200"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11D48CB2-543F-4348-86CF-3E99DA3D4710}"/>
              </a:ext>
            </a:extLst>
          </p:cNvPr>
          <p:cNvSpPr txBox="1"/>
          <p:nvPr/>
        </p:nvSpPr>
        <p:spPr>
          <a:xfrm>
            <a:off x="4016145" y="4853305"/>
            <a:ext cx="4899098" cy="2400657"/>
          </a:xfrm>
          <a:prstGeom prst="rect">
            <a:avLst/>
          </a:prstGeom>
          <a:noFill/>
          <a:scene3d>
            <a:camera prst="isometricOffAxis2Top"/>
            <a:lightRig rig="threePt" dir="t"/>
          </a:scene3d>
        </p:spPr>
        <p:txBody>
          <a:bodyPr wrap="none" rtlCol="0">
            <a:spAutoFit/>
          </a:bodyPr>
          <a:lstStyle/>
          <a:p>
            <a:r>
              <a:rPr lang="en-US" altLang="zh-CN" sz="11000" b="1" dirty="0">
                <a:ln>
                  <a:solidFill>
                    <a:schemeClr val="tx1"/>
                  </a:solidFill>
                </a:ln>
                <a:solidFill>
                  <a:schemeClr val="bg1"/>
                </a:solidFill>
              </a:rPr>
              <a:t>DO IT</a:t>
            </a:r>
            <a:r>
              <a:rPr lang="en-US" altLang="zh-CN" sz="15000" b="1" dirty="0">
                <a:ln>
                  <a:solidFill>
                    <a:schemeClr val="tx1"/>
                  </a:solidFill>
                </a:ln>
                <a:solidFill>
                  <a:schemeClr val="bg1"/>
                </a:solidFill>
              </a:rPr>
              <a:t>  </a:t>
            </a:r>
            <a:endParaRPr lang="zh-CN" altLang="en-US" sz="15000" b="1" dirty="0">
              <a:ln>
                <a:solidFill>
                  <a:schemeClr val="tx1"/>
                </a:solidFill>
              </a:ln>
              <a:solidFill>
                <a:schemeClr val="bg1"/>
              </a:solidFill>
            </a:endParaRPr>
          </a:p>
        </p:txBody>
      </p:sp>
      <p:grpSp>
        <p:nvGrpSpPr>
          <p:cNvPr id="2" name="组合 1">
            <a:extLst>
              <a:ext uri="{FF2B5EF4-FFF2-40B4-BE49-F238E27FC236}">
                <a16:creationId xmlns:a16="http://schemas.microsoft.com/office/drawing/2014/main" id="{2A493A3D-BFAD-40B2-88DD-9E7EF5803569}"/>
              </a:ext>
            </a:extLst>
          </p:cNvPr>
          <p:cNvGrpSpPr/>
          <p:nvPr/>
        </p:nvGrpSpPr>
        <p:grpSpPr>
          <a:xfrm>
            <a:off x="4356581" y="3212813"/>
            <a:ext cx="5852608" cy="1021475"/>
            <a:chOff x="5016970" y="3065331"/>
            <a:chExt cx="5852608" cy="1021475"/>
          </a:xfrm>
        </p:grpSpPr>
        <p:sp>
          <p:nvSpPr>
            <p:cNvPr id="6" name="矩形 5">
              <a:extLst>
                <a:ext uri="{FF2B5EF4-FFF2-40B4-BE49-F238E27FC236}">
                  <a16:creationId xmlns:a16="http://schemas.microsoft.com/office/drawing/2014/main" id="{14DC39FB-5833-4FCF-A93E-85B7DD57B4FF}"/>
                </a:ext>
              </a:extLst>
            </p:cNvPr>
            <p:cNvSpPr/>
            <p:nvPr/>
          </p:nvSpPr>
          <p:spPr>
            <a:xfrm>
              <a:off x="5016970" y="3244923"/>
              <a:ext cx="3735318" cy="830997"/>
            </a:xfrm>
            <a:prstGeom prst="rect">
              <a:avLst/>
            </a:prstGeom>
          </p:spPr>
          <p:txBody>
            <a:bodyPr wrap="none">
              <a:spAutoFit/>
            </a:bodyPr>
            <a:lstStyle/>
            <a:p>
              <a:r>
                <a:rPr lang="en" altLang="zh-CN" sz="4800" dirty="0">
                  <a:latin typeface="+mn-ea"/>
                </a:rPr>
                <a:t>EVALUATION</a:t>
              </a:r>
              <a:endParaRPr lang="zh-CN" altLang="en-US" sz="4800" dirty="0">
                <a:latin typeface="+mn-ea"/>
              </a:endParaRPr>
            </a:p>
          </p:txBody>
        </p:sp>
        <p:pic>
          <p:nvPicPr>
            <p:cNvPr id="17" name="图片占位符 92" descr="放大镜">
              <a:extLst>
                <a:ext uri="{FF2B5EF4-FFF2-40B4-BE49-F238E27FC236}">
                  <a16:creationId xmlns:a16="http://schemas.microsoft.com/office/drawing/2014/main" id="{D84E5C06-C6E0-48FB-B228-D8A6A23D8EB2}"/>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9848103" y="3065331"/>
              <a:ext cx="1021475" cy="1021475"/>
            </a:xfrm>
            <a:prstGeom prst="rect">
              <a:avLst/>
            </a:prstGeom>
          </p:spPr>
        </p:pic>
      </p:grpSp>
    </p:spTree>
    <p:extLst>
      <p:ext uri="{BB962C8B-B14F-4D97-AF65-F5344CB8AC3E}">
        <p14:creationId xmlns:p14="http://schemas.microsoft.com/office/powerpoint/2010/main" val="3439416360"/>
      </p:ext>
    </p:extLst>
  </p:cSld>
  <p:clrMapOvr>
    <a:masterClrMapping/>
  </p:clrMapOvr>
  <mc:AlternateContent xmlns:mc="http://schemas.openxmlformats.org/markup-compatibility/2006" xmlns:p14="http://schemas.microsoft.com/office/powerpoint/2010/main">
    <mc:Choice Requires="p14">
      <p:transition spd="slow" p14:dur="1500" advTm="2257">
        <p:circle/>
      </p:transition>
    </mc:Choice>
    <mc:Fallback xmlns="">
      <p:transition spd="slow" advTm="2257">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EVALUATION</a:t>
            </a:r>
          </a:p>
          <a:p>
            <a:endParaRPr kumimoji="1" lang="zh-CN" altLang="en-US" sz="2400" dirty="0"/>
          </a:p>
        </p:txBody>
      </p:sp>
      <p:pic>
        <p:nvPicPr>
          <p:cNvPr id="4" name="图片 3">
            <a:extLst>
              <a:ext uri="{FF2B5EF4-FFF2-40B4-BE49-F238E27FC236}">
                <a16:creationId xmlns:a16="http://schemas.microsoft.com/office/drawing/2014/main" id="{5C495152-44BF-4A40-9FF3-C44681BFD67B}"/>
              </a:ext>
            </a:extLst>
          </p:cNvPr>
          <p:cNvPicPr>
            <a:picLocks noChangeAspect="1"/>
          </p:cNvPicPr>
          <p:nvPr/>
        </p:nvPicPr>
        <p:blipFill>
          <a:blip r:embed="rId3"/>
          <a:stretch>
            <a:fillRect/>
          </a:stretch>
        </p:blipFill>
        <p:spPr>
          <a:xfrm>
            <a:off x="3557170" y="0"/>
            <a:ext cx="5077659" cy="6858000"/>
          </a:xfrm>
          <a:prstGeom prst="rect">
            <a:avLst/>
          </a:prstGeom>
        </p:spPr>
      </p:pic>
    </p:spTree>
    <p:extLst>
      <p:ext uri="{BB962C8B-B14F-4D97-AF65-F5344CB8AC3E}">
        <p14:creationId xmlns:p14="http://schemas.microsoft.com/office/powerpoint/2010/main" val="3713739651"/>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EVALUATION</a:t>
            </a:r>
          </a:p>
          <a:p>
            <a:endParaRPr kumimoji="1" lang="zh-CN" altLang="en-US" sz="2400" dirty="0"/>
          </a:p>
        </p:txBody>
      </p:sp>
      <p:pic>
        <p:nvPicPr>
          <p:cNvPr id="4" name="图片 3">
            <a:extLst>
              <a:ext uri="{FF2B5EF4-FFF2-40B4-BE49-F238E27FC236}">
                <a16:creationId xmlns:a16="http://schemas.microsoft.com/office/drawing/2014/main" id="{F87F94A3-8E19-724E-AF4D-27E9662E12CA}"/>
              </a:ext>
            </a:extLst>
          </p:cNvPr>
          <p:cNvPicPr>
            <a:picLocks noChangeAspect="1"/>
          </p:cNvPicPr>
          <p:nvPr/>
        </p:nvPicPr>
        <p:blipFill>
          <a:blip r:embed="rId3"/>
          <a:stretch>
            <a:fillRect/>
          </a:stretch>
        </p:blipFill>
        <p:spPr>
          <a:xfrm>
            <a:off x="0" y="1699054"/>
            <a:ext cx="12192000" cy="3459892"/>
          </a:xfrm>
          <a:prstGeom prst="rect">
            <a:avLst/>
          </a:prstGeom>
        </p:spPr>
      </p:pic>
    </p:spTree>
    <p:extLst>
      <p:ext uri="{BB962C8B-B14F-4D97-AF65-F5344CB8AC3E}">
        <p14:creationId xmlns:p14="http://schemas.microsoft.com/office/powerpoint/2010/main" val="2544906765"/>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EVALUATION</a:t>
            </a:r>
          </a:p>
          <a:p>
            <a:endParaRPr kumimoji="1" lang="zh-CN" altLang="en-US" sz="2400" dirty="0"/>
          </a:p>
        </p:txBody>
      </p:sp>
      <p:pic>
        <p:nvPicPr>
          <p:cNvPr id="3" name="图片 2">
            <a:extLst>
              <a:ext uri="{FF2B5EF4-FFF2-40B4-BE49-F238E27FC236}">
                <a16:creationId xmlns:a16="http://schemas.microsoft.com/office/drawing/2014/main" id="{9BA3D9E2-0CA7-DB48-B6DC-669BECDC3796}"/>
              </a:ext>
            </a:extLst>
          </p:cNvPr>
          <p:cNvPicPr>
            <a:picLocks noChangeAspect="1"/>
          </p:cNvPicPr>
          <p:nvPr/>
        </p:nvPicPr>
        <p:blipFill>
          <a:blip r:embed="rId3"/>
          <a:stretch>
            <a:fillRect/>
          </a:stretch>
        </p:blipFill>
        <p:spPr>
          <a:xfrm>
            <a:off x="3767598" y="0"/>
            <a:ext cx="4656803" cy="6858000"/>
          </a:xfrm>
          <a:prstGeom prst="rect">
            <a:avLst/>
          </a:prstGeom>
        </p:spPr>
      </p:pic>
    </p:spTree>
    <p:extLst>
      <p:ext uri="{BB962C8B-B14F-4D97-AF65-F5344CB8AC3E}">
        <p14:creationId xmlns:p14="http://schemas.microsoft.com/office/powerpoint/2010/main" val="381338733"/>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3" name="文本框 2">
            <a:extLst>
              <a:ext uri="{FF2B5EF4-FFF2-40B4-BE49-F238E27FC236}">
                <a16:creationId xmlns:a16="http://schemas.microsoft.com/office/drawing/2014/main" id="{5C7A632E-1376-D441-99B6-F04DACAA9AD1}"/>
              </a:ext>
            </a:extLst>
          </p:cNvPr>
          <p:cNvSpPr txBox="1"/>
          <p:nvPr/>
        </p:nvSpPr>
        <p:spPr>
          <a:xfrm>
            <a:off x="3385457" y="696686"/>
            <a:ext cx="4855029" cy="861774"/>
          </a:xfrm>
          <a:prstGeom prst="rect">
            <a:avLst/>
          </a:prstGeom>
          <a:noFill/>
        </p:spPr>
        <p:txBody>
          <a:bodyPr wrap="square" rtlCol="0">
            <a:spAutoFit/>
          </a:bodyPr>
          <a:lstStyle/>
          <a:p>
            <a:pPr algn="ctr"/>
            <a:r>
              <a:rPr lang="en" altLang="zh-CN" sz="3200" b="1" dirty="0"/>
              <a:t>ABSTRACT</a:t>
            </a:r>
          </a:p>
          <a:p>
            <a:endParaRPr kumimoji="1" lang="zh-CN" altLang="en-US" dirty="0"/>
          </a:p>
        </p:txBody>
      </p:sp>
      <p:sp>
        <p:nvSpPr>
          <p:cNvPr id="4" name="文本框 3">
            <a:extLst>
              <a:ext uri="{FF2B5EF4-FFF2-40B4-BE49-F238E27FC236}">
                <a16:creationId xmlns:a16="http://schemas.microsoft.com/office/drawing/2014/main" id="{DC985D20-03BC-7B4D-B8AE-86B8AE6567AF}"/>
              </a:ext>
            </a:extLst>
          </p:cNvPr>
          <p:cNvSpPr txBox="1"/>
          <p:nvPr/>
        </p:nvSpPr>
        <p:spPr>
          <a:xfrm>
            <a:off x="827314" y="2296886"/>
            <a:ext cx="10972800" cy="4247317"/>
          </a:xfrm>
          <a:prstGeom prst="rect">
            <a:avLst/>
          </a:prstGeom>
          <a:noFill/>
        </p:spPr>
        <p:txBody>
          <a:bodyPr wrap="square" rtlCol="0">
            <a:spAutoFit/>
          </a:bodyPr>
          <a:lstStyle/>
          <a:p>
            <a:r>
              <a:rPr lang="zh-CN" altLang="en-US" dirty="0"/>
              <a:t>    </a:t>
            </a:r>
            <a:r>
              <a:rPr lang="en-US" altLang="zh-CN" dirty="0"/>
              <a:t>Graph processing systems are important in the big data domain. However, processing graphs in parallel often introduces redundant computations in existing algorithms and models. Prior work has proposed techniques to optimize redundancies for out-of-core graph systems, rather than distributed graph systems. In this paper, we study various state-of-the-art distributed graph systems and observe root causes for these pervasively existing redundancies. To reduce redundancies without </a:t>
            </a:r>
            <a:r>
              <a:rPr lang="en-US" altLang="zh-CN" dirty="0" err="1"/>
              <a:t>sacricing</a:t>
            </a:r>
            <a:r>
              <a:rPr lang="en-US" altLang="zh-CN" dirty="0"/>
              <a:t> parallelism, we further propose SLFE, a distributed graph processing system, designed with the principle of \start late or finish early". SLFE employs a novel preprocessing stage to obtain a graph's topological knowledge with negligible overhead. SLFE's redundancy-aware vertex-centric computation model can then utilize such knowledge to reduce the redundant computations at runtime. SLFE also provides a set of APIs to improve programmability. Our experiments on an 8-machine high-performance cluster show that SLFE outperforms all well-known distributed graph processing systems with the inputs of real-world graphs, yielding up to 75speedup. Moreover, SLFE outperforms two state-of-the-art shared memory graph systems on a high-end machine with up to 1644speedup. SLFE's redundancy-reduction schemes are generally applicable to other vertex-centric graph processing systems.</a:t>
            </a:r>
            <a:endParaRPr lang="zh-CN" altLang="zh-CN" dirty="0"/>
          </a:p>
          <a:p>
            <a:endParaRPr kumimoji="1" lang="zh-CN" altLang="en-US" dirty="0"/>
          </a:p>
        </p:txBody>
      </p:sp>
    </p:spTree>
    <p:extLst>
      <p:ext uri="{BB962C8B-B14F-4D97-AF65-F5344CB8AC3E}">
        <p14:creationId xmlns:p14="http://schemas.microsoft.com/office/powerpoint/2010/main" val="1058684952"/>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EVALUATION</a:t>
            </a:r>
          </a:p>
          <a:p>
            <a:endParaRPr kumimoji="1" lang="zh-CN" altLang="en-US" sz="2400" dirty="0"/>
          </a:p>
        </p:txBody>
      </p:sp>
      <p:pic>
        <p:nvPicPr>
          <p:cNvPr id="4" name="图片 3">
            <a:extLst>
              <a:ext uri="{FF2B5EF4-FFF2-40B4-BE49-F238E27FC236}">
                <a16:creationId xmlns:a16="http://schemas.microsoft.com/office/drawing/2014/main" id="{96A283AF-486F-EB4C-A7F2-601D553CB788}"/>
              </a:ext>
            </a:extLst>
          </p:cNvPr>
          <p:cNvPicPr>
            <a:picLocks noChangeAspect="1"/>
          </p:cNvPicPr>
          <p:nvPr/>
        </p:nvPicPr>
        <p:blipFill>
          <a:blip r:embed="rId3"/>
          <a:stretch>
            <a:fillRect/>
          </a:stretch>
        </p:blipFill>
        <p:spPr>
          <a:xfrm>
            <a:off x="2065517" y="1235723"/>
            <a:ext cx="7507295" cy="4828721"/>
          </a:xfrm>
          <a:prstGeom prst="rect">
            <a:avLst/>
          </a:prstGeom>
        </p:spPr>
      </p:pic>
    </p:spTree>
    <p:extLst>
      <p:ext uri="{BB962C8B-B14F-4D97-AF65-F5344CB8AC3E}">
        <p14:creationId xmlns:p14="http://schemas.microsoft.com/office/powerpoint/2010/main" val="2729761937"/>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830997"/>
          </a:xfrm>
          <a:prstGeom prst="rect">
            <a:avLst/>
          </a:prstGeom>
          <a:noFill/>
        </p:spPr>
        <p:txBody>
          <a:bodyPr wrap="square" rtlCol="0">
            <a:spAutoFit/>
          </a:bodyPr>
          <a:lstStyle/>
          <a:p>
            <a:r>
              <a:rPr lang="en" altLang="zh-CN" sz="2400" dirty="0">
                <a:latin typeface="+mn-ea"/>
              </a:rPr>
              <a:t>EVALUATION</a:t>
            </a:r>
          </a:p>
          <a:p>
            <a:endParaRPr kumimoji="1" lang="zh-CN" altLang="en-US" sz="2400" dirty="0"/>
          </a:p>
        </p:txBody>
      </p:sp>
      <p:pic>
        <p:nvPicPr>
          <p:cNvPr id="5" name="图片 4">
            <a:extLst>
              <a:ext uri="{FF2B5EF4-FFF2-40B4-BE49-F238E27FC236}">
                <a16:creationId xmlns:a16="http://schemas.microsoft.com/office/drawing/2014/main" id="{73B83592-4D87-0745-97DD-9FBAB3F90EF4}"/>
              </a:ext>
            </a:extLst>
          </p:cNvPr>
          <p:cNvPicPr>
            <a:picLocks noChangeAspect="1"/>
          </p:cNvPicPr>
          <p:nvPr/>
        </p:nvPicPr>
        <p:blipFill>
          <a:blip r:embed="rId3"/>
          <a:stretch>
            <a:fillRect/>
          </a:stretch>
        </p:blipFill>
        <p:spPr>
          <a:xfrm>
            <a:off x="2541303" y="0"/>
            <a:ext cx="7109393" cy="6858000"/>
          </a:xfrm>
          <a:prstGeom prst="rect">
            <a:avLst/>
          </a:prstGeom>
        </p:spPr>
      </p:pic>
    </p:spTree>
    <p:extLst>
      <p:ext uri="{BB962C8B-B14F-4D97-AF65-F5344CB8AC3E}">
        <p14:creationId xmlns:p14="http://schemas.microsoft.com/office/powerpoint/2010/main" val="72700186"/>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461665"/>
          </a:xfrm>
          <a:prstGeom prst="rect">
            <a:avLst/>
          </a:prstGeom>
          <a:noFill/>
        </p:spPr>
        <p:txBody>
          <a:bodyPr wrap="square" rtlCol="0">
            <a:spAutoFit/>
          </a:bodyPr>
          <a:lstStyle/>
          <a:p>
            <a:r>
              <a:rPr lang="en" altLang="zh-CN" sz="2400" dirty="0">
                <a:latin typeface="+mn-ea"/>
              </a:rPr>
              <a:t>SLFE</a:t>
            </a:r>
            <a:endParaRPr kumimoji="1" lang="zh-CN" altLang="en-US" sz="2400" dirty="0"/>
          </a:p>
        </p:txBody>
      </p:sp>
      <p:sp>
        <p:nvSpPr>
          <p:cNvPr id="3" name="文本框 2">
            <a:extLst>
              <a:ext uri="{FF2B5EF4-FFF2-40B4-BE49-F238E27FC236}">
                <a16:creationId xmlns:a16="http://schemas.microsoft.com/office/drawing/2014/main" id="{3A48E958-B9C2-C741-AC3D-E7ADFCDB09DC}"/>
              </a:ext>
            </a:extLst>
          </p:cNvPr>
          <p:cNvSpPr txBox="1"/>
          <p:nvPr/>
        </p:nvSpPr>
        <p:spPr>
          <a:xfrm>
            <a:off x="729343" y="1966257"/>
            <a:ext cx="10733314" cy="2092881"/>
          </a:xfrm>
          <a:prstGeom prst="rect">
            <a:avLst/>
          </a:prstGeom>
          <a:noFill/>
        </p:spPr>
        <p:txBody>
          <a:bodyPr wrap="square" rtlCol="0">
            <a:spAutoFit/>
          </a:bodyPr>
          <a:lstStyle/>
          <a:p>
            <a:r>
              <a:rPr kumimoji="1" lang="en-US" altLang="zh-CN" sz="2800" b="1" dirty="0"/>
              <a:t>Conclusions:</a:t>
            </a:r>
          </a:p>
          <a:p>
            <a:r>
              <a:rPr kumimoji="1" lang="en-US" altLang="zh-CN" sz="2800" b="1" dirty="0"/>
              <a:t>SLFE</a:t>
            </a:r>
            <a:r>
              <a:rPr kumimoji="1" lang="zh-CN" altLang="en-US" sz="2800" b="1" dirty="0"/>
              <a:t>的性能明显优于最新的分布式和共享内存图处理系统，分别可实现</a:t>
            </a:r>
            <a:r>
              <a:rPr kumimoji="1" lang="en-US" altLang="zh-CN" sz="2800" b="1" dirty="0"/>
              <a:t>75</a:t>
            </a:r>
            <a:r>
              <a:rPr kumimoji="1" lang="zh-CN" altLang="en-US" sz="2800" b="1" dirty="0"/>
              <a:t>、</a:t>
            </a:r>
            <a:r>
              <a:rPr kumimoji="1" lang="en-US" altLang="zh-CN" sz="2800" b="1" dirty="0"/>
              <a:t>1644</a:t>
            </a:r>
            <a:r>
              <a:rPr kumimoji="1" lang="zh-CN" altLang="en-US" sz="2800" b="1" dirty="0"/>
              <a:t>倍的加速，此外，</a:t>
            </a:r>
            <a:r>
              <a:rPr kumimoji="1" lang="en-US" altLang="zh-CN" sz="2800" b="1" dirty="0"/>
              <a:t>SLFE</a:t>
            </a:r>
            <a:r>
              <a:rPr kumimoji="1" lang="zh-CN" altLang="en-US" sz="2800" b="1" dirty="0"/>
              <a:t>的冗余检测和优化方案也易于在其他图形处理系统中采用。</a:t>
            </a:r>
          </a:p>
          <a:p>
            <a:endParaRPr kumimoji="1" lang="zh-CN" altLang="en-US" dirty="0"/>
          </a:p>
        </p:txBody>
      </p:sp>
    </p:spTree>
    <p:extLst>
      <p:ext uri="{BB962C8B-B14F-4D97-AF65-F5344CB8AC3E}">
        <p14:creationId xmlns:p14="http://schemas.microsoft.com/office/powerpoint/2010/main" val="566271995"/>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461665"/>
          </a:xfrm>
          <a:prstGeom prst="rect">
            <a:avLst/>
          </a:prstGeom>
          <a:noFill/>
        </p:spPr>
        <p:txBody>
          <a:bodyPr wrap="square" rtlCol="0">
            <a:spAutoFit/>
          </a:bodyPr>
          <a:lstStyle/>
          <a:p>
            <a:r>
              <a:rPr lang="en-US" altLang="zh-CN" sz="2400" dirty="0" err="1"/>
              <a:t>TopoX</a:t>
            </a:r>
            <a:endParaRPr kumimoji="1" lang="zh-CN" altLang="en-US" sz="2400" dirty="0"/>
          </a:p>
        </p:txBody>
      </p:sp>
      <p:sp>
        <p:nvSpPr>
          <p:cNvPr id="3" name="文本框 2">
            <a:extLst>
              <a:ext uri="{FF2B5EF4-FFF2-40B4-BE49-F238E27FC236}">
                <a16:creationId xmlns:a16="http://schemas.microsoft.com/office/drawing/2014/main" id="{3A48E958-B9C2-C741-AC3D-E7ADFCDB09DC}"/>
              </a:ext>
            </a:extLst>
          </p:cNvPr>
          <p:cNvSpPr txBox="1"/>
          <p:nvPr/>
        </p:nvSpPr>
        <p:spPr>
          <a:xfrm>
            <a:off x="729343" y="1966257"/>
            <a:ext cx="10733314" cy="181588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特点</a:t>
            </a:r>
            <a:r>
              <a:rPr lang="en-US" altLang="zh-C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通过融合和裂变操作，重构</a:t>
            </a:r>
            <a:r>
              <a:rPr lang="zh-CN" altLang="en-US" sz="2800" dirty="0"/>
              <a:t>偏斜图</a:t>
            </a:r>
            <a:endParaRPr lang="en-US" altLang="zh-CN" sz="2800" dirty="0"/>
          </a:p>
          <a:p>
            <a:pPr marL="342900" indent="-342900">
              <a:buFont typeface="Arial" panose="020B0604020202020204" pitchFamily="34" charset="0"/>
              <a:buChar char="•"/>
            </a:pPr>
            <a:r>
              <a:rPr lang="zh-CN" altLang="en-US" sz="2800" dirty="0"/>
              <a:t>引入开销小</a:t>
            </a:r>
            <a:endParaRPr lang="en-US" altLang="zh-C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800" dirty="0"/>
              <a:t>自适应机制</a:t>
            </a:r>
          </a:p>
        </p:txBody>
      </p:sp>
    </p:spTree>
    <p:extLst>
      <p:ext uri="{BB962C8B-B14F-4D97-AF65-F5344CB8AC3E}">
        <p14:creationId xmlns:p14="http://schemas.microsoft.com/office/powerpoint/2010/main" val="1517548787"/>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498054" y="326060"/>
            <a:ext cx="5236028" cy="461665"/>
          </a:xfrm>
          <a:prstGeom prst="rect">
            <a:avLst/>
          </a:prstGeom>
          <a:noFill/>
        </p:spPr>
        <p:txBody>
          <a:bodyPr wrap="square" rtlCol="0">
            <a:spAutoFit/>
          </a:bodyPr>
          <a:lstStyle/>
          <a:p>
            <a:r>
              <a:rPr lang="en" altLang="zh-CN" sz="2400" dirty="0">
                <a:latin typeface="+mn-ea"/>
              </a:rPr>
              <a:t>Ariadne</a:t>
            </a:r>
            <a:endParaRPr kumimoji="1" lang="zh-CN" altLang="en-US" sz="2400" dirty="0"/>
          </a:p>
        </p:txBody>
      </p:sp>
      <p:sp>
        <p:nvSpPr>
          <p:cNvPr id="3" name="文本框 2">
            <a:extLst>
              <a:ext uri="{FF2B5EF4-FFF2-40B4-BE49-F238E27FC236}">
                <a16:creationId xmlns:a16="http://schemas.microsoft.com/office/drawing/2014/main" id="{3A48E958-B9C2-C741-AC3D-E7ADFCDB09DC}"/>
              </a:ext>
            </a:extLst>
          </p:cNvPr>
          <p:cNvSpPr txBox="1"/>
          <p:nvPr/>
        </p:nvSpPr>
        <p:spPr>
          <a:xfrm>
            <a:off x="729343" y="1966257"/>
            <a:ext cx="10733314" cy="181588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特点</a:t>
            </a:r>
            <a:r>
              <a:rPr lang="en-US" altLang="zh-C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定义了一种出处查询语言（</a:t>
            </a:r>
            <a:r>
              <a:rPr lang="en" altLang="zh-CN" sz="2800" dirty="0">
                <a:latin typeface="Times New Roman" panose="02020603050405020304" pitchFamily="18" charset="0"/>
                <a:cs typeface="Times New Roman" panose="02020603050405020304" pitchFamily="18" charset="0"/>
              </a:rPr>
              <a:t>PQL</a:t>
            </a:r>
            <a:r>
              <a:rPr lang="zh-CN" altLang="en" sz="2800" dirty="0">
                <a:latin typeface="Times New Roman" panose="02020603050405020304" pitchFamily="18" charset="0"/>
                <a:cs typeface="Times New Roman" panose="02020603050405020304" pitchFamily="18" charset="0"/>
              </a:rPr>
              <a:t>）</a:t>
            </a:r>
            <a:endParaRPr lang="en-US" altLang="zh-CN" sz="2800" dirty="0"/>
          </a:p>
          <a:p>
            <a:pPr marL="342900" indent="-342900">
              <a:buFont typeface="Arial" panose="020B0604020202020204" pitchFamily="34" charset="0"/>
              <a:buChar char="•"/>
            </a:pPr>
            <a:r>
              <a:rPr lang="zh-CN" altLang="en-US" sz="2800" dirty="0"/>
              <a:t>分析结果和出处查询存在</a:t>
            </a:r>
            <a:endParaRPr lang="en-US" altLang="zh-CN" sz="2800" dirty="0"/>
          </a:p>
          <a:p>
            <a:pPr marL="342900" indent="-342900">
              <a:buFont typeface="Arial" panose="020B0604020202020204" pitchFamily="34" charset="0"/>
              <a:buChar char="•"/>
            </a:pPr>
            <a:r>
              <a:rPr lang="zh-CN" altLang="en-US" sz="2800" dirty="0"/>
              <a:t>可以立即在同一个引擎上进行进一步的重复分析</a:t>
            </a:r>
            <a:endParaRPr kumimoji="1" lang="zh-CN" altLang="en-US" dirty="0"/>
          </a:p>
        </p:txBody>
      </p:sp>
    </p:spTree>
    <p:extLst>
      <p:ext uri="{BB962C8B-B14F-4D97-AF65-F5344CB8AC3E}">
        <p14:creationId xmlns:p14="http://schemas.microsoft.com/office/powerpoint/2010/main" val="3472491724"/>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498054" y="326060"/>
            <a:ext cx="5236028" cy="461665"/>
          </a:xfrm>
          <a:prstGeom prst="rect">
            <a:avLst/>
          </a:prstGeom>
          <a:noFill/>
        </p:spPr>
        <p:txBody>
          <a:bodyPr wrap="square" rtlCol="0">
            <a:spAutoFit/>
          </a:bodyPr>
          <a:lstStyle/>
          <a:p>
            <a:r>
              <a:rPr lang="en" altLang="zh-CN" sz="2400" dirty="0">
                <a:latin typeface="+mn-ea"/>
              </a:rPr>
              <a:t>Ariadne</a:t>
            </a:r>
            <a:endParaRPr kumimoji="1" lang="zh-CN" altLang="en-US" sz="2400" dirty="0"/>
          </a:p>
        </p:txBody>
      </p:sp>
      <p:sp>
        <p:nvSpPr>
          <p:cNvPr id="3" name="文本框 2">
            <a:extLst>
              <a:ext uri="{FF2B5EF4-FFF2-40B4-BE49-F238E27FC236}">
                <a16:creationId xmlns:a16="http://schemas.microsoft.com/office/drawing/2014/main" id="{3A48E958-B9C2-C741-AC3D-E7ADFCDB09DC}"/>
              </a:ext>
            </a:extLst>
          </p:cNvPr>
          <p:cNvSpPr txBox="1"/>
          <p:nvPr/>
        </p:nvSpPr>
        <p:spPr>
          <a:xfrm>
            <a:off x="729343" y="1966257"/>
            <a:ext cx="10733314" cy="181588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特点</a:t>
            </a:r>
            <a:r>
              <a:rPr lang="en-US" altLang="zh-C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定义了一种出处查询语言（</a:t>
            </a:r>
            <a:r>
              <a:rPr lang="en" altLang="zh-CN" sz="2800" dirty="0">
                <a:latin typeface="Times New Roman" panose="02020603050405020304" pitchFamily="18" charset="0"/>
                <a:cs typeface="Times New Roman" panose="02020603050405020304" pitchFamily="18" charset="0"/>
              </a:rPr>
              <a:t>PQL</a:t>
            </a:r>
            <a:r>
              <a:rPr lang="zh-CN" altLang="en" sz="2800" dirty="0">
                <a:latin typeface="Times New Roman" panose="02020603050405020304" pitchFamily="18" charset="0"/>
                <a:cs typeface="Times New Roman" panose="02020603050405020304" pitchFamily="18" charset="0"/>
              </a:rPr>
              <a:t>）</a:t>
            </a:r>
            <a:endParaRPr lang="en-US" altLang="zh-CN" sz="2800" dirty="0"/>
          </a:p>
          <a:p>
            <a:pPr marL="342900" indent="-342900">
              <a:buFont typeface="Arial" panose="020B0604020202020204" pitchFamily="34" charset="0"/>
              <a:buChar char="•"/>
            </a:pPr>
            <a:r>
              <a:rPr lang="zh-CN" altLang="en-US" sz="2800" dirty="0"/>
              <a:t>分析结果和出处查询存在</a:t>
            </a:r>
            <a:endParaRPr lang="en-US" altLang="zh-CN" sz="2800" dirty="0"/>
          </a:p>
          <a:p>
            <a:pPr marL="342900" indent="-342900">
              <a:buFont typeface="Arial" panose="020B0604020202020204" pitchFamily="34" charset="0"/>
              <a:buChar char="•"/>
            </a:pPr>
            <a:r>
              <a:rPr lang="zh-CN" altLang="en-US" sz="2800" dirty="0"/>
              <a:t>可以立即在同一个引擎上进行进一步的重复分析</a:t>
            </a:r>
            <a:endParaRPr kumimoji="1" lang="zh-CN" altLang="en-US" dirty="0"/>
          </a:p>
        </p:txBody>
      </p:sp>
    </p:spTree>
    <p:extLst>
      <p:ext uri="{BB962C8B-B14F-4D97-AF65-F5344CB8AC3E}">
        <p14:creationId xmlns:p14="http://schemas.microsoft.com/office/powerpoint/2010/main" val="3304620256"/>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498054" y="326060"/>
            <a:ext cx="5236028" cy="461665"/>
          </a:xfrm>
          <a:prstGeom prst="rect">
            <a:avLst/>
          </a:prstGeom>
          <a:noFill/>
        </p:spPr>
        <p:txBody>
          <a:bodyPr wrap="square" rtlCol="0">
            <a:spAutoFit/>
          </a:bodyPr>
          <a:lstStyle/>
          <a:p>
            <a:r>
              <a:rPr lang="en" altLang="zh-CN" sz="2400" dirty="0">
                <a:latin typeface="+mn-ea"/>
              </a:rPr>
              <a:t>Fractal</a:t>
            </a:r>
            <a:endParaRPr kumimoji="1" lang="zh-CN" altLang="en-US" sz="2400" dirty="0"/>
          </a:p>
        </p:txBody>
      </p:sp>
      <p:sp>
        <p:nvSpPr>
          <p:cNvPr id="3" name="文本框 2">
            <a:extLst>
              <a:ext uri="{FF2B5EF4-FFF2-40B4-BE49-F238E27FC236}">
                <a16:creationId xmlns:a16="http://schemas.microsoft.com/office/drawing/2014/main" id="{3A48E958-B9C2-C741-AC3D-E7ADFCDB09DC}"/>
              </a:ext>
            </a:extLst>
          </p:cNvPr>
          <p:cNvSpPr txBox="1"/>
          <p:nvPr/>
        </p:nvSpPr>
        <p:spPr>
          <a:xfrm>
            <a:off x="729343" y="1966257"/>
            <a:ext cx="10733314" cy="181588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特点</a:t>
            </a:r>
            <a:r>
              <a:rPr lang="en-US" altLang="zh-C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采用可自动调整的负载平衡使得系统可以适应不同工作负载特征</a:t>
            </a:r>
            <a:endParaRPr lang="en-US" altLang="zh-C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800" dirty="0"/>
              <a:t>深度优先策略</a:t>
            </a:r>
            <a:endParaRPr lang="en-US" altLang="zh-CN" sz="2800" dirty="0"/>
          </a:p>
          <a:p>
            <a:pPr marL="342900" indent="-342900">
              <a:buFont typeface="Arial" panose="020B0604020202020204" pitchFamily="34" charset="0"/>
              <a:buChar char="•"/>
            </a:pPr>
            <a:r>
              <a:rPr lang="zh-CN" altLang="en-US" sz="2800" dirty="0"/>
              <a:t>供了一种直观，表达性强和模块化的</a:t>
            </a:r>
            <a:r>
              <a:rPr lang="en" altLang="zh-CN" sz="2800" dirty="0"/>
              <a:t>API</a:t>
            </a:r>
            <a:endParaRPr kumimoji="1" lang="zh-CN" altLang="en-US" dirty="0"/>
          </a:p>
        </p:txBody>
      </p:sp>
    </p:spTree>
    <p:extLst>
      <p:ext uri="{BB962C8B-B14F-4D97-AF65-F5344CB8AC3E}">
        <p14:creationId xmlns:p14="http://schemas.microsoft.com/office/powerpoint/2010/main" val="890250123"/>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3" name="文本框 2">
            <a:extLst>
              <a:ext uri="{FF2B5EF4-FFF2-40B4-BE49-F238E27FC236}">
                <a16:creationId xmlns:a16="http://schemas.microsoft.com/office/drawing/2014/main" id="{EE2F4936-09FE-0643-AA6A-90F00A6699F1}"/>
              </a:ext>
            </a:extLst>
          </p:cNvPr>
          <p:cNvSpPr txBox="1"/>
          <p:nvPr/>
        </p:nvSpPr>
        <p:spPr>
          <a:xfrm>
            <a:off x="1839686" y="2612571"/>
            <a:ext cx="8414657" cy="1015663"/>
          </a:xfrm>
          <a:prstGeom prst="rect">
            <a:avLst/>
          </a:prstGeom>
          <a:noFill/>
        </p:spPr>
        <p:txBody>
          <a:bodyPr wrap="square" rtlCol="0">
            <a:spAutoFit/>
          </a:bodyPr>
          <a:lstStyle/>
          <a:p>
            <a:r>
              <a:rPr kumimoji="1" lang="en-US" altLang="zh-CN" sz="6000" dirty="0"/>
              <a:t>THANK</a:t>
            </a:r>
            <a:r>
              <a:rPr kumimoji="1" lang="zh-CN" altLang="en-US" sz="6000" dirty="0"/>
              <a:t> </a:t>
            </a:r>
            <a:r>
              <a:rPr kumimoji="1" lang="en-US" altLang="zh-CN" sz="6000" dirty="0"/>
              <a:t>YOU</a:t>
            </a:r>
            <a:endParaRPr kumimoji="1" lang="zh-CN" altLang="en-US" sz="6000" dirty="0"/>
          </a:p>
        </p:txBody>
      </p:sp>
      <p:sp>
        <p:nvSpPr>
          <p:cNvPr id="4" name="文本框 3">
            <a:extLst>
              <a:ext uri="{FF2B5EF4-FFF2-40B4-BE49-F238E27FC236}">
                <a16:creationId xmlns:a16="http://schemas.microsoft.com/office/drawing/2014/main" id="{F39C0306-B4B6-0C46-82C2-969719D929CE}"/>
              </a:ext>
            </a:extLst>
          </p:cNvPr>
          <p:cNvSpPr txBox="1"/>
          <p:nvPr/>
        </p:nvSpPr>
        <p:spPr>
          <a:xfrm>
            <a:off x="337457" y="5584371"/>
            <a:ext cx="4223657" cy="369332"/>
          </a:xfrm>
          <a:prstGeom prst="rect">
            <a:avLst/>
          </a:prstGeom>
          <a:noFill/>
        </p:spPr>
        <p:txBody>
          <a:bodyPr wrap="square" rtlCol="0">
            <a:spAutoFit/>
          </a:bodyPr>
          <a:lstStyle/>
          <a:p>
            <a:r>
              <a:rPr kumimoji="1" lang="en-US" altLang="zh-CN" dirty="0"/>
              <a:t>Email</a:t>
            </a:r>
            <a:r>
              <a:rPr kumimoji="1" lang="zh-CN" altLang="en-US" dirty="0"/>
              <a:t>：</a:t>
            </a:r>
            <a:r>
              <a:rPr kumimoji="1" lang="en-US" altLang="zh-CN" dirty="0"/>
              <a:t>469654952@qq.com</a:t>
            </a:r>
            <a:endParaRPr kumimoji="1" lang="zh-CN" altLang="en-US" dirty="0"/>
          </a:p>
        </p:txBody>
      </p:sp>
    </p:spTree>
    <p:extLst>
      <p:ext uri="{BB962C8B-B14F-4D97-AF65-F5344CB8AC3E}">
        <p14:creationId xmlns:p14="http://schemas.microsoft.com/office/powerpoint/2010/main" val="2590340675"/>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3" name="文本框 2">
            <a:extLst>
              <a:ext uri="{FF2B5EF4-FFF2-40B4-BE49-F238E27FC236}">
                <a16:creationId xmlns:a16="http://schemas.microsoft.com/office/drawing/2014/main" id="{5C7A632E-1376-D441-99B6-F04DACAA9AD1}"/>
              </a:ext>
            </a:extLst>
          </p:cNvPr>
          <p:cNvSpPr txBox="1"/>
          <p:nvPr/>
        </p:nvSpPr>
        <p:spPr>
          <a:xfrm>
            <a:off x="3385457" y="696686"/>
            <a:ext cx="4855029" cy="861774"/>
          </a:xfrm>
          <a:prstGeom prst="rect">
            <a:avLst/>
          </a:prstGeom>
          <a:noFill/>
        </p:spPr>
        <p:txBody>
          <a:bodyPr wrap="square" rtlCol="0">
            <a:spAutoFit/>
          </a:bodyPr>
          <a:lstStyle/>
          <a:p>
            <a:pPr algn="ctr"/>
            <a:r>
              <a:rPr lang="zh-CN" altLang="en" sz="3200" b="1" dirty="0"/>
              <a:t>摘要</a:t>
            </a:r>
            <a:endParaRPr lang="en" altLang="zh-CN" sz="3200" b="1" dirty="0"/>
          </a:p>
          <a:p>
            <a:endParaRPr kumimoji="1" lang="zh-CN" altLang="en-US" dirty="0"/>
          </a:p>
        </p:txBody>
      </p:sp>
      <p:sp>
        <p:nvSpPr>
          <p:cNvPr id="4" name="文本框 3">
            <a:extLst>
              <a:ext uri="{FF2B5EF4-FFF2-40B4-BE49-F238E27FC236}">
                <a16:creationId xmlns:a16="http://schemas.microsoft.com/office/drawing/2014/main" id="{DC985D20-03BC-7B4D-B8AE-86B8AE6567AF}"/>
              </a:ext>
            </a:extLst>
          </p:cNvPr>
          <p:cNvSpPr txBox="1"/>
          <p:nvPr/>
        </p:nvSpPr>
        <p:spPr>
          <a:xfrm>
            <a:off x="827314" y="2296886"/>
            <a:ext cx="10972800" cy="2862322"/>
          </a:xfrm>
          <a:prstGeom prst="rect">
            <a:avLst/>
          </a:prstGeom>
          <a:noFill/>
        </p:spPr>
        <p:txBody>
          <a:bodyPr wrap="square" rtlCol="0">
            <a:spAutoFit/>
          </a:bodyPr>
          <a:lstStyle/>
          <a:p>
            <a:r>
              <a:rPr lang="en-US" altLang="zh-CN" dirty="0"/>
              <a:t>        </a:t>
            </a:r>
            <a:r>
              <a:rPr lang="zh-CN" altLang="zh-CN" dirty="0"/>
              <a:t>图形处理系统在大数据领域很重要。但是，并行处理图通常会在现有算法和模型中引入冗余计算。先前的工作提出了用于优化核心外图形系统而不是分布式图形系统的冗余的技术。在本文中，我们研究了各种最新的分布式图形系统，并观察了这些普遍存在的冗余的根本原因。为了减少冗余而不牺牲并行性，我们进一步提出了</a:t>
            </a:r>
            <a:r>
              <a:rPr lang="en-US" altLang="zh-CN" dirty="0"/>
              <a:t>SLFE</a:t>
            </a:r>
            <a:r>
              <a:rPr lang="zh-CN" altLang="zh-CN" dirty="0"/>
              <a:t>，一种分布式图形处理系统，其设计原则是</a:t>
            </a:r>
            <a:r>
              <a:rPr lang="en-US" altLang="zh-CN" dirty="0"/>
              <a:t>“</a:t>
            </a:r>
            <a:r>
              <a:rPr lang="zh-CN" altLang="zh-CN" dirty="0"/>
              <a:t>尽早开始或尽早完成</a:t>
            </a:r>
            <a:r>
              <a:rPr lang="en-US" altLang="zh-CN" dirty="0"/>
              <a:t>”</a:t>
            </a:r>
            <a:r>
              <a:rPr lang="zh-CN" altLang="zh-CN" dirty="0"/>
              <a:t>。</a:t>
            </a:r>
            <a:r>
              <a:rPr lang="en-US" altLang="zh-CN" dirty="0"/>
              <a:t>SLFE</a:t>
            </a:r>
            <a:r>
              <a:rPr lang="zh-CN" altLang="zh-CN" dirty="0"/>
              <a:t>采用了一种新颖的预处理阶段来获得图的拓扑知识，而开销却可以忽略不计。具有感知能力的以顶点为中心的计算模型可以利用这些知识来减少运行时的冗余计算；</a:t>
            </a:r>
            <a:r>
              <a:rPr lang="en-US" altLang="zh-CN" dirty="0"/>
              <a:t> SLFE</a:t>
            </a:r>
            <a:r>
              <a:rPr lang="zh-CN" altLang="zh-CN" dirty="0"/>
              <a:t>还提供了一组</a:t>
            </a:r>
            <a:r>
              <a:rPr lang="en-US" altLang="zh-CN" dirty="0"/>
              <a:t>API</a:t>
            </a:r>
            <a:r>
              <a:rPr lang="zh-CN" altLang="zh-CN" dirty="0"/>
              <a:t>以提高可编程性；我们在</a:t>
            </a:r>
            <a:r>
              <a:rPr lang="en-US" altLang="zh-CN" dirty="0"/>
              <a:t>8</a:t>
            </a:r>
            <a:r>
              <a:rPr lang="zh-CN" altLang="zh-CN" dirty="0"/>
              <a:t>机高性能集群上进行的实验表明，</a:t>
            </a:r>
            <a:r>
              <a:rPr lang="en-US" altLang="zh-CN" dirty="0"/>
              <a:t>SLFE</a:t>
            </a:r>
            <a:r>
              <a:rPr lang="zh-CN" altLang="zh-CN" dirty="0"/>
              <a:t>的性能优于所有知名的带有实际图形输入的分布式图形处理系统，最高可提高</a:t>
            </a:r>
            <a:r>
              <a:rPr lang="en-US" altLang="zh-CN" dirty="0"/>
              <a:t>75</a:t>
            </a:r>
            <a:r>
              <a:rPr lang="zh-CN" altLang="zh-CN" dirty="0"/>
              <a:t>倍的速度；此外，</a:t>
            </a:r>
            <a:r>
              <a:rPr lang="en-US" altLang="zh-CN" dirty="0"/>
              <a:t>SLFE</a:t>
            </a:r>
            <a:r>
              <a:rPr lang="zh-CN" altLang="zh-CN" dirty="0"/>
              <a:t>在高端计算机上的最高</a:t>
            </a:r>
            <a:r>
              <a:rPr lang="en-US" altLang="zh-CN" dirty="0"/>
              <a:t>2</a:t>
            </a:r>
            <a:r>
              <a:rPr lang="zh-CN" altLang="zh-CN" dirty="0"/>
              <a:t>处最先进的共享内存图形系统的性能最高可达到</a:t>
            </a:r>
            <a:r>
              <a:rPr lang="en-US" altLang="zh-CN" dirty="0"/>
              <a:t>1644</a:t>
            </a:r>
            <a:r>
              <a:rPr lang="zh-CN" altLang="zh-CN" dirty="0"/>
              <a:t>倍。减少冗余的方案通常适用于其他以顶点为中心的图形处理系统。</a:t>
            </a:r>
          </a:p>
          <a:p>
            <a:endParaRPr kumimoji="1" lang="zh-CN" altLang="en-US" dirty="0"/>
          </a:p>
        </p:txBody>
      </p:sp>
    </p:spTree>
    <p:extLst>
      <p:ext uri="{BB962C8B-B14F-4D97-AF65-F5344CB8AC3E}">
        <p14:creationId xmlns:p14="http://schemas.microsoft.com/office/powerpoint/2010/main" val="3651760539"/>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a:extLst>
                <a:ext uri="{FF2B5EF4-FFF2-40B4-BE49-F238E27FC236}">
                  <a16:creationId xmlns:a16="http://schemas.microsoft.com/office/drawing/2014/main" id="{8C01A028-C7C1-4964-87E7-6B573A36DE7B}"/>
                </a:ext>
              </a:extLst>
            </p:cNvPr>
            <p:cNvCxnSpPr>
              <a:cxnSpLocks/>
            </p:cNvCxnSpPr>
            <p:nvPr/>
          </p:nvCxnSpPr>
          <p:spPr>
            <a:xfrm>
              <a:off x="2749471" y="6440947"/>
              <a:ext cx="9315282" cy="0"/>
            </a:xfrm>
            <a:prstGeom prst="line">
              <a:avLst/>
            </a:prstGeom>
            <a:solidFill>
              <a:schemeClr val="accent5">
                <a:lumMod val="20000"/>
                <a:lumOff val="80000"/>
              </a:schemeClr>
            </a:solidFill>
            <a:ln w="28575">
              <a:solidFill>
                <a:schemeClr val="bg1"/>
              </a:solidFill>
            </a:ln>
          </p:spPr>
          <p:style>
            <a:lnRef idx="2">
              <a:schemeClr val="accent5"/>
            </a:lnRef>
            <a:fillRef idx="1">
              <a:schemeClr val="lt1"/>
            </a:fillRef>
            <a:effectRef idx="0">
              <a:schemeClr val="accent5"/>
            </a:effectRef>
            <a:fontRef idx="minor">
              <a:schemeClr val="dk1"/>
            </a:fontRef>
          </p:style>
        </p:cxn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6" name="文本框 5">
            <a:extLst>
              <a:ext uri="{FF2B5EF4-FFF2-40B4-BE49-F238E27FC236}">
                <a16:creationId xmlns:a16="http://schemas.microsoft.com/office/drawing/2014/main" id="{23F0ABA0-2199-45B8-AD24-390541CBCE36}"/>
              </a:ext>
            </a:extLst>
          </p:cNvPr>
          <p:cNvSpPr txBox="1"/>
          <p:nvPr/>
        </p:nvSpPr>
        <p:spPr>
          <a:xfrm>
            <a:off x="1355963" y="2611635"/>
            <a:ext cx="1107996" cy="1200329"/>
          </a:xfrm>
          <a:prstGeom prst="rect">
            <a:avLst/>
          </a:prstGeom>
          <a:noFill/>
        </p:spPr>
        <p:txBody>
          <a:bodyPr wrap="none" rtlCol="0">
            <a:spAutoFit/>
          </a:bodyPr>
          <a:lstStyle/>
          <a:p>
            <a:r>
              <a:rPr lang="zh-CN" altLang="en-US" sz="7200" dirty="0"/>
              <a:t>目</a:t>
            </a:r>
          </a:p>
        </p:txBody>
      </p:sp>
      <p:sp>
        <p:nvSpPr>
          <p:cNvPr id="7" name="文本框 6">
            <a:extLst>
              <a:ext uri="{FF2B5EF4-FFF2-40B4-BE49-F238E27FC236}">
                <a16:creationId xmlns:a16="http://schemas.microsoft.com/office/drawing/2014/main" id="{88B878B5-7956-4CB1-9D6C-0FC9DCBF2515}"/>
              </a:ext>
            </a:extLst>
          </p:cNvPr>
          <p:cNvSpPr txBox="1"/>
          <p:nvPr/>
        </p:nvSpPr>
        <p:spPr>
          <a:xfrm>
            <a:off x="2543980" y="3693361"/>
            <a:ext cx="1107996" cy="1200329"/>
          </a:xfrm>
          <a:prstGeom prst="rect">
            <a:avLst/>
          </a:prstGeom>
          <a:noFill/>
        </p:spPr>
        <p:txBody>
          <a:bodyPr wrap="none" rtlCol="0">
            <a:spAutoFit/>
          </a:bodyPr>
          <a:lstStyle/>
          <a:p>
            <a:r>
              <a:rPr lang="zh-CN" altLang="en-US" sz="7200" dirty="0"/>
              <a:t>录</a:t>
            </a:r>
          </a:p>
        </p:txBody>
      </p:sp>
      <p:sp>
        <p:nvSpPr>
          <p:cNvPr id="11" name="矩形 10">
            <a:extLst>
              <a:ext uri="{FF2B5EF4-FFF2-40B4-BE49-F238E27FC236}">
                <a16:creationId xmlns:a16="http://schemas.microsoft.com/office/drawing/2014/main" id="{94DA1190-96AA-45DF-AEC4-5B7D0F4DE2DA}"/>
              </a:ext>
            </a:extLst>
          </p:cNvPr>
          <p:cNvSpPr/>
          <p:nvPr/>
        </p:nvSpPr>
        <p:spPr>
          <a:xfrm>
            <a:off x="770170" y="6210115"/>
            <a:ext cx="1877437" cy="461665"/>
          </a:xfrm>
          <a:prstGeom prst="rect">
            <a:avLst/>
          </a:prstGeom>
        </p:spPr>
        <p:txBody>
          <a:bodyPr wrap="none">
            <a:spAutoFit/>
          </a:bodyPr>
          <a:lstStyle/>
          <a:p>
            <a:r>
              <a:rPr lang="en-US" altLang="zh-CN" sz="2400" dirty="0">
                <a:solidFill>
                  <a:srgbClr val="333333"/>
                </a:solidFill>
                <a:latin typeface="arial" panose="020B0604020202020204" pitchFamily="34" charset="0"/>
              </a:rPr>
              <a:t>CONTENTS</a:t>
            </a:r>
            <a:endParaRPr lang="zh-CN" altLang="en-US" sz="2400" dirty="0"/>
          </a:p>
        </p:txBody>
      </p:sp>
      <p:sp>
        <p:nvSpPr>
          <p:cNvPr id="12" name="箭头: V 形 11">
            <a:extLst>
              <a:ext uri="{FF2B5EF4-FFF2-40B4-BE49-F238E27FC236}">
                <a16:creationId xmlns:a16="http://schemas.microsoft.com/office/drawing/2014/main" id="{C100D80B-EE75-48BB-8F82-DDF34DDA5D23}"/>
              </a:ext>
            </a:extLst>
          </p:cNvPr>
          <p:cNvSpPr/>
          <p:nvPr/>
        </p:nvSpPr>
        <p:spPr>
          <a:xfrm>
            <a:off x="312970" y="6178474"/>
            <a:ext cx="457200" cy="52494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5" name="组合 24">
            <a:extLst>
              <a:ext uri="{FF2B5EF4-FFF2-40B4-BE49-F238E27FC236}">
                <a16:creationId xmlns:a16="http://schemas.microsoft.com/office/drawing/2014/main" id="{21F214B0-BEFB-434A-8793-27B862DF2379}"/>
              </a:ext>
            </a:extLst>
          </p:cNvPr>
          <p:cNvGrpSpPr/>
          <p:nvPr/>
        </p:nvGrpSpPr>
        <p:grpSpPr>
          <a:xfrm>
            <a:off x="5638037" y="2491810"/>
            <a:ext cx="2666666" cy="619638"/>
            <a:chOff x="5638037" y="2491810"/>
            <a:chExt cx="2666666" cy="619638"/>
          </a:xfrm>
        </p:grpSpPr>
        <p:sp>
          <p:nvSpPr>
            <p:cNvPr id="15" name="矩形 14">
              <a:extLst>
                <a:ext uri="{FF2B5EF4-FFF2-40B4-BE49-F238E27FC236}">
                  <a16:creationId xmlns:a16="http://schemas.microsoft.com/office/drawing/2014/main" id="{1C4163CF-0940-4A07-B26F-FACC10F1F954}"/>
                </a:ext>
              </a:extLst>
            </p:cNvPr>
            <p:cNvSpPr/>
            <p:nvPr/>
          </p:nvSpPr>
          <p:spPr>
            <a:xfrm>
              <a:off x="6231700" y="2513566"/>
              <a:ext cx="2073003" cy="523220"/>
            </a:xfrm>
            <a:prstGeom prst="rect">
              <a:avLst/>
            </a:prstGeom>
          </p:spPr>
          <p:txBody>
            <a:bodyPr wrap="none">
              <a:spAutoFit/>
            </a:bodyPr>
            <a:lstStyle/>
            <a:p>
              <a:r>
                <a:rPr lang="en-US" altLang="zh-CN" sz="2800" dirty="0">
                  <a:latin typeface="+mn-ea"/>
                </a:rPr>
                <a:t>Introduction</a:t>
              </a:r>
              <a:endParaRPr lang="zh-CN" altLang="en-US" sz="2800" dirty="0">
                <a:latin typeface="+mn-ea"/>
              </a:endParaRPr>
            </a:p>
          </p:txBody>
        </p:sp>
        <p:pic>
          <p:nvPicPr>
            <p:cNvPr id="20" name="图片占位符 92" descr="放大镜">
              <a:extLst>
                <a:ext uri="{FF2B5EF4-FFF2-40B4-BE49-F238E27FC236}">
                  <a16:creationId xmlns:a16="http://schemas.microsoft.com/office/drawing/2014/main" id="{467FF3D2-3332-432C-98FD-80A92A854C0E}"/>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5638037" y="2491810"/>
              <a:ext cx="619638" cy="619638"/>
            </a:xfrm>
            <a:prstGeom prst="rect">
              <a:avLst/>
            </a:prstGeom>
          </p:spPr>
        </p:pic>
      </p:grpSp>
      <p:grpSp>
        <p:nvGrpSpPr>
          <p:cNvPr id="27" name="组合 26">
            <a:extLst>
              <a:ext uri="{FF2B5EF4-FFF2-40B4-BE49-F238E27FC236}">
                <a16:creationId xmlns:a16="http://schemas.microsoft.com/office/drawing/2014/main" id="{8C270C19-000E-46ED-A4F8-7DB9353CC094}"/>
              </a:ext>
            </a:extLst>
          </p:cNvPr>
          <p:cNvGrpSpPr/>
          <p:nvPr/>
        </p:nvGrpSpPr>
        <p:grpSpPr>
          <a:xfrm>
            <a:off x="5638037" y="4307593"/>
            <a:ext cx="1482048" cy="619638"/>
            <a:chOff x="5638037" y="4307593"/>
            <a:chExt cx="1482048" cy="619638"/>
          </a:xfrm>
        </p:grpSpPr>
        <p:sp>
          <p:nvSpPr>
            <p:cNvPr id="17" name="矩形 16">
              <a:extLst>
                <a:ext uri="{FF2B5EF4-FFF2-40B4-BE49-F238E27FC236}">
                  <a16:creationId xmlns:a16="http://schemas.microsoft.com/office/drawing/2014/main" id="{8036DF08-BC5C-4E8F-AE20-CD596F23C7A1}"/>
                </a:ext>
              </a:extLst>
            </p:cNvPr>
            <p:cNvSpPr/>
            <p:nvPr/>
          </p:nvSpPr>
          <p:spPr>
            <a:xfrm>
              <a:off x="6231700" y="4331410"/>
              <a:ext cx="888385" cy="523220"/>
            </a:xfrm>
            <a:prstGeom prst="rect">
              <a:avLst/>
            </a:prstGeom>
          </p:spPr>
          <p:txBody>
            <a:bodyPr wrap="none">
              <a:spAutoFit/>
            </a:bodyPr>
            <a:lstStyle/>
            <a:p>
              <a:r>
                <a:rPr lang="en" altLang="zh-CN" sz="2800" dirty="0">
                  <a:latin typeface="+mn-ea"/>
                </a:rPr>
                <a:t>SLFE</a:t>
              </a:r>
            </a:p>
          </p:txBody>
        </p:sp>
        <p:pic>
          <p:nvPicPr>
            <p:cNvPr id="21" name="图片占位符 92" descr="放大镜">
              <a:extLst>
                <a:ext uri="{FF2B5EF4-FFF2-40B4-BE49-F238E27FC236}">
                  <a16:creationId xmlns:a16="http://schemas.microsoft.com/office/drawing/2014/main" id="{F63B22BE-EAF2-42BD-8ABA-242178B53F06}"/>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5638037" y="4307593"/>
              <a:ext cx="619638" cy="619638"/>
            </a:xfrm>
            <a:prstGeom prst="rect">
              <a:avLst/>
            </a:prstGeom>
          </p:spPr>
        </p:pic>
      </p:grpSp>
      <p:grpSp>
        <p:nvGrpSpPr>
          <p:cNvPr id="26" name="组合 25">
            <a:extLst>
              <a:ext uri="{FF2B5EF4-FFF2-40B4-BE49-F238E27FC236}">
                <a16:creationId xmlns:a16="http://schemas.microsoft.com/office/drawing/2014/main" id="{C540519D-5B0A-4578-A6E0-57B988ADD1B3}"/>
              </a:ext>
            </a:extLst>
          </p:cNvPr>
          <p:cNvGrpSpPr/>
          <p:nvPr/>
        </p:nvGrpSpPr>
        <p:grpSpPr>
          <a:xfrm>
            <a:off x="5638037" y="3331235"/>
            <a:ext cx="6438533" cy="619638"/>
            <a:chOff x="5638037" y="3331235"/>
            <a:chExt cx="6438533" cy="619638"/>
          </a:xfrm>
        </p:grpSpPr>
        <p:sp>
          <p:nvSpPr>
            <p:cNvPr id="16" name="矩形 15">
              <a:extLst>
                <a:ext uri="{FF2B5EF4-FFF2-40B4-BE49-F238E27FC236}">
                  <a16:creationId xmlns:a16="http://schemas.microsoft.com/office/drawing/2014/main" id="{F84A1119-4F67-475E-8859-8B9B31AF04A0}"/>
                </a:ext>
              </a:extLst>
            </p:cNvPr>
            <p:cNvSpPr/>
            <p:nvPr/>
          </p:nvSpPr>
          <p:spPr>
            <a:xfrm>
              <a:off x="6231700" y="3408746"/>
              <a:ext cx="5844870" cy="523220"/>
            </a:xfrm>
            <a:prstGeom prst="rect">
              <a:avLst/>
            </a:prstGeom>
          </p:spPr>
          <p:txBody>
            <a:bodyPr wrap="none">
              <a:spAutoFit/>
            </a:bodyPr>
            <a:lstStyle/>
            <a:p>
              <a:r>
                <a:rPr lang="en" altLang="zh-CN" sz="2800" dirty="0">
                  <a:latin typeface="+mn-ea"/>
                </a:rPr>
                <a:t>BACKGROUND AND RELATEDWORK</a:t>
              </a:r>
            </a:p>
          </p:txBody>
        </p:sp>
        <p:pic>
          <p:nvPicPr>
            <p:cNvPr id="22" name="图片占位符 92" descr="放大镜">
              <a:extLst>
                <a:ext uri="{FF2B5EF4-FFF2-40B4-BE49-F238E27FC236}">
                  <a16:creationId xmlns:a16="http://schemas.microsoft.com/office/drawing/2014/main" id="{32C398A7-E537-4339-97E5-F78CBB60F50B}"/>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5638037" y="3331235"/>
              <a:ext cx="619638" cy="619638"/>
            </a:xfrm>
            <a:prstGeom prst="rect">
              <a:avLst/>
            </a:prstGeom>
          </p:spPr>
        </p:pic>
      </p:grpSp>
      <p:grpSp>
        <p:nvGrpSpPr>
          <p:cNvPr id="28" name="组合 27">
            <a:extLst>
              <a:ext uri="{FF2B5EF4-FFF2-40B4-BE49-F238E27FC236}">
                <a16:creationId xmlns:a16="http://schemas.microsoft.com/office/drawing/2014/main" id="{647B2C2D-6066-4D8F-9FD7-7D5A9DFE1B30}"/>
              </a:ext>
            </a:extLst>
          </p:cNvPr>
          <p:cNvGrpSpPr/>
          <p:nvPr/>
        </p:nvGrpSpPr>
        <p:grpSpPr>
          <a:xfrm>
            <a:off x="5638037" y="5305246"/>
            <a:ext cx="2852615" cy="619638"/>
            <a:chOff x="5638037" y="5305246"/>
            <a:chExt cx="2852615" cy="619638"/>
          </a:xfrm>
        </p:grpSpPr>
        <p:sp>
          <p:nvSpPr>
            <p:cNvPr id="18" name="矩形 17">
              <a:extLst>
                <a:ext uri="{FF2B5EF4-FFF2-40B4-BE49-F238E27FC236}">
                  <a16:creationId xmlns:a16="http://schemas.microsoft.com/office/drawing/2014/main" id="{B1C34876-DC5E-418C-BBC4-735C2A1B3FA2}"/>
                </a:ext>
              </a:extLst>
            </p:cNvPr>
            <p:cNvSpPr/>
            <p:nvPr/>
          </p:nvSpPr>
          <p:spPr>
            <a:xfrm>
              <a:off x="6231700" y="5328284"/>
              <a:ext cx="2258952" cy="523220"/>
            </a:xfrm>
            <a:prstGeom prst="rect">
              <a:avLst/>
            </a:prstGeom>
          </p:spPr>
          <p:txBody>
            <a:bodyPr wrap="none">
              <a:spAutoFit/>
            </a:bodyPr>
            <a:lstStyle/>
            <a:p>
              <a:r>
                <a:rPr lang="en" altLang="zh-CN" sz="2800" dirty="0">
                  <a:latin typeface="+mn-ea"/>
                </a:rPr>
                <a:t>EVALUATION</a:t>
              </a:r>
              <a:endParaRPr lang="zh-CN" altLang="en-US" sz="2800" dirty="0">
                <a:latin typeface="+mn-ea"/>
              </a:endParaRPr>
            </a:p>
          </p:txBody>
        </p:sp>
        <p:pic>
          <p:nvPicPr>
            <p:cNvPr id="23" name="图片占位符 92" descr="放大镜">
              <a:extLst>
                <a:ext uri="{FF2B5EF4-FFF2-40B4-BE49-F238E27FC236}">
                  <a16:creationId xmlns:a16="http://schemas.microsoft.com/office/drawing/2014/main" id="{C04F5E76-338E-48B0-837A-2895E6FEB71B}"/>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5638037" y="5305246"/>
              <a:ext cx="619638" cy="619638"/>
            </a:xfrm>
            <a:prstGeom prst="rect">
              <a:avLst/>
            </a:prstGeom>
          </p:spPr>
        </p:pic>
      </p:grpSp>
    </p:spTree>
    <p:extLst>
      <p:ext uri="{BB962C8B-B14F-4D97-AF65-F5344CB8AC3E}">
        <p14:creationId xmlns:p14="http://schemas.microsoft.com/office/powerpoint/2010/main" val="2601538037"/>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out)">
                                      <p:cBhvr>
                                        <p:cTn id="10" dur="2000"/>
                                        <p:tgtEl>
                                          <p:spTgt spid="7"/>
                                        </p:tgtEl>
                                      </p:cBhvr>
                                    </p:animEffect>
                                  </p:childTnLst>
                                </p:cTn>
                              </p:par>
                            </p:childTnLst>
                          </p:cTn>
                        </p:par>
                        <p:par>
                          <p:cTn id="11" fill="hold">
                            <p:stCondLst>
                              <p:cond delay="2000"/>
                            </p:stCondLst>
                            <p:childTnLst>
                              <p:par>
                                <p:cTn id="12" presetID="42"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anim calcmode="lin" valueType="num">
                                      <p:cBhvr>
                                        <p:cTn id="15" dur="500" fill="hold"/>
                                        <p:tgtEl>
                                          <p:spTgt spid="25"/>
                                        </p:tgtEl>
                                        <p:attrNameLst>
                                          <p:attrName>ppt_x</p:attrName>
                                        </p:attrNameLst>
                                      </p:cBhvr>
                                      <p:tavLst>
                                        <p:tav tm="0">
                                          <p:val>
                                            <p:strVal val="#ppt_x"/>
                                          </p:val>
                                        </p:tav>
                                        <p:tav tm="100000">
                                          <p:val>
                                            <p:strVal val="#ppt_x"/>
                                          </p:val>
                                        </p:tav>
                                      </p:tavLst>
                                    </p:anim>
                                    <p:anim calcmode="lin" valueType="num">
                                      <p:cBhvr>
                                        <p:cTn id="16" dur="500" fill="hold"/>
                                        <p:tgtEl>
                                          <p:spTgt spid="25"/>
                                        </p:tgtEl>
                                        <p:attrNameLst>
                                          <p:attrName>ppt_y</p:attrName>
                                        </p:attrNameLst>
                                      </p:cBhvr>
                                      <p:tavLst>
                                        <p:tav tm="0">
                                          <p:val>
                                            <p:strVal val="#ppt_y+.1"/>
                                          </p:val>
                                        </p:tav>
                                        <p:tav tm="100000">
                                          <p:val>
                                            <p:strVal val="#ppt_y"/>
                                          </p:val>
                                        </p:tav>
                                      </p:tavLst>
                                    </p:anim>
                                  </p:childTnLst>
                                </p:cTn>
                              </p:par>
                            </p:childTnLst>
                          </p:cTn>
                        </p:par>
                        <p:par>
                          <p:cTn id="17" fill="hold">
                            <p:stCondLst>
                              <p:cond delay="25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anim calcmode="lin" valueType="num">
                                      <p:cBhvr>
                                        <p:cTn id="21" dur="500" fill="hold"/>
                                        <p:tgtEl>
                                          <p:spTgt spid="26"/>
                                        </p:tgtEl>
                                        <p:attrNameLst>
                                          <p:attrName>ppt_x</p:attrName>
                                        </p:attrNameLst>
                                      </p:cBhvr>
                                      <p:tavLst>
                                        <p:tav tm="0">
                                          <p:val>
                                            <p:strVal val="#ppt_x"/>
                                          </p:val>
                                        </p:tav>
                                        <p:tav tm="100000">
                                          <p:val>
                                            <p:strVal val="#ppt_x"/>
                                          </p:val>
                                        </p:tav>
                                      </p:tavLst>
                                    </p:anim>
                                    <p:anim calcmode="lin" valueType="num">
                                      <p:cBhvr>
                                        <p:cTn id="22" dur="5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anim calcmode="lin" valueType="num">
                                      <p:cBhvr>
                                        <p:cTn id="27" dur="500" fill="hold"/>
                                        <p:tgtEl>
                                          <p:spTgt spid="27"/>
                                        </p:tgtEl>
                                        <p:attrNameLst>
                                          <p:attrName>ppt_x</p:attrName>
                                        </p:attrNameLst>
                                      </p:cBhvr>
                                      <p:tavLst>
                                        <p:tav tm="0">
                                          <p:val>
                                            <p:strVal val="#ppt_x"/>
                                          </p:val>
                                        </p:tav>
                                        <p:tav tm="100000">
                                          <p:val>
                                            <p:strVal val="#ppt_x"/>
                                          </p:val>
                                        </p:tav>
                                      </p:tavLst>
                                    </p:anim>
                                    <p:anim calcmode="lin" valueType="num">
                                      <p:cBhvr>
                                        <p:cTn id="28" dur="500" fill="hold"/>
                                        <p:tgtEl>
                                          <p:spTgt spid="27"/>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80FF86D-711D-4F58-9D12-AAED5A50A6F6}"/>
              </a:ext>
            </a:extLst>
          </p:cNvPr>
          <p:cNvGrpSpPr/>
          <p:nvPr/>
        </p:nvGrpSpPr>
        <p:grpSpPr>
          <a:xfrm>
            <a:off x="0" y="264785"/>
            <a:ext cx="12192000" cy="6593215"/>
            <a:chOff x="0" y="264777"/>
            <a:chExt cx="12192000" cy="6593215"/>
          </a:xfrm>
        </p:grpSpPr>
        <p:sp>
          <p:nvSpPr>
            <p:cNvPr id="14" name="矩形 13">
              <a:extLst>
                <a:ext uri="{FF2B5EF4-FFF2-40B4-BE49-F238E27FC236}">
                  <a16:creationId xmlns:a16="http://schemas.microsoft.com/office/drawing/2014/main" id="{4E0BA321-490C-4BA5-A69F-FB22ADC0CF22}"/>
                </a:ext>
              </a:extLst>
            </p:cNvPr>
            <p:cNvSpPr/>
            <p:nvPr/>
          </p:nvSpPr>
          <p:spPr>
            <a:xfrm>
              <a:off x="0" y="1340520"/>
              <a:ext cx="12192000" cy="55174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E2186738-DEF6-4131-9F7B-878928491F8B}"/>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264777"/>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4" name="矩形 3">
            <a:extLst>
              <a:ext uri="{FF2B5EF4-FFF2-40B4-BE49-F238E27FC236}">
                <a16:creationId xmlns:a16="http://schemas.microsoft.com/office/drawing/2014/main" id="{9832881D-2608-4A2D-8EE6-D528B53D773D}"/>
              </a:ext>
            </a:extLst>
          </p:cNvPr>
          <p:cNvSpPr/>
          <p:nvPr/>
        </p:nvSpPr>
        <p:spPr>
          <a:xfrm>
            <a:off x="5493110" y="2022606"/>
            <a:ext cx="1205779" cy="1200329"/>
          </a:xfrm>
          <a:prstGeom prst="rect">
            <a:avLst/>
          </a:prstGeom>
        </p:spPr>
        <p:txBody>
          <a:bodyPr wrap="none">
            <a:spAutoFit/>
          </a:bodyPr>
          <a:lstStyle/>
          <a:p>
            <a:r>
              <a:rPr lang="en-US" altLang="zh-CN" sz="7200" dirty="0">
                <a:latin typeface="MV Boli" panose="02000500030200090000" pitchFamily="2" charset="0"/>
                <a:ea typeface="宋体" panose="02010600030101010101" pitchFamily="2" charset="-122"/>
                <a:cs typeface="MV Boli" panose="02000500030200090000" pitchFamily="2" charset="0"/>
              </a:rPr>
              <a:t>01</a:t>
            </a:r>
            <a:endParaRPr lang="zh-CN" altLang="en-US" sz="7200"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11D48CB2-543F-4348-86CF-3E99DA3D4710}"/>
              </a:ext>
            </a:extLst>
          </p:cNvPr>
          <p:cNvSpPr txBox="1"/>
          <p:nvPr/>
        </p:nvSpPr>
        <p:spPr>
          <a:xfrm>
            <a:off x="4016145" y="4853305"/>
            <a:ext cx="4899098" cy="2400657"/>
          </a:xfrm>
          <a:prstGeom prst="rect">
            <a:avLst/>
          </a:prstGeom>
          <a:noFill/>
          <a:scene3d>
            <a:camera prst="isometricOffAxis2Top"/>
            <a:lightRig rig="threePt" dir="t"/>
          </a:scene3d>
        </p:spPr>
        <p:txBody>
          <a:bodyPr wrap="none" rtlCol="0">
            <a:spAutoFit/>
          </a:bodyPr>
          <a:lstStyle/>
          <a:p>
            <a:r>
              <a:rPr lang="en-US" altLang="zh-CN" sz="11000" b="1" dirty="0">
                <a:ln>
                  <a:solidFill>
                    <a:schemeClr val="tx1"/>
                  </a:solidFill>
                </a:ln>
                <a:solidFill>
                  <a:schemeClr val="bg1"/>
                </a:solidFill>
              </a:rPr>
              <a:t>DO IT</a:t>
            </a:r>
            <a:r>
              <a:rPr lang="en-US" altLang="zh-CN" sz="15000" b="1" dirty="0">
                <a:ln>
                  <a:solidFill>
                    <a:schemeClr val="tx1"/>
                  </a:solidFill>
                </a:ln>
                <a:solidFill>
                  <a:schemeClr val="bg1"/>
                </a:solidFill>
              </a:rPr>
              <a:t>  </a:t>
            </a:r>
            <a:endParaRPr lang="zh-CN" altLang="en-US" sz="15000" b="1" dirty="0">
              <a:ln>
                <a:solidFill>
                  <a:schemeClr val="tx1"/>
                </a:solidFill>
              </a:ln>
              <a:solidFill>
                <a:schemeClr val="bg1"/>
              </a:solidFill>
            </a:endParaRPr>
          </a:p>
        </p:txBody>
      </p:sp>
      <p:grpSp>
        <p:nvGrpSpPr>
          <p:cNvPr id="18" name="组合 17">
            <a:extLst>
              <a:ext uri="{FF2B5EF4-FFF2-40B4-BE49-F238E27FC236}">
                <a16:creationId xmlns:a16="http://schemas.microsoft.com/office/drawing/2014/main" id="{70E6EACF-61A8-42DB-A24E-6E1A50FAC08A}"/>
              </a:ext>
            </a:extLst>
          </p:cNvPr>
          <p:cNvGrpSpPr/>
          <p:nvPr/>
        </p:nvGrpSpPr>
        <p:grpSpPr>
          <a:xfrm>
            <a:off x="4044161" y="3251565"/>
            <a:ext cx="5055385" cy="1205778"/>
            <a:chOff x="4044161" y="3251565"/>
            <a:chExt cx="5055385" cy="1205778"/>
          </a:xfrm>
        </p:grpSpPr>
        <p:sp>
          <p:nvSpPr>
            <p:cNvPr id="6" name="矩形 5">
              <a:extLst>
                <a:ext uri="{FF2B5EF4-FFF2-40B4-BE49-F238E27FC236}">
                  <a16:creationId xmlns:a16="http://schemas.microsoft.com/office/drawing/2014/main" id="{14DC39FB-5833-4FCF-A93E-85B7DD57B4FF}"/>
                </a:ext>
              </a:extLst>
            </p:cNvPr>
            <p:cNvSpPr/>
            <p:nvPr/>
          </p:nvSpPr>
          <p:spPr>
            <a:xfrm>
              <a:off x="4044161" y="3356223"/>
              <a:ext cx="4240263" cy="1015663"/>
            </a:xfrm>
            <a:prstGeom prst="rect">
              <a:avLst/>
            </a:prstGeom>
          </p:spPr>
          <p:txBody>
            <a:bodyPr wrap="none">
              <a:spAutoFit/>
            </a:bodyPr>
            <a:lstStyle/>
            <a:p>
              <a:pPr algn="ctr"/>
              <a:r>
                <a:rPr lang="en-US" altLang="zh-CN" sz="6000" dirty="0">
                  <a:latin typeface="+mn-ea"/>
                </a:rPr>
                <a:t>Introduction</a:t>
              </a:r>
              <a:endParaRPr lang="zh-CN" altLang="en-US" sz="6000" dirty="0">
                <a:latin typeface="+mn-ea"/>
              </a:endParaRPr>
            </a:p>
          </p:txBody>
        </p:sp>
        <p:pic>
          <p:nvPicPr>
            <p:cNvPr id="17" name="图片占位符 92" descr="放大镜">
              <a:extLst>
                <a:ext uri="{FF2B5EF4-FFF2-40B4-BE49-F238E27FC236}">
                  <a16:creationId xmlns:a16="http://schemas.microsoft.com/office/drawing/2014/main" id="{D84E5C06-C6E0-48FB-B228-D8A6A23D8EB2}"/>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7893768" y="3251565"/>
              <a:ext cx="1205778" cy="1205778"/>
            </a:xfrm>
            <a:prstGeom prst="rect">
              <a:avLst/>
            </a:prstGeom>
          </p:spPr>
        </p:pic>
      </p:grpSp>
    </p:spTree>
    <p:extLst>
      <p:ext uri="{BB962C8B-B14F-4D97-AF65-F5344CB8AC3E}">
        <p14:creationId xmlns:p14="http://schemas.microsoft.com/office/powerpoint/2010/main" val="607243031"/>
      </p:ext>
    </p:extLst>
  </p:cSld>
  <p:clrMapOvr>
    <a:masterClrMapping/>
  </p:clrMapOvr>
  <mc:AlternateContent xmlns:mc="http://schemas.openxmlformats.org/markup-compatibility/2006" xmlns:p14="http://schemas.microsoft.com/office/powerpoint/2010/main">
    <mc:Choice Requires="p14">
      <p:transition spd="slow" p14:dur="1500" advTm="3514">
        <p:circle/>
      </p:transition>
    </mc:Choice>
    <mc:Fallback xmlns="">
      <p:transition spd="slow" advTm="3514">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3" name="文本框 2">
            <a:extLst>
              <a:ext uri="{FF2B5EF4-FFF2-40B4-BE49-F238E27FC236}">
                <a16:creationId xmlns:a16="http://schemas.microsoft.com/office/drawing/2014/main" id="{4FE2095B-4122-2A49-B6E9-677510FE6FC2}"/>
              </a:ext>
            </a:extLst>
          </p:cNvPr>
          <p:cNvSpPr txBox="1"/>
          <p:nvPr/>
        </p:nvSpPr>
        <p:spPr>
          <a:xfrm>
            <a:off x="272143" y="283029"/>
            <a:ext cx="2024743" cy="461665"/>
          </a:xfrm>
          <a:prstGeom prst="rect">
            <a:avLst/>
          </a:prstGeom>
          <a:noFill/>
        </p:spPr>
        <p:txBody>
          <a:bodyPr wrap="square" rtlCol="0">
            <a:spAutoFit/>
          </a:bodyPr>
          <a:lstStyle/>
          <a:p>
            <a:r>
              <a:rPr kumimoji="1" lang="en-US" altLang="zh-CN" sz="2400" dirty="0"/>
              <a:t>Motivation</a:t>
            </a:r>
            <a:endParaRPr kumimoji="1" lang="zh-CN" altLang="en-US" sz="2400" dirty="0"/>
          </a:p>
        </p:txBody>
      </p:sp>
      <p:sp>
        <p:nvSpPr>
          <p:cNvPr id="4" name="文本框 3">
            <a:extLst>
              <a:ext uri="{FF2B5EF4-FFF2-40B4-BE49-F238E27FC236}">
                <a16:creationId xmlns:a16="http://schemas.microsoft.com/office/drawing/2014/main" id="{68EA011B-2D16-1A4D-B12F-37AA97643CFC}"/>
              </a:ext>
            </a:extLst>
          </p:cNvPr>
          <p:cNvSpPr txBox="1"/>
          <p:nvPr/>
        </p:nvSpPr>
        <p:spPr>
          <a:xfrm>
            <a:off x="816429" y="1966257"/>
            <a:ext cx="9655628" cy="2554545"/>
          </a:xfrm>
          <a:prstGeom prst="rect">
            <a:avLst/>
          </a:prstGeom>
          <a:noFill/>
        </p:spPr>
        <p:txBody>
          <a:bodyPr wrap="square" rtlCol="0">
            <a:spAutoFit/>
          </a:bodyPr>
          <a:lstStyle/>
          <a:p>
            <a:r>
              <a:rPr lang="en-US" altLang="zh-CN" sz="3200" b="1" dirty="0"/>
              <a:t>Start</a:t>
            </a:r>
            <a:r>
              <a:rPr lang="zh-CN" altLang="en-US" sz="3200" b="1" dirty="0"/>
              <a:t> </a:t>
            </a:r>
            <a:r>
              <a:rPr lang="en-US" altLang="zh-CN" sz="3200" b="1" dirty="0"/>
              <a:t>late</a:t>
            </a:r>
            <a:r>
              <a:rPr lang="zh-CN" altLang="en-US" sz="3200" b="1" dirty="0"/>
              <a:t>：</a:t>
            </a:r>
            <a:r>
              <a:rPr lang="zh-CN" altLang="zh-CN" sz="3200" b="1" dirty="0"/>
              <a:t>一个顶点需要在不同的迭代中进行多次值更新 </a:t>
            </a:r>
            <a:r>
              <a:rPr lang="zh-CN" altLang="en-US" sz="3200" b="1" dirty="0"/>
              <a:t>，</a:t>
            </a:r>
            <a:r>
              <a:rPr lang="zh-CN" altLang="zh-CN" sz="3200" b="1" dirty="0"/>
              <a:t>但最后只需要一个最小值或最大值</a:t>
            </a:r>
            <a:endParaRPr lang="en-US" altLang="zh-CN" sz="3200" b="1" dirty="0"/>
          </a:p>
          <a:p>
            <a:endParaRPr lang="en-US" altLang="zh-CN" sz="3200" b="1" dirty="0"/>
          </a:p>
          <a:p>
            <a:r>
              <a:rPr lang="en-US" altLang="zh-CN" sz="3200" b="1" dirty="0"/>
              <a:t>Finish</a:t>
            </a:r>
            <a:r>
              <a:rPr lang="zh-CN" altLang="en-US" sz="3200" b="1" dirty="0"/>
              <a:t> </a:t>
            </a:r>
            <a:r>
              <a:rPr lang="en-US" altLang="zh-CN" sz="3200" b="1" dirty="0"/>
              <a:t>Early</a:t>
            </a:r>
            <a:r>
              <a:rPr lang="zh-CN" altLang="en-US" sz="3200" b="1" dirty="0"/>
              <a:t>：</a:t>
            </a:r>
            <a:r>
              <a:rPr lang="zh-CN" altLang="zh-CN" sz="3200" b="1" dirty="0"/>
              <a:t>大多数顶点在图的最终收敛之前就已先收敛</a:t>
            </a:r>
            <a:r>
              <a:rPr lang="zh-CN" altLang="en-US" sz="3200" b="1" dirty="0"/>
              <a:t>，</a:t>
            </a:r>
            <a:r>
              <a:rPr lang="zh-CN" altLang="zh-CN" sz="3200" b="1" dirty="0"/>
              <a:t>对早收敛的顶点进行以下计算是多余的  </a:t>
            </a:r>
            <a:endParaRPr kumimoji="1" lang="zh-CN" altLang="en-US" sz="3200" b="1" dirty="0"/>
          </a:p>
        </p:txBody>
      </p:sp>
    </p:spTree>
    <p:extLst>
      <p:ext uri="{BB962C8B-B14F-4D97-AF65-F5344CB8AC3E}">
        <p14:creationId xmlns:p14="http://schemas.microsoft.com/office/powerpoint/2010/main" val="2930367300"/>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3" name="文本框 2">
            <a:extLst>
              <a:ext uri="{FF2B5EF4-FFF2-40B4-BE49-F238E27FC236}">
                <a16:creationId xmlns:a16="http://schemas.microsoft.com/office/drawing/2014/main" id="{4FE2095B-4122-2A49-B6E9-677510FE6FC2}"/>
              </a:ext>
            </a:extLst>
          </p:cNvPr>
          <p:cNvSpPr txBox="1"/>
          <p:nvPr/>
        </p:nvSpPr>
        <p:spPr>
          <a:xfrm>
            <a:off x="272143" y="283029"/>
            <a:ext cx="2024743" cy="461665"/>
          </a:xfrm>
          <a:prstGeom prst="rect">
            <a:avLst/>
          </a:prstGeom>
          <a:noFill/>
        </p:spPr>
        <p:txBody>
          <a:bodyPr wrap="square" rtlCol="0">
            <a:spAutoFit/>
          </a:bodyPr>
          <a:lstStyle/>
          <a:p>
            <a:r>
              <a:rPr kumimoji="1" lang="en-US" altLang="zh-CN" sz="2400" dirty="0"/>
              <a:t>Motivation</a:t>
            </a:r>
            <a:endParaRPr kumimoji="1" lang="zh-CN" altLang="en-US" sz="2400" dirty="0"/>
          </a:p>
        </p:txBody>
      </p:sp>
      <p:sp>
        <p:nvSpPr>
          <p:cNvPr id="4" name="文本框 3">
            <a:extLst>
              <a:ext uri="{FF2B5EF4-FFF2-40B4-BE49-F238E27FC236}">
                <a16:creationId xmlns:a16="http://schemas.microsoft.com/office/drawing/2014/main" id="{68EA011B-2D16-1A4D-B12F-37AA97643CFC}"/>
              </a:ext>
            </a:extLst>
          </p:cNvPr>
          <p:cNvSpPr txBox="1"/>
          <p:nvPr/>
        </p:nvSpPr>
        <p:spPr>
          <a:xfrm>
            <a:off x="816429" y="1966257"/>
            <a:ext cx="9655628" cy="3539430"/>
          </a:xfrm>
          <a:prstGeom prst="rect">
            <a:avLst/>
          </a:prstGeom>
          <a:noFill/>
        </p:spPr>
        <p:txBody>
          <a:bodyPr wrap="square" rtlCol="0">
            <a:spAutoFit/>
          </a:bodyPr>
          <a:lstStyle/>
          <a:p>
            <a:r>
              <a:rPr lang="en-US" altLang="zh-CN" sz="3200" b="1" dirty="0"/>
              <a:t>Contribution</a:t>
            </a:r>
            <a:r>
              <a:rPr lang="zh-CN" altLang="en-US" sz="3200" b="1" dirty="0"/>
              <a:t>：</a:t>
            </a:r>
            <a:endParaRPr lang="en-US" altLang="zh-CN" sz="3200" b="1" dirty="0"/>
          </a:p>
          <a:p>
            <a:r>
              <a:rPr lang="en-US" altLang="zh-CN" sz="3200" b="1" dirty="0"/>
              <a:t>1</a:t>
            </a:r>
            <a:r>
              <a:rPr lang="zh-CN" altLang="en-US" sz="3200" b="1" dirty="0"/>
              <a:t>）对最先进的图形处理系统进行了透彻的研究，并观察到大量计算冗余的普遍存在，进一步确定了这些冗余的来源。</a:t>
            </a:r>
            <a:endParaRPr lang="en-US" altLang="zh-CN" sz="3200" b="1" dirty="0"/>
          </a:p>
          <a:p>
            <a:r>
              <a:rPr lang="en-US" altLang="zh-CN" sz="3200" b="1" dirty="0"/>
              <a:t>2</a:t>
            </a:r>
            <a:r>
              <a:rPr lang="zh-CN" altLang="en-US" sz="3200" b="1" dirty="0"/>
              <a:t>）设计了一种新颖的轻量级预处理技术来提取图形的信息， 应用“</a:t>
            </a:r>
            <a:r>
              <a:rPr lang="en-US" altLang="zh-CN" sz="3200" b="1" dirty="0"/>
              <a:t>Start</a:t>
            </a:r>
            <a:r>
              <a:rPr lang="zh-CN" altLang="en-US" sz="3200" b="1" dirty="0"/>
              <a:t> </a:t>
            </a:r>
            <a:r>
              <a:rPr lang="en-US" altLang="zh-CN" sz="3200" b="1" dirty="0"/>
              <a:t>Late</a:t>
            </a:r>
            <a:r>
              <a:rPr lang="zh-CN" altLang="en-US" sz="3200" b="1" dirty="0"/>
              <a:t>”“</a:t>
            </a:r>
            <a:r>
              <a:rPr lang="en-US" altLang="zh-CN" sz="3200" b="1" dirty="0"/>
              <a:t>Finish</a:t>
            </a:r>
            <a:r>
              <a:rPr lang="zh-CN" altLang="en-US" sz="3200" b="1" dirty="0"/>
              <a:t> </a:t>
            </a:r>
            <a:r>
              <a:rPr lang="en-US" altLang="zh-CN" sz="3200" b="1" dirty="0"/>
              <a:t>Early”</a:t>
            </a:r>
            <a:r>
              <a:rPr lang="zh-CN" altLang="en-US" sz="3200" b="1" dirty="0"/>
              <a:t> 原则。</a:t>
            </a:r>
          </a:p>
          <a:p>
            <a:r>
              <a:rPr lang="en-US" altLang="zh-CN" sz="3200" b="1" dirty="0"/>
              <a:t>3</a:t>
            </a:r>
            <a:r>
              <a:rPr lang="zh-CN" altLang="en-US" sz="3200" b="1" dirty="0"/>
              <a:t>）开发了</a:t>
            </a:r>
            <a:r>
              <a:rPr lang="en" altLang="zh-CN" sz="3200" b="1" dirty="0"/>
              <a:t>SLFE</a:t>
            </a:r>
            <a:r>
              <a:rPr lang="zh-CN" altLang="en" sz="3200" b="1" dirty="0"/>
              <a:t>，</a:t>
            </a:r>
            <a:r>
              <a:rPr lang="zh-CN" altLang="en-US" sz="3200" b="1" dirty="0"/>
              <a:t>一种分布式图形处理系统</a:t>
            </a:r>
            <a:endParaRPr kumimoji="1" lang="zh-CN" altLang="en-US" sz="3200" b="1" dirty="0"/>
          </a:p>
        </p:txBody>
      </p:sp>
    </p:spTree>
    <p:extLst>
      <p:ext uri="{BB962C8B-B14F-4D97-AF65-F5344CB8AC3E}">
        <p14:creationId xmlns:p14="http://schemas.microsoft.com/office/powerpoint/2010/main" val="3315975633"/>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80FF86D-711D-4F58-9D12-AAED5A50A6F6}"/>
              </a:ext>
            </a:extLst>
          </p:cNvPr>
          <p:cNvGrpSpPr/>
          <p:nvPr/>
        </p:nvGrpSpPr>
        <p:grpSpPr>
          <a:xfrm>
            <a:off x="0" y="264785"/>
            <a:ext cx="12192000" cy="6593215"/>
            <a:chOff x="0" y="264777"/>
            <a:chExt cx="12192000" cy="6593215"/>
          </a:xfrm>
        </p:grpSpPr>
        <p:sp>
          <p:nvSpPr>
            <p:cNvPr id="14" name="矩形 13">
              <a:extLst>
                <a:ext uri="{FF2B5EF4-FFF2-40B4-BE49-F238E27FC236}">
                  <a16:creationId xmlns:a16="http://schemas.microsoft.com/office/drawing/2014/main" id="{4E0BA321-490C-4BA5-A69F-FB22ADC0CF22}"/>
                </a:ext>
              </a:extLst>
            </p:cNvPr>
            <p:cNvSpPr/>
            <p:nvPr/>
          </p:nvSpPr>
          <p:spPr>
            <a:xfrm>
              <a:off x="0" y="1340520"/>
              <a:ext cx="12192000" cy="55174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E2186738-DEF6-4131-9F7B-878928491F8B}"/>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264777"/>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4" name="矩形 3">
            <a:extLst>
              <a:ext uri="{FF2B5EF4-FFF2-40B4-BE49-F238E27FC236}">
                <a16:creationId xmlns:a16="http://schemas.microsoft.com/office/drawing/2014/main" id="{9832881D-2608-4A2D-8EE6-D528B53D773D}"/>
              </a:ext>
            </a:extLst>
          </p:cNvPr>
          <p:cNvSpPr/>
          <p:nvPr/>
        </p:nvSpPr>
        <p:spPr>
          <a:xfrm>
            <a:off x="5493110" y="2022606"/>
            <a:ext cx="1449436" cy="1200329"/>
          </a:xfrm>
          <a:prstGeom prst="rect">
            <a:avLst/>
          </a:prstGeom>
        </p:spPr>
        <p:txBody>
          <a:bodyPr wrap="none">
            <a:spAutoFit/>
          </a:bodyPr>
          <a:lstStyle/>
          <a:p>
            <a:r>
              <a:rPr lang="en-US" altLang="zh-CN" sz="7200" dirty="0">
                <a:latin typeface="MV Boli" panose="02000500030200090000" pitchFamily="2" charset="0"/>
                <a:ea typeface="宋体" panose="02010600030101010101" pitchFamily="2" charset="-122"/>
                <a:cs typeface="MV Boli" panose="02000500030200090000" pitchFamily="2" charset="0"/>
              </a:rPr>
              <a:t>02</a:t>
            </a:r>
            <a:endParaRPr lang="zh-CN" altLang="en-US" sz="7200"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11D48CB2-543F-4348-86CF-3E99DA3D4710}"/>
              </a:ext>
            </a:extLst>
          </p:cNvPr>
          <p:cNvSpPr txBox="1"/>
          <p:nvPr/>
        </p:nvSpPr>
        <p:spPr>
          <a:xfrm>
            <a:off x="4016145" y="4853305"/>
            <a:ext cx="4899098" cy="2400657"/>
          </a:xfrm>
          <a:prstGeom prst="rect">
            <a:avLst/>
          </a:prstGeom>
          <a:noFill/>
          <a:scene3d>
            <a:camera prst="isometricOffAxis2Top"/>
            <a:lightRig rig="threePt" dir="t"/>
          </a:scene3d>
        </p:spPr>
        <p:txBody>
          <a:bodyPr wrap="none" rtlCol="0">
            <a:spAutoFit/>
          </a:bodyPr>
          <a:lstStyle/>
          <a:p>
            <a:r>
              <a:rPr lang="en-US" altLang="zh-CN" sz="11000" b="1" dirty="0">
                <a:ln>
                  <a:solidFill>
                    <a:schemeClr val="tx1"/>
                  </a:solidFill>
                </a:ln>
                <a:solidFill>
                  <a:schemeClr val="bg1"/>
                </a:solidFill>
              </a:rPr>
              <a:t>DO IT</a:t>
            </a:r>
            <a:r>
              <a:rPr lang="en-US" altLang="zh-CN" sz="15000" b="1" dirty="0">
                <a:ln>
                  <a:solidFill>
                    <a:schemeClr val="tx1"/>
                  </a:solidFill>
                </a:ln>
                <a:solidFill>
                  <a:schemeClr val="bg1"/>
                </a:solidFill>
              </a:rPr>
              <a:t>  </a:t>
            </a:r>
            <a:endParaRPr lang="zh-CN" altLang="en-US" sz="15000" b="1" dirty="0">
              <a:ln>
                <a:solidFill>
                  <a:schemeClr val="tx1"/>
                </a:solidFill>
              </a:ln>
              <a:solidFill>
                <a:schemeClr val="bg1"/>
              </a:solidFill>
            </a:endParaRPr>
          </a:p>
        </p:txBody>
      </p:sp>
      <p:grpSp>
        <p:nvGrpSpPr>
          <p:cNvPr id="2" name="组合 1">
            <a:extLst>
              <a:ext uri="{FF2B5EF4-FFF2-40B4-BE49-F238E27FC236}">
                <a16:creationId xmlns:a16="http://schemas.microsoft.com/office/drawing/2014/main" id="{2A493A3D-BFAD-40B2-88DD-9E7EF5803569}"/>
              </a:ext>
            </a:extLst>
          </p:cNvPr>
          <p:cNvGrpSpPr/>
          <p:nvPr/>
        </p:nvGrpSpPr>
        <p:grpSpPr>
          <a:xfrm>
            <a:off x="4954703" y="3245456"/>
            <a:ext cx="4990893" cy="1021475"/>
            <a:chOff x="4945825" y="3077789"/>
            <a:chExt cx="4990893" cy="1021475"/>
          </a:xfrm>
        </p:grpSpPr>
        <p:sp>
          <p:nvSpPr>
            <p:cNvPr id="6" name="矩形 5">
              <a:extLst>
                <a:ext uri="{FF2B5EF4-FFF2-40B4-BE49-F238E27FC236}">
                  <a16:creationId xmlns:a16="http://schemas.microsoft.com/office/drawing/2014/main" id="{14DC39FB-5833-4FCF-A93E-85B7DD57B4FF}"/>
                </a:ext>
              </a:extLst>
            </p:cNvPr>
            <p:cNvSpPr/>
            <p:nvPr/>
          </p:nvSpPr>
          <p:spPr>
            <a:xfrm>
              <a:off x="4945825" y="3256114"/>
              <a:ext cx="3021982" cy="830997"/>
            </a:xfrm>
            <a:prstGeom prst="rect">
              <a:avLst/>
            </a:prstGeom>
          </p:spPr>
          <p:txBody>
            <a:bodyPr wrap="none">
              <a:spAutoFit/>
            </a:bodyPr>
            <a:lstStyle/>
            <a:p>
              <a:pPr algn="ctr"/>
              <a:r>
                <a:rPr lang="en" altLang="zh-CN" sz="4800" dirty="0">
                  <a:latin typeface="+mn-ea"/>
                </a:rPr>
                <a:t>Motivation</a:t>
              </a:r>
              <a:endParaRPr lang="zh-CN" altLang="en-US" sz="4800" dirty="0">
                <a:latin typeface="+mn-ea"/>
              </a:endParaRPr>
            </a:p>
          </p:txBody>
        </p:sp>
        <p:pic>
          <p:nvPicPr>
            <p:cNvPr id="17" name="图片占位符 92" descr="放大镜">
              <a:extLst>
                <a:ext uri="{FF2B5EF4-FFF2-40B4-BE49-F238E27FC236}">
                  <a16:creationId xmlns:a16="http://schemas.microsoft.com/office/drawing/2014/main" id="{D84E5C06-C6E0-48FB-B228-D8A6A23D8EB2}"/>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8915243" y="3077789"/>
              <a:ext cx="1021475" cy="1021475"/>
            </a:xfrm>
            <a:prstGeom prst="rect">
              <a:avLst/>
            </a:prstGeom>
          </p:spPr>
        </p:pic>
      </p:grpSp>
    </p:spTree>
    <p:extLst>
      <p:ext uri="{BB962C8B-B14F-4D97-AF65-F5344CB8AC3E}">
        <p14:creationId xmlns:p14="http://schemas.microsoft.com/office/powerpoint/2010/main" val="1979451371"/>
      </p:ext>
    </p:extLst>
  </p:cSld>
  <p:clrMapOvr>
    <a:masterClrMapping/>
  </p:clrMapOvr>
  <mc:AlternateContent xmlns:mc="http://schemas.openxmlformats.org/markup-compatibility/2006" xmlns:p14="http://schemas.microsoft.com/office/powerpoint/2010/main">
    <mc:Choice Requires="p14">
      <p:transition spd="slow" p14:dur="1500" advTm="2257">
        <p:circle/>
      </p:transition>
    </mc:Choice>
    <mc:Fallback xmlns="">
      <p:transition spd="slow" advTm="2257">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3FE8AD3-4A24-4679-82EA-1E338C8EB731}"/>
              </a:ext>
            </a:extLst>
          </p:cNvPr>
          <p:cNvGrpSpPr/>
          <p:nvPr/>
        </p:nvGrpSpPr>
        <p:grpSpPr>
          <a:xfrm>
            <a:off x="0" y="505189"/>
            <a:ext cx="12192000" cy="6352811"/>
            <a:chOff x="0" y="505181"/>
            <a:chExt cx="12192000" cy="6352811"/>
          </a:xfrm>
        </p:grpSpPr>
        <p:sp>
          <p:nvSpPr>
            <p:cNvPr id="9" name="矩形 8">
              <a:extLst>
                <a:ext uri="{FF2B5EF4-FFF2-40B4-BE49-F238E27FC236}">
                  <a16:creationId xmlns:a16="http://schemas.microsoft.com/office/drawing/2014/main" id="{0D142094-ABD1-4007-AE2C-F9EC98F93A93}"/>
                </a:ext>
              </a:extLst>
            </p:cNvPr>
            <p:cNvSpPr/>
            <p:nvPr/>
          </p:nvSpPr>
          <p:spPr>
            <a:xfrm>
              <a:off x="0" y="1563624"/>
              <a:ext cx="12192000" cy="5294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EE2FC01-115E-4AA4-9006-84FD49D69CBA}"/>
                </a:ext>
              </a:extLst>
            </p:cNvPr>
            <p:cNvPicPr>
              <a:picLocks noChangeAspect="1"/>
            </p:cNvPicPr>
            <p:nvPr/>
          </p:nvPicPr>
          <p:blipFill rotWithShape="1">
            <a:blip r:embed="rId2">
              <a:extLst>
                <a:ext uri="{28A0092B-C50C-407E-A947-70E740481C1C}">
                  <a14:useLocalDpi xmlns:a14="http://schemas.microsoft.com/office/drawing/2010/main" val="0"/>
                </a:ext>
              </a:extLst>
            </a:blip>
            <a:srcRect b="24050"/>
            <a:stretch/>
          </p:blipFill>
          <p:spPr>
            <a:xfrm>
              <a:off x="1056132" y="505181"/>
              <a:ext cx="10079736" cy="1461068"/>
            </a:xfrm>
            <a:prstGeom prst="rect">
              <a:avLst/>
            </a:prstGeom>
            <a:solidFill>
              <a:schemeClr val="accent5">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pic>
      </p:grpSp>
      <p:sp>
        <p:nvSpPr>
          <p:cNvPr id="7" name="文本框 6">
            <a:extLst>
              <a:ext uri="{FF2B5EF4-FFF2-40B4-BE49-F238E27FC236}">
                <a16:creationId xmlns:a16="http://schemas.microsoft.com/office/drawing/2014/main" id="{AC8CCC84-C3FF-7E48-A6F5-8005D48DFEB3}"/>
              </a:ext>
            </a:extLst>
          </p:cNvPr>
          <p:cNvSpPr txBox="1"/>
          <p:nvPr/>
        </p:nvSpPr>
        <p:spPr>
          <a:xfrm>
            <a:off x="272143" y="283029"/>
            <a:ext cx="5236028" cy="461665"/>
          </a:xfrm>
          <a:prstGeom prst="rect">
            <a:avLst/>
          </a:prstGeom>
          <a:noFill/>
        </p:spPr>
        <p:txBody>
          <a:bodyPr wrap="square" rtlCol="0">
            <a:spAutoFit/>
          </a:bodyPr>
          <a:lstStyle/>
          <a:p>
            <a:r>
              <a:rPr lang="en" altLang="zh-CN" sz="2400" dirty="0">
                <a:latin typeface="+mn-ea"/>
              </a:rPr>
              <a:t>Motivation</a:t>
            </a:r>
          </a:p>
        </p:txBody>
      </p:sp>
      <p:sp>
        <p:nvSpPr>
          <p:cNvPr id="5" name="文本框 4">
            <a:extLst>
              <a:ext uri="{FF2B5EF4-FFF2-40B4-BE49-F238E27FC236}">
                <a16:creationId xmlns:a16="http://schemas.microsoft.com/office/drawing/2014/main" id="{4C267F4F-0185-A04A-A802-83BC98A41FDD}"/>
              </a:ext>
            </a:extLst>
          </p:cNvPr>
          <p:cNvSpPr txBox="1"/>
          <p:nvPr/>
        </p:nvSpPr>
        <p:spPr>
          <a:xfrm>
            <a:off x="588334" y="1984976"/>
            <a:ext cx="10319657" cy="800219"/>
          </a:xfrm>
          <a:prstGeom prst="rect">
            <a:avLst/>
          </a:prstGeom>
          <a:noFill/>
        </p:spPr>
        <p:txBody>
          <a:bodyPr wrap="square" rtlCol="0">
            <a:spAutoFit/>
          </a:bodyPr>
          <a:lstStyle/>
          <a:p>
            <a:r>
              <a:rPr lang="zh-CN" altLang="en-US" sz="2800" b="1" dirty="0"/>
              <a:t>以</a:t>
            </a:r>
            <a:r>
              <a:rPr lang="en-US" altLang="zh-CN" sz="2800" b="1" dirty="0"/>
              <a:t>Bellman-Ford</a:t>
            </a:r>
            <a:r>
              <a:rPr lang="zh-CN" altLang="zh-CN" sz="2800" b="1" dirty="0"/>
              <a:t>的方式执行图形应用程序</a:t>
            </a:r>
            <a:r>
              <a:rPr lang="zh-CN" altLang="en-US" sz="2800" b="1" dirty="0"/>
              <a:t>，冗余实例：</a:t>
            </a:r>
            <a:endParaRPr lang="en" altLang="zh-CN" sz="3600" b="1" dirty="0"/>
          </a:p>
          <a:p>
            <a:endParaRPr kumimoji="1" lang="zh-CN" altLang="en-US" dirty="0"/>
          </a:p>
        </p:txBody>
      </p:sp>
      <p:pic>
        <p:nvPicPr>
          <p:cNvPr id="3" name="图片 2">
            <a:extLst>
              <a:ext uri="{FF2B5EF4-FFF2-40B4-BE49-F238E27FC236}">
                <a16:creationId xmlns:a16="http://schemas.microsoft.com/office/drawing/2014/main" id="{F04130A5-4E76-2C44-BB2D-6021495BAC02}"/>
              </a:ext>
            </a:extLst>
          </p:cNvPr>
          <p:cNvPicPr>
            <a:picLocks noChangeAspect="1"/>
          </p:cNvPicPr>
          <p:nvPr/>
        </p:nvPicPr>
        <p:blipFill>
          <a:blip r:embed="rId3"/>
          <a:stretch>
            <a:fillRect/>
          </a:stretch>
        </p:blipFill>
        <p:spPr>
          <a:xfrm>
            <a:off x="2341038" y="2616379"/>
            <a:ext cx="6653073" cy="3712092"/>
          </a:xfrm>
          <a:prstGeom prst="rect">
            <a:avLst/>
          </a:prstGeom>
        </p:spPr>
      </p:pic>
    </p:spTree>
    <p:extLst>
      <p:ext uri="{BB962C8B-B14F-4D97-AF65-F5344CB8AC3E}">
        <p14:creationId xmlns:p14="http://schemas.microsoft.com/office/powerpoint/2010/main" val="3477209986"/>
      </p:ext>
    </p:extLst>
  </p:cSld>
  <p:clrMapOvr>
    <a:masterClrMapping/>
  </p:clrMapOvr>
  <mc:AlternateContent xmlns:mc="http://schemas.openxmlformats.org/markup-compatibility/2006" xmlns:p14="http://schemas.microsoft.com/office/powerpoint/2010/main">
    <mc:Choice Requires="p14">
      <p:transition spd="slow" p14:dur="1600" advTm="5023">
        <p:blinds dir="vert"/>
      </p:transition>
    </mc:Choice>
    <mc:Fallback xmlns="">
      <p:transition spd="slow" advTm="5023">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868</Words>
  <Application>Microsoft Macintosh PowerPoint</Application>
  <PresentationFormat>宽屏</PresentationFormat>
  <Paragraphs>82</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等线 Light</vt:lpstr>
      <vt:lpstr>Microsoft YaHei UI Light</vt:lpstr>
      <vt:lpstr>Arial</vt:lpstr>
      <vt:lpstr>Arial</vt:lpstr>
      <vt:lpstr>MV Boli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1394496132@qq.com</dc:creator>
  <cp:lastModifiedBy>钱 栋炜</cp:lastModifiedBy>
  <cp:revision>104</cp:revision>
  <dcterms:created xsi:type="dcterms:W3CDTF">2020-06-13T13:30:58Z</dcterms:created>
  <dcterms:modified xsi:type="dcterms:W3CDTF">2020-12-08T12:21:00Z</dcterms:modified>
</cp:coreProperties>
</file>