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5" r:id="rId4"/>
    <p:sldId id="266" r:id="rId5"/>
    <p:sldId id="258" r:id="rId6"/>
    <p:sldId id="259" r:id="rId7"/>
    <p:sldId id="267" r:id="rId8"/>
    <p:sldId id="260" r:id="rId9"/>
    <p:sldId id="270" r:id="rId10"/>
    <p:sldId id="261" r:id="rId11"/>
    <p:sldId id="269" r:id="rId12"/>
    <p:sldId id="262" r:id="rId13"/>
    <p:sldId id="271" r:id="rId14"/>
    <p:sldId id="263" r:id="rId15"/>
    <p:sldId id="264" r:id="rId16"/>
    <p:sldId id="272" r:id="rId17"/>
    <p:sldId id="273"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1"/>
    <p:restoredTop sz="87217"/>
  </p:normalViewPr>
  <p:slideViewPr>
    <p:cSldViewPr snapToGrid="0" snapToObjects="1">
      <p:cViewPr varScale="1">
        <p:scale>
          <a:sx n="109" d="100"/>
          <a:sy n="109" d="100"/>
        </p:scale>
        <p:origin x="1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F01B0-037E-4040-BEE8-A2A5199F9FC9}" type="datetimeFigureOut">
              <a:rPr kumimoji="1" lang="zh-CN" altLang="en-US" smtClean="0"/>
              <a:t>2020/12/16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6B7B3-EAD3-044F-84CD-D2E2B3D24E33}" type="slidenum">
              <a:rPr kumimoji="1" lang="zh-CN" altLang="en-US" smtClean="0"/>
              <a:t>‹#›</a:t>
            </a:fld>
            <a:endParaRPr kumimoji="1" lang="zh-CN" altLang="en-US"/>
          </a:p>
        </p:txBody>
      </p:sp>
    </p:spTree>
    <p:extLst>
      <p:ext uri="{BB962C8B-B14F-4D97-AF65-F5344CB8AC3E}">
        <p14:creationId xmlns:p14="http://schemas.microsoft.com/office/powerpoint/2010/main" val="64090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今天要讲的这篇论文，作者团队提出了一个通用的图模式挖掘系统，并命名为</a:t>
            </a:r>
            <a:r>
              <a:rPr kumimoji="1" lang="en-US" altLang="zh-CN" dirty="0"/>
              <a:t>fractal</a:t>
            </a:r>
            <a:endParaRPr kumimoji="1" lang="zh-CN" altLang="en-US" dirty="0"/>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1</a:t>
            </a:fld>
            <a:endParaRPr kumimoji="1" lang="zh-CN" altLang="en-US"/>
          </a:p>
        </p:txBody>
      </p:sp>
    </p:spTree>
    <p:extLst>
      <p:ext uri="{BB962C8B-B14F-4D97-AF65-F5344CB8AC3E}">
        <p14:creationId xmlns:p14="http://schemas.microsoft.com/office/powerpoint/2010/main" val="970929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常常使用流水线技术来解决大数据的工作负载问题，就是把一个任务分割成多个子任务然后时间上并行执行，但是这不太适用于解决大图的负载均衡问题，因为图的度分配不规则，如果直接进行分割可能无法充分利用集群资源。所以作者提出了一个</a:t>
            </a:r>
            <a:r>
              <a:rPr kumimoji="1" lang="en-US" altLang="zh-CN" dirty="0"/>
              <a:t>work</a:t>
            </a:r>
            <a:r>
              <a:rPr kumimoji="1" lang="zh-CN" altLang="en-US" dirty="0"/>
              <a:t> </a:t>
            </a:r>
            <a:r>
              <a:rPr kumimoji="1" lang="en-US" altLang="zh-CN" dirty="0"/>
              <a:t>stealing</a:t>
            </a:r>
            <a:r>
              <a:rPr kumimoji="1" lang="zh-CN" altLang="en-US" dirty="0"/>
              <a:t>的策略进行动态的负载均衡从而提高对底层系统的资源利用率。这个策略有两个</a:t>
            </a:r>
            <a:r>
              <a:rPr kumimoji="1" lang="en-US" altLang="zh-CN" dirty="0"/>
              <a:t>level</a:t>
            </a:r>
            <a:r>
              <a:rPr kumimoji="1" lang="zh-CN" altLang="en-US" dirty="0"/>
              <a:t>，一个是发生同一个</a:t>
            </a:r>
            <a:r>
              <a:rPr kumimoji="1" lang="en-US" altLang="zh-CN" dirty="0"/>
              <a:t>worker</a:t>
            </a:r>
            <a:r>
              <a:rPr kumimoji="1" lang="zh-CN" altLang="en-US" dirty="0"/>
              <a:t>里面的内核之间，代价小，另一个</a:t>
            </a:r>
            <a:r>
              <a:rPr kumimoji="1" lang="en-US" altLang="zh-CN" dirty="0"/>
              <a:t>level</a:t>
            </a:r>
            <a:r>
              <a:rPr kumimoji="1" lang="zh-CN" altLang="en-US" dirty="0"/>
              <a:t>发生在不同的</a:t>
            </a:r>
            <a:r>
              <a:rPr kumimoji="1" lang="en-US" altLang="zh-CN" dirty="0"/>
              <a:t>worker</a:t>
            </a:r>
            <a:r>
              <a:rPr kumimoji="1" lang="zh-CN" altLang="en-US" dirty="0"/>
              <a:t>之间的内核之间，代价大。</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10</a:t>
            </a:fld>
            <a:endParaRPr kumimoji="1" lang="zh-CN" altLang="en-US"/>
          </a:p>
        </p:txBody>
      </p:sp>
    </p:spTree>
    <p:extLst>
      <p:ext uri="{BB962C8B-B14F-4D97-AF65-F5344CB8AC3E}">
        <p14:creationId xmlns:p14="http://schemas.microsoft.com/office/powerpoint/2010/main" val="2320429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深蓝色是不使用</a:t>
            </a:r>
            <a:r>
              <a:rPr kumimoji="1" lang="en-US" altLang="zh-CN" dirty="0"/>
              <a:t>work stealing</a:t>
            </a:r>
            <a:r>
              <a:rPr kumimoji="1" lang="zh-CN" altLang="en-US" dirty="0"/>
              <a:t>策略时的</a:t>
            </a:r>
            <a:r>
              <a:rPr kumimoji="1" lang="en-US" altLang="zh-CN" dirty="0"/>
              <a:t>runtime</a:t>
            </a:r>
            <a:r>
              <a:rPr kumimoji="1" lang="zh-CN" altLang="en-US" dirty="0"/>
              <a:t>，浅蓝色是使用时的性能表现，可以看出，禁用作者的负载平衡策略的时候，负载平衡效果很差</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11</a:t>
            </a:fld>
            <a:endParaRPr kumimoji="1" lang="zh-CN" altLang="en-US"/>
          </a:p>
        </p:txBody>
      </p:sp>
    </p:spTree>
    <p:extLst>
      <p:ext uri="{BB962C8B-B14F-4D97-AF65-F5344CB8AC3E}">
        <p14:creationId xmlns:p14="http://schemas.microsoft.com/office/powerpoint/2010/main" val="2382744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因为输入图的大小直接影响到图处理引擎的效率，所以当用户执行一些子图查询、关键词搜索等算法时，直接让算法在对结果有影响的点边上做搜索会大大提高效率，所以作者提出用</a:t>
            </a:r>
            <a:r>
              <a:rPr kumimoji="1" lang="en-US" altLang="zh-CN" dirty="0"/>
              <a:t>graph reduction</a:t>
            </a:r>
            <a:r>
              <a:rPr kumimoji="1" lang="zh-CN" altLang="en-US" dirty="0"/>
              <a:t>来简化图。裁剪的标准是允许用户自定义的</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12</a:t>
            </a:fld>
            <a:endParaRPr kumimoji="1" lang="zh-CN" altLang="en-US"/>
          </a:p>
        </p:txBody>
      </p:sp>
    </p:spTree>
    <p:extLst>
      <p:ext uri="{BB962C8B-B14F-4D97-AF65-F5344CB8AC3E}">
        <p14:creationId xmlns:p14="http://schemas.microsoft.com/office/powerpoint/2010/main" val="1886842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是原始图的效率，</a:t>
            </a:r>
            <a:r>
              <a:rPr kumimoji="1" lang="en-US" altLang="zh-CN" dirty="0"/>
              <a:t>G0</a:t>
            </a:r>
            <a:r>
              <a:rPr kumimoji="1" lang="zh-CN" altLang="en-US" dirty="0"/>
              <a:t>是缩减图的效率，对于关键字搜索而言，图形缩减是很有效的</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13</a:t>
            </a:fld>
            <a:endParaRPr kumimoji="1" lang="zh-CN" altLang="en-US"/>
          </a:p>
        </p:txBody>
      </p:sp>
    </p:spTree>
    <p:extLst>
      <p:ext uri="{BB962C8B-B14F-4D97-AF65-F5344CB8AC3E}">
        <p14:creationId xmlns:p14="http://schemas.microsoft.com/office/powerpoint/2010/main" val="2289801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这些数据集在之前的工作中也被用来评估图挖掘算法和系统</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14</a:t>
            </a:fld>
            <a:endParaRPr kumimoji="1" lang="zh-CN" altLang="en-US"/>
          </a:p>
        </p:txBody>
      </p:sp>
    </p:spTree>
    <p:extLst>
      <p:ext uri="{BB962C8B-B14F-4D97-AF65-F5344CB8AC3E}">
        <p14:creationId xmlns:p14="http://schemas.microsoft.com/office/powerpoint/2010/main" val="155779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首先基于</a:t>
            </a:r>
            <a:r>
              <a:rPr kumimoji="1" lang="en-US" altLang="zh-CN" dirty="0"/>
              <a:t>Motifs</a:t>
            </a:r>
            <a:r>
              <a:rPr kumimoji="1" lang="zh-CN" altLang="en-US" dirty="0"/>
              <a:t>这个问题将</a:t>
            </a:r>
            <a:r>
              <a:rPr kumimoji="1" lang="en-US" altLang="zh-CN" dirty="0"/>
              <a:t>Fractal</a:t>
            </a:r>
            <a:r>
              <a:rPr kumimoji="1" lang="zh-CN" altLang="en-US" dirty="0"/>
              <a:t>与</a:t>
            </a:r>
            <a:r>
              <a:rPr kumimoji="1" lang="en-US" altLang="zh-CN" dirty="0"/>
              <a:t>baseline</a:t>
            </a:r>
            <a:r>
              <a:rPr kumimoji="1" lang="zh-CN" altLang="en-US" dirty="0"/>
              <a:t>进行比较。可以看到只有在三个顶点的</a:t>
            </a:r>
            <a:r>
              <a:rPr kumimoji="1" lang="en-US" altLang="zh-CN" dirty="0"/>
              <a:t>motifs</a:t>
            </a:r>
            <a:r>
              <a:rPr kumimoji="1" lang="zh-CN" altLang="en-US" dirty="0"/>
              <a:t>时，</a:t>
            </a:r>
            <a:r>
              <a:rPr kumimoji="1" lang="en-US" altLang="zh-CN" dirty="0" err="1"/>
              <a:t>Arabasque</a:t>
            </a:r>
            <a:r>
              <a:rPr kumimoji="1" lang="zh-CN" altLang="en-US" dirty="0"/>
              <a:t>的性能要优一些，这是因为</a:t>
            </a:r>
            <a:r>
              <a:rPr kumimoji="1" lang="en-US" altLang="zh-CN" dirty="0"/>
              <a:t>work stealing</a:t>
            </a:r>
            <a:r>
              <a:rPr kumimoji="1" lang="zh-CN" altLang="en-US" dirty="0"/>
              <a:t>的策略是需要耗费一些时间的，当图规模较小时，这段时间就会比较显眼，但是当图非常大时，这段时间就可以忽略不计。其次基于</a:t>
            </a:r>
            <a:r>
              <a:rPr kumimoji="1" lang="en-US" altLang="zh-CN" dirty="0"/>
              <a:t>Cliques</a:t>
            </a:r>
            <a:r>
              <a:rPr kumimoji="1" lang="zh-CN" altLang="en-US" dirty="0"/>
              <a:t>这个问题将</a:t>
            </a:r>
            <a:r>
              <a:rPr kumimoji="1" lang="en-US" altLang="zh-CN" dirty="0"/>
              <a:t>Fractal</a:t>
            </a:r>
            <a:r>
              <a:rPr kumimoji="1" lang="zh-CN" altLang="en-US" dirty="0"/>
              <a:t>与</a:t>
            </a:r>
            <a:r>
              <a:rPr kumimoji="1" lang="en-US" altLang="zh-CN" dirty="0"/>
              <a:t>baseline</a:t>
            </a:r>
            <a:r>
              <a:rPr kumimoji="1" lang="zh-CN" altLang="en-US" dirty="0"/>
              <a:t>进行比较。</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15</a:t>
            </a:fld>
            <a:endParaRPr kumimoji="1" lang="zh-CN" altLang="en-US"/>
          </a:p>
        </p:txBody>
      </p:sp>
    </p:spTree>
    <p:extLst>
      <p:ext uri="{BB962C8B-B14F-4D97-AF65-F5344CB8AC3E}">
        <p14:creationId xmlns:p14="http://schemas.microsoft.com/office/powerpoint/2010/main" val="341354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计算机领域，很多应用都是通过图这一数据结构进行表达的，比如，知识图谱，社交网络等等，图模式挖掘就是从单个无向图中抽取有趣的或者用户感兴趣的子图模式，比如在知识图谱中查询一些特定的关键词及其关系，从社交网络中获取人们的一些交流的模式等等。</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2</a:t>
            </a:fld>
            <a:endParaRPr kumimoji="1" lang="zh-CN" altLang="en-US"/>
          </a:p>
        </p:txBody>
      </p:sp>
    </p:spTree>
    <p:extLst>
      <p:ext uri="{BB962C8B-B14F-4D97-AF65-F5344CB8AC3E}">
        <p14:creationId xmlns:p14="http://schemas.microsoft.com/office/powerpoint/2010/main" val="2205524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具体来说，图模式挖掘也有很细分的研究领域，一些常常活跃在学术界的问题包括；主题提取，就是计算由</a:t>
            </a:r>
            <a:r>
              <a:rPr kumimoji="1" lang="en-US" altLang="zh-CN" dirty="0"/>
              <a:t>k</a:t>
            </a:r>
            <a:r>
              <a:rPr kumimoji="1" lang="zh-CN" altLang="en-US" dirty="0"/>
              <a:t>个顶点构成的模式在输入图中出现的次数；派系列举，计算由</a:t>
            </a:r>
            <a:r>
              <a:rPr kumimoji="1" lang="en-US" altLang="zh-CN" dirty="0"/>
              <a:t>k</a:t>
            </a:r>
            <a:r>
              <a:rPr kumimoji="1" lang="zh-CN" altLang="en-US" dirty="0"/>
              <a:t>个顶点构成的完全子图出现的次数；频繁子图挖掘，抽取一个输入图中所有的频繁子图，是否频繁是由阈值来决定的；子图查询，列出输入图中与某个特定</a:t>
            </a:r>
            <a:r>
              <a:rPr kumimoji="1" lang="en-US" altLang="zh-CN" dirty="0"/>
              <a:t>pattern</a:t>
            </a:r>
            <a:r>
              <a:rPr kumimoji="1" lang="zh-CN" altLang="en-US" dirty="0"/>
              <a:t>同构的所有子图；基于关键字的子图搜索，子图的标签可以覆盖</a:t>
            </a:r>
            <a:r>
              <a:rPr kumimoji="1" lang="en-US" altLang="zh-CN" dirty="0"/>
              <a:t>keywords</a:t>
            </a:r>
            <a:r>
              <a:rPr kumimoji="1" lang="zh-CN" altLang="en-US" dirty="0"/>
              <a:t> </a:t>
            </a:r>
            <a:r>
              <a:rPr kumimoji="1" lang="en-US" altLang="zh-CN" dirty="0"/>
              <a:t>set</a:t>
            </a:r>
            <a:r>
              <a:rPr kumimoji="1" lang="zh-CN" altLang="en-US" dirty="0"/>
              <a:t>，并且每一条边至少</a:t>
            </a:r>
            <a:r>
              <a:rPr kumimoji="1" lang="en-US" altLang="zh-CN" dirty="0"/>
              <a:t>cover</a:t>
            </a:r>
            <a:r>
              <a:rPr kumimoji="1" lang="zh-CN" altLang="en-US" dirty="0"/>
              <a:t>一个</a:t>
            </a:r>
            <a:r>
              <a:rPr kumimoji="1" lang="en-US" altLang="zh-CN" dirty="0"/>
              <a:t>keyword</a:t>
            </a:r>
            <a:endParaRPr kumimoji="1" lang="zh-CN" altLang="en-US" dirty="0"/>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3</a:t>
            </a:fld>
            <a:endParaRPr kumimoji="1" lang="zh-CN" altLang="en-US"/>
          </a:p>
        </p:txBody>
      </p:sp>
    </p:spTree>
    <p:extLst>
      <p:ext uri="{BB962C8B-B14F-4D97-AF65-F5344CB8AC3E}">
        <p14:creationId xmlns:p14="http://schemas.microsoft.com/office/powerpoint/2010/main" val="2117790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在对图模式挖掘过程中有一些挑战，比如图模式挖掘中有很多复杂的概念，你能做一个好的抽象，有个简洁的设计，从而在</a:t>
            </a:r>
            <a:r>
              <a:rPr kumimoji="1" lang="en-US" altLang="zh-CN" dirty="0"/>
              <a:t>high-level</a:t>
            </a:r>
            <a:r>
              <a:rPr kumimoji="1" lang="zh-CN" altLang="en-US" dirty="0"/>
              <a:t>上容易使用是比较困难的。第二个是系统的可靠性，因为在子图迭代的时候，会产生爆炸性增长的临时数据，这些数据对内存的消耗非常大。第三个就是资源的利用率，对于图而言，想要做到负载均衡是比较困难的，因为图的度的分配是不规则的</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4</a:t>
            </a:fld>
            <a:endParaRPr kumimoji="1" lang="zh-CN" altLang="en-US"/>
          </a:p>
        </p:txBody>
      </p:sp>
    </p:spTree>
    <p:extLst>
      <p:ext uri="{BB962C8B-B14F-4D97-AF65-F5344CB8AC3E}">
        <p14:creationId xmlns:p14="http://schemas.microsoft.com/office/powerpoint/2010/main" val="335688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那作者团队是怎么应对这三项挑战的呢？首先我们来看一下他们系统的</a:t>
            </a:r>
            <a:r>
              <a:rPr kumimoji="1" lang="en-US" altLang="zh-CN" dirty="0"/>
              <a:t>overview</a:t>
            </a:r>
            <a:r>
              <a:rPr kumimoji="1" lang="zh-CN" altLang="en-US" dirty="0"/>
              <a:t>。用户将他们的应用程序提交给</a:t>
            </a:r>
            <a:r>
              <a:rPr kumimoji="1" lang="en-US" altLang="zh-CN" dirty="0"/>
              <a:t>master</a:t>
            </a:r>
            <a:r>
              <a:rPr kumimoji="1" lang="zh-CN" altLang="en-US" dirty="0"/>
              <a:t>，由</a:t>
            </a:r>
            <a:r>
              <a:rPr kumimoji="1" lang="en-US" altLang="zh-CN" dirty="0"/>
              <a:t>master</a:t>
            </a:r>
            <a:r>
              <a:rPr kumimoji="1" lang="zh-CN" altLang="en-US" dirty="0"/>
              <a:t>调度这项工作，利用这些分布式的</a:t>
            </a:r>
            <a:r>
              <a:rPr kumimoji="1" lang="en-US" altLang="zh-CN" dirty="0"/>
              <a:t>workers</a:t>
            </a:r>
            <a:r>
              <a:rPr kumimoji="1" lang="zh-CN" altLang="en-US" dirty="0"/>
              <a:t>协调完成任务。每一个</a:t>
            </a:r>
            <a:r>
              <a:rPr kumimoji="1" lang="en-US" altLang="zh-CN" dirty="0"/>
              <a:t>worker</a:t>
            </a:r>
            <a:r>
              <a:rPr kumimoji="1" lang="zh-CN" altLang="en-US" dirty="0"/>
              <a:t>由几个</a:t>
            </a:r>
            <a:r>
              <a:rPr kumimoji="1" lang="en-US" altLang="zh-CN" dirty="0"/>
              <a:t>core</a:t>
            </a:r>
            <a:r>
              <a:rPr kumimoji="1" lang="zh-CN" altLang="en-US" dirty="0"/>
              <a:t>构成。</a:t>
            </a:r>
            <a:r>
              <a:rPr kumimoji="1" lang="en-US" altLang="zh-CN" dirty="0"/>
              <a:t>Master</a:t>
            </a:r>
            <a:r>
              <a:rPr kumimoji="1" lang="zh-CN" altLang="en-US" dirty="0"/>
              <a:t>和</a:t>
            </a:r>
            <a:r>
              <a:rPr kumimoji="1" lang="en-US" altLang="zh-CN" dirty="0"/>
              <a:t>worker</a:t>
            </a:r>
            <a:r>
              <a:rPr kumimoji="1" lang="zh-CN" altLang="en-US" dirty="0"/>
              <a:t>之间是可以互相交流的，</a:t>
            </a:r>
            <a:r>
              <a:rPr kumimoji="1" lang="en-US" altLang="zh-CN" dirty="0"/>
              <a:t>worker</a:t>
            </a:r>
            <a:r>
              <a:rPr kumimoji="1" lang="zh-CN" altLang="en-US" dirty="0"/>
              <a:t>之间也可以通过</a:t>
            </a:r>
            <a:r>
              <a:rPr kumimoji="1" lang="en-US" altLang="zh-CN" dirty="0"/>
              <a:t>master</a:t>
            </a:r>
            <a:r>
              <a:rPr kumimoji="1" lang="zh-CN" altLang="en-US" dirty="0"/>
              <a:t>进行互相交流。在初始化的时候，每一个</a:t>
            </a:r>
            <a:r>
              <a:rPr kumimoji="1" lang="en-US" altLang="zh-CN" dirty="0"/>
              <a:t>worker</a:t>
            </a:r>
            <a:r>
              <a:rPr kumimoji="1" lang="zh-CN" altLang="en-US" dirty="0"/>
              <a:t>和每一个</a:t>
            </a:r>
            <a:r>
              <a:rPr kumimoji="1" lang="en-US" altLang="zh-CN" dirty="0"/>
              <a:t>core</a:t>
            </a:r>
            <a:r>
              <a:rPr kumimoji="1" lang="zh-CN" altLang="en-US" dirty="0"/>
              <a:t>都有一个全局标识符，然后每一个</a:t>
            </a:r>
            <a:r>
              <a:rPr kumimoji="1" lang="en-US" altLang="zh-CN" dirty="0"/>
              <a:t>worker</a:t>
            </a:r>
            <a:r>
              <a:rPr kumimoji="1" lang="zh-CN" altLang="en-US" dirty="0"/>
              <a:t>会向</a:t>
            </a:r>
            <a:r>
              <a:rPr kumimoji="1" lang="en-US" altLang="zh-CN" dirty="0"/>
              <a:t>master</a:t>
            </a:r>
            <a:r>
              <a:rPr kumimoji="1" lang="zh-CN" altLang="en-US" dirty="0"/>
              <a:t>发送一个注册消息，这样它们之间就可以互相通信了</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5</a:t>
            </a:fld>
            <a:endParaRPr kumimoji="1" lang="zh-CN" altLang="en-US"/>
          </a:p>
        </p:txBody>
      </p:sp>
    </p:spTree>
    <p:extLst>
      <p:ext uri="{BB962C8B-B14F-4D97-AF65-F5344CB8AC3E}">
        <p14:creationId xmlns:p14="http://schemas.microsoft.com/office/powerpoint/2010/main" val="959035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为了简化这个可编程的应用程序，作者提出了一些可用来组合使用的原语，第一个是</a:t>
            </a:r>
            <a:r>
              <a:rPr kumimoji="1" lang="en-US" altLang="zh-CN" dirty="0"/>
              <a:t>extension</a:t>
            </a:r>
            <a:r>
              <a:rPr kumimoji="1" lang="zh-CN" altLang="en-US" dirty="0"/>
              <a:t>，就是输入一些子图，那么该原语可以通过使用子图的邻接点边来扩展这些子图，产生更大的子图，扩展的方式包括边诱导扩展、点诱导扩展以及模式诱导扩展，从右图中就可以很容易理解这些诱导方式。第二个原语是</a:t>
            </a:r>
            <a:r>
              <a:rPr kumimoji="1" lang="en-US" altLang="zh-CN" dirty="0"/>
              <a:t>aggregation</a:t>
            </a:r>
            <a:r>
              <a:rPr kumimoji="1" lang="zh-CN" altLang="en-US" dirty="0"/>
              <a:t>，就是去总结一些结果，比如求和、求平均等等。第三个原语是</a:t>
            </a:r>
            <a:r>
              <a:rPr kumimoji="1" lang="en-US" altLang="zh-CN" dirty="0"/>
              <a:t>filtering</a:t>
            </a:r>
            <a:r>
              <a:rPr kumimoji="1" lang="zh-CN" altLang="en-US" dirty="0"/>
              <a:t>，就是去裁剪搜索空间。由这些原语就可以构成一些执行序列，组成工作流</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6</a:t>
            </a:fld>
            <a:endParaRPr kumimoji="1" lang="zh-CN" altLang="en-US"/>
          </a:p>
        </p:txBody>
      </p:sp>
    </p:spTree>
    <p:extLst>
      <p:ext uri="{BB962C8B-B14F-4D97-AF65-F5344CB8AC3E}">
        <p14:creationId xmlns:p14="http://schemas.microsoft.com/office/powerpoint/2010/main" val="389111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为了应对前面提到的挑战，这个应用程序提出了三大优势，第一个是提出了一种基于深度优先搜索的子图处理方式大大减少对内存的消耗，第二个是利用一种</a:t>
            </a:r>
            <a:r>
              <a:rPr kumimoji="1" lang="en-US" altLang="zh-CN" dirty="0"/>
              <a:t>work stealing</a:t>
            </a:r>
            <a:r>
              <a:rPr kumimoji="1" lang="zh-CN" altLang="en-US" dirty="0"/>
              <a:t>的策略实现动态的负载平衡，第三个就是通过图规约来加快迭代。接下来将详细介绍它们的具体实现</a:t>
            </a:r>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7</a:t>
            </a:fld>
            <a:endParaRPr kumimoji="1" lang="zh-CN" altLang="en-US"/>
          </a:p>
        </p:txBody>
      </p:sp>
    </p:spTree>
    <p:extLst>
      <p:ext uri="{BB962C8B-B14F-4D97-AF65-F5344CB8AC3E}">
        <p14:creationId xmlns:p14="http://schemas.microsoft.com/office/powerpoint/2010/main" val="11753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当前的大多数系统，迭代步骤之间有很多的中间状态消耗了很多内存，</a:t>
            </a:r>
            <a:r>
              <a:rPr kumimoji="1" lang="en-US" altLang="zh-CN" dirty="0"/>
              <a:t>Fractal</a:t>
            </a:r>
            <a:r>
              <a:rPr kumimoji="1" lang="zh-CN" altLang="en-US" dirty="0"/>
              <a:t>提出了一种产生更少状态的子图处理方式，这种方式主要包含两个步骤，第一个就是使用</a:t>
            </a:r>
            <a:r>
              <a:rPr kumimoji="1" lang="en-US" altLang="zh-CN" dirty="0"/>
              <a:t>DFS</a:t>
            </a:r>
            <a:r>
              <a:rPr kumimoji="1" lang="zh-CN" altLang="en-US" dirty="0"/>
              <a:t>来枚举子图，然后在同步点之后重新计算子图。</a:t>
            </a:r>
            <a:r>
              <a:rPr kumimoji="1" lang="en-US" altLang="zh-CN" dirty="0"/>
              <a:t>Fractal</a:t>
            </a:r>
            <a:r>
              <a:rPr kumimoji="1" lang="zh-CN" altLang="en-US" dirty="0"/>
              <a:t>使用了一个叫做</a:t>
            </a:r>
            <a:r>
              <a:rPr lang="en" altLang="zh-CN" sz="1200" kern="1200" dirty="0" err="1">
                <a:solidFill>
                  <a:schemeClr val="tx1"/>
                </a:solidFill>
                <a:effectLst/>
                <a:latin typeface="+mn-lt"/>
                <a:ea typeface="+mn-ea"/>
                <a:cs typeface="+mn-cs"/>
              </a:rPr>
              <a:t>SubgraphEnumerator</a:t>
            </a:r>
            <a:r>
              <a:rPr lang="zh-CN" altLang="e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数据结构，每一个枚举器用</a:t>
            </a:r>
            <a:r>
              <a:rPr lang="en-US" altLang="zh-CN" sz="1200" kern="1200" dirty="0">
                <a:solidFill>
                  <a:schemeClr val="tx1"/>
                </a:solidFill>
                <a:effectLst/>
                <a:latin typeface="+mn-lt"/>
                <a:ea typeface="+mn-ea"/>
                <a:cs typeface="+mn-cs"/>
              </a:rPr>
              <a:t>prefix</a:t>
            </a:r>
            <a:r>
              <a:rPr lang="zh-CN" altLang="en-US" sz="1200" kern="1200" dirty="0">
                <a:solidFill>
                  <a:schemeClr val="tx1"/>
                </a:solidFill>
                <a:effectLst/>
                <a:latin typeface="+mn-lt"/>
                <a:ea typeface="+mn-ea"/>
                <a:cs typeface="+mn-cs"/>
              </a:rPr>
              <a:t>作为唯一标识，代表了</a:t>
            </a:r>
            <a:r>
              <a:rPr lang="en-US" altLang="zh-CN" sz="1200" kern="1200" dirty="0">
                <a:solidFill>
                  <a:schemeClr val="tx1"/>
                </a:solidFill>
                <a:effectLst/>
                <a:latin typeface="+mn-lt"/>
                <a:ea typeface="+mn-ea"/>
                <a:cs typeface="+mn-cs"/>
              </a:rPr>
              <a:t>extension</a:t>
            </a:r>
            <a:r>
              <a:rPr lang="zh-CN" altLang="en-US" sz="1200" kern="1200" dirty="0">
                <a:solidFill>
                  <a:schemeClr val="tx1"/>
                </a:solidFill>
                <a:effectLst/>
                <a:latin typeface="+mn-lt"/>
                <a:ea typeface="+mn-ea"/>
                <a:cs typeface="+mn-cs"/>
              </a:rPr>
              <a:t>过程中的子图，子图的扩展候选是</a:t>
            </a:r>
            <a:r>
              <a:rPr lang="en-US" altLang="zh-CN" sz="1200" kern="1200" dirty="0" err="1">
                <a:solidFill>
                  <a:schemeClr val="tx1"/>
                </a:solidFill>
                <a:effectLst/>
                <a:latin typeface="+mn-lt"/>
                <a:ea typeface="+mn-ea"/>
                <a:cs typeface="+mn-cs"/>
              </a:rPr>
              <a:t>computeExtensions</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函数生成的，如果</a:t>
            </a:r>
            <a:r>
              <a:rPr lang="en-US" altLang="zh-CN" sz="1200" kern="1200" dirty="0">
                <a:solidFill>
                  <a:schemeClr val="tx1"/>
                </a:solidFill>
                <a:effectLst/>
                <a:latin typeface="+mn-lt"/>
                <a:ea typeface="+mn-ea"/>
                <a:cs typeface="+mn-cs"/>
              </a:rPr>
              <a:t>prefix</a:t>
            </a:r>
            <a:r>
              <a:rPr lang="zh-CN" altLang="en-US" sz="1200" kern="1200" dirty="0">
                <a:solidFill>
                  <a:schemeClr val="tx1"/>
                </a:solidFill>
                <a:effectLst/>
                <a:latin typeface="+mn-lt"/>
                <a:ea typeface="+mn-ea"/>
                <a:cs typeface="+mn-cs"/>
              </a:rPr>
              <a:t>为空，那么函数会生成输入图的一组顶点或边，在</a:t>
            </a:r>
            <a:r>
              <a:rPr lang="en-US" altLang="zh-CN" sz="1200" kern="1200" dirty="0">
                <a:solidFill>
                  <a:schemeClr val="tx1"/>
                </a:solidFill>
                <a:effectLst/>
                <a:latin typeface="+mn-lt"/>
                <a:ea typeface="+mn-ea"/>
                <a:cs typeface="+mn-cs"/>
              </a:rPr>
              <a:t>Fractal</a:t>
            </a:r>
            <a:r>
              <a:rPr lang="zh-CN" altLang="en-US" sz="1200" kern="1200" dirty="0">
                <a:solidFill>
                  <a:schemeClr val="tx1"/>
                </a:solidFill>
                <a:effectLst/>
                <a:latin typeface="+mn-lt"/>
                <a:ea typeface="+mn-ea"/>
                <a:cs typeface="+mn-cs"/>
              </a:rPr>
              <a:t>中，一旦处理了</a:t>
            </a:r>
            <a:r>
              <a:rPr lang="en-US" altLang="zh-CN" sz="1200" kern="1200" dirty="0">
                <a:solidFill>
                  <a:schemeClr val="tx1"/>
                </a:solidFill>
                <a:effectLst/>
                <a:latin typeface="+mn-lt"/>
                <a:ea typeface="+mn-ea"/>
                <a:cs typeface="+mn-cs"/>
              </a:rPr>
              <a:t>extend()</a:t>
            </a:r>
            <a:r>
              <a:rPr lang="zh-CN" altLang="en-US" sz="1200" kern="1200" dirty="0">
                <a:solidFill>
                  <a:schemeClr val="tx1"/>
                </a:solidFill>
                <a:effectLst/>
                <a:latin typeface="+mn-lt"/>
                <a:ea typeface="+mn-ea"/>
                <a:cs typeface="+mn-cs"/>
              </a:rPr>
              <a:t>过程，便消耗一个枚举器。算法</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提出了一种基于</a:t>
            </a:r>
            <a:r>
              <a:rPr lang="en-US" altLang="zh-CN" sz="1200" kern="1200" dirty="0">
                <a:solidFill>
                  <a:schemeClr val="tx1"/>
                </a:solidFill>
                <a:effectLst/>
                <a:latin typeface="+mn-lt"/>
                <a:ea typeface="+mn-ea"/>
                <a:cs typeface="+mn-cs"/>
              </a:rPr>
              <a:t>DFS</a:t>
            </a:r>
            <a:r>
              <a:rPr lang="zh-CN" altLang="en-US" sz="1200" kern="1200" dirty="0">
                <a:solidFill>
                  <a:schemeClr val="tx1"/>
                </a:solidFill>
                <a:effectLst/>
                <a:latin typeface="+mn-lt"/>
                <a:ea typeface="+mn-ea"/>
                <a:cs typeface="+mn-cs"/>
              </a:rPr>
              <a:t>的方法，这个方法由每个</a:t>
            </a:r>
            <a:r>
              <a:rPr lang="en-US" altLang="zh-CN" sz="1200" kern="1200" dirty="0">
                <a:solidFill>
                  <a:schemeClr val="tx1"/>
                </a:solidFill>
                <a:effectLst/>
                <a:latin typeface="+mn-lt"/>
                <a:ea typeface="+mn-ea"/>
                <a:cs typeface="+mn-cs"/>
              </a:rPr>
              <a:t>core</a:t>
            </a:r>
            <a:r>
              <a:rPr lang="zh-CN" altLang="en-US" sz="1200" kern="1200" dirty="0">
                <a:solidFill>
                  <a:schemeClr val="tx1"/>
                </a:solidFill>
                <a:effectLst/>
                <a:latin typeface="+mn-lt"/>
                <a:ea typeface="+mn-ea"/>
                <a:cs typeface="+mn-cs"/>
              </a:rPr>
              <a:t>执行，来处理</a:t>
            </a:r>
            <a:r>
              <a:rPr lang="en-US" altLang="zh-CN" sz="1200" kern="1200" dirty="0">
                <a:solidFill>
                  <a:schemeClr val="tx1"/>
                </a:solidFill>
                <a:effectLst/>
                <a:latin typeface="+mn-lt"/>
                <a:ea typeface="+mn-ea"/>
                <a:cs typeface="+mn-cs"/>
              </a:rPr>
              <a:t>Fractal</a:t>
            </a:r>
            <a:r>
              <a:rPr lang="zh-CN" altLang="en-US" sz="1200" kern="1200" dirty="0">
                <a:solidFill>
                  <a:schemeClr val="tx1"/>
                </a:solidFill>
                <a:effectLst/>
                <a:latin typeface="+mn-lt"/>
                <a:ea typeface="+mn-ea"/>
                <a:cs typeface="+mn-cs"/>
              </a:rPr>
              <a:t>中的子图。这个算法的输入是一个由原语组成的待执行的序列。首先创建一个空的枚举器，并将它作为参数传入函数，然后挨个处理输入序列中的每一个原语，如果是</a:t>
            </a:r>
            <a:r>
              <a:rPr lang="en-US" altLang="zh-CN" sz="1200" kern="1200" dirty="0">
                <a:solidFill>
                  <a:schemeClr val="tx1"/>
                </a:solidFill>
                <a:effectLst/>
                <a:latin typeface="+mn-lt"/>
                <a:ea typeface="+mn-ea"/>
                <a:cs typeface="+mn-cs"/>
              </a:rPr>
              <a:t>extension</a:t>
            </a:r>
            <a:r>
              <a:rPr lang="zh-CN" altLang="en-US" sz="1200" kern="1200" dirty="0">
                <a:solidFill>
                  <a:schemeClr val="tx1"/>
                </a:solidFill>
                <a:effectLst/>
                <a:latin typeface="+mn-lt"/>
                <a:ea typeface="+mn-ea"/>
                <a:cs typeface="+mn-cs"/>
              </a:rPr>
              <a:t>，算法针对当前子图的每个可能的扩展递归调用该方法，如果是</a:t>
            </a:r>
            <a:r>
              <a:rPr lang="en-US" altLang="zh-CN" sz="1200" kern="1200" dirty="0">
                <a:solidFill>
                  <a:schemeClr val="tx1"/>
                </a:solidFill>
                <a:effectLst/>
                <a:latin typeface="+mn-lt"/>
                <a:ea typeface="+mn-ea"/>
                <a:cs typeface="+mn-cs"/>
              </a:rPr>
              <a:t>filter</a:t>
            </a:r>
            <a:r>
              <a:rPr lang="zh-CN" altLang="en-US" sz="1200" kern="1200" dirty="0">
                <a:solidFill>
                  <a:schemeClr val="tx1"/>
                </a:solidFill>
                <a:effectLst/>
                <a:latin typeface="+mn-lt"/>
                <a:ea typeface="+mn-ea"/>
                <a:cs typeface="+mn-cs"/>
              </a:rPr>
              <a:t>，那就过滤后再处理下一个基元，最后使用</a:t>
            </a:r>
            <a:r>
              <a:rPr lang="en-US" altLang="zh-CN" sz="1200" kern="1200" dirty="0">
                <a:solidFill>
                  <a:schemeClr val="tx1"/>
                </a:solidFill>
                <a:effectLst/>
                <a:latin typeface="+mn-lt"/>
                <a:ea typeface="+mn-ea"/>
                <a:cs typeface="+mn-cs"/>
              </a:rPr>
              <a:t>aggregation</a:t>
            </a:r>
            <a:r>
              <a:rPr lang="zh-CN" altLang="en-US" sz="1200" kern="1200" dirty="0">
                <a:solidFill>
                  <a:schemeClr val="tx1"/>
                </a:solidFill>
                <a:effectLst/>
                <a:latin typeface="+mn-lt"/>
                <a:ea typeface="+mn-ea"/>
                <a:cs typeface="+mn-cs"/>
              </a:rPr>
              <a:t>进行约简，标注着递归调用的结束。如果需要多次聚合的时候，比如频繁子图挖掘，需要保存子图出现的频率，如果在这些迭代过程中都需要保存的话，就会消耗大量内存，就要对这个原语的序列按照聚合基元进行拆分。算法</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就是没遇到一个聚合原语就进行拆分，然后对拆分出来的序列调用算法</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。只保留</a:t>
            </a:r>
            <a:r>
              <a:rPr lang="en-US" altLang="zh-CN" sz="1200" kern="1200" dirty="0">
                <a:solidFill>
                  <a:schemeClr val="tx1"/>
                </a:solidFill>
                <a:effectLst/>
                <a:latin typeface="+mn-lt"/>
                <a:ea typeface="+mn-ea"/>
                <a:cs typeface="+mn-cs"/>
              </a:rPr>
              <a:t>aggregation</a:t>
            </a:r>
            <a:r>
              <a:rPr lang="zh-CN" altLang="en-US" sz="1200" kern="1200" dirty="0">
                <a:solidFill>
                  <a:schemeClr val="tx1"/>
                </a:solidFill>
                <a:effectLst/>
                <a:latin typeface="+mn-lt"/>
                <a:ea typeface="+mn-ea"/>
                <a:cs typeface="+mn-cs"/>
              </a:rPr>
              <a:t>后的状态，然后根据需要重新计算</a:t>
            </a:r>
            <a:endParaRPr lang="en" altLang="zh-CN" dirty="0"/>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8</a:t>
            </a:fld>
            <a:endParaRPr kumimoji="1" lang="zh-CN" altLang="en-US"/>
          </a:p>
        </p:txBody>
      </p:sp>
    </p:spTree>
    <p:extLst>
      <p:ext uri="{BB962C8B-B14F-4D97-AF65-F5344CB8AC3E}">
        <p14:creationId xmlns:p14="http://schemas.microsoft.com/office/powerpoint/2010/main" val="415158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406B7B3-EAD3-044F-84CD-D2E2B3D24E33}" type="slidenum">
              <a:rPr kumimoji="1" lang="zh-CN" altLang="en-US" smtClean="0"/>
              <a:t>9</a:t>
            </a:fld>
            <a:endParaRPr kumimoji="1" lang="zh-CN" altLang="en-US"/>
          </a:p>
        </p:txBody>
      </p:sp>
    </p:spTree>
    <p:extLst>
      <p:ext uri="{BB962C8B-B14F-4D97-AF65-F5344CB8AC3E}">
        <p14:creationId xmlns:p14="http://schemas.microsoft.com/office/powerpoint/2010/main" val="261793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10D67-3FEB-B640-A8C7-6C0ABC81B8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AD97ABE-8953-8844-9A36-8C4C4DAF0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09D7316-710B-0847-A06B-E56C330B2C89}"/>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5" name="页脚占位符 4">
            <a:extLst>
              <a:ext uri="{FF2B5EF4-FFF2-40B4-BE49-F238E27FC236}">
                <a16:creationId xmlns:a16="http://schemas.microsoft.com/office/drawing/2014/main" id="{5AA0275A-8D0A-6144-A658-4C24FDF53A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279E712-11BE-F541-9EC3-31B75DEBB4B6}"/>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87819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AE5D7-5EBC-9242-A80B-6C9A73EBFD8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EE793A1-C48F-6F49-BD68-4AAD9E1BC5E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7FC2D07-9DC5-9D43-B912-276ABCE98A08}"/>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5" name="页脚占位符 4">
            <a:extLst>
              <a:ext uri="{FF2B5EF4-FFF2-40B4-BE49-F238E27FC236}">
                <a16:creationId xmlns:a16="http://schemas.microsoft.com/office/drawing/2014/main" id="{30F1955A-5E6F-C84B-9F3A-C699982355B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60FCEC-3A0C-5B48-A77A-3E62AC00BA27}"/>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75485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94CD3EF-8D7D-FC43-8179-DC9340B2BE5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1C88116-AF5D-FC4F-AE79-B91D7EBD114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7209919-E511-AB44-AF20-0F7DDC761BA5}"/>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5" name="页脚占位符 4">
            <a:extLst>
              <a:ext uri="{FF2B5EF4-FFF2-40B4-BE49-F238E27FC236}">
                <a16:creationId xmlns:a16="http://schemas.microsoft.com/office/drawing/2014/main" id="{44B0AA43-06FC-FF47-A512-682E7F75E83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9E844D1-5CCD-B74D-A9B0-9B8DDEEE8D97}"/>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105352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A9AAF-2186-704C-9E0A-E82C847CE140}"/>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DC04550-0B89-4A40-A85C-98B3BE7032D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E9C05F3-AC4B-E748-8CBD-848D175EF473}"/>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5" name="页脚占位符 4">
            <a:extLst>
              <a:ext uri="{FF2B5EF4-FFF2-40B4-BE49-F238E27FC236}">
                <a16:creationId xmlns:a16="http://schemas.microsoft.com/office/drawing/2014/main" id="{C9460B5E-6E76-7345-964E-08B17CD297A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C6E8A7-1DE3-DF47-AB4E-B061F7BE1912}"/>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159001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34951-2BC7-1847-89AE-8D987024A24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EB1CC9E-E99B-2142-B2DB-CB26882A7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4FCEBEF-04C4-D44D-957A-AF9C47DAC556}"/>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5" name="页脚占位符 4">
            <a:extLst>
              <a:ext uri="{FF2B5EF4-FFF2-40B4-BE49-F238E27FC236}">
                <a16:creationId xmlns:a16="http://schemas.microsoft.com/office/drawing/2014/main" id="{77DCF80A-69E4-8D42-80D7-D5962E56A33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88F4A5D-F6D9-D942-BC04-A0AA97BB607D}"/>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65403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CAB70-85E0-1142-BEEE-7FCE41D6DC7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F369A58-AD0E-1942-A02C-26CE056CE9A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B27C77E-6BB9-8742-BAD8-897761CADA1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068C24C-A2E4-1A4A-80B2-23C851F3A393}"/>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6" name="页脚占位符 5">
            <a:extLst>
              <a:ext uri="{FF2B5EF4-FFF2-40B4-BE49-F238E27FC236}">
                <a16:creationId xmlns:a16="http://schemas.microsoft.com/office/drawing/2014/main" id="{5AA94380-D4EA-A44C-9440-134A57AA01F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C0E8068-6C3D-484D-AD93-3DCAE345074B}"/>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114864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EA8D2-C4EC-834B-B6B9-00495565E30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0AEC873-3EEF-FF41-8B04-CCA6935F9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6446530-D7B8-B642-93D7-AC8DB7B9EB4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A0BF3A0-B162-1446-99FE-9F34B115BC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741BFFC-1D8E-7A44-AEBA-CFBD927D864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9448E70-5BA0-C144-981E-5AE1160F5558}"/>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8" name="页脚占位符 7">
            <a:extLst>
              <a:ext uri="{FF2B5EF4-FFF2-40B4-BE49-F238E27FC236}">
                <a16:creationId xmlns:a16="http://schemas.microsoft.com/office/drawing/2014/main" id="{6EF83071-5022-9A44-BC88-A808DAD92B4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645A683-A7B0-D247-B10F-D42709C7B3C5}"/>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261679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2795D-F787-CD47-9546-0041DE165D8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40E5D14-5E0D-B847-99EF-73FE841D8C41}"/>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4" name="页脚占位符 3">
            <a:extLst>
              <a:ext uri="{FF2B5EF4-FFF2-40B4-BE49-F238E27FC236}">
                <a16:creationId xmlns:a16="http://schemas.microsoft.com/office/drawing/2014/main" id="{6D1E626E-8064-F149-8C21-2EBF52AF594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EE122A4-6C96-584A-B1B1-C7C192AD5EF0}"/>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24949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A250B0-D447-5D45-8DDD-50536180F1E8}"/>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3" name="页脚占位符 2">
            <a:extLst>
              <a:ext uri="{FF2B5EF4-FFF2-40B4-BE49-F238E27FC236}">
                <a16:creationId xmlns:a16="http://schemas.microsoft.com/office/drawing/2014/main" id="{C9A6993C-35DF-4443-BD9D-38B7CCDEACA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ABB1F53-0291-B242-8652-335073A30204}"/>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129086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80793-C35B-8D4E-9443-2AD98981F4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E7E8779-4A94-6F49-BF92-2DDFF72146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8042E66-56C7-BB4C-916F-5F45DAE28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390EAFD-475C-E549-BDFB-F9F3D2382E64}"/>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6" name="页脚占位符 5">
            <a:extLst>
              <a:ext uri="{FF2B5EF4-FFF2-40B4-BE49-F238E27FC236}">
                <a16:creationId xmlns:a16="http://schemas.microsoft.com/office/drawing/2014/main" id="{EFE08D04-61EC-444D-B4B8-A261E7FB2FB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7EF98D7-68A3-EF46-A921-ED110EB62039}"/>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16816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7C82D-0F44-784F-BD88-A3FBB1961A5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9F5176C-8EDE-AB4E-B450-4B6AE0740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AE2BFA4-340F-A544-82ED-B566162A4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8A31904-2ADB-4549-990B-A3A674EBFF65}"/>
              </a:ext>
            </a:extLst>
          </p:cNvPr>
          <p:cNvSpPr>
            <a:spLocks noGrp="1"/>
          </p:cNvSpPr>
          <p:nvPr>
            <p:ph type="dt" sz="half" idx="10"/>
          </p:nvPr>
        </p:nvSpPr>
        <p:spPr/>
        <p:txBody>
          <a:bodyPr/>
          <a:lstStyle/>
          <a:p>
            <a:fld id="{8C516D1B-8028-E34C-A846-84020C99C982}" type="datetimeFigureOut">
              <a:rPr kumimoji="1" lang="zh-CN" altLang="en-US" smtClean="0"/>
              <a:t>2020/12/16</a:t>
            </a:fld>
            <a:endParaRPr kumimoji="1" lang="zh-CN" altLang="en-US"/>
          </a:p>
        </p:txBody>
      </p:sp>
      <p:sp>
        <p:nvSpPr>
          <p:cNvPr id="6" name="页脚占位符 5">
            <a:extLst>
              <a:ext uri="{FF2B5EF4-FFF2-40B4-BE49-F238E27FC236}">
                <a16:creationId xmlns:a16="http://schemas.microsoft.com/office/drawing/2014/main" id="{7D4796C9-D032-5043-B4CD-019FD8B8487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880661C-98B9-7047-9FFF-4ABE42B7ED2C}"/>
              </a:ext>
            </a:extLst>
          </p:cNvPr>
          <p:cNvSpPr>
            <a:spLocks noGrp="1"/>
          </p:cNvSpPr>
          <p:nvPr>
            <p:ph type="sldNum" sz="quarter" idx="12"/>
          </p:nvPr>
        </p:nvSpPr>
        <p:spPr/>
        <p:txBody>
          <a:body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363115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24FCB8-0B01-A14A-9ECC-8B4B4CEED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5F57A57-E802-9249-B6E8-62234878B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B2A0C9-8C70-1745-82AB-87F91A365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16D1B-8028-E34C-A846-84020C99C982}" type="datetimeFigureOut">
              <a:rPr kumimoji="1" lang="zh-CN" altLang="en-US" smtClean="0"/>
              <a:t>2020/12/16</a:t>
            </a:fld>
            <a:endParaRPr kumimoji="1" lang="zh-CN" altLang="en-US"/>
          </a:p>
        </p:txBody>
      </p:sp>
      <p:sp>
        <p:nvSpPr>
          <p:cNvPr id="5" name="页脚占位符 4">
            <a:extLst>
              <a:ext uri="{FF2B5EF4-FFF2-40B4-BE49-F238E27FC236}">
                <a16:creationId xmlns:a16="http://schemas.microsoft.com/office/drawing/2014/main" id="{673FCAE4-D58D-F340-A53C-A8C98B1C4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D262589-B367-8E40-8060-CF91874826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0CB92-079B-944C-95D7-D5A03EFC00CD}" type="slidenum">
              <a:rPr kumimoji="1" lang="zh-CN" altLang="en-US" smtClean="0"/>
              <a:t>‹#›</a:t>
            </a:fld>
            <a:endParaRPr kumimoji="1" lang="zh-CN" altLang="en-US"/>
          </a:p>
        </p:txBody>
      </p:sp>
    </p:spTree>
    <p:extLst>
      <p:ext uri="{BB962C8B-B14F-4D97-AF65-F5344CB8AC3E}">
        <p14:creationId xmlns:p14="http://schemas.microsoft.com/office/powerpoint/2010/main" val="40006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20B7610-C6B7-7B49-B8C5-246B0D1D98B1}"/>
              </a:ext>
            </a:extLst>
          </p:cNvPr>
          <p:cNvSpPr txBox="1"/>
          <p:nvPr/>
        </p:nvSpPr>
        <p:spPr>
          <a:xfrm>
            <a:off x="736347" y="1492080"/>
            <a:ext cx="10719305" cy="2111155"/>
          </a:xfrm>
          <a:prstGeom prst="rect">
            <a:avLst/>
          </a:prstGeom>
          <a:noFill/>
        </p:spPr>
        <p:txBody>
          <a:bodyPr wrap="square" rtlCol="0">
            <a:spAutoFit/>
          </a:bodyPr>
          <a:lstStyle/>
          <a:p>
            <a:pPr algn="ctr">
              <a:lnSpc>
                <a:spcPts val="8000"/>
              </a:lnSpc>
            </a:pPr>
            <a:r>
              <a:rPr lang="en" altLang="zh-CN" sz="6000" b="1" dirty="0">
                <a:latin typeface="Calibri" panose="020F0502020204030204" pitchFamily="34" charset="0"/>
                <a:cs typeface="Calibri" panose="020F0502020204030204" pitchFamily="34" charset="0"/>
              </a:rPr>
              <a:t>Fractal: A General-Purpose Graph Pattern Mining System </a:t>
            </a:r>
          </a:p>
        </p:txBody>
      </p:sp>
      <p:sp>
        <p:nvSpPr>
          <p:cNvPr id="5" name="矩形 4">
            <a:extLst>
              <a:ext uri="{FF2B5EF4-FFF2-40B4-BE49-F238E27FC236}">
                <a16:creationId xmlns:a16="http://schemas.microsoft.com/office/drawing/2014/main" id="{9B6C835B-0031-3849-9711-8FB3F8AEB306}"/>
              </a:ext>
            </a:extLst>
          </p:cNvPr>
          <p:cNvSpPr/>
          <p:nvPr/>
        </p:nvSpPr>
        <p:spPr>
          <a:xfrm>
            <a:off x="5338420" y="4965810"/>
            <a:ext cx="1515158" cy="400110"/>
          </a:xfrm>
          <a:prstGeom prst="rect">
            <a:avLst/>
          </a:prstGeom>
        </p:spPr>
        <p:txBody>
          <a:bodyPr wrap="none">
            <a:spAutoFit/>
          </a:bodyPr>
          <a:lstStyle/>
          <a:p>
            <a:r>
              <a:rPr lang="en" altLang="zh-CN" sz="2000" dirty="0">
                <a:latin typeface="LinuxBiolinum"/>
              </a:rPr>
              <a:t>SIGMOD ’19 </a:t>
            </a:r>
            <a:endParaRPr lang="en" altLang="zh-CN" sz="2000" dirty="0"/>
          </a:p>
        </p:txBody>
      </p:sp>
      <p:sp>
        <p:nvSpPr>
          <p:cNvPr id="2" name="文本框 1">
            <a:extLst>
              <a:ext uri="{FF2B5EF4-FFF2-40B4-BE49-F238E27FC236}">
                <a16:creationId xmlns:a16="http://schemas.microsoft.com/office/drawing/2014/main" id="{BC8AF0C6-8E45-8C46-861C-A50C9D28D70D}"/>
              </a:ext>
            </a:extLst>
          </p:cNvPr>
          <p:cNvSpPr txBox="1"/>
          <p:nvPr/>
        </p:nvSpPr>
        <p:spPr>
          <a:xfrm>
            <a:off x="8827476" y="6550223"/>
            <a:ext cx="3364524" cy="307777"/>
          </a:xfrm>
          <a:prstGeom prst="rect">
            <a:avLst/>
          </a:prstGeom>
          <a:noFill/>
        </p:spPr>
        <p:txBody>
          <a:bodyPr wrap="square" rtlCol="0">
            <a:spAutoFit/>
          </a:bodyPr>
          <a:lstStyle/>
          <a:p>
            <a:r>
              <a:rPr kumimoji="1" lang="en-US" altLang="zh-CN" sz="1400" dirty="0">
                <a:latin typeface="Calibri" panose="020F0502020204030204" pitchFamily="34" charset="0"/>
                <a:cs typeface="Calibri" panose="020F0502020204030204" pitchFamily="34" charset="0"/>
              </a:rPr>
              <a:t>* reference: https://</a:t>
            </a:r>
            <a:r>
              <a:rPr kumimoji="1" lang="en-US" altLang="zh-CN" sz="1400" dirty="0" err="1">
                <a:latin typeface="Calibri" panose="020F0502020204030204" pitchFamily="34" charset="0"/>
                <a:cs typeface="Calibri" panose="020F0502020204030204" pitchFamily="34" charset="0"/>
              </a:rPr>
              <a:t>av.tib.eu</a:t>
            </a:r>
            <a:r>
              <a:rPr kumimoji="1" lang="en-US" altLang="zh-CN" sz="1400" dirty="0">
                <a:latin typeface="Calibri" panose="020F0502020204030204" pitchFamily="34" charset="0"/>
                <a:cs typeface="Calibri" panose="020F0502020204030204" pitchFamily="34" charset="0"/>
              </a:rPr>
              <a:t>/media/43060</a:t>
            </a:r>
            <a:endParaRPr kumimoji="1" lang="zh-CN" alt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066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F9EC16-7DE9-724E-A615-B763866B6C63}"/>
              </a:ext>
            </a:extLst>
          </p:cNvPr>
          <p:cNvSpPr txBox="1"/>
          <p:nvPr/>
        </p:nvSpPr>
        <p:spPr>
          <a:xfrm>
            <a:off x="371192" y="389302"/>
            <a:ext cx="5961514" cy="523220"/>
          </a:xfrm>
          <a:prstGeom prst="rect">
            <a:avLst/>
          </a:prstGeom>
          <a:noFill/>
        </p:spPr>
        <p:txBody>
          <a:bodyPr wrap="square" rtlCol="0">
            <a:spAutoFit/>
          </a:bodyPr>
          <a:lstStyle/>
          <a:p>
            <a:r>
              <a:rPr kumimoji="1" lang="en" altLang="zh-CN" sz="2800" b="1" dirty="0">
                <a:latin typeface="Calibri" panose="020F0502020204030204" pitchFamily="34" charset="0"/>
                <a:cs typeface="Calibri" panose="020F0502020204030204" pitchFamily="34" charset="0"/>
              </a:rPr>
              <a:t>Near-optimal Load Balancing </a:t>
            </a:r>
          </a:p>
        </p:txBody>
      </p:sp>
      <p:sp>
        <p:nvSpPr>
          <p:cNvPr id="3" name="矩形 2">
            <a:extLst>
              <a:ext uri="{FF2B5EF4-FFF2-40B4-BE49-F238E27FC236}">
                <a16:creationId xmlns:a16="http://schemas.microsoft.com/office/drawing/2014/main" id="{F863AB8E-CD90-2549-9DEC-114D7E1E7034}"/>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0EA9A3C0-C591-0E46-B811-ED62B6EBE66B}"/>
              </a:ext>
            </a:extLst>
          </p:cNvPr>
          <p:cNvSpPr txBox="1"/>
          <p:nvPr/>
        </p:nvSpPr>
        <p:spPr>
          <a:xfrm>
            <a:off x="714226" y="1011414"/>
            <a:ext cx="10000648" cy="1355499"/>
          </a:xfrm>
          <a:prstGeom prst="rect">
            <a:avLst/>
          </a:prstGeom>
          <a:noFill/>
        </p:spPr>
        <p:txBody>
          <a:bodyPr wrap="square" rtlCol="0">
            <a:spAutoFit/>
          </a:bodyPr>
          <a:lstStyle/>
          <a:p>
            <a:pPr>
              <a:lnSpc>
                <a:spcPts val="2500"/>
              </a:lnSpc>
            </a:pPr>
            <a:r>
              <a:rPr lang="en" altLang="zh-CN" sz="2000" dirty="0">
                <a:latin typeface="Calibri" panose="020F0502020204030204" pitchFamily="34" charset="0"/>
                <a:cs typeface="Calibri" panose="020F0502020204030204" pitchFamily="34" charset="0"/>
              </a:rPr>
              <a:t>A hierarchical work stealing strategy for dynamic work balancing, improving the resource utilization of the underlying system. The strategy is composed of two levels:</a:t>
            </a:r>
          </a:p>
          <a:p>
            <a:pPr marL="285750" indent="-285750">
              <a:lnSpc>
                <a:spcPts val="25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communication within cores of the same worker (internal work stealing</a:t>
            </a:r>
            <a:r>
              <a:rPr lang="en-US" altLang="zh-CN" sz="2000" dirty="0">
                <a:latin typeface="Calibri" panose="020F0502020204030204" pitchFamily="34" charset="0"/>
                <a:cs typeface="Calibri" panose="020F0502020204030204" pitchFamily="34" charset="0"/>
              </a:rPr>
              <a:t>)</a:t>
            </a:r>
            <a:endParaRPr lang="en" altLang="zh-CN" sz="2000" dirty="0">
              <a:latin typeface="Calibri" panose="020F0502020204030204" pitchFamily="34" charset="0"/>
              <a:cs typeface="Calibri" panose="020F0502020204030204" pitchFamily="34" charset="0"/>
            </a:endParaRPr>
          </a:p>
          <a:p>
            <a:pPr marL="285750" indent="-285750">
              <a:lnSpc>
                <a:spcPts val="25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coordination across cores of different workers (external work stealing)</a:t>
            </a:r>
          </a:p>
        </p:txBody>
      </p:sp>
      <p:pic>
        <p:nvPicPr>
          <p:cNvPr id="5" name="图片 4">
            <a:extLst>
              <a:ext uri="{FF2B5EF4-FFF2-40B4-BE49-F238E27FC236}">
                <a16:creationId xmlns:a16="http://schemas.microsoft.com/office/drawing/2014/main" id="{A55D44DB-F77E-9248-B03E-0FF80FC5F845}"/>
              </a:ext>
            </a:extLst>
          </p:cNvPr>
          <p:cNvPicPr>
            <a:picLocks noChangeAspect="1"/>
          </p:cNvPicPr>
          <p:nvPr/>
        </p:nvPicPr>
        <p:blipFill>
          <a:blip r:embed="rId3"/>
          <a:stretch>
            <a:fillRect/>
          </a:stretch>
        </p:blipFill>
        <p:spPr>
          <a:xfrm>
            <a:off x="1234708" y="3069508"/>
            <a:ext cx="3607460" cy="2358724"/>
          </a:xfrm>
          <a:prstGeom prst="rect">
            <a:avLst/>
          </a:prstGeom>
        </p:spPr>
      </p:pic>
      <p:pic>
        <p:nvPicPr>
          <p:cNvPr id="6" name="图片 5">
            <a:extLst>
              <a:ext uri="{FF2B5EF4-FFF2-40B4-BE49-F238E27FC236}">
                <a16:creationId xmlns:a16="http://schemas.microsoft.com/office/drawing/2014/main" id="{66ED1209-AB6E-9A42-A425-3B4E3046A287}"/>
              </a:ext>
            </a:extLst>
          </p:cNvPr>
          <p:cNvPicPr>
            <a:picLocks noChangeAspect="1"/>
          </p:cNvPicPr>
          <p:nvPr/>
        </p:nvPicPr>
        <p:blipFill>
          <a:blip r:embed="rId4"/>
          <a:stretch>
            <a:fillRect/>
          </a:stretch>
        </p:blipFill>
        <p:spPr>
          <a:xfrm>
            <a:off x="5640404" y="2366913"/>
            <a:ext cx="4389120" cy="4197362"/>
          </a:xfrm>
          <a:prstGeom prst="rect">
            <a:avLst/>
          </a:prstGeom>
        </p:spPr>
      </p:pic>
    </p:spTree>
    <p:extLst>
      <p:ext uri="{BB962C8B-B14F-4D97-AF65-F5344CB8AC3E}">
        <p14:creationId xmlns:p14="http://schemas.microsoft.com/office/powerpoint/2010/main" val="56717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481531-4C08-D645-A790-2B06E7639396}"/>
              </a:ext>
            </a:extLst>
          </p:cNvPr>
          <p:cNvPicPr>
            <a:picLocks noChangeAspect="1"/>
          </p:cNvPicPr>
          <p:nvPr/>
        </p:nvPicPr>
        <p:blipFill>
          <a:blip r:embed="rId3"/>
          <a:stretch>
            <a:fillRect/>
          </a:stretch>
        </p:blipFill>
        <p:spPr>
          <a:xfrm>
            <a:off x="3738101" y="887240"/>
            <a:ext cx="4436378" cy="5720096"/>
          </a:xfrm>
          <a:prstGeom prst="rect">
            <a:avLst/>
          </a:prstGeom>
        </p:spPr>
      </p:pic>
      <p:sp>
        <p:nvSpPr>
          <p:cNvPr id="3" name="文本框 2">
            <a:extLst>
              <a:ext uri="{FF2B5EF4-FFF2-40B4-BE49-F238E27FC236}">
                <a16:creationId xmlns:a16="http://schemas.microsoft.com/office/drawing/2014/main" id="{363E6D9D-01D9-9F4F-9ACF-A99DF8624072}"/>
              </a:ext>
            </a:extLst>
          </p:cNvPr>
          <p:cNvSpPr txBox="1"/>
          <p:nvPr/>
        </p:nvSpPr>
        <p:spPr>
          <a:xfrm>
            <a:off x="371191" y="389302"/>
            <a:ext cx="3568511" cy="523220"/>
          </a:xfrm>
          <a:prstGeom prst="rect">
            <a:avLst/>
          </a:prstGeom>
          <a:noFill/>
        </p:spPr>
        <p:txBody>
          <a:bodyPr wrap="square" rtlCol="0">
            <a:spAutoFit/>
          </a:bodyPr>
          <a:lstStyle/>
          <a:p>
            <a:r>
              <a:rPr kumimoji="1" lang="en" altLang="zh-CN" sz="2800" b="1" dirty="0">
                <a:latin typeface="Calibri" panose="020F0502020204030204" pitchFamily="34" charset="0"/>
                <a:cs typeface="Calibri" panose="020F0502020204030204" pitchFamily="34" charset="0"/>
              </a:rPr>
              <a:t>Experimental Results </a:t>
            </a:r>
          </a:p>
        </p:txBody>
      </p:sp>
      <p:sp>
        <p:nvSpPr>
          <p:cNvPr id="4" name="矩形 3">
            <a:extLst>
              <a:ext uri="{FF2B5EF4-FFF2-40B4-BE49-F238E27FC236}">
                <a16:creationId xmlns:a16="http://schemas.microsoft.com/office/drawing/2014/main" id="{CC361B89-98A8-184D-BD3F-1CA15F5E705F}"/>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174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289E969-9E96-9F48-9D88-E4B71FFE113C}"/>
              </a:ext>
            </a:extLst>
          </p:cNvPr>
          <p:cNvSpPr txBox="1"/>
          <p:nvPr/>
        </p:nvSpPr>
        <p:spPr>
          <a:xfrm>
            <a:off x="371192" y="389302"/>
            <a:ext cx="5961514" cy="523220"/>
          </a:xfrm>
          <a:prstGeom prst="rect">
            <a:avLst/>
          </a:prstGeom>
          <a:noFill/>
        </p:spPr>
        <p:txBody>
          <a:bodyPr wrap="square" rtlCol="0">
            <a:spAutoFit/>
          </a:bodyPr>
          <a:lstStyle/>
          <a:p>
            <a:r>
              <a:rPr kumimoji="1" lang="en" altLang="zh-CN" sz="2800" b="1" dirty="0">
                <a:latin typeface="Calibri" panose="020F0502020204030204" pitchFamily="34" charset="0"/>
                <a:cs typeface="Calibri" panose="020F0502020204030204" pitchFamily="34" charset="0"/>
              </a:rPr>
              <a:t>Fast Enumeration via Graph Reduction</a:t>
            </a:r>
          </a:p>
        </p:txBody>
      </p:sp>
      <p:sp>
        <p:nvSpPr>
          <p:cNvPr id="4" name="矩形 3">
            <a:extLst>
              <a:ext uri="{FF2B5EF4-FFF2-40B4-BE49-F238E27FC236}">
                <a16:creationId xmlns:a16="http://schemas.microsoft.com/office/drawing/2014/main" id="{A162BE8A-0E00-D34E-BC95-6A7A51F6271D}"/>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EF35A692-3E37-124F-AF06-18173B82F2DA}"/>
              </a:ext>
            </a:extLst>
          </p:cNvPr>
          <p:cNvPicPr>
            <a:picLocks noChangeAspect="1"/>
          </p:cNvPicPr>
          <p:nvPr/>
        </p:nvPicPr>
        <p:blipFill>
          <a:blip r:embed="rId3"/>
          <a:stretch>
            <a:fillRect/>
          </a:stretch>
        </p:blipFill>
        <p:spPr>
          <a:xfrm>
            <a:off x="2063615" y="2699612"/>
            <a:ext cx="7137400" cy="1079500"/>
          </a:xfrm>
          <a:prstGeom prst="rect">
            <a:avLst/>
          </a:prstGeom>
        </p:spPr>
      </p:pic>
    </p:spTree>
    <p:extLst>
      <p:ext uri="{BB962C8B-B14F-4D97-AF65-F5344CB8AC3E}">
        <p14:creationId xmlns:p14="http://schemas.microsoft.com/office/powerpoint/2010/main" val="288804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63E6D9D-01D9-9F4F-9ACF-A99DF8624072}"/>
              </a:ext>
            </a:extLst>
          </p:cNvPr>
          <p:cNvSpPr txBox="1"/>
          <p:nvPr/>
        </p:nvSpPr>
        <p:spPr>
          <a:xfrm>
            <a:off x="371191" y="389302"/>
            <a:ext cx="3568511" cy="523220"/>
          </a:xfrm>
          <a:prstGeom prst="rect">
            <a:avLst/>
          </a:prstGeom>
          <a:noFill/>
        </p:spPr>
        <p:txBody>
          <a:bodyPr wrap="square" rtlCol="0">
            <a:spAutoFit/>
          </a:bodyPr>
          <a:lstStyle/>
          <a:p>
            <a:r>
              <a:rPr kumimoji="1" lang="en" altLang="zh-CN" sz="2800" b="1" dirty="0">
                <a:latin typeface="Calibri" panose="020F0502020204030204" pitchFamily="34" charset="0"/>
                <a:cs typeface="Calibri" panose="020F0502020204030204" pitchFamily="34" charset="0"/>
              </a:rPr>
              <a:t>Experimental Results </a:t>
            </a:r>
          </a:p>
        </p:txBody>
      </p:sp>
      <p:sp>
        <p:nvSpPr>
          <p:cNvPr id="4" name="矩形 3">
            <a:extLst>
              <a:ext uri="{FF2B5EF4-FFF2-40B4-BE49-F238E27FC236}">
                <a16:creationId xmlns:a16="http://schemas.microsoft.com/office/drawing/2014/main" id="{CC361B89-98A8-184D-BD3F-1CA15F5E705F}"/>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4337810E-746B-0A47-8512-547F33F280E0}"/>
              </a:ext>
            </a:extLst>
          </p:cNvPr>
          <p:cNvPicPr>
            <a:picLocks noChangeAspect="1"/>
          </p:cNvPicPr>
          <p:nvPr/>
        </p:nvPicPr>
        <p:blipFill>
          <a:blip r:embed="rId3"/>
          <a:stretch>
            <a:fillRect/>
          </a:stretch>
        </p:blipFill>
        <p:spPr>
          <a:xfrm>
            <a:off x="2933700" y="1842986"/>
            <a:ext cx="6324600" cy="3619500"/>
          </a:xfrm>
          <a:prstGeom prst="rect">
            <a:avLst/>
          </a:prstGeom>
        </p:spPr>
      </p:pic>
    </p:spTree>
    <p:extLst>
      <p:ext uri="{BB962C8B-B14F-4D97-AF65-F5344CB8AC3E}">
        <p14:creationId xmlns:p14="http://schemas.microsoft.com/office/powerpoint/2010/main" val="366286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242374-2C33-B542-A3DE-CA3C135078C0}"/>
              </a:ext>
            </a:extLst>
          </p:cNvPr>
          <p:cNvSpPr txBox="1"/>
          <p:nvPr/>
        </p:nvSpPr>
        <p:spPr>
          <a:xfrm>
            <a:off x="371192" y="389302"/>
            <a:ext cx="3392286" cy="523220"/>
          </a:xfrm>
          <a:prstGeom prst="rect">
            <a:avLst/>
          </a:prstGeom>
          <a:noFill/>
        </p:spPr>
        <p:txBody>
          <a:bodyPr wrap="square" rtlCol="0">
            <a:spAutoFit/>
          </a:bodyPr>
          <a:lstStyle/>
          <a:p>
            <a:r>
              <a:rPr kumimoji="1" lang="en" altLang="zh-CN" sz="2800" b="1" dirty="0">
                <a:latin typeface="Calibri" panose="020F0502020204030204" pitchFamily="34" charset="0"/>
                <a:cs typeface="Calibri" panose="020F0502020204030204" pitchFamily="34" charset="0"/>
              </a:rPr>
              <a:t>Experimental Results</a:t>
            </a:r>
          </a:p>
        </p:txBody>
      </p:sp>
      <p:sp>
        <p:nvSpPr>
          <p:cNvPr id="3" name="矩形 2">
            <a:extLst>
              <a:ext uri="{FF2B5EF4-FFF2-40B4-BE49-F238E27FC236}">
                <a16:creationId xmlns:a16="http://schemas.microsoft.com/office/drawing/2014/main" id="{6A730903-1C2E-DB47-B1AC-1D4EBFB1868B}"/>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E90B1DE8-0E17-084A-BC88-7E52DD60ED5D}"/>
              </a:ext>
            </a:extLst>
          </p:cNvPr>
          <p:cNvSpPr/>
          <p:nvPr/>
        </p:nvSpPr>
        <p:spPr>
          <a:xfrm>
            <a:off x="853439" y="1081859"/>
            <a:ext cx="10677625" cy="2814617"/>
          </a:xfrm>
          <a:prstGeom prst="rect">
            <a:avLst/>
          </a:prstGeom>
        </p:spPr>
        <p:txBody>
          <a:bodyPr wrap="square">
            <a:spAutoFit/>
          </a:bodyPr>
          <a:lstStyle/>
          <a:p>
            <a:pPr>
              <a:lnSpc>
                <a:spcPct val="150000"/>
              </a:lnSpc>
            </a:pPr>
            <a:r>
              <a:rPr lang="en" altLang="zh-CN" sz="2000" b="1" dirty="0">
                <a:latin typeface="Calibri" panose="020F0502020204030204" pitchFamily="34" charset="0"/>
                <a:cs typeface="Calibri" panose="020F0502020204030204" pitchFamily="34" charset="0"/>
              </a:rPr>
              <a:t>Environment</a:t>
            </a:r>
          </a:p>
          <a:p>
            <a:pPr marL="342900" indent="-342900">
              <a:lnSpc>
                <a:spcPct val="1500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A cluster with 10 machines</a:t>
            </a:r>
          </a:p>
          <a:p>
            <a:pPr marL="342900" indent="-342900">
              <a:lnSpc>
                <a:spcPct val="1500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Each machine having an Intel Xeon E52680 with hyperthreading (14 cores, 28 execution threads) and 25 MB cache, 500 GB RAM, running CentOS Linux 3.10</a:t>
            </a:r>
          </a:p>
          <a:p>
            <a:pPr marL="342900" indent="-342900">
              <a:lnSpc>
                <a:spcPct val="1500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The machines were connected by Gigabit Ethernet. </a:t>
            </a:r>
          </a:p>
          <a:p>
            <a:pPr>
              <a:lnSpc>
                <a:spcPct val="150000"/>
              </a:lnSpc>
            </a:pPr>
            <a:r>
              <a:rPr lang="en" altLang="zh-CN" sz="2000" b="1" dirty="0">
                <a:latin typeface="Calibri" panose="020F0502020204030204" pitchFamily="34" charset="0"/>
                <a:cs typeface="Calibri" panose="020F0502020204030204" pitchFamily="34" charset="0"/>
              </a:rPr>
              <a:t>Datasets</a:t>
            </a:r>
          </a:p>
        </p:txBody>
      </p:sp>
      <p:pic>
        <p:nvPicPr>
          <p:cNvPr id="5" name="图片 4">
            <a:extLst>
              <a:ext uri="{FF2B5EF4-FFF2-40B4-BE49-F238E27FC236}">
                <a16:creationId xmlns:a16="http://schemas.microsoft.com/office/drawing/2014/main" id="{2B00060D-9075-C84D-9188-E3AAB0531DAE}"/>
              </a:ext>
            </a:extLst>
          </p:cNvPr>
          <p:cNvPicPr>
            <a:picLocks noChangeAspect="1"/>
          </p:cNvPicPr>
          <p:nvPr/>
        </p:nvPicPr>
        <p:blipFill>
          <a:blip r:embed="rId3"/>
          <a:stretch>
            <a:fillRect/>
          </a:stretch>
        </p:blipFill>
        <p:spPr>
          <a:xfrm>
            <a:off x="2449273" y="3819304"/>
            <a:ext cx="5777255" cy="2454841"/>
          </a:xfrm>
          <a:prstGeom prst="rect">
            <a:avLst/>
          </a:prstGeom>
        </p:spPr>
      </p:pic>
    </p:spTree>
    <p:extLst>
      <p:ext uri="{BB962C8B-B14F-4D97-AF65-F5344CB8AC3E}">
        <p14:creationId xmlns:p14="http://schemas.microsoft.com/office/powerpoint/2010/main" val="153726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82F58D-80AD-5E4C-8E94-F2AF045CE70A}"/>
              </a:ext>
            </a:extLst>
          </p:cNvPr>
          <p:cNvPicPr>
            <a:picLocks noChangeAspect="1"/>
          </p:cNvPicPr>
          <p:nvPr/>
        </p:nvPicPr>
        <p:blipFill>
          <a:blip r:embed="rId3"/>
          <a:stretch>
            <a:fillRect/>
          </a:stretch>
        </p:blipFill>
        <p:spPr>
          <a:xfrm>
            <a:off x="273048" y="3689664"/>
            <a:ext cx="5970471" cy="2391274"/>
          </a:xfrm>
          <a:prstGeom prst="rect">
            <a:avLst/>
          </a:prstGeom>
        </p:spPr>
      </p:pic>
      <p:sp>
        <p:nvSpPr>
          <p:cNvPr id="4" name="文本框 3">
            <a:extLst>
              <a:ext uri="{FF2B5EF4-FFF2-40B4-BE49-F238E27FC236}">
                <a16:creationId xmlns:a16="http://schemas.microsoft.com/office/drawing/2014/main" id="{388BCB91-1361-BE4F-9578-3041E676684D}"/>
              </a:ext>
            </a:extLst>
          </p:cNvPr>
          <p:cNvSpPr txBox="1"/>
          <p:nvPr/>
        </p:nvSpPr>
        <p:spPr>
          <a:xfrm>
            <a:off x="2432982" y="3264205"/>
            <a:ext cx="2033140" cy="369332"/>
          </a:xfrm>
          <a:prstGeom prst="rect">
            <a:avLst/>
          </a:prstGeom>
          <a:noFill/>
        </p:spPr>
        <p:txBody>
          <a:bodyPr wrap="square" rtlCol="0">
            <a:spAutoFit/>
          </a:bodyPr>
          <a:lstStyle/>
          <a:p>
            <a:r>
              <a:rPr kumimoji="1" lang="en-US" altLang="zh-CN" dirty="0">
                <a:latin typeface="Calibri" panose="020F0502020204030204" pitchFamily="34" charset="0"/>
                <a:cs typeface="Calibri" panose="020F0502020204030204" pitchFamily="34" charset="0"/>
              </a:rPr>
              <a:t>Motifs Performance</a:t>
            </a:r>
            <a:endParaRPr kumimoji="1" lang="zh-CN" altLang="en-US"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0F21CB46-8740-B34C-BBAA-79FCF40E3783}"/>
              </a:ext>
            </a:extLst>
          </p:cNvPr>
          <p:cNvSpPr txBox="1"/>
          <p:nvPr/>
        </p:nvSpPr>
        <p:spPr>
          <a:xfrm>
            <a:off x="2401633" y="5952399"/>
            <a:ext cx="2131865" cy="369332"/>
          </a:xfrm>
          <a:prstGeom prst="rect">
            <a:avLst/>
          </a:prstGeom>
          <a:noFill/>
        </p:spPr>
        <p:txBody>
          <a:bodyPr wrap="square" rtlCol="0">
            <a:spAutoFit/>
          </a:bodyPr>
          <a:lstStyle/>
          <a:p>
            <a:r>
              <a:rPr kumimoji="1" lang="en-US" altLang="zh-CN" dirty="0">
                <a:latin typeface="Calibri" panose="020F0502020204030204" pitchFamily="34" charset="0"/>
                <a:cs typeface="Calibri" panose="020F0502020204030204" pitchFamily="34" charset="0"/>
              </a:rPr>
              <a:t>Cliques Performance</a:t>
            </a:r>
            <a:endParaRPr kumimoji="1" lang="zh-CN" altLang="en-US"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6096D415-30E6-F14C-AFF8-94E29E07B247}"/>
              </a:ext>
            </a:extLst>
          </p:cNvPr>
          <p:cNvPicPr>
            <a:picLocks noChangeAspect="1"/>
          </p:cNvPicPr>
          <p:nvPr/>
        </p:nvPicPr>
        <p:blipFill>
          <a:blip r:embed="rId4"/>
          <a:stretch>
            <a:fillRect/>
          </a:stretch>
        </p:blipFill>
        <p:spPr>
          <a:xfrm>
            <a:off x="6442908" y="1109342"/>
            <a:ext cx="5161882" cy="2136779"/>
          </a:xfrm>
          <a:prstGeom prst="rect">
            <a:avLst/>
          </a:prstGeom>
        </p:spPr>
      </p:pic>
      <p:pic>
        <p:nvPicPr>
          <p:cNvPr id="7" name="图片 6">
            <a:extLst>
              <a:ext uri="{FF2B5EF4-FFF2-40B4-BE49-F238E27FC236}">
                <a16:creationId xmlns:a16="http://schemas.microsoft.com/office/drawing/2014/main" id="{370B3C4D-A8B7-1E4F-AA32-D4886AF11018}"/>
              </a:ext>
            </a:extLst>
          </p:cNvPr>
          <p:cNvPicPr>
            <a:picLocks noChangeAspect="1"/>
          </p:cNvPicPr>
          <p:nvPr/>
        </p:nvPicPr>
        <p:blipFill>
          <a:blip r:embed="rId5"/>
          <a:stretch>
            <a:fillRect/>
          </a:stretch>
        </p:blipFill>
        <p:spPr>
          <a:xfrm>
            <a:off x="455965" y="1178697"/>
            <a:ext cx="5291867" cy="2136779"/>
          </a:xfrm>
          <a:prstGeom prst="rect">
            <a:avLst/>
          </a:prstGeom>
        </p:spPr>
      </p:pic>
      <p:sp>
        <p:nvSpPr>
          <p:cNvPr id="8" name="文本框 7">
            <a:extLst>
              <a:ext uri="{FF2B5EF4-FFF2-40B4-BE49-F238E27FC236}">
                <a16:creationId xmlns:a16="http://schemas.microsoft.com/office/drawing/2014/main" id="{7A92ECCB-E126-A34E-89B4-D0A53365CE66}"/>
              </a:ext>
            </a:extLst>
          </p:cNvPr>
          <p:cNvSpPr txBox="1"/>
          <p:nvPr/>
        </p:nvSpPr>
        <p:spPr>
          <a:xfrm>
            <a:off x="371192" y="389302"/>
            <a:ext cx="3383686" cy="523220"/>
          </a:xfrm>
          <a:prstGeom prst="rect">
            <a:avLst/>
          </a:prstGeom>
          <a:noFill/>
        </p:spPr>
        <p:txBody>
          <a:bodyPr wrap="square" rtlCol="0">
            <a:spAutoFit/>
          </a:bodyPr>
          <a:lstStyle/>
          <a:p>
            <a:r>
              <a:rPr kumimoji="1" lang="en" altLang="zh-CN" sz="2800" b="1" dirty="0">
                <a:latin typeface="Calibri" panose="020F0502020204030204" pitchFamily="34" charset="0"/>
                <a:cs typeface="Calibri" panose="020F0502020204030204" pitchFamily="34" charset="0"/>
              </a:rPr>
              <a:t>Experimental Results</a:t>
            </a:r>
          </a:p>
        </p:txBody>
      </p:sp>
      <p:sp>
        <p:nvSpPr>
          <p:cNvPr id="9" name="矩形 8">
            <a:extLst>
              <a:ext uri="{FF2B5EF4-FFF2-40B4-BE49-F238E27FC236}">
                <a16:creationId xmlns:a16="http://schemas.microsoft.com/office/drawing/2014/main" id="{1E1A20F7-D2B2-D940-A5C5-8C51E9D10902}"/>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88650CE7-C792-0140-9A41-C03B14E2AED9}"/>
              </a:ext>
            </a:extLst>
          </p:cNvPr>
          <p:cNvPicPr>
            <a:picLocks noChangeAspect="1"/>
          </p:cNvPicPr>
          <p:nvPr/>
        </p:nvPicPr>
        <p:blipFill>
          <a:blip r:embed="rId6"/>
          <a:stretch>
            <a:fillRect/>
          </a:stretch>
        </p:blipFill>
        <p:spPr>
          <a:xfrm>
            <a:off x="6453271" y="3754278"/>
            <a:ext cx="5291867" cy="2262046"/>
          </a:xfrm>
          <a:prstGeom prst="rect">
            <a:avLst/>
          </a:prstGeom>
        </p:spPr>
      </p:pic>
      <p:sp>
        <p:nvSpPr>
          <p:cNvPr id="11" name="文本框 10">
            <a:extLst>
              <a:ext uri="{FF2B5EF4-FFF2-40B4-BE49-F238E27FC236}">
                <a16:creationId xmlns:a16="http://schemas.microsoft.com/office/drawing/2014/main" id="{30CB9D54-EACC-9942-A606-C5B941D4EA14}"/>
              </a:ext>
            </a:extLst>
          </p:cNvPr>
          <p:cNvSpPr txBox="1"/>
          <p:nvPr/>
        </p:nvSpPr>
        <p:spPr>
          <a:xfrm>
            <a:off x="8082634" y="3265446"/>
            <a:ext cx="2033140" cy="369332"/>
          </a:xfrm>
          <a:prstGeom prst="rect">
            <a:avLst/>
          </a:prstGeom>
          <a:noFill/>
        </p:spPr>
        <p:txBody>
          <a:bodyPr wrap="square" rtlCol="0">
            <a:spAutoFit/>
          </a:bodyPr>
          <a:lstStyle/>
          <a:p>
            <a:r>
              <a:rPr kumimoji="1" lang="en-US" altLang="zh-CN" dirty="0">
                <a:latin typeface="Calibri" panose="020F0502020204030204" pitchFamily="34" charset="0"/>
                <a:cs typeface="Calibri" panose="020F0502020204030204" pitchFamily="34" charset="0"/>
              </a:rPr>
              <a:t>FSM Performance</a:t>
            </a:r>
            <a:endParaRPr kumimoji="1" lang="zh-CN" altLang="en-US"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00EF4E73-5965-5843-8B11-3E8B3DC809E2}"/>
              </a:ext>
            </a:extLst>
          </p:cNvPr>
          <p:cNvSpPr txBox="1"/>
          <p:nvPr/>
        </p:nvSpPr>
        <p:spPr>
          <a:xfrm>
            <a:off x="7438376" y="5952399"/>
            <a:ext cx="3321656" cy="369332"/>
          </a:xfrm>
          <a:prstGeom prst="rect">
            <a:avLst/>
          </a:prstGeom>
          <a:noFill/>
        </p:spPr>
        <p:txBody>
          <a:bodyPr wrap="square" rtlCol="0">
            <a:spAutoFit/>
          </a:bodyPr>
          <a:lstStyle/>
          <a:p>
            <a:r>
              <a:rPr kumimoji="1" lang="en-US" altLang="zh-CN" dirty="0">
                <a:latin typeface="Calibri" panose="020F0502020204030204" pitchFamily="34" charset="0"/>
                <a:cs typeface="Calibri" panose="020F0502020204030204" pitchFamily="34" charset="0"/>
              </a:rPr>
              <a:t>Subgraph querying Performance</a:t>
            </a: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422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76A4546-B963-984F-8058-49CFF46F1333}"/>
              </a:ext>
            </a:extLst>
          </p:cNvPr>
          <p:cNvPicPr>
            <a:picLocks noChangeAspect="1"/>
          </p:cNvPicPr>
          <p:nvPr/>
        </p:nvPicPr>
        <p:blipFill>
          <a:blip r:embed="rId2"/>
          <a:stretch>
            <a:fillRect/>
          </a:stretch>
        </p:blipFill>
        <p:spPr>
          <a:xfrm>
            <a:off x="1063152" y="2334503"/>
            <a:ext cx="10629900" cy="2578100"/>
          </a:xfrm>
          <a:prstGeom prst="rect">
            <a:avLst/>
          </a:prstGeom>
        </p:spPr>
      </p:pic>
      <p:sp>
        <p:nvSpPr>
          <p:cNvPr id="3" name="文本框 2">
            <a:extLst>
              <a:ext uri="{FF2B5EF4-FFF2-40B4-BE49-F238E27FC236}">
                <a16:creationId xmlns:a16="http://schemas.microsoft.com/office/drawing/2014/main" id="{8930B293-A147-3D4F-A453-6D5BF884E80A}"/>
              </a:ext>
            </a:extLst>
          </p:cNvPr>
          <p:cNvSpPr txBox="1"/>
          <p:nvPr/>
        </p:nvSpPr>
        <p:spPr>
          <a:xfrm>
            <a:off x="371192" y="389302"/>
            <a:ext cx="3383686" cy="523220"/>
          </a:xfrm>
          <a:prstGeom prst="rect">
            <a:avLst/>
          </a:prstGeom>
          <a:noFill/>
        </p:spPr>
        <p:txBody>
          <a:bodyPr wrap="square" rtlCol="0">
            <a:spAutoFit/>
          </a:bodyPr>
          <a:lstStyle/>
          <a:p>
            <a:r>
              <a:rPr kumimoji="1" lang="en" altLang="zh-CN" sz="2800" b="1" dirty="0">
                <a:latin typeface="Calibri" panose="020F0502020204030204" pitchFamily="34" charset="0"/>
                <a:cs typeface="Calibri" panose="020F0502020204030204" pitchFamily="34" charset="0"/>
              </a:rPr>
              <a:t>Experimental Results</a:t>
            </a:r>
          </a:p>
        </p:txBody>
      </p:sp>
      <p:sp>
        <p:nvSpPr>
          <p:cNvPr id="4" name="矩形 3">
            <a:extLst>
              <a:ext uri="{FF2B5EF4-FFF2-40B4-BE49-F238E27FC236}">
                <a16:creationId xmlns:a16="http://schemas.microsoft.com/office/drawing/2014/main" id="{5F887B08-A3A1-3445-BDE9-DCEE3BCAC37F}"/>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0233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99E01E-3742-554E-BB9B-D93C031B1756}"/>
              </a:ext>
            </a:extLst>
          </p:cNvPr>
          <p:cNvSpPr txBox="1"/>
          <p:nvPr/>
        </p:nvSpPr>
        <p:spPr>
          <a:xfrm>
            <a:off x="371192" y="389302"/>
            <a:ext cx="2080178" cy="523220"/>
          </a:xfrm>
          <a:prstGeom prst="rect">
            <a:avLst/>
          </a:prstGeom>
          <a:noFill/>
        </p:spPr>
        <p:txBody>
          <a:bodyPr wrap="square" rtlCol="0">
            <a:spAutoFit/>
          </a:bodyPr>
          <a:lstStyle/>
          <a:p>
            <a:r>
              <a:rPr kumimoji="1" lang="en" altLang="zh-CN" sz="2800" b="1" dirty="0">
                <a:latin typeface="Calibri" panose="020F0502020204030204" pitchFamily="34" charset="0"/>
                <a:cs typeface="Calibri" panose="020F0502020204030204" pitchFamily="34" charset="0"/>
              </a:rPr>
              <a:t>Conclusions</a:t>
            </a:r>
          </a:p>
        </p:txBody>
      </p:sp>
      <p:sp>
        <p:nvSpPr>
          <p:cNvPr id="3" name="矩形 2">
            <a:extLst>
              <a:ext uri="{FF2B5EF4-FFF2-40B4-BE49-F238E27FC236}">
                <a16:creationId xmlns:a16="http://schemas.microsoft.com/office/drawing/2014/main" id="{C991D5B5-DFEB-1446-986D-C57B025B1D55}"/>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66AA3AD9-55D7-AB44-9EE3-B60607E1A858}"/>
              </a:ext>
            </a:extLst>
          </p:cNvPr>
          <p:cNvSpPr txBox="1"/>
          <p:nvPr/>
        </p:nvSpPr>
        <p:spPr>
          <a:xfrm>
            <a:off x="1411281" y="1400784"/>
            <a:ext cx="8064230" cy="4680512"/>
          </a:xfrm>
          <a:prstGeom prst="rect">
            <a:avLst/>
          </a:prstGeom>
          <a:noFill/>
        </p:spPr>
        <p:txBody>
          <a:bodyPr wrap="square" rtlCol="0">
            <a:spAutoFit/>
          </a:bodyPr>
          <a:lstStyle/>
          <a:p>
            <a:pPr>
              <a:lnSpc>
                <a:spcPts val="3000"/>
              </a:lnSpc>
            </a:pPr>
            <a:r>
              <a:rPr kumimoji="1" lang="en-US" altLang="zh-CN" sz="2000" dirty="0">
                <a:latin typeface="Calibri" panose="020F0502020204030204" pitchFamily="34" charset="0"/>
                <a:cs typeface="Calibri" panose="020F0502020204030204" pitchFamily="34" charset="0"/>
              </a:rPr>
              <a:t>Fractal is a general-purpose distributed system for Graph Pattern Mining.</a:t>
            </a:r>
          </a:p>
          <a:p>
            <a:pPr>
              <a:lnSpc>
                <a:spcPts val="3000"/>
              </a:lnSpc>
            </a:pPr>
            <a:endParaRPr kumimoji="1" lang="en-US" altLang="zh-CN" sz="2000" dirty="0">
              <a:latin typeface="Calibri" panose="020F0502020204030204" pitchFamily="34" charset="0"/>
              <a:cs typeface="Calibri" panose="020F0502020204030204" pitchFamily="34" charset="0"/>
            </a:endParaRPr>
          </a:p>
          <a:p>
            <a:pPr marL="285750" indent="-285750">
              <a:lnSpc>
                <a:spcPts val="3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Fractal improves GPM programming experience</a:t>
            </a:r>
          </a:p>
          <a:p>
            <a:pPr marL="742950" lvl="1" indent="-285750">
              <a:lnSpc>
                <a:spcPts val="3000"/>
              </a:lnSpc>
              <a:buFont typeface="Arial" panose="020B0604020202020204" pitchFamily="34" charset="0"/>
              <a:buChar char="•"/>
            </a:pPr>
            <a:r>
              <a:rPr kumimoji="1" lang="en-US" altLang="zh-CN" sz="2000" b="1" dirty="0">
                <a:solidFill>
                  <a:srgbClr val="0070C0"/>
                </a:solidFill>
                <a:latin typeface="Calibri" panose="020F0502020204030204" pitchFamily="34" charset="0"/>
                <a:cs typeface="Calibri" panose="020F0502020204030204" pitchFamily="34" charset="0"/>
              </a:rPr>
              <a:t>Primitive-based design </a:t>
            </a:r>
            <a:r>
              <a:rPr kumimoji="1" lang="en-US" altLang="zh-CN" sz="2000" dirty="0">
                <a:latin typeface="Calibri" panose="020F0502020204030204" pitchFamily="34" charset="0"/>
                <a:cs typeface="Calibri" panose="020F0502020204030204" pitchFamily="34" charset="0"/>
              </a:rPr>
              <a:t>keep Fractal programs concise</a:t>
            </a:r>
          </a:p>
          <a:p>
            <a:pPr marL="742950" lvl="1" indent="-285750">
              <a:lnSpc>
                <a:spcPts val="3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API is composable, intuitive and ideal for </a:t>
            </a:r>
            <a:r>
              <a:rPr kumimoji="1" lang="en-US" altLang="zh-CN" sz="2000" b="1" dirty="0">
                <a:solidFill>
                  <a:srgbClr val="0070C0"/>
                </a:solidFill>
                <a:latin typeface="Calibri" panose="020F0502020204030204" pitchFamily="34" charset="0"/>
                <a:cs typeface="Calibri" panose="020F0502020204030204" pitchFamily="34" charset="0"/>
              </a:rPr>
              <a:t>interactive experience</a:t>
            </a:r>
          </a:p>
          <a:p>
            <a:pPr marL="285750" indent="-285750">
              <a:lnSpc>
                <a:spcPts val="3000"/>
              </a:lnSpc>
              <a:buFont typeface="Arial" panose="020B0604020202020204" pitchFamily="34" charset="0"/>
              <a:buChar char="•"/>
            </a:pPr>
            <a:endParaRPr kumimoji="1" lang="en-US" altLang="zh-CN" sz="2000" dirty="0">
              <a:latin typeface="Calibri" panose="020F0502020204030204" pitchFamily="34" charset="0"/>
              <a:cs typeface="Calibri" panose="020F0502020204030204" pitchFamily="34" charset="0"/>
            </a:endParaRPr>
          </a:p>
          <a:p>
            <a:pPr marL="285750" indent="-285750">
              <a:lnSpc>
                <a:spcPts val="3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Fractal runtime is efficient </a:t>
            </a:r>
          </a:p>
          <a:p>
            <a:pPr marL="742950" lvl="1" indent="-285750">
              <a:lnSpc>
                <a:spcPts val="3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Stateless subgraph enumeration enables more reliable executions</a:t>
            </a:r>
          </a:p>
          <a:p>
            <a:pPr marL="742950" lvl="1" indent="-285750">
              <a:lnSpc>
                <a:spcPts val="3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Hierarchical work stealing ensures a near optimal load balancing</a:t>
            </a:r>
          </a:p>
          <a:p>
            <a:pPr marL="285750" indent="-285750">
              <a:lnSpc>
                <a:spcPts val="3000"/>
              </a:lnSpc>
              <a:buFont typeface="Arial" panose="020B0604020202020204" pitchFamily="34" charset="0"/>
              <a:buChar char="•"/>
            </a:pPr>
            <a:endParaRPr kumimoji="1" lang="en-US" altLang="zh-CN" sz="2000" dirty="0">
              <a:latin typeface="Calibri" panose="020F0502020204030204" pitchFamily="34" charset="0"/>
              <a:cs typeface="Calibri" panose="020F0502020204030204" pitchFamily="34" charset="0"/>
            </a:endParaRPr>
          </a:p>
          <a:p>
            <a:pPr marL="285750" indent="-285750">
              <a:lnSpc>
                <a:spcPts val="3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Fractal is efficient and scalable</a:t>
            </a:r>
          </a:p>
          <a:p>
            <a:pPr>
              <a:lnSpc>
                <a:spcPts val="3000"/>
              </a:lnSpc>
            </a:pPr>
            <a:endParaRPr kumimoji="1"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7639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D9763D-6978-9744-B1A3-789088E05901}"/>
              </a:ext>
            </a:extLst>
          </p:cNvPr>
          <p:cNvSpPr txBox="1"/>
          <p:nvPr/>
        </p:nvSpPr>
        <p:spPr>
          <a:xfrm>
            <a:off x="4850859" y="2921168"/>
            <a:ext cx="2490281" cy="1015663"/>
          </a:xfrm>
          <a:prstGeom prst="rect">
            <a:avLst/>
          </a:prstGeom>
          <a:noFill/>
        </p:spPr>
        <p:txBody>
          <a:bodyPr wrap="square" rtlCol="0">
            <a:spAutoFit/>
          </a:bodyPr>
          <a:lstStyle/>
          <a:p>
            <a:r>
              <a:rPr kumimoji="1" lang="en-US" altLang="zh-CN" sz="6000" dirty="0">
                <a:latin typeface="Calibri" panose="020F0502020204030204" pitchFamily="34" charset="0"/>
                <a:cs typeface="Calibri" panose="020F0502020204030204" pitchFamily="34" charset="0"/>
              </a:rPr>
              <a:t>Thanks</a:t>
            </a:r>
            <a:endParaRPr kumimoji="1" lang="zh-CN" altLang="en-US" sz="6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57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229306-F9C9-7A40-81F2-834FE25B7D2B}"/>
              </a:ext>
            </a:extLst>
          </p:cNvPr>
          <p:cNvSpPr txBox="1"/>
          <p:nvPr/>
        </p:nvSpPr>
        <p:spPr>
          <a:xfrm>
            <a:off x="371192" y="389302"/>
            <a:ext cx="3082127" cy="523220"/>
          </a:xfrm>
          <a:prstGeom prst="rect">
            <a:avLst/>
          </a:prstGeom>
          <a:noFill/>
        </p:spPr>
        <p:txBody>
          <a:bodyPr wrap="square" rtlCol="0">
            <a:spAutoFit/>
          </a:bodyPr>
          <a:lstStyle/>
          <a:p>
            <a:r>
              <a:rPr kumimoji="1" lang="en-US" altLang="zh-CN" sz="2800" b="1" dirty="0">
                <a:latin typeface="Calibri" panose="020F0502020204030204" pitchFamily="34" charset="0"/>
                <a:cs typeface="Calibri" panose="020F0502020204030204" pitchFamily="34" charset="0"/>
              </a:rPr>
              <a:t>Introduction-GPM</a:t>
            </a:r>
            <a:endParaRPr kumimoji="1" lang="zh-CN" altLang="en-US" sz="2800" b="1"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2CFBD99C-51D7-6649-A267-21F8A1C3F866}"/>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B8C88205-7E95-D946-B82E-A3FF9399E1DA}"/>
              </a:ext>
            </a:extLst>
          </p:cNvPr>
          <p:cNvSpPr txBox="1"/>
          <p:nvPr/>
        </p:nvSpPr>
        <p:spPr>
          <a:xfrm>
            <a:off x="1465752" y="2756092"/>
            <a:ext cx="7091108" cy="2251065"/>
          </a:xfrm>
          <a:prstGeom prst="rect">
            <a:avLst/>
          </a:prstGeom>
          <a:noFill/>
        </p:spPr>
        <p:txBody>
          <a:bodyPr wrap="square" rtlCol="0">
            <a:spAutoFit/>
          </a:bodyPr>
          <a:lstStyle/>
          <a:p>
            <a:pPr>
              <a:lnSpc>
                <a:spcPct val="150000"/>
              </a:lnSpc>
            </a:pPr>
            <a:r>
              <a:rPr kumimoji="1" lang="en-US" altLang="zh-CN" sz="2400" b="1" dirty="0">
                <a:latin typeface="Calibri" panose="020F0502020204030204" pitchFamily="34" charset="0"/>
                <a:cs typeface="Calibri" panose="020F0502020204030204" pitchFamily="34" charset="0"/>
              </a:rPr>
              <a:t>Applications</a:t>
            </a: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Querying knowledge graph</a:t>
            </a: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Finding interesting patterns in biological networks</a:t>
            </a: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Detecting communication patterns in social networks</a:t>
            </a:r>
            <a:endParaRPr kumimoji="1" lang="zh-CN" altLang="en-US" sz="24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0B36189F-6F53-334B-A237-4FB7544137CE}"/>
              </a:ext>
            </a:extLst>
          </p:cNvPr>
          <p:cNvSpPr txBox="1"/>
          <p:nvPr/>
        </p:nvSpPr>
        <p:spPr>
          <a:xfrm>
            <a:off x="1427431" y="1116136"/>
            <a:ext cx="8339140" cy="1318181"/>
          </a:xfrm>
          <a:prstGeom prst="rect">
            <a:avLst/>
          </a:prstGeom>
          <a:noFill/>
        </p:spPr>
        <p:txBody>
          <a:bodyPr wrap="square" rtlCol="0">
            <a:spAutoFit/>
          </a:bodyPr>
          <a:lstStyle/>
          <a:p>
            <a:pPr>
              <a:lnSpc>
                <a:spcPct val="150000"/>
              </a:lnSpc>
            </a:pPr>
            <a:r>
              <a:rPr lang="en" altLang="zh-CN" sz="2800" b="1" dirty="0">
                <a:solidFill>
                  <a:srgbClr val="0070C0"/>
                </a:solidFill>
                <a:latin typeface="Calibri" panose="020F0502020204030204" pitchFamily="34" charset="0"/>
                <a:cs typeface="Calibri" panose="020F0502020204030204" pitchFamily="34" charset="0"/>
              </a:rPr>
              <a:t>Graph pattern mining (GPM) </a:t>
            </a:r>
            <a:r>
              <a:rPr kumimoji="1" lang="en-US" altLang="zh-CN" sz="2800" dirty="0">
                <a:latin typeface="Calibri" panose="020F0502020204030204" pitchFamily="34" charset="0"/>
                <a:cs typeface="Calibri" panose="020F0502020204030204" pitchFamily="34" charset="0"/>
              </a:rPr>
              <a:t>seeks to extract subgraph patterns from a single undirected input graph.</a:t>
            </a:r>
            <a:endParaRPr lang="en" altLang="zh-C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440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229306-F9C9-7A40-81F2-834FE25B7D2B}"/>
              </a:ext>
            </a:extLst>
          </p:cNvPr>
          <p:cNvSpPr txBox="1"/>
          <p:nvPr/>
        </p:nvSpPr>
        <p:spPr>
          <a:xfrm>
            <a:off x="371192" y="389302"/>
            <a:ext cx="3082127" cy="523220"/>
          </a:xfrm>
          <a:prstGeom prst="rect">
            <a:avLst/>
          </a:prstGeom>
          <a:noFill/>
        </p:spPr>
        <p:txBody>
          <a:bodyPr wrap="square" rtlCol="0">
            <a:spAutoFit/>
          </a:bodyPr>
          <a:lstStyle/>
          <a:p>
            <a:r>
              <a:rPr kumimoji="1" lang="en-US" altLang="zh-CN" sz="2800" b="1" dirty="0">
                <a:latin typeface="Calibri" panose="020F0502020204030204" pitchFamily="34" charset="0"/>
                <a:cs typeface="Calibri" panose="020F0502020204030204" pitchFamily="34" charset="0"/>
              </a:rPr>
              <a:t>Introduction-GPM</a:t>
            </a:r>
            <a:endParaRPr kumimoji="1" lang="zh-CN" altLang="en-US" sz="2800" b="1"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2CFBD99C-51D7-6649-A267-21F8A1C3F866}"/>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B69DC6F2-C5DE-1041-BE71-E8F3A42580DF}"/>
              </a:ext>
            </a:extLst>
          </p:cNvPr>
          <p:cNvSpPr txBox="1"/>
          <p:nvPr/>
        </p:nvSpPr>
        <p:spPr>
          <a:xfrm>
            <a:off x="513030" y="2744153"/>
            <a:ext cx="4668569" cy="3359061"/>
          </a:xfrm>
          <a:prstGeom prst="rect">
            <a:avLst/>
          </a:prstGeom>
          <a:noFill/>
        </p:spPr>
        <p:txBody>
          <a:bodyPr wrap="square" rtlCol="0">
            <a:spAutoFit/>
          </a:bodyPr>
          <a:lstStyle/>
          <a:p>
            <a:pPr>
              <a:lnSpc>
                <a:spcPct val="150000"/>
              </a:lnSpc>
            </a:pPr>
            <a:r>
              <a:rPr lang="en" altLang="zh-CN" sz="2400" b="1" dirty="0">
                <a:latin typeface="Calibri" panose="020F0502020204030204" pitchFamily="34" charset="0"/>
                <a:cs typeface="Calibri" panose="020F0502020204030204" pitchFamily="34" charset="0"/>
              </a:rPr>
              <a:t>Researches</a:t>
            </a:r>
          </a:p>
          <a:p>
            <a:pPr marL="285750" indent="-285750">
              <a:lnSpc>
                <a:spcPct val="150000"/>
              </a:lnSpc>
              <a:buFont typeface="Arial" panose="020B0604020202020204" pitchFamily="34" charset="0"/>
              <a:buChar char="•"/>
            </a:pPr>
            <a:r>
              <a:rPr lang="en" altLang="zh-CN" sz="2400" dirty="0">
                <a:latin typeface="Calibri" panose="020F0502020204030204" pitchFamily="34" charset="0"/>
                <a:cs typeface="Calibri" panose="020F0502020204030204" pitchFamily="34" charset="0"/>
              </a:rPr>
              <a:t>Motif extraction &amp; counting. </a:t>
            </a:r>
          </a:p>
          <a:p>
            <a:pPr marL="285750" indent="-285750">
              <a:lnSpc>
                <a:spcPct val="150000"/>
              </a:lnSpc>
              <a:buFont typeface="Arial" panose="020B0604020202020204" pitchFamily="34" charset="0"/>
              <a:buChar char="•"/>
            </a:pPr>
            <a:r>
              <a:rPr lang="en" altLang="zh-CN" sz="2400" dirty="0">
                <a:latin typeface="Calibri" panose="020F0502020204030204" pitchFamily="34" charset="0"/>
                <a:cs typeface="Calibri" panose="020F0502020204030204" pitchFamily="34" charset="0"/>
              </a:rPr>
              <a:t>Cliques listing &amp; counting. </a:t>
            </a:r>
          </a:p>
          <a:p>
            <a:pPr marL="285750" indent="-285750">
              <a:lnSpc>
                <a:spcPct val="150000"/>
              </a:lnSpc>
              <a:buFont typeface="Arial" panose="020B0604020202020204" pitchFamily="34" charset="0"/>
              <a:buChar char="•"/>
            </a:pPr>
            <a:r>
              <a:rPr lang="en" altLang="zh-CN" sz="2400" dirty="0">
                <a:latin typeface="Calibri" panose="020F0502020204030204" pitchFamily="34" charset="0"/>
                <a:cs typeface="Calibri" panose="020F0502020204030204" pitchFamily="34" charset="0"/>
              </a:rPr>
              <a:t>Frequent subgraph mining (FSM). </a:t>
            </a:r>
          </a:p>
          <a:p>
            <a:pPr marL="285750" indent="-285750">
              <a:lnSpc>
                <a:spcPct val="150000"/>
              </a:lnSpc>
              <a:buFont typeface="Arial" panose="020B0604020202020204" pitchFamily="34" charset="0"/>
              <a:buChar char="•"/>
            </a:pPr>
            <a:r>
              <a:rPr lang="en" altLang="zh-CN" sz="2400" dirty="0">
                <a:latin typeface="Calibri" panose="020F0502020204030204" pitchFamily="34" charset="0"/>
                <a:cs typeface="Calibri" panose="020F0502020204030204" pitchFamily="34" charset="0"/>
              </a:rPr>
              <a:t>Subgraph querying or listing. </a:t>
            </a:r>
          </a:p>
          <a:p>
            <a:pPr marL="285750" indent="-285750">
              <a:lnSpc>
                <a:spcPct val="150000"/>
              </a:lnSpc>
              <a:buFont typeface="Arial" panose="020B0604020202020204" pitchFamily="34" charset="0"/>
              <a:buChar char="•"/>
            </a:pPr>
            <a:r>
              <a:rPr lang="en" altLang="zh-CN" sz="2400" dirty="0">
                <a:latin typeface="Calibri" panose="020F0502020204030204" pitchFamily="34" charset="0"/>
                <a:cs typeface="Calibri" panose="020F0502020204030204" pitchFamily="34" charset="0"/>
              </a:rPr>
              <a:t>Keyword-based subgraph search. </a:t>
            </a:r>
          </a:p>
        </p:txBody>
      </p:sp>
      <p:sp>
        <p:nvSpPr>
          <p:cNvPr id="6" name="文本框 5">
            <a:extLst>
              <a:ext uri="{FF2B5EF4-FFF2-40B4-BE49-F238E27FC236}">
                <a16:creationId xmlns:a16="http://schemas.microsoft.com/office/drawing/2014/main" id="{0B36189F-6F53-334B-A237-4FB7544137CE}"/>
              </a:ext>
            </a:extLst>
          </p:cNvPr>
          <p:cNvSpPr txBox="1"/>
          <p:nvPr/>
        </p:nvSpPr>
        <p:spPr>
          <a:xfrm>
            <a:off x="1427431" y="1116136"/>
            <a:ext cx="8339140" cy="1318181"/>
          </a:xfrm>
          <a:prstGeom prst="rect">
            <a:avLst/>
          </a:prstGeom>
          <a:noFill/>
        </p:spPr>
        <p:txBody>
          <a:bodyPr wrap="square" rtlCol="0">
            <a:spAutoFit/>
          </a:bodyPr>
          <a:lstStyle/>
          <a:p>
            <a:pPr>
              <a:lnSpc>
                <a:spcPct val="150000"/>
              </a:lnSpc>
            </a:pPr>
            <a:r>
              <a:rPr lang="en" altLang="zh-CN" sz="2800" b="1" dirty="0">
                <a:solidFill>
                  <a:srgbClr val="0070C0"/>
                </a:solidFill>
                <a:latin typeface="Calibri" panose="020F0502020204030204" pitchFamily="34" charset="0"/>
                <a:cs typeface="Calibri" panose="020F0502020204030204" pitchFamily="34" charset="0"/>
              </a:rPr>
              <a:t>Graph pattern mining (GPM) </a:t>
            </a:r>
            <a:r>
              <a:rPr kumimoji="1" lang="en-US" altLang="zh-CN" sz="2800" dirty="0">
                <a:latin typeface="Calibri" panose="020F0502020204030204" pitchFamily="34" charset="0"/>
                <a:cs typeface="Calibri" panose="020F0502020204030204" pitchFamily="34" charset="0"/>
              </a:rPr>
              <a:t>seeks to extract subgraph patterns from a single undirected input graph.</a:t>
            </a:r>
            <a:endParaRPr lang="en" altLang="zh-CN" sz="2800"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1CB72CDE-3161-2C43-A13E-DB95A0CE6279}"/>
              </a:ext>
            </a:extLst>
          </p:cNvPr>
          <p:cNvPicPr>
            <a:picLocks noChangeAspect="1"/>
          </p:cNvPicPr>
          <p:nvPr/>
        </p:nvPicPr>
        <p:blipFill>
          <a:blip r:embed="rId3"/>
          <a:stretch>
            <a:fillRect/>
          </a:stretch>
        </p:blipFill>
        <p:spPr>
          <a:xfrm>
            <a:off x="5378911" y="3429000"/>
            <a:ext cx="6300059" cy="2462683"/>
          </a:xfrm>
          <a:prstGeom prst="rect">
            <a:avLst/>
          </a:prstGeom>
        </p:spPr>
      </p:pic>
    </p:spTree>
    <p:extLst>
      <p:ext uri="{BB962C8B-B14F-4D97-AF65-F5344CB8AC3E}">
        <p14:creationId xmlns:p14="http://schemas.microsoft.com/office/powerpoint/2010/main" val="6419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229306-F9C9-7A40-81F2-834FE25B7D2B}"/>
              </a:ext>
            </a:extLst>
          </p:cNvPr>
          <p:cNvSpPr txBox="1"/>
          <p:nvPr/>
        </p:nvSpPr>
        <p:spPr>
          <a:xfrm>
            <a:off x="371192" y="389302"/>
            <a:ext cx="3082127" cy="523220"/>
          </a:xfrm>
          <a:prstGeom prst="rect">
            <a:avLst/>
          </a:prstGeom>
          <a:noFill/>
        </p:spPr>
        <p:txBody>
          <a:bodyPr wrap="square" rtlCol="0">
            <a:spAutoFit/>
          </a:bodyPr>
          <a:lstStyle/>
          <a:p>
            <a:r>
              <a:rPr kumimoji="1" lang="en-US" altLang="zh-CN" sz="2800" b="1" dirty="0">
                <a:latin typeface="Calibri" panose="020F0502020204030204" pitchFamily="34" charset="0"/>
                <a:cs typeface="Calibri" panose="020F0502020204030204" pitchFamily="34" charset="0"/>
              </a:rPr>
              <a:t>Introduction-GPM</a:t>
            </a:r>
            <a:endParaRPr kumimoji="1" lang="zh-CN" altLang="en-US" sz="2800" b="1"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2CFBD99C-51D7-6649-A267-21F8A1C3F866}"/>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0B36189F-6F53-334B-A237-4FB7544137CE}"/>
              </a:ext>
            </a:extLst>
          </p:cNvPr>
          <p:cNvSpPr txBox="1"/>
          <p:nvPr/>
        </p:nvSpPr>
        <p:spPr>
          <a:xfrm>
            <a:off x="1427431" y="1116136"/>
            <a:ext cx="8339140" cy="1318181"/>
          </a:xfrm>
          <a:prstGeom prst="rect">
            <a:avLst/>
          </a:prstGeom>
          <a:noFill/>
        </p:spPr>
        <p:txBody>
          <a:bodyPr wrap="square" rtlCol="0">
            <a:spAutoFit/>
          </a:bodyPr>
          <a:lstStyle/>
          <a:p>
            <a:pPr>
              <a:lnSpc>
                <a:spcPct val="150000"/>
              </a:lnSpc>
            </a:pPr>
            <a:r>
              <a:rPr lang="en" altLang="zh-CN" sz="2800" b="1" dirty="0">
                <a:solidFill>
                  <a:srgbClr val="0070C0"/>
                </a:solidFill>
                <a:latin typeface="Calibri" panose="020F0502020204030204" pitchFamily="34" charset="0"/>
                <a:cs typeface="Calibri" panose="020F0502020204030204" pitchFamily="34" charset="0"/>
              </a:rPr>
              <a:t>Graph pattern mining (GPM) </a:t>
            </a:r>
            <a:r>
              <a:rPr kumimoji="1" lang="en-US" altLang="zh-CN" sz="2800" dirty="0">
                <a:latin typeface="Calibri" panose="020F0502020204030204" pitchFamily="34" charset="0"/>
                <a:cs typeface="Calibri" panose="020F0502020204030204" pitchFamily="34" charset="0"/>
              </a:rPr>
              <a:t>seeks to extract subgraph patterns from a single undirected input graph.</a:t>
            </a:r>
            <a:endParaRPr lang="en" altLang="zh-CN" sz="28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A0EACDAA-238F-4848-96C2-5AAE982E67A8}"/>
              </a:ext>
            </a:extLst>
          </p:cNvPr>
          <p:cNvSpPr txBox="1"/>
          <p:nvPr/>
        </p:nvSpPr>
        <p:spPr>
          <a:xfrm>
            <a:off x="1427431" y="2714933"/>
            <a:ext cx="5964771" cy="2251065"/>
          </a:xfrm>
          <a:prstGeom prst="rect">
            <a:avLst/>
          </a:prstGeom>
          <a:noFill/>
        </p:spPr>
        <p:txBody>
          <a:bodyPr wrap="square" rtlCol="0">
            <a:spAutoFit/>
          </a:bodyPr>
          <a:lstStyle/>
          <a:p>
            <a:pPr>
              <a:lnSpc>
                <a:spcPct val="150000"/>
              </a:lnSpc>
            </a:pPr>
            <a:r>
              <a:rPr kumimoji="1" lang="en-US" altLang="zh-CN" sz="2400" b="1" dirty="0">
                <a:latin typeface="Calibri" panose="020F0502020204030204" pitchFamily="34" charset="0"/>
                <a:cs typeface="Calibri" panose="020F0502020204030204" pitchFamily="34" charset="0"/>
              </a:rPr>
              <a:t>Challenges</a:t>
            </a: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Programming abstractions</a:t>
            </a: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System reliability</a:t>
            </a: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Resource utilization</a:t>
            </a:r>
            <a:endParaRPr kumimoji="1"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08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92A2394-29B1-2242-9BD7-1AACFA53B49E}"/>
              </a:ext>
            </a:extLst>
          </p:cNvPr>
          <p:cNvPicPr>
            <a:picLocks noChangeAspect="1"/>
          </p:cNvPicPr>
          <p:nvPr/>
        </p:nvPicPr>
        <p:blipFill>
          <a:blip r:embed="rId3"/>
          <a:stretch>
            <a:fillRect/>
          </a:stretch>
        </p:blipFill>
        <p:spPr>
          <a:xfrm>
            <a:off x="2009531" y="1450502"/>
            <a:ext cx="7731114" cy="3392791"/>
          </a:xfrm>
          <a:prstGeom prst="rect">
            <a:avLst/>
          </a:prstGeom>
        </p:spPr>
      </p:pic>
      <p:sp>
        <p:nvSpPr>
          <p:cNvPr id="6" name="文本框 5">
            <a:extLst>
              <a:ext uri="{FF2B5EF4-FFF2-40B4-BE49-F238E27FC236}">
                <a16:creationId xmlns:a16="http://schemas.microsoft.com/office/drawing/2014/main" id="{BC57A4A8-D0E1-1F4E-81B8-D3FD511ED536}"/>
              </a:ext>
            </a:extLst>
          </p:cNvPr>
          <p:cNvSpPr txBox="1"/>
          <p:nvPr/>
        </p:nvSpPr>
        <p:spPr>
          <a:xfrm>
            <a:off x="371192" y="389302"/>
            <a:ext cx="3082127" cy="523220"/>
          </a:xfrm>
          <a:prstGeom prst="rect">
            <a:avLst/>
          </a:prstGeom>
          <a:noFill/>
        </p:spPr>
        <p:txBody>
          <a:bodyPr wrap="square" rtlCol="0">
            <a:spAutoFit/>
          </a:bodyPr>
          <a:lstStyle/>
          <a:p>
            <a:r>
              <a:rPr kumimoji="1" lang="en-US" altLang="zh-CN" sz="2800" b="1" dirty="0">
                <a:latin typeface="Calibri" panose="020F0502020204030204" pitchFamily="34" charset="0"/>
                <a:cs typeface="Calibri" panose="020F0502020204030204" pitchFamily="34" charset="0"/>
              </a:rPr>
              <a:t>Fractal System</a:t>
            </a:r>
            <a:endParaRPr kumimoji="1" lang="zh-CN" altLang="en-US" sz="2800" b="1" dirty="0">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A9437DA5-41DC-BC47-9490-2922C002EB48}"/>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853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BA92E7-7566-F348-B4CD-3C1B47557EA7}"/>
              </a:ext>
            </a:extLst>
          </p:cNvPr>
          <p:cNvSpPr txBox="1"/>
          <p:nvPr/>
        </p:nvSpPr>
        <p:spPr>
          <a:xfrm>
            <a:off x="371192" y="389302"/>
            <a:ext cx="3257225" cy="523220"/>
          </a:xfrm>
          <a:prstGeom prst="rect">
            <a:avLst/>
          </a:prstGeom>
          <a:noFill/>
        </p:spPr>
        <p:txBody>
          <a:bodyPr wrap="square" rtlCol="0">
            <a:spAutoFit/>
          </a:bodyPr>
          <a:lstStyle/>
          <a:p>
            <a:r>
              <a:rPr kumimoji="1" lang="en-US" altLang="zh-CN" sz="2800" b="1" dirty="0">
                <a:latin typeface="Calibri" panose="020F0502020204030204" pitchFamily="34" charset="0"/>
                <a:cs typeface="Calibri" panose="020F0502020204030204" pitchFamily="34" charset="0"/>
              </a:rPr>
              <a:t>Computation Model</a:t>
            </a:r>
            <a:endParaRPr kumimoji="1" lang="zh-CN" altLang="en-US" sz="2800" b="1"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E6650400-B4D7-294C-B191-7B35DA3BCEFC}"/>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47713BEA-8082-DB4F-ACD6-48EF31D20523}"/>
              </a:ext>
            </a:extLst>
          </p:cNvPr>
          <p:cNvSpPr txBox="1"/>
          <p:nvPr/>
        </p:nvSpPr>
        <p:spPr>
          <a:xfrm>
            <a:off x="818354" y="1171068"/>
            <a:ext cx="10788745" cy="4836389"/>
          </a:xfrm>
          <a:prstGeom prst="rect">
            <a:avLst/>
          </a:prstGeom>
          <a:noFill/>
        </p:spPr>
        <p:txBody>
          <a:bodyPr wrap="square" rtlCol="0">
            <a:spAutoFit/>
          </a:bodyPr>
          <a:lstStyle/>
          <a:p>
            <a:pPr>
              <a:lnSpc>
                <a:spcPct val="150000"/>
              </a:lnSpc>
            </a:pPr>
            <a:r>
              <a:rPr kumimoji="1" lang="en-US" altLang="zh-CN" sz="2800" b="1" dirty="0">
                <a:latin typeface="Calibri" panose="020F0502020204030204" pitchFamily="34" charset="0"/>
                <a:cs typeface="Calibri" panose="020F0502020204030204" pitchFamily="34" charset="0"/>
              </a:rPr>
              <a:t>Primitives</a:t>
            </a:r>
            <a:r>
              <a:rPr kumimoji="1" lang="en-US" altLang="zh-CN" sz="2800" dirty="0">
                <a:latin typeface="Calibri" panose="020F0502020204030204" pitchFamily="34" charset="0"/>
                <a:cs typeface="Calibri" panose="020F0502020204030204" pitchFamily="34" charset="0"/>
              </a:rPr>
              <a:t>-</a:t>
            </a:r>
            <a:r>
              <a:rPr kumimoji="1" lang="en-US" altLang="zh-CN" sz="2400" dirty="0">
                <a:latin typeface="Calibri" panose="020F0502020204030204" pitchFamily="34" charset="0"/>
                <a:cs typeface="Calibri" panose="020F0502020204030204" pitchFamily="34" charset="0"/>
              </a:rPr>
              <a:t>can be composed to implement applications</a:t>
            </a: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Extension(E). </a:t>
            </a:r>
            <a:r>
              <a:rPr kumimoji="1" lang="en" altLang="zh-CN" sz="2400" dirty="0">
                <a:latin typeface="Calibri" panose="020F0502020204030204" pitchFamily="34" charset="0"/>
                <a:cs typeface="Calibri" panose="020F0502020204030204" pitchFamily="34" charset="0"/>
              </a:rPr>
              <a:t>R</a:t>
            </a:r>
            <a:r>
              <a:rPr lang="en" altLang="zh-CN" sz="2400" dirty="0">
                <a:latin typeface="Calibri" panose="020F0502020204030204" pitchFamily="34" charset="0"/>
                <a:cs typeface="Calibri" panose="020F0502020204030204" pitchFamily="34" charset="0"/>
              </a:rPr>
              <a:t>eceives a set of subgraphs as input and extends them by using their own neighborhood in G, producing a set of larger subgraphs. </a:t>
            </a:r>
          </a:p>
          <a:p>
            <a:pPr marL="742950" lvl="1" indent="-285750">
              <a:lnSpc>
                <a:spcPct val="1500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Edge-induced extension </a:t>
            </a:r>
            <a:endParaRPr lang="en" altLang="zh-CN" sz="2800"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Vertex-induced extension </a:t>
            </a:r>
            <a:endParaRPr lang="en" altLang="zh-CN" sz="2800"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Pattern-induced extension </a:t>
            </a:r>
            <a:endParaRPr kumimoji="1" lang="en-US" altLang="zh-CN" sz="28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Aggregation(A). </a:t>
            </a:r>
            <a:r>
              <a:rPr kumimoji="1" lang="en" altLang="zh-CN" sz="2400" dirty="0">
                <a:latin typeface="Calibri" panose="020F0502020204030204" pitchFamily="34" charset="0"/>
                <a:cs typeface="Calibri" panose="020F0502020204030204" pitchFamily="34" charset="0"/>
              </a:rPr>
              <a:t>S</a:t>
            </a:r>
            <a:r>
              <a:rPr lang="en" altLang="zh-CN" sz="2400" dirty="0">
                <a:latin typeface="Calibri" panose="020F0502020204030204" pitchFamily="34" charset="0"/>
                <a:cs typeface="Calibri" panose="020F0502020204030204" pitchFamily="34" charset="0"/>
              </a:rPr>
              <a:t>ummarizes subgraphs into patterns.</a:t>
            </a:r>
          </a:p>
          <a:p>
            <a:pPr marL="742950" lvl="1" indent="-285750">
              <a:lnSpc>
                <a:spcPct val="1500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e.g. counting, averaging</a:t>
            </a:r>
            <a:endParaRPr kumimoji="1" lang="en-US" altLang="zh-CN" sz="20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Filtering(F). </a:t>
            </a:r>
            <a:r>
              <a:rPr kumimoji="1" lang="en" altLang="zh-CN" sz="2400" dirty="0">
                <a:latin typeface="Calibri" panose="020F0502020204030204" pitchFamily="34" charset="0"/>
                <a:cs typeface="Calibri" panose="020F0502020204030204" pitchFamily="34" charset="0"/>
              </a:rPr>
              <a:t>P</a:t>
            </a:r>
            <a:r>
              <a:rPr lang="en" altLang="zh-CN" sz="2400" dirty="0">
                <a:latin typeface="Calibri" panose="020F0502020204030204" pitchFamily="34" charset="0"/>
                <a:cs typeface="Calibri" panose="020F0502020204030204" pitchFamily="34" charset="0"/>
              </a:rPr>
              <a:t>rune search space</a:t>
            </a:r>
          </a:p>
        </p:txBody>
      </p:sp>
      <p:pic>
        <p:nvPicPr>
          <p:cNvPr id="5" name="图片 4">
            <a:extLst>
              <a:ext uri="{FF2B5EF4-FFF2-40B4-BE49-F238E27FC236}">
                <a16:creationId xmlns:a16="http://schemas.microsoft.com/office/drawing/2014/main" id="{B06781B1-1299-B041-AFCF-D88B701932D0}"/>
              </a:ext>
            </a:extLst>
          </p:cNvPr>
          <p:cNvPicPr>
            <a:picLocks noChangeAspect="1"/>
          </p:cNvPicPr>
          <p:nvPr/>
        </p:nvPicPr>
        <p:blipFill>
          <a:blip r:embed="rId3"/>
          <a:stretch>
            <a:fillRect/>
          </a:stretch>
        </p:blipFill>
        <p:spPr>
          <a:xfrm>
            <a:off x="7771794" y="3096622"/>
            <a:ext cx="4291790" cy="2910835"/>
          </a:xfrm>
          <a:prstGeom prst="rect">
            <a:avLst/>
          </a:prstGeom>
        </p:spPr>
      </p:pic>
      <p:sp>
        <p:nvSpPr>
          <p:cNvPr id="6" name="圆角矩形 5">
            <a:extLst>
              <a:ext uri="{FF2B5EF4-FFF2-40B4-BE49-F238E27FC236}">
                <a16:creationId xmlns:a16="http://schemas.microsoft.com/office/drawing/2014/main" id="{689C450F-1039-C348-A01D-21CDFD245AE2}"/>
              </a:ext>
            </a:extLst>
          </p:cNvPr>
          <p:cNvSpPr/>
          <p:nvPr/>
        </p:nvSpPr>
        <p:spPr>
          <a:xfrm>
            <a:off x="1549667" y="6121668"/>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9F3385BC-2107-3349-9A95-F2FE496E287C}"/>
              </a:ext>
            </a:extLst>
          </p:cNvPr>
          <p:cNvSpPr txBox="1"/>
          <p:nvPr/>
        </p:nvSpPr>
        <p:spPr>
          <a:xfrm>
            <a:off x="1626668" y="6166224"/>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E</a:t>
            </a:r>
            <a:endParaRPr kumimoji="1" lang="zh-CN" altLang="en-US" sz="2000" dirty="0">
              <a:latin typeface="Calibri" panose="020F0502020204030204" pitchFamily="34" charset="0"/>
              <a:cs typeface="Calibri" panose="020F0502020204030204" pitchFamily="34" charset="0"/>
            </a:endParaRPr>
          </a:p>
        </p:txBody>
      </p:sp>
      <p:sp>
        <p:nvSpPr>
          <p:cNvPr id="9" name="圆角矩形 8">
            <a:extLst>
              <a:ext uri="{FF2B5EF4-FFF2-40B4-BE49-F238E27FC236}">
                <a16:creationId xmlns:a16="http://schemas.microsoft.com/office/drawing/2014/main" id="{518C6C6F-D31D-5045-AC65-D2C39F96745F}"/>
              </a:ext>
            </a:extLst>
          </p:cNvPr>
          <p:cNvSpPr/>
          <p:nvPr/>
        </p:nvSpPr>
        <p:spPr>
          <a:xfrm>
            <a:off x="2423961" y="6121668"/>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C9C5708C-22B3-4A44-8FE6-8683A62F4FC2}"/>
              </a:ext>
            </a:extLst>
          </p:cNvPr>
          <p:cNvSpPr txBox="1"/>
          <p:nvPr/>
        </p:nvSpPr>
        <p:spPr>
          <a:xfrm>
            <a:off x="2500962" y="6166224"/>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A</a:t>
            </a:r>
            <a:endParaRPr kumimoji="1" lang="zh-CN" altLang="en-US" sz="2000" dirty="0">
              <a:latin typeface="Calibri" panose="020F0502020204030204" pitchFamily="34" charset="0"/>
              <a:cs typeface="Calibri" panose="020F0502020204030204" pitchFamily="34" charset="0"/>
            </a:endParaRPr>
          </a:p>
        </p:txBody>
      </p:sp>
      <p:sp>
        <p:nvSpPr>
          <p:cNvPr id="11" name="圆角矩形 10">
            <a:extLst>
              <a:ext uri="{FF2B5EF4-FFF2-40B4-BE49-F238E27FC236}">
                <a16:creationId xmlns:a16="http://schemas.microsoft.com/office/drawing/2014/main" id="{0FAC2617-E789-E249-9122-F0768CFC2D97}"/>
              </a:ext>
            </a:extLst>
          </p:cNvPr>
          <p:cNvSpPr/>
          <p:nvPr/>
        </p:nvSpPr>
        <p:spPr>
          <a:xfrm>
            <a:off x="3298255" y="6121668"/>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ECE84639-D919-8440-BB62-598DE0A25F08}"/>
              </a:ext>
            </a:extLst>
          </p:cNvPr>
          <p:cNvSpPr txBox="1"/>
          <p:nvPr/>
        </p:nvSpPr>
        <p:spPr>
          <a:xfrm>
            <a:off x="3375256" y="6166224"/>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E</a:t>
            </a:r>
            <a:endParaRPr kumimoji="1" lang="zh-CN" altLang="en-US" sz="2000" dirty="0">
              <a:latin typeface="Calibri" panose="020F0502020204030204" pitchFamily="34" charset="0"/>
              <a:cs typeface="Calibri" panose="020F0502020204030204" pitchFamily="34" charset="0"/>
            </a:endParaRPr>
          </a:p>
        </p:txBody>
      </p:sp>
      <p:sp>
        <p:nvSpPr>
          <p:cNvPr id="13" name="圆角矩形 12">
            <a:extLst>
              <a:ext uri="{FF2B5EF4-FFF2-40B4-BE49-F238E27FC236}">
                <a16:creationId xmlns:a16="http://schemas.microsoft.com/office/drawing/2014/main" id="{D1D5A5AD-4094-2E47-93C5-96515109B13C}"/>
              </a:ext>
            </a:extLst>
          </p:cNvPr>
          <p:cNvSpPr/>
          <p:nvPr/>
        </p:nvSpPr>
        <p:spPr>
          <a:xfrm>
            <a:off x="4172549" y="6118813"/>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1578F0E2-7A04-0047-8746-63294EB67107}"/>
              </a:ext>
            </a:extLst>
          </p:cNvPr>
          <p:cNvSpPr txBox="1"/>
          <p:nvPr/>
        </p:nvSpPr>
        <p:spPr>
          <a:xfrm>
            <a:off x="4249550" y="6163369"/>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F</a:t>
            </a:r>
            <a:endParaRPr kumimoji="1" lang="zh-CN" altLang="en-US" sz="2000" dirty="0">
              <a:latin typeface="Calibri" panose="020F0502020204030204" pitchFamily="34" charset="0"/>
              <a:cs typeface="Calibri" panose="020F0502020204030204" pitchFamily="34" charset="0"/>
            </a:endParaRPr>
          </a:p>
        </p:txBody>
      </p:sp>
      <p:sp>
        <p:nvSpPr>
          <p:cNvPr id="15" name="圆角矩形 14">
            <a:extLst>
              <a:ext uri="{FF2B5EF4-FFF2-40B4-BE49-F238E27FC236}">
                <a16:creationId xmlns:a16="http://schemas.microsoft.com/office/drawing/2014/main" id="{DDEF3CCF-9FA3-334B-A733-21912B4E8F14}"/>
              </a:ext>
            </a:extLst>
          </p:cNvPr>
          <p:cNvSpPr/>
          <p:nvPr/>
        </p:nvSpPr>
        <p:spPr>
          <a:xfrm>
            <a:off x="5046843" y="6131294"/>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1AA0D6DE-7F8A-354F-91B5-A8B9972BFEF5}"/>
              </a:ext>
            </a:extLst>
          </p:cNvPr>
          <p:cNvSpPr txBox="1"/>
          <p:nvPr/>
        </p:nvSpPr>
        <p:spPr>
          <a:xfrm>
            <a:off x="5123844" y="6175850"/>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E</a:t>
            </a:r>
            <a:endParaRPr kumimoji="1" lang="zh-CN" altLang="en-US" sz="2000" dirty="0">
              <a:latin typeface="Calibri" panose="020F0502020204030204" pitchFamily="34" charset="0"/>
              <a:cs typeface="Calibri" panose="020F0502020204030204" pitchFamily="34" charset="0"/>
            </a:endParaRPr>
          </a:p>
        </p:txBody>
      </p:sp>
      <p:sp>
        <p:nvSpPr>
          <p:cNvPr id="17" name="圆角矩形 16">
            <a:extLst>
              <a:ext uri="{FF2B5EF4-FFF2-40B4-BE49-F238E27FC236}">
                <a16:creationId xmlns:a16="http://schemas.microsoft.com/office/drawing/2014/main" id="{46E74E63-57CB-BA4F-AB9E-2EF1849FE235}"/>
              </a:ext>
            </a:extLst>
          </p:cNvPr>
          <p:cNvSpPr/>
          <p:nvPr/>
        </p:nvSpPr>
        <p:spPr>
          <a:xfrm>
            <a:off x="5921137" y="6117147"/>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E17F5870-1FFB-BD45-9709-69799834D4A0}"/>
              </a:ext>
            </a:extLst>
          </p:cNvPr>
          <p:cNvSpPr txBox="1"/>
          <p:nvPr/>
        </p:nvSpPr>
        <p:spPr>
          <a:xfrm>
            <a:off x="5998138" y="6161703"/>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A</a:t>
            </a:r>
            <a:endParaRPr kumimoji="1" lang="zh-CN" altLang="en-US" sz="2000" dirty="0">
              <a:latin typeface="Calibri" panose="020F0502020204030204" pitchFamily="34" charset="0"/>
              <a:cs typeface="Calibri" panose="020F0502020204030204" pitchFamily="34" charset="0"/>
            </a:endParaRPr>
          </a:p>
        </p:txBody>
      </p:sp>
      <p:cxnSp>
        <p:nvCxnSpPr>
          <p:cNvPr id="20" name="直线箭头连接符 19">
            <a:extLst>
              <a:ext uri="{FF2B5EF4-FFF2-40B4-BE49-F238E27FC236}">
                <a16:creationId xmlns:a16="http://schemas.microsoft.com/office/drawing/2014/main" id="{CDB1DBFE-EC44-204E-989D-22460B45D85B}"/>
              </a:ext>
            </a:extLst>
          </p:cNvPr>
          <p:cNvCxnSpPr>
            <a:stCxn id="6" idx="3"/>
            <a:endCxn id="9" idx="1"/>
          </p:cNvCxnSpPr>
          <p:nvPr/>
        </p:nvCxnSpPr>
        <p:spPr>
          <a:xfrm>
            <a:off x="2021304" y="6357487"/>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A2CF9A5F-3CBB-EE42-AAB0-D5D5F7138F92}"/>
              </a:ext>
            </a:extLst>
          </p:cNvPr>
          <p:cNvCxnSpPr/>
          <p:nvPr/>
        </p:nvCxnSpPr>
        <p:spPr>
          <a:xfrm>
            <a:off x="2885973" y="6355882"/>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F0644153-369F-014B-A64F-817F9D5E7035}"/>
              </a:ext>
            </a:extLst>
          </p:cNvPr>
          <p:cNvCxnSpPr/>
          <p:nvPr/>
        </p:nvCxnSpPr>
        <p:spPr>
          <a:xfrm>
            <a:off x="3771499" y="6346257"/>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693EBDD5-476F-4E49-BF66-0CF7F455191D}"/>
              </a:ext>
            </a:extLst>
          </p:cNvPr>
          <p:cNvCxnSpPr/>
          <p:nvPr/>
        </p:nvCxnSpPr>
        <p:spPr>
          <a:xfrm>
            <a:off x="4637775" y="6355884"/>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93B20BB1-4DC8-ED4B-9011-A6DBB1EFD804}"/>
              </a:ext>
            </a:extLst>
          </p:cNvPr>
          <p:cNvCxnSpPr/>
          <p:nvPr/>
        </p:nvCxnSpPr>
        <p:spPr>
          <a:xfrm>
            <a:off x="5513678" y="6375134"/>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15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96D599-F76D-B94A-9371-2EAE0C687E54}"/>
              </a:ext>
            </a:extLst>
          </p:cNvPr>
          <p:cNvSpPr txBox="1"/>
          <p:nvPr/>
        </p:nvSpPr>
        <p:spPr>
          <a:xfrm>
            <a:off x="371192" y="389302"/>
            <a:ext cx="2102501" cy="523220"/>
          </a:xfrm>
          <a:prstGeom prst="rect">
            <a:avLst/>
          </a:prstGeom>
          <a:noFill/>
        </p:spPr>
        <p:txBody>
          <a:bodyPr wrap="square" rtlCol="0">
            <a:spAutoFit/>
          </a:bodyPr>
          <a:lstStyle/>
          <a:p>
            <a:r>
              <a:rPr kumimoji="1" lang="en-US" altLang="zh-CN" sz="2800" b="1" dirty="0">
                <a:latin typeface="Calibri" panose="020F0502020204030204" pitchFamily="34" charset="0"/>
                <a:cs typeface="Calibri" panose="020F0502020204030204" pitchFamily="34" charset="0"/>
              </a:rPr>
              <a:t>Advantages</a:t>
            </a:r>
            <a:endParaRPr kumimoji="1" lang="zh-CN" altLang="en-US" sz="2800" b="1"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043A3C65-DE32-D94A-BBC2-E709DFC6342B}"/>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191A4174-FF79-D24B-9D3F-D8DEC2A8BF82}"/>
              </a:ext>
            </a:extLst>
          </p:cNvPr>
          <p:cNvSpPr/>
          <p:nvPr/>
        </p:nvSpPr>
        <p:spPr>
          <a:xfrm>
            <a:off x="1675388" y="2041176"/>
            <a:ext cx="5358133" cy="1697068"/>
          </a:xfrm>
          <a:prstGeom prst="rect">
            <a:avLst/>
          </a:prstGeom>
        </p:spPr>
        <p:txBody>
          <a:bodyPr wrap="none">
            <a:spAutoFit/>
          </a:bodyPr>
          <a:lstStyle/>
          <a:p>
            <a:pPr marL="342900" indent="-342900">
              <a:lnSpc>
                <a:spcPct val="150000"/>
              </a:lnSpc>
              <a:buFont typeface="Wingdings" pitchFamily="2" charset="2"/>
              <a:buChar char="ü"/>
            </a:pPr>
            <a:r>
              <a:rPr kumimoji="1" lang="en-US" altLang="zh-CN" sz="2400" dirty="0">
                <a:latin typeface="Calibri" panose="020F0502020204030204" pitchFamily="34" charset="0"/>
                <a:cs typeface="Calibri" panose="020F0502020204030204" pitchFamily="34" charset="0"/>
              </a:rPr>
              <a:t>Memory-efficient Subgraph Processing</a:t>
            </a:r>
          </a:p>
          <a:p>
            <a:pPr marL="342900" indent="-342900">
              <a:lnSpc>
                <a:spcPct val="150000"/>
              </a:lnSpc>
              <a:buFont typeface="Wingdings" pitchFamily="2" charset="2"/>
              <a:buChar char="ü"/>
            </a:pPr>
            <a:r>
              <a:rPr kumimoji="1" lang="en" altLang="zh-CN" sz="2400" dirty="0">
                <a:latin typeface="Calibri" panose="020F0502020204030204" pitchFamily="34" charset="0"/>
                <a:cs typeface="Calibri" panose="020F0502020204030204" pitchFamily="34" charset="0"/>
              </a:rPr>
              <a:t>Near-optimal Load Balancing </a:t>
            </a:r>
          </a:p>
          <a:p>
            <a:pPr marL="342900" indent="-342900">
              <a:lnSpc>
                <a:spcPct val="150000"/>
              </a:lnSpc>
              <a:buFont typeface="Wingdings" pitchFamily="2" charset="2"/>
              <a:buChar char="ü"/>
            </a:pPr>
            <a:r>
              <a:rPr kumimoji="1" lang="en" altLang="zh-CN" sz="2400" dirty="0">
                <a:latin typeface="Calibri" panose="020F0502020204030204" pitchFamily="34" charset="0"/>
                <a:cs typeface="Calibri" panose="020F0502020204030204" pitchFamily="34" charset="0"/>
              </a:rPr>
              <a:t>Fast Enumeration via Graph Reduction</a:t>
            </a:r>
          </a:p>
        </p:txBody>
      </p:sp>
    </p:spTree>
    <p:extLst>
      <p:ext uri="{BB962C8B-B14F-4D97-AF65-F5344CB8AC3E}">
        <p14:creationId xmlns:p14="http://schemas.microsoft.com/office/powerpoint/2010/main" val="44846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522C56-74B2-9646-8CD7-FAC52E64FA91}"/>
              </a:ext>
            </a:extLst>
          </p:cNvPr>
          <p:cNvSpPr txBox="1"/>
          <p:nvPr/>
        </p:nvSpPr>
        <p:spPr>
          <a:xfrm>
            <a:off x="371192" y="389302"/>
            <a:ext cx="5961514" cy="523220"/>
          </a:xfrm>
          <a:prstGeom prst="rect">
            <a:avLst/>
          </a:prstGeom>
          <a:noFill/>
        </p:spPr>
        <p:txBody>
          <a:bodyPr wrap="square" rtlCol="0">
            <a:spAutoFit/>
          </a:bodyPr>
          <a:lstStyle/>
          <a:p>
            <a:r>
              <a:rPr kumimoji="1" lang="en-US" altLang="zh-CN" sz="2800" b="1" dirty="0">
                <a:latin typeface="Calibri" panose="020F0502020204030204" pitchFamily="34" charset="0"/>
                <a:cs typeface="Calibri" panose="020F0502020204030204" pitchFamily="34" charset="0"/>
              </a:rPr>
              <a:t>Memory-efficient Subgraph Processing</a:t>
            </a:r>
            <a:endParaRPr kumimoji="1" lang="zh-CN" altLang="en-US" sz="2800" b="1"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318466BD-DAAE-9B43-89A3-212EBACDC39E}"/>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A212368B-065E-644D-B9F4-4B57BBED5375}"/>
              </a:ext>
            </a:extLst>
          </p:cNvPr>
          <p:cNvSpPr txBox="1"/>
          <p:nvPr/>
        </p:nvSpPr>
        <p:spPr>
          <a:xfrm>
            <a:off x="854606" y="1173914"/>
            <a:ext cx="10224072" cy="1458476"/>
          </a:xfrm>
          <a:prstGeom prst="rect">
            <a:avLst/>
          </a:prstGeom>
          <a:noFill/>
        </p:spPr>
        <p:txBody>
          <a:bodyPr wrap="square" rtlCol="0">
            <a:spAutoFit/>
          </a:bodyPr>
          <a:lstStyle/>
          <a:p>
            <a:pPr marL="285750" indent="-285750">
              <a:lnSpc>
                <a:spcPts val="2700"/>
              </a:lnSpc>
              <a:buFont typeface="Wingdings" pitchFamily="2" charset="2"/>
              <a:buChar char="Ø"/>
            </a:pPr>
            <a:r>
              <a:rPr kumimoji="1" lang="en-US" altLang="zh-CN" sz="2000" dirty="0">
                <a:latin typeface="Calibri" panose="020F0502020204030204" pitchFamily="34" charset="0"/>
                <a:cs typeface="Calibri" panose="020F0502020204030204" pitchFamily="34" charset="0"/>
              </a:rPr>
              <a:t>Current system: huge intermediate state between enumeration steps consume much memory</a:t>
            </a:r>
          </a:p>
          <a:p>
            <a:pPr marL="285750" indent="-285750">
              <a:lnSpc>
                <a:spcPts val="2700"/>
              </a:lnSpc>
              <a:buFont typeface="Wingdings" pitchFamily="2" charset="2"/>
              <a:buChar char="Ø"/>
            </a:pPr>
            <a:r>
              <a:rPr kumimoji="1" lang="en-US" altLang="zh-CN" sz="2000" dirty="0">
                <a:latin typeface="Calibri" panose="020F0502020204030204" pitchFamily="34" charset="0"/>
                <a:cs typeface="Calibri" panose="020F0502020204030204" pitchFamily="34" charset="0"/>
              </a:rPr>
              <a:t>Fractal: propose stateless subgraph processing consists of two steps:</a:t>
            </a:r>
          </a:p>
          <a:p>
            <a:pPr marL="742950" lvl="1" indent="-285750">
              <a:lnSpc>
                <a:spcPts val="2700"/>
              </a:lnSpc>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enumerating subgraphs with a </a:t>
            </a:r>
            <a:r>
              <a:rPr lang="en" altLang="zh-CN" sz="2000" b="1" dirty="0">
                <a:solidFill>
                  <a:srgbClr val="0070C0"/>
                </a:solidFill>
                <a:latin typeface="Calibri" panose="020F0502020204030204" pitchFamily="34" charset="0"/>
                <a:cs typeface="Calibri" panose="020F0502020204030204" pitchFamily="34" charset="0"/>
              </a:rPr>
              <a:t>depth-first search </a:t>
            </a:r>
            <a:r>
              <a:rPr lang="en" altLang="zh-CN" sz="2000" dirty="0">
                <a:latin typeface="Calibri" panose="020F0502020204030204" pitchFamily="34" charset="0"/>
                <a:cs typeface="Calibri" panose="020F0502020204030204" pitchFamily="34" charset="0"/>
              </a:rPr>
              <a:t>algorithm</a:t>
            </a:r>
            <a:r>
              <a:rPr lang="en-US" altLang="zh-CN" sz="2000" dirty="0">
                <a:latin typeface="Calibri" panose="020F0502020204030204" pitchFamily="34" charset="0"/>
                <a:cs typeface="Calibri" panose="020F0502020204030204" pitchFamily="34" charset="0"/>
              </a:rPr>
              <a:t>. </a:t>
            </a:r>
            <a:endParaRPr lang="en" altLang="zh-CN" sz="2000" dirty="0">
              <a:latin typeface="Calibri" panose="020F0502020204030204" pitchFamily="34" charset="0"/>
              <a:cs typeface="Calibri" panose="020F0502020204030204" pitchFamily="34" charset="0"/>
            </a:endParaRPr>
          </a:p>
          <a:p>
            <a:pPr marL="742950" lvl="1" indent="-285750">
              <a:lnSpc>
                <a:spcPts val="2700"/>
              </a:lnSpc>
              <a:buFont typeface="Arial" panose="020B0604020202020204" pitchFamily="34" charset="0"/>
              <a:buChar char="•"/>
            </a:pPr>
            <a:r>
              <a:rPr lang="en" altLang="zh-CN" sz="2000" b="1" dirty="0">
                <a:solidFill>
                  <a:srgbClr val="0070C0"/>
                </a:solidFill>
                <a:latin typeface="Calibri" panose="020F0502020204030204" pitchFamily="34" charset="0"/>
                <a:cs typeface="Calibri" panose="020F0502020204030204" pitchFamily="34" charset="0"/>
              </a:rPr>
              <a:t>recomputing</a:t>
            </a:r>
            <a:r>
              <a:rPr lang="en" altLang="zh-CN" sz="2000" dirty="0">
                <a:latin typeface="Calibri" panose="020F0502020204030204" pitchFamily="34" charset="0"/>
                <a:cs typeface="Calibri" panose="020F0502020204030204" pitchFamily="34" charset="0"/>
              </a:rPr>
              <a:t> the subgraphs from scratch after a synchronization point </a:t>
            </a:r>
          </a:p>
        </p:txBody>
      </p:sp>
      <p:pic>
        <p:nvPicPr>
          <p:cNvPr id="6" name="图片 5">
            <a:extLst>
              <a:ext uri="{FF2B5EF4-FFF2-40B4-BE49-F238E27FC236}">
                <a16:creationId xmlns:a16="http://schemas.microsoft.com/office/drawing/2014/main" id="{189C6DCC-ACA1-0444-9A47-73F80BE0E837}"/>
              </a:ext>
            </a:extLst>
          </p:cNvPr>
          <p:cNvPicPr>
            <a:picLocks noChangeAspect="1"/>
          </p:cNvPicPr>
          <p:nvPr/>
        </p:nvPicPr>
        <p:blipFill>
          <a:blip r:embed="rId3"/>
          <a:stretch>
            <a:fillRect/>
          </a:stretch>
        </p:blipFill>
        <p:spPr>
          <a:xfrm>
            <a:off x="371192" y="3243034"/>
            <a:ext cx="4361908" cy="3011645"/>
          </a:xfrm>
          <a:prstGeom prst="rect">
            <a:avLst/>
          </a:prstGeom>
        </p:spPr>
      </p:pic>
      <p:pic>
        <p:nvPicPr>
          <p:cNvPr id="7" name="图片 6">
            <a:extLst>
              <a:ext uri="{FF2B5EF4-FFF2-40B4-BE49-F238E27FC236}">
                <a16:creationId xmlns:a16="http://schemas.microsoft.com/office/drawing/2014/main" id="{9D4BF93C-DCDF-4B45-B5EB-6DFCE7D8E8E1}"/>
              </a:ext>
            </a:extLst>
          </p:cNvPr>
          <p:cNvPicPr>
            <a:picLocks noChangeAspect="1"/>
          </p:cNvPicPr>
          <p:nvPr/>
        </p:nvPicPr>
        <p:blipFill>
          <a:blip r:embed="rId4"/>
          <a:stretch>
            <a:fillRect/>
          </a:stretch>
        </p:blipFill>
        <p:spPr>
          <a:xfrm>
            <a:off x="7155573" y="3251874"/>
            <a:ext cx="4452861" cy="3011645"/>
          </a:xfrm>
          <a:prstGeom prst="rect">
            <a:avLst/>
          </a:prstGeom>
        </p:spPr>
      </p:pic>
      <p:pic>
        <p:nvPicPr>
          <p:cNvPr id="5" name="图片 4">
            <a:extLst>
              <a:ext uri="{FF2B5EF4-FFF2-40B4-BE49-F238E27FC236}">
                <a16:creationId xmlns:a16="http://schemas.microsoft.com/office/drawing/2014/main" id="{2DB39F17-F9FB-854C-98D0-F12E4492535F}"/>
              </a:ext>
            </a:extLst>
          </p:cNvPr>
          <p:cNvPicPr>
            <a:picLocks noChangeAspect="1"/>
          </p:cNvPicPr>
          <p:nvPr/>
        </p:nvPicPr>
        <p:blipFill rotWithShape="1">
          <a:blip r:embed="rId5"/>
          <a:srcRect r="6583"/>
          <a:stretch/>
        </p:blipFill>
        <p:spPr>
          <a:xfrm>
            <a:off x="3736960" y="2801099"/>
            <a:ext cx="3543742" cy="1359198"/>
          </a:xfrm>
          <a:prstGeom prst="rect">
            <a:avLst/>
          </a:prstGeom>
        </p:spPr>
      </p:pic>
      <p:sp>
        <p:nvSpPr>
          <p:cNvPr id="8" name="圆角矩形 7">
            <a:extLst>
              <a:ext uri="{FF2B5EF4-FFF2-40B4-BE49-F238E27FC236}">
                <a16:creationId xmlns:a16="http://schemas.microsoft.com/office/drawing/2014/main" id="{6585AC31-7567-A149-BD15-922A22C2CF49}"/>
              </a:ext>
            </a:extLst>
          </p:cNvPr>
          <p:cNvSpPr/>
          <p:nvPr/>
        </p:nvSpPr>
        <p:spPr>
          <a:xfrm>
            <a:off x="3086637" y="6268040"/>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0BA215E7-F8AE-7449-83F1-7FAA52E53FB6}"/>
              </a:ext>
            </a:extLst>
          </p:cNvPr>
          <p:cNvSpPr txBox="1"/>
          <p:nvPr/>
        </p:nvSpPr>
        <p:spPr>
          <a:xfrm>
            <a:off x="3163638" y="6312596"/>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E</a:t>
            </a:r>
            <a:endParaRPr kumimoji="1" lang="zh-CN" altLang="en-US" sz="2000" dirty="0">
              <a:latin typeface="Calibri" panose="020F0502020204030204" pitchFamily="34" charset="0"/>
              <a:cs typeface="Calibri" panose="020F0502020204030204" pitchFamily="34" charset="0"/>
            </a:endParaRPr>
          </a:p>
        </p:txBody>
      </p:sp>
      <p:sp>
        <p:nvSpPr>
          <p:cNvPr id="10" name="圆角矩形 9">
            <a:extLst>
              <a:ext uri="{FF2B5EF4-FFF2-40B4-BE49-F238E27FC236}">
                <a16:creationId xmlns:a16="http://schemas.microsoft.com/office/drawing/2014/main" id="{A8817737-3527-0441-ADAF-7D6BC900CD76}"/>
              </a:ext>
            </a:extLst>
          </p:cNvPr>
          <p:cNvSpPr/>
          <p:nvPr/>
        </p:nvSpPr>
        <p:spPr>
          <a:xfrm>
            <a:off x="3960931" y="6268040"/>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EDDA2499-4478-CE48-8F50-999691ADB275}"/>
              </a:ext>
            </a:extLst>
          </p:cNvPr>
          <p:cNvSpPr txBox="1"/>
          <p:nvPr/>
        </p:nvSpPr>
        <p:spPr>
          <a:xfrm>
            <a:off x="4037932" y="6312596"/>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A</a:t>
            </a:r>
            <a:endParaRPr kumimoji="1" lang="zh-CN" altLang="en-US" sz="2000" dirty="0">
              <a:latin typeface="Calibri" panose="020F0502020204030204" pitchFamily="34" charset="0"/>
              <a:cs typeface="Calibri" panose="020F0502020204030204" pitchFamily="34" charset="0"/>
            </a:endParaRPr>
          </a:p>
        </p:txBody>
      </p:sp>
      <p:sp>
        <p:nvSpPr>
          <p:cNvPr id="12" name="圆角矩形 11">
            <a:extLst>
              <a:ext uri="{FF2B5EF4-FFF2-40B4-BE49-F238E27FC236}">
                <a16:creationId xmlns:a16="http://schemas.microsoft.com/office/drawing/2014/main" id="{3333EA50-4017-824B-8792-9672DE86D8FA}"/>
              </a:ext>
            </a:extLst>
          </p:cNvPr>
          <p:cNvSpPr/>
          <p:nvPr/>
        </p:nvSpPr>
        <p:spPr>
          <a:xfrm>
            <a:off x="4835225" y="6268040"/>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6D1D758F-8B25-F144-838E-90233500BD2D}"/>
              </a:ext>
            </a:extLst>
          </p:cNvPr>
          <p:cNvSpPr txBox="1"/>
          <p:nvPr/>
        </p:nvSpPr>
        <p:spPr>
          <a:xfrm>
            <a:off x="4912226" y="6312596"/>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E</a:t>
            </a:r>
            <a:endParaRPr kumimoji="1" lang="zh-CN" altLang="en-US" sz="2000" dirty="0">
              <a:latin typeface="Calibri" panose="020F0502020204030204" pitchFamily="34" charset="0"/>
              <a:cs typeface="Calibri" panose="020F0502020204030204" pitchFamily="34" charset="0"/>
            </a:endParaRPr>
          </a:p>
        </p:txBody>
      </p:sp>
      <p:sp>
        <p:nvSpPr>
          <p:cNvPr id="14" name="圆角矩形 13">
            <a:extLst>
              <a:ext uri="{FF2B5EF4-FFF2-40B4-BE49-F238E27FC236}">
                <a16:creationId xmlns:a16="http://schemas.microsoft.com/office/drawing/2014/main" id="{EB0185AF-D514-714B-BCD6-D9505F01BC11}"/>
              </a:ext>
            </a:extLst>
          </p:cNvPr>
          <p:cNvSpPr/>
          <p:nvPr/>
        </p:nvSpPr>
        <p:spPr>
          <a:xfrm>
            <a:off x="5709519" y="6265185"/>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CED00BF5-BFD1-EF4F-B23C-8F6984B9F8F1}"/>
              </a:ext>
            </a:extLst>
          </p:cNvPr>
          <p:cNvSpPr txBox="1"/>
          <p:nvPr/>
        </p:nvSpPr>
        <p:spPr>
          <a:xfrm>
            <a:off x="5786520" y="6309741"/>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F</a:t>
            </a:r>
            <a:endParaRPr kumimoji="1" lang="zh-CN" altLang="en-US" sz="2000" dirty="0">
              <a:latin typeface="Calibri" panose="020F0502020204030204" pitchFamily="34" charset="0"/>
              <a:cs typeface="Calibri" panose="020F0502020204030204" pitchFamily="34" charset="0"/>
            </a:endParaRPr>
          </a:p>
        </p:txBody>
      </p:sp>
      <p:sp>
        <p:nvSpPr>
          <p:cNvPr id="16" name="圆角矩形 15">
            <a:extLst>
              <a:ext uri="{FF2B5EF4-FFF2-40B4-BE49-F238E27FC236}">
                <a16:creationId xmlns:a16="http://schemas.microsoft.com/office/drawing/2014/main" id="{7D3142B3-0D66-4F43-A550-2F2CA9380098}"/>
              </a:ext>
            </a:extLst>
          </p:cNvPr>
          <p:cNvSpPr/>
          <p:nvPr/>
        </p:nvSpPr>
        <p:spPr>
          <a:xfrm>
            <a:off x="6583813" y="6277666"/>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EE3A0C48-3DA4-144B-83C8-0A0EDCB5EC85}"/>
              </a:ext>
            </a:extLst>
          </p:cNvPr>
          <p:cNvSpPr txBox="1"/>
          <p:nvPr/>
        </p:nvSpPr>
        <p:spPr>
          <a:xfrm>
            <a:off x="6660814" y="6322222"/>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E</a:t>
            </a:r>
            <a:endParaRPr kumimoji="1" lang="zh-CN" altLang="en-US" sz="2000" dirty="0">
              <a:latin typeface="Calibri" panose="020F0502020204030204" pitchFamily="34" charset="0"/>
              <a:cs typeface="Calibri" panose="020F0502020204030204" pitchFamily="34" charset="0"/>
            </a:endParaRPr>
          </a:p>
        </p:txBody>
      </p:sp>
      <p:sp>
        <p:nvSpPr>
          <p:cNvPr id="18" name="圆角矩形 17">
            <a:extLst>
              <a:ext uri="{FF2B5EF4-FFF2-40B4-BE49-F238E27FC236}">
                <a16:creationId xmlns:a16="http://schemas.microsoft.com/office/drawing/2014/main" id="{FF2EC6D6-514B-5A4A-8599-9C4E4EB7CDA2}"/>
              </a:ext>
            </a:extLst>
          </p:cNvPr>
          <p:cNvSpPr/>
          <p:nvPr/>
        </p:nvSpPr>
        <p:spPr>
          <a:xfrm>
            <a:off x="7458107" y="6263519"/>
            <a:ext cx="471637" cy="471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F749A3E1-7F32-854E-B0FA-9251D8285CE0}"/>
              </a:ext>
            </a:extLst>
          </p:cNvPr>
          <p:cNvSpPr txBox="1"/>
          <p:nvPr/>
        </p:nvSpPr>
        <p:spPr>
          <a:xfrm>
            <a:off x="7535108" y="6308075"/>
            <a:ext cx="298383" cy="400110"/>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A</a:t>
            </a:r>
            <a:endParaRPr kumimoji="1" lang="zh-CN" altLang="en-US" sz="2000" dirty="0">
              <a:latin typeface="Calibri" panose="020F0502020204030204" pitchFamily="34" charset="0"/>
              <a:cs typeface="Calibri" panose="020F0502020204030204" pitchFamily="34" charset="0"/>
            </a:endParaRPr>
          </a:p>
        </p:txBody>
      </p:sp>
      <p:cxnSp>
        <p:nvCxnSpPr>
          <p:cNvPr id="20" name="直线箭头连接符 19">
            <a:extLst>
              <a:ext uri="{FF2B5EF4-FFF2-40B4-BE49-F238E27FC236}">
                <a16:creationId xmlns:a16="http://schemas.microsoft.com/office/drawing/2014/main" id="{EB2449EA-57B0-0A44-875F-4FEFED8F37CB}"/>
              </a:ext>
            </a:extLst>
          </p:cNvPr>
          <p:cNvCxnSpPr>
            <a:stCxn id="8" idx="3"/>
            <a:endCxn id="10" idx="1"/>
          </p:cNvCxnSpPr>
          <p:nvPr/>
        </p:nvCxnSpPr>
        <p:spPr>
          <a:xfrm>
            <a:off x="3558274" y="6503859"/>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72D73A70-3A28-3849-B610-252AD9565712}"/>
              </a:ext>
            </a:extLst>
          </p:cNvPr>
          <p:cNvCxnSpPr/>
          <p:nvPr/>
        </p:nvCxnSpPr>
        <p:spPr>
          <a:xfrm>
            <a:off x="4422943" y="6502254"/>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8E37732D-DD69-194A-8431-8F99E83AF672}"/>
              </a:ext>
            </a:extLst>
          </p:cNvPr>
          <p:cNvCxnSpPr/>
          <p:nvPr/>
        </p:nvCxnSpPr>
        <p:spPr>
          <a:xfrm>
            <a:off x="5308469" y="6492629"/>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FBA12ED6-C707-8F4D-9150-4E7D57DADA26}"/>
              </a:ext>
            </a:extLst>
          </p:cNvPr>
          <p:cNvCxnSpPr/>
          <p:nvPr/>
        </p:nvCxnSpPr>
        <p:spPr>
          <a:xfrm>
            <a:off x="6174745" y="6502256"/>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306110A2-98F8-4E4C-8F12-18D8B3EAFF64}"/>
              </a:ext>
            </a:extLst>
          </p:cNvPr>
          <p:cNvCxnSpPr/>
          <p:nvPr/>
        </p:nvCxnSpPr>
        <p:spPr>
          <a:xfrm>
            <a:off x="7050648" y="6521506"/>
            <a:ext cx="40265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5620CEFD-EC21-B048-833D-FB11ACE370DB}"/>
              </a:ext>
            </a:extLst>
          </p:cNvPr>
          <p:cNvCxnSpPr>
            <a:cxnSpLocks/>
          </p:cNvCxnSpPr>
          <p:nvPr/>
        </p:nvCxnSpPr>
        <p:spPr>
          <a:xfrm>
            <a:off x="4610911" y="6215767"/>
            <a:ext cx="0" cy="52380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02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44A9A1C-9AC2-4848-805A-F7DC1C46C5A8}"/>
              </a:ext>
            </a:extLst>
          </p:cNvPr>
          <p:cNvPicPr>
            <a:picLocks noChangeAspect="1"/>
          </p:cNvPicPr>
          <p:nvPr/>
        </p:nvPicPr>
        <p:blipFill>
          <a:blip r:embed="rId3"/>
          <a:stretch>
            <a:fillRect/>
          </a:stretch>
        </p:blipFill>
        <p:spPr>
          <a:xfrm>
            <a:off x="2755630" y="1944857"/>
            <a:ext cx="6350000" cy="3746500"/>
          </a:xfrm>
          <a:prstGeom prst="rect">
            <a:avLst/>
          </a:prstGeom>
        </p:spPr>
      </p:pic>
      <p:sp>
        <p:nvSpPr>
          <p:cNvPr id="3" name="文本框 2">
            <a:extLst>
              <a:ext uri="{FF2B5EF4-FFF2-40B4-BE49-F238E27FC236}">
                <a16:creationId xmlns:a16="http://schemas.microsoft.com/office/drawing/2014/main" id="{5AD0BD0B-1B7D-4643-9C62-26349EE9188C}"/>
              </a:ext>
            </a:extLst>
          </p:cNvPr>
          <p:cNvSpPr txBox="1"/>
          <p:nvPr/>
        </p:nvSpPr>
        <p:spPr>
          <a:xfrm>
            <a:off x="371192" y="389302"/>
            <a:ext cx="3383686" cy="523220"/>
          </a:xfrm>
          <a:prstGeom prst="rect">
            <a:avLst/>
          </a:prstGeom>
          <a:noFill/>
        </p:spPr>
        <p:txBody>
          <a:bodyPr wrap="square" rtlCol="0">
            <a:spAutoFit/>
          </a:bodyPr>
          <a:lstStyle/>
          <a:p>
            <a:r>
              <a:rPr kumimoji="1" lang="en" altLang="zh-CN" sz="2800" b="1" dirty="0">
                <a:latin typeface="Calibri" panose="020F0502020204030204" pitchFamily="34" charset="0"/>
                <a:cs typeface="Calibri" panose="020F0502020204030204" pitchFamily="34" charset="0"/>
              </a:rPr>
              <a:t>Experimental Results</a:t>
            </a:r>
          </a:p>
        </p:txBody>
      </p:sp>
      <p:sp>
        <p:nvSpPr>
          <p:cNvPr id="4" name="矩形 3">
            <a:extLst>
              <a:ext uri="{FF2B5EF4-FFF2-40B4-BE49-F238E27FC236}">
                <a16:creationId xmlns:a16="http://schemas.microsoft.com/office/drawing/2014/main" id="{CC3EEF82-3C8E-3D4E-8BD3-6721338C273A}"/>
              </a:ext>
            </a:extLst>
          </p:cNvPr>
          <p:cNvSpPr/>
          <p:nvPr/>
        </p:nvSpPr>
        <p:spPr>
          <a:xfrm>
            <a:off x="0" y="407407"/>
            <a:ext cx="271604" cy="4798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14959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1853</Words>
  <Application>Microsoft Macintosh PowerPoint</Application>
  <PresentationFormat>宽屏</PresentationFormat>
  <Paragraphs>116</Paragraphs>
  <Slides>18</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等线 Light</vt:lpstr>
      <vt:lpstr>LinuxBiolinum</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240</cp:revision>
  <dcterms:created xsi:type="dcterms:W3CDTF">2020-12-08T10:19:26Z</dcterms:created>
  <dcterms:modified xsi:type="dcterms:W3CDTF">2020-12-16T11:01:27Z</dcterms:modified>
</cp:coreProperties>
</file>